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handoutMasterIdLst>
    <p:handoutMasterId r:id="rId89"/>
  </p:handoutMasterIdLst>
  <p:sldIdLst>
    <p:sldId id="2076137878" r:id="rId2"/>
    <p:sldId id="2146846935" r:id="rId3"/>
    <p:sldId id="2146847687" r:id="rId4"/>
    <p:sldId id="2146847646" r:id="rId5"/>
    <p:sldId id="2076137763" r:id="rId6"/>
    <p:sldId id="4634" r:id="rId7"/>
    <p:sldId id="2076137849" r:id="rId8"/>
    <p:sldId id="2076137593" r:id="rId9"/>
    <p:sldId id="2146847647" r:id="rId10"/>
    <p:sldId id="2146847189" r:id="rId11"/>
    <p:sldId id="2146846905" r:id="rId12"/>
    <p:sldId id="2146847611" r:id="rId13"/>
    <p:sldId id="2146847612" r:id="rId14"/>
    <p:sldId id="2146847613" r:id="rId15"/>
    <p:sldId id="2146847384" r:id="rId16"/>
    <p:sldId id="2146847549" r:id="rId17"/>
    <p:sldId id="2146847550" r:id="rId18"/>
    <p:sldId id="2076137594" r:id="rId19"/>
    <p:sldId id="2146847648" r:id="rId20"/>
    <p:sldId id="2146846939" r:id="rId21"/>
    <p:sldId id="2146847649" r:id="rId22"/>
    <p:sldId id="2146847650" r:id="rId23"/>
    <p:sldId id="2146846867" r:id="rId24"/>
    <p:sldId id="2146847651" r:id="rId25"/>
    <p:sldId id="2146847652" r:id="rId26"/>
    <p:sldId id="2146847653" r:id="rId27"/>
    <p:sldId id="2146846932" r:id="rId28"/>
    <p:sldId id="3621" r:id="rId29"/>
    <p:sldId id="2146847707" r:id="rId30"/>
    <p:sldId id="2146846806" r:id="rId31"/>
    <p:sldId id="2076137851" r:id="rId32"/>
    <p:sldId id="5395" r:id="rId33"/>
    <p:sldId id="2146847689" r:id="rId34"/>
    <p:sldId id="2146847380" r:id="rId35"/>
    <p:sldId id="2146847698" r:id="rId36"/>
    <p:sldId id="2146847529" r:id="rId37"/>
    <p:sldId id="2076137718" r:id="rId38"/>
    <p:sldId id="2146847592" r:id="rId39"/>
    <p:sldId id="2146847717" r:id="rId40"/>
    <p:sldId id="2146847374" r:id="rId41"/>
    <p:sldId id="2146847375" r:id="rId42"/>
    <p:sldId id="2146847645" r:id="rId43"/>
    <p:sldId id="2146847723" r:id="rId44"/>
    <p:sldId id="2146847382" r:id="rId45"/>
    <p:sldId id="2146847391" r:id="rId46"/>
    <p:sldId id="2076137722" r:id="rId47"/>
    <p:sldId id="2076137512" r:id="rId48"/>
    <p:sldId id="2076137533" r:id="rId49"/>
    <p:sldId id="2076137723" r:id="rId50"/>
    <p:sldId id="2146847654" r:id="rId51"/>
    <p:sldId id="2146847493" r:id="rId52"/>
    <p:sldId id="4916" r:id="rId53"/>
    <p:sldId id="4541" r:id="rId54"/>
    <p:sldId id="4542" r:id="rId55"/>
    <p:sldId id="2146847722" r:id="rId56"/>
    <p:sldId id="2076137877" r:id="rId57"/>
    <p:sldId id="2146847343" r:id="rId58"/>
    <p:sldId id="2146847344" r:id="rId59"/>
    <p:sldId id="2146847591" r:id="rId60"/>
    <p:sldId id="2146847346" r:id="rId61"/>
    <p:sldId id="2146847257" r:id="rId62"/>
    <p:sldId id="2076137879" r:id="rId63"/>
    <p:sldId id="2076137880" r:id="rId64"/>
    <p:sldId id="2076137943" r:id="rId65"/>
    <p:sldId id="2146847712" r:id="rId66"/>
    <p:sldId id="2146847724" r:id="rId67"/>
    <p:sldId id="2146847349" r:id="rId68"/>
    <p:sldId id="2146847350" r:id="rId69"/>
    <p:sldId id="2146847351" r:id="rId70"/>
    <p:sldId id="2146847352" r:id="rId71"/>
    <p:sldId id="2146847353" r:id="rId72"/>
    <p:sldId id="2146847354" r:id="rId73"/>
    <p:sldId id="2146847355" r:id="rId74"/>
    <p:sldId id="2146847356" r:id="rId75"/>
    <p:sldId id="2146847357" r:id="rId76"/>
    <p:sldId id="2146847358" r:id="rId77"/>
    <p:sldId id="2146847359" r:id="rId78"/>
    <p:sldId id="2146847360" r:id="rId79"/>
    <p:sldId id="2146847361" r:id="rId80"/>
    <p:sldId id="2146847362" r:id="rId81"/>
    <p:sldId id="2146847363" r:id="rId82"/>
    <p:sldId id="2146847364" r:id="rId83"/>
    <p:sldId id="3350" r:id="rId84"/>
    <p:sldId id="2146847369" r:id="rId85"/>
    <p:sldId id="2146847373" r:id="rId86"/>
    <p:sldId id="715" r:id="rId87"/>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2"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7E79"/>
    <a:srgbClr val="FF8AD8"/>
    <a:srgbClr val="00B050"/>
    <a:srgbClr val="0070C0"/>
    <a:srgbClr val="FFFFFF"/>
    <a:srgbClr val="33ACBD"/>
    <a:srgbClr val="000000"/>
    <a:srgbClr val="002060"/>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95238" autoAdjust="0"/>
  </p:normalViewPr>
  <p:slideViewPr>
    <p:cSldViewPr snapToGrid="0" snapToObjects="1" showGuides="1">
      <p:cViewPr varScale="1">
        <p:scale>
          <a:sx n="117" d="100"/>
          <a:sy n="117" d="100"/>
        </p:scale>
        <p:origin x="1688" y="184"/>
      </p:cViewPr>
      <p:guideLst>
        <p:guide orient="horz" pos="383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2023/7/31</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2023/7/31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mzn.to/36Rq4rh"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994569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289040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社会環境が複雑性を増し将来の予測が困難な状況</a:t>
            </a:r>
          </a:p>
          <a:p>
            <a:pPr fontAlgn="base"/>
            <a:r>
              <a:rPr kumimoji="1" lang="ja-JP" altLang="en-US" sz="1200" b="0" i="0" kern="1200">
                <a:solidFill>
                  <a:schemeClr val="tx1"/>
                </a:solidFill>
                <a:effectLst/>
                <a:latin typeface="+mn-lt"/>
                <a:ea typeface="+mn-ea"/>
                <a:cs typeface="+mn-cs"/>
              </a:rPr>
              <a:t>まさに私たちが置かれているこのような状況を「</a:t>
            </a:r>
            <a:r>
              <a:rPr kumimoji="1" lang="en" altLang="ja-JP" sz="1200" b="0" i="0" kern="1200" dirty="0">
                <a:solidFill>
                  <a:schemeClr val="tx1"/>
                </a:solidFill>
                <a:effectLst/>
                <a:latin typeface="+mn-lt"/>
                <a:ea typeface="+mn-ea"/>
                <a:cs typeface="+mn-cs"/>
              </a:rPr>
              <a:t>VUCA(</a:t>
            </a:r>
            <a:r>
              <a:rPr kumimoji="1" lang="ja-JP" altLang="en-US" sz="1200" b="0" i="0" kern="1200">
                <a:solidFill>
                  <a:schemeClr val="tx1"/>
                </a:solidFill>
                <a:effectLst/>
                <a:latin typeface="+mn-lt"/>
                <a:ea typeface="+mn-ea"/>
                <a:cs typeface="+mn-cs"/>
              </a:rPr>
              <a:t>ブーカ</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」と呼びます。</a:t>
            </a:r>
            <a:r>
              <a:rPr kumimoji="1" lang="en" altLang="ja-JP" sz="1200" b="0" i="0" kern="1200" dirty="0">
                <a:solidFill>
                  <a:schemeClr val="tx1"/>
                </a:solidFill>
                <a:effectLst/>
                <a:latin typeface="+mn-lt"/>
                <a:ea typeface="+mn-ea"/>
                <a:cs typeface="+mn-cs"/>
              </a:rPr>
              <a:t>Volatility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変動性）、</a:t>
            </a:r>
            <a:r>
              <a:rPr kumimoji="1" lang="en" altLang="ja-JP" sz="1200" b="0" i="0" kern="1200" dirty="0">
                <a:solidFill>
                  <a:schemeClr val="tx1"/>
                </a:solidFill>
                <a:effectLst/>
                <a:latin typeface="+mn-lt"/>
                <a:ea typeface="+mn-ea"/>
                <a:cs typeface="+mn-cs"/>
              </a:rPr>
              <a:t>Uncertainty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不確実性）、</a:t>
            </a:r>
            <a:r>
              <a:rPr kumimoji="1" lang="en" altLang="ja-JP" sz="1200" b="0" i="0" kern="1200" dirty="0">
                <a:solidFill>
                  <a:schemeClr val="tx1"/>
                </a:solidFill>
                <a:effectLst/>
                <a:latin typeface="+mn-lt"/>
                <a:ea typeface="+mn-ea"/>
                <a:cs typeface="+mn-cs"/>
              </a:rPr>
              <a:t>Complexity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複雑性）、</a:t>
            </a:r>
            <a:r>
              <a:rPr kumimoji="1" lang="en" altLang="ja-JP" sz="1200" b="0" i="0" kern="1200" dirty="0">
                <a:solidFill>
                  <a:schemeClr val="tx1"/>
                </a:solidFill>
                <a:effectLst/>
                <a:latin typeface="+mn-lt"/>
                <a:ea typeface="+mn-ea"/>
                <a:cs typeface="+mn-cs"/>
              </a:rPr>
              <a:t>Ambiguity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曖昧性）という</a:t>
            </a:r>
            <a:r>
              <a:rPr kumimoji="1" lang="en-US" altLang="ja-JP" sz="1200" b="0" i="0" kern="1200" dirty="0">
                <a:solidFill>
                  <a:schemeClr val="tx1"/>
                </a:solidFill>
                <a:effectLst/>
                <a:latin typeface="+mn-lt"/>
                <a:ea typeface="+mn-ea"/>
                <a:cs typeface="+mn-cs"/>
              </a:rPr>
              <a:t>4</a:t>
            </a:r>
            <a:r>
              <a:rPr kumimoji="1" lang="ja-JP" altLang="en-US" sz="1200" b="0" i="0" kern="1200">
                <a:solidFill>
                  <a:schemeClr val="tx1"/>
                </a:solidFill>
                <a:effectLst/>
                <a:latin typeface="+mn-lt"/>
                <a:ea typeface="+mn-ea"/>
                <a:cs typeface="+mn-cs"/>
              </a:rPr>
              <a:t>つのキーワードの頭文字から取った言葉で、</a:t>
            </a:r>
            <a:r>
              <a:rPr kumimoji="1" lang="en-US" altLang="ja-JP" sz="1200" b="0" i="0" kern="1200" dirty="0">
                <a:solidFill>
                  <a:schemeClr val="tx1"/>
                </a:solidFill>
                <a:effectLst/>
                <a:latin typeface="+mn-lt"/>
                <a:ea typeface="+mn-ea"/>
                <a:cs typeface="+mn-cs"/>
              </a:rPr>
              <a:t>2016</a:t>
            </a:r>
            <a:r>
              <a:rPr kumimoji="1" lang="ja-JP" altLang="en-US" sz="1200" b="0" i="0" kern="1200">
                <a:solidFill>
                  <a:schemeClr val="tx1"/>
                </a:solidFill>
                <a:effectLst/>
                <a:latin typeface="+mn-lt"/>
                <a:ea typeface="+mn-ea"/>
                <a:cs typeface="+mn-cs"/>
              </a:rPr>
              <a:t>年のダボス会議（世界経済フォーラム）で使われ、注目されるようになりました。昨今は、ビジネスシーンでも一般的に使用されており、コロナ禍によって我々は身をもって体験していると言えるでしょう。いまや働き方や組織のあり方、経営などの方針に関わる考え方の前提にもなっています。</a:t>
            </a:r>
          </a:p>
          <a:p>
            <a:pPr fontAlgn="base"/>
            <a:r>
              <a:rPr lang="en" altLang="ja-JP" b="1" dirty="0">
                <a:effectLst/>
              </a:rPr>
              <a:t>Volatility</a:t>
            </a:r>
            <a:r>
              <a:rPr lang="ja-JP" altLang="en" b="1">
                <a:effectLst/>
              </a:rPr>
              <a:t>（</a:t>
            </a:r>
            <a:r>
              <a:rPr lang="ja-JP" altLang="en-US" b="1">
                <a:effectLst/>
              </a:rPr>
              <a:t>変動性）</a:t>
            </a:r>
            <a:br>
              <a:rPr lang="ja-JP" altLang="en-US" b="1">
                <a:effectLst/>
              </a:rPr>
            </a:br>
            <a:r>
              <a:rPr lang="ja-JP" altLang="en-US">
                <a:effectLst/>
              </a:rPr>
              <a:t>テクノロジーの進化や社会常識の変化など、価値観や社会の仕組みなどが猛烈なスピードで変化し、先の見通しを立てることが困難。変化の度合いや割合も大きく、変動性を予想するのは難しくなっている。</a:t>
            </a:r>
          </a:p>
          <a:p>
            <a:pPr fontAlgn="base"/>
            <a:r>
              <a:rPr lang="en" altLang="ja-JP" b="1" dirty="0">
                <a:effectLst/>
              </a:rPr>
              <a:t>Uncertainty</a:t>
            </a:r>
            <a:r>
              <a:rPr lang="ja-JP" altLang="en" b="1">
                <a:effectLst/>
              </a:rPr>
              <a:t>（</a:t>
            </a:r>
            <a:r>
              <a:rPr lang="ja-JP" altLang="en-US" b="1">
                <a:effectLst/>
              </a:rPr>
              <a:t>不確実性）</a:t>
            </a:r>
            <a:br>
              <a:rPr lang="ja-JP" altLang="en-US" b="1">
                <a:effectLst/>
              </a:rPr>
            </a:br>
            <a:r>
              <a:rPr lang="ja-JP" altLang="en-US">
                <a:effectLst/>
              </a:rPr>
              <a:t>イギリスの</a:t>
            </a:r>
            <a:r>
              <a:rPr lang="en" altLang="ja-JP" dirty="0">
                <a:effectLst/>
              </a:rPr>
              <a:t>EU</a:t>
            </a:r>
            <a:r>
              <a:rPr lang="ja-JP" altLang="en-US">
                <a:effectLst/>
              </a:rPr>
              <a:t>離脱、米中貿易戦、民族間紛争など、現代を取り巻く情勢は、予断を許さなない状況であって、さまざまなリスクに対応しなければならない状況に置かれている。</a:t>
            </a:r>
          </a:p>
          <a:p>
            <a:pPr fontAlgn="base"/>
            <a:r>
              <a:rPr lang="en" altLang="ja-JP" b="1" dirty="0">
                <a:effectLst/>
              </a:rPr>
              <a:t>Complexity</a:t>
            </a:r>
            <a:r>
              <a:rPr lang="ja-JP" altLang="en" b="1">
                <a:effectLst/>
              </a:rPr>
              <a:t>（</a:t>
            </a:r>
            <a:r>
              <a:rPr lang="ja-JP" altLang="en-US" b="1">
                <a:effectLst/>
              </a:rPr>
              <a:t>複雑性）</a:t>
            </a:r>
            <a:br>
              <a:rPr lang="ja-JP" altLang="en-US" b="1">
                <a:effectLst/>
              </a:rPr>
            </a:br>
            <a:r>
              <a:rPr lang="ja-JP" altLang="en-US">
                <a:effectLst/>
              </a:rPr>
              <a:t>一つの企業、一つの国で解決できる問題が極端に少なくなった。地球規模でパラメータが複雑に絡み合っているため、問題解決は単純ではなく、より一層困難なものになりつつある。</a:t>
            </a:r>
          </a:p>
          <a:p>
            <a:pPr fontAlgn="base"/>
            <a:r>
              <a:rPr lang="en" altLang="ja-JP" b="1" dirty="0">
                <a:effectLst/>
              </a:rPr>
              <a:t>Ambiguity</a:t>
            </a:r>
            <a:r>
              <a:rPr lang="ja-JP" altLang="en" b="1">
                <a:effectLst/>
              </a:rPr>
              <a:t>（</a:t>
            </a:r>
            <a:r>
              <a:rPr lang="ja-JP" altLang="en-US" b="1">
                <a:effectLst/>
              </a:rPr>
              <a:t>曖昧性）</a:t>
            </a:r>
            <a:br>
              <a:rPr lang="ja-JP" altLang="en-US" b="1">
                <a:effectLst/>
              </a:rPr>
            </a:br>
            <a:r>
              <a:rPr lang="ja-JP" altLang="en-US">
                <a:effectLst/>
              </a:rPr>
              <a:t>変動性、不確実性、複雑性がり、因果関係が不明、かつ前例のない出来事が増え、過去の実績や成功例に基づいた方法が通用しない時代となりつつある。</a:t>
            </a:r>
          </a:p>
          <a:p>
            <a:pPr fontAlgn="base"/>
            <a:r>
              <a:rPr kumimoji="1" lang="ja-JP" altLang="en-US" sz="1200" b="0" i="0" kern="1200">
                <a:solidFill>
                  <a:schemeClr val="tx1"/>
                </a:solidFill>
                <a:effectLst/>
                <a:latin typeface="+mn-lt"/>
                <a:ea typeface="+mn-ea"/>
                <a:cs typeface="+mn-cs"/>
              </a:rPr>
              <a:t>見通すことのできない未来に対して、あるいは、理解できない現状に対して、事業を継続していくには、古き良き時代の時間感覚では対処できません。予測不可能な変化に俊敏に対処できる圧倒的スピードを獲得するしかないのです。</a:t>
            </a:r>
          </a:p>
          <a:p>
            <a:pPr fontAlgn="base"/>
            <a:r>
              <a:rPr kumimoji="1" lang="ja-JP" altLang="en-US" sz="1200" b="0" i="0" kern="1200">
                <a:solidFill>
                  <a:schemeClr val="tx1"/>
                </a:solidFill>
                <a:effectLst/>
                <a:latin typeface="+mn-lt"/>
                <a:ea typeface="+mn-ea"/>
                <a:cs typeface="+mn-cs"/>
              </a:rPr>
              <a:t>デジタル・トランスフォーメーションとは、デジタル技術を使って既存を改善することや、デジタル技術を使って新しい事業を立ち上げることではありません。このような時間感覚の変化に対処するために、本質的に、あるいは根本的に、「圧倒的なビジネス・スピード」を駆使できる企業の文化や風土へと、自らが変革することを意味する言葉な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3148891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en-US" altLang="ja-JP" dirty="0">
                <a:effectLst/>
              </a:rPr>
              <a:t>3</a:t>
            </a:r>
            <a:r>
              <a:rPr lang="ja-JP" altLang="en-US">
                <a:effectLst/>
              </a:rPr>
              <a:t>年間の中長期計画</a:t>
            </a:r>
          </a:p>
          <a:p>
            <a:pPr fontAlgn="base"/>
            <a:r>
              <a:rPr lang="ja-JP" altLang="en-US">
                <a:effectLst/>
              </a:rPr>
              <a:t>１年に一度の年度計画</a:t>
            </a:r>
          </a:p>
          <a:p>
            <a:pPr fontAlgn="base"/>
            <a:r>
              <a:rPr lang="ja-JP" altLang="en-US">
                <a:effectLst/>
              </a:rPr>
              <a:t>半年に一度の設備投資</a:t>
            </a:r>
          </a:p>
          <a:p>
            <a:pPr fontAlgn="base"/>
            <a:r>
              <a:rPr lang="ja-JP" altLang="en-US">
                <a:effectLst/>
              </a:rPr>
              <a:t>月例の定例役員会</a:t>
            </a:r>
          </a:p>
          <a:p>
            <a:pPr fontAlgn="base"/>
            <a:r>
              <a:rPr lang="ja-JP" altLang="en-US">
                <a:effectLst/>
              </a:rPr>
              <a:t>週次の部門会議</a:t>
            </a:r>
          </a:p>
          <a:p>
            <a:pPr fontAlgn="base"/>
            <a:r>
              <a:rPr kumimoji="1" lang="ja-JP" altLang="en-US" sz="1200" b="0" i="0" kern="1200">
                <a:solidFill>
                  <a:schemeClr val="tx1"/>
                </a:solidFill>
                <a:effectLst/>
                <a:latin typeface="+mn-lt"/>
                <a:ea typeface="+mn-ea"/>
                <a:cs typeface="+mn-cs"/>
              </a:rPr>
              <a:t>多くの企業は、階層的な組織構造を前提に、このような時間軸で、意思決定をしてきました。確かに、中長期的な見通しを持たなければならない経営・財務・投資計画などでは、このような大枠での意志決定はいまも必要です。しかし、新規事業開発・共創・トラブル対応などの現場の最前線での活動では、高速な試行錯誤と意志決定が求められ、同じ時間軸で動いていていては、うまくいきません。</a:t>
            </a:r>
          </a:p>
          <a:p>
            <a:pPr fontAlgn="base"/>
            <a:r>
              <a:rPr kumimoji="1" lang="ja-JP" altLang="en-US" sz="1200" b="0" i="0" kern="1200">
                <a:solidFill>
                  <a:schemeClr val="tx1"/>
                </a:solidFill>
                <a:effectLst/>
                <a:latin typeface="+mn-lt"/>
                <a:ea typeface="+mn-ea"/>
                <a:cs typeface="+mn-cs"/>
              </a:rPr>
              <a:t>明確なミッションの提示と大幅な権限委譲を前提に、現場の判断力を信じて、その時々の最善を直ちに見極め迅速に意志決定を下し、行動を変化させなくてはなりません。つまり「圧倒的なビジネス・スピード」を手に入れるしかないのです。</a:t>
            </a:r>
          </a:p>
          <a:p>
            <a:pPr fontAlgn="base"/>
            <a:r>
              <a:rPr kumimoji="1" lang="ja-JP" altLang="en-US" sz="1200" b="0" i="0" kern="1200">
                <a:solidFill>
                  <a:schemeClr val="tx1"/>
                </a:solidFill>
                <a:effectLst/>
                <a:latin typeface="+mn-lt"/>
                <a:ea typeface="+mn-ea"/>
                <a:cs typeface="+mn-cs"/>
              </a:rPr>
              <a:t>そのためには、ビジネス・プロセスをデジタル化して現場をリアルタイムに「見える化」し、データに基づいて的確、迅速に「判断」し、直ちに「行動」できる仕組みを持つことです。</a:t>
            </a:r>
          </a:p>
          <a:p>
            <a:pPr fontAlgn="base"/>
            <a:r>
              <a:rPr lang="ja-JP" altLang="en-US">
                <a:effectLst/>
              </a:rPr>
              <a:t>設備を投資から経費へ変更（クラウドなど）</a:t>
            </a:r>
          </a:p>
          <a:p>
            <a:pPr fontAlgn="base"/>
            <a:r>
              <a:rPr lang="ja-JP" altLang="en-US">
                <a:effectLst/>
              </a:rPr>
              <a:t>リアルタイムかつオープンなデータ共有（</a:t>
            </a:r>
            <a:r>
              <a:rPr lang="en" altLang="ja-JP" dirty="0">
                <a:effectLst/>
              </a:rPr>
              <a:t>ERP</a:t>
            </a:r>
            <a:r>
              <a:rPr lang="ja-JP" altLang="en-US">
                <a:effectLst/>
              </a:rPr>
              <a:t>など）</a:t>
            </a:r>
          </a:p>
          <a:p>
            <a:pPr fontAlgn="base"/>
            <a:r>
              <a:rPr lang="ja-JP" altLang="en-US">
                <a:effectLst/>
              </a:rPr>
              <a:t>リアルタイムかつオープンなコミュニケーション（チャットなど）</a:t>
            </a:r>
          </a:p>
          <a:p>
            <a:pPr fontAlgn="base"/>
            <a:r>
              <a:rPr kumimoji="1" lang="ja-JP" altLang="en-US" sz="1200" b="0" i="0" kern="1200">
                <a:solidFill>
                  <a:schemeClr val="tx1"/>
                </a:solidFill>
                <a:effectLst/>
                <a:latin typeface="+mn-lt"/>
                <a:ea typeface="+mn-ea"/>
                <a:cs typeface="+mn-cs"/>
              </a:rPr>
              <a:t>このようなデジタル化されたビジネス・プロセスを前提に、現場の行動を変えなくてはなりません。</a:t>
            </a:r>
          </a:p>
          <a:p>
            <a:pPr fontAlgn="base"/>
            <a:r>
              <a:rPr lang="ja-JP" altLang="en-US">
                <a:effectLst/>
              </a:rPr>
              <a:t>戦略を動かし続ける</a:t>
            </a:r>
          </a:p>
          <a:p>
            <a:pPr fontAlgn="base"/>
            <a:r>
              <a:rPr lang="ja-JP" altLang="en-US">
                <a:effectLst/>
              </a:rPr>
              <a:t>現場に権限委譲する</a:t>
            </a:r>
          </a:p>
          <a:p>
            <a:pPr fontAlgn="base"/>
            <a:r>
              <a:rPr lang="ja-JP" altLang="en-US">
                <a:effectLst/>
              </a:rPr>
              <a:t>現場での判断を重視</a:t>
            </a:r>
          </a:p>
          <a:p>
            <a:pPr fontAlgn="base"/>
            <a:r>
              <a:rPr lang="ja-JP" altLang="en-US">
                <a:effectLst/>
              </a:rPr>
              <a:t>結果を迅速に事後報告</a:t>
            </a:r>
          </a:p>
          <a:p>
            <a:pPr fontAlgn="base"/>
            <a:r>
              <a:rPr lang="ja-JP" altLang="en-US">
                <a:effectLst/>
              </a:rPr>
              <a:t>対話の頻度を増やす</a:t>
            </a:r>
          </a:p>
          <a:p>
            <a:pPr fontAlgn="base"/>
            <a:r>
              <a:rPr kumimoji="1" lang="ja-JP" altLang="en-US" sz="1200" b="0" i="0" kern="1200">
                <a:solidFill>
                  <a:schemeClr val="tx1"/>
                </a:solidFill>
                <a:effectLst/>
                <a:latin typeface="+mn-lt"/>
                <a:ea typeface="+mn-ea"/>
                <a:cs typeface="+mn-cs"/>
              </a:rPr>
              <a:t>事前に十分に準備し、根回しをして全員の合意を取り付けてから行動するというかつての時間感覚では、いまのビジネス環境に対処することなどできません。</a:t>
            </a:r>
          </a:p>
          <a:p>
            <a:pPr fontAlgn="base"/>
            <a:r>
              <a:rPr kumimoji="1" lang="ja-JP" altLang="en-US" sz="1200" b="0" i="0" kern="1200">
                <a:solidFill>
                  <a:schemeClr val="tx1"/>
                </a:solidFill>
                <a:effectLst/>
                <a:latin typeface="+mn-lt"/>
                <a:ea typeface="+mn-ea"/>
                <a:cs typeface="+mn-cs"/>
              </a:rPr>
              <a:t>そんないまの時代の時間感覚にビジネスも合わせなくてはなりません。ビジネス・モデルやお客様との関係、働き方は当然ですが、これらを支える情報システムの開発や運用もまた変革が求められます。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2003167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99308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1463142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9820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2631399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718528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2640466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215261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16664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362429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789218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3873314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3542348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6268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8461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a:t>
            </a:r>
            <a:r>
              <a:rPr kumimoji="1" lang="en-US" altLang="ja-JP" sz="1200" kern="1200" dirty="0">
                <a:solidFill>
                  <a:schemeClr val="tx1"/>
                </a:solidFill>
                <a:effectLst/>
                <a:latin typeface="+mn-lt"/>
                <a:ea typeface="+mn-ea"/>
                <a:cs typeface="+mn-cs"/>
              </a:rPr>
              <a:t>digital</a:t>
            </a:r>
            <a:r>
              <a:rPr kumimoji="1" lang="ja-JP" altLang="ja-JP" sz="1200" kern="1200">
                <a:solidFill>
                  <a:schemeClr val="tx1"/>
                </a:solidFill>
                <a:effectLst/>
                <a:latin typeface="+mn-lt"/>
                <a:ea typeface="+mn-ea"/>
                <a:cs typeface="+mn-cs"/>
              </a:rPr>
              <a:t>）」とは、本来「離散量（とびとびの値しかない量）」を意味する言葉で、連続量（区切りなく続く値をもつ量）を表すアナログと対をなす概念です。ラテン語の「指</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digitus</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」を表す言葉が語源で、「指でかぞえる」といった意味から派生して、離散的な数あるいは数字という意味で使われています。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一方、現実世界の「ものごと」や「できごと」は、全て「アナログ」です。例えば、時間や温度、明るさや音の大きさなどの物理現象、モノを運ぶ、誰かと会話するなどの人間の行為もまたアナログです。しかし、アナログのままではコンピュータで扱うことはできません。そこで、コンピュータで扱えるデジタル、すなわち</a:t>
            </a:r>
            <a:r>
              <a:rPr kumimoji="1" lang="en-US" altLang="ja-JP" sz="1200" kern="1200" dirty="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の数字の組み合わせに変換する必要があります。これを「デジタル化（</a:t>
            </a:r>
            <a:r>
              <a:rPr kumimoji="1" lang="en-US" altLang="ja-JP" sz="1200" kern="1200" dirty="0">
                <a:solidFill>
                  <a:schemeClr val="tx1"/>
                </a:solidFill>
                <a:effectLst/>
                <a:latin typeface="+mn-lt"/>
                <a:ea typeface="+mn-ea"/>
                <a:cs typeface="+mn-cs"/>
              </a:rPr>
              <a:t>digitize</a:t>
            </a:r>
            <a:r>
              <a:rPr kumimoji="1" lang="ja-JP" altLang="ja-JP" sz="1200" kern="1200">
                <a:solidFill>
                  <a:schemeClr val="tx1"/>
                </a:solidFill>
                <a:effectLst/>
                <a:latin typeface="+mn-lt"/>
                <a:ea typeface="+mn-ea"/>
                <a:cs typeface="+mn-cs"/>
              </a:rPr>
              <a:t>）」と言います。</a:t>
            </a:r>
          </a:p>
          <a:p>
            <a:r>
              <a:rPr kumimoji="1" lang="ja-JP" altLang="ja-JP" sz="1200" kern="1200">
                <a:solidFill>
                  <a:schemeClr val="tx1"/>
                </a:solidFill>
                <a:effectLst/>
                <a:latin typeface="+mn-lt"/>
                <a:ea typeface="+mn-ea"/>
                <a:cs typeface="+mn-cs"/>
              </a:rPr>
              <a:t>現実世界のアナログな「ものごと」や「できごと」は、デジタルに変換することで、コンピュータで処理できるカタチに変わります。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つまり、センサー、あるいは</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やモバイル・デバイスなど、様々なデジタル世界との接点を介して、現実世界の「ものごと」や「できごと」が、デジタル・データに変換され、コンピューターに受け渡されます。そのための一連の仕組みを</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a:solidFill>
                  <a:schemeClr val="tx1"/>
                </a:solidFill>
                <a:effectLst/>
                <a:latin typeface="+mn-lt"/>
                <a:ea typeface="+mn-ea"/>
                <a:cs typeface="+mn-cs"/>
              </a:rPr>
              <a:t>／モノのインターネット）と呼んでいます。</a:t>
            </a:r>
          </a:p>
          <a:p>
            <a:r>
              <a:rPr kumimoji="1" lang="ja-JP" altLang="ja-JP" sz="1200" kern="1200">
                <a:solidFill>
                  <a:schemeClr val="tx1"/>
                </a:solidFill>
                <a:effectLst/>
                <a:latin typeface="+mn-lt"/>
                <a:ea typeface="+mn-ea"/>
                <a:cs typeface="+mn-cs"/>
              </a:rPr>
              <a:t>こうして、コンピュータの中に、「アナログな現実世界とうりふたつのデジタルな双子の兄弟」、すなわち「デジタル・ツイン（</a:t>
            </a:r>
            <a:r>
              <a:rPr kumimoji="1" lang="en-US" altLang="ja-JP" sz="1200" kern="1200" dirty="0">
                <a:solidFill>
                  <a:schemeClr val="tx1"/>
                </a:solidFill>
                <a:effectLst/>
                <a:latin typeface="+mn-lt"/>
                <a:ea typeface="+mn-ea"/>
                <a:cs typeface="+mn-cs"/>
              </a:rPr>
              <a:t>Digital Twine</a:t>
            </a:r>
            <a:r>
              <a:rPr kumimoji="1" lang="ja-JP" altLang="ja-JP" sz="1200" kern="1200">
                <a:solidFill>
                  <a:schemeClr val="tx1"/>
                </a:solidFill>
                <a:effectLst/>
                <a:latin typeface="+mn-lt"/>
                <a:ea typeface="+mn-ea"/>
                <a:cs typeface="+mn-cs"/>
              </a:rPr>
              <a:t>）」が作られます。つまり、「デジタル」とは、「フィジカル（</a:t>
            </a:r>
            <a:r>
              <a:rPr kumimoji="1" lang="en-US" altLang="ja-JP" sz="1200" kern="1200" dirty="0">
                <a:solidFill>
                  <a:schemeClr val="tx1"/>
                </a:solidFill>
                <a:effectLst/>
                <a:latin typeface="+mn-lt"/>
                <a:ea typeface="+mn-ea"/>
                <a:cs typeface="+mn-cs"/>
              </a:rPr>
              <a:t>Physical</a:t>
            </a:r>
            <a:r>
              <a:rPr kumimoji="1" lang="ja-JP" altLang="ja-JP" sz="1200" kern="1200">
                <a:solidFill>
                  <a:schemeClr val="tx1"/>
                </a:solidFill>
                <a:effectLst/>
                <a:latin typeface="+mn-lt"/>
                <a:ea typeface="+mn-ea"/>
                <a:cs typeface="+mn-cs"/>
              </a:rPr>
              <a:t>／物理的）」な現実世界に相対する概念と考えることができます。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「離散量」「連続量」という言葉を知らない方も多く読むと思いますので、少し解説を増やすことをご検討ください。</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（変更文面検討：）現実世界のアナログな「ものごと」や「できごと」は、デジタルに変換することで、コンピュータで処理できるカタチに変わります。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365490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デジタイゼーション（</a:t>
            </a:r>
            <a:r>
              <a:rPr kumimoji="1" lang="en-US" altLang="ja-JP" sz="1200" kern="1200" dirty="0">
                <a:solidFill>
                  <a:schemeClr val="tx1"/>
                </a:solidFill>
                <a:effectLst/>
                <a:latin typeface="+mn-lt"/>
                <a:ea typeface="+mn-ea"/>
                <a:cs typeface="+mn-cs"/>
              </a:rPr>
              <a:t>Digitization</a:t>
            </a:r>
            <a:r>
              <a:rPr kumimoji="1" lang="ja-JP" altLang="ja-JP" sz="1200" kern="1200">
                <a:solidFill>
                  <a:schemeClr val="tx1"/>
                </a:solidFill>
                <a:effectLst/>
                <a:latin typeface="+mn-lt"/>
                <a:ea typeface="+mn-ea"/>
                <a:cs typeface="+mn-cs"/>
              </a:rPr>
              <a:t>）とデジタライゼーション（</a:t>
            </a:r>
            <a:r>
              <a:rPr kumimoji="1" lang="en-US" altLang="ja-JP" sz="1200" kern="1200" dirty="0">
                <a:solidFill>
                  <a:schemeClr val="tx1"/>
                </a:solidFill>
                <a:effectLst/>
                <a:latin typeface="+mn-lt"/>
                <a:ea typeface="+mn-ea"/>
                <a:cs typeface="+mn-cs"/>
              </a:rPr>
              <a:t>Digitalization</a:t>
            </a:r>
            <a:r>
              <a:rPr kumimoji="1" lang="ja-JP" altLang="ja-JP" sz="1200" kern="1200">
                <a:solidFill>
                  <a:schemeClr val="tx1"/>
                </a:solidFill>
                <a:effectLst/>
                <a:latin typeface="+mn-lt"/>
                <a:ea typeface="+mn-ea"/>
                <a:cs typeface="+mn-cs"/>
              </a:rPr>
              <a:t>）は、よく似た言葉ですが、異なる使われ方をしています。</a:t>
            </a:r>
          </a:p>
          <a:p>
            <a:r>
              <a:rPr kumimoji="1" lang="ja-JP" altLang="ja-JP" sz="1200" kern="1200">
                <a:solidFill>
                  <a:schemeClr val="tx1"/>
                </a:solidFill>
                <a:effectLst/>
                <a:latin typeface="+mn-lt"/>
                <a:ea typeface="+mn-ea"/>
                <a:cs typeface="+mn-cs"/>
              </a:rPr>
              <a:t>デジダイゼーションは、デジタル技術を利用してビジネス・プロセスを変換し、効率化やコストの削減、あるいは付加価値の向上を実現する場合に使われます。例えば、アナログ放送をデジタル放送に変換すれば、周波数帯域を効率よく使えるようになり、限られた電波資源を有効に使えるようになります。紙の書籍を電子書籍に変換すれば、いつでも好きなときに書籍を購入でき、かさばらず沢山の書籍を鞄に入れておくことができます。手作業で行っていた</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a:t>
            </a:r>
            <a:r>
              <a:rPr kumimoji="1" lang="en-US" altLang="ja-JP" sz="1200" kern="1200" dirty="0">
                <a:solidFill>
                  <a:schemeClr val="tx1"/>
                </a:solidFill>
                <a:effectLst/>
                <a:latin typeface="+mn-lt"/>
                <a:ea typeface="+mn-ea"/>
                <a:cs typeface="+mn-cs"/>
              </a:rPr>
              <a:t>Excel</a:t>
            </a:r>
            <a:r>
              <a:rPr kumimoji="1" lang="ja-JP" altLang="ja-JP" sz="1200" kern="1200">
                <a:solidFill>
                  <a:schemeClr val="tx1"/>
                </a:solidFill>
                <a:effectLst/>
                <a:latin typeface="+mn-lt"/>
                <a:ea typeface="+mn-ea"/>
                <a:cs typeface="+mn-cs"/>
              </a:rPr>
              <a:t>へのコピペ作業を</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）に置き換えれば、作業工数の大幅な削減と人手不足の解消に役立ちます。</a:t>
            </a:r>
          </a:p>
          <a:p>
            <a:r>
              <a:rPr kumimoji="1" lang="ja-JP" altLang="ja-JP" sz="1200" kern="1200">
                <a:solidFill>
                  <a:schemeClr val="tx1"/>
                </a:solidFill>
                <a:effectLst/>
                <a:latin typeface="+mn-lt"/>
                <a:ea typeface="+mn-ea"/>
                <a:cs typeface="+mn-cs"/>
              </a:rPr>
              <a:t>このように、ユーザーとの接点となるユーザー・インターフェイス（</a:t>
            </a:r>
            <a:r>
              <a:rPr kumimoji="1" lang="en-US" altLang="ja-JP" sz="1200" kern="1200" dirty="0">
                <a:solidFill>
                  <a:schemeClr val="tx1"/>
                </a:solidFill>
                <a:effectLst/>
                <a:latin typeface="+mn-lt"/>
                <a:ea typeface="+mn-ea"/>
                <a:cs typeface="+mn-cs"/>
              </a:rPr>
              <a:t>User Interface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UI</a:t>
            </a:r>
            <a:r>
              <a:rPr kumimoji="1" lang="ja-JP" altLang="ja-JP" sz="1200" kern="1200">
                <a:solidFill>
                  <a:schemeClr val="tx1"/>
                </a:solidFill>
                <a:effectLst/>
                <a:latin typeface="+mn-lt"/>
                <a:ea typeface="+mn-ea"/>
                <a:cs typeface="+mn-cs"/>
              </a:rPr>
              <a:t>）や作業手順を置き換え、効率化や合理化、あるいは付加価値の向上に寄与する場合に使われる言葉です。「デジタル化」という言われる場合、この範囲に留まっていることも少なくありません。</a:t>
            </a:r>
          </a:p>
          <a:p>
            <a:r>
              <a:rPr kumimoji="1" lang="ja-JP" altLang="ja-JP" sz="1200" kern="1200">
                <a:solidFill>
                  <a:schemeClr val="tx1"/>
                </a:solidFill>
                <a:effectLst/>
                <a:latin typeface="+mn-lt"/>
                <a:ea typeface="+mn-ea"/>
                <a:cs typeface="+mn-cs"/>
              </a:rPr>
              <a:t>一方、デジタライゼーションは、デジタル技術を利用してビジネス・モデルを変革し、新たな利益や価値を生みだす機会を創出する場合に使われます。例えば、自動車をインターネットにつなぎ稼働状況を公開すれば、必要な時に空いている自動車をスマートフォンから選び利用できるカーシェアリングになります。それが自動運転のクルマであれば、取りに行かなくても自ら迎えに来てくれるので、自動車を所有する必要がなくなります。また、好きな曲を聴くためには、</a:t>
            </a:r>
            <a:r>
              <a:rPr kumimoji="1" lang="en-US" altLang="ja-JP" sz="1200" kern="1200" dirty="0">
                <a:solidFill>
                  <a:schemeClr val="tx1"/>
                </a:solidFill>
                <a:effectLst/>
                <a:latin typeface="+mn-lt"/>
                <a:ea typeface="+mn-ea"/>
                <a:cs typeface="+mn-cs"/>
              </a:rPr>
              <a:t>CD</a:t>
            </a:r>
            <a:r>
              <a:rPr kumimoji="1" lang="ja-JP" altLang="ja-JP" sz="1200" kern="1200">
                <a:solidFill>
                  <a:schemeClr val="tx1"/>
                </a:solidFill>
                <a:effectLst/>
                <a:latin typeface="+mn-lt"/>
                <a:ea typeface="+mn-ea"/>
                <a:cs typeface="+mn-cs"/>
              </a:rPr>
              <a:t>を購入する、ネットからダウンロードして購入する必要がありましたが、ストリーミングであれば、いつでも好きなときに、そしてどんな曲でも聞くことができます。また、個別に購入するのではなく、月額定額（サブスクリプション）制で聴き放題にすれば、音楽や動画の楽しみ方が、大きく変わってしまいます。</a:t>
            </a:r>
          </a:p>
          <a:p>
            <a:r>
              <a:rPr kumimoji="1" lang="ja-JP" altLang="ja-JP" sz="1200" kern="1200">
                <a:solidFill>
                  <a:schemeClr val="tx1"/>
                </a:solidFill>
                <a:effectLst/>
                <a:latin typeface="+mn-lt"/>
                <a:ea typeface="+mn-ea"/>
                <a:cs typeface="+mn-cs"/>
              </a:rPr>
              <a:t>このように、デジタル技術でユーザーの体験であるユーザー・エクスペリエンス（</a:t>
            </a:r>
            <a:r>
              <a:rPr kumimoji="1" lang="en-US" altLang="ja-JP" sz="1200" kern="1200" dirty="0">
                <a:solidFill>
                  <a:schemeClr val="tx1"/>
                </a:solidFill>
                <a:effectLst/>
                <a:latin typeface="+mn-lt"/>
                <a:ea typeface="+mn-ea"/>
                <a:cs typeface="+mn-cs"/>
              </a:rPr>
              <a:t>User Experience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UX</a:t>
            </a:r>
            <a:r>
              <a:rPr kumimoji="1" lang="ja-JP" altLang="ja-JP" sz="1200" kern="1200">
                <a:solidFill>
                  <a:schemeClr val="tx1"/>
                </a:solidFill>
                <a:effectLst/>
                <a:latin typeface="+mn-lt"/>
                <a:ea typeface="+mn-ea"/>
                <a:cs typeface="+mn-cs"/>
              </a:rPr>
              <a:t>）やビジネス･モデルを変革し、これまでに無い競争優位を実現し、新しい価値を生みだす場合に使われる言葉が、「デジタライゼーション」です。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04114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3480274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78863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8283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米コロンビア大学ビジネス・スクール教授、リタ・マグレイスは、自著「</a:t>
            </a:r>
            <a:r>
              <a:rPr kumimoji="1" lang="en" altLang="ja-JP" sz="1200" b="0" i="0" kern="1200" dirty="0">
                <a:solidFill>
                  <a:schemeClr val="tx1"/>
                </a:solidFill>
                <a:effectLst/>
                <a:latin typeface="+mn-lt"/>
                <a:ea typeface="+mn-ea"/>
                <a:cs typeface="+mn-cs"/>
              </a:rPr>
              <a:t>The End of Competitive Advantage</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邦訳：</a:t>
            </a:r>
            <a:r>
              <a:rPr kumimoji="1" lang="ja-JP" altLang="en-US" sz="1200" b="0" i="0" u="none" strike="noStrike" kern="1200">
                <a:solidFill>
                  <a:schemeClr val="tx1"/>
                </a:solidFill>
                <a:effectLst/>
                <a:latin typeface="+mn-lt"/>
                <a:ea typeface="+mn-ea"/>
                <a:cs typeface="+mn-cs"/>
                <a:hlinkClick r:id="rId3"/>
              </a:rPr>
              <a:t>競争優位の終焉</a:t>
            </a:r>
            <a:r>
              <a:rPr kumimoji="1" lang="ja-JP" altLang="en-US" sz="1200" b="0" i="0" kern="1200">
                <a:solidFill>
                  <a:schemeClr val="tx1"/>
                </a:solidFill>
                <a:effectLst/>
                <a:latin typeface="+mn-lt"/>
                <a:ea typeface="+mn-ea"/>
                <a:cs typeface="+mn-cs"/>
              </a:rPr>
              <a:t>）」中で、ビジネスにおける</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つの基本的な想定が、大きく変わってしまったと論じています。</a:t>
            </a:r>
          </a:p>
          <a:p>
            <a:pPr fontAlgn="base"/>
            <a:r>
              <a:rPr kumimoji="1" lang="ja-JP" altLang="en-US" sz="1200" b="0" i="0" kern="1200">
                <a:solidFill>
                  <a:schemeClr val="tx1"/>
                </a:solidFill>
                <a:effectLst/>
                <a:latin typeface="+mn-lt"/>
                <a:ea typeface="+mn-ea"/>
                <a:cs typeface="+mn-cs"/>
              </a:rPr>
              <a:t>ひとつは「業界という枠組みが存在する」ということです。かつて業界は変化の少ない競争要因に支配されており、その動向を見極め、適切な戦略を構築できれば、長期安定的なビジネス・モデルを描けるという考え方が常識でした。業界が囲い込む市場はある程度予測可能であり、それに基づき</a:t>
            </a:r>
            <a:r>
              <a:rPr kumimoji="1" lang="en-US" altLang="ja-JP" sz="1200" b="0" i="0" kern="1200" dirty="0">
                <a:solidFill>
                  <a:schemeClr val="tx1"/>
                </a:solidFill>
                <a:effectLst/>
                <a:latin typeface="+mn-lt"/>
                <a:ea typeface="+mn-ea"/>
                <a:cs typeface="+mn-cs"/>
              </a:rPr>
              <a:t>5</a:t>
            </a:r>
            <a:r>
              <a:rPr kumimoji="1" lang="ja-JP" altLang="en-US" sz="1200" b="0" i="0" kern="1200">
                <a:solidFill>
                  <a:schemeClr val="tx1"/>
                </a:solidFill>
                <a:effectLst/>
                <a:latin typeface="+mn-lt"/>
                <a:ea typeface="+mn-ea"/>
                <a:cs typeface="+mn-cs"/>
              </a:rPr>
              <a:t>年計画を立案すれば、修正はあるにしても、計画を遂行できると考えられてきたのです。</a:t>
            </a:r>
          </a:p>
          <a:p>
            <a:pPr fontAlgn="base"/>
            <a:r>
              <a:rPr kumimoji="1" lang="ja-JP" altLang="en-US" sz="1200" b="0" i="0" kern="1200">
                <a:solidFill>
                  <a:schemeClr val="tx1"/>
                </a:solidFill>
                <a:effectLst/>
                <a:latin typeface="+mn-lt"/>
                <a:ea typeface="+mn-ea"/>
                <a:cs typeface="+mn-cs"/>
              </a:rPr>
              <a:t>もうひとつは、「一旦確立された競争優位は継続する」というものです。ある業界で確固たる地位を築けば、業績は維持されます。その競争優位性を中心に据えて従業員を育て、組織に配置すれば良かったのです。ひとつの優位性が持続する世界では当然ながらその枠組みの中で仕事の効率を上げ、コストを削る一方で、既存の優位性を維持できる人材が昇進します。このような観点から人材を振り向ける事業構造は好業績をもたらしました。この優位性を中心に置いて、組織や業務プロセスを常に最適化すれば事業の成長と持続は保証されていたのです。</a:t>
            </a:r>
          </a:p>
          <a:p>
            <a:pPr fontAlgn="base"/>
            <a:r>
              <a:rPr kumimoji="1" lang="ja-JP" altLang="en-US" sz="1200" b="0" i="0" kern="1200">
                <a:solidFill>
                  <a:schemeClr val="tx1"/>
                </a:solidFill>
                <a:effectLst/>
                <a:latin typeface="+mn-lt"/>
                <a:ea typeface="+mn-ea"/>
                <a:cs typeface="+mn-cs"/>
              </a:rPr>
              <a:t>この</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つの基本想定がもはや成り立たなくなってしまったというのです。事実、業界を越えた異業種の企業が、業界の既存の競争原理を破壊しています。例えば、</a:t>
            </a:r>
            <a:r>
              <a:rPr kumimoji="1" lang="en" altLang="ja-JP" sz="1200" b="0" i="0" kern="1200" dirty="0">
                <a:solidFill>
                  <a:schemeClr val="tx1"/>
                </a:solidFill>
                <a:effectLst/>
                <a:latin typeface="+mn-lt"/>
                <a:ea typeface="+mn-ea"/>
                <a:cs typeface="+mn-cs"/>
              </a:rPr>
              <a:t>Uber</a:t>
            </a:r>
            <a:r>
              <a:rPr kumimoji="1" lang="ja-JP" altLang="en-US" sz="1200" b="0" i="0" kern="1200">
                <a:solidFill>
                  <a:schemeClr val="tx1"/>
                </a:solidFill>
                <a:effectLst/>
                <a:latin typeface="+mn-lt"/>
                <a:ea typeface="+mn-ea"/>
                <a:cs typeface="+mn-cs"/>
              </a:rPr>
              <a:t>はタクシーやレンタカー業界を破壊し、</a:t>
            </a:r>
            <a:r>
              <a:rPr kumimoji="1" lang="en" altLang="ja-JP" sz="1200" b="0" i="0" kern="1200" dirty="0" err="1">
                <a:solidFill>
                  <a:schemeClr val="tx1"/>
                </a:solidFill>
                <a:effectLst/>
                <a:latin typeface="+mn-lt"/>
                <a:ea typeface="+mn-ea"/>
                <a:cs typeface="+mn-cs"/>
              </a:rPr>
              <a:t>airbnb</a:t>
            </a:r>
            <a:r>
              <a:rPr kumimoji="1" lang="ja-JP" altLang="en-US" sz="1200" b="0" i="0" kern="1200">
                <a:solidFill>
                  <a:schemeClr val="tx1"/>
                </a:solidFill>
                <a:effectLst/>
                <a:latin typeface="+mn-lt"/>
                <a:ea typeface="+mn-ea"/>
                <a:cs typeface="+mn-cs"/>
              </a:rPr>
              <a:t>はホテルや旅館業界を破壊しつつあります。</a:t>
            </a:r>
            <a:r>
              <a:rPr kumimoji="1" lang="en" altLang="ja-JP" sz="1200" b="0" i="0" kern="1200" dirty="0">
                <a:solidFill>
                  <a:schemeClr val="tx1"/>
                </a:solidFill>
                <a:effectLst/>
                <a:latin typeface="+mn-lt"/>
                <a:ea typeface="+mn-ea"/>
                <a:cs typeface="+mn-cs"/>
              </a:rPr>
              <a:t>Netflix</a:t>
            </a:r>
            <a:r>
              <a:rPr kumimoji="1" lang="ja-JP" altLang="en-US" sz="1200" b="0" i="0" kern="1200">
                <a:solidFill>
                  <a:schemeClr val="tx1"/>
                </a:solidFill>
                <a:effectLst/>
                <a:latin typeface="+mn-lt"/>
                <a:ea typeface="+mn-ea"/>
                <a:cs typeface="+mn-cs"/>
              </a:rPr>
              <a:t>や</a:t>
            </a:r>
            <a:r>
              <a:rPr kumimoji="1" lang="en" altLang="ja-JP" sz="1200" b="0" i="0" kern="1200" dirty="0">
                <a:solidFill>
                  <a:schemeClr val="tx1"/>
                </a:solidFill>
                <a:effectLst/>
                <a:latin typeface="+mn-lt"/>
                <a:ea typeface="+mn-ea"/>
                <a:cs typeface="+mn-cs"/>
              </a:rPr>
              <a:t>Spotify</a:t>
            </a:r>
            <a:r>
              <a:rPr kumimoji="1" lang="ja-JP" altLang="en-US" sz="1200" b="0" i="0" kern="1200">
                <a:solidFill>
                  <a:schemeClr val="tx1"/>
                </a:solidFill>
                <a:effectLst/>
                <a:latin typeface="+mn-lt"/>
                <a:ea typeface="+mn-ea"/>
                <a:cs typeface="+mn-cs"/>
              </a:rPr>
              <a:t>はレンタル･ビデオ業界やエンターテイメント産業を破壊しつつあります。それもあっという間のことです。</a:t>
            </a:r>
          </a:p>
          <a:p>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3441361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6.xml"/><Relationship Id="rId4" Type="http://schemas.openxmlformats.org/officeDocument/2006/relationships/image" Target="../media/image5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3.tiff"/><Relationship Id="rId3" Type="http://schemas.openxmlformats.org/officeDocument/2006/relationships/image" Target="../media/image68.png"/><Relationship Id="rId7" Type="http://schemas.openxmlformats.org/officeDocument/2006/relationships/image" Target="../media/image72.tiff"/><Relationship Id="rId12"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1.tiff"/><Relationship Id="rId11" Type="http://schemas.openxmlformats.org/officeDocument/2006/relationships/image" Target="../media/image76.png"/><Relationship Id="rId5" Type="http://schemas.openxmlformats.org/officeDocument/2006/relationships/image" Target="../media/image70.tiff"/><Relationship Id="rId10" Type="http://schemas.openxmlformats.org/officeDocument/2006/relationships/image" Target="../media/image75.png"/><Relationship Id="rId4" Type="http://schemas.openxmlformats.org/officeDocument/2006/relationships/image" Target="../media/image69.tiff"/><Relationship Id="rId9" Type="http://schemas.openxmlformats.org/officeDocument/2006/relationships/image" Target="../media/image74.tif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tiff"/><Relationship Id="rId4" Type="http://schemas.openxmlformats.org/officeDocument/2006/relationships/image" Target="../media/image6.png"/><Relationship Id="rId9" Type="http://schemas.openxmlformats.org/officeDocument/2006/relationships/image" Target="../media/image11.tiff"/><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tiff"/><Relationship Id="rId7" Type="http://schemas.openxmlformats.org/officeDocument/2006/relationships/image" Target="../media/image93.png"/><Relationship Id="rId2" Type="http://schemas.openxmlformats.org/officeDocument/2006/relationships/image" Target="../media/image88.tiff"/><Relationship Id="rId1" Type="http://schemas.openxmlformats.org/officeDocument/2006/relationships/slideLayout" Target="../slideLayouts/slideLayout6.xml"/><Relationship Id="rId6" Type="http://schemas.openxmlformats.org/officeDocument/2006/relationships/image" Target="../media/image92.tiff"/><Relationship Id="rId5" Type="http://schemas.openxmlformats.org/officeDocument/2006/relationships/image" Target="../media/image91.tiff"/><Relationship Id="rId10" Type="http://schemas.openxmlformats.org/officeDocument/2006/relationships/image" Target="../media/image96.tiff"/><Relationship Id="rId4" Type="http://schemas.openxmlformats.org/officeDocument/2006/relationships/image" Target="../media/image90.jpeg"/><Relationship Id="rId9"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jpe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jpeg"/><Relationship Id="rId11" Type="http://schemas.openxmlformats.org/officeDocument/2006/relationships/image" Target="../media/image106.png"/><Relationship Id="rId5" Type="http://schemas.openxmlformats.org/officeDocument/2006/relationships/image" Target="../media/image100.jpe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png"/><Relationship Id="rId14" Type="http://schemas.openxmlformats.org/officeDocument/2006/relationships/image" Target="../media/image109.png"/></Relationships>
</file>

<file path=ppt/slides/_rels/slide2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5.png"/><Relationship Id="rId7"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11.pn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png"/><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24.tiff"/><Relationship Id="rId13" Type="http://schemas.openxmlformats.org/officeDocument/2006/relationships/image" Target="../media/image129.tiff"/><Relationship Id="rId3" Type="http://schemas.openxmlformats.org/officeDocument/2006/relationships/image" Target="../media/image119.tiff"/><Relationship Id="rId7" Type="http://schemas.openxmlformats.org/officeDocument/2006/relationships/image" Target="../media/image123.tiff"/><Relationship Id="rId12" Type="http://schemas.openxmlformats.org/officeDocument/2006/relationships/image" Target="../media/image128.tiff"/><Relationship Id="rId2" Type="http://schemas.openxmlformats.org/officeDocument/2006/relationships/image" Target="../media/image118.tiff"/><Relationship Id="rId1" Type="http://schemas.openxmlformats.org/officeDocument/2006/relationships/slideLayout" Target="../slideLayouts/slideLayout6.xml"/><Relationship Id="rId6" Type="http://schemas.openxmlformats.org/officeDocument/2006/relationships/image" Target="../media/image122.tiff"/><Relationship Id="rId11" Type="http://schemas.openxmlformats.org/officeDocument/2006/relationships/image" Target="../media/image127.tiff"/><Relationship Id="rId5" Type="http://schemas.openxmlformats.org/officeDocument/2006/relationships/image" Target="../media/image121.tiff"/><Relationship Id="rId10" Type="http://schemas.openxmlformats.org/officeDocument/2006/relationships/image" Target="../media/image126.tiff"/><Relationship Id="rId4" Type="http://schemas.openxmlformats.org/officeDocument/2006/relationships/image" Target="../media/image120.png"/><Relationship Id="rId9" Type="http://schemas.openxmlformats.org/officeDocument/2006/relationships/image" Target="../media/image125.tiff"/><Relationship Id="rId14" Type="http://schemas.openxmlformats.org/officeDocument/2006/relationships/image" Target="../media/image130.tiff"/></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tiff"/><Relationship Id="rId3" Type="http://schemas.openxmlformats.org/officeDocument/2006/relationships/image" Target="../media/image19.png"/><Relationship Id="rId7" Type="http://schemas.openxmlformats.org/officeDocument/2006/relationships/image" Target="../media/image23.tiff"/><Relationship Id="rId12" Type="http://schemas.openxmlformats.org/officeDocument/2006/relationships/image" Target="../media/image12.tiff"/><Relationship Id="rId17" Type="http://schemas.openxmlformats.org/officeDocument/2006/relationships/image" Target="../media/image32.jpeg"/><Relationship Id="rId2" Type="http://schemas.openxmlformats.org/officeDocument/2006/relationships/image" Target="../media/image18.jpeg"/><Relationship Id="rId16"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0.tiff"/><Relationship Id="rId9" Type="http://schemas.openxmlformats.org/officeDocument/2006/relationships/image" Target="../media/image25.jpeg"/><Relationship Id="rId1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1.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6.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5.tiff"/><Relationship Id="rId5" Type="http://schemas.openxmlformats.org/officeDocument/2006/relationships/image" Target="../media/image134.tiff"/><Relationship Id="rId4" Type="http://schemas.openxmlformats.org/officeDocument/2006/relationships/image" Target="../media/image133.tiff"/></Relationships>
</file>

<file path=ppt/slides/_rels/slide3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amzn.to/3w2zKe3"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tiff"/><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6.tiff"/><Relationship Id="rId5" Type="http://schemas.openxmlformats.org/officeDocument/2006/relationships/image" Target="../media/image155.jpg"/><Relationship Id="rId4" Type="http://schemas.openxmlformats.org/officeDocument/2006/relationships/image" Target="../media/image154.png"/></Relationships>
</file>

<file path=ppt/slides/_rels/slide4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6.xml"/><Relationship Id="rId6" Type="http://schemas.openxmlformats.org/officeDocument/2006/relationships/image" Target="../media/image176.png"/><Relationship Id="rId11" Type="http://schemas.openxmlformats.org/officeDocument/2006/relationships/image" Target="../media/image181.jpe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jpeg"/></Relationships>
</file>

<file path=ppt/slides/_rels/slide69.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4.png"/><Relationship Id="rId1" Type="http://schemas.openxmlformats.org/officeDocument/2006/relationships/slideLayout" Target="../slideLayouts/slideLayout6.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1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hyperlink" Target="https://www.gartner.co.jp/ja/newsroom/press-releases/pr-20210818" TargetMode="Externa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85.tiff"/><Relationship Id="rId2" Type="http://schemas.openxmlformats.org/officeDocument/2006/relationships/image" Target="../media/image184.tiff"/><Relationship Id="rId1" Type="http://schemas.openxmlformats.org/officeDocument/2006/relationships/slideLayout" Target="../slideLayouts/slideLayout6.xml"/><Relationship Id="rId4" Type="http://schemas.openxmlformats.org/officeDocument/2006/relationships/image" Target="../media/image186.tiff"/></Relationships>
</file>

<file path=ppt/slides/_rels/slide84.xml.rels><?xml version="1.0" encoding="UTF-8" standalone="yes"?>
<Relationships xmlns="http://schemas.openxmlformats.org/package/2006/relationships"><Relationship Id="rId2" Type="http://schemas.openxmlformats.org/officeDocument/2006/relationships/image" Target="../media/image187.tif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9.jpeg"/><Relationship Id="rId7" Type="http://schemas.openxmlformats.org/officeDocument/2006/relationships/image" Target="../media/image43.tiff"/><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gif"/><Relationship Id="rId11" Type="http://schemas.openxmlformats.org/officeDocument/2006/relationships/image" Target="../media/image47.tiff"/><Relationship Id="rId5" Type="http://schemas.openxmlformats.org/officeDocument/2006/relationships/image" Target="../media/image41.jpeg"/><Relationship Id="rId10" Type="http://schemas.openxmlformats.org/officeDocument/2006/relationships/image" Target="../media/image46.tiff"/><Relationship Id="rId4" Type="http://schemas.openxmlformats.org/officeDocument/2006/relationships/image" Target="../media/image40.png"/><Relationship Id="rId9" Type="http://schemas.openxmlformats.org/officeDocument/2006/relationships/image" Target="../media/image4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726CAF8-9777-3F40-BE82-7D3A52C91005}"/>
              </a:ext>
            </a:extLst>
          </p:cNvPr>
          <p:cNvSpPr/>
          <p:nvPr/>
        </p:nvSpPr>
        <p:spPr>
          <a:xfrm>
            <a:off x="-11151" y="0"/>
            <a:ext cx="9166302" cy="689956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62263" y="3665251"/>
            <a:ext cx="7754198" cy="830997"/>
          </a:xfrm>
        </p:spPr>
        <p:txBody>
          <a:bodyPr>
            <a:noAutofit/>
          </a:bodyPr>
          <a:lstStyle/>
          <a:p>
            <a:r>
              <a:rPr lang="ja-JP" altLang="en-US" sz="2000">
                <a:latin typeface="Meiryo" panose="020B0604030504040204" pitchFamily="34" charset="-128"/>
                <a:ea typeface="Meiryo" panose="020B0604030504040204" pitchFamily="34" charset="-128"/>
              </a:rPr>
              <a:t>デジタル時代にふさわしい事業戦略を考える</a:t>
            </a: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330202"/>
            <a:ext cx="7930661" cy="584775"/>
          </a:xfrm>
          <a:prstGeom prst="rect">
            <a:avLst/>
          </a:prstGeom>
        </p:spPr>
        <p:txBody>
          <a:bodyPr wrap="square">
            <a:spAutoFit/>
          </a:bodyPr>
          <a:lstStyle/>
          <a:p>
            <a:pPr algn="r"/>
            <a:r>
              <a:rPr lang="en-US" altLang="ja-JP" sz="3200" b="1" dirty="0">
                <a:latin typeface="Meiryo" panose="020B0604030504040204" pitchFamily="34" charset="-128"/>
                <a:ea typeface="Meiryo" panose="020B0604030504040204" pitchFamily="34" charset="-128"/>
              </a:rPr>
              <a:t>DX</a:t>
            </a:r>
            <a:r>
              <a:rPr lang="ja-JP" altLang="en-US" sz="3200" b="1">
                <a:latin typeface="Meiryo" panose="020B0604030504040204" pitchFamily="34" charset="-128"/>
                <a:ea typeface="Meiryo" panose="020B0604030504040204" pitchFamily="34" charset="-128"/>
              </a:rPr>
              <a:t>の本質とビジネス戦略</a:t>
            </a: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2023</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8</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1</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pic>
        <p:nvPicPr>
          <p:cNvPr id="3" name="図 2" descr="ロゴ, アイコン&#10;&#10;自動的に生成された説明">
            <a:extLst>
              <a:ext uri="{FF2B5EF4-FFF2-40B4-BE49-F238E27FC236}">
                <a16:creationId xmlns:a16="http://schemas.microsoft.com/office/drawing/2014/main" id="{DB6AA5FA-8855-B64B-AEB2-45D2960877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08421" y="5761961"/>
            <a:ext cx="708039" cy="774123"/>
          </a:xfrm>
          <a:prstGeom prst="rect">
            <a:avLst/>
          </a:prstGeom>
        </p:spPr>
      </p:pic>
      <p:sp>
        <p:nvSpPr>
          <p:cNvPr id="4" name="テキスト ボックス 3">
            <a:extLst>
              <a:ext uri="{FF2B5EF4-FFF2-40B4-BE49-F238E27FC236}">
                <a16:creationId xmlns:a16="http://schemas.microsoft.com/office/drawing/2014/main" id="{CFAA1960-F8F5-3EFC-010A-E778E19CD570}"/>
              </a:ext>
            </a:extLst>
          </p:cNvPr>
          <p:cNvSpPr txBox="1"/>
          <p:nvPr/>
        </p:nvSpPr>
        <p:spPr>
          <a:xfrm>
            <a:off x="6040074" y="403779"/>
            <a:ext cx="2597892" cy="369332"/>
          </a:xfrm>
          <a:prstGeom prst="rect">
            <a:avLst/>
          </a:prstGeom>
          <a:noFill/>
        </p:spPr>
        <p:txBody>
          <a:bodyPr wrap="none" rtlCol="0">
            <a:spAutoFit/>
          </a:bodyPr>
          <a:lstStyle/>
          <a:p>
            <a:pPr algn="r"/>
            <a:r>
              <a:rPr kumimoji="1" lang="en-US" altLang="ja-JP" dirty="0">
                <a:latin typeface="Meiryo" panose="020B0604030504040204" pitchFamily="34" charset="-128"/>
                <a:ea typeface="Meiryo" panose="020B0604030504040204" pitchFamily="34" charset="-128"/>
              </a:rPr>
              <a:t>DX</a:t>
            </a:r>
            <a:r>
              <a:rPr kumimoji="1" lang="ja-JP" altLang="en-US">
                <a:latin typeface="Meiryo" panose="020B0604030504040204" pitchFamily="34" charset="-128"/>
                <a:ea typeface="Meiryo" panose="020B0604030504040204" pitchFamily="34" charset="-128"/>
              </a:rPr>
              <a:t>キックオフ研修</a:t>
            </a:r>
            <a:r>
              <a:rPr kumimoji="1" lang="en-US" altLang="ja-JP" dirty="0">
                <a:latin typeface="Meiryo" panose="020B0604030504040204" pitchFamily="34" charset="-128"/>
                <a:ea typeface="Meiryo" panose="020B0604030504040204" pitchFamily="34" charset="-128"/>
              </a:rPr>
              <a:t>#01</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907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9" name="正方形/長方形 8">
            <a:extLst>
              <a:ext uri="{FF2B5EF4-FFF2-40B4-BE49-F238E27FC236}">
                <a16:creationId xmlns:a16="http://schemas.microsoft.com/office/drawing/2014/main" id="{6A715F7F-0AEE-5944-B2FE-F3BCD291F344}"/>
              </a:ext>
            </a:extLst>
          </p:cNvPr>
          <p:cNvSpPr/>
          <p:nvPr/>
        </p:nvSpPr>
        <p:spPr>
          <a:xfrm>
            <a:off x="228423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78B1B829-5EF2-BF4D-85D5-1012329A1E52}"/>
              </a:ext>
            </a:extLst>
          </p:cNvPr>
          <p:cNvSpPr/>
          <p:nvPr/>
        </p:nvSpPr>
        <p:spPr>
          <a:xfrm>
            <a:off x="302643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09D4549-DDBD-AB4C-B7C1-552645CB2112}"/>
              </a:ext>
            </a:extLst>
          </p:cNvPr>
          <p:cNvSpPr txBox="1"/>
          <p:nvPr/>
        </p:nvSpPr>
        <p:spPr>
          <a:xfrm>
            <a:off x="235603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38" name="テキスト ボックス 37">
            <a:extLst>
              <a:ext uri="{FF2B5EF4-FFF2-40B4-BE49-F238E27FC236}">
                <a16:creationId xmlns:a16="http://schemas.microsoft.com/office/drawing/2014/main" id="{9A1885D0-017C-EF4F-86C6-C874A3AFD1AF}"/>
              </a:ext>
            </a:extLst>
          </p:cNvPr>
          <p:cNvSpPr txBox="1"/>
          <p:nvPr/>
        </p:nvSpPr>
        <p:spPr>
          <a:xfrm>
            <a:off x="309822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39" name="正方形/長方形 38">
            <a:extLst>
              <a:ext uri="{FF2B5EF4-FFF2-40B4-BE49-F238E27FC236}">
                <a16:creationId xmlns:a16="http://schemas.microsoft.com/office/drawing/2014/main" id="{D2438DED-4C90-4A43-AA37-F5CB63B63660}"/>
              </a:ext>
            </a:extLst>
          </p:cNvPr>
          <p:cNvSpPr/>
          <p:nvPr/>
        </p:nvSpPr>
        <p:spPr>
          <a:xfrm>
            <a:off x="427259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806641B5-B9FF-FA4F-AE07-E687C03CC683}"/>
              </a:ext>
            </a:extLst>
          </p:cNvPr>
          <p:cNvSpPr/>
          <p:nvPr/>
        </p:nvSpPr>
        <p:spPr>
          <a:xfrm>
            <a:off x="501479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0B88825-B402-CB4B-A1FF-EEBA77AA5F58}"/>
              </a:ext>
            </a:extLst>
          </p:cNvPr>
          <p:cNvSpPr txBox="1"/>
          <p:nvPr/>
        </p:nvSpPr>
        <p:spPr>
          <a:xfrm>
            <a:off x="434439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42" name="テキスト ボックス 41">
            <a:extLst>
              <a:ext uri="{FF2B5EF4-FFF2-40B4-BE49-F238E27FC236}">
                <a16:creationId xmlns:a16="http://schemas.microsoft.com/office/drawing/2014/main" id="{3D9D319E-58B1-504C-9ADA-F362E8E833F1}"/>
              </a:ext>
            </a:extLst>
          </p:cNvPr>
          <p:cNvSpPr txBox="1"/>
          <p:nvPr/>
        </p:nvSpPr>
        <p:spPr>
          <a:xfrm>
            <a:off x="508658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13" name="テキスト ボックス 12">
            <a:extLst>
              <a:ext uri="{FF2B5EF4-FFF2-40B4-BE49-F238E27FC236}">
                <a16:creationId xmlns:a16="http://schemas.microsoft.com/office/drawing/2014/main" id="{809FA62A-5F32-1449-B17E-F0F126DC6B0D}"/>
              </a:ext>
            </a:extLst>
          </p:cNvPr>
          <p:cNvSpPr txBox="1"/>
          <p:nvPr/>
        </p:nvSpPr>
        <p:spPr>
          <a:xfrm>
            <a:off x="2391303" y="2140603"/>
            <a:ext cx="1250663" cy="307777"/>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A2E8814-62E5-7F42-9141-98101BDF8258}"/>
              </a:ext>
            </a:extLst>
          </p:cNvPr>
          <p:cNvSpPr txBox="1"/>
          <p:nvPr/>
        </p:nvSpPr>
        <p:spPr>
          <a:xfrm>
            <a:off x="4495629" y="2136087"/>
            <a:ext cx="926857" cy="307777"/>
          </a:xfrm>
          <a:prstGeom prst="rect">
            <a:avLst/>
          </a:prstGeom>
          <a:noFill/>
        </p:spPr>
        <p:txBody>
          <a:bodyPr wrap="none" rtlCol="0">
            <a:spAutoFit/>
          </a:bodyPr>
          <a:lstStyle/>
          <a:p>
            <a:r>
              <a:rPr kumimoji="1" lang="ja-JP" altLang="en-US" sz="140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endParaRPr kumimoji="1" lang="ja-JP" altLang="en-US" sz="1400">
              <a:solidFill>
                <a:srgbClr val="1F33E8"/>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375E42B4-CD03-1D4A-93E7-1157D8D635F1}"/>
              </a:ext>
            </a:extLst>
          </p:cNvPr>
          <p:cNvSpPr txBox="1"/>
          <p:nvPr/>
        </p:nvSpPr>
        <p:spPr>
          <a:xfrm>
            <a:off x="1926484" y="5459129"/>
            <a:ext cx="1501080" cy="1077218"/>
          </a:xfrm>
          <a:prstGeom prst="rect">
            <a:avLst/>
          </a:prstGeom>
          <a:noFill/>
        </p:spPr>
        <p:txBody>
          <a:bodyPr wrap="square" rtlCol="0">
            <a:spAutoFit/>
          </a:bodyPr>
          <a:lstStyle/>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p>
          <a:p>
            <a:r>
              <a:rPr lang="ja-JP" altLang="en-US" sz="900" dirty="0">
                <a:solidFill>
                  <a:srgbClr val="C00000"/>
                </a:solidFill>
                <a:latin typeface="Meiryo" panose="020B0604030504040204" pitchFamily="34" charset="-128"/>
                <a:ea typeface="Meiryo" panose="020B0604030504040204" pitchFamily="34" charset="-128"/>
              </a:rPr>
              <a:t>ケチャップだとは</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すぐに分からない。</a:t>
            </a:r>
            <a:endParaRPr kumimoji="1" lang="en-US" altLang="ja-JP" sz="9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a:t>
            </a:r>
            <a:r>
              <a:rPr lang="ja-JP" altLang="en-US" sz="1400" dirty="0">
                <a:solidFill>
                  <a:srgbClr val="C00000"/>
                </a:solidFill>
                <a:latin typeface="Meiryo" panose="020B0604030504040204" pitchFamily="34" charset="-128"/>
                <a:ea typeface="Meiryo" panose="020B0604030504040204" pitchFamily="34" charset="-128"/>
              </a:rPr>
              <a:t>良くない</a:t>
            </a:r>
            <a:r>
              <a:rPr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口を汚しやすく、少なくなると使いにくい</a:t>
            </a:r>
            <a:r>
              <a:rPr lang="ja-JP" altLang="en-US" sz="800" dirty="0">
                <a:solidFill>
                  <a:srgbClr val="C00000"/>
                </a:solidFill>
                <a:latin typeface="Meiryo" panose="020B0604030504040204" pitchFamily="34" charset="-128"/>
                <a:ea typeface="Meiryo" panose="020B0604030504040204" pitchFamily="34" charset="-128"/>
              </a:rPr>
              <a:t>。</a:t>
            </a:r>
            <a:endParaRPr lang="en-US" altLang="ja-JP" sz="800" dirty="0">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9D4B029-0474-4B4C-84E2-C1C039B7328B}"/>
              </a:ext>
            </a:extLst>
          </p:cNvPr>
          <p:cNvSpPr txBox="1"/>
          <p:nvPr/>
        </p:nvSpPr>
        <p:spPr>
          <a:xfrm>
            <a:off x="3458851" y="5461760"/>
            <a:ext cx="1501080"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なると使いにくい。</a:t>
            </a:r>
            <a:endParaRPr lang="en-US" altLang="ja-JP" sz="900" dirty="0">
              <a:solidFill>
                <a:srgbClr val="C0000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65E892C-015C-B445-A455-43EF0AE4C481}"/>
              </a:ext>
            </a:extLst>
          </p:cNvPr>
          <p:cNvSpPr txBox="1"/>
          <p:nvPr/>
        </p:nvSpPr>
        <p:spPr>
          <a:xfrm>
            <a:off x="4900063" y="5459129"/>
            <a:ext cx="1378332"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UX</a:t>
            </a:r>
          </a:p>
          <a:p>
            <a:r>
              <a:rPr lang="ja-JP" altLang="en-US" sz="900" dirty="0">
                <a:solidFill>
                  <a:srgbClr val="1F33E8"/>
                </a:solidFill>
                <a:latin typeface="Meiryo" panose="020B0604030504040204" pitchFamily="34" charset="-128"/>
                <a:ea typeface="Meiryo" panose="020B0604030504040204" pitchFamily="34" charset="-128"/>
              </a:rPr>
              <a:t>口を汚さず、最後まで</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使い切ることができる。</a:t>
            </a:r>
            <a:endParaRPr lang="en-US" altLang="ja-JP" sz="900" dirty="0">
              <a:solidFill>
                <a:srgbClr val="1F33E8"/>
              </a:solidFill>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154ED49C-208E-2245-8F62-9D4E97F377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2791" y="4405104"/>
            <a:ext cx="499609" cy="1017385"/>
          </a:xfrm>
          <a:prstGeom prst="rect">
            <a:avLst/>
          </a:prstGeom>
        </p:spPr>
      </p:pic>
      <p:pic>
        <p:nvPicPr>
          <p:cNvPr id="28" name="図 27">
            <a:extLst>
              <a:ext uri="{FF2B5EF4-FFF2-40B4-BE49-F238E27FC236}">
                <a16:creationId xmlns:a16="http://schemas.microsoft.com/office/drawing/2014/main" id="{74114E9B-374C-3946-9694-D3BDF54097C7}"/>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27219" y="4405103"/>
            <a:ext cx="499609" cy="1017385"/>
          </a:xfrm>
          <a:prstGeom prst="rect">
            <a:avLst/>
          </a:prstGeom>
        </p:spPr>
      </p:pic>
      <p:pic>
        <p:nvPicPr>
          <p:cNvPr id="11" name="図 10">
            <a:extLst>
              <a:ext uri="{FF2B5EF4-FFF2-40B4-BE49-F238E27FC236}">
                <a16:creationId xmlns:a16="http://schemas.microsoft.com/office/drawing/2014/main" id="{35EA64DC-14D6-904E-A0CB-62845D7A7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2906" y="4372144"/>
            <a:ext cx="532645" cy="1053618"/>
          </a:xfrm>
          <a:prstGeom prst="rect">
            <a:avLst/>
          </a:prstGeom>
        </p:spPr>
      </p:pic>
    </p:spTree>
    <p:extLst>
      <p:ext uri="{BB962C8B-B14F-4D97-AF65-F5344CB8AC3E}">
        <p14:creationId xmlns:p14="http://schemas.microsoft.com/office/powerpoint/2010/main" val="19351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26167D-D0CB-2842-A03C-9A417975E3D1}"/>
              </a:ext>
            </a:extLst>
          </p:cNvPr>
          <p:cNvSpPr>
            <a:spLocks noGrp="1"/>
          </p:cNvSpPr>
          <p:nvPr>
            <p:ph type="title"/>
          </p:nvPr>
        </p:nvSpPr>
        <p:spPr/>
        <p:txBody>
          <a:bodyPr/>
          <a:lstStyle/>
          <a:p>
            <a:r>
              <a:rPr kumimoji="1" lang="en-US" altLang="ja-JP" dirty="0"/>
              <a:t>UI</a:t>
            </a:r>
            <a:r>
              <a:rPr kumimoji="1" lang="ja-JP" altLang="en-US"/>
              <a:t>と</a:t>
            </a:r>
            <a:r>
              <a:rPr kumimoji="1" lang="en-US" altLang="ja-JP" dirty="0"/>
              <a:t>UX</a:t>
            </a:r>
            <a:r>
              <a:rPr kumimoji="1" lang="ja-JP" altLang="en-US"/>
              <a:t>の関係</a:t>
            </a:r>
          </a:p>
        </p:txBody>
      </p:sp>
      <p:pic>
        <p:nvPicPr>
          <p:cNvPr id="1026" name="Picture 2" descr="テキストのマンガのようです">
            <a:extLst>
              <a:ext uri="{FF2B5EF4-FFF2-40B4-BE49-F238E27FC236}">
                <a16:creationId xmlns:a16="http://schemas.microsoft.com/office/drawing/2014/main" id="{54115E18-3AE1-CF4A-8CF7-7CCBF85F6E0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79400" y="1312601"/>
            <a:ext cx="7585200" cy="52359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1E6AFAA-FFAE-DF4A-8633-4340A85C2C1D}"/>
              </a:ext>
            </a:extLst>
          </p:cNvPr>
          <p:cNvSpPr txBox="1"/>
          <p:nvPr/>
        </p:nvSpPr>
        <p:spPr>
          <a:xfrm>
            <a:off x="2158764" y="863194"/>
            <a:ext cx="707245" cy="646331"/>
          </a:xfrm>
          <a:prstGeom prst="rect">
            <a:avLst/>
          </a:prstGeom>
          <a:noFill/>
        </p:spPr>
        <p:txBody>
          <a:bodyPr wrap="none" rtlCol="0">
            <a:spAutoFit/>
          </a:bodyPr>
          <a:lstStyle/>
          <a:p>
            <a:r>
              <a:rPr lang="en-US" altLang="ja-JP" sz="3600" dirty="0">
                <a:latin typeface="Meiryo" panose="020B0604030504040204" pitchFamily="34" charset="-128"/>
                <a:ea typeface="Meiryo" panose="020B0604030504040204" pitchFamily="34" charset="-128"/>
              </a:rPr>
              <a:t>UI</a:t>
            </a:r>
            <a:endParaRPr kumimoji="1" lang="ja-JP" altLang="en-US" sz="36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81ABB3C4-5F29-CE44-B8F5-E6FBC9A78CD5}"/>
              </a:ext>
            </a:extLst>
          </p:cNvPr>
          <p:cNvSpPr txBox="1"/>
          <p:nvPr/>
        </p:nvSpPr>
        <p:spPr>
          <a:xfrm>
            <a:off x="6277993" y="863194"/>
            <a:ext cx="830677" cy="646331"/>
          </a:xfrm>
          <a:prstGeom prst="rect">
            <a:avLst/>
          </a:prstGeom>
          <a:noFill/>
        </p:spPr>
        <p:txBody>
          <a:bodyPr wrap="none" rtlCol="0">
            <a:spAutoFit/>
          </a:bodyPr>
          <a:lstStyle/>
          <a:p>
            <a:r>
              <a:rPr lang="en-US" altLang="ja-JP" sz="3600" dirty="0">
                <a:latin typeface="Meiryo" panose="020B0604030504040204" pitchFamily="34" charset="-128"/>
                <a:ea typeface="Meiryo" panose="020B0604030504040204" pitchFamily="34" charset="-128"/>
              </a:rPr>
              <a:t>UX</a:t>
            </a:r>
            <a:endParaRPr kumimoji="1" lang="ja-JP" altLang="en-US" sz="3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07997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6A3DCDB-4D57-C34B-94F7-502F26238F54}"/>
              </a:ext>
            </a:extLst>
          </p:cNvPr>
          <p:cNvSpPr/>
          <p:nvPr/>
        </p:nvSpPr>
        <p:spPr>
          <a:xfrm>
            <a:off x="3076579" y="810048"/>
            <a:ext cx="2990841" cy="5781552"/>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1689FEF-081B-7B4E-BE65-26A9046CCC91}"/>
              </a:ext>
            </a:extLst>
          </p:cNvPr>
          <p:cNvSpPr>
            <a:spLocks noGrp="1"/>
          </p:cNvSpPr>
          <p:nvPr>
            <p:ph type="title"/>
          </p:nvPr>
        </p:nvSpPr>
        <p:spPr/>
        <p:txBody>
          <a:bodyPr/>
          <a:lstStyle/>
          <a:p>
            <a:r>
              <a:rPr kumimoji="1" lang="ja-JP" altLang="en-US"/>
              <a:t>データと</a:t>
            </a:r>
            <a:r>
              <a:rPr kumimoji="1" lang="en-US" altLang="ja-JP" dirty="0"/>
              <a:t>UX</a:t>
            </a:r>
            <a:r>
              <a:rPr kumimoji="1" lang="ja-JP" altLang="en-US"/>
              <a:t>とサービスの関係</a:t>
            </a:r>
          </a:p>
        </p:txBody>
      </p:sp>
      <p:sp>
        <p:nvSpPr>
          <p:cNvPr id="6" name="円柱 5">
            <a:extLst>
              <a:ext uri="{FF2B5EF4-FFF2-40B4-BE49-F238E27FC236}">
                <a16:creationId xmlns:a16="http://schemas.microsoft.com/office/drawing/2014/main" id="{031D8C37-4FEA-544E-92B5-97615D3D7F0D}"/>
              </a:ext>
            </a:extLst>
          </p:cNvPr>
          <p:cNvSpPr/>
          <p:nvPr/>
        </p:nvSpPr>
        <p:spPr>
          <a:xfrm>
            <a:off x="828967" y="3152430"/>
            <a:ext cx="1214664" cy="1311879"/>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26E1472-3BB4-BD49-960E-8B1715CCB999}"/>
              </a:ext>
            </a:extLst>
          </p:cNvPr>
          <p:cNvSpPr txBox="1"/>
          <p:nvPr/>
        </p:nvSpPr>
        <p:spPr>
          <a:xfrm>
            <a:off x="875889" y="3743636"/>
            <a:ext cx="112081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a:t>
            </a:r>
          </a:p>
        </p:txBody>
      </p:sp>
      <p:sp>
        <p:nvSpPr>
          <p:cNvPr id="9" name="テキスト ボックス 8">
            <a:extLst>
              <a:ext uri="{FF2B5EF4-FFF2-40B4-BE49-F238E27FC236}">
                <a16:creationId xmlns:a16="http://schemas.microsoft.com/office/drawing/2014/main" id="{FDCADF77-3FD8-CE4B-8085-60B4F7955F6F}"/>
              </a:ext>
            </a:extLst>
          </p:cNvPr>
          <p:cNvSpPr txBox="1"/>
          <p:nvPr/>
        </p:nvSpPr>
        <p:spPr>
          <a:xfrm>
            <a:off x="3618956" y="3945914"/>
            <a:ext cx="1909497" cy="830997"/>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10" name="テキスト ボックス 9">
            <a:extLst>
              <a:ext uri="{FF2B5EF4-FFF2-40B4-BE49-F238E27FC236}">
                <a16:creationId xmlns:a16="http://schemas.microsoft.com/office/drawing/2014/main" id="{CD497355-F4BC-B04E-8D31-DD357F847BB4}"/>
              </a:ext>
            </a:extLst>
          </p:cNvPr>
          <p:cNvSpPr txBox="1"/>
          <p:nvPr/>
        </p:nvSpPr>
        <p:spPr>
          <a:xfrm>
            <a:off x="3874740" y="2734648"/>
            <a:ext cx="1428596" cy="923330"/>
          </a:xfrm>
          <a:prstGeom prst="rect">
            <a:avLst/>
          </a:prstGeom>
          <a:noFill/>
        </p:spPr>
        <p:txBody>
          <a:bodyPr wrap="none" rtlCol="0">
            <a:spAutoFit/>
          </a:bodyPr>
          <a:lstStyle/>
          <a:p>
            <a:r>
              <a:rPr kumimoji="1" lang="en-US" altLang="ja-JP" sz="5400" dirty="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540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11" name="テキスト ボックス 10">
            <a:extLst>
              <a:ext uri="{FF2B5EF4-FFF2-40B4-BE49-F238E27FC236}">
                <a16:creationId xmlns:a16="http://schemas.microsoft.com/office/drawing/2014/main" id="{6107D243-0033-9A49-9952-A837F8822280}"/>
              </a:ext>
            </a:extLst>
          </p:cNvPr>
          <p:cNvSpPr txBox="1"/>
          <p:nvPr/>
        </p:nvSpPr>
        <p:spPr>
          <a:xfrm>
            <a:off x="3983743" y="3556911"/>
            <a:ext cx="121058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体験価値</a:t>
            </a:r>
          </a:p>
        </p:txBody>
      </p:sp>
      <p:sp>
        <p:nvSpPr>
          <p:cNvPr id="12" name="右矢印 11">
            <a:extLst>
              <a:ext uri="{FF2B5EF4-FFF2-40B4-BE49-F238E27FC236}">
                <a16:creationId xmlns:a16="http://schemas.microsoft.com/office/drawing/2014/main" id="{8E160B60-D138-4249-BB69-5142B46BC1EC}"/>
              </a:ext>
            </a:extLst>
          </p:cNvPr>
          <p:cNvSpPr/>
          <p:nvPr/>
        </p:nvSpPr>
        <p:spPr>
          <a:xfrm>
            <a:off x="2509172" y="3380310"/>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F12AC107-E793-7940-AE72-D87606D806CB}"/>
              </a:ext>
            </a:extLst>
          </p:cNvPr>
          <p:cNvSpPr txBox="1"/>
          <p:nvPr/>
        </p:nvSpPr>
        <p:spPr>
          <a:xfrm>
            <a:off x="6591471" y="2837520"/>
            <a:ext cx="1967205" cy="830997"/>
          </a:xfrm>
          <a:prstGeom prst="rect">
            <a:avLst/>
          </a:prstGeom>
          <a:noFill/>
        </p:spPr>
        <p:txBody>
          <a:bodyPr wrap="none" rtlCol="0">
            <a:spAutoFit/>
          </a:bodyPr>
          <a:lstStyle/>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ファンを増やす</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solidFill>
                  <a:schemeClr val="accent6">
                    <a:lumMod val="75000"/>
                  </a:schemeClr>
                </a:solidFill>
                <a:latin typeface="Meiryo" panose="020B0604030504040204" pitchFamily="34" charset="-128"/>
                <a:ea typeface="Meiryo" panose="020B0604030504040204" pitchFamily="34" charset="-128"/>
              </a:rPr>
              <a:t>信頼を高める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リピートさせる</a:t>
            </a:r>
          </a:p>
        </p:txBody>
      </p:sp>
      <p:sp>
        <p:nvSpPr>
          <p:cNvPr id="14" name="曲折矢印 13">
            <a:extLst>
              <a:ext uri="{FF2B5EF4-FFF2-40B4-BE49-F238E27FC236}">
                <a16:creationId xmlns:a16="http://schemas.microsoft.com/office/drawing/2014/main" id="{4093C3FA-16EC-744E-90C2-66DAEB025C3E}"/>
              </a:ext>
            </a:extLst>
          </p:cNvPr>
          <p:cNvSpPr/>
          <p:nvPr/>
        </p:nvSpPr>
        <p:spPr>
          <a:xfrm flipH="1">
            <a:off x="5811532" y="1378823"/>
            <a:ext cx="2161275" cy="1311880"/>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0DA47EDC-BC68-2447-B3AD-B1C46B23A68A}"/>
              </a:ext>
            </a:extLst>
          </p:cNvPr>
          <p:cNvSpPr txBox="1"/>
          <p:nvPr/>
        </p:nvSpPr>
        <p:spPr>
          <a:xfrm>
            <a:off x="3673457" y="2224457"/>
            <a:ext cx="180049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ビジネス機会の創出</a:t>
            </a:r>
          </a:p>
        </p:txBody>
      </p:sp>
      <p:sp>
        <p:nvSpPr>
          <p:cNvPr id="20" name="曲折矢印 19">
            <a:extLst>
              <a:ext uri="{FF2B5EF4-FFF2-40B4-BE49-F238E27FC236}">
                <a16:creationId xmlns:a16="http://schemas.microsoft.com/office/drawing/2014/main" id="{E0F5BFB0-D1DB-B446-9B20-911196E39DDE}"/>
              </a:ext>
            </a:extLst>
          </p:cNvPr>
          <p:cNvSpPr/>
          <p:nvPr/>
        </p:nvSpPr>
        <p:spPr>
          <a:xfrm rot="16200000" flipH="1">
            <a:off x="1413540" y="1148896"/>
            <a:ext cx="1281980" cy="2189751"/>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グループ化 17">
            <a:extLst>
              <a:ext uri="{FF2B5EF4-FFF2-40B4-BE49-F238E27FC236}">
                <a16:creationId xmlns:a16="http://schemas.microsoft.com/office/drawing/2014/main" id="{44820723-382B-A040-A16C-F969AAD8C204}"/>
              </a:ext>
            </a:extLst>
          </p:cNvPr>
          <p:cNvGrpSpPr/>
          <p:nvPr/>
        </p:nvGrpSpPr>
        <p:grpSpPr>
          <a:xfrm rot="10800000">
            <a:off x="1134230" y="4729661"/>
            <a:ext cx="7045080" cy="1434349"/>
            <a:chOff x="751839" y="4207065"/>
            <a:chExt cx="7045080" cy="1434349"/>
          </a:xfrm>
        </p:grpSpPr>
        <p:sp>
          <p:nvSpPr>
            <p:cNvPr id="21" name="曲折矢印 20">
              <a:extLst>
                <a:ext uri="{FF2B5EF4-FFF2-40B4-BE49-F238E27FC236}">
                  <a16:creationId xmlns:a16="http://schemas.microsoft.com/office/drawing/2014/main" id="{731D3079-B410-5446-9C45-7900E9EBDF19}"/>
                </a:ext>
              </a:extLst>
            </p:cNvPr>
            <p:cNvSpPr/>
            <p:nvPr/>
          </p:nvSpPr>
          <p:spPr>
            <a:xfrm flipH="1">
              <a:off x="5635644" y="4207065"/>
              <a:ext cx="2161275" cy="1311880"/>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曲折矢印 21">
              <a:extLst>
                <a:ext uri="{FF2B5EF4-FFF2-40B4-BE49-F238E27FC236}">
                  <a16:creationId xmlns:a16="http://schemas.microsoft.com/office/drawing/2014/main" id="{7C1DCD6C-7D5A-B74E-873F-7CD4F99EC880}"/>
                </a:ext>
              </a:extLst>
            </p:cNvPr>
            <p:cNvSpPr/>
            <p:nvPr/>
          </p:nvSpPr>
          <p:spPr>
            <a:xfrm rot="16200000" flipH="1">
              <a:off x="1205725" y="3905548"/>
              <a:ext cx="1281980" cy="2189751"/>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テキスト ボックス 22">
            <a:extLst>
              <a:ext uri="{FF2B5EF4-FFF2-40B4-BE49-F238E27FC236}">
                <a16:creationId xmlns:a16="http://schemas.microsoft.com/office/drawing/2014/main" id="{5E64E67E-44CF-0A49-82DD-7FADF01099D3}"/>
              </a:ext>
            </a:extLst>
          </p:cNvPr>
          <p:cNvSpPr txBox="1"/>
          <p:nvPr/>
        </p:nvSpPr>
        <p:spPr>
          <a:xfrm>
            <a:off x="3232065" y="5913822"/>
            <a:ext cx="2698175"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アップデート・改善</a:t>
            </a:r>
            <a:r>
              <a:rPr lang="ja-JP" altLang="en-US" sz="1400">
                <a:solidFill>
                  <a:schemeClr val="accent3">
                    <a:lumMod val="75000"/>
                  </a:schemeClr>
                </a:solidFill>
                <a:latin typeface="Meiryo" panose="020B0604030504040204" pitchFamily="34" charset="-128"/>
                <a:ea typeface="Meiryo" panose="020B0604030504040204" pitchFamily="34" charset="-128"/>
              </a:rPr>
              <a:t>を繰り返し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体験価値を維持・向上し続ける</a:t>
            </a:r>
          </a:p>
        </p:txBody>
      </p:sp>
      <p:sp>
        <p:nvSpPr>
          <p:cNvPr id="26" name="テキスト ボックス 25">
            <a:extLst>
              <a:ext uri="{FF2B5EF4-FFF2-40B4-BE49-F238E27FC236}">
                <a16:creationId xmlns:a16="http://schemas.microsoft.com/office/drawing/2014/main" id="{BF768504-5405-5643-9270-355636857D8B}"/>
              </a:ext>
            </a:extLst>
          </p:cNvPr>
          <p:cNvSpPr txBox="1"/>
          <p:nvPr/>
        </p:nvSpPr>
        <p:spPr>
          <a:xfrm>
            <a:off x="3864114" y="913652"/>
            <a:ext cx="141577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サービス</a:t>
            </a:r>
          </a:p>
        </p:txBody>
      </p:sp>
      <p:sp>
        <p:nvSpPr>
          <p:cNvPr id="29" name="右矢印 28">
            <a:extLst>
              <a:ext uri="{FF2B5EF4-FFF2-40B4-BE49-F238E27FC236}">
                <a16:creationId xmlns:a16="http://schemas.microsoft.com/office/drawing/2014/main" id="{09D52413-DC35-7245-A73E-5EAA30CC00B5}"/>
              </a:ext>
            </a:extLst>
          </p:cNvPr>
          <p:cNvSpPr/>
          <p:nvPr/>
        </p:nvSpPr>
        <p:spPr>
          <a:xfrm>
            <a:off x="5809946" y="3380456"/>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562F04A7-4558-AC22-4BA7-65A3F173BECD}"/>
              </a:ext>
            </a:extLst>
          </p:cNvPr>
          <p:cNvSpPr txBox="1"/>
          <p:nvPr/>
        </p:nvSpPr>
        <p:spPr>
          <a:xfrm>
            <a:off x="197807" y="898559"/>
            <a:ext cx="2852063" cy="584775"/>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ビジネスの主役が</a:t>
            </a:r>
            <a:endParaRPr kumimoji="1" lang="en-US" altLang="ja-JP" sz="1600" dirty="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モノからサービスへ</a:t>
            </a:r>
            <a:r>
              <a:rPr lang="ja-JP" altLang="en-US" sz="1600">
                <a:latin typeface="Meiryo" panose="020B0604030504040204" pitchFamily="34" charset="-128"/>
                <a:ea typeface="Meiryo" panose="020B0604030504040204" pitchFamily="34" charset="-128"/>
              </a:rPr>
              <a:t>とシフト</a:t>
            </a:r>
            <a:endParaRPr kumimoji="1" lang="ja-JP" altLang="en-US" sz="1600">
              <a:latin typeface="Meiryo" panose="020B0604030504040204" pitchFamily="34" charset="-128"/>
              <a:ea typeface="Meiryo" panose="020B0604030504040204" pitchFamily="34" charset="-128"/>
            </a:endParaRPr>
          </a:p>
        </p:txBody>
      </p:sp>
      <p:grpSp>
        <p:nvGrpSpPr>
          <p:cNvPr id="30" name="グループ化 29">
            <a:extLst>
              <a:ext uri="{FF2B5EF4-FFF2-40B4-BE49-F238E27FC236}">
                <a16:creationId xmlns:a16="http://schemas.microsoft.com/office/drawing/2014/main" id="{825F103E-1561-9422-E804-4058BCD84E72}"/>
              </a:ext>
            </a:extLst>
          </p:cNvPr>
          <p:cNvGrpSpPr/>
          <p:nvPr/>
        </p:nvGrpSpPr>
        <p:grpSpPr>
          <a:xfrm>
            <a:off x="4063873" y="4808861"/>
            <a:ext cx="2160696" cy="576038"/>
            <a:chOff x="2640598" y="4766095"/>
            <a:chExt cx="2160696" cy="576038"/>
          </a:xfrm>
        </p:grpSpPr>
        <p:sp>
          <p:nvSpPr>
            <p:cNvPr id="13" name="四角形吹き出し 12">
              <a:extLst>
                <a:ext uri="{FF2B5EF4-FFF2-40B4-BE49-F238E27FC236}">
                  <a16:creationId xmlns:a16="http://schemas.microsoft.com/office/drawing/2014/main" id="{F7AEF3C3-F386-7D9E-B79B-357DC8F73A94}"/>
                </a:ext>
              </a:extLst>
            </p:cNvPr>
            <p:cNvSpPr/>
            <p:nvPr/>
          </p:nvSpPr>
          <p:spPr>
            <a:xfrm>
              <a:off x="2640598" y="4766095"/>
              <a:ext cx="2123391" cy="557089"/>
            </a:xfrm>
            <a:prstGeom prst="wedgeRectCallout">
              <a:avLst>
                <a:gd name="adj1" fmla="val 8527"/>
                <a:gd name="adj2" fmla="val 97672"/>
              </a:avLst>
            </a:prstGeom>
            <a:solidFill>
              <a:srgbClr val="E46C0A">
                <a:alpha val="7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607DA36-6EBD-B4AA-0D24-F81E54074B8F}"/>
                </a:ext>
              </a:extLst>
            </p:cNvPr>
            <p:cNvSpPr txBox="1"/>
            <p:nvPr/>
          </p:nvSpPr>
          <p:spPr>
            <a:xfrm>
              <a:off x="2641728" y="4818913"/>
              <a:ext cx="2159566"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圧倒的スピードなくして</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競争力を維持できない！</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32" name="テキスト ボックス 31">
            <a:extLst>
              <a:ext uri="{FF2B5EF4-FFF2-40B4-BE49-F238E27FC236}">
                <a16:creationId xmlns:a16="http://schemas.microsoft.com/office/drawing/2014/main" id="{0B4B5883-EA92-D9ED-46EE-42EF9C70CED6}"/>
              </a:ext>
            </a:extLst>
          </p:cNvPr>
          <p:cNvSpPr txBox="1"/>
          <p:nvPr/>
        </p:nvSpPr>
        <p:spPr>
          <a:xfrm>
            <a:off x="3219279" y="5526512"/>
            <a:ext cx="2031326"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ソフトウェア</a:t>
            </a:r>
          </a:p>
        </p:txBody>
      </p:sp>
      <p:sp>
        <p:nvSpPr>
          <p:cNvPr id="33" name="テキスト ボックス 32">
            <a:extLst>
              <a:ext uri="{FF2B5EF4-FFF2-40B4-BE49-F238E27FC236}">
                <a16:creationId xmlns:a16="http://schemas.microsoft.com/office/drawing/2014/main" id="{4DF2EABA-CA34-5238-F275-A40146B3858F}"/>
              </a:ext>
            </a:extLst>
          </p:cNvPr>
          <p:cNvSpPr txBox="1"/>
          <p:nvPr/>
        </p:nvSpPr>
        <p:spPr>
          <a:xfrm>
            <a:off x="197806" y="6091541"/>
            <a:ext cx="2852063"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モノとサービスでは</a:t>
            </a:r>
          </a:p>
          <a:p>
            <a:r>
              <a:rPr kumimoji="1" lang="ja-JP" altLang="en-US" sz="1600" b="1">
                <a:latin typeface="Meiryo" panose="020B0604030504040204" pitchFamily="34" charset="-128"/>
                <a:ea typeface="Meiryo" panose="020B0604030504040204" pitchFamily="34" charset="-128"/>
              </a:rPr>
              <a:t>時間の常識</a:t>
            </a:r>
            <a:r>
              <a:rPr kumimoji="1" lang="ja-JP" altLang="en-US" sz="1600">
                <a:latin typeface="Meiryo" panose="020B0604030504040204" pitchFamily="34" charset="-128"/>
                <a:ea typeface="Meiryo" panose="020B0604030504040204" pitchFamily="34" charset="-128"/>
              </a:rPr>
              <a:t>が変わってしまう</a:t>
            </a:r>
            <a:endParaRPr kumimoji="1" lang="en-US" altLang="ja-JP" sz="1600" dirty="0">
              <a:latin typeface="Meiryo" panose="020B0604030504040204" pitchFamily="34" charset="-128"/>
              <a:ea typeface="Meiryo" panose="020B0604030504040204" pitchFamily="34" charset="-128"/>
            </a:endParaRPr>
          </a:p>
        </p:txBody>
      </p:sp>
      <p:grpSp>
        <p:nvGrpSpPr>
          <p:cNvPr id="34" name="グループ化 33">
            <a:extLst>
              <a:ext uri="{FF2B5EF4-FFF2-40B4-BE49-F238E27FC236}">
                <a16:creationId xmlns:a16="http://schemas.microsoft.com/office/drawing/2014/main" id="{995A2A27-1F89-3FF5-A4A3-EC1203FA3171}"/>
              </a:ext>
            </a:extLst>
          </p:cNvPr>
          <p:cNvGrpSpPr/>
          <p:nvPr/>
        </p:nvGrpSpPr>
        <p:grpSpPr>
          <a:xfrm>
            <a:off x="231872" y="5203855"/>
            <a:ext cx="1859836" cy="561011"/>
            <a:chOff x="2904153" y="4766095"/>
            <a:chExt cx="1859836" cy="561011"/>
          </a:xfrm>
        </p:grpSpPr>
        <p:sp>
          <p:nvSpPr>
            <p:cNvPr id="35" name="四角形吹き出し 34">
              <a:extLst>
                <a:ext uri="{FF2B5EF4-FFF2-40B4-BE49-F238E27FC236}">
                  <a16:creationId xmlns:a16="http://schemas.microsoft.com/office/drawing/2014/main" id="{70F81E67-1BCB-FB08-6112-1774952550EC}"/>
                </a:ext>
              </a:extLst>
            </p:cNvPr>
            <p:cNvSpPr/>
            <p:nvPr/>
          </p:nvSpPr>
          <p:spPr>
            <a:xfrm>
              <a:off x="2904153" y="4766095"/>
              <a:ext cx="1859836" cy="557089"/>
            </a:xfrm>
            <a:prstGeom prst="wedgeRectCallout">
              <a:avLst>
                <a:gd name="adj1" fmla="val -14300"/>
                <a:gd name="adj2" fmla="val 101582"/>
              </a:avLst>
            </a:prstGeom>
            <a:solidFill>
              <a:srgbClr val="00B05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2C7A0485-12A6-B9F8-BC21-04CACDD34A13}"/>
                </a:ext>
              </a:extLst>
            </p:cNvPr>
            <p:cNvSpPr txBox="1"/>
            <p:nvPr/>
          </p:nvSpPr>
          <p:spPr>
            <a:xfrm>
              <a:off x="2963496" y="4803886"/>
              <a:ext cx="1800493"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ビジネスのリリース</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改善・変更の頻度</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38" name="テキスト ボックス 37">
            <a:extLst>
              <a:ext uri="{FF2B5EF4-FFF2-40B4-BE49-F238E27FC236}">
                <a16:creationId xmlns:a16="http://schemas.microsoft.com/office/drawing/2014/main" id="{0CE609DD-640A-C59F-D00B-C3B8D723664C}"/>
              </a:ext>
            </a:extLst>
          </p:cNvPr>
          <p:cNvSpPr txBox="1"/>
          <p:nvPr/>
        </p:nvSpPr>
        <p:spPr>
          <a:xfrm>
            <a:off x="6110753" y="898559"/>
            <a:ext cx="2852063" cy="584775"/>
          </a:xfrm>
          <a:prstGeom prst="rect">
            <a:avLst/>
          </a:prstGeom>
          <a:noFill/>
        </p:spPr>
        <p:txBody>
          <a:bodyPr wrap="none" rtlCol="0">
            <a:spAutoFit/>
          </a:bodyPr>
          <a:lstStyle/>
          <a:p>
            <a:pPr algn="r"/>
            <a:r>
              <a:rPr kumimoji="1" lang="ja-JP" altLang="en-US" sz="1600" b="1">
                <a:latin typeface="Meiryo" panose="020B0604030504040204" pitchFamily="34" charset="-128"/>
                <a:ea typeface="Meiryo" panose="020B0604030504040204" pitchFamily="34" charset="-128"/>
              </a:rPr>
              <a:t>所有を前提</a:t>
            </a:r>
            <a:r>
              <a:rPr kumimoji="1" lang="ja-JP" altLang="en-US" sz="1600">
                <a:latin typeface="Meiryo" panose="020B0604030504040204" pitchFamily="34" charset="-128"/>
                <a:ea typeface="Meiryo" panose="020B0604030504040204" pitchFamily="34" charset="-128"/>
              </a:rPr>
              <a:t>とすることから</a:t>
            </a:r>
            <a:endParaRPr kumimoji="1" lang="en-US" altLang="ja-JP" sz="1600" dirty="0">
              <a:latin typeface="Meiryo" panose="020B0604030504040204" pitchFamily="34" charset="-128"/>
              <a:ea typeface="Meiryo" panose="020B0604030504040204" pitchFamily="34" charset="-128"/>
            </a:endParaRPr>
          </a:p>
          <a:p>
            <a:pPr algn="r"/>
            <a:r>
              <a:rPr lang="ja-JP" altLang="en-US" sz="1600" b="1">
                <a:latin typeface="Meiryo" panose="020B0604030504040204" pitchFamily="34" charset="-128"/>
                <a:ea typeface="Meiryo" panose="020B0604030504040204" pitchFamily="34" charset="-128"/>
              </a:rPr>
              <a:t>所有しないことが前提</a:t>
            </a:r>
            <a:r>
              <a:rPr lang="ja-JP" altLang="en-US" sz="1600">
                <a:latin typeface="Meiryo" panose="020B0604030504040204" pitchFamily="34" charset="-128"/>
                <a:ea typeface="Meiryo" panose="020B0604030504040204" pitchFamily="34" charset="-128"/>
              </a:rPr>
              <a:t>となる</a:t>
            </a:r>
            <a:endParaRPr kumimoji="1" lang="en-US" altLang="ja-JP" sz="1600" dirty="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5CC2BCD-1F31-158B-7E3E-B5837860B0C4}"/>
              </a:ext>
            </a:extLst>
          </p:cNvPr>
          <p:cNvGrpSpPr/>
          <p:nvPr/>
        </p:nvGrpSpPr>
        <p:grpSpPr>
          <a:xfrm>
            <a:off x="7059159" y="1656804"/>
            <a:ext cx="1859836" cy="561011"/>
            <a:chOff x="2904153" y="4766095"/>
            <a:chExt cx="1859836" cy="561011"/>
          </a:xfrm>
        </p:grpSpPr>
        <p:sp>
          <p:nvSpPr>
            <p:cNvPr id="41" name="四角形吹き出し 40">
              <a:extLst>
                <a:ext uri="{FF2B5EF4-FFF2-40B4-BE49-F238E27FC236}">
                  <a16:creationId xmlns:a16="http://schemas.microsoft.com/office/drawing/2014/main" id="{520F40AF-82D4-8598-F250-D73676ABD7CA}"/>
                </a:ext>
              </a:extLst>
            </p:cNvPr>
            <p:cNvSpPr/>
            <p:nvPr/>
          </p:nvSpPr>
          <p:spPr>
            <a:xfrm>
              <a:off x="2904153" y="4766095"/>
              <a:ext cx="1859836" cy="557089"/>
            </a:xfrm>
            <a:prstGeom prst="wedgeRectCallout">
              <a:avLst>
                <a:gd name="adj1" fmla="val -3374"/>
                <a:gd name="adj2" fmla="val -91216"/>
              </a:avLst>
            </a:prstGeom>
            <a:solidFill>
              <a:srgbClr val="00206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C9C32BF6-FAA1-507C-2104-A13FE0FB2B52}"/>
                </a:ext>
              </a:extLst>
            </p:cNvPr>
            <p:cNvSpPr txBox="1"/>
            <p:nvPr/>
          </p:nvSpPr>
          <p:spPr>
            <a:xfrm>
              <a:off x="2963496" y="4803886"/>
              <a:ext cx="1800493"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体験価値が</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ビジネス価値になる</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43" name="テキスト ボックス 42">
            <a:extLst>
              <a:ext uri="{FF2B5EF4-FFF2-40B4-BE49-F238E27FC236}">
                <a16:creationId xmlns:a16="http://schemas.microsoft.com/office/drawing/2014/main" id="{67F6D3FD-48E6-690D-F13D-8C7367CCC98B}"/>
              </a:ext>
            </a:extLst>
          </p:cNvPr>
          <p:cNvSpPr txBox="1"/>
          <p:nvPr/>
        </p:nvSpPr>
        <p:spPr>
          <a:xfrm>
            <a:off x="6318698" y="6091540"/>
            <a:ext cx="2646878" cy="584775"/>
          </a:xfrm>
          <a:prstGeom prst="rect">
            <a:avLst/>
          </a:prstGeom>
          <a:noFill/>
        </p:spPr>
        <p:txBody>
          <a:bodyPr wrap="none" rtlCol="0">
            <a:spAutoFit/>
          </a:bodyPr>
          <a:lstStyle/>
          <a:p>
            <a:pPr algn="r"/>
            <a:r>
              <a:rPr kumimoji="1" lang="ja-JP" altLang="en-US" sz="1600" b="1">
                <a:latin typeface="Meiryo" panose="020B0604030504040204" pitchFamily="34" charset="-128"/>
                <a:ea typeface="Meiryo" panose="020B0604030504040204" pitchFamily="34" charset="-128"/>
              </a:rPr>
              <a:t>アジャイル開発やクラウド</a:t>
            </a:r>
            <a:endParaRPr kumimoji="1" lang="en-US" altLang="ja-JP" sz="1600" b="1" dirty="0">
              <a:latin typeface="Meiryo" panose="020B0604030504040204" pitchFamily="34" charset="-128"/>
              <a:ea typeface="Meiryo" panose="020B0604030504040204" pitchFamily="34" charset="-128"/>
            </a:endParaRPr>
          </a:p>
          <a:p>
            <a:pPr algn="r"/>
            <a:r>
              <a:rPr lang="ja-JP" altLang="en-US" sz="1600">
                <a:latin typeface="Meiryo" panose="020B0604030504040204" pitchFamily="34" charset="-128"/>
                <a:ea typeface="Meiryo" panose="020B0604030504040204" pitchFamily="34" charset="-128"/>
              </a:rPr>
              <a:t>などの</a:t>
            </a:r>
            <a:r>
              <a:rPr lang="ja-JP" altLang="en-US" sz="1600" b="1">
                <a:latin typeface="Meiryo" panose="020B0604030504040204" pitchFamily="34" charset="-128"/>
                <a:ea typeface="Meiryo" panose="020B0604030504040204" pitchFamily="34" charset="-128"/>
              </a:rPr>
              <a:t>必然性</a:t>
            </a:r>
            <a:r>
              <a:rPr lang="ja-JP" altLang="en-US" sz="1600">
                <a:latin typeface="Meiryo" panose="020B0604030504040204" pitchFamily="34" charset="-128"/>
                <a:ea typeface="Meiryo" panose="020B0604030504040204" pitchFamily="34" charset="-128"/>
              </a:rPr>
              <a:t>が生じる</a:t>
            </a:r>
            <a:endParaRPr kumimoji="1" lang="en-US" altLang="ja-JP" sz="1600" dirty="0">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7314A4C3-035C-1A54-D3EB-226AD98BDA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835788" y="3351681"/>
            <a:ext cx="1604199" cy="1604199"/>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7ECCC302-008B-ACC1-B22E-662DC323B12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63765" y="1265364"/>
            <a:ext cx="941104" cy="941104"/>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2EEA75A6-4188-A80A-81CC-05F3937D6BA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73457" y="1149106"/>
            <a:ext cx="1079190" cy="10791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153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779557"/>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774883"/>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557806"/>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550051"/>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550051"/>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2015006"/>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2015006"/>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405891"/>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436667"/>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631301"/>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658547"/>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67746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677466"/>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641898"/>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641897"/>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238451"/>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238451"/>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2029379"/>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2015006"/>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590556"/>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grpSp>
        <p:nvGrpSpPr>
          <p:cNvPr id="35" name="グループ化 34">
            <a:extLst>
              <a:ext uri="{FF2B5EF4-FFF2-40B4-BE49-F238E27FC236}">
                <a16:creationId xmlns:a16="http://schemas.microsoft.com/office/drawing/2014/main" id="{D6D910A5-57D0-3327-6CA2-E59BAC1C5A53}"/>
              </a:ext>
            </a:extLst>
          </p:cNvPr>
          <p:cNvGrpSpPr/>
          <p:nvPr/>
        </p:nvGrpSpPr>
        <p:grpSpPr>
          <a:xfrm>
            <a:off x="4037050" y="1049347"/>
            <a:ext cx="4795592" cy="1787428"/>
            <a:chOff x="4037050" y="1049347"/>
            <a:chExt cx="4795592" cy="1787428"/>
          </a:xfrm>
        </p:grpSpPr>
        <p:cxnSp>
          <p:nvCxnSpPr>
            <p:cNvPr id="31" name="直線コネクタ 30">
              <a:extLst>
                <a:ext uri="{FF2B5EF4-FFF2-40B4-BE49-F238E27FC236}">
                  <a16:creationId xmlns:a16="http://schemas.microsoft.com/office/drawing/2014/main" id="{B6AC540D-BE04-92DB-C1FA-AF70C162718B}"/>
                </a:ext>
              </a:extLst>
            </p:cNvPr>
            <p:cNvCxnSpPr>
              <a:cxnSpLocks/>
            </p:cNvCxnSpPr>
            <p:nvPr/>
          </p:nvCxnSpPr>
          <p:spPr>
            <a:xfrm flipV="1">
              <a:off x="4037050" y="1056424"/>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F1F066C0-0136-CAB6-E195-6AFF229BD219}"/>
                </a:ext>
              </a:extLst>
            </p:cNvPr>
            <p:cNvCxnSpPr>
              <a:cxnSpLocks/>
            </p:cNvCxnSpPr>
            <p:nvPr/>
          </p:nvCxnSpPr>
          <p:spPr>
            <a:xfrm flipV="1">
              <a:off x="8832642" y="1049347"/>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34" name="左右矢印 33">
              <a:extLst>
                <a:ext uri="{FF2B5EF4-FFF2-40B4-BE49-F238E27FC236}">
                  <a16:creationId xmlns:a16="http://schemas.microsoft.com/office/drawing/2014/main" id="{43696637-7874-D17E-4EDD-43D063D4E155}"/>
                </a:ext>
              </a:extLst>
            </p:cNvPr>
            <p:cNvSpPr/>
            <p:nvPr/>
          </p:nvSpPr>
          <p:spPr>
            <a:xfrm>
              <a:off x="4044701" y="1078661"/>
              <a:ext cx="4787941" cy="444458"/>
            </a:xfrm>
            <a:prstGeom prst="leftRightArrow">
              <a:avLst>
                <a:gd name="adj1" fmla="val 65978"/>
                <a:gd name="adj2" fmla="val 50000"/>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D575FB-E3A3-1010-C392-16BDCE786A5F}"/>
                </a:ext>
              </a:extLst>
            </p:cNvPr>
            <p:cNvSpPr txBox="1"/>
            <p:nvPr/>
          </p:nvSpPr>
          <p:spPr>
            <a:xfrm>
              <a:off x="5645494" y="1144690"/>
              <a:ext cx="2031325" cy="830997"/>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kumimoji="1" lang="en-US" altLang="ja-JP" sz="8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リアルタイムデータに基づく</a:t>
              </a:r>
              <a:endParaRPr kumimoji="1"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高速なフィードバックと改善</a:t>
              </a:r>
            </a:p>
          </p:txBody>
        </p:sp>
      </p:grpSp>
      <p:sp>
        <p:nvSpPr>
          <p:cNvPr id="27" name="テキスト ボックス 26">
            <a:extLst>
              <a:ext uri="{FF2B5EF4-FFF2-40B4-BE49-F238E27FC236}">
                <a16:creationId xmlns:a16="http://schemas.microsoft.com/office/drawing/2014/main" id="{686E18A4-485C-8EBA-6E45-B83CEAFA5704}"/>
              </a:ext>
            </a:extLst>
          </p:cNvPr>
          <p:cNvSpPr txBox="1"/>
          <p:nvPr/>
        </p:nvSpPr>
        <p:spPr>
          <a:xfrm>
            <a:off x="286606" y="6124401"/>
            <a:ext cx="2518639" cy="307777"/>
          </a:xfrm>
          <a:prstGeom prst="rect">
            <a:avLst/>
          </a:prstGeom>
          <a:noFill/>
        </p:spPr>
        <p:txBody>
          <a:bodyPr wrap="none" rtlCol="0">
            <a:spAutoFit/>
          </a:bodyPr>
          <a:lstStyle/>
          <a:p>
            <a:pPr algn="ctr"/>
            <a:r>
              <a:rPr kumimoji="1" lang="ja-JP" altLang="en-US" sz="1400" b="1" u="sng">
                <a:solidFill>
                  <a:srgbClr val="0070C0"/>
                </a:solidFill>
                <a:latin typeface="Meiryo" panose="020B0604030504040204" pitchFamily="34" charset="-128"/>
                <a:ea typeface="Meiryo" panose="020B0604030504040204" pitchFamily="34" charset="-128"/>
              </a:rPr>
              <a:t>所有することの価値</a:t>
            </a:r>
            <a:r>
              <a:rPr kumimoji="1" lang="ja-JP" altLang="en-US" sz="1400">
                <a:solidFill>
                  <a:srgbClr val="0070C0"/>
                </a:solidFill>
                <a:latin typeface="Meiryo" panose="020B0604030504040204" pitchFamily="34" charset="-128"/>
                <a:ea typeface="Meiryo" panose="020B0604030504040204" pitchFamily="34" charset="-128"/>
              </a:rPr>
              <a:t>を満たす</a:t>
            </a:r>
          </a:p>
        </p:txBody>
      </p:sp>
      <p:sp>
        <p:nvSpPr>
          <p:cNvPr id="32" name="テキスト ボックス 31">
            <a:extLst>
              <a:ext uri="{FF2B5EF4-FFF2-40B4-BE49-F238E27FC236}">
                <a16:creationId xmlns:a16="http://schemas.microsoft.com/office/drawing/2014/main" id="{24439EB2-E47B-C471-6185-DACF2C876A74}"/>
              </a:ext>
            </a:extLst>
          </p:cNvPr>
          <p:cNvSpPr txBox="1"/>
          <p:nvPr/>
        </p:nvSpPr>
        <p:spPr>
          <a:xfrm>
            <a:off x="3522875" y="6141833"/>
            <a:ext cx="2518638" cy="307777"/>
          </a:xfrm>
          <a:prstGeom prst="rect">
            <a:avLst/>
          </a:prstGeom>
          <a:noFill/>
        </p:spPr>
        <p:txBody>
          <a:bodyPr wrap="none" rtlCol="0">
            <a:spAutoFit/>
          </a:bodyPr>
          <a:lstStyle/>
          <a:p>
            <a:pPr algn="ct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体験することの価値</a:t>
            </a:r>
            <a:r>
              <a:rPr kumimoji="1" lang="ja-JP" altLang="en-US" sz="1400">
                <a:solidFill>
                  <a:schemeClr val="accent6">
                    <a:lumMod val="75000"/>
                  </a:schemeClr>
                </a:solidFill>
                <a:latin typeface="Meiryo" panose="020B0604030504040204" pitchFamily="34" charset="-128"/>
                <a:ea typeface="Meiryo" panose="020B0604030504040204" pitchFamily="34" charset="-128"/>
              </a:rPr>
              <a:t>を満たす</a:t>
            </a:r>
          </a:p>
        </p:txBody>
      </p:sp>
    </p:spTree>
    <p:extLst>
      <p:ext uri="{BB962C8B-B14F-4D97-AF65-F5344CB8AC3E}">
        <p14:creationId xmlns:p14="http://schemas.microsoft.com/office/powerpoint/2010/main" val="83723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77E020-D616-BA10-0076-4ADAC36DB5A1}"/>
              </a:ext>
            </a:extLst>
          </p:cNvPr>
          <p:cNvSpPr>
            <a:spLocks noGrp="1"/>
          </p:cNvSpPr>
          <p:nvPr>
            <p:ph type="title"/>
          </p:nvPr>
        </p:nvSpPr>
        <p:spPr/>
        <p:txBody>
          <a:bodyPr/>
          <a:lstStyle/>
          <a:p>
            <a:r>
              <a:rPr lang="ja-JP" altLang="en-US"/>
              <a:t>モノのサービス化：</a:t>
            </a:r>
            <a:r>
              <a:rPr kumimoji="1" lang="ja-JP" altLang="en-US"/>
              <a:t>機能と機構の分離</a:t>
            </a:r>
          </a:p>
        </p:txBody>
      </p:sp>
      <p:sp>
        <p:nvSpPr>
          <p:cNvPr id="41" name="正方形/長方形 40">
            <a:extLst>
              <a:ext uri="{FF2B5EF4-FFF2-40B4-BE49-F238E27FC236}">
                <a16:creationId xmlns:a16="http://schemas.microsoft.com/office/drawing/2014/main" id="{A8287F53-6DCF-D57D-0B38-234E3BE1DEAB}"/>
              </a:ext>
            </a:extLst>
          </p:cNvPr>
          <p:cNvSpPr/>
          <p:nvPr/>
        </p:nvSpPr>
        <p:spPr>
          <a:xfrm>
            <a:off x="777583" y="4235230"/>
            <a:ext cx="2677885" cy="1977013"/>
          </a:xfrm>
          <a:prstGeom prst="rect">
            <a:avLst/>
          </a:prstGeom>
          <a:gradFill flip="none" rotWithShape="1">
            <a:gsLst>
              <a:gs pos="0">
                <a:schemeClr val="accent3">
                  <a:lumMod val="75000"/>
                </a:schemeClr>
              </a:gs>
              <a:gs pos="50000">
                <a:srgbClr val="33ACBD">
                  <a:shade val="67500"/>
                  <a:satMod val="115000"/>
                </a:srgbClr>
              </a:gs>
              <a:gs pos="100000">
                <a:srgbClr val="0070C0"/>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595A940C-935E-7457-7A2F-36959488753F}"/>
              </a:ext>
            </a:extLst>
          </p:cNvPr>
          <p:cNvSpPr txBox="1"/>
          <p:nvPr/>
        </p:nvSpPr>
        <p:spPr>
          <a:xfrm>
            <a:off x="1254751" y="4939839"/>
            <a:ext cx="1723549"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機能と機構</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79914171-C8E9-0841-C389-AD03BA14F82C}"/>
              </a:ext>
            </a:extLst>
          </p:cNvPr>
          <p:cNvSpPr txBox="1"/>
          <p:nvPr/>
        </p:nvSpPr>
        <p:spPr>
          <a:xfrm>
            <a:off x="927739" y="5319058"/>
            <a:ext cx="2377574" cy="230832"/>
          </a:xfrm>
          <a:prstGeom prst="rect">
            <a:avLst/>
          </a:prstGeom>
          <a:noFill/>
        </p:spPr>
        <p:txBody>
          <a:bodyPr wrap="non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一体化された</a:t>
            </a:r>
            <a:r>
              <a:rPr kumimoji="1" lang="ja-JP" altLang="en-US" sz="900">
                <a:solidFill>
                  <a:schemeClr val="bg1"/>
                </a:solidFill>
                <a:latin typeface="Meiryo" panose="020B0604030504040204" pitchFamily="34" charset="-128"/>
                <a:ea typeface="Meiryo" panose="020B0604030504040204" pitchFamily="34" charset="-128"/>
              </a:rPr>
              <a:t>ソフトウエアとハードウェア</a:t>
            </a:r>
          </a:p>
        </p:txBody>
      </p:sp>
      <p:grpSp>
        <p:nvGrpSpPr>
          <p:cNvPr id="44" name="グループ化 43">
            <a:extLst>
              <a:ext uri="{FF2B5EF4-FFF2-40B4-BE49-F238E27FC236}">
                <a16:creationId xmlns:a16="http://schemas.microsoft.com/office/drawing/2014/main" id="{F192FDD4-3E58-5E14-50F5-B26F863442A7}"/>
              </a:ext>
            </a:extLst>
          </p:cNvPr>
          <p:cNvGrpSpPr/>
          <p:nvPr/>
        </p:nvGrpSpPr>
        <p:grpSpPr>
          <a:xfrm>
            <a:off x="4572000" y="1215007"/>
            <a:ext cx="3818047" cy="4416871"/>
            <a:chOff x="4572000" y="1215007"/>
            <a:chExt cx="3818047" cy="4416871"/>
          </a:xfrm>
        </p:grpSpPr>
        <p:sp>
          <p:nvSpPr>
            <p:cNvPr id="45" name="正方形/長方形 44">
              <a:extLst>
                <a:ext uri="{FF2B5EF4-FFF2-40B4-BE49-F238E27FC236}">
                  <a16:creationId xmlns:a16="http://schemas.microsoft.com/office/drawing/2014/main" id="{A0ED1DC4-4B4B-4653-BBF6-7614E9743656}"/>
                </a:ext>
              </a:extLst>
            </p:cNvPr>
            <p:cNvSpPr/>
            <p:nvPr/>
          </p:nvSpPr>
          <p:spPr>
            <a:xfrm>
              <a:off x="4572000" y="1215007"/>
              <a:ext cx="3794417" cy="4416871"/>
            </a:xfrm>
            <a:prstGeom prst="rect">
              <a:avLst/>
            </a:prstGeom>
            <a:solidFill>
              <a:srgbClr val="FFFD78">
                <a:alpha val="6313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D3259EBB-0C94-F7E0-147B-A0DE62CFD49B}"/>
                </a:ext>
              </a:extLst>
            </p:cNvPr>
            <p:cNvSpPr/>
            <p:nvPr/>
          </p:nvSpPr>
          <p:spPr>
            <a:xfrm>
              <a:off x="5130305" y="3202183"/>
              <a:ext cx="736325" cy="42083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275279BA-B6CD-A44F-0686-F0CF04630AB0}"/>
                </a:ext>
              </a:extLst>
            </p:cNvPr>
            <p:cNvSpPr/>
            <p:nvPr/>
          </p:nvSpPr>
          <p:spPr>
            <a:xfrm>
              <a:off x="5951889" y="2677026"/>
              <a:ext cx="736325" cy="93256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BE505AFD-5FB7-6CB3-4E89-21924B15742A}"/>
                </a:ext>
              </a:extLst>
            </p:cNvPr>
            <p:cNvSpPr/>
            <p:nvPr/>
          </p:nvSpPr>
          <p:spPr>
            <a:xfrm>
              <a:off x="5134380" y="2685331"/>
              <a:ext cx="736325" cy="42083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BE9CBAD-72AE-355A-2A0D-A1F9F77A08A9}"/>
                </a:ext>
              </a:extLst>
            </p:cNvPr>
            <p:cNvSpPr/>
            <p:nvPr/>
          </p:nvSpPr>
          <p:spPr>
            <a:xfrm>
              <a:off x="6769398" y="2677026"/>
              <a:ext cx="1042867" cy="324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20C2238E-5495-3A97-3446-60D82D2EBC1D}"/>
                </a:ext>
              </a:extLst>
            </p:cNvPr>
            <p:cNvSpPr/>
            <p:nvPr/>
          </p:nvSpPr>
          <p:spPr>
            <a:xfrm>
              <a:off x="6757287" y="3058531"/>
              <a:ext cx="478231" cy="55106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62BFDE01-CAE1-01FB-603B-751B32955A11}"/>
                </a:ext>
              </a:extLst>
            </p:cNvPr>
            <p:cNvSpPr/>
            <p:nvPr/>
          </p:nvSpPr>
          <p:spPr>
            <a:xfrm>
              <a:off x="7304592" y="3064586"/>
              <a:ext cx="506212" cy="21061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9531AB53-FB09-B250-7D11-E52FA731E822}"/>
                </a:ext>
              </a:extLst>
            </p:cNvPr>
            <p:cNvSpPr/>
            <p:nvPr/>
          </p:nvSpPr>
          <p:spPr>
            <a:xfrm>
              <a:off x="7304592" y="3331141"/>
              <a:ext cx="506212" cy="28923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下矢印 52">
              <a:extLst>
                <a:ext uri="{FF2B5EF4-FFF2-40B4-BE49-F238E27FC236}">
                  <a16:creationId xmlns:a16="http://schemas.microsoft.com/office/drawing/2014/main" id="{553A2E45-5FF2-BDA5-2562-25346622C848}"/>
                </a:ext>
              </a:extLst>
            </p:cNvPr>
            <p:cNvSpPr/>
            <p:nvPr/>
          </p:nvSpPr>
          <p:spPr>
            <a:xfrm>
              <a:off x="5833240" y="3692185"/>
              <a:ext cx="1271475" cy="49672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D92FCADA-45BB-4525-56A3-1AEA53B4101F}"/>
                </a:ext>
              </a:extLst>
            </p:cNvPr>
            <p:cNvSpPr txBox="1"/>
            <p:nvPr/>
          </p:nvSpPr>
          <p:spPr>
            <a:xfrm>
              <a:off x="6222755" y="3709716"/>
              <a:ext cx="492443"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追加</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更新</a:t>
              </a:r>
            </a:p>
          </p:txBody>
        </p:sp>
        <p:sp>
          <p:nvSpPr>
            <p:cNvPr id="55" name="U ターン矢印 54">
              <a:extLst>
                <a:ext uri="{FF2B5EF4-FFF2-40B4-BE49-F238E27FC236}">
                  <a16:creationId xmlns:a16="http://schemas.microsoft.com/office/drawing/2014/main" id="{B167B98A-DA69-80CD-54AB-36379C642517}"/>
                </a:ext>
              </a:extLst>
            </p:cNvPr>
            <p:cNvSpPr/>
            <p:nvPr/>
          </p:nvSpPr>
          <p:spPr>
            <a:xfrm rot="16200000" flipV="1">
              <a:off x="6645981" y="3206723"/>
              <a:ext cx="2783622" cy="366911"/>
            </a:xfrm>
            <a:prstGeom prst="uturnArrow">
              <a:avLst>
                <a:gd name="adj1" fmla="val 33086"/>
                <a:gd name="adj2" fmla="val 25000"/>
                <a:gd name="adj3" fmla="val 34703"/>
                <a:gd name="adj4" fmla="val 43750"/>
                <a:gd name="adj5" fmla="val 10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D9D06C10-5C5F-A3ED-F06D-2D5ABE06F175}"/>
                </a:ext>
              </a:extLst>
            </p:cNvPr>
            <p:cNvSpPr/>
            <p:nvPr/>
          </p:nvSpPr>
          <p:spPr>
            <a:xfrm>
              <a:off x="5129191" y="1795527"/>
              <a:ext cx="2677885" cy="55893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下矢印 56">
              <a:extLst>
                <a:ext uri="{FF2B5EF4-FFF2-40B4-BE49-F238E27FC236}">
                  <a16:creationId xmlns:a16="http://schemas.microsoft.com/office/drawing/2014/main" id="{079A5D09-9D9F-685F-3E09-68AB889A810A}"/>
                </a:ext>
              </a:extLst>
            </p:cNvPr>
            <p:cNvSpPr/>
            <p:nvPr/>
          </p:nvSpPr>
          <p:spPr>
            <a:xfrm>
              <a:off x="5812273" y="2403184"/>
              <a:ext cx="1271475" cy="22162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1FB6BA4F-A3DB-C634-C9B8-0286A289B25C}"/>
                </a:ext>
              </a:extLst>
            </p:cNvPr>
            <p:cNvSpPr txBox="1"/>
            <p:nvPr/>
          </p:nvSpPr>
          <p:spPr>
            <a:xfrm>
              <a:off x="5329755" y="1936896"/>
              <a:ext cx="2236510"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デザイン・企画・設計</a:t>
              </a:r>
            </a:p>
          </p:txBody>
        </p:sp>
        <p:sp>
          <p:nvSpPr>
            <p:cNvPr id="59" name="テキスト ボックス 58">
              <a:extLst>
                <a:ext uri="{FF2B5EF4-FFF2-40B4-BE49-F238E27FC236}">
                  <a16:creationId xmlns:a16="http://schemas.microsoft.com/office/drawing/2014/main" id="{6DA766DC-E8F7-139A-94E6-18381A814952}"/>
                </a:ext>
              </a:extLst>
            </p:cNvPr>
            <p:cNvSpPr txBox="1"/>
            <p:nvPr/>
          </p:nvSpPr>
          <p:spPr>
            <a:xfrm>
              <a:off x="7820660" y="1795527"/>
              <a:ext cx="569387" cy="246221"/>
            </a:xfrm>
            <a:prstGeom prst="rect">
              <a:avLst/>
            </a:prstGeom>
            <a:noFill/>
          </p:spPr>
          <p:txBody>
            <a:bodyPr wrap="none" rtlCol="0">
              <a:spAutoFit/>
            </a:bodyPr>
            <a:lstStyle/>
            <a:p>
              <a:pPr algn="ctr"/>
              <a:r>
                <a:rPr kumimoji="1" lang="ja-JP" altLang="en-US" sz="10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p>
          </p:txBody>
        </p:sp>
        <p:sp>
          <p:nvSpPr>
            <p:cNvPr id="60" name="テキスト ボックス 59">
              <a:extLst>
                <a:ext uri="{FF2B5EF4-FFF2-40B4-BE49-F238E27FC236}">
                  <a16:creationId xmlns:a16="http://schemas.microsoft.com/office/drawing/2014/main" id="{71DEC8F5-B3C3-8C66-7989-3E77C25C2EDC}"/>
                </a:ext>
              </a:extLst>
            </p:cNvPr>
            <p:cNvSpPr txBox="1"/>
            <p:nvPr/>
          </p:nvSpPr>
          <p:spPr>
            <a:xfrm>
              <a:off x="5606358" y="3002423"/>
              <a:ext cx="1723550"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61" name="テキスト ボックス 60">
              <a:extLst>
                <a:ext uri="{FF2B5EF4-FFF2-40B4-BE49-F238E27FC236}">
                  <a16:creationId xmlns:a16="http://schemas.microsoft.com/office/drawing/2014/main" id="{D00C39EA-AF6A-5D17-98F0-4B3C58225456}"/>
                </a:ext>
              </a:extLst>
            </p:cNvPr>
            <p:cNvSpPr txBox="1"/>
            <p:nvPr/>
          </p:nvSpPr>
          <p:spPr>
            <a:xfrm>
              <a:off x="5862839" y="1324733"/>
              <a:ext cx="1210588" cy="400110"/>
            </a:xfrm>
            <a:prstGeom prst="rect">
              <a:avLst/>
            </a:prstGeom>
            <a:noFill/>
          </p:spPr>
          <p:txBody>
            <a:bodyPr wrap="none" rtlCol="0">
              <a:spAutoFit/>
            </a:bodyPr>
            <a:lstStyle/>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p>
          </p:txBody>
        </p:sp>
      </p:grpSp>
      <p:grpSp>
        <p:nvGrpSpPr>
          <p:cNvPr id="62" name="グループ化 61">
            <a:extLst>
              <a:ext uri="{FF2B5EF4-FFF2-40B4-BE49-F238E27FC236}">
                <a16:creationId xmlns:a16="http://schemas.microsoft.com/office/drawing/2014/main" id="{66443A26-91AC-2A97-F540-B68DFE30675B}"/>
              </a:ext>
            </a:extLst>
          </p:cNvPr>
          <p:cNvGrpSpPr/>
          <p:nvPr/>
        </p:nvGrpSpPr>
        <p:grpSpPr>
          <a:xfrm>
            <a:off x="3455468" y="4244852"/>
            <a:ext cx="4352722" cy="2014836"/>
            <a:chOff x="3455468" y="4244852"/>
            <a:chExt cx="4352722" cy="2014836"/>
          </a:xfrm>
        </p:grpSpPr>
        <p:sp>
          <p:nvSpPr>
            <p:cNvPr id="63" name="正方形/長方形 62">
              <a:extLst>
                <a:ext uri="{FF2B5EF4-FFF2-40B4-BE49-F238E27FC236}">
                  <a16:creationId xmlns:a16="http://schemas.microsoft.com/office/drawing/2014/main" id="{E7A0A94B-BA85-B22E-FC30-B5174CA5CE08}"/>
                </a:ext>
              </a:extLst>
            </p:cNvPr>
            <p:cNvSpPr/>
            <p:nvPr/>
          </p:nvSpPr>
          <p:spPr>
            <a:xfrm>
              <a:off x="5129191" y="5631879"/>
              <a:ext cx="2677885" cy="6006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EF83CAB7-D964-6954-2FE8-F7BC30C4393B}"/>
                </a:ext>
              </a:extLst>
            </p:cNvPr>
            <p:cNvSpPr/>
            <p:nvPr/>
          </p:nvSpPr>
          <p:spPr>
            <a:xfrm>
              <a:off x="5130305" y="4244852"/>
              <a:ext cx="2677885" cy="13565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矢印コネクタ 64">
              <a:extLst>
                <a:ext uri="{FF2B5EF4-FFF2-40B4-BE49-F238E27FC236}">
                  <a16:creationId xmlns:a16="http://schemas.microsoft.com/office/drawing/2014/main" id="{EA8B5890-ABB5-7C69-1960-D814AF755BF9}"/>
                </a:ext>
              </a:extLst>
            </p:cNvPr>
            <p:cNvCxnSpPr>
              <a:cxnSpLocks/>
              <a:stCxn id="41" idx="3"/>
              <a:endCxn id="64" idx="1"/>
            </p:cNvCxnSpPr>
            <p:nvPr/>
          </p:nvCxnSpPr>
          <p:spPr>
            <a:xfrm flipV="1">
              <a:off x="3455468" y="4923104"/>
              <a:ext cx="1674837" cy="300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AC7F64D9-FB24-9B49-EA14-1C1CD5192F0E}"/>
                </a:ext>
              </a:extLst>
            </p:cNvPr>
            <p:cNvCxnSpPr>
              <a:cxnSpLocks/>
              <a:stCxn id="41" idx="3"/>
              <a:endCxn id="63" idx="1"/>
            </p:cNvCxnSpPr>
            <p:nvPr/>
          </p:nvCxnSpPr>
          <p:spPr>
            <a:xfrm>
              <a:off x="3455468" y="5223737"/>
              <a:ext cx="1673723" cy="708473"/>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7" name="テキスト ボックス 66">
              <a:extLst>
                <a:ext uri="{FF2B5EF4-FFF2-40B4-BE49-F238E27FC236}">
                  <a16:creationId xmlns:a16="http://schemas.microsoft.com/office/drawing/2014/main" id="{FD35C2F1-E6F7-5234-B3CC-DD83D4DE943E}"/>
                </a:ext>
              </a:extLst>
            </p:cNvPr>
            <p:cNvSpPr txBox="1"/>
            <p:nvPr/>
          </p:nvSpPr>
          <p:spPr>
            <a:xfrm>
              <a:off x="5996607" y="4754960"/>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能</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C60469B9-D535-5667-932B-157A6D91D2D7}"/>
                </a:ext>
              </a:extLst>
            </p:cNvPr>
            <p:cNvSpPr txBox="1"/>
            <p:nvPr/>
          </p:nvSpPr>
          <p:spPr>
            <a:xfrm>
              <a:off x="5996607" y="5682607"/>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構</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5BD3285A-36E1-3A03-715D-BB63D64FE531}"/>
                </a:ext>
              </a:extLst>
            </p:cNvPr>
            <p:cNvSpPr txBox="1"/>
            <p:nvPr/>
          </p:nvSpPr>
          <p:spPr>
            <a:xfrm>
              <a:off x="6009428" y="5063548"/>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ソフトウエア</a:t>
              </a:r>
            </a:p>
          </p:txBody>
        </p:sp>
        <p:sp>
          <p:nvSpPr>
            <p:cNvPr id="70" name="テキスト ボックス 69">
              <a:extLst>
                <a:ext uri="{FF2B5EF4-FFF2-40B4-BE49-F238E27FC236}">
                  <a16:creationId xmlns:a16="http://schemas.microsoft.com/office/drawing/2014/main" id="{D60D1FC0-EA70-C0A4-AAA1-E0C28C80B8D7}"/>
                </a:ext>
              </a:extLst>
            </p:cNvPr>
            <p:cNvSpPr txBox="1"/>
            <p:nvPr/>
          </p:nvSpPr>
          <p:spPr>
            <a:xfrm>
              <a:off x="6033802" y="6028856"/>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ハードウェア</a:t>
              </a:r>
            </a:p>
          </p:txBody>
        </p:sp>
        <p:sp>
          <p:nvSpPr>
            <p:cNvPr id="71" name="テキスト ボックス 70">
              <a:extLst>
                <a:ext uri="{FF2B5EF4-FFF2-40B4-BE49-F238E27FC236}">
                  <a16:creationId xmlns:a16="http://schemas.microsoft.com/office/drawing/2014/main" id="{004E5EAC-2CE5-5A07-07B1-10D97D657F98}"/>
                </a:ext>
              </a:extLst>
            </p:cNvPr>
            <p:cNvSpPr txBox="1"/>
            <p:nvPr/>
          </p:nvSpPr>
          <p:spPr>
            <a:xfrm>
              <a:off x="3646308" y="4319905"/>
              <a:ext cx="1338828" cy="646331"/>
            </a:xfrm>
            <a:prstGeom prst="rect">
              <a:avLst/>
            </a:prstGeom>
            <a:noFill/>
          </p:spPr>
          <p:txBody>
            <a:bodyPr wrap="none" rtlCol="0">
              <a:spAutoFit/>
            </a:bodyPr>
            <a:lstStyle/>
            <a:p>
              <a:r>
                <a:rPr kumimoji="1" lang="ja-JP" altLang="en-US">
                  <a:solidFill>
                    <a:schemeClr val="accent2">
                      <a:lumMod val="75000"/>
                    </a:schemeClr>
                  </a:solidFill>
                  <a:latin typeface="Meiryo" panose="020B0604030504040204" pitchFamily="34" charset="-128"/>
                  <a:ea typeface="Meiryo" panose="020B0604030504040204" pitchFamily="34" charset="-128"/>
                </a:rPr>
                <a:t>明確な分離</a:t>
              </a:r>
              <a:endParaRPr kumimoji="1" lang="en-US" altLang="ja-JP" dirty="0">
                <a:solidFill>
                  <a:schemeClr val="accent2">
                    <a:lumMod val="75000"/>
                  </a:schemeClr>
                </a:solidFill>
                <a:latin typeface="Meiryo" panose="020B0604030504040204" pitchFamily="34" charset="-128"/>
                <a:ea typeface="Meiryo" panose="020B0604030504040204" pitchFamily="34" charset="-128"/>
              </a:endParaRPr>
            </a:p>
            <a:p>
              <a:r>
                <a:rPr lang="ja-JP" altLang="en-US">
                  <a:solidFill>
                    <a:schemeClr val="accent2">
                      <a:lumMod val="75000"/>
                    </a:schemeClr>
                  </a:solidFill>
                  <a:latin typeface="Meiryo" panose="020B0604030504040204" pitchFamily="34" charset="-128"/>
                  <a:ea typeface="Meiryo" panose="020B0604030504040204" pitchFamily="34" charset="-128"/>
                </a:rPr>
                <a:t>ソフト重視</a:t>
              </a:r>
              <a:endParaRPr kumimoji="1" lang="ja-JP" altLang="en-US">
                <a:solidFill>
                  <a:schemeClr val="accent2">
                    <a:lumMod val="75000"/>
                  </a:schemeClr>
                </a:solidFill>
                <a:latin typeface="Meiryo" panose="020B0604030504040204" pitchFamily="34" charset="-128"/>
                <a:ea typeface="Meiryo" panose="020B0604030504040204" pitchFamily="34" charset="-128"/>
              </a:endParaRPr>
            </a:p>
          </p:txBody>
        </p:sp>
      </p:grpSp>
      <p:sp>
        <p:nvSpPr>
          <p:cNvPr id="3" name="テキスト ボックス 2">
            <a:extLst>
              <a:ext uri="{FF2B5EF4-FFF2-40B4-BE49-F238E27FC236}">
                <a16:creationId xmlns:a16="http://schemas.microsoft.com/office/drawing/2014/main" id="{A56CDD7D-324F-AD9E-3FE4-BDE771B7B84E}"/>
              </a:ext>
            </a:extLst>
          </p:cNvPr>
          <p:cNvSpPr txBox="1"/>
          <p:nvPr/>
        </p:nvSpPr>
        <p:spPr>
          <a:xfrm>
            <a:off x="215423" y="1981872"/>
            <a:ext cx="3775393" cy="954107"/>
          </a:xfrm>
          <a:prstGeom prst="rect">
            <a:avLst/>
          </a:prstGeom>
          <a:noFill/>
        </p:spPr>
        <p:txBody>
          <a:bodyPr wrap="none" rtlCol="0">
            <a:spAutoFit/>
          </a:bodyPr>
          <a:lstStyle/>
          <a:p>
            <a:pPr algn="ct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モノ・ビジネスを</a:t>
            </a:r>
            <a:r>
              <a:rPr lang="ja-JP" altLang="en-US" sz="1400" b="1" u="sng">
                <a:solidFill>
                  <a:schemeClr val="accent6">
                    <a:lumMod val="75000"/>
                  </a:schemeClr>
                </a:solidFill>
                <a:latin typeface="Meiryo" panose="020B0604030504040204" pitchFamily="34" charset="-128"/>
                <a:ea typeface="Meiryo" panose="020B0604030504040204" pitchFamily="34" charset="-128"/>
              </a:rPr>
              <a:t>サービス・ビジネスに転換</a:t>
            </a:r>
            <a:endParaRPr lang="en-US" altLang="ja-JP" sz="1400" b="1" u="sng" dirty="0">
              <a:solidFill>
                <a:schemeClr val="accent6">
                  <a:lumMod val="75000"/>
                </a:schemeClr>
              </a:solidFill>
              <a:latin typeface="Meiryo" panose="020B0604030504040204" pitchFamily="34" charset="-128"/>
              <a:ea typeface="Meiryo" panose="020B0604030504040204" pitchFamily="34" charset="-128"/>
            </a:endParaRPr>
          </a:p>
          <a:p>
            <a:pPr marL="285750" indent="-285750" algn="ctr">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ハードとソフトの進化のギャップを吸収</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lgn="ctr">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リコール等出荷後トラブルのリスク回避</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lgn="ctr">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継続的改善による顧客の定着・囲い込み</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5745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98AFA-9A6E-7C2D-05FF-34D92CBA3CE9}"/>
              </a:ext>
            </a:extLst>
          </p:cNvPr>
          <p:cNvSpPr>
            <a:spLocks noGrp="1"/>
          </p:cNvSpPr>
          <p:nvPr>
            <p:ph type="title"/>
          </p:nvPr>
        </p:nvSpPr>
        <p:spPr/>
        <p:txBody>
          <a:bodyPr/>
          <a:lstStyle/>
          <a:p>
            <a:r>
              <a:rPr kumimoji="1" lang="ja-JP" altLang="en-US"/>
              <a:t>リソースのかけ方の違い</a:t>
            </a:r>
          </a:p>
        </p:txBody>
      </p:sp>
      <p:sp>
        <p:nvSpPr>
          <p:cNvPr id="3" name="正方形/長方形 2">
            <a:extLst>
              <a:ext uri="{FF2B5EF4-FFF2-40B4-BE49-F238E27FC236}">
                <a16:creationId xmlns:a16="http://schemas.microsoft.com/office/drawing/2014/main" id="{ABD2B830-E11C-2F37-E850-CD7592491099}"/>
              </a:ext>
            </a:extLst>
          </p:cNvPr>
          <p:cNvSpPr/>
          <p:nvPr/>
        </p:nvSpPr>
        <p:spPr>
          <a:xfrm>
            <a:off x="311888" y="1844970"/>
            <a:ext cx="1976045" cy="2863702"/>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直角三角形 3">
            <a:extLst>
              <a:ext uri="{FF2B5EF4-FFF2-40B4-BE49-F238E27FC236}">
                <a16:creationId xmlns:a16="http://schemas.microsoft.com/office/drawing/2014/main" id="{564C1025-8FB4-C65E-49D6-9EE303B115F6}"/>
              </a:ext>
            </a:extLst>
          </p:cNvPr>
          <p:cNvSpPr/>
          <p:nvPr/>
        </p:nvSpPr>
        <p:spPr>
          <a:xfrm>
            <a:off x="2287933" y="1844970"/>
            <a:ext cx="1563537" cy="2863701"/>
          </a:xfrm>
          <a:prstGeom prst="rtTriangle">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466C4F0-CD3A-0FEC-8BE1-777ACF9E0E36}"/>
              </a:ext>
            </a:extLst>
          </p:cNvPr>
          <p:cNvSpPr/>
          <p:nvPr/>
        </p:nvSpPr>
        <p:spPr>
          <a:xfrm>
            <a:off x="2294637" y="3983666"/>
            <a:ext cx="2185214" cy="725006"/>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F59996A-A549-DC21-4FFA-33EBF0514E91}"/>
              </a:ext>
            </a:extLst>
          </p:cNvPr>
          <p:cNvSpPr txBox="1"/>
          <p:nvPr/>
        </p:nvSpPr>
        <p:spPr>
          <a:xfrm>
            <a:off x="430820" y="2326060"/>
            <a:ext cx="1709122"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製品価値向上のための</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機能や品質の作り込み</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58DC26B9-F5E1-315D-2331-4104DD71594F}"/>
              </a:ext>
            </a:extLst>
          </p:cNvPr>
          <p:cNvSpPr txBox="1"/>
          <p:nvPr/>
        </p:nvSpPr>
        <p:spPr>
          <a:xfrm>
            <a:off x="2294637" y="4143687"/>
            <a:ext cx="2185214"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保守・サポートによる</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機能や品質の維持・劣化抑止</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5539548-09D5-EEAB-A016-03AD99147B42}"/>
              </a:ext>
            </a:extLst>
          </p:cNvPr>
          <p:cNvSpPr txBox="1"/>
          <p:nvPr/>
        </p:nvSpPr>
        <p:spPr>
          <a:xfrm>
            <a:off x="311888" y="1149572"/>
            <a:ext cx="2749471" cy="40011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モノが主役のビジネス</a:t>
            </a:r>
            <a:endParaRPr kumimoji="1" lang="ja-JP" altLang="en-US" sz="2000" b="1">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5DE8C0B-7492-CA71-F614-08AE08D27DA1}"/>
              </a:ext>
            </a:extLst>
          </p:cNvPr>
          <p:cNvSpPr txBox="1"/>
          <p:nvPr/>
        </p:nvSpPr>
        <p:spPr>
          <a:xfrm>
            <a:off x="2652902" y="2087016"/>
            <a:ext cx="1851790" cy="553998"/>
          </a:xfrm>
          <a:prstGeom prst="rect">
            <a:avLst/>
          </a:prstGeom>
          <a:noFill/>
        </p:spPr>
        <p:txBody>
          <a:bodyPr wrap="none" rtlCol="0">
            <a:spAutoFit/>
          </a:bodyPr>
          <a:lstStyle/>
          <a:p>
            <a:pPr algn="r"/>
            <a:r>
              <a:rPr lang="ja-JP" altLang="en-US" sz="1000">
                <a:solidFill>
                  <a:schemeClr val="accent2">
                    <a:lumMod val="75000"/>
                  </a:schemeClr>
                </a:solidFill>
                <a:latin typeface="Meiryo" panose="020B0604030504040204" pitchFamily="34" charset="-128"/>
                <a:ea typeface="Meiryo" panose="020B0604030504040204" pitchFamily="34" charset="-128"/>
              </a:rPr>
              <a:t>保守</a:t>
            </a:r>
            <a:r>
              <a:rPr kumimoji="1" lang="ja-JP" altLang="en-US" sz="1000">
                <a:solidFill>
                  <a:schemeClr val="accent2">
                    <a:lumMod val="75000"/>
                  </a:schemeClr>
                </a:solidFill>
                <a:latin typeface="Meiryo" panose="020B0604030504040204" pitchFamily="34" charset="-128"/>
                <a:ea typeface="Meiryo" panose="020B0604030504040204" pitchFamily="34" charset="-128"/>
              </a:rPr>
              <a:t>やサポートからの</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pPr algn="r"/>
            <a:r>
              <a:rPr kumimoji="1" lang="ja-JP" altLang="en-US" sz="1000">
                <a:solidFill>
                  <a:schemeClr val="accent2">
                    <a:lumMod val="75000"/>
                  </a:schemeClr>
                </a:solidFill>
                <a:latin typeface="Meiryo" panose="020B0604030504040204" pitchFamily="34" charset="-128"/>
                <a:ea typeface="Meiryo" panose="020B0604030504040204" pitchFamily="34" charset="-128"/>
              </a:rPr>
              <a:t>フィードバックを参考に</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pPr algn="r"/>
            <a:r>
              <a:rPr kumimoji="1" lang="ja-JP" altLang="en-US" sz="1000">
                <a:solidFill>
                  <a:schemeClr val="accent2">
                    <a:lumMod val="75000"/>
                  </a:schemeClr>
                </a:solidFill>
                <a:latin typeface="Meiryo" panose="020B0604030504040204" pitchFamily="34" charset="-128"/>
                <a:ea typeface="Meiryo" panose="020B0604030504040204" pitchFamily="34" charset="-128"/>
              </a:rPr>
              <a:t>機能や品質の向上に役立てる</a:t>
            </a:r>
          </a:p>
        </p:txBody>
      </p:sp>
      <p:sp>
        <p:nvSpPr>
          <p:cNvPr id="22" name="三角形 21">
            <a:extLst>
              <a:ext uri="{FF2B5EF4-FFF2-40B4-BE49-F238E27FC236}">
                <a16:creationId xmlns:a16="http://schemas.microsoft.com/office/drawing/2014/main" id="{198C0FEF-08CF-D4C8-146C-17B7FA268648}"/>
              </a:ext>
            </a:extLst>
          </p:cNvPr>
          <p:cNvSpPr/>
          <p:nvPr/>
        </p:nvSpPr>
        <p:spPr>
          <a:xfrm>
            <a:off x="2168236" y="4747660"/>
            <a:ext cx="239393" cy="191386"/>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FA03BD65-DBB0-2311-1092-28AE497374BC}"/>
              </a:ext>
            </a:extLst>
          </p:cNvPr>
          <p:cNvSpPr txBox="1"/>
          <p:nvPr/>
        </p:nvSpPr>
        <p:spPr>
          <a:xfrm>
            <a:off x="1971471" y="4976779"/>
            <a:ext cx="646331"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販売</a:t>
            </a:r>
          </a:p>
        </p:txBody>
      </p:sp>
      <p:grpSp>
        <p:nvGrpSpPr>
          <p:cNvPr id="5" name="グループ化 4">
            <a:extLst>
              <a:ext uri="{FF2B5EF4-FFF2-40B4-BE49-F238E27FC236}">
                <a16:creationId xmlns:a16="http://schemas.microsoft.com/office/drawing/2014/main" id="{927D08D5-275B-093A-D797-722B5DC0D690}"/>
              </a:ext>
            </a:extLst>
          </p:cNvPr>
          <p:cNvGrpSpPr/>
          <p:nvPr/>
        </p:nvGrpSpPr>
        <p:grpSpPr>
          <a:xfrm>
            <a:off x="4639310" y="1149572"/>
            <a:ext cx="4277890" cy="5157602"/>
            <a:chOff x="4639310" y="1149572"/>
            <a:chExt cx="4277890" cy="5157602"/>
          </a:xfrm>
        </p:grpSpPr>
        <p:sp>
          <p:nvSpPr>
            <p:cNvPr id="7" name="正方形/長方形 6">
              <a:extLst>
                <a:ext uri="{FF2B5EF4-FFF2-40B4-BE49-F238E27FC236}">
                  <a16:creationId xmlns:a16="http://schemas.microsoft.com/office/drawing/2014/main" id="{064DBE8D-C99E-5B11-0D76-567A82D6B1F0}"/>
                </a:ext>
              </a:extLst>
            </p:cNvPr>
            <p:cNvSpPr/>
            <p:nvPr/>
          </p:nvSpPr>
          <p:spPr>
            <a:xfrm>
              <a:off x="4664150" y="3983664"/>
              <a:ext cx="2031325" cy="725007"/>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32CDDB40-C656-3CBF-777E-59488F1EAEAF}"/>
                </a:ext>
              </a:extLst>
            </p:cNvPr>
            <p:cNvSpPr/>
            <p:nvPr/>
          </p:nvSpPr>
          <p:spPr>
            <a:xfrm>
              <a:off x="6679000" y="1844970"/>
              <a:ext cx="2153114" cy="2863702"/>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2B16AB23-2171-4DD9-D301-E227770CFE13}"/>
                </a:ext>
              </a:extLst>
            </p:cNvPr>
            <p:cNvSpPr txBox="1"/>
            <p:nvPr/>
          </p:nvSpPr>
          <p:spPr>
            <a:xfrm>
              <a:off x="6767068" y="2345309"/>
              <a:ext cx="1877437"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体験価値向上のための</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改善と新サービスの追加</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40D49F2C-29E9-183A-D085-69BDAD1BC83F}"/>
                </a:ext>
              </a:extLst>
            </p:cNvPr>
            <p:cNvSpPr txBox="1"/>
            <p:nvPr/>
          </p:nvSpPr>
          <p:spPr>
            <a:xfrm>
              <a:off x="4664151" y="4143687"/>
              <a:ext cx="2031325"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出荷後のサービスを前提と</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した基本性能と機能の実装</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F67280D-830B-2459-BD06-171AF64E5D3F}"/>
                </a:ext>
              </a:extLst>
            </p:cNvPr>
            <p:cNvSpPr txBox="1"/>
            <p:nvPr/>
          </p:nvSpPr>
          <p:spPr>
            <a:xfrm>
              <a:off x="5569680" y="1149572"/>
              <a:ext cx="3262432" cy="400110"/>
            </a:xfrm>
            <a:prstGeom prst="rect">
              <a:avLst/>
            </a:prstGeom>
            <a:noFill/>
          </p:spPr>
          <p:txBody>
            <a:bodyPr wrap="none" rtlCol="0">
              <a:spAutoFit/>
            </a:bodyPr>
            <a:lstStyle/>
            <a:p>
              <a:pPr algn="r"/>
              <a:r>
                <a:rPr lang="ja-JP" altLang="en-US" sz="2000" b="1">
                  <a:solidFill>
                    <a:srgbClr val="0070C0"/>
                  </a:solidFill>
                  <a:latin typeface="Meiryo" panose="020B0604030504040204" pitchFamily="34" charset="-128"/>
                  <a:ea typeface="Meiryo" panose="020B0604030504040204" pitchFamily="34" charset="-128"/>
                </a:rPr>
                <a:t>サービスが主役のビジネス</a:t>
              </a:r>
              <a:endParaRPr kumimoji="1" lang="ja-JP" altLang="en-US" sz="2000" b="1">
                <a:solidFill>
                  <a:srgbClr val="0070C0"/>
                </a:solidFill>
                <a:latin typeface="Meiryo" panose="020B0604030504040204" pitchFamily="34" charset="-128"/>
                <a:ea typeface="Meiryo" panose="020B0604030504040204" pitchFamily="34" charset="-128"/>
              </a:endParaRPr>
            </a:p>
          </p:txBody>
        </p:sp>
        <p:pic>
          <p:nvPicPr>
            <p:cNvPr id="16" name="Picture 12" descr="カラーサークル矢印">
              <a:extLst>
                <a:ext uri="{FF2B5EF4-FFF2-40B4-BE49-F238E27FC236}">
                  <a16:creationId xmlns:a16="http://schemas.microsoft.com/office/drawing/2014/main" id="{DAE56238-955C-3639-C984-AD56C69AE3BE}"/>
                </a:ext>
              </a:extLst>
            </p:cNvPr>
            <p:cNvPicPr>
              <a:picLocks noChangeAspect="1" noChangeArrowheads="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277209" y="2905077"/>
              <a:ext cx="973170" cy="10785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0DF4A014-64E8-9E36-10C6-E42DB71B4992}"/>
                </a:ext>
              </a:extLst>
            </p:cNvPr>
            <p:cNvSpPr txBox="1"/>
            <p:nvPr/>
          </p:nvSpPr>
          <p:spPr>
            <a:xfrm>
              <a:off x="6773779" y="4081767"/>
              <a:ext cx="198002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データから課題やニーズを掴み</a:t>
              </a:r>
              <a:endParaRPr kumimoji="1"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改善や新サービスを追加する</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33A3FF1C-0A2B-6205-F8EC-8B6E44974919}"/>
                </a:ext>
              </a:extLst>
            </p:cNvPr>
            <p:cNvSpPr txBox="1"/>
            <p:nvPr/>
          </p:nvSpPr>
          <p:spPr>
            <a:xfrm>
              <a:off x="4639310" y="2087016"/>
              <a:ext cx="2108269" cy="553998"/>
            </a:xfrm>
            <a:prstGeom prst="rect">
              <a:avLst/>
            </a:prstGeom>
            <a:noFill/>
          </p:spPr>
          <p:txBody>
            <a:bodyPr wrap="none" rtlCol="0">
              <a:spAutoFit/>
            </a:bodyPr>
            <a:lstStyle/>
            <a:p>
              <a:r>
                <a:rPr kumimoji="1" lang="ja-JP" altLang="en-US" sz="1000">
                  <a:solidFill>
                    <a:schemeClr val="accent2">
                      <a:lumMod val="75000"/>
                    </a:schemeClr>
                  </a:solidFill>
                  <a:latin typeface="Meiryo" panose="020B0604030504040204" pitchFamily="34" charset="-128"/>
                  <a:ea typeface="Meiryo" panose="020B0604030504040204" pitchFamily="34" charset="-128"/>
                </a:rPr>
                <a:t>顧客のからデータで</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r>
                <a:rPr kumimoji="1" lang="ja-JP" altLang="en-US" sz="1000">
                  <a:solidFill>
                    <a:schemeClr val="accent2">
                      <a:lumMod val="75000"/>
                    </a:schemeClr>
                  </a:solidFill>
                  <a:latin typeface="Meiryo" panose="020B0604030504040204" pitchFamily="34" charset="-128"/>
                  <a:ea typeface="Meiryo" panose="020B0604030504040204" pitchFamily="34" charset="-128"/>
                </a:rPr>
                <a:t>直接フィードバックを受け取り</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r>
                <a:rPr lang="ja-JP" altLang="en-US" sz="1000">
                  <a:solidFill>
                    <a:schemeClr val="accent2">
                      <a:lumMod val="75000"/>
                    </a:schemeClr>
                  </a:solidFill>
                  <a:latin typeface="Meiryo" panose="020B0604030504040204" pitchFamily="34" charset="-128"/>
                  <a:ea typeface="Meiryo" panose="020B0604030504040204" pitchFamily="34" charset="-128"/>
                </a:rPr>
                <a:t>基本性能と機能の向上に役立てる</a:t>
              </a:r>
              <a:endParaRPr kumimoji="1" lang="ja-JP" altLang="en-US" sz="1000">
                <a:solidFill>
                  <a:schemeClr val="accent2">
                    <a:lumMod val="75000"/>
                  </a:schemeClr>
                </a:solidFill>
                <a:latin typeface="Meiryo" panose="020B0604030504040204" pitchFamily="34" charset="-128"/>
                <a:ea typeface="Meiryo" panose="020B0604030504040204" pitchFamily="34" charset="-128"/>
              </a:endParaRPr>
            </a:p>
          </p:txBody>
        </p:sp>
        <p:sp>
          <p:nvSpPr>
            <p:cNvPr id="21" name="曲折矢印 20">
              <a:extLst>
                <a:ext uri="{FF2B5EF4-FFF2-40B4-BE49-F238E27FC236}">
                  <a16:creationId xmlns:a16="http://schemas.microsoft.com/office/drawing/2014/main" id="{66AF7E5E-2F9F-E23A-A644-A245C80542EF}"/>
                </a:ext>
              </a:extLst>
            </p:cNvPr>
            <p:cNvSpPr/>
            <p:nvPr/>
          </p:nvSpPr>
          <p:spPr>
            <a:xfrm rot="16200000" flipH="1">
              <a:off x="5320863" y="2733124"/>
              <a:ext cx="1142197" cy="1198860"/>
            </a:xfrm>
            <a:prstGeom prst="ben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三角形 23">
              <a:extLst>
                <a:ext uri="{FF2B5EF4-FFF2-40B4-BE49-F238E27FC236}">
                  <a16:creationId xmlns:a16="http://schemas.microsoft.com/office/drawing/2014/main" id="{35630FD7-1F62-1A4D-F036-AF60984249A7}"/>
                </a:ext>
              </a:extLst>
            </p:cNvPr>
            <p:cNvSpPr/>
            <p:nvPr/>
          </p:nvSpPr>
          <p:spPr>
            <a:xfrm>
              <a:off x="6569074" y="4747660"/>
              <a:ext cx="239393" cy="191386"/>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DF43AE7-20AE-2055-C731-CD34C6C81D31}"/>
                </a:ext>
              </a:extLst>
            </p:cNvPr>
            <p:cNvSpPr txBox="1"/>
            <p:nvPr/>
          </p:nvSpPr>
          <p:spPr>
            <a:xfrm>
              <a:off x="6372309" y="4976779"/>
              <a:ext cx="646331"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販売</a:t>
              </a:r>
            </a:p>
          </p:txBody>
        </p:sp>
        <p:sp>
          <p:nvSpPr>
            <p:cNvPr id="26" name="テキスト ボックス 25">
              <a:extLst>
                <a:ext uri="{FF2B5EF4-FFF2-40B4-BE49-F238E27FC236}">
                  <a16:creationId xmlns:a16="http://schemas.microsoft.com/office/drawing/2014/main" id="{3A433D42-FB3B-640B-9829-0166CE075617}"/>
                </a:ext>
              </a:extLst>
            </p:cNvPr>
            <p:cNvSpPr txBox="1"/>
            <p:nvPr/>
          </p:nvSpPr>
          <p:spPr>
            <a:xfrm>
              <a:off x="5270048" y="5383844"/>
              <a:ext cx="3647152" cy="923330"/>
            </a:xfrm>
            <a:prstGeom prst="rect">
              <a:avLst/>
            </a:prstGeom>
            <a:noFill/>
          </p:spPr>
          <p:txBody>
            <a:bodyPr wrap="none" rtlCol="0">
              <a:spAutoFit/>
            </a:bodyPr>
            <a:lstStyle/>
            <a:p>
              <a:pPr algn="r"/>
              <a:r>
                <a:rPr lang="ja-JP" altLang="en-US">
                  <a:solidFill>
                    <a:srgbClr val="0070C0"/>
                  </a:solidFill>
                  <a:latin typeface="Meiryo" panose="020B0604030504040204" pitchFamily="34" charset="-128"/>
                  <a:ea typeface="Meiryo" panose="020B0604030504040204" pitchFamily="34" charset="-128"/>
                </a:rPr>
                <a:t>販売後も顧客の利用状況を収集し</a:t>
              </a:r>
              <a:endParaRPr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体験価値を向上させ続け</a:t>
              </a:r>
              <a:endParaRPr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顧客の囲い込み・定着を図る</a:t>
              </a:r>
              <a:endParaRPr kumimoji="1" lang="ja-JP" altLang="en-US">
                <a:solidFill>
                  <a:srgbClr val="0070C0"/>
                </a:solidFill>
                <a:latin typeface="Meiryo" panose="020B0604030504040204" pitchFamily="34" charset="-128"/>
                <a:ea typeface="Meiryo" panose="020B0604030504040204" pitchFamily="34" charset="-128"/>
              </a:endParaRPr>
            </a:p>
          </p:txBody>
        </p:sp>
      </p:grpSp>
      <p:sp>
        <p:nvSpPr>
          <p:cNvPr id="27" name="テキスト ボックス 26">
            <a:extLst>
              <a:ext uri="{FF2B5EF4-FFF2-40B4-BE49-F238E27FC236}">
                <a16:creationId xmlns:a16="http://schemas.microsoft.com/office/drawing/2014/main" id="{70DC8D18-3E7E-949A-6E77-6E6768A18DBC}"/>
              </a:ext>
            </a:extLst>
          </p:cNvPr>
          <p:cNvSpPr txBox="1"/>
          <p:nvPr/>
        </p:nvSpPr>
        <p:spPr>
          <a:xfrm>
            <a:off x="311888" y="5383843"/>
            <a:ext cx="3877985" cy="923330"/>
          </a:xfrm>
          <a:prstGeom prst="rect">
            <a:avLst/>
          </a:prstGeom>
          <a:noFill/>
        </p:spPr>
        <p:txBody>
          <a:bodyPr wrap="none" rtlCol="0">
            <a:spAutoFit/>
          </a:bodyPr>
          <a:lstStyle/>
          <a:p>
            <a:r>
              <a:rPr lang="ja-JP" altLang="en-US">
                <a:solidFill>
                  <a:schemeClr val="accent3">
                    <a:lumMod val="75000"/>
                  </a:schemeClr>
                </a:solidFill>
                <a:latin typeface="Meiryo" panose="020B0604030504040204" pitchFamily="34" charset="-128"/>
                <a:ea typeface="Meiryo" panose="020B0604030504040204" pitchFamily="34" charset="-128"/>
              </a:rPr>
              <a:t>販売後は保守やサポートを充実させ</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r>
              <a:rPr lang="ja-JP" altLang="en-US">
                <a:solidFill>
                  <a:schemeClr val="accent3">
                    <a:lumMod val="75000"/>
                  </a:schemeClr>
                </a:solidFill>
                <a:latin typeface="Meiryo" panose="020B0604030504040204" pitchFamily="34" charset="-128"/>
                <a:ea typeface="Meiryo" panose="020B0604030504040204" pitchFamily="34" charset="-128"/>
              </a:rPr>
              <a:t>製品への信頼を維持し</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r>
              <a:rPr lang="ja-JP" altLang="en-US">
                <a:solidFill>
                  <a:schemeClr val="accent3">
                    <a:lumMod val="75000"/>
                  </a:schemeClr>
                </a:solidFill>
                <a:latin typeface="Meiryo" panose="020B0604030504040204" pitchFamily="34" charset="-128"/>
                <a:ea typeface="Meiryo" panose="020B0604030504040204" pitchFamily="34" charset="-128"/>
              </a:rPr>
              <a:t>顧客の囲い込み・定着を図る</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29" name="曲折矢印 28">
            <a:extLst>
              <a:ext uri="{FF2B5EF4-FFF2-40B4-BE49-F238E27FC236}">
                <a16:creationId xmlns:a16="http://schemas.microsoft.com/office/drawing/2014/main" id="{F0267FA3-E32C-F077-77A4-4AB11E959262}"/>
              </a:ext>
            </a:extLst>
          </p:cNvPr>
          <p:cNvSpPr/>
          <p:nvPr/>
        </p:nvSpPr>
        <p:spPr>
          <a:xfrm flipH="1">
            <a:off x="2435924" y="2761455"/>
            <a:ext cx="1136616" cy="1142197"/>
          </a:xfrm>
          <a:prstGeom prst="bentArrow">
            <a:avLst>
              <a:gd name="adj1" fmla="val 6990"/>
              <a:gd name="adj2" fmla="val 14450"/>
              <a:gd name="adj3" fmla="val 13774"/>
              <a:gd name="adj4" fmla="val 43750"/>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502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0059D80B-7D8D-A2A3-8568-CAB96DBB662F}"/>
              </a:ext>
            </a:extLst>
          </p:cNvPr>
          <p:cNvPicPr>
            <a:picLocks noChangeAspect="1"/>
          </p:cNvPicPr>
          <p:nvPr/>
        </p:nvPicPr>
        <p:blipFill>
          <a:blip r:embed="rId2"/>
          <a:stretch>
            <a:fillRect/>
          </a:stretch>
        </p:blipFill>
        <p:spPr>
          <a:xfrm>
            <a:off x="4939721" y="1671890"/>
            <a:ext cx="3928065" cy="4669391"/>
          </a:xfrm>
          <a:prstGeom prst="rect">
            <a:avLst/>
          </a:prstGeom>
          <a:ln>
            <a:noFill/>
          </a:ln>
          <a:effectLst>
            <a:outerShdw blurRad="292100" dist="139700" dir="2700000" algn="tl" rotWithShape="0">
              <a:srgbClr val="333333">
                <a:alpha val="65000"/>
              </a:srgbClr>
            </a:outerShdw>
          </a:effectLst>
        </p:spPr>
      </p:pic>
      <p:sp>
        <p:nvSpPr>
          <p:cNvPr id="13" name="ホームベース 12">
            <a:extLst>
              <a:ext uri="{FF2B5EF4-FFF2-40B4-BE49-F238E27FC236}">
                <a16:creationId xmlns:a16="http://schemas.microsoft.com/office/drawing/2014/main" id="{EAF87171-54D7-11AF-50F4-44D923723DA0}"/>
              </a:ext>
            </a:extLst>
          </p:cNvPr>
          <p:cNvSpPr/>
          <p:nvPr/>
        </p:nvSpPr>
        <p:spPr>
          <a:xfrm>
            <a:off x="302409" y="1819257"/>
            <a:ext cx="4740321" cy="1937013"/>
          </a:xfrm>
          <a:prstGeom prst="homePlate">
            <a:avLst>
              <a:gd name="adj" fmla="val 2308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254C77DE-30DD-520C-F1C9-79E4EF9C79C8}"/>
              </a:ext>
            </a:extLst>
          </p:cNvPr>
          <p:cNvSpPr/>
          <p:nvPr/>
        </p:nvSpPr>
        <p:spPr>
          <a:xfrm>
            <a:off x="302409" y="4231129"/>
            <a:ext cx="4740321" cy="1937013"/>
          </a:xfrm>
          <a:prstGeom prst="homePlate">
            <a:avLst>
              <a:gd name="adj" fmla="val 236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2BE8CB9-577C-05DA-D771-6F1F76066813}"/>
              </a:ext>
            </a:extLst>
          </p:cNvPr>
          <p:cNvSpPr>
            <a:spLocks noGrp="1"/>
          </p:cNvSpPr>
          <p:nvPr>
            <p:ph type="title"/>
          </p:nvPr>
        </p:nvSpPr>
        <p:spPr/>
        <p:txBody>
          <a:bodyPr/>
          <a:lstStyle/>
          <a:p>
            <a:r>
              <a:rPr lang="ja-JP" altLang="en-US">
                <a:latin typeface="Meiryo" panose="020B0604030504040204" pitchFamily="34" charset="-128"/>
                <a:ea typeface="Meiryo" panose="020B0604030504040204" pitchFamily="34" charset="-128"/>
              </a:rPr>
              <a:t>ソフトウエアが世界を呑み込む</a:t>
            </a:r>
            <a:endParaRPr kumimoji="1" lang="ja-JP" altLang="en-US"/>
          </a:p>
        </p:txBody>
      </p:sp>
      <p:sp>
        <p:nvSpPr>
          <p:cNvPr id="6" name="テキスト ボックス 5">
            <a:extLst>
              <a:ext uri="{FF2B5EF4-FFF2-40B4-BE49-F238E27FC236}">
                <a16:creationId xmlns:a16="http://schemas.microsoft.com/office/drawing/2014/main" id="{D33A6EE4-313A-C837-4688-08BF32F6F037}"/>
              </a:ext>
            </a:extLst>
          </p:cNvPr>
          <p:cNvSpPr txBox="1"/>
          <p:nvPr/>
        </p:nvSpPr>
        <p:spPr>
          <a:xfrm>
            <a:off x="302409" y="2085457"/>
            <a:ext cx="4357527" cy="1415772"/>
          </a:xfrm>
          <a:prstGeom prst="rect">
            <a:avLst/>
          </a:prstGeom>
          <a:noFill/>
        </p:spPr>
        <p:txBody>
          <a:bodyPr wrap="square">
            <a:spAutoFit/>
          </a:bodyPr>
          <a:lstStyle/>
          <a:p>
            <a:r>
              <a:rPr lang="ja-JP" altLang="en-US" sz="2000">
                <a:solidFill>
                  <a:schemeClr val="bg1"/>
                </a:solidFill>
                <a:latin typeface="Meiryo" panose="020B0604030504040204" pitchFamily="34" charset="-128"/>
                <a:ea typeface="Meiryo" panose="020B0604030504040204" pitchFamily="34" charset="-128"/>
              </a:rPr>
              <a:t>Software is eating the world, </a:t>
            </a:r>
            <a:endParaRPr lang="en-US" altLang="ja-JP" sz="2000" dirty="0">
              <a:solidFill>
                <a:schemeClr val="bg1"/>
              </a:solidFill>
              <a:latin typeface="Meiryo" panose="020B0604030504040204" pitchFamily="34" charset="-128"/>
              <a:ea typeface="Meiryo" panose="020B0604030504040204" pitchFamily="34" charset="-128"/>
            </a:endParaRPr>
          </a:p>
          <a:p>
            <a:r>
              <a:rPr lang="ja-JP" altLang="en-US" sz="2000" b="1" u="sng">
                <a:solidFill>
                  <a:schemeClr val="bg1"/>
                </a:solidFill>
                <a:latin typeface="Meiryo" panose="020B0604030504040204" pitchFamily="34" charset="-128"/>
                <a:ea typeface="Meiryo" panose="020B0604030504040204" pitchFamily="34" charset="-128"/>
              </a:rPr>
              <a:t>in all sectors</a:t>
            </a:r>
            <a:endParaRPr lang="en-US" altLang="ja-JP" sz="2000" b="1" u="sng" dirty="0">
              <a:solidFill>
                <a:schemeClr val="bg1"/>
              </a:solidFill>
              <a:latin typeface="Meiryo" panose="020B0604030504040204" pitchFamily="34" charset="-128"/>
              <a:ea typeface="Meiryo" panose="020B0604030504040204" pitchFamily="34" charset="-128"/>
            </a:endParaRPr>
          </a:p>
          <a:p>
            <a:endParaRPr lang="en-US" altLang="ja-JP" sz="1000" dirty="0">
              <a:solidFill>
                <a:schemeClr val="bg1"/>
              </a:solidFill>
              <a:highlight>
                <a:srgbClr val="FFFF00"/>
              </a:highlight>
              <a:latin typeface="Meiryo" panose="020B0604030504040204" pitchFamily="34" charset="-128"/>
              <a:ea typeface="Meiryo" panose="020B0604030504040204" pitchFamily="34" charset="-128"/>
            </a:endParaRPr>
          </a:p>
          <a:p>
            <a:r>
              <a:rPr lang="ja-JP" altLang="en-US" b="1" u="sng">
                <a:solidFill>
                  <a:schemeClr val="bg1"/>
                </a:solidFill>
                <a:latin typeface="Meiryo" panose="020B0604030504040204" pitchFamily="34" charset="-128"/>
                <a:ea typeface="Meiryo" panose="020B0604030504040204" pitchFamily="34" charset="-128"/>
              </a:rPr>
              <a:t>全ての分野で</a:t>
            </a:r>
            <a:r>
              <a:rPr lang="ja-JP" altLang="en-US">
                <a:solidFill>
                  <a:schemeClr val="bg1"/>
                </a:solidFill>
                <a:latin typeface="Meiryo" panose="020B0604030504040204" pitchFamily="34" charset="-128"/>
                <a:ea typeface="Meiryo" panose="020B0604030504040204" pitchFamily="34" charset="-128"/>
              </a:rPr>
              <a:t>、ソフトウエアが世界を呑み込む</a:t>
            </a:r>
          </a:p>
        </p:txBody>
      </p:sp>
      <p:sp>
        <p:nvSpPr>
          <p:cNvPr id="8" name="テキスト ボックス 7">
            <a:extLst>
              <a:ext uri="{FF2B5EF4-FFF2-40B4-BE49-F238E27FC236}">
                <a16:creationId xmlns:a16="http://schemas.microsoft.com/office/drawing/2014/main" id="{B6EDA72E-53DE-F2C1-28C7-64B39786DF33}"/>
              </a:ext>
            </a:extLst>
          </p:cNvPr>
          <p:cNvSpPr txBox="1"/>
          <p:nvPr/>
        </p:nvSpPr>
        <p:spPr>
          <a:xfrm>
            <a:off x="395267" y="4328466"/>
            <a:ext cx="4301181" cy="1723549"/>
          </a:xfrm>
          <a:prstGeom prst="rect">
            <a:avLst/>
          </a:prstGeom>
          <a:noFill/>
        </p:spPr>
        <p:txBody>
          <a:bodyPr wrap="square">
            <a:spAutoFit/>
          </a:bodyPr>
          <a:lstStyle/>
          <a:p>
            <a:r>
              <a:rPr lang="ja-JP" altLang="en-US" sz="2000">
                <a:solidFill>
                  <a:schemeClr val="bg1"/>
                </a:solidFill>
                <a:latin typeface="Meiryo" panose="020B0604030504040204" pitchFamily="34" charset="-128"/>
                <a:ea typeface="Meiryo" panose="020B0604030504040204" pitchFamily="34" charset="-128"/>
              </a:rPr>
              <a:t>In the future</a:t>
            </a:r>
            <a:r>
              <a:rPr lang="en-US" altLang="ja-JP" sz="2000" dirty="0">
                <a:solidFill>
                  <a:schemeClr val="bg1"/>
                </a:solidFill>
                <a:latin typeface="Meiryo" panose="020B0604030504040204" pitchFamily="34" charset="-128"/>
                <a:ea typeface="Meiryo" panose="020B0604030504040204" pitchFamily="34" charset="-128"/>
              </a:rPr>
              <a:t>,</a:t>
            </a:r>
            <a:endParaRPr lang="ja-JP" altLang="en-US" sz="2000">
              <a:solidFill>
                <a:schemeClr val="bg1"/>
              </a:solidFill>
              <a:latin typeface="Meiryo" panose="020B0604030504040204" pitchFamily="34" charset="-128"/>
              <a:ea typeface="Meiryo" panose="020B0604030504040204" pitchFamily="34" charset="-128"/>
            </a:endParaRPr>
          </a:p>
          <a:p>
            <a:r>
              <a:rPr lang="ja-JP" altLang="en-US" sz="2000" b="1" u="sng">
                <a:solidFill>
                  <a:schemeClr val="bg1"/>
                </a:solidFill>
                <a:latin typeface="Meiryo" panose="020B0604030504040204" pitchFamily="34" charset="-128"/>
                <a:ea typeface="Meiryo" panose="020B0604030504040204" pitchFamily="34" charset="-128"/>
              </a:rPr>
              <a:t>every company </a:t>
            </a:r>
            <a:r>
              <a:rPr lang="ja-JP" altLang="en-US" sz="2000">
                <a:solidFill>
                  <a:schemeClr val="bg1"/>
                </a:solidFill>
                <a:latin typeface="Meiryo" panose="020B0604030504040204" pitchFamily="34" charset="-128"/>
                <a:ea typeface="Meiryo" panose="020B0604030504040204" pitchFamily="34" charset="-128"/>
              </a:rPr>
              <a:t>will become software company</a:t>
            </a:r>
            <a:endParaRPr lang="en-US" altLang="ja-JP" sz="2000" dirty="0">
              <a:solidFill>
                <a:schemeClr val="bg1"/>
              </a:solidFill>
              <a:latin typeface="Meiryo" panose="020B0604030504040204" pitchFamily="34" charset="-128"/>
              <a:ea typeface="Meiryo" panose="020B0604030504040204" pitchFamily="34" charset="-128"/>
            </a:endParaRPr>
          </a:p>
          <a:p>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これからの時代は</a:t>
            </a:r>
          </a:p>
          <a:p>
            <a:r>
              <a:rPr lang="ja-JP" altLang="en-US" b="1" u="sng">
                <a:solidFill>
                  <a:schemeClr val="bg1"/>
                </a:solidFill>
                <a:latin typeface="Meiryo" panose="020B0604030504040204" pitchFamily="34" charset="-128"/>
                <a:ea typeface="Meiryo" panose="020B0604030504040204" pitchFamily="34" charset="-128"/>
              </a:rPr>
              <a:t>すべての会社が</a:t>
            </a:r>
            <a:r>
              <a:rPr lang="ja-JP" altLang="en-US">
                <a:solidFill>
                  <a:schemeClr val="bg1"/>
                </a:solidFill>
                <a:latin typeface="Meiryo" panose="020B0604030504040204" pitchFamily="34" charset="-128"/>
                <a:ea typeface="Meiryo" panose="020B0604030504040204" pitchFamily="34" charset="-128"/>
              </a:rPr>
              <a:t>ソフトウェア会社になる</a:t>
            </a:r>
          </a:p>
        </p:txBody>
      </p:sp>
      <p:sp>
        <p:nvSpPr>
          <p:cNvPr id="12" name="テキスト ボックス 11">
            <a:extLst>
              <a:ext uri="{FF2B5EF4-FFF2-40B4-BE49-F238E27FC236}">
                <a16:creationId xmlns:a16="http://schemas.microsoft.com/office/drawing/2014/main" id="{CB13594C-CF51-59AC-DF32-A9EB4AB58BED}"/>
              </a:ext>
            </a:extLst>
          </p:cNvPr>
          <p:cNvSpPr txBox="1"/>
          <p:nvPr/>
        </p:nvSpPr>
        <p:spPr>
          <a:xfrm>
            <a:off x="262650" y="843164"/>
            <a:ext cx="8545676" cy="800219"/>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マーク・ローウェル・アンドリーセン</a:t>
            </a:r>
            <a:r>
              <a:rPr lang="ja-JP" altLang="en-US" sz="1400">
                <a:latin typeface="Meiryo" panose="020B0604030504040204" pitchFamily="34" charset="-128"/>
                <a:ea typeface="Meiryo" panose="020B0604030504040204" pitchFamily="34" charset="-128"/>
              </a:rPr>
              <a:t>（Marc Lowell Andreessen, 1971年7月9日 - ）</a:t>
            </a:r>
            <a:endParaRPr lang="en-US" altLang="ja-JP" sz="1400" dirty="0">
              <a:latin typeface="Meiryo" panose="020B0604030504040204" pitchFamily="34" charset="-128"/>
              <a:ea typeface="Meiryo" panose="020B0604030504040204" pitchFamily="34" charset="-128"/>
            </a:endParaRPr>
          </a:p>
          <a:p>
            <a:endParaRPr lang="en-US" altLang="ja-JP" sz="8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アメリカ合衆国のソフトウェア開発者、投資家。ウェブブラウザのNCSA MosaicやNetscape Navigatorを開発した。世界的に有名なベンチャーキャピタル会社のアンドリーセン・ホロウィッツの共同創業者。</a:t>
            </a:r>
          </a:p>
        </p:txBody>
      </p:sp>
    </p:spTree>
    <p:extLst>
      <p:ext uri="{BB962C8B-B14F-4D97-AF65-F5344CB8AC3E}">
        <p14:creationId xmlns:p14="http://schemas.microsoft.com/office/powerpoint/2010/main" val="4032366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グループ化 54">
            <a:extLst>
              <a:ext uri="{FF2B5EF4-FFF2-40B4-BE49-F238E27FC236}">
                <a16:creationId xmlns:a16="http://schemas.microsoft.com/office/drawing/2014/main" id="{D5A38AA6-8332-4BE2-0759-44F1BED03252}"/>
              </a:ext>
            </a:extLst>
          </p:cNvPr>
          <p:cNvGrpSpPr/>
          <p:nvPr/>
        </p:nvGrpSpPr>
        <p:grpSpPr>
          <a:xfrm>
            <a:off x="329965" y="1620624"/>
            <a:ext cx="6665922" cy="1503763"/>
            <a:chOff x="329965" y="1620624"/>
            <a:chExt cx="6665922" cy="1503763"/>
          </a:xfrm>
        </p:grpSpPr>
        <p:sp>
          <p:nvSpPr>
            <p:cNvPr id="5" name="正方形/長方形 4">
              <a:extLst>
                <a:ext uri="{FF2B5EF4-FFF2-40B4-BE49-F238E27FC236}">
                  <a16:creationId xmlns:a16="http://schemas.microsoft.com/office/drawing/2014/main" id="{BE8862BB-6ACA-7A90-9A54-8C292E4026D3}"/>
                </a:ext>
              </a:extLst>
            </p:cNvPr>
            <p:cNvSpPr/>
            <p:nvPr/>
          </p:nvSpPr>
          <p:spPr>
            <a:xfrm>
              <a:off x="329965" y="1620624"/>
              <a:ext cx="6665922" cy="149875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290084F-7FF2-DBD5-98E5-DD673F95DE97}"/>
                </a:ext>
              </a:extLst>
            </p:cNvPr>
            <p:cNvSpPr txBox="1"/>
            <p:nvPr/>
          </p:nvSpPr>
          <p:spPr>
            <a:xfrm>
              <a:off x="1606511" y="1766298"/>
              <a:ext cx="4134466" cy="523220"/>
            </a:xfrm>
            <a:prstGeom prst="rect">
              <a:avLst/>
            </a:prstGeom>
            <a:noFill/>
          </p:spPr>
          <p:txBody>
            <a:bodyPr wrap="none" rtlCol="0">
              <a:spAutoFit/>
            </a:bodyPr>
            <a:lstStyle/>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バーチャル（仮想）世界</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D12E2AD-2BB7-5D9F-CF54-B4736DFC5993}"/>
                </a:ext>
              </a:extLst>
            </p:cNvPr>
            <p:cNvSpPr txBox="1"/>
            <p:nvPr/>
          </p:nvSpPr>
          <p:spPr>
            <a:xfrm>
              <a:off x="1608518" y="2161664"/>
              <a:ext cx="4108817" cy="369332"/>
            </a:xfrm>
            <a:prstGeom prst="rect">
              <a:avLst/>
            </a:prstGeom>
            <a:noFill/>
          </p:spPr>
          <p:txBody>
            <a:bodyPr wrap="none" rtlCol="0">
              <a:spAutoFit/>
            </a:bodyPr>
            <a:lstStyle/>
            <a:p>
              <a:pPr algn="ct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現実と変わらない体験を実現する世界</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EB774B34-9013-8689-F177-10BE20CF52F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1050" y="2289745"/>
              <a:ext cx="764066" cy="764066"/>
            </a:xfrm>
            <a:prstGeom prst="rect">
              <a:avLst/>
            </a:prstGeom>
          </p:spPr>
        </p:pic>
        <p:sp>
          <p:nvSpPr>
            <p:cNvPr id="33" name="円/楕円 32">
              <a:extLst>
                <a:ext uri="{FF2B5EF4-FFF2-40B4-BE49-F238E27FC236}">
                  <a16:creationId xmlns:a16="http://schemas.microsoft.com/office/drawing/2014/main" id="{B921DEE4-6A08-C2A6-6EAF-459AF4C81E42}"/>
                </a:ext>
              </a:extLst>
            </p:cNvPr>
            <p:cNvSpPr/>
            <p:nvPr/>
          </p:nvSpPr>
          <p:spPr>
            <a:xfrm>
              <a:off x="5943579" y="2322128"/>
              <a:ext cx="719617" cy="586851"/>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a:extLst>
                <a:ext uri="{FF2B5EF4-FFF2-40B4-BE49-F238E27FC236}">
                  <a16:creationId xmlns:a16="http://schemas.microsoft.com/office/drawing/2014/main" id="{4468F9B9-0B81-09DC-39E6-432B9FD3D46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7852" y="2545560"/>
              <a:ext cx="329844" cy="329844"/>
            </a:xfrm>
            <a:prstGeom prst="rect">
              <a:avLst/>
            </a:prstGeom>
          </p:spPr>
        </p:pic>
        <p:pic>
          <p:nvPicPr>
            <p:cNvPr id="28" name="図 27">
              <a:extLst>
                <a:ext uri="{FF2B5EF4-FFF2-40B4-BE49-F238E27FC236}">
                  <a16:creationId xmlns:a16="http://schemas.microsoft.com/office/drawing/2014/main" id="{5BBDEC33-8CBC-52EB-5057-73DAF40B07C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52869" y="2340309"/>
              <a:ext cx="311598" cy="311598"/>
            </a:xfrm>
            <a:prstGeom prst="rect">
              <a:avLst/>
            </a:prstGeom>
          </p:spPr>
        </p:pic>
        <p:pic>
          <p:nvPicPr>
            <p:cNvPr id="29" name="図 28">
              <a:extLst>
                <a:ext uri="{FF2B5EF4-FFF2-40B4-BE49-F238E27FC236}">
                  <a16:creationId xmlns:a16="http://schemas.microsoft.com/office/drawing/2014/main" id="{88DCE4CE-C9F3-4AC6-DE97-CA5D789F7EF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78697" y="2539720"/>
              <a:ext cx="329844" cy="329844"/>
            </a:xfrm>
            <a:prstGeom prst="rect">
              <a:avLst/>
            </a:prstGeom>
          </p:spPr>
        </p:pic>
        <p:pic>
          <p:nvPicPr>
            <p:cNvPr id="30" name="図 29">
              <a:extLst>
                <a:ext uri="{FF2B5EF4-FFF2-40B4-BE49-F238E27FC236}">
                  <a16:creationId xmlns:a16="http://schemas.microsoft.com/office/drawing/2014/main" id="{3DD7433A-184E-F04C-05B8-D6A082D9EFBE}"/>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179332" y="2842237"/>
              <a:ext cx="238418" cy="238418"/>
            </a:xfrm>
            <a:prstGeom prst="rect">
              <a:avLst/>
            </a:prstGeom>
          </p:spPr>
        </p:pic>
        <p:pic>
          <p:nvPicPr>
            <p:cNvPr id="31" name="図 30">
              <a:extLst>
                <a:ext uri="{FF2B5EF4-FFF2-40B4-BE49-F238E27FC236}">
                  <a16:creationId xmlns:a16="http://schemas.microsoft.com/office/drawing/2014/main" id="{A8023AC3-3E7A-5925-5F6A-0B16637C4A26}"/>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13715" y="2854319"/>
              <a:ext cx="216135" cy="216135"/>
            </a:xfrm>
            <a:prstGeom prst="rect">
              <a:avLst/>
            </a:prstGeom>
          </p:spPr>
        </p:pic>
        <p:pic>
          <p:nvPicPr>
            <p:cNvPr id="32" name="図 31">
              <a:extLst>
                <a:ext uri="{FF2B5EF4-FFF2-40B4-BE49-F238E27FC236}">
                  <a16:creationId xmlns:a16="http://schemas.microsoft.com/office/drawing/2014/main" id="{888883CE-8918-61B7-AC82-523B36B14204}"/>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929814" y="2848500"/>
              <a:ext cx="223056" cy="223056"/>
            </a:xfrm>
            <a:prstGeom prst="rect">
              <a:avLst/>
            </a:prstGeom>
          </p:spPr>
        </p:pic>
        <p:sp>
          <p:nvSpPr>
            <p:cNvPr id="41" name="テキスト ボックス 40">
              <a:extLst>
                <a:ext uri="{FF2B5EF4-FFF2-40B4-BE49-F238E27FC236}">
                  <a16:creationId xmlns:a16="http://schemas.microsoft.com/office/drawing/2014/main" id="{1CE8F131-5D24-646E-7A02-9FC9771B123E}"/>
                </a:ext>
              </a:extLst>
            </p:cNvPr>
            <p:cNvSpPr txBox="1"/>
            <p:nvPr/>
          </p:nvSpPr>
          <p:spPr>
            <a:xfrm>
              <a:off x="385666" y="2061564"/>
              <a:ext cx="1107996"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クラウド</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コンピューティング</a:t>
              </a:r>
            </a:p>
          </p:txBody>
        </p:sp>
        <p:sp>
          <p:nvSpPr>
            <p:cNvPr id="42" name="テキスト ボックス 41">
              <a:extLst>
                <a:ext uri="{FF2B5EF4-FFF2-40B4-BE49-F238E27FC236}">
                  <a16:creationId xmlns:a16="http://schemas.microsoft.com/office/drawing/2014/main" id="{1126AB4E-3031-583C-F301-D4662785995C}"/>
                </a:ext>
              </a:extLst>
            </p:cNvPr>
            <p:cNvSpPr txBox="1"/>
            <p:nvPr/>
          </p:nvSpPr>
          <p:spPr>
            <a:xfrm>
              <a:off x="5795839" y="2071997"/>
              <a:ext cx="1005404"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カーシェアリング</a:t>
              </a:r>
            </a:p>
          </p:txBody>
        </p:sp>
        <p:pic>
          <p:nvPicPr>
            <p:cNvPr id="47" name="図 46">
              <a:extLst>
                <a:ext uri="{FF2B5EF4-FFF2-40B4-BE49-F238E27FC236}">
                  <a16:creationId xmlns:a16="http://schemas.microsoft.com/office/drawing/2014/main" id="{AAAD25A3-7EBF-795F-F8BA-EBD8185D294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84826" y="2356442"/>
              <a:ext cx="570929" cy="570929"/>
            </a:xfrm>
            <a:prstGeom prst="rect">
              <a:avLst/>
            </a:prstGeom>
          </p:spPr>
        </p:pic>
        <p:sp>
          <p:nvSpPr>
            <p:cNvPr id="43" name="テキスト ボックス 42">
              <a:extLst>
                <a:ext uri="{FF2B5EF4-FFF2-40B4-BE49-F238E27FC236}">
                  <a16:creationId xmlns:a16="http://schemas.microsoft.com/office/drawing/2014/main" id="{7A6D3566-D9E1-0316-F857-EBF65AE76E56}"/>
                </a:ext>
              </a:extLst>
            </p:cNvPr>
            <p:cNvSpPr txBox="1"/>
            <p:nvPr/>
          </p:nvSpPr>
          <p:spPr>
            <a:xfrm>
              <a:off x="3262816" y="2785833"/>
              <a:ext cx="800219" cy="33855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オンライン</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ショッピング</a:t>
              </a:r>
              <a:endParaRPr kumimoji="1" lang="ja-JP" altLang="en-US" sz="800">
                <a:solidFill>
                  <a:schemeClr val="bg1"/>
                </a:solidFill>
                <a:latin typeface="Meiryo" panose="020B0604030504040204" pitchFamily="34" charset="-128"/>
                <a:ea typeface="Meiryo" panose="020B0604030504040204" pitchFamily="34" charset="-128"/>
              </a:endParaRPr>
            </a:p>
          </p:txBody>
        </p:sp>
      </p:grpSp>
      <p:sp>
        <p:nvSpPr>
          <p:cNvPr id="4" name="正方形/長方形 3">
            <a:extLst>
              <a:ext uri="{FF2B5EF4-FFF2-40B4-BE49-F238E27FC236}">
                <a16:creationId xmlns:a16="http://schemas.microsoft.com/office/drawing/2014/main" id="{833D9D9C-C55C-D3DB-0D65-EDF4E3D8D4AF}"/>
              </a:ext>
            </a:extLst>
          </p:cNvPr>
          <p:cNvSpPr/>
          <p:nvPr/>
        </p:nvSpPr>
        <p:spPr>
          <a:xfrm>
            <a:off x="329966" y="3246395"/>
            <a:ext cx="6665922" cy="307018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3948384-F761-B28C-AC84-47CF39129A5F}"/>
              </a:ext>
            </a:extLst>
          </p:cNvPr>
          <p:cNvSpPr>
            <a:spLocks noGrp="1"/>
          </p:cNvSpPr>
          <p:nvPr>
            <p:ph type="title"/>
          </p:nvPr>
        </p:nvSpPr>
        <p:spPr/>
        <p:txBody>
          <a:bodyPr/>
          <a:lstStyle/>
          <a:p>
            <a:r>
              <a:rPr kumimoji="1" lang="ja-JP" altLang="en-US"/>
              <a:t>ソフトウエアが世界を再構築する</a:t>
            </a:r>
          </a:p>
        </p:txBody>
      </p:sp>
      <p:sp>
        <p:nvSpPr>
          <p:cNvPr id="3" name="正方形/長方形 2">
            <a:extLst>
              <a:ext uri="{FF2B5EF4-FFF2-40B4-BE49-F238E27FC236}">
                <a16:creationId xmlns:a16="http://schemas.microsoft.com/office/drawing/2014/main" id="{A7C8ABB8-5A1C-FC12-2CA9-D0C867791760}"/>
              </a:ext>
            </a:extLst>
          </p:cNvPr>
          <p:cNvSpPr/>
          <p:nvPr/>
        </p:nvSpPr>
        <p:spPr>
          <a:xfrm>
            <a:off x="385666" y="4728913"/>
            <a:ext cx="6550539" cy="14987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0E9BF6CC-8427-909B-7681-D8EE583A4CF1}"/>
              </a:ext>
            </a:extLst>
          </p:cNvPr>
          <p:cNvSpPr txBox="1"/>
          <p:nvPr/>
        </p:nvSpPr>
        <p:spPr>
          <a:xfrm>
            <a:off x="1965582" y="5444421"/>
            <a:ext cx="3416321" cy="523220"/>
          </a:xfrm>
          <a:prstGeom prst="rect">
            <a:avLst/>
          </a:prstGeom>
          <a:noFill/>
        </p:spPr>
        <p:txBody>
          <a:bodyPr wrap="none" rtlCol="0">
            <a:spAutoFit/>
          </a:bodyPr>
          <a:lstStyle/>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リアル（現実）世界</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0B83228-BF25-1EAE-E2D5-F071D2EA918F}"/>
              </a:ext>
            </a:extLst>
          </p:cNvPr>
          <p:cNvSpPr txBox="1"/>
          <p:nvPr/>
        </p:nvSpPr>
        <p:spPr>
          <a:xfrm>
            <a:off x="1839351" y="5846217"/>
            <a:ext cx="3647152" cy="369332"/>
          </a:xfrm>
          <a:prstGeom prst="rect">
            <a:avLst/>
          </a:prstGeom>
          <a:noFill/>
        </p:spPr>
        <p:txBody>
          <a:bodyPr wrap="none" rtlCol="0">
            <a:spAutoFit/>
          </a:bodyPr>
          <a:lstStyle/>
          <a:p>
            <a:pPr algn="ct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現実の物理法則に支配された世界</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16" name="図 15">
            <a:extLst>
              <a:ext uri="{FF2B5EF4-FFF2-40B4-BE49-F238E27FC236}">
                <a16:creationId xmlns:a16="http://schemas.microsoft.com/office/drawing/2014/main" id="{316C327A-F4A3-A86F-93AE-66B3E64D600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2449" y="5796175"/>
            <a:ext cx="369332" cy="369332"/>
          </a:xfrm>
          <a:prstGeom prst="rect">
            <a:avLst/>
          </a:prstGeom>
        </p:spPr>
      </p:pic>
      <p:pic>
        <p:nvPicPr>
          <p:cNvPr id="19" name="図 18">
            <a:extLst>
              <a:ext uri="{FF2B5EF4-FFF2-40B4-BE49-F238E27FC236}">
                <a16:creationId xmlns:a16="http://schemas.microsoft.com/office/drawing/2014/main" id="{FCC9BE53-10DB-2FF2-7287-CBF4D5115814}"/>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930" y="5525073"/>
            <a:ext cx="369332" cy="369332"/>
          </a:xfrm>
          <a:prstGeom prst="rect">
            <a:avLst/>
          </a:prstGeom>
        </p:spPr>
      </p:pic>
      <p:pic>
        <p:nvPicPr>
          <p:cNvPr id="20" name="図 19">
            <a:extLst>
              <a:ext uri="{FF2B5EF4-FFF2-40B4-BE49-F238E27FC236}">
                <a16:creationId xmlns:a16="http://schemas.microsoft.com/office/drawing/2014/main" id="{56D6790E-03F4-9AFF-4BB5-BD3DF82DB3CD}"/>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4178" y="5800084"/>
            <a:ext cx="369332" cy="369332"/>
          </a:xfrm>
          <a:prstGeom prst="rect">
            <a:avLst/>
          </a:prstGeom>
        </p:spPr>
      </p:pic>
      <p:pic>
        <p:nvPicPr>
          <p:cNvPr id="21" name="図 20">
            <a:extLst>
              <a:ext uri="{FF2B5EF4-FFF2-40B4-BE49-F238E27FC236}">
                <a16:creationId xmlns:a16="http://schemas.microsoft.com/office/drawing/2014/main" id="{18CC8906-4955-9AF8-7BD6-8DEDB0EF621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00701" y="5817591"/>
            <a:ext cx="329844" cy="329844"/>
          </a:xfrm>
          <a:prstGeom prst="rect">
            <a:avLst/>
          </a:prstGeom>
        </p:spPr>
      </p:pic>
      <p:pic>
        <p:nvPicPr>
          <p:cNvPr id="22" name="図 21">
            <a:extLst>
              <a:ext uri="{FF2B5EF4-FFF2-40B4-BE49-F238E27FC236}">
                <a16:creationId xmlns:a16="http://schemas.microsoft.com/office/drawing/2014/main" id="{ED183691-6E8D-8C01-5129-C81463C8CBD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09460" y="5645854"/>
            <a:ext cx="311598" cy="311598"/>
          </a:xfrm>
          <a:prstGeom prst="rect">
            <a:avLst/>
          </a:prstGeom>
        </p:spPr>
      </p:pic>
      <p:pic>
        <p:nvPicPr>
          <p:cNvPr id="23" name="図 22">
            <a:extLst>
              <a:ext uri="{FF2B5EF4-FFF2-40B4-BE49-F238E27FC236}">
                <a16:creationId xmlns:a16="http://schemas.microsoft.com/office/drawing/2014/main" id="{48A34F8C-1103-204B-2A0D-762B0C683D4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6300" y="5812938"/>
            <a:ext cx="329844" cy="329844"/>
          </a:xfrm>
          <a:prstGeom prst="rect">
            <a:avLst/>
          </a:prstGeom>
        </p:spPr>
      </p:pic>
      <p:pic>
        <p:nvPicPr>
          <p:cNvPr id="24" name="図 23">
            <a:extLst>
              <a:ext uri="{FF2B5EF4-FFF2-40B4-BE49-F238E27FC236}">
                <a16:creationId xmlns:a16="http://schemas.microsoft.com/office/drawing/2014/main" id="{74C50413-2261-52C4-ED46-807E67BE0FE2}"/>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47433" y="5855363"/>
            <a:ext cx="238418" cy="238418"/>
          </a:xfrm>
          <a:prstGeom prst="rect">
            <a:avLst/>
          </a:prstGeom>
        </p:spPr>
      </p:pic>
      <p:pic>
        <p:nvPicPr>
          <p:cNvPr id="25" name="図 24">
            <a:extLst>
              <a:ext uri="{FF2B5EF4-FFF2-40B4-BE49-F238E27FC236}">
                <a16:creationId xmlns:a16="http://schemas.microsoft.com/office/drawing/2014/main" id="{FB80C91F-F286-B0F2-3B64-F2C625D68C26}"/>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130147" y="5892775"/>
            <a:ext cx="207086" cy="207086"/>
          </a:xfrm>
          <a:prstGeom prst="rect">
            <a:avLst/>
          </a:prstGeom>
        </p:spPr>
      </p:pic>
      <p:pic>
        <p:nvPicPr>
          <p:cNvPr id="26" name="図 25">
            <a:extLst>
              <a:ext uri="{FF2B5EF4-FFF2-40B4-BE49-F238E27FC236}">
                <a16:creationId xmlns:a16="http://schemas.microsoft.com/office/drawing/2014/main" id="{4F68CD3A-FA6D-AA36-703C-5562B2F99BF9}"/>
              </a:ext>
            </a:extLst>
          </p:cNvPr>
          <p:cNvPicPr>
            <a:picLocks noChangeAspect="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36798" y="5664821"/>
            <a:ext cx="238419" cy="238419"/>
          </a:xfrm>
          <a:prstGeom prst="rect">
            <a:avLst/>
          </a:prstGeom>
        </p:spPr>
      </p:pic>
      <p:sp>
        <p:nvSpPr>
          <p:cNvPr id="44" name="テキスト ボックス 43">
            <a:extLst>
              <a:ext uri="{FF2B5EF4-FFF2-40B4-BE49-F238E27FC236}">
                <a16:creationId xmlns:a16="http://schemas.microsoft.com/office/drawing/2014/main" id="{AFC66340-BA94-5F28-A6EF-170F9775011E}"/>
              </a:ext>
            </a:extLst>
          </p:cNvPr>
          <p:cNvSpPr txBox="1"/>
          <p:nvPr/>
        </p:nvSpPr>
        <p:spPr>
          <a:xfrm>
            <a:off x="3468003" y="4764136"/>
            <a:ext cx="389850"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店舗</a:t>
            </a:r>
          </a:p>
        </p:txBody>
      </p:sp>
      <p:sp>
        <p:nvSpPr>
          <p:cNvPr id="45" name="テキスト ボックス 44">
            <a:extLst>
              <a:ext uri="{FF2B5EF4-FFF2-40B4-BE49-F238E27FC236}">
                <a16:creationId xmlns:a16="http://schemas.microsoft.com/office/drawing/2014/main" id="{BE49D614-9FC9-64ED-B329-BBD04058B645}"/>
              </a:ext>
            </a:extLst>
          </p:cNvPr>
          <p:cNvSpPr txBox="1"/>
          <p:nvPr/>
        </p:nvSpPr>
        <p:spPr>
          <a:xfrm>
            <a:off x="542190" y="5264159"/>
            <a:ext cx="902811"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自社所有</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コンピューター</a:t>
            </a:r>
          </a:p>
        </p:txBody>
      </p:sp>
      <p:sp>
        <p:nvSpPr>
          <p:cNvPr id="46" name="テキスト ボックス 45">
            <a:extLst>
              <a:ext uri="{FF2B5EF4-FFF2-40B4-BE49-F238E27FC236}">
                <a16:creationId xmlns:a16="http://schemas.microsoft.com/office/drawing/2014/main" id="{0885F0B1-ED3B-3199-445D-2907BD6D3B20}"/>
              </a:ext>
            </a:extLst>
          </p:cNvPr>
          <p:cNvSpPr txBox="1"/>
          <p:nvPr/>
        </p:nvSpPr>
        <p:spPr>
          <a:xfrm>
            <a:off x="5815359" y="5441505"/>
            <a:ext cx="1005403"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個人所有自家用車</a:t>
            </a:r>
          </a:p>
        </p:txBody>
      </p:sp>
      <p:pic>
        <p:nvPicPr>
          <p:cNvPr id="50" name="図 49">
            <a:extLst>
              <a:ext uri="{FF2B5EF4-FFF2-40B4-BE49-F238E27FC236}">
                <a16:creationId xmlns:a16="http://schemas.microsoft.com/office/drawing/2014/main" id="{DF5CEE2F-82E2-9C17-87A5-C9914D0714E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56102" y="4873739"/>
            <a:ext cx="613650" cy="613650"/>
          </a:xfrm>
          <a:prstGeom prst="rect">
            <a:avLst/>
          </a:prstGeom>
        </p:spPr>
      </p:pic>
      <p:grpSp>
        <p:nvGrpSpPr>
          <p:cNvPr id="37" name="グループ化 36">
            <a:extLst>
              <a:ext uri="{FF2B5EF4-FFF2-40B4-BE49-F238E27FC236}">
                <a16:creationId xmlns:a16="http://schemas.microsoft.com/office/drawing/2014/main" id="{9569D262-299F-B79F-6DA5-B43DC28B64E2}"/>
              </a:ext>
            </a:extLst>
          </p:cNvPr>
          <p:cNvGrpSpPr/>
          <p:nvPr/>
        </p:nvGrpSpPr>
        <p:grpSpPr>
          <a:xfrm>
            <a:off x="1055082" y="2828582"/>
            <a:ext cx="5262979" cy="2138400"/>
            <a:chOff x="1055082" y="2828582"/>
            <a:chExt cx="5262979" cy="2138400"/>
          </a:xfrm>
        </p:grpSpPr>
        <p:sp>
          <p:nvSpPr>
            <p:cNvPr id="12" name="上矢印 11">
              <a:extLst>
                <a:ext uri="{FF2B5EF4-FFF2-40B4-BE49-F238E27FC236}">
                  <a16:creationId xmlns:a16="http://schemas.microsoft.com/office/drawing/2014/main" id="{618D4BE8-004C-6F25-D1EC-B103F4F9ED58}"/>
                </a:ext>
              </a:extLst>
            </p:cNvPr>
            <p:cNvSpPr/>
            <p:nvPr/>
          </p:nvSpPr>
          <p:spPr>
            <a:xfrm>
              <a:off x="2660594" y="2828582"/>
              <a:ext cx="719617" cy="2138400"/>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6FD2F154-D2E3-D6AD-5B45-D6EEBC93D09B}"/>
                </a:ext>
              </a:extLst>
            </p:cNvPr>
            <p:cNvSpPr/>
            <p:nvPr/>
          </p:nvSpPr>
          <p:spPr>
            <a:xfrm flipV="1">
              <a:off x="4018669" y="2828582"/>
              <a:ext cx="719617" cy="2138400"/>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8A59E492-2F10-688B-BDA2-8B9CF80BEFFC}"/>
                </a:ext>
              </a:extLst>
            </p:cNvPr>
            <p:cNvSpPr txBox="1"/>
            <p:nvPr/>
          </p:nvSpPr>
          <p:spPr>
            <a:xfrm>
              <a:off x="2480551" y="3460007"/>
              <a:ext cx="2339102" cy="523220"/>
            </a:xfrm>
            <a:prstGeom prst="rect">
              <a:avLst/>
            </a:prstGeom>
            <a:noFill/>
          </p:spPr>
          <p:txBody>
            <a:bodyPr wrap="none" rtlCol="0">
              <a:spAutoFit/>
            </a:bodyPr>
            <a:lstStyle/>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F3ACE893-B74C-2BBD-8C00-7491BB35BFF6}"/>
                </a:ext>
              </a:extLst>
            </p:cNvPr>
            <p:cNvSpPr txBox="1"/>
            <p:nvPr/>
          </p:nvSpPr>
          <p:spPr>
            <a:xfrm>
              <a:off x="1055082" y="3858078"/>
              <a:ext cx="5262979" cy="646331"/>
            </a:xfrm>
            <a:prstGeom prst="rect">
              <a:avLst/>
            </a:prstGeom>
            <a:noFill/>
          </p:spPr>
          <p:txBody>
            <a:bodyPr wrap="none" rtlCol="0">
              <a:spAutoFit/>
            </a:bodyPr>
            <a:lstStyle/>
            <a:p>
              <a:pPr algn="ct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膨大な現実世界の情報を削減／圧縮／抽象化して</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効率化・最適化・利便性向上を実現</a:t>
              </a:r>
            </a:p>
          </p:txBody>
        </p:sp>
      </p:grpSp>
      <p:grpSp>
        <p:nvGrpSpPr>
          <p:cNvPr id="52" name="グループ化 51">
            <a:extLst>
              <a:ext uri="{FF2B5EF4-FFF2-40B4-BE49-F238E27FC236}">
                <a16:creationId xmlns:a16="http://schemas.microsoft.com/office/drawing/2014/main" id="{E2F157E7-08A1-6AA8-90CA-DB777F9FC052}"/>
              </a:ext>
            </a:extLst>
          </p:cNvPr>
          <p:cNvGrpSpPr/>
          <p:nvPr/>
        </p:nvGrpSpPr>
        <p:grpSpPr>
          <a:xfrm>
            <a:off x="329966" y="1155783"/>
            <a:ext cx="4408319" cy="424373"/>
            <a:chOff x="1202527" y="1155783"/>
            <a:chExt cx="4408319" cy="424373"/>
          </a:xfrm>
        </p:grpSpPr>
        <p:sp>
          <p:nvSpPr>
            <p:cNvPr id="14" name="四角形吹き出し 13">
              <a:extLst>
                <a:ext uri="{FF2B5EF4-FFF2-40B4-BE49-F238E27FC236}">
                  <a16:creationId xmlns:a16="http://schemas.microsoft.com/office/drawing/2014/main" id="{7B519C35-5728-523D-8E48-B9A5EFF37820}"/>
                </a:ext>
              </a:extLst>
            </p:cNvPr>
            <p:cNvSpPr/>
            <p:nvPr/>
          </p:nvSpPr>
          <p:spPr>
            <a:xfrm>
              <a:off x="1202527" y="1155783"/>
              <a:ext cx="4408319" cy="424373"/>
            </a:xfrm>
            <a:prstGeom prst="wedgeRectCallout">
              <a:avLst>
                <a:gd name="adj1" fmla="val -6282"/>
                <a:gd name="adj2" fmla="val 79736"/>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666769A3-25F1-7834-C09D-816C9FD3D14B}"/>
                </a:ext>
              </a:extLst>
            </p:cNvPr>
            <p:cNvSpPr txBox="1"/>
            <p:nvPr/>
          </p:nvSpPr>
          <p:spPr>
            <a:xfrm>
              <a:off x="1224644" y="1203553"/>
              <a:ext cx="4386202"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Virtual〜</a:t>
              </a:r>
              <a:r>
                <a:rPr kumimoji="1" lang="ja-JP" altLang="en-US">
                  <a:solidFill>
                    <a:schemeClr val="bg1"/>
                  </a:solidFill>
                  <a:latin typeface="Meiryo" panose="020B0604030504040204" pitchFamily="34" charset="-128"/>
                  <a:ea typeface="Meiryo" panose="020B0604030504040204" pitchFamily="34" charset="-128"/>
                </a:rPr>
                <a:t>：本物ではないが本物と同じ</a:t>
              </a:r>
              <a:r>
                <a:rPr kumimoji="1" lang="en-US" altLang="ja-JP" dirty="0">
                  <a:solidFill>
                    <a:schemeClr val="bg1"/>
                  </a:solidFill>
                  <a:latin typeface="Meiryo" panose="020B0604030504040204" pitchFamily="34" charset="-128"/>
                  <a:ea typeface="Meiryo" panose="020B0604030504040204" pitchFamily="34" charset="-128"/>
                </a:rPr>
                <a:t>〜</a:t>
              </a:r>
            </a:p>
          </p:txBody>
        </p:sp>
      </p:grpSp>
      <p:grpSp>
        <p:nvGrpSpPr>
          <p:cNvPr id="49" name="グループ化 48">
            <a:extLst>
              <a:ext uri="{FF2B5EF4-FFF2-40B4-BE49-F238E27FC236}">
                <a16:creationId xmlns:a16="http://schemas.microsoft.com/office/drawing/2014/main" id="{195CAE0F-7191-2112-ED88-4B076D647E62}"/>
              </a:ext>
            </a:extLst>
          </p:cNvPr>
          <p:cNvGrpSpPr/>
          <p:nvPr/>
        </p:nvGrpSpPr>
        <p:grpSpPr>
          <a:xfrm>
            <a:off x="7357864" y="3246395"/>
            <a:ext cx="1452282" cy="1363484"/>
            <a:chOff x="7357864" y="3246395"/>
            <a:chExt cx="1452282" cy="1363484"/>
          </a:xfrm>
        </p:grpSpPr>
        <p:sp>
          <p:nvSpPr>
            <p:cNvPr id="34" name="正方形/長方形 33">
              <a:extLst>
                <a:ext uri="{FF2B5EF4-FFF2-40B4-BE49-F238E27FC236}">
                  <a16:creationId xmlns:a16="http://schemas.microsoft.com/office/drawing/2014/main" id="{49334005-1275-3271-6C00-D5D9AE86B298}"/>
                </a:ext>
              </a:extLst>
            </p:cNvPr>
            <p:cNvSpPr/>
            <p:nvPr/>
          </p:nvSpPr>
          <p:spPr>
            <a:xfrm>
              <a:off x="7357864" y="3246395"/>
              <a:ext cx="1452282" cy="136348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7CD13F0A-5229-0669-6750-93DF2C574B9A}"/>
                </a:ext>
              </a:extLst>
            </p:cNvPr>
            <p:cNvSpPr txBox="1"/>
            <p:nvPr/>
          </p:nvSpPr>
          <p:spPr>
            <a:xfrm>
              <a:off x="7634346" y="3433482"/>
              <a:ext cx="954108" cy="1015663"/>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再解釈</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最適化</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再構成</a:t>
              </a:r>
            </a:p>
          </p:txBody>
        </p:sp>
      </p:grpSp>
      <p:grpSp>
        <p:nvGrpSpPr>
          <p:cNvPr id="48" name="グループ化 47">
            <a:extLst>
              <a:ext uri="{FF2B5EF4-FFF2-40B4-BE49-F238E27FC236}">
                <a16:creationId xmlns:a16="http://schemas.microsoft.com/office/drawing/2014/main" id="{F903567A-E616-ED2E-63B6-2DF06D15B772}"/>
              </a:ext>
            </a:extLst>
          </p:cNvPr>
          <p:cNvGrpSpPr/>
          <p:nvPr/>
        </p:nvGrpSpPr>
        <p:grpSpPr>
          <a:xfrm>
            <a:off x="7361752" y="4873739"/>
            <a:ext cx="1452282" cy="1219086"/>
            <a:chOff x="7361752" y="4873739"/>
            <a:chExt cx="1452282" cy="1219086"/>
          </a:xfrm>
        </p:grpSpPr>
        <p:sp>
          <p:nvSpPr>
            <p:cNvPr id="17" name="フローチャート: 磁気ディスク 16">
              <a:extLst>
                <a:ext uri="{FF2B5EF4-FFF2-40B4-BE49-F238E27FC236}">
                  <a16:creationId xmlns:a16="http://schemas.microsoft.com/office/drawing/2014/main" id="{9D868FE2-8C67-9D23-37AE-0B463689BD0E}"/>
                </a:ext>
              </a:extLst>
            </p:cNvPr>
            <p:cNvSpPr/>
            <p:nvPr/>
          </p:nvSpPr>
          <p:spPr>
            <a:xfrm>
              <a:off x="7361752" y="4873739"/>
              <a:ext cx="1452282" cy="1219086"/>
            </a:xfrm>
            <a:prstGeom prst="flowChartMagneticDisk">
              <a:avLst/>
            </a:prstGeom>
            <a:solidFill>
              <a:schemeClr val="accent3">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54F7D117-B75A-C7B7-54A2-902A3C7C36AC}"/>
                </a:ext>
              </a:extLst>
            </p:cNvPr>
            <p:cNvSpPr txBox="1"/>
            <p:nvPr/>
          </p:nvSpPr>
          <p:spPr>
            <a:xfrm>
              <a:off x="7480457" y="5426116"/>
              <a:ext cx="1261885"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リアルタイムな</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現実世界の事実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B871CE47-A7B9-C246-BD76-2E1E6FD38C49}"/>
                </a:ext>
              </a:extLst>
            </p:cNvPr>
            <p:cNvSpPr txBox="1"/>
            <p:nvPr/>
          </p:nvSpPr>
          <p:spPr>
            <a:xfrm>
              <a:off x="7634346" y="4929091"/>
              <a:ext cx="973828" cy="369332"/>
            </a:xfrm>
            <a:prstGeom prst="rect">
              <a:avLst/>
            </a:prstGeom>
            <a:noFill/>
          </p:spPr>
          <p:txBody>
            <a:bodyPr wrap="square">
              <a:spAutoFit/>
            </a:bodyPr>
            <a:lstStyle/>
            <a:p>
              <a:pPr algn="ctr"/>
              <a:r>
                <a:rPr kumimoji="1" lang="ja-JP" altLang="en-US" sz="1800" b="1">
                  <a:solidFill>
                    <a:schemeClr val="bg1"/>
                  </a:solidFill>
                  <a:latin typeface="Meiryo" panose="020B0604030504040204" pitchFamily="34" charset="-128"/>
                  <a:ea typeface="Meiryo" panose="020B0604030504040204" pitchFamily="34" charset="-128"/>
                </a:rPr>
                <a:t>データ</a:t>
              </a:r>
              <a:endParaRPr kumimoji="1" lang="en-US" altLang="ja-JP" sz="1800" b="1" dirty="0">
                <a:solidFill>
                  <a:schemeClr val="bg1"/>
                </a:solidFill>
                <a:latin typeface="Meiryo" panose="020B0604030504040204" pitchFamily="34" charset="-128"/>
                <a:ea typeface="Meiryo" panose="020B0604030504040204" pitchFamily="34" charset="-128"/>
              </a:endParaRPr>
            </a:p>
          </p:txBody>
        </p:sp>
      </p:grpSp>
      <p:grpSp>
        <p:nvGrpSpPr>
          <p:cNvPr id="53" name="グループ化 52">
            <a:extLst>
              <a:ext uri="{FF2B5EF4-FFF2-40B4-BE49-F238E27FC236}">
                <a16:creationId xmlns:a16="http://schemas.microsoft.com/office/drawing/2014/main" id="{EBE2BE01-9BB2-2F1A-8386-6233E8427F20}"/>
              </a:ext>
            </a:extLst>
          </p:cNvPr>
          <p:cNvGrpSpPr/>
          <p:nvPr/>
        </p:nvGrpSpPr>
        <p:grpSpPr>
          <a:xfrm>
            <a:off x="7355704" y="1620624"/>
            <a:ext cx="1452282" cy="1498078"/>
            <a:chOff x="7355704" y="1620624"/>
            <a:chExt cx="1452282" cy="1498078"/>
          </a:xfrm>
        </p:grpSpPr>
        <p:sp>
          <p:nvSpPr>
            <p:cNvPr id="39" name="正方形/長方形 38">
              <a:extLst>
                <a:ext uri="{FF2B5EF4-FFF2-40B4-BE49-F238E27FC236}">
                  <a16:creationId xmlns:a16="http://schemas.microsoft.com/office/drawing/2014/main" id="{A39E713E-1274-2F58-7BBE-CC4CB675D178}"/>
                </a:ext>
              </a:extLst>
            </p:cNvPr>
            <p:cNvSpPr/>
            <p:nvPr/>
          </p:nvSpPr>
          <p:spPr>
            <a:xfrm>
              <a:off x="7355704" y="1620624"/>
              <a:ext cx="1452282" cy="14980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F537146D-CBEF-EF79-9A10-092198696964}"/>
                </a:ext>
              </a:extLst>
            </p:cNvPr>
            <p:cNvSpPr txBox="1"/>
            <p:nvPr/>
          </p:nvSpPr>
          <p:spPr>
            <a:xfrm>
              <a:off x="7433367" y="2075274"/>
              <a:ext cx="1338828"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実質的な</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価値</a:t>
              </a:r>
              <a:r>
                <a:rPr lang="ja-JP" altLang="en-US">
                  <a:solidFill>
                    <a:schemeClr val="bg1"/>
                  </a:solidFill>
                  <a:latin typeface="Meiryo" panose="020B0604030504040204" pitchFamily="34" charset="-128"/>
                  <a:ea typeface="Meiryo" panose="020B0604030504040204" pitchFamily="34" charset="-128"/>
                </a:rPr>
                <a:t>を得る</a:t>
              </a:r>
              <a:endParaRPr kumimoji="1" lang="ja-JP" altLang="en-US">
                <a:solidFill>
                  <a:schemeClr val="bg1"/>
                </a:solidFill>
                <a:latin typeface="Meiryo" panose="020B0604030504040204" pitchFamily="34" charset="-128"/>
                <a:ea typeface="Meiryo" panose="020B0604030504040204" pitchFamily="34" charset="-128"/>
              </a:endParaRPr>
            </a:p>
          </p:txBody>
        </p:sp>
      </p:grpSp>
      <p:sp>
        <p:nvSpPr>
          <p:cNvPr id="54" name="テキスト ボックス 53">
            <a:extLst>
              <a:ext uri="{FF2B5EF4-FFF2-40B4-BE49-F238E27FC236}">
                <a16:creationId xmlns:a16="http://schemas.microsoft.com/office/drawing/2014/main" id="{56E7B043-BF71-0F5F-FE21-C241E22118A6}"/>
              </a:ext>
            </a:extLst>
          </p:cNvPr>
          <p:cNvSpPr txBox="1"/>
          <p:nvPr/>
        </p:nvSpPr>
        <p:spPr>
          <a:xfrm>
            <a:off x="7310781" y="1083374"/>
            <a:ext cx="1620957"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コスパ</a:t>
            </a:r>
            <a:r>
              <a:rPr lang="ja-JP" altLang="en-US" sz="1400">
                <a:solidFill>
                  <a:srgbClr val="0070C0"/>
                </a:solidFill>
                <a:latin typeface="Meiryo" panose="020B0604030504040204" pitchFamily="34" charset="-128"/>
                <a:ea typeface="Meiryo" panose="020B0604030504040204" pitchFamily="34" charset="-128"/>
              </a:rPr>
              <a:t>、利便性、</a:t>
            </a:r>
            <a:endParaRPr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省エネなどを実現</a:t>
            </a:r>
          </a:p>
        </p:txBody>
      </p:sp>
    </p:spTree>
    <p:extLst>
      <p:ext uri="{BB962C8B-B14F-4D97-AF65-F5344CB8AC3E}">
        <p14:creationId xmlns:p14="http://schemas.microsoft.com/office/powerpoint/2010/main" val="115895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p:tgtEl>
                                          <p:spTgt spid="48"/>
                                        </p:tgtEl>
                                        <p:attrNameLst>
                                          <p:attrName>ppt_x</p:attrName>
                                        </p:attrNameLst>
                                      </p:cBhvr>
                                      <p:tavLst>
                                        <p:tav tm="0">
                                          <p:val>
                                            <p:strVal val="#ppt_x-#ppt_w*1.125000"/>
                                          </p:val>
                                        </p:tav>
                                        <p:tav tm="100000">
                                          <p:val>
                                            <p:strVal val="#ppt_x"/>
                                          </p:val>
                                        </p:tav>
                                      </p:tavLst>
                                    </p:anim>
                                    <p:animEffect transition="in" filter="wipe(right)">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p:tgtEl>
                                          <p:spTgt spid="49"/>
                                        </p:tgtEl>
                                        <p:attrNameLst>
                                          <p:attrName>ppt_x</p:attrName>
                                        </p:attrNameLst>
                                      </p:cBhvr>
                                      <p:tavLst>
                                        <p:tav tm="0">
                                          <p:val>
                                            <p:strVal val="#ppt_x-#ppt_w*1.125000"/>
                                          </p:val>
                                        </p:tav>
                                        <p:tav tm="100000">
                                          <p:val>
                                            <p:strVal val="#ppt_x"/>
                                          </p:val>
                                        </p:tav>
                                      </p:tavLst>
                                    </p:anim>
                                    <p:animEffect transition="in" filter="wipe(right)">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p:tgtEl>
                                          <p:spTgt spid="53"/>
                                        </p:tgtEl>
                                        <p:attrNameLst>
                                          <p:attrName>ppt_x</p:attrName>
                                        </p:attrNameLst>
                                      </p:cBhvr>
                                      <p:tavLst>
                                        <p:tav tm="0">
                                          <p:val>
                                            <p:strVal val="#ppt_x-#ppt_w*1.125000"/>
                                          </p:val>
                                        </p:tav>
                                        <p:tav tm="100000">
                                          <p:val>
                                            <p:strVal val="#ppt_x"/>
                                          </p:val>
                                        </p:tav>
                                      </p:tavLst>
                                    </p:anim>
                                    <p:animEffect transition="in" filter="wipe(right)">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p:tgtEl>
                                          <p:spTgt spid="54"/>
                                        </p:tgtEl>
                                        <p:attrNameLst>
                                          <p:attrName>ppt_y</p:attrName>
                                        </p:attrNameLst>
                                      </p:cBhvr>
                                      <p:tavLst>
                                        <p:tav tm="0">
                                          <p:val>
                                            <p:strVal val="#ppt_y+#ppt_h*1.125000"/>
                                          </p:val>
                                        </p:tav>
                                        <p:tav tm="100000">
                                          <p:val>
                                            <p:strVal val="#ppt_y"/>
                                          </p:val>
                                        </p:tav>
                                      </p:tavLst>
                                    </p:anim>
                                    <p:animEffect transition="in" filter="wipe(up)">
                                      <p:cBhvr>
                                        <p:cTn id="4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Meiryo" panose="020B0604030504040204" pitchFamily="34" charset="-128"/>
                <a:ea typeface="Meiryo" panose="020B0604030504040204" pitchFamily="34" charset="-128"/>
                <a:cs typeface="Arial"/>
              </a:rPr>
              <a:t>デジタルとは何か</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174143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71FAAD2-2545-F346-8DA2-C40AAB65AAE8}"/>
              </a:ext>
            </a:extLst>
          </p:cNvPr>
          <p:cNvSpPr/>
          <p:nvPr/>
        </p:nvSpPr>
        <p:spPr>
          <a:xfrm>
            <a:off x="230399" y="773072"/>
            <a:ext cx="8830351" cy="37461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169170" y="4609682"/>
            <a:ext cx="8830352"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a:t>デジタル化とは何か</a:t>
            </a:r>
          </a:p>
        </p:txBody>
      </p:sp>
      <p:sp>
        <p:nvSpPr>
          <p:cNvPr id="39" name="テキスト ボックス 38">
            <a:extLst>
              <a:ext uri="{FF2B5EF4-FFF2-40B4-BE49-F238E27FC236}">
                <a16:creationId xmlns:a16="http://schemas.microsoft.com/office/drawing/2014/main" id="{9AE44A30-C36E-A74B-A557-58F9393AB099}"/>
              </a:ext>
            </a:extLst>
          </p:cNvPr>
          <p:cNvSpPr txBox="1"/>
          <p:nvPr/>
        </p:nvSpPr>
        <p:spPr>
          <a:xfrm>
            <a:off x="5954458" y="5276759"/>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875832" y="5416834"/>
            <a:ext cx="1620957" cy="523220"/>
          </a:xfrm>
          <a:prstGeom prst="rect">
            <a:avLst/>
          </a:prstGeom>
          <a:noFill/>
        </p:spPr>
        <p:txBody>
          <a:bodyPr wrap="none" rtlCol="0">
            <a:spAutoFit/>
          </a:bodyPr>
          <a:lstStyle/>
          <a:p>
            <a:pPr algn="ctr"/>
            <a:r>
              <a:rPr kumimoji="1" lang="ja-JP" altLang="en-US" sz="28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49" name="テキスト ボックス 48">
            <a:extLst>
              <a:ext uri="{FF2B5EF4-FFF2-40B4-BE49-F238E27FC236}">
                <a16:creationId xmlns:a16="http://schemas.microsoft.com/office/drawing/2014/main" id="{9033F5B5-E2F0-C948-80BC-85B8733BE046}"/>
              </a:ext>
            </a:extLst>
          </p:cNvPr>
          <p:cNvSpPr txBox="1"/>
          <p:nvPr/>
        </p:nvSpPr>
        <p:spPr>
          <a:xfrm>
            <a:off x="709852" y="5162277"/>
            <a:ext cx="1952915" cy="276999"/>
          </a:xfrm>
          <a:prstGeom prst="rect">
            <a:avLst/>
          </a:prstGeom>
          <a:noFill/>
        </p:spPr>
        <p:txBody>
          <a:bodyPr wrap="squar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私たちが生きている世界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00D3646F-063B-B44F-B636-854A1468CD6D}"/>
              </a:ext>
            </a:extLst>
          </p:cNvPr>
          <p:cNvSpPr/>
          <p:nvPr/>
        </p:nvSpPr>
        <p:spPr>
          <a:xfrm>
            <a:off x="3220962" y="5197253"/>
            <a:ext cx="2725644" cy="276999"/>
          </a:xfrm>
          <a:prstGeom prst="rect">
            <a:avLst/>
          </a:prstGeom>
        </p:spPr>
        <p:txBody>
          <a:bodyPr wrap="square">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身体を介して体験し、実感できる</a:t>
            </a:r>
          </a:p>
        </p:txBody>
      </p:sp>
      <p:sp>
        <p:nvSpPr>
          <p:cNvPr id="6" name="テキスト ボックス 5">
            <a:extLst>
              <a:ext uri="{FF2B5EF4-FFF2-40B4-BE49-F238E27FC236}">
                <a16:creationId xmlns:a16="http://schemas.microsoft.com/office/drawing/2014/main" id="{EFBAF708-8713-AE42-8AD4-4ED747B736C6}"/>
              </a:ext>
            </a:extLst>
          </p:cNvPr>
          <p:cNvSpPr txBox="1"/>
          <p:nvPr/>
        </p:nvSpPr>
        <p:spPr>
          <a:xfrm>
            <a:off x="1327378" y="3117268"/>
            <a:ext cx="3416320" cy="1015663"/>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IT</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en-US" altLang="ja-JP" sz="1200" dirty="0">
                <a:solidFill>
                  <a:schemeClr val="bg1"/>
                </a:solidFill>
                <a:latin typeface="Meiryo" panose="020B0604030504040204" pitchFamily="34" charset="-128"/>
                <a:ea typeface="Meiryo" panose="020B0604030504040204" pitchFamily="34" charset="-128"/>
              </a:rPr>
              <a:t>Information Technology</a:t>
            </a:r>
            <a:r>
              <a:rPr lang="ja-JP" altLang="en-US" sz="1200">
                <a:solidFill>
                  <a:schemeClr val="bg1"/>
                </a:solidFill>
                <a:latin typeface="Meiryo" panose="020B0604030504040204" pitchFamily="34" charset="-128"/>
                <a:ea typeface="Meiryo" panose="020B0604030504040204" pitchFamily="34" charset="-128"/>
              </a:rPr>
              <a:t>：情報技術</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コンピューターやネットワークを実現し</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それを活用するための技術</a:t>
            </a:r>
          </a:p>
        </p:txBody>
      </p:sp>
      <p:sp>
        <p:nvSpPr>
          <p:cNvPr id="52" name="テキスト ボックス 51">
            <a:extLst>
              <a:ext uri="{FF2B5EF4-FFF2-40B4-BE49-F238E27FC236}">
                <a16:creationId xmlns:a16="http://schemas.microsoft.com/office/drawing/2014/main" id="{96B0CDD6-0173-5C44-A61A-D051BA97698A}"/>
              </a:ext>
            </a:extLst>
          </p:cNvPr>
          <p:cNvSpPr txBox="1"/>
          <p:nvPr/>
        </p:nvSpPr>
        <p:spPr>
          <a:xfrm>
            <a:off x="715350" y="5845732"/>
            <a:ext cx="1952915" cy="369332"/>
          </a:xfrm>
          <a:prstGeom prst="rect">
            <a:avLst/>
          </a:prstGeom>
          <a:noFill/>
        </p:spPr>
        <p:txBody>
          <a:bodyPr wrap="squar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Physical World</a:t>
            </a:r>
          </a:p>
        </p:txBody>
      </p:sp>
      <p:pic>
        <p:nvPicPr>
          <p:cNvPr id="46" name="図 45">
            <a:extLst>
              <a:ext uri="{FF2B5EF4-FFF2-40B4-BE49-F238E27FC236}">
                <a16:creationId xmlns:a16="http://schemas.microsoft.com/office/drawing/2014/main" id="{69B7E7F4-C427-DA42-84FC-76CCFA5569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20962" y="5368547"/>
            <a:ext cx="737219" cy="737219"/>
          </a:xfrm>
          <a:prstGeom prst="rect">
            <a:avLst/>
          </a:prstGeom>
          <a:effectLst>
            <a:outerShdw blurRad="50800" dist="38100" dir="2700000" algn="tl" rotWithShape="0">
              <a:prstClr val="black">
                <a:alpha val="40000"/>
              </a:prstClr>
            </a:outerShdw>
          </a:effectLst>
        </p:spPr>
      </p:pic>
      <p:grpSp>
        <p:nvGrpSpPr>
          <p:cNvPr id="55" name="グループ化 54">
            <a:extLst>
              <a:ext uri="{FF2B5EF4-FFF2-40B4-BE49-F238E27FC236}">
                <a16:creationId xmlns:a16="http://schemas.microsoft.com/office/drawing/2014/main" id="{C6FD5B14-64E1-FC48-8ED8-EBD5AC9CC4C8}"/>
              </a:ext>
            </a:extLst>
          </p:cNvPr>
          <p:cNvGrpSpPr/>
          <p:nvPr/>
        </p:nvGrpSpPr>
        <p:grpSpPr>
          <a:xfrm>
            <a:off x="169171" y="823949"/>
            <a:ext cx="8830351" cy="1926689"/>
            <a:chOff x="169171" y="823949"/>
            <a:chExt cx="8830351" cy="1926689"/>
          </a:xfrm>
        </p:grpSpPr>
        <p:grpSp>
          <p:nvGrpSpPr>
            <p:cNvPr id="8" name="グループ化 7">
              <a:extLst>
                <a:ext uri="{FF2B5EF4-FFF2-40B4-BE49-F238E27FC236}">
                  <a16:creationId xmlns:a16="http://schemas.microsoft.com/office/drawing/2014/main" id="{464D72F5-4FE4-3B42-97DC-C18FE0D590C3}"/>
                </a:ext>
              </a:extLst>
            </p:cNvPr>
            <p:cNvGrpSpPr/>
            <p:nvPr/>
          </p:nvGrpSpPr>
          <p:grpSpPr>
            <a:xfrm>
              <a:off x="169171" y="823949"/>
              <a:ext cx="8830351" cy="1926689"/>
              <a:chOff x="169171" y="823949"/>
              <a:chExt cx="8830351" cy="1926689"/>
            </a:xfrm>
          </p:grpSpPr>
          <p:sp>
            <p:nvSpPr>
              <p:cNvPr id="38" name="正方形/長方形 37">
                <a:extLst>
                  <a:ext uri="{FF2B5EF4-FFF2-40B4-BE49-F238E27FC236}">
                    <a16:creationId xmlns:a16="http://schemas.microsoft.com/office/drawing/2014/main" id="{A75070BC-F7B0-7541-B32D-008F4042C1A1}"/>
                  </a:ext>
                </a:extLst>
              </p:cNvPr>
              <p:cNvSpPr/>
              <p:nvPr/>
            </p:nvSpPr>
            <p:spPr>
              <a:xfrm>
                <a:off x="169171" y="823949"/>
                <a:ext cx="8830351"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954E3802-7B14-674D-A06E-04F3572B4BFA}"/>
                  </a:ext>
                </a:extLst>
              </p:cNvPr>
              <p:cNvGrpSpPr/>
              <p:nvPr/>
            </p:nvGrpSpPr>
            <p:grpSpPr>
              <a:xfrm>
                <a:off x="4058994" y="1736273"/>
                <a:ext cx="755318" cy="328505"/>
                <a:chOff x="3021306" y="2463800"/>
                <a:chExt cx="4338160" cy="1930400"/>
              </a:xfrm>
              <a:effectLst>
                <a:outerShdw blurRad="50800" dist="38100" dir="2700000" algn="tl" rotWithShape="0">
                  <a:prstClr val="black">
                    <a:alpha val="40000"/>
                  </a:prstClr>
                </a:outerShdw>
              </a:effectLst>
            </p:grpSpPr>
            <p:pic>
              <p:nvPicPr>
                <p:cNvPr id="17" name="図 16">
                  <a:extLst>
                    <a:ext uri="{FF2B5EF4-FFF2-40B4-BE49-F238E27FC236}">
                      <a16:creationId xmlns:a16="http://schemas.microsoft.com/office/drawing/2014/main" id="{EFEC5A7A-6693-9A46-A4A1-EA04261421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5133" y="2463800"/>
                  <a:ext cx="1320800" cy="1930400"/>
                </a:xfrm>
                <a:prstGeom prst="rect">
                  <a:avLst/>
                </a:prstGeom>
              </p:spPr>
            </p:pic>
            <p:pic>
              <p:nvPicPr>
                <p:cNvPr id="18" name="図 17">
                  <a:extLst>
                    <a:ext uri="{FF2B5EF4-FFF2-40B4-BE49-F238E27FC236}">
                      <a16:creationId xmlns:a16="http://schemas.microsoft.com/office/drawing/2014/main" id="{93A263EA-797D-9043-8F39-F7D33D2463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1600" y="2463800"/>
                  <a:ext cx="1320800" cy="1930400"/>
                </a:xfrm>
                <a:prstGeom prst="rect">
                  <a:avLst/>
                </a:prstGeom>
              </p:spPr>
            </p:pic>
            <p:pic>
              <p:nvPicPr>
                <p:cNvPr id="19" name="図 18">
                  <a:extLst>
                    <a:ext uri="{FF2B5EF4-FFF2-40B4-BE49-F238E27FC236}">
                      <a16:creationId xmlns:a16="http://schemas.microsoft.com/office/drawing/2014/main" id="{C81B3B32-8C10-A245-9CC0-428D27D1C8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8666" y="2463800"/>
                  <a:ext cx="1320800" cy="1930400"/>
                </a:xfrm>
                <a:prstGeom prst="rect">
                  <a:avLst/>
                </a:prstGeom>
              </p:spPr>
            </p:pic>
            <p:pic>
              <p:nvPicPr>
                <p:cNvPr id="20" name="図 19">
                  <a:extLst>
                    <a:ext uri="{FF2B5EF4-FFF2-40B4-BE49-F238E27FC236}">
                      <a16:creationId xmlns:a16="http://schemas.microsoft.com/office/drawing/2014/main" id="{2BBFCC14-6B9E-2F4F-BFE4-4CF4C91155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21306" y="2463800"/>
                  <a:ext cx="1320800" cy="1930400"/>
                </a:xfrm>
                <a:prstGeom prst="rect">
                  <a:avLst/>
                </a:prstGeom>
              </p:spPr>
            </p:pic>
          </p:grpSp>
          <p:grpSp>
            <p:nvGrpSpPr>
              <p:cNvPr id="36" name="グループ化 35">
                <a:extLst>
                  <a:ext uri="{FF2B5EF4-FFF2-40B4-BE49-F238E27FC236}">
                    <a16:creationId xmlns:a16="http://schemas.microsoft.com/office/drawing/2014/main" id="{69FFE215-D4A8-BC46-BA1F-142B761E0B83}"/>
                  </a:ext>
                </a:extLst>
              </p:cNvPr>
              <p:cNvGrpSpPr/>
              <p:nvPr/>
            </p:nvGrpSpPr>
            <p:grpSpPr>
              <a:xfrm>
                <a:off x="4944956" y="1719889"/>
                <a:ext cx="836777" cy="356279"/>
                <a:chOff x="5893431" y="4929170"/>
                <a:chExt cx="1721814" cy="844775"/>
              </a:xfrm>
              <a:effectLst>
                <a:outerShdw blurRad="50800" dist="381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E4D9D6B4-A10F-5147-BC9F-8DC977DA46C2}"/>
                    </a:ext>
                  </a:extLst>
                </p:cNvPr>
                <p:cNvGrpSpPr/>
                <p:nvPr/>
              </p:nvGrpSpPr>
              <p:grpSpPr>
                <a:xfrm>
                  <a:off x="5893431" y="4929170"/>
                  <a:ext cx="1721814" cy="375695"/>
                  <a:chOff x="4572000" y="5059152"/>
                  <a:chExt cx="3044733" cy="740950"/>
                </a:xfrm>
              </p:grpSpPr>
              <p:pic>
                <p:nvPicPr>
                  <p:cNvPr id="22" name="図 21">
                    <a:extLst>
                      <a:ext uri="{FF2B5EF4-FFF2-40B4-BE49-F238E27FC236}">
                        <a16:creationId xmlns:a16="http://schemas.microsoft.com/office/drawing/2014/main" id="{241373FD-CE17-5046-A1EC-65A82BBB60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72000" y="5059152"/>
                    <a:ext cx="506966" cy="740950"/>
                  </a:xfrm>
                  <a:prstGeom prst="rect">
                    <a:avLst/>
                  </a:prstGeom>
                </p:spPr>
              </p:pic>
              <p:pic>
                <p:nvPicPr>
                  <p:cNvPr id="23" name="図 22">
                    <a:extLst>
                      <a:ext uri="{FF2B5EF4-FFF2-40B4-BE49-F238E27FC236}">
                        <a16:creationId xmlns:a16="http://schemas.microsoft.com/office/drawing/2014/main" id="{BE367473-8490-C34F-8F0E-65DB47BC239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78966" y="5059152"/>
                    <a:ext cx="506966" cy="740950"/>
                  </a:xfrm>
                  <a:prstGeom prst="rect">
                    <a:avLst/>
                  </a:prstGeom>
                </p:spPr>
              </p:pic>
              <p:pic>
                <p:nvPicPr>
                  <p:cNvPr id="24" name="図 23">
                    <a:extLst>
                      <a:ext uri="{FF2B5EF4-FFF2-40B4-BE49-F238E27FC236}">
                        <a16:creationId xmlns:a16="http://schemas.microsoft.com/office/drawing/2014/main" id="{C64C93BB-F418-C84F-B102-064A340ACE5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85932" y="5059152"/>
                    <a:ext cx="506966" cy="740950"/>
                  </a:xfrm>
                  <a:prstGeom prst="rect">
                    <a:avLst/>
                  </a:prstGeom>
                </p:spPr>
              </p:pic>
              <p:pic>
                <p:nvPicPr>
                  <p:cNvPr id="25" name="図 24">
                    <a:extLst>
                      <a:ext uri="{FF2B5EF4-FFF2-40B4-BE49-F238E27FC236}">
                        <a16:creationId xmlns:a16="http://schemas.microsoft.com/office/drawing/2014/main" id="{B12E4D47-6B54-4846-8591-9F8CF41457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92898" y="5059152"/>
                    <a:ext cx="506966" cy="740950"/>
                  </a:xfrm>
                  <a:prstGeom prst="rect">
                    <a:avLst/>
                  </a:prstGeom>
                </p:spPr>
              </p:pic>
              <p:pic>
                <p:nvPicPr>
                  <p:cNvPr id="26" name="図 25">
                    <a:extLst>
                      <a:ext uri="{FF2B5EF4-FFF2-40B4-BE49-F238E27FC236}">
                        <a16:creationId xmlns:a16="http://schemas.microsoft.com/office/drawing/2014/main" id="{96C307B2-4F34-CC42-8E43-8548FC96010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2801" y="5059152"/>
                    <a:ext cx="506966" cy="740950"/>
                  </a:xfrm>
                  <a:prstGeom prst="rect">
                    <a:avLst/>
                  </a:prstGeom>
                </p:spPr>
              </p:pic>
              <p:pic>
                <p:nvPicPr>
                  <p:cNvPr id="27" name="図 26">
                    <a:extLst>
                      <a:ext uri="{FF2B5EF4-FFF2-40B4-BE49-F238E27FC236}">
                        <a16:creationId xmlns:a16="http://schemas.microsoft.com/office/drawing/2014/main" id="{EBD4936F-73FB-E244-BBA8-622CC1BE5E8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09767" y="5059152"/>
                    <a:ext cx="506966" cy="740950"/>
                  </a:xfrm>
                  <a:prstGeom prst="rect">
                    <a:avLst/>
                  </a:prstGeom>
                </p:spPr>
              </p:pic>
            </p:grpSp>
            <p:pic>
              <p:nvPicPr>
                <p:cNvPr id="30" name="図 29">
                  <a:extLst>
                    <a:ext uri="{FF2B5EF4-FFF2-40B4-BE49-F238E27FC236}">
                      <a16:creationId xmlns:a16="http://schemas.microsoft.com/office/drawing/2014/main" id="{AABF51AB-E45F-D640-8F33-6BF9992B6C0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57512" y="5390762"/>
                  <a:ext cx="286692" cy="375695"/>
                </a:xfrm>
                <a:prstGeom prst="rect">
                  <a:avLst/>
                </a:prstGeom>
              </p:spPr>
            </p:pic>
            <p:pic>
              <p:nvPicPr>
                <p:cNvPr id="31" name="図 30">
                  <a:extLst>
                    <a:ext uri="{FF2B5EF4-FFF2-40B4-BE49-F238E27FC236}">
                      <a16:creationId xmlns:a16="http://schemas.microsoft.com/office/drawing/2014/main" id="{5B83AEF3-3F41-7F41-BF43-34087089B07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93431" y="5390763"/>
                  <a:ext cx="286692" cy="375695"/>
                </a:xfrm>
                <a:prstGeom prst="rect">
                  <a:avLst/>
                </a:prstGeom>
              </p:spPr>
            </p:pic>
            <p:pic>
              <p:nvPicPr>
                <p:cNvPr id="32" name="図 31">
                  <a:extLst>
                    <a:ext uri="{FF2B5EF4-FFF2-40B4-BE49-F238E27FC236}">
                      <a16:creationId xmlns:a16="http://schemas.microsoft.com/office/drawing/2014/main" id="{15E9209F-1BCF-B342-9361-530B0AD273A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61023" y="5390763"/>
                  <a:ext cx="286692" cy="375695"/>
                </a:xfrm>
                <a:prstGeom prst="rect">
                  <a:avLst/>
                </a:prstGeom>
              </p:spPr>
            </p:pic>
            <p:pic>
              <p:nvPicPr>
                <p:cNvPr id="33" name="図 32">
                  <a:extLst>
                    <a:ext uri="{FF2B5EF4-FFF2-40B4-BE49-F238E27FC236}">
                      <a16:creationId xmlns:a16="http://schemas.microsoft.com/office/drawing/2014/main" id="{E9586CA0-43A8-D047-A712-77A85AF687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47716" y="5390763"/>
                  <a:ext cx="286692" cy="375695"/>
                </a:xfrm>
                <a:prstGeom prst="rect">
                  <a:avLst/>
                </a:prstGeom>
              </p:spPr>
            </p:pic>
            <p:pic>
              <p:nvPicPr>
                <p:cNvPr id="34" name="図 33">
                  <a:extLst>
                    <a:ext uri="{FF2B5EF4-FFF2-40B4-BE49-F238E27FC236}">
                      <a16:creationId xmlns:a16="http://schemas.microsoft.com/office/drawing/2014/main" id="{B65DACA4-CDAD-6A43-BEF5-8422C035C05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22761" y="5398250"/>
                  <a:ext cx="286692" cy="375695"/>
                </a:xfrm>
                <a:prstGeom prst="rect">
                  <a:avLst/>
                </a:prstGeom>
              </p:spPr>
            </p:pic>
            <p:pic>
              <p:nvPicPr>
                <p:cNvPr id="35" name="図 34">
                  <a:extLst>
                    <a:ext uri="{FF2B5EF4-FFF2-40B4-BE49-F238E27FC236}">
                      <a16:creationId xmlns:a16="http://schemas.microsoft.com/office/drawing/2014/main" id="{724FC5E8-8E62-3142-AD81-33A328DC9CC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41861" y="5390761"/>
                  <a:ext cx="286692" cy="375695"/>
                </a:xfrm>
                <a:prstGeom prst="rect">
                  <a:avLst/>
                </a:prstGeom>
              </p:spPr>
            </p:pic>
          </p:gr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011366" y="1431585"/>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516757" y="1607209"/>
                <a:ext cx="2339103" cy="523220"/>
              </a:xfrm>
              <a:prstGeom prst="rect">
                <a:avLst/>
              </a:prstGeom>
              <a:noFill/>
            </p:spPr>
            <p:txBody>
              <a:bodyPr wrap="none" rtlCol="0">
                <a:spAutoFit/>
              </a:bodyPr>
              <a:lstStyle/>
              <a:p>
                <a:pPr algn="ctr"/>
                <a:r>
                  <a:rPr lang="ja-JP" altLang="en-US" sz="2800" b="1">
                    <a:solidFill>
                      <a:srgbClr val="0052FF"/>
                    </a:solidFill>
                    <a:latin typeface="Meiryo" panose="020B0604030504040204" pitchFamily="34" charset="-128"/>
                    <a:ea typeface="Meiryo" panose="020B0604030504040204" pitchFamily="34" charset="-128"/>
                  </a:rPr>
                  <a:t>サイバー空間</a:t>
                </a:r>
                <a:endParaRPr kumimoji="1" lang="ja-JP" altLang="en-US" sz="2800" b="1">
                  <a:solidFill>
                    <a:srgbClr val="0052FF"/>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E81AD17D-AD4C-514B-A985-FD4848B538F0}"/>
                  </a:ext>
                </a:extLst>
              </p:cNvPr>
              <p:cNvSpPr txBox="1"/>
              <p:nvPr/>
            </p:nvSpPr>
            <p:spPr>
              <a:xfrm>
                <a:off x="191838" y="1200753"/>
                <a:ext cx="2988940" cy="461665"/>
              </a:xfrm>
              <a:prstGeom prst="rect">
                <a:avLst/>
              </a:prstGeom>
              <a:noFill/>
            </p:spPr>
            <p:txBody>
              <a:bodyPr wrap="square" rtlCol="0">
                <a:spAutoFit/>
              </a:bodyPr>
              <a:lstStyle/>
              <a:p>
                <a:pPr algn="ctr"/>
                <a:r>
                  <a:rPr kumimoji="1" lang="ja-JP" altLang="en-US" sz="1200">
                    <a:solidFill>
                      <a:srgbClr val="0432FF"/>
                    </a:solidFill>
                    <a:latin typeface="Meiryo" panose="020B0604030504040204" pitchFamily="34" charset="-128"/>
                    <a:ea typeface="Meiryo" panose="020B0604030504040204" pitchFamily="34" charset="-128"/>
                  </a:rPr>
                  <a:t> コンピューターとネットワーク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で作られた世界</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13F0A4E3-D54A-EF49-BF97-C821521EC308}"/>
                  </a:ext>
                </a:extLst>
              </p:cNvPr>
              <p:cNvSpPr/>
              <p:nvPr/>
            </p:nvSpPr>
            <p:spPr>
              <a:xfrm>
                <a:off x="2955183" y="1315672"/>
                <a:ext cx="3216843" cy="276999"/>
              </a:xfrm>
              <a:prstGeom prst="rect">
                <a:avLst/>
              </a:prstGeom>
            </p:spPr>
            <p:txBody>
              <a:bodyPr wrap="square">
                <a:spAutoFit/>
              </a:bodyPr>
              <a:lstStyle/>
              <a:p>
                <a:pPr algn="ctr"/>
                <a:r>
                  <a:rPr lang="ja-JP" altLang="en-US" sz="1200">
                    <a:solidFill>
                      <a:srgbClr val="0432FF"/>
                    </a:solidFill>
                    <a:latin typeface="Meiryo" panose="020B0604030504040204" pitchFamily="34" charset="-128"/>
                    <a:ea typeface="Meiryo" panose="020B0604030504040204" pitchFamily="34" charset="-128"/>
                  </a:rPr>
                  <a:t>コンピューターやネットワークで扱える</a:t>
                </a:r>
              </a:p>
            </p:txBody>
          </p:sp>
          <p:sp>
            <p:nvSpPr>
              <p:cNvPr id="53" name="テキスト ボックス 52">
                <a:extLst>
                  <a:ext uri="{FF2B5EF4-FFF2-40B4-BE49-F238E27FC236}">
                    <a16:creationId xmlns:a16="http://schemas.microsoft.com/office/drawing/2014/main" id="{E77DAF3E-20AA-C346-BC50-9FF32629F807}"/>
                  </a:ext>
                </a:extLst>
              </p:cNvPr>
              <p:cNvSpPr txBox="1"/>
              <p:nvPr/>
            </p:nvSpPr>
            <p:spPr>
              <a:xfrm>
                <a:off x="598934" y="2004159"/>
                <a:ext cx="2174748" cy="369332"/>
              </a:xfrm>
              <a:prstGeom prst="rect">
                <a:avLst/>
              </a:prstGeom>
              <a:noFill/>
            </p:spPr>
            <p:txBody>
              <a:bodyPr wrap="squar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Cyber Space</a:t>
                </a:r>
              </a:p>
            </p:txBody>
          </p:sp>
        </p:grpSp>
        <p:pic>
          <p:nvPicPr>
            <p:cNvPr id="47" name="図 46">
              <a:extLst>
                <a:ext uri="{FF2B5EF4-FFF2-40B4-BE49-F238E27FC236}">
                  <a16:creationId xmlns:a16="http://schemas.microsoft.com/office/drawing/2014/main" id="{577B197C-44BF-5C40-9DDA-0D1724F2B93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32446" y="1485100"/>
              <a:ext cx="814557" cy="814557"/>
            </a:xfrm>
            <a:prstGeom prst="rect">
              <a:avLst/>
            </a:prstGeom>
            <a:effectLst>
              <a:outerShdw blurRad="50800" dist="38100" dir="2700000" algn="tl" rotWithShape="0">
                <a:prstClr val="black">
                  <a:alpha val="40000"/>
                </a:prstClr>
              </a:outerShdw>
            </a:effectLst>
          </p:spPr>
        </p:pic>
      </p:grpSp>
      <p:pic>
        <p:nvPicPr>
          <p:cNvPr id="48" name="図 47">
            <a:extLst>
              <a:ext uri="{FF2B5EF4-FFF2-40B4-BE49-F238E27FC236}">
                <a16:creationId xmlns:a16="http://schemas.microsoft.com/office/drawing/2014/main" id="{33DF2CFB-E451-2045-8CDC-AECE0371E51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95216" y="5416834"/>
            <a:ext cx="737219" cy="737219"/>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9B74077C-05A9-2D4D-A87D-B36AB9B7818E}"/>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13555" y="5291260"/>
            <a:ext cx="912636" cy="912636"/>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E2386411-4117-1D46-B825-EB802D563C03}"/>
              </a:ext>
            </a:extLst>
          </p:cNvPr>
          <p:cNvGrpSpPr/>
          <p:nvPr/>
        </p:nvGrpSpPr>
        <p:grpSpPr>
          <a:xfrm>
            <a:off x="5456417" y="2605413"/>
            <a:ext cx="2619073" cy="2129424"/>
            <a:chOff x="5456417" y="2605413"/>
            <a:chExt cx="2619073" cy="2129424"/>
          </a:xfrm>
        </p:grpSpPr>
        <p:sp>
          <p:nvSpPr>
            <p:cNvPr id="43" name="右矢印 42">
              <a:extLst>
                <a:ext uri="{FF2B5EF4-FFF2-40B4-BE49-F238E27FC236}">
                  <a16:creationId xmlns:a16="http://schemas.microsoft.com/office/drawing/2014/main" id="{E3CB456D-54C0-334B-B0A8-C11523C5BB96}"/>
                </a:ext>
              </a:extLst>
            </p:cNvPr>
            <p:cNvSpPr/>
            <p:nvPr/>
          </p:nvSpPr>
          <p:spPr>
            <a:xfrm rot="16200000">
              <a:off x="5701242" y="2360588"/>
              <a:ext cx="2129424" cy="2619073"/>
            </a:xfrm>
            <a:prstGeom prst="rightArrow">
              <a:avLst>
                <a:gd name="adj1" fmla="val 64797"/>
                <a:gd name="adj2"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2E91642-5884-B740-BC4C-2004A250841A}"/>
                </a:ext>
              </a:extLst>
            </p:cNvPr>
            <p:cNvSpPr txBox="1"/>
            <p:nvPr/>
          </p:nvSpPr>
          <p:spPr>
            <a:xfrm>
              <a:off x="6092961" y="3404822"/>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デジタル化</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71464631-C86A-4A41-B87A-452DA589EFDA}"/>
                </a:ext>
              </a:extLst>
            </p:cNvPr>
            <p:cNvSpPr txBox="1"/>
            <p:nvPr/>
          </p:nvSpPr>
          <p:spPr>
            <a:xfrm>
              <a:off x="5898998" y="3825029"/>
              <a:ext cx="1726755"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センサー・</a:t>
              </a:r>
              <a:r>
                <a:rPr kumimoji="1" lang="en-US" altLang="ja-JP" sz="1000" dirty="0">
                  <a:solidFill>
                    <a:schemeClr val="bg1"/>
                  </a:solidFill>
                  <a:latin typeface="Meiryo" panose="020B0604030504040204" pitchFamily="34" charset="-128"/>
                  <a:ea typeface="Meiryo" panose="020B0604030504040204" pitchFamily="34" charset="-128"/>
                </a:rPr>
                <a:t>web</a:t>
              </a:r>
              <a:r>
                <a:rPr kumimoji="1" lang="ja-JP" altLang="en-US" sz="1000">
                  <a:solidFill>
                    <a:schemeClr val="bg1"/>
                  </a:solidFill>
                  <a:latin typeface="Meiryo" panose="020B0604030504040204" pitchFamily="34" charset="-128"/>
                  <a:ea typeface="Meiryo" panose="020B0604030504040204" pitchFamily="34" charset="-128"/>
                </a:rPr>
                <a:t>・モバイル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などを介し</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アナログをデジタルに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変換すること</a:t>
              </a:r>
            </a:p>
          </p:txBody>
        </p:sp>
      </p:grpSp>
      <p:grpSp>
        <p:nvGrpSpPr>
          <p:cNvPr id="29" name="グループ化 28">
            <a:extLst>
              <a:ext uri="{FF2B5EF4-FFF2-40B4-BE49-F238E27FC236}">
                <a16:creationId xmlns:a16="http://schemas.microsoft.com/office/drawing/2014/main" id="{646C65B1-1E3F-1B48-812D-C33827A0A2CC}"/>
              </a:ext>
            </a:extLst>
          </p:cNvPr>
          <p:cNvGrpSpPr/>
          <p:nvPr/>
        </p:nvGrpSpPr>
        <p:grpSpPr>
          <a:xfrm>
            <a:off x="2526195" y="2288578"/>
            <a:ext cx="1407076" cy="1007575"/>
            <a:chOff x="2526195" y="2288578"/>
            <a:chExt cx="1407076" cy="1007575"/>
          </a:xfrm>
        </p:grpSpPr>
        <p:grpSp>
          <p:nvGrpSpPr>
            <p:cNvPr id="11" name="グループ化 10">
              <a:extLst>
                <a:ext uri="{FF2B5EF4-FFF2-40B4-BE49-F238E27FC236}">
                  <a16:creationId xmlns:a16="http://schemas.microsoft.com/office/drawing/2014/main" id="{E0798C74-9574-3041-B84E-1073AE049FE9}"/>
                </a:ext>
              </a:extLst>
            </p:cNvPr>
            <p:cNvGrpSpPr/>
            <p:nvPr/>
          </p:nvGrpSpPr>
          <p:grpSpPr>
            <a:xfrm>
              <a:off x="2526195" y="2288578"/>
              <a:ext cx="1407076" cy="1007575"/>
              <a:chOff x="2526195" y="2288578"/>
              <a:chExt cx="1407076" cy="1007575"/>
            </a:xfrm>
          </p:grpSpPr>
          <p:sp>
            <p:nvSpPr>
              <p:cNvPr id="9" name="四角形吹き出し 8">
                <a:extLst>
                  <a:ext uri="{FF2B5EF4-FFF2-40B4-BE49-F238E27FC236}">
                    <a16:creationId xmlns:a16="http://schemas.microsoft.com/office/drawing/2014/main" id="{6BA7AE2B-D386-E449-9853-C25EFAF5E26C}"/>
                  </a:ext>
                </a:extLst>
              </p:cNvPr>
              <p:cNvSpPr/>
              <p:nvPr/>
            </p:nvSpPr>
            <p:spPr>
              <a:xfrm>
                <a:off x="2526195" y="2295989"/>
                <a:ext cx="1407076" cy="1000164"/>
              </a:xfrm>
              <a:prstGeom prst="wedgeRectCallout">
                <a:avLst>
                  <a:gd name="adj1" fmla="val -81778"/>
                  <a:gd name="adj2" fmla="val 50184"/>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397C1D8-31B8-D64A-8FAC-8DB50DF85E19}"/>
                  </a:ext>
                </a:extLst>
              </p:cNvPr>
              <p:cNvSpPr txBox="1"/>
              <p:nvPr/>
            </p:nvSpPr>
            <p:spPr>
              <a:xfrm>
                <a:off x="2565809" y="2288578"/>
                <a:ext cx="1350050" cy="1000274"/>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ICT</a:t>
                </a:r>
              </a:p>
              <a:p>
                <a:r>
                  <a:rPr kumimoji="1" lang="en-US" altLang="ja-JP" sz="900" dirty="0">
                    <a:solidFill>
                      <a:schemeClr val="bg1"/>
                    </a:solidFill>
                    <a:latin typeface="Meiryo" panose="020B0604030504040204" pitchFamily="34" charset="-128"/>
                    <a:ea typeface="Meiryo" panose="020B0604030504040204" pitchFamily="34" charset="-128"/>
                  </a:rPr>
                  <a:t>Information </a:t>
                </a:r>
              </a:p>
              <a:p>
                <a:r>
                  <a:rPr kumimoji="1" lang="en-US" altLang="ja-JP" sz="900" dirty="0">
                    <a:solidFill>
                      <a:schemeClr val="bg1"/>
                    </a:solidFill>
                    <a:latin typeface="Meiryo" panose="020B0604030504040204" pitchFamily="34" charset="-128"/>
                    <a:ea typeface="Meiryo" panose="020B0604030504040204" pitchFamily="34" charset="-128"/>
                  </a:rPr>
                  <a:t>and Communication </a:t>
                </a:r>
              </a:p>
              <a:p>
                <a:r>
                  <a:rPr kumimoji="1" lang="en-US" altLang="ja-JP" sz="900" dirty="0">
                    <a:solidFill>
                      <a:schemeClr val="bg1"/>
                    </a:solidFill>
                    <a:latin typeface="Meiryo" panose="020B0604030504040204" pitchFamily="34" charset="-128"/>
                    <a:ea typeface="Meiryo" panose="020B0604030504040204" pitchFamily="34" charset="-128"/>
                  </a:rPr>
                  <a:t>Technology</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15" name="正方形/長方形 14">
              <a:extLst>
                <a:ext uri="{FF2B5EF4-FFF2-40B4-BE49-F238E27FC236}">
                  <a16:creationId xmlns:a16="http://schemas.microsoft.com/office/drawing/2014/main" id="{A91C7F43-DDA1-BB45-8B7E-C07C1321267E}"/>
                </a:ext>
              </a:extLst>
            </p:cNvPr>
            <p:cNvSpPr/>
            <p:nvPr/>
          </p:nvSpPr>
          <p:spPr>
            <a:xfrm>
              <a:off x="3372120" y="2425172"/>
              <a:ext cx="543739" cy="307777"/>
            </a:xfrm>
            <a:prstGeom prst="rect">
              <a:avLst/>
            </a:prstGeom>
          </p:spPr>
          <p:txBody>
            <a:bodyPr wrap="none">
              <a:spAutoFit/>
            </a:bodyPr>
            <a:lstStyle/>
            <a:p>
              <a:pPr algn="r"/>
              <a:r>
                <a:rPr lang="ja-JP" altLang="en-US" sz="700">
                  <a:solidFill>
                    <a:schemeClr val="bg1"/>
                  </a:solidFill>
                  <a:latin typeface="Meiryo" panose="020B0604030504040204" pitchFamily="34" charset="-128"/>
                  <a:ea typeface="Meiryo" panose="020B0604030504040204" pitchFamily="34" charset="-128"/>
                </a:rPr>
                <a:t>情報通信</a:t>
              </a:r>
              <a:endParaRPr lang="en-US" altLang="ja-JP" sz="700" dirty="0">
                <a:solidFill>
                  <a:schemeClr val="bg1"/>
                </a:solidFill>
                <a:latin typeface="Meiryo" panose="020B0604030504040204" pitchFamily="34" charset="-128"/>
                <a:ea typeface="Meiryo" panose="020B0604030504040204" pitchFamily="34" charset="-128"/>
              </a:endParaRPr>
            </a:p>
            <a:p>
              <a:pPr algn="r"/>
              <a:r>
                <a:rPr lang="ja-JP" altLang="en-US" sz="700">
                  <a:solidFill>
                    <a:schemeClr val="bg1"/>
                  </a:solidFill>
                  <a:latin typeface="Meiryo" panose="020B0604030504040204" pitchFamily="34" charset="-128"/>
                  <a:ea typeface="Meiryo" panose="020B0604030504040204" pitchFamily="34" charset="-128"/>
                </a:rPr>
                <a:t>技術</a:t>
              </a:r>
              <a:endParaRPr lang="ja-JP" altLang="en-US" sz="700"/>
            </a:p>
          </p:txBody>
        </p:sp>
      </p:grpSp>
    </p:spTree>
    <p:extLst>
      <p:ext uri="{BB962C8B-B14F-4D97-AF65-F5344CB8AC3E}">
        <p14:creationId xmlns:p14="http://schemas.microsoft.com/office/powerpoint/2010/main" val="372881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down)">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kumimoji="1" lang="ja-JP" altLang="en-US" sz="2000"/>
              <a:t>なぜ自動車メーカーが「自動車を売らない」ビジネスをはじめるのか？</a:t>
            </a:r>
          </a:p>
        </p:txBody>
      </p:sp>
      <p:sp>
        <p:nvSpPr>
          <p:cNvPr id="19" name="テキスト ボックス 18">
            <a:extLst>
              <a:ext uri="{FF2B5EF4-FFF2-40B4-BE49-F238E27FC236}">
                <a16:creationId xmlns:a16="http://schemas.microsoft.com/office/drawing/2014/main" id="{DA0B6102-E5E3-664D-BCCC-733B5C637DF7}"/>
              </a:ext>
            </a:extLst>
          </p:cNvPr>
          <p:cNvSpPr txBox="1"/>
          <p:nvPr/>
        </p:nvSpPr>
        <p:spPr>
          <a:xfrm>
            <a:off x="1466911" y="6185837"/>
            <a:ext cx="6202252" cy="369332"/>
          </a:xfrm>
          <a:prstGeom prst="rect">
            <a:avLst/>
          </a:prstGeom>
          <a:noFill/>
        </p:spPr>
        <p:txBody>
          <a:bodyPr wrap="square" rtlCol="0">
            <a:spAutoFit/>
          </a:bodyPr>
          <a:lstStyle/>
          <a:p>
            <a:pPr algn="ctr"/>
            <a:r>
              <a:rPr kumimoji="1" lang="ja-JP" altLang="en-US" b="1">
                <a:solidFill>
                  <a:srgbClr val="C00000"/>
                </a:solidFill>
                <a:latin typeface="Meiryo" panose="020B0604030504040204" pitchFamily="34" charset="-128"/>
                <a:ea typeface="Meiryo" panose="020B0604030504040204" pitchFamily="34" charset="-128"/>
              </a:rPr>
              <a:t>自動車が売れない時代</a:t>
            </a:r>
            <a:r>
              <a:rPr kumimoji="1" lang="ja-JP" altLang="en-US">
                <a:solidFill>
                  <a:srgbClr val="C00000"/>
                </a:solidFill>
                <a:latin typeface="Meiryo" panose="020B0604030504040204" pitchFamily="34" charset="-128"/>
                <a:ea typeface="Meiryo" panose="020B0604030504040204" pitchFamily="34" charset="-128"/>
              </a:rPr>
              <a:t>に</a:t>
            </a:r>
            <a:r>
              <a:rPr kumimoji="1" lang="en-US" altLang="ja-JP" dirty="0">
                <a:solidFill>
                  <a:srgbClr val="C00000"/>
                </a:solidFill>
                <a:latin typeface="Meiryo" panose="020B0604030504040204" pitchFamily="34" charset="-128"/>
                <a:ea typeface="Meiryo" panose="020B0604030504040204" pitchFamily="34" charset="-128"/>
              </a:rPr>
              <a:t> </a:t>
            </a:r>
            <a:r>
              <a:rPr kumimoji="1" lang="ja-JP" altLang="en-US">
                <a:solidFill>
                  <a:srgbClr val="C00000"/>
                </a:solidFill>
                <a:latin typeface="Meiryo" panose="020B0604030504040204" pitchFamily="34" charset="-128"/>
                <a:ea typeface="Meiryo" panose="020B0604030504040204" pitchFamily="34" charset="-128"/>
              </a:rPr>
              <a:t>どうやって収益を上げるのか？</a:t>
            </a:r>
            <a:endParaRPr kumimoji="1" lang="en-US" altLang="ja-JP" dirty="0">
              <a:solidFill>
                <a:srgbClr val="C00000"/>
              </a:solidFill>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774F95FA-BDF6-6B4C-8C66-D78C90EE4F71}"/>
              </a:ext>
            </a:extLst>
          </p:cNvPr>
          <p:cNvGrpSpPr/>
          <p:nvPr/>
        </p:nvGrpSpPr>
        <p:grpSpPr>
          <a:xfrm>
            <a:off x="230400" y="3126981"/>
            <a:ext cx="8686800" cy="1338943"/>
            <a:chOff x="230400" y="3126981"/>
            <a:chExt cx="8686800" cy="1338943"/>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3209000"/>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1474484" y="3438472"/>
              <a:ext cx="3924833" cy="861774"/>
            </a:xfrm>
            <a:prstGeom prst="rect">
              <a:avLst/>
            </a:prstGeom>
          </p:spPr>
          <p:txBody>
            <a:bodyPr wrap="square">
              <a:spAutoFit/>
            </a:bodyPr>
            <a:lstStyle/>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自動車保有台数　</a:t>
              </a:r>
              <a:r>
                <a:rPr lang="en-US" altLang="ja-JP" dirty="0">
                  <a:solidFill>
                    <a:srgbClr val="24282A"/>
                  </a:solidFill>
                  <a:latin typeface="Meiryo" panose="020B0604030504040204" pitchFamily="34" charset="-128"/>
                  <a:ea typeface="Meiryo" panose="020B0604030504040204" pitchFamily="34" charset="-128"/>
                </a:rPr>
                <a:t>8,150</a:t>
              </a:r>
              <a:r>
                <a:rPr lang="ja-JP" altLang="en-US">
                  <a:solidFill>
                    <a:srgbClr val="24282A"/>
                  </a:solidFill>
                  <a:latin typeface="Meiryo" panose="020B0604030504040204" pitchFamily="34" charset="-128"/>
                  <a:ea typeface="Meiryo" panose="020B0604030504040204" pitchFamily="34" charset="-128"/>
                </a:rPr>
                <a:t>万台</a:t>
              </a:r>
              <a:endParaRPr lang="en-US" altLang="ja-JP" dirty="0">
                <a:solidFill>
                  <a:srgbClr val="24282A"/>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自家用車の平均稼働率　</a:t>
              </a:r>
              <a:r>
                <a:rPr lang="en-US" altLang="ja-JP" dirty="0">
                  <a:solidFill>
                    <a:srgbClr val="24282A"/>
                  </a:solidFill>
                  <a:latin typeface="Meiryo" panose="020B0604030504040204" pitchFamily="34" charset="-128"/>
                  <a:ea typeface="Meiryo" panose="020B0604030504040204" pitchFamily="34" charset="-128"/>
                </a:rPr>
                <a:t>4.2%</a:t>
              </a:r>
            </a:p>
            <a:p>
              <a:pPr marL="315913" lvl="1"/>
              <a:r>
                <a:rPr lang="ja-JP" altLang="en-US" sz="1400">
                  <a:solidFill>
                    <a:srgbClr val="24282A"/>
                  </a:solidFill>
                  <a:latin typeface="Meiryo" panose="020B0604030504040204" pitchFamily="34" charset="-128"/>
                  <a:ea typeface="Meiryo" panose="020B0604030504040204" pitchFamily="34" charset="-128"/>
                </a:rPr>
                <a:t>年間</a:t>
              </a:r>
              <a:r>
                <a:rPr lang="en-US" altLang="ja-JP" sz="1400" dirty="0">
                  <a:solidFill>
                    <a:srgbClr val="24282A"/>
                  </a:solidFill>
                  <a:latin typeface="Meiryo" panose="020B0604030504040204" pitchFamily="34" charset="-128"/>
                  <a:ea typeface="Meiryo" panose="020B0604030504040204" pitchFamily="34" charset="-128"/>
                </a:rPr>
                <a:t>20</a:t>
              </a:r>
              <a:r>
                <a:rPr lang="ja-JP" altLang="en-US" sz="1400">
                  <a:solidFill>
                    <a:srgbClr val="24282A"/>
                  </a:solidFill>
                  <a:latin typeface="Meiryo" panose="020B0604030504040204" pitchFamily="34" charset="-128"/>
                  <a:ea typeface="Meiryo" panose="020B0604030504040204" pitchFamily="34" charset="-128"/>
                </a:rPr>
                <a:t>日しか利用されていない</a:t>
              </a:r>
              <a:endParaRPr lang="en-US" altLang="ja-JP" sz="1400" dirty="0">
                <a:solidFill>
                  <a:srgbClr val="24282A"/>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16A64808-D494-0E48-8A9E-B51EAB21649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25691" y="3292508"/>
              <a:ext cx="1058396" cy="1058396"/>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88B40852-33F5-0349-84C2-59B6DD6C4D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9883" y="3126981"/>
              <a:ext cx="1338943" cy="1338943"/>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E2031B-090F-BF4C-BBC4-678EF8CE96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41638" y="3369475"/>
              <a:ext cx="904461" cy="904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DD932317-9D37-7948-941C-775B53F7157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8275" y="3354160"/>
              <a:ext cx="884583" cy="884583"/>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1E4D2CCF-DE94-3043-9534-9F5C94214CD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3448" y="3378538"/>
              <a:ext cx="884583" cy="884583"/>
            </a:xfrm>
            <a:prstGeom prst="rect">
              <a:avLst/>
            </a:prstGeom>
            <a:effectLst>
              <a:outerShdw blurRad="50800" dist="38100" dir="2700000" algn="tl" rotWithShape="0">
                <a:prstClr val="black">
                  <a:alpha val="40000"/>
                </a:prstClr>
              </a:outerShdw>
            </a:effectLst>
          </p:spPr>
        </p:pic>
      </p:grpSp>
      <p:grpSp>
        <p:nvGrpSpPr>
          <p:cNvPr id="50" name="グループ化 49">
            <a:extLst>
              <a:ext uri="{FF2B5EF4-FFF2-40B4-BE49-F238E27FC236}">
                <a16:creationId xmlns:a16="http://schemas.microsoft.com/office/drawing/2014/main" id="{48775824-0941-F64A-AE21-B833B741DD8A}"/>
              </a:ext>
            </a:extLst>
          </p:cNvPr>
          <p:cNvGrpSpPr/>
          <p:nvPr/>
        </p:nvGrpSpPr>
        <p:grpSpPr>
          <a:xfrm>
            <a:off x="230400" y="4340812"/>
            <a:ext cx="8686800" cy="1726211"/>
            <a:chOff x="230400" y="2034492"/>
            <a:chExt cx="8686800" cy="1726211"/>
          </a:xfrm>
        </p:grpSpPr>
        <p:sp>
          <p:nvSpPr>
            <p:cNvPr id="15" name="正方形/長方形 14">
              <a:extLst>
                <a:ext uri="{FF2B5EF4-FFF2-40B4-BE49-F238E27FC236}">
                  <a16:creationId xmlns:a16="http://schemas.microsoft.com/office/drawing/2014/main" id="{76C42998-26DD-484C-8311-D5D25B2D45AB}"/>
                </a:ext>
              </a:extLst>
            </p:cNvPr>
            <p:cNvSpPr/>
            <p:nvPr/>
          </p:nvSpPr>
          <p:spPr>
            <a:xfrm>
              <a:off x="230400" y="2421760"/>
              <a:ext cx="8686800" cy="1338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117AD74-48DB-4749-80CF-25F953BD97E1}"/>
                </a:ext>
              </a:extLst>
            </p:cNvPr>
            <p:cNvSpPr/>
            <p:nvPr/>
          </p:nvSpPr>
          <p:spPr>
            <a:xfrm>
              <a:off x="1474484" y="2756311"/>
              <a:ext cx="3277911" cy="646331"/>
            </a:xfrm>
            <a:prstGeom prst="rect">
              <a:avLst/>
            </a:prstGeom>
          </p:spPr>
          <p:txBody>
            <a:bodyPr wrap="square">
              <a:spAutoFit/>
            </a:bodyPr>
            <a:lstStyle/>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自動運転・ライドシェア</a:t>
              </a:r>
              <a:r>
                <a:rPr lang="en-US" altLang="ja-JP" dirty="0">
                  <a:solidFill>
                    <a:srgbClr val="0070C0"/>
                  </a:solidFill>
                  <a:latin typeface="Meiryo" panose="020B0604030504040204" pitchFamily="34" charset="-128"/>
                  <a:ea typeface="Meiryo" panose="020B0604030504040204" pitchFamily="34" charset="-128"/>
                </a:rPr>
                <a:t> </a:t>
              </a:r>
            </a:p>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電気自動車（</a:t>
              </a:r>
              <a:r>
                <a:rPr lang="en-US" altLang="ja-JP" dirty="0">
                  <a:solidFill>
                    <a:srgbClr val="0070C0"/>
                  </a:solidFill>
                  <a:latin typeface="Meiryo" panose="020B0604030504040204" pitchFamily="34" charset="-128"/>
                  <a:ea typeface="Meiryo" panose="020B0604030504040204" pitchFamily="34" charset="-128"/>
                </a:rPr>
                <a:t>EV</a:t>
              </a:r>
              <a:r>
                <a:rPr lang="ja-JP" altLang="en-US">
                  <a:solidFill>
                    <a:srgbClr val="0070C0"/>
                  </a:solidFill>
                  <a:latin typeface="Meiryo" panose="020B0604030504040204" pitchFamily="34" charset="-128"/>
                  <a:ea typeface="Meiryo" panose="020B0604030504040204" pitchFamily="34" charset="-128"/>
                </a:rPr>
                <a:t>）化</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EA831DD6-1F48-F44F-B09A-99005A5A3B07}"/>
                </a:ext>
              </a:extLst>
            </p:cNvPr>
            <p:cNvSpPr/>
            <p:nvPr/>
          </p:nvSpPr>
          <p:spPr>
            <a:xfrm>
              <a:off x="4739944" y="2755775"/>
              <a:ext cx="2954655" cy="369332"/>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所有する必然性がなくなる</a:t>
              </a:r>
              <a:endParaRPr lang="ja-JP" altLang="en-US">
                <a:solidFill>
                  <a:schemeClr val="accent6">
                    <a:lumMod val="75000"/>
                  </a:schemeClr>
                </a:solidFill>
              </a:endParaRPr>
            </a:p>
          </p:txBody>
        </p:sp>
        <p:sp>
          <p:nvSpPr>
            <p:cNvPr id="7" name="正方形/長方形 6">
              <a:extLst>
                <a:ext uri="{FF2B5EF4-FFF2-40B4-BE49-F238E27FC236}">
                  <a16:creationId xmlns:a16="http://schemas.microsoft.com/office/drawing/2014/main" id="{57579252-94A8-A34C-AF9D-A9B1DE37212B}"/>
                </a:ext>
              </a:extLst>
            </p:cNvPr>
            <p:cNvSpPr/>
            <p:nvPr/>
          </p:nvSpPr>
          <p:spPr>
            <a:xfrm>
              <a:off x="4739944" y="3033846"/>
              <a:ext cx="2954655" cy="507831"/>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自動車が作りやすくなる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sz="900">
                  <a:solidFill>
                    <a:schemeClr val="accent6">
                      <a:lumMod val="75000"/>
                    </a:schemeClr>
                  </a:solidFill>
                  <a:latin typeface="Meiryo" panose="020B0604030504040204" pitchFamily="34" charset="-128"/>
                  <a:ea typeface="Meiryo" panose="020B0604030504040204" pitchFamily="34" charset="-128"/>
                </a:rPr>
                <a:t>既存の自動車会社以外からの参入が容易／競争の激化</a:t>
              </a:r>
            </a:p>
          </p:txBody>
        </p:sp>
        <p:sp>
          <p:nvSpPr>
            <p:cNvPr id="13" name="右矢印 12">
              <a:extLst>
                <a:ext uri="{FF2B5EF4-FFF2-40B4-BE49-F238E27FC236}">
                  <a16:creationId xmlns:a16="http://schemas.microsoft.com/office/drawing/2014/main" id="{E12DFC4A-3EFC-304B-849E-E48DCE0E15B9}"/>
                </a:ext>
              </a:extLst>
            </p:cNvPr>
            <p:cNvSpPr/>
            <p:nvPr/>
          </p:nvSpPr>
          <p:spPr>
            <a:xfrm>
              <a:off x="4484914" y="2809595"/>
              <a:ext cx="255030" cy="4485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51EED0A3-54F4-4D43-B5D0-5CF2E2CD77C6}"/>
                </a:ext>
              </a:extLst>
            </p:cNvPr>
            <p:cNvSpPr/>
            <p:nvPr/>
          </p:nvSpPr>
          <p:spPr>
            <a:xfrm>
              <a:off x="3649916" y="2034492"/>
              <a:ext cx="1844168" cy="48720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1653BC6E-48F4-314B-A359-70241FBAA2B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9629" y="2471504"/>
              <a:ext cx="1239453" cy="1239453"/>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22C13F3-F75B-744A-9B1E-3169753D86CB}"/>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694599" y="2521695"/>
              <a:ext cx="1099430" cy="1099430"/>
            </a:xfrm>
            <a:prstGeom prst="rect">
              <a:avLst/>
            </a:prstGeom>
            <a:effectLst>
              <a:outerShdw blurRad="50800" dist="38100" dir="2700000" algn="tl" rotWithShape="0">
                <a:prstClr val="black">
                  <a:alpha val="40000"/>
                </a:prstClr>
              </a:outerShdw>
            </a:effectLst>
          </p:spPr>
        </p:pic>
      </p:grpSp>
      <p:grpSp>
        <p:nvGrpSpPr>
          <p:cNvPr id="52" name="グループ化 51">
            <a:extLst>
              <a:ext uri="{FF2B5EF4-FFF2-40B4-BE49-F238E27FC236}">
                <a16:creationId xmlns:a16="http://schemas.microsoft.com/office/drawing/2014/main" id="{E5F02AC6-F9FE-6E47-BD32-821C04446513}"/>
              </a:ext>
            </a:extLst>
          </p:cNvPr>
          <p:cNvGrpSpPr/>
          <p:nvPr/>
        </p:nvGrpSpPr>
        <p:grpSpPr>
          <a:xfrm>
            <a:off x="230943" y="770605"/>
            <a:ext cx="8686800" cy="2232991"/>
            <a:chOff x="230400" y="4306957"/>
            <a:chExt cx="8686800" cy="2232991"/>
          </a:xfrm>
        </p:grpSpPr>
        <p:sp>
          <p:nvSpPr>
            <p:cNvPr id="51" name="正方形/長方形 50">
              <a:extLst>
                <a:ext uri="{FF2B5EF4-FFF2-40B4-BE49-F238E27FC236}">
                  <a16:creationId xmlns:a16="http://schemas.microsoft.com/office/drawing/2014/main" id="{79D7B37B-D0B8-9742-844D-D5280C8B2DFC}"/>
                </a:ext>
              </a:extLst>
            </p:cNvPr>
            <p:cNvSpPr/>
            <p:nvPr/>
          </p:nvSpPr>
          <p:spPr>
            <a:xfrm>
              <a:off x="230400" y="4306957"/>
              <a:ext cx="8686800" cy="223299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a:extLst>
                <a:ext uri="{FF2B5EF4-FFF2-40B4-BE49-F238E27FC236}">
                  <a16:creationId xmlns:a16="http://schemas.microsoft.com/office/drawing/2014/main" id="{75125FC1-61D2-2848-83B9-03C0C21ECAB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11304" y="5253000"/>
              <a:ext cx="1742202" cy="1119546"/>
            </a:xfrm>
            <a:prstGeom prst="rect">
              <a:avLst/>
            </a:prstGeom>
          </p:spPr>
        </p:pic>
        <p:pic>
          <p:nvPicPr>
            <p:cNvPr id="35" name="図 34">
              <a:extLst>
                <a:ext uri="{FF2B5EF4-FFF2-40B4-BE49-F238E27FC236}">
                  <a16:creationId xmlns:a16="http://schemas.microsoft.com/office/drawing/2014/main" id="{1599085D-0C5E-5843-9856-6C5014B5118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217" y="4894041"/>
              <a:ext cx="1379275" cy="232832"/>
            </a:xfrm>
            <a:prstGeom prst="rect">
              <a:avLst/>
            </a:prstGeom>
          </p:spPr>
        </p:pic>
        <p:sp>
          <p:nvSpPr>
            <p:cNvPr id="36" name="テキスト ボックス 35">
              <a:extLst>
                <a:ext uri="{FF2B5EF4-FFF2-40B4-BE49-F238E27FC236}">
                  <a16:creationId xmlns:a16="http://schemas.microsoft.com/office/drawing/2014/main" id="{41CD2F98-A7A2-DC49-808C-5F02445939DF}"/>
                </a:ext>
              </a:extLst>
            </p:cNvPr>
            <p:cNvSpPr txBox="1"/>
            <p:nvPr/>
          </p:nvSpPr>
          <p:spPr>
            <a:xfrm>
              <a:off x="2684303" y="4411610"/>
              <a:ext cx="3775393" cy="400110"/>
            </a:xfrm>
            <a:prstGeom prst="rect">
              <a:avLst/>
            </a:prstGeom>
            <a:noFill/>
          </p:spPr>
          <p:txBody>
            <a:bodyPr wrap="none" rtlCol="0">
              <a:spAutoFit/>
            </a:bodyPr>
            <a:lstStyle/>
            <a:p>
              <a:r>
                <a:rPr kumimoji="1" lang="ja-JP" altLang="en-US" sz="2000" b="1">
                  <a:solidFill>
                    <a:srgbClr val="0432FF"/>
                  </a:solidFill>
                  <a:latin typeface="Meiryo" panose="020B0604030504040204" pitchFamily="34" charset="-128"/>
                  <a:ea typeface="Meiryo" panose="020B0604030504040204" pitchFamily="34" charset="-128"/>
                </a:rPr>
                <a:t>「移動」をモノからサービスへ</a:t>
              </a:r>
            </a:p>
          </p:txBody>
        </p:sp>
        <p:pic>
          <p:nvPicPr>
            <p:cNvPr id="37" name="図 36">
              <a:extLst>
                <a:ext uri="{FF2B5EF4-FFF2-40B4-BE49-F238E27FC236}">
                  <a16:creationId xmlns:a16="http://schemas.microsoft.com/office/drawing/2014/main" id="{0C92C5DF-3C45-AB4D-A569-7E8756645D9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83363" y="5253000"/>
              <a:ext cx="1073609" cy="1167892"/>
            </a:xfrm>
            <a:prstGeom prst="rect">
              <a:avLst/>
            </a:prstGeom>
          </p:spPr>
        </p:pic>
        <p:pic>
          <p:nvPicPr>
            <p:cNvPr id="42" name="図 41">
              <a:extLst>
                <a:ext uri="{FF2B5EF4-FFF2-40B4-BE49-F238E27FC236}">
                  <a16:creationId xmlns:a16="http://schemas.microsoft.com/office/drawing/2014/main" id="{8EB3F03D-D8ED-A74E-9D28-7F48043C8310}"/>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84164" y="5253000"/>
              <a:ext cx="2359979" cy="1197514"/>
            </a:xfrm>
            <a:prstGeom prst="rect">
              <a:avLst/>
            </a:prstGeom>
          </p:spPr>
        </p:pic>
        <p:pic>
          <p:nvPicPr>
            <p:cNvPr id="43" name="図 42">
              <a:extLst>
                <a:ext uri="{FF2B5EF4-FFF2-40B4-BE49-F238E27FC236}">
                  <a16:creationId xmlns:a16="http://schemas.microsoft.com/office/drawing/2014/main" id="{A24BF0C9-56CB-4E41-A880-33DF947BBEB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93439" y="5211403"/>
              <a:ext cx="1796271" cy="1197514"/>
            </a:xfrm>
            <a:prstGeom prst="rect">
              <a:avLst/>
            </a:prstGeom>
          </p:spPr>
        </p:pic>
        <p:pic>
          <p:nvPicPr>
            <p:cNvPr id="44" name="図 43">
              <a:extLst>
                <a:ext uri="{FF2B5EF4-FFF2-40B4-BE49-F238E27FC236}">
                  <a16:creationId xmlns:a16="http://schemas.microsoft.com/office/drawing/2014/main" id="{683003A2-7EF9-C14E-9DE8-D43BE3072FC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130319" y="4370439"/>
              <a:ext cx="2036354" cy="1274284"/>
            </a:xfrm>
            <a:prstGeom prst="rect">
              <a:avLst/>
            </a:prstGeom>
          </p:spPr>
        </p:pic>
        <p:pic>
          <p:nvPicPr>
            <p:cNvPr id="45" name="図 44">
              <a:extLst>
                <a:ext uri="{FF2B5EF4-FFF2-40B4-BE49-F238E27FC236}">
                  <a16:creationId xmlns:a16="http://schemas.microsoft.com/office/drawing/2014/main" id="{C7FA672B-FF11-824D-B6F0-3CDE043B60E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8939" y="4625011"/>
              <a:ext cx="1472636" cy="757974"/>
            </a:xfrm>
            <a:prstGeom prst="rect">
              <a:avLst/>
            </a:prstGeom>
          </p:spPr>
        </p:pic>
        <p:sp>
          <p:nvSpPr>
            <p:cNvPr id="47" name="テキスト ボックス 46">
              <a:extLst>
                <a:ext uri="{FF2B5EF4-FFF2-40B4-BE49-F238E27FC236}">
                  <a16:creationId xmlns:a16="http://schemas.microsoft.com/office/drawing/2014/main" id="{6C4FDE45-EB9B-974E-A7CB-D5D39FCCAC4A}"/>
                </a:ext>
              </a:extLst>
            </p:cNvPr>
            <p:cNvSpPr txBox="1"/>
            <p:nvPr/>
          </p:nvSpPr>
          <p:spPr>
            <a:xfrm>
              <a:off x="4851307" y="4863036"/>
              <a:ext cx="127631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Easy Ride</a:t>
              </a:r>
              <a:endParaRPr kumimoji="1" lang="ja-JP" altLang="en-US">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7C1C1F4C-5815-CB40-842D-1937C60884AE}"/>
                </a:ext>
              </a:extLst>
            </p:cNvPr>
            <p:cNvSpPr txBox="1"/>
            <p:nvPr/>
          </p:nvSpPr>
          <p:spPr>
            <a:xfrm>
              <a:off x="2029187" y="4861495"/>
              <a:ext cx="105439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a:t>
              </a:r>
              <a:r>
                <a:rPr lang="en-US" altLang="ja-JP" dirty="0" err="1">
                  <a:latin typeface="Meiryo" panose="020B0604030504040204" pitchFamily="34" charset="-128"/>
                  <a:ea typeface="Meiryo" panose="020B0604030504040204" pitchFamily="34" charset="-128"/>
                </a:rPr>
                <a:t>Palett</a:t>
              </a:r>
              <a:endParaRPr kumimoji="1" lang="ja-JP" altLang="en-US">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5936BD24-0049-FD45-99D3-823723C54AB9}"/>
                </a:ext>
              </a:extLst>
            </p:cNvPr>
            <p:cNvSpPr txBox="1"/>
            <p:nvPr/>
          </p:nvSpPr>
          <p:spPr>
            <a:xfrm>
              <a:off x="7198031" y="4847534"/>
              <a:ext cx="144501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Reach Now</a:t>
              </a:r>
              <a:endParaRPr kumimoji="1" lang="ja-JP" altLang="en-US">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611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7EDADA94-6077-EB42-8FC8-7C0509BA4CBF}"/>
              </a:ext>
            </a:extLst>
          </p:cNvPr>
          <p:cNvGrpSpPr/>
          <p:nvPr/>
        </p:nvGrpSpPr>
        <p:grpSpPr>
          <a:xfrm>
            <a:off x="156822" y="1085022"/>
            <a:ext cx="8830351" cy="2676918"/>
            <a:chOff x="156822" y="1085022"/>
            <a:chExt cx="8830351" cy="2676918"/>
          </a:xfrm>
        </p:grpSpPr>
        <p:sp>
          <p:nvSpPr>
            <p:cNvPr id="6" name="正方形/長方形 5">
              <a:extLst>
                <a:ext uri="{FF2B5EF4-FFF2-40B4-BE49-F238E27FC236}">
                  <a16:creationId xmlns:a16="http://schemas.microsoft.com/office/drawing/2014/main" id="{7B655B51-6D54-D940-B88E-287C9D9DD0F2}"/>
                </a:ext>
              </a:extLst>
            </p:cNvPr>
            <p:cNvSpPr/>
            <p:nvPr/>
          </p:nvSpPr>
          <p:spPr>
            <a:xfrm>
              <a:off x="156822" y="2267043"/>
              <a:ext cx="8830351" cy="14948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E450E80-D14B-7743-9F26-BDBCBF1C049D}"/>
                </a:ext>
              </a:extLst>
            </p:cNvPr>
            <p:cNvSpPr txBox="1"/>
            <p:nvPr/>
          </p:nvSpPr>
          <p:spPr>
            <a:xfrm>
              <a:off x="1524534" y="2657047"/>
              <a:ext cx="6094938" cy="1015663"/>
            </a:xfrm>
            <a:prstGeom prst="rect">
              <a:avLst/>
            </a:prstGeom>
            <a:noFill/>
          </p:spPr>
          <p:txBody>
            <a:bodyPr wrap="none" rtlCol="0">
              <a:spAutoFit/>
            </a:bodyPr>
            <a:lstStyle/>
            <a:p>
              <a:pPr algn="ctr"/>
              <a:r>
                <a:rPr kumimoji="1" lang="ja-JP" altLang="en-US" sz="4000" b="1">
                  <a:solidFill>
                    <a:srgbClr val="0052FF"/>
                  </a:solidFill>
                  <a:latin typeface="Meiryo" panose="020B0604030504040204" pitchFamily="34" charset="-128"/>
                  <a:ea typeface="Meiryo" panose="020B0604030504040204" pitchFamily="34" charset="-128"/>
                </a:rPr>
                <a:t>デジタル</a:t>
              </a:r>
              <a:endParaRPr lang="en-US" altLang="ja-JP" sz="4000" b="1" dirty="0">
                <a:solidFill>
                  <a:srgbClr val="0052FF"/>
                </a:solidFill>
                <a:latin typeface="Meiryo" panose="020B0604030504040204" pitchFamily="34" charset="-128"/>
                <a:ea typeface="Meiryo" panose="020B0604030504040204" pitchFamily="34" charset="-128"/>
              </a:endParaRPr>
            </a:p>
            <a:p>
              <a:pPr algn="ctr"/>
              <a:r>
                <a:rPr kumimoji="1" lang="en-US" altLang="ja-JP" sz="2000" dirty="0">
                  <a:solidFill>
                    <a:srgbClr val="0052FF"/>
                  </a:solidFill>
                  <a:latin typeface="Meiryo" panose="020B0604030504040204" pitchFamily="34" charset="-128"/>
                  <a:ea typeface="Meiryo" panose="020B0604030504040204" pitchFamily="34" charset="-128"/>
                </a:rPr>
                <a:t>IT</a:t>
              </a:r>
              <a:r>
                <a:rPr kumimoji="1" lang="ja-JP" altLang="en-US" sz="2000">
                  <a:solidFill>
                    <a:srgbClr val="0052FF"/>
                  </a:solidFill>
                  <a:latin typeface="Meiryo" panose="020B0604030504040204" pitchFamily="34" charset="-128"/>
                  <a:ea typeface="Meiryo" panose="020B0604030504040204" pitchFamily="34" charset="-128"/>
                </a:rPr>
                <a:t>を使って価値を生みだす社会やビジネスの</a:t>
              </a:r>
              <a:r>
                <a:rPr kumimoji="1" lang="ja-JP" altLang="en-US" sz="2000" b="1" u="sng">
                  <a:solidFill>
                    <a:srgbClr val="0052FF"/>
                  </a:solidFill>
                  <a:latin typeface="Meiryo" panose="020B0604030504040204" pitchFamily="34" charset="-128"/>
                  <a:ea typeface="Meiryo" panose="020B0604030504040204" pitchFamily="34" charset="-128"/>
                </a:rPr>
                <a:t>仕組み</a:t>
              </a:r>
              <a:endParaRPr kumimoji="1" lang="en-US" altLang="ja-JP" sz="2000" b="1" u="sng" dirty="0">
                <a:solidFill>
                  <a:srgbClr val="0052FF"/>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2FA002D-CAFA-F341-A8A9-010ADFB11E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3671" y="1297361"/>
              <a:ext cx="909797" cy="909797"/>
            </a:xfrm>
            <a:prstGeom prst="rect">
              <a:avLst/>
            </a:prstGeom>
          </p:spPr>
        </p:pic>
        <p:pic>
          <p:nvPicPr>
            <p:cNvPr id="15" name="図 14">
              <a:extLst>
                <a:ext uri="{FF2B5EF4-FFF2-40B4-BE49-F238E27FC236}">
                  <a16:creationId xmlns:a16="http://schemas.microsoft.com/office/drawing/2014/main" id="{C274CB07-C1D1-9646-89F3-77D11AAEDCA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5276" y="1085022"/>
              <a:ext cx="1191286" cy="1191286"/>
            </a:xfrm>
            <a:prstGeom prst="rect">
              <a:avLst/>
            </a:prstGeom>
          </p:spPr>
        </p:pic>
        <p:pic>
          <p:nvPicPr>
            <p:cNvPr id="16" name="図 15">
              <a:extLst>
                <a:ext uri="{FF2B5EF4-FFF2-40B4-BE49-F238E27FC236}">
                  <a16:creationId xmlns:a16="http://schemas.microsoft.com/office/drawing/2014/main" id="{E611CBEC-7052-374E-9B78-AC74992FDBA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0158" y="1174659"/>
              <a:ext cx="1171467" cy="1171467"/>
            </a:xfrm>
            <a:prstGeom prst="rect">
              <a:avLst/>
            </a:prstGeom>
          </p:spPr>
        </p:pic>
        <p:pic>
          <p:nvPicPr>
            <p:cNvPr id="18" name="図 17">
              <a:extLst>
                <a:ext uri="{FF2B5EF4-FFF2-40B4-BE49-F238E27FC236}">
                  <a16:creationId xmlns:a16="http://schemas.microsoft.com/office/drawing/2014/main" id="{58B97457-8538-EF45-941A-97FD1486759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2721" y="1117876"/>
              <a:ext cx="1221278" cy="1221278"/>
            </a:xfrm>
            <a:prstGeom prst="rect">
              <a:avLst/>
            </a:prstGeom>
          </p:spPr>
        </p:pic>
        <p:pic>
          <p:nvPicPr>
            <p:cNvPr id="19" name="図 18">
              <a:extLst>
                <a:ext uri="{FF2B5EF4-FFF2-40B4-BE49-F238E27FC236}">
                  <a16:creationId xmlns:a16="http://schemas.microsoft.com/office/drawing/2014/main" id="{652E3576-042D-D447-9C78-9D256265DFC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19051" y="1126294"/>
              <a:ext cx="1398557" cy="1398557"/>
            </a:xfrm>
            <a:prstGeom prst="rect">
              <a:avLst/>
            </a:prstGeom>
          </p:spPr>
        </p:pic>
      </p:grpSp>
      <p:sp>
        <p:nvSpPr>
          <p:cNvPr id="2" name="タイトル 1">
            <a:extLst>
              <a:ext uri="{FF2B5EF4-FFF2-40B4-BE49-F238E27FC236}">
                <a16:creationId xmlns:a16="http://schemas.microsoft.com/office/drawing/2014/main" id="{992A4E2B-D3DA-BF4D-9B7A-24E81832C0D9}"/>
              </a:ext>
            </a:extLst>
          </p:cNvPr>
          <p:cNvSpPr>
            <a:spLocks noGrp="1"/>
          </p:cNvSpPr>
          <p:nvPr>
            <p:ph type="title"/>
          </p:nvPr>
        </p:nvSpPr>
        <p:spPr/>
        <p:txBody>
          <a:bodyPr/>
          <a:lstStyle/>
          <a:p>
            <a:r>
              <a:rPr kumimoji="1" lang="en-US" altLang="ja-JP" dirty="0"/>
              <a:t>IT</a:t>
            </a:r>
            <a:r>
              <a:rPr kumimoji="1" lang="ja-JP" altLang="en-US"/>
              <a:t>とデジタルの関係</a:t>
            </a:r>
          </a:p>
        </p:txBody>
      </p:sp>
      <p:sp>
        <p:nvSpPr>
          <p:cNvPr id="3" name="正方形/長方形 2">
            <a:extLst>
              <a:ext uri="{FF2B5EF4-FFF2-40B4-BE49-F238E27FC236}">
                <a16:creationId xmlns:a16="http://schemas.microsoft.com/office/drawing/2014/main" id="{D5BB0703-76A5-6144-BC23-98FC7466D5F2}"/>
              </a:ext>
            </a:extLst>
          </p:cNvPr>
          <p:cNvSpPr/>
          <p:nvPr/>
        </p:nvSpPr>
        <p:spPr>
          <a:xfrm>
            <a:off x="156300" y="3868301"/>
            <a:ext cx="8830351" cy="14948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80C4691-9685-B84E-BDC2-D9ACF55B7907}"/>
              </a:ext>
            </a:extLst>
          </p:cNvPr>
          <p:cNvSpPr txBox="1"/>
          <p:nvPr/>
        </p:nvSpPr>
        <p:spPr>
          <a:xfrm>
            <a:off x="348215" y="3994367"/>
            <a:ext cx="8447567" cy="1015663"/>
          </a:xfrm>
          <a:prstGeom prst="rect">
            <a:avLst/>
          </a:prstGeom>
          <a:noFill/>
        </p:spPr>
        <p:txBody>
          <a:bodyPr wrap="square" rtlCol="0">
            <a:spAutoFit/>
          </a:bodyPr>
          <a:lstStyle/>
          <a:p>
            <a:pPr algn="ctr"/>
            <a:r>
              <a:rPr kumimoji="1" lang="en-US" altLang="ja-JP" sz="4000" b="1" dirty="0">
                <a:solidFill>
                  <a:schemeClr val="bg1"/>
                </a:solidFill>
                <a:latin typeface="Meiryo" panose="020B0604030504040204" pitchFamily="34" charset="-128"/>
                <a:ea typeface="Meiryo" panose="020B0604030504040204" pitchFamily="34" charset="-128"/>
              </a:rPr>
              <a:t>IT</a:t>
            </a:r>
            <a:r>
              <a:rPr kumimoji="1" lang="ja-JP" altLang="en-US" sz="2400">
                <a:solidFill>
                  <a:schemeClr val="bg1"/>
                </a:solidFill>
                <a:latin typeface="Meiryo" panose="020B0604030504040204" pitchFamily="34" charset="-128"/>
                <a:ea typeface="Meiryo" panose="020B0604030504040204" pitchFamily="34" charset="-128"/>
              </a:rPr>
              <a:t>（あるいは</a:t>
            </a:r>
            <a:r>
              <a:rPr kumimoji="1" lang="en-US" altLang="ja-JP" sz="2400" dirty="0">
                <a:solidFill>
                  <a:schemeClr val="bg1"/>
                </a:solidFill>
                <a:latin typeface="Meiryo" panose="020B0604030504040204" pitchFamily="34" charset="-128"/>
                <a:ea typeface="Meiryo" panose="020B0604030504040204" pitchFamily="34" charset="-128"/>
              </a:rPr>
              <a:t>ICT</a:t>
            </a:r>
            <a:r>
              <a:rPr kumimoji="1" lang="ja-JP" altLang="en-US" sz="2400">
                <a:solidFill>
                  <a:schemeClr val="bg1"/>
                </a:solidFill>
                <a:latin typeface="Meiryo" panose="020B0604030504040204" pitchFamily="34" charset="-128"/>
                <a:ea typeface="Meiryo" panose="020B0604030504040204" pitchFamily="34" charset="-128"/>
              </a:rPr>
              <a:t>）</a:t>
            </a:r>
            <a:endParaRPr kumimoji="1" lang="en-US" altLang="ja-JP" sz="24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コンピューターやネットワークを実現しそれを活用するための</a:t>
            </a:r>
            <a:r>
              <a:rPr kumimoji="1" lang="ja-JP" altLang="en-US" sz="2000" b="1" u="sng">
                <a:solidFill>
                  <a:schemeClr val="bg1"/>
                </a:solidFill>
                <a:latin typeface="Meiryo" panose="020B0604030504040204" pitchFamily="34" charset="-128"/>
                <a:ea typeface="Meiryo" panose="020B0604030504040204" pitchFamily="34" charset="-128"/>
              </a:rPr>
              <a:t>技術</a:t>
            </a:r>
          </a:p>
        </p:txBody>
      </p:sp>
      <p:grpSp>
        <p:nvGrpSpPr>
          <p:cNvPr id="57" name="グループ化 56">
            <a:extLst>
              <a:ext uri="{FF2B5EF4-FFF2-40B4-BE49-F238E27FC236}">
                <a16:creationId xmlns:a16="http://schemas.microsoft.com/office/drawing/2014/main" id="{5A2B0D0D-CD8E-F946-A5FC-B0207BD79481}"/>
              </a:ext>
            </a:extLst>
          </p:cNvPr>
          <p:cNvGrpSpPr/>
          <p:nvPr/>
        </p:nvGrpSpPr>
        <p:grpSpPr>
          <a:xfrm>
            <a:off x="6400800" y="2603144"/>
            <a:ext cx="2133600" cy="428173"/>
            <a:chOff x="6400800" y="2603144"/>
            <a:chExt cx="2133600" cy="428173"/>
          </a:xfrm>
        </p:grpSpPr>
        <p:sp>
          <p:nvSpPr>
            <p:cNvPr id="55" name="四角形吹き出し 54">
              <a:extLst>
                <a:ext uri="{FF2B5EF4-FFF2-40B4-BE49-F238E27FC236}">
                  <a16:creationId xmlns:a16="http://schemas.microsoft.com/office/drawing/2014/main" id="{E4A668D8-EEB4-F247-B62E-E14314D7EA5E}"/>
                </a:ext>
              </a:extLst>
            </p:cNvPr>
            <p:cNvSpPr/>
            <p:nvPr/>
          </p:nvSpPr>
          <p:spPr>
            <a:xfrm>
              <a:off x="6400800" y="2603144"/>
              <a:ext cx="2133600" cy="428173"/>
            </a:xfrm>
            <a:prstGeom prst="wedgeRectCallout">
              <a:avLst>
                <a:gd name="adj1" fmla="val -78806"/>
                <a:gd name="adj2" fmla="val -125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E3BC0B6-2DA0-9247-B791-7958B75724B8}"/>
                </a:ext>
              </a:extLst>
            </p:cNvPr>
            <p:cNvSpPr txBox="1"/>
            <p:nvPr/>
          </p:nvSpPr>
          <p:spPr>
            <a:xfrm>
              <a:off x="6567353" y="2661985"/>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技術力</a:t>
              </a:r>
              <a:r>
                <a:rPr kumimoji="1" lang="en-US" altLang="ja-JP" dirty="0">
                  <a:solidFill>
                    <a:schemeClr val="bg1"/>
                  </a:solidFill>
                  <a:latin typeface="Meiryo" panose="020B0604030504040204" pitchFamily="34" charset="-128"/>
                  <a:ea typeface="Meiryo" panose="020B0604030504040204" pitchFamily="34" charset="-128"/>
                </a:rPr>
                <a:t>×</a:t>
              </a:r>
              <a:r>
                <a:rPr kumimoji="1" lang="ja-JP" altLang="en-US" b="1">
                  <a:solidFill>
                    <a:schemeClr val="bg1"/>
                  </a:solidFill>
                  <a:latin typeface="Meiryo" panose="020B0604030504040204" pitchFamily="34" charset="-128"/>
                  <a:ea typeface="Meiryo" panose="020B0604030504040204" pitchFamily="34" charset="-128"/>
                </a:rPr>
                <a:t>人間力</a:t>
              </a:r>
            </a:p>
          </p:txBody>
        </p:sp>
      </p:grpSp>
      <p:pic>
        <p:nvPicPr>
          <p:cNvPr id="8" name="図 7">
            <a:extLst>
              <a:ext uri="{FF2B5EF4-FFF2-40B4-BE49-F238E27FC236}">
                <a16:creationId xmlns:a16="http://schemas.microsoft.com/office/drawing/2014/main" id="{A3D91EB8-8598-5B49-BBB4-2887A11E009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3671" y="5363198"/>
            <a:ext cx="1043997" cy="1043997"/>
          </a:xfrm>
          <a:prstGeom prst="rect">
            <a:avLst/>
          </a:prstGeom>
        </p:spPr>
      </p:pic>
      <p:pic>
        <p:nvPicPr>
          <p:cNvPr id="9" name="図 8">
            <a:extLst>
              <a:ext uri="{FF2B5EF4-FFF2-40B4-BE49-F238E27FC236}">
                <a16:creationId xmlns:a16="http://schemas.microsoft.com/office/drawing/2014/main" id="{F7708C61-9BE7-B146-8C8B-81387BA76FF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26836" y="5363198"/>
            <a:ext cx="1043997" cy="1043997"/>
          </a:xfrm>
          <a:prstGeom prst="rect">
            <a:avLst/>
          </a:prstGeom>
        </p:spPr>
      </p:pic>
      <p:pic>
        <p:nvPicPr>
          <p:cNvPr id="11" name="図 10">
            <a:extLst>
              <a:ext uri="{FF2B5EF4-FFF2-40B4-BE49-F238E27FC236}">
                <a16:creationId xmlns:a16="http://schemas.microsoft.com/office/drawing/2014/main" id="{8A17D336-D2EF-7B4A-A5F2-11E08801552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96331" y="5354780"/>
            <a:ext cx="1043998" cy="1043998"/>
          </a:xfrm>
          <a:prstGeom prst="rect">
            <a:avLst/>
          </a:prstGeom>
        </p:spPr>
      </p:pic>
      <p:pic>
        <p:nvPicPr>
          <p:cNvPr id="12" name="図 11">
            <a:extLst>
              <a:ext uri="{FF2B5EF4-FFF2-40B4-BE49-F238E27FC236}">
                <a16:creationId xmlns:a16="http://schemas.microsoft.com/office/drawing/2014/main" id="{2A3A0F42-8D7F-D248-89C8-A3D72322F8F9}"/>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0001" y="5354780"/>
            <a:ext cx="1043998" cy="1043998"/>
          </a:xfrm>
          <a:prstGeom prst="rect">
            <a:avLst/>
          </a:prstGeom>
        </p:spPr>
      </p:pic>
      <p:pic>
        <p:nvPicPr>
          <p:cNvPr id="13" name="図 12">
            <a:extLst>
              <a:ext uri="{FF2B5EF4-FFF2-40B4-BE49-F238E27FC236}">
                <a16:creationId xmlns:a16="http://schemas.microsoft.com/office/drawing/2014/main" id="{07FA71C4-04ED-C946-B6D0-52EA1F462DDF}"/>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73166" y="5363198"/>
            <a:ext cx="1043998" cy="1043998"/>
          </a:xfrm>
          <a:prstGeom prst="rect">
            <a:avLst/>
          </a:prstGeom>
        </p:spPr>
      </p:pic>
      <p:grpSp>
        <p:nvGrpSpPr>
          <p:cNvPr id="35" name="グループ化 34">
            <a:extLst>
              <a:ext uri="{FF2B5EF4-FFF2-40B4-BE49-F238E27FC236}">
                <a16:creationId xmlns:a16="http://schemas.microsoft.com/office/drawing/2014/main" id="{DF1C4ED0-DD3B-934C-8A7D-4F8B309626D5}"/>
              </a:ext>
            </a:extLst>
          </p:cNvPr>
          <p:cNvGrpSpPr/>
          <p:nvPr/>
        </p:nvGrpSpPr>
        <p:grpSpPr>
          <a:xfrm>
            <a:off x="6400799" y="3937857"/>
            <a:ext cx="2133600" cy="428173"/>
            <a:chOff x="6400799" y="2603144"/>
            <a:chExt cx="2133600" cy="428173"/>
          </a:xfrm>
          <a:solidFill>
            <a:schemeClr val="accent3">
              <a:lumMod val="75000"/>
            </a:schemeClr>
          </a:solidFill>
        </p:grpSpPr>
        <p:sp>
          <p:nvSpPr>
            <p:cNvPr id="36" name="四角形吹き出し 35">
              <a:extLst>
                <a:ext uri="{FF2B5EF4-FFF2-40B4-BE49-F238E27FC236}">
                  <a16:creationId xmlns:a16="http://schemas.microsoft.com/office/drawing/2014/main" id="{7C18D422-2EDE-764A-A3CF-FE70B286839B}"/>
                </a:ext>
              </a:extLst>
            </p:cNvPr>
            <p:cNvSpPr/>
            <p:nvPr/>
          </p:nvSpPr>
          <p:spPr>
            <a:xfrm>
              <a:off x="6400799" y="2603144"/>
              <a:ext cx="2133600" cy="428173"/>
            </a:xfrm>
            <a:prstGeom prst="wedgeRectCallout">
              <a:avLst>
                <a:gd name="adj1" fmla="val -78806"/>
                <a:gd name="adj2" fmla="val -125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5E46AE02-B5C1-674F-9E57-5806B8790613}"/>
                </a:ext>
              </a:extLst>
            </p:cNvPr>
            <p:cNvSpPr txBox="1"/>
            <p:nvPr/>
          </p:nvSpPr>
          <p:spPr>
            <a:xfrm>
              <a:off x="7029018" y="2661985"/>
              <a:ext cx="877163" cy="369332"/>
            </a:xfrm>
            <a:prstGeom prst="rect">
              <a:avLst/>
            </a:prstGeom>
            <a:grp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技術力</a:t>
              </a:r>
            </a:p>
          </p:txBody>
        </p:sp>
      </p:grpSp>
      <p:sp>
        <p:nvSpPr>
          <p:cNvPr id="24" name="テキスト ボックス 23">
            <a:extLst>
              <a:ext uri="{FF2B5EF4-FFF2-40B4-BE49-F238E27FC236}">
                <a16:creationId xmlns:a16="http://schemas.microsoft.com/office/drawing/2014/main" id="{423C6223-0024-200F-A5D0-D3A1BCA36D37}"/>
              </a:ext>
            </a:extLst>
          </p:cNvPr>
          <p:cNvSpPr txBox="1"/>
          <p:nvPr/>
        </p:nvSpPr>
        <p:spPr>
          <a:xfrm>
            <a:off x="156300" y="4007092"/>
            <a:ext cx="1729961"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CIO</a:t>
            </a:r>
            <a:endParaRPr lang="en-US" altLang="ja-JP" sz="20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部門／情シス　など</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6B83261-ED0F-D094-1E18-54AF4280C10B}"/>
              </a:ext>
            </a:extLst>
          </p:cNvPr>
          <p:cNvSpPr txBox="1"/>
          <p:nvPr/>
        </p:nvSpPr>
        <p:spPr>
          <a:xfrm>
            <a:off x="156300" y="2558269"/>
            <a:ext cx="2402645" cy="584775"/>
          </a:xfrm>
          <a:prstGeom prst="rect">
            <a:avLst/>
          </a:prstGeom>
          <a:noFill/>
        </p:spPr>
        <p:txBody>
          <a:bodyPr wrap="none" rtlCol="0">
            <a:spAutoFit/>
          </a:bodyPr>
          <a:lstStyle/>
          <a:p>
            <a:r>
              <a:rPr lang="en-US" altLang="ja-JP" sz="2000" b="1" dirty="0">
                <a:solidFill>
                  <a:srgbClr val="1F33E8"/>
                </a:solidFill>
                <a:latin typeface="Meiryo" panose="020B0604030504040204" pitchFamily="34" charset="-128"/>
                <a:ea typeface="Meiryo" panose="020B0604030504040204" pitchFamily="34" charset="-128"/>
              </a:rPr>
              <a:t>CDO</a:t>
            </a:r>
            <a:endParaRPr lang="en-US" altLang="ja-JP" sz="2000" dirty="0">
              <a:solidFill>
                <a:srgbClr val="1F33E8"/>
              </a:solidFill>
              <a:latin typeface="Meiryo" panose="020B0604030504040204" pitchFamily="34" charset="-128"/>
              <a:ea typeface="Meiryo" panose="020B0604030504040204" pitchFamily="34" charset="-128"/>
            </a:endParaRPr>
          </a:p>
          <a:p>
            <a:r>
              <a:rPr kumimoji="1" lang="en-US" altLang="ja-JP" sz="1200" dirty="0">
                <a:solidFill>
                  <a:srgbClr val="1F33E8"/>
                </a:solidFill>
                <a:latin typeface="Meiryo" panose="020B0604030504040204" pitchFamily="34" charset="-128"/>
                <a:ea typeface="Meiryo" panose="020B0604030504040204" pitchFamily="34" charset="-128"/>
              </a:rPr>
              <a:t>DX</a:t>
            </a:r>
            <a:r>
              <a:rPr kumimoji="1" lang="ja-JP" altLang="en-US" sz="1200">
                <a:solidFill>
                  <a:srgbClr val="1F33E8"/>
                </a:solidFill>
                <a:latin typeface="Meiryo" panose="020B0604030504040204" pitchFamily="34" charset="-128"/>
                <a:ea typeface="Meiryo" panose="020B0604030504040204" pitchFamily="34" charset="-128"/>
              </a:rPr>
              <a:t>本部／デジタル推進室　など</a:t>
            </a:r>
            <a:endParaRPr kumimoji="1" lang="ja-JP" altLang="en-US" sz="1200" b="1">
              <a:solidFill>
                <a:srgbClr val="1F33E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6988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left)">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DAB5F192-0131-0D42-9AAD-B4E5044AA547}"/>
              </a:ext>
            </a:extLst>
          </p:cNvPr>
          <p:cNvSpPr/>
          <p:nvPr/>
        </p:nvSpPr>
        <p:spPr>
          <a:xfrm>
            <a:off x="720245" y="970767"/>
            <a:ext cx="3726493" cy="43152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en-US" altLang="ja-JP" sz="2400" dirty="0"/>
              <a:t>2</a:t>
            </a:r>
            <a:r>
              <a:rPr lang="ja-JP" altLang="en-US" sz="2400" dirty="0"/>
              <a:t>つのデジタル化：デジタイゼーションとデジタライゼーション</a:t>
            </a:r>
            <a:endParaRPr kumimoji="1" lang="ja-JP" altLang="en-US" sz="2400" dirty="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089304" y="1361981"/>
            <a:ext cx="2928000"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154217" y="256375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アナログ放送→デジタル放送</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紙の書籍→電子書籍</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人手によるコピペ→</a:t>
            </a:r>
            <a:r>
              <a:rPr lang="en-US" altLang="ja-JP" sz="1400" dirty="0">
                <a:solidFill>
                  <a:schemeClr val="bg1"/>
                </a:solidFill>
                <a:latin typeface="Meiryo" panose="020B0604030504040204" pitchFamily="34" charset="-128"/>
                <a:ea typeface="Meiryo" panose="020B0604030504040204" pitchFamily="34" charset="-128"/>
              </a:rPr>
              <a:t>RPA</a:t>
            </a:r>
          </a:p>
        </p:txBody>
      </p:sp>
      <p:sp>
        <p:nvSpPr>
          <p:cNvPr id="18" name="テキスト ボックス 17">
            <a:extLst>
              <a:ext uri="{FF2B5EF4-FFF2-40B4-BE49-F238E27FC236}">
                <a16:creationId xmlns:a16="http://schemas.microsoft.com/office/drawing/2014/main" id="{DA0E7EA7-719A-C54D-BD0D-3B968681EB89}"/>
              </a:ext>
            </a:extLst>
          </p:cNvPr>
          <p:cNvSpPr txBox="1"/>
          <p:nvPr/>
        </p:nvSpPr>
        <p:spPr>
          <a:xfrm>
            <a:off x="1926864" y="4031289"/>
            <a:ext cx="1261884"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効率化</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0B700F6-4A72-8C46-9C4F-875E5961A397}"/>
              </a:ext>
            </a:extLst>
          </p:cNvPr>
          <p:cNvSpPr/>
          <p:nvPr/>
        </p:nvSpPr>
        <p:spPr>
          <a:xfrm>
            <a:off x="797018" y="3592358"/>
            <a:ext cx="3241152" cy="400110"/>
          </a:xfrm>
          <a:prstGeom prst="rect">
            <a:avLst/>
          </a:prstGeom>
        </p:spPr>
        <p:txBody>
          <a:bodyPr wrap="square">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ビジネス・プロセス</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0041C98-A474-6F49-8FFE-0747DC05085D}"/>
              </a:ext>
            </a:extLst>
          </p:cNvPr>
          <p:cNvSpPr/>
          <p:nvPr/>
        </p:nvSpPr>
        <p:spPr>
          <a:xfrm>
            <a:off x="1127620" y="4554509"/>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改善・改良・修正</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コストや納期の削減・効率化</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019F46F6-B25D-D54B-B09E-505CAF203CA7}"/>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97263" y="970767"/>
              <a:ext cx="3726493" cy="43152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FC6D467E-59CC-F349-9CFA-8B6CDA9556D4}"/>
                </a:ext>
              </a:extLst>
            </p:cNvPr>
            <p:cNvSpPr txBox="1"/>
            <p:nvPr/>
          </p:nvSpPr>
          <p:spPr>
            <a:xfrm>
              <a:off x="5442253" y="3592358"/>
              <a:ext cx="2236510" cy="400110"/>
            </a:xfrm>
            <a:prstGeom prst="rect">
              <a:avLst/>
            </a:prstGeom>
            <a:noFill/>
          </p:spPr>
          <p:txBody>
            <a:bodyPr wrap="none" rtlCol="0">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ビジネス・モデル</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7CBCE5F-5AA3-E84C-A4FE-041538A0544B}"/>
                </a:ext>
              </a:extLst>
            </p:cNvPr>
            <p:cNvSpPr txBox="1"/>
            <p:nvPr/>
          </p:nvSpPr>
          <p:spPr>
            <a:xfrm>
              <a:off x="4935167" y="1358751"/>
              <a:ext cx="3262432"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デジタライゼーション</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4887614" y="2565362"/>
              <a:ext cx="3345788"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自動車販売→カーシェア／サブスク</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ビデオレンタル→ストリーミング</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電話や郵便→</a:t>
              </a:r>
              <a:r>
                <a:rPr lang="en-US" altLang="ja-JP" sz="1400" dirty="0">
                  <a:solidFill>
                    <a:schemeClr val="bg1"/>
                  </a:solidFill>
                  <a:latin typeface="Meiryo" panose="020B0604030504040204" pitchFamily="34" charset="-128"/>
                  <a:ea typeface="Meiryo" panose="020B0604030504040204" pitchFamily="34" charset="-128"/>
                </a:rPr>
                <a:t>SNS</a:t>
              </a:r>
              <a:r>
                <a:rPr lang="ja-JP" altLang="en-US" sz="1400">
                  <a:solidFill>
                    <a:schemeClr val="bg1"/>
                  </a:solidFill>
                  <a:latin typeface="Meiryo" panose="020B0604030504040204" pitchFamily="34" charset="-128"/>
                  <a:ea typeface="Meiryo" panose="020B0604030504040204" pitchFamily="34" charset="-128"/>
                </a:rPr>
                <a:t>・チャット</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4DB51A4-F4A1-FA4F-8F8E-3315F2C27A24}"/>
                </a:ext>
              </a:extLst>
            </p:cNvPr>
            <p:cNvSpPr txBox="1"/>
            <p:nvPr/>
          </p:nvSpPr>
          <p:spPr>
            <a:xfrm>
              <a:off x="6089433" y="4031289"/>
              <a:ext cx="902811"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変革</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B404A2A5-086E-F643-AAB4-FC3FE49F5949}"/>
                </a:ext>
              </a:extLst>
            </p:cNvPr>
            <p:cNvSpPr/>
            <p:nvPr/>
          </p:nvSpPr>
          <p:spPr>
            <a:xfrm>
              <a:off x="5179793" y="4548246"/>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事業構造の転換</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新しい価値の創出</a:t>
              </a:r>
              <a:endParaRPr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a16="http://schemas.microsoft.com/office/drawing/2014/main" id="{B388BDC7-F0F7-AD43-B6CD-B640B8A435D3}"/>
              </a:ext>
            </a:extLst>
          </p:cNvPr>
          <p:cNvGrpSpPr/>
          <p:nvPr/>
        </p:nvGrpSpPr>
        <p:grpSpPr>
          <a:xfrm>
            <a:off x="690057" y="5109013"/>
            <a:ext cx="3756679" cy="1223150"/>
            <a:chOff x="690057" y="5109013"/>
            <a:chExt cx="3756679" cy="1223150"/>
          </a:xfrm>
        </p:grpSpPr>
        <p:sp>
          <p:nvSpPr>
            <p:cNvPr id="29" name="正方形/長方形 28">
              <a:extLst>
                <a:ext uri="{FF2B5EF4-FFF2-40B4-BE49-F238E27FC236}">
                  <a16:creationId xmlns:a16="http://schemas.microsoft.com/office/drawing/2014/main" id="{B5628B68-A103-5141-BFE4-DEAFFFC9BA9A}"/>
                </a:ext>
              </a:extLst>
            </p:cNvPr>
            <p:cNvSpPr/>
            <p:nvPr/>
          </p:nvSpPr>
          <p:spPr>
            <a:xfrm>
              <a:off x="720243" y="5416404"/>
              <a:ext cx="3726493" cy="91575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058C2B9-4113-9A4E-A687-4588DAB562DF}"/>
                </a:ext>
              </a:extLst>
            </p:cNvPr>
            <p:cNvSpPr txBox="1"/>
            <p:nvPr/>
          </p:nvSpPr>
          <p:spPr>
            <a:xfrm>
              <a:off x="1593475" y="5510252"/>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既存の改善</a:t>
              </a:r>
            </a:p>
          </p:txBody>
        </p:sp>
        <p:sp>
          <p:nvSpPr>
            <p:cNvPr id="8" name="正方形/長方形 7">
              <a:extLst>
                <a:ext uri="{FF2B5EF4-FFF2-40B4-BE49-F238E27FC236}">
                  <a16:creationId xmlns:a16="http://schemas.microsoft.com/office/drawing/2014/main" id="{8CB7249C-BC1F-CB43-879B-E469D9D27217}"/>
                </a:ext>
              </a:extLst>
            </p:cNvPr>
            <p:cNvSpPr/>
            <p:nvPr/>
          </p:nvSpPr>
          <p:spPr>
            <a:xfrm>
              <a:off x="690057" y="5958043"/>
              <a:ext cx="3726493" cy="338554"/>
            </a:xfrm>
            <a:prstGeom prst="rect">
              <a:avLst/>
            </a:prstGeom>
          </p:spPr>
          <p:txBody>
            <a:bodyPr wrap="squar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企業活動の効率</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向上と</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持続的な成長</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043CF217-F2DC-5C4B-BA6F-FC98DDF0DD1F}"/>
                </a:ext>
              </a:extLst>
            </p:cNvPr>
            <p:cNvSpPr/>
            <p:nvPr/>
          </p:nvSpPr>
          <p:spPr>
            <a:xfrm>
              <a:off x="1696291"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FC127DF2-444A-F44C-99BD-9AA7495CC396}"/>
              </a:ext>
            </a:extLst>
          </p:cNvPr>
          <p:cNvGrpSpPr/>
          <p:nvPr/>
        </p:nvGrpSpPr>
        <p:grpSpPr>
          <a:xfrm>
            <a:off x="4697263" y="5109013"/>
            <a:ext cx="3734968" cy="1214939"/>
            <a:chOff x="4697263" y="5109013"/>
            <a:chExt cx="3734968" cy="1214939"/>
          </a:xfrm>
        </p:grpSpPr>
        <p:sp>
          <p:nvSpPr>
            <p:cNvPr id="30" name="正方形/長方形 29">
              <a:extLst>
                <a:ext uri="{FF2B5EF4-FFF2-40B4-BE49-F238E27FC236}">
                  <a16:creationId xmlns:a16="http://schemas.microsoft.com/office/drawing/2014/main" id="{5BD594BE-FD81-814B-B833-A9050E0528D2}"/>
                </a:ext>
              </a:extLst>
            </p:cNvPr>
            <p:cNvSpPr/>
            <p:nvPr/>
          </p:nvSpPr>
          <p:spPr>
            <a:xfrm>
              <a:off x="4697263" y="5421535"/>
              <a:ext cx="3726493" cy="9024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4DADFA34-51A0-284C-B1A3-9D5E87C2684C}"/>
                </a:ext>
              </a:extLst>
            </p:cNvPr>
            <p:cNvSpPr txBox="1"/>
            <p:nvPr/>
          </p:nvSpPr>
          <p:spPr>
            <a:xfrm>
              <a:off x="5619964" y="5515944"/>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既存の破壊</a:t>
              </a:r>
            </a:p>
          </p:txBody>
        </p:sp>
        <p:sp>
          <p:nvSpPr>
            <p:cNvPr id="7" name="正方形/長方形 6">
              <a:extLst>
                <a:ext uri="{FF2B5EF4-FFF2-40B4-BE49-F238E27FC236}">
                  <a16:creationId xmlns:a16="http://schemas.microsoft.com/office/drawing/2014/main" id="{35AA1827-1199-9642-94A6-9FE161E9A0DB}"/>
                </a:ext>
              </a:extLst>
            </p:cNvPr>
            <p:cNvSpPr/>
            <p:nvPr/>
          </p:nvSpPr>
          <p:spPr>
            <a:xfrm>
              <a:off x="4712943" y="5958515"/>
              <a:ext cx="3719288" cy="338554"/>
            </a:xfrm>
            <a:prstGeom prst="rect">
              <a:avLst/>
            </a:prstGeom>
          </p:spPr>
          <p:txBody>
            <a:bodyPr wrap="non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新たな顧客価値や破壊的競争力を創出</a:t>
              </a:r>
              <a:r>
                <a:rPr lang="ja-JP" altLang="ja-JP" sz="1600">
                  <a:solidFill>
                    <a:schemeClr val="bg1"/>
                  </a:solidFill>
                  <a:latin typeface="Meiryo" panose="020B0604030504040204" pitchFamily="34" charset="-128"/>
                  <a:ea typeface="Meiryo" panose="020B0604030504040204" pitchFamily="34" charset="-128"/>
                </a:rPr>
                <a:t>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41" name="下矢印 40">
              <a:extLst>
                <a:ext uri="{FF2B5EF4-FFF2-40B4-BE49-F238E27FC236}">
                  <a16:creationId xmlns:a16="http://schemas.microsoft.com/office/drawing/2014/main" id="{134BF654-0784-3149-8BA0-0761DA015E86}"/>
                </a:ext>
              </a:extLst>
            </p:cNvPr>
            <p:cNvSpPr/>
            <p:nvPr/>
          </p:nvSpPr>
          <p:spPr>
            <a:xfrm>
              <a:off x="5696089"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62890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02D06473-2EC9-A749-BD91-4F2A988E7661}"/>
              </a:ext>
            </a:extLst>
          </p:cNvPr>
          <p:cNvGrpSpPr/>
          <p:nvPr/>
        </p:nvGrpSpPr>
        <p:grpSpPr>
          <a:xfrm>
            <a:off x="988359" y="2552348"/>
            <a:ext cx="7311474" cy="4215340"/>
            <a:chOff x="988359" y="2552348"/>
            <a:chExt cx="7311474" cy="4215340"/>
          </a:xfrm>
        </p:grpSpPr>
        <p:grpSp>
          <p:nvGrpSpPr>
            <p:cNvPr id="4" name="グループ化 3">
              <a:extLst>
                <a:ext uri="{FF2B5EF4-FFF2-40B4-BE49-F238E27FC236}">
                  <a16:creationId xmlns:a16="http://schemas.microsoft.com/office/drawing/2014/main" id="{F0745550-B097-164B-9E21-D14B9C1FE57E}"/>
                </a:ext>
              </a:extLst>
            </p:cNvPr>
            <p:cNvGrpSpPr/>
            <p:nvPr/>
          </p:nvGrpSpPr>
          <p:grpSpPr>
            <a:xfrm>
              <a:off x="988359" y="2552348"/>
              <a:ext cx="7311474" cy="4215340"/>
              <a:chOff x="988359" y="2552348"/>
              <a:chExt cx="7311474" cy="4215340"/>
            </a:xfrm>
          </p:grpSpPr>
          <p:grpSp>
            <p:nvGrpSpPr>
              <p:cNvPr id="10" name="グループ化 9">
                <a:extLst>
                  <a:ext uri="{FF2B5EF4-FFF2-40B4-BE49-F238E27FC236}">
                    <a16:creationId xmlns:a16="http://schemas.microsoft.com/office/drawing/2014/main" id="{4A067B9B-ED80-774E-A247-6FEC09A97AC9}"/>
                  </a:ext>
                </a:extLst>
              </p:cNvPr>
              <p:cNvGrpSpPr/>
              <p:nvPr/>
            </p:nvGrpSpPr>
            <p:grpSpPr>
              <a:xfrm>
                <a:off x="2751867" y="2552348"/>
                <a:ext cx="3645034" cy="4215340"/>
                <a:chOff x="2751867" y="2552348"/>
                <a:chExt cx="3645034" cy="4215340"/>
              </a:xfrm>
            </p:grpSpPr>
            <p:sp>
              <p:nvSpPr>
                <p:cNvPr id="25" name="下矢印 24">
                  <a:extLst>
                    <a:ext uri="{FF2B5EF4-FFF2-40B4-BE49-F238E27FC236}">
                      <a16:creationId xmlns:a16="http://schemas.microsoft.com/office/drawing/2014/main" id="{0B142AC9-42AE-E24B-9541-1A79F75DCD3D}"/>
                    </a:ext>
                  </a:extLst>
                </p:cNvPr>
                <p:cNvSpPr/>
                <p:nvPr/>
              </p:nvSpPr>
              <p:spPr>
                <a:xfrm>
                  <a:off x="3851920" y="2552348"/>
                  <a:ext cx="1459587" cy="1145481"/>
                </a:xfrm>
                <a:prstGeom prst="down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E76E2770-687A-004E-AB2B-9F3DAC01EA5A}"/>
                    </a:ext>
                  </a:extLst>
                </p:cNvPr>
                <p:cNvSpPr/>
                <p:nvPr/>
              </p:nvSpPr>
              <p:spPr>
                <a:xfrm>
                  <a:off x="2751867" y="5212987"/>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50496F62-B53A-DA49-BCF3-DFA48CD5417A}"/>
                    </a:ext>
                  </a:extLst>
                </p:cNvPr>
                <p:cNvSpPr/>
                <p:nvPr/>
              </p:nvSpPr>
              <p:spPr>
                <a:xfrm>
                  <a:off x="5296848" y="5207801"/>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DF62027-C868-2C4E-A56E-4AEB1E53AA79}"/>
                    </a:ext>
                  </a:extLst>
                </p:cNvPr>
                <p:cNvSpPr txBox="1"/>
                <p:nvPr/>
              </p:nvSpPr>
              <p:spPr>
                <a:xfrm>
                  <a:off x="3780882" y="6121357"/>
                  <a:ext cx="1569661" cy="646331"/>
                </a:xfrm>
                <a:prstGeom prst="rect">
                  <a:avLst/>
                </a:prstGeom>
                <a:noFill/>
              </p:spPr>
              <p:txBody>
                <a:bodyPr wrap="none" rtlCol="0">
                  <a:spAutoFit/>
                </a:bodyPr>
                <a:lstStyle/>
                <a:p>
                  <a:pPr algn="ctr"/>
                  <a:r>
                    <a:rPr lang="ja-JP" altLang="en-US" sz="3600">
                      <a:solidFill>
                        <a:srgbClr val="3366FF"/>
                      </a:solidFill>
                      <a:latin typeface="Meiryo" panose="020B0604030504040204" pitchFamily="34" charset="-128"/>
                      <a:ea typeface="Meiryo" panose="020B0604030504040204" pitchFamily="34" charset="-128"/>
                    </a:rPr>
                    <a:t>変革後</a:t>
                  </a:r>
                  <a:endParaRPr kumimoji="1" lang="ja-JP" altLang="en-US" sz="3600">
                    <a:solidFill>
                      <a:srgbClr val="3366FF"/>
                    </a:solidFill>
                    <a:latin typeface="Meiryo" panose="020B0604030504040204" pitchFamily="34" charset="-128"/>
                    <a:ea typeface="Meiryo" panose="020B0604030504040204" pitchFamily="34" charset="-128"/>
                  </a:endParaRPr>
                </a:p>
              </p:txBody>
            </p:sp>
          </p:grpSp>
          <p:pic>
            <p:nvPicPr>
              <p:cNvPr id="42" name="図 41">
                <a:extLst>
                  <a:ext uri="{FF2B5EF4-FFF2-40B4-BE49-F238E27FC236}">
                    <a16:creationId xmlns:a16="http://schemas.microsoft.com/office/drawing/2014/main" id="{020A2E90-D919-9145-9D6A-0F5DF2B9BCF8}"/>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394833" y="4380186"/>
                <a:ext cx="1905000" cy="1905000"/>
              </a:xfrm>
              <a:prstGeom prst="rect">
                <a:avLst/>
              </a:prstGeom>
            </p:spPr>
          </p:pic>
          <p:pic>
            <p:nvPicPr>
              <p:cNvPr id="43" name="図 42">
                <a:extLst>
                  <a:ext uri="{FF2B5EF4-FFF2-40B4-BE49-F238E27FC236}">
                    <a16:creationId xmlns:a16="http://schemas.microsoft.com/office/drawing/2014/main" id="{547A1206-8342-8E47-B117-0E9566BB24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88359" y="4312375"/>
                <a:ext cx="1957457" cy="1957457"/>
              </a:xfrm>
              <a:prstGeom prst="rect">
                <a:avLst/>
              </a:prstGeom>
              <a:effectLst>
                <a:outerShdw blurRad="50800" dist="38100" dir="2700000" algn="tl" rotWithShape="0">
                  <a:prstClr val="black">
                    <a:alpha val="40000"/>
                  </a:prstClr>
                </a:outerShdw>
              </a:effectLst>
            </p:spPr>
          </p:pic>
        </p:grpSp>
        <p:pic>
          <p:nvPicPr>
            <p:cNvPr id="41" name="図 40" descr="アイコン&#10;&#10;自動的に生成された説明">
              <a:extLst>
                <a:ext uri="{FF2B5EF4-FFF2-40B4-BE49-F238E27FC236}">
                  <a16:creationId xmlns:a16="http://schemas.microsoft.com/office/drawing/2014/main" id="{4A2CD5B5-58AB-8743-AC81-6ACB25F6B3C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08332" y="4230867"/>
              <a:ext cx="1730036" cy="1722549"/>
            </a:xfrm>
            <a:prstGeom prst="rect">
              <a:avLst/>
            </a:prstGeom>
          </p:spPr>
        </p:pic>
      </p:grpSp>
      <p:pic>
        <p:nvPicPr>
          <p:cNvPr id="31" name="図 30">
            <a:extLst>
              <a:ext uri="{FF2B5EF4-FFF2-40B4-BE49-F238E27FC236}">
                <a16:creationId xmlns:a16="http://schemas.microsoft.com/office/drawing/2014/main" id="{3D788216-EC35-5848-B086-A8083B9189D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28558" y="1401306"/>
            <a:ext cx="1104647" cy="1104647"/>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05F36E0B-28C6-1542-84B9-609873C99F93}"/>
              </a:ext>
            </a:extLst>
          </p:cNvPr>
          <p:cNvSpPr>
            <a:spLocks noGrp="1"/>
          </p:cNvSpPr>
          <p:nvPr>
            <p:ph type="title"/>
          </p:nvPr>
        </p:nvSpPr>
        <p:spPr>
          <a:xfrm>
            <a:off x="230400" y="266400"/>
            <a:ext cx="8913600" cy="416221"/>
          </a:xfrm>
        </p:spPr>
        <p:txBody>
          <a:bodyPr/>
          <a:lstStyle/>
          <a:p>
            <a:r>
              <a:rPr lang="ja-JP" altLang="en-US" sz="2800" dirty="0"/>
              <a:t>デジタル化と変革</a:t>
            </a:r>
            <a:endParaRPr kumimoji="1" lang="ja-JP" altLang="en-US" sz="2800" dirty="0"/>
          </a:p>
        </p:txBody>
      </p:sp>
      <p:sp>
        <p:nvSpPr>
          <p:cNvPr id="13" name="テキスト ボックス 12">
            <a:extLst>
              <a:ext uri="{FF2B5EF4-FFF2-40B4-BE49-F238E27FC236}">
                <a16:creationId xmlns:a16="http://schemas.microsoft.com/office/drawing/2014/main" id="{CBB30CF0-6930-DF4C-AEB3-BD369A7E72CB}"/>
              </a:ext>
            </a:extLst>
          </p:cNvPr>
          <p:cNvSpPr txBox="1"/>
          <p:nvPr/>
        </p:nvSpPr>
        <p:spPr>
          <a:xfrm>
            <a:off x="3787169" y="793636"/>
            <a:ext cx="1569661" cy="646331"/>
          </a:xfrm>
          <a:prstGeom prst="rect">
            <a:avLst/>
          </a:prstGeom>
          <a:noFill/>
        </p:spPr>
        <p:txBody>
          <a:bodyPr wrap="none" rtlCol="0">
            <a:spAutoFit/>
          </a:bodyPr>
          <a:lstStyle/>
          <a:p>
            <a:pPr algn="ctr"/>
            <a:r>
              <a:rPr kumimoji="1" lang="ja-JP" altLang="en-US" sz="3600">
                <a:solidFill>
                  <a:schemeClr val="tx1">
                    <a:lumMod val="50000"/>
                    <a:lumOff val="50000"/>
                  </a:schemeClr>
                </a:solidFill>
                <a:latin typeface="Meiryo" panose="020B0604030504040204" pitchFamily="34" charset="-128"/>
                <a:ea typeface="Meiryo" panose="020B0604030504040204" pitchFamily="34" charset="-128"/>
              </a:rPr>
              <a:t>変革前</a:t>
            </a:r>
          </a:p>
        </p:txBody>
      </p:sp>
      <p:sp>
        <p:nvSpPr>
          <p:cNvPr id="15" name="テキスト ボックス 14">
            <a:extLst>
              <a:ext uri="{FF2B5EF4-FFF2-40B4-BE49-F238E27FC236}">
                <a16:creationId xmlns:a16="http://schemas.microsoft.com/office/drawing/2014/main" id="{8C200F4E-4B77-2F47-97C9-11F778ECED5E}"/>
              </a:ext>
            </a:extLst>
          </p:cNvPr>
          <p:cNvSpPr txBox="1"/>
          <p:nvPr/>
        </p:nvSpPr>
        <p:spPr>
          <a:xfrm>
            <a:off x="3567518" y="1509122"/>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フィルム</a:t>
            </a:r>
          </a:p>
        </p:txBody>
      </p:sp>
      <p:sp>
        <p:nvSpPr>
          <p:cNvPr id="20" name="右矢印 19">
            <a:extLst>
              <a:ext uri="{FF2B5EF4-FFF2-40B4-BE49-F238E27FC236}">
                <a16:creationId xmlns:a16="http://schemas.microsoft.com/office/drawing/2014/main" id="{2AC4DD2E-999B-854F-88E8-E9A1B828698F}"/>
              </a:ext>
            </a:extLst>
          </p:cNvPr>
          <p:cNvSpPr/>
          <p:nvPr/>
        </p:nvSpPr>
        <p:spPr>
          <a:xfrm>
            <a:off x="2858132" y="1746447"/>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7498046B-A42B-CB40-A576-7843E1160215}"/>
              </a:ext>
            </a:extLst>
          </p:cNvPr>
          <p:cNvSpPr/>
          <p:nvPr/>
        </p:nvSpPr>
        <p:spPr>
          <a:xfrm>
            <a:off x="4439250" y="1740784"/>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B2B3D63-5EDB-A640-AC71-73C77843D32F}"/>
              </a:ext>
            </a:extLst>
          </p:cNvPr>
          <p:cNvSpPr/>
          <p:nvPr/>
        </p:nvSpPr>
        <p:spPr>
          <a:xfrm>
            <a:off x="5918210" y="1750595"/>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3DA9546-B00D-BF4D-8896-669321A19235}"/>
              </a:ext>
            </a:extLst>
          </p:cNvPr>
          <p:cNvSpPr txBox="1"/>
          <p:nvPr/>
        </p:nvSpPr>
        <p:spPr>
          <a:xfrm>
            <a:off x="1087035" y="2816501"/>
            <a:ext cx="6957353" cy="646331"/>
          </a:xfrm>
          <a:prstGeom prst="rect">
            <a:avLst/>
          </a:prstGeom>
          <a:noFill/>
        </p:spPr>
        <p:txBody>
          <a:bodyPr wrap="none" rtlCol="0">
            <a:spAutoFit/>
          </a:bodyPr>
          <a:lstStyle/>
          <a:p>
            <a:pPr algn="ctr"/>
            <a:r>
              <a:rPr kumimoji="1"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プロセスをそのままに</a:t>
            </a:r>
            <a:r>
              <a:rPr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するのではなく</a:t>
            </a:r>
            <a:endParaRPr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 を再</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定義</a:t>
            </a: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kumimoji="1"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新しい価値</a:t>
            </a:r>
            <a:r>
              <a:rPr lang="ja-JP" altLang="en-US"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ビジネス・モデル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を創出する</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7" name="グループ化 26">
            <a:extLst>
              <a:ext uri="{FF2B5EF4-FFF2-40B4-BE49-F238E27FC236}">
                <a16:creationId xmlns:a16="http://schemas.microsoft.com/office/drawing/2014/main" id="{3E6A32DF-5A0E-AC4B-9F48-309A6802070F}"/>
              </a:ext>
            </a:extLst>
          </p:cNvPr>
          <p:cNvGrpSpPr/>
          <p:nvPr/>
        </p:nvGrpSpPr>
        <p:grpSpPr>
          <a:xfrm>
            <a:off x="5904645" y="3805215"/>
            <a:ext cx="2423366" cy="709377"/>
            <a:chOff x="5904645" y="3805215"/>
            <a:chExt cx="2423366" cy="709377"/>
          </a:xfrm>
        </p:grpSpPr>
        <p:sp>
          <p:nvSpPr>
            <p:cNvPr id="3" name="四角形吹き出し 2">
              <a:extLst>
                <a:ext uri="{FF2B5EF4-FFF2-40B4-BE49-F238E27FC236}">
                  <a16:creationId xmlns:a16="http://schemas.microsoft.com/office/drawing/2014/main" id="{B240D124-4CD4-7C4D-80AE-B37D8510F850}"/>
                </a:ext>
              </a:extLst>
            </p:cNvPr>
            <p:cNvSpPr/>
            <p:nvPr/>
          </p:nvSpPr>
          <p:spPr>
            <a:xfrm>
              <a:off x="5904646" y="3805215"/>
              <a:ext cx="2423365" cy="709377"/>
            </a:xfrm>
            <a:prstGeom prst="wedgeRectCallout">
              <a:avLst>
                <a:gd name="adj1" fmla="val -48506"/>
                <a:gd name="adj2" fmla="val 123373"/>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3189F8E8-2DFE-6449-B722-18E68D33C8F7}"/>
                </a:ext>
              </a:extLst>
            </p:cNvPr>
            <p:cNvSpPr txBox="1"/>
            <p:nvPr/>
          </p:nvSpPr>
          <p:spPr>
            <a:xfrm>
              <a:off x="5904645" y="3878185"/>
              <a:ext cx="2423365"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変革を伴うデジタル化</a:t>
              </a:r>
            </a:p>
            <a:p>
              <a:pPr algn="ctr"/>
              <a:r>
                <a:rPr kumimoji="1" lang="ja-JP" altLang="en-US" sz="1600" b="1">
                  <a:solidFill>
                    <a:schemeClr val="bg1"/>
                  </a:solidFill>
                  <a:latin typeface="Meiryo" panose="020B0604030504040204" pitchFamily="34" charset="-128"/>
                  <a:ea typeface="Meiryo" panose="020B0604030504040204" pitchFamily="34" charset="-128"/>
                </a:rPr>
                <a:t>デジタライゼーション</a:t>
              </a:r>
              <a:endParaRPr kumimoji="1"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21481D4B-B3F6-4A49-A69C-FE44C7515EF2}"/>
              </a:ext>
            </a:extLst>
          </p:cNvPr>
          <p:cNvGrpSpPr/>
          <p:nvPr/>
        </p:nvGrpSpPr>
        <p:grpSpPr>
          <a:xfrm>
            <a:off x="327756" y="2589689"/>
            <a:ext cx="1957458" cy="293173"/>
            <a:chOff x="6210605" y="3955320"/>
            <a:chExt cx="1957458" cy="293173"/>
          </a:xfrm>
        </p:grpSpPr>
        <p:sp>
          <p:nvSpPr>
            <p:cNvPr id="29" name="四角形吹き出し 28">
              <a:extLst>
                <a:ext uri="{FF2B5EF4-FFF2-40B4-BE49-F238E27FC236}">
                  <a16:creationId xmlns:a16="http://schemas.microsoft.com/office/drawing/2014/main" id="{F064BE21-4388-EF48-8F16-F1EAAA28F8EA}"/>
                </a:ext>
              </a:extLst>
            </p:cNvPr>
            <p:cNvSpPr/>
            <p:nvPr/>
          </p:nvSpPr>
          <p:spPr>
            <a:xfrm>
              <a:off x="6210607" y="3955320"/>
              <a:ext cx="1957456" cy="281944"/>
            </a:xfrm>
            <a:prstGeom prst="wedgeRectCallout">
              <a:avLst>
                <a:gd name="adj1" fmla="val 41002"/>
                <a:gd name="adj2" fmla="val 84485"/>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11DED1A-E6C5-7C4C-91BD-BA5CBE0C5741}"/>
                </a:ext>
              </a:extLst>
            </p:cNvPr>
            <p:cNvSpPr txBox="1"/>
            <p:nvPr/>
          </p:nvSpPr>
          <p:spPr>
            <a:xfrm>
              <a:off x="6210605" y="3971494"/>
              <a:ext cx="1957457"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デジタイゼーション</a:t>
              </a:r>
              <a:endParaRPr kumimoji="1" lang="en-US" altLang="ja-JP" sz="1200" b="1" dirty="0">
                <a:solidFill>
                  <a:schemeClr val="bg1"/>
                </a:solidFill>
                <a:latin typeface="Meiryo" panose="020B0604030504040204" pitchFamily="34" charset="-128"/>
                <a:ea typeface="Meiryo" panose="020B0604030504040204" pitchFamily="34" charset="-128"/>
              </a:endParaRPr>
            </a:p>
          </p:txBody>
        </p:sp>
      </p:grpSp>
      <p:pic>
        <p:nvPicPr>
          <p:cNvPr id="32" name="図 31">
            <a:extLst>
              <a:ext uri="{FF2B5EF4-FFF2-40B4-BE49-F238E27FC236}">
                <a16:creationId xmlns:a16="http://schemas.microsoft.com/office/drawing/2014/main" id="{ED004ED5-FA9C-164D-A110-49F61BDC3851}"/>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610462" y="1442865"/>
            <a:ext cx="1001262" cy="1001262"/>
          </a:xfrm>
          <a:prstGeom prst="rect">
            <a:avLst/>
          </a:prstGeom>
          <a:effectLst>
            <a:outerShdw blurRad="50800" dist="38100" dir="2700000" algn="tl" rotWithShape="0">
              <a:prstClr val="black">
                <a:alpha val="40000"/>
              </a:prstClr>
            </a:outerShdw>
          </a:effectLst>
        </p:spPr>
      </p:pic>
      <p:pic>
        <p:nvPicPr>
          <p:cNvPr id="35" name="図 34" descr="パソコンの画面&#10;&#10;中程度の精度で自動的に生成された説明">
            <a:extLst>
              <a:ext uri="{FF2B5EF4-FFF2-40B4-BE49-F238E27FC236}">
                <a16:creationId xmlns:a16="http://schemas.microsoft.com/office/drawing/2014/main" id="{0582E2DA-6B92-AF4A-8F91-275EDBCA8BE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35799" y="1811177"/>
            <a:ext cx="473128" cy="493794"/>
          </a:xfrm>
          <a:prstGeom prst="rect">
            <a:avLst/>
          </a:prstGeom>
          <a:effectLst>
            <a:outerShdw blurRad="50800" dist="38100" dir="2700000" algn="tl" rotWithShape="0">
              <a:prstClr val="black">
                <a:alpha val="40000"/>
              </a:prstClr>
            </a:outerShdw>
          </a:effectLst>
        </p:spPr>
      </p:pic>
      <p:pic>
        <p:nvPicPr>
          <p:cNvPr id="36" name="図 35" descr="パソコンの画面&#10;&#10;中程度の精度で自動的に生成された説明">
            <a:extLst>
              <a:ext uri="{FF2B5EF4-FFF2-40B4-BE49-F238E27FC236}">
                <a16:creationId xmlns:a16="http://schemas.microsoft.com/office/drawing/2014/main" id="{A4D82997-7345-9A4B-B5D2-2243060376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324861">
            <a:off x="5048781" y="1830105"/>
            <a:ext cx="469672" cy="490187"/>
          </a:xfrm>
          <a:prstGeom prst="rect">
            <a:avLst/>
          </a:prstGeom>
          <a:effectLst>
            <a:outerShdw blurRad="50800" dist="38100" dir="2700000" algn="tl" rotWithShape="0">
              <a:prstClr val="black">
                <a:alpha val="40000"/>
              </a:prstClr>
            </a:outerShdw>
          </a:effectLst>
        </p:spPr>
      </p:pic>
      <p:pic>
        <p:nvPicPr>
          <p:cNvPr id="37" name="図 36" descr="パソコンの画面&#10;&#10;中程度の精度で自動的に生成された説明">
            <a:extLst>
              <a:ext uri="{FF2B5EF4-FFF2-40B4-BE49-F238E27FC236}">
                <a16:creationId xmlns:a16="http://schemas.microsoft.com/office/drawing/2014/main" id="{F989874D-F555-344F-9AE8-36167AB382F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8528807">
            <a:off x="5307120" y="1752197"/>
            <a:ext cx="446319" cy="465813"/>
          </a:xfrm>
          <a:prstGeom prst="rect">
            <a:avLst/>
          </a:prstGeom>
          <a:effectLst>
            <a:outerShdw blurRad="50800" dist="38100" dir="2700000" algn="tl" rotWithShape="0">
              <a:prstClr val="black">
                <a:alpha val="40000"/>
              </a:prstClr>
            </a:outerShdw>
          </a:effectLst>
        </p:spPr>
      </p:pic>
      <p:sp>
        <p:nvSpPr>
          <p:cNvPr id="38" name="テキスト ボックス 37">
            <a:extLst>
              <a:ext uri="{FF2B5EF4-FFF2-40B4-BE49-F238E27FC236}">
                <a16:creationId xmlns:a16="http://schemas.microsoft.com/office/drawing/2014/main" id="{4FADE5BA-B098-BB4E-B676-6882B40C7D02}"/>
              </a:ext>
            </a:extLst>
          </p:cNvPr>
          <p:cNvSpPr txBox="1"/>
          <p:nvPr/>
        </p:nvSpPr>
        <p:spPr>
          <a:xfrm>
            <a:off x="4840511" y="1522946"/>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現像</a:t>
            </a:r>
          </a:p>
        </p:txBody>
      </p:sp>
      <p:pic>
        <p:nvPicPr>
          <p:cNvPr id="39" name="図 38">
            <a:extLst>
              <a:ext uri="{FF2B5EF4-FFF2-40B4-BE49-F238E27FC236}">
                <a16:creationId xmlns:a16="http://schemas.microsoft.com/office/drawing/2014/main" id="{F16C37B9-D309-AC43-9A0E-FFA3AAD1B9C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210006" y="1375830"/>
            <a:ext cx="1240869" cy="12408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629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050EB-04AD-6C4B-8932-91B1B1C266B3}"/>
              </a:ext>
            </a:extLst>
          </p:cNvPr>
          <p:cNvSpPr>
            <a:spLocks noGrp="1"/>
          </p:cNvSpPr>
          <p:nvPr>
            <p:ph type="title"/>
          </p:nvPr>
        </p:nvSpPr>
        <p:spPr/>
        <p:txBody>
          <a:bodyPr/>
          <a:lstStyle/>
          <a:p>
            <a:r>
              <a:rPr kumimoji="1" lang="ja-JP" altLang="en-US"/>
              <a:t>デジタル化がもたらすレイヤ構造化と抽象化</a:t>
            </a:r>
          </a:p>
        </p:txBody>
      </p:sp>
      <p:pic>
        <p:nvPicPr>
          <p:cNvPr id="6" name="図 5" descr="食品 が含まれている画像&#10;&#10;自動的に生成された説明">
            <a:extLst>
              <a:ext uri="{FF2B5EF4-FFF2-40B4-BE49-F238E27FC236}">
                <a16:creationId xmlns:a16="http://schemas.microsoft.com/office/drawing/2014/main" id="{A1C1F352-D811-3147-AAA7-96BC68D85D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32475" y="1571815"/>
            <a:ext cx="1014970" cy="1014970"/>
          </a:xfrm>
          <a:prstGeom prst="rect">
            <a:avLst/>
          </a:prstGeom>
        </p:spPr>
      </p:pic>
      <p:pic>
        <p:nvPicPr>
          <p:cNvPr id="8" name="図 7" descr="食品, テーブル, 座る が含まれている画像&#10;&#10;自動的に生成された説明">
            <a:extLst>
              <a:ext uri="{FF2B5EF4-FFF2-40B4-BE49-F238E27FC236}">
                <a16:creationId xmlns:a16="http://schemas.microsoft.com/office/drawing/2014/main" id="{1F4F0614-EE40-0442-9BE5-BFE7FB7C821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9668" y="1571815"/>
            <a:ext cx="1014970" cy="1014970"/>
          </a:xfrm>
          <a:prstGeom prst="rect">
            <a:avLst/>
          </a:prstGeom>
        </p:spPr>
      </p:pic>
      <p:pic>
        <p:nvPicPr>
          <p:cNvPr id="10" name="図 9" descr="瓶の飲み物&#10;&#10;自動的に生成された説明">
            <a:extLst>
              <a:ext uri="{FF2B5EF4-FFF2-40B4-BE49-F238E27FC236}">
                <a16:creationId xmlns:a16="http://schemas.microsoft.com/office/drawing/2014/main" id="{0B0323BF-6C44-E34A-863F-07A873B2588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198" y="1571815"/>
            <a:ext cx="1014970" cy="1014970"/>
          </a:xfrm>
          <a:prstGeom prst="rect">
            <a:avLst/>
          </a:prstGeom>
        </p:spPr>
      </p:pic>
      <p:grpSp>
        <p:nvGrpSpPr>
          <p:cNvPr id="64" name="グループ化 63">
            <a:extLst>
              <a:ext uri="{FF2B5EF4-FFF2-40B4-BE49-F238E27FC236}">
                <a16:creationId xmlns:a16="http://schemas.microsoft.com/office/drawing/2014/main" id="{5736C34A-7226-4D47-90FD-79D32B6A421B}"/>
              </a:ext>
            </a:extLst>
          </p:cNvPr>
          <p:cNvGrpSpPr/>
          <p:nvPr/>
        </p:nvGrpSpPr>
        <p:grpSpPr>
          <a:xfrm>
            <a:off x="2864221" y="918943"/>
            <a:ext cx="854015" cy="5533504"/>
            <a:chOff x="2864221" y="918943"/>
            <a:chExt cx="854015" cy="5533504"/>
          </a:xfrm>
        </p:grpSpPr>
        <p:sp>
          <p:nvSpPr>
            <p:cNvPr id="28" name="上下矢印 27">
              <a:extLst>
                <a:ext uri="{FF2B5EF4-FFF2-40B4-BE49-F238E27FC236}">
                  <a16:creationId xmlns:a16="http://schemas.microsoft.com/office/drawing/2014/main" id="{FA52209D-C91C-4B4D-8673-789B2038A20E}"/>
                </a:ext>
              </a:extLst>
            </p:cNvPr>
            <p:cNvSpPr/>
            <p:nvPr/>
          </p:nvSpPr>
          <p:spPr>
            <a:xfrm>
              <a:off x="2864221" y="918943"/>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1CA0997E-DAA6-714A-9F7B-9F3C24FE8A17}"/>
                </a:ext>
              </a:extLst>
            </p:cNvPr>
            <p:cNvSpPr txBox="1"/>
            <p:nvPr/>
          </p:nvSpPr>
          <p:spPr>
            <a:xfrm>
              <a:off x="3060395" y="1149775"/>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11A8501D-70F5-DD4D-9555-A55BC94358DA}"/>
                </a:ext>
              </a:extLst>
            </p:cNvPr>
            <p:cNvSpPr txBox="1"/>
            <p:nvPr/>
          </p:nvSpPr>
          <p:spPr>
            <a:xfrm>
              <a:off x="3060395" y="5427752"/>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sp>
        <p:nvSpPr>
          <p:cNvPr id="3" name="テキスト ボックス 2">
            <a:extLst>
              <a:ext uri="{FF2B5EF4-FFF2-40B4-BE49-F238E27FC236}">
                <a16:creationId xmlns:a16="http://schemas.microsoft.com/office/drawing/2014/main" id="{F2E689DB-1C0D-2F40-BF5F-4B89BEDF0D34}"/>
              </a:ext>
            </a:extLst>
          </p:cNvPr>
          <p:cNvSpPr txBox="1"/>
          <p:nvPr/>
        </p:nvSpPr>
        <p:spPr>
          <a:xfrm>
            <a:off x="484451" y="4542076"/>
            <a:ext cx="2339103"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カレー</a:t>
            </a:r>
            <a:r>
              <a:rPr lang="ja-JP" altLang="en-US" sz="1400">
                <a:solidFill>
                  <a:schemeClr val="accent6">
                    <a:lumMod val="75000"/>
                  </a:schemeClr>
                </a:solidFill>
                <a:latin typeface="Meiryo" panose="020B0604030504040204" pitchFamily="34" charset="-128"/>
                <a:ea typeface="Meiryo" panose="020B0604030504040204" pitchFamily="34" charset="-128"/>
              </a:rPr>
              <a:t>料理でしか使えない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9C94090-7731-0840-9D23-2C174D301035}"/>
              </a:ext>
            </a:extLst>
          </p:cNvPr>
          <p:cNvSpPr txBox="1"/>
          <p:nvPr/>
        </p:nvSpPr>
        <p:spPr>
          <a:xfrm>
            <a:off x="745726" y="2680843"/>
            <a:ext cx="1800493" cy="523220"/>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アレンジができる</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様々な料理に使える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25" name="Picture 2">
            <a:extLst>
              <a:ext uri="{FF2B5EF4-FFF2-40B4-BE49-F238E27FC236}">
                <a16:creationId xmlns:a16="http://schemas.microsoft.com/office/drawing/2014/main" id="{6CC360C1-F64F-AA49-9B6B-C2B5CC3C788D}"/>
              </a:ext>
            </a:extLst>
          </p:cNvPr>
          <p:cNvPicPr>
            <a:picLocks noChangeAspect="1" noChangeArrowheads="1"/>
          </p:cNvPicPr>
          <p:nvPr/>
        </p:nvPicPr>
        <p:blipFill>
          <a:blip r:embed="rId5" cstate="print">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1142644" y="989490"/>
            <a:ext cx="398000" cy="10149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B137B5E9-71F1-5249-A0AF-27A995B8FBD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23848" y="995727"/>
            <a:ext cx="409737" cy="101611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グループ化 40">
            <a:extLst>
              <a:ext uri="{FF2B5EF4-FFF2-40B4-BE49-F238E27FC236}">
                <a16:creationId xmlns:a16="http://schemas.microsoft.com/office/drawing/2014/main" id="{67239CE9-98F9-D64A-9846-85E1016965A7}"/>
              </a:ext>
            </a:extLst>
          </p:cNvPr>
          <p:cNvGrpSpPr/>
          <p:nvPr/>
        </p:nvGrpSpPr>
        <p:grpSpPr>
          <a:xfrm>
            <a:off x="3649429" y="985014"/>
            <a:ext cx="4885095" cy="5418082"/>
            <a:chOff x="3649429" y="985014"/>
            <a:chExt cx="4885095" cy="5418082"/>
          </a:xfrm>
        </p:grpSpPr>
        <p:sp>
          <p:nvSpPr>
            <p:cNvPr id="32" name="正方形/長方形 31">
              <a:extLst>
                <a:ext uri="{FF2B5EF4-FFF2-40B4-BE49-F238E27FC236}">
                  <a16:creationId xmlns:a16="http://schemas.microsoft.com/office/drawing/2014/main" id="{85F8B9F0-DEA7-744C-BF9A-6A4B084578B4}"/>
                </a:ext>
              </a:extLst>
            </p:cNvPr>
            <p:cNvSpPr/>
            <p:nvPr/>
          </p:nvSpPr>
          <p:spPr>
            <a:xfrm>
              <a:off x="4995503" y="1018187"/>
              <a:ext cx="3488642" cy="3459958"/>
            </a:xfrm>
            <a:prstGeom prst="rect">
              <a:avLst/>
            </a:prstGeom>
            <a:solidFill>
              <a:srgbClr val="0070C0">
                <a:alpha val="2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33B59E4-C88D-D24D-91A9-43DFA702753A}"/>
                </a:ext>
              </a:extLst>
            </p:cNvPr>
            <p:cNvSpPr/>
            <p:nvPr/>
          </p:nvSpPr>
          <p:spPr>
            <a:xfrm>
              <a:off x="5124714" y="3274229"/>
              <a:ext cx="948001" cy="10984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AA9F6620-5242-6046-B7E8-45EA70C26FC8}"/>
                </a:ext>
              </a:extLst>
            </p:cNvPr>
            <p:cNvSpPr/>
            <p:nvPr/>
          </p:nvSpPr>
          <p:spPr>
            <a:xfrm>
              <a:off x="5124712" y="1842035"/>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27E1CEB-BF00-4646-845C-D0CCCA80E68B}"/>
                </a:ext>
              </a:extLst>
            </p:cNvPr>
            <p:cNvSpPr/>
            <p:nvPr/>
          </p:nvSpPr>
          <p:spPr>
            <a:xfrm>
              <a:off x="6277653" y="3284168"/>
              <a:ext cx="948001" cy="109840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2C80019-FAF2-494A-AE53-38D266B52E37}"/>
                </a:ext>
              </a:extLst>
            </p:cNvPr>
            <p:cNvSpPr/>
            <p:nvPr/>
          </p:nvSpPr>
          <p:spPr>
            <a:xfrm>
              <a:off x="7414912" y="3274229"/>
              <a:ext cx="948001" cy="109840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37555BE-85C0-614E-83E4-03D2B2CC39A6}"/>
                </a:ext>
              </a:extLst>
            </p:cNvPr>
            <p:cNvSpPr/>
            <p:nvPr/>
          </p:nvSpPr>
          <p:spPr>
            <a:xfrm>
              <a:off x="5124712" y="1116606"/>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2D63AFD7-0029-4345-A0CB-9045587FFDAF}"/>
                </a:ext>
              </a:extLst>
            </p:cNvPr>
            <p:cNvSpPr txBox="1"/>
            <p:nvPr/>
          </p:nvSpPr>
          <p:spPr>
            <a:xfrm>
              <a:off x="5279069" y="1965482"/>
              <a:ext cx="524503" cy="369332"/>
            </a:xfrm>
            <a:prstGeom prst="rect">
              <a:avLst/>
            </a:prstGeom>
            <a:noFill/>
          </p:spPr>
          <p:txBody>
            <a:bodyPr wrap="none" rtlCol="0">
              <a:spAutoFit/>
            </a:bodyPr>
            <a:lstStyle/>
            <a:p>
              <a:pPr algn="ctr"/>
              <a:r>
                <a:rPr lang="en-US" altLang="ja-JP" b="1" dirty="0">
                  <a:solidFill>
                    <a:schemeClr val="bg1"/>
                  </a:solidFill>
                  <a:latin typeface="Meiryo" panose="020B0604030504040204" pitchFamily="34" charset="-128"/>
                  <a:ea typeface="Meiryo" panose="020B0604030504040204" pitchFamily="34" charset="-128"/>
                </a:rPr>
                <a:t>OS</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AD34A8FE-5C17-8A41-9E10-B1DD107BC7E7}"/>
                </a:ext>
              </a:extLst>
            </p:cNvPr>
            <p:cNvSpPr txBox="1"/>
            <p:nvPr/>
          </p:nvSpPr>
          <p:spPr>
            <a:xfrm>
              <a:off x="5277946" y="1275165"/>
              <a:ext cx="1800493"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コンピューター</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97F8176-2833-7441-8B5A-9E48121100B4}"/>
                </a:ext>
              </a:extLst>
            </p:cNvPr>
            <p:cNvSpPr txBox="1"/>
            <p:nvPr/>
          </p:nvSpPr>
          <p:spPr>
            <a:xfrm>
              <a:off x="7186772" y="1895015"/>
              <a:ext cx="865943" cy="553998"/>
            </a:xfrm>
            <a:prstGeom prst="rect">
              <a:avLst/>
            </a:prstGeom>
            <a:noFill/>
          </p:spPr>
          <p:txBody>
            <a:bodyPr wrap="none" rtlCol="0">
              <a:spAutoFit/>
            </a:bodyPr>
            <a:lstStyle/>
            <a:p>
              <a:r>
                <a:rPr lang="en-US" altLang="ja-JP" sz="1000" dirty="0">
                  <a:solidFill>
                    <a:schemeClr val="bg1"/>
                  </a:solidFill>
                  <a:latin typeface="Meiryo" panose="020B0604030504040204" pitchFamily="34" charset="-128"/>
                  <a:ea typeface="Meiryo" panose="020B0604030504040204" pitchFamily="34" charset="-128"/>
                </a:rPr>
                <a:t>Windows</a:t>
              </a:r>
            </a:p>
            <a:p>
              <a:r>
                <a:rPr lang="en-US" altLang="ja-JP" sz="1000" dirty="0">
                  <a:solidFill>
                    <a:schemeClr val="bg1"/>
                  </a:solidFill>
                  <a:latin typeface="Meiryo" panose="020B0604030504040204" pitchFamily="34" charset="-128"/>
                  <a:ea typeface="Meiryo" panose="020B0604030504040204" pitchFamily="34" charset="-128"/>
                </a:rPr>
                <a:t>Linux</a:t>
              </a:r>
            </a:p>
            <a:p>
              <a:r>
                <a:rPr lang="en-US" altLang="ja-JP" sz="1000" dirty="0">
                  <a:solidFill>
                    <a:schemeClr val="bg1"/>
                  </a:solidFill>
                  <a:latin typeface="Meiryo" panose="020B0604030504040204" pitchFamily="34" charset="-128"/>
                  <a:ea typeface="Meiryo" panose="020B0604030504040204" pitchFamily="34" charset="-128"/>
                </a:rPr>
                <a:t>MacOS</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F0BFC0B-5640-5B4F-9C6E-D183A699E626}"/>
                </a:ext>
              </a:extLst>
            </p:cNvPr>
            <p:cNvSpPr txBox="1"/>
            <p:nvPr/>
          </p:nvSpPr>
          <p:spPr>
            <a:xfrm>
              <a:off x="7182796" y="1183446"/>
              <a:ext cx="1210588"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プロセッサー</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ストレージ</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ネットワーク</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7ACB40A-E905-BA46-A310-C014A2979879}"/>
                </a:ext>
              </a:extLst>
            </p:cNvPr>
            <p:cNvSpPr txBox="1"/>
            <p:nvPr/>
          </p:nvSpPr>
          <p:spPr>
            <a:xfrm>
              <a:off x="5728151" y="3391589"/>
              <a:ext cx="2031325" cy="584775"/>
            </a:xfrm>
            <a:prstGeom prst="rect">
              <a:avLst/>
            </a:prstGeom>
            <a:noFill/>
          </p:spPr>
          <p:txBody>
            <a:bodyPr wrap="none" rtlCol="0">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業務専用のプログラム</a:t>
              </a:r>
            </a:p>
          </p:txBody>
        </p:sp>
        <p:sp>
          <p:nvSpPr>
            <p:cNvPr id="34" name="正方形/長方形 33">
              <a:extLst>
                <a:ext uri="{FF2B5EF4-FFF2-40B4-BE49-F238E27FC236}">
                  <a16:creationId xmlns:a16="http://schemas.microsoft.com/office/drawing/2014/main" id="{D1B1A0D7-EC2A-CF47-95CA-B98CA026C3FA}"/>
                </a:ext>
              </a:extLst>
            </p:cNvPr>
            <p:cNvSpPr/>
            <p:nvPr/>
          </p:nvSpPr>
          <p:spPr>
            <a:xfrm>
              <a:off x="5124712" y="2558132"/>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0DB5008-3A65-DF4E-82F8-6F578148A012}"/>
                </a:ext>
              </a:extLst>
            </p:cNvPr>
            <p:cNvSpPr txBox="1"/>
            <p:nvPr/>
          </p:nvSpPr>
          <p:spPr>
            <a:xfrm>
              <a:off x="5280045" y="2686399"/>
              <a:ext cx="1569660"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ミドルウェア</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2831071-8C38-E445-8782-5342306F6B1E}"/>
                </a:ext>
              </a:extLst>
            </p:cNvPr>
            <p:cNvSpPr txBox="1"/>
            <p:nvPr/>
          </p:nvSpPr>
          <p:spPr>
            <a:xfrm>
              <a:off x="7178933" y="2615607"/>
              <a:ext cx="954107"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データベース</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認証基盤</a:t>
              </a:r>
              <a:endParaRPr kumimoji="1"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通信制御など</a:t>
              </a:r>
              <a:endParaRPr lang="en-US" altLang="ja-JP" sz="1000" dirty="0">
                <a:solidFill>
                  <a:schemeClr val="bg1"/>
                </a:solidFill>
                <a:latin typeface="Meiryo" panose="020B0604030504040204" pitchFamily="34" charset="-128"/>
                <a:ea typeface="Meiryo" panose="020B0604030504040204" pitchFamily="34" charset="-128"/>
              </a:endParaRPr>
            </a:p>
          </p:txBody>
        </p:sp>
        <p:pic>
          <p:nvPicPr>
            <p:cNvPr id="5" name="Picture 2" descr="ボード「フローチャート」のピン">
              <a:extLst>
                <a:ext uri="{FF2B5EF4-FFF2-40B4-BE49-F238E27FC236}">
                  <a16:creationId xmlns:a16="http://schemas.microsoft.com/office/drawing/2014/main" id="{B67809C5-9BDB-7A49-9EE9-E123FA0F17F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18234" y="3199953"/>
              <a:ext cx="1217222" cy="10368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WS 導入事例：任天堂株式会社、株式会社ディー・エヌ・エー| AWS">
              <a:extLst>
                <a:ext uri="{FF2B5EF4-FFF2-40B4-BE49-F238E27FC236}">
                  <a16:creationId xmlns:a16="http://schemas.microsoft.com/office/drawing/2014/main" id="{726A3306-6B1C-584A-A3BB-855B328C2A0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718234" y="1959250"/>
              <a:ext cx="1208257" cy="948687"/>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a:extLst>
                <a:ext uri="{FF2B5EF4-FFF2-40B4-BE49-F238E27FC236}">
                  <a16:creationId xmlns:a16="http://schemas.microsoft.com/office/drawing/2014/main" id="{FC47C070-C874-BF47-8C02-778C58CAC560}"/>
                </a:ext>
              </a:extLst>
            </p:cNvPr>
            <p:cNvSpPr txBox="1"/>
            <p:nvPr/>
          </p:nvSpPr>
          <p:spPr>
            <a:xfrm>
              <a:off x="3737545" y="985014"/>
              <a:ext cx="1205779" cy="830997"/>
            </a:xfrm>
            <a:prstGeom prst="rect">
              <a:avLst/>
            </a:prstGeom>
            <a:noFill/>
          </p:spPr>
          <p:txBody>
            <a:bodyPr wrap="none" rtlCol="0">
              <a:spAutoFit/>
            </a:bodyPr>
            <a:lstStyle/>
            <a:p>
              <a:r>
                <a:rPr kumimoji="1" lang="en-US" altLang="ja-JP" sz="1200" dirty="0">
                  <a:solidFill>
                    <a:srgbClr val="0070C0"/>
                  </a:solidFill>
                </a:rPr>
                <a:t>0101010101010</a:t>
              </a:r>
            </a:p>
            <a:p>
              <a:r>
                <a:rPr kumimoji="1" lang="en-US" altLang="ja-JP" sz="1200" dirty="0">
                  <a:solidFill>
                    <a:srgbClr val="0070C0"/>
                  </a:solidFill>
                </a:rPr>
                <a:t>1010101001011</a:t>
              </a:r>
            </a:p>
            <a:p>
              <a:r>
                <a:rPr kumimoji="1" lang="en-US" altLang="ja-JP" sz="1200" dirty="0">
                  <a:solidFill>
                    <a:srgbClr val="0070C0"/>
                  </a:solidFill>
                </a:rPr>
                <a:t>1110101010110</a:t>
              </a:r>
            </a:p>
            <a:p>
              <a:r>
                <a:rPr kumimoji="1" lang="en-US" altLang="ja-JP" sz="1200" dirty="0">
                  <a:solidFill>
                    <a:srgbClr val="0070C0"/>
                  </a:solidFill>
                </a:rPr>
                <a:t>0011110011100</a:t>
              </a:r>
              <a:endParaRPr kumimoji="1" lang="ja-JP" altLang="en-US" sz="1200">
                <a:solidFill>
                  <a:srgbClr val="0070C0"/>
                </a:solidFill>
              </a:endParaRPr>
            </a:p>
          </p:txBody>
        </p:sp>
        <p:sp>
          <p:nvSpPr>
            <p:cNvPr id="63" name="テキスト ボックス 62">
              <a:extLst>
                <a:ext uri="{FF2B5EF4-FFF2-40B4-BE49-F238E27FC236}">
                  <a16:creationId xmlns:a16="http://schemas.microsoft.com/office/drawing/2014/main" id="{ED4FE24B-6278-704F-AF91-AD9214F48FEE}"/>
                </a:ext>
              </a:extLst>
            </p:cNvPr>
            <p:cNvSpPr txBox="1"/>
            <p:nvPr/>
          </p:nvSpPr>
          <p:spPr>
            <a:xfrm>
              <a:off x="5118204" y="4636704"/>
              <a:ext cx="3416320"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業務毎に異なる複雑な作業手順</a:t>
              </a:r>
            </a:p>
          </p:txBody>
        </p:sp>
        <p:sp>
          <p:nvSpPr>
            <p:cNvPr id="66" name="テキスト ボックス 65">
              <a:extLst>
                <a:ext uri="{FF2B5EF4-FFF2-40B4-BE49-F238E27FC236}">
                  <a16:creationId xmlns:a16="http://schemas.microsoft.com/office/drawing/2014/main" id="{303C7967-8685-F34A-A634-526294836728}"/>
                </a:ext>
              </a:extLst>
            </p:cNvPr>
            <p:cNvSpPr txBox="1"/>
            <p:nvPr/>
          </p:nvSpPr>
          <p:spPr>
            <a:xfrm>
              <a:off x="5143696"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販売管理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68D84DED-B38B-D946-917E-EC4C8D98A8DB}"/>
                </a:ext>
              </a:extLst>
            </p:cNvPr>
            <p:cNvSpPr txBox="1"/>
            <p:nvPr/>
          </p:nvSpPr>
          <p:spPr>
            <a:xfrm>
              <a:off x="6300247"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生産管理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11A7F9-EF17-D14C-9431-CCC79F4DCFAA}"/>
                </a:ext>
              </a:extLst>
            </p:cNvPr>
            <p:cNvSpPr txBox="1"/>
            <p:nvPr/>
          </p:nvSpPr>
          <p:spPr>
            <a:xfrm>
              <a:off x="7437506" y="4013489"/>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会計管理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7CBC810A-D86C-6A44-A1E9-D689A85FD67B}"/>
                </a:ext>
              </a:extLst>
            </p:cNvPr>
            <p:cNvSpPr txBox="1"/>
            <p:nvPr/>
          </p:nvSpPr>
          <p:spPr>
            <a:xfrm>
              <a:off x="3851655" y="5635501"/>
              <a:ext cx="1107996"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個別業務</a:t>
              </a:r>
            </a:p>
          </p:txBody>
        </p:sp>
        <p:pic>
          <p:nvPicPr>
            <p:cNvPr id="4" name="図 3">
              <a:extLst>
                <a:ext uri="{FF2B5EF4-FFF2-40B4-BE49-F238E27FC236}">
                  <a16:creationId xmlns:a16="http://schemas.microsoft.com/office/drawing/2014/main" id="{7FE91737-B548-8F4E-AFBB-867E49E06F0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48986" y="5254253"/>
              <a:ext cx="958329" cy="958329"/>
            </a:xfrm>
            <a:prstGeom prst="rect">
              <a:avLst/>
            </a:prstGeom>
          </p:spPr>
        </p:pic>
        <p:pic>
          <p:nvPicPr>
            <p:cNvPr id="19" name="図 18">
              <a:extLst>
                <a:ext uri="{FF2B5EF4-FFF2-40B4-BE49-F238E27FC236}">
                  <a16:creationId xmlns:a16="http://schemas.microsoft.com/office/drawing/2014/main" id="{782D5DC2-F467-8B4B-ABFC-7A7FE5B2000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131575" y="5070238"/>
              <a:ext cx="1332858" cy="1332858"/>
            </a:xfrm>
            <a:prstGeom prst="rect">
              <a:avLst/>
            </a:prstGeom>
          </p:spPr>
        </p:pic>
        <p:pic>
          <p:nvPicPr>
            <p:cNvPr id="21" name="図 20">
              <a:extLst>
                <a:ext uri="{FF2B5EF4-FFF2-40B4-BE49-F238E27FC236}">
                  <a16:creationId xmlns:a16="http://schemas.microsoft.com/office/drawing/2014/main" id="{80B1205D-81B8-8A4E-B6B9-D9CAF4CBD26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649429" y="4279287"/>
              <a:ext cx="860059" cy="860059"/>
            </a:xfrm>
            <a:prstGeom prst="rect">
              <a:avLst/>
            </a:prstGeom>
          </p:spPr>
        </p:pic>
        <p:pic>
          <p:nvPicPr>
            <p:cNvPr id="22" name="図 21">
              <a:extLst>
                <a:ext uri="{FF2B5EF4-FFF2-40B4-BE49-F238E27FC236}">
                  <a16:creationId xmlns:a16="http://schemas.microsoft.com/office/drawing/2014/main" id="{B8F68303-449E-6D48-9EC7-23FAA858AB2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4147131" y="4824223"/>
              <a:ext cx="860059" cy="860059"/>
            </a:xfrm>
            <a:prstGeom prst="rect">
              <a:avLst/>
            </a:prstGeom>
          </p:spPr>
        </p:pic>
        <p:pic>
          <p:nvPicPr>
            <p:cNvPr id="23" name="図 22">
              <a:extLst>
                <a:ext uri="{FF2B5EF4-FFF2-40B4-BE49-F238E27FC236}">
                  <a16:creationId xmlns:a16="http://schemas.microsoft.com/office/drawing/2014/main" id="{A2B28423-71CA-EE49-9225-02524ED0D81A}"/>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73246" y="5254252"/>
              <a:ext cx="1029812" cy="1029812"/>
            </a:xfrm>
            <a:prstGeom prst="rect">
              <a:avLst/>
            </a:prstGeom>
          </p:spPr>
        </p:pic>
      </p:grpSp>
      <p:pic>
        <p:nvPicPr>
          <p:cNvPr id="39" name="図 38">
            <a:extLst>
              <a:ext uri="{FF2B5EF4-FFF2-40B4-BE49-F238E27FC236}">
                <a16:creationId xmlns:a16="http://schemas.microsoft.com/office/drawing/2014/main" id="{899BAEAE-215D-C641-A154-99650DEFFA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40028" y="3379981"/>
            <a:ext cx="1613945" cy="990508"/>
          </a:xfrm>
          <a:prstGeom prst="rect">
            <a:avLst/>
          </a:prstGeom>
        </p:spPr>
      </p:pic>
      <p:pic>
        <p:nvPicPr>
          <p:cNvPr id="40" name="図 39">
            <a:extLst>
              <a:ext uri="{FF2B5EF4-FFF2-40B4-BE49-F238E27FC236}">
                <a16:creationId xmlns:a16="http://schemas.microsoft.com/office/drawing/2014/main" id="{A10140FD-5B78-3843-9BE3-439CF2E6BEE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8600" y="5047151"/>
            <a:ext cx="1684087" cy="957682"/>
          </a:xfrm>
          <a:prstGeom prst="rect">
            <a:avLst/>
          </a:prstGeom>
        </p:spPr>
      </p:pic>
    </p:spTree>
    <p:extLst>
      <p:ext uri="{BB962C8B-B14F-4D97-AF65-F5344CB8AC3E}">
        <p14:creationId xmlns:p14="http://schemas.microsoft.com/office/powerpoint/2010/main" val="38090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ppt_y</p:attrName>
                                        </p:attrNameLst>
                                      </p:cBhvr>
                                      <p:tavLst>
                                        <p:tav tm="0">
                                          <p:val>
                                            <p:strVal val="#ppt_y-#ppt_h*1.125000"/>
                                          </p:val>
                                        </p:tav>
                                        <p:tav tm="100000">
                                          <p:val>
                                            <p:strVal val="#ppt_y"/>
                                          </p:val>
                                        </p:tav>
                                      </p:tavLst>
                                    </p:anim>
                                    <p:animEffect transition="in" filter="wipe(down)">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1+#ppt_w/2"/>
                                          </p:val>
                                        </p:tav>
                                        <p:tav tm="100000">
                                          <p:val>
                                            <p:strVal val="#ppt_x"/>
                                          </p:val>
                                        </p:tav>
                                      </p:tavLst>
                                    </p:anim>
                                    <p:anim calcmode="lin" valueType="num">
                                      <p:cBhvr additive="base">
                                        <p:cTn id="4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par>
                          <p:cTn id="48" fill="hold">
                            <p:stCondLst>
                              <p:cond delay="500"/>
                            </p:stCondLst>
                            <p:childTnLst>
                              <p:par>
                                <p:cTn id="49" presetID="16" presetClass="entr" presetSubtype="42" fill="hold"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barn(outHorizontal)">
                                      <p:cBhvr>
                                        <p:cTn id="51" dur="5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2"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p:tgtEl>
                                          <p:spTgt spid="41"/>
                                        </p:tgtEl>
                                        <p:attrNameLst>
                                          <p:attrName>ppt_x</p:attrName>
                                        </p:attrNameLst>
                                      </p:cBhvr>
                                      <p:tavLst>
                                        <p:tav tm="0">
                                          <p:val>
                                            <p:strVal val="#ppt_x+#ppt_w*1.125000"/>
                                          </p:val>
                                        </p:tav>
                                        <p:tav tm="100000">
                                          <p:val>
                                            <p:strVal val="#ppt_x"/>
                                          </p:val>
                                        </p:tav>
                                      </p:tavLst>
                                    </p:anim>
                                    <p:animEffect transition="in" filter="wipe(lef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AB586CE5-A618-3A4B-961A-870D87348FC0}"/>
              </a:ext>
            </a:extLst>
          </p:cNvPr>
          <p:cNvSpPr/>
          <p:nvPr/>
        </p:nvSpPr>
        <p:spPr>
          <a:xfrm>
            <a:off x="4725295" y="1623762"/>
            <a:ext cx="3132873" cy="2784648"/>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9FB8CEB-B976-C549-9E49-32ADA0F8B81F}"/>
              </a:ext>
            </a:extLst>
          </p:cNvPr>
          <p:cNvSpPr txBox="1"/>
          <p:nvPr/>
        </p:nvSpPr>
        <p:spPr>
          <a:xfrm>
            <a:off x="5111377" y="1694492"/>
            <a:ext cx="2366353" cy="461665"/>
          </a:xfrm>
          <a:prstGeom prst="rect">
            <a:avLst/>
          </a:prstGeom>
          <a:noFill/>
        </p:spPr>
        <p:txBody>
          <a:bodyPr wrap="none" rtlCol="0">
            <a:spAutoFit/>
          </a:bodyPr>
          <a:lstStyle/>
          <a:p>
            <a:pPr algn="ctr"/>
            <a:r>
              <a:rPr kumimoji="1" lang="en-US" altLang="ja-JP" sz="2400" b="1" dirty="0">
                <a:solidFill>
                  <a:srgbClr val="0432FF"/>
                </a:solidFill>
                <a:latin typeface="Meiryo" panose="020B0604030504040204" pitchFamily="34" charset="-128"/>
                <a:ea typeface="Meiryo" panose="020B0604030504040204" pitchFamily="34" charset="-128"/>
              </a:rPr>
              <a:t>ERP</a:t>
            </a:r>
            <a:r>
              <a:rPr kumimoji="1" lang="ja-JP" altLang="en-US" sz="2400" b="1">
                <a:solidFill>
                  <a:srgbClr val="0432FF"/>
                </a:solidFill>
                <a:latin typeface="Meiryo" panose="020B0604030504040204" pitchFamily="34" charset="-128"/>
                <a:ea typeface="Meiryo" panose="020B0604030504040204" pitchFamily="34" charset="-128"/>
              </a:rPr>
              <a:t>パッケージ</a:t>
            </a: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デジタル化とはレイヤ構造化と</a:t>
            </a:r>
            <a:r>
              <a:rPr lang="ja-JP" altLang="en-US"/>
              <a:t>抽象化</a:t>
            </a:r>
            <a:endParaRPr kumimoji="1" lang="ja-JP" altLang="en-US"/>
          </a:p>
        </p:txBody>
      </p:sp>
      <p:sp>
        <p:nvSpPr>
          <p:cNvPr id="152" name="正方形/長方形 151">
            <a:extLst>
              <a:ext uri="{FF2B5EF4-FFF2-40B4-BE49-F238E27FC236}">
                <a16:creationId xmlns:a16="http://schemas.microsoft.com/office/drawing/2014/main" id="{3D054F07-E75D-1D46-AC33-1C5D58E2A2D3}"/>
              </a:ext>
            </a:extLst>
          </p:cNvPr>
          <p:cNvSpPr/>
          <p:nvPr/>
        </p:nvSpPr>
        <p:spPr>
          <a:xfrm>
            <a:off x="1285832" y="3267078"/>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5BB23B94-E82F-2E41-BE66-A89A7470F138}"/>
              </a:ext>
            </a:extLst>
          </p:cNvPr>
          <p:cNvSpPr/>
          <p:nvPr/>
        </p:nvSpPr>
        <p:spPr>
          <a:xfrm>
            <a:off x="2039899"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9FFD9FDC-64A8-3C49-B764-4A46821E57B9}"/>
              </a:ext>
            </a:extLst>
          </p:cNvPr>
          <p:cNvSpPr/>
          <p:nvPr/>
        </p:nvSpPr>
        <p:spPr>
          <a:xfrm>
            <a:off x="2795508"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DE32FCFD-B822-9F4D-9258-CB84CFA9CFEA}"/>
              </a:ext>
            </a:extLst>
          </p:cNvPr>
          <p:cNvSpPr/>
          <p:nvPr/>
        </p:nvSpPr>
        <p:spPr>
          <a:xfrm>
            <a:off x="3545178" y="3271016"/>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732FDF-96B5-CE4F-B132-5D29501B8A8C}"/>
              </a:ext>
            </a:extLst>
          </p:cNvPr>
          <p:cNvSpPr txBox="1"/>
          <p:nvPr/>
        </p:nvSpPr>
        <p:spPr>
          <a:xfrm>
            <a:off x="1401947" y="3955066"/>
            <a:ext cx="2749471"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個別業務ごとの担当者</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や縦割りの組織</a:t>
            </a:r>
          </a:p>
        </p:txBody>
      </p:sp>
      <p:sp>
        <p:nvSpPr>
          <p:cNvPr id="164" name="テキスト ボックス 163">
            <a:extLst>
              <a:ext uri="{FF2B5EF4-FFF2-40B4-BE49-F238E27FC236}">
                <a16:creationId xmlns:a16="http://schemas.microsoft.com/office/drawing/2014/main" id="{A5A33DD9-E92C-B446-ABF3-FB059D2D09FB}"/>
              </a:ext>
            </a:extLst>
          </p:cNvPr>
          <p:cNvSpPr txBox="1"/>
          <p:nvPr/>
        </p:nvSpPr>
        <p:spPr>
          <a:xfrm>
            <a:off x="1143604" y="974171"/>
            <a:ext cx="3303808" cy="584775"/>
          </a:xfrm>
          <a:prstGeom prst="rect">
            <a:avLst/>
          </a:prstGeom>
          <a:noFill/>
        </p:spPr>
        <p:txBody>
          <a:bodyPr wrap="square" rtlCol="0">
            <a:spAutoFit/>
          </a:bodyPr>
          <a:lstStyle/>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業務担当者や業務毎に個別最適化</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変化への即応性や柔軟性に欠ける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169" name="上下矢印 168">
            <a:extLst>
              <a:ext uri="{FF2B5EF4-FFF2-40B4-BE49-F238E27FC236}">
                <a16:creationId xmlns:a16="http://schemas.microsoft.com/office/drawing/2014/main" id="{439AB64D-CBC0-4947-A688-33EC381EC0B8}"/>
              </a:ext>
            </a:extLst>
          </p:cNvPr>
          <p:cNvSpPr/>
          <p:nvPr/>
        </p:nvSpPr>
        <p:spPr>
          <a:xfrm>
            <a:off x="256921" y="901874"/>
            <a:ext cx="854015" cy="553650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テキスト ボックス 169">
            <a:extLst>
              <a:ext uri="{FF2B5EF4-FFF2-40B4-BE49-F238E27FC236}">
                <a16:creationId xmlns:a16="http://schemas.microsoft.com/office/drawing/2014/main" id="{26182C9C-0BB5-4040-B3E2-1FEBBDC89A15}"/>
              </a:ext>
            </a:extLst>
          </p:cNvPr>
          <p:cNvSpPr txBox="1"/>
          <p:nvPr/>
        </p:nvSpPr>
        <p:spPr>
          <a:xfrm>
            <a:off x="454275" y="3119968"/>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pic>
        <p:nvPicPr>
          <p:cNvPr id="70" name="図 69">
            <a:extLst>
              <a:ext uri="{FF2B5EF4-FFF2-40B4-BE49-F238E27FC236}">
                <a16:creationId xmlns:a16="http://schemas.microsoft.com/office/drawing/2014/main" id="{36F19383-A2EB-404E-81DF-B317881A93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29876" y="1385464"/>
            <a:ext cx="1872447" cy="1872447"/>
          </a:xfrm>
          <a:prstGeom prst="rect">
            <a:avLst/>
          </a:prstGeom>
          <a:effectLst>
            <a:outerShdw blurRad="50800" dist="38100" dir="2700000" algn="tl" rotWithShape="0">
              <a:prstClr val="black">
                <a:alpha val="40000"/>
              </a:prstClr>
            </a:outerShdw>
          </a:effectLst>
        </p:spPr>
      </p:pic>
      <p:pic>
        <p:nvPicPr>
          <p:cNvPr id="71" name="図 70">
            <a:extLst>
              <a:ext uri="{FF2B5EF4-FFF2-40B4-BE49-F238E27FC236}">
                <a16:creationId xmlns:a16="http://schemas.microsoft.com/office/drawing/2014/main" id="{B3970EDC-0766-7E4A-886D-69558517579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47760" y="5303386"/>
            <a:ext cx="860059" cy="860059"/>
          </a:xfrm>
          <a:prstGeom prst="rect">
            <a:avLst/>
          </a:prstGeom>
          <a:effectLst>
            <a:outerShdw blurRad="50800" dist="38100" dir="2700000" algn="tl" rotWithShape="0">
              <a:prstClr val="black">
                <a:alpha val="40000"/>
              </a:prstClr>
            </a:outerShdw>
          </a:effectLst>
        </p:spPr>
      </p:pic>
      <p:pic>
        <p:nvPicPr>
          <p:cNvPr id="74" name="図 73">
            <a:extLst>
              <a:ext uri="{FF2B5EF4-FFF2-40B4-BE49-F238E27FC236}">
                <a16:creationId xmlns:a16="http://schemas.microsoft.com/office/drawing/2014/main" id="{023F475F-C49C-2749-B51E-720A42B7555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335530" y="5312553"/>
            <a:ext cx="860059" cy="860059"/>
          </a:xfrm>
          <a:prstGeom prst="rect">
            <a:avLst/>
          </a:prstGeom>
          <a:effectLst>
            <a:outerShdw blurRad="50800" dist="38100" dir="2700000" algn="tl" rotWithShape="0">
              <a:prstClr val="black">
                <a:alpha val="40000"/>
              </a:prstClr>
            </a:outerShdw>
          </a:effectLst>
        </p:spPr>
      </p:pic>
      <p:pic>
        <p:nvPicPr>
          <p:cNvPr id="75" name="図 74">
            <a:extLst>
              <a:ext uri="{FF2B5EF4-FFF2-40B4-BE49-F238E27FC236}">
                <a16:creationId xmlns:a16="http://schemas.microsoft.com/office/drawing/2014/main" id="{812B83CE-86B0-3442-ADF9-462EDBCD3830}"/>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298232" y="5252217"/>
            <a:ext cx="886279" cy="886279"/>
          </a:xfrm>
          <a:prstGeom prst="rect">
            <a:avLst/>
          </a:prstGeom>
          <a:effectLst>
            <a:outerShdw blurRad="50800" dist="38100" dir="2700000" algn="tl" rotWithShape="0">
              <a:prstClr val="black">
                <a:alpha val="40000"/>
              </a:prstClr>
            </a:outerShdw>
          </a:effectLst>
        </p:spPr>
      </p:pic>
      <p:grpSp>
        <p:nvGrpSpPr>
          <p:cNvPr id="6" name="グループ化 5">
            <a:extLst>
              <a:ext uri="{FF2B5EF4-FFF2-40B4-BE49-F238E27FC236}">
                <a16:creationId xmlns:a16="http://schemas.microsoft.com/office/drawing/2014/main" id="{4A4C2229-6584-854A-B49D-71DD651BDF34}"/>
              </a:ext>
            </a:extLst>
          </p:cNvPr>
          <p:cNvGrpSpPr/>
          <p:nvPr/>
        </p:nvGrpSpPr>
        <p:grpSpPr>
          <a:xfrm>
            <a:off x="4501629" y="904874"/>
            <a:ext cx="4383596" cy="5533504"/>
            <a:chOff x="4501629" y="904874"/>
            <a:chExt cx="4383596" cy="5533504"/>
          </a:xfrm>
        </p:grpSpPr>
        <p:sp>
          <p:nvSpPr>
            <p:cNvPr id="99" name="正方形/長方形 98">
              <a:extLst>
                <a:ext uri="{FF2B5EF4-FFF2-40B4-BE49-F238E27FC236}">
                  <a16:creationId xmlns:a16="http://schemas.microsoft.com/office/drawing/2014/main" id="{5BDE0611-E77B-B64A-A5D8-243C0513A0E6}"/>
                </a:ext>
              </a:extLst>
            </p:cNvPr>
            <p:cNvSpPr/>
            <p:nvPr/>
          </p:nvSpPr>
          <p:spPr>
            <a:xfrm>
              <a:off x="4831456" y="4064101"/>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4C6FEF1A-CD40-0C42-9B9D-D8FB4579145A}"/>
                </a:ext>
              </a:extLst>
            </p:cNvPr>
            <p:cNvSpPr/>
            <p:nvPr/>
          </p:nvSpPr>
          <p:spPr>
            <a:xfrm>
              <a:off x="5585523"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8356A768-8CE1-1B4D-AC54-9D7D6E66F2AD}"/>
                </a:ext>
              </a:extLst>
            </p:cNvPr>
            <p:cNvSpPr/>
            <p:nvPr/>
          </p:nvSpPr>
          <p:spPr>
            <a:xfrm>
              <a:off x="6341132"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CD68CB2D-4979-A044-A452-6656D695B132}"/>
                </a:ext>
              </a:extLst>
            </p:cNvPr>
            <p:cNvSpPr/>
            <p:nvPr/>
          </p:nvSpPr>
          <p:spPr>
            <a:xfrm>
              <a:off x="7090802" y="4068039"/>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32B14852-6BD4-8044-A3BB-1A44F981A188}"/>
                </a:ext>
              </a:extLst>
            </p:cNvPr>
            <p:cNvSpPr/>
            <p:nvPr/>
          </p:nvSpPr>
          <p:spPr>
            <a:xfrm>
              <a:off x="4831455" y="3458860"/>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FE898E0E-70C4-154D-A923-3E7A1A5B31E6}"/>
                </a:ext>
              </a:extLst>
            </p:cNvPr>
            <p:cNvSpPr/>
            <p:nvPr/>
          </p:nvSpPr>
          <p:spPr>
            <a:xfrm>
              <a:off x="4831455" y="2861034"/>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柱 104">
              <a:extLst>
                <a:ext uri="{FF2B5EF4-FFF2-40B4-BE49-F238E27FC236}">
                  <a16:creationId xmlns:a16="http://schemas.microsoft.com/office/drawing/2014/main" id="{48F865DF-B0E0-C749-A741-1066269DE596}"/>
                </a:ext>
              </a:extLst>
            </p:cNvPr>
            <p:cNvSpPr/>
            <p:nvPr/>
          </p:nvSpPr>
          <p:spPr>
            <a:xfrm>
              <a:off x="4831455" y="2137644"/>
              <a:ext cx="2936024" cy="678108"/>
            </a:xfrm>
            <a:prstGeom prst="can">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432887ED-8420-D74B-88E9-3D948DC4E6F1}"/>
                </a:ext>
              </a:extLst>
            </p:cNvPr>
            <p:cNvSpPr txBox="1"/>
            <p:nvPr/>
          </p:nvSpPr>
          <p:spPr>
            <a:xfrm>
              <a:off x="5287705" y="4432346"/>
              <a:ext cx="198002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個別業務アプリ</a:t>
              </a:r>
            </a:p>
          </p:txBody>
        </p:sp>
        <p:sp>
          <p:nvSpPr>
            <p:cNvPr id="107" name="テキスト ボックス 106">
              <a:extLst>
                <a:ext uri="{FF2B5EF4-FFF2-40B4-BE49-F238E27FC236}">
                  <a16:creationId xmlns:a16="http://schemas.microsoft.com/office/drawing/2014/main" id="{66B6E11E-BECA-0740-88FD-9ED90E0B6181}"/>
                </a:ext>
              </a:extLst>
            </p:cNvPr>
            <p:cNvSpPr txBox="1"/>
            <p:nvPr/>
          </p:nvSpPr>
          <p:spPr>
            <a:xfrm>
              <a:off x="5457384" y="2403686"/>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a:t>
              </a:r>
            </a:p>
          </p:txBody>
        </p:sp>
        <p:sp>
          <p:nvSpPr>
            <p:cNvPr id="115" name="正方形/長方形 114">
              <a:extLst>
                <a:ext uri="{FF2B5EF4-FFF2-40B4-BE49-F238E27FC236}">
                  <a16:creationId xmlns:a16="http://schemas.microsoft.com/office/drawing/2014/main" id="{E119B8E9-E940-8342-8C3A-E7ED920736EA}"/>
                </a:ext>
              </a:extLst>
            </p:cNvPr>
            <p:cNvSpPr/>
            <p:nvPr/>
          </p:nvSpPr>
          <p:spPr>
            <a:xfrm>
              <a:off x="6557615" y="3545463"/>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1CCD5D6C-5DE1-8F43-B856-1442E8AADC0D}"/>
                </a:ext>
              </a:extLst>
            </p:cNvPr>
            <p:cNvSpPr/>
            <p:nvPr/>
          </p:nvSpPr>
          <p:spPr>
            <a:xfrm>
              <a:off x="4929014"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DA3A8B24-E402-9C43-B720-81183E9C829C}"/>
                </a:ext>
              </a:extLst>
            </p:cNvPr>
            <p:cNvSpPr/>
            <p:nvPr/>
          </p:nvSpPr>
          <p:spPr>
            <a:xfrm>
              <a:off x="5328915" y="354550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802E66EE-054B-184F-9721-5B80E324A8C1}"/>
                </a:ext>
              </a:extLst>
            </p:cNvPr>
            <p:cNvSpPr/>
            <p:nvPr/>
          </p:nvSpPr>
          <p:spPr>
            <a:xfrm>
              <a:off x="5737286"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D68D2EB1-0C71-2A4F-B806-B69B9142B6CF}"/>
                </a:ext>
              </a:extLst>
            </p:cNvPr>
            <p:cNvSpPr/>
            <p:nvPr/>
          </p:nvSpPr>
          <p:spPr>
            <a:xfrm>
              <a:off x="6144157" y="3545887"/>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92A68A4A-6479-BA45-98C4-1B130249D05C}"/>
                </a:ext>
              </a:extLst>
            </p:cNvPr>
            <p:cNvSpPr/>
            <p:nvPr/>
          </p:nvSpPr>
          <p:spPr>
            <a:xfrm>
              <a:off x="6954890" y="354778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ACB19C59-E15F-6048-AABD-2072ACBD423C}"/>
                </a:ext>
              </a:extLst>
            </p:cNvPr>
            <p:cNvSpPr/>
            <p:nvPr/>
          </p:nvSpPr>
          <p:spPr>
            <a:xfrm>
              <a:off x="7359300" y="354865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71ABEB1F-B018-964C-910C-667D36092F80}"/>
                </a:ext>
              </a:extLst>
            </p:cNvPr>
            <p:cNvSpPr/>
            <p:nvPr/>
          </p:nvSpPr>
          <p:spPr>
            <a:xfrm>
              <a:off x="6627239" y="29612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6DC1E47A-B6AD-9141-911C-D2D6ABDF8570}"/>
                </a:ext>
              </a:extLst>
            </p:cNvPr>
            <p:cNvSpPr/>
            <p:nvPr/>
          </p:nvSpPr>
          <p:spPr>
            <a:xfrm>
              <a:off x="4999265" y="295889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BC627BDB-5468-F644-B0D9-B729AC8207F2}"/>
                </a:ext>
              </a:extLst>
            </p:cNvPr>
            <p:cNvSpPr/>
            <p:nvPr/>
          </p:nvSpPr>
          <p:spPr>
            <a:xfrm>
              <a:off x="5398539" y="29613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05E8307D-1DFC-DC45-8EFF-165E4247747E}"/>
                </a:ext>
              </a:extLst>
            </p:cNvPr>
            <p:cNvSpPr/>
            <p:nvPr/>
          </p:nvSpPr>
          <p:spPr>
            <a:xfrm>
              <a:off x="5806910" y="2959543"/>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B168648A-BDE7-5947-AFF5-49C8DE151A0E}"/>
                </a:ext>
              </a:extLst>
            </p:cNvPr>
            <p:cNvSpPr/>
            <p:nvPr/>
          </p:nvSpPr>
          <p:spPr>
            <a:xfrm>
              <a:off x="6213781" y="296169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43789EBC-2A46-D444-80FC-755F7674D8E6}"/>
                </a:ext>
              </a:extLst>
            </p:cNvPr>
            <p:cNvSpPr/>
            <p:nvPr/>
          </p:nvSpPr>
          <p:spPr>
            <a:xfrm>
              <a:off x="7024514" y="296359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E65EF14C-F74C-A841-A4ED-460C0BA502D3}"/>
                </a:ext>
              </a:extLst>
            </p:cNvPr>
            <p:cNvSpPr/>
            <p:nvPr/>
          </p:nvSpPr>
          <p:spPr>
            <a:xfrm>
              <a:off x="7428924" y="29644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D9CC7FBA-0157-5E4F-A17D-5D198FF360CF}"/>
                </a:ext>
              </a:extLst>
            </p:cNvPr>
            <p:cNvSpPr/>
            <p:nvPr/>
          </p:nvSpPr>
          <p:spPr>
            <a:xfrm>
              <a:off x="6828319" y="296414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3C9C8F8A-F324-6A49-9455-7F6502CC42C5}"/>
                </a:ext>
              </a:extLst>
            </p:cNvPr>
            <p:cNvSpPr/>
            <p:nvPr/>
          </p:nvSpPr>
          <p:spPr>
            <a:xfrm>
              <a:off x="5199718"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46E9A6EE-2CF6-3F40-859F-681D7A154B41}"/>
                </a:ext>
              </a:extLst>
            </p:cNvPr>
            <p:cNvSpPr/>
            <p:nvPr/>
          </p:nvSpPr>
          <p:spPr>
            <a:xfrm>
              <a:off x="5599619" y="29641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371905F5-D888-7146-BFAB-FA912582549E}"/>
                </a:ext>
              </a:extLst>
            </p:cNvPr>
            <p:cNvSpPr/>
            <p:nvPr/>
          </p:nvSpPr>
          <p:spPr>
            <a:xfrm>
              <a:off x="6007990"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9FA3579-4290-2446-A8A1-3A65316F94E2}"/>
                </a:ext>
              </a:extLst>
            </p:cNvPr>
            <p:cNvSpPr/>
            <p:nvPr/>
          </p:nvSpPr>
          <p:spPr>
            <a:xfrm>
              <a:off x="6414861" y="296456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A18B7E9B-723A-0440-8736-BC3178B359F8}"/>
                </a:ext>
              </a:extLst>
            </p:cNvPr>
            <p:cNvSpPr/>
            <p:nvPr/>
          </p:nvSpPr>
          <p:spPr>
            <a:xfrm>
              <a:off x="7225594" y="29664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F98F0435-3D1D-4E42-907B-2D3539642896}"/>
                </a:ext>
              </a:extLst>
            </p:cNvPr>
            <p:cNvSpPr/>
            <p:nvPr/>
          </p:nvSpPr>
          <p:spPr>
            <a:xfrm>
              <a:off x="6627239" y="31551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A3299AC7-6D83-A349-AD73-6BDE75384431}"/>
                </a:ext>
              </a:extLst>
            </p:cNvPr>
            <p:cNvSpPr/>
            <p:nvPr/>
          </p:nvSpPr>
          <p:spPr>
            <a:xfrm>
              <a:off x="4999265" y="315281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E42B8ABD-CB29-C544-A5B0-F53A441E90DD}"/>
                </a:ext>
              </a:extLst>
            </p:cNvPr>
            <p:cNvSpPr/>
            <p:nvPr/>
          </p:nvSpPr>
          <p:spPr>
            <a:xfrm>
              <a:off x="5398539" y="315523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BC306221-B437-5742-B654-F9CC4E990761}"/>
                </a:ext>
              </a:extLst>
            </p:cNvPr>
            <p:cNvSpPr/>
            <p:nvPr/>
          </p:nvSpPr>
          <p:spPr>
            <a:xfrm>
              <a:off x="5806910" y="3153465"/>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5FC983C1-81F0-C545-822F-2BB4B361E3E3}"/>
                </a:ext>
              </a:extLst>
            </p:cNvPr>
            <p:cNvSpPr/>
            <p:nvPr/>
          </p:nvSpPr>
          <p:spPr>
            <a:xfrm>
              <a:off x="6213781" y="31556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B64C92F7-36D8-4647-92F0-EB56701FA50A}"/>
                </a:ext>
              </a:extLst>
            </p:cNvPr>
            <p:cNvSpPr/>
            <p:nvPr/>
          </p:nvSpPr>
          <p:spPr>
            <a:xfrm>
              <a:off x="7024514" y="315751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1B5064B2-6667-1C44-AEA2-FEC78370CC50}"/>
                </a:ext>
              </a:extLst>
            </p:cNvPr>
            <p:cNvSpPr/>
            <p:nvPr/>
          </p:nvSpPr>
          <p:spPr>
            <a:xfrm>
              <a:off x="7428924" y="315838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24374FC5-96F7-1A45-91C6-B82A7EA93FF4}"/>
                </a:ext>
              </a:extLst>
            </p:cNvPr>
            <p:cNvSpPr/>
            <p:nvPr/>
          </p:nvSpPr>
          <p:spPr>
            <a:xfrm>
              <a:off x="6828319" y="31580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7875ABFC-ADFD-0640-A73F-BD353E8683CD}"/>
                </a:ext>
              </a:extLst>
            </p:cNvPr>
            <p:cNvSpPr/>
            <p:nvPr/>
          </p:nvSpPr>
          <p:spPr>
            <a:xfrm>
              <a:off x="5199718"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33D7A20B-7A7E-8D42-9F67-65676F3A10F8}"/>
                </a:ext>
              </a:extLst>
            </p:cNvPr>
            <p:cNvSpPr/>
            <p:nvPr/>
          </p:nvSpPr>
          <p:spPr>
            <a:xfrm>
              <a:off x="5599619" y="315811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03261C48-4668-E543-A277-465EA5562898}"/>
                </a:ext>
              </a:extLst>
            </p:cNvPr>
            <p:cNvSpPr/>
            <p:nvPr/>
          </p:nvSpPr>
          <p:spPr>
            <a:xfrm>
              <a:off x="6007990"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9606C2-91FA-AF4A-8750-28FE603F47FA}"/>
                </a:ext>
              </a:extLst>
            </p:cNvPr>
            <p:cNvSpPr/>
            <p:nvPr/>
          </p:nvSpPr>
          <p:spPr>
            <a:xfrm>
              <a:off x="6414861" y="31584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FEC5B145-6758-DC4E-911C-F745F927422B}"/>
                </a:ext>
              </a:extLst>
            </p:cNvPr>
            <p:cNvSpPr/>
            <p:nvPr/>
          </p:nvSpPr>
          <p:spPr>
            <a:xfrm>
              <a:off x="7225594" y="31603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a:extLst>
                <a:ext uri="{FF2B5EF4-FFF2-40B4-BE49-F238E27FC236}">
                  <a16:creationId xmlns:a16="http://schemas.microsoft.com/office/drawing/2014/main" id="{78373412-AF6B-9E44-86F6-EB23531BE766}"/>
                </a:ext>
              </a:extLst>
            </p:cNvPr>
            <p:cNvSpPr txBox="1"/>
            <p:nvPr/>
          </p:nvSpPr>
          <p:spPr>
            <a:xfrm>
              <a:off x="5042638" y="2989358"/>
              <a:ext cx="2492990"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共通データ活用基盤</a:t>
              </a:r>
            </a:p>
          </p:txBody>
        </p:sp>
        <p:sp>
          <p:nvSpPr>
            <p:cNvPr id="151" name="テキスト ボックス 150">
              <a:extLst>
                <a:ext uri="{FF2B5EF4-FFF2-40B4-BE49-F238E27FC236}">
                  <a16:creationId xmlns:a16="http://schemas.microsoft.com/office/drawing/2014/main" id="{7A685348-227E-F840-A7DF-8399410546C4}"/>
                </a:ext>
              </a:extLst>
            </p:cNvPr>
            <p:cNvSpPr txBox="1"/>
            <p:nvPr/>
          </p:nvSpPr>
          <p:spPr>
            <a:xfrm>
              <a:off x="5432670" y="3554956"/>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共通業務基盤</a:t>
              </a:r>
            </a:p>
          </p:txBody>
        </p:sp>
        <p:sp>
          <p:nvSpPr>
            <p:cNvPr id="163" name="テキスト ボックス 162">
              <a:extLst>
                <a:ext uri="{FF2B5EF4-FFF2-40B4-BE49-F238E27FC236}">
                  <a16:creationId xmlns:a16="http://schemas.microsoft.com/office/drawing/2014/main" id="{3E4C3491-2F93-884F-AFB3-49CB8EEF5538}"/>
                </a:ext>
              </a:extLst>
            </p:cNvPr>
            <p:cNvSpPr txBox="1"/>
            <p:nvPr/>
          </p:nvSpPr>
          <p:spPr>
            <a:xfrm>
              <a:off x="4501629" y="971778"/>
              <a:ext cx="3754017" cy="584775"/>
            </a:xfrm>
            <a:prstGeom prst="rect">
              <a:avLst/>
            </a:prstGeom>
            <a:noFill/>
          </p:spPr>
          <p:txBody>
            <a:bodyPr wrap="square" rtlCol="0">
              <a:spAutoFit/>
            </a:bodyPr>
            <a:lstStyle/>
            <a:p>
              <a:pPr algn="ctr"/>
              <a:r>
                <a:rPr lang="ja-JP" altLang="en-US" sz="1600" b="1">
                  <a:solidFill>
                    <a:srgbClr val="0432FF"/>
                  </a:solidFill>
                  <a:latin typeface="Meiryo" panose="020B0604030504040204" pitchFamily="34" charset="-128"/>
                  <a:ea typeface="Meiryo" panose="020B0604030504040204" pitchFamily="34" charset="-128"/>
                </a:rPr>
                <a:t>レイヤ構造化と抽象化により</a:t>
              </a:r>
              <a:endParaRPr lang="en-US" altLang="ja-JP" sz="1600" b="1" dirty="0">
                <a:solidFill>
                  <a:srgbClr val="0432FF"/>
                </a:solidFill>
                <a:latin typeface="Meiryo" panose="020B0604030504040204" pitchFamily="34" charset="-128"/>
                <a:ea typeface="Meiryo" panose="020B0604030504040204" pitchFamily="34" charset="-128"/>
              </a:endParaRPr>
            </a:p>
            <a:p>
              <a:pPr algn="ctr"/>
              <a:r>
                <a:rPr lang="ja-JP" altLang="en-US" sz="1600" b="1">
                  <a:solidFill>
                    <a:srgbClr val="0432FF"/>
                  </a:solidFill>
                  <a:latin typeface="Meiryo" panose="020B0604030504040204" pitchFamily="34" charset="-128"/>
                  <a:ea typeface="Meiryo" panose="020B0604030504040204" pitchFamily="34" charset="-128"/>
                </a:rPr>
                <a:t>階層や要素の組み替えが柔軟・迅速</a:t>
              </a:r>
              <a:endParaRPr kumimoji="1" lang="ja-JP" altLang="en-US" sz="1600">
                <a:solidFill>
                  <a:srgbClr val="0432FF"/>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241379E4-2267-4342-8D99-CDFDE288192A}"/>
                </a:ext>
              </a:extLst>
            </p:cNvPr>
            <p:cNvGrpSpPr/>
            <p:nvPr/>
          </p:nvGrpSpPr>
          <p:grpSpPr>
            <a:xfrm>
              <a:off x="8031210" y="904874"/>
              <a:ext cx="854015" cy="5533504"/>
              <a:chOff x="8031210" y="904874"/>
              <a:chExt cx="854015" cy="5533504"/>
            </a:xfrm>
          </p:grpSpPr>
          <p:sp>
            <p:nvSpPr>
              <p:cNvPr id="165" name="上下矢印 164">
                <a:extLst>
                  <a:ext uri="{FF2B5EF4-FFF2-40B4-BE49-F238E27FC236}">
                    <a16:creationId xmlns:a16="http://schemas.microsoft.com/office/drawing/2014/main" id="{3BEAEEEC-CA75-734C-A473-D1063525C4A0}"/>
                  </a:ext>
                </a:extLst>
              </p:cNvPr>
              <p:cNvSpPr/>
              <p:nvPr/>
            </p:nvSpPr>
            <p:spPr>
              <a:xfrm>
                <a:off x="8031210" y="904874"/>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E8715CF1-555F-1141-A784-5C8C59BD0D61}"/>
                  </a:ext>
                </a:extLst>
              </p:cNvPr>
              <p:cNvSpPr txBox="1"/>
              <p:nvPr/>
            </p:nvSpPr>
            <p:spPr>
              <a:xfrm>
                <a:off x="8227384" y="1135706"/>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25692B2E-4D9B-5243-B002-BD0427F1E12F}"/>
                  </a:ext>
                </a:extLst>
              </p:cNvPr>
              <p:cNvSpPr txBox="1"/>
              <p:nvPr/>
            </p:nvSpPr>
            <p:spPr>
              <a:xfrm>
                <a:off x="8227384" y="5413683"/>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pic>
          <p:nvPicPr>
            <p:cNvPr id="76" name="図 75">
              <a:extLst>
                <a:ext uri="{FF2B5EF4-FFF2-40B4-BE49-F238E27FC236}">
                  <a16:creationId xmlns:a16="http://schemas.microsoft.com/office/drawing/2014/main" id="{C7C33FA7-E686-3445-BF6C-9D7D7EEA447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62443" y="5254252"/>
              <a:ext cx="958329" cy="958329"/>
            </a:xfrm>
            <a:prstGeom prst="rect">
              <a:avLst/>
            </a:prstGeom>
            <a:effectLst>
              <a:outerShdw blurRad="50800" dist="38100" dir="2700000" algn="tl" rotWithShape="0">
                <a:prstClr val="black">
                  <a:alpha val="40000"/>
                </a:prstClr>
              </a:outerShdw>
            </a:effectLst>
          </p:spPr>
        </p:pic>
        <p:pic>
          <p:nvPicPr>
            <p:cNvPr id="77" name="図 76">
              <a:extLst>
                <a:ext uri="{FF2B5EF4-FFF2-40B4-BE49-F238E27FC236}">
                  <a16:creationId xmlns:a16="http://schemas.microsoft.com/office/drawing/2014/main" id="{474193E2-6685-CC41-891C-117799D7154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89753" y="5204945"/>
              <a:ext cx="1079119" cy="1079119"/>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8A1DF07A-965D-3040-9E15-AF150C4114BB}"/>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5652850" y="5076671"/>
              <a:ext cx="1347263" cy="1347263"/>
            </a:xfrm>
            <a:prstGeom prst="rect">
              <a:avLst/>
            </a:prstGeom>
            <a:effectLst>
              <a:outerShdw blurRad="50800" dist="38100" dir="2700000" algn="tl" rotWithShape="0">
                <a:prstClr val="black">
                  <a:alpha val="40000"/>
                </a:prstClr>
              </a:outerShdw>
            </a:effectLst>
          </p:spPr>
        </p:pic>
      </p:grpSp>
      <p:grpSp>
        <p:nvGrpSpPr>
          <p:cNvPr id="11" name="グループ化 10">
            <a:extLst>
              <a:ext uri="{FF2B5EF4-FFF2-40B4-BE49-F238E27FC236}">
                <a16:creationId xmlns:a16="http://schemas.microsoft.com/office/drawing/2014/main" id="{C5B151B2-E32E-3984-066D-96C63CDA96F0}"/>
              </a:ext>
            </a:extLst>
          </p:cNvPr>
          <p:cNvGrpSpPr/>
          <p:nvPr/>
        </p:nvGrpSpPr>
        <p:grpSpPr>
          <a:xfrm>
            <a:off x="2991971" y="1553067"/>
            <a:ext cx="1509658" cy="589160"/>
            <a:chOff x="2991971" y="1553067"/>
            <a:chExt cx="1509658" cy="589160"/>
          </a:xfrm>
        </p:grpSpPr>
        <p:sp>
          <p:nvSpPr>
            <p:cNvPr id="3" name="四角形吹き出し 2">
              <a:extLst>
                <a:ext uri="{FF2B5EF4-FFF2-40B4-BE49-F238E27FC236}">
                  <a16:creationId xmlns:a16="http://schemas.microsoft.com/office/drawing/2014/main" id="{E8DABB89-59C3-DBFA-ECF2-E76CDA97A13E}"/>
                </a:ext>
              </a:extLst>
            </p:cNvPr>
            <p:cNvSpPr/>
            <p:nvPr/>
          </p:nvSpPr>
          <p:spPr>
            <a:xfrm>
              <a:off x="2991971" y="1553067"/>
              <a:ext cx="1509658" cy="584577"/>
            </a:xfrm>
            <a:prstGeom prst="wedgeRectCallout">
              <a:avLst/>
            </a:prstGeom>
            <a:solidFill>
              <a:schemeClr val="accent3">
                <a:lumMod val="75000"/>
                <a:alpha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9E1185AA-689D-2FE0-84F3-DFB2EA089EBD}"/>
                </a:ext>
              </a:extLst>
            </p:cNvPr>
            <p:cNvSpPr txBox="1"/>
            <p:nvPr/>
          </p:nvSpPr>
          <p:spPr>
            <a:xfrm>
              <a:off x="2991971" y="1619007"/>
              <a:ext cx="1499764"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暗黙知・共同化</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スキルの属人化</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AC5E510C-E397-2CD2-EC0D-B5F64A90EF0C}"/>
              </a:ext>
            </a:extLst>
          </p:cNvPr>
          <p:cNvGrpSpPr/>
          <p:nvPr/>
        </p:nvGrpSpPr>
        <p:grpSpPr>
          <a:xfrm>
            <a:off x="4619954" y="2091593"/>
            <a:ext cx="1509658" cy="584577"/>
            <a:chOff x="4619954" y="2091593"/>
            <a:chExt cx="1509658" cy="584577"/>
          </a:xfrm>
        </p:grpSpPr>
        <p:sp>
          <p:nvSpPr>
            <p:cNvPr id="10" name="四角形吹き出し 9">
              <a:extLst>
                <a:ext uri="{FF2B5EF4-FFF2-40B4-BE49-F238E27FC236}">
                  <a16:creationId xmlns:a16="http://schemas.microsoft.com/office/drawing/2014/main" id="{A1BF1598-1952-6D75-8149-ABD88A17E8CF}"/>
                </a:ext>
              </a:extLst>
            </p:cNvPr>
            <p:cNvSpPr/>
            <p:nvPr/>
          </p:nvSpPr>
          <p:spPr>
            <a:xfrm>
              <a:off x="4619954" y="2091593"/>
              <a:ext cx="1509658" cy="584577"/>
            </a:xfrm>
            <a:prstGeom prst="wedgeRectCallout">
              <a:avLst>
                <a:gd name="adj1" fmla="val -6136"/>
                <a:gd name="adj2" fmla="val 78602"/>
              </a:avLst>
            </a:prstGeom>
            <a:solidFill>
              <a:srgbClr val="0070C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4C76C298-3B46-1D3A-F916-90ED38D9BACA}"/>
                </a:ext>
              </a:extLst>
            </p:cNvPr>
            <p:cNvSpPr txBox="1"/>
            <p:nvPr/>
          </p:nvSpPr>
          <p:spPr>
            <a:xfrm>
              <a:off x="4654073" y="2139024"/>
              <a:ext cx="1441420"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形式知・表出化</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機能の部品化</a:t>
              </a:r>
            </a:p>
          </p:txBody>
        </p:sp>
      </p:grpSp>
    </p:spTree>
    <p:extLst>
      <p:ext uri="{BB962C8B-B14F-4D97-AF65-F5344CB8AC3E}">
        <p14:creationId xmlns:p14="http://schemas.microsoft.com/office/powerpoint/2010/main" val="274734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p:cTn id="21" dur="500" fill="hold"/>
                                        <p:tgtEl>
                                          <p:spTgt spid="73"/>
                                        </p:tgtEl>
                                        <p:attrNameLst>
                                          <p:attrName>ppt_w</p:attrName>
                                        </p:attrNameLst>
                                      </p:cBhvr>
                                      <p:tavLst>
                                        <p:tav tm="0">
                                          <p:val>
                                            <p:fltVal val="0"/>
                                          </p:val>
                                        </p:tav>
                                        <p:tav tm="100000">
                                          <p:val>
                                            <p:strVal val="#ppt_w"/>
                                          </p:val>
                                        </p:tav>
                                      </p:tavLst>
                                    </p:anim>
                                    <p:anim calcmode="lin" valueType="num">
                                      <p:cBhvr>
                                        <p:cTn id="22" dur="500" fill="hold"/>
                                        <p:tgtEl>
                                          <p:spTgt spid="73"/>
                                        </p:tgtEl>
                                        <p:attrNameLst>
                                          <p:attrName>ppt_h</p:attrName>
                                        </p:attrNameLst>
                                      </p:cBhvr>
                                      <p:tavLst>
                                        <p:tav tm="0">
                                          <p:val>
                                            <p:fltVal val="0"/>
                                          </p:val>
                                        </p:tav>
                                        <p:tav tm="100000">
                                          <p:val>
                                            <p:strVal val="#ppt_h"/>
                                          </p:val>
                                        </p:tav>
                                      </p:tavLst>
                                    </p:anim>
                                    <p:animEffect transition="in" filter="fade">
                                      <p:cBhvr>
                                        <p:cTn id="23" dur="500"/>
                                        <p:tgtEl>
                                          <p:spTgt spid="7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 calcmode="lin" valueType="num">
                                      <p:cBhvr>
                                        <p:cTn id="26" dur="500" fill="hold"/>
                                        <p:tgtEl>
                                          <p:spTgt spid="72"/>
                                        </p:tgtEl>
                                        <p:attrNameLst>
                                          <p:attrName>ppt_w</p:attrName>
                                        </p:attrNameLst>
                                      </p:cBhvr>
                                      <p:tavLst>
                                        <p:tav tm="0">
                                          <p:val>
                                            <p:fltVal val="0"/>
                                          </p:val>
                                        </p:tav>
                                        <p:tav tm="100000">
                                          <p:val>
                                            <p:strVal val="#ppt_w"/>
                                          </p:val>
                                        </p:tav>
                                      </p:tavLst>
                                    </p:anim>
                                    <p:anim calcmode="lin" valueType="num">
                                      <p:cBhvr>
                                        <p:cTn id="27" dur="500" fill="hold"/>
                                        <p:tgtEl>
                                          <p:spTgt spid="72"/>
                                        </p:tgtEl>
                                        <p:attrNameLst>
                                          <p:attrName>ppt_h</p:attrName>
                                        </p:attrNameLst>
                                      </p:cBhvr>
                                      <p:tavLst>
                                        <p:tav tm="0">
                                          <p:val>
                                            <p:fltVal val="0"/>
                                          </p:val>
                                        </p:tav>
                                        <p:tav tm="100000">
                                          <p:val>
                                            <p:strVal val="#ppt_h"/>
                                          </p:val>
                                        </p:tav>
                                      </p:tavLst>
                                    </p:anim>
                                    <p:animEffect transition="in" filter="fade">
                                      <p:cBhvr>
                                        <p:cTn id="2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3B1D47C2-C255-CC47-04C4-603158DBF29C}"/>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 name="グループ化 18">
            <a:extLst>
              <a:ext uri="{FF2B5EF4-FFF2-40B4-BE49-F238E27FC236}">
                <a16:creationId xmlns:a16="http://schemas.microsoft.com/office/drawing/2014/main" id="{076E8A29-9CFB-9C47-AE9F-611FCE15576D}"/>
              </a:ext>
            </a:extLst>
          </p:cNvPr>
          <p:cNvGrpSpPr/>
          <p:nvPr/>
        </p:nvGrpSpPr>
        <p:grpSpPr>
          <a:xfrm>
            <a:off x="4891736" y="1553286"/>
            <a:ext cx="3681235" cy="4764650"/>
            <a:chOff x="4880481" y="1553286"/>
            <a:chExt cx="3681235" cy="4764650"/>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854069"/>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854068"/>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854068"/>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858007"/>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972307"/>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479049"/>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998822"/>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505332"/>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574604"/>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574604"/>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574604"/>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567209"/>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203744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203229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202991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2071191"/>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550917"/>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54577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54338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30269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302745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3076548"/>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56368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593409"/>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4015383"/>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407271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4065187"/>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54" name="図 153">
              <a:extLst>
                <a:ext uri="{FF2B5EF4-FFF2-40B4-BE49-F238E27FC236}">
                  <a16:creationId xmlns:a16="http://schemas.microsoft.com/office/drawing/2014/main" id="{A47B2943-334E-6B44-815A-0B41B316D03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4563" y="5327949"/>
              <a:ext cx="860714" cy="860714"/>
            </a:xfrm>
            <a:prstGeom prst="rect">
              <a:avLst/>
            </a:prstGeom>
          </p:spPr>
        </p:pic>
        <p:pic>
          <p:nvPicPr>
            <p:cNvPr id="156" name="図 155">
              <a:extLst>
                <a:ext uri="{FF2B5EF4-FFF2-40B4-BE49-F238E27FC236}">
                  <a16:creationId xmlns:a16="http://schemas.microsoft.com/office/drawing/2014/main" id="{946F8915-9B13-3747-B17A-E8698E54C46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07562" y="5300548"/>
              <a:ext cx="969200" cy="969200"/>
            </a:xfrm>
            <a:prstGeom prst="rect">
              <a:avLst/>
            </a:prstGeom>
          </p:spPr>
        </p:pic>
        <p:pic>
          <p:nvPicPr>
            <p:cNvPr id="162" name="図 161">
              <a:extLst>
                <a:ext uri="{FF2B5EF4-FFF2-40B4-BE49-F238E27FC236}">
                  <a16:creationId xmlns:a16="http://schemas.microsoft.com/office/drawing/2014/main" id="{AA462962-2EF2-5E49-9A56-FEB00DBD44F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284970" y="5189986"/>
              <a:ext cx="1127950" cy="1127950"/>
            </a:xfrm>
            <a:prstGeom prst="rect">
              <a:avLst/>
            </a:prstGeom>
          </p:spPr>
        </p:pic>
      </p:gr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p:txBody>
          <a:bodyPr/>
          <a:lstStyle/>
          <a:p>
            <a:r>
              <a:rPr kumimoji="1" lang="ja-JP" altLang="en-US"/>
              <a:t>アンバンドル／リバンドル／エンハンスメント</a:t>
            </a:r>
          </a:p>
        </p:txBody>
      </p:sp>
      <p:sp>
        <p:nvSpPr>
          <p:cNvPr id="3" name="正方形/長方形 2">
            <a:extLst>
              <a:ext uri="{FF2B5EF4-FFF2-40B4-BE49-F238E27FC236}">
                <a16:creationId xmlns:a16="http://schemas.microsoft.com/office/drawing/2014/main" id="{61884E69-CAE9-D547-BD8D-5ECB9BAC67F0}"/>
              </a:ext>
            </a:extLst>
          </p:cNvPr>
          <p:cNvSpPr/>
          <p:nvPr/>
        </p:nvSpPr>
        <p:spPr>
          <a:xfrm>
            <a:off x="1285832" y="1856758"/>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2389CA8-93B6-EB4B-8C8A-1CA0B5D1A815}"/>
              </a:ext>
            </a:extLst>
          </p:cNvPr>
          <p:cNvSpPr/>
          <p:nvPr/>
        </p:nvSpPr>
        <p:spPr>
          <a:xfrm>
            <a:off x="2039899"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89FAC8A-D96B-9045-81F0-E1A823152A0E}"/>
              </a:ext>
            </a:extLst>
          </p:cNvPr>
          <p:cNvSpPr/>
          <p:nvPr/>
        </p:nvSpPr>
        <p:spPr>
          <a:xfrm>
            <a:off x="2795508"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88DA8CE-AEF0-EE41-9590-D060FF870164}"/>
              </a:ext>
            </a:extLst>
          </p:cNvPr>
          <p:cNvSpPr/>
          <p:nvPr/>
        </p:nvSpPr>
        <p:spPr>
          <a:xfrm>
            <a:off x="3545178" y="1860696"/>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DE52F792-C820-614A-AD85-B1857723F6AE}"/>
              </a:ext>
            </a:extLst>
          </p:cNvPr>
          <p:cNvSpPr/>
          <p:nvPr/>
        </p:nvSpPr>
        <p:spPr>
          <a:xfrm>
            <a:off x="1317187"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4644A545-17E1-D845-968A-60130C59CC24}"/>
              </a:ext>
            </a:extLst>
          </p:cNvPr>
          <p:cNvSpPr txBox="1"/>
          <p:nvPr/>
        </p:nvSpPr>
        <p:spPr>
          <a:xfrm>
            <a:off x="1334459"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3" name="正方形/長方形 12">
            <a:extLst>
              <a:ext uri="{FF2B5EF4-FFF2-40B4-BE49-F238E27FC236}">
                <a16:creationId xmlns:a16="http://schemas.microsoft.com/office/drawing/2014/main" id="{47B19EFB-3903-1B4D-9CF6-B5DD1B00DCA9}"/>
              </a:ext>
            </a:extLst>
          </p:cNvPr>
          <p:cNvSpPr/>
          <p:nvPr/>
        </p:nvSpPr>
        <p:spPr>
          <a:xfrm>
            <a:off x="1317187"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60C1FE3-93B9-8F4D-8F90-0496FD30CBCD}"/>
              </a:ext>
            </a:extLst>
          </p:cNvPr>
          <p:cNvSpPr txBox="1"/>
          <p:nvPr/>
        </p:nvSpPr>
        <p:spPr>
          <a:xfrm>
            <a:off x="1352927"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5" name="正方形/長方形 14">
            <a:extLst>
              <a:ext uri="{FF2B5EF4-FFF2-40B4-BE49-F238E27FC236}">
                <a16:creationId xmlns:a16="http://schemas.microsoft.com/office/drawing/2014/main" id="{3535E021-6B4F-B248-B49C-8A312AA0C57F}"/>
              </a:ext>
            </a:extLst>
          </p:cNvPr>
          <p:cNvSpPr/>
          <p:nvPr/>
        </p:nvSpPr>
        <p:spPr>
          <a:xfrm>
            <a:off x="1323632"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7E27BEC-BB86-CA4E-BC61-E8AE2C5B52B7}"/>
              </a:ext>
            </a:extLst>
          </p:cNvPr>
          <p:cNvSpPr txBox="1"/>
          <p:nvPr/>
        </p:nvSpPr>
        <p:spPr>
          <a:xfrm>
            <a:off x="1358926"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17" name="正方形/長方形 16">
            <a:extLst>
              <a:ext uri="{FF2B5EF4-FFF2-40B4-BE49-F238E27FC236}">
                <a16:creationId xmlns:a16="http://schemas.microsoft.com/office/drawing/2014/main" id="{A92D72CD-2BA4-3543-8C97-206A4C5A7589}"/>
              </a:ext>
            </a:extLst>
          </p:cNvPr>
          <p:cNvSpPr/>
          <p:nvPr/>
        </p:nvSpPr>
        <p:spPr>
          <a:xfrm>
            <a:off x="1323632"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BBAF0663-FE75-6F41-BA39-82E9EA96532D}"/>
              </a:ext>
            </a:extLst>
          </p:cNvPr>
          <p:cNvSpPr txBox="1"/>
          <p:nvPr/>
        </p:nvSpPr>
        <p:spPr>
          <a:xfrm>
            <a:off x="1285832"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20" name="正方形/長方形 19">
            <a:extLst>
              <a:ext uri="{FF2B5EF4-FFF2-40B4-BE49-F238E27FC236}">
                <a16:creationId xmlns:a16="http://schemas.microsoft.com/office/drawing/2014/main" id="{63306752-9907-C242-A385-F8969BE150D4}"/>
              </a:ext>
            </a:extLst>
          </p:cNvPr>
          <p:cNvSpPr/>
          <p:nvPr/>
        </p:nvSpPr>
        <p:spPr>
          <a:xfrm>
            <a:off x="1323632" y="4577293"/>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30388D9-FB0C-1245-BBF6-C9C61AE49320}"/>
              </a:ext>
            </a:extLst>
          </p:cNvPr>
          <p:cNvSpPr/>
          <p:nvPr/>
        </p:nvSpPr>
        <p:spPr>
          <a:xfrm>
            <a:off x="2071835"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BAFCC38-08F3-0547-9664-42FB18756349}"/>
              </a:ext>
            </a:extLst>
          </p:cNvPr>
          <p:cNvSpPr txBox="1"/>
          <p:nvPr/>
        </p:nvSpPr>
        <p:spPr>
          <a:xfrm>
            <a:off x="2089107"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23" name="正方形/長方形 22">
            <a:extLst>
              <a:ext uri="{FF2B5EF4-FFF2-40B4-BE49-F238E27FC236}">
                <a16:creationId xmlns:a16="http://schemas.microsoft.com/office/drawing/2014/main" id="{FD0B23C1-15C3-9644-966E-5164C14820EE}"/>
              </a:ext>
            </a:extLst>
          </p:cNvPr>
          <p:cNvSpPr/>
          <p:nvPr/>
        </p:nvSpPr>
        <p:spPr>
          <a:xfrm>
            <a:off x="2071835"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2C6550E-CB8B-6942-A25B-B38928F834B9}"/>
              </a:ext>
            </a:extLst>
          </p:cNvPr>
          <p:cNvSpPr txBox="1"/>
          <p:nvPr/>
        </p:nvSpPr>
        <p:spPr>
          <a:xfrm>
            <a:off x="2107575"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0" name="正方形/長方形 29">
            <a:extLst>
              <a:ext uri="{FF2B5EF4-FFF2-40B4-BE49-F238E27FC236}">
                <a16:creationId xmlns:a16="http://schemas.microsoft.com/office/drawing/2014/main" id="{8EFAB5F1-A3D9-BA44-BE2E-ED39D028C721}"/>
              </a:ext>
            </a:extLst>
          </p:cNvPr>
          <p:cNvSpPr/>
          <p:nvPr/>
        </p:nvSpPr>
        <p:spPr>
          <a:xfrm>
            <a:off x="2078280" y="4577293"/>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89AA0846-F5A9-7B4F-A38C-C03B423D3009}"/>
              </a:ext>
            </a:extLst>
          </p:cNvPr>
          <p:cNvSpPr/>
          <p:nvPr/>
        </p:nvSpPr>
        <p:spPr>
          <a:xfrm>
            <a:off x="2825321"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0EFC0FB0-16A8-D843-91BE-672EA5214B33}"/>
              </a:ext>
            </a:extLst>
          </p:cNvPr>
          <p:cNvSpPr txBox="1"/>
          <p:nvPr/>
        </p:nvSpPr>
        <p:spPr>
          <a:xfrm>
            <a:off x="2842593"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3" name="正方形/長方形 32">
            <a:extLst>
              <a:ext uri="{FF2B5EF4-FFF2-40B4-BE49-F238E27FC236}">
                <a16:creationId xmlns:a16="http://schemas.microsoft.com/office/drawing/2014/main" id="{CE1A6AEA-0E46-D945-8308-92F709ED8294}"/>
              </a:ext>
            </a:extLst>
          </p:cNvPr>
          <p:cNvSpPr/>
          <p:nvPr/>
        </p:nvSpPr>
        <p:spPr>
          <a:xfrm>
            <a:off x="2825321"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0F8BFFB-B106-CA40-98E3-A8727387A721}"/>
              </a:ext>
            </a:extLst>
          </p:cNvPr>
          <p:cNvSpPr txBox="1"/>
          <p:nvPr/>
        </p:nvSpPr>
        <p:spPr>
          <a:xfrm>
            <a:off x="2861061"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7" name="正方形/長方形 36">
            <a:extLst>
              <a:ext uri="{FF2B5EF4-FFF2-40B4-BE49-F238E27FC236}">
                <a16:creationId xmlns:a16="http://schemas.microsoft.com/office/drawing/2014/main" id="{48457D18-0F1B-3C43-AFBC-E1C4B271B778}"/>
              </a:ext>
            </a:extLst>
          </p:cNvPr>
          <p:cNvSpPr/>
          <p:nvPr/>
        </p:nvSpPr>
        <p:spPr>
          <a:xfrm>
            <a:off x="2831766"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E63893E1-EA61-364A-BE38-FAC0D36D1158}"/>
              </a:ext>
            </a:extLst>
          </p:cNvPr>
          <p:cNvSpPr txBox="1"/>
          <p:nvPr/>
        </p:nvSpPr>
        <p:spPr>
          <a:xfrm>
            <a:off x="2793966"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40" name="正方形/長方形 39">
            <a:extLst>
              <a:ext uri="{FF2B5EF4-FFF2-40B4-BE49-F238E27FC236}">
                <a16:creationId xmlns:a16="http://schemas.microsoft.com/office/drawing/2014/main" id="{4B7139C6-ABCE-4046-AE40-691E33487FF6}"/>
              </a:ext>
            </a:extLst>
          </p:cNvPr>
          <p:cNvSpPr/>
          <p:nvPr/>
        </p:nvSpPr>
        <p:spPr>
          <a:xfrm>
            <a:off x="2831766" y="4577293"/>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404109C2-12AA-1145-8A6E-5EB2CB61549D}"/>
              </a:ext>
            </a:extLst>
          </p:cNvPr>
          <p:cNvSpPr/>
          <p:nvPr/>
        </p:nvSpPr>
        <p:spPr>
          <a:xfrm>
            <a:off x="3579969"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4561C522-B66C-0D4C-BBA5-92C42FDFB114}"/>
              </a:ext>
            </a:extLst>
          </p:cNvPr>
          <p:cNvSpPr txBox="1"/>
          <p:nvPr/>
        </p:nvSpPr>
        <p:spPr>
          <a:xfrm>
            <a:off x="3597241"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3" name="正方形/長方形 42">
            <a:extLst>
              <a:ext uri="{FF2B5EF4-FFF2-40B4-BE49-F238E27FC236}">
                <a16:creationId xmlns:a16="http://schemas.microsoft.com/office/drawing/2014/main" id="{AC69F37C-CF6F-1043-B60F-99BF150B7CD5}"/>
              </a:ext>
            </a:extLst>
          </p:cNvPr>
          <p:cNvSpPr/>
          <p:nvPr/>
        </p:nvSpPr>
        <p:spPr>
          <a:xfrm>
            <a:off x="3579969"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22D21085-A023-6046-A16D-28C2A9BE5011}"/>
              </a:ext>
            </a:extLst>
          </p:cNvPr>
          <p:cNvSpPr txBox="1"/>
          <p:nvPr/>
        </p:nvSpPr>
        <p:spPr>
          <a:xfrm>
            <a:off x="3615709"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5" name="正方形/長方形 44">
            <a:extLst>
              <a:ext uri="{FF2B5EF4-FFF2-40B4-BE49-F238E27FC236}">
                <a16:creationId xmlns:a16="http://schemas.microsoft.com/office/drawing/2014/main" id="{E9169EC8-9DBC-2642-A5F0-E3439E0FABEC}"/>
              </a:ext>
            </a:extLst>
          </p:cNvPr>
          <p:cNvSpPr/>
          <p:nvPr/>
        </p:nvSpPr>
        <p:spPr>
          <a:xfrm>
            <a:off x="3586414"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57184E60-6952-554A-AB87-EC439CEC3F74}"/>
              </a:ext>
            </a:extLst>
          </p:cNvPr>
          <p:cNvSpPr txBox="1"/>
          <p:nvPr/>
        </p:nvSpPr>
        <p:spPr>
          <a:xfrm>
            <a:off x="3621708"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49" name="正方形/長方形 48">
            <a:extLst>
              <a:ext uri="{FF2B5EF4-FFF2-40B4-BE49-F238E27FC236}">
                <a16:creationId xmlns:a16="http://schemas.microsoft.com/office/drawing/2014/main" id="{BEFC9D9A-824B-1B47-872A-E9A7016E50F5}"/>
              </a:ext>
            </a:extLst>
          </p:cNvPr>
          <p:cNvSpPr/>
          <p:nvPr/>
        </p:nvSpPr>
        <p:spPr>
          <a:xfrm>
            <a:off x="3582018" y="4569898"/>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0F73DC5-C347-CA4B-A8B3-00FEEF4F73F1}"/>
              </a:ext>
            </a:extLst>
          </p:cNvPr>
          <p:cNvSpPr/>
          <p:nvPr/>
        </p:nvSpPr>
        <p:spPr>
          <a:xfrm>
            <a:off x="1322103"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4EA3153B-02EF-BC4D-ABA8-FDC116E13BCC}"/>
              </a:ext>
            </a:extLst>
          </p:cNvPr>
          <p:cNvSpPr/>
          <p:nvPr/>
        </p:nvSpPr>
        <p:spPr>
          <a:xfrm>
            <a:off x="2076751"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47B8A464-C4BB-E74A-B70E-03570DDD6552}"/>
              </a:ext>
            </a:extLst>
          </p:cNvPr>
          <p:cNvSpPr/>
          <p:nvPr/>
        </p:nvSpPr>
        <p:spPr>
          <a:xfrm>
            <a:off x="3584885"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8" name="テキスト ボックス 117">
            <a:extLst>
              <a:ext uri="{FF2B5EF4-FFF2-40B4-BE49-F238E27FC236}">
                <a16:creationId xmlns:a16="http://schemas.microsoft.com/office/drawing/2014/main" id="{46AFAFC2-6485-7044-8ECC-C8C55F895524}"/>
              </a:ext>
            </a:extLst>
          </p:cNvPr>
          <p:cNvSpPr txBox="1"/>
          <p:nvPr/>
        </p:nvSpPr>
        <p:spPr>
          <a:xfrm>
            <a:off x="1251838"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19" name="テキスト ボックス 118">
            <a:extLst>
              <a:ext uri="{FF2B5EF4-FFF2-40B4-BE49-F238E27FC236}">
                <a16:creationId xmlns:a16="http://schemas.microsoft.com/office/drawing/2014/main" id="{593474D2-E376-DA4B-835A-489A1403D08D}"/>
              </a:ext>
            </a:extLst>
          </p:cNvPr>
          <p:cNvSpPr txBox="1"/>
          <p:nvPr/>
        </p:nvSpPr>
        <p:spPr>
          <a:xfrm>
            <a:off x="2016599"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0" name="テキスト ボックス 119">
            <a:extLst>
              <a:ext uri="{FF2B5EF4-FFF2-40B4-BE49-F238E27FC236}">
                <a16:creationId xmlns:a16="http://schemas.microsoft.com/office/drawing/2014/main" id="{96681510-6BB1-3E43-8DF7-7950ABB235B6}"/>
              </a:ext>
            </a:extLst>
          </p:cNvPr>
          <p:cNvSpPr txBox="1"/>
          <p:nvPr/>
        </p:nvSpPr>
        <p:spPr>
          <a:xfrm>
            <a:off x="2775305"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1" name="テキスト ボックス 120">
            <a:extLst>
              <a:ext uri="{FF2B5EF4-FFF2-40B4-BE49-F238E27FC236}">
                <a16:creationId xmlns:a16="http://schemas.microsoft.com/office/drawing/2014/main" id="{7621AB3B-7ABB-484A-9C72-00D5521D10E5}"/>
              </a:ext>
            </a:extLst>
          </p:cNvPr>
          <p:cNvSpPr txBox="1"/>
          <p:nvPr/>
        </p:nvSpPr>
        <p:spPr>
          <a:xfrm>
            <a:off x="3540244"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129" name="上下矢印 128">
            <a:extLst>
              <a:ext uri="{FF2B5EF4-FFF2-40B4-BE49-F238E27FC236}">
                <a16:creationId xmlns:a16="http://schemas.microsoft.com/office/drawing/2014/main" id="{2C560089-C245-1A41-9579-8A92C8209EB7}"/>
              </a:ext>
            </a:extLst>
          </p:cNvPr>
          <p:cNvSpPr/>
          <p:nvPr/>
        </p:nvSpPr>
        <p:spPr>
          <a:xfrm>
            <a:off x="1014734" y="1972306"/>
            <a:ext cx="229821" cy="2480021"/>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上下矢印 129">
            <a:extLst>
              <a:ext uri="{FF2B5EF4-FFF2-40B4-BE49-F238E27FC236}">
                <a16:creationId xmlns:a16="http://schemas.microsoft.com/office/drawing/2014/main" id="{07EC8862-7E71-4345-A7D7-700BDB3DB685}"/>
              </a:ext>
            </a:extLst>
          </p:cNvPr>
          <p:cNvSpPr/>
          <p:nvPr/>
        </p:nvSpPr>
        <p:spPr>
          <a:xfrm>
            <a:off x="1020252" y="4570906"/>
            <a:ext cx="229821" cy="455300"/>
          </a:xfrm>
          <a:prstGeom prst="up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2B786D36-C7FA-814E-850C-CFD418B4077E}"/>
              </a:ext>
            </a:extLst>
          </p:cNvPr>
          <p:cNvSpPr txBox="1"/>
          <p:nvPr/>
        </p:nvSpPr>
        <p:spPr>
          <a:xfrm>
            <a:off x="514214" y="2943782"/>
            <a:ext cx="543739"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共通</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機能</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132" name="テキスト ボックス 131">
            <a:extLst>
              <a:ext uri="{FF2B5EF4-FFF2-40B4-BE49-F238E27FC236}">
                <a16:creationId xmlns:a16="http://schemas.microsoft.com/office/drawing/2014/main" id="{4BE50C70-E0FE-7E40-A417-509E173B9511}"/>
              </a:ext>
            </a:extLst>
          </p:cNvPr>
          <p:cNvSpPr txBox="1"/>
          <p:nvPr/>
        </p:nvSpPr>
        <p:spPr>
          <a:xfrm>
            <a:off x="514214" y="4561526"/>
            <a:ext cx="543739" cy="523220"/>
          </a:xfrm>
          <a:prstGeom prst="rect">
            <a:avLst/>
          </a:prstGeom>
          <a:noFill/>
        </p:spPr>
        <p:txBody>
          <a:bodyPr wrap="none" rtlCol="0">
            <a:spAutoFit/>
          </a:bodyPr>
          <a:lstStyle/>
          <a:p>
            <a:r>
              <a:rPr kumimoji="1" lang="ja-JP" altLang="en-US" sz="1400">
                <a:solidFill>
                  <a:schemeClr val="accent4"/>
                </a:solidFill>
                <a:latin typeface="Meiryo" panose="020B0604030504040204" pitchFamily="34" charset="-128"/>
                <a:ea typeface="Meiryo" panose="020B0604030504040204" pitchFamily="34" charset="-128"/>
              </a:rPr>
              <a:t>独自</a:t>
            </a:r>
            <a:endParaRPr kumimoji="1" lang="en-US" altLang="ja-JP" sz="1400" dirty="0">
              <a:solidFill>
                <a:schemeClr val="accent4"/>
              </a:solidFill>
              <a:latin typeface="Meiryo" panose="020B0604030504040204" pitchFamily="34" charset="-128"/>
              <a:ea typeface="Meiryo" panose="020B0604030504040204" pitchFamily="34" charset="-128"/>
            </a:endParaRPr>
          </a:p>
          <a:p>
            <a:r>
              <a:rPr lang="ja-JP" altLang="en-US" sz="1400">
                <a:solidFill>
                  <a:schemeClr val="accent4"/>
                </a:solidFill>
                <a:latin typeface="Meiryo" panose="020B0604030504040204" pitchFamily="34" charset="-128"/>
                <a:ea typeface="Meiryo" panose="020B0604030504040204" pitchFamily="34" charset="-128"/>
              </a:rPr>
              <a:t>機能</a:t>
            </a:r>
            <a:endParaRPr kumimoji="1" lang="ja-JP" altLang="en-US" sz="1400">
              <a:solidFill>
                <a:schemeClr val="accent4"/>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9ED6876D-4BF0-B645-9545-6771B617C528}"/>
              </a:ext>
            </a:extLst>
          </p:cNvPr>
          <p:cNvGrpSpPr/>
          <p:nvPr/>
        </p:nvGrpSpPr>
        <p:grpSpPr>
          <a:xfrm>
            <a:off x="4287015" y="2657850"/>
            <a:ext cx="588015" cy="1618304"/>
            <a:chOff x="4287015" y="2546823"/>
            <a:chExt cx="588015" cy="1618304"/>
          </a:xfrm>
        </p:grpSpPr>
        <p:sp>
          <p:nvSpPr>
            <p:cNvPr id="133" name="右矢印 132">
              <a:extLst>
                <a:ext uri="{FF2B5EF4-FFF2-40B4-BE49-F238E27FC236}">
                  <a16:creationId xmlns:a16="http://schemas.microsoft.com/office/drawing/2014/main" id="{4E103C13-08A8-374B-B2A2-A50080AFDC41}"/>
                </a:ext>
              </a:extLst>
            </p:cNvPr>
            <p:cNvSpPr/>
            <p:nvPr/>
          </p:nvSpPr>
          <p:spPr>
            <a:xfrm>
              <a:off x="4287015" y="2546823"/>
              <a:ext cx="588015" cy="1618304"/>
            </a:xfrm>
            <a:prstGeom prst="rightArrow">
              <a:avLst>
                <a:gd name="adj1" fmla="val 67012"/>
                <a:gd name="adj2" fmla="val 5000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2AA1061F-A937-054F-9FA0-92469B9F9FA0}"/>
                </a:ext>
              </a:extLst>
            </p:cNvPr>
            <p:cNvSpPr txBox="1"/>
            <p:nvPr/>
          </p:nvSpPr>
          <p:spPr>
            <a:xfrm>
              <a:off x="4357529" y="2848143"/>
              <a:ext cx="369332" cy="1015663"/>
            </a:xfrm>
            <a:prstGeom prst="rect">
              <a:avLst/>
            </a:prstGeom>
            <a:noFill/>
          </p:spPr>
          <p:txBody>
            <a:bodyPr vert="eaVert"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アンバンドル</a:t>
              </a:r>
            </a:p>
          </p:txBody>
        </p:sp>
      </p:grpSp>
      <p:sp>
        <p:nvSpPr>
          <p:cNvPr id="7" name="テキスト ボックス 6">
            <a:extLst>
              <a:ext uri="{FF2B5EF4-FFF2-40B4-BE49-F238E27FC236}">
                <a16:creationId xmlns:a16="http://schemas.microsoft.com/office/drawing/2014/main" id="{8E448564-A729-624C-8E99-7D3273320193}"/>
              </a:ext>
            </a:extLst>
          </p:cNvPr>
          <p:cNvSpPr txBox="1"/>
          <p:nvPr/>
        </p:nvSpPr>
        <p:spPr>
          <a:xfrm>
            <a:off x="4922147" y="885841"/>
            <a:ext cx="3775393" cy="307777"/>
          </a:xfrm>
          <a:prstGeom prst="rect">
            <a:avLst/>
          </a:prstGeom>
          <a:noFill/>
        </p:spPr>
        <p:txBody>
          <a:bodyPr wrap="none" rtlCol="0">
            <a:spAutoFit/>
          </a:bodyPr>
          <a:lstStyle/>
          <a:p>
            <a:pPr algn="r"/>
            <a:r>
              <a:rPr kumimoji="1" lang="ja-JP" altLang="en-US" sz="1400">
                <a:solidFill>
                  <a:schemeClr val="accent6">
                    <a:lumMod val="7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迅速・柔軟</a:t>
            </a:r>
          </a:p>
        </p:txBody>
      </p:sp>
      <p:sp>
        <p:nvSpPr>
          <p:cNvPr id="117" name="テキスト ボックス 116">
            <a:extLst>
              <a:ext uri="{FF2B5EF4-FFF2-40B4-BE49-F238E27FC236}">
                <a16:creationId xmlns:a16="http://schemas.microsoft.com/office/drawing/2014/main" id="{4799F5E8-E579-264D-BB46-27F484DE2FD8}"/>
              </a:ext>
            </a:extLst>
          </p:cNvPr>
          <p:cNvSpPr txBox="1"/>
          <p:nvPr/>
        </p:nvSpPr>
        <p:spPr>
          <a:xfrm>
            <a:off x="266929" y="885841"/>
            <a:ext cx="4134465"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tx1">
                    <a:lumMod val="65000"/>
                    <a:lumOff val="35000"/>
                  </a:schemeClr>
                </a:solidFill>
                <a:latin typeface="Meiryo" panose="020B0604030504040204" pitchFamily="34" charset="-128"/>
                <a:ea typeface="Meiryo" panose="020B0604030504040204" pitchFamily="34" charset="-128"/>
              </a:rPr>
              <a:t>容易にできない</a:t>
            </a:r>
          </a:p>
        </p:txBody>
      </p:sp>
      <p:pic>
        <p:nvPicPr>
          <p:cNvPr id="115" name="図 114">
            <a:extLst>
              <a:ext uri="{FF2B5EF4-FFF2-40B4-BE49-F238E27FC236}">
                <a16:creationId xmlns:a16="http://schemas.microsoft.com/office/drawing/2014/main" id="{05CAD9D5-AAC2-294C-8967-0BB50361117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47760" y="5303386"/>
            <a:ext cx="860059" cy="860059"/>
          </a:xfrm>
          <a:prstGeom prst="rect">
            <a:avLst/>
          </a:prstGeom>
        </p:spPr>
      </p:pic>
      <p:pic>
        <p:nvPicPr>
          <p:cNvPr id="149" name="図 148">
            <a:extLst>
              <a:ext uri="{FF2B5EF4-FFF2-40B4-BE49-F238E27FC236}">
                <a16:creationId xmlns:a16="http://schemas.microsoft.com/office/drawing/2014/main" id="{3118E776-9F4B-804A-B7CA-0E4DB35186E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335530" y="5312553"/>
            <a:ext cx="860059" cy="860059"/>
          </a:xfrm>
          <a:prstGeom prst="rect">
            <a:avLst/>
          </a:prstGeom>
        </p:spPr>
      </p:pic>
      <p:pic>
        <p:nvPicPr>
          <p:cNvPr id="151" name="図 150">
            <a:extLst>
              <a:ext uri="{FF2B5EF4-FFF2-40B4-BE49-F238E27FC236}">
                <a16:creationId xmlns:a16="http://schemas.microsoft.com/office/drawing/2014/main" id="{88238645-8E2E-2548-8392-DAC4145C4BB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98232" y="5252217"/>
            <a:ext cx="886279" cy="886279"/>
          </a:xfrm>
          <a:prstGeom prst="rect">
            <a:avLst/>
          </a:prstGeom>
        </p:spPr>
      </p:pic>
      <p:sp>
        <p:nvSpPr>
          <p:cNvPr id="35" name="テキスト ボックス 34">
            <a:extLst>
              <a:ext uri="{FF2B5EF4-FFF2-40B4-BE49-F238E27FC236}">
                <a16:creationId xmlns:a16="http://schemas.microsoft.com/office/drawing/2014/main" id="{3CDE66AB-34A2-7791-4D57-10DAB6652C12}"/>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326C07FF-63D6-D268-60CF-5A2056A7EB03}"/>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5CD87F39-B1DB-97F0-05BA-FC05283BAE17}"/>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12EA5130-2FE1-13FD-410A-4B6D9880A7DA}"/>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41C5F61C-5F86-0948-3D74-48EB741D3E52}"/>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BFE8C23-0B93-1398-4675-EC82D9F17B0D}"/>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51445" y="2464777"/>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grpSp>
        <p:nvGrpSpPr>
          <p:cNvPr id="158" name="グループ化 157">
            <a:extLst>
              <a:ext uri="{FF2B5EF4-FFF2-40B4-BE49-F238E27FC236}">
                <a16:creationId xmlns:a16="http://schemas.microsoft.com/office/drawing/2014/main" id="{628185DC-A6CD-6E44-B460-5EC7B805F414}"/>
              </a:ext>
            </a:extLst>
          </p:cNvPr>
          <p:cNvGrpSpPr/>
          <p:nvPr/>
        </p:nvGrpSpPr>
        <p:grpSpPr>
          <a:xfrm>
            <a:off x="5287835" y="1278473"/>
            <a:ext cx="3416320" cy="1410257"/>
            <a:chOff x="5287835" y="1167446"/>
            <a:chExt cx="3416320" cy="1410257"/>
          </a:xfrm>
        </p:grpSpPr>
        <p:sp>
          <p:nvSpPr>
            <p:cNvPr id="153" name="テキスト ボックス 152">
              <a:extLst>
                <a:ext uri="{FF2B5EF4-FFF2-40B4-BE49-F238E27FC236}">
                  <a16:creationId xmlns:a16="http://schemas.microsoft.com/office/drawing/2014/main" id="{BC8649FA-D525-444A-92D8-E82FA0B57CB6}"/>
                </a:ext>
              </a:extLst>
            </p:cNvPr>
            <p:cNvSpPr txBox="1"/>
            <p:nvPr/>
          </p:nvSpPr>
          <p:spPr>
            <a:xfrm>
              <a:off x="5287835" y="1167446"/>
              <a:ext cx="3416320" cy="307777"/>
            </a:xfrm>
            <a:prstGeom prst="rect">
              <a:avLst/>
            </a:prstGeom>
            <a:noFill/>
          </p:spPr>
          <p:txBody>
            <a:bodyPr wrap="none" rtlCol="0">
              <a:spAutoFit/>
            </a:bodyPr>
            <a:lstStyle/>
            <a:p>
              <a:pPr algn="r"/>
              <a:r>
                <a:rPr kumimoji="1" lang="ja-JP" altLang="en-US" sz="1400">
                  <a:solidFill>
                    <a:srgbClr val="00B050"/>
                  </a:solidFill>
                  <a:latin typeface="Meiryo" panose="020B0604030504040204" pitchFamily="34" charset="-128"/>
                  <a:ea typeface="Meiryo" panose="020B0604030504040204" pitchFamily="34" charset="-128"/>
                </a:rPr>
                <a:t>入れ替えや改善による</a:t>
              </a:r>
              <a:r>
                <a:rPr kumimoji="1" lang="ja-JP" altLang="en-US" sz="1400" b="1">
                  <a:solidFill>
                    <a:srgbClr val="00B050"/>
                  </a:solidFill>
                  <a:latin typeface="Meiryo" panose="020B0604030504040204" pitchFamily="34" charset="-128"/>
                  <a:ea typeface="Meiryo" panose="020B0604030504040204" pitchFamily="34" charset="-128"/>
                </a:rPr>
                <a:t>エンハンスメント</a:t>
              </a:r>
            </a:p>
          </p:txBody>
        </p:sp>
        <p:cxnSp>
          <p:nvCxnSpPr>
            <p:cNvPr id="155" name="曲線コネクタ 154">
              <a:extLst>
                <a:ext uri="{FF2B5EF4-FFF2-40B4-BE49-F238E27FC236}">
                  <a16:creationId xmlns:a16="http://schemas.microsoft.com/office/drawing/2014/main" id="{C459EC8D-078B-084D-975B-66D0071AB1AA}"/>
                </a:ext>
              </a:extLst>
            </p:cNvPr>
            <p:cNvCxnSpPr>
              <a:stCxn id="153" idx="3"/>
              <a:endCxn id="142" idx="3"/>
            </p:cNvCxnSpPr>
            <p:nvPr/>
          </p:nvCxnSpPr>
          <p:spPr>
            <a:xfrm flipH="1">
              <a:off x="8559603" y="1321335"/>
              <a:ext cx="144552" cy="1256368"/>
            </a:xfrm>
            <a:prstGeom prst="curvedConnector3">
              <a:avLst>
                <a:gd name="adj1" fmla="val -158144"/>
              </a:avLst>
            </a:prstGeom>
            <a:ln w="19050">
              <a:solidFill>
                <a:srgbClr val="92D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63" name="テキスト ボックス 162">
            <a:extLst>
              <a:ext uri="{FF2B5EF4-FFF2-40B4-BE49-F238E27FC236}">
                <a16:creationId xmlns:a16="http://schemas.microsoft.com/office/drawing/2014/main" id="{EE00EB24-A591-1E46-8D98-27D6F0CE70A5}"/>
              </a:ext>
            </a:extLst>
          </p:cNvPr>
          <p:cNvSpPr txBox="1"/>
          <p:nvPr/>
        </p:nvSpPr>
        <p:spPr>
          <a:xfrm>
            <a:off x="6134693" y="2610984"/>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Tree>
    <p:extLst>
      <p:ext uri="{BB962C8B-B14F-4D97-AF65-F5344CB8AC3E}">
        <p14:creationId xmlns:p14="http://schemas.microsoft.com/office/powerpoint/2010/main" val="114525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ppt_x</p:attrName>
                                        </p:attrNameLst>
                                      </p:cBhvr>
                                      <p:tavLst>
                                        <p:tav tm="0">
                                          <p:val>
                                            <p:strVal val="#ppt_x-#ppt_w*1.125000"/>
                                          </p:val>
                                        </p:tav>
                                        <p:tav tm="100000">
                                          <p:val>
                                            <p:strVal val="#ppt_x"/>
                                          </p:val>
                                        </p:tav>
                                      </p:tavLst>
                                    </p:anim>
                                    <p:animEffect transition="in" filter="wipe(right)">
                                      <p:cBhvr>
                                        <p:cTn id="12" dur="500"/>
                                        <p:tgtEl>
                                          <p:spTgt spid="1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 calcmode="lin" valueType="num">
                                      <p:cBhvr>
                                        <p:cTn id="15" dur="500" fill="hold"/>
                                        <p:tgtEl>
                                          <p:spTgt spid="163"/>
                                        </p:tgtEl>
                                        <p:attrNameLst>
                                          <p:attrName>ppt_w</p:attrName>
                                        </p:attrNameLst>
                                      </p:cBhvr>
                                      <p:tavLst>
                                        <p:tav tm="0">
                                          <p:val>
                                            <p:fltVal val="0"/>
                                          </p:val>
                                        </p:tav>
                                        <p:tav tm="100000">
                                          <p:val>
                                            <p:strVal val="#ppt_w"/>
                                          </p:val>
                                        </p:tav>
                                      </p:tavLst>
                                    </p:anim>
                                    <p:anim calcmode="lin" valueType="num">
                                      <p:cBhvr>
                                        <p:cTn id="16" dur="500" fill="hold"/>
                                        <p:tgtEl>
                                          <p:spTgt spid="163"/>
                                        </p:tgtEl>
                                        <p:attrNameLst>
                                          <p:attrName>ppt_h</p:attrName>
                                        </p:attrNameLst>
                                      </p:cBhvr>
                                      <p:tavLst>
                                        <p:tav tm="0">
                                          <p:val>
                                            <p:fltVal val="0"/>
                                          </p:val>
                                        </p:tav>
                                        <p:tav tm="100000">
                                          <p:val>
                                            <p:strVal val="#ppt_h"/>
                                          </p:val>
                                        </p:tav>
                                      </p:tavLst>
                                    </p:anim>
                                    <p:animEffect transition="in" filter="fade">
                                      <p:cBhvr>
                                        <p:cTn id="17" dur="500"/>
                                        <p:tgtEl>
                                          <p:spTgt spid="16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ppt_x"/>
                                          </p:val>
                                        </p:tav>
                                        <p:tav tm="100000">
                                          <p:val>
                                            <p:strVal val="#ppt_x"/>
                                          </p:val>
                                        </p:tav>
                                      </p:tavLst>
                                    </p:anim>
                                    <p:anim calcmode="lin" valueType="num">
                                      <p:cBhvr additive="base">
                                        <p:cTn id="31" dur="500" fill="hold"/>
                                        <p:tgtEl>
                                          <p:spTgt spid="4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500" fill="hold"/>
                                        <p:tgtEl>
                                          <p:spTgt spid="50"/>
                                        </p:tgtEl>
                                        <p:attrNameLst>
                                          <p:attrName>ppt_x</p:attrName>
                                        </p:attrNameLst>
                                      </p:cBhvr>
                                      <p:tavLst>
                                        <p:tav tm="0">
                                          <p:val>
                                            <p:strVal val="#ppt_x"/>
                                          </p:val>
                                        </p:tav>
                                        <p:tav tm="100000">
                                          <p:val>
                                            <p:strVal val="#ppt_x"/>
                                          </p:val>
                                        </p:tav>
                                      </p:tavLst>
                                    </p:anim>
                                    <p:anim calcmode="lin" valueType="num">
                                      <p:cBhvr additive="base">
                                        <p:cTn id="35" dur="500" fill="hold"/>
                                        <p:tgtEl>
                                          <p:spTgt spid="50"/>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ppt_x"/>
                                          </p:val>
                                        </p:tav>
                                        <p:tav tm="100000">
                                          <p:val>
                                            <p:strVal val="#ppt_x"/>
                                          </p:val>
                                        </p:tav>
                                      </p:tavLst>
                                    </p:anim>
                                    <p:anim calcmode="lin" valueType="num">
                                      <p:cBhvr additive="base">
                                        <p:cTn id="39" dur="500" fill="hold"/>
                                        <p:tgtEl>
                                          <p:spTgt spid="3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500" fill="hold"/>
                                        <p:tgtEl>
                                          <p:spTgt spid="58"/>
                                        </p:tgtEl>
                                        <p:attrNameLst>
                                          <p:attrName>ppt_x</p:attrName>
                                        </p:attrNameLst>
                                      </p:cBhvr>
                                      <p:tavLst>
                                        <p:tav tm="0">
                                          <p:val>
                                            <p:strVal val="#ppt_x"/>
                                          </p:val>
                                        </p:tav>
                                        <p:tav tm="100000">
                                          <p:val>
                                            <p:strVal val="#ppt_x"/>
                                          </p:val>
                                        </p:tav>
                                      </p:tavLst>
                                    </p:anim>
                                    <p:anim calcmode="lin" valueType="num">
                                      <p:cBhvr additive="base">
                                        <p:cTn id="47" dur="5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48"/>
                                        </p:tgtEl>
                                        <p:attrNameLst>
                                          <p:attrName>style.visibility</p:attrName>
                                        </p:attrNameLst>
                                      </p:cBhvr>
                                      <p:to>
                                        <p:strVal val="visible"/>
                                      </p:to>
                                    </p:set>
                                    <p:anim calcmode="lin" valueType="num">
                                      <p:cBhvr additive="base">
                                        <p:cTn id="52" dur="500" fill="hold"/>
                                        <p:tgtEl>
                                          <p:spTgt spid="148"/>
                                        </p:tgtEl>
                                        <p:attrNameLst>
                                          <p:attrName>ppt_x</p:attrName>
                                        </p:attrNameLst>
                                      </p:cBhvr>
                                      <p:tavLst>
                                        <p:tav tm="0">
                                          <p:val>
                                            <p:strVal val="1+#ppt_w/2"/>
                                          </p:val>
                                        </p:tav>
                                        <p:tav tm="100000">
                                          <p:val>
                                            <p:strVal val="#ppt_x"/>
                                          </p:val>
                                        </p:tav>
                                      </p:tavLst>
                                    </p:anim>
                                    <p:anim calcmode="lin" valueType="num">
                                      <p:cBhvr additive="base">
                                        <p:cTn id="53" dur="500" fill="hold"/>
                                        <p:tgtEl>
                                          <p:spTgt spid="148"/>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58"/>
                                        </p:tgtEl>
                                        <p:attrNameLst>
                                          <p:attrName>style.visibility</p:attrName>
                                        </p:attrNameLst>
                                      </p:cBhvr>
                                      <p:to>
                                        <p:strVal val="visible"/>
                                      </p:to>
                                    </p:set>
                                    <p:animEffect transition="in" filter="wipe(left)">
                                      <p:cBhvr>
                                        <p:cTn id="57" dur="500"/>
                                        <p:tgtEl>
                                          <p:spTgt spid="15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17"/>
                                        </p:tgtEl>
                                        <p:attrNameLst>
                                          <p:attrName>style.visibility</p:attrName>
                                        </p:attrNameLst>
                                      </p:cBhvr>
                                      <p:to>
                                        <p:strVal val="visible"/>
                                      </p:to>
                                    </p:set>
                                    <p:anim calcmode="lin" valueType="num">
                                      <p:cBhvr>
                                        <p:cTn id="62" dur="500" fill="hold"/>
                                        <p:tgtEl>
                                          <p:spTgt spid="117"/>
                                        </p:tgtEl>
                                        <p:attrNameLst>
                                          <p:attrName>ppt_w</p:attrName>
                                        </p:attrNameLst>
                                      </p:cBhvr>
                                      <p:tavLst>
                                        <p:tav tm="0">
                                          <p:val>
                                            <p:fltVal val="0"/>
                                          </p:val>
                                        </p:tav>
                                        <p:tav tm="100000">
                                          <p:val>
                                            <p:strVal val="#ppt_w"/>
                                          </p:val>
                                        </p:tav>
                                      </p:tavLst>
                                    </p:anim>
                                    <p:anim calcmode="lin" valueType="num">
                                      <p:cBhvr>
                                        <p:cTn id="63" dur="500" fill="hold"/>
                                        <p:tgtEl>
                                          <p:spTgt spid="117"/>
                                        </p:tgtEl>
                                        <p:attrNameLst>
                                          <p:attrName>ppt_h</p:attrName>
                                        </p:attrNameLst>
                                      </p:cBhvr>
                                      <p:tavLst>
                                        <p:tav tm="0">
                                          <p:val>
                                            <p:fltVal val="0"/>
                                          </p:val>
                                        </p:tav>
                                        <p:tav tm="100000">
                                          <p:val>
                                            <p:strVal val="#ppt_h"/>
                                          </p:val>
                                        </p:tav>
                                      </p:tavLst>
                                    </p:anim>
                                    <p:animEffect transition="in" filter="fade">
                                      <p:cBhvr>
                                        <p:cTn id="64" dur="500"/>
                                        <p:tgtEl>
                                          <p:spTgt spid="1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 grpId="0"/>
      <p:bldP spid="117" grpId="0"/>
      <p:bldP spid="35" grpId="0"/>
      <p:bldP spid="36" grpId="0" animBg="1"/>
      <p:bldP spid="39" grpId="0" animBg="1"/>
      <p:bldP spid="48" grpId="0" animBg="1"/>
      <p:bldP spid="50" grpId="0" animBg="1"/>
      <p:bldP spid="58" grpId="0" animBg="1"/>
      <p:bldP spid="1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31209074-8E73-9D4F-9246-7FE94D5BECBF}"/>
              </a:ext>
            </a:extLst>
          </p:cNvPr>
          <p:cNvGrpSpPr/>
          <p:nvPr/>
        </p:nvGrpSpPr>
        <p:grpSpPr>
          <a:xfrm>
            <a:off x="230400" y="1379132"/>
            <a:ext cx="8373211" cy="4252400"/>
            <a:chOff x="230400" y="1379132"/>
            <a:chExt cx="8373211" cy="4252400"/>
          </a:xfrm>
        </p:grpSpPr>
        <p:pic>
          <p:nvPicPr>
            <p:cNvPr id="1034" name="Picture 10" descr="Cloud icon - Free download on Iconfinder">
              <a:extLst>
                <a:ext uri="{FF2B5EF4-FFF2-40B4-BE49-F238E27FC236}">
                  <a16:creationId xmlns:a16="http://schemas.microsoft.com/office/drawing/2014/main" id="{A23BD0B6-B663-7B43-9B71-E1D86B6AD2BE}"/>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6803" t="18069" r="5049" b="18914"/>
            <a:stretch/>
          </p:blipFill>
          <p:spPr bwMode="auto">
            <a:xfrm>
              <a:off x="230400" y="1379132"/>
              <a:ext cx="4330154" cy="4252400"/>
            </a:xfrm>
            <a:prstGeom prst="rect">
              <a:avLst/>
            </a:prstGeom>
            <a:noFill/>
            <a:extLst>
              <a:ext uri="{909E8E84-426E-40DD-AFC4-6F175D3DCCD1}">
                <a14:hiddenFill xmlns:a14="http://schemas.microsoft.com/office/drawing/2010/main">
                  <a:solidFill>
                    <a:srgbClr val="FFFFFF"/>
                  </a:solidFill>
                </a14:hiddenFill>
              </a:ext>
            </a:extLst>
          </p:spPr>
        </p:pic>
        <p:sp>
          <p:nvSpPr>
            <p:cNvPr id="167" name="正方形/長方形 166">
              <a:extLst>
                <a:ext uri="{FF2B5EF4-FFF2-40B4-BE49-F238E27FC236}">
                  <a16:creationId xmlns:a16="http://schemas.microsoft.com/office/drawing/2014/main" id="{DDC27B5A-D523-1247-955E-D8A75E8D0055}"/>
                </a:ext>
              </a:extLst>
            </p:cNvPr>
            <p:cNvSpPr/>
            <p:nvPr/>
          </p:nvSpPr>
          <p:spPr>
            <a:xfrm>
              <a:off x="998342" y="4570554"/>
              <a:ext cx="7605269" cy="447905"/>
            </a:xfrm>
            <a:prstGeom prst="rect">
              <a:avLst/>
            </a:prstGeom>
            <a:solidFill>
              <a:srgbClr val="7030A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04FC210-41BE-A544-8F6F-B2A00912DAEE}"/>
                </a:ext>
              </a:extLst>
            </p:cNvPr>
            <p:cNvSpPr/>
            <p:nvPr/>
          </p:nvSpPr>
          <p:spPr>
            <a:xfrm>
              <a:off x="1004873" y="40153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58289BB-AAED-FF46-9FB5-DD6F491B48AF}"/>
                </a:ext>
              </a:extLst>
            </p:cNvPr>
            <p:cNvSpPr/>
            <p:nvPr/>
          </p:nvSpPr>
          <p:spPr>
            <a:xfrm>
              <a:off x="1004282" y="35097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C2850D24-59EA-AD44-AC23-7C1CF284D290}"/>
                </a:ext>
              </a:extLst>
            </p:cNvPr>
            <p:cNvSpPr/>
            <p:nvPr/>
          </p:nvSpPr>
          <p:spPr>
            <a:xfrm>
              <a:off x="1004873" y="29891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5" name="正方形/長方形 164">
              <a:extLst>
                <a:ext uri="{FF2B5EF4-FFF2-40B4-BE49-F238E27FC236}">
                  <a16:creationId xmlns:a16="http://schemas.microsoft.com/office/drawing/2014/main" id="{462A4DBC-FD17-D64F-90A5-6A7E11D22202}"/>
                </a:ext>
              </a:extLst>
            </p:cNvPr>
            <p:cNvSpPr/>
            <p:nvPr/>
          </p:nvSpPr>
          <p:spPr>
            <a:xfrm>
              <a:off x="1004282" y="24835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6" name="正方形/長方形 165">
              <a:extLst>
                <a:ext uri="{FF2B5EF4-FFF2-40B4-BE49-F238E27FC236}">
                  <a16:creationId xmlns:a16="http://schemas.microsoft.com/office/drawing/2014/main" id="{F6F1852D-5747-6544-972C-E0882D481D9F}"/>
                </a:ext>
              </a:extLst>
            </p:cNvPr>
            <p:cNvSpPr/>
            <p:nvPr/>
          </p:nvSpPr>
          <p:spPr>
            <a:xfrm>
              <a:off x="1004282" y="1974049"/>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C153D4-3B8F-204E-AC6A-00373F03D247}"/>
                </a:ext>
              </a:extLst>
            </p:cNvPr>
            <p:cNvSpPr txBox="1"/>
            <p:nvPr/>
          </p:nvSpPr>
          <p:spPr>
            <a:xfrm>
              <a:off x="1773431" y="2057483"/>
              <a:ext cx="2792752" cy="369332"/>
            </a:xfrm>
            <a:prstGeom prst="rect">
              <a:avLst/>
            </a:prstGeom>
            <a:noFill/>
          </p:spPr>
          <p:txBody>
            <a:bodyPr wrap="none" rtlCol="0">
              <a:spAutoFit/>
            </a:bodyPr>
            <a:lstStyle/>
            <a:p>
              <a:pPr algn="r"/>
              <a:r>
                <a:rPr kumimoji="1" lang="ja-JP" altLang="en-US">
                  <a:solidFill>
                    <a:schemeClr val="bg1"/>
                  </a:solidFill>
                </a:rPr>
                <a:t>データ管理プラットフォーム</a:t>
              </a:r>
            </a:p>
          </p:txBody>
        </p:sp>
        <p:sp>
          <p:nvSpPr>
            <p:cNvPr id="149" name="テキスト ボックス 148">
              <a:extLst>
                <a:ext uri="{FF2B5EF4-FFF2-40B4-BE49-F238E27FC236}">
                  <a16:creationId xmlns:a16="http://schemas.microsoft.com/office/drawing/2014/main" id="{9CB14AAD-2E7B-0E43-8821-50150C479765}"/>
                </a:ext>
              </a:extLst>
            </p:cNvPr>
            <p:cNvSpPr txBox="1"/>
            <p:nvPr/>
          </p:nvSpPr>
          <p:spPr>
            <a:xfrm>
              <a:off x="2154945" y="2546990"/>
              <a:ext cx="2411238" cy="369332"/>
            </a:xfrm>
            <a:prstGeom prst="rect">
              <a:avLst/>
            </a:prstGeom>
            <a:noFill/>
          </p:spPr>
          <p:txBody>
            <a:bodyPr wrap="none" rtlCol="0">
              <a:spAutoFit/>
            </a:bodyPr>
            <a:lstStyle/>
            <a:p>
              <a:pPr algn="r"/>
              <a:r>
                <a:rPr kumimoji="1" lang="ja-JP" altLang="en-US">
                  <a:solidFill>
                    <a:schemeClr val="bg1"/>
                  </a:solidFill>
                </a:rPr>
                <a:t>ＩＤ管理プラットフォーム</a:t>
              </a:r>
            </a:p>
          </p:txBody>
        </p:sp>
        <p:sp>
          <p:nvSpPr>
            <p:cNvPr id="151" name="テキスト ボックス 150">
              <a:extLst>
                <a:ext uri="{FF2B5EF4-FFF2-40B4-BE49-F238E27FC236}">
                  <a16:creationId xmlns:a16="http://schemas.microsoft.com/office/drawing/2014/main" id="{CC1EC12D-4AEA-B64E-9917-5BAF6285DB83}"/>
                </a:ext>
              </a:extLst>
            </p:cNvPr>
            <p:cNvSpPr txBox="1"/>
            <p:nvPr/>
          </p:nvSpPr>
          <p:spPr>
            <a:xfrm>
              <a:off x="1931328" y="3048150"/>
              <a:ext cx="2635658" cy="369332"/>
            </a:xfrm>
            <a:prstGeom prst="rect">
              <a:avLst/>
            </a:prstGeom>
            <a:noFill/>
          </p:spPr>
          <p:txBody>
            <a:bodyPr wrap="none" rtlCol="0">
              <a:spAutoFit/>
            </a:bodyPr>
            <a:lstStyle/>
            <a:p>
              <a:pPr algn="r"/>
              <a:r>
                <a:rPr lang="ja-JP" altLang="en-US">
                  <a:solidFill>
                    <a:schemeClr val="bg1"/>
                  </a:solidFill>
                </a:rPr>
                <a:t>決済</a:t>
              </a:r>
              <a:r>
                <a:rPr kumimoji="1" lang="ja-JP" altLang="en-US">
                  <a:solidFill>
                    <a:schemeClr val="bg1"/>
                  </a:solidFill>
                </a:rPr>
                <a:t>管理プラットフォーム</a:t>
              </a:r>
            </a:p>
          </p:txBody>
        </p:sp>
        <p:sp>
          <p:nvSpPr>
            <p:cNvPr id="154" name="テキスト ボックス 153">
              <a:extLst>
                <a:ext uri="{FF2B5EF4-FFF2-40B4-BE49-F238E27FC236}">
                  <a16:creationId xmlns:a16="http://schemas.microsoft.com/office/drawing/2014/main" id="{E2FFE7C2-C84D-F448-AF76-CF4F92F84F7F}"/>
                </a:ext>
              </a:extLst>
            </p:cNvPr>
            <p:cNvSpPr txBox="1"/>
            <p:nvPr/>
          </p:nvSpPr>
          <p:spPr>
            <a:xfrm>
              <a:off x="1149268" y="3554738"/>
              <a:ext cx="3422732" cy="369332"/>
            </a:xfrm>
            <a:prstGeom prst="rect">
              <a:avLst/>
            </a:prstGeom>
            <a:noFill/>
          </p:spPr>
          <p:txBody>
            <a:bodyPr wrap="none" rtlCol="0">
              <a:spAutoFit/>
            </a:bodyPr>
            <a:lstStyle/>
            <a:p>
              <a:pPr algn="r"/>
              <a:r>
                <a:rPr lang="ja-JP" altLang="en-US">
                  <a:solidFill>
                    <a:schemeClr val="bg1"/>
                  </a:solidFill>
                </a:rPr>
                <a:t>スケジューリンク・</a:t>
              </a:r>
              <a:r>
                <a:rPr kumimoji="1" lang="ja-JP" altLang="en-US">
                  <a:solidFill>
                    <a:schemeClr val="bg1"/>
                  </a:solidFill>
                </a:rPr>
                <a:t>プラットフォーム</a:t>
              </a:r>
            </a:p>
          </p:txBody>
        </p:sp>
        <p:sp>
          <p:nvSpPr>
            <p:cNvPr id="156" name="テキスト ボックス 155">
              <a:extLst>
                <a:ext uri="{FF2B5EF4-FFF2-40B4-BE49-F238E27FC236}">
                  <a16:creationId xmlns:a16="http://schemas.microsoft.com/office/drawing/2014/main" id="{034A4DBF-AC64-0140-9080-4CF2EC365CDC}"/>
                </a:ext>
              </a:extLst>
            </p:cNvPr>
            <p:cNvSpPr txBox="1"/>
            <p:nvPr/>
          </p:nvSpPr>
          <p:spPr>
            <a:xfrm>
              <a:off x="2172648" y="4064720"/>
              <a:ext cx="2404824" cy="369332"/>
            </a:xfrm>
            <a:prstGeom prst="rect">
              <a:avLst/>
            </a:prstGeom>
            <a:noFill/>
          </p:spPr>
          <p:txBody>
            <a:bodyPr wrap="none" rtlCol="0">
              <a:spAutoFit/>
            </a:bodyPr>
            <a:lstStyle/>
            <a:p>
              <a:pPr algn="r"/>
              <a:r>
                <a:rPr lang="ja-JP" altLang="en-US">
                  <a:solidFill>
                    <a:schemeClr val="bg1"/>
                  </a:solidFill>
                </a:rPr>
                <a:t>〇〇〇</a:t>
              </a:r>
              <a:r>
                <a:rPr kumimoji="1" lang="ja-JP" altLang="en-US">
                  <a:solidFill>
                    <a:schemeClr val="bg1"/>
                  </a:solidFill>
                </a:rPr>
                <a:t>プラットフォーム</a:t>
              </a:r>
            </a:p>
          </p:txBody>
        </p:sp>
        <p:sp>
          <p:nvSpPr>
            <p:cNvPr id="168" name="テキスト ボックス 167">
              <a:extLst>
                <a:ext uri="{FF2B5EF4-FFF2-40B4-BE49-F238E27FC236}">
                  <a16:creationId xmlns:a16="http://schemas.microsoft.com/office/drawing/2014/main" id="{DBFD59DA-FDE7-554C-B9D9-FDC54D7DEE64}"/>
                </a:ext>
              </a:extLst>
            </p:cNvPr>
            <p:cNvSpPr txBox="1"/>
            <p:nvPr/>
          </p:nvSpPr>
          <p:spPr>
            <a:xfrm>
              <a:off x="1454696" y="4637272"/>
              <a:ext cx="3126177" cy="307777"/>
            </a:xfrm>
            <a:prstGeom prst="rect">
              <a:avLst/>
            </a:prstGeom>
            <a:noFill/>
          </p:spPr>
          <p:txBody>
            <a:bodyPr wrap="none" rtlCol="0">
              <a:spAutoFit/>
            </a:bodyPr>
            <a:lstStyle/>
            <a:p>
              <a:pPr algn="r"/>
              <a:r>
                <a:rPr lang="ja-JP" altLang="en-US" sz="1400">
                  <a:solidFill>
                    <a:schemeClr val="bg1"/>
                  </a:solidFill>
                </a:rPr>
                <a:t>アプリケーション開発ツール／サービス</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E1D06AA-2128-BB4D-9775-67D46E7A7AB3}"/>
                </a:ext>
              </a:extLst>
            </p:cNvPr>
            <p:cNvSpPr txBox="1"/>
            <p:nvPr/>
          </p:nvSpPr>
          <p:spPr>
            <a:xfrm>
              <a:off x="2570715" y="1524562"/>
              <a:ext cx="2031325"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クラウド</a:t>
              </a:r>
              <a:r>
                <a:rPr kumimoji="1" lang="ja-JP" altLang="en-US">
                  <a:solidFill>
                    <a:srgbClr val="0070C0"/>
                  </a:solidFill>
                  <a:latin typeface="Meiryo" panose="020B0604030504040204" pitchFamily="34" charset="-128"/>
                  <a:ea typeface="Meiryo" panose="020B0604030504040204" pitchFamily="34" charset="-128"/>
                </a:rPr>
                <a:t>サービス</a:t>
              </a:r>
            </a:p>
          </p:txBody>
        </p:sp>
      </p:grpSp>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a:xfrm>
            <a:off x="230400" y="266400"/>
            <a:ext cx="8913600" cy="416221"/>
          </a:xfrm>
        </p:spPr>
        <p:txBody>
          <a:bodyPr/>
          <a:lstStyle/>
          <a:p>
            <a:r>
              <a:rPr kumimoji="1" lang="ja-JP" altLang="en-US"/>
              <a:t>アンバンドル／リバンドルとクラウド</a:t>
            </a:r>
          </a:p>
        </p:txBody>
      </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3722500"/>
            <a:chOff x="4880481" y="1442259"/>
            <a:chExt cx="3681235" cy="3722500"/>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6" name="テキスト ボックス 75">
            <a:extLst>
              <a:ext uri="{FF2B5EF4-FFF2-40B4-BE49-F238E27FC236}">
                <a16:creationId xmlns:a16="http://schemas.microsoft.com/office/drawing/2014/main" id="{2322716D-9B9B-2341-A6F6-72344899217E}"/>
              </a:ext>
            </a:extLst>
          </p:cNvPr>
          <p:cNvSpPr txBox="1"/>
          <p:nvPr/>
        </p:nvSpPr>
        <p:spPr>
          <a:xfrm>
            <a:off x="95446" y="885841"/>
            <a:ext cx="8956298"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できるだけ</a:t>
            </a:r>
            <a:r>
              <a:rPr kumimoji="1" lang="ja-JP" altLang="en-US" b="1">
                <a:solidFill>
                  <a:srgbClr val="C00000"/>
                </a:solidFill>
                <a:latin typeface="Meiryo" panose="020B0604030504040204" pitchFamily="34" charset="-128"/>
                <a:ea typeface="Meiryo" panose="020B0604030504040204" pitchFamily="34" charset="-128"/>
              </a:rPr>
              <a:t>プログラムを書かず</a:t>
            </a:r>
            <a:r>
              <a:rPr kumimoji="1" lang="ja-JP" altLang="en-US">
                <a:solidFill>
                  <a:schemeClr val="accent6">
                    <a:lumMod val="75000"/>
                  </a:schemeClr>
                </a:solidFill>
                <a:latin typeface="Meiryo" panose="020B0604030504040204" pitchFamily="34" charset="-128"/>
                <a:ea typeface="Meiryo" panose="020B0604030504040204" pitchFamily="34" charset="-128"/>
              </a:rPr>
              <a:t>に、売上や利益、時間短縮などの</a:t>
            </a:r>
            <a:r>
              <a:rPr kumimoji="1" lang="ja-JP" altLang="en-US" b="1">
                <a:solidFill>
                  <a:srgbClr val="0070C0"/>
                </a:solidFill>
                <a:latin typeface="Meiryo" panose="020B0604030504040204" pitchFamily="34" charset="-128"/>
                <a:ea typeface="Meiryo" panose="020B0604030504040204" pitchFamily="34" charset="-128"/>
              </a:rPr>
              <a:t>業務目的を達成</a:t>
            </a:r>
            <a:r>
              <a:rPr kumimoji="1" lang="ja-JP" altLang="en-US">
                <a:solidFill>
                  <a:schemeClr val="accent6">
                    <a:lumMod val="75000"/>
                  </a:schemeClr>
                </a:solidFill>
                <a:latin typeface="Meiryo" panose="020B0604030504040204" pitchFamily="34" charset="-128"/>
                <a:ea typeface="Meiryo" panose="020B0604030504040204" pitchFamily="34" charset="-128"/>
              </a:rPr>
              <a:t>する</a:t>
            </a:r>
            <a:endParaRPr kumimoji="1" lang="ja-JP" altLang="en-US" b="1" u="sng">
              <a:solidFill>
                <a:schemeClr val="accent6">
                  <a:lumMod val="75000"/>
                </a:schemeClr>
              </a:solidFill>
              <a:latin typeface="Meiryo" panose="020B0604030504040204" pitchFamily="34" charset="-128"/>
              <a:ea typeface="Meiryo" panose="020B0604030504040204" pitchFamily="34" charset="-128"/>
            </a:endParaRPr>
          </a:p>
        </p:txBody>
      </p:sp>
      <p:pic>
        <p:nvPicPr>
          <p:cNvPr id="77" name="図 76">
            <a:extLst>
              <a:ext uri="{FF2B5EF4-FFF2-40B4-BE49-F238E27FC236}">
                <a16:creationId xmlns:a16="http://schemas.microsoft.com/office/drawing/2014/main" id="{91AA48E9-4153-A041-9BE5-3D6DC878B70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4563" y="5327949"/>
            <a:ext cx="860714" cy="860714"/>
          </a:xfrm>
          <a:prstGeom prst="rect">
            <a:avLst/>
          </a:prstGeom>
        </p:spPr>
      </p:pic>
      <p:pic>
        <p:nvPicPr>
          <p:cNvPr id="78" name="図 77">
            <a:extLst>
              <a:ext uri="{FF2B5EF4-FFF2-40B4-BE49-F238E27FC236}">
                <a16:creationId xmlns:a16="http://schemas.microsoft.com/office/drawing/2014/main" id="{D6A843FD-211E-9449-8509-DDA073DE3FA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07562" y="5300548"/>
            <a:ext cx="969200" cy="969200"/>
          </a:xfrm>
          <a:prstGeom prst="rect">
            <a:avLst/>
          </a:prstGeom>
        </p:spPr>
      </p:pic>
      <p:pic>
        <p:nvPicPr>
          <p:cNvPr id="80" name="図 79">
            <a:extLst>
              <a:ext uri="{FF2B5EF4-FFF2-40B4-BE49-F238E27FC236}">
                <a16:creationId xmlns:a16="http://schemas.microsoft.com/office/drawing/2014/main" id="{690011C4-866E-8F47-85CE-3F253E46A33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284970" y="5189986"/>
            <a:ext cx="1127950" cy="1127950"/>
          </a:xfrm>
          <a:prstGeom prst="rect">
            <a:avLst/>
          </a:prstGeom>
        </p:spPr>
      </p:pic>
      <p:grpSp>
        <p:nvGrpSpPr>
          <p:cNvPr id="82" name="グループ化 81">
            <a:extLst>
              <a:ext uri="{FF2B5EF4-FFF2-40B4-BE49-F238E27FC236}">
                <a16:creationId xmlns:a16="http://schemas.microsoft.com/office/drawing/2014/main" id="{1F0C135F-BB3C-6043-BF3E-76A7942E159D}"/>
              </a:ext>
            </a:extLst>
          </p:cNvPr>
          <p:cNvGrpSpPr/>
          <p:nvPr/>
        </p:nvGrpSpPr>
        <p:grpSpPr>
          <a:xfrm>
            <a:off x="4948175" y="2487586"/>
            <a:ext cx="3608158" cy="447905"/>
            <a:chOff x="4942518" y="2363166"/>
            <a:chExt cx="3608158" cy="447905"/>
          </a:xfrm>
        </p:grpSpPr>
        <p:sp>
          <p:nvSpPr>
            <p:cNvPr id="83" name="正方形/長方形 82">
              <a:extLst>
                <a:ext uri="{FF2B5EF4-FFF2-40B4-BE49-F238E27FC236}">
                  <a16:creationId xmlns:a16="http://schemas.microsoft.com/office/drawing/2014/main" id="{B3FCBF5A-5280-AE49-8522-A1CD33FE5AEA}"/>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E28EA837-D2E8-5A48-BC36-1B9FFDF366EA}"/>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54C87549-4D86-354A-966C-116428890353}"/>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566D55FA-4F52-C544-B1E7-06175F7DBD49}"/>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F7763514-F066-284A-939B-6BCEDAB4E82D}"/>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C11C8A49-49F8-DE48-955D-CED07B04603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sp>
        <p:nvSpPr>
          <p:cNvPr id="100" name="テキスト ボックス 99">
            <a:extLst>
              <a:ext uri="{FF2B5EF4-FFF2-40B4-BE49-F238E27FC236}">
                <a16:creationId xmlns:a16="http://schemas.microsoft.com/office/drawing/2014/main" id="{878E6E4F-7C62-F649-ADD0-D591E4F68B41}"/>
              </a:ext>
            </a:extLst>
          </p:cNvPr>
          <p:cNvSpPr txBox="1"/>
          <p:nvPr/>
        </p:nvSpPr>
        <p:spPr>
          <a:xfrm>
            <a:off x="6129443" y="2616239"/>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Tree>
    <p:extLst>
      <p:ext uri="{BB962C8B-B14F-4D97-AF65-F5344CB8AC3E}">
        <p14:creationId xmlns:p14="http://schemas.microsoft.com/office/powerpoint/2010/main" val="317802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fltVal val="0"/>
                                          </p:val>
                                        </p:tav>
                                        <p:tav tm="100000">
                                          <p:val>
                                            <p:strVal val="#ppt_h"/>
                                          </p:val>
                                        </p:tav>
                                      </p:tavLst>
                                    </p:anim>
                                    <p:animEffect transition="in" filter="fade">
                                      <p:cBhvr>
                                        <p:cTn id="1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316841"/>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4891732" y="5368066"/>
            <a:ext cx="3185487" cy="800219"/>
          </a:xfrm>
          <a:prstGeom prst="rect">
            <a:avLst/>
          </a:prstGeom>
          <a:noFill/>
        </p:spPr>
        <p:txBody>
          <a:bodyPr wrap="none" rtlCol="0">
            <a:spAutoFit/>
          </a:bodyPr>
          <a:lstStyle/>
          <a:p>
            <a:pPr algn="ctr"/>
            <a:r>
              <a:rPr lang="ja-JP" altLang="en-US" sz="2800" b="1">
                <a:solidFill>
                  <a:schemeClr val="accent3">
                    <a:lumMod val="75000"/>
                  </a:schemeClr>
                </a:solidFill>
                <a:latin typeface="Meiryo" panose="020B0604030504040204" pitchFamily="34" charset="-128"/>
                <a:ea typeface="Meiryo" panose="020B0604030504040204" pitchFamily="34" charset="-128"/>
              </a:rPr>
              <a:t>丁寧な試行錯誤</a:t>
            </a:r>
            <a:endParaRPr lang="en-US" altLang="ja-JP" sz="28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知識の蓄積・ひらめき・洞察</a:t>
            </a:r>
          </a:p>
        </p:txBody>
      </p:sp>
      <p:pic>
        <p:nvPicPr>
          <p:cNvPr id="13" name="図 12" descr="アイコン&#10;&#10;自動的に生成された説明">
            <a:extLst>
              <a:ext uri="{FF2B5EF4-FFF2-40B4-BE49-F238E27FC236}">
                <a16:creationId xmlns:a16="http://schemas.microsoft.com/office/drawing/2014/main" id="{D7AB68AE-61CF-5645-BD4E-858F166B80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7933" y="868111"/>
            <a:ext cx="2130190" cy="2130190"/>
          </a:xfrm>
          <a:prstGeom prst="rect">
            <a:avLst/>
          </a:prstGeom>
          <a:effectLst>
            <a:outerShdw blurRad="50800" dist="38100" dir="2700000" algn="tl" rotWithShape="0">
              <a:prstClr val="black">
                <a:alpha val="40000"/>
              </a:prstClr>
            </a:outerShdw>
          </a:effectLst>
        </p:spPr>
      </p:pic>
      <p:pic>
        <p:nvPicPr>
          <p:cNvPr id="12" name="図 11" descr="図形&#10;&#10;中程度の精度で自動的に生成された説明">
            <a:extLst>
              <a:ext uri="{FF2B5EF4-FFF2-40B4-BE49-F238E27FC236}">
                <a16:creationId xmlns:a16="http://schemas.microsoft.com/office/drawing/2014/main" id="{45FAB37B-EC0A-7E63-3CA4-EC4AF8727B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6963" y="1119348"/>
            <a:ext cx="1860630" cy="1860630"/>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857F9239-82A5-FBFE-D951-0C18D4FEAFB5}"/>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8E9DE9D-6F00-19AB-EA64-F44501927D25}"/>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不可逆的な行動変容をもたらすこと</a:t>
            </a:r>
          </a:p>
        </p:txBody>
      </p:sp>
    </p:spTree>
    <p:extLst>
      <p:ext uri="{BB962C8B-B14F-4D97-AF65-F5344CB8AC3E}">
        <p14:creationId xmlns:p14="http://schemas.microsoft.com/office/powerpoint/2010/main" val="747760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0E0DCAC-49B8-4A4F-A0A9-BE1DF5820D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54668" y="2515656"/>
            <a:ext cx="3175348" cy="2381511"/>
          </a:xfrm>
          <a:prstGeom prst="rect">
            <a:avLst/>
          </a:prstGeom>
        </p:spPr>
      </p:pic>
      <p:sp>
        <p:nvSpPr>
          <p:cNvPr id="16" name="右矢印 15">
            <a:extLst>
              <a:ext uri="{FF2B5EF4-FFF2-40B4-BE49-F238E27FC236}">
                <a16:creationId xmlns:a16="http://schemas.microsoft.com/office/drawing/2014/main" id="{CF1647C3-BB32-A24C-A282-43CA1BA1785F}"/>
              </a:ext>
            </a:extLst>
          </p:cNvPr>
          <p:cNvSpPr/>
          <p:nvPr/>
        </p:nvSpPr>
        <p:spPr>
          <a:xfrm>
            <a:off x="177041" y="3476067"/>
            <a:ext cx="5365725" cy="538618"/>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曲折矢印 16">
            <a:extLst>
              <a:ext uri="{FF2B5EF4-FFF2-40B4-BE49-F238E27FC236}">
                <a16:creationId xmlns:a16="http://schemas.microsoft.com/office/drawing/2014/main" id="{76E1722C-C5BF-DB41-A4C7-34ACF1DDE4DB}"/>
              </a:ext>
            </a:extLst>
          </p:cNvPr>
          <p:cNvSpPr/>
          <p:nvPr/>
        </p:nvSpPr>
        <p:spPr>
          <a:xfrm rot="5400000">
            <a:off x="3197978" y="-1376100"/>
            <a:ext cx="870821" cy="6912693"/>
          </a:xfrm>
          <a:prstGeom prst="bentArrow">
            <a:avLst>
              <a:gd name="adj1" fmla="val 33260"/>
              <a:gd name="adj2" fmla="val 27323"/>
              <a:gd name="adj3" fmla="val 25000"/>
              <a:gd name="adj4" fmla="val 68922"/>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曲折矢印 17">
            <a:extLst>
              <a:ext uri="{FF2B5EF4-FFF2-40B4-BE49-F238E27FC236}">
                <a16:creationId xmlns:a16="http://schemas.microsoft.com/office/drawing/2014/main" id="{D01231B4-90F1-FC4E-943A-2CF39E4984EC}"/>
              </a:ext>
            </a:extLst>
          </p:cNvPr>
          <p:cNvSpPr/>
          <p:nvPr/>
        </p:nvSpPr>
        <p:spPr>
          <a:xfrm rot="16200000" flipV="1">
            <a:off x="3197978" y="1891337"/>
            <a:ext cx="870821" cy="6912693"/>
          </a:xfrm>
          <a:prstGeom prst="bentArrow">
            <a:avLst>
              <a:gd name="adj1" fmla="val 33260"/>
              <a:gd name="adj2" fmla="val 27323"/>
              <a:gd name="adj3" fmla="val 25000"/>
              <a:gd name="adj4" fmla="val 68922"/>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A0B878F-FA6E-1946-A342-9DD363937AC0}"/>
              </a:ext>
            </a:extLst>
          </p:cNvPr>
          <p:cNvSpPr>
            <a:spLocks noGrp="1"/>
          </p:cNvSpPr>
          <p:nvPr>
            <p:ph type="title"/>
          </p:nvPr>
        </p:nvSpPr>
        <p:spPr/>
        <p:txBody>
          <a:bodyPr/>
          <a:lstStyle/>
          <a:p>
            <a:r>
              <a:rPr kumimoji="1" lang="ja-JP" altLang="en-US"/>
              <a:t>スマートフォン</a:t>
            </a:r>
            <a:r>
              <a:rPr lang="ja-JP" altLang="en-US"/>
              <a:t>とは何か？</a:t>
            </a:r>
            <a:endParaRPr kumimoji="1" lang="ja-JP" altLang="en-US"/>
          </a:p>
        </p:txBody>
      </p:sp>
      <p:pic>
        <p:nvPicPr>
          <p:cNvPr id="5" name="図 4">
            <a:extLst>
              <a:ext uri="{FF2B5EF4-FFF2-40B4-BE49-F238E27FC236}">
                <a16:creationId xmlns:a16="http://schemas.microsoft.com/office/drawing/2014/main" id="{6760580D-DDB0-6C48-BE35-1E34C55BD3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7867" y="4948094"/>
            <a:ext cx="881519" cy="1135290"/>
          </a:xfrm>
          <a:prstGeom prst="rect">
            <a:avLst/>
          </a:prstGeom>
        </p:spPr>
      </p:pic>
      <p:pic>
        <p:nvPicPr>
          <p:cNvPr id="8" name="図 7">
            <a:extLst>
              <a:ext uri="{FF2B5EF4-FFF2-40B4-BE49-F238E27FC236}">
                <a16:creationId xmlns:a16="http://schemas.microsoft.com/office/drawing/2014/main" id="{A4A081E6-E0EE-2145-BFA3-AE07DF2A9C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670" y="1302445"/>
            <a:ext cx="1316052" cy="870821"/>
          </a:xfrm>
          <a:prstGeom prst="rect">
            <a:avLst/>
          </a:prstGeom>
        </p:spPr>
      </p:pic>
      <p:pic>
        <p:nvPicPr>
          <p:cNvPr id="10" name="図 9">
            <a:extLst>
              <a:ext uri="{FF2B5EF4-FFF2-40B4-BE49-F238E27FC236}">
                <a16:creationId xmlns:a16="http://schemas.microsoft.com/office/drawing/2014/main" id="{CD7D9B15-4420-2449-A007-C154EC36CEC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80678" y="1430042"/>
            <a:ext cx="1061581" cy="705915"/>
          </a:xfrm>
          <a:prstGeom prst="rect">
            <a:avLst/>
          </a:prstGeom>
        </p:spPr>
      </p:pic>
      <p:pic>
        <p:nvPicPr>
          <p:cNvPr id="11" name="図 10">
            <a:extLst>
              <a:ext uri="{FF2B5EF4-FFF2-40B4-BE49-F238E27FC236}">
                <a16:creationId xmlns:a16="http://schemas.microsoft.com/office/drawing/2014/main" id="{0377040C-9915-5D40-8E46-C59FB674F6A7}"/>
              </a:ext>
            </a:extLst>
          </p:cNvPr>
          <p:cNvPicPr>
            <a:picLocks noChangeAspect="1"/>
          </p:cNvPicPr>
          <p:nvPr/>
        </p:nvPicPr>
        <p:blipFill>
          <a:blip r:embed="rId6"/>
          <a:stretch>
            <a:fillRect/>
          </a:stretch>
        </p:blipFill>
        <p:spPr>
          <a:xfrm>
            <a:off x="3482870" y="1302445"/>
            <a:ext cx="961504" cy="961504"/>
          </a:xfrm>
          <a:prstGeom prst="rect">
            <a:avLst/>
          </a:prstGeom>
        </p:spPr>
      </p:pic>
      <p:pic>
        <p:nvPicPr>
          <p:cNvPr id="12" name="図 11">
            <a:extLst>
              <a:ext uri="{FF2B5EF4-FFF2-40B4-BE49-F238E27FC236}">
                <a16:creationId xmlns:a16="http://schemas.microsoft.com/office/drawing/2014/main" id="{F463C604-E496-854A-A559-C316C7481A8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9872" y="3199109"/>
            <a:ext cx="1037153" cy="1014607"/>
          </a:xfrm>
          <a:prstGeom prst="rect">
            <a:avLst/>
          </a:prstGeom>
        </p:spPr>
      </p:pic>
      <p:pic>
        <p:nvPicPr>
          <p:cNvPr id="13" name="図 12">
            <a:extLst>
              <a:ext uri="{FF2B5EF4-FFF2-40B4-BE49-F238E27FC236}">
                <a16:creationId xmlns:a16="http://schemas.microsoft.com/office/drawing/2014/main" id="{EC27AD24-3E42-BD4C-8978-F514EDAC241D}"/>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877724" y="3121391"/>
            <a:ext cx="1529355" cy="1017977"/>
          </a:xfrm>
          <a:prstGeom prst="rect">
            <a:avLst/>
          </a:prstGeom>
        </p:spPr>
      </p:pic>
      <p:pic>
        <p:nvPicPr>
          <p:cNvPr id="14" name="図 13">
            <a:extLst>
              <a:ext uri="{FF2B5EF4-FFF2-40B4-BE49-F238E27FC236}">
                <a16:creationId xmlns:a16="http://schemas.microsoft.com/office/drawing/2014/main" id="{766541EC-880A-C049-8DCB-140A0CD0A24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82870" y="3270087"/>
            <a:ext cx="1061582" cy="943629"/>
          </a:xfrm>
          <a:prstGeom prst="rect">
            <a:avLst/>
          </a:prstGeom>
        </p:spPr>
      </p:pic>
      <p:pic>
        <p:nvPicPr>
          <p:cNvPr id="19" name="図 18">
            <a:extLst>
              <a:ext uri="{FF2B5EF4-FFF2-40B4-BE49-F238E27FC236}">
                <a16:creationId xmlns:a16="http://schemas.microsoft.com/office/drawing/2014/main" id="{34A03650-08EB-B941-8911-6DD0A579566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3469" y="5083260"/>
            <a:ext cx="943975" cy="985621"/>
          </a:xfrm>
          <a:prstGeom prst="rect">
            <a:avLst/>
          </a:prstGeom>
        </p:spPr>
      </p:pic>
      <p:sp>
        <p:nvSpPr>
          <p:cNvPr id="20" name="テキスト ボックス 19">
            <a:extLst>
              <a:ext uri="{FF2B5EF4-FFF2-40B4-BE49-F238E27FC236}">
                <a16:creationId xmlns:a16="http://schemas.microsoft.com/office/drawing/2014/main" id="{DA20DCDF-2865-1A43-8D55-DCEF3604BFE7}"/>
              </a:ext>
            </a:extLst>
          </p:cNvPr>
          <p:cNvSpPr txBox="1"/>
          <p:nvPr/>
        </p:nvSpPr>
        <p:spPr>
          <a:xfrm>
            <a:off x="7153000" y="2071111"/>
            <a:ext cx="1435008" cy="523220"/>
          </a:xfrm>
          <a:prstGeom prst="rect">
            <a:avLst/>
          </a:prstGeom>
          <a:noFill/>
        </p:spPr>
        <p:txBody>
          <a:bodyPr wrap="none" rtlCol="0">
            <a:spAutoFit/>
          </a:bodyPr>
          <a:lstStyle/>
          <a:p>
            <a:r>
              <a:rPr lang="en-US" altLang="ja-JP" sz="2800" dirty="0">
                <a:latin typeface="Meiryo" panose="020B0604030504040204" pitchFamily="34" charset="-128"/>
                <a:ea typeface="Meiryo" panose="020B0604030504040204" pitchFamily="34" charset="-128"/>
              </a:rPr>
              <a:t>2007</a:t>
            </a:r>
            <a:r>
              <a:rPr lang="ja-JP" altLang="en-US" sz="2800">
                <a:latin typeface="Meiryo" panose="020B0604030504040204" pitchFamily="34" charset="-128"/>
                <a:ea typeface="Meiryo" panose="020B0604030504040204" pitchFamily="34" charset="-128"/>
              </a:rPr>
              <a:t>年</a:t>
            </a:r>
            <a:endParaRPr kumimoji="1" lang="ja-JP" altLang="en-US" sz="2800">
              <a:latin typeface="Meiryo" panose="020B0604030504040204" pitchFamily="34" charset="-128"/>
              <a:ea typeface="Meiryo" panose="020B0604030504040204" pitchFamily="34" charset="-128"/>
            </a:endParaRPr>
          </a:p>
        </p:txBody>
      </p:sp>
      <p:pic>
        <p:nvPicPr>
          <p:cNvPr id="21" name="図 20">
            <a:extLst>
              <a:ext uri="{FF2B5EF4-FFF2-40B4-BE49-F238E27FC236}">
                <a16:creationId xmlns:a16="http://schemas.microsoft.com/office/drawing/2014/main" id="{6C35E009-9A9B-7F43-89BE-0D267FF4423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3605" y="1218043"/>
            <a:ext cx="1039826" cy="1039826"/>
          </a:xfrm>
          <a:prstGeom prst="rect">
            <a:avLst/>
          </a:prstGeom>
        </p:spPr>
      </p:pic>
      <p:pic>
        <p:nvPicPr>
          <p:cNvPr id="22" name="図 21">
            <a:extLst>
              <a:ext uri="{FF2B5EF4-FFF2-40B4-BE49-F238E27FC236}">
                <a16:creationId xmlns:a16="http://schemas.microsoft.com/office/drawing/2014/main" id="{60C50D92-3485-3245-96A5-9B45CEACAF3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9569" y="3121391"/>
            <a:ext cx="2214017" cy="1374218"/>
          </a:xfrm>
          <a:prstGeom prst="rect">
            <a:avLst/>
          </a:prstGeom>
        </p:spPr>
      </p:pic>
      <p:pic>
        <p:nvPicPr>
          <p:cNvPr id="23" name="図 22">
            <a:extLst>
              <a:ext uri="{FF2B5EF4-FFF2-40B4-BE49-F238E27FC236}">
                <a16:creationId xmlns:a16="http://schemas.microsoft.com/office/drawing/2014/main" id="{23F903F0-CD30-D44D-BD86-288849981546}"/>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55519" y="5013784"/>
            <a:ext cx="662209" cy="1003909"/>
          </a:xfrm>
          <a:prstGeom prst="rect">
            <a:avLst/>
          </a:prstGeom>
        </p:spPr>
      </p:pic>
      <p:pic>
        <p:nvPicPr>
          <p:cNvPr id="24" name="図 23">
            <a:extLst>
              <a:ext uri="{FF2B5EF4-FFF2-40B4-BE49-F238E27FC236}">
                <a16:creationId xmlns:a16="http://schemas.microsoft.com/office/drawing/2014/main" id="{CFBF981F-31C5-1E43-808D-A0281EA0688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698649" y="5125614"/>
            <a:ext cx="957770" cy="957770"/>
          </a:xfrm>
          <a:prstGeom prst="rect">
            <a:avLst/>
          </a:prstGeom>
        </p:spPr>
      </p:pic>
      <p:sp>
        <p:nvSpPr>
          <p:cNvPr id="25" name="右矢印 24">
            <a:extLst>
              <a:ext uri="{FF2B5EF4-FFF2-40B4-BE49-F238E27FC236}">
                <a16:creationId xmlns:a16="http://schemas.microsoft.com/office/drawing/2014/main" id="{705A2B9E-06D7-BB46-9069-4C60E6AF0F91}"/>
              </a:ext>
            </a:extLst>
          </p:cNvPr>
          <p:cNvSpPr/>
          <p:nvPr/>
        </p:nvSpPr>
        <p:spPr>
          <a:xfrm>
            <a:off x="8192021" y="3225599"/>
            <a:ext cx="475989" cy="10326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62991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316841"/>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4891732" y="5368066"/>
            <a:ext cx="3185487" cy="800219"/>
          </a:xfrm>
          <a:prstGeom prst="rect">
            <a:avLst/>
          </a:prstGeom>
          <a:noFill/>
        </p:spPr>
        <p:txBody>
          <a:bodyPr wrap="none" rtlCol="0">
            <a:spAutoFit/>
          </a:bodyPr>
          <a:lstStyle/>
          <a:p>
            <a:pPr algn="ctr"/>
            <a:r>
              <a:rPr lang="ja-JP" altLang="en-US" sz="2800" b="1">
                <a:solidFill>
                  <a:schemeClr val="accent3">
                    <a:lumMod val="75000"/>
                  </a:schemeClr>
                </a:solidFill>
                <a:latin typeface="Meiryo" panose="020B0604030504040204" pitchFamily="34" charset="-128"/>
                <a:ea typeface="Meiryo" panose="020B0604030504040204" pitchFamily="34" charset="-128"/>
              </a:rPr>
              <a:t>丁寧な試行錯誤</a:t>
            </a:r>
            <a:endParaRPr lang="en-US" altLang="ja-JP" sz="28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知識の蓄積・ひらめき・洞察</a:t>
            </a:r>
          </a:p>
        </p:txBody>
      </p:sp>
      <p:pic>
        <p:nvPicPr>
          <p:cNvPr id="13" name="図 12" descr="アイコン&#10;&#10;自動的に生成された説明">
            <a:extLst>
              <a:ext uri="{FF2B5EF4-FFF2-40B4-BE49-F238E27FC236}">
                <a16:creationId xmlns:a16="http://schemas.microsoft.com/office/drawing/2014/main" id="{D7AB68AE-61CF-5645-BD4E-858F166B80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7933" y="868111"/>
            <a:ext cx="2130190" cy="2130190"/>
          </a:xfrm>
          <a:prstGeom prst="rect">
            <a:avLst/>
          </a:prstGeom>
          <a:effectLst>
            <a:outerShdw blurRad="50800" dist="38100" dir="2700000" algn="tl" rotWithShape="0">
              <a:prstClr val="black">
                <a:alpha val="40000"/>
              </a:prstClr>
            </a:outerShdw>
          </a:effectLst>
        </p:spPr>
      </p:pic>
      <p:pic>
        <p:nvPicPr>
          <p:cNvPr id="12" name="図 11" descr="図形&#10;&#10;中程度の精度で自動的に生成された説明">
            <a:extLst>
              <a:ext uri="{FF2B5EF4-FFF2-40B4-BE49-F238E27FC236}">
                <a16:creationId xmlns:a16="http://schemas.microsoft.com/office/drawing/2014/main" id="{45FAB37B-EC0A-7E63-3CA4-EC4AF8727B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6963" y="1119348"/>
            <a:ext cx="1860630" cy="1860630"/>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857F9239-82A5-FBFE-D951-0C18D4FEAFB5}"/>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8E9DE9D-6F00-19AB-EA64-F44501927D25}"/>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不可逆的な行動変容をもたらすこと</a:t>
            </a:r>
          </a:p>
        </p:txBody>
      </p:sp>
      <p:grpSp>
        <p:nvGrpSpPr>
          <p:cNvPr id="9" name="グループ化 8">
            <a:extLst>
              <a:ext uri="{FF2B5EF4-FFF2-40B4-BE49-F238E27FC236}">
                <a16:creationId xmlns:a16="http://schemas.microsoft.com/office/drawing/2014/main" id="{D4EC667D-794B-CB46-800C-4C35FD30D944}"/>
              </a:ext>
            </a:extLst>
          </p:cNvPr>
          <p:cNvGrpSpPr/>
          <p:nvPr/>
        </p:nvGrpSpPr>
        <p:grpSpPr>
          <a:xfrm>
            <a:off x="301202" y="1243324"/>
            <a:ext cx="4143307" cy="1379764"/>
            <a:chOff x="428692" y="1216479"/>
            <a:chExt cx="4143307" cy="1379764"/>
          </a:xfrm>
        </p:grpSpPr>
        <p:sp>
          <p:nvSpPr>
            <p:cNvPr id="5" name="四角形吹き出し 4">
              <a:extLst>
                <a:ext uri="{FF2B5EF4-FFF2-40B4-BE49-F238E27FC236}">
                  <a16:creationId xmlns:a16="http://schemas.microsoft.com/office/drawing/2014/main" id="{5C22497E-C584-5642-A975-F9618F8FC85E}"/>
                </a:ext>
              </a:extLst>
            </p:cNvPr>
            <p:cNvSpPr/>
            <p:nvPr/>
          </p:nvSpPr>
          <p:spPr>
            <a:xfrm>
              <a:off x="428692" y="1216479"/>
              <a:ext cx="4143307" cy="1379764"/>
            </a:xfrm>
            <a:prstGeom prst="wedgeRectCallout">
              <a:avLst>
                <a:gd name="adj1" fmla="val 3900"/>
                <a:gd name="adj2" fmla="val 92072"/>
              </a:avLst>
            </a:prstGeom>
            <a:solidFill>
              <a:srgbClr val="0070C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D7E3803F-67DF-8044-88B6-AFE7EF70C056}"/>
                </a:ext>
              </a:extLst>
            </p:cNvPr>
            <p:cNvSpPr txBox="1"/>
            <p:nvPr/>
          </p:nvSpPr>
          <p:spPr>
            <a:xfrm>
              <a:off x="550047" y="1433048"/>
              <a:ext cx="3993401" cy="923330"/>
            </a:xfrm>
            <a:prstGeom prst="rect">
              <a:avLst/>
            </a:prstGeom>
            <a:noFill/>
          </p:spPr>
          <p:txBody>
            <a:bodyPr wrap="none" rtlCol="0">
              <a:spAutoFit/>
            </a:bodyPr>
            <a:lstStyle/>
            <a:p>
              <a:pPr marL="342900" indent="-342900">
                <a:buFont typeface="Wingdings" pitchFamily="2" charset="2"/>
                <a:buChar char="ü"/>
              </a:pP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失敗を許容・奨励する組織風土</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現場への大幅な権限委譲</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迅速な意志決定とフィードバック</a:t>
              </a:r>
            </a:p>
          </p:txBody>
        </p:sp>
      </p:grpSp>
    </p:spTree>
    <p:extLst>
      <p:ext uri="{BB962C8B-B14F-4D97-AF65-F5344CB8AC3E}">
        <p14:creationId xmlns:p14="http://schemas.microsoft.com/office/powerpoint/2010/main" val="35643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0D23B-3A6F-2943-85AE-C38DA1735C25}"/>
              </a:ext>
            </a:extLst>
          </p:cNvPr>
          <p:cNvSpPr>
            <a:spLocks noGrp="1"/>
          </p:cNvSpPr>
          <p:nvPr>
            <p:ph type="title"/>
          </p:nvPr>
        </p:nvSpPr>
        <p:spPr/>
        <p:txBody>
          <a:bodyPr/>
          <a:lstStyle/>
          <a:p>
            <a:r>
              <a:rPr kumimoji="1" lang="en-US" altLang="ja-JP" dirty="0"/>
              <a:t>SONY EV</a:t>
            </a:r>
            <a:r>
              <a:rPr kumimoji="1" lang="ja-JP" altLang="en-US"/>
              <a:t>市場へ参入</a:t>
            </a:r>
          </a:p>
        </p:txBody>
      </p:sp>
      <p:pic>
        <p:nvPicPr>
          <p:cNvPr id="3" name="図 2">
            <a:extLst>
              <a:ext uri="{FF2B5EF4-FFF2-40B4-BE49-F238E27FC236}">
                <a16:creationId xmlns:a16="http://schemas.microsoft.com/office/drawing/2014/main" id="{5CEAB55B-DDEA-834F-98B3-8A1CF92F1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1421" y="856435"/>
            <a:ext cx="2637980" cy="1866371"/>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280264FA-F6D4-A241-8074-610E51036E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039" y="856435"/>
            <a:ext cx="2754645" cy="1835282"/>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11374644-CAE2-3E47-B27E-FABC80BC8D71}"/>
              </a:ext>
            </a:extLst>
          </p:cNvPr>
          <p:cNvSpPr/>
          <p:nvPr/>
        </p:nvSpPr>
        <p:spPr>
          <a:xfrm>
            <a:off x="6071976" y="1048636"/>
            <a:ext cx="2889016" cy="1384995"/>
          </a:xfrm>
          <a:prstGeom prst="rect">
            <a:avLst/>
          </a:prstGeom>
        </p:spPr>
        <p:txBody>
          <a:bodyPr wrap="square">
            <a:spAutoFit/>
          </a:bodyPr>
          <a:lstStyle/>
          <a:p>
            <a:r>
              <a:rPr lang="en-US" altLang="ja-JP" sz="1400" dirty="0">
                <a:solidFill>
                  <a:srgbClr val="333333"/>
                </a:solidFill>
                <a:latin typeface="メイリオ" panose="020B0604030504040204" pitchFamily="34" charset="-128"/>
                <a:ea typeface="メイリオ" panose="020B0604030504040204" pitchFamily="34" charset="-128"/>
              </a:rPr>
              <a:t>2022</a:t>
            </a:r>
            <a:r>
              <a:rPr lang="ja-JP" altLang="en-US" sz="1400">
                <a:solidFill>
                  <a:srgbClr val="333333"/>
                </a:solidFill>
                <a:latin typeface="メイリオ" panose="020B0604030504040204" pitchFamily="34" charset="-128"/>
                <a:ea typeface="メイリオ" panose="020B0604030504040204" pitchFamily="34" charset="-128"/>
              </a:rPr>
              <a:t>年</a:t>
            </a:r>
            <a:r>
              <a:rPr lang="en-US" altLang="ja-JP" sz="1400" dirty="0">
                <a:solidFill>
                  <a:srgbClr val="333333"/>
                </a:solidFill>
                <a:latin typeface="メイリオ" panose="020B0604030504040204" pitchFamily="34" charset="-128"/>
                <a:ea typeface="メイリオ" panose="020B0604030504040204" pitchFamily="34" charset="-128"/>
              </a:rPr>
              <a:t>1</a:t>
            </a:r>
            <a:r>
              <a:rPr lang="ja-JP" altLang="en-US" sz="1400">
                <a:solidFill>
                  <a:srgbClr val="333333"/>
                </a:solidFill>
                <a:latin typeface="メイリオ" panose="020B0604030504040204" pitchFamily="34" charset="-128"/>
                <a:ea typeface="メイリオ" panose="020B0604030504040204" pitchFamily="34" charset="-128"/>
              </a:rPr>
              <a:t>月</a:t>
            </a:r>
            <a:r>
              <a:rPr lang="en-US" altLang="ja-JP" sz="1400" dirty="0">
                <a:solidFill>
                  <a:srgbClr val="333333"/>
                </a:solidFill>
                <a:latin typeface="メイリオ" panose="020B0604030504040204" pitchFamily="34" charset="-128"/>
                <a:ea typeface="メイリオ" panose="020B0604030504040204" pitchFamily="34" charset="-128"/>
              </a:rPr>
              <a:t>5</a:t>
            </a:r>
            <a:r>
              <a:rPr lang="ja-JP" altLang="en-US" sz="1400">
                <a:solidFill>
                  <a:srgbClr val="333333"/>
                </a:solidFill>
                <a:latin typeface="メイリオ" panose="020B0604030504040204" pitchFamily="34" charset="-128"/>
                <a:ea typeface="メイリオ" panose="020B0604030504040204" pitchFamily="34" charset="-128"/>
              </a:rPr>
              <a:t>日・ソニーグループは、自社で</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US" sz="1400">
                <a:solidFill>
                  <a:srgbClr val="333333"/>
                </a:solidFill>
                <a:latin typeface="メイリオ" panose="020B0604030504040204" pitchFamily="34" charset="-128"/>
                <a:ea typeface="メイリオ" panose="020B0604030504040204" pitchFamily="34" charset="-128"/>
              </a:rPr>
              <a:t>電気自動車</a:t>
            </a:r>
            <a:r>
              <a:rPr lang="en-US" altLang="ja-JP" sz="1400" dirty="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に参入する。</a:t>
            </a:r>
            <a:r>
              <a:rPr lang="en" altLang="ja-JP" sz="1400" dirty="0">
                <a:solidFill>
                  <a:srgbClr val="333333"/>
                </a:solidFill>
                <a:latin typeface="メイリオ" panose="020B0604030504040204" pitchFamily="34" charset="-128"/>
                <a:ea typeface="メイリオ" panose="020B0604030504040204" pitchFamily="34" charset="-128"/>
              </a:rPr>
              <a:t>CES 2022</a:t>
            </a:r>
            <a:r>
              <a:rPr lang="ja-JP" altLang="en-US" sz="1400">
                <a:solidFill>
                  <a:srgbClr val="333333"/>
                </a:solidFill>
                <a:latin typeface="メイリオ" panose="020B0604030504040204" pitchFamily="34" charset="-128"/>
                <a:ea typeface="メイリオ" panose="020B0604030504040204" pitchFamily="34" charset="-128"/>
              </a:rPr>
              <a:t>において、吉田憲一郎社長が新しい</a:t>
            </a:r>
            <a:r>
              <a:rPr lang="en" altLang="ja-JP" sz="1400" dirty="0">
                <a:solidFill>
                  <a:srgbClr val="333333"/>
                </a:solidFill>
                <a:latin typeface="メイリオ" panose="020B0604030504040204" pitchFamily="34" charset="-128"/>
                <a:ea typeface="メイリオ" panose="020B0604030504040204" pitchFamily="34" charset="-128"/>
              </a:rPr>
              <a:t>SUV</a:t>
            </a:r>
            <a:r>
              <a:rPr lang="ja-JP" altLang="en-US" sz="1400">
                <a:solidFill>
                  <a:srgbClr val="333333"/>
                </a:solidFill>
                <a:latin typeface="メイリオ" panose="020B0604030504040204" pitchFamily="34" charset="-128"/>
                <a:ea typeface="メイリオ" panose="020B0604030504040204" pitchFamily="34" charset="-128"/>
              </a:rPr>
              <a:t>タイプの</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 sz="1400">
                <a:solidFill>
                  <a:srgbClr val="333333"/>
                </a:solidFill>
                <a:latin typeface="メイリオ" panose="020B0604030504040204" pitchFamily="34" charset="-128"/>
                <a:ea typeface="メイリオ" panose="020B0604030504040204" pitchFamily="34" charset="-128"/>
              </a:rPr>
              <a:t>「</a:t>
            </a:r>
            <a:r>
              <a:rPr lang="en" altLang="ja-JP" sz="1400" dirty="0">
                <a:solidFill>
                  <a:srgbClr val="333333"/>
                </a:solidFill>
                <a:latin typeface="メイリオ" panose="020B0604030504040204" pitchFamily="34" charset="-128"/>
                <a:ea typeface="メイリオ" panose="020B0604030504040204" pitchFamily="34" charset="-128"/>
              </a:rPr>
              <a:t>VISION-S 02</a:t>
            </a:r>
            <a:r>
              <a:rPr lang="ja-JP" altLang="en" sz="140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とともに新会社の立ち上げを表明。</a:t>
            </a:r>
            <a:endParaRPr lang="ja-JP" altLang="en-US" sz="1400"/>
          </a:p>
        </p:txBody>
      </p:sp>
      <p:pic>
        <p:nvPicPr>
          <p:cNvPr id="8" name="図 7">
            <a:extLst>
              <a:ext uri="{FF2B5EF4-FFF2-40B4-BE49-F238E27FC236}">
                <a16:creationId xmlns:a16="http://schemas.microsoft.com/office/drawing/2014/main" id="{E645D54D-7FB5-FC49-8CDA-1357CEE473D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2189" y="2563223"/>
            <a:ext cx="555783" cy="159510"/>
          </a:xfrm>
          <a:prstGeom prst="rect">
            <a:avLst/>
          </a:prstGeom>
        </p:spPr>
      </p:pic>
      <p:pic>
        <p:nvPicPr>
          <p:cNvPr id="9" name="図 8">
            <a:extLst>
              <a:ext uri="{FF2B5EF4-FFF2-40B4-BE49-F238E27FC236}">
                <a16:creationId xmlns:a16="http://schemas.microsoft.com/office/drawing/2014/main" id="{A104ADCE-E4B7-4046-915B-899343BC9F3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15189" y="2595203"/>
            <a:ext cx="539356" cy="104904"/>
          </a:xfrm>
          <a:prstGeom prst="rect">
            <a:avLst/>
          </a:prstGeom>
        </p:spPr>
      </p:pic>
      <p:pic>
        <p:nvPicPr>
          <p:cNvPr id="10" name="図 9">
            <a:extLst>
              <a:ext uri="{FF2B5EF4-FFF2-40B4-BE49-F238E27FC236}">
                <a16:creationId xmlns:a16="http://schemas.microsoft.com/office/drawing/2014/main" id="{28146E98-2C27-E548-9D0A-9386AE1160A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5616" y="2536425"/>
            <a:ext cx="572569" cy="159510"/>
          </a:xfrm>
          <a:prstGeom prst="rect">
            <a:avLst/>
          </a:prstGeom>
        </p:spPr>
      </p:pic>
      <p:pic>
        <p:nvPicPr>
          <p:cNvPr id="11" name="図 10">
            <a:extLst>
              <a:ext uri="{FF2B5EF4-FFF2-40B4-BE49-F238E27FC236}">
                <a16:creationId xmlns:a16="http://schemas.microsoft.com/office/drawing/2014/main" id="{91F3AD84-2336-4A49-8F0E-51E76A8EB4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16866" y="2586204"/>
            <a:ext cx="740536" cy="136529"/>
          </a:xfrm>
          <a:prstGeom prst="rect">
            <a:avLst/>
          </a:prstGeom>
        </p:spPr>
      </p:pic>
      <p:grpSp>
        <p:nvGrpSpPr>
          <p:cNvPr id="28" name="グループ化 27">
            <a:extLst>
              <a:ext uri="{FF2B5EF4-FFF2-40B4-BE49-F238E27FC236}">
                <a16:creationId xmlns:a16="http://schemas.microsoft.com/office/drawing/2014/main" id="{679BFA6B-F0B5-F127-B4B4-40EB027B05A9}"/>
              </a:ext>
            </a:extLst>
          </p:cNvPr>
          <p:cNvGrpSpPr/>
          <p:nvPr/>
        </p:nvGrpSpPr>
        <p:grpSpPr>
          <a:xfrm>
            <a:off x="1792498" y="3070976"/>
            <a:ext cx="5559001" cy="338554"/>
            <a:chOff x="1956479" y="2926618"/>
            <a:chExt cx="5559001" cy="338554"/>
          </a:xfrm>
        </p:grpSpPr>
        <p:pic>
          <p:nvPicPr>
            <p:cNvPr id="12" name="図 11">
              <a:extLst>
                <a:ext uri="{FF2B5EF4-FFF2-40B4-BE49-F238E27FC236}">
                  <a16:creationId xmlns:a16="http://schemas.microsoft.com/office/drawing/2014/main" id="{B23EDCE4-EABF-E842-8430-FB2DE0B34A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56479" y="2929993"/>
              <a:ext cx="1451116" cy="260106"/>
            </a:xfrm>
            <a:prstGeom prst="rect">
              <a:avLst/>
            </a:prstGeom>
          </p:spPr>
        </p:pic>
        <p:sp>
          <p:nvSpPr>
            <p:cNvPr id="14" name="テキスト ボックス 13">
              <a:extLst>
                <a:ext uri="{FF2B5EF4-FFF2-40B4-BE49-F238E27FC236}">
                  <a16:creationId xmlns:a16="http://schemas.microsoft.com/office/drawing/2014/main" id="{6444B68C-4FC5-FF45-A447-47A1E8839151}"/>
                </a:ext>
              </a:extLst>
            </p:cNvPr>
            <p:cNvSpPr txBox="1"/>
            <p:nvPr/>
          </p:nvSpPr>
          <p:spPr>
            <a:xfrm>
              <a:off x="3637495" y="2926618"/>
              <a:ext cx="3877985"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」を新しいエンターテイメントへ</a:t>
              </a:r>
            </a:p>
          </p:txBody>
        </p:sp>
      </p:grpSp>
      <p:sp>
        <p:nvSpPr>
          <p:cNvPr id="16" name="テキスト ボックス 15">
            <a:extLst>
              <a:ext uri="{FF2B5EF4-FFF2-40B4-BE49-F238E27FC236}">
                <a16:creationId xmlns:a16="http://schemas.microsoft.com/office/drawing/2014/main" id="{B0AE1744-0523-0041-94CB-8C498DD270E2}"/>
              </a:ext>
            </a:extLst>
          </p:cNvPr>
          <p:cNvSpPr txBox="1"/>
          <p:nvPr/>
        </p:nvSpPr>
        <p:spPr>
          <a:xfrm>
            <a:off x="955020" y="3499574"/>
            <a:ext cx="7160936" cy="584775"/>
          </a:xfrm>
          <a:prstGeom prst="rect">
            <a:avLst/>
          </a:prstGeom>
          <a:noFill/>
        </p:spPr>
        <p:txBody>
          <a:bodyPr wrap="none" rtlCol="0">
            <a:spAutoFit/>
          </a:bodyPr>
          <a:lstStyle/>
          <a:p>
            <a:pPr algn="ctr"/>
            <a:r>
              <a:rPr kumimoji="1" lang="ja-JP" altLang="en-US" sz="3200">
                <a:solidFill>
                  <a:schemeClr val="accent6">
                    <a:lumMod val="75000"/>
                  </a:schemeClr>
                </a:solidFill>
                <a:latin typeface="Meiryo" panose="020B0604030504040204" pitchFamily="34" charset="-128"/>
                <a:ea typeface="Meiryo" panose="020B0604030504040204" pitchFamily="34" charset="-128"/>
              </a:rPr>
              <a:t>「</a:t>
            </a:r>
            <a:r>
              <a:rPr kumimoji="1" lang="ja-JP" altLang="en-US" sz="3200" b="1">
                <a:solidFill>
                  <a:schemeClr val="accent6">
                    <a:lumMod val="75000"/>
                  </a:schemeClr>
                </a:solidFill>
                <a:latin typeface="Meiryo" panose="020B0604030504040204" pitchFamily="34" charset="-128"/>
                <a:ea typeface="Meiryo" panose="020B0604030504040204" pitchFamily="34" charset="-128"/>
              </a:rPr>
              <a:t>移動</a:t>
            </a:r>
            <a:r>
              <a:rPr kumimoji="1" lang="ja-JP" altLang="en-US" sz="3200">
                <a:solidFill>
                  <a:schemeClr val="accent6">
                    <a:lumMod val="75000"/>
                  </a:schemeClr>
                </a:solidFill>
                <a:latin typeface="Meiryo" panose="020B0604030504040204" pitchFamily="34" charset="-128"/>
                <a:ea typeface="Meiryo" panose="020B0604030504040204" pitchFamily="34" charset="-128"/>
              </a:rPr>
              <a:t>」を軸にした新しい競争の構図</a:t>
            </a:r>
          </a:p>
        </p:txBody>
      </p:sp>
      <p:grpSp>
        <p:nvGrpSpPr>
          <p:cNvPr id="23" name="グループ化 22">
            <a:extLst>
              <a:ext uri="{FF2B5EF4-FFF2-40B4-BE49-F238E27FC236}">
                <a16:creationId xmlns:a16="http://schemas.microsoft.com/office/drawing/2014/main" id="{814657E5-6008-9640-A04F-C6BA27EF64BE}"/>
              </a:ext>
            </a:extLst>
          </p:cNvPr>
          <p:cNvGrpSpPr/>
          <p:nvPr/>
        </p:nvGrpSpPr>
        <p:grpSpPr>
          <a:xfrm>
            <a:off x="79737" y="4086247"/>
            <a:ext cx="8911370" cy="2384551"/>
            <a:chOff x="79737" y="4086247"/>
            <a:chExt cx="8911370" cy="2384551"/>
          </a:xfrm>
        </p:grpSpPr>
        <p:pic>
          <p:nvPicPr>
            <p:cNvPr id="1028" name="Picture 4">
              <a:extLst>
                <a:ext uri="{FF2B5EF4-FFF2-40B4-BE49-F238E27FC236}">
                  <a16:creationId xmlns:a16="http://schemas.microsoft.com/office/drawing/2014/main" id="{FC3EBE72-F11D-D440-A61C-C1395013F6A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66569" y="4947485"/>
              <a:ext cx="2747031" cy="15068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BE19FAE0-EF48-3B41-AFAB-53C6A2002BF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62484" y="4247523"/>
              <a:ext cx="1451116" cy="292540"/>
            </a:xfrm>
            <a:prstGeom prst="rect">
              <a:avLst/>
            </a:prstGeom>
          </p:spPr>
        </p:pic>
        <p:sp>
          <p:nvSpPr>
            <p:cNvPr id="17" name="テキスト ボックス 16">
              <a:extLst>
                <a:ext uri="{FF2B5EF4-FFF2-40B4-BE49-F238E27FC236}">
                  <a16:creationId xmlns:a16="http://schemas.microsoft.com/office/drawing/2014/main" id="{9F39F541-2ABD-B14B-A374-ABCC7877E691}"/>
                </a:ext>
              </a:extLst>
            </p:cNvPr>
            <p:cNvSpPr txBox="1"/>
            <p:nvPr/>
          </p:nvSpPr>
          <p:spPr>
            <a:xfrm>
              <a:off x="5933860" y="4591705"/>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」を必要としない世界へ</a:t>
              </a:r>
            </a:p>
          </p:txBody>
        </p:sp>
        <p:pic>
          <p:nvPicPr>
            <p:cNvPr id="19" name="図 18">
              <a:extLst>
                <a:ext uri="{FF2B5EF4-FFF2-40B4-BE49-F238E27FC236}">
                  <a16:creationId xmlns:a16="http://schemas.microsoft.com/office/drawing/2014/main" id="{C0AB3BF5-99ED-934E-B603-C944CBC8D8BA}"/>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9637" y="5139460"/>
              <a:ext cx="1918889" cy="1233086"/>
            </a:xfrm>
            <a:prstGeom prst="rect">
              <a:avLst/>
            </a:prstGeom>
          </p:spPr>
        </p:pic>
        <p:pic>
          <p:nvPicPr>
            <p:cNvPr id="20" name="図 19">
              <a:extLst>
                <a:ext uri="{FF2B5EF4-FFF2-40B4-BE49-F238E27FC236}">
                  <a16:creationId xmlns:a16="http://schemas.microsoft.com/office/drawing/2014/main" id="{0F5B7C43-5C07-4E47-BCDE-7AFF340A814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5067" y="4249467"/>
              <a:ext cx="1608035" cy="271448"/>
            </a:xfrm>
            <a:prstGeom prst="rect">
              <a:avLst/>
            </a:prstGeom>
          </p:spPr>
        </p:pic>
        <p:sp>
          <p:nvSpPr>
            <p:cNvPr id="21" name="テキスト ボックス 20">
              <a:extLst>
                <a:ext uri="{FF2B5EF4-FFF2-40B4-BE49-F238E27FC236}">
                  <a16:creationId xmlns:a16="http://schemas.microsoft.com/office/drawing/2014/main" id="{EDE61DD4-61E0-644C-B14C-14D9F1F1059C}"/>
                </a:ext>
              </a:extLst>
            </p:cNvPr>
            <p:cNvSpPr txBox="1"/>
            <p:nvPr/>
          </p:nvSpPr>
          <p:spPr>
            <a:xfrm>
              <a:off x="79737" y="4596847"/>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」をモノからサービスへ</a:t>
              </a:r>
            </a:p>
          </p:txBody>
        </p:sp>
        <p:pic>
          <p:nvPicPr>
            <p:cNvPr id="18" name="図 17">
              <a:extLst>
                <a:ext uri="{FF2B5EF4-FFF2-40B4-BE49-F238E27FC236}">
                  <a16:creationId xmlns:a16="http://schemas.microsoft.com/office/drawing/2014/main" id="{B15E0887-3CBE-864D-AD20-CE32ECCC46C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28994" y="5091113"/>
              <a:ext cx="1222427" cy="1329779"/>
            </a:xfrm>
            <a:prstGeom prst="rect">
              <a:avLst/>
            </a:prstGeom>
          </p:spPr>
        </p:pic>
        <p:pic>
          <p:nvPicPr>
            <p:cNvPr id="1030" name="Picture 6" descr="Model 3 オーナーズマニュアル">
              <a:extLst>
                <a:ext uri="{FF2B5EF4-FFF2-40B4-BE49-F238E27FC236}">
                  <a16:creationId xmlns:a16="http://schemas.microsoft.com/office/drawing/2014/main" id="{D076C298-276A-FE41-B237-2F33ACCE6BD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567511" y="4991047"/>
              <a:ext cx="2008977" cy="1285606"/>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28C8D19E-D0F3-C944-8ED0-E89EA6EF04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51421" y="4086247"/>
              <a:ext cx="1639386" cy="613082"/>
            </a:xfrm>
            <a:prstGeom prst="rect">
              <a:avLst/>
            </a:prstGeom>
          </p:spPr>
        </p:pic>
        <p:sp>
          <p:nvSpPr>
            <p:cNvPr id="24" name="テキスト ボックス 23">
              <a:extLst>
                <a:ext uri="{FF2B5EF4-FFF2-40B4-BE49-F238E27FC236}">
                  <a16:creationId xmlns:a16="http://schemas.microsoft.com/office/drawing/2014/main" id="{6B0E3F74-D080-A143-BDBE-BCE7ABFB50C6}"/>
                </a:ext>
              </a:extLst>
            </p:cNvPr>
            <p:cNvSpPr txBox="1"/>
            <p:nvPr/>
          </p:nvSpPr>
          <p:spPr>
            <a:xfrm>
              <a:off x="3055461" y="4596847"/>
              <a:ext cx="285206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」を最高のエンタメへ</a:t>
              </a:r>
              <a:endParaRPr kumimoji="1" lang="en-US" altLang="ja-JP" sz="1600" dirty="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5667EB8-AC9F-5949-80C6-2338D0656791}"/>
                </a:ext>
              </a:extLst>
            </p:cNvPr>
            <p:cNvSpPr txBox="1"/>
            <p:nvPr/>
          </p:nvSpPr>
          <p:spPr>
            <a:xfrm>
              <a:off x="4436868" y="6193799"/>
              <a:ext cx="1220206"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エコ</a:t>
              </a:r>
              <a:r>
                <a:rPr kumimoji="1" lang="en-US" altLang="ja-JP" sz="1200" dirty="0">
                  <a:latin typeface="Meiryo" panose="020B0604030504040204" pitchFamily="34" charset="-128"/>
                  <a:ea typeface="Meiryo" panose="020B0604030504040204" pitchFamily="34" charset="-128"/>
                </a:rPr>
                <a:t>&amp;</a:t>
              </a:r>
              <a:r>
                <a:rPr kumimoji="1" lang="ja-JP" altLang="en-US" sz="1200">
                  <a:latin typeface="Meiryo" panose="020B0604030504040204" pitchFamily="34" charset="-128"/>
                  <a:ea typeface="Meiryo" panose="020B0604030504040204" pitchFamily="34" charset="-128"/>
                </a:rPr>
                <a:t>フィール</a:t>
              </a:r>
            </a:p>
          </p:txBody>
        </p:sp>
      </p:grpSp>
      <p:grpSp>
        <p:nvGrpSpPr>
          <p:cNvPr id="27" name="グループ化 26">
            <a:extLst>
              <a:ext uri="{FF2B5EF4-FFF2-40B4-BE49-F238E27FC236}">
                <a16:creationId xmlns:a16="http://schemas.microsoft.com/office/drawing/2014/main" id="{9B3293DF-DE6C-A88F-DD86-6E7DC2C7C585}"/>
              </a:ext>
            </a:extLst>
          </p:cNvPr>
          <p:cNvGrpSpPr/>
          <p:nvPr/>
        </p:nvGrpSpPr>
        <p:grpSpPr>
          <a:xfrm>
            <a:off x="546489" y="1177562"/>
            <a:ext cx="3010719" cy="1881699"/>
            <a:chOff x="1559924" y="942753"/>
            <a:chExt cx="3010719" cy="1881699"/>
          </a:xfrm>
        </p:grpSpPr>
        <p:pic>
          <p:nvPicPr>
            <p:cNvPr id="1026" name="Picture 2">
              <a:extLst>
                <a:ext uri="{FF2B5EF4-FFF2-40B4-BE49-F238E27FC236}">
                  <a16:creationId xmlns:a16="http://schemas.microsoft.com/office/drawing/2014/main" id="{F1CC5D33-B680-B10C-0644-0B0916D6373B}"/>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559924" y="942753"/>
              <a:ext cx="3010719" cy="1881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72079A9C-260F-E8EA-B80F-F455B94B65BA}"/>
                </a:ext>
              </a:extLst>
            </p:cNvPr>
            <p:cNvSpPr txBox="1"/>
            <p:nvPr/>
          </p:nvSpPr>
          <p:spPr>
            <a:xfrm>
              <a:off x="1750110" y="2170339"/>
              <a:ext cx="2637981" cy="461665"/>
            </a:xfrm>
            <a:prstGeom prst="rect">
              <a:avLst/>
            </a:prstGeom>
            <a:solidFill>
              <a:srgbClr val="000000">
                <a:alpha val="49020"/>
              </a:srgbClr>
            </a:solidFill>
          </p:spPr>
          <p:txBody>
            <a:bodyPr wrap="square">
              <a:spAutoFit/>
            </a:bodyPr>
            <a:lstStyle/>
            <a:p>
              <a:pPr algn="ctr"/>
              <a:r>
                <a:rPr lang="en-US" altLang="ja-JP" sz="1200" dirty="0">
                  <a:solidFill>
                    <a:schemeClr val="bg1"/>
                  </a:solidFill>
                  <a:latin typeface="メイリオ" panose="020B0604030504040204" pitchFamily="34" charset="-128"/>
                  <a:ea typeface="メイリオ" panose="020B0604030504040204" pitchFamily="34" charset="-128"/>
                </a:rPr>
                <a:t>2022</a:t>
              </a:r>
              <a:r>
                <a:rPr lang="ja-JP" altLang="en-US" sz="1200">
                  <a:solidFill>
                    <a:schemeClr val="bg1"/>
                  </a:solidFill>
                  <a:latin typeface="メイリオ" panose="020B0604030504040204" pitchFamily="34" charset="-128"/>
                  <a:ea typeface="メイリオ" panose="020B0604030504040204" pitchFamily="34" charset="-128"/>
                </a:rPr>
                <a:t>年</a:t>
              </a:r>
              <a:r>
                <a:rPr lang="en-US" altLang="ja-JP" sz="1200">
                  <a:solidFill>
                    <a:schemeClr val="bg1"/>
                  </a:solidFill>
                  <a:latin typeface="メイリオ" panose="020B0604030504040204" pitchFamily="34" charset="-128"/>
                  <a:ea typeface="メイリオ" panose="020B0604030504040204" pitchFamily="34" charset="-128"/>
                </a:rPr>
                <a:t>3</a:t>
              </a:r>
              <a:r>
                <a:rPr lang="ja-JP" altLang="en-US" sz="1200">
                  <a:solidFill>
                    <a:schemeClr val="bg1"/>
                  </a:solidFill>
                  <a:latin typeface="メイリオ" panose="020B0604030504040204" pitchFamily="34" charset="-128"/>
                  <a:ea typeface="メイリオ" panose="020B0604030504040204" pitchFamily="34" charset="-128"/>
                </a:rPr>
                <a:t>月・ホンダとの合弁会社</a:t>
              </a:r>
              <a:endParaRPr lang="en-US" altLang="ja-JP" sz="1200" dirty="0">
                <a:solidFill>
                  <a:schemeClr val="bg1"/>
                </a:solidFill>
                <a:latin typeface="メイリオ" panose="020B0604030504040204" pitchFamily="34" charset="-128"/>
                <a:ea typeface="メイリオ" panose="020B0604030504040204" pitchFamily="34" charset="-128"/>
              </a:endParaRPr>
            </a:p>
            <a:p>
              <a:pPr algn="ctr"/>
              <a:r>
                <a:rPr lang="ja-JP" altLang="en-US" sz="1200">
                  <a:solidFill>
                    <a:schemeClr val="bg1"/>
                  </a:solidFill>
                  <a:latin typeface="メイリオ" panose="020B0604030504040204" pitchFamily="34" charset="-128"/>
                  <a:ea typeface="メイリオ" panose="020B0604030504040204" pitchFamily="34" charset="-128"/>
                </a:rPr>
                <a:t>ソニーホンダモビリティ設立を表明</a:t>
              </a:r>
              <a:endParaRPr lang="ja-JP" altLang="en-US" sz="1200">
                <a:solidFill>
                  <a:schemeClr val="bg1"/>
                </a:solidFill>
              </a:endParaRPr>
            </a:p>
          </p:txBody>
        </p:sp>
      </p:grpSp>
      <p:pic>
        <p:nvPicPr>
          <p:cNvPr id="6" name="Picture 2" descr="ソニー・ホンダモビリティ、第１弾ＥＶ「ＡＦＥＥＬＡ」試作車を公開…米ＣＥＳで初披露へ : 読売新聞オンライン">
            <a:extLst>
              <a:ext uri="{FF2B5EF4-FFF2-40B4-BE49-F238E27FC236}">
                <a16:creationId xmlns:a16="http://schemas.microsoft.com/office/drawing/2014/main" id="{E74F8417-62C2-0507-37AC-C0D70225BE85}"/>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499421" y="1132208"/>
            <a:ext cx="2559658" cy="1920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p:tgtEl>
                                          <p:spTgt spid="23"/>
                                        </p:tgtEl>
                                        <p:attrNameLst>
                                          <p:attrName>ppt_y</p:attrName>
                                        </p:attrNameLst>
                                      </p:cBhvr>
                                      <p:tavLst>
                                        <p:tav tm="0">
                                          <p:val>
                                            <p:strVal val="#ppt_y+#ppt_h*1.125000"/>
                                          </p:val>
                                        </p:tav>
                                        <p:tav tm="100000">
                                          <p:val>
                                            <p:strVal val="#ppt_y"/>
                                          </p:val>
                                        </p:tav>
                                      </p:tavLst>
                                    </p:anim>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8C135A8-6365-424E-9D22-4D831DD154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64254" y="2511632"/>
            <a:ext cx="2388968" cy="2388968"/>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イノベーションとデジタル</a:t>
            </a:r>
          </a:p>
        </p:txBody>
      </p:sp>
      <p:sp>
        <p:nvSpPr>
          <p:cNvPr id="39" name="正方形/長方形 38">
            <a:extLst>
              <a:ext uri="{FF2B5EF4-FFF2-40B4-BE49-F238E27FC236}">
                <a16:creationId xmlns:a16="http://schemas.microsoft.com/office/drawing/2014/main" id="{542A70F6-CE03-A245-8842-9EEE9CDCB9CE}"/>
              </a:ext>
            </a:extLst>
          </p:cNvPr>
          <p:cNvSpPr/>
          <p:nvPr/>
        </p:nvSpPr>
        <p:spPr>
          <a:xfrm rot="10800000">
            <a:off x="7029590"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C1CB7E32-BBD7-3542-8605-5BBFBA820062}"/>
              </a:ext>
            </a:extLst>
          </p:cNvPr>
          <p:cNvSpPr/>
          <p:nvPr/>
        </p:nvSpPr>
        <p:spPr>
          <a:xfrm rot="10800000">
            <a:off x="7524470"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9F8954C-168A-0449-A20B-E584C4EA3DB1}"/>
              </a:ext>
            </a:extLst>
          </p:cNvPr>
          <p:cNvSpPr/>
          <p:nvPr/>
        </p:nvSpPr>
        <p:spPr>
          <a:xfrm rot="10800000">
            <a:off x="8019350"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1C074CDF-0781-814F-A7F9-CE67801AAEAF}"/>
              </a:ext>
            </a:extLst>
          </p:cNvPr>
          <p:cNvSpPr/>
          <p:nvPr/>
        </p:nvSpPr>
        <p:spPr>
          <a:xfrm rot="10800000">
            <a:off x="7029590" y="1463727"/>
            <a:ext cx="419237" cy="41622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9A6A2836-7EF1-C646-BD6C-668AF7EAB2A4}"/>
              </a:ext>
            </a:extLst>
          </p:cNvPr>
          <p:cNvSpPr/>
          <p:nvPr/>
        </p:nvSpPr>
        <p:spPr>
          <a:xfrm rot="10800000">
            <a:off x="7524470"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1BA472B-079F-3C43-AF44-265FFD7BE656}"/>
              </a:ext>
            </a:extLst>
          </p:cNvPr>
          <p:cNvSpPr/>
          <p:nvPr/>
        </p:nvSpPr>
        <p:spPr>
          <a:xfrm rot="10800000">
            <a:off x="8019350"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BA682B3-7EFB-9E4C-912F-D8337527E6F2}"/>
              </a:ext>
            </a:extLst>
          </p:cNvPr>
          <p:cNvSpPr/>
          <p:nvPr/>
        </p:nvSpPr>
        <p:spPr>
          <a:xfrm rot="10800000">
            <a:off x="7029590"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E06E353E-9C7E-7044-AA0B-B3BCD830E110}"/>
              </a:ext>
            </a:extLst>
          </p:cNvPr>
          <p:cNvSpPr/>
          <p:nvPr/>
        </p:nvSpPr>
        <p:spPr>
          <a:xfrm rot="10800000">
            <a:off x="7524470"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1C0B9A4B-7390-D843-964F-8FD43694ABCD}"/>
              </a:ext>
            </a:extLst>
          </p:cNvPr>
          <p:cNvSpPr/>
          <p:nvPr/>
        </p:nvSpPr>
        <p:spPr>
          <a:xfrm rot="10800000">
            <a:off x="8019350" y="1966134"/>
            <a:ext cx="419237" cy="41622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852B4F2-7ADD-284E-BDF3-55562DD74711}"/>
              </a:ext>
            </a:extLst>
          </p:cNvPr>
          <p:cNvSpPr/>
          <p:nvPr/>
        </p:nvSpPr>
        <p:spPr>
          <a:xfrm>
            <a:off x="4955257"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A4B3003-BB01-C94C-9898-2315D203723F}"/>
              </a:ext>
            </a:extLst>
          </p:cNvPr>
          <p:cNvSpPr/>
          <p:nvPr/>
        </p:nvSpPr>
        <p:spPr>
          <a:xfrm>
            <a:off x="5450137"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063DE2D-0C88-D142-B734-14FFC6BA2042}"/>
              </a:ext>
            </a:extLst>
          </p:cNvPr>
          <p:cNvSpPr/>
          <p:nvPr/>
        </p:nvSpPr>
        <p:spPr>
          <a:xfrm>
            <a:off x="5945017"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2204AD2C-690A-F748-BE4D-6E8504315228}"/>
              </a:ext>
            </a:extLst>
          </p:cNvPr>
          <p:cNvSpPr/>
          <p:nvPr/>
        </p:nvSpPr>
        <p:spPr>
          <a:xfrm>
            <a:off x="4955257" y="1463727"/>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3ACCD179-6569-EC4A-84E8-DCFA2555F9F6}"/>
              </a:ext>
            </a:extLst>
          </p:cNvPr>
          <p:cNvSpPr/>
          <p:nvPr/>
        </p:nvSpPr>
        <p:spPr>
          <a:xfrm>
            <a:off x="5450137"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E3A41BE-4FD8-374D-9576-51523606CE4D}"/>
              </a:ext>
            </a:extLst>
          </p:cNvPr>
          <p:cNvSpPr/>
          <p:nvPr/>
        </p:nvSpPr>
        <p:spPr>
          <a:xfrm>
            <a:off x="5945017"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8FEA1F6-5E2A-5949-8E2A-3E7DF163C697}"/>
              </a:ext>
            </a:extLst>
          </p:cNvPr>
          <p:cNvSpPr/>
          <p:nvPr/>
        </p:nvSpPr>
        <p:spPr>
          <a:xfrm>
            <a:off x="4955257"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DC1391A0-5860-574C-9BC5-6BC86CB1ED45}"/>
              </a:ext>
            </a:extLst>
          </p:cNvPr>
          <p:cNvSpPr/>
          <p:nvPr/>
        </p:nvSpPr>
        <p:spPr>
          <a:xfrm>
            <a:off x="5450137"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113C1218-2782-F44C-96B9-9D63519725F5}"/>
              </a:ext>
            </a:extLst>
          </p:cNvPr>
          <p:cNvSpPr/>
          <p:nvPr/>
        </p:nvSpPr>
        <p:spPr>
          <a:xfrm>
            <a:off x="5945017" y="1966134"/>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336873FE-7F5B-9841-8BDD-58EBDC58AFFF}"/>
              </a:ext>
            </a:extLst>
          </p:cNvPr>
          <p:cNvSpPr/>
          <p:nvPr/>
        </p:nvSpPr>
        <p:spPr>
          <a:xfrm>
            <a:off x="4955257" y="2979978"/>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E1C5A5D-4B6A-0F4C-9DAC-85DB98E8A319}"/>
              </a:ext>
            </a:extLst>
          </p:cNvPr>
          <p:cNvSpPr/>
          <p:nvPr/>
        </p:nvSpPr>
        <p:spPr>
          <a:xfrm>
            <a:off x="5450137" y="2979978"/>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F43C2E6-6AD5-304C-8F7B-A87BFF1182F5}"/>
              </a:ext>
            </a:extLst>
          </p:cNvPr>
          <p:cNvSpPr/>
          <p:nvPr/>
        </p:nvSpPr>
        <p:spPr>
          <a:xfrm>
            <a:off x="5945017" y="2979978"/>
            <a:ext cx="419237" cy="416222"/>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B74EE2B2-80F1-DE41-8C52-A9EE8CEEAFC1}"/>
              </a:ext>
            </a:extLst>
          </p:cNvPr>
          <p:cNvSpPr/>
          <p:nvPr/>
        </p:nvSpPr>
        <p:spPr>
          <a:xfrm>
            <a:off x="4955257" y="3450018"/>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CD8A938-C845-A741-ACB0-C90AFE80A527}"/>
              </a:ext>
            </a:extLst>
          </p:cNvPr>
          <p:cNvSpPr/>
          <p:nvPr/>
        </p:nvSpPr>
        <p:spPr>
          <a:xfrm>
            <a:off x="5450137" y="3450018"/>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6A795C4-A4C9-9F4E-A87B-8B47B9990E4C}"/>
              </a:ext>
            </a:extLst>
          </p:cNvPr>
          <p:cNvSpPr/>
          <p:nvPr/>
        </p:nvSpPr>
        <p:spPr>
          <a:xfrm>
            <a:off x="5945017" y="3450018"/>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7C55843F-AC70-5449-B19C-37A9EB6584C6}"/>
              </a:ext>
            </a:extLst>
          </p:cNvPr>
          <p:cNvSpPr/>
          <p:nvPr/>
        </p:nvSpPr>
        <p:spPr>
          <a:xfrm>
            <a:off x="4955257" y="3952425"/>
            <a:ext cx="419237" cy="41622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3D85671B-5B4D-7848-BCF1-4F73EA4CF43A}"/>
              </a:ext>
            </a:extLst>
          </p:cNvPr>
          <p:cNvSpPr/>
          <p:nvPr/>
        </p:nvSpPr>
        <p:spPr>
          <a:xfrm>
            <a:off x="5450137" y="3952425"/>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CEA7D7C5-D0C6-3B44-8596-F8376A00F0AE}"/>
              </a:ext>
            </a:extLst>
          </p:cNvPr>
          <p:cNvSpPr/>
          <p:nvPr/>
        </p:nvSpPr>
        <p:spPr>
          <a:xfrm>
            <a:off x="5945017" y="3952425"/>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6" name="Picture 12" descr="カラーサークル矢印">
            <a:extLst>
              <a:ext uri="{FF2B5EF4-FFF2-40B4-BE49-F238E27FC236}">
                <a16:creationId xmlns:a16="http://schemas.microsoft.com/office/drawing/2014/main" id="{8C67B6AC-FC81-D147-B039-CD2CD945742E}"/>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6005061" y="1879949"/>
            <a:ext cx="1480875" cy="1641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テキスト ボックス 85">
            <a:extLst>
              <a:ext uri="{FF2B5EF4-FFF2-40B4-BE49-F238E27FC236}">
                <a16:creationId xmlns:a16="http://schemas.microsoft.com/office/drawing/2014/main" id="{5D815A60-CB61-2349-B520-E9A50408E86B}"/>
              </a:ext>
            </a:extLst>
          </p:cNvPr>
          <p:cNvSpPr txBox="1"/>
          <p:nvPr/>
        </p:nvSpPr>
        <p:spPr>
          <a:xfrm>
            <a:off x="4806505" y="5350247"/>
            <a:ext cx="3877985" cy="738664"/>
          </a:xfrm>
          <a:prstGeom prst="rect">
            <a:avLst/>
          </a:prstGeom>
          <a:noFill/>
        </p:spPr>
        <p:txBody>
          <a:bodyPr wrap="non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様々な組合せを高速に検証</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b="1">
                <a:solidFill>
                  <a:schemeClr val="accent6">
                    <a:lumMod val="75000"/>
                  </a:schemeClr>
                </a:solidFill>
                <a:latin typeface="Meiryo" panose="020B0604030504040204" pitchFamily="34" charset="-128"/>
                <a:ea typeface="Meiryo" panose="020B0604030504040204" pitchFamily="34" charset="-128"/>
              </a:rPr>
              <a:t>レイア構造化・抽象化された要素</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p:txBody>
      </p:sp>
      <p:pic>
        <p:nvPicPr>
          <p:cNvPr id="67" name="図 66" descr="図形&#10;&#10;中程度の精度で自動的に生成された説明">
            <a:extLst>
              <a:ext uri="{FF2B5EF4-FFF2-40B4-BE49-F238E27FC236}">
                <a16:creationId xmlns:a16="http://schemas.microsoft.com/office/drawing/2014/main" id="{7D2F3584-5BB6-5D4F-BF82-E08F58B1C2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6963" y="1119348"/>
            <a:ext cx="1860630" cy="1860630"/>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E5D63364-110F-FE4E-828F-B1B7BEF1C3D6}"/>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92F47364-D767-804D-9608-A8722C7668D2}"/>
              </a:ext>
            </a:extLst>
          </p:cNvPr>
          <p:cNvSpPr txBox="1"/>
          <p:nvPr/>
        </p:nvSpPr>
        <p:spPr>
          <a:xfrm>
            <a:off x="5832426" y="4540648"/>
            <a:ext cx="1826141" cy="584775"/>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E2DB4B89-47F8-6F19-CB04-8375CD6180A7}"/>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不可逆的な行動変容をもたらすこと</a:t>
            </a:r>
          </a:p>
        </p:txBody>
      </p:sp>
    </p:spTree>
    <p:extLst>
      <p:ext uri="{BB962C8B-B14F-4D97-AF65-F5344CB8AC3E}">
        <p14:creationId xmlns:p14="http://schemas.microsoft.com/office/powerpoint/2010/main" val="3527768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238617D2-3C61-A046-A529-0F13BD78BE02}"/>
              </a:ext>
            </a:extLst>
          </p:cNvPr>
          <p:cNvSpPr/>
          <p:nvPr/>
        </p:nvSpPr>
        <p:spPr>
          <a:xfrm>
            <a:off x="814011" y="2406006"/>
            <a:ext cx="318548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ビジネスの前提を再定義する</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2134591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が注目される背景</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48192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デジタルネイティブが既存の業界を破壊する理由</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16029"/>
            <a:ext cx="963706" cy="963706"/>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112712"/>
            <a:ext cx="969683" cy="969683"/>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215372"/>
            <a:ext cx="963706" cy="963706"/>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5408738"/>
            <a:ext cx="963706" cy="963706"/>
          </a:xfrm>
          <a:prstGeom prst="rect">
            <a:avLst/>
          </a:prstGeom>
        </p:spPr>
      </p:pic>
      <p:sp>
        <p:nvSpPr>
          <p:cNvPr id="10" name="テキスト ボックス 9"/>
          <p:cNvSpPr txBox="1"/>
          <p:nvPr/>
        </p:nvSpPr>
        <p:spPr>
          <a:xfrm>
            <a:off x="1613647" y="1174716"/>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274387"/>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374059"/>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473731"/>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567425"/>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3729675" y="1222963"/>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3729675" y="2322634"/>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3729675" y="3422306"/>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3729675" y="4518990"/>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3729675" y="5615672"/>
            <a:ext cx="1070925"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267047"/>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463747"/>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365397"/>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563074"/>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49268"/>
            <a:ext cx="963706" cy="1177681"/>
          </a:xfrm>
          <a:prstGeom prst="rect">
            <a:avLst/>
          </a:prstGeom>
        </p:spPr>
      </p:pic>
      <p:sp>
        <p:nvSpPr>
          <p:cNvPr id="25" name="テキスト ボックス 24"/>
          <p:cNvSpPr txBox="1"/>
          <p:nvPr/>
        </p:nvSpPr>
        <p:spPr>
          <a:xfrm>
            <a:off x="5050536" y="5659756"/>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grpSp>
        <p:nvGrpSpPr>
          <p:cNvPr id="8" name="グループ化 7">
            <a:extLst>
              <a:ext uri="{FF2B5EF4-FFF2-40B4-BE49-F238E27FC236}">
                <a16:creationId xmlns:a16="http://schemas.microsoft.com/office/drawing/2014/main" id="{2F9075A5-260F-CE47-89AF-7AA42F0FA05D}"/>
              </a:ext>
            </a:extLst>
          </p:cNvPr>
          <p:cNvGrpSpPr/>
          <p:nvPr/>
        </p:nvGrpSpPr>
        <p:grpSpPr>
          <a:xfrm>
            <a:off x="232969" y="838735"/>
            <a:ext cx="4052892" cy="5711687"/>
            <a:chOff x="232969" y="876058"/>
            <a:chExt cx="4052892" cy="5711687"/>
          </a:xfrm>
        </p:grpSpPr>
        <p:sp>
          <p:nvSpPr>
            <p:cNvPr id="3" name="正方形/長方形 2">
              <a:extLst>
                <a:ext uri="{FF2B5EF4-FFF2-40B4-BE49-F238E27FC236}">
                  <a16:creationId xmlns:a16="http://schemas.microsoft.com/office/drawing/2014/main" id="{FB3FE351-4F63-6744-B0B0-E1676C6EF527}"/>
                </a:ext>
              </a:extLst>
            </p:cNvPr>
            <p:cNvSpPr/>
            <p:nvPr/>
          </p:nvSpPr>
          <p:spPr>
            <a:xfrm>
              <a:off x="232969" y="876058"/>
              <a:ext cx="4052892" cy="5711687"/>
            </a:xfrm>
            <a:prstGeom prst="rect">
              <a:avLst/>
            </a:prstGeom>
            <a:solidFill>
              <a:srgbClr val="E46C0A">
                <a:alpha val="747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9478B77-6B59-F548-98F1-6F04B22B9A6A}"/>
                </a:ext>
              </a:extLst>
            </p:cNvPr>
            <p:cNvSpPr txBox="1"/>
            <p:nvPr/>
          </p:nvSpPr>
          <p:spPr>
            <a:xfrm>
              <a:off x="440554" y="2769987"/>
              <a:ext cx="3637722" cy="1915909"/>
            </a:xfrm>
            <a:prstGeom prst="rect">
              <a:avLst/>
            </a:prstGeom>
            <a:noFill/>
          </p:spPr>
          <p:txBody>
            <a:bodyPr wrap="squar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を武器に</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kumimoji="1"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ユーザーニーズや社会環境の</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変化に即応</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DC77FCC7-2007-E234-54E6-F6C31F70C757}"/>
              </a:ext>
            </a:extLst>
          </p:cNvPr>
          <p:cNvGrpSpPr/>
          <p:nvPr/>
        </p:nvGrpSpPr>
        <p:grpSpPr>
          <a:xfrm>
            <a:off x="51424" y="1556915"/>
            <a:ext cx="2738964" cy="749307"/>
            <a:chOff x="51424" y="1594238"/>
            <a:chExt cx="2738964" cy="749307"/>
          </a:xfrm>
        </p:grpSpPr>
        <p:sp>
          <p:nvSpPr>
            <p:cNvPr id="26" name="四角形吹き出し 25">
              <a:extLst>
                <a:ext uri="{FF2B5EF4-FFF2-40B4-BE49-F238E27FC236}">
                  <a16:creationId xmlns:a16="http://schemas.microsoft.com/office/drawing/2014/main" id="{ADDB183C-FDB6-1340-EF09-9E827D9CAB69}"/>
                </a:ext>
              </a:extLst>
            </p:cNvPr>
            <p:cNvSpPr/>
            <p:nvPr/>
          </p:nvSpPr>
          <p:spPr>
            <a:xfrm>
              <a:off x="51424" y="1594238"/>
              <a:ext cx="2738964" cy="749307"/>
            </a:xfrm>
            <a:prstGeom prst="wedgeRectCallout">
              <a:avLst>
                <a:gd name="adj1" fmla="val 31401"/>
                <a:gd name="adj2" fmla="val 104838"/>
              </a:avLst>
            </a:prstGeom>
            <a:solidFill>
              <a:srgbClr val="0070C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25783B8-A47A-DEC1-0EA3-5691C2D4B212}"/>
                </a:ext>
              </a:extLst>
            </p:cNvPr>
            <p:cNvSpPr txBox="1"/>
            <p:nvPr/>
          </p:nvSpPr>
          <p:spPr>
            <a:xfrm>
              <a:off x="201714" y="1679168"/>
              <a:ext cx="2492990" cy="646331"/>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デジタル化による</a:t>
              </a:r>
              <a:endParaRPr lang="en-US" altLang="ja-JP"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レイア構造化</a:t>
              </a:r>
              <a:r>
                <a:rPr kumimoji="1" lang="ja-JP" altLang="en-US">
                  <a:solidFill>
                    <a:schemeClr val="bg1"/>
                  </a:solidFill>
                  <a:latin typeface="Meiryo" panose="020B0604030504040204" pitchFamily="34" charset="-128"/>
                  <a:ea typeface="Meiryo" panose="020B0604030504040204" pitchFamily="34" charset="-128"/>
                </a:rPr>
                <a:t>と</a:t>
              </a:r>
              <a:r>
                <a:rPr kumimoji="1" lang="ja-JP" altLang="en-US" b="1">
                  <a:solidFill>
                    <a:schemeClr val="bg1"/>
                  </a:solidFill>
                  <a:latin typeface="Meiryo" panose="020B0604030504040204" pitchFamily="34" charset="-128"/>
                  <a:ea typeface="Meiryo" panose="020B0604030504040204" pitchFamily="34" charset="-128"/>
                </a:rPr>
                <a:t>抽象化</a:t>
              </a:r>
            </a:p>
          </p:txBody>
        </p:sp>
      </p:grpSp>
      <p:sp>
        <p:nvSpPr>
          <p:cNvPr id="29" name="正方形/長方形 28">
            <a:extLst>
              <a:ext uri="{FF2B5EF4-FFF2-40B4-BE49-F238E27FC236}">
                <a16:creationId xmlns:a16="http://schemas.microsoft.com/office/drawing/2014/main" id="{29DCBE5F-02AD-0767-FC95-7EA578F1D565}"/>
              </a:ext>
            </a:extLst>
          </p:cNvPr>
          <p:cNvSpPr/>
          <p:nvPr/>
        </p:nvSpPr>
        <p:spPr>
          <a:xfrm>
            <a:off x="4858141" y="838735"/>
            <a:ext cx="4036843" cy="5711687"/>
          </a:xfrm>
          <a:prstGeom prst="rect">
            <a:avLst/>
          </a:prstGeom>
          <a:solidFill>
            <a:srgbClr val="C0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B3B8D7F5-2C72-5918-CA07-F52853ACB669}"/>
              </a:ext>
            </a:extLst>
          </p:cNvPr>
          <p:cNvSpPr txBox="1"/>
          <p:nvPr/>
        </p:nvSpPr>
        <p:spPr>
          <a:xfrm>
            <a:off x="4846499" y="2203266"/>
            <a:ext cx="4036844" cy="1569660"/>
          </a:xfrm>
          <a:prstGeom prst="rect">
            <a:avLst/>
          </a:prstGeom>
          <a:noFill/>
        </p:spPr>
        <p:txBody>
          <a:bodyPr wrap="squar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対応が追いつかず</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格差が拡大し</a:t>
            </a:r>
            <a:endParaRPr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顧客から見放される</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34" name="グループ化 33">
            <a:extLst>
              <a:ext uri="{FF2B5EF4-FFF2-40B4-BE49-F238E27FC236}">
                <a16:creationId xmlns:a16="http://schemas.microsoft.com/office/drawing/2014/main" id="{D0F9EC61-2570-6785-B093-328C6D28466D}"/>
              </a:ext>
            </a:extLst>
          </p:cNvPr>
          <p:cNvGrpSpPr/>
          <p:nvPr/>
        </p:nvGrpSpPr>
        <p:grpSpPr>
          <a:xfrm>
            <a:off x="4867571" y="3732113"/>
            <a:ext cx="4036844" cy="1516140"/>
            <a:chOff x="4867571" y="3769436"/>
            <a:chExt cx="4036844" cy="1516140"/>
          </a:xfrm>
        </p:grpSpPr>
        <p:sp>
          <p:nvSpPr>
            <p:cNvPr id="32" name="テキスト ボックス 31">
              <a:extLst>
                <a:ext uri="{FF2B5EF4-FFF2-40B4-BE49-F238E27FC236}">
                  <a16:creationId xmlns:a16="http://schemas.microsoft.com/office/drawing/2014/main" id="{7C441A9E-B18C-B3EB-01C2-176E3696A804}"/>
                </a:ext>
              </a:extLst>
            </p:cNvPr>
            <p:cNvSpPr txBox="1"/>
            <p:nvPr/>
          </p:nvSpPr>
          <p:spPr>
            <a:xfrm>
              <a:off x="4867571" y="4208358"/>
              <a:ext cx="4036844" cy="1077218"/>
            </a:xfrm>
            <a:prstGeom prst="rect">
              <a:avLst/>
            </a:prstGeom>
            <a:noFill/>
          </p:spPr>
          <p:txBody>
            <a:bodyPr wrap="squar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プレイヤーが</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置き換えられる</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3" name="下矢印 32">
              <a:extLst>
                <a:ext uri="{FF2B5EF4-FFF2-40B4-BE49-F238E27FC236}">
                  <a16:creationId xmlns:a16="http://schemas.microsoft.com/office/drawing/2014/main" id="{66AD1047-75C8-325B-0845-2CEABF25418B}"/>
                </a:ext>
              </a:extLst>
            </p:cNvPr>
            <p:cNvSpPr/>
            <p:nvPr/>
          </p:nvSpPr>
          <p:spPr>
            <a:xfrm>
              <a:off x="6457172" y="3769436"/>
              <a:ext cx="839755" cy="321966"/>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8121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up)">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D38AB0-9D66-C252-9CED-B92C1ED4CD1F}"/>
              </a:ext>
            </a:extLst>
          </p:cNvPr>
          <p:cNvSpPr>
            <a:spLocks noGrp="1"/>
          </p:cNvSpPr>
          <p:nvPr>
            <p:ph type="title"/>
          </p:nvPr>
        </p:nvSpPr>
        <p:spPr/>
        <p:txBody>
          <a:bodyPr/>
          <a:lstStyle/>
          <a:p>
            <a:r>
              <a:rPr kumimoji="1" lang="ja-JP" altLang="en-US"/>
              <a:t>デジタル・ネイティブの発想</a:t>
            </a:r>
          </a:p>
        </p:txBody>
      </p:sp>
      <p:pic>
        <p:nvPicPr>
          <p:cNvPr id="3" name="図 2">
            <a:extLst>
              <a:ext uri="{FF2B5EF4-FFF2-40B4-BE49-F238E27FC236}">
                <a16:creationId xmlns:a16="http://schemas.microsoft.com/office/drawing/2014/main" id="{9A05560C-3A76-1CA1-72DB-20DF4A0CE8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6973" y="955282"/>
            <a:ext cx="1462510" cy="1484782"/>
          </a:xfrm>
          <a:prstGeom prst="rect">
            <a:avLst/>
          </a:prstGeom>
        </p:spPr>
      </p:pic>
      <p:pic>
        <p:nvPicPr>
          <p:cNvPr id="4" name="図 3">
            <a:extLst>
              <a:ext uri="{FF2B5EF4-FFF2-40B4-BE49-F238E27FC236}">
                <a16:creationId xmlns:a16="http://schemas.microsoft.com/office/drawing/2014/main" id="{805DC356-380A-7EF9-505C-0E9477AFE28C}"/>
              </a:ext>
            </a:extLst>
          </p:cNvPr>
          <p:cNvPicPr>
            <a:picLocks noChangeAspect="1"/>
          </p:cNvPicPr>
          <p:nvPr/>
        </p:nvPicPr>
        <p:blipFill>
          <a:blip r:embed="rId3"/>
          <a:stretch>
            <a:fillRect/>
          </a:stretch>
        </p:blipFill>
        <p:spPr>
          <a:xfrm>
            <a:off x="6636866" y="866224"/>
            <a:ext cx="1673718" cy="1673718"/>
          </a:xfrm>
          <a:prstGeom prst="rect">
            <a:avLst/>
          </a:prstGeom>
        </p:spPr>
      </p:pic>
      <p:pic>
        <p:nvPicPr>
          <p:cNvPr id="6" name="図 5" descr="敷物 が含まれている画像&#10;&#10;自動的に生成された説明">
            <a:extLst>
              <a:ext uri="{FF2B5EF4-FFF2-40B4-BE49-F238E27FC236}">
                <a16:creationId xmlns:a16="http://schemas.microsoft.com/office/drawing/2014/main" id="{BF7844DA-6EFD-2A9D-61B0-CC5D19614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9322" y="1004727"/>
            <a:ext cx="889186" cy="371076"/>
          </a:xfrm>
          <a:prstGeom prst="rect">
            <a:avLst/>
          </a:prstGeom>
        </p:spPr>
      </p:pic>
      <p:sp>
        <p:nvSpPr>
          <p:cNvPr id="7" name="右矢印 6">
            <a:extLst>
              <a:ext uri="{FF2B5EF4-FFF2-40B4-BE49-F238E27FC236}">
                <a16:creationId xmlns:a16="http://schemas.microsoft.com/office/drawing/2014/main" id="{F6233E50-6507-E4B3-384F-ABB118E28486}"/>
              </a:ext>
            </a:extLst>
          </p:cNvPr>
          <p:cNvSpPr/>
          <p:nvPr/>
        </p:nvSpPr>
        <p:spPr>
          <a:xfrm>
            <a:off x="3602764" y="1630103"/>
            <a:ext cx="2954215" cy="33269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9DB69CD7-AE00-B365-CD5D-464F10E366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41687" y="2793949"/>
            <a:ext cx="987725" cy="1002767"/>
          </a:xfrm>
          <a:prstGeom prst="rect">
            <a:avLst/>
          </a:prstGeom>
        </p:spPr>
      </p:pic>
      <p:pic>
        <p:nvPicPr>
          <p:cNvPr id="9" name="図 8">
            <a:extLst>
              <a:ext uri="{FF2B5EF4-FFF2-40B4-BE49-F238E27FC236}">
                <a16:creationId xmlns:a16="http://schemas.microsoft.com/office/drawing/2014/main" id="{E627D879-4728-990F-4809-C78FA682E024}"/>
              </a:ext>
            </a:extLst>
          </p:cNvPr>
          <p:cNvPicPr>
            <a:picLocks noChangeAspect="1"/>
          </p:cNvPicPr>
          <p:nvPr/>
        </p:nvPicPr>
        <p:blipFill>
          <a:blip r:embed="rId3"/>
          <a:stretch>
            <a:fillRect/>
          </a:stretch>
        </p:blipFill>
        <p:spPr>
          <a:xfrm>
            <a:off x="6636866" y="2523866"/>
            <a:ext cx="1673718" cy="1673718"/>
          </a:xfrm>
          <a:prstGeom prst="rect">
            <a:avLst/>
          </a:prstGeom>
        </p:spPr>
      </p:pic>
      <p:pic>
        <p:nvPicPr>
          <p:cNvPr id="11" name="図 10">
            <a:extLst>
              <a:ext uri="{FF2B5EF4-FFF2-40B4-BE49-F238E27FC236}">
                <a16:creationId xmlns:a16="http://schemas.microsoft.com/office/drawing/2014/main" id="{CA49F911-DB78-A99D-C7F8-DB27DBAA9E8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26644" y="3856036"/>
            <a:ext cx="1002768" cy="1002768"/>
          </a:xfrm>
          <a:prstGeom prst="rect">
            <a:avLst/>
          </a:prstGeom>
        </p:spPr>
      </p:pic>
      <p:pic>
        <p:nvPicPr>
          <p:cNvPr id="12" name="図 11">
            <a:extLst>
              <a:ext uri="{FF2B5EF4-FFF2-40B4-BE49-F238E27FC236}">
                <a16:creationId xmlns:a16="http://schemas.microsoft.com/office/drawing/2014/main" id="{864ED5E3-D078-C527-7CBF-C8D005EC36C6}"/>
              </a:ext>
            </a:extLst>
          </p:cNvPr>
          <p:cNvPicPr>
            <a:picLocks noChangeAspect="1"/>
          </p:cNvPicPr>
          <p:nvPr/>
        </p:nvPicPr>
        <p:blipFill>
          <a:blip r:embed="rId7"/>
          <a:stretch>
            <a:fillRect/>
          </a:stretch>
        </p:blipFill>
        <p:spPr>
          <a:xfrm>
            <a:off x="2126644" y="4918124"/>
            <a:ext cx="1002768" cy="1002768"/>
          </a:xfrm>
          <a:prstGeom prst="rect">
            <a:avLst/>
          </a:prstGeom>
        </p:spPr>
      </p:pic>
      <p:sp>
        <p:nvSpPr>
          <p:cNvPr id="13" name="右矢印 12">
            <a:extLst>
              <a:ext uri="{FF2B5EF4-FFF2-40B4-BE49-F238E27FC236}">
                <a16:creationId xmlns:a16="http://schemas.microsoft.com/office/drawing/2014/main" id="{1AA716E7-21D2-6FE3-0BC0-F6C3B7013BE3}"/>
              </a:ext>
            </a:extLst>
          </p:cNvPr>
          <p:cNvSpPr/>
          <p:nvPr/>
        </p:nvSpPr>
        <p:spPr>
          <a:xfrm rot="10800000">
            <a:off x="3518919" y="3201513"/>
            <a:ext cx="2954215"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a:extLst>
              <a:ext uri="{FF2B5EF4-FFF2-40B4-BE49-F238E27FC236}">
                <a16:creationId xmlns:a16="http://schemas.microsoft.com/office/drawing/2014/main" id="{A6999ABF-2FD6-5506-851F-7FAFFC67D49A}"/>
              </a:ext>
            </a:extLst>
          </p:cNvPr>
          <p:cNvSpPr/>
          <p:nvPr/>
        </p:nvSpPr>
        <p:spPr>
          <a:xfrm rot="10036340">
            <a:off x="3451932" y="3860236"/>
            <a:ext cx="3059018"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47A35463-5430-D686-DCE4-F328A7577EE2}"/>
              </a:ext>
            </a:extLst>
          </p:cNvPr>
          <p:cNvSpPr/>
          <p:nvPr/>
        </p:nvSpPr>
        <p:spPr>
          <a:xfrm rot="9200391">
            <a:off x="3371951" y="4608457"/>
            <a:ext cx="3302847"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7165314-8819-973C-D422-04C040938BD0}"/>
              </a:ext>
            </a:extLst>
          </p:cNvPr>
          <p:cNvSpPr txBox="1"/>
          <p:nvPr/>
        </p:nvSpPr>
        <p:spPr>
          <a:xfrm>
            <a:off x="326151" y="4025123"/>
            <a:ext cx="1800493"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a:solidFill>
                  <a:schemeClr val="accent6">
                    <a:lumMod val="75000"/>
                  </a:schemeClr>
                </a:solidFill>
                <a:latin typeface="Meiryo" panose="020B0604030504040204" pitchFamily="34" charset="-128"/>
                <a:ea typeface="Meiryo" panose="020B0604030504040204" pitchFamily="34" charset="-128"/>
              </a:rPr>
              <a:t>ネイティブ企業</a:t>
            </a:r>
          </a:p>
        </p:txBody>
      </p:sp>
      <p:sp>
        <p:nvSpPr>
          <p:cNvPr id="17" name="テキスト ボックス 16">
            <a:extLst>
              <a:ext uri="{FF2B5EF4-FFF2-40B4-BE49-F238E27FC236}">
                <a16:creationId xmlns:a16="http://schemas.microsoft.com/office/drawing/2014/main" id="{0BA78745-F41E-19F6-C921-4A4F27D9C69F}"/>
              </a:ext>
            </a:extLst>
          </p:cNvPr>
          <p:cNvSpPr txBox="1"/>
          <p:nvPr/>
        </p:nvSpPr>
        <p:spPr>
          <a:xfrm>
            <a:off x="326151" y="1236008"/>
            <a:ext cx="1338828" cy="923330"/>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既存事業を</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抱える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一般的企業</a:t>
            </a:r>
          </a:p>
        </p:txBody>
      </p:sp>
      <p:sp>
        <p:nvSpPr>
          <p:cNvPr id="18" name="テキスト ボックス 17">
            <a:extLst>
              <a:ext uri="{FF2B5EF4-FFF2-40B4-BE49-F238E27FC236}">
                <a16:creationId xmlns:a16="http://schemas.microsoft.com/office/drawing/2014/main" id="{DBEDA2A2-880A-FCA9-2039-103270D76DD9}"/>
              </a:ext>
            </a:extLst>
          </p:cNvPr>
          <p:cNvSpPr txBox="1"/>
          <p:nvPr/>
        </p:nvSpPr>
        <p:spPr>
          <a:xfrm>
            <a:off x="3472886" y="1328384"/>
            <a:ext cx="3249228" cy="307777"/>
          </a:xfrm>
          <a:prstGeom prst="rect">
            <a:avLst/>
          </a:prstGeom>
          <a:noFill/>
        </p:spPr>
        <p:txBody>
          <a:bodyPr wrap="squar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既存事業をデジタルに適応させる</a:t>
            </a:r>
          </a:p>
        </p:txBody>
      </p:sp>
      <p:sp>
        <p:nvSpPr>
          <p:cNvPr id="19" name="テキスト ボックス 18">
            <a:extLst>
              <a:ext uri="{FF2B5EF4-FFF2-40B4-BE49-F238E27FC236}">
                <a16:creationId xmlns:a16="http://schemas.microsoft.com/office/drawing/2014/main" id="{AFD89CBF-03D7-E55C-89DF-E48C6AF25741}"/>
              </a:ext>
            </a:extLst>
          </p:cNvPr>
          <p:cNvSpPr txBox="1"/>
          <p:nvPr/>
        </p:nvSpPr>
        <p:spPr>
          <a:xfrm>
            <a:off x="3355187" y="2920763"/>
            <a:ext cx="3416206"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デジタル前提</a:t>
            </a:r>
            <a:r>
              <a:rPr lang="ja-JP" altLang="en-US" sz="1400">
                <a:solidFill>
                  <a:schemeClr val="accent6">
                    <a:lumMod val="75000"/>
                  </a:schemeClr>
                </a:solidFill>
                <a:latin typeface="Meiryo" panose="020B0604030504040204" pitchFamily="34" charset="-128"/>
                <a:ea typeface="Meiryo" panose="020B0604030504040204" pitchFamily="34" charset="-128"/>
              </a:rPr>
              <a:t>で</a:t>
            </a:r>
            <a:r>
              <a:rPr kumimoji="1" lang="ja-JP" altLang="en-US" sz="1400">
                <a:solidFill>
                  <a:schemeClr val="accent6">
                    <a:lumMod val="75000"/>
                  </a:schemeClr>
                </a:solidFill>
                <a:latin typeface="Meiryo" panose="020B0604030504040204" pitchFamily="34" charset="-128"/>
                <a:ea typeface="Meiryo" panose="020B0604030504040204" pitchFamily="34" charset="-128"/>
              </a:rPr>
              <a:t>既存事業を再構築する</a:t>
            </a:r>
          </a:p>
        </p:txBody>
      </p:sp>
      <p:sp>
        <p:nvSpPr>
          <p:cNvPr id="20" name="右矢印 19">
            <a:extLst>
              <a:ext uri="{FF2B5EF4-FFF2-40B4-BE49-F238E27FC236}">
                <a16:creationId xmlns:a16="http://schemas.microsoft.com/office/drawing/2014/main" id="{1DCAC218-D206-658A-ACD3-36C23EA1378C}"/>
              </a:ext>
            </a:extLst>
          </p:cNvPr>
          <p:cNvSpPr/>
          <p:nvPr/>
        </p:nvSpPr>
        <p:spPr>
          <a:xfrm rot="5400000">
            <a:off x="6436448" y="4544394"/>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26E2E1C9-1E11-02D2-D58B-6DDD88299AD9}"/>
              </a:ext>
            </a:extLst>
          </p:cNvPr>
          <p:cNvSpPr/>
          <p:nvPr/>
        </p:nvSpPr>
        <p:spPr>
          <a:xfrm rot="5400000">
            <a:off x="6890943" y="4549806"/>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EDA10D49-B107-5015-9344-B2E460D71916}"/>
              </a:ext>
            </a:extLst>
          </p:cNvPr>
          <p:cNvSpPr/>
          <p:nvPr/>
        </p:nvSpPr>
        <p:spPr>
          <a:xfrm rot="5400000">
            <a:off x="7345437" y="4544395"/>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714B72A-FA86-AEC5-E55A-75FDC12BDC40}"/>
              </a:ext>
            </a:extLst>
          </p:cNvPr>
          <p:cNvSpPr txBox="1"/>
          <p:nvPr/>
        </p:nvSpPr>
        <p:spPr>
          <a:xfrm>
            <a:off x="6233038" y="5399199"/>
            <a:ext cx="2451741" cy="523220"/>
          </a:xfrm>
          <a:prstGeom prst="rect">
            <a:avLst/>
          </a:prstGeom>
          <a:noFill/>
        </p:spPr>
        <p:txBody>
          <a:bodyPr wrap="squar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デジタル前提で</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sz="1400">
                <a:solidFill>
                  <a:srgbClr val="0432FF"/>
                </a:solidFill>
                <a:latin typeface="Meiryo" panose="020B0604030504040204" pitchFamily="34" charset="-128"/>
                <a:ea typeface="Meiryo" panose="020B0604030504040204" pitchFamily="34" charset="-128"/>
              </a:rPr>
              <a:t>新規事業を生みだす</a:t>
            </a:r>
          </a:p>
        </p:txBody>
      </p:sp>
      <p:grpSp>
        <p:nvGrpSpPr>
          <p:cNvPr id="26" name="グループ化 25">
            <a:extLst>
              <a:ext uri="{FF2B5EF4-FFF2-40B4-BE49-F238E27FC236}">
                <a16:creationId xmlns:a16="http://schemas.microsoft.com/office/drawing/2014/main" id="{2AE52212-45A7-BAC9-EDC4-22A3DF06EA2C}"/>
              </a:ext>
            </a:extLst>
          </p:cNvPr>
          <p:cNvGrpSpPr/>
          <p:nvPr/>
        </p:nvGrpSpPr>
        <p:grpSpPr>
          <a:xfrm>
            <a:off x="3698191" y="3197060"/>
            <a:ext cx="2705863" cy="2584145"/>
            <a:chOff x="3698191" y="3640406"/>
            <a:chExt cx="2705863" cy="2584145"/>
          </a:xfrm>
        </p:grpSpPr>
        <p:sp>
          <p:nvSpPr>
            <p:cNvPr id="5" name="星 12 4">
              <a:extLst>
                <a:ext uri="{FF2B5EF4-FFF2-40B4-BE49-F238E27FC236}">
                  <a16:creationId xmlns:a16="http://schemas.microsoft.com/office/drawing/2014/main" id="{BBBD81B2-3F54-56C7-DB7A-0FDD26BA3D20}"/>
                </a:ext>
              </a:extLst>
            </p:cNvPr>
            <p:cNvSpPr/>
            <p:nvPr/>
          </p:nvSpPr>
          <p:spPr>
            <a:xfrm>
              <a:off x="3698191" y="3640406"/>
              <a:ext cx="2705863" cy="2584145"/>
            </a:xfrm>
            <a:prstGeom prst="star12">
              <a:avLst>
                <a:gd name="adj" fmla="val 36102"/>
              </a:avLst>
            </a:prstGeom>
            <a:solidFill>
              <a:srgbClr val="FF0000">
                <a:alpha val="56863"/>
              </a:srgbClr>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40AF8BA-3AD2-E2AF-68EE-65DBFE74427B}"/>
                </a:ext>
              </a:extLst>
            </p:cNvPr>
            <p:cNvSpPr txBox="1"/>
            <p:nvPr/>
          </p:nvSpPr>
          <p:spPr>
            <a:xfrm>
              <a:off x="4073275" y="4468469"/>
              <a:ext cx="1980029" cy="1015663"/>
            </a:xfrm>
            <a:prstGeom prst="rect">
              <a:avLst/>
            </a:prstGeom>
            <a:noFill/>
          </p:spPr>
          <p:txBody>
            <a:bodyPr wrap="none" rtlCol="0">
              <a:spAutoFit/>
            </a:bodyPr>
            <a:lstStyle/>
            <a:p>
              <a:pPr algn="ctr"/>
              <a:r>
                <a:rPr lang="ja-JP" altLang="en-US" sz="2000" b="1">
                  <a:solidFill>
                    <a:srgbClr val="FFFF00"/>
                  </a:solidFill>
                  <a:latin typeface="Meiryo" panose="020B0604030504040204" pitchFamily="34" charset="-128"/>
                  <a:ea typeface="Meiryo" panose="020B0604030504040204" pitchFamily="34" charset="-128"/>
                </a:rPr>
                <a:t>顧客体験の追求</a:t>
              </a:r>
            </a:p>
            <a:p>
              <a:pPr algn="ctr"/>
              <a:r>
                <a:rPr lang="ja-JP" altLang="en-US" sz="2000" b="1">
                  <a:solidFill>
                    <a:srgbClr val="FFFF00"/>
                  </a:solidFill>
                  <a:latin typeface="Meiryo" panose="020B0604030504040204" pitchFamily="34" charset="-128"/>
                  <a:ea typeface="Meiryo" panose="020B0604030504040204" pitchFamily="34" charset="-128"/>
                </a:rPr>
                <a:t>圧倒的スピード</a:t>
              </a:r>
            </a:p>
            <a:p>
              <a:pPr algn="ctr"/>
              <a:r>
                <a:rPr kumimoji="1" lang="ja-JP" altLang="en-US" sz="2000" b="1">
                  <a:solidFill>
                    <a:srgbClr val="FFFF00"/>
                  </a:solidFill>
                  <a:latin typeface="Meiryo" panose="020B0604030504040204" pitchFamily="34" charset="-128"/>
                  <a:ea typeface="Meiryo" panose="020B0604030504040204" pitchFamily="34" charset="-128"/>
                </a:rPr>
                <a:t>常識からの逸脱</a:t>
              </a:r>
              <a:endParaRPr kumimoji="1" lang="en-US" altLang="ja-JP" sz="2000" b="1" dirty="0">
                <a:solidFill>
                  <a:srgbClr val="FFFF00"/>
                </a:solidFill>
                <a:latin typeface="Meiryo" panose="020B0604030504040204" pitchFamily="34" charset="-128"/>
                <a:ea typeface="Meiryo" panose="020B0604030504040204" pitchFamily="34" charset="-128"/>
              </a:endParaRPr>
            </a:p>
          </p:txBody>
        </p:sp>
      </p:grpSp>
      <p:sp>
        <p:nvSpPr>
          <p:cNvPr id="27" name="テキスト ボックス 26">
            <a:extLst>
              <a:ext uri="{FF2B5EF4-FFF2-40B4-BE49-F238E27FC236}">
                <a16:creationId xmlns:a16="http://schemas.microsoft.com/office/drawing/2014/main" id="{C19A6001-206B-436C-C49F-8B09FAB9DADE}"/>
              </a:ext>
            </a:extLst>
          </p:cNvPr>
          <p:cNvSpPr txBox="1"/>
          <p:nvPr/>
        </p:nvSpPr>
        <p:spPr>
          <a:xfrm>
            <a:off x="57338" y="6032214"/>
            <a:ext cx="8956299" cy="369332"/>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提供者側の</a:t>
            </a:r>
            <a:r>
              <a:rPr kumimoji="1" lang="ja-JP" altLang="en-US" b="1" u="sng">
                <a:solidFill>
                  <a:schemeClr val="accent6">
                    <a:lumMod val="75000"/>
                  </a:schemeClr>
                </a:solidFill>
                <a:latin typeface="Meiryo" panose="020B0604030504040204" pitchFamily="34" charset="-128"/>
                <a:ea typeface="Meiryo" panose="020B0604030504040204" pitchFamily="34" charset="-128"/>
              </a:rPr>
              <a:t>制約をデジタルによって解消</a:t>
            </a:r>
            <a:r>
              <a:rPr kumimoji="1" lang="ja-JP" altLang="en-US" sz="1600">
                <a:solidFill>
                  <a:schemeClr val="accent6">
                    <a:lumMod val="75000"/>
                  </a:schemeClr>
                </a:solidFill>
                <a:latin typeface="Meiryo" panose="020B0604030504040204" pitchFamily="34" charset="-128"/>
                <a:ea typeface="Meiryo" panose="020B0604030504040204" pitchFamily="34" charset="-128"/>
              </a:rPr>
              <a:t>し、</a:t>
            </a:r>
            <a:r>
              <a:rPr kumimoji="1" lang="ja-JP" altLang="en-US" b="1">
                <a:solidFill>
                  <a:schemeClr val="accent6">
                    <a:lumMod val="75000"/>
                  </a:schemeClr>
                </a:solidFill>
                <a:latin typeface="Meiryo" panose="020B0604030504040204" pitchFamily="34" charset="-128"/>
                <a:ea typeface="Meiryo" panose="020B0604030504040204" pitchFamily="34" charset="-128"/>
              </a:rPr>
              <a:t>既存市場でのプレーヤー置き換え</a:t>
            </a:r>
            <a:r>
              <a:rPr kumimoji="1" lang="ja-JP" altLang="en-US" sz="1600">
                <a:solidFill>
                  <a:schemeClr val="accent6">
                    <a:lumMod val="75000"/>
                  </a:schemeClr>
                </a:solidFill>
                <a:latin typeface="Meiryo" panose="020B0604030504040204" pitchFamily="34" charset="-128"/>
                <a:ea typeface="Meiryo" panose="020B0604030504040204" pitchFamily="34" charset="-128"/>
              </a:rPr>
              <a:t>を狙う</a:t>
            </a:r>
          </a:p>
        </p:txBody>
      </p:sp>
      <p:grpSp>
        <p:nvGrpSpPr>
          <p:cNvPr id="32" name="グループ化 31">
            <a:extLst>
              <a:ext uri="{FF2B5EF4-FFF2-40B4-BE49-F238E27FC236}">
                <a16:creationId xmlns:a16="http://schemas.microsoft.com/office/drawing/2014/main" id="{F06A1098-9B6D-771A-8244-88D5523742F9}"/>
              </a:ext>
            </a:extLst>
          </p:cNvPr>
          <p:cNvGrpSpPr/>
          <p:nvPr/>
        </p:nvGrpSpPr>
        <p:grpSpPr>
          <a:xfrm>
            <a:off x="3308684" y="4950178"/>
            <a:ext cx="2644928" cy="1066278"/>
            <a:chOff x="3308684" y="4950178"/>
            <a:chExt cx="2644928" cy="1066278"/>
          </a:xfrm>
        </p:grpSpPr>
        <p:cxnSp>
          <p:nvCxnSpPr>
            <p:cNvPr id="25" name="直線コネクタ 24">
              <a:extLst>
                <a:ext uri="{FF2B5EF4-FFF2-40B4-BE49-F238E27FC236}">
                  <a16:creationId xmlns:a16="http://schemas.microsoft.com/office/drawing/2014/main" id="{E018606E-E65E-844A-803E-A467CFDEA685}"/>
                </a:ext>
              </a:extLst>
            </p:cNvPr>
            <p:cNvCxnSpPr/>
            <p:nvPr/>
          </p:nvCxnSpPr>
          <p:spPr>
            <a:xfrm>
              <a:off x="4171533" y="4950178"/>
              <a:ext cx="178207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8523C7EE-D977-1D6F-6CE4-D41DD1442FBC}"/>
                </a:ext>
              </a:extLst>
            </p:cNvPr>
            <p:cNvCxnSpPr>
              <a:cxnSpLocks/>
            </p:cNvCxnSpPr>
            <p:nvPr/>
          </p:nvCxnSpPr>
          <p:spPr>
            <a:xfrm flipH="1">
              <a:off x="3308684" y="4950178"/>
              <a:ext cx="1742438" cy="1066278"/>
            </a:xfrm>
            <a:prstGeom prst="straightConnector1">
              <a:avLst/>
            </a:prstGeom>
            <a:ln>
              <a:solidFill>
                <a:srgbClr val="FFFD78"/>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5278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par>
                          <p:cTn id="44" fill="hold">
                            <p:stCondLst>
                              <p:cond delay="1500"/>
                            </p:stCondLst>
                            <p:childTnLst>
                              <p:par>
                                <p:cTn id="45" presetID="22"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par>
                          <p:cTn id="54" fill="hold">
                            <p:stCondLst>
                              <p:cond delay="2000"/>
                            </p:stCondLst>
                            <p:childTnLst>
                              <p:par>
                                <p:cTn id="55" presetID="53" presetClass="entr" presetSubtype="16"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up)">
                                      <p:cBhvr>
                                        <p:cTn id="71" dur="500"/>
                                        <p:tgtEl>
                                          <p:spTgt spid="32"/>
                                        </p:tgtEl>
                                      </p:cBhvr>
                                    </p:animEffec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9" grpId="0"/>
      <p:bldP spid="20" grpId="0" animBg="1"/>
      <p:bldP spid="21" grpId="0" animBg="1"/>
      <p:bldP spid="22" grpId="0" animBg="1"/>
      <p:bldP spid="23"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D38AB0-9D66-C252-9CED-B92C1ED4CD1F}"/>
              </a:ext>
            </a:extLst>
          </p:cNvPr>
          <p:cNvSpPr>
            <a:spLocks noGrp="1"/>
          </p:cNvSpPr>
          <p:nvPr>
            <p:ph type="title"/>
          </p:nvPr>
        </p:nvSpPr>
        <p:spPr/>
        <p:txBody>
          <a:bodyPr/>
          <a:lstStyle/>
          <a:p>
            <a:r>
              <a:rPr kumimoji="1" lang="ja-JP" altLang="en-US"/>
              <a:t>デジタル・ネイティブの発想</a:t>
            </a:r>
          </a:p>
        </p:txBody>
      </p:sp>
      <p:pic>
        <p:nvPicPr>
          <p:cNvPr id="3" name="図 2">
            <a:extLst>
              <a:ext uri="{FF2B5EF4-FFF2-40B4-BE49-F238E27FC236}">
                <a16:creationId xmlns:a16="http://schemas.microsoft.com/office/drawing/2014/main" id="{9A05560C-3A76-1CA1-72DB-20DF4A0CE8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6973" y="955282"/>
            <a:ext cx="1462510" cy="1484782"/>
          </a:xfrm>
          <a:prstGeom prst="rect">
            <a:avLst/>
          </a:prstGeom>
        </p:spPr>
      </p:pic>
      <p:pic>
        <p:nvPicPr>
          <p:cNvPr id="4" name="図 3">
            <a:extLst>
              <a:ext uri="{FF2B5EF4-FFF2-40B4-BE49-F238E27FC236}">
                <a16:creationId xmlns:a16="http://schemas.microsoft.com/office/drawing/2014/main" id="{805DC356-380A-7EF9-505C-0E9477AFE28C}"/>
              </a:ext>
            </a:extLst>
          </p:cNvPr>
          <p:cNvPicPr>
            <a:picLocks noChangeAspect="1"/>
          </p:cNvPicPr>
          <p:nvPr/>
        </p:nvPicPr>
        <p:blipFill>
          <a:blip r:embed="rId4"/>
          <a:stretch>
            <a:fillRect/>
          </a:stretch>
        </p:blipFill>
        <p:spPr>
          <a:xfrm>
            <a:off x="6636866" y="866224"/>
            <a:ext cx="1673718" cy="1673718"/>
          </a:xfrm>
          <a:prstGeom prst="rect">
            <a:avLst/>
          </a:prstGeom>
        </p:spPr>
      </p:pic>
      <p:pic>
        <p:nvPicPr>
          <p:cNvPr id="6" name="図 5" descr="敷物 が含まれている画像&#10;&#10;自動的に生成された説明">
            <a:extLst>
              <a:ext uri="{FF2B5EF4-FFF2-40B4-BE49-F238E27FC236}">
                <a16:creationId xmlns:a16="http://schemas.microsoft.com/office/drawing/2014/main" id="{BF7844DA-6EFD-2A9D-61B0-CC5D19614F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29322" y="1004727"/>
            <a:ext cx="889186" cy="371076"/>
          </a:xfrm>
          <a:prstGeom prst="rect">
            <a:avLst/>
          </a:prstGeom>
        </p:spPr>
      </p:pic>
      <p:sp>
        <p:nvSpPr>
          <p:cNvPr id="7" name="右矢印 6">
            <a:extLst>
              <a:ext uri="{FF2B5EF4-FFF2-40B4-BE49-F238E27FC236}">
                <a16:creationId xmlns:a16="http://schemas.microsoft.com/office/drawing/2014/main" id="{F6233E50-6507-E4B3-384F-ABB118E28486}"/>
              </a:ext>
            </a:extLst>
          </p:cNvPr>
          <p:cNvSpPr/>
          <p:nvPr/>
        </p:nvSpPr>
        <p:spPr>
          <a:xfrm>
            <a:off x="3602764" y="1630103"/>
            <a:ext cx="2954215" cy="33269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9DB69CD7-AE00-B365-CD5D-464F10E366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41687" y="2793949"/>
            <a:ext cx="987725" cy="1002767"/>
          </a:xfrm>
          <a:prstGeom prst="rect">
            <a:avLst/>
          </a:prstGeom>
        </p:spPr>
      </p:pic>
      <p:pic>
        <p:nvPicPr>
          <p:cNvPr id="9" name="図 8">
            <a:extLst>
              <a:ext uri="{FF2B5EF4-FFF2-40B4-BE49-F238E27FC236}">
                <a16:creationId xmlns:a16="http://schemas.microsoft.com/office/drawing/2014/main" id="{E627D879-4728-990F-4809-C78FA682E024}"/>
              </a:ext>
            </a:extLst>
          </p:cNvPr>
          <p:cNvPicPr>
            <a:picLocks noChangeAspect="1"/>
          </p:cNvPicPr>
          <p:nvPr/>
        </p:nvPicPr>
        <p:blipFill>
          <a:blip r:embed="rId4"/>
          <a:stretch>
            <a:fillRect/>
          </a:stretch>
        </p:blipFill>
        <p:spPr>
          <a:xfrm>
            <a:off x="6636866" y="2523866"/>
            <a:ext cx="1673718" cy="1673718"/>
          </a:xfrm>
          <a:prstGeom prst="rect">
            <a:avLst/>
          </a:prstGeom>
        </p:spPr>
      </p:pic>
      <p:pic>
        <p:nvPicPr>
          <p:cNvPr id="11" name="図 10">
            <a:extLst>
              <a:ext uri="{FF2B5EF4-FFF2-40B4-BE49-F238E27FC236}">
                <a16:creationId xmlns:a16="http://schemas.microsoft.com/office/drawing/2014/main" id="{CA49F911-DB78-A99D-C7F8-DB27DBAA9E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26644" y="3856036"/>
            <a:ext cx="1002768" cy="1002768"/>
          </a:xfrm>
          <a:prstGeom prst="rect">
            <a:avLst/>
          </a:prstGeom>
        </p:spPr>
      </p:pic>
      <p:pic>
        <p:nvPicPr>
          <p:cNvPr id="12" name="図 11">
            <a:extLst>
              <a:ext uri="{FF2B5EF4-FFF2-40B4-BE49-F238E27FC236}">
                <a16:creationId xmlns:a16="http://schemas.microsoft.com/office/drawing/2014/main" id="{864ED5E3-D078-C527-7CBF-C8D005EC36C6}"/>
              </a:ext>
            </a:extLst>
          </p:cNvPr>
          <p:cNvPicPr>
            <a:picLocks noChangeAspect="1"/>
          </p:cNvPicPr>
          <p:nvPr/>
        </p:nvPicPr>
        <p:blipFill>
          <a:blip r:embed="rId8"/>
          <a:stretch>
            <a:fillRect/>
          </a:stretch>
        </p:blipFill>
        <p:spPr>
          <a:xfrm>
            <a:off x="2126644" y="4918124"/>
            <a:ext cx="1002768" cy="1002768"/>
          </a:xfrm>
          <a:prstGeom prst="rect">
            <a:avLst/>
          </a:prstGeom>
        </p:spPr>
      </p:pic>
      <p:sp>
        <p:nvSpPr>
          <p:cNvPr id="13" name="右矢印 12">
            <a:extLst>
              <a:ext uri="{FF2B5EF4-FFF2-40B4-BE49-F238E27FC236}">
                <a16:creationId xmlns:a16="http://schemas.microsoft.com/office/drawing/2014/main" id="{1AA716E7-21D2-6FE3-0BC0-F6C3B7013BE3}"/>
              </a:ext>
            </a:extLst>
          </p:cNvPr>
          <p:cNvSpPr/>
          <p:nvPr/>
        </p:nvSpPr>
        <p:spPr>
          <a:xfrm rot="10800000">
            <a:off x="3518919" y="3201513"/>
            <a:ext cx="2954215"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a:extLst>
              <a:ext uri="{FF2B5EF4-FFF2-40B4-BE49-F238E27FC236}">
                <a16:creationId xmlns:a16="http://schemas.microsoft.com/office/drawing/2014/main" id="{A6999ABF-2FD6-5506-851F-7FAFFC67D49A}"/>
              </a:ext>
            </a:extLst>
          </p:cNvPr>
          <p:cNvSpPr/>
          <p:nvPr/>
        </p:nvSpPr>
        <p:spPr>
          <a:xfrm rot="10036340">
            <a:off x="3451932" y="3860236"/>
            <a:ext cx="3059018"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47A35463-5430-D686-DCE4-F328A7577EE2}"/>
              </a:ext>
            </a:extLst>
          </p:cNvPr>
          <p:cNvSpPr/>
          <p:nvPr/>
        </p:nvSpPr>
        <p:spPr>
          <a:xfrm rot="9200391">
            <a:off x="3371951" y="4608457"/>
            <a:ext cx="3302847"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7165314-8819-973C-D422-04C040938BD0}"/>
              </a:ext>
            </a:extLst>
          </p:cNvPr>
          <p:cNvSpPr txBox="1"/>
          <p:nvPr/>
        </p:nvSpPr>
        <p:spPr>
          <a:xfrm>
            <a:off x="326151" y="4025123"/>
            <a:ext cx="1800493"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a:solidFill>
                  <a:schemeClr val="accent6">
                    <a:lumMod val="75000"/>
                  </a:schemeClr>
                </a:solidFill>
                <a:latin typeface="Meiryo" panose="020B0604030504040204" pitchFamily="34" charset="-128"/>
                <a:ea typeface="Meiryo" panose="020B0604030504040204" pitchFamily="34" charset="-128"/>
              </a:rPr>
              <a:t>ネイティブ企業</a:t>
            </a:r>
          </a:p>
        </p:txBody>
      </p:sp>
      <p:sp>
        <p:nvSpPr>
          <p:cNvPr id="17" name="テキスト ボックス 16">
            <a:extLst>
              <a:ext uri="{FF2B5EF4-FFF2-40B4-BE49-F238E27FC236}">
                <a16:creationId xmlns:a16="http://schemas.microsoft.com/office/drawing/2014/main" id="{0BA78745-F41E-19F6-C921-4A4F27D9C69F}"/>
              </a:ext>
            </a:extLst>
          </p:cNvPr>
          <p:cNvSpPr txBox="1"/>
          <p:nvPr/>
        </p:nvSpPr>
        <p:spPr>
          <a:xfrm>
            <a:off x="326151" y="1236008"/>
            <a:ext cx="1338828" cy="923330"/>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既存事業を</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抱える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一般的企業</a:t>
            </a:r>
          </a:p>
        </p:txBody>
      </p:sp>
      <p:sp>
        <p:nvSpPr>
          <p:cNvPr id="18" name="テキスト ボックス 17">
            <a:extLst>
              <a:ext uri="{FF2B5EF4-FFF2-40B4-BE49-F238E27FC236}">
                <a16:creationId xmlns:a16="http://schemas.microsoft.com/office/drawing/2014/main" id="{DBEDA2A2-880A-FCA9-2039-103270D76DD9}"/>
              </a:ext>
            </a:extLst>
          </p:cNvPr>
          <p:cNvSpPr txBox="1"/>
          <p:nvPr/>
        </p:nvSpPr>
        <p:spPr>
          <a:xfrm>
            <a:off x="3472886" y="1328384"/>
            <a:ext cx="3249228" cy="307777"/>
          </a:xfrm>
          <a:prstGeom prst="rect">
            <a:avLst/>
          </a:prstGeom>
          <a:noFill/>
        </p:spPr>
        <p:txBody>
          <a:bodyPr wrap="squar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既存事業をデジタルに適応させる</a:t>
            </a:r>
          </a:p>
        </p:txBody>
      </p:sp>
      <p:sp>
        <p:nvSpPr>
          <p:cNvPr id="19" name="テキスト ボックス 18">
            <a:extLst>
              <a:ext uri="{FF2B5EF4-FFF2-40B4-BE49-F238E27FC236}">
                <a16:creationId xmlns:a16="http://schemas.microsoft.com/office/drawing/2014/main" id="{AFD89CBF-03D7-E55C-89DF-E48C6AF25741}"/>
              </a:ext>
            </a:extLst>
          </p:cNvPr>
          <p:cNvSpPr txBox="1"/>
          <p:nvPr/>
        </p:nvSpPr>
        <p:spPr>
          <a:xfrm>
            <a:off x="3355187" y="2920763"/>
            <a:ext cx="3416206"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デジタル前提</a:t>
            </a:r>
            <a:r>
              <a:rPr lang="ja-JP" altLang="en-US" sz="1400">
                <a:solidFill>
                  <a:schemeClr val="accent6">
                    <a:lumMod val="75000"/>
                  </a:schemeClr>
                </a:solidFill>
                <a:latin typeface="Meiryo" panose="020B0604030504040204" pitchFamily="34" charset="-128"/>
                <a:ea typeface="Meiryo" panose="020B0604030504040204" pitchFamily="34" charset="-128"/>
              </a:rPr>
              <a:t>で</a:t>
            </a:r>
            <a:r>
              <a:rPr kumimoji="1" lang="ja-JP" altLang="en-US" sz="1400">
                <a:solidFill>
                  <a:schemeClr val="accent6">
                    <a:lumMod val="75000"/>
                  </a:schemeClr>
                </a:solidFill>
                <a:latin typeface="Meiryo" panose="020B0604030504040204" pitchFamily="34" charset="-128"/>
                <a:ea typeface="Meiryo" panose="020B0604030504040204" pitchFamily="34" charset="-128"/>
              </a:rPr>
              <a:t>既存事業を再構築する</a:t>
            </a:r>
          </a:p>
        </p:txBody>
      </p:sp>
      <p:sp>
        <p:nvSpPr>
          <p:cNvPr id="20" name="右矢印 19">
            <a:extLst>
              <a:ext uri="{FF2B5EF4-FFF2-40B4-BE49-F238E27FC236}">
                <a16:creationId xmlns:a16="http://schemas.microsoft.com/office/drawing/2014/main" id="{1DCAC218-D206-658A-ACD3-36C23EA1378C}"/>
              </a:ext>
            </a:extLst>
          </p:cNvPr>
          <p:cNvSpPr/>
          <p:nvPr/>
        </p:nvSpPr>
        <p:spPr>
          <a:xfrm rot="5400000">
            <a:off x="6436448" y="4544394"/>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26E2E1C9-1E11-02D2-D58B-6DDD88299AD9}"/>
              </a:ext>
            </a:extLst>
          </p:cNvPr>
          <p:cNvSpPr/>
          <p:nvPr/>
        </p:nvSpPr>
        <p:spPr>
          <a:xfrm rot="5400000">
            <a:off x="6890943" y="4549806"/>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EDA10D49-B107-5015-9344-B2E460D71916}"/>
              </a:ext>
            </a:extLst>
          </p:cNvPr>
          <p:cNvSpPr/>
          <p:nvPr/>
        </p:nvSpPr>
        <p:spPr>
          <a:xfrm rot="5400000">
            <a:off x="7345437" y="4544395"/>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714B72A-FA86-AEC5-E55A-75FDC12BDC40}"/>
              </a:ext>
            </a:extLst>
          </p:cNvPr>
          <p:cNvSpPr txBox="1"/>
          <p:nvPr/>
        </p:nvSpPr>
        <p:spPr>
          <a:xfrm>
            <a:off x="6233038" y="5399199"/>
            <a:ext cx="2451741" cy="523220"/>
          </a:xfrm>
          <a:prstGeom prst="rect">
            <a:avLst/>
          </a:prstGeom>
          <a:noFill/>
        </p:spPr>
        <p:txBody>
          <a:bodyPr wrap="squar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デジタル前提で</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sz="1400">
                <a:solidFill>
                  <a:srgbClr val="0432FF"/>
                </a:solidFill>
                <a:latin typeface="Meiryo" panose="020B0604030504040204" pitchFamily="34" charset="-128"/>
                <a:ea typeface="Meiryo" panose="020B0604030504040204" pitchFamily="34" charset="-128"/>
              </a:rPr>
              <a:t>新規事業を生みだす</a:t>
            </a:r>
          </a:p>
        </p:txBody>
      </p:sp>
      <p:sp>
        <p:nvSpPr>
          <p:cNvPr id="24" name="正方形/長方形 23">
            <a:extLst>
              <a:ext uri="{FF2B5EF4-FFF2-40B4-BE49-F238E27FC236}">
                <a16:creationId xmlns:a16="http://schemas.microsoft.com/office/drawing/2014/main" id="{DF138A6B-2360-8236-B4A9-8B4E8EA486CF}"/>
              </a:ext>
            </a:extLst>
          </p:cNvPr>
          <p:cNvSpPr/>
          <p:nvPr/>
        </p:nvSpPr>
        <p:spPr>
          <a:xfrm>
            <a:off x="192088" y="788836"/>
            <a:ext cx="8686800" cy="1758443"/>
          </a:xfrm>
          <a:prstGeom prst="rect">
            <a:avLst/>
          </a:prstGeom>
          <a:solidFill>
            <a:schemeClr val="accent3">
              <a:lumMod val="75000"/>
              <a:alpha val="4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7223B711-DF9F-8150-22CB-3199AC8E26DA}"/>
              </a:ext>
            </a:extLst>
          </p:cNvPr>
          <p:cNvSpPr/>
          <p:nvPr/>
        </p:nvSpPr>
        <p:spPr>
          <a:xfrm>
            <a:off x="192088" y="2632891"/>
            <a:ext cx="8686800" cy="3911343"/>
          </a:xfrm>
          <a:prstGeom prst="rect">
            <a:avLst/>
          </a:prstGeom>
          <a:solidFill>
            <a:srgbClr val="0070C0">
              <a:alpha val="4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EECBA60-D4FF-5D21-0902-8BC6F09CA8CD}"/>
              </a:ext>
            </a:extLst>
          </p:cNvPr>
          <p:cNvSpPr txBox="1"/>
          <p:nvPr/>
        </p:nvSpPr>
        <p:spPr>
          <a:xfrm>
            <a:off x="1391037" y="1197555"/>
            <a:ext cx="6288901" cy="954107"/>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既存の事業の仕組みを変えることなく</a:t>
            </a: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業務プロセスをデジタルに置き換える</a:t>
            </a:r>
          </a:p>
        </p:txBody>
      </p:sp>
      <p:sp>
        <p:nvSpPr>
          <p:cNvPr id="31" name="テキスト ボックス 30">
            <a:extLst>
              <a:ext uri="{FF2B5EF4-FFF2-40B4-BE49-F238E27FC236}">
                <a16:creationId xmlns:a16="http://schemas.microsoft.com/office/drawing/2014/main" id="{4F84E9CC-8911-24E2-98E2-8F2053BDA44D}"/>
              </a:ext>
            </a:extLst>
          </p:cNvPr>
          <p:cNvSpPr txBox="1"/>
          <p:nvPr/>
        </p:nvSpPr>
        <p:spPr>
          <a:xfrm>
            <a:off x="1786622" y="3449613"/>
            <a:ext cx="5570756" cy="1384995"/>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デジタル前提の社会に合わせて</a:t>
            </a: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既存ビジネスの常識にこだわらず</a:t>
            </a:r>
            <a:endParaRPr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最適なビジネスの仕組みを創る</a:t>
            </a: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119" name="グループ化 118">
            <a:extLst>
              <a:ext uri="{FF2B5EF4-FFF2-40B4-BE49-F238E27FC236}">
                <a16:creationId xmlns:a16="http://schemas.microsoft.com/office/drawing/2014/main" id="{B50135F5-C924-94AA-E591-9A969C3C0177}"/>
              </a:ext>
            </a:extLst>
          </p:cNvPr>
          <p:cNvGrpSpPr/>
          <p:nvPr/>
        </p:nvGrpSpPr>
        <p:grpSpPr>
          <a:xfrm>
            <a:off x="1922099" y="5162642"/>
            <a:ext cx="5211416" cy="1174208"/>
            <a:chOff x="1922099" y="5162642"/>
            <a:chExt cx="5211416" cy="1174208"/>
          </a:xfrm>
        </p:grpSpPr>
        <p:grpSp>
          <p:nvGrpSpPr>
            <p:cNvPr id="117" name="グループ化 116">
              <a:extLst>
                <a:ext uri="{FF2B5EF4-FFF2-40B4-BE49-F238E27FC236}">
                  <a16:creationId xmlns:a16="http://schemas.microsoft.com/office/drawing/2014/main" id="{A80E8BFF-8BD9-DBCF-926D-939CCE151745}"/>
                </a:ext>
              </a:extLst>
            </p:cNvPr>
            <p:cNvGrpSpPr/>
            <p:nvPr/>
          </p:nvGrpSpPr>
          <p:grpSpPr>
            <a:xfrm>
              <a:off x="1922099" y="5162642"/>
              <a:ext cx="5211416" cy="1174208"/>
              <a:chOff x="1898893" y="5075370"/>
              <a:chExt cx="5211416" cy="1174208"/>
            </a:xfrm>
          </p:grpSpPr>
          <p:sp>
            <p:nvSpPr>
              <p:cNvPr id="5" name="正方形/長方形 4">
                <a:extLst>
                  <a:ext uri="{FF2B5EF4-FFF2-40B4-BE49-F238E27FC236}">
                    <a16:creationId xmlns:a16="http://schemas.microsoft.com/office/drawing/2014/main" id="{6BCAF988-D996-2195-F3D7-DC5676CD8003}"/>
                  </a:ext>
                </a:extLst>
              </p:cNvPr>
              <p:cNvSpPr/>
              <p:nvPr/>
            </p:nvSpPr>
            <p:spPr>
              <a:xfrm>
                <a:off x="1898893" y="5082801"/>
                <a:ext cx="243944" cy="2563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62D56BA-A2E1-9E4E-2A5D-217679DE3C48}"/>
                  </a:ext>
                </a:extLst>
              </p:cNvPr>
              <p:cNvSpPr/>
              <p:nvPr/>
            </p:nvSpPr>
            <p:spPr>
              <a:xfrm>
                <a:off x="2314573" y="5082801"/>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41ED7372-0636-31DA-DDAD-83781E9A910C}"/>
                  </a:ext>
                </a:extLst>
              </p:cNvPr>
              <p:cNvSpPr/>
              <p:nvPr/>
            </p:nvSpPr>
            <p:spPr>
              <a:xfrm>
                <a:off x="2729209" y="5075372"/>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2757329B-4806-F862-103C-BF1DF07854EF}"/>
                  </a:ext>
                </a:extLst>
              </p:cNvPr>
              <p:cNvSpPr/>
              <p:nvPr/>
            </p:nvSpPr>
            <p:spPr>
              <a:xfrm>
                <a:off x="3120978" y="5075374"/>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95D40676-115C-44A4-D356-F9169E0BBC52}"/>
                  </a:ext>
                </a:extLst>
              </p:cNvPr>
              <p:cNvSpPr/>
              <p:nvPr/>
            </p:nvSpPr>
            <p:spPr>
              <a:xfrm>
                <a:off x="3531502" y="5075373"/>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344D7B13-7545-FF5D-BCE4-14C05E340388}"/>
                  </a:ext>
                </a:extLst>
              </p:cNvPr>
              <p:cNvSpPr/>
              <p:nvPr/>
            </p:nvSpPr>
            <p:spPr>
              <a:xfrm>
                <a:off x="3120978" y="5532253"/>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00FAEA01-C499-42F9-B482-9F2C9E7CAF4F}"/>
                  </a:ext>
                </a:extLst>
              </p:cNvPr>
              <p:cNvSpPr/>
              <p:nvPr/>
            </p:nvSpPr>
            <p:spPr>
              <a:xfrm>
                <a:off x="3531502" y="5532252"/>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E236E519-52C4-8666-7034-58ED42A24C83}"/>
                  </a:ext>
                </a:extLst>
              </p:cNvPr>
              <p:cNvSpPr/>
              <p:nvPr/>
            </p:nvSpPr>
            <p:spPr>
              <a:xfrm>
                <a:off x="3531502" y="5993193"/>
                <a:ext cx="243944" cy="25638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37E0BFD6-5A1B-37DA-2C73-ED0792520030}"/>
                  </a:ext>
                </a:extLst>
              </p:cNvPr>
              <p:cNvSpPr/>
              <p:nvPr/>
            </p:nvSpPr>
            <p:spPr>
              <a:xfrm>
                <a:off x="3937626" y="5993193"/>
                <a:ext cx="243944" cy="2563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 name="直線矢印コネクタ 39">
                <a:extLst>
                  <a:ext uri="{FF2B5EF4-FFF2-40B4-BE49-F238E27FC236}">
                    <a16:creationId xmlns:a16="http://schemas.microsoft.com/office/drawing/2014/main" id="{C93B0CAF-9C65-8F58-7DAC-D778CE7CC76B}"/>
                  </a:ext>
                </a:extLst>
              </p:cNvPr>
              <p:cNvCxnSpPr>
                <a:stCxn id="5" idx="3"/>
                <a:endCxn id="10" idx="1"/>
              </p:cNvCxnSpPr>
              <p:nvPr/>
            </p:nvCxnSpPr>
            <p:spPr>
              <a:xfrm>
                <a:off x="2142837" y="5210994"/>
                <a:ext cx="17173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18CEA43-1D58-E96D-3294-A5BFFCB014DA}"/>
                  </a:ext>
                </a:extLst>
              </p:cNvPr>
              <p:cNvCxnSpPr>
                <a:cxnSpLocks/>
                <a:stCxn id="10" idx="3"/>
                <a:endCxn id="25" idx="1"/>
              </p:cNvCxnSpPr>
              <p:nvPr/>
            </p:nvCxnSpPr>
            <p:spPr>
              <a:xfrm flipV="1">
                <a:off x="2558517" y="5203565"/>
                <a:ext cx="170692" cy="742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1CB89258-A9EF-D59F-863D-CC8B6FCD7B0B}"/>
                  </a:ext>
                </a:extLst>
              </p:cNvPr>
              <p:cNvCxnSpPr>
                <a:cxnSpLocks/>
                <a:stCxn id="25" idx="3"/>
                <a:endCxn id="26" idx="1"/>
              </p:cNvCxnSpPr>
              <p:nvPr/>
            </p:nvCxnSpPr>
            <p:spPr>
              <a:xfrm>
                <a:off x="2973153" y="5203565"/>
                <a:ext cx="147825" cy="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58B980C4-0C1F-89CC-DD27-458736065F21}"/>
                  </a:ext>
                </a:extLst>
              </p:cNvPr>
              <p:cNvCxnSpPr>
                <a:cxnSpLocks/>
                <a:stCxn id="27" idx="2"/>
                <a:endCxn id="34" idx="0"/>
              </p:cNvCxnSpPr>
              <p:nvPr/>
            </p:nvCxnSpPr>
            <p:spPr>
              <a:xfrm>
                <a:off x="3653474" y="5331758"/>
                <a:ext cx="0" cy="20049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F98DF613-14F4-0774-8A69-22691186CACB}"/>
                  </a:ext>
                </a:extLst>
              </p:cNvPr>
              <p:cNvCxnSpPr>
                <a:cxnSpLocks/>
                <a:stCxn id="32" idx="3"/>
                <a:endCxn id="34" idx="1"/>
              </p:cNvCxnSpPr>
              <p:nvPr/>
            </p:nvCxnSpPr>
            <p:spPr>
              <a:xfrm flipV="1">
                <a:off x="3364922" y="5660445"/>
                <a:ext cx="166580" cy="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8AD5E0C9-CA43-DCBC-3E5B-C3FFA51D38E7}"/>
                  </a:ext>
                </a:extLst>
              </p:cNvPr>
              <p:cNvCxnSpPr>
                <a:cxnSpLocks/>
                <a:stCxn id="37" idx="3"/>
                <a:endCxn id="38" idx="1"/>
              </p:cNvCxnSpPr>
              <p:nvPr/>
            </p:nvCxnSpPr>
            <p:spPr>
              <a:xfrm>
                <a:off x="3775446" y="6121386"/>
                <a:ext cx="16218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2E6C4F3B-185F-2FB7-31C0-C48C77734009}"/>
                  </a:ext>
                </a:extLst>
              </p:cNvPr>
              <p:cNvCxnSpPr>
                <a:stCxn id="34" idx="3"/>
                <a:endCxn id="38" idx="0"/>
              </p:cNvCxnSpPr>
              <p:nvPr/>
            </p:nvCxnSpPr>
            <p:spPr>
              <a:xfrm>
                <a:off x="3775446" y="5660445"/>
                <a:ext cx="284152" cy="332748"/>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D43872D3-0C9E-A49B-9C2E-3B05A944BCAC}"/>
                  </a:ext>
                </a:extLst>
              </p:cNvPr>
              <p:cNvCxnSpPr>
                <a:cxnSpLocks/>
                <a:stCxn id="34" idx="2"/>
                <a:endCxn id="37" idx="0"/>
              </p:cNvCxnSpPr>
              <p:nvPr/>
            </p:nvCxnSpPr>
            <p:spPr>
              <a:xfrm>
                <a:off x="3653474" y="5788637"/>
                <a:ext cx="0" cy="20455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77" name="直線矢印コネクタ 76">
                <a:extLst>
                  <a:ext uri="{FF2B5EF4-FFF2-40B4-BE49-F238E27FC236}">
                    <a16:creationId xmlns:a16="http://schemas.microsoft.com/office/drawing/2014/main" id="{A8BF3FC7-586D-CCEC-FC73-23D70EE8CA78}"/>
                  </a:ext>
                </a:extLst>
              </p:cNvPr>
              <p:cNvCxnSpPr>
                <a:cxnSpLocks/>
                <a:stCxn id="26" idx="3"/>
                <a:endCxn id="27" idx="1"/>
              </p:cNvCxnSpPr>
              <p:nvPr/>
            </p:nvCxnSpPr>
            <p:spPr>
              <a:xfrm flipV="1">
                <a:off x="3364922" y="5203566"/>
                <a:ext cx="166580" cy="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カギ線コネクタ 81">
                <a:extLst>
                  <a:ext uri="{FF2B5EF4-FFF2-40B4-BE49-F238E27FC236}">
                    <a16:creationId xmlns:a16="http://schemas.microsoft.com/office/drawing/2014/main" id="{7E1178F2-56BE-5FF7-4A93-03FE1A51752D}"/>
                  </a:ext>
                </a:extLst>
              </p:cNvPr>
              <p:cNvCxnSpPr>
                <a:cxnSpLocks/>
                <a:stCxn id="25" idx="2"/>
                <a:endCxn id="32" idx="1"/>
              </p:cNvCxnSpPr>
              <p:nvPr/>
            </p:nvCxnSpPr>
            <p:spPr>
              <a:xfrm rot="16200000" flipH="1">
                <a:off x="2821735" y="5361202"/>
                <a:ext cx="328689" cy="269797"/>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6" name="正方形/長方形 85">
                <a:extLst>
                  <a:ext uri="{FF2B5EF4-FFF2-40B4-BE49-F238E27FC236}">
                    <a16:creationId xmlns:a16="http://schemas.microsoft.com/office/drawing/2014/main" id="{4F5C74CF-8352-81A4-0A0D-6EDF984A6C45}"/>
                  </a:ext>
                </a:extLst>
              </p:cNvPr>
              <p:cNvSpPr/>
              <p:nvPr/>
            </p:nvSpPr>
            <p:spPr>
              <a:xfrm>
                <a:off x="5668526" y="5075370"/>
                <a:ext cx="243944" cy="2563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C3E12707-5296-FA6C-F5F3-F37790A178E3}"/>
                  </a:ext>
                </a:extLst>
              </p:cNvPr>
              <p:cNvSpPr/>
              <p:nvPr/>
            </p:nvSpPr>
            <p:spPr>
              <a:xfrm>
                <a:off x="6107715" y="5075372"/>
                <a:ext cx="243944" cy="25638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B0906079-7879-5EE1-CDF4-8A58D69D1AD4}"/>
                  </a:ext>
                </a:extLst>
              </p:cNvPr>
              <p:cNvSpPr/>
              <p:nvPr/>
            </p:nvSpPr>
            <p:spPr>
              <a:xfrm>
                <a:off x="6499406" y="5539979"/>
                <a:ext cx="243944" cy="25638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5111CCB2-DAB0-03AA-4CF0-9F11E0BD5483}"/>
                  </a:ext>
                </a:extLst>
              </p:cNvPr>
              <p:cNvSpPr/>
              <p:nvPr/>
            </p:nvSpPr>
            <p:spPr>
              <a:xfrm>
                <a:off x="6866365" y="5987415"/>
                <a:ext cx="243944" cy="2563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矢印コネクタ 94">
                <a:extLst>
                  <a:ext uri="{FF2B5EF4-FFF2-40B4-BE49-F238E27FC236}">
                    <a16:creationId xmlns:a16="http://schemas.microsoft.com/office/drawing/2014/main" id="{AB38B754-C74F-3917-5046-29F60392EC71}"/>
                  </a:ext>
                </a:extLst>
              </p:cNvPr>
              <p:cNvCxnSpPr>
                <a:cxnSpLocks/>
                <a:stCxn id="86" idx="3"/>
                <a:endCxn id="88" idx="1"/>
              </p:cNvCxnSpPr>
              <p:nvPr/>
            </p:nvCxnSpPr>
            <p:spPr>
              <a:xfrm>
                <a:off x="5912470" y="5203563"/>
                <a:ext cx="195245" cy="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カギ線コネクタ 100">
                <a:extLst>
                  <a:ext uri="{FF2B5EF4-FFF2-40B4-BE49-F238E27FC236}">
                    <a16:creationId xmlns:a16="http://schemas.microsoft.com/office/drawing/2014/main" id="{3AEC5C15-3D20-EDC9-AFB7-66796CA1CD30}"/>
                  </a:ext>
                </a:extLst>
              </p:cNvPr>
              <p:cNvCxnSpPr>
                <a:cxnSpLocks/>
                <a:stCxn id="92" idx="3"/>
                <a:endCxn id="94" idx="0"/>
              </p:cNvCxnSpPr>
              <p:nvPr/>
            </p:nvCxnSpPr>
            <p:spPr>
              <a:xfrm>
                <a:off x="6743350" y="5668172"/>
                <a:ext cx="244987" cy="319243"/>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カギ線コネクタ 103">
                <a:extLst>
                  <a:ext uri="{FF2B5EF4-FFF2-40B4-BE49-F238E27FC236}">
                    <a16:creationId xmlns:a16="http://schemas.microsoft.com/office/drawing/2014/main" id="{60982278-C816-20C0-5CEC-0037EC8F0EDE}"/>
                  </a:ext>
                </a:extLst>
              </p:cNvPr>
              <p:cNvCxnSpPr>
                <a:cxnSpLocks/>
                <a:stCxn id="88" idx="2"/>
                <a:endCxn id="92" idx="1"/>
              </p:cNvCxnSpPr>
              <p:nvPr/>
            </p:nvCxnSpPr>
            <p:spPr>
              <a:xfrm rot="16200000" flipH="1">
                <a:off x="6196339" y="5365104"/>
                <a:ext cx="336415" cy="269719"/>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15" name="右矢印 114">
                <a:extLst>
                  <a:ext uri="{FF2B5EF4-FFF2-40B4-BE49-F238E27FC236}">
                    <a16:creationId xmlns:a16="http://schemas.microsoft.com/office/drawing/2014/main" id="{24CCF3E7-3AF8-72D2-5E60-7F1E0F83427A}"/>
                  </a:ext>
                </a:extLst>
              </p:cNvPr>
              <p:cNvSpPr/>
              <p:nvPr/>
            </p:nvSpPr>
            <p:spPr>
              <a:xfrm>
                <a:off x="4386071" y="5151215"/>
                <a:ext cx="1149905" cy="381037"/>
              </a:xfrm>
              <a:prstGeom prst="rightArrow">
                <a:avLst>
                  <a:gd name="adj1" fmla="val 67527"/>
                  <a:gd name="adj2" fmla="val 50000"/>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8" name="テキスト ボックス 117">
              <a:extLst>
                <a:ext uri="{FF2B5EF4-FFF2-40B4-BE49-F238E27FC236}">
                  <a16:creationId xmlns:a16="http://schemas.microsoft.com/office/drawing/2014/main" id="{7400521F-A846-3B2D-3110-6B49D6935F98}"/>
                </a:ext>
              </a:extLst>
            </p:cNvPr>
            <p:cNvSpPr txBox="1"/>
            <p:nvPr/>
          </p:nvSpPr>
          <p:spPr>
            <a:xfrm>
              <a:off x="4321206" y="5705136"/>
              <a:ext cx="1261884"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デジタル前提に</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最適を作り直す</a:t>
              </a:r>
              <a:endParaRPr kumimoji="1" lang="ja-JP" altLang="en-US" sz="12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08549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19"/>
                                        </p:tgtEl>
                                        <p:attrNameLst>
                                          <p:attrName>style.visibility</p:attrName>
                                        </p:attrNameLst>
                                      </p:cBhvr>
                                      <p:to>
                                        <p:strVal val="visible"/>
                                      </p:to>
                                    </p:set>
                                    <p:animEffect transition="in" filter="wipe(left)">
                                      <p:cBhvr>
                                        <p:cTn id="3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0"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E6FE2C9-C971-6012-F776-0A3BE6F9F4D7}"/>
              </a:ext>
            </a:extLst>
          </p:cNvPr>
          <p:cNvGrpSpPr/>
          <p:nvPr/>
        </p:nvGrpSpPr>
        <p:grpSpPr>
          <a:xfrm flipV="1">
            <a:off x="2193259" y="1905479"/>
            <a:ext cx="5558875" cy="4049024"/>
            <a:chOff x="2193259" y="1905479"/>
            <a:chExt cx="5558875" cy="4049024"/>
          </a:xfrm>
        </p:grpSpPr>
        <p:sp>
          <p:nvSpPr>
            <p:cNvPr id="36" name="右矢印 35">
              <a:extLst>
                <a:ext uri="{FF2B5EF4-FFF2-40B4-BE49-F238E27FC236}">
                  <a16:creationId xmlns:a16="http://schemas.microsoft.com/office/drawing/2014/main" id="{3E6A0179-FA6C-CA40-8A22-8CCCCF9E2072}"/>
                </a:ext>
              </a:extLst>
            </p:cNvPr>
            <p:cNvSpPr/>
            <p:nvPr/>
          </p:nvSpPr>
          <p:spPr>
            <a:xfrm rot="2312716">
              <a:off x="2984645" y="3417558"/>
              <a:ext cx="4011189" cy="877850"/>
            </a:xfrm>
            <a:prstGeom prst="rightArrow">
              <a:avLst>
                <a:gd name="adj1" fmla="val 50000"/>
                <a:gd name="adj2" fmla="val 57444"/>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曲折矢印 33">
              <a:extLst>
                <a:ext uri="{FF2B5EF4-FFF2-40B4-BE49-F238E27FC236}">
                  <a16:creationId xmlns:a16="http://schemas.microsoft.com/office/drawing/2014/main" id="{F395F8AA-E421-884B-A96A-0D2D6E0ECF81}"/>
                </a:ext>
              </a:extLst>
            </p:cNvPr>
            <p:cNvSpPr/>
            <p:nvPr/>
          </p:nvSpPr>
          <p:spPr>
            <a:xfrm rot="5400000">
              <a:off x="4267118" y="1614092"/>
              <a:ext cx="3193630" cy="3776403"/>
            </a:xfrm>
            <a:prstGeom prst="bentArrow">
              <a:avLst>
                <a:gd name="adj1" fmla="val 14381"/>
                <a:gd name="adj2" fmla="val 14571"/>
                <a:gd name="adj3" fmla="val 17795"/>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曲折矢印 37">
              <a:extLst>
                <a:ext uri="{FF2B5EF4-FFF2-40B4-BE49-F238E27FC236}">
                  <a16:creationId xmlns:a16="http://schemas.microsoft.com/office/drawing/2014/main" id="{50466061-3DCD-484D-BA6C-A8D69912701A}"/>
                </a:ext>
              </a:extLst>
            </p:cNvPr>
            <p:cNvSpPr/>
            <p:nvPr/>
          </p:nvSpPr>
          <p:spPr>
            <a:xfrm flipV="1">
              <a:off x="2193259" y="2483314"/>
              <a:ext cx="3776404" cy="3471189"/>
            </a:xfrm>
            <a:prstGeom prst="bentArrow">
              <a:avLst>
                <a:gd name="adj1" fmla="val 12811"/>
                <a:gd name="adj2" fmla="val 11518"/>
                <a:gd name="adj3" fmla="val 16399"/>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53172E16-3DDB-9B4C-9F56-D321893C0102}"/>
              </a:ext>
            </a:extLst>
          </p:cNvPr>
          <p:cNvSpPr>
            <a:spLocks noGrp="1"/>
          </p:cNvSpPr>
          <p:nvPr>
            <p:ph type="title"/>
          </p:nvPr>
        </p:nvSpPr>
        <p:spPr>
          <a:xfrm>
            <a:off x="230400" y="266400"/>
            <a:ext cx="8913600" cy="416221"/>
          </a:xfrm>
        </p:spPr>
        <p:txBody>
          <a:bodyPr/>
          <a:lstStyle/>
          <a:p>
            <a:r>
              <a:rPr lang="en-US" altLang="ja-JP" dirty="0"/>
              <a:t>VUCA</a:t>
            </a:r>
            <a:r>
              <a:rPr lang="ja-JP" altLang="en-US"/>
              <a:t>とは何か</a:t>
            </a:r>
            <a:endParaRPr kumimoji="1" lang="ja-JP" altLang="en-US"/>
          </a:p>
        </p:txBody>
      </p:sp>
      <p:sp>
        <p:nvSpPr>
          <p:cNvPr id="3" name="正方形/長方形 2">
            <a:extLst>
              <a:ext uri="{FF2B5EF4-FFF2-40B4-BE49-F238E27FC236}">
                <a16:creationId xmlns:a16="http://schemas.microsoft.com/office/drawing/2014/main" id="{38D08EC1-F26D-E947-88C4-423A7D8EEC34}"/>
              </a:ext>
            </a:extLst>
          </p:cNvPr>
          <p:cNvSpPr/>
          <p:nvPr/>
        </p:nvSpPr>
        <p:spPr>
          <a:xfrm>
            <a:off x="1194876" y="5438329"/>
            <a:ext cx="3177470" cy="646331"/>
          </a:xfrm>
          <a:prstGeom prst="rect">
            <a:avLst/>
          </a:prstGeom>
        </p:spPr>
        <p:txBody>
          <a:bodyPr wrap="square">
            <a:spAutoFit/>
          </a:bodyPr>
          <a:lstStyle/>
          <a:p>
            <a:r>
              <a:rPr lang="ja-JP" altLang="en-US" b="1">
                <a:solidFill>
                  <a:srgbClr val="C00000"/>
                </a:solidFill>
                <a:latin typeface="Meiryo" panose="020B0604030504040204" pitchFamily="34" charset="-128"/>
                <a:ea typeface="Meiryo" panose="020B0604030504040204" pitchFamily="34" charset="-128"/>
              </a:rPr>
              <a:t>社会環境が複雑性を増し</a:t>
            </a:r>
            <a:endParaRPr lang="en-US" altLang="ja-JP" b="1" dirty="0">
              <a:solidFill>
                <a:srgbClr val="C00000"/>
              </a:solidFill>
              <a:latin typeface="Meiryo" panose="020B0604030504040204" pitchFamily="34" charset="-128"/>
              <a:ea typeface="Meiryo" panose="020B0604030504040204" pitchFamily="34" charset="-128"/>
            </a:endParaRPr>
          </a:p>
          <a:p>
            <a:r>
              <a:rPr lang="ja-JP" altLang="en-US" b="1">
                <a:solidFill>
                  <a:srgbClr val="C00000"/>
                </a:solidFill>
                <a:latin typeface="Meiryo" panose="020B0604030504040204" pitchFamily="34" charset="-128"/>
                <a:ea typeface="Meiryo" panose="020B0604030504040204" pitchFamily="34" charset="-128"/>
              </a:rPr>
              <a:t>将来の予測が困難な状況</a:t>
            </a:r>
          </a:p>
        </p:txBody>
      </p:sp>
      <p:cxnSp>
        <p:nvCxnSpPr>
          <p:cNvPr id="5" name="直線矢印コネクタ 4">
            <a:extLst>
              <a:ext uri="{FF2B5EF4-FFF2-40B4-BE49-F238E27FC236}">
                <a16:creationId xmlns:a16="http://schemas.microsoft.com/office/drawing/2014/main" id="{280BBF5D-FF7A-7746-86B1-F1D9DDE4BE38}"/>
              </a:ext>
            </a:extLst>
          </p:cNvPr>
          <p:cNvCxnSpPr>
            <a:cxnSpLocks/>
          </p:cNvCxnSpPr>
          <p:nvPr/>
        </p:nvCxnSpPr>
        <p:spPr>
          <a:xfrm flipV="1">
            <a:off x="1047624" y="1882240"/>
            <a:ext cx="20730" cy="42656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51ABF93-EAE8-4246-8F1D-D03E6909EC8E}"/>
              </a:ext>
            </a:extLst>
          </p:cNvPr>
          <p:cNvCxnSpPr>
            <a:cxnSpLocks/>
          </p:cNvCxnSpPr>
          <p:nvPr/>
        </p:nvCxnSpPr>
        <p:spPr>
          <a:xfrm flipV="1">
            <a:off x="1047624" y="6152597"/>
            <a:ext cx="729703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03961AE0-4011-9941-869D-7B582194FB41}"/>
              </a:ext>
            </a:extLst>
          </p:cNvPr>
          <p:cNvSpPr txBox="1"/>
          <p:nvPr/>
        </p:nvSpPr>
        <p:spPr>
          <a:xfrm>
            <a:off x="959794" y="6161089"/>
            <a:ext cx="1082348"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現状の理解</a:t>
            </a:r>
            <a:endParaRPr kumimoji="1"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167CFA8-744F-F541-A0BA-C414CF32E1A2}"/>
              </a:ext>
            </a:extLst>
          </p:cNvPr>
          <p:cNvSpPr txBox="1"/>
          <p:nvPr/>
        </p:nvSpPr>
        <p:spPr>
          <a:xfrm>
            <a:off x="686470" y="5211010"/>
            <a:ext cx="400110" cy="990015"/>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将来の予測</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1442588-375A-4F4A-AC85-1C7EBF468BFC}"/>
              </a:ext>
            </a:extLst>
          </p:cNvPr>
          <p:cNvSpPr txBox="1"/>
          <p:nvPr/>
        </p:nvSpPr>
        <p:spPr>
          <a:xfrm>
            <a:off x="686470" y="1833813"/>
            <a:ext cx="400110" cy="451406"/>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76568CD-FBBB-2E42-B0A6-FABB5C2959F5}"/>
              </a:ext>
            </a:extLst>
          </p:cNvPr>
          <p:cNvSpPr txBox="1"/>
          <p:nvPr/>
        </p:nvSpPr>
        <p:spPr>
          <a:xfrm>
            <a:off x="7913791" y="6195033"/>
            <a:ext cx="543739" cy="307777"/>
          </a:xfrm>
          <a:prstGeom prst="rect">
            <a:avLst/>
          </a:prstGeom>
          <a:noFill/>
        </p:spPr>
        <p:txBody>
          <a:bodyPr vert="horz"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22E2B68-D6AF-4446-B83E-7A84E9013576}"/>
              </a:ext>
            </a:extLst>
          </p:cNvPr>
          <p:cNvSpPr/>
          <p:nvPr/>
        </p:nvSpPr>
        <p:spPr>
          <a:xfrm>
            <a:off x="1286476" y="2205414"/>
            <a:ext cx="3297944" cy="707886"/>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テクノロジーの進化や社会常識の変化など、価値観や社会の仕組みなどが猛烈なスピードで変化し、先の見通しを立てることが困難。変化の度合いや割合も大きく、変動性を予想するのは難しくなっている</a:t>
            </a:r>
            <a:endParaRPr lang="en-US" altLang="ja-JP" sz="1000" dirty="0">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92E902-3855-3E42-8DDE-A4ADBACCF623}"/>
              </a:ext>
            </a:extLst>
          </p:cNvPr>
          <p:cNvSpPr/>
          <p:nvPr/>
        </p:nvSpPr>
        <p:spPr>
          <a:xfrm>
            <a:off x="2765329" y="2906005"/>
            <a:ext cx="2725874"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U</a:t>
            </a:r>
            <a:r>
              <a:rPr lang="ja-JP" altLang="en-US" sz="1600">
                <a:latin typeface="Meiryo" panose="020B0604030504040204" pitchFamily="34" charset="-128"/>
                <a:ea typeface="Meiryo" panose="020B0604030504040204" pitchFamily="34" charset="-128"/>
              </a:rPr>
              <a:t>ncertainty（不確実性）</a:t>
            </a:r>
          </a:p>
        </p:txBody>
      </p:sp>
      <p:sp>
        <p:nvSpPr>
          <p:cNvPr id="20" name="正方形/長方形 19">
            <a:extLst>
              <a:ext uri="{FF2B5EF4-FFF2-40B4-BE49-F238E27FC236}">
                <a16:creationId xmlns:a16="http://schemas.microsoft.com/office/drawing/2014/main" id="{92681D57-BE12-6549-BE17-021DA2CED435}"/>
              </a:ext>
            </a:extLst>
          </p:cNvPr>
          <p:cNvSpPr/>
          <p:nvPr/>
        </p:nvSpPr>
        <p:spPr>
          <a:xfrm>
            <a:off x="1286476" y="1910008"/>
            <a:ext cx="2121863" cy="400110"/>
          </a:xfrm>
          <a:prstGeom prst="rect">
            <a:avLst/>
          </a:prstGeom>
        </p:spPr>
        <p:txBody>
          <a:bodyPr wrap="none">
            <a:spAutoFit/>
          </a:bodyPr>
          <a:lstStyle/>
          <a:p>
            <a:r>
              <a:rPr lang="en" altLang="ja-JP" sz="2000" b="1" dirty="0">
                <a:solidFill>
                  <a:srgbClr val="454545"/>
                </a:solidFill>
                <a:latin typeface="Meiryo" panose="020B0604030504040204" pitchFamily="34" charset="-128"/>
                <a:ea typeface="Meiryo" panose="020B0604030504040204" pitchFamily="34" charset="-128"/>
              </a:rPr>
              <a:t>V</a:t>
            </a:r>
            <a:r>
              <a:rPr lang="en" altLang="ja-JP" sz="1600" dirty="0">
                <a:solidFill>
                  <a:srgbClr val="454545"/>
                </a:solidFill>
                <a:latin typeface="Meiryo" panose="020B0604030504040204" pitchFamily="34" charset="-128"/>
                <a:ea typeface="Meiryo" panose="020B0604030504040204" pitchFamily="34" charset="-128"/>
              </a:rPr>
              <a:t>olatility</a:t>
            </a:r>
            <a:r>
              <a:rPr lang="ja-JP" altLang="en" sz="1600">
                <a:solidFill>
                  <a:srgbClr val="454545"/>
                </a:solidFill>
                <a:latin typeface="Meiryo" panose="020B0604030504040204" pitchFamily="34" charset="-128"/>
                <a:ea typeface="Meiryo" panose="020B0604030504040204" pitchFamily="34" charset="-128"/>
              </a:rPr>
              <a:t>（</a:t>
            </a:r>
            <a:r>
              <a:rPr lang="ja-JP" altLang="en-US" sz="1600">
                <a:solidFill>
                  <a:srgbClr val="454545"/>
                </a:solidFill>
                <a:latin typeface="Meiryo" panose="020B0604030504040204" pitchFamily="34" charset="-128"/>
                <a:ea typeface="Meiryo" panose="020B0604030504040204" pitchFamily="34" charset="-128"/>
              </a:rPr>
              <a:t>変動性）</a:t>
            </a:r>
            <a:endParaRPr lang="ja-JP" altLang="en-US" sz="1600" i="0">
              <a:solidFill>
                <a:srgbClr val="454545"/>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6935031-8C5F-174B-9B0B-92929306842E}"/>
              </a:ext>
            </a:extLst>
          </p:cNvPr>
          <p:cNvSpPr/>
          <p:nvPr/>
        </p:nvSpPr>
        <p:spPr>
          <a:xfrm>
            <a:off x="2783611" y="3220098"/>
            <a:ext cx="3297945" cy="707886"/>
          </a:xfrm>
          <a:prstGeom prst="rect">
            <a:avLst/>
          </a:prstGeom>
        </p:spPr>
        <p:txBody>
          <a:bodyPr wrap="square">
            <a:spAutoFit/>
          </a:bodyPr>
          <a:lstStyle/>
          <a:p>
            <a:pPr fontAlgn="base"/>
            <a:r>
              <a:rPr lang="ja-JP" altLang="en-US" sz="1000">
                <a:solidFill>
                  <a:srgbClr val="222222"/>
                </a:solidFill>
                <a:latin typeface="メイリオ" panose="020B0604030504040204" pitchFamily="34" charset="-128"/>
                <a:ea typeface="メイリオ" panose="020B0604030504040204" pitchFamily="34" charset="-128"/>
              </a:rPr>
              <a:t>イギリスの</a:t>
            </a:r>
            <a:r>
              <a:rPr lang="en" altLang="ja-JP" sz="1000" dirty="0">
                <a:solidFill>
                  <a:srgbClr val="222222"/>
                </a:solidFill>
                <a:latin typeface="メイリオ" panose="020B0604030504040204" pitchFamily="34" charset="-128"/>
                <a:ea typeface="メイリオ" panose="020B0604030504040204" pitchFamily="34" charset="-128"/>
              </a:rPr>
              <a:t>EU</a:t>
            </a:r>
            <a:r>
              <a:rPr lang="ja-JP" altLang="en-US" sz="1000">
                <a:solidFill>
                  <a:srgbClr val="222222"/>
                </a:solidFill>
                <a:latin typeface="メイリオ" panose="020B0604030504040204" pitchFamily="34" charset="-128"/>
                <a:ea typeface="メイリオ" panose="020B0604030504040204" pitchFamily="34" charset="-128"/>
              </a:rPr>
              <a:t>離脱、米中貿易戦、民族間紛争など、</a:t>
            </a:r>
            <a:r>
              <a:rPr lang="ja-JP" altLang="en-US" sz="1000">
                <a:solidFill>
                  <a:srgbClr val="222222"/>
                </a:solidFill>
                <a:latin typeface="inherit"/>
                <a:ea typeface="メイリオ" panose="020B0604030504040204" pitchFamily="34" charset="-128"/>
              </a:rPr>
              <a:t>現代を取り巻く情勢は、予断を許さなない状況</a:t>
            </a:r>
            <a:r>
              <a:rPr lang="ja-JP" altLang="en-US" sz="1000">
                <a:solidFill>
                  <a:srgbClr val="222222"/>
                </a:solidFill>
                <a:latin typeface="メイリオ" panose="020B0604030504040204" pitchFamily="34" charset="-128"/>
                <a:ea typeface="メイリオ" panose="020B0604030504040204" pitchFamily="34" charset="-128"/>
              </a:rPr>
              <a:t>であって、さまざまなリスクに対応しなければならない状況に置かれている。</a:t>
            </a:r>
            <a:endParaRPr lang="ja-JP" altLang="en-US" sz="1000" i="0">
              <a:solidFill>
                <a:srgbClr val="222222"/>
              </a:solidFill>
              <a:effectLst/>
              <a:latin typeface="メイリオ" panose="020B0604030504040204" pitchFamily="34" charset="-128"/>
              <a:ea typeface="メイリオ" panose="020B0604030504040204" pitchFamily="34" charset="-128"/>
            </a:endParaRPr>
          </a:p>
        </p:txBody>
      </p:sp>
      <p:sp>
        <p:nvSpPr>
          <p:cNvPr id="24" name="正方形/長方形 23">
            <a:extLst>
              <a:ext uri="{FF2B5EF4-FFF2-40B4-BE49-F238E27FC236}">
                <a16:creationId xmlns:a16="http://schemas.microsoft.com/office/drawing/2014/main" id="{31D2EA21-F11A-CC4D-815C-E4687793EB71}"/>
              </a:ext>
            </a:extLst>
          </p:cNvPr>
          <p:cNvSpPr/>
          <p:nvPr/>
        </p:nvSpPr>
        <p:spPr>
          <a:xfrm>
            <a:off x="4244892" y="3976866"/>
            <a:ext cx="2107565"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C</a:t>
            </a:r>
            <a:r>
              <a:rPr lang="ja-JP" altLang="en-US" sz="1400">
                <a:latin typeface="Meiryo" panose="020B0604030504040204" pitchFamily="34" charset="-128"/>
                <a:ea typeface="Meiryo" panose="020B0604030504040204" pitchFamily="34" charset="-128"/>
              </a:rPr>
              <a:t>omplexity（複雑性）</a:t>
            </a:r>
          </a:p>
        </p:txBody>
      </p:sp>
      <p:sp>
        <p:nvSpPr>
          <p:cNvPr id="25" name="正方形/長方形 24">
            <a:extLst>
              <a:ext uri="{FF2B5EF4-FFF2-40B4-BE49-F238E27FC236}">
                <a16:creationId xmlns:a16="http://schemas.microsoft.com/office/drawing/2014/main" id="{43741FC4-902E-C546-8FA4-EF17546FD5BC}"/>
              </a:ext>
            </a:extLst>
          </p:cNvPr>
          <p:cNvSpPr/>
          <p:nvPr/>
        </p:nvSpPr>
        <p:spPr>
          <a:xfrm>
            <a:off x="4244892" y="4258948"/>
            <a:ext cx="3144964" cy="707886"/>
          </a:xfrm>
          <a:prstGeom prst="rect">
            <a:avLst/>
          </a:prstGeom>
        </p:spPr>
        <p:txBody>
          <a:bodyPr wrap="square">
            <a:spAutoFit/>
          </a:bodyPr>
          <a:lstStyle/>
          <a:p>
            <a:r>
              <a:rPr lang="ja-JP" altLang="en-US" sz="1000">
                <a:solidFill>
                  <a:srgbClr val="252525"/>
                </a:solidFill>
                <a:latin typeface="Meiryo" panose="020B0604030504040204" pitchFamily="34" charset="-128"/>
                <a:ea typeface="Meiryo" panose="020B0604030504040204" pitchFamily="34" charset="-128"/>
              </a:rPr>
              <a:t>一つの企業、一つの国で解決できる問題が極端に少なくなった。地球規模でパラメータが複雑に絡み合っているため、問題解決は単純ではなく、より一層困難なものになりつつある。</a:t>
            </a:r>
            <a:endParaRPr lang="ja-JP" altLang="en-US" sz="1000" b="0" i="0">
              <a:solidFill>
                <a:srgbClr val="252525"/>
              </a:solidFill>
              <a:effectLst/>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16219AE6-822D-564E-AB03-5EF7A7D27F3E}"/>
              </a:ext>
            </a:extLst>
          </p:cNvPr>
          <p:cNvSpPr/>
          <p:nvPr/>
        </p:nvSpPr>
        <p:spPr>
          <a:xfrm>
            <a:off x="5241151" y="5464221"/>
            <a:ext cx="3144964" cy="553998"/>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変動性、不確実性、複雑性がり、因果関係が不明、かつ前例のない出来事が増え、過去の実績や成功例に基づいた方法が通用しない時代となりつつある。</a:t>
            </a:r>
          </a:p>
        </p:txBody>
      </p:sp>
      <p:sp>
        <p:nvSpPr>
          <p:cNvPr id="28" name="正方形/長方形 27">
            <a:extLst>
              <a:ext uri="{FF2B5EF4-FFF2-40B4-BE49-F238E27FC236}">
                <a16:creationId xmlns:a16="http://schemas.microsoft.com/office/drawing/2014/main" id="{DBB0F172-4A20-0740-BAC9-B0E4AF941920}"/>
              </a:ext>
            </a:extLst>
          </p:cNvPr>
          <p:cNvSpPr/>
          <p:nvPr/>
        </p:nvSpPr>
        <p:spPr>
          <a:xfrm>
            <a:off x="5241151" y="5132717"/>
            <a:ext cx="2029017"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A</a:t>
            </a:r>
            <a:r>
              <a:rPr lang="ja-JP" altLang="en-US" sz="1400">
                <a:latin typeface="Meiryo" panose="020B0604030504040204" pitchFamily="34" charset="-128"/>
                <a:ea typeface="Meiryo" panose="020B0604030504040204" pitchFamily="34" charset="-128"/>
              </a:rPr>
              <a:t>mbiguity（曖昧性）</a:t>
            </a:r>
          </a:p>
        </p:txBody>
      </p:sp>
      <p:sp>
        <p:nvSpPr>
          <p:cNvPr id="29" name="正方形/長方形 28">
            <a:extLst>
              <a:ext uri="{FF2B5EF4-FFF2-40B4-BE49-F238E27FC236}">
                <a16:creationId xmlns:a16="http://schemas.microsoft.com/office/drawing/2014/main" id="{E389BE25-4D6D-DC45-B4C0-828EAC83F4F1}"/>
              </a:ext>
            </a:extLst>
          </p:cNvPr>
          <p:cNvSpPr/>
          <p:nvPr/>
        </p:nvSpPr>
        <p:spPr>
          <a:xfrm>
            <a:off x="744667" y="941121"/>
            <a:ext cx="7654665" cy="707886"/>
          </a:xfrm>
          <a:prstGeom prst="rect">
            <a:avLst/>
          </a:prstGeom>
        </p:spPr>
        <p:txBody>
          <a:bodyPr wrap="square">
            <a:spAutoFit/>
          </a:bodyPr>
          <a:lstStyle/>
          <a:p>
            <a:r>
              <a:rPr lang="en" altLang="ja-JP" sz="1600" b="1" dirty="0">
                <a:solidFill>
                  <a:srgbClr val="333333"/>
                </a:solidFill>
                <a:latin typeface="Meiryo" panose="020B0604030504040204" pitchFamily="34" charset="-128"/>
                <a:ea typeface="Meiryo" panose="020B0604030504040204" pitchFamily="34" charset="-128"/>
              </a:rPr>
              <a:t>VUCA(</a:t>
            </a:r>
            <a:r>
              <a:rPr lang="ja-JP" altLang="en-US" sz="1600" b="1">
                <a:solidFill>
                  <a:srgbClr val="333333"/>
                </a:solidFill>
                <a:latin typeface="Meiryo" panose="020B0604030504040204" pitchFamily="34" charset="-128"/>
                <a:ea typeface="Meiryo" panose="020B0604030504040204" pitchFamily="34" charset="-128"/>
              </a:rPr>
              <a:t>ブーカ</a:t>
            </a:r>
            <a:r>
              <a:rPr lang="en-US" altLang="ja-JP" sz="1600" b="1" dirty="0">
                <a:solidFill>
                  <a:srgbClr val="333333"/>
                </a:solidFill>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2016</a:t>
            </a:r>
            <a:r>
              <a:rPr lang="ja-JP" altLang="ja-JP" sz="1200">
                <a:latin typeface="Meiryo" panose="020B0604030504040204" pitchFamily="34" charset="-128"/>
                <a:ea typeface="Meiryo" panose="020B0604030504040204" pitchFamily="34" charset="-128"/>
              </a:rPr>
              <a:t>年のダボス会議（世界経済フォーラム）で使われ、注目されるようにな</a:t>
            </a:r>
            <a:r>
              <a:rPr lang="ja-JP" altLang="en-US" sz="1200">
                <a:latin typeface="Meiryo" panose="020B0604030504040204" pitchFamily="34" charset="-128"/>
                <a:ea typeface="Meiryo" panose="020B0604030504040204" pitchFamily="34" charset="-128"/>
              </a:rPr>
              <a:t>った</a:t>
            </a:r>
            <a:r>
              <a:rPr lang="ja-JP" altLang="ja-JP" sz="1200">
                <a:latin typeface="Meiryo" panose="020B0604030504040204" pitchFamily="34" charset="-128"/>
                <a:ea typeface="Meiryo" panose="020B0604030504040204" pitchFamily="34" charset="-128"/>
              </a:rPr>
              <a:t>。昨今は、ビジネスシーンでも一般的に使用されており、コロナ禍によって我々は身をもって体験している。働き方や組織のあり方、経営などの方針に関わる考え方の前提にもなってい</a:t>
            </a:r>
            <a:r>
              <a:rPr lang="ja-JP" altLang="en-US" sz="1200">
                <a:latin typeface="Meiryo" panose="020B0604030504040204" pitchFamily="34" charset="-128"/>
                <a:ea typeface="Meiryo" panose="020B0604030504040204" pitchFamily="34" charset="-128"/>
              </a:rPr>
              <a:t>る</a:t>
            </a:r>
            <a:r>
              <a:rPr lang="ja-JP" altLang="ja-JP" sz="1200">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EBE1C121-81B9-F04F-9C1E-117E44449A6C}"/>
              </a:ext>
            </a:extLst>
          </p:cNvPr>
          <p:cNvSpPr txBox="1"/>
          <p:nvPr/>
        </p:nvSpPr>
        <p:spPr>
          <a:xfrm>
            <a:off x="6190385" y="2011190"/>
            <a:ext cx="2159566"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目前の変化を直ちに捉え</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現時点での最適を選択し</a:t>
            </a:r>
            <a:endParaRPr lang="en-US" altLang="ja-JP" sz="1400" dirty="0">
              <a:solidFill>
                <a:srgbClr val="0070C0"/>
              </a:solidFill>
              <a:latin typeface="Meiryo" panose="020B0604030504040204" pitchFamily="34" charset="-128"/>
              <a:ea typeface="Meiryo" panose="020B0604030504040204" pitchFamily="34" charset="-128"/>
            </a:endParaRPr>
          </a:p>
          <a:p>
            <a:pPr algn="r"/>
            <a:r>
              <a:rPr kumimoji="1" lang="ja-JP" altLang="en-US" sz="1400">
                <a:solidFill>
                  <a:srgbClr val="0070C0"/>
                </a:solidFill>
                <a:latin typeface="Meiryo" panose="020B0604030504040204" pitchFamily="34" charset="-128"/>
                <a:ea typeface="Meiryo" panose="020B0604030504040204" pitchFamily="34" charset="-128"/>
              </a:rPr>
              <a:t>改善</a:t>
            </a:r>
            <a:r>
              <a:rPr lang="ja-JP" altLang="en-US" sz="1400">
                <a:solidFill>
                  <a:srgbClr val="0070C0"/>
                </a:solidFill>
                <a:latin typeface="Meiryo" panose="020B0604030504040204" pitchFamily="34" charset="-128"/>
                <a:ea typeface="Meiryo" panose="020B0604030504040204" pitchFamily="34" charset="-128"/>
              </a:rPr>
              <a:t>を高速に回し</a:t>
            </a:r>
            <a:r>
              <a:rPr kumimoji="1" lang="ja-JP" altLang="en-US" sz="1400">
                <a:solidFill>
                  <a:srgbClr val="0070C0"/>
                </a:solidFill>
                <a:latin typeface="Meiryo" panose="020B0604030504040204" pitchFamily="34" charset="-128"/>
                <a:ea typeface="Meiryo" panose="020B0604030504040204" pitchFamily="34" charset="-128"/>
              </a:rPr>
              <a:t>続ける</a:t>
            </a:r>
          </a:p>
        </p:txBody>
      </p:sp>
      <p:sp>
        <p:nvSpPr>
          <p:cNvPr id="26" name="テキスト ボックス 25">
            <a:extLst>
              <a:ext uri="{FF2B5EF4-FFF2-40B4-BE49-F238E27FC236}">
                <a16:creationId xmlns:a16="http://schemas.microsoft.com/office/drawing/2014/main" id="{E0A1E859-6363-8E4D-AECA-EBC9B68D9431}"/>
              </a:ext>
            </a:extLst>
          </p:cNvPr>
          <p:cNvSpPr txBox="1"/>
          <p:nvPr/>
        </p:nvSpPr>
        <p:spPr>
          <a:xfrm>
            <a:off x="6113440" y="1719193"/>
            <a:ext cx="2236511"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圧倒的なスピード</a:t>
            </a:r>
          </a:p>
        </p:txBody>
      </p:sp>
      <p:grpSp>
        <p:nvGrpSpPr>
          <p:cNvPr id="9" name="グループ化 8">
            <a:extLst>
              <a:ext uri="{FF2B5EF4-FFF2-40B4-BE49-F238E27FC236}">
                <a16:creationId xmlns:a16="http://schemas.microsoft.com/office/drawing/2014/main" id="{3CE31D82-B8B3-DA72-5BF3-8E2AFF998CDB}"/>
              </a:ext>
            </a:extLst>
          </p:cNvPr>
          <p:cNvGrpSpPr/>
          <p:nvPr/>
        </p:nvGrpSpPr>
        <p:grpSpPr>
          <a:xfrm>
            <a:off x="5806293" y="1601894"/>
            <a:ext cx="2917315" cy="1366317"/>
            <a:chOff x="5806293" y="1601894"/>
            <a:chExt cx="2917315" cy="1366317"/>
          </a:xfrm>
        </p:grpSpPr>
        <p:sp>
          <p:nvSpPr>
            <p:cNvPr id="6" name="正方形/長方形 5">
              <a:extLst>
                <a:ext uri="{FF2B5EF4-FFF2-40B4-BE49-F238E27FC236}">
                  <a16:creationId xmlns:a16="http://schemas.microsoft.com/office/drawing/2014/main" id="{E49E6B38-77CF-9651-EC5D-1BC6AE4E0253}"/>
                </a:ext>
              </a:extLst>
            </p:cNvPr>
            <p:cNvSpPr/>
            <p:nvPr/>
          </p:nvSpPr>
          <p:spPr>
            <a:xfrm>
              <a:off x="5806293" y="1601894"/>
              <a:ext cx="2904564" cy="1366317"/>
            </a:xfrm>
            <a:prstGeom prst="rect">
              <a:avLst/>
            </a:prstGeom>
            <a:solidFill>
              <a:srgbClr val="0070C0">
                <a:alpha val="6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4C82EC3A-394B-47B5-2E2A-007C6F90F643}"/>
                </a:ext>
              </a:extLst>
            </p:cNvPr>
            <p:cNvSpPr txBox="1"/>
            <p:nvPr/>
          </p:nvSpPr>
          <p:spPr>
            <a:xfrm>
              <a:off x="5819044" y="1823707"/>
              <a:ext cx="2904564" cy="1077218"/>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未来を正確に予測できる能力</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ではなく</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変化に直ちに対処できる能力</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を持つ</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4004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リーフォーム 24">
            <a:extLst>
              <a:ext uri="{FF2B5EF4-FFF2-40B4-BE49-F238E27FC236}">
                <a16:creationId xmlns:a16="http://schemas.microsoft.com/office/drawing/2014/main" id="{A00391FF-E7B4-0A42-95C7-4EDB55CF74EC}"/>
              </a:ext>
            </a:extLst>
          </p:cNvPr>
          <p:cNvSpPr/>
          <p:nvPr/>
        </p:nvSpPr>
        <p:spPr>
          <a:xfrm>
            <a:off x="279515" y="1233211"/>
            <a:ext cx="860588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953735">
              <a:alpha val="2588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リーフォーム 241">
            <a:extLst>
              <a:ext uri="{FF2B5EF4-FFF2-40B4-BE49-F238E27FC236}">
                <a16:creationId xmlns:a16="http://schemas.microsoft.com/office/drawing/2014/main" id="{A0B80715-07BE-8F47-AEAB-4B8D92DAAEDA}"/>
              </a:ext>
            </a:extLst>
          </p:cNvPr>
          <p:cNvSpPr/>
          <p:nvPr/>
        </p:nvSpPr>
        <p:spPr>
          <a:xfrm flipH="1">
            <a:off x="279515" y="1204635"/>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77933C">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a:extLst>
              <a:ext uri="{FF2B5EF4-FFF2-40B4-BE49-F238E27FC236}">
                <a16:creationId xmlns:a16="http://schemas.microsoft.com/office/drawing/2014/main" id="{B864263C-B265-384F-A94B-869EEB21A393}"/>
              </a:ext>
            </a:extLst>
          </p:cNvPr>
          <p:cNvSpPr/>
          <p:nvPr/>
        </p:nvSpPr>
        <p:spPr>
          <a:xfrm>
            <a:off x="6741477" y="860891"/>
            <a:ext cx="2127835" cy="372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7" name="正方形/長方形 176">
            <a:extLst>
              <a:ext uri="{FF2B5EF4-FFF2-40B4-BE49-F238E27FC236}">
                <a16:creationId xmlns:a16="http://schemas.microsoft.com/office/drawing/2014/main" id="{B5CDDD5E-866E-D24D-B189-5FE0007F5343}"/>
              </a:ext>
            </a:extLst>
          </p:cNvPr>
          <p:cNvSpPr/>
          <p:nvPr/>
        </p:nvSpPr>
        <p:spPr>
          <a:xfrm>
            <a:off x="274688" y="1530614"/>
            <a:ext cx="4281718" cy="50542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67957D-B3F1-4A42-8A9E-0660EE7712F8}"/>
              </a:ext>
            </a:extLst>
          </p:cNvPr>
          <p:cNvSpPr>
            <a:spLocks noGrp="1"/>
          </p:cNvSpPr>
          <p:nvPr>
            <p:ph type="title"/>
          </p:nvPr>
        </p:nvSpPr>
        <p:spPr>
          <a:xfrm>
            <a:off x="230400" y="266400"/>
            <a:ext cx="8822766" cy="416221"/>
          </a:xfrm>
        </p:spPr>
        <p:txBody>
          <a:bodyPr/>
          <a:lstStyle/>
          <a:p>
            <a:r>
              <a:rPr lang="ja-JP" altLang="ja-JP" sz="2800"/>
              <a:t>時間感覚の変化がビジネスを変えようとしている</a:t>
            </a:r>
          </a:p>
        </p:txBody>
      </p:sp>
      <p:sp>
        <p:nvSpPr>
          <p:cNvPr id="174" name="正方形/長方形 173">
            <a:extLst>
              <a:ext uri="{FF2B5EF4-FFF2-40B4-BE49-F238E27FC236}">
                <a16:creationId xmlns:a16="http://schemas.microsoft.com/office/drawing/2014/main" id="{BF8D6853-36F2-8845-9AAE-F2079BB3599E}"/>
              </a:ext>
            </a:extLst>
          </p:cNvPr>
          <p:cNvSpPr/>
          <p:nvPr/>
        </p:nvSpPr>
        <p:spPr>
          <a:xfrm>
            <a:off x="274688"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8A69E046-93C3-B24C-8A94-AE7FFD28FF69}"/>
              </a:ext>
            </a:extLst>
          </p:cNvPr>
          <p:cNvSpPr/>
          <p:nvPr/>
        </p:nvSpPr>
        <p:spPr>
          <a:xfrm>
            <a:off x="2428571"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6" name="正方形/長方形 175">
            <a:extLst>
              <a:ext uri="{FF2B5EF4-FFF2-40B4-BE49-F238E27FC236}">
                <a16:creationId xmlns:a16="http://schemas.microsoft.com/office/drawing/2014/main" id="{D9C96DED-79E4-CC4B-83D5-8157FD359FBE}"/>
              </a:ext>
            </a:extLst>
          </p:cNvPr>
          <p:cNvSpPr/>
          <p:nvPr/>
        </p:nvSpPr>
        <p:spPr>
          <a:xfrm>
            <a:off x="4582455" y="86677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81" name="テキスト ボックス 180">
            <a:extLst>
              <a:ext uri="{FF2B5EF4-FFF2-40B4-BE49-F238E27FC236}">
                <a16:creationId xmlns:a16="http://schemas.microsoft.com/office/drawing/2014/main" id="{801B2838-C27F-3547-925A-805F8B18A8D5}"/>
              </a:ext>
            </a:extLst>
          </p:cNvPr>
          <p:cNvSpPr txBox="1"/>
          <p:nvPr/>
        </p:nvSpPr>
        <p:spPr>
          <a:xfrm>
            <a:off x="528126" y="913905"/>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99209F37-77D3-8C4C-90FC-D0A975B73CF3}"/>
              </a:ext>
            </a:extLst>
          </p:cNvPr>
          <p:cNvSpPr txBox="1"/>
          <p:nvPr/>
        </p:nvSpPr>
        <p:spPr>
          <a:xfrm>
            <a:off x="2771777" y="9100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お客様との関係</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6A2E3BDB-D934-864A-B42A-6F3269CF3AC7}"/>
              </a:ext>
            </a:extLst>
          </p:cNvPr>
          <p:cNvSpPr txBox="1"/>
          <p:nvPr/>
        </p:nvSpPr>
        <p:spPr>
          <a:xfrm>
            <a:off x="5284734" y="910026"/>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働き方</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7" name="テキスト ボックス 186">
            <a:extLst>
              <a:ext uri="{FF2B5EF4-FFF2-40B4-BE49-F238E27FC236}">
                <a16:creationId xmlns:a16="http://schemas.microsoft.com/office/drawing/2014/main" id="{559728C9-EB7C-C64E-BD78-DCB1A4CE54F2}"/>
              </a:ext>
            </a:extLst>
          </p:cNvPr>
          <p:cNvSpPr txBox="1"/>
          <p:nvPr/>
        </p:nvSpPr>
        <p:spPr>
          <a:xfrm>
            <a:off x="7174454" y="910026"/>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情報システム</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39" name="正方形/長方形 238">
            <a:extLst>
              <a:ext uri="{FF2B5EF4-FFF2-40B4-BE49-F238E27FC236}">
                <a16:creationId xmlns:a16="http://schemas.microsoft.com/office/drawing/2014/main" id="{4956B649-CBC2-7341-ABAD-2CD2DCAA6D14}"/>
              </a:ext>
            </a:extLst>
          </p:cNvPr>
          <p:cNvSpPr/>
          <p:nvPr/>
        </p:nvSpPr>
        <p:spPr>
          <a:xfrm>
            <a:off x="272118" y="1598936"/>
            <a:ext cx="4286857" cy="307777"/>
          </a:xfrm>
          <a:prstGeom prst="rect">
            <a:avLst/>
          </a:prstGeom>
        </p:spPr>
        <p:txBody>
          <a:bodyPr wrap="square">
            <a:spAutoFit/>
          </a:bodyPr>
          <a:lstStyle/>
          <a:p>
            <a:pPr algn="ctr"/>
            <a:r>
              <a:rPr lang="ja-JP" altLang="en-US" sz="1400">
                <a:latin typeface="Meiryo" panose="020B0604030504040204" pitchFamily="34" charset="-128"/>
                <a:ea typeface="Meiryo" panose="020B0604030504040204" pitchFamily="34" charset="-128"/>
              </a:rPr>
              <a:t>社会環境の変化が緩やかで中長期的な予測が可能</a:t>
            </a:r>
          </a:p>
        </p:txBody>
      </p:sp>
      <p:sp>
        <p:nvSpPr>
          <p:cNvPr id="178" name="正方形/長方形 177">
            <a:extLst>
              <a:ext uri="{FF2B5EF4-FFF2-40B4-BE49-F238E27FC236}">
                <a16:creationId xmlns:a16="http://schemas.microsoft.com/office/drawing/2014/main" id="{1C9AF217-07BB-4E48-93D4-FC3D664FB1CD}"/>
              </a:ext>
            </a:extLst>
          </p:cNvPr>
          <p:cNvSpPr/>
          <p:nvPr/>
        </p:nvSpPr>
        <p:spPr>
          <a:xfrm>
            <a:off x="4587904" y="1530614"/>
            <a:ext cx="4276582" cy="5054229"/>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右矢印 178">
            <a:extLst>
              <a:ext uri="{FF2B5EF4-FFF2-40B4-BE49-F238E27FC236}">
                <a16:creationId xmlns:a16="http://schemas.microsoft.com/office/drawing/2014/main" id="{5F035083-3268-144B-A902-728577C3E2C9}"/>
              </a:ext>
            </a:extLst>
          </p:cNvPr>
          <p:cNvSpPr/>
          <p:nvPr/>
        </p:nvSpPr>
        <p:spPr>
          <a:xfrm>
            <a:off x="4341042" y="3507142"/>
            <a:ext cx="532415" cy="1311336"/>
          </a:xfrm>
          <a:prstGeom prst="rightArrow">
            <a:avLst>
              <a:gd name="adj1" fmla="val 59961"/>
              <a:gd name="adj2" fmla="val 806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8D528A55-402E-CB4E-B688-C76F87559364}"/>
              </a:ext>
            </a:extLst>
          </p:cNvPr>
          <p:cNvSpPr/>
          <p:nvPr/>
        </p:nvSpPr>
        <p:spPr>
          <a:xfrm>
            <a:off x="4582455" y="1596431"/>
            <a:ext cx="4286857" cy="307777"/>
          </a:xfrm>
          <a:prstGeom prst="rect">
            <a:avLst/>
          </a:prstGeom>
        </p:spPr>
        <p:txBody>
          <a:bodyPr wrap="square">
            <a:spAutoFit/>
          </a:bodyPr>
          <a:lstStyle/>
          <a:p>
            <a:pPr algn="ctr"/>
            <a:r>
              <a:rPr lang="ja-JP" altLang="en-US" sz="1400">
                <a:solidFill>
                  <a:srgbClr val="C00000"/>
                </a:solidFill>
                <a:latin typeface="Meiryo" panose="020B0604030504040204" pitchFamily="34" charset="-128"/>
                <a:ea typeface="Meiryo" panose="020B0604030504040204" pitchFamily="34" charset="-128"/>
              </a:rPr>
              <a:t>社会環境が複雑性を増し将来の予測が困難な状況</a:t>
            </a:r>
          </a:p>
        </p:txBody>
      </p:sp>
      <p:pic>
        <p:nvPicPr>
          <p:cNvPr id="3" name="図 2">
            <a:extLst>
              <a:ext uri="{FF2B5EF4-FFF2-40B4-BE49-F238E27FC236}">
                <a16:creationId xmlns:a16="http://schemas.microsoft.com/office/drawing/2014/main" id="{B43A4F3C-D913-D843-A422-274417804E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2252" y="2064905"/>
            <a:ext cx="1703104" cy="1703104"/>
          </a:xfrm>
          <a:prstGeom prst="rect">
            <a:avLst/>
          </a:prstGeom>
        </p:spPr>
      </p:pic>
      <p:pic>
        <p:nvPicPr>
          <p:cNvPr id="4" name="図 3">
            <a:extLst>
              <a:ext uri="{FF2B5EF4-FFF2-40B4-BE49-F238E27FC236}">
                <a16:creationId xmlns:a16="http://schemas.microsoft.com/office/drawing/2014/main" id="{D276561F-2967-EA46-B83B-1790FC6FBF3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76012" y="2350274"/>
            <a:ext cx="1218179" cy="1218179"/>
          </a:xfrm>
          <a:prstGeom prst="rect">
            <a:avLst/>
          </a:prstGeom>
        </p:spPr>
      </p:pic>
      <p:pic>
        <p:nvPicPr>
          <p:cNvPr id="5" name="図 4">
            <a:extLst>
              <a:ext uri="{FF2B5EF4-FFF2-40B4-BE49-F238E27FC236}">
                <a16:creationId xmlns:a16="http://schemas.microsoft.com/office/drawing/2014/main" id="{877E33FB-3DC8-D447-AE58-85A03FB65E8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3900" y="4483249"/>
            <a:ext cx="1223433" cy="1223433"/>
          </a:xfrm>
          <a:prstGeom prst="rect">
            <a:avLst/>
          </a:prstGeom>
        </p:spPr>
      </p:pic>
      <p:pic>
        <p:nvPicPr>
          <p:cNvPr id="6" name="図 5">
            <a:extLst>
              <a:ext uri="{FF2B5EF4-FFF2-40B4-BE49-F238E27FC236}">
                <a16:creationId xmlns:a16="http://schemas.microsoft.com/office/drawing/2014/main" id="{24E138BF-9842-4347-960C-470A357F20D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09093" y="4535263"/>
            <a:ext cx="1218180" cy="1218180"/>
          </a:xfrm>
          <a:prstGeom prst="rect">
            <a:avLst/>
          </a:prstGeom>
        </p:spPr>
      </p:pic>
      <p:pic>
        <p:nvPicPr>
          <p:cNvPr id="7" name="図 6">
            <a:extLst>
              <a:ext uri="{FF2B5EF4-FFF2-40B4-BE49-F238E27FC236}">
                <a16:creationId xmlns:a16="http://schemas.microsoft.com/office/drawing/2014/main" id="{94117E73-D8C3-C248-BAE5-35DD89D99BF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89241" y="3416229"/>
            <a:ext cx="1678737" cy="1678737"/>
          </a:xfrm>
          <a:prstGeom prst="rect">
            <a:avLst/>
          </a:prstGeom>
        </p:spPr>
      </p:pic>
      <p:pic>
        <p:nvPicPr>
          <p:cNvPr id="27" name="図 26">
            <a:extLst>
              <a:ext uri="{FF2B5EF4-FFF2-40B4-BE49-F238E27FC236}">
                <a16:creationId xmlns:a16="http://schemas.microsoft.com/office/drawing/2014/main" id="{601CC77E-3726-D841-8774-687115AF75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21190" y="3384825"/>
            <a:ext cx="1678737" cy="1678737"/>
          </a:xfrm>
          <a:prstGeom prst="rect">
            <a:avLst/>
          </a:prstGeom>
        </p:spPr>
      </p:pic>
      <p:pic>
        <p:nvPicPr>
          <p:cNvPr id="28" name="図 27">
            <a:extLst>
              <a:ext uri="{FF2B5EF4-FFF2-40B4-BE49-F238E27FC236}">
                <a16:creationId xmlns:a16="http://schemas.microsoft.com/office/drawing/2014/main" id="{31212AC6-F929-4543-AD94-1C1DE0CD71E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98763" y="4449973"/>
            <a:ext cx="1678737" cy="1678737"/>
          </a:xfrm>
          <a:prstGeom prst="rect">
            <a:avLst/>
          </a:prstGeom>
        </p:spPr>
      </p:pic>
      <p:pic>
        <p:nvPicPr>
          <p:cNvPr id="29" name="図 28">
            <a:extLst>
              <a:ext uri="{FF2B5EF4-FFF2-40B4-BE49-F238E27FC236}">
                <a16:creationId xmlns:a16="http://schemas.microsoft.com/office/drawing/2014/main" id="{B2DD780E-D464-F342-AD91-D789A53EB44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26016" y="4450601"/>
            <a:ext cx="1678737" cy="1678737"/>
          </a:xfrm>
          <a:prstGeom prst="rect">
            <a:avLst/>
          </a:prstGeom>
        </p:spPr>
      </p:pic>
      <p:pic>
        <p:nvPicPr>
          <p:cNvPr id="8" name="図 7">
            <a:extLst>
              <a:ext uri="{FF2B5EF4-FFF2-40B4-BE49-F238E27FC236}">
                <a16:creationId xmlns:a16="http://schemas.microsoft.com/office/drawing/2014/main" id="{DDCB5E50-83C5-3D4A-8D33-747D3C358A5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211215" y="2322900"/>
            <a:ext cx="1337183" cy="1337183"/>
          </a:xfrm>
          <a:prstGeom prst="rect">
            <a:avLst/>
          </a:prstGeom>
        </p:spPr>
      </p:pic>
      <p:pic>
        <p:nvPicPr>
          <p:cNvPr id="9" name="図 8">
            <a:extLst>
              <a:ext uri="{FF2B5EF4-FFF2-40B4-BE49-F238E27FC236}">
                <a16:creationId xmlns:a16="http://schemas.microsoft.com/office/drawing/2014/main" id="{64E4C808-DAA0-174E-866D-BB3BCF23CDFD}"/>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6896907" y="2336296"/>
            <a:ext cx="1337183" cy="1337183"/>
          </a:xfrm>
          <a:prstGeom prst="rect">
            <a:avLst/>
          </a:prstGeom>
        </p:spPr>
      </p:pic>
      <p:pic>
        <p:nvPicPr>
          <p:cNvPr id="10" name="図 9">
            <a:extLst>
              <a:ext uri="{FF2B5EF4-FFF2-40B4-BE49-F238E27FC236}">
                <a16:creationId xmlns:a16="http://schemas.microsoft.com/office/drawing/2014/main" id="{9884DE0E-C3C0-A04E-9A5D-407EDC1E089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440809" y="3288263"/>
            <a:ext cx="1905000" cy="1905000"/>
          </a:xfrm>
          <a:prstGeom prst="rect">
            <a:avLst/>
          </a:prstGeom>
        </p:spPr>
      </p:pic>
      <p:sp>
        <p:nvSpPr>
          <p:cNvPr id="11" name="テキスト ボックス 10">
            <a:extLst>
              <a:ext uri="{FF2B5EF4-FFF2-40B4-BE49-F238E27FC236}">
                <a16:creationId xmlns:a16="http://schemas.microsoft.com/office/drawing/2014/main" id="{2090266E-345E-1924-2D06-0213976F6956}"/>
              </a:ext>
            </a:extLst>
          </p:cNvPr>
          <p:cNvSpPr txBox="1"/>
          <p:nvPr/>
        </p:nvSpPr>
        <p:spPr>
          <a:xfrm>
            <a:off x="462709" y="6063255"/>
            <a:ext cx="3877985" cy="338554"/>
          </a:xfrm>
          <a:prstGeom prst="rect">
            <a:avLst/>
          </a:prstGeom>
          <a:noFill/>
        </p:spPr>
        <p:txBody>
          <a:bodyPr wrap="none" rtlCol="0">
            <a:spAutoFit/>
          </a:bodyPr>
          <a:lstStyle/>
          <a:p>
            <a:pPr algn="ctr"/>
            <a:r>
              <a:rPr kumimoji="1" lang="ja-JP" altLang="en-US" sz="1600" b="1">
                <a:solidFill>
                  <a:schemeClr val="accent2">
                    <a:lumMod val="75000"/>
                  </a:schemeClr>
                </a:solidFill>
                <a:latin typeface="Meiryo" panose="020B0604030504040204" pitchFamily="34" charset="-128"/>
                <a:ea typeface="Meiryo" panose="020B0604030504040204" pitchFamily="34" charset="-128"/>
              </a:rPr>
              <a:t>高い精度で未来を予測し計画通りに実行</a:t>
            </a:r>
          </a:p>
        </p:txBody>
      </p:sp>
      <p:grpSp>
        <p:nvGrpSpPr>
          <p:cNvPr id="12" name="グループ化 11">
            <a:extLst>
              <a:ext uri="{FF2B5EF4-FFF2-40B4-BE49-F238E27FC236}">
                <a16:creationId xmlns:a16="http://schemas.microsoft.com/office/drawing/2014/main" id="{32299AC0-C820-3D31-CC38-F8AD8E9C3827}"/>
              </a:ext>
            </a:extLst>
          </p:cNvPr>
          <p:cNvGrpSpPr/>
          <p:nvPr/>
        </p:nvGrpSpPr>
        <p:grpSpPr>
          <a:xfrm>
            <a:off x="272118" y="1195899"/>
            <a:ext cx="8589796" cy="363647"/>
            <a:chOff x="272118" y="1195899"/>
            <a:chExt cx="8589796" cy="363647"/>
          </a:xfrm>
        </p:grpSpPr>
        <p:sp>
          <p:nvSpPr>
            <p:cNvPr id="13" name="フリーフォーム 12">
              <a:extLst>
                <a:ext uri="{FF2B5EF4-FFF2-40B4-BE49-F238E27FC236}">
                  <a16:creationId xmlns:a16="http://schemas.microsoft.com/office/drawing/2014/main" id="{277CFCB5-3665-EEDB-A8EC-53FA67A8441D}"/>
                </a:ext>
              </a:extLst>
            </p:cNvPr>
            <p:cNvSpPr/>
            <p:nvPr/>
          </p:nvSpPr>
          <p:spPr>
            <a:xfrm>
              <a:off x="272118" y="1239910"/>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E46C0A">
                <a:alpha val="50196"/>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 name="直線矢印コネクタ 13">
              <a:extLst>
                <a:ext uri="{FF2B5EF4-FFF2-40B4-BE49-F238E27FC236}">
                  <a16:creationId xmlns:a16="http://schemas.microsoft.com/office/drawing/2014/main" id="{91473467-D419-E7EE-4B90-09E9AE094D8C}"/>
                </a:ext>
              </a:extLst>
            </p:cNvPr>
            <p:cNvCxnSpPr>
              <a:cxnSpLocks/>
            </p:cNvCxnSpPr>
            <p:nvPr/>
          </p:nvCxnSpPr>
          <p:spPr>
            <a:xfrm flipV="1">
              <a:off x="278960" y="1195899"/>
              <a:ext cx="4036" cy="352683"/>
            </a:xfrm>
            <a:prstGeom prst="straightConnector1">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868199B3-3CD8-610F-ADAA-41A5A96BB6DE}"/>
                </a:ext>
              </a:extLst>
            </p:cNvPr>
            <p:cNvCxnSpPr>
              <a:cxnSpLocks/>
              <a:stCxn id="13" idx="2"/>
            </p:cNvCxnSpPr>
            <p:nvPr/>
          </p:nvCxnSpPr>
          <p:spPr>
            <a:xfrm flipV="1">
              <a:off x="4542404" y="1271513"/>
              <a:ext cx="4319510" cy="283987"/>
            </a:xfrm>
            <a:prstGeom prst="straightConnector1">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grpSp>
      <p:sp>
        <p:nvSpPr>
          <p:cNvPr id="16" name="テキスト ボックス 15">
            <a:extLst>
              <a:ext uri="{FF2B5EF4-FFF2-40B4-BE49-F238E27FC236}">
                <a16:creationId xmlns:a16="http://schemas.microsoft.com/office/drawing/2014/main" id="{9D5A3D9F-03D4-E91B-9C83-9B61248D5FA0}"/>
              </a:ext>
            </a:extLst>
          </p:cNvPr>
          <p:cNvSpPr txBox="1"/>
          <p:nvPr/>
        </p:nvSpPr>
        <p:spPr>
          <a:xfrm>
            <a:off x="4576132" y="6063255"/>
            <a:ext cx="4288353" cy="338554"/>
          </a:xfrm>
          <a:prstGeom prst="rect">
            <a:avLst/>
          </a:prstGeom>
          <a:noFill/>
        </p:spPr>
        <p:txBody>
          <a:bodyPr wrap="none" rtlCol="0">
            <a:spAutoFit/>
          </a:bodyPr>
          <a:lstStyle/>
          <a:p>
            <a:pPr algn="ctr"/>
            <a:r>
              <a:rPr lang="ja-JP" altLang="en-US" sz="1600" b="1">
                <a:solidFill>
                  <a:schemeClr val="accent3">
                    <a:lumMod val="50000"/>
                  </a:schemeClr>
                </a:solidFill>
                <a:latin typeface="Meiryo" panose="020B0604030504040204" pitchFamily="34" charset="-128"/>
                <a:ea typeface="Meiryo" panose="020B0604030504040204" pitchFamily="34" charset="-128"/>
              </a:rPr>
              <a:t>リアルタイムに現状を捉え直ちに最適を実行</a:t>
            </a:r>
            <a:endParaRPr kumimoji="1" lang="ja-JP" altLang="en-US" sz="1600" b="1">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411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D083B-2192-DFB8-638E-2A083F392B94}"/>
              </a:ext>
            </a:extLst>
          </p:cNvPr>
          <p:cNvSpPr>
            <a:spLocks noGrp="1"/>
          </p:cNvSpPr>
          <p:nvPr>
            <p:ph type="title"/>
          </p:nvPr>
        </p:nvSpPr>
        <p:spPr/>
        <p:txBody>
          <a:bodyPr/>
          <a:lstStyle/>
          <a:p>
            <a:r>
              <a:rPr lang="en" altLang="ja-JP" dirty="0">
                <a:solidFill>
                  <a:srgbClr val="4B4B4B"/>
                </a:solidFill>
                <a:latin typeface="Arial" panose="020B0604020202020204" pitchFamily="34" charset="0"/>
              </a:rPr>
              <a:t>VUCA</a:t>
            </a:r>
            <a:r>
              <a:rPr lang="ja-JP" altLang="en-US">
                <a:solidFill>
                  <a:srgbClr val="4B4B4B"/>
                </a:solidFill>
                <a:latin typeface="Arial" panose="020B0604020202020204" pitchFamily="34" charset="0"/>
              </a:rPr>
              <a:t>の時代に生き残るための価値観</a:t>
            </a:r>
            <a:endParaRPr kumimoji="1" lang="ja-JP" altLang="en-US"/>
          </a:p>
        </p:txBody>
      </p:sp>
      <p:sp>
        <p:nvSpPr>
          <p:cNvPr id="3" name="正方形/長方形 2">
            <a:extLst>
              <a:ext uri="{FF2B5EF4-FFF2-40B4-BE49-F238E27FC236}">
                <a16:creationId xmlns:a16="http://schemas.microsoft.com/office/drawing/2014/main" id="{D1ED3C3F-39DC-A272-0E1B-223518CB65E6}"/>
              </a:ext>
            </a:extLst>
          </p:cNvPr>
          <p:cNvSpPr/>
          <p:nvPr/>
        </p:nvSpPr>
        <p:spPr>
          <a:xfrm>
            <a:off x="192089" y="841312"/>
            <a:ext cx="8686798" cy="210267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AF13D4B8-41FE-E4D8-C335-BA2E0C741138}"/>
              </a:ext>
            </a:extLst>
          </p:cNvPr>
          <p:cNvSpPr txBox="1"/>
          <p:nvPr/>
        </p:nvSpPr>
        <p:spPr>
          <a:xfrm>
            <a:off x="2262999" y="929065"/>
            <a:ext cx="4602543" cy="584775"/>
          </a:xfrm>
          <a:prstGeom prst="rect">
            <a:avLst/>
          </a:prstGeom>
          <a:noFill/>
        </p:spPr>
        <p:txBody>
          <a:bodyPr wrap="none" rtlCol="0">
            <a:spAutoFit/>
          </a:bodyPr>
          <a:lstStyle/>
          <a:p>
            <a:pPr algn="ctr"/>
            <a:r>
              <a:rPr kumimoji="1" lang="en-US" altLang="ja-JP" sz="3200" dirty="0">
                <a:solidFill>
                  <a:schemeClr val="bg1"/>
                </a:solidFill>
                <a:latin typeface="Meiryo" panose="020B0604030504040204" pitchFamily="34" charset="-128"/>
                <a:ea typeface="Meiryo" panose="020B0604030504040204" pitchFamily="34" charset="-128"/>
              </a:rPr>
              <a:t>VUCA</a:t>
            </a:r>
            <a:r>
              <a:rPr lang="ja-JP" altLang="en-US" sz="3200">
                <a:solidFill>
                  <a:schemeClr val="bg1"/>
                </a:solidFill>
                <a:latin typeface="Meiryo" panose="020B0604030504040204" pitchFamily="34" charset="-128"/>
                <a:ea typeface="Meiryo" panose="020B0604030504040204" pitchFamily="34" charset="-128"/>
              </a:rPr>
              <a:t>：</a:t>
            </a:r>
            <a:r>
              <a:rPr kumimoji="1" lang="ja-JP" altLang="en-US" sz="3200" b="1">
                <a:solidFill>
                  <a:schemeClr val="bg1"/>
                </a:solidFill>
                <a:latin typeface="Meiryo" panose="020B0604030504040204" pitchFamily="34" charset="-128"/>
                <a:ea typeface="Meiryo" panose="020B0604030504040204" pitchFamily="34" charset="-128"/>
              </a:rPr>
              <a:t>予測困難な社会</a:t>
            </a:r>
          </a:p>
        </p:txBody>
      </p:sp>
      <p:sp>
        <p:nvSpPr>
          <p:cNvPr id="6" name="正方形/長方形 5">
            <a:extLst>
              <a:ext uri="{FF2B5EF4-FFF2-40B4-BE49-F238E27FC236}">
                <a16:creationId xmlns:a16="http://schemas.microsoft.com/office/drawing/2014/main" id="{7B497ABA-3535-AC65-6682-E16849902E30}"/>
              </a:ext>
            </a:extLst>
          </p:cNvPr>
          <p:cNvSpPr/>
          <p:nvPr/>
        </p:nvSpPr>
        <p:spPr>
          <a:xfrm>
            <a:off x="568620" y="1537315"/>
            <a:ext cx="3476085" cy="65867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0ACDD41-9C29-062B-66F2-ECD55C0B85CF}"/>
              </a:ext>
            </a:extLst>
          </p:cNvPr>
          <p:cNvSpPr/>
          <p:nvPr/>
        </p:nvSpPr>
        <p:spPr>
          <a:xfrm>
            <a:off x="5099294" y="1537315"/>
            <a:ext cx="3476085" cy="65867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78532F6-E587-341E-5BB8-12E9E025A9B9}"/>
              </a:ext>
            </a:extLst>
          </p:cNvPr>
          <p:cNvSpPr txBox="1"/>
          <p:nvPr/>
        </p:nvSpPr>
        <p:spPr>
          <a:xfrm>
            <a:off x="957575" y="1648584"/>
            <a:ext cx="26981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正解がない社会</a:t>
            </a:r>
          </a:p>
        </p:txBody>
      </p:sp>
      <p:sp>
        <p:nvSpPr>
          <p:cNvPr id="10" name="テキスト ボックス 9">
            <a:extLst>
              <a:ext uri="{FF2B5EF4-FFF2-40B4-BE49-F238E27FC236}">
                <a16:creationId xmlns:a16="http://schemas.microsoft.com/office/drawing/2014/main" id="{5C4D70F1-34A2-12FE-9EFA-0EA30FD38022}"/>
              </a:ext>
            </a:extLst>
          </p:cNvPr>
          <p:cNvSpPr txBox="1"/>
          <p:nvPr/>
        </p:nvSpPr>
        <p:spPr>
          <a:xfrm>
            <a:off x="5491922" y="1672766"/>
            <a:ext cx="2698175"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変化が速い社会</a:t>
            </a:r>
          </a:p>
        </p:txBody>
      </p:sp>
      <p:sp>
        <p:nvSpPr>
          <p:cNvPr id="12" name="テキスト ボックス 11">
            <a:extLst>
              <a:ext uri="{FF2B5EF4-FFF2-40B4-BE49-F238E27FC236}">
                <a16:creationId xmlns:a16="http://schemas.microsoft.com/office/drawing/2014/main" id="{334C0468-04DA-480F-A687-78D88346F2BE}"/>
              </a:ext>
            </a:extLst>
          </p:cNvPr>
          <p:cNvSpPr txBox="1"/>
          <p:nvPr/>
        </p:nvSpPr>
        <p:spPr>
          <a:xfrm>
            <a:off x="568621" y="2252953"/>
            <a:ext cx="3476085" cy="646331"/>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用意された正解はなく、自分たちで正解を</a:t>
            </a:r>
            <a:r>
              <a:rPr lang="ja-JP" altLang="en-US">
                <a:solidFill>
                  <a:schemeClr val="bg1"/>
                </a:solidFill>
                <a:latin typeface="Meiryo" panose="020B0604030504040204" pitchFamily="34" charset="-128"/>
                <a:ea typeface="Meiryo" panose="020B0604030504040204" pitchFamily="34" charset="-128"/>
              </a:rPr>
              <a:t>作</a:t>
            </a:r>
            <a:r>
              <a:rPr kumimoji="1" lang="ja-JP" altLang="en-US">
                <a:solidFill>
                  <a:schemeClr val="bg1"/>
                </a:solidFill>
                <a:latin typeface="Meiryo" panose="020B0604030504040204" pitchFamily="34" charset="-128"/>
                <a:ea typeface="Meiryo" panose="020B0604030504040204" pitchFamily="34" charset="-128"/>
              </a:rPr>
              <a:t>るしかない。</a:t>
            </a:r>
          </a:p>
        </p:txBody>
      </p:sp>
      <p:sp>
        <p:nvSpPr>
          <p:cNvPr id="13" name="テキスト ボックス 12">
            <a:extLst>
              <a:ext uri="{FF2B5EF4-FFF2-40B4-BE49-F238E27FC236}">
                <a16:creationId xmlns:a16="http://schemas.microsoft.com/office/drawing/2014/main" id="{329AACA3-6FB3-34D6-999B-C25FA8824197}"/>
              </a:ext>
            </a:extLst>
          </p:cNvPr>
          <p:cNvSpPr txBox="1"/>
          <p:nvPr/>
        </p:nvSpPr>
        <p:spPr>
          <a:xfrm>
            <a:off x="5099293" y="2252953"/>
            <a:ext cx="3476085" cy="646331"/>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変化に対応できる能力があれば、競争優位に立てる。</a:t>
            </a:r>
          </a:p>
        </p:txBody>
      </p:sp>
      <p:grpSp>
        <p:nvGrpSpPr>
          <p:cNvPr id="47" name="グループ化 46">
            <a:extLst>
              <a:ext uri="{FF2B5EF4-FFF2-40B4-BE49-F238E27FC236}">
                <a16:creationId xmlns:a16="http://schemas.microsoft.com/office/drawing/2014/main" id="{483C4E04-F6BF-A44D-C64F-6B90B70C13D5}"/>
              </a:ext>
            </a:extLst>
          </p:cNvPr>
          <p:cNvGrpSpPr/>
          <p:nvPr/>
        </p:nvGrpSpPr>
        <p:grpSpPr>
          <a:xfrm>
            <a:off x="192089" y="2899285"/>
            <a:ext cx="8715580" cy="3603114"/>
            <a:chOff x="192089" y="2899285"/>
            <a:chExt cx="8715580" cy="3603114"/>
          </a:xfrm>
        </p:grpSpPr>
        <p:sp>
          <p:nvSpPr>
            <p:cNvPr id="32" name="正方形/長方形 31">
              <a:extLst>
                <a:ext uri="{FF2B5EF4-FFF2-40B4-BE49-F238E27FC236}">
                  <a16:creationId xmlns:a16="http://schemas.microsoft.com/office/drawing/2014/main" id="{4D117777-632A-4127-37CD-D9F60F15BC99}"/>
                </a:ext>
              </a:extLst>
            </p:cNvPr>
            <p:cNvSpPr/>
            <p:nvPr/>
          </p:nvSpPr>
          <p:spPr>
            <a:xfrm>
              <a:off x="192089" y="3102682"/>
              <a:ext cx="8715580" cy="339971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7ED9F32D-5627-0B54-9A61-6529E74BB5F3}"/>
                </a:ext>
              </a:extLst>
            </p:cNvPr>
            <p:cNvSpPr/>
            <p:nvPr/>
          </p:nvSpPr>
          <p:spPr>
            <a:xfrm>
              <a:off x="362856" y="3746706"/>
              <a:ext cx="2884359" cy="26400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グループ化 4">
              <a:extLst>
                <a:ext uri="{FF2B5EF4-FFF2-40B4-BE49-F238E27FC236}">
                  <a16:creationId xmlns:a16="http://schemas.microsoft.com/office/drawing/2014/main" id="{6032AFCF-46EE-4EF9-05EC-1E4E1911C7EC}"/>
                </a:ext>
              </a:extLst>
            </p:cNvPr>
            <p:cNvGrpSpPr/>
            <p:nvPr/>
          </p:nvGrpSpPr>
          <p:grpSpPr>
            <a:xfrm>
              <a:off x="428962" y="3875408"/>
              <a:ext cx="2752145" cy="2391872"/>
              <a:chOff x="1767840" y="996970"/>
              <a:chExt cx="5608320" cy="4874157"/>
            </a:xfrm>
          </p:grpSpPr>
          <p:sp>
            <p:nvSpPr>
              <p:cNvPr id="7" name="円/楕円 6">
                <a:extLst>
                  <a:ext uri="{FF2B5EF4-FFF2-40B4-BE49-F238E27FC236}">
                    <a16:creationId xmlns:a16="http://schemas.microsoft.com/office/drawing/2014/main" id="{22810114-777F-2CA8-7BEC-F888F5DFC725}"/>
                  </a:ext>
                </a:extLst>
              </p:cNvPr>
              <p:cNvSpPr/>
              <p:nvPr/>
            </p:nvSpPr>
            <p:spPr>
              <a:xfrm>
                <a:off x="3432048" y="996970"/>
                <a:ext cx="2279904" cy="227990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09C5321-898E-03EF-23C9-4B1DE5AB4430}"/>
                  </a:ext>
                </a:extLst>
              </p:cNvPr>
              <p:cNvSpPr txBox="1"/>
              <p:nvPr/>
            </p:nvSpPr>
            <p:spPr>
              <a:xfrm>
                <a:off x="3756659" y="1749544"/>
                <a:ext cx="1630686" cy="940781"/>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仮設</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6" name="円/楕円 25">
                <a:extLst>
                  <a:ext uri="{FF2B5EF4-FFF2-40B4-BE49-F238E27FC236}">
                    <a16:creationId xmlns:a16="http://schemas.microsoft.com/office/drawing/2014/main" id="{1312EC20-AB7F-B649-6BD6-F1926280FE07}"/>
                  </a:ext>
                </a:extLst>
              </p:cNvPr>
              <p:cNvSpPr/>
              <p:nvPr/>
            </p:nvSpPr>
            <p:spPr>
              <a:xfrm>
                <a:off x="5096256" y="3591223"/>
                <a:ext cx="2279904" cy="227990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86C8E7DB-1FDB-51CD-B8C2-A120F41A672C}"/>
                  </a:ext>
                </a:extLst>
              </p:cNvPr>
              <p:cNvSpPr txBox="1"/>
              <p:nvPr/>
            </p:nvSpPr>
            <p:spPr>
              <a:xfrm>
                <a:off x="5420869" y="4343796"/>
                <a:ext cx="1630686" cy="940781"/>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実践</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8" name="円/楕円 27">
                <a:extLst>
                  <a:ext uri="{FF2B5EF4-FFF2-40B4-BE49-F238E27FC236}">
                    <a16:creationId xmlns:a16="http://schemas.microsoft.com/office/drawing/2014/main" id="{E93909BE-55FA-943C-7686-484D3EA89954}"/>
                  </a:ext>
                </a:extLst>
              </p:cNvPr>
              <p:cNvSpPr/>
              <p:nvPr/>
            </p:nvSpPr>
            <p:spPr>
              <a:xfrm>
                <a:off x="1767840" y="3591223"/>
                <a:ext cx="2279904" cy="227990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23358BAE-63C4-0F1D-BF96-83C792FEDCEC}"/>
                  </a:ext>
                </a:extLst>
              </p:cNvPr>
              <p:cNvSpPr txBox="1"/>
              <p:nvPr/>
            </p:nvSpPr>
            <p:spPr>
              <a:xfrm>
                <a:off x="2092456" y="4343796"/>
                <a:ext cx="1630686" cy="940781"/>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検証</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30" name="Picture 2">
                <a:extLst>
                  <a:ext uri="{FF2B5EF4-FFF2-40B4-BE49-F238E27FC236}">
                    <a16:creationId xmlns:a16="http://schemas.microsoft.com/office/drawing/2014/main" id="{70EA3CC9-F729-D27E-DCA0-13C8BAA6D0D9}"/>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487957" y="2871584"/>
                <a:ext cx="2168081" cy="21680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3" name="テキスト ボックス 32">
              <a:extLst>
                <a:ext uri="{FF2B5EF4-FFF2-40B4-BE49-F238E27FC236}">
                  <a16:creationId xmlns:a16="http://schemas.microsoft.com/office/drawing/2014/main" id="{7A2BE3F3-B987-0B67-0AE8-FD980D9601E3}"/>
                </a:ext>
              </a:extLst>
            </p:cNvPr>
            <p:cNvSpPr txBox="1"/>
            <p:nvPr/>
          </p:nvSpPr>
          <p:spPr>
            <a:xfrm>
              <a:off x="246338" y="3254665"/>
              <a:ext cx="8578300" cy="477054"/>
            </a:xfrm>
            <a:prstGeom prst="rect">
              <a:avLst/>
            </a:prstGeom>
            <a:noFill/>
          </p:spPr>
          <p:txBody>
            <a:bodyPr wrap="square" rtlCol="0">
              <a:spAutoFit/>
            </a:bodyPr>
            <a:lstStyle/>
            <a:p>
              <a:pPr algn="ctr"/>
              <a:r>
                <a:rPr kumimoji="1" lang="ja-JP" altLang="en-US" sz="2500" b="1">
                  <a:solidFill>
                    <a:schemeClr val="bg1"/>
                  </a:solidFill>
                  <a:latin typeface="Meiryo" panose="020B0604030504040204" pitchFamily="34" charset="-128"/>
                  <a:ea typeface="Meiryo" panose="020B0604030504040204" pitchFamily="34" charset="-128"/>
                </a:rPr>
                <a:t>圧倒的なスピード：</a:t>
              </a:r>
              <a:r>
                <a:rPr lang="ja-JP" altLang="en-US" sz="2500">
                  <a:solidFill>
                    <a:schemeClr val="bg1"/>
                  </a:solidFill>
                  <a:latin typeface="Meiryo" panose="020B0604030504040204" pitchFamily="34" charset="-128"/>
                  <a:ea typeface="Meiryo" panose="020B0604030504040204" pitchFamily="34" charset="-128"/>
                </a:rPr>
                <a:t>仮説・実践・検証をに回すこと</a:t>
              </a:r>
              <a:endParaRPr lang="en-US" altLang="ja-JP" sz="2500" dirty="0">
                <a:solidFill>
                  <a:schemeClr val="bg1"/>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8E081A49-3A1A-5B86-B8D9-D26E25B2944D}"/>
                </a:ext>
              </a:extLst>
            </p:cNvPr>
            <p:cNvSpPr/>
            <p:nvPr/>
          </p:nvSpPr>
          <p:spPr>
            <a:xfrm>
              <a:off x="3417982" y="3802398"/>
              <a:ext cx="5447308" cy="1107996"/>
            </a:xfrm>
            <a:prstGeom prst="rect">
              <a:avLst/>
            </a:prstGeom>
          </p:spPr>
          <p:txBody>
            <a:bodyPr wrap="square">
              <a:spAutoFit/>
            </a:bodyPr>
            <a:lstStyle/>
            <a:p>
              <a:pPr marL="342900" indent="-342900" fontAlgn="base">
                <a:buFont typeface="Wingdings" pitchFamily="2" charset="2"/>
                <a:buChar char="ü"/>
              </a:pPr>
              <a:r>
                <a:rPr lang="ja-JP" altLang="en-US" sz="2200">
                  <a:solidFill>
                    <a:schemeClr val="bg1"/>
                  </a:solidFill>
                  <a:latin typeface="Meiryo" panose="020B0604030504040204" pitchFamily="34" charset="-128"/>
                  <a:ea typeface="Meiryo" panose="020B0604030504040204" pitchFamily="34" charset="-128"/>
                </a:rPr>
                <a:t>自分たちで考えて、答え</a:t>
              </a:r>
              <a:r>
                <a:rPr lang="en-US" altLang="ja-JP" sz="2200" dirty="0">
                  <a:solidFill>
                    <a:schemeClr val="bg1"/>
                  </a:solidFill>
                  <a:latin typeface="Meiryo" panose="020B0604030504040204" pitchFamily="34" charset="-128"/>
                  <a:ea typeface="Meiryo" panose="020B0604030504040204" pitchFamily="34" charset="-128"/>
                </a:rPr>
                <a:t>(</a:t>
              </a:r>
              <a:r>
                <a:rPr lang="ja-JP" altLang="en-US" sz="2200">
                  <a:solidFill>
                    <a:schemeClr val="bg1"/>
                  </a:solidFill>
                  <a:latin typeface="Meiryo" panose="020B0604030504040204" pitchFamily="34" charset="-128"/>
                  <a:ea typeface="Meiryo" panose="020B0604030504040204" pitchFamily="34" charset="-128"/>
                </a:rPr>
                <a:t>仮説</a:t>
              </a:r>
              <a:r>
                <a:rPr lang="en-US" altLang="ja-JP" sz="2200" dirty="0">
                  <a:solidFill>
                    <a:schemeClr val="bg1"/>
                  </a:solidFill>
                  <a:latin typeface="Meiryo" panose="020B0604030504040204" pitchFamily="34" charset="-128"/>
                  <a:ea typeface="Meiryo" panose="020B0604030504040204" pitchFamily="34" charset="-128"/>
                </a:rPr>
                <a:t>)</a:t>
              </a:r>
              <a:r>
                <a:rPr lang="ja-JP" altLang="en-US" sz="2200">
                  <a:solidFill>
                    <a:schemeClr val="bg1"/>
                  </a:solidFill>
                  <a:latin typeface="Meiryo" panose="020B0604030504040204" pitchFamily="34" charset="-128"/>
                  <a:ea typeface="Meiryo" panose="020B0604030504040204" pitchFamily="34" charset="-128"/>
                </a:rPr>
                <a:t>創る。</a:t>
              </a:r>
            </a:p>
            <a:p>
              <a:pPr marL="342900" indent="-342900" fontAlgn="base">
                <a:buFont typeface="Wingdings" pitchFamily="2" charset="2"/>
                <a:buChar char="ü"/>
              </a:pPr>
              <a:r>
                <a:rPr lang="ja-JP" altLang="en-US" sz="2200">
                  <a:solidFill>
                    <a:schemeClr val="bg1"/>
                  </a:solidFill>
                  <a:latin typeface="Meiryo" panose="020B0604030504040204" pitchFamily="34" charset="-128"/>
                  <a:ea typeface="Meiryo" panose="020B0604030504040204" pitchFamily="34" charset="-128"/>
                </a:rPr>
                <a:t>直ちに実践に移し、結果を確認する。</a:t>
              </a:r>
              <a:endParaRPr lang="en-US" altLang="ja-JP" sz="2200" dirty="0">
                <a:solidFill>
                  <a:schemeClr val="bg1"/>
                </a:solidFill>
                <a:latin typeface="Meiryo" panose="020B0604030504040204" pitchFamily="34" charset="-128"/>
                <a:ea typeface="Meiryo" panose="020B0604030504040204" pitchFamily="34" charset="-128"/>
              </a:endParaRPr>
            </a:p>
            <a:p>
              <a:pPr marL="342900" indent="-342900" fontAlgn="base">
                <a:buFont typeface="Wingdings" pitchFamily="2" charset="2"/>
                <a:buChar char="ü"/>
              </a:pPr>
              <a:r>
                <a:rPr lang="ja-JP" altLang="en-US" sz="2200">
                  <a:solidFill>
                    <a:schemeClr val="bg1"/>
                  </a:solidFill>
                  <a:latin typeface="Meiryo" panose="020B0604030504040204" pitchFamily="34" charset="-128"/>
                  <a:ea typeface="Meiryo" panose="020B0604030504040204" pitchFamily="34" charset="-128"/>
                </a:rPr>
                <a:t>結果から議論して、仮設を更新する。</a:t>
              </a:r>
              <a:endParaRPr lang="ja-JP" altLang="en-US" sz="2200" b="0" i="0">
                <a:solidFill>
                  <a:schemeClr val="bg1"/>
                </a:solidFill>
                <a:effectLst/>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475C79C1-5558-F7A0-79A1-18A66BC4884A}"/>
                </a:ext>
              </a:extLst>
            </p:cNvPr>
            <p:cNvSpPr/>
            <p:nvPr/>
          </p:nvSpPr>
          <p:spPr>
            <a:xfrm>
              <a:off x="3963988" y="2899285"/>
              <a:ext cx="1143000" cy="304882"/>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4359EE4F-98C1-3303-7FC0-62B869B514B7}"/>
                </a:ext>
              </a:extLst>
            </p:cNvPr>
            <p:cNvSpPr/>
            <p:nvPr/>
          </p:nvSpPr>
          <p:spPr>
            <a:xfrm>
              <a:off x="3417983" y="4974828"/>
              <a:ext cx="5460904" cy="954107"/>
            </a:xfrm>
            <a:prstGeom prst="rect">
              <a:avLst/>
            </a:prstGeom>
          </p:spPr>
          <p:txBody>
            <a:bodyPr wrap="square">
              <a:spAutoFit/>
            </a:bodyPr>
            <a:lstStyle/>
            <a:p>
              <a:pPr marL="342900" indent="-342900" fontAlgn="base">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直ちに行動しなければ、チャンスを逃してしまう。</a:t>
              </a:r>
            </a:p>
            <a:p>
              <a:pPr marL="342900" indent="-342900" fontAlgn="base">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失敗しても直ぐにやり直しでき、大きな痛手を回避できる。</a:t>
              </a:r>
            </a:p>
            <a:p>
              <a:pPr marL="342900" indent="-342900" fontAlgn="base">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スピードを徹底して追求すれば、物事を単純化して捉えなくてはならず、本質のみに集中できる。</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88CF9997-69F3-EE84-FAA0-0EDB714D8B7A}"/>
                </a:ext>
              </a:extLst>
            </p:cNvPr>
            <p:cNvSpPr txBox="1"/>
            <p:nvPr/>
          </p:nvSpPr>
          <p:spPr>
            <a:xfrm>
              <a:off x="1313941" y="5163467"/>
              <a:ext cx="982183" cy="400110"/>
            </a:xfrm>
            <a:prstGeom prst="rect">
              <a:avLst/>
            </a:prstGeom>
            <a:noFill/>
          </p:spPr>
          <p:txBody>
            <a:bodyPr wrap="square">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高速</a:t>
              </a:r>
              <a:endParaRPr lang="ja-JP" altLang="en-US" sz="2000" b="1">
                <a:solidFill>
                  <a:schemeClr val="accent6">
                    <a:lumMod val="75000"/>
                  </a:schemeClr>
                </a:solidFill>
              </a:endParaRPr>
            </a:p>
          </p:txBody>
        </p:sp>
        <p:cxnSp>
          <p:nvCxnSpPr>
            <p:cNvPr id="46" name="直線コネクタ 45">
              <a:extLst>
                <a:ext uri="{FF2B5EF4-FFF2-40B4-BE49-F238E27FC236}">
                  <a16:creationId xmlns:a16="http://schemas.microsoft.com/office/drawing/2014/main" id="{C4C9EA3E-A50F-9C24-DF38-906B22C96ED2}"/>
                </a:ext>
              </a:extLst>
            </p:cNvPr>
            <p:cNvCxnSpPr/>
            <p:nvPr/>
          </p:nvCxnSpPr>
          <p:spPr>
            <a:xfrm>
              <a:off x="3497943" y="4910394"/>
              <a:ext cx="507743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グループ化 41">
            <a:extLst>
              <a:ext uri="{FF2B5EF4-FFF2-40B4-BE49-F238E27FC236}">
                <a16:creationId xmlns:a16="http://schemas.microsoft.com/office/drawing/2014/main" id="{F287A9FD-9E9C-ABC9-6890-FFF26D85619A}"/>
              </a:ext>
            </a:extLst>
          </p:cNvPr>
          <p:cNvGrpSpPr/>
          <p:nvPr/>
        </p:nvGrpSpPr>
        <p:grpSpPr>
          <a:xfrm>
            <a:off x="5412570" y="6016688"/>
            <a:ext cx="3611214" cy="596188"/>
            <a:chOff x="5546271" y="4828240"/>
            <a:chExt cx="3611214" cy="596188"/>
          </a:xfrm>
        </p:grpSpPr>
        <p:sp>
          <p:nvSpPr>
            <p:cNvPr id="43" name="四角形吹き出し 42">
              <a:extLst>
                <a:ext uri="{FF2B5EF4-FFF2-40B4-BE49-F238E27FC236}">
                  <a16:creationId xmlns:a16="http://schemas.microsoft.com/office/drawing/2014/main" id="{FD401DF5-7BA3-5664-447E-F863D7374C3B}"/>
                </a:ext>
              </a:extLst>
            </p:cNvPr>
            <p:cNvSpPr/>
            <p:nvPr/>
          </p:nvSpPr>
          <p:spPr>
            <a:xfrm>
              <a:off x="5546271" y="4828240"/>
              <a:ext cx="3611214" cy="584775"/>
            </a:xfrm>
            <a:prstGeom prst="wedgeRectCallout">
              <a:avLst>
                <a:gd name="adj1" fmla="val -29501"/>
                <a:gd name="adj2" fmla="val -70998"/>
              </a:avLst>
            </a:prstGeom>
            <a:solidFill>
              <a:srgbClr val="E46C0A"/>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264D6207-FD1A-1FB3-3967-74EF016A26F7}"/>
                </a:ext>
              </a:extLst>
            </p:cNvPr>
            <p:cNvSpPr txBox="1"/>
            <p:nvPr/>
          </p:nvSpPr>
          <p:spPr>
            <a:xfrm>
              <a:off x="5838483" y="4839653"/>
              <a:ext cx="3057247" cy="584775"/>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ＤＸとはこの価値観を企業活動</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の基盤に据えるための取り組み</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68285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ECAE87CC-F883-741E-98B5-4B3D17C732D8}"/>
              </a:ext>
            </a:extLst>
          </p:cNvPr>
          <p:cNvGrpSpPr/>
          <p:nvPr/>
        </p:nvGrpSpPr>
        <p:grpSpPr>
          <a:xfrm>
            <a:off x="4781598" y="748145"/>
            <a:ext cx="1415772" cy="5939837"/>
            <a:chOff x="4781598" y="748145"/>
            <a:chExt cx="1415772" cy="5939837"/>
          </a:xfrm>
          <a:solidFill>
            <a:srgbClr val="FFC000"/>
          </a:solidFill>
        </p:grpSpPr>
        <p:sp>
          <p:nvSpPr>
            <p:cNvPr id="19" name="正方形/長方形 18">
              <a:extLst>
                <a:ext uri="{FF2B5EF4-FFF2-40B4-BE49-F238E27FC236}">
                  <a16:creationId xmlns:a16="http://schemas.microsoft.com/office/drawing/2014/main" id="{92224B73-8328-B880-04D2-7B63ACF87F34}"/>
                </a:ext>
              </a:extLst>
            </p:cNvPr>
            <p:cNvSpPr/>
            <p:nvPr/>
          </p:nvSpPr>
          <p:spPr>
            <a:xfrm>
              <a:off x="4781598" y="748145"/>
              <a:ext cx="1415772" cy="5878286"/>
            </a:xfrm>
            <a:prstGeom prst="rect">
              <a:avLst/>
            </a:prstGeom>
            <a:solidFill>
              <a:schemeClr val="accent2">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728E6307-35E5-8FD1-DA06-3DE16F8D00ED}"/>
                </a:ext>
              </a:extLst>
            </p:cNvPr>
            <p:cNvSpPr txBox="1"/>
            <p:nvPr/>
          </p:nvSpPr>
          <p:spPr>
            <a:xfrm>
              <a:off x="4922662" y="6287872"/>
              <a:ext cx="1133644" cy="400110"/>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2020</a:t>
              </a:r>
              <a:r>
                <a:rPr kumimoji="1" lang="ja-JP" altLang="en-US" sz="2000" b="1">
                  <a:solidFill>
                    <a:schemeClr val="bg1"/>
                  </a:solidFill>
                  <a:latin typeface="Meiryo" panose="020B0604030504040204" pitchFamily="34" charset="-128"/>
                  <a:ea typeface="Meiryo" panose="020B0604030504040204" pitchFamily="34" charset="-128"/>
                </a:rPr>
                <a:t>年</a:t>
              </a:r>
            </a:p>
          </p:txBody>
        </p:sp>
      </p:grpSp>
      <p:sp>
        <p:nvSpPr>
          <p:cNvPr id="18" name="正方形/長方形 17">
            <a:extLst>
              <a:ext uri="{FF2B5EF4-FFF2-40B4-BE49-F238E27FC236}">
                <a16:creationId xmlns:a16="http://schemas.microsoft.com/office/drawing/2014/main" id="{93059C11-AFE9-29F2-3504-16610FC8E3FA}"/>
              </a:ext>
            </a:extLst>
          </p:cNvPr>
          <p:cNvSpPr/>
          <p:nvPr/>
        </p:nvSpPr>
        <p:spPr>
          <a:xfrm>
            <a:off x="2946629" y="748145"/>
            <a:ext cx="1415772" cy="5878286"/>
          </a:xfrm>
          <a:prstGeom prst="rect">
            <a:avLst/>
          </a:prstGeom>
          <a:solidFill>
            <a:srgbClr val="FFC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角丸四角形 1">
            <a:extLst>
              <a:ext uri="{FF2B5EF4-FFF2-40B4-BE49-F238E27FC236}">
                <a16:creationId xmlns:a16="http://schemas.microsoft.com/office/drawing/2014/main" id="{42242395-FA62-0014-D215-5DBA4FFFADFE}"/>
              </a:ext>
            </a:extLst>
          </p:cNvPr>
          <p:cNvSpPr/>
          <p:nvPr/>
        </p:nvSpPr>
        <p:spPr>
          <a:xfrm>
            <a:off x="1025911" y="4887801"/>
            <a:ext cx="2838203" cy="1306286"/>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角丸四角形 2">
            <a:extLst>
              <a:ext uri="{FF2B5EF4-FFF2-40B4-BE49-F238E27FC236}">
                <a16:creationId xmlns:a16="http://schemas.microsoft.com/office/drawing/2014/main" id="{429D82E5-8233-F08B-56A1-90D3F51D9BCF}"/>
              </a:ext>
            </a:extLst>
          </p:cNvPr>
          <p:cNvSpPr/>
          <p:nvPr/>
        </p:nvSpPr>
        <p:spPr>
          <a:xfrm>
            <a:off x="3152898" y="2856177"/>
            <a:ext cx="2838203" cy="1306286"/>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F90B6A57-A2AC-9918-1995-81DAE79F3D97}"/>
              </a:ext>
            </a:extLst>
          </p:cNvPr>
          <p:cNvSpPr txBox="1"/>
          <p:nvPr/>
        </p:nvSpPr>
        <p:spPr>
          <a:xfrm>
            <a:off x="1737126" y="4956169"/>
            <a:ext cx="1415772" cy="584775"/>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安定性</a:t>
            </a:r>
          </a:p>
        </p:txBody>
      </p:sp>
      <p:sp>
        <p:nvSpPr>
          <p:cNvPr id="6" name="テキスト ボックス 5">
            <a:extLst>
              <a:ext uri="{FF2B5EF4-FFF2-40B4-BE49-F238E27FC236}">
                <a16:creationId xmlns:a16="http://schemas.microsoft.com/office/drawing/2014/main" id="{F41DCDD0-2823-8A8E-640F-06D14DD628F9}"/>
              </a:ext>
            </a:extLst>
          </p:cNvPr>
          <p:cNvSpPr txBox="1"/>
          <p:nvPr/>
        </p:nvSpPr>
        <p:spPr>
          <a:xfrm>
            <a:off x="1121573" y="5472040"/>
            <a:ext cx="2646878"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手間をかけてでも高品質</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高精度な未来予測と確実な計画遂行</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均質な人材とプロセスの標準化</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6BAE7F1-7BAB-E8A4-609F-337B05B15408}"/>
              </a:ext>
            </a:extLst>
          </p:cNvPr>
          <p:cNvSpPr txBox="1"/>
          <p:nvPr/>
        </p:nvSpPr>
        <p:spPr>
          <a:xfrm>
            <a:off x="3864114" y="2924621"/>
            <a:ext cx="1415772" cy="584775"/>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俊敏性</a:t>
            </a:r>
          </a:p>
        </p:txBody>
      </p:sp>
      <p:sp>
        <p:nvSpPr>
          <p:cNvPr id="8" name="テキスト ボックス 7">
            <a:extLst>
              <a:ext uri="{FF2B5EF4-FFF2-40B4-BE49-F238E27FC236}">
                <a16:creationId xmlns:a16="http://schemas.microsoft.com/office/drawing/2014/main" id="{B410E4F4-4039-E986-D176-7BEED0D714AB}"/>
              </a:ext>
            </a:extLst>
          </p:cNvPr>
          <p:cNvSpPr txBox="1"/>
          <p:nvPr/>
        </p:nvSpPr>
        <p:spPr>
          <a:xfrm>
            <a:off x="3171627" y="3440492"/>
            <a:ext cx="2800767"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高品質とスピードの両立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リアルタイムな事実把握と即断・実行</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多才な人材と多様性の包摂</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ホームベース 10">
            <a:extLst>
              <a:ext uri="{FF2B5EF4-FFF2-40B4-BE49-F238E27FC236}">
                <a16:creationId xmlns:a16="http://schemas.microsoft.com/office/drawing/2014/main" id="{2B0758CA-A0BE-08D7-A119-C21244BC6369}"/>
              </a:ext>
            </a:extLst>
          </p:cNvPr>
          <p:cNvSpPr/>
          <p:nvPr/>
        </p:nvSpPr>
        <p:spPr>
          <a:xfrm>
            <a:off x="2421570" y="4211827"/>
            <a:ext cx="2802576" cy="60025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DA516F0D-3825-30CC-827A-C9A620872238}"/>
              </a:ext>
            </a:extLst>
          </p:cNvPr>
          <p:cNvSpPr txBox="1"/>
          <p:nvPr/>
        </p:nvSpPr>
        <p:spPr>
          <a:xfrm>
            <a:off x="2555511" y="4234232"/>
            <a:ext cx="2300630" cy="600164"/>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インターネットとモバイルの普及</a:t>
            </a:r>
            <a:endParaRPr kumimoji="1" lang="en-US" altLang="ja-JP" sz="1100" dirty="0">
              <a:solidFill>
                <a:schemeClr val="bg1"/>
              </a:solidFill>
              <a:latin typeface="Meiryo" panose="020B0604030504040204" pitchFamily="34" charset="-128"/>
              <a:ea typeface="Meiryo" panose="020B0604030504040204" pitchFamily="34" charset="-128"/>
            </a:endParaRPr>
          </a:p>
          <a:p>
            <a:pPr algn="ctr"/>
            <a:r>
              <a:rPr lang="ja-JP" altLang="en-US" sz="1100">
                <a:solidFill>
                  <a:schemeClr val="bg1"/>
                </a:solidFill>
                <a:latin typeface="Meiryo" panose="020B0604030504040204" pitchFamily="34" charset="-128"/>
                <a:ea typeface="Meiryo" panose="020B0604030504040204" pitchFamily="34" charset="-128"/>
              </a:rPr>
              <a:t>グローバリズムと民族主義の対立</a:t>
            </a:r>
            <a:endParaRPr lang="en-US" altLang="ja-JP" sz="1100" dirty="0">
              <a:solidFill>
                <a:schemeClr val="bg1"/>
              </a:solidFill>
              <a:latin typeface="Meiryo" panose="020B0604030504040204" pitchFamily="34" charset="-128"/>
              <a:ea typeface="Meiryo" panose="020B0604030504040204" pitchFamily="34" charset="-128"/>
            </a:endParaRPr>
          </a:p>
          <a:p>
            <a:pPr algn="ctr"/>
            <a:r>
              <a:rPr kumimoji="1" lang="en-US" altLang="ja-JP" sz="1100" dirty="0">
                <a:solidFill>
                  <a:schemeClr val="bg1"/>
                </a:solidFill>
                <a:latin typeface="Meiryo" panose="020B0604030504040204" pitchFamily="34" charset="-128"/>
                <a:ea typeface="Meiryo" panose="020B0604030504040204" pitchFamily="34" charset="-128"/>
              </a:rPr>
              <a:t>VUCA</a:t>
            </a:r>
            <a:r>
              <a:rPr kumimoji="1" lang="ja-JP" altLang="en-US" sz="1100">
                <a:solidFill>
                  <a:schemeClr val="bg1"/>
                </a:solidFill>
                <a:latin typeface="Meiryo" panose="020B0604030504040204" pitchFamily="34" charset="-128"/>
                <a:ea typeface="Meiryo" panose="020B0604030504040204" pitchFamily="34" charset="-128"/>
              </a:rPr>
              <a:t>／不確実な未来への不安</a:t>
            </a:r>
            <a:endParaRPr kumimoji="1" lang="en-US" altLang="ja-JP" sz="11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6BF036E7-0AE9-2EDF-56AE-DEA2A6BBCC33}"/>
              </a:ext>
            </a:extLst>
          </p:cNvPr>
          <p:cNvGrpSpPr/>
          <p:nvPr/>
        </p:nvGrpSpPr>
        <p:grpSpPr>
          <a:xfrm>
            <a:off x="4170616" y="824553"/>
            <a:ext cx="3867845" cy="1999220"/>
            <a:chOff x="4170616" y="824553"/>
            <a:chExt cx="3867845" cy="1999220"/>
          </a:xfrm>
        </p:grpSpPr>
        <p:sp>
          <p:nvSpPr>
            <p:cNvPr id="4" name="角丸四角形 3">
              <a:extLst>
                <a:ext uri="{FF2B5EF4-FFF2-40B4-BE49-F238E27FC236}">
                  <a16:creationId xmlns:a16="http://schemas.microsoft.com/office/drawing/2014/main" id="{E57BABBF-4767-6C87-8A02-F15F7A15F62C}"/>
                </a:ext>
              </a:extLst>
            </p:cNvPr>
            <p:cNvSpPr/>
            <p:nvPr/>
          </p:nvSpPr>
          <p:spPr>
            <a:xfrm>
              <a:off x="5200258" y="824553"/>
              <a:ext cx="2838203" cy="130628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BBC5C485-0C40-738D-1854-A73A9A662CAA}"/>
                </a:ext>
              </a:extLst>
            </p:cNvPr>
            <p:cNvSpPr txBox="1"/>
            <p:nvPr/>
          </p:nvSpPr>
          <p:spPr>
            <a:xfrm>
              <a:off x="5911473" y="892921"/>
              <a:ext cx="1415772" cy="584775"/>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人間性</a:t>
              </a:r>
            </a:p>
          </p:txBody>
        </p:sp>
        <p:sp>
          <p:nvSpPr>
            <p:cNvPr id="10" name="テキスト ボックス 9">
              <a:extLst>
                <a:ext uri="{FF2B5EF4-FFF2-40B4-BE49-F238E27FC236}">
                  <a16:creationId xmlns:a16="http://schemas.microsoft.com/office/drawing/2014/main" id="{941BF6CE-B6C5-9CCF-9A75-F4200DBEF15F}"/>
                </a:ext>
              </a:extLst>
            </p:cNvPr>
            <p:cNvSpPr txBox="1"/>
            <p:nvPr/>
          </p:nvSpPr>
          <p:spPr>
            <a:xfrm>
              <a:off x="5200258" y="1391838"/>
              <a:ext cx="2838203" cy="646331"/>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意味から価値への転換</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本質の追求</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発展・成長から成熟への移行</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ホームベース 12">
              <a:extLst>
                <a:ext uri="{FF2B5EF4-FFF2-40B4-BE49-F238E27FC236}">
                  <a16:creationId xmlns:a16="http://schemas.microsoft.com/office/drawing/2014/main" id="{4B8909D1-D5C4-F70A-940E-7BD6C1375CCA}"/>
                </a:ext>
              </a:extLst>
            </p:cNvPr>
            <p:cNvSpPr/>
            <p:nvPr/>
          </p:nvSpPr>
          <p:spPr>
            <a:xfrm>
              <a:off x="4170616" y="2196363"/>
              <a:ext cx="2802576" cy="60025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B91F94AA-4E1D-7F98-E336-6FAD818CDF41}"/>
                </a:ext>
              </a:extLst>
            </p:cNvPr>
            <p:cNvSpPr txBox="1"/>
            <p:nvPr/>
          </p:nvSpPr>
          <p:spPr>
            <a:xfrm>
              <a:off x="4637422" y="2223609"/>
              <a:ext cx="1747594" cy="600164"/>
            </a:xfrm>
            <a:prstGeom prst="rect">
              <a:avLst/>
            </a:prstGeom>
            <a:noFill/>
          </p:spPr>
          <p:txBody>
            <a:bodyPr wrap="none" rtlCol="0">
              <a:spAutoFit/>
            </a:bodyPr>
            <a:lstStyle/>
            <a:p>
              <a:pPr algn="ctr"/>
              <a:r>
                <a:rPr kumimoji="1" lang="en-US" altLang="ja-JP" sz="1100" dirty="0">
                  <a:solidFill>
                    <a:schemeClr val="bg1"/>
                  </a:solidFill>
                  <a:latin typeface="Meiryo" panose="020B0604030504040204" pitchFamily="34" charset="-128"/>
                  <a:ea typeface="Meiryo" panose="020B0604030504040204" pitchFamily="34" charset="-128"/>
                </a:rPr>
                <a:t>AI</a:t>
              </a:r>
              <a:r>
                <a:rPr lang="ja-JP" altLang="en-US" sz="1100">
                  <a:solidFill>
                    <a:schemeClr val="bg1"/>
                  </a:solidFill>
                  <a:latin typeface="Meiryo" panose="020B0604030504040204" pitchFamily="34" charset="-128"/>
                  <a:ea typeface="Meiryo" panose="020B0604030504040204" pitchFamily="34" charset="-128"/>
                </a:rPr>
                <a:t>やテクノロジーの発展</a:t>
              </a:r>
              <a:endParaRPr kumimoji="1" lang="en-US" altLang="ja-JP" sz="1100" dirty="0">
                <a:solidFill>
                  <a:schemeClr val="bg1"/>
                </a:solidFill>
                <a:latin typeface="Meiryo" panose="020B0604030504040204" pitchFamily="34" charset="-128"/>
                <a:ea typeface="Meiryo" panose="020B0604030504040204" pitchFamily="34" charset="-128"/>
              </a:endParaRPr>
            </a:p>
            <a:p>
              <a:pPr algn="ctr"/>
              <a:r>
                <a:rPr lang="ja-JP" altLang="en-US" sz="1100">
                  <a:solidFill>
                    <a:schemeClr val="bg1"/>
                  </a:solidFill>
                  <a:latin typeface="Meiryo" panose="020B0604030504040204" pitchFamily="34" charset="-128"/>
                  <a:ea typeface="Meiryo" panose="020B0604030504040204" pitchFamily="34" charset="-128"/>
                </a:rPr>
                <a:t>資源枯渇</a:t>
              </a:r>
              <a:endParaRPr lang="en-US" altLang="ja-JP" sz="1100" dirty="0">
                <a:solidFill>
                  <a:schemeClr val="bg1"/>
                </a:solidFill>
                <a:latin typeface="Meiryo" panose="020B0604030504040204" pitchFamily="34" charset="-128"/>
                <a:ea typeface="Meiryo" panose="020B0604030504040204" pitchFamily="34" charset="-128"/>
              </a:endParaRPr>
            </a:p>
            <a:p>
              <a:pPr algn="ctr"/>
              <a:r>
                <a:rPr lang="ja-JP" altLang="en-US" sz="1100">
                  <a:solidFill>
                    <a:schemeClr val="bg1"/>
                  </a:solidFill>
                  <a:latin typeface="Meiryo" panose="020B0604030504040204" pitchFamily="34" charset="-128"/>
                  <a:ea typeface="Meiryo" panose="020B0604030504040204" pitchFamily="34" charset="-128"/>
                </a:rPr>
                <a:t>環境破壊や気象変動</a:t>
              </a:r>
              <a:endParaRPr lang="en-US" altLang="ja-JP" sz="1100" dirty="0">
                <a:solidFill>
                  <a:schemeClr val="bg1"/>
                </a:solidFill>
                <a:latin typeface="Meiryo" panose="020B0604030504040204" pitchFamily="34" charset="-128"/>
                <a:ea typeface="Meiryo" panose="020B0604030504040204" pitchFamily="34" charset="-128"/>
              </a:endParaRPr>
            </a:p>
          </p:txBody>
        </p:sp>
      </p:grpSp>
      <p:sp>
        <p:nvSpPr>
          <p:cNvPr id="16" name="テキスト ボックス 15">
            <a:extLst>
              <a:ext uri="{FF2B5EF4-FFF2-40B4-BE49-F238E27FC236}">
                <a16:creationId xmlns:a16="http://schemas.microsoft.com/office/drawing/2014/main" id="{B552F9FC-BA7D-484D-E0CD-4C6CF267F397}"/>
              </a:ext>
            </a:extLst>
          </p:cNvPr>
          <p:cNvSpPr txBox="1"/>
          <p:nvPr/>
        </p:nvSpPr>
        <p:spPr>
          <a:xfrm>
            <a:off x="3152898" y="6300190"/>
            <a:ext cx="1133644" cy="400110"/>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2000</a:t>
            </a:r>
            <a:r>
              <a:rPr kumimoji="1" lang="ja-JP" altLang="en-US" sz="2000" b="1">
                <a:solidFill>
                  <a:schemeClr val="bg1"/>
                </a:solidFill>
                <a:latin typeface="Meiryo" panose="020B0604030504040204" pitchFamily="34" charset="-128"/>
                <a:ea typeface="Meiryo" panose="020B0604030504040204" pitchFamily="34" charset="-128"/>
              </a:rPr>
              <a:t>年</a:t>
            </a:r>
          </a:p>
        </p:txBody>
      </p:sp>
      <p:sp>
        <p:nvSpPr>
          <p:cNvPr id="20" name="タイトル 19">
            <a:extLst>
              <a:ext uri="{FF2B5EF4-FFF2-40B4-BE49-F238E27FC236}">
                <a16:creationId xmlns:a16="http://schemas.microsoft.com/office/drawing/2014/main" id="{8AEB934C-7DE8-7E02-F762-8BA0A38F6B28}"/>
              </a:ext>
            </a:extLst>
          </p:cNvPr>
          <p:cNvSpPr>
            <a:spLocks noGrp="1"/>
          </p:cNvSpPr>
          <p:nvPr>
            <p:ph type="title"/>
          </p:nvPr>
        </p:nvSpPr>
        <p:spPr/>
        <p:txBody>
          <a:bodyPr/>
          <a:lstStyle/>
          <a:p>
            <a:r>
              <a:rPr lang="ja-JP" altLang="en-US"/>
              <a:t>パラダイムの変遷</a:t>
            </a:r>
          </a:p>
        </p:txBody>
      </p:sp>
      <p:grpSp>
        <p:nvGrpSpPr>
          <p:cNvPr id="27" name="グループ化 26">
            <a:extLst>
              <a:ext uri="{FF2B5EF4-FFF2-40B4-BE49-F238E27FC236}">
                <a16:creationId xmlns:a16="http://schemas.microsoft.com/office/drawing/2014/main" id="{DDD75D29-EECE-1AA5-5DAA-55C1A837156B}"/>
              </a:ext>
            </a:extLst>
          </p:cNvPr>
          <p:cNvGrpSpPr/>
          <p:nvPr/>
        </p:nvGrpSpPr>
        <p:grpSpPr>
          <a:xfrm>
            <a:off x="974643" y="3040326"/>
            <a:ext cx="4093362" cy="3543518"/>
            <a:chOff x="974643" y="3040326"/>
            <a:chExt cx="4093362" cy="3543518"/>
          </a:xfrm>
        </p:grpSpPr>
        <p:sp>
          <p:nvSpPr>
            <p:cNvPr id="25" name="環状矢印 24">
              <a:extLst>
                <a:ext uri="{FF2B5EF4-FFF2-40B4-BE49-F238E27FC236}">
                  <a16:creationId xmlns:a16="http://schemas.microsoft.com/office/drawing/2014/main" id="{5D85E4E5-BBE8-A60F-783F-6567EC8621ED}"/>
                </a:ext>
              </a:extLst>
            </p:cNvPr>
            <p:cNvSpPr/>
            <p:nvPr/>
          </p:nvSpPr>
          <p:spPr>
            <a:xfrm rot="16200000">
              <a:off x="1381140" y="2896978"/>
              <a:ext cx="3543518" cy="3830213"/>
            </a:xfrm>
            <a:prstGeom prst="circularArrow">
              <a:avLst>
                <a:gd name="adj1" fmla="val 12500"/>
                <a:gd name="adj2" fmla="val 1075588"/>
                <a:gd name="adj3" fmla="val 20457681"/>
                <a:gd name="adj4" fmla="val 16207225"/>
                <a:gd name="adj5" fmla="val 125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8BD35EF-68EC-C06D-61B8-2ADC02006588}"/>
                </a:ext>
              </a:extLst>
            </p:cNvPr>
            <p:cNvSpPr txBox="1"/>
            <p:nvPr/>
          </p:nvSpPr>
          <p:spPr>
            <a:xfrm>
              <a:off x="974643" y="3364122"/>
              <a:ext cx="882742" cy="646331"/>
            </a:xfrm>
            <a:prstGeom prst="rect">
              <a:avLst/>
            </a:prstGeom>
            <a:noFill/>
          </p:spPr>
          <p:txBody>
            <a:bodyPr wrap="none" rtlCol="0">
              <a:spAutoFit/>
            </a:bodyPr>
            <a:lstStyle/>
            <a:p>
              <a:r>
                <a:rPr kumimoji="1" lang="en-US" altLang="ja-JP" sz="3600" b="1" dirty="0">
                  <a:solidFill>
                    <a:srgbClr val="7030A0"/>
                  </a:solidFill>
                  <a:latin typeface="Meiryo" panose="020B0604030504040204" pitchFamily="34" charset="-128"/>
                  <a:ea typeface="Meiryo" panose="020B0604030504040204" pitchFamily="34" charset="-128"/>
                </a:rPr>
                <a:t>DX</a:t>
              </a:r>
              <a:endParaRPr kumimoji="1" lang="ja-JP" altLang="en-US" sz="3600" b="1">
                <a:solidFill>
                  <a:srgbClr val="7030A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2915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AA7F62A2-0E3E-D146-9171-3DDE8057AFD7}"/>
              </a:ext>
            </a:extLst>
          </p:cNvPr>
          <p:cNvSpPr/>
          <p:nvPr/>
        </p:nvSpPr>
        <p:spPr>
          <a:xfrm>
            <a:off x="323270" y="819582"/>
            <a:ext cx="8502075" cy="576825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4F425C63-F796-FA41-9056-4619D346B104}"/>
              </a:ext>
            </a:extLst>
          </p:cNvPr>
          <p:cNvSpPr/>
          <p:nvPr/>
        </p:nvSpPr>
        <p:spPr>
          <a:xfrm>
            <a:off x="1676400" y="1717398"/>
            <a:ext cx="5796730" cy="42270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4420DF9-499D-434A-BB86-EECDE5C8AE10}"/>
              </a:ext>
            </a:extLst>
          </p:cNvPr>
          <p:cNvSpPr/>
          <p:nvPr/>
        </p:nvSpPr>
        <p:spPr>
          <a:xfrm>
            <a:off x="4754236"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501CE60-F324-EA4F-8F30-81511DD428E3}"/>
              </a:ext>
            </a:extLst>
          </p:cNvPr>
          <p:cNvSpPr/>
          <p:nvPr/>
        </p:nvSpPr>
        <p:spPr>
          <a:xfrm>
            <a:off x="2142833"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Title 1">
            <a:extLst>
              <a:ext uri="{FF2B5EF4-FFF2-40B4-BE49-F238E27FC236}">
                <a16:creationId xmlns:a16="http://schemas.microsoft.com/office/drawing/2014/main" id="{73069994-519C-4EBE-A803-68443505D2E6}"/>
              </a:ext>
            </a:extLst>
          </p:cNvPr>
          <p:cNvSpPr>
            <a:spLocks noGrp="1"/>
          </p:cNvSpPr>
          <p:nvPr>
            <p:ph type="title"/>
          </p:nvPr>
        </p:nvSpPr>
        <p:spPr>
          <a:xfrm>
            <a:off x="230400" y="266400"/>
            <a:ext cx="8686800" cy="416221"/>
          </a:xfrm>
        </p:spPr>
        <p:txBody>
          <a:bodyPr/>
          <a:lstStyle/>
          <a:p>
            <a:r>
              <a:rPr kumimoji="1" lang="en-US" dirty="0" err="1"/>
              <a:t>平安保険のデジタル活用</a:t>
            </a:r>
            <a:endParaRPr kumimoji="1" lang="en-US" dirty="0"/>
          </a:p>
        </p:txBody>
      </p:sp>
      <p:pic>
        <p:nvPicPr>
          <p:cNvPr id="1026" name="Picture 2" descr="平安好医生-在线健康咨询及健康管理">
            <a:extLst>
              <a:ext uri="{FF2B5EF4-FFF2-40B4-BE49-F238E27FC236}">
                <a16:creationId xmlns:a16="http://schemas.microsoft.com/office/drawing/2014/main" id="{A243ABE6-C877-7A49-A208-EA8465E929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4472" y="2242996"/>
            <a:ext cx="1921164" cy="44536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32AC4DA-D67B-9543-BEE3-2C8E342485A1}"/>
              </a:ext>
            </a:extLst>
          </p:cNvPr>
          <p:cNvSpPr/>
          <p:nvPr/>
        </p:nvSpPr>
        <p:spPr>
          <a:xfrm>
            <a:off x="2304471" y="2829783"/>
            <a:ext cx="1921163" cy="2831544"/>
          </a:xfrm>
          <a:prstGeom prst="rect">
            <a:avLst/>
          </a:prstGeom>
        </p:spPr>
        <p:txBody>
          <a:bodyPr wrap="square">
            <a:spAutoFit/>
          </a:bodyPr>
          <a:lstStyle/>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快速問診</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オンライン（チャット）で医師と直接問診できる機能。病院に行くべきか、行くならばどの診療科に行けばいいのかを尋ねることができる。</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探医生</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クチコミの評価を見ながら、医師を選び受診を予約できる機能。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閃電購薬</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処方薬のオンライン販売の機能。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健康商城</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サプリや処方不要の漢方薬のオンライン販売の機能。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健康頭條</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健康に関する様々な情報を確認できる機能。</a:t>
            </a:r>
          </a:p>
        </p:txBody>
      </p:sp>
      <p:sp>
        <p:nvSpPr>
          <p:cNvPr id="8" name="円柱 7">
            <a:extLst>
              <a:ext uri="{FF2B5EF4-FFF2-40B4-BE49-F238E27FC236}">
                <a16:creationId xmlns:a16="http://schemas.microsoft.com/office/drawing/2014/main" id="{D0FF53CD-E270-B54D-BD18-258382EF5F7E}"/>
              </a:ext>
            </a:extLst>
          </p:cNvPr>
          <p:cNvSpPr/>
          <p:nvPr/>
        </p:nvSpPr>
        <p:spPr>
          <a:xfrm>
            <a:off x="4944415" y="2237151"/>
            <a:ext cx="1812037" cy="166947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F1EF9FD-809F-E64D-B44B-F4127FD12183}"/>
              </a:ext>
            </a:extLst>
          </p:cNvPr>
          <p:cNvSpPr txBox="1"/>
          <p:nvPr/>
        </p:nvSpPr>
        <p:spPr>
          <a:xfrm>
            <a:off x="5047464" y="2826042"/>
            <a:ext cx="16579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行動データ</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アクセス履歴</a:t>
            </a:r>
            <a:r>
              <a:rPr lang="ja-JP" altLang="en-US" sz="1200">
                <a:solidFill>
                  <a:schemeClr val="bg1"/>
                </a:solidFill>
                <a:latin typeface="Meiryo" panose="020B0604030504040204" pitchFamily="34" charset="-128"/>
                <a:ea typeface="Meiryo" panose="020B0604030504040204" pitchFamily="34" charset="-128"/>
              </a:rPr>
              <a:t>などの健康や医療についてのタイムリーな個人データ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5069F8A-EEC9-1B4F-94FF-BEB27E330F29}"/>
              </a:ext>
            </a:extLst>
          </p:cNvPr>
          <p:cNvSpPr txBox="1"/>
          <p:nvPr/>
        </p:nvSpPr>
        <p:spPr>
          <a:xfrm>
            <a:off x="4944415" y="2290613"/>
            <a:ext cx="1795038"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600E7F9-EBEA-9A47-88A7-22CBFA38C77A}"/>
              </a:ext>
            </a:extLst>
          </p:cNvPr>
          <p:cNvSpPr/>
          <p:nvPr/>
        </p:nvSpPr>
        <p:spPr>
          <a:xfrm>
            <a:off x="4944415" y="4447301"/>
            <a:ext cx="1810802" cy="110495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5606FDC0-A76F-8242-8DB9-40D1A48DEC9C}"/>
              </a:ext>
            </a:extLst>
          </p:cNvPr>
          <p:cNvSpPr txBox="1"/>
          <p:nvPr/>
        </p:nvSpPr>
        <p:spPr>
          <a:xfrm>
            <a:off x="4971053" y="4967701"/>
            <a:ext cx="1810802"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いまの状況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適切な保険商品</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312D5E8-4F00-1048-9688-A3FE58D721BA}"/>
              </a:ext>
            </a:extLst>
          </p:cNvPr>
          <p:cNvSpPr txBox="1"/>
          <p:nvPr/>
        </p:nvSpPr>
        <p:spPr>
          <a:xfrm>
            <a:off x="4930871" y="4635284"/>
            <a:ext cx="1898079"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活動支援</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FE2E92C7-D7C1-BE40-9806-70A75E0A04E5}"/>
              </a:ext>
            </a:extLst>
          </p:cNvPr>
          <p:cNvSpPr/>
          <p:nvPr/>
        </p:nvSpPr>
        <p:spPr>
          <a:xfrm>
            <a:off x="4219041" y="3321444"/>
            <a:ext cx="902811" cy="8149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F3FAE7F3-57C3-F049-BF6B-896A99ACE8BF}"/>
              </a:ext>
            </a:extLst>
          </p:cNvPr>
          <p:cNvSpPr/>
          <p:nvPr/>
        </p:nvSpPr>
        <p:spPr>
          <a:xfrm rot="5400000">
            <a:off x="5457815" y="3940954"/>
            <a:ext cx="791729" cy="513524"/>
          </a:xfrm>
          <a:prstGeom prst="rightArrow">
            <a:avLst>
              <a:gd name="adj1" fmla="val 50000"/>
              <a:gd name="adj2" fmla="val 4655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U ターン矢印 15">
            <a:extLst>
              <a:ext uri="{FF2B5EF4-FFF2-40B4-BE49-F238E27FC236}">
                <a16:creationId xmlns:a16="http://schemas.microsoft.com/office/drawing/2014/main" id="{7391D1EF-A69C-7042-91A8-F7BACC1F1B3E}"/>
              </a:ext>
            </a:extLst>
          </p:cNvPr>
          <p:cNvSpPr/>
          <p:nvPr/>
        </p:nvSpPr>
        <p:spPr>
          <a:xfrm flipH="1">
            <a:off x="746877" y="1174963"/>
            <a:ext cx="7674179" cy="1777411"/>
          </a:xfrm>
          <a:prstGeom prst="uturnArrow">
            <a:avLst>
              <a:gd name="adj1" fmla="val 22413"/>
              <a:gd name="adj2" fmla="val 21086"/>
              <a:gd name="adj3" fmla="val 31080"/>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U ターン矢印 26">
            <a:extLst>
              <a:ext uri="{FF2B5EF4-FFF2-40B4-BE49-F238E27FC236}">
                <a16:creationId xmlns:a16="http://schemas.microsoft.com/office/drawing/2014/main" id="{ED594FCA-F481-C84F-AD00-5AF3C270A779}"/>
              </a:ext>
            </a:extLst>
          </p:cNvPr>
          <p:cNvSpPr/>
          <p:nvPr/>
        </p:nvSpPr>
        <p:spPr>
          <a:xfrm rot="10800000" flipH="1">
            <a:off x="917146" y="4559399"/>
            <a:ext cx="7674179" cy="1928295"/>
          </a:xfrm>
          <a:prstGeom prst="uturnArrow">
            <a:avLst>
              <a:gd name="adj1" fmla="val 20899"/>
              <a:gd name="adj2" fmla="val 18815"/>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BA01554-4E4A-2B43-800F-5D7A7EC0740B}"/>
              </a:ext>
            </a:extLst>
          </p:cNvPr>
          <p:cNvSpPr txBox="1"/>
          <p:nvPr/>
        </p:nvSpPr>
        <p:spPr>
          <a:xfrm>
            <a:off x="1914862" y="1227076"/>
            <a:ext cx="5314276"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状況に応じたタイムリーな応対・的確な保険商品の提案</a:t>
            </a:r>
          </a:p>
        </p:txBody>
      </p:sp>
      <p:sp>
        <p:nvSpPr>
          <p:cNvPr id="32" name="テキスト ボックス 31">
            <a:extLst>
              <a:ext uri="{FF2B5EF4-FFF2-40B4-BE49-F238E27FC236}">
                <a16:creationId xmlns:a16="http://schemas.microsoft.com/office/drawing/2014/main" id="{BF7EC4F1-06D5-AD47-A597-D58B51DA899D}"/>
              </a:ext>
            </a:extLst>
          </p:cNvPr>
          <p:cNvSpPr txBox="1"/>
          <p:nvPr/>
        </p:nvSpPr>
        <p:spPr>
          <a:xfrm>
            <a:off x="3556337" y="6152988"/>
            <a:ext cx="203132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感動・信頼・ファン</a:t>
            </a:r>
          </a:p>
        </p:txBody>
      </p:sp>
      <p:sp>
        <p:nvSpPr>
          <p:cNvPr id="33" name="テキスト ボックス 32">
            <a:extLst>
              <a:ext uri="{FF2B5EF4-FFF2-40B4-BE49-F238E27FC236}">
                <a16:creationId xmlns:a16="http://schemas.microsoft.com/office/drawing/2014/main" id="{F76A1218-0E6A-214C-B06D-DA4EDEBC9E09}"/>
              </a:ext>
            </a:extLst>
          </p:cNvPr>
          <p:cNvSpPr txBox="1"/>
          <p:nvPr/>
        </p:nvSpPr>
        <p:spPr>
          <a:xfrm>
            <a:off x="2371923" y="878201"/>
            <a:ext cx="4400154" cy="307777"/>
          </a:xfrm>
          <a:prstGeom prst="rect">
            <a:avLst/>
          </a:prstGeom>
          <a:noFill/>
        </p:spPr>
        <p:txBody>
          <a:bodyPr wrap="square" rtlCol="0">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ハイタッチ（</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対</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：丁寧な顧客個別の対応）</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1D2B4A39-42BE-374C-B59F-632A9734E653}"/>
              </a:ext>
            </a:extLst>
          </p:cNvPr>
          <p:cNvSpPr txBox="1"/>
          <p:nvPr/>
        </p:nvSpPr>
        <p:spPr>
          <a:xfrm>
            <a:off x="2180386" y="1787566"/>
            <a:ext cx="4769708" cy="307777"/>
          </a:xfrm>
          <a:prstGeom prst="rect">
            <a:avLst/>
          </a:prstGeom>
          <a:noFill/>
        </p:spPr>
        <p:txBody>
          <a:bodyPr wrap="square" rtlCol="0">
            <a:spAutoFit/>
          </a:bodyPr>
          <a:lstStyle/>
          <a:p>
            <a:pPr algn="ctr"/>
            <a:r>
              <a:rPr lang="ja-JP" altLang="en-US" sz="1400" b="1">
                <a:solidFill>
                  <a:schemeClr val="accent2">
                    <a:lumMod val="75000"/>
                  </a:schemeClr>
                </a:solidFill>
                <a:latin typeface="Meiryo" panose="020B0604030504040204" pitchFamily="34" charset="-128"/>
                <a:ea typeface="Meiryo" panose="020B0604030504040204" pitchFamily="34" charset="-128"/>
              </a:rPr>
              <a:t>デジタルタッチ（</a:t>
            </a:r>
            <a:r>
              <a:rPr lang="en-US" altLang="ja-JP" sz="1400" b="1" dirty="0">
                <a:solidFill>
                  <a:schemeClr val="accent2">
                    <a:lumMod val="75000"/>
                  </a:schemeClr>
                </a:solidFill>
                <a:latin typeface="Meiryo" panose="020B0604030504040204" pitchFamily="34" charset="-128"/>
                <a:ea typeface="Meiryo" panose="020B0604030504040204" pitchFamily="34" charset="-128"/>
              </a:rPr>
              <a:t>1</a:t>
            </a:r>
            <a:r>
              <a:rPr lang="ja-JP" altLang="en-US" sz="1400" b="1">
                <a:solidFill>
                  <a:schemeClr val="accent2">
                    <a:lumMod val="75000"/>
                  </a:schemeClr>
                </a:solidFill>
                <a:latin typeface="Meiryo" panose="020B0604030504040204" pitchFamily="34" charset="-128"/>
                <a:ea typeface="Meiryo" panose="020B0604030504040204" pitchFamily="34" charset="-128"/>
              </a:rPr>
              <a:t>対多：効率よく顧客の裾野を拡大）</a:t>
            </a:r>
            <a:endParaRPr lang="en-US" altLang="ja-JP" sz="1400" b="1" dirty="0">
              <a:solidFill>
                <a:schemeClr val="accent2">
                  <a:lumMod val="75000"/>
                </a:schemeClr>
              </a:solidFill>
              <a:latin typeface="Meiryo" panose="020B0604030504040204" pitchFamily="34" charset="-128"/>
              <a:ea typeface="Meiryo" panose="020B0604030504040204" pitchFamily="34" charset="-128"/>
            </a:endParaRPr>
          </a:p>
        </p:txBody>
      </p:sp>
      <p:sp>
        <p:nvSpPr>
          <p:cNvPr id="20" name="左右矢印 19">
            <a:extLst>
              <a:ext uri="{FF2B5EF4-FFF2-40B4-BE49-F238E27FC236}">
                <a16:creationId xmlns:a16="http://schemas.microsoft.com/office/drawing/2014/main" id="{E67463C6-5A3A-5045-AD66-F8C58108A473}"/>
              </a:ext>
            </a:extLst>
          </p:cNvPr>
          <p:cNvSpPr/>
          <p:nvPr/>
        </p:nvSpPr>
        <p:spPr>
          <a:xfrm>
            <a:off x="1482408" y="3315438"/>
            <a:ext cx="838403" cy="817617"/>
          </a:xfrm>
          <a:prstGeom prst="leftRightArrow">
            <a:avLst>
              <a:gd name="adj1" fmla="val 50000"/>
              <a:gd name="adj2" fmla="val 34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3852AF2C-5356-5D49-AEC6-88D7524AD18F}"/>
              </a:ext>
            </a:extLst>
          </p:cNvPr>
          <p:cNvSpPr txBox="1"/>
          <p:nvPr/>
        </p:nvSpPr>
        <p:spPr>
          <a:xfrm>
            <a:off x="1458211" y="3634866"/>
            <a:ext cx="902811"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圧倒的な</a:t>
            </a:r>
            <a:r>
              <a:rPr lang="ja-JP" altLang="en-US" sz="800">
                <a:solidFill>
                  <a:schemeClr val="bg1"/>
                </a:solidFill>
                <a:latin typeface="Meiryo" panose="020B0604030504040204" pitchFamily="34" charset="-128"/>
                <a:ea typeface="Meiryo" panose="020B0604030504040204" pitchFamily="34" charset="-128"/>
              </a:rPr>
              <a:t>利便性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8E86764-337A-0D4F-AE45-8AC256B12C3A}"/>
              </a:ext>
            </a:extLst>
          </p:cNvPr>
          <p:cNvSpPr txBox="1"/>
          <p:nvPr/>
        </p:nvSpPr>
        <p:spPr>
          <a:xfrm>
            <a:off x="6703468" y="4145104"/>
            <a:ext cx="1261884" cy="415498"/>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的確なタイミング</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顧客に関する情報</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31" name="曲折矢印 30">
            <a:extLst>
              <a:ext uri="{FF2B5EF4-FFF2-40B4-BE49-F238E27FC236}">
                <a16:creationId xmlns:a16="http://schemas.microsoft.com/office/drawing/2014/main" id="{24315BEC-611F-7A41-B2E5-64CAC6226EAC}"/>
              </a:ext>
            </a:extLst>
          </p:cNvPr>
          <p:cNvSpPr/>
          <p:nvPr/>
        </p:nvSpPr>
        <p:spPr>
          <a:xfrm>
            <a:off x="6417216" y="3724132"/>
            <a:ext cx="1422880" cy="835268"/>
          </a:xfrm>
          <a:prstGeom prst="bentArrow">
            <a:avLst>
              <a:gd name="adj1" fmla="val 24270"/>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 name="図 1">
            <a:extLst>
              <a:ext uri="{FF2B5EF4-FFF2-40B4-BE49-F238E27FC236}">
                <a16:creationId xmlns:a16="http://schemas.microsoft.com/office/drawing/2014/main" id="{DBCB3C33-E358-4248-93B6-799735C1D2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4814" y="2913704"/>
            <a:ext cx="1657768" cy="1657768"/>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6E52E74D-5AF0-0C4D-8748-46750EB5A8D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9978" y="3438679"/>
            <a:ext cx="969200" cy="969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6610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の定義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745309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C580ED95-747C-9F4D-67B7-EDFB30993D99}"/>
              </a:ext>
            </a:extLst>
          </p:cNvPr>
          <p:cNvSpPr/>
          <p:nvPr/>
        </p:nvSpPr>
        <p:spPr>
          <a:xfrm>
            <a:off x="1941762" y="2250390"/>
            <a:ext cx="2119256" cy="1317812"/>
          </a:xfrm>
          <a:prstGeom prst="round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C013F9-14B4-E08A-6455-25C3DFD04E15}"/>
              </a:ext>
            </a:extLst>
          </p:cNvPr>
          <p:cNvSpPr>
            <a:spLocks noGrp="1"/>
          </p:cNvSpPr>
          <p:nvPr>
            <p:ph type="title"/>
          </p:nvPr>
        </p:nvSpPr>
        <p:spPr/>
        <p:txBody>
          <a:bodyPr/>
          <a:lstStyle/>
          <a:p>
            <a:r>
              <a:rPr kumimoji="1" lang="ja-JP" altLang="en-US"/>
              <a:t>デジタルがリアルを包括する社会</a:t>
            </a:r>
          </a:p>
        </p:txBody>
      </p:sp>
      <p:sp>
        <p:nvSpPr>
          <p:cNvPr id="3" name="角丸四角形 2">
            <a:extLst>
              <a:ext uri="{FF2B5EF4-FFF2-40B4-BE49-F238E27FC236}">
                <a16:creationId xmlns:a16="http://schemas.microsoft.com/office/drawing/2014/main" id="{07A0796C-77F5-F0AB-8069-EB291F44A186}"/>
              </a:ext>
            </a:extLst>
          </p:cNvPr>
          <p:cNvSpPr/>
          <p:nvPr/>
        </p:nvSpPr>
        <p:spPr>
          <a:xfrm>
            <a:off x="1097280" y="3146992"/>
            <a:ext cx="2678654" cy="1697019"/>
          </a:xfrm>
          <a:prstGeom prst="roundRect">
            <a:avLst/>
          </a:prstGeom>
          <a:solidFill>
            <a:srgbClr val="77933C">
              <a:alpha val="9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C588A80-7765-8036-4696-74BDA116201D}"/>
              </a:ext>
            </a:extLst>
          </p:cNvPr>
          <p:cNvSpPr txBox="1"/>
          <p:nvPr/>
        </p:nvSpPr>
        <p:spPr>
          <a:xfrm>
            <a:off x="1651776" y="3725216"/>
            <a:ext cx="1569661"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リアル</a:t>
            </a:r>
          </a:p>
        </p:txBody>
      </p:sp>
      <p:grpSp>
        <p:nvGrpSpPr>
          <p:cNvPr id="18" name="グループ化 17">
            <a:extLst>
              <a:ext uri="{FF2B5EF4-FFF2-40B4-BE49-F238E27FC236}">
                <a16:creationId xmlns:a16="http://schemas.microsoft.com/office/drawing/2014/main" id="{86D9FDE5-67F0-9B41-F841-4C3AD247CBFB}"/>
              </a:ext>
            </a:extLst>
          </p:cNvPr>
          <p:cNvGrpSpPr/>
          <p:nvPr/>
        </p:nvGrpSpPr>
        <p:grpSpPr>
          <a:xfrm>
            <a:off x="5338482" y="3146991"/>
            <a:ext cx="2678654" cy="1697019"/>
            <a:chOff x="5338482" y="2958980"/>
            <a:chExt cx="2678654" cy="1697019"/>
          </a:xfrm>
        </p:grpSpPr>
        <p:sp>
          <p:nvSpPr>
            <p:cNvPr id="6" name="角丸四角形 5">
              <a:extLst>
                <a:ext uri="{FF2B5EF4-FFF2-40B4-BE49-F238E27FC236}">
                  <a16:creationId xmlns:a16="http://schemas.microsoft.com/office/drawing/2014/main" id="{BC1BE146-C533-02FD-D14B-F85088999B7A}"/>
                </a:ext>
              </a:extLst>
            </p:cNvPr>
            <p:cNvSpPr/>
            <p:nvPr/>
          </p:nvSpPr>
          <p:spPr>
            <a:xfrm>
              <a:off x="5338482" y="2958980"/>
              <a:ext cx="2678654" cy="1697019"/>
            </a:xfrm>
            <a:prstGeom prst="roundRect">
              <a:avLst/>
            </a:prstGeom>
            <a:solidFill>
              <a:srgbClr val="77933C">
                <a:alpha val="9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8" name="テキスト ボックス 7">
              <a:extLst>
                <a:ext uri="{FF2B5EF4-FFF2-40B4-BE49-F238E27FC236}">
                  <a16:creationId xmlns:a16="http://schemas.microsoft.com/office/drawing/2014/main" id="{501173F2-539C-E454-24CE-D7A2F0589D62}"/>
                </a:ext>
              </a:extLst>
            </p:cNvPr>
            <p:cNvSpPr txBox="1"/>
            <p:nvPr/>
          </p:nvSpPr>
          <p:spPr>
            <a:xfrm>
              <a:off x="5892977" y="3537205"/>
              <a:ext cx="1569661"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リアル</a:t>
              </a:r>
            </a:p>
          </p:txBody>
        </p:sp>
      </p:grpSp>
      <p:sp>
        <p:nvSpPr>
          <p:cNvPr id="11" name="テキスト ボックス 10">
            <a:extLst>
              <a:ext uri="{FF2B5EF4-FFF2-40B4-BE49-F238E27FC236}">
                <a16:creationId xmlns:a16="http://schemas.microsoft.com/office/drawing/2014/main" id="{F094E1D7-6E0F-D39E-E5A6-1C14699405C8}"/>
              </a:ext>
            </a:extLst>
          </p:cNvPr>
          <p:cNvSpPr txBox="1"/>
          <p:nvPr/>
        </p:nvSpPr>
        <p:spPr>
          <a:xfrm>
            <a:off x="2190911" y="2520965"/>
            <a:ext cx="1620957"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p>
        </p:txBody>
      </p:sp>
      <p:grpSp>
        <p:nvGrpSpPr>
          <p:cNvPr id="17" name="グループ化 16">
            <a:extLst>
              <a:ext uri="{FF2B5EF4-FFF2-40B4-BE49-F238E27FC236}">
                <a16:creationId xmlns:a16="http://schemas.microsoft.com/office/drawing/2014/main" id="{A8BE2EBF-A151-3676-4CD4-389405BA1991}"/>
              </a:ext>
            </a:extLst>
          </p:cNvPr>
          <p:cNvGrpSpPr/>
          <p:nvPr/>
        </p:nvGrpSpPr>
        <p:grpSpPr>
          <a:xfrm>
            <a:off x="5082983" y="2281002"/>
            <a:ext cx="3189643" cy="2587214"/>
            <a:chOff x="5082985" y="1615858"/>
            <a:chExt cx="3189643" cy="2587214"/>
          </a:xfrm>
        </p:grpSpPr>
        <p:sp>
          <p:nvSpPr>
            <p:cNvPr id="5" name="角丸四角形 4">
              <a:extLst>
                <a:ext uri="{FF2B5EF4-FFF2-40B4-BE49-F238E27FC236}">
                  <a16:creationId xmlns:a16="http://schemas.microsoft.com/office/drawing/2014/main" id="{A0CE2DBA-D3E9-D8C1-7F67-162A9D811E3B}"/>
                </a:ext>
              </a:extLst>
            </p:cNvPr>
            <p:cNvSpPr/>
            <p:nvPr/>
          </p:nvSpPr>
          <p:spPr>
            <a:xfrm>
              <a:off x="5082985" y="1615858"/>
              <a:ext cx="3189643" cy="2587214"/>
            </a:xfrm>
            <a:prstGeom prst="roundRect">
              <a:avLst/>
            </a:prstGeom>
            <a:solidFill>
              <a:srgbClr val="0070C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302681A7-F663-2D5A-338C-EAFCA45B8EAC}"/>
                </a:ext>
              </a:extLst>
            </p:cNvPr>
            <p:cNvSpPr txBox="1"/>
            <p:nvPr/>
          </p:nvSpPr>
          <p:spPr>
            <a:xfrm>
              <a:off x="5867327" y="1855821"/>
              <a:ext cx="1620957"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p>
          </p:txBody>
        </p:sp>
      </p:grpSp>
      <p:sp>
        <p:nvSpPr>
          <p:cNvPr id="13" name="テキスト ボックス 12">
            <a:extLst>
              <a:ext uri="{FF2B5EF4-FFF2-40B4-BE49-F238E27FC236}">
                <a16:creationId xmlns:a16="http://schemas.microsoft.com/office/drawing/2014/main" id="{8549A6ED-26C3-7617-B4F5-0A17C0607BDF}"/>
              </a:ext>
            </a:extLst>
          </p:cNvPr>
          <p:cNvSpPr txBox="1"/>
          <p:nvPr/>
        </p:nvSpPr>
        <p:spPr>
          <a:xfrm>
            <a:off x="992140" y="1232303"/>
            <a:ext cx="2888932" cy="584775"/>
          </a:xfrm>
          <a:prstGeom prst="rect">
            <a:avLst/>
          </a:prstGeom>
          <a:noFill/>
        </p:spPr>
        <p:txBody>
          <a:bodyPr wrap="none" rtlCol="0">
            <a:spAutoFit/>
          </a:bodyPr>
          <a:lstStyle/>
          <a:p>
            <a:pPr algn="ctr"/>
            <a:r>
              <a:rPr kumimoji="1" lang="en-US" altLang="ja-JP" sz="3200" dirty="0">
                <a:latin typeface="Meiryo" panose="020B0604030504040204" pitchFamily="34" charset="-128"/>
                <a:ea typeface="Meiryo" panose="020B0604030504040204" pitchFamily="34" charset="-128"/>
              </a:rPr>
              <a:t>Before Digital</a:t>
            </a:r>
            <a:endParaRPr kumimoji="1" lang="ja-JP" altLang="en-US" sz="32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60C66C1-D6DA-D0F1-A991-58B210A7F497}"/>
              </a:ext>
            </a:extLst>
          </p:cNvPr>
          <p:cNvSpPr txBox="1"/>
          <p:nvPr/>
        </p:nvSpPr>
        <p:spPr>
          <a:xfrm>
            <a:off x="5390530" y="1235875"/>
            <a:ext cx="2574552" cy="584775"/>
          </a:xfrm>
          <a:prstGeom prst="rect">
            <a:avLst/>
          </a:prstGeom>
          <a:noFill/>
        </p:spPr>
        <p:txBody>
          <a:bodyPr wrap="none" rtlCol="0">
            <a:spAutoFit/>
          </a:bodyPr>
          <a:lstStyle/>
          <a:p>
            <a:pPr algn="ctr"/>
            <a:r>
              <a:rPr kumimoji="1" lang="en-US" altLang="ja-JP" sz="3200" dirty="0">
                <a:latin typeface="Meiryo" panose="020B0604030504040204" pitchFamily="34" charset="-128"/>
                <a:ea typeface="Meiryo" panose="020B0604030504040204" pitchFamily="34" charset="-128"/>
              </a:rPr>
              <a:t>After Digital</a:t>
            </a:r>
            <a:endParaRPr kumimoji="1" lang="ja-JP" altLang="en-US" sz="32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EE5F9C3A-09C2-7741-0B88-897D5A2E9397}"/>
              </a:ext>
            </a:extLst>
          </p:cNvPr>
          <p:cNvSpPr txBox="1"/>
          <p:nvPr/>
        </p:nvSpPr>
        <p:spPr>
          <a:xfrm>
            <a:off x="677149" y="5256364"/>
            <a:ext cx="3518912" cy="707886"/>
          </a:xfrm>
          <a:prstGeom prst="rect">
            <a:avLst/>
          </a:prstGeom>
          <a:noFill/>
        </p:spPr>
        <p:txBody>
          <a:bodyPr wrap="none" rtlCol="0">
            <a:spAutoFit/>
          </a:bodyPr>
          <a:lstStyle/>
          <a:p>
            <a:pPr algn="ctr"/>
            <a:r>
              <a:rPr kumimoji="1" lang="ja-JP" altLang="en-US" sz="2000" b="1" u="sng">
                <a:solidFill>
                  <a:srgbClr val="0070C0"/>
                </a:solidFill>
                <a:latin typeface="Meiryo" panose="020B0604030504040204" pitchFamily="34" charset="-128"/>
                <a:ea typeface="Meiryo" panose="020B0604030504040204" pitchFamily="34" charset="-128"/>
              </a:rPr>
              <a:t>リアルを支援する便利な道具</a:t>
            </a:r>
            <a:endParaRPr kumimoji="1" lang="en-US" altLang="ja-JP" sz="2000" b="1" u="sng"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としてのデジタル</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4369CE0-5DE9-D62B-B7A5-4FDED168FB31}"/>
              </a:ext>
            </a:extLst>
          </p:cNvPr>
          <p:cNvSpPr txBox="1"/>
          <p:nvPr/>
        </p:nvSpPr>
        <p:spPr>
          <a:xfrm>
            <a:off x="5174831" y="5256364"/>
            <a:ext cx="3005951" cy="707886"/>
          </a:xfrm>
          <a:prstGeom prst="rect">
            <a:avLst/>
          </a:prstGeom>
          <a:noFill/>
        </p:spPr>
        <p:txBody>
          <a:bodyPr wrap="none" rtlCol="0">
            <a:spAutoFit/>
          </a:bodyPr>
          <a:lstStyle/>
          <a:p>
            <a:pPr algn="ctr"/>
            <a:r>
              <a:rPr kumimoji="1" lang="ja-JP" altLang="en-US" sz="2000" b="1" u="sng">
                <a:solidFill>
                  <a:srgbClr val="0070C0"/>
                </a:solidFill>
                <a:latin typeface="Meiryo" panose="020B0604030504040204" pitchFamily="34" charset="-128"/>
                <a:ea typeface="Meiryo" panose="020B0604030504040204" pitchFamily="34" charset="-128"/>
              </a:rPr>
              <a:t>リアルを</a:t>
            </a:r>
            <a:r>
              <a:rPr lang="ja-JP" altLang="en-US" sz="2000" b="1" u="sng">
                <a:solidFill>
                  <a:srgbClr val="0070C0"/>
                </a:solidFill>
                <a:latin typeface="Meiryo" panose="020B0604030504040204" pitchFamily="34" charset="-128"/>
                <a:ea typeface="Meiryo" panose="020B0604030504040204" pitchFamily="34" charset="-128"/>
              </a:rPr>
              <a:t>包括する仕組み</a:t>
            </a:r>
            <a:endParaRPr lang="en-US" altLang="ja-JP" sz="2000" b="1" u="sng"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としてのデジタル</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B1054CFE-FA3B-5E76-A18F-7A5F8A771316}"/>
              </a:ext>
            </a:extLst>
          </p:cNvPr>
          <p:cNvSpPr/>
          <p:nvPr/>
        </p:nvSpPr>
        <p:spPr>
          <a:xfrm>
            <a:off x="4357244" y="3242378"/>
            <a:ext cx="418744" cy="96567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7E877583-D87B-6D9C-9E03-22B5CE37AE3C}"/>
              </a:ext>
            </a:extLst>
          </p:cNvPr>
          <p:cNvSpPr txBox="1"/>
          <p:nvPr/>
        </p:nvSpPr>
        <p:spPr>
          <a:xfrm>
            <a:off x="3631963" y="6238103"/>
            <a:ext cx="5426579" cy="276999"/>
          </a:xfrm>
          <a:prstGeom prst="rect">
            <a:avLst/>
          </a:prstGeom>
          <a:noFill/>
        </p:spPr>
        <p:txBody>
          <a:bodyPr wrap="square">
            <a:spAutoFit/>
          </a:bodyPr>
          <a:lstStyle/>
          <a:p>
            <a:pPr algn="r"/>
            <a:r>
              <a:rPr lang="ja-JP" altLang="en-US" sz="1200" i="0">
                <a:solidFill>
                  <a:srgbClr val="0F1111"/>
                </a:solidFill>
                <a:effectLst/>
                <a:latin typeface="Meiryo" panose="020B0604030504040204" pitchFamily="34" charset="-128"/>
                <a:ea typeface="Meiryo" panose="020B0604030504040204" pitchFamily="34" charset="-128"/>
              </a:rPr>
              <a:t>「</a:t>
            </a:r>
            <a:r>
              <a:rPr lang="ja-JP" altLang="en-US" sz="1200" i="0">
                <a:solidFill>
                  <a:srgbClr val="0F1111"/>
                </a:solidFill>
                <a:effectLst/>
                <a:latin typeface="Meiryo" panose="020B0604030504040204" pitchFamily="34" charset="-128"/>
                <a:ea typeface="Meiryo" panose="020B0604030504040204" pitchFamily="34" charset="-128"/>
                <a:hlinkClick r:id="rId2"/>
              </a:rPr>
              <a:t>アフターデジタル</a:t>
            </a:r>
            <a:r>
              <a:rPr lang="en-US" altLang="ja-JP" sz="1200" i="0" dirty="0">
                <a:solidFill>
                  <a:srgbClr val="0F1111"/>
                </a:solidFill>
                <a:effectLst/>
                <a:latin typeface="Meiryo" panose="020B0604030504040204" pitchFamily="34" charset="-128"/>
                <a:ea typeface="Meiryo" panose="020B0604030504040204" pitchFamily="34" charset="-128"/>
                <a:hlinkClick r:id="rId2"/>
              </a:rPr>
              <a:t>2 </a:t>
            </a:r>
            <a:r>
              <a:rPr lang="en" altLang="ja-JP" sz="1200" i="0" dirty="0">
                <a:solidFill>
                  <a:srgbClr val="0F1111"/>
                </a:solidFill>
                <a:effectLst/>
                <a:latin typeface="Meiryo" panose="020B0604030504040204" pitchFamily="34" charset="-128"/>
                <a:ea typeface="Meiryo" panose="020B0604030504040204" pitchFamily="34" charset="-128"/>
                <a:hlinkClick r:id="rId2"/>
              </a:rPr>
              <a:t>UX</a:t>
            </a:r>
            <a:r>
              <a:rPr lang="ja-JP" altLang="en-US" sz="1200" i="0">
                <a:solidFill>
                  <a:srgbClr val="0F1111"/>
                </a:solidFill>
                <a:effectLst/>
                <a:latin typeface="Meiryo" panose="020B0604030504040204" pitchFamily="34" charset="-128"/>
                <a:ea typeface="Meiryo" panose="020B0604030504040204" pitchFamily="34" charset="-128"/>
                <a:hlinkClick r:id="rId2"/>
              </a:rPr>
              <a:t>と自由・</a:t>
            </a:r>
            <a:r>
              <a:rPr lang="en-US" altLang="ja-JP" sz="1200" i="0" dirty="0">
                <a:solidFill>
                  <a:srgbClr val="565959"/>
                </a:solidFill>
                <a:effectLst/>
                <a:latin typeface="Meiryo" panose="020B0604030504040204" pitchFamily="34" charset="-128"/>
                <a:ea typeface="Meiryo" panose="020B0604030504040204" pitchFamily="34" charset="-128"/>
                <a:hlinkClick r:id="rId2"/>
              </a:rPr>
              <a:t>2020</a:t>
            </a:r>
            <a:r>
              <a:rPr lang="ja-JP" altLang="en-US" sz="1200" i="0">
                <a:solidFill>
                  <a:srgbClr val="565959"/>
                </a:solidFill>
                <a:effectLst/>
                <a:latin typeface="Meiryo" panose="020B0604030504040204" pitchFamily="34" charset="-128"/>
                <a:ea typeface="Meiryo" panose="020B0604030504040204" pitchFamily="34" charset="-128"/>
                <a:hlinkClick r:id="rId2"/>
              </a:rPr>
              <a:t>・藤井保文</a:t>
            </a:r>
            <a:r>
              <a:rPr lang="en-US" altLang="ja-JP" sz="1200" i="0" dirty="0">
                <a:solidFill>
                  <a:srgbClr val="565959"/>
                </a:solidFill>
                <a:effectLst/>
                <a:latin typeface="Meiryo" panose="020B0604030504040204" pitchFamily="34" charset="-128"/>
                <a:ea typeface="Meiryo" panose="020B0604030504040204" pitchFamily="34" charset="-128"/>
                <a:hlinkClick r:id="rId2"/>
              </a:rPr>
              <a:t> </a:t>
            </a:r>
            <a:r>
              <a:rPr lang="ja-JP" altLang="en-US" sz="1200" i="0">
                <a:solidFill>
                  <a:srgbClr val="565959"/>
                </a:solidFill>
                <a:effectLst/>
                <a:latin typeface="Meiryo" panose="020B0604030504040204" pitchFamily="34" charset="-128"/>
                <a:ea typeface="Meiryo" panose="020B0604030504040204" pitchFamily="34" charset="-128"/>
                <a:hlinkClick r:id="rId2"/>
              </a:rPr>
              <a:t>著</a:t>
            </a:r>
            <a:r>
              <a:rPr lang="ja-JP" altLang="en-US" sz="1200" i="0">
                <a:solidFill>
                  <a:srgbClr val="565959"/>
                </a:solidFill>
                <a:effectLst/>
                <a:latin typeface="Meiryo" panose="020B0604030504040204" pitchFamily="34" charset="-128"/>
                <a:ea typeface="Meiryo" panose="020B0604030504040204" pitchFamily="34" charset="-128"/>
              </a:rPr>
              <a:t>」を参考に作成</a:t>
            </a:r>
            <a:endParaRPr lang="ja-JP" altLang="en-US" sz="1200" i="0">
              <a:solidFill>
                <a:srgbClr val="0F111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045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50A0588-7930-5CFD-5E2D-9CBB3AA3B0EC}"/>
              </a:ext>
            </a:extLst>
          </p:cNvPr>
          <p:cNvSpPr/>
          <p:nvPr/>
        </p:nvSpPr>
        <p:spPr>
          <a:xfrm>
            <a:off x="237609" y="3345385"/>
            <a:ext cx="8686799" cy="3110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727460"/>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sp>
        <p:nvSpPr>
          <p:cNvPr id="8" name="正方形/長方形 7">
            <a:extLst>
              <a:ext uri="{FF2B5EF4-FFF2-40B4-BE49-F238E27FC236}">
                <a16:creationId xmlns:a16="http://schemas.microsoft.com/office/drawing/2014/main" id="{5251659C-A371-5944-B492-7498937580E5}"/>
              </a:ext>
            </a:extLst>
          </p:cNvPr>
          <p:cNvSpPr/>
          <p:nvPr/>
        </p:nvSpPr>
        <p:spPr>
          <a:xfrm>
            <a:off x="237609" y="1030224"/>
            <a:ext cx="8686799" cy="214550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269517" y="1185618"/>
            <a:ext cx="8604965" cy="584775"/>
          </a:xfrm>
          <a:prstGeom prst="rect">
            <a:avLst/>
          </a:prstGeom>
        </p:spPr>
        <p:txBody>
          <a:bodyPr wrap="square">
            <a:spAutoFit/>
          </a:bodyPr>
          <a:lstStyle/>
          <a:p>
            <a:pPr algn="ctr" fontAlgn="base"/>
            <a:r>
              <a:rPr lang="ja-JP" altLang="en-US" sz="3200" b="1" u="sng">
                <a:solidFill>
                  <a:schemeClr val="bg1"/>
                </a:solidFill>
                <a:latin typeface="Meiryo" panose="020B0604030504040204" pitchFamily="34" charset="-128"/>
                <a:ea typeface="Meiryo" panose="020B0604030504040204" pitchFamily="34" charset="-128"/>
              </a:rPr>
              <a:t>デジタル</a:t>
            </a:r>
            <a:r>
              <a:rPr lang="ja-JP" altLang="en-US" sz="3200" b="1">
                <a:solidFill>
                  <a:schemeClr val="bg1"/>
                </a:solidFill>
                <a:latin typeface="Meiryo" panose="020B0604030504040204" pitchFamily="34" charset="-128"/>
                <a:ea typeface="Meiryo" panose="020B0604030504040204" pitchFamily="34" charset="-128"/>
              </a:rPr>
              <a:t>・</a:t>
            </a:r>
            <a:r>
              <a:rPr lang="ja-JP" altLang="en-US" sz="3200" b="1" u="sng">
                <a:solidFill>
                  <a:schemeClr val="bg1"/>
                </a:solidFill>
                <a:latin typeface="Meiryo" panose="020B0604030504040204" pitchFamily="34" charset="-128"/>
                <a:ea typeface="Meiryo" panose="020B0604030504040204" pitchFamily="34" charset="-128"/>
              </a:rPr>
              <a:t>トランスフォーメーション</a:t>
            </a:r>
          </a:p>
        </p:txBody>
      </p:sp>
      <p:grpSp>
        <p:nvGrpSpPr>
          <p:cNvPr id="3" name="グループ化 2">
            <a:extLst>
              <a:ext uri="{FF2B5EF4-FFF2-40B4-BE49-F238E27FC236}">
                <a16:creationId xmlns:a16="http://schemas.microsoft.com/office/drawing/2014/main" id="{F7D71146-0738-A54C-9A87-28E769A7665F}"/>
              </a:ext>
            </a:extLst>
          </p:cNvPr>
          <p:cNvGrpSpPr/>
          <p:nvPr/>
        </p:nvGrpSpPr>
        <p:grpSpPr>
          <a:xfrm>
            <a:off x="379142" y="1632204"/>
            <a:ext cx="8604965" cy="1064874"/>
            <a:chOff x="379142" y="1863852"/>
            <a:chExt cx="8604965" cy="1064874"/>
          </a:xfrm>
        </p:grpSpPr>
        <p:sp>
          <p:nvSpPr>
            <p:cNvPr id="15" name="正方形/長方形 14">
              <a:extLst>
                <a:ext uri="{FF2B5EF4-FFF2-40B4-BE49-F238E27FC236}">
                  <a16:creationId xmlns:a16="http://schemas.microsoft.com/office/drawing/2014/main" id="{BB48D1C8-05BC-DF4D-AB92-8F7708C8B293}"/>
                </a:ext>
              </a:extLst>
            </p:cNvPr>
            <p:cNvSpPr/>
            <p:nvPr/>
          </p:nvSpPr>
          <p:spPr>
            <a:xfrm>
              <a:off x="379142" y="2405506"/>
              <a:ext cx="8604965"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デジタルを前提</a:t>
              </a:r>
              <a:r>
                <a:rPr lang="ja-JP" altLang="en-US" sz="2800">
                  <a:solidFill>
                    <a:schemeClr val="bg1"/>
                  </a:solidFill>
                  <a:latin typeface="Meiryo" panose="020B0604030504040204" pitchFamily="34" charset="-128"/>
                  <a:ea typeface="Meiryo" panose="020B0604030504040204" pitchFamily="34" charset="-128"/>
                </a:rPr>
                <a:t>に</a:t>
              </a:r>
              <a:r>
                <a:rPr lang="ja-JP" altLang="en-US" sz="2800" b="1">
                  <a:solidFill>
                    <a:schemeClr val="bg1"/>
                  </a:solidFill>
                  <a:latin typeface="Meiryo" panose="020B0604030504040204" pitchFamily="34" charset="-128"/>
                  <a:ea typeface="Meiryo" panose="020B0604030504040204" pitchFamily="34" charset="-128"/>
                </a:rPr>
                <a:t>　　</a:t>
              </a:r>
              <a:r>
                <a:rPr lang="en-US" altLang="ja-JP" sz="2800" b="1" dirty="0">
                  <a:solidFill>
                    <a:schemeClr val="bg1"/>
                  </a:solidFill>
                  <a:latin typeface="Meiryo" panose="020B0604030504040204" pitchFamily="34" charset="-128"/>
                  <a:ea typeface="Meiryo" panose="020B0604030504040204" pitchFamily="34" charset="-128"/>
                </a:rPr>
                <a:t>  </a:t>
              </a:r>
              <a:r>
                <a:rPr lang="ja-JP" altLang="en-US" sz="2800" b="1" u="sng">
                  <a:solidFill>
                    <a:schemeClr val="bg1"/>
                  </a:solidFill>
                  <a:latin typeface="Meiryo" panose="020B0604030504040204" pitchFamily="34" charset="-128"/>
                  <a:ea typeface="Meiryo" panose="020B0604030504040204" pitchFamily="34" charset="-128"/>
                </a:rPr>
                <a:t>ビジネスを変革する</a:t>
              </a:r>
              <a:r>
                <a:rPr lang="ja-JP" altLang="en-US" sz="2800">
                  <a:solidFill>
                    <a:schemeClr val="bg1"/>
                  </a:solidFill>
                  <a:latin typeface="Meiryo" panose="020B0604030504040204" pitchFamily="34" charset="-128"/>
                  <a:ea typeface="Meiryo" panose="020B0604030504040204" pitchFamily="34" charset="-128"/>
                </a:rPr>
                <a:t>こと</a:t>
              </a:r>
            </a:p>
          </p:txBody>
        </p:sp>
        <p:cxnSp>
          <p:nvCxnSpPr>
            <p:cNvPr id="25" name="直線矢印コネクタ 24">
              <a:extLst>
                <a:ext uri="{FF2B5EF4-FFF2-40B4-BE49-F238E27FC236}">
                  <a16:creationId xmlns:a16="http://schemas.microsoft.com/office/drawing/2014/main" id="{C3EF4C24-53ED-A74F-998C-B2F7B35609F1}"/>
                </a:ext>
              </a:extLst>
            </p:cNvPr>
            <p:cNvCxnSpPr>
              <a:cxnSpLocks/>
            </p:cNvCxnSpPr>
            <p:nvPr/>
          </p:nvCxnSpPr>
          <p:spPr>
            <a:xfrm>
              <a:off x="1934598" y="1863852"/>
              <a:ext cx="0" cy="570032"/>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A80C38B-9EF3-D04E-A523-BDF68394A143}"/>
                </a:ext>
              </a:extLst>
            </p:cNvPr>
            <p:cNvCxnSpPr>
              <a:cxnSpLocks/>
            </p:cNvCxnSpPr>
            <p:nvPr/>
          </p:nvCxnSpPr>
          <p:spPr>
            <a:xfrm>
              <a:off x="6037462" y="1889274"/>
              <a:ext cx="0" cy="516232"/>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正方形/長方形 16">
            <a:extLst>
              <a:ext uri="{FF2B5EF4-FFF2-40B4-BE49-F238E27FC236}">
                <a16:creationId xmlns:a16="http://schemas.microsoft.com/office/drawing/2014/main" id="{CA54C078-43C9-35E0-C696-D23229259066}"/>
              </a:ext>
            </a:extLst>
          </p:cNvPr>
          <p:cNvSpPr/>
          <p:nvPr/>
        </p:nvSpPr>
        <p:spPr>
          <a:xfrm>
            <a:off x="607982" y="3551511"/>
            <a:ext cx="7909858" cy="1754326"/>
          </a:xfrm>
          <a:prstGeom prst="rect">
            <a:avLst/>
          </a:prstGeom>
        </p:spPr>
        <p:txBody>
          <a:bodyPr wrap="square">
            <a:spAutoFit/>
          </a:bodyPr>
          <a:lstStyle/>
          <a:p>
            <a:r>
              <a:rPr lang="ja-JP" altLang="en-US" b="1">
                <a:solidFill>
                  <a:schemeClr val="bg1"/>
                </a:solidFill>
                <a:latin typeface="Meiryo" panose="020B0604030504040204" pitchFamily="34" charset="-128"/>
                <a:ea typeface="Meiryo" panose="020B0604030504040204" pitchFamily="34" charset="-128"/>
              </a:rPr>
              <a:t>デジタル・テクノロジーの進展により産業構造や競争原理が変化し、これに適応できなければ、事業継続や企業存続が難しくなる</a:t>
            </a:r>
            <a:endParaRPr lang="en-US" altLang="ja-JP" b="1" dirty="0">
              <a:solidFill>
                <a:schemeClr val="bg1"/>
              </a:solidFill>
              <a:latin typeface="Meiryo" panose="020B0604030504040204" pitchFamily="34" charset="-128"/>
              <a:ea typeface="Meiryo" panose="020B0604030504040204" pitchFamily="34" charset="-128"/>
            </a:endParaRPr>
          </a:p>
          <a:p>
            <a:endParaRPr lang="en-US" altLang="ja-JP" b="1" dirty="0">
              <a:solidFill>
                <a:schemeClr val="bg1"/>
              </a:solidFill>
              <a:latin typeface="Meiryo" panose="020B0604030504040204" pitchFamily="34" charset="-128"/>
              <a:ea typeface="Meiryo" panose="020B0604030504040204" pitchFamily="34" charset="-128"/>
            </a:endParaRPr>
          </a:p>
          <a:p>
            <a:endParaRPr lang="en-US" altLang="ja-JP"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DX</a:t>
            </a:r>
            <a:r>
              <a:rPr lang="ja-JP" altLang="en-US" b="1">
                <a:solidFill>
                  <a:schemeClr val="bg1"/>
                </a:solidFill>
                <a:latin typeface="Meiryo" panose="020B0604030504040204" pitchFamily="34" charset="-128"/>
                <a:ea typeface="Meiryo" panose="020B0604030504040204" pitchFamily="34" charset="-128"/>
              </a:rPr>
              <a:t>とは、このような状況に対処するために、ビジネス・モデルや業務の手順、顧客との関係や働き方、企業の文化や風土を変革すること。</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3AD54AFC-C1DF-70BE-0CD8-7E2B1994B665}"/>
              </a:ext>
            </a:extLst>
          </p:cNvPr>
          <p:cNvSpPr txBox="1"/>
          <p:nvPr/>
        </p:nvSpPr>
        <p:spPr>
          <a:xfrm>
            <a:off x="684926" y="2758033"/>
            <a:ext cx="387798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デジタルがリアルを包括する社会に</a:t>
            </a:r>
          </a:p>
        </p:txBody>
      </p:sp>
      <p:sp>
        <p:nvSpPr>
          <p:cNvPr id="27" name="テキスト ボックス 26">
            <a:extLst>
              <a:ext uri="{FF2B5EF4-FFF2-40B4-BE49-F238E27FC236}">
                <a16:creationId xmlns:a16="http://schemas.microsoft.com/office/drawing/2014/main" id="{86E022D8-2DB4-EB74-D713-7832FC171B76}"/>
              </a:ext>
            </a:extLst>
          </p:cNvPr>
          <p:cNvSpPr txBox="1"/>
          <p:nvPr/>
        </p:nvSpPr>
        <p:spPr>
          <a:xfrm>
            <a:off x="4603908" y="2758033"/>
            <a:ext cx="4108817"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適応するために会社を作り変えること</a:t>
            </a:r>
          </a:p>
        </p:txBody>
      </p:sp>
      <p:sp>
        <p:nvSpPr>
          <p:cNvPr id="28" name="テキスト ボックス 27">
            <a:extLst>
              <a:ext uri="{FF2B5EF4-FFF2-40B4-BE49-F238E27FC236}">
                <a16:creationId xmlns:a16="http://schemas.microsoft.com/office/drawing/2014/main" id="{3A31D13D-702B-C267-D40B-D0DDEE69C1FC}"/>
              </a:ext>
            </a:extLst>
          </p:cNvPr>
          <p:cNvSpPr txBox="1"/>
          <p:nvPr/>
        </p:nvSpPr>
        <p:spPr>
          <a:xfrm>
            <a:off x="478571" y="5728314"/>
            <a:ext cx="8186857"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変化に俊敏に対応できる（アジャイル）企業に変わること</a:t>
            </a:r>
          </a:p>
        </p:txBody>
      </p:sp>
      <p:sp>
        <p:nvSpPr>
          <p:cNvPr id="7" name="下矢印 6">
            <a:extLst>
              <a:ext uri="{FF2B5EF4-FFF2-40B4-BE49-F238E27FC236}">
                <a16:creationId xmlns:a16="http://schemas.microsoft.com/office/drawing/2014/main" id="{5637740D-6F35-EBB1-134F-07269EF1ECCE}"/>
              </a:ext>
            </a:extLst>
          </p:cNvPr>
          <p:cNvSpPr/>
          <p:nvPr/>
        </p:nvSpPr>
        <p:spPr>
          <a:xfrm>
            <a:off x="4276574" y="4180707"/>
            <a:ext cx="608863" cy="403783"/>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下矢印 8">
            <a:extLst>
              <a:ext uri="{FF2B5EF4-FFF2-40B4-BE49-F238E27FC236}">
                <a16:creationId xmlns:a16="http://schemas.microsoft.com/office/drawing/2014/main" id="{4225D7E2-1068-F72F-85CD-3D4622FC8BCA}"/>
              </a:ext>
            </a:extLst>
          </p:cNvPr>
          <p:cNvSpPr/>
          <p:nvPr/>
        </p:nvSpPr>
        <p:spPr>
          <a:xfrm>
            <a:off x="4276574" y="5273597"/>
            <a:ext cx="608863" cy="403783"/>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829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p:tgtEl>
                                          <p:spTgt spid="17"/>
                                        </p:tgtEl>
                                        <p:attrNameLst>
                                          <p:attrName>ppt_y</p:attrName>
                                        </p:attrNameLst>
                                      </p:cBhvr>
                                      <p:tavLst>
                                        <p:tav tm="0">
                                          <p:val>
                                            <p:strVal val="#ppt_y-#ppt_h*1.125000"/>
                                          </p:val>
                                        </p:tav>
                                        <p:tav tm="100000">
                                          <p:val>
                                            <p:strVal val="#ppt_y"/>
                                          </p:val>
                                        </p:tav>
                                      </p:tavLst>
                                    </p:anim>
                                    <p:animEffect transition="in" filter="wipe(down)">
                                      <p:cBhvr>
                                        <p:cTn id="27" dur="500"/>
                                        <p:tgtEl>
                                          <p:spTgt spid="1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20" grpId="0"/>
      <p:bldP spid="27" grpId="0"/>
      <p:bldP spid="28" grpId="0"/>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円/楕円 62">
            <a:extLst>
              <a:ext uri="{FF2B5EF4-FFF2-40B4-BE49-F238E27FC236}">
                <a16:creationId xmlns:a16="http://schemas.microsoft.com/office/drawing/2014/main" id="{BE35B7D4-60D6-5245-4A8A-308A564F5D5D}"/>
              </a:ext>
            </a:extLst>
          </p:cNvPr>
          <p:cNvSpPr/>
          <p:nvPr/>
        </p:nvSpPr>
        <p:spPr>
          <a:xfrm>
            <a:off x="279734" y="1378469"/>
            <a:ext cx="8584530" cy="4560501"/>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D479BB3-C263-C96F-8A31-2122EF7ABFAE}"/>
              </a:ext>
            </a:extLst>
          </p:cNvPr>
          <p:cNvSpPr>
            <a:spLocks noGrp="1"/>
          </p:cNvSpPr>
          <p:nvPr>
            <p:ph type="title"/>
          </p:nvPr>
        </p:nvSpPr>
        <p:spPr/>
        <p:txBody>
          <a:bodyPr/>
          <a:lstStyle/>
          <a:p>
            <a:r>
              <a:rPr kumimoji="1" lang="en-US" altLang="ja-JP" dirty="0"/>
              <a:t>DX</a:t>
            </a:r>
            <a:r>
              <a:rPr kumimoji="1" lang="ja-JP" altLang="en-US"/>
              <a:t>とは何をすることか</a:t>
            </a:r>
          </a:p>
        </p:txBody>
      </p:sp>
      <p:sp>
        <p:nvSpPr>
          <p:cNvPr id="5" name="円/楕円 4">
            <a:extLst>
              <a:ext uri="{FF2B5EF4-FFF2-40B4-BE49-F238E27FC236}">
                <a16:creationId xmlns:a16="http://schemas.microsoft.com/office/drawing/2014/main" id="{94071CDD-0618-51F4-51C5-092DCFCB3D08}"/>
              </a:ext>
            </a:extLst>
          </p:cNvPr>
          <p:cNvSpPr/>
          <p:nvPr/>
        </p:nvSpPr>
        <p:spPr>
          <a:xfrm>
            <a:off x="1657350" y="2110323"/>
            <a:ext cx="5829300" cy="309679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404D121A-9C0C-A30E-46BC-F0F957B0C429}"/>
              </a:ext>
            </a:extLst>
          </p:cNvPr>
          <p:cNvSpPr/>
          <p:nvPr/>
        </p:nvSpPr>
        <p:spPr>
          <a:xfrm>
            <a:off x="3019257" y="2923409"/>
            <a:ext cx="3109071" cy="1470624"/>
          </a:xfrm>
          <a:prstGeom prst="ellipse">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9360FE92-13D1-BD31-B5C0-04D277466AF3}"/>
              </a:ext>
            </a:extLst>
          </p:cNvPr>
          <p:cNvSpPr txBox="1"/>
          <p:nvPr/>
        </p:nvSpPr>
        <p:spPr>
          <a:xfrm>
            <a:off x="3222738" y="3392286"/>
            <a:ext cx="882742" cy="646331"/>
          </a:xfrm>
          <a:prstGeom prst="rect">
            <a:avLst/>
          </a:prstGeom>
          <a:noFill/>
        </p:spPr>
        <p:txBody>
          <a:bodyPr wrap="none" rtlCol="0">
            <a:spAutoFit/>
          </a:bodyPr>
          <a:lstStyle/>
          <a:p>
            <a:r>
              <a:rPr kumimoji="1" lang="en-US" altLang="ja-JP" sz="3600" b="1" dirty="0">
                <a:solidFill>
                  <a:schemeClr val="bg1"/>
                </a:solidFill>
                <a:latin typeface="Meiryo" panose="020B0604030504040204" pitchFamily="34" charset="-128"/>
                <a:ea typeface="Meiryo" panose="020B0604030504040204" pitchFamily="34" charset="-128"/>
              </a:rPr>
              <a:t>DX</a:t>
            </a:r>
          </a:p>
        </p:txBody>
      </p:sp>
      <p:sp>
        <p:nvSpPr>
          <p:cNvPr id="24" name="テキスト ボックス 23">
            <a:extLst>
              <a:ext uri="{FF2B5EF4-FFF2-40B4-BE49-F238E27FC236}">
                <a16:creationId xmlns:a16="http://schemas.microsoft.com/office/drawing/2014/main" id="{1FE5D078-4B99-6C58-5100-B53C5BAA717E}"/>
              </a:ext>
            </a:extLst>
          </p:cNvPr>
          <p:cNvSpPr txBox="1"/>
          <p:nvPr/>
        </p:nvSpPr>
        <p:spPr>
          <a:xfrm>
            <a:off x="3979983" y="3451000"/>
            <a:ext cx="2031325"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デジタル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トランスフォーメーション</a:t>
            </a:r>
          </a:p>
        </p:txBody>
      </p:sp>
      <p:sp>
        <p:nvSpPr>
          <p:cNvPr id="27" name="テキスト ボックス 26">
            <a:extLst>
              <a:ext uri="{FF2B5EF4-FFF2-40B4-BE49-F238E27FC236}">
                <a16:creationId xmlns:a16="http://schemas.microsoft.com/office/drawing/2014/main" id="{2CDF34A6-BFD4-D0E9-AA59-B8470A5F31C7}"/>
              </a:ext>
            </a:extLst>
          </p:cNvPr>
          <p:cNvSpPr txBox="1"/>
          <p:nvPr/>
        </p:nvSpPr>
        <p:spPr>
          <a:xfrm>
            <a:off x="1657350" y="1004072"/>
            <a:ext cx="2687985" cy="584775"/>
          </a:xfrm>
          <a:prstGeom prst="rect">
            <a:avLst/>
          </a:prstGeom>
          <a:noFill/>
        </p:spPr>
        <p:txBody>
          <a:bodyPr wrap="square" rtlCol="0">
            <a:spAutoFit/>
          </a:bodyPr>
          <a:lstStyle/>
          <a:p>
            <a:pPr algn="r"/>
            <a:r>
              <a:rPr lang="ja-JP" altLang="en-US" sz="1600">
                <a:solidFill>
                  <a:srgbClr val="0432FF"/>
                </a:solidFill>
                <a:latin typeface="Meiryo" panose="020B0604030504040204" pitchFamily="34" charset="-128"/>
                <a:ea typeface="Meiryo" panose="020B0604030504040204" pitchFamily="34" charset="-128"/>
              </a:rPr>
              <a:t>収益のあげ方／ビジネス・モデルを変える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59BC081-B4C2-34AB-F902-436996EBE1F4}"/>
              </a:ext>
            </a:extLst>
          </p:cNvPr>
          <p:cNvSpPr txBox="1"/>
          <p:nvPr/>
        </p:nvSpPr>
        <p:spPr>
          <a:xfrm>
            <a:off x="4798667" y="1004071"/>
            <a:ext cx="2687985" cy="584775"/>
          </a:xfrm>
          <a:prstGeom prst="rect">
            <a:avLst/>
          </a:prstGeom>
          <a:noFill/>
        </p:spPr>
        <p:txBody>
          <a:bodyPr wrap="square" rtlCol="0">
            <a:spAutoFit/>
          </a:bodyPr>
          <a:lstStyle/>
          <a:p>
            <a:r>
              <a:rPr lang="ja-JP" altLang="en-US" sz="1600">
                <a:solidFill>
                  <a:srgbClr val="0432FF"/>
                </a:solidFill>
                <a:latin typeface="Meiryo" panose="020B0604030504040204" pitchFamily="34" charset="-128"/>
                <a:ea typeface="Meiryo" panose="020B0604030504040204" pitchFamily="34" charset="-128"/>
              </a:rPr>
              <a:t>業務の手順／ビジネス・プロセスを変える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94A3A99-9A54-AC9A-FDB2-1A7D4C850A79}"/>
              </a:ext>
            </a:extLst>
          </p:cNvPr>
          <p:cNvSpPr txBox="1"/>
          <p:nvPr/>
        </p:nvSpPr>
        <p:spPr>
          <a:xfrm>
            <a:off x="432579" y="1911841"/>
            <a:ext cx="2093582" cy="584775"/>
          </a:xfrm>
          <a:prstGeom prst="rect">
            <a:avLst/>
          </a:prstGeom>
          <a:noFill/>
        </p:spPr>
        <p:txBody>
          <a:bodyPr wrap="square">
            <a:spAutoFit/>
          </a:bodyPr>
          <a:lstStyle/>
          <a:p>
            <a:r>
              <a:rPr kumimoji="1" lang="ja-JP" altLang="en-US" sz="1600">
                <a:solidFill>
                  <a:srgbClr val="0432FF"/>
                </a:solidFill>
                <a:latin typeface="Meiryo" panose="020B0604030504040204" pitchFamily="34" charset="-128"/>
                <a:ea typeface="Meiryo" panose="020B0604030504040204" pitchFamily="34" charset="-128"/>
              </a:rPr>
              <a:t>働き方や労務、雇用制度を変える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F2FF692-74DC-97AA-A7DB-6C6F9BC39939}"/>
              </a:ext>
            </a:extLst>
          </p:cNvPr>
          <p:cNvSpPr txBox="1"/>
          <p:nvPr/>
        </p:nvSpPr>
        <p:spPr>
          <a:xfrm>
            <a:off x="1657349" y="5800437"/>
            <a:ext cx="2687986" cy="584775"/>
          </a:xfrm>
          <a:prstGeom prst="rect">
            <a:avLst/>
          </a:prstGeom>
          <a:noFill/>
        </p:spPr>
        <p:txBody>
          <a:bodyPr wrap="square">
            <a:spAutoFit/>
          </a:bodyPr>
          <a:lstStyle/>
          <a:p>
            <a:pPr algn="r"/>
            <a:r>
              <a:rPr lang="ja-JP" altLang="en-US" sz="1600">
                <a:solidFill>
                  <a:srgbClr val="0432FF"/>
                </a:solidFill>
                <a:latin typeface="Meiryo" panose="020B0604030504040204" pitchFamily="34" charset="-128"/>
                <a:ea typeface="Meiryo" panose="020B0604030504040204" pitchFamily="34" charset="-128"/>
              </a:rPr>
              <a:t>組織や体制、意思決定の方法や権限範囲を変える</a:t>
            </a:r>
          </a:p>
        </p:txBody>
      </p:sp>
      <p:sp>
        <p:nvSpPr>
          <p:cNvPr id="36" name="テキスト ボックス 35">
            <a:extLst>
              <a:ext uri="{FF2B5EF4-FFF2-40B4-BE49-F238E27FC236}">
                <a16:creationId xmlns:a16="http://schemas.microsoft.com/office/drawing/2014/main" id="{5A94B2D7-5986-A1D7-4C36-5F4AEA58304D}"/>
              </a:ext>
            </a:extLst>
          </p:cNvPr>
          <p:cNvSpPr txBox="1"/>
          <p:nvPr/>
        </p:nvSpPr>
        <p:spPr>
          <a:xfrm>
            <a:off x="4860416" y="5800718"/>
            <a:ext cx="2687986" cy="584775"/>
          </a:xfrm>
          <a:prstGeom prst="rect">
            <a:avLst/>
          </a:prstGeom>
          <a:noFill/>
        </p:spPr>
        <p:txBody>
          <a:bodyPr wrap="square">
            <a:spAutoFit/>
          </a:bodyPr>
          <a:lstStyle/>
          <a:p>
            <a:r>
              <a:rPr lang="ja-JP" altLang="en-US" sz="1600">
                <a:solidFill>
                  <a:srgbClr val="0432FF"/>
                </a:solidFill>
                <a:latin typeface="Meiryo" panose="020B0604030504040204" pitchFamily="34" charset="-128"/>
                <a:ea typeface="Meiryo" panose="020B0604030504040204" pitchFamily="34" charset="-128"/>
              </a:rPr>
              <a:t>事業計画や事業目的・目標を変える</a:t>
            </a:r>
            <a:endParaRPr lang="en-US" altLang="ja-JP" sz="1600" dirty="0">
              <a:solidFill>
                <a:srgbClr val="0432FF"/>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B5F2BD50-1AB1-EDBF-B33F-DAC84C0ACDDB}"/>
              </a:ext>
            </a:extLst>
          </p:cNvPr>
          <p:cNvSpPr txBox="1"/>
          <p:nvPr/>
        </p:nvSpPr>
        <p:spPr>
          <a:xfrm>
            <a:off x="432577" y="5027216"/>
            <a:ext cx="2093583" cy="584775"/>
          </a:xfrm>
          <a:prstGeom prst="rect">
            <a:avLst/>
          </a:prstGeom>
          <a:noFill/>
        </p:spPr>
        <p:txBody>
          <a:bodyPr wrap="square" rtlCol="0">
            <a:spAutoFit/>
          </a:bodyPr>
          <a:lstStyle/>
          <a:p>
            <a:pPr algn="r"/>
            <a:r>
              <a:rPr kumimoji="1" lang="ja-JP" altLang="en-US" sz="1600">
                <a:solidFill>
                  <a:srgbClr val="0432FF"/>
                </a:solidFill>
                <a:latin typeface="Meiryo" panose="020B0604030504040204" pitchFamily="34" charset="-128"/>
                <a:ea typeface="Meiryo" panose="020B0604030504040204" pitchFamily="34" charset="-128"/>
              </a:rPr>
              <a:t>システム開発・運用の仕方を変える</a:t>
            </a:r>
          </a:p>
        </p:txBody>
      </p:sp>
      <p:sp>
        <p:nvSpPr>
          <p:cNvPr id="38" name="テキスト ボックス 37">
            <a:extLst>
              <a:ext uri="{FF2B5EF4-FFF2-40B4-BE49-F238E27FC236}">
                <a16:creationId xmlns:a16="http://schemas.microsoft.com/office/drawing/2014/main" id="{259AD9DE-F509-A086-97F7-7F41E7E88154}"/>
              </a:ext>
            </a:extLst>
          </p:cNvPr>
          <p:cNvSpPr txBox="1"/>
          <p:nvPr/>
        </p:nvSpPr>
        <p:spPr>
          <a:xfrm>
            <a:off x="6546705" y="5022548"/>
            <a:ext cx="2093583" cy="584775"/>
          </a:xfrm>
          <a:prstGeom prst="rect">
            <a:avLst/>
          </a:prstGeom>
          <a:noFill/>
        </p:spPr>
        <p:txBody>
          <a:bodyPr wrap="squar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データ管理や活用の方法を変える</a:t>
            </a:r>
          </a:p>
        </p:txBody>
      </p:sp>
      <p:sp>
        <p:nvSpPr>
          <p:cNvPr id="39" name="テキスト ボックス 38">
            <a:extLst>
              <a:ext uri="{FF2B5EF4-FFF2-40B4-BE49-F238E27FC236}">
                <a16:creationId xmlns:a16="http://schemas.microsoft.com/office/drawing/2014/main" id="{A31709AD-0236-56E9-59C9-41868F904428}"/>
              </a:ext>
            </a:extLst>
          </p:cNvPr>
          <p:cNvSpPr txBox="1"/>
          <p:nvPr/>
        </p:nvSpPr>
        <p:spPr>
          <a:xfrm>
            <a:off x="6617839" y="1910296"/>
            <a:ext cx="2093582" cy="584775"/>
          </a:xfrm>
          <a:prstGeom prst="rect">
            <a:avLst/>
          </a:prstGeom>
          <a:noFill/>
        </p:spPr>
        <p:txBody>
          <a:bodyPr wrap="square">
            <a:spAutoFit/>
          </a:bodyPr>
          <a:lstStyle/>
          <a:p>
            <a:pPr algn="r"/>
            <a:r>
              <a:rPr kumimoji="1" lang="ja-JP" altLang="en-US" sz="1600">
                <a:solidFill>
                  <a:srgbClr val="0432FF"/>
                </a:solidFill>
                <a:latin typeface="Meiryo" panose="020B0604030504040204" pitchFamily="34" charset="-128"/>
                <a:ea typeface="Meiryo" panose="020B0604030504040204" pitchFamily="34" charset="-128"/>
              </a:rPr>
              <a:t>業績管理方法や業績目標を変える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grpSp>
        <p:nvGrpSpPr>
          <p:cNvPr id="62" name="グループ化 61">
            <a:extLst>
              <a:ext uri="{FF2B5EF4-FFF2-40B4-BE49-F238E27FC236}">
                <a16:creationId xmlns:a16="http://schemas.microsoft.com/office/drawing/2014/main" id="{98B48A5D-F92D-A9BD-8326-5F86E0F5C1DF}"/>
              </a:ext>
            </a:extLst>
          </p:cNvPr>
          <p:cNvGrpSpPr/>
          <p:nvPr/>
        </p:nvGrpSpPr>
        <p:grpSpPr>
          <a:xfrm>
            <a:off x="1768657" y="1419978"/>
            <a:ext cx="5669641" cy="4476522"/>
            <a:chOff x="1768657" y="1419978"/>
            <a:chExt cx="5669641" cy="4476522"/>
          </a:xfrm>
        </p:grpSpPr>
        <p:sp>
          <p:nvSpPr>
            <p:cNvPr id="41" name="上矢印 40">
              <a:extLst>
                <a:ext uri="{FF2B5EF4-FFF2-40B4-BE49-F238E27FC236}">
                  <a16:creationId xmlns:a16="http://schemas.microsoft.com/office/drawing/2014/main" id="{15D2C916-1F5E-CAF4-4F9E-5A8ED199DAB9}"/>
                </a:ext>
              </a:extLst>
            </p:cNvPr>
            <p:cNvSpPr/>
            <p:nvPr/>
          </p:nvSpPr>
          <p:spPr>
            <a:xfrm rot="19980406">
              <a:off x="3632525" y="141997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矢印 47">
              <a:extLst>
                <a:ext uri="{FF2B5EF4-FFF2-40B4-BE49-F238E27FC236}">
                  <a16:creationId xmlns:a16="http://schemas.microsoft.com/office/drawing/2014/main" id="{53B29515-3855-6D38-97E4-AB4CFA293D89}"/>
                </a:ext>
              </a:extLst>
            </p:cNvPr>
            <p:cNvSpPr/>
            <p:nvPr/>
          </p:nvSpPr>
          <p:spPr>
            <a:xfrm rot="18000280">
              <a:off x="2491430" y="1872931"/>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上矢印 54">
              <a:extLst>
                <a:ext uri="{FF2B5EF4-FFF2-40B4-BE49-F238E27FC236}">
                  <a16:creationId xmlns:a16="http://schemas.microsoft.com/office/drawing/2014/main" id="{90509F66-B40C-DE2A-66D0-3354DF246746}"/>
                </a:ext>
              </a:extLst>
            </p:cNvPr>
            <p:cNvSpPr/>
            <p:nvPr/>
          </p:nvSpPr>
          <p:spPr>
            <a:xfrm rot="1619594" flipV="1">
              <a:off x="3632523" y="422692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上矢印 55">
              <a:extLst>
                <a:ext uri="{FF2B5EF4-FFF2-40B4-BE49-F238E27FC236}">
                  <a16:creationId xmlns:a16="http://schemas.microsoft.com/office/drawing/2014/main" id="{28A0F637-D14E-7FB1-6A8A-E0377F5106C4}"/>
                </a:ext>
              </a:extLst>
            </p:cNvPr>
            <p:cNvSpPr/>
            <p:nvPr/>
          </p:nvSpPr>
          <p:spPr>
            <a:xfrm rot="3599720" flipV="1">
              <a:off x="2491430" y="3589915"/>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1" name="グループ化 60">
              <a:extLst>
                <a:ext uri="{FF2B5EF4-FFF2-40B4-BE49-F238E27FC236}">
                  <a16:creationId xmlns:a16="http://schemas.microsoft.com/office/drawing/2014/main" id="{1F8D9E9C-5F99-B61D-289B-927ADB29E5C1}"/>
                </a:ext>
              </a:extLst>
            </p:cNvPr>
            <p:cNvGrpSpPr/>
            <p:nvPr/>
          </p:nvGrpSpPr>
          <p:grpSpPr>
            <a:xfrm flipH="1">
              <a:off x="5153281" y="1420939"/>
              <a:ext cx="2285017" cy="4475561"/>
              <a:chOff x="1921057" y="1572378"/>
              <a:chExt cx="2285017" cy="4475561"/>
            </a:xfrm>
          </p:grpSpPr>
          <p:sp>
            <p:nvSpPr>
              <p:cNvPr id="57" name="上矢印 56">
                <a:extLst>
                  <a:ext uri="{FF2B5EF4-FFF2-40B4-BE49-F238E27FC236}">
                    <a16:creationId xmlns:a16="http://schemas.microsoft.com/office/drawing/2014/main" id="{FB03A3F0-B00F-0358-F292-58D87CFCA127}"/>
                  </a:ext>
                </a:extLst>
              </p:cNvPr>
              <p:cNvSpPr/>
              <p:nvPr/>
            </p:nvSpPr>
            <p:spPr>
              <a:xfrm rot="19980406">
                <a:off x="3784925" y="157237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a:extLst>
                  <a:ext uri="{FF2B5EF4-FFF2-40B4-BE49-F238E27FC236}">
                    <a16:creationId xmlns:a16="http://schemas.microsoft.com/office/drawing/2014/main" id="{BBE8DE90-8BC8-F83F-7CD5-3754FA1B5263}"/>
                  </a:ext>
                </a:extLst>
              </p:cNvPr>
              <p:cNvSpPr/>
              <p:nvPr/>
            </p:nvSpPr>
            <p:spPr>
              <a:xfrm rot="18000280">
                <a:off x="2643830" y="2025331"/>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上矢印 58">
                <a:extLst>
                  <a:ext uri="{FF2B5EF4-FFF2-40B4-BE49-F238E27FC236}">
                    <a16:creationId xmlns:a16="http://schemas.microsoft.com/office/drawing/2014/main" id="{8C7303D0-0823-EC03-CF2A-9B6864FEC2E3}"/>
                  </a:ext>
                </a:extLst>
              </p:cNvPr>
              <p:cNvSpPr/>
              <p:nvPr/>
            </p:nvSpPr>
            <p:spPr>
              <a:xfrm rot="1619594" flipV="1">
                <a:off x="3784923" y="4379328"/>
                <a:ext cx="421149" cy="1668611"/>
              </a:xfrm>
              <a:prstGeom prst="upArrow">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上矢印 59">
                <a:extLst>
                  <a:ext uri="{FF2B5EF4-FFF2-40B4-BE49-F238E27FC236}">
                    <a16:creationId xmlns:a16="http://schemas.microsoft.com/office/drawing/2014/main" id="{F9226442-FC62-CF11-C4B2-001D0E277C1C}"/>
                  </a:ext>
                </a:extLst>
              </p:cNvPr>
              <p:cNvSpPr/>
              <p:nvPr/>
            </p:nvSpPr>
            <p:spPr>
              <a:xfrm rot="3599720" flipV="1">
                <a:off x="2643830" y="3742315"/>
                <a:ext cx="388097" cy="1833644"/>
              </a:xfrm>
              <a:prstGeom prst="upArrow">
                <a:avLst>
                  <a:gd name="adj1" fmla="val 53950"/>
                  <a:gd name="adj2" fmla="val 50000"/>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5" name="テキスト ボックス 24">
            <a:extLst>
              <a:ext uri="{FF2B5EF4-FFF2-40B4-BE49-F238E27FC236}">
                <a16:creationId xmlns:a16="http://schemas.microsoft.com/office/drawing/2014/main" id="{39EE4262-D273-49C8-13D9-BC08770411B4}"/>
              </a:ext>
            </a:extLst>
          </p:cNvPr>
          <p:cNvSpPr txBox="1"/>
          <p:nvPr/>
        </p:nvSpPr>
        <p:spPr>
          <a:xfrm>
            <a:off x="3094672" y="2264587"/>
            <a:ext cx="295465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デジタルの進化は</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私たちの日常や社会を変え</a:t>
            </a:r>
          </a:p>
        </p:txBody>
      </p:sp>
      <p:sp>
        <p:nvSpPr>
          <p:cNvPr id="26" name="テキスト ボックス 25">
            <a:extLst>
              <a:ext uri="{FF2B5EF4-FFF2-40B4-BE49-F238E27FC236}">
                <a16:creationId xmlns:a16="http://schemas.microsoft.com/office/drawing/2014/main" id="{B70DCD98-C78C-9BCB-8502-71A0A665C0B6}"/>
              </a:ext>
            </a:extLst>
          </p:cNvPr>
          <p:cNvSpPr txBox="1"/>
          <p:nvPr/>
        </p:nvSpPr>
        <p:spPr>
          <a:xfrm>
            <a:off x="2633007" y="4438052"/>
            <a:ext cx="3877985" cy="92333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ビジネスの前提や常識</a:t>
            </a:r>
            <a:r>
              <a:rPr lang="ja-JP" altLang="en-US">
                <a:solidFill>
                  <a:schemeClr val="bg1"/>
                </a:solidFill>
                <a:latin typeface="Meiryo" panose="020B0604030504040204" pitchFamily="34" charset="-128"/>
                <a:ea typeface="Meiryo" panose="020B0604030504040204" pitchFamily="34" charset="-128"/>
              </a:rPr>
              <a:t>、</a:t>
            </a:r>
            <a:r>
              <a:rPr kumimoji="1" lang="ja-JP" altLang="en-US">
                <a:solidFill>
                  <a:schemeClr val="bg1"/>
                </a:solidFill>
                <a:latin typeface="Meiryo" panose="020B0604030504040204" pitchFamily="34" charset="-128"/>
                <a:ea typeface="Meiryo" panose="020B0604030504040204" pitchFamily="34" charset="-128"/>
              </a:rPr>
              <a:t>競争の原理</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を</a:t>
            </a:r>
            <a:r>
              <a:rPr lang="ja-JP" altLang="en-US">
                <a:solidFill>
                  <a:schemeClr val="bg1"/>
                </a:solidFill>
                <a:latin typeface="Meiryo" panose="020B0604030504040204" pitchFamily="34" charset="-128"/>
                <a:ea typeface="Meiryo" panose="020B0604030504040204" pitchFamily="34" charset="-128"/>
              </a:rPr>
              <a:t>変えてしまった</a:t>
            </a:r>
            <a:endParaRPr kumimoji="1" lang="en-US" altLang="ja-JP" dirty="0">
              <a:solidFill>
                <a:schemeClr val="bg1"/>
              </a:solidFill>
              <a:latin typeface="Meiryo" panose="020B0604030504040204" pitchFamily="34" charset="-128"/>
              <a:ea typeface="Meiryo" panose="020B0604030504040204" pitchFamily="34" charset="-128"/>
            </a:endParaRPr>
          </a:p>
          <a:p>
            <a:pPr algn="ctr"/>
            <a:endParaRPr kumimoji="1" lang="ja-JP" altLang="en-US">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2456AC8A-58D8-F19A-72F1-4E1ADD050D7E}"/>
              </a:ext>
            </a:extLst>
          </p:cNvPr>
          <p:cNvSpPr txBox="1"/>
          <p:nvPr/>
        </p:nvSpPr>
        <p:spPr>
          <a:xfrm>
            <a:off x="2556063" y="1699288"/>
            <a:ext cx="4031873"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前提とする</a:t>
            </a:r>
            <a:r>
              <a:rPr lang="ja-JP" altLang="en-US" sz="2000" b="1">
                <a:solidFill>
                  <a:schemeClr val="bg1"/>
                </a:solidFill>
                <a:latin typeface="Meiryo" panose="020B0604030504040204" pitchFamily="34" charset="-128"/>
                <a:ea typeface="Meiryo" panose="020B0604030504040204" pitchFamily="34" charset="-128"/>
              </a:rPr>
              <a:t>テクノロジーも変わる</a:t>
            </a:r>
            <a:endParaRPr kumimoji="1" lang="ja-JP" altLang="en-US" sz="20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150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fltVal val="0"/>
                                          </p:val>
                                        </p:tav>
                                        <p:tav tm="100000">
                                          <p:val>
                                            <p:strVal val="#ppt_h"/>
                                          </p:val>
                                        </p:tav>
                                      </p:tavLst>
                                    </p:anim>
                                    <p:animEffect transition="in" filter="fade">
                                      <p:cBhvr>
                                        <p:cTn id="40" dur="500"/>
                                        <p:tgtEl>
                                          <p:spTgt spid="3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500" fill="hold"/>
                                        <p:tgtEl>
                                          <p:spTgt spid="63"/>
                                        </p:tgtEl>
                                        <p:attrNameLst>
                                          <p:attrName>ppt_w</p:attrName>
                                        </p:attrNameLst>
                                      </p:cBhvr>
                                      <p:tavLst>
                                        <p:tav tm="0">
                                          <p:val>
                                            <p:fltVal val="0"/>
                                          </p:val>
                                        </p:tav>
                                        <p:tav tm="100000">
                                          <p:val>
                                            <p:strVal val="#ppt_w"/>
                                          </p:val>
                                        </p:tav>
                                      </p:tavLst>
                                    </p:anim>
                                    <p:anim calcmode="lin" valueType="num">
                                      <p:cBhvr>
                                        <p:cTn id="61" dur="500" fill="hold"/>
                                        <p:tgtEl>
                                          <p:spTgt spid="63"/>
                                        </p:tgtEl>
                                        <p:attrNameLst>
                                          <p:attrName>ppt_h</p:attrName>
                                        </p:attrNameLst>
                                      </p:cBhvr>
                                      <p:tavLst>
                                        <p:tav tm="0">
                                          <p:val>
                                            <p:fltVal val="0"/>
                                          </p:val>
                                        </p:tav>
                                        <p:tav tm="100000">
                                          <p:val>
                                            <p:strVal val="#ppt_h"/>
                                          </p:val>
                                        </p:tav>
                                      </p:tavLst>
                                    </p:anim>
                                    <p:animEffect transition="in" filter="fade">
                                      <p:cBhvr>
                                        <p:cTn id="6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7" grpId="0"/>
      <p:bldP spid="28" grpId="0"/>
      <p:bldP spid="32" grpId="0"/>
      <p:bldP spid="34" grpId="0"/>
      <p:bldP spid="36" grpId="0"/>
      <p:bldP spid="37" grpId="0"/>
      <p:bldP spid="38" grpId="0"/>
      <p:bldP spid="39" grpId="0"/>
      <p:bldP spid="6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01DDB6-46C9-DFC2-93DE-C833B2AD7670}"/>
              </a:ext>
            </a:extLst>
          </p:cNvPr>
          <p:cNvSpPr>
            <a:spLocks noGrp="1"/>
          </p:cNvSpPr>
          <p:nvPr>
            <p:ph type="title"/>
          </p:nvPr>
        </p:nvSpPr>
        <p:spPr/>
        <p:txBody>
          <a:bodyPr/>
          <a:lstStyle/>
          <a:p>
            <a:r>
              <a:rPr lang="ja-JP" altLang="en-US"/>
              <a:t>２つのデジタル化と</a:t>
            </a:r>
            <a:r>
              <a:rPr lang="en-US" altLang="ja-JP" dirty="0"/>
              <a:t>DX</a:t>
            </a:r>
            <a:endParaRPr kumimoji="1" lang="ja-JP" altLang="en-US"/>
          </a:p>
        </p:txBody>
      </p:sp>
      <p:sp>
        <p:nvSpPr>
          <p:cNvPr id="17" name="右矢印 16">
            <a:extLst>
              <a:ext uri="{FF2B5EF4-FFF2-40B4-BE49-F238E27FC236}">
                <a16:creationId xmlns:a16="http://schemas.microsoft.com/office/drawing/2014/main" id="{E101A8B8-F70A-F1A1-1D7D-9A715D69340B}"/>
              </a:ext>
            </a:extLst>
          </p:cNvPr>
          <p:cNvSpPr/>
          <p:nvPr/>
        </p:nvSpPr>
        <p:spPr>
          <a:xfrm rot="1312303">
            <a:off x="2455263" y="4401039"/>
            <a:ext cx="5776339"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6">
            <a:extLst>
              <a:ext uri="{FF2B5EF4-FFF2-40B4-BE49-F238E27FC236}">
                <a16:creationId xmlns:a16="http://schemas.microsoft.com/office/drawing/2014/main" id="{4201CCB7-C425-1CDD-4299-7A90E6E7E3CA}"/>
              </a:ext>
            </a:extLst>
          </p:cNvPr>
          <p:cNvSpPr/>
          <p:nvPr/>
        </p:nvSpPr>
        <p:spPr>
          <a:xfrm rot="20287697" flipV="1">
            <a:off x="2455263" y="2167126"/>
            <a:ext cx="5776339"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6">
            <a:extLst>
              <a:ext uri="{FF2B5EF4-FFF2-40B4-BE49-F238E27FC236}">
                <a16:creationId xmlns:a16="http://schemas.microsoft.com/office/drawing/2014/main" id="{D5B88388-6029-BDC1-8533-8AC68AD52B74}"/>
              </a:ext>
            </a:extLst>
          </p:cNvPr>
          <p:cNvSpPr/>
          <p:nvPr/>
        </p:nvSpPr>
        <p:spPr>
          <a:xfrm rot="18328410" flipV="1">
            <a:off x="2051562" y="2013848"/>
            <a:ext cx="2864400"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6">
            <a:extLst>
              <a:ext uri="{FF2B5EF4-FFF2-40B4-BE49-F238E27FC236}">
                <a16:creationId xmlns:a16="http://schemas.microsoft.com/office/drawing/2014/main" id="{52688DBB-1DC3-7B68-13B2-6FC0CD60C2C9}"/>
              </a:ext>
            </a:extLst>
          </p:cNvPr>
          <p:cNvSpPr/>
          <p:nvPr/>
        </p:nvSpPr>
        <p:spPr>
          <a:xfrm rot="3271590">
            <a:off x="2065312" y="4554317"/>
            <a:ext cx="2864400"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 name="直線コネクタ 21">
            <a:extLst>
              <a:ext uri="{FF2B5EF4-FFF2-40B4-BE49-F238E27FC236}">
                <a16:creationId xmlns:a16="http://schemas.microsoft.com/office/drawing/2014/main" id="{946D2E73-0E35-3650-D22F-0841D7D216E0}"/>
              </a:ext>
            </a:extLst>
          </p:cNvPr>
          <p:cNvCxnSpPr>
            <a:cxnSpLocks/>
          </p:cNvCxnSpPr>
          <p:nvPr/>
        </p:nvCxnSpPr>
        <p:spPr>
          <a:xfrm>
            <a:off x="314893" y="3718155"/>
            <a:ext cx="8683773" cy="0"/>
          </a:xfrm>
          <a:prstGeom prst="line">
            <a:avLst/>
          </a:prstGeom>
          <a:ln>
            <a:solidFill>
              <a:schemeClr val="tx1">
                <a:lumMod val="50000"/>
                <a:lumOff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B24A1D60-115F-3A6C-DBD1-D43ABB76E8BE}"/>
              </a:ext>
            </a:extLst>
          </p:cNvPr>
          <p:cNvSpPr txBox="1"/>
          <p:nvPr/>
        </p:nvSpPr>
        <p:spPr>
          <a:xfrm>
            <a:off x="681973" y="3990520"/>
            <a:ext cx="1800493" cy="553998"/>
          </a:xfrm>
          <a:prstGeom prst="rect">
            <a:avLst/>
          </a:prstGeom>
          <a:noFill/>
        </p:spPr>
        <p:txBody>
          <a:bodyPr wrap="none" rtlCol="0">
            <a:spAutoFit/>
          </a:bodyPr>
          <a:lstStyle/>
          <a:p>
            <a:pPr algn="r"/>
            <a:r>
              <a:rPr lang="ja-JP" altLang="en-US" sz="1400">
                <a:solidFill>
                  <a:srgbClr val="0070C0"/>
                </a:solidFill>
                <a:latin typeface="Meiryo" panose="020B0604030504040204" pitchFamily="34" charset="-128"/>
                <a:ea typeface="Meiryo" panose="020B0604030504040204" pitchFamily="34" charset="-128"/>
              </a:rPr>
              <a:t>デジタイゼーション</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600" b="1">
                <a:solidFill>
                  <a:srgbClr val="0070C0"/>
                </a:solidFill>
                <a:latin typeface="Meiryo" panose="020B0604030504040204" pitchFamily="34" charset="-128"/>
                <a:ea typeface="Meiryo" panose="020B0604030504040204" pitchFamily="34" charset="-128"/>
              </a:rPr>
              <a:t>コストを下げる</a:t>
            </a:r>
            <a:endParaRPr kumimoji="1" lang="ja-JP" altLang="en-US" sz="1600" b="1">
              <a:solidFill>
                <a:srgbClr val="0070C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F587BD61-465E-8E5C-2B3E-7D6563600E2C}"/>
              </a:ext>
            </a:extLst>
          </p:cNvPr>
          <p:cNvSpPr txBox="1"/>
          <p:nvPr/>
        </p:nvSpPr>
        <p:spPr>
          <a:xfrm>
            <a:off x="502437" y="2919880"/>
            <a:ext cx="1980029" cy="553998"/>
          </a:xfrm>
          <a:prstGeom prst="rect">
            <a:avLst/>
          </a:prstGeom>
          <a:noFill/>
        </p:spPr>
        <p:txBody>
          <a:bodyPr wrap="none" rtlCol="0">
            <a:spAutoFit/>
          </a:bodyPr>
          <a:lstStyle/>
          <a:p>
            <a:pPr algn="r"/>
            <a:r>
              <a:rPr lang="ja-JP" altLang="en-US" sz="1600" b="1">
                <a:solidFill>
                  <a:schemeClr val="accent3">
                    <a:lumMod val="75000"/>
                  </a:schemeClr>
                </a:solidFill>
                <a:latin typeface="Meiryo" panose="020B0604030504040204" pitchFamily="34" charset="-128"/>
                <a:ea typeface="Meiryo" panose="020B0604030504040204" pitchFamily="34" charset="-128"/>
              </a:rPr>
              <a:t>売上を増やす</a:t>
            </a:r>
          </a:p>
          <a:p>
            <a:pPr algn="r"/>
            <a:r>
              <a:rPr lang="ja-JP" altLang="en-US" sz="1400">
                <a:solidFill>
                  <a:schemeClr val="accent3">
                    <a:lumMod val="75000"/>
                  </a:schemeClr>
                </a:solidFill>
                <a:latin typeface="Meiryo" panose="020B0604030504040204" pitchFamily="34" charset="-128"/>
                <a:ea typeface="Meiryo" panose="020B0604030504040204" pitchFamily="34" charset="-128"/>
              </a:rPr>
              <a:t>デジタライゼーション</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6A182372-C4DC-5BB3-1598-2F889B2EBF44}"/>
              </a:ext>
            </a:extLst>
          </p:cNvPr>
          <p:cNvSpPr txBox="1"/>
          <p:nvPr/>
        </p:nvSpPr>
        <p:spPr>
          <a:xfrm>
            <a:off x="8281210" y="3391352"/>
            <a:ext cx="646331" cy="369332"/>
          </a:xfrm>
          <a:prstGeom prst="rect">
            <a:avLst/>
          </a:prstGeom>
          <a:noFill/>
        </p:spPr>
        <p:txBody>
          <a:bodyPr wrap="none" rtlCol="0">
            <a:spAutoFit/>
          </a:bodyPr>
          <a:lstStyle/>
          <a:p>
            <a:r>
              <a:rPr kumimoji="1" lang="ja-JP" altLang="en-US">
                <a:solidFill>
                  <a:schemeClr val="tx1">
                    <a:lumMod val="50000"/>
                    <a:lumOff val="50000"/>
                  </a:schemeClr>
                </a:solidFill>
                <a:latin typeface="Meiryo" panose="020B0604030504040204" pitchFamily="34" charset="-128"/>
                <a:ea typeface="Meiryo" panose="020B0604030504040204" pitchFamily="34" charset="-128"/>
              </a:rPr>
              <a:t>時間</a:t>
            </a:r>
          </a:p>
        </p:txBody>
      </p:sp>
      <p:grpSp>
        <p:nvGrpSpPr>
          <p:cNvPr id="40" name="グループ化 39">
            <a:extLst>
              <a:ext uri="{FF2B5EF4-FFF2-40B4-BE49-F238E27FC236}">
                <a16:creationId xmlns:a16="http://schemas.microsoft.com/office/drawing/2014/main" id="{BB618640-A8BD-E02D-5A1B-2A8EFAA58DEE}"/>
              </a:ext>
            </a:extLst>
          </p:cNvPr>
          <p:cNvGrpSpPr/>
          <p:nvPr/>
        </p:nvGrpSpPr>
        <p:grpSpPr>
          <a:xfrm>
            <a:off x="4559885" y="1256658"/>
            <a:ext cx="993126" cy="5008051"/>
            <a:chOff x="4559885" y="1256658"/>
            <a:chExt cx="993126" cy="5008051"/>
          </a:xfrm>
        </p:grpSpPr>
        <p:sp>
          <p:nvSpPr>
            <p:cNvPr id="29" name="ストライプ矢印 28">
              <a:extLst>
                <a:ext uri="{FF2B5EF4-FFF2-40B4-BE49-F238E27FC236}">
                  <a16:creationId xmlns:a16="http://schemas.microsoft.com/office/drawing/2014/main" id="{01299D66-5123-D835-6503-7CDF7E226911}"/>
                </a:ext>
              </a:extLst>
            </p:cNvPr>
            <p:cNvSpPr/>
            <p:nvPr/>
          </p:nvSpPr>
          <p:spPr>
            <a:xfrm rot="10800000">
              <a:off x="4620444" y="1487954"/>
              <a:ext cx="932567" cy="532895"/>
            </a:xfrm>
            <a:prstGeom prst="striped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ストライプ矢印 29">
              <a:extLst>
                <a:ext uri="{FF2B5EF4-FFF2-40B4-BE49-F238E27FC236}">
                  <a16:creationId xmlns:a16="http://schemas.microsoft.com/office/drawing/2014/main" id="{EE39CCB3-FEC9-78BE-5908-D181AAC444C7}"/>
                </a:ext>
              </a:extLst>
            </p:cNvPr>
            <p:cNvSpPr/>
            <p:nvPr/>
          </p:nvSpPr>
          <p:spPr>
            <a:xfrm rot="10800000">
              <a:off x="4620444" y="5438593"/>
              <a:ext cx="932567" cy="532895"/>
            </a:xfrm>
            <a:prstGeom prst="striped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a:extLst>
                <a:ext uri="{FF2B5EF4-FFF2-40B4-BE49-F238E27FC236}">
                  <a16:creationId xmlns:a16="http://schemas.microsoft.com/office/drawing/2014/main" id="{09594850-57EE-EA81-F801-814571F222DB}"/>
                </a:ext>
              </a:extLst>
            </p:cNvPr>
            <p:cNvCxnSpPr>
              <a:cxnSpLocks/>
            </p:cNvCxnSpPr>
            <p:nvPr/>
          </p:nvCxnSpPr>
          <p:spPr>
            <a:xfrm>
              <a:off x="4559885" y="1256658"/>
              <a:ext cx="0" cy="5008051"/>
            </a:xfrm>
            <a:prstGeom prst="line">
              <a:avLst/>
            </a:prstGeom>
            <a:ln>
              <a:solidFill>
                <a:srgbClr val="7030A0"/>
              </a:solidFill>
              <a:prstDash val="sysDot"/>
            </a:ln>
          </p:spPr>
          <p:style>
            <a:lnRef idx="2">
              <a:schemeClr val="accent1"/>
            </a:lnRef>
            <a:fillRef idx="0">
              <a:schemeClr val="accent1"/>
            </a:fillRef>
            <a:effectRef idx="1">
              <a:schemeClr val="accent1"/>
            </a:effectRef>
            <a:fontRef idx="minor">
              <a:schemeClr val="tx1"/>
            </a:fontRef>
          </p:style>
        </p:cxnSp>
      </p:grpSp>
      <p:sp>
        <p:nvSpPr>
          <p:cNvPr id="36" name="右矢印 16">
            <a:extLst>
              <a:ext uri="{FF2B5EF4-FFF2-40B4-BE49-F238E27FC236}">
                <a16:creationId xmlns:a16="http://schemas.microsoft.com/office/drawing/2014/main" id="{A86FFCF4-B50E-7AAA-2136-8892A669ADFB}"/>
              </a:ext>
            </a:extLst>
          </p:cNvPr>
          <p:cNvSpPr/>
          <p:nvPr/>
        </p:nvSpPr>
        <p:spPr>
          <a:xfrm rot="18328410" flipV="1">
            <a:off x="4017840" y="2013847"/>
            <a:ext cx="2864400"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rgbClr val="00B050">
              <a:alpha val="2784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16">
            <a:extLst>
              <a:ext uri="{FF2B5EF4-FFF2-40B4-BE49-F238E27FC236}">
                <a16:creationId xmlns:a16="http://schemas.microsoft.com/office/drawing/2014/main" id="{E1DF76D3-5070-FD21-C791-E8C755CDD5DD}"/>
              </a:ext>
            </a:extLst>
          </p:cNvPr>
          <p:cNvSpPr/>
          <p:nvPr/>
        </p:nvSpPr>
        <p:spPr>
          <a:xfrm rot="3271590">
            <a:off x="4031590" y="4554316"/>
            <a:ext cx="2864400"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rgbClr val="0432FF">
              <a:alpha val="2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16">
            <a:extLst>
              <a:ext uri="{FF2B5EF4-FFF2-40B4-BE49-F238E27FC236}">
                <a16:creationId xmlns:a16="http://schemas.microsoft.com/office/drawing/2014/main" id="{C999D239-3D92-22D0-54E7-78D680140A75}"/>
              </a:ext>
            </a:extLst>
          </p:cNvPr>
          <p:cNvSpPr/>
          <p:nvPr/>
        </p:nvSpPr>
        <p:spPr>
          <a:xfrm rot="18328410" flipV="1">
            <a:off x="5819995" y="2013845"/>
            <a:ext cx="2864400"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rgbClr val="00B050">
              <a:alpha val="2784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矢印 16">
            <a:extLst>
              <a:ext uri="{FF2B5EF4-FFF2-40B4-BE49-F238E27FC236}">
                <a16:creationId xmlns:a16="http://schemas.microsoft.com/office/drawing/2014/main" id="{0779038A-485E-8D07-3E77-1412C9089FCA}"/>
              </a:ext>
            </a:extLst>
          </p:cNvPr>
          <p:cNvSpPr/>
          <p:nvPr/>
        </p:nvSpPr>
        <p:spPr>
          <a:xfrm rot="3271590">
            <a:off x="5833745" y="4554314"/>
            <a:ext cx="2864400" cy="896233"/>
          </a:xfrm>
          <a:custGeom>
            <a:avLst/>
            <a:gdLst>
              <a:gd name="connsiteX0" fmla="*/ 0 w 3833213"/>
              <a:gd name="connsiteY0" fmla="*/ 224058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0 w 3833213"/>
              <a:gd name="connsiteY7" fmla="*/ 224058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672175 h 896233"/>
              <a:gd name="connsiteX7" fmla="*/ 6056 w 3833213"/>
              <a:gd name="connsiteY7" fmla="*/ 454172 h 896233"/>
              <a:gd name="connsiteX0" fmla="*/ 6056 w 3833213"/>
              <a:gd name="connsiteY0" fmla="*/ 454172 h 896233"/>
              <a:gd name="connsiteX1" fmla="*/ 3385097 w 3833213"/>
              <a:gd name="connsiteY1" fmla="*/ 224058 h 896233"/>
              <a:gd name="connsiteX2" fmla="*/ 3385097 w 3833213"/>
              <a:gd name="connsiteY2" fmla="*/ 0 h 896233"/>
              <a:gd name="connsiteX3" fmla="*/ 3833213 w 3833213"/>
              <a:gd name="connsiteY3" fmla="*/ 448117 h 896233"/>
              <a:gd name="connsiteX4" fmla="*/ 3385097 w 3833213"/>
              <a:gd name="connsiteY4" fmla="*/ 896233 h 896233"/>
              <a:gd name="connsiteX5" fmla="*/ 3385097 w 3833213"/>
              <a:gd name="connsiteY5" fmla="*/ 672175 h 896233"/>
              <a:gd name="connsiteX6" fmla="*/ 0 w 3833213"/>
              <a:gd name="connsiteY6" fmla="*/ 454173 h 896233"/>
              <a:gd name="connsiteX7" fmla="*/ 6056 w 3833213"/>
              <a:gd name="connsiteY7" fmla="*/ 454172 h 8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213" h="896233">
                <a:moveTo>
                  <a:pt x="6056" y="454172"/>
                </a:moveTo>
                <a:lnTo>
                  <a:pt x="3385097" y="224058"/>
                </a:lnTo>
                <a:lnTo>
                  <a:pt x="3385097" y="0"/>
                </a:lnTo>
                <a:lnTo>
                  <a:pt x="3833213" y="448117"/>
                </a:lnTo>
                <a:lnTo>
                  <a:pt x="3385097" y="896233"/>
                </a:lnTo>
                <a:lnTo>
                  <a:pt x="3385097" y="672175"/>
                </a:lnTo>
                <a:lnTo>
                  <a:pt x="0" y="454173"/>
                </a:lnTo>
                <a:lnTo>
                  <a:pt x="6056" y="454172"/>
                </a:lnTo>
                <a:close/>
              </a:path>
            </a:pathLst>
          </a:custGeom>
          <a:solidFill>
            <a:srgbClr val="0432FF">
              <a:alpha val="2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54D42B48-5A9D-76A8-A221-E3824D013CED}"/>
              </a:ext>
            </a:extLst>
          </p:cNvPr>
          <p:cNvSpPr txBox="1"/>
          <p:nvPr/>
        </p:nvSpPr>
        <p:spPr>
          <a:xfrm>
            <a:off x="4650446" y="3433603"/>
            <a:ext cx="3490956" cy="584775"/>
          </a:xfrm>
          <a:prstGeom prst="rect">
            <a:avLst/>
          </a:prstGeom>
          <a:solidFill>
            <a:srgbClr val="FFFFFF">
              <a:alpha val="56078"/>
            </a:srgbClr>
          </a:solidFill>
        </p:spPr>
        <p:txBody>
          <a:bodyPr wrap="none" rtlCol="0">
            <a:spAutoFit/>
          </a:bodyPr>
          <a:lstStyle/>
          <a:p>
            <a:r>
              <a:rPr lang="en-US" altLang="ja-JP" sz="1400" dirty="0">
                <a:solidFill>
                  <a:srgbClr val="7030A0"/>
                </a:solidFill>
                <a:latin typeface="Meiryo" panose="020B0604030504040204" pitchFamily="34" charset="-128"/>
                <a:ea typeface="Meiryo" panose="020B0604030504040204" pitchFamily="34" charset="-128"/>
              </a:rPr>
              <a:t>DX</a:t>
            </a:r>
            <a:r>
              <a:rPr lang="ja-JP" altLang="en-US" sz="1400">
                <a:solidFill>
                  <a:srgbClr val="7030A0"/>
                </a:solidFill>
                <a:latin typeface="Meiryo" panose="020B0604030504040204" pitchFamily="34" charset="-128"/>
                <a:ea typeface="Meiryo" panose="020B0604030504040204" pitchFamily="34" charset="-128"/>
              </a:rPr>
              <a:t>／デジタルトランスフォーメーション</a:t>
            </a:r>
            <a:endParaRPr lang="en-US" altLang="ja-JP" sz="1400" dirty="0">
              <a:solidFill>
                <a:srgbClr val="7030A0"/>
              </a:solidFill>
              <a:latin typeface="Meiryo" panose="020B0604030504040204" pitchFamily="34" charset="-128"/>
              <a:ea typeface="Meiryo" panose="020B0604030504040204" pitchFamily="34" charset="-128"/>
            </a:endParaRPr>
          </a:p>
          <a:p>
            <a:r>
              <a:rPr lang="ja-JP" altLang="en-US" b="1">
                <a:solidFill>
                  <a:srgbClr val="7030A0"/>
                </a:solidFill>
                <a:latin typeface="Meiryo" panose="020B0604030504040204" pitchFamily="34" charset="-128"/>
                <a:ea typeface="Meiryo" panose="020B0604030504040204" pitchFamily="34" charset="-128"/>
              </a:rPr>
              <a:t>スピードを加速し頻度を高める</a:t>
            </a:r>
            <a:endParaRPr kumimoji="1" lang="ja-JP" altLang="en-US" b="1">
              <a:solidFill>
                <a:srgbClr val="7030A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BA4C1AD8-C476-BB41-6657-261E4D7B6754}"/>
              </a:ext>
            </a:extLst>
          </p:cNvPr>
          <p:cNvSpPr txBox="1"/>
          <p:nvPr/>
        </p:nvSpPr>
        <p:spPr>
          <a:xfrm>
            <a:off x="312025" y="1440799"/>
            <a:ext cx="3185487" cy="646331"/>
          </a:xfrm>
          <a:prstGeom prst="rect">
            <a:avLst/>
          </a:prstGeom>
          <a:noFill/>
        </p:spPr>
        <p:txBody>
          <a:bodyPr wrap="none" rtlCol="0">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変化に俊敏に対応できる</a:t>
            </a:r>
            <a:r>
              <a:rPr kumimoji="1" lang="ja-JP" altLang="en-US">
                <a:solidFill>
                  <a:schemeClr val="accent6">
                    <a:lumMod val="75000"/>
                  </a:schemeClr>
                </a:solidFill>
                <a:latin typeface="Meiryo" panose="020B0604030504040204" pitchFamily="34" charset="-128"/>
                <a:ea typeface="Meiryo" panose="020B0604030504040204" pitchFamily="34" charset="-128"/>
              </a:rPr>
              <a:t>能力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a:t>
            </a:r>
            <a:r>
              <a:rPr kumimoji="1" lang="ja-JP" altLang="en-US">
                <a:solidFill>
                  <a:schemeClr val="accent6">
                    <a:lumMod val="75000"/>
                  </a:schemeClr>
                </a:solidFill>
                <a:latin typeface="Meiryo" panose="020B0604030504040204" pitchFamily="34" charset="-128"/>
                <a:ea typeface="Meiryo" panose="020B0604030504040204" pitchFamily="34" charset="-128"/>
              </a:rPr>
              <a:t>圧倒的スピードを獲得する</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2545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2000"/>
                                        <p:tgtEl>
                                          <p:spTgt spid="4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36" grpId="0" animBg="1"/>
      <p:bldP spid="37" grpId="0" animBg="1"/>
      <p:bldP spid="38" grpId="0" animBg="1"/>
      <p:bldP spid="39" grpId="0" animBg="1"/>
      <p:bldP spid="32"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147173BC-E3C3-7D4F-1BA7-FB73112EA36D}"/>
              </a:ext>
            </a:extLst>
          </p:cNvPr>
          <p:cNvGrpSpPr/>
          <p:nvPr/>
        </p:nvGrpSpPr>
        <p:grpSpPr>
          <a:xfrm>
            <a:off x="71437" y="944563"/>
            <a:ext cx="8994742" cy="5472112"/>
            <a:chOff x="71437" y="944563"/>
            <a:chExt cx="8994742" cy="5472112"/>
          </a:xfrm>
        </p:grpSpPr>
        <p:sp>
          <p:nvSpPr>
            <p:cNvPr id="12" name="正方形/長方形 11">
              <a:extLst>
                <a:ext uri="{FF2B5EF4-FFF2-40B4-BE49-F238E27FC236}">
                  <a16:creationId xmlns:a16="http://schemas.microsoft.com/office/drawing/2014/main" id="{DEDD9BF3-595A-BA41-B339-80132727B971}"/>
                </a:ext>
              </a:extLst>
            </p:cNvPr>
            <p:cNvSpPr/>
            <p:nvPr/>
          </p:nvSpPr>
          <p:spPr>
            <a:xfrm>
              <a:off x="71437" y="944563"/>
              <a:ext cx="8994742" cy="5472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3951AD44-BDDD-414D-9EF7-FFE3A3838BBA}"/>
                </a:ext>
              </a:extLst>
            </p:cNvPr>
            <p:cNvSpPr txBox="1"/>
            <p:nvPr/>
          </p:nvSpPr>
          <p:spPr>
            <a:xfrm>
              <a:off x="304152" y="1174080"/>
              <a:ext cx="8535694"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デジタル・トランスフォーメーション</a:t>
              </a:r>
            </a:p>
          </p:txBody>
        </p:sp>
        <p:sp>
          <p:nvSpPr>
            <p:cNvPr id="16" name="正方形/長方形 15">
              <a:extLst>
                <a:ext uri="{FF2B5EF4-FFF2-40B4-BE49-F238E27FC236}">
                  <a16:creationId xmlns:a16="http://schemas.microsoft.com/office/drawing/2014/main" id="{D3505948-AC2C-BF41-A325-A492B68F2A77}"/>
                </a:ext>
              </a:extLst>
            </p:cNvPr>
            <p:cNvSpPr/>
            <p:nvPr/>
          </p:nvSpPr>
          <p:spPr>
            <a:xfrm>
              <a:off x="304151" y="1752841"/>
              <a:ext cx="8535696" cy="523220"/>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rPr>
                <a:t>戦略の変革</a:t>
              </a:r>
              <a:endParaRPr lang="ja-JP" altLang="en-US" sz="2800">
                <a:solidFill>
                  <a:schemeClr val="bg1"/>
                </a:solidFill>
              </a:endParaRPr>
            </a:p>
          </p:txBody>
        </p:sp>
      </p:grpSp>
      <p:sp>
        <p:nvSpPr>
          <p:cNvPr id="2" name="タイトル 1">
            <a:extLst>
              <a:ext uri="{FF2B5EF4-FFF2-40B4-BE49-F238E27FC236}">
                <a16:creationId xmlns:a16="http://schemas.microsoft.com/office/drawing/2014/main" id="{6F6526D5-D273-A54E-A4B8-4D522FE53DC0}"/>
              </a:ext>
            </a:extLst>
          </p:cNvPr>
          <p:cNvSpPr>
            <a:spLocks noGrp="1"/>
          </p:cNvSpPr>
          <p:nvPr>
            <p:ph type="title"/>
          </p:nvPr>
        </p:nvSpPr>
        <p:spPr/>
        <p:txBody>
          <a:bodyPr/>
          <a:lstStyle/>
          <a:p>
            <a:r>
              <a:rPr lang="ja-JP" altLang="en-US"/>
              <a:t>デジタル化と</a:t>
            </a:r>
            <a:r>
              <a:rPr lang="en-US" altLang="ja-JP" dirty="0"/>
              <a:t>DX</a:t>
            </a:r>
            <a:r>
              <a:rPr lang="ja-JP" altLang="en-US"/>
              <a:t>の違い</a:t>
            </a:r>
            <a:endParaRPr kumimoji="1" lang="ja-JP" altLang="en-US"/>
          </a:p>
        </p:txBody>
      </p:sp>
      <p:sp>
        <p:nvSpPr>
          <p:cNvPr id="3" name="正方形/長方形 2">
            <a:extLst>
              <a:ext uri="{FF2B5EF4-FFF2-40B4-BE49-F238E27FC236}">
                <a16:creationId xmlns:a16="http://schemas.microsoft.com/office/drawing/2014/main" id="{998D2458-EC89-424B-A8ED-B07FF802CA7B}"/>
              </a:ext>
            </a:extLst>
          </p:cNvPr>
          <p:cNvSpPr/>
          <p:nvPr/>
        </p:nvSpPr>
        <p:spPr>
          <a:xfrm>
            <a:off x="1183265" y="2846327"/>
            <a:ext cx="3388736" cy="341696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33554A3-E452-B14E-86E4-362A62883509}"/>
              </a:ext>
            </a:extLst>
          </p:cNvPr>
          <p:cNvSpPr/>
          <p:nvPr/>
        </p:nvSpPr>
        <p:spPr>
          <a:xfrm>
            <a:off x="4572001" y="2846328"/>
            <a:ext cx="3388736" cy="341696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36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2FFDC01-0BF0-A749-B1D3-8B408CD26653}"/>
              </a:ext>
            </a:extLst>
          </p:cNvPr>
          <p:cNvSpPr txBox="1"/>
          <p:nvPr/>
        </p:nvSpPr>
        <p:spPr>
          <a:xfrm>
            <a:off x="3178642" y="3137406"/>
            <a:ext cx="2804160"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p>
        </p:txBody>
      </p:sp>
      <p:sp>
        <p:nvSpPr>
          <p:cNvPr id="10" name="テキスト ボックス 9">
            <a:extLst>
              <a:ext uri="{FF2B5EF4-FFF2-40B4-BE49-F238E27FC236}">
                <a16:creationId xmlns:a16="http://schemas.microsoft.com/office/drawing/2014/main" id="{E745BD8F-4D27-1B49-8F93-C3C9643D1F6D}"/>
              </a:ext>
            </a:extLst>
          </p:cNvPr>
          <p:cNvSpPr txBox="1"/>
          <p:nvPr/>
        </p:nvSpPr>
        <p:spPr>
          <a:xfrm>
            <a:off x="1183264" y="4549567"/>
            <a:ext cx="3388736"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デジタイゼーション</a:t>
            </a:r>
          </a:p>
        </p:txBody>
      </p:sp>
      <p:sp>
        <p:nvSpPr>
          <p:cNvPr id="11" name="テキスト ボックス 10">
            <a:extLst>
              <a:ext uri="{FF2B5EF4-FFF2-40B4-BE49-F238E27FC236}">
                <a16:creationId xmlns:a16="http://schemas.microsoft.com/office/drawing/2014/main" id="{90E117E7-9F02-204F-A187-95DA8045BCDB}"/>
              </a:ext>
            </a:extLst>
          </p:cNvPr>
          <p:cNvSpPr txBox="1"/>
          <p:nvPr/>
        </p:nvSpPr>
        <p:spPr>
          <a:xfrm>
            <a:off x="1183266" y="5529234"/>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効率化のためのデジタル技術の活用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F424EF3-19B9-394A-8C89-C2418A3082EB}"/>
              </a:ext>
            </a:extLst>
          </p:cNvPr>
          <p:cNvSpPr txBox="1"/>
          <p:nvPr/>
        </p:nvSpPr>
        <p:spPr>
          <a:xfrm>
            <a:off x="1338665" y="5754913"/>
            <a:ext cx="30779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業務</a:t>
            </a:r>
            <a:r>
              <a:rPr kumimoji="1" lang="ja-JP" altLang="en-US" sz="1400">
                <a:solidFill>
                  <a:schemeClr val="bg1"/>
                </a:solidFill>
                <a:latin typeface="Meiryo" panose="020B0604030504040204" pitchFamily="34" charset="-128"/>
                <a:ea typeface="Meiryo" panose="020B0604030504040204" pitchFamily="34" charset="-128"/>
              </a:rPr>
              <a:t>手順の見直しと変更</a:t>
            </a:r>
          </a:p>
        </p:txBody>
      </p:sp>
      <p:sp>
        <p:nvSpPr>
          <p:cNvPr id="15" name="テキスト ボックス 14">
            <a:extLst>
              <a:ext uri="{FF2B5EF4-FFF2-40B4-BE49-F238E27FC236}">
                <a16:creationId xmlns:a16="http://schemas.microsoft.com/office/drawing/2014/main" id="{F0C120AC-BE5A-1448-86EA-23FB2F8C6A16}"/>
              </a:ext>
            </a:extLst>
          </p:cNvPr>
          <p:cNvSpPr txBox="1"/>
          <p:nvPr/>
        </p:nvSpPr>
        <p:spPr>
          <a:xfrm>
            <a:off x="4634873" y="5757437"/>
            <a:ext cx="3262989"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ビジネスモデルの変革</a:t>
            </a:r>
          </a:p>
        </p:txBody>
      </p:sp>
      <p:sp>
        <p:nvSpPr>
          <p:cNvPr id="4" name="テキスト ボックス 3">
            <a:extLst>
              <a:ext uri="{FF2B5EF4-FFF2-40B4-BE49-F238E27FC236}">
                <a16:creationId xmlns:a16="http://schemas.microsoft.com/office/drawing/2014/main" id="{612B955D-7267-814C-8A50-255428475464}"/>
              </a:ext>
            </a:extLst>
          </p:cNvPr>
          <p:cNvSpPr txBox="1"/>
          <p:nvPr/>
        </p:nvSpPr>
        <p:spPr>
          <a:xfrm>
            <a:off x="4572000" y="4549567"/>
            <a:ext cx="3388735"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a:t>
            </a:r>
          </a:p>
        </p:txBody>
      </p:sp>
      <p:sp>
        <p:nvSpPr>
          <p:cNvPr id="6" name="テキスト ボックス 5">
            <a:extLst>
              <a:ext uri="{FF2B5EF4-FFF2-40B4-BE49-F238E27FC236}">
                <a16:creationId xmlns:a16="http://schemas.microsoft.com/office/drawing/2014/main" id="{5CADEB18-8FF7-084C-A029-EB31769CDC1A}"/>
              </a:ext>
            </a:extLst>
          </p:cNvPr>
          <p:cNvSpPr txBox="1"/>
          <p:nvPr/>
        </p:nvSpPr>
        <p:spPr>
          <a:xfrm>
            <a:off x="4572000" y="5529235"/>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変革を伴うデジタル技術の活用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348652AC-AFC5-5F2F-246A-82C9D9E723DE}"/>
              </a:ext>
            </a:extLst>
          </p:cNvPr>
          <p:cNvSpPr txBox="1"/>
          <p:nvPr/>
        </p:nvSpPr>
        <p:spPr>
          <a:xfrm>
            <a:off x="2890714" y="3735269"/>
            <a:ext cx="3388736" cy="523220"/>
          </a:xfrm>
          <a:prstGeom prst="rect">
            <a:avLst/>
          </a:prstGeom>
          <a:noFill/>
        </p:spPr>
        <p:txBody>
          <a:bodyPr wrap="squar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戦術の変革</a:t>
            </a:r>
          </a:p>
        </p:txBody>
      </p:sp>
      <p:sp>
        <p:nvSpPr>
          <p:cNvPr id="19" name="テキスト ボックス 18">
            <a:extLst>
              <a:ext uri="{FF2B5EF4-FFF2-40B4-BE49-F238E27FC236}">
                <a16:creationId xmlns:a16="http://schemas.microsoft.com/office/drawing/2014/main" id="{6F9073F3-4227-D29D-6CB9-03F48AD530B2}"/>
              </a:ext>
            </a:extLst>
          </p:cNvPr>
          <p:cNvSpPr txBox="1"/>
          <p:nvPr/>
        </p:nvSpPr>
        <p:spPr>
          <a:xfrm>
            <a:off x="1183264" y="5032978"/>
            <a:ext cx="3388736" cy="400110"/>
          </a:xfrm>
          <a:prstGeom prst="rect">
            <a:avLst/>
          </a:prstGeom>
          <a:noFill/>
        </p:spPr>
        <p:txBody>
          <a:bodyPr wrap="squar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既存業務の改善</a:t>
            </a:r>
          </a:p>
        </p:txBody>
      </p:sp>
      <p:sp>
        <p:nvSpPr>
          <p:cNvPr id="20" name="テキスト ボックス 19">
            <a:extLst>
              <a:ext uri="{FF2B5EF4-FFF2-40B4-BE49-F238E27FC236}">
                <a16:creationId xmlns:a16="http://schemas.microsoft.com/office/drawing/2014/main" id="{7B47AE73-50DA-E63B-6151-9BC9D522F8EE}"/>
              </a:ext>
            </a:extLst>
          </p:cNvPr>
          <p:cNvSpPr txBox="1"/>
          <p:nvPr/>
        </p:nvSpPr>
        <p:spPr>
          <a:xfrm>
            <a:off x="4580722" y="5028856"/>
            <a:ext cx="3380013" cy="400110"/>
          </a:xfrm>
          <a:prstGeom prst="rect">
            <a:avLst/>
          </a:prstGeom>
          <a:noFill/>
        </p:spPr>
        <p:txBody>
          <a:bodyPr wrap="squar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新規事業の開発</a:t>
            </a:r>
          </a:p>
        </p:txBody>
      </p:sp>
      <p:grpSp>
        <p:nvGrpSpPr>
          <p:cNvPr id="30" name="グループ化 29">
            <a:extLst>
              <a:ext uri="{FF2B5EF4-FFF2-40B4-BE49-F238E27FC236}">
                <a16:creationId xmlns:a16="http://schemas.microsoft.com/office/drawing/2014/main" id="{4770C7CC-A0C7-C0E5-0321-BF83687C1C06}"/>
              </a:ext>
            </a:extLst>
          </p:cNvPr>
          <p:cNvGrpSpPr/>
          <p:nvPr/>
        </p:nvGrpSpPr>
        <p:grpSpPr>
          <a:xfrm>
            <a:off x="951862" y="2463845"/>
            <a:ext cx="1292535" cy="925398"/>
            <a:chOff x="951862" y="2463845"/>
            <a:chExt cx="1292535" cy="925398"/>
          </a:xfrm>
        </p:grpSpPr>
        <p:sp>
          <p:nvSpPr>
            <p:cNvPr id="29" name="四角形吹き出し 28">
              <a:extLst>
                <a:ext uri="{FF2B5EF4-FFF2-40B4-BE49-F238E27FC236}">
                  <a16:creationId xmlns:a16="http://schemas.microsoft.com/office/drawing/2014/main" id="{D2AB4A5A-BF5E-50E0-231A-59AD9583983A}"/>
                </a:ext>
              </a:extLst>
            </p:cNvPr>
            <p:cNvSpPr/>
            <p:nvPr/>
          </p:nvSpPr>
          <p:spPr>
            <a:xfrm>
              <a:off x="951862" y="2463845"/>
              <a:ext cx="1292535" cy="925398"/>
            </a:xfrm>
            <a:prstGeom prst="wedgeRectCallout">
              <a:avLst>
                <a:gd name="adj1" fmla="val 88741"/>
                <a:gd name="adj2" fmla="val 39469"/>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692FCB11-CC19-1ABA-F77B-8A810C6AFC7F}"/>
                </a:ext>
              </a:extLst>
            </p:cNvPr>
            <p:cNvSpPr txBox="1"/>
            <p:nvPr/>
          </p:nvSpPr>
          <p:spPr>
            <a:xfrm>
              <a:off x="951862" y="2551148"/>
              <a:ext cx="1292535" cy="830997"/>
            </a:xfrm>
            <a:prstGeom prst="rect">
              <a:avLst/>
            </a:prstGeom>
            <a:noFill/>
          </p:spPr>
          <p:txBody>
            <a:bodyPr wrap="squar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道具</a:t>
              </a:r>
              <a:endParaRPr lang="en-US" altLang="ja-JP" sz="32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を変える</a:t>
              </a:r>
              <a:endParaRPr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31" name="グループ化 30">
            <a:extLst>
              <a:ext uri="{FF2B5EF4-FFF2-40B4-BE49-F238E27FC236}">
                <a16:creationId xmlns:a16="http://schemas.microsoft.com/office/drawing/2014/main" id="{EAACC2AC-6437-D18D-37CF-3F6111E1341A}"/>
              </a:ext>
            </a:extLst>
          </p:cNvPr>
          <p:cNvGrpSpPr/>
          <p:nvPr/>
        </p:nvGrpSpPr>
        <p:grpSpPr>
          <a:xfrm>
            <a:off x="7370202" y="1735030"/>
            <a:ext cx="1292535" cy="925398"/>
            <a:chOff x="7370202" y="1735030"/>
            <a:chExt cx="1292535" cy="925398"/>
          </a:xfrm>
        </p:grpSpPr>
        <p:sp>
          <p:nvSpPr>
            <p:cNvPr id="28" name="四角形吹き出し 27">
              <a:extLst>
                <a:ext uri="{FF2B5EF4-FFF2-40B4-BE49-F238E27FC236}">
                  <a16:creationId xmlns:a16="http://schemas.microsoft.com/office/drawing/2014/main" id="{E2661113-086A-D142-F7D6-B23AB8114DE5}"/>
                </a:ext>
              </a:extLst>
            </p:cNvPr>
            <p:cNvSpPr/>
            <p:nvPr/>
          </p:nvSpPr>
          <p:spPr>
            <a:xfrm>
              <a:off x="7370202" y="1735030"/>
              <a:ext cx="1292535" cy="925398"/>
            </a:xfrm>
            <a:prstGeom prst="wedgeRectCallout">
              <a:avLst>
                <a:gd name="adj1" fmla="val -84131"/>
                <a:gd name="adj2" fmla="val -3854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7B5E92AC-AA44-ECA4-7E6F-5770DCD9C7D9}"/>
                </a:ext>
              </a:extLst>
            </p:cNvPr>
            <p:cNvSpPr txBox="1"/>
            <p:nvPr/>
          </p:nvSpPr>
          <p:spPr>
            <a:xfrm>
              <a:off x="7370202" y="1811597"/>
              <a:ext cx="1292535" cy="830997"/>
            </a:xfrm>
            <a:prstGeom prst="rect">
              <a:avLst/>
            </a:prstGeom>
            <a:noFill/>
          </p:spPr>
          <p:txBody>
            <a:bodyPr wrap="squar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人間</a:t>
              </a:r>
              <a:endParaRPr lang="en-US" altLang="ja-JP" sz="32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を変える</a:t>
              </a:r>
              <a:endParaRPr lang="en-US" altLang="ja-JP" sz="1600" dirty="0">
                <a:solidFill>
                  <a:schemeClr val="bg1"/>
                </a:solidFill>
                <a:latin typeface="Meiryo" panose="020B0604030504040204" pitchFamily="34" charset="-128"/>
                <a:ea typeface="Meiryo" panose="020B0604030504040204" pitchFamily="34" charset="-128"/>
              </a:endParaRPr>
            </a:p>
          </p:txBody>
        </p:sp>
      </p:grpSp>
      <p:sp>
        <p:nvSpPr>
          <p:cNvPr id="33" name="テキスト ボックス 32">
            <a:extLst>
              <a:ext uri="{FF2B5EF4-FFF2-40B4-BE49-F238E27FC236}">
                <a16:creationId xmlns:a16="http://schemas.microsoft.com/office/drawing/2014/main" id="{6B2E856C-BBA6-D4FC-1E76-A1582E8823CA}"/>
              </a:ext>
            </a:extLst>
          </p:cNvPr>
          <p:cNvSpPr txBox="1"/>
          <p:nvPr/>
        </p:nvSpPr>
        <p:spPr>
          <a:xfrm>
            <a:off x="1416819" y="4138360"/>
            <a:ext cx="1415772"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業務プロセス</a:t>
            </a:r>
          </a:p>
        </p:txBody>
      </p:sp>
      <p:sp>
        <p:nvSpPr>
          <p:cNvPr id="34" name="テキスト ボックス 33">
            <a:extLst>
              <a:ext uri="{FF2B5EF4-FFF2-40B4-BE49-F238E27FC236}">
                <a16:creationId xmlns:a16="http://schemas.microsoft.com/office/drawing/2014/main" id="{86563ABE-BF3E-D467-00D6-19141D54D1DE}"/>
              </a:ext>
            </a:extLst>
          </p:cNvPr>
          <p:cNvSpPr txBox="1"/>
          <p:nvPr/>
        </p:nvSpPr>
        <p:spPr>
          <a:xfrm>
            <a:off x="5901041" y="4134017"/>
            <a:ext cx="1826142" cy="338554"/>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ビジネス・モデル</a:t>
            </a:r>
          </a:p>
        </p:txBody>
      </p:sp>
      <p:sp>
        <p:nvSpPr>
          <p:cNvPr id="35" name="テキスト ボックス 34">
            <a:extLst>
              <a:ext uri="{FF2B5EF4-FFF2-40B4-BE49-F238E27FC236}">
                <a16:creationId xmlns:a16="http://schemas.microsoft.com/office/drawing/2014/main" id="{518BA200-5821-A1A0-4B2A-8F390FA59ECF}"/>
              </a:ext>
            </a:extLst>
          </p:cNvPr>
          <p:cNvSpPr txBox="1"/>
          <p:nvPr/>
        </p:nvSpPr>
        <p:spPr>
          <a:xfrm>
            <a:off x="2325239" y="2311208"/>
            <a:ext cx="449353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働き方や組織、価値観や行動様式＝</a:t>
            </a:r>
            <a:r>
              <a:rPr kumimoji="1" lang="ja-JP" altLang="en-US" sz="1600" b="1">
                <a:solidFill>
                  <a:schemeClr val="bg1"/>
                </a:solidFill>
                <a:latin typeface="Meiryo" panose="020B0604030504040204" pitchFamily="34" charset="-128"/>
                <a:ea typeface="Meiryo" panose="020B0604030504040204" pitchFamily="34" charset="-128"/>
              </a:rPr>
              <a:t>文化や風土</a:t>
            </a:r>
          </a:p>
        </p:txBody>
      </p:sp>
      <p:grpSp>
        <p:nvGrpSpPr>
          <p:cNvPr id="5" name="グループ化 4">
            <a:extLst>
              <a:ext uri="{FF2B5EF4-FFF2-40B4-BE49-F238E27FC236}">
                <a16:creationId xmlns:a16="http://schemas.microsoft.com/office/drawing/2014/main" id="{005E0986-0C83-5C64-0DEF-32AEA8C9D6B4}"/>
              </a:ext>
            </a:extLst>
          </p:cNvPr>
          <p:cNvGrpSpPr/>
          <p:nvPr/>
        </p:nvGrpSpPr>
        <p:grpSpPr>
          <a:xfrm>
            <a:off x="7370202" y="2951832"/>
            <a:ext cx="1292535" cy="925398"/>
            <a:chOff x="951862" y="2463845"/>
            <a:chExt cx="1292535" cy="925398"/>
          </a:xfrm>
        </p:grpSpPr>
        <p:sp>
          <p:nvSpPr>
            <p:cNvPr id="7" name="四角形吹き出し 6">
              <a:extLst>
                <a:ext uri="{FF2B5EF4-FFF2-40B4-BE49-F238E27FC236}">
                  <a16:creationId xmlns:a16="http://schemas.microsoft.com/office/drawing/2014/main" id="{DA1F9CC2-3DD1-5B58-F35A-C41B0DD0A771}"/>
                </a:ext>
              </a:extLst>
            </p:cNvPr>
            <p:cNvSpPr/>
            <p:nvPr/>
          </p:nvSpPr>
          <p:spPr>
            <a:xfrm>
              <a:off x="951862" y="2463845"/>
              <a:ext cx="1292535" cy="925398"/>
            </a:xfrm>
            <a:prstGeom prst="wedgeRectCallout">
              <a:avLst>
                <a:gd name="adj1" fmla="val -80071"/>
                <a:gd name="adj2" fmla="val 54461"/>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B5EDE31-AD35-EA2E-97AA-2E0C82B96533}"/>
                </a:ext>
              </a:extLst>
            </p:cNvPr>
            <p:cNvSpPr txBox="1"/>
            <p:nvPr/>
          </p:nvSpPr>
          <p:spPr>
            <a:xfrm>
              <a:off x="951862" y="2551148"/>
              <a:ext cx="1292535" cy="830997"/>
            </a:xfrm>
            <a:prstGeom prst="rect">
              <a:avLst/>
            </a:prstGeom>
            <a:noFill/>
          </p:spPr>
          <p:txBody>
            <a:bodyPr wrap="squar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事業</a:t>
              </a:r>
              <a:endParaRPr lang="en-US" altLang="ja-JP" sz="32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を変える</a:t>
              </a:r>
              <a:endParaRPr lang="en-US" altLang="ja-JP" sz="16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92676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4" grpId="0"/>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000" dirty="0">
                <a:solidFill>
                  <a:srgbClr val="FFFFFF"/>
                </a:solidFill>
                <a:latin typeface="Meiryo" panose="020B0604030504040204" pitchFamily="34" charset="-128"/>
                <a:ea typeface="Meiryo" panose="020B0604030504040204" pitchFamily="34" charset="-128"/>
                <a:cs typeface="Arial"/>
              </a:rPr>
              <a:t>DX</a:t>
            </a:r>
            <a:r>
              <a:rPr lang="ja-JP" altLang="en-US" sz="2000">
                <a:solidFill>
                  <a:srgbClr val="FFFFFF"/>
                </a:solidFill>
                <a:latin typeface="Meiryo" panose="020B0604030504040204" pitchFamily="34" charset="-128"/>
                <a:ea typeface="Meiryo" panose="020B0604030504040204" pitchFamily="34" charset="-128"/>
                <a:cs typeface="Arial"/>
              </a:rPr>
              <a:t>を支える</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effectLst/>
                <a:latin typeface="Meiryo" panose="020B0604030504040204" pitchFamily="34" charset="-128"/>
                <a:ea typeface="Meiryo" panose="020B0604030504040204" pitchFamily="34" charset="-128"/>
                <a:cs typeface="Arial"/>
              </a:rPr>
              <a:t>テクノロジー・トライアングル</a:t>
            </a:r>
            <a:endParaRPr lang="ja-JP" altLang="en-US"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36659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D69C5B-B044-0546-839D-7E6AFB3AB209}"/>
              </a:ext>
            </a:extLst>
          </p:cNvPr>
          <p:cNvPicPr>
            <a:picLocks noChangeAspect="1"/>
          </p:cNvPicPr>
          <p:nvPr/>
        </p:nvPicPr>
        <p:blipFill>
          <a:blip r:embed="rId2">
            <a:clrChange>
              <a:clrFrom>
                <a:srgbClr val="FEFEFE"/>
              </a:clrFrom>
              <a:clrTo>
                <a:srgbClr val="FEFEFE">
                  <a:alpha val="0"/>
                </a:srgbClr>
              </a:clrTo>
            </a:clrChange>
          </a:blip>
          <a:stretch>
            <a:fillRect/>
          </a:stretch>
        </p:blipFill>
        <p:spPr>
          <a:xfrm rot="2274762">
            <a:off x="3340443" y="2278313"/>
            <a:ext cx="3775686" cy="3775686"/>
          </a:xfrm>
          <a:prstGeom prst="rect">
            <a:avLst/>
          </a:prstGeom>
        </p:spPr>
      </p:pic>
      <p:sp>
        <p:nvSpPr>
          <p:cNvPr id="2" name="タイトル 1">
            <a:extLst>
              <a:ext uri="{FF2B5EF4-FFF2-40B4-BE49-F238E27FC236}">
                <a16:creationId xmlns:a16="http://schemas.microsoft.com/office/drawing/2014/main" id="{D1E09F0E-7B0C-8649-BF8A-EAC668F61E3D}"/>
              </a:ext>
            </a:extLst>
          </p:cNvPr>
          <p:cNvSpPr>
            <a:spLocks noGrp="1"/>
          </p:cNvSpPr>
          <p:nvPr>
            <p:ph type="title"/>
          </p:nvPr>
        </p:nvSpPr>
        <p:spPr/>
        <p:txBody>
          <a:bodyPr/>
          <a:lstStyle/>
          <a:p>
            <a:r>
              <a:rPr kumimoji="1" lang="ja-JP" altLang="en-US"/>
              <a:t>「データの時代」とはどういうことか</a:t>
            </a:r>
          </a:p>
        </p:txBody>
      </p:sp>
      <p:sp>
        <p:nvSpPr>
          <p:cNvPr id="4" name="正方形/長方形 3">
            <a:extLst>
              <a:ext uri="{FF2B5EF4-FFF2-40B4-BE49-F238E27FC236}">
                <a16:creationId xmlns:a16="http://schemas.microsoft.com/office/drawing/2014/main" id="{F17CC065-1588-C948-B5CF-E8EB53D788BD}"/>
              </a:ext>
            </a:extLst>
          </p:cNvPr>
          <p:cNvSpPr/>
          <p:nvPr/>
        </p:nvSpPr>
        <p:spPr>
          <a:xfrm>
            <a:off x="3119776" y="5939666"/>
            <a:ext cx="141577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加速度計センサー</a:t>
            </a:r>
            <a:endParaRPr lang="ja-JP" altLang="en-US" sz="120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60BDD8F-CB85-B84B-831E-9DD5FD31E03A}"/>
              </a:ext>
            </a:extLst>
          </p:cNvPr>
          <p:cNvSpPr/>
          <p:nvPr/>
        </p:nvSpPr>
        <p:spPr>
          <a:xfrm>
            <a:off x="6890077" y="5936892"/>
            <a:ext cx="1415772"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ジャイロセンサー</a:t>
            </a:r>
            <a:endParaRPr lang="ja-JP" altLang="en-US" sz="120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C72D566-2AA6-6E48-9FDE-AD9E7AF2F65D}"/>
              </a:ext>
            </a:extLst>
          </p:cNvPr>
          <p:cNvSpPr/>
          <p:nvPr/>
        </p:nvSpPr>
        <p:spPr>
          <a:xfrm>
            <a:off x="784088" y="4898012"/>
            <a:ext cx="1107996"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磁気センサー</a:t>
            </a:r>
            <a:endParaRPr lang="ja-JP" altLang="en-US" sz="120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79C7EA26-05D1-B94B-B509-38C3941BD5BA}"/>
              </a:ext>
            </a:extLst>
          </p:cNvPr>
          <p:cNvSpPr/>
          <p:nvPr/>
        </p:nvSpPr>
        <p:spPr>
          <a:xfrm>
            <a:off x="7134177" y="4898012"/>
            <a:ext cx="1171672" cy="276999"/>
          </a:xfrm>
          <a:prstGeom prst="rect">
            <a:avLst/>
          </a:prstGeom>
        </p:spPr>
        <p:txBody>
          <a:bodyPr wrap="squar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GPS</a:t>
            </a:r>
            <a:r>
              <a:rPr lang="ja-JP" altLang="en-US" sz="1200">
                <a:solidFill>
                  <a:srgbClr val="333333"/>
                </a:solidFill>
                <a:latin typeface="Meiryo" panose="020B0604030504040204" pitchFamily="34" charset="-128"/>
                <a:ea typeface="Meiryo" panose="020B0604030504040204" pitchFamily="34" charset="-128"/>
              </a:rPr>
              <a:t>センサー</a:t>
            </a:r>
            <a:endParaRPr lang="ja-JP" altLang="en-US" sz="1200">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2D5B636-6BA0-FE4C-96BA-F73A3E107D24}"/>
              </a:ext>
            </a:extLst>
          </p:cNvPr>
          <p:cNvSpPr/>
          <p:nvPr/>
        </p:nvSpPr>
        <p:spPr>
          <a:xfrm>
            <a:off x="780674" y="5939667"/>
            <a:ext cx="233910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生体（</a:t>
            </a:r>
            <a:r>
              <a:rPr lang="ja-JP" altLang="en-US" sz="1200">
                <a:latin typeface="Meiryo" panose="020B0604030504040204" pitchFamily="34" charset="-128"/>
                <a:ea typeface="Meiryo" panose="020B0604030504040204" pitchFamily="34" charset="-128"/>
              </a:rPr>
              <a:t>指紋／顔</a:t>
            </a:r>
            <a:r>
              <a:rPr lang="ja-JP" altLang="en-US" sz="1200">
                <a:solidFill>
                  <a:srgbClr val="333333"/>
                </a:solidFill>
                <a:latin typeface="Meiryo" panose="020B0604030504040204" pitchFamily="34" charset="-128"/>
                <a:ea typeface="Meiryo" panose="020B0604030504040204" pitchFamily="34" charset="-128"/>
              </a:rPr>
              <a:t>）認証センサー</a:t>
            </a:r>
            <a:endParaRPr lang="ja-JP" altLang="en-US" sz="1200">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C690D68-B2CE-1E40-AE0E-83E04F49BCA7}"/>
              </a:ext>
            </a:extLst>
          </p:cNvPr>
          <p:cNvSpPr/>
          <p:nvPr/>
        </p:nvSpPr>
        <p:spPr>
          <a:xfrm>
            <a:off x="7197853" y="5451045"/>
            <a:ext cx="1107996"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近接センサー</a:t>
            </a:r>
            <a:endParaRPr lang="ja-JP" altLang="en-US" sz="120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09966D-CD86-A543-B11E-6D2B72F2D792}"/>
              </a:ext>
            </a:extLst>
          </p:cNvPr>
          <p:cNvSpPr/>
          <p:nvPr/>
        </p:nvSpPr>
        <p:spPr>
          <a:xfrm>
            <a:off x="780674" y="5451044"/>
            <a:ext cx="1261884"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赤外線センサー</a:t>
            </a:r>
            <a:endParaRPr lang="ja-JP" altLang="en-US" sz="12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1BB3A054-125B-CC4B-8034-80DCA416D1D1}"/>
              </a:ext>
            </a:extLst>
          </p:cNvPr>
          <p:cNvSpPr/>
          <p:nvPr/>
        </p:nvSpPr>
        <p:spPr>
          <a:xfrm>
            <a:off x="6316202" y="4409389"/>
            <a:ext cx="1989647" cy="276999"/>
          </a:xfrm>
          <a:prstGeom prst="rect">
            <a:avLst/>
          </a:prstGeom>
        </p:spPr>
        <p:txBody>
          <a:bodyPr wrap="non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Soli</a:t>
            </a:r>
            <a:r>
              <a:rPr lang="ja-JP" altLang="en-US" sz="1200">
                <a:solidFill>
                  <a:srgbClr val="333333"/>
                </a:solidFill>
                <a:latin typeface="Meiryo" panose="020B0604030504040204" pitchFamily="34" charset="-128"/>
                <a:ea typeface="Meiryo" panose="020B0604030504040204" pitchFamily="34" charset="-128"/>
              </a:rPr>
              <a:t>（レーダー）センサー</a:t>
            </a:r>
            <a:endParaRPr lang="ja-JP" altLang="en-US" sz="1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4A22283-9C57-5047-B658-66709B002CDB}"/>
              </a:ext>
            </a:extLst>
          </p:cNvPr>
          <p:cNvSpPr/>
          <p:nvPr/>
        </p:nvSpPr>
        <p:spPr>
          <a:xfrm>
            <a:off x="784088" y="4409389"/>
            <a:ext cx="2941254" cy="276999"/>
          </a:xfrm>
          <a:prstGeom prst="rect">
            <a:avLst/>
          </a:prstGeom>
        </p:spPr>
        <p:txBody>
          <a:bodyPr wrap="none">
            <a:spAutoFit/>
          </a:bodyPr>
          <a:lstStyle/>
          <a:p>
            <a:r>
              <a:rPr lang="en" altLang="ja-JP" sz="1200" dirty="0">
                <a:solidFill>
                  <a:srgbClr val="333333"/>
                </a:solidFill>
                <a:latin typeface="Meiryo" panose="020B0604030504040204" pitchFamily="34" charset="-128"/>
                <a:ea typeface="Meiryo" panose="020B0604030504040204" pitchFamily="34" charset="-128"/>
              </a:rPr>
              <a:t>LiDAR</a:t>
            </a:r>
            <a:r>
              <a:rPr lang="ja-JP" altLang="en-US" sz="1200">
                <a:solidFill>
                  <a:srgbClr val="333333"/>
                </a:solidFill>
                <a:latin typeface="Meiryo" panose="020B0604030504040204" pitchFamily="34" charset="-128"/>
                <a:ea typeface="Meiryo" panose="020B0604030504040204" pitchFamily="34" charset="-128"/>
              </a:rPr>
              <a:t>（レーザー・レーダー）センサー</a:t>
            </a:r>
            <a:endParaRPr lang="ja-JP" altLang="en-US" sz="120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DBF91F02-BCAD-8440-8570-948C385E63D4}"/>
              </a:ext>
            </a:extLst>
          </p:cNvPr>
          <p:cNvSpPr/>
          <p:nvPr/>
        </p:nvSpPr>
        <p:spPr>
          <a:xfrm>
            <a:off x="4680635" y="5936893"/>
            <a:ext cx="2016899" cy="276999"/>
          </a:xfrm>
          <a:prstGeom prst="rect">
            <a:avLst/>
          </a:prstGeom>
        </p:spPr>
        <p:txBody>
          <a:bodyPr wrap="none">
            <a:spAutoFit/>
          </a:bodyPr>
          <a:lstStyle/>
          <a:p>
            <a:r>
              <a:rPr lang="en-US" altLang="ja-JP" sz="1200" dirty="0">
                <a:solidFill>
                  <a:srgbClr val="333333"/>
                </a:solidFill>
                <a:latin typeface="Meiryo" panose="020B0604030504040204" pitchFamily="34" charset="-128"/>
                <a:ea typeface="Meiryo" panose="020B0604030504040204" pitchFamily="34" charset="-128"/>
              </a:rPr>
              <a:t>CMOS</a:t>
            </a:r>
            <a:r>
              <a:rPr lang="ja-JP" altLang="en-US" sz="1200">
                <a:solidFill>
                  <a:srgbClr val="333333"/>
                </a:solidFill>
                <a:latin typeface="Meiryo" panose="020B0604030504040204" pitchFamily="34" charset="-128"/>
                <a:ea typeface="Meiryo" panose="020B0604030504040204" pitchFamily="34" charset="-128"/>
              </a:rPr>
              <a:t>（カメラ）センサー</a:t>
            </a:r>
            <a:endParaRPr lang="ja-JP" altLang="en-US" sz="1200">
              <a:latin typeface="Meiryo" panose="020B0604030504040204" pitchFamily="34" charset="-128"/>
              <a:ea typeface="Meiryo" panose="020B0604030504040204" pitchFamily="34" charset="-128"/>
            </a:endParaRPr>
          </a:p>
        </p:txBody>
      </p:sp>
      <p:cxnSp>
        <p:nvCxnSpPr>
          <p:cNvPr id="17" name="直線矢印コネクタ 16">
            <a:extLst>
              <a:ext uri="{FF2B5EF4-FFF2-40B4-BE49-F238E27FC236}">
                <a16:creationId xmlns:a16="http://schemas.microsoft.com/office/drawing/2014/main" id="{1AC7C858-6E84-754C-8437-4F1C2698EABB}"/>
              </a:ext>
            </a:extLst>
          </p:cNvPr>
          <p:cNvCxnSpPr/>
          <p:nvPr/>
        </p:nvCxnSpPr>
        <p:spPr>
          <a:xfrm>
            <a:off x="3660786" y="4542528"/>
            <a:ext cx="447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217967FF-0E3A-D249-A5C1-C2BF893F6E0A}"/>
              </a:ext>
            </a:extLst>
          </p:cNvPr>
          <p:cNvCxnSpPr>
            <a:cxnSpLocks/>
          </p:cNvCxnSpPr>
          <p:nvPr/>
        </p:nvCxnSpPr>
        <p:spPr>
          <a:xfrm flipV="1">
            <a:off x="1933363" y="4712667"/>
            <a:ext cx="2364979" cy="2778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C8F689C3-0A3E-5E40-B30F-A0FE21AC1392}"/>
              </a:ext>
            </a:extLst>
          </p:cNvPr>
          <p:cNvCxnSpPr>
            <a:cxnSpLocks/>
          </p:cNvCxnSpPr>
          <p:nvPr/>
        </p:nvCxnSpPr>
        <p:spPr>
          <a:xfrm flipV="1">
            <a:off x="2007006" y="4832047"/>
            <a:ext cx="2486192" cy="7353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7199EAC-006F-5241-AFB2-01B014A6F31D}"/>
              </a:ext>
            </a:extLst>
          </p:cNvPr>
          <p:cNvCxnSpPr>
            <a:cxnSpLocks/>
          </p:cNvCxnSpPr>
          <p:nvPr/>
        </p:nvCxnSpPr>
        <p:spPr>
          <a:xfrm flipV="1">
            <a:off x="2375731" y="5021167"/>
            <a:ext cx="2296044" cy="878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68F8BDE-A9BA-6943-96DA-5CC37D19FEFE}"/>
              </a:ext>
            </a:extLst>
          </p:cNvPr>
          <p:cNvCxnSpPr>
            <a:cxnSpLocks/>
            <a:stCxn id="4" idx="0"/>
          </p:cNvCxnSpPr>
          <p:nvPr/>
        </p:nvCxnSpPr>
        <p:spPr>
          <a:xfrm flipV="1">
            <a:off x="3827662" y="5109903"/>
            <a:ext cx="1018431" cy="8297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C34DD6F5-4BF2-C240-B928-410F84FCD47A}"/>
              </a:ext>
            </a:extLst>
          </p:cNvPr>
          <p:cNvCxnSpPr>
            <a:cxnSpLocks/>
          </p:cNvCxnSpPr>
          <p:nvPr/>
        </p:nvCxnSpPr>
        <p:spPr>
          <a:xfrm flipH="1" flipV="1">
            <a:off x="5140086" y="5294953"/>
            <a:ext cx="247957" cy="6045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62755A6E-C849-2344-B8B8-A7F80861B645}"/>
              </a:ext>
            </a:extLst>
          </p:cNvPr>
          <p:cNvCxnSpPr>
            <a:cxnSpLocks/>
          </p:cNvCxnSpPr>
          <p:nvPr/>
        </p:nvCxnSpPr>
        <p:spPr>
          <a:xfrm flipH="1" flipV="1">
            <a:off x="5243434" y="5175011"/>
            <a:ext cx="1660426" cy="779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4EC1F59-0801-EA43-A199-175399DE2891}"/>
              </a:ext>
            </a:extLst>
          </p:cNvPr>
          <p:cNvCxnSpPr>
            <a:cxnSpLocks/>
            <a:stCxn id="9" idx="1"/>
          </p:cNvCxnSpPr>
          <p:nvPr/>
        </p:nvCxnSpPr>
        <p:spPr>
          <a:xfrm flipH="1" flipV="1">
            <a:off x="5422011" y="4982066"/>
            <a:ext cx="1775842" cy="607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58EA69EC-E3AE-8F44-90A0-12B193E03E81}"/>
              </a:ext>
            </a:extLst>
          </p:cNvPr>
          <p:cNvCxnSpPr>
            <a:cxnSpLocks/>
            <a:stCxn id="7" idx="1"/>
          </p:cNvCxnSpPr>
          <p:nvPr/>
        </p:nvCxnSpPr>
        <p:spPr>
          <a:xfrm flipH="1" flipV="1">
            <a:off x="5509083" y="4782262"/>
            <a:ext cx="1625094" cy="25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9B96E2F-696C-C74D-8D62-8010242183DF}"/>
              </a:ext>
            </a:extLst>
          </p:cNvPr>
          <p:cNvCxnSpPr>
            <a:cxnSpLocks/>
          </p:cNvCxnSpPr>
          <p:nvPr/>
        </p:nvCxnSpPr>
        <p:spPr>
          <a:xfrm flipH="1">
            <a:off x="5689084" y="4542528"/>
            <a:ext cx="670240" cy="30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56" name="Picture 8" descr="クラウド・くもり（ブルー） ' | 商用・個人利用無料のイラスト素材サイト【millust(エムイラスト)】';">
            <a:extLst>
              <a:ext uri="{FF2B5EF4-FFF2-40B4-BE49-F238E27FC236}">
                <a16:creationId xmlns:a16="http://schemas.microsoft.com/office/drawing/2014/main" id="{BBF9AD58-82DB-D94A-AE0E-308E4A943E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2371" y="125706"/>
            <a:ext cx="4061340" cy="4061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フローチャート: 磁気ディスク 43">
            <a:extLst>
              <a:ext uri="{FF2B5EF4-FFF2-40B4-BE49-F238E27FC236}">
                <a16:creationId xmlns:a16="http://schemas.microsoft.com/office/drawing/2014/main" id="{4DCD5184-BCEE-D549-9351-4059DE81DEB8}"/>
              </a:ext>
            </a:extLst>
          </p:cNvPr>
          <p:cNvSpPr/>
          <p:nvPr/>
        </p:nvSpPr>
        <p:spPr>
          <a:xfrm>
            <a:off x="798967" y="2340587"/>
            <a:ext cx="2350438" cy="1696528"/>
          </a:xfrm>
          <a:prstGeom prst="flowChartMagneticDisk">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62" name="Picture 14" descr="やじるし素材「 : 普通の矢印」 | 矢印デザイン">
            <a:extLst>
              <a:ext uri="{FF2B5EF4-FFF2-40B4-BE49-F238E27FC236}">
                <a16:creationId xmlns:a16="http://schemas.microsoft.com/office/drawing/2014/main" id="{597834BD-18F4-204F-8CED-5E8BB0A2137B}"/>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8152898" flipH="1">
            <a:off x="3247286" y="2512859"/>
            <a:ext cx="1969478" cy="23818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77BA882B-F675-4A47-9828-7EE5698C92E6}"/>
              </a:ext>
            </a:extLst>
          </p:cNvPr>
          <p:cNvSpPr txBox="1"/>
          <p:nvPr/>
        </p:nvSpPr>
        <p:spPr>
          <a:xfrm>
            <a:off x="917700" y="3478454"/>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p>
        </p:txBody>
      </p:sp>
      <p:sp>
        <p:nvSpPr>
          <p:cNvPr id="54" name="テキスト ボックス 53">
            <a:extLst>
              <a:ext uri="{FF2B5EF4-FFF2-40B4-BE49-F238E27FC236}">
                <a16:creationId xmlns:a16="http://schemas.microsoft.com/office/drawing/2014/main" id="{DCEC2B71-56CC-5F49-A693-3C5CEF88BBBB}"/>
              </a:ext>
            </a:extLst>
          </p:cNvPr>
          <p:cNvSpPr txBox="1"/>
          <p:nvPr/>
        </p:nvSpPr>
        <p:spPr>
          <a:xfrm>
            <a:off x="938124" y="3175993"/>
            <a:ext cx="203132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デジタル・ツイン</a:t>
            </a:r>
          </a:p>
        </p:txBody>
      </p:sp>
      <p:sp>
        <p:nvSpPr>
          <p:cNvPr id="55" name="テキスト ボックス 54">
            <a:extLst>
              <a:ext uri="{FF2B5EF4-FFF2-40B4-BE49-F238E27FC236}">
                <a16:creationId xmlns:a16="http://schemas.microsoft.com/office/drawing/2014/main" id="{16B34B10-FCB2-8447-B455-DF6A5689E26D}"/>
              </a:ext>
            </a:extLst>
          </p:cNvPr>
          <p:cNvSpPr txBox="1"/>
          <p:nvPr/>
        </p:nvSpPr>
        <p:spPr>
          <a:xfrm>
            <a:off x="1266300" y="2407517"/>
            <a:ext cx="1415772" cy="46166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ビッグデータ</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膨大・多様・加速度的増大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E408B89-23EA-DF4E-9F90-EC165C6E8E12}"/>
              </a:ext>
            </a:extLst>
          </p:cNvPr>
          <p:cNvSpPr txBox="1"/>
          <p:nvPr/>
        </p:nvSpPr>
        <p:spPr>
          <a:xfrm>
            <a:off x="4749951" y="959836"/>
            <a:ext cx="3877985" cy="1200329"/>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意図する／しないに関わらず</a:t>
            </a:r>
            <a:endParaRPr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現実世界のものごとやできごとは</a:t>
            </a:r>
            <a:endParaRPr kumimoji="1"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デジタル・データに置き換えられ</a:t>
            </a:r>
            <a:endParaRPr kumimoji="1" lang="en-US" altLang="ja-JP" dirty="0">
              <a:latin typeface="Meiryo" panose="020B0604030504040204" pitchFamily="34" charset="-128"/>
              <a:ea typeface="Meiryo" panose="020B0604030504040204" pitchFamily="34" charset="-128"/>
            </a:endParaRPr>
          </a:p>
          <a:p>
            <a:pPr algn="r"/>
            <a:r>
              <a:rPr lang="ja-JP" altLang="en-US">
                <a:latin typeface="Meiryo" panose="020B0604030504040204" pitchFamily="34" charset="-128"/>
                <a:ea typeface="Meiryo" panose="020B0604030504040204" pitchFamily="34" charset="-128"/>
              </a:rPr>
              <a:t>ネットに送り出される時代になった</a:t>
            </a:r>
            <a:endParaRPr kumimoji="1" lang="ja-JP" altLang="en-US">
              <a:latin typeface="Meiryo" panose="020B0604030504040204" pitchFamily="34" charset="-128"/>
              <a:ea typeface="Meiryo" panose="020B0604030504040204" pitchFamily="34" charset="-128"/>
            </a:endParaRPr>
          </a:p>
        </p:txBody>
      </p:sp>
      <p:pic>
        <p:nvPicPr>
          <p:cNvPr id="53" name="図 52" descr="imgres.jpg">
            <a:extLst>
              <a:ext uri="{FF2B5EF4-FFF2-40B4-BE49-F238E27FC236}">
                <a16:creationId xmlns:a16="http://schemas.microsoft.com/office/drawing/2014/main" id="{E1630A98-D7AE-5345-A633-1982870C2B1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37564" y="3448094"/>
            <a:ext cx="828573" cy="568688"/>
          </a:xfrm>
          <a:prstGeom prst="rect">
            <a:avLst/>
          </a:prstGeom>
          <a:effectLst>
            <a:outerShdw blurRad="50800" dist="76200" dir="2700000" algn="tl" rotWithShape="0">
              <a:prstClr val="black">
                <a:alpha val="40000"/>
              </a:prstClr>
            </a:outerShdw>
          </a:effectLst>
        </p:spPr>
      </p:pic>
      <p:pic>
        <p:nvPicPr>
          <p:cNvPr id="56" name="図 55">
            <a:extLst>
              <a:ext uri="{FF2B5EF4-FFF2-40B4-BE49-F238E27FC236}">
                <a16:creationId xmlns:a16="http://schemas.microsoft.com/office/drawing/2014/main" id="{9B4C6862-E35D-EC4C-B5DC-CC8C0D62E10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51851" y="2143074"/>
            <a:ext cx="792088" cy="792088"/>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A2A89028-3FAA-DF48-9EDF-6D9D63B58E4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81964" y="2744753"/>
            <a:ext cx="792088" cy="802756"/>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23F65DE0-59D8-164D-BFFF-028B07597CD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8511" y="2287802"/>
            <a:ext cx="1005028" cy="10050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054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51" name="図形グループ 9">
            <a:extLst>
              <a:ext uri="{FF2B5EF4-FFF2-40B4-BE49-F238E27FC236}">
                <a16:creationId xmlns:a16="http://schemas.microsoft.com/office/drawing/2014/main" id="{F5B52F1A-0413-EC47-BC70-F112A3D31A9F}"/>
              </a:ext>
            </a:extLst>
          </p:cNvPr>
          <p:cNvGrpSpPr/>
          <p:nvPr/>
        </p:nvGrpSpPr>
        <p:grpSpPr>
          <a:xfrm>
            <a:off x="2308224" y="2008180"/>
            <a:ext cx="4572000" cy="2750959"/>
            <a:chOff x="2277038" y="2078176"/>
            <a:chExt cx="4572000" cy="2750959"/>
          </a:xfrm>
        </p:grpSpPr>
        <p:sp>
          <p:nvSpPr>
            <p:cNvPr id="52" name="円/楕円 51">
              <a:extLst>
                <a:ext uri="{FF2B5EF4-FFF2-40B4-BE49-F238E27FC236}">
                  <a16:creationId xmlns:a16="http://schemas.microsoft.com/office/drawing/2014/main" id="{7857501C-9F29-D746-8850-978E976AB199}"/>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6D10199-83EE-6D40-9CD9-ADBF3C826131}"/>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grpSp>
        <p:nvGrpSpPr>
          <p:cNvPr id="10" name="グループ化 9">
            <a:extLst>
              <a:ext uri="{FF2B5EF4-FFF2-40B4-BE49-F238E27FC236}">
                <a16:creationId xmlns:a16="http://schemas.microsoft.com/office/drawing/2014/main" id="{C234B90E-03F4-E54B-BB8B-2C52D0D62F92}"/>
              </a:ext>
            </a:extLst>
          </p:cNvPr>
          <p:cNvGrpSpPr/>
          <p:nvPr/>
        </p:nvGrpSpPr>
        <p:grpSpPr>
          <a:xfrm>
            <a:off x="3389771" y="1581787"/>
            <a:ext cx="1101870" cy="414003"/>
            <a:chOff x="4807903" y="1504433"/>
            <a:chExt cx="1101870" cy="414003"/>
          </a:xfrm>
        </p:grpSpPr>
        <p:sp>
          <p:nvSpPr>
            <p:cNvPr id="3" name="角丸四角形 2">
              <a:extLst>
                <a:ext uri="{FF2B5EF4-FFF2-40B4-BE49-F238E27FC236}">
                  <a16:creationId xmlns:a16="http://schemas.microsoft.com/office/drawing/2014/main" id="{8B0E3365-7C6A-D445-B9E3-2E49F6A59227}"/>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3FA6F00-82F3-D14A-9466-AFCA99800657}"/>
                </a:ext>
              </a:extLst>
            </p:cNvPr>
            <p:cNvSpPr txBox="1"/>
            <p:nvPr/>
          </p:nvSpPr>
          <p:spPr>
            <a:xfrm>
              <a:off x="4861501" y="1549104"/>
              <a:ext cx="955711"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 最適解</a:t>
              </a:r>
            </a:p>
          </p:txBody>
        </p:sp>
      </p:grpSp>
      <p:grpSp>
        <p:nvGrpSpPr>
          <p:cNvPr id="54" name="グループ化 53">
            <a:extLst>
              <a:ext uri="{FF2B5EF4-FFF2-40B4-BE49-F238E27FC236}">
                <a16:creationId xmlns:a16="http://schemas.microsoft.com/office/drawing/2014/main" id="{074EC03E-9F31-8D4F-920C-D6783AA61C17}"/>
              </a:ext>
            </a:extLst>
          </p:cNvPr>
          <p:cNvGrpSpPr/>
          <p:nvPr/>
        </p:nvGrpSpPr>
        <p:grpSpPr>
          <a:xfrm>
            <a:off x="6293546" y="3144252"/>
            <a:ext cx="1101870" cy="403810"/>
            <a:chOff x="4807903" y="1504433"/>
            <a:chExt cx="1101870" cy="403810"/>
          </a:xfrm>
        </p:grpSpPr>
        <p:sp>
          <p:nvSpPr>
            <p:cNvPr id="55" name="角丸四角形 54">
              <a:extLst>
                <a:ext uri="{FF2B5EF4-FFF2-40B4-BE49-F238E27FC236}">
                  <a16:creationId xmlns:a16="http://schemas.microsoft.com/office/drawing/2014/main" id="{63D65C75-A76B-C84B-BC12-D98767BCF7B0}"/>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9C0555F-E038-8440-9EAA-79473A9274F8}"/>
                </a:ext>
              </a:extLst>
            </p:cNvPr>
            <p:cNvSpPr txBox="1"/>
            <p:nvPr/>
          </p:nvSpPr>
          <p:spPr>
            <a:xfrm>
              <a:off x="4920122" y="15758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機器制御</a:t>
              </a:r>
            </a:p>
          </p:txBody>
        </p:sp>
      </p:grpSp>
      <p:grpSp>
        <p:nvGrpSpPr>
          <p:cNvPr id="57" name="グループ化 56">
            <a:extLst>
              <a:ext uri="{FF2B5EF4-FFF2-40B4-BE49-F238E27FC236}">
                <a16:creationId xmlns:a16="http://schemas.microsoft.com/office/drawing/2014/main" id="{FA051177-56CD-FC44-87F6-0F7B3DAF5238}"/>
              </a:ext>
            </a:extLst>
          </p:cNvPr>
          <p:cNvGrpSpPr/>
          <p:nvPr/>
        </p:nvGrpSpPr>
        <p:grpSpPr>
          <a:xfrm>
            <a:off x="6063683" y="3593240"/>
            <a:ext cx="1101870" cy="403810"/>
            <a:chOff x="4807903" y="1504433"/>
            <a:chExt cx="1101870" cy="403810"/>
          </a:xfrm>
        </p:grpSpPr>
        <p:sp>
          <p:nvSpPr>
            <p:cNvPr id="58" name="角丸四角形 57">
              <a:extLst>
                <a:ext uri="{FF2B5EF4-FFF2-40B4-BE49-F238E27FC236}">
                  <a16:creationId xmlns:a16="http://schemas.microsoft.com/office/drawing/2014/main" id="{62BD4414-7A0F-FA4B-BFEA-8CF0D2ECE863}"/>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B504662-35B0-254B-B36D-6150AE73A956}"/>
                </a:ext>
              </a:extLst>
            </p:cNvPr>
            <p:cNvSpPr txBox="1"/>
            <p:nvPr/>
          </p:nvSpPr>
          <p:spPr>
            <a:xfrm>
              <a:off x="4922198" y="1567668"/>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指示命令</a:t>
              </a:r>
            </a:p>
          </p:txBody>
        </p:sp>
      </p:grpSp>
      <p:grpSp>
        <p:nvGrpSpPr>
          <p:cNvPr id="60" name="グループ化 59">
            <a:extLst>
              <a:ext uri="{FF2B5EF4-FFF2-40B4-BE49-F238E27FC236}">
                <a16:creationId xmlns:a16="http://schemas.microsoft.com/office/drawing/2014/main" id="{C3085568-2D50-4F45-82F8-68A0C66CB271}"/>
              </a:ext>
            </a:extLst>
          </p:cNvPr>
          <p:cNvGrpSpPr/>
          <p:nvPr/>
        </p:nvGrpSpPr>
        <p:grpSpPr>
          <a:xfrm>
            <a:off x="5876713" y="4069100"/>
            <a:ext cx="1107394" cy="403810"/>
            <a:chOff x="4807903" y="1504433"/>
            <a:chExt cx="1107394" cy="403810"/>
          </a:xfrm>
        </p:grpSpPr>
        <p:sp>
          <p:nvSpPr>
            <p:cNvPr id="79" name="角丸四角形 78">
              <a:extLst>
                <a:ext uri="{FF2B5EF4-FFF2-40B4-BE49-F238E27FC236}">
                  <a16:creationId xmlns:a16="http://schemas.microsoft.com/office/drawing/2014/main" id="{AFF3F630-B3DD-584B-A830-9CDEE3044675}"/>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53CC4C5B-93C8-EA44-A6A5-68A1E2367DDC}"/>
                </a:ext>
              </a:extLst>
            </p:cNvPr>
            <p:cNvSpPr txBox="1"/>
            <p:nvPr/>
          </p:nvSpPr>
          <p:spPr>
            <a:xfrm>
              <a:off x="4832949" y="158110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アドバイス</a:t>
              </a:r>
            </a:p>
          </p:txBody>
        </p:sp>
      </p:grpSp>
      <p:grpSp>
        <p:nvGrpSpPr>
          <p:cNvPr id="81" name="グループ化 80">
            <a:extLst>
              <a:ext uri="{FF2B5EF4-FFF2-40B4-BE49-F238E27FC236}">
                <a16:creationId xmlns:a16="http://schemas.microsoft.com/office/drawing/2014/main" id="{5DD79846-56D6-9E47-931C-4A5BB34B1CF2}"/>
              </a:ext>
            </a:extLst>
          </p:cNvPr>
          <p:cNvGrpSpPr/>
          <p:nvPr/>
        </p:nvGrpSpPr>
        <p:grpSpPr>
          <a:xfrm>
            <a:off x="3274946" y="4684628"/>
            <a:ext cx="1118269" cy="455134"/>
            <a:chOff x="4791504" y="1504433"/>
            <a:chExt cx="1118269" cy="455134"/>
          </a:xfrm>
        </p:grpSpPr>
        <p:sp>
          <p:nvSpPr>
            <p:cNvPr id="82" name="角丸四角形 81">
              <a:extLst>
                <a:ext uri="{FF2B5EF4-FFF2-40B4-BE49-F238E27FC236}">
                  <a16:creationId xmlns:a16="http://schemas.microsoft.com/office/drawing/2014/main" id="{7DF5E499-891F-5740-8556-702C728E2F6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a:extLst>
                <a:ext uri="{FF2B5EF4-FFF2-40B4-BE49-F238E27FC236}">
                  <a16:creationId xmlns:a16="http://schemas.microsoft.com/office/drawing/2014/main" id="{2A186671-0B60-6B44-957D-F595C93ECDA3}"/>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84" name="グループ化 83">
            <a:extLst>
              <a:ext uri="{FF2B5EF4-FFF2-40B4-BE49-F238E27FC236}">
                <a16:creationId xmlns:a16="http://schemas.microsoft.com/office/drawing/2014/main" id="{F321EA9F-886D-0345-97A2-4D8598D220E3}"/>
              </a:ext>
            </a:extLst>
          </p:cNvPr>
          <p:cNvGrpSpPr/>
          <p:nvPr/>
        </p:nvGrpSpPr>
        <p:grpSpPr>
          <a:xfrm>
            <a:off x="3274026" y="4692593"/>
            <a:ext cx="1118269" cy="455134"/>
            <a:chOff x="4791504" y="1504433"/>
            <a:chExt cx="1118269" cy="455134"/>
          </a:xfrm>
        </p:grpSpPr>
        <p:sp>
          <p:nvSpPr>
            <p:cNvPr id="85" name="角丸四角形 84">
              <a:extLst>
                <a:ext uri="{FF2B5EF4-FFF2-40B4-BE49-F238E27FC236}">
                  <a16:creationId xmlns:a16="http://schemas.microsoft.com/office/drawing/2014/main" id="{63937A8A-9FD2-5944-9691-86E42A3F6CF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689F1A80-1DB7-9344-866A-1852B21D6381}"/>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719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2.22222E-6 L -0.11215 -0.21713 " pathEditMode="relative" rAng="0" ptsTypes="AA">
                                      <p:cBhvr>
                                        <p:cTn id="13" dur="2000" fill="hold"/>
                                        <p:tgtEl>
                                          <p:spTgt spid="81"/>
                                        </p:tgtEl>
                                        <p:attrNameLst>
                                          <p:attrName>ppt_x</p:attrName>
                                          <p:attrName>ppt_y</p:attrName>
                                        </p:attrNameLst>
                                      </p:cBhvr>
                                      <p:rCtr x="-5660" y="-10856"/>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778E-6 1.85185E-6 L 0.16302 0.00162 " pathEditMode="relative" rAng="0" ptsTypes="AA">
                                      <p:cBhvr>
                                        <p:cTn id="24" dur="2000" fill="hold"/>
                                        <p:tgtEl>
                                          <p:spTgt spid="10"/>
                                        </p:tgtEl>
                                        <p:attrNameLst>
                                          <p:attrName>ppt_x</p:attrName>
                                          <p:attrName>ppt_y</p:attrName>
                                        </p:attrNameLst>
                                      </p:cBhvr>
                                      <p:rCtr x="8142" y="6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2.96296E-6 L -0.12483 0.22963 " pathEditMode="relative" rAng="0" ptsTypes="AA">
                                      <p:cBhvr>
                                        <p:cTn id="45" dur="2000" fill="hold"/>
                                        <p:tgtEl>
                                          <p:spTgt spid="54"/>
                                        </p:tgtEl>
                                        <p:attrNameLst>
                                          <p:attrName>ppt_x</p:attrName>
                                          <p:attrName>ppt_y</p:attrName>
                                        </p:attrNameLst>
                                      </p:cBhvr>
                                      <p:rCtr x="-6250" y="11481"/>
                                    </p:animMotion>
                                  </p:childTnLst>
                                </p:cTn>
                              </p:par>
                              <p:par>
                                <p:cTn id="46" presetID="42" presetClass="path" presetSubtype="0" accel="50000" decel="50000" fill="hold" nodeType="withEffect">
                                  <p:stCondLst>
                                    <p:cond delay="0"/>
                                  </p:stCondLst>
                                  <p:childTnLst>
                                    <p:animMotion origin="layout" path="M 2.5E-6 -7.40741E-7 L -0.1257 0.22431 " pathEditMode="relative" rAng="0" ptsTypes="AA">
                                      <p:cBhvr>
                                        <p:cTn id="47" dur="2000" fill="hold"/>
                                        <p:tgtEl>
                                          <p:spTgt spid="57"/>
                                        </p:tgtEl>
                                        <p:attrNameLst>
                                          <p:attrName>ppt_x</p:attrName>
                                          <p:attrName>ppt_y</p:attrName>
                                        </p:attrNameLst>
                                      </p:cBhvr>
                                      <p:rCtr x="-6285" y="11204"/>
                                    </p:animMotion>
                                  </p:childTnLst>
                                </p:cTn>
                              </p:par>
                              <p:par>
                                <p:cTn id="48" presetID="42" presetClass="path" presetSubtype="0" accel="50000" decel="50000" fill="hold" nodeType="withEffect">
                                  <p:stCondLst>
                                    <p:cond delay="0"/>
                                  </p:stCondLst>
                                  <p:childTnLst>
                                    <p:animMotion origin="layout" path="M 5E-6 4.81481E-6 L -0.12969 0.2155 " pathEditMode="relative" rAng="0" ptsTypes="AA">
                                      <p:cBhvr>
                                        <p:cTn id="49" dur="2000" fill="hold"/>
                                        <p:tgtEl>
                                          <p:spTgt spid="60"/>
                                        </p:tgtEl>
                                        <p:attrNameLst>
                                          <p:attrName>ppt_x</p:attrName>
                                          <p:attrName>ppt_y</p:attrName>
                                        </p:attrNameLst>
                                      </p:cBhvr>
                                      <p:rCtr x="-6493" y="10764"/>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6 -1.11111E-6 L -0.11216 -0.21713 " pathEditMode="relative" rAng="0" ptsTypes="AA">
                                      <p:cBhvr>
                                        <p:cTn id="60" dur="2000" fill="hold"/>
                                        <p:tgtEl>
                                          <p:spTgt spid="84"/>
                                        </p:tgtEl>
                                        <p:attrNameLst>
                                          <p:attrName>ppt_x</p:attrName>
                                          <p:attrName>ppt_y</p:attrName>
                                        </p:attrNameLst>
                                      </p:cBhvr>
                                      <p:rCtr x="-5608" y="-10856"/>
                                    </p:animMotion>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611668" y="3064893"/>
            <a:ext cx="1922321"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世代通信システム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2951403-E361-C64F-8BB5-0E420075214E}"/>
              </a:ext>
            </a:extLst>
          </p:cNvPr>
          <p:cNvSpPr/>
          <p:nvPr/>
        </p:nvSpPr>
        <p:spPr>
          <a:xfrm>
            <a:off x="336303" y="995082"/>
            <a:ext cx="8471394" cy="265928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995FA0E5-E181-D946-8941-898A6A4299F8}"/>
              </a:ext>
            </a:extLst>
          </p:cNvPr>
          <p:cNvSpPr>
            <a:spLocks noGrp="1"/>
          </p:cNvSpPr>
          <p:nvPr>
            <p:ph type="title"/>
          </p:nvPr>
        </p:nvSpPr>
        <p:spPr/>
        <p:txBody>
          <a:bodyPr/>
          <a:lstStyle/>
          <a:p>
            <a:r>
              <a:rPr lang="ja-JP" altLang="en-US"/>
              <a:t>「平安好医生」からの学び</a:t>
            </a:r>
          </a:p>
        </p:txBody>
      </p:sp>
      <p:sp>
        <p:nvSpPr>
          <p:cNvPr id="6" name="正方形/長方形 5">
            <a:extLst>
              <a:ext uri="{FF2B5EF4-FFF2-40B4-BE49-F238E27FC236}">
                <a16:creationId xmlns:a16="http://schemas.microsoft.com/office/drawing/2014/main" id="{7F4993F4-744C-C942-BA1C-CE1E93C6D142}"/>
              </a:ext>
            </a:extLst>
          </p:cNvPr>
          <p:cNvSpPr/>
          <p:nvPr/>
        </p:nvSpPr>
        <p:spPr>
          <a:xfrm>
            <a:off x="1284306" y="1811097"/>
            <a:ext cx="3064174" cy="923330"/>
          </a:xfrm>
          <a:prstGeom prst="rect">
            <a:avLst/>
          </a:prstGeom>
        </p:spPr>
        <p:txBody>
          <a:bodyPr wrap="square">
            <a:spAutoFit/>
          </a:bodyPr>
          <a:lstStyle/>
          <a:p>
            <a:r>
              <a:rPr lang="ja-JP" altLang="ja-JP" b="1" kern="100">
                <a:latin typeface="Meiryo" panose="020B0604030504040204" pitchFamily="34" charset="-128"/>
                <a:ea typeface="Meiryo" panose="020B0604030504040204" pitchFamily="34" charset="-128"/>
                <a:cs typeface="Times New Roman" panose="02020603050405020304" pitchFamily="18" charset="0"/>
              </a:rPr>
              <a:t>便利・お得・楽ちん</a:t>
            </a:r>
            <a:r>
              <a:rPr lang="ja-JP" altLang="en-US" kern="100">
                <a:latin typeface="Meiryo" panose="020B0604030504040204" pitchFamily="34" charset="-128"/>
                <a:ea typeface="Meiryo" panose="020B0604030504040204" pitchFamily="34" charset="-128"/>
                <a:cs typeface="Times New Roman" panose="02020603050405020304" pitchFamily="18" charset="0"/>
              </a:rPr>
              <a:t>で、</a:t>
            </a:r>
            <a:r>
              <a:rPr lang="ja-JP" altLang="ja-JP" kern="100">
                <a:latin typeface="Meiryo" panose="020B0604030504040204" pitchFamily="34" charset="-128"/>
                <a:ea typeface="Meiryo" panose="020B0604030504040204" pitchFamily="34" charset="-128"/>
                <a:cs typeface="Times New Roman" panose="02020603050405020304" pitchFamily="18" charset="0"/>
              </a:rPr>
              <a:t>顧客とのタッチ・ポイントを効率よく大量に</a:t>
            </a:r>
            <a:r>
              <a:rPr lang="ja-JP" altLang="en-US" kern="100">
                <a:latin typeface="Meiryo" panose="020B0604030504040204" pitchFamily="34" charset="-128"/>
                <a:ea typeface="Meiryo" panose="020B0604030504040204" pitchFamily="34" charset="-128"/>
                <a:cs typeface="Times New Roman" panose="02020603050405020304" pitchFamily="18" charset="0"/>
              </a:rPr>
              <a:t>増やす。</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523EA8DE-E00A-404E-93B0-728917E7BF23}"/>
              </a:ext>
            </a:extLst>
          </p:cNvPr>
          <p:cNvSpPr/>
          <p:nvPr/>
        </p:nvSpPr>
        <p:spPr>
          <a:xfrm>
            <a:off x="275411" y="1127814"/>
            <a:ext cx="8593177" cy="400110"/>
          </a:xfrm>
          <a:prstGeom prst="rect">
            <a:avLst/>
          </a:prstGeom>
        </p:spPr>
        <p:txBody>
          <a:bodyPr wrap="square">
            <a:spAutoFit/>
          </a:bodyPr>
          <a:lstStyle/>
          <a:p>
            <a:pPr algn="ctr"/>
            <a:r>
              <a:rPr lang="ja-JP" altLang="en-US" sz="2000" kern="100">
                <a:latin typeface="Meiryo" panose="020B0604030504040204" pitchFamily="34" charset="-128"/>
                <a:ea typeface="Meiryo" panose="020B0604030504040204" pitchFamily="34" charset="-128"/>
                <a:cs typeface="Times New Roman" panose="02020603050405020304" pitchFamily="18" charset="0"/>
              </a:rPr>
              <a:t>デジタルと人間の得意を最大限に活かし、相乗効果で業績向上に</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貢献</a:t>
            </a:r>
          </a:p>
        </p:txBody>
      </p:sp>
      <p:sp>
        <p:nvSpPr>
          <p:cNvPr id="10" name="正方形/長方形 9">
            <a:extLst>
              <a:ext uri="{FF2B5EF4-FFF2-40B4-BE49-F238E27FC236}">
                <a16:creationId xmlns:a16="http://schemas.microsoft.com/office/drawing/2014/main" id="{A3B8E696-D02B-F549-A630-4CD6863369EB}"/>
              </a:ext>
            </a:extLst>
          </p:cNvPr>
          <p:cNvSpPr/>
          <p:nvPr/>
        </p:nvSpPr>
        <p:spPr>
          <a:xfrm>
            <a:off x="4795520" y="1811097"/>
            <a:ext cx="3064174" cy="923330"/>
          </a:xfrm>
          <a:prstGeom prst="rect">
            <a:avLst/>
          </a:prstGeom>
        </p:spPr>
        <p:txBody>
          <a:bodyPr wrap="square">
            <a:spAutoFit/>
          </a:bodyPr>
          <a:lstStyle/>
          <a:p>
            <a:r>
              <a:rPr lang="ja-JP" altLang="ja-JP" kern="100">
                <a:latin typeface="Meiryo" panose="020B0604030504040204" pitchFamily="34" charset="-128"/>
                <a:ea typeface="Meiryo" panose="020B0604030504040204" pitchFamily="34" charset="-128"/>
                <a:cs typeface="Times New Roman" panose="02020603050405020304" pitchFamily="18" charset="0"/>
              </a:rPr>
              <a:t>ひとり一人の顧客に丁寧に接して</a:t>
            </a:r>
            <a:r>
              <a:rPr lang="ja-JP" altLang="ja-JP" b="1" kern="100">
                <a:latin typeface="Meiryo" panose="020B0604030504040204" pitchFamily="34" charset="-128"/>
                <a:ea typeface="Meiryo" panose="020B0604030504040204" pitchFamily="34" charset="-128"/>
                <a:cs typeface="Times New Roman" panose="02020603050405020304" pitchFamily="18" charset="0"/>
              </a:rPr>
              <a:t>感動・信頼・ファン</a:t>
            </a:r>
            <a:r>
              <a:rPr lang="ja-JP" altLang="ja-JP" kern="100">
                <a:latin typeface="Meiryo" panose="020B0604030504040204" pitchFamily="34" charset="-128"/>
                <a:ea typeface="Meiryo" panose="020B0604030504040204" pitchFamily="34" charset="-128"/>
                <a:cs typeface="Times New Roman" panose="02020603050405020304" pitchFamily="18" charset="0"/>
              </a:rPr>
              <a:t>を</a:t>
            </a:r>
            <a:r>
              <a:rPr lang="ja-JP" altLang="en-US" kern="100">
                <a:latin typeface="Meiryo" panose="020B0604030504040204" pitchFamily="34" charset="-128"/>
                <a:ea typeface="Meiryo" panose="020B0604030504040204" pitchFamily="34" charset="-128"/>
                <a:cs typeface="Times New Roman" panose="02020603050405020304" pitchFamily="18" charset="0"/>
              </a:rPr>
              <a:t>作る。</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pic>
        <p:nvPicPr>
          <p:cNvPr id="11" name="Picture 2">
            <a:extLst>
              <a:ext uri="{FF2B5EF4-FFF2-40B4-BE49-F238E27FC236}">
                <a16:creationId xmlns:a16="http://schemas.microsoft.com/office/drawing/2014/main" id="{F5D579B4-B5F8-8D41-8929-E957CFBB00B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47228" y="2910472"/>
            <a:ext cx="2449543" cy="567849"/>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3B3D9C00-18DC-B443-B3D4-1453DE1F74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2657" y="1596988"/>
            <a:ext cx="1657768" cy="1657768"/>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A3D694CC-FDE6-0347-AC9A-11CC82BF583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87900" y="1941272"/>
            <a:ext cx="969200" cy="96920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9022D37D-1194-C8A7-579E-20DAB5775586}"/>
              </a:ext>
            </a:extLst>
          </p:cNvPr>
          <p:cNvGrpSpPr/>
          <p:nvPr/>
        </p:nvGrpSpPr>
        <p:grpSpPr>
          <a:xfrm>
            <a:off x="336303" y="3607017"/>
            <a:ext cx="8471394" cy="2839488"/>
            <a:chOff x="336303" y="3607017"/>
            <a:chExt cx="8471394" cy="2839488"/>
          </a:xfrm>
        </p:grpSpPr>
        <p:sp>
          <p:nvSpPr>
            <p:cNvPr id="8" name="正方形/長方形 7">
              <a:extLst>
                <a:ext uri="{FF2B5EF4-FFF2-40B4-BE49-F238E27FC236}">
                  <a16:creationId xmlns:a16="http://schemas.microsoft.com/office/drawing/2014/main" id="{B83C03DF-035A-FA2B-A8ED-43E397A76997}"/>
                </a:ext>
              </a:extLst>
            </p:cNvPr>
            <p:cNvSpPr/>
            <p:nvPr/>
          </p:nvSpPr>
          <p:spPr>
            <a:xfrm>
              <a:off x="336303" y="3861181"/>
              <a:ext cx="8471394" cy="25853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D8BB81F-CB0A-BBAB-2BB2-47C53A8157AA}"/>
                </a:ext>
              </a:extLst>
            </p:cNvPr>
            <p:cNvSpPr/>
            <p:nvPr/>
          </p:nvSpPr>
          <p:spPr>
            <a:xfrm>
              <a:off x="431985" y="4064990"/>
              <a:ext cx="8280028" cy="2369880"/>
            </a:xfrm>
            <a:prstGeom prst="rect">
              <a:avLst/>
            </a:prstGeom>
          </p:spPr>
          <p:txBody>
            <a:bodyPr wrap="square">
              <a:spAutoFit/>
            </a:bodyPr>
            <a:lstStyle/>
            <a:p>
              <a:pPr marL="342900" lvl="0" indent="-342900" algn="just">
                <a:spcAft>
                  <a:spcPts val="1200"/>
                </a:spcAft>
                <a:buFont typeface="Wingdings" pitchFamily="2" charset="2"/>
                <a:buChar char=""/>
              </a:pPr>
              <a:r>
                <a:rPr lang="ja-JP" altLang="en-US"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関心の高い課題を解決：</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「是非とも解決して欲しいこと」</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を的確に捉え、それを解決することに注力し</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顧客との接点を劇的に増やすことに成功</a:t>
              </a:r>
            </a:p>
            <a:p>
              <a:pPr marL="342900" lvl="0" indent="-342900" algn="just">
                <a:spcAft>
                  <a:spcPts val="1200"/>
                </a:spcAft>
                <a:buFont typeface="Wingdings" pitchFamily="2" charset="2"/>
                <a:buChar char=""/>
              </a:pPr>
              <a:r>
                <a:rPr lang="ja-JP" altLang="en-US"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リアルタイム・データの活用：</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その時々の状況を動的な</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行動データ</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捉え、タイミングを逸することなく、いまの最適を顧客に提供して、</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顧客の体験価値</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を高め</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て、</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ファンを増やすことに成功</a:t>
              </a:r>
              <a:endParaRPr lang="en-US" altLang="ja-JP" sz="16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spcAft>
                  <a:spcPts val="1200"/>
                </a:spcAft>
                <a:buFont typeface="Wingdings" pitchFamily="2" charset="2"/>
                <a:buChar char=""/>
              </a:pPr>
              <a:r>
                <a:rPr lang="ja-JP" altLang="en-US"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ストック・データの活用：</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の日常に関わる生活</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データを活用して、顧客ごとに最適化された保険商品を選択し、論理的な裏付け</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のある</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説得力のある提案</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成約率を高めることに成功</a:t>
              </a:r>
            </a:p>
          </p:txBody>
        </p:sp>
        <p:sp>
          <p:nvSpPr>
            <p:cNvPr id="15" name="上矢印 14">
              <a:extLst>
                <a:ext uri="{FF2B5EF4-FFF2-40B4-BE49-F238E27FC236}">
                  <a16:creationId xmlns:a16="http://schemas.microsoft.com/office/drawing/2014/main" id="{9C7795ED-8471-69EF-561A-5BF97E0E0B5E}"/>
                </a:ext>
              </a:extLst>
            </p:cNvPr>
            <p:cNvSpPr/>
            <p:nvPr/>
          </p:nvSpPr>
          <p:spPr>
            <a:xfrm>
              <a:off x="3960158" y="3607017"/>
              <a:ext cx="1223682" cy="359581"/>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グループ化 17">
            <a:extLst>
              <a:ext uri="{FF2B5EF4-FFF2-40B4-BE49-F238E27FC236}">
                <a16:creationId xmlns:a16="http://schemas.microsoft.com/office/drawing/2014/main" id="{EFEE40CF-CDB1-2403-D239-FB00422E01FE}"/>
              </a:ext>
            </a:extLst>
          </p:cNvPr>
          <p:cNvGrpSpPr/>
          <p:nvPr/>
        </p:nvGrpSpPr>
        <p:grpSpPr>
          <a:xfrm>
            <a:off x="6013525" y="2910472"/>
            <a:ext cx="2903675" cy="827810"/>
            <a:chOff x="6013525" y="2910472"/>
            <a:chExt cx="2903675" cy="827810"/>
          </a:xfrm>
        </p:grpSpPr>
        <p:sp>
          <p:nvSpPr>
            <p:cNvPr id="19" name="四角形吹き出し 18">
              <a:extLst>
                <a:ext uri="{FF2B5EF4-FFF2-40B4-BE49-F238E27FC236}">
                  <a16:creationId xmlns:a16="http://schemas.microsoft.com/office/drawing/2014/main" id="{81796A0A-F2B4-4AAD-F8C4-9F5AF8B7849E}"/>
                </a:ext>
              </a:extLst>
            </p:cNvPr>
            <p:cNvSpPr/>
            <p:nvPr/>
          </p:nvSpPr>
          <p:spPr>
            <a:xfrm>
              <a:off x="6013525" y="2910472"/>
              <a:ext cx="2903675" cy="827810"/>
            </a:xfrm>
            <a:prstGeom prst="wedgeRectCallout">
              <a:avLst>
                <a:gd name="adj1" fmla="val -46780"/>
                <a:gd name="adj2" fmla="val 76305"/>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25328FD2-AA3A-5E1E-3C75-95B3C50FBA94}"/>
                </a:ext>
              </a:extLst>
            </p:cNvPr>
            <p:cNvSpPr txBox="1"/>
            <p:nvPr/>
          </p:nvSpPr>
          <p:spPr>
            <a:xfrm>
              <a:off x="6065137" y="3058236"/>
              <a:ext cx="2852063"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顧客に</a:t>
              </a:r>
              <a:r>
                <a:rPr kumimoji="1" lang="ja-JP" altLang="en-US" sz="1600" b="1" u="sng">
                  <a:solidFill>
                    <a:schemeClr val="bg1"/>
                  </a:solidFill>
                  <a:latin typeface="Meiryo" panose="020B0604030504040204" pitchFamily="34" charset="-128"/>
                  <a:ea typeface="Meiryo" panose="020B0604030504040204" pitchFamily="34" charset="-128"/>
                </a:rPr>
                <a:t>最高の体験を提供する</a:t>
              </a:r>
              <a:endParaRPr kumimoji="1" lang="en-US" altLang="ja-JP" sz="1600" b="1" u="sng"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ことへの徹底したこだわり</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4133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FFA790E-E40D-7349-9FD2-FB52C24D3878}"/>
              </a:ext>
            </a:extLst>
          </p:cNvPr>
          <p:cNvSpPr/>
          <p:nvPr/>
        </p:nvSpPr>
        <p:spPr>
          <a:xfrm>
            <a:off x="314904" y="849086"/>
            <a:ext cx="8514183" cy="52101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F031141-80BC-0541-ADAF-0B2160C20425}"/>
              </a:ext>
            </a:extLst>
          </p:cNvPr>
          <p:cNvSpPr/>
          <p:nvPr/>
        </p:nvSpPr>
        <p:spPr>
          <a:xfrm>
            <a:off x="473525" y="2336419"/>
            <a:ext cx="8196943" cy="2219591"/>
          </a:xfrm>
          <a:prstGeom prst="rect">
            <a:avLst/>
          </a:prstGeom>
          <a:solidFill>
            <a:schemeClr val="accent1">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02C7D4A-72A8-5C42-8A76-EA354519FC8C}"/>
              </a:ext>
            </a:extLst>
          </p:cNvPr>
          <p:cNvSpPr>
            <a:spLocks noGrp="1"/>
          </p:cNvSpPr>
          <p:nvPr>
            <p:ph type="title"/>
          </p:nvPr>
        </p:nvSpPr>
        <p:spPr/>
        <p:txBody>
          <a:bodyPr/>
          <a:lstStyle/>
          <a:p>
            <a:r>
              <a:rPr kumimoji="1" lang="ja-JP" altLang="en-US"/>
              <a:t>人間とデジタル</a:t>
            </a:r>
          </a:p>
        </p:txBody>
      </p:sp>
      <p:sp>
        <p:nvSpPr>
          <p:cNvPr id="3" name="テキスト ボックス 2">
            <a:extLst>
              <a:ext uri="{FF2B5EF4-FFF2-40B4-BE49-F238E27FC236}">
                <a16:creationId xmlns:a16="http://schemas.microsoft.com/office/drawing/2014/main" id="{04D2DBFC-5919-9944-B3A9-0F484E9A04EF}"/>
              </a:ext>
            </a:extLst>
          </p:cNvPr>
          <p:cNvSpPr txBox="1"/>
          <p:nvPr/>
        </p:nvSpPr>
        <p:spPr>
          <a:xfrm>
            <a:off x="865954" y="1319413"/>
            <a:ext cx="2451312" cy="830997"/>
          </a:xfrm>
          <a:prstGeom prst="rect">
            <a:avLst/>
          </a:prstGeom>
          <a:noFill/>
        </p:spPr>
        <p:txBody>
          <a:bodyPr wrap="none" rtlCol="0">
            <a:spAutoFit/>
          </a:bodyPr>
          <a:lstStyle/>
          <a:p>
            <a:r>
              <a:rPr kumimoji="1" lang="ja-JP" altLang="en-US" sz="4800">
                <a:solidFill>
                  <a:schemeClr val="accent3">
                    <a:lumMod val="75000"/>
                  </a:schemeClr>
                </a:solidFill>
                <a:latin typeface="Meiryo" panose="020B0604030504040204" pitchFamily="34" charset="-128"/>
                <a:ea typeface="Meiryo" panose="020B0604030504040204" pitchFamily="34" charset="-128"/>
              </a:rPr>
              <a:t>０</a:t>
            </a:r>
            <a:r>
              <a:rPr kumimoji="1"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１</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EDE4D26-B8EC-6749-B3C8-1C36019BB160}"/>
              </a:ext>
            </a:extLst>
          </p:cNvPr>
          <p:cNvSpPr txBox="1"/>
          <p:nvPr/>
        </p:nvSpPr>
        <p:spPr>
          <a:xfrm>
            <a:off x="865952" y="3132422"/>
            <a:ext cx="2451312" cy="830997"/>
          </a:xfrm>
          <a:prstGeom prst="rect">
            <a:avLst/>
          </a:prstGeom>
          <a:noFill/>
        </p:spPr>
        <p:txBody>
          <a:bodyPr wrap="none" rtlCol="0">
            <a:spAutoFit/>
          </a:bodyPr>
          <a:lstStyle/>
          <a:p>
            <a:r>
              <a:rPr kumimoji="1" lang="ja-JP" altLang="en-US" sz="4800">
                <a:solidFill>
                  <a:srgbClr val="1F33E8"/>
                </a:solidFill>
                <a:latin typeface="Meiryo" panose="020B0604030504040204" pitchFamily="34" charset="-128"/>
                <a:ea typeface="Meiryo" panose="020B0604030504040204" pitchFamily="34" charset="-128"/>
              </a:rPr>
              <a:t>１</a:t>
            </a:r>
            <a:r>
              <a:rPr kumimoji="1"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a:t>
            </a:r>
            <a:r>
              <a:rPr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９</a:t>
            </a:r>
            <a:endParaRPr kumimoji="1" lang="ja-JP" altLang="en-US" sz="4800">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91326B41-C24D-9447-86F0-36FDDFDBF829}"/>
              </a:ext>
            </a:extLst>
          </p:cNvPr>
          <p:cNvSpPr txBox="1"/>
          <p:nvPr/>
        </p:nvSpPr>
        <p:spPr>
          <a:xfrm>
            <a:off x="865952" y="4940772"/>
            <a:ext cx="2601994" cy="830997"/>
          </a:xfrm>
          <a:prstGeom prst="rect">
            <a:avLst/>
          </a:prstGeom>
          <a:noFill/>
        </p:spPr>
        <p:txBody>
          <a:bodyPr wrap="none" rtlCol="0">
            <a:spAutoFit/>
          </a:bodyPr>
          <a:lstStyle/>
          <a:p>
            <a:r>
              <a:rPr lang="ja-JP" altLang="en-US" sz="4800">
                <a:solidFill>
                  <a:schemeClr val="accent3">
                    <a:lumMod val="75000"/>
                  </a:schemeClr>
                </a:solidFill>
                <a:latin typeface="Meiryo" panose="020B0604030504040204" pitchFamily="34" charset="-128"/>
                <a:ea typeface="Meiryo" panose="020B0604030504040204" pitchFamily="34" charset="-128"/>
              </a:rPr>
              <a:t>９</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10</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6D68CE4-D421-CE44-9C91-32494153304B}"/>
              </a:ext>
            </a:extLst>
          </p:cNvPr>
          <p:cNvSpPr txBox="1"/>
          <p:nvPr/>
        </p:nvSpPr>
        <p:spPr>
          <a:xfrm>
            <a:off x="5746051" y="1092130"/>
            <a:ext cx="1787669"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創造性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発見や発明</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イノベーション</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芸術性や美意識</a:t>
            </a:r>
          </a:p>
        </p:txBody>
      </p:sp>
      <p:sp>
        <p:nvSpPr>
          <p:cNvPr id="11" name="テキスト ボックス 10">
            <a:extLst>
              <a:ext uri="{FF2B5EF4-FFF2-40B4-BE49-F238E27FC236}">
                <a16:creationId xmlns:a16="http://schemas.microsoft.com/office/drawing/2014/main" id="{13BD0FD4-0818-E348-97F1-F4A423CDB09B}"/>
              </a:ext>
            </a:extLst>
          </p:cNvPr>
          <p:cNvSpPr txBox="1"/>
          <p:nvPr/>
        </p:nvSpPr>
        <p:spPr>
          <a:xfrm>
            <a:off x="5788440" y="2886030"/>
            <a:ext cx="2146742" cy="1046440"/>
          </a:xfrm>
          <a:prstGeom prst="rect">
            <a:avLst/>
          </a:prstGeom>
          <a:noFill/>
        </p:spPr>
        <p:txBody>
          <a:bodyPr wrap="none" rtlCol="0">
            <a:spAutoFit/>
          </a:bodyPr>
          <a:lstStyle/>
          <a:p>
            <a:r>
              <a:rPr lang="ja-JP" altLang="en-US" sz="2000" b="1">
                <a:solidFill>
                  <a:srgbClr val="1F33E8"/>
                </a:solidFill>
                <a:latin typeface="Meiryo" panose="020B0604030504040204" pitchFamily="34" charset="-128"/>
                <a:ea typeface="Meiryo" panose="020B0604030504040204" pitchFamily="34" charset="-128"/>
              </a:rPr>
              <a:t>生産性</a:t>
            </a:r>
            <a:endParaRPr lang="en-US" altLang="ja-JP" sz="2000" b="1" dirty="0">
              <a:solidFill>
                <a:srgbClr val="1F33E8"/>
              </a:solidFill>
              <a:latin typeface="Meiryo" panose="020B0604030504040204" pitchFamily="34" charset="-128"/>
              <a:ea typeface="Meiryo" panose="020B0604030504040204" pitchFamily="34" charset="-128"/>
            </a:endParaRPr>
          </a:p>
          <a:p>
            <a:pPr marL="357188" indent="-357188">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効率化・スピード</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自動化・自律化</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コミュニケーション</a:t>
            </a:r>
            <a:endParaRPr lang="en-US" altLang="ja-JP" sz="1400" dirty="0">
              <a:solidFill>
                <a:srgbClr val="1F33E8"/>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EE86AA4-C2C9-8F47-94F6-8CA3F97CBE87}"/>
              </a:ext>
            </a:extLst>
          </p:cNvPr>
          <p:cNvSpPr txBox="1"/>
          <p:nvPr/>
        </p:nvSpPr>
        <p:spPr>
          <a:xfrm>
            <a:off x="5788440" y="4819747"/>
            <a:ext cx="1428596"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感受性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応用・転用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発展・拡張</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決定・判断</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上下矢印 14">
            <a:extLst>
              <a:ext uri="{FF2B5EF4-FFF2-40B4-BE49-F238E27FC236}">
                <a16:creationId xmlns:a16="http://schemas.microsoft.com/office/drawing/2014/main" id="{29EA3FA1-FFD7-0D42-AF37-6B09B3CDFCDE}"/>
              </a:ext>
            </a:extLst>
          </p:cNvPr>
          <p:cNvSpPr/>
          <p:nvPr/>
        </p:nvSpPr>
        <p:spPr>
          <a:xfrm>
            <a:off x="7977670" y="994278"/>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下矢印 15">
            <a:extLst>
              <a:ext uri="{FF2B5EF4-FFF2-40B4-BE49-F238E27FC236}">
                <a16:creationId xmlns:a16="http://schemas.microsoft.com/office/drawing/2014/main" id="{5249120D-3C3E-6949-AA89-3F0B67FA4DCA}"/>
              </a:ext>
            </a:extLst>
          </p:cNvPr>
          <p:cNvSpPr/>
          <p:nvPr/>
        </p:nvSpPr>
        <p:spPr>
          <a:xfrm>
            <a:off x="7977670" y="4666519"/>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3257252-4CFA-7A47-ACDD-18D25E3D1279}"/>
              </a:ext>
            </a:extLst>
          </p:cNvPr>
          <p:cNvSpPr txBox="1"/>
          <p:nvPr/>
        </p:nvSpPr>
        <p:spPr>
          <a:xfrm>
            <a:off x="7985246" y="2439754"/>
            <a:ext cx="553998" cy="1938992"/>
          </a:xfrm>
          <a:prstGeom prst="rect">
            <a:avLst/>
          </a:prstGeom>
          <a:noFill/>
        </p:spPr>
        <p:txBody>
          <a:bodyPr vert="eaVert" wrap="none" rtlCol="0">
            <a:spAutoFit/>
          </a:bodyPr>
          <a:lstStyle/>
          <a:p>
            <a:pPr algn="ctr"/>
            <a:r>
              <a:rPr kumimoji="1" lang="ja-JP" altLang="en-US" sz="1200">
                <a:solidFill>
                  <a:srgbClr val="1F33E8"/>
                </a:solidFill>
                <a:latin typeface="Meiryo" panose="020B0604030504040204" pitchFamily="34" charset="-128"/>
                <a:ea typeface="Meiryo" panose="020B0604030504040204" pitchFamily="34" charset="-128"/>
              </a:rPr>
              <a:t>人間にしかできないコトへ</a:t>
            </a:r>
            <a:endParaRPr kumimoji="1" lang="en-US" altLang="ja-JP" sz="1200" dirty="0">
              <a:solidFill>
                <a:srgbClr val="1F33E8"/>
              </a:solidFill>
              <a:latin typeface="Meiryo" panose="020B0604030504040204" pitchFamily="34" charset="-128"/>
              <a:ea typeface="Meiryo" panose="020B0604030504040204" pitchFamily="34" charset="-128"/>
            </a:endParaRPr>
          </a:p>
          <a:p>
            <a:pPr algn="ctr"/>
            <a:r>
              <a:rPr kumimoji="1" lang="ja-JP" altLang="en-US" sz="1200">
                <a:solidFill>
                  <a:srgbClr val="1F33E8"/>
                </a:solidFill>
                <a:latin typeface="Meiryo" panose="020B0604030504040204" pitchFamily="34" charset="-128"/>
                <a:ea typeface="Meiryo" panose="020B0604030504040204" pitchFamily="34" charset="-128"/>
              </a:rPr>
              <a:t>時間と意識をシフトさせる</a:t>
            </a:r>
          </a:p>
        </p:txBody>
      </p:sp>
      <p:sp>
        <p:nvSpPr>
          <p:cNvPr id="18" name="テキスト ボックス 17">
            <a:extLst>
              <a:ext uri="{FF2B5EF4-FFF2-40B4-BE49-F238E27FC236}">
                <a16:creationId xmlns:a16="http://schemas.microsoft.com/office/drawing/2014/main" id="{B4330B1D-0989-FB42-A8EB-CE450101220C}"/>
              </a:ext>
            </a:extLst>
          </p:cNvPr>
          <p:cNvSpPr txBox="1"/>
          <p:nvPr/>
        </p:nvSpPr>
        <p:spPr>
          <a:xfrm>
            <a:off x="634768" y="6139372"/>
            <a:ext cx="7874463" cy="523220"/>
          </a:xfrm>
          <a:prstGeom prst="rect">
            <a:avLst/>
          </a:prstGeom>
          <a:noFill/>
        </p:spPr>
        <p:txBody>
          <a:bodyPr wrap="none" rtlCol="0">
            <a:spAutoFit/>
          </a:bodyPr>
          <a:lstStyle/>
          <a:p>
            <a:r>
              <a:rPr lang="en-US" altLang="ja-JP" sz="2800" dirty="0">
                <a:solidFill>
                  <a:srgbClr val="7030A0"/>
                </a:solidFill>
                <a:latin typeface="Meiryo" panose="020B0604030504040204" pitchFamily="34" charset="-128"/>
                <a:ea typeface="Meiryo" panose="020B0604030504040204" pitchFamily="34" charset="-128"/>
              </a:rPr>
              <a:t>DX</a:t>
            </a:r>
            <a:r>
              <a:rPr lang="ja-JP" altLang="en-US" sz="2800">
                <a:solidFill>
                  <a:srgbClr val="7030A0"/>
                </a:solidFill>
                <a:latin typeface="Meiryo" panose="020B0604030504040204" pitchFamily="34" charset="-128"/>
                <a:ea typeface="Meiryo" panose="020B0604030504040204" pitchFamily="34" charset="-128"/>
              </a:rPr>
              <a:t>とは、こういう企業の文化や風土を作ること</a:t>
            </a:r>
            <a:endParaRPr kumimoji="1" lang="ja-JP" altLang="en-US" sz="2800">
              <a:solidFill>
                <a:srgbClr val="7030A0"/>
              </a:solidFill>
              <a:latin typeface="Meiryo" panose="020B0604030504040204" pitchFamily="34" charset="-128"/>
              <a:ea typeface="Meiryo" panose="020B0604030504040204" pitchFamily="34" charset="-128"/>
            </a:endParaRPr>
          </a:p>
        </p:txBody>
      </p:sp>
      <p:pic>
        <p:nvPicPr>
          <p:cNvPr id="20" name="図 19">
            <a:extLst>
              <a:ext uri="{FF2B5EF4-FFF2-40B4-BE49-F238E27FC236}">
                <a16:creationId xmlns:a16="http://schemas.microsoft.com/office/drawing/2014/main" id="{F2F464A8-52DA-F945-8360-6D82B52DD5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91437" y="2602499"/>
            <a:ext cx="1428596" cy="1428596"/>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787DBE4F-74B4-784D-897E-92FB02660D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3891437" y="914365"/>
            <a:ext cx="1428596" cy="1428596"/>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41DE0ACF-7CD8-A240-BFA0-E8977E1C223A}"/>
              </a:ext>
            </a:extLst>
          </p:cNvPr>
          <p:cNvSpPr txBox="1"/>
          <p:nvPr/>
        </p:nvSpPr>
        <p:spPr>
          <a:xfrm>
            <a:off x="4051737" y="3946242"/>
            <a:ext cx="110799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デジタル</a:t>
            </a:r>
          </a:p>
        </p:txBody>
      </p:sp>
      <p:pic>
        <p:nvPicPr>
          <p:cNvPr id="22" name="図 21">
            <a:extLst>
              <a:ext uri="{FF2B5EF4-FFF2-40B4-BE49-F238E27FC236}">
                <a16:creationId xmlns:a16="http://schemas.microsoft.com/office/drawing/2014/main" id="{CE74DCAE-4482-D743-9B93-9E6146B70A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3891437" y="4651727"/>
            <a:ext cx="1428596" cy="14285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360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6624C8-A003-5B4E-85A5-54E1B01980B2}"/>
              </a:ext>
            </a:extLst>
          </p:cNvPr>
          <p:cNvSpPr>
            <a:spLocks noGrp="1"/>
          </p:cNvSpPr>
          <p:nvPr>
            <p:ph type="title"/>
          </p:nvPr>
        </p:nvSpPr>
        <p:spPr/>
        <p:txBody>
          <a:bodyPr/>
          <a:lstStyle/>
          <a:p>
            <a:r>
              <a:rPr kumimoji="1" lang="en-US" altLang="ja-JP" dirty="0"/>
              <a:t>DX</a:t>
            </a:r>
            <a:r>
              <a:rPr kumimoji="1" lang="ja-JP" altLang="en-US"/>
              <a:t>のまとめ</a:t>
            </a:r>
          </a:p>
        </p:txBody>
      </p:sp>
      <p:sp>
        <p:nvSpPr>
          <p:cNvPr id="3" name="テキスト ボックス 2">
            <a:extLst>
              <a:ext uri="{FF2B5EF4-FFF2-40B4-BE49-F238E27FC236}">
                <a16:creationId xmlns:a16="http://schemas.microsoft.com/office/drawing/2014/main" id="{8B99C5B7-BB0B-2538-DAA7-69457BA5EB77}"/>
              </a:ext>
            </a:extLst>
          </p:cNvPr>
          <p:cNvSpPr txBox="1"/>
          <p:nvPr/>
        </p:nvSpPr>
        <p:spPr>
          <a:xfrm>
            <a:off x="375980" y="1530098"/>
            <a:ext cx="8392041"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デジタルが前提の社会に適応し存続するために、会社を作り変えること</a:t>
            </a:r>
          </a:p>
        </p:txBody>
      </p:sp>
      <p:sp>
        <p:nvSpPr>
          <p:cNvPr id="4" name="テキスト ボックス 3">
            <a:extLst>
              <a:ext uri="{FF2B5EF4-FFF2-40B4-BE49-F238E27FC236}">
                <a16:creationId xmlns:a16="http://schemas.microsoft.com/office/drawing/2014/main" id="{758B627B-EE3C-48D3-D338-D42B97334E4C}"/>
              </a:ext>
            </a:extLst>
          </p:cNvPr>
          <p:cNvSpPr txBox="1"/>
          <p:nvPr/>
        </p:nvSpPr>
        <p:spPr>
          <a:xfrm>
            <a:off x="317349" y="1079325"/>
            <a:ext cx="877163"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目的：</a:t>
            </a:r>
          </a:p>
        </p:txBody>
      </p:sp>
      <p:sp>
        <p:nvSpPr>
          <p:cNvPr id="5" name="テキスト ボックス 4">
            <a:extLst>
              <a:ext uri="{FF2B5EF4-FFF2-40B4-BE49-F238E27FC236}">
                <a16:creationId xmlns:a16="http://schemas.microsoft.com/office/drawing/2014/main" id="{ECECF4CA-261F-5CE9-BEB3-EF0175E3EA72}"/>
              </a:ext>
            </a:extLst>
          </p:cNvPr>
          <p:cNvSpPr txBox="1"/>
          <p:nvPr/>
        </p:nvSpPr>
        <p:spPr>
          <a:xfrm>
            <a:off x="317350" y="3769381"/>
            <a:ext cx="877163"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手段：</a:t>
            </a:r>
          </a:p>
        </p:txBody>
      </p:sp>
      <p:sp>
        <p:nvSpPr>
          <p:cNvPr id="6" name="テキスト ボックス 5">
            <a:extLst>
              <a:ext uri="{FF2B5EF4-FFF2-40B4-BE49-F238E27FC236}">
                <a16:creationId xmlns:a16="http://schemas.microsoft.com/office/drawing/2014/main" id="{A16BB4B3-E140-D406-6720-87DD9C2C0827}"/>
              </a:ext>
            </a:extLst>
          </p:cNvPr>
          <p:cNvSpPr txBox="1"/>
          <p:nvPr/>
        </p:nvSpPr>
        <p:spPr>
          <a:xfrm>
            <a:off x="627902" y="4138713"/>
            <a:ext cx="8198748" cy="954107"/>
          </a:xfrm>
          <a:prstGeom prst="rect">
            <a:avLst/>
          </a:prstGeom>
          <a:noFill/>
        </p:spPr>
        <p:txBody>
          <a:bodyPr wrap="square" rtlCol="0">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ビジネス・プロセスを徹底してデジタル化し、リアルタイムなあらゆる事実をデータで取得する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データ・ドリブン（データ主導）で、最適解をリアルタイムに導出・判断し、実行する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心理的安全性を担保し、現場の最前線に大幅に権限を委譲して、即決・即断・即実行の組織的能力を向上させる</a:t>
            </a:r>
            <a:endParaRPr kumimoji="1" lang="en-US" altLang="ja-JP" sz="14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D0291021-6816-1C13-14B6-21BB174577FE}"/>
              </a:ext>
            </a:extLst>
          </p:cNvPr>
          <p:cNvSpPr txBox="1"/>
          <p:nvPr/>
        </p:nvSpPr>
        <p:spPr>
          <a:xfrm>
            <a:off x="605942" y="2530954"/>
            <a:ext cx="8242668" cy="1169551"/>
          </a:xfrm>
          <a:prstGeom prst="rect">
            <a:avLst/>
          </a:prstGeom>
          <a:noFill/>
        </p:spPr>
        <p:txBody>
          <a:bodyPr wrap="square" rtlCol="0">
            <a:spAutoFit/>
          </a:bodyPr>
          <a:lstStyle/>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圧倒的なスピードを獲得し、変化が速く</a:t>
            </a:r>
            <a:r>
              <a:rPr lang="ja-JP" altLang="en-US" sz="1400">
                <a:latin typeface="Meiryo" panose="020B0604030504040204" pitchFamily="34" charset="-128"/>
                <a:ea typeface="Meiryo" panose="020B0604030504040204" pitchFamily="34" charset="-128"/>
              </a:rPr>
              <a:t>将来が予測できない状況に対処するため</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圧倒的なスピードを武器に、既存プレイヤーの置き換えをすすめるビックテックやデジタル・ネイティブと対等に競争できる能力を手に入れるため</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デジタルが得意とするところ（情報処理）はデジタルに委ね、人間にしかできないこと（知識創造）に人間が意識や時間をシフトさせ、両者のかけ算で業績の向上を図るため</a:t>
            </a:r>
            <a:endParaRPr kumimoji="1" lang="ja-JP" altLang="en-US" sz="14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3927522-C697-4E39-8FEA-FA584121FA1B}"/>
              </a:ext>
            </a:extLst>
          </p:cNvPr>
          <p:cNvSpPr txBox="1"/>
          <p:nvPr/>
        </p:nvSpPr>
        <p:spPr>
          <a:xfrm>
            <a:off x="317350" y="2161622"/>
            <a:ext cx="877163"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狙い：</a:t>
            </a:r>
          </a:p>
        </p:txBody>
      </p:sp>
      <p:sp>
        <p:nvSpPr>
          <p:cNvPr id="9" name="テキスト ボックス 8">
            <a:extLst>
              <a:ext uri="{FF2B5EF4-FFF2-40B4-BE49-F238E27FC236}">
                <a16:creationId xmlns:a16="http://schemas.microsoft.com/office/drawing/2014/main" id="{20251C8F-38A8-DFC6-1CD7-40424D955EA4}"/>
              </a:ext>
            </a:extLst>
          </p:cNvPr>
          <p:cNvSpPr txBox="1"/>
          <p:nvPr/>
        </p:nvSpPr>
        <p:spPr>
          <a:xfrm>
            <a:off x="317350" y="5170855"/>
            <a:ext cx="341632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テクノロジーやメソドロジー</a:t>
            </a:r>
            <a:r>
              <a:rPr kumimoji="1" lang="ja-JP" altLang="en-US">
                <a:latin typeface="Meiryo" panose="020B0604030504040204" pitchFamily="34" charset="-128"/>
                <a:ea typeface="Meiryo" panose="020B0604030504040204" pitchFamily="34" charset="-128"/>
              </a:rPr>
              <a:t>：</a:t>
            </a:r>
          </a:p>
        </p:txBody>
      </p:sp>
      <p:sp>
        <p:nvSpPr>
          <p:cNvPr id="10" name="テキスト ボックス 9">
            <a:extLst>
              <a:ext uri="{FF2B5EF4-FFF2-40B4-BE49-F238E27FC236}">
                <a16:creationId xmlns:a16="http://schemas.microsoft.com/office/drawing/2014/main" id="{68371F68-FEEA-F3BB-3F10-88F66B0EDE63}"/>
              </a:ext>
            </a:extLst>
          </p:cNvPr>
          <p:cNvSpPr txBox="1"/>
          <p:nvPr/>
        </p:nvSpPr>
        <p:spPr>
          <a:xfrm>
            <a:off x="627902" y="5540187"/>
            <a:ext cx="8198748" cy="738664"/>
          </a:xfrm>
          <a:prstGeom prst="rect">
            <a:avLst/>
          </a:prstGeom>
          <a:noFill/>
        </p:spPr>
        <p:txBody>
          <a:bodyPr wrap="square" rtlCol="0">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業務プロセスのデジタル化：</a:t>
            </a:r>
            <a:r>
              <a:rPr lang="en-US" altLang="ja-JP" sz="1400" dirty="0">
                <a:latin typeface="Meiryo" panose="020B0604030504040204" pitchFamily="34" charset="-128"/>
                <a:ea typeface="Meiryo" panose="020B0604030504040204" pitchFamily="34" charset="-128"/>
              </a:rPr>
              <a:t>ERP</a:t>
            </a:r>
            <a:r>
              <a:rPr lang="ja-JP" altLang="en-US" sz="1400">
                <a:latin typeface="Meiryo" panose="020B0604030504040204" pitchFamily="34" charset="-128"/>
                <a:ea typeface="Meiryo" panose="020B0604030504040204" pitchFamily="34" charset="-128"/>
              </a:rPr>
              <a:t>や</a:t>
            </a:r>
            <a:r>
              <a:rPr lang="en-US" altLang="ja-JP" sz="1400" dirty="0">
                <a:latin typeface="Meiryo" panose="020B0604030504040204" pitchFamily="34" charset="-128"/>
                <a:ea typeface="Meiryo" panose="020B0604030504040204" pitchFamily="34" charset="-128"/>
              </a:rPr>
              <a:t>IoT</a:t>
            </a:r>
            <a:r>
              <a:rPr lang="ja-JP" altLang="en-US" sz="1400">
                <a:latin typeface="Meiryo" panose="020B0604030504040204" pitchFamily="34" charset="-128"/>
                <a:ea typeface="Meiryo" panose="020B0604030504040204" pitchFamily="34" charset="-128"/>
              </a:rPr>
              <a:t>、モバイルや</a:t>
            </a:r>
            <a:r>
              <a:rPr lang="en-US" altLang="ja-JP" sz="1400" dirty="0">
                <a:latin typeface="Meiryo" panose="020B0604030504040204" pitchFamily="34" charset="-128"/>
                <a:ea typeface="Meiryo" panose="020B0604030504040204" pitchFamily="34" charset="-128"/>
              </a:rPr>
              <a:t>Web</a:t>
            </a:r>
            <a:r>
              <a:rPr lang="ja-JP" altLang="en-US" sz="1400">
                <a:latin typeface="Meiryo" panose="020B0604030504040204" pitchFamily="34" charset="-128"/>
                <a:ea typeface="Meiryo" panose="020B0604030504040204" pitchFamily="34" charset="-128"/>
              </a:rPr>
              <a:t>など</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データ・ドリブンの実践：</a:t>
            </a:r>
            <a:r>
              <a:rPr lang="en-US" altLang="ja-JP" sz="1400" dirty="0">
                <a:latin typeface="Meiryo" panose="020B0604030504040204" pitchFamily="34" charset="-128"/>
                <a:ea typeface="Meiryo" panose="020B0604030504040204" pitchFamily="34" charset="-128"/>
              </a:rPr>
              <a:t>AI</a:t>
            </a:r>
            <a:r>
              <a:rPr lang="ja-JP" altLang="en-US" sz="1400">
                <a:latin typeface="Meiryo" panose="020B0604030504040204" pitchFamily="34" charset="-128"/>
                <a:ea typeface="Meiryo" panose="020B0604030504040204" pitchFamily="34" charset="-128"/>
              </a:rPr>
              <a:t>（機械学習）やデータ・サイエンスなど</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現場への権限委譲：アジャイル・マインドセット、デザイン思考、</a:t>
            </a:r>
            <a:r>
              <a:rPr kumimoji="1" lang="en-US" altLang="ja-JP" sz="1400" dirty="0">
                <a:latin typeface="Meiryo" panose="020B0604030504040204" pitchFamily="34" charset="-128"/>
                <a:ea typeface="Meiryo" panose="020B0604030504040204" pitchFamily="34" charset="-128"/>
              </a:rPr>
              <a:t>DevOps</a:t>
            </a:r>
            <a:r>
              <a:rPr kumimoji="1" lang="ja-JP" altLang="en-US" sz="1400">
                <a:latin typeface="Meiryo" panose="020B0604030504040204" pitchFamily="34" charset="-128"/>
                <a:ea typeface="Meiryo" panose="020B0604030504040204" pitchFamily="34" charset="-128"/>
              </a:rPr>
              <a:t>など</a:t>
            </a:r>
            <a:endParaRPr kumimoji="1"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68154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DX</a:t>
            </a:r>
            <a:r>
              <a:rPr lang="ja-JP" altLang="en-US" sz="2800">
                <a:solidFill>
                  <a:srgbClr val="FFFFFF"/>
                </a:solidFill>
                <a:effectLst/>
                <a:latin typeface="Meiryo" panose="020B0604030504040204" pitchFamily="34" charset="-128"/>
                <a:ea typeface="Meiryo" panose="020B0604030504040204" pitchFamily="34" charset="-128"/>
                <a:cs typeface="Arial"/>
              </a:rPr>
              <a:t>の実践</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26252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99889-66CB-6744-BE1F-F359B66C2D1B}"/>
              </a:ext>
            </a:extLst>
          </p:cNvPr>
          <p:cNvSpPr>
            <a:spLocks noGrp="1"/>
          </p:cNvSpPr>
          <p:nvPr>
            <p:ph type="title"/>
          </p:nvPr>
        </p:nvSpPr>
        <p:spPr/>
        <p:txBody>
          <a:bodyPr/>
          <a:lstStyle/>
          <a:p>
            <a:r>
              <a:rPr kumimoji="1" lang="ja-JP" altLang="en-US"/>
              <a:t>「両利きの経営」と</a:t>
            </a:r>
            <a:r>
              <a:rPr kumimoji="1" lang="en-US" altLang="ja-JP" dirty="0"/>
              <a:t>DX</a:t>
            </a:r>
            <a:r>
              <a:rPr kumimoji="1" lang="ja-JP" altLang="en-US"/>
              <a:t>戦略（１）</a:t>
            </a:r>
          </a:p>
        </p:txBody>
      </p:sp>
      <p:sp>
        <p:nvSpPr>
          <p:cNvPr id="3" name="スライド番号プレースホルダー 2">
            <a:extLst>
              <a:ext uri="{FF2B5EF4-FFF2-40B4-BE49-F238E27FC236}">
                <a16:creationId xmlns:a16="http://schemas.microsoft.com/office/drawing/2014/main" id="{B0187DE4-A40E-034B-A13F-50A676EDC4A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53</a:t>
            </a:fld>
            <a:endParaRPr kumimoji="1" lang="ja-JP" altLang="en-US"/>
          </a:p>
        </p:txBody>
      </p:sp>
      <p:sp>
        <p:nvSpPr>
          <p:cNvPr id="5" name="パイ 4">
            <a:extLst>
              <a:ext uri="{FF2B5EF4-FFF2-40B4-BE49-F238E27FC236}">
                <a16:creationId xmlns:a16="http://schemas.microsoft.com/office/drawing/2014/main" id="{5A937F29-E94C-DE4A-B6EA-23B1B273475A}"/>
              </a:ext>
            </a:extLst>
          </p:cNvPr>
          <p:cNvSpPr/>
          <p:nvPr/>
        </p:nvSpPr>
        <p:spPr>
          <a:xfrm rot="10800000">
            <a:off x="-1212582" y="3949771"/>
            <a:ext cx="4084983" cy="4087674"/>
          </a:xfrm>
          <a:prstGeom prst="pie">
            <a:avLst>
              <a:gd name="adj1" fmla="val 5397917"/>
              <a:gd name="adj2" fmla="val 1079871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8C674329-D032-7F40-8817-3FEB915ECC81}"/>
              </a:ext>
            </a:extLst>
          </p:cNvPr>
          <p:cNvSpPr txBox="1"/>
          <p:nvPr/>
        </p:nvSpPr>
        <p:spPr>
          <a:xfrm>
            <a:off x="575510" y="3110449"/>
            <a:ext cx="2445979" cy="600164"/>
          </a:xfrm>
          <a:prstGeom prst="rect">
            <a:avLst/>
          </a:prstGeom>
          <a:noFill/>
        </p:spPr>
        <p:txBody>
          <a:bodyPr wrap="square" rtlCol="0">
            <a:spAutoFit/>
          </a:bodyPr>
          <a:lstStyle/>
          <a:p>
            <a:r>
              <a:rPr kumimoji="1" lang="ja-JP" altLang="en-US" sz="1100">
                <a:solidFill>
                  <a:srgbClr val="0070C0"/>
                </a:solidFill>
                <a:latin typeface="Meiryo" panose="020B0604030504040204" pitchFamily="34" charset="-128"/>
                <a:ea typeface="Meiryo" panose="020B0604030504040204" pitchFamily="34" charset="-128"/>
              </a:rPr>
              <a:t>新しいビジネスモデルや商品・サービスを生みだすために、いろいろな組合せを試し、知の範囲を拡げる。</a:t>
            </a:r>
          </a:p>
        </p:txBody>
      </p:sp>
      <p:sp>
        <p:nvSpPr>
          <p:cNvPr id="7" name="テキスト ボックス 6">
            <a:extLst>
              <a:ext uri="{FF2B5EF4-FFF2-40B4-BE49-F238E27FC236}">
                <a16:creationId xmlns:a16="http://schemas.microsoft.com/office/drawing/2014/main" id="{9BD02318-53D5-4A43-96BD-61A2CEC01165}"/>
              </a:ext>
            </a:extLst>
          </p:cNvPr>
          <p:cNvSpPr txBox="1"/>
          <p:nvPr/>
        </p:nvSpPr>
        <p:spPr>
          <a:xfrm>
            <a:off x="3153216" y="5734840"/>
            <a:ext cx="4360773" cy="430887"/>
          </a:xfrm>
          <a:prstGeom prst="rect">
            <a:avLst/>
          </a:prstGeom>
          <a:noFill/>
        </p:spPr>
        <p:txBody>
          <a:bodyPr wrap="square" rtlCol="0">
            <a:spAutoFit/>
          </a:bodyPr>
          <a:lstStyle/>
          <a:p>
            <a:r>
              <a:rPr kumimoji="1" lang="ja-JP" altLang="en-US" sz="1100">
                <a:solidFill>
                  <a:schemeClr val="accent6">
                    <a:lumMod val="50000"/>
                  </a:schemeClr>
                </a:solidFill>
                <a:latin typeface="Meiryo" panose="020B0604030504040204" pitchFamily="34" charset="-128"/>
                <a:ea typeface="Meiryo" panose="020B0604030504040204" pitchFamily="34" charset="-128"/>
              </a:rPr>
              <a:t>いま業績のあがっている事業領域の収益の確保と増大に注力し、</a:t>
            </a:r>
            <a:endParaRPr kumimoji="1" lang="en-US" altLang="ja-JP" sz="11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100">
                <a:solidFill>
                  <a:schemeClr val="accent6">
                    <a:lumMod val="50000"/>
                  </a:schemeClr>
                </a:solidFill>
                <a:latin typeface="Meiryo" panose="020B0604030504040204" pitchFamily="34" charset="-128"/>
                <a:ea typeface="Meiryo" panose="020B0604030504040204" pitchFamily="34" charset="-128"/>
              </a:rPr>
              <a:t>知の範囲を深化させる。</a:t>
            </a:r>
          </a:p>
        </p:txBody>
      </p:sp>
      <p:sp>
        <p:nvSpPr>
          <p:cNvPr id="8" name="上矢印 7">
            <a:extLst>
              <a:ext uri="{FF2B5EF4-FFF2-40B4-BE49-F238E27FC236}">
                <a16:creationId xmlns:a16="http://schemas.microsoft.com/office/drawing/2014/main" id="{109EBE9C-DE71-1F46-BB9A-0A1CEBDCA116}"/>
              </a:ext>
            </a:extLst>
          </p:cNvPr>
          <p:cNvSpPr/>
          <p:nvPr/>
        </p:nvSpPr>
        <p:spPr>
          <a:xfrm>
            <a:off x="646035" y="3753991"/>
            <a:ext cx="183875" cy="2239617"/>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パイ 8">
            <a:extLst>
              <a:ext uri="{FF2B5EF4-FFF2-40B4-BE49-F238E27FC236}">
                <a16:creationId xmlns:a16="http://schemas.microsoft.com/office/drawing/2014/main" id="{6F573EAF-DC10-7D46-8217-248B4246E57B}"/>
              </a:ext>
            </a:extLst>
          </p:cNvPr>
          <p:cNvSpPr/>
          <p:nvPr/>
        </p:nvSpPr>
        <p:spPr>
          <a:xfrm rot="10800000">
            <a:off x="-1212581" y="3961273"/>
            <a:ext cx="4084983" cy="4087674"/>
          </a:xfrm>
          <a:prstGeom prst="pie">
            <a:avLst>
              <a:gd name="adj1" fmla="val 8185916"/>
              <a:gd name="adj2" fmla="val 10798719"/>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上矢印 9">
            <a:extLst>
              <a:ext uri="{FF2B5EF4-FFF2-40B4-BE49-F238E27FC236}">
                <a16:creationId xmlns:a16="http://schemas.microsoft.com/office/drawing/2014/main" id="{A35C155D-76E9-0E4D-81A9-96ACDDFA69B5}"/>
              </a:ext>
            </a:extLst>
          </p:cNvPr>
          <p:cNvSpPr/>
          <p:nvPr/>
        </p:nvSpPr>
        <p:spPr>
          <a:xfrm rot="5400000">
            <a:off x="1857781" y="4977642"/>
            <a:ext cx="183875" cy="2239617"/>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45086E4-F7FD-5B4D-8222-961FDFA49FEA}"/>
              </a:ext>
            </a:extLst>
          </p:cNvPr>
          <p:cNvSpPr txBox="1"/>
          <p:nvPr/>
        </p:nvSpPr>
        <p:spPr>
          <a:xfrm>
            <a:off x="1630011" y="5607341"/>
            <a:ext cx="1107996"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知の深化</a:t>
            </a:r>
          </a:p>
        </p:txBody>
      </p:sp>
      <p:sp>
        <p:nvSpPr>
          <p:cNvPr id="12" name="テキスト ボックス 11">
            <a:extLst>
              <a:ext uri="{FF2B5EF4-FFF2-40B4-BE49-F238E27FC236}">
                <a16:creationId xmlns:a16="http://schemas.microsoft.com/office/drawing/2014/main" id="{0020A264-F2AC-5B43-96D9-164BFE46757F}"/>
              </a:ext>
            </a:extLst>
          </p:cNvPr>
          <p:cNvSpPr txBox="1"/>
          <p:nvPr/>
        </p:nvSpPr>
        <p:spPr>
          <a:xfrm>
            <a:off x="841722" y="4387185"/>
            <a:ext cx="1107996"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知の探索</a:t>
            </a:r>
          </a:p>
        </p:txBody>
      </p:sp>
      <p:cxnSp>
        <p:nvCxnSpPr>
          <p:cNvPr id="14" name="直線コネクタ 13">
            <a:extLst>
              <a:ext uri="{FF2B5EF4-FFF2-40B4-BE49-F238E27FC236}">
                <a16:creationId xmlns:a16="http://schemas.microsoft.com/office/drawing/2014/main" id="{0D1DA055-71C6-B140-8DCD-75D33FC6CAD0}"/>
              </a:ext>
            </a:extLst>
          </p:cNvPr>
          <p:cNvCxnSpPr>
            <a:cxnSpLocks/>
            <a:endCxn id="33" idx="1"/>
          </p:cNvCxnSpPr>
          <p:nvPr/>
        </p:nvCxnSpPr>
        <p:spPr>
          <a:xfrm flipV="1">
            <a:off x="841722" y="2280480"/>
            <a:ext cx="3916508" cy="3724630"/>
          </a:xfrm>
          <a:prstGeom prst="line">
            <a:avLst/>
          </a:prstGeom>
          <a:ln w="57150">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A745A3A1-796D-E043-879F-A769F528617A}"/>
              </a:ext>
            </a:extLst>
          </p:cNvPr>
          <p:cNvCxnSpPr>
            <a:cxnSpLocks/>
          </p:cNvCxnSpPr>
          <p:nvPr/>
        </p:nvCxnSpPr>
        <p:spPr>
          <a:xfrm flipV="1">
            <a:off x="841722" y="4450776"/>
            <a:ext cx="2822504" cy="1554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25887ADE-4899-CE4E-A26C-505201007728}"/>
              </a:ext>
            </a:extLst>
          </p:cNvPr>
          <p:cNvSpPr txBox="1"/>
          <p:nvPr/>
        </p:nvSpPr>
        <p:spPr>
          <a:xfrm>
            <a:off x="3585073" y="4142999"/>
            <a:ext cx="4493538" cy="307777"/>
          </a:xfrm>
          <a:prstGeom prst="rect">
            <a:avLst/>
          </a:prstGeom>
          <a:noFill/>
        </p:spPr>
        <p:txBody>
          <a:bodyPr wrap="none" rtlCol="0">
            <a:spAutoFit/>
          </a:bodyPr>
          <a:lstStyle/>
          <a:p>
            <a:r>
              <a:rPr kumimoji="1" lang="ja-JP" altLang="en-US" sz="1400" b="1">
                <a:solidFill>
                  <a:srgbClr val="FF0000"/>
                </a:solidFill>
                <a:latin typeface="Meiryo" panose="020B0604030504040204" pitchFamily="34" charset="-128"/>
                <a:ea typeface="Meiryo" panose="020B0604030504040204" pitchFamily="34" charset="-128"/>
              </a:rPr>
              <a:t>サクセス・トラップ</a:t>
            </a:r>
            <a:r>
              <a:rPr kumimoji="1" lang="ja-JP" altLang="en-US" sz="1400">
                <a:solidFill>
                  <a:srgbClr val="FF0000"/>
                </a:solidFill>
                <a:latin typeface="Meiryo" panose="020B0604030504040204" pitchFamily="34" charset="-128"/>
                <a:ea typeface="Meiryo" panose="020B0604030504040204" pitchFamily="34" charset="-128"/>
              </a:rPr>
              <a:t>または</a:t>
            </a:r>
            <a:r>
              <a:rPr kumimoji="1" lang="ja-JP" altLang="en-US" sz="1400" b="1">
                <a:solidFill>
                  <a:srgbClr val="FF0000"/>
                </a:solidFill>
                <a:latin typeface="Meiryo" panose="020B0604030504040204" pitchFamily="34" charset="-128"/>
                <a:ea typeface="Meiryo" panose="020B0604030504040204" pitchFamily="34" charset="-128"/>
              </a:rPr>
              <a:t>コンピテンシー・トラップ</a:t>
            </a:r>
          </a:p>
        </p:txBody>
      </p:sp>
      <p:sp>
        <p:nvSpPr>
          <p:cNvPr id="20" name="テキスト ボックス 19">
            <a:extLst>
              <a:ext uri="{FF2B5EF4-FFF2-40B4-BE49-F238E27FC236}">
                <a16:creationId xmlns:a16="http://schemas.microsoft.com/office/drawing/2014/main" id="{F78F6FA6-1A9B-E54A-A723-26123C678162}"/>
              </a:ext>
            </a:extLst>
          </p:cNvPr>
          <p:cNvSpPr txBox="1"/>
          <p:nvPr/>
        </p:nvSpPr>
        <p:spPr>
          <a:xfrm>
            <a:off x="3585073" y="4439020"/>
            <a:ext cx="4598143" cy="600164"/>
          </a:xfrm>
          <a:prstGeom prst="rect">
            <a:avLst/>
          </a:prstGeom>
          <a:noFill/>
        </p:spPr>
        <p:txBody>
          <a:bodyPr wrap="square" rtlCol="0">
            <a:spAutoFit/>
          </a:bodyPr>
          <a:lstStyle/>
          <a:p>
            <a:r>
              <a:rPr kumimoji="1" lang="ja-JP" altLang="en-US" sz="1100">
                <a:solidFill>
                  <a:srgbClr val="FF0000"/>
                </a:solidFill>
                <a:latin typeface="Meiryo" panose="020B0604030504040204" pitchFamily="34" charset="-128"/>
                <a:ea typeface="Meiryo" panose="020B0604030504040204" pitchFamily="34" charset="-128"/>
              </a:rPr>
              <a:t>「知の探索」には手間やコストがかかるわりに、収益に結びつくかどうかが不確実。そのため、収益の確保が見通しやすい「知の深化」に偏りがちになってしまう。</a:t>
            </a:r>
          </a:p>
        </p:txBody>
      </p:sp>
      <p:sp>
        <p:nvSpPr>
          <p:cNvPr id="22" name="ストライプ矢印 21">
            <a:extLst>
              <a:ext uri="{FF2B5EF4-FFF2-40B4-BE49-F238E27FC236}">
                <a16:creationId xmlns:a16="http://schemas.microsoft.com/office/drawing/2014/main" id="{D5FB4AED-C64F-CC42-A63A-2E9ADE63B593}"/>
              </a:ext>
            </a:extLst>
          </p:cNvPr>
          <p:cNvSpPr/>
          <p:nvPr/>
        </p:nvSpPr>
        <p:spPr>
          <a:xfrm rot="3406602">
            <a:off x="2865689" y="4194742"/>
            <a:ext cx="575055" cy="231909"/>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9" name="テキスト ボックス 28">
            <a:extLst>
              <a:ext uri="{FF2B5EF4-FFF2-40B4-BE49-F238E27FC236}">
                <a16:creationId xmlns:a16="http://schemas.microsoft.com/office/drawing/2014/main" id="{AAFA4C69-A903-3946-8EC1-B03124C93E3C}"/>
              </a:ext>
            </a:extLst>
          </p:cNvPr>
          <p:cNvSpPr txBox="1"/>
          <p:nvPr/>
        </p:nvSpPr>
        <p:spPr>
          <a:xfrm>
            <a:off x="399217" y="948736"/>
            <a:ext cx="8345565" cy="461665"/>
          </a:xfrm>
          <a:prstGeom prst="rect">
            <a:avLst/>
          </a:prstGeom>
          <a:noFill/>
        </p:spPr>
        <p:txBody>
          <a:bodyPr wrap="square" rtlCol="0">
            <a:spAutoFit/>
          </a:bodyPr>
          <a:lstStyle/>
          <a:p>
            <a:r>
              <a:rPr kumimoji="1" lang="ja-JP" altLang="en-US" sz="2400" b="1">
                <a:solidFill>
                  <a:schemeClr val="accent3">
                    <a:lumMod val="75000"/>
                  </a:schemeClr>
                </a:solidFill>
                <a:latin typeface="Meiryo" panose="020B0604030504040204" pitchFamily="34" charset="-128"/>
                <a:ea typeface="Meiryo" panose="020B0604030504040204" pitchFamily="34" charset="-128"/>
              </a:rPr>
              <a:t>経営レベルで</a:t>
            </a:r>
            <a:r>
              <a:rPr kumimoji="1" lang="en-US" altLang="ja-JP" sz="2400" b="1" dirty="0">
                <a:solidFill>
                  <a:schemeClr val="accent3">
                    <a:lumMod val="75000"/>
                  </a:schemeClr>
                </a:solidFill>
                <a:latin typeface="Meiryo" panose="020B0604030504040204" pitchFamily="34" charset="-128"/>
                <a:ea typeface="Meiryo" panose="020B0604030504040204" pitchFamily="34" charset="-128"/>
              </a:rPr>
              <a:t> </a:t>
            </a:r>
            <a:r>
              <a:rPr kumimoji="1" lang="ja-JP" altLang="en-US" sz="2400" b="1">
                <a:solidFill>
                  <a:srgbClr val="0070C0"/>
                </a:solidFill>
                <a:latin typeface="Meiryo" panose="020B0604030504040204" pitchFamily="34" charset="-128"/>
                <a:ea typeface="Meiryo" panose="020B0604030504040204" pitchFamily="34" charset="-128"/>
              </a:rPr>
              <a:t>知の探索</a:t>
            </a:r>
            <a:r>
              <a:rPr kumimoji="1" lang="en-US" altLang="ja-JP" sz="2400" b="1" dirty="0">
                <a:solidFill>
                  <a:srgbClr val="0070C0"/>
                </a:solidFill>
                <a:latin typeface="Meiryo" panose="020B0604030504040204" pitchFamily="34" charset="-128"/>
                <a:ea typeface="Meiryo" panose="020B0604030504040204" pitchFamily="34" charset="-128"/>
              </a:rPr>
              <a:t> </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と</a:t>
            </a:r>
            <a:r>
              <a:rPr kumimoji="1" lang="en-US" altLang="ja-JP" sz="2400" b="1" dirty="0">
                <a:solidFill>
                  <a:schemeClr val="accent3">
                    <a:lumMod val="75000"/>
                  </a:schemeClr>
                </a:solidFill>
                <a:latin typeface="Meiryo" panose="020B0604030504040204" pitchFamily="34" charset="-128"/>
                <a:ea typeface="Meiryo" panose="020B0604030504040204" pitchFamily="34" charset="-128"/>
              </a:rPr>
              <a:t> </a:t>
            </a:r>
            <a:r>
              <a:rPr kumimoji="1" lang="ja-JP" altLang="en-US" sz="2400" b="1">
                <a:solidFill>
                  <a:schemeClr val="accent6">
                    <a:lumMod val="50000"/>
                  </a:schemeClr>
                </a:solidFill>
                <a:latin typeface="Meiryo" panose="020B0604030504040204" pitchFamily="34" charset="-128"/>
                <a:ea typeface="Meiryo" panose="020B0604030504040204" pitchFamily="34" charset="-128"/>
              </a:rPr>
              <a:t>知の深化</a:t>
            </a:r>
            <a:r>
              <a:rPr kumimoji="1" lang="en-US" altLang="ja-JP" sz="2400" b="1" dirty="0">
                <a:solidFill>
                  <a:schemeClr val="accent6">
                    <a:lumMod val="50000"/>
                  </a:schemeClr>
                </a:solidFill>
                <a:latin typeface="Meiryo" panose="020B0604030504040204" pitchFamily="34" charset="-128"/>
                <a:ea typeface="Meiryo" panose="020B0604030504040204" pitchFamily="34" charset="-128"/>
              </a:rPr>
              <a:t> </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のバランスを調整する</a:t>
            </a:r>
          </a:p>
        </p:txBody>
      </p:sp>
      <p:sp>
        <p:nvSpPr>
          <p:cNvPr id="30" name="正方形/長方形 29">
            <a:extLst>
              <a:ext uri="{FF2B5EF4-FFF2-40B4-BE49-F238E27FC236}">
                <a16:creationId xmlns:a16="http://schemas.microsoft.com/office/drawing/2014/main" id="{4B8D5B9A-DE9A-C748-B690-5EDC3FDD1D1B}"/>
              </a:ext>
            </a:extLst>
          </p:cNvPr>
          <p:cNvSpPr/>
          <p:nvPr/>
        </p:nvSpPr>
        <p:spPr>
          <a:xfrm>
            <a:off x="399217" y="1462632"/>
            <a:ext cx="3704942" cy="1615827"/>
          </a:xfrm>
          <a:prstGeom prst="rect">
            <a:avLst/>
          </a:prstGeom>
        </p:spPr>
        <p:txBody>
          <a:bodyPr wrap="square">
            <a:spAutoFit/>
          </a:bodyPr>
          <a:lstStyle/>
          <a:p>
            <a:pPr marL="228600" indent="-228600">
              <a:buFont typeface="+mj-lt"/>
              <a:buAutoNum type="arabicPeriod"/>
            </a:pPr>
            <a:r>
              <a:rPr lang="ja-JP" altLang="en-US" sz="1100">
                <a:solidFill>
                  <a:srgbClr val="0070C0"/>
                </a:solidFill>
                <a:latin typeface="Meiryo" panose="020B0604030504040204" pitchFamily="34" charset="-128"/>
                <a:ea typeface="Meiryo" panose="020B0604030504040204" pitchFamily="34" charset="-128"/>
              </a:rPr>
              <a:t>探索チームには、ビジネスに必要な機能（たとえば開発・生産・営業）をすべて持たせて「独立性」を保たせること</a:t>
            </a:r>
            <a:endParaRPr lang="en-US" altLang="ja-JP" sz="1100" dirty="0">
              <a:solidFill>
                <a:srgbClr val="0070C0"/>
              </a:solidFill>
              <a:latin typeface="Meiryo" panose="020B0604030504040204" pitchFamily="34" charset="-128"/>
              <a:ea typeface="Meiryo" panose="020B0604030504040204" pitchFamily="34" charset="-128"/>
            </a:endParaRPr>
          </a:p>
          <a:p>
            <a:pPr marL="228600" indent="-228600">
              <a:buFont typeface="+mj-lt"/>
              <a:buAutoNum type="arabicPeriod"/>
            </a:pPr>
            <a:r>
              <a:rPr lang="ja-JP" altLang="en-US" sz="1100">
                <a:solidFill>
                  <a:srgbClr val="0070C0"/>
                </a:solidFill>
                <a:latin typeface="Meiryo" panose="020B0604030504040204" pitchFamily="34" charset="-128"/>
                <a:ea typeface="Meiryo" panose="020B0604030504040204" pitchFamily="34" charset="-128"/>
              </a:rPr>
              <a:t>トップレベル（たとえば担当役員レベル）では、その新規部署が既存の部署から孤立せずに、両者が互いに知見や資源を活用し合えるよう「統合と交流」を促すこと新規事業部署にはなるべく「知の探索」を好きなようにやらせて、他方で「知の深化」とのバランスを取り、既存事業分野との融合を図る</a:t>
            </a:r>
            <a:endParaRPr lang="ja-JP" altLang="en-US" sz="1100">
              <a:solidFill>
                <a:srgbClr val="0070C0"/>
              </a:solidFill>
              <a:effectLst/>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C220A3D1-E1E7-EB46-9AE8-ACB64D18A150}"/>
              </a:ext>
            </a:extLst>
          </p:cNvPr>
          <p:cNvSpPr/>
          <p:nvPr/>
        </p:nvSpPr>
        <p:spPr>
          <a:xfrm>
            <a:off x="4758230" y="1480261"/>
            <a:ext cx="3986552" cy="1600438"/>
          </a:xfrm>
          <a:prstGeom prst="rect">
            <a:avLst/>
          </a:prstGeom>
        </p:spPr>
        <p:txBody>
          <a:bodyPr wrap="square">
            <a:spAutoFit/>
          </a:bodyPr>
          <a:lstStyle/>
          <a:p>
            <a:pPr marL="342900" indent="-342900">
              <a:buFont typeface="+mj-lt"/>
              <a:buAutoNum type="arabicPeriod"/>
            </a:pPr>
            <a:r>
              <a:rPr lang="ja-JP" altLang="ja-JP" sz="1400">
                <a:solidFill>
                  <a:schemeClr val="accent3">
                    <a:lumMod val="75000"/>
                  </a:schemeClr>
                </a:solidFill>
                <a:latin typeface="Meiryo" panose="020B0604030504040204" pitchFamily="34" charset="-128"/>
                <a:ea typeface="Meiryo" panose="020B0604030504040204" pitchFamily="34" charset="-128"/>
              </a:rPr>
              <a:t>自社の定義する「ビジネスの範囲」を狭めず、多様な可能性を探求できる広い企業アイデンティティーを持つこと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mj-lt"/>
              <a:buAutoNum type="arabicPeriod"/>
            </a:pPr>
            <a:r>
              <a:rPr lang="ja-JP" altLang="ja-JP" sz="1400">
                <a:solidFill>
                  <a:schemeClr val="accent3">
                    <a:lumMod val="75000"/>
                  </a:schemeClr>
                </a:solidFill>
                <a:latin typeface="Meiryo" panose="020B0604030504040204" pitchFamily="34" charset="-128"/>
                <a:ea typeface="Meiryo" panose="020B0604030504040204" pitchFamily="34" charset="-128"/>
              </a:rPr>
              <a:t>「知の探索」部門と「知の深化」部門の予算対立のバランスは経営者自身が取ること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mj-lt"/>
              <a:buAutoNum type="arabicPeriod"/>
            </a:pPr>
            <a:r>
              <a:rPr lang="ja-JP" altLang="ja-JP" sz="1400">
                <a:solidFill>
                  <a:schemeClr val="accent3">
                    <a:lumMod val="75000"/>
                  </a:schemeClr>
                </a:solidFill>
                <a:latin typeface="Meiryo" panose="020B0604030504040204" pitchFamily="34" charset="-128"/>
                <a:ea typeface="Meiryo" panose="020B0604030504040204" pitchFamily="34" charset="-128"/>
              </a:rPr>
              <a:t>「知の探索」部門と「知の深化」部門の間で異なるルール・評価基準を取ること</a:t>
            </a:r>
            <a:endParaRPr lang="ja-JP" altLang="ja-JP" sz="1400">
              <a:solidFill>
                <a:schemeClr val="accent3">
                  <a:lumMod val="75000"/>
                </a:schemeClr>
              </a:solidFill>
              <a:effectLst/>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1D0B3F90-6FEB-894F-90A3-A6EC7ABC0292}"/>
              </a:ext>
            </a:extLst>
          </p:cNvPr>
          <p:cNvSpPr txBox="1"/>
          <p:nvPr/>
        </p:nvSpPr>
        <p:spPr>
          <a:xfrm>
            <a:off x="5433734" y="6336525"/>
            <a:ext cx="3570208" cy="276999"/>
          </a:xfrm>
          <a:prstGeom prst="rect">
            <a:avLst/>
          </a:prstGeom>
          <a:noFill/>
        </p:spPr>
        <p:txBody>
          <a:bodyPr wrap="none" rtlCol="0">
            <a:spAutoFit/>
          </a:bodyPr>
          <a:lstStyle/>
          <a:p>
            <a:pPr algn="r"/>
            <a:r>
              <a:rPr lang="ja-JP" altLang="en-US" sz="1200">
                <a:latin typeface="Meiryo" panose="020B0604030504040204" pitchFamily="34" charset="-128"/>
                <a:ea typeface="Meiryo" panose="020B0604030504040204" pitchFamily="34" charset="-128"/>
              </a:rPr>
              <a:t>「両利きの経営（東洋経済新報）」を参考に作成</a:t>
            </a:r>
            <a:endParaRPr kumimoji="1"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48833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99889-66CB-6744-BE1F-F359B66C2D1B}"/>
              </a:ext>
            </a:extLst>
          </p:cNvPr>
          <p:cNvSpPr>
            <a:spLocks noGrp="1"/>
          </p:cNvSpPr>
          <p:nvPr>
            <p:ph type="title"/>
          </p:nvPr>
        </p:nvSpPr>
        <p:spPr/>
        <p:txBody>
          <a:bodyPr/>
          <a:lstStyle/>
          <a:p>
            <a:r>
              <a:rPr kumimoji="1" lang="ja-JP" altLang="en-US"/>
              <a:t>「両利きの経営」と</a:t>
            </a:r>
            <a:r>
              <a:rPr kumimoji="1" lang="en-US" altLang="ja-JP" dirty="0"/>
              <a:t>DX</a:t>
            </a:r>
            <a:r>
              <a:rPr kumimoji="1" lang="ja-JP" altLang="en-US"/>
              <a:t>戦略（２）</a:t>
            </a:r>
          </a:p>
        </p:txBody>
      </p:sp>
      <p:sp>
        <p:nvSpPr>
          <p:cNvPr id="3" name="スライド番号プレースホルダー 2">
            <a:extLst>
              <a:ext uri="{FF2B5EF4-FFF2-40B4-BE49-F238E27FC236}">
                <a16:creationId xmlns:a16="http://schemas.microsoft.com/office/drawing/2014/main" id="{B0187DE4-A40E-034B-A13F-50A676EDC4A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54</a:t>
            </a:fld>
            <a:endParaRPr kumimoji="1" lang="ja-JP" altLang="en-US"/>
          </a:p>
        </p:txBody>
      </p:sp>
      <p:sp>
        <p:nvSpPr>
          <p:cNvPr id="5" name="パイ 4">
            <a:extLst>
              <a:ext uri="{FF2B5EF4-FFF2-40B4-BE49-F238E27FC236}">
                <a16:creationId xmlns:a16="http://schemas.microsoft.com/office/drawing/2014/main" id="{5A937F29-E94C-DE4A-B6EA-23B1B273475A}"/>
              </a:ext>
            </a:extLst>
          </p:cNvPr>
          <p:cNvSpPr/>
          <p:nvPr/>
        </p:nvSpPr>
        <p:spPr>
          <a:xfrm rot="10800000">
            <a:off x="-1212582" y="3949771"/>
            <a:ext cx="4084983" cy="4087674"/>
          </a:xfrm>
          <a:prstGeom prst="pie">
            <a:avLst>
              <a:gd name="adj1" fmla="val 5397917"/>
              <a:gd name="adj2" fmla="val 1079871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上矢印 7">
            <a:extLst>
              <a:ext uri="{FF2B5EF4-FFF2-40B4-BE49-F238E27FC236}">
                <a16:creationId xmlns:a16="http://schemas.microsoft.com/office/drawing/2014/main" id="{109EBE9C-DE71-1F46-BB9A-0A1CEBDCA116}"/>
              </a:ext>
            </a:extLst>
          </p:cNvPr>
          <p:cNvSpPr/>
          <p:nvPr/>
        </p:nvSpPr>
        <p:spPr>
          <a:xfrm>
            <a:off x="646035" y="3753991"/>
            <a:ext cx="183875" cy="2239617"/>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パイ 8">
            <a:extLst>
              <a:ext uri="{FF2B5EF4-FFF2-40B4-BE49-F238E27FC236}">
                <a16:creationId xmlns:a16="http://schemas.microsoft.com/office/drawing/2014/main" id="{6F573EAF-DC10-7D46-8217-248B4246E57B}"/>
              </a:ext>
            </a:extLst>
          </p:cNvPr>
          <p:cNvSpPr/>
          <p:nvPr/>
        </p:nvSpPr>
        <p:spPr>
          <a:xfrm rot="10800000">
            <a:off x="-1212581" y="3961273"/>
            <a:ext cx="4084983" cy="4087674"/>
          </a:xfrm>
          <a:prstGeom prst="pie">
            <a:avLst>
              <a:gd name="adj1" fmla="val 8185916"/>
              <a:gd name="adj2" fmla="val 10798719"/>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上矢印 9">
            <a:extLst>
              <a:ext uri="{FF2B5EF4-FFF2-40B4-BE49-F238E27FC236}">
                <a16:creationId xmlns:a16="http://schemas.microsoft.com/office/drawing/2014/main" id="{A35C155D-76E9-0E4D-81A9-96ACDDFA69B5}"/>
              </a:ext>
            </a:extLst>
          </p:cNvPr>
          <p:cNvSpPr/>
          <p:nvPr/>
        </p:nvSpPr>
        <p:spPr>
          <a:xfrm rot="5400000">
            <a:off x="1857781" y="4977642"/>
            <a:ext cx="183875" cy="2239617"/>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45086E4-F7FD-5B4D-8222-961FDFA49FEA}"/>
              </a:ext>
            </a:extLst>
          </p:cNvPr>
          <p:cNvSpPr txBox="1"/>
          <p:nvPr/>
        </p:nvSpPr>
        <p:spPr>
          <a:xfrm>
            <a:off x="1630011" y="5607341"/>
            <a:ext cx="1107996"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知の深化</a:t>
            </a:r>
          </a:p>
        </p:txBody>
      </p:sp>
      <p:sp>
        <p:nvSpPr>
          <p:cNvPr id="12" name="テキスト ボックス 11">
            <a:extLst>
              <a:ext uri="{FF2B5EF4-FFF2-40B4-BE49-F238E27FC236}">
                <a16:creationId xmlns:a16="http://schemas.microsoft.com/office/drawing/2014/main" id="{0020A264-F2AC-5B43-96D9-164BFE46757F}"/>
              </a:ext>
            </a:extLst>
          </p:cNvPr>
          <p:cNvSpPr txBox="1"/>
          <p:nvPr/>
        </p:nvSpPr>
        <p:spPr>
          <a:xfrm>
            <a:off x="841722" y="4387185"/>
            <a:ext cx="1107996"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知の探索</a:t>
            </a:r>
          </a:p>
        </p:txBody>
      </p:sp>
      <p:cxnSp>
        <p:nvCxnSpPr>
          <p:cNvPr id="14" name="直線コネクタ 13">
            <a:extLst>
              <a:ext uri="{FF2B5EF4-FFF2-40B4-BE49-F238E27FC236}">
                <a16:creationId xmlns:a16="http://schemas.microsoft.com/office/drawing/2014/main" id="{0D1DA055-71C6-B140-8DCD-75D33FC6CAD0}"/>
              </a:ext>
            </a:extLst>
          </p:cNvPr>
          <p:cNvCxnSpPr>
            <a:cxnSpLocks/>
          </p:cNvCxnSpPr>
          <p:nvPr/>
        </p:nvCxnSpPr>
        <p:spPr>
          <a:xfrm flipV="1">
            <a:off x="841722" y="3846461"/>
            <a:ext cx="2227805" cy="2158649"/>
          </a:xfrm>
          <a:prstGeom prst="line">
            <a:avLst/>
          </a:prstGeom>
          <a:ln w="57150">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A745A3A1-796D-E043-879F-A769F528617A}"/>
              </a:ext>
            </a:extLst>
          </p:cNvPr>
          <p:cNvCxnSpPr>
            <a:cxnSpLocks/>
          </p:cNvCxnSpPr>
          <p:nvPr/>
        </p:nvCxnSpPr>
        <p:spPr>
          <a:xfrm flipV="1">
            <a:off x="841722" y="4546142"/>
            <a:ext cx="2655191" cy="14589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25887ADE-4899-CE4E-A26C-505201007728}"/>
              </a:ext>
            </a:extLst>
          </p:cNvPr>
          <p:cNvSpPr txBox="1"/>
          <p:nvPr/>
        </p:nvSpPr>
        <p:spPr>
          <a:xfrm>
            <a:off x="3486903" y="4129709"/>
            <a:ext cx="1877437" cy="430887"/>
          </a:xfrm>
          <a:prstGeom prst="rect">
            <a:avLst/>
          </a:prstGeom>
          <a:noFill/>
        </p:spPr>
        <p:txBody>
          <a:bodyPr wrap="none" rtlCol="0">
            <a:spAutoFit/>
          </a:bodyPr>
          <a:lstStyle/>
          <a:p>
            <a:r>
              <a:rPr kumimoji="1" lang="ja-JP" altLang="en-US" sz="1100" b="1">
                <a:solidFill>
                  <a:srgbClr val="FF0000"/>
                </a:solidFill>
                <a:latin typeface="Meiryo" panose="020B0604030504040204" pitchFamily="34" charset="-128"/>
                <a:ea typeface="Meiryo" panose="020B0604030504040204" pitchFamily="34" charset="-128"/>
              </a:rPr>
              <a:t>サクセス・トラップ</a:t>
            </a:r>
            <a:endParaRPr kumimoji="1" lang="en-US" altLang="ja-JP" sz="1100" b="1" dirty="0">
              <a:solidFill>
                <a:srgbClr val="FF0000"/>
              </a:solidFill>
              <a:latin typeface="Meiryo" panose="020B0604030504040204" pitchFamily="34" charset="-128"/>
              <a:ea typeface="Meiryo" panose="020B0604030504040204" pitchFamily="34" charset="-128"/>
            </a:endParaRPr>
          </a:p>
          <a:p>
            <a:r>
              <a:rPr kumimoji="1" lang="ja-JP" altLang="en-US" sz="1100" b="1">
                <a:solidFill>
                  <a:srgbClr val="FF0000"/>
                </a:solidFill>
                <a:latin typeface="Meiryo" panose="020B0604030504040204" pitchFamily="34" charset="-128"/>
                <a:ea typeface="Meiryo" panose="020B0604030504040204" pitchFamily="34" charset="-128"/>
              </a:rPr>
              <a:t>コンピテンシー・トラップ</a:t>
            </a:r>
          </a:p>
        </p:txBody>
      </p:sp>
      <p:sp>
        <p:nvSpPr>
          <p:cNvPr id="22" name="ストライプ矢印 21">
            <a:extLst>
              <a:ext uri="{FF2B5EF4-FFF2-40B4-BE49-F238E27FC236}">
                <a16:creationId xmlns:a16="http://schemas.microsoft.com/office/drawing/2014/main" id="{D5FB4AED-C64F-CC42-A63A-2E9ADE63B593}"/>
              </a:ext>
            </a:extLst>
          </p:cNvPr>
          <p:cNvSpPr/>
          <p:nvPr/>
        </p:nvSpPr>
        <p:spPr>
          <a:xfrm rot="3406602">
            <a:off x="2865689" y="4194742"/>
            <a:ext cx="575055" cy="231909"/>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3" name="正方形/長方形 12">
            <a:extLst>
              <a:ext uri="{FF2B5EF4-FFF2-40B4-BE49-F238E27FC236}">
                <a16:creationId xmlns:a16="http://schemas.microsoft.com/office/drawing/2014/main" id="{5A8350E6-35F1-2E43-80FC-E2A79700D726}"/>
              </a:ext>
            </a:extLst>
          </p:cNvPr>
          <p:cNvSpPr/>
          <p:nvPr/>
        </p:nvSpPr>
        <p:spPr>
          <a:xfrm>
            <a:off x="4762536" y="1703002"/>
            <a:ext cx="4090087" cy="2246769"/>
          </a:xfrm>
          <a:prstGeom prst="rect">
            <a:avLst/>
          </a:prstGeom>
        </p:spPr>
        <p:txBody>
          <a:bodyPr wrap="square">
            <a:spAutoFit/>
          </a:bodyPr>
          <a:lstStyle/>
          <a:p>
            <a:pPr marL="342900" indent="-342900" fontAlgn="base">
              <a:buFont typeface="+mj-lt"/>
              <a:buAutoNum type="arabicPeriod"/>
            </a:pPr>
            <a:r>
              <a:rPr lang="ja-JP" altLang="en-US" sz="1400">
                <a:solidFill>
                  <a:srgbClr val="0070C0"/>
                </a:solidFill>
                <a:latin typeface="Meiryo" panose="020B0604030504040204" pitchFamily="34" charset="-128"/>
                <a:ea typeface="Meiryo" panose="020B0604030504040204" pitchFamily="34" charset="-128"/>
              </a:rPr>
              <a:t>「探索事業」が新規の競合に対して競争優位に立てるような、既存事業の資産や組織能力を突き止める。</a:t>
            </a:r>
          </a:p>
          <a:p>
            <a:pPr marL="342900" indent="-342900" fontAlgn="base">
              <a:buFont typeface="+mj-lt"/>
              <a:buAutoNum type="arabicPeriod"/>
            </a:pPr>
            <a:r>
              <a:rPr lang="ja-JP" altLang="en-US" sz="1400">
                <a:solidFill>
                  <a:srgbClr val="0070C0"/>
                </a:solidFill>
                <a:latin typeface="Meiryo" panose="020B0604030504040204" pitchFamily="34" charset="-128"/>
                <a:ea typeface="Meiryo" panose="020B0604030504040204" pitchFamily="34" charset="-128"/>
              </a:rPr>
              <a:t>「深化事業」から生じる惰性が新しい取り組みの勢いを削がないように、経営陣が支援し監督する。</a:t>
            </a:r>
          </a:p>
          <a:p>
            <a:pPr marL="342900" indent="-342900" fontAlgn="base">
              <a:buFont typeface="+mj-lt"/>
              <a:buAutoNum type="arabicPeriod"/>
            </a:pPr>
            <a:r>
              <a:rPr lang="ja-JP" altLang="en-US" sz="1400">
                <a:solidFill>
                  <a:srgbClr val="0070C0"/>
                </a:solidFill>
                <a:latin typeface="Meiryo" panose="020B0604030504040204" pitchFamily="34" charset="-128"/>
                <a:ea typeface="Meiryo" panose="020B0604030504040204" pitchFamily="34" charset="-128"/>
              </a:rPr>
              <a:t>「探索事業」を正式に切り離して、成熟事業からの邪魔や「支援」なしに、成功に向けて必要な人材、構造、文化、資本を調整できるようにする。</a:t>
            </a:r>
            <a:endParaRPr lang="ja-JP" altLang="en-US" sz="1400" b="0" i="0">
              <a:solidFill>
                <a:srgbClr val="0070C0"/>
              </a:solidFill>
              <a:effectLst/>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4656A14-86D9-6845-AB97-4D99EBA624F2}"/>
              </a:ext>
            </a:extLst>
          </p:cNvPr>
          <p:cNvSpPr txBox="1"/>
          <p:nvPr/>
        </p:nvSpPr>
        <p:spPr>
          <a:xfrm>
            <a:off x="3508725" y="5084121"/>
            <a:ext cx="3570208" cy="523220"/>
          </a:xfrm>
          <a:prstGeom prst="rect">
            <a:avLst/>
          </a:prstGeom>
          <a:noFill/>
        </p:spPr>
        <p:txBody>
          <a:bodyPr wrap="square" rtlCol="0">
            <a:spAutoFit/>
          </a:bodyPr>
          <a:lstStyle/>
          <a:p>
            <a:r>
              <a:rPr kumimoji="1" lang="ja-JP" altLang="en-US" sz="1400">
                <a:solidFill>
                  <a:srgbClr val="FF0000"/>
                </a:solidFill>
                <a:latin typeface="Meiryo" panose="020B0604030504040204" pitchFamily="34" charset="-128"/>
                <a:ea typeface="Meiryo" panose="020B0604030504040204" pitchFamily="34" charset="-128"/>
              </a:rPr>
              <a:t>成功しているほど知の深化に偏って結局は、イノベーションが起こらなくなる。</a:t>
            </a:r>
          </a:p>
        </p:txBody>
      </p:sp>
      <p:sp>
        <p:nvSpPr>
          <p:cNvPr id="60" name="正方形/長方形 59">
            <a:extLst>
              <a:ext uri="{FF2B5EF4-FFF2-40B4-BE49-F238E27FC236}">
                <a16:creationId xmlns:a16="http://schemas.microsoft.com/office/drawing/2014/main" id="{0BC5E25C-F675-E14F-B6E1-276AB6713BF9}"/>
              </a:ext>
            </a:extLst>
          </p:cNvPr>
          <p:cNvSpPr/>
          <p:nvPr/>
        </p:nvSpPr>
        <p:spPr>
          <a:xfrm>
            <a:off x="3486903" y="4681483"/>
            <a:ext cx="3775393" cy="400110"/>
          </a:xfrm>
          <a:prstGeom prst="rect">
            <a:avLst/>
          </a:prstGeom>
        </p:spPr>
        <p:txBody>
          <a:bodyPr wrap="none">
            <a:spAutoFit/>
          </a:bodyPr>
          <a:lstStyle/>
          <a:p>
            <a:pPr algn="ctr"/>
            <a:r>
              <a:rPr lang="ja-JP" altLang="en-US" sz="2000" b="1">
                <a:solidFill>
                  <a:srgbClr val="FF0000"/>
                </a:solidFill>
                <a:latin typeface="Meiryo" panose="020B0604030504040204" pitchFamily="34" charset="-128"/>
                <a:ea typeface="Meiryo" panose="020B0604030504040204" pitchFamily="34" charset="-128"/>
              </a:rPr>
              <a:t>成功すればするほど深化に傾斜</a:t>
            </a:r>
            <a:endParaRPr lang="en-US" altLang="ja-JP" sz="2000" b="1" dirty="0">
              <a:solidFill>
                <a:srgbClr val="FF0000"/>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B3C99A4-D028-3644-B9D7-FF44FDC20098}"/>
              </a:ext>
            </a:extLst>
          </p:cNvPr>
          <p:cNvSpPr txBox="1"/>
          <p:nvPr/>
        </p:nvSpPr>
        <p:spPr>
          <a:xfrm>
            <a:off x="5433734" y="6336525"/>
            <a:ext cx="3570208" cy="276999"/>
          </a:xfrm>
          <a:prstGeom prst="rect">
            <a:avLst/>
          </a:prstGeom>
          <a:noFill/>
        </p:spPr>
        <p:txBody>
          <a:bodyPr wrap="none" rtlCol="0">
            <a:spAutoFit/>
          </a:bodyPr>
          <a:lstStyle/>
          <a:p>
            <a:pPr algn="r"/>
            <a:r>
              <a:rPr lang="ja-JP" altLang="en-US" sz="1200">
                <a:latin typeface="Meiryo" panose="020B0604030504040204" pitchFamily="34" charset="-128"/>
                <a:ea typeface="Meiryo" panose="020B0604030504040204" pitchFamily="34" charset="-128"/>
              </a:rPr>
              <a:t>「両利きの経営（東洋経済新報）」を参考に作成</a:t>
            </a:r>
            <a:endParaRPr kumimoji="1" lang="ja-JP" altLang="en-US" sz="120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F48CBEFA-140E-A4F7-FF99-456A4481FA92}"/>
              </a:ext>
            </a:extLst>
          </p:cNvPr>
          <p:cNvSpPr txBox="1"/>
          <p:nvPr/>
        </p:nvSpPr>
        <p:spPr>
          <a:xfrm>
            <a:off x="399217" y="948736"/>
            <a:ext cx="8345565" cy="461665"/>
          </a:xfrm>
          <a:prstGeom prst="rect">
            <a:avLst/>
          </a:prstGeom>
          <a:noFill/>
        </p:spPr>
        <p:txBody>
          <a:bodyPr wrap="square" rtlCol="0">
            <a:spAutoFit/>
          </a:bodyPr>
          <a:lstStyle/>
          <a:p>
            <a:r>
              <a:rPr kumimoji="1" lang="ja-JP" altLang="en-US" sz="2400" b="1">
                <a:solidFill>
                  <a:schemeClr val="accent3">
                    <a:lumMod val="75000"/>
                  </a:schemeClr>
                </a:solidFill>
                <a:latin typeface="Meiryo" panose="020B0604030504040204" pitchFamily="34" charset="-128"/>
                <a:ea typeface="Meiryo" panose="020B0604030504040204" pitchFamily="34" charset="-128"/>
              </a:rPr>
              <a:t>経営レベルで</a:t>
            </a:r>
            <a:r>
              <a:rPr kumimoji="1" lang="en-US" altLang="ja-JP" sz="2400" b="1" dirty="0">
                <a:solidFill>
                  <a:schemeClr val="accent3">
                    <a:lumMod val="75000"/>
                  </a:schemeClr>
                </a:solidFill>
                <a:latin typeface="Meiryo" panose="020B0604030504040204" pitchFamily="34" charset="-128"/>
                <a:ea typeface="Meiryo" panose="020B0604030504040204" pitchFamily="34" charset="-128"/>
              </a:rPr>
              <a:t> </a:t>
            </a:r>
            <a:r>
              <a:rPr kumimoji="1" lang="ja-JP" altLang="en-US" sz="2400" b="1">
                <a:solidFill>
                  <a:srgbClr val="0070C0"/>
                </a:solidFill>
                <a:latin typeface="Meiryo" panose="020B0604030504040204" pitchFamily="34" charset="-128"/>
                <a:ea typeface="Meiryo" panose="020B0604030504040204" pitchFamily="34" charset="-128"/>
              </a:rPr>
              <a:t>知の探索</a:t>
            </a:r>
            <a:r>
              <a:rPr kumimoji="1" lang="en-US" altLang="ja-JP" sz="2400" b="1" dirty="0">
                <a:solidFill>
                  <a:srgbClr val="0070C0"/>
                </a:solidFill>
                <a:latin typeface="Meiryo" panose="020B0604030504040204" pitchFamily="34" charset="-128"/>
                <a:ea typeface="Meiryo" panose="020B0604030504040204" pitchFamily="34" charset="-128"/>
              </a:rPr>
              <a:t> </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と</a:t>
            </a:r>
            <a:r>
              <a:rPr kumimoji="1" lang="en-US" altLang="ja-JP" sz="2400" b="1" dirty="0">
                <a:solidFill>
                  <a:schemeClr val="accent3">
                    <a:lumMod val="75000"/>
                  </a:schemeClr>
                </a:solidFill>
                <a:latin typeface="Meiryo" panose="020B0604030504040204" pitchFamily="34" charset="-128"/>
                <a:ea typeface="Meiryo" panose="020B0604030504040204" pitchFamily="34" charset="-128"/>
              </a:rPr>
              <a:t> </a:t>
            </a:r>
            <a:r>
              <a:rPr kumimoji="1" lang="ja-JP" altLang="en-US" sz="2400" b="1">
                <a:solidFill>
                  <a:schemeClr val="accent6">
                    <a:lumMod val="50000"/>
                  </a:schemeClr>
                </a:solidFill>
                <a:latin typeface="Meiryo" panose="020B0604030504040204" pitchFamily="34" charset="-128"/>
                <a:ea typeface="Meiryo" panose="020B0604030504040204" pitchFamily="34" charset="-128"/>
              </a:rPr>
              <a:t>知の深化</a:t>
            </a:r>
            <a:r>
              <a:rPr kumimoji="1" lang="en-US" altLang="ja-JP" sz="2400" b="1" dirty="0">
                <a:solidFill>
                  <a:schemeClr val="accent6">
                    <a:lumMod val="50000"/>
                  </a:schemeClr>
                </a:solidFill>
                <a:latin typeface="Meiryo" panose="020B0604030504040204" pitchFamily="34" charset="-128"/>
                <a:ea typeface="Meiryo" panose="020B0604030504040204" pitchFamily="34" charset="-128"/>
              </a:rPr>
              <a:t> </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のバランスを調整する</a:t>
            </a:r>
          </a:p>
        </p:txBody>
      </p:sp>
    </p:spTree>
    <p:extLst>
      <p:ext uri="{BB962C8B-B14F-4D97-AF65-F5344CB8AC3E}">
        <p14:creationId xmlns:p14="http://schemas.microsoft.com/office/powerpoint/2010/main" val="451053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96638-C9CE-1019-7C0C-C7BBE5779C40}"/>
              </a:ext>
            </a:extLst>
          </p:cNvPr>
          <p:cNvSpPr>
            <a:spLocks noGrp="1"/>
          </p:cNvSpPr>
          <p:nvPr>
            <p:ph type="title"/>
          </p:nvPr>
        </p:nvSpPr>
        <p:spPr/>
        <p:txBody>
          <a:bodyPr/>
          <a:lstStyle/>
          <a:p>
            <a:r>
              <a:rPr kumimoji="1" lang="en-US" altLang="ja-JP" dirty="0"/>
              <a:t>MBO</a:t>
            </a:r>
            <a:r>
              <a:rPr kumimoji="1" lang="ja-JP" altLang="en-US"/>
              <a:t>（目標管理）の本質</a:t>
            </a:r>
          </a:p>
        </p:txBody>
      </p:sp>
      <p:sp>
        <p:nvSpPr>
          <p:cNvPr id="4" name="テキスト ボックス 3">
            <a:extLst>
              <a:ext uri="{FF2B5EF4-FFF2-40B4-BE49-F238E27FC236}">
                <a16:creationId xmlns:a16="http://schemas.microsoft.com/office/drawing/2014/main" id="{AF76AF8B-021A-8F77-5EED-7B5C221C0EDE}"/>
              </a:ext>
            </a:extLst>
          </p:cNvPr>
          <p:cNvSpPr txBox="1"/>
          <p:nvPr/>
        </p:nvSpPr>
        <p:spPr>
          <a:xfrm>
            <a:off x="1300771" y="1134236"/>
            <a:ext cx="6542457" cy="615553"/>
          </a:xfrm>
          <a:prstGeom prst="rect">
            <a:avLst/>
          </a:prstGeom>
          <a:noFill/>
        </p:spPr>
        <p:txBody>
          <a:bodyPr wrap="square">
            <a:spAutoFit/>
          </a:bodyPr>
          <a:lstStyle/>
          <a:p>
            <a:pPr algn="ctr"/>
            <a:r>
              <a:rPr lang="en" altLang="ja-JP" b="1" i="0" dirty="0">
                <a:solidFill>
                  <a:srgbClr val="21272B"/>
                </a:solidFill>
                <a:effectLst/>
                <a:latin typeface="Meiryo" panose="020B0604030504040204" pitchFamily="34" charset="-128"/>
                <a:ea typeface="Meiryo" panose="020B0604030504040204" pitchFamily="34" charset="-128"/>
              </a:rPr>
              <a:t>MBO  </a:t>
            </a:r>
            <a:r>
              <a:rPr lang="en" altLang="ja-JP" b="0" i="0" dirty="0">
                <a:solidFill>
                  <a:srgbClr val="21272B"/>
                </a:solidFill>
                <a:effectLst/>
                <a:latin typeface="Meiryo" panose="020B0604030504040204" pitchFamily="34" charset="-128"/>
                <a:ea typeface="Meiryo" panose="020B0604030504040204" pitchFamily="34" charset="-128"/>
              </a:rPr>
              <a:t>(</a:t>
            </a:r>
            <a:r>
              <a:rPr lang="en" altLang="ja-JP" b="1" i="0" dirty="0">
                <a:solidFill>
                  <a:srgbClr val="0070C0"/>
                </a:solidFill>
                <a:effectLst/>
                <a:latin typeface="Meiryo" panose="020B0604030504040204" pitchFamily="34" charset="-128"/>
                <a:ea typeface="Meiryo" panose="020B0604030504040204" pitchFamily="34" charset="-128"/>
              </a:rPr>
              <a:t>Management</a:t>
            </a:r>
            <a:r>
              <a:rPr lang="en" altLang="ja-JP" b="0" i="0" dirty="0">
                <a:solidFill>
                  <a:srgbClr val="21272B"/>
                </a:solidFill>
                <a:effectLst/>
                <a:latin typeface="Meiryo" panose="020B0604030504040204" pitchFamily="34" charset="-128"/>
                <a:ea typeface="Meiryo" panose="020B0604030504040204" pitchFamily="34" charset="-128"/>
              </a:rPr>
              <a:t> </a:t>
            </a:r>
            <a:r>
              <a:rPr lang="en" altLang="ja-JP" b="0" i="0" dirty="0">
                <a:solidFill>
                  <a:srgbClr val="7030A0"/>
                </a:solidFill>
                <a:effectLst/>
                <a:latin typeface="Meiryo" panose="020B0604030504040204" pitchFamily="34" charset="-128"/>
                <a:ea typeface="Meiryo" panose="020B0604030504040204" pitchFamily="34" charset="-128"/>
              </a:rPr>
              <a:t>by</a:t>
            </a:r>
            <a:r>
              <a:rPr lang="en" altLang="ja-JP" b="0" i="0" dirty="0">
                <a:solidFill>
                  <a:srgbClr val="21272B"/>
                </a:solidFill>
                <a:effectLst/>
                <a:latin typeface="Meiryo" panose="020B0604030504040204" pitchFamily="34" charset="-128"/>
                <a:ea typeface="Meiryo" panose="020B0604030504040204" pitchFamily="34" charset="-128"/>
              </a:rPr>
              <a:t> </a:t>
            </a:r>
            <a:r>
              <a:rPr lang="en" altLang="ja-JP" b="1" i="0" dirty="0">
                <a:solidFill>
                  <a:schemeClr val="accent3">
                    <a:lumMod val="75000"/>
                  </a:schemeClr>
                </a:solidFill>
                <a:effectLst/>
                <a:latin typeface="Meiryo" panose="020B0604030504040204" pitchFamily="34" charset="-128"/>
                <a:ea typeface="Meiryo" panose="020B0604030504040204" pitchFamily="34" charset="-128"/>
              </a:rPr>
              <a:t>Objectives</a:t>
            </a:r>
            <a:r>
              <a:rPr lang="en" altLang="ja-JP" b="0" i="0" dirty="0">
                <a:solidFill>
                  <a:srgbClr val="21272B"/>
                </a:solidFill>
                <a:effectLst/>
                <a:latin typeface="Meiryo" panose="020B0604030504040204" pitchFamily="34" charset="-128"/>
                <a:ea typeface="Meiryo" panose="020B0604030504040204" pitchFamily="34" charset="-128"/>
              </a:rPr>
              <a:t> </a:t>
            </a:r>
            <a:r>
              <a:rPr lang="en" altLang="ja-JP" b="0" i="0" dirty="0">
                <a:solidFill>
                  <a:srgbClr val="7030A0"/>
                </a:solidFill>
                <a:effectLst/>
                <a:latin typeface="Meiryo" panose="020B0604030504040204" pitchFamily="34" charset="-128"/>
                <a:ea typeface="Meiryo" panose="020B0604030504040204" pitchFamily="34" charset="-128"/>
              </a:rPr>
              <a:t>and</a:t>
            </a:r>
            <a:r>
              <a:rPr lang="en" altLang="ja-JP" b="0" i="0" dirty="0">
                <a:solidFill>
                  <a:srgbClr val="21272B"/>
                </a:solidFill>
                <a:effectLst/>
                <a:latin typeface="Meiryo" panose="020B0604030504040204" pitchFamily="34" charset="-128"/>
                <a:ea typeface="Meiryo" panose="020B0604030504040204" pitchFamily="34" charset="-128"/>
              </a:rPr>
              <a:t> </a:t>
            </a:r>
            <a:r>
              <a:rPr lang="en" altLang="ja-JP" b="1" i="0" dirty="0">
                <a:solidFill>
                  <a:schemeClr val="accent3">
                    <a:lumMod val="75000"/>
                  </a:schemeClr>
                </a:solidFill>
                <a:effectLst/>
                <a:latin typeface="Meiryo" panose="020B0604030504040204" pitchFamily="34" charset="-128"/>
                <a:ea typeface="Meiryo" panose="020B0604030504040204" pitchFamily="34" charset="-128"/>
              </a:rPr>
              <a:t>Self-control</a:t>
            </a:r>
            <a:r>
              <a:rPr lang="ja-JP" altLang="en-US" b="0" i="0">
                <a:solidFill>
                  <a:srgbClr val="21272B"/>
                </a:solidFill>
                <a:effectLst/>
                <a:latin typeface="Meiryo" panose="020B0604030504040204" pitchFamily="34" charset="-128"/>
                <a:ea typeface="Meiryo" panose="020B0604030504040204" pitchFamily="34" charset="-128"/>
              </a:rPr>
              <a:t>）</a:t>
            </a:r>
            <a:endParaRPr lang="en" altLang="ja-JP" b="0" i="0" dirty="0">
              <a:solidFill>
                <a:srgbClr val="21272B"/>
              </a:solidFill>
              <a:effectLst/>
              <a:latin typeface="Meiryo" panose="020B0604030504040204" pitchFamily="34" charset="-128"/>
              <a:ea typeface="Meiryo" panose="020B0604030504040204" pitchFamily="34" charset="-128"/>
            </a:endParaRPr>
          </a:p>
          <a:p>
            <a:pPr algn="ctr"/>
            <a:r>
              <a:rPr lang="ja-JP" altLang="en-US" sz="1600">
                <a:latin typeface="Meiryo" panose="020B0604030504040204" pitchFamily="34" charset="-128"/>
                <a:ea typeface="Meiryo" panose="020B0604030504040204" pitchFamily="34" charset="-128"/>
              </a:rPr>
              <a:t>社員が自律的に業績の向上に向けて行動する仕組みを作ること</a:t>
            </a:r>
          </a:p>
        </p:txBody>
      </p:sp>
      <p:sp>
        <p:nvSpPr>
          <p:cNvPr id="5" name="正方形/長方形 4">
            <a:extLst>
              <a:ext uri="{FF2B5EF4-FFF2-40B4-BE49-F238E27FC236}">
                <a16:creationId xmlns:a16="http://schemas.microsoft.com/office/drawing/2014/main" id="{359C3278-42BD-9B6C-7A10-BFFD84DECDCE}"/>
              </a:ext>
            </a:extLst>
          </p:cNvPr>
          <p:cNvSpPr/>
          <p:nvPr/>
        </p:nvSpPr>
        <p:spPr>
          <a:xfrm>
            <a:off x="1619791" y="1848002"/>
            <a:ext cx="5913126" cy="90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chemeClr val="bg1"/>
                </a:solidFill>
              </a:ln>
              <a:solidFill>
                <a:schemeClr val="bg1"/>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39E13532-B9FF-04D7-8756-7536CC965903}"/>
              </a:ext>
            </a:extLst>
          </p:cNvPr>
          <p:cNvSpPr/>
          <p:nvPr/>
        </p:nvSpPr>
        <p:spPr>
          <a:xfrm>
            <a:off x="1611083" y="3585756"/>
            <a:ext cx="2185852" cy="107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964848A3-B91C-53F5-3050-8EBF3DBA6C92}"/>
              </a:ext>
            </a:extLst>
          </p:cNvPr>
          <p:cNvSpPr/>
          <p:nvPr/>
        </p:nvSpPr>
        <p:spPr>
          <a:xfrm>
            <a:off x="5347065" y="3585756"/>
            <a:ext cx="2185852" cy="107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4DD5C944-114E-9D60-5E9F-EC973E571930}"/>
              </a:ext>
            </a:extLst>
          </p:cNvPr>
          <p:cNvSpPr txBox="1"/>
          <p:nvPr/>
        </p:nvSpPr>
        <p:spPr>
          <a:xfrm>
            <a:off x="2778033" y="1932604"/>
            <a:ext cx="3587931" cy="369332"/>
          </a:xfrm>
          <a:prstGeom prst="rect">
            <a:avLst/>
          </a:prstGeom>
          <a:noFill/>
        </p:spPr>
        <p:txBody>
          <a:bodyPr wrap="square">
            <a:spAutoFit/>
          </a:bodyPr>
          <a:lstStyle/>
          <a:p>
            <a:pPr algn="ctr"/>
            <a:r>
              <a:rPr lang="en" altLang="ja-JP" b="1" i="0" dirty="0">
                <a:solidFill>
                  <a:schemeClr val="bg1"/>
                </a:solidFill>
                <a:effectLst/>
                <a:latin typeface="Meiryo" panose="020B0604030504040204" pitchFamily="34" charset="-128"/>
                <a:ea typeface="Meiryo" panose="020B0604030504040204" pitchFamily="34" charset="-128"/>
              </a:rPr>
              <a:t>Management</a:t>
            </a:r>
            <a:endParaRPr lang="ja-JP" altLang="en-US" b="1">
              <a:solidFill>
                <a:schemeClr val="bg1"/>
              </a:solidFill>
              <a:latin typeface="Meiryo" panose="020B0604030504040204" pitchFamily="34" charset="-128"/>
              <a:ea typeface="Meiryo" panose="020B0604030504040204" pitchFamily="34" charset="-128"/>
            </a:endParaRPr>
          </a:p>
        </p:txBody>
      </p:sp>
      <p:sp>
        <p:nvSpPr>
          <p:cNvPr id="9" name="十字形 8">
            <a:extLst>
              <a:ext uri="{FF2B5EF4-FFF2-40B4-BE49-F238E27FC236}">
                <a16:creationId xmlns:a16="http://schemas.microsoft.com/office/drawing/2014/main" id="{21F86B22-E73B-3220-AE23-66B865FC9A18}"/>
              </a:ext>
            </a:extLst>
          </p:cNvPr>
          <p:cNvSpPr/>
          <p:nvPr/>
        </p:nvSpPr>
        <p:spPr>
          <a:xfrm>
            <a:off x="4118066" y="3690265"/>
            <a:ext cx="907868" cy="907868"/>
          </a:xfrm>
          <a:prstGeom prst="plus">
            <a:avLst>
              <a:gd name="adj" fmla="val 31598"/>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CF64E9E-60F0-06E8-546E-61A6724F95C3}"/>
              </a:ext>
            </a:extLst>
          </p:cNvPr>
          <p:cNvSpPr txBox="1"/>
          <p:nvPr/>
        </p:nvSpPr>
        <p:spPr>
          <a:xfrm>
            <a:off x="4118063" y="3991491"/>
            <a:ext cx="907869" cy="369332"/>
          </a:xfrm>
          <a:prstGeom prst="rect">
            <a:avLst/>
          </a:prstGeom>
          <a:noFill/>
        </p:spPr>
        <p:txBody>
          <a:bodyPr wrap="square">
            <a:spAutoFit/>
          </a:bodyPr>
          <a:lstStyle/>
          <a:p>
            <a:pPr algn="ctr"/>
            <a:r>
              <a:rPr lang="en" altLang="ja-JP" b="0" i="0" dirty="0">
                <a:solidFill>
                  <a:schemeClr val="bg1"/>
                </a:solidFill>
                <a:effectLst/>
                <a:latin typeface="Meiryo" panose="020B0604030504040204" pitchFamily="34" charset="-128"/>
                <a:ea typeface="Meiryo" panose="020B0604030504040204" pitchFamily="34" charset="-128"/>
              </a:rPr>
              <a:t>and</a:t>
            </a:r>
            <a:endParaRPr lang="ja-JP" altLang="en-US">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1960C1D7-5D60-9CA4-75FF-103F6E2369FC}"/>
              </a:ext>
            </a:extLst>
          </p:cNvPr>
          <p:cNvSpPr txBox="1"/>
          <p:nvPr/>
        </p:nvSpPr>
        <p:spPr>
          <a:xfrm>
            <a:off x="1611083" y="3670359"/>
            <a:ext cx="2185849" cy="369332"/>
          </a:xfrm>
          <a:prstGeom prst="rect">
            <a:avLst/>
          </a:prstGeom>
          <a:noFill/>
        </p:spPr>
        <p:txBody>
          <a:bodyPr wrap="square">
            <a:spAutoFit/>
          </a:bodyPr>
          <a:lstStyle/>
          <a:p>
            <a:pPr algn="ctr"/>
            <a:r>
              <a:rPr lang="en" altLang="ja-JP" b="1" i="0" dirty="0">
                <a:solidFill>
                  <a:schemeClr val="bg1"/>
                </a:solidFill>
                <a:effectLst/>
                <a:latin typeface="Meiryo" panose="020B0604030504040204" pitchFamily="34" charset="-128"/>
                <a:ea typeface="Meiryo" panose="020B0604030504040204" pitchFamily="34" charset="-128"/>
              </a:rPr>
              <a:t>Objective</a:t>
            </a:r>
            <a:endParaRPr lang="ja-JP" altLang="en-US"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0F16A0D-D4DC-5D5A-BAA8-DE74C0174BA2}"/>
              </a:ext>
            </a:extLst>
          </p:cNvPr>
          <p:cNvSpPr txBox="1"/>
          <p:nvPr/>
        </p:nvSpPr>
        <p:spPr>
          <a:xfrm>
            <a:off x="5347068" y="3670359"/>
            <a:ext cx="2185849" cy="369332"/>
          </a:xfrm>
          <a:prstGeom prst="rect">
            <a:avLst/>
          </a:prstGeom>
          <a:noFill/>
        </p:spPr>
        <p:txBody>
          <a:bodyPr wrap="square">
            <a:spAutoFit/>
          </a:bodyPr>
          <a:lstStyle/>
          <a:p>
            <a:pPr algn="ctr"/>
            <a:r>
              <a:rPr lang="en" altLang="ja-JP" b="1" i="0" dirty="0">
                <a:solidFill>
                  <a:schemeClr val="bg1"/>
                </a:solidFill>
                <a:effectLst/>
                <a:latin typeface="Meiryo" panose="020B0604030504040204" pitchFamily="34" charset="-128"/>
                <a:ea typeface="Meiryo" panose="020B0604030504040204" pitchFamily="34" charset="-128"/>
              </a:rPr>
              <a:t>Self-control</a:t>
            </a:r>
            <a:endParaRPr lang="ja-JP" altLang="en-US"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CDD3C90-616B-F45D-EF80-A2CE8B0F4E45}"/>
              </a:ext>
            </a:extLst>
          </p:cNvPr>
          <p:cNvSpPr txBox="1"/>
          <p:nvPr/>
        </p:nvSpPr>
        <p:spPr>
          <a:xfrm>
            <a:off x="1619791" y="4009993"/>
            <a:ext cx="2185849" cy="584775"/>
          </a:xfrm>
          <a:prstGeom prst="rect">
            <a:avLst/>
          </a:prstGeom>
          <a:noFill/>
        </p:spPr>
        <p:txBody>
          <a:bodyPr wrap="square">
            <a:spAutoFit/>
          </a:bodyPr>
          <a:lstStyle/>
          <a:p>
            <a:pPr algn="ctr"/>
            <a:r>
              <a:rPr lang="ja-JP" altLang="en-US" sz="1600" b="0" i="0">
                <a:solidFill>
                  <a:schemeClr val="bg1"/>
                </a:solidFill>
                <a:effectLst/>
                <a:latin typeface="Meiryo" panose="020B0604030504040204" pitchFamily="34" charset="-128"/>
                <a:ea typeface="Meiryo" panose="020B0604030504040204" pitchFamily="34" charset="-128"/>
              </a:rPr>
              <a:t>頑張れば達成できると感じられる目標</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E3D2EB1-B751-B125-4048-C1599353F5FF}"/>
              </a:ext>
            </a:extLst>
          </p:cNvPr>
          <p:cNvSpPr txBox="1"/>
          <p:nvPr/>
        </p:nvSpPr>
        <p:spPr>
          <a:xfrm>
            <a:off x="5347068" y="4039691"/>
            <a:ext cx="2185849" cy="584775"/>
          </a:xfrm>
          <a:prstGeom prst="rect">
            <a:avLst/>
          </a:prstGeom>
          <a:noFill/>
        </p:spPr>
        <p:txBody>
          <a:bodyPr wrap="square">
            <a:spAutoFit/>
          </a:bodyPr>
          <a:lstStyle/>
          <a:p>
            <a:pPr algn="ctr"/>
            <a:r>
              <a:rPr lang="ja-JP" altLang="en-US" sz="1600" b="0" i="0">
                <a:solidFill>
                  <a:schemeClr val="bg1"/>
                </a:solidFill>
                <a:effectLst/>
                <a:latin typeface="Meiryo" panose="020B0604030504040204" pitchFamily="34" charset="-128"/>
                <a:ea typeface="Meiryo" panose="020B0604030504040204" pitchFamily="34" charset="-128"/>
              </a:rPr>
              <a:t>内発的動機づけによる自律的な行動</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9FC3070F-F075-AA53-1BE1-FFAFC0119A33}"/>
              </a:ext>
            </a:extLst>
          </p:cNvPr>
          <p:cNvSpPr txBox="1"/>
          <p:nvPr/>
        </p:nvSpPr>
        <p:spPr>
          <a:xfrm>
            <a:off x="1619791" y="2332809"/>
            <a:ext cx="5913126" cy="369332"/>
          </a:xfrm>
          <a:prstGeom prst="rect">
            <a:avLst/>
          </a:prstGeom>
          <a:noFill/>
        </p:spPr>
        <p:txBody>
          <a:bodyPr wrap="square">
            <a:spAutoFit/>
          </a:bodyPr>
          <a:lstStyle/>
          <a:p>
            <a:pPr algn="ctr"/>
            <a:r>
              <a:rPr lang="ja-JP" altLang="en-US" i="0">
                <a:solidFill>
                  <a:schemeClr val="bg1"/>
                </a:solidFill>
                <a:effectLst/>
                <a:latin typeface="Meiryo" panose="020B0604030504040204" pitchFamily="34" charset="-128"/>
                <a:ea typeface="Meiryo" panose="020B0604030504040204" pitchFamily="34" charset="-128"/>
              </a:rPr>
              <a:t>人と仕事をうまく結びつけて成果をあげること</a:t>
            </a:r>
            <a:endParaRPr lang="ja-JP" altLang="en-US">
              <a:solidFill>
                <a:schemeClr val="bg1"/>
              </a:solidFill>
              <a:latin typeface="Meiryo" panose="020B0604030504040204" pitchFamily="34" charset="-128"/>
              <a:ea typeface="Meiryo" panose="020B0604030504040204" pitchFamily="34" charset="-128"/>
            </a:endParaRPr>
          </a:p>
        </p:txBody>
      </p:sp>
      <p:sp>
        <p:nvSpPr>
          <p:cNvPr id="16" name="上矢印 15">
            <a:extLst>
              <a:ext uri="{FF2B5EF4-FFF2-40B4-BE49-F238E27FC236}">
                <a16:creationId xmlns:a16="http://schemas.microsoft.com/office/drawing/2014/main" id="{7394172D-6877-FF6B-D8D4-DE738A37BE16}"/>
              </a:ext>
            </a:extLst>
          </p:cNvPr>
          <p:cNvSpPr/>
          <p:nvPr/>
        </p:nvSpPr>
        <p:spPr>
          <a:xfrm>
            <a:off x="4118063" y="2834247"/>
            <a:ext cx="907869" cy="598801"/>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3CC7EB00-06C3-1003-CB81-CE8DE8052C40}"/>
              </a:ext>
            </a:extLst>
          </p:cNvPr>
          <p:cNvSpPr txBox="1"/>
          <p:nvPr/>
        </p:nvSpPr>
        <p:spPr>
          <a:xfrm>
            <a:off x="4118065" y="3028448"/>
            <a:ext cx="907869" cy="369332"/>
          </a:xfrm>
          <a:prstGeom prst="rect">
            <a:avLst/>
          </a:prstGeom>
          <a:noFill/>
        </p:spPr>
        <p:txBody>
          <a:bodyPr wrap="square">
            <a:spAutoFit/>
          </a:bodyPr>
          <a:lstStyle/>
          <a:p>
            <a:pPr algn="ctr"/>
            <a:r>
              <a:rPr lang="en" altLang="ja-JP" b="0" i="0" dirty="0">
                <a:solidFill>
                  <a:schemeClr val="bg1"/>
                </a:solidFill>
                <a:effectLst/>
                <a:latin typeface="Meiryo" panose="020B0604030504040204" pitchFamily="34" charset="-128"/>
                <a:ea typeface="Meiryo" panose="020B0604030504040204" pitchFamily="34" charset="-128"/>
              </a:rPr>
              <a:t>by</a:t>
            </a:r>
            <a:endParaRPr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441667E-40F4-6CC2-28BA-7B1CDB557B1E}"/>
              </a:ext>
            </a:extLst>
          </p:cNvPr>
          <p:cNvSpPr txBox="1"/>
          <p:nvPr/>
        </p:nvSpPr>
        <p:spPr>
          <a:xfrm>
            <a:off x="1155680" y="5184059"/>
            <a:ext cx="3416320" cy="861774"/>
          </a:xfrm>
          <a:prstGeom prst="rect">
            <a:avLst/>
          </a:prstGeom>
          <a:noFill/>
        </p:spPr>
        <p:txBody>
          <a:bodyPr wrap="none" rtlCol="0">
            <a:spAutoFit/>
          </a:bodyPr>
          <a:lstStyle/>
          <a:p>
            <a:r>
              <a:rPr kumimoji="1" lang="ja-JP" altLang="en-US" sz="1400" b="1">
                <a:solidFill>
                  <a:srgbClr val="C00000"/>
                </a:solidFill>
                <a:latin typeface="Meiryo" panose="020B0604030504040204" pitchFamily="34" charset="-128"/>
                <a:ea typeface="Meiryo" panose="020B0604030504040204" pitchFamily="34" charset="-128"/>
              </a:rPr>
              <a:t>経営者と人事が管理するための人事制度</a:t>
            </a:r>
            <a:endParaRPr kumimoji="1" lang="en-US" altLang="ja-JP" sz="1400" b="1" dirty="0">
              <a:solidFill>
                <a:srgbClr val="C00000"/>
              </a:solidFill>
              <a:latin typeface="Meiryo" panose="020B0604030504040204" pitchFamily="34" charset="-128"/>
              <a:ea typeface="Meiryo" panose="020B0604030504040204" pitchFamily="34" charset="-128"/>
            </a:endParaRPr>
          </a:p>
          <a:p>
            <a:pPr marL="285750" indent="-285750">
              <a:buFont typeface="システムフォント（レギュラー）"/>
              <a:buChar char="✕"/>
            </a:pPr>
            <a:r>
              <a:rPr kumimoji="1" lang="ja-JP" altLang="en-US" sz="1200">
                <a:solidFill>
                  <a:srgbClr val="C00000"/>
                </a:solidFill>
                <a:latin typeface="Meiryo" panose="020B0604030504040204" pitchFamily="34" charset="-128"/>
                <a:ea typeface="Meiryo" panose="020B0604030504040204" pitchFamily="34" charset="-128"/>
              </a:rPr>
              <a:t>上から下へおろした目標の達成</a:t>
            </a:r>
            <a:endParaRPr kumimoji="1"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システムフォント（レギュラー）"/>
              <a:buChar char="✕"/>
            </a:pPr>
            <a:r>
              <a:rPr lang="ja-JP" altLang="en-US" sz="1200">
                <a:solidFill>
                  <a:srgbClr val="C00000"/>
                </a:solidFill>
                <a:latin typeface="Meiryo" panose="020B0604030504040204" pitchFamily="34" charset="-128"/>
                <a:ea typeface="Meiryo" panose="020B0604030504040204" pitchFamily="34" charset="-128"/>
              </a:rPr>
              <a:t>上司が管理するために目標達成度を評価</a:t>
            </a:r>
            <a:endParaRPr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システムフォント（レギュラー）"/>
              <a:buChar char="✕"/>
            </a:pPr>
            <a:r>
              <a:rPr kumimoji="1" lang="ja-JP" altLang="en-US" sz="1200">
                <a:solidFill>
                  <a:srgbClr val="C00000"/>
                </a:solidFill>
                <a:latin typeface="Meiryo" panose="020B0604030504040204" pitchFamily="34" charset="-128"/>
                <a:ea typeface="Meiryo" panose="020B0604030504040204" pitchFamily="34" charset="-128"/>
              </a:rPr>
              <a:t>目標は必ず数字</a:t>
            </a:r>
          </a:p>
        </p:txBody>
      </p:sp>
      <p:sp>
        <p:nvSpPr>
          <p:cNvPr id="19" name="テキスト ボックス 18">
            <a:extLst>
              <a:ext uri="{FF2B5EF4-FFF2-40B4-BE49-F238E27FC236}">
                <a16:creationId xmlns:a16="http://schemas.microsoft.com/office/drawing/2014/main" id="{C3B3AFCD-C56B-77F9-21AF-D4DB360DB5EE}"/>
              </a:ext>
            </a:extLst>
          </p:cNvPr>
          <p:cNvSpPr txBox="1"/>
          <p:nvPr/>
        </p:nvSpPr>
        <p:spPr>
          <a:xfrm>
            <a:off x="5126170" y="5184059"/>
            <a:ext cx="2627642" cy="861774"/>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働く人が持つべき哲学</a:t>
            </a:r>
            <a:endParaRPr kumimoji="1" lang="en-US" altLang="ja-JP" sz="1400" b="1" dirty="0">
              <a:solidFill>
                <a:srgbClr val="0070C0"/>
              </a:solidFill>
              <a:latin typeface="Meiryo" panose="020B0604030504040204" pitchFamily="34" charset="-128"/>
              <a:ea typeface="Meiryo" panose="020B0604030504040204" pitchFamily="34" charset="-128"/>
            </a:endParaRPr>
          </a:p>
          <a:p>
            <a:pPr marL="285750" indent="-285750">
              <a:buFont typeface="システムフォント（レギュラー）"/>
              <a:buChar char="◎"/>
            </a:pPr>
            <a:r>
              <a:rPr kumimoji="1" lang="ja-JP" altLang="en-US" sz="1200">
                <a:solidFill>
                  <a:srgbClr val="0070C0"/>
                </a:solidFill>
                <a:latin typeface="Meiryo" panose="020B0604030504040204" pitchFamily="34" charset="-128"/>
                <a:ea typeface="Meiryo" panose="020B0604030504040204" pitchFamily="34" charset="-128"/>
              </a:rPr>
              <a:t>自分の果たすべき貢献を目標</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システムフォント（レギュラー）"/>
              <a:buChar char="◎"/>
            </a:pPr>
            <a:r>
              <a:rPr lang="ja-JP" altLang="en-US" sz="1200">
                <a:solidFill>
                  <a:srgbClr val="0070C0"/>
                </a:solidFill>
                <a:latin typeface="Meiryo" panose="020B0604030504040204" pitchFamily="34" charset="-128"/>
                <a:ea typeface="Meiryo" panose="020B0604030504040204" pitchFamily="34" charset="-128"/>
              </a:rPr>
              <a:t>自分の仕事を自分で測定・評価</a:t>
            </a:r>
            <a:endParaRPr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システムフォント（レギュラー）"/>
              <a:buChar char="◎"/>
            </a:pPr>
            <a:r>
              <a:rPr kumimoji="1" lang="ja-JP" altLang="en-US" sz="1200">
                <a:solidFill>
                  <a:srgbClr val="0070C0"/>
                </a:solidFill>
                <a:latin typeface="Meiryo" panose="020B0604030504040204" pitchFamily="34" charset="-128"/>
                <a:ea typeface="Meiryo" panose="020B0604030504040204" pitchFamily="34" charset="-128"/>
              </a:rPr>
              <a:t>需要なことは数字にできない</a:t>
            </a:r>
          </a:p>
        </p:txBody>
      </p:sp>
      <p:sp>
        <p:nvSpPr>
          <p:cNvPr id="20" name="右矢印 19">
            <a:extLst>
              <a:ext uri="{FF2B5EF4-FFF2-40B4-BE49-F238E27FC236}">
                <a16:creationId xmlns:a16="http://schemas.microsoft.com/office/drawing/2014/main" id="{A83D4EBA-EA5F-CEF3-B4B8-E629A0955AFD}"/>
              </a:ext>
            </a:extLst>
          </p:cNvPr>
          <p:cNvSpPr/>
          <p:nvPr/>
        </p:nvSpPr>
        <p:spPr>
          <a:xfrm>
            <a:off x="4571997" y="5246419"/>
            <a:ext cx="357051" cy="737054"/>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ABCF4553-140D-A5EE-C123-5FC45C427E65}"/>
              </a:ext>
            </a:extLst>
          </p:cNvPr>
          <p:cNvSpPr txBox="1"/>
          <p:nvPr/>
        </p:nvSpPr>
        <p:spPr>
          <a:xfrm>
            <a:off x="5126170" y="6092825"/>
            <a:ext cx="2638864"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a:t>
            </a:r>
            <a:r>
              <a:rPr kumimoji="1" lang="en-US" altLang="ja-JP" sz="1400" b="1" dirty="0">
                <a:latin typeface="Meiryo" panose="020B0604030504040204" pitchFamily="34" charset="-128"/>
                <a:ea typeface="Meiryo" panose="020B0604030504040204" pitchFamily="34" charset="-128"/>
              </a:rPr>
              <a:t>OKR </a:t>
            </a:r>
            <a:r>
              <a:rPr lang="en" altLang="ja-JP" sz="1050" b="1" i="0" dirty="0">
                <a:solidFill>
                  <a:srgbClr val="333333"/>
                </a:solidFill>
                <a:effectLst/>
                <a:latin typeface="Meiryo" panose="020B0604030504040204" pitchFamily="34" charset="-128"/>
                <a:ea typeface="Meiryo" panose="020B0604030504040204" pitchFamily="34" charset="-128"/>
              </a:rPr>
              <a:t>O</a:t>
            </a:r>
            <a:r>
              <a:rPr lang="en" altLang="ja-JP" sz="1050" b="0" i="0" dirty="0">
                <a:solidFill>
                  <a:srgbClr val="333333"/>
                </a:solidFill>
                <a:effectLst/>
                <a:latin typeface="Meiryo" panose="020B0604030504040204" pitchFamily="34" charset="-128"/>
                <a:ea typeface="Meiryo" panose="020B0604030504040204" pitchFamily="34" charset="-128"/>
              </a:rPr>
              <a:t>bjectives and </a:t>
            </a:r>
            <a:r>
              <a:rPr lang="en" altLang="ja-JP" sz="1050" b="1" i="0" dirty="0">
                <a:solidFill>
                  <a:srgbClr val="333333"/>
                </a:solidFill>
                <a:effectLst/>
                <a:latin typeface="Meiryo" panose="020B0604030504040204" pitchFamily="34" charset="-128"/>
                <a:ea typeface="Meiryo" panose="020B0604030504040204" pitchFamily="34" charset="-128"/>
              </a:rPr>
              <a:t>K</a:t>
            </a:r>
            <a:r>
              <a:rPr lang="en" altLang="ja-JP" sz="1050" b="0" i="0" dirty="0">
                <a:solidFill>
                  <a:srgbClr val="333333"/>
                </a:solidFill>
                <a:effectLst/>
                <a:latin typeface="Meiryo" panose="020B0604030504040204" pitchFamily="34" charset="-128"/>
                <a:ea typeface="Meiryo" panose="020B0604030504040204" pitchFamily="34" charset="-128"/>
              </a:rPr>
              <a:t>ey </a:t>
            </a:r>
            <a:r>
              <a:rPr lang="en" altLang="ja-JP" sz="1050" b="1" i="0" dirty="0">
                <a:solidFill>
                  <a:srgbClr val="333333"/>
                </a:solidFill>
                <a:effectLst/>
                <a:latin typeface="Meiryo" panose="020B0604030504040204" pitchFamily="34" charset="-128"/>
                <a:ea typeface="Meiryo" panose="020B0604030504040204" pitchFamily="34" charset="-128"/>
              </a:rPr>
              <a:t>R</a:t>
            </a:r>
            <a:r>
              <a:rPr lang="en" altLang="ja-JP" sz="1050" b="0" i="0" dirty="0">
                <a:solidFill>
                  <a:srgbClr val="333333"/>
                </a:solidFill>
                <a:effectLst/>
                <a:latin typeface="Meiryo" panose="020B0604030504040204" pitchFamily="34" charset="-128"/>
                <a:ea typeface="Meiryo" panose="020B0604030504040204" pitchFamily="34" charset="-128"/>
              </a:rPr>
              <a:t>esults</a:t>
            </a:r>
            <a:endParaRPr kumimoji="1"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24670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B4CF6A-A063-A74D-B066-F21CB6C1F9EF}"/>
              </a:ext>
            </a:extLst>
          </p:cNvPr>
          <p:cNvSpPr>
            <a:spLocks noGrp="1"/>
          </p:cNvSpPr>
          <p:nvPr>
            <p:ph type="title"/>
          </p:nvPr>
        </p:nvSpPr>
        <p:spPr/>
        <p:txBody>
          <a:bodyPr/>
          <a:lstStyle/>
          <a:p>
            <a:r>
              <a:rPr kumimoji="1" lang="en-US" altLang="ja-JP" dirty="0"/>
              <a:t>DX</a:t>
            </a:r>
            <a:r>
              <a:rPr kumimoji="1" lang="ja-JP" altLang="en-US"/>
              <a:t>という魔法の杖はない</a:t>
            </a:r>
          </a:p>
        </p:txBody>
      </p:sp>
      <p:sp>
        <p:nvSpPr>
          <p:cNvPr id="3" name="テキスト ボックス 2">
            <a:extLst>
              <a:ext uri="{FF2B5EF4-FFF2-40B4-BE49-F238E27FC236}">
                <a16:creationId xmlns:a16="http://schemas.microsoft.com/office/drawing/2014/main" id="{E981B9E3-61A4-4F40-9770-8C481FD5B9D8}"/>
              </a:ext>
            </a:extLst>
          </p:cNvPr>
          <p:cNvSpPr txBox="1"/>
          <p:nvPr/>
        </p:nvSpPr>
        <p:spPr>
          <a:xfrm>
            <a:off x="717098" y="1047683"/>
            <a:ext cx="2492990" cy="738664"/>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社会の空気に迫られた</a:t>
            </a:r>
            <a:endParaRPr kumimoji="1" lang="en-US" altLang="ja-JP" dirty="0">
              <a:latin typeface="Meiryo" panose="020B0604030504040204" pitchFamily="34" charset="-128"/>
              <a:ea typeface="Meiryo" panose="020B0604030504040204" pitchFamily="34" charset="-128"/>
            </a:endParaRPr>
          </a:p>
          <a:p>
            <a:pPr algn="ctr"/>
            <a:r>
              <a:rPr kumimoji="1" lang="ja-JP" altLang="en-US" sz="2400" b="1">
                <a:latin typeface="Meiryo" panose="020B0604030504040204" pitchFamily="34" charset="-128"/>
                <a:ea typeface="Meiryo" panose="020B0604030504040204" pitchFamily="34" charset="-128"/>
              </a:rPr>
              <a:t>漠然とした不安</a:t>
            </a:r>
          </a:p>
        </p:txBody>
      </p:sp>
      <p:sp>
        <p:nvSpPr>
          <p:cNvPr id="4" name="テキスト ボックス 3">
            <a:extLst>
              <a:ext uri="{FF2B5EF4-FFF2-40B4-BE49-F238E27FC236}">
                <a16:creationId xmlns:a16="http://schemas.microsoft.com/office/drawing/2014/main" id="{61791277-74DB-9F4A-A013-E39FF8ADDB6B}"/>
              </a:ext>
            </a:extLst>
          </p:cNvPr>
          <p:cNvSpPr txBox="1"/>
          <p:nvPr/>
        </p:nvSpPr>
        <p:spPr>
          <a:xfrm>
            <a:off x="5946173" y="1047683"/>
            <a:ext cx="2723823" cy="738664"/>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情報のつまみ食いによる</a:t>
            </a:r>
            <a:endParaRPr kumimoji="1" lang="en-US" altLang="ja-JP" dirty="0">
              <a:latin typeface="Meiryo" panose="020B0604030504040204" pitchFamily="34" charset="-128"/>
              <a:ea typeface="Meiryo" panose="020B0604030504040204" pitchFamily="34" charset="-128"/>
            </a:endParaRPr>
          </a:p>
          <a:p>
            <a:pPr algn="ctr"/>
            <a:r>
              <a:rPr kumimoji="1" lang="ja-JP" altLang="en-US" sz="2400" b="1">
                <a:latin typeface="Meiryo" panose="020B0604030504040204" pitchFamily="34" charset="-128"/>
                <a:ea typeface="Meiryo" panose="020B0604030504040204" pitchFamily="34" charset="-128"/>
              </a:rPr>
              <a:t>浅い考察</a:t>
            </a:r>
          </a:p>
        </p:txBody>
      </p:sp>
      <p:sp>
        <p:nvSpPr>
          <p:cNvPr id="5" name="テキスト ボックス 4">
            <a:extLst>
              <a:ext uri="{FF2B5EF4-FFF2-40B4-BE49-F238E27FC236}">
                <a16:creationId xmlns:a16="http://schemas.microsoft.com/office/drawing/2014/main" id="{80022DDA-439C-0A42-A94F-B2938EBD68A3}"/>
              </a:ext>
            </a:extLst>
          </p:cNvPr>
          <p:cNvSpPr txBox="1"/>
          <p:nvPr/>
        </p:nvSpPr>
        <p:spPr>
          <a:xfrm>
            <a:off x="3210088" y="1047683"/>
            <a:ext cx="2723823" cy="738664"/>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上からの何とかしろよの</a:t>
            </a:r>
            <a:endParaRPr kumimoji="1" lang="en-US" altLang="ja-JP" dirty="0">
              <a:latin typeface="Meiryo" panose="020B0604030504040204" pitchFamily="34" charset="-128"/>
              <a:ea typeface="Meiryo" panose="020B0604030504040204" pitchFamily="34" charset="-128"/>
            </a:endParaRPr>
          </a:p>
          <a:p>
            <a:pPr algn="ctr"/>
            <a:r>
              <a:rPr kumimoji="1" lang="ja-JP" altLang="en-US" sz="2400" b="1">
                <a:latin typeface="Meiryo" panose="020B0604030504040204" pitchFamily="34" charset="-128"/>
                <a:ea typeface="Meiryo" panose="020B0604030504040204" pitchFamily="34" charset="-128"/>
              </a:rPr>
              <a:t>追い詰められた感</a:t>
            </a:r>
          </a:p>
        </p:txBody>
      </p:sp>
      <p:grpSp>
        <p:nvGrpSpPr>
          <p:cNvPr id="7" name="グループ化 6">
            <a:extLst>
              <a:ext uri="{FF2B5EF4-FFF2-40B4-BE49-F238E27FC236}">
                <a16:creationId xmlns:a16="http://schemas.microsoft.com/office/drawing/2014/main" id="{2905E090-D469-7848-A585-3D60FFCE26AD}"/>
              </a:ext>
            </a:extLst>
          </p:cNvPr>
          <p:cNvGrpSpPr/>
          <p:nvPr/>
        </p:nvGrpSpPr>
        <p:grpSpPr>
          <a:xfrm>
            <a:off x="2564253" y="1764090"/>
            <a:ext cx="4015494" cy="2317301"/>
            <a:chOff x="2564253" y="1764090"/>
            <a:chExt cx="4015494" cy="2317301"/>
          </a:xfrm>
        </p:grpSpPr>
        <p:sp>
          <p:nvSpPr>
            <p:cNvPr id="13" name="三角形 12">
              <a:extLst>
                <a:ext uri="{FF2B5EF4-FFF2-40B4-BE49-F238E27FC236}">
                  <a16:creationId xmlns:a16="http://schemas.microsoft.com/office/drawing/2014/main" id="{AD4AB626-1D34-5940-8778-0D8907812EC5}"/>
                </a:ext>
              </a:extLst>
            </p:cNvPr>
            <p:cNvSpPr/>
            <p:nvPr/>
          </p:nvSpPr>
          <p:spPr>
            <a:xfrm rot="10800000">
              <a:off x="2564253" y="1764090"/>
              <a:ext cx="4015494" cy="1489909"/>
            </a:xfrm>
            <a:prstGeom prst="triangle">
              <a:avLst/>
            </a:prstGeom>
            <a:gradFill flip="none" rotWithShape="1">
              <a:gsLst>
                <a:gs pos="0">
                  <a:schemeClr val="accent1">
                    <a:lumMod val="5000"/>
                    <a:lumOff val="95000"/>
                  </a:schemeClr>
                </a:gs>
                <a:gs pos="22000">
                  <a:schemeClr val="accent6">
                    <a:lumMod val="40000"/>
                    <a:lumOff val="60000"/>
                  </a:schemeClr>
                </a:gs>
                <a:gs pos="56000">
                  <a:schemeClr val="accent6">
                    <a:lumMod val="60000"/>
                    <a:lumOff val="40000"/>
                  </a:schemeClr>
                </a:gs>
                <a:gs pos="100000">
                  <a:schemeClr val="accent6">
                    <a:lumMod val="75000"/>
                  </a:schemeClr>
                </a:gs>
              </a:gsLst>
              <a:lin ang="16200000" scaled="0"/>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5589559D-3CDD-1245-824E-096DAAC3DD4A}"/>
                </a:ext>
              </a:extLst>
            </p:cNvPr>
            <p:cNvSpPr txBox="1"/>
            <p:nvPr/>
          </p:nvSpPr>
          <p:spPr>
            <a:xfrm>
              <a:off x="3401743" y="3281172"/>
              <a:ext cx="2339102" cy="800219"/>
            </a:xfrm>
            <a:prstGeom prst="rect">
              <a:avLst/>
            </a:prstGeom>
            <a:noFill/>
          </p:spPr>
          <p:txBody>
            <a:bodyPr wrap="none" rtlCol="0">
              <a:spAutoFit/>
            </a:bodyPr>
            <a:lstStyle/>
            <a:p>
              <a:pPr algn="ctr"/>
              <a:r>
                <a:rPr lang="ja-JP" altLang="en-US" sz="3200" b="1">
                  <a:solidFill>
                    <a:srgbClr val="C00000"/>
                  </a:solidFill>
                  <a:latin typeface="Meiryo" panose="020B0604030504040204" pitchFamily="34" charset="-128"/>
                  <a:ea typeface="Meiryo" panose="020B0604030504040204" pitchFamily="34" charset="-128"/>
                </a:rPr>
                <a:t>はやり言葉</a:t>
              </a:r>
              <a:endParaRPr lang="en-US" altLang="ja-JP" sz="3200" b="1" dirty="0">
                <a:solidFill>
                  <a:srgbClr val="C00000"/>
                </a:solidFill>
                <a:latin typeface="Meiryo" panose="020B0604030504040204" pitchFamily="34" charset="-128"/>
                <a:ea typeface="Meiryo" panose="020B0604030504040204" pitchFamily="34" charset="-128"/>
              </a:endParaRPr>
            </a:p>
            <a:p>
              <a:pPr algn="ctr"/>
              <a:r>
                <a:rPr kumimoji="1" lang="ja-JP" altLang="en-US" sz="1400">
                  <a:solidFill>
                    <a:srgbClr val="C00000"/>
                  </a:solidFill>
                  <a:latin typeface="Meiryo" panose="020B0604030504040204" pitchFamily="34" charset="-128"/>
                  <a:ea typeface="Meiryo" panose="020B0604030504040204" pitchFamily="34" charset="-128"/>
                </a:rPr>
                <a:t>で拙速に解決しようとする</a:t>
              </a:r>
            </a:p>
          </p:txBody>
        </p:sp>
      </p:grpSp>
      <p:sp>
        <p:nvSpPr>
          <p:cNvPr id="9" name="テキスト ボックス 8">
            <a:extLst>
              <a:ext uri="{FF2B5EF4-FFF2-40B4-BE49-F238E27FC236}">
                <a16:creationId xmlns:a16="http://schemas.microsoft.com/office/drawing/2014/main" id="{11F36530-139E-E442-B9BE-6CA9DACC386B}"/>
              </a:ext>
            </a:extLst>
          </p:cNvPr>
          <p:cNvSpPr txBox="1"/>
          <p:nvPr/>
        </p:nvSpPr>
        <p:spPr>
          <a:xfrm>
            <a:off x="785638" y="5568309"/>
            <a:ext cx="7571303" cy="830997"/>
          </a:xfrm>
          <a:prstGeom prst="rect">
            <a:avLst/>
          </a:prstGeom>
          <a:noFill/>
        </p:spPr>
        <p:txBody>
          <a:bodyPr wrap="none" rtlCol="0">
            <a:spAutoFit/>
          </a:bodyPr>
          <a:lstStyle/>
          <a:p>
            <a:pPr algn="ctr"/>
            <a:r>
              <a:rPr kumimoji="1" lang="ja-JP" altLang="en-US" sz="2400" b="1" u="sng">
                <a:solidFill>
                  <a:srgbClr val="0070C0"/>
                </a:solidFill>
                <a:latin typeface="Meiryo" panose="020B0604030504040204" pitchFamily="34" charset="-128"/>
                <a:ea typeface="Meiryo" panose="020B0604030504040204" pitchFamily="34" charset="-128"/>
              </a:rPr>
              <a:t>自分たちは、何を解決したいのか、何をしたいのか？</a:t>
            </a:r>
            <a:endParaRPr kumimoji="1" lang="en-US" altLang="ja-JP" sz="2400" b="1" u="sng" dirty="0">
              <a:solidFill>
                <a:srgbClr val="0070C0"/>
              </a:solidFill>
              <a:latin typeface="Meiryo" panose="020B0604030504040204" pitchFamily="34" charset="-128"/>
              <a:ea typeface="Meiryo" panose="020B0604030504040204" pitchFamily="34" charset="-128"/>
            </a:endParaRPr>
          </a:p>
          <a:p>
            <a:pPr algn="ctr"/>
            <a:r>
              <a:rPr kumimoji="1" lang="ja-JP" altLang="en-US" sz="2400">
                <a:solidFill>
                  <a:srgbClr val="0070C0"/>
                </a:solidFill>
                <a:latin typeface="Meiryo" panose="020B0604030504040204" pitchFamily="34" charset="-128"/>
                <a:ea typeface="Meiryo" panose="020B0604030504040204" pitchFamily="34" charset="-128"/>
              </a:rPr>
              <a:t>それらをはっきりとさせることが、全てに優先する。</a:t>
            </a:r>
          </a:p>
        </p:txBody>
      </p:sp>
      <p:sp>
        <p:nvSpPr>
          <p:cNvPr id="15" name="下矢印 14">
            <a:extLst>
              <a:ext uri="{FF2B5EF4-FFF2-40B4-BE49-F238E27FC236}">
                <a16:creationId xmlns:a16="http://schemas.microsoft.com/office/drawing/2014/main" id="{567D5B84-9D31-1A42-967B-E52FD5C4F07D}"/>
              </a:ext>
            </a:extLst>
          </p:cNvPr>
          <p:cNvSpPr/>
          <p:nvPr/>
        </p:nvSpPr>
        <p:spPr>
          <a:xfrm>
            <a:off x="3809703" y="4081391"/>
            <a:ext cx="1523175" cy="1410724"/>
          </a:xfrm>
          <a:prstGeom prst="downArrow">
            <a:avLst>
              <a:gd name="adj1" fmla="val 50000"/>
              <a:gd name="adj2" fmla="val 34422"/>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39346CC8-3D43-C74C-A2A9-6F01CCF4B8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587347" y="3111813"/>
            <a:ext cx="860986" cy="860986"/>
          </a:xfrm>
          <a:prstGeom prst="rect">
            <a:avLst/>
          </a:prstGeom>
        </p:spPr>
      </p:pic>
      <p:pic>
        <p:nvPicPr>
          <p:cNvPr id="22" name="図 21" descr="黒いバックグラウンドの前に座っている人形&#10;&#10;低い精度で自動的に生成された説明">
            <a:extLst>
              <a:ext uri="{FF2B5EF4-FFF2-40B4-BE49-F238E27FC236}">
                <a16:creationId xmlns:a16="http://schemas.microsoft.com/office/drawing/2014/main" id="{9C04896F-6F94-074E-B203-D92B8362AF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2717" y="1295580"/>
            <a:ext cx="583546" cy="738665"/>
          </a:xfrm>
          <a:prstGeom prst="rect">
            <a:avLst/>
          </a:prstGeom>
        </p:spPr>
      </p:pic>
      <p:sp>
        <p:nvSpPr>
          <p:cNvPr id="24" name="テキスト ボックス 23">
            <a:extLst>
              <a:ext uri="{FF2B5EF4-FFF2-40B4-BE49-F238E27FC236}">
                <a16:creationId xmlns:a16="http://schemas.microsoft.com/office/drawing/2014/main" id="{9B14E501-1246-4F42-A0AB-F5931A28FC5C}"/>
              </a:ext>
            </a:extLst>
          </p:cNvPr>
          <p:cNvSpPr txBox="1"/>
          <p:nvPr/>
        </p:nvSpPr>
        <p:spPr>
          <a:xfrm>
            <a:off x="2257749" y="3198966"/>
            <a:ext cx="409086" cy="307777"/>
          </a:xfrm>
          <a:prstGeom prst="rect">
            <a:avLst/>
          </a:prstGeom>
          <a:noFill/>
        </p:spPr>
        <p:txBody>
          <a:bodyPr wrap="none" rtlCol="0">
            <a:spAutoFit/>
          </a:bodyPr>
          <a:lstStyle/>
          <a:p>
            <a:r>
              <a:rPr kumimoji="1" lang="en-US" altLang="ja-JP" sz="1400" b="1" dirty="0">
                <a:solidFill>
                  <a:srgbClr val="C00000"/>
                </a:solidFill>
                <a:latin typeface="Meiryo" panose="020B0604030504040204" pitchFamily="34" charset="-128"/>
                <a:ea typeface="Meiryo" panose="020B0604030504040204" pitchFamily="34" charset="-128"/>
              </a:rPr>
              <a:t>AI</a:t>
            </a:r>
            <a:endParaRPr kumimoji="1" lang="ja-JP" altLang="en-US" sz="1400" b="1">
              <a:solidFill>
                <a:srgbClr val="C0000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3DFAC140-6291-804F-A1AA-C741505B9AF9}"/>
              </a:ext>
            </a:extLst>
          </p:cNvPr>
          <p:cNvSpPr txBox="1"/>
          <p:nvPr/>
        </p:nvSpPr>
        <p:spPr>
          <a:xfrm>
            <a:off x="2092500" y="3475954"/>
            <a:ext cx="445956" cy="307777"/>
          </a:xfrm>
          <a:prstGeom prst="rect">
            <a:avLst/>
          </a:prstGeom>
          <a:noFill/>
        </p:spPr>
        <p:txBody>
          <a:bodyPr wrap="none" rtlCol="0">
            <a:spAutoFit/>
          </a:bodyPr>
          <a:lstStyle/>
          <a:p>
            <a:r>
              <a:rPr kumimoji="1" lang="en-US" altLang="ja-JP" sz="1400" b="1" dirty="0">
                <a:solidFill>
                  <a:srgbClr val="C00000"/>
                </a:solidFill>
                <a:latin typeface="Meiryo" panose="020B0604030504040204" pitchFamily="34" charset="-128"/>
                <a:ea typeface="Meiryo" panose="020B0604030504040204" pitchFamily="34" charset="-128"/>
              </a:rPr>
              <a:t>5G</a:t>
            </a:r>
            <a:endParaRPr kumimoji="1" lang="ja-JP" altLang="en-US" sz="1400" b="1">
              <a:solidFill>
                <a:srgbClr val="C0000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01CE4383-641C-F241-9559-163F8D4019FF}"/>
              </a:ext>
            </a:extLst>
          </p:cNvPr>
          <p:cNvSpPr txBox="1"/>
          <p:nvPr/>
        </p:nvSpPr>
        <p:spPr>
          <a:xfrm>
            <a:off x="5671587" y="3807257"/>
            <a:ext cx="455574" cy="307777"/>
          </a:xfrm>
          <a:prstGeom prst="rect">
            <a:avLst/>
          </a:prstGeom>
          <a:noFill/>
        </p:spPr>
        <p:txBody>
          <a:bodyPr wrap="none" rtlCol="0">
            <a:spAutoFit/>
          </a:bodyPr>
          <a:lstStyle/>
          <a:p>
            <a:r>
              <a:rPr kumimoji="1" lang="en-US" altLang="ja-JP" sz="1400" b="1" dirty="0">
                <a:solidFill>
                  <a:srgbClr val="C00000"/>
                </a:solidFill>
                <a:latin typeface="Meiryo" panose="020B0604030504040204" pitchFamily="34" charset="-128"/>
                <a:ea typeface="Meiryo" panose="020B0604030504040204" pitchFamily="34" charset="-128"/>
              </a:rPr>
              <a:t>DX</a:t>
            </a:r>
            <a:endParaRPr kumimoji="1" lang="ja-JP" altLang="en-US" sz="1400" b="1">
              <a:solidFill>
                <a:srgbClr val="C0000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8C537D73-1856-9E4E-85AC-A6FE072118EA}"/>
              </a:ext>
            </a:extLst>
          </p:cNvPr>
          <p:cNvSpPr txBox="1"/>
          <p:nvPr/>
        </p:nvSpPr>
        <p:spPr>
          <a:xfrm>
            <a:off x="5666634" y="3520178"/>
            <a:ext cx="902811" cy="307777"/>
          </a:xfrm>
          <a:prstGeom prst="rect">
            <a:avLst/>
          </a:prstGeom>
          <a:noFill/>
        </p:spPr>
        <p:txBody>
          <a:bodyPr wrap="none" rtlCol="0">
            <a:spAutoFit/>
          </a:bodyPr>
          <a:lstStyle/>
          <a:p>
            <a:r>
              <a:rPr lang="ja-JP" altLang="en-US" sz="1400" b="1">
                <a:solidFill>
                  <a:srgbClr val="C00000"/>
                </a:solidFill>
                <a:latin typeface="Meiryo" panose="020B0604030504040204" pitchFamily="34" charset="-128"/>
                <a:ea typeface="Meiryo" panose="020B0604030504040204" pitchFamily="34" charset="-128"/>
              </a:rPr>
              <a:t>サブスク</a:t>
            </a:r>
            <a:endParaRPr kumimoji="1" lang="ja-JP" altLang="en-US" sz="1400" b="1">
              <a:solidFill>
                <a:srgbClr val="C0000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A47B4CD4-2E2A-BD4B-8CB4-913F3A1540A4}"/>
              </a:ext>
            </a:extLst>
          </p:cNvPr>
          <p:cNvSpPr txBox="1"/>
          <p:nvPr/>
        </p:nvSpPr>
        <p:spPr>
          <a:xfrm>
            <a:off x="2251114" y="3766962"/>
            <a:ext cx="506485" cy="307777"/>
          </a:xfrm>
          <a:prstGeom prst="rect">
            <a:avLst/>
          </a:prstGeom>
          <a:noFill/>
        </p:spPr>
        <p:txBody>
          <a:bodyPr wrap="none" rtlCol="0">
            <a:spAutoFit/>
          </a:bodyPr>
          <a:lstStyle/>
          <a:p>
            <a:r>
              <a:rPr kumimoji="1" lang="en-US" altLang="ja-JP" sz="1400" b="1" dirty="0">
                <a:solidFill>
                  <a:srgbClr val="C00000"/>
                </a:solidFill>
                <a:latin typeface="Meiryo" panose="020B0604030504040204" pitchFamily="34" charset="-128"/>
                <a:ea typeface="Meiryo" panose="020B0604030504040204" pitchFamily="34" charset="-128"/>
              </a:rPr>
              <a:t>IoT</a:t>
            </a:r>
            <a:endParaRPr kumimoji="1" lang="ja-JP" altLang="en-US" sz="1400" b="1">
              <a:solidFill>
                <a:srgbClr val="C0000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5B17BBE3-AC30-7F47-8932-6CDA8D44B756}"/>
              </a:ext>
            </a:extLst>
          </p:cNvPr>
          <p:cNvSpPr txBox="1"/>
          <p:nvPr/>
        </p:nvSpPr>
        <p:spPr>
          <a:xfrm>
            <a:off x="5665275" y="3254000"/>
            <a:ext cx="1620957" cy="307777"/>
          </a:xfrm>
          <a:prstGeom prst="rect">
            <a:avLst/>
          </a:prstGeom>
          <a:noFill/>
        </p:spPr>
        <p:txBody>
          <a:bodyPr wrap="none" rtlCol="0">
            <a:spAutoFit/>
          </a:bodyPr>
          <a:lstStyle/>
          <a:p>
            <a:r>
              <a:rPr lang="ja-JP" altLang="en-US" sz="1400" b="1">
                <a:solidFill>
                  <a:srgbClr val="C00000"/>
                </a:solidFill>
                <a:latin typeface="Meiryo" panose="020B0604030504040204" pitchFamily="34" charset="-128"/>
                <a:ea typeface="Meiryo" panose="020B0604030504040204" pitchFamily="34" charset="-128"/>
              </a:rPr>
              <a:t>プラットフォーム</a:t>
            </a:r>
            <a:endParaRPr kumimoji="1" lang="ja-JP" altLang="en-US" sz="1400" b="1">
              <a:solidFill>
                <a:srgbClr val="C00000"/>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66F05A93-2722-4F49-93C2-6DF031A380EA}"/>
              </a:ext>
            </a:extLst>
          </p:cNvPr>
          <p:cNvSpPr txBox="1"/>
          <p:nvPr/>
        </p:nvSpPr>
        <p:spPr>
          <a:xfrm>
            <a:off x="6475753" y="3520177"/>
            <a:ext cx="1082348" cy="307777"/>
          </a:xfrm>
          <a:prstGeom prst="rect">
            <a:avLst/>
          </a:prstGeom>
          <a:noFill/>
        </p:spPr>
        <p:txBody>
          <a:bodyPr wrap="none" rtlCol="0">
            <a:spAutoFit/>
          </a:bodyPr>
          <a:lstStyle/>
          <a:p>
            <a:r>
              <a:rPr lang="ja-JP" altLang="en-US" sz="1400" b="1">
                <a:solidFill>
                  <a:srgbClr val="C00000"/>
                </a:solidFill>
                <a:latin typeface="Meiryo" panose="020B0604030504040204" pitchFamily="34" charset="-128"/>
                <a:ea typeface="Meiryo" panose="020B0604030504040204" pitchFamily="34" charset="-128"/>
              </a:rPr>
              <a:t>サービス化</a:t>
            </a:r>
            <a:endParaRPr kumimoji="1" lang="ja-JP" altLang="en-US" sz="1400" b="1">
              <a:solidFill>
                <a:srgbClr val="C0000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D638B226-5106-8A51-5BB4-B2CAFA1838E9}"/>
              </a:ext>
            </a:extLst>
          </p:cNvPr>
          <p:cNvSpPr txBox="1"/>
          <p:nvPr/>
        </p:nvSpPr>
        <p:spPr>
          <a:xfrm>
            <a:off x="6144885" y="3802920"/>
            <a:ext cx="717889" cy="307777"/>
          </a:xfrm>
          <a:prstGeom prst="rect">
            <a:avLst/>
          </a:prstGeom>
          <a:noFill/>
        </p:spPr>
        <p:txBody>
          <a:bodyPr wrap="none" rtlCol="0">
            <a:spAutoFit/>
          </a:bodyPr>
          <a:lstStyle/>
          <a:p>
            <a:r>
              <a:rPr lang="en-US" altLang="ja-JP" sz="1400" b="1" dirty="0">
                <a:solidFill>
                  <a:srgbClr val="C00000"/>
                </a:solidFill>
                <a:latin typeface="Meiryo" panose="020B0604030504040204" pitchFamily="34" charset="-128"/>
                <a:ea typeface="Meiryo" panose="020B0604030504040204" pitchFamily="34" charset="-128"/>
              </a:rPr>
              <a:t>Web3</a:t>
            </a:r>
            <a:endParaRPr kumimoji="1" lang="ja-JP" altLang="en-US" sz="1400" b="1">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8255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500"/>
                            </p:stCondLst>
                            <p:childTnLst>
                              <p:par>
                                <p:cTn id="36" presetID="37"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900" decel="100000" fill="hold"/>
                                        <p:tgtEl>
                                          <p:spTgt spid="2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42" fill="hold">
                            <p:stCondLst>
                              <p:cond delay="1500"/>
                            </p:stCondLst>
                            <p:childTnLst>
                              <p:par>
                                <p:cTn id="43" presetID="37"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900" decel="100000" fill="hold"/>
                                        <p:tgtEl>
                                          <p:spTgt spid="2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49" fill="hold">
                            <p:stCondLst>
                              <p:cond delay="2500"/>
                            </p:stCondLst>
                            <p:childTnLst>
                              <p:par>
                                <p:cTn id="50" presetID="37" presetClass="entr"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900" decel="100000" fill="hold"/>
                                        <p:tgtEl>
                                          <p:spTgt spid="26"/>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56" fill="hold">
                            <p:stCondLst>
                              <p:cond delay="3500"/>
                            </p:stCondLst>
                            <p:childTnLst>
                              <p:par>
                                <p:cTn id="57" presetID="37"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900" decel="100000" fill="hold"/>
                                        <p:tgtEl>
                                          <p:spTgt spid="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3" fill="hold">
                            <p:stCondLst>
                              <p:cond delay="4500"/>
                            </p:stCondLst>
                            <p:childTnLst>
                              <p:par>
                                <p:cTn id="64" presetID="37"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anim calcmode="lin" valueType="num">
                                      <p:cBhvr>
                                        <p:cTn id="67" dur="1000" fill="hold"/>
                                        <p:tgtEl>
                                          <p:spTgt spid="27"/>
                                        </p:tgtEl>
                                        <p:attrNameLst>
                                          <p:attrName>ppt_x</p:attrName>
                                        </p:attrNameLst>
                                      </p:cBhvr>
                                      <p:tavLst>
                                        <p:tav tm="0">
                                          <p:val>
                                            <p:strVal val="#ppt_x"/>
                                          </p:val>
                                        </p:tav>
                                        <p:tav tm="100000">
                                          <p:val>
                                            <p:strVal val="#ppt_x"/>
                                          </p:val>
                                        </p:tav>
                                      </p:tavLst>
                                    </p:anim>
                                    <p:anim calcmode="lin" valueType="num">
                                      <p:cBhvr>
                                        <p:cTn id="68" dur="900" decel="100000" fill="hold"/>
                                        <p:tgtEl>
                                          <p:spTgt spid="27"/>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70" fill="hold">
                            <p:stCondLst>
                              <p:cond delay="5500"/>
                            </p:stCondLst>
                            <p:childTnLst>
                              <p:par>
                                <p:cTn id="71" presetID="37" presetClass="entr" presetSubtype="0"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anim calcmode="lin" valueType="num">
                                      <p:cBhvr>
                                        <p:cTn id="74" dur="1000" fill="hold"/>
                                        <p:tgtEl>
                                          <p:spTgt spid="28"/>
                                        </p:tgtEl>
                                        <p:attrNameLst>
                                          <p:attrName>ppt_x</p:attrName>
                                        </p:attrNameLst>
                                      </p:cBhvr>
                                      <p:tavLst>
                                        <p:tav tm="0">
                                          <p:val>
                                            <p:strVal val="#ppt_x"/>
                                          </p:val>
                                        </p:tav>
                                        <p:tav tm="100000">
                                          <p:val>
                                            <p:strVal val="#ppt_x"/>
                                          </p:val>
                                        </p:tav>
                                      </p:tavLst>
                                    </p:anim>
                                    <p:anim calcmode="lin" valueType="num">
                                      <p:cBhvr>
                                        <p:cTn id="75" dur="900" decel="100000" fill="hold"/>
                                        <p:tgtEl>
                                          <p:spTgt spid="28"/>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77" fill="hold">
                            <p:stCondLst>
                              <p:cond delay="6500"/>
                            </p:stCondLst>
                            <p:childTnLst>
                              <p:par>
                                <p:cTn id="78" presetID="37" presetClass="entr" presetSubtype="0"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1000"/>
                                        <p:tgtEl>
                                          <p:spTgt spid="29"/>
                                        </p:tgtEl>
                                      </p:cBhvr>
                                    </p:animEffect>
                                    <p:anim calcmode="lin" valueType="num">
                                      <p:cBhvr>
                                        <p:cTn id="81" dur="1000" fill="hold"/>
                                        <p:tgtEl>
                                          <p:spTgt spid="29"/>
                                        </p:tgtEl>
                                        <p:attrNameLst>
                                          <p:attrName>ppt_x</p:attrName>
                                        </p:attrNameLst>
                                      </p:cBhvr>
                                      <p:tavLst>
                                        <p:tav tm="0">
                                          <p:val>
                                            <p:strVal val="#ppt_x"/>
                                          </p:val>
                                        </p:tav>
                                        <p:tav tm="100000">
                                          <p:val>
                                            <p:strVal val="#ppt_x"/>
                                          </p:val>
                                        </p:tav>
                                      </p:tavLst>
                                    </p:anim>
                                    <p:anim calcmode="lin" valueType="num">
                                      <p:cBhvr>
                                        <p:cTn id="82" dur="900" decel="100000" fill="hold"/>
                                        <p:tgtEl>
                                          <p:spTgt spid="29"/>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84" fill="hold">
                            <p:stCondLst>
                              <p:cond delay="7500"/>
                            </p:stCondLst>
                            <p:childTnLst>
                              <p:par>
                                <p:cTn id="85" presetID="37" presetClass="entr" presetSubtype="0"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1000"/>
                                        <p:tgtEl>
                                          <p:spTgt spid="30"/>
                                        </p:tgtEl>
                                      </p:cBhvr>
                                    </p:animEffect>
                                    <p:anim calcmode="lin" valueType="num">
                                      <p:cBhvr>
                                        <p:cTn id="88" dur="1000" fill="hold"/>
                                        <p:tgtEl>
                                          <p:spTgt spid="30"/>
                                        </p:tgtEl>
                                        <p:attrNameLst>
                                          <p:attrName>ppt_x</p:attrName>
                                        </p:attrNameLst>
                                      </p:cBhvr>
                                      <p:tavLst>
                                        <p:tav tm="0">
                                          <p:val>
                                            <p:strVal val="#ppt_x"/>
                                          </p:val>
                                        </p:tav>
                                        <p:tav tm="100000">
                                          <p:val>
                                            <p:strVal val="#ppt_x"/>
                                          </p:val>
                                        </p:tav>
                                      </p:tavLst>
                                    </p:anim>
                                    <p:anim calcmode="lin" valueType="num">
                                      <p:cBhvr>
                                        <p:cTn id="89" dur="900" decel="100000" fill="hold"/>
                                        <p:tgtEl>
                                          <p:spTgt spid="30"/>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wipe(up)">
                                      <p:cBhvr>
                                        <p:cTn id="95" dur="500"/>
                                        <p:tgtEl>
                                          <p:spTgt spid="15"/>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wipe(left)">
                                      <p:cBhvr>
                                        <p:cTn id="9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5" grpId="0" animBg="1"/>
      <p:bldP spid="24" grpId="0"/>
      <p:bldP spid="25" grpId="0"/>
      <p:bldP spid="26" grpId="0"/>
      <p:bldP spid="27" grpId="0"/>
      <p:bldP spid="28" grpId="0"/>
      <p:bldP spid="29" grpId="0"/>
      <p:bldP spid="30"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コネクタ 15">
            <a:extLst>
              <a:ext uri="{FF2B5EF4-FFF2-40B4-BE49-F238E27FC236}">
                <a16:creationId xmlns:a16="http://schemas.microsoft.com/office/drawing/2014/main" id="{0A7E459D-C80E-8742-A67F-033341D49E76}"/>
              </a:ext>
            </a:extLst>
          </p:cNvPr>
          <p:cNvCxnSpPr>
            <a:stCxn id="12" idx="3"/>
          </p:cNvCxnSpPr>
          <p:nvPr/>
        </p:nvCxnSpPr>
        <p:spPr>
          <a:xfrm>
            <a:off x="4572001" y="2167369"/>
            <a:ext cx="4114799" cy="66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2F132E39-DB56-1747-BB34-4D4E752451DC}"/>
              </a:ext>
            </a:extLst>
          </p:cNvPr>
          <p:cNvCxnSpPr/>
          <p:nvPr/>
        </p:nvCxnSpPr>
        <p:spPr>
          <a:xfrm>
            <a:off x="4599993" y="3706920"/>
            <a:ext cx="4114799" cy="66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9509C1B1-16D9-004D-8826-FC62AA88F895}"/>
              </a:ext>
            </a:extLst>
          </p:cNvPr>
          <p:cNvCxnSpPr/>
          <p:nvPr/>
        </p:nvCxnSpPr>
        <p:spPr>
          <a:xfrm>
            <a:off x="4562670" y="5255802"/>
            <a:ext cx="4114799" cy="66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D05A1D06-078C-DC49-BA0D-14A5AF1788A1}"/>
              </a:ext>
            </a:extLst>
          </p:cNvPr>
          <p:cNvSpPr>
            <a:spLocks noGrp="1"/>
          </p:cNvSpPr>
          <p:nvPr>
            <p:ph type="title"/>
          </p:nvPr>
        </p:nvSpPr>
        <p:spPr/>
        <p:txBody>
          <a:bodyPr/>
          <a:lstStyle/>
          <a:p>
            <a:r>
              <a:rPr kumimoji="1" lang="en-US" altLang="ja-JP" dirty="0"/>
              <a:t>DX</a:t>
            </a:r>
            <a:r>
              <a:rPr kumimoji="1" lang="ja-JP" altLang="en-US"/>
              <a:t>を実装する</a:t>
            </a:r>
            <a:r>
              <a:rPr kumimoji="1" lang="en-US" altLang="ja-JP" dirty="0"/>
              <a:t>3</a:t>
            </a:r>
            <a:r>
              <a:rPr kumimoji="1" lang="ja-JP" altLang="en-US"/>
              <a:t>つのステップ</a:t>
            </a:r>
          </a:p>
        </p:txBody>
      </p:sp>
      <p:grpSp>
        <p:nvGrpSpPr>
          <p:cNvPr id="6" name="グループ化 5">
            <a:extLst>
              <a:ext uri="{FF2B5EF4-FFF2-40B4-BE49-F238E27FC236}">
                <a16:creationId xmlns:a16="http://schemas.microsoft.com/office/drawing/2014/main" id="{6F95AB80-D512-E845-A75E-9AD55A471D1E}"/>
              </a:ext>
            </a:extLst>
          </p:cNvPr>
          <p:cNvGrpSpPr/>
          <p:nvPr/>
        </p:nvGrpSpPr>
        <p:grpSpPr>
          <a:xfrm>
            <a:off x="196145" y="1541573"/>
            <a:ext cx="4375856" cy="1251591"/>
            <a:chOff x="457201" y="890063"/>
            <a:chExt cx="4375856" cy="1251591"/>
          </a:xfrm>
        </p:grpSpPr>
        <p:sp>
          <p:nvSpPr>
            <p:cNvPr id="12" name="ホームベース 11">
              <a:extLst>
                <a:ext uri="{FF2B5EF4-FFF2-40B4-BE49-F238E27FC236}">
                  <a16:creationId xmlns:a16="http://schemas.microsoft.com/office/drawing/2014/main" id="{97842A56-EC06-1548-8B21-1F3A50791509}"/>
                </a:ext>
              </a:extLst>
            </p:cNvPr>
            <p:cNvSpPr/>
            <p:nvPr/>
          </p:nvSpPr>
          <p:spPr>
            <a:xfrm>
              <a:off x="457201" y="890063"/>
              <a:ext cx="4375856" cy="12515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447AAE6-858B-AD4A-947E-3845B41BD959}"/>
                </a:ext>
              </a:extLst>
            </p:cNvPr>
            <p:cNvSpPr txBox="1"/>
            <p:nvPr/>
          </p:nvSpPr>
          <p:spPr>
            <a:xfrm>
              <a:off x="634365" y="1010760"/>
              <a:ext cx="3801041" cy="461665"/>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解決すべき</a:t>
              </a:r>
              <a:r>
                <a:rPr kumimoji="1" lang="ja-JP" altLang="en-US" sz="2400" b="1">
                  <a:solidFill>
                    <a:schemeClr val="bg1"/>
                  </a:solidFill>
                  <a:latin typeface="Meiryo" panose="020B0604030504040204" pitchFamily="34" charset="-128"/>
                  <a:ea typeface="Meiryo" panose="020B0604030504040204" pitchFamily="34" charset="-128"/>
                </a:rPr>
                <a:t>課題</a:t>
              </a:r>
              <a:r>
                <a:rPr kumimoji="1" lang="ja-JP" altLang="en-US">
                  <a:solidFill>
                    <a:schemeClr val="bg1"/>
                  </a:solidFill>
                  <a:latin typeface="Meiryo" panose="020B0604030504040204" pitchFamily="34" charset="-128"/>
                  <a:ea typeface="Meiryo" panose="020B0604030504040204" pitchFamily="34" charset="-128"/>
                </a:rPr>
                <a:t>をあきらかにする</a:t>
              </a:r>
            </a:p>
          </p:txBody>
        </p:sp>
        <p:sp>
          <p:nvSpPr>
            <p:cNvPr id="7" name="テキスト ボックス 6">
              <a:extLst>
                <a:ext uri="{FF2B5EF4-FFF2-40B4-BE49-F238E27FC236}">
                  <a16:creationId xmlns:a16="http://schemas.microsoft.com/office/drawing/2014/main" id="{29FDEF8B-7D87-A149-8261-AAEAD8429FC1}"/>
                </a:ext>
              </a:extLst>
            </p:cNvPr>
            <p:cNvSpPr txBox="1"/>
            <p:nvPr/>
          </p:nvSpPr>
          <p:spPr>
            <a:xfrm>
              <a:off x="634364" y="1349147"/>
              <a:ext cx="352532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放置できない脅威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これさえ解決できれば突破できること</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是非とも実現したいこと　など</a:t>
              </a:r>
            </a:p>
          </p:txBody>
        </p:sp>
      </p:grpSp>
      <p:grpSp>
        <p:nvGrpSpPr>
          <p:cNvPr id="26" name="グループ化 25">
            <a:extLst>
              <a:ext uri="{FF2B5EF4-FFF2-40B4-BE49-F238E27FC236}">
                <a16:creationId xmlns:a16="http://schemas.microsoft.com/office/drawing/2014/main" id="{2F84284D-DDE1-644F-9ABB-B2543BCA4E26}"/>
              </a:ext>
            </a:extLst>
          </p:cNvPr>
          <p:cNvGrpSpPr/>
          <p:nvPr/>
        </p:nvGrpSpPr>
        <p:grpSpPr>
          <a:xfrm>
            <a:off x="195580" y="2751543"/>
            <a:ext cx="4375857" cy="1585541"/>
            <a:chOff x="456636" y="2100033"/>
            <a:chExt cx="4375857" cy="1585541"/>
          </a:xfrm>
        </p:grpSpPr>
        <p:sp>
          <p:nvSpPr>
            <p:cNvPr id="13" name="ホームベース 12">
              <a:extLst>
                <a:ext uri="{FF2B5EF4-FFF2-40B4-BE49-F238E27FC236}">
                  <a16:creationId xmlns:a16="http://schemas.microsoft.com/office/drawing/2014/main" id="{39E33F6D-E8F2-F048-B0FF-CA11060C5C8B}"/>
                </a:ext>
              </a:extLst>
            </p:cNvPr>
            <p:cNvSpPr/>
            <p:nvPr/>
          </p:nvSpPr>
          <p:spPr>
            <a:xfrm>
              <a:off x="456636" y="2433983"/>
              <a:ext cx="4375857" cy="12515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A89F99EB-C811-AB49-AA36-761518E6D9FA}"/>
                </a:ext>
              </a:extLst>
            </p:cNvPr>
            <p:cNvSpPr txBox="1"/>
            <p:nvPr/>
          </p:nvSpPr>
          <p:spPr>
            <a:xfrm>
              <a:off x="634366" y="2556686"/>
              <a:ext cx="3801041" cy="461665"/>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課題を解決するための</a:t>
              </a:r>
              <a:r>
                <a:rPr kumimoji="1" lang="ja-JP" altLang="en-US" sz="2400" b="1">
                  <a:solidFill>
                    <a:schemeClr val="bg1"/>
                  </a:solidFill>
                  <a:latin typeface="Meiryo" panose="020B0604030504040204" pitchFamily="34" charset="-128"/>
                  <a:ea typeface="Meiryo" panose="020B0604030504040204" pitchFamily="34" charset="-128"/>
                </a:rPr>
                <a:t>戦略</a:t>
              </a:r>
              <a:r>
                <a:rPr kumimoji="1" lang="ja-JP" altLang="en-US">
                  <a:solidFill>
                    <a:schemeClr val="bg1"/>
                  </a:solidFill>
                  <a:latin typeface="Meiryo" panose="020B0604030504040204" pitchFamily="34" charset="-128"/>
                  <a:ea typeface="Meiryo" panose="020B0604030504040204" pitchFamily="34" charset="-128"/>
                </a:rPr>
                <a:t>を描く</a:t>
              </a:r>
            </a:p>
          </p:txBody>
        </p:sp>
        <p:sp>
          <p:nvSpPr>
            <p:cNvPr id="8" name="テキスト ボックス 7">
              <a:extLst>
                <a:ext uri="{FF2B5EF4-FFF2-40B4-BE49-F238E27FC236}">
                  <a16:creationId xmlns:a16="http://schemas.microsoft.com/office/drawing/2014/main" id="{AE018183-E1B8-3340-964F-C55624DFF87D}"/>
                </a:ext>
              </a:extLst>
            </p:cNvPr>
            <p:cNvSpPr txBox="1"/>
            <p:nvPr/>
          </p:nvSpPr>
          <p:spPr>
            <a:xfrm>
              <a:off x="634364" y="2944056"/>
              <a:ext cx="352532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課題の原因と解決方法についての仮説</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解決方法に至る総合的な物語</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事業への影響や効果　など</a:t>
              </a:r>
            </a:p>
          </p:txBody>
        </p:sp>
        <p:sp>
          <p:nvSpPr>
            <p:cNvPr id="10" name="下矢印 9">
              <a:extLst>
                <a:ext uri="{FF2B5EF4-FFF2-40B4-BE49-F238E27FC236}">
                  <a16:creationId xmlns:a16="http://schemas.microsoft.com/office/drawing/2014/main" id="{E6696564-61E6-7E43-8F5B-49EE2D0E57CC}"/>
                </a:ext>
              </a:extLst>
            </p:cNvPr>
            <p:cNvSpPr/>
            <p:nvPr/>
          </p:nvSpPr>
          <p:spPr>
            <a:xfrm>
              <a:off x="1866230" y="2100033"/>
              <a:ext cx="1337310" cy="30790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グループ化 26">
            <a:extLst>
              <a:ext uri="{FF2B5EF4-FFF2-40B4-BE49-F238E27FC236}">
                <a16:creationId xmlns:a16="http://schemas.microsoft.com/office/drawing/2014/main" id="{7A099739-0429-094F-A4BF-C50E1DAEF70B}"/>
              </a:ext>
            </a:extLst>
          </p:cNvPr>
          <p:cNvGrpSpPr/>
          <p:nvPr/>
        </p:nvGrpSpPr>
        <p:grpSpPr>
          <a:xfrm>
            <a:off x="195581" y="4290461"/>
            <a:ext cx="4376420" cy="1584213"/>
            <a:chOff x="456637" y="3638951"/>
            <a:chExt cx="4376420" cy="1584213"/>
          </a:xfrm>
        </p:grpSpPr>
        <p:sp>
          <p:nvSpPr>
            <p:cNvPr id="14" name="ホームベース 13">
              <a:extLst>
                <a:ext uri="{FF2B5EF4-FFF2-40B4-BE49-F238E27FC236}">
                  <a16:creationId xmlns:a16="http://schemas.microsoft.com/office/drawing/2014/main" id="{9209FC39-F926-544D-96D5-E98F7868AC33}"/>
                </a:ext>
              </a:extLst>
            </p:cNvPr>
            <p:cNvSpPr/>
            <p:nvPr/>
          </p:nvSpPr>
          <p:spPr>
            <a:xfrm>
              <a:off x="456637" y="3971573"/>
              <a:ext cx="4376420" cy="12515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098E52D0-554B-F54D-B8BC-4739684487A0}"/>
                </a:ext>
              </a:extLst>
            </p:cNvPr>
            <p:cNvSpPr txBox="1"/>
            <p:nvPr/>
          </p:nvSpPr>
          <p:spPr>
            <a:xfrm>
              <a:off x="634365" y="4052199"/>
              <a:ext cx="3801041" cy="461665"/>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戦略を実践するための</a:t>
              </a:r>
              <a:r>
                <a:rPr kumimoji="1" lang="ja-JP" altLang="en-US" sz="2400" b="1">
                  <a:solidFill>
                    <a:schemeClr val="bg1"/>
                  </a:solidFill>
                  <a:latin typeface="Meiryo" panose="020B0604030504040204" pitchFamily="34" charset="-128"/>
                  <a:ea typeface="Meiryo" panose="020B0604030504040204" pitchFamily="34" charset="-128"/>
                </a:rPr>
                <a:t>手段</a:t>
              </a:r>
              <a:r>
                <a:rPr kumimoji="1" lang="ja-JP" altLang="en-US">
                  <a:solidFill>
                    <a:schemeClr val="bg1"/>
                  </a:solidFill>
                  <a:latin typeface="Meiryo" panose="020B0604030504040204" pitchFamily="34" charset="-128"/>
                  <a:ea typeface="Meiryo" panose="020B0604030504040204" pitchFamily="34" charset="-128"/>
                </a:rPr>
                <a:t>を組む</a:t>
              </a:r>
            </a:p>
          </p:txBody>
        </p:sp>
        <p:sp>
          <p:nvSpPr>
            <p:cNvPr id="9" name="テキスト ボックス 8">
              <a:extLst>
                <a:ext uri="{FF2B5EF4-FFF2-40B4-BE49-F238E27FC236}">
                  <a16:creationId xmlns:a16="http://schemas.microsoft.com/office/drawing/2014/main" id="{8B66FF85-F73E-A14E-9C78-C9618A9036DA}"/>
                </a:ext>
              </a:extLst>
            </p:cNvPr>
            <p:cNvSpPr txBox="1"/>
            <p:nvPr/>
          </p:nvSpPr>
          <p:spPr>
            <a:xfrm>
              <a:off x="634364" y="4439569"/>
              <a:ext cx="3704860"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ビジネス・モデルとビジネス・プロセス</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組織や体制、業績評価基準や報酬制度</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技術や</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サービス、製品や店舗</a:t>
              </a:r>
              <a:r>
                <a:rPr kumimoji="1" lang="ja-JP" altLang="en-US" sz="1400">
                  <a:solidFill>
                    <a:schemeClr val="bg1"/>
                  </a:solidFill>
                  <a:latin typeface="Meiryo" panose="020B0604030504040204" pitchFamily="34" charset="-128"/>
                  <a:ea typeface="Meiryo" panose="020B0604030504040204" pitchFamily="34" charset="-128"/>
                </a:rPr>
                <a:t>　など</a:t>
              </a:r>
            </a:p>
          </p:txBody>
        </p:sp>
        <p:sp>
          <p:nvSpPr>
            <p:cNvPr id="11" name="下矢印 10">
              <a:extLst>
                <a:ext uri="{FF2B5EF4-FFF2-40B4-BE49-F238E27FC236}">
                  <a16:creationId xmlns:a16="http://schemas.microsoft.com/office/drawing/2014/main" id="{A52BBF87-07E7-F14C-90FB-42CED81BE4FE}"/>
                </a:ext>
              </a:extLst>
            </p:cNvPr>
            <p:cNvSpPr/>
            <p:nvPr/>
          </p:nvSpPr>
          <p:spPr>
            <a:xfrm>
              <a:off x="1866230" y="3638951"/>
              <a:ext cx="1337310" cy="30790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円/楕円 29">
            <a:extLst>
              <a:ext uri="{FF2B5EF4-FFF2-40B4-BE49-F238E27FC236}">
                <a16:creationId xmlns:a16="http://schemas.microsoft.com/office/drawing/2014/main" id="{87F6BE78-2546-4547-B51A-15347D1F93A3}"/>
              </a:ext>
            </a:extLst>
          </p:cNvPr>
          <p:cNvSpPr/>
          <p:nvPr/>
        </p:nvSpPr>
        <p:spPr>
          <a:xfrm>
            <a:off x="4975787" y="1653609"/>
            <a:ext cx="1021080" cy="102751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A093FC9C-F28F-CC48-9A8E-6D0097A62EDB}"/>
              </a:ext>
            </a:extLst>
          </p:cNvPr>
          <p:cNvSpPr/>
          <p:nvPr/>
        </p:nvSpPr>
        <p:spPr>
          <a:xfrm>
            <a:off x="5283180" y="2773685"/>
            <a:ext cx="390806" cy="36933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4F9CC12C-0BA5-3045-944C-D3BE5D6D1D04}"/>
              </a:ext>
            </a:extLst>
          </p:cNvPr>
          <p:cNvSpPr/>
          <p:nvPr/>
        </p:nvSpPr>
        <p:spPr>
          <a:xfrm>
            <a:off x="4945234" y="3194363"/>
            <a:ext cx="1021080" cy="102751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a:extLst>
              <a:ext uri="{FF2B5EF4-FFF2-40B4-BE49-F238E27FC236}">
                <a16:creationId xmlns:a16="http://schemas.microsoft.com/office/drawing/2014/main" id="{280AA07C-D53D-C246-B7AE-1CD4A1D697EE}"/>
              </a:ext>
            </a:extLst>
          </p:cNvPr>
          <p:cNvSpPr/>
          <p:nvPr/>
        </p:nvSpPr>
        <p:spPr>
          <a:xfrm>
            <a:off x="4976058" y="4756933"/>
            <a:ext cx="1021080" cy="102751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矢印 33">
            <a:extLst>
              <a:ext uri="{FF2B5EF4-FFF2-40B4-BE49-F238E27FC236}">
                <a16:creationId xmlns:a16="http://schemas.microsoft.com/office/drawing/2014/main" id="{B865F3F0-1BDE-B348-B40C-92DA48BF9D7E}"/>
              </a:ext>
            </a:extLst>
          </p:cNvPr>
          <p:cNvSpPr/>
          <p:nvPr/>
        </p:nvSpPr>
        <p:spPr>
          <a:xfrm>
            <a:off x="5283180" y="4339797"/>
            <a:ext cx="390806" cy="36933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76FB3024-B5FE-DD40-B350-AAB34AED3377}"/>
              </a:ext>
            </a:extLst>
          </p:cNvPr>
          <p:cNvSpPr/>
          <p:nvPr/>
        </p:nvSpPr>
        <p:spPr>
          <a:xfrm>
            <a:off x="7260770" y="1653608"/>
            <a:ext cx="1021080" cy="1027517"/>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E4143CFF-95FC-2B47-89D5-92A8344A1F2F}"/>
              </a:ext>
            </a:extLst>
          </p:cNvPr>
          <p:cNvSpPr/>
          <p:nvPr/>
        </p:nvSpPr>
        <p:spPr>
          <a:xfrm>
            <a:off x="7260770" y="3203381"/>
            <a:ext cx="1021080" cy="1027517"/>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C40AFF5A-1AE4-5544-BA8B-5CDCA19477CC}"/>
              </a:ext>
            </a:extLst>
          </p:cNvPr>
          <p:cNvSpPr/>
          <p:nvPr/>
        </p:nvSpPr>
        <p:spPr>
          <a:xfrm>
            <a:off x="7260770" y="4761341"/>
            <a:ext cx="1021080" cy="102751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矢印 40">
            <a:extLst>
              <a:ext uri="{FF2B5EF4-FFF2-40B4-BE49-F238E27FC236}">
                <a16:creationId xmlns:a16="http://schemas.microsoft.com/office/drawing/2014/main" id="{54731A63-2646-A845-9FC7-00C6362A3BD9}"/>
              </a:ext>
            </a:extLst>
          </p:cNvPr>
          <p:cNvSpPr/>
          <p:nvPr/>
        </p:nvSpPr>
        <p:spPr>
          <a:xfrm flipH="1" flipV="1">
            <a:off x="7584802" y="2765719"/>
            <a:ext cx="390806" cy="369332"/>
          </a:xfrm>
          <a:prstGeom prst="down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3B00081E-2559-5A46-8642-D66B77B4DADE}"/>
              </a:ext>
            </a:extLst>
          </p:cNvPr>
          <p:cNvSpPr txBox="1"/>
          <p:nvPr/>
        </p:nvSpPr>
        <p:spPr>
          <a:xfrm>
            <a:off x="6590537" y="6060985"/>
            <a:ext cx="2353529"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AI</a:t>
            </a:r>
            <a:r>
              <a:rPr kumimoji="1" lang="ja-JP" altLang="en-US" sz="1400">
                <a:solidFill>
                  <a:srgbClr val="C00000"/>
                </a:solidFill>
                <a:latin typeface="Meiryo" panose="020B0604030504040204" pitchFamily="34" charset="-128"/>
                <a:ea typeface="Meiryo" panose="020B0604030504040204" pitchFamily="34" charset="-128"/>
              </a:rPr>
              <a:t>を使った新しいビジネス</a:t>
            </a:r>
            <a:endParaRPr kumimoji="1" lang="en-US" altLang="ja-JP" sz="1400"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ならば、何がいいだろう？</a:t>
            </a:r>
          </a:p>
        </p:txBody>
      </p:sp>
      <p:sp>
        <p:nvSpPr>
          <p:cNvPr id="47" name="テキスト ボックス 46">
            <a:extLst>
              <a:ext uri="{FF2B5EF4-FFF2-40B4-BE49-F238E27FC236}">
                <a16:creationId xmlns:a16="http://schemas.microsoft.com/office/drawing/2014/main" id="{CD9BB09A-0556-7842-8964-6E64DC96EB85}"/>
              </a:ext>
            </a:extLst>
          </p:cNvPr>
          <p:cNvSpPr txBox="1"/>
          <p:nvPr/>
        </p:nvSpPr>
        <p:spPr>
          <a:xfrm>
            <a:off x="4398800" y="867525"/>
            <a:ext cx="2159566" cy="523220"/>
          </a:xfrm>
          <a:prstGeom prst="rect">
            <a:avLst/>
          </a:prstGeom>
          <a:noFill/>
        </p:spPr>
        <p:txBody>
          <a:bodyPr wrap="none" rtlCol="0">
            <a:spAutoFit/>
          </a:bodyPr>
          <a:lstStyle/>
          <a:p>
            <a:r>
              <a:rPr kumimoji="1" lang="ja-JP" altLang="en-US" sz="1400">
                <a:solidFill>
                  <a:srgbClr val="C00000"/>
                </a:solidFill>
                <a:latin typeface="Meiryo" panose="020B0604030504040204" pitchFamily="34" charset="-128"/>
                <a:ea typeface="Meiryo" panose="020B0604030504040204" pitchFamily="34" charset="-128"/>
              </a:rPr>
              <a:t>我が事業部が克服すべき</a:t>
            </a:r>
            <a:endParaRPr kumimoji="1" lang="en-US" altLang="ja-JP" sz="1400" dirty="0">
              <a:solidFill>
                <a:srgbClr val="C00000"/>
              </a:solidFill>
              <a:latin typeface="Meiryo" panose="020B0604030504040204" pitchFamily="34" charset="-128"/>
              <a:ea typeface="Meiryo" panose="020B0604030504040204" pitchFamily="34" charset="-128"/>
            </a:endParaRPr>
          </a:p>
          <a:p>
            <a:r>
              <a:rPr lang="ja-JP" altLang="en-US" sz="1400">
                <a:solidFill>
                  <a:srgbClr val="C00000"/>
                </a:solidFill>
                <a:latin typeface="Meiryo" panose="020B0604030504040204" pitchFamily="34" charset="-128"/>
                <a:ea typeface="Meiryo" panose="020B0604030504040204" pitchFamily="34" charset="-128"/>
              </a:rPr>
              <a:t>重大な</a:t>
            </a:r>
            <a:r>
              <a:rPr kumimoji="1" lang="ja-JP" altLang="en-US" sz="1400">
                <a:solidFill>
                  <a:srgbClr val="C00000"/>
                </a:solidFill>
                <a:latin typeface="Meiryo" panose="020B0604030504040204" pitchFamily="34" charset="-128"/>
                <a:ea typeface="Meiryo" panose="020B0604030504040204" pitchFamily="34" charset="-128"/>
              </a:rPr>
              <a:t>課題は何だろう？</a:t>
            </a:r>
          </a:p>
        </p:txBody>
      </p:sp>
      <p:sp>
        <p:nvSpPr>
          <p:cNvPr id="48" name="下矢印 47">
            <a:extLst>
              <a:ext uri="{FF2B5EF4-FFF2-40B4-BE49-F238E27FC236}">
                <a16:creationId xmlns:a16="http://schemas.microsoft.com/office/drawing/2014/main" id="{20596085-5A30-3144-BD82-DDED89711F6F}"/>
              </a:ext>
            </a:extLst>
          </p:cNvPr>
          <p:cNvSpPr/>
          <p:nvPr/>
        </p:nvSpPr>
        <p:spPr>
          <a:xfrm>
            <a:off x="5283180" y="1358410"/>
            <a:ext cx="390806" cy="271298"/>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a:extLst>
              <a:ext uri="{FF2B5EF4-FFF2-40B4-BE49-F238E27FC236}">
                <a16:creationId xmlns:a16="http://schemas.microsoft.com/office/drawing/2014/main" id="{4D2D1712-5600-EE45-A9DF-1B85E0EDF09B}"/>
              </a:ext>
            </a:extLst>
          </p:cNvPr>
          <p:cNvSpPr/>
          <p:nvPr/>
        </p:nvSpPr>
        <p:spPr>
          <a:xfrm rot="10800000">
            <a:off x="7575907" y="5829743"/>
            <a:ext cx="390806" cy="207547"/>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a:extLst>
              <a:ext uri="{FF2B5EF4-FFF2-40B4-BE49-F238E27FC236}">
                <a16:creationId xmlns:a16="http://schemas.microsoft.com/office/drawing/2014/main" id="{EC793D6C-D239-5E40-8792-EDDD804ACD5A}"/>
              </a:ext>
            </a:extLst>
          </p:cNvPr>
          <p:cNvSpPr/>
          <p:nvPr/>
        </p:nvSpPr>
        <p:spPr>
          <a:xfrm flipH="1" flipV="1">
            <a:off x="7575472" y="4332715"/>
            <a:ext cx="390806" cy="369332"/>
          </a:xfrm>
          <a:prstGeom prst="down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37747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93160B2-F08C-5A42-B8B9-7457938223AE}"/>
              </a:ext>
            </a:extLst>
          </p:cNvPr>
          <p:cNvSpPr/>
          <p:nvPr/>
        </p:nvSpPr>
        <p:spPr>
          <a:xfrm>
            <a:off x="1115615" y="790361"/>
            <a:ext cx="3312369" cy="469114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99F8EF-7284-CE46-9A2E-693071FE262F}"/>
              </a:ext>
            </a:extLst>
          </p:cNvPr>
          <p:cNvSpPr/>
          <p:nvPr/>
        </p:nvSpPr>
        <p:spPr>
          <a:xfrm>
            <a:off x="4716016" y="790361"/>
            <a:ext cx="3312369" cy="469114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7516FD9-C278-6A4A-B49F-73E13000EC34}"/>
              </a:ext>
            </a:extLst>
          </p:cNvPr>
          <p:cNvSpPr>
            <a:spLocks noGrp="1"/>
          </p:cNvSpPr>
          <p:nvPr>
            <p:ph type="title"/>
          </p:nvPr>
        </p:nvSpPr>
        <p:spPr>
          <a:xfrm>
            <a:off x="230400" y="266400"/>
            <a:ext cx="8913600" cy="416221"/>
          </a:xfrm>
        </p:spPr>
        <p:txBody>
          <a:bodyPr/>
          <a:lstStyle/>
          <a:p>
            <a:r>
              <a:rPr kumimoji="1" lang="ja-JP" altLang="en-US"/>
              <a:t>デジタル化と</a:t>
            </a:r>
            <a:r>
              <a:rPr kumimoji="1" lang="en-US" altLang="ja-JP" dirty="0"/>
              <a:t>DX</a:t>
            </a:r>
            <a:r>
              <a:rPr kumimoji="1" lang="ja-JP" altLang="en-US"/>
              <a:t>の関係</a:t>
            </a:r>
          </a:p>
        </p:txBody>
      </p:sp>
      <p:sp>
        <p:nvSpPr>
          <p:cNvPr id="5" name="正方形/長方形 4">
            <a:extLst>
              <a:ext uri="{FF2B5EF4-FFF2-40B4-BE49-F238E27FC236}">
                <a16:creationId xmlns:a16="http://schemas.microsoft.com/office/drawing/2014/main" id="{006A2422-AFEB-9F40-8C94-DC25585055AE}"/>
              </a:ext>
            </a:extLst>
          </p:cNvPr>
          <p:cNvSpPr/>
          <p:nvPr/>
        </p:nvSpPr>
        <p:spPr>
          <a:xfrm>
            <a:off x="5040053" y="1324237"/>
            <a:ext cx="2664294" cy="1198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直角三角形 5">
            <a:extLst>
              <a:ext uri="{FF2B5EF4-FFF2-40B4-BE49-F238E27FC236}">
                <a16:creationId xmlns:a16="http://schemas.microsoft.com/office/drawing/2014/main" id="{16D450F5-8159-D743-9538-E24FB06BF7AB}"/>
              </a:ext>
            </a:extLst>
          </p:cNvPr>
          <p:cNvSpPr/>
          <p:nvPr/>
        </p:nvSpPr>
        <p:spPr>
          <a:xfrm flipH="1">
            <a:off x="1111254" y="5696980"/>
            <a:ext cx="6921492" cy="684348"/>
          </a:xfrm>
          <a:prstGeom prst="rtTriangl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a:extLst>
              <a:ext uri="{FF2B5EF4-FFF2-40B4-BE49-F238E27FC236}">
                <a16:creationId xmlns:a16="http://schemas.microsoft.com/office/drawing/2014/main" id="{2807F920-9C18-494F-98B7-401654ADF3BD}"/>
              </a:ext>
            </a:extLst>
          </p:cNvPr>
          <p:cNvSpPr/>
          <p:nvPr/>
        </p:nvSpPr>
        <p:spPr>
          <a:xfrm rot="10800000" flipH="1">
            <a:off x="1133095" y="5589240"/>
            <a:ext cx="6921492" cy="684348"/>
          </a:xfrm>
          <a:prstGeom prst="rtTriangl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940E36A8-ABA4-024E-BB01-E6F925316571}"/>
              </a:ext>
            </a:extLst>
          </p:cNvPr>
          <p:cNvSpPr txBox="1"/>
          <p:nvPr/>
        </p:nvSpPr>
        <p:spPr>
          <a:xfrm>
            <a:off x="1692016" y="933602"/>
            <a:ext cx="2159566" cy="307777"/>
          </a:xfrm>
          <a:prstGeom prst="rect">
            <a:avLst/>
          </a:prstGeom>
          <a:noFill/>
        </p:spPr>
        <p:txBody>
          <a:bodyPr wrap="none" rtlCol="0">
            <a:spAutoFit/>
          </a:bodyPr>
          <a:lstStyle/>
          <a:p>
            <a:pPr algn="ctr"/>
            <a:r>
              <a:rPr kumimoji="1" lang="ja-JP" altLang="en-US" sz="1400" b="1">
                <a:solidFill>
                  <a:schemeClr val="accent3">
                    <a:lumMod val="75000"/>
                  </a:schemeClr>
                </a:solidFill>
                <a:latin typeface="Meiryo" panose="020B0604030504040204" pitchFamily="34" charset="-128"/>
                <a:ea typeface="Meiryo" panose="020B0604030504040204" pitchFamily="34" charset="-128"/>
              </a:rPr>
              <a:t>既存事業の改善・最適化</a:t>
            </a:r>
          </a:p>
        </p:txBody>
      </p:sp>
      <p:sp>
        <p:nvSpPr>
          <p:cNvPr id="12" name="テキスト ボックス 11">
            <a:extLst>
              <a:ext uri="{FF2B5EF4-FFF2-40B4-BE49-F238E27FC236}">
                <a16:creationId xmlns:a16="http://schemas.microsoft.com/office/drawing/2014/main" id="{48AEEFF1-5936-7A4F-B5D7-E0959F95DFE2}"/>
              </a:ext>
            </a:extLst>
          </p:cNvPr>
          <p:cNvSpPr txBox="1"/>
          <p:nvPr/>
        </p:nvSpPr>
        <p:spPr>
          <a:xfrm>
            <a:off x="4844798" y="908720"/>
            <a:ext cx="3057247"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企業</a:t>
            </a:r>
            <a:r>
              <a:rPr kumimoji="1" lang="ja-JP" altLang="en-US" sz="1400" b="1">
                <a:solidFill>
                  <a:srgbClr val="0070C0"/>
                </a:solidFill>
                <a:latin typeface="Meiryo" panose="020B0604030504040204" pitchFamily="34" charset="-128"/>
                <a:ea typeface="Meiryo" panose="020B0604030504040204" pitchFamily="34" charset="-128"/>
              </a:rPr>
              <a:t>文化やビジネス・モデルの変革</a:t>
            </a:r>
          </a:p>
        </p:txBody>
      </p:sp>
      <p:sp>
        <p:nvSpPr>
          <p:cNvPr id="13" name="円/楕円 12">
            <a:extLst>
              <a:ext uri="{FF2B5EF4-FFF2-40B4-BE49-F238E27FC236}">
                <a16:creationId xmlns:a16="http://schemas.microsoft.com/office/drawing/2014/main" id="{99EA597D-55E0-0740-8921-26B703931BDD}"/>
              </a:ext>
            </a:extLst>
          </p:cNvPr>
          <p:cNvSpPr/>
          <p:nvPr/>
        </p:nvSpPr>
        <p:spPr>
          <a:xfrm>
            <a:off x="2627783" y="5013176"/>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屈折矢印 13">
            <a:extLst>
              <a:ext uri="{FF2B5EF4-FFF2-40B4-BE49-F238E27FC236}">
                <a16:creationId xmlns:a16="http://schemas.microsoft.com/office/drawing/2014/main" id="{9B440A7E-F183-7A43-B8CC-1445BEE370F3}"/>
              </a:ext>
            </a:extLst>
          </p:cNvPr>
          <p:cNvSpPr/>
          <p:nvPr/>
        </p:nvSpPr>
        <p:spPr>
          <a:xfrm>
            <a:off x="2987824" y="2555845"/>
            <a:ext cx="4176464" cy="2745363"/>
          </a:xfrm>
          <a:prstGeom prst="bentUpArrow">
            <a:avLst>
              <a:gd name="adj1" fmla="val 10224"/>
              <a:gd name="adj2" fmla="val 9168"/>
              <a:gd name="adj3" fmla="val 1164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8477274A-5B7D-DF4B-BA27-D3A6F286DE25}"/>
              </a:ext>
            </a:extLst>
          </p:cNvPr>
          <p:cNvSpPr/>
          <p:nvPr/>
        </p:nvSpPr>
        <p:spPr>
          <a:xfrm>
            <a:off x="2495358" y="3723709"/>
            <a:ext cx="552882" cy="1255639"/>
          </a:xfrm>
          <a:prstGeom prst="upArrow">
            <a:avLst>
              <a:gd name="adj1" fmla="val 50000"/>
              <a:gd name="adj2" fmla="val 53376"/>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13A8795A-E110-F240-B89E-32A81A9E4878}"/>
              </a:ext>
            </a:extLst>
          </p:cNvPr>
          <p:cNvSpPr/>
          <p:nvPr/>
        </p:nvSpPr>
        <p:spPr>
          <a:xfrm>
            <a:off x="1439652" y="4069082"/>
            <a:ext cx="2664294" cy="6480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屈折矢印 16">
            <a:extLst>
              <a:ext uri="{FF2B5EF4-FFF2-40B4-BE49-F238E27FC236}">
                <a16:creationId xmlns:a16="http://schemas.microsoft.com/office/drawing/2014/main" id="{932F4680-6F78-1548-9B97-58B97B6F942C}"/>
              </a:ext>
            </a:extLst>
          </p:cNvPr>
          <p:cNvSpPr/>
          <p:nvPr/>
        </p:nvSpPr>
        <p:spPr>
          <a:xfrm rot="5400000" flipH="1">
            <a:off x="3126263" y="1490357"/>
            <a:ext cx="1415307" cy="2412271"/>
          </a:xfrm>
          <a:prstGeom prst="bentUpArrow">
            <a:avLst>
              <a:gd name="adj1" fmla="val 20316"/>
              <a:gd name="adj2" fmla="val 18116"/>
              <a:gd name="adj3" fmla="val 2328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屈折矢印 17">
            <a:extLst>
              <a:ext uri="{FF2B5EF4-FFF2-40B4-BE49-F238E27FC236}">
                <a16:creationId xmlns:a16="http://schemas.microsoft.com/office/drawing/2014/main" id="{3D7624F7-78C6-E043-969C-0B5C8730FC02}"/>
              </a:ext>
            </a:extLst>
          </p:cNvPr>
          <p:cNvSpPr/>
          <p:nvPr/>
        </p:nvSpPr>
        <p:spPr>
          <a:xfrm>
            <a:off x="2950502" y="2555845"/>
            <a:ext cx="3133666" cy="1165380"/>
          </a:xfrm>
          <a:prstGeom prst="bentUpArrow">
            <a:avLst>
              <a:gd name="adj1" fmla="val 24636"/>
              <a:gd name="adj2" fmla="val 21978"/>
              <a:gd name="adj3" fmla="val 29788"/>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0C265887-BA8B-1C42-AC5B-A77AD562FB08}"/>
              </a:ext>
            </a:extLst>
          </p:cNvPr>
          <p:cNvSpPr/>
          <p:nvPr/>
        </p:nvSpPr>
        <p:spPr>
          <a:xfrm>
            <a:off x="2634004" y="3426972"/>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E0BE2A06-D49D-A049-B1B2-5F4072181153}"/>
              </a:ext>
            </a:extLst>
          </p:cNvPr>
          <p:cNvSpPr/>
          <p:nvPr/>
        </p:nvSpPr>
        <p:spPr>
          <a:xfrm>
            <a:off x="2626464" y="1567118"/>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CBFE2FB1-6469-074E-AEF8-C6B79367E24C}"/>
              </a:ext>
            </a:extLst>
          </p:cNvPr>
          <p:cNvSpPr/>
          <p:nvPr/>
        </p:nvSpPr>
        <p:spPr>
          <a:xfrm>
            <a:off x="2950502" y="1432149"/>
            <a:ext cx="2086288" cy="557970"/>
          </a:xfrm>
          <a:prstGeom prst="rightArrow">
            <a:avLst>
              <a:gd name="adj1" fmla="val 50000"/>
              <a:gd name="adj2" fmla="val 57804"/>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809C43AD-D9E9-2348-9D00-1DB63431D679}"/>
              </a:ext>
            </a:extLst>
          </p:cNvPr>
          <p:cNvSpPr/>
          <p:nvPr/>
        </p:nvSpPr>
        <p:spPr>
          <a:xfrm>
            <a:off x="1439652" y="2524411"/>
            <a:ext cx="2664294" cy="648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乗算記号 21">
            <a:extLst>
              <a:ext uri="{FF2B5EF4-FFF2-40B4-BE49-F238E27FC236}">
                <a16:creationId xmlns:a16="http://schemas.microsoft.com/office/drawing/2014/main" id="{02C0C854-642E-C941-8B14-FE7AAB0EC67C}"/>
              </a:ext>
            </a:extLst>
          </p:cNvPr>
          <p:cNvSpPr/>
          <p:nvPr/>
        </p:nvSpPr>
        <p:spPr>
          <a:xfrm>
            <a:off x="6584138" y="3656061"/>
            <a:ext cx="720080" cy="772905"/>
          </a:xfrm>
          <a:prstGeom prst="mathMultiply">
            <a:avLst>
              <a:gd name="adj1" fmla="val 1274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ドーナツ 22">
            <a:extLst>
              <a:ext uri="{FF2B5EF4-FFF2-40B4-BE49-F238E27FC236}">
                <a16:creationId xmlns:a16="http://schemas.microsoft.com/office/drawing/2014/main" id="{3E4D381F-C2A1-ED4F-B0B5-C2F3E7AA704B}"/>
              </a:ext>
            </a:extLst>
          </p:cNvPr>
          <p:cNvSpPr/>
          <p:nvPr/>
        </p:nvSpPr>
        <p:spPr>
          <a:xfrm>
            <a:off x="3671902" y="1989867"/>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DB35E7B6-35C6-304E-A5B5-56E7AFA2A718}"/>
              </a:ext>
            </a:extLst>
          </p:cNvPr>
          <p:cNvSpPr/>
          <p:nvPr/>
        </p:nvSpPr>
        <p:spPr>
          <a:xfrm>
            <a:off x="4948745" y="3329467"/>
            <a:ext cx="518646" cy="467373"/>
          </a:xfrm>
          <a:prstGeom prst="triangle">
            <a:avLst/>
          </a:prstGeom>
          <a:noFill/>
          <a:ln w="76200">
            <a:solidFill>
              <a:schemeClr val="accent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ドーナツ 25">
            <a:extLst>
              <a:ext uri="{FF2B5EF4-FFF2-40B4-BE49-F238E27FC236}">
                <a16:creationId xmlns:a16="http://schemas.microsoft.com/office/drawing/2014/main" id="{26000573-37A3-1B43-8C89-EC753B2CA490}"/>
              </a:ext>
            </a:extLst>
          </p:cNvPr>
          <p:cNvSpPr/>
          <p:nvPr/>
        </p:nvSpPr>
        <p:spPr>
          <a:xfrm>
            <a:off x="3671902" y="1461099"/>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FAC8275E-42C3-9C45-8631-25902E0D524B}"/>
              </a:ext>
            </a:extLst>
          </p:cNvPr>
          <p:cNvSpPr txBox="1"/>
          <p:nvPr/>
        </p:nvSpPr>
        <p:spPr>
          <a:xfrm>
            <a:off x="1531525" y="2691087"/>
            <a:ext cx="249299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デジタライゼーション</a:t>
            </a:r>
          </a:p>
        </p:txBody>
      </p:sp>
      <p:sp>
        <p:nvSpPr>
          <p:cNvPr id="28" name="テキスト ボックス 27">
            <a:extLst>
              <a:ext uri="{FF2B5EF4-FFF2-40B4-BE49-F238E27FC236}">
                <a16:creationId xmlns:a16="http://schemas.microsoft.com/office/drawing/2014/main" id="{F90783A6-C02F-9A47-97A6-0C40FC660802}"/>
              </a:ext>
            </a:extLst>
          </p:cNvPr>
          <p:cNvSpPr txBox="1"/>
          <p:nvPr/>
        </p:nvSpPr>
        <p:spPr>
          <a:xfrm>
            <a:off x="1635852" y="4242271"/>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デジタイゼーション</a:t>
            </a:r>
          </a:p>
        </p:txBody>
      </p:sp>
      <p:sp>
        <p:nvSpPr>
          <p:cNvPr id="29" name="テキスト ボックス 28">
            <a:extLst>
              <a:ext uri="{FF2B5EF4-FFF2-40B4-BE49-F238E27FC236}">
                <a16:creationId xmlns:a16="http://schemas.microsoft.com/office/drawing/2014/main" id="{D17B795A-D4B4-5A43-8836-A99CB15B3A5E}"/>
              </a:ext>
            </a:extLst>
          </p:cNvPr>
          <p:cNvSpPr txBox="1"/>
          <p:nvPr/>
        </p:nvSpPr>
        <p:spPr>
          <a:xfrm>
            <a:off x="5043316" y="1618430"/>
            <a:ext cx="2661032" cy="615553"/>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トランスフォーメーション</a:t>
            </a:r>
          </a:p>
        </p:txBody>
      </p:sp>
      <p:sp>
        <p:nvSpPr>
          <p:cNvPr id="30" name="テキスト ボックス 29">
            <a:extLst>
              <a:ext uri="{FF2B5EF4-FFF2-40B4-BE49-F238E27FC236}">
                <a16:creationId xmlns:a16="http://schemas.microsoft.com/office/drawing/2014/main" id="{662925D6-E116-4647-BDB8-4354945484F4}"/>
              </a:ext>
            </a:extLst>
          </p:cNvPr>
          <p:cNvSpPr txBox="1"/>
          <p:nvPr/>
        </p:nvSpPr>
        <p:spPr>
          <a:xfrm>
            <a:off x="1368850" y="5750441"/>
            <a:ext cx="646331"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技術</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49146DC1-EFB2-7746-9A4F-D3638F0F42F3}"/>
              </a:ext>
            </a:extLst>
          </p:cNvPr>
          <p:cNvSpPr txBox="1"/>
          <p:nvPr/>
        </p:nvSpPr>
        <p:spPr>
          <a:xfrm>
            <a:off x="6570896" y="5955206"/>
            <a:ext cx="1338828"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ヒトと組織</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1890155-03C4-DF40-A648-1885AC34F7EE}"/>
              </a:ext>
            </a:extLst>
          </p:cNvPr>
          <p:cNvSpPr txBox="1"/>
          <p:nvPr/>
        </p:nvSpPr>
        <p:spPr>
          <a:xfrm>
            <a:off x="1355193" y="6425376"/>
            <a:ext cx="1595309" cy="261610"/>
          </a:xfrm>
          <a:prstGeom prst="rect">
            <a:avLst/>
          </a:prstGeom>
          <a:noFill/>
        </p:spPr>
        <p:txBody>
          <a:bodyPr wrap="none" rtlCol="0">
            <a:spAutoFit/>
          </a:bodyPr>
          <a:lstStyle/>
          <a:p>
            <a:r>
              <a:rPr kumimoji="1" lang="ja-JP" altLang="en-US" sz="1100">
                <a:latin typeface="Meiryo" panose="020B0604030504040204" pitchFamily="34" charset="-128"/>
                <a:ea typeface="Meiryo" panose="020B0604030504040204" pitchFamily="34" charset="-128"/>
              </a:rPr>
              <a:t>自分たちのポジション</a:t>
            </a:r>
          </a:p>
        </p:txBody>
      </p:sp>
      <p:sp>
        <p:nvSpPr>
          <p:cNvPr id="34" name="円/楕円 33">
            <a:extLst>
              <a:ext uri="{FF2B5EF4-FFF2-40B4-BE49-F238E27FC236}">
                <a16:creationId xmlns:a16="http://schemas.microsoft.com/office/drawing/2014/main" id="{A442D18C-02A0-1748-838E-A9B192E2EF6A}"/>
              </a:ext>
            </a:extLst>
          </p:cNvPr>
          <p:cNvSpPr/>
          <p:nvPr/>
        </p:nvSpPr>
        <p:spPr>
          <a:xfrm>
            <a:off x="1133094" y="6430514"/>
            <a:ext cx="170588" cy="17058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538FC75-FA7C-F84F-A30E-9DDE70AE2AA8}"/>
              </a:ext>
            </a:extLst>
          </p:cNvPr>
          <p:cNvSpPr txBox="1"/>
          <p:nvPr/>
        </p:nvSpPr>
        <p:spPr>
          <a:xfrm>
            <a:off x="6084168" y="6434554"/>
            <a:ext cx="3074881"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及川卓也</a:t>
            </a:r>
            <a:r>
              <a:rPr kumimoji="1" lang="en-US" altLang="ja-JP" sz="800" dirty="0">
                <a:latin typeface="Meiryo" panose="020B0604030504040204" pitchFamily="34" charset="-128"/>
                <a:ea typeface="Meiryo" panose="020B0604030504040204" pitchFamily="34" charset="-128"/>
              </a:rPr>
              <a:t> </a:t>
            </a:r>
            <a:r>
              <a:rPr kumimoji="1" lang="ja-JP" altLang="en-US" sz="800">
                <a:latin typeface="Meiryo" panose="020B0604030504040204" pitchFamily="34" charset="-128"/>
                <a:ea typeface="Meiryo" panose="020B0604030504040204" pitchFamily="34" charset="-128"/>
              </a:rPr>
              <a:t>著「ソフトウェア・ファースト」</a:t>
            </a:r>
            <a:r>
              <a:rPr kumimoji="1" lang="en-US" altLang="ja-JP" sz="800" dirty="0">
                <a:latin typeface="Meiryo" panose="020B0604030504040204" pitchFamily="34" charset="-128"/>
                <a:ea typeface="Meiryo" panose="020B0604030504040204" pitchFamily="34" charset="-128"/>
              </a:rPr>
              <a:t>p.196</a:t>
            </a:r>
            <a:r>
              <a:rPr kumimoji="1" lang="ja-JP" altLang="en-US" sz="800">
                <a:latin typeface="Meiryo" panose="020B0604030504040204" pitchFamily="34" charset="-128"/>
                <a:ea typeface="Meiryo" panose="020B0604030504040204" pitchFamily="34" charset="-128"/>
              </a:rPr>
              <a:t>を参考に作成</a:t>
            </a:r>
          </a:p>
        </p:txBody>
      </p:sp>
    </p:spTree>
    <p:extLst>
      <p:ext uri="{BB962C8B-B14F-4D97-AF65-F5344CB8AC3E}">
        <p14:creationId xmlns:p14="http://schemas.microsoft.com/office/powerpoint/2010/main" val="2501209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グループ化 79">
            <a:extLst>
              <a:ext uri="{FF2B5EF4-FFF2-40B4-BE49-F238E27FC236}">
                <a16:creationId xmlns:a16="http://schemas.microsoft.com/office/drawing/2014/main" id="{AACC2264-2B24-E02B-BB93-4993E9B3B167}"/>
              </a:ext>
            </a:extLst>
          </p:cNvPr>
          <p:cNvGrpSpPr/>
          <p:nvPr/>
        </p:nvGrpSpPr>
        <p:grpSpPr>
          <a:xfrm>
            <a:off x="230400" y="769705"/>
            <a:ext cx="8668921" cy="5841552"/>
            <a:chOff x="230400" y="769705"/>
            <a:chExt cx="8668921" cy="5841552"/>
          </a:xfrm>
        </p:grpSpPr>
        <p:sp>
          <p:nvSpPr>
            <p:cNvPr id="53" name="正方形/長方形 52">
              <a:extLst>
                <a:ext uri="{FF2B5EF4-FFF2-40B4-BE49-F238E27FC236}">
                  <a16:creationId xmlns:a16="http://schemas.microsoft.com/office/drawing/2014/main" id="{F6BD8609-8ED3-D05D-AB20-5E67B6C659C2}"/>
                </a:ext>
              </a:extLst>
            </p:cNvPr>
            <p:cNvSpPr/>
            <p:nvPr/>
          </p:nvSpPr>
          <p:spPr>
            <a:xfrm>
              <a:off x="230400" y="769705"/>
              <a:ext cx="8623314" cy="58415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8660D8A2-C1B1-6265-5560-0E691A16BB70}"/>
                </a:ext>
              </a:extLst>
            </p:cNvPr>
            <p:cNvSpPr txBox="1"/>
            <p:nvPr/>
          </p:nvSpPr>
          <p:spPr>
            <a:xfrm>
              <a:off x="374295" y="967808"/>
              <a:ext cx="804644" cy="584775"/>
            </a:xfrm>
            <a:prstGeom prst="rect">
              <a:avLst/>
            </a:prstGeom>
            <a:noFill/>
          </p:spPr>
          <p:txBody>
            <a:bodyPr wrap="non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DX</a:t>
              </a:r>
              <a:endParaRPr kumimoji="1" lang="ja-JP" altLang="en-US" sz="3200" b="1">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5CD2439-65DA-1AB0-27C1-9710B449C551}"/>
                </a:ext>
              </a:extLst>
            </p:cNvPr>
            <p:cNvSpPr txBox="1"/>
            <p:nvPr/>
          </p:nvSpPr>
          <p:spPr>
            <a:xfrm>
              <a:off x="382154" y="1552897"/>
              <a:ext cx="1467068"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会社の変革</a:t>
              </a:r>
            </a:p>
          </p:txBody>
        </p:sp>
        <p:sp>
          <p:nvSpPr>
            <p:cNvPr id="64" name="テキスト ボックス 63">
              <a:extLst>
                <a:ext uri="{FF2B5EF4-FFF2-40B4-BE49-F238E27FC236}">
                  <a16:creationId xmlns:a16="http://schemas.microsoft.com/office/drawing/2014/main" id="{AE566BFD-F821-E655-CF25-E9F5E84CDCC2}"/>
                </a:ext>
              </a:extLst>
            </p:cNvPr>
            <p:cNvSpPr txBox="1"/>
            <p:nvPr/>
          </p:nvSpPr>
          <p:spPr>
            <a:xfrm>
              <a:off x="390503" y="2063566"/>
              <a:ext cx="274947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デジタル前提の社会に適応</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するために会社を作り変える。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6226640-298B-14BC-7368-13FEBC921866}"/>
                </a:ext>
              </a:extLst>
            </p:cNvPr>
            <p:cNvSpPr txBox="1"/>
            <p:nvPr/>
          </p:nvSpPr>
          <p:spPr>
            <a:xfrm>
              <a:off x="3106060" y="1460564"/>
              <a:ext cx="2471747" cy="584775"/>
            </a:xfrm>
            <a:prstGeom prst="rect">
              <a:avLst/>
            </a:prstGeom>
            <a:noFill/>
          </p:spPr>
          <p:txBody>
            <a:bodyPr wrap="square">
              <a:spAutoFit/>
            </a:bodyPr>
            <a:lstStyle/>
            <a:p>
              <a:r>
                <a:rPr kumimoji="1" lang="ja-JP" altLang="en-US" sz="1600" b="1">
                  <a:solidFill>
                    <a:schemeClr val="bg1"/>
                  </a:solidFill>
                  <a:latin typeface="Meiryo" panose="020B0604030504040204" pitchFamily="34" charset="-128"/>
                  <a:ea typeface="Meiryo" panose="020B0604030504040204" pitchFamily="34" charset="-128"/>
                </a:rPr>
                <a:t>高速で継続・連続的な</a:t>
              </a:r>
              <a:endParaRPr kumimoji="1" lang="en-US" altLang="ja-JP" sz="1600" b="1" dirty="0">
                <a:solidFill>
                  <a:schemeClr val="bg1"/>
                </a:solidFill>
                <a:latin typeface="Meiryo" panose="020B0604030504040204" pitchFamily="34" charset="-128"/>
                <a:ea typeface="Meiryo" panose="020B0604030504040204" pitchFamily="34" charset="-128"/>
              </a:endParaRPr>
            </a:p>
            <a:p>
              <a:r>
                <a:rPr kumimoji="1" lang="ja-JP" altLang="en-US" sz="1600" b="1">
                  <a:solidFill>
                    <a:schemeClr val="bg1"/>
                  </a:solidFill>
                  <a:latin typeface="Meiryo" panose="020B0604030504040204" pitchFamily="34" charset="-128"/>
                  <a:ea typeface="Meiryo" panose="020B0604030504040204" pitchFamily="34" charset="-128"/>
                </a:rPr>
                <a:t>改善と新サービス投入</a:t>
              </a:r>
            </a:p>
          </p:txBody>
        </p:sp>
        <p:sp>
          <p:nvSpPr>
            <p:cNvPr id="66" name="テキスト ボックス 65">
              <a:extLst>
                <a:ext uri="{FF2B5EF4-FFF2-40B4-BE49-F238E27FC236}">
                  <a16:creationId xmlns:a16="http://schemas.microsoft.com/office/drawing/2014/main" id="{41684A16-96A9-1E2C-110A-87FCE0286A1F}"/>
                </a:ext>
              </a:extLst>
            </p:cNvPr>
            <p:cNvSpPr txBox="1"/>
            <p:nvPr/>
          </p:nvSpPr>
          <p:spPr>
            <a:xfrm>
              <a:off x="3092324" y="2063340"/>
              <a:ext cx="2485483"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組織や体制、雇用制度や働き方、行動や思考の様式を作り変える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67" name="右矢印 66">
              <a:extLst>
                <a:ext uri="{FF2B5EF4-FFF2-40B4-BE49-F238E27FC236}">
                  <a16:creationId xmlns:a16="http://schemas.microsoft.com/office/drawing/2014/main" id="{4F4CEADF-AED0-248E-4500-C9FD88AC5065}"/>
                </a:ext>
              </a:extLst>
            </p:cNvPr>
            <p:cNvSpPr/>
            <p:nvPr/>
          </p:nvSpPr>
          <p:spPr>
            <a:xfrm>
              <a:off x="2535525" y="1697253"/>
              <a:ext cx="464457" cy="64348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a:extLst>
                <a:ext uri="{FF2B5EF4-FFF2-40B4-BE49-F238E27FC236}">
                  <a16:creationId xmlns:a16="http://schemas.microsoft.com/office/drawing/2014/main" id="{592B6A8D-AA8C-2288-A750-4E8A7489209E}"/>
                </a:ext>
              </a:extLst>
            </p:cNvPr>
            <p:cNvSpPr txBox="1"/>
            <p:nvPr/>
          </p:nvSpPr>
          <p:spPr>
            <a:xfrm>
              <a:off x="5458912" y="1733792"/>
              <a:ext cx="3043461" cy="646331"/>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bg1"/>
                  </a:solidFill>
                  <a:latin typeface="Meiryo" panose="020B0604030504040204" pitchFamily="34" charset="-128"/>
                  <a:ea typeface="Meiryo" panose="020B0604030504040204" pitchFamily="34" charset="-128"/>
                </a:rPr>
                <a:t>パーパスや事業目的の再定義</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意志決定プロセスや組織の変革</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a:solidFill>
                    <a:schemeClr val="bg1"/>
                  </a:solidFill>
                  <a:latin typeface="Meiryo" panose="020B0604030504040204" pitchFamily="34" charset="-128"/>
                  <a:ea typeface="Meiryo" panose="020B0604030504040204" pitchFamily="34" charset="-128"/>
                </a:rPr>
                <a:t>収益構造の見直し　など</a:t>
              </a:r>
            </a:p>
          </p:txBody>
        </p:sp>
        <p:sp>
          <p:nvSpPr>
            <p:cNvPr id="79" name="テキスト ボックス 78">
              <a:extLst>
                <a:ext uri="{FF2B5EF4-FFF2-40B4-BE49-F238E27FC236}">
                  <a16:creationId xmlns:a16="http://schemas.microsoft.com/office/drawing/2014/main" id="{65372B07-BB93-E694-1E64-14AB4800E21A}"/>
                </a:ext>
              </a:extLst>
            </p:cNvPr>
            <p:cNvSpPr txBox="1"/>
            <p:nvPr/>
          </p:nvSpPr>
          <p:spPr>
            <a:xfrm>
              <a:off x="3916393" y="969771"/>
              <a:ext cx="4982928" cy="461665"/>
            </a:xfrm>
            <a:prstGeom prst="rect">
              <a:avLst/>
            </a:prstGeom>
            <a:noFill/>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圧倒的スピードの獲得する</a:t>
              </a:r>
              <a:endParaRPr lang="en-US" altLang="ja-JP" sz="2400" b="1" dirty="0">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91371F4B-EEC1-ED97-EF4B-FAE7897A8507}"/>
              </a:ext>
            </a:extLst>
          </p:cNvPr>
          <p:cNvSpPr>
            <a:spLocks noGrp="1"/>
          </p:cNvSpPr>
          <p:nvPr>
            <p:ph type="title"/>
          </p:nvPr>
        </p:nvSpPr>
        <p:spPr>
          <a:xfrm>
            <a:off x="230400" y="271717"/>
            <a:ext cx="8913600" cy="416221"/>
          </a:xfrm>
        </p:spPr>
        <p:txBody>
          <a:bodyPr/>
          <a:lstStyle/>
          <a:p>
            <a:r>
              <a:rPr lang="ja-JP" altLang="en-US"/>
              <a:t>デジタル化の先にある</a:t>
            </a:r>
            <a:r>
              <a:rPr lang="en-US" altLang="ja-JP" dirty="0"/>
              <a:t>DX</a:t>
            </a:r>
            <a:endParaRPr lang="ja-JP" altLang="en-US"/>
          </a:p>
        </p:txBody>
      </p:sp>
      <p:sp>
        <p:nvSpPr>
          <p:cNvPr id="13" name="正方形/長方形 12">
            <a:extLst>
              <a:ext uri="{FF2B5EF4-FFF2-40B4-BE49-F238E27FC236}">
                <a16:creationId xmlns:a16="http://schemas.microsoft.com/office/drawing/2014/main" id="{7B2EAD43-73E0-C358-F7E6-67A8E637B4EE}"/>
              </a:ext>
            </a:extLst>
          </p:cNvPr>
          <p:cNvSpPr/>
          <p:nvPr/>
        </p:nvSpPr>
        <p:spPr>
          <a:xfrm>
            <a:off x="321263" y="4698322"/>
            <a:ext cx="8428450" cy="183980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35E94D1B-73E4-CFA7-B672-4E70B0DA0704}"/>
              </a:ext>
            </a:extLst>
          </p:cNvPr>
          <p:cNvSpPr txBox="1"/>
          <p:nvPr/>
        </p:nvSpPr>
        <p:spPr>
          <a:xfrm>
            <a:off x="391886" y="4916105"/>
            <a:ext cx="2954655"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デジタイゼーション</a:t>
            </a:r>
          </a:p>
        </p:txBody>
      </p:sp>
      <p:sp>
        <p:nvSpPr>
          <p:cNvPr id="17" name="テキスト ボックス 16">
            <a:extLst>
              <a:ext uri="{FF2B5EF4-FFF2-40B4-BE49-F238E27FC236}">
                <a16:creationId xmlns:a16="http://schemas.microsoft.com/office/drawing/2014/main" id="{5F90CF54-6359-63C5-27A1-7DEB154B2CED}"/>
              </a:ext>
            </a:extLst>
          </p:cNvPr>
          <p:cNvSpPr txBox="1"/>
          <p:nvPr/>
        </p:nvSpPr>
        <p:spPr>
          <a:xfrm>
            <a:off x="391886" y="5465836"/>
            <a:ext cx="1467068"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手段の変革</a:t>
            </a:r>
          </a:p>
        </p:txBody>
      </p:sp>
      <p:sp>
        <p:nvSpPr>
          <p:cNvPr id="24" name="テキスト ボックス 23">
            <a:extLst>
              <a:ext uri="{FF2B5EF4-FFF2-40B4-BE49-F238E27FC236}">
                <a16:creationId xmlns:a16="http://schemas.microsoft.com/office/drawing/2014/main" id="{D9E4B9A6-835C-1409-5858-5682504DE54E}"/>
              </a:ext>
            </a:extLst>
          </p:cNvPr>
          <p:cNvSpPr txBox="1"/>
          <p:nvPr/>
        </p:nvSpPr>
        <p:spPr>
          <a:xfrm>
            <a:off x="378150" y="5896825"/>
            <a:ext cx="2837543"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業務プロセスを</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アナログからデジタルに変更</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CA59BD64-0710-54B7-433A-CEF2DD79214B}"/>
              </a:ext>
            </a:extLst>
          </p:cNvPr>
          <p:cNvSpPr txBox="1"/>
          <p:nvPr/>
        </p:nvSpPr>
        <p:spPr>
          <a:xfrm>
            <a:off x="3056816" y="5896826"/>
            <a:ext cx="2161072"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既存業務の効率化や</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コスト削減、利便性の向上</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2CD383EE-BD8A-C3B1-9F71-00714F1D250A}"/>
              </a:ext>
            </a:extLst>
          </p:cNvPr>
          <p:cNvSpPr txBox="1"/>
          <p:nvPr/>
        </p:nvSpPr>
        <p:spPr>
          <a:xfrm>
            <a:off x="3056816" y="5465836"/>
            <a:ext cx="1719154" cy="400110"/>
          </a:xfrm>
          <a:prstGeom prst="rect">
            <a:avLst/>
          </a:prstGeom>
          <a:noFill/>
        </p:spPr>
        <p:txBody>
          <a:bodyPr wrap="square">
            <a:spAutoFit/>
          </a:bodyPr>
          <a:lstStyle/>
          <a:p>
            <a:r>
              <a:rPr kumimoji="1" lang="ja-JP" altLang="en-US" sz="2000" b="1">
                <a:solidFill>
                  <a:schemeClr val="bg1"/>
                </a:solidFill>
                <a:latin typeface="Meiryo" panose="020B0604030504040204" pitchFamily="34" charset="-128"/>
                <a:ea typeface="Meiryo" panose="020B0604030504040204" pitchFamily="34" charset="-128"/>
              </a:rPr>
              <a:t>既存の改善</a:t>
            </a:r>
          </a:p>
        </p:txBody>
      </p:sp>
      <p:sp>
        <p:nvSpPr>
          <p:cNvPr id="52" name="正方形/長方形 51">
            <a:extLst>
              <a:ext uri="{FF2B5EF4-FFF2-40B4-BE49-F238E27FC236}">
                <a16:creationId xmlns:a16="http://schemas.microsoft.com/office/drawing/2014/main" id="{4610100C-07EC-5664-5A0C-497EC13F98C9}"/>
              </a:ext>
            </a:extLst>
          </p:cNvPr>
          <p:cNvSpPr/>
          <p:nvPr/>
        </p:nvSpPr>
        <p:spPr>
          <a:xfrm>
            <a:off x="321263" y="2790214"/>
            <a:ext cx="8428450" cy="183980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矢印 53">
            <a:extLst>
              <a:ext uri="{FF2B5EF4-FFF2-40B4-BE49-F238E27FC236}">
                <a16:creationId xmlns:a16="http://schemas.microsoft.com/office/drawing/2014/main" id="{3ABE9962-54B3-A42A-F887-C05B760D047B}"/>
              </a:ext>
            </a:extLst>
          </p:cNvPr>
          <p:cNvSpPr/>
          <p:nvPr/>
        </p:nvSpPr>
        <p:spPr>
          <a:xfrm>
            <a:off x="2535525" y="5516131"/>
            <a:ext cx="464457" cy="64348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F8D77A34-2E32-610D-E0CC-343375F297D5}"/>
              </a:ext>
            </a:extLst>
          </p:cNvPr>
          <p:cNvSpPr txBox="1"/>
          <p:nvPr/>
        </p:nvSpPr>
        <p:spPr>
          <a:xfrm>
            <a:off x="391886" y="3047148"/>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デジタライゼーション</a:t>
            </a:r>
          </a:p>
        </p:txBody>
      </p:sp>
      <p:sp>
        <p:nvSpPr>
          <p:cNvPr id="56" name="テキスト ボックス 55">
            <a:extLst>
              <a:ext uri="{FF2B5EF4-FFF2-40B4-BE49-F238E27FC236}">
                <a16:creationId xmlns:a16="http://schemas.microsoft.com/office/drawing/2014/main" id="{59A43FD3-9FE7-DF41-07D0-9AC08D38723B}"/>
              </a:ext>
            </a:extLst>
          </p:cNvPr>
          <p:cNvSpPr txBox="1"/>
          <p:nvPr/>
        </p:nvSpPr>
        <p:spPr>
          <a:xfrm>
            <a:off x="402145" y="3513450"/>
            <a:ext cx="1467068"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事業の変革</a:t>
            </a:r>
          </a:p>
        </p:txBody>
      </p:sp>
      <p:sp>
        <p:nvSpPr>
          <p:cNvPr id="57" name="テキスト ボックス 56">
            <a:extLst>
              <a:ext uri="{FF2B5EF4-FFF2-40B4-BE49-F238E27FC236}">
                <a16:creationId xmlns:a16="http://schemas.microsoft.com/office/drawing/2014/main" id="{661C8129-ADA0-5295-5EEF-10A78DA3E90F}"/>
              </a:ext>
            </a:extLst>
          </p:cNvPr>
          <p:cNvSpPr txBox="1"/>
          <p:nvPr/>
        </p:nvSpPr>
        <p:spPr>
          <a:xfrm>
            <a:off x="378150" y="3958360"/>
            <a:ext cx="260006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ビジネス・モデルを</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デジタル前提に再構築する。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BCBDECB5-6674-0D66-7214-5FF360838155}"/>
              </a:ext>
            </a:extLst>
          </p:cNvPr>
          <p:cNvSpPr txBox="1"/>
          <p:nvPr/>
        </p:nvSpPr>
        <p:spPr>
          <a:xfrm>
            <a:off x="3106060" y="3412171"/>
            <a:ext cx="2111828" cy="584775"/>
          </a:xfrm>
          <a:prstGeom prst="rect">
            <a:avLst/>
          </a:prstGeom>
          <a:noFill/>
        </p:spPr>
        <p:txBody>
          <a:bodyPr wrap="square">
            <a:spAutoFit/>
          </a:bodyPr>
          <a:lstStyle/>
          <a:p>
            <a:r>
              <a:rPr kumimoji="1" lang="ja-JP" altLang="en-US" sz="1600" b="1">
                <a:solidFill>
                  <a:schemeClr val="bg1"/>
                </a:solidFill>
                <a:latin typeface="Meiryo" panose="020B0604030504040204" pitchFamily="34" charset="-128"/>
                <a:ea typeface="Meiryo" panose="020B0604030504040204" pitchFamily="34" charset="-128"/>
              </a:rPr>
              <a:t>新規事業の投入</a:t>
            </a:r>
            <a:endParaRPr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収益機会の拡大</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1B3DF6F-7D13-97F6-AABB-7C316E848C10}"/>
              </a:ext>
            </a:extLst>
          </p:cNvPr>
          <p:cNvSpPr txBox="1"/>
          <p:nvPr/>
        </p:nvSpPr>
        <p:spPr>
          <a:xfrm>
            <a:off x="3106060" y="3963638"/>
            <a:ext cx="2242457"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新しい事業価値を創出</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新規顧客を増やし収益を向上</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61" name="右矢印 60">
            <a:extLst>
              <a:ext uri="{FF2B5EF4-FFF2-40B4-BE49-F238E27FC236}">
                <a16:creationId xmlns:a16="http://schemas.microsoft.com/office/drawing/2014/main" id="{E511BEAE-D7EE-6482-D5F5-FB3C99A793D5}"/>
              </a:ext>
            </a:extLst>
          </p:cNvPr>
          <p:cNvSpPr/>
          <p:nvPr/>
        </p:nvSpPr>
        <p:spPr>
          <a:xfrm>
            <a:off x="2535525" y="3597950"/>
            <a:ext cx="464457" cy="64348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97B0F48B-10F6-B0F8-77BC-25505961C3D3}"/>
              </a:ext>
            </a:extLst>
          </p:cNvPr>
          <p:cNvSpPr txBox="1"/>
          <p:nvPr/>
        </p:nvSpPr>
        <p:spPr>
          <a:xfrm>
            <a:off x="5458913" y="5609995"/>
            <a:ext cx="3063075" cy="600164"/>
          </a:xfrm>
          <a:prstGeom prst="rect">
            <a:avLst/>
          </a:prstGeom>
          <a:noFill/>
        </p:spPr>
        <p:txBody>
          <a:bodyPr wrap="square" rtlCol="0">
            <a:spAutoFit/>
          </a:bodyPr>
          <a:lstStyle/>
          <a:p>
            <a:pPr marL="171450" indent="-171450">
              <a:buFont typeface="Wingdings" pitchFamily="2" charset="2"/>
              <a:buChar char="l"/>
            </a:pPr>
            <a:r>
              <a:rPr kumimoji="1" lang="ja-JP" altLang="en-US" sz="1100">
                <a:solidFill>
                  <a:schemeClr val="bg1"/>
                </a:solidFill>
                <a:latin typeface="Meiryo" panose="020B0604030504040204" pitchFamily="34" charset="-128"/>
                <a:ea typeface="Meiryo" panose="020B0604030504040204" pitchFamily="34" charset="-128"/>
              </a:rPr>
              <a:t>業務プロセスのスリム化や自動化</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bg1"/>
                </a:solidFill>
                <a:latin typeface="Meiryo" panose="020B0604030504040204" pitchFamily="34" charset="-128"/>
                <a:ea typeface="Meiryo" panose="020B0604030504040204" pitchFamily="34" charset="-128"/>
              </a:rPr>
              <a:t>ワークスタイルの多様化への対応</a:t>
            </a:r>
            <a:endParaRPr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bg1"/>
                </a:solidFill>
                <a:latin typeface="Meiryo" panose="020B0604030504040204" pitchFamily="34" charset="-128"/>
                <a:ea typeface="Meiryo" panose="020B0604030504040204" pitchFamily="34" charset="-128"/>
              </a:rPr>
              <a:t>業務の統廃合や</a:t>
            </a:r>
            <a:r>
              <a:rPr kumimoji="1" lang="ja-JP" altLang="en-US" sz="1100">
                <a:solidFill>
                  <a:schemeClr val="bg1"/>
                </a:solidFill>
                <a:latin typeface="Meiryo" panose="020B0604030504040204" pitchFamily="34" charset="-128"/>
                <a:ea typeface="Meiryo" panose="020B0604030504040204" pitchFamily="34" charset="-128"/>
              </a:rPr>
              <a:t>ペーパーレス化　など</a:t>
            </a:r>
          </a:p>
        </p:txBody>
      </p:sp>
      <p:sp>
        <p:nvSpPr>
          <p:cNvPr id="69" name="テキスト ボックス 68">
            <a:extLst>
              <a:ext uri="{FF2B5EF4-FFF2-40B4-BE49-F238E27FC236}">
                <a16:creationId xmlns:a16="http://schemas.microsoft.com/office/drawing/2014/main" id="{3521B981-96B7-321D-55FB-64FA3271F246}"/>
              </a:ext>
            </a:extLst>
          </p:cNvPr>
          <p:cNvSpPr txBox="1"/>
          <p:nvPr/>
        </p:nvSpPr>
        <p:spPr>
          <a:xfrm>
            <a:off x="5458913" y="3583929"/>
            <a:ext cx="3063075" cy="600164"/>
          </a:xfrm>
          <a:prstGeom prst="rect">
            <a:avLst/>
          </a:prstGeom>
          <a:noFill/>
        </p:spPr>
        <p:txBody>
          <a:bodyPr wrap="square" rtlCol="0">
            <a:spAutoFit/>
          </a:bodyPr>
          <a:lstStyle/>
          <a:p>
            <a:pPr marL="171450" indent="-171450">
              <a:buFont typeface="Wingdings" pitchFamily="2" charset="2"/>
              <a:buChar char="l"/>
            </a:pPr>
            <a:r>
              <a:rPr kumimoji="1" lang="ja-JP" altLang="en-US" sz="1100">
                <a:solidFill>
                  <a:schemeClr val="bg1"/>
                </a:solidFill>
                <a:latin typeface="Meiryo" panose="020B0604030504040204" pitchFamily="34" charset="-128"/>
                <a:ea typeface="Meiryo" panose="020B0604030504040204" pitchFamily="34" charset="-128"/>
              </a:rPr>
              <a:t>事業内容やポートフォリオの見直し</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100">
                <a:solidFill>
                  <a:schemeClr val="bg1"/>
                </a:solidFill>
                <a:latin typeface="Meiryo" panose="020B0604030504040204" pitchFamily="34" charset="-128"/>
                <a:ea typeface="Meiryo" panose="020B0604030504040204" pitchFamily="34" charset="-128"/>
              </a:rPr>
              <a:t>デジタル・ビジネスモデルの拡充</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bg1"/>
                </a:solidFill>
                <a:latin typeface="Meiryo" panose="020B0604030504040204" pitchFamily="34" charset="-128"/>
                <a:ea typeface="Meiryo" panose="020B0604030504040204" pitchFamily="34" charset="-128"/>
              </a:rPr>
              <a:t>システム内製化領域の拡大</a:t>
            </a:r>
            <a:r>
              <a:rPr lang="en-US" altLang="ja-JP" sz="1100" dirty="0">
                <a:solidFill>
                  <a:schemeClr val="bg1"/>
                </a:solidFill>
                <a:latin typeface="Meiryo" panose="020B0604030504040204" pitchFamily="34" charset="-128"/>
                <a:ea typeface="Meiryo" panose="020B0604030504040204" pitchFamily="34" charset="-128"/>
              </a:rPr>
              <a:t> </a:t>
            </a:r>
            <a:r>
              <a:rPr kumimoji="1" lang="ja-JP" altLang="en-US" sz="1100">
                <a:solidFill>
                  <a:schemeClr val="bg1"/>
                </a:solidFill>
                <a:latin typeface="Meiryo" panose="020B0604030504040204" pitchFamily="34" charset="-128"/>
                <a:ea typeface="Meiryo" panose="020B0604030504040204" pitchFamily="34" charset="-128"/>
              </a:rPr>
              <a:t>など</a:t>
            </a:r>
          </a:p>
        </p:txBody>
      </p:sp>
      <p:pic>
        <p:nvPicPr>
          <p:cNvPr id="72" name="図 71">
            <a:extLst>
              <a:ext uri="{FF2B5EF4-FFF2-40B4-BE49-F238E27FC236}">
                <a16:creationId xmlns:a16="http://schemas.microsoft.com/office/drawing/2014/main" id="{F5457D61-FA0C-4C9B-3508-DB75C348A396}"/>
              </a:ext>
            </a:extLst>
          </p:cNvPr>
          <p:cNvPicPr>
            <a:picLocks noChangeAspect="1"/>
          </p:cNvPicPr>
          <p:nvPr/>
        </p:nvPicPr>
        <p:blipFill>
          <a:blip r:embed="rId2">
            <a:lum bright="70000" contrast="-70000"/>
          </a:blip>
          <a:stretch>
            <a:fillRect/>
          </a:stretch>
        </p:blipFill>
        <p:spPr>
          <a:xfrm>
            <a:off x="7372774" y="4145167"/>
            <a:ext cx="888788" cy="1173318"/>
          </a:xfrm>
          <a:prstGeom prst="rect">
            <a:avLst/>
          </a:prstGeom>
          <a:effectLst>
            <a:outerShdw blurRad="50800" dist="38100" dir="2700000" algn="tl" rotWithShape="0">
              <a:prstClr val="black">
                <a:alpha val="40000"/>
              </a:prstClr>
            </a:outerShdw>
          </a:effectLst>
        </p:spPr>
      </p:pic>
      <p:pic>
        <p:nvPicPr>
          <p:cNvPr id="73" name="図 72">
            <a:extLst>
              <a:ext uri="{FF2B5EF4-FFF2-40B4-BE49-F238E27FC236}">
                <a16:creationId xmlns:a16="http://schemas.microsoft.com/office/drawing/2014/main" id="{637A0FF2-AAE1-BC8F-15FA-8FDDC432007B}"/>
              </a:ext>
            </a:extLst>
          </p:cNvPr>
          <p:cNvPicPr>
            <a:picLocks noChangeAspect="1"/>
          </p:cNvPicPr>
          <p:nvPr/>
        </p:nvPicPr>
        <p:blipFill>
          <a:blip r:embed="rId2">
            <a:duotone>
              <a:schemeClr val="accent5">
                <a:shade val="45000"/>
                <a:satMod val="135000"/>
              </a:schemeClr>
              <a:prstClr val="white"/>
            </a:duotone>
          </a:blip>
          <a:stretch>
            <a:fillRect/>
          </a:stretch>
        </p:blipFill>
        <p:spPr>
          <a:xfrm>
            <a:off x="7372774" y="2264856"/>
            <a:ext cx="888788" cy="1173318"/>
          </a:xfrm>
          <a:prstGeom prst="rect">
            <a:avLst/>
          </a:prstGeom>
          <a:effectLst>
            <a:outerShdw blurRad="50800" dist="38100" dir="2700000" algn="tl" rotWithShape="0">
              <a:prstClr val="black">
                <a:alpha val="40000"/>
              </a:prstClr>
            </a:outerShdw>
          </a:effectLst>
        </p:spPr>
      </p:pic>
      <p:grpSp>
        <p:nvGrpSpPr>
          <p:cNvPr id="76" name="グループ化 75">
            <a:extLst>
              <a:ext uri="{FF2B5EF4-FFF2-40B4-BE49-F238E27FC236}">
                <a16:creationId xmlns:a16="http://schemas.microsoft.com/office/drawing/2014/main" id="{6AC32402-D2C3-B102-249F-4A608109A3FA}"/>
              </a:ext>
            </a:extLst>
          </p:cNvPr>
          <p:cNvGrpSpPr/>
          <p:nvPr/>
        </p:nvGrpSpPr>
        <p:grpSpPr>
          <a:xfrm>
            <a:off x="8113015" y="1742415"/>
            <a:ext cx="652113" cy="3782339"/>
            <a:chOff x="8113015" y="1742415"/>
            <a:chExt cx="652113" cy="3782339"/>
          </a:xfrm>
        </p:grpSpPr>
        <p:sp>
          <p:nvSpPr>
            <p:cNvPr id="75" name="上矢印 74">
              <a:extLst>
                <a:ext uri="{FF2B5EF4-FFF2-40B4-BE49-F238E27FC236}">
                  <a16:creationId xmlns:a16="http://schemas.microsoft.com/office/drawing/2014/main" id="{914E9D68-D199-6E02-86BB-7F264E9EC5E0}"/>
                </a:ext>
              </a:extLst>
            </p:cNvPr>
            <p:cNvSpPr/>
            <p:nvPr/>
          </p:nvSpPr>
          <p:spPr>
            <a:xfrm>
              <a:off x="8113015" y="1742415"/>
              <a:ext cx="652113" cy="3782339"/>
            </a:xfrm>
            <a:prstGeom prst="up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7BB9C7A6-F876-5EAF-8303-DB0081C1E1CA}"/>
                </a:ext>
              </a:extLst>
            </p:cNvPr>
            <p:cNvSpPr txBox="1"/>
            <p:nvPr/>
          </p:nvSpPr>
          <p:spPr>
            <a:xfrm>
              <a:off x="8232274" y="2940246"/>
              <a:ext cx="400110" cy="1528624"/>
            </a:xfrm>
            <a:prstGeom prst="rect">
              <a:avLst/>
            </a:prstGeom>
            <a:noFill/>
          </p:spPr>
          <p:txBody>
            <a:bodyPr vert="eaVert" wrap="none" rtlCol="0">
              <a:spAutoFit/>
            </a:bodyPr>
            <a:lstStyle/>
            <a:p>
              <a:r>
                <a:rPr lang="ja-JP" altLang="en-US" sz="1400">
                  <a:solidFill>
                    <a:schemeClr val="bg1"/>
                  </a:solidFill>
                  <a:latin typeface="Meiryo" panose="020B0604030504040204" pitchFamily="34" charset="-128"/>
                  <a:ea typeface="Meiryo" panose="020B0604030504040204" pitchFamily="34" charset="-128"/>
                </a:rPr>
                <a:t>確実に階段を上る</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77" name="テキスト ボックス 76">
            <a:extLst>
              <a:ext uri="{FF2B5EF4-FFF2-40B4-BE49-F238E27FC236}">
                <a16:creationId xmlns:a16="http://schemas.microsoft.com/office/drawing/2014/main" id="{5E83433A-A137-AA91-6DE4-ACB85E5FC3DA}"/>
              </a:ext>
            </a:extLst>
          </p:cNvPr>
          <p:cNvSpPr txBox="1"/>
          <p:nvPr/>
        </p:nvSpPr>
        <p:spPr>
          <a:xfrm>
            <a:off x="3889547" y="3023923"/>
            <a:ext cx="2783018" cy="461665"/>
          </a:xfrm>
          <a:prstGeom prst="rect">
            <a:avLst/>
          </a:prstGeom>
          <a:noFill/>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売上を増やす</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F7980738-DA4C-8E38-D717-658D1C99D4E4}"/>
              </a:ext>
            </a:extLst>
          </p:cNvPr>
          <p:cNvSpPr txBox="1"/>
          <p:nvPr/>
        </p:nvSpPr>
        <p:spPr>
          <a:xfrm>
            <a:off x="3883670" y="4895003"/>
            <a:ext cx="2783018" cy="461665"/>
          </a:xfrm>
          <a:prstGeom prst="rect">
            <a:avLst/>
          </a:prstGeom>
          <a:noFill/>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コストを下げる</a:t>
            </a:r>
            <a:endParaRPr lang="en-US" altLang="ja-JP" sz="24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8442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10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down)">
                                      <p:cBhvr>
                                        <p:cTn id="12" dur="500"/>
                                        <p:tgtEl>
                                          <p:spTgt spid="76"/>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 calcmode="lin" valueType="num">
                                      <p:cBhvr>
                                        <p:cTn id="16" dur="500" fill="hold"/>
                                        <p:tgtEl>
                                          <p:spTgt spid="72"/>
                                        </p:tgtEl>
                                        <p:attrNameLst>
                                          <p:attrName>ppt_w</p:attrName>
                                        </p:attrNameLst>
                                      </p:cBhvr>
                                      <p:tavLst>
                                        <p:tav tm="0">
                                          <p:val>
                                            <p:fltVal val="0"/>
                                          </p:val>
                                        </p:tav>
                                        <p:tav tm="100000">
                                          <p:val>
                                            <p:strVal val="#ppt_w"/>
                                          </p:val>
                                        </p:tav>
                                      </p:tavLst>
                                    </p:anim>
                                    <p:anim calcmode="lin" valueType="num">
                                      <p:cBhvr>
                                        <p:cTn id="17" dur="500" fill="hold"/>
                                        <p:tgtEl>
                                          <p:spTgt spid="72"/>
                                        </p:tgtEl>
                                        <p:attrNameLst>
                                          <p:attrName>ppt_h</p:attrName>
                                        </p:attrNameLst>
                                      </p:cBhvr>
                                      <p:tavLst>
                                        <p:tav tm="0">
                                          <p:val>
                                            <p:fltVal val="0"/>
                                          </p:val>
                                        </p:tav>
                                        <p:tav tm="100000">
                                          <p:val>
                                            <p:strVal val="#ppt_h"/>
                                          </p:val>
                                        </p:tav>
                                      </p:tavLst>
                                    </p:anim>
                                    <p:animEffect transition="in" filter="fade">
                                      <p:cBhvr>
                                        <p:cTn id="18" dur="500"/>
                                        <p:tgtEl>
                                          <p:spTgt spid="72"/>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p:cTn id="22" dur="500" fill="hold"/>
                                        <p:tgtEl>
                                          <p:spTgt spid="73"/>
                                        </p:tgtEl>
                                        <p:attrNameLst>
                                          <p:attrName>ppt_w</p:attrName>
                                        </p:attrNameLst>
                                      </p:cBhvr>
                                      <p:tavLst>
                                        <p:tav tm="0">
                                          <p:val>
                                            <p:fltVal val="0"/>
                                          </p:val>
                                        </p:tav>
                                        <p:tav tm="100000">
                                          <p:val>
                                            <p:strVal val="#ppt_w"/>
                                          </p:val>
                                        </p:tav>
                                      </p:tavLst>
                                    </p:anim>
                                    <p:anim calcmode="lin" valueType="num">
                                      <p:cBhvr>
                                        <p:cTn id="23" dur="500" fill="hold"/>
                                        <p:tgtEl>
                                          <p:spTgt spid="73"/>
                                        </p:tgtEl>
                                        <p:attrNameLst>
                                          <p:attrName>ppt_h</p:attrName>
                                        </p:attrNameLst>
                                      </p:cBhvr>
                                      <p:tavLst>
                                        <p:tav tm="0">
                                          <p:val>
                                            <p:fltVal val="0"/>
                                          </p:val>
                                        </p:tav>
                                        <p:tav tm="100000">
                                          <p:val>
                                            <p:strVal val="#ppt_h"/>
                                          </p:val>
                                        </p:tav>
                                      </p:tavLst>
                                    </p:anim>
                                    <p:animEffect transition="in" filter="fade">
                                      <p:cBhvr>
                                        <p:cTn id="2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ホームベース 17">
            <a:extLst>
              <a:ext uri="{FF2B5EF4-FFF2-40B4-BE49-F238E27FC236}">
                <a16:creationId xmlns:a16="http://schemas.microsoft.com/office/drawing/2014/main" id="{A924CDCC-A9E6-8E4D-A963-CF9A1690BFD4}"/>
              </a:ext>
            </a:extLst>
          </p:cNvPr>
          <p:cNvSpPr/>
          <p:nvPr/>
        </p:nvSpPr>
        <p:spPr>
          <a:xfrm flipH="1">
            <a:off x="2846821" y="5621568"/>
            <a:ext cx="6070379" cy="855633"/>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D214C954-E29F-5C49-9B2F-70303B78EA3D}"/>
              </a:ext>
            </a:extLst>
          </p:cNvPr>
          <p:cNvSpPr/>
          <p:nvPr/>
        </p:nvSpPr>
        <p:spPr>
          <a:xfrm>
            <a:off x="208921" y="875363"/>
            <a:ext cx="6070379" cy="855633"/>
          </a:xfrm>
          <a:prstGeom prst="homePlat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dirty="0"/>
              <a:t>デジタル化によって生みだされる</a:t>
            </a:r>
            <a:r>
              <a:rPr kumimoji="1" lang="en-US" altLang="ja-JP" dirty="0"/>
              <a:t>2</a:t>
            </a:r>
            <a:r>
              <a:rPr kumimoji="1" lang="ja-JP" altLang="en-US" dirty="0"/>
              <a:t>つのビジネス領域</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pic>
        <p:nvPicPr>
          <p:cNvPr id="9" name="図 8">
            <a:extLst>
              <a:ext uri="{FF2B5EF4-FFF2-40B4-BE49-F238E27FC236}">
                <a16:creationId xmlns:a16="http://schemas.microsoft.com/office/drawing/2014/main" id="{3BA91E48-67F6-1245-8769-3DCE6554F847}"/>
              </a:ext>
            </a:extLst>
          </p:cNvPr>
          <p:cNvPicPr>
            <a:picLocks noChangeAspect="1"/>
          </p:cNvPicPr>
          <p:nvPr/>
        </p:nvPicPr>
        <p:blipFill>
          <a:blip r:embed="rId3"/>
          <a:stretch>
            <a:fillRect/>
          </a:stretch>
        </p:blipFill>
        <p:spPr>
          <a:xfrm rot="7965219" flipH="1">
            <a:off x="1722031" y="2299832"/>
            <a:ext cx="2184598" cy="190271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89D9DE81-330A-784C-9B57-63B19589EB3D}"/>
              </a:ext>
            </a:extLst>
          </p:cNvPr>
          <p:cNvPicPr>
            <a:picLocks noChangeAspect="1"/>
          </p:cNvPicPr>
          <p:nvPr/>
        </p:nvPicPr>
        <p:blipFill>
          <a:blip r:embed="rId3"/>
          <a:stretch>
            <a:fillRect/>
          </a:stretch>
        </p:blipFill>
        <p:spPr>
          <a:xfrm rot="14422237" flipH="1">
            <a:off x="4361675" y="1298999"/>
            <a:ext cx="2184598" cy="1902715"/>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E6DACBA0-125A-BA49-8B2C-11C4B81C9EDA}"/>
              </a:ext>
            </a:extLst>
          </p:cNvPr>
          <p:cNvPicPr>
            <a:picLocks noChangeAspect="1"/>
          </p:cNvPicPr>
          <p:nvPr/>
        </p:nvPicPr>
        <p:blipFill>
          <a:blip r:embed="rId3"/>
          <a:stretch>
            <a:fillRect/>
          </a:stretch>
        </p:blipFill>
        <p:spPr>
          <a:xfrm rot="869079" flipH="1">
            <a:off x="3865066" y="4448936"/>
            <a:ext cx="2184598" cy="1902715"/>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79494EA3-2E0E-E643-936C-359765FD08B1}"/>
              </a:ext>
            </a:extLst>
          </p:cNvPr>
          <p:cNvSpPr txBox="1"/>
          <p:nvPr/>
        </p:nvSpPr>
        <p:spPr>
          <a:xfrm>
            <a:off x="419806" y="923838"/>
            <a:ext cx="3570208" cy="830997"/>
          </a:xfrm>
          <a:prstGeom prst="rect">
            <a:avLst/>
          </a:prstGeom>
          <a:noFill/>
        </p:spPr>
        <p:txBody>
          <a:bodyPr wrap="none" rtlCol="0">
            <a:spAutoFit/>
          </a:bodyPr>
          <a:lstStyle/>
          <a:p>
            <a:r>
              <a:rPr kumimoji="1"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デジタル化できること</a:t>
            </a:r>
            <a:r>
              <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全てデジタル化</a:t>
            </a:r>
            <a:r>
              <a:rPr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される</a:t>
            </a:r>
            <a:endPar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4" name="テキスト ボックス 13">
            <a:extLst>
              <a:ext uri="{FF2B5EF4-FFF2-40B4-BE49-F238E27FC236}">
                <a16:creationId xmlns:a16="http://schemas.microsoft.com/office/drawing/2014/main" id="{DAA91826-E21B-7240-A390-ADB904B410D0}"/>
              </a:ext>
            </a:extLst>
          </p:cNvPr>
          <p:cNvSpPr txBox="1"/>
          <p:nvPr/>
        </p:nvSpPr>
        <p:spPr>
          <a:xfrm>
            <a:off x="5022316" y="5676138"/>
            <a:ext cx="3877985" cy="830997"/>
          </a:xfrm>
          <a:prstGeom prst="rect">
            <a:avLst/>
          </a:prstGeom>
          <a:noFill/>
        </p:spPr>
        <p:txBody>
          <a:bodyPr wrap="none" rtlCol="0">
            <a:spAutoFit/>
          </a:bodyPr>
          <a:lstStyle/>
          <a:p>
            <a:pPr algn="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デジタル化できないこと</a:t>
            </a:r>
            <a:r>
              <a:rPr kumimoji="1" lang="ja-JP" altLang="en-US" sz="2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endParaRPr kumimoji="1" lang="en-US" altLang="ja-JP" sz="2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価値が高まる</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937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p:bldP spid="15"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グループ化 67">
            <a:extLst>
              <a:ext uri="{FF2B5EF4-FFF2-40B4-BE49-F238E27FC236}">
                <a16:creationId xmlns:a16="http://schemas.microsoft.com/office/drawing/2014/main" id="{2A824AEE-45DC-6A28-A4AE-6297F092D605}"/>
              </a:ext>
            </a:extLst>
          </p:cNvPr>
          <p:cNvGrpSpPr/>
          <p:nvPr/>
        </p:nvGrpSpPr>
        <p:grpSpPr>
          <a:xfrm>
            <a:off x="228601" y="771164"/>
            <a:ext cx="4418003" cy="5760266"/>
            <a:chOff x="228601" y="771164"/>
            <a:chExt cx="4418003" cy="5760266"/>
          </a:xfrm>
        </p:grpSpPr>
        <p:sp>
          <p:nvSpPr>
            <p:cNvPr id="66" name="正方形/長方形 65">
              <a:extLst>
                <a:ext uri="{FF2B5EF4-FFF2-40B4-BE49-F238E27FC236}">
                  <a16:creationId xmlns:a16="http://schemas.microsoft.com/office/drawing/2014/main" id="{386EE758-2576-5410-303C-7C4D6B97E191}"/>
                </a:ext>
              </a:extLst>
            </p:cNvPr>
            <p:cNvSpPr/>
            <p:nvPr/>
          </p:nvSpPr>
          <p:spPr>
            <a:xfrm>
              <a:off x="228601" y="771164"/>
              <a:ext cx="4256314" cy="576026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8E254CF9-00E6-98B9-AA9D-57320BAC62C9}"/>
                </a:ext>
              </a:extLst>
            </p:cNvPr>
            <p:cNvSpPr/>
            <p:nvPr/>
          </p:nvSpPr>
          <p:spPr>
            <a:xfrm>
              <a:off x="663646" y="2433437"/>
              <a:ext cx="2068285" cy="269965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472F4366-914B-863A-E786-AE2EB3AF2372}"/>
                </a:ext>
              </a:extLst>
            </p:cNvPr>
            <p:cNvSpPr/>
            <p:nvPr/>
          </p:nvSpPr>
          <p:spPr>
            <a:xfrm>
              <a:off x="868162" y="2682377"/>
              <a:ext cx="1631576" cy="669365"/>
            </a:xfrm>
            <a:prstGeom prst="roundRect">
              <a:avLst/>
            </a:prstGeom>
            <a:solidFill>
              <a:schemeClr val="accent3">
                <a:lumMod val="75000"/>
              </a:schemeClr>
            </a:solidFill>
            <a:ln>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894A2A49-5AE3-B4B1-8DED-5D683DB5EB22}"/>
                </a:ext>
              </a:extLst>
            </p:cNvPr>
            <p:cNvSpPr/>
            <p:nvPr/>
          </p:nvSpPr>
          <p:spPr>
            <a:xfrm>
              <a:off x="868162" y="3450927"/>
              <a:ext cx="1631576" cy="669365"/>
            </a:xfrm>
            <a:prstGeom prst="roundRect">
              <a:avLst/>
            </a:prstGeom>
            <a:solidFill>
              <a:schemeClr val="accent3">
                <a:lumMod val="75000"/>
              </a:schemeClr>
            </a:solidFill>
            <a:ln>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a:extLst>
                <a:ext uri="{FF2B5EF4-FFF2-40B4-BE49-F238E27FC236}">
                  <a16:creationId xmlns:a16="http://schemas.microsoft.com/office/drawing/2014/main" id="{74927E3C-B296-58AF-65C4-6CB4BCB77730}"/>
                </a:ext>
              </a:extLst>
            </p:cNvPr>
            <p:cNvSpPr/>
            <p:nvPr/>
          </p:nvSpPr>
          <p:spPr>
            <a:xfrm>
              <a:off x="868162" y="4219477"/>
              <a:ext cx="1631576" cy="669365"/>
            </a:xfrm>
            <a:prstGeom prst="roundRect">
              <a:avLst/>
            </a:prstGeom>
            <a:solidFill>
              <a:schemeClr val="accent3">
                <a:lumMod val="75000"/>
              </a:schemeClr>
            </a:solidFill>
            <a:ln>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746B8614-D36A-9F9C-D69C-09FC3EF78C05}"/>
                </a:ext>
              </a:extLst>
            </p:cNvPr>
            <p:cNvSpPr txBox="1"/>
            <p:nvPr/>
          </p:nvSpPr>
          <p:spPr>
            <a:xfrm>
              <a:off x="868162" y="2818888"/>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50" name="テキスト ボックス 49">
              <a:extLst>
                <a:ext uri="{FF2B5EF4-FFF2-40B4-BE49-F238E27FC236}">
                  <a16:creationId xmlns:a16="http://schemas.microsoft.com/office/drawing/2014/main" id="{FFC68B60-421F-BB32-3565-2A72D19AB2D8}"/>
                </a:ext>
              </a:extLst>
            </p:cNvPr>
            <p:cNvSpPr txBox="1"/>
            <p:nvPr/>
          </p:nvSpPr>
          <p:spPr>
            <a:xfrm>
              <a:off x="868162" y="3587438"/>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51" name="テキスト ボックス 50">
              <a:extLst>
                <a:ext uri="{FF2B5EF4-FFF2-40B4-BE49-F238E27FC236}">
                  <a16:creationId xmlns:a16="http://schemas.microsoft.com/office/drawing/2014/main" id="{622F5CC2-B19B-6655-BCA2-02BB3239E469}"/>
                </a:ext>
              </a:extLst>
            </p:cNvPr>
            <p:cNvSpPr txBox="1"/>
            <p:nvPr/>
          </p:nvSpPr>
          <p:spPr>
            <a:xfrm>
              <a:off x="868162" y="4370355"/>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54" name="テキスト ボックス 53">
              <a:extLst>
                <a:ext uri="{FF2B5EF4-FFF2-40B4-BE49-F238E27FC236}">
                  <a16:creationId xmlns:a16="http://schemas.microsoft.com/office/drawing/2014/main" id="{C452288D-0B7C-E0C5-39B3-0DC1FDD71757}"/>
                </a:ext>
              </a:extLst>
            </p:cNvPr>
            <p:cNvSpPr txBox="1"/>
            <p:nvPr/>
          </p:nvSpPr>
          <p:spPr>
            <a:xfrm>
              <a:off x="332113" y="1334049"/>
              <a:ext cx="3704860" cy="738664"/>
            </a:xfrm>
            <a:prstGeom prst="rect">
              <a:avLst/>
            </a:prstGeom>
            <a:noFill/>
          </p:spPr>
          <p:txBody>
            <a:bodyPr wrap="none" rtlCol="0">
              <a:spAutoFit/>
            </a:bodyPr>
            <a:lstStyle/>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デジタル前提で個別の事業を再定義</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部門最適から全社最適へと連携を模索</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全社シナジーで、全社／部門収益を拡大</a:t>
              </a:r>
              <a:endParaRPr kumimoji="1" lang="ja-JP" altLang="en-US" sz="1400">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43251EAE-E93A-79C4-5874-D57F7FF9BDBD}"/>
                </a:ext>
              </a:extLst>
            </p:cNvPr>
            <p:cNvSpPr txBox="1"/>
            <p:nvPr/>
          </p:nvSpPr>
          <p:spPr>
            <a:xfrm>
              <a:off x="332113" y="957003"/>
              <a:ext cx="3262432" cy="461665"/>
            </a:xfrm>
            <a:prstGeom prst="rect">
              <a:avLst/>
            </a:prstGeom>
            <a:noFill/>
          </p:spPr>
          <p:txBody>
            <a:bodyPr wrap="none" rtlCol="0">
              <a:spAutoFit/>
            </a:bodyPr>
            <a:lstStyle/>
            <a:p>
              <a:r>
                <a:rPr kumimoji="1" lang="ja-JP" altLang="en-US" sz="2400" b="1">
                  <a:latin typeface="Meiryo" panose="020B0604030504040204" pitchFamily="34" charset="-128"/>
                  <a:ea typeface="Meiryo" panose="020B0604030504040204" pitchFamily="34" charset="-128"/>
                </a:rPr>
                <a:t>事業部門の垣根を壊す</a:t>
              </a:r>
              <a:endParaRPr kumimoji="1" lang="ja-JP" altLang="en-US" sz="2000">
                <a:latin typeface="Meiryo" panose="020B0604030504040204" pitchFamily="34" charset="-128"/>
                <a:ea typeface="Meiryo" panose="020B0604030504040204" pitchFamily="34" charset="-128"/>
              </a:endParaRPr>
            </a:p>
          </p:txBody>
        </p:sp>
        <p:pic>
          <p:nvPicPr>
            <p:cNvPr id="56" name="図 55">
              <a:extLst>
                <a:ext uri="{FF2B5EF4-FFF2-40B4-BE49-F238E27FC236}">
                  <a16:creationId xmlns:a16="http://schemas.microsoft.com/office/drawing/2014/main" id="{20F53062-BCC2-AAE0-4C7C-3F00561116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637041" y="4427699"/>
              <a:ext cx="1009563" cy="1277929"/>
            </a:xfrm>
            <a:prstGeom prst="rect">
              <a:avLst/>
            </a:prstGeom>
          </p:spPr>
        </p:pic>
        <p:sp>
          <p:nvSpPr>
            <p:cNvPr id="63" name="テキスト ボックス 62">
              <a:extLst>
                <a:ext uri="{FF2B5EF4-FFF2-40B4-BE49-F238E27FC236}">
                  <a16:creationId xmlns:a16="http://schemas.microsoft.com/office/drawing/2014/main" id="{233AA87F-B7BF-2B7B-97A0-83D86F0F32B0}"/>
                </a:ext>
              </a:extLst>
            </p:cNvPr>
            <p:cNvSpPr txBox="1"/>
            <p:nvPr/>
          </p:nvSpPr>
          <p:spPr>
            <a:xfrm>
              <a:off x="640797" y="5546945"/>
              <a:ext cx="3717882" cy="892552"/>
            </a:xfrm>
            <a:prstGeom prst="rect">
              <a:avLst/>
            </a:prstGeom>
            <a:noFill/>
          </p:spPr>
          <p:txBody>
            <a:bodyPr wrap="square">
              <a:spAutoFit/>
            </a:bodyPr>
            <a:lstStyle/>
            <a:p>
              <a:r>
                <a:rPr lang="en" altLang="ja-JP" sz="2800" dirty="0">
                  <a:latin typeface="Meiryo" panose="020B0604030504040204" pitchFamily="34" charset="-128"/>
                  <a:ea typeface="Meiryo" panose="020B0604030504040204" pitchFamily="34" charset="-128"/>
                </a:rPr>
                <a:t>DX</a:t>
              </a:r>
              <a:r>
                <a:rPr lang="ja-JP" altLang="en-US" sz="2800">
                  <a:latin typeface="Meiryo" panose="020B0604030504040204" pitchFamily="34" charset="-128"/>
                  <a:ea typeface="Meiryo" panose="020B0604030504040204" pitchFamily="34" charset="-128"/>
                </a:rPr>
                <a:t>戦略</a:t>
              </a:r>
              <a:endParaRPr lang="en-US" altLang="ja-JP" sz="2800" dirty="0">
                <a:latin typeface="Meiryo" panose="020B0604030504040204" pitchFamily="34" charset="-128"/>
                <a:ea typeface="Meiryo" panose="020B0604030504040204" pitchFamily="34" charset="-128"/>
              </a:endParaRPr>
            </a:p>
            <a:p>
              <a:r>
                <a:rPr lang="ja-JP" altLang="en-US" sz="2400" b="1">
                  <a:latin typeface="Meiryo" panose="020B0604030504040204" pitchFamily="34" charset="-128"/>
                  <a:ea typeface="Meiryo" panose="020B0604030504040204" pitchFamily="34" charset="-128"/>
                </a:rPr>
                <a:t>＝経営戦略</a:t>
              </a:r>
              <a:r>
                <a:rPr lang="en-US" altLang="ja-JP" sz="2400" b="1" dirty="0">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事業戦略</a:t>
              </a:r>
              <a:endParaRPr lang="ja-JP" altLang="en-US" sz="2400" b="1"/>
            </a:p>
          </p:txBody>
        </p:sp>
        <p:sp>
          <p:nvSpPr>
            <p:cNvPr id="65" name="左矢印 64">
              <a:extLst>
                <a:ext uri="{FF2B5EF4-FFF2-40B4-BE49-F238E27FC236}">
                  <a16:creationId xmlns:a16="http://schemas.microsoft.com/office/drawing/2014/main" id="{355A41AD-F50E-0014-F995-5AE6FEBE2291}"/>
                </a:ext>
              </a:extLst>
            </p:cNvPr>
            <p:cNvSpPr/>
            <p:nvPr/>
          </p:nvSpPr>
          <p:spPr>
            <a:xfrm>
              <a:off x="2704254" y="3481375"/>
              <a:ext cx="809025" cy="603779"/>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7" name="正方形/長方形 66">
            <a:extLst>
              <a:ext uri="{FF2B5EF4-FFF2-40B4-BE49-F238E27FC236}">
                <a16:creationId xmlns:a16="http://schemas.microsoft.com/office/drawing/2014/main" id="{D8550CF7-59B8-6639-A265-393DD3FCC3BE}"/>
              </a:ext>
            </a:extLst>
          </p:cNvPr>
          <p:cNvSpPr/>
          <p:nvPr/>
        </p:nvSpPr>
        <p:spPr>
          <a:xfrm>
            <a:off x="4642930" y="783771"/>
            <a:ext cx="4256314" cy="576026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9D73432C-970C-D440-93B3-5D6AA7EE14D9}"/>
              </a:ext>
            </a:extLst>
          </p:cNvPr>
          <p:cNvSpPr/>
          <p:nvPr/>
        </p:nvSpPr>
        <p:spPr>
          <a:xfrm>
            <a:off x="3592286" y="3313123"/>
            <a:ext cx="1959428" cy="1010115"/>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04F09330-BDD3-7E4A-B054-56F236381A12}"/>
              </a:ext>
            </a:extLst>
          </p:cNvPr>
          <p:cNvSpPr/>
          <p:nvPr/>
        </p:nvSpPr>
        <p:spPr>
          <a:xfrm>
            <a:off x="6644262" y="2682377"/>
            <a:ext cx="1631576" cy="669365"/>
          </a:xfrm>
          <a:prstGeom prst="roundRect">
            <a:avLst/>
          </a:prstGeom>
          <a:solidFill>
            <a:schemeClr val="accent3">
              <a:lumMod val="75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C4725822-6911-FB42-9BE3-C4312637BFB1}"/>
              </a:ext>
            </a:extLst>
          </p:cNvPr>
          <p:cNvSpPr/>
          <p:nvPr/>
        </p:nvSpPr>
        <p:spPr>
          <a:xfrm>
            <a:off x="6644262" y="3450927"/>
            <a:ext cx="1631576" cy="669365"/>
          </a:xfrm>
          <a:prstGeom prst="roundRect">
            <a:avLst/>
          </a:prstGeom>
          <a:solidFill>
            <a:schemeClr val="accent3">
              <a:lumMod val="75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47ED7AF6-1A8B-6341-91CD-DAEBCD0E9092}"/>
              </a:ext>
            </a:extLst>
          </p:cNvPr>
          <p:cNvSpPr/>
          <p:nvPr/>
        </p:nvSpPr>
        <p:spPr>
          <a:xfrm>
            <a:off x="6644262" y="4219477"/>
            <a:ext cx="1631576" cy="669365"/>
          </a:xfrm>
          <a:prstGeom prst="roundRect">
            <a:avLst/>
          </a:prstGeom>
          <a:solidFill>
            <a:schemeClr val="accent3">
              <a:lumMod val="75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F05DBF4F-BB46-6C45-B266-BD5D800CA965}"/>
              </a:ext>
            </a:extLst>
          </p:cNvPr>
          <p:cNvSpPr txBox="1"/>
          <p:nvPr/>
        </p:nvSpPr>
        <p:spPr>
          <a:xfrm>
            <a:off x="3750301" y="3937301"/>
            <a:ext cx="1643399" cy="253916"/>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DX</a:t>
            </a:r>
            <a:r>
              <a:rPr kumimoji="1" lang="ja-JP" altLang="en-US" sz="1050">
                <a:solidFill>
                  <a:schemeClr val="bg1"/>
                </a:solidFill>
                <a:latin typeface="Meiryo" panose="020B0604030504040204" pitchFamily="34" charset="-128"/>
                <a:ea typeface="Meiryo" panose="020B0604030504040204" pitchFamily="34" charset="-128"/>
              </a:rPr>
              <a:t>本部や</a:t>
            </a:r>
            <a:r>
              <a:rPr kumimoji="1" lang="en-US" altLang="ja-JP" sz="1050" dirty="0">
                <a:solidFill>
                  <a:schemeClr val="bg1"/>
                </a:solidFill>
                <a:latin typeface="Meiryo" panose="020B0604030504040204" pitchFamily="34" charset="-128"/>
                <a:ea typeface="Meiryo" panose="020B0604030504040204" pitchFamily="34" charset="-128"/>
              </a:rPr>
              <a:t>DX</a:t>
            </a:r>
            <a:r>
              <a:rPr kumimoji="1" lang="ja-JP" altLang="en-US" sz="1050">
                <a:solidFill>
                  <a:schemeClr val="bg1"/>
                </a:solidFill>
                <a:latin typeface="Meiryo" panose="020B0604030504040204" pitchFamily="34" charset="-128"/>
                <a:ea typeface="Meiryo" panose="020B0604030504040204" pitchFamily="34" charset="-128"/>
              </a:rPr>
              <a:t>推進室など</a:t>
            </a:r>
          </a:p>
        </p:txBody>
      </p:sp>
      <p:sp>
        <p:nvSpPr>
          <p:cNvPr id="9" name="テキスト ボックス 8">
            <a:extLst>
              <a:ext uri="{FF2B5EF4-FFF2-40B4-BE49-F238E27FC236}">
                <a16:creationId xmlns:a16="http://schemas.microsoft.com/office/drawing/2014/main" id="{7F05C9CC-2798-8443-8ADC-88F2E2BD2C5F}"/>
              </a:ext>
            </a:extLst>
          </p:cNvPr>
          <p:cNvSpPr txBox="1"/>
          <p:nvPr/>
        </p:nvSpPr>
        <p:spPr>
          <a:xfrm>
            <a:off x="3592286" y="3523450"/>
            <a:ext cx="1959428" cy="461665"/>
          </a:xfrm>
          <a:prstGeom prst="rect">
            <a:avLst/>
          </a:prstGeom>
          <a:noFill/>
        </p:spPr>
        <p:txBody>
          <a:bodyPr wrap="squar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DX</a:t>
            </a:r>
            <a:r>
              <a:rPr kumimoji="1" lang="ja-JP" altLang="en-US" sz="2400" b="1">
                <a:solidFill>
                  <a:schemeClr val="bg1"/>
                </a:solidFill>
                <a:latin typeface="Meiryo" panose="020B0604030504040204" pitchFamily="34" charset="-128"/>
                <a:ea typeface="Meiryo" panose="020B0604030504040204" pitchFamily="34" charset="-128"/>
              </a:rPr>
              <a:t>推進組織</a:t>
            </a:r>
          </a:p>
        </p:txBody>
      </p:sp>
      <p:sp>
        <p:nvSpPr>
          <p:cNvPr id="10" name="テキスト ボックス 9">
            <a:extLst>
              <a:ext uri="{FF2B5EF4-FFF2-40B4-BE49-F238E27FC236}">
                <a16:creationId xmlns:a16="http://schemas.microsoft.com/office/drawing/2014/main" id="{A696CB38-72BE-8441-959C-141247F95C69}"/>
              </a:ext>
            </a:extLst>
          </p:cNvPr>
          <p:cNvSpPr txBox="1"/>
          <p:nvPr/>
        </p:nvSpPr>
        <p:spPr>
          <a:xfrm>
            <a:off x="6644262" y="2818888"/>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11" name="テキスト ボックス 10">
            <a:extLst>
              <a:ext uri="{FF2B5EF4-FFF2-40B4-BE49-F238E27FC236}">
                <a16:creationId xmlns:a16="http://schemas.microsoft.com/office/drawing/2014/main" id="{87D3A674-CC9A-7F41-934C-922ACE3D862F}"/>
              </a:ext>
            </a:extLst>
          </p:cNvPr>
          <p:cNvSpPr txBox="1"/>
          <p:nvPr/>
        </p:nvSpPr>
        <p:spPr>
          <a:xfrm>
            <a:off x="6644262" y="3587438"/>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12" name="テキスト ボックス 11">
            <a:extLst>
              <a:ext uri="{FF2B5EF4-FFF2-40B4-BE49-F238E27FC236}">
                <a16:creationId xmlns:a16="http://schemas.microsoft.com/office/drawing/2014/main" id="{ECBA34C8-FB08-824A-820E-EE35A2D99060}"/>
              </a:ext>
            </a:extLst>
          </p:cNvPr>
          <p:cNvSpPr txBox="1"/>
          <p:nvPr/>
        </p:nvSpPr>
        <p:spPr>
          <a:xfrm>
            <a:off x="6644262" y="4370355"/>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cxnSp>
        <p:nvCxnSpPr>
          <p:cNvPr id="14" name="直線矢印コネクタ 13">
            <a:extLst>
              <a:ext uri="{FF2B5EF4-FFF2-40B4-BE49-F238E27FC236}">
                <a16:creationId xmlns:a16="http://schemas.microsoft.com/office/drawing/2014/main" id="{BDD3E769-6032-1342-BEC7-E251BC6980C4}"/>
              </a:ext>
            </a:extLst>
          </p:cNvPr>
          <p:cNvCxnSpPr>
            <a:cxnSpLocks/>
            <a:stCxn id="4" idx="3"/>
            <a:endCxn id="10" idx="1"/>
          </p:cNvCxnSpPr>
          <p:nvPr/>
        </p:nvCxnSpPr>
        <p:spPr>
          <a:xfrm flipV="1">
            <a:off x="5551714" y="3049721"/>
            <a:ext cx="1092548" cy="76846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FF743242-7196-3A40-8989-4FD04524573E}"/>
              </a:ext>
            </a:extLst>
          </p:cNvPr>
          <p:cNvCxnSpPr>
            <a:cxnSpLocks/>
            <a:stCxn id="4" idx="3"/>
            <a:endCxn id="11" idx="1"/>
          </p:cNvCxnSpPr>
          <p:nvPr/>
        </p:nvCxnSpPr>
        <p:spPr>
          <a:xfrm>
            <a:off x="5551714" y="3818181"/>
            <a:ext cx="1092548" cy="9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CDB84522-FC71-4147-B635-C0FE8B730FD9}"/>
              </a:ext>
            </a:extLst>
          </p:cNvPr>
          <p:cNvCxnSpPr>
            <a:cxnSpLocks/>
            <a:stCxn id="4" idx="3"/>
            <a:endCxn id="12" idx="1"/>
          </p:cNvCxnSpPr>
          <p:nvPr/>
        </p:nvCxnSpPr>
        <p:spPr>
          <a:xfrm>
            <a:off x="5551714" y="3818181"/>
            <a:ext cx="1092548" cy="783007"/>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FBBC388B-3147-544A-94C8-0A1DADEAE3B8}"/>
              </a:ext>
            </a:extLst>
          </p:cNvPr>
          <p:cNvSpPr txBox="1"/>
          <p:nvPr/>
        </p:nvSpPr>
        <p:spPr>
          <a:xfrm>
            <a:off x="5304165" y="1348353"/>
            <a:ext cx="3420424" cy="738664"/>
          </a:xfrm>
          <a:prstGeom prst="rect">
            <a:avLst/>
          </a:prstGeom>
          <a:noFill/>
        </p:spPr>
        <p:txBody>
          <a:bodyPr wrap="none" rtlCol="0">
            <a:spAutoFit/>
          </a:bodyPr>
          <a:lstStyle/>
          <a:p>
            <a:pPr marL="285750" indent="-285750">
              <a:buFont typeface="Wingdings" pitchFamily="2" charset="2"/>
              <a:buChar char="ü"/>
            </a:pPr>
            <a:r>
              <a:rPr kumimoji="1" lang="en-US" altLang="ja-JP" sz="1400" dirty="0">
                <a:latin typeface="Meiryo" panose="020B0604030504040204" pitchFamily="34" charset="-128"/>
                <a:ea typeface="Meiryo" panose="020B0604030504040204" pitchFamily="34" charset="-128"/>
              </a:rPr>
              <a:t>DX</a:t>
            </a:r>
            <a:r>
              <a:rPr kumimoji="1" lang="ja-JP" altLang="en-US" sz="1400">
                <a:latin typeface="Meiryo" panose="020B0604030504040204" pitchFamily="34" charset="-128"/>
                <a:ea typeface="Meiryo" panose="020B0604030504040204" pitchFamily="34" charset="-128"/>
              </a:rPr>
              <a:t>が、できるところありませんか？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お願いします、是非やりましょう！</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予算を付けます、お手伝いします！</a:t>
            </a:r>
          </a:p>
        </p:txBody>
      </p:sp>
      <p:sp>
        <p:nvSpPr>
          <p:cNvPr id="31" name="テキスト ボックス 30">
            <a:extLst>
              <a:ext uri="{FF2B5EF4-FFF2-40B4-BE49-F238E27FC236}">
                <a16:creationId xmlns:a16="http://schemas.microsoft.com/office/drawing/2014/main" id="{933804E7-3326-F04B-B958-15153230261E}"/>
              </a:ext>
            </a:extLst>
          </p:cNvPr>
          <p:cNvSpPr txBox="1"/>
          <p:nvPr/>
        </p:nvSpPr>
        <p:spPr>
          <a:xfrm>
            <a:off x="4893302" y="946477"/>
            <a:ext cx="3877985" cy="461665"/>
          </a:xfrm>
          <a:prstGeom prst="rect">
            <a:avLst/>
          </a:prstGeom>
          <a:noFill/>
        </p:spPr>
        <p:txBody>
          <a:bodyPr wrap="none" rtlCol="0">
            <a:spAutoFit/>
          </a:bodyPr>
          <a:lstStyle/>
          <a:p>
            <a:r>
              <a:rPr kumimoji="1" lang="ja-JP" altLang="en-US" sz="2400" b="1">
                <a:latin typeface="Meiryo" panose="020B0604030504040204" pitchFamily="34" charset="-128"/>
                <a:ea typeface="Meiryo" panose="020B0604030504040204" pitchFamily="34" charset="-128"/>
              </a:rPr>
              <a:t>事業部門を個別に巻き込む</a:t>
            </a:r>
            <a:endParaRPr kumimoji="1" lang="ja-JP" altLang="en-US" sz="2000">
              <a:latin typeface="Meiryo" panose="020B0604030504040204" pitchFamily="34" charset="-128"/>
              <a:ea typeface="Meiryo" panose="020B0604030504040204" pitchFamily="34" charset="-128"/>
            </a:endParaRPr>
          </a:p>
        </p:txBody>
      </p:sp>
      <p:pic>
        <p:nvPicPr>
          <p:cNvPr id="86" name="図 85">
            <a:extLst>
              <a:ext uri="{FF2B5EF4-FFF2-40B4-BE49-F238E27FC236}">
                <a16:creationId xmlns:a16="http://schemas.microsoft.com/office/drawing/2014/main" id="{7E9E6240-40D9-604C-B694-D194787A57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2115" y="2099687"/>
            <a:ext cx="1269326" cy="1174126"/>
          </a:xfrm>
          <a:prstGeom prst="rect">
            <a:avLst/>
          </a:prstGeom>
          <a:effectLst>
            <a:outerShdw blurRad="50800" dist="38100" dir="2700000" algn="tl" rotWithShape="0">
              <a:prstClr val="black">
                <a:alpha val="40000"/>
              </a:prstClr>
            </a:outerShdw>
          </a:effectLst>
        </p:spPr>
      </p:pic>
      <p:sp>
        <p:nvSpPr>
          <p:cNvPr id="93" name="タイトル 92">
            <a:extLst>
              <a:ext uri="{FF2B5EF4-FFF2-40B4-BE49-F238E27FC236}">
                <a16:creationId xmlns:a16="http://schemas.microsoft.com/office/drawing/2014/main" id="{9EF90FBE-DC73-5A44-985A-4442E57479C4}"/>
              </a:ext>
            </a:extLst>
          </p:cNvPr>
          <p:cNvSpPr>
            <a:spLocks noGrp="1"/>
          </p:cNvSpPr>
          <p:nvPr>
            <p:ph type="title"/>
          </p:nvPr>
        </p:nvSpPr>
        <p:spPr>
          <a:xfrm>
            <a:off x="228600" y="252949"/>
            <a:ext cx="8686800" cy="416221"/>
          </a:xfrm>
        </p:spPr>
        <p:txBody>
          <a:bodyPr/>
          <a:lstStyle/>
          <a:p>
            <a:r>
              <a:rPr lang="en-US" altLang="ja-JP" dirty="0"/>
              <a:t>DX</a:t>
            </a:r>
            <a:r>
              <a:rPr lang="ja-JP" altLang="en-US"/>
              <a:t>戦略の位置付け</a:t>
            </a:r>
          </a:p>
        </p:txBody>
      </p:sp>
      <p:sp>
        <p:nvSpPr>
          <p:cNvPr id="62" name="テキスト ボックス 61">
            <a:extLst>
              <a:ext uri="{FF2B5EF4-FFF2-40B4-BE49-F238E27FC236}">
                <a16:creationId xmlns:a16="http://schemas.microsoft.com/office/drawing/2014/main" id="{BA5C85BF-6FCB-2317-5357-D6DC52C7E4AF}"/>
              </a:ext>
            </a:extLst>
          </p:cNvPr>
          <p:cNvSpPr txBox="1"/>
          <p:nvPr/>
        </p:nvSpPr>
        <p:spPr>
          <a:xfrm>
            <a:off x="4965586" y="5546945"/>
            <a:ext cx="3733416" cy="892552"/>
          </a:xfrm>
          <a:prstGeom prst="rect">
            <a:avLst/>
          </a:prstGeom>
          <a:noFill/>
        </p:spPr>
        <p:txBody>
          <a:bodyPr wrap="square">
            <a:spAutoFit/>
          </a:bodyPr>
          <a:lstStyle/>
          <a:p>
            <a:pPr algn="r"/>
            <a:r>
              <a:rPr lang="en" altLang="ja-JP" sz="2800" dirty="0">
                <a:latin typeface="Meiryo" panose="020B0604030504040204" pitchFamily="34" charset="-128"/>
                <a:ea typeface="Meiryo" panose="020B0604030504040204" pitchFamily="34" charset="-128"/>
              </a:rPr>
              <a:t>DX</a:t>
            </a:r>
            <a:r>
              <a:rPr lang="ja-JP" altLang="en-US" sz="2800">
                <a:latin typeface="Meiryo" panose="020B0604030504040204" pitchFamily="34" charset="-128"/>
                <a:ea typeface="Meiryo" panose="020B0604030504040204" pitchFamily="34" charset="-128"/>
              </a:rPr>
              <a:t>戦略</a:t>
            </a:r>
            <a:endParaRPr lang="en-US" altLang="ja-JP" sz="2800" dirty="0">
              <a:latin typeface="Meiryo" panose="020B0604030504040204" pitchFamily="34" charset="-128"/>
              <a:ea typeface="Meiryo" panose="020B0604030504040204" pitchFamily="34" charset="-128"/>
            </a:endParaRPr>
          </a:p>
          <a:p>
            <a:pPr algn="r"/>
            <a:r>
              <a:rPr lang="ja-JP" altLang="en-US" sz="2400" b="1">
                <a:latin typeface="Meiryo" panose="020B0604030504040204" pitchFamily="34" charset="-128"/>
                <a:ea typeface="Meiryo" panose="020B0604030504040204" pitchFamily="34" charset="-128"/>
              </a:rPr>
              <a:t>＝業務改善</a:t>
            </a:r>
            <a:r>
              <a:rPr lang="en-US" altLang="ja-JP" sz="2400" b="1" dirty="0">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デジタル活用</a:t>
            </a:r>
            <a:endParaRPr lang="ja-JP" altLang="en-US" sz="2400" b="1"/>
          </a:p>
        </p:txBody>
      </p:sp>
    </p:spTree>
    <p:extLst>
      <p:ext uri="{BB962C8B-B14F-4D97-AF65-F5344CB8AC3E}">
        <p14:creationId xmlns:p14="http://schemas.microsoft.com/office/powerpoint/2010/main" val="343003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righ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1327F-A6CE-3280-D0E8-09D4822769AE}"/>
              </a:ext>
            </a:extLst>
          </p:cNvPr>
          <p:cNvSpPr>
            <a:spLocks noGrp="1"/>
          </p:cNvSpPr>
          <p:nvPr>
            <p:ph type="title"/>
          </p:nvPr>
        </p:nvSpPr>
        <p:spPr/>
        <p:txBody>
          <a:bodyPr/>
          <a:lstStyle/>
          <a:p>
            <a:r>
              <a:rPr kumimoji="1" lang="ja-JP" altLang="en-US"/>
              <a:t>変革は</a:t>
            </a:r>
            <a:r>
              <a:rPr kumimoji="1" lang="en-US" altLang="ja-JP"/>
              <a:t>『</a:t>
            </a:r>
            <a:r>
              <a:rPr kumimoji="1" lang="ja-JP" altLang="en-US"/>
              <a:t>いま</a:t>
            </a:r>
            <a:r>
              <a:rPr kumimoji="1" lang="en-US" altLang="ja-JP" dirty="0"/>
              <a:t>』</a:t>
            </a:r>
            <a:r>
              <a:rPr kumimoji="1" lang="ja-JP" altLang="en-US"/>
              <a:t>を終わらせることから始めよ</a:t>
            </a:r>
          </a:p>
        </p:txBody>
      </p:sp>
      <p:sp>
        <p:nvSpPr>
          <p:cNvPr id="4" name="テキスト ボックス 3">
            <a:extLst>
              <a:ext uri="{FF2B5EF4-FFF2-40B4-BE49-F238E27FC236}">
                <a16:creationId xmlns:a16="http://schemas.microsoft.com/office/drawing/2014/main" id="{49344373-90DC-FA95-4F6F-5FA52CD52F60}"/>
              </a:ext>
            </a:extLst>
          </p:cNvPr>
          <p:cNvSpPr txBox="1"/>
          <p:nvPr/>
        </p:nvSpPr>
        <p:spPr>
          <a:xfrm>
            <a:off x="226800" y="3644071"/>
            <a:ext cx="8686800" cy="2893100"/>
          </a:xfrm>
          <a:prstGeom prst="rect">
            <a:avLst/>
          </a:prstGeom>
          <a:noFill/>
        </p:spPr>
        <p:txBody>
          <a:bodyPr wrap="square">
            <a:spAutoFit/>
          </a:bodyPr>
          <a:lstStyle/>
          <a:p>
            <a:pPr algn="just"/>
            <a:r>
              <a:rPr lang="ja-JP" altLang="ja-JP" sz="1800" b="1" u="sng" kern="100">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第１段階：解凍（</a:t>
            </a:r>
            <a:r>
              <a:rPr lang="en-US" altLang="ja-JP" sz="1800" b="1" u="sng" kern="100" dirty="0">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unfreezing</a:t>
            </a:r>
            <a:r>
              <a:rPr lang="ja-JP" altLang="ja-JP" sz="1800" b="1" u="sng" kern="100">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危機的状況に</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ついての</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現状認識と危機感を共有し、新しい考え方、やり方によって改善していくといった雰囲気を醸成。既存の価値観や先入観を捨てて、新たな企業の文化や風土を作っていこうとの考え合意し、推進力を生みだす。</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800"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800" b="1" u="sng"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第２段階：変革（</a:t>
            </a:r>
            <a:r>
              <a:rPr lang="en-US" altLang="ja-JP" sz="1800" b="1" u="sng" kern="100" dirty="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moving/</a:t>
            </a:r>
            <a:r>
              <a:rPr lang="ja-JP" altLang="ja-JP" sz="1800" b="1" u="sng"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移動）</a:t>
            </a: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目指すべき改革の方向性や全体像を共有し、誰が、何を、いつまでに実行するかなどの具体的な実効策を定め</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る</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。変革の効果を検証し、試行錯誤を重ねながら、変革を</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すすめる</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800" kern="10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800" b="1" u="sng"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第３段階：再凍結（</a:t>
            </a:r>
            <a:r>
              <a:rPr lang="en-US" altLang="ja-JP" sz="1800" b="1" u="sng"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freezing</a:t>
            </a:r>
            <a:r>
              <a:rPr lang="ja-JP" altLang="ja-JP" sz="1800" b="1" u="sng"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p>
          <a:p>
            <a:pPr algn="just"/>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変革の成果を組織内に定着させ習慣化させ</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る</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。変革後の状態</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を</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当たり前のものとして定着</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させ</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て</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新しい企業の風土や文化</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を</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根付</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かせる</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a:t>
            </a:r>
          </a:p>
        </p:txBody>
      </p:sp>
      <p:sp>
        <p:nvSpPr>
          <p:cNvPr id="6" name="テキスト ボックス 5">
            <a:extLst>
              <a:ext uri="{FF2B5EF4-FFF2-40B4-BE49-F238E27FC236}">
                <a16:creationId xmlns:a16="http://schemas.microsoft.com/office/drawing/2014/main" id="{2BFF1696-0959-2CF3-FAC0-83E26A25B9A3}"/>
              </a:ext>
            </a:extLst>
          </p:cNvPr>
          <p:cNvSpPr txBox="1"/>
          <p:nvPr/>
        </p:nvSpPr>
        <p:spPr>
          <a:xfrm>
            <a:off x="2158739" y="986632"/>
            <a:ext cx="6613347" cy="1877437"/>
          </a:xfrm>
          <a:prstGeom prst="rect">
            <a:avLst/>
          </a:prstGeom>
          <a:noFill/>
        </p:spPr>
        <p:txBody>
          <a:bodyPr wrap="square">
            <a:spAutoFit/>
          </a:bodyPr>
          <a:lstStyle/>
          <a:p>
            <a:pPr algn="l" fontAlgn="base"/>
            <a:r>
              <a:rPr lang="ja-JP" altLang="en-US" b="1" i="0">
                <a:solidFill>
                  <a:srgbClr val="333333"/>
                </a:solidFill>
                <a:effectLst/>
                <a:latin typeface="Meiryo" panose="020B0604030504040204" pitchFamily="34" charset="-128"/>
                <a:ea typeface="Meiryo" panose="020B0604030504040204" pitchFamily="34" charset="-128"/>
              </a:rPr>
              <a:t>クルト・レヴィン　</a:t>
            </a:r>
            <a:r>
              <a:rPr lang="en" altLang="ja-JP" b="0" i="0" dirty="0">
                <a:solidFill>
                  <a:srgbClr val="333333"/>
                </a:solidFill>
                <a:effectLst/>
                <a:latin typeface="Meiryo" panose="020B0604030504040204" pitchFamily="34" charset="-128"/>
                <a:ea typeface="Meiryo" panose="020B0604030504040204" pitchFamily="34" charset="-128"/>
              </a:rPr>
              <a:t>Kurt Lewin</a:t>
            </a:r>
            <a:r>
              <a:rPr lang="ja-JP" altLang="en-US">
                <a:solidFill>
                  <a:srgbClr val="333333"/>
                </a:solidFill>
                <a:latin typeface="Meiryo" panose="020B0604030504040204" pitchFamily="34" charset="-128"/>
                <a:ea typeface="Meiryo" panose="020B0604030504040204" pitchFamily="34" charset="-128"/>
              </a:rPr>
              <a:t>　</a:t>
            </a:r>
            <a:r>
              <a:rPr lang="en" altLang="ja-JP" b="0" i="0" dirty="0">
                <a:solidFill>
                  <a:srgbClr val="333333"/>
                </a:solidFill>
                <a:effectLst/>
                <a:latin typeface="Meiryo" panose="020B0604030504040204" pitchFamily="34" charset="-128"/>
                <a:ea typeface="Meiryo" panose="020B0604030504040204" pitchFamily="34" charset="-128"/>
              </a:rPr>
              <a:t>1890 -1947</a:t>
            </a:r>
            <a:r>
              <a:rPr lang="ja-JP" altLang="en-US" b="0" i="0">
                <a:solidFill>
                  <a:srgbClr val="333333"/>
                </a:solidFill>
                <a:effectLst/>
                <a:latin typeface="Meiryo" panose="020B0604030504040204" pitchFamily="34" charset="-128"/>
                <a:ea typeface="Meiryo" panose="020B0604030504040204" pitchFamily="34" charset="-128"/>
              </a:rPr>
              <a:t>年</a:t>
            </a:r>
            <a:endParaRPr lang="en-US" altLang="ja-JP" b="0" i="0" dirty="0">
              <a:solidFill>
                <a:srgbClr val="333333"/>
              </a:solidFill>
              <a:effectLst/>
              <a:latin typeface="Meiryo" panose="020B0604030504040204" pitchFamily="34" charset="-128"/>
              <a:ea typeface="Meiryo" panose="020B0604030504040204" pitchFamily="34" charset="-128"/>
            </a:endParaRPr>
          </a:p>
          <a:p>
            <a:pPr algn="l" fontAlgn="base"/>
            <a:endParaRPr lang="en-US" altLang="ja-JP" sz="1400" b="0" i="0" dirty="0">
              <a:solidFill>
                <a:srgbClr val="333333"/>
              </a:solidFill>
              <a:effectLst/>
              <a:latin typeface="Meiryo" panose="020B0604030504040204" pitchFamily="34" charset="-128"/>
              <a:ea typeface="Meiryo" panose="020B0604030504040204" pitchFamily="34" charset="-128"/>
            </a:endParaRPr>
          </a:p>
          <a:p>
            <a:pPr algn="l" fontAlgn="base"/>
            <a:r>
              <a:rPr lang="ja-JP" altLang="en-US" sz="1400" b="0" i="0">
                <a:solidFill>
                  <a:srgbClr val="333333"/>
                </a:solidFill>
                <a:effectLst/>
                <a:latin typeface="Meiryo" panose="020B0604030504040204" pitchFamily="34" charset="-128"/>
                <a:ea typeface="Meiryo" panose="020B0604030504040204" pitchFamily="34" charset="-128"/>
              </a:rPr>
              <a:t>ユダヤ系ドイツ人としてドイツに生まれ、ベルリン大学の哲学と心理学の教授を務めていが、ナチ政権の成立で</a:t>
            </a:r>
            <a:r>
              <a:rPr lang="en-US" altLang="ja-JP" sz="1400" b="0" i="0" dirty="0">
                <a:solidFill>
                  <a:srgbClr val="333333"/>
                </a:solidFill>
                <a:effectLst/>
                <a:latin typeface="Meiryo" panose="020B0604030504040204" pitchFamily="34" charset="-128"/>
                <a:ea typeface="Meiryo" panose="020B0604030504040204" pitchFamily="34" charset="-128"/>
              </a:rPr>
              <a:t>1933</a:t>
            </a:r>
            <a:r>
              <a:rPr lang="ja-JP" altLang="en-US" sz="1400" b="0" i="0">
                <a:solidFill>
                  <a:srgbClr val="333333"/>
                </a:solidFill>
                <a:effectLst/>
                <a:latin typeface="Meiryo" panose="020B0604030504040204" pitchFamily="34" charset="-128"/>
                <a:ea typeface="Meiryo" panose="020B0604030504040204" pitchFamily="34" charset="-128"/>
              </a:rPr>
              <a:t>年にアメリカに亡命。コーネル大学教授を務め、マサチューセッツ工科大学にグループ・ダイナミックス研究所を創設。場の理論や、リーダーシップ、集団力学（グループ・ダイナミックス）、アクション・リサーチなど、その研究業績は多岐にわたり、「社会心理学の父」と呼ばれている。</a:t>
            </a:r>
          </a:p>
        </p:txBody>
      </p:sp>
      <p:sp>
        <p:nvSpPr>
          <p:cNvPr id="7" name="テキスト ボックス 6">
            <a:extLst>
              <a:ext uri="{FF2B5EF4-FFF2-40B4-BE49-F238E27FC236}">
                <a16:creationId xmlns:a16="http://schemas.microsoft.com/office/drawing/2014/main" id="{53B4E2D1-AF57-D326-AD47-BCA8F14C5C3D}"/>
              </a:ext>
            </a:extLst>
          </p:cNvPr>
          <p:cNvSpPr txBox="1"/>
          <p:nvPr/>
        </p:nvSpPr>
        <p:spPr>
          <a:xfrm>
            <a:off x="226800" y="3094946"/>
            <a:ext cx="1931939" cy="461665"/>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変革の</a:t>
            </a:r>
            <a:r>
              <a:rPr kumimoji="1" lang="en-US" altLang="ja-JP" sz="2400" b="1" dirty="0">
                <a:solidFill>
                  <a:srgbClr val="0070C0"/>
                </a:solidFill>
                <a:latin typeface="Meiryo" panose="020B0604030504040204" pitchFamily="34" charset="-128"/>
                <a:ea typeface="Meiryo" panose="020B0604030504040204" pitchFamily="34" charset="-128"/>
              </a:rPr>
              <a:t>3</a:t>
            </a:r>
            <a:r>
              <a:rPr kumimoji="1" lang="ja-JP" altLang="en-US" sz="2400" b="1">
                <a:solidFill>
                  <a:srgbClr val="0070C0"/>
                </a:solidFill>
                <a:latin typeface="Meiryo" panose="020B0604030504040204" pitchFamily="34" charset="-128"/>
                <a:ea typeface="Meiryo" panose="020B0604030504040204" pitchFamily="34" charset="-128"/>
              </a:rPr>
              <a:t>段階</a:t>
            </a:r>
          </a:p>
        </p:txBody>
      </p:sp>
      <p:pic>
        <p:nvPicPr>
          <p:cNvPr id="1028" name="Picture 4" descr="kurt_lewin">
            <a:extLst>
              <a:ext uri="{FF2B5EF4-FFF2-40B4-BE49-F238E27FC236}">
                <a16:creationId xmlns:a16="http://schemas.microsoft.com/office/drawing/2014/main" id="{39616E3E-1ECE-5AFB-2E35-E39F931855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914" y="986632"/>
            <a:ext cx="1550308" cy="187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29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4570BE-2CD9-C84F-9073-E534FEB676DA}"/>
              </a:ext>
            </a:extLst>
          </p:cNvPr>
          <p:cNvSpPr>
            <a:spLocks noGrp="1"/>
          </p:cNvSpPr>
          <p:nvPr>
            <p:ph type="title"/>
          </p:nvPr>
        </p:nvSpPr>
        <p:spPr/>
        <p:txBody>
          <a:bodyPr/>
          <a:lstStyle/>
          <a:p>
            <a:r>
              <a:rPr kumimoji="1" lang="ja-JP" altLang="en-US"/>
              <a:t>テクノロジーを受け入れる</a:t>
            </a:r>
            <a:r>
              <a:rPr lang="ja-JP" altLang="en-US"/>
              <a:t>前提</a:t>
            </a:r>
            <a:r>
              <a:rPr kumimoji="1" lang="ja-JP" altLang="en-US"/>
              <a:t>条件　（１）</a:t>
            </a:r>
          </a:p>
        </p:txBody>
      </p:sp>
      <p:sp>
        <p:nvSpPr>
          <p:cNvPr id="3" name="スライド番号プレースホルダー 2">
            <a:extLst>
              <a:ext uri="{FF2B5EF4-FFF2-40B4-BE49-F238E27FC236}">
                <a16:creationId xmlns:a16="http://schemas.microsoft.com/office/drawing/2014/main" id="{63074681-EAB5-0447-8E77-E69148686A5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62</a:t>
            </a:fld>
            <a:endParaRPr kumimoji="1" lang="ja-JP" altLang="en-US"/>
          </a:p>
        </p:txBody>
      </p:sp>
      <p:pic>
        <p:nvPicPr>
          <p:cNvPr id="4098" name="Picture 2" descr="お">
            <a:extLst>
              <a:ext uri="{FF2B5EF4-FFF2-40B4-BE49-F238E27FC236}">
                <a16:creationId xmlns:a16="http://schemas.microsoft.com/office/drawing/2014/main" id="{37F21C49-2859-AB4F-B51E-74CD381707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0306" y="1298965"/>
            <a:ext cx="3860300" cy="300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7A95C64-DC92-994B-AFEB-4B240CD1347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73395" y="1298965"/>
            <a:ext cx="3860300" cy="300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43A2FBE-985A-F249-966C-0BD29D9EEAEC}"/>
              </a:ext>
            </a:extLst>
          </p:cNvPr>
          <p:cNvSpPr txBox="1"/>
          <p:nvPr/>
        </p:nvSpPr>
        <p:spPr>
          <a:xfrm>
            <a:off x="3354971" y="3783938"/>
            <a:ext cx="915635" cy="523220"/>
          </a:xfrm>
          <a:prstGeom prst="rect">
            <a:avLst/>
          </a:prstGeom>
          <a:noFill/>
        </p:spPr>
        <p:txBody>
          <a:bodyPr wrap="none" rtlCol="0">
            <a:spAutoFit/>
          </a:bodyPr>
          <a:lstStyle/>
          <a:p>
            <a:r>
              <a:rPr kumimoji="1" lang="en-US" altLang="ja-JP" sz="2800" b="1" dirty="0">
                <a:effectLst>
                  <a:outerShdw blurRad="50800" dist="38100" dir="2700000" algn="tl" rotWithShape="0">
                    <a:prstClr val="black">
                      <a:alpha val="40000"/>
                    </a:prstClr>
                  </a:outerShdw>
                </a:effectLst>
              </a:rPr>
              <a:t>1900</a:t>
            </a:r>
            <a:endParaRPr kumimoji="1" lang="ja-JP" altLang="en-US" sz="2800" b="1">
              <a:effectLst>
                <a:outerShdw blurRad="50800" dist="38100" dir="2700000" algn="tl" rotWithShape="0">
                  <a:prstClr val="black">
                    <a:alpha val="40000"/>
                  </a:prstClr>
                </a:outerShdw>
              </a:effectLst>
            </a:endParaRPr>
          </a:p>
        </p:txBody>
      </p:sp>
      <p:sp>
        <p:nvSpPr>
          <p:cNvPr id="7" name="テキスト ボックス 6">
            <a:extLst>
              <a:ext uri="{FF2B5EF4-FFF2-40B4-BE49-F238E27FC236}">
                <a16:creationId xmlns:a16="http://schemas.microsoft.com/office/drawing/2014/main" id="{4C8EC9C2-6C05-7C47-864B-D3B0583506C5}"/>
              </a:ext>
            </a:extLst>
          </p:cNvPr>
          <p:cNvSpPr txBox="1"/>
          <p:nvPr/>
        </p:nvSpPr>
        <p:spPr>
          <a:xfrm>
            <a:off x="4873395" y="3780345"/>
            <a:ext cx="915635" cy="523220"/>
          </a:xfrm>
          <a:prstGeom prst="rect">
            <a:avLst/>
          </a:prstGeom>
          <a:noFill/>
        </p:spPr>
        <p:txBody>
          <a:bodyPr wrap="none" rtlCol="0">
            <a:spAutoFit/>
          </a:bodyPr>
          <a:lstStyle/>
          <a:p>
            <a:r>
              <a:rPr kumimoji="1" lang="en-US" altLang="ja-JP" sz="2800" b="1" dirty="0">
                <a:solidFill>
                  <a:schemeClr val="bg1"/>
                </a:solidFill>
                <a:effectLst>
                  <a:outerShdw blurRad="50800" dist="38100" dir="2700000" algn="tl" rotWithShape="0">
                    <a:prstClr val="black">
                      <a:alpha val="40000"/>
                    </a:prstClr>
                  </a:outerShdw>
                </a:effectLst>
              </a:rPr>
              <a:t>1913</a:t>
            </a:r>
            <a:endParaRPr kumimoji="1" lang="ja-JP" altLang="en-US" sz="2800" b="1">
              <a:solidFill>
                <a:schemeClr val="bg1"/>
              </a:solidFill>
              <a:effectLst>
                <a:outerShdw blurRad="50800" dist="38100" dir="2700000" algn="tl" rotWithShape="0">
                  <a:prstClr val="black">
                    <a:alpha val="40000"/>
                  </a:prstClr>
                </a:outerShdw>
              </a:effectLst>
            </a:endParaRPr>
          </a:p>
        </p:txBody>
      </p:sp>
      <p:sp>
        <p:nvSpPr>
          <p:cNvPr id="5" name="テキスト ボックス 4">
            <a:extLst>
              <a:ext uri="{FF2B5EF4-FFF2-40B4-BE49-F238E27FC236}">
                <a16:creationId xmlns:a16="http://schemas.microsoft.com/office/drawing/2014/main" id="{BC2D63F2-1CDD-EA42-9010-8D9DEC440761}"/>
              </a:ext>
            </a:extLst>
          </p:cNvPr>
          <p:cNvSpPr txBox="1"/>
          <p:nvPr/>
        </p:nvSpPr>
        <p:spPr>
          <a:xfrm>
            <a:off x="375978" y="954019"/>
            <a:ext cx="2954655"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米・ニューヨーク　五番街</a:t>
            </a:r>
          </a:p>
        </p:txBody>
      </p:sp>
      <p:sp>
        <p:nvSpPr>
          <p:cNvPr id="9" name="テキスト ボックス 8">
            <a:extLst>
              <a:ext uri="{FF2B5EF4-FFF2-40B4-BE49-F238E27FC236}">
                <a16:creationId xmlns:a16="http://schemas.microsoft.com/office/drawing/2014/main" id="{4460B7BE-B359-4348-90FA-0EC59D7594DA}"/>
              </a:ext>
            </a:extLst>
          </p:cNvPr>
          <p:cNvSpPr txBox="1"/>
          <p:nvPr/>
        </p:nvSpPr>
        <p:spPr>
          <a:xfrm>
            <a:off x="247739" y="4570318"/>
            <a:ext cx="8648521"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なぜ、短期間のうちに、これほど劇的に変わってしまったのでしょうか？</a:t>
            </a:r>
          </a:p>
        </p:txBody>
      </p:sp>
      <p:sp>
        <p:nvSpPr>
          <p:cNvPr id="10" name="テキスト ボックス 9">
            <a:extLst>
              <a:ext uri="{FF2B5EF4-FFF2-40B4-BE49-F238E27FC236}">
                <a16:creationId xmlns:a16="http://schemas.microsoft.com/office/drawing/2014/main" id="{FCC4CBD4-85D2-5046-B302-1E096998A707}"/>
              </a:ext>
            </a:extLst>
          </p:cNvPr>
          <p:cNvSpPr txBox="1"/>
          <p:nvPr/>
        </p:nvSpPr>
        <p:spPr>
          <a:xfrm>
            <a:off x="375978" y="5177149"/>
            <a:ext cx="8392041" cy="338554"/>
          </a:xfrm>
          <a:prstGeom prst="rect">
            <a:avLst/>
          </a:prstGeom>
          <a:noFill/>
        </p:spPr>
        <p:txBody>
          <a:bodyPr wrap="none" rtlCol="0">
            <a:spAutoFit/>
          </a:bodyPr>
          <a:lstStyle/>
          <a:p>
            <a:r>
              <a:rPr kumimoji="1" lang="ja-JP" altLang="en-US" sz="1600" b="1">
                <a:solidFill>
                  <a:schemeClr val="accent3">
                    <a:lumMod val="75000"/>
                  </a:schemeClr>
                </a:solidFill>
                <a:latin typeface="Meiryo" panose="020B0604030504040204" pitchFamily="34" charset="-128"/>
                <a:ea typeface="Meiryo" panose="020B0604030504040204" pitchFamily="34" charset="-128"/>
              </a:rPr>
              <a:t>製品</a:t>
            </a:r>
            <a:r>
              <a:rPr kumimoji="1" lang="ja-JP" altLang="en-US" sz="1600">
                <a:solidFill>
                  <a:schemeClr val="accent3">
                    <a:lumMod val="75000"/>
                  </a:schemeClr>
                </a:solidFill>
                <a:latin typeface="Meiryo" panose="020B0604030504040204" pitchFamily="34" charset="-128"/>
                <a:ea typeface="Meiryo" panose="020B0604030504040204" pitchFamily="34" charset="-128"/>
              </a:rPr>
              <a:t>：新しい技術を使い馬車をしのぐ利便性とコスト・パフォーマンスが実現できたから</a:t>
            </a:r>
          </a:p>
        </p:txBody>
      </p:sp>
      <p:sp>
        <p:nvSpPr>
          <p:cNvPr id="11" name="テキスト ボックス 10">
            <a:extLst>
              <a:ext uri="{FF2B5EF4-FFF2-40B4-BE49-F238E27FC236}">
                <a16:creationId xmlns:a16="http://schemas.microsoft.com/office/drawing/2014/main" id="{08D4B3EA-B9A0-274A-B8AF-CC14196C2B2E}"/>
              </a:ext>
            </a:extLst>
          </p:cNvPr>
          <p:cNvSpPr txBox="1"/>
          <p:nvPr/>
        </p:nvSpPr>
        <p:spPr>
          <a:xfrm>
            <a:off x="375978" y="5984839"/>
            <a:ext cx="8597225" cy="338554"/>
          </a:xfrm>
          <a:prstGeom prst="rect">
            <a:avLst/>
          </a:prstGeom>
          <a:noFill/>
        </p:spPr>
        <p:txBody>
          <a:bodyPr wrap="none" rtlCol="0">
            <a:spAutoFit/>
          </a:bodyPr>
          <a:lstStyle/>
          <a:p>
            <a:r>
              <a:rPr kumimoji="1" lang="ja-JP" altLang="en-US" sz="1600" b="1">
                <a:solidFill>
                  <a:srgbClr val="0070C0"/>
                </a:solidFill>
                <a:latin typeface="Meiryo" panose="020B0604030504040204" pitchFamily="34" charset="-128"/>
                <a:ea typeface="Meiryo" panose="020B0604030504040204" pitchFamily="34" charset="-128"/>
              </a:rPr>
              <a:t>インフラ</a:t>
            </a:r>
            <a:r>
              <a:rPr kumimoji="1" lang="ja-JP" altLang="en-US" sz="1600">
                <a:solidFill>
                  <a:srgbClr val="0070C0"/>
                </a:solidFill>
                <a:latin typeface="Meiryo" panose="020B0604030504040204" pitchFamily="34" charset="-128"/>
                <a:ea typeface="Meiryo" panose="020B0604030504040204" pitchFamily="34" charset="-128"/>
              </a:rPr>
              <a:t>：既に馬車のための道路が整備されていて、そのまま自動車の通行に使えたから</a:t>
            </a:r>
          </a:p>
        </p:txBody>
      </p:sp>
      <p:sp>
        <p:nvSpPr>
          <p:cNvPr id="6" name="乗算記号 5">
            <a:extLst>
              <a:ext uri="{FF2B5EF4-FFF2-40B4-BE49-F238E27FC236}">
                <a16:creationId xmlns:a16="http://schemas.microsoft.com/office/drawing/2014/main" id="{EF89A7D0-631F-DF46-821B-50F76137A2FA}"/>
              </a:ext>
            </a:extLst>
          </p:cNvPr>
          <p:cNvSpPr/>
          <p:nvPr/>
        </p:nvSpPr>
        <p:spPr>
          <a:xfrm>
            <a:off x="4368549" y="5500995"/>
            <a:ext cx="406902" cy="418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5702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4570BE-2CD9-C84F-9073-E534FEB676DA}"/>
              </a:ext>
            </a:extLst>
          </p:cNvPr>
          <p:cNvSpPr>
            <a:spLocks noGrp="1"/>
          </p:cNvSpPr>
          <p:nvPr>
            <p:ph type="title"/>
          </p:nvPr>
        </p:nvSpPr>
        <p:spPr/>
        <p:txBody>
          <a:bodyPr/>
          <a:lstStyle/>
          <a:p>
            <a:r>
              <a:rPr lang="ja-JP" altLang="en-US"/>
              <a:t>テクノロジーを受け入れる前提条件　（２）</a:t>
            </a:r>
            <a:endParaRPr kumimoji="1" lang="ja-JP" altLang="en-US"/>
          </a:p>
        </p:txBody>
      </p:sp>
      <p:sp>
        <p:nvSpPr>
          <p:cNvPr id="3" name="スライド番号プレースホルダー 2">
            <a:extLst>
              <a:ext uri="{FF2B5EF4-FFF2-40B4-BE49-F238E27FC236}">
                <a16:creationId xmlns:a16="http://schemas.microsoft.com/office/drawing/2014/main" id="{63074681-EAB5-0447-8E77-E69148686A5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63</a:t>
            </a:fld>
            <a:endParaRPr kumimoji="1" lang="ja-JP" altLang="en-US"/>
          </a:p>
        </p:txBody>
      </p:sp>
      <p:sp>
        <p:nvSpPr>
          <p:cNvPr id="9" name="テキスト ボックス 8">
            <a:extLst>
              <a:ext uri="{FF2B5EF4-FFF2-40B4-BE49-F238E27FC236}">
                <a16:creationId xmlns:a16="http://schemas.microsoft.com/office/drawing/2014/main" id="{4460B7BE-B359-4348-90FA-0EC59D7594DA}"/>
              </a:ext>
            </a:extLst>
          </p:cNvPr>
          <p:cNvSpPr txBox="1"/>
          <p:nvPr/>
        </p:nvSpPr>
        <p:spPr>
          <a:xfrm>
            <a:off x="1145426" y="4570318"/>
            <a:ext cx="685315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なぜ、両者にこれほど大きな差が生まれてしまったのか？</a:t>
            </a:r>
          </a:p>
        </p:txBody>
      </p:sp>
      <p:pic>
        <p:nvPicPr>
          <p:cNvPr id="1026" name="Picture 2" descr="「apple watch」の画像検索結果">
            <a:extLst>
              <a:ext uri="{FF2B5EF4-FFF2-40B4-BE49-F238E27FC236}">
                <a16:creationId xmlns:a16="http://schemas.microsoft.com/office/drawing/2014/main" id="{6312A253-B5BE-4A48-9681-45D69C63975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28293" y="1323351"/>
            <a:ext cx="4006134" cy="3004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google glass」の画像検索結果">
            <a:extLst>
              <a:ext uri="{FF2B5EF4-FFF2-40B4-BE49-F238E27FC236}">
                <a16:creationId xmlns:a16="http://schemas.microsoft.com/office/drawing/2014/main" id="{4F968554-105E-0743-B076-6E5BDF2B102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6238"/>
          <a:stretch/>
        </p:blipFill>
        <p:spPr bwMode="auto">
          <a:xfrm>
            <a:off x="409573" y="1342297"/>
            <a:ext cx="4256047" cy="3006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C2D63F2-1CDD-EA42-9010-8D9DEC440761}"/>
              </a:ext>
            </a:extLst>
          </p:cNvPr>
          <p:cNvSpPr txBox="1"/>
          <p:nvPr/>
        </p:nvSpPr>
        <p:spPr>
          <a:xfrm>
            <a:off x="2799676" y="3981912"/>
            <a:ext cx="1632178" cy="369332"/>
          </a:xfrm>
          <a:prstGeom prst="rect">
            <a:avLst/>
          </a:prstGeom>
          <a:noFill/>
        </p:spPr>
        <p:txBody>
          <a:bodyPr wrap="none" rtlCol="0">
            <a:spAutoFit/>
          </a:bodyPr>
          <a:lstStyle/>
          <a:p>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Google Glass</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2479FA11-F92A-FA49-B230-D6F3E4CF266F}"/>
              </a:ext>
            </a:extLst>
          </p:cNvPr>
          <p:cNvSpPr txBox="1"/>
          <p:nvPr/>
        </p:nvSpPr>
        <p:spPr>
          <a:xfrm>
            <a:off x="4728293" y="3941850"/>
            <a:ext cx="1597104" cy="369332"/>
          </a:xfrm>
          <a:prstGeom prst="rect">
            <a:avLst/>
          </a:prstGeom>
          <a:noFill/>
        </p:spPr>
        <p:txBody>
          <a:bodyPr wrap="none" rtlCol="0">
            <a:spAutoFit/>
          </a:bodyPr>
          <a:lstStyle/>
          <a:p>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Apple Watch</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4CA881-A889-C34B-9D56-8AD56C09ECCE}"/>
              </a:ext>
            </a:extLst>
          </p:cNvPr>
          <p:cNvSpPr txBox="1"/>
          <p:nvPr/>
        </p:nvSpPr>
        <p:spPr>
          <a:xfrm>
            <a:off x="409574" y="976080"/>
            <a:ext cx="3262432"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一般消費者向けの販売中止</a:t>
            </a:r>
          </a:p>
        </p:txBody>
      </p:sp>
      <p:sp>
        <p:nvSpPr>
          <p:cNvPr id="19" name="テキスト ボックス 18">
            <a:extLst>
              <a:ext uri="{FF2B5EF4-FFF2-40B4-BE49-F238E27FC236}">
                <a16:creationId xmlns:a16="http://schemas.microsoft.com/office/drawing/2014/main" id="{07698D6B-392D-734B-B01F-9FD57E783471}"/>
              </a:ext>
            </a:extLst>
          </p:cNvPr>
          <p:cNvSpPr txBox="1"/>
          <p:nvPr/>
        </p:nvSpPr>
        <p:spPr>
          <a:xfrm>
            <a:off x="5471995" y="976080"/>
            <a:ext cx="3262432" cy="400110"/>
          </a:xfrm>
          <a:prstGeom prst="rect">
            <a:avLst/>
          </a:prstGeom>
          <a:noFill/>
        </p:spPr>
        <p:txBody>
          <a:bodyPr wrap="none" rtlCol="0">
            <a:spAutoFit/>
          </a:bodyPr>
          <a:lstStyle/>
          <a:p>
            <a:pPr algn="r"/>
            <a:r>
              <a:rPr kumimoji="1" lang="ja-JP" altLang="en-US" sz="2000">
                <a:latin typeface="Meiryo" panose="020B0604030504040204" pitchFamily="34" charset="-128"/>
                <a:ea typeface="Meiryo" panose="020B0604030504040204" pitchFamily="34" charset="-128"/>
              </a:rPr>
              <a:t>世界で一番売れている時計</a:t>
            </a:r>
          </a:p>
        </p:txBody>
      </p:sp>
      <p:sp>
        <p:nvSpPr>
          <p:cNvPr id="20" name="テキスト ボックス 19">
            <a:extLst>
              <a:ext uri="{FF2B5EF4-FFF2-40B4-BE49-F238E27FC236}">
                <a16:creationId xmlns:a16="http://schemas.microsoft.com/office/drawing/2014/main" id="{455E3535-2B0C-4444-AEAD-6AB38EC9EA35}"/>
              </a:ext>
            </a:extLst>
          </p:cNvPr>
          <p:cNvSpPr txBox="1"/>
          <p:nvPr/>
        </p:nvSpPr>
        <p:spPr>
          <a:xfrm>
            <a:off x="786348" y="5114501"/>
            <a:ext cx="7571303" cy="338554"/>
          </a:xfrm>
          <a:prstGeom prst="rect">
            <a:avLst/>
          </a:prstGeom>
          <a:noFill/>
        </p:spPr>
        <p:txBody>
          <a:bodyPr wrap="none" rtlCol="0">
            <a:spAutoFit/>
          </a:bodyPr>
          <a:lstStyle/>
          <a:p>
            <a:r>
              <a:rPr kumimoji="1" lang="ja-JP" altLang="en-US" sz="1600" b="1">
                <a:solidFill>
                  <a:schemeClr val="accent3">
                    <a:lumMod val="75000"/>
                  </a:schemeClr>
                </a:solidFill>
                <a:latin typeface="Meiryo" panose="020B0604030504040204" pitchFamily="34" charset="-128"/>
                <a:ea typeface="Meiryo" panose="020B0604030504040204" pitchFamily="34" charset="-128"/>
              </a:rPr>
              <a:t>製品</a:t>
            </a:r>
            <a:r>
              <a:rPr kumimoji="1" lang="ja-JP" altLang="en-US" sz="1600">
                <a:solidFill>
                  <a:schemeClr val="accent3">
                    <a:lumMod val="75000"/>
                  </a:schemeClr>
                </a:solidFill>
                <a:latin typeface="Meiryo" panose="020B0604030504040204" pitchFamily="34" charset="-128"/>
                <a:ea typeface="Meiryo" panose="020B0604030504040204" pitchFamily="34" charset="-128"/>
              </a:rPr>
              <a:t>：両製品共に新しい技術を使い、これまでには無い機能や利便性を実現した</a:t>
            </a:r>
          </a:p>
        </p:txBody>
      </p:sp>
      <p:sp>
        <p:nvSpPr>
          <p:cNvPr id="21" name="テキスト ボックス 20">
            <a:extLst>
              <a:ext uri="{FF2B5EF4-FFF2-40B4-BE49-F238E27FC236}">
                <a16:creationId xmlns:a16="http://schemas.microsoft.com/office/drawing/2014/main" id="{108896CD-7A76-BA42-9064-F7E77DA06533}"/>
              </a:ext>
            </a:extLst>
          </p:cNvPr>
          <p:cNvSpPr txBox="1"/>
          <p:nvPr/>
        </p:nvSpPr>
        <p:spPr>
          <a:xfrm>
            <a:off x="228599" y="5852661"/>
            <a:ext cx="8686800" cy="338554"/>
          </a:xfrm>
          <a:prstGeom prst="rect">
            <a:avLst/>
          </a:prstGeom>
          <a:noFill/>
        </p:spPr>
        <p:txBody>
          <a:bodyPr wrap="square" rtlCol="0">
            <a:spAutoFit/>
          </a:bodyPr>
          <a:lstStyle/>
          <a:p>
            <a:r>
              <a:rPr kumimoji="1" lang="en-US" altLang="ja-JP" sz="1600" b="1" dirty="0">
                <a:solidFill>
                  <a:srgbClr val="C00000"/>
                </a:solidFill>
                <a:latin typeface="Meiryo" panose="020B0604030504040204" pitchFamily="34" charset="-128"/>
                <a:ea typeface="Meiryo" panose="020B0604030504040204" pitchFamily="34" charset="-128"/>
              </a:rPr>
              <a:t>Google Glass</a:t>
            </a:r>
            <a:r>
              <a:rPr kumimoji="1" lang="ja-JP" altLang="en-US" sz="1600">
                <a:solidFill>
                  <a:srgbClr val="C00000"/>
                </a:solidFill>
                <a:latin typeface="Meiryo" panose="020B0604030504040204" pitchFamily="34" charset="-128"/>
                <a:ea typeface="Meiryo" panose="020B0604030504040204" pitchFamily="34" charset="-128"/>
              </a:rPr>
              <a:t>：あきらかに不自然（統制環境／工事現場や整備工場などならおかしくない）</a:t>
            </a:r>
          </a:p>
        </p:txBody>
      </p:sp>
      <p:sp>
        <p:nvSpPr>
          <p:cNvPr id="22" name="乗算記号 21">
            <a:extLst>
              <a:ext uri="{FF2B5EF4-FFF2-40B4-BE49-F238E27FC236}">
                <a16:creationId xmlns:a16="http://schemas.microsoft.com/office/drawing/2014/main" id="{85EE415E-9001-2748-AA8B-B2132A2AA9F5}"/>
              </a:ext>
            </a:extLst>
          </p:cNvPr>
          <p:cNvSpPr/>
          <p:nvPr/>
        </p:nvSpPr>
        <p:spPr>
          <a:xfrm>
            <a:off x="4368549" y="5388025"/>
            <a:ext cx="406902" cy="418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76FFB2FF-E3BB-AD4A-8A87-DE244FFC1609}"/>
              </a:ext>
            </a:extLst>
          </p:cNvPr>
          <p:cNvSpPr txBox="1"/>
          <p:nvPr/>
        </p:nvSpPr>
        <p:spPr>
          <a:xfrm>
            <a:off x="228599" y="6170307"/>
            <a:ext cx="8686800" cy="338554"/>
          </a:xfrm>
          <a:prstGeom prst="rect">
            <a:avLst/>
          </a:prstGeom>
          <a:noFill/>
        </p:spPr>
        <p:txBody>
          <a:bodyPr wrap="square" rtlCol="0">
            <a:spAutoFit/>
          </a:bodyPr>
          <a:lstStyle/>
          <a:p>
            <a:r>
              <a:rPr kumimoji="1" lang="en-US" altLang="ja-JP" sz="1600" b="1" dirty="0">
                <a:solidFill>
                  <a:srgbClr val="0070C0"/>
                </a:solidFill>
                <a:latin typeface="Meiryo" panose="020B0604030504040204" pitchFamily="34" charset="-128"/>
                <a:ea typeface="Meiryo" panose="020B0604030504040204" pitchFamily="34" charset="-128"/>
              </a:rPr>
              <a:t>Apple Watch</a:t>
            </a:r>
            <a:r>
              <a:rPr kumimoji="1" lang="ja-JP" altLang="en-US" sz="1600">
                <a:solidFill>
                  <a:srgbClr val="0070C0"/>
                </a:solidFill>
                <a:latin typeface="Meiryo" panose="020B0604030504040204" pitchFamily="34" charset="-128"/>
                <a:ea typeface="Meiryo" panose="020B0604030504040204" pitchFamily="34" charset="-128"/>
              </a:rPr>
              <a:t>：違和感なく自然。腕時計の習慣は元々あって、時計が変わっただけ</a:t>
            </a:r>
          </a:p>
        </p:txBody>
      </p:sp>
    </p:spTree>
    <p:extLst>
      <p:ext uri="{BB962C8B-B14F-4D97-AF65-F5344CB8AC3E}">
        <p14:creationId xmlns:p14="http://schemas.microsoft.com/office/powerpoint/2010/main" val="11198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32D05E-06BD-FE4A-9876-8B69138E7ECF}"/>
              </a:ext>
            </a:extLst>
          </p:cNvPr>
          <p:cNvSpPr>
            <a:spLocks noGrp="1"/>
          </p:cNvSpPr>
          <p:nvPr>
            <p:ph type="title"/>
          </p:nvPr>
        </p:nvSpPr>
        <p:spPr/>
        <p:txBody>
          <a:bodyPr/>
          <a:lstStyle/>
          <a:p>
            <a:r>
              <a:rPr kumimoji="1" lang="en-US" altLang="ja-JP" dirty="0"/>
              <a:t>DX</a:t>
            </a:r>
            <a:r>
              <a:rPr kumimoji="1" lang="ja-JP" altLang="en-US"/>
              <a:t>戦略の</a:t>
            </a:r>
            <a:r>
              <a:rPr kumimoji="1" lang="en-US" altLang="ja-JP" dirty="0"/>
              <a:t>3</a:t>
            </a:r>
            <a:r>
              <a:rPr kumimoji="1" lang="ja-JP" altLang="en-US"/>
              <a:t>つの公理</a:t>
            </a:r>
          </a:p>
        </p:txBody>
      </p:sp>
      <p:sp>
        <p:nvSpPr>
          <p:cNvPr id="3" name="テキスト ボックス 2">
            <a:extLst>
              <a:ext uri="{FF2B5EF4-FFF2-40B4-BE49-F238E27FC236}">
                <a16:creationId xmlns:a16="http://schemas.microsoft.com/office/drawing/2014/main" id="{41D0F65B-B584-2847-8266-874267BBA147}"/>
              </a:ext>
            </a:extLst>
          </p:cNvPr>
          <p:cNvSpPr txBox="1"/>
          <p:nvPr/>
        </p:nvSpPr>
        <p:spPr>
          <a:xfrm>
            <a:off x="1111319" y="1884482"/>
            <a:ext cx="7801000" cy="369332"/>
          </a:xfrm>
          <a:prstGeom prst="rect">
            <a:avLst/>
          </a:prstGeom>
          <a:noFill/>
        </p:spPr>
        <p:txBody>
          <a:bodyPr wrap="square" rtlCol="0">
            <a:spAutoFit/>
          </a:bodyPr>
          <a:lstStyle/>
          <a:p>
            <a:r>
              <a:rPr lang="ja-JP" altLang="en-US" b="1">
                <a:solidFill>
                  <a:srgbClr val="0070C0"/>
                </a:solidFill>
                <a:latin typeface="Meiryo" panose="020B0604030504040204" pitchFamily="34" charset="-128"/>
                <a:ea typeface="Meiryo" panose="020B0604030504040204" pitchFamily="34" charset="-128"/>
              </a:rPr>
              <a:t>課題から考えなければ、事業の成果には結びつかない。</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C1AC00D-2CA5-D249-ADA3-B4FFBDD43D6A}"/>
              </a:ext>
            </a:extLst>
          </p:cNvPr>
          <p:cNvSpPr/>
          <p:nvPr/>
        </p:nvSpPr>
        <p:spPr>
          <a:xfrm>
            <a:off x="230400" y="1884482"/>
            <a:ext cx="880919" cy="369332"/>
          </a:xfrm>
          <a:prstGeom prst="rect">
            <a:avLst/>
          </a:prstGeom>
        </p:spPr>
        <p:txBody>
          <a:bodyPr wrap="none">
            <a:spAutoFit/>
          </a:bodyPr>
          <a:lstStyle/>
          <a:p>
            <a:r>
              <a:rPr lang="ja-JP" altLang="en-US" b="1">
                <a:solidFill>
                  <a:srgbClr val="0070C0"/>
                </a:solidFill>
                <a:latin typeface="Meiryo" panose="020B0604030504040204" pitchFamily="34" charset="-128"/>
                <a:ea typeface="Meiryo" panose="020B0604030504040204" pitchFamily="34" charset="-128"/>
              </a:rPr>
              <a:t>公理１</a:t>
            </a:r>
            <a:endParaRPr lang="ja-JP" altLang="en-US" b="1">
              <a:solidFill>
                <a:srgbClr val="0070C0"/>
              </a:solidFill>
            </a:endParaRPr>
          </a:p>
        </p:txBody>
      </p:sp>
      <p:sp>
        <p:nvSpPr>
          <p:cNvPr id="4" name="テキスト ボックス 3">
            <a:extLst>
              <a:ext uri="{FF2B5EF4-FFF2-40B4-BE49-F238E27FC236}">
                <a16:creationId xmlns:a16="http://schemas.microsoft.com/office/drawing/2014/main" id="{9E36C78D-86F2-5C42-ACBB-87806BEAB80D}"/>
              </a:ext>
            </a:extLst>
          </p:cNvPr>
          <p:cNvSpPr txBox="1"/>
          <p:nvPr/>
        </p:nvSpPr>
        <p:spPr>
          <a:xfrm>
            <a:off x="1107563" y="4354318"/>
            <a:ext cx="7767743" cy="369332"/>
          </a:xfrm>
          <a:prstGeom prst="rect">
            <a:avLst/>
          </a:prstGeom>
          <a:noFill/>
        </p:spPr>
        <p:txBody>
          <a:bodyPr wrap="square" rtlCol="0">
            <a:spAutoFit/>
          </a:bodyPr>
          <a:lstStyle/>
          <a:p>
            <a:r>
              <a:rPr lang="ja-JP" altLang="en-US" b="1">
                <a:solidFill>
                  <a:srgbClr val="0070C0"/>
                </a:solidFill>
                <a:latin typeface="Meiryo" panose="020B0604030504040204" pitchFamily="34" charset="-128"/>
                <a:ea typeface="Meiryo" panose="020B0604030504040204" pitchFamily="34" charset="-128"/>
              </a:rPr>
              <a:t>既存の常識を先行して変革しなければ、新しいことは受け入れられない。</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5F81332-014C-654D-A05C-F26403D19307}"/>
              </a:ext>
            </a:extLst>
          </p:cNvPr>
          <p:cNvSpPr/>
          <p:nvPr/>
        </p:nvSpPr>
        <p:spPr>
          <a:xfrm>
            <a:off x="230400" y="3119400"/>
            <a:ext cx="877163" cy="369332"/>
          </a:xfrm>
          <a:prstGeom prst="rect">
            <a:avLst/>
          </a:prstGeom>
        </p:spPr>
        <p:txBody>
          <a:bodyPr wrap="none">
            <a:spAutoFit/>
          </a:bodyPr>
          <a:lstStyle/>
          <a:p>
            <a:r>
              <a:rPr lang="ja-JP" altLang="en-US" b="1">
                <a:solidFill>
                  <a:srgbClr val="0070C0"/>
                </a:solidFill>
                <a:latin typeface="Meiryo" panose="020B0604030504040204" pitchFamily="34" charset="-128"/>
                <a:ea typeface="Meiryo" panose="020B0604030504040204" pitchFamily="34" charset="-128"/>
              </a:rPr>
              <a:t>公理２</a:t>
            </a:r>
            <a:endParaRPr lang="ja-JP" altLang="en-US" b="1">
              <a:solidFill>
                <a:srgbClr val="0070C0"/>
              </a:solidFill>
            </a:endParaRPr>
          </a:p>
        </p:txBody>
      </p:sp>
      <p:sp>
        <p:nvSpPr>
          <p:cNvPr id="5" name="テキスト ボックス 4">
            <a:extLst>
              <a:ext uri="{FF2B5EF4-FFF2-40B4-BE49-F238E27FC236}">
                <a16:creationId xmlns:a16="http://schemas.microsoft.com/office/drawing/2014/main" id="{8768C865-9E7E-BF45-9C9E-CCDFE614CB8D}"/>
              </a:ext>
            </a:extLst>
          </p:cNvPr>
          <p:cNvSpPr txBox="1"/>
          <p:nvPr/>
        </p:nvSpPr>
        <p:spPr>
          <a:xfrm>
            <a:off x="1113103" y="3117378"/>
            <a:ext cx="8030897" cy="369332"/>
          </a:xfrm>
          <a:prstGeom prst="rect">
            <a:avLst/>
          </a:prstGeom>
          <a:noFill/>
        </p:spPr>
        <p:txBody>
          <a:bodyPr wrap="square" rtlCol="0">
            <a:spAutoFit/>
          </a:bodyPr>
          <a:lstStyle/>
          <a:p>
            <a:r>
              <a:rPr lang="ja-JP" altLang="en-US" b="1">
                <a:solidFill>
                  <a:srgbClr val="0070C0"/>
                </a:solidFill>
                <a:latin typeface="Meiryo" panose="020B0604030504040204" pitchFamily="34" charset="-128"/>
                <a:ea typeface="Meiryo" panose="020B0604030504040204" pitchFamily="34" charset="-128"/>
              </a:rPr>
              <a:t>自律したチームを単位とした組織でなければ、デジタル戦略は機能しない。</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6659A41-ACFC-054E-A834-A98E17D12A75}"/>
              </a:ext>
            </a:extLst>
          </p:cNvPr>
          <p:cNvSpPr/>
          <p:nvPr/>
        </p:nvSpPr>
        <p:spPr>
          <a:xfrm>
            <a:off x="230400" y="4354318"/>
            <a:ext cx="877163" cy="369332"/>
          </a:xfrm>
          <a:prstGeom prst="rect">
            <a:avLst/>
          </a:prstGeom>
        </p:spPr>
        <p:txBody>
          <a:bodyPr wrap="none">
            <a:spAutoFit/>
          </a:bodyPr>
          <a:lstStyle/>
          <a:p>
            <a:r>
              <a:rPr lang="ja-JP" altLang="en-US" b="1">
                <a:solidFill>
                  <a:srgbClr val="0070C0"/>
                </a:solidFill>
                <a:latin typeface="Meiryo" panose="020B0604030504040204" pitchFamily="34" charset="-128"/>
                <a:ea typeface="Meiryo" panose="020B0604030504040204" pitchFamily="34" charset="-128"/>
              </a:rPr>
              <a:t>公理３</a:t>
            </a:r>
            <a:endParaRPr lang="ja-JP" altLang="en-US" b="1">
              <a:solidFill>
                <a:srgbClr val="0070C0"/>
              </a:solidFill>
            </a:endParaRPr>
          </a:p>
        </p:txBody>
      </p:sp>
      <p:sp>
        <p:nvSpPr>
          <p:cNvPr id="17" name="テキスト ボックス 16">
            <a:extLst>
              <a:ext uri="{FF2B5EF4-FFF2-40B4-BE49-F238E27FC236}">
                <a16:creationId xmlns:a16="http://schemas.microsoft.com/office/drawing/2014/main" id="{35CD5EA3-4ABB-5A4B-9A88-5CB4FE89902D}"/>
              </a:ext>
            </a:extLst>
          </p:cNvPr>
          <p:cNvSpPr txBox="1"/>
          <p:nvPr/>
        </p:nvSpPr>
        <p:spPr>
          <a:xfrm>
            <a:off x="1111319" y="2253300"/>
            <a:ext cx="7801000" cy="523220"/>
          </a:xfrm>
          <a:prstGeom prst="rect">
            <a:avLst/>
          </a:prstGeom>
          <a:noFill/>
        </p:spPr>
        <p:txBody>
          <a:bodyPr wrap="square" rtlCol="0">
            <a:spAutoFit/>
          </a:bodyPr>
          <a:lstStyle/>
          <a:p>
            <a:r>
              <a:rPr lang="ja-JP" altLang="en-US" sz="1400">
                <a:solidFill>
                  <a:srgbClr val="C00000"/>
                </a:solidFill>
                <a:latin typeface="Meiryo" panose="020B0604030504040204" pitchFamily="34" charset="-128"/>
                <a:ea typeface="Meiryo" panose="020B0604030504040204" pitchFamily="34" charset="-128"/>
              </a:rPr>
              <a:t>手段やツール、あるいは「いまできること」から考えてしまうと、解決策の選択肢は制約され、成果もまた限定的、あるいは、成果に結びつかない。</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5A19D7D8-212E-EF4E-9DB8-2105383D0635}"/>
              </a:ext>
            </a:extLst>
          </p:cNvPr>
          <p:cNvSpPr txBox="1"/>
          <p:nvPr/>
        </p:nvSpPr>
        <p:spPr>
          <a:xfrm>
            <a:off x="1111319" y="3485683"/>
            <a:ext cx="7801000" cy="523220"/>
          </a:xfrm>
          <a:prstGeom prst="rect">
            <a:avLst/>
          </a:prstGeom>
          <a:noFill/>
        </p:spPr>
        <p:txBody>
          <a:bodyPr wrap="square" rtlCol="0">
            <a:spAutoFit/>
          </a:bodyPr>
          <a:lstStyle/>
          <a:p>
            <a:r>
              <a:rPr lang="ja-JP" altLang="en-US" sz="1400">
                <a:solidFill>
                  <a:srgbClr val="C00000"/>
                </a:solidFill>
                <a:latin typeface="Meiryo" panose="020B0604030504040204" pitchFamily="34" charset="-128"/>
                <a:ea typeface="Meiryo" panose="020B0604030504040204" pitchFamily="34" charset="-128"/>
              </a:rPr>
              <a:t>デジタルの本質であるレイヤ構造化と抽象化は、新たな組合せを容易にすることであり、それに対応する組織もまた、同様の構造を持たなければ、対処できない。</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EBFC408-CFB3-A14B-9129-93A97E3F5AC6}"/>
              </a:ext>
            </a:extLst>
          </p:cNvPr>
          <p:cNvSpPr txBox="1"/>
          <p:nvPr/>
        </p:nvSpPr>
        <p:spPr>
          <a:xfrm>
            <a:off x="1111319" y="4718066"/>
            <a:ext cx="7801000" cy="523220"/>
          </a:xfrm>
          <a:prstGeom prst="rect">
            <a:avLst/>
          </a:prstGeom>
          <a:noFill/>
        </p:spPr>
        <p:txBody>
          <a:bodyPr wrap="square" rtlCol="0">
            <a:spAutoFit/>
          </a:bodyPr>
          <a:lstStyle/>
          <a:p>
            <a:r>
              <a:rPr lang="ja-JP" altLang="en-US" sz="1400">
                <a:solidFill>
                  <a:srgbClr val="C00000"/>
                </a:solidFill>
                <a:latin typeface="Meiryo" panose="020B0604030504040204" pitchFamily="34" charset="-128"/>
                <a:ea typeface="Meiryo" panose="020B0604030504040204" pitchFamily="34" charset="-128"/>
              </a:rPr>
              <a:t>既存の制度や暗黙の了解、習慣や思いこみを改めることを先行する、あるいは、並行して行わなければ、デジタル戦略を社会や社内に受け入れてもらえない。</a:t>
            </a:r>
            <a:endParaRPr kumimoji="1" lang="ja-JP" altLang="en-US" sz="140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60208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161F918A-223C-2EE1-63E7-9E5D2F5909CB}"/>
              </a:ext>
            </a:extLst>
          </p:cNvPr>
          <p:cNvGrpSpPr/>
          <p:nvPr/>
        </p:nvGrpSpPr>
        <p:grpSpPr>
          <a:xfrm>
            <a:off x="568604" y="844793"/>
            <a:ext cx="7933765" cy="2924347"/>
            <a:chOff x="568604" y="844793"/>
            <a:chExt cx="7933765" cy="2924347"/>
          </a:xfrm>
        </p:grpSpPr>
        <p:sp>
          <p:nvSpPr>
            <p:cNvPr id="4" name="正方形/長方形 3">
              <a:extLst>
                <a:ext uri="{FF2B5EF4-FFF2-40B4-BE49-F238E27FC236}">
                  <a16:creationId xmlns:a16="http://schemas.microsoft.com/office/drawing/2014/main" id="{B62EEA2B-8BA3-F853-05E8-1A30877C3BF1}"/>
                </a:ext>
              </a:extLst>
            </p:cNvPr>
            <p:cNvSpPr/>
            <p:nvPr/>
          </p:nvSpPr>
          <p:spPr>
            <a:xfrm>
              <a:off x="568604" y="844793"/>
              <a:ext cx="7933765" cy="29243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BF296BA2-9373-7560-A15E-71FCE6A5E319}"/>
                </a:ext>
              </a:extLst>
            </p:cNvPr>
            <p:cNvSpPr txBox="1"/>
            <p:nvPr/>
          </p:nvSpPr>
          <p:spPr>
            <a:xfrm>
              <a:off x="940593" y="995082"/>
              <a:ext cx="7340471" cy="2646878"/>
            </a:xfrm>
            <a:prstGeom prst="rect">
              <a:avLst/>
            </a:prstGeom>
            <a:noFill/>
          </p:spPr>
          <p:txBody>
            <a:bodyPr wrap="none" rtlCol="0">
              <a:spAutoFit/>
            </a:bodyPr>
            <a:lstStyle/>
            <a:p>
              <a:pPr algn="ctr"/>
              <a:r>
                <a:rPr lang="ja-JP" altLang="en-US" sz="2800" b="1" u="sng">
                  <a:solidFill>
                    <a:schemeClr val="bg1"/>
                  </a:solidFill>
                  <a:latin typeface="Meiryo" panose="020B0604030504040204" pitchFamily="34" charset="-128"/>
                  <a:ea typeface="Meiryo" panose="020B0604030504040204" pitchFamily="34" charset="-128"/>
                </a:rPr>
                <a:t>ＤＸ／</a:t>
              </a:r>
              <a:r>
                <a:rPr kumimoji="1" lang="ja-JP" altLang="en-US" sz="2800" b="1" u="sng">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2800" b="1" u="sng"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デジタル前提の社会に適応し、存続するために会社を作り変えること</a:t>
              </a:r>
              <a:endParaRPr kumimoji="1" lang="en-US" altLang="ja-JP" b="1" dirty="0">
                <a:solidFill>
                  <a:schemeClr val="bg1"/>
                </a:solidFill>
                <a:latin typeface="Meiryo" panose="020B0604030504040204" pitchFamily="34" charset="-128"/>
                <a:ea typeface="Meiryo" panose="020B0604030504040204" pitchFamily="34" charset="-128"/>
              </a:endParaRPr>
            </a:p>
            <a:p>
              <a:endParaRPr kumimoji="1" lang="en-US" altLang="ja-JP" sz="800" dirty="0">
                <a:solidFill>
                  <a:schemeClr val="bg1"/>
                </a:solidFill>
                <a:latin typeface="Meiryo" panose="020B0604030504040204" pitchFamily="34" charset="-128"/>
                <a:ea typeface="Meiryo" panose="020B0604030504040204" pitchFamily="34" charset="-128"/>
              </a:endParaRPr>
            </a:p>
            <a:p>
              <a:pPr marL="1257300" lvl="2" indent="-342900">
                <a:buFont typeface="Wingdings" pitchFamily="2" charset="2"/>
                <a:buChar char="Ø"/>
              </a:pPr>
              <a:r>
                <a:rPr kumimoji="1" lang="ja-JP" altLang="en-US" sz="1600">
                  <a:solidFill>
                    <a:schemeClr val="bg1"/>
                  </a:solidFill>
                  <a:latin typeface="Meiryo" panose="020B0604030504040204" pitchFamily="34" charset="-128"/>
                  <a:ea typeface="Meiryo" panose="020B0604030504040204" pitchFamily="34" charset="-128"/>
                </a:rPr>
                <a:t>ビジネス・モデル（顧客との関係や収益構造）</a:t>
              </a:r>
              <a:endParaRPr kumimoji="1" lang="en-US" altLang="ja-JP" sz="1600" dirty="0">
                <a:solidFill>
                  <a:schemeClr val="bg1"/>
                </a:solidFill>
                <a:latin typeface="Meiryo" panose="020B0604030504040204" pitchFamily="34" charset="-128"/>
                <a:ea typeface="Meiryo" panose="020B0604030504040204" pitchFamily="34" charset="-128"/>
              </a:endParaRPr>
            </a:p>
            <a:p>
              <a:pPr marL="1257300" lvl="2" indent="-342900">
                <a:buFont typeface="Wingdings" pitchFamily="2" charset="2"/>
                <a:buChar char="Ø"/>
              </a:pPr>
              <a:r>
                <a:rPr lang="ja-JP" altLang="en-US" sz="1600">
                  <a:solidFill>
                    <a:schemeClr val="bg1"/>
                  </a:solidFill>
                  <a:latin typeface="Meiryo" panose="020B0604030504040204" pitchFamily="34" charset="-128"/>
                  <a:ea typeface="Meiryo" panose="020B0604030504040204" pitchFamily="34" charset="-128"/>
                </a:rPr>
                <a:t>ビジネス・プロセス（業務手順や決裁方法）</a:t>
              </a:r>
              <a:endParaRPr kumimoji="1" lang="en-US" altLang="ja-JP" sz="1600" dirty="0">
                <a:solidFill>
                  <a:schemeClr val="bg1"/>
                </a:solidFill>
                <a:latin typeface="Meiryo" panose="020B0604030504040204" pitchFamily="34" charset="-128"/>
                <a:ea typeface="Meiryo" panose="020B0604030504040204" pitchFamily="34" charset="-128"/>
              </a:endParaRPr>
            </a:p>
            <a:p>
              <a:pPr marL="1257300" lvl="2" indent="-342900">
                <a:buFont typeface="Wingdings" pitchFamily="2" charset="2"/>
                <a:buChar char="Ø"/>
              </a:pPr>
              <a:r>
                <a:rPr kumimoji="1" lang="ja-JP" altLang="en-US" sz="1600">
                  <a:solidFill>
                    <a:schemeClr val="bg1"/>
                  </a:solidFill>
                  <a:latin typeface="Meiryo" panose="020B0604030504040204" pitchFamily="34" charset="-128"/>
                  <a:ea typeface="Meiryo" panose="020B0604030504040204" pitchFamily="34" charset="-128"/>
                </a:rPr>
                <a:t>働き方や労務、雇用制度</a:t>
              </a:r>
              <a:endParaRPr kumimoji="1" lang="en-US" altLang="ja-JP" sz="1600" dirty="0">
                <a:solidFill>
                  <a:schemeClr val="bg1"/>
                </a:solidFill>
                <a:latin typeface="Meiryo" panose="020B0604030504040204" pitchFamily="34" charset="-128"/>
                <a:ea typeface="Meiryo" panose="020B0604030504040204" pitchFamily="34" charset="-128"/>
              </a:endParaRPr>
            </a:p>
            <a:p>
              <a:pPr marL="1257300" lvl="2" indent="-342900">
                <a:buFont typeface="Wingdings" pitchFamily="2" charset="2"/>
                <a:buChar char="Ø"/>
              </a:pPr>
              <a:r>
                <a:rPr lang="ja-JP" altLang="en-US" sz="1600">
                  <a:solidFill>
                    <a:schemeClr val="bg1"/>
                  </a:solidFill>
                  <a:latin typeface="Meiryo" panose="020B0604030504040204" pitchFamily="34" charset="-128"/>
                  <a:ea typeface="Meiryo" panose="020B0604030504040204" pitchFamily="34" charset="-128"/>
                </a:rPr>
                <a:t>組織や体制、意思決定の方法や権限範囲</a:t>
              </a:r>
              <a:endParaRPr lang="en-US" altLang="ja-JP" sz="1600" dirty="0">
                <a:solidFill>
                  <a:schemeClr val="bg1"/>
                </a:solidFill>
                <a:latin typeface="Meiryo" panose="020B0604030504040204" pitchFamily="34" charset="-128"/>
                <a:ea typeface="Meiryo" panose="020B0604030504040204" pitchFamily="34" charset="-128"/>
              </a:endParaRPr>
            </a:p>
            <a:p>
              <a:pPr marL="1257300" lvl="2" indent="-342900">
                <a:buFont typeface="Wingdings" pitchFamily="2" charset="2"/>
                <a:buChar char="Ø"/>
              </a:pPr>
              <a:r>
                <a:rPr lang="ja-JP" altLang="en-US" sz="1600">
                  <a:solidFill>
                    <a:schemeClr val="bg1"/>
                  </a:solidFill>
                  <a:latin typeface="Meiryo" panose="020B0604030504040204" pitchFamily="34" charset="-128"/>
                  <a:ea typeface="Meiryo" panose="020B0604030504040204" pitchFamily="34" charset="-128"/>
                </a:rPr>
                <a:t>事業計画や業績管理</a:t>
              </a:r>
              <a:endParaRPr lang="en-US" altLang="ja-JP" sz="1600" dirty="0">
                <a:solidFill>
                  <a:schemeClr val="bg1"/>
                </a:solidFill>
                <a:latin typeface="Meiryo" panose="020B0604030504040204" pitchFamily="34" charset="-128"/>
                <a:ea typeface="Meiryo" panose="020B0604030504040204" pitchFamily="34" charset="-128"/>
              </a:endParaRPr>
            </a:p>
            <a:p>
              <a:pPr marL="1257300" lvl="2" indent="-342900">
                <a:buFont typeface="Wingdings" pitchFamily="2" charset="2"/>
                <a:buChar char="Ø"/>
              </a:pPr>
              <a:r>
                <a:rPr lang="ja-JP" altLang="en-US" sz="1600">
                  <a:solidFill>
                    <a:schemeClr val="bg1"/>
                  </a:solidFill>
                  <a:latin typeface="Meiryo" panose="020B0604030504040204" pitchFamily="34" charset="-128"/>
                  <a:ea typeface="Meiryo" panose="020B0604030504040204" pitchFamily="34" charset="-128"/>
                </a:rPr>
                <a:t>データの管理や活用</a:t>
              </a:r>
              <a:endParaRPr lang="en-US" altLang="ja-JP" sz="1600" dirty="0">
                <a:solidFill>
                  <a:schemeClr val="bg1"/>
                </a:solidFill>
                <a:latin typeface="Meiryo" panose="020B0604030504040204" pitchFamily="34" charset="-128"/>
                <a:ea typeface="Meiryo" panose="020B0604030504040204" pitchFamily="34" charset="-128"/>
              </a:endParaRPr>
            </a:p>
            <a:p>
              <a:pPr marL="1257300" lvl="2" indent="-342900">
                <a:buFont typeface="Wingdings" pitchFamily="2" charset="2"/>
                <a:buChar char="Ø"/>
              </a:pPr>
              <a:r>
                <a:rPr kumimoji="1" lang="ja-JP" altLang="en-US" sz="1600">
                  <a:solidFill>
                    <a:schemeClr val="bg1"/>
                  </a:solidFill>
                  <a:latin typeface="Meiryo" panose="020B0604030504040204" pitchFamily="34" charset="-128"/>
                  <a:ea typeface="Meiryo" panose="020B0604030504040204" pitchFamily="34" charset="-128"/>
                </a:rPr>
                <a:t>システム開発（外注から内製への転換）</a:t>
              </a:r>
              <a:r>
                <a:rPr lang="ja-JP" altLang="en-US" sz="1600">
                  <a:solidFill>
                    <a:schemeClr val="bg1"/>
                  </a:solidFill>
                  <a:latin typeface="Meiryo" panose="020B0604030504040204" pitchFamily="34" charset="-128"/>
                  <a:ea typeface="Meiryo" panose="020B0604030504040204" pitchFamily="34" charset="-128"/>
                </a:rPr>
                <a:t>　など</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82A93365-5C41-3D1F-0D01-FD52400FCF61}"/>
              </a:ext>
            </a:extLst>
          </p:cNvPr>
          <p:cNvGrpSpPr/>
          <p:nvPr/>
        </p:nvGrpSpPr>
        <p:grpSpPr>
          <a:xfrm>
            <a:off x="568606" y="3705176"/>
            <a:ext cx="7933764" cy="2824094"/>
            <a:chOff x="568606" y="3705175"/>
            <a:chExt cx="7933764" cy="3645807"/>
          </a:xfrm>
        </p:grpSpPr>
        <p:sp>
          <p:nvSpPr>
            <p:cNvPr id="12" name="正方形/長方形 11">
              <a:extLst>
                <a:ext uri="{FF2B5EF4-FFF2-40B4-BE49-F238E27FC236}">
                  <a16:creationId xmlns:a16="http://schemas.microsoft.com/office/drawing/2014/main" id="{7C030BB3-406D-5C3A-EE95-B9C19333A740}"/>
                </a:ext>
              </a:extLst>
            </p:cNvPr>
            <p:cNvSpPr/>
            <p:nvPr/>
          </p:nvSpPr>
          <p:spPr>
            <a:xfrm>
              <a:off x="568606" y="4099790"/>
              <a:ext cx="7933764" cy="32511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94FF264C-A0E4-D30D-2921-259F3E1B75EE}"/>
                </a:ext>
              </a:extLst>
            </p:cNvPr>
            <p:cNvSpPr txBox="1"/>
            <p:nvPr/>
          </p:nvSpPr>
          <p:spPr>
            <a:xfrm>
              <a:off x="846220" y="5485899"/>
              <a:ext cx="2986715" cy="953590"/>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変革への疑念や抵抗を払拭する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変革のベクトルを共有する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変革リーダーを見出す</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6B5ABA47-F214-1CB6-874D-FF99FC4F95D2}"/>
                </a:ext>
              </a:extLst>
            </p:cNvPr>
            <p:cNvSpPr txBox="1"/>
            <p:nvPr/>
          </p:nvSpPr>
          <p:spPr>
            <a:xfrm>
              <a:off x="846220" y="4318748"/>
              <a:ext cx="954107"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全社員</a:t>
              </a:r>
            </a:p>
          </p:txBody>
        </p:sp>
        <p:sp>
          <p:nvSpPr>
            <p:cNvPr id="10" name="テキスト ボックス 9">
              <a:extLst>
                <a:ext uri="{FF2B5EF4-FFF2-40B4-BE49-F238E27FC236}">
                  <a16:creationId xmlns:a16="http://schemas.microsoft.com/office/drawing/2014/main" id="{BFE21E59-1D89-0742-65FA-4C85868A040F}"/>
                </a:ext>
              </a:extLst>
            </p:cNvPr>
            <p:cNvSpPr txBox="1"/>
            <p:nvPr/>
          </p:nvSpPr>
          <p:spPr>
            <a:xfrm>
              <a:off x="846220" y="4718858"/>
              <a:ext cx="3647152"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変革に前向きな社内世論を形成し</a:t>
              </a:r>
              <a:endParaRPr kumimoji="1" lang="en-US" altLang="ja-JP" b="1" dirty="0">
                <a:solidFill>
                  <a:schemeClr val="bg1"/>
                </a:solidFill>
                <a:latin typeface="Meiryo" panose="020B0604030504040204" pitchFamily="34" charset="-128"/>
                <a:ea typeface="Meiryo" panose="020B0604030504040204" pitchFamily="34" charset="-128"/>
              </a:endParaRPr>
            </a:p>
            <a:p>
              <a:r>
                <a:rPr lang="ja-JP" altLang="en-US" b="1">
                  <a:solidFill>
                    <a:schemeClr val="bg1"/>
                  </a:solidFill>
                  <a:latin typeface="Meiryo" panose="020B0604030504040204" pitchFamily="34" charset="-128"/>
                  <a:ea typeface="Meiryo" panose="020B0604030504040204" pitchFamily="34" charset="-128"/>
                </a:rPr>
                <a:t>実践の</a:t>
              </a:r>
              <a:r>
                <a:rPr kumimoji="1" lang="ja-JP" altLang="en-US" b="1">
                  <a:solidFill>
                    <a:schemeClr val="bg1"/>
                  </a:solidFill>
                  <a:latin typeface="Meiryo" panose="020B0604030504040204" pitchFamily="34" charset="-128"/>
                  <a:ea typeface="Meiryo" panose="020B0604030504040204" pitchFamily="34" charset="-128"/>
                </a:rPr>
                <a:t>スピードを加速すること</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15" name="上矢印 14">
              <a:extLst>
                <a:ext uri="{FF2B5EF4-FFF2-40B4-BE49-F238E27FC236}">
                  <a16:creationId xmlns:a16="http://schemas.microsoft.com/office/drawing/2014/main" id="{A2882B14-0CF5-9138-FA6A-11635130A0D4}"/>
                </a:ext>
              </a:extLst>
            </p:cNvPr>
            <p:cNvSpPr/>
            <p:nvPr/>
          </p:nvSpPr>
          <p:spPr>
            <a:xfrm>
              <a:off x="3858036" y="3705175"/>
              <a:ext cx="1354904" cy="44981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0D479BB3-C263-C96F-8A31-2122EF7ABFAE}"/>
              </a:ext>
            </a:extLst>
          </p:cNvPr>
          <p:cNvSpPr>
            <a:spLocks noGrp="1"/>
          </p:cNvSpPr>
          <p:nvPr>
            <p:ph type="title"/>
          </p:nvPr>
        </p:nvSpPr>
        <p:spPr/>
        <p:txBody>
          <a:bodyPr/>
          <a:lstStyle/>
          <a:p>
            <a:r>
              <a:rPr kumimoji="1" lang="ja-JP" altLang="en-US"/>
              <a:t>デジタル・リテラシー／</a:t>
            </a:r>
            <a:r>
              <a:rPr kumimoji="1" lang="en-US" altLang="ja-JP" dirty="0"/>
              <a:t>DX</a:t>
            </a:r>
            <a:r>
              <a:rPr kumimoji="1" lang="ja-JP" altLang="en-US"/>
              <a:t>研修の必要性</a:t>
            </a:r>
          </a:p>
        </p:txBody>
      </p:sp>
      <p:grpSp>
        <p:nvGrpSpPr>
          <p:cNvPr id="14" name="グループ化 13">
            <a:extLst>
              <a:ext uri="{FF2B5EF4-FFF2-40B4-BE49-F238E27FC236}">
                <a16:creationId xmlns:a16="http://schemas.microsoft.com/office/drawing/2014/main" id="{3589130F-99B8-3CE9-8819-2F59A20BB780}"/>
              </a:ext>
            </a:extLst>
          </p:cNvPr>
          <p:cNvGrpSpPr/>
          <p:nvPr/>
        </p:nvGrpSpPr>
        <p:grpSpPr>
          <a:xfrm>
            <a:off x="4535487" y="4116825"/>
            <a:ext cx="3869877" cy="1706389"/>
            <a:chOff x="4535487" y="4116825"/>
            <a:chExt cx="3869877" cy="1706389"/>
          </a:xfrm>
        </p:grpSpPr>
        <p:sp>
          <p:nvSpPr>
            <p:cNvPr id="13" name="正方形/長方形 12">
              <a:extLst>
                <a:ext uri="{FF2B5EF4-FFF2-40B4-BE49-F238E27FC236}">
                  <a16:creationId xmlns:a16="http://schemas.microsoft.com/office/drawing/2014/main" id="{143FDFF9-962E-3976-220A-82E202C4DCD9}"/>
                </a:ext>
              </a:extLst>
            </p:cNvPr>
            <p:cNvSpPr/>
            <p:nvPr/>
          </p:nvSpPr>
          <p:spPr>
            <a:xfrm>
              <a:off x="4535487" y="4116825"/>
              <a:ext cx="3869877" cy="168534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6B1883E1-8492-87CD-77D2-4375FF408CD3}"/>
                </a:ext>
              </a:extLst>
            </p:cNvPr>
            <p:cNvSpPr txBox="1"/>
            <p:nvPr/>
          </p:nvSpPr>
          <p:spPr>
            <a:xfrm>
              <a:off x="4724194" y="5084550"/>
              <a:ext cx="3166251"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全社的な変革を先導する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各事業部門の取り組みを伴走する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次の経営幹部を見出す</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04D4899-97B5-6C74-ADAB-037E2A1A36AF}"/>
                </a:ext>
              </a:extLst>
            </p:cNvPr>
            <p:cNvSpPr txBox="1"/>
            <p:nvPr/>
          </p:nvSpPr>
          <p:spPr>
            <a:xfrm>
              <a:off x="4724194" y="4182206"/>
              <a:ext cx="1723549" cy="400110"/>
            </a:xfrm>
            <a:prstGeom prst="rect">
              <a:avLst/>
            </a:prstGeom>
            <a:noFill/>
          </p:spPr>
          <p:txBody>
            <a:bodyPr wrap="none" rtlCol="0">
              <a:spAutoFit/>
            </a:bodyPr>
            <a:lstStyle/>
            <a:p>
              <a:r>
                <a:rPr lang="ja-JP" altLang="en-US" sz="2000" b="1">
                  <a:solidFill>
                    <a:schemeClr val="bg1"/>
                  </a:solidFill>
                  <a:latin typeface="Meiryo" panose="020B0604030504040204" pitchFamily="34" charset="-128"/>
                  <a:ea typeface="Meiryo" panose="020B0604030504040204" pitchFamily="34" charset="-128"/>
                </a:rPr>
                <a:t>変革リーダー</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AD7992C-407D-51A0-A761-FDBE4ECD1CD6}"/>
                </a:ext>
              </a:extLst>
            </p:cNvPr>
            <p:cNvSpPr txBox="1"/>
            <p:nvPr/>
          </p:nvSpPr>
          <p:spPr>
            <a:xfrm>
              <a:off x="4724194" y="4490389"/>
              <a:ext cx="3416320" cy="646331"/>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変革をリードできる人材を育て</a:t>
              </a:r>
              <a:endParaRPr lang="en-US" altLang="ja-JP" b="1" dirty="0">
                <a:solidFill>
                  <a:schemeClr val="bg1"/>
                </a:solidFill>
                <a:latin typeface="Meiryo" panose="020B0604030504040204" pitchFamily="34" charset="-128"/>
                <a:ea typeface="Meiryo" panose="020B0604030504040204" pitchFamily="34" charset="-128"/>
              </a:endParaRPr>
            </a:p>
            <a:p>
              <a:r>
                <a:rPr lang="ja-JP" altLang="en-US" b="1">
                  <a:solidFill>
                    <a:schemeClr val="bg1"/>
                  </a:solidFill>
                  <a:latin typeface="Meiryo" panose="020B0604030504040204" pitchFamily="34" charset="-128"/>
                  <a:ea typeface="Meiryo" panose="020B0604030504040204" pitchFamily="34" charset="-128"/>
                </a:rPr>
                <a:t>変革の実効性を高めること</a:t>
              </a:r>
              <a:endParaRPr kumimoji="1" lang="en-US" altLang="ja-JP" b="1" dirty="0">
                <a:solidFill>
                  <a:schemeClr val="bg1"/>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5315E184-671F-C067-680B-F355BC1B4ABF}"/>
              </a:ext>
            </a:extLst>
          </p:cNvPr>
          <p:cNvGrpSpPr/>
          <p:nvPr/>
        </p:nvGrpSpPr>
        <p:grpSpPr>
          <a:xfrm>
            <a:off x="740589" y="5916718"/>
            <a:ext cx="7664776" cy="528992"/>
            <a:chOff x="740589" y="5916718"/>
            <a:chExt cx="7664776" cy="528992"/>
          </a:xfrm>
        </p:grpSpPr>
        <p:sp>
          <p:nvSpPr>
            <p:cNvPr id="18" name="正方形/長方形 17">
              <a:extLst>
                <a:ext uri="{FF2B5EF4-FFF2-40B4-BE49-F238E27FC236}">
                  <a16:creationId xmlns:a16="http://schemas.microsoft.com/office/drawing/2014/main" id="{B58E03E3-D229-5F99-9578-98CA9AAA916A}"/>
                </a:ext>
              </a:extLst>
            </p:cNvPr>
            <p:cNvSpPr/>
            <p:nvPr/>
          </p:nvSpPr>
          <p:spPr>
            <a:xfrm>
              <a:off x="740589" y="5916718"/>
              <a:ext cx="7664776" cy="528992"/>
            </a:xfrm>
            <a:prstGeom prst="rect">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37B9F7F-2C8C-1168-4A35-8A9DD9852DA6}"/>
                </a:ext>
              </a:extLst>
            </p:cNvPr>
            <p:cNvSpPr txBox="1"/>
            <p:nvPr/>
          </p:nvSpPr>
          <p:spPr>
            <a:xfrm>
              <a:off x="1122978" y="6017052"/>
              <a:ext cx="6898043"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実務スキルの習得：</a:t>
              </a:r>
              <a:r>
                <a:rPr kumimoji="1" lang="en-US" altLang="ja-JP" dirty="0">
                  <a:solidFill>
                    <a:schemeClr val="bg1"/>
                  </a:solidFill>
                  <a:latin typeface="Meiryo" panose="020B0604030504040204" pitchFamily="34" charset="-128"/>
                  <a:ea typeface="Meiryo" panose="020B0604030504040204" pitchFamily="34" charset="-128"/>
                </a:rPr>
                <a:t>AI</a:t>
              </a:r>
              <a:r>
                <a:rPr lang="ja-JP" altLang="en-US">
                  <a:solidFill>
                    <a:schemeClr val="bg1"/>
                  </a:solidFill>
                  <a:latin typeface="Meiryo" panose="020B0604030504040204" pitchFamily="34" charset="-128"/>
                  <a:ea typeface="Meiryo" panose="020B0604030504040204" pitchFamily="34" charset="-128"/>
                </a:rPr>
                <a:t>やデータサイエンス、ローコード開発など</a:t>
              </a:r>
              <a:endParaRPr kumimoji="1" lang="ja-JP" altLang="en-US">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50591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4AC9B-C7B1-D54E-A442-F4EED44A6045}"/>
              </a:ext>
            </a:extLst>
          </p:cNvPr>
          <p:cNvSpPr>
            <a:spLocks noGrp="1"/>
          </p:cNvSpPr>
          <p:nvPr>
            <p:ph type="title"/>
          </p:nvPr>
        </p:nvSpPr>
        <p:spPr/>
        <p:txBody>
          <a:bodyPr/>
          <a:lstStyle/>
          <a:p>
            <a:r>
              <a:rPr kumimoji="1" lang="en-US" altLang="ja-JP" dirty="0"/>
              <a:t>DX</a:t>
            </a:r>
            <a:r>
              <a:rPr kumimoji="1" lang="ja-JP" altLang="en-US"/>
              <a:t>人材</a:t>
            </a:r>
          </a:p>
        </p:txBody>
      </p:sp>
      <p:sp>
        <p:nvSpPr>
          <p:cNvPr id="3" name="正方形/長方形 2">
            <a:extLst>
              <a:ext uri="{FF2B5EF4-FFF2-40B4-BE49-F238E27FC236}">
                <a16:creationId xmlns:a16="http://schemas.microsoft.com/office/drawing/2014/main" id="{A8C25534-1BA1-AF4C-A413-FFAF7DEC3B51}"/>
              </a:ext>
            </a:extLst>
          </p:cNvPr>
          <p:cNvSpPr/>
          <p:nvPr/>
        </p:nvSpPr>
        <p:spPr>
          <a:xfrm>
            <a:off x="379142" y="5185317"/>
            <a:ext cx="8415910" cy="10259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82BDFFB9-5BC5-8F4F-B56C-CE76486427B8}"/>
              </a:ext>
            </a:extLst>
          </p:cNvPr>
          <p:cNvSpPr txBox="1"/>
          <p:nvPr/>
        </p:nvSpPr>
        <p:spPr>
          <a:xfrm>
            <a:off x="2076960" y="5541124"/>
            <a:ext cx="326243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デジタル・リテラシー</a:t>
            </a:r>
          </a:p>
        </p:txBody>
      </p:sp>
      <p:sp>
        <p:nvSpPr>
          <p:cNvPr id="6" name="正方形/長方形 5">
            <a:extLst>
              <a:ext uri="{FF2B5EF4-FFF2-40B4-BE49-F238E27FC236}">
                <a16:creationId xmlns:a16="http://schemas.microsoft.com/office/drawing/2014/main" id="{32AACA1E-41F4-3546-AAE9-0EE8056190BB}"/>
              </a:ext>
            </a:extLst>
          </p:cNvPr>
          <p:cNvSpPr/>
          <p:nvPr/>
        </p:nvSpPr>
        <p:spPr>
          <a:xfrm>
            <a:off x="230400" y="1253693"/>
            <a:ext cx="4466728" cy="3724096"/>
          </a:xfrm>
          <a:prstGeom prst="rect">
            <a:avLst/>
          </a:prstGeom>
        </p:spPr>
        <p:txBody>
          <a:bodyPr wrap="square">
            <a:spAutoFit/>
          </a:bodyPr>
          <a:lstStyle/>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経営や事業の現状を俯瞰、整理して、課題と原因を定義できる。</a:t>
            </a:r>
            <a:endParaRPr lang="en-US" altLang="ja-JP" dirty="0">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経営者や事業部門が示した事業課題を考察し、課題の精緻化や明確化を支援できる。</a:t>
            </a: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デジタル技術やデジダル・ビジネス・モデルについての広範な知見を有している。</a:t>
            </a:r>
            <a:endParaRPr lang="en-US" altLang="ja-JP" dirty="0">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デジタルについての知見を生かして、事業課題を解決する戦略を描ける。</a:t>
            </a: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描いた戦略の実践を主導、または事業責任者の伴走者として支援できる。</a:t>
            </a:r>
            <a:endParaRPr lang="en-US" altLang="ja-JP"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43AEB06-6A89-904D-A347-53A25F9C71ED}"/>
              </a:ext>
            </a:extLst>
          </p:cNvPr>
          <p:cNvSpPr/>
          <p:nvPr/>
        </p:nvSpPr>
        <p:spPr>
          <a:xfrm>
            <a:off x="4612459" y="1181453"/>
            <a:ext cx="2091297" cy="39206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8FCAA1E1-5F6E-FA49-A081-A22FFCF2DEF4}"/>
              </a:ext>
            </a:extLst>
          </p:cNvPr>
          <p:cNvSpPr/>
          <p:nvPr/>
        </p:nvSpPr>
        <p:spPr>
          <a:xfrm>
            <a:off x="6703755" y="1181453"/>
            <a:ext cx="2091297" cy="39206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三角形 8">
            <a:extLst>
              <a:ext uri="{FF2B5EF4-FFF2-40B4-BE49-F238E27FC236}">
                <a16:creationId xmlns:a16="http://schemas.microsoft.com/office/drawing/2014/main" id="{D5F19DE0-BA5F-A04A-90C7-B4F8B13E9789}"/>
              </a:ext>
            </a:extLst>
          </p:cNvPr>
          <p:cNvSpPr/>
          <p:nvPr/>
        </p:nvSpPr>
        <p:spPr>
          <a:xfrm rot="10800000">
            <a:off x="4612457" y="1181453"/>
            <a:ext cx="4182593" cy="3920690"/>
          </a:xfrm>
          <a:prstGeom prst="triangle">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DFC0A34C-F824-8D44-B664-AC961067A900}"/>
              </a:ext>
            </a:extLst>
          </p:cNvPr>
          <p:cNvSpPr txBox="1"/>
          <p:nvPr/>
        </p:nvSpPr>
        <p:spPr>
          <a:xfrm>
            <a:off x="5942987" y="1307645"/>
            <a:ext cx="141577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a:t>
            </a:r>
          </a:p>
        </p:txBody>
      </p:sp>
      <p:sp>
        <p:nvSpPr>
          <p:cNvPr id="14" name="テキスト ボックス 13">
            <a:extLst>
              <a:ext uri="{FF2B5EF4-FFF2-40B4-BE49-F238E27FC236}">
                <a16:creationId xmlns:a16="http://schemas.microsoft.com/office/drawing/2014/main" id="{68F65315-9697-D245-920F-68FBE277EE86}"/>
              </a:ext>
            </a:extLst>
          </p:cNvPr>
          <p:cNvSpPr txBox="1"/>
          <p:nvPr/>
        </p:nvSpPr>
        <p:spPr>
          <a:xfrm>
            <a:off x="4631506" y="4640478"/>
            <a:ext cx="141577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デザイン</a:t>
            </a:r>
          </a:p>
        </p:txBody>
      </p:sp>
      <p:sp>
        <p:nvSpPr>
          <p:cNvPr id="15" name="テキスト ボックス 14">
            <a:extLst>
              <a:ext uri="{FF2B5EF4-FFF2-40B4-BE49-F238E27FC236}">
                <a16:creationId xmlns:a16="http://schemas.microsoft.com/office/drawing/2014/main" id="{EFB7C624-97D6-1A4B-A073-9FAC15A2F22F}"/>
              </a:ext>
            </a:extLst>
          </p:cNvPr>
          <p:cNvSpPr txBox="1"/>
          <p:nvPr/>
        </p:nvSpPr>
        <p:spPr>
          <a:xfrm>
            <a:off x="7649312" y="4640478"/>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16" name="テキスト ボックス 15">
            <a:extLst>
              <a:ext uri="{FF2B5EF4-FFF2-40B4-BE49-F238E27FC236}">
                <a16:creationId xmlns:a16="http://schemas.microsoft.com/office/drawing/2014/main" id="{0D9C92D5-6095-6044-B1D6-6555CE733B7D}"/>
              </a:ext>
            </a:extLst>
          </p:cNvPr>
          <p:cNvSpPr txBox="1"/>
          <p:nvPr/>
        </p:nvSpPr>
        <p:spPr>
          <a:xfrm>
            <a:off x="5750626" y="1767426"/>
            <a:ext cx="1800493" cy="138499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課題の発見と定義</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戦略策定</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コミュニケーション</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プレゼンテーション</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リーダーシップ</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など</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C6359E7-D5A6-4544-9A4F-06D8EF797E2A}"/>
              </a:ext>
            </a:extLst>
          </p:cNvPr>
          <p:cNvSpPr txBox="1"/>
          <p:nvPr/>
        </p:nvSpPr>
        <p:spPr>
          <a:xfrm>
            <a:off x="7512712" y="3610624"/>
            <a:ext cx="1261884" cy="95410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データ戦略</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データモデル</a:t>
            </a:r>
            <a:endParaRPr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a:solidFill>
                  <a:schemeClr val="bg1"/>
                </a:solidFill>
                <a:latin typeface="Meiryo" panose="020B0604030504040204" pitchFamily="34" charset="-128"/>
                <a:ea typeface="Meiryo" panose="020B0604030504040204" pitchFamily="34" charset="-128"/>
              </a:rPr>
              <a:t>データ分析</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など</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D1DCFE4-4F39-0C4E-A690-FC70A09308E7}"/>
              </a:ext>
            </a:extLst>
          </p:cNvPr>
          <p:cNvSpPr txBox="1"/>
          <p:nvPr/>
        </p:nvSpPr>
        <p:spPr>
          <a:xfrm>
            <a:off x="4628521" y="3612870"/>
            <a:ext cx="1261884" cy="95410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デザイン思考</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ビジネス設計</a:t>
            </a:r>
            <a:endParaRPr kumimoji="1" lang="en-US" altLang="ja-JP" sz="1400"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UX</a:t>
            </a:r>
            <a:r>
              <a:rPr lang="ja-JP" altLang="en-US" sz="1400">
                <a:solidFill>
                  <a:schemeClr val="bg1"/>
                </a:solidFill>
                <a:latin typeface="Meiryo" panose="020B0604030504040204" pitchFamily="34" charset="-128"/>
                <a:ea typeface="Meiryo" panose="020B0604030504040204" pitchFamily="34" charset="-128"/>
              </a:rPr>
              <a:t>設計</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など</a:t>
            </a:r>
            <a:endParaRPr lang="en-US" altLang="ja-JP" sz="1400" dirty="0">
              <a:solidFill>
                <a:schemeClr val="bg1"/>
              </a:solidFill>
              <a:latin typeface="Meiryo" panose="020B0604030504040204" pitchFamily="34" charset="-128"/>
              <a:ea typeface="Meiryo" panose="020B0604030504040204" pitchFamily="34" charset="-128"/>
            </a:endParaRPr>
          </a:p>
        </p:txBody>
      </p:sp>
      <p:pic>
        <p:nvPicPr>
          <p:cNvPr id="5" name="Picture 2" descr="真面目に書類を読んでいる人のイラスト（男性）">
            <a:extLst>
              <a:ext uri="{FF2B5EF4-FFF2-40B4-BE49-F238E27FC236}">
                <a16:creationId xmlns:a16="http://schemas.microsoft.com/office/drawing/2014/main" id="{4B8AD441-4A29-AE4F-B98F-D6612AC50A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791997" y="3665118"/>
            <a:ext cx="1811828" cy="23606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083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デジタル・ビジネス戦略</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89848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a:extLst>
              <a:ext uri="{FF2B5EF4-FFF2-40B4-BE49-F238E27FC236}">
                <a16:creationId xmlns:a16="http://schemas.microsoft.com/office/drawing/2014/main" id="{9E1E390A-7785-8543-BE1E-FF9C34EDDC48}"/>
              </a:ext>
            </a:extLst>
          </p:cNvPr>
          <p:cNvSpPr/>
          <p:nvPr/>
        </p:nvSpPr>
        <p:spPr>
          <a:xfrm>
            <a:off x="124822" y="1311785"/>
            <a:ext cx="4447178" cy="4601781"/>
          </a:xfrm>
          <a:prstGeom prst="rect">
            <a:avLst/>
          </a:prstGeom>
          <a:solidFill>
            <a:srgbClr val="77933C">
              <a:alpha val="7098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AF196E5-43A3-1340-8844-E2FD44545A68}"/>
              </a:ext>
            </a:extLst>
          </p:cNvPr>
          <p:cNvSpPr>
            <a:spLocks noGrp="1"/>
          </p:cNvSpPr>
          <p:nvPr>
            <p:ph type="title"/>
          </p:nvPr>
        </p:nvSpPr>
        <p:spPr/>
        <p:txBody>
          <a:bodyPr/>
          <a:lstStyle/>
          <a:p>
            <a:r>
              <a:rPr kumimoji="1" lang="ja-JP" altLang="en-US"/>
              <a:t>クラウドがもたらす競争原理の転換</a:t>
            </a:r>
          </a:p>
        </p:txBody>
      </p:sp>
      <p:grpSp>
        <p:nvGrpSpPr>
          <p:cNvPr id="42" name="グループ化 41">
            <a:extLst>
              <a:ext uri="{FF2B5EF4-FFF2-40B4-BE49-F238E27FC236}">
                <a16:creationId xmlns:a16="http://schemas.microsoft.com/office/drawing/2014/main" id="{91B37CC1-1FDE-434E-A18A-C2057A9B5306}"/>
              </a:ext>
            </a:extLst>
          </p:cNvPr>
          <p:cNvGrpSpPr/>
          <p:nvPr/>
        </p:nvGrpSpPr>
        <p:grpSpPr>
          <a:xfrm>
            <a:off x="358104" y="2024857"/>
            <a:ext cx="4012778" cy="1490282"/>
            <a:chOff x="509956" y="1055956"/>
            <a:chExt cx="4012778" cy="1490282"/>
          </a:xfrm>
        </p:grpSpPr>
        <p:pic>
          <p:nvPicPr>
            <p:cNvPr id="3" name="図 2" descr="レゴのおもちゃ&#10;&#10;低い精度で自動的に生成された説明">
              <a:extLst>
                <a:ext uri="{FF2B5EF4-FFF2-40B4-BE49-F238E27FC236}">
                  <a16:creationId xmlns:a16="http://schemas.microsoft.com/office/drawing/2014/main" id="{F6005670-69A7-404F-ADB4-1C4BD269357F}"/>
                </a:ext>
              </a:extLst>
            </p:cNvPr>
            <p:cNvPicPr>
              <a:picLocks noChangeAspect="1"/>
            </p:cNvPicPr>
            <p:nvPr/>
          </p:nvPicPr>
          <p:blipFill>
            <a:blip r:embed="rId2"/>
            <a:stretch>
              <a:fillRect/>
            </a:stretch>
          </p:blipFill>
          <p:spPr>
            <a:xfrm>
              <a:off x="509956" y="1055956"/>
              <a:ext cx="880682" cy="880682"/>
            </a:xfrm>
            <a:prstGeom prst="rect">
              <a:avLst/>
            </a:prstGeom>
            <a:effectLst>
              <a:outerShdw blurRad="50800" dist="38100" dir="2700000" algn="tl" rotWithShape="0">
                <a:prstClr val="black">
                  <a:alpha val="40000"/>
                </a:prstClr>
              </a:outerShdw>
            </a:effectLst>
          </p:spPr>
        </p:pic>
        <p:pic>
          <p:nvPicPr>
            <p:cNvPr id="23" name="図 22" descr="レゴのおもちゃ&#10;&#10;低い精度で自動的に生成された説明">
              <a:extLst>
                <a:ext uri="{FF2B5EF4-FFF2-40B4-BE49-F238E27FC236}">
                  <a16:creationId xmlns:a16="http://schemas.microsoft.com/office/drawing/2014/main" id="{AA531EDB-341F-9D4B-8048-E1FDC6EA6BC2}"/>
                </a:ext>
              </a:extLst>
            </p:cNvPr>
            <p:cNvPicPr>
              <a:picLocks noChangeAspect="1"/>
            </p:cNvPicPr>
            <p:nvPr/>
          </p:nvPicPr>
          <p:blipFill>
            <a:blip r:embed="rId2"/>
            <a:stretch>
              <a:fillRect/>
            </a:stretch>
          </p:blipFill>
          <p:spPr>
            <a:xfrm>
              <a:off x="662356" y="1208356"/>
              <a:ext cx="880682" cy="880682"/>
            </a:xfrm>
            <a:prstGeom prst="rect">
              <a:avLst/>
            </a:prstGeom>
            <a:effectLst>
              <a:outerShdw blurRad="50800" dist="38100" dir="2700000" algn="tl" rotWithShape="0">
                <a:prstClr val="black">
                  <a:alpha val="40000"/>
                </a:prstClr>
              </a:outerShdw>
            </a:effectLst>
          </p:spPr>
        </p:pic>
        <p:pic>
          <p:nvPicPr>
            <p:cNvPr id="24" name="図 23" descr="レゴのおもちゃ&#10;&#10;低い精度で自動的に生成された説明">
              <a:extLst>
                <a:ext uri="{FF2B5EF4-FFF2-40B4-BE49-F238E27FC236}">
                  <a16:creationId xmlns:a16="http://schemas.microsoft.com/office/drawing/2014/main" id="{3C91E0DA-4E33-A342-98AB-A7BA1EAC66C3}"/>
                </a:ext>
              </a:extLst>
            </p:cNvPr>
            <p:cNvPicPr>
              <a:picLocks noChangeAspect="1"/>
            </p:cNvPicPr>
            <p:nvPr/>
          </p:nvPicPr>
          <p:blipFill>
            <a:blip r:embed="rId2"/>
            <a:stretch>
              <a:fillRect/>
            </a:stretch>
          </p:blipFill>
          <p:spPr>
            <a:xfrm>
              <a:off x="814756" y="1360756"/>
              <a:ext cx="880682" cy="880682"/>
            </a:xfrm>
            <a:prstGeom prst="rect">
              <a:avLst/>
            </a:prstGeom>
            <a:effectLst>
              <a:outerShdw blurRad="50800" dist="38100" dir="2700000" algn="tl" rotWithShape="0">
                <a:prstClr val="black">
                  <a:alpha val="40000"/>
                </a:prstClr>
              </a:outerShdw>
            </a:effectLst>
          </p:spPr>
        </p:pic>
        <p:pic>
          <p:nvPicPr>
            <p:cNvPr id="25" name="図 24" descr="レゴのおもちゃ&#10;&#10;低い精度で自動的に生成された説明">
              <a:extLst>
                <a:ext uri="{FF2B5EF4-FFF2-40B4-BE49-F238E27FC236}">
                  <a16:creationId xmlns:a16="http://schemas.microsoft.com/office/drawing/2014/main" id="{538E91A7-A52B-2642-8C86-69620178F690}"/>
                </a:ext>
              </a:extLst>
            </p:cNvPr>
            <p:cNvPicPr>
              <a:picLocks noChangeAspect="1"/>
            </p:cNvPicPr>
            <p:nvPr/>
          </p:nvPicPr>
          <p:blipFill>
            <a:blip r:embed="rId2"/>
            <a:stretch>
              <a:fillRect/>
            </a:stretch>
          </p:blipFill>
          <p:spPr>
            <a:xfrm>
              <a:off x="967156" y="1513156"/>
              <a:ext cx="880682" cy="880682"/>
            </a:xfrm>
            <a:prstGeom prst="rect">
              <a:avLst/>
            </a:prstGeom>
            <a:effectLst>
              <a:outerShdw blurRad="50800" dist="38100" dir="2700000" algn="tl" rotWithShape="0">
                <a:prstClr val="black">
                  <a:alpha val="40000"/>
                </a:prstClr>
              </a:outerShdw>
            </a:effectLst>
          </p:spPr>
        </p:pic>
        <p:pic>
          <p:nvPicPr>
            <p:cNvPr id="26" name="図 25" descr="レゴのおもちゃ&#10;&#10;低い精度で自動的に生成された説明">
              <a:extLst>
                <a:ext uri="{FF2B5EF4-FFF2-40B4-BE49-F238E27FC236}">
                  <a16:creationId xmlns:a16="http://schemas.microsoft.com/office/drawing/2014/main" id="{62D04AA7-6A13-1644-8BEB-B138F2BC075C}"/>
                </a:ext>
              </a:extLst>
            </p:cNvPr>
            <p:cNvPicPr>
              <a:picLocks noChangeAspect="1"/>
            </p:cNvPicPr>
            <p:nvPr/>
          </p:nvPicPr>
          <p:blipFill>
            <a:blip r:embed="rId2"/>
            <a:stretch>
              <a:fillRect/>
            </a:stretch>
          </p:blipFill>
          <p:spPr>
            <a:xfrm>
              <a:off x="1119556" y="1665556"/>
              <a:ext cx="880682" cy="880682"/>
            </a:xfrm>
            <a:prstGeom prst="rect">
              <a:avLst/>
            </a:prstGeom>
            <a:effectLst>
              <a:outerShdw blurRad="50800" dist="38100" dir="2700000" algn="tl" rotWithShape="0">
                <a:prstClr val="black">
                  <a:alpha val="40000"/>
                </a:prstClr>
              </a:outerShdw>
            </a:effectLst>
          </p:spPr>
        </p:pic>
        <p:pic>
          <p:nvPicPr>
            <p:cNvPr id="27" name="図 26" descr="レゴのおもちゃ&#10;&#10;低い精度で自動的に生成された説明">
              <a:extLst>
                <a:ext uri="{FF2B5EF4-FFF2-40B4-BE49-F238E27FC236}">
                  <a16:creationId xmlns:a16="http://schemas.microsoft.com/office/drawing/2014/main" id="{8A4D3EC8-DC70-0943-A5A7-B39D291D000A}"/>
                </a:ext>
              </a:extLst>
            </p:cNvPr>
            <p:cNvPicPr>
              <a:picLocks noChangeAspect="1"/>
            </p:cNvPicPr>
            <p:nvPr/>
          </p:nvPicPr>
          <p:blipFill>
            <a:blip r:embed="rId2"/>
            <a:stretch>
              <a:fillRect/>
            </a:stretch>
          </p:blipFill>
          <p:spPr>
            <a:xfrm>
              <a:off x="1771204" y="1055956"/>
              <a:ext cx="880682" cy="880682"/>
            </a:xfrm>
            <a:prstGeom prst="rect">
              <a:avLst/>
            </a:prstGeom>
            <a:effectLst>
              <a:outerShdw blurRad="50800" dist="38100" dir="2700000" algn="tl" rotWithShape="0">
                <a:prstClr val="black">
                  <a:alpha val="40000"/>
                </a:prstClr>
              </a:outerShdw>
            </a:effectLst>
          </p:spPr>
        </p:pic>
        <p:pic>
          <p:nvPicPr>
            <p:cNvPr id="28" name="図 27" descr="レゴのおもちゃ&#10;&#10;低い精度で自動的に生成された説明">
              <a:extLst>
                <a:ext uri="{FF2B5EF4-FFF2-40B4-BE49-F238E27FC236}">
                  <a16:creationId xmlns:a16="http://schemas.microsoft.com/office/drawing/2014/main" id="{8A436445-5BA0-454F-8B02-09CE31FDB9AD}"/>
                </a:ext>
              </a:extLst>
            </p:cNvPr>
            <p:cNvPicPr>
              <a:picLocks noChangeAspect="1"/>
            </p:cNvPicPr>
            <p:nvPr/>
          </p:nvPicPr>
          <p:blipFill>
            <a:blip r:embed="rId2"/>
            <a:stretch>
              <a:fillRect/>
            </a:stretch>
          </p:blipFill>
          <p:spPr>
            <a:xfrm>
              <a:off x="1923604" y="1208356"/>
              <a:ext cx="880682" cy="880682"/>
            </a:xfrm>
            <a:prstGeom prst="rect">
              <a:avLst/>
            </a:prstGeom>
            <a:effectLst>
              <a:outerShdw blurRad="50800" dist="38100" dir="2700000" algn="tl" rotWithShape="0">
                <a:prstClr val="black">
                  <a:alpha val="40000"/>
                </a:prstClr>
              </a:outerShdw>
            </a:effectLst>
          </p:spPr>
        </p:pic>
        <p:pic>
          <p:nvPicPr>
            <p:cNvPr id="29" name="図 28" descr="レゴのおもちゃ&#10;&#10;低い精度で自動的に生成された説明">
              <a:extLst>
                <a:ext uri="{FF2B5EF4-FFF2-40B4-BE49-F238E27FC236}">
                  <a16:creationId xmlns:a16="http://schemas.microsoft.com/office/drawing/2014/main" id="{656AD0CB-B771-9D46-B29A-945721DEDD73}"/>
                </a:ext>
              </a:extLst>
            </p:cNvPr>
            <p:cNvPicPr>
              <a:picLocks noChangeAspect="1"/>
            </p:cNvPicPr>
            <p:nvPr/>
          </p:nvPicPr>
          <p:blipFill>
            <a:blip r:embed="rId2"/>
            <a:stretch>
              <a:fillRect/>
            </a:stretch>
          </p:blipFill>
          <p:spPr>
            <a:xfrm>
              <a:off x="2076004" y="1360756"/>
              <a:ext cx="880682" cy="880682"/>
            </a:xfrm>
            <a:prstGeom prst="rect">
              <a:avLst/>
            </a:prstGeom>
            <a:effectLst>
              <a:outerShdw blurRad="50800" dist="38100" dir="2700000" algn="tl" rotWithShape="0">
                <a:prstClr val="black">
                  <a:alpha val="40000"/>
                </a:prstClr>
              </a:outerShdw>
            </a:effectLst>
          </p:spPr>
        </p:pic>
        <p:pic>
          <p:nvPicPr>
            <p:cNvPr id="30" name="図 29" descr="レゴのおもちゃ&#10;&#10;低い精度で自動的に生成された説明">
              <a:extLst>
                <a:ext uri="{FF2B5EF4-FFF2-40B4-BE49-F238E27FC236}">
                  <a16:creationId xmlns:a16="http://schemas.microsoft.com/office/drawing/2014/main" id="{37504A5B-C261-E14F-9663-F4760F69F919}"/>
                </a:ext>
              </a:extLst>
            </p:cNvPr>
            <p:cNvPicPr>
              <a:picLocks noChangeAspect="1"/>
            </p:cNvPicPr>
            <p:nvPr/>
          </p:nvPicPr>
          <p:blipFill>
            <a:blip r:embed="rId2"/>
            <a:stretch>
              <a:fillRect/>
            </a:stretch>
          </p:blipFill>
          <p:spPr>
            <a:xfrm>
              <a:off x="2228404" y="1513156"/>
              <a:ext cx="880682" cy="880682"/>
            </a:xfrm>
            <a:prstGeom prst="rect">
              <a:avLst/>
            </a:prstGeom>
            <a:effectLst>
              <a:outerShdw blurRad="50800" dist="38100" dir="2700000" algn="tl" rotWithShape="0">
                <a:prstClr val="black">
                  <a:alpha val="40000"/>
                </a:prstClr>
              </a:outerShdw>
            </a:effectLst>
          </p:spPr>
        </p:pic>
        <p:pic>
          <p:nvPicPr>
            <p:cNvPr id="31" name="図 30" descr="レゴのおもちゃ&#10;&#10;低い精度で自動的に生成された説明">
              <a:extLst>
                <a:ext uri="{FF2B5EF4-FFF2-40B4-BE49-F238E27FC236}">
                  <a16:creationId xmlns:a16="http://schemas.microsoft.com/office/drawing/2014/main" id="{14CC96A1-DFB2-DA41-9809-5DAC513F0359}"/>
                </a:ext>
              </a:extLst>
            </p:cNvPr>
            <p:cNvPicPr>
              <a:picLocks noChangeAspect="1"/>
            </p:cNvPicPr>
            <p:nvPr/>
          </p:nvPicPr>
          <p:blipFill>
            <a:blip r:embed="rId2"/>
            <a:stretch>
              <a:fillRect/>
            </a:stretch>
          </p:blipFill>
          <p:spPr>
            <a:xfrm>
              <a:off x="2380804" y="1665556"/>
              <a:ext cx="880682" cy="880682"/>
            </a:xfrm>
            <a:prstGeom prst="rect">
              <a:avLst/>
            </a:prstGeom>
            <a:effectLst>
              <a:outerShdw blurRad="50800" dist="38100" dir="2700000" algn="tl" rotWithShape="0">
                <a:prstClr val="black">
                  <a:alpha val="40000"/>
                </a:prstClr>
              </a:outerShdw>
            </a:effectLst>
          </p:spPr>
        </p:pic>
        <p:pic>
          <p:nvPicPr>
            <p:cNvPr id="37" name="図 36" descr="レゴのおもちゃ&#10;&#10;低い精度で自動的に生成された説明">
              <a:extLst>
                <a:ext uri="{FF2B5EF4-FFF2-40B4-BE49-F238E27FC236}">
                  <a16:creationId xmlns:a16="http://schemas.microsoft.com/office/drawing/2014/main" id="{52E32BCA-12CA-7645-B952-4E42ECB5E2A4}"/>
                </a:ext>
              </a:extLst>
            </p:cNvPr>
            <p:cNvPicPr>
              <a:picLocks noChangeAspect="1"/>
            </p:cNvPicPr>
            <p:nvPr/>
          </p:nvPicPr>
          <p:blipFill>
            <a:blip r:embed="rId2"/>
            <a:stretch>
              <a:fillRect/>
            </a:stretch>
          </p:blipFill>
          <p:spPr>
            <a:xfrm>
              <a:off x="3032452" y="1055956"/>
              <a:ext cx="880682" cy="880682"/>
            </a:xfrm>
            <a:prstGeom prst="rect">
              <a:avLst/>
            </a:prstGeom>
            <a:effectLst>
              <a:outerShdw blurRad="50800" dist="38100" dir="2700000" algn="tl" rotWithShape="0">
                <a:prstClr val="black">
                  <a:alpha val="40000"/>
                </a:prstClr>
              </a:outerShdw>
            </a:effectLst>
          </p:spPr>
        </p:pic>
        <p:pic>
          <p:nvPicPr>
            <p:cNvPr id="38" name="図 37" descr="レゴのおもちゃ&#10;&#10;低い精度で自動的に生成された説明">
              <a:extLst>
                <a:ext uri="{FF2B5EF4-FFF2-40B4-BE49-F238E27FC236}">
                  <a16:creationId xmlns:a16="http://schemas.microsoft.com/office/drawing/2014/main" id="{5C630FD4-BF15-B542-A210-74CFD73DB223}"/>
                </a:ext>
              </a:extLst>
            </p:cNvPr>
            <p:cNvPicPr>
              <a:picLocks noChangeAspect="1"/>
            </p:cNvPicPr>
            <p:nvPr/>
          </p:nvPicPr>
          <p:blipFill>
            <a:blip r:embed="rId2"/>
            <a:stretch>
              <a:fillRect/>
            </a:stretch>
          </p:blipFill>
          <p:spPr>
            <a:xfrm>
              <a:off x="3184852" y="1208356"/>
              <a:ext cx="880682" cy="880682"/>
            </a:xfrm>
            <a:prstGeom prst="rect">
              <a:avLst/>
            </a:prstGeom>
            <a:effectLst>
              <a:outerShdw blurRad="50800" dist="38100" dir="2700000" algn="tl" rotWithShape="0">
                <a:prstClr val="black">
                  <a:alpha val="40000"/>
                </a:prstClr>
              </a:outerShdw>
            </a:effectLst>
          </p:spPr>
        </p:pic>
        <p:pic>
          <p:nvPicPr>
            <p:cNvPr id="39" name="図 38" descr="レゴのおもちゃ&#10;&#10;低い精度で自動的に生成された説明">
              <a:extLst>
                <a:ext uri="{FF2B5EF4-FFF2-40B4-BE49-F238E27FC236}">
                  <a16:creationId xmlns:a16="http://schemas.microsoft.com/office/drawing/2014/main" id="{5BB4BE3D-4656-8D45-912D-1F83D3918758}"/>
                </a:ext>
              </a:extLst>
            </p:cNvPr>
            <p:cNvPicPr>
              <a:picLocks noChangeAspect="1"/>
            </p:cNvPicPr>
            <p:nvPr/>
          </p:nvPicPr>
          <p:blipFill>
            <a:blip r:embed="rId2"/>
            <a:stretch>
              <a:fillRect/>
            </a:stretch>
          </p:blipFill>
          <p:spPr>
            <a:xfrm>
              <a:off x="3337252" y="1360756"/>
              <a:ext cx="880682" cy="880682"/>
            </a:xfrm>
            <a:prstGeom prst="rect">
              <a:avLst/>
            </a:prstGeom>
            <a:effectLst>
              <a:outerShdw blurRad="50800" dist="38100" dir="2700000" algn="tl" rotWithShape="0">
                <a:prstClr val="black">
                  <a:alpha val="40000"/>
                </a:prstClr>
              </a:outerShdw>
            </a:effectLst>
          </p:spPr>
        </p:pic>
        <p:pic>
          <p:nvPicPr>
            <p:cNvPr id="40" name="図 39" descr="レゴのおもちゃ&#10;&#10;低い精度で自動的に生成された説明">
              <a:extLst>
                <a:ext uri="{FF2B5EF4-FFF2-40B4-BE49-F238E27FC236}">
                  <a16:creationId xmlns:a16="http://schemas.microsoft.com/office/drawing/2014/main" id="{6A10202A-1282-8740-A131-A9B1EDB1B2CB}"/>
                </a:ext>
              </a:extLst>
            </p:cNvPr>
            <p:cNvPicPr>
              <a:picLocks noChangeAspect="1"/>
            </p:cNvPicPr>
            <p:nvPr/>
          </p:nvPicPr>
          <p:blipFill>
            <a:blip r:embed="rId2"/>
            <a:stretch>
              <a:fillRect/>
            </a:stretch>
          </p:blipFill>
          <p:spPr>
            <a:xfrm>
              <a:off x="3489652" y="1513156"/>
              <a:ext cx="880682" cy="880682"/>
            </a:xfrm>
            <a:prstGeom prst="rect">
              <a:avLst/>
            </a:prstGeom>
            <a:effectLst>
              <a:outerShdw blurRad="50800" dist="38100" dir="2700000" algn="tl" rotWithShape="0">
                <a:prstClr val="black">
                  <a:alpha val="40000"/>
                </a:prstClr>
              </a:outerShdw>
            </a:effectLst>
          </p:spPr>
        </p:pic>
        <p:pic>
          <p:nvPicPr>
            <p:cNvPr id="41" name="図 40" descr="レゴのおもちゃ&#10;&#10;低い精度で自動的に生成された説明">
              <a:extLst>
                <a:ext uri="{FF2B5EF4-FFF2-40B4-BE49-F238E27FC236}">
                  <a16:creationId xmlns:a16="http://schemas.microsoft.com/office/drawing/2014/main" id="{42244992-4B73-B140-9A0B-1E95715D95D1}"/>
                </a:ext>
              </a:extLst>
            </p:cNvPr>
            <p:cNvPicPr>
              <a:picLocks noChangeAspect="1"/>
            </p:cNvPicPr>
            <p:nvPr/>
          </p:nvPicPr>
          <p:blipFill>
            <a:blip r:embed="rId2"/>
            <a:stretch>
              <a:fillRect/>
            </a:stretch>
          </p:blipFill>
          <p:spPr>
            <a:xfrm>
              <a:off x="3642052" y="1665556"/>
              <a:ext cx="880682" cy="880682"/>
            </a:xfrm>
            <a:prstGeom prst="rect">
              <a:avLst/>
            </a:prstGeom>
            <a:effectLst>
              <a:outerShdw blurRad="50800" dist="38100" dir="2700000" algn="tl" rotWithShape="0">
                <a:prstClr val="black">
                  <a:alpha val="40000"/>
                </a:prstClr>
              </a:outerShdw>
            </a:effectLst>
          </p:spPr>
        </p:pic>
      </p:grpSp>
      <p:grpSp>
        <p:nvGrpSpPr>
          <p:cNvPr id="45" name="グループ化 44">
            <a:extLst>
              <a:ext uri="{FF2B5EF4-FFF2-40B4-BE49-F238E27FC236}">
                <a16:creationId xmlns:a16="http://schemas.microsoft.com/office/drawing/2014/main" id="{C20D2C20-074E-D44B-A388-2F99C302C8DB}"/>
              </a:ext>
            </a:extLst>
          </p:cNvPr>
          <p:cNvGrpSpPr/>
          <p:nvPr/>
        </p:nvGrpSpPr>
        <p:grpSpPr>
          <a:xfrm>
            <a:off x="359726" y="4343640"/>
            <a:ext cx="4011156" cy="1384576"/>
            <a:chOff x="506096" y="2684485"/>
            <a:chExt cx="4011156" cy="1384576"/>
          </a:xfrm>
        </p:grpSpPr>
        <p:pic>
          <p:nvPicPr>
            <p:cNvPr id="1026" name="Picture 2" descr="サーバーのイラスト">
              <a:extLst>
                <a:ext uri="{FF2B5EF4-FFF2-40B4-BE49-F238E27FC236}">
                  <a16:creationId xmlns:a16="http://schemas.microsoft.com/office/drawing/2014/main" id="{893869E6-9181-2D43-8A16-234482EA0D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032452" y="2684485"/>
              <a:ext cx="1484800" cy="1384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2" descr="サーバーのイラスト">
              <a:extLst>
                <a:ext uri="{FF2B5EF4-FFF2-40B4-BE49-F238E27FC236}">
                  <a16:creationId xmlns:a16="http://schemas.microsoft.com/office/drawing/2014/main" id="{6A6A4D72-B91B-2340-A6E6-2B00CB30DA0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1769274" y="2684485"/>
              <a:ext cx="1484800" cy="1384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2" descr="サーバーのイラスト">
              <a:extLst>
                <a:ext uri="{FF2B5EF4-FFF2-40B4-BE49-F238E27FC236}">
                  <a16:creationId xmlns:a16="http://schemas.microsoft.com/office/drawing/2014/main" id="{910EB692-0F30-4443-85E2-763F6BE593B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506096" y="2684485"/>
              <a:ext cx="1484800" cy="1384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6" name="テキスト ボックス 45">
            <a:extLst>
              <a:ext uri="{FF2B5EF4-FFF2-40B4-BE49-F238E27FC236}">
                <a16:creationId xmlns:a16="http://schemas.microsoft.com/office/drawing/2014/main" id="{4CFC5202-BB8B-784C-A251-FE6F9FE28AFA}"/>
              </a:ext>
            </a:extLst>
          </p:cNvPr>
          <p:cNvSpPr txBox="1"/>
          <p:nvPr/>
        </p:nvSpPr>
        <p:spPr>
          <a:xfrm>
            <a:off x="1347299" y="1620042"/>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工数ビジネス</a:t>
            </a:r>
          </a:p>
        </p:txBody>
      </p:sp>
      <p:sp>
        <p:nvSpPr>
          <p:cNvPr id="48" name="テキスト ボックス 47">
            <a:extLst>
              <a:ext uri="{FF2B5EF4-FFF2-40B4-BE49-F238E27FC236}">
                <a16:creationId xmlns:a16="http://schemas.microsoft.com/office/drawing/2014/main" id="{E3100803-05AC-954B-8CF8-1037255649A0}"/>
              </a:ext>
            </a:extLst>
          </p:cNvPr>
          <p:cNvSpPr txBox="1"/>
          <p:nvPr/>
        </p:nvSpPr>
        <p:spPr>
          <a:xfrm>
            <a:off x="1350318" y="4038840"/>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物販ビジネス</a:t>
            </a:r>
          </a:p>
        </p:txBody>
      </p:sp>
      <p:sp>
        <p:nvSpPr>
          <p:cNvPr id="57" name="テキスト ボックス 56">
            <a:extLst>
              <a:ext uri="{FF2B5EF4-FFF2-40B4-BE49-F238E27FC236}">
                <a16:creationId xmlns:a16="http://schemas.microsoft.com/office/drawing/2014/main" id="{9E05F860-B72F-8E41-842A-9DD5A7DD7BEA}"/>
              </a:ext>
            </a:extLst>
          </p:cNvPr>
          <p:cNvSpPr txBox="1"/>
          <p:nvPr/>
        </p:nvSpPr>
        <p:spPr>
          <a:xfrm>
            <a:off x="1336756" y="911675"/>
            <a:ext cx="2023311" cy="400110"/>
          </a:xfrm>
          <a:prstGeom prst="rect">
            <a:avLst/>
          </a:prstGeom>
          <a:noFill/>
        </p:spPr>
        <p:txBody>
          <a:bodyPr wrap="none" rtlCol="0">
            <a:spAutoFit/>
          </a:bodyPr>
          <a:lstStyle/>
          <a:p>
            <a:pPr algn="ctr"/>
            <a:r>
              <a:rPr kumimoji="1" lang="en-US" altLang="ja-JP" sz="2000" b="1" dirty="0">
                <a:solidFill>
                  <a:schemeClr val="accent3">
                    <a:lumMod val="75000"/>
                  </a:schemeClr>
                </a:solidFill>
                <a:latin typeface="Meiryo" panose="020B0604030504040204" pitchFamily="34" charset="-128"/>
                <a:ea typeface="Meiryo" panose="020B0604030504040204" pitchFamily="34" charset="-128"/>
              </a:rPr>
              <a:t>IT</a:t>
            </a:r>
            <a:r>
              <a:rPr kumimoji="1" lang="ja-JP" altLang="en-US" sz="2000" b="1">
                <a:solidFill>
                  <a:schemeClr val="accent3">
                    <a:lumMod val="75000"/>
                  </a:schemeClr>
                </a:solidFill>
                <a:latin typeface="Meiryo" panose="020B0604030504040204" pitchFamily="34" charset="-128"/>
                <a:ea typeface="Meiryo" panose="020B0604030504040204" pitchFamily="34" charset="-128"/>
              </a:rPr>
              <a:t>ベンダー企業</a:t>
            </a:r>
          </a:p>
        </p:txBody>
      </p:sp>
      <p:grpSp>
        <p:nvGrpSpPr>
          <p:cNvPr id="58" name="グループ化 57">
            <a:extLst>
              <a:ext uri="{FF2B5EF4-FFF2-40B4-BE49-F238E27FC236}">
                <a16:creationId xmlns:a16="http://schemas.microsoft.com/office/drawing/2014/main" id="{F813C0B4-38A9-F447-823A-28D4E60B34C0}"/>
              </a:ext>
            </a:extLst>
          </p:cNvPr>
          <p:cNvGrpSpPr/>
          <p:nvPr/>
        </p:nvGrpSpPr>
        <p:grpSpPr>
          <a:xfrm>
            <a:off x="4565378" y="911675"/>
            <a:ext cx="4451531" cy="5422009"/>
            <a:chOff x="4561425" y="905271"/>
            <a:chExt cx="4451531" cy="5422009"/>
          </a:xfrm>
        </p:grpSpPr>
        <p:sp>
          <p:nvSpPr>
            <p:cNvPr id="73" name="正方形/長方形 72">
              <a:extLst>
                <a:ext uri="{FF2B5EF4-FFF2-40B4-BE49-F238E27FC236}">
                  <a16:creationId xmlns:a16="http://schemas.microsoft.com/office/drawing/2014/main" id="{D9675BE1-2843-CD4A-A45E-B36002F9135A}"/>
                </a:ext>
              </a:extLst>
            </p:cNvPr>
            <p:cNvSpPr/>
            <p:nvPr/>
          </p:nvSpPr>
          <p:spPr>
            <a:xfrm>
              <a:off x="5405593" y="1311785"/>
              <a:ext cx="3607363" cy="4601781"/>
            </a:xfrm>
            <a:prstGeom prst="rect">
              <a:avLst/>
            </a:prstGeom>
            <a:solidFill>
              <a:schemeClr val="accent5">
                <a:lumMod val="40000"/>
                <a:lumOff val="60000"/>
                <a:alpha val="7098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40BDDB28-E6DF-304F-B0E9-D7A2D1954D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02706" y="3226538"/>
              <a:ext cx="1028853" cy="823082"/>
            </a:xfrm>
            <a:prstGeom prst="rect">
              <a:avLst/>
            </a:prstGeom>
            <a:effectLst>
              <a:outerShdw blurRad="50800" dist="38100" dir="2700000" algn="tl" rotWithShape="0">
                <a:prstClr val="black">
                  <a:alpha val="40000"/>
                </a:prstClr>
              </a:outerShdw>
            </a:effectLst>
          </p:spPr>
        </p:pic>
        <p:pic>
          <p:nvPicPr>
            <p:cNvPr id="1028" name="Picture 4" descr="クラウドマーク の無料アイコン・イラスト素材 | アイコン・イラスト無料素材は「フリーアイコンズ」 - Free Vector Download  Site">
              <a:extLst>
                <a:ext uri="{FF2B5EF4-FFF2-40B4-BE49-F238E27FC236}">
                  <a16:creationId xmlns:a16="http://schemas.microsoft.com/office/drawing/2014/main" id="{448E25BF-2252-ED4F-AC94-E6AA60B0938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59292" y="2482057"/>
              <a:ext cx="2087782" cy="20877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0" name="三角形 49">
              <a:extLst>
                <a:ext uri="{FF2B5EF4-FFF2-40B4-BE49-F238E27FC236}">
                  <a16:creationId xmlns:a16="http://schemas.microsoft.com/office/drawing/2014/main" id="{31E9B199-4078-EC4D-B289-BC4D68F517D5}"/>
                </a:ext>
              </a:extLst>
            </p:cNvPr>
            <p:cNvSpPr/>
            <p:nvPr/>
          </p:nvSpPr>
          <p:spPr>
            <a:xfrm rot="5400000">
              <a:off x="2826439" y="3037048"/>
              <a:ext cx="4601781" cy="1131809"/>
            </a:xfrm>
            <a:prstGeom prst="triangle">
              <a:avLst/>
            </a:prstGeom>
            <a:solidFill>
              <a:srgbClr val="77933C">
                <a:alpha val="7098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1" name="左右矢印 50">
              <a:extLst>
                <a:ext uri="{FF2B5EF4-FFF2-40B4-BE49-F238E27FC236}">
                  <a16:creationId xmlns:a16="http://schemas.microsoft.com/office/drawing/2014/main" id="{4CEC39CB-418A-CE47-9E8F-B2577DD7B7A3}"/>
                </a:ext>
              </a:extLst>
            </p:cNvPr>
            <p:cNvSpPr/>
            <p:nvPr/>
          </p:nvSpPr>
          <p:spPr>
            <a:xfrm>
              <a:off x="7153525" y="3437640"/>
              <a:ext cx="642730" cy="400878"/>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2" name="Picture 8">
              <a:extLst>
                <a:ext uri="{FF2B5EF4-FFF2-40B4-BE49-F238E27FC236}">
                  <a16:creationId xmlns:a16="http://schemas.microsoft.com/office/drawing/2014/main" id="{7976C2C8-8EEE-6749-8FE8-F9265C95633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85203" y="1369164"/>
              <a:ext cx="1451559" cy="746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CP(Google Cloud Platform)の料金をスペック毎に比較表にまとめてみた | トリオス">
              <a:extLst>
                <a:ext uri="{FF2B5EF4-FFF2-40B4-BE49-F238E27FC236}">
                  <a16:creationId xmlns:a16="http://schemas.microsoft.com/office/drawing/2014/main" id="{0CA04982-65E8-1747-A84D-3AF2E2138C72}"/>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3769" y="1376016"/>
              <a:ext cx="820597" cy="8205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zure managed ID | HYOUBLOG">
              <a:extLst>
                <a:ext uri="{FF2B5EF4-FFF2-40B4-BE49-F238E27FC236}">
                  <a16:creationId xmlns:a16="http://schemas.microsoft.com/office/drawing/2014/main" id="{6B5D812B-3B70-0F41-87B1-BABC185CDA87}"/>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4366" y="1478510"/>
              <a:ext cx="1213657" cy="637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WS Announces General Availability of AWS Outposts | Business Wire">
              <a:extLst>
                <a:ext uri="{FF2B5EF4-FFF2-40B4-BE49-F238E27FC236}">
                  <a16:creationId xmlns:a16="http://schemas.microsoft.com/office/drawing/2014/main" id="{FD4614C0-FBA1-A741-8B07-22478FFF23E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45215" y="4233038"/>
              <a:ext cx="905356" cy="121463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crosoft Azure Stack Hub対応 Lenovo ThinkAgile SX | レノボ・ジャパン">
              <a:extLst>
                <a:ext uri="{FF2B5EF4-FFF2-40B4-BE49-F238E27FC236}">
                  <a16:creationId xmlns:a16="http://schemas.microsoft.com/office/drawing/2014/main" id="{CDD8CCD6-E2CA-CE45-B0F7-4DF4E68295B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716080" y="4255786"/>
              <a:ext cx="1212127" cy="8611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oogle、エッジとオンプレミスのクラウド製品を発表 Google Distributed Cloud">
              <a:extLst>
                <a:ext uri="{FF2B5EF4-FFF2-40B4-BE49-F238E27FC236}">
                  <a16:creationId xmlns:a16="http://schemas.microsoft.com/office/drawing/2014/main" id="{CACF196A-B163-F543-8209-20403466A83C}"/>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732053" y="4090691"/>
              <a:ext cx="984027" cy="1193076"/>
            </a:xfrm>
            <a:prstGeom prst="rect">
              <a:avLst/>
            </a:prstGeom>
            <a:noFill/>
            <a:extLst>
              <a:ext uri="{909E8E84-426E-40DD-AFC4-6F175D3DCCD1}">
                <a14:hiddenFill xmlns:a14="http://schemas.microsoft.com/office/drawing/2010/main">
                  <a:solidFill>
                    <a:srgbClr val="FFFFFF"/>
                  </a:solidFill>
                </a14:hiddenFill>
              </a:ext>
            </a:extLst>
          </p:spPr>
        </p:pic>
        <p:sp>
          <p:nvSpPr>
            <p:cNvPr id="52" name="テキスト ボックス 51">
              <a:extLst>
                <a:ext uri="{FF2B5EF4-FFF2-40B4-BE49-F238E27FC236}">
                  <a16:creationId xmlns:a16="http://schemas.microsoft.com/office/drawing/2014/main" id="{36A39005-9811-C44C-9859-40088D9FECCD}"/>
                </a:ext>
              </a:extLst>
            </p:cNvPr>
            <p:cNvSpPr txBox="1"/>
            <p:nvPr/>
          </p:nvSpPr>
          <p:spPr>
            <a:xfrm>
              <a:off x="6650571" y="5157258"/>
              <a:ext cx="2069797"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ソフトウェア・アプライアンス</a:t>
              </a:r>
            </a:p>
          </p:txBody>
        </p:sp>
        <p:sp>
          <p:nvSpPr>
            <p:cNvPr id="53" name="正方形/長方形 52">
              <a:extLst>
                <a:ext uri="{FF2B5EF4-FFF2-40B4-BE49-F238E27FC236}">
                  <a16:creationId xmlns:a16="http://schemas.microsoft.com/office/drawing/2014/main" id="{EA662C47-5749-E642-A01F-BB187C59D5E0}"/>
                </a:ext>
              </a:extLst>
            </p:cNvPr>
            <p:cNvSpPr/>
            <p:nvPr/>
          </p:nvSpPr>
          <p:spPr>
            <a:xfrm>
              <a:off x="6876323" y="5407921"/>
              <a:ext cx="880177" cy="461665"/>
            </a:xfrm>
            <a:prstGeom prst="rect">
              <a:avLst/>
            </a:prstGeom>
          </p:spPr>
          <p:txBody>
            <a:bodyPr wrap="none">
              <a:spAutoFit/>
            </a:bodyPr>
            <a:lstStyle/>
            <a:p>
              <a:r>
                <a:rPr lang="ja-JP" altLang="en-US" sz="1200"/>
                <a:t>Distributed</a:t>
              </a:r>
              <a:endParaRPr lang="en-US" altLang="ja-JP" sz="1200" dirty="0"/>
            </a:p>
            <a:p>
              <a:r>
                <a:rPr lang="ja-JP" altLang="en-US" sz="1200"/>
                <a:t>Cloud</a:t>
              </a:r>
            </a:p>
          </p:txBody>
        </p:sp>
        <p:sp>
          <p:nvSpPr>
            <p:cNvPr id="64" name="正方形/長方形 63">
              <a:extLst>
                <a:ext uri="{FF2B5EF4-FFF2-40B4-BE49-F238E27FC236}">
                  <a16:creationId xmlns:a16="http://schemas.microsoft.com/office/drawing/2014/main" id="{FBC80AE5-207F-1B44-857C-4CDDC2B22B56}"/>
                </a:ext>
              </a:extLst>
            </p:cNvPr>
            <p:cNvSpPr/>
            <p:nvPr/>
          </p:nvSpPr>
          <p:spPr>
            <a:xfrm>
              <a:off x="7898523" y="5407921"/>
              <a:ext cx="837217" cy="461665"/>
            </a:xfrm>
            <a:prstGeom prst="rect">
              <a:avLst/>
            </a:prstGeom>
          </p:spPr>
          <p:txBody>
            <a:bodyPr wrap="none">
              <a:spAutoFit/>
            </a:bodyPr>
            <a:lstStyle/>
            <a:p>
              <a:r>
                <a:rPr lang="en-US" altLang="ja-JP" sz="1200" dirty="0"/>
                <a:t>Azure </a:t>
              </a:r>
              <a:r>
                <a:rPr lang="en-US" altLang="ja-JP" sz="1200" dirty="0" err="1"/>
                <a:t>Stac</a:t>
              </a:r>
              <a:endParaRPr lang="en-US" altLang="ja-JP" sz="1200" dirty="0"/>
            </a:p>
            <a:p>
              <a:r>
                <a:rPr lang="en-US" altLang="ja-JP" sz="1200" dirty="0"/>
                <a:t>HUB / HCI</a:t>
              </a:r>
              <a:endParaRPr lang="ja-JP" altLang="en-US" sz="1200"/>
            </a:p>
          </p:txBody>
        </p:sp>
        <p:sp>
          <p:nvSpPr>
            <p:cNvPr id="65" name="正方形/長方形 64">
              <a:extLst>
                <a:ext uri="{FF2B5EF4-FFF2-40B4-BE49-F238E27FC236}">
                  <a16:creationId xmlns:a16="http://schemas.microsoft.com/office/drawing/2014/main" id="{EEC608C3-0B2E-E94B-ABFB-825DD49101B2}"/>
                </a:ext>
              </a:extLst>
            </p:cNvPr>
            <p:cNvSpPr/>
            <p:nvPr/>
          </p:nvSpPr>
          <p:spPr>
            <a:xfrm>
              <a:off x="5812692" y="5500253"/>
              <a:ext cx="752001" cy="276999"/>
            </a:xfrm>
            <a:prstGeom prst="rect">
              <a:avLst/>
            </a:prstGeom>
          </p:spPr>
          <p:txBody>
            <a:bodyPr wrap="none">
              <a:spAutoFit/>
            </a:bodyPr>
            <a:lstStyle/>
            <a:p>
              <a:r>
                <a:rPr lang="en-US" altLang="ja-JP" sz="1200" dirty="0"/>
                <a:t>Outposts</a:t>
              </a:r>
            </a:p>
          </p:txBody>
        </p:sp>
        <p:sp>
          <p:nvSpPr>
            <p:cNvPr id="54" name="正方形/長方形 53">
              <a:extLst>
                <a:ext uri="{FF2B5EF4-FFF2-40B4-BE49-F238E27FC236}">
                  <a16:creationId xmlns:a16="http://schemas.microsoft.com/office/drawing/2014/main" id="{6F68D019-5519-8B4F-B736-701BE309239E}"/>
                </a:ext>
              </a:extLst>
            </p:cNvPr>
            <p:cNvSpPr/>
            <p:nvPr/>
          </p:nvSpPr>
          <p:spPr>
            <a:xfrm>
              <a:off x="5617710" y="2337637"/>
              <a:ext cx="1138453" cy="253916"/>
            </a:xfrm>
            <a:prstGeom prst="rect">
              <a:avLst/>
            </a:prstGeom>
          </p:spPr>
          <p:txBody>
            <a:bodyPr wrap="none">
              <a:spAutoFit/>
            </a:bodyPr>
            <a:lstStyle/>
            <a:p>
              <a:pPr algn="ctr"/>
              <a:r>
                <a:rPr lang="en" altLang="ja-JP" sz="1050" dirty="0">
                  <a:solidFill>
                    <a:srgbClr val="3E433E"/>
                  </a:solidFill>
                  <a:latin typeface="Meiryo" panose="020B0604030504040204" pitchFamily="34" charset="-128"/>
                  <a:ea typeface="Meiryo" panose="020B0604030504040204" pitchFamily="34" charset="-128"/>
                </a:rPr>
                <a:t>Amplify Studio</a:t>
              </a:r>
              <a:endParaRPr lang="en" altLang="ja-JP" sz="1050" i="0" dirty="0">
                <a:solidFill>
                  <a:srgbClr val="3E433E"/>
                </a:solidFill>
                <a:effectLst/>
                <a:latin typeface="Meiryo" panose="020B0604030504040204" pitchFamily="34" charset="-128"/>
                <a:ea typeface="Meiryo" panose="020B0604030504040204" pitchFamily="34" charset="-128"/>
              </a:endParaRPr>
            </a:p>
          </p:txBody>
        </p:sp>
        <p:sp>
          <p:nvSpPr>
            <p:cNvPr id="67" name="正方形/長方形 66">
              <a:extLst>
                <a:ext uri="{FF2B5EF4-FFF2-40B4-BE49-F238E27FC236}">
                  <a16:creationId xmlns:a16="http://schemas.microsoft.com/office/drawing/2014/main" id="{B8E386EF-8EAA-A443-93AF-D167E36D79B7}"/>
                </a:ext>
              </a:extLst>
            </p:cNvPr>
            <p:cNvSpPr/>
            <p:nvPr/>
          </p:nvSpPr>
          <p:spPr>
            <a:xfrm>
              <a:off x="6821323" y="2574973"/>
              <a:ext cx="813043" cy="253916"/>
            </a:xfrm>
            <a:prstGeom prst="rect">
              <a:avLst/>
            </a:prstGeom>
          </p:spPr>
          <p:txBody>
            <a:bodyPr wrap="none">
              <a:spAutoFit/>
            </a:bodyPr>
            <a:lstStyle/>
            <a:p>
              <a:pPr algn="ctr"/>
              <a:r>
                <a:rPr lang="en" altLang="ja-JP" sz="1050" i="0" dirty="0" err="1">
                  <a:solidFill>
                    <a:srgbClr val="3E433E"/>
                  </a:solidFill>
                  <a:effectLst/>
                  <a:latin typeface="Meiryo" panose="020B0604030504040204" pitchFamily="34" charset="-128"/>
                  <a:ea typeface="Meiryo" panose="020B0604030504040204" pitchFamily="34" charset="-128"/>
                </a:rPr>
                <a:t>AppSheet</a:t>
              </a:r>
              <a:endParaRPr lang="en" altLang="ja-JP" sz="1050" i="0" dirty="0">
                <a:solidFill>
                  <a:srgbClr val="3E433E"/>
                </a:solidFill>
                <a:effectLst/>
                <a:latin typeface="Meiryo" panose="020B0604030504040204" pitchFamily="34" charset="-128"/>
                <a:ea typeface="Meiryo" panose="020B0604030504040204" pitchFamily="34" charset="-128"/>
              </a:endParaRPr>
            </a:p>
          </p:txBody>
        </p:sp>
        <p:sp>
          <p:nvSpPr>
            <p:cNvPr id="55" name="正方形/長方形 54">
              <a:extLst>
                <a:ext uri="{FF2B5EF4-FFF2-40B4-BE49-F238E27FC236}">
                  <a16:creationId xmlns:a16="http://schemas.microsoft.com/office/drawing/2014/main" id="{8F21EB09-26AD-CC44-B99B-74F42E143092}"/>
                </a:ext>
              </a:extLst>
            </p:cNvPr>
            <p:cNvSpPr/>
            <p:nvPr/>
          </p:nvSpPr>
          <p:spPr>
            <a:xfrm>
              <a:off x="6737336" y="2336848"/>
              <a:ext cx="1050288" cy="253916"/>
            </a:xfrm>
            <a:prstGeom prst="rect">
              <a:avLst/>
            </a:prstGeom>
          </p:spPr>
          <p:txBody>
            <a:bodyPr wrap="none">
              <a:spAutoFit/>
            </a:bodyPr>
            <a:lstStyle/>
            <a:p>
              <a:pPr algn="ctr"/>
              <a:r>
                <a:rPr lang="ja-JP" altLang="en-US" sz="1050">
                  <a:latin typeface="Meiryo" panose="020B0604030504040204" pitchFamily="34" charset="-128"/>
                  <a:ea typeface="Meiryo" panose="020B0604030504040204" pitchFamily="34" charset="-128"/>
                </a:rPr>
                <a:t>Quick Builder</a:t>
              </a:r>
            </a:p>
          </p:txBody>
        </p:sp>
        <p:sp>
          <p:nvSpPr>
            <p:cNvPr id="56" name="正方形/長方形 55">
              <a:extLst>
                <a:ext uri="{FF2B5EF4-FFF2-40B4-BE49-F238E27FC236}">
                  <a16:creationId xmlns:a16="http://schemas.microsoft.com/office/drawing/2014/main" id="{48D1ADFD-ED83-904B-BABB-872F5AB929FE}"/>
                </a:ext>
              </a:extLst>
            </p:cNvPr>
            <p:cNvSpPr/>
            <p:nvPr/>
          </p:nvSpPr>
          <p:spPr>
            <a:xfrm>
              <a:off x="5727444" y="2578580"/>
              <a:ext cx="939681" cy="253916"/>
            </a:xfrm>
            <a:prstGeom prst="rect">
              <a:avLst/>
            </a:prstGeom>
          </p:spPr>
          <p:txBody>
            <a:bodyPr wrap="none">
              <a:spAutoFit/>
            </a:bodyPr>
            <a:lstStyle/>
            <a:p>
              <a:pPr algn="ctr"/>
              <a:r>
                <a:rPr lang="en" altLang="ja-JP" sz="1050" dirty="0" err="1">
                  <a:solidFill>
                    <a:srgbClr val="232F3E"/>
                  </a:solidFill>
                  <a:latin typeface="Meiryo" panose="020B0604030504040204" pitchFamily="34" charset="-128"/>
                  <a:ea typeface="Meiryo" panose="020B0604030504040204" pitchFamily="34" charset="-128"/>
                </a:rPr>
                <a:t>Honeycode</a:t>
              </a:r>
              <a:endParaRPr lang="en" altLang="ja-JP" sz="1050" i="0" dirty="0">
                <a:solidFill>
                  <a:srgbClr val="232F3E"/>
                </a:solidFill>
                <a:effectLst/>
                <a:latin typeface="Meiryo" panose="020B0604030504040204" pitchFamily="34" charset="-128"/>
                <a:ea typeface="Meiryo" panose="020B0604030504040204" pitchFamily="34" charset="-128"/>
              </a:endParaRPr>
            </a:p>
          </p:txBody>
        </p:sp>
        <p:sp>
          <p:nvSpPr>
            <p:cNvPr id="70" name="正方形/長方形 69">
              <a:extLst>
                <a:ext uri="{FF2B5EF4-FFF2-40B4-BE49-F238E27FC236}">
                  <a16:creationId xmlns:a16="http://schemas.microsoft.com/office/drawing/2014/main" id="{7D2BCD23-782F-2B43-976C-A61CDDA9FA23}"/>
                </a:ext>
              </a:extLst>
            </p:cNvPr>
            <p:cNvSpPr/>
            <p:nvPr/>
          </p:nvSpPr>
          <p:spPr>
            <a:xfrm>
              <a:off x="7761735" y="2463806"/>
              <a:ext cx="958917" cy="253916"/>
            </a:xfrm>
            <a:prstGeom prst="rect">
              <a:avLst/>
            </a:prstGeom>
          </p:spPr>
          <p:txBody>
            <a:bodyPr wrap="none">
              <a:spAutoFit/>
            </a:bodyPr>
            <a:lstStyle/>
            <a:p>
              <a:pPr algn="ctr"/>
              <a:r>
                <a:rPr lang="en" altLang="ja-JP" sz="1050" i="0" dirty="0">
                  <a:solidFill>
                    <a:srgbClr val="3E433E"/>
                  </a:solidFill>
                  <a:effectLst/>
                  <a:latin typeface="Meiryo" panose="020B0604030504040204" pitchFamily="34" charset="-128"/>
                  <a:ea typeface="Meiryo" panose="020B0604030504040204" pitchFamily="34" charset="-128"/>
                </a:rPr>
                <a:t>Power Apps</a:t>
              </a:r>
            </a:p>
          </p:txBody>
        </p:sp>
        <p:sp>
          <p:nvSpPr>
            <p:cNvPr id="72" name="テキスト ボックス 71">
              <a:extLst>
                <a:ext uri="{FF2B5EF4-FFF2-40B4-BE49-F238E27FC236}">
                  <a16:creationId xmlns:a16="http://schemas.microsoft.com/office/drawing/2014/main" id="{443B78CF-3E92-7343-ADA0-9B1DDC01954D}"/>
                </a:ext>
              </a:extLst>
            </p:cNvPr>
            <p:cNvSpPr txBox="1"/>
            <p:nvPr/>
          </p:nvSpPr>
          <p:spPr>
            <a:xfrm>
              <a:off x="6427618" y="905271"/>
              <a:ext cx="1723549"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ユーザー企業</a:t>
              </a:r>
            </a:p>
          </p:txBody>
        </p:sp>
        <p:sp>
          <p:nvSpPr>
            <p:cNvPr id="74" name="テキスト ボックス 73">
              <a:extLst>
                <a:ext uri="{FF2B5EF4-FFF2-40B4-BE49-F238E27FC236}">
                  <a16:creationId xmlns:a16="http://schemas.microsoft.com/office/drawing/2014/main" id="{E059F6FD-1B45-DD40-972E-2F358780320F}"/>
                </a:ext>
              </a:extLst>
            </p:cNvPr>
            <p:cNvSpPr txBox="1"/>
            <p:nvPr/>
          </p:nvSpPr>
          <p:spPr>
            <a:xfrm>
              <a:off x="5355597" y="6019503"/>
              <a:ext cx="3595856"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ユーザー企業の人材育成やサポートを強化</a:t>
              </a:r>
            </a:p>
          </p:txBody>
        </p:sp>
      </p:grpSp>
      <p:sp>
        <p:nvSpPr>
          <p:cNvPr id="75" name="テキスト ボックス 74">
            <a:extLst>
              <a:ext uri="{FF2B5EF4-FFF2-40B4-BE49-F238E27FC236}">
                <a16:creationId xmlns:a16="http://schemas.microsoft.com/office/drawing/2014/main" id="{AC26C0DF-470F-DB4E-8BC5-723AC5D1E8B0}"/>
              </a:ext>
            </a:extLst>
          </p:cNvPr>
          <p:cNvSpPr txBox="1"/>
          <p:nvPr/>
        </p:nvSpPr>
        <p:spPr>
          <a:xfrm>
            <a:off x="1043240" y="6019503"/>
            <a:ext cx="2518639"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工数や物販を維持できるか？</a:t>
            </a:r>
          </a:p>
        </p:txBody>
      </p:sp>
    </p:spTree>
    <p:extLst>
      <p:ext uri="{BB962C8B-B14F-4D97-AF65-F5344CB8AC3E}">
        <p14:creationId xmlns:p14="http://schemas.microsoft.com/office/powerpoint/2010/main" val="26768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animEffect transition="in" filter="fade">
                                      <p:cBhvr>
                                        <p:cTn id="1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F196E5-43A3-1340-8844-E2FD44545A68}"/>
              </a:ext>
            </a:extLst>
          </p:cNvPr>
          <p:cNvSpPr>
            <a:spLocks noGrp="1"/>
          </p:cNvSpPr>
          <p:nvPr>
            <p:ph type="title"/>
          </p:nvPr>
        </p:nvSpPr>
        <p:spPr/>
        <p:txBody>
          <a:bodyPr/>
          <a:lstStyle/>
          <a:p>
            <a:r>
              <a:rPr kumimoji="1" lang="ja-JP" altLang="en-US"/>
              <a:t>クラウドがもたらす競争原理の転換</a:t>
            </a:r>
          </a:p>
        </p:txBody>
      </p:sp>
      <p:sp>
        <p:nvSpPr>
          <p:cNvPr id="73" name="正方形/長方形 72">
            <a:extLst>
              <a:ext uri="{FF2B5EF4-FFF2-40B4-BE49-F238E27FC236}">
                <a16:creationId xmlns:a16="http://schemas.microsoft.com/office/drawing/2014/main" id="{D9675BE1-2843-CD4A-A45E-B36002F9135A}"/>
              </a:ext>
            </a:extLst>
          </p:cNvPr>
          <p:cNvSpPr/>
          <p:nvPr/>
        </p:nvSpPr>
        <p:spPr>
          <a:xfrm>
            <a:off x="5405593" y="1311785"/>
            <a:ext cx="3607363" cy="4601781"/>
          </a:xfrm>
          <a:prstGeom prst="rect">
            <a:avLst/>
          </a:prstGeom>
          <a:solidFill>
            <a:schemeClr val="accent5">
              <a:lumMod val="40000"/>
              <a:lumOff val="60000"/>
              <a:alpha val="7098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40BDDB28-E6DF-304F-B0E9-D7A2D1954D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02706" y="3226538"/>
            <a:ext cx="1028853" cy="823082"/>
          </a:xfrm>
          <a:prstGeom prst="rect">
            <a:avLst/>
          </a:prstGeom>
          <a:effectLst>
            <a:outerShdw blurRad="50800" dist="38100" dir="2700000" algn="tl" rotWithShape="0">
              <a:prstClr val="black">
                <a:alpha val="40000"/>
              </a:prstClr>
            </a:outerShdw>
          </a:effectLst>
        </p:spPr>
      </p:pic>
      <p:sp>
        <p:nvSpPr>
          <p:cNvPr id="51" name="左右矢印 50">
            <a:extLst>
              <a:ext uri="{FF2B5EF4-FFF2-40B4-BE49-F238E27FC236}">
                <a16:creationId xmlns:a16="http://schemas.microsoft.com/office/drawing/2014/main" id="{4CEC39CB-418A-CE47-9E8F-B2577DD7B7A3}"/>
              </a:ext>
            </a:extLst>
          </p:cNvPr>
          <p:cNvSpPr/>
          <p:nvPr/>
        </p:nvSpPr>
        <p:spPr>
          <a:xfrm>
            <a:off x="7153525" y="3437640"/>
            <a:ext cx="642730" cy="400878"/>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2" name="Picture 8">
            <a:extLst>
              <a:ext uri="{FF2B5EF4-FFF2-40B4-BE49-F238E27FC236}">
                <a16:creationId xmlns:a16="http://schemas.microsoft.com/office/drawing/2014/main" id="{7976C2C8-8EEE-6749-8FE8-F9265C9563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5203" y="1369164"/>
            <a:ext cx="1451559" cy="746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CP(Google Cloud Platform)の料金をスペック毎に比較表にまとめてみた | トリオス">
            <a:extLst>
              <a:ext uri="{FF2B5EF4-FFF2-40B4-BE49-F238E27FC236}">
                <a16:creationId xmlns:a16="http://schemas.microsoft.com/office/drawing/2014/main" id="{0CA04982-65E8-1747-A84D-3AF2E2138C7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3769" y="1376016"/>
            <a:ext cx="820597" cy="8205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zure managed ID | HYOUBLOG">
            <a:extLst>
              <a:ext uri="{FF2B5EF4-FFF2-40B4-BE49-F238E27FC236}">
                <a16:creationId xmlns:a16="http://schemas.microsoft.com/office/drawing/2014/main" id="{6B5D812B-3B70-0F41-87B1-BABC185CDA8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4366" y="1478510"/>
            <a:ext cx="1213657" cy="637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WS Announces General Availability of AWS Outposts | Business Wire">
            <a:extLst>
              <a:ext uri="{FF2B5EF4-FFF2-40B4-BE49-F238E27FC236}">
                <a16:creationId xmlns:a16="http://schemas.microsoft.com/office/drawing/2014/main" id="{FD4614C0-FBA1-A741-8B07-22478FFF23E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45215" y="4233038"/>
            <a:ext cx="905356" cy="121463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crosoft Azure Stack Hub対応 Lenovo ThinkAgile SX | レノボ・ジャパン">
            <a:extLst>
              <a:ext uri="{FF2B5EF4-FFF2-40B4-BE49-F238E27FC236}">
                <a16:creationId xmlns:a16="http://schemas.microsoft.com/office/drawing/2014/main" id="{CDD8CCD6-E2CA-CE45-B0F7-4DF4E68295B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16080" y="4255786"/>
            <a:ext cx="1212127" cy="8611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oogle、エッジとオンプレミスのクラウド製品を発表 Google Distributed Cloud">
            <a:extLst>
              <a:ext uri="{FF2B5EF4-FFF2-40B4-BE49-F238E27FC236}">
                <a16:creationId xmlns:a16="http://schemas.microsoft.com/office/drawing/2014/main" id="{CACF196A-B163-F543-8209-20403466A83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732053" y="4090691"/>
            <a:ext cx="984027" cy="1193076"/>
          </a:xfrm>
          <a:prstGeom prst="rect">
            <a:avLst/>
          </a:prstGeom>
          <a:noFill/>
          <a:extLst>
            <a:ext uri="{909E8E84-426E-40DD-AFC4-6F175D3DCCD1}">
              <a14:hiddenFill xmlns:a14="http://schemas.microsoft.com/office/drawing/2010/main">
                <a:solidFill>
                  <a:srgbClr val="FFFFFF"/>
                </a:solidFill>
              </a14:hiddenFill>
            </a:ext>
          </a:extLst>
        </p:spPr>
      </p:pic>
      <p:sp>
        <p:nvSpPr>
          <p:cNvPr id="52" name="テキスト ボックス 51">
            <a:extLst>
              <a:ext uri="{FF2B5EF4-FFF2-40B4-BE49-F238E27FC236}">
                <a16:creationId xmlns:a16="http://schemas.microsoft.com/office/drawing/2014/main" id="{36A39005-9811-C44C-9859-40088D9FECCD}"/>
              </a:ext>
            </a:extLst>
          </p:cNvPr>
          <p:cNvSpPr txBox="1"/>
          <p:nvPr/>
        </p:nvSpPr>
        <p:spPr>
          <a:xfrm>
            <a:off x="6650571" y="5157258"/>
            <a:ext cx="2069797"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ソフトウェア・アプライアンス</a:t>
            </a:r>
          </a:p>
        </p:txBody>
      </p:sp>
      <p:sp>
        <p:nvSpPr>
          <p:cNvPr id="53" name="正方形/長方形 52">
            <a:extLst>
              <a:ext uri="{FF2B5EF4-FFF2-40B4-BE49-F238E27FC236}">
                <a16:creationId xmlns:a16="http://schemas.microsoft.com/office/drawing/2014/main" id="{EA662C47-5749-E642-A01F-BB187C59D5E0}"/>
              </a:ext>
            </a:extLst>
          </p:cNvPr>
          <p:cNvSpPr/>
          <p:nvPr/>
        </p:nvSpPr>
        <p:spPr>
          <a:xfrm>
            <a:off x="6876323" y="5407921"/>
            <a:ext cx="880177" cy="461665"/>
          </a:xfrm>
          <a:prstGeom prst="rect">
            <a:avLst/>
          </a:prstGeom>
        </p:spPr>
        <p:txBody>
          <a:bodyPr wrap="none">
            <a:spAutoFit/>
          </a:bodyPr>
          <a:lstStyle/>
          <a:p>
            <a:r>
              <a:rPr lang="ja-JP" altLang="en-US" sz="1200"/>
              <a:t>Distributed</a:t>
            </a:r>
            <a:endParaRPr lang="en-US" altLang="ja-JP" sz="1200" dirty="0"/>
          </a:p>
          <a:p>
            <a:r>
              <a:rPr lang="ja-JP" altLang="en-US" sz="1200"/>
              <a:t>Cloud</a:t>
            </a:r>
          </a:p>
        </p:txBody>
      </p:sp>
      <p:sp>
        <p:nvSpPr>
          <p:cNvPr id="64" name="正方形/長方形 63">
            <a:extLst>
              <a:ext uri="{FF2B5EF4-FFF2-40B4-BE49-F238E27FC236}">
                <a16:creationId xmlns:a16="http://schemas.microsoft.com/office/drawing/2014/main" id="{FBC80AE5-207F-1B44-857C-4CDDC2B22B56}"/>
              </a:ext>
            </a:extLst>
          </p:cNvPr>
          <p:cNvSpPr/>
          <p:nvPr/>
        </p:nvSpPr>
        <p:spPr>
          <a:xfrm>
            <a:off x="7898523" y="5407921"/>
            <a:ext cx="837217" cy="461665"/>
          </a:xfrm>
          <a:prstGeom prst="rect">
            <a:avLst/>
          </a:prstGeom>
        </p:spPr>
        <p:txBody>
          <a:bodyPr wrap="none">
            <a:spAutoFit/>
          </a:bodyPr>
          <a:lstStyle/>
          <a:p>
            <a:r>
              <a:rPr lang="en-US" altLang="ja-JP" sz="1200" dirty="0"/>
              <a:t>Azure </a:t>
            </a:r>
            <a:r>
              <a:rPr lang="en-US" altLang="ja-JP" sz="1200" dirty="0" err="1"/>
              <a:t>Stac</a:t>
            </a:r>
            <a:endParaRPr lang="en-US" altLang="ja-JP" sz="1200" dirty="0"/>
          </a:p>
          <a:p>
            <a:r>
              <a:rPr lang="en-US" altLang="ja-JP" sz="1200" dirty="0"/>
              <a:t>HUB / HCI</a:t>
            </a:r>
            <a:endParaRPr lang="ja-JP" altLang="en-US" sz="1200"/>
          </a:p>
        </p:txBody>
      </p:sp>
      <p:sp>
        <p:nvSpPr>
          <p:cNvPr id="65" name="正方形/長方形 64">
            <a:extLst>
              <a:ext uri="{FF2B5EF4-FFF2-40B4-BE49-F238E27FC236}">
                <a16:creationId xmlns:a16="http://schemas.microsoft.com/office/drawing/2014/main" id="{EEC608C3-0B2E-E94B-ABFB-825DD49101B2}"/>
              </a:ext>
            </a:extLst>
          </p:cNvPr>
          <p:cNvSpPr/>
          <p:nvPr/>
        </p:nvSpPr>
        <p:spPr>
          <a:xfrm>
            <a:off x="5812692" y="5500253"/>
            <a:ext cx="752001" cy="276999"/>
          </a:xfrm>
          <a:prstGeom prst="rect">
            <a:avLst/>
          </a:prstGeom>
        </p:spPr>
        <p:txBody>
          <a:bodyPr wrap="none">
            <a:spAutoFit/>
          </a:bodyPr>
          <a:lstStyle/>
          <a:p>
            <a:r>
              <a:rPr lang="en-US" altLang="ja-JP" sz="1200" dirty="0"/>
              <a:t>Outposts</a:t>
            </a:r>
          </a:p>
        </p:txBody>
      </p:sp>
      <p:sp>
        <p:nvSpPr>
          <p:cNvPr id="54" name="正方形/長方形 53">
            <a:extLst>
              <a:ext uri="{FF2B5EF4-FFF2-40B4-BE49-F238E27FC236}">
                <a16:creationId xmlns:a16="http://schemas.microsoft.com/office/drawing/2014/main" id="{6F68D019-5519-8B4F-B736-701BE309239E}"/>
              </a:ext>
            </a:extLst>
          </p:cNvPr>
          <p:cNvSpPr/>
          <p:nvPr/>
        </p:nvSpPr>
        <p:spPr>
          <a:xfrm>
            <a:off x="5617710" y="2337637"/>
            <a:ext cx="1138453" cy="253916"/>
          </a:xfrm>
          <a:prstGeom prst="rect">
            <a:avLst/>
          </a:prstGeom>
        </p:spPr>
        <p:txBody>
          <a:bodyPr wrap="none">
            <a:spAutoFit/>
          </a:bodyPr>
          <a:lstStyle/>
          <a:p>
            <a:pPr algn="ctr"/>
            <a:r>
              <a:rPr lang="en" altLang="ja-JP" sz="1050" dirty="0">
                <a:solidFill>
                  <a:srgbClr val="3E433E"/>
                </a:solidFill>
                <a:latin typeface="Meiryo" panose="020B0604030504040204" pitchFamily="34" charset="-128"/>
                <a:ea typeface="Meiryo" panose="020B0604030504040204" pitchFamily="34" charset="-128"/>
              </a:rPr>
              <a:t>Amplify Studio</a:t>
            </a:r>
            <a:endParaRPr lang="en" altLang="ja-JP" sz="1050" i="0" dirty="0">
              <a:solidFill>
                <a:srgbClr val="3E433E"/>
              </a:solidFill>
              <a:effectLst/>
              <a:latin typeface="Meiryo" panose="020B0604030504040204" pitchFamily="34" charset="-128"/>
              <a:ea typeface="Meiryo" panose="020B0604030504040204" pitchFamily="34" charset="-128"/>
            </a:endParaRPr>
          </a:p>
        </p:txBody>
      </p:sp>
      <p:sp>
        <p:nvSpPr>
          <p:cNvPr id="67" name="正方形/長方形 66">
            <a:extLst>
              <a:ext uri="{FF2B5EF4-FFF2-40B4-BE49-F238E27FC236}">
                <a16:creationId xmlns:a16="http://schemas.microsoft.com/office/drawing/2014/main" id="{B8E386EF-8EAA-A443-93AF-D167E36D79B7}"/>
              </a:ext>
            </a:extLst>
          </p:cNvPr>
          <p:cNvSpPr/>
          <p:nvPr/>
        </p:nvSpPr>
        <p:spPr>
          <a:xfrm>
            <a:off x="6821323" y="2574973"/>
            <a:ext cx="813043" cy="253916"/>
          </a:xfrm>
          <a:prstGeom prst="rect">
            <a:avLst/>
          </a:prstGeom>
        </p:spPr>
        <p:txBody>
          <a:bodyPr wrap="none">
            <a:spAutoFit/>
          </a:bodyPr>
          <a:lstStyle/>
          <a:p>
            <a:pPr algn="ctr"/>
            <a:r>
              <a:rPr lang="en" altLang="ja-JP" sz="1050" i="0" dirty="0" err="1">
                <a:solidFill>
                  <a:srgbClr val="3E433E"/>
                </a:solidFill>
                <a:effectLst/>
                <a:latin typeface="Meiryo" panose="020B0604030504040204" pitchFamily="34" charset="-128"/>
                <a:ea typeface="Meiryo" panose="020B0604030504040204" pitchFamily="34" charset="-128"/>
              </a:rPr>
              <a:t>AppSheet</a:t>
            </a:r>
            <a:endParaRPr lang="en" altLang="ja-JP" sz="1050" i="0" dirty="0">
              <a:solidFill>
                <a:srgbClr val="3E433E"/>
              </a:solidFill>
              <a:effectLst/>
              <a:latin typeface="Meiryo" panose="020B0604030504040204" pitchFamily="34" charset="-128"/>
              <a:ea typeface="Meiryo" panose="020B0604030504040204" pitchFamily="34" charset="-128"/>
            </a:endParaRPr>
          </a:p>
        </p:txBody>
      </p:sp>
      <p:sp>
        <p:nvSpPr>
          <p:cNvPr id="55" name="正方形/長方形 54">
            <a:extLst>
              <a:ext uri="{FF2B5EF4-FFF2-40B4-BE49-F238E27FC236}">
                <a16:creationId xmlns:a16="http://schemas.microsoft.com/office/drawing/2014/main" id="{8F21EB09-26AD-CC44-B99B-74F42E143092}"/>
              </a:ext>
            </a:extLst>
          </p:cNvPr>
          <p:cNvSpPr/>
          <p:nvPr/>
        </p:nvSpPr>
        <p:spPr>
          <a:xfrm>
            <a:off x="6737336" y="2336848"/>
            <a:ext cx="1050288" cy="253916"/>
          </a:xfrm>
          <a:prstGeom prst="rect">
            <a:avLst/>
          </a:prstGeom>
        </p:spPr>
        <p:txBody>
          <a:bodyPr wrap="none">
            <a:spAutoFit/>
          </a:bodyPr>
          <a:lstStyle/>
          <a:p>
            <a:pPr algn="ctr"/>
            <a:r>
              <a:rPr lang="ja-JP" altLang="en-US" sz="1050">
                <a:latin typeface="Meiryo" panose="020B0604030504040204" pitchFamily="34" charset="-128"/>
                <a:ea typeface="Meiryo" panose="020B0604030504040204" pitchFamily="34" charset="-128"/>
              </a:rPr>
              <a:t>Quick Builder</a:t>
            </a:r>
          </a:p>
        </p:txBody>
      </p:sp>
      <p:sp>
        <p:nvSpPr>
          <p:cNvPr id="56" name="正方形/長方形 55">
            <a:extLst>
              <a:ext uri="{FF2B5EF4-FFF2-40B4-BE49-F238E27FC236}">
                <a16:creationId xmlns:a16="http://schemas.microsoft.com/office/drawing/2014/main" id="{48D1ADFD-ED83-904B-BABB-872F5AB929FE}"/>
              </a:ext>
            </a:extLst>
          </p:cNvPr>
          <p:cNvSpPr/>
          <p:nvPr/>
        </p:nvSpPr>
        <p:spPr>
          <a:xfrm>
            <a:off x="5727444" y="2578580"/>
            <a:ext cx="939681" cy="253916"/>
          </a:xfrm>
          <a:prstGeom prst="rect">
            <a:avLst/>
          </a:prstGeom>
        </p:spPr>
        <p:txBody>
          <a:bodyPr wrap="none">
            <a:spAutoFit/>
          </a:bodyPr>
          <a:lstStyle/>
          <a:p>
            <a:pPr algn="ctr"/>
            <a:r>
              <a:rPr lang="en" altLang="ja-JP" sz="1050" dirty="0" err="1">
                <a:solidFill>
                  <a:srgbClr val="232F3E"/>
                </a:solidFill>
                <a:latin typeface="Meiryo" panose="020B0604030504040204" pitchFamily="34" charset="-128"/>
                <a:ea typeface="Meiryo" panose="020B0604030504040204" pitchFamily="34" charset="-128"/>
              </a:rPr>
              <a:t>Honeycode</a:t>
            </a:r>
            <a:endParaRPr lang="en" altLang="ja-JP" sz="1050" i="0" dirty="0">
              <a:solidFill>
                <a:srgbClr val="232F3E"/>
              </a:solidFill>
              <a:effectLst/>
              <a:latin typeface="Meiryo" panose="020B0604030504040204" pitchFamily="34" charset="-128"/>
              <a:ea typeface="Meiryo" panose="020B0604030504040204" pitchFamily="34" charset="-128"/>
            </a:endParaRPr>
          </a:p>
        </p:txBody>
      </p:sp>
      <p:sp>
        <p:nvSpPr>
          <p:cNvPr id="70" name="正方形/長方形 69">
            <a:extLst>
              <a:ext uri="{FF2B5EF4-FFF2-40B4-BE49-F238E27FC236}">
                <a16:creationId xmlns:a16="http://schemas.microsoft.com/office/drawing/2014/main" id="{7D2BCD23-782F-2B43-976C-A61CDDA9FA23}"/>
              </a:ext>
            </a:extLst>
          </p:cNvPr>
          <p:cNvSpPr/>
          <p:nvPr/>
        </p:nvSpPr>
        <p:spPr>
          <a:xfrm>
            <a:off x="7761735" y="2463806"/>
            <a:ext cx="958917" cy="253916"/>
          </a:xfrm>
          <a:prstGeom prst="rect">
            <a:avLst/>
          </a:prstGeom>
        </p:spPr>
        <p:txBody>
          <a:bodyPr wrap="none">
            <a:spAutoFit/>
          </a:bodyPr>
          <a:lstStyle/>
          <a:p>
            <a:pPr algn="ctr"/>
            <a:r>
              <a:rPr lang="en" altLang="ja-JP" sz="1050" i="0" dirty="0">
                <a:solidFill>
                  <a:srgbClr val="3E433E"/>
                </a:solidFill>
                <a:effectLst/>
                <a:latin typeface="Meiryo" panose="020B0604030504040204" pitchFamily="34" charset="-128"/>
                <a:ea typeface="Meiryo" panose="020B0604030504040204" pitchFamily="34" charset="-128"/>
              </a:rPr>
              <a:t>Power Apps</a:t>
            </a:r>
          </a:p>
        </p:txBody>
      </p:sp>
      <p:sp>
        <p:nvSpPr>
          <p:cNvPr id="72" name="テキスト ボックス 71">
            <a:extLst>
              <a:ext uri="{FF2B5EF4-FFF2-40B4-BE49-F238E27FC236}">
                <a16:creationId xmlns:a16="http://schemas.microsoft.com/office/drawing/2014/main" id="{443B78CF-3E92-7343-ADA0-9B1DDC01954D}"/>
              </a:ext>
            </a:extLst>
          </p:cNvPr>
          <p:cNvSpPr txBox="1"/>
          <p:nvPr/>
        </p:nvSpPr>
        <p:spPr>
          <a:xfrm>
            <a:off x="6427618" y="905271"/>
            <a:ext cx="1723549"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ユーザー企業</a:t>
            </a:r>
          </a:p>
        </p:txBody>
      </p:sp>
      <p:sp>
        <p:nvSpPr>
          <p:cNvPr id="74" name="テキスト ボックス 73">
            <a:extLst>
              <a:ext uri="{FF2B5EF4-FFF2-40B4-BE49-F238E27FC236}">
                <a16:creationId xmlns:a16="http://schemas.microsoft.com/office/drawing/2014/main" id="{E059F6FD-1B45-DD40-972E-2F358780320F}"/>
              </a:ext>
            </a:extLst>
          </p:cNvPr>
          <p:cNvSpPr txBox="1"/>
          <p:nvPr/>
        </p:nvSpPr>
        <p:spPr>
          <a:xfrm>
            <a:off x="5355597" y="6019503"/>
            <a:ext cx="3595856"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ユーザー企業の人材育成やサポートを強化</a:t>
            </a:r>
          </a:p>
        </p:txBody>
      </p:sp>
      <p:sp>
        <p:nvSpPr>
          <p:cNvPr id="59" name="正方形/長方形 58">
            <a:extLst>
              <a:ext uri="{FF2B5EF4-FFF2-40B4-BE49-F238E27FC236}">
                <a16:creationId xmlns:a16="http://schemas.microsoft.com/office/drawing/2014/main" id="{CB44AEF9-CFB0-9B45-B573-CC00BE6BAD8F}"/>
              </a:ext>
            </a:extLst>
          </p:cNvPr>
          <p:cNvSpPr/>
          <p:nvPr/>
        </p:nvSpPr>
        <p:spPr>
          <a:xfrm>
            <a:off x="135427" y="1318189"/>
            <a:ext cx="5272677" cy="4601781"/>
          </a:xfrm>
          <a:prstGeom prst="rect">
            <a:avLst/>
          </a:prstGeom>
          <a:solidFill>
            <a:schemeClr val="accent5">
              <a:lumMod val="40000"/>
              <a:lumOff val="60000"/>
              <a:alpha val="7098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クラウドマーク の無料アイコン・イラスト素材 | アイコン・イラスト無料素材は「フリーアイコンズ」 - Free Vector Download  Site">
            <a:extLst>
              <a:ext uri="{FF2B5EF4-FFF2-40B4-BE49-F238E27FC236}">
                <a16:creationId xmlns:a16="http://schemas.microsoft.com/office/drawing/2014/main" id="{448E25BF-2252-ED4F-AC94-E6AA60B0938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59292" y="2482057"/>
            <a:ext cx="2087782" cy="20877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074D8A73-2A1D-EB4B-8E43-E2BC2AA822B0}"/>
              </a:ext>
            </a:extLst>
          </p:cNvPr>
          <p:cNvSpPr txBox="1"/>
          <p:nvPr/>
        </p:nvSpPr>
        <p:spPr>
          <a:xfrm>
            <a:off x="353079" y="4196426"/>
            <a:ext cx="4108817" cy="1600438"/>
          </a:xfrm>
          <a:prstGeom prst="rect">
            <a:avLst/>
          </a:prstGeom>
          <a:noFill/>
        </p:spPr>
        <p:txBody>
          <a:bodyPr wrap="none" rtlCol="0">
            <a:spAutoFit/>
          </a:bodyPr>
          <a:lstStyle/>
          <a:p>
            <a:r>
              <a:rPr kumimoji="1" lang="ja-JP" altLang="en-US" b="1" u="sng">
                <a:solidFill>
                  <a:srgbClr val="7030A0"/>
                </a:solidFill>
                <a:latin typeface="Meiryo" panose="020B0604030504040204" pitchFamily="34" charset="-128"/>
                <a:ea typeface="Meiryo" panose="020B0604030504040204" pitchFamily="34" charset="-128"/>
              </a:rPr>
              <a:t>作らない技術</a:t>
            </a:r>
            <a:r>
              <a:rPr kumimoji="1" lang="ja-JP" altLang="en-US">
                <a:solidFill>
                  <a:srgbClr val="7030A0"/>
                </a:solidFill>
                <a:latin typeface="Meiryo" panose="020B0604030504040204" pitchFamily="34" charset="-128"/>
                <a:ea typeface="Meiryo" panose="020B0604030504040204" pitchFamily="34" charset="-128"/>
              </a:rPr>
              <a:t>の普及とサービスの充実</a:t>
            </a:r>
            <a:endParaRPr kumimoji="1" lang="en-US" altLang="ja-JP" dirty="0">
              <a:solidFill>
                <a:srgbClr val="7030A0"/>
              </a:solidFill>
              <a:latin typeface="Meiryo" panose="020B0604030504040204" pitchFamily="34" charset="-128"/>
              <a:ea typeface="Meiryo" panose="020B0604030504040204" pitchFamily="34" charset="-128"/>
            </a:endParaRPr>
          </a:p>
          <a:p>
            <a:pPr marL="358775" lvl="1" indent="-153988">
              <a:buFont typeface="Wingdings" pitchFamily="2" charset="2"/>
              <a:buChar char="ü"/>
            </a:pPr>
            <a:r>
              <a:rPr kumimoji="1" lang="ja-JP" altLang="en-US" sz="1600">
                <a:solidFill>
                  <a:srgbClr val="7030A0"/>
                </a:solidFill>
                <a:latin typeface="Meiryo" panose="020B0604030504040204" pitchFamily="34" charset="-128"/>
                <a:ea typeface="Meiryo" panose="020B0604030504040204" pitchFamily="34" charset="-128"/>
              </a:rPr>
              <a:t>アジャイル開発</a:t>
            </a:r>
            <a:r>
              <a:rPr lang="ja-JP" altLang="en-US" sz="1600">
                <a:solidFill>
                  <a:srgbClr val="7030A0"/>
                </a:solidFill>
                <a:latin typeface="Meiryo" panose="020B0604030504040204" pitchFamily="34" charset="-128"/>
                <a:ea typeface="Meiryo" panose="020B0604030504040204" pitchFamily="34" charset="-128"/>
              </a:rPr>
              <a:t>や</a:t>
            </a:r>
            <a:r>
              <a:rPr kumimoji="1" lang="en-US" altLang="ja-JP" sz="1600" dirty="0">
                <a:solidFill>
                  <a:srgbClr val="7030A0"/>
                </a:solidFill>
                <a:latin typeface="Meiryo" panose="020B0604030504040204" pitchFamily="34" charset="-128"/>
                <a:ea typeface="Meiryo" panose="020B0604030504040204" pitchFamily="34" charset="-128"/>
              </a:rPr>
              <a:t>DevOps</a:t>
            </a:r>
            <a:r>
              <a:rPr kumimoji="1" lang="ja-JP" altLang="en-US" sz="1600">
                <a:solidFill>
                  <a:srgbClr val="7030A0"/>
                </a:solidFill>
                <a:latin typeface="Meiryo" panose="020B0604030504040204" pitchFamily="34" charset="-128"/>
                <a:ea typeface="Meiryo" panose="020B0604030504040204" pitchFamily="34" charset="-128"/>
              </a:rPr>
              <a:t>、</a:t>
            </a:r>
            <a:r>
              <a:rPr kumimoji="1" lang="en-US" altLang="ja-JP" sz="1600" dirty="0">
                <a:solidFill>
                  <a:srgbClr val="7030A0"/>
                </a:solidFill>
                <a:latin typeface="Meiryo" panose="020B0604030504040204" pitchFamily="34" charset="-128"/>
                <a:ea typeface="Meiryo" panose="020B0604030504040204" pitchFamily="34" charset="-128"/>
              </a:rPr>
              <a:t>SRE</a:t>
            </a:r>
          </a:p>
          <a:p>
            <a:pPr marL="358775" lvl="1" indent="-153988">
              <a:buFont typeface="Wingdings" pitchFamily="2" charset="2"/>
              <a:buChar char="ü"/>
            </a:pPr>
            <a:r>
              <a:rPr lang="ja-JP" altLang="en-US" sz="1600">
                <a:solidFill>
                  <a:srgbClr val="7030A0"/>
                </a:solidFill>
                <a:latin typeface="Meiryo" panose="020B0604030504040204" pitchFamily="34" charset="-128"/>
                <a:ea typeface="Meiryo" panose="020B0604030504040204" pitchFamily="34" charset="-128"/>
              </a:rPr>
              <a:t>ゼロトラストやパスワードレス</a:t>
            </a:r>
          </a:p>
          <a:p>
            <a:pPr marL="358775" lvl="1" indent="-153988">
              <a:buFont typeface="Wingdings" pitchFamily="2" charset="2"/>
              <a:buChar char="ü"/>
            </a:pPr>
            <a:r>
              <a:rPr lang="ja-JP" altLang="en-US" sz="1600">
                <a:solidFill>
                  <a:srgbClr val="7030A0"/>
                </a:solidFill>
                <a:latin typeface="Meiryo" panose="020B0604030504040204" pitchFamily="34" charset="-128"/>
                <a:ea typeface="Meiryo" panose="020B0604030504040204" pitchFamily="34" charset="-128"/>
              </a:rPr>
              <a:t>サーバーレス／</a:t>
            </a:r>
            <a:r>
              <a:rPr lang="en-US" altLang="ja-JP" sz="1600" dirty="0" err="1">
                <a:solidFill>
                  <a:srgbClr val="7030A0"/>
                </a:solidFill>
                <a:latin typeface="Meiryo" panose="020B0604030504040204" pitchFamily="34" charset="-128"/>
                <a:ea typeface="Meiryo" panose="020B0604030504040204" pitchFamily="34" charset="-128"/>
              </a:rPr>
              <a:t>FaaS</a:t>
            </a:r>
            <a:r>
              <a:rPr lang="ja-JP" altLang="en-US" sz="1600">
                <a:solidFill>
                  <a:srgbClr val="7030A0"/>
                </a:solidFill>
                <a:latin typeface="Meiryo" panose="020B0604030504040204" pitchFamily="34" charset="-128"/>
                <a:ea typeface="Meiryo" panose="020B0604030504040204" pitchFamily="34" charset="-128"/>
              </a:rPr>
              <a:t>や</a:t>
            </a:r>
            <a:r>
              <a:rPr lang="en-US" altLang="ja-JP" sz="1600" dirty="0">
                <a:solidFill>
                  <a:srgbClr val="7030A0"/>
                </a:solidFill>
                <a:latin typeface="Meiryo" panose="020B0604030504040204" pitchFamily="34" charset="-128"/>
                <a:ea typeface="Meiryo" panose="020B0604030504040204" pitchFamily="34" charset="-128"/>
              </a:rPr>
              <a:t>BaaS</a:t>
            </a:r>
            <a:endParaRPr lang="ja-JP" altLang="en-US" sz="1600">
              <a:solidFill>
                <a:srgbClr val="7030A0"/>
              </a:solidFill>
              <a:latin typeface="Meiryo" panose="020B0604030504040204" pitchFamily="34" charset="-128"/>
              <a:ea typeface="Meiryo" panose="020B0604030504040204" pitchFamily="34" charset="-128"/>
            </a:endParaRPr>
          </a:p>
          <a:p>
            <a:pPr marL="358775" lvl="1" indent="-153988">
              <a:buFont typeface="Wingdings" pitchFamily="2" charset="2"/>
              <a:buChar char="ü"/>
            </a:pPr>
            <a:r>
              <a:rPr lang="ja-JP" altLang="en-US" sz="1600">
                <a:solidFill>
                  <a:srgbClr val="7030A0"/>
                </a:solidFill>
                <a:latin typeface="Meiryo" panose="020B0604030504040204" pitchFamily="34" charset="-128"/>
                <a:ea typeface="Meiryo" panose="020B0604030504040204" pitchFamily="34" charset="-128"/>
              </a:rPr>
              <a:t>コンテナやマイクロ・サービス</a:t>
            </a:r>
          </a:p>
          <a:p>
            <a:pPr marL="358775" lvl="1" indent="-153988">
              <a:buFont typeface="Wingdings" pitchFamily="2" charset="2"/>
              <a:buChar char="ü"/>
            </a:pPr>
            <a:r>
              <a:rPr lang="en-US" altLang="ja-JP" sz="1600" dirty="0">
                <a:solidFill>
                  <a:srgbClr val="7030A0"/>
                </a:solidFill>
                <a:latin typeface="Meiryo" panose="020B0604030504040204" pitchFamily="34" charset="-128"/>
                <a:ea typeface="Meiryo" panose="020B0604030504040204" pitchFamily="34" charset="-128"/>
              </a:rPr>
              <a:t>Web3</a:t>
            </a:r>
            <a:r>
              <a:rPr lang="ja-JP" altLang="en-US" sz="1600">
                <a:solidFill>
                  <a:srgbClr val="7030A0"/>
                </a:solidFill>
                <a:latin typeface="Meiryo" panose="020B0604030504040204" pitchFamily="34" charset="-128"/>
                <a:ea typeface="Meiryo" panose="020B0604030504040204" pitchFamily="34" charset="-128"/>
              </a:rPr>
              <a:t>や</a:t>
            </a:r>
            <a:r>
              <a:rPr lang="en-US" altLang="ja-JP" sz="1600" dirty="0">
                <a:solidFill>
                  <a:srgbClr val="7030A0"/>
                </a:solidFill>
                <a:latin typeface="Meiryo" panose="020B0604030504040204" pitchFamily="34" charset="-128"/>
                <a:ea typeface="Meiryo" panose="020B0604030504040204" pitchFamily="34" charset="-128"/>
              </a:rPr>
              <a:t>DAO</a:t>
            </a:r>
            <a:r>
              <a:rPr lang="ja-JP" altLang="en-US" sz="1600">
                <a:solidFill>
                  <a:srgbClr val="7030A0"/>
                </a:solidFill>
                <a:latin typeface="Meiryo" panose="020B0604030504040204" pitchFamily="34" charset="-128"/>
                <a:ea typeface="Meiryo" panose="020B0604030504040204" pitchFamily="34" charset="-128"/>
              </a:rPr>
              <a:t>、</a:t>
            </a:r>
            <a:r>
              <a:rPr lang="en-US" altLang="ja-JP" sz="1600" dirty="0">
                <a:solidFill>
                  <a:srgbClr val="7030A0"/>
                </a:solidFill>
                <a:latin typeface="Meiryo" panose="020B0604030504040204" pitchFamily="34" charset="-128"/>
                <a:ea typeface="Meiryo" panose="020B0604030504040204" pitchFamily="34" charset="-128"/>
              </a:rPr>
              <a:t>NFT </a:t>
            </a:r>
            <a:r>
              <a:rPr lang="ja-JP" altLang="en-US" sz="1600">
                <a:solidFill>
                  <a:srgbClr val="7030A0"/>
                </a:solidFill>
                <a:latin typeface="Meiryo" panose="020B0604030504040204" pitchFamily="34" charset="-128"/>
                <a:ea typeface="Meiryo" panose="020B0604030504040204" pitchFamily="34" charset="-128"/>
              </a:rPr>
              <a:t>など</a:t>
            </a:r>
          </a:p>
        </p:txBody>
      </p:sp>
      <p:grpSp>
        <p:nvGrpSpPr>
          <p:cNvPr id="10" name="グループ化 9">
            <a:extLst>
              <a:ext uri="{FF2B5EF4-FFF2-40B4-BE49-F238E27FC236}">
                <a16:creationId xmlns:a16="http://schemas.microsoft.com/office/drawing/2014/main" id="{FFD02ADD-D6E9-1445-AFD1-D5615364B6A9}"/>
              </a:ext>
            </a:extLst>
          </p:cNvPr>
          <p:cNvGrpSpPr/>
          <p:nvPr/>
        </p:nvGrpSpPr>
        <p:grpSpPr>
          <a:xfrm>
            <a:off x="915691" y="1575073"/>
            <a:ext cx="2954655" cy="2485014"/>
            <a:chOff x="915691" y="1674226"/>
            <a:chExt cx="2954655" cy="2485014"/>
          </a:xfrm>
        </p:grpSpPr>
        <p:sp>
          <p:nvSpPr>
            <p:cNvPr id="6" name="テキスト ボックス 5">
              <a:extLst>
                <a:ext uri="{FF2B5EF4-FFF2-40B4-BE49-F238E27FC236}">
                  <a16:creationId xmlns:a16="http://schemas.microsoft.com/office/drawing/2014/main" id="{273D67B9-A4F7-0C4F-993B-5596B020CB8C}"/>
                </a:ext>
              </a:extLst>
            </p:cNvPr>
            <p:cNvSpPr txBox="1"/>
            <p:nvPr/>
          </p:nvSpPr>
          <p:spPr>
            <a:xfrm>
              <a:off x="915691" y="1674226"/>
              <a:ext cx="2954655" cy="707886"/>
            </a:xfrm>
            <a:prstGeom prst="rect">
              <a:avLst/>
            </a:prstGeom>
            <a:noFill/>
          </p:spPr>
          <p:txBody>
            <a:bodyPr wrap="none" rtlCol="0">
              <a:spAutoFit/>
            </a:bodyPr>
            <a:lstStyle/>
            <a:p>
              <a:pPr algn="ctr"/>
              <a:r>
                <a:rPr kumimoji="1" lang="ja-JP" altLang="en-US" sz="4000" b="1">
                  <a:solidFill>
                    <a:srgbClr val="FF0000"/>
                  </a:solidFill>
                  <a:latin typeface="Meiryo" panose="020B0604030504040204" pitchFamily="34" charset="-128"/>
                  <a:ea typeface="Meiryo" panose="020B0604030504040204" pitchFamily="34" charset="-128"/>
                </a:rPr>
                <a:t>内製化</a:t>
              </a:r>
              <a:r>
                <a:rPr kumimoji="1" lang="ja-JP" altLang="en-US" sz="3200">
                  <a:latin typeface="Meiryo" panose="020B0604030504040204" pitchFamily="34" charset="-128"/>
                  <a:ea typeface="Meiryo" panose="020B0604030504040204" pitchFamily="34" charset="-128"/>
                </a:rPr>
                <a:t>の拡大</a:t>
              </a:r>
            </a:p>
          </p:txBody>
        </p:sp>
        <p:sp>
          <p:nvSpPr>
            <p:cNvPr id="7" name="上矢印 6">
              <a:extLst>
                <a:ext uri="{FF2B5EF4-FFF2-40B4-BE49-F238E27FC236}">
                  <a16:creationId xmlns:a16="http://schemas.microsoft.com/office/drawing/2014/main" id="{F6C32B05-9661-8141-B794-6860970A30F3}"/>
                </a:ext>
              </a:extLst>
            </p:cNvPr>
            <p:cNvSpPr/>
            <p:nvPr/>
          </p:nvSpPr>
          <p:spPr>
            <a:xfrm>
              <a:off x="1996926" y="2280976"/>
              <a:ext cx="805543" cy="18782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グループ化 10">
            <a:extLst>
              <a:ext uri="{FF2B5EF4-FFF2-40B4-BE49-F238E27FC236}">
                <a16:creationId xmlns:a16="http://schemas.microsoft.com/office/drawing/2014/main" id="{D5AC9EF0-66B1-1840-8489-5C94AE006E32}"/>
              </a:ext>
            </a:extLst>
          </p:cNvPr>
          <p:cNvGrpSpPr/>
          <p:nvPr/>
        </p:nvGrpSpPr>
        <p:grpSpPr>
          <a:xfrm>
            <a:off x="411982" y="2661627"/>
            <a:ext cx="3991678" cy="1228415"/>
            <a:chOff x="411982" y="2760780"/>
            <a:chExt cx="3991678" cy="1228415"/>
          </a:xfrm>
        </p:grpSpPr>
        <p:sp>
          <p:nvSpPr>
            <p:cNvPr id="9" name="正方形/長方形 8">
              <a:extLst>
                <a:ext uri="{FF2B5EF4-FFF2-40B4-BE49-F238E27FC236}">
                  <a16:creationId xmlns:a16="http://schemas.microsoft.com/office/drawing/2014/main" id="{A6EDA9AD-3800-E34F-B371-501EA1BDFE65}"/>
                </a:ext>
              </a:extLst>
            </p:cNvPr>
            <p:cNvSpPr/>
            <p:nvPr/>
          </p:nvSpPr>
          <p:spPr>
            <a:xfrm>
              <a:off x="411982" y="2760780"/>
              <a:ext cx="3991678" cy="122841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8C0A1E3F-F1BE-5A42-A7DB-8C91E440704F}"/>
                </a:ext>
              </a:extLst>
            </p:cNvPr>
            <p:cNvSpPr txBox="1"/>
            <p:nvPr/>
          </p:nvSpPr>
          <p:spPr>
            <a:xfrm>
              <a:off x="545440" y="2828889"/>
              <a:ext cx="3724097" cy="1138773"/>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内製化</a:t>
              </a:r>
              <a:r>
                <a:rPr kumimoji="1" lang="ja-JP" altLang="en-US" sz="2800">
                  <a:solidFill>
                    <a:schemeClr val="bg1"/>
                  </a:solidFill>
                  <a:latin typeface="Meiryo" panose="020B0604030504040204" pitchFamily="34" charset="-128"/>
                  <a:ea typeface="Meiryo" panose="020B0604030504040204" pitchFamily="34" charset="-128"/>
                </a:rPr>
                <a:t>支援ビジネス</a:t>
              </a:r>
              <a:endParaRPr kumimoji="1" lang="en-US" altLang="ja-JP" sz="2800" dirty="0">
                <a:solidFill>
                  <a:schemeClr val="bg1"/>
                </a:solidFill>
                <a:latin typeface="Meiryo" panose="020B0604030504040204" pitchFamily="34" charset="-128"/>
                <a:ea typeface="Meiryo" panose="020B0604030504040204" pitchFamily="34" charset="-128"/>
              </a:endParaRPr>
            </a:p>
            <a:p>
              <a:pPr algn="ctr"/>
              <a:r>
                <a:rPr lang="ja-JP" altLang="en-US" sz="1600" b="1" u="sng">
                  <a:solidFill>
                    <a:schemeClr val="bg1"/>
                  </a:solidFill>
                  <a:latin typeface="Meiryo" panose="020B0604030504040204" pitchFamily="34" charset="-128"/>
                  <a:ea typeface="Meiryo" panose="020B0604030504040204" pitchFamily="34" charset="-128"/>
                </a:rPr>
                <a:t>圧倒的な技術力</a:t>
              </a:r>
              <a:r>
                <a:rPr lang="ja-JP" altLang="en-US" sz="1600">
                  <a:solidFill>
                    <a:schemeClr val="bg1"/>
                  </a:solidFill>
                  <a:latin typeface="Meiryo" panose="020B0604030504040204" pitchFamily="34" charset="-128"/>
                  <a:ea typeface="Meiryo" panose="020B0604030504040204" pitchFamily="34" charset="-128"/>
                </a:rPr>
                <a:t>でお客様の内製を支え</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事業の成功に貢献する</a:t>
              </a:r>
              <a:endParaRPr kumimoji="1" lang="ja-JP" altLang="en-US" sz="1600">
                <a:solidFill>
                  <a:schemeClr val="bg1"/>
                </a:solidFill>
                <a:latin typeface="Meiryo" panose="020B0604030504040204" pitchFamily="34" charset="-128"/>
                <a:ea typeface="Meiryo" panose="020B0604030504040204" pitchFamily="34" charset="-128"/>
              </a:endParaRPr>
            </a:p>
          </p:txBody>
        </p:sp>
      </p:grpSp>
      <p:sp>
        <p:nvSpPr>
          <p:cNvPr id="12" name="四角形吹き出し 11">
            <a:extLst>
              <a:ext uri="{FF2B5EF4-FFF2-40B4-BE49-F238E27FC236}">
                <a16:creationId xmlns:a16="http://schemas.microsoft.com/office/drawing/2014/main" id="{8269F621-FDAF-E146-AC0F-0C57D877E730}"/>
              </a:ext>
            </a:extLst>
          </p:cNvPr>
          <p:cNvSpPr/>
          <p:nvPr/>
        </p:nvSpPr>
        <p:spPr>
          <a:xfrm>
            <a:off x="3856279" y="1856464"/>
            <a:ext cx="1431442" cy="537587"/>
          </a:xfrm>
          <a:prstGeom prst="wedgeRectCallout">
            <a:avLst>
              <a:gd name="adj1" fmla="val -45216"/>
              <a:gd name="adj2" fmla="val 11950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工数や物販の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需要ではない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97626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基礎知識</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D28F7017-5CDC-2D4B-8E24-6F071AA174E5}"/>
              </a:ext>
            </a:extLst>
          </p:cNvPr>
          <p:cNvSpPr/>
          <p:nvPr/>
        </p:nvSpPr>
        <p:spPr>
          <a:xfrm>
            <a:off x="814011" y="2406006"/>
            <a:ext cx="527259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最新</a:t>
            </a:r>
            <a:r>
              <a:rPr lang="en-US" altLang="ja-JP" dirty="0">
                <a:solidFill>
                  <a:srgbClr val="0070C0"/>
                </a:solidFill>
                <a:latin typeface="Meiryo" panose="020B0604030504040204" pitchFamily="34" charset="-128"/>
                <a:ea typeface="Meiryo" panose="020B0604030504040204" pitchFamily="34" charset="-128"/>
                <a:cs typeface="Arial"/>
              </a:rPr>
              <a:t>IT</a:t>
            </a:r>
            <a:r>
              <a:rPr lang="ja-JP" altLang="en-US">
                <a:solidFill>
                  <a:srgbClr val="0070C0"/>
                </a:solidFill>
                <a:latin typeface="Meiryo" panose="020B0604030504040204" pitchFamily="34" charset="-128"/>
                <a:ea typeface="Meiryo" panose="020B0604030504040204" pitchFamily="34" charset="-128"/>
                <a:cs typeface="Arial"/>
              </a:rPr>
              <a:t>トレンドを理解するために知っておきたい</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487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a:extLst>
              <a:ext uri="{FF2B5EF4-FFF2-40B4-BE49-F238E27FC236}">
                <a16:creationId xmlns:a16="http://schemas.microsoft.com/office/drawing/2014/main" id="{8980BF66-670D-E34F-864E-E59B5BF23520}"/>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84CCDBCC-BD8A-2345-A87C-50E425E48A98}"/>
              </a:ext>
            </a:extLst>
          </p:cNvPr>
          <p:cNvSpPr/>
          <p:nvPr/>
        </p:nvSpPr>
        <p:spPr>
          <a:xfrm>
            <a:off x="4743018" y="3040743"/>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なぜ「内製」なのか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36833"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8FAC37BF-99CD-BF4F-9568-5B3907C1914E}"/>
              </a:ext>
            </a:extLst>
          </p:cNvPr>
          <p:cNvSpPr txBox="1"/>
          <p:nvPr/>
        </p:nvSpPr>
        <p:spPr>
          <a:xfrm>
            <a:off x="5167331" y="3589823"/>
            <a:ext cx="3166251"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業績に直接的に影響する</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現場感覚での試行錯誤を重視する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圧倒的なスピードが求められる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3FC4C6F-CE08-3542-907F-2014E696E556}"/>
              </a:ext>
            </a:extLst>
          </p:cNvPr>
          <p:cNvSpPr txBox="1"/>
          <p:nvPr/>
        </p:nvSpPr>
        <p:spPr>
          <a:xfrm>
            <a:off x="519676" y="3595002"/>
            <a:ext cx="2807179"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業績に直接的な影響はない</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予算と計画を重視する</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品質と安定稼働が求められる</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64934B9C-3266-9145-9D1E-6CAB8BD9CD27}"/>
              </a:ext>
            </a:extLst>
          </p:cNvPr>
          <p:cNvSpPr txBox="1"/>
          <p:nvPr/>
        </p:nvSpPr>
        <p:spPr>
          <a:xfrm>
            <a:off x="5167331" y="4425607"/>
            <a:ext cx="2448106"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圧倒的なスピードが前提</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作らない技術</a:t>
            </a:r>
            <a:r>
              <a:rPr lang="ja-JP" altLang="en-US" sz="1400">
                <a:solidFill>
                  <a:srgbClr val="0070C0"/>
                </a:solidFill>
                <a:latin typeface="Meiryo" panose="020B0604030504040204" pitchFamily="34" charset="-128"/>
                <a:ea typeface="Meiryo" panose="020B0604030504040204" pitchFamily="34" charset="-128"/>
              </a:rPr>
              <a:t>が基本</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責任とリスクは事業部門</a:t>
            </a:r>
          </a:p>
        </p:txBody>
      </p:sp>
      <p:sp>
        <p:nvSpPr>
          <p:cNvPr id="67" name="テキスト ボックス 66">
            <a:extLst>
              <a:ext uri="{FF2B5EF4-FFF2-40B4-BE49-F238E27FC236}">
                <a16:creationId xmlns:a16="http://schemas.microsoft.com/office/drawing/2014/main" id="{B8D6BD64-02E5-B541-82DE-1C1B4277D756}"/>
              </a:ext>
            </a:extLst>
          </p:cNvPr>
          <p:cNvSpPr txBox="1"/>
          <p:nvPr/>
        </p:nvSpPr>
        <p:spPr>
          <a:xfrm>
            <a:off x="519676" y="4425607"/>
            <a:ext cx="3884397" cy="738664"/>
          </a:xfrm>
          <a:prstGeom prst="rect">
            <a:avLst/>
          </a:prstGeom>
          <a:noFill/>
        </p:spPr>
        <p:txBody>
          <a:bodyPr wrap="none" rtlCol="0">
            <a:spAutoFit/>
          </a:bodyPr>
          <a:lstStyle/>
          <a:p>
            <a:pPr marL="285750" indent="-285750">
              <a:buFont typeface="Wingdings" pitchFamily="2" charset="2"/>
              <a:buChar char="ü"/>
            </a:pPr>
            <a:r>
              <a:rPr lang="en-US" altLang="ja-JP" sz="1400" dirty="0">
                <a:solidFill>
                  <a:schemeClr val="accent2">
                    <a:lumMod val="75000"/>
                  </a:schemeClr>
                </a:solidFill>
                <a:latin typeface="Meiryo" panose="020B0604030504040204" pitchFamily="34" charset="-128"/>
                <a:ea typeface="Meiryo" panose="020B0604030504040204" pitchFamily="34" charset="-128"/>
              </a:rPr>
              <a:t>QCD</a:t>
            </a:r>
            <a:r>
              <a:rPr lang="ja-JP" altLang="en-US" sz="1400">
                <a:solidFill>
                  <a:schemeClr val="accent2">
                    <a:lumMod val="75000"/>
                  </a:schemeClr>
                </a:solidFill>
                <a:latin typeface="Meiryo" panose="020B0604030504040204" pitchFamily="34" charset="-128"/>
                <a:ea typeface="Meiryo" panose="020B0604030504040204" pitchFamily="34" charset="-128"/>
              </a:rPr>
              <a:t>の達成を重視</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請負で方法は問わない（作る技術が基本）</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責任とリスクは</a:t>
            </a:r>
            <a:r>
              <a:rPr kumimoji="1" lang="en-US" altLang="ja-JP" sz="1400" dirty="0">
                <a:solidFill>
                  <a:schemeClr val="accent2">
                    <a:lumMod val="75000"/>
                  </a:schemeClr>
                </a:solidFill>
                <a:latin typeface="Meiryo" panose="020B0604030504040204" pitchFamily="34" charset="-128"/>
                <a:ea typeface="Meiryo" panose="020B0604030504040204" pitchFamily="34" charset="-128"/>
              </a:rPr>
              <a:t>IT</a:t>
            </a:r>
            <a:r>
              <a:rPr lang="ja-JP" altLang="en-US" sz="1400">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358431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31D9D6A-D018-5340-8E60-00E8D2B660EA}"/>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0778320-34E4-564F-98DD-DF3A34CC18B3}"/>
              </a:ext>
            </a:extLst>
          </p:cNvPr>
          <p:cNvSpPr/>
          <p:nvPr/>
        </p:nvSpPr>
        <p:spPr>
          <a:xfrm>
            <a:off x="4740382" y="3052407"/>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なぜ「共創」なのか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40381"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4" name="円/楕円 33">
            <a:extLst>
              <a:ext uri="{FF2B5EF4-FFF2-40B4-BE49-F238E27FC236}">
                <a16:creationId xmlns:a16="http://schemas.microsoft.com/office/drawing/2014/main" id="{1B23218E-921E-7046-A722-0DF5CBE273F6}"/>
              </a:ext>
            </a:extLst>
          </p:cNvPr>
          <p:cNvSpPr/>
          <p:nvPr/>
        </p:nvSpPr>
        <p:spPr>
          <a:xfrm>
            <a:off x="6775890" y="3702677"/>
            <a:ext cx="1876949" cy="1312976"/>
          </a:xfrm>
          <a:prstGeom prst="ellipse">
            <a:avLst/>
          </a:prstGeom>
          <a:solidFill>
            <a:schemeClr val="accent4">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1">
                  <a:lumMod val="20000"/>
                  <a:lumOff val="80000"/>
                </a:schemeClr>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CA6D1C2-C863-8841-AD44-BA0AB914F317}"/>
              </a:ext>
            </a:extLst>
          </p:cNvPr>
          <p:cNvSpPr txBox="1"/>
          <p:nvPr/>
        </p:nvSpPr>
        <p:spPr>
          <a:xfrm>
            <a:off x="6783203" y="4692003"/>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内製チーム</a:t>
            </a:r>
          </a:p>
        </p:txBody>
      </p:sp>
      <p:grpSp>
        <p:nvGrpSpPr>
          <p:cNvPr id="36" name="図形グループ 281">
            <a:extLst>
              <a:ext uri="{FF2B5EF4-FFF2-40B4-BE49-F238E27FC236}">
                <a16:creationId xmlns:a16="http://schemas.microsoft.com/office/drawing/2014/main" id="{D34231A8-8B85-C74F-ABBD-58F33B1F98A3}"/>
              </a:ext>
            </a:extLst>
          </p:cNvPr>
          <p:cNvGrpSpPr/>
          <p:nvPr/>
        </p:nvGrpSpPr>
        <p:grpSpPr>
          <a:xfrm>
            <a:off x="7084186" y="3807287"/>
            <a:ext cx="228599" cy="443927"/>
            <a:chOff x="1946324" y="4125162"/>
            <a:chExt cx="969964" cy="2007872"/>
          </a:xfrm>
        </p:grpSpPr>
        <p:sp>
          <p:nvSpPr>
            <p:cNvPr id="37" name="円/楕円 36">
              <a:extLst>
                <a:ext uri="{FF2B5EF4-FFF2-40B4-BE49-F238E27FC236}">
                  <a16:creationId xmlns:a16="http://schemas.microsoft.com/office/drawing/2014/main" id="{9CBDD649-D0FF-464F-9A1B-C5187D4D66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C2714F1E-87A4-384F-9E5E-C1A302CD3DB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284">
            <a:extLst>
              <a:ext uri="{FF2B5EF4-FFF2-40B4-BE49-F238E27FC236}">
                <a16:creationId xmlns:a16="http://schemas.microsoft.com/office/drawing/2014/main" id="{8C51BD1B-4CD9-6D45-8368-60BCB871BADE}"/>
              </a:ext>
            </a:extLst>
          </p:cNvPr>
          <p:cNvGrpSpPr/>
          <p:nvPr/>
        </p:nvGrpSpPr>
        <p:grpSpPr>
          <a:xfrm>
            <a:off x="8193078" y="3862679"/>
            <a:ext cx="228599" cy="443927"/>
            <a:chOff x="1946324" y="4125162"/>
            <a:chExt cx="969964" cy="2007872"/>
          </a:xfrm>
        </p:grpSpPr>
        <p:sp>
          <p:nvSpPr>
            <p:cNvPr id="40" name="円/楕円 39">
              <a:extLst>
                <a:ext uri="{FF2B5EF4-FFF2-40B4-BE49-F238E27FC236}">
                  <a16:creationId xmlns:a16="http://schemas.microsoft.com/office/drawing/2014/main" id="{E7D6223B-9AEC-A143-9736-8ECF0D9362E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39C242BC-7C85-4248-804C-7DBA9E7A549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287">
            <a:extLst>
              <a:ext uri="{FF2B5EF4-FFF2-40B4-BE49-F238E27FC236}">
                <a16:creationId xmlns:a16="http://schemas.microsoft.com/office/drawing/2014/main" id="{F44B163B-2E25-474F-843E-67BA44798382}"/>
              </a:ext>
            </a:extLst>
          </p:cNvPr>
          <p:cNvGrpSpPr/>
          <p:nvPr/>
        </p:nvGrpSpPr>
        <p:grpSpPr>
          <a:xfrm>
            <a:off x="7663393" y="3597476"/>
            <a:ext cx="228599" cy="443927"/>
            <a:chOff x="1946324" y="4125162"/>
            <a:chExt cx="969964" cy="2007872"/>
          </a:xfrm>
        </p:grpSpPr>
        <p:sp>
          <p:nvSpPr>
            <p:cNvPr id="43" name="円/楕円 42">
              <a:extLst>
                <a:ext uri="{FF2B5EF4-FFF2-40B4-BE49-F238E27FC236}">
                  <a16:creationId xmlns:a16="http://schemas.microsoft.com/office/drawing/2014/main" id="{A4403520-3955-1448-AE50-1BA659A113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a:extLst>
                <a:ext uri="{FF2B5EF4-FFF2-40B4-BE49-F238E27FC236}">
                  <a16:creationId xmlns:a16="http://schemas.microsoft.com/office/drawing/2014/main" id="{579DF62B-D589-CC49-A4D7-24AD53E7BB9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284">
            <a:extLst>
              <a:ext uri="{FF2B5EF4-FFF2-40B4-BE49-F238E27FC236}">
                <a16:creationId xmlns:a16="http://schemas.microsoft.com/office/drawing/2014/main" id="{E3473B7E-34F4-BE42-995D-E37C40CDF604}"/>
              </a:ext>
            </a:extLst>
          </p:cNvPr>
          <p:cNvGrpSpPr/>
          <p:nvPr/>
        </p:nvGrpSpPr>
        <p:grpSpPr>
          <a:xfrm>
            <a:off x="7903378" y="4378107"/>
            <a:ext cx="228599" cy="443927"/>
            <a:chOff x="1946324" y="4125162"/>
            <a:chExt cx="969964" cy="2007872"/>
          </a:xfrm>
        </p:grpSpPr>
        <p:sp>
          <p:nvSpPr>
            <p:cNvPr id="46" name="円/楕円 45">
              <a:extLst>
                <a:ext uri="{FF2B5EF4-FFF2-40B4-BE49-F238E27FC236}">
                  <a16:creationId xmlns:a16="http://schemas.microsoft.com/office/drawing/2014/main" id="{95D27669-2C23-3E4E-B25C-CDD8CDBD7940}"/>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a:extLst>
                <a:ext uri="{FF2B5EF4-FFF2-40B4-BE49-F238E27FC236}">
                  <a16:creationId xmlns:a16="http://schemas.microsoft.com/office/drawing/2014/main" id="{AAE18AA2-6D7B-1E48-8A6A-E3B1AA6D51FB}"/>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図形グループ 284">
            <a:extLst>
              <a:ext uri="{FF2B5EF4-FFF2-40B4-BE49-F238E27FC236}">
                <a16:creationId xmlns:a16="http://schemas.microsoft.com/office/drawing/2014/main" id="{3D9ACF94-66FC-4949-8D58-661B66F050B4}"/>
              </a:ext>
            </a:extLst>
          </p:cNvPr>
          <p:cNvGrpSpPr/>
          <p:nvPr/>
        </p:nvGrpSpPr>
        <p:grpSpPr>
          <a:xfrm>
            <a:off x="7506781" y="4128030"/>
            <a:ext cx="228599" cy="443927"/>
            <a:chOff x="1946324" y="4125162"/>
            <a:chExt cx="969964" cy="2007872"/>
          </a:xfrm>
        </p:grpSpPr>
        <p:sp>
          <p:nvSpPr>
            <p:cNvPr id="70" name="円/楕円 69">
              <a:extLst>
                <a:ext uri="{FF2B5EF4-FFF2-40B4-BE49-F238E27FC236}">
                  <a16:creationId xmlns:a16="http://schemas.microsoft.com/office/drawing/2014/main" id="{E8F72E8E-B6E9-424E-9967-95696DAB3412}"/>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フローチャート: 論理積ゲート 70">
              <a:extLst>
                <a:ext uri="{FF2B5EF4-FFF2-40B4-BE49-F238E27FC236}">
                  <a16:creationId xmlns:a16="http://schemas.microsoft.com/office/drawing/2014/main" id="{07A3CDC7-3F3D-BF41-B501-93B5A501E0CA}"/>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 name="ホームベース 5">
            <a:extLst>
              <a:ext uri="{FF2B5EF4-FFF2-40B4-BE49-F238E27FC236}">
                <a16:creationId xmlns:a16="http://schemas.microsoft.com/office/drawing/2014/main" id="{9CC0E6C2-2280-6540-9D4E-0756918C9FC9}"/>
              </a:ext>
            </a:extLst>
          </p:cNvPr>
          <p:cNvSpPr/>
          <p:nvPr/>
        </p:nvSpPr>
        <p:spPr>
          <a:xfrm>
            <a:off x="450746" y="3583804"/>
            <a:ext cx="6627518" cy="1622758"/>
          </a:xfrm>
          <a:prstGeom prst="homePlate">
            <a:avLst>
              <a:gd name="adj" fmla="val 40913"/>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8418C79-3A26-8D49-A4EE-7A887108DADA}"/>
              </a:ext>
            </a:extLst>
          </p:cNvPr>
          <p:cNvSpPr/>
          <p:nvPr/>
        </p:nvSpPr>
        <p:spPr>
          <a:xfrm>
            <a:off x="491161" y="3999971"/>
            <a:ext cx="6770054" cy="646331"/>
          </a:xfrm>
          <a:prstGeom prst="rect">
            <a:avLst/>
          </a:prstGeom>
        </p:spPr>
        <p:txBody>
          <a:bodyPr wrap="square">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データベースやトランザクション、ネットワークなどを設計する知識やスキル</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アジャイル開発や</a:t>
            </a:r>
            <a:r>
              <a:rPr lang="en" altLang="ja-JP" sz="1200" dirty="0">
                <a:solidFill>
                  <a:schemeClr val="bg1"/>
                </a:solidFill>
                <a:latin typeface="Meiryo" panose="020B0604030504040204" pitchFamily="34" charset="-128"/>
                <a:ea typeface="Meiryo" panose="020B0604030504040204" pitchFamily="34" charset="-128"/>
              </a:rPr>
              <a:t>DevOps</a:t>
            </a:r>
            <a:r>
              <a:rPr lang="ja-JP" altLang="en-US" sz="1200">
                <a:solidFill>
                  <a:schemeClr val="bg1"/>
                </a:solidFill>
                <a:latin typeface="Meiryo" panose="020B0604030504040204" pitchFamily="34" charset="-128"/>
                <a:ea typeface="Meiryo" panose="020B0604030504040204" pitchFamily="34" charset="-128"/>
              </a:rPr>
              <a:t>などの開発や運用に関わる知識やスキル</a:t>
            </a:r>
          </a:p>
          <a:p>
            <a:pPr marL="171450" indent="-1714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サービスやツールなどを目利きし実践の現場で使えるようにするスキル　など</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924EEEF1-FF7A-F64C-B077-A165C48E97EA}"/>
              </a:ext>
            </a:extLst>
          </p:cNvPr>
          <p:cNvSpPr/>
          <p:nvPr/>
        </p:nvSpPr>
        <p:spPr>
          <a:xfrm>
            <a:off x="470641" y="3709949"/>
            <a:ext cx="6074087" cy="338554"/>
          </a:xfrm>
          <a:prstGeom prst="rect">
            <a:avLst/>
          </a:prstGeom>
        </p:spPr>
        <p:txBody>
          <a:bodyPr wrap="square">
            <a:spAutoFit/>
          </a:bodyPr>
          <a:lstStyle/>
          <a:p>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アーキテクチャーやコンピューター・サイエンスなどの常識</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BAD8EDE-DC76-454C-BF99-C280FA6D64D6}"/>
              </a:ext>
            </a:extLst>
          </p:cNvPr>
          <p:cNvSpPr/>
          <p:nvPr/>
        </p:nvSpPr>
        <p:spPr>
          <a:xfrm>
            <a:off x="1639118" y="4721095"/>
            <a:ext cx="4683586" cy="461665"/>
          </a:xfrm>
          <a:prstGeom prst="rect">
            <a:avLst/>
          </a:prstGeom>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お客様主導の内製チームで、エンジニアリングの指導的立場</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あるいは教師として、お客様にスキルをトランスファーする</a:t>
            </a:r>
            <a:endParaRPr lang="ja-JP" altLang="en-US" sz="1200">
              <a:solidFill>
                <a:schemeClr val="bg1"/>
              </a:solidFill>
            </a:endParaRPr>
          </a:p>
        </p:txBody>
      </p:sp>
      <p:sp>
        <p:nvSpPr>
          <p:cNvPr id="8" name="正方形/長方形 7">
            <a:extLst>
              <a:ext uri="{FF2B5EF4-FFF2-40B4-BE49-F238E27FC236}">
                <a16:creationId xmlns:a16="http://schemas.microsoft.com/office/drawing/2014/main" id="{4BC2B43E-1075-E64C-898A-D641F0446C4D}"/>
              </a:ext>
            </a:extLst>
          </p:cNvPr>
          <p:cNvSpPr/>
          <p:nvPr/>
        </p:nvSpPr>
        <p:spPr>
          <a:xfrm>
            <a:off x="584503" y="4741657"/>
            <a:ext cx="1467068" cy="400110"/>
          </a:xfrm>
          <a:prstGeom prst="rect">
            <a:avLst/>
          </a:prstGeom>
        </p:spPr>
        <p:txBody>
          <a:bodyPr wrap="none">
            <a:spAutoFit/>
          </a:bodyPr>
          <a:lstStyle/>
          <a:p>
            <a:r>
              <a:rPr lang="ja-JP" altLang="en-US" sz="2000" b="1">
                <a:solidFill>
                  <a:schemeClr val="bg1"/>
                </a:solidFill>
                <a:latin typeface="Meiryo" panose="020B0604030504040204" pitchFamily="34" charset="-128"/>
                <a:ea typeface="Meiryo" panose="020B0604030504040204" pitchFamily="34" charset="-128"/>
              </a:rPr>
              <a:t>内製化支援</a:t>
            </a:r>
            <a:endParaRPr lang="ja-JP" altLang="en-US" sz="2000" b="1">
              <a:solidFill>
                <a:schemeClr val="bg1"/>
              </a:solidFill>
            </a:endParaRPr>
          </a:p>
        </p:txBody>
      </p:sp>
      <p:grpSp>
        <p:nvGrpSpPr>
          <p:cNvPr id="14" name="グループ化 13">
            <a:extLst>
              <a:ext uri="{FF2B5EF4-FFF2-40B4-BE49-F238E27FC236}">
                <a16:creationId xmlns:a16="http://schemas.microsoft.com/office/drawing/2014/main" id="{C4F228BA-3202-A848-AE13-7B4B689D3C06}"/>
              </a:ext>
            </a:extLst>
          </p:cNvPr>
          <p:cNvGrpSpPr/>
          <p:nvPr/>
        </p:nvGrpSpPr>
        <p:grpSpPr>
          <a:xfrm>
            <a:off x="6562746" y="5175655"/>
            <a:ext cx="2116667" cy="495746"/>
            <a:chOff x="6562746" y="5175655"/>
            <a:chExt cx="2116667" cy="495746"/>
          </a:xfrm>
        </p:grpSpPr>
        <p:sp>
          <p:nvSpPr>
            <p:cNvPr id="11" name="四角形吹き出し 10">
              <a:extLst>
                <a:ext uri="{FF2B5EF4-FFF2-40B4-BE49-F238E27FC236}">
                  <a16:creationId xmlns:a16="http://schemas.microsoft.com/office/drawing/2014/main" id="{16DCF061-ACF8-9349-A33F-078396161418}"/>
                </a:ext>
              </a:extLst>
            </p:cNvPr>
            <p:cNvSpPr/>
            <p:nvPr/>
          </p:nvSpPr>
          <p:spPr>
            <a:xfrm>
              <a:off x="6562746" y="5175655"/>
              <a:ext cx="2116667" cy="474878"/>
            </a:xfrm>
            <a:prstGeom prst="wedgeRectCallout">
              <a:avLst>
                <a:gd name="adj1" fmla="val 19033"/>
                <a:gd name="adj2" fmla="val -11762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26CD88B-8713-E642-B7C3-26095CBB5AFB}"/>
                </a:ext>
              </a:extLst>
            </p:cNvPr>
            <p:cNvSpPr txBox="1"/>
            <p:nvPr/>
          </p:nvSpPr>
          <p:spPr>
            <a:xfrm>
              <a:off x="6605416" y="5209736"/>
              <a:ext cx="2031325"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高額を払ってもいて欲しい</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圧倒的な技術力を持つ</a:t>
              </a:r>
              <a:r>
                <a:rPr lang="ja-JP" altLang="en-US" sz="1200">
                  <a:solidFill>
                    <a:schemeClr val="bg1"/>
                  </a:solidFill>
                  <a:latin typeface="Meiryo" panose="020B0604030504040204" pitchFamily="34" charset="-128"/>
                  <a:ea typeface="Meiryo" panose="020B0604030504040204" pitchFamily="34" charset="-128"/>
                </a:rPr>
                <a:t>個人</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7086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31D9D6A-D018-5340-8E60-00E8D2B660EA}"/>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0778320-34E4-564F-98DD-DF3A34CC18B3}"/>
              </a:ext>
            </a:extLst>
          </p:cNvPr>
          <p:cNvSpPr/>
          <p:nvPr/>
        </p:nvSpPr>
        <p:spPr>
          <a:xfrm>
            <a:off x="4740382" y="3052407"/>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「内製化支援」とは何か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C4098A3B-A168-114C-AC62-E3F7AC5A439C}"/>
              </a:ext>
            </a:extLst>
          </p:cNvPr>
          <p:cNvSpPr/>
          <p:nvPr/>
        </p:nvSpPr>
        <p:spPr>
          <a:xfrm>
            <a:off x="1227893" y="3150272"/>
            <a:ext cx="2294467" cy="67631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E24FCF5C-0674-314D-A7D1-6B632BA45982}"/>
              </a:ext>
            </a:extLst>
          </p:cNvPr>
          <p:cNvSpPr/>
          <p:nvPr/>
        </p:nvSpPr>
        <p:spPr>
          <a:xfrm>
            <a:off x="1670682" y="3504271"/>
            <a:ext cx="1408888" cy="2596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8427B3F3-2359-974D-A97C-376127417B54}"/>
              </a:ext>
            </a:extLst>
          </p:cNvPr>
          <p:cNvSpPr txBox="1"/>
          <p:nvPr/>
        </p:nvSpPr>
        <p:spPr>
          <a:xfrm>
            <a:off x="1685138" y="3184452"/>
            <a:ext cx="1415772"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ユーザー企業</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E9BF84B-7D29-2944-B180-F15EAC9C969B}"/>
              </a:ext>
            </a:extLst>
          </p:cNvPr>
          <p:cNvSpPr txBox="1"/>
          <p:nvPr/>
        </p:nvSpPr>
        <p:spPr>
          <a:xfrm>
            <a:off x="2010702" y="3497568"/>
            <a:ext cx="729687" cy="307777"/>
          </a:xfrm>
          <a:prstGeom prst="rect">
            <a:avLst/>
          </a:prstGeom>
          <a:noFill/>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IT</a:t>
            </a:r>
            <a:r>
              <a:rPr kumimoji="1" lang="ja-JP" altLang="en-US" sz="1400">
                <a:solidFill>
                  <a:schemeClr val="bg1"/>
                </a:solidFill>
                <a:latin typeface="Meiryo" panose="020B0604030504040204" pitchFamily="34" charset="-128"/>
                <a:ea typeface="Meiryo" panose="020B0604030504040204" pitchFamily="34" charset="-128"/>
              </a:rPr>
              <a:t>部門</a:t>
            </a:r>
          </a:p>
        </p:txBody>
      </p:sp>
      <p:sp>
        <p:nvSpPr>
          <p:cNvPr id="16" name="正方形/長方形 15">
            <a:extLst>
              <a:ext uri="{FF2B5EF4-FFF2-40B4-BE49-F238E27FC236}">
                <a16:creationId xmlns:a16="http://schemas.microsoft.com/office/drawing/2014/main" id="{864E0C47-E063-614C-BF76-584F69F62CAB}"/>
              </a:ext>
            </a:extLst>
          </p:cNvPr>
          <p:cNvSpPr/>
          <p:nvPr/>
        </p:nvSpPr>
        <p:spPr>
          <a:xfrm>
            <a:off x="3065113" y="4463429"/>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8CAE80C9-36B3-DE4C-926F-6A92CF521565}"/>
              </a:ext>
            </a:extLst>
          </p:cNvPr>
          <p:cNvSpPr/>
          <p:nvPr/>
        </p:nvSpPr>
        <p:spPr>
          <a:xfrm>
            <a:off x="1670682" y="4052786"/>
            <a:ext cx="1394432"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942A35C9-0853-0642-8B15-AD681D7B2644}"/>
              </a:ext>
            </a:extLst>
          </p:cNvPr>
          <p:cNvSpPr/>
          <p:nvPr/>
        </p:nvSpPr>
        <p:spPr>
          <a:xfrm>
            <a:off x="1225485" y="4457796"/>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F3EB709D-E034-DA43-BC12-6D165CBBC793}"/>
              </a:ext>
            </a:extLst>
          </p:cNvPr>
          <p:cNvSpPr/>
          <p:nvPr/>
        </p:nvSpPr>
        <p:spPr>
          <a:xfrm>
            <a:off x="2145299" y="4457796"/>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AA47B079-9E8D-2445-B933-4F3785669ECB}"/>
              </a:ext>
            </a:extLst>
          </p:cNvPr>
          <p:cNvSpPr/>
          <p:nvPr/>
        </p:nvSpPr>
        <p:spPr>
          <a:xfrm>
            <a:off x="1043678" y="490790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F980486F-E1BE-F046-8C1A-B3224D0453F8}"/>
              </a:ext>
            </a:extLst>
          </p:cNvPr>
          <p:cNvSpPr/>
          <p:nvPr/>
        </p:nvSpPr>
        <p:spPr>
          <a:xfrm>
            <a:off x="1359498" y="491396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8CC3105-F6F4-144B-9A49-F05D2C755853}"/>
              </a:ext>
            </a:extLst>
          </p:cNvPr>
          <p:cNvSpPr/>
          <p:nvPr/>
        </p:nvSpPr>
        <p:spPr>
          <a:xfrm>
            <a:off x="1670391" y="4903219"/>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CFBDD74A-FC2A-BD43-9219-176639291C7F}"/>
              </a:ext>
            </a:extLst>
          </p:cNvPr>
          <p:cNvSpPr/>
          <p:nvPr/>
        </p:nvSpPr>
        <p:spPr>
          <a:xfrm>
            <a:off x="1972955" y="490217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9EA9C754-F6F1-A745-BAE7-FB687C3453C9}"/>
              </a:ext>
            </a:extLst>
          </p:cNvPr>
          <p:cNvSpPr/>
          <p:nvPr/>
        </p:nvSpPr>
        <p:spPr>
          <a:xfrm>
            <a:off x="2279387" y="490790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413C7150-E530-AA4F-8AAF-51C60F61D269}"/>
              </a:ext>
            </a:extLst>
          </p:cNvPr>
          <p:cNvSpPr/>
          <p:nvPr/>
        </p:nvSpPr>
        <p:spPr>
          <a:xfrm>
            <a:off x="2591477" y="4903672"/>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FED0AFC1-14D0-2344-A8C2-50201D522552}"/>
              </a:ext>
            </a:extLst>
          </p:cNvPr>
          <p:cNvSpPr/>
          <p:nvPr/>
        </p:nvSpPr>
        <p:spPr>
          <a:xfrm>
            <a:off x="2894041" y="490217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BDAA745D-2EAC-2D48-839E-54917CBCBFD9}"/>
              </a:ext>
            </a:extLst>
          </p:cNvPr>
          <p:cNvSpPr/>
          <p:nvPr/>
        </p:nvSpPr>
        <p:spPr>
          <a:xfrm>
            <a:off x="3199236" y="4915104"/>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5D68F25-D30C-474E-8802-6EB3CBF9BE10}"/>
              </a:ext>
            </a:extLst>
          </p:cNvPr>
          <p:cNvSpPr/>
          <p:nvPr/>
        </p:nvSpPr>
        <p:spPr>
          <a:xfrm>
            <a:off x="3510110" y="489839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4CFA2461-2FF2-B441-B913-8AEC28DFEEAD}"/>
              </a:ext>
            </a:extLst>
          </p:cNvPr>
          <p:cNvSpPr txBox="1"/>
          <p:nvPr/>
        </p:nvSpPr>
        <p:spPr>
          <a:xfrm>
            <a:off x="2006242" y="4034893"/>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元請け</a:t>
            </a:r>
          </a:p>
        </p:txBody>
      </p:sp>
      <p:sp>
        <p:nvSpPr>
          <p:cNvPr id="87" name="テキスト ボックス 86">
            <a:extLst>
              <a:ext uri="{FF2B5EF4-FFF2-40B4-BE49-F238E27FC236}">
                <a16:creationId xmlns:a16="http://schemas.microsoft.com/office/drawing/2014/main" id="{5C42A754-5C8F-3B44-BEBA-B64B2AD3A114}"/>
              </a:ext>
            </a:extLst>
          </p:cNvPr>
          <p:cNvSpPr txBox="1"/>
          <p:nvPr/>
        </p:nvSpPr>
        <p:spPr>
          <a:xfrm>
            <a:off x="555096" y="4061768"/>
            <a:ext cx="1088761" cy="307777"/>
          </a:xfrm>
          <a:prstGeom prst="rect">
            <a:avLst/>
          </a:prstGeom>
          <a:noFill/>
        </p:spPr>
        <p:txBody>
          <a:bodyPr wrap="none" rtlCol="0">
            <a:spAutoFit/>
          </a:bodyPr>
          <a:lstStyle/>
          <a:p>
            <a:pPr algn="ctr"/>
            <a:r>
              <a:rPr kumimoji="1" lang="en-US" altLang="ja-JP" sz="1400" dirty="0">
                <a:solidFill>
                  <a:srgbClr val="7030A0"/>
                </a:solidFill>
                <a:latin typeface="Meiryo" panose="020B0604030504040204" pitchFamily="34" charset="-128"/>
                <a:ea typeface="Meiryo" panose="020B0604030504040204" pitchFamily="34" charset="-128"/>
              </a:rPr>
              <a:t>IT</a:t>
            </a:r>
            <a:r>
              <a:rPr kumimoji="1" lang="ja-JP" altLang="en-US" sz="1400">
                <a:solidFill>
                  <a:srgbClr val="7030A0"/>
                </a:solidFill>
                <a:latin typeface="Meiryo" panose="020B0604030504040204" pitchFamily="34" charset="-128"/>
                <a:ea typeface="Meiryo" panose="020B0604030504040204" pitchFamily="34" charset="-128"/>
              </a:rPr>
              <a:t>ベンダー</a:t>
            </a:r>
          </a:p>
        </p:txBody>
      </p:sp>
      <p:sp>
        <p:nvSpPr>
          <p:cNvPr id="88" name="テキスト ボックス 87">
            <a:extLst>
              <a:ext uri="{FF2B5EF4-FFF2-40B4-BE49-F238E27FC236}">
                <a16:creationId xmlns:a16="http://schemas.microsoft.com/office/drawing/2014/main" id="{0889CA3D-1ABE-3945-8697-96A9946305E0}"/>
              </a:ext>
            </a:extLst>
          </p:cNvPr>
          <p:cNvSpPr txBox="1"/>
          <p:nvPr/>
        </p:nvSpPr>
        <p:spPr>
          <a:xfrm>
            <a:off x="1153727" y="4477917"/>
            <a:ext cx="588623" cy="25391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下請け</a:t>
            </a:r>
          </a:p>
        </p:txBody>
      </p:sp>
      <p:sp>
        <p:nvSpPr>
          <p:cNvPr id="89" name="テキスト ボックス 88">
            <a:extLst>
              <a:ext uri="{FF2B5EF4-FFF2-40B4-BE49-F238E27FC236}">
                <a16:creationId xmlns:a16="http://schemas.microsoft.com/office/drawing/2014/main" id="{63213443-D243-244A-B4FC-8501C701019C}"/>
              </a:ext>
            </a:extLst>
          </p:cNvPr>
          <p:cNvSpPr txBox="1"/>
          <p:nvPr/>
        </p:nvSpPr>
        <p:spPr>
          <a:xfrm>
            <a:off x="872747" y="4913213"/>
            <a:ext cx="492443" cy="215444"/>
          </a:xfrm>
          <a:prstGeom prst="rect">
            <a:avLst/>
          </a:prstGeom>
          <a:noFill/>
        </p:spPr>
        <p:txBody>
          <a:bodyPr wrap="none" rtlCol="0">
            <a:spAutoFit/>
          </a:bodyPr>
          <a:lstStyle/>
          <a:p>
            <a:pPr algn="ctr"/>
            <a:r>
              <a:rPr kumimoji="1" lang="ja-JP" altLang="en-US" sz="800">
                <a:solidFill>
                  <a:schemeClr val="accent4">
                    <a:lumMod val="50000"/>
                  </a:schemeClr>
                </a:solidFill>
                <a:latin typeface="Meiryo" panose="020B0604030504040204" pitchFamily="34" charset="-128"/>
                <a:ea typeface="Meiryo" panose="020B0604030504040204" pitchFamily="34" charset="-128"/>
              </a:rPr>
              <a:t>下請け</a:t>
            </a:r>
          </a:p>
        </p:txBody>
      </p:sp>
      <p:cxnSp>
        <p:nvCxnSpPr>
          <p:cNvPr id="20" name="カギ線コネクタ 19">
            <a:extLst>
              <a:ext uri="{FF2B5EF4-FFF2-40B4-BE49-F238E27FC236}">
                <a16:creationId xmlns:a16="http://schemas.microsoft.com/office/drawing/2014/main" id="{CB3C076F-B3A4-9540-910E-61E307F89060}"/>
              </a:ext>
            </a:extLst>
          </p:cNvPr>
          <p:cNvCxnSpPr>
            <a:cxnSpLocks/>
            <a:stCxn id="73" idx="0"/>
            <a:endCxn id="67" idx="2"/>
          </p:cNvCxnSpPr>
          <p:nvPr/>
        </p:nvCxnSpPr>
        <p:spPr>
          <a:xfrm rot="5400000" flipH="1" flipV="1">
            <a:off x="1833281" y="3923179"/>
            <a:ext cx="149420" cy="919814"/>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カギ線コネクタ 89">
            <a:extLst>
              <a:ext uri="{FF2B5EF4-FFF2-40B4-BE49-F238E27FC236}">
                <a16:creationId xmlns:a16="http://schemas.microsoft.com/office/drawing/2014/main" id="{205B54BE-32D2-934B-8160-7F4F311225E2}"/>
              </a:ext>
            </a:extLst>
          </p:cNvPr>
          <p:cNvCxnSpPr>
            <a:cxnSpLocks/>
            <a:stCxn id="16" idx="0"/>
            <a:endCxn id="67" idx="2"/>
          </p:cNvCxnSpPr>
          <p:nvPr/>
        </p:nvCxnSpPr>
        <p:spPr>
          <a:xfrm rot="16200000" flipV="1">
            <a:off x="2750279" y="3925996"/>
            <a:ext cx="155053" cy="919814"/>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カギ線コネクタ 91">
            <a:extLst>
              <a:ext uri="{FF2B5EF4-FFF2-40B4-BE49-F238E27FC236}">
                <a16:creationId xmlns:a16="http://schemas.microsoft.com/office/drawing/2014/main" id="{4E6A0A28-4166-E040-9C2B-EFDFED0AC467}"/>
              </a:ext>
            </a:extLst>
          </p:cNvPr>
          <p:cNvCxnSpPr>
            <a:cxnSpLocks/>
            <a:stCxn id="76" idx="0"/>
            <a:endCxn id="73" idx="2"/>
          </p:cNvCxnSpPr>
          <p:nvPr/>
        </p:nvCxnSpPr>
        <p:spPr>
          <a:xfrm rot="5400000" flipH="1" flipV="1">
            <a:off x="1195550" y="4655372"/>
            <a:ext cx="189157" cy="315912"/>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カギ線コネクタ 94">
            <a:extLst>
              <a:ext uri="{FF2B5EF4-FFF2-40B4-BE49-F238E27FC236}">
                <a16:creationId xmlns:a16="http://schemas.microsoft.com/office/drawing/2014/main" id="{D90FF4A5-427E-7843-9F50-3F47FF982208}"/>
              </a:ext>
            </a:extLst>
          </p:cNvPr>
          <p:cNvCxnSpPr>
            <a:cxnSpLocks/>
            <a:stCxn id="78" idx="0"/>
            <a:endCxn id="73" idx="2"/>
          </p:cNvCxnSpPr>
          <p:nvPr/>
        </p:nvCxnSpPr>
        <p:spPr>
          <a:xfrm rot="16200000" flipV="1">
            <a:off x="1511250" y="4655583"/>
            <a:ext cx="184470" cy="310801"/>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カギ線コネクタ 98">
            <a:extLst>
              <a:ext uri="{FF2B5EF4-FFF2-40B4-BE49-F238E27FC236}">
                <a16:creationId xmlns:a16="http://schemas.microsoft.com/office/drawing/2014/main" id="{0088C9C1-561D-4B45-B9C1-4C21A527172E}"/>
              </a:ext>
            </a:extLst>
          </p:cNvPr>
          <p:cNvCxnSpPr>
            <a:cxnSpLocks/>
            <a:stCxn id="79" idx="0"/>
            <a:endCxn id="74" idx="2"/>
          </p:cNvCxnSpPr>
          <p:nvPr/>
        </p:nvCxnSpPr>
        <p:spPr>
          <a:xfrm rot="5400000" flipH="1" flipV="1">
            <a:off x="2122959" y="4657239"/>
            <a:ext cx="183428" cy="306449"/>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カギ線コネクタ 99">
            <a:extLst>
              <a:ext uri="{FF2B5EF4-FFF2-40B4-BE49-F238E27FC236}">
                <a16:creationId xmlns:a16="http://schemas.microsoft.com/office/drawing/2014/main" id="{E0CA8265-84DE-0343-8EA0-19F4D5B8A4D5}"/>
              </a:ext>
            </a:extLst>
          </p:cNvPr>
          <p:cNvCxnSpPr>
            <a:cxnSpLocks/>
            <a:stCxn id="81" idx="0"/>
            <a:endCxn id="74" idx="2"/>
          </p:cNvCxnSpPr>
          <p:nvPr/>
        </p:nvCxnSpPr>
        <p:spPr>
          <a:xfrm rot="16200000" flipV="1">
            <a:off x="2431474" y="4655174"/>
            <a:ext cx="184923" cy="312073"/>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68D7516D-1A41-0B4C-9686-4DE884D8EAFC}"/>
              </a:ext>
            </a:extLst>
          </p:cNvPr>
          <p:cNvCxnSpPr>
            <a:stCxn id="74" idx="2"/>
            <a:endCxn id="80" idx="0"/>
          </p:cNvCxnSpPr>
          <p:nvPr/>
        </p:nvCxnSpPr>
        <p:spPr>
          <a:xfrm flipH="1">
            <a:off x="2367881" y="4718749"/>
            <a:ext cx="17" cy="189157"/>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761FC5A3-414B-8F44-960A-00A81EE4D129}"/>
              </a:ext>
            </a:extLst>
          </p:cNvPr>
          <p:cNvCxnSpPr>
            <a:cxnSpLocks/>
            <a:stCxn id="67" idx="2"/>
            <a:endCxn id="74" idx="0"/>
          </p:cNvCxnSpPr>
          <p:nvPr/>
        </p:nvCxnSpPr>
        <p:spPr>
          <a:xfrm>
            <a:off x="2367898" y="4308376"/>
            <a:ext cx="0" cy="149420"/>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4F9874C7-09A4-4E4D-96B3-01428254C2F4}"/>
              </a:ext>
            </a:extLst>
          </p:cNvPr>
          <p:cNvCxnSpPr>
            <a:cxnSpLocks/>
            <a:stCxn id="73" idx="2"/>
          </p:cNvCxnSpPr>
          <p:nvPr/>
        </p:nvCxnSpPr>
        <p:spPr>
          <a:xfrm>
            <a:off x="1448084" y="4718749"/>
            <a:ext cx="5627" cy="20139"/>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直線コネクタ 119">
            <a:extLst>
              <a:ext uri="{FF2B5EF4-FFF2-40B4-BE49-F238E27FC236}">
                <a16:creationId xmlns:a16="http://schemas.microsoft.com/office/drawing/2014/main" id="{E3BCD367-A7D9-CB4D-A14C-54FE70CA7269}"/>
              </a:ext>
            </a:extLst>
          </p:cNvPr>
          <p:cNvCxnSpPr>
            <a:cxnSpLocks/>
            <a:stCxn id="73" idx="2"/>
            <a:endCxn id="77" idx="0"/>
          </p:cNvCxnSpPr>
          <p:nvPr/>
        </p:nvCxnSpPr>
        <p:spPr>
          <a:xfrm flipH="1">
            <a:off x="1447992" y="4718749"/>
            <a:ext cx="92" cy="195217"/>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カギ線コネクタ 124">
            <a:extLst>
              <a:ext uri="{FF2B5EF4-FFF2-40B4-BE49-F238E27FC236}">
                <a16:creationId xmlns:a16="http://schemas.microsoft.com/office/drawing/2014/main" id="{67E64DF2-9601-1F4B-BA81-42F1EECCE7DD}"/>
              </a:ext>
            </a:extLst>
          </p:cNvPr>
          <p:cNvCxnSpPr>
            <a:cxnSpLocks/>
            <a:stCxn id="83" idx="0"/>
            <a:endCxn id="16" idx="2"/>
          </p:cNvCxnSpPr>
          <p:nvPr/>
        </p:nvCxnSpPr>
        <p:spPr>
          <a:xfrm rot="5400000" flipH="1" flipV="1">
            <a:off x="3046226" y="4660692"/>
            <a:ext cx="177795" cy="305177"/>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カギ線コネクタ 125">
            <a:extLst>
              <a:ext uri="{FF2B5EF4-FFF2-40B4-BE49-F238E27FC236}">
                <a16:creationId xmlns:a16="http://schemas.microsoft.com/office/drawing/2014/main" id="{A74F9A2D-735F-F245-A8B8-F4BF6F27D6B2}"/>
              </a:ext>
            </a:extLst>
          </p:cNvPr>
          <p:cNvCxnSpPr>
            <a:cxnSpLocks/>
            <a:stCxn id="85" idx="0"/>
            <a:endCxn id="16" idx="2"/>
          </p:cNvCxnSpPr>
          <p:nvPr/>
        </p:nvCxnSpPr>
        <p:spPr>
          <a:xfrm rot="16200000" flipV="1">
            <a:off x="3356151" y="4655944"/>
            <a:ext cx="174015" cy="310892"/>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90397855-0151-D648-A290-753883464F6C}"/>
              </a:ext>
            </a:extLst>
          </p:cNvPr>
          <p:cNvCxnSpPr>
            <a:cxnSpLocks/>
            <a:stCxn id="16" idx="2"/>
            <a:endCxn id="84" idx="0"/>
          </p:cNvCxnSpPr>
          <p:nvPr/>
        </p:nvCxnSpPr>
        <p:spPr>
          <a:xfrm>
            <a:off x="3287712" y="4724382"/>
            <a:ext cx="18" cy="190722"/>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8" name="上下矢印 137">
            <a:extLst>
              <a:ext uri="{FF2B5EF4-FFF2-40B4-BE49-F238E27FC236}">
                <a16:creationId xmlns:a16="http://schemas.microsoft.com/office/drawing/2014/main" id="{6CF1207A-0843-0F44-AF86-FBCC0FC2E38A}"/>
              </a:ext>
            </a:extLst>
          </p:cNvPr>
          <p:cNvSpPr/>
          <p:nvPr/>
        </p:nvSpPr>
        <p:spPr>
          <a:xfrm>
            <a:off x="2284328" y="3731317"/>
            <a:ext cx="176987" cy="33855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EF3B19AC-FFC7-C44C-883D-D7FD0C3B6E7B}"/>
              </a:ext>
            </a:extLst>
          </p:cNvPr>
          <p:cNvSpPr/>
          <p:nvPr/>
        </p:nvSpPr>
        <p:spPr>
          <a:xfrm>
            <a:off x="5619006" y="3154085"/>
            <a:ext cx="2294467" cy="67631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D465993E-3FEA-A74F-9822-F6157F4F5F16}"/>
              </a:ext>
            </a:extLst>
          </p:cNvPr>
          <p:cNvSpPr/>
          <p:nvPr/>
        </p:nvSpPr>
        <p:spPr>
          <a:xfrm>
            <a:off x="6061795" y="3508084"/>
            <a:ext cx="1408888" cy="1339452"/>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テキスト ボックス 140">
            <a:extLst>
              <a:ext uri="{FF2B5EF4-FFF2-40B4-BE49-F238E27FC236}">
                <a16:creationId xmlns:a16="http://schemas.microsoft.com/office/drawing/2014/main" id="{0D9528F7-5781-E246-A8ED-E24E44DFB532}"/>
              </a:ext>
            </a:extLst>
          </p:cNvPr>
          <p:cNvSpPr txBox="1"/>
          <p:nvPr/>
        </p:nvSpPr>
        <p:spPr>
          <a:xfrm>
            <a:off x="6076251" y="3188265"/>
            <a:ext cx="1415772"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ユーザー企業</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2" name="テキスト ボックス 141">
            <a:extLst>
              <a:ext uri="{FF2B5EF4-FFF2-40B4-BE49-F238E27FC236}">
                <a16:creationId xmlns:a16="http://schemas.microsoft.com/office/drawing/2014/main" id="{BF39A35F-9B0E-A643-BCBD-7905BE2C1961}"/>
              </a:ext>
            </a:extLst>
          </p:cNvPr>
          <p:cNvSpPr txBox="1"/>
          <p:nvPr/>
        </p:nvSpPr>
        <p:spPr>
          <a:xfrm>
            <a:off x="6242962" y="4054731"/>
            <a:ext cx="1082349" cy="307777"/>
          </a:xfrm>
          <a:prstGeom prst="rect">
            <a:avLst/>
          </a:prstGeom>
          <a:noFill/>
        </p:spPr>
        <p:txBody>
          <a:bodyPr wrap="none" rtlCol="0">
            <a:spAutoFit/>
          </a:bodyPr>
          <a:lstStyle/>
          <a:p>
            <a:pPr algn="ctr"/>
            <a:r>
              <a:rPr kumimoji="1" lang="ja-JP" altLang="en-US" sz="1400">
                <a:solidFill>
                  <a:schemeClr val="accent4">
                    <a:lumMod val="50000"/>
                  </a:schemeClr>
                </a:solidFill>
                <a:latin typeface="Meiryo" panose="020B0604030504040204" pitchFamily="34" charset="-128"/>
                <a:ea typeface="Meiryo" panose="020B0604030504040204" pitchFamily="34" charset="-128"/>
              </a:rPr>
              <a:t>内製チーム</a:t>
            </a:r>
          </a:p>
        </p:txBody>
      </p:sp>
      <p:grpSp>
        <p:nvGrpSpPr>
          <p:cNvPr id="143" name="図形グループ 281">
            <a:extLst>
              <a:ext uri="{FF2B5EF4-FFF2-40B4-BE49-F238E27FC236}">
                <a16:creationId xmlns:a16="http://schemas.microsoft.com/office/drawing/2014/main" id="{D0C39339-040B-0C43-808C-6E6DB2E91E0B}"/>
              </a:ext>
            </a:extLst>
          </p:cNvPr>
          <p:cNvGrpSpPr/>
          <p:nvPr/>
        </p:nvGrpSpPr>
        <p:grpSpPr>
          <a:xfrm>
            <a:off x="6295837" y="3564973"/>
            <a:ext cx="228599" cy="443927"/>
            <a:chOff x="1946324" y="4125162"/>
            <a:chExt cx="969964" cy="2007872"/>
          </a:xfrm>
        </p:grpSpPr>
        <p:sp>
          <p:nvSpPr>
            <p:cNvPr id="144" name="円/楕円 143">
              <a:extLst>
                <a:ext uri="{FF2B5EF4-FFF2-40B4-BE49-F238E27FC236}">
                  <a16:creationId xmlns:a16="http://schemas.microsoft.com/office/drawing/2014/main" id="{188182E1-22D4-3F46-9554-BF39E51D280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フローチャート: 論理積ゲート 144">
              <a:extLst>
                <a:ext uri="{FF2B5EF4-FFF2-40B4-BE49-F238E27FC236}">
                  <a16:creationId xmlns:a16="http://schemas.microsoft.com/office/drawing/2014/main" id="{09151542-5E5A-7A48-89AC-D32BC7FF7ED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284">
            <a:extLst>
              <a:ext uri="{FF2B5EF4-FFF2-40B4-BE49-F238E27FC236}">
                <a16:creationId xmlns:a16="http://schemas.microsoft.com/office/drawing/2014/main" id="{7EB7C846-E64D-3C42-B8DC-BE27FF28C268}"/>
              </a:ext>
            </a:extLst>
          </p:cNvPr>
          <p:cNvGrpSpPr/>
          <p:nvPr/>
        </p:nvGrpSpPr>
        <p:grpSpPr>
          <a:xfrm>
            <a:off x="7008962" y="3564973"/>
            <a:ext cx="228599" cy="443927"/>
            <a:chOff x="1946324" y="4125162"/>
            <a:chExt cx="969964" cy="2007872"/>
          </a:xfrm>
        </p:grpSpPr>
        <p:sp>
          <p:nvSpPr>
            <p:cNvPr id="147" name="円/楕円 146">
              <a:extLst>
                <a:ext uri="{FF2B5EF4-FFF2-40B4-BE49-F238E27FC236}">
                  <a16:creationId xmlns:a16="http://schemas.microsoft.com/office/drawing/2014/main" id="{588FFD46-363E-A348-87DB-00EED83C453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フローチャート: 論理積ゲート 147">
              <a:extLst>
                <a:ext uri="{FF2B5EF4-FFF2-40B4-BE49-F238E27FC236}">
                  <a16:creationId xmlns:a16="http://schemas.microsoft.com/office/drawing/2014/main" id="{261BB5FF-666D-5247-A0AA-B66DFCDE3F6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287">
            <a:extLst>
              <a:ext uri="{FF2B5EF4-FFF2-40B4-BE49-F238E27FC236}">
                <a16:creationId xmlns:a16="http://schemas.microsoft.com/office/drawing/2014/main" id="{66FB1CEE-777B-9045-8573-C17FD4C6FC0C}"/>
              </a:ext>
            </a:extLst>
          </p:cNvPr>
          <p:cNvGrpSpPr/>
          <p:nvPr/>
        </p:nvGrpSpPr>
        <p:grpSpPr>
          <a:xfrm>
            <a:off x="6652399" y="3575488"/>
            <a:ext cx="228599" cy="443927"/>
            <a:chOff x="1946324" y="4125162"/>
            <a:chExt cx="969964" cy="2007872"/>
          </a:xfrm>
        </p:grpSpPr>
        <p:sp>
          <p:nvSpPr>
            <p:cNvPr id="150" name="円/楕円 149">
              <a:extLst>
                <a:ext uri="{FF2B5EF4-FFF2-40B4-BE49-F238E27FC236}">
                  <a16:creationId xmlns:a16="http://schemas.microsoft.com/office/drawing/2014/main" id="{CB39165D-39BB-DA4E-8653-4EDB9C1036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ローチャート: 論理積ゲート 150">
              <a:extLst>
                <a:ext uri="{FF2B5EF4-FFF2-40B4-BE49-F238E27FC236}">
                  <a16:creationId xmlns:a16="http://schemas.microsoft.com/office/drawing/2014/main" id="{46B79B4A-7C85-8B45-95AD-ADBAF64D17D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2" name="図形グループ 284">
            <a:extLst>
              <a:ext uri="{FF2B5EF4-FFF2-40B4-BE49-F238E27FC236}">
                <a16:creationId xmlns:a16="http://schemas.microsoft.com/office/drawing/2014/main" id="{94704F73-CCD4-1243-9F42-2FB2413787D8}"/>
              </a:ext>
            </a:extLst>
          </p:cNvPr>
          <p:cNvGrpSpPr/>
          <p:nvPr/>
        </p:nvGrpSpPr>
        <p:grpSpPr>
          <a:xfrm>
            <a:off x="7008962" y="4334393"/>
            <a:ext cx="228599" cy="443927"/>
            <a:chOff x="1946324" y="4125162"/>
            <a:chExt cx="969964" cy="2007872"/>
          </a:xfrm>
        </p:grpSpPr>
        <p:sp>
          <p:nvSpPr>
            <p:cNvPr id="153" name="円/楕円 152">
              <a:extLst>
                <a:ext uri="{FF2B5EF4-FFF2-40B4-BE49-F238E27FC236}">
                  <a16:creationId xmlns:a16="http://schemas.microsoft.com/office/drawing/2014/main" id="{8C12F496-9AF3-F242-B586-0C907CB8B861}"/>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a:extLst>
                <a:ext uri="{FF2B5EF4-FFF2-40B4-BE49-F238E27FC236}">
                  <a16:creationId xmlns:a16="http://schemas.microsoft.com/office/drawing/2014/main" id="{B463D77E-AD53-7F4A-9926-AE439C686C50}"/>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5" name="図形グループ 284">
            <a:extLst>
              <a:ext uri="{FF2B5EF4-FFF2-40B4-BE49-F238E27FC236}">
                <a16:creationId xmlns:a16="http://schemas.microsoft.com/office/drawing/2014/main" id="{C2FB6463-63E1-1042-A559-33A12250C3AE}"/>
              </a:ext>
            </a:extLst>
          </p:cNvPr>
          <p:cNvGrpSpPr/>
          <p:nvPr/>
        </p:nvGrpSpPr>
        <p:grpSpPr>
          <a:xfrm>
            <a:off x="6290703" y="4328163"/>
            <a:ext cx="228599" cy="443927"/>
            <a:chOff x="1946324" y="4125162"/>
            <a:chExt cx="969964" cy="2007872"/>
          </a:xfrm>
        </p:grpSpPr>
        <p:sp>
          <p:nvSpPr>
            <p:cNvPr id="156" name="円/楕円 155">
              <a:extLst>
                <a:ext uri="{FF2B5EF4-FFF2-40B4-BE49-F238E27FC236}">
                  <a16:creationId xmlns:a16="http://schemas.microsoft.com/office/drawing/2014/main" id="{D87AD78E-1413-EE4A-85CA-D4706397E517}"/>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フローチャート: 論理積ゲート 156">
              <a:extLst>
                <a:ext uri="{FF2B5EF4-FFF2-40B4-BE49-F238E27FC236}">
                  <a16:creationId xmlns:a16="http://schemas.microsoft.com/office/drawing/2014/main" id="{AF28D1F3-9A51-C34C-8916-1882C1D4906E}"/>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8" name="図形グループ 284">
            <a:extLst>
              <a:ext uri="{FF2B5EF4-FFF2-40B4-BE49-F238E27FC236}">
                <a16:creationId xmlns:a16="http://schemas.microsoft.com/office/drawing/2014/main" id="{AD177E9C-4050-0B40-8B93-59DDD49F0AE5}"/>
              </a:ext>
            </a:extLst>
          </p:cNvPr>
          <p:cNvGrpSpPr/>
          <p:nvPr/>
        </p:nvGrpSpPr>
        <p:grpSpPr>
          <a:xfrm>
            <a:off x="6651124" y="4328163"/>
            <a:ext cx="228599" cy="443927"/>
            <a:chOff x="1946324" y="4125162"/>
            <a:chExt cx="969964" cy="2007872"/>
          </a:xfrm>
        </p:grpSpPr>
        <p:sp>
          <p:nvSpPr>
            <p:cNvPr id="159" name="円/楕円 158">
              <a:extLst>
                <a:ext uri="{FF2B5EF4-FFF2-40B4-BE49-F238E27FC236}">
                  <a16:creationId xmlns:a16="http://schemas.microsoft.com/office/drawing/2014/main" id="{D00C27FA-594A-0A45-9A13-F4CC985C3758}"/>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a:extLst>
                <a:ext uri="{FF2B5EF4-FFF2-40B4-BE49-F238E27FC236}">
                  <a16:creationId xmlns:a16="http://schemas.microsoft.com/office/drawing/2014/main" id="{8F644323-6E27-DA4A-9FEE-6DE96C8D26AB}"/>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4" name="正方形/長方形 163">
            <a:extLst>
              <a:ext uri="{FF2B5EF4-FFF2-40B4-BE49-F238E27FC236}">
                <a16:creationId xmlns:a16="http://schemas.microsoft.com/office/drawing/2014/main" id="{FD39AB39-BA0F-6048-9B53-A7B4368B31CB}"/>
              </a:ext>
            </a:extLst>
          </p:cNvPr>
          <p:cNvSpPr/>
          <p:nvPr/>
        </p:nvSpPr>
        <p:spPr>
          <a:xfrm>
            <a:off x="5114701" y="4954815"/>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テキスト ボックス 164">
            <a:extLst>
              <a:ext uri="{FF2B5EF4-FFF2-40B4-BE49-F238E27FC236}">
                <a16:creationId xmlns:a16="http://schemas.microsoft.com/office/drawing/2014/main" id="{52A5B8E8-23A6-7B43-AC9B-A4EB0A9BFAC3}"/>
              </a:ext>
            </a:extLst>
          </p:cNvPr>
          <p:cNvSpPr txBox="1"/>
          <p:nvPr/>
        </p:nvSpPr>
        <p:spPr>
          <a:xfrm>
            <a:off x="5172708" y="4958288"/>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66" name="正方形/長方形 165">
            <a:extLst>
              <a:ext uri="{FF2B5EF4-FFF2-40B4-BE49-F238E27FC236}">
                <a16:creationId xmlns:a16="http://schemas.microsoft.com/office/drawing/2014/main" id="{B3DFB92D-47B3-D642-962C-0CF7D4705839}"/>
              </a:ext>
            </a:extLst>
          </p:cNvPr>
          <p:cNvSpPr/>
          <p:nvPr/>
        </p:nvSpPr>
        <p:spPr>
          <a:xfrm>
            <a:off x="6289720" y="4944344"/>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テキスト ボックス 166">
            <a:extLst>
              <a:ext uri="{FF2B5EF4-FFF2-40B4-BE49-F238E27FC236}">
                <a16:creationId xmlns:a16="http://schemas.microsoft.com/office/drawing/2014/main" id="{60AB9778-431E-9C40-9D8A-8943C9DBB7D9}"/>
              </a:ext>
            </a:extLst>
          </p:cNvPr>
          <p:cNvSpPr txBox="1"/>
          <p:nvPr/>
        </p:nvSpPr>
        <p:spPr>
          <a:xfrm>
            <a:off x="6368798" y="4962195"/>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68" name="正方形/長方形 167">
            <a:extLst>
              <a:ext uri="{FF2B5EF4-FFF2-40B4-BE49-F238E27FC236}">
                <a16:creationId xmlns:a16="http://schemas.microsoft.com/office/drawing/2014/main" id="{BA27EECC-46F6-2B4F-9315-38CBF648CE87}"/>
              </a:ext>
            </a:extLst>
          </p:cNvPr>
          <p:cNvSpPr/>
          <p:nvPr/>
        </p:nvSpPr>
        <p:spPr>
          <a:xfrm>
            <a:off x="7492023" y="4940514"/>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テキスト ボックス 168">
            <a:extLst>
              <a:ext uri="{FF2B5EF4-FFF2-40B4-BE49-F238E27FC236}">
                <a16:creationId xmlns:a16="http://schemas.microsoft.com/office/drawing/2014/main" id="{82EA6CD3-2E7E-9B42-92D2-E8BE3D0E1F53}"/>
              </a:ext>
            </a:extLst>
          </p:cNvPr>
          <p:cNvSpPr txBox="1"/>
          <p:nvPr/>
        </p:nvSpPr>
        <p:spPr>
          <a:xfrm>
            <a:off x="7550030" y="4954815"/>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70" name="右矢印 169">
            <a:extLst>
              <a:ext uri="{FF2B5EF4-FFF2-40B4-BE49-F238E27FC236}">
                <a16:creationId xmlns:a16="http://schemas.microsoft.com/office/drawing/2014/main" id="{B219F729-E7FD-F748-87A5-B593A117DFE8}"/>
              </a:ext>
            </a:extLst>
          </p:cNvPr>
          <p:cNvSpPr/>
          <p:nvPr/>
        </p:nvSpPr>
        <p:spPr>
          <a:xfrm rot="19443163">
            <a:off x="6024468" y="4765288"/>
            <a:ext cx="278678"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矢印 170">
            <a:extLst>
              <a:ext uri="{FF2B5EF4-FFF2-40B4-BE49-F238E27FC236}">
                <a16:creationId xmlns:a16="http://schemas.microsoft.com/office/drawing/2014/main" id="{3F51243D-619E-1D4E-8E39-4958F2E05809}"/>
              </a:ext>
            </a:extLst>
          </p:cNvPr>
          <p:cNvSpPr/>
          <p:nvPr/>
        </p:nvSpPr>
        <p:spPr>
          <a:xfrm rot="2156837" flipH="1">
            <a:off x="7249314" y="4765251"/>
            <a:ext cx="278678"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右矢印 171">
            <a:extLst>
              <a:ext uri="{FF2B5EF4-FFF2-40B4-BE49-F238E27FC236}">
                <a16:creationId xmlns:a16="http://schemas.microsoft.com/office/drawing/2014/main" id="{99683CFB-45F2-E446-8CB8-EBE1D127E697}"/>
              </a:ext>
            </a:extLst>
          </p:cNvPr>
          <p:cNvSpPr/>
          <p:nvPr/>
        </p:nvSpPr>
        <p:spPr>
          <a:xfrm rot="5400000" flipH="1">
            <a:off x="6667183" y="4797908"/>
            <a:ext cx="204901"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3" name="グループ化 172">
            <a:extLst>
              <a:ext uri="{FF2B5EF4-FFF2-40B4-BE49-F238E27FC236}">
                <a16:creationId xmlns:a16="http://schemas.microsoft.com/office/drawing/2014/main" id="{20A76EB5-351E-C049-8588-3661AFE8398A}"/>
              </a:ext>
            </a:extLst>
          </p:cNvPr>
          <p:cNvGrpSpPr/>
          <p:nvPr/>
        </p:nvGrpSpPr>
        <p:grpSpPr>
          <a:xfrm>
            <a:off x="7123261" y="5263814"/>
            <a:ext cx="1513387" cy="338554"/>
            <a:chOff x="7432024" y="4208619"/>
            <a:chExt cx="1513387" cy="338554"/>
          </a:xfrm>
        </p:grpSpPr>
        <p:sp>
          <p:nvSpPr>
            <p:cNvPr id="174" name="四角形吹き出し 173">
              <a:extLst>
                <a:ext uri="{FF2B5EF4-FFF2-40B4-BE49-F238E27FC236}">
                  <a16:creationId xmlns:a16="http://schemas.microsoft.com/office/drawing/2014/main" id="{4B8F748B-84DE-C246-8E80-1A47C9B61D05}"/>
                </a:ext>
              </a:extLst>
            </p:cNvPr>
            <p:cNvSpPr/>
            <p:nvPr/>
          </p:nvSpPr>
          <p:spPr>
            <a:xfrm>
              <a:off x="7432024" y="4217283"/>
              <a:ext cx="1513387" cy="296826"/>
            </a:xfrm>
            <a:prstGeom prst="wedgeRectCallout">
              <a:avLst>
                <a:gd name="adj1" fmla="val -47267"/>
                <a:gd name="adj2" fmla="val -20587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テキスト ボックス 174">
              <a:extLst>
                <a:ext uri="{FF2B5EF4-FFF2-40B4-BE49-F238E27FC236}">
                  <a16:creationId xmlns:a16="http://schemas.microsoft.com/office/drawing/2014/main" id="{1B77B50A-9F45-3345-B05B-1242F9348243}"/>
                </a:ext>
              </a:extLst>
            </p:cNvPr>
            <p:cNvSpPr txBox="1"/>
            <p:nvPr/>
          </p:nvSpPr>
          <p:spPr>
            <a:xfrm>
              <a:off x="7480831" y="4208619"/>
              <a:ext cx="1415772"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高額を払ってもいて欲しい</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圧倒的な技術力を持つ</a:t>
              </a:r>
              <a:r>
                <a:rPr lang="ja-JP" altLang="en-US" sz="800">
                  <a:solidFill>
                    <a:schemeClr val="bg1"/>
                  </a:solidFill>
                  <a:latin typeface="Meiryo" panose="020B0604030504040204" pitchFamily="34" charset="-128"/>
                  <a:ea typeface="Meiryo" panose="020B0604030504040204" pitchFamily="34" charset="-128"/>
                </a:rPr>
                <a:t>個人</a:t>
              </a:r>
              <a:endParaRPr lang="en-US" altLang="ja-JP" sz="800" dirty="0">
                <a:solidFill>
                  <a:schemeClr val="bg1"/>
                </a:solidFill>
                <a:latin typeface="Meiryo" panose="020B0604030504040204" pitchFamily="34" charset="-128"/>
                <a:ea typeface="Meiryo" panose="020B0604030504040204" pitchFamily="34" charset="-128"/>
              </a:endParaRPr>
            </a:p>
          </p:txBody>
        </p:sp>
      </p:grpSp>
      <p:sp>
        <p:nvSpPr>
          <p:cNvPr id="176" name="正方形/長方形 175">
            <a:extLst>
              <a:ext uri="{FF2B5EF4-FFF2-40B4-BE49-F238E27FC236}">
                <a16:creationId xmlns:a16="http://schemas.microsoft.com/office/drawing/2014/main" id="{190337E2-2F3D-A444-8EE1-801389F32A51}"/>
              </a:ext>
            </a:extLst>
          </p:cNvPr>
          <p:cNvSpPr/>
          <p:nvPr/>
        </p:nvSpPr>
        <p:spPr>
          <a:xfrm>
            <a:off x="4863310" y="4359035"/>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テキスト ボックス 176">
            <a:extLst>
              <a:ext uri="{FF2B5EF4-FFF2-40B4-BE49-F238E27FC236}">
                <a16:creationId xmlns:a16="http://schemas.microsoft.com/office/drawing/2014/main" id="{0133D06E-EFA0-9F46-9C37-540620D7365E}"/>
              </a:ext>
            </a:extLst>
          </p:cNvPr>
          <p:cNvSpPr txBox="1"/>
          <p:nvPr/>
        </p:nvSpPr>
        <p:spPr>
          <a:xfrm>
            <a:off x="4921317" y="4362508"/>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78" name="曲折矢印 177">
            <a:extLst>
              <a:ext uri="{FF2B5EF4-FFF2-40B4-BE49-F238E27FC236}">
                <a16:creationId xmlns:a16="http://schemas.microsoft.com/office/drawing/2014/main" id="{C22F6E57-1314-394C-8E0D-A16C386BD821}"/>
              </a:ext>
            </a:extLst>
          </p:cNvPr>
          <p:cNvSpPr/>
          <p:nvPr/>
        </p:nvSpPr>
        <p:spPr>
          <a:xfrm>
            <a:off x="5336654" y="3932073"/>
            <a:ext cx="724737" cy="402320"/>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a:extLst>
              <a:ext uri="{FF2B5EF4-FFF2-40B4-BE49-F238E27FC236}">
                <a16:creationId xmlns:a16="http://schemas.microsoft.com/office/drawing/2014/main" id="{0AB6B478-9274-204B-9D13-F0E43DC9C2C3}"/>
              </a:ext>
            </a:extLst>
          </p:cNvPr>
          <p:cNvSpPr/>
          <p:nvPr/>
        </p:nvSpPr>
        <p:spPr>
          <a:xfrm>
            <a:off x="4863310" y="3877289"/>
            <a:ext cx="1053113" cy="338554"/>
          </a:xfrm>
          <a:prstGeom prst="rect">
            <a:avLst/>
          </a:prstGeom>
          <a:solidFill>
            <a:srgbClr val="785B9C">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テキスト ボックス 179">
            <a:extLst>
              <a:ext uri="{FF2B5EF4-FFF2-40B4-BE49-F238E27FC236}">
                <a16:creationId xmlns:a16="http://schemas.microsoft.com/office/drawing/2014/main" id="{F1DD8F5D-0BAC-4441-9772-0C108149DCAA}"/>
              </a:ext>
            </a:extLst>
          </p:cNvPr>
          <p:cNvSpPr txBox="1"/>
          <p:nvPr/>
        </p:nvSpPr>
        <p:spPr>
          <a:xfrm>
            <a:off x="4823093" y="3892491"/>
            <a:ext cx="1112805"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プラットフォーム等</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en-US" altLang="ja-JP" sz="800" dirty="0">
                <a:solidFill>
                  <a:schemeClr val="bg1"/>
                </a:solidFill>
                <a:latin typeface="Meiryo" panose="020B0604030504040204" pitchFamily="34" charset="-128"/>
                <a:ea typeface="Meiryo" panose="020B0604030504040204" pitchFamily="34" charset="-128"/>
              </a:rPr>
              <a:t>IT</a:t>
            </a:r>
            <a:r>
              <a:rPr lang="ja-JP" altLang="en-US" sz="800">
                <a:solidFill>
                  <a:schemeClr val="bg1"/>
                </a:solidFill>
                <a:latin typeface="Meiryo" panose="020B0604030504040204" pitchFamily="34" charset="-128"/>
                <a:ea typeface="Meiryo" panose="020B0604030504040204" pitchFamily="34" charset="-128"/>
              </a:rPr>
              <a:t>サービスやツール</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DF8447AA-0398-B040-BAA0-4F7A5F80CFF8}"/>
              </a:ext>
            </a:extLst>
          </p:cNvPr>
          <p:cNvSpPr/>
          <p:nvPr/>
        </p:nvSpPr>
        <p:spPr>
          <a:xfrm>
            <a:off x="7722498" y="4365931"/>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テキスト ボックス 181">
            <a:extLst>
              <a:ext uri="{FF2B5EF4-FFF2-40B4-BE49-F238E27FC236}">
                <a16:creationId xmlns:a16="http://schemas.microsoft.com/office/drawing/2014/main" id="{00041984-0F18-BA45-85AF-10CEC2D82AEE}"/>
              </a:ext>
            </a:extLst>
          </p:cNvPr>
          <p:cNvSpPr txBox="1"/>
          <p:nvPr/>
        </p:nvSpPr>
        <p:spPr>
          <a:xfrm>
            <a:off x="7817852" y="4385903"/>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83" name="曲折矢印 182">
            <a:extLst>
              <a:ext uri="{FF2B5EF4-FFF2-40B4-BE49-F238E27FC236}">
                <a16:creationId xmlns:a16="http://schemas.microsoft.com/office/drawing/2014/main" id="{CC645470-033D-8B47-9C69-74338DA45AA2}"/>
              </a:ext>
            </a:extLst>
          </p:cNvPr>
          <p:cNvSpPr/>
          <p:nvPr/>
        </p:nvSpPr>
        <p:spPr>
          <a:xfrm flipH="1">
            <a:off x="7478211" y="3932073"/>
            <a:ext cx="724737" cy="402320"/>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a:extLst>
              <a:ext uri="{FF2B5EF4-FFF2-40B4-BE49-F238E27FC236}">
                <a16:creationId xmlns:a16="http://schemas.microsoft.com/office/drawing/2014/main" id="{DD35762E-6E34-7A46-9F42-4FDE1DA7821E}"/>
              </a:ext>
            </a:extLst>
          </p:cNvPr>
          <p:cNvSpPr/>
          <p:nvPr/>
        </p:nvSpPr>
        <p:spPr>
          <a:xfrm>
            <a:off x="7667156" y="3865786"/>
            <a:ext cx="1053113" cy="338554"/>
          </a:xfrm>
          <a:prstGeom prst="rect">
            <a:avLst/>
          </a:prstGeom>
          <a:solidFill>
            <a:srgbClr val="785B9C">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テキスト ボックス 184">
            <a:extLst>
              <a:ext uri="{FF2B5EF4-FFF2-40B4-BE49-F238E27FC236}">
                <a16:creationId xmlns:a16="http://schemas.microsoft.com/office/drawing/2014/main" id="{1B69FB6B-3A5F-7546-94A5-7D4C08176E5E}"/>
              </a:ext>
            </a:extLst>
          </p:cNvPr>
          <p:cNvSpPr txBox="1"/>
          <p:nvPr/>
        </p:nvSpPr>
        <p:spPr>
          <a:xfrm>
            <a:off x="7885826" y="3880988"/>
            <a:ext cx="595035"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共同事業</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事業提携</a:t>
            </a:r>
            <a:endParaRPr kumimoji="1" lang="ja-JP" altLang="en-US" sz="8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785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up)">
                                      <p:cBhvr>
                                        <p:cTn id="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2A596B-7586-D147-9D37-FABC2A9A1448}"/>
              </a:ext>
            </a:extLst>
          </p:cNvPr>
          <p:cNvSpPr>
            <a:spLocks noGrp="1"/>
          </p:cNvSpPr>
          <p:nvPr>
            <p:ph type="title"/>
          </p:nvPr>
        </p:nvSpPr>
        <p:spPr/>
        <p:txBody>
          <a:bodyPr/>
          <a:lstStyle/>
          <a:p>
            <a:r>
              <a:rPr kumimoji="1" lang="ja-JP" altLang="en-US"/>
              <a:t>タレント・マネージメント企業／事業</a:t>
            </a:r>
          </a:p>
        </p:txBody>
      </p:sp>
      <p:grpSp>
        <p:nvGrpSpPr>
          <p:cNvPr id="3" name="図形グループ 284">
            <a:extLst>
              <a:ext uri="{FF2B5EF4-FFF2-40B4-BE49-F238E27FC236}">
                <a16:creationId xmlns:a16="http://schemas.microsoft.com/office/drawing/2014/main" id="{A622FAD5-BFAB-A546-BBF7-64FA9C0080F3}"/>
              </a:ext>
            </a:extLst>
          </p:cNvPr>
          <p:cNvGrpSpPr/>
          <p:nvPr/>
        </p:nvGrpSpPr>
        <p:grpSpPr>
          <a:xfrm>
            <a:off x="5039699" y="2886026"/>
            <a:ext cx="814911" cy="1582514"/>
            <a:chOff x="1946324" y="4125162"/>
            <a:chExt cx="969964" cy="2007872"/>
          </a:xfrm>
        </p:grpSpPr>
        <p:sp>
          <p:nvSpPr>
            <p:cNvPr id="4" name="円/楕円 3">
              <a:extLst>
                <a:ext uri="{FF2B5EF4-FFF2-40B4-BE49-F238E27FC236}">
                  <a16:creationId xmlns:a16="http://schemas.microsoft.com/office/drawing/2014/main" id="{2EC7AEF8-54EA-0D42-BA00-D91E5DDA9644}"/>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論理積ゲート 4">
              <a:extLst>
                <a:ext uri="{FF2B5EF4-FFF2-40B4-BE49-F238E27FC236}">
                  <a16:creationId xmlns:a16="http://schemas.microsoft.com/office/drawing/2014/main" id="{9E7AC032-5E85-BC48-A827-8C7980F8FD42}"/>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 name="図形グループ 284">
            <a:extLst>
              <a:ext uri="{FF2B5EF4-FFF2-40B4-BE49-F238E27FC236}">
                <a16:creationId xmlns:a16="http://schemas.microsoft.com/office/drawing/2014/main" id="{AD52E80D-6909-C344-8135-1A3269B9D861}"/>
              </a:ext>
            </a:extLst>
          </p:cNvPr>
          <p:cNvGrpSpPr/>
          <p:nvPr/>
        </p:nvGrpSpPr>
        <p:grpSpPr>
          <a:xfrm>
            <a:off x="3303259" y="2886026"/>
            <a:ext cx="814911" cy="1582514"/>
            <a:chOff x="1946324" y="4125162"/>
            <a:chExt cx="969964" cy="2007872"/>
          </a:xfrm>
        </p:grpSpPr>
        <p:sp>
          <p:nvSpPr>
            <p:cNvPr id="7" name="円/楕円 6">
              <a:extLst>
                <a:ext uri="{FF2B5EF4-FFF2-40B4-BE49-F238E27FC236}">
                  <a16:creationId xmlns:a16="http://schemas.microsoft.com/office/drawing/2014/main" id="{23CB1855-75DA-3743-8F19-44A9B3E93AB7}"/>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論理積ゲート 7">
              <a:extLst>
                <a:ext uri="{FF2B5EF4-FFF2-40B4-BE49-F238E27FC236}">
                  <a16:creationId xmlns:a16="http://schemas.microsoft.com/office/drawing/2014/main" id="{4D569315-DD52-C444-ADAE-534323F1022E}"/>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図形グループ 284">
            <a:extLst>
              <a:ext uri="{FF2B5EF4-FFF2-40B4-BE49-F238E27FC236}">
                <a16:creationId xmlns:a16="http://schemas.microsoft.com/office/drawing/2014/main" id="{4B4A068C-A2C1-8645-BE0C-64BE79DFEFF3}"/>
              </a:ext>
            </a:extLst>
          </p:cNvPr>
          <p:cNvGrpSpPr/>
          <p:nvPr/>
        </p:nvGrpSpPr>
        <p:grpSpPr>
          <a:xfrm>
            <a:off x="4171481" y="2886027"/>
            <a:ext cx="814911" cy="1582514"/>
            <a:chOff x="1946324" y="4125162"/>
            <a:chExt cx="969964" cy="2007872"/>
          </a:xfrm>
        </p:grpSpPr>
        <p:sp>
          <p:nvSpPr>
            <p:cNvPr id="10" name="円/楕円 9">
              <a:extLst>
                <a:ext uri="{FF2B5EF4-FFF2-40B4-BE49-F238E27FC236}">
                  <a16:creationId xmlns:a16="http://schemas.microsoft.com/office/drawing/2014/main" id="{1C3F846C-2E82-524D-A186-C4B0F90561AE}"/>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a:extLst>
                <a:ext uri="{FF2B5EF4-FFF2-40B4-BE49-F238E27FC236}">
                  <a16:creationId xmlns:a16="http://schemas.microsoft.com/office/drawing/2014/main" id="{1B5D6E70-A3CA-C743-B1A2-315E48F61F1E}"/>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F52468D3-EDC1-C043-84DC-FFCF156FD2A4}"/>
              </a:ext>
            </a:extLst>
          </p:cNvPr>
          <p:cNvSpPr txBox="1"/>
          <p:nvPr/>
        </p:nvSpPr>
        <p:spPr>
          <a:xfrm>
            <a:off x="3248561" y="2137457"/>
            <a:ext cx="2646878" cy="584775"/>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高額を払ってもいて欲しい</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600">
                <a:solidFill>
                  <a:schemeClr val="accent6">
                    <a:lumMod val="75000"/>
                  </a:schemeClr>
                </a:solidFill>
                <a:latin typeface="Meiryo" panose="020B0604030504040204" pitchFamily="34" charset="-128"/>
                <a:ea typeface="Meiryo" panose="020B0604030504040204" pitchFamily="34" charset="-128"/>
              </a:rPr>
              <a:t>圧倒的な技術力を持つ</a:t>
            </a:r>
            <a:r>
              <a:rPr lang="ja-JP" altLang="en-US" sz="1600">
                <a:solidFill>
                  <a:schemeClr val="accent6">
                    <a:lumMod val="75000"/>
                  </a:schemeClr>
                </a:solidFill>
                <a:latin typeface="Meiryo" panose="020B0604030504040204" pitchFamily="34" charset="-128"/>
                <a:ea typeface="Meiryo" panose="020B0604030504040204" pitchFamily="34" charset="-128"/>
              </a:rPr>
              <a:t>個人</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pic>
        <p:nvPicPr>
          <p:cNvPr id="1026" name="Picture 2" descr="黒い服を着たアイドルのイラスト">
            <a:extLst>
              <a:ext uri="{FF2B5EF4-FFF2-40B4-BE49-F238E27FC236}">
                <a16:creationId xmlns:a16="http://schemas.microsoft.com/office/drawing/2014/main" id="{F130BDA4-9437-1143-9573-0470045C3C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5736" y="2483088"/>
            <a:ext cx="4506397" cy="23883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胸の位置でペンライトを持つアイドルファンのイラスト（女性）">
            <a:extLst>
              <a:ext uri="{FF2B5EF4-FFF2-40B4-BE49-F238E27FC236}">
                <a16:creationId xmlns:a16="http://schemas.microsoft.com/office/drawing/2014/main" id="{49F986A9-6B79-C042-A02D-7FA61D1679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54608" y="4345906"/>
            <a:ext cx="2721168" cy="1932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C09A7C61-7437-DD4B-AF7D-15C573D0185C}"/>
              </a:ext>
            </a:extLst>
          </p:cNvPr>
          <p:cNvSpPr/>
          <p:nvPr/>
        </p:nvSpPr>
        <p:spPr>
          <a:xfrm>
            <a:off x="355558" y="1046382"/>
            <a:ext cx="8432884" cy="646331"/>
          </a:xfrm>
          <a:prstGeom prst="rect">
            <a:avLst/>
          </a:prstGeom>
        </p:spPr>
        <p:txBody>
          <a:bodyPr wrap="square">
            <a:spAutoFit/>
          </a:bodyPr>
          <a:lstStyle/>
          <a:p>
            <a:r>
              <a:rPr lang="ja-JP" altLang="en-US">
                <a:solidFill>
                  <a:srgbClr val="4B4B4B"/>
                </a:solidFill>
                <a:latin typeface="Meiryo" panose="020B0604030504040204" pitchFamily="34" charset="-128"/>
                <a:ea typeface="Meiryo" panose="020B0604030504040204" pitchFamily="34" charset="-128"/>
              </a:rPr>
              <a:t>芸能人を育て、才能を開花させ、華々しいステージに送り出し、高額の報酬を払う「タレント・マネージメント企業」のような事業。</a:t>
            </a:r>
            <a:endParaRPr lang="ja-JP" altLang="en-US">
              <a:latin typeface="Meiryo" panose="020B0604030504040204" pitchFamily="34" charset="-128"/>
              <a:ea typeface="Meiryo" panose="020B0604030504040204" pitchFamily="34" charset="-128"/>
            </a:endParaRPr>
          </a:p>
        </p:txBody>
      </p:sp>
      <p:pic>
        <p:nvPicPr>
          <p:cNvPr id="19" name="Picture 4" descr="胸の位置でペンライトを持つアイドルファンのイラスト（女性）">
            <a:extLst>
              <a:ext uri="{FF2B5EF4-FFF2-40B4-BE49-F238E27FC236}">
                <a16:creationId xmlns:a16="http://schemas.microsoft.com/office/drawing/2014/main" id="{38E2C2C0-2C25-B64B-8628-8A3146D3F5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568225" y="4345907"/>
            <a:ext cx="2721168" cy="1932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6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1268F0-DD1B-F146-B57A-F0822B14158F}"/>
              </a:ext>
            </a:extLst>
          </p:cNvPr>
          <p:cNvSpPr>
            <a:spLocks noGrp="1"/>
          </p:cNvSpPr>
          <p:nvPr>
            <p:ph type="title"/>
          </p:nvPr>
        </p:nvSpPr>
        <p:spPr/>
        <p:txBody>
          <a:bodyPr/>
          <a:lstStyle/>
          <a:p>
            <a:r>
              <a:rPr lang="ja-JP" altLang="en-US">
                <a:solidFill>
                  <a:schemeClr val="tx1">
                    <a:lumMod val="50000"/>
                    <a:lumOff val="50000"/>
                  </a:schemeClr>
                </a:solidFill>
              </a:rPr>
              <a:t>共創戦略：</a:t>
            </a:r>
            <a:r>
              <a:rPr kumimoji="1" lang="ja-JP" altLang="en-US"/>
              <a:t>受発注型取引と共創型取引</a:t>
            </a:r>
          </a:p>
        </p:txBody>
      </p:sp>
      <p:sp>
        <p:nvSpPr>
          <p:cNvPr id="3" name="正方形/長方形 2">
            <a:extLst>
              <a:ext uri="{FF2B5EF4-FFF2-40B4-BE49-F238E27FC236}">
                <a16:creationId xmlns:a16="http://schemas.microsoft.com/office/drawing/2014/main" id="{5A7E8D65-D5A7-E74F-B7FE-B887DB3C7A57}"/>
              </a:ext>
            </a:extLst>
          </p:cNvPr>
          <p:cNvSpPr/>
          <p:nvPr/>
        </p:nvSpPr>
        <p:spPr>
          <a:xfrm>
            <a:off x="230400" y="777644"/>
            <a:ext cx="3906592" cy="41622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B30C0580-2B4B-4B42-B21D-99B9AAD58DBF}"/>
              </a:ext>
            </a:extLst>
          </p:cNvPr>
          <p:cNvSpPr txBox="1"/>
          <p:nvPr/>
        </p:nvSpPr>
        <p:spPr>
          <a:xfrm>
            <a:off x="1136539" y="797670"/>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受発注型取引</a:t>
            </a:r>
          </a:p>
        </p:txBody>
      </p:sp>
      <p:sp>
        <p:nvSpPr>
          <p:cNvPr id="7" name="正方形/長方形 6">
            <a:extLst>
              <a:ext uri="{FF2B5EF4-FFF2-40B4-BE49-F238E27FC236}">
                <a16:creationId xmlns:a16="http://schemas.microsoft.com/office/drawing/2014/main" id="{392B57BD-516A-334E-95DD-79DEE63C0B5B}"/>
              </a:ext>
            </a:extLst>
          </p:cNvPr>
          <p:cNvSpPr/>
          <p:nvPr/>
        </p:nvSpPr>
        <p:spPr>
          <a:xfrm>
            <a:off x="233130" y="1253836"/>
            <a:ext cx="3906592" cy="12192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17D3236A-C4C9-644A-BA1E-A8815FA87EE9}"/>
              </a:ext>
            </a:extLst>
          </p:cNvPr>
          <p:cNvSpPr txBox="1"/>
          <p:nvPr/>
        </p:nvSpPr>
        <p:spPr>
          <a:xfrm>
            <a:off x="233131" y="1321421"/>
            <a:ext cx="3906591"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 どうなれば成功なのかを予め決められる</a:t>
            </a:r>
          </a:p>
        </p:txBody>
      </p:sp>
      <p:sp>
        <p:nvSpPr>
          <p:cNvPr id="11" name="テキスト ボックス 10">
            <a:extLst>
              <a:ext uri="{FF2B5EF4-FFF2-40B4-BE49-F238E27FC236}">
                <a16:creationId xmlns:a16="http://schemas.microsoft.com/office/drawing/2014/main" id="{A52A468D-72EE-B544-896D-0AD1F3FD9FED}"/>
              </a:ext>
            </a:extLst>
          </p:cNvPr>
          <p:cNvSpPr txBox="1"/>
          <p:nvPr/>
        </p:nvSpPr>
        <p:spPr>
          <a:xfrm>
            <a:off x="314697" y="1580081"/>
            <a:ext cx="3726287" cy="830997"/>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既存の業務プロセスの改善</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既存システムの改修や機能の追加</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既存業務の効率化や利便性の向上のための社内ユーザーを対象としたシステム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865ED700-0422-4A40-A909-D50BD03E3E2D}"/>
              </a:ext>
            </a:extLst>
          </p:cNvPr>
          <p:cNvSpPr/>
          <p:nvPr/>
        </p:nvSpPr>
        <p:spPr>
          <a:xfrm>
            <a:off x="233130" y="2540621"/>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556B6CF-74FC-D74C-9E61-99F2FBDB8BE5}"/>
              </a:ext>
            </a:extLst>
          </p:cNvPr>
          <p:cNvSpPr txBox="1"/>
          <p:nvPr/>
        </p:nvSpPr>
        <p:spPr>
          <a:xfrm>
            <a:off x="1726434" y="2578076"/>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主従関係</a:t>
            </a:r>
          </a:p>
        </p:txBody>
      </p:sp>
      <p:sp>
        <p:nvSpPr>
          <p:cNvPr id="17" name="正方形/長方形 16">
            <a:extLst>
              <a:ext uri="{FF2B5EF4-FFF2-40B4-BE49-F238E27FC236}">
                <a16:creationId xmlns:a16="http://schemas.microsoft.com/office/drawing/2014/main" id="{B9ED5EE0-36D6-2F4D-BA2F-BF56A3817FD8}"/>
              </a:ext>
            </a:extLst>
          </p:cNvPr>
          <p:cNvSpPr/>
          <p:nvPr/>
        </p:nvSpPr>
        <p:spPr>
          <a:xfrm>
            <a:off x="233130" y="2947408"/>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0BAA8E2C-B3F8-4348-A963-F8689E8F919E}"/>
              </a:ext>
            </a:extLst>
          </p:cNvPr>
          <p:cNvSpPr txBox="1"/>
          <p:nvPr/>
        </p:nvSpPr>
        <p:spPr>
          <a:xfrm>
            <a:off x="1277597" y="2984863"/>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ルールや手順に従う</a:t>
            </a:r>
          </a:p>
        </p:txBody>
      </p:sp>
      <p:sp>
        <p:nvSpPr>
          <p:cNvPr id="21" name="正方形/長方形 20">
            <a:extLst>
              <a:ext uri="{FF2B5EF4-FFF2-40B4-BE49-F238E27FC236}">
                <a16:creationId xmlns:a16="http://schemas.microsoft.com/office/drawing/2014/main" id="{4B083755-480C-7C4D-910E-CD689085CF68}"/>
              </a:ext>
            </a:extLst>
          </p:cNvPr>
          <p:cNvSpPr/>
          <p:nvPr/>
        </p:nvSpPr>
        <p:spPr>
          <a:xfrm>
            <a:off x="233130" y="3354195"/>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A6C69D7-5010-A044-A190-CA6C92218E0A}"/>
              </a:ext>
            </a:extLst>
          </p:cNvPr>
          <p:cNvSpPr txBox="1"/>
          <p:nvPr/>
        </p:nvSpPr>
        <p:spPr>
          <a:xfrm>
            <a:off x="1457131" y="3391002"/>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効率を追求する</a:t>
            </a:r>
          </a:p>
        </p:txBody>
      </p:sp>
      <p:sp>
        <p:nvSpPr>
          <p:cNvPr id="25" name="正方形/長方形 24">
            <a:extLst>
              <a:ext uri="{FF2B5EF4-FFF2-40B4-BE49-F238E27FC236}">
                <a16:creationId xmlns:a16="http://schemas.microsoft.com/office/drawing/2014/main" id="{BFCA4EA1-4622-5B49-A31A-BB56E038BFBE}"/>
              </a:ext>
            </a:extLst>
          </p:cNvPr>
          <p:cNvSpPr/>
          <p:nvPr/>
        </p:nvSpPr>
        <p:spPr>
          <a:xfrm>
            <a:off x="233130" y="4155187"/>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ED80B3A-98D5-3042-8516-315EB6EF388C}"/>
              </a:ext>
            </a:extLst>
          </p:cNvPr>
          <p:cNvSpPr txBox="1"/>
          <p:nvPr/>
        </p:nvSpPr>
        <p:spPr>
          <a:xfrm>
            <a:off x="1457135" y="4192130"/>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失敗は許さない</a:t>
            </a:r>
          </a:p>
        </p:txBody>
      </p:sp>
      <p:sp>
        <p:nvSpPr>
          <p:cNvPr id="29" name="正方形/長方形 28">
            <a:extLst>
              <a:ext uri="{FF2B5EF4-FFF2-40B4-BE49-F238E27FC236}">
                <a16:creationId xmlns:a16="http://schemas.microsoft.com/office/drawing/2014/main" id="{1658993B-5D64-7D4A-99BD-41D2D8E4E951}"/>
              </a:ext>
            </a:extLst>
          </p:cNvPr>
          <p:cNvSpPr/>
          <p:nvPr/>
        </p:nvSpPr>
        <p:spPr>
          <a:xfrm>
            <a:off x="233130" y="4560205"/>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50312A6A-C4C7-0B4D-85B5-FA1FB161FA03}"/>
              </a:ext>
            </a:extLst>
          </p:cNvPr>
          <p:cNvSpPr txBox="1"/>
          <p:nvPr/>
        </p:nvSpPr>
        <p:spPr>
          <a:xfrm>
            <a:off x="1098065" y="4597148"/>
            <a:ext cx="215956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横並び・同質性を求める</a:t>
            </a:r>
          </a:p>
        </p:txBody>
      </p:sp>
      <p:sp>
        <p:nvSpPr>
          <p:cNvPr id="33" name="正方形/長方形 32">
            <a:extLst>
              <a:ext uri="{FF2B5EF4-FFF2-40B4-BE49-F238E27FC236}">
                <a16:creationId xmlns:a16="http://schemas.microsoft.com/office/drawing/2014/main" id="{179E0CF4-AD8C-C748-985F-685089F24F45}"/>
              </a:ext>
            </a:extLst>
          </p:cNvPr>
          <p:cNvSpPr/>
          <p:nvPr/>
        </p:nvSpPr>
        <p:spPr>
          <a:xfrm>
            <a:off x="233130" y="4964896"/>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DD884607-8C26-C941-A568-7BCF22459DDC}"/>
              </a:ext>
            </a:extLst>
          </p:cNvPr>
          <p:cNvSpPr txBox="1"/>
          <p:nvPr/>
        </p:nvSpPr>
        <p:spPr>
          <a:xfrm>
            <a:off x="1187836" y="5001839"/>
            <a:ext cx="19800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リーダーの指示に従う</a:t>
            </a:r>
          </a:p>
        </p:txBody>
      </p:sp>
      <p:sp>
        <p:nvSpPr>
          <p:cNvPr id="37" name="正方形/長方形 36">
            <a:extLst>
              <a:ext uri="{FF2B5EF4-FFF2-40B4-BE49-F238E27FC236}">
                <a16:creationId xmlns:a16="http://schemas.microsoft.com/office/drawing/2014/main" id="{4FBA7C78-67A7-FB4D-93B7-6600A703C3F9}"/>
              </a:ext>
            </a:extLst>
          </p:cNvPr>
          <p:cNvSpPr/>
          <p:nvPr/>
        </p:nvSpPr>
        <p:spPr>
          <a:xfrm>
            <a:off x="233130" y="5377336"/>
            <a:ext cx="3906592" cy="6772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C3887172-5093-8340-9B2A-BC050DCA5858}"/>
              </a:ext>
            </a:extLst>
          </p:cNvPr>
          <p:cNvSpPr txBox="1"/>
          <p:nvPr/>
        </p:nvSpPr>
        <p:spPr>
          <a:xfrm>
            <a:off x="314697" y="5414249"/>
            <a:ext cx="3726287" cy="646331"/>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言われたとおりやりました</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言われなかったのでやりませんでした</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仕様書通りに作りました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2" name="正方形/長方形 41">
            <a:extLst>
              <a:ext uri="{FF2B5EF4-FFF2-40B4-BE49-F238E27FC236}">
                <a16:creationId xmlns:a16="http://schemas.microsoft.com/office/drawing/2014/main" id="{4009A3AF-B12F-5F42-86FE-1454BC5CD68F}"/>
              </a:ext>
            </a:extLst>
          </p:cNvPr>
          <p:cNvSpPr/>
          <p:nvPr/>
        </p:nvSpPr>
        <p:spPr>
          <a:xfrm>
            <a:off x="230400" y="3761069"/>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7ACD719B-BB65-0B40-B716-AB21BA11F167}"/>
              </a:ext>
            </a:extLst>
          </p:cNvPr>
          <p:cNvSpPr txBox="1"/>
          <p:nvPr/>
        </p:nvSpPr>
        <p:spPr>
          <a:xfrm>
            <a:off x="828750" y="3793334"/>
            <a:ext cx="26981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管理者が進捗や成果を管理する</a:t>
            </a:r>
          </a:p>
        </p:txBody>
      </p:sp>
      <p:sp>
        <p:nvSpPr>
          <p:cNvPr id="47" name="正方形/長方形 46">
            <a:extLst>
              <a:ext uri="{FF2B5EF4-FFF2-40B4-BE49-F238E27FC236}">
                <a16:creationId xmlns:a16="http://schemas.microsoft.com/office/drawing/2014/main" id="{6ECE8B15-3DFF-C846-9777-58EB0EE4E226}"/>
              </a:ext>
            </a:extLst>
          </p:cNvPr>
          <p:cNvSpPr/>
          <p:nvPr/>
        </p:nvSpPr>
        <p:spPr>
          <a:xfrm>
            <a:off x="230400" y="6111396"/>
            <a:ext cx="3906592" cy="47135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CBDA50F5-CF29-6947-A31F-52CA89226EF2}"/>
              </a:ext>
            </a:extLst>
          </p:cNvPr>
          <p:cNvSpPr txBox="1"/>
          <p:nvPr/>
        </p:nvSpPr>
        <p:spPr>
          <a:xfrm>
            <a:off x="709098" y="6140959"/>
            <a:ext cx="2954655"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ローコード開発、自動化やクラウド化で</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誰もができるようになろうとしている</a:t>
            </a:r>
          </a:p>
        </p:txBody>
      </p:sp>
      <p:grpSp>
        <p:nvGrpSpPr>
          <p:cNvPr id="51" name="グループ化 50">
            <a:extLst>
              <a:ext uri="{FF2B5EF4-FFF2-40B4-BE49-F238E27FC236}">
                <a16:creationId xmlns:a16="http://schemas.microsoft.com/office/drawing/2014/main" id="{FAEB3F6B-F132-6C49-BF90-402250E9CD12}"/>
              </a:ext>
            </a:extLst>
          </p:cNvPr>
          <p:cNvGrpSpPr/>
          <p:nvPr/>
        </p:nvGrpSpPr>
        <p:grpSpPr>
          <a:xfrm>
            <a:off x="4308681" y="777644"/>
            <a:ext cx="4631817" cy="5824980"/>
            <a:chOff x="4308681" y="777644"/>
            <a:chExt cx="4631817" cy="5824980"/>
          </a:xfrm>
        </p:grpSpPr>
        <p:sp>
          <p:nvSpPr>
            <p:cNvPr id="4" name="正方形/長方形 3">
              <a:extLst>
                <a:ext uri="{FF2B5EF4-FFF2-40B4-BE49-F238E27FC236}">
                  <a16:creationId xmlns:a16="http://schemas.microsoft.com/office/drawing/2014/main" id="{172DC605-BDA3-F544-ADB3-1AFD90CBB2F0}"/>
                </a:ext>
              </a:extLst>
            </p:cNvPr>
            <p:cNvSpPr/>
            <p:nvPr/>
          </p:nvSpPr>
          <p:spPr>
            <a:xfrm>
              <a:off x="5007008" y="777644"/>
              <a:ext cx="3906592" cy="416221"/>
            </a:xfrm>
            <a:prstGeom prst="rect">
              <a:avLst/>
            </a:prstGeom>
            <a:solidFill>
              <a:srgbClr val="01189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65754BDA-481F-2648-89CF-FB86351DF4FC}"/>
                </a:ext>
              </a:extLst>
            </p:cNvPr>
            <p:cNvSpPr txBox="1"/>
            <p:nvPr/>
          </p:nvSpPr>
          <p:spPr>
            <a:xfrm>
              <a:off x="6067037" y="797670"/>
              <a:ext cx="172354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共創型取引</a:t>
              </a:r>
            </a:p>
          </p:txBody>
        </p:sp>
        <p:sp>
          <p:nvSpPr>
            <p:cNvPr id="8" name="正方形/長方形 7">
              <a:extLst>
                <a:ext uri="{FF2B5EF4-FFF2-40B4-BE49-F238E27FC236}">
                  <a16:creationId xmlns:a16="http://schemas.microsoft.com/office/drawing/2014/main" id="{07BAFABB-D27D-DD46-8450-011D9FB7449E}"/>
                </a:ext>
              </a:extLst>
            </p:cNvPr>
            <p:cNvSpPr/>
            <p:nvPr/>
          </p:nvSpPr>
          <p:spPr>
            <a:xfrm>
              <a:off x="5009740" y="1253836"/>
              <a:ext cx="3906592" cy="12192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018EFC54-7D6C-D34D-96C0-5493CE8BAC91}"/>
                </a:ext>
              </a:extLst>
            </p:cNvPr>
            <p:cNvSpPr txBox="1"/>
            <p:nvPr/>
          </p:nvSpPr>
          <p:spPr>
            <a:xfrm>
              <a:off x="5009740" y="1321421"/>
              <a:ext cx="3906591"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どうなれば成功なのかを予め決められない</a:t>
              </a:r>
            </a:p>
          </p:txBody>
        </p:sp>
        <p:sp>
          <p:nvSpPr>
            <p:cNvPr id="12" name="テキスト ボックス 11">
              <a:extLst>
                <a:ext uri="{FF2B5EF4-FFF2-40B4-BE49-F238E27FC236}">
                  <a16:creationId xmlns:a16="http://schemas.microsoft.com/office/drawing/2014/main" id="{AABC8E89-0180-8D44-AF9C-D2E8F7DF0BB7}"/>
                </a:ext>
              </a:extLst>
            </p:cNvPr>
            <p:cNvSpPr txBox="1"/>
            <p:nvPr/>
          </p:nvSpPr>
          <p:spPr>
            <a:xfrm>
              <a:off x="5134236" y="1580081"/>
              <a:ext cx="3700529" cy="830997"/>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新しいビジネス・モデルの立ち上げ</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新しい業務プロセスのための新規システム</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新規顧客の獲得や売上／利益の拡大のため</a:t>
              </a:r>
              <a:r>
                <a:rPr lang="ja-JP" altLang="en-US" sz="1200">
                  <a:solidFill>
                    <a:schemeClr val="bg1"/>
                  </a:solidFill>
                  <a:latin typeface="Meiryo" panose="020B0604030504040204" pitchFamily="34" charset="-128"/>
                  <a:ea typeface="Meiryo" panose="020B0604030504040204" pitchFamily="34" charset="-128"/>
                </a:rPr>
                <a:t>の社外ユーザーを対象としたシステム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9DE2658D-CFC9-2F40-90EB-0E1776D27A1D}"/>
                </a:ext>
              </a:extLst>
            </p:cNvPr>
            <p:cNvSpPr/>
            <p:nvPr/>
          </p:nvSpPr>
          <p:spPr>
            <a:xfrm>
              <a:off x="5009738" y="2541665"/>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1033337C-49E5-3B4E-916D-9F4BAD1AF5A8}"/>
                </a:ext>
              </a:extLst>
            </p:cNvPr>
            <p:cNvSpPr txBox="1"/>
            <p:nvPr/>
          </p:nvSpPr>
          <p:spPr>
            <a:xfrm>
              <a:off x="6391403" y="2578076"/>
              <a:ext cx="114326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 チーム関係</a:t>
              </a:r>
            </a:p>
          </p:txBody>
        </p:sp>
        <p:sp>
          <p:nvSpPr>
            <p:cNvPr id="18" name="正方形/長方形 17">
              <a:extLst>
                <a:ext uri="{FF2B5EF4-FFF2-40B4-BE49-F238E27FC236}">
                  <a16:creationId xmlns:a16="http://schemas.microsoft.com/office/drawing/2014/main" id="{BEED3978-822F-1842-98AA-A3ADA7BDCD26}"/>
                </a:ext>
              </a:extLst>
            </p:cNvPr>
            <p:cNvSpPr/>
            <p:nvPr/>
          </p:nvSpPr>
          <p:spPr>
            <a:xfrm>
              <a:off x="5009738" y="2948452"/>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4F0B6842-02B2-5E48-BD23-F3FDCD0E8699}"/>
                </a:ext>
              </a:extLst>
            </p:cNvPr>
            <p:cNvSpPr txBox="1"/>
            <p:nvPr/>
          </p:nvSpPr>
          <p:spPr>
            <a:xfrm>
              <a:off x="5883258" y="2984863"/>
              <a:ext cx="215956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ビジョンの達成を目指す</a:t>
              </a:r>
            </a:p>
          </p:txBody>
        </p:sp>
        <p:sp>
          <p:nvSpPr>
            <p:cNvPr id="22" name="正方形/長方形 21">
              <a:extLst>
                <a:ext uri="{FF2B5EF4-FFF2-40B4-BE49-F238E27FC236}">
                  <a16:creationId xmlns:a16="http://schemas.microsoft.com/office/drawing/2014/main" id="{787E4402-8FBB-3642-9BEA-136D7857CC3F}"/>
                </a:ext>
              </a:extLst>
            </p:cNvPr>
            <p:cNvSpPr/>
            <p:nvPr/>
          </p:nvSpPr>
          <p:spPr>
            <a:xfrm>
              <a:off x="5009738" y="3354059"/>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D03AA14E-9F85-A94B-8704-BD6481E75CBB}"/>
                </a:ext>
              </a:extLst>
            </p:cNvPr>
            <p:cNvSpPr txBox="1"/>
            <p:nvPr/>
          </p:nvSpPr>
          <p:spPr>
            <a:xfrm>
              <a:off x="5973030" y="3385503"/>
              <a:ext cx="19800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事業の成果を追求する</a:t>
              </a:r>
            </a:p>
          </p:txBody>
        </p:sp>
        <p:sp>
          <p:nvSpPr>
            <p:cNvPr id="26" name="正方形/長方形 25">
              <a:extLst>
                <a:ext uri="{FF2B5EF4-FFF2-40B4-BE49-F238E27FC236}">
                  <a16:creationId xmlns:a16="http://schemas.microsoft.com/office/drawing/2014/main" id="{B5181C10-6E12-5C4A-8B71-6FB16242A84A}"/>
                </a:ext>
              </a:extLst>
            </p:cNvPr>
            <p:cNvSpPr/>
            <p:nvPr/>
          </p:nvSpPr>
          <p:spPr>
            <a:xfrm>
              <a:off x="5009738" y="4155187"/>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FF621C1F-AB9D-6242-B390-EE9EE7395AF1}"/>
                </a:ext>
              </a:extLst>
            </p:cNvPr>
            <p:cNvSpPr txBox="1"/>
            <p:nvPr/>
          </p:nvSpPr>
          <p:spPr>
            <a:xfrm>
              <a:off x="5818348" y="4186631"/>
              <a:ext cx="228940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トライ</a:t>
              </a:r>
              <a:r>
                <a:rPr kumimoji="1" lang="en-US" altLang="ja-JP" sz="1400" dirty="0">
                  <a:solidFill>
                    <a:schemeClr val="bg1"/>
                  </a:solidFill>
                  <a:latin typeface="Meiryo" panose="020B0604030504040204" pitchFamily="34" charset="-128"/>
                  <a:ea typeface="Meiryo" panose="020B0604030504040204" pitchFamily="34" charset="-128"/>
                </a:rPr>
                <a:t>&amp;</a:t>
              </a:r>
              <a:r>
                <a:rPr kumimoji="1" lang="ja-JP" altLang="en-US" sz="1400">
                  <a:solidFill>
                    <a:schemeClr val="bg1"/>
                  </a:solidFill>
                  <a:latin typeface="Meiryo" panose="020B0604030504040204" pitchFamily="34" charset="-128"/>
                  <a:ea typeface="Meiryo" panose="020B0604030504040204" pitchFamily="34" charset="-128"/>
                </a:rPr>
                <a:t>エラーを評価する</a:t>
              </a:r>
            </a:p>
          </p:txBody>
        </p:sp>
        <p:sp>
          <p:nvSpPr>
            <p:cNvPr id="30" name="正方形/長方形 29">
              <a:extLst>
                <a:ext uri="{FF2B5EF4-FFF2-40B4-BE49-F238E27FC236}">
                  <a16:creationId xmlns:a16="http://schemas.microsoft.com/office/drawing/2014/main" id="{D661BC1D-91F1-BC4F-8D38-19C07B4CB635}"/>
                </a:ext>
              </a:extLst>
            </p:cNvPr>
            <p:cNvSpPr/>
            <p:nvPr/>
          </p:nvSpPr>
          <p:spPr>
            <a:xfrm>
              <a:off x="5009738" y="4560205"/>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15936045-60D8-1B49-9722-5F68DCCA0A4E}"/>
                </a:ext>
              </a:extLst>
            </p:cNvPr>
            <p:cNvSpPr txBox="1"/>
            <p:nvPr/>
          </p:nvSpPr>
          <p:spPr>
            <a:xfrm>
              <a:off x="5793501" y="4591649"/>
              <a:ext cx="2339102"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多様性を認め・補完しあう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264F09BF-3FDB-6C4F-BF05-272B0F37E408}"/>
                </a:ext>
              </a:extLst>
            </p:cNvPr>
            <p:cNvSpPr/>
            <p:nvPr/>
          </p:nvSpPr>
          <p:spPr>
            <a:xfrm>
              <a:off x="5009738" y="4964896"/>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0050875F-D4B7-6B4E-B8F5-25FCF796891A}"/>
                </a:ext>
              </a:extLst>
            </p:cNvPr>
            <p:cNvSpPr txBox="1"/>
            <p:nvPr/>
          </p:nvSpPr>
          <p:spPr>
            <a:xfrm>
              <a:off x="5703738" y="4996340"/>
              <a:ext cx="2518639"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対話や議論をして答えを探す</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F3C8DD2F-98BB-024D-A06F-2AD9090506A7}"/>
                </a:ext>
              </a:extLst>
            </p:cNvPr>
            <p:cNvSpPr/>
            <p:nvPr/>
          </p:nvSpPr>
          <p:spPr>
            <a:xfrm>
              <a:off x="5009738" y="5377336"/>
              <a:ext cx="3906592" cy="6772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3B0ED0EC-B1AC-4043-9A57-48D20EA5733F}"/>
                </a:ext>
              </a:extLst>
            </p:cNvPr>
            <p:cNvSpPr txBox="1"/>
            <p:nvPr/>
          </p:nvSpPr>
          <p:spPr>
            <a:xfrm>
              <a:off x="5091305" y="5414249"/>
              <a:ext cx="3726287" cy="646331"/>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こうした方がいいと思います</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事業の成果に貢献するには、こちらですよ</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状況が変わったのでこちらにしましょう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2DF21685-BD36-CE4A-990F-3C603871BD4C}"/>
                </a:ext>
              </a:extLst>
            </p:cNvPr>
            <p:cNvSpPr/>
            <p:nvPr/>
          </p:nvSpPr>
          <p:spPr>
            <a:xfrm>
              <a:off x="5009738" y="3757391"/>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C1491E5D-FD94-E740-8D56-FC07C4B4D118}"/>
                </a:ext>
              </a:extLst>
            </p:cNvPr>
            <p:cNvSpPr txBox="1"/>
            <p:nvPr/>
          </p:nvSpPr>
          <p:spPr>
            <a:xfrm>
              <a:off x="4985569" y="3793334"/>
              <a:ext cx="39549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権限を委譲し自分たちで進捗や成果を管理する</a:t>
              </a:r>
            </a:p>
          </p:txBody>
        </p:sp>
        <p:sp>
          <p:nvSpPr>
            <p:cNvPr id="46" name="正方形/長方形 45">
              <a:extLst>
                <a:ext uri="{FF2B5EF4-FFF2-40B4-BE49-F238E27FC236}">
                  <a16:creationId xmlns:a16="http://schemas.microsoft.com/office/drawing/2014/main" id="{7B25A125-0185-EB42-9B8E-EE02B2AC7992}"/>
                </a:ext>
              </a:extLst>
            </p:cNvPr>
            <p:cNvSpPr/>
            <p:nvPr/>
          </p:nvSpPr>
          <p:spPr>
            <a:xfrm>
              <a:off x="5011301" y="6107369"/>
              <a:ext cx="3906592" cy="471352"/>
            </a:xfrm>
            <a:prstGeom prst="rect">
              <a:avLst/>
            </a:prstGeom>
            <a:solidFill>
              <a:srgbClr val="01189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4F218C89-B595-0647-90CA-1E024636AA57}"/>
                </a:ext>
              </a:extLst>
            </p:cNvPr>
            <p:cNvSpPr txBox="1"/>
            <p:nvPr/>
          </p:nvSpPr>
          <p:spPr>
            <a:xfrm>
              <a:off x="5177936" y="6140959"/>
              <a:ext cx="3570208"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専門家としての経験の蓄積と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最新トレンドへの体験的理解がなければできない</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50" name="右矢印 49">
              <a:extLst>
                <a:ext uri="{FF2B5EF4-FFF2-40B4-BE49-F238E27FC236}">
                  <a16:creationId xmlns:a16="http://schemas.microsoft.com/office/drawing/2014/main" id="{935AC2C9-40DB-DF40-AC19-4A3A7A5B22F1}"/>
                </a:ext>
              </a:extLst>
            </p:cNvPr>
            <p:cNvSpPr/>
            <p:nvPr/>
          </p:nvSpPr>
          <p:spPr>
            <a:xfrm>
              <a:off x="4308681" y="2575112"/>
              <a:ext cx="532327" cy="242122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7218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41DE897-7398-5546-92BD-586F22E9D111}"/>
              </a:ext>
            </a:extLst>
          </p:cNvPr>
          <p:cNvSpPr/>
          <p:nvPr/>
        </p:nvSpPr>
        <p:spPr>
          <a:xfrm>
            <a:off x="262170" y="1091646"/>
            <a:ext cx="8619657" cy="10087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53161D9-1258-3F40-8020-F9DB9004C61D}"/>
              </a:ext>
            </a:extLst>
          </p:cNvPr>
          <p:cNvSpPr>
            <a:spLocks noGrp="1"/>
          </p:cNvSpPr>
          <p:nvPr>
            <p:ph type="title"/>
          </p:nvPr>
        </p:nvSpPr>
        <p:spPr/>
        <p:txBody>
          <a:bodyPr/>
          <a:lstStyle/>
          <a:p>
            <a:r>
              <a:rPr lang="en-US" altLang="ja-JP" dirty="0"/>
              <a:t>IT</a:t>
            </a:r>
            <a:r>
              <a:rPr lang="ja-JP" altLang="en-US"/>
              <a:t>ベンダーが「</a:t>
            </a:r>
            <a:r>
              <a:rPr lang="en-US" altLang="ja-JP" dirty="0"/>
              <a:t>DX</a:t>
            </a:r>
            <a:r>
              <a:rPr lang="ja-JP" altLang="en-US"/>
              <a:t>を実践する」とは何をすることか？</a:t>
            </a:r>
            <a:endParaRPr kumimoji="1" lang="ja-JP" altLang="en-US"/>
          </a:p>
        </p:txBody>
      </p:sp>
      <p:sp>
        <p:nvSpPr>
          <p:cNvPr id="8" name="正方形/長方形 7">
            <a:extLst>
              <a:ext uri="{FF2B5EF4-FFF2-40B4-BE49-F238E27FC236}">
                <a16:creationId xmlns:a16="http://schemas.microsoft.com/office/drawing/2014/main" id="{C53B2556-00E8-4241-80C3-F4DCA945C75A}"/>
              </a:ext>
            </a:extLst>
          </p:cNvPr>
          <p:cNvSpPr/>
          <p:nvPr/>
        </p:nvSpPr>
        <p:spPr>
          <a:xfrm>
            <a:off x="651733" y="1146282"/>
            <a:ext cx="7840533" cy="954107"/>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rPr>
              <a:t>「お客様の</a:t>
            </a:r>
            <a:r>
              <a:rPr lang="en-US" altLang="ja-JP" sz="2800" b="1" dirty="0">
                <a:solidFill>
                  <a:schemeClr val="bg1"/>
                </a:solidFill>
                <a:latin typeface="Meiryo" panose="020B0604030504040204" pitchFamily="34" charset="-128"/>
                <a:ea typeface="Meiryo" panose="020B0604030504040204" pitchFamily="34" charset="-128"/>
              </a:rPr>
              <a:t>DX</a:t>
            </a:r>
            <a:r>
              <a:rPr lang="ja-JP" altLang="en-US" sz="2800" b="1">
                <a:solidFill>
                  <a:schemeClr val="bg1"/>
                </a:solidFill>
                <a:latin typeface="Meiryo" panose="020B0604030504040204" pitchFamily="34" charset="-128"/>
                <a:ea typeface="Meiryo" panose="020B0604030504040204" pitchFamily="34" charset="-128"/>
              </a:rPr>
              <a:t>の実践」を支援できる</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感性・ノウハウ・スキルを獲得すること</a:t>
            </a:r>
          </a:p>
        </p:txBody>
      </p:sp>
      <p:sp>
        <p:nvSpPr>
          <p:cNvPr id="6" name="正方形/長方形 5">
            <a:extLst>
              <a:ext uri="{FF2B5EF4-FFF2-40B4-BE49-F238E27FC236}">
                <a16:creationId xmlns:a16="http://schemas.microsoft.com/office/drawing/2014/main" id="{E5527A74-10B4-484C-825C-B6782BD73E2D}"/>
              </a:ext>
            </a:extLst>
          </p:cNvPr>
          <p:cNvSpPr/>
          <p:nvPr/>
        </p:nvSpPr>
        <p:spPr>
          <a:xfrm>
            <a:off x="262170" y="2234699"/>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工数で稼ぐ</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組織力で労働力を集める</a:t>
            </a:r>
          </a:p>
        </p:txBody>
      </p:sp>
      <p:sp>
        <p:nvSpPr>
          <p:cNvPr id="16" name="正方形/長方形 15">
            <a:extLst>
              <a:ext uri="{FF2B5EF4-FFF2-40B4-BE49-F238E27FC236}">
                <a16:creationId xmlns:a16="http://schemas.microsoft.com/office/drawing/2014/main" id="{ED55205B-E396-7B40-99AA-B31261CB6BB4}"/>
              </a:ext>
            </a:extLst>
          </p:cNvPr>
          <p:cNvSpPr/>
          <p:nvPr/>
        </p:nvSpPr>
        <p:spPr>
          <a:xfrm>
            <a:off x="4685625" y="2234699"/>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技術力で稼ぐ</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高度な技術力を持つ人材を育て人事面で厚遇する</a:t>
            </a:r>
          </a:p>
        </p:txBody>
      </p:sp>
      <p:sp>
        <p:nvSpPr>
          <p:cNvPr id="17" name="正方形/長方形 16">
            <a:extLst>
              <a:ext uri="{FF2B5EF4-FFF2-40B4-BE49-F238E27FC236}">
                <a16:creationId xmlns:a16="http://schemas.microsoft.com/office/drawing/2014/main" id="{A6FDA95C-B600-4749-B6EB-501640BD16C0}"/>
              </a:ext>
            </a:extLst>
          </p:cNvPr>
          <p:cNvSpPr/>
          <p:nvPr/>
        </p:nvSpPr>
        <p:spPr>
          <a:xfrm>
            <a:off x="262170" y="2751276"/>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工数を増やす</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売上を増やせば利益がついてくる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2795620-319B-6641-A83B-7217C7EFC8ED}"/>
              </a:ext>
            </a:extLst>
          </p:cNvPr>
          <p:cNvSpPr/>
          <p:nvPr/>
        </p:nvSpPr>
        <p:spPr>
          <a:xfrm>
            <a:off x="4685625" y="2751276"/>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エンジニアの単価を上げる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売上には期待せず高い利益率を目指す</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1A70C067-6244-AB4D-9CB9-565AAFE72C9A}"/>
              </a:ext>
            </a:extLst>
          </p:cNvPr>
          <p:cNvSpPr/>
          <p:nvPr/>
        </p:nvSpPr>
        <p:spPr>
          <a:xfrm>
            <a:off x="262170" y="3267853"/>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規模を大きくする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できるだけたくさん作る・必要作業量を増やす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054AC3E-D800-F642-87A3-361E4929AD8F}"/>
              </a:ext>
            </a:extLst>
          </p:cNvPr>
          <p:cNvSpPr/>
          <p:nvPr/>
        </p:nvSpPr>
        <p:spPr>
          <a:xfrm>
            <a:off x="4685625" y="3267853"/>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スピードを上げる・付加価値を高める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できるだけ作らない・生産性を高め作業量を減らす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E476BADC-6FE1-1F4C-8397-5C3E276C39E6}"/>
              </a:ext>
            </a:extLst>
          </p:cNvPr>
          <p:cNvSpPr/>
          <p:nvPr/>
        </p:nvSpPr>
        <p:spPr>
          <a:xfrm>
            <a:off x="262170" y="3784430"/>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結果を重視する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何としてでも</a:t>
            </a:r>
            <a:r>
              <a:rPr lang="en-US" altLang="ja-JP" sz="1200" dirty="0">
                <a:solidFill>
                  <a:srgbClr val="FFFFFF"/>
                </a:solidFill>
                <a:latin typeface="Meiryo" panose="020B0604030504040204" pitchFamily="34" charset="-128"/>
                <a:ea typeface="Meiryo" panose="020B0604030504040204" pitchFamily="34" charset="-128"/>
                <a:cs typeface="ＭＳ Ｐゴシック"/>
              </a:rPr>
              <a:t>QCD</a:t>
            </a:r>
            <a:r>
              <a:rPr lang="ja-JP" altLang="en-US" sz="1200">
                <a:solidFill>
                  <a:srgbClr val="FFFFFF"/>
                </a:solidFill>
                <a:latin typeface="Meiryo" panose="020B0604030504040204" pitchFamily="34" charset="-128"/>
                <a:ea typeface="Meiryo" panose="020B0604030504040204" pitchFamily="34" charset="-128"/>
                <a:cs typeface="ＭＳ Ｐゴシック"/>
              </a:rPr>
              <a:t>を達成する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07BC2BA2-C260-3148-8C74-07F717F0B440}"/>
              </a:ext>
            </a:extLst>
          </p:cNvPr>
          <p:cNvSpPr/>
          <p:nvPr/>
        </p:nvSpPr>
        <p:spPr>
          <a:xfrm>
            <a:off x="4685625" y="3784430"/>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プロセスを重視する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正しいプロセスを実践すれば</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は達成される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a:extLst>
              <a:ext uri="{FF2B5EF4-FFF2-40B4-BE49-F238E27FC236}">
                <a16:creationId xmlns:a16="http://schemas.microsoft.com/office/drawing/2014/main" id="{164F23EC-A7CC-084B-B4F4-BFD065DEDFD9}"/>
              </a:ext>
            </a:extLst>
          </p:cNvPr>
          <p:cNvSpPr/>
          <p:nvPr/>
        </p:nvSpPr>
        <p:spPr>
          <a:xfrm>
            <a:off x="262170" y="4301007"/>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ＭＳ Ｐゴシック"/>
              </a:rPr>
              <a:t>マネージメント</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が</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を管理し達成させる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手抜きや隠蔽をさせないようにチェックする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A18D0963-3CB9-3E49-A681-B8D56180A8AB}"/>
              </a:ext>
            </a:extLst>
          </p:cNvPr>
          <p:cNvSpPr/>
          <p:nvPr/>
        </p:nvSpPr>
        <p:spPr>
          <a:xfrm>
            <a:off x="4685625" y="4301007"/>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実行者（チーム）が</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を管理し達成する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透明性を徹底して担保し、チームで自発的に改善する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44563D9B-2F2B-404C-9221-75E773A7F55E}"/>
              </a:ext>
            </a:extLst>
          </p:cNvPr>
          <p:cNvSpPr/>
          <p:nvPr/>
        </p:nvSpPr>
        <p:spPr>
          <a:xfrm>
            <a:off x="262170" y="4817584"/>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仕様書に合意し記載項目を</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100</a:t>
            </a:r>
            <a:r>
              <a:rPr lang="en-US" altLang="ja-JP" sz="1400" b="1" dirty="0">
                <a:solidFill>
                  <a:srgbClr val="FFFFFF"/>
                </a:solidFill>
                <a:latin typeface="Meiryo" panose="020B0604030504040204" pitchFamily="34" charset="-128"/>
                <a:ea typeface="Meiryo" panose="020B0604030504040204" pitchFamily="34" charset="-128"/>
                <a:cs typeface="ＭＳ Ｐゴシック"/>
              </a:rPr>
              <a:t>%</a:t>
            </a:r>
            <a:r>
              <a:rPr lang="ja-JP" altLang="en-US" sz="1400" b="1">
                <a:solidFill>
                  <a:srgbClr val="FFFFFF"/>
                </a:solidFill>
                <a:latin typeface="Meiryo" panose="020B0604030504040204" pitchFamily="34" charset="-128"/>
                <a:ea typeface="Meiryo" panose="020B0604030504040204" pitchFamily="34" charset="-128"/>
                <a:cs typeface="ＭＳ Ｐゴシック"/>
              </a:rPr>
              <a:t>達成する</a:t>
            </a:r>
            <a:endParaRPr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システム完成させ、納品する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DE6744D3-6841-D343-80CE-0BA999BAB947}"/>
              </a:ext>
            </a:extLst>
          </p:cNvPr>
          <p:cNvSpPr/>
          <p:nvPr/>
        </p:nvSpPr>
        <p:spPr>
          <a:xfrm>
            <a:off x="4685625" y="4817584"/>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目的やビジョンを共有しビジネス目的を達成する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ビジネスの成功に貢献する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a:extLst>
              <a:ext uri="{FF2B5EF4-FFF2-40B4-BE49-F238E27FC236}">
                <a16:creationId xmlns:a16="http://schemas.microsoft.com/office/drawing/2014/main" id="{07FB0FFD-B8D1-A647-8972-2551526A88C1}"/>
              </a:ext>
            </a:extLst>
          </p:cNvPr>
          <p:cNvSpPr/>
          <p:nvPr/>
        </p:nvSpPr>
        <p:spPr>
          <a:xfrm>
            <a:off x="262170" y="5334161"/>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監視と管理で規律を保つ</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丁寧にルール作り、罰則を作って守らせる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2F22AAE0-1A50-E44A-8189-8E8CE3891E71}"/>
              </a:ext>
            </a:extLst>
          </p:cNvPr>
          <p:cNvSpPr/>
          <p:nvPr/>
        </p:nvSpPr>
        <p:spPr>
          <a:xfrm>
            <a:off x="4685625" y="5334161"/>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相互のリスペクトと心理的安全性で創造性を促す</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大切な原則を明確にし、自分たちで考え工夫して実践する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CB5B377E-8367-8B4E-A144-B197E8FF0BAB}"/>
              </a:ext>
            </a:extLst>
          </p:cNvPr>
          <p:cNvSpPr/>
          <p:nvPr/>
        </p:nvSpPr>
        <p:spPr>
          <a:xfrm>
            <a:off x="262170" y="5850738"/>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失敗をさせない</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隠蔽体質を生みだし、行動を萎縮させる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FA478D07-8CBB-DB49-BF10-D358FDD5EE70}"/>
              </a:ext>
            </a:extLst>
          </p:cNvPr>
          <p:cNvSpPr/>
          <p:nvPr/>
        </p:nvSpPr>
        <p:spPr>
          <a:xfrm>
            <a:off x="4685625" y="5850738"/>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失敗</a:t>
            </a:r>
            <a:r>
              <a:rPr lang="ja-JP" altLang="en-US" sz="1400" b="1">
                <a:solidFill>
                  <a:srgbClr val="FFFFFF"/>
                </a:solidFill>
                <a:latin typeface="Meiryo" panose="020B0604030504040204" pitchFamily="34" charset="-128"/>
                <a:ea typeface="Meiryo" panose="020B0604030504040204" pitchFamily="34" charset="-128"/>
                <a:cs typeface="ＭＳ Ｐゴシック"/>
              </a:rPr>
              <a:t>から学び、それを</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共有する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積極的な学びの機会として、改善を加速する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右矢印 30">
            <a:extLst>
              <a:ext uri="{FF2B5EF4-FFF2-40B4-BE49-F238E27FC236}">
                <a16:creationId xmlns:a16="http://schemas.microsoft.com/office/drawing/2014/main" id="{2A0029BB-EC82-8F42-8EC6-59E895DB61BC}"/>
              </a:ext>
            </a:extLst>
          </p:cNvPr>
          <p:cNvSpPr/>
          <p:nvPr/>
        </p:nvSpPr>
        <p:spPr>
          <a:xfrm>
            <a:off x="4375227" y="2268598"/>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24213591-7900-434E-937A-E9D639862C06}"/>
              </a:ext>
            </a:extLst>
          </p:cNvPr>
          <p:cNvSpPr/>
          <p:nvPr/>
        </p:nvSpPr>
        <p:spPr>
          <a:xfrm>
            <a:off x="4384765" y="2780048"/>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09BED4A-037D-3D47-8A7C-9B3F598F6627}"/>
              </a:ext>
            </a:extLst>
          </p:cNvPr>
          <p:cNvSpPr/>
          <p:nvPr/>
        </p:nvSpPr>
        <p:spPr>
          <a:xfrm>
            <a:off x="4384762" y="3302310"/>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71E0F3EE-7FF4-4945-9848-4FFA51517CEE}"/>
              </a:ext>
            </a:extLst>
          </p:cNvPr>
          <p:cNvSpPr/>
          <p:nvPr/>
        </p:nvSpPr>
        <p:spPr>
          <a:xfrm>
            <a:off x="4375227" y="3813759"/>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64A721E9-DC8A-7A4D-AE70-AC1B473F2EA9}"/>
              </a:ext>
            </a:extLst>
          </p:cNvPr>
          <p:cNvSpPr/>
          <p:nvPr/>
        </p:nvSpPr>
        <p:spPr>
          <a:xfrm>
            <a:off x="4393884" y="4335464"/>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a:extLst>
              <a:ext uri="{FF2B5EF4-FFF2-40B4-BE49-F238E27FC236}">
                <a16:creationId xmlns:a16="http://schemas.microsoft.com/office/drawing/2014/main" id="{876F596F-A166-D447-81BE-C79EF6A74302}"/>
              </a:ext>
            </a:extLst>
          </p:cNvPr>
          <p:cNvSpPr/>
          <p:nvPr/>
        </p:nvSpPr>
        <p:spPr>
          <a:xfrm>
            <a:off x="4384765" y="4849477"/>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A4D14FC6-A52F-9244-AFCD-72BD95E8AC83}"/>
              </a:ext>
            </a:extLst>
          </p:cNvPr>
          <p:cNvSpPr/>
          <p:nvPr/>
        </p:nvSpPr>
        <p:spPr>
          <a:xfrm>
            <a:off x="4393884" y="5363490"/>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37">
            <a:extLst>
              <a:ext uri="{FF2B5EF4-FFF2-40B4-BE49-F238E27FC236}">
                <a16:creationId xmlns:a16="http://schemas.microsoft.com/office/drawing/2014/main" id="{268C01E0-AE9F-0D44-B0C5-353735F625DF}"/>
              </a:ext>
            </a:extLst>
          </p:cNvPr>
          <p:cNvSpPr/>
          <p:nvPr/>
        </p:nvSpPr>
        <p:spPr>
          <a:xfrm>
            <a:off x="4384765" y="5880067"/>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21627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求められる</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事業モデルの変革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87985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6142A4-2673-D549-81C0-AAE19DF72151}"/>
              </a:ext>
            </a:extLst>
          </p:cNvPr>
          <p:cNvSpPr>
            <a:spLocks noGrp="1"/>
          </p:cNvSpPr>
          <p:nvPr>
            <p:ph type="title"/>
          </p:nvPr>
        </p:nvSpPr>
        <p:spPr/>
        <p:txBody>
          <a:bodyPr/>
          <a:lstStyle/>
          <a:p>
            <a:r>
              <a:rPr kumimoji="1" lang="ja-JP" altLang="en-US"/>
              <a:t>共創とデジタル産業</a:t>
            </a:r>
          </a:p>
        </p:txBody>
      </p:sp>
      <p:sp>
        <p:nvSpPr>
          <p:cNvPr id="3" name="正方形/長方形 2">
            <a:extLst>
              <a:ext uri="{FF2B5EF4-FFF2-40B4-BE49-F238E27FC236}">
                <a16:creationId xmlns:a16="http://schemas.microsoft.com/office/drawing/2014/main" id="{F0CE9C1D-8869-744C-855E-9D8E772076CD}"/>
              </a:ext>
            </a:extLst>
          </p:cNvPr>
          <p:cNvSpPr/>
          <p:nvPr/>
        </p:nvSpPr>
        <p:spPr>
          <a:xfrm>
            <a:off x="805343" y="1557338"/>
            <a:ext cx="1862356" cy="6783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B5F5BAC6-4BA1-C14B-931D-92F1D3A7AE8B}"/>
              </a:ext>
            </a:extLst>
          </p:cNvPr>
          <p:cNvSpPr/>
          <p:nvPr/>
        </p:nvSpPr>
        <p:spPr>
          <a:xfrm>
            <a:off x="3647113" y="1557337"/>
            <a:ext cx="1862356" cy="6783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6025CDC-577E-CF49-9FDE-4B5CCB3EB1BF}"/>
              </a:ext>
            </a:extLst>
          </p:cNvPr>
          <p:cNvSpPr/>
          <p:nvPr/>
        </p:nvSpPr>
        <p:spPr>
          <a:xfrm>
            <a:off x="805343" y="4870989"/>
            <a:ext cx="1862356" cy="678328"/>
          </a:xfrm>
          <a:prstGeom prst="rect">
            <a:avLst/>
          </a:prstGeom>
          <a:solidFill>
            <a:srgbClr val="953735"/>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E6B67B41-7A40-E946-BB3F-6C8612197C1A}"/>
              </a:ext>
            </a:extLst>
          </p:cNvPr>
          <p:cNvSpPr/>
          <p:nvPr/>
        </p:nvSpPr>
        <p:spPr>
          <a:xfrm>
            <a:off x="3640822" y="4870989"/>
            <a:ext cx="1862356" cy="678328"/>
          </a:xfrm>
          <a:prstGeom prst="rect">
            <a:avLst/>
          </a:prstGeom>
          <a:solidFill>
            <a:srgbClr val="953735"/>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U ターン矢印 7">
            <a:extLst>
              <a:ext uri="{FF2B5EF4-FFF2-40B4-BE49-F238E27FC236}">
                <a16:creationId xmlns:a16="http://schemas.microsoft.com/office/drawing/2014/main" id="{4655DC9B-0BA6-9A41-83D4-27FC7300767F}"/>
              </a:ext>
            </a:extLst>
          </p:cNvPr>
          <p:cNvSpPr/>
          <p:nvPr/>
        </p:nvSpPr>
        <p:spPr>
          <a:xfrm rot="10800000">
            <a:off x="1155794" y="2282444"/>
            <a:ext cx="1015068" cy="2541767"/>
          </a:xfrm>
          <a:prstGeom prst="uturnArrow">
            <a:avLst>
              <a:gd name="adj1" fmla="val 25000"/>
              <a:gd name="adj2" fmla="val 25000"/>
              <a:gd name="adj3" fmla="val 25000"/>
              <a:gd name="adj4" fmla="val 21023"/>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EC90FF5-5F97-5644-8D78-1793378C51F4}"/>
              </a:ext>
            </a:extLst>
          </p:cNvPr>
          <p:cNvSpPr txBox="1"/>
          <p:nvPr/>
        </p:nvSpPr>
        <p:spPr>
          <a:xfrm>
            <a:off x="1835085" y="3415362"/>
            <a:ext cx="400110" cy="451406"/>
          </a:xfrm>
          <a:prstGeom prst="rect">
            <a:avLst/>
          </a:prstGeom>
          <a:noFill/>
        </p:spPr>
        <p:txBody>
          <a:bodyPr vert="eaVert"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発注</a:t>
            </a:r>
          </a:p>
        </p:txBody>
      </p:sp>
      <p:sp>
        <p:nvSpPr>
          <p:cNvPr id="10" name="テキスト ボックス 9">
            <a:extLst>
              <a:ext uri="{FF2B5EF4-FFF2-40B4-BE49-F238E27FC236}">
                <a16:creationId xmlns:a16="http://schemas.microsoft.com/office/drawing/2014/main" id="{FCB0F6A1-770B-464B-BE0D-F76AE98BF0B9}"/>
              </a:ext>
            </a:extLst>
          </p:cNvPr>
          <p:cNvSpPr txBox="1"/>
          <p:nvPr/>
        </p:nvSpPr>
        <p:spPr>
          <a:xfrm>
            <a:off x="1232710" y="2902401"/>
            <a:ext cx="369332" cy="1477328"/>
          </a:xfrm>
          <a:prstGeom prst="rect">
            <a:avLst/>
          </a:prstGeom>
          <a:noFill/>
        </p:spPr>
        <p:txBody>
          <a:bodyPr vert="eaVert"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納品・サービス提供</a:t>
            </a:r>
          </a:p>
        </p:txBody>
      </p:sp>
      <p:sp>
        <p:nvSpPr>
          <p:cNvPr id="11" name="円/楕円 10">
            <a:extLst>
              <a:ext uri="{FF2B5EF4-FFF2-40B4-BE49-F238E27FC236}">
                <a16:creationId xmlns:a16="http://schemas.microsoft.com/office/drawing/2014/main" id="{504F4565-0DD1-C044-A6D0-C8EB68BD737C}"/>
              </a:ext>
            </a:extLst>
          </p:cNvPr>
          <p:cNvSpPr/>
          <p:nvPr/>
        </p:nvSpPr>
        <p:spPr>
          <a:xfrm>
            <a:off x="3640821" y="2576010"/>
            <a:ext cx="1862355" cy="186176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1230BB6-F558-7D44-8826-18196A261942}"/>
              </a:ext>
            </a:extLst>
          </p:cNvPr>
          <p:cNvSpPr txBox="1"/>
          <p:nvPr/>
        </p:nvSpPr>
        <p:spPr>
          <a:xfrm>
            <a:off x="3420997" y="4041529"/>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内製チーム</a:t>
            </a:r>
          </a:p>
        </p:txBody>
      </p:sp>
      <p:grpSp>
        <p:nvGrpSpPr>
          <p:cNvPr id="19" name="図形グループ 281">
            <a:extLst>
              <a:ext uri="{FF2B5EF4-FFF2-40B4-BE49-F238E27FC236}">
                <a16:creationId xmlns:a16="http://schemas.microsoft.com/office/drawing/2014/main" id="{BD707328-B8B5-A542-A13C-88E4BD1C4739}"/>
              </a:ext>
            </a:extLst>
          </p:cNvPr>
          <p:cNvGrpSpPr/>
          <p:nvPr/>
        </p:nvGrpSpPr>
        <p:grpSpPr>
          <a:xfrm>
            <a:off x="3949117" y="3040589"/>
            <a:ext cx="228599" cy="443927"/>
            <a:chOff x="1946324" y="4125162"/>
            <a:chExt cx="969964" cy="2007872"/>
          </a:xfrm>
        </p:grpSpPr>
        <p:sp>
          <p:nvSpPr>
            <p:cNvPr id="20" name="円/楕円 19">
              <a:extLst>
                <a:ext uri="{FF2B5EF4-FFF2-40B4-BE49-F238E27FC236}">
                  <a16:creationId xmlns:a16="http://schemas.microsoft.com/office/drawing/2014/main" id="{38B9CFE0-7234-B94A-8DA0-0C96CF30138A}"/>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a:extLst>
                <a:ext uri="{FF2B5EF4-FFF2-40B4-BE49-F238E27FC236}">
                  <a16:creationId xmlns:a16="http://schemas.microsoft.com/office/drawing/2014/main" id="{621DB4E0-3065-BB48-85C3-A0A7EC140A2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284">
            <a:extLst>
              <a:ext uri="{FF2B5EF4-FFF2-40B4-BE49-F238E27FC236}">
                <a16:creationId xmlns:a16="http://schemas.microsoft.com/office/drawing/2014/main" id="{93C9DF8D-1859-2541-8B1B-1C2A49A89985}"/>
              </a:ext>
            </a:extLst>
          </p:cNvPr>
          <p:cNvGrpSpPr/>
          <p:nvPr/>
        </p:nvGrpSpPr>
        <p:grpSpPr>
          <a:xfrm>
            <a:off x="5058009" y="3095981"/>
            <a:ext cx="228599" cy="443927"/>
            <a:chOff x="1946324" y="4125162"/>
            <a:chExt cx="969964" cy="2007872"/>
          </a:xfrm>
        </p:grpSpPr>
        <p:sp>
          <p:nvSpPr>
            <p:cNvPr id="23" name="円/楕円 22">
              <a:extLst>
                <a:ext uri="{FF2B5EF4-FFF2-40B4-BE49-F238E27FC236}">
                  <a16:creationId xmlns:a16="http://schemas.microsoft.com/office/drawing/2014/main" id="{08205F0D-E14A-AE47-B541-DB5D78D35B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a:extLst>
                <a:ext uri="{FF2B5EF4-FFF2-40B4-BE49-F238E27FC236}">
                  <a16:creationId xmlns:a16="http://schemas.microsoft.com/office/drawing/2014/main" id="{C283E4B7-1296-BB4D-9CC2-364840CE247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87">
            <a:extLst>
              <a:ext uri="{FF2B5EF4-FFF2-40B4-BE49-F238E27FC236}">
                <a16:creationId xmlns:a16="http://schemas.microsoft.com/office/drawing/2014/main" id="{62073392-4BB4-CB44-A4E2-D6AA88D6BAB0}"/>
              </a:ext>
            </a:extLst>
          </p:cNvPr>
          <p:cNvGrpSpPr/>
          <p:nvPr/>
        </p:nvGrpSpPr>
        <p:grpSpPr>
          <a:xfrm>
            <a:off x="4528324" y="2830778"/>
            <a:ext cx="228599" cy="443927"/>
            <a:chOff x="1946324" y="4125162"/>
            <a:chExt cx="969964" cy="2007872"/>
          </a:xfrm>
        </p:grpSpPr>
        <p:sp>
          <p:nvSpPr>
            <p:cNvPr id="26" name="円/楕円 25">
              <a:extLst>
                <a:ext uri="{FF2B5EF4-FFF2-40B4-BE49-F238E27FC236}">
                  <a16:creationId xmlns:a16="http://schemas.microsoft.com/office/drawing/2014/main" id="{1B7D4824-4422-2845-82EC-3EEA1AEA16F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a:extLst>
                <a:ext uri="{FF2B5EF4-FFF2-40B4-BE49-F238E27FC236}">
                  <a16:creationId xmlns:a16="http://schemas.microsoft.com/office/drawing/2014/main" id="{B84C2743-E468-014C-B081-6BAA251323F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84">
            <a:extLst>
              <a:ext uri="{FF2B5EF4-FFF2-40B4-BE49-F238E27FC236}">
                <a16:creationId xmlns:a16="http://schemas.microsoft.com/office/drawing/2014/main" id="{756FFE35-0202-B34F-8EDD-EF29F4888976}"/>
              </a:ext>
            </a:extLst>
          </p:cNvPr>
          <p:cNvGrpSpPr/>
          <p:nvPr/>
        </p:nvGrpSpPr>
        <p:grpSpPr>
          <a:xfrm>
            <a:off x="4768309" y="3611409"/>
            <a:ext cx="228599" cy="443927"/>
            <a:chOff x="1946324" y="4125162"/>
            <a:chExt cx="969964" cy="2007872"/>
          </a:xfrm>
        </p:grpSpPr>
        <p:sp>
          <p:nvSpPr>
            <p:cNvPr id="29" name="円/楕円 28">
              <a:extLst>
                <a:ext uri="{FF2B5EF4-FFF2-40B4-BE49-F238E27FC236}">
                  <a16:creationId xmlns:a16="http://schemas.microsoft.com/office/drawing/2014/main" id="{58F67D4E-0670-5B41-8A51-E7D34F7B59C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a:extLst>
                <a:ext uri="{FF2B5EF4-FFF2-40B4-BE49-F238E27FC236}">
                  <a16:creationId xmlns:a16="http://schemas.microsoft.com/office/drawing/2014/main" id="{E1515E16-655A-A04F-81E6-E1110A9C9BE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284">
            <a:extLst>
              <a:ext uri="{FF2B5EF4-FFF2-40B4-BE49-F238E27FC236}">
                <a16:creationId xmlns:a16="http://schemas.microsoft.com/office/drawing/2014/main" id="{D693FDBA-682F-234A-B471-367417D13984}"/>
              </a:ext>
            </a:extLst>
          </p:cNvPr>
          <p:cNvGrpSpPr/>
          <p:nvPr/>
        </p:nvGrpSpPr>
        <p:grpSpPr>
          <a:xfrm>
            <a:off x="4371712" y="3361332"/>
            <a:ext cx="228599" cy="443927"/>
            <a:chOff x="1946324" y="4125162"/>
            <a:chExt cx="969964" cy="2007872"/>
          </a:xfrm>
        </p:grpSpPr>
        <p:sp>
          <p:nvSpPr>
            <p:cNvPr id="32" name="円/楕円 31">
              <a:extLst>
                <a:ext uri="{FF2B5EF4-FFF2-40B4-BE49-F238E27FC236}">
                  <a16:creationId xmlns:a16="http://schemas.microsoft.com/office/drawing/2014/main" id="{7EF20A6B-08E6-FE48-8B7A-5832FAD5484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32C5C87F-3DAB-9042-97CF-89F81255979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5" name="直線矢印コネクタ 34">
            <a:extLst>
              <a:ext uri="{FF2B5EF4-FFF2-40B4-BE49-F238E27FC236}">
                <a16:creationId xmlns:a16="http://schemas.microsoft.com/office/drawing/2014/main" id="{D53BAEC8-62FD-A847-AD3D-D80FD403F29F}"/>
              </a:ext>
            </a:extLst>
          </p:cNvPr>
          <p:cNvCxnSpPr>
            <a:stCxn id="6" idx="0"/>
            <a:endCxn id="33" idx="1"/>
          </p:cNvCxnSpPr>
          <p:nvPr/>
        </p:nvCxnSpPr>
        <p:spPr>
          <a:xfrm flipH="1" flipV="1">
            <a:off x="4486012" y="3805259"/>
            <a:ext cx="85988" cy="1065730"/>
          </a:xfrm>
          <a:prstGeom prst="straightConnector1">
            <a:avLst/>
          </a:prstGeom>
          <a:ln>
            <a:solidFill>
              <a:srgbClr val="953735"/>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36" name="直線矢印コネクタ 35">
            <a:extLst>
              <a:ext uri="{FF2B5EF4-FFF2-40B4-BE49-F238E27FC236}">
                <a16:creationId xmlns:a16="http://schemas.microsoft.com/office/drawing/2014/main" id="{B1831BE6-9E86-FB48-9245-B79C1264BDAF}"/>
              </a:ext>
            </a:extLst>
          </p:cNvPr>
          <p:cNvCxnSpPr>
            <a:cxnSpLocks/>
            <a:stCxn id="6" idx="0"/>
            <a:endCxn id="30" idx="1"/>
          </p:cNvCxnSpPr>
          <p:nvPr/>
        </p:nvCxnSpPr>
        <p:spPr>
          <a:xfrm flipV="1">
            <a:off x="4572000" y="4055336"/>
            <a:ext cx="310609" cy="815653"/>
          </a:xfrm>
          <a:prstGeom prst="straightConnector1">
            <a:avLst/>
          </a:prstGeom>
          <a:ln>
            <a:solidFill>
              <a:srgbClr val="953735"/>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39" name="直線矢印コネクタ 38">
            <a:extLst>
              <a:ext uri="{FF2B5EF4-FFF2-40B4-BE49-F238E27FC236}">
                <a16:creationId xmlns:a16="http://schemas.microsoft.com/office/drawing/2014/main" id="{D4E6E4B0-1457-034E-8CDE-F93D236366F0}"/>
              </a:ext>
            </a:extLst>
          </p:cNvPr>
          <p:cNvCxnSpPr>
            <a:cxnSpLocks/>
            <a:stCxn id="4" idx="2"/>
            <a:endCxn id="20" idx="0"/>
          </p:cNvCxnSpPr>
          <p:nvPr/>
        </p:nvCxnSpPr>
        <p:spPr>
          <a:xfrm flipH="1">
            <a:off x="4063417" y="2235665"/>
            <a:ext cx="514874" cy="80492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1E5BEA4-713A-C240-82AF-F4342EFF8B62}"/>
              </a:ext>
            </a:extLst>
          </p:cNvPr>
          <p:cNvCxnSpPr>
            <a:cxnSpLocks/>
            <a:stCxn id="4" idx="2"/>
            <a:endCxn id="26" idx="0"/>
          </p:cNvCxnSpPr>
          <p:nvPr/>
        </p:nvCxnSpPr>
        <p:spPr>
          <a:xfrm>
            <a:off x="4578291" y="2235665"/>
            <a:ext cx="64333" cy="5951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1467DB8D-3054-584D-BA0E-EA3ADF2A0E6A}"/>
              </a:ext>
            </a:extLst>
          </p:cNvPr>
          <p:cNvCxnSpPr>
            <a:cxnSpLocks/>
            <a:stCxn id="4" idx="2"/>
            <a:endCxn id="23" idx="0"/>
          </p:cNvCxnSpPr>
          <p:nvPr/>
        </p:nvCxnSpPr>
        <p:spPr>
          <a:xfrm>
            <a:off x="4578291" y="2235665"/>
            <a:ext cx="594018" cy="86031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9" name="テキスト ボックス 98">
            <a:extLst>
              <a:ext uri="{FF2B5EF4-FFF2-40B4-BE49-F238E27FC236}">
                <a16:creationId xmlns:a16="http://schemas.microsoft.com/office/drawing/2014/main" id="{33F7E96C-5A60-B642-B3AC-0BD3499628A9}"/>
              </a:ext>
            </a:extLst>
          </p:cNvPr>
          <p:cNvSpPr txBox="1"/>
          <p:nvPr/>
        </p:nvSpPr>
        <p:spPr>
          <a:xfrm>
            <a:off x="951691" y="1728369"/>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ユーザー企業</a:t>
            </a:r>
          </a:p>
        </p:txBody>
      </p:sp>
      <p:sp>
        <p:nvSpPr>
          <p:cNvPr id="100" name="テキスト ボックス 99">
            <a:extLst>
              <a:ext uri="{FF2B5EF4-FFF2-40B4-BE49-F238E27FC236}">
                <a16:creationId xmlns:a16="http://schemas.microsoft.com/office/drawing/2014/main" id="{6ACA1997-BBAF-4E45-9D2A-0AC5F6BDD0C6}"/>
              </a:ext>
            </a:extLst>
          </p:cNvPr>
          <p:cNvSpPr txBox="1"/>
          <p:nvPr/>
        </p:nvSpPr>
        <p:spPr>
          <a:xfrm>
            <a:off x="951691" y="5074836"/>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ベンダー企業</a:t>
            </a:r>
          </a:p>
        </p:txBody>
      </p:sp>
      <p:sp>
        <p:nvSpPr>
          <p:cNvPr id="101" name="テキスト ボックス 100">
            <a:extLst>
              <a:ext uri="{FF2B5EF4-FFF2-40B4-BE49-F238E27FC236}">
                <a16:creationId xmlns:a16="http://schemas.microsoft.com/office/drawing/2014/main" id="{6B9293FD-9226-C346-8D7B-CDA8BF3E34BC}"/>
              </a:ext>
            </a:extLst>
          </p:cNvPr>
          <p:cNvSpPr txBox="1"/>
          <p:nvPr/>
        </p:nvSpPr>
        <p:spPr>
          <a:xfrm>
            <a:off x="3787168" y="1728369"/>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ユーザー企業</a:t>
            </a:r>
          </a:p>
        </p:txBody>
      </p:sp>
      <p:sp>
        <p:nvSpPr>
          <p:cNvPr id="102" name="テキスト ボックス 101">
            <a:extLst>
              <a:ext uri="{FF2B5EF4-FFF2-40B4-BE49-F238E27FC236}">
                <a16:creationId xmlns:a16="http://schemas.microsoft.com/office/drawing/2014/main" id="{EAAD64CC-FEE2-D940-B525-4F7392F4A7DC}"/>
              </a:ext>
            </a:extLst>
          </p:cNvPr>
          <p:cNvSpPr txBox="1"/>
          <p:nvPr/>
        </p:nvSpPr>
        <p:spPr>
          <a:xfrm>
            <a:off x="3787170" y="5073286"/>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ベンダー企業</a:t>
            </a:r>
          </a:p>
        </p:txBody>
      </p:sp>
      <p:sp>
        <p:nvSpPr>
          <p:cNvPr id="103" name="テキスト ボックス 102">
            <a:extLst>
              <a:ext uri="{FF2B5EF4-FFF2-40B4-BE49-F238E27FC236}">
                <a16:creationId xmlns:a16="http://schemas.microsoft.com/office/drawing/2014/main" id="{46C6544D-609D-2F48-A50E-446B362379BD}"/>
              </a:ext>
            </a:extLst>
          </p:cNvPr>
          <p:cNvSpPr txBox="1"/>
          <p:nvPr/>
        </p:nvSpPr>
        <p:spPr>
          <a:xfrm>
            <a:off x="874745" y="1280339"/>
            <a:ext cx="1723549"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自分たちの事業に貢献</a:t>
            </a:r>
          </a:p>
        </p:txBody>
      </p:sp>
      <p:sp>
        <p:nvSpPr>
          <p:cNvPr id="104" name="テキスト ボックス 103">
            <a:extLst>
              <a:ext uri="{FF2B5EF4-FFF2-40B4-BE49-F238E27FC236}">
                <a16:creationId xmlns:a16="http://schemas.microsoft.com/office/drawing/2014/main" id="{48A0737D-CDC8-BC48-BBC8-4E5C8D8ED451}"/>
              </a:ext>
            </a:extLst>
          </p:cNvPr>
          <p:cNvSpPr txBox="1"/>
          <p:nvPr/>
        </p:nvSpPr>
        <p:spPr>
          <a:xfrm>
            <a:off x="720858" y="5582337"/>
            <a:ext cx="2031325"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発注されたシステムの開発</a:t>
            </a:r>
          </a:p>
        </p:txBody>
      </p:sp>
      <p:sp>
        <p:nvSpPr>
          <p:cNvPr id="105" name="テキスト ボックス 104">
            <a:extLst>
              <a:ext uri="{FF2B5EF4-FFF2-40B4-BE49-F238E27FC236}">
                <a16:creationId xmlns:a16="http://schemas.microsoft.com/office/drawing/2014/main" id="{95E8048D-777A-FA46-9F48-FAA983BB8BE1}"/>
              </a:ext>
            </a:extLst>
          </p:cNvPr>
          <p:cNvSpPr txBox="1"/>
          <p:nvPr/>
        </p:nvSpPr>
        <p:spPr>
          <a:xfrm>
            <a:off x="3479394" y="1256791"/>
            <a:ext cx="2185214"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自分たちの事業の成果に貢献</a:t>
            </a:r>
          </a:p>
        </p:txBody>
      </p:sp>
      <p:sp>
        <p:nvSpPr>
          <p:cNvPr id="106" name="テキスト ボックス 105">
            <a:extLst>
              <a:ext uri="{FF2B5EF4-FFF2-40B4-BE49-F238E27FC236}">
                <a16:creationId xmlns:a16="http://schemas.microsoft.com/office/drawing/2014/main" id="{E95B54E5-5C26-3A4C-8D9D-9494082D4A64}"/>
              </a:ext>
            </a:extLst>
          </p:cNvPr>
          <p:cNvSpPr txBox="1"/>
          <p:nvPr/>
        </p:nvSpPr>
        <p:spPr>
          <a:xfrm>
            <a:off x="3479393" y="5582337"/>
            <a:ext cx="2185214"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ユーザーの事業の成果に貢献</a:t>
            </a:r>
          </a:p>
        </p:txBody>
      </p:sp>
      <p:sp>
        <p:nvSpPr>
          <p:cNvPr id="135" name="テキスト ボックス 134">
            <a:extLst>
              <a:ext uri="{FF2B5EF4-FFF2-40B4-BE49-F238E27FC236}">
                <a16:creationId xmlns:a16="http://schemas.microsoft.com/office/drawing/2014/main" id="{00F84684-3ADB-DF4C-BCA0-DE6FAB466D3F}"/>
              </a:ext>
            </a:extLst>
          </p:cNvPr>
          <p:cNvSpPr txBox="1"/>
          <p:nvPr/>
        </p:nvSpPr>
        <p:spPr>
          <a:xfrm>
            <a:off x="1015808" y="867413"/>
            <a:ext cx="1441420" cy="307777"/>
          </a:xfrm>
          <a:prstGeom prst="rect">
            <a:avLst/>
          </a:prstGeom>
          <a:noFill/>
        </p:spPr>
        <p:txBody>
          <a:bodyPr wrap="none" rtlCol="0">
            <a:spAutoFit/>
          </a:bodyPr>
          <a:lstStyle/>
          <a:p>
            <a:pPr algn="ctr"/>
            <a:r>
              <a:rPr kumimoji="1" lang="ja-JP" altLang="en-US" sz="1400" b="1">
                <a:solidFill>
                  <a:srgbClr val="1F33E8"/>
                </a:solidFill>
                <a:latin typeface="Meiryo" panose="020B0604030504040204" pitchFamily="34" charset="-128"/>
                <a:ea typeface="Meiryo" panose="020B0604030504040204" pitchFamily="34" charset="-128"/>
              </a:rPr>
              <a:t>受発注型モデル</a:t>
            </a:r>
          </a:p>
        </p:txBody>
      </p:sp>
      <p:sp>
        <p:nvSpPr>
          <p:cNvPr id="136" name="テキスト ボックス 135">
            <a:extLst>
              <a:ext uri="{FF2B5EF4-FFF2-40B4-BE49-F238E27FC236}">
                <a16:creationId xmlns:a16="http://schemas.microsoft.com/office/drawing/2014/main" id="{3C48D4AF-8B53-0149-90D5-4DF366347897}"/>
              </a:ext>
            </a:extLst>
          </p:cNvPr>
          <p:cNvSpPr txBox="1"/>
          <p:nvPr/>
        </p:nvSpPr>
        <p:spPr>
          <a:xfrm>
            <a:off x="3941058" y="856617"/>
            <a:ext cx="1261884" cy="307777"/>
          </a:xfrm>
          <a:prstGeom prst="rect">
            <a:avLst/>
          </a:prstGeom>
          <a:noFill/>
        </p:spPr>
        <p:txBody>
          <a:bodyPr wrap="none" rtlCol="0">
            <a:spAutoFit/>
          </a:bodyPr>
          <a:lstStyle/>
          <a:p>
            <a:pPr algn="ctr"/>
            <a:r>
              <a:rPr kumimoji="1" lang="ja-JP" altLang="en-US" sz="1400" b="1">
                <a:solidFill>
                  <a:srgbClr val="1F33E8"/>
                </a:solidFill>
                <a:latin typeface="Meiryo" panose="020B0604030504040204" pitchFamily="34" charset="-128"/>
                <a:ea typeface="Meiryo" panose="020B0604030504040204" pitchFamily="34" charset="-128"/>
              </a:rPr>
              <a:t>共創型モデル</a:t>
            </a:r>
          </a:p>
        </p:txBody>
      </p:sp>
      <p:sp>
        <p:nvSpPr>
          <p:cNvPr id="138" name="テキスト ボックス 137">
            <a:extLst>
              <a:ext uri="{FF2B5EF4-FFF2-40B4-BE49-F238E27FC236}">
                <a16:creationId xmlns:a16="http://schemas.microsoft.com/office/drawing/2014/main" id="{3F011BB7-A0A6-7441-A800-52FF963B9CC0}"/>
              </a:ext>
            </a:extLst>
          </p:cNvPr>
          <p:cNvSpPr txBox="1"/>
          <p:nvPr/>
        </p:nvSpPr>
        <p:spPr>
          <a:xfrm>
            <a:off x="566967" y="5924173"/>
            <a:ext cx="2339102" cy="461665"/>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組織力を活かして労働力を集め</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75000"/>
                  </a:schemeClr>
                </a:solidFill>
                <a:latin typeface="Meiryo" panose="020B0604030504040204" pitchFamily="34" charset="-128"/>
                <a:ea typeface="Meiryo" panose="020B0604030504040204" pitchFamily="34" charset="-128"/>
              </a:rPr>
              <a:t>工数を増やすことで収益を拡大</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139" name="テキスト ボックス 138">
            <a:extLst>
              <a:ext uri="{FF2B5EF4-FFF2-40B4-BE49-F238E27FC236}">
                <a16:creationId xmlns:a16="http://schemas.microsoft.com/office/drawing/2014/main" id="{4D01D5FA-E555-DB4F-9315-5D0E7087DA01}"/>
              </a:ext>
            </a:extLst>
          </p:cNvPr>
          <p:cNvSpPr txBox="1"/>
          <p:nvPr/>
        </p:nvSpPr>
        <p:spPr>
          <a:xfrm>
            <a:off x="3171650" y="5919357"/>
            <a:ext cx="2800767" cy="461665"/>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技術力・専門スキルを持つメンバーを</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チームに参加させ</a:t>
            </a:r>
            <a:r>
              <a:rPr lang="ja-JP" altLang="en-US" sz="1200">
                <a:solidFill>
                  <a:schemeClr val="accent3">
                    <a:lumMod val="75000"/>
                  </a:schemeClr>
                </a:solidFill>
                <a:latin typeface="Meiryo" panose="020B0604030504040204" pitchFamily="34" charset="-128"/>
                <a:ea typeface="Meiryo" panose="020B0604030504040204" pitchFamily="34" charset="-128"/>
              </a:rPr>
              <a:t>事業の成果に貢献</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8B3C3669-0253-7547-A6ED-1C1432DABBA5}"/>
              </a:ext>
            </a:extLst>
          </p:cNvPr>
          <p:cNvGrpSpPr/>
          <p:nvPr/>
        </p:nvGrpSpPr>
        <p:grpSpPr>
          <a:xfrm>
            <a:off x="6171983" y="846311"/>
            <a:ext cx="2492990" cy="5528503"/>
            <a:chOff x="6171983" y="846311"/>
            <a:chExt cx="2492990" cy="5528503"/>
          </a:xfrm>
        </p:grpSpPr>
        <p:sp>
          <p:nvSpPr>
            <p:cNvPr id="65" name="正方形/長方形 64">
              <a:extLst>
                <a:ext uri="{FF2B5EF4-FFF2-40B4-BE49-F238E27FC236}">
                  <a16:creationId xmlns:a16="http://schemas.microsoft.com/office/drawing/2014/main" id="{834F4C03-64B2-A44E-ACE1-31B10B5673BE}"/>
                </a:ext>
              </a:extLst>
            </p:cNvPr>
            <p:cNvSpPr/>
            <p:nvPr/>
          </p:nvSpPr>
          <p:spPr>
            <a:xfrm>
              <a:off x="7537507" y="3195805"/>
              <a:ext cx="801150" cy="678327"/>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6EE9CAF0-65B0-9243-A74B-EE46ED6AC95F}"/>
                </a:ext>
              </a:extLst>
            </p:cNvPr>
            <p:cNvSpPr/>
            <p:nvPr/>
          </p:nvSpPr>
          <p:spPr>
            <a:xfrm>
              <a:off x="6487935" y="3984683"/>
              <a:ext cx="801150" cy="678327"/>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702EA42-38B4-C244-B8FF-6977524F9D7A}"/>
                </a:ext>
              </a:extLst>
            </p:cNvPr>
            <p:cNvSpPr/>
            <p:nvPr/>
          </p:nvSpPr>
          <p:spPr>
            <a:xfrm>
              <a:off x="7175190" y="2350348"/>
              <a:ext cx="801150" cy="678327"/>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746201E-5D42-DF4A-BE0B-276304643183}"/>
                </a:ext>
              </a:extLst>
            </p:cNvPr>
            <p:cNvSpPr/>
            <p:nvPr/>
          </p:nvSpPr>
          <p:spPr>
            <a:xfrm>
              <a:off x="7537507" y="1557338"/>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B0E56F88-4770-5E41-AC51-FEEA468AB182}"/>
                </a:ext>
              </a:extLst>
            </p:cNvPr>
            <p:cNvSpPr/>
            <p:nvPr/>
          </p:nvSpPr>
          <p:spPr>
            <a:xfrm>
              <a:off x="6488883" y="1557337"/>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3C646B5B-76F6-A74F-AB52-5687B30887CD}"/>
                </a:ext>
              </a:extLst>
            </p:cNvPr>
            <p:cNvSpPr/>
            <p:nvPr/>
          </p:nvSpPr>
          <p:spPr>
            <a:xfrm>
              <a:off x="6476301" y="4879377"/>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65E50A7-8462-0043-8ADB-AAF00E910B54}"/>
                </a:ext>
              </a:extLst>
            </p:cNvPr>
            <p:cNvSpPr/>
            <p:nvPr/>
          </p:nvSpPr>
          <p:spPr>
            <a:xfrm>
              <a:off x="7537507" y="4870989"/>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67D98C56-4E12-5443-927E-0E3902155604}"/>
                </a:ext>
              </a:extLst>
            </p:cNvPr>
            <p:cNvSpPr/>
            <p:nvPr/>
          </p:nvSpPr>
          <p:spPr>
            <a:xfrm>
              <a:off x="6605648" y="2642293"/>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1D764B8-D267-CA46-AF78-098A6ADDA442}"/>
                </a:ext>
              </a:extLst>
            </p:cNvPr>
            <p:cNvSpPr/>
            <p:nvPr/>
          </p:nvSpPr>
          <p:spPr>
            <a:xfrm>
              <a:off x="7224411" y="3771817"/>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8" name="直線矢印コネクタ 47">
              <a:extLst>
                <a:ext uri="{FF2B5EF4-FFF2-40B4-BE49-F238E27FC236}">
                  <a16:creationId xmlns:a16="http://schemas.microsoft.com/office/drawing/2014/main" id="{51A19B92-E15A-D442-BB89-B520EAB0F81C}"/>
                </a:ext>
              </a:extLst>
            </p:cNvPr>
            <p:cNvCxnSpPr>
              <a:cxnSpLocks/>
              <a:stCxn id="13" idx="2"/>
              <a:endCxn id="16" idx="0"/>
            </p:cNvCxnSpPr>
            <p:nvPr/>
          </p:nvCxnSpPr>
          <p:spPr>
            <a:xfrm>
              <a:off x="6889458" y="2235664"/>
              <a:ext cx="116765" cy="406629"/>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80C9FCAD-9897-304A-B338-223510A83CD0}"/>
                </a:ext>
              </a:extLst>
            </p:cNvPr>
            <p:cNvCxnSpPr>
              <a:cxnSpLocks/>
              <a:stCxn id="12" idx="2"/>
              <a:endCxn id="17" idx="0"/>
            </p:cNvCxnSpPr>
            <p:nvPr/>
          </p:nvCxnSpPr>
          <p:spPr>
            <a:xfrm flipH="1">
              <a:off x="7624986" y="2235665"/>
              <a:ext cx="313096" cy="1536152"/>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D34098A5-25FA-C443-A81C-C1F3CD993561}"/>
                </a:ext>
              </a:extLst>
            </p:cNvPr>
            <p:cNvCxnSpPr>
              <a:cxnSpLocks/>
              <a:stCxn id="16" idx="2"/>
              <a:endCxn id="17" idx="1"/>
            </p:cNvCxnSpPr>
            <p:nvPr/>
          </p:nvCxnSpPr>
          <p:spPr>
            <a:xfrm>
              <a:off x="7006223" y="3320620"/>
              <a:ext cx="218188" cy="790361"/>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583C9A6A-028C-E24C-910F-60BA70BEB8DF}"/>
                </a:ext>
              </a:extLst>
            </p:cNvPr>
            <p:cNvCxnSpPr>
              <a:cxnSpLocks/>
              <a:stCxn id="12" idx="2"/>
              <a:endCxn id="16" idx="0"/>
            </p:cNvCxnSpPr>
            <p:nvPr/>
          </p:nvCxnSpPr>
          <p:spPr>
            <a:xfrm flipH="1">
              <a:off x="7006223" y="2235665"/>
              <a:ext cx="931859" cy="406628"/>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35D23D1A-2388-1C4B-9E84-786C6273BC6C}"/>
                </a:ext>
              </a:extLst>
            </p:cNvPr>
            <p:cNvCxnSpPr>
              <a:cxnSpLocks/>
              <a:stCxn id="17" idx="2"/>
              <a:endCxn id="14" idx="0"/>
            </p:cNvCxnSpPr>
            <p:nvPr/>
          </p:nvCxnSpPr>
          <p:spPr>
            <a:xfrm flipH="1">
              <a:off x="6876876" y="4450144"/>
              <a:ext cx="748110" cy="429233"/>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5948DDFD-F5A5-C046-B509-D5F7E6D0C69A}"/>
                </a:ext>
              </a:extLst>
            </p:cNvPr>
            <p:cNvCxnSpPr>
              <a:cxnSpLocks/>
              <a:stCxn id="15" idx="0"/>
              <a:endCxn id="17" idx="2"/>
            </p:cNvCxnSpPr>
            <p:nvPr/>
          </p:nvCxnSpPr>
          <p:spPr>
            <a:xfrm flipH="1" flipV="1">
              <a:off x="7624986" y="4450144"/>
              <a:ext cx="313096" cy="420845"/>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5" name="テキスト ボックス 114">
              <a:extLst>
                <a:ext uri="{FF2B5EF4-FFF2-40B4-BE49-F238E27FC236}">
                  <a16:creationId xmlns:a16="http://schemas.microsoft.com/office/drawing/2014/main" id="{671F65D8-A654-A04A-81B9-BCDEEDB8F40E}"/>
                </a:ext>
              </a:extLst>
            </p:cNvPr>
            <p:cNvSpPr txBox="1"/>
            <p:nvPr/>
          </p:nvSpPr>
          <p:spPr>
            <a:xfrm>
              <a:off x="6383560" y="5582337"/>
              <a:ext cx="2069797" cy="253916"/>
            </a:xfrm>
            <a:prstGeom prst="rect">
              <a:avLst/>
            </a:prstGeom>
            <a:noFill/>
          </p:spPr>
          <p:txBody>
            <a:bodyPr wrap="none" rtlCol="0">
              <a:spAutoFit/>
            </a:bodyPr>
            <a:lstStyle/>
            <a:p>
              <a:pPr algn="ctr"/>
              <a:r>
                <a:rPr kumimoji="1" lang="ja-JP" altLang="en-US" sz="1050" b="1">
                  <a:solidFill>
                    <a:srgbClr val="7030A0"/>
                  </a:solidFill>
                  <a:latin typeface="Meiryo" panose="020B0604030504040204" pitchFamily="34" charset="-128"/>
                  <a:ea typeface="Meiryo" panose="020B0604030504040204" pitchFamily="34" charset="-128"/>
                </a:rPr>
                <a:t>ユーザー／ベンダーの区別なし</a:t>
              </a:r>
            </a:p>
          </p:txBody>
        </p:sp>
        <p:sp>
          <p:nvSpPr>
            <p:cNvPr id="116" name="テキスト ボックス 115">
              <a:extLst>
                <a:ext uri="{FF2B5EF4-FFF2-40B4-BE49-F238E27FC236}">
                  <a16:creationId xmlns:a16="http://schemas.microsoft.com/office/drawing/2014/main" id="{3C644720-34DC-1145-B8DF-9275095A1914}"/>
                </a:ext>
              </a:extLst>
            </p:cNvPr>
            <p:cNvSpPr txBox="1"/>
            <p:nvPr/>
          </p:nvSpPr>
          <p:spPr>
            <a:xfrm>
              <a:off x="6556685" y="1258702"/>
              <a:ext cx="1723549" cy="276999"/>
            </a:xfrm>
            <a:prstGeom prst="rect">
              <a:avLst/>
            </a:prstGeom>
            <a:noFill/>
          </p:spPr>
          <p:txBody>
            <a:bodyPr wrap="none" rtlCol="0">
              <a:spAutoFit/>
            </a:bodyPr>
            <a:lstStyle/>
            <a:p>
              <a:pPr algn="ctr"/>
              <a:r>
                <a:rPr kumimoji="1" lang="ja-JP" altLang="en-US" sz="1200">
                  <a:solidFill>
                    <a:srgbClr val="7030A0"/>
                  </a:solidFill>
                  <a:latin typeface="Meiryo" panose="020B0604030504040204" pitchFamily="34" charset="-128"/>
                  <a:ea typeface="Meiryo" panose="020B0604030504040204" pitchFamily="34" charset="-128"/>
                </a:rPr>
                <a:t>自社の事業価値を創出</a:t>
              </a:r>
            </a:p>
          </p:txBody>
        </p:sp>
        <p:sp>
          <p:nvSpPr>
            <p:cNvPr id="124" name="テキスト ボックス 123">
              <a:extLst>
                <a:ext uri="{FF2B5EF4-FFF2-40B4-BE49-F238E27FC236}">
                  <a16:creationId xmlns:a16="http://schemas.microsoft.com/office/drawing/2014/main" id="{8DBAFD85-45F0-E04A-974A-86F14A912241}"/>
                </a:ext>
              </a:extLst>
            </p:cNvPr>
            <p:cNvSpPr txBox="1"/>
            <p:nvPr/>
          </p:nvSpPr>
          <p:spPr>
            <a:xfrm>
              <a:off x="6536467" y="3482292"/>
              <a:ext cx="543739" cy="307777"/>
            </a:xfrm>
            <a:prstGeom prst="rect">
              <a:avLst/>
            </a:prstGeom>
            <a:noFill/>
          </p:spPr>
          <p:txBody>
            <a:bodyPr wrap="none" rtlCol="0">
              <a:spAutoFit/>
            </a:bodyPr>
            <a:lstStyle/>
            <a:p>
              <a:r>
                <a:rPr lang="ja-JP" altLang="en-US" sz="1400">
                  <a:solidFill>
                    <a:schemeClr val="accent6">
                      <a:lumMod val="75000"/>
                    </a:schemeClr>
                  </a:solidFill>
                  <a:latin typeface="Meiryo" panose="020B0604030504040204" pitchFamily="34" charset="-128"/>
                  <a:ea typeface="Meiryo" panose="020B0604030504040204" pitchFamily="34" charset="-128"/>
                </a:rPr>
                <a:t>連係</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137" name="テキスト ボックス 136">
              <a:extLst>
                <a:ext uri="{FF2B5EF4-FFF2-40B4-BE49-F238E27FC236}">
                  <a16:creationId xmlns:a16="http://schemas.microsoft.com/office/drawing/2014/main" id="{94299D43-2E0E-6E47-9379-F5D3A3A74E10}"/>
                </a:ext>
              </a:extLst>
            </p:cNvPr>
            <p:cNvSpPr txBox="1"/>
            <p:nvPr/>
          </p:nvSpPr>
          <p:spPr>
            <a:xfrm>
              <a:off x="6398790" y="846311"/>
              <a:ext cx="2039340" cy="307777"/>
            </a:xfrm>
            <a:prstGeom prst="rect">
              <a:avLst/>
            </a:prstGeom>
            <a:noFill/>
          </p:spPr>
          <p:txBody>
            <a:bodyPr wrap="none" rtlCol="0">
              <a:spAutoFit/>
            </a:bodyPr>
            <a:lstStyle/>
            <a:p>
              <a:pPr algn="ctr"/>
              <a:r>
                <a:rPr kumimoji="1" lang="ja-JP" altLang="en-US" sz="1400" b="1">
                  <a:solidFill>
                    <a:srgbClr val="1F33E8"/>
                  </a:solidFill>
                  <a:latin typeface="Meiryo" panose="020B0604030504040204" pitchFamily="34" charset="-128"/>
                  <a:ea typeface="Meiryo" panose="020B0604030504040204" pitchFamily="34" charset="-128"/>
                </a:rPr>
                <a:t> デジタル企業型モデル</a:t>
              </a:r>
            </a:p>
          </p:txBody>
        </p:sp>
        <p:sp>
          <p:nvSpPr>
            <p:cNvPr id="140" name="テキスト ボックス 139">
              <a:extLst>
                <a:ext uri="{FF2B5EF4-FFF2-40B4-BE49-F238E27FC236}">
                  <a16:creationId xmlns:a16="http://schemas.microsoft.com/office/drawing/2014/main" id="{5DF9426C-4FEF-D64C-ABD0-26B6E1C8C4B1}"/>
                </a:ext>
              </a:extLst>
            </p:cNvPr>
            <p:cNvSpPr txBox="1"/>
            <p:nvPr/>
          </p:nvSpPr>
          <p:spPr>
            <a:xfrm>
              <a:off x="6171983" y="5913149"/>
              <a:ext cx="2492990" cy="461665"/>
            </a:xfrm>
            <a:prstGeom prst="rect">
              <a:avLst/>
            </a:prstGeom>
            <a:noFill/>
          </p:spPr>
          <p:txBody>
            <a:bodyPr wrap="none" rtlCol="0">
              <a:spAutoFit/>
            </a:bodyPr>
            <a:lstStyle/>
            <a:p>
              <a:pPr algn="ctr"/>
              <a:r>
                <a:rPr kumimoji="1" lang="ja-JP" altLang="en-US" sz="1200">
                  <a:solidFill>
                    <a:srgbClr val="7030A0"/>
                  </a:solidFill>
                  <a:latin typeface="Meiryo" panose="020B0604030504040204" pitchFamily="34" charset="-128"/>
                  <a:ea typeface="Meiryo" panose="020B0604030504040204" pitchFamily="34" charset="-128"/>
                </a:rPr>
                <a:t>デジタルで</a:t>
              </a:r>
              <a:r>
                <a:rPr lang="ja-JP" altLang="en-US" sz="1200">
                  <a:solidFill>
                    <a:srgbClr val="7030A0"/>
                  </a:solidFill>
                  <a:latin typeface="Meiryo" panose="020B0604030504040204" pitchFamily="34" charset="-128"/>
                  <a:ea typeface="Meiryo" panose="020B0604030504040204" pitchFamily="34" charset="-128"/>
                </a:rPr>
                <a:t>自社の可能性を拡大し</a:t>
              </a:r>
              <a:endParaRPr kumimoji="1" lang="en-US" altLang="ja-JP" sz="1200" dirty="0">
                <a:solidFill>
                  <a:srgbClr val="7030A0"/>
                </a:solidFill>
                <a:latin typeface="Meiryo" panose="020B0604030504040204" pitchFamily="34" charset="-128"/>
                <a:ea typeface="Meiryo" panose="020B0604030504040204" pitchFamily="34" charset="-128"/>
              </a:endParaRPr>
            </a:p>
            <a:p>
              <a:pPr algn="ctr"/>
              <a:r>
                <a:rPr kumimoji="1" lang="ja-JP" altLang="en-US" sz="1200">
                  <a:solidFill>
                    <a:srgbClr val="7030A0"/>
                  </a:solidFill>
                  <a:latin typeface="Meiryo" panose="020B0604030504040204" pitchFamily="34" charset="-128"/>
                  <a:ea typeface="Meiryo" panose="020B0604030504040204" pitchFamily="34" charset="-128"/>
                </a:rPr>
                <a:t>新たな事業価値を創出</a:t>
              </a:r>
              <a:endParaRPr kumimoji="1" lang="en-US" altLang="ja-JP" sz="1200" dirty="0">
                <a:solidFill>
                  <a:srgbClr val="7030A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269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00F178-C71C-0B4E-85DD-824A1DF3A32A}"/>
              </a:ext>
            </a:extLst>
          </p:cNvPr>
          <p:cNvSpPr>
            <a:spLocks noGrp="1"/>
          </p:cNvSpPr>
          <p:nvPr>
            <p:ph type="title"/>
          </p:nvPr>
        </p:nvSpPr>
        <p:spPr/>
        <p:txBody>
          <a:bodyPr/>
          <a:lstStyle/>
          <a:p>
            <a:r>
              <a:rPr kumimoji="1" lang="ja-JP" altLang="en-US"/>
              <a:t>事業構造の転換</a:t>
            </a:r>
          </a:p>
        </p:txBody>
      </p:sp>
      <p:grpSp>
        <p:nvGrpSpPr>
          <p:cNvPr id="20" name="グループ化 19">
            <a:extLst>
              <a:ext uri="{FF2B5EF4-FFF2-40B4-BE49-F238E27FC236}">
                <a16:creationId xmlns:a16="http://schemas.microsoft.com/office/drawing/2014/main" id="{8483D233-37C9-B947-87F4-229E12E80E6F}"/>
              </a:ext>
            </a:extLst>
          </p:cNvPr>
          <p:cNvGrpSpPr/>
          <p:nvPr/>
        </p:nvGrpSpPr>
        <p:grpSpPr>
          <a:xfrm>
            <a:off x="318771" y="1152714"/>
            <a:ext cx="8500964" cy="4570661"/>
            <a:chOff x="318771" y="1152714"/>
            <a:chExt cx="8500964" cy="4570661"/>
          </a:xfrm>
        </p:grpSpPr>
        <p:sp>
          <p:nvSpPr>
            <p:cNvPr id="4" name="フリーフォーム 3">
              <a:extLst>
                <a:ext uri="{FF2B5EF4-FFF2-40B4-BE49-F238E27FC236}">
                  <a16:creationId xmlns:a16="http://schemas.microsoft.com/office/drawing/2014/main" id="{79D45DC0-E2E1-D545-AF56-F2B44A99BC80}"/>
                </a:ext>
              </a:extLst>
            </p:cNvPr>
            <p:cNvSpPr/>
            <p:nvPr/>
          </p:nvSpPr>
          <p:spPr>
            <a:xfrm>
              <a:off x="318771" y="1152714"/>
              <a:ext cx="8500964" cy="4570661"/>
            </a:xfrm>
            <a:custGeom>
              <a:avLst/>
              <a:gdLst>
                <a:gd name="connsiteX0" fmla="*/ 5347 w 8700168"/>
                <a:gd name="connsiteY0" fmla="*/ 0 h 4962358"/>
                <a:gd name="connsiteX1" fmla="*/ 0 w 8700168"/>
                <a:gd name="connsiteY1" fmla="*/ 4962358 h 4962358"/>
                <a:gd name="connsiteX2" fmla="*/ 8700168 w 8700168"/>
                <a:gd name="connsiteY2" fmla="*/ 909053 h 4962358"/>
                <a:gd name="connsiteX3" fmla="*/ 8689474 w 8700168"/>
                <a:gd name="connsiteY3" fmla="*/ 0 h 4962358"/>
                <a:gd name="connsiteX4" fmla="*/ 5347 w 8700168"/>
                <a:gd name="connsiteY4" fmla="*/ 0 h 496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168" h="4962358">
                  <a:moveTo>
                    <a:pt x="5347" y="0"/>
                  </a:moveTo>
                  <a:cubicBezTo>
                    <a:pt x="3565" y="1654119"/>
                    <a:pt x="1782" y="3308239"/>
                    <a:pt x="0" y="4962358"/>
                  </a:cubicBezTo>
                  <a:lnTo>
                    <a:pt x="8700168" y="909053"/>
                  </a:lnTo>
                  <a:lnTo>
                    <a:pt x="8689474" y="0"/>
                  </a:lnTo>
                  <a:lnTo>
                    <a:pt x="5347" y="0"/>
                  </a:lnTo>
                  <a:close/>
                </a:path>
              </a:pathLst>
            </a:cu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D426271-4EDA-6741-9590-09022B566F7E}"/>
                </a:ext>
              </a:extLst>
            </p:cNvPr>
            <p:cNvSpPr txBox="1"/>
            <p:nvPr/>
          </p:nvSpPr>
          <p:spPr>
            <a:xfrm>
              <a:off x="656179" y="2591502"/>
              <a:ext cx="198002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受発注型モデル</a:t>
              </a:r>
            </a:p>
          </p:txBody>
        </p:sp>
        <p:sp>
          <p:nvSpPr>
            <p:cNvPr id="10" name="テキスト ボックス 9">
              <a:extLst>
                <a:ext uri="{FF2B5EF4-FFF2-40B4-BE49-F238E27FC236}">
                  <a16:creationId xmlns:a16="http://schemas.microsoft.com/office/drawing/2014/main" id="{73FDB44A-68B4-F649-A146-AFFDB17DC78B}"/>
                </a:ext>
              </a:extLst>
            </p:cNvPr>
            <p:cNvSpPr txBox="1"/>
            <p:nvPr/>
          </p:nvSpPr>
          <p:spPr>
            <a:xfrm>
              <a:off x="656179" y="2962616"/>
              <a:ext cx="2339102"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自社所有型から</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クラウド</a:t>
              </a:r>
              <a:r>
                <a:rPr lang="ja-JP" altLang="en-US" sz="1400">
                  <a:solidFill>
                    <a:schemeClr val="bg1"/>
                  </a:solidFill>
                  <a:latin typeface="Meiryo" panose="020B0604030504040204" pitchFamily="34" charset="-128"/>
                  <a:ea typeface="Meiryo" panose="020B0604030504040204" pitchFamily="34" charset="-128"/>
                </a:rPr>
                <a:t>・自動化へシフト</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7145D550-0656-A84A-8D9E-50CABCEDBE04}"/>
              </a:ext>
            </a:extLst>
          </p:cNvPr>
          <p:cNvGrpSpPr/>
          <p:nvPr/>
        </p:nvGrpSpPr>
        <p:grpSpPr>
          <a:xfrm>
            <a:off x="316024" y="2047328"/>
            <a:ext cx="8506458" cy="4344098"/>
            <a:chOff x="316024" y="2047328"/>
            <a:chExt cx="8506458" cy="4344098"/>
          </a:xfrm>
        </p:grpSpPr>
        <p:sp>
          <p:nvSpPr>
            <p:cNvPr id="5" name="フリーフォーム 4">
              <a:extLst>
                <a:ext uri="{FF2B5EF4-FFF2-40B4-BE49-F238E27FC236}">
                  <a16:creationId xmlns:a16="http://schemas.microsoft.com/office/drawing/2014/main" id="{7E1B96EA-786A-3E4E-8FF7-8A286C8D607D}"/>
                </a:ext>
              </a:extLst>
            </p:cNvPr>
            <p:cNvSpPr/>
            <p:nvPr/>
          </p:nvSpPr>
          <p:spPr>
            <a:xfrm>
              <a:off x="316024" y="2047328"/>
              <a:ext cx="8506458" cy="4344098"/>
            </a:xfrm>
            <a:custGeom>
              <a:avLst/>
              <a:gdLst>
                <a:gd name="connsiteX0" fmla="*/ 0 w 8716211"/>
                <a:gd name="connsiteY0" fmla="*/ 4042611 h 4700337"/>
                <a:gd name="connsiteX1" fmla="*/ 16043 w 8716211"/>
                <a:gd name="connsiteY1" fmla="*/ 4700337 h 4700337"/>
                <a:gd name="connsiteX2" fmla="*/ 8716211 w 8716211"/>
                <a:gd name="connsiteY2" fmla="*/ 1876927 h 4700337"/>
                <a:gd name="connsiteX3" fmla="*/ 8710864 w 8716211"/>
                <a:gd name="connsiteY3" fmla="*/ 0 h 4700337"/>
                <a:gd name="connsiteX4" fmla="*/ 0 w 8716211"/>
                <a:gd name="connsiteY4" fmla="*/ 4042611 h 4700337"/>
                <a:gd name="connsiteX0" fmla="*/ 29 w 8716240"/>
                <a:gd name="connsiteY0" fmla="*/ 4042611 h 4700337"/>
                <a:gd name="connsiteX1" fmla="*/ 0 w 8716240"/>
                <a:gd name="connsiteY1" fmla="*/ 4700337 h 4700337"/>
                <a:gd name="connsiteX2" fmla="*/ 8716240 w 8716240"/>
                <a:gd name="connsiteY2" fmla="*/ 1876927 h 4700337"/>
                <a:gd name="connsiteX3" fmla="*/ 8710893 w 8716240"/>
                <a:gd name="connsiteY3" fmla="*/ 0 h 4700337"/>
                <a:gd name="connsiteX4" fmla="*/ 29 w 8716240"/>
                <a:gd name="connsiteY4" fmla="*/ 4042611 h 4700337"/>
                <a:gd name="connsiteX0" fmla="*/ 29 w 8721844"/>
                <a:gd name="connsiteY0" fmla="*/ 4058653 h 4716379"/>
                <a:gd name="connsiteX1" fmla="*/ 0 w 8721844"/>
                <a:gd name="connsiteY1" fmla="*/ 4716379 h 4716379"/>
                <a:gd name="connsiteX2" fmla="*/ 8716240 w 8721844"/>
                <a:gd name="connsiteY2" fmla="*/ 1892969 h 4716379"/>
                <a:gd name="connsiteX3" fmla="*/ 8721608 w 8721844"/>
                <a:gd name="connsiteY3" fmla="*/ 0 h 4716379"/>
                <a:gd name="connsiteX4" fmla="*/ 29 w 8721844"/>
                <a:gd name="connsiteY4" fmla="*/ 4058653 h 471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844" h="4716379">
                  <a:moveTo>
                    <a:pt x="29" y="4058653"/>
                  </a:moveTo>
                  <a:cubicBezTo>
                    <a:pt x="19" y="4277895"/>
                    <a:pt x="10" y="4497137"/>
                    <a:pt x="0" y="4716379"/>
                  </a:cubicBezTo>
                  <a:lnTo>
                    <a:pt x="8716240" y="1892969"/>
                  </a:lnTo>
                  <a:cubicBezTo>
                    <a:pt x="8714458" y="1267327"/>
                    <a:pt x="8723390" y="625642"/>
                    <a:pt x="8721608" y="0"/>
                  </a:cubicBezTo>
                  <a:lnTo>
                    <a:pt x="29" y="405865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9B613121-FA51-8C4B-BBC7-E390580C9497}"/>
                </a:ext>
              </a:extLst>
            </p:cNvPr>
            <p:cNvSpPr txBox="1"/>
            <p:nvPr/>
          </p:nvSpPr>
          <p:spPr>
            <a:xfrm>
              <a:off x="6009594" y="3277459"/>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共創型モデル</a:t>
              </a:r>
            </a:p>
          </p:txBody>
        </p:sp>
        <p:sp>
          <p:nvSpPr>
            <p:cNvPr id="11" name="テキスト ボックス 10">
              <a:extLst>
                <a:ext uri="{FF2B5EF4-FFF2-40B4-BE49-F238E27FC236}">
                  <a16:creationId xmlns:a16="http://schemas.microsoft.com/office/drawing/2014/main" id="{9F5E0576-9803-B94B-9609-67BB24AEA7F3}"/>
                </a:ext>
              </a:extLst>
            </p:cNvPr>
            <p:cNvSpPr txBox="1"/>
            <p:nvPr/>
          </p:nvSpPr>
          <p:spPr>
            <a:xfrm>
              <a:off x="5088508" y="3673758"/>
              <a:ext cx="2295821" cy="95410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ローコード／ノーコード</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アジャイル開発／</a:t>
              </a:r>
              <a:r>
                <a:rPr lang="en-US" altLang="ja-JP" sz="1400" dirty="0">
                  <a:solidFill>
                    <a:schemeClr val="bg1"/>
                  </a:solidFill>
                  <a:latin typeface="Meiryo" panose="020B0604030504040204" pitchFamily="34" charset="-128"/>
                  <a:ea typeface="Meiryo" panose="020B0604030504040204" pitchFamily="34" charset="-128"/>
                </a:rPr>
                <a:t>DevOps</a:t>
              </a:r>
              <a:endParaRPr lang="ja-JP" altLang="en-US" sz="140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クラウド・ネイティブ　</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を</a:t>
              </a:r>
              <a:r>
                <a:rPr kumimoji="1" lang="ja-JP" altLang="en-US" sz="1400">
                  <a:solidFill>
                    <a:schemeClr val="bg1"/>
                  </a:solidFill>
                  <a:latin typeface="Meiryo" panose="020B0604030504040204" pitchFamily="34" charset="-128"/>
                  <a:ea typeface="Meiryo" panose="020B0604030504040204" pitchFamily="34" charset="-128"/>
                </a:rPr>
                <a:t>前提</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F1D66247-D713-314F-8DCE-1C62E60666C6}"/>
              </a:ext>
            </a:extLst>
          </p:cNvPr>
          <p:cNvGrpSpPr/>
          <p:nvPr/>
        </p:nvGrpSpPr>
        <p:grpSpPr>
          <a:xfrm>
            <a:off x="318771" y="3869613"/>
            <a:ext cx="8506457" cy="2592929"/>
            <a:chOff x="318771" y="3869613"/>
            <a:chExt cx="8506457" cy="2592929"/>
          </a:xfrm>
        </p:grpSpPr>
        <p:sp>
          <p:nvSpPr>
            <p:cNvPr id="6" name="直角三角形 5">
              <a:extLst>
                <a:ext uri="{FF2B5EF4-FFF2-40B4-BE49-F238E27FC236}">
                  <a16:creationId xmlns:a16="http://schemas.microsoft.com/office/drawing/2014/main" id="{833D8E32-43C8-874A-AFC3-E095DB9BEBF2}"/>
                </a:ext>
              </a:extLst>
            </p:cNvPr>
            <p:cNvSpPr/>
            <p:nvPr/>
          </p:nvSpPr>
          <p:spPr>
            <a:xfrm flipH="1">
              <a:off x="318771" y="3869613"/>
              <a:ext cx="8506457" cy="2592929"/>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8CC846A-4755-BF47-B48E-DF2E23974B7E}"/>
                </a:ext>
              </a:extLst>
            </p:cNvPr>
            <p:cNvSpPr txBox="1"/>
            <p:nvPr/>
          </p:nvSpPr>
          <p:spPr>
            <a:xfrm>
              <a:off x="6009594" y="4921931"/>
              <a:ext cx="2749471"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デジタル企業型モデル</a:t>
              </a:r>
            </a:p>
          </p:txBody>
        </p:sp>
        <p:sp>
          <p:nvSpPr>
            <p:cNvPr id="13" name="テキスト ボックス 12">
              <a:extLst>
                <a:ext uri="{FF2B5EF4-FFF2-40B4-BE49-F238E27FC236}">
                  <a16:creationId xmlns:a16="http://schemas.microsoft.com/office/drawing/2014/main" id="{1561BB45-31E6-6C44-A9D3-28F2F19B737D}"/>
                </a:ext>
              </a:extLst>
            </p:cNvPr>
            <p:cNvSpPr txBox="1"/>
            <p:nvPr/>
          </p:nvSpPr>
          <p:spPr>
            <a:xfrm>
              <a:off x="6045687" y="5336790"/>
              <a:ext cx="2295821" cy="95410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ローコード／ノーコード</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アジャイル開発／</a:t>
              </a:r>
              <a:r>
                <a:rPr lang="en-US" altLang="ja-JP" sz="1400" dirty="0">
                  <a:solidFill>
                    <a:schemeClr val="bg1"/>
                  </a:solidFill>
                  <a:latin typeface="Meiryo" panose="020B0604030504040204" pitchFamily="34" charset="-128"/>
                  <a:ea typeface="Meiryo" panose="020B0604030504040204" pitchFamily="34" charset="-128"/>
                </a:rPr>
                <a:t>DevOps</a:t>
              </a:r>
              <a:endParaRPr lang="ja-JP" altLang="en-US" sz="140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クラウド・ネイティブ　</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を</a:t>
              </a:r>
              <a:r>
                <a:rPr kumimoji="1" lang="ja-JP" altLang="en-US" sz="1400">
                  <a:solidFill>
                    <a:schemeClr val="bg1"/>
                  </a:solidFill>
                  <a:latin typeface="Meiryo" panose="020B0604030504040204" pitchFamily="34" charset="-128"/>
                  <a:ea typeface="Meiryo" panose="020B0604030504040204" pitchFamily="34" charset="-128"/>
                </a:rPr>
                <a:t>前提</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cxnSp>
        <p:nvCxnSpPr>
          <p:cNvPr id="15" name="直線矢印コネクタ 14">
            <a:extLst>
              <a:ext uri="{FF2B5EF4-FFF2-40B4-BE49-F238E27FC236}">
                <a16:creationId xmlns:a16="http://schemas.microsoft.com/office/drawing/2014/main" id="{86484D14-A7B0-2645-A4A6-07E2CECFAAA7}"/>
              </a:ext>
            </a:extLst>
          </p:cNvPr>
          <p:cNvCxnSpPr>
            <a:cxnSpLocks/>
          </p:cNvCxnSpPr>
          <p:nvPr/>
        </p:nvCxnSpPr>
        <p:spPr>
          <a:xfrm flipV="1">
            <a:off x="316024" y="921465"/>
            <a:ext cx="8450686" cy="40622"/>
          </a:xfrm>
          <a:prstGeom prst="straightConnector1">
            <a:avLst/>
          </a:prstGeom>
          <a:ln w="762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809A5A44-66FE-7643-9C72-4FC720DBF06E}"/>
              </a:ext>
            </a:extLst>
          </p:cNvPr>
          <p:cNvSpPr txBox="1"/>
          <p:nvPr/>
        </p:nvSpPr>
        <p:spPr>
          <a:xfrm>
            <a:off x="4297383" y="808198"/>
            <a:ext cx="543739" cy="307777"/>
          </a:xfrm>
          <a:prstGeom prst="rect">
            <a:avLst/>
          </a:prstGeom>
          <a:solidFill>
            <a:schemeClr val="bg1"/>
          </a:solidFill>
        </p:spPr>
        <p:txBody>
          <a:bodyPr wrap="none" rtlCol="0">
            <a:spAutoFit/>
          </a:bodyPr>
          <a:lstStyle/>
          <a:p>
            <a:pPr algn="ctr"/>
            <a:r>
              <a:rPr kumimoji="1" lang="ja-JP" altLang="en-US" sz="1400" b="1">
                <a:solidFill>
                  <a:schemeClr val="bg1">
                    <a:lumMod val="50000"/>
                  </a:schemeClr>
                </a:solidFill>
                <a:latin typeface="Meiryo" panose="020B0604030504040204" pitchFamily="34" charset="-128"/>
                <a:ea typeface="Meiryo" panose="020B0604030504040204" pitchFamily="34" charset="-128"/>
              </a:rPr>
              <a:t>時間</a:t>
            </a:r>
          </a:p>
        </p:txBody>
      </p:sp>
    </p:spTree>
    <p:extLst>
      <p:ext uri="{BB962C8B-B14F-4D97-AF65-F5344CB8AC3E}">
        <p14:creationId xmlns:p14="http://schemas.microsoft.com/office/powerpoint/2010/main" val="323180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par>
                                <p:cTn id="8" presetID="22" presetClass="entr" presetSubtype="8"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2000"/>
                                        <p:tgtEl>
                                          <p:spTgt spid="21"/>
                                        </p:tgtEl>
                                      </p:cBhvr>
                                    </p:animEffect>
                                  </p:childTnLst>
                                </p:cTn>
                              </p:par>
                              <p:par>
                                <p:cTn id="11" presetID="22" presetClass="entr" presetSubtype="8"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F95A8-B61F-924B-9925-9BAE4C063547}"/>
              </a:ext>
            </a:extLst>
          </p:cNvPr>
          <p:cNvSpPr>
            <a:spLocks noGrp="1"/>
          </p:cNvSpPr>
          <p:nvPr>
            <p:ph type="title"/>
          </p:nvPr>
        </p:nvSpPr>
        <p:spPr/>
        <p:txBody>
          <a:bodyPr/>
          <a:lstStyle/>
          <a:p>
            <a:r>
              <a:rPr kumimoji="1" lang="en-US" altLang="ja-JP" dirty="0"/>
              <a:t>SI</a:t>
            </a:r>
            <a:r>
              <a:rPr kumimoji="1" lang="ja-JP" altLang="en-US"/>
              <a:t>事業者／</a:t>
            </a:r>
            <a:r>
              <a:rPr kumimoji="1" lang="en-US" altLang="ja-JP" dirty="0"/>
              <a:t>IT</a:t>
            </a:r>
            <a:r>
              <a:rPr kumimoji="1" lang="ja-JP" altLang="en-US"/>
              <a:t>ベンダーの</a:t>
            </a:r>
            <a:r>
              <a:rPr kumimoji="1" lang="en-US" altLang="ja-JP" dirty="0"/>
              <a:t>DX</a:t>
            </a:r>
            <a:r>
              <a:rPr kumimoji="1" lang="ja-JP" altLang="en-US"/>
              <a:t>戦略</a:t>
            </a:r>
          </a:p>
        </p:txBody>
      </p:sp>
      <p:sp>
        <p:nvSpPr>
          <p:cNvPr id="3" name="円/楕円 2">
            <a:extLst>
              <a:ext uri="{FF2B5EF4-FFF2-40B4-BE49-F238E27FC236}">
                <a16:creationId xmlns:a16="http://schemas.microsoft.com/office/drawing/2014/main" id="{AD6A2F12-2E32-FB4B-BCAA-7B5991E1871C}"/>
              </a:ext>
            </a:extLst>
          </p:cNvPr>
          <p:cNvSpPr/>
          <p:nvPr/>
        </p:nvSpPr>
        <p:spPr>
          <a:xfrm>
            <a:off x="135227" y="3093764"/>
            <a:ext cx="1193470" cy="119347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CBBD611-A60A-EE4C-83BA-F355BC229DBB}"/>
              </a:ext>
            </a:extLst>
          </p:cNvPr>
          <p:cNvSpPr txBox="1"/>
          <p:nvPr/>
        </p:nvSpPr>
        <p:spPr>
          <a:xfrm>
            <a:off x="210826" y="3444086"/>
            <a:ext cx="1042273"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SI</a:t>
            </a:r>
            <a:r>
              <a:rPr kumimoji="1" lang="ja-JP" altLang="en-US" sz="1600" b="1">
                <a:solidFill>
                  <a:schemeClr val="bg1"/>
                </a:solidFill>
                <a:latin typeface="Meiryo" panose="020B0604030504040204" pitchFamily="34" charset="-128"/>
                <a:ea typeface="Meiryo" panose="020B0604030504040204" pitchFamily="34" charset="-128"/>
              </a:rPr>
              <a:t>事業者</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en-US" altLang="ja-JP" sz="1600" b="1" dirty="0">
                <a:solidFill>
                  <a:schemeClr val="bg1"/>
                </a:solidFill>
                <a:latin typeface="Meiryo" panose="020B0604030504040204" pitchFamily="34" charset="-128"/>
                <a:ea typeface="Meiryo" panose="020B0604030504040204" pitchFamily="34" charset="-128"/>
              </a:rPr>
              <a:t>IT</a:t>
            </a:r>
            <a:r>
              <a:rPr lang="ja-JP" altLang="en-US" sz="1600" b="1">
                <a:solidFill>
                  <a:schemeClr val="bg1"/>
                </a:solidFill>
                <a:latin typeface="Meiryo" panose="020B0604030504040204" pitchFamily="34" charset="-128"/>
                <a:ea typeface="Meiryo" panose="020B0604030504040204" pitchFamily="34" charset="-128"/>
              </a:rPr>
              <a:t>ベンダ</a:t>
            </a:r>
            <a:endParaRPr kumimoji="1" lang="ja-JP" altLang="en-US" sz="1600" b="1">
              <a:solidFill>
                <a:schemeClr val="bg1"/>
              </a:solidFill>
              <a:latin typeface="Meiryo" panose="020B0604030504040204" pitchFamily="34" charset="-128"/>
              <a:ea typeface="Meiryo" panose="020B0604030504040204" pitchFamily="34" charset="-128"/>
            </a:endParaRPr>
          </a:p>
        </p:txBody>
      </p:sp>
      <p:grpSp>
        <p:nvGrpSpPr>
          <p:cNvPr id="151" name="グループ化 150">
            <a:extLst>
              <a:ext uri="{FF2B5EF4-FFF2-40B4-BE49-F238E27FC236}">
                <a16:creationId xmlns:a16="http://schemas.microsoft.com/office/drawing/2014/main" id="{5EC42440-7939-2048-B062-92294E2ED05F}"/>
              </a:ext>
            </a:extLst>
          </p:cNvPr>
          <p:cNvGrpSpPr/>
          <p:nvPr/>
        </p:nvGrpSpPr>
        <p:grpSpPr>
          <a:xfrm>
            <a:off x="6684135" y="1080774"/>
            <a:ext cx="2327856" cy="5223675"/>
            <a:chOff x="6684135" y="1080774"/>
            <a:chExt cx="2327856" cy="5223675"/>
          </a:xfrm>
        </p:grpSpPr>
        <p:sp>
          <p:nvSpPr>
            <p:cNvPr id="128" name="正方形/長方形 127">
              <a:extLst>
                <a:ext uri="{FF2B5EF4-FFF2-40B4-BE49-F238E27FC236}">
                  <a16:creationId xmlns:a16="http://schemas.microsoft.com/office/drawing/2014/main" id="{5D15170E-B8F8-E24E-ADFD-4F5BF77376CD}"/>
                </a:ext>
              </a:extLst>
            </p:cNvPr>
            <p:cNvSpPr/>
            <p:nvPr/>
          </p:nvSpPr>
          <p:spPr>
            <a:xfrm>
              <a:off x="6684135" y="1086971"/>
              <a:ext cx="2324637" cy="5217478"/>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7E6ADEE7-9BE1-794B-9AB7-6280CB422D6B}"/>
                </a:ext>
              </a:extLst>
            </p:cNvPr>
            <p:cNvSpPr/>
            <p:nvPr/>
          </p:nvSpPr>
          <p:spPr>
            <a:xfrm>
              <a:off x="6984333" y="1086971"/>
              <a:ext cx="2024440" cy="440550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4C4AB57A-C0FA-E740-B20B-F70EE81F3114}"/>
                </a:ext>
              </a:extLst>
            </p:cNvPr>
            <p:cNvSpPr/>
            <p:nvPr/>
          </p:nvSpPr>
          <p:spPr>
            <a:xfrm>
              <a:off x="7302799" y="1094480"/>
              <a:ext cx="1699534" cy="342696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1AFB2DE3-6953-C44A-8578-E38763CF5024}"/>
                </a:ext>
              </a:extLst>
            </p:cNvPr>
            <p:cNvSpPr/>
            <p:nvPr/>
          </p:nvSpPr>
          <p:spPr>
            <a:xfrm>
              <a:off x="7624292" y="1080774"/>
              <a:ext cx="1387699" cy="1688537"/>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テキスト ボックス 131">
              <a:extLst>
                <a:ext uri="{FF2B5EF4-FFF2-40B4-BE49-F238E27FC236}">
                  <a16:creationId xmlns:a16="http://schemas.microsoft.com/office/drawing/2014/main" id="{17A6CC53-FA02-094E-B459-EA30092586F7}"/>
                </a:ext>
              </a:extLst>
            </p:cNvPr>
            <p:cNvSpPr txBox="1"/>
            <p:nvPr/>
          </p:nvSpPr>
          <p:spPr>
            <a:xfrm>
              <a:off x="7360230" y="5753074"/>
              <a:ext cx="972446"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DX</a:t>
              </a:r>
              <a:r>
                <a:rPr kumimoji="1" lang="ja-JP" altLang="en-US">
                  <a:solidFill>
                    <a:schemeClr val="bg1"/>
                  </a:solidFill>
                  <a:latin typeface="Meiryo" panose="020B0604030504040204" pitchFamily="34" charset="-128"/>
                  <a:ea typeface="Meiryo" panose="020B0604030504040204" pitchFamily="34" charset="-128"/>
                </a:rPr>
                <a:t>実践</a:t>
              </a:r>
            </a:p>
          </p:txBody>
        </p:sp>
        <p:sp>
          <p:nvSpPr>
            <p:cNvPr id="133" name="テキスト ボックス 132">
              <a:extLst>
                <a:ext uri="{FF2B5EF4-FFF2-40B4-BE49-F238E27FC236}">
                  <a16:creationId xmlns:a16="http://schemas.microsoft.com/office/drawing/2014/main" id="{D61BE67A-8103-5A46-83EE-967453743056}"/>
                </a:ext>
              </a:extLst>
            </p:cNvPr>
            <p:cNvSpPr txBox="1"/>
            <p:nvPr/>
          </p:nvSpPr>
          <p:spPr>
            <a:xfrm>
              <a:off x="7211724" y="4909508"/>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スピード加速</a:t>
              </a:r>
            </a:p>
          </p:txBody>
        </p:sp>
        <p:sp>
          <p:nvSpPr>
            <p:cNvPr id="134" name="テキスト ボックス 133">
              <a:extLst>
                <a:ext uri="{FF2B5EF4-FFF2-40B4-BE49-F238E27FC236}">
                  <a16:creationId xmlns:a16="http://schemas.microsoft.com/office/drawing/2014/main" id="{36F19FCF-ED85-5C4D-B3A3-17F3EB182A4C}"/>
                </a:ext>
              </a:extLst>
            </p:cNvPr>
            <p:cNvSpPr txBox="1"/>
            <p:nvPr/>
          </p:nvSpPr>
          <p:spPr>
            <a:xfrm>
              <a:off x="7435510" y="3494618"/>
              <a:ext cx="1434111"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DX</a:t>
              </a:r>
              <a:r>
                <a:rPr kumimoji="1" lang="ja-JP" altLang="en-US">
                  <a:solidFill>
                    <a:schemeClr val="bg1"/>
                  </a:solidFill>
                  <a:latin typeface="Meiryo" panose="020B0604030504040204" pitchFamily="34" charset="-128"/>
                  <a:ea typeface="Meiryo" panose="020B0604030504040204" pitchFamily="34" charset="-128"/>
                </a:rPr>
                <a:t>基盤構築</a:t>
              </a:r>
            </a:p>
          </p:txBody>
        </p:sp>
        <p:sp>
          <p:nvSpPr>
            <p:cNvPr id="135" name="テキスト ボックス 134">
              <a:extLst>
                <a:ext uri="{FF2B5EF4-FFF2-40B4-BE49-F238E27FC236}">
                  <a16:creationId xmlns:a16="http://schemas.microsoft.com/office/drawing/2014/main" id="{28FE2586-CF37-5549-9E87-F74F1EAC7672}"/>
                </a:ext>
              </a:extLst>
            </p:cNvPr>
            <p:cNvSpPr txBox="1"/>
            <p:nvPr/>
          </p:nvSpPr>
          <p:spPr>
            <a:xfrm>
              <a:off x="7764143" y="1741781"/>
              <a:ext cx="110799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経費削減</a:t>
              </a:r>
            </a:p>
          </p:txBody>
        </p:sp>
      </p:grpSp>
      <p:grpSp>
        <p:nvGrpSpPr>
          <p:cNvPr id="148" name="グループ化 147">
            <a:extLst>
              <a:ext uri="{FF2B5EF4-FFF2-40B4-BE49-F238E27FC236}">
                <a16:creationId xmlns:a16="http://schemas.microsoft.com/office/drawing/2014/main" id="{E5C34F70-5641-314D-B225-29CE1CC9A150}"/>
              </a:ext>
            </a:extLst>
          </p:cNvPr>
          <p:cNvGrpSpPr/>
          <p:nvPr/>
        </p:nvGrpSpPr>
        <p:grpSpPr>
          <a:xfrm>
            <a:off x="1328697" y="1076549"/>
            <a:ext cx="5246576" cy="2613950"/>
            <a:chOff x="1328697" y="1076549"/>
            <a:chExt cx="5246576" cy="2613950"/>
          </a:xfrm>
        </p:grpSpPr>
        <p:sp>
          <p:nvSpPr>
            <p:cNvPr id="61" name="正方形/長方形 60">
              <a:extLst>
                <a:ext uri="{FF2B5EF4-FFF2-40B4-BE49-F238E27FC236}">
                  <a16:creationId xmlns:a16="http://schemas.microsoft.com/office/drawing/2014/main" id="{40C8E668-7682-EB4F-8B35-7237B99D7E80}"/>
                </a:ext>
              </a:extLst>
            </p:cNvPr>
            <p:cNvSpPr/>
            <p:nvPr/>
          </p:nvSpPr>
          <p:spPr>
            <a:xfrm>
              <a:off x="1811396" y="1518039"/>
              <a:ext cx="2259214" cy="8219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曲線コネクタ 75">
              <a:extLst>
                <a:ext uri="{FF2B5EF4-FFF2-40B4-BE49-F238E27FC236}">
                  <a16:creationId xmlns:a16="http://schemas.microsoft.com/office/drawing/2014/main" id="{6DC03DCA-4829-F34A-AEE6-391F404B2689}"/>
                </a:ext>
              </a:extLst>
            </p:cNvPr>
            <p:cNvCxnSpPr>
              <a:cxnSpLocks/>
              <a:stCxn id="61" idx="3"/>
              <a:endCxn id="93" idx="1"/>
            </p:cNvCxnSpPr>
            <p:nvPr/>
          </p:nvCxnSpPr>
          <p:spPr>
            <a:xfrm flipV="1">
              <a:off x="4070610" y="1482538"/>
              <a:ext cx="282820" cy="446465"/>
            </a:xfrm>
            <a:prstGeom prst="curvedConnector3">
              <a:avLst>
                <a:gd name="adj1" fmla="val 50000"/>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曲線コネクタ 76">
              <a:extLst>
                <a:ext uri="{FF2B5EF4-FFF2-40B4-BE49-F238E27FC236}">
                  <a16:creationId xmlns:a16="http://schemas.microsoft.com/office/drawing/2014/main" id="{B69E8DE3-3BA0-734D-8867-8187E3473F27}"/>
                </a:ext>
              </a:extLst>
            </p:cNvPr>
            <p:cNvCxnSpPr>
              <a:cxnSpLocks/>
              <a:stCxn id="61" idx="3"/>
              <a:endCxn id="94" idx="1"/>
            </p:cNvCxnSpPr>
            <p:nvPr/>
          </p:nvCxnSpPr>
          <p:spPr>
            <a:xfrm>
              <a:off x="4070610" y="1929003"/>
              <a:ext cx="282818" cy="403453"/>
            </a:xfrm>
            <a:prstGeom prst="curvedConnector3">
              <a:avLst>
                <a:gd name="adj1" fmla="val 50000"/>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3" name="正方形/長方形 92">
              <a:extLst>
                <a:ext uri="{FF2B5EF4-FFF2-40B4-BE49-F238E27FC236}">
                  <a16:creationId xmlns:a16="http://schemas.microsoft.com/office/drawing/2014/main" id="{2819909B-4896-EC4C-B894-A4A7152A18CB}"/>
                </a:ext>
              </a:extLst>
            </p:cNvPr>
            <p:cNvSpPr/>
            <p:nvPr/>
          </p:nvSpPr>
          <p:spPr>
            <a:xfrm>
              <a:off x="4353430" y="1076549"/>
              <a:ext cx="2134543" cy="81197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59B23151-2C56-EA45-89AA-84EB60D2155E}"/>
                </a:ext>
              </a:extLst>
            </p:cNvPr>
            <p:cNvSpPr/>
            <p:nvPr/>
          </p:nvSpPr>
          <p:spPr>
            <a:xfrm>
              <a:off x="4353428" y="1926467"/>
              <a:ext cx="2134543" cy="81197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5C82E2F9-ADEB-AF44-8A61-E795D88BF621}"/>
                </a:ext>
              </a:extLst>
            </p:cNvPr>
            <p:cNvSpPr txBox="1"/>
            <p:nvPr/>
          </p:nvSpPr>
          <p:spPr>
            <a:xfrm>
              <a:off x="2040637" y="1634060"/>
              <a:ext cx="1979209" cy="584775"/>
            </a:xfrm>
            <a:prstGeom prst="rect">
              <a:avLst/>
            </a:prstGeom>
            <a:noFill/>
          </p:spPr>
          <p:txBody>
            <a:bodyPr wrap="squar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顧客の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en-US" altLang="ja-JP" sz="1600" dirty="0">
                  <a:solidFill>
                    <a:schemeClr val="bg1"/>
                  </a:solidFill>
                  <a:latin typeface="Meiryo" panose="020B0604030504040204" pitchFamily="34" charset="-128"/>
                  <a:ea typeface="Meiryo" panose="020B0604030504040204" pitchFamily="34" charset="-128"/>
                </a:rPr>
                <a:t>   IT</a:t>
              </a:r>
              <a:r>
                <a:rPr kumimoji="1" lang="ja-JP" altLang="en-US" sz="1600">
                  <a:solidFill>
                    <a:schemeClr val="bg1"/>
                  </a:solidFill>
                  <a:latin typeface="Meiryo" panose="020B0604030504040204" pitchFamily="34" charset="-128"/>
                  <a:ea typeface="Meiryo" panose="020B0604030504040204" pitchFamily="34" charset="-128"/>
                </a:rPr>
                <a:t>変革を支援</a:t>
              </a:r>
            </a:p>
          </p:txBody>
        </p:sp>
        <p:sp>
          <p:nvSpPr>
            <p:cNvPr id="124" name="テキスト ボックス 123">
              <a:extLst>
                <a:ext uri="{FF2B5EF4-FFF2-40B4-BE49-F238E27FC236}">
                  <a16:creationId xmlns:a16="http://schemas.microsoft.com/office/drawing/2014/main" id="{96040CE5-D3B1-1349-B538-AA86253BA800}"/>
                </a:ext>
              </a:extLst>
            </p:cNvPr>
            <p:cNvSpPr txBox="1"/>
            <p:nvPr/>
          </p:nvSpPr>
          <p:spPr>
            <a:xfrm>
              <a:off x="4345202" y="1094481"/>
              <a:ext cx="1834156" cy="338554"/>
            </a:xfrm>
            <a:prstGeom prst="rect">
              <a:avLst/>
            </a:prstGeom>
            <a:noFill/>
          </p:spPr>
          <p:txBody>
            <a:bodyPr wrap="none" rtlCol="0">
              <a:spAutoFit/>
            </a:bodyPr>
            <a:lstStyle/>
            <a:p>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資産近代化支援</a:t>
              </a:r>
            </a:p>
          </p:txBody>
        </p:sp>
        <p:sp>
          <p:nvSpPr>
            <p:cNvPr id="125" name="テキスト ボックス 124">
              <a:extLst>
                <a:ext uri="{FF2B5EF4-FFF2-40B4-BE49-F238E27FC236}">
                  <a16:creationId xmlns:a16="http://schemas.microsoft.com/office/drawing/2014/main" id="{57A91E00-B6E5-AF44-BDC2-197D6F3599D3}"/>
                </a:ext>
              </a:extLst>
            </p:cNvPr>
            <p:cNvSpPr txBox="1"/>
            <p:nvPr/>
          </p:nvSpPr>
          <p:spPr>
            <a:xfrm>
              <a:off x="4351641" y="1342224"/>
              <a:ext cx="2134543"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コンテナやサーバレスへの移行、クラウド化、ネットワークや利用環境の近代化を支援</a:t>
              </a:r>
            </a:p>
          </p:txBody>
        </p:sp>
        <p:sp>
          <p:nvSpPr>
            <p:cNvPr id="126" name="テキスト ボックス 125">
              <a:extLst>
                <a:ext uri="{FF2B5EF4-FFF2-40B4-BE49-F238E27FC236}">
                  <a16:creationId xmlns:a16="http://schemas.microsoft.com/office/drawing/2014/main" id="{9A7CB696-1F09-5E4C-B343-3B9B20762845}"/>
                </a:ext>
              </a:extLst>
            </p:cNvPr>
            <p:cNvSpPr txBox="1"/>
            <p:nvPr/>
          </p:nvSpPr>
          <p:spPr>
            <a:xfrm>
              <a:off x="4338763" y="1944487"/>
              <a:ext cx="2236510"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開発・運用近代化支援</a:t>
              </a:r>
            </a:p>
          </p:txBody>
        </p:sp>
        <p:sp>
          <p:nvSpPr>
            <p:cNvPr id="127" name="テキスト ボックス 126">
              <a:extLst>
                <a:ext uri="{FF2B5EF4-FFF2-40B4-BE49-F238E27FC236}">
                  <a16:creationId xmlns:a16="http://schemas.microsoft.com/office/drawing/2014/main" id="{E841900E-2E87-754D-9FC0-22EA6A6E0067}"/>
                </a:ext>
              </a:extLst>
            </p:cNvPr>
            <p:cNvSpPr txBox="1"/>
            <p:nvPr/>
          </p:nvSpPr>
          <p:spPr>
            <a:xfrm>
              <a:off x="4345202" y="2192230"/>
              <a:ext cx="2134543"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ローコード／ノーコード開発、アジャイル開発や</a:t>
              </a:r>
              <a:r>
                <a:rPr kumimoji="1" lang="en-US" altLang="ja-JP" sz="1050" dirty="0">
                  <a:solidFill>
                    <a:schemeClr val="bg1"/>
                  </a:solidFill>
                  <a:latin typeface="Meiryo" panose="020B0604030504040204" pitchFamily="34" charset="-128"/>
                  <a:ea typeface="Meiryo" panose="020B0604030504040204" pitchFamily="34" charset="-128"/>
                </a:rPr>
                <a:t>DevOps</a:t>
              </a:r>
              <a:r>
                <a:rPr kumimoji="1" lang="ja-JP" altLang="en-US" sz="1050">
                  <a:solidFill>
                    <a:schemeClr val="bg1"/>
                  </a:solidFill>
                  <a:latin typeface="Meiryo" panose="020B0604030504040204" pitchFamily="34" charset="-128"/>
                  <a:ea typeface="Meiryo" panose="020B0604030504040204" pitchFamily="34" charset="-128"/>
                </a:rPr>
                <a:t>、マイクロサービスなどの実践支援</a:t>
              </a:r>
            </a:p>
          </p:txBody>
        </p:sp>
        <p:cxnSp>
          <p:nvCxnSpPr>
            <p:cNvPr id="136" name="曲線コネクタ 135">
              <a:extLst>
                <a:ext uri="{FF2B5EF4-FFF2-40B4-BE49-F238E27FC236}">
                  <a16:creationId xmlns:a16="http://schemas.microsoft.com/office/drawing/2014/main" id="{D4359603-6CB2-2D47-9FDB-6843078BBF3C}"/>
                </a:ext>
              </a:extLst>
            </p:cNvPr>
            <p:cNvCxnSpPr>
              <a:cxnSpLocks/>
              <a:stCxn id="3" idx="6"/>
              <a:endCxn id="61" idx="1"/>
            </p:cNvCxnSpPr>
            <p:nvPr/>
          </p:nvCxnSpPr>
          <p:spPr>
            <a:xfrm flipV="1">
              <a:off x="1328697" y="1929003"/>
              <a:ext cx="482699" cy="1761496"/>
            </a:xfrm>
            <a:prstGeom prst="curvedConnector3">
              <a:avLst>
                <a:gd name="adj1" fmla="val 50000"/>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grpSp>
        <p:nvGrpSpPr>
          <p:cNvPr id="150" name="グループ化 149">
            <a:extLst>
              <a:ext uri="{FF2B5EF4-FFF2-40B4-BE49-F238E27FC236}">
                <a16:creationId xmlns:a16="http://schemas.microsoft.com/office/drawing/2014/main" id="{640AF1E3-9D42-8846-A50E-2945BA46686E}"/>
              </a:ext>
            </a:extLst>
          </p:cNvPr>
          <p:cNvGrpSpPr/>
          <p:nvPr/>
        </p:nvGrpSpPr>
        <p:grpSpPr>
          <a:xfrm>
            <a:off x="1328697" y="3690499"/>
            <a:ext cx="5183244" cy="2639656"/>
            <a:chOff x="1328697" y="3690499"/>
            <a:chExt cx="5183244" cy="2639656"/>
          </a:xfrm>
        </p:grpSpPr>
        <p:sp>
          <p:nvSpPr>
            <p:cNvPr id="6" name="正方形/長方形 5">
              <a:extLst>
                <a:ext uri="{FF2B5EF4-FFF2-40B4-BE49-F238E27FC236}">
                  <a16:creationId xmlns:a16="http://schemas.microsoft.com/office/drawing/2014/main" id="{C0354A9A-8BAD-B54B-B997-22DB22C609DE}"/>
                </a:ext>
              </a:extLst>
            </p:cNvPr>
            <p:cNvSpPr/>
            <p:nvPr/>
          </p:nvSpPr>
          <p:spPr>
            <a:xfrm>
              <a:off x="1827127" y="5062515"/>
              <a:ext cx="2259213" cy="8219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E4F60FA9-F4C9-1F4B-B143-FD9220504288}"/>
                </a:ext>
              </a:extLst>
            </p:cNvPr>
            <p:cNvSpPr txBox="1"/>
            <p:nvPr/>
          </p:nvSpPr>
          <p:spPr>
            <a:xfrm>
              <a:off x="1853182" y="5218782"/>
              <a:ext cx="2236510"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自社の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デジタル企業への変革</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D597C397-7EEB-6F40-929B-0D2FC296CDCF}"/>
                </a:ext>
              </a:extLst>
            </p:cNvPr>
            <p:cNvSpPr/>
            <p:nvPr/>
          </p:nvSpPr>
          <p:spPr>
            <a:xfrm>
              <a:off x="4353431" y="4642553"/>
              <a:ext cx="2134543" cy="81197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曲線コネクタ 38">
              <a:extLst>
                <a:ext uri="{FF2B5EF4-FFF2-40B4-BE49-F238E27FC236}">
                  <a16:creationId xmlns:a16="http://schemas.microsoft.com/office/drawing/2014/main" id="{4BC0A7AF-E7D1-F14F-9C70-A29B3CFF2263}"/>
                </a:ext>
              </a:extLst>
            </p:cNvPr>
            <p:cNvCxnSpPr>
              <a:cxnSpLocks/>
              <a:stCxn id="6" idx="3"/>
              <a:endCxn id="11" idx="1"/>
            </p:cNvCxnSpPr>
            <p:nvPr/>
          </p:nvCxnSpPr>
          <p:spPr>
            <a:xfrm flipV="1">
              <a:off x="4086340" y="5048542"/>
              <a:ext cx="267091" cy="424937"/>
            </a:xfrm>
            <a:prstGeom prst="curved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44" name="曲線コネクタ 43">
              <a:extLst>
                <a:ext uri="{FF2B5EF4-FFF2-40B4-BE49-F238E27FC236}">
                  <a16:creationId xmlns:a16="http://schemas.microsoft.com/office/drawing/2014/main" id="{85E60AE5-657D-A54A-9C95-9C3C8E8463C7}"/>
                </a:ext>
              </a:extLst>
            </p:cNvPr>
            <p:cNvCxnSpPr>
              <a:cxnSpLocks/>
              <a:stCxn id="6" idx="3"/>
              <a:endCxn id="90" idx="1"/>
            </p:cNvCxnSpPr>
            <p:nvPr/>
          </p:nvCxnSpPr>
          <p:spPr>
            <a:xfrm>
              <a:off x="4086340" y="5473479"/>
              <a:ext cx="267090" cy="424981"/>
            </a:xfrm>
            <a:prstGeom prst="curved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sp>
          <p:nvSpPr>
            <p:cNvPr id="90" name="正方形/長方形 89">
              <a:extLst>
                <a:ext uri="{FF2B5EF4-FFF2-40B4-BE49-F238E27FC236}">
                  <a16:creationId xmlns:a16="http://schemas.microsoft.com/office/drawing/2014/main" id="{855489CE-C137-354E-9E28-4CC53C1D4153}"/>
                </a:ext>
              </a:extLst>
            </p:cNvPr>
            <p:cNvSpPr/>
            <p:nvPr/>
          </p:nvSpPr>
          <p:spPr>
            <a:xfrm>
              <a:off x="4353430" y="5492471"/>
              <a:ext cx="2134543" cy="81197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48949D78-A632-804C-8A8F-49C04CCA7DBF}"/>
                </a:ext>
              </a:extLst>
            </p:cNvPr>
            <p:cNvSpPr txBox="1"/>
            <p:nvPr/>
          </p:nvSpPr>
          <p:spPr>
            <a:xfrm>
              <a:off x="4377398" y="4687881"/>
              <a:ext cx="203132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プラットフォーマー</a:t>
              </a:r>
            </a:p>
          </p:txBody>
        </p:sp>
        <p:sp>
          <p:nvSpPr>
            <p:cNvPr id="117" name="テキスト ボックス 116">
              <a:extLst>
                <a:ext uri="{FF2B5EF4-FFF2-40B4-BE49-F238E27FC236}">
                  <a16:creationId xmlns:a16="http://schemas.microsoft.com/office/drawing/2014/main" id="{4CD95CB8-B579-7841-89F4-5496814BDBE0}"/>
                </a:ext>
              </a:extLst>
            </p:cNvPr>
            <p:cNvSpPr txBox="1"/>
            <p:nvPr/>
          </p:nvSpPr>
          <p:spPr>
            <a:xfrm>
              <a:off x="4356782" y="5511170"/>
              <a:ext cx="1620957"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サービス事業者</a:t>
              </a:r>
            </a:p>
          </p:txBody>
        </p:sp>
        <p:sp>
          <p:nvSpPr>
            <p:cNvPr id="118" name="テキスト ボックス 117">
              <a:extLst>
                <a:ext uri="{FF2B5EF4-FFF2-40B4-BE49-F238E27FC236}">
                  <a16:creationId xmlns:a16="http://schemas.microsoft.com/office/drawing/2014/main" id="{F009F374-9877-E548-B2A4-24FFA16AD1B2}"/>
                </a:ext>
              </a:extLst>
            </p:cNvPr>
            <p:cNvSpPr txBox="1"/>
            <p:nvPr/>
          </p:nvSpPr>
          <p:spPr>
            <a:xfrm>
              <a:off x="4377398" y="4905894"/>
              <a:ext cx="2134543" cy="577081"/>
            </a:xfrm>
            <a:prstGeom prst="rect">
              <a:avLst/>
            </a:prstGeom>
            <a:noFill/>
          </p:spPr>
          <p:txBody>
            <a:bodyPr wrap="squar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IT</a:t>
              </a:r>
              <a:r>
                <a:rPr lang="ja-JP" altLang="en-US" sz="1050">
                  <a:solidFill>
                    <a:schemeClr val="bg1"/>
                  </a:solidFill>
                  <a:latin typeface="Meiryo" panose="020B0604030504040204" pitchFamily="34" charset="-128"/>
                  <a:ea typeface="Meiryo" panose="020B0604030504040204" pitchFamily="34" charset="-128"/>
                </a:rPr>
                <a:t>サービスを実現するための機能の提供、及び利用者相互の連携を支援</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19" name="テキスト ボックス 118">
              <a:extLst>
                <a:ext uri="{FF2B5EF4-FFF2-40B4-BE49-F238E27FC236}">
                  <a16:creationId xmlns:a16="http://schemas.microsoft.com/office/drawing/2014/main" id="{431D7C67-1DD7-B749-820E-09D44EBEFA6A}"/>
                </a:ext>
              </a:extLst>
            </p:cNvPr>
            <p:cNvSpPr txBox="1"/>
            <p:nvPr/>
          </p:nvSpPr>
          <p:spPr>
            <a:xfrm>
              <a:off x="4377398" y="5753074"/>
              <a:ext cx="2134543"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自分たちの業務ノウハウや知識を活かして、直接顧客にサービスを提供</a:t>
              </a:r>
              <a:endParaRPr kumimoji="1" lang="ja-JP" altLang="en-US" sz="1050">
                <a:solidFill>
                  <a:schemeClr val="bg1"/>
                </a:solidFill>
                <a:latin typeface="Meiryo" panose="020B0604030504040204" pitchFamily="34" charset="-128"/>
                <a:ea typeface="Meiryo" panose="020B0604030504040204" pitchFamily="34" charset="-128"/>
              </a:endParaRPr>
            </a:p>
          </p:txBody>
        </p:sp>
        <p:cxnSp>
          <p:nvCxnSpPr>
            <p:cNvPr id="139" name="曲線コネクタ 138">
              <a:extLst>
                <a:ext uri="{FF2B5EF4-FFF2-40B4-BE49-F238E27FC236}">
                  <a16:creationId xmlns:a16="http://schemas.microsoft.com/office/drawing/2014/main" id="{3DC4E994-20F2-2049-9F4C-6C6BECAE93FF}"/>
                </a:ext>
              </a:extLst>
            </p:cNvPr>
            <p:cNvCxnSpPr>
              <a:cxnSpLocks/>
              <a:stCxn id="3" idx="6"/>
              <a:endCxn id="6" idx="1"/>
            </p:cNvCxnSpPr>
            <p:nvPr/>
          </p:nvCxnSpPr>
          <p:spPr>
            <a:xfrm>
              <a:off x="1328697" y="3690499"/>
              <a:ext cx="498430" cy="1782980"/>
            </a:xfrm>
            <a:prstGeom prst="curvedConnector3">
              <a:avLst>
                <a:gd name="adj1" fmla="val 50000"/>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grpSp>
        <p:nvGrpSpPr>
          <p:cNvPr id="149" name="グループ化 148">
            <a:extLst>
              <a:ext uri="{FF2B5EF4-FFF2-40B4-BE49-F238E27FC236}">
                <a16:creationId xmlns:a16="http://schemas.microsoft.com/office/drawing/2014/main" id="{150D7EE4-B3D7-C248-B45F-B0DC6AF94353}"/>
              </a:ext>
            </a:extLst>
          </p:cNvPr>
          <p:cNvGrpSpPr/>
          <p:nvPr/>
        </p:nvGrpSpPr>
        <p:grpSpPr>
          <a:xfrm>
            <a:off x="1328697" y="2859551"/>
            <a:ext cx="5183244" cy="1693486"/>
            <a:chOff x="1328697" y="2859551"/>
            <a:chExt cx="5183244" cy="1693486"/>
          </a:xfrm>
        </p:grpSpPr>
        <p:sp>
          <p:nvSpPr>
            <p:cNvPr id="5" name="正方形/長方形 4">
              <a:extLst>
                <a:ext uri="{FF2B5EF4-FFF2-40B4-BE49-F238E27FC236}">
                  <a16:creationId xmlns:a16="http://schemas.microsoft.com/office/drawing/2014/main" id="{4BE79437-8FFE-AF49-B26B-4DE7D3615DEF}"/>
                </a:ext>
              </a:extLst>
            </p:cNvPr>
            <p:cNvSpPr/>
            <p:nvPr/>
          </p:nvSpPr>
          <p:spPr>
            <a:xfrm>
              <a:off x="1827127" y="3279535"/>
              <a:ext cx="2259214" cy="8219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2257F43E-3C62-1148-BA0E-500F48E0CA15}"/>
                </a:ext>
              </a:extLst>
            </p:cNvPr>
            <p:cNvSpPr txBox="1"/>
            <p:nvPr/>
          </p:nvSpPr>
          <p:spPr>
            <a:xfrm>
              <a:off x="1918288" y="3398111"/>
              <a:ext cx="1979209" cy="584775"/>
            </a:xfrm>
            <a:prstGeom prst="rect">
              <a:avLst/>
            </a:prstGeom>
            <a:noFill/>
          </p:spPr>
          <p:txBody>
            <a:bodyPr wrap="squar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顧客の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en-US" altLang="ja-JP" sz="1600" dirty="0">
                  <a:solidFill>
                    <a:schemeClr val="bg1"/>
                  </a:solidFill>
                  <a:latin typeface="Meiryo" panose="020B0604030504040204" pitchFamily="34" charset="-128"/>
                  <a:ea typeface="Meiryo" panose="020B0604030504040204" pitchFamily="34" charset="-128"/>
                </a:rPr>
                <a:t>   </a:t>
              </a:r>
              <a:r>
                <a:rPr kumimoji="1" lang="ja-JP" altLang="en-US" sz="1600">
                  <a:solidFill>
                    <a:schemeClr val="bg1"/>
                  </a:solidFill>
                  <a:latin typeface="Meiryo" panose="020B0604030504040204" pitchFamily="34" charset="-128"/>
                  <a:ea typeface="Meiryo" panose="020B0604030504040204" pitchFamily="34" charset="-128"/>
                </a:rPr>
                <a:t>事業変革を支援</a:t>
              </a:r>
            </a:p>
          </p:txBody>
        </p:sp>
        <p:sp>
          <p:nvSpPr>
            <p:cNvPr id="9" name="正方形/長方形 8">
              <a:extLst>
                <a:ext uri="{FF2B5EF4-FFF2-40B4-BE49-F238E27FC236}">
                  <a16:creationId xmlns:a16="http://schemas.microsoft.com/office/drawing/2014/main" id="{37B1435C-E25D-4646-A7FC-1D8F4F038487}"/>
                </a:ext>
              </a:extLst>
            </p:cNvPr>
            <p:cNvSpPr/>
            <p:nvPr/>
          </p:nvSpPr>
          <p:spPr>
            <a:xfrm>
              <a:off x="4353432" y="2859551"/>
              <a:ext cx="2134543" cy="81197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曲線コネクタ 35">
              <a:extLst>
                <a:ext uri="{FF2B5EF4-FFF2-40B4-BE49-F238E27FC236}">
                  <a16:creationId xmlns:a16="http://schemas.microsoft.com/office/drawing/2014/main" id="{2E6AFBBA-E567-FC48-BDCD-282CDB222CC0}"/>
                </a:ext>
              </a:extLst>
            </p:cNvPr>
            <p:cNvCxnSpPr>
              <a:cxnSpLocks/>
              <a:stCxn id="5" idx="3"/>
              <a:endCxn id="9" idx="1"/>
            </p:cNvCxnSpPr>
            <p:nvPr/>
          </p:nvCxnSpPr>
          <p:spPr>
            <a:xfrm flipV="1">
              <a:off x="4086341" y="3265540"/>
              <a:ext cx="267091" cy="424959"/>
            </a:xfrm>
            <a:prstGeom prst="curvedConnector3">
              <a:avLst>
                <a:gd name="adj1" fmla="val 50000"/>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9" name="正方形/長方形 68">
              <a:extLst>
                <a:ext uri="{FF2B5EF4-FFF2-40B4-BE49-F238E27FC236}">
                  <a16:creationId xmlns:a16="http://schemas.microsoft.com/office/drawing/2014/main" id="{171B870A-74D0-3648-836F-B7B435E9F5E2}"/>
                </a:ext>
              </a:extLst>
            </p:cNvPr>
            <p:cNvSpPr/>
            <p:nvPr/>
          </p:nvSpPr>
          <p:spPr>
            <a:xfrm>
              <a:off x="4353430" y="3709469"/>
              <a:ext cx="2134543" cy="81197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曲線コネクタ 105">
              <a:extLst>
                <a:ext uri="{FF2B5EF4-FFF2-40B4-BE49-F238E27FC236}">
                  <a16:creationId xmlns:a16="http://schemas.microsoft.com/office/drawing/2014/main" id="{E891B813-4100-D540-B77A-9A62400FE2A6}"/>
                </a:ext>
              </a:extLst>
            </p:cNvPr>
            <p:cNvCxnSpPr>
              <a:cxnSpLocks/>
              <a:stCxn id="5" idx="3"/>
              <a:endCxn id="69" idx="1"/>
            </p:cNvCxnSpPr>
            <p:nvPr/>
          </p:nvCxnSpPr>
          <p:spPr>
            <a:xfrm>
              <a:off x="4086341" y="3690499"/>
              <a:ext cx="267089" cy="424959"/>
            </a:xfrm>
            <a:prstGeom prst="curvedConnector3">
              <a:avLst>
                <a:gd name="adj1" fmla="val 50000"/>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0" name="テキスト ボックス 119">
              <a:extLst>
                <a:ext uri="{FF2B5EF4-FFF2-40B4-BE49-F238E27FC236}">
                  <a16:creationId xmlns:a16="http://schemas.microsoft.com/office/drawing/2014/main" id="{30B1581B-7851-E04D-833D-EA3B62F437C2}"/>
                </a:ext>
              </a:extLst>
            </p:cNvPr>
            <p:cNvSpPr txBox="1"/>
            <p:nvPr/>
          </p:nvSpPr>
          <p:spPr>
            <a:xfrm>
              <a:off x="4370959" y="2884645"/>
              <a:ext cx="1210588"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内製化支援</a:t>
              </a:r>
            </a:p>
          </p:txBody>
        </p:sp>
        <p:sp>
          <p:nvSpPr>
            <p:cNvPr id="121" name="テキスト ボックス 120">
              <a:extLst>
                <a:ext uri="{FF2B5EF4-FFF2-40B4-BE49-F238E27FC236}">
                  <a16:creationId xmlns:a16="http://schemas.microsoft.com/office/drawing/2014/main" id="{A133E965-4E2E-9D42-8471-A77BBF561869}"/>
                </a:ext>
              </a:extLst>
            </p:cNvPr>
            <p:cNvSpPr txBox="1"/>
            <p:nvPr/>
          </p:nvSpPr>
          <p:spPr>
            <a:xfrm>
              <a:off x="4377398" y="3132388"/>
              <a:ext cx="2134543"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顧客（事業部門）が、自分たちでシステムを開発運用するためのスキルやノウハウを提供</a:t>
              </a:r>
            </a:p>
          </p:txBody>
        </p:sp>
        <p:sp>
          <p:nvSpPr>
            <p:cNvPr id="122" name="テキスト ボックス 121">
              <a:extLst>
                <a:ext uri="{FF2B5EF4-FFF2-40B4-BE49-F238E27FC236}">
                  <a16:creationId xmlns:a16="http://schemas.microsoft.com/office/drawing/2014/main" id="{99D1674F-55E5-784C-B8AB-BFB8F69F40D8}"/>
                </a:ext>
              </a:extLst>
            </p:cNvPr>
            <p:cNvSpPr txBox="1"/>
            <p:nvPr/>
          </p:nvSpPr>
          <p:spPr>
            <a:xfrm>
              <a:off x="4353428" y="3734482"/>
              <a:ext cx="203132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スペシャリスト支援</a:t>
              </a:r>
            </a:p>
          </p:txBody>
        </p:sp>
        <p:sp>
          <p:nvSpPr>
            <p:cNvPr id="123" name="テキスト ボックス 122">
              <a:extLst>
                <a:ext uri="{FF2B5EF4-FFF2-40B4-BE49-F238E27FC236}">
                  <a16:creationId xmlns:a16="http://schemas.microsoft.com/office/drawing/2014/main" id="{6E9F6ACB-00AD-CF41-A353-AFD01B0C3013}"/>
                </a:ext>
              </a:extLst>
            </p:cNvPr>
            <p:cNvSpPr txBox="1"/>
            <p:nvPr/>
          </p:nvSpPr>
          <p:spPr>
            <a:xfrm>
              <a:off x="4345200" y="3975956"/>
              <a:ext cx="2166741"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データサイエンスやデータベース、ネットワークなど高度専門集団によるスキルを提供</a:t>
              </a:r>
            </a:p>
          </p:txBody>
        </p:sp>
        <p:cxnSp>
          <p:nvCxnSpPr>
            <p:cNvPr id="144" name="直線コネクタ 143">
              <a:extLst>
                <a:ext uri="{FF2B5EF4-FFF2-40B4-BE49-F238E27FC236}">
                  <a16:creationId xmlns:a16="http://schemas.microsoft.com/office/drawing/2014/main" id="{65156992-D94D-BF4B-BEB9-E6F017B75CFB}"/>
                </a:ext>
              </a:extLst>
            </p:cNvPr>
            <p:cNvCxnSpPr>
              <a:stCxn id="3" idx="6"/>
              <a:endCxn id="5" idx="1"/>
            </p:cNvCxnSpPr>
            <p:nvPr/>
          </p:nvCxnSpPr>
          <p:spPr>
            <a:xfrm>
              <a:off x="1328697" y="3690499"/>
              <a:ext cx="498430"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272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left)">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wipe(left)">
                                      <p:cBhvr>
                                        <p:cTn id="12" dur="5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wipe(left)">
                                      <p:cBhvr>
                                        <p:cTn id="17" dur="500"/>
                                        <p:tgtEl>
                                          <p:spTgt spid="1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latin typeface="Meiryo" panose="020B0604030504040204" pitchFamily="34" charset="-128"/>
                <a:ea typeface="Meiryo" panose="020B0604030504040204" pitchFamily="34" charset="-128"/>
                <a:cs typeface="Arial"/>
              </a:rPr>
              <a:t>DX</a:t>
            </a:r>
            <a:r>
              <a:rPr lang="ja-JP" altLang="en-US" dirty="0">
                <a:solidFill>
                  <a:srgbClr val="FFFFFF"/>
                </a:solidFill>
                <a:latin typeface="Meiryo" panose="020B0604030504040204" pitchFamily="34" charset="-128"/>
                <a:ea typeface="Meiryo" panose="020B0604030504040204" pitchFamily="34" charset="-128"/>
                <a:cs typeface="Arial"/>
              </a:rPr>
              <a:t>を理解する</a:t>
            </a:r>
            <a:r>
              <a:rPr lang="ja-JP" altLang="en-US">
                <a:solidFill>
                  <a:srgbClr val="FFFFFF"/>
                </a:solidFill>
                <a:latin typeface="Meiryo" panose="020B0604030504040204" pitchFamily="34" charset="-128"/>
                <a:ea typeface="Meiryo" panose="020B0604030504040204" pitchFamily="34" charset="-128"/>
                <a:cs typeface="Arial"/>
              </a:rPr>
              <a:t>ために</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a:solidFill>
                  <a:srgbClr val="FFFFFF"/>
                </a:solidFill>
                <a:latin typeface="Meiryo" panose="020B0604030504040204" pitchFamily="34" charset="-128"/>
                <a:ea typeface="Meiryo" panose="020B0604030504040204" pitchFamily="34" charset="-128"/>
                <a:cs typeface="Arial"/>
              </a:rPr>
              <a:t>知って</a:t>
            </a:r>
            <a:r>
              <a:rPr lang="ja-JP" altLang="en-US" dirty="0">
                <a:solidFill>
                  <a:srgbClr val="FFFFFF"/>
                </a:solidFill>
                <a:latin typeface="Meiryo" panose="020B0604030504040204" pitchFamily="34" charset="-128"/>
                <a:ea typeface="Meiryo" panose="020B0604030504040204" pitchFamily="34" charset="-128"/>
                <a:cs typeface="Arial"/>
              </a:rPr>
              <a:t>おきたい基礎知識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266277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F95A8-B61F-924B-9925-9BAE4C063547}"/>
              </a:ext>
            </a:extLst>
          </p:cNvPr>
          <p:cNvSpPr>
            <a:spLocks noGrp="1"/>
          </p:cNvSpPr>
          <p:nvPr>
            <p:ph type="title"/>
          </p:nvPr>
        </p:nvSpPr>
        <p:spPr/>
        <p:txBody>
          <a:bodyPr/>
          <a:lstStyle/>
          <a:p>
            <a:r>
              <a:rPr kumimoji="1" lang="en-US" altLang="ja-JP" dirty="0"/>
              <a:t>DX</a:t>
            </a:r>
            <a:r>
              <a:rPr kumimoji="1" lang="ja-JP" altLang="en-US"/>
              <a:t>戦略と求められる人材</a:t>
            </a:r>
          </a:p>
        </p:txBody>
      </p:sp>
      <p:sp>
        <p:nvSpPr>
          <p:cNvPr id="40" name="正方形/長方形 39">
            <a:extLst>
              <a:ext uri="{FF2B5EF4-FFF2-40B4-BE49-F238E27FC236}">
                <a16:creationId xmlns:a16="http://schemas.microsoft.com/office/drawing/2014/main" id="{211C912B-AED6-5644-B311-94DB26204FA6}"/>
              </a:ext>
            </a:extLst>
          </p:cNvPr>
          <p:cNvSpPr/>
          <p:nvPr/>
        </p:nvSpPr>
        <p:spPr>
          <a:xfrm>
            <a:off x="4948105" y="6433486"/>
            <a:ext cx="3911937" cy="215444"/>
          </a:xfrm>
          <a:prstGeom prst="rect">
            <a:avLst/>
          </a:prstGeom>
        </p:spPr>
        <p:txBody>
          <a:bodyPr wrap="square">
            <a:spAutoFit/>
          </a:bodyPr>
          <a:lstStyle/>
          <a:p>
            <a:pPr algn="r"/>
            <a:r>
              <a:rPr lang="en" altLang="ja-JP" sz="800" dirty="0">
                <a:solidFill>
                  <a:srgbClr val="002856"/>
                </a:solidFill>
                <a:latin typeface="Meiryo" panose="020B0604030504040204" pitchFamily="34" charset="-128"/>
                <a:ea typeface="Meiryo" panose="020B0604030504040204" pitchFamily="34" charset="-128"/>
                <a:hlinkClick r:id="rId2"/>
              </a:rPr>
              <a:t>Gartner</a:t>
            </a:r>
            <a:r>
              <a:rPr lang="ja-JP" altLang="en" sz="800">
                <a:solidFill>
                  <a:srgbClr val="002856"/>
                </a:solidFill>
                <a:latin typeface="Meiryo" panose="020B0604030504040204" pitchFamily="34" charset="-128"/>
                <a:ea typeface="Meiryo" panose="020B0604030504040204" pitchFamily="34" charset="-128"/>
                <a:hlinkClick r:id="rId2"/>
              </a:rPr>
              <a:t>、</a:t>
            </a:r>
            <a:r>
              <a:rPr lang="ja-JP" altLang="en-US" sz="800">
                <a:solidFill>
                  <a:srgbClr val="002856"/>
                </a:solidFill>
                <a:latin typeface="Meiryo" panose="020B0604030504040204" pitchFamily="34" charset="-128"/>
                <a:ea typeface="Meiryo" panose="020B0604030504040204" pitchFamily="34" charset="-128"/>
                <a:hlinkClick r:id="rId2"/>
              </a:rPr>
              <a:t>デジタル・トランスフォーメーションの推進に必要な</a:t>
            </a:r>
            <a:r>
              <a:rPr lang="en-US" altLang="ja-JP" sz="800" dirty="0">
                <a:solidFill>
                  <a:srgbClr val="002856"/>
                </a:solidFill>
                <a:latin typeface="Meiryo" panose="020B0604030504040204" pitchFamily="34" charset="-128"/>
                <a:ea typeface="Meiryo" panose="020B0604030504040204" pitchFamily="34" charset="-128"/>
                <a:hlinkClick r:id="rId2"/>
              </a:rPr>
              <a:t>5</a:t>
            </a:r>
            <a:r>
              <a:rPr lang="ja-JP" altLang="en-US" sz="800">
                <a:solidFill>
                  <a:srgbClr val="002856"/>
                </a:solidFill>
                <a:latin typeface="Meiryo" panose="020B0604030504040204" pitchFamily="34" charset="-128"/>
                <a:ea typeface="Meiryo" panose="020B0604030504040204" pitchFamily="34" charset="-128"/>
                <a:hlinkClick r:id="rId2"/>
              </a:rPr>
              <a:t>つの役割を発表</a:t>
            </a:r>
            <a:endParaRPr lang="ja-JP" altLang="en-US" sz="800" i="0" u="none" strike="noStrike">
              <a:solidFill>
                <a:srgbClr val="002856"/>
              </a:solidFill>
              <a:effectLst/>
              <a:latin typeface="Meiryo" panose="020B0604030504040204" pitchFamily="34" charset="-128"/>
              <a:ea typeface="Meiryo" panose="020B0604030504040204" pitchFamily="34" charset="-128"/>
            </a:endParaRPr>
          </a:p>
        </p:txBody>
      </p:sp>
      <p:sp>
        <p:nvSpPr>
          <p:cNvPr id="31" name="正方形/長方形 30">
            <a:extLst>
              <a:ext uri="{FF2B5EF4-FFF2-40B4-BE49-F238E27FC236}">
                <a16:creationId xmlns:a16="http://schemas.microsoft.com/office/drawing/2014/main" id="{604F308E-DB2C-F84A-8845-3B7A33C67B49}"/>
              </a:ext>
            </a:extLst>
          </p:cNvPr>
          <p:cNvSpPr/>
          <p:nvPr/>
        </p:nvSpPr>
        <p:spPr>
          <a:xfrm>
            <a:off x="252755" y="1078174"/>
            <a:ext cx="8638489" cy="5355312"/>
          </a:xfrm>
          <a:prstGeom prst="rect">
            <a:avLst/>
          </a:prstGeom>
          <a:noFill/>
        </p:spPr>
        <p:txBody>
          <a:bodyPr wrap="square">
            <a:spAutoFit/>
          </a:bodyPr>
          <a:lstStyle/>
          <a:p>
            <a:r>
              <a:rPr lang="ja-JP" altLang="en-US" b="1">
                <a:solidFill>
                  <a:schemeClr val="tx1">
                    <a:lumMod val="85000"/>
                    <a:lumOff val="15000"/>
                  </a:schemeClr>
                </a:solidFill>
                <a:latin typeface="Meiryo" panose="020B0604030504040204" pitchFamily="34" charset="-128"/>
                <a:ea typeface="Meiryo" panose="020B0604030504040204" pitchFamily="34" charset="-128"/>
              </a:rPr>
              <a:t>ビジネス系プロデューサー</a:t>
            </a:r>
            <a:endParaRPr lang="en-US" altLang="ja-JP" b="1" dirty="0">
              <a:solidFill>
                <a:schemeClr val="tx1">
                  <a:lumMod val="85000"/>
                  <a:lumOff val="15000"/>
                </a:schemeClr>
              </a:solidFill>
              <a:latin typeface="Meiryo" panose="020B0604030504040204" pitchFamily="34" charset="-128"/>
              <a:ea typeface="Meiryo" panose="020B0604030504040204" pitchFamily="34" charset="-128"/>
            </a:endParaRPr>
          </a:p>
          <a:p>
            <a:r>
              <a:rPr lang="en" altLang="ja-JP" sz="1400" dirty="0">
                <a:solidFill>
                  <a:schemeClr val="tx1">
                    <a:lumMod val="85000"/>
                    <a:lumOff val="15000"/>
                  </a:schemeClr>
                </a:solidFill>
                <a:latin typeface="Meiryo" panose="020B0604030504040204" pitchFamily="34" charset="-128"/>
                <a:ea typeface="Meiryo" panose="020B0604030504040204" pitchFamily="34" charset="-128"/>
              </a:rPr>
              <a:t>DX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によるビジネスゴールを定義し、新たなビジネスモデルを考えたり、</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DX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に関する企画を考えたりする役割を担う。経営層や社内外の意思決定者とのビジネス面でのコミュニケーションにも責任を持つ。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テクノロジー系プロデューサー</a:t>
            </a:r>
            <a:endParaRPr lang="en-US" altLang="ja-JP" b="1" dirty="0">
              <a:solidFill>
                <a:schemeClr val="tx1">
                  <a:lumMod val="85000"/>
                  <a:lumOff val="15000"/>
                </a:schemeClr>
              </a:solidFill>
              <a:latin typeface="Meiryo" panose="020B0604030504040204" pitchFamily="34" charset="-128"/>
              <a:ea typeface="Meiryo" panose="020B0604030504040204" pitchFamily="34" charset="-128"/>
            </a:endParaRP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ビジネスゴールの達成に向けた最適なデジタルテクノロジーの特定やテクノロジーの適用によるシステム面の影響の分析、予測などを担う。経営層や社内外のエコシステムのパートナーに対する技術面のコミュニケーションにも責任を持つ。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テクノロジスト（エンジニア）</a:t>
            </a: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現場で実際にテクノロジーを活用する役割を担う。自動化、データサイエンス、</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IoT</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Internet of Things</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モノのインターネット）、</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AI</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人工知能）などの新興領域に注目しがちだが、確実に</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DX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を推進していくためには、通信ネットワーク、</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IT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基盤、セキュリティ、クラウドなどの既存の領域の役割も重要である。テクノロジストもまた、全従業員が対象となる。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デザイナー</a:t>
            </a: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ソリューション、サービス、アプリケーションの</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UX</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User Experience</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顧客体験）をデザインする。</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面のコミュニケーション、</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とデザインに関する知識の社内普及に向けた教育なども担当する。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チェンジリーダー</a:t>
            </a: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デジタルテクノロジーの導入に伴う働き方（業務、意識など）のシフトの主導、変革の目的やゴールの整理、変革のコミュニケーション計画の作成、関係者全員を巻き込んだ意識と行動変容に向けた施策の計画／展開などを担う。 </a:t>
            </a:r>
            <a:endParaRPr lang="ja-JP" altLang="en-US" sz="1400">
              <a:solidFill>
                <a:schemeClr val="tx1">
                  <a:lumMod val="85000"/>
                  <a:lumOff val="15000"/>
                </a:schemeClr>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711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96B37-CBEE-7A42-A9B9-4EA6996F6D14}"/>
              </a:ext>
            </a:extLst>
          </p:cNvPr>
          <p:cNvSpPr>
            <a:spLocks noGrp="1"/>
          </p:cNvSpPr>
          <p:nvPr>
            <p:ph type="title"/>
          </p:nvPr>
        </p:nvSpPr>
        <p:spPr>
          <a:xfrm>
            <a:off x="230400" y="266400"/>
            <a:ext cx="8913600" cy="416221"/>
          </a:xfrm>
        </p:spPr>
        <p:txBody>
          <a:bodyPr/>
          <a:lstStyle/>
          <a:p>
            <a:r>
              <a:rPr kumimoji="1" lang="en-US" altLang="ja-JP" dirty="0"/>
              <a:t>IT</a:t>
            </a:r>
            <a:r>
              <a:rPr kumimoji="1" lang="ja-JP" altLang="en-US"/>
              <a:t>ベンダーのための</a:t>
            </a:r>
            <a:r>
              <a:rPr kumimoji="1" lang="en-US" altLang="ja-JP" dirty="0"/>
              <a:t>DX</a:t>
            </a:r>
            <a:r>
              <a:rPr kumimoji="1" lang="ja-JP" altLang="en-US"/>
              <a:t>ビジネス実践力チェック・リスト</a:t>
            </a:r>
          </a:p>
        </p:txBody>
      </p:sp>
      <p:sp>
        <p:nvSpPr>
          <p:cNvPr id="3" name="正方形/長方形 2">
            <a:extLst>
              <a:ext uri="{FF2B5EF4-FFF2-40B4-BE49-F238E27FC236}">
                <a16:creationId xmlns:a16="http://schemas.microsoft.com/office/drawing/2014/main" id="{62C87E92-C62A-BB42-9D23-6DB05F1DEDB1}"/>
              </a:ext>
            </a:extLst>
          </p:cNvPr>
          <p:cNvSpPr/>
          <p:nvPr/>
        </p:nvSpPr>
        <p:spPr>
          <a:xfrm>
            <a:off x="538532" y="790012"/>
            <a:ext cx="7779067" cy="5801588"/>
          </a:xfrm>
          <a:prstGeom prst="rect">
            <a:avLst/>
          </a:prstGeom>
        </p:spPr>
        <p:txBody>
          <a:bodyPr wrap="square">
            <a:spAutoFit/>
          </a:bodyPr>
          <a:lstStyle/>
          <a:p>
            <a:pPr>
              <a:spcAft>
                <a:spcPts val="600"/>
              </a:spcAft>
            </a:pPr>
            <a:r>
              <a:rPr lang="ja-JP" altLang="en-US" b="1">
                <a:latin typeface="Meiryo" panose="020B0604030504040204" pitchFamily="34" charset="-128"/>
                <a:ea typeface="Meiryo" panose="020B0604030504040204" pitchFamily="34" charset="-128"/>
              </a:rPr>
              <a:t>提案のきっかけを掴むことができるか</a:t>
            </a:r>
            <a:endParaRPr lang="en-US" altLang="ja-JP" b="1"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顧客の事業環境に関連付けて、事業課題を具体的に提示できる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提示した事業課題の解決策（仮説）を説明できる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解決策が業績の改善に結びつくロジックと結果（見通し）について説明できる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顧客の</a:t>
            </a: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施策について、意見を述べ、改善点を示せる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自分たちに、事業課題の解決、あるいは</a:t>
            </a: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の実践にどんな貢献ができるか説明できる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endParaRPr lang="en-US" altLang="ja-JP" sz="800" dirty="0">
              <a:latin typeface="Meiryo" panose="020B0604030504040204" pitchFamily="34" charset="-128"/>
              <a:ea typeface="Meiryo" panose="020B0604030504040204" pitchFamily="34" charset="-128"/>
            </a:endParaRPr>
          </a:p>
          <a:p>
            <a:pPr>
              <a:spcAft>
                <a:spcPts val="600"/>
              </a:spcAft>
            </a:pPr>
            <a:r>
              <a:rPr lang="en-US" altLang="ja-JP" sz="1600" b="1" dirty="0">
                <a:latin typeface="Meiryo" panose="020B0604030504040204" pitchFamily="34" charset="-128"/>
                <a:ea typeface="Meiryo" panose="020B0604030504040204" pitchFamily="34" charset="-128"/>
              </a:rPr>
              <a:t>DX</a:t>
            </a:r>
            <a:r>
              <a:rPr lang="ja-JP" altLang="en-US" sz="1600" b="1">
                <a:latin typeface="Meiryo" panose="020B0604030504040204" pitchFamily="34" charset="-128"/>
                <a:ea typeface="Meiryo" panose="020B0604030504040204" pitchFamily="34" charset="-128"/>
              </a:rPr>
              <a:t>実践のパートナーとして受け入れてもらうことができるか</a:t>
            </a:r>
            <a:endParaRPr lang="en-US" altLang="ja-JP" sz="1600" b="1"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とは何か、あるいはその本質をわかりやすく説明できる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の実践についての自分たち自身の実戦経験を紹介できる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事業課題の解決と</a:t>
            </a: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の実践を関連付けて説明できる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DXを推進するための人材育成について具体的な方策を示し、協力できる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業務プロセスやビジネス・モデルの変革を一緒に推進できる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endParaRPr lang="en-US" altLang="ja-JP" sz="800" dirty="0">
              <a:latin typeface="Meiryo" panose="020B0604030504040204" pitchFamily="34" charset="-128"/>
              <a:ea typeface="Meiryo" panose="020B0604030504040204" pitchFamily="34" charset="-128"/>
            </a:endParaRPr>
          </a:p>
          <a:p>
            <a:pPr>
              <a:spcAft>
                <a:spcPts val="600"/>
              </a:spcAft>
            </a:pPr>
            <a:r>
              <a:rPr lang="en-US" altLang="ja-JP" sz="1600" b="1" dirty="0">
                <a:latin typeface="Meiryo" panose="020B0604030504040204" pitchFamily="34" charset="-128"/>
                <a:ea typeface="Meiryo" panose="020B0604030504040204" pitchFamily="34" charset="-128"/>
              </a:rPr>
              <a:t>IT</a:t>
            </a:r>
            <a:r>
              <a:rPr lang="ja-JP" altLang="en-US" sz="1600" b="1">
                <a:latin typeface="Meiryo" panose="020B0604030504040204" pitchFamily="34" charset="-128"/>
                <a:ea typeface="Meiryo" panose="020B0604030504040204" pitchFamily="34" charset="-128"/>
              </a:rPr>
              <a:t>ベンダーとして信頼してもらうことができるか</a:t>
            </a: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ITのトレンドについて数年先まで見越して説明できる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顧客の事業や働き方などについてのテクノロジーの影響や使い方を説明できる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の専門用語でごまかさず、ビジネスの言葉で分かるように説明できる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自分たちが扱える商材／テクノロジーか否かにかかわらず、俯瞰して相談に乗れる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アジャイル開発やクラウドなどのモダン</a:t>
            </a: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を指導できるレベルの経験を積んでいる</a:t>
            </a:r>
            <a:endParaRPr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09569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3276421-11B6-7295-5240-9D14D1E69C29}"/>
              </a:ext>
            </a:extLst>
          </p:cNvPr>
          <p:cNvSpPr/>
          <p:nvPr/>
        </p:nvSpPr>
        <p:spPr>
          <a:xfrm>
            <a:off x="226801" y="1158619"/>
            <a:ext cx="8686800" cy="38620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D4E2812-0A78-2450-5EE4-E46AF70500BD}"/>
              </a:ext>
            </a:extLst>
          </p:cNvPr>
          <p:cNvSpPr/>
          <p:nvPr/>
        </p:nvSpPr>
        <p:spPr>
          <a:xfrm>
            <a:off x="226801" y="1158619"/>
            <a:ext cx="5844588" cy="35886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176FAAD-8C83-1D47-BE80-C311AC151B6E}"/>
              </a:ext>
            </a:extLst>
          </p:cNvPr>
          <p:cNvSpPr>
            <a:spLocks noGrp="1"/>
          </p:cNvSpPr>
          <p:nvPr>
            <p:ph type="title"/>
          </p:nvPr>
        </p:nvSpPr>
        <p:spPr/>
        <p:txBody>
          <a:bodyPr/>
          <a:lstStyle/>
          <a:p>
            <a:r>
              <a:rPr kumimoji="1" lang="en-US" altLang="ja-JP" dirty="0"/>
              <a:t>SI</a:t>
            </a:r>
            <a:r>
              <a:rPr kumimoji="1" lang="ja-JP" altLang="en-US"/>
              <a:t>事業者にできることとできないこと</a:t>
            </a:r>
          </a:p>
        </p:txBody>
      </p:sp>
      <p:sp>
        <p:nvSpPr>
          <p:cNvPr id="3" name="正方形/長方形 2">
            <a:extLst>
              <a:ext uri="{FF2B5EF4-FFF2-40B4-BE49-F238E27FC236}">
                <a16:creationId xmlns:a16="http://schemas.microsoft.com/office/drawing/2014/main" id="{25F2F259-0F32-1F55-2E09-3FA2346F8B94}"/>
              </a:ext>
            </a:extLst>
          </p:cNvPr>
          <p:cNvSpPr/>
          <p:nvPr/>
        </p:nvSpPr>
        <p:spPr>
          <a:xfrm>
            <a:off x="230400" y="1158619"/>
            <a:ext cx="2822713" cy="330547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5F7660B-2D96-D85E-8FDB-22A63D3802DC}"/>
              </a:ext>
            </a:extLst>
          </p:cNvPr>
          <p:cNvSpPr txBox="1"/>
          <p:nvPr/>
        </p:nvSpPr>
        <p:spPr>
          <a:xfrm>
            <a:off x="510677" y="1400273"/>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デジタイゼーション</a:t>
            </a:r>
          </a:p>
        </p:txBody>
      </p:sp>
      <p:sp>
        <p:nvSpPr>
          <p:cNvPr id="7" name="テキスト ボックス 6">
            <a:extLst>
              <a:ext uri="{FF2B5EF4-FFF2-40B4-BE49-F238E27FC236}">
                <a16:creationId xmlns:a16="http://schemas.microsoft.com/office/drawing/2014/main" id="{F2CDDC7F-3A76-18E1-8B12-6D1B19122DF3}"/>
              </a:ext>
            </a:extLst>
          </p:cNvPr>
          <p:cNvSpPr txBox="1"/>
          <p:nvPr/>
        </p:nvSpPr>
        <p:spPr>
          <a:xfrm>
            <a:off x="3210088" y="1400273"/>
            <a:ext cx="2723824"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デジタイライゼーション</a:t>
            </a:r>
          </a:p>
        </p:txBody>
      </p:sp>
      <p:sp>
        <p:nvSpPr>
          <p:cNvPr id="8" name="テキスト ボックス 7">
            <a:extLst>
              <a:ext uri="{FF2B5EF4-FFF2-40B4-BE49-F238E27FC236}">
                <a16:creationId xmlns:a16="http://schemas.microsoft.com/office/drawing/2014/main" id="{954DA213-9E2F-556A-4EDA-0608C200C923}"/>
              </a:ext>
            </a:extLst>
          </p:cNvPr>
          <p:cNvSpPr txBox="1"/>
          <p:nvPr/>
        </p:nvSpPr>
        <p:spPr>
          <a:xfrm>
            <a:off x="6257088" y="1292551"/>
            <a:ext cx="2646878"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endParaRPr>
          </a:p>
          <a:p>
            <a:r>
              <a:rPr kumimoji="1" lang="ja-JP" altLang="en-US" sz="1600" b="1">
                <a:solidFill>
                  <a:schemeClr val="bg1"/>
                </a:solidFill>
                <a:latin typeface="Meiryo" panose="020B0604030504040204" pitchFamily="34" charset="-128"/>
                <a:ea typeface="Meiryo" panose="020B0604030504040204" pitchFamily="34" charset="-128"/>
              </a:rPr>
              <a:t>トランスフォーメーション</a:t>
            </a:r>
          </a:p>
        </p:txBody>
      </p:sp>
      <p:sp>
        <p:nvSpPr>
          <p:cNvPr id="9" name="テキスト ボックス 8">
            <a:extLst>
              <a:ext uri="{FF2B5EF4-FFF2-40B4-BE49-F238E27FC236}">
                <a16:creationId xmlns:a16="http://schemas.microsoft.com/office/drawing/2014/main" id="{1F73241B-452D-7F41-3335-F67940CB2515}"/>
              </a:ext>
            </a:extLst>
          </p:cNvPr>
          <p:cNvSpPr txBox="1"/>
          <p:nvPr/>
        </p:nvSpPr>
        <p:spPr>
          <a:xfrm>
            <a:off x="382440" y="1883034"/>
            <a:ext cx="2518638"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ビジネス・プロセスの効率化</a:t>
            </a:r>
          </a:p>
        </p:txBody>
      </p:sp>
      <p:sp>
        <p:nvSpPr>
          <p:cNvPr id="10" name="テキスト ボックス 9">
            <a:extLst>
              <a:ext uri="{FF2B5EF4-FFF2-40B4-BE49-F238E27FC236}">
                <a16:creationId xmlns:a16="http://schemas.microsoft.com/office/drawing/2014/main" id="{CAE499B4-B2DC-2E2D-4F79-53A6C24550D4}"/>
              </a:ext>
            </a:extLst>
          </p:cNvPr>
          <p:cNvSpPr txBox="1"/>
          <p:nvPr/>
        </p:nvSpPr>
        <p:spPr>
          <a:xfrm>
            <a:off x="3497146" y="1883034"/>
            <a:ext cx="2159566"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ビジネス・モデルの変革</a:t>
            </a:r>
          </a:p>
        </p:txBody>
      </p:sp>
      <p:sp>
        <p:nvSpPr>
          <p:cNvPr id="11" name="テキスト ボックス 10">
            <a:extLst>
              <a:ext uri="{FF2B5EF4-FFF2-40B4-BE49-F238E27FC236}">
                <a16:creationId xmlns:a16="http://schemas.microsoft.com/office/drawing/2014/main" id="{134C2515-37FC-CA26-E4D5-D6CFB09FA752}"/>
              </a:ext>
            </a:extLst>
          </p:cNvPr>
          <p:cNvSpPr txBox="1"/>
          <p:nvPr/>
        </p:nvSpPr>
        <p:spPr>
          <a:xfrm>
            <a:off x="6136120" y="1877326"/>
            <a:ext cx="2698175"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事業や経営・文化や風土の変革</a:t>
            </a:r>
          </a:p>
        </p:txBody>
      </p:sp>
      <p:sp>
        <p:nvSpPr>
          <p:cNvPr id="12" name="テキスト ボックス 11">
            <a:extLst>
              <a:ext uri="{FF2B5EF4-FFF2-40B4-BE49-F238E27FC236}">
                <a16:creationId xmlns:a16="http://schemas.microsoft.com/office/drawing/2014/main" id="{2AFC0372-9138-2AB4-9DB5-692FF5EBFD2E}"/>
              </a:ext>
            </a:extLst>
          </p:cNvPr>
          <p:cNvSpPr txBox="1"/>
          <p:nvPr/>
        </p:nvSpPr>
        <p:spPr>
          <a:xfrm>
            <a:off x="226801" y="2441731"/>
            <a:ext cx="2826313" cy="830997"/>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業務プロセスのスリム化や自動化</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ワークスタイルの多様化への対応</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業務プロセスの統廃合や</a:t>
            </a:r>
            <a:r>
              <a:rPr kumimoji="1" lang="ja-JP" altLang="en-US" sz="1200">
                <a:solidFill>
                  <a:schemeClr val="bg1"/>
                </a:solidFill>
                <a:latin typeface="Meiryo" panose="020B0604030504040204" pitchFamily="34" charset="-128"/>
                <a:ea typeface="Meiryo" panose="020B0604030504040204" pitchFamily="34" charset="-128"/>
              </a:rPr>
              <a:t>徹底したペーパーレス化　など</a:t>
            </a:r>
          </a:p>
        </p:txBody>
      </p:sp>
      <p:sp>
        <p:nvSpPr>
          <p:cNvPr id="13" name="テキスト ボックス 12">
            <a:extLst>
              <a:ext uri="{FF2B5EF4-FFF2-40B4-BE49-F238E27FC236}">
                <a16:creationId xmlns:a16="http://schemas.microsoft.com/office/drawing/2014/main" id="{E1F57F6D-3997-C5A5-96E8-03CF5499CB23}"/>
              </a:ext>
            </a:extLst>
          </p:cNvPr>
          <p:cNvSpPr txBox="1"/>
          <p:nvPr/>
        </p:nvSpPr>
        <p:spPr>
          <a:xfrm>
            <a:off x="3166927" y="2441731"/>
            <a:ext cx="2820003" cy="646331"/>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事業内容やポートフォリオの見直し</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デジタル・ビジネスモデルの拡充</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システム内製化領域の拡大</a:t>
            </a:r>
            <a:r>
              <a:rPr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4" name="テキスト ボックス 13">
            <a:extLst>
              <a:ext uri="{FF2B5EF4-FFF2-40B4-BE49-F238E27FC236}">
                <a16:creationId xmlns:a16="http://schemas.microsoft.com/office/drawing/2014/main" id="{7FBAB92B-AE53-9CC1-7DDE-1F10F39B2E57}"/>
              </a:ext>
            </a:extLst>
          </p:cNvPr>
          <p:cNvSpPr txBox="1"/>
          <p:nvPr/>
        </p:nvSpPr>
        <p:spPr>
          <a:xfrm>
            <a:off x="6135827" y="2441731"/>
            <a:ext cx="2512226" cy="646331"/>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パーパスや事業目的の再定義</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意志決定プロセスや組織の変革</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収益構造の見直し　など</a:t>
            </a:r>
          </a:p>
        </p:txBody>
      </p:sp>
      <p:sp>
        <p:nvSpPr>
          <p:cNvPr id="15" name="テキスト ボックス 14">
            <a:extLst>
              <a:ext uri="{FF2B5EF4-FFF2-40B4-BE49-F238E27FC236}">
                <a16:creationId xmlns:a16="http://schemas.microsoft.com/office/drawing/2014/main" id="{B13B7FC7-A262-D8E8-0422-631DCA777E85}"/>
              </a:ext>
            </a:extLst>
          </p:cNvPr>
          <p:cNvSpPr txBox="1"/>
          <p:nvPr/>
        </p:nvSpPr>
        <p:spPr>
          <a:xfrm>
            <a:off x="230399" y="3350452"/>
            <a:ext cx="2826313" cy="830997"/>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クラウド利用の制約撤廃</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デジタルを前提とした業務プロセスの見直し</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ゼロトラスト・ネットワーク</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6" name="テキスト ボックス 15">
            <a:extLst>
              <a:ext uri="{FF2B5EF4-FFF2-40B4-BE49-F238E27FC236}">
                <a16:creationId xmlns:a16="http://schemas.microsoft.com/office/drawing/2014/main" id="{32798FB5-1B14-22A0-8EFE-F557FAAEDF5B}"/>
              </a:ext>
            </a:extLst>
          </p:cNvPr>
          <p:cNvSpPr txBox="1"/>
          <p:nvPr/>
        </p:nvSpPr>
        <p:spPr>
          <a:xfrm>
            <a:off x="3166927" y="3349886"/>
            <a:ext cx="2826313" cy="830997"/>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アジャイル開発や</a:t>
            </a:r>
            <a:r>
              <a:rPr kumimoji="1" lang="en-US" altLang="ja-JP" sz="1200" dirty="0">
                <a:solidFill>
                  <a:schemeClr val="bg1"/>
                </a:solidFill>
                <a:latin typeface="Meiryo" panose="020B0604030504040204" pitchFamily="34" charset="-128"/>
                <a:ea typeface="Meiryo" panose="020B0604030504040204" pitchFamily="34" charset="-128"/>
              </a:rPr>
              <a:t>DevOps</a:t>
            </a:r>
            <a:r>
              <a:rPr kumimoji="1" lang="ja-JP" altLang="en-US" sz="1200">
                <a:solidFill>
                  <a:schemeClr val="bg1"/>
                </a:solidFill>
                <a:latin typeface="Meiryo" panose="020B0604030504040204" pitchFamily="34" charset="-128"/>
                <a:ea typeface="Meiryo" panose="020B0604030504040204" pitchFamily="34" charset="-128"/>
              </a:rPr>
              <a:t>の定着</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クラウド前提のアーキテクチャー</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デザイン思考等のビジネス・デザイン・スキルの獲得</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7" name="テキスト ボックス 16">
            <a:extLst>
              <a:ext uri="{FF2B5EF4-FFF2-40B4-BE49-F238E27FC236}">
                <a16:creationId xmlns:a16="http://schemas.microsoft.com/office/drawing/2014/main" id="{A229BC1A-462D-9750-853B-871B1D25BD26}"/>
              </a:ext>
            </a:extLst>
          </p:cNvPr>
          <p:cNvSpPr txBox="1"/>
          <p:nvPr/>
        </p:nvSpPr>
        <p:spPr>
          <a:xfrm>
            <a:off x="6072048" y="3344690"/>
            <a:ext cx="2826313" cy="830997"/>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雇用制度や</a:t>
            </a:r>
            <a:r>
              <a:rPr kumimoji="1" lang="ja-JP" altLang="en-US" sz="1200">
                <a:solidFill>
                  <a:schemeClr val="bg1"/>
                </a:solidFill>
                <a:latin typeface="Meiryo" panose="020B0604030504040204" pitchFamily="34" charset="-128"/>
                <a:ea typeface="Meiryo" panose="020B0604030504040204" pitchFamily="34" charset="-128"/>
              </a:rPr>
              <a:t>業績評価基準の変革</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組織構造や体制、働き方の改革</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事業や経営に関わる情報の開示範囲の拡大や大幅な権限委譲　</a:t>
            </a: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8" name="正方形/長方形 17">
            <a:extLst>
              <a:ext uri="{FF2B5EF4-FFF2-40B4-BE49-F238E27FC236}">
                <a16:creationId xmlns:a16="http://schemas.microsoft.com/office/drawing/2014/main" id="{7D8C6106-F48A-A25F-819F-FE8AE08185B6}"/>
              </a:ext>
            </a:extLst>
          </p:cNvPr>
          <p:cNvSpPr/>
          <p:nvPr/>
        </p:nvSpPr>
        <p:spPr>
          <a:xfrm>
            <a:off x="226801" y="5230822"/>
            <a:ext cx="2868528" cy="107297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6F388928-D6D4-8240-A635-7CAF80183B7B}"/>
              </a:ext>
            </a:extLst>
          </p:cNvPr>
          <p:cNvSpPr/>
          <p:nvPr/>
        </p:nvSpPr>
        <p:spPr>
          <a:xfrm>
            <a:off x="3129484" y="5230822"/>
            <a:ext cx="2868528" cy="10729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DD6D66C-A3D5-0FDD-4353-A92C68ABF426}"/>
              </a:ext>
            </a:extLst>
          </p:cNvPr>
          <p:cNvSpPr/>
          <p:nvPr/>
        </p:nvSpPr>
        <p:spPr>
          <a:xfrm>
            <a:off x="6045073" y="5230822"/>
            <a:ext cx="2868528" cy="107297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AF8D7F6-87DD-E3C5-0686-AE3D34B35DBD}"/>
              </a:ext>
            </a:extLst>
          </p:cNvPr>
          <p:cNvSpPr txBox="1"/>
          <p:nvPr/>
        </p:nvSpPr>
        <p:spPr>
          <a:xfrm>
            <a:off x="3166927" y="5645521"/>
            <a:ext cx="2614818" cy="600164"/>
          </a:xfrm>
          <a:prstGeom prst="rect">
            <a:avLst/>
          </a:prstGeom>
          <a:noFill/>
        </p:spPr>
        <p:txBody>
          <a:bodyPr wrap="none" rtlCol="0">
            <a:spAutoFit/>
          </a:bodyPr>
          <a:lstStyle/>
          <a:p>
            <a:pPr marL="171450" indent="-171450">
              <a:buFont typeface="Wingdings" pitchFamily="2" charset="2"/>
              <a:buChar char="l"/>
            </a:pPr>
            <a:r>
              <a:rPr kumimoji="1" lang="ja-JP" altLang="en-US" sz="1100">
                <a:solidFill>
                  <a:schemeClr val="bg1"/>
                </a:solidFill>
                <a:latin typeface="Meiryo" panose="020B0604030504040204" pitchFamily="34" charset="-128"/>
                <a:ea typeface="Meiryo" panose="020B0604030504040204" pitchFamily="34" charset="-128"/>
              </a:rPr>
              <a:t>スキル・トランスファー</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bg1"/>
                </a:solidFill>
                <a:latin typeface="Meiryo" panose="020B0604030504040204" pitchFamily="34" charset="-128"/>
                <a:ea typeface="Meiryo" panose="020B0604030504040204" pitchFamily="34" charset="-128"/>
              </a:rPr>
              <a:t>戦略立案支援・技術支援</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bg1"/>
                </a:solidFill>
                <a:latin typeface="Meiryo" panose="020B0604030504040204" pitchFamily="34" charset="-128"/>
                <a:ea typeface="Meiryo" panose="020B0604030504040204" pitchFamily="34" charset="-128"/>
              </a:rPr>
              <a:t>プラットフォーム・サービス　など</a:t>
            </a:r>
            <a:endParaRPr kumimoji="1" lang="ja-JP" altLang="en-US" sz="110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8B26470F-F565-2679-5863-A2A7D53DD808}"/>
              </a:ext>
            </a:extLst>
          </p:cNvPr>
          <p:cNvSpPr txBox="1"/>
          <p:nvPr/>
        </p:nvSpPr>
        <p:spPr>
          <a:xfrm>
            <a:off x="3445849" y="5312013"/>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お客様の内製化支援</a:t>
            </a:r>
          </a:p>
        </p:txBody>
      </p:sp>
      <p:sp>
        <p:nvSpPr>
          <p:cNvPr id="23" name="テキスト ボックス 22">
            <a:extLst>
              <a:ext uri="{FF2B5EF4-FFF2-40B4-BE49-F238E27FC236}">
                <a16:creationId xmlns:a16="http://schemas.microsoft.com/office/drawing/2014/main" id="{34E5B9D1-2A6F-F292-2237-B79B79EAD1B4}"/>
              </a:ext>
            </a:extLst>
          </p:cNvPr>
          <p:cNvSpPr txBox="1"/>
          <p:nvPr/>
        </p:nvSpPr>
        <p:spPr>
          <a:xfrm>
            <a:off x="235251" y="5644787"/>
            <a:ext cx="2896947" cy="600164"/>
          </a:xfrm>
          <a:prstGeom prst="rect">
            <a:avLst/>
          </a:prstGeom>
          <a:noFill/>
        </p:spPr>
        <p:txBody>
          <a:bodyPr wrap="none" rtlCol="0">
            <a:spAutoFit/>
          </a:bodyPr>
          <a:lstStyle/>
          <a:p>
            <a:pPr marL="171450" indent="-171450">
              <a:buFont typeface="Wingdings" pitchFamily="2" charset="2"/>
              <a:buChar char="l"/>
            </a:pPr>
            <a:r>
              <a:rPr kumimoji="1" lang="ja-JP" altLang="en-US" sz="1100">
                <a:solidFill>
                  <a:schemeClr val="bg1"/>
                </a:solidFill>
                <a:latin typeface="Meiryo" panose="020B0604030504040204" pitchFamily="34" charset="-128"/>
                <a:ea typeface="Meiryo" panose="020B0604030504040204" pitchFamily="34" charset="-128"/>
              </a:rPr>
              <a:t>業務に合わせた製品やサービスの目利き</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bg1"/>
                </a:solidFill>
                <a:latin typeface="Meiryo" panose="020B0604030504040204" pitchFamily="34" charset="-128"/>
                <a:ea typeface="Meiryo" panose="020B0604030504040204" pitchFamily="34" charset="-128"/>
              </a:rPr>
              <a:t>導入や運用の支援</a:t>
            </a:r>
            <a:endParaRPr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100">
                <a:solidFill>
                  <a:schemeClr val="bg1"/>
                </a:solidFill>
                <a:latin typeface="Meiryo" panose="020B0604030504040204" pitchFamily="34" charset="-128"/>
                <a:ea typeface="Meiryo" panose="020B0604030504040204" pitchFamily="34" charset="-128"/>
              </a:rPr>
              <a:t>クラウド利用の推進支援　など</a:t>
            </a:r>
            <a:endParaRPr kumimoji="1" lang="ja-JP" altLang="en-US" sz="11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DE1CAA26-3E03-C4AA-EB00-569C62A4830C}"/>
              </a:ext>
            </a:extLst>
          </p:cNvPr>
          <p:cNvSpPr txBox="1"/>
          <p:nvPr/>
        </p:nvSpPr>
        <p:spPr>
          <a:xfrm>
            <a:off x="605038" y="5299867"/>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お客様の効率化支援</a:t>
            </a:r>
          </a:p>
        </p:txBody>
      </p:sp>
      <p:sp>
        <p:nvSpPr>
          <p:cNvPr id="25" name="テキスト ボックス 24">
            <a:extLst>
              <a:ext uri="{FF2B5EF4-FFF2-40B4-BE49-F238E27FC236}">
                <a16:creationId xmlns:a16="http://schemas.microsoft.com/office/drawing/2014/main" id="{F61AC604-3B62-7D1B-F154-03E7A9A8099C}"/>
              </a:ext>
            </a:extLst>
          </p:cNvPr>
          <p:cNvSpPr txBox="1"/>
          <p:nvPr/>
        </p:nvSpPr>
        <p:spPr>
          <a:xfrm>
            <a:off x="6232842" y="5605456"/>
            <a:ext cx="249299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お客様自身の取り組み</a:t>
            </a:r>
          </a:p>
        </p:txBody>
      </p:sp>
    </p:spTree>
    <p:extLst>
      <p:ext uri="{BB962C8B-B14F-4D97-AF65-F5344CB8AC3E}">
        <p14:creationId xmlns:p14="http://schemas.microsoft.com/office/powerpoint/2010/main" val="3420019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a:xfrm>
            <a:off x="230400" y="266400"/>
            <a:ext cx="8913600" cy="416221"/>
          </a:xfrm>
        </p:spPr>
        <p:txBody>
          <a:bodyPr/>
          <a:lstStyle/>
          <a:p>
            <a:r>
              <a:rPr kumimoji="1" lang="en-US" altLang="ja-JP" dirty="0"/>
              <a:t>DX</a:t>
            </a:r>
            <a:r>
              <a:rPr kumimoji="1" lang="ja-JP" altLang="en-US"/>
              <a:t>に課題解決型（ソリューション）営業は通用しない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4"/>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5611660"/>
            <a:ext cx="5588250" cy="794962"/>
            <a:chOff x="1779384" y="5611660"/>
            <a:chExt cx="2676634" cy="794962"/>
          </a:xfrm>
        </p:grpSpPr>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EF37E662-7B64-B740-902B-A04761D6CBE4}"/>
              </a:ext>
            </a:extLst>
          </p:cNvPr>
          <p:cNvSpPr txBox="1"/>
          <p:nvPr/>
        </p:nvSpPr>
        <p:spPr>
          <a:xfrm>
            <a:off x="417657" y="4759663"/>
            <a:ext cx="8308686" cy="707886"/>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お客様は、課題やテーマについての正解を教えて欲しいのではない。</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kumimoji="1" lang="ja-JP" altLang="en-US" sz="2000">
                <a:solidFill>
                  <a:srgbClr val="0070C0"/>
                </a:solidFill>
                <a:latin typeface="Meiryo" panose="020B0604030504040204" pitchFamily="34" charset="-128"/>
                <a:ea typeface="Meiryo" panose="020B0604030504040204" pitchFamily="34" charset="-128"/>
              </a:rPr>
              <a:t>自分たちは</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b="1">
                <a:solidFill>
                  <a:srgbClr val="0070C0"/>
                </a:solidFill>
                <a:latin typeface="Meiryo" panose="020B0604030504040204" pitchFamily="34" charset="-128"/>
                <a:ea typeface="Meiryo" panose="020B0604030504040204" pitchFamily="34" charset="-128"/>
              </a:rPr>
              <a:t>何をすべきか＝課題やテーマ</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そのものを教えて欲しい。</a:t>
            </a:r>
          </a:p>
        </p:txBody>
      </p:sp>
    </p:spTree>
    <p:extLst>
      <p:ext uri="{BB962C8B-B14F-4D97-AF65-F5344CB8AC3E}">
        <p14:creationId xmlns:p14="http://schemas.microsoft.com/office/powerpoint/2010/main" val="97479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763E73-6AB7-5B44-A854-BA241ADD8C5F}"/>
              </a:ext>
            </a:extLst>
          </p:cNvPr>
          <p:cNvSpPr>
            <a:spLocks noGrp="1"/>
          </p:cNvSpPr>
          <p:nvPr>
            <p:ph type="title"/>
          </p:nvPr>
        </p:nvSpPr>
        <p:spPr/>
        <p:txBody>
          <a:bodyPr/>
          <a:lstStyle/>
          <a:p>
            <a:r>
              <a:rPr lang="ja-JP" altLang="en-US" sz="2400"/>
              <a:t>「木こりのジレンマ」に陥ってはいないだろうか？</a:t>
            </a:r>
            <a:endParaRPr kumimoji="1" lang="ja-JP" altLang="en-US"/>
          </a:p>
        </p:txBody>
      </p:sp>
      <p:sp>
        <p:nvSpPr>
          <p:cNvPr id="3" name="正方形/長方形 2">
            <a:extLst>
              <a:ext uri="{FF2B5EF4-FFF2-40B4-BE49-F238E27FC236}">
                <a16:creationId xmlns:a16="http://schemas.microsoft.com/office/drawing/2014/main" id="{91530E6C-8502-0F46-AD6D-1D9919A8338C}"/>
              </a:ext>
            </a:extLst>
          </p:cNvPr>
          <p:cNvSpPr/>
          <p:nvPr/>
        </p:nvSpPr>
        <p:spPr>
          <a:xfrm>
            <a:off x="169606" y="1292692"/>
            <a:ext cx="4933336" cy="4708981"/>
          </a:xfrm>
          <a:prstGeom prst="rect">
            <a:avLst/>
          </a:prstGeom>
        </p:spPr>
        <p:txBody>
          <a:bodyPr wrap="square">
            <a:spAutoFit/>
          </a:bodyPr>
          <a:lstStyle/>
          <a:p>
            <a:r>
              <a:rPr lang="ja-JP" altLang="en-US" sz="2000">
                <a:solidFill>
                  <a:srgbClr val="98490C"/>
                </a:solidFill>
                <a:latin typeface="HGSMinchoE" panose="02020900000000000000" pitchFamily="18" charset="-128"/>
                <a:ea typeface="HGSMinchoE" panose="02020900000000000000" pitchFamily="18" charset="-128"/>
              </a:rPr>
              <a:t>木こりが木を切っていた。</a:t>
            </a:r>
            <a:endParaRPr lang="en-US" altLang="ja-JP" sz="2000" dirty="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通りがかった旅人がその様子を眺めていると、斧を振るう勢いの割に、木が切れていないようだった。</a:t>
            </a:r>
            <a:endParaRPr lang="en-US" altLang="ja-JP" sz="2000" dirty="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よく見ると木こりの使っている斧が刃こぼれしている。そこで、旅人は言った。</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「斧を研いだほうがいいのではないですか？」</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すると、木こりはこう答えた。</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「そんなことは分かっていますが、木を切るのに忙しくて、斧を研ぐ時間がないんですよ。」</a:t>
            </a:r>
          </a:p>
        </p:txBody>
      </p:sp>
      <p:pic>
        <p:nvPicPr>
          <p:cNvPr id="4" name="図 3">
            <a:extLst>
              <a:ext uri="{FF2B5EF4-FFF2-40B4-BE49-F238E27FC236}">
                <a16:creationId xmlns:a16="http://schemas.microsoft.com/office/drawing/2014/main" id="{6C44DB33-5DBC-1945-B80C-E240D43E7860}"/>
              </a:ext>
            </a:extLst>
          </p:cNvPr>
          <p:cNvPicPr>
            <a:picLocks noChangeAspect="1"/>
          </p:cNvPicPr>
          <p:nvPr/>
        </p:nvPicPr>
        <p:blipFill>
          <a:blip r:embed="rId2"/>
          <a:stretch>
            <a:fillRect/>
          </a:stretch>
        </p:blipFill>
        <p:spPr>
          <a:xfrm>
            <a:off x="5198062" y="1312407"/>
            <a:ext cx="3658344" cy="4593255"/>
          </a:xfrm>
          <a:prstGeom prst="rect">
            <a:avLst/>
          </a:prstGeom>
        </p:spPr>
      </p:pic>
    </p:spTree>
    <p:extLst>
      <p:ext uri="{BB962C8B-B14F-4D97-AF65-F5344CB8AC3E}">
        <p14:creationId xmlns:p14="http://schemas.microsoft.com/office/powerpoint/2010/main" val="894221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1FB3CD-50C2-2626-FB54-6D62AC121693}"/>
              </a:ext>
            </a:extLst>
          </p:cNvPr>
          <p:cNvSpPr>
            <a:spLocks noGrp="1"/>
          </p:cNvSpPr>
          <p:nvPr>
            <p:ph type="title"/>
          </p:nvPr>
        </p:nvSpPr>
        <p:spPr/>
        <p:txBody>
          <a:bodyPr/>
          <a:lstStyle/>
          <a:p>
            <a:r>
              <a:rPr lang="en-US" altLang="ja-JP" b="1" i="0" dirty="0">
                <a:solidFill>
                  <a:srgbClr val="000000"/>
                </a:solidFill>
                <a:effectLst/>
                <a:latin typeface="Arial" panose="020B0604020202020204" pitchFamily="34" charset="0"/>
              </a:rPr>
              <a:t>【</a:t>
            </a:r>
            <a:r>
              <a:rPr lang="ja-JP" altLang="en-US" b="1" i="0">
                <a:solidFill>
                  <a:srgbClr val="000000"/>
                </a:solidFill>
                <a:effectLst/>
                <a:latin typeface="Arial" panose="020B0604020202020204" pitchFamily="34" charset="0"/>
              </a:rPr>
              <a:t>図解</a:t>
            </a:r>
            <a:r>
              <a:rPr lang="en-US" altLang="ja-JP" b="1" i="0" dirty="0">
                <a:solidFill>
                  <a:srgbClr val="000000"/>
                </a:solidFill>
                <a:effectLst/>
                <a:latin typeface="Arial" panose="020B0604020202020204" pitchFamily="34" charset="0"/>
              </a:rPr>
              <a:t>】</a:t>
            </a:r>
            <a:r>
              <a:rPr lang="ja-JP" altLang="en-US" b="1" i="0">
                <a:solidFill>
                  <a:srgbClr val="000000"/>
                </a:solidFill>
                <a:effectLst/>
                <a:latin typeface="Arial" panose="020B0604020202020204" pitchFamily="34" charset="0"/>
              </a:rPr>
              <a:t>コレ一枚でわかる最新</a:t>
            </a:r>
            <a:r>
              <a:rPr lang="en" altLang="ja-JP" b="1" i="0" dirty="0">
                <a:solidFill>
                  <a:srgbClr val="000000"/>
                </a:solidFill>
                <a:effectLst/>
                <a:latin typeface="Arial" panose="020B0604020202020204" pitchFamily="34" charset="0"/>
              </a:rPr>
              <a:t>IT</a:t>
            </a:r>
            <a:r>
              <a:rPr lang="ja-JP" altLang="en-US" b="1" i="0">
                <a:solidFill>
                  <a:srgbClr val="000000"/>
                </a:solidFill>
                <a:effectLst/>
                <a:latin typeface="Arial" panose="020B0604020202020204" pitchFamily="34" charset="0"/>
              </a:rPr>
              <a:t>トレンド 改装新訂</a:t>
            </a:r>
            <a:r>
              <a:rPr lang="en-US" altLang="ja-JP" b="1" i="0" dirty="0">
                <a:solidFill>
                  <a:srgbClr val="000000"/>
                </a:solidFill>
                <a:effectLst/>
                <a:latin typeface="Arial" panose="020B0604020202020204" pitchFamily="34" charset="0"/>
              </a:rPr>
              <a:t>4</a:t>
            </a:r>
            <a:r>
              <a:rPr lang="ja-JP" altLang="en-US" b="1" i="0">
                <a:solidFill>
                  <a:srgbClr val="000000"/>
                </a:solidFill>
                <a:effectLst/>
                <a:latin typeface="Arial" panose="020B0604020202020204" pitchFamily="34" charset="0"/>
              </a:rPr>
              <a:t>版</a:t>
            </a:r>
            <a:endParaRPr kumimoji="1" lang="ja-JP" altLang="en-US"/>
          </a:p>
        </p:txBody>
      </p:sp>
      <p:pic>
        <p:nvPicPr>
          <p:cNvPr id="3" name="図 2">
            <a:extLst>
              <a:ext uri="{FF2B5EF4-FFF2-40B4-BE49-F238E27FC236}">
                <a16:creationId xmlns:a16="http://schemas.microsoft.com/office/drawing/2014/main" id="{D2461B55-B0BB-2BB4-D70B-B22C312A4A6A}"/>
              </a:ext>
            </a:extLst>
          </p:cNvPr>
          <p:cNvPicPr>
            <a:picLocks noChangeAspect="1"/>
          </p:cNvPicPr>
          <p:nvPr/>
        </p:nvPicPr>
        <p:blipFill>
          <a:blip r:embed="rId2"/>
          <a:stretch>
            <a:fillRect/>
          </a:stretch>
        </p:blipFill>
        <p:spPr>
          <a:xfrm>
            <a:off x="260345" y="1031475"/>
            <a:ext cx="3393573" cy="4815735"/>
          </a:xfrm>
          <a:prstGeom prst="rect">
            <a:avLst/>
          </a:prstGeom>
          <a:ln>
            <a:noFill/>
          </a:ln>
          <a:effectLst>
            <a:outerShdw blurRad="292100" dist="139700" dir="2700000" algn="tl" rotWithShape="0">
              <a:srgbClr val="333333">
                <a:alpha val="65000"/>
              </a:srgbClr>
            </a:outerShdw>
          </a:effectLst>
        </p:spPr>
      </p:pic>
      <p:sp>
        <p:nvSpPr>
          <p:cNvPr id="7" name="テキスト ボックス 6">
            <a:extLst>
              <a:ext uri="{FF2B5EF4-FFF2-40B4-BE49-F238E27FC236}">
                <a16:creationId xmlns:a16="http://schemas.microsoft.com/office/drawing/2014/main" id="{05C34D35-D6A3-FEFB-1FF6-2FC5142C9B96}"/>
              </a:ext>
            </a:extLst>
          </p:cNvPr>
          <p:cNvSpPr txBox="1"/>
          <p:nvPr/>
        </p:nvSpPr>
        <p:spPr>
          <a:xfrm>
            <a:off x="3782744" y="5544563"/>
            <a:ext cx="5134456" cy="954107"/>
          </a:xfrm>
          <a:prstGeom prst="rect">
            <a:avLst/>
          </a:prstGeom>
          <a:noFill/>
        </p:spPr>
        <p:txBody>
          <a:bodyPr wrap="square">
            <a:spAutoFit/>
          </a:bodyPr>
          <a:lstStyle/>
          <a:p>
            <a:r>
              <a:rPr lang="ja-JP" altLang="en-US" sz="1400" b="1">
                <a:latin typeface="Meiryo" panose="020B0604030504040204" pitchFamily="34" charset="-128"/>
                <a:ea typeface="Meiryo" panose="020B0604030504040204" pitchFamily="34" charset="-128"/>
              </a:rPr>
              <a:t>【特典1】</a:t>
            </a:r>
            <a:r>
              <a:rPr lang="ja-JP" altLang="en-US" sz="1400">
                <a:latin typeface="Meiryo" panose="020B0604030504040204" pitchFamily="34" charset="-128"/>
                <a:ea typeface="Meiryo" panose="020B0604030504040204" pitchFamily="34" charset="-128"/>
              </a:rPr>
              <a:t>掲載図版は全てPowerPointデータでダウンロード</a:t>
            </a:r>
            <a:endParaRPr lang="en-US" altLang="ja-JP" sz="1400" dirty="0">
              <a:latin typeface="Meiryo" panose="020B0604030504040204" pitchFamily="34" charset="-128"/>
              <a:ea typeface="Meiryo" panose="020B0604030504040204" pitchFamily="34" charset="-128"/>
            </a:endParaRPr>
          </a:p>
          <a:p>
            <a:r>
              <a:rPr lang="en-US" altLang="ja-JP" sz="1400" dirty="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ロイヤリティフリーで利用できます。</a:t>
            </a:r>
            <a:endParaRPr lang="en-US" altLang="ja-JP" sz="1400" dirty="0">
              <a:latin typeface="Meiryo" panose="020B0604030504040204" pitchFamily="34" charset="-128"/>
              <a:ea typeface="Meiryo" panose="020B0604030504040204" pitchFamily="34" charset="-128"/>
            </a:endParaRPr>
          </a:p>
          <a:p>
            <a:r>
              <a:rPr lang="ja-JP" altLang="en-US" sz="1400" b="1">
                <a:latin typeface="Meiryo" panose="020B0604030504040204" pitchFamily="34" charset="-128"/>
                <a:ea typeface="Meiryo" panose="020B0604030504040204" pitchFamily="34" charset="-128"/>
              </a:rPr>
              <a:t>【特典2】</a:t>
            </a:r>
            <a:r>
              <a:rPr lang="ja-JP" altLang="en-US" sz="1400">
                <a:latin typeface="Meiryo" panose="020B0604030504040204" pitchFamily="34" charset="-128"/>
                <a:ea typeface="Meiryo" panose="020B0604030504040204" pitchFamily="34" charset="-128"/>
              </a:rPr>
              <a:t>ITインフラやシステム開発についての解説も</a:t>
            </a:r>
            <a:endParaRPr lang="en-US" altLang="ja-JP" sz="1400" dirty="0">
              <a:latin typeface="Meiryo" panose="020B0604030504040204" pitchFamily="34" charset="-128"/>
              <a:ea typeface="Meiryo" panose="020B0604030504040204" pitchFamily="34" charset="-128"/>
            </a:endParaRPr>
          </a:p>
          <a:p>
            <a:r>
              <a:rPr lang="en-US" altLang="ja-JP" sz="1400" dirty="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PDFでダウンロードできます。</a:t>
            </a:r>
          </a:p>
        </p:txBody>
      </p:sp>
      <p:sp>
        <p:nvSpPr>
          <p:cNvPr id="9" name="テキスト ボックス 8">
            <a:extLst>
              <a:ext uri="{FF2B5EF4-FFF2-40B4-BE49-F238E27FC236}">
                <a16:creationId xmlns:a16="http://schemas.microsoft.com/office/drawing/2014/main" id="{FE1076EB-1A06-99F0-5165-883DEEC734A5}"/>
              </a:ext>
            </a:extLst>
          </p:cNvPr>
          <p:cNvSpPr txBox="1"/>
          <p:nvPr/>
        </p:nvSpPr>
        <p:spPr>
          <a:xfrm>
            <a:off x="3911570" y="3130090"/>
            <a:ext cx="5005630" cy="2246769"/>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第１章　コロナ禍が加速した社会の変化とITトレンド</a:t>
            </a:r>
          </a:p>
          <a:p>
            <a:r>
              <a:rPr lang="ja-JP" altLang="en-US" sz="1400">
                <a:latin typeface="Meiryo" panose="020B0604030504040204" pitchFamily="34" charset="-128"/>
                <a:ea typeface="Meiryo" panose="020B0604030504040204" pitchFamily="34" charset="-128"/>
              </a:rPr>
              <a:t>第２章　最新のITを理解するためのデジタルとITの基本</a:t>
            </a:r>
          </a:p>
          <a:p>
            <a:r>
              <a:rPr lang="ja-JP" altLang="en-US" sz="1400">
                <a:latin typeface="Meiryo" panose="020B0604030504040204" pitchFamily="34" charset="-128"/>
                <a:ea typeface="Meiryo" panose="020B0604030504040204" pitchFamily="34" charset="-128"/>
              </a:rPr>
              <a:t>第３章　ビジネスに変革を迫る</a:t>
            </a:r>
            <a:r>
              <a:rPr lang="en-US" altLang="ja-JP" sz="1400" dirty="0">
                <a:latin typeface="Meiryo" panose="020B0604030504040204" pitchFamily="34" charset="-128"/>
                <a:ea typeface="Meiryo" panose="020B0604030504040204" pitchFamily="34" charset="-128"/>
              </a:rPr>
              <a:t>DX</a:t>
            </a:r>
            <a:endParaRPr lang="ja-JP" altLang="en-US" sz="140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第４章　DXを支えるITインフラストラクチャー</a:t>
            </a:r>
          </a:p>
          <a:p>
            <a:r>
              <a:rPr lang="ja-JP" altLang="en-US" sz="1400">
                <a:latin typeface="Meiryo" panose="020B0604030504040204" pitchFamily="34" charset="-128"/>
                <a:ea typeface="Meiryo" panose="020B0604030504040204" pitchFamily="34" charset="-128"/>
              </a:rPr>
              <a:t>第５章　コンピューティングの新しい常識となったクラウド</a:t>
            </a:r>
          </a:p>
          <a:p>
            <a:r>
              <a:rPr lang="ja-JP" altLang="en-US" sz="1400">
                <a:latin typeface="Meiryo" panose="020B0604030504040204" pitchFamily="34" charset="-128"/>
                <a:ea typeface="Meiryo" panose="020B0604030504040204" pitchFamily="34" charset="-128"/>
              </a:rPr>
              <a:t>第６章　デジタル前提の社会に適応するセキュリティ</a:t>
            </a:r>
          </a:p>
          <a:p>
            <a:r>
              <a:rPr lang="ja-JP" altLang="en-US" sz="1400">
                <a:latin typeface="Meiryo" panose="020B0604030504040204" pitchFamily="34" charset="-128"/>
                <a:ea typeface="Meiryo" panose="020B0604030504040204" pitchFamily="34" charset="-128"/>
              </a:rPr>
              <a:t>第７章　あらゆるものごとをデータでつなぐIoTと5G</a:t>
            </a:r>
          </a:p>
          <a:p>
            <a:r>
              <a:rPr lang="ja-JP" altLang="en-US" sz="1400">
                <a:latin typeface="Meiryo" panose="020B0604030504040204" pitchFamily="34" charset="-128"/>
                <a:ea typeface="Meiryo" panose="020B0604030504040204" pitchFamily="34" charset="-128"/>
              </a:rPr>
              <a:t>第８章　複雑な社会を理解するためのAIとデータサイエンス</a:t>
            </a:r>
            <a:endParaRPr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第９章　圧倒的なスピードが求められる開発と運用</a:t>
            </a:r>
          </a:p>
          <a:p>
            <a:r>
              <a:rPr lang="ja-JP" altLang="en-US" sz="1400">
                <a:latin typeface="Meiryo" panose="020B0604030504040204" pitchFamily="34" charset="-128"/>
                <a:ea typeface="Meiryo" panose="020B0604030504040204" pitchFamily="34" charset="-128"/>
              </a:rPr>
              <a:t>第</a:t>
            </a:r>
            <a:r>
              <a:rPr lang="en-US" altLang="ja-JP" sz="1400" dirty="0">
                <a:latin typeface="Meiryo" panose="020B0604030504040204" pitchFamily="34" charset="-128"/>
                <a:ea typeface="Meiryo" panose="020B0604030504040204" pitchFamily="34" charset="-128"/>
              </a:rPr>
              <a:t>10</a:t>
            </a:r>
            <a:r>
              <a:rPr lang="ja-JP" altLang="en-US" sz="1400">
                <a:latin typeface="Meiryo" panose="020B0604030504040204" pitchFamily="34" charset="-128"/>
                <a:ea typeface="Meiryo" panose="020B0604030504040204" pitchFamily="34" charset="-128"/>
              </a:rPr>
              <a:t>章　いま注目しておきたいテクノロジー</a:t>
            </a:r>
          </a:p>
        </p:txBody>
      </p:sp>
      <p:sp>
        <p:nvSpPr>
          <p:cNvPr id="5" name="テキスト ボックス 4">
            <a:extLst>
              <a:ext uri="{FF2B5EF4-FFF2-40B4-BE49-F238E27FC236}">
                <a16:creationId xmlns:a16="http://schemas.microsoft.com/office/drawing/2014/main" id="{8750D43E-E02E-95AF-9589-E79A792E95A1}"/>
              </a:ext>
            </a:extLst>
          </p:cNvPr>
          <p:cNvSpPr txBox="1"/>
          <p:nvPr/>
        </p:nvSpPr>
        <p:spPr>
          <a:xfrm>
            <a:off x="3911570" y="1031475"/>
            <a:ext cx="5005630" cy="400110"/>
          </a:xfrm>
          <a:prstGeom prst="rect">
            <a:avLst/>
          </a:prstGeom>
          <a:noFill/>
        </p:spPr>
        <p:txBody>
          <a:bodyPr wrap="square">
            <a:spAutoFit/>
          </a:bodyPr>
          <a:lstStyle/>
          <a:p>
            <a:pPr algn="l" fontAlgn="base"/>
            <a:r>
              <a:rPr lang="en" altLang="ja-JP" sz="2000" b="1" i="0" dirty="0">
                <a:solidFill>
                  <a:srgbClr val="4B4B4B"/>
                </a:solidFill>
                <a:effectLst/>
                <a:latin typeface="Meiryo" panose="020B0604030504040204" pitchFamily="34" charset="-128"/>
                <a:ea typeface="Meiryo" panose="020B0604030504040204" pitchFamily="34" charset="-128"/>
              </a:rPr>
              <a:t>IT</a:t>
            </a:r>
            <a:r>
              <a:rPr lang="ja-JP" altLang="en-US" sz="2000" b="1" i="0">
                <a:solidFill>
                  <a:srgbClr val="4B4B4B"/>
                </a:solidFill>
                <a:effectLst/>
                <a:latin typeface="Meiryo" panose="020B0604030504040204" pitchFamily="34" charset="-128"/>
                <a:ea typeface="Meiryo" panose="020B0604030504040204" pitchFamily="34" charset="-128"/>
              </a:rPr>
              <a:t>のいまの常識がこの</a:t>
            </a:r>
            <a:r>
              <a:rPr lang="en-US" altLang="ja-JP" sz="2000" b="1" i="0" dirty="0">
                <a:solidFill>
                  <a:srgbClr val="4B4B4B"/>
                </a:solidFill>
                <a:effectLst/>
                <a:latin typeface="Meiryo" panose="020B0604030504040204" pitchFamily="34" charset="-128"/>
                <a:ea typeface="Meiryo" panose="020B0604030504040204" pitchFamily="34" charset="-128"/>
              </a:rPr>
              <a:t>1</a:t>
            </a:r>
            <a:r>
              <a:rPr lang="ja-JP" altLang="en-US" sz="2000" b="1" i="0">
                <a:solidFill>
                  <a:srgbClr val="4B4B4B"/>
                </a:solidFill>
                <a:effectLst/>
                <a:latin typeface="Meiryo" panose="020B0604030504040204" pitchFamily="34" charset="-128"/>
                <a:ea typeface="Meiryo" panose="020B0604030504040204" pitchFamily="34" charset="-128"/>
              </a:rPr>
              <a:t>冊で手に入る</a:t>
            </a:r>
            <a:endParaRPr lang="en-US" altLang="ja-JP" sz="2000" b="1" i="0" dirty="0">
              <a:solidFill>
                <a:srgbClr val="4B4B4B"/>
              </a:solidFill>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5EF29402-0F33-A7E0-602C-76B0ACE32A13}"/>
              </a:ext>
            </a:extLst>
          </p:cNvPr>
          <p:cNvSpPr txBox="1"/>
          <p:nvPr/>
        </p:nvSpPr>
        <p:spPr>
          <a:xfrm>
            <a:off x="75743" y="6129338"/>
            <a:ext cx="3762775" cy="369332"/>
          </a:xfrm>
          <a:prstGeom prst="rect">
            <a:avLst/>
          </a:prstGeom>
          <a:noFill/>
        </p:spPr>
        <p:txBody>
          <a:bodyPr wrap="square">
            <a:spAutoFit/>
          </a:bodyPr>
          <a:lstStyle/>
          <a:p>
            <a:pPr algn="ctr" fontAlgn="base"/>
            <a:r>
              <a:rPr lang="en-US" altLang="ja-JP" b="1" i="0" dirty="0">
                <a:solidFill>
                  <a:srgbClr val="4B4B4B"/>
                </a:solidFill>
                <a:effectLst/>
                <a:latin typeface="Meiryo" panose="020B0604030504040204" pitchFamily="34" charset="-128"/>
                <a:ea typeface="Meiryo" panose="020B0604030504040204" pitchFamily="34" charset="-128"/>
              </a:rPr>
              <a:t>2022</a:t>
            </a:r>
            <a:r>
              <a:rPr lang="ja-JP" altLang="en-US" b="1" i="0">
                <a:solidFill>
                  <a:srgbClr val="4B4B4B"/>
                </a:solidFill>
                <a:effectLst/>
                <a:latin typeface="Meiryo" panose="020B0604030504040204" pitchFamily="34" charset="-128"/>
                <a:ea typeface="Meiryo" panose="020B0604030504040204" pitchFamily="34" charset="-128"/>
              </a:rPr>
              <a:t>年</a:t>
            </a:r>
            <a:r>
              <a:rPr lang="en-US" altLang="ja-JP" b="1" i="0" dirty="0">
                <a:solidFill>
                  <a:srgbClr val="4B4B4B"/>
                </a:solidFill>
                <a:effectLst/>
                <a:latin typeface="Meiryo" panose="020B0604030504040204" pitchFamily="34" charset="-128"/>
                <a:ea typeface="Meiryo" panose="020B0604030504040204" pitchFamily="34" charset="-128"/>
              </a:rPr>
              <a:t>10</a:t>
            </a:r>
            <a:r>
              <a:rPr lang="ja-JP" altLang="en-US" b="1" i="0">
                <a:solidFill>
                  <a:srgbClr val="4B4B4B"/>
                </a:solidFill>
                <a:effectLst/>
                <a:latin typeface="Meiryo" panose="020B0604030504040204" pitchFamily="34" charset="-128"/>
                <a:ea typeface="Meiryo" panose="020B0604030504040204" pitchFamily="34" charset="-128"/>
              </a:rPr>
              <a:t>月</a:t>
            </a:r>
            <a:r>
              <a:rPr lang="en-US" altLang="ja-JP" b="1" i="0" dirty="0">
                <a:solidFill>
                  <a:srgbClr val="4B4B4B"/>
                </a:solidFill>
                <a:effectLst/>
                <a:latin typeface="Meiryo" panose="020B0604030504040204" pitchFamily="34" charset="-128"/>
                <a:ea typeface="Meiryo" panose="020B0604030504040204" pitchFamily="34" charset="-128"/>
              </a:rPr>
              <a:t>3</a:t>
            </a:r>
            <a:r>
              <a:rPr lang="ja-JP" altLang="en-US" b="1" i="0">
                <a:solidFill>
                  <a:srgbClr val="4B4B4B"/>
                </a:solidFill>
                <a:effectLst/>
                <a:latin typeface="Meiryo" panose="020B0604030504040204" pitchFamily="34" charset="-128"/>
                <a:ea typeface="Meiryo" panose="020B0604030504040204" pitchFamily="34" charset="-128"/>
              </a:rPr>
              <a:t>日発行の最新版</a:t>
            </a:r>
            <a:endParaRPr lang="en-US" altLang="ja-JP" b="1" i="0" dirty="0">
              <a:solidFill>
                <a:srgbClr val="4B4B4B"/>
              </a:solidFill>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81B6444-442B-709B-A292-81DDDFF8F373}"/>
              </a:ext>
            </a:extLst>
          </p:cNvPr>
          <p:cNvSpPr txBox="1"/>
          <p:nvPr/>
        </p:nvSpPr>
        <p:spPr>
          <a:xfrm>
            <a:off x="3911570" y="1534642"/>
            <a:ext cx="5005630" cy="1384995"/>
          </a:xfrm>
          <a:prstGeom prst="rect">
            <a:avLst/>
          </a:prstGeom>
          <a:noFill/>
        </p:spPr>
        <p:txBody>
          <a:bodyPr wrap="square">
            <a:spAutoFit/>
          </a:bodyPr>
          <a:lstStyle/>
          <a:p>
            <a:pPr marL="342900" lvl="0" indent="-342900" algn="just">
              <a:buFont typeface="Wingdings" pitchFamily="2" charset="2"/>
              <a:buChar char=""/>
            </a:pP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デジタルの重要性、価値や役割について理解できる</a:t>
            </a:r>
          </a:p>
          <a:p>
            <a:pPr marL="342900" lvl="0" indent="-342900" algn="just">
              <a:buFont typeface="Wingdings" pitchFamily="2" charset="2"/>
              <a:buChar char=""/>
            </a:pP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デジタルを業務や事業に活用できる</a:t>
            </a:r>
          </a:p>
          <a:p>
            <a:pPr marL="342900" lvl="0" indent="-342900" algn="just">
              <a:buFont typeface="Wingdings" pitchFamily="2" charset="2"/>
              <a:buChar char=""/>
            </a:pP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デジタルを</a:t>
            </a:r>
            <a:r>
              <a:rPr lang="ja-JP" altLang="en-US" sz="1400" kern="100">
                <a:effectLst/>
                <a:latin typeface="Meiryo" panose="020B0604030504040204" pitchFamily="34" charset="-128"/>
                <a:ea typeface="Meiryo" panose="020B0604030504040204" pitchFamily="34" charset="-128"/>
                <a:cs typeface="Times New Roman" panose="02020603050405020304" pitchFamily="18" charset="0"/>
              </a:rPr>
              <a:t>活かしたビジネスが</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企画</a:t>
            </a:r>
            <a:r>
              <a:rPr lang="ja-JP" altLang="en-US" sz="1400" kern="100">
                <a:latin typeface="Meiryo" panose="020B0604030504040204" pitchFamily="34" charset="-128"/>
                <a:ea typeface="Meiryo" panose="020B0604030504040204" pitchFamily="34" charset="-128"/>
                <a:cs typeface="Times New Roman" panose="02020603050405020304" pitchFamily="18" charset="0"/>
              </a:rPr>
              <a:t>できる</a:t>
            </a:r>
            <a:endParaRPr lang="ja-JP" altLang="ja-JP" sz="1400" kern="10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本書は、そんな「デジタル・リテラシー」を、専門知識を持たない方に身につけて</a:t>
            </a:r>
            <a:r>
              <a:rPr lang="ja-JP" altLang="en-US" sz="1400" kern="100">
                <a:effectLst/>
                <a:latin typeface="Meiryo" panose="020B0604030504040204" pitchFamily="34" charset="-128"/>
                <a:ea typeface="Meiryo" panose="020B0604030504040204" pitchFamily="34" charset="-128"/>
                <a:cs typeface="Times New Roman" panose="02020603050405020304" pitchFamily="18" charset="0"/>
              </a:rPr>
              <a:t>いだくための１冊です</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a:t>
            </a:r>
          </a:p>
        </p:txBody>
      </p:sp>
      <p:cxnSp>
        <p:nvCxnSpPr>
          <p:cNvPr id="13" name="直線コネクタ 12">
            <a:extLst>
              <a:ext uri="{FF2B5EF4-FFF2-40B4-BE49-F238E27FC236}">
                <a16:creationId xmlns:a16="http://schemas.microsoft.com/office/drawing/2014/main" id="{6B57272E-BD55-1462-633C-832C7D36511D}"/>
              </a:ext>
            </a:extLst>
          </p:cNvPr>
          <p:cNvCxnSpPr>
            <a:cxnSpLocks/>
          </p:cNvCxnSpPr>
          <p:nvPr/>
        </p:nvCxnSpPr>
        <p:spPr>
          <a:xfrm>
            <a:off x="3966000" y="3006725"/>
            <a:ext cx="4951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69680FF8-C00F-4E12-E424-01CE50E234BB}"/>
              </a:ext>
            </a:extLst>
          </p:cNvPr>
          <p:cNvCxnSpPr>
            <a:cxnSpLocks/>
          </p:cNvCxnSpPr>
          <p:nvPr/>
        </p:nvCxnSpPr>
        <p:spPr>
          <a:xfrm>
            <a:off x="3966000" y="5411783"/>
            <a:ext cx="4951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11117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5FF380AD-AE5F-D643-A68E-0CD90AEAF21F}"/>
              </a:ext>
            </a:extLst>
          </p:cNvPr>
          <p:cNvGrpSpPr/>
          <p:nvPr/>
        </p:nvGrpSpPr>
        <p:grpSpPr>
          <a:xfrm>
            <a:off x="2077125" y="2052060"/>
            <a:ext cx="1125971" cy="940475"/>
            <a:chOff x="6183086" y="1006733"/>
            <a:chExt cx="1465008" cy="1192048"/>
          </a:xfrm>
        </p:grpSpPr>
        <p:pic>
          <p:nvPicPr>
            <p:cNvPr id="11" name="図 10">
              <a:extLst>
                <a:ext uri="{FF2B5EF4-FFF2-40B4-BE49-F238E27FC236}">
                  <a16:creationId xmlns:a16="http://schemas.microsoft.com/office/drawing/2014/main" id="{AABBB962-47A8-5749-83B1-85C5E75EF0F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3086" y="1107350"/>
              <a:ext cx="1465008" cy="1091431"/>
            </a:xfrm>
            <a:prstGeom prst="rect">
              <a:avLst/>
            </a:prstGeom>
          </p:spPr>
        </p:pic>
        <p:pic>
          <p:nvPicPr>
            <p:cNvPr id="10" name="図 9">
              <a:extLst>
                <a:ext uri="{FF2B5EF4-FFF2-40B4-BE49-F238E27FC236}">
                  <a16:creationId xmlns:a16="http://schemas.microsoft.com/office/drawing/2014/main" id="{04EA2C43-1671-9042-B658-312A21DA2D40}"/>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1015" y="1006733"/>
              <a:ext cx="1091431" cy="1091431"/>
            </a:xfrm>
            <a:prstGeom prst="rect">
              <a:avLst/>
            </a:prstGeom>
          </p:spPr>
        </p:pic>
        <p:pic>
          <p:nvPicPr>
            <p:cNvPr id="15" name="図 14" descr="挿絵, 時計 が含まれている画像&#10;&#10;自動的に生成された説明">
              <a:extLst>
                <a:ext uri="{FF2B5EF4-FFF2-40B4-BE49-F238E27FC236}">
                  <a16:creationId xmlns:a16="http://schemas.microsoft.com/office/drawing/2014/main" id="{B8EC66C6-FB23-4842-9490-CE318267A4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2059" y="1397805"/>
              <a:ext cx="309286" cy="309286"/>
            </a:xfrm>
            <a:prstGeom prst="rect">
              <a:avLst/>
            </a:prstGeom>
            <a:ln>
              <a:noFill/>
            </a:ln>
            <a:effectLst>
              <a:outerShdw blurRad="292100" dist="139700" dir="2700000" algn="tl" rotWithShape="0">
                <a:srgbClr val="333333">
                  <a:alpha val="65000"/>
                </a:srgbClr>
              </a:outerShdw>
            </a:effectLst>
          </p:spPr>
        </p:pic>
      </p:grpSp>
      <p:pic>
        <p:nvPicPr>
          <p:cNvPr id="1026" name="Picture 2" descr="検索ボタン の写真、ロイヤリティフリーの画像、グラフィック、ベクターおよびビデオ | Adobe Stock">
            <a:extLst>
              <a:ext uri="{FF2B5EF4-FFF2-40B4-BE49-F238E27FC236}">
                <a16:creationId xmlns:a16="http://schemas.microsoft.com/office/drawing/2014/main" id="{4428D39A-1387-AE4D-B0CB-030E062AE0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21595" y="2250422"/>
            <a:ext cx="1704313" cy="61881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0C716862-7BA0-6D4F-9EDC-726C567E9E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861" y="2345287"/>
            <a:ext cx="1418933" cy="322485"/>
          </a:xfrm>
          <a:prstGeom prst="rect">
            <a:avLst/>
          </a:prstGeom>
        </p:spPr>
      </p:pic>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29" name="右大かっこ 28">
            <a:extLst>
              <a:ext uri="{FF2B5EF4-FFF2-40B4-BE49-F238E27FC236}">
                <a16:creationId xmlns:a16="http://schemas.microsoft.com/office/drawing/2014/main" id="{F2E96D78-6F8F-9F43-AE39-352ED469B975}"/>
              </a:ext>
            </a:extLst>
          </p:cNvPr>
          <p:cNvSpPr/>
          <p:nvPr/>
        </p:nvSpPr>
        <p:spPr>
          <a:xfrm rot="5400000">
            <a:off x="3540515" y="4162420"/>
            <a:ext cx="170862" cy="2986899"/>
          </a:xfrm>
          <a:prstGeom prst="rightBracket">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4" name="右大かっこ 33">
            <a:extLst>
              <a:ext uri="{FF2B5EF4-FFF2-40B4-BE49-F238E27FC236}">
                <a16:creationId xmlns:a16="http://schemas.microsoft.com/office/drawing/2014/main" id="{F13FA7C7-9010-A04A-95E9-36914AAE3462}"/>
              </a:ext>
            </a:extLst>
          </p:cNvPr>
          <p:cNvSpPr/>
          <p:nvPr/>
        </p:nvSpPr>
        <p:spPr>
          <a:xfrm rot="5400000">
            <a:off x="5805048" y="5299500"/>
            <a:ext cx="170862" cy="712740"/>
          </a:xfrm>
          <a:prstGeom prst="rightBracket">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5" name="テキスト ボックス 34">
            <a:extLst>
              <a:ext uri="{FF2B5EF4-FFF2-40B4-BE49-F238E27FC236}">
                <a16:creationId xmlns:a16="http://schemas.microsoft.com/office/drawing/2014/main" id="{7153E858-5A5B-9A46-A36D-95CB418B2415}"/>
              </a:ext>
            </a:extLst>
          </p:cNvPr>
          <p:cNvSpPr txBox="1"/>
          <p:nvPr/>
        </p:nvSpPr>
        <p:spPr>
          <a:xfrm>
            <a:off x="3342426" y="5841936"/>
            <a:ext cx="689612" cy="584775"/>
          </a:xfrm>
          <a:prstGeom prst="rect">
            <a:avLst/>
          </a:prstGeom>
          <a:noFill/>
        </p:spPr>
        <p:txBody>
          <a:bodyPr wrap="none" rtlCol="0">
            <a:spAutoFit/>
          </a:bodyPr>
          <a:lstStyle/>
          <a:p>
            <a:r>
              <a:rPr kumimoji="1" lang="en-US" altLang="ja-JP" sz="32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32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36" name="テキスト ボックス 35">
            <a:extLst>
              <a:ext uri="{FF2B5EF4-FFF2-40B4-BE49-F238E27FC236}">
                <a16:creationId xmlns:a16="http://schemas.microsoft.com/office/drawing/2014/main" id="{B7125C76-A7FA-C54B-A793-6F49E9C20A53}"/>
              </a:ext>
            </a:extLst>
          </p:cNvPr>
          <p:cNvSpPr txBox="1"/>
          <p:nvPr/>
        </p:nvSpPr>
        <p:spPr>
          <a:xfrm>
            <a:off x="5429455" y="5841936"/>
            <a:ext cx="922047" cy="584775"/>
          </a:xfrm>
          <a:prstGeom prst="rect">
            <a:avLst/>
          </a:prstGeom>
          <a:noFill/>
        </p:spPr>
        <p:txBody>
          <a:bodyPr wrap="none" rtlCol="0">
            <a:spAutoFit/>
          </a:bodyPr>
          <a:lstStyle/>
          <a:p>
            <a:r>
              <a:rPr kumimoji="1" lang="en-US" altLang="ja-JP" sz="32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32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grpSp>
        <p:nvGrpSpPr>
          <p:cNvPr id="20" name="グループ化 19">
            <a:extLst>
              <a:ext uri="{FF2B5EF4-FFF2-40B4-BE49-F238E27FC236}">
                <a16:creationId xmlns:a16="http://schemas.microsoft.com/office/drawing/2014/main" id="{D39FED45-DE22-4A42-8D21-517AF5E1909E}"/>
              </a:ext>
            </a:extLst>
          </p:cNvPr>
          <p:cNvGrpSpPr/>
          <p:nvPr/>
        </p:nvGrpSpPr>
        <p:grpSpPr>
          <a:xfrm>
            <a:off x="1948076" y="4542948"/>
            <a:ext cx="3187034" cy="1132717"/>
            <a:chOff x="1948076" y="4542948"/>
            <a:chExt cx="3187034" cy="1132717"/>
          </a:xfrm>
        </p:grpSpPr>
        <p:sp>
          <p:nvSpPr>
            <p:cNvPr id="28" name="右矢印 27">
              <a:extLst>
                <a:ext uri="{FF2B5EF4-FFF2-40B4-BE49-F238E27FC236}">
                  <a16:creationId xmlns:a16="http://schemas.microsoft.com/office/drawing/2014/main" id="{26E9036E-7E9D-4442-AEA7-5E1232C61009}"/>
                </a:ext>
              </a:extLst>
            </p:cNvPr>
            <p:cNvSpPr/>
            <p:nvPr/>
          </p:nvSpPr>
          <p:spPr>
            <a:xfrm>
              <a:off x="2962718"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6AC7F5E3-E643-5547-A0B5-B2044E934F40}"/>
                </a:ext>
              </a:extLst>
            </p:cNvPr>
            <p:cNvSpPr/>
            <p:nvPr/>
          </p:nvSpPr>
          <p:spPr>
            <a:xfrm>
              <a:off x="4088430"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D5457172-76C4-0B43-B76E-E5B81FC8A9D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10541" y="4673830"/>
              <a:ext cx="824569" cy="824569"/>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92449F33-9940-6547-BB01-6AB197140695}"/>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261686" y="4665471"/>
              <a:ext cx="808855" cy="808855"/>
            </a:xfrm>
            <a:prstGeom prst="rect">
              <a:avLst/>
            </a:prstGeom>
          </p:spPr>
        </p:pic>
        <p:pic>
          <p:nvPicPr>
            <p:cNvPr id="13" name="図 12">
              <a:extLst>
                <a:ext uri="{FF2B5EF4-FFF2-40B4-BE49-F238E27FC236}">
                  <a16:creationId xmlns:a16="http://schemas.microsoft.com/office/drawing/2014/main" id="{1773A325-8580-074A-B51C-9FF21085AEA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48076" y="4542948"/>
              <a:ext cx="1132717" cy="1132717"/>
            </a:xfrm>
            <a:prstGeom prst="rect">
              <a:avLst/>
            </a:prstGeom>
            <a:effectLst>
              <a:outerShdw blurRad="50800" dist="38100" dir="2700000" algn="tl" rotWithShape="0">
                <a:prstClr val="black">
                  <a:alpha val="40000"/>
                </a:prstClr>
              </a:outerShdw>
            </a:effectLst>
          </p:spPr>
        </p:pic>
      </p:grpSp>
      <p:grpSp>
        <p:nvGrpSpPr>
          <p:cNvPr id="21" name="グループ化 20">
            <a:extLst>
              <a:ext uri="{FF2B5EF4-FFF2-40B4-BE49-F238E27FC236}">
                <a16:creationId xmlns:a16="http://schemas.microsoft.com/office/drawing/2014/main" id="{F4D99767-32A5-4745-86AD-727BAD117D1D}"/>
              </a:ext>
            </a:extLst>
          </p:cNvPr>
          <p:cNvGrpSpPr/>
          <p:nvPr/>
        </p:nvGrpSpPr>
        <p:grpSpPr>
          <a:xfrm>
            <a:off x="5219727" y="4531656"/>
            <a:ext cx="1234062" cy="1076484"/>
            <a:chOff x="5219727" y="4531656"/>
            <a:chExt cx="1234062" cy="1076484"/>
          </a:xfrm>
        </p:grpSpPr>
        <p:sp>
          <p:nvSpPr>
            <p:cNvPr id="31" name="右矢印 30">
              <a:extLst>
                <a:ext uri="{FF2B5EF4-FFF2-40B4-BE49-F238E27FC236}">
                  <a16:creationId xmlns:a16="http://schemas.microsoft.com/office/drawing/2014/main" id="{D496AE29-705A-8B40-9070-17F044F4293A}"/>
                </a:ext>
              </a:extLst>
            </p:cNvPr>
            <p:cNvSpPr/>
            <p:nvPr/>
          </p:nvSpPr>
          <p:spPr>
            <a:xfrm>
              <a:off x="5219727" y="4776969"/>
              <a:ext cx="242182" cy="4881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pic>
          <p:nvPicPr>
            <p:cNvPr id="14" name="図 13">
              <a:extLst>
                <a:ext uri="{FF2B5EF4-FFF2-40B4-BE49-F238E27FC236}">
                  <a16:creationId xmlns:a16="http://schemas.microsoft.com/office/drawing/2014/main" id="{B409EDFF-567C-3F4C-90A0-B9CA7E177416}"/>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377305" y="4531656"/>
              <a:ext cx="1076484" cy="1076484"/>
            </a:xfrm>
            <a:prstGeom prst="rect">
              <a:avLst/>
            </a:prstGeom>
            <a:effectLst>
              <a:outerShdw blurRad="50800" dist="38100" dir="2700000" algn="tl" rotWithShape="0">
                <a:prstClr val="black">
                  <a:alpha val="40000"/>
                </a:prstClr>
              </a:outerShdw>
            </a:effectLst>
          </p:spPr>
        </p:pic>
      </p:grpSp>
      <p:pic>
        <p:nvPicPr>
          <p:cNvPr id="16" name="図 15">
            <a:extLst>
              <a:ext uri="{FF2B5EF4-FFF2-40B4-BE49-F238E27FC236}">
                <a16:creationId xmlns:a16="http://schemas.microsoft.com/office/drawing/2014/main" id="{36C0AF60-45AB-D14E-BD8B-D3141C6AFAAE}"/>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66711" y="5649740"/>
            <a:ext cx="941860" cy="941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69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fltVal val="0"/>
                                          </p:val>
                                        </p:tav>
                                        <p:tav tm="100000">
                                          <p:val>
                                            <p:strVal val="#ppt_h"/>
                                          </p:val>
                                        </p:tav>
                                      </p:tavLst>
                                    </p:anim>
                                    <p:animEffect transition="in" filter="fade">
                                      <p:cBhvr>
                                        <p:cTn id="43" dur="500"/>
                                        <p:tgtEl>
                                          <p:spTgt spid="3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29" grpId="0" animBg="1"/>
      <p:bldP spid="34" grpId="0" animBg="1"/>
      <p:bldP spid="35" grpId="0"/>
      <p:bldP spid="36" grpId="0"/>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107005</TotalTime>
  <Words>11510</Words>
  <Application>Microsoft Macintosh PowerPoint</Application>
  <PresentationFormat>画面に合わせる (4:3)</PresentationFormat>
  <Paragraphs>1535</Paragraphs>
  <Slides>86</Slides>
  <Notes>24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86</vt:i4>
      </vt:variant>
    </vt:vector>
  </HeadingPairs>
  <TitlesOfParts>
    <vt:vector size="98" baseType="lpstr">
      <vt:lpstr>HGSMinchoE</vt:lpstr>
      <vt:lpstr>Hiragino Kaku Gothic Std W8</vt:lpstr>
      <vt:lpstr>inherit</vt:lpstr>
      <vt:lpstr>ＭＳ Ｐゴシック</vt:lpstr>
      <vt:lpstr>システムフォント（レギュラー）</vt:lpstr>
      <vt:lpstr>Meiryo</vt:lpstr>
      <vt:lpstr>Meiryo</vt:lpstr>
      <vt:lpstr>American Typewriter</vt:lpstr>
      <vt:lpstr>Arial</vt:lpstr>
      <vt:lpstr>Calibri</vt:lpstr>
      <vt:lpstr>Wingdings</vt:lpstr>
      <vt:lpstr>NC標準テンプレート</vt:lpstr>
      <vt:lpstr>PowerPoint プレゼンテーション</vt:lpstr>
      <vt:lpstr>なぜ自動車メーカーが「自動車を売らない」ビジネスをはじめるのか？</vt:lpstr>
      <vt:lpstr>SONY EV市場へ参入</vt:lpstr>
      <vt:lpstr>平安保険のデジタル活用</vt:lpstr>
      <vt:lpstr>「平安好医生」からの学び</vt:lpstr>
      <vt:lpstr>デジタル化によって生みだされる2つのビジネス領域</vt:lpstr>
      <vt:lpstr>PowerPoint プレゼンテーション</vt:lpstr>
      <vt:lpstr>PowerPoint プレゼンテーション</vt:lpstr>
      <vt:lpstr>UI／UXとは何か</vt:lpstr>
      <vt:lpstr>UI／UXとは何か</vt:lpstr>
      <vt:lpstr>UIとUXの関係</vt:lpstr>
      <vt:lpstr>データとUXとサービスの関係</vt:lpstr>
      <vt:lpstr>ビジネスの主役がモノからコトへ</vt:lpstr>
      <vt:lpstr>モノのサービス化：機能と機構の分離</vt:lpstr>
      <vt:lpstr>リソースのかけ方の違い</vt:lpstr>
      <vt:lpstr>ソフトウエアが世界を呑み込む</vt:lpstr>
      <vt:lpstr>ソフトウエアが世界を再構築する</vt:lpstr>
      <vt:lpstr>PowerPoint プレゼンテーション</vt:lpstr>
      <vt:lpstr>デジタル化とは何か</vt:lpstr>
      <vt:lpstr>ITとデジタルの関係</vt:lpstr>
      <vt:lpstr>2つのデジタル化：デジタイゼーションとデジタライゼーション</vt:lpstr>
      <vt:lpstr>デジタル化と変革</vt:lpstr>
      <vt:lpstr>デジタル化がもたらすレイヤ構造化と抽象化</vt:lpstr>
      <vt:lpstr>デジタル化とはレイヤ構造化と抽象化</vt:lpstr>
      <vt:lpstr>アンバンドル／リバンドル／エンハンスメント</vt:lpstr>
      <vt:lpstr>アンバンドル／リバンドルとクラウド</vt:lpstr>
      <vt:lpstr>「イノベーション」と「インベンション」の違い</vt:lpstr>
      <vt:lpstr>スマートフォンとは何か？</vt:lpstr>
      <vt:lpstr>「イノベーション」と「インベンション」の違い</vt:lpstr>
      <vt:lpstr>イノベーションとデジタル</vt:lpstr>
      <vt:lpstr>PowerPoint プレゼンテーション</vt:lpstr>
      <vt:lpstr>PowerPoint プレゼンテーション</vt:lpstr>
      <vt:lpstr>デジタルネイティブが既存の業界を破壊する理由</vt:lpstr>
      <vt:lpstr>デジタル・ネイティブの発想</vt:lpstr>
      <vt:lpstr>デジタル・ネイティブの発想</vt:lpstr>
      <vt:lpstr>VUCAとは何か</vt:lpstr>
      <vt:lpstr>時間感覚の変化がビジネスを変えようとしている</vt:lpstr>
      <vt:lpstr>VUCAの時代に生き残るための価値観</vt:lpstr>
      <vt:lpstr>パラダイムの変遷</vt:lpstr>
      <vt:lpstr>PowerPoint プレゼンテーション</vt:lpstr>
      <vt:lpstr>デジタルがリアルを包括する社会</vt:lpstr>
      <vt:lpstr>DXの定義</vt:lpstr>
      <vt:lpstr>DXとは何をすることか</vt:lpstr>
      <vt:lpstr>２つのデジタル化とDX</vt:lpstr>
      <vt:lpstr>デジタル化とDXの違い</vt:lpstr>
      <vt:lpstr>PowerPoint プレゼンテーション</vt:lpstr>
      <vt:lpstr>「データの時代」とはどういうことか</vt:lpstr>
      <vt:lpstr>サイバーフィジカルシステムとDX</vt:lpstr>
      <vt:lpstr>DXを支えるテクノロジー・トライアングル</vt:lpstr>
      <vt:lpstr>人間とデジタル</vt:lpstr>
      <vt:lpstr>DXのまとめ</vt:lpstr>
      <vt:lpstr>PowerPoint プレゼンテーション</vt:lpstr>
      <vt:lpstr>「両利きの経営」とDX戦略（１）</vt:lpstr>
      <vt:lpstr>「両利きの経営」とDX戦略（２）</vt:lpstr>
      <vt:lpstr>MBO（目標管理）の本質</vt:lpstr>
      <vt:lpstr>DXという魔法の杖はない</vt:lpstr>
      <vt:lpstr>DXを実装する3つのステップ</vt:lpstr>
      <vt:lpstr>デジタル化とDXの関係</vt:lpstr>
      <vt:lpstr>デジタル化の先にあるDX</vt:lpstr>
      <vt:lpstr>DX戦略の位置付け</vt:lpstr>
      <vt:lpstr>変革は『いま』を終わらせることから始めよ</vt:lpstr>
      <vt:lpstr>テクノロジーを受け入れる前提条件　（１）</vt:lpstr>
      <vt:lpstr>テクノロジーを受け入れる前提条件　（２）</vt:lpstr>
      <vt:lpstr>DX戦略の3つの公理</vt:lpstr>
      <vt:lpstr>デジタル・リテラシー／DX研修の必要性</vt:lpstr>
      <vt:lpstr>DX人材</vt:lpstr>
      <vt:lpstr>PowerPoint プレゼンテーション</vt:lpstr>
      <vt:lpstr>クラウドがもたらす競争原理の転換</vt:lpstr>
      <vt:lpstr>クラウドがもたらす競争原理の転換</vt:lpstr>
      <vt:lpstr>なぜ「内製」なのか</vt:lpstr>
      <vt:lpstr>なぜ「共創」なのか</vt:lpstr>
      <vt:lpstr>「内製化支援」とは何か</vt:lpstr>
      <vt:lpstr>タレント・マネージメント企業／事業</vt:lpstr>
      <vt:lpstr>共創戦略：受発注型取引と共創型取引</vt:lpstr>
      <vt:lpstr>ITベンダーが「DXを実践する」とは何をすることか？</vt:lpstr>
      <vt:lpstr>PowerPoint プレゼンテーション</vt:lpstr>
      <vt:lpstr>共創とデジタル産業</vt:lpstr>
      <vt:lpstr>事業構造の転換</vt:lpstr>
      <vt:lpstr>SI事業者／ITベンダーのDX戦略</vt:lpstr>
      <vt:lpstr>DX戦略と求められる人材</vt:lpstr>
      <vt:lpstr>ITベンダーのためのDXビジネス実践力チェック・リスト</vt:lpstr>
      <vt:lpstr>SI事業者にできることとできないこと</vt:lpstr>
      <vt:lpstr>DXに課題解決型（ソリューション）営業は通用しない</vt:lpstr>
      <vt:lpstr>「木こりのジレンマ」に陥ってはいないだろうか？</vt:lpstr>
      <vt:lpstr>【図解】コレ一枚でわかる最新ITトレンド 改装新訂4版</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2385</cp:revision>
  <cp:lastPrinted>2018-09-25T02:18:38Z</cp:lastPrinted>
  <dcterms:created xsi:type="dcterms:W3CDTF">2014-04-30T01:58:06Z</dcterms:created>
  <dcterms:modified xsi:type="dcterms:W3CDTF">2023-07-31T08:04:45Z</dcterms:modified>
  <cp:category/>
</cp:coreProperties>
</file>