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6D6AF"/>
    <a:srgbClr val="FF6666"/>
    <a:srgbClr val="CC0000"/>
    <a:srgbClr val="000000"/>
    <a:srgbClr val="77933C"/>
    <a:srgbClr val="33A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3"/>
    <p:restoredTop sz="93730"/>
  </p:normalViewPr>
  <p:slideViewPr>
    <p:cSldViewPr snapToGrid="0" snapToObjects="1" showGuides="1">
      <p:cViewPr varScale="1">
        <p:scale>
          <a:sx n="206" d="100"/>
          <a:sy n="206" d="100"/>
        </p:scale>
        <p:origin x="34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C644C-156B-6340-9050-F628BC6F59EE}" type="datetimeFigureOut">
              <a:rPr kumimoji="1" lang="ja-JP" altLang="en-US" smtClean="0"/>
              <a:t>2018/4/2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67304-EC16-1948-B4EC-4AA6AD4FDF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15579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22579-AF1B-0D4E-847B-7B03C1E89BF0}" type="datetimeFigureOut">
              <a:rPr kumimoji="1" lang="ja-JP" altLang="en-US" smtClean="0"/>
              <a:t>2018/4/2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A5AFC-0313-244E-A5A2-5096E4321F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29040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5AFC-0313-244E-A5A2-5096E4321F4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278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6A5AFC-0313-244E-A5A2-5096E4321F4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45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 flipV="1">
            <a:off x="685800" y="2276971"/>
            <a:ext cx="7772400" cy="933083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276971"/>
            <a:ext cx="7772400" cy="933083"/>
          </a:xfrm>
        </p:spPr>
        <p:txBody>
          <a:bodyPr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566005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 userDrawn="1"/>
        </p:nvSpPr>
        <p:spPr>
          <a:xfrm flipV="1">
            <a:off x="0" y="-1"/>
            <a:ext cx="244235" cy="237265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 userDrawn="1"/>
        </p:nvSpPr>
        <p:spPr>
          <a:xfrm flipV="1">
            <a:off x="0" y="6662718"/>
            <a:ext cx="9144000" cy="201893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 userDrawn="1"/>
        </p:nvSpPr>
        <p:spPr>
          <a:xfrm flipV="1">
            <a:off x="244236" y="0"/>
            <a:ext cx="244235" cy="237265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8" name="図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9885" y="6717943"/>
            <a:ext cx="639634" cy="95299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2723" y="6719347"/>
            <a:ext cx="401579" cy="103634"/>
          </a:xfrm>
          <a:prstGeom prst="rect">
            <a:avLst/>
          </a:prstGeom>
        </p:spPr>
      </p:pic>
      <p:sp>
        <p:nvSpPr>
          <p:cNvPr id="22" name="正方形/長方形 21"/>
          <p:cNvSpPr/>
          <p:nvPr userDrawn="1"/>
        </p:nvSpPr>
        <p:spPr>
          <a:xfrm flipH="1" flipV="1">
            <a:off x="9059333" y="-2"/>
            <a:ext cx="97309" cy="6858002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 userDrawn="1"/>
        </p:nvSpPr>
        <p:spPr>
          <a:xfrm flipV="1">
            <a:off x="9059334" y="6662710"/>
            <a:ext cx="97896" cy="20189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単独LOGO01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0204" y="5560175"/>
            <a:ext cx="987996" cy="108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437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0" y="6658020"/>
            <a:ext cx="1095570" cy="19997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79747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068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147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0" y="6658020"/>
            <a:ext cx="1095570" cy="19997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100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0" y="6658020"/>
            <a:ext cx="1095570" cy="199979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5828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07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683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703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8CC5D-A65D-5946-99B5-645367A967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1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4162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976974"/>
            <a:ext cx="8229600" cy="51491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974619" y="6708204"/>
            <a:ext cx="639634" cy="95299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 flipV="1">
            <a:off x="0" y="6662718"/>
            <a:ext cx="9144000" cy="201893"/>
          </a:xfrm>
          <a:prstGeom prst="rect">
            <a:avLst/>
          </a:prstGeom>
          <a:solidFill>
            <a:srgbClr val="33ACBD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9885" y="6717943"/>
            <a:ext cx="639634" cy="95299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742723" y="6719347"/>
            <a:ext cx="401579" cy="103634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 flipV="1">
            <a:off x="9065846" y="6662710"/>
            <a:ext cx="91383" cy="20189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>
            <a:off x="457200" y="703900"/>
            <a:ext cx="8686800" cy="6498"/>
          </a:xfrm>
          <a:prstGeom prst="line">
            <a:avLst/>
          </a:prstGeom>
          <a:ln w="12700" cmpd="sng">
            <a:solidFill>
              <a:srgbClr val="33ACB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>
            <a:off x="0" y="703900"/>
            <a:ext cx="457200" cy="0"/>
          </a:xfrm>
          <a:prstGeom prst="line">
            <a:avLst/>
          </a:prstGeom>
          <a:ln w="12700" cmpd="sng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32246" y="6651702"/>
            <a:ext cx="2133600" cy="217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merican Typewriter"/>
                <a:cs typeface="American Typewriter"/>
              </a:defRPr>
            </a:lvl1pPr>
          </a:lstStyle>
          <a:p>
            <a:fld id="{8FF8CC5D-A65D-5946-99B5-645367A967A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623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0" y="-17033"/>
            <a:ext cx="9192768" cy="6893051"/>
          </a:xfrm>
          <a:prstGeom prst="rect">
            <a:avLst/>
          </a:prstGeom>
        </p:spPr>
      </p:pic>
      <p:sp>
        <p:nvSpPr>
          <p:cNvPr id="18" name="正方形/長方形 17"/>
          <p:cNvSpPr/>
          <p:nvPr/>
        </p:nvSpPr>
        <p:spPr>
          <a:xfrm>
            <a:off x="731520" y="4182843"/>
            <a:ext cx="7552944" cy="1395555"/>
          </a:xfrm>
          <a:prstGeom prst="rect">
            <a:avLst/>
          </a:prstGeom>
          <a:solidFill>
            <a:srgbClr val="77933C">
              <a:alpha val="67059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endParaRPr lang="en-US" altLang="ja-JP" sz="2400" b="1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731520" y="2731716"/>
            <a:ext cx="5919216" cy="1395555"/>
          </a:xfrm>
          <a:prstGeom prst="rect">
            <a:avLst/>
          </a:prstGeom>
          <a:solidFill>
            <a:srgbClr val="CC0000">
              <a:alpha val="67059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400" b="1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endParaRPr lang="en-US" altLang="ja-JP" sz="2400" b="1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 sz="2400" b="1" dirty="0">
                <a:latin typeface="Meiryo" charset="-128"/>
                <a:ea typeface="Meiryo" charset="-128"/>
                <a:cs typeface="Meiryo" charset="-128"/>
              </a:rPr>
              <a:t>あなたはその責任を果たせますか？</a:t>
            </a:r>
            <a:endParaRPr kumimoji="1" lang="en-US" altLang="ja-JP" sz="2400" b="1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176641" y="2832330"/>
            <a:ext cx="499860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IT</a:t>
            </a: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に関わる私たちは、お客様の３年後、</a:t>
            </a:r>
            <a:r>
              <a:rPr lang="en-US" altLang="ja-JP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5</a:t>
            </a: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年後に責任を持たなければなりません。</a:t>
            </a:r>
            <a:endParaRPr lang="en-US" altLang="ja-JP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920496" y="4433650"/>
            <a:ext cx="73030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l"/>
            </a:pP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知ってるつもりの知識から</a:t>
            </a:r>
            <a:r>
              <a:rPr lang="ja-JP" altLang="en-US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実戦で使える知識</a:t>
            </a: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へ</a:t>
            </a:r>
            <a:endParaRPr lang="en-US" altLang="ja-JP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285750" indent="-285750">
              <a:buFont typeface="Wingdings" charset="2"/>
              <a:buChar char="l"/>
            </a:pP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現場でそのまま使える</a:t>
            </a:r>
            <a:r>
              <a:rPr lang="ja-JP" altLang="en-US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ロイヤリティ・フリーのプレゼン</a:t>
            </a:r>
            <a:r>
              <a:rPr lang="en-US" altLang="ja-JP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500</a:t>
            </a:r>
            <a:r>
              <a:rPr lang="ja-JP" altLang="en-US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枚</a:t>
            </a:r>
            <a:endParaRPr lang="en-US" altLang="ja-JP" b="1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  <a:p>
            <a:pPr marL="285750" indent="-285750">
              <a:buFont typeface="Wingdings" charset="2"/>
              <a:buChar char="l"/>
            </a:pP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知識だけではなく、</a:t>
            </a:r>
            <a:r>
              <a:rPr lang="ja-JP" altLang="en-US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新たな人との</a:t>
            </a:r>
            <a:r>
              <a:rPr lang="ja-JP" altLang="en-US" b="1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つながり</a:t>
            </a:r>
            <a:r>
              <a:rPr lang="ja-JP" altLang="en-US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を作る</a:t>
            </a: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場を提供</a:t>
            </a:r>
            <a:endParaRPr lang="en-US" altLang="ja-JP" b="1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37616" y="310896"/>
            <a:ext cx="5913120" cy="2365248"/>
          </a:xfrm>
          <a:prstGeom prst="rect">
            <a:avLst/>
          </a:prstGeom>
          <a:solidFill>
            <a:srgbClr val="002060">
              <a:alpha val="67059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charset="2"/>
              <a:buChar char="ü"/>
            </a:pP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marL="285750" indent="-285750">
              <a:buFont typeface="Wingdings" charset="2"/>
              <a:buChar char="ü"/>
            </a:pP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pPr marL="285750" indent="-285750">
              <a:buFont typeface="Wingdings" charset="2"/>
              <a:buChar char="ü"/>
            </a:pPr>
            <a:endParaRPr kumimoji="1" lang="en-US" altLang="ja-JP" dirty="0"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983386" y="1689190"/>
            <a:ext cx="53259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古い常識</a:t>
            </a:r>
            <a:r>
              <a:rPr lang="ja-JP" altLang="en-US" sz="1600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をそのままに、</a:t>
            </a:r>
            <a:endParaRPr lang="en-US" altLang="ja-JP" sz="1600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　　お客様の期待</a:t>
            </a:r>
            <a:r>
              <a:rPr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に応えることはできません。</a:t>
            </a:r>
            <a:endParaRPr lang="en-US" altLang="ja-JP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  <a:p>
            <a:r>
              <a:rPr kumimoji="1" lang="ja-JP" altLang="en-US" b="1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　　新たなビジネス</a:t>
            </a:r>
            <a:r>
              <a:rPr kumimoji="1"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を生みだすことはできません。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983386" y="917016"/>
            <a:ext cx="566735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ü"/>
            </a:pPr>
            <a:r>
              <a:rPr lang="ja-JP" altLang="en-US" sz="1400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クラウドはセキュリティが心配だから使えないって本当ですか？</a:t>
            </a:r>
          </a:p>
          <a:p>
            <a:pPr marL="285750" indent="-285750">
              <a:buFont typeface="Wingdings" charset="2"/>
              <a:buChar char="ü"/>
            </a:pPr>
            <a:r>
              <a:rPr lang="en-US" altLang="ja-JP" sz="1400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AI</a:t>
            </a:r>
            <a:r>
              <a:rPr lang="ja-JP" altLang="en-US" sz="1400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や</a:t>
            </a:r>
            <a:r>
              <a:rPr lang="en-US" altLang="ja-JP" sz="1400" dirty="0" err="1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IoT</a:t>
            </a:r>
            <a:r>
              <a:rPr lang="ja-JP" altLang="en-US" sz="1400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でビジネスはどう変わるの、何ができるようになるの？</a:t>
            </a:r>
          </a:p>
          <a:p>
            <a:pPr marL="285750" indent="-285750">
              <a:buFont typeface="Wingdings" charset="2"/>
              <a:buChar char="ü"/>
            </a:pPr>
            <a:r>
              <a:rPr lang="ja-JP" altLang="en-US" sz="1400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ブロックチェーンの何が画期的なの、何に使えるの？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02208" y="467082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あなたは次の</a:t>
            </a:r>
            <a:r>
              <a:rPr kumimoji="1" lang="ja-JP" altLang="en-US">
                <a:solidFill>
                  <a:schemeClr val="bg1"/>
                </a:solidFill>
                <a:latin typeface="Meiryo" charset="-128"/>
                <a:ea typeface="Meiryo" charset="-128"/>
                <a:cs typeface="Meiryo" charset="-128"/>
              </a:rPr>
              <a:t>質問に答えられますか？</a:t>
            </a:r>
            <a:endParaRPr kumimoji="1" lang="ja-JP" altLang="en-US" dirty="0">
              <a:solidFill>
                <a:schemeClr val="bg1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27" name="四角形吹き出し 26"/>
          <p:cNvSpPr/>
          <p:nvPr/>
        </p:nvSpPr>
        <p:spPr>
          <a:xfrm>
            <a:off x="6309360" y="1461006"/>
            <a:ext cx="1975104" cy="681886"/>
          </a:xfrm>
          <a:prstGeom prst="wedgeRectCallout">
            <a:avLst>
              <a:gd name="adj1" fmla="val -75788"/>
              <a:gd name="adj2" fmla="val -53492"/>
            </a:avLst>
          </a:prstGeom>
          <a:solidFill>
            <a:schemeClr val="accent6">
              <a:lumMod val="75000"/>
              <a:alpha val="67059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>
                <a:latin typeface="Meiryo" charset="-128"/>
                <a:ea typeface="Meiryo" charset="-128"/>
                <a:cs typeface="Meiryo" charset="-128"/>
              </a:rPr>
              <a:t>私たちのビジネス</a:t>
            </a:r>
            <a:endParaRPr lang="en-US" altLang="ja-JP" sz="1600" dirty="0"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 sz="1600">
                <a:latin typeface="Meiryo" charset="-128"/>
                <a:ea typeface="Meiryo" charset="-128"/>
                <a:cs typeface="Meiryo" charset="-128"/>
              </a:rPr>
              <a:t>はどう</a:t>
            </a:r>
            <a:r>
              <a:rPr lang="ja-JP" altLang="en-US" sz="1600" dirty="0">
                <a:latin typeface="Meiryo" charset="-128"/>
                <a:ea typeface="Meiryo" charset="-128"/>
                <a:cs typeface="Meiryo" charset="-128"/>
              </a:rPr>
              <a:t>なるの？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868706" y="174527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charset="-128"/>
                <a:ea typeface="Meiryo" charset="-128"/>
                <a:cs typeface="Meiryo" charset="-128"/>
              </a:rPr>
              <a:t>第</a:t>
            </a:r>
            <a:r>
              <a:rPr kumimoji="1" lang="en-US" altLang="ja-JP" sz="2400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charset="-128"/>
                <a:ea typeface="Meiryo" charset="-128"/>
                <a:cs typeface="Meiryo" charset="-128"/>
              </a:rPr>
              <a:t>28</a:t>
            </a:r>
            <a:r>
              <a:rPr kumimoji="1" lang="ja-JP" altLang="en-US" sz="24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charset="-128"/>
                <a:ea typeface="Meiryo" charset="-128"/>
                <a:cs typeface="Meiryo" charset="-128"/>
              </a:rPr>
              <a:t>期</a:t>
            </a:r>
            <a:endParaRPr kumimoji="1" lang="ja-JP" altLang="en-US" sz="2400" dirty="0"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24F9A25E-277C-3E4B-B611-7C4B9D21554A}"/>
              </a:ext>
            </a:extLst>
          </p:cNvPr>
          <p:cNvSpPr/>
          <p:nvPr/>
        </p:nvSpPr>
        <p:spPr>
          <a:xfrm>
            <a:off x="1416981" y="6139524"/>
            <a:ext cx="3011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1200" dirty="0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http://www.netcommerce.co.jp/</a:t>
            </a:r>
            <a:r>
              <a:rPr lang="en-US" altLang="ja-JP" sz="1200" b="1" dirty="0" err="1">
                <a:solidFill>
                  <a:srgbClr val="C00000"/>
                </a:solidFill>
                <a:latin typeface="Meiryo" charset="-128"/>
                <a:ea typeface="Meiryo" charset="-128"/>
                <a:cs typeface="Meiryo" charset="-128"/>
              </a:rPr>
              <a:t>juku</a:t>
            </a:r>
            <a:endParaRPr lang="ja-JP" altLang="en-US" sz="1200" b="1" dirty="0">
              <a:solidFill>
                <a:srgbClr val="C00000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pic>
        <p:nvPicPr>
          <p:cNvPr id="31" name="図 30">
            <a:extLst>
              <a:ext uri="{FF2B5EF4-FFF2-40B4-BE49-F238E27FC236}">
                <a16:creationId xmlns:a16="http://schemas.microsoft.com/office/drawing/2014/main" id="{AE83EC47-FFA8-BF4A-B44D-38F1FC58967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3" y="5778491"/>
            <a:ext cx="3544613" cy="366277"/>
          </a:xfrm>
          <a:prstGeom prst="rect">
            <a:avLst/>
          </a:prstGeom>
        </p:spPr>
      </p:pic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9029DC9D-6EEA-F24E-8EF0-4D76784BD88A}"/>
              </a:ext>
            </a:extLst>
          </p:cNvPr>
          <p:cNvSpPr/>
          <p:nvPr/>
        </p:nvSpPr>
        <p:spPr>
          <a:xfrm>
            <a:off x="752784" y="6337269"/>
            <a:ext cx="381921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b="1" dirty="0">
                <a:solidFill>
                  <a:srgbClr val="0070C0"/>
                </a:solidFill>
                <a:latin typeface="Meiryo" charset="-128"/>
                <a:ea typeface="Meiryo" charset="-128"/>
                <a:cs typeface="Meiryo" charset="-128"/>
              </a:rPr>
              <a:t>東京・市ヶ谷／アシスト社・セミナー・ルーム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0C36FEF-9D0E-F645-82DA-9F078BBE26F3}"/>
              </a:ext>
            </a:extLst>
          </p:cNvPr>
          <p:cNvSpPr/>
          <p:nvPr/>
        </p:nvSpPr>
        <p:spPr>
          <a:xfrm>
            <a:off x="4495800" y="5728372"/>
            <a:ext cx="43825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2018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年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5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月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17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日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(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水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)〜7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月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25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日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(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水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)</a:t>
            </a:r>
            <a:br>
              <a:rPr lang="en-US" altLang="ja-JP" dirty="0">
                <a:latin typeface="Meiryo" charset="-128"/>
                <a:ea typeface="Meiryo" charset="-128"/>
                <a:cs typeface="Meiryo" charset="-128"/>
              </a:rPr>
            </a:b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18:30〜20:30  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全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11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回　定員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80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名</a:t>
            </a:r>
            <a:endParaRPr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費用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  ¥90,000   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（税込み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¥97,200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）</a:t>
            </a:r>
          </a:p>
        </p:txBody>
      </p:sp>
      <p:sp>
        <p:nvSpPr>
          <p:cNvPr id="34" name="四角形吹き出し 33">
            <a:extLst>
              <a:ext uri="{FF2B5EF4-FFF2-40B4-BE49-F238E27FC236}">
                <a16:creationId xmlns:a16="http://schemas.microsoft.com/office/drawing/2014/main" id="{C640AE85-A456-8A4A-8108-EF18AB5E0EDD}"/>
              </a:ext>
            </a:extLst>
          </p:cNvPr>
          <p:cNvSpPr/>
          <p:nvPr/>
        </p:nvSpPr>
        <p:spPr>
          <a:xfrm>
            <a:off x="6315538" y="3004073"/>
            <a:ext cx="1975104" cy="954454"/>
          </a:xfrm>
          <a:prstGeom prst="wedgeRectCallout">
            <a:avLst>
              <a:gd name="adj1" fmla="val 13051"/>
              <a:gd name="adj2" fmla="val 103775"/>
            </a:avLst>
          </a:prstGeom>
          <a:solidFill>
            <a:srgbClr val="FFFFFF">
              <a:alpha val="92157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PC</a:t>
            </a:r>
            <a:r>
              <a:rPr lang="ja-JP" altLang="en-US" sz="1600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やスマホから</a:t>
            </a:r>
            <a:endParaRPr lang="en-US" altLang="ja-JP" sz="1600" dirty="0">
              <a:solidFill>
                <a:schemeClr val="accent6">
                  <a:lumMod val="7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 sz="2000" b="1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オンライン</a:t>
            </a:r>
            <a:r>
              <a:rPr lang="ja-JP" altLang="en-US" sz="1600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で</a:t>
            </a:r>
            <a:endParaRPr lang="en-US" altLang="ja-JP" sz="1600" dirty="0">
              <a:solidFill>
                <a:schemeClr val="accent6">
                  <a:lumMod val="7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  <a:p>
            <a:pPr algn="ctr"/>
            <a:r>
              <a:rPr lang="ja-JP" altLang="en-US" sz="1600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ご参加頂けます。</a:t>
            </a:r>
            <a:endParaRPr lang="ja-JP" altLang="en-US" sz="1600" dirty="0">
              <a:solidFill>
                <a:schemeClr val="accent6">
                  <a:lumMod val="7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469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384" y="-17526"/>
            <a:ext cx="9192768" cy="6893051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416981" y="6139524"/>
            <a:ext cx="30116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ja-JP" altLang="en-US" sz="1200" dirty="0">
                <a:solidFill>
                  <a:schemeClr val="accent6">
                    <a:lumMod val="7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http://www.netcommerce.co.jp/</a:t>
            </a:r>
            <a:r>
              <a:rPr lang="en-US" altLang="ja-JP" sz="1200" b="1" dirty="0" err="1">
                <a:solidFill>
                  <a:srgbClr val="C00000"/>
                </a:solidFill>
                <a:latin typeface="Meiryo" charset="-128"/>
                <a:ea typeface="Meiryo" charset="-128"/>
                <a:cs typeface="Meiryo" charset="-128"/>
              </a:rPr>
              <a:t>juku</a:t>
            </a:r>
            <a:endParaRPr lang="ja-JP" altLang="en-US" sz="1200" b="1" dirty="0">
              <a:solidFill>
                <a:srgbClr val="C00000"/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63" y="5778491"/>
            <a:ext cx="3544613" cy="366277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752784" y="6337269"/>
            <a:ext cx="3819216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b="1" dirty="0">
                <a:solidFill>
                  <a:srgbClr val="0070C0"/>
                </a:solidFill>
                <a:latin typeface="Meiryo" charset="-128"/>
                <a:ea typeface="Meiryo" charset="-128"/>
                <a:cs typeface="Meiryo" charset="-128"/>
              </a:rPr>
              <a:t>東京・市ヶ谷／アシスト社・セミナー・ルーム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868706" y="174527"/>
            <a:ext cx="12170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charset="-128"/>
                <a:ea typeface="Meiryo" charset="-128"/>
                <a:cs typeface="Meiryo" charset="-128"/>
              </a:rPr>
              <a:t>第</a:t>
            </a:r>
            <a:r>
              <a:rPr kumimoji="1" lang="en-US" altLang="ja-JP" sz="2400" b="1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charset="-128"/>
                <a:ea typeface="Meiryo" charset="-128"/>
                <a:cs typeface="Meiryo" charset="-128"/>
              </a:rPr>
              <a:t>28</a:t>
            </a:r>
            <a:r>
              <a:rPr kumimoji="1" lang="ja-JP" altLang="en-US" sz="24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Meiryo" charset="-128"/>
                <a:ea typeface="Meiryo" charset="-128"/>
                <a:cs typeface="Meiryo" charset="-128"/>
              </a:rPr>
              <a:t>期</a:t>
            </a:r>
            <a:endParaRPr kumimoji="1" lang="ja-JP" altLang="en-US" sz="2400" dirty="0">
              <a:solidFill>
                <a:srgbClr val="0070C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8715265-A897-7A46-8C05-F69A5DDDEE62}"/>
              </a:ext>
            </a:extLst>
          </p:cNvPr>
          <p:cNvSpPr/>
          <p:nvPr/>
        </p:nvSpPr>
        <p:spPr>
          <a:xfrm>
            <a:off x="4495800" y="5728372"/>
            <a:ext cx="438253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2018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年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5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月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17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日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(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水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)〜7</a:t>
            </a:r>
            <a:r>
              <a:rPr lang="ja-JP" altLang="en-US">
                <a:latin typeface="Meiryo" charset="-128"/>
                <a:ea typeface="Meiryo" charset="-128"/>
                <a:cs typeface="Meiryo" charset="-128"/>
              </a:rPr>
              <a:t>月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25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日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(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水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)</a:t>
            </a:r>
            <a:br>
              <a:rPr lang="en-US" altLang="ja-JP" dirty="0">
                <a:latin typeface="Meiryo" charset="-128"/>
                <a:ea typeface="Meiryo" charset="-128"/>
                <a:cs typeface="Meiryo" charset="-128"/>
              </a:rPr>
            </a:b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18:30〜20:30  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全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11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回　定員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80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名</a:t>
            </a:r>
            <a:endParaRPr lang="en-US" altLang="ja-JP" dirty="0">
              <a:latin typeface="Meiryo" charset="-128"/>
              <a:ea typeface="Meiryo" charset="-128"/>
              <a:cs typeface="Meiryo" charset="-128"/>
            </a:endParaRPr>
          </a:p>
          <a:p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費用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  ¥90,000   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（税込み</a:t>
            </a:r>
            <a:r>
              <a:rPr lang="en-US" altLang="ja-JP" dirty="0">
                <a:latin typeface="Meiryo" charset="-128"/>
                <a:ea typeface="Meiryo" charset="-128"/>
                <a:cs typeface="Meiryo" charset="-128"/>
              </a:rPr>
              <a:t>¥97,200</a:t>
            </a:r>
            <a:r>
              <a:rPr lang="ja-JP" altLang="en-US" dirty="0">
                <a:latin typeface="Meiryo" charset="-128"/>
                <a:ea typeface="Meiryo" charset="-128"/>
                <a:cs typeface="Meiryo" charset="-128"/>
              </a:rPr>
              <a:t>）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BFF6972-FEBD-0F42-8FE0-E4711CA193C3}"/>
              </a:ext>
            </a:extLst>
          </p:cNvPr>
          <p:cNvSpPr/>
          <p:nvPr/>
        </p:nvSpPr>
        <p:spPr>
          <a:xfrm>
            <a:off x="696055" y="405359"/>
            <a:ext cx="39871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>
                <a:solidFill>
                  <a:schemeClr val="accent6">
                    <a:lumMod val="7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rPr>
              <a:t>オンラインでもご参加いだけるようになりました。</a:t>
            </a: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09759A75-FAC0-8941-8C1A-05BCFCE389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6324" y="652413"/>
            <a:ext cx="7691352" cy="502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1062"/>
      </p:ext>
    </p:extLst>
  </p:cSld>
  <p:clrMapOvr>
    <a:masterClrMapping/>
  </p:clrMapOvr>
</p:sld>
</file>

<file path=ppt/theme/theme1.xml><?xml version="1.0" encoding="utf-8"?>
<a:theme xmlns:a="http://schemas.openxmlformats.org/drawingml/2006/main" name="NC標準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NC標準テンプレート</Template>
  <TotalTime>1616</TotalTime>
  <Words>232</Words>
  <Application>Microsoft Macintosh PowerPoint</Application>
  <PresentationFormat>画面に合わせる (4:3)</PresentationFormat>
  <Paragraphs>33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Ｐゴシック</vt:lpstr>
      <vt:lpstr>Meiryo</vt:lpstr>
      <vt:lpstr>American Typewriter</vt:lpstr>
      <vt:lpstr>Arial</vt:lpstr>
      <vt:lpstr>Calibri</vt:lpstr>
      <vt:lpstr>Wingdings</vt:lpstr>
      <vt:lpstr>NC標準テンプレート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30</cp:revision>
  <cp:lastPrinted>2016-12-27T02:43:21Z</cp:lastPrinted>
  <dcterms:created xsi:type="dcterms:W3CDTF">2016-05-19T20:41:35Z</dcterms:created>
  <dcterms:modified xsi:type="dcterms:W3CDTF">2018-04-02T05:39:28Z</dcterms:modified>
</cp:coreProperties>
</file>