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1201" r:id="rId2"/>
    <p:sldId id="1202" r:id="rId3"/>
    <p:sldId id="1204" r:id="rId4"/>
    <p:sldId id="1205" r:id="rId5"/>
    <p:sldId id="1206" r:id="rId6"/>
    <p:sldId id="1207" r:id="rId7"/>
    <p:sldId id="1210" r:id="rId8"/>
    <p:sldId id="1211" r:id="rId9"/>
    <p:sldId id="1212" r:id="rId10"/>
    <p:sldId id="1213" r:id="rId11"/>
    <p:sldId id="1215" r:id="rId12"/>
    <p:sldId id="1217" r:id="rId13"/>
    <p:sldId id="1227" r:id="rId14"/>
    <p:sldId id="1222" r:id="rId15"/>
    <p:sldId id="1221" r:id="rId16"/>
    <p:sldId id="1224" r:id="rId17"/>
    <p:sldId id="1225" r:id="rId18"/>
    <p:sldId id="1226" r:id="rId19"/>
    <p:sldId id="1239" r:id="rId20"/>
    <p:sldId id="1232" r:id="rId21"/>
    <p:sldId id="1234" r:id="rId22"/>
    <p:sldId id="1235" r:id="rId23"/>
    <p:sldId id="1233" r:id="rId24"/>
    <p:sldId id="1236" r:id="rId25"/>
    <p:sldId id="1286" r:id="rId26"/>
    <p:sldId id="1229" r:id="rId27"/>
    <p:sldId id="1231" r:id="rId28"/>
    <p:sldId id="1230" r:id="rId29"/>
    <p:sldId id="1288" r:id="rId30"/>
    <p:sldId id="1287" r:id="rId31"/>
    <p:sldId id="1240" r:id="rId32"/>
    <p:sldId id="1241" r:id="rId33"/>
    <p:sldId id="1242" r:id="rId34"/>
    <p:sldId id="1247" r:id="rId35"/>
    <p:sldId id="1250" r:id="rId36"/>
    <p:sldId id="1248" r:id="rId37"/>
    <p:sldId id="1254" r:id="rId38"/>
    <p:sldId id="1255" r:id="rId39"/>
    <p:sldId id="1256" r:id="rId40"/>
    <p:sldId id="1257" r:id="rId41"/>
    <p:sldId id="1258" r:id="rId42"/>
    <p:sldId id="1265" r:id="rId43"/>
    <p:sldId id="1266" r:id="rId44"/>
    <p:sldId id="1267" r:id="rId45"/>
    <p:sldId id="1268" r:id="rId46"/>
    <p:sldId id="1269" r:id="rId47"/>
    <p:sldId id="1270" r:id="rId48"/>
    <p:sldId id="1271" r:id="rId49"/>
    <p:sldId id="715" r:id="rId50"/>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a:srgbClr val="FF6666"/>
    <a:srgbClr val="FFFBD2"/>
    <a:srgbClr val="0432FF"/>
    <a:srgbClr val="66CC00"/>
    <a:srgbClr val="80FF00"/>
    <a:srgbClr val="FFFFFF"/>
    <a:srgbClr val="66FFCC"/>
    <a:srgbClr val="66FF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413"/>
    <p:restoredTop sz="94181" autoAdjust="0"/>
  </p:normalViewPr>
  <p:slideViewPr>
    <p:cSldViewPr snapToObjects="1" showGuides="1">
      <p:cViewPr varScale="1">
        <p:scale>
          <a:sx n="73" d="100"/>
          <a:sy n="73" d="100"/>
        </p:scale>
        <p:origin x="1968" y="184"/>
      </p:cViewPr>
      <p:guideLst>
        <p:guide orient="horz" pos="527"/>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2016/8/3</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2016/8/3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90083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と「モノのサービス化」</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現実社会の行動や出来事をデータ化する仕組みとして、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smtClean="0">
                <a:solidFill>
                  <a:schemeClr val="tx1"/>
                </a:solidFill>
                <a:effectLst/>
                <a:latin typeface="+mn-lt"/>
                <a:ea typeface="+mn-ea"/>
                <a:cs typeface="+mn-cs"/>
              </a:rPr>
              <a:t>モノのサービス化の前提として、「モノの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化」がある。</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 Defined</a:t>
            </a:r>
            <a:r>
              <a:rPr kumimoji="1" lang="ja-JP" altLang="ja-JP" sz="1200" kern="1200" dirty="0" smtClean="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1953</a:t>
            </a:r>
            <a:r>
              <a:rPr kumimoji="1" lang="ja-JP" altLang="ja-JP" sz="1200" kern="1200" dirty="0" smtClean="0">
                <a:solidFill>
                  <a:schemeClr val="tx1"/>
                </a:solidFill>
                <a:effectLst/>
                <a:latin typeface="+mn-lt"/>
                <a:ea typeface="+mn-ea"/>
                <a:cs typeface="+mn-cs"/>
              </a:rPr>
              <a:t>年に就航した旅客機ダグラス</a:t>
            </a:r>
            <a:r>
              <a:rPr kumimoji="1" lang="en-US" altLang="ja-JP" sz="1200" kern="1200" dirty="0" smtClean="0">
                <a:solidFill>
                  <a:schemeClr val="tx1"/>
                </a:solidFill>
                <a:effectLst/>
                <a:latin typeface="+mn-lt"/>
                <a:ea typeface="+mn-ea"/>
                <a:cs typeface="+mn-cs"/>
              </a:rPr>
              <a:t>DC7</a:t>
            </a:r>
            <a:r>
              <a:rPr kumimoji="1" lang="ja-JP" altLang="ja-JP" sz="1200" kern="1200" dirty="0" smtClean="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smtClean="0">
                <a:solidFill>
                  <a:schemeClr val="tx1"/>
                </a:solidFill>
                <a:effectLst/>
                <a:latin typeface="+mn-lt"/>
                <a:ea typeface="+mn-ea"/>
                <a:cs typeface="+mn-cs"/>
              </a:rPr>
              <a:t>一方、</a:t>
            </a:r>
            <a:r>
              <a:rPr kumimoji="1" lang="en-US" altLang="ja-JP" sz="1200" kern="1200" dirty="0" smtClean="0">
                <a:solidFill>
                  <a:schemeClr val="tx1"/>
                </a:solidFill>
                <a:effectLst/>
                <a:latin typeface="+mn-lt"/>
                <a:ea typeface="+mn-ea"/>
                <a:cs typeface="+mn-cs"/>
              </a:rPr>
              <a:t>2011</a:t>
            </a:r>
            <a:r>
              <a:rPr kumimoji="1" lang="ja-JP" altLang="ja-JP" sz="1200" kern="1200" dirty="0" smtClean="0">
                <a:solidFill>
                  <a:schemeClr val="tx1"/>
                </a:solidFill>
                <a:effectLst/>
                <a:latin typeface="+mn-lt"/>
                <a:ea typeface="+mn-ea"/>
                <a:cs typeface="+mn-cs"/>
              </a:rPr>
              <a:t>年に就航したボーイング</a:t>
            </a:r>
            <a:r>
              <a:rPr kumimoji="1" lang="en-US" altLang="ja-JP" sz="1200" kern="1200" dirty="0" smtClean="0">
                <a:solidFill>
                  <a:schemeClr val="tx1"/>
                </a:solidFill>
                <a:effectLst/>
                <a:latin typeface="+mn-lt"/>
                <a:ea typeface="+mn-ea"/>
                <a:cs typeface="+mn-cs"/>
              </a:rPr>
              <a:t>787</a:t>
            </a:r>
            <a:r>
              <a:rPr kumimoji="1" lang="ja-JP" altLang="ja-JP" sz="1200" kern="1200" dirty="0" smtClean="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smtClean="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smtClean="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smtClean="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smtClean="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smtClean="0">
                <a:solidFill>
                  <a:schemeClr val="tx1"/>
                </a:solidFill>
                <a:effectLst/>
                <a:latin typeface="+mn-lt"/>
                <a:ea typeface="+mn-ea"/>
                <a:cs typeface="+mn-cs"/>
              </a:rPr>
              <a:t>PBL</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Performance Based Logistics</a:t>
            </a:r>
            <a:r>
              <a:rPr kumimoji="1" lang="ja-JP" altLang="ja-JP" sz="1200" kern="1200" dirty="0" smtClean="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smtClean="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1505271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363026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の構造</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データを収拾してネットワークに送り出す「スマート・デバイス層」、そのデータを収拾・集約しクラウドにデータを送ったり、すぐに結果を返さなければならない処理を行ったりする「フォグ・コンピューティング（またはエッジ・コンピューティング）層」、集められた膨大データを解析し、アプリケーションを実行、再びモノへとフィードバックする「クラウド・コンピューティング層」に大別することができます。</a:t>
            </a:r>
          </a:p>
          <a:p>
            <a:r>
              <a:rPr kumimoji="1" lang="ja-JP" altLang="ja-JP" sz="1200" kern="1200" dirty="0" smtClean="0">
                <a:solidFill>
                  <a:schemeClr val="tx1"/>
                </a:solidFill>
                <a:effectLst/>
                <a:latin typeface="+mn-lt"/>
                <a:ea typeface="+mn-ea"/>
                <a:cs typeface="+mn-cs"/>
              </a:rPr>
              <a:t>「スマート・デバイス層」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smtClean="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p>
          <a:p>
            <a:r>
              <a:rPr kumimoji="1" lang="ja-JP" altLang="ja-JP" sz="1200" kern="1200" dirty="0" smtClean="0">
                <a:solidFill>
                  <a:schemeClr val="tx1"/>
                </a:solidFill>
                <a:effectLst/>
                <a:latin typeface="+mn-lt"/>
                <a:ea typeface="+mn-ea"/>
                <a:cs typeface="+mn-cs"/>
              </a:rPr>
              <a:t>このような仕組みが必要になるのは、モノの数が莫大なものになると次のような問題が起こるからです。</a:t>
            </a:r>
          </a:p>
          <a:p>
            <a:pPr lvl="0"/>
            <a:r>
              <a:rPr kumimoji="1" lang="ja-JP" altLang="ja-JP" sz="1200" kern="1200" dirty="0" smtClean="0">
                <a:solidFill>
                  <a:schemeClr val="tx1"/>
                </a:solidFill>
                <a:effectLst/>
                <a:latin typeface="+mn-lt"/>
                <a:ea typeface="+mn-ea"/>
                <a:cs typeface="+mn-cs"/>
              </a:rPr>
              <a:t>個々のモノに対する回線を確保するために相当のコストがかかる</a:t>
            </a:r>
          </a:p>
          <a:p>
            <a:pPr lvl="0"/>
            <a:r>
              <a:rPr kumimoji="1" lang="ja-JP" altLang="ja-JP" sz="1200" kern="1200" dirty="0" smtClean="0">
                <a:solidFill>
                  <a:schemeClr val="tx1"/>
                </a:solidFill>
                <a:effectLst/>
                <a:latin typeface="+mn-lt"/>
                <a:ea typeface="+mn-ea"/>
                <a:cs typeface="+mn-cs"/>
              </a:rPr>
              <a:t>送り出されるデータが膨大になりネットワークの負荷が高まってしまう</a:t>
            </a:r>
          </a:p>
          <a:p>
            <a:pPr lvl="0"/>
            <a:r>
              <a:rPr kumimoji="1" lang="ja-JP" altLang="ja-JP" sz="1200" kern="1200" dirty="0" smtClean="0">
                <a:solidFill>
                  <a:schemeClr val="tx1"/>
                </a:solidFill>
                <a:effectLst/>
                <a:latin typeface="+mn-lt"/>
                <a:ea typeface="+mn-ea"/>
                <a:cs typeface="+mn-cs"/>
              </a:rPr>
              <a:t>モノの監視や制御に負荷がかかり、クラウド集中では処理しきれない</a:t>
            </a:r>
          </a:p>
          <a:p>
            <a:r>
              <a:rPr kumimoji="1" lang="ja-JP" altLang="ja-JP" sz="1200" kern="1200" dirty="0" smtClean="0">
                <a:solidFill>
                  <a:schemeClr val="tx1"/>
                </a:solidFill>
                <a:effectLst/>
                <a:latin typeface="+mn-lt"/>
                <a:ea typeface="+mn-ea"/>
                <a:cs typeface="+mn-cs"/>
              </a:rPr>
              <a:t>以上の問題に加え、時にはモノやその周辺の変化に即応してモノを制御したり、管理者や利用者にすぐに情報を提供したりといった対応も必要になりますが、インターネットを介してクラウドにデータを送り、そのフィードバックを受け取ろうとすると、距離が離れていることもあってどうしても大きな遅延が生じてタイミングを逸する可能性もあります。そこで、モノの置かれている周辺で分散処理をさせ、これらの問題を解決しようというわけです。</a:t>
            </a:r>
          </a:p>
          <a:p>
            <a:r>
              <a:rPr kumimoji="1" lang="ja-JP" altLang="ja-JP" sz="1200" kern="1200" dirty="0" smtClean="0">
                <a:solidFill>
                  <a:schemeClr val="tx1"/>
                </a:solidFill>
                <a:effectLst/>
                <a:latin typeface="+mn-lt"/>
                <a:ea typeface="+mn-ea"/>
                <a:cs typeface="+mn-cs"/>
              </a:rPr>
              <a:t>クラウド（雲）よりも地面に近いモノの周辺に置かれることから「フォグ（霧）コンピューティング」と呼ばれることもあります。</a:t>
            </a:r>
          </a:p>
          <a:p>
            <a:r>
              <a:rPr kumimoji="1" lang="ja-JP" altLang="ja-JP" sz="1200" kern="1200" dirty="0" smtClean="0">
                <a:solidFill>
                  <a:schemeClr val="tx1"/>
                </a:solidFill>
                <a:effectLst/>
                <a:latin typeface="+mn-lt"/>
                <a:ea typeface="+mn-ea"/>
                <a:cs typeface="+mn-cs"/>
              </a:rPr>
              <a:t>「クラウド・コンピューティング層」は、これらモノやフォグ・コンピューティング・サービスから送られてきたデータに、アナリティクスやその他のアプリケーション・サービスを提供します。その結果は、再び「モノ」の制御や使用者・管理者への情報提供というカタチでフィードバック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は、このような構成要素によって成り立っているのです。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1173273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の構造</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データを収拾してネットワークに送り出す「スマート・デバイス層」、そのデータを収拾・集約しクラウドにデータを送ったり、すぐに結果を返さなければならない処理を行ったりする「フォグ・コンピューティング（またはエッジ・コンピューティング）層」、集められた膨大データを解析し、アプリケーションを実行、再びモノへとフィードバックする「クラウド・コンピューティング層」に大別することができます。</a:t>
            </a:r>
          </a:p>
          <a:p>
            <a:r>
              <a:rPr kumimoji="1" lang="ja-JP" altLang="ja-JP" sz="1200" kern="1200" dirty="0" smtClean="0">
                <a:solidFill>
                  <a:schemeClr val="tx1"/>
                </a:solidFill>
                <a:effectLst/>
                <a:latin typeface="+mn-lt"/>
                <a:ea typeface="+mn-ea"/>
                <a:cs typeface="+mn-cs"/>
              </a:rPr>
              <a:t>「スマート・デバイス層」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smtClean="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p>
          <a:p>
            <a:r>
              <a:rPr kumimoji="1" lang="ja-JP" altLang="ja-JP" sz="1200" kern="1200" dirty="0" smtClean="0">
                <a:solidFill>
                  <a:schemeClr val="tx1"/>
                </a:solidFill>
                <a:effectLst/>
                <a:latin typeface="+mn-lt"/>
                <a:ea typeface="+mn-ea"/>
                <a:cs typeface="+mn-cs"/>
              </a:rPr>
              <a:t>このような仕組みが必要になるのは、モノの数が莫大なものになると次のような問題が起こるからです。</a:t>
            </a:r>
          </a:p>
          <a:p>
            <a:pPr lvl="0"/>
            <a:r>
              <a:rPr kumimoji="1" lang="ja-JP" altLang="ja-JP" sz="1200" kern="1200" dirty="0" smtClean="0">
                <a:solidFill>
                  <a:schemeClr val="tx1"/>
                </a:solidFill>
                <a:effectLst/>
                <a:latin typeface="+mn-lt"/>
                <a:ea typeface="+mn-ea"/>
                <a:cs typeface="+mn-cs"/>
              </a:rPr>
              <a:t>個々のモノに対する回線を確保するために相当のコストがかかる</a:t>
            </a:r>
          </a:p>
          <a:p>
            <a:pPr lvl="0"/>
            <a:r>
              <a:rPr kumimoji="1" lang="ja-JP" altLang="ja-JP" sz="1200" kern="1200" dirty="0" smtClean="0">
                <a:solidFill>
                  <a:schemeClr val="tx1"/>
                </a:solidFill>
                <a:effectLst/>
                <a:latin typeface="+mn-lt"/>
                <a:ea typeface="+mn-ea"/>
                <a:cs typeface="+mn-cs"/>
              </a:rPr>
              <a:t>送り出されるデータが膨大になりネットワークの負荷が高まってしまう</a:t>
            </a:r>
          </a:p>
          <a:p>
            <a:pPr lvl="0"/>
            <a:r>
              <a:rPr kumimoji="1" lang="ja-JP" altLang="ja-JP" sz="1200" kern="1200" dirty="0" smtClean="0">
                <a:solidFill>
                  <a:schemeClr val="tx1"/>
                </a:solidFill>
                <a:effectLst/>
                <a:latin typeface="+mn-lt"/>
                <a:ea typeface="+mn-ea"/>
                <a:cs typeface="+mn-cs"/>
              </a:rPr>
              <a:t>モノの監視や制御に負荷がかかり、クラウド集中では処理しきれない</a:t>
            </a:r>
          </a:p>
          <a:p>
            <a:r>
              <a:rPr kumimoji="1" lang="ja-JP" altLang="ja-JP" sz="1200" kern="1200" dirty="0" smtClean="0">
                <a:solidFill>
                  <a:schemeClr val="tx1"/>
                </a:solidFill>
                <a:effectLst/>
                <a:latin typeface="+mn-lt"/>
                <a:ea typeface="+mn-ea"/>
                <a:cs typeface="+mn-cs"/>
              </a:rPr>
              <a:t>以上の問題に加え、時にはモノやその周辺の変化に即応してモノを制御したり、管理者や利用者にすぐに情報を提供したりといった対応も必要になりますが、インターネットを介してクラウドにデータを送り、そのフィードバックを受け取ろうとすると、距離が離れていることもあってどうしても大きな遅延が生じてタイミングを逸する可能性もあります。そこで、モノの置かれている周辺で分散処理をさせ、これらの問題を解決しようというわけです。</a:t>
            </a:r>
          </a:p>
          <a:p>
            <a:r>
              <a:rPr kumimoji="1" lang="ja-JP" altLang="ja-JP" sz="1200" kern="1200" dirty="0" smtClean="0">
                <a:solidFill>
                  <a:schemeClr val="tx1"/>
                </a:solidFill>
                <a:effectLst/>
                <a:latin typeface="+mn-lt"/>
                <a:ea typeface="+mn-ea"/>
                <a:cs typeface="+mn-cs"/>
              </a:rPr>
              <a:t>クラウド（雲）よりも地面に近いモノの周辺に置かれることから「フォグ（霧）コンピューティング」と呼ばれることもあります。</a:t>
            </a:r>
          </a:p>
          <a:p>
            <a:r>
              <a:rPr kumimoji="1" lang="ja-JP" altLang="ja-JP" sz="1200" kern="1200" dirty="0" smtClean="0">
                <a:solidFill>
                  <a:schemeClr val="tx1"/>
                </a:solidFill>
                <a:effectLst/>
                <a:latin typeface="+mn-lt"/>
                <a:ea typeface="+mn-ea"/>
                <a:cs typeface="+mn-cs"/>
              </a:rPr>
              <a:t>「クラウド・コンピューティング層」は、これらモノやフォグ・コンピューティング・サービスから送られてきたデータに、アナリティクスやその他のアプリケーション・サービスを提供します。その結果は、再び「モノ」の制御や使用者・管理者への情報提供というカタチでフィードバック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は、このような構成要素によって成り立っているのです。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1329565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モニタリング</a:t>
            </a:r>
          </a:p>
          <a:p>
            <a:endParaRPr kumimoji="1" lang="ja-JP" altLang="en-US" dirty="0" smtClean="0"/>
          </a:p>
          <a:p>
            <a:r>
              <a:rPr kumimoji="1" lang="ja-JP" altLang="en-US" dirty="0" smtClean="0"/>
              <a:t>　スマートコネクテッドプロダクトは、センサーと外部からのデータを使って、製品の状態や稼働状況、外部環境の監視を行うことができる。ここで得られるデータは製品設計や市場のセグメンテーション、アフターサービスの強化などに大きく役立つ。例えば医療機器でペースメーカーの状況を常に監視し続けたり、掘削機械の稼働状況などを常に把握したりすることができる。</a:t>
            </a:r>
          </a:p>
          <a:p>
            <a:endParaRPr kumimoji="1" lang="ja-JP" altLang="en-US" dirty="0" smtClean="0"/>
          </a:p>
          <a:p>
            <a:r>
              <a:rPr kumimoji="1" lang="ja-JP" altLang="en-US" dirty="0" smtClean="0"/>
              <a:t>制御</a:t>
            </a:r>
          </a:p>
          <a:p>
            <a:endParaRPr kumimoji="1" lang="ja-JP" altLang="en-US" dirty="0" smtClean="0"/>
          </a:p>
          <a:p>
            <a:r>
              <a:rPr kumimoji="1" lang="ja-JP" altLang="en-US" dirty="0" smtClean="0"/>
              <a:t>　スマートコネクテッドプロダクトは常に接続を行っているため、製品クラウド上の遠隔コマンドやアルゴリズムによって制御が可能だ。アルゴリズムによって状況や環境が指定した通りに変化した場合に、それに応じて製品に指示を出し、最適な動作をさせられる。例えば、家のドアホンが押された時にその映像をスマートフォンに転送し、スマートフォンで応対するようなことなどが可能となる。</a:t>
            </a:r>
          </a:p>
          <a:p>
            <a:endParaRPr kumimoji="1" lang="ja-JP" altLang="en-US" dirty="0" smtClean="0"/>
          </a:p>
          <a:p>
            <a:r>
              <a:rPr kumimoji="1" lang="ja-JP" altLang="en-US" dirty="0" smtClean="0"/>
              <a:t>最適化</a:t>
            </a:r>
          </a:p>
          <a:p>
            <a:endParaRPr kumimoji="1" lang="ja-JP" altLang="en-US" dirty="0" smtClean="0"/>
          </a:p>
          <a:p>
            <a:r>
              <a:rPr kumimoji="1" lang="ja-JP" altLang="en-US" dirty="0" smtClean="0"/>
              <a:t>　モニタリングデータと制御機能を組み合わせることで、製品性能の最適化が可能となる。過去のデータと現在のデータを比較し、過去のデータを分析しアルゴリズムにより処理を行うことで自動で最適な制御を行えるようになる。例えば、風力発電では、風車の回転に合わせて制御装置が各ブレードを調節し最も発電効果が高くするだけでなく、周辺の風車の効率を妨げずに、回転できるようにすることなどが可能となる。</a:t>
            </a:r>
          </a:p>
          <a:p>
            <a:endParaRPr kumimoji="1" lang="ja-JP" altLang="en-US" dirty="0" smtClean="0"/>
          </a:p>
          <a:p>
            <a:r>
              <a:rPr kumimoji="1" lang="ja-JP" altLang="en-US" dirty="0" smtClean="0"/>
              <a:t>自律性</a:t>
            </a:r>
          </a:p>
          <a:p>
            <a:endParaRPr kumimoji="1" lang="ja-JP" altLang="en-US" dirty="0" smtClean="0"/>
          </a:p>
          <a:p>
            <a:r>
              <a:rPr kumimoji="1" lang="ja-JP" altLang="en-US" dirty="0" smtClean="0"/>
              <a:t>　モニタリング、制御、最適化の技術が結び付くことで、製品は自律的に最適な判断を下せるようになる。自律性を備えたシンプルな例としては、さまざまな形状の部屋の床の状態を探って掃除をする掃除ロボットがある。より洗練された製品を考えてみると、自らの稼働状況と環境に関するデータを基にアルゴリズムを作動させ、他製品との通信機能なども含めて最適な作業を行い続けることが可能となる。</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1792811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2136780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smtClean="0">
                <a:solidFill>
                  <a:schemeClr val="tx1"/>
                </a:solidFill>
                <a:effectLst/>
                <a:latin typeface="+mn-lt"/>
                <a:ea typeface="+mn-ea"/>
                <a:cs typeface="+mn-cs"/>
              </a:rPr>
              <a:t>連続型ビジネス</a:t>
            </a:r>
          </a:p>
          <a:p>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が普及する以前、製品をつくる製造業者は、作った製品を顧客に販売してしまえば、その製品を買った顧客との接点はほとんどありませんでした。精々、</a:t>
            </a:r>
            <a:r>
              <a:rPr kumimoji="1" lang="en-US" altLang="ja-JP" sz="1200" b="0" i="0" kern="1200" dirty="0" smtClean="0">
                <a:solidFill>
                  <a:schemeClr val="tx1"/>
                </a:solidFill>
                <a:effectLst/>
                <a:latin typeface="+mn-lt"/>
                <a:ea typeface="+mn-ea"/>
                <a:cs typeface="+mn-cs"/>
              </a:rPr>
              <a:t>TV</a:t>
            </a:r>
            <a:r>
              <a:rPr kumimoji="1" lang="ja-JP" altLang="en-US" sz="1200" b="0" i="0" kern="1200" dirty="0" smtClean="0">
                <a:solidFill>
                  <a:schemeClr val="tx1"/>
                </a:solidFill>
                <a:effectLst/>
                <a:latin typeface="+mn-lt"/>
                <a:ea typeface="+mn-ea"/>
                <a:cs typeface="+mn-cs"/>
              </a:rPr>
              <a:t>などのマスメディアを利用した広告などの一方的なものばかりで、双方向と言えば故障や使い方の相談など、困ったときだけ顧客から電話をかけてくるコールセンターぐらいです。しかし、</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によって製品を販売後も、製造業者が顧客との接点を直接持つことができるようになります。さらに顧客が製品をどのように使っているかといった事実を把握できるようにもできるようになります。またインターネットを介して、ソフトウェアをアップデートすることで、機能や性能を継続的に向上、改善させられるようになります。顧客は、買った時点でのモノの機能や性能だけではなく、買った後のサービスの善し悪しも含め、モノの価値を評価するようになるでしょう。</a:t>
            </a:r>
          </a:p>
          <a:p>
            <a:r>
              <a:rPr kumimoji="1" lang="ja-JP" altLang="en-US" sz="1200" b="0" i="0" kern="1200" dirty="0" smtClean="0">
                <a:solidFill>
                  <a:schemeClr val="tx1"/>
                </a:solidFill>
                <a:effectLst/>
                <a:latin typeface="+mn-lt"/>
                <a:ea typeface="+mn-ea"/>
                <a:cs typeface="+mn-cs"/>
              </a:rPr>
              <a:t>このように</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は、お客様との関係を連続的・継続的なものに、モノに対する価値基準も変わってしまいます。</a:t>
            </a:r>
          </a:p>
          <a:p>
            <a:r>
              <a:rPr kumimoji="1" lang="ja-JP" altLang="en-US" sz="1200" b="1" i="0" kern="1200" dirty="0" smtClean="0">
                <a:solidFill>
                  <a:schemeClr val="tx1"/>
                </a:solidFill>
                <a:effectLst/>
                <a:latin typeface="+mn-lt"/>
                <a:ea typeface="+mn-ea"/>
                <a:cs typeface="+mn-cs"/>
              </a:rPr>
              <a:t>未来対応型ビジネス</a:t>
            </a:r>
          </a:p>
          <a:p>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によって膨大なデータが集まりますが、それを解析することでこれから起こるであろう様々なことを予見することができます。例えば、自動車、建物の空調機器、航空機のジェット・エンジンなどの機械に組み込まれたセンサーが継続的に送り続けるデータを分析することで、以前に故障したときと同じような規則性が見つかれば、故障の可能性が高いと判断できます。そして、それがいつ頃起こるかを予測し故障する前に点検・修理を行えば、事故やトラブルを回避することができるようになります。</a:t>
            </a:r>
          </a:p>
          <a:p>
            <a:r>
              <a:rPr kumimoji="1" lang="ja-JP" altLang="en-US" sz="1200" b="0" i="0" kern="1200" dirty="0" smtClean="0">
                <a:solidFill>
                  <a:schemeClr val="tx1"/>
                </a:solidFill>
                <a:effectLst/>
                <a:latin typeface="+mn-lt"/>
                <a:ea typeface="+mn-ea"/>
                <a:cs typeface="+mn-cs"/>
              </a:rPr>
              <a:t>昔と違ってデータ量が膨大であり、その種類も多様であることが</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で集めるデータの特徴です。そのため些細な変化を見逃すことはありません。一方で、故障の発生とデータの変化との組合せは多様で複雑になり、例え規則性があったとしても人間の経験や勘に頼って見つけることはできません。その役割を変わってやってくれるのが人工知能です。人工知能は、故障とデータの変化との関係を示す規則性を膨大なデータとその多様な組合せの中から見つけ出してくれます。そして、これから起こるであろう故障を予見することができるのです。</a:t>
            </a:r>
          </a:p>
          <a:p>
            <a:r>
              <a:rPr kumimoji="1" lang="ja-JP" altLang="en-US" sz="1200" b="0" i="0" kern="1200" dirty="0" smtClean="0">
                <a:solidFill>
                  <a:schemeClr val="tx1"/>
                </a:solidFill>
                <a:effectLst/>
                <a:latin typeface="+mn-lt"/>
                <a:ea typeface="+mn-ea"/>
                <a:cs typeface="+mn-cs"/>
              </a:rPr>
              <a:t>このように</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は、未来を予見し、これまでに無かったビジネスの可能性を生みだすのです。</a:t>
            </a:r>
          </a:p>
          <a:p>
            <a:r>
              <a:rPr kumimoji="1" lang="ja-JP" altLang="en-US" sz="1200" b="1" i="0" kern="1200" dirty="0" smtClean="0">
                <a:solidFill>
                  <a:schemeClr val="tx1"/>
                </a:solidFill>
                <a:effectLst/>
                <a:latin typeface="+mn-lt"/>
                <a:ea typeface="+mn-ea"/>
                <a:cs typeface="+mn-cs"/>
              </a:rPr>
              <a:t>エコシステム型ビジネス</a:t>
            </a:r>
          </a:p>
          <a:p>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はモノやヒトの状態や変化をデジタル・データに置き換えネットを介してクラウドに送り出します。クラウドに蓄積されたデータは、人工知能によって解析され、その結果を活かしたサービスは、さらにクラウドで動いている他のサービスとつながり連携して、新たなサービスを生みだします。「エコシステム」とはそんなデータやサービスの相互連鎖・連携によって生みだされるビジネスの生態系を表す言葉です。</a:t>
            </a:r>
          </a:p>
          <a:p>
            <a:r>
              <a:rPr kumimoji="1" lang="ja-JP" altLang="en-US" sz="1200" b="0" i="0" kern="1200" dirty="0" smtClean="0">
                <a:solidFill>
                  <a:schemeClr val="tx1"/>
                </a:solidFill>
                <a:effectLst/>
                <a:latin typeface="+mn-lt"/>
                <a:ea typeface="+mn-ea"/>
                <a:cs typeface="+mn-cs"/>
              </a:rPr>
              <a:t>モノにセンサーを組み込み、データを収集し監視するという仕組みは</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という言葉が登場する遙か以前からありました。</a:t>
            </a:r>
            <a:r>
              <a:rPr kumimoji="1" lang="en-US" altLang="ja-JP" sz="1200" b="0" i="0" kern="1200" dirty="0" smtClean="0">
                <a:solidFill>
                  <a:schemeClr val="tx1"/>
                </a:solidFill>
                <a:effectLst/>
                <a:latin typeface="+mn-lt"/>
                <a:ea typeface="+mn-ea"/>
                <a:cs typeface="+mn-cs"/>
              </a:rPr>
              <a:t>1964</a:t>
            </a:r>
            <a:r>
              <a:rPr kumimoji="1" lang="ja-JP" altLang="en-US" sz="1200" b="0" i="0" kern="1200" dirty="0" smtClean="0">
                <a:solidFill>
                  <a:schemeClr val="tx1"/>
                </a:solidFill>
                <a:effectLst/>
                <a:latin typeface="+mn-lt"/>
                <a:ea typeface="+mn-ea"/>
                <a:cs typeface="+mn-cs"/>
              </a:rPr>
              <a:t>年に開通した新幹線、</a:t>
            </a:r>
            <a:r>
              <a:rPr kumimoji="1" lang="en-US" altLang="ja-JP" sz="1200" b="0" i="0" kern="1200" dirty="0" smtClean="0">
                <a:solidFill>
                  <a:schemeClr val="tx1"/>
                </a:solidFill>
                <a:effectLst/>
                <a:latin typeface="+mn-lt"/>
                <a:ea typeface="+mn-ea"/>
                <a:cs typeface="+mn-cs"/>
              </a:rPr>
              <a:t>1974</a:t>
            </a:r>
            <a:r>
              <a:rPr kumimoji="1" lang="ja-JP" altLang="en-US" sz="1200" b="0" i="0" kern="1200" dirty="0" smtClean="0">
                <a:solidFill>
                  <a:schemeClr val="tx1"/>
                </a:solidFill>
                <a:effectLst/>
                <a:latin typeface="+mn-lt"/>
                <a:ea typeface="+mn-ea"/>
                <a:cs typeface="+mn-cs"/>
              </a:rPr>
              <a:t>年に運用が始まった「地域気象観測システム：アメダス」、</a:t>
            </a:r>
            <a:r>
              <a:rPr kumimoji="1" lang="en-US" altLang="ja-JP" sz="1200" b="0" i="0" kern="1200" dirty="0" smtClean="0">
                <a:solidFill>
                  <a:schemeClr val="tx1"/>
                </a:solidFill>
                <a:effectLst/>
                <a:latin typeface="+mn-lt"/>
                <a:ea typeface="+mn-ea"/>
                <a:cs typeface="+mn-cs"/>
              </a:rPr>
              <a:t>1970</a:t>
            </a:r>
            <a:r>
              <a:rPr kumimoji="1" lang="ja-JP" altLang="en-US" sz="1200" b="0" i="0" kern="1200" dirty="0" smtClean="0">
                <a:solidFill>
                  <a:schemeClr val="tx1"/>
                </a:solidFill>
                <a:effectLst/>
                <a:latin typeface="+mn-lt"/>
                <a:ea typeface="+mn-ea"/>
                <a:cs typeface="+mn-cs"/>
              </a:rPr>
              <a:t>年代に始まった生産設備の自動化などでも、同様の仕組みが使われていました。しかし、それらはどれも特定の業務目的に特化した仕組みで、他のサービスで再利用されるといったことは想定されていませんでした。</a:t>
            </a:r>
          </a:p>
          <a:p>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がそれらと本質的に違うのは、センサーを搭載した機械やモノの数が桁違いに多いことに加え、インターネットやクラウドというオープンな仕組みの上で使われ、お互いにつながり、新たな価値を生みだすことになりあります。例えば、</a:t>
            </a:r>
          </a:p>
          <a:p>
            <a:r>
              <a:rPr lang="ja-JP" altLang="en-US" dirty="0" smtClean="0">
                <a:effectLst/>
              </a:rPr>
              <a:t>あなたが持っているスマートフォンの</a:t>
            </a:r>
            <a:r>
              <a:rPr lang="en-US" altLang="ja-JP" dirty="0" smtClean="0">
                <a:effectLst/>
              </a:rPr>
              <a:t>GPS</a:t>
            </a:r>
            <a:r>
              <a:rPr lang="ja-JP" altLang="en-US" dirty="0" smtClean="0">
                <a:effectLst/>
              </a:rPr>
              <a:t>を使えば自分の位置が分かります。そんな</a:t>
            </a:r>
            <a:r>
              <a:rPr lang="en-US" altLang="ja-JP" dirty="0" smtClean="0">
                <a:effectLst/>
              </a:rPr>
              <a:t>GPS</a:t>
            </a:r>
            <a:r>
              <a:rPr lang="ja-JP" altLang="en-US" dirty="0" smtClean="0">
                <a:effectLst/>
              </a:rPr>
              <a:t>のデータを大量に集め、その移動時間やルートを解析することで、地図上に「道路の渋滞状況」を表示させることができます。</a:t>
            </a:r>
          </a:p>
          <a:p>
            <a:r>
              <a:rPr lang="ja-JP" altLang="en-US" dirty="0" smtClean="0">
                <a:effectLst/>
              </a:rPr>
              <a:t>自動車に組み込まれたセンサーによって運転手の運転の仕方を分析し、その運転手個別に省エネ運転や安全運転のアドバイスを行うことができます。さらにそのデータを保険会社と共有することで、安全運転をしている運転手の保険料を割り引く自動車保険が登場しています。</a:t>
            </a:r>
          </a:p>
          <a:p>
            <a:r>
              <a:rPr lang="ja-JP" altLang="en-US" dirty="0" smtClean="0">
                <a:effectLst/>
              </a:rPr>
              <a:t>スマートフォンの専用アプリで玄関の錠を開閉できるスマートロックのデータから、在宅しているかどうかが分かります。宅配会社がそのデータを共有できれば配送の無駄がなくなることから、それを許可してくれる家への配送料金を安くすることができます。</a:t>
            </a:r>
          </a:p>
          <a:p>
            <a:r>
              <a:rPr kumimoji="1" lang="ja-JP" altLang="en-US" sz="1200" b="0" i="0" kern="1200" dirty="0" smtClean="0">
                <a:solidFill>
                  <a:schemeClr val="tx1"/>
                </a:solidFill>
                <a:effectLst/>
                <a:latin typeface="+mn-lt"/>
                <a:ea typeface="+mn-ea"/>
                <a:cs typeface="+mn-cs"/>
              </a:rPr>
              <a:t>このようにデータで様々なサービスがつながることで、これまでに無かった新たな用途が生まれてきます。</a:t>
            </a:r>
          </a:p>
          <a:p>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を活用することで、ビジネスのエコシステムが築かれイノベーションが生まれます。そして、これまでには無かった便利で効率のよいサービスや社会システムが登場するのです。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1988045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924269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958387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8DBEB26-E353-4E6E-BA96-B210A3E47C53}" type="slidenum">
              <a:rPr lang="ja-JP" altLang="en-US" smtClean="0"/>
              <a:pPr>
                <a:defRPr/>
              </a:pPr>
              <a:t>37</a:t>
            </a:fld>
            <a:endParaRPr lang="ja-JP" altLang="en-US"/>
          </a:p>
        </p:txBody>
      </p:sp>
    </p:spTree>
    <p:extLst>
      <p:ext uri="{BB962C8B-B14F-4D97-AF65-F5344CB8AC3E}">
        <p14:creationId xmlns:p14="http://schemas.microsoft.com/office/powerpoint/2010/main" val="1534816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「通信ネットワークの価値は、接続するシステムの数の二乗に比例する」</a:t>
            </a:r>
          </a:p>
          <a:p>
            <a:endParaRPr kumimoji="1" lang="ja-JP" altLang="en-US" dirty="0" smtClean="0"/>
          </a:p>
          <a:p>
            <a:r>
              <a:rPr kumimoji="1" lang="ja-JP" altLang="en-US" dirty="0" smtClean="0"/>
              <a:t>イーサネットを発明したロバート・メトカーフ氏は、</a:t>
            </a:r>
            <a:r>
              <a:rPr kumimoji="1" lang="en-US" altLang="ja-JP" dirty="0" smtClean="0"/>
              <a:t>1995</a:t>
            </a:r>
            <a:r>
              <a:rPr kumimoji="1" lang="ja-JP" altLang="en-US" dirty="0" smtClean="0"/>
              <a:t>年、「メトカーフの法則」として知られる経験則を提唱した。</a:t>
            </a:r>
          </a:p>
          <a:p>
            <a:endParaRPr kumimoji="1" lang="ja-JP" altLang="en-US" dirty="0" smtClean="0"/>
          </a:p>
          <a:p>
            <a:r>
              <a:rPr kumimoji="1" lang="ja-JP" altLang="en-US" dirty="0" smtClean="0"/>
              <a:t>電話機が二台しかなければ、やり取りされる情報や用途はたいしたものではない。しかし、それが、数万台になり、数億台になり、今では携帯電話を含めて</a:t>
            </a:r>
            <a:r>
              <a:rPr kumimoji="1" lang="en-US" altLang="ja-JP" dirty="0" smtClean="0"/>
              <a:t>70</a:t>
            </a:r>
            <a:r>
              <a:rPr kumimoji="1" lang="ja-JP" altLang="en-US" dirty="0" smtClean="0"/>
              <a:t>億台の電話が世界中でつながっている。世界人口を超える数だ。その価値の大きさは言うまでもないだろう。</a:t>
            </a:r>
          </a:p>
          <a:p>
            <a:endParaRPr kumimoji="1" lang="ja-JP" altLang="en-US" dirty="0" smtClean="0"/>
          </a:p>
          <a:p>
            <a:r>
              <a:rPr kumimoji="1" lang="en-US" altLang="ja-JP" dirty="0" smtClean="0"/>
              <a:t>M2M</a:t>
            </a:r>
            <a:r>
              <a:rPr kumimoji="1" lang="ja-JP" altLang="en-US" dirty="0" smtClean="0"/>
              <a:t>と</a:t>
            </a:r>
            <a:r>
              <a:rPr kumimoji="1" lang="en-US" altLang="ja-JP" dirty="0" err="1" smtClean="0"/>
              <a:t>IoT</a:t>
            </a:r>
            <a:r>
              <a:rPr kumimoji="1" lang="ja-JP" altLang="en-US" dirty="0" smtClean="0"/>
              <a:t>の本質的な違いは、ネットワークにつながる機器の数の圧倒的な違いにある。</a:t>
            </a:r>
          </a:p>
          <a:p>
            <a:endParaRPr kumimoji="1" lang="ja-JP" altLang="en-US" dirty="0" smtClean="0"/>
          </a:p>
          <a:p>
            <a:r>
              <a:rPr kumimoji="1" lang="ja-JP" altLang="en-US" dirty="0" smtClean="0"/>
              <a:t>機械と機械が人間を介することなくコミュニケーションを取る仕組みである</a:t>
            </a:r>
            <a:r>
              <a:rPr kumimoji="1" lang="en-US" altLang="ja-JP" dirty="0" smtClean="0"/>
              <a:t>M2M</a:t>
            </a:r>
            <a:r>
              <a:rPr kumimoji="1" lang="ja-JP" altLang="en-US" dirty="0" smtClean="0"/>
              <a:t>は、</a:t>
            </a:r>
            <a:r>
              <a:rPr kumimoji="1" lang="en-US" altLang="ja-JP" dirty="0" err="1" smtClean="0"/>
              <a:t>IoT</a:t>
            </a:r>
            <a:r>
              <a:rPr kumimoji="1" lang="ja-JP" altLang="en-US" dirty="0" smtClean="0"/>
              <a:t>と言う言葉が使われる以前から使われ、実用もされていた。しかし、その多くは、工場内の工作機械や鉄道や道路などの監視や制御といった目的で使われ、閉じたネットワークの中で運用されていた。そのため、ひとつひとつのネットワークは孤立し、そのひとつのネットワークのなかで接続するシステムの数は必ずしも多くはない。</a:t>
            </a:r>
          </a:p>
          <a:p>
            <a:endParaRPr kumimoji="1" lang="ja-JP" altLang="en-US" dirty="0" smtClean="0"/>
          </a:p>
          <a:p>
            <a:r>
              <a:rPr kumimoji="1" lang="ja-JP" altLang="en-US" dirty="0" smtClean="0"/>
              <a:t>ガートナーによれば、</a:t>
            </a:r>
            <a:r>
              <a:rPr kumimoji="1" lang="en-US" altLang="ja-JP" dirty="0" smtClean="0"/>
              <a:t>2009</a:t>
            </a:r>
            <a:r>
              <a:rPr kumimoji="1" lang="ja-JP" altLang="en-US" dirty="0" smtClean="0"/>
              <a:t>年時点でインターネットにつながっていたモノの数は約</a:t>
            </a:r>
            <a:r>
              <a:rPr kumimoji="1" lang="en-US" altLang="ja-JP" dirty="0" smtClean="0"/>
              <a:t>25</a:t>
            </a:r>
            <a:r>
              <a:rPr kumimoji="1" lang="ja-JP" altLang="en-US" dirty="0" smtClean="0"/>
              <a:t>億個。これが、</a:t>
            </a:r>
            <a:r>
              <a:rPr kumimoji="1" lang="en-US" altLang="ja-JP" dirty="0" smtClean="0"/>
              <a:t>2020</a:t>
            </a:r>
            <a:r>
              <a:rPr kumimoji="1" lang="ja-JP" altLang="en-US" dirty="0" smtClean="0"/>
              <a:t>年には</a:t>
            </a:r>
            <a:r>
              <a:rPr kumimoji="1" lang="en-US" altLang="ja-JP" dirty="0" smtClean="0"/>
              <a:t>300</a:t>
            </a:r>
            <a:r>
              <a:rPr kumimoji="1" lang="ja-JP" altLang="en-US" dirty="0" smtClean="0"/>
              <a:t>億個以上に増えると予測する。個数で</a:t>
            </a:r>
            <a:r>
              <a:rPr kumimoji="1" lang="en-US" altLang="ja-JP" dirty="0" smtClean="0"/>
              <a:t>12</a:t>
            </a:r>
            <a:r>
              <a:rPr kumimoji="1" lang="ja-JP" altLang="en-US" dirty="0" smtClean="0"/>
              <a:t>倍、メトカーフの法則に従えば、その価値は</a:t>
            </a:r>
            <a:r>
              <a:rPr kumimoji="1" lang="en-US" altLang="ja-JP" dirty="0" smtClean="0"/>
              <a:t>144</a:t>
            </a:r>
            <a:r>
              <a:rPr kumimoji="1" lang="ja-JP" altLang="en-US" dirty="0" smtClean="0"/>
              <a:t>倍になる。この巨大な「接続数」こそが、</a:t>
            </a:r>
            <a:r>
              <a:rPr kumimoji="1" lang="en-US" altLang="ja-JP" dirty="0" smtClean="0"/>
              <a:t>M2M</a:t>
            </a:r>
            <a:r>
              <a:rPr kumimoji="1" lang="ja-JP" altLang="en-US" dirty="0" smtClean="0"/>
              <a:t>と</a:t>
            </a:r>
            <a:r>
              <a:rPr kumimoji="1" lang="en-US" altLang="ja-JP" dirty="0" err="1" smtClean="0"/>
              <a:t>IoT</a:t>
            </a:r>
            <a:r>
              <a:rPr kumimoji="1" lang="ja-JP" altLang="en-US" dirty="0" smtClean="0"/>
              <a:t>を区別する根本的な違いだ。</a:t>
            </a:r>
          </a:p>
          <a:p>
            <a:endParaRPr kumimoji="1" lang="ja-JP" altLang="en-US" dirty="0" smtClean="0"/>
          </a:p>
          <a:p>
            <a:r>
              <a:rPr kumimoji="1" lang="en-US" altLang="ja-JP" dirty="0" smtClean="0"/>
              <a:t>“Internet of Things” </a:t>
            </a:r>
            <a:r>
              <a:rPr kumimoji="1" lang="ja-JP" altLang="en-US" dirty="0" smtClean="0"/>
              <a:t>という言葉は、</a:t>
            </a:r>
            <a:r>
              <a:rPr kumimoji="1" lang="en-US" altLang="ja-JP" dirty="0" smtClean="0"/>
              <a:t>1999</a:t>
            </a:r>
            <a:r>
              <a:rPr kumimoji="1" lang="ja-JP" altLang="en-US" dirty="0" smtClean="0"/>
              <a:t>年、</a:t>
            </a:r>
            <a:r>
              <a:rPr kumimoji="1" lang="en-US" altLang="ja-JP" dirty="0" smtClean="0"/>
              <a:t>Kevin Ashton </a:t>
            </a:r>
            <a:r>
              <a:rPr kumimoji="1" lang="ja-JP" altLang="en-US" dirty="0" smtClean="0"/>
              <a:t>によって提案された言葉だ。まさに、</a:t>
            </a:r>
            <a:r>
              <a:rPr kumimoji="1" lang="en-US" altLang="ja-JP" dirty="0" smtClean="0"/>
              <a:t>M2M</a:t>
            </a:r>
            <a:r>
              <a:rPr kumimoji="1" lang="ja-JP" altLang="en-US" dirty="0" smtClean="0"/>
              <a:t>の時代とは桁違いに膨大な数のモノがインターネットというオープンで巨大なネットワークでつながる。そこにこれまでに無い大きな価値を生みだされる。</a:t>
            </a:r>
            <a:endParaRPr kumimoji="1" lang="en-US" altLang="ja-JP" dirty="0" smtClean="0"/>
          </a:p>
          <a:p>
            <a:endParaRPr kumimoji="1" lang="en-US" altLang="ja-JP" dirty="0" smtClean="0"/>
          </a:p>
          <a:p>
            <a:r>
              <a:rPr kumimoji="1" lang="ja-JP" altLang="en-US" dirty="0" smtClean="0"/>
              <a:t>かつて、機械と機械がつながることで、最初にめざしたことは、機械の状態やその周辺の状況をデータとして取得し「可視化」することだった。可視化されたデータは、次に機械の「制御」へと役割を拡げてゆく。このような過程を経てデータはその量を拡大し、これを解析することで「最適化」へと役割を拡げてゆく。</a:t>
            </a:r>
          </a:p>
          <a:p>
            <a:endParaRPr kumimoji="1" lang="ja-JP" altLang="en-US" dirty="0" smtClean="0"/>
          </a:p>
          <a:p>
            <a:r>
              <a:rPr kumimoji="1" lang="ja-JP" altLang="en-US" dirty="0" smtClean="0"/>
              <a:t>データを取り出すために機械に組み込まれていたセンサーは、工場や公共の機械や設備、交通機関などだけではなく、モノへと適用領域を広げてゆく。それを牽引したのがインターネットと携帯電話網だ。これらネットワークにかかわるコスト低下と普遍化、さらにセンサーや通信を制御する機器のコスト低下と小型化、高性能化は、多くのモノへの適用とネットワークへの接続を容易にしてゆく。結果として、ネットワークにつながるデバイスの数は急速に拡大し、そこから生みだされるデータは、ビックデータとなる。</a:t>
            </a:r>
          </a:p>
          <a:p>
            <a:endParaRPr kumimoji="1" lang="ja-JP" altLang="en-US" dirty="0" smtClean="0"/>
          </a:p>
          <a:p>
            <a:r>
              <a:rPr kumimoji="1" lang="ja-JP" altLang="en-US" dirty="0" smtClean="0"/>
              <a:t>並行して、データを解析するテクノロジーも進化を遂げる。</a:t>
            </a:r>
            <a:r>
              <a:rPr kumimoji="1" lang="en-US" altLang="ja-JP" dirty="0" err="1" smtClean="0"/>
              <a:t>Hadoop</a:t>
            </a:r>
            <a:r>
              <a:rPr kumimoji="1" lang="ja-JP" altLang="en-US" dirty="0" smtClean="0"/>
              <a:t>の登場により、大規模データの処理コストは大きく下がり、ビッグデータを取り扱えるようになった。これは、ビッグデータを使った機械学習を可能にし、人工知能の実用性を急速に高めた。さらに、人間の脳の中で行われている高度な知的活動を模倣したディープ・ラーニングといわれるアルゴリズムの登場により、その用途はさらに幅を拡げようとしている。</a:t>
            </a:r>
          </a:p>
          <a:p>
            <a:endParaRPr kumimoji="1" lang="ja-JP" altLang="en-US" dirty="0" smtClean="0"/>
          </a:p>
          <a:p>
            <a:r>
              <a:rPr kumimoji="1" lang="en-US" altLang="ja-JP" dirty="0" err="1" smtClean="0"/>
              <a:t>IoT</a:t>
            </a:r>
            <a:r>
              <a:rPr kumimoji="1" lang="ja-JP" altLang="en-US" dirty="0" smtClean="0"/>
              <a:t>はビッグデータを生みだし、人工知能を使ったアナリティクスによって、その価値をさらに高めようとしている。これにより、</a:t>
            </a:r>
            <a:r>
              <a:rPr kumimoji="1" lang="en-US" altLang="ja-JP" dirty="0" smtClean="0"/>
              <a:t>M2M</a:t>
            </a:r>
            <a:r>
              <a:rPr kumimoji="1" lang="ja-JP" altLang="en-US" dirty="0" smtClean="0"/>
              <a:t>の時代から始まった産業機械や社会インフラなどの限られた用途だけではなく、私たち個人の日常や生活にも大きな価値を生みだそうとしている。</a:t>
            </a:r>
          </a:p>
          <a:p>
            <a:endParaRPr kumimoji="1" lang="ja-JP" altLang="en-US" dirty="0" smtClean="0"/>
          </a:p>
          <a:p>
            <a:r>
              <a:rPr kumimoji="1" lang="en-US" altLang="ja-JP" dirty="0" err="1" smtClean="0"/>
              <a:t>IoT</a:t>
            </a:r>
            <a:r>
              <a:rPr kumimoji="1" lang="ja-JP" altLang="en-US" dirty="0" smtClean="0"/>
              <a:t>は、いま、そんな進化の途上にある。</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1687490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80984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【図解】コレ１枚で分かるインダストリー</a:t>
            </a:r>
            <a:r>
              <a:rPr kumimoji="1" lang="en-US" altLang="ja-JP" sz="1200" kern="1200" dirty="0" smtClean="0">
                <a:solidFill>
                  <a:schemeClr val="tx1"/>
                </a:solidFill>
                <a:effectLst/>
                <a:latin typeface="+mn-lt"/>
                <a:ea typeface="+mn-ea"/>
                <a:cs typeface="+mn-cs"/>
              </a:rPr>
              <a:t>4.0</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「第</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次産業革命（すなわちインダストリー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）」。仰々しい名前だが、もの作りの常識を大きく変えようというドイツの産業政策だ。</a:t>
            </a:r>
          </a:p>
          <a:p>
            <a:r>
              <a:rPr kumimoji="1" lang="en-US" altLang="ja-JP" sz="1200" kern="1200" dirty="0" smtClean="0">
                <a:solidFill>
                  <a:schemeClr val="tx1"/>
                </a:solidFill>
                <a:effectLst/>
                <a:latin typeface="+mn-lt"/>
                <a:ea typeface="+mn-ea"/>
                <a:cs typeface="+mn-cs"/>
              </a:rPr>
              <a:t>18</a:t>
            </a:r>
            <a:r>
              <a:rPr kumimoji="1" lang="ja-JP" altLang="ja-JP" sz="1200" kern="1200" dirty="0" smtClean="0">
                <a:solidFill>
                  <a:schemeClr val="tx1"/>
                </a:solidFill>
                <a:effectLst/>
                <a:latin typeface="+mn-lt"/>
                <a:ea typeface="+mn-ea"/>
                <a:cs typeface="+mn-cs"/>
              </a:rPr>
              <a:t>世紀後半から</a:t>
            </a:r>
            <a:r>
              <a:rPr kumimoji="1" lang="en-US" altLang="ja-JP" sz="1200" kern="1200" dirty="0" smtClean="0">
                <a:solidFill>
                  <a:schemeClr val="tx1"/>
                </a:solidFill>
                <a:effectLst/>
                <a:latin typeface="+mn-lt"/>
                <a:ea typeface="+mn-ea"/>
                <a:cs typeface="+mn-cs"/>
              </a:rPr>
              <a:t>19</a:t>
            </a:r>
            <a:r>
              <a:rPr kumimoji="1" lang="ja-JP" altLang="ja-JP" sz="1200" kern="1200" dirty="0" smtClean="0">
                <a:solidFill>
                  <a:schemeClr val="tx1"/>
                </a:solidFill>
                <a:effectLst/>
                <a:latin typeface="+mn-lt"/>
                <a:ea typeface="+mn-ea"/>
                <a:cs typeface="+mn-cs"/>
              </a:rPr>
              <a:t>世紀にかけて、それまでは手作業で行われていた紡績を、水力や蒸気機関を使った機械による大量生産に置き換える動きが始まった。その後、その他の産業にも広がり工業化の時代へと向かってゆく。これが、第１次産業革命だ。</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世紀初頭、もの作りに電力が使われるようになる。加えて、統計的手法を使った操業管理やベルトコンベアーによる大量生産などが普及し、近代的なもの作りへと飛躍した時期を第</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次産業革命と呼んでいる。</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年代に入り、コンピューターの普及と共に生産の自動化が推し進められた。これが、第</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次産業革命だ。我が国は、この波に乗り、「メイド・イン・ジャパン」の時代を築いてきた。いまは、この第</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次産業革命の延長線上にある。このパラダイムを大きく変えようという取り組みが、第</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次産業革命、すなわちインダストリー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だ。我が国は、この新たなパラダイムシフトの中で、存在感を示せていない。この流れに呑み込まれるのか、それとも新たな輝きを取り戻せるのか、そんな岐路に立たせているように思う。</a:t>
            </a:r>
          </a:p>
          <a:p>
            <a:r>
              <a:rPr kumimoji="1" lang="ja-JP" altLang="ja-JP" sz="1200" kern="1200" dirty="0" smtClean="0">
                <a:solidFill>
                  <a:schemeClr val="tx1"/>
                </a:solidFill>
                <a:effectLst/>
                <a:latin typeface="+mn-lt"/>
                <a:ea typeface="+mn-ea"/>
                <a:cs typeface="+mn-cs"/>
              </a:rPr>
              <a:t>では、インダストリー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とは何か。これを１枚のチャートにまとめてみた。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顧客ごとに異なる個別仕様の注文、これを量産品と同じように低コストと短納期で提供できるもの作りの仕組みを作ろうという取り組みだ。</a:t>
            </a:r>
          </a:p>
          <a:p>
            <a:r>
              <a:rPr kumimoji="1" lang="ja-JP" altLang="ja-JP" sz="1200" kern="1200" dirty="0" smtClean="0">
                <a:solidFill>
                  <a:schemeClr val="tx1"/>
                </a:solidFill>
                <a:effectLst/>
                <a:latin typeface="+mn-lt"/>
                <a:ea typeface="+mn-ea"/>
                <a:cs typeface="+mn-cs"/>
              </a:rPr>
              <a:t>これを支えるのが、３つの「インターネット」だ。ひとつは、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）。製造機械や工場設備にセンサーが組み込まれ、操業に関わるデータをリアルタイムで収集する。また、素材や材料には、</a:t>
            </a:r>
            <a:r>
              <a:rPr kumimoji="1" lang="en-US" altLang="ja-JP" sz="1200" kern="1200" dirty="0" smtClean="0">
                <a:solidFill>
                  <a:schemeClr val="tx1"/>
                </a:solidFill>
                <a:effectLst/>
                <a:latin typeface="+mn-lt"/>
                <a:ea typeface="+mn-ea"/>
                <a:cs typeface="+mn-cs"/>
              </a:rPr>
              <a:t>IC</a:t>
            </a:r>
            <a:r>
              <a:rPr kumimoji="1" lang="ja-JP" altLang="ja-JP" sz="1200" kern="1200" dirty="0" smtClean="0">
                <a:solidFill>
                  <a:schemeClr val="tx1"/>
                </a:solidFill>
                <a:effectLst/>
                <a:latin typeface="+mn-lt"/>
                <a:ea typeface="+mn-ea"/>
                <a:cs typeface="+mn-cs"/>
              </a:rPr>
              <a:t>タグ（</a:t>
            </a:r>
            <a:r>
              <a:rPr kumimoji="1" lang="en-US" altLang="ja-JP" sz="1200" kern="1200" dirty="0" smtClean="0">
                <a:solidFill>
                  <a:schemeClr val="tx1"/>
                </a:solidFill>
                <a:effectLst/>
                <a:latin typeface="+mn-lt"/>
                <a:ea typeface="+mn-ea"/>
                <a:cs typeface="+mn-cs"/>
              </a:rPr>
              <a:t>RFID</a:t>
            </a:r>
            <a:r>
              <a:rPr kumimoji="1" lang="ja-JP" altLang="ja-JP" sz="1200" kern="1200" dirty="0" smtClean="0">
                <a:solidFill>
                  <a:schemeClr val="tx1"/>
                </a:solidFill>
                <a:effectLst/>
                <a:latin typeface="+mn-lt"/>
                <a:ea typeface="+mn-ea"/>
                <a:cs typeface="+mn-cs"/>
              </a:rPr>
              <a:t>）が付けられ、その流れがリアルタイムで把握される。また、工場で働く人もネットに繋がり、その行動がリアルタイムで把握され、その人の作業状況に従い、最適な作業工程に配置される。さらに、その人のスキルや作業経験、習熟度合い応じ適切なガイドや指示が出される。これが、</a:t>
            </a:r>
            <a:r>
              <a:rPr kumimoji="1" lang="en-US" altLang="ja-JP" sz="1200" kern="1200" dirty="0" err="1" smtClean="0">
                <a:solidFill>
                  <a:schemeClr val="tx1"/>
                </a:solidFill>
                <a:effectLst/>
                <a:latin typeface="+mn-lt"/>
                <a:ea typeface="+mn-ea"/>
                <a:cs typeface="+mn-cs"/>
              </a:rPr>
              <a:t>IoP</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People</a:t>
            </a:r>
            <a:r>
              <a:rPr kumimoji="1" lang="ja-JP" altLang="ja-JP" sz="1200" kern="1200" dirty="0" smtClean="0">
                <a:solidFill>
                  <a:schemeClr val="tx1"/>
                </a:solidFill>
                <a:effectLst/>
                <a:latin typeface="+mn-lt"/>
                <a:ea typeface="+mn-ea"/>
                <a:cs typeface="+mn-cs"/>
              </a:rPr>
              <a:t>）だ。また、お客様からの注文やサポートなどの情報もリアルタイムで集められる。これが、</a:t>
            </a:r>
            <a:r>
              <a:rPr kumimoji="1" lang="en-US" altLang="ja-JP" sz="1200" kern="1200" dirty="0" err="1" smtClean="0">
                <a:solidFill>
                  <a:schemeClr val="tx1"/>
                </a:solidFill>
                <a:effectLst/>
                <a:latin typeface="+mn-lt"/>
                <a:ea typeface="+mn-ea"/>
                <a:cs typeface="+mn-cs"/>
              </a:rPr>
              <a:t>IoS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Service</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このように、もの作りに関わるあらゆるデータが、リアルタイムで収集されデータとして集められる。つまり、もの作りの現場である現実の世界（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）が、コンピューター世界（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にデジタルなコピーとして再現される。このデジタルなコピーで、様々な作業工程や段取りを再現し、最適な方法や手順を見つけてゆく。コンピューター上のシミュレーションなら、何度やっても実作業に影響を及ぼすことはない。そして、最適解を見つけて、もの作り現場に指示を出すと共に、機器の制御や手配を行う。そして、再び、そのデータは、コンピューター世界にフィードバックされる。言うなれば、現実世界とコンピューター世界の間で、「カイゼン活動」を行っているようなものだ。「自ら考える工場」とは、そういう意味である。</a:t>
            </a:r>
          </a:p>
          <a:p>
            <a:r>
              <a:rPr kumimoji="1" lang="ja-JP" altLang="ja-JP" sz="1200" kern="1200" dirty="0" smtClean="0">
                <a:solidFill>
                  <a:schemeClr val="tx1"/>
                </a:solidFill>
                <a:effectLst/>
                <a:latin typeface="+mn-lt"/>
                <a:ea typeface="+mn-ea"/>
                <a:cs typeface="+mn-cs"/>
              </a:rPr>
              <a:t>現実世界とコンピューター世界が密接に連携して実現するこのような仕組みを</a:t>
            </a:r>
            <a:r>
              <a:rPr kumimoji="1" lang="en-US" altLang="ja-JP" sz="1200" kern="1200" dirty="0" smtClean="0">
                <a:solidFill>
                  <a:schemeClr val="tx1"/>
                </a:solidFill>
                <a:effectLst/>
                <a:latin typeface="+mn-lt"/>
                <a:ea typeface="+mn-ea"/>
                <a:cs typeface="+mn-cs"/>
              </a:rPr>
              <a:t>Cyber-Physical Systems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）と言う。このような仕組みを関連する工場がそれぞれに実装し、連携しながらもの作りを行おうというのが、インダストリー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だ。これを人工知能やロボットのテクノロジーが支える。</a:t>
            </a:r>
          </a:p>
          <a:p>
            <a:r>
              <a:rPr kumimoji="1" lang="ja-JP" altLang="ja-JP" sz="1200" kern="1200" dirty="0" smtClean="0">
                <a:solidFill>
                  <a:schemeClr val="tx1"/>
                </a:solidFill>
                <a:effectLst/>
                <a:latin typeface="+mn-lt"/>
                <a:ea typeface="+mn-ea"/>
                <a:cs typeface="+mn-cs"/>
              </a:rPr>
              <a:t>ドイツでは、産学官をあげてインダストリー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に取り組んでいる。その背景には、ドイツの労働単価の高さがある。高い労働単価であっても、世界で通用するコストと品質、そして、サービスを提供することで、競争力を維持し続けたいという想いがあるからだ。</a:t>
            </a:r>
          </a:p>
          <a:p>
            <a:r>
              <a:rPr kumimoji="1" lang="ja-JP" altLang="ja-JP" sz="1200" kern="1200" dirty="0" smtClean="0">
                <a:solidFill>
                  <a:schemeClr val="tx1"/>
                </a:solidFill>
                <a:effectLst/>
                <a:latin typeface="+mn-lt"/>
                <a:ea typeface="+mn-ea"/>
                <a:cs typeface="+mn-cs"/>
              </a:rPr>
              <a:t>このような仕組みが実現されれば、労働者はいらなくなり、むしろ就労需要を減らすのではないかという批判もあるようだ。しかし、今のドイツは、近隣諸国からの多くの出稼ぎ労働者によって産業を維持している。また、このような仕組みを実現することで、新たなビジネス機会を創出し、世界におけるもの作りのイニシアティブもとれるはずだとの思惑もある。</a:t>
            </a:r>
          </a:p>
          <a:p>
            <a:r>
              <a:rPr kumimoji="1" lang="ja-JP" altLang="ja-JP" sz="1200" kern="1200" dirty="0" smtClean="0">
                <a:solidFill>
                  <a:schemeClr val="tx1"/>
                </a:solidFill>
                <a:effectLst/>
                <a:latin typeface="+mn-lt"/>
                <a:ea typeface="+mn-ea"/>
                <a:cs typeface="+mn-cs"/>
              </a:rPr>
              <a:t>少子高齢化が進む我が国も、このような取り組みをすすめてゆく必要があるだろう。未だドイツのような大がかりな組織的取り組みには至っていないが、大いに期待したいところだ。</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778988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【図解】コレ１枚で分かる産業革命の区分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ドイツの産業政策である「インダストリー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（第４次産業革命）」に対して、アメリカでは「第３次産業革命」が提唱されている。両者にどのような区分の違いがあるのだろうか。</a:t>
            </a:r>
          </a:p>
          <a:p>
            <a:r>
              <a:rPr kumimoji="1" lang="ja-JP" altLang="ja-JP" sz="1200" kern="1200" dirty="0" smtClean="0">
                <a:solidFill>
                  <a:schemeClr val="tx1"/>
                </a:solidFill>
                <a:effectLst/>
                <a:latin typeface="+mn-lt"/>
                <a:ea typeface="+mn-ea"/>
                <a:cs typeface="+mn-cs"/>
              </a:rPr>
              <a:t>まず、インダストリー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（第４次産業革命）について見てゆくことにしよう。</a:t>
            </a:r>
          </a:p>
          <a:p>
            <a:r>
              <a:rPr kumimoji="1" lang="ja-JP" altLang="ja-JP" sz="1200" kern="1200" dirty="0" smtClean="0">
                <a:solidFill>
                  <a:schemeClr val="tx1"/>
                </a:solidFill>
                <a:effectLst/>
                <a:latin typeface="+mn-lt"/>
                <a:ea typeface="+mn-ea"/>
                <a:cs typeface="+mn-cs"/>
              </a:rPr>
              <a:t>産業革命以前、もの作りは手作業が主体で、水車や馬力などの自然力が一部で使われていた。生産者は、それぞれに仕様を決め、注文生産でもの作りを行っていた。</a:t>
            </a:r>
          </a:p>
          <a:p>
            <a:r>
              <a:rPr kumimoji="1" lang="en-US" altLang="ja-JP" sz="1200" kern="1200" dirty="0" smtClean="0">
                <a:solidFill>
                  <a:schemeClr val="tx1"/>
                </a:solidFill>
                <a:effectLst/>
                <a:latin typeface="+mn-lt"/>
                <a:ea typeface="+mn-ea"/>
                <a:cs typeface="+mn-cs"/>
              </a:rPr>
              <a:t>1764</a:t>
            </a:r>
            <a:r>
              <a:rPr kumimoji="1" lang="ja-JP" altLang="ja-JP" sz="1200" kern="1200" dirty="0" smtClean="0">
                <a:solidFill>
                  <a:schemeClr val="tx1"/>
                </a:solidFill>
                <a:effectLst/>
                <a:latin typeface="+mn-lt"/>
                <a:ea typeface="+mn-ea"/>
                <a:cs typeface="+mn-cs"/>
              </a:rPr>
              <a:t>年、イギリスでジェニー紡績機が発明され紡績の生産性が飛躍的向上する。同時期、ジェームズワットによって蒸気機関に改良が加えられ、高効率な動力源としての普及が始まる。このイギリスに端を発する大量生産の時代を第１次産業革命と呼ぶ。</a:t>
            </a:r>
          </a:p>
          <a:p>
            <a:r>
              <a:rPr kumimoji="1" lang="ja-JP" altLang="ja-JP" sz="1200" kern="1200" dirty="0" smtClean="0">
                <a:solidFill>
                  <a:schemeClr val="tx1"/>
                </a:solidFill>
                <a:effectLst/>
                <a:latin typeface="+mn-lt"/>
                <a:ea typeface="+mn-ea"/>
                <a:cs typeface="+mn-cs"/>
              </a:rPr>
              <a:t>大量生産は、その効率を追求する過程で標準化や規格化を推し進めた。これによって工業化が進み、農業を中心とする社会から工業を中心とする社会へと変貌を遂げてゆく。この需要を満たすために、労働力は田園地帯から都市部へと移動し、企業化による生産資本の集中、資本家と労働者という役割区分の明確化がすすんでゆく。</a:t>
            </a:r>
          </a:p>
          <a:p>
            <a:r>
              <a:rPr kumimoji="1" lang="ja-JP" altLang="ja-JP" sz="1200" kern="1200" dirty="0" smtClean="0">
                <a:solidFill>
                  <a:schemeClr val="tx1"/>
                </a:solidFill>
                <a:effectLst/>
                <a:latin typeface="+mn-lt"/>
                <a:ea typeface="+mn-ea"/>
                <a:cs typeface="+mn-cs"/>
              </a:rPr>
              <a:t>その後、</a:t>
            </a:r>
            <a:r>
              <a:rPr kumimoji="1" lang="en-US" altLang="ja-JP" sz="1200" kern="1200" dirty="0" smtClean="0">
                <a:solidFill>
                  <a:schemeClr val="tx1"/>
                </a:solidFill>
                <a:effectLst/>
                <a:latin typeface="+mn-lt"/>
                <a:ea typeface="+mn-ea"/>
                <a:cs typeface="+mn-cs"/>
              </a:rPr>
              <a:t>19</a:t>
            </a:r>
            <a:r>
              <a:rPr kumimoji="1" lang="ja-JP" altLang="ja-JP" sz="1200" kern="1200" dirty="0" smtClean="0">
                <a:solidFill>
                  <a:schemeClr val="tx1"/>
                </a:solidFill>
                <a:effectLst/>
                <a:latin typeface="+mn-lt"/>
                <a:ea typeface="+mn-ea"/>
                <a:cs typeface="+mn-cs"/>
              </a:rPr>
              <a:t>世紀後半より、石油の普及もあり、内燃機関（エンジン）も動力源として使われるようになった。さらに、電力が普及し大量生産を支える動力源として広く使われるようになってゆく。また、標準化や規格化と共に、統計的手法を用いた科学的な管理手法も定着し、生産性や品質の向上に貢献するようになった。</a:t>
            </a:r>
            <a:r>
              <a:rPr kumimoji="1" lang="en-US" altLang="ja-JP" sz="1200" kern="1200" dirty="0" smtClean="0">
                <a:solidFill>
                  <a:schemeClr val="tx1"/>
                </a:solidFill>
                <a:effectLst/>
                <a:latin typeface="+mn-lt"/>
                <a:ea typeface="+mn-ea"/>
                <a:cs typeface="+mn-cs"/>
              </a:rPr>
              <a:t>T</a:t>
            </a:r>
            <a:r>
              <a:rPr kumimoji="1" lang="ja-JP" altLang="ja-JP" sz="1200" kern="1200" dirty="0" smtClean="0">
                <a:solidFill>
                  <a:schemeClr val="tx1"/>
                </a:solidFill>
                <a:effectLst/>
                <a:latin typeface="+mn-lt"/>
                <a:ea typeface="+mn-ea"/>
                <a:cs typeface="+mn-cs"/>
              </a:rPr>
              <a:t>型フォードに代表される効率化を追求した量産システムの登場や化学産業の台頭など、軽工業から重工業へ大量生産への取り組みが広がりはじめた時代でもある。これを第２次産業革命と呼んでいる。</a:t>
            </a:r>
          </a:p>
          <a:p>
            <a:r>
              <a:rPr kumimoji="1" lang="en-US" altLang="ja-JP" sz="1200" kern="1200" dirty="0" smtClean="0">
                <a:solidFill>
                  <a:schemeClr val="tx1"/>
                </a:solidFill>
                <a:effectLst/>
                <a:latin typeface="+mn-lt"/>
                <a:ea typeface="+mn-ea"/>
                <a:cs typeface="+mn-cs"/>
              </a:rPr>
              <a:t>1950</a:t>
            </a:r>
            <a:r>
              <a:rPr kumimoji="1" lang="ja-JP" altLang="ja-JP" sz="1200" kern="1200" dirty="0" smtClean="0">
                <a:solidFill>
                  <a:schemeClr val="tx1"/>
                </a:solidFill>
                <a:effectLst/>
                <a:latin typeface="+mn-lt"/>
                <a:ea typeface="+mn-ea"/>
                <a:cs typeface="+mn-cs"/>
              </a:rPr>
              <a:t>年代から</a:t>
            </a:r>
            <a:r>
              <a:rPr kumimoji="1" lang="en-US" altLang="ja-JP" sz="1200" kern="1200" dirty="0" smtClean="0">
                <a:solidFill>
                  <a:schemeClr val="tx1"/>
                </a:solidFill>
                <a:effectLst/>
                <a:latin typeface="+mn-lt"/>
                <a:ea typeface="+mn-ea"/>
                <a:cs typeface="+mn-cs"/>
              </a:rPr>
              <a:t>1960</a:t>
            </a:r>
            <a:r>
              <a:rPr kumimoji="1" lang="ja-JP" altLang="ja-JP" sz="1200" kern="1200" dirty="0" smtClean="0">
                <a:solidFill>
                  <a:schemeClr val="tx1"/>
                </a:solidFill>
                <a:effectLst/>
                <a:latin typeface="+mn-lt"/>
                <a:ea typeface="+mn-ea"/>
                <a:cs typeface="+mn-cs"/>
              </a:rPr>
              <a:t>年代にかけて、商用コンピューターの普及が始まる。当初は、事務作業を機械化することが主な用途だったが、</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入り、もの作りの現場にコンピューターが使われるようになった。産業用ロボットの普及と相まって生産の自動化がすすめられてゆく。この時代を第３次産業革命と呼ぶ。その後、コンピューターの利用技術の発展と共に他品種少量生産に対応したフレキシブル・マニファクチャリング・システム（</a:t>
            </a:r>
            <a:r>
              <a:rPr kumimoji="1" lang="en-US" altLang="ja-JP" sz="1200" kern="1200" dirty="0" smtClean="0">
                <a:solidFill>
                  <a:schemeClr val="tx1"/>
                </a:solidFill>
                <a:effectLst/>
                <a:latin typeface="+mn-lt"/>
                <a:ea typeface="+mn-ea"/>
                <a:cs typeface="+mn-cs"/>
              </a:rPr>
              <a:t>FMS</a:t>
            </a:r>
            <a:r>
              <a:rPr kumimoji="1" lang="ja-JP" altLang="ja-JP" sz="1200" kern="1200" dirty="0" smtClean="0">
                <a:solidFill>
                  <a:schemeClr val="tx1"/>
                </a:solidFill>
                <a:effectLst/>
                <a:latin typeface="+mn-lt"/>
                <a:ea typeface="+mn-ea"/>
                <a:cs typeface="+mn-cs"/>
              </a:rPr>
              <a:t>）へと適用が拡がってゆく。</a:t>
            </a:r>
          </a:p>
          <a:p>
            <a:r>
              <a:rPr kumimoji="1" lang="ja-JP" altLang="ja-JP" sz="1200" kern="1200" dirty="0" smtClean="0">
                <a:solidFill>
                  <a:schemeClr val="tx1"/>
                </a:solidFill>
                <a:effectLst/>
                <a:latin typeface="+mn-lt"/>
                <a:ea typeface="+mn-ea"/>
                <a:cs typeface="+mn-cs"/>
              </a:rPr>
              <a:t>さらに、インターネットの普及によりネットワーク接続が、低コストで容易になった。その結果、地域や企業を越える情報の共有と調整と生産に関わるモノの流れの全体最適をめざす、</a:t>
            </a:r>
            <a:r>
              <a:rPr kumimoji="1" lang="en-US" altLang="ja-JP" sz="1200" kern="1200" dirty="0" smtClean="0">
                <a:solidFill>
                  <a:schemeClr val="tx1"/>
                </a:solidFill>
                <a:effectLst/>
                <a:latin typeface="+mn-lt"/>
                <a:ea typeface="+mn-ea"/>
                <a:cs typeface="+mn-cs"/>
              </a:rPr>
              <a:t>SCM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Supply Chain Management</a:t>
            </a:r>
            <a:r>
              <a:rPr kumimoji="1" lang="ja-JP" altLang="ja-JP" sz="1200" kern="1200" dirty="0" smtClean="0">
                <a:solidFill>
                  <a:schemeClr val="tx1"/>
                </a:solidFill>
                <a:effectLst/>
                <a:latin typeface="+mn-lt"/>
                <a:ea typeface="+mn-ea"/>
                <a:cs typeface="+mn-cs"/>
              </a:rPr>
              <a:t>）の適用が拡大する。</a:t>
            </a:r>
          </a:p>
          <a:p>
            <a:r>
              <a:rPr kumimoji="1" lang="ja-JP" altLang="ja-JP" sz="1200" kern="1200" dirty="0" smtClean="0">
                <a:solidFill>
                  <a:schemeClr val="tx1"/>
                </a:solidFill>
                <a:effectLst/>
                <a:latin typeface="+mn-lt"/>
                <a:ea typeface="+mn-ea"/>
                <a:cs typeface="+mn-cs"/>
              </a:rPr>
              <a:t>その後、自動化や自律化技術の進展を背景に、顧客ごとに異なる個別仕様の注文を量産品と同様のコストと短納期で提供できるもの作りを実現し、競争力を高めようという取り組みが始まった。これが、第４次産業革命、すなわちインダリ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これに対し、米国で提唱される第３次産業革命は、上記の第２次と第３次をひとまとめにして、第２次産業革命と区分しているようだ。第３次産業革命は、時間軸で見れば、ドイツの第４次産業革命と重なっている。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と同様に標準化・大量生産から個別仕様・個別生産に対応する取り組みである。これに加えて、消費者自らが、もの作りに関わる「もの作りの民主化」をすすめようという「デジタル・ファブリケーション」を含め第３次産業革命と位置付けているようだ。個人やコミュニティが、消費の現場で設計し、</a:t>
            </a:r>
            <a:r>
              <a:rPr kumimoji="1" lang="en-US" altLang="ja-JP" sz="1200" kern="1200" dirty="0" smtClean="0">
                <a:solidFill>
                  <a:schemeClr val="tx1"/>
                </a:solidFill>
                <a:effectLst/>
                <a:latin typeface="+mn-lt"/>
                <a:ea typeface="+mn-ea"/>
                <a:cs typeface="+mn-cs"/>
              </a:rPr>
              <a:t>3D</a:t>
            </a:r>
            <a:r>
              <a:rPr kumimoji="1" lang="ja-JP" altLang="ja-JP" sz="1200" kern="1200" dirty="0" smtClean="0">
                <a:solidFill>
                  <a:schemeClr val="tx1"/>
                </a:solidFill>
                <a:effectLst/>
                <a:latin typeface="+mn-lt"/>
                <a:ea typeface="+mn-ea"/>
                <a:cs typeface="+mn-cs"/>
              </a:rPr>
              <a:t>プリンターを使って「もの作りの個人化・個別化」を実現する。</a:t>
            </a:r>
          </a:p>
          <a:p>
            <a:r>
              <a:rPr kumimoji="1" lang="ja-JP" altLang="ja-JP" sz="1200" kern="1200" dirty="0" smtClean="0">
                <a:solidFill>
                  <a:schemeClr val="tx1"/>
                </a:solidFill>
                <a:effectLst/>
                <a:latin typeface="+mn-lt"/>
                <a:ea typeface="+mn-ea"/>
                <a:cs typeface="+mn-cs"/>
              </a:rPr>
              <a:t>区分の仕方や定義の違いはあるが、デジタル技術を活かし、低コスト、短納期で、もの作りの個人化や個別化に対応し、もの作りの変革を進めようという取り組みであることに変わりはない。これは、第１次産業革命以前の個別仕様・個別生産という個人に最適化されたもの作りへの回帰とも言えるだろ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1766655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500538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モノ同士がつながり全体で協調・連携する</a:t>
            </a:r>
          </a:p>
          <a:p>
            <a:r>
              <a:rPr kumimoji="1" lang="ja-JP" altLang="ja-JP" sz="1200" kern="1200" dirty="0" smtClean="0">
                <a:solidFill>
                  <a:schemeClr val="tx1"/>
                </a:solidFill>
                <a:effectLst/>
                <a:latin typeface="+mn-lt"/>
                <a:ea typeface="+mn-ea"/>
                <a:cs typeface="+mn-cs"/>
              </a:rPr>
              <a:t>前を走っている自動車がスピードを落とせば、後方の自動車もそれにあわせてスピードを落とします。自動車と信号機がつながり、通行量に応じて信号機の点灯を制御しますのでもっとスムーズな走行ができます。その結果、渋滞は解消され、無駄なガソリンの消費も抑えられ、環境にやさしい輸送が実現します。</a:t>
            </a:r>
          </a:p>
          <a:p>
            <a:r>
              <a:rPr kumimoji="1" lang="ja-JP" altLang="ja-JP" sz="1200" kern="1200" dirty="0" smtClean="0">
                <a:solidFill>
                  <a:schemeClr val="tx1"/>
                </a:solidFill>
                <a:effectLst/>
                <a:latin typeface="+mn-lt"/>
                <a:ea typeface="+mn-ea"/>
                <a:cs typeface="+mn-cs"/>
              </a:rPr>
              <a:t>このように、モノ同士がつながることでモノがお互いに協調・連携しながら、全体最適を実現してくれるのです。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クラウドにつながりモノ自身が賢くなる</a:t>
            </a:r>
          </a:p>
          <a:p>
            <a:pPr lvl="0"/>
            <a:r>
              <a:rPr kumimoji="1" lang="ja-JP" altLang="ja-JP" sz="1200" kern="1200" dirty="0" smtClean="0">
                <a:solidFill>
                  <a:schemeClr val="tx1"/>
                </a:solidFill>
                <a:effectLst/>
                <a:latin typeface="+mn-lt"/>
                <a:ea typeface="+mn-ea"/>
                <a:cs typeface="+mn-cs"/>
              </a:rPr>
              <a:t>電子レンジはクラウド・サービスからいま話題の料理のレシピを手に入れ最適な時間や調理法を設定してくれます。</a:t>
            </a:r>
          </a:p>
          <a:p>
            <a:pPr lvl="0"/>
            <a:r>
              <a:rPr kumimoji="1" lang="ja-JP" altLang="ja-JP" sz="1200" kern="1200" dirty="0" smtClean="0">
                <a:solidFill>
                  <a:schemeClr val="tx1"/>
                </a:solidFill>
                <a:effectLst/>
                <a:latin typeface="+mn-lt"/>
                <a:ea typeface="+mn-ea"/>
                <a:cs typeface="+mn-cs"/>
              </a:rPr>
              <a:t>冷蔵庫は少なくなった常備食材を検知して自動で発注してくれます。</a:t>
            </a:r>
          </a:p>
          <a:p>
            <a:pPr lvl="0"/>
            <a:r>
              <a:rPr kumimoji="1" lang="ja-JP" altLang="ja-JP" sz="1200" kern="1200" dirty="0" smtClean="0">
                <a:solidFill>
                  <a:schemeClr val="tx1"/>
                </a:solidFill>
                <a:effectLst/>
                <a:latin typeface="+mn-lt"/>
                <a:ea typeface="+mn-ea"/>
                <a:cs typeface="+mn-cs"/>
              </a:rPr>
              <a:t>自動車に今日食べたい料理を話しかけるとおすすめのレストランを紹介し予約までしくれます。そして渋滞のない快適なルートに沿って自動車を走らせてくれるでしょう。</a:t>
            </a:r>
          </a:p>
          <a:p>
            <a:r>
              <a:rPr kumimoji="1" lang="ja-JP" altLang="ja-JP" sz="1200" kern="1200" dirty="0" smtClean="0">
                <a:solidFill>
                  <a:schemeClr val="tx1"/>
                </a:solidFill>
                <a:effectLst/>
                <a:latin typeface="+mn-lt"/>
                <a:ea typeface="+mn-ea"/>
                <a:cs typeface="+mn-cs"/>
              </a:rPr>
              <a:t>ひとつひとつのモノに大きなデータや頭脳を持たせることには限界がありますが、モノにつながったインターネットの先には、ほぼ無尽蔵のデータ格納場所であり膨大な処理能力を持った頭脳であるクラウドがあります。モノは、このクラウドにデータを送り様々なデータ処理を行うことで、モノ単体ではなしえない強力な頭脳を持つことができる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モノがリアルタイムでつながり</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いま</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の事実を伝えてくれる</a:t>
            </a:r>
          </a:p>
          <a:p>
            <a:pPr lvl="0"/>
            <a:r>
              <a:rPr kumimoji="1" lang="ja-JP" altLang="ja-JP" sz="1200" kern="1200" dirty="0" smtClean="0">
                <a:solidFill>
                  <a:schemeClr val="tx1"/>
                </a:solidFill>
                <a:effectLst/>
                <a:latin typeface="+mn-lt"/>
                <a:ea typeface="+mn-ea"/>
                <a:cs typeface="+mn-cs"/>
              </a:rPr>
              <a:t>航空機のジェット・エンジンの稼働状況がリアルタイムに分かることで、故障や不具合を即座に把握できパイロットに適切な指示を与えることや、着陸先の空港で交換部品やエンジニアを事前に待機させておき、着陸後すぐに点検修理して次のフライトを欠航させないといった対応ができます。</a:t>
            </a:r>
          </a:p>
          <a:p>
            <a:pPr lvl="0"/>
            <a:r>
              <a:rPr kumimoji="1" lang="ja-JP" altLang="ja-JP" sz="1200" kern="1200" dirty="0" smtClean="0">
                <a:solidFill>
                  <a:schemeClr val="tx1"/>
                </a:solidFill>
                <a:effectLst/>
                <a:latin typeface="+mn-lt"/>
                <a:ea typeface="+mn-ea"/>
                <a:cs typeface="+mn-cs"/>
              </a:rPr>
              <a:t>そのときの道路の混み具合や今後の渋滞予測に応じて、自分の乗っている自動車を最適なルートに誘導してくれます。</a:t>
            </a:r>
          </a:p>
          <a:p>
            <a:pPr lvl="0"/>
            <a:r>
              <a:rPr kumimoji="1" lang="ja-JP" altLang="ja-JP" sz="1200" kern="1200" dirty="0" smtClean="0">
                <a:solidFill>
                  <a:schemeClr val="tx1"/>
                </a:solidFill>
                <a:effectLst/>
                <a:latin typeface="+mn-lt"/>
                <a:ea typeface="+mn-ea"/>
                <a:cs typeface="+mn-cs"/>
              </a:rPr>
              <a:t>災害が起きたとき、スマートフォンやウェアラブルを持っている人の動きをリアルタイムで捉えながら、安全な避難経路へと誘導してくれます。</a:t>
            </a:r>
          </a:p>
          <a:p>
            <a:r>
              <a:rPr kumimoji="1" lang="ja-JP" altLang="ja-JP" sz="1200" kern="1200" dirty="0" smtClean="0">
                <a:solidFill>
                  <a:schemeClr val="tx1"/>
                </a:solidFill>
                <a:effectLst/>
                <a:latin typeface="+mn-lt"/>
                <a:ea typeface="+mn-ea"/>
                <a:cs typeface="+mn-cs"/>
              </a:rPr>
              <a:t>このようにモノがリアルタイムにつながることで、これまでとは大きく異なるビジネス・モデルの実現しま。</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716532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752797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がもたらす２つのパラダイムシフト</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）は、既存の常識をどのように変えようとしているのでしょうか。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社会基盤のシフト</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がもたらす常識の転換（パラダイムシフト）のひとつは、現実世界（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）と電脳世界（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）を一体化させた新たな社会基盤の実現です。</a:t>
            </a:r>
          </a:p>
          <a:p>
            <a:r>
              <a:rPr kumimoji="1" lang="ja-JP" altLang="ja-JP" sz="1200" kern="1200" dirty="0" smtClean="0">
                <a:solidFill>
                  <a:schemeClr val="tx1"/>
                </a:solidFill>
                <a:effectLst/>
                <a:latin typeface="+mn-lt"/>
                <a:ea typeface="+mn-ea"/>
                <a:cs typeface="+mn-cs"/>
              </a:rPr>
              <a:t>スマートフォンやウェアラブル端末、車や建物、公共交通機関や道路・公共施設などに組み込まれたセンサーによって、私たちの生活や社会の出来事は、デジタルデータとして収集され、インターネットに送り出されます。</a:t>
            </a:r>
          </a:p>
          <a:p>
            <a:r>
              <a:rPr kumimoji="1" lang="ja-JP" altLang="ja-JP" sz="1200" kern="1200" dirty="0" smtClean="0">
                <a:solidFill>
                  <a:schemeClr val="tx1"/>
                </a:solidFill>
                <a:effectLst/>
                <a:latin typeface="+mn-lt"/>
                <a:ea typeface="+mn-ea"/>
                <a:cs typeface="+mn-cs"/>
              </a:rPr>
              <a:t>このようなネットワークにつながるデバイスの数は、</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年の</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億個から</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億個に達すると言われており、これによって現実社会が、より緻密に、そしてリアルタイムにデータ化され、電脳世界に、そのデジタルコピーを作り上げる仕組みが構築されようとしています。</a:t>
            </a:r>
          </a:p>
          <a:p>
            <a:r>
              <a:rPr kumimoji="1" lang="ja-JP" altLang="ja-JP" sz="1200" kern="1200" dirty="0" smtClean="0">
                <a:solidFill>
                  <a:schemeClr val="tx1"/>
                </a:solidFill>
                <a:effectLst/>
                <a:latin typeface="+mn-lt"/>
                <a:ea typeface="+mn-ea"/>
                <a:cs typeface="+mn-cs"/>
              </a:rPr>
              <a:t>このデジタルコピーを使って、様々なシミュレーションや人工知能を使った解析を行い、現実社会の出来事を深く理解し、様々な洞察や最適解を導き出すことができるようになります。この結果は、様々な業務サービスや情報提供サービスを介して、現実世界に再びフィードバックされ、新たな活動や変化をもたらします。そして、その動きは、センサーに収集され、また電脳世界に送られます。</a:t>
            </a:r>
          </a:p>
          <a:p>
            <a:r>
              <a:rPr kumimoji="1" lang="ja-JP" altLang="ja-JP" sz="1200" kern="1200" dirty="0" smtClean="0">
                <a:solidFill>
                  <a:schemeClr val="tx1"/>
                </a:solidFill>
                <a:effectLst/>
                <a:latin typeface="+mn-lt"/>
                <a:ea typeface="+mn-ea"/>
                <a:cs typeface="+mn-cs"/>
              </a:rPr>
              <a:t>このような一連の仕組みを</a:t>
            </a:r>
            <a:r>
              <a:rPr kumimoji="1" lang="en-US" altLang="ja-JP" sz="1200" kern="1200" dirty="0" smtClean="0">
                <a:solidFill>
                  <a:schemeClr val="tx1"/>
                </a:solidFill>
                <a:effectLst/>
                <a:latin typeface="+mn-lt"/>
                <a:ea typeface="+mn-ea"/>
                <a:cs typeface="+mn-cs"/>
              </a:rPr>
              <a:t>Cyber-Physical System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）と言います。</a:t>
            </a:r>
          </a:p>
          <a:p>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は、日常生活や社会活動の様々な領域に組み込まれ、これまでにできなかったような新たな価値を生みだしてゆくことになるでしょう。</a:t>
            </a:r>
          </a:p>
          <a:p>
            <a:r>
              <a:rPr kumimoji="1" lang="ja-JP" altLang="ja-JP" sz="1200" kern="1200" dirty="0" smtClean="0">
                <a:solidFill>
                  <a:schemeClr val="tx1"/>
                </a:solidFill>
                <a:effectLst/>
                <a:latin typeface="+mn-lt"/>
                <a:ea typeface="+mn-ea"/>
                <a:cs typeface="+mn-cs"/>
              </a:rPr>
              <a:t>「モノ」の価値のシフト</a:t>
            </a:r>
          </a:p>
          <a:p>
            <a:r>
              <a:rPr kumimoji="1" lang="ja-JP" altLang="ja-JP" sz="1200" kern="1200" dirty="0" smtClean="0">
                <a:solidFill>
                  <a:schemeClr val="tx1"/>
                </a:solidFill>
                <a:effectLst/>
                <a:latin typeface="+mn-lt"/>
                <a:ea typeface="+mn-ea"/>
                <a:cs typeface="+mn-cs"/>
              </a:rPr>
              <a:t>もうひとつのパラダイムシフトは、「モノ」の価値の本質をハードウェアからサービスへとシフトさせることです。</a:t>
            </a:r>
          </a:p>
          <a:p>
            <a:r>
              <a:rPr kumimoji="1" lang="ja-JP" altLang="ja-JP" sz="1200" kern="1200" dirty="0" smtClean="0">
                <a:solidFill>
                  <a:schemeClr val="tx1"/>
                </a:solidFill>
                <a:effectLst/>
                <a:latin typeface="+mn-lt"/>
                <a:ea typeface="+mn-ea"/>
                <a:cs typeface="+mn-cs"/>
              </a:rPr>
              <a:t>かつて、モノの性能や機能、品質や操作性は、ハードウェアの「メカニズム」や「作り込み」といった物理的実態によって実現されました。しかし、いま多くのモノには、コンピューターが組み込まれ、ソフトウェアによって、これらが実現されています。もちろん、ハードウェアの価値が失われることはありませんが、もはやハードウェアだけでは、モノ全体の価値を実現できない時代を迎えて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の登場は、この「ハードウェア＋ソフトウェア」としてのモノをインターネットにつなぎ、クラウドと一体化することで、これまでにはできなかったサービスを実現しようとしています。</a:t>
            </a:r>
          </a:p>
          <a:p>
            <a:r>
              <a:rPr kumimoji="1" lang="ja-JP" altLang="ja-JP" sz="1200" kern="1200" dirty="0" smtClean="0">
                <a:solidFill>
                  <a:schemeClr val="tx1"/>
                </a:solidFill>
                <a:effectLst/>
                <a:latin typeface="+mn-lt"/>
                <a:ea typeface="+mn-ea"/>
                <a:cs typeface="+mn-cs"/>
              </a:rPr>
              <a:t>例えば、自動車や設備機器に組み込まれたセンサーが、クラウドサービスに送られ解析され、予防保守の必要性やタイミングを個別に判断し、故障で動かなくなる前に点検や修理を行うことを可能にします。これにより、ユーザーの満足度は高まり、さらに保守・点検のタイミングや、そこに関わる機材や部品、エンジニアの稼働が個別最適化され、サービス・コストの削減が可能になるでしょう。</a:t>
            </a:r>
          </a:p>
          <a:p>
            <a:r>
              <a:rPr kumimoji="1" lang="ja-JP" altLang="ja-JP" sz="1200" kern="1200" dirty="0" smtClean="0">
                <a:solidFill>
                  <a:schemeClr val="tx1"/>
                </a:solidFill>
                <a:effectLst/>
                <a:latin typeface="+mn-lt"/>
                <a:ea typeface="+mn-ea"/>
                <a:cs typeface="+mn-cs"/>
              </a:rPr>
              <a:t>また、稼働状況がリアルタイムで確実に計測できることから、「モノ」を売らずに、タクシー料金のように使用量に応じて課金するといった「サービスとしてモノ」を提供するビジネスも可能になります。</a:t>
            </a:r>
          </a:p>
          <a:p>
            <a:r>
              <a:rPr kumimoji="1" lang="ja-JP" altLang="ja-JP" sz="1200" kern="1200" dirty="0" smtClean="0">
                <a:solidFill>
                  <a:schemeClr val="tx1"/>
                </a:solidFill>
                <a:effectLst/>
                <a:latin typeface="+mn-lt"/>
                <a:ea typeface="+mn-ea"/>
                <a:cs typeface="+mn-cs"/>
              </a:rPr>
              <a:t>自動車の場合、運転者が安全な運転をしているのか、乱暴な運転をしているのかを把握し、保険料率を変動させるといったサービスも考えられます。さらに、ネットワークを介して、モノに組み込まれたソフトウェアを更新し、機能や性能、操作性を向上させることも可能になります。</a:t>
            </a:r>
          </a:p>
          <a:p>
            <a:r>
              <a:rPr kumimoji="1" lang="ja-JP" altLang="ja-JP" sz="1200" kern="1200" dirty="0" smtClean="0">
                <a:solidFill>
                  <a:schemeClr val="tx1"/>
                </a:solidFill>
                <a:effectLst/>
                <a:latin typeface="+mn-lt"/>
                <a:ea typeface="+mn-ea"/>
                <a:cs typeface="+mn-cs"/>
              </a:rPr>
              <a:t>このように、モノそのものではなく、モノを含むサービス全体が新たな価値を生みだすことになろうとしているのです。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この２つのパラダイムシフトが、私たちの生活や社会活動、そしてビジネスを大きく変えてゆくことになるでしょう。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406968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の仕組み</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：モノのインターネット）は、私たちの住む現実世界の出来事をデジタル・データに変換し、ネットの世界（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：電脳世界）に送り出す仕掛けです。そんな</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が普及すれば、私たちの日常生活や社会活動は、きめ細かくリアルタイムにデジタル・データ化されることになります。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を支えるインターネットにつながるモノの数は、</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億個、そのわずか</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年後の</a:t>
            </a:r>
            <a:r>
              <a:rPr kumimoji="1" lang="en-US" altLang="ja-JP" sz="1200" kern="1200" dirty="0" smtClean="0">
                <a:solidFill>
                  <a:schemeClr val="tx1"/>
                </a:solidFill>
                <a:effectLst/>
                <a:latin typeface="+mn-lt"/>
                <a:ea typeface="+mn-ea"/>
                <a:cs typeface="+mn-cs"/>
              </a:rPr>
              <a:t>2025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兆個にもなると言われ、そのときには一人当たり</a:t>
            </a:r>
            <a:r>
              <a:rPr kumimoji="1" lang="en-US" altLang="ja-JP" sz="1200" kern="1200" dirty="0" smtClean="0">
                <a:solidFill>
                  <a:schemeClr val="tx1"/>
                </a:solidFill>
                <a:effectLst/>
                <a:latin typeface="+mn-lt"/>
                <a:ea typeface="+mn-ea"/>
                <a:cs typeface="+mn-cs"/>
              </a:rPr>
              <a:t>250</a:t>
            </a:r>
            <a:r>
              <a:rPr kumimoji="1" lang="ja-JP" altLang="ja-JP" sz="1200" kern="1200" dirty="0" smtClean="0">
                <a:solidFill>
                  <a:schemeClr val="tx1"/>
                </a:solidFill>
                <a:effectLst/>
                <a:latin typeface="+mn-lt"/>
                <a:ea typeface="+mn-ea"/>
                <a:cs typeface="+mn-cs"/>
              </a:rPr>
              <a:t>個ものインターネットにつながるモノに私たちは取り囲まれる計算になるのです。つまり、私たちの住む現実世界（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）の緻密でリアルタイムなデジタル・コピーが電脳世界に出来上がる、そんな時代を迎えようとしているのです。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ような現実世界のデジタル・コピーを持つことの価値は、それを使った様々な実験（シミュレーション）を電脳世界で行えることにあります。例えば、自動車や鉄道の交通網やそれを利用する人々の動きのデジタル・コピーを使い、そこに大地震や大津波が襲ってきたことを想定して、様々な実験を行うことができます。例えば、大津波で沿岸部の道路が寸断され、都心部ではビル火災が起きて道路が通行できなくなります。また、鉄道は停まりターミナル駅に人があふれてしまいます。そんな世界をいろいろと条件を変えて再現し、そのときにどのように対処すれば一番被害を減らすことができるのかをいろいろな確度から検証することが可能になり、防災・減災に役立てることができるのです。このような実験を現実社会で行うことは決してできません。</a:t>
            </a:r>
          </a:p>
          <a:p>
            <a:r>
              <a:rPr kumimoji="1" lang="ja-JP" altLang="ja-JP" sz="1200" kern="1200" dirty="0" smtClean="0">
                <a:solidFill>
                  <a:schemeClr val="tx1"/>
                </a:solidFill>
                <a:effectLst/>
                <a:latin typeface="+mn-lt"/>
                <a:ea typeface="+mn-ea"/>
                <a:cs typeface="+mn-cs"/>
              </a:rPr>
              <a:t>また、ウェアラブル・デバイスを持つ数千万人あるいは数億人の身体状況や行動のデータを様々な角度から分析し、病気を起こす可能性の高い生活習慣を見つけ出し、生活習慣の改善や予防措置を促すことができれば、大きな国家財政負担になっている医療費を削減することにつながります。</a:t>
            </a:r>
          </a:p>
          <a:p>
            <a:r>
              <a:rPr kumimoji="1" lang="ja-JP" altLang="ja-JP" sz="1200" kern="1200" dirty="0" smtClean="0">
                <a:solidFill>
                  <a:schemeClr val="tx1"/>
                </a:solidFill>
                <a:effectLst/>
                <a:latin typeface="+mn-lt"/>
                <a:ea typeface="+mn-ea"/>
                <a:cs typeface="+mn-cs"/>
              </a:rPr>
              <a:t>このような現実世界と電脳世界が、デジタル・データでつながり、一体となって機能する仕組みがサイバーフィジカル・システム（</a:t>
            </a:r>
            <a:r>
              <a:rPr kumimoji="1" lang="en-US" altLang="ja-JP" sz="1200" kern="1200" dirty="0" smtClean="0">
                <a:solidFill>
                  <a:schemeClr val="tx1"/>
                </a:solidFill>
                <a:effectLst/>
                <a:latin typeface="+mn-lt"/>
                <a:ea typeface="+mn-ea"/>
                <a:cs typeface="+mn-cs"/>
              </a:rPr>
              <a:t>Cyber Physical System/CPS</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ところで、電脳世界に構築されるこのデジタル・コピーですが、現実世界に存在するモノやヒトと根本的に異なる特徴があります。それは、物理的・地理的な障壁が存在しないことです。</a:t>
            </a:r>
          </a:p>
          <a:p>
            <a:r>
              <a:rPr kumimoji="1" lang="ja-JP" altLang="ja-JP" sz="1200" kern="1200" dirty="0" smtClean="0">
                <a:solidFill>
                  <a:schemeClr val="tx1"/>
                </a:solidFill>
                <a:effectLst/>
                <a:latin typeface="+mn-lt"/>
                <a:ea typeface="+mn-ea"/>
                <a:cs typeface="+mn-cs"/>
              </a:rPr>
              <a:t>例えば、私たちの住む現実世界では、自分の肉体を瞬時に数千キロ離れた別の場所に移動させることはできません。また、モノに直接触れなければ、それを使うことはできません。また、時間を巻き戻してやり直すことも未来の世界でいろいろと試してみることもできないのです。しかし、物理的実態のない電脳世界ではその制約はありません。物理的、時間的、地理的な制約故に実現できない仕事の流れも電脳世界では実現できるのです。</a:t>
            </a:r>
          </a:p>
          <a:p>
            <a:r>
              <a:rPr kumimoji="1" lang="ja-JP" altLang="ja-JP" sz="1200" kern="1200" dirty="0" smtClean="0">
                <a:solidFill>
                  <a:schemeClr val="tx1"/>
                </a:solidFill>
                <a:effectLst/>
                <a:latin typeface="+mn-lt"/>
                <a:ea typeface="+mn-ea"/>
                <a:cs typeface="+mn-cs"/>
              </a:rPr>
              <a:t>このようにデジタル・データによって構築される電脳世界においては、現実世界では実現できなかった仕事の流れを作り出すことができます。例えば、多くの自動車の利用状況がリアルタイムに電脳世界に開示されていれば、必要な時に誰もが自動車の空き時間を把握でき自動車を協同で利用することも可能になるでしょう。また、仲介者を介することなく世界中と様々な取引をすることもできます。このような仕組みは、ヒトやモノが物理的、地理的に固定されている現実世界だけではなしえないことなのです。</a:t>
            </a:r>
          </a:p>
          <a:p>
            <a:r>
              <a:rPr kumimoji="1" lang="ja-JP" altLang="ja-JP" sz="1200" kern="1200" dirty="0" smtClean="0">
                <a:solidFill>
                  <a:schemeClr val="tx1"/>
                </a:solidFill>
                <a:effectLst/>
                <a:latin typeface="+mn-lt"/>
                <a:ea typeface="+mn-ea"/>
                <a:cs typeface="+mn-cs"/>
              </a:rPr>
              <a:t>「既存の仕事の仕組みをデジタルで組み替え、新たな価値を生みだす」</a:t>
            </a:r>
          </a:p>
          <a:p>
            <a:r>
              <a:rPr kumimoji="1" lang="ja-JP" altLang="ja-JP" sz="1200" kern="1200" dirty="0" smtClean="0">
                <a:solidFill>
                  <a:schemeClr val="tx1"/>
                </a:solidFill>
                <a:effectLst/>
                <a:latin typeface="+mn-lt"/>
                <a:ea typeface="+mn-ea"/>
                <a:cs typeface="+mn-cs"/>
              </a:rPr>
              <a:t>効率化だけではない新たな価値を生みだすこのような取り組みは、「デジタル・トランスフォーメーション」と呼ばれています。</a:t>
            </a:r>
            <a:r>
              <a:rPr kumimoji="1" lang="en-US" altLang="ja-JP" sz="1200" kern="1200" dirty="0" smtClean="0">
                <a:solidFill>
                  <a:schemeClr val="tx1"/>
                </a:solidFill>
                <a:effectLst/>
                <a:latin typeface="+mn-lt"/>
                <a:ea typeface="+mn-ea"/>
                <a:cs typeface="+mn-cs"/>
              </a:rPr>
              <a:t>CPS</a:t>
            </a:r>
            <a:r>
              <a:rPr kumimoji="1" lang="ja-JP" altLang="ja-JP" sz="1200" kern="1200" smtClean="0">
                <a:solidFill>
                  <a:schemeClr val="tx1"/>
                </a:solidFill>
                <a:effectLst/>
                <a:latin typeface="+mn-lt"/>
                <a:ea typeface="+mn-ea"/>
                <a:cs typeface="+mn-cs"/>
              </a:rPr>
              <a:t>によってますますこのデジタル・トランスフォーメーションが拡がってゆくことになるのです。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12</a:t>
            </a:fld>
            <a:endParaRPr kumimoji="1" lang="ja-JP" altLang="en-US"/>
          </a:p>
        </p:txBody>
      </p:sp>
    </p:spTree>
    <p:extLst>
      <p:ext uri="{BB962C8B-B14F-4D97-AF65-F5344CB8AC3E}">
        <p14:creationId xmlns:p14="http://schemas.microsoft.com/office/powerpoint/2010/main" val="569169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は「モノ」の価値をハードウェアからサービスへとシフトさせようとしています。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ーが組み込まれ、ソフトウェアによってこれらが実現しています。もちろん、ハードウェアの価値が失われることはありませんが、ハードウェアだけでは機能や性能を生みだせない時代を迎えています。</a:t>
            </a:r>
          </a:p>
          <a:p>
            <a:r>
              <a:rPr kumimoji="1" lang="ja-JP" altLang="ja-JP" sz="1200" kern="1200" dirty="0" smtClean="0">
                <a:solidFill>
                  <a:schemeClr val="tx1"/>
                </a:solidFill>
                <a:effectLst/>
                <a:latin typeface="+mn-lt"/>
                <a:ea typeface="+mn-ea"/>
                <a:cs typeface="+mn-cs"/>
              </a:rPr>
              <a:t>例えば、以前のカメラは、露出、ピント、絞り、シャッター・スピード、感度、発色などは、ハードウェアであるギアやカムなどの機械部品の細工やフイルムに塗布する感光剤の性能などによって実現していました。しかし、最近のデジタルカメラは、そこに組み込まれたソフトウェアによってこれらを実現しています。</a:t>
            </a:r>
          </a:p>
          <a:p>
            <a:r>
              <a:rPr kumimoji="1" lang="ja-JP" altLang="ja-JP" sz="1200" kern="1200" dirty="0" smtClean="0">
                <a:solidFill>
                  <a:schemeClr val="tx1"/>
                </a:solidFill>
                <a:effectLst/>
                <a:latin typeface="+mn-lt"/>
                <a:ea typeface="+mn-ea"/>
                <a:cs typeface="+mn-cs"/>
              </a:rPr>
              <a:t>いまでもハードウェアは、モノの価値を決める要素であることに変わりはありませんが、それは全体の一部に過ぎません。むしろソフトウェアの機能や性能が、モノの価値を実現する上で大きな役割を占めるようになりました。</a:t>
            </a:r>
          </a:p>
          <a:p>
            <a:r>
              <a:rPr kumimoji="1" lang="ja-JP" altLang="ja-JP" sz="1200" kern="1200" dirty="0" smtClean="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smtClean="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smtClean="0">
                <a:solidFill>
                  <a:schemeClr val="tx1"/>
                </a:solidFill>
                <a:effectLst/>
                <a:latin typeface="+mn-lt"/>
                <a:ea typeface="+mn-ea"/>
                <a:cs typeface="+mn-cs"/>
              </a:rPr>
              <a:t>米国の電気自動車テスラのモデル</a:t>
            </a:r>
            <a:r>
              <a:rPr kumimoji="1" lang="en-US" altLang="ja-JP" sz="1200" kern="1200" dirty="0" smtClean="0">
                <a:solidFill>
                  <a:schemeClr val="tx1"/>
                </a:solidFill>
                <a:effectLst/>
                <a:latin typeface="+mn-lt"/>
                <a:ea typeface="+mn-ea"/>
                <a:cs typeface="+mn-cs"/>
              </a:rPr>
              <a:t>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a:t>
            </a:r>
            <a:r>
              <a:rPr kumimoji="1" lang="ja-JP" altLang="ja-JP" sz="1200" kern="1200" dirty="0" smtClean="0">
                <a:solidFill>
                  <a:schemeClr val="tx1"/>
                </a:solidFill>
                <a:effectLst/>
                <a:latin typeface="+mn-lt"/>
                <a:ea typeface="+mn-ea"/>
                <a:cs typeface="+mn-cs"/>
              </a:rPr>
              <a:t>シリーズには、ハードウェアに自動運転機能が組み込まれています。いまは法律上の規制もあって完全な自動運転はできませんが、法律が整えばソフトウェアの更新によって完全な自律走行ができるようになるということです。</a:t>
            </a:r>
          </a:p>
          <a:p>
            <a:pPr lvl="0"/>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iPod</a:t>
            </a:r>
            <a:r>
              <a:rPr kumimoji="1" lang="ja-JP" altLang="ja-JP" sz="1200" kern="1200" dirty="0" smtClean="0">
                <a:solidFill>
                  <a:schemeClr val="tx1"/>
                </a:solidFill>
                <a:effectLst/>
                <a:latin typeface="+mn-lt"/>
                <a:ea typeface="+mn-ea"/>
                <a:cs typeface="+mn-cs"/>
              </a:rPr>
              <a:t>は、楽曲ダウンロード・サービスの</a:t>
            </a:r>
            <a:r>
              <a:rPr kumimoji="1" lang="en-US" altLang="ja-JP" sz="1200" kern="1200" dirty="0" smtClean="0">
                <a:solidFill>
                  <a:schemeClr val="tx1"/>
                </a:solidFill>
                <a:effectLst/>
                <a:latin typeface="+mn-lt"/>
                <a:ea typeface="+mn-ea"/>
                <a:cs typeface="+mn-cs"/>
              </a:rPr>
              <a:t>iTunes Music Store</a:t>
            </a:r>
            <a:r>
              <a:rPr kumimoji="1" lang="ja-JP" altLang="ja-JP" sz="1200" kern="1200" dirty="0" smtClean="0">
                <a:solidFill>
                  <a:schemeClr val="tx1"/>
                </a:solidFill>
                <a:effectLst/>
                <a:latin typeface="+mn-lt"/>
                <a:ea typeface="+mn-ea"/>
                <a:cs typeface="+mn-cs"/>
              </a:rPr>
              <a:t>や定額聴き放題サービスの</a:t>
            </a:r>
            <a:r>
              <a:rPr kumimoji="1" lang="en-US" altLang="ja-JP" sz="1200" kern="1200" dirty="0" smtClean="0">
                <a:solidFill>
                  <a:schemeClr val="tx1"/>
                </a:solidFill>
                <a:effectLst/>
                <a:latin typeface="+mn-lt"/>
                <a:ea typeface="+mn-ea"/>
                <a:cs typeface="+mn-cs"/>
              </a:rPr>
              <a:t>Apple Music</a:t>
            </a:r>
            <a:r>
              <a:rPr kumimoji="1" lang="ja-JP" altLang="ja-JP" sz="1200" kern="1200" dirty="0" smtClean="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smtClean="0">
                <a:solidFill>
                  <a:schemeClr val="tx1"/>
                </a:solidFill>
                <a:effectLst/>
                <a:latin typeface="+mn-lt"/>
                <a:ea typeface="+mn-ea"/>
                <a:cs typeface="+mn-cs"/>
              </a:rPr>
              <a:t>このように、モノがネットワークにつながることで、モノは購入した後も継続的に機能を向上させ進化し続けます。「モノ」は、それを作り、出荷することで完結するのではなく、作られたモノとその後のサービスが一体となって、モノの価値を生みだし続けるのです。</a:t>
            </a:r>
          </a:p>
          <a:p>
            <a:r>
              <a:rPr kumimoji="1" lang="ja-JP" altLang="ja-JP" sz="1200" kern="1200" dirty="0" smtClean="0">
                <a:solidFill>
                  <a:schemeClr val="tx1"/>
                </a:solidFill>
                <a:effectLst/>
                <a:latin typeface="+mn-lt"/>
                <a:ea typeface="+mn-ea"/>
                <a:cs typeface="+mn-cs"/>
              </a:rPr>
              <a:t>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稼働状況をリアルタイムで確実に計測できるしくみでもあります。これにより、「モノ」を売らずに、タクシー料金のように使用量に応じて課金するといった「サービスとしてモノ」を提供するビジネスができるようになります。例えば、先に紹介した航空機用のジェット・エンジンを製造・販売する英ロールスロイスは、エンジンという「モノ」を販売するのではなく、実際に使用した時間と出力の積に応じて、エンジンの利用者である航空会社に利用量を請求する「</a:t>
            </a:r>
            <a:r>
              <a:rPr kumimoji="1" lang="en-US" altLang="ja-JP" sz="1200" kern="1200" dirty="0" smtClean="0">
                <a:solidFill>
                  <a:schemeClr val="tx1"/>
                </a:solidFill>
                <a:effectLst/>
                <a:latin typeface="+mn-lt"/>
                <a:ea typeface="+mn-ea"/>
                <a:cs typeface="+mn-cs"/>
              </a:rPr>
              <a:t>Power by the Hour</a:t>
            </a:r>
            <a:r>
              <a:rPr kumimoji="1" lang="ja-JP" altLang="ja-JP" sz="1200" kern="1200" dirty="0" smtClean="0">
                <a:solidFill>
                  <a:schemeClr val="tx1"/>
                </a:solidFill>
                <a:effectLst/>
                <a:latin typeface="+mn-lt"/>
                <a:ea typeface="+mn-ea"/>
                <a:cs typeface="+mn-cs"/>
              </a:rPr>
              <a:t>」というサービスを提供しています。エンジンに組み込まれたセンサーが、エンジンの使用状況や各部品の消耗具合、不具合などを検知し、ネットを経由してそのデータを送ります。そのデータは解析され、修理・点検の必要性やタイミング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ることから、サービス・コストの削減が可能になります。他にも</a:t>
            </a:r>
          </a:p>
          <a:p>
            <a:pPr lvl="0"/>
            <a:r>
              <a:rPr kumimoji="1" lang="ja-JP" altLang="ja-JP" sz="1200" kern="1200" dirty="0" smtClean="0">
                <a:solidFill>
                  <a:schemeClr val="tx1"/>
                </a:solidFill>
                <a:effectLst/>
                <a:latin typeface="+mn-lt"/>
                <a:ea typeface="+mn-ea"/>
                <a:cs typeface="+mn-cs"/>
              </a:rPr>
              <a:t>自動車で運転者が安全な運転をしているのか乱暴な運転をしているのかをセンサーで捉え保険料率を変動させる自動車損害保険</a:t>
            </a:r>
          </a:p>
          <a:p>
            <a:pPr lvl="0"/>
            <a:r>
              <a:rPr kumimoji="1" lang="ja-JP" altLang="ja-JP" sz="1200" kern="1200" dirty="0" smtClean="0">
                <a:solidFill>
                  <a:schemeClr val="tx1"/>
                </a:solidFill>
                <a:effectLst/>
                <a:latin typeface="+mn-lt"/>
                <a:ea typeface="+mn-ea"/>
                <a:cs typeface="+mn-cs"/>
              </a:rPr>
              <a:t>エレベーターやエスカレーターに組み込まれたセンサーから集められたデータから故障の予兆を見つけ出し故障する前に修理点検を行う保守サービス</a:t>
            </a:r>
          </a:p>
          <a:p>
            <a:pPr lvl="0"/>
            <a:r>
              <a:rPr kumimoji="1" lang="ja-JP" altLang="ja-JP" sz="1200" kern="1200" dirty="0" smtClean="0">
                <a:solidFill>
                  <a:schemeClr val="tx1"/>
                </a:solidFill>
                <a:effectLst/>
                <a:latin typeface="+mn-lt"/>
                <a:ea typeface="+mn-ea"/>
                <a:cs typeface="+mn-cs"/>
              </a:rPr>
              <a:t>農業用ハウスに組み込まれたセンサーで土壌の成分やハウス内の温度や湿度、二酸化炭素の濃度を把握し、生育状況に応じてそれらを自動で調整してくれる植物工場</a:t>
            </a:r>
          </a:p>
          <a:p>
            <a:r>
              <a:rPr kumimoji="1" lang="ja-JP" altLang="ja-JP" sz="1200" kern="1200" dirty="0" smtClean="0">
                <a:solidFill>
                  <a:schemeClr val="tx1"/>
                </a:solidFill>
                <a:effectLst/>
                <a:latin typeface="+mn-lt"/>
                <a:ea typeface="+mn-ea"/>
                <a:cs typeface="+mn-cs"/>
              </a:rPr>
              <a:t>なども実現しています。</a:t>
            </a:r>
          </a:p>
          <a:p>
            <a:r>
              <a:rPr kumimoji="1" lang="ja-JP" altLang="ja-JP" sz="1200" kern="1200" dirty="0" smtClean="0">
                <a:solidFill>
                  <a:schemeClr val="tx1"/>
                </a:solidFill>
                <a:effectLst/>
                <a:latin typeface="+mn-lt"/>
                <a:ea typeface="+mn-ea"/>
                <a:cs typeface="+mn-cs"/>
              </a:rPr>
              <a:t>このように、モノそのものではなく、モノを含むサービス全体が新たな価値を生みだす時代を向かえようとしています。</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2064983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現実社会の行動や出来事をデータ化する仕組みとして、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に注目が集まっている。では、集めたデータは、どのような価値を生みだそうとしているのだろうか。そのひとつが、モノの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化によって生みだされる「モノのサービス化」というパラダイムシフトだ。</a:t>
            </a:r>
          </a:p>
          <a:p>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 Defined</a:t>
            </a:r>
            <a:r>
              <a:rPr kumimoji="1" lang="ja-JP" altLang="ja-JP" sz="1200" kern="1200" dirty="0" smtClean="0">
                <a:solidFill>
                  <a:schemeClr val="tx1"/>
                </a:solidFill>
                <a:effectLst/>
                <a:latin typeface="+mn-lt"/>
                <a:ea typeface="+mn-ea"/>
                <a:cs typeface="+mn-cs"/>
              </a:rPr>
              <a:t>）とは、「ソフトウェアで定義された」あるいは、「ソフトウェアで規定する」という意味がある。以下の図をご覧いだきたい。</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1953</a:t>
            </a:r>
            <a:r>
              <a:rPr kumimoji="1" lang="ja-JP" altLang="ja-JP" sz="1200" kern="1200" dirty="0" smtClean="0">
                <a:solidFill>
                  <a:schemeClr val="tx1"/>
                </a:solidFill>
                <a:effectLst/>
                <a:latin typeface="+mn-lt"/>
                <a:ea typeface="+mn-ea"/>
                <a:cs typeface="+mn-cs"/>
              </a:rPr>
              <a:t>年に就航した旅客機ダグラス</a:t>
            </a:r>
            <a:r>
              <a:rPr kumimoji="1" lang="en-US" altLang="ja-JP" sz="1200" kern="1200" dirty="0" smtClean="0">
                <a:solidFill>
                  <a:schemeClr val="tx1"/>
                </a:solidFill>
                <a:effectLst/>
                <a:latin typeface="+mn-lt"/>
                <a:ea typeface="+mn-ea"/>
                <a:cs typeface="+mn-cs"/>
              </a:rPr>
              <a:t>DC7</a:t>
            </a:r>
            <a:r>
              <a:rPr kumimoji="1" lang="ja-JP" altLang="ja-JP" sz="1200" kern="1200" dirty="0" smtClean="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smtClean="0">
                <a:solidFill>
                  <a:schemeClr val="tx1"/>
                </a:solidFill>
                <a:effectLst/>
                <a:latin typeface="+mn-lt"/>
                <a:ea typeface="+mn-ea"/>
                <a:cs typeface="+mn-cs"/>
              </a:rPr>
              <a:t>一方、</a:t>
            </a:r>
            <a:r>
              <a:rPr kumimoji="1" lang="en-US" altLang="ja-JP" sz="1200" kern="1200" dirty="0" smtClean="0">
                <a:solidFill>
                  <a:schemeClr val="tx1"/>
                </a:solidFill>
                <a:effectLst/>
                <a:latin typeface="+mn-lt"/>
                <a:ea typeface="+mn-ea"/>
                <a:cs typeface="+mn-cs"/>
              </a:rPr>
              <a:t>2011</a:t>
            </a:r>
            <a:r>
              <a:rPr kumimoji="1" lang="ja-JP" altLang="ja-JP" sz="1200" kern="1200" dirty="0" smtClean="0">
                <a:solidFill>
                  <a:schemeClr val="tx1"/>
                </a:solidFill>
                <a:effectLst/>
                <a:latin typeface="+mn-lt"/>
                <a:ea typeface="+mn-ea"/>
                <a:cs typeface="+mn-cs"/>
              </a:rPr>
              <a:t>年に就航したボーイング</a:t>
            </a:r>
            <a:r>
              <a:rPr kumimoji="1" lang="en-US" altLang="ja-JP" sz="1200" kern="1200" dirty="0" smtClean="0">
                <a:solidFill>
                  <a:schemeClr val="tx1"/>
                </a:solidFill>
                <a:effectLst/>
                <a:latin typeface="+mn-lt"/>
                <a:ea typeface="+mn-ea"/>
                <a:cs typeface="+mn-cs"/>
              </a:rPr>
              <a:t>787</a:t>
            </a:r>
            <a:r>
              <a:rPr kumimoji="1" lang="ja-JP" altLang="ja-JP" sz="1200" kern="1200" dirty="0" smtClean="0">
                <a:solidFill>
                  <a:schemeClr val="tx1"/>
                </a:solidFill>
                <a:effectLst/>
                <a:latin typeface="+mn-lt"/>
                <a:ea typeface="+mn-ea"/>
                <a:cs typeface="+mn-cs"/>
              </a:rPr>
              <a:t>は、操縦や操作の多くを、ソフトウェアを介在して行うようにしている。例えば、運航に関わる様々なデータは、一旦ソフトウェアで処理され、自動で必要な操作を行ったり、必要な情報を整理し液晶画面に表示させたりしている。操縦桿もフライ・バイ・ワイヤーといって、人間の操作した動きをセンサーで読み取り電気的な信号に置き換えている。つまり、航空機というハードウェアは、ソフトウェアによって操作されているわけだ。</a:t>
            </a:r>
          </a:p>
          <a:p>
            <a:r>
              <a:rPr kumimoji="1" lang="ja-JP" altLang="ja-JP" sz="1200" kern="1200" dirty="0" smtClean="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smtClean="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化」だ。この取り組みは、航空機だけではなくその他のモノにも拡がりつつある。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1751194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2.jpg"/><Relationship Id="rId7"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tiff"/><Relationship Id="rId6" Type="http://schemas.openxmlformats.org/officeDocument/2006/relationships/image" Target="../media/image19.png"/><Relationship Id="rId7" Type="http://schemas.openxmlformats.org/officeDocument/2006/relationships/image" Target="../media/image10.png"/><Relationship Id="rId8" Type="http://schemas.openxmlformats.org/officeDocument/2006/relationships/image" Target="../media/image20.tiff"/><Relationship Id="rId1" Type="http://schemas.openxmlformats.org/officeDocument/2006/relationships/slideLayout" Target="../slideLayouts/slideLayout6.xml"/><Relationship Id="rId2"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tiff"/></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tiff"/><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5" Type="http://schemas.openxmlformats.org/officeDocument/2006/relationships/image" Target="../media/image30.jp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12.jp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g"/><Relationship Id="rId3"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jpg"/><Relationship Id="rId6" Type="http://schemas.openxmlformats.org/officeDocument/2006/relationships/image" Target="../media/image37.tiff"/><Relationship Id="rId7" Type="http://schemas.openxmlformats.org/officeDocument/2006/relationships/image" Target="../media/image38.jpg"/><Relationship Id="rId1" Type="http://schemas.openxmlformats.org/officeDocument/2006/relationships/slideLayout" Target="../slideLayouts/slideLayout6.xml"/><Relationship Id="rId2" Type="http://schemas.openxmlformats.org/officeDocument/2006/relationships/image" Target="../media/image3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kFuyzLF5Vew" TargetMode="Externa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hyperlink" Target="https://youtu.be/dq_qW12IPjs" TargetMode="External"/><Relationship Id="rId4" Type="http://schemas.openxmlformats.org/officeDocument/2006/relationships/image" Target="../media/image42.tiff"/><Relationship Id="rId5" Type="http://schemas.openxmlformats.org/officeDocument/2006/relationships/hyperlink" Target="https://youtu.be/QJXeerRmkFU" TargetMode="External"/><Relationship Id="rId6" Type="http://schemas.openxmlformats.org/officeDocument/2006/relationships/image" Target="../media/image43.png"/><Relationship Id="rId7" Type="http://schemas.openxmlformats.org/officeDocument/2006/relationships/image" Target="../media/image44.tiff"/><Relationship Id="rId8"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L1unGW2Ae1M" TargetMode="Externa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Q3ur8wzzhBU" TargetMode="Externa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Sg3WhdY0Jb0" TargetMode="Externa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g"/><Relationship Id="rId3" Type="http://schemas.openxmlformats.org/officeDocument/2006/relationships/image" Target="../media/image5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g"/><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hyperlink" Target="http://www.netcommerce.co.j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2.jpg"/><Relationship Id="rId7"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sz="2800" dirty="0" err="1" smtClean="0"/>
              <a:t>IoT</a:t>
            </a:r>
            <a:r>
              <a:rPr kumimoji="1" lang="ja-JP" altLang="en-US" sz="2800" dirty="0" smtClean="0"/>
              <a:t>とビッグデータ</a:t>
            </a:r>
            <a:endParaRPr kumimoji="1" lang="ja-JP" altLang="en-US" sz="2800" dirty="0"/>
          </a:p>
        </p:txBody>
      </p:sp>
      <p:sp>
        <p:nvSpPr>
          <p:cNvPr id="4" name="サブタイトル 3"/>
          <p:cNvSpPr>
            <a:spLocks noGrp="1"/>
          </p:cNvSpPr>
          <p:nvPr>
            <p:ph type="subTitle" idx="1"/>
          </p:nvPr>
        </p:nvSpPr>
        <p:spPr>
          <a:xfrm>
            <a:off x="685800" y="3391244"/>
            <a:ext cx="7772400" cy="1264162"/>
          </a:xfrm>
        </p:spPr>
        <p:txBody>
          <a:bodyPr>
            <a:normAutofit/>
          </a:bodyPr>
          <a:lstStyle/>
          <a:p>
            <a:r>
              <a:rPr kumimoji="1" lang="en-US" altLang="ja-JP" dirty="0" smtClean="0"/>
              <a:t>IT</a:t>
            </a:r>
            <a:r>
              <a:rPr kumimoji="1" lang="ja-JP" altLang="en-US" dirty="0" smtClean="0"/>
              <a:t>ソリューション塾・関西</a:t>
            </a:r>
            <a:endParaRPr kumimoji="1" lang="en-US" altLang="ja-JP" dirty="0" smtClean="0"/>
          </a:p>
          <a:p>
            <a:r>
              <a:rPr kumimoji="1" lang="en-US" altLang="ja-JP" dirty="0" smtClean="0"/>
              <a:t>2016</a:t>
            </a:r>
            <a:r>
              <a:rPr kumimoji="1" lang="ja-JP" altLang="en-US" dirty="0" smtClean="0"/>
              <a:t>年</a:t>
            </a:r>
            <a:r>
              <a:rPr lang="en-US" altLang="ja-JP" dirty="0" smtClean="0"/>
              <a:t>8</a:t>
            </a:r>
            <a:r>
              <a:rPr kumimoji="1" lang="ja-JP" altLang="en-US" dirty="0" smtClean="0"/>
              <a:t>月</a:t>
            </a:r>
            <a:r>
              <a:rPr lang="en-US" altLang="ja-JP" dirty="0" smtClean="0"/>
              <a:t>3</a:t>
            </a:r>
            <a:r>
              <a:rPr lang="ja-JP" altLang="en-US" dirty="0" smtClean="0"/>
              <a:t>日</a:t>
            </a:r>
            <a:endParaRPr kumimoji="1" lang="ja-JP" altLang="en-US" dirty="0"/>
          </a:p>
        </p:txBody>
      </p:sp>
    </p:spTree>
    <p:extLst>
      <p:ext uri="{BB962C8B-B14F-4D97-AF65-F5344CB8AC3E}">
        <p14:creationId xmlns:p14="http://schemas.microsoft.com/office/powerpoint/2010/main" val="1488937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solidFill>
                  <a:schemeClr val="tx1">
                    <a:lumMod val="50000"/>
                    <a:lumOff val="50000"/>
                  </a:schemeClr>
                </a:solidFill>
              </a:rPr>
              <a:t>IoT</a:t>
            </a:r>
            <a:r>
              <a:rPr lang="ja-JP" altLang="en-US" dirty="0">
                <a:solidFill>
                  <a:schemeClr val="tx1">
                    <a:lumMod val="50000"/>
                    <a:lumOff val="50000"/>
                  </a:schemeClr>
                </a:solidFill>
              </a:rPr>
              <a:t>と</a:t>
            </a:r>
            <a:r>
              <a:rPr lang="en-US" altLang="ja-JP" dirty="0" smtClean="0">
                <a:solidFill>
                  <a:schemeClr val="tx1">
                    <a:lumMod val="50000"/>
                    <a:lumOff val="50000"/>
                  </a:schemeClr>
                </a:solidFill>
              </a:rPr>
              <a:t>CPS</a:t>
            </a:r>
            <a:r>
              <a:rPr lang="ja-JP" altLang="en-US" dirty="0" smtClean="0">
                <a:solidFill>
                  <a:schemeClr val="tx1">
                    <a:lumMod val="50000"/>
                    <a:lumOff val="50000"/>
                  </a:schemeClr>
                </a:solidFill>
              </a:rPr>
              <a:t>の関係</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4" name="正方形/長方形 3"/>
          <p:cNvSpPr/>
          <p:nvPr/>
        </p:nvSpPr>
        <p:spPr>
          <a:xfrm>
            <a:off x="755650" y="1110348"/>
            <a:ext cx="7632774"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74385" y="3820152"/>
            <a:ext cx="7614037"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48" name="テキスト ボックス 47"/>
          <p:cNvSpPr txBox="1"/>
          <p:nvPr/>
        </p:nvSpPr>
        <p:spPr>
          <a:xfrm>
            <a:off x="868097" y="4010100"/>
            <a:ext cx="104368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dirty="0" smtClean="0">
                <a:solidFill>
                  <a:schemeClr val="bg1"/>
                </a:solidFill>
                <a:latin typeface="メイリオ"/>
                <a:ea typeface="メイリオ"/>
                <a:cs typeface="メイリオ"/>
              </a:rPr>
              <a:t>狭義の</a:t>
            </a:r>
            <a:r>
              <a:rPr kumimoji="1" lang="en-US" altLang="ja-JP" sz="1400" dirty="0" err="1" smtClean="0">
                <a:solidFill>
                  <a:schemeClr val="bg1"/>
                </a:solidFill>
                <a:latin typeface="メイリオ"/>
                <a:ea typeface="メイリオ"/>
                <a:cs typeface="メイリオ"/>
              </a:rPr>
              <a:t>IoT</a:t>
            </a:r>
            <a:endParaRPr kumimoji="1" lang="ja-JP" altLang="en-US" sz="1400" dirty="0">
              <a:solidFill>
                <a:schemeClr val="bg1"/>
              </a:solidFill>
              <a:latin typeface="メイリオ"/>
              <a:ea typeface="メイリオ"/>
              <a:cs typeface="メイリオ"/>
            </a:endParaRPr>
          </a:p>
        </p:txBody>
      </p:sp>
      <p:sp>
        <p:nvSpPr>
          <p:cNvPr id="49" name="テキスト ボックス 48"/>
          <p:cNvSpPr txBox="1"/>
          <p:nvPr/>
        </p:nvSpPr>
        <p:spPr>
          <a:xfrm>
            <a:off x="868097" y="4408643"/>
            <a:ext cx="2206353"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1600" dirty="0" smtClean="0">
                <a:solidFill>
                  <a:schemeClr val="bg1"/>
                </a:solidFill>
                <a:latin typeface="メイリオ"/>
                <a:ea typeface="メイリオ"/>
                <a:cs typeface="メイリオ"/>
              </a:rPr>
              <a:t>現実世界の</a:t>
            </a:r>
            <a:r>
              <a:rPr kumimoji="1" lang="ja-JP" altLang="en-US" sz="1600" smtClean="0">
                <a:solidFill>
                  <a:schemeClr val="bg1"/>
                </a:solidFill>
                <a:latin typeface="メイリオ"/>
                <a:ea typeface="メイリオ"/>
                <a:cs typeface="メイリオ"/>
              </a:rPr>
              <a:t>出来事をデジタル</a:t>
            </a:r>
            <a:r>
              <a:rPr kumimoji="1" lang="ja-JP" altLang="en-US" sz="1600" dirty="0" smtClean="0">
                <a:solidFill>
                  <a:schemeClr val="bg1"/>
                </a:solidFill>
                <a:latin typeface="メイリオ"/>
                <a:ea typeface="メイリオ"/>
                <a:cs typeface="メイリオ"/>
              </a:rPr>
              <a:t>・データに</a:t>
            </a:r>
            <a:r>
              <a:rPr kumimoji="1" lang="ja-JP" altLang="en-US" sz="1600" smtClean="0">
                <a:solidFill>
                  <a:schemeClr val="bg1"/>
                </a:solidFill>
                <a:latin typeface="メイリオ"/>
                <a:ea typeface="メイリオ"/>
                <a:cs typeface="メイリオ"/>
              </a:rPr>
              <a:t>変換しネットに送り出す</a:t>
            </a:r>
            <a:r>
              <a:rPr kumimoji="1" lang="ja-JP" altLang="en-US" sz="1600" dirty="0" smtClean="0">
                <a:solidFill>
                  <a:schemeClr val="bg1"/>
                </a:solidFill>
                <a:latin typeface="メイリオ"/>
                <a:ea typeface="メイリオ"/>
                <a:cs typeface="メイリオ"/>
              </a:rPr>
              <a:t>仕組み</a:t>
            </a:r>
            <a:endParaRPr kumimoji="1" lang="ja-JP" altLang="en-US" sz="1600" dirty="0">
              <a:solidFill>
                <a:schemeClr val="bg1"/>
              </a:solidFill>
              <a:latin typeface="メイリオ"/>
              <a:ea typeface="メイリオ"/>
              <a:cs typeface="メイリオ"/>
            </a:endParaRPr>
          </a:p>
        </p:txBody>
      </p:sp>
      <p:sp>
        <p:nvSpPr>
          <p:cNvPr id="11" name="左右矢印 10"/>
          <p:cNvSpPr/>
          <p:nvPr/>
        </p:nvSpPr>
        <p:spPr>
          <a:xfrm>
            <a:off x="3131840" y="3944250"/>
            <a:ext cx="3245972" cy="391647"/>
          </a:xfrm>
          <a:prstGeom prst="leftRight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Meiryo" charset="-128"/>
                <a:ea typeface="Meiryo" charset="-128"/>
                <a:cs typeface="Meiryo" charset="-128"/>
              </a:rPr>
              <a:t>現実世界をデジタル・</a:t>
            </a:r>
            <a:r>
              <a:rPr kumimoji="1" lang="ja-JP" altLang="en-US" sz="1100" smtClean="0">
                <a:solidFill>
                  <a:srgbClr val="FFFFFF"/>
                </a:solidFill>
                <a:latin typeface="Meiryo" charset="-128"/>
                <a:ea typeface="Meiryo" charset="-128"/>
                <a:cs typeface="Meiryo" charset="-128"/>
              </a:rPr>
              <a:t>データに変換</a:t>
            </a:r>
            <a:endParaRPr kumimoji="1" lang="ja-JP" altLang="en-US" sz="1100" dirty="0">
              <a:solidFill>
                <a:srgbClr val="FFFFFF"/>
              </a:solidFill>
              <a:latin typeface="Meiryo" charset="-128"/>
              <a:ea typeface="Meiryo" charset="-128"/>
              <a:cs typeface="Meiryo" charset="-128"/>
            </a:endParaRPr>
          </a:p>
        </p:txBody>
      </p:sp>
      <p:sp>
        <p:nvSpPr>
          <p:cNvPr id="179" name="円/楕円 178"/>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上矢印 180"/>
          <p:cNvSpPr/>
          <p:nvPr/>
        </p:nvSpPr>
        <p:spPr>
          <a:xfrm rot="12915436">
            <a:off x="4962182" y="3192514"/>
            <a:ext cx="1013855" cy="83827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上矢印 182"/>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テキスト ボックス 183"/>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185" name="テキスト ボックス 184"/>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sp>
        <p:nvSpPr>
          <p:cNvPr id="186" name="上矢印 185"/>
          <p:cNvSpPr/>
          <p:nvPr/>
        </p:nvSpPr>
        <p:spPr>
          <a:xfrm rot="18963333">
            <a:off x="3297640" y="3087904"/>
            <a:ext cx="1013855" cy="83827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四角形吹き出し 11"/>
          <p:cNvSpPr/>
          <p:nvPr/>
        </p:nvSpPr>
        <p:spPr>
          <a:xfrm>
            <a:off x="4916223" y="904280"/>
            <a:ext cx="3570391" cy="1010636"/>
          </a:xfrm>
          <a:prstGeom prst="wedgeRectCallout">
            <a:avLst>
              <a:gd name="adj1" fmla="val -85083"/>
              <a:gd name="adj2" fmla="val -46836"/>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p:cNvSpPr txBox="1"/>
          <p:nvPr/>
        </p:nvSpPr>
        <p:spPr>
          <a:xfrm>
            <a:off x="4932069" y="939723"/>
            <a:ext cx="104368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ja-JP" altLang="en-US" sz="1400" dirty="0" smtClean="0">
                <a:solidFill>
                  <a:srgbClr val="0000FF"/>
                </a:solidFill>
                <a:latin typeface="メイリオ"/>
                <a:ea typeface="メイリオ"/>
                <a:cs typeface="メイリオ"/>
              </a:rPr>
              <a:t>広義の</a:t>
            </a:r>
            <a:r>
              <a:rPr lang="en-US" altLang="ja-JP" sz="1400" dirty="0" err="1" smtClean="0">
                <a:solidFill>
                  <a:srgbClr val="0000FF"/>
                </a:solidFill>
                <a:latin typeface="メイリオ"/>
                <a:ea typeface="メイリオ"/>
                <a:cs typeface="メイリオ"/>
              </a:rPr>
              <a:t>IoT</a:t>
            </a:r>
            <a:endParaRPr kumimoji="1" lang="ja-JP" altLang="en-US" sz="1400" dirty="0">
              <a:solidFill>
                <a:srgbClr val="0000FF"/>
              </a:solidFill>
              <a:latin typeface="メイリオ"/>
              <a:ea typeface="メイリオ"/>
              <a:cs typeface="メイリオ"/>
            </a:endParaRPr>
          </a:p>
        </p:txBody>
      </p:sp>
      <p:sp>
        <p:nvSpPr>
          <p:cNvPr id="188" name="テキスト ボックス 187"/>
          <p:cNvSpPr txBox="1"/>
          <p:nvPr/>
        </p:nvSpPr>
        <p:spPr>
          <a:xfrm>
            <a:off x="4916223" y="1251794"/>
            <a:ext cx="3584649" cy="584775"/>
          </a:xfrm>
          <a:prstGeom prst="rect">
            <a:avLst/>
          </a:prstGeom>
          <a:noFill/>
        </p:spPr>
        <p:txBody>
          <a:bodyPr wrap="square" rtlCol="0">
            <a:spAutoFit/>
          </a:bodyPr>
          <a:lstStyle/>
          <a:p>
            <a:r>
              <a:rPr kumimoji="1" lang="ja-JP" altLang="en-US" sz="1600" dirty="0" smtClean="0">
                <a:solidFill>
                  <a:srgbClr val="0432FF"/>
                </a:solidFill>
                <a:latin typeface="Meiryo" charset="-128"/>
                <a:ea typeface="Meiryo" charset="-128"/>
                <a:cs typeface="Meiryo" charset="-128"/>
              </a:rPr>
              <a:t>デジタル・データで現実世界を捉え</a:t>
            </a:r>
            <a:endParaRPr kumimoji="1" lang="en-US" altLang="ja-JP" sz="1600" dirty="0" smtClean="0">
              <a:solidFill>
                <a:srgbClr val="0432FF"/>
              </a:solidFill>
              <a:latin typeface="Meiryo" charset="-128"/>
              <a:ea typeface="Meiryo" charset="-128"/>
              <a:cs typeface="Meiryo" charset="-128"/>
            </a:endParaRPr>
          </a:p>
          <a:p>
            <a:r>
              <a:rPr lang="ja-JP" altLang="en-US" sz="1600" dirty="0" smtClean="0">
                <a:solidFill>
                  <a:srgbClr val="0432FF"/>
                </a:solidFill>
                <a:latin typeface="Meiryo" charset="-128"/>
                <a:ea typeface="Meiryo" charset="-128"/>
                <a:cs typeface="Meiryo" charset="-128"/>
              </a:rPr>
              <a:t>アナログな現実世界を動かす仕組み</a:t>
            </a:r>
            <a:endParaRPr kumimoji="1" lang="ja-JP" altLang="en-US" sz="1600" dirty="0">
              <a:solidFill>
                <a:srgbClr val="0432FF"/>
              </a:solidFill>
              <a:latin typeface="Meiryo" charset="-128"/>
              <a:ea typeface="Meiryo" charset="-128"/>
              <a:cs typeface="Meiryo" charset="-128"/>
            </a:endParaRPr>
          </a:p>
        </p:txBody>
      </p:sp>
      <p:sp>
        <p:nvSpPr>
          <p:cNvPr id="189" name="テキスト ボックス 188"/>
          <p:cNvSpPr txBox="1"/>
          <p:nvPr/>
        </p:nvSpPr>
        <p:spPr>
          <a:xfrm>
            <a:off x="774386" y="802571"/>
            <a:ext cx="2312749"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endParaRPr kumimoji="1" lang="ja-JP" altLang="en-US" sz="1400" dirty="0">
              <a:solidFill>
                <a:srgbClr val="0000FF"/>
              </a:solidFill>
              <a:latin typeface="メイリオ"/>
              <a:ea typeface="メイリオ"/>
              <a:cs typeface="メイリオ"/>
            </a:endParaRPr>
          </a:p>
        </p:txBody>
      </p:sp>
      <p:grpSp>
        <p:nvGrpSpPr>
          <p:cNvPr id="9" name="図形グループ 8"/>
          <p:cNvGrpSpPr/>
          <p:nvPr/>
        </p:nvGrpSpPr>
        <p:grpSpPr>
          <a:xfrm>
            <a:off x="5212712" y="4351920"/>
            <a:ext cx="517928" cy="486290"/>
            <a:chOff x="6286320" y="4518782"/>
            <a:chExt cx="1773027" cy="1741174"/>
          </a:xfrm>
        </p:grpSpPr>
        <p:sp>
          <p:nvSpPr>
            <p:cNvPr id="122" name="円/楕円 121"/>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41" name="図形グループ 140"/>
          <p:cNvGrpSpPr/>
          <p:nvPr/>
        </p:nvGrpSpPr>
        <p:grpSpPr>
          <a:xfrm>
            <a:off x="5859884" y="5392740"/>
            <a:ext cx="517928" cy="486290"/>
            <a:chOff x="6286320" y="4518782"/>
            <a:chExt cx="1773027" cy="1741174"/>
          </a:xfrm>
        </p:grpSpPr>
        <p:sp>
          <p:nvSpPr>
            <p:cNvPr id="142" name="円/楕円 141"/>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45" name="図形グループ 144"/>
          <p:cNvGrpSpPr/>
          <p:nvPr/>
        </p:nvGrpSpPr>
        <p:grpSpPr>
          <a:xfrm>
            <a:off x="3526470" y="5046575"/>
            <a:ext cx="517928" cy="486290"/>
            <a:chOff x="6286320" y="4518782"/>
            <a:chExt cx="1773027" cy="1741174"/>
          </a:xfrm>
        </p:grpSpPr>
        <p:sp>
          <p:nvSpPr>
            <p:cNvPr id="146" name="円/楕円 145"/>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65" name="図形グループ 164"/>
          <p:cNvGrpSpPr/>
          <p:nvPr/>
        </p:nvGrpSpPr>
        <p:grpSpPr>
          <a:xfrm>
            <a:off x="3135414" y="4817671"/>
            <a:ext cx="517928" cy="486290"/>
            <a:chOff x="6286320" y="4518782"/>
            <a:chExt cx="1773027" cy="1741174"/>
          </a:xfrm>
        </p:grpSpPr>
        <p:sp>
          <p:nvSpPr>
            <p:cNvPr id="166" name="円/楕円 165"/>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正方形/長方形 166"/>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正方形/長方形 167"/>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69" name="図形グループ 168"/>
          <p:cNvGrpSpPr/>
          <p:nvPr/>
        </p:nvGrpSpPr>
        <p:grpSpPr>
          <a:xfrm>
            <a:off x="5624289" y="4485410"/>
            <a:ext cx="517928" cy="486290"/>
            <a:chOff x="6286320" y="4518782"/>
            <a:chExt cx="1773027" cy="1741174"/>
          </a:xfrm>
        </p:grpSpPr>
        <p:sp>
          <p:nvSpPr>
            <p:cNvPr id="170" name="円/楕円 169"/>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正方形/長方形 170"/>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正方形/長方形 171"/>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73" name="図形グループ 172"/>
          <p:cNvGrpSpPr/>
          <p:nvPr/>
        </p:nvGrpSpPr>
        <p:grpSpPr>
          <a:xfrm>
            <a:off x="3635424" y="4482749"/>
            <a:ext cx="517928" cy="486290"/>
            <a:chOff x="6286320" y="4518782"/>
            <a:chExt cx="1773027" cy="1741174"/>
          </a:xfrm>
        </p:grpSpPr>
        <p:sp>
          <p:nvSpPr>
            <p:cNvPr id="174" name="円/楕円 173"/>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正方形/長方形 174"/>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正方形/長方形 175"/>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77" name="図形グループ 176"/>
          <p:cNvGrpSpPr/>
          <p:nvPr/>
        </p:nvGrpSpPr>
        <p:grpSpPr>
          <a:xfrm>
            <a:off x="4063049" y="4298106"/>
            <a:ext cx="517928" cy="486290"/>
            <a:chOff x="6286320" y="4518782"/>
            <a:chExt cx="1773027" cy="1741174"/>
          </a:xfrm>
        </p:grpSpPr>
        <p:sp>
          <p:nvSpPr>
            <p:cNvPr id="178" name="円/楕円 177"/>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正方形/長方形 18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正方形/長方形 18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0" name="図形グループ 189"/>
          <p:cNvGrpSpPr/>
          <p:nvPr/>
        </p:nvGrpSpPr>
        <p:grpSpPr>
          <a:xfrm>
            <a:off x="5770621" y="5036399"/>
            <a:ext cx="517928" cy="486290"/>
            <a:chOff x="6286320" y="4518782"/>
            <a:chExt cx="1773027" cy="1741174"/>
          </a:xfrm>
        </p:grpSpPr>
        <p:sp>
          <p:nvSpPr>
            <p:cNvPr id="191" name="円/楕円 19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正方形/長方形 19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正方形/長方形 19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4" name="図形グループ 193"/>
          <p:cNvGrpSpPr/>
          <p:nvPr/>
        </p:nvGrpSpPr>
        <p:grpSpPr>
          <a:xfrm>
            <a:off x="3246021" y="5329175"/>
            <a:ext cx="517928" cy="486290"/>
            <a:chOff x="6286320" y="4518782"/>
            <a:chExt cx="1773027" cy="1741174"/>
          </a:xfrm>
        </p:grpSpPr>
        <p:sp>
          <p:nvSpPr>
            <p:cNvPr id="195" name="円/楕円 19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正方形/長方形 19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8" name="図形グループ 197"/>
          <p:cNvGrpSpPr/>
          <p:nvPr/>
        </p:nvGrpSpPr>
        <p:grpSpPr>
          <a:xfrm>
            <a:off x="3734335" y="5701999"/>
            <a:ext cx="517928" cy="486290"/>
            <a:chOff x="6286320" y="4518782"/>
            <a:chExt cx="1773027" cy="1741174"/>
          </a:xfrm>
        </p:grpSpPr>
        <p:sp>
          <p:nvSpPr>
            <p:cNvPr id="199" name="円/楕円 198"/>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正方形/長方形 199"/>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正方形/長方形 200"/>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02" name="図形グループ 201"/>
          <p:cNvGrpSpPr/>
          <p:nvPr/>
        </p:nvGrpSpPr>
        <p:grpSpPr>
          <a:xfrm>
            <a:off x="4659466" y="4293096"/>
            <a:ext cx="517928" cy="486290"/>
            <a:chOff x="6286320" y="4518782"/>
            <a:chExt cx="1773027" cy="1741174"/>
          </a:xfrm>
        </p:grpSpPr>
        <p:sp>
          <p:nvSpPr>
            <p:cNvPr id="203" name="円/楕円 202"/>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正方形/長方形 203"/>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06" name="図形グループ 205"/>
          <p:cNvGrpSpPr/>
          <p:nvPr/>
        </p:nvGrpSpPr>
        <p:grpSpPr>
          <a:xfrm>
            <a:off x="5484605" y="4824554"/>
            <a:ext cx="517928" cy="486290"/>
            <a:chOff x="6286320" y="4518782"/>
            <a:chExt cx="1773027" cy="1741174"/>
          </a:xfrm>
        </p:grpSpPr>
        <p:sp>
          <p:nvSpPr>
            <p:cNvPr id="207" name="円/楕円 206"/>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0" name="図形グループ 209"/>
          <p:cNvGrpSpPr/>
          <p:nvPr/>
        </p:nvGrpSpPr>
        <p:grpSpPr>
          <a:xfrm>
            <a:off x="5507609" y="5493234"/>
            <a:ext cx="517928" cy="486290"/>
            <a:chOff x="6286320" y="4518782"/>
            <a:chExt cx="1773027" cy="1741174"/>
          </a:xfrm>
        </p:grpSpPr>
        <p:sp>
          <p:nvSpPr>
            <p:cNvPr id="211" name="円/楕円 21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正方形/長方形 21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4" name="図形グループ 213"/>
          <p:cNvGrpSpPr/>
          <p:nvPr/>
        </p:nvGrpSpPr>
        <p:grpSpPr>
          <a:xfrm>
            <a:off x="4637885" y="5930708"/>
            <a:ext cx="517928" cy="486290"/>
            <a:chOff x="6286320" y="4518782"/>
            <a:chExt cx="1773027" cy="1741174"/>
          </a:xfrm>
        </p:grpSpPr>
        <p:sp>
          <p:nvSpPr>
            <p:cNvPr id="215" name="円/楕円 21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正方形/長方形 21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8" name="図形グループ 217"/>
          <p:cNvGrpSpPr/>
          <p:nvPr/>
        </p:nvGrpSpPr>
        <p:grpSpPr>
          <a:xfrm>
            <a:off x="4126347" y="5902696"/>
            <a:ext cx="517928" cy="486290"/>
            <a:chOff x="6286320" y="4518782"/>
            <a:chExt cx="1773027" cy="1741174"/>
          </a:xfrm>
        </p:grpSpPr>
        <p:sp>
          <p:nvSpPr>
            <p:cNvPr id="219" name="円/楕円 218"/>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正方形/長方形 219"/>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正方形/長方形 220"/>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22" name="図形グループ 221"/>
          <p:cNvGrpSpPr/>
          <p:nvPr/>
        </p:nvGrpSpPr>
        <p:grpSpPr>
          <a:xfrm>
            <a:off x="5160725" y="5858015"/>
            <a:ext cx="517928" cy="486290"/>
            <a:chOff x="6286320" y="4518782"/>
            <a:chExt cx="1773027" cy="1741174"/>
          </a:xfrm>
        </p:grpSpPr>
        <p:sp>
          <p:nvSpPr>
            <p:cNvPr id="223" name="円/楕円 222"/>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正方形/長方形 223"/>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正方形/長方形 224"/>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3" name="図形グループ 12"/>
          <p:cNvGrpSpPr/>
          <p:nvPr/>
        </p:nvGrpSpPr>
        <p:grpSpPr>
          <a:xfrm>
            <a:off x="3876225" y="4468558"/>
            <a:ext cx="1773027" cy="1741174"/>
            <a:chOff x="4211959" y="4455738"/>
            <a:chExt cx="1773027" cy="1741174"/>
          </a:xfrm>
        </p:grpSpPr>
        <p:sp>
          <p:nvSpPr>
            <p:cNvPr id="7" name="円/楕円 6"/>
            <p:cNvSpPr/>
            <p:nvPr/>
          </p:nvSpPr>
          <p:spPr>
            <a:xfrm>
              <a:off x="4211959" y="4455738"/>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572000" y="5005072"/>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4697756" y="5056819"/>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smtClean="0">
                  <a:solidFill>
                    <a:srgbClr val="FFFFFF"/>
                  </a:solidFill>
                  <a:latin typeface="Meiryo" charset="-128"/>
                  <a:ea typeface="Meiryo" charset="-128"/>
                  <a:cs typeface="Meiryo" charset="-128"/>
                </a:rPr>
                <a:t>センサー</a:t>
              </a:r>
              <a:endParaRPr kumimoji="1" lang="ja-JP" altLang="en-US" sz="1000" dirty="0">
                <a:solidFill>
                  <a:srgbClr val="FFFFFF"/>
                </a:solidFill>
                <a:latin typeface="Meiryo" charset="-128"/>
                <a:ea typeface="Meiryo" charset="-128"/>
                <a:cs typeface="Meiryo" charset="-128"/>
              </a:endParaRPr>
            </a:p>
          </p:txBody>
        </p:sp>
        <p:sp>
          <p:nvSpPr>
            <p:cNvPr id="120" name="テキスト ボックス 119"/>
            <p:cNvSpPr txBox="1"/>
            <p:nvPr/>
          </p:nvSpPr>
          <p:spPr>
            <a:xfrm>
              <a:off x="4572000" y="5378139"/>
              <a:ext cx="1005403" cy="215444"/>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800" dirty="0" smtClean="0">
                  <a:solidFill>
                    <a:schemeClr val="bg1"/>
                  </a:solidFill>
                  <a:latin typeface="メイリオ"/>
                  <a:ea typeface="メイリオ"/>
                  <a:cs typeface="メイリオ"/>
                </a:rPr>
                <a:t>モノの状態や変化</a:t>
              </a:r>
              <a:endParaRPr kumimoji="1" lang="ja-JP" altLang="en-US" sz="800" dirty="0">
                <a:solidFill>
                  <a:schemeClr val="bg1"/>
                </a:solidFill>
                <a:latin typeface="メイリオ"/>
                <a:ea typeface="メイリオ"/>
                <a:cs typeface="メイリオ"/>
              </a:endParaRPr>
            </a:p>
          </p:txBody>
        </p:sp>
        <p:sp>
          <p:nvSpPr>
            <p:cNvPr id="121" name="テキスト ボックス 120"/>
            <p:cNvSpPr txBox="1"/>
            <p:nvPr/>
          </p:nvSpPr>
          <p:spPr>
            <a:xfrm>
              <a:off x="4418111" y="5711705"/>
              <a:ext cx="1313180" cy="215444"/>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800" smtClean="0">
                  <a:solidFill>
                    <a:srgbClr val="0432FF"/>
                  </a:solidFill>
                  <a:latin typeface="メイリオ"/>
                  <a:ea typeface="メイリオ"/>
                  <a:cs typeface="メイリオ"/>
                </a:rPr>
                <a:t>モノの周辺の状態や変化</a:t>
              </a:r>
              <a:endParaRPr kumimoji="1" lang="ja-JP" altLang="en-US" sz="800" dirty="0">
                <a:solidFill>
                  <a:srgbClr val="0432FF"/>
                </a:solidFill>
                <a:latin typeface="メイリオ"/>
                <a:ea typeface="メイリオ"/>
                <a:cs typeface="メイリオ"/>
              </a:endParaRPr>
            </a:p>
          </p:txBody>
        </p:sp>
      </p:grpSp>
      <p:grpSp>
        <p:nvGrpSpPr>
          <p:cNvPr id="226" name="図形グループ 225"/>
          <p:cNvGrpSpPr/>
          <p:nvPr/>
        </p:nvGrpSpPr>
        <p:grpSpPr>
          <a:xfrm>
            <a:off x="5737020" y="5768784"/>
            <a:ext cx="517928" cy="486290"/>
            <a:chOff x="6286320" y="4518782"/>
            <a:chExt cx="1773027" cy="1741174"/>
          </a:xfrm>
        </p:grpSpPr>
        <p:sp>
          <p:nvSpPr>
            <p:cNvPr id="227" name="円/楕円 226"/>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正方形/長方形 227"/>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正方形/長方形 228"/>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30" name="図形グループ 229"/>
          <p:cNvGrpSpPr/>
          <p:nvPr/>
        </p:nvGrpSpPr>
        <p:grpSpPr>
          <a:xfrm>
            <a:off x="3182181" y="4349839"/>
            <a:ext cx="517928" cy="486290"/>
            <a:chOff x="6286320" y="4518782"/>
            <a:chExt cx="1773027" cy="1741174"/>
          </a:xfrm>
        </p:grpSpPr>
        <p:sp>
          <p:nvSpPr>
            <p:cNvPr id="231" name="円/楕円 23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正方形/長方形 23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正方形/長方形 23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34" name="図形グループ 233"/>
          <p:cNvGrpSpPr/>
          <p:nvPr/>
        </p:nvGrpSpPr>
        <p:grpSpPr>
          <a:xfrm>
            <a:off x="3325257" y="5624519"/>
            <a:ext cx="517928" cy="486290"/>
            <a:chOff x="6286320" y="4518782"/>
            <a:chExt cx="1773027" cy="1741174"/>
          </a:xfrm>
        </p:grpSpPr>
        <p:sp>
          <p:nvSpPr>
            <p:cNvPr id="235" name="円/楕円 23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正方形/長方形 23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正方形/長方形 23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1816851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smtClean="0"/>
              <a:t>IoT</a:t>
            </a:r>
            <a:r>
              <a:rPr lang="ja-JP" altLang="en-US" dirty="0" smtClean="0"/>
              <a:t>がもたらす２つのパラダイムシフト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現実世界のデジタル・データ化</a:t>
            </a:r>
            <a:endParaRPr kumimoji="1" lang="en-US" altLang="ja-JP" sz="1400" dirty="0" smtClean="0">
              <a:solidFill>
                <a:srgbClr val="800000"/>
              </a:solidFill>
              <a:latin typeface="メイリオ"/>
              <a:ea typeface="メイリオ"/>
              <a:cs typeface="メイリオ"/>
            </a:endParaRPr>
          </a:p>
          <a:p>
            <a:pPr marL="271463" indent="-271463">
              <a:buFont typeface="+mj-lt"/>
              <a:buAutoNum type="arabicPeriod"/>
            </a:pPr>
            <a:r>
              <a:rPr lang="ja-JP" altLang="en-US" sz="1400" dirty="0" smtClean="0">
                <a:solidFill>
                  <a:srgbClr val="800000"/>
                </a:solidFill>
                <a:latin typeface="メイリオ"/>
                <a:ea typeface="メイリオ"/>
                <a:cs typeface="メイリオ"/>
              </a:rPr>
              <a:t>ビッグデータを使ったシミュレーション</a:t>
            </a:r>
            <a:endParaRPr lang="en-US" altLang="ja-JP" sz="1400" dirty="0" smtClean="0">
              <a:solidFill>
                <a:srgbClr val="800000"/>
              </a:solidFill>
              <a:latin typeface="メイリオ"/>
              <a:ea typeface="メイリオ"/>
              <a:cs typeface="メイリオ"/>
            </a:endParaRPr>
          </a:p>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現実世界へのフィードバック</a:t>
            </a:r>
            <a:endParaRPr kumimoji="1" lang="ja-JP" altLang="en-US" sz="1400" dirty="0">
              <a:solidFill>
                <a:srgbClr val="800000"/>
              </a:solidFill>
              <a:latin typeface="メイリオ"/>
              <a:ea typeface="メイリオ"/>
              <a:cs typeface="メイリオ"/>
            </a:endParaRP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smtClean="0">
                <a:solidFill>
                  <a:srgbClr val="0000FF"/>
                </a:solidFill>
                <a:latin typeface="メイリオ"/>
                <a:ea typeface="メイリオ"/>
                <a:cs typeface="メイリオ"/>
              </a:rPr>
              <a:t>「ハード＋ソフト」がネットワーク接続</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lang="ja-JP" altLang="en-US" sz="1400" dirty="0" smtClean="0">
                <a:solidFill>
                  <a:srgbClr val="0000FF"/>
                </a:solidFill>
                <a:latin typeface="メイリオ"/>
                <a:ea typeface="メイリオ"/>
                <a:cs typeface="メイリオ"/>
              </a:rPr>
              <a:t>モノとクラウド・サービスが一体化</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kumimoji="1" lang="ja-JP" altLang="en-US" sz="1400" dirty="0" smtClean="0">
                <a:solidFill>
                  <a:srgbClr val="0000FF"/>
                </a:solidFill>
                <a:latin typeface="メイリオ"/>
                <a:ea typeface="メイリオ"/>
                <a:cs typeface="メイリオ"/>
              </a:rPr>
              <a:t>システム全体で価値を生成</a:t>
            </a:r>
            <a:endParaRPr kumimoji="1" lang="en-US" altLang="ja-JP" sz="1400" dirty="0" smtClean="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ソフトウェア</a:t>
            </a: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pic>
        <p:nvPicPr>
          <p:cNvPr id="35" name="図 34"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smtClean="0">
                <a:solidFill>
                  <a:srgbClr val="0000FF"/>
                </a:solidFill>
                <a:latin typeface="メイリオ"/>
                <a:ea typeface="メイリオ"/>
                <a:cs typeface="メイリオ"/>
              </a:rPr>
              <a:t>モノの価値は、</a:t>
            </a:r>
            <a:endParaRPr lang="en-US" altLang="ja-JP" sz="1200" dirty="0" smtClean="0">
              <a:solidFill>
                <a:srgbClr val="0000FF"/>
              </a:solidFill>
              <a:latin typeface="メイリオ"/>
              <a:ea typeface="メイリオ"/>
              <a:cs typeface="メイリオ"/>
            </a:endParaRPr>
          </a:p>
          <a:p>
            <a:r>
              <a:rPr lang="ja-JP" altLang="ja-JP" sz="1200" b="1" dirty="0" smtClean="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smtClean="0">
                <a:solidFill>
                  <a:srgbClr val="0000FF"/>
                </a:solidFill>
                <a:latin typeface="メイリオ"/>
                <a:ea typeface="メイリオ"/>
                <a:cs typeface="メイリオ"/>
              </a:rPr>
              <a:t>へ</a:t>
            </a:r>
            <a:endParaRPr lang="en-US" altLang="ja-JP" sz="1200" dirty="0" smtClean="0">
              <a:solidFill>
                <a:srgbClr val="0000FF"/>
              </a:solidFill>
              <a:latin typeface="メイリオ"/>
              <a:ea typeface="メイリオ"/>
              <a:cs typeface="メイリオ"/>
            </a:endParaRPr>
          </a:p>
          <a:p>
            <a:r>
              <a:rPr lang="ja-JP" altLang="ja-JP" sz="1200" dirty="0" smtClean="0">
                <a:solidFill>
                  <a:srgbClr val="0000FF"/>
                </a:solidFill>
                <a:latin typeface="メイリオ"/>
                <a:ea typeface="メイリオ"/>
                <a:cs typeface="メイリオ"/>
              </a:rPr>
              <a:t>そして</a:t>
            </a:r>
            <a:r>
              <a:rPr lang="ja-JP" altLang="ja-JP" sz="1200" b="1" dirty="0" smtClean="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a:t>
            </a:r>
            <a:r>
              <a:rPr lang="ja-JP" altLang="ja-JP" sz="1200" dirty="0" smtClean="0">
                <a:solidFill>
                  <a:srgbClr val="0000FF"/>
                </a:solidFill>
                <a:latin typeface="メイリオ"/>
                <a:ea typeface="メイリオ"/>
                <a:cs typeface="メイリオ"/>
              </a:rPr>
              <a:t>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smtClean="0">
                <a:solidFill>
                  <a:srgbClr val="FFFFFF"/>
                </a:solidFill>
                <a:latin typeface="メイリオ"/>
                <a:ea typeface="メイリオ"/>
                <a:cs typeface="メイリオ"/>
              </a:rPr>
              <a:t>アナリティクス</a:t>
            </a:r>
            <a:endParaRPr lang="en-US" altLang="ja-JP" sz="14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人工知能＋シミュレーション</a:t>
            </a:r>
            <a:endParaRPr kumimoji="1" lang="ja-JP" altLang="en-US" sz="800" dirty="0">
              <a:solidFill>
                <a:srgbClr val="FFFFFF"/>
              </a:solidFill>
              <a:latin typeface="メイリオ"/>
              <a:ea typeface="メイリオ"/>
              <a:cs typeface="メイリオ"/>
            </a:endParaRP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アプリケーション</a:t>
            </a:r>
          </a:p>
          <a:p>
            <a:pPr algn="ctr"/>
            <a:r>
              <a:rPr kumimoji="1" lang="ja-JP" altLang="en-US" sz="800" dirty="0" smtClean="0">
                <a:solidFill>
                  <a:srgbClr val="FFFFFF"/>
                </a:solidFill>
                <a:latin typeface="メイリオ"/>
                <a:ea typeface="メイリオ"/>
                <a:cs typeface="メイリオ"/>
              </a:rPr>
              <a:t>クラウド・サービス</a:t>
            </a:r>
            <a:endParaRPr kumimoji="1" lang="en-US" altLang="ja-JP" sz="800" dirty="0" smtClean="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ビッグデータ</a:t>
            </a:r>
            <a:endParaRPr kumimoji="1" lang="en-US" altLang="ja-JP" sz="1400" dirty="0" smtClean="0">
              <a:solidFill>
                <a:srgbClr val="FFFFFF"/>
              </a:solidFill>
              <a:latin typeface="メイリオ"/>
              <a:ea typeface="メイリオ"/>
              <a:cs typeface="メイリオ"/>
            </a:endParaRPr>
          </a:p>
          <a:p>
            <a:pPr algn="ctr"/>
            <a:r>
              <a:rPr lang="ja-JP" altLang="en-US" sz="800" dirty="0" smtClean="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smtClean="0">
                <a:solidFill>
                  <a:srgbClr val="FFFFFF"/>
                </a:solidFill>
                <a:latin typeface="メイリオ"/>
                <a:ea typeface="メイリオ"/>
                <a:cs typeface="メイリオ"/>
              </a:rPr>
              <a:t>現実世界のデジタルデータ化</a:t>
            </a:r>
            <a:endParaRPr lang="en-US" altLang="ja-JP" sz="800" dirty="0" smtClean="0">
              <a:solidFill>
                <a:srgbClr val="FFFFFF"/>
              </a:solidFill>
              <a:latin typeface="メイリオ"/>
              <a:ea typeface="メイリオ"/>
              <a:cs typeface="メイリオ"/>
            </a:endParaRPr>
          </a:p>
          <a:p>
            <a:pPr algn="ctr"/>
            <a:r>
              <a:rPr lang="en-US" altLang="ja-JP" sz="1400" dirty="0" err="1" smtClean="0">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smtClean="0">
                <a:solidFill>
                  <a:srgbClr val="800000"/>
                </a:solidFill>
                <a:latin typeface="メイリオ"/>
                <a:ea typeface="メイリオ"/>
                <a:cs typeface="メイリオ"/>
              </a:rPr>
              <a:t>CPS</a:t>
            </a:r>
            <a:r>
              <a:rPr lang="ja-JP" altLang="en-US" sz="2400" dirty="0" smtClean="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smtClean="0">
                <a:solidFill>
                  <a:srgbClr val="0000FF"/>
                </a:solidFill>
                <a:latin typeface="メイリオ"/>
                <a:ea typeface="メイリオ"/>
                <a:cs typeface="メイリオ"/>
              </a:rPr>
              <a:t>「モノ」のサービス化</a:t>
            </a:r>
            <a:endParaRPr kumimoji="1" lang="ja-JP" altLang="en-US" sz="2400" dirty="0">
              <a:solidFill>
                <a:srgbClr val="0000FF"/>
              </a:solidFill>
              <a:latin typeface="メイリオ"/>
              <a:ea typeface="メイリオ"/>
              <a:cs typeface="メイリオ"/>
            </a:endParaRP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smtClean="0">
                <a:solidFill>
                  <a:schemeClr val="bg1"/>
                </a:solidFill>
                <a:latin typeface="メイリオ"/>
                <a:ea typeface="メイリオ"/>
                <a:cs typeface="メイリオ"/>
              </a:rPr>
              <a:t>クラウド・サービス</a:t>
            </a:r>
            <a:endParaRPr kumimoji="1" lang="ja-JP" altLang="en-US" sz="800" dirty="0">
              <a:solidFill>
                <a:schemeClr val="bg1"/>
              </a:solidFill>
              <a:latin typeface="メイリオ"/>
              <a:ea typeface="メイリオ"/>
              <a:cs typeface="メイリオ"/>
            </a:endParaRP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smtClean="0">
                <a:solidFill>
                  <a:srgbClr val="800000"/>
                </a:solidFill>
                <a:latin typeface="メイリオ"/>
                <a:ea typeface="メイリオ"/>
                <a:cs typeface="メイリオ"/>
              </a:rPr>
              <a:t>CPS</a:t>
            </a:r>
            <a:r>
              <a:rPr lang="ja-JP" altLang="en-US" sz="800" dirty="0" smtClean="0">
                <a:solidFill>
                  <a:srgbClr val="800000"/>
                </a:solidFill>
                <a:latin typeface="メイリオ"/>
                <a:ea typeface="メイリオ"/>
                <a:cs typeface="メイリオ"/>
              </a:rPr>
              <a:t>：</a:t>
            </a:r>
            <a:r>
              <a:rPr lang="en-US" altLang="ja-JP" sz="800" dirty="0" smtClean="0">
                <a:solidFill>
                  <a:srgbClr val="800000"/>
                </a:solidFill>
                <a:latin typeface="メイリオ"/>
                <a:ea typeface="メイリオ"/>
                <a:cs typeface="メイリオ"/>
              </a:rPr>
              <a:t>Cyber</a:t>
            </a:r>
            <a:r>
              <a:rPr lang="en-US" altLang="ja-JP" sz="800" dirty="0">
                <a:solidFill>
                  <a:srgbClr val="800000"/>
                </a:solidFill>
                <a:latin typeface="メイリオ"/>
                <a:ea typeface="メイリオ"/>
                <a:cs typeface="メイリオ"/>
              </a:rPr>
              <a:t>-Physical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3128935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8" name="図 7"/>
          <p:cNvPicPr>
            <a:picLocks noChangeAspect="1"/>
          </p:cNvPicPr>
          <p:nvPr/>
        </p:nvPicPr>
        <p:blipFill>
          <a:blip r:embed="rId3">
            <a:biLevel thresh="50000"/>
            <a:alphaModFix amt="15000"/>
          </a:blip>
          <a:stretch>
            <a:fillRect/>
          </a:stretch>
        </p:blipFill>
        <p:spPr>
          <a:xfrm>
            <a:off x="2118123" y="986680"/>
            <a:ext cx="6388642" cy="2225587"/>
          </a:xfrm>
          <a:prstGeom prst="rect">
            <a:avLst/>
          </a:prstGeom>
        </p:spPr>
      </p:pic>
      <p:sp>
        <p:nvSpPr>
          <p:cNvPr id="2" name="タイトル 1"/>
          <p:cNvSpPr>
            <a:spLocks noGrp="1"/>
          </p:cNvSpPr>
          <p:nvPr>
            <p:ph type="title"/>
          </p:nvPr>
        </p:nvSpPr>
        <p:spPr/>
        <p:txBody>
          <a:bodyPr/>
          <a:lstStyle/>
          <a:p>
            <a:r>
              <a:rPr lang="ja-JP" altLang="en-US" dirty="0" smtClean="0"/>
              <a:t>デジタル・コピー／デジタルツイン</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12</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smtClean="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1" name="角丸四角形 200"/>
          <p:cNvSpPr/>
          <p:nvPr/>
        </p:nvSpPr>
        <p:spPr bwMode="auto">
          <a:xfrm>
            <a:off x="4935789"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202" name="角丸四角形 201"/>
          <p:cNvSpPr/>
          <p:nvPr/>
        </p:nvSpPr>
        <p:spPr bwMode="auto">
          <a:xfrm>
            <a:off x="2699792"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203" name="角丸四角形 202"/>
          <p:cNvSpPr/>
          <p:nvPr/>
        </p:nvSpPr>
        <p:spPr bwMode="auto">
          <a:xfrm>
            <a:off x="6051913"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204" name="角丸四角形 203"/>
          <p:cNvSpPr/>
          <p:nvPr/>
        </p:nvSpPr>
        <p:spPr bwMode="auto">
          <a:xfrm>
            <a:off x="7204041"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205" name="角丸四角形 204"/>
          <p:cNvSpPr/>
          <p:nvPr/>
        </p:nvSpPr>
        <p:spPr bwMode="auto">
          <a:xfrm>
            <a:off x="3851920"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206" name="図形グループ 205"/>
          <p:cNvGrpSpPr/>
          <p:nvPr/>
        </p:nvGrpSpPr>
        <p:grpSpPr>
          <a:xfrm>
            <a:off x="6166430" y="1519284"/>
            <a:ext cx="161020" cy="300733"/>
            <a:chOff x="5118100" y="4941610"/>
            <a:chExt cx="190500" cy="405090"/>
          </a:xfrm>
        </p:grpSpPr>
        <p:sp>
          <p:nvSpPr>
            <p:cNvPr id="207" name="正方形/長方形 20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角丸四角形 20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図形グループ 209"/>
          <p:cNvGrpSpPr/>
          <p:nvPr/>
        </p:nvGrpSpPr>
        <p:grpSpPr>
          <a:xfrm>
            <a:off x="6432141" y="1600673"/>
            <a:ext cx="441102" cy="177800"/>
            <a:chOff x="4715098" y="3962400"/>
            <a:chExt cx="441102" cy="177800"/>
          </a:xfrm>
        </p:grpSpPr>
        <p:sp>
          <p:nvSpPr>
            <p:cNvPr id="211" name="角丸四角形 210"/>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角丸四角形 211"/>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角丸四角形 212"/>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5022469" y="1306060"/>
            <a:ext cx="679541" cy="593816"/>
            <a:chOff x="-62676" y="3965594"/>
            <a:chExt cx="679541" cy="593816"/>
          </a:xfrm>
        </p:grpSpPr>
        <p:sp>
          <p:nvSpPr>
            <p:cNvPr id="215" name="角丸四角形 214"/>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6" name="図 215"/>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217" name="図形グループ 216"/>
          <p:cNvGrpSpPr/>
          <p:nvPr/>
        </p:nvGrpSpPr>
        <p:grpSpPr>
          <a:xfrm>
            <a:off x="5509487" y="1425077"/>
            <a:ext cx="341289" cy="550466"/>
            <a:chOff x="1140657" y="4229811"/>
            <a:chExt cx="341289" cy="550466"/>
          </a:xfrm>
        </p:grpSpPr>
        <p:sp>
          <p:nvSpPr>
            <p:cNvPr id="218" name="角丸四角形 21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9" name="図 218"/>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220" name="図 219"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1371919"/>
            <a:ext cx="792088" cy="543647"/>
          </a:xfrm>
          <a:prstGeom prst="rect">
            <a:avLst/>
          </a:prstGeom>
        </p:spPr>
      </p:pic>
      <p:grpSp>
        <p:nvGrpSpPr>
          <p:cNvPr id="221" name="図形グループ 220"/>
          <p:cNvGrpSpPr/>
          <p:nvPr/>
        </p:nvGrpSpPr>
        <p:grpSpPr>
          <a:xfrm>
            <a:off x="4108636" y="1371919"/>
            <a:ext cx="499492" cy="545661"/>
            <a:chOff x="4000500" y="1182650"/>
            <a:chExt cx="499492" cy="545661"/>
          </a:xfrm>
        </p:grpSpPr>
        <p:sp>
          <p:nvSpPr>
            <p:cNvPr id="222" name="角丸四角形 221"/>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225" name="図形グループ 224"/>
          <p:cNvGrpSpPr/>
          <p:nvPr/>
        </p:nvGrpSpPr>
        <p:grpSpPr>
          <a:xfrm>
            <a:off x="7204041" y="1371919"/>
            <a:ext cx="499492" cy="545661"/>
            <a:chOff x="6373788" y="4940591"/>
            <a:chExt cx="499492" cy="545661"/>
          </a:xfrm>
        </p:grpSpPr>
        <p:sp>
          <p:nvSpPr>
            <p:cNvPr id="226" name="角丸四角形 225"/>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角丸四角形 227"/>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9" name="図形グループ 228"/>
          <p:cNvGrpSpPr/>
          <p:nvPr/>
        </p:nvGrpSpPr>
        <p:grpSpPr>
          <a:xfrm>
            <a:off x="7635841" y="1435419"/>
            <a:ext cx="499492" cy="445407"/>
            <a:chOff x="6805588" y="5004091"/>
            <a:chExt cx="499492" cy="445407"/>
          </a:xfrm>
        </p:grpSpPr>
        <p:sp>
          <p:nvSpPr>
            <p:cNvPr id="230" name="台形 229"/>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角丸四角形 230"/>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角丸四角形 231"/>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3" name="角丸四角形 232"/>
          <p:cNvSpPr/>
          <p:nvPr/>
        </p:nvSpPr>
        <p:spPr bwMode="auto">
          <a:xfrm>
            <a:off x="2699792" y="2320612"/>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234" name="図形グループ 233"/>
          <p:cNvGrpSpPr/>
          <p:nvPr/>
        </p:nvGrpSpPr>
        <p:grpSpPr>
          <a:xfrm>
            <a:off x="3878604" y="2657708"/>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4389262" y="2657708"/>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4160663" y="2587858"/>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4634288" y="2587858"/>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2834578" y="2657708"/>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3345236" y="2657708"/>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2" name="図形グループ 251"/>
          <p:cNvGrpSpPr/>
          <p:nvPr/>
        </p:nvGrpSpPr>
        <p:grpSpPr>
          <a:xfrm>
            <a:off x="3116637" y="2587858"/>
            <a:ext cx="228599" cy="443927"/>
            <a:chOff x="1946324" y="4125162"/>
            <a:chExt cx="969964" cy="2007872"/>
          </a:xfrm>
        </p:grpSpPr>
        <p:sp>
          <p:nvSpPr>
            <p:cNvPr id="253" name="円/楕円 2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フローチャート: 論理積ゲート 2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5" name="図形グループ 254"/>
          <p:cNvGrpSpPr/>
          <p:nvPr/>
        </p:nvGrpSpPr>
        <p:grpSpPr>
          <a:xfrm>
            <a:off x="3590262" y="2587858"/>
            <a:ext cx="228599" cy="443927"/>
            <a:chOff x="1946324" y="4125162"/>
            <a:chExt cx="969964" cy="2007872"/>
          </a:xfrm>
        </p:grpSpPr>
        <p:sp>
          <p:nvSpPr>
            <p:cNvPr id="256" name="円/楕円 2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フローチャート: 論理積ゲート 2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8" name="図形グループ 257"/>
          <p:cNvGrpSpPr/>
          <p:nvPr/>
        </p:nvGrpSpPr>
        <p:grpSpPr>
          <a:xfrm>
            <a:off x="5950465" y="2663061"/>
            <a:ext cx="228599" cy="443927"/>
            <a:chOff x="1946324" y="4125162"/>
            <a:chExt cx="969964" cy="2007872"/>
          </a:xfrm>
        </p:grpSpPr>
        <p:sp>
          <p:nvSpPr>
            <p:cNvPr id="259" name="円/楕円 2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フローチャート: 論理積ゲート 2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1" name="図形グループ 260"/>
          <p:cNvGrpSpPr/>
          <p:nvPr/>
        </p:nvGrpSpPr>
        <p:grpSpPr>
          <a:xfrm>
            <a:off x="6461123" y="2663061"/>
            <a:ext cx="228599" cy="443927"/>
            <a:chOff x="1946324" y="4125162"/>
            <a:chExt cx="969964" cy="2007872"/>
          </a:xfrm>
        </p:grpSpPr>
        <p:sp>
          <p:nvSpPr>
            <p:cNvPr id="262" name="円/楕円 2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フローチャート: 論理積ゲート 2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4" name="図形グループ 263"/>
          <p:cNvGrpSpPr/>
          <p:nvPr/>
        </p:nvGrpSpPr>
        <p:grpSpPr>
          <a:xfrm>
            <a:off x="6232524" y="2593211"/>
            <a:ext cx="228599" cy="443927"/>
            <a:chOff x="1946324" y="4125162"/>
            <a:chExt cx="969964" cy="2007872"/>
          </a:xfrm>
        </p:grpSpPr>
        <p:sp>
          <p:nvSpPr>
            <p:cNvPr id="265" name="円/楕円 2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フローチャート: 論理積ゲート 2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7" name="図形グループ 266"/>
          <p:cNvGrpSpPr/>
          <p:nvPr/>
        </p:nvGrpSpPr>
        <p:grpSpPr>
          <a:xfrm>
            <a:off x="6706149" y="2593211"/>
            <a:ext cx="228599" cy="443927"/>
            <a:chOff x="1946324" y="4125162"/>
            <a:chExt cx="969964" cy="2007872"/>
          </a:xfrm>
        </p:grpSpPr>
        <p:sp>
          <p:nvSpPr>
            <p:cNvPr id="268" name="円/楕円 2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フローチャート: 論理積ゲート 2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0" name="図形グループ 269"/>
          <p:cNvGrpSpPr/>
          <p:nvPr/>
        </p:nvGrpSpPr>
        <p:grpSpPr>
          <a:xfrm>
            <a:off x="4918483" y="2656840"/>
            <a:ext cx="228599" cy="443927"/>
            <a:chOff x="1946324" y="4125162"/>
            <a:chExt cx="969964" cy="2007872"/>
          </a:xfrm>
        </p:grpSpPr>
        <p:sp>
          <p:nvSpPr>
            <p:cNvPr id="271" name="円/楕円 2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フローチャート: 論理積ゲート 2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3" name="図形グループ 272"/>
          <p:cNvGrpSpPr/>
          <p:nvPr/>
        </p:nvGrpSpPr>
        <p:grpSpPr>
          <a:xfrm>
            <a:off x="5429141" y="2656840"/>
            <a:ext cx="228599" cy="443927"/>
            <a:chOff x="1946324" y="4125162"/>
            <a:chExt cx="969964" cy="2007872"/>
          </a:xfrm>
        </p:grpSpPr>
        <p:sp>
          <p:nvSpPr>
            <p:cNvPr id="274" name="円/楕円 2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フローチャート: 論理積ゲート 2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6" name="図形グループ 275"/>
          <p:cNvGrpSpPr/>
          <p:nvPr/>
        </p:nvGrpSpPr>
        <p:grpSpPr>
          <a:xfrm>
            <a:off x="5200542" y="2586990"/>
            <a:ext cx="228599" cy="443927"/>
            <a:chOff x="1946324" y="4125162"/>
            <a:chExt cx="969964" cy="2007872"/>
          </a:xfrm>
        </p:grpSpPr>
        <p:sp>
          <p:nvSpPr>
            <p:cNvPr id="277" name="円/楕円 2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フローチャート: 論理積ゲート 2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9" name="図形グループ 278"/>
          <p:cNvGrpSpPr/>
          <p:nvPr/>
        </p:nvGrpSpPr>
        <p:grpSpPr>
          <a:xfrm>
            <a:off x="5674167" y="2586990"/>
            <a:ext cx="228599" cy="443927"/>
            <a:chOff x="1946324" y="4125162"/>
            <a:chExt cx="969964" cy="2007872"/>
          </a:xfrm>
        </p:grpSpPr>
        <p:sp>
          <p:nvSpPr>
            <p:cNvPr id="280" name="円/楕円 2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フローチャート: 論理積ゲート 28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281"/>
          <p:cNvGrpSpPr/>
          <p:nvPr/>
        </p:nvGrpSpPr>
        <p:grpSpPr>
          <a:xfrm>
            <a:off x="6971072" y="2670935"/>
            <a:ext cx="228599" cy="443927"/>
            <a:chOff x="1946324" y="4125162"/>
            <a:chExt cx="969964" cy="2007872"/>
          </a:xfrm>
        </p:grpSpPr>
        <p:sp>
          <p:nvSpPr>
            <p:cNvPr id="283" name="円/楕円 2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284"/>
          <p:cNvGrpSpPr/>
          <p:nvPr/>
        </p:nvGrpSpPr>
        <p:grpSpPr>
          <a:xfrm>
            <a:off x="7481730" y="2670935"/>
            <a:ext cx="228599" cy="443927"/>
            <a:chOff x="1946324" y="4125162"/>
            <a:chExt cx="969964" cy="2007872"/>
          </a:xfrm>
        </p:grpSpPr>
        <p:sp>
          <p:nvSpPr>
            <p:cNvPr id="286" name="円/楕円 2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287"/>
          <p:cNvGrpSpPr/>
          <p:nvPr/>
        </p:nvGrpSpPr>
        <p:grpSpPr>
          <a:xfrm>
            <a:off x="7253131" y="2601085"/>
            <a:ext cx="228599" cy="443927"/>
            <a:chOff x="1946324" y="4125162"/>
            <a:chExt cx="969964" cy="2007872"/>
          </a:xfrm>
        </p:grpSpPr>
        <p:sp>
          <p:nvSpPr>
            <p:cNvPr id="289" name="円/楕円 2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フローチャート: 論理積ゲート 2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7726756" y="2601085"/>
            <a:ext cx="228599" cy="443927"/>
            <a:chOff x="1946324" y="4125162"/>
            <a:chExt cx="969964" cy="2007872"/>
          </a:xfrm>
        </p:grpSpPr>
        <p:sp>
          <p:nvSpPr>
            <p:cNvPr id="292" name="円/楕円 2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2409231" y="1005777"/>
            <a:ext cx="6004977" cy="369332"/>
          </a:xfrm>
          <a:prstGeom prst="rect">
            <a:avLst/>
          </a:prstGeom>
          <a:noFill/>
        </p:spPr>
        <p:txBody>
          <a:bodyPr wrap="none" rtlCol="0">
            <a:spAutoFit/>
          </a:bodyPr>
          <a:lstStyle/>
          <a:p>
            <a:pPr algn="ctr"/>
            <a:r>
              <a:rPr lang="ja-JP" altLang="en-US" b="1" dirty="0" smtClean="0">
                <a:ln>
                  <a:solidFill>
                    <a:srgbClr val="C00000"/>
                  </a:solidFill>
                </a:ln>
                <a:solidFill>
                  <a:schemeClr val="accent2"/>
                </a:solidFill>
                <a:effectLst>
                  <a:glow rad="127000">
                    <a:schemeClr val="bg1"/>
                  </a:glow>
                </a:effectLst>
                <a:latin typeface="Meiryo" charset="-128"/>
                <a:ea typeface="Meiryo" charset="-128"/>
                <a:cs typeface="Meiryo" charset="-128"/>
              </a:rPr>
              <a:t>デジタル・コピー／デジタル・ツイン（</a:t>
            </a:r>
            <a:r>
              <a:rPr lang="en-US" altLang="ja-JP" b="1" dirty="0" smtClean="0">
                <a:ln>
                  <a:solidFill>
                    <a:srgbClr val="C00000"/>
                  </a:solidFill>
                </a:ln>
                <a:solidFill>
                  <a:schemeClr val="accent2"/>
                </a:solidFill>
                <a:effectLst>
                  <a:glow rad="127000">
                    <a:schemeClr val="bg1"/>
                  </a:glow>
                </a:effectLst>
                <a:latin typeface="Meiryo" charset="-128"/>
                <a:ea typeface="Meiryo" charset="-128"/>
                <a:cs typeface="Meiryo" charset="-128"/>
              </a:rPr>
              <a:t>Digital Twin</a:t>
            </a:r>
            <a:r>
              <a:rPr lang="ja-JP" altLang="en-US" b="1" dirty="0" smtClean="0">
                <a:ln>
                  <a:solidFill>
                    <a:srgbClr val="C00000"/>
                  </a:solidFill>
                </a:ln>
                <a:solidFill>
                  <a:schemeClr val="accent2"/>
                </a:solidFill>
                <a:effectLst>
                  <a:glow rad="127000">
                    <a:schemeClr val="bg1"/>
                  </a:glow>
                </a:effectLst>
                <a:latin typeface="Meiryo" charset="-128"/>
                <a:ea typeface="Meiryo" charset="-128"/>
                <a:cs typeface="Meiryo" charset="-128"/>
              </a:rPr>
              <a:t>）</a:t>
            </a:r>
            <a:endParaRPr kumimoji="1"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pic>
        <p:nvPicPr>
          <p:cNvPr id="13" name="図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4044" y="1240140"/>
            <a:ext cx="1932582" cy="1938481"/>
          </a:xfrm>
          <a:prstGeom prst="rect">
            <a:avLst/>
          </a:prstGeom>
        </p:spPr>
      </p:pic>
      <p:sp>
        <p:nvSpPr>
          <p:cNvPr id="14" name="テキスト ボックス 13"/>
          <p:cNvSpPr txBox="1"/>
          <p:nvPr/>
        </p:nvSpPr>
        <p:spPr>
          <a:xfrm>
            <a:off x="4247023" y="2092461"/>
            <a:ext cx="2236510" cy="400110"/>
          </a:xfrm>
          <a:prstGeom prst="rect">
            <a:avLst/>
          </a:prstGeom>
          <a:noFill/>
          <a:effectLst>
            <a:glow rad="228600">
              <a:schemeClr val="accent2">
                <a:satMod val="175000"/>
                <a:alpha val="40000"/>
              </a:schemeClr>
            </a:glow>
          </a:effectLst>
        </p:spPr>
        <p:txBody>
          <a:bodyPr wrap="none" rtlCol="0">
            <a:spAutoFit/>
          </a:bodyPr>
          <a:lstStyle/>
          <a:p>
            <a:pPr algn="ctr"/>
            <a:r>
              <a:rPr lang="ja-JP" altLang="en-US" sz="2000" b="1" smtClean="0">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シミュレーション</a:t>
            </a:r>
            <a:endParaRPr kumimoji="1"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データ</a:t>
            </a:r>
            <a:endParaRPr kumimoji="1" lang="ja-JP" altLang="en-US" sz="1400" b="1" dirty="0">
              <a:solidFill>
                <a:schemeClr val="bg1"/>
              </a:solidFill>
              <a:latin typeface="Meiryo" charset="-128"/>
              <a:ea typeface="Meiryo" charset="-128"/>
              <a:cs typeface="Meiryo" charset="-128"/>
            </a:endParaRPr>
          </a:p>
        </p:txBody>
      </p:sp>
      <p:sp>
        <p:nvSpPr>
          <p:cNvPr id="296" name="テキスト ボックス 295"/>
          <p:cNvSpPr txBox="1"/>
          <p:nvPr/>
        </p:nvSpPr>
        <p:spPr>
          <a:xfrm>
            <a:off x="6718147" y="3542486"/>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最適解</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1282709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942250" y="2683193"/>
            <a:ext cx="7272808" cy="314914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a:t>CPS: </a:t>
            </a:r>
            <a:r>
              <a:rPr kumimoji="1" lang="en-US" altLang="ja-JP" dirty="0" err="1" smtClean="0"/>
              <a:t>IoT</a:t>
            </a:r>
            <a:r>
              <a:rPr kumimoji="1" lang="ja-JP" altLang="en-US" dirty="0" smtClean="0"/>
              <a:t>で変わる道路交通の常識</a:t>
            </a:r>
            <a:endParaRPr kumimoji="1" lang="ja-JP" altLang="en-US" dirty="0"/>
          </a:p>
        </p:txBody>
      </p:sp>
      <p:sp>
        <p:nvSpPr>
          <p:cNvPr id="3" name="スライド番号プレースホルダー 2"/>
          <p:cNvSpPr>
            <a:spLocks noGrp="1"/>
          </p:cNvSpPr>
          <p:nvPr>
            <p:ph type="sldNum" sz="quarter" idx="12"/>
          </p:nvPr>
        </p:nvSpPr>
        <p:spPr>
          <a:xfrm>
            <a:off x="6974904" y="6451560"/>
            <a:ext cx="2133600" cy="217800"/>
          </a:xfrm>
        </p:spPr>
        <p:txBody>
          <a:bodyPr/>
          <a:lstStyle/>
          <a:p>
            <a:fld id="{8FF8CC5D-A65D-5946-99B5-645367A967AD}" type="slidenum">
              <a:rPr kumimoji="1" lang="ja-JP" altLang="en-US" smtClean="0"/>
              <a:t>13</a:t>
            </a:fld>
            <a:endParaRPr kumimoji="1" lang="ja-JP" altLang="en-US"/>
          </a:p>
        </p:txBody>
      </p:sp>
      <p:pic>
        <p:nvPicPr>
          <p:cNvPr id="4" name="図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6234" y="2690179"/>
            <a:ext cx="1159235" cy="1159235"/>
          </a:xfrm>
          <a:prstGeom prst="rect">
            <a:avLst/>
          </a:prstGeom>
        </p:spPr>
      </p:pic>
      <p:pic>
        <p:nvPicPr>
          <p:cNvPr id="5" name="図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8318" y="2849719"/>
            <a:ext cx="952679" cy="952679"/>
          </a:xfrm>
          <a:prstGeom prst="rect">
            <a:avLst/>
          </a:prstGeom>
        </p:spPr>
      </p:pic>
      <p:pic>
        <p:nvPicPr>
          <p:cNvPr id="8" name="図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429" y="2962558"/>
            <a:ext cx="792373" cy="792373"/>
          </a:xfrm>
          <a:prstGeom prst="rect">
            <a:avLst/>
          </a:prstGeom>
        </p:spPr>
      </p:pic>
      <p:pic>
        <p:nvPicPr>
          <p:cNvPr id="9" name="図 8"/>
          <p:cNvPicPr>
            <a:picLocks noChangeAspect="1"/>
          </p:cNvPicPr>
          <p:nvPr/>
        </p:nvPicPr>
        <p:blipFill>
          <a:blip r:embed="rId5">
            <a:clrChange>
              <a:clrFrom>
                <a:srgbClr val="FFFFFF"/>
              </a:clrFrom>
              <a:clrTo>
                <a:srgbClr val="FFFFFF">
                  <a:alpha val="0"/>
                </a:srgbClr>
              </a:clrTo>
            </a:clrChange>
          </a:blip>
          <a:stretch>
            <a:fillRect/>
          </a:stretch>
        </p:blipFill>
        <p:spPr>
          <a:xfrm>
            <a:off x="1335032" y="2730648"/>
            <a:ext cx="1019743" cy="1019743"/>
          </a:xfrm>
          <a:prstGeom prst="rect">
            <a:avLst/>
          </a:prstGeom>
        </p:spPr>
      </p:pic>
      <p:pic>
        <p:nvPicPr>
          <p:cNvPr id="11" name="図 1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6207" y="2690179"/>
            <a:ext cx="1100679" cy="1100679"/>
          </a:xfrm>
          <a:prstGeom prst="rect">
            <a:avLst/>
          </a:prstGeom>
        </p:spPr>
      </p:pic>
      <p:pic>
        <p:nvPicPr>
          <p:cNvPr id="12" name="図 11" descr="design_img_f_1133791_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0780" y="362564"/>
            <a:ext cx="2304256" cy="2000442"/>
          </a:xfrm>
          <a:prstGeom prst="rect">
            <a:avLst/>
          </a:prstGeom>
          <a:ln>
            <a:noFill/>
          </a:ln>
          <a:effectLst>
            <a:outerShdw blurRad="292100" dist="139700" dir="2700000" algn="tl" rotWithShape="0">
              <a:srgbClr val="333333">
                <a:alpha val="65000"/>
              </a:srgbClr>
            </a:outerShdw>
          </a:effectLst>
        </p:spPr>
      </p:pic>
      <p:pic>
        <p:nvPicPr>
          <p:cNvPr id="13" name="図 12"/>
          <p:cNvPicPr>
            <a:picLocks noChangeAspect="1"/>
          </p:cNvPicPr>
          <p:nvPr/>
        </p:nvPicPr>
        <p:blipFill>
          <a:blip r:embed="rId8">
            <a:clrChange>
              <a:clrFrom>
                <a:srgbClr val="FEFEFE"/>
              </a:clrFrom>
              <a:clrTo>
                <a:srgbClr val="FEFEFE">
                  <a:alpha val="0"/>
                </a:srgbClr>
              </a:clrTo>
            </a:clrChange>
          </a:blip>
          <a:stretch>
            <a:fillRect/>
          </a:stretch>
        </p:blipFill>
        <p:spPr>
          <a:xfrm flipH="1">
            <a:off x="1328735" y="2079180"/>
            <a:ext cx="861605" cy="861605"/>
          </a:xfrm>
          <a:prstGeom prst="rect">
            <a:avLst/>
          </a:prstGeom>
        </p:spPr>
      </p:pic>
      <p:pic>
        <p:nvPicPr>
          <p:cNvPr id="14" name="図 13"/>
          <p:cNvPicPr>
            <a:picLocks noChangeAspect="1"/>
          </p:cNvPicPr>
          <p:nvPr/>
        </p:nvPicPr>
        <p:blipFill>
          <a:blip r:embed="rId8">
            <a:clrChange>
              <a:clrFrom>
                <a:srgbClr val="FEFEFE"/>
              </a:clrFrom>
              <a:clrTo>
                <a:srgbClr val="FEFEFE">
                  <a:alpha val="0"/>
                </a:srgbClr>
              </a:clrTo>
            </a:clrChange>
          </a:blip>
          <a:stretch>
            <a:fillRect/>
          </a:stretch>
        </p:blipFill>
        <p:spPr>
          <a:xfrm flipH="1">
            <a:off x="5355978" y="2079181"/>
            <a:ext cx="861605" cy="861605"/>
          </a:xfrm>
          <a:prstGeom prst="rect">
            <a:avLst/>
          </a:prstGeom>
        </p:spPr>
      </p:pic>
      <p:cxnSp>
        <p:nvCxnSpPr>
          <p:cNvPr id="16" name="直線矢印コネクタ 15"/>
          <p:cNvCxnSpPr/>
          <p:nvPr/>
        </p:nvCxnSpPr>
        <p:spPr>
          <a:xfrm flipV="1">
            <a:off x="1844903" y="1863931"/>
            <a:ext cx="2037563" cy="1232100"/>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V="1">
            <a:off x="3342123" y="1823462"/>
            <a:ext cx="1056511" cy="107908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flipV="1">
            <a:off x="4575607" y="1842393"/>
            <a:ext cx="0" cy="1253638"/>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p:nvPr/>
        </p:nvCxnSpPr>
        <p:spPr>
          <a:xfrm flipH="1" flipV="1">
            <a:off x="4860743" y="1858779"/>
            <a:ext cx="1054358" cy="1297260"/>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a:xfrm flipH="1" flipV="1">
            <a:off x="5245614" y="1842393"/>
            <a:ext cx="521171" cy="520614"/>
          </a:xfrm>
          <a:prstGeom prst="straightConnector1">
            <a:avLst/>
          </a:prstGeom>
          <a:ln>
            <a:solidFill>
              <a:srgbClr val="0432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flipH="1" flipV="1">
            <a:off x="5501466" y="1823462"/>
            <a:ext cx="1644386" cy="1200561"/>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flipV="1">
            <a:off x="1963056" y="1681318"/>
            <a:ext cx="1681168" cy="645154"/>
          </a:xfrm>
          <a:prstGeom prst="straightConnector1">
            <a:avLst/>
          </a:prstGeom>
          <a:ln>
            <a:solidFill>
              <a:srgbClr val="0432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pic>
        <p:nvPicPr>
          <p:cNvPr id="50" name="図 4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5614" y="3601083"/>
            <a:ext cx="1159235" cy="1159235"/>
          </a:xfrm>
          <a:prstGeom prst="rect">
            <a:avLst/>
          </a:prstGeom>
        </p:spPr>
      </p:pic>
      <p:pic>
        <p:nvPicPr>
          <p:cNvPr id="51" name="図 5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7698" y="3760623"/>
            <a:ext cx="952679" cy="952679"/>
          </a:xfrm>
          <a:prstGeom prst="rect">
            <a:avLst/>
          </a:prstGeom>
        </p:spPr>
      </p:pic>
      <p:pic>
        <p:nvPicPr>
          <p:cNvPr id="52" name="図 5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1809" y="3873462"/>
            <a:ext cx="792373" cy="792373"/>
          </a:xfrm>
          <a:prstGeom prst="rect">
            <a:avLst/>
          </a:prstGeom>
        </p:spPr>
      </p:pic>
      <p:pic>
        <p:nvPicPr>
          <p:cNvPr id="53" name="図 52"/>
          <p:cNvPicPr>
            <a:picLocks noChangeAspect="1"/>
          </p:cNvPicPr>
          <p:nvPr/>
        </p:nvPicPr>
        <p:blipFill>
          <a:blip r:embed="rId5">
            <a:clrChange>
              <a:clrFrom>
                <a:srgbClr val="FFFFFF"/>
              </a:clrFrom>
              <a:clrTo>
                <a:srgbClr val="FFFFFF">
                  <a:alpha val="0"/>
                </a:srgbClr>
              </a:clrTo>
            </a:clrChange>
          </a:blip>
          <a:stretch>
            <a:fillRect/>
          </a:stretch>
        </p:blipFill>
        <p:spPr>
          <a:xfrm>
            <a:off x="6635979" y="3678376"/>
            <a:ext cx="1019743" cy="1019743"/>
          </a:xfrm>
          <a:prstGeom prst="rect">
            <a:avLst/>
          </a:prstGeom>
        </p:spPr>
      </p:pic>
      <p:pic>
        <p:nvPicPr>
          <p:cNvPr id="54" name="図 5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5587" y="3601083"/>
            <a:ext cx="1100679" cy="1100679"/>
          </a:xfrm>
          <a:prstGeom prst="rect">
            <a:avLst/>
          </a:prstGeom>
        </p:spPr>
      </p:pic>
      <p:pic>
        <p:nvPicPr>
          <p:cNvPr id="61" name="図 6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379800" y="4630262"/>
            <a:ext cx="1159235" cy="1159235"/>
          </a:xfrm>
          <a:prstGeom prst="rect">
            <a:avLst/>
          </a:prstGeom>
        </p:spPr>
      </p:pic>
      <p:pic>
        <p:nvPicPr>
          <p:cNvPr id="62" name="図 6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533876" y="4801881"/>
            <a:ext cx="952679" cy="952679"/>
          </a:xfrm>
          <a:prstGeom prst="rect">
            <a:avLst/>
          </a:prstGeom>
        </p:spPr>
      </p:pic>
      <p:pic>
        <p:nvPicPr>
          <p:cNvPr id="63" name="図 6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827987" y="4914720"/>
            <a:ext cx="792373" cy="792373"/>
          </a:xfrm>
          <a:prstGeom prst="rect">
            <a:avLst/>
          </a:prstGeom>
        </p:spPr>
      </p:pic>
      <p:pic>
        <p:nvPicPr>
          <p:cNvPr id="64" name="図 63"/>
          <p:cNvPicPr>
            <a:picLocks noChangeAspect="1"/>
          </p:cNvPicPr>
          <p:nvPr/>
        </p:nvPicPr>
        <p:blipFill>
          <a:blip r:embed="rId5">
            <a:clrChange>
              <a:clrFrom>
                <a:srgbClr val="FFFFFF"/>
              </a:clrFrom>
              <a:clrTo>
                <a:srgbClr val="FFFFFF">
                  <a:alpha val="0"/>
                </a:srgbClr>
              </a:clrTo>
            </a:clrChange>
          </a:blip>
          <a:stretch>
            <a:fillRect/>
          </a:stretch>
        </p:blipFill>
        <p:spPr>
          <a:xfrm flipH="1">
            <a:off x="2730590" y="4682810"/>
            <a:ext cx="1019743" cy="1019743"/>
          </a:xfrm>
          <a:prstGeom prst="rect">
            <a:avLst/>
          </a:prstGeom>
        </p:spPr>
      </p:pic>
      <p:pic>
        <p:nvPicPr>
          <p:cNvPr id="65" name="図 6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091765" y="4642341"/>
            <a:ext cx="1100679" cy="1100679"/>
          </a:xfrm>
          <a:prstGeom prst="rect">
            <a:avLst/>
          </a:prstGeom>
        </p:spPr>
      </p:pic>
      <p:grpSp>
        <p:nvGrpSpPr>
          <p:cNvPr id="72" name="図形グループ 71"/>
          <p:cNvGrpSpPr/>
          <p:nvPr/>
        </p:nvGrpSpPr>
        <p:grpSpPr>
          <a:xfrm>
            <a:off x="1174616" y="3620219"/>
            <a:ext cx="6870957" cy="100430"/>
            <a:chOff x="1131958" y="4025196"/>
            <a:chExt cx="6870957" cy="100430"/>
          </a:xfrm>
        </p:grpSpPr>
        <p:sp>
          <p:nvSpPr>
            <p:cNvPr id="66" name="正方形/長方形 65"/>
            <p:cNvSpPr/>
            <p:nvPr/>
          </p:nvSpPr>
          <p:spPr>
            <a:xfrm>
              <a:off x="1131958" y="4027632"/>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2293252" y="4025833"/>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p:cNvSpPr/>
            <p:nvPr/>
          </p:nvSpPr>
          <p:spPr>
            <a:xfrm>
              <a:off x="3454546" y="4026995"/>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4615840" y="4025196"/>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p:cNvSpPr/>
            <p:nvPr/>
          </p:nvSpPr>
          <p:spPr>
            <a:xfrm>
              <a:off x="5786970" y="4033787"/>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p:cNvSpPr/>
            <p:nvPr/>
          </p:nvSpPr>
          <p:spPr>
            <a:xfrm>
              <a:off x="6948264" y="4031988"/>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爆発 1 72"/>
          <p:cNvSpPr/>
          <p:nvPr/>
        </p:nvSpPr>
        <p:spPr>
          <a:xfrm>
            <a:off x="2758976" y="3782228"/>
            <a:ext cx="1073525" cy="972383"/>
          </a:xfrm>
          <a:prstGeom prst="irregularSeal1">
            <a:avLst/>
          </a:prstGeom>
          <a:solidFill>
            <a:srgbClr val="FF000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4" name="図 73"/>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70324" y="2697165"/>
            <a:ext cx="1159235" cy="1159235"/>
          </a:xfrm>
          <a:prstGeom prst="rect">
            <a:avLst/>
          </a:prstGeom>
        </p:spPr>
      </p:pic>
      <p:pic>
        <p:nvPicPr>
          <p:cNvPr id="75" name="図 74"/>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48997" y="3608629"/>
            <a:ext cx="1159235" cy="1159235"/>
          </a:xfrm>
          <a:prstGeom prst="rect">
            <a:avLst/>
          </a:prstGeom>
        </p:spPr>
      </p:pic>
      <p:sp>
        <p:nvSpPr>
          <p:cNvPr id="76" name="四角形吹き出し 75"/>
          <p:cNvSpPr/>
          <p:nvPr/>
        </p:nvSpPr>
        <p:spPr>
          <a:xfrm>
            <a:off x="7082398" y="1250830"/>
            <a:ext cx="1628469" cy="572632"/>
          </a:xfrm>
          <a:prstGeom prst="wedgeRectCallout">
            <a:avLst>
              <a:gd name="adj1" fmla="val -89999"/>
              <a:gd name="adj2" fmla="val 16084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他の自動車と協調し、速度を</a:t>
            </a:r>
            <a:r>
              <a:rPr kumimoji="1" lang="ja-JP" altLang="en-US" sz="1000" smtClean="0">
                <a:solidFill>
                  <a:srgbClr val="FFFFFF"/>
                </a:solidFill>
                <a:latin typeface="ＭＳ Ｐゴシック"/>
                <a:ea typeface="ＭＳ Ｐゴシック"/>
                <a:cs typeface="ＭＳ Ｐゴシック"/>
              </a:rPr>
              <a:t>調整して渋滞を回避</a:t>
            </a:r>
            <a:endParaRPr kumimoji="1" lang="ja-JP" altLang="en-US" sz="1000" dirty="0">
              <a:solidFill>
                <a:srgbClr val="FFFFFF"/>
              </a:solidFill>
              <a:latin typeface="ＭＳ Ｐゴシック"/>
              <a:ea typeface="ＭＳ Ｐゴシック"/>
              <a:cs typeface="ＭＳ Ｐゴシック"/>
            </a:endParaRPr>
          </a:p>
        </p:txBody>
      </p:sp>
      <p:sp>
        <p:nvSpPr>
          <p:cNvPr id="77" name="四角形吹き出し 76"/>
          <p:cNvSpPr/>
          <p:nvPr/>
        </p:nvSpPr>
        <p:spPr>
          <a:xfrm>
            <a:off x="417509" y="1253675"/>
            <a:ext cx="1745242" cy="572632"/>
          </a:xfrm>
          <a:prstGeom prst="wedgeRectCallout">
            <a:avLst>
              <a:gd name="adj1" fmla="val 57493"/>
              <a:gd name="adj2" fmla="val 10903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通行量に合わせて信号機の</a:t>
            </a:r>
            <a:r>
              <a:rPr kumimoji="1" lang="ja-JP" altLang="en-US" sz="1000" smtClean="0">
                <a:solidFill>
                  <a:srgbClr val="FFFFFF"/>
                </a:solidFill>
                <a:latin typeface="ＭＳ Ｐゴシック"/>
                <a:ea typeface="ＭＳ Ｐゴシック"/>
                <a:cs typeface="ＭＳ Ｐゴシック"/>
              </a:rPr>
              <a:t>点灯を調整し渋滞を回避</a:t>
            </a:r>
            <a:endParaRPr kumimoji="1" lang="ja-JP" altLang="en-US" sz="1000" dirty="0">
              <a:solidFill>
                <a:srgbClr val="FFFFFF"/>
              </a:solidFill>
              <a:latin typeface="ＭＳ Ｐゴシック"/>
              <a:ea typeface="ＭＳ Ｐゴシック"/>
              <a:cs typeface="ＭＳ Ｐゴシック"/>
            </a:endParaRPr>
          </a:p>
        </p:txBody>
      </p:sp>
      <p:sp>
        <p:nvSpPr>
          <p:cNvPr id="78" name="四角形吹き出し 77"/>
          <p:cNvSpPr/>
          <p:nvPr/>
        </p:nvSpPr>
        <p:spPr>
          <a:xfrm>
            <a:off x="7062930" y="5687346"/>
            <a:ext cx="1681205" cy="572632"/>
          </a:xfrm>
          <a:prstGeom prst="wedgeRectCallout">
            <a:avLst>
              <a:gd name="adj1" fmla="val 3710"/>
              <a:gd name="adj2" fmla="val -141598"/>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事故に対応してバスの運行を</a:t>
            </a:r>
            <a:r>
              <a:rPr kumimoji="1" lang="ja-JP" altLang="en-US" sz="1000" smtClean="0">
                <a:solidFill>
                  <a:srgbClr val="FFFFFF"/>
                </a:solidFill>
                <a:latin typeface="ＭＳ Ｐゴシック"/>
                <a:ea typeface="ＭＳ Ｐゴシック"/>
                <a:cs typeface="ＭＳ Ｐゴシック"/>
              </a:rPr>
              <a:t>優先し移動手段を確保</a:t>
            </a:r>
            <a:endParaRPr kumimoji="1" lang="ja-JP" altLang="en-US" sz="1000" dirty="0">
              <a:solidFill>
                <a:srgbClr val="FFFFFF"/>
              </a:solidFill>
              <a:latin typeface="ＭＳ Ｐゴシック"/>
              <a:ea typeface="ＭＳ Ｐゴシック"/>
              <a:cs typeface="ＭＳ Ｐゴシック"/>
            </a:endParaRPr>
          </a:p>
        </p:txBody>
      </p:sp>
      <p:sp>
        <p:nvSpPr>
          <p:cNvPr id="79" name="四角形吹き出し 78"/>
          <p:cNvSpPr/>
          <p:nvPr/>
        </p:nvSpPr>
        <p:spPr>
          <a:xfrm>
            <a:off x="417509" y="5685327"/>
            <a:ext cx="1628469" cy="572632"/>
          </a:xfrm>
          <a:prstGeom prst="wedgeRectCallout">
            <a:avLst>
              <a:gd name="adj1" fmla="val -3728"/>
              <a:gd name="adj2" fmla="val -19764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交通量に合わせて中央線を移動し渋滞を回避</a:t>
            </a:r>
            <a:endParaRPr kumimoji="1" lang="ja-JP" altLang="en-US" sz="1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73731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dissolve">
                                      <p:cBhvr>
                                        <p:cTn id="7" dur="500"/>
                                        <p:tgtEl>
                                          <p:spTgt spid="76"/>
                                        </p:tgtEl>
                                      </p:cBhvr>
                                    </p:animEffect>
                                  </p:childTnLst>
                                </p:cTn>
                              </p:par>
                              <p:par>
                                <p:cTn id="8" presetID="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checkerboard(across)">
                                      <p:cBhvr>
                                        <p:cTn id="27" dur="500"/>
                                        <p:tgtEl>
                                          <p:spTgt spid="77"/>
                                        </p:tgtEl>
                                      </p:cBhvr>
                                    </p:animEffect>
                                  </p:childTnLst>
                                </p:cTn>
                              </p:par>
                              <p:par>
                                <p:cTn id="28" presetID="5" presetClass="entr" presetSubtype="1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checkerboard(across)">
                                      <p:cBhvr>
                                        <p:cTn id="30" dur="500"/>
                                        <p:tgtEl>
                                          <p:spTgt spid="45"/>
                                        </p:tgtEl>
                                      </p:cBhvr>
                                    </p:animEffect>
                                  </p:childTnLst>
                                </p:cTn>
                              </p:par>
                              <p:par>
                                <p:cTn id="31" presetID="5"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checkerboard(across)">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33333E-6 4.81481E-6 L -0.00052 0.14768 " pathEditMode="relative" rAng="0" ptsTypes="AA">
                                      <p:cBhvr>
                                        <p:cTn id="37" dur="2000" fill="hold"/>
                                        <p:tgtEl>
                                          <p:spTgt spid="72"/>
                                        </p:tgtEl>
                                        <p:attrNameLst>
                                          <p:attrName>ppt_x</p:attrName>
                                          <p:attrName>ppt_y</p:attrName>
                                        </p:attrNameLst>
                                      </p:cBhvr>
                                      <p:rCtr x="-35" y="7384"/>
                                    </p:animMotion>
                                  </p:childTnLst>
                                </p:cTn>
                              </p:par>
                            </p:childTnLst>
                          </p:cTn>
                        </p:par>
                        <p:par>
                          <p:cTn id="38" fill="hold">
                            <p:stCondLst>
                              <p:cond delay="2000"/>
                            </p:stCondLst>
                            <p:childTnLst>
                              <p:par>
                                <p:cTn id="39" presetID="2" presetClass="entr" presetSubtype="2" fill="hold" nodeType="after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1+#ppt_w/2"/>
                                          </p:val>
                                        </p:tav>
                                        <p:tav tm="100000">
                                          <p:val>
                                            <p:strVal val="#ppt_x"/>
                                          </p:val>
                                        </p:tav>
                                      </p:tavLst>
                                    </p:anim>
                                    <p:anim calcmode="lin" valueType="num">
                                      <p:cBhvr additive="base">
                                        <p:cTn id="42" dur="500" fill="hold"/>
                                        <p:tgtEl>
                                          <p:spTgt spid="54"/>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 presetClass="entr" presetSubtype="2"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1+#ppt_w/2"/>
                                          </p:val>
                                        </p:tav>
                                        <p:tav tm="100000">
                                          <p:val>
                                            <p:strVal val="#ppt_x"/>
                                          </p:val>
                                        </p:tav>
                                      </p:tavLst>
                                    </p:anim>
                                    <p:anim calcmode="lin" valueType="num">
                                      <p:cBhvr additive="base">
                                        <p:cTn id="47" dur="500" fill="hold"/>
                                        <p:tgtEl>
                                          <p:spTgt spid="51"/>
                                        </p:tgtEl>
                                        <p:attrNameLst>
                                          <p:attrName>ppt_y</p:attrName>
                                        </p:attrNameLst>
                                      </p:cBhvr>
                                      <p:tavLst>
                                        <p:tav tm="0">
                                          <p:val>
                                            <p:strVal val="#ppt_y"/>
                                          </p:val>
                                        </p:tav>
                                        <p:tav tm="100000">
                                          <p:val>
                                            <p:strVal val="#ppt_y"/>
                                          </p:val>
                                        </p:tav>
                                      </p:tavLst>
                                    </p:anim>
                                  </p:childTnLst>
                                </p:cTn>
                              </p:par>
                            </p:childTnLst>
                          </p:cTn>
                        </p:par>
                        <p:par>
                          <p:cTn id="48" fill="hold">
                            <p:stCondLst>
                              <p:cond delay="3000"/>
                            </p:stCondLst>
                            <p:childTnLst>
                              <p:par>
                                <p:cTn id="49" presetID="2" presetClass="entr" presetSubtype="2"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fill="hold"/>
                                        <p:tgtEl>
                                          <p:spTgt spid="52"/>
                                        </p:tgtEl>
                                        <p:attrNameLst>
                                          <p:attrName>ppt_x</p:attrName>
                                        </p:attrNameLst>
                                      </p:cBhvr>
                                      <p:tavLst>
                                        <p:tav tm="0">
                                          <p:val>
                                            <p:strVal val="1+#ppt_w/2"/>
                                          </p:val>
                                        </p:tav>
                                        <p:tav tm="100000">
                                          <p:val>
                                            <p:strVal val="#ppt_x"/>
                                          </p:val>
                                        </p:tav>
                                      </p:tavLst>
                                    </p:anim>
                                    <p:anim calcmode="lin" valueType="num">
                                      <p:cBhvr additive="base">
                                        <p:cTn id="52" dur="500" fill="hold"/>
                                        <p:tgtEl>
                                          <p:spTgt spid="52"/>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2" presetClass="entr" presetSubtype="2" fill="hold" nodeType="after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500" fill="hold"/>
                                        <p:tgtEl>
                                          <p:spTgt spid="50"/>
                                        </p:tgtEl>
                                        <p:attrNameLst>
                                          <p:attrName>ppt_x</p:attrName>
                                        </p:attrNameLst>
                                      </p:cBhvr>
                                      <p:tavLst>
                                        <p:tav tm="0">
                                          <p:val>
                                            <p:strVal val="1+#ppt_w/2"/>
                                          </p:val>
                                        </p:tav>
                                        <p:tav tm="100000">
                                          <p:val>
                                            <p:strVal val="#ppt_x"/>
                                          </p:val>
                                        </p:tav>
                                      </p:tavLst>
                                    </p:anim>
                                    <p:anim calcmode="lin" valueType="num">
                                      <p:cBhvr additive="base">
                                        <p:cTn id="57" dur="500" fill="hold"/>
                                        <p:tgtEl>
                                          <p:spTgt spid="50"/>
                                        </p:tgtEl>
                                        <p:attrNameLst>
                                          <p:attrName>ppt_y</p:attrName>
                                        </p:attrNameLst>
                                      </p:cBhvr>
                                      <p:tavLst>
                                        <p:tav tm="0">
                                          <p:val>
                                            <p:strVal val="#ppt_y"/>
                                          </p:val>
                                        </p:tav>
                                        <p:tav tm="100000">
                                          <p:val>
                                            <p:strVal val="#ppt_y"/>
                                          </p:val>
                                        </p:tav>
                                      </p:tavLst>
                                    </p:anim>
                                  </p:childTnLst>
                                </p:cTn>
                              </p:par>
                            </p:childTnLst>
                          </p:cTn>
                        </p:par>
                        <p:par>
                          <p:cTn id="58" fill="hold">
                            <p:stCondLst>
                              <p:cond delay="4000"/>
                            </p:stCondLst>
                            <p:childTnLst>
                              <p:par>
                                <p:cTn id="59" presetID="2" presetClass="entr" presetSubtype="2" fill="hold"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1+#ppt_w/2"/>
                                          </p:val>
                                        </p:tav>
                                        <p:tav tm="100000">
                                          <p:val>
                                            <p:strVal val="#ppt_x"/>
                                          </p:val>
                                        </p:tav>
                                      </p:tavLst>
                                    </p:anim>
                                    <p:anim calcmode="lin" valueType="num">
                                      <p:cBhvr additive="base">
                                        <p:cTn id="62" dur="500" fill="hold"/>
                                        <p:tgtEl>
                                          <p:spTgt spid="53"/>
                                        </p:tgtEl>
                                        <p:attrNameLst>
                                          <p:attrName>ppt_y</p:attrName>
                                        </p:attrNameLst>
                                      </p:cBhvr>
                                      <p:tavLst>
                                        <p:tav tm="0">
                                          <p:val>
                                            <p:strVal val="#ppt_y"/>
                                          </p:val>
                                        </p:tav>
                                        <p:tav tm="100000">
                                          <p:val>
                                            <p:strVal val="#ppt_y"/>
                                          </p:val>
                                        </p:tav>
                                      </p:tavLst>
                                    </p:anim>
                                  </p:childTnLst>
                                </p:cTn>
                              </p:par>
                              <p:par>
                                <p:cTn id="63" presetID="9" presetClass="entr" presetSubtype="0"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dissolve">
                                      <p:cBhvr>
                                        <p:cTn id="65" dur="500"/>
                                        <p:tgtEl>
                                          <p:spTgt spid="7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73"/>
                                        </p:tgtEl>
                                        <p:attrNameLst>
                                          <p:attrName>style.visibility</p:attrName>
                                        </p:attrNameLst>
                                      </p:cBhvr>
                                      <p:to>
                                        <p:strVal val="visible"/>
                                      </p:to>
                                    </p:set>
                                    <p:anim calcmode="lin" valueType="num">
                                      <p:cBhvr>
                                        <p:cTn id="70" dur="500" fill="hold"/>
                                        <p:tgtEl>
                                          <p:spTgt spid="73"/>
                                        </p:tgtEl>
                                        <p:attrNameLst>
                                          <p:attrName>ppt_w</p:attrName>
                                        </p:attrNameLst>
                                      </p:cBhvr>
                                      <p:tavLst>
                                        <p:tav tm="0">
                                          <p:val>
                                            <p:fltVal val="0"/>
                                          </p:val>
                                        </p:tav>
                                        <p:tav tm="100000">
                                          <p:val>
                                            <p:strVal val="#ppt_w"/>
                                          </p:val>
                                        </p:tav>
                                      </p:tavLst>
                                    </p:anim>
                                    <p:anim calcmode="lin" valueType="num">
                                      <p:cBhvr>
                                        <p:cTn id="71" dur="500" fill="hold"/>
                                        <p:tgtEl>
                                          <p:spTgt spid="73"/>
                                        </p:tgtEl>
                                        <p:attrNameLst>
                                          <p:attrName>ppt_h</p:attrName>
                                        </p:attrNameLst>
                                      </p:cBhvr>
                                      <p:tavLst>
                                        <p:tav tm="0">
                                          <p:val>
                                            <p:fltVal val="0"/>
                                          </p:val>
                                        </p:tav>
                                        <p:tav tm="100000">
                                          <p:val>
                                            <p:strVal val="#ppt_h"/>
                                          </p:val>
                                        </p:tav>
                                      </p:tavLst>
                                    </p:anim>
                                    <p:animEffect transition="in" filter="fade">
                                      <p:cBhvr>
                                        <p:cTn id="72" dur="500"/>
                                        <p:tgtEl>
                                          <p:spTgt spid="73"/>
                                        </p:tgtEl>
                                      </p:cBhvr>
                                    </p:animEffect>
                                  </p:childTnLst>
                                </p:cTn>
                              </p:par>
                              <p:par>
                                <p:cTn id="73" presetID="9" presetClass="entr" presetSubtype="0"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dissolve">
                                      <p:cBhvr>
                                        <p:cTn id="75" dur="500"/>
                                        <p:tgtEl>
                                          <p:spTgt spid="74"/>
                                        </p:tgtEl>
                                      </p:cBhvr>
                                    </p:animEffect>
                                  </p:childTnLst>
                                </p:cTn>
                              </p:par>
                              <p:par>
                                <p:cTn id="76" presetID="9" presetClass="entr" presetSubtype="0" fill="hold" nodeType="with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dissolve">
                                      <p:cBhvr>
                                        <p:cTn id="78" dur="500"/>
                                        <p:tgtEl>
                                          <p:spTgt spid="75"/>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8" fill="hold" nodeType="clickEffect">
                                  <p:stCondLst>
                                    <p:cond delay="0"/>
                                  </p:stCondLst>
                                  <p:childTnLst>
                                    <p:anim calcmode="lin" valueType="num">
                                      <p:cBhvr additive="base">
                                        <p:cTn id="82" dur="2000"/>
                                        <p:tgtEl>
                                          <p:spTgt spid="74"/>
                                        </p:tgtEl>
                                        <p:attrNameLst>
                                          <p:attrName>ppt_x</p:attrName>
                                        </p:attrNameLst>
                                      </p:cBhvr>
                                      <p:tavLst>
                                        <p:tav tm="0">
                                          <p:val>
                                            <p:strVal val="ppt_x"/>
                                          </p:val>
                                        </p:tav>
                                        <p:tav tm="100000">
                                          <p:val>
                                            <p:strVal val="0-ppt_w/2"/>
                                          </p:val>
                                        </p:tav>
                                      </p:tavLst>
                                    </p:anim>
                                    <p:anim calcmode="lin" valueType="num">
                                      <p:cBhvr additive="base">
                                        <p:cTn id="83" dur="2000"/>
                                        <p:tgtEl>
                                          <p:spTgt spid="74"/>
                                        </p:tgtEl>
                                        <p:attrNameLst>
                                          <p:attrName>ppt_y</p:attrName>
                                        </p:attrNameLst>
                                      </p:cBhvr>
                                      <p:tavLst>
                                        <p:tav tm="0">
                                          <p:val>
                                            <p:strVal val="ppt_y"/>
                                          </p:val>
                                        </p:tav>
                                        <p:tav tm="100000">
                                          <p:val>
                                            <p:strVal val="ppt_y"/>
                                          </p:val>
                                        </p:tav>
                                      </p:tavLst>
                                    </p:anim>
                                    <p:set>
                                      <p:cBhvr>
                                        <p:cTn id="84" dur="1" fill="hold">
                                          <p:stCondLst>
                                            <p:cond delay="1999"/>
                                          </p:stCondLst>
                                        </p:cTn>
                                        <p:tgtEl>
                                          <p:spTgt spid="74"/>
                                        </p:tgtEl>
                                        <p:attrNameLst>
                                          <p:attrName>style.visibility</p:attrName>
                                        </p:attrNameLst>
                                      </p:cBhvr>
                                      <p:to>
                                        <p:strVal val="hidden"/>
                                      </p:to>
                                    </p:set>
                                  </p:childTnLst>
                                </p:cTn>
                              </p:par>
                              <p:par>
                                <p:cTn id="85" presetID="2" presetClass="exit" presetSubtype="8" fill="hold" nodeType="withEffect">
                                  <p:stCondLst>
                                    <p:cond delay="0"/>
                                  </p:stCondLst>
                                  <p:childTnLst>
                                    <p:anim calcmode="lin" valueType="num">
                                      <p:cBhvr additive="base">
                                        <p:cTn id="86" dur="2000"/>
                                        <p:tgtEl>
                                          <p:spTgt spid="75"/>
                                        </p:tgtEl>
                                        <p:attrNameLst>
                                          <p:attrName>ppt_x</p:attrName>
                                        </p:attrNameLst>
                                      </p:cBhvr>
                                      <p:tavLst>
                                        <p:tav tm="0">
                                          <p:val>
                                            <p:strVal val="ppt_x"/>
                                          </p:val>
                                        </p:tav>
                                        <p:tav tm="100000">
                                          <p:val>
                                            <p:strVal val="0-ppt_w/2"/>
                                          </p:val>
                                        </p:tav>
                                      </p:tavLst>
                                    </p:anim>
                                    <p:anim calcmode="lin" valueType="num">
                                      <p:cBhvr additive="base">
                                        <p:cTn id="87" dur="2000"/>
                                        <p:tgtEl>
                                          <p:spTgt spid="75"/>
                                        </p:tgtEl>
                                        <p:attrNameLst>
                                          <p:attrName>ppt_y</p:attrName>
                                        </p:attrNameLst>
                                      </p:cBhvr>
                                      <p:tavLst>
                                        <p:tav tm="0">
                                          <p:val>
                                            <p:strVal val="ppt_y"/>
                                          </p:val>
                                        </p:tav>
                                        <p:tav tm="100000">
                                          <p:val>
                                            <p:strVal val="ppt_y"/>
                                          </p:val>
                                        </p:tav>
                                      </p:tavLst>
                                    </p:anim>
                                    <p:set>
                                      <p:cBhvr>
                                        <p:cTn id="88" dur="1" fill="hold">
                                          <p:stCondLst>
                                            <p:cond delay="1999"/>
                                          </p:stCondLst>
                                        </p:cTn>
                                        <p:tgtEl>
                                          <p:spTgt spid="75"/>
                                        </p:tgtEl>
                                        <p:attrNameLst>
                                          <p:attrName>style.visibility</p:attrName>
                                        </p:attrNameLst>
                                      </p:cBhvr>
                                      <p:to>
                                        <p:strVal val="hidden"/>
                                      </p:to>
                                    </p:set>
                                  </p:childTnLst>
                                </p:cTn>
                              </p:par>
                              <p:par>
                                <p:cTn id="89" presetID="9" presetClass="entr" presetSubtype="0" fill="hold" grpId="0" nodeType="withEffect">
                                  <p:stCondLst>
                                    <p:cond delay="0"/>
                                  </p:stCondLst>
                                  <p:childTnLst>
                                    <p:set>
                                      <p:cBhvr>
                                        <p:cTn id="90" dur="1" fill="hold">
                                          <p:stCondLst>
                                            <p:cond delay="0"/>
                                          </p:stCondLst>
                                        </p:cTn>
                                        <p:tgtEl>
                                          <p:spTgt spid="78"/>
                                        </p:tgtEl>
                                        <p:attrNameLst>
                                          <p:attrName>style.visibility</p:attrName>
                                        </p:attrNameLst>
                                      </p:cBhvr>
                                      <p:to>
                                        <p:strVal val="visible"/>
                                      </p:to>
                                    </p:set>
                                    <p:animEffect transition="in" filter="dissolve">
                                      <p:cBhvr>
                                        <p:cTn id="9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6" grpId="0" animBg="1"/>
      <p:bldP spid="77" grpId="0" animBg="1"/>
      <p:bldP spid="78" grpId="0" animBg="1"/>
      <p:bldP spid="7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CPS:</a:t>
            </a:r>
            <a:r>
              <a:rPr kumimoji="1" lang="ja-JP" altLang="en-US" dirty="0" smtClean="0"/>
              <a:t>つながることの価値</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p:spPr>
        <p:txBody>
          <a:bodyPr/>
          <a:lstStyle/>
          <a:p>
            <a:fld id="{8FF8CC5D-A65D-5946-99B5-645367A967AD}" type="slidenum">
              <a:rPr kumimoji="1" lang="ja-JP" altLang="en-US" smtClean="0"/>
              <a:t>14</a:t>
            </a:fld>
            <a:endParaRPr kumimoji="1" lang="ja-JP" altLang="en-US"/>
          </a:p>
        </p:txBody>
      </p:sp>
      <p:sp>
        <p:nvSpPr>
          <p:cNvPr id="4" name="正方形/長方形 3"/>
          <p:cNvSpPr/>
          <p:nvPr/>
        </p:nvSpPr>
        <p:spPr>
          <a:xfrm>
            <a:off x="539552" y="1196752"/>
            <a:ext cx="8064896" cy="453650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439652" y="2636912"/>
            <a:ext cx="6264696" cy="3096344"/>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627784" y="3933056"/>
            <a:ext cx="3888432" cy="180020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99882" y="4653136"/>
            <a:ext cx="944235" cy="648072"/>
          </a:xfrm>
          <a:prstGeom prst="rect">
            <a:avLst/>
          </a:prstGeom>
        </p:spPr>
      </p:pic>
      <p:sp>
        <p:nvSpPr>
          <p:cNvPr id="8" name="テキスト ボックス 7"/>
          <p:cNvSpPr txBox="1"/>
          <p:nvPr/>
        </p:nvSpPr>
        <p:spPr>
          <a:xfrm>
            <a:off x="3498628" y="5395282"/>
            <a:ext cx="2146742" cy="369332"/>
          </a:xfrm>
          <a:prstGeom prst="rect">
            <a:avLst/>
          </a:prstGeom>
          <a:noFill/>
        </p:spPr>
        <p:txBody>
          <a:bodyPr wrap="none" rtlCol="0">
            <a:spAutoFit/>
          </a:bodyPr>
          <a:lstStyle/>
          <a:p>
            <a:pPr algn="ctr"/>
            <a:r>
              <a:rPr kumimoji="1" lang="ja-JP" altLang="en-US" smtClean="0">
                <a:solidFill>
                  <a:schemeClr val="bg1"/>
                </a:solidFill>
              </a:rPr>
              <a:t>個別最適・個別快適</a:t>
            </a:r>
            <a:endParaRPr kumimoji="1" lang="ja-JP" altLang="en-US" dirty="0">
              <a:solidFill>
                <a:schemeClr val="bg1"/>
              </a:solidFill>
            </a:endParaRPr>
          </a:p>
        </p:txBody>
      </p:sp>
      <p:sp>
        <p:nvSpPr>
          <p:cNvPr id="9" name="正方形/長方形 8"/>
          <p:cNvSpPr/>
          <p:nvPr/>
        </p:nvSpPr>
        <p:spPr>
          <a:xfrm>
            <a:off x="2922564" y="4217654"/>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00B0F0"/>
                </a:solidFill>
                <a:latin typeface="ＭＳ Ｐゴシック"/>
                <a:ea typeface="ＭＳ Ｐゴシック"/>
                <a:cs typeface="ＭＳ Ｐゴシック"/>
              </a:rPr>
              <a:t>情報収集</a:t>
            </a:r>
            <a:endParaRPr kumimoji="1" lang="ja-JP" altLang="en-US" sz="1200" dirty="0">
              <a:solidFill>
                <a:srgbClr val="00B0F0"/>
              </a:solidFill>
              <a:latin typeface="ＭＳ Ｐゴシック"/>
              <a:ea typeface="ＭＳ Ｐゴシック"/>
              <a:cs typeface="ＭＳ Ｐゴシック"/>
            </a:endParaRPr>
          </a:p>
        </p:txBody>
      </p:sp>
      <p:sp>
        <p:nvSpPr>
          <p:cNvPr id="10" name="正方形/長方形 9"/>
          <p:cNvSpPr/>
          <p:nvPr/>
        </p:nvSpPr>
        <p:spPr>
          <a:xfrm>
            <a:off x="4860032" y="4217653"/>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B0F0"/>
                </a:solidFill>
                <a:latin typeface="ＭＳ Ｐゴシック"/>
                <a:ea typeface="ＭＳ Ｐゴシック"/>
                <a:cs typeface="ＭＳ Ｐゴシック"/>
              </a:rPr>
              <a:t>車両ソフトの更新</a:t>
            </a:r>
            <a:endParaRPr kumimoji="1" lang="ja-JP" altLang="en-US" sz="1200" dirty="0">
              <a:solidFill>
                <a:srgbClr val="00B0F0"/>
              </a:solidFill>
              <a:latin typeface="ＭＳ Ｐゴシック"/>
              <a:ea typeface="ＭＳ Ｐゴシック"/>
              <a:cs typeface="ＭＳ Ｐゴシック"/>
            </a:endParaRPr>
          </a:p>
        </p:txBody>
      </p:sp>
      <p:pic>
        <p:nvPicPr>
          <p:cNvPr id="11" name="図 10"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7805" y="3285743"/>
            <a:ext cx="745418" cy="511615"/>
          </a:xfrm>
          <a:prstGeom prst="rect">
            <a:avLst/>
          </a:prstGeom>
        </p:spPr>
      </p:pic>
      <p:pic>
        <p:nvPicPr>
          <p:cNvPr id="12" name="図 11"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9291" y="3303681"/>
            <a:ext cx="745418" cy="511615"/>
          </a:xfrm>
          <a:prstGeom prst="rect">
            <a:avLst/>
          </a:prstGeom>
        </p:spPr>
      </p:pic>
      <p:pic>
        <p:nvPicPr>
          <p:cNvPr id="13" name="図 12"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6401" y="3279142"/>
            <a:ext cx="745418" cy="511615"/>
          </a:xfrm>
          <a:prstGeom prst="rect">
            <a:avLst/>
          </a:prstGeom>
        </p:spPr>
      </p:pic>
      <p:pic>
        <p:nvPicPr>
          <p:cNvPr id="14" name="図 13"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5015" y="3961845"/>
            <a:ext cx="745418" cy="511615"/>
          </a:xfrm>
          <a:prstGeom prst="rect">
            <a:avLst/>
          </a:prstGeom>
        </p:spPr>
      </p:pic>
      <p:pic>
        <p:nvPicPr>
          <p:cNvPr id="15" name="図 14"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5015" y="5045400"/>
            <a:ext cx="745418" cy="511615"/>
          </a:xfrm>
          <a:prstGeom prst="rect">
            <a:avLst/>
          </a:prstGeom>
        </p:spPr>
      </p:pic>
      <p:pic>
        <p:nvPicPr>
          <p:cNvPr id="16" name="図 15"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9571" y="3961845"/>
            <a:ext cx="745418" cy="511615"/>
          </a:xfrm>
          <a:prstGeom prst="rect">
            <a:avLst/>
          </a:prstGeom>
        </p:spPr>
      </p:pic>
      <p:pic>
        <p:nvPicPr>
          <p:cNvPr id="17" name="図 16"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9571" y="5045400"/>
            <a:ext cx="745418" cy="511615"/>
          </a:xfrm>
          <a:prstGeom prst="rect">
            <a:avLst/>
          </a:prstGeom>
        </p:spPr>
      </p:pic>
      <p:sp>
        <p:nvSpPr>
          <p:cNvPr id="18" name="正方形/長方形 17"/>
          <p:cNvSpPr/>
          <p:nvPr/>
        </p:nvSpPr>
        <p:spPr>
          <a:xfrm>
            <a:off x="1633027" y="3285743"/>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B050"/>
                </a:solidFill>
                <a:latin typeface="ＭＳ Ｐゴシック"/>
                <a:ea typeface="ＭＳ Ｐゴシック"/>
                <a:cs typeface="ＭＳ Ｐゴシック"/>
              </a:rPr>
              <a:t>協調・連携</a:t>
            </a:r>
            <a:endParaRPr kumimoji="1" lang="ja-JP" altLang="en-US" sz="1200" dirty="0">
              <a:solidFill>
                <a:srgbClr val="00B050"/>
              </a:solidFill>
              <a:latin typeface="ＭＳ Ｐゴシック"/>
              <a:ea typeface="ＭＳ Ｐゴシック"/>
              <a:cs typeface="ＭＳ Ｐゴシック"/>
            </a:endParaRPr>
          </a:p>
        </p:txBody>
      </p:sp>
      <p:sp>
        <p:nvSpPr>
          <p:cNvPr id="19" name="正方形/長方形 18"/>
          <p:cNvSpPr/>
          <p:nvPr/>
        </p:nvSpPr>
        <p:spPr>
          <a:xfrm>
            <a:off x="6145193" y="3294300"/>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B050"/>
                </a:solidFill>
                <a:latin typeface="ＭＳ Ｐゴシック"/>
                <a:ea typeface="ＭＳ Ｐゴシック"/>
                <a:cs typeface="ＭＳ Ｐゴシック"/>
              </a:rPr>
              <a:t>情報共有</a:t>
            </a:r>
            <a:endParaRPr kumimoji="1" lang="ja-JP" altLang="en-US" sz="1200" dirty="0">
              <a:solidFill>
                <a:srgbClr val="00B050"/>
              </a:solidFill>
              <a:latin typeface="ＭＳ Ｐゴシック"/>
              <a:ea typeface="ＭＳ Ｐゴシック"/>
              <a:cs typeface="ＭＳ Ｐゴシック"/>
            </a:endParaRPr>
          </a:p>
        </p:txBody>
      </p:sp>
      <p:sp>
        <p:nvSpPr>
          <p:cNvPr id="20" name="テキスト ボックス 19"/>
          <p:cNvSpPr txBox="1"/>
          <p:nvPr/>
        </p:nvSpPr>
        <p:spPr>
          <a:xfrm>
            <a:off x="3017730" y="2805514"/>
            <a:ext cx="3108543" cy="369332"/>
          </a:xfrm>
          <a:prstGeom prst="rect">
            <a:avLst/>
          </a:prstGeom>
          <a:noFill/>
        </p:spPr>
        <p:txBody>
          <a:bodyPr wrap="none" rtlCol="0">
            <a:spAutoFit/>
          </a:bodyPr>
          <a:lstStyle/>
          <a:p>
            <a:pPr algn="ctr"/>
            <a:r>
              <a:rPr kumimoji="1" lang="ja-JP" altLang="en-US" dirty="0" smtClean="0">
                <a:solidFill>
                  <a:schemeClr val="bg1"/>
                </a:solidFill>
              </a:rPr>
              <a:t>道路交通システムの全体最適</a:t>
            </a:r>
            <a:endParaRPr kumimoji="1" lang="ja-JP" altLang="en-US" dirty="0">
              <a:solidFill>
                <a:schemeClr val="bg1"/>
              </a:solidFill>
            </a:endParaRPr>
          </a:p>
        </p:txBody>
      </p:sp>
      <p:sp>
        <p:nvSpPr>
          <p:cNvPr id="21" name="正方形/長方形 20"/>
          <p:cNvSpPr/>
          <p:nvPr/>
        </p:nvSpPr>
        <p:spPr>
          <a:xfrm>
            <a:off x="6221436" y="1791553"/>
            <a:ext cx="2022972" cy="6323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chemeClr val="bg1"/>
                </a:solidFill>
                <a:latin typeface="ＭＳ Ｐゴシック"/>
                <a:ea typeface="ＭＳ Ｐゴシック"/>
                <a:cs typeface="ＭＳ Ｐゴシック"/>
              </a:rPr>
              <a:t>環境負荷の低減</a:t>
            </a:r>
          </a:p>
          <a:p>
            <a:pPr algn="ctr"/>
            <a:r>
              <a:rPr kumimoji="1" lang="ja-JP" altLang="en-US" sz="1200" dirty="0" smtClean="0">
                <a:solidFill>
                  <a:schemeClr val="bg1"/>
                </a:solidFill>
                <a:latin typeface="ＭＳ Ｐゴシック"/>
                <a:ea typeface="ＭＳ Ｐゴシック"/>
                <a:cs typeface="ＭＳ Ｐゴシック"/>
              </a:rPr>
              <a:t>渋滞回避や最適ルート指示</a:t>
            </a:r>
            <a:endParaRPr kumimoji="1" lang="ja-JP" altLang="en-US" sz="1200" dirty="0">
              <a:solidFill>
                <a:schemeClr val="bg1"/>
              </a:solidFill>
              <a:latin typeface="ＭＳ Ｐゴシック"/>
              <a:ea typeface="ＭＳ Ｐゴシック"/>
              <a:cs typeface="ＭＳ Ｐゴシック"/>
            </a:endParaRPr>
          </a:p>
        </p:txBody>
      </p:sp>
      <p:sp>
        <p:nvSpPr>
          <p:cNvPr id="22" name="正方形/長方形 21"/>
          <p:cNvSpPr/>
          <p:nvPr/>
        </p:nvSpPr>
        <p:spPr>
          <a:xfrm>
            <a:off x="3560514" y="1773656"/>
            <a:ext cx="2022972" cy="6323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chemeClr val="bg1"/>
                </a:solidFill>
                <a:latin typeface="ＭＳ Ｐゴシック"/>
                <a:ea typeface="ＭＳ Ｐゴシック"/>
                <a:cs typeface="ＭＳ Ｐゴシック"/>
              </a:rPr>
              <a:t>交通事故の低減</a:t>
            </a:r>
          </a:p>
          <a:p>
            <a:pPr algn="ctr"/>
            <a:r>
              <a:rPr kumimoji="1" lang="ja-JP" altLang="en-US" sz="1200" dirty="0" smtClean="0">
                <a:solidFill>
                  <a:schemeClr val="bg1"/>
                </a:solidFill>
                <a:latin typeface="ＭＳ Ｐゴシック"/>
                <a:ea typeface="ＭＳ Ｐゴシック"/>
                <a:cs typeface="ＭＳ Ｐゴシック"/>
              </a:rPr>
              <a:t>自律運転による事故の回避</a:t>
            </a:r>
            <a:endParaRPr kumimoji="1" lang="ja-JP" altLang="en-US" sz="1200" dirty="0">
              <a:solidFill>
                <a:schemeClr val="bg1"/>
              </a:solidFill>
              <a:latin typeface="ＭＳ Ｐゴシック"/>
              <a:ea typeface="ＭＳ Ｐゴシック"/>
              <a:cs typeface="ＭＳ Ｐゴシック"/>
            </a:endParaRPr>
          </a:p>
        </p:txBody>
      </p:sp>
      <p:sp>
        <p:nvSpPr>
          <p:cNvPr id="23" name="正方形/長方形 22"/>
          <p:cNvSpPr/>
          <p:nvPr/>
        </p:nvSpPr>
        <p:spPr>
          <a:xfrm>
            <a:off x="899592" y="1785867"/>
            <a:ext cx="2022972" cy="6323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chemeClr val="bg1"/>
                </a:solidFill>
                <a:latin typeface="ＭＳ Ｐゴシック"/>
                <a:ea typeface="ＭＳ Ｐゴシック"/>
                <a:cs typeface="ＭＳ Ｐゴシック"/>
              </a:rPr>
              <a:t>災害時の減災</a:t>
            </a:r>
          </a:p>
          <a:p>
            <a:pPr algn="ctr"/>
            <a:r>
              <a:rPr kumimoji="1" lang="ja-JP" altLang="en-US" sz="1200" dirty="0" smtClean="0">
                <a:solidFill>
                  <a:schemeClr val="bg1"/>
                </a:solidFill>
                <a:latin typeface="ＭＳ Ｐゴシック"/>
                <a:ea typeface="ＭＳ Ｐゴシック"/>
                <a:cs typeface="ＭＳ Ｐゴシック"/>
              </a:rPr>
              <a:t>道路管制システムの制御</a:t>
            </a:r>
          </a:p>
        </p:txBody>
      </p:sp>
      <p:sp>
        <p:nvSpPr>
          <p:cNvPr id="24" name="テキスト ボックス 23"/>
          <p:cNvSpPr txBox="1"/>
          <p:nvPr/>
        </p:nvSpPr>
        <p:spPr>
          <a:xfrm>
            <a:off x="2838191" y="1268753"/>
            <a:ext cx="3467616" cy="461665"/>
          </a:xfrm>
          <a:prstGeom prst="rect">
            <a:avLst/>
          </a:prstGeom>
          <a:noFill/>
        </p:spPr>
        <p:txBody>
          <a:bodyPr wrap="none" rtlCol="0">
            <a:spAutoFit/>
          </a:bodyPr>
          <a:lstStyle/>
          <a:p>
            <a:pPr algn="ctr"/>
            <a:r>
              <a:rPr kumimoji="1" lang="ja-JP" altLang="en-US" sz="2400" smtClean="0">
                <a:solidFill>
                  <a:srgbClr val="0432FF"/>
                </a:solidFill>
              </a:rPr>
              <a:t>社会システム</a:t>
            </a:r>
            <a:r>
              <a:rPr kumimoji="1" lang="ja-JP" altLang="en-US" sz="2400" dirty="0" smtClean="0">
                <a:solidFill>
                  <a:srgbClr val="0432FF"/>
                </a:solidFill>
              </a:rPr>
              <a:t>の全体最適</a:t>
            </a:r>
            <a:endParaRPr kumimoji="1" lang="ja-JP" altLang="en-US" sz="2400" dirty="0">
              <a:solidFill>
                <a:srgbClr val="0432FF"/>
              </a:solidFill>
            </a:endParaRPr>
          </a:p>
        </p:txBody>
      </p:sp>
      <p:sp>
        <p:nvSpPr>
          <p:cNvPr id="25" name="テキスト ボックス 24"/>
          <p:cNvSpPr txBox="1"/>
          <p:nvPr/>
        </p:nvSpPr>
        <p:spPr>
          <a:xfrm>
            <a:off x="1139809" y="5951515"/>
            <a:ext cx="6864379" cy="461665"/>
          </a:xfrm>
          <a:prstGeom prst="rect">
            <a:avLst/>
          </a:prstGeom>
          <a:noFill/>
        </p:spPr>
        <p:txBody>
          <a:bodyPr wrap="none" rtlCol="0">
            <a:spAutoFit/>
          </a:bodyPr>
          <a:lstStyle/>
          <a:p>
            <a:pPr algn="ctr"/>
            <a:r>
              <a:rPr kumimoji="1" lang="ja-JP" altLang="en-US" sz="2400" smtClean="0">
                <a:solidFill>
                  <a:srgbClr val="0432FF"/>
                </a:solidFill>
              </a:rPr>
              <a:t>つながることで社会システムの全体の最適化を実現</a:t>
            </a:r>
            <a:endParaRPr kumimoji="1" lang="ja-JP" altLang="en-US" sz="2400" dirty="0">
              <a:solidFill>
                <a:srgbClr val="0432FF"/>
              </a:solidFill>
            </a:endParaRPr>
          </a:p>
        </p:txBody>
      </p:sp>
    </p:spTree>
    <p:extLst>
      <p:ext uri="{BB962C8B-B14F-4D97-AF65-F5344CB8AC3E}">
        <p14:creationId xmlns:p14="http://schemas.microsoft.com/office/powerpoint/2010/main" val="1348996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自動運転車と交通システム／歩行者との連携</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pic>
        <p:nvPicPr>
          <p:cNvPr id="4" name="図 3"/>
          <p:cNvPicPr>
            <a:picLocks noChangeAspect="1"/>
          </p:cNvPicPr>
          <p:nvPr/>
        </p:nvPicPr>
        <p:blipFill>
          <a:blip r:embed="rId2"/>
          <a:stretch>
            <a:fillRect/>
          </a:stretch>
        </p:blipFill>
        <p:spPr>
          <a:xfrm>
            <a:off x="0" y="1131280"/>
            <a:ext cx="9144000" cy="5080000"/>
          </a:xfrm>
          <a:prstGeom prst="rect">
            <a:avLst/>
          </a:prstGeom>
        </p:spPr>
      </p:pic>
      <p:sp>
        <p:nvSpPr>
          <p:cNvPr id="5" name="正方形/長方形 4"/>
          <p:cNvSpPr/>
          <p:nvPr/>
        </p:nvSpPr>
        <p:spPr>
          <a:xfrm>
            <a:off x="4427984" y="6160375"/>
            <a:ext cx="4572000" cy="215444"/>
          </a:xfrm>
          <a:prstGeom prst="rect">
            <a:avLst/>
          </a:prstGeom>
        </p:spPr>
        <p:txBody>
          <a:bodyPr>
            <a:spAutoFit/>
          </a:bodyPr>
          <a:lstStyle/>
          <a:p>
            <a:pPr algn="r"/>
            <a:r>
              <a:rPr lang="ja-JP" altLang="en-US" sz="800" dirty="0"/>
              <a:t>http://techon.nikkeibp.co.jp/article/COLUMN/20150408/413201/?SS=imgview&amp;FD=-1972773010</a:t>
            </a:r>
          </a:p>
        </p:txBody>
      </p:sp>
      <p:sp>
        <p:nvSpPr>
          <p:cNvPr id="6" name="テキスト ボックス 5"/>
          <p:cNvSpPr txBox="1"/>
          <p:nvPr/>
        </p:nvSpPr>
        <p:spPr>
          <a:xfrm>
            <a:off x="7789396" y="6364052"/>
            <a:ext cx="1210588" cy="246221"/>
          </a:xfrm>
          <a:prstGeom prst="rect">
            <a:avLst/>
          </a:prstGeom>
          <a:noFill/>
        </p:spPr>
        <p:txBody>
          <a:bodyPr wrap="none" rtlCol="0">
            <a:spAutoFit/>
          </a:bodyPr>
          <a:lstStyle/>
          <a:p>
            <a:pPr algn="r"/>
            <a:r>
              <a:rPr kumimoji="1" lang="ja-JP" altLang="en-US" sz="1000" smtClean="0">
                <a:latin typeface="Meiryo" charset="-128"/>
                <a:ea typeface="Meiryo" charset="-128"/>
                <a:cs typeface="Meiryo" charset="-128"/>
              </a:rPr>
              <a:t>日経テクノロジー</a:t>
            </a:r>
            <a:endParaRPr kumimoji="1"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1274489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a:xfrm>
            <a:off x="6932246" y="6662500"/>
            <a:ext cx="2133600" cy="217800"/>
          </a:xfrm>
        </p:spPr>
        <p:txBody>
          <a:bodyPr/>
          <a:lstStyle/>
          <a:p>
            <a:fld id="{8FF8CC5D-A65D-5946-99B5-645367A967AD}" type="slidenum">
              <a:rPr kumimoji="1" lang="ja-JP" altLang="en-US" smtClean="0"/>
              <a:t>16</a:t>
            </a:fld>
            <a:endParaRPr kumimoji="1" lang="ja-JP" altLang="en-US" dirty="0"/>
          </a:p>
        </p:txBody>
      </p:sp>
      <p:sp>
        <p:nvSpPr>
          <p:cNvPr id="4" name="正方形/長方形 3"/>
          <p:cNvSpPr/>
          <p:nvPr/>
        </p:nvSpPr>
        <p:spPr>
          <a:xfrm>
            <a:off x="5706533" y="2620773"/>
            <a:ext cx="2768600" cy="38929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4018494"/>
            <a:ext cx="5190066" cy="2410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26534" y="5094147"/>
            <a:ext cx="7653866" cy="123331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3107267" y="5384917"/>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ハードウェア</a:t>
            </a:r>
            <a:endParaRPr kumimoji="1" lang="ja-JP" altLang="en-US" sz="3600" dirty="0">
              <a:solidFill>
                <a:schemeClr val="bg1"/>
              </a:solidFill>
              <a:latin typeface="メイリオ"/>
              <a:ea typeface="メイリオ"/>
              <a:cs typeface="メイリオ"/>
            </a:endParaRPr>
          </a:p>
        </p:txBody>
      </p:sp>
      <p:sp>
        <p:nvSpPr>
          <p:cNvPr id="8" name="テキスト ボックス 7"/>
          <p:cNvSpPr txBox="1"/>
          <p:nvPr/>
        </p:nvSpPr>
        <p:spPr>
          <a:xfrm>
            <a:off x="4301068" y="4274349"/>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ソフトウェア</a:t>
            </a:r>
            <a:endParaRPr kumimoji="1" lang="ja-JP" altLang="en-US" sz="3600" dirty="0">
              <a:solidFill>
                <a:schemeClr val="bg1"/>
              </a:solidFill>
              <a:latin typeface="メイリオ"/>
              <a:ea typeface="メイリオ"/>
              <a:cs typeface="メイリオ"/>
            </a:endParaRPr>
          </a:p>
        </p:txBody>
      </p:sp>
      <p:sp>
        <p:nvSpPr>
          <p:cNvPr id="9" name="テキスト ボックス 8"/>
          <p:cNvSpPr txBox="1"/>
          <p:nvPr/>
        </p:nvSpPr>
        <p:spPr>
          <a:xfrm>
            <a:off x="6075068" y="3051345"/>
            <a:ext cx="203132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サービス</a:t>
            </a:r>
            <a:endParaRPr kumimoji="1" lang="ja-JP" altLang="en-US" sz="3600" dirty="0">
              <a:solidFill>
                <a:schemeClr val="bg1"/>
              </a:solidFill>
              <a:latin typeface="メイリオ"/>
              <a:ea typeface="メイリオ"/>
              <a:cs typeface="メイリオ"/>
            </a:endParaRPr>
          </a:p>
        </p:txBody>
      </p:sp>
      <p:sp>
        <p:nvSpPr>
          <p:cNvPr id="27" name="正方形/長方形 26"/>
          <p:cNvSpPr/>
          <p:nvPr/>
        </p:nvSpPr>
        <p:spPr>
          <a:xfrm>
            <a:off x="457200" y="1023190"/>
            <a:ext cx="5122333" cy="1015663"/>
          </a:xfrm>
          <a:prstGeom prst="rect">
            <a:avLst/>
          </a:prstGeom>
        </p:spPr>
        <p:txBody>
          <a:bodyPr wrap="square">
            <a:spAutoFit/>
          </a:bodyPr>
          <a:lstStyle/>
          <a:p>
            <a:r>
              <a:rPr lang="ja-JP" altLang="en-US" sz="2000" dirty="0" smtClean="0">
                <a:solidFill>
                  <a:srgbClr val="3366FF"/>
                </a:solidFill>
                <a:latin typeface="メイリオ"/>
                <a:ea typeface="メイリオ"/>
                <a:cs typeface="メイリオ"/>
              </a:rPr>
              <a:t>モノの価値は、</a:t>
            </a:r>
            <a:endParaRPr lang="en-US" altLang="ja-JP" sz="2000" dirty="0" smtClean="0">
              <a:solidFill>
                <a:srgbClr val="3366FF"/>
              </a:solidFill>
              <a:latin typeface="メイリオ"/>
              <a:ea typeface="メイリオ"/>
              <a:cs typeface="メイリオ"/>
            </a:endParaRPr>
          </a:p>
          <a:p>
            <a:r>
              <a:rPr lang="ja-JP" altLang="ja-JP" sz="2000" b="1" dirty="0" smtClean="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smtClean="0">
                <a:solidFill>
                  <a:srgbClr val="3366FF"/>
                </a:solidFill>
                <a:latin typeface="メイリオ"/>
                <a:ea typeface="メイリオ"/>
                <a:cs typeface="メイリオ"/>
              </a:rPr>
              <a:t>へ</a:t>
            </a:r>
            <a:r>
              <a:rPr lang="ja-JP" altLang="en-US" sz="2000" dirty="0" smtClean="0">
                <a:solidFill>
                  <a:srgbClr val="3366FF"/>
                </a:solidFill>
                <a:latin typeface="メイリオ"/>
                <a:ea typeface="メイリオ"/>
                <a:cs typeface="メイリオ"/>
              </a:rPr>
              <a:t>、</a:t>
            </a:r>
            <a:endParaRPr lang="en-US" altLang="ja-JP" sz="2000" dirty="0" smtClean="0">
              <a:solidFill>
                <a:srgbClr val="3366FF"/>
              </a:solidFill>
              <a:latin typeface="メイリオ"/>
              <a:ea typeface="メイリオ"/>
              <a:cs typeface="メイリオ"/>
            </a:endParaRPr>
          </a:p>
          <a:p>
            <a:r>
              <a:rPr lang="ja-JP" altLang="ja-JP" sz="2000" dirty="0" smtClean="0">
                <a:solidFill>
                  <a:srgbClr val="3366FF"/>
                </a:solidFill>
                <a:latin typeface="メイリオ"/>
                <a:ea typeface="メイリオ"/>
                <a:cs typeface="メイリオ"/>
              </a:rPr>
              <a:t>そして</a:t>
            </a:r>
            <a:r>
              <a:rPr lang="ja-JP" altLang="ja-JP" sz="2000" b="1" dirty="0" smtClean="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a:t>
            </a:r>
            <a:r>
              <a:rPr lang="ja-JP" altLang="ja-JP" sz="2000" dirty="0" smtClean="0">
                <a:solidFill>
                  <a:srgbClr val="3366FF"/>
                </a:solidFill>
                <a:latin typeface="メイリオ"/>
                <a:ea typeface="メイリオ"/>
                <a:cs typeface="メイリオ"/>
              </a:rPr>
              <a:t>シフト</a:t>
            </a:r>
            <a:endParaRPr lang="ja-JP" altLang="en-US" sz="2000" dirty="0">
              <a:solidFill>
                <a:srgbClr val="3366FF"/>
              </a:solidFill>
              <a:latin typeface="メイリオ"/>
              <a:ea typeface="メイリオ"/>
              <a:cs typeface="メイリオ"/>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84" y="3182590"/>
            <a:ext cx="2433099" cy="1824824"/>
          </a:xfrm>
          <a:prstGeom prst="rect">
            <a:avLst/>
          </a:prstGeom>
          <a:ln>
            <a:noFill/>
          </a:ln>
          <a:effectLst>
            <a:softEdge rad="112500"/>
          </a:effectLst>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5416" y="2581418"/>
            <a:ext cx="1916102" cy="1437076"/>
          </a:xfrm>
          <a:prstGeom prst="rect">
            <a:avLst/>
          </a:prstGeom>
        </p:spPr>
      </p:pic>
      <p:pic>
        <p:nvPicPr>
          <p:cNvPr id="19" name="図 18"/>
          <p:cNvPicPr>
            <a:picLocks noChangeAspect="1"/>
          </p:cNvPicPr>
          <p:nvPr/>
        </p:nvPicPr>
        <p:blipFill>
          <a:blip r:embed="rId5"/>
          <a:stretch>
            <a:fillRect/>
          </a:stretch>
        </p:blipFill>
        <p:spPr>
          <a:xfrm>
            <a:off x="5854048" y="875360"/>
            <a:ext cx="2473364" cy="1706058"/>
          </a:xfrm>
          <a:prstGeom prst="rect">
            <a:avLst/>
          </a:prstGeom>
          <a:ln>
            <a:noFill/>
          </a:ln>
          <a:effectLst>
            <a:softEdge rad="112500"/>
          </a:effectLst>
        </p:spPr>
      </p:pic>
    </p:spTree>
    <p:extLst>
      <p:ext uri="{BB962C8B-B14F-4D97-AF65-F5344CB8AC3E}">
        <p14:creationId xmlns:p14="http://schemas.microsoft.com/office/powerpoint/2010/main" val="8137824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pic>
        <p:nvPicPr>
          <p:cNvPr id="8" name="図 7" descr="P1040446-500x3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1" y="919126"/>
            <a:ext cx="3802726" cy="2852045"/>
          </a:xfrm>
          <a:prstGeom prst="rect">
            <a:avLst/>
          </a:prstGeom>
          <a:ln>
            <a:noFill/>
          </a:ln>
          <a:effectLst>
            <a:outerShdw blurRad="292100" dist="139700" dir="2700000" algn="tl" rotWithShape="0">
              <a:srgbClr val="333333">
                <a:alpha val="65000"/>
              </a:srgbClr>
            </a:outerShdw>
          </a:effectLst>
        </p:spPr>
      </p:pic>
      <p:sp>
        <p:nvSpPr>
          <p:cNvPr id="11" name="右矢印 10"/>
          <p:cNvSpPr/>
          <p:nvPr/>
        </p:nvSpPr>
        <p:spPr>
          <a:xfrm>
            <a:off x="4214278" y="2092026"/>
            <a:ext cx="322505" cy="54822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684509" y="3853637"/>
            <a:ext cx="2884474" cy="400110"/>
          </a:xfrm>
          <a:prstGeom prst="rect">
            <a:avLst/>
          </a:prstGeom>
          <a:noFill/>
        </p:spPr>
        <p:txBody>
          <a:bodyPr wrap="none" rtlCol="0">
            <a:spAutoFit/>
          </a:bodyPr>
          <a:lstStyle/>
          <a:p>
            <a:pPr algn="ctr"/>
            <a:r>
              <a:rPr lang="ja-JP" altLang="en-US" sz="2000" dirty="0" smtClean="0">
                <a:solidFill>
                  <a:schemeClr val="tx1">
                    <a:lumMod val="50000"/>
                    <a:lumOff val="50000"/>
                  </a:schemeClr>
                </a:solidFill>
                <a:latin typeface="メイリオ"/>
                <a:ea typeface="メイリオ"/>
                <a:cs typeface="メイリオ"/>
              </a:rPr>
              <a:t>ダグラス</a:t>
            </a:r>
            <a:r>
              <a:rPr lang="en-US" altLang="ja-JP" sz="2000" dirty="0" smtClean="0">
                <a:solidFill>
                  <a:schemeClr val="tx1">
                    <a:lumMod val="50000"/>
                    <a:lumOff val="50000"/>
                  </a:schemeClr>
                </a:solidFill>
                <a:latin typeface="メイリオ"/>
                <a:ea typeface="メイリオ"/>
                <a:cs typeface="メイリオ"/>
              </a:rPr>
              <a:t>DC7</a:t>
            </a:r>
            <a:r>
              <a:rPr lang="ja-JP" altLang="en-US" sz="2000" dirty="0" smtClean="0">
                <a:solidFill>
                  <a:schemeClr val="tx1">
                    <a:lumMod val="50000"/>
                    <a:lumOff val="50000"/>
                  </a:schemeClr>
                </a:solidFill>
                <a:latin typeface="メイリオ"/>
                <a:ea typeface="メイリオ"/>
                <a:cs typeface="メイリオ"/>
              </a:rPr>
              <a:t>（</a:t>
            </a:r>
            <a:r>
              <a:rPr lang="en-US" altLang="ja-JP" sz="2000" dirty="0" smtClean="0">
                <a:solidFill>
                  <a:schemeClr val="tx1">
                    <a:lumMod val="50000"/>
                    <a:lumOff val="50000"/>
                  </a:schemeClr>
                </a:solidFill>
                <a:latin typeface="メイリオ"/>
                <a:ea typeface="メイリオ"/>
                <a:cs typeface="メイリオ"/>
              </a:rPr>
              <a:t>1953</a:t>
            </a:r>
            <a:r>
              <a:rPr lang="ja-JP" altLang="en-US" sz="2000" dirty="0" smtClean="0">
                <a:solidFill>
                  <a:schemeClr val="tx1">
                    <a:lumMod val="50000"/>
                    <a:lumOff val="50000"/>
                  </a:schemeClr>
                </a:solidFill>
                <a:latin typeface="メイリオ"/>
                <a:ea typeface="メイリオ"/>
                <a:cs typeface="メイリオ"/>
              </a:rPr>
              <a:t>）</a:t>
            </a:r>
            <a:endParaRPr kumimoji="1" lang="ja-JP" altLang="en-US" sz="2000" dirty="0">
              <a:solidFill>
                <a:schemeClr val="tx1">
                  <a:lumMod val="50000"/>
                  <a:lumOff val="50000"/>
                </a:schemeClr>
              </a:solidFill>
              <a:latin typeface="メイリオ"/>
              <a:ea typeface="メイリオ"/>
              <a:cs typeface="メイリオ"/>
            </a:endParaRPr>
          </a:p>
        </p:txBody>
      </p:sp>
      <p:sp>
        <p:nvSpPr>
          <p:cNvPr id="13" name="テキスト ボックス 12"/>
          <p:cNvSpPr txBox="1"/>
          <p:nvPr/>
        </p:nvSpPr>
        <p:spPr>
          <a:xfrm>
            <a:off x="5282464" y="3845389"/>
            <a:ext cx="3095118" cy="615553"/>
          </a:xfrm>
          <a:prstGeom prst="rect">
            <a:avLst/>
          </a:prstGeom>
          <a:noFill/>
        </p:spPr>
        <p:txBody>
          <a:bodyPr wrap="none" rtlCol="0">
            <a:spAutoFit/>
          </a:bodyPr>
          <a:lstStyle/>
          <a:p>
            <a:pPr algn="ctr"/>
            <a:r>
              <a:rPr lang="ja-JP" altLang="en-US" sz="2000" dirty="0" smtClean="0">
                <a:solidFill>
                  <a:schemeClr val="tx1">
                    <a:lumMod val="50000"/>
                    <a:lumOff val="50000"/>
                  </a:schemeClr>
                </a:solidFill>
                <a:latin typeface="メイリオ"/>
                <a:ea typeface="メイリオ"/>
                <a:cs typeface="メイリオ"/>
              </a:rPr>
              <a:t>ボーイング</a:t>
            </a:r>
            <a:r>
              <a:rPr lang="en-US" altLang="ja-JP" sz="2000" dirty="0" smtClean="0">
                <a:solidFill>
                  <a:schemeClr val="tx1">
                    <a:lumMod val="50000"/>
                    <a:lumOff val="50000"/>
                  </a:schemeClr>
                </a:solidFill>
                <a:latin typeface="メイリオ"/>
                <a:ea typeface="メイリオ"/>
                <a:cs typeface="メイリオ"/>
              </a:rPr>
              <a:t>787</a:t>
            </a:r>
            <a:r>
              <a:rPr lang="ja-JP" altLang="en-US" sz="2000" dirty="0" smtClean="0">
                <a:solidFill>
                  <a:schemeClr val="tx1">
                    <a:lumMod val="50000"/>
                    <a:lumOff val="50000"/>
                  </a:schemeClr>
                </a:solidFill>
                <a:latin typeface="メイリオ"/>
                <a:ea typeface="メイリオ"/>
                <a:cs typeface="メイリオ"/>
              </a:rPr>
              <a:t>（</a:t>
            </a:r>
            <a:r>
              <a:rPr lang="en-US" altLang="ja-JP" sz="2000" dirty="0" smtClean="0">
                <a:solidFill>
                  <a:schemeClr val="tx1">
                    <a:lumMod val="50000"/>
                    <a:lumOff val="50000"/>
                  </a:schemeClr>
                </a:solidFill>
                <a:latin typeface="メイリオ"/>
                <a:ea typeface="メイリオ"/>
                <a:cs typeface="メイリオ"/>
              </a:rPr>
              <a:t>2011</a:t>
            </a:r>
            <a:r>
              <a:rPr lang="ja-JP" altLang="en-US" sz="2000" dirty="0" smtClean="0">
                <a:solidFill>
                  <a:schemeClr val="tx1">
                    <a:lumMod val="50000"/>
                    <a:lumOff val="50000"/>
                  </a:schemeClr>
                </a:solidFill>
                <a:latin typeface="メイリオ"/>
                <a:ea typeface="メイリオ"/>
                <a:cs typeface="メイリオ"/>
              </a:rPr>
              <a:t>）</a:t>
            </a:r>
            <a:endParaRPr lang="en-US" altLang="ja-JP" sz="2000" dirty="0" smtClean="0">
              <a:solidFill>
                <a:schemeClr val="tx1">
                  <a:lumMod val="50000"/>
                  <a:lumOff val="50000"/>
                </a:schemeClr>
              </a:solidFill>
              <a:latin typeface="メイリオ"/>
              <a:ea typeface="メイリオ"/>
              <a:cs typeface="メイリオ"/>
            </a:endParaRPr>
          </a:p>
          <a:p>
            <a:pPr algn="ctr"/>
            <a:r>
              <a:rPr lang="ja-JP" altLang="en-US" sz="1400" dirty="0" smtClean="0">
                <a:solidFill>
                  <a:schemeClr val="tx1">
                    <a:lumMod val="50000"/>
                    <a:lumOff val="50000"/>
                  </a:schemeClr>
                </a:solidFill>
                <a:latin typeface="メイリオ"/>
                <a:ea typeface="メイリオ"/>
                <a:cs typeface="メイリオ"/>
              </a:rPr>
              <a:t>（グラス・コックピット）</a:t>
            </a:r>
            <a:endParaRPr kumimoji="1" lang="ja-JP" altLang="en-US" sz="1400" dirty="0">
              <a:solidFill>
                <a:schemeClr val="tx1">
                  <a:lumMod val="50000"/>
                  <a:lumOff val="50000"/>
                </a:schemeClr>
              </a:solidFill>
              <a:latin typeface="メイリオ"/>
              <a:ea typeface="メイリオ"/>
              <a:cs typeface="メイリオ"/>
            </a:endParaRPr>
          </a:p>
        </p:txBody>
      </p:sp>
      <p:sp>
        <p:nvSpPr>
          <p:cNvPr id="14" name="正方形/長方形 13"/>
          <p:cNvSpPr/>
          <p:nvPr/>
        </p:nvSpPr>
        <p:spPr>
          <a:xfrm>
            <a:off x="338130" y="5548842"/>
            <a:ext cx="2546204" cy="54427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ハードウェア</a:t>
            </a:r>
            <a:endParaRPr kumimoji="1" lang="ja-JP" altLang="en-US" dirty="0">
              <a:solidFill>
                <a:srgbClr val="FFFFFF"/>
              </a:solidFill>
              <a:latin typeface="メイリオ"/>
              <a:ea typeface="メイリオ"/>
              <a:cs typeface="メイリオ"/>
            </a:endParaRPr>
          </a:p>
        </p:txBody>
      </p:sp>
      <p:grpSp>
        <p:nvGrpSpPr>
          <p:cNvPr id="20" name="図形グループ 19"/>
          <p:cNvGrpSpPr/>
          <p:nvPr/>
        </p:nvGrpSpPr>
        <p:grpSpPr>
          <a:xfrm>
            <a:off x="8467750" y="5548842"/>
            <a:ext cx="299879" cy="544270"/>
            <a:chOff x="1946324" y="4125162"/>
            <a:chExt cx="969964" cy="2007872"/>
          </a:xfrm>
        </p:grpSpPr>
        <p:sp>
          <p:nvSpPr>
            <p:cNvPr id="21" name="円/楕円 2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2" name="フローチャート: 論理積ゲート 2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3" name="図形グループ 22"/>
          <p:cNvGrpSpPr/>
          <p:nvPr/>
        </p:nvGrpSpPr>
        <p:grpSpPr>
          <a:xfrm>
            <a:off x="3840977" y="5548842"/>
            <a:ext cx="299879" cy="544270"/>
            <a:chOff x="1946324" y="4125162"/>
            <a:chExt cx="969964" cy="2007872"/>
          </a:xfrm>
        </p:grpSpPr>
        <p:sp>
          <p:nvSpPr>
            <p:cNvPr id="24" name="円/楕円 2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5" name="フローチャート: 論理積ゲート 2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6" name="正方形/長方形 25"/>
          <p:cNvSpPr/>
          <p:nvPr/>
        </p:nvSpPr>
        <p:spPr>
          <a:xfrm>
            <a:off x="4964903" y="5526293"/>
            <a:ext cx="2546204" cy="5442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dirty="0" smtClean="0">
                <a:solidFill>
                  <a:srgbClr val="FFFFFF"/>
                </a:solidFill>
                <a:latin typeface="メイリオ"/>
                <a:ea typeface="メイリオ"/>
                <a:cs typeface="メイリオ"/>
              </a:rPr>
              <a:t>ソフトウェア　</a:t>
            </a:r>
            <a:endParaRPr kumimoji="1" lang="ja-JP" altLang="en-US" dirty="0">
              <a:solidFill>
                <a:srgbClr val="FFFFFF"/>
              </a:solidFill>
              <a:latin typeface="メイリオ"/>
              <a:ea typeface="メイリオ"/>
              <a:cs typeface="メイリオ"/>
            </a:endParaRPr>
          </a:p>
        </p:txBody>
      </p:sp>
      <p:sp>
        <p:nvSpPr>
          <p:cNvPr id="27" name="正方形/長方形 26"/>
          <p:cNvSpPr/>
          <p:nvPr/>
        </p:nvSpPr>
        <p:spPr>
          <a:xfrm>
            <a:off x="5071979" y="5694250"/>
            <a:ext cx="841342" cy="20835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ハードウェア</a:t>
            </a:r>
            <a:endParaRPr kumimoji="1" lang="ja-JP" altLang="en-US" sz="800" dirty="0">
              <a:solidFill>
                <a:srgbClr val="FFFFFF"/>
              </a:solidFill>
              <a:latin typeface="メイリオ"/>
              <a:ea typeface="メイリオ"/>
              <a:cs typeface="メイリオ"/>
            </a:endParaRPr>
          </a:p>
        </p:txBody>
      </p:sp>
      <p:sp>
        <p:nvSpPr>
          <p:cNvPr id="28" name="左右矢印 27"/>
          <p:cNvSpPr/>
          <p:nvPr/>
        </p:nvSpPr>
        <p:spPr>
          <a:xfrm>
            <a:off x="2926357" y="5660425"/>
            <a:ext cx="884463" cy="376313"/>
          </a:xfrm>
          <a:prstGeom prst="lef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左右矢印 28"/>
          <p:cNvSpPr/>
          <p:nvPr/>
        </p:nvSpPr>
        <p:spPr>
          <a:xfrm>
            <a:off x="7544747" y="5660425"/>
            <a:ext cx="884463" cy="376313"/>
          </a:xfrm>
          <a:prstGeom prst="lef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 name="テキスト ボックス 29"/>
          <p:cNvSpPr txBox="1"/>
          <p:nvPr/>
        </p:nvSpPr>
        <p:spPr>
          <a:xfrm>
            <a:off x="4958133" y="6114313"/>
            <a:ext cx="3775393" cy="400110"/>
          </a:xfrm>
          <a:prstGeom prst="rect">
            <a:avLst/>
          </a:prstGeom>
          <a:noFill/>
        </p:spPr>
        <p:txBody>
          <a:bodyPr wrap="none" rtlCol="0">
            <a:spAutoFit/>
          </a:bodyPr>
          <a:lstStyle/>
          <a:p>
            <a:r>
              <a:rPr kumimoji="1" lang="ja-JP" altLang="en-US" sz="1000" dirty="0" smtClean="0">
                <a:solidFill>
                  <a:srgbClr val="0000FF"/>
                </a:solidFill>
                <a:latin typeface="メイリオ"/>
                <a:ea typeface="メイリオ"/>
                <a:cs typeface="メイリオ"/>
              </a:rPr>
              <a:t>遠隔からの保守点検、修理、自律化機能による自己点検や修復</a:t>
            </a:r>
            <a:endParaRPr kumimoji="1" lang="en-US" altLang="ja-JP" sz="1000" dirty="0" smtClean="0">
              <a:solidFill>
                <a:srgbClr val="0000FF"/>
              </a:solidFill>
              <a:latin typeface="メイリオ"/>
              <a:ea typeface="メイリオ"/>
              <a:cs typeface="メイリオ"/>
            </a:endParaRPr>
          </a:p>
          <a:p>
            <a:r>
              <a:rPr kumimoji="1" lang="ja-JP" altLang="en-US" sz="1000" dirty="0" smtClean="0">
                <a:solidFill>
                  <a:srgbClr val="0000FF"/>
                </a:solidFill>
                <a:latin typeface="メイリオ"/>
                <a:ea typeface="メイリオ"/>
                <a:cs typeface="メイリオ"/>
              </a:rPr>
              <a:t>ソフトウェア更新による機能・性能・操作性の改善が可能。</a:t>
            </a:r>
            <a:endParaRPr kumimoji="1" lang="ja-JP" altLang="en-US" sz="1000" dirty="0">
              <a:solidFill>
                <a:srgbClr val="0000FF"/>
              </a:solidFill>
              <a:latin typeface="メイリオ"/>
              <a:ea typeface="メイリオ"/>
              <a:cs typeface="メイリオ"/>
            </a:endParaRPr>
          </a:p>
        </p:txBody>
      </p:sp>
      <p:pic>
        <p:nvPicPr>
          <p:cNvPr id="31" name="図 30" descr="do_akim110209_0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6784" y="919125"/>
            <a:ext cx="4281696" cy="2852045"/>
          </a:xfrm>
          <a:prstGeom prst="rect">
            <a:avLst/>
          </a:prstGeom>
          <a:ln>
            <a:noFill/>
          </a:ln>
          <a:effectLst>
            <a:outerShdw blurRad="292100" dist="139700" dir="2700000" algn="tl" rotWithShape="0">
              <a:srgbClr val="333333">
                <a:alpha val="65000"/>
              </a:srgbClr>
            </a:outerShdw>
          </a:effectLst>
        </p:spPr>
      </p:pic>
      <p:pic>
        <p:nvPicPr>
          <p:cNvPr id="32" name="図 31" descr="radio-45967_6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4850" y="4982023"/>
            <a:ext cx="482661" cy="540040"/>
          </a:xfrm>
          <a:prstGeom prst="rect">
            <a:avLst/>
          </a:prstGeom>
        </p:spPr>
      </p:pic>
      <p:sp>
        <p:nvSpPr>
          <p:cNvPr id="33" name="正方形/長方形 32"/>
          <p:cNvSpPr/>
          <p:nvPr/>
        </p:nvSpPr>
        <p:spPr>
          <a:xfrm>
            <a:off x="5861387" y="4575176"/>
            <a:ext cx="1649720" cy="398601"/>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監視・分析・最適化</a:t>
            </a:r>
            <a:endParaRPr kumimoji="1" lang="ja-JP" altLang="en-US" sz="1200" dirty="0">
              <a:solidFill>
                <a:srgbClr val="FFFFFF"/>
              </a:solidFill>
              <a:latin typeface="メイリオ"/>
              <a:ea typeface="メイリオ"/>
              <a:cs typeface="メイリオ"/>
            </a:endParaRPr>
          </a:p>
        </p:txBody>
      </p:sp>
      <p:sp>
        <p:nvSpPr>
          <p:cNvPr id="36" name="右矢印 35"/>
          <p:cNvSpPr/>
          <p:nvPr/>
        </p:nvSpPr>
        <p:spPr>
          <a:xfrm rot="5400000">
            <a:off x="6449961" y="4982058"/>
            <a:ext cx="416341" cy="548223"/>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曲折矢印 36"/>
          <p:cNvSpPr/>
          <p:nvPr/>
        </p:nvSpPr>
        <p:spPr bwMode="auto">
          <a:xfrm>
            <a:off x="5208862" y="4631578"/>
            <a:ext cx="588866" cy="383433"/>
          </a:xfrm>
          <a:prstGeom prst="bentArrow">
            <a:avLst>
              <a:gd name="adj1" fmla="val 27369"/>
              <a:gd name="adj2" fmla="val 33070"/>
              <a:gd name="adj3" fmla="val 22011"/>
              <a:gd name="adj4" fmla="val 41359"/>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38" name="正方形/長方形 37"/>
          <p:cNvSpPr/>
          <p:nvPr/>
        </p:nvSpPr>
        <p:spPr>
          <a:xfrm>
            <a:off x="1234614" y="4575176"/>
            <a:ext cx="1649720" cy="398601"/>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監視・分析・最適化</a:t>
            </a:r>
            <a:endParaRPr kumimoji="1" lang="ja-JP" altLang="en-US" sz="1200" dirty="0">
              <a:solidFill>
                <a:srgbClr val="FFFFFF"/>
              </a:solidFill>
              <a:latin typeface="メイリオ"/>
              <a:ea typeface="メイリオ"/>
              <a:cs typeface="メイリオ"/>
            </a:endParaRPr>
          </a:p>
        </p:txBody>
      </p:sp>
      <p:grpSp>
        <p:nvGrpSpPr>
          <p:cNvPr id="39" name="図形グループ 38"/>
          <p:cNvGrpSpPr/>
          <p:nvPr/>
        </p:nvGrpSpPr>
        <p:grpSpPr>
          <a:xfrm>
            <a:off x="540487" y="5081642"/>
            <a:ext cx="194636" cy="41634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2" name="右矢印 41"/>
          <p:cNvSpPr/>
          <p:nvPr/>
        </p:nvSpPr>
        <p:spPr>
          <a:xfrm rot="5400000">
            <a:off x="1839817" y="4982058"/>
            <a:ext cx="416341" cy="548223"/>
          </a:xfrm>
          <a:prstGeom prs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曲折矢印 42"/>
          <p:cNvSpPr/>
          <p:nvPr/>
        </p:nvSpPr>
        <p:spPr bwMode="auto">
          <a:xfrm>
            <a:off x="586363" y="4631578"/>
            <a:ext cx="588866" cy="383433"/>
          </a:xfrm>
          <a:prstGeom prst="bentArrow">
            <a:avLst>
              <a:gd name="adj1" fmla="val 27369"/>
              <a:gd name="adj2" fmla="val 33070"/>
              <a:gd name="adj3" fmla="val 22011"/>
              <a:gd name="adj4" fmla="val 41359"/>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grpSp>
        <p:nvGrpSpPr>
          <p:cNvPr id="44" name="図形グループ 43"/>
          <p:cNvGrpSpPr/>
          <p:nvPr/>
        </p:nvGrpSpPr>
        <p:grpSpPr>
          <a:xfrm>
            <a:off x="2395029" y="5081643"/>
            <a:ext cx="194636" cy="416341"/>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7" name="テキスト ボックス 46"/>
          <p:cNvSpPr txBox="1"/>
          <p:nvPr/>
        </p:nvSpPr>
        <p:spPr>
          <a:xfrm>
            <a:off x="338131" y="6114313"/>
            <a:ext cx="3903633" cy="400110"/>
          </a:xfrm>
          <a:prstGeom prst="rect">
            <a:avLst/>
          </a:prstGeom>
          <a:noFill/>
        </p:spPr>
        <p:txBody>
          <a:bodyPr wrap="none" rtlCol="0">
            <a:spAutoFit/>
          </a:bodyPr>
          <a:lstStyle/>
          <a:p>
            <a:r>
              <a:rPr kumimoji="1" lang="ja-JP" altLang="en-US" sz="1000" dirty="0" smtClean="0">
                <a:solidFill>
                  <a:schemeClr val="tx1">
                    <a:lumMod val="50000"/>
                    <a:lumOff val="50000"/>
                  </a:schemeClr>
                </a:solidFill>
                <a:latin typeface="メイリオ"/>
                <a:ea typeface="メイリオ"/>
                <a:cs typeface="メイリオ"/>
              </a:rPr>
              <a:t>全ての作業や操作は人間を介在し、機械の交換や修理などの、</a:t>
            </a:r>
            <a:endParaRPr kumimoji="1" lang="en-US" altLang="ja-JP" sz="1000" dirty="0" smtClean="0">
              <a:solidFill>
                <a:schemeClr val="tx1">
                  <a:lumMod val="50000"/>
                  <a:lumOff val="50000"/>
                </a:schemeClr>
              </a:solidFill>
              <a:latin typeface="メイリオ"/>
              <a:ea typeface="メイリオ"/>
              <a:cs typeface="メイリオ"/>
            </a:endParaRPr>
          </a:p>
          <a:p>
            <a:r>
              <a:rPr kumimoji="1" lang="ja-JP" altLang="en-US" sz="1000" dirty="0" smtClean="0">
                <a:solidFill>
                  <a:schemeClr val="tx1">
                    <a:lumMod val="50000"/>
                    <a:lumOff val="50000"/>
                  </a:schemeClr>
                </a:solidFill>
                <a:latin typeface="メイリオ"/>
                <a:ea typeface="メイリオ"/>
                <a:cs typeface="メイリオ"/>
              </a:rPr>
              <a:t>物理的作業を必要とする。</a:t>
            </a:r>
            <a:endParaRPr kumimoji="1" lang="ja-JP" altLang="en-US" sz="1000" dirty="0">
              <a:solidFill>
                <a:schemeClr val="tx1">
                  <a:lumMod val="50000"/>
                  <a:lumOff val="50000"/>
                </a:schemeClr>
              </a:solidFill>
              <a:latin typeface="メイリオ"/>
              <a:ea typeface="メイリオ"/>
              <a:cs typeface="メイリオ"/>
            </a:endParaRPr>
          </a:p>
        </p:txBody>
      </p:sp>
    </p:spTree>
    <p:extLst>
      <p:ext uri="{BB962C8B-B14F-4D97-AF65-F5344CB8AC3E}">
        <p14:creationId xmlns:p14="http://schemas.microsoft.com/office/powerpoint/2010/main" val="6881627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自動車メーカー</a:t>
            </a:r>
            <a:endParaRPr kumimoji="1" lang="ja-JP" altLang="en-US" dirty="0">
              <a:solidFill>
                <a:srgbClr val="0000FF"/>
              </a:solidFill>
              <a:latin typeface="メイリオ"/>
              <a:ea typeface="メイリオ"/>
              <a:cs typeface="メイリオ"/>
            </a:endParaRP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航空機メーカー</a:t>
            </a:r>
            <a:endParaRPr kumimoji="1" lang="ja-JP" altLang="en-US" dirty="0">
              <a:solidFill>
                <a:srgbClr val="0000FF"/>
              </a:solidFill>
              <a:latin typeface="メイリオ"/>
              <a:ea typeface="メイリオ"/>
              <a:cs typeface="メイリオ"/>
            </a:endParaRP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工作機械メーカー</a:t>
            </a:r>
            <a:endParaRPr kumimoji="1" lang="ja-JP" altLang="en-US" dirty="0">
              <a:solidFill>
                <a:srgbClr val="0000FF"/>
              </a:solidFill>
              <a:latin typeface="メイリオ"/>
              <a:ea typeface="メイリオ"/>
              <a:cs typeface="メイリオ"/>
            </a:endParaRP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9" name="図 8" descr="8121ee8a3e374cd4b15a85f2557c08c3f107562064d1deeab1ed0bc778bffa15_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474" y="4489619"/>
            <a:ext cx="2019111" cy="1347126"/>
          </a:xfrm>
          <a:prstGeom prst="rect">
            <a:avLst/>
          </a:prstGeom>
          <a:ln>
            <a:noFill/>
          </a:ln>
          <a:effectLst>
            <a:outerShdw blurRad="292100" dist="139700" dir="2700000" algn="tl" rotWithShape="0">
              <a:srgbClr val="333333">
                <a:alpha val="65000"/>
              </a:srgbClr>
            </a:outerShdw>
          </a:effectLst>
        </p:spPr>
      </p:pic>
      <p:pic>
        <p:nvPicPr>
          <p:cNvPr id="10" name="図 9" descr="13204630662661321299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8261" y="4489619"/>
            <a:ext cx="2024303" cy="1347126"/>
          </a:xfrm>
          <a:prstGeom prst="rect">
            <a:avLst/>
          </a:prstGeom>
          <a:ln>
            <a:noFill/>
          </a:ln>
          <a:effectLst>
            <a:outerShdw blurRad="292100" dist="139700" dir="2700000" algn="tl" rotWithShape="0">
              <a:srgbClr val="333333">
                <a:alpha val="65000"/>
              </a:srgbClr>
            </a:outerShdw>
          </a:effectLst>
        </p:spPr>
      </p:pic>
      <p:pic>
        <p:nvPicPr>
          <p:cNvPr id="16" name="図 15" descr="muon8800.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4304" y="4348787"/>
            <a:ext cx="2855884" cy="1665933"/>
          </a:xfrm>
          <a:prstGeom prst="rect">
            <a:avLst/>
          </a:prstGeom>
          <a:ln>
            <a:noFill/>
          </a:ln>
          <a:effectLst>
            <a:outerShdw blurRad="292100" dist="139700" dir="2700000" algn="tl" rotWithShape="0">
              <a:srgbClr val="333333">
                <a:alpha val="65000"/>
              </a:srgbClr>
            </a:outerShdw>
          </a:effectLst>
        </p:spPr>
      </p:pic>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ＭＳ Ｐゴシック"/>
                <a:ea typeface="ＭＳ Ｐゴシック"/>
                <a:cs typeface="ＭＳ Ｐゴシック"/>
              </a:rPr>
              <a:t>制御</a:t>
            </a:r>
            <a:r>
              <a:rPr kumimoji="1" lang="ja-JP" altLang="en-US" sz="1200" dirty="0" smtClean="0">
                <a:solidFill>
                  <a:srgbClr val="FFFFFF"/>
                </a:solidFill>
                <a:latin typeface="ＭＳ Ｐゴシック"/>
                <a:ea typeface="ＭＳ Ｐゴシック"/>
                <a:cs typeface="ＭＳ Ｐゴシック"/>
              </a:rPr>
              <a:t>ソフトウェア</a:t>
            </a: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制御ソフトウェア</a:t>
            </a:r>
            <a:endParaRPr kumimoji="1" lang="ja-JP" altLang="en-US" sz="1200" dirty="0">
              <a:solidFill>
                <a:srgbClr val="FFFFFF"/>
              </a:solidFill>
              <a:latin typeface="ＭＳ Ｐゴシック"/>
              <a:ea typeface="ＭＳ Ｐゴシック"/>
              <a:cs typeface="ＭＳ Ｐゴシック"/>
            </a:endParaRP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制御ソフトウェア</a:t>
            </a:r>
            <a:endParaRPr kumimoji="1" lang="ja-JP" altLang="en-US" sz="1200" dirty="0">
              <a:solidFill>
                <a:srgbClr val="FFFFFF"/>
              </a:solidFill>
              <a:latin typeface="ＭＳ Ｐゴシック"/>
              <a:ea typeface="ＭＳ Ｐゴシック"/>
              <a:cs typeface="ＭＳ Ｐゴシック"/>
            </a:endParaRP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smtClean="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smtClean="0">
                <a:solidFill>
                  <a:srgbClr val="0000FF"/>
                </a:solidFill>
                <a:latin typeface="メイリオ"/>
                <a:ea typeface="メイリオ"/>
                <a:cs typeface="メイリオ"/>
              </a:rPr>
              <a:t>走行</a:t>
            </a:r>
            <a:r>
              <a:rPr lang="ja-JP" altLang="en-US" sz="800" b="1" dirty="0" smtClean="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smtClean="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a:t>
            </a:r>
            <a:r>
              <a:rPr lang="ja-JP" altLang="en-US" sz="1000" dirty="0" smtClean="0">
                <a:solidFill>
                  <a:srgbClr val="800000"/>
                </a:solidFill>
                <a:latin typeface="メイリオ"/>
                <a:ea typeface="メイリオ"/>
                <a:cs typeface="メイリオ"/>
              </a:rPr>
              <a:t>点検・修理</a:t>
            </a:r>
            <a:r>
              <a:rPr lang="ja-JP" altLang="en-US" sz="1000" dirty="0">
                <a:solidFill>
                  <a:srgbClr val="800000"/>
                </a:solidFill>
                <a:latin typeface="メイリオ"/>
                <a:ea typeface="メイリオ"/>
                <a:cs typeface="メイリオ"/>
              </a:rPr>
              <a:t>、自律化機能による自己点検や</a:t>
            </a:r>
            <a:r>
              <a:rPr lang="ja-JP" altLang="en-US" sz="1000" dirty="0" smtClean="0">
                <a:solidFill>
                  <a:srgbClr val="800000"/>
                </a:solidFill>
                <a:latin typeface="メイリオ"/>
                <a:ea typeface="メイリオ"/>
                <a:cs typeface="メイリオ"/>
              </a:rPr>
              <a:t>修復、ソフトウェア</a:t>
            </a:r>
            <a:r>
              <a:rPr lang="ja-JP" altLang="en-US" sz="1000" dirty="0">
                <a:solidFill>
                  <a:srgbClr val="800000"/>
                </a:solidFill>
                <a:latin typeface="メイリオ"/>
                <a:ea typeface="メイリオ"/>
                <a:cs typeface="メイリオ"/>
              </a:rPr>
              <a:t>更新による機能・性能・操作性の</a:t>
            </a:r>
            <a:r>
              <a:rPr lang="ja-JP" altLang="en-US" sz="1000" dirty="0" smtClean="0">
                <a:solidFill>
                  <a:srgbClr val="800000"/>
                </a:solidFill>
                <a:latin typeface="メイリオ"/>
                <a:ea typeface="メイリオ"/>
                <a:cs typeface="メイリオ"/>
              </a:rPr>
              <a:t>改善</a:t>
            </a:r>
            <a:endParaRPr lang="ja-JP" altLang="en-US" sz="1000" dirty="0">
              <a:solidFill>
                <a:srgbClr val="800000"/>
              </a:solidFill>
              <a:latin typeface="メイリオ"/>
              <a:ea typeface="メイリオ"/>
              <a:cs typeface="メイリオ"/>
            </a:endParaRP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インターネット</a:t>
            </a:r>
            <a:endParaRPr kumimoji="1" lang="ja-JP" alt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585624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048164" y="1706222"/>
            <a:ext cx="2844316" cy="439881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6" name="図 75" descr="design_img_f_1133791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1350142"/>
            <a:ext cx="2304256" cy="2000442"/>
          </a:xfrm>
          <a:prstGeom prst="rect">
            <a:avLst/>
          </a:prstGeom>
          <a:ln>
            <a:noFill/>
          </a:ln>
          <a:effectLst>
            <a:outerShdw blurRad="292100" dist="139700" dir="2700000" algn="tl" rotWithShape="0">
              <a:srgbClr val="333333">
                <a:alpha val="65000"/>
              </a:srgbClr>
            </a:outerShdw>
          </a:effectLst>
        </p:spPr>
      </p:pic>
      <p:sp>
        <p:nvSpPr>
          <p:cNvPr id="106" name="テキスト ボックス 105"/>
          <p:cNvSpPr txBox="1"/>
          <p:nvPr/>
        </p:nvSpPr>
        <p:spPr>
          <a:xfrm>
            <a:off x="7051641" y="1970437"/>
            <a:ext cx="800219" cy="276999"/>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クラウド</a:t>
            </a:r>
            <a:endParaRPr kumimoji="1" lang="ja-JP" altLang="en-US" sz="1200" dirty="0">
              <a:solidFill>
                <a:schemeClr val="bg1"/>
              </a:solidFill>
              <a:latin typeface="Meiryo" charset="-128"/>
              <a:ea typeface="Meiryo" charset="-128"/>
              <a:cs typeface="Meiryo" charset="-128"/>
            </a:endParaRPr>
          </a:p>
        </p:txBody>
      </p:sp>
      <p:sp>
        <p:nvSpPr>
          <p:cNvPr id="108" name="正方形/長方形 107"/>
          <p:cNvSpPr/>
          <p:nvPr/>
        </p:nvSpPr>
        <p:spPr>
          <a:xfrm>
            <a:off x="6554044" y="2191780"/>
            <a:ext cx="1805849" cy="497439"/>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柱 106"/>
          <p:cNvSpPr/>
          <p:nvPr/>
        </p:nvSpPr>
        <p:spPr>
          <a:xfrm>
            <a:off x="6845401" y="2593690"/>
            <a:ext cx="1218223" cy="511739"/>
          </a:xfrm>
          <a:prstGeom prst="can">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p:cNvSpPr/>
          <p:nvPr/>
        </p:nvSpPr>
        <p:spPr>
          <a:xfrm>
            <a:off x="251520" y="1203075"/>
            <a:ext cx="2844316" cy="4180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3149842" y="1196752"/>
            <a:ext cx="2844316" cy="41805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6048164" y="1196752"/>
            <a:ext cx="2844316" cy="41805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がもたらすモノのイノベーション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sp>
        <p:nvSpPr>
          <p:cNvPr id="4" name="正方形/長方形 3"/>
          <p:cNvSpPr/>
          <p:nvPr/>
        </p:nvSpPr>
        <p:spPr>
          <a:xfrm>
            <a:off x="251520" y="1710468"/>
            <a:ext cx="2844316" cy="439881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49842" y="1706222"/>
            <a:ext cx="2844316" cy="439881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395536" y="1850238"/>
            <a:ext cx="2546204" cy="5442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dirty="0" smtClean="0">
                <a:solidFill>
                  <a:srgbClr val="FFFFFF"/>
                </a:solidFill>
                <a:latin typeface="メイリオ"/>
                <a:ea typeface="メイリオ"/>
                <a:cs typeface="メイリオ"/>
              </a:rPr>
              <a:t>ソフトウェア　</a:t>
            </a:r>
            <a:endParaRPr kumimoji="1" lang="ja-JP" altLang="en-US" sz="1600" dirty="0">
              <a:solidFill>
                <a:srgbClr val="FFFFFF"/>
              </a:solidFill>
              <a:latin typeface="メイリオ"/>
              <a:ea typeface="メイリオ"/>
              <a:cs typeface="メイリオ"/>
            </a:endParaRPr>
          </a:p>
        </p:txBody>
      </p:sp>
      <p:sp>
        <p:nvSpPr>
          <p:cNvPr id="9" name="正方形/長方形 8"/>
          <p:cNvSpPr/>
          <p:nvPr/>
        </p:nvSpPr>
        <p:spPr>
          <a:xfrm>
            <a:off x="539552" y="1994254"/>
            <a:ext cx="901036" cy="28803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ハードウェア</a:t>
            </a:r>
            <a:endParaRPr kumimoji="1" lang="ja-JP" altLang="en-US" sz="800" dirty="0">
              <a:solidFill>
                <a:srgbClr val="FFFFFF"/>
              </a:solidFill>
              <a:latin typeface="メイリオ"/>
              <a:ea typeface="メイリオ"/>
              <a:cs typeface="メイリオ"/>
            </a:endParaRPr>
          </a:p>
        </p:txBody>
      </p:sp>
      <p:sp>
        <p:nvSpPr>
          <p:cNvPr id="10" name="正方形/長方形 9"/>
          <p:cNvSpPr/>
          <p:nvPr/>
        </p:nvSpPr>
        <p:spPr>
          <a:xfrm>
            <a:off x="389934" y="4637607"/>
            <a:ext cx="2546204" cy="5442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dirty="0" smtClean="0">
                <a:solidFill>
                  <a:srgbClr val="FFFFFF"/>
                </a:solidFill>
                <a:latin typeface="メイリオ"/>
                <a:ea typeface="メイリオ"/>
                <a:cs typeface="メイリオ"/>
              </a:rPr>
              <a:t>ソフトウェア　</a:t>
            </a:r>
            <a:endParaRPr kumimoji="1" lang="ja-JP" altLang="en-US" sz="1600" dirty="0">
              <a:solidFill>
                <a:srgbClr val="FFFFFF"/>
              </a:solidFill>
              <a:latin typeface="メイリオ"/>
              <a:ea typeface="メイリオ"/>
              <a:cs typeface="メイリオ"/>
            </a:endParaRPr>
          </a:p>
        </p:txBody>
      </p:sp>
      <p:sp>
        <p:nvSpPr>
          <p:cNvPr id="11" name="正方形/長方形 10"/>
          <p:cNvSpPr/>
          <p:nvPr/>
        </p:nvSpPr>
        <p:spPr>
          <a:xfrm>
            <a:off x="569135" y="4771805"/>
            <a:ext cx="901036" cy="28803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ハードウェア</a:t>
            </a:r>
            <a:endParaRPr kumimoji="1" lang="ja-JP" altLang="en-US" sz="800" dirty="0">
              <a:solidFill>
                <a:srgbClr val="FFFFFF"/>
              </a:solidFill>
              <a:latin typeface="メイリオ"/>
              <a:ea typeface="メイリオ"/>
              <a:cs typeface="メイリオ"/>
            </a:endParaRPr>
          </a:p>
        </p:txBody>
      </p:sp>
      <p:sp>
        <p:nvSpPr>
          <p:cNvPr id="12" name="正方形/長方形 11"/>
          <p:cNvSpPr/>
          <p:nvPr/>
        </p:nvSpPr>
        <p:spPr>
          <a:xfrm>
            <a:off x="389935" y="4220810"/>
            <a:ext cx="2546204" cy="31219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ソフトウェア　</a:t>
            </a:r>
            <a:endParaRPr kumimoji="1" lang="ja-JP" altLang="en-US" sz="1200" dirty="0">
              <a:solidFill>
                <a:srgbClr val="FFFFFF"/>
              </a:solidFill>
              <a:latin typeface="メイリオ"/>
              <a:ea typeface="メイリオ"/>
              <a:cs typeface="メイリオ"/>
            </a:endParaRPr>
          </a:p>
        </p:txBody>
      </p:sp>
      <p:sp>
        <p:nvSpPr>
          <p:cNvPr id="13" name="加算記号 12"/>
          <p:cNvSpPr/>
          <p:nvPr/>
        </p:nvSpPr>
        <p:spPr>
          <a:xfrm>
            <a:off x="1497174" y="4427485"/>
            <a:ext cx="360040" cy="340132"/>
          </a:xfrm>
          <a:prstGeom prst="mathPlus">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858159" y="2434052"/>
            <a:ext cx="2083581" cy="523220"/>
          </a:xfrm>
          <a:prstGeom prst="rect">
            <a:avLst/>
          </a:prstGeom>
          <a:noFill/>
        </p:spPr>
        <p:txBody>
          <a:bodyPr wrap="square" rtlCol="0">
            <a:spAutoFit/>
          </a:bodyPr>
          <a:lstStyle/>
          <a:p>
            <a:pPr algn="r"/>
            <a:r>
              <a:rPr kumimoji="1" lang="ja-JP" altLang="en-US" sz="1400" dirty="0" smtClean="0">
                <a:solidFill>
                  <a:srgbClr val="00B0F0"/>
                </a:solidFill>
                <a:latin typeface="Meiryo" charset="-128"/>
                <a:ea typeface="Meiryo" charset="-128"/>
                <a:cs typeface="Meiryo" charset="-128"/>
              </a:rPr>
              <a:t>買ったときの機能</a:t>
            </a:r>
            <a:endParaRPr kumimoji="1" lang="en-US" altLang="ja-JP" sz="1400" dirty="0" smtClean="0">
              <a:solidFill>
                <a:srgbClr val="00B0F0"/>
              </a:solidFill>
              <a:latin typeface="Meiryo" charset="-128"/>
              <a:ea typeface="Meiryo" charset="-128"/>
              <a:cs typeface="Meiryo" charset="-128"/>
            </a:endParaRPr>
          </a:p>
          <a:p>
            <a:pPr algn="r"/>
            <a:r>
              <a:rPr kumimoji="1" lang="ja-JP" altLang="en-US" sz="1400" dirty="0" smtClean="0">
                <a:solidFill>
                  <a:srgbClr val="00B0F0"/>
                </a:solidFill>
                <a:latin typeface="Meiryo" charset="-128"/>
                <a:ea typeface="Meiryo" charset="-128"/>
                <a:cs typeface="Meiryo" charset="-128"/>
              </a:rPr>
              <a:t>＝全機能</a:t>
            </a:r>
            <a:endParaRPr kumimoji="1" lang="ja-JP" altLang="en-US" sz="1400" dirty="0">
              <a:solidFill>
                <a:srgbClr val="00B0F0"/>
              </a:solidFill>
              <a:latin typeface="Meiryo" charset="-128"/>
              <a:ea typeface="Meiryo" charset="-128"/>
              <a:cs typeface="Meiryo" charset="-128"/>
            </a:endParaRPr>
          </a:p>
        </p:txBody>
      </p:sp>
      <p:sp>
        <p:nvSpPr>
          <p:cNvPr id="15" name="テキスト ボックス 14"/>
          <p:cNvSpPr txBox="1"/>
          <p:nvPr/>
        </p:nvSpPr>
        <p:spPr>
          <a:xfrm>
            <a:off x="389934" y="5221933"/>
            <a:ext cx="2546204" cy="738664"/>
          </a:xfrm>
          <a:prstGeom prst="rect">
            <a:avLst/>
          </a:prstGeom>
          <a:noFill/>
        </p:spPr>
        <p:txBody>
          <a:bodyPr wrap="square" rtlCol="0">
            <a:spAutoFit/>
          </a:bodyPr>
          <a:lstStyle/>
          <a:p>
            <a:pPr algn="r"/>
            <a:r>
              <a:rPr kumimoji="1" lang="ja-JP" altLang="en-US" sz="1400" dirty="0" smtClean="0">
                <a:solidFill>
                  <a:srgbClr val="0432FF"/>
                </a:solidFill>
                <a:latin typeface="Meiryo" charset="-128"/>
                <a:ea typeface="Meiryo" charset="-128"/>
                <a:cs typeface="Meiryo" charset="-128"/>
              </a:rPr>
              <a:t>買ったときの機能</a:t>
            </a:r>
            <a:endParaRPr kumimoji="1" lang="en-US" altLang="ja-JP" sz="1400" dirty="0" smtClean="0">
              <a:solidFill>
                <a:srgbClr val="0432FF"/>
              </a:solidFill>
              <a:latin typeface="Meiryo" charset="-128"/>
              <a:ea typeface="Meiryo" charset="-128"/>
              <a:cs typeface="Meiryo" charset="-128"/>
            </a:endParaRPr>
          </a:p>
          <a:p>
            <a:pPr algn="r"/>
            <a:r>
              <a:rPr kumimoji="1" lang="en-US" altLang="ja-JP" sz="1400" dirty="0" smtClean="0">
                <a:solidFill>
                  <a:srgbClr val="0432FF"/>
                </a:solidFill>
                <a:latin typeface="Meiryo" charset="-128"/>
                <a:ea typeface="Meiryo" charset="-128"/>
                <a:cs typeface="Meiryo" charset="-128"/>
              </a:rPr>
              <a:t>+</a:t>
            </a:r>
            <a:r>
              <a:rPr kumimoji="1" lang="ja-JP" altLang="en-US" sz="1400" dirty="0" smtClean="0">
                <a:solidFill>
                  <a:srgbClr val="0432FF"/>
                </a:solidFill>
                <a:latin typeface="Meiryo" charset="-128"/>
                <a:ea typeface="Meiryo" charset="-128"/>
                <a:cs typeface="Meiryo" charset="-128"/>
              </a:rPr>
              <a:t>買った後に追加される機能</a:t>
            </a:r>
            <a:endParaRPr kumimoji="1" lang="en-US" altLang="ja-JP" sz="1400" dirty="0" smtClean="0">
              <a:solidFill>
                <a:srgbClr val="0432FF"/>
              </a:solidFill>
              <a:latin typeface="Meiryo" charset="-128"/>
              <a:ea typeface="Meiryo" charset="-128"/>
              <a:cs typeface="Meiryo" charset="-128"/>
            </a:endParaRPr>
          </a:p>
          <a:p>
            <a:pPr algn="r"/>
            <a:r>
              <a:rPr kumimoji="1" lang="ja-JP" altLang="en-US" sz="1400" dirty="0" smtClean="0">
                <a:solidFill>
                  <a:srgbClr val="0432FF"/>
                </a:solidFill>
                <a:latin typeface="Meiryo" charset="-128"/>
                <a:ea typeface="Meiryo" charset="-128"/>
                <a:cs typeface="Meiryo" charset="-128"/>
              </a:rPr>
              <a:t>＝進化する機能</a:t>
            </a:r>
            <a:endParaRPr kumimoji="1" lang="ja-JP" altLang="en-US" sz="1400" dirty="0">
              <a:solidFill>
                <a:srgbClr val="0432FF"/>
              </a:solidFill>
              <a:latin typeface="Meiryo" charset="-128"/>
              <a:ea typeface="Meiryo" charset="-128"/>
              <a:cs typeface="Meiryo" charset="-128"/>
            </a:endParaRPr>
          </a:p>
        </p:txBody>
      </p:sp>
      <p:sp>
        <p:nvSpPr>
          <p:cNvPr id="16" name="下矢印 15"/>
          <p:cNvSpPr/>
          <p:nvPr/>
        </p:nvSpPr>
        <p:spPr>
          <a:xfrm>
            <a:off x="1344786" y="3107194"/>
            <a:ext cx="685866" cy="749623"/>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p:cNvSpPr txBox="1"/>
          <p:nvPr/>
        </p:nvSpPr>
        <p:spPr>
          <a:xfrm>
            <a:off x="902889" y="1264882"/>
            <a:ext cx="1569660" cy="369332"/>
          </a:xfrm>
          <a:prstGeom prst="rect">
            <a:avLst/>
          </a:prstGeom>
          <a:noFill/>
        </p:spPr>
        <p:txBody>
          <a:bodyPr wrap="none" rtlCol="0">
            <a:spAutoFit/>
          </a:bodyPr>
          <a:lstStyle/>
          <a:p>
            <a:pPr algn="ctr"/>
            <a:r>
              <a:rPr kumimoji="1" lang="ja-JP" altLang="en-US" b="1" dirty="0" smtClean="0">
                <a:solidFill>
                  <a:srgbClr val="0432FF"/>
                </a:solidFill>
                <a:latin typeface="Meiryo" charset="-128"/>
                <a:ea typeface="Meiryo" charset="-128"/>
                <a:cs typeface="Meiryo" charset="-128"/>
              </a:rPr>
              <a:t>進化するモノ</a:t>
            </a:r>
            <a:endParaRPr kumimoji="1" lang="ja-JP" altLang="en-US" b="1" dirty="0">
              <a:solidFill>
                <a:srgbClr val="0432FF"/>
              </a:solidFill>
              <a:latin typeface="Meiryo" charset="-128"/>
              <a:ea typeface="Meiryo" charset="-128"/>
              <a:cs typeface="Meiryo" charset="-128"/>
            </a:endParaRPr>
          </a:p>
        </p:txBody>
      </p:sp>
      <p:pic>
        <p:nvPicPr>
          <p:cNvPr id="21" name="図 20" descr="design_img_f_1133791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5405" y="1350142"/>
            <a:ext cx="2304256" cy="2000442"/>
          </a:xfrm>
          <a:prstGeom prst="rect">
            <a:avLst/>
          </a:prstGeom>
          <a:ln>
            <a:noFill/>
          </a:ln>
          <a:effectLst>
            <a:outerShdw blurRad="292100" dist="139700" dir="2700000" algn="tl" rotWithShape="0">
              <a:srgbClr val="333333">
                <a:alpha val="65000"/>
              </a:srgbClr>
            </a:outerShdw>
          </a:effectLst>
        </p:spPr>
      </p:pic>
      <p:sp>
        <p:nvSpPr>
          <p:cNvPr id="22" name="テキスト ボックス 21"/>
          <p:cNvSpPr txBox="1"/>
          <p:nvPr/>
        </p:nvSpPr>
        <p:spPr>
          <a:xfrm>
            <a:off x="6112308" y="1264882"/>
            <a:ext cx="2723823" cy="369332"/>
          </a:xfrm>
          <a:prstGeom prst="rect">
            <a:avLst/>
          </a:prstGeom>
          <a:noFill/>
        </p:spPr>
        <p:txBody>
          <a:bodyPr wrap="none" rtlCol="0">
            <a:spAutoFit/>
          </a:bodyPr>
          <a:lstStyle/>
          <a:p>
            <a:pPr algn="ctr"/>
            <a:r>
              <a:rPr kumimoji="1" lang="ja-JP" altLang="en-US" b="1" dirty="0" smtClean="0">
                <a:solidFill>
                  <a:srgbClr val="0432FF"/>
                </a:solidFill>
                <a:latin typeface="Meiryo" charset="-128"/>
                <a:ea typeface="Meiryo" charset="-128"/>
                <a:cs typeface="Meiryo" charset="-128"/>
              </a:rPr>
              <a:t>タイムマシン化するモノ</a:t>
            </a:r>
            <a:endParaRPr kumimoji="1" lang="ja-JP" altLang="en-US" b="1" dirty="0">
              <a:solidFill>
                <a:srgbClr val="0432FF"/>
              </a:solidFill>
              <a:latin typeface="Meiryo" charset="-128"/>
              <a:ea typeface="Meiryo" charset="-128"/>
              <a:cs typeface="Meiryo" charset="-128"/>
            </a:endParaRPr>
          </a:p>
        </p:txBody>
      </p:sp>
      <p:grpSp>
        <p:nvGrpSpPr>
          <p:cNvPr id="24" name="図形グループ 23"/>
          <p:cNvGrpSpPr/>
          <p:nvPr/>
        </p:nvGrpSpPr>
        <p:grpSpPr>
          <a:xfrm>
            <a:off x="4312847" y="4472369"/>
            <a:ext cx="499492" cy="545661"/>
            <a:chOff x="6373788" y="4940591"/>
            <a:chExt cx="499492" cy="545661"/>
          </a:xfrm>
        </p:grpSpPr>
        <p:sp>
          <p:nvSpPr>
            <p:cNvPr id="25" name="角丸四角形 24"/>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角丸四角形 26"/>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8" name="図 27"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68794" y="3021649"/>
            <a:ext cx="418656" cy="287343"/>
          </a:xfrm>
          <a:prstGeom prst="rect">
            <a:avLst/>
          </a:prstGeom>
          <a:effectLst>
            <a:outerShdw blurRad="50800" dist="38100" dir="2700000" algn="tl" rotWithShape="0">
              <a:prstClr val="black">
                <a:alpha val="40000"/>
              </a:prstClr>
            </a:outerShdw>
          </a:effectLst>
        </p:spPr>
      </p:pic>
      <p:grpSp>
        <p:nvGrpSpPr>
          <p:cNvPr id="29" name="図形グループ 28"/>
          <p:cNvGrpSpPr/>
          <p:nvPr/>
        </p:nvGrpSpPr>
        <p:grpSpPr>
          <a:xfrm>
            <a:off x="5332965" y="3380238"/>
            <a:ext cx="164757" cy="290947"/>
            <a:chOff x="1140657" y="4229811"/>
            <a:chExt cx="341289" cy="550466"/>
          </a:xfrm>
        </p:grpSpPr>
        <p:sp>
          <p:nvSpPr>
            <p:cNvPr id="30" name="角丸四角形 2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1" name="図 30"/>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32" name="図形グループ 31"/>
          <p:cNvGrpSpPr/>
          <p:nvPr/>
        </p:nvGrpSpPr>
        <p:grpSpPr>
          <a:xfrm>
            <a:off x="3762577" y="3367303"/>
            <a:ext cx="249746" cy="305682"/>
            <a:chOff x="4000500" y="1182650"/>
            <a:chExt cx="499492" cy="545661"/>
          </a:xfrm>
        </p:grpSpPr>
        <p:sp>
          <p:nvSpPr>
            <p:cNvPr id="33" name="角丸四角形 32"/>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pic>
        <p:nvPicPr>
          <p:cNvPr id="36" name="図 35"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42682" y="3671553"/>
            <a:ext cx="418656" cy="287343"/>
          </a:xfrm>
          <a:prstGeom prst="rect">
            <a:avLst/>
          </a:prstGeom>
          <a:effectLst>
            <a:outerShdw blurRad="50800" dist="38100" dir="2700000" algn="tl" rotWithShape="0">
              <a:prstClr val="black">
                <a:alpha val="40000"/>
              </a:prstClr>
            </a:outerShdw>
          </a:effectLst>
        </p:spPr>
      </p:pic>
      <p:grpSp>
        <p:nvGrpSpPr>
          <p:cNvPr id="37" name="図形グループ 36"/>
          <p:cNvGrpSpPr/>
          <p:nvPr/>
        </p:nvGrpSpPr>
        <p:grpSpPr>
          <a:xfrm>
            <a:off x="3937868" y="3700839"/>
            <a:ext cx="164757" cy="290947"/>
            <a:chOff x="1140657" y="4229811"/>
            <a:chExt cx="341289" cy="550466"/>
          </a:xfrm>
        </p:grpSpPr>
        <p:sp>
          <p:nvSpPr>
            <p:cNvPr id="38" name="角丸四角形 3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0" name="図形グループ 39"/>
          <p:cNvGrpSpPr/>
          <p:nvPr/>
        </p:nvGrpSpPr>
        <p:grpSpPr>
          <a:xfrm>
            <a:off x="5466869" y="3012480"/>
            <a:ext cx="249746" cy="305682"/>
            <a:chOff x="4000500" y="1182650"/>
            <a:chExt cx="499492" cy="545661"/>
          </a:xfrm>
        </p:grpSpPr>
        <p:sp>
          <p:nvSpPr>
            <p:cNvPr id="41" name="角丸四角形 40"/>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43" name="正方形/長方形 42"/>
          <p:cNvSpPr/>
          <p:nvPr/>
        </p:nvSpPr>
        <p:spPr>
          <a:xfrm>
            <a:off x="3587985" y="2204310"/>
            <a:ext cx="567957"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4" name="正方形/長方形 43"/>
          <p:cNvSpPr/>
          <p:nvPr/>
        </p:nvSpPr>
        <p:spPr>
          <a:xfrm>
            <a:off x="4283554" y="2210278"/>
            <a:ext cx="567957" cy="2160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5" name="正方形/長方形 44"/>
          <p:cNvSpPr/>
          <p:nvPr/>
        </p:nvSpPr>
        <p:spPr>
          <a:xfrm>
            <a:off x="4977985" y="2204310"/>
            <a:ext cx="567957" cy="2160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6" name="正方形/長方形 45"/>
          <p:cNvSpPr/>
          <p:nvPr/>
        </p:nvSpPr>
        <p:spPr>
          <a:xfrm>
            <a:off x="4283554" y="2491967"/>
            <a:ext cx="567957" cy="2160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cxnSp>
        <p:nvCxnSpPr>
          <p:cNvPr id="48" name="直線矢印コネクタ 47"/>
          <p:cNvCxnSpPr/>
          <p:nvPr/>
        </p:nvCxnSpPr>
        <p:spPr>
          <a:xfrm flipH="1" flipV="1">
            <a:off x="4562593" y="2853844"/>
            <a:ext cx="9408" cy="1618526"/>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a:stCxn id="28" idx="0"/>
          </p:cNvCxnSpPr>
          <p:nvPr/>
        </p:nvCxnSpPr>
        <p:spPr>
          <a:xfrm flipV="1">
            <a:off x="3678122" y="2786343"/>
            <a:ext cx="651634" cy="23530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33" idx="0"/>
          </p:cNvCxnSpPr>
          <p:nvPr/>
        </p:nvCxnSpPr>
        <p:spPr>
          <a:xfrm flipV="1">
            <a:off x="3887450" y="2823816"/>
            <a:ext cx="489581" cy="543487"/>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a:stCxn id="39" idx="0"/>
          </p:cNvCxnSpPr>
          <p:nvPr/>
        </p:nvCxnSpPr>
        <p:spPr>
          <a:xfrm flipV="1">
            <a:off x="4020247" y="2884637"/>
            <a:ext cx="410732" cy="816202"/>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41" idx="0"/>
          </p:cNvCxnSpPr>
          <p:nvPr/>
        </p:nvCxnSpPr>
        <p:spPr>
          <a:xfrm flipH="1" flipV="1">
            <a:off x="4890947" y="2790685"/>
            <a:ext cx="700795" cy="221795"/>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p:cNvCxnSpPr>
          <p:nvPr/>
        </p:nvCxnSpPr>
        <p:spPr>
          <a:xfrm flipH="1" flipV="1">
            <a:off x="4851512" y="2839708"/>
            <a:ext cx="563832" cy="540530"/>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a:stCxn id="36" idx="0"/>
          </p:cNvCxnSpPr>
          <p:nvPr/>
        </p:nvCxnSpPr>
        <p:spPr>
          <a:xfrm flipH="1" flipV="1">
            <a:off x="4789724" y="2884637"/>
            <a:ext cx="362286" cy="78691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4166854" y="1970437"/>
            <a:ext cx="800219" cy="276999"/>
          </a:xfrm>
          <a:prstGeom prst="rect">
            <a:avLst/>
          </a:prstGeom>
          <a:noFill/>
        </p:spPr>
        <p:txBody>
          <a:bodyPr wrap="none" rtlCol="0">
            <a:spAutoFit/>
          </a:bodyPr>
          <a:lstStyle/>
          <a:p>
            <a:pPr algn="ctr"/>
            <a:r>
              <a:rPr kumimoji="1" lang="ja-JP" altLang="en-US" sz="1200" smtClean="0">
                <a:solidFill>
                  <a:schemeClr val="bg1"/>
                </a:solidFill>
                <a:latin typeface="Meiryo" charset="-128"/>
                <a:ea typeface="Meiryo" charset="-128"/>
                <a:cs typeface="Meiryo" charset="-128"/>
              </a:rPr>
              <a:t>クラウド</a:t>
            </a:r>
            <a:endParaRPr kumimoji="1" lang="ja-JP" altLang="en-US" sz="1200" dirty="0">
              <a:solidFill>
                <a:schemeClr val="bg1"/>
              </a:solidFill>
              <a:latin typeface="Meiryo" charset="-128"/>
              <a:ea typeface="Meiryo" charset="-128"/>
              <a:cs typeface="Meiryo" charset="-128"/>
            </a:endParaRPr>
          </a:p>
        </p:txBody>
      </p:sp>
      <p:sp>
        <p:nvSpPr>
          <p:cNvPr id="75" name="スライド番号プレースホルダー 2"/>
          <p:cNvSpPr txBox="1">
            <a:spLocks/>
          </p:cNvSpPr>
          <p:nvPr/>
        </p:nvSpPr>
        <p:spPr>
          <a:xfrm>
            <a:off x="9849237"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a:t>
            </a:fld>
            <a:endParaRPr lang="ja-JP" altLang="en-US"/>
          </a:p>
        </p:txBody>
      </p:sp>
      <p:grpSp>
        <p:nvGrpSpPr>
          <p:cNvPr id="77" name="図形グループ 76"/>
          <p:cNvGrpSpPr/>
          <p:nvPr/>
        </p:nvGrpSpPr>
        <p:grpSpPr>
          <a:xfrm>
            <a:off x="7197634" y="4472369"/>
            <a:ext cx="499492" cy="545661"/>
            <a:chOff x="6373788" y="4940591"/>
            <a:chExt cx="499492" cy="545661"/>
          </a:xfrm>
        </p:grpSpPr>
        <p:sp>
          <p:nvSpPr>
            <p:cNvPr id="78" name="角丸四角形 7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1" name="図 80"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3581" y="3021649"/>
            <a:ext cx="418656" cy="287343"/>
          </a:xfrm>
          <a:prstGeom prst="rect">
            <a:avLst/>
          </a:prstGeom>
          <a:effectLst>
            <a:outerShdw blurRad="50800" dist="38100" dir="2700000" algn="tl" rotWithShape="0">
              <a:prstClr val="black">
                <a:alpha val="40000"/>
              </a:prstClr>
            </a:outerShdw>
          </a:effectLst>
        </p:spPr>
      </p:pic>
      <p:grpSp>
        <p:nvGrpSpPr>
          <p:cNvPr id="82" name="図形グループ 81"/>
          <p:cNvGrpSpPr/>
          <p:nvPr/>
        </p:nvGrpSpPr>
        <p:grpSpPr>
          <a:xfrm>
            <a:off x="8217752" y="3380238"/>
            <a:ext cx="164757" cy="290947"/>
            <a:chOff x="1140657" y="4229811"/>
            <a:chExt cx="341289" cy="550466"/>
          </a:xfrm>
        </p:grpSpPr>
        <p:sp>
          <p:nvSpPr>
            <p:cNvPr id="83" name="角丸四角形 82"/>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4" name="図 83"/>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85" name="図形グループ 84"/>
          <p:cNvGrpSpPr/>
          <p:nvPr/>
        </p:nvGrpSpPr>
        <p:grpSpPr>
          <a:xfrm>
            <a:off x="6647364" y="3367303"/>
            <a:ext cx="249746" cy="305682"/>
            <a:chOff x="4000500" y="1182650"/>
            <a:chExt cx="499492" cy="545661"/>
          </a:xfrm>
        </p:grpSpPr>
        <p:sp>
          <p:nvSpPr>
            <p:cNvPr id="86" name="角丸四角形 8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pic>
        <p:nvPicPr>
          <p:cNvPr id="88" name="図 87"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7469" y="3671553"/>
            <a:ext cx="418656" cy="287343"/>
          </a:xfrm>
          <a:prstGeom prst="rect">
            <a:avLst/>
          </a:prstGeom>
          <a:effectLst>
            <a:outerShdw blurRad="50800" dist="38100" dir="2700000" algn="tl" rotWithShape="0">
              <a:prstClr val="black">
                <a:alpha val="40000"/>
              </a:prstClr>
            </a:outerShdw>
          </a:effectLst>
        </p:spPr>
      </p:pic>
      <p:grpSp>
        <p:nvGrpSpPr>
          <p:cNvPr id="89" name="図形グループ 88"/>
          <p:cNvGrpSpPr/>
          <p:nvPr/>
        </p:nvGrpSpPr>
        <p:grpSpPr>
          <a:xfrm>
            <a:off x="6822655" y="3700839"/>
            <a:ext cx="164757" cy="290947"/>
            <a:chOff x="1140657" y="4229811"/>
            <a:chExt cx="341289" cy="550466"/>
          </a:xfrm>
        </p:grpSpPr>
        <p:sp>
          <p:nvSpPr>
            <p:cNvPr id="90" name="角丸四角形 8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1" name="図 90"/>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92" name="図形グループ 91"/>
          <p:cNvGrpSpPr/>
          <p:nvPr/>
        </p:nvGrpSpPr>
        <p:grpSpPr>
          <a:xfrm>
            <a:off x="8351656" y="3012480"/>
            <a:ext cx="249746" cy="305682"/>
            <a:chOff x="4000500" y="1182650"/>
            <a:chExt cx="499492" cy="545661"/>
          </a:xfrm>
        </p:grpSpPr>
        <p:sp>
          <p:nvSpPr>
            <p:cNvPr id="93" name="角丸四角形 92"/>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cxnSp>
        <p:nvCxnSpPr>
          <p:cNvPr id="99" name="直線矢印コネクタ 98"/>
          <p:cNvCxnSpPr/>
          <p:nvPr/>
        </p:nvCxnSpPr>
        <p:spPr>
          <a:xfrm flipH="1" flipV="1">
            <a:off x="7447380" y="2853844"/>
            <a:ext cx="9408" cy="1618526"/>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直線矢印コネクタ 99"/>
          <p:cNvCxnSpPr>
            <a:stCxn id="81" idx="0"/>
          </p:cNvCxnSpPr>
          <p:nvPr/>
        </p:nvCxnSpPr>
        <p:spPr>
          <a:xfrm flipV="1">
            <a:off x="6562909" y="2786343"/>
            <a:ext cx="651634" cy="23530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直線矢印コネクタ 100"/>
          <p:cNvCxnSpPr>
            <a:stCxn id="86" idx="0"/>
          </p:cNvCxnSpPr>
          <p:nvPr/>
        </p:nvCxnSpPr>
        <p:spPr>
          <a:xfrm flipV="1">
            <a:off x="6772237" y="2823816"/>
            <a:ext cx="489581" cy="543487"/>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91" idx="0"/>
          </p:cNvCxnSpPr>
          <p:nvPr/>
        </p:nvCxnSpPr>
        <p:spPr>
          <a:xfrm flipV="1">
            <a:off x="6905034" y="2884637"/>
            <a:ext cx="410732" cy="816202"/>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直線矢印コネクタ 102"/>
          <p:cNvCxnSpPr>
            <a:stCxn id="93" idx="0"/>
          </p:cNvCxnSpPr>
          <p:nvPr/>
        </p:nvCxnSpPr>
        <p:spPr>
          <a:xfrm flipH="1" flipV="1">
            <a:off x="7775734" y="2790685"/>
            <a:ext cx="700795" cy="221795"/>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直線矢印コネクタ 103"/>
          <p:cNvCxnSpPr>
            <a:stCxn id="84" idx="0"/>
          </p:cNvCxnSpPr>
          <p:nvPr/>
        </p:nvCxnSpPr>
        <p:spPr>
          <a:xfrm flipH="1" flipV="1">
            <a:off x="7736299" y="2839708"/>
            <a:ext cx="563832" cy="540530"/>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直線矢印コネクタ 104"/>
          <p:cNvCxnSpPr>
            <a:stCxn id="88" idx="0"/>
          </p:cNvCxnSpPr>
          <p:nvPr/>
        </p:nvCxnSpPr>
        <p:spPr>
          <a:xfrm flipH="1" flipV="1">
            <a:off x="7674511" y="2884637"/>
            <a:ext cx="362286" cy="78691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6682289" y="2247437"/>
            <a:ext cx="481999" cy="172898"/>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smtClean="0">
                <a:solidFill>
                  <a:srgbClr val="FFFFFF"/>
                </a:solidFill>
                <a:latin typeface="Meiryo" charset="-128"/>
                <a:ea typeface="Meiryo" charset="-128"/>
                <a:cs typeface="Meiryo" charset="-128"/>
              </a:rPr>
              <a:t>過去</a:t>
            </a:r>
            <a:endParaRPr kumimoji="1" lang="ja-JP" altLang="en-US" sz="900" dirty="0">
              <a:solidFill>
                <a:srgbClr val="FFFFFF"/>
              </a:solidFill>
              <a:latin typeface="Meiryo" charset="-128"/>
              <a:ea typeface="Meiryo" charset="-128"/>
              <a:cs typeface="Meiryo" charset="-128"/>
            </a:endParaRPr>
          </a:p>
        </p:txBody>
      </p:sp>
      <p:sp>
        <p:nvSpPr>
          <p:cNvPr id="110" name="正方形/長方形 109"/>
          <p:cNvSpPr/>
          <p:nvPr/>
        </p:nvSpPr>
        <p:spPr>
          <a:xfrm>
            <a:off x="7206380" y="2247437"/>
            <a:ext cx="481999" cy="1728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smtClean="0">
                <a:solidFill>
                  <a:srgbClr val="FFFFFF"/>
                </a:solidFill>
                <a:latin typeface="Meiryo" charset="-128"/>
                <a:ea typeface="Meiryo" charset="-128"/>
                <a:cs typeface="Meiryo" charset="-128"/>
              </a:rPr>
              <a:t>現在</a:t>
            </a:r>
            <a:endParaRPr kumimoji="1" lang="ja-JP" altLang="en-US" sz="900" dirty="0">
              <a:solidFill>
                <a:srgbClr val="FFFFFF"/>
              </a:solidFill>
              <a:latin typeface="Meiryo" charset="-128"/>
              <a:ea typeface="Meiryo" charset="-128"/>
              <a:cs typeface="Meiryo" charset="-128"/>
            </a:endParaRPr>
          </a:p>
        </p:txBody>
      </p:sp>
      <p:sp>
        <p:nvSpPr>
          <p:cNvPr id="111" name="正方形/長方形 110"/>
          <p:cNvSpPr/>
          <p:nvPr/>
        </p:nvSpPr>
        <p:spPr>
          <a:xfrm>
            <a:off x="7730471" y="2247437"/>
            <a:ext cx="481999" cy="172898"/>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Meiryo" charset="-128"/>
                <a:ea typeface="Meiryo" charset="-128"/>
                <a:cs typeface="Meiryo" charset="-128"/>
              </a:rPr>
              <a:t>未来</a:t>
            </a:r>
            <a:endParaRPr kumimoji="1" lang="ja-JP" altLang="en-US" sz="900" dirty="0">
              <a:solidFill>
                <a:srgbClr val="FFFFFF"/>
              </a:solidFill>
              <a:latin typeface="Meiryo" charset="-128"/>
              <a:ea typeface="Meiryo" charset="-128"/>
              <a:cs typeface="Meiryo" charset="-128"/>
            </a:endParaRPr>
          </a:p>
        </p:txBody>
      </p:sp>
      <p:sp>
        <p:nvSpPr>
          <p:cNvPr id="112" name="テキスト ボックス 111"/>
          <p:cNvSpPr txBox="1"/>
          <p:nvPr/>
        </p:nvSpPr>
        <p:spPr>
          <a:xfrm>
            <a:off x="6554044" y="2426302"/>
            <a:ext cx="1915685" cy="215444"/>
          </a:xfrm>
          <a:prstGeom prst="rect">
            <a:avLst/>
          </a:prstGeom>
          <a:noFill/>
        </p:spPr>
        <p:txBody>
          <a:bodyPr wrap="square" rtlCol="0">
            <a:spAutoFit/>
          </a:bodyPr>
          <a:lstStyle/>
          <a:p>
            <a:r>
              <a:rPr kumimoji="1" lang="ja-JP" altLang="en-US" sz="800" smtClean="0">
                <a:solidFill>
                  <a:srgbClr val="009051"/>
                </a:solidFill>
                <a:latin typeface="Meiryo" charset="-128"/>
                <a:ea typeface="Meiryo" charset="-128"/>
                <a:cs typeface="Meiryo" charset="-128"/>
              </a:rPr>
              <a:t>アナリティクス（統計／人工知能）</a:t>
            </a:r>
            <a:endParaRPr kumimoji="1" lang="ja-JP" altLang="en-US" sz="800" dirty="0">
              <a:solidFill>
                <a:srgbClr val="009051"/>
              </a:solidFill>
              <a:latin typeface="Meiryo" charset="-128"/>
              <a:ea typeface="Meiryo" charset="-128"/>
              <a:cs typeface="Meiryo" charset="-128"/>
            </a:endParaRPr>
          </a:p>
        </p:txBody>
      </p:sp>
      <p:sp>
        <p:nvSpPr>
          <p:cNvPr id="113" name="テキスト ボックス 112"/>
          <p:cNvSpPr txBox="1"/>
          <p:nvPr/>
        </p:nvSpPr>
        <p:spPr>
          <a:xfrm>
            <a:off x="6864563" y="2570318"/>
            <a:ext cx="1199061"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ビッグデータ</a:t>
            </a:r>
            <a:endParaRPr kumimoji="1" lang="ja-JP" altLang="en-US" sz="800" dirty="0">
              <a:solidFill>
                <a:schemeClr val="bg1"/>
              </a:solidFill>
              <a:latin typeface="Meiryo" charset="-128"/>
              <a:ea typeface="Meiryo" charset="-128"/>
              <a:cs typeface="Meiryo" charset="-128"/>
            </a:endParaRPr>
          </a:p>
        </p:txBody>
      </p:sp>
      <p:sp>
        <p:nvSpPr>
          <p:cNvPr id="114" name="テキスト ボックス 113"/>
          <p:cNvSpPr txBox="1"/>
          <p:nvPr/>
        </p:nvSpPr>
        <p:spPr>
          <a:xfrm>
            <a:off x="3149842" y="5102861"/>
            <a:ext cx="2844316" cy="830997"/>
          </a:xfrm>
          <a:prstGeom prst="rect">
            <a:avLst/>
          </a:prstGeom>
          <a:noFill/>
        </p:spPr>
        <p:txBody>
          <a:bodyPr wrap="square" rtlCol="0">
            <a:spAutoFit/>
          </a:bodyPr>
          <a:lstStyle/>
          <a:p>
            <a:pPr algn="ctr"/>
            <a:r>
              <a:rPr kumimoji="1" lang="ja-JP" altLang="en-US" sz="1200" dirty="0" smtClean="0">
                <a:solidFill>
                  <a:srgbClr val="0432FF"/>
                </a:solidFill>
                <a:latin typeface="Meiryo" charset="-128"/>
                <a:ea typeface="Meiryo" charset="-128"/>
                <a:cs typeface="Meiryo" charset="-128"/>
              </a:rPr>
              <a:t>クラウドにつながることで</a:t>
            </a:r>
            <a:endParaRPr kumimoji="1" lang="en-US" altLang="ja-JP" sz="1200" dirty="0" smtClean="0">
              <a:solidFill>
                <a:srgbClr val="0432FF"/>
              </a:solidFill>
              <a:latin typeface="Meiryo" charset="-128"/>
              <a:ea typeface="Meiryo" charset="-128"/>
              <a:cs typeface="Meiryo" charset="-128"/>
            </a:endParaRPr>
          </a:p>
          <a:p>
            <a:pPr algn="ctr"/>
            <a:r>
              <a:rPr kumimoji="1" lang="ja-JP" altLang="en-US" sz="1200" dirty="0" smtClean="0">
                <a:solidFill>
                  <a:srgbClr val="0432FF"/>
                </a:solidFill>
                <a:latin typeface="Meiryo" charset="-128"/>
                <a:ea typeface="Meiryo" charset="-128"/>
                <a:cs typeface="Meiryo" charset="-128"/>
              </a:rPr>
              <a:t>無限のリソースと</a:t>
            </a:r>
            <a:endParaRPr kumimoji="1" lang="en-US" altLang="ja-JP" sz="1200" dirty="0" smtClean="0">
              <a:solidFill>
                <a:srgbClr val="0432FF"/>
              </a:solidFill>
              <a:latin typeface="Meiryo" charset="-128"/>
              <a:ea typeface="Meiryo" charset="-128"/>
              <a:cs typeface="Meiryo" charset="-128"/>
            </a:endParaRPr>
          </a:p>
          <a:p>
            <a:pPr algn="ctr"/>
            <a:r>
              <a:rPr kumimoji="1" lang="ja-JP" altLang="en-US" sz="1200" dirty="0" smtClean="0">
                <a:solidFill>
                  <a:srgbClr val="0432FF"/>
                </a:solidFill>
                <a:latin typeface="Meiryo" charset="-128"/>
                <a:ea typeface="Meiryo" charset="-128"/>
                <a:cs typeface="Meiryo" charset="-128"/>
              </a:rPr>
              <a:t>様々なサービスを</a:t>
            </a:r>
            <a:endParaRPr kumimoji="1" lang="en-US" altLang="ja-JP" sz="1200" dirty="0" smtClean="0">
              <a:solidFill>
                <a:srgbClr val="0432FF"/>
              </a:solidFill>
              <a:latin typeface="Meiryo" charset="-128"/>
              <a:ea typeface="Meiryo" charset="-128"/>
              <a:cs typeface="Meiryo" charset="-128"/>
            </a:endParaRPr>
          </a:p>
          <a:p>
            <a:pPr algn="ctr"/>
            <a:r>
              <a:rPr kumimoji="1" lang="ja-JP" altLang="en-US" sz="1200" dirty="0" smtClean="0">
                <a:solidFill>
                  <a:srgbClr val="0432FF"/>
                </a:solidFill>
                <a:latin typeface="Meiryo" charset="-128"/>
                <a:ea typeface="Meiryo" charset="-128"/>
                <a:cs typeface="Meiryo" charset="-128"/>
              </a:rPr>
              <a:t>機器が手に入れる</a:t>
            </a:r>
            <a:endParaRPr kumimoji="1" lang="ja-JP" altLang="en-US" sz="1200" dirty="0">
              <a:solidFill>
                <a:srgbClr val="0432FF"/>
              </a:solidFill>
              <a:latin typeface="Meiryo" charset="-128"/>
              <a:ea typeface="Meiryo" charset="-128"/>
              <a:cs typeface="Meiryo" charset="-128"/>
            </a:endParaRPr>
          </a:p>
        </p:txBody>
      </p:sp>
      <p:sp>
        <p:nvSpPr>
          <p:cNvPr id="115" name="テキスト ボックス 114"/>
          <p:cNvSpPr txBox="1"/>
          <p:nvPr/>
        </p:nvSpPr>
        <p:spPr>
          <a:xfrm>
            <a:off x="6048164" y="5102861"/>
            <a:ext cx="2844315" cy="830997"/>
          </a:xfrm>
          <a:prstGeom prst="rect">
            <a:avLst/>
          </a:prstGeom>
          <a:noFill/>
        </p:spPr>
        <p:txBody>
          <a:bodyPr wrap="square" rtlCol="0">
            <a:spAutoFit/>
          </a:bodyPr>
          <a:lstStyle/>
          <a:p>
            <a:pPr algn="ctr"/>
            <a:r>
              <a:rPr kumimoji="1" lang="ja-JP" altLang="en-US" sz="1200" dirty="0" smtClean="0">
                <a:solidFill>
                  <a:srgbClr val="0432FF"/>
                </a:solidFill>
                <a:latin typeface="Meiryo" charset="-128"/>
                <a:ea typeface="Meiryo" charset="-128"/>
                <a:cs typeface="Meiryo" charset="-128"/>
              </a:rPr>
              <a:t>ビッグデータを分析することで</a:t>
            </a:r>
            <a:endParaRPr kumimoji="1" lang="en-US" altLang="ja-JP" sz="1200" dirty="0" smtClean="0">
              <a:solidFill>
                <a:srgbClr val="0432FF"/>
              </a:solidFill>
              <a:latin typeface="Meiryo" charset="-128"/>
              <a:ea typeface="Meiryo" charset="-128"/>
              <a:cs typeface="Meiryo" charset="-128"/>
            </a:endParaRPr>
          </a:p>
          <a:p>
            <a:pPr algn="ctr"/>
            <a:r>
              <a:rPr lang="ja-JP" altLang="en-US" sz="1200" dirty="0" smtClean="0">
                <a:solidFill>
                  <a:srgbClr val="009051"/>
                </a:solidFill>
                <a:latin typeface="Meiryo" charset="-128"/>
                <a:ea typeface="Meiryo" charset="-128"/>
                <a:cs typeface="Meiryo" charset="-128"/>
              </a:rPr>
              <a:t>過去から原因・理由を探る</a:t>
            </a:r>
            <a:endParaRPr lang="en-US" altLang="ja-JP" sz="1200" dirty="0" smtClean="0">
              <a:solidFill>
                <a:srgbClr val="009051"/>
              </a:solidFill>
              <a:latin typeface="Meiryo" charset="-128"/>
              <a:ea typeface="Meiryo" charset="-128"/>
              <a:cs typeface="Meiryo" charset="-128"/>
            </a:endParaRPr>
          </a:p>
          <a:p>
            <a:pPr algn="ctr"/>
            <a:r>
              <a:rPr kumimoji="1" lang="ja-JP" altLang="en-US" sz="1200" dirty="0" smtClean="0">
                <a:solidFill>
                  <a:srgbClr val="009051"/>
                </a:solidFill>
                <a:latin typeface="Meiryo" charset="-128"/>
                <a:ea typeface="Meiryo" charset="-128"/>
                <a:cs typeface="Meiryo" charset="-128"/>
              </a:rPr>
              <a:t>現在の出来事を知る</a:t>
            </a:r>
            <a:endParaRPr kumimoji="1" lang="en-US" altLang="ja-JP" sz="1200" dirty="0" smtClean="0">
              <a:solidFill>
                <a:srgbClr val="009051"/>
              </a:solidFill>
              <a:latin typeface="Meiryo" charset="-128"/>
              <a:ea typeface="Meiryo" charset="-128"/>
              <a:cs typeface="Meiryo" charset="-128"/>
            </a:endParaRPr>
          </a:p>
          <a:p>
            <a:pPr algn="ctr"/>
            <a:r>
              <a:rPr lang="ja-JP" altLang="en-US" sz="1200" dirty="0" smtClean="0">
                <a:solidFill>
                  <a:srgbClr val="009051"/>
                </a:solidFill>
                <a:latin typeface="Meiryo" charset="-128"/>
                <a:ea typeface="Meiryo" charset="-128"/>
                <a:cs typeface="Meiryo" charset="-128"/>
              </a:rPr>
              <a:t>未来を予測する</a:t>
            </a:r>
            <a:endParaRPr kumimoji="1" lang="ja-JP" altLang="en-US" sz="1200" dirty="0">
              <a:solidFill>
                <a:srgbClr val="009051"/>
              </a:solidFill>
              <a:latin typeface="Meiryo" charset="-128"/>
              <a:ea typeface="Meiryo" charset="-128"/>
              <a:cs typeface="Meiryo" charset="-128"/>
            </a:endParaRPr>
          </a:p>
        </p:txBody>
      </p:sp>
      <p:sp>
        <p:nvSpPr>
          <p:cNvPr id="20" name="テキスト ボックス 19"/>
          <p:cNvSpPr txBox="1"/>
          <p:nvPr/>
        </p:nvSpPr>
        <p:spPr>
          <a:xfrm>
            <a:off x="3799001" y="1264882"/>
            <a:ext cx="1569660" cy="369332"/>
          </a:xfrm>
          <a:prstGeom prst="rect">
            <a:avLst/>
          </a:prstGeom>
          <a:noFill/>
        </p:spPr>
        <p:txBody>
          <a:bodyPr wrap="none" rtlCol="0">
            <a:spAutoFit/>
          </a:bodyPr>
          <a:lstStyle/>
          <a:p>
            <a:pPr algn="ctr"/>
            <a:r>
              <a:rPr kumimoji="1" lang="ja-JP" altLang="en-US" b="1" dirty="0" smtClean="0">
                <a:solidFill>
                  <a:srgbClr val="0432FF"/>
                </a:solidFill>
                <a:latin typeface="Meiryo" charset="-128"/>
                <a:ea typeface="Meiryo" charset="-128"/>
                <a:cs typeface="Meiryo" charset="-128"/>
              </a:rPr>
              <a:t>賢くなるモノ</a:t>
            </a:r>
            <a:endParaRPr kumimoji="1" lang="ja-JP" altLang="en-US" b="1" dirty="0">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0675236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モノがネットにつながる時代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49600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の仕組みと使われ方</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98002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323528" y="1124744"/>
            <a:ext cx="8496944" cy="158417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の三層構造</a:t>
            </a:r>
            <a:endParaRPr kumimoji="1" lang="ja-JP" altLang="en-US" dirty="0"/>
          </a:p>
        </p:txBody>
      </p:sp>
      <p:sp>
        <p:nvSpPr>
          <p:cNvPr id="4" name="正方形/長方形 3"/>
          <p:cNvSpPr/>
          <p:nvPr/>
        </p:nvSpPr>
        <p:spPr bwMode="auto">
          <a:xfrm>
            <a:off x="323528" y="2996952"/>
            <a:ext cx="8496944" cy="1584176"/>
          </a:xfrm>
          <a:prstGeom prst="rect">
            <a:avLst/>
          </a:prstGeom>
          <a:solidFill>
            <a:srgbClr val="95B3D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 name="正方形/長方形 4"/>
          <p:cNvSpPr/>
          <p:nvPr/>
        </p:nvSpPr>
        <p:spPr bwMode="auto">
          <a:xfrm>
            <a:off x="323528" y="4869160"/>
            <a:ext cx="8496944" cy="1584176"/>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7" name="正方形/長方形 6"/>
          <p:cNvSpPr/>
          <p:nvPr/>
        </p:nvSpPr>
        <p:spPr bwMode="auto">
          <a:xfrm>
            <a:off x="2267744" y="1556792"/>
            <a:ext cx="1440160" cy="360039"/>
          </a:xfrm>
          <a:prstGeom prst="rect">
            <a:avLst/>
          </a:prstGeom>
          <a:solidFill>
            <a:srgbClr val="66CC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メイリオ"/>
                <a:ea typeface="メイリオ"/>
                <a:cs typeface="メイリオ"/>
              </a:rPr>
              <a:t>アナリティクス</a:t>
            </a:r>
          </a:p>
        </p:txBody>
      </p:sp>
      <p:sp>
        <p:nvSpPr>
          <p:cNvPr id="8" name="正方形/長方形 7"/>
          <p:cNvSpPr/>
          <p:nvPr/>
        </p:nvSpPr>
        <p:spPr bwMode="auto">
          <a:xfrm>
            <a:off x="3851920" y="1556792"/>
            <a:ext cx="1440160" cy="360039"/>
          </a:xfrm>
          <a:prstGeom prst="rect">
            <a:avLst/>
          </a:prstGeom>
          <a:solidFill>
            <a:srgbClr val="66CC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メイリオ"/>
                <a:ea typeface="メイリオ"/>
                <a:cs typeface="メイリオ"/>
              </a:rPr>
              <a:t>ソーシャル</a:t>
            </a:r>
          </a:p>
        </p:txBody>
      </p:sp>
      <p:sp>
        <p:nvSpPr>
          <p:cNvPr id="9" name="正方形/長方形 8"/>
          <p:cNvSpPr/>
          <p:nvPr/>
        </p:nvSpPr>
        <p:spPr bwMode="auto">
          <a:xfrm>
            <a:off x="2267744" y="1988840"/>
            <a:ext cx="4608512" cy="36003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chemeClr val="bg1"/>
                </a:solidFill>
                <a:latin typeface="メイリオ"/>
                <a:ea typeface="メイリオ"/>
                <a:cs typeface="メイリオ"/>
              </a:rPr>
              <a:t>ビック</a:t>
            </a:r>
            <a:r>
              <a:rPr kumimoji="0" lang="ja-JP" altLang="en-US" sz="1400" b="0" i="0" u="none" strike="noStrike" cap="none" normalizeH="0" dirty="0" smtClean="0">
                <a:ln>
                  <a:noFill/>
                </a:ln>
                <a:solidFill>
                  <a:schemeClr val="bg1"/>
                </a:solidFill>
                <a:effectLst/>
                <a:latin typeface="メイリオ"/>
                <a:ea typeface="メイリオ"/>
                <a:cs typeface="メイリオ"/>
              </a:rPr>
              <a:t>データ</a:t>
            </a:r>
          </a:p>
        </p:txBody>
      </p:sp>
      <p:sp>
        <p:nvSpPr>
          <p:cNvPr id="10" name="正方形/長方形 9"/>
          <p:cNvSpPr/>
          <p:nvPr/>
        </p:nvSpPr>
        <p:spPr bwMode="auto">
          <a:xfrm>
            <a:off x="2267744" y="3140968"/>
            <a:ext cx="1440160" cy="1296144"/>
          </a:xfrm>
          <a:prstGeom prst="rect">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 name="正方形/長方形 10"/>
          <p:cNvSpPr/>
          <p:nvPr/>
        </p:nvSpPr>
        <p:spPr bwMode="auto">
          <a:xfrm>
            <a:off x="3851920" y="3140968"/>
            <a:ext cx="1440160" cy="1296144"/>
          </a:xfrm>
          <a:prstGeom prst="rect">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2" name="正方形/長方形 11"/>
          <p:cNvSpPr/>
          <p:nvPr/>
        </p:nvSpPr>
        <p:spPr bwMode="auto">
          <a:xfrm>
            <a:off x="5436096" y="3140968"/>
            <a:ext cx="1440160" cy="1296144"/>
          </a:xfrm>
          <a:prstGeom prst="rect">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3" name="正方形/長方形 12"/>
          <p:cNvSpPr/>
          <p:nvPr/>
        </p:nvSpPr>
        <p:spPr bwMode="auto">
          <a:xfrm>
            <a:off x="2339752" y="328498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アプリケーション</a:t>
            </a:r>
          </a:p>
        </p:txBody>
      </p:sp>
      <p:sp>
        <p:nvSpPr>
          <p:cNvPr id="14" name="正方形/長方形 13"/>
          <p:cNvSpPr/>
          <p:nvPr/>
        </p:nvSpPr>
        <p:spPr bwMode="auto">
          <a:xfrm>
            <a:off x="2339752" y="364502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rgbClr val="0000FF"/>
                </a:solidFill>
                <a:effectLst/>
                <a:latin typeface="メイリオ"/>
                <a:ea typeface="メイリオ"/>
                <a:cs typeface="メイリオ"/>
              </a:rPr>
              <a:t>OS</a:t>
            </a:r>
            <a:endParaRPr kumimoji="0" lang="ja-JP" altLang="en-US" sz="1400" b="0" i="0" u="none" strike="noStrike" cap="none" normalizeH="0" dirty="0" smtClean="0">
              <a:ln>
                <a:noFill/>
              </a:ln>
              <a:solidFill>
                <a:srgbClr val="0000FF"/>
              </a:solidFill>
              <a:effectLst/>
              <a:latin typeface="メイリオ"/>
              <a:ea typeface="メイリオ"/>
              <a:cs typeface="メイリオ"/>
            </a:endParaRPr>
          </a:p>
        </p:txBody>
      </p:sp>
      <p:sp>
        <p:nvSpPr>
          <p:cNvPr id="15" name="正方形/長方形 14"/>
          <p:cNvSpPr/>
          <p:nvPr/>
        </p:nvSpPr>
        <p:spPr bwMode="auto">
          <a:xfrm>
            <a:off x="2339752" y="400506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スイッチ</a:t>
            </a:r>
          </a:p>
        </p:txBody>
      </p:sp>
      <p:sp>
        <p:nvSpPr>
          <p:cNvPr id="16" name="正方形/長方形 15"/>
          <p:cNvSpPr/>
          <p:nvPr/>
        </p:nvSpPr>
        <p:spPr bwMode="auto">
          <a:xfrm>
            <a:off x="3923928" y="328498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アプリケーション</a:t>
            </a:r>
          </a:p>
        </p:txBody>
      </p:sp>
      <p:sp>
        <p:nvSpPr>
          <p:cNvPr id="17" name="正方形/長方形 16"/>
          <p:cNvSpPr/>
          <p:nvPr/>
        </p:nvSpPr>
        <p:spPr bwMode="auto">
          <a:xfrm>
            <a:off x="3923928" y="364502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rgbClr val="0000FF"/>
                </a:solidFill>
                <a:effectLst/>
                <a:latin typeface="メイリオ"/>
                <a:ea typeface="メイリオ"/>
                <a:cs typeface="メイリオ"/>
              </a:rPr>
              <a:t>OS</a:t>
            </a:r>
            <a:endParaRPr kumimoji="0" lang="ja-JP" altLang="en-US" sz="1400" b="0" i="0" u="none" strike="noStrike" cap="none" normalizeH="0" dirty="0" smtClean="0">
              <a:ln>
                <a:noFill/>
              </a:ln>
              <a:solidFill>
                <a:srgbClr val="0000FF"/>
              </a:solidFill>
              <a:effectLst/>
              <a:latin typeface="メイリオ"/>
              <a:ea typeface="メイリオ"/>
              <a:cs typeface="メイリオ"/>
            </a:endParaRPr>
          </a:p>
        </p:txBody>
      </p:sp>
      <p:sp>
        <p:nvSpPr>
          <p:cNvPr id="18" name="正方形/長方形 17"/>
          <p:cNvSpPr/>
          <p:nvPr/>
        </p:nvSpPr>
        <p:spPr bwMode="auto">
          <a:xfrm>
            <a:off x="3923928" y="400506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スイッチ</a:t>
            </a:r>
          </a:p>
        </p:txBody>
      </p:sp>
      <p:sp>
        <p:nvSpPr>
          <p:cNvPr id="19" name="正方形/長方形 18"/>
          <p:cNvSpPr/>
          <p:nvPr/>
        </p:nvSpPr>
        <p:spPr bwMode="auto">
          <a:xfrm>
            <a:off x="5508104" y="328498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アプリケーション</a:t>
            </a:r>
          </a:p>
        </p:txBody>
      </p:sp>
      <p:sp>
        <p:nvSpPr>
          <p:cNvPr id="20" name="正方形/長方形 19"/>
          <p:cNvSpPr/>
          <p:nvPr/>
        </p:nvSpPr>
        <p:spPr bwMode="auto">
          <a:xfrm>
            <a:off x="5508104" y="364502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rgbClr val="0000FF"/>
                </a:solidFill>
                <a:effectLst/>
                <a:latin typeface="メイリオ"/>
                <a:ea typeface="メイリオ"/>
                <a:cs typeface="メイリオ"/>
              </a:rPr>
              <a:t>OS</a:t>
            </a:r>
            <a:endParaRPr kumimoji="0" lang="ja-JP" altLang="en-US" sz="1400" b="0" i="0" u="none" strike="noStrike" cap="none" normalizeH="0" dirty="0" smtClean="0">
              <a:ln>
                <a:noFill/>
              </a:ln>
              <a:solidFill>
                <a:srgbClr val="0000FF"/>
              </a:solidFill>
              <a:effectLst/>
              <a:latin typeface="メイリオ"/>
              <a:ea typeface="メイリオ"/>
              <a:cs typeface="メイリオ"/>
            </a:endParaRPr>
          </a:p>
        </p:txBody>
      </p:sp>
      <p:sp>
        <p:nvSpPr>
          <p:cNvPr id="21" name="正方形/長方形 20"/>
          <p:cNvSpPr/>
          <p:nvPr/>
        </p:nvSpPr>
        <p:spPr bwMode="auto">
          <a:xfrm>
            <a:off x="5508104" y="400506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スイッチ</a:t>
            </a:r>
          </a:p>
        </p:txBody>
      </p:sp>
      <p:sp>
        <p:nvSpPr>
          <p:cNvPr id="22" name="正方形/長方形 21"/>
          <p:cNvSpPr/>
          <p:nvPr/>
        </p:nvSpPr>
        <p:spPr bwMode="auto">
          <a:xfrm>
            <a:off x="2267744"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4" name="正方形/長方形 23"/>
          <p:cNvSpPr/>
          <p:nvPr/>
        </p:nvSpPr>
        <p:spPr bwMode="auto">
          <a:xfrm>
            <a:off x="2339752"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25" name="正方形/長方形 24"/>
          <p:cNvSpPr/>
          <p:nvPr/>
        </p:nvSpPr>
        <p:spPr bwMode="auto">
          <a:xfrm>
            <a:off x="2339752"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26" name="正方形/長方形 25"/>
          <p:cNvSpPr/>
          <p:nvPr/>
        </p:nvSpPr>
        <p:spPr bwMode="auto">
          <a:xfrm>
            <a:off x="2339752"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46" name="上矢印 45"/>
          <p:cNvSpPr/>
          <p:nvPr/>
        </p:nvSpPr>
        <p:spPr bwMode="auto">
          <a:xfrm>
            <a:off x="2987824"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47" name="上矢印 46"/>
          <p:cNvSpPr/>
          <p:nvPr/>
        </p:nvSpPr>
        <p:spPr bwMode="auto">
          <a:xfrm>
            <a:off x="4211960" y="2564904"/>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48" name="上矢印 47"/>
          <p:cNvSpPr/>
          <p:nvPr/>
        </p:nvSpPr>
        <p:spPr bwMode="auto">
          <a:xfrm>
            <a:off x="2195736"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49" name="上矢印 48"/>
          <p:cNvSpPr/>
          <p:nvPr/>
        </p:nvSpPr>
        <p:spPr bwMode="auto">
          <a:xfrm>
            <a:off x="4644008"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0" name="上矢印 49"/>
          <p:cNvSpPr/>
          <p:nvPr/>
        </p:nvSpPr>
        <p:spPr bwMode="auto">
          <a:xfrm>
            <a:off x="3851920"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1" name="上矢印 50"/>
          <p:cNvSpPr/>
          <p:nvPr/>
        </p:nvSpPr>
        <p:spPr bwMode="auto">
          <a:xfrm>
            <a:off x="6156176"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2" name="上矢印 51"/>
          <p:cNvSpPr/>
          <p:nvPr/>
        </p:nvSpPr>
        <p:spPr bwMode="auto">
          <a:xfrm>
            <a:off x="5364088"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3" name="上矢印 52"/>
          <p:cNvSpPr/>
          <p:nvPr/>
        </p:nvSpPr>
        <p:spPr bwMode="auto">
          <a:xfrm>
            <a:off x="2627784" y="2564904"/>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4" name="上矢印 53"/>
          <p:cNvSpPr/>
          <p:nvPr/>
        </p:nvSpPr>
        <p:spPr bwMode="auto">
          <a:xfrm>
            <a:off x="5796136" y="2564904"/>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5" name="テキスト ボックス 54"/>
          <p:cNvSpPr txBox="1"/>
          <p:nvPr/>
        </p:nvSpPr>
        <p:spPr>
          <a:xfrm>
            <a:off x="323528" y="1124744"/>
            <a:ext cx="1980029" cy="246221"/>
          </a:xfrm>
          <a:prstGeom prst="rect">
            <a:avLst/>
          </a:prstGeom>
          <a:noFill/>
        </p:spPr>
        <p:txBody>
          <a:bodyPr wrap="none" rtlCol="0">
            <a:spAutoFit/>
          </a:bodyPr>
          <a:lstStyle/>
          <a:p>
            <a:r>
              <a:rPr kumimoji="1" lang="ja-JP" altLang="en-US" sz="1000" dirty="0" smtClean="0">
                <a:solidFill>
                  <a:schemeClr val="bg1"/>
                </a:solidFill>
                <a:latin typeface="メイリオ"/>
                <a:ea typeface="メイリオ"/>
                <a:cs typeface="メイリオ"/>
              </a:rPr>
              <a:t>クラウド</a:t>
            </a:r>
            <a:r>
              <a:rPr lang="ja-JP" altLang="en-US" sz="1000" dirty="0" smtClean="0">
                <a:solidFill>
                  <a:schemeClr val="bg1"/>
                </a:solidFill>
                <a:latin typeface="メイリオ"/>
                <a:ea typeface="メイリオ"/>
                <a:cs typeface="メイリオ"/>
              </a:rPr>
              <a:t>・コンピューティング</a:t>
            </a:r>
            <a:endParaRPr kumimoji="1" lang="ja-JP" altLang="en-US" sz="1000" dirty="0" smtClean="0">
              <a:solidFill>
                <a:schemeClr val="bg1"/>
              </a:solidFill>
              <a:latin typeface="メイリオ"/>
              <a:ea typeface="メイリオ"/>
              <a:cs typeface="メイリオ"/>
            </a:endParaRPr>
          </a:p>
        </p:txBody>
      </p:sp>
      <p:sp>
        <p:nvSpPr>
          <p:cNvPr id="56" name="テキスト ボックス 55"/>
          <p:cNvSpPr txBox="1"/>
          <p:nvPr/>
        </p:nvSpPr>
        <p:spPr>
          <a:xfrm>
            <a:off x="323528" y="2996952"/>
            <a:ext cx="1851789" cy="400110"/>
          </a:xfrm>
          <a:prstGeom prst="rect">
            <a:avLst/>
          </a:prstGeom>
          <a:noFill/>
        </p:spPr>
        <p:txBody>
          <a:bodyPr wrap="none" rtlCol="0">
            <a:spAutoFit/>
          </a:bodyPr>
          <a:lstStyle/>
          <a:p>
            <a:r>
              <a:rPr lang="ja-JP" altLang="en-US" sz="1000" dirty="0" smtClean="0">
                <a:solidFill>
                  <a:schemeClr val="bg1"/>
                </a:solidFill>
                <a:latin typeface="メイリオ"/>
                <a:ea typeface="メイリオ"/>
                <a:cs typeface="メイリオ"/>
              </a:rPr>
              <a:t>エッジ・コンピューティング</a:t>
            </a:r>
            <a:endParaRPr lang="en-US" altLang="ja-JP" sz="1000" dirty="0" smtClean="0">
              <a:solidFill>
                <a:schemeClr val="bg1"/>
              </a:solidFill>
              <a:latin typeface="メイリオ"/>
              <a:ea typeface="メイリオ"/>
              <a:cs typeface="メイリオ"/>
            </a:endParaRPr>
          </a:p>
          <a:p>
            <a:r>
              <a:rPr lang="ja-JP" altLang="en-US" sz="1000" dirty="0" smtClean="0">
                <a:solidFill>
                  <a:schemeClr val="bg1"/>
                </a:solidFill>
                <a:latin typeface="メイリオ"/>
                <a:ea typeface="メイリオ"/>
                <a:cs typeface="メイリオ"/>
              </a:rPr>
              <a:t>フォグ・コンピューティング</a:t>
            </a:r>
            <a:endParaRPr lang="en-US" altLang="ja-JP" sz="1000" dirty="0" smtClean="0">
              <a:solidFill>
                <a:schemeClr val="bg1"/>
              </a:solidFill>
              <a:latin typeface="メイリオ"/>
              <a:ea typeface="メイリオ"/>
              <a:cs typeface="メイリオ"/>
            </a:endParaRPr>
          </a:p>
        </p:txBody>
      </p:sp>
      <p:sp>
        <p:nvSpPr>
          <p:cNvPr id="57" name="テキスト ボックス 56"/>
          <p:cNvSpPr txBox="1"/>
          <p:nvPr/>
        </p:nvSpPr>
        <p:spPr>
          <a:xfrm>
            <a:off x="323528" y="4869160"/>
            <a:ext cx="697627" cy="246221"/>
          </a:xfrm>
          <a:prstGeom prst="rect">
            <a:avLst/>
          </a:prstGeom>
          <a:noFill/>
        </p:spPr>
        <p:txBody>
          <a:bodyPr wrap="none" rtlCol="0">
            <a:spAutoFit/>
          </a:bodyPr>
          <a:lstStyle/>
          <a:p>
            <a:r>
              <a:rPr lang="ja-JP" altLang="en-US" sz="1000" dirty="0" smtClean="0">
                <a:solidFill>
                  <a:srgbClr val="0000FF"/>
                </a:solidFill>
                <a:latin typeface="メイリオ"/>
                <a:ea typeface="メイリオ"/>
                <a:cs typeface="メイリオ"/>
              </a:rPr>
              <a:t>デバイス</a:t>
            </a:r>
            <a:endParaRPr lang="en-US" altLang="ja-JP" sz="1000" dirty="0" smtClean="0">
              <a:solidFill>
                <a:srgbClr val="0000FF"/>
              </a:solidFill>
              <a:latin typeface="メイリオ"/>
              <a:ea typeface="メイリオ"/>
              <a:cs typeface="メイリオ"/>
            </a:endParaRPr>
          </a:p>
        </p:txBody>
      </p:sp>
      <p:sp>
        <p:nvSpPr>
          <p:cNvPr id="58" name="テキスト ボックス 57"/>
          <p:cNvSpPr txBox="1"/>
          <p:nvPr/>
        </p:nvSpPr>
        <p:spPr>
          <a:xfrm>
            <a:off x="467544" y="1556792"/>
            <a:ext cx="1467068" cy="707886"/>
          </a:xfrm>
          <a:prstGeom prst="rect">
            <a:avLst/>
          </a:prstGeom>
          <a:noFill/>
        </p:spPr>
        <p:txBody>
          <a:bodyPr wrap="none" rtlCol="0">
            <a:spAutoFit/>
          </a:bodyPr>
          <a:lstStyle/>
          <a:p>
            <a:r>
              <a:rPr kumimoji="1" lang="ja-JP" altLang="en-US" sz="2000" dirty="0" smtClean="0">
                <a:solidFill>
                  <a:schemeClr val="bg1"/>
                </a:solidFill>
                <a:latin typeface="メイリオ"/>
                <a:ea typeface="メイリオ"/>
                <a:cs typeface="メイリオ"/>
              </a:rPr>
              <a:t>データ活用</a:t>
            </a:r>
            <a:endParaRPr kumimoji="1" lang="en-US" altLang="ja-JP" sz="2000" dirty="0" smtClean="0">
              <a:solidFill>
                <a:schemeClr val="bg1"/>
              </a:solidFill>
              <a:latin typeface="メイリオ"/>
              <a:ea typeface="メイリオ"/>
              <a:cs typeface="メイリオ"/>
            </a:endParaRPr>
          </a:p>
          <a:p>
            <a:r>
              <a:rPr kumimoji="1" lang="ja-JP" altLang="en-US" sz="2000" dirty="0" smtClean="0">
                <a:solidFill>
                  <a:schemeClr val="bg1"/>
                </a:solidFill>
                <a:latin typeface="メイリオ"/>
                <a:ea typeface="メイリオ"/>
                <a:cs typeface="メイリオ"/>
              </a:rPr>
              <a:t>と</a:t>
            </a:r>
            <a:r>
              <a:rPr lang="ja-JP" altLang="en-US" sz="2000" dirty="0" smtClean="0">
                <a:solidFill>
                  <a:schemeClr val="bg1"/>
                </a:solidFill>
                <a:latin typeface="メイリオ"/>
                <a:ea typeface="メイリオ"/>
                <a:cs typeface="メイリオ"/>
              </a:rPr>
              <a:t>機能</a:t>
            </a:r>
            <a:r>
              <a:rPr kumimoji="1" lang="ja-JP" altLang="en-US" sz="2000" dirty="0" smtClean="0">
                <a:solidFill>
                  <a:schemeClr val="bg1"/>
                </a:solidFill>
                <a:latin typeface="メイリオ"/>
                <a:ea typeface="メイリオ"/>
                <a:cs typeface="メイリオ"/>
              </a:rPr>
              <a:t>連携</a:t>
            </a:r>
          </a:p>
        </p:txBody>
      </p:sp>
      <p:sp>
        <p:nvSpPr>
          <p:cNvPr id="59" name="テキスト ボックス 58"/>
          <p:cNvSpPr txBox="1"/>
          <p:nvPr/>
        </p:nvSpPr>
        <p:spPr>
          <a:xfrm>
            <a:off x="467544" y="3501008"/>
            <a:ext cx="1467068" cy="707886"/>
          </a:xfrm>
          <a:prstGeom prst="rect">
            <a:avLst/>
          </a:prstGeom>
          <a:noFill/>
        </p:spPr>
        <p:txBody>
          <a:bodyPr wrap="none" rtlCol="0">
            <a:spAutoFit/>
          </a:bodyPr>
          <a:lstStyle/>
          <a:p>
            <a:r>
              <a:rPr lang="ja-JP" altLang="en-US" sz="2000" dirty="0" smtClean="0">
                <a:solidFill>
                  <a:schemeClr val="bg1"/>
                </a:solidFill>
                <a:latin typeface="メイリオ"/>
                <a:ea typeface="メイリオ"/>
                <a:cs typeface="メイリオ"/>
              </a:rPr>
              <a:t>データ集約</a:t>
            </a:r>
            <a:endParaRPr lang="en-US" altLang="ja-JP" sz="2000" dirty="0" smtClean="0">
              <a:solidFill>
                <a:schemeClr val="bg1"/>
              </a:solidFill>
              <a:latin typeface="メイリオ"/>
              <a:ea typeface="メイリオ"/>
              <a:cs typeface="メイリオ"/>
            </a:endParaRPr>
          </a:p>
          <a:p>
            <a:r>
              <a:rPr lang="ja-JP" altLang="en-US" sz="2000" dirty="0" smtClean="0">
                <a:solidFill>
                  <a:schemeClr val="bg1"/>
                </a:solidFill>
                <a:latin typeface="メイリオ"/>
                <a:ea typeface="メイリオ"/>
                <a:cs typeface="メイリオ"/>
              </a:rPr>
              <a:t>と高速応答</a:t>
            </a:r>
            <a:endParaRPr kumimoji="1" lang="ja-JP" altLang="en-US" sz="2000" dirty="0" smtClean="0">
              <a:solidFill>
                <a:schemeClr val="bg1"/>
              </a:solidFill>
              <a:latin typeface="メイリオ"/>
              <a:ea typeface="メイリオ"/>
              <a:cs typeface="メイリオ"/>
            </a:endParaRPr>
          </a:p>
        </p:txBody>
      </p:sp>
      <p:sp>
        <p:nvSpPr>
          <p:cNvPr id="60" name="テキスト ボックス 59"/>
          <p:cNvSpPr txBox="1"/>
          <p:nvPr/>
        </p:nvSpPr>
        <p:spPr>
          <a:xfrm>
            <a:off x="467544"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データ収集</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と遠隔送信</a:t>
            </a:r>
            <a:endParaRPr kumimoji="1" lang="ja-JP" altLang="en-US" sz="2000" dirty="0" smtClean="0">
              <a:solidFill>
                <a:srgbClr val="0000FF"/>
              </a:solidFill>
              <a:latin typeface="メイリオ"/>
              <a:ea typeface="メイリオ"/>
              <a:cs typeface="メイリオ"/>
            </a:endParaRPr>
          </a:p>
        </p:txBody>
      </p:sp>
      <p:sp>
        <p:nvSpPr>
          <p:cNvPr id="64" name="正方形/長方形 63"/>
          <p:cNvSpPr/>
          <p:nvPr/>
        </p:nvSpPr>
        <p:spPr bwMode="auto">
          <a:xfrm>
            <a:off x="5436096" y="1556792"/>
            <a:ext cx="1440160" cy="360039"/>
          </a:xfrm>
          <a:prstGeom prst="rect">
            <a:avLst/>
          </a:prstGeom>
          <a:solidFill>
            <a:srgbClr val="66CC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メイリオ"/>
                <a:ea typeface="メイリオ"/>
                <a:cs typeface="メイリオ"/>
              </a:rPr>
              <a:t>・・・</a:t>
            </a:r>
          </a:p>
        </p:txBody>
      </p:sp>
      <p:sp>
        <p:nvSpPr>
          <p:cNvPr id="66" name="正方形/長方形 65"/>
          <p:cNvSpPr/>
          <p:nvPr/>
        </p:nvSpPr>
        <p:spPr bwMode="auto">
          <a:xfrm>
            <a:off x="2627784"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92" name="テキスト ボックス 91"/>
          <p:cNvSpPr txBox="1"/>
          <p:nvPr/>
        </p:nvSpPr>
        <p:spPr>
          <a:xfrm>
            <a:off x="7164288"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データ受信</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と遠隔制御</a:t>
            </a:r>
            <a:endParaRPr kumimoji="1" lang="ja-JP" altLang="en-US" sz="2000" dirty="0" smtClean="0">
              <a:solidFill>
                <a:srgbClr val="0000FF"/>
              </a:solidFill>
              <a:latin typeface="メイリオ"/>
              <a:ea typeface="メイリオ"/>
              <a:cs typeface="メイリオ"/>
            </a:endParaRPr>
          </a:p>
        </p:txBody>
      </p:sp>
      <p:sp>
        <p:nvSpPr>
          <p:cNvPr id="93" name="屈折矢印 92"/>
          <p:cNvSpPr/>
          <p:nvPr/>
        </p:nvSpPr>
        <p:spPr bwMode="auto">
          <a:xfrm flipV="1">
            <a:off x="7164288" y="1772816"/>
            <a:ext cx="1008112" cy="3528392"/>
          </a:xfrm>
          <a:prstGeom prst="bentUpArrow">
            <a:avLst>
              <a:gd name="adj1" fmla="val 33399"/>
              <a:gd name="adj2" fmla="val 25000"/>
              <a:gd name="adj3" fmla="val 25000"/>
            </a:avLst>
          </a:prstGeom>
          <a:solidFill>
            <a:schemeClr val="accent6">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94" name="正方形/長方形 93"/>
          <p:cNvSpPr/>
          <p:nvPr/>
        </p:nvSpPr>
        <p:spPr bwMode="auto">
          <a:xfrm>
            <a:off x="7092280" y="2204864"/>
            <a:ext cx="1584176" cy="2232248"/>
          </a:xfrm>
          <a:prstGeom prst="rect">
            <a:avLst/>
          </a:prstGeom>
          <a:solidFill>
            <a:srgbClr val="FF9933">
              <a:alpha val="67000"/>
            </a:srgb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R="0" defTabSz="914400" rtl="0" eaLnBrk="1" fontAlgn="base" latinLnBrk="0" hangingPunct="1">
              <a:lnSpc>
                <a:spcPct val="100000"/>
              </a:lnSpc>
              <a:spcBef>
                <a:spcPct val="20000"/>
              </a:spcBef>
              <a:spcAft>
                <a:spcPct val="0"/>
              </a:spcAft>
              <a:buClrTx/>
              <a:buSzTx/>
              <a:tabLst/>
            </a:pPr>
            <a:r>
              <a:rPr kumimoji="0" lang="ja-JP" altLang="en-US" sz="1200" b="1" i="0" u="none" strike="noStrike" cap="none" normalizeH="0" dirty="0" smtClean="0">
                <a:ln>
                  <a:noFill/>
                </a:ln>
                <a:solidFill>
                  <a:srgbClr val="800000"/>
                </a:solidFill>
                <a:effectLst/>
                <a:latin typeface="メイリオ"/>
                <a:ea typeface="メイリオ"/>
                <a:cs typeface="メイリオ"/>
              </a:rPr>
              <a:t>ハードウェア</a:t>
            </a:r>
            <a:r>
              <a:rPr kumimoji="0" lang="ja-JP" altLang="en-US" sz="1200" b="1" dirty="0" smtClean="0">
                <a:solidFill>
                  <a:srgbClr val="800000"/>
                </a:solidFill>
                <a:latin typeface="メイリオ"/>
                <a:ea typeface="メイリオ"/>
                <a:cs typeface="メイリオ"/>
              </a:rPr>
              <a:t>の</a:t>
            </a:r>
            <a:r>
              <a:rPr kumimoji="0" lang="ja-JP" altLang="en-US" sz="1200" b="1" i="0" u="none" strike="noStrike" cap="none" normalizeH="0" dirty="0" smtClean="0">
                <a:ln>
                  <a:noFill/>
                </a:ln>
                <a:solidFill>
                  <a:srgbClr val="800000"/>
                </a:solidFill>
                <a:effectLst/>
                <a:latin typeface="メイリオ"/>
                <a:ea typeface="メイリオ"/>
                <a:cs typeface="メイリオ"/>
              </a:rPr>
              <a:t>統合</a:t>
            </a:r>
            <a:endParaRPr kumimoji="0" lang="en-US" altLang="ja-JP" sz="1200" b="1" i="0" u="none" strike="noStrike" cap="none" normalizeH="0" dirty="0" smtClean="0">
              <a:ln>
                <a:noFill/>
              </a:ln>
              <a:solidFill>
                <a:srgbClr val="800000"/>
              </a:solidFill>
              <a:effectLst/>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800" dirty="0" smtClean="0">
                <a:solidFill>
                  <a:schemeClr val="bg1"/>
                </a:solidFill>
                <a:latin typeface="メイリオ"/>
                <a:ea typeface="メイリオ"/>
                <a:cs typeface="メイリオ"/>
              </a:rPr>
              <a:t>スイッチ、サーバー、ストレージの一体化と機能連携</a:t>
            </a:r>
            <a:endParaRPr kumimoji="0" lang="en-US" altLang="ja-JP" sz="800" b="0" i="0" u="none" strike="noStrike" cap="none" normalizeH="0" dirty="0" smtClean="0">
              <a:ln>
                <a:noFill/>
              </a:ln>
              <a:solidFill>
                <a:schemeClr val="bg1"/>
              </a:solidFill>
              <a:effectLst/>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1200" b="1" dirty="0" smtClean="0">
                <a:solidFill>
                  <a:srgbClr val="800000"/>
                </a:solidFill>
                <a:latin typeface="メイリオ"/>
                <a:ea typeface="メイリオ"/>
                <a:cs typeface="メイリオ"/>
              </a:rPr>
              <a:t>ハード・ソフトのオープン化</a:t>
            </a:r>
            <a:endParaRPr kumimoji="0" lang="en-US" altLang="ja-JP" sz="1200" b="1" dirty="0" smtClean="0">
              <a:solidFill>
                <a:srgbClr val="800000"/>
              </a:solidFill>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800" dirty="0" smtClean="0">
                <a:solidFill>
                  <a:schemeClr val="bg1"/>
                </a:solidFill>
                <a:latin typeface="メイリオ"/>
                <a:ea typeface="メイリオ"/>
                <a:cs typeface="メイリオ"/>
              </a:rPr>
              <a:t>ホワイト・ボックス、</a:t>
            </a:r>
            <a:r>
              <a:rPr kumimoji="0" lang="en-US" altLang="ja-JP" sz="800" dirty="0" smtClean="0">
                <a:solidFill>
                  <a:schemeClr val="bg1"/>
                </a:solidFill>
                <a:latin typeface="メイリオ"/>
                <a:ea typeface="メイリオ"/>
                <a:cs typeface="メイリオ"/>
              </a:rPr>
              <a:t>OSS</a:t>
            </a:r>
            <a:r>
              <a:rPr kumimoji="0" lang="ja-JP" altLang="en-US" sz="800" dirty="0" smtClean="0">
                <a:solidFill>
                  <a:schemeClr val="bg1"/>
                </a:solidFill>
                <a:latin typeface="メイリオ"/>
                <a:ea typeface="メイリオ"/>
                <a:cs typeface="メイリオ"/>
              </a:rPr>
              <a:t>版ネットワーク</a:t>
            </a:r>
            <a:r>
              <a:rPr kumimoji="0" lang="en-US" altLang="ja-JP" sz="800" dirty="0" smtClean="0">
                <a:solidFill>
                  <a:schemeClr val="bg1"/>
                </a:solidFill>
                <a:latin typeface="メイリオ"/>
                <a:ea typeface="メイリオ"/>
                <a:cs typeface="メイリオ"/>
              </a:rPr>
              <a:t>OS</a:t>
            </a:r>
            <a:r>
              <a:rPr kumimoji="0" lang="ja-JP" altLang="en-US" sz="800" dirty="0" smtClean="0">
                <a:solidFill>
                  <a:schemeClr val="bg1"/>
                </a:solidFill>
                <a:latin typeface="メイリオ"/>
                <a:ea typeface="メイリオ"/>
                <a:cs typeface="メイリオ"/>
              </a:rPr>
              <a:t>の普及</a:t>
            </a:r>
            <a:endParaRPr kumimoji="0" lang="en-US" altLang="ja-JP" sz="800" dirty="0" smtClean="0">
              <a:solidFill>
                <a:schemeClr val="bg1"/>
              </a:solidFill>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1200" i="0" u="none" strike="noStrike" cap="none" normalizeH="0" dirty="0" smtClean="0">
                <a:ln>
                  <a:noFill/>
                </a:ln>
                <a:solidFill>
                  <a:srgbClr val="800000"/>
                </a:solidFill>
                <a:effectLst/>
                <a:latin typeface="メイリオ"/>
                <a:ea typeface="メイリオ"/>
                <a:cs typeface="メイリオ"/>
              </a:rPr>
              <a:t>アプリケーションの実行</a:t>
            </a:r>
            <a:endParaRPr kumimoji="0" lang="en-US" altLang="ja-JP" sz="1200" i="0" u="none" strike="noStrike" cap="none" normalizeH="0" dirty="0" smtClean="0">
              <a:ln>
                <a:noFill/>
              </a:ln>
              <a:solidFill>
                <a:srgbClr val="800000"/>
              </a:solidFill>
              <a:effectLst/>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800" dirty="0" smtClean="0">
                <a:solidFill>
                  <a:schemeClr val="bg1"/>
                </a:solidFill>
                <a:latin typeface="メイリオ"/>
                <a:ea typeface="メイリオ"/>
                <a:cs typeface="メイリオ"/>
              </a:rPr>
              <a:t>サーバー用</a:t>
            </a:r>
            <a:r>
              <a:rPr kumimoji="0" lang="en-US" altLang="ja-JP" sz="800" dirty="0" smtClean="0">
                <a:solidFill>
                  <a:schemeClr val="bg1"/>
                </a:solidFill>
                <a:latin typeface="メイリオ"/>
                <a:ea typeface="メイリオ"/>
                <a:cs typeface="メイリオ"/>
              </a:rPr>
              <a:t>CPU</a:t>
            </a:r>
            <a:r>
              <a:rPr kumimoji="0" lang="ja-JP" altLang="en-US" sz="800" dirty="0" smtClean="0">
                <a:solidFill>
                  <a:schemeClr val="bg1"/>
                </a:solidFill>
                <a:latin typeface="メイリオ"/>
                <a:ea typeface="メイリオ"/>
                <a:cs typeface="メイリオ"/>
              </a:rPr>
              <a:t>、</a:t>
            </a:r>
            <a:r>
              <a:rPr kumimoji="0" lang="en-US" altLang="ja-JP" sz="800" dirty="0" smtClean="0">
                <a:solidFill>
                  <a:schemeClr val="bg1"/>
                </a:solidFill>
                <a:latin typeface="メイリオ"/>
                <a:ea typeface="メイリオ"/>
                <a:cs typeface="メイリオ"/>
              </a:rPr>
              <a:t>OS</a:t>
            </a:r>
            <a:r>
              <a:rPr kumimoji="0" lang="ja-JP" altLang="en-US" sz="800" dirty="0" smtClean="0">
                <a:solidFill>
                  <a:schemeClr val="bg1"/>
                </a:solidFill>
                <a:latin typeface="メイリオ"/>
                <a:ea typeface="メイリオ"/>
                <a:cs typeface="メイリオ"/>
              </a:rPr>
              <a:t>とストレージの実装</a:t>
            </a:r>
            <a:endParaRPr kumimoji="0" lang="ja-JP" altLang="en-US" sz="800" b="0" i="0" u="none" strike="noStrike" cap="none" normalizeH="0" dirty="0" smtClean="0">
              <a:ln>
                <a:noFill/>
              </a:ln>
              <a:solidFill>
                <a:schemeClr val="bg1"/>
              </a:solidFill>
              <a:effectLst/>
              <a:latin typeface="メイリオ"/>
              <a:ea typeface="メイリオ"/>
              <a:cs typeface="メイリオ"/>
            </a:endParaRPr>
          </a:p>
        </p:txBody>
      </p:sp>
      <p:sp>
        <p:nvSpPr>
          <p:cNvPr id="95" name="二等辺三角形 94"/>
          <p:cNvSpPr/>
          <p:nvPr/>
        </p:nvSpPr>
        <p:spPr bwMode="auto">
          <a:xfrm rot="16200000">
            <a:off x="6516216" y="3789040"/>
            <a:ext cx="1008112" cy="144016"/>
          </a:xfrm>
          <a:prstGeom prst="triangle">
            <a:avLst/>
          </a:prstGeom>
          <a:solidFill>
            <a:srgbClr val="FF9933">
              <a:alpha val="67000"/>
            </a:srgb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b="1">
              <a:solidFill>
                <a:schemeClr val="bg1"/>
              </a:solidFill>
              <a:latin typeface="メイリオ"/>
              <a:ea typeface="メイリオ"/>
              <a:cs typeface="メイリオ"/>
            </a:endParaRPr>
          </a:p>
        </p:txBody>
      </p:sp>
      <p:sp>
        <p:nvSpPr>
          <p:cNvPr id="96" name="正方形/長方形 95"/>
          <p:cNvSpPr/>
          <p:nvPr/>
        </p:nvSpPr>
        <p:spPr bwMode="auto">
          <a:xfrm>
            <a:off x="3059832"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97" name="正方形/長方形 96"/>
          <p:cNvSpPr/>
          <p:nvPr/>
        </p:nvSpPr>
        <p:spPr bwMode="auto">
          <a:xfrm>
            <a:off x="3131840"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98" name="正方形/長方形 97"/>
          <p:cNvSpPr/>
          <p:nvPr/>
        </p:nvSpPr>
        <p:spPr bwMode="auto">
          <a:xfrm>
            <a:off x="3131840"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99" name="正方形/長方形 98"/>
          <p:cNvSpPr/>
          <p:nvPr/>
        </p:nvSpPr>
        <p:spPr bwMode="auto">
          <a:xfrm>
            <a:off x="3131840"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0" name="正方形/長方形 99"/>
          <p:cNvSpPr/>
          <p:nvPr/>
        </p:nvSpPr>
        <p:spPr bwMode="auto">
          <a:xfrm>
            <a:off x="3419872"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1" name="正方形/長方形 100"/>
          <p:cNvSpPr/>
          <p:nvPr/>
        </p:nvSpPr>
        <p:spPr bwMode="auto">
          <a:xfrm>
            <a:off x="3851920"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02" name="正方形/長方形 101"/>
          <p:cNvSpPr/>
          <p:nvPr/>
        </p:nvSpPr>
        <p:spPr bwMode="auto">
          <a:xfrm>
            <a:off x="3923928"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03" name="正方形/長方形 102"/>
          <p:cNvSpPr/>
          <p:nvPr/>
        </p:nvSpPr>
        <p:spPr bwMode="auto">
          <a:xfrm>
            <a:off x="3923928"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04" name="正方形/長方形 103"/>
          <p:cNvSpPr/>
          <p:nvPr/>
        </p:nvSpPr>
        <p:spPr bwMode="auto">
          <a:xfrm>
            <a:off x="3923928"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5" name="正方形/長方形 104"/>
          <p:cNvSpPr/>
          <p:nvPr/>
        </p:nvSpPr>
        <p:spPr bwMode="auto">
          <a:xfrm>
            <a:off x="4211960"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6" name="正方形/長方形 105"/>
          <p:cNvSpPr/>
          <p:nvPr/>
        </p:nvSpPr>
        <p:spPr bwMode="auto">
          <a:xfrm>
            <a:off x="4644008"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07" name="正方形/長方形 106"/>
          <p:cNvSpPr/>
          <p:nvPr/>
        </p:nvSpPr>
        <p:spPr bwMode="auto">
          <a:xfrm>
            <a:off x="4716016"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08" name="正方形/長方形 107"/>
          <p:cNvSpPr/>
          <p:nvPr/>
        </p:nvSpPr>
        <p:spPr bwMode="auto">
          <a:xfrm>
            <a:off x="4716016"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09" name="正方形/長方形 108"/>
          <p:cNvSpPr/>
          <p:nvPr/>
        </p:nvSpPr>
        <p:spPr bwMode="auto">
          <a:xfrm>
            <a:off x="4716016"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0" name="正方形/長方形 109"/>
          <p:cNvSpPr/>
          <p:nvPr/>
        </p:nvSpPr>
        <p:spPr bwMode="auto">
          <a:xfrm>
            <a:off x="5004048"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1" name="正方形/長方形 110"/>
          <p:cNvSpPr/>
          <p:nvPr/>
        </p:nvSpPr>
        <p:spPr bwMode="auto">
          <a:xfrm>
            <a:off x="5436096"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2" name="正方形/長方形 111"/>
          <p:cNvSpPr/>
          <p:nvPr/>
        </p:nvSpPr>
        <p:spPr bwMode="auto">
          <a:xfrm>
            <a:off x="5508104"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13" name="正方形/長方形 112"/>
          <p:cNvSpPr/>
          <p:nvPr/>
        </p:nvSpPr>
        <p:spPr bwMode="auto">
          <a:xfrm>
            <a:off x="5508104"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14" name="正方形/長方形 113"/>
          <p:cNvSpPr/>
          <p:nvPr/>
        </p:nvSpPr>
        <p:spPr bwMode="auto">
          <a:xfrm>
            <a:off x="5508104"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5" name="正方形/長方形 114"/>
          <p:cNvSpPr/>
          <p:nvPr/>
        </p:nvSpPr>
        <p:spPr bwMode="auto">
          <a:xfrm>
            <a:off x="5796136"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6" name="正方形/長方形 115"/>
          <p:cNvSpPr/>
          <p:nvPr/>
        </p:nvSpPr>
        <p:spPr bwMode="auto">
          <a:xfrm>
            <a:off x="6228184"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7" name="正方形/長方形 116"/>
          <p:cNvSpPr/>
          <p:nvPr/>
        </p:nvSpPr>
        <p:spPr bwMode="auto">
          <a:xfrm>
            <a:off x="6300192"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18" name="正方形/長方形 117"/>
          <p:cNvSpPr/>
          <p:nvPr/>
        </p:nvSpPr>
        <p:spPr bwMode="auto">
          <a:xfrm>
            <a:off x="6300192"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19" name="正方形/長方形 118"/>
          <p:cNvSpPr/>
          <p:nvPr/>
        </p:nvSpPr>
        <p:spPr bwMode="auto">
          <a:xfrm>
            <a:off x="6300192"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20" name="正方形/長方形 119"/>
          <p:cNvSpPr/>
          <p:nvPr/>
        </p:nvSpPr>
        <p:spPr bwMode="auto">
          <a:xfrm>
            <a:off x="6588224"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Tree>
    <p:extLst>
      <p:ext uri="{BB962C8B-B14F-4D97-AF65-F5344CB8AC3E}">
        <p14:creationId xmlns:p14="http://schemas.microsoft.com/office/powerpoint/2010/main" val="4334763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323528" y="1124744"/>
            <a:ext cx="8496944" cy="158417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t>IoT</a:t>
            </a:r>
            <a:r>
              <a:rPr lang="ja-JP" altLang="en-US" dirty="0"/>
              <a:t>の三層構造</a:t>
            </a:r>
            <a:endParaRPr kumimoji="1" lang="ja-JP" altLang="en-US" dirty="0"/>
          </a:p>
        </p:txBody>
      </p:sp>
      <p:sp>
        <p:nvSpPr>
          <p:cNvPr id="4" name="正方形/長方形 3"/>
          <p:cNvSpPr/>
          <p:nvPr/>
        </p:nvSpPr>
        <p:spPr bwMode="auto">
          <a:xfrm>
            <a:off x="323528" y="2996952"/>
            <a:ext cx="4248472" cy="1584176"/>
          </a:xfrm>
          <a:prstGeom prst="rect">
            <a:avLst/>
          </a:prstGeom>
          <a:solidFill>
            <a:srgbClr val="95B3D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 name="正方形/長方形 4"/>
          <p:cNvSpPr/>
          <p:nvPr/>
        </p:nvSpPr>
        <p:spPr bwMode="auto">
          <a:xfrm>
            <a:off x="323528" y="4869160"/>
            <a:ext cx="8496944" cy="1584176"/>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5" name="テキスト ボックス 54"/>
          <p:cNvSpPr txBox="1"/>
          <p:nvPr/>
        </p:nvSpPr>
        <p:spPr>
          <a:xfrm>
            <a:off x="323528" y="1124744"/>
            <a:ext cx="1980029" cy="246221"/>
          </a:xfrm>
          <a:prstGeom prst="rect">
            <a:avLst/>
          </a:prstGeom>
          <a:noFill/>
        </p:spPr>
        <p:txBody>
          <a:bodyPr wrap="none" rtlCol="0">
            <a:spAutoFit/>
          </a:bodyPr>
          <a:lstStyle/>
          <a:p>
            <a:r>
              <a:rPr kumimoji="1" lang="ja-JP" altLang="en-US" sz="1000" dirty="0" smtClean="0">
                <a:solidFill>
                  <a:schemeClr val="bg1"/>
                </a:solidFill>
                <a:latin typeface="メイリオ"/>
                <a:ea typeface="メイリオ"/>
                <a:cs typeface="メイリオ"/>
              </a:rPr>
              <a:t>クラウド</a:t>
            </a:r>
            <a:r>
              <a:rPr lang="ja-JP" altLang="en-US" sz="1000" dirty="0" smtClean="0">
                <a:solidFill>
                  <a:schemeClr val="bg1"/>
                </a:solidFill>
                <a:latin typeface="メイリオ"/>
                <a:ea typeface="メイリオ"/>
                <a:cs typeface="メイリオ"/>
              </a:rPr>
              <a:t>・コンピューティング</a:t>
            </a:r>
            <a:endParaRPr kumimoji="1" lang="ja-JP" altLang="en-US" sz="1000" dirty="0" smtClean="0">
              <a:solidFill>
                <a:schemeClr val="bg1"/>
              </a:solidFill>
              <a:latin typeface="メイリオ"/>
              <a:ea typeface="メイリオ"/>
              <a:cs typeface="メイリオ"/>
            </a:endParaRPr>
          </a:p>
        </p:txBody>
      </p:sp>
      <p:sp>
        <p:nvSpPr>
          <p:cNvPr id="56" name="テキスト ボックス 55"/>
          <p:cNvSpPr txBox="1"/>
          <p:nvPr/>
        </p:nvSpPr>
        <p:spPr>
          <a:xfrm>
            <a:off x="323528" y="2996952"/>
            <a:ext cx="1851789" cy="400110"/>
          </a:xfrm>
          <a:prstGeom prst="rect">
            <a:avLst/>
          </a:prstGeom>
          <a:noFill/>
        </p:spPr>
        <p:txBody>
          <a:bodyPr wrap="none" rtlCol="0">
            <a:spAutoFit/>
          </a:bodyPr>
          <a:lstStyle/>
          <a:p>
            <a:r>
              <a:rPr lang="ja-JP" altLang="en-US" sz="1000" dirty="0" smtClean="0">
                <a:solidFill>
                  <a:schemeClr val="bg1"/>
                </a:solidFill>
                <a:latin typeface="メイリオ"/>
                <a:ea typeface="メイリオ"/>
                <a:cs typeface="メイリオ"/>
              </a:rPr>
              <a:t>エッジ・コンピューティング</a:t>
            </a:r>
            <a:endParaRPr lang="en-US" altLang="ja-JP" sz="1000" dirty="0" smtClean="0">
              <a:solidFill>
                <a:schemeClr val="bg1"/>
              </a:solidFill>
              <a:latin typeface="メイリオ"/>
              <a:ea typeface="メイリオ"/>
              <a:cs typeface="メイリオ"/>
            </a:endParaRPr>
          </a:p>
          <a:p>
            <a:r>
              <a:rPr lang="ja-JP" altLang="en-US" sz="1000" dirty="0" smtClean="0">
                <a:solidFill>
                  <a:schemeClr val="bg1"/>
                </a:solidFill>
                <a:latin typeface="メイリオ"/>
                <a:ea typeface="メイリオ"/>
                <a:cs typeface="メイリオ"/>
              </a:rPr>
              <a:t>フォグ・コンピューティング</a:t>
            </a:r>
            <a:endParaRPr lang="en-US" altLang="ja-JP" sz="1000" dirty="0" smtClean="0">
              <a:solidFill>
                <a:schemeClr val="bg1"/>
              </a:solidFill>
              <a:latin typeface="メイリオ"/>
              <a:ea typeface="メイリオ"/>
              <a:cs typeface="メイリオ"/>
            </a:endParaRPr>
          </a:p>
        </p:txBody>
      </p:sp>
      <p:sp>
        <p:nvSpPr>
          <p:cNvPr id="57" name="テキスト ボックス 56"/>
          <p:cNvSpPr txBox="1"/>
          <p:nvPr/>
        </p:nvSpPr>
        <p:spPr>
          <a:xfrm>
            <a:off x="323528" y="4869160"/>
            <a:ext cx="697627" cy="246221"/>
          </a:xfrm>
          <a:prstGeom prst="rect">
            <a:avLst/>
          </a:prstGeom>
          <a:noFill/>
        </p:spPr>
        <p:txBody>
          <a:bodyPr wrap="none" rtlCol="0">
            <a:spAutoFit/>
          </a:bodyPr>
          <a:lstStyle/>
          <a:p>
            <a:r>
              <a:rPr lang="ja-JP" altLang="en-US" sz="1000" dirty="0" smtClean="0">
                <a:solidFill>
                  <a:srgbClr val="0000FF"/>
                </a:solidFill>
                <a:latin typeface="メイリオ"/>
                <a:ea typeface="メイリオ"/>
                <a:cs typeface="メイリオ"/>
              </a:rPr>
              <a:t>デバイス</a:t>
            </a:r>
            <a:endParaRPr lang="en-US" altLang="ja-JP" sz="1000" dirty="0" smtClean="0">
              <a:solidFill>
                <a:srgbClr val="0000FF"/>
              </a:solidFill>
              <a:latin typeface="メイリオ"/>
              <a:ea typeface="メイリオ"/>
              <a:cs typeface="メイリオ"/>
            </a:endParaRPr>
          </a:p>
        </p:txBody>
      </p:sp>
      <p:sp>
        <p:nvSpPr>
          <p:cNvPr id="58" name="テキスト ボックス 57"/>
          <p:cNvSpPr txBox="1"/>
          <p:nvPr/>
        </p:nvSpPr>
        <p:spPr>
          <a:xfrm>
            <a:off x="467544" y="1556792"/>
            <a:ext cx="1467068" cy="707886"/>
          </a:xfrm>
          <a:prstGeom prst="rect">
            <a:avLst/>
          </a:prstGeom>
          <a:noFill/>
        </p:spPr>
        <p:txBody>
          <a:bodyPr wrap="none" rtlCol="0">
            <a:spAutoFit/>
          </a:bodyPr>
          <a:lstStyle/>
          <a:p>
            <a:r>
              <a:rPr kumimoji="1" lang="ja-JP" altLang="en-US" sz="2000" dirty="0" smtClean="0">
                <a:solidFill>
                  <a:schemeClr val="bg1"/>
                </a:solidFill>
                <a:latin typeface="メイリオ"/>
                <a:ea typeface="メイリオ"/>
                <a:cs typeface="メイリオ"/>
              </a:rPr>
              <a:t>データ活用</a:t>
            </a:r>
            <a:endParaRPr kumimoji="1" lang="en-US" altLang="ja-JP" sz="2000" dirty="0" smtClean="0">
              <a:solidFill>
                <a:schemeClr val="bg1"/>
              </a:solidFill>
              <a:latin typeface="メイリオ"/>
              <a:ea typeface="メイリオ"/>
              <a:cs typeface="メイリオ"/>
            </a:endParaRPr>
          </a:p>
          <a:p>
            <a:r>
              <a:rPr kumimoji="1" lang="ja-JP" altLang="en-US" sz="2000" dirty="0" smtClean="0">
                <a:solidFill>
                  <a:schemeClr val="bg1"/>
                </a:solidFill>
                <a:latin typeface="メイリオ"/>
                <a:ea typeface="メイリオ"/>
                <a:cs typeface="メイリオ"/>
              </a:rPr>
              <a:t>と</a:t>
            </a:r>
            <a:r>
              <a:rPr lang="ja-JP" altLang="en-US" sz="2000" dirty="0" smtClean="0">
                <a:solidFill>
                  <a:schemeClr val="bg1"/>
                </a:solidFill>
                <a:latin typeface="メイリオ"/>
                <a:ea typeface="メイリオ"/>
                <a:cs typeface="メイリオ"/>
              </a:rPr>
              <a:t>機能</a:t>
            </a:r>
            <a:r>
              <a:rPr kumimoji="1" lang="ja-JP" altLang="en-US" sz="2000" dirty="0" smtClean="0">
                <a:solidFill>
                  <a:schemeClr val="bg1"/>
                </a:solidFill>
                <a:latin typeface="メイリオ"/>
                <a:ea typeface="メイリオ"/>
                <a:cs typeface="メイリオ"/>
              </a:rPr>
              <a:t>連携</a:t>
            </a:r>
          </a:p>
        </p:txBody>
      </p:sp>
      <p:sp>
        <p:nvSpPr>
          <p:cNvPr id="59" name="テキスト ボックス 58"/>
          <p:cNvSpPr txBox="1"/>
          <p:nvPr/>
        </p:nvSpPr>
        <p:spPr>
          <a:xfrm>
            <a:off x="467544" y="3501008"/>
            <a:ext cx="1467068" cy="707886"/>
          </a:xfrm>
          <a:prstGeom prst="rect">
            <a:avLst/>
          </a:prstGeom>
          <a:noFill/>
        </p:spPr>
        <p:txBody>
          <a:bodyPr wrap="none" rtlCol="0">
            <a:spAutoFit/>
          </a:bodyPr>
          <a:lstStyle/>
          <a:p>
            <a:r>
              <a:rPr lang="ja-JP" altLang="en-US" sz="2000" dirty="0" smtClean="0">
                <a:solidFill>
                  <a:schemeClr val="bg1"/>
                </a:solidFill>
                <a:latin typeface="メイリオ"/>
                <a:ea typeface="メイリオ"/>
                <a:cs typeface="メイリオ"/>
              </a:rPr>
              <a:t>データ集約</a:t>
            </a:r>
            <a:endParaRPr lang="en-US" altLang="ja-JP" sz="2000" dirty="0" smtClean="0">
              <a:solidFill>
                <a:schemeClr val="bg1"/>
              </a:solidFill>
              <a:latin typeface="メイリオ"/>
              <a:ea typeface="メイリオ"/>
              <a:cs typeface="メイリオ"/>
            </a:endParaRPr>
          </a:p>
          <a:p>
            <a:r>
              <a:rPr lang="ja-JP" altLang="en-US" sz="2000" dirty="0" smtClean="0">
                <a:solidFill>
                  <a:schemeClr val="bg1"/>
                </a:solidFill>
                <a:latin typeface="メイリオ"/>
                <a:ea typeface="メイリオ"/>
                <a:cs typeface="メイリオ"/>
              </a:rPr>
              <a:t>と高速応答</a:t>
            </a:r>
            <a:endParaRPr kumimoji="1" lang="ja-JP" altLang="en-US" sz="2000" dirty="0" smtClean="0">
              <a:solidFill>
                <a:schemeClr val="bg1"/>
              </a:solidFill>
              <a:latin typeface="メイリオ"/>
              <a:ea typeface="メイリオ"/>
              <a:cs typeface="メイリオ"/>
            </a:endParaRPr>
          </a:p>
        </p:txBody>
      </p:sp>
      <p:sp>
        <p:nvSpPr>
          <p:cNvPr id="60" name="テキスト ボックス 59"/>
          <p:cNvSpPr txBox="1"/>
          <p:nvPr/>
        </p:nvSpPr>
        <p:spPr>
          <a:xfrm>
            <a:off x="467544"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データ収集</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と遠隔送信</a:t>
            </a:r>
            <a:endParaRPr kumimoji="1" lang="ja-JP" altLang="en-US" sz="2000" dirty="0" smtClean="0">
              <a:solidFill>
                <a:srgbClr val="0000FF"/>
              </a:solidFill>
              <a:latin typeface="メイリオ"/>
              <a:ea typeface="メイリオ"/>
              <a:cs typeface="メイリオ"/>
            </a:endParaRPr>
          </a:p>
        </p:txBody>
      </p:sp>
      <p:sp>
        <p:nvSpPr>
          <p:cNvPr id="23" name="上下矢印 22"/>
          <p:cNvSpPr/>
          <p:nvPr/>
        </p:nvSpPr>
        <p:spPr>
          <a:xfrm>
            <a:off x="7415857" y="2533010"/>
            <a:ext cx="500162" cy="2459260"/>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磁気ディスク 87"/>
          <p:cNvSpPr/>
          <p:nvPr/>
        </p:nvSpPr>
        <p:spPr>
          <a:xfrm>
            <a:off x="6423870"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78" name="図形グループ 177"/>
          <p:cNvGrpSpPr/>
          <p:nvPr/>
        </p:nvGrpSpPr>
        <p:grpSpPr>
          <a:xfrm>
            <a:off x="3779912" y="1491754"/>
            <a:ext cx="317500" cy="157483"/>
            <a:chOff x="6769100" y="1390650"/>
            <a:chExt cx="317500" cy="157483"/>
          </a:xfrm>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a:stCxn id="256" idx="6"/>
              <a:endCxn id="2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3779912" y="1685216"/>
            <a:ext cx="317500" cy="157483"/>
            <a:chOff x="6769100" y="1390650"/>
            <a:chExt cx="317500" cy="157483"/>
          </a:xfrm>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5" name="直線コネクタ 184"/>
            <p:cNvCxnSpPr>
              <a:stCxn id="260" idx="6"/>
              <a:endCxn id="2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779912" y="1866809"/>
            <a:ext cx="317500" cy="157483"/>
            <a:chOff x="6769100" y="1390650"/>
            <a:chExt cx="317500" cy="157483"/>
          </a:xfrm>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コネクタ 188"/>
            <p:cNvCxnSpPr>
              <a:stCxn id="264" idx="6"/>
              <a:endCxn id="2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779912" y="2225812"/>
            <a:ext cx="317500" cy="157483"/>
            <a:chOff x="6769100" y="1390650"/>
            <a:chExt cx="317500" cy="157483"/>
          </a:xfrm>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a:stCxn id="268" idx="6"/>
              <a:endCxn id="2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3779912" y="2042497"/>
            <a:ext cx="317500" cy="157483"/>
            <a:chOff x="6769100" y="1390650"/>
            <a:chExt cx="317500" cy="157483"/>
          </a:xfrm>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p:cNvCxnSpPr>
              <a:stCxn id="272" idx="6"/>
              <a:endCxn id="2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4154562" y="1494295"/>
            <a:ext cx="317500" cy="157483"/>
            <a:chOff x="6769100" y="1390650"/>
            <a:chExt cx="317500" cy="157483"/>
          </a:xfrm>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p:cNvCxnSpPr>
              <a:stCxn id="276" idx="6"/>
              <a:endCxn id="2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4154562" y="1687757"/>
            <a:ext cx="317500" cy="157483"/>
            <a:chOff x="6769100" y="1390650"/>
            <a:chExt cx="317500" cy="157483"/>
          </a:xfrm>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a:stCxn id="280" idx="6"/>
              <a:endCxn id="2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4154562" y="1869350"/>
            <a:ext cx="317500" cy="157483"/>
            <a:chOff x="6769100" y="1390650"/>
            <a:chExt cx="317500" cy="157483"/>
          </a:xfrm>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84" idx="6"/>
              <a:endCxn id="2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4154562" y="2228353"/>
            <a:ext cx="317500" cy="157483"/>
            <a:chOff x="6769100" y="1390650"/>
            <a:chExt cx="317500" cy="157483"/>
          </a:xfrm>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コネクタ 212"/>
            <p:cNvCxnSpPr>
              <a:stCxn id="288" idx="6"/>
              <a:endCxn id="2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4154562" y="2045038"/>
            <a:ext cx="317500" cy="157483"/>
            <a:chOff x="6769100" y="1390650"/>
            <a:chExt cx="317500" cy="157483"/>
          </a:xfrm>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a:stCxn id="292" idx="6"/>
              <a:endCxn id="2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4519968" y="1494295"/>
            <a:ext cx="317500" cy="157483"/>
            <a:chOff x="6769100" y="1390650"/>
            <a:chExt cx="317500" cy="157483"/>
          </a:xfrm>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a:stCxn id="296" idx="6"/>
              <a:endCxn id="2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4519968" y="1687757"/>
            <a:ext cx="317500" cy="157483"/>
            <a:chOff x="6769100" y="1390650"/>
            <a:chExt cx="317500" cy="157483"/>
          </a:xfrm>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5" name="直線コネクタ 224"/>
            <p:cNvCxnSpPr>
              <a:stCxn id="300" idx="6"/>
              <a:endCxn id="2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4519968" y="1869350"/>
            <a:ext cx="317500" cy="157483"/>
            <a:chOff x="6769100" y="1390650"/>
            <a:chExt cx="317500" cy="157483"/>
          </a:xfrm>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9" name="直線コネクタ 228"/>
            <p:cNvCxnSpPr>
              <a:stCxn id="304" idx="6"/>
              <a:endCxn id="3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4519968" y="2228353"/>
            <a:ext cx="317500" cy="157483"/>
            <a:chOff x="6769100" y="1390650"/>
            <a:chExt cx="317500" cy="157483"/>
          </a:xfrm>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コネクタ 232"/>
            <p:cNvCxnSpPr>
              <a:stCxn id="308" idx="6"/>
              <a:endCxn id="3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4519968" y="2045038"/>
            <a:ext cx="317500" cy="157483"/>
            <a:chOff x="6769100" y="1390650"/>
            <a:chExt cx="317500" cy="157483"/>
          </a:xfrm>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7" name="直線コネクタ 236"/>
            <p:cNvCxnSpPr>
              <a:stCxn id="312" idx="6"/>
              <a:endCxn id="3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4890222" y="1496836"/>
            <a:ext cx="317500" cy="157483"/>
            <a:chOff x="6769100" y="1390650"/>
            <a:chExt cx="317500" cy="157483"/>
          </a:xfrm>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a:stCxn id="316" idx="6"/>
              <a:endCxn id="3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4890222" y="1690298"/>
            <a:ext cx="317500" cy="157483"/>
            <a:chOff x="6769100" y="1390650"/>
            <a:chExt cx="317500" cy="157483"/>
          </a:xfrm>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p:cNvCxnSpPr>
              <a:stCxn id="320" idx="6"/>
              <a:endCxn id="3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4890222" y="1871891"/>
            <a:ext cx="317500" cy="157483"/>
            <a:chOff x="6769100" y="1390650"/>
            <a:chExt cx="317500" cy="157483"/>
          </a:xfrm>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p:cNvCxnSpPr>
              <a:stCxn id="324" idx="6"/>
              <a:endCxn id="3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4890222" y="2230894"/>
            <a:ext cx="317500" cy="157483"/>
            <a:chOff x="6769100" y="1390650"/>
            <a:chExt cx="317500" cy="157483"/>
          </a:xfrm>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p:cNvCxnSpPr>
              <a:stCxn id="328" idx="6"/>
              <a:endCxn id="3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253"/>
          <p:cNvGrpSpPr/>
          <p:nvPr/>
        </p:nvGrpSpPr>
        <p:grpSpPr>
          <a:xfrm>
            <a:off x="4890222" y="2047579"/>
            <a:ext cx="317500" cy="157483"/>
            <a:chOff x="6769100" y="1390650"/>
            <a:chExt cx="317500" cy="157483"/>
          </a:xfrm>
        </p:grpSpPr>
        <p:sp>
          <p:nvSpPr>
            <p:cNvPr id="255" name="正方形/長方形 2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p:cNvCxnSpPr>
              <a:endCxn id="3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257"/>
          <p:cNvGrpSpPr/>
          <p:nvPr/>
        </p:nvGrpSpPr>
        <p:grpSpPr>
          <a:xfrm>
            <a:off x="5264872" y="1499377"/>
            <a:ext cx="317500" cy="157483"/>
            <a:chOff x="6769100" y="1390650"/>
            <a:chExt cx="317500" cy="157483"/>
          </a:xfrm>
        </p:grpSpPr>
        <p:sp>
          <p:nvSpPr>
            <p:cNvPr id="259" name="正方形/長方形 2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261"/>
          <p:cNvGrpSpPr/>
          <p:nvPr/>
        </p:nvGrpSpPr>
        <p:grpSpPr>
          <a:xfrm>
            <a:off x="5264872" y="1692839"/>
            <a:ext cx="317500" cy="157483"/>
            <a:chOff x="6769100" y="1390650"/>
            <a:chExt cx="317500" cy="157483"/>
          </a:xfrm>
        </p:grpSpPr>
        <p:sp>
          <p:nvSpPr>
            <p:cNvPr id="263" name="正方形/長方形 2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265"/>
          <p:cNvGrpSpPr/>
          <p:nvPr/>
        </p:nvGrpSpPr>
        <p:grpSpPr>
          <a:xfrm>
            <a:off x="5264872" y="1874432"/>
            <a:ext cx="317500" cy="157483"/>
            <a:chOff x="6769100" y="1390650"/>
            <a:chExt cx="317500" cy="157483"/>
          </a:xfrm>
        </p:grpSpPr>
        <p:sp>
          <p:nvSpPr>
            <p:cNvPr id="267" name="正方形/長方形 2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269"/>
          <p:cNvGrpSpPr/>
          <p:nvPr/>
        </p:nvGrpSpPr>
        <p:grpSpPr>
          <a:xfrm>
            <a:off x="5264872" y="2233435"/>
            <a:ext cx="317500" cy="157483"/>
            <a:chOff x="6769100" y="1390650"/>
            <a:chExt cx="317500" cy="157483"/>
          </a:xfrm>
        </p:grpSpPr>
        <p:sp>
          <p:nvSpPr>
            <p:cNvPr id="271" name="正方形/長方形 2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273"/>
          <p:cNvGrpSpPr/>
          <p:nvPr/>
        </p:nvGrpSpPr>
        <p:grpSpPr>
          <a:xfrm>
            <a:off x="5264872" y="2050120"/>
            <a:ext cx="317500" cy="157483"/>
            <a:chOff x="6769100" y="1390650"/>
            <a:chExt cx="317500" cy="157483"/>
          </a:xfrm>
        </p:grpSpPr>
        <p:sp>
          <p:nvSpPr>
            <p:cNvPr id="275" name="正方形/長方形 2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277"/>
          <p:cNvGrpSpPr/>
          <p:nvPr/>
        </p:nvGrpSpPr>
        <p:grpSpPr>
          <a:xfrm>
            <a:off x="5618518" y="1496836"/>
            <a:ext cx="317500" cy="157483"/>
            <a:chOff x="6769100" y="1390650"/>
            <a:chExt cx="317500" cy="157483"/>
          </a:xfrm>
        </p:grpSpPr>
        <p:sp>
          <p:nvSpPr>
            <p:cNvPr id="279" name="正方形/長方形 2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281"/>
          <p:cNvGrpSpPr/>
          <p:nvPr/>
        </p:nvGrpSpPr>
        <p:grpSpPr>
          <a:xfrm>
            <a:off x="5618518" y="1690298"/>
            <a:ext cx="317500" cy="157483"/>
            <a:chOff x="6769100" y="1390650"/>
            <a:chExt cx="317500" cy="157483"/>
          </a:xfrm>
        </p:grpSpPr>
        <p:sp>
          <p:nvSpPr>
            <p:cNvPr id="283" name="正方形/長方形 2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285"/>
          <p:cNvGrpSpPr/>
          <p:nvPr/>
        </p:nvGrpSpPr>
        <p:grpSpPr>
          <a:xfrm>
            <a:off x="5618518" y="1871891"/>
            <a:ext cx="317500" cy="157483"/>
            <a:chOff x="6769100" y="1390650"/>
            <a:chExt cx="317500" cy="157483"/>
          </a:xfrm>
        </p:grpSpPr>
        <p:sp>
          <p:nvSpPr>
            <p:cNvPr id="287" name="正方形/長方形 2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289"/>
          <p:cNvGrpSpPr/>
          <p:nvPr/>
        </p:nvGrpSpPr>
        <p:grpSpPr>
          <a:xfrm>
            <a:off x="5618518" y="2230894"/>
            <a:ext cx="317500" cy="157483"/>
            <a:chOff x="6769100" y="1390650"/>
            <a:chExt cx="317500" cy="157483"/>
          </a:xfrm>
        </p:grpSpPr>
        <p:sp>
          <p:nvSpPr>
            <p:cNvPr id="291" name="正方形/長方形 2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293"/>
          <p:cNvGrpSpPr/>
          <p:nvPr/>
        </p:nvGrpSpPr>
        <p:grpSpPr>
          <a:xfrm>
            <a:off x="5618518" y="2047579"/>
            <a:ext cx="317500" cy="157483"/>
            <a:chOff x="6769100" y="1390650"/>
            <a:chExt cx="317500" cy="157483"/>
          </a:xfrm>
        </p:grpSpPr>
        <p:sp>
          <p:nvSpPr>
            <p:cNvPr id="295" name="正方形/長方形 2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297"/>
          <p:cNvGrpSpPr/>
          <p:nvPr/>
        </p:nvGrpSpPr>
        <p:grpSpPr>
          <a:xfrm>
            <a:off x="5993168" y="1499377"/>
            <a:ext cx="317500" cy="157483"/>
            <a:chOff x="6769100" y="1390650"/>
            <a:chExt cx="317500" cy="157483"/>
          </a:xfrm>
        </p:grpSpPr>
        <p:sp>
          <p:nvSpPr>
            <p:cNvPr id="299" name="正方形/長方形 2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5993168" y="1692839"/>
            <a:ext cx="317500" cy="157483"/>
            <a:chOff x="6769100" y="1390650"/>
            <a:chExt cx="317500" cy="157483"/>
          </a:xfrm>
        </p:grpSpPr>
        <p:sp>
          <p:nvSpPr>
            <p:cNvPr id="303" name="正方形/長方形 3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05"/>
          <p:cNvGrpSpPr/>
          <p:nvPr/>
        </p:nvGrpSpPr>
        <p:grpSpPr>
          <a:xfrm>
            <a:off x="5993168" y="1874432"/>
            <a:ext cx="317500" cy="157483"/>
            <a:chOff x="6769100" y="1390650"/>
            <a:chExt cx="317500" cy="157483"/>
          </a:xfrm>
        </p:grpSpPr>
        <p:sp>
          <p:nvSpPr>
            <p:cNvPr id="307" name="正方形/長方形 3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09"/>
          <p:cNvGrpSpPr/>
          <p:nvPr/>
        </p:nvGrpSpPr>
        <p:grpSpPr>
          <a:xfrm>
            <a:off x="5993168" y="2233435"/>
            <a:ext cx="317500" cy="157483"/>
            <a:chOff x="6769100" y="1390650"/>
            <a:chExt cx="317500" cy="157483"/>
          </a:xfrm>
        </p:grpSpPr>
        <p:sp>
          <p:nvSpPr>
            <p:cNvPr id="311" name="正方形/長方形 3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13"/>
          <p:cNvGrpSpPr/>
          <p:nvPr/>
        </p:nvGrpSpPr>
        <p:grpSpPr>
          <a:xfrm>
            <a:off x="5993168" y="2050120"/>
            <a:ext cx="317500" cy="157483"/>
            <a:chOff x="6769100" y="1390650"/>
            <a:chExt cx="317500" cy="157483"/>
          </a:xfrm>
        </p:grpSpPr>
        <p:sp>
          <p:nvSpPr>
            <p:cNvPr id="315" name="正方形/長方形 3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18" name="フローチャート: 磁気ディスク 317"/>
          <p:cNvSpPr/>
          <p:nvPr/>
        </p:nvSpPr>
        <p:spPr>
          <a:xfrm>
            <a:off x="6423870"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9" name="フローチャート: 磁気ディスク 318"/>
          <p:cNvSpPr/>
          <p:nvPr/>
        </p:nvSpPr>
        <p:spPr>
          <a:xfrm>
            <a:off x="6423870"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0" name="フローチャート: 磁気ディスク 319"/>
          <p:cNvSpPr/>
          <p:nvPr/>
        </p:nvSpPr>
        <p:spPr>
          <a:xfrm>
            <a:off x="6844729"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1" name="フローチャート: 磁気ディスク 320"/>
          <p:cNvSpPr/>
          <p:nvPr/>
        </p:nvSpPr>
        <p:spPr>
          <a:xfrm>
            <a:off x="6844729"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2" name="フローチャート: 磁気ディスク 321"/>
          <p:cNvSpPr/>
          <p:nvPr/>
        </p:nvSpPr>
        <p:spPr>
          <a:xfrm>
            <a:off x="6844729"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p:cNvSpPr/>
          <p:nvPr/>
        </p:nvSpPr>
        <p:spPr>
          <a:xfrm>
            <a:off x="7278542"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p:cNvSpPr/>
          <p:nvPr/>
        </p:nvSpPr>
        <p:spPr>
          <a:xfrm>
            <a:off x="7278542"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p:cNvSpPr/>
          <p:nvPr/>
        </p:nvSpPr>
        <p:spPr>
          <a:xfrm>
            <a:off x="7278542"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6" name="フローチャート: 磁気ディスク 325"/>
          <p:cNvSpPr/>
          <p:nvPr/>
        </p:nvSpPr>
        <p:spPr>
          <a:xfrm>
            <a:off x="7699401"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7" name="フローチャート: 磁気ディスク 326"/>
          <p:cNvSpPr/>
          <p:nvPr/>
        </p:nvSpPr>
        <p:spPr>
          <a:xfrm>
            <a:off x="7699401"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8" name="フローチャート: 磁気ディスク 327"/>
          <p:cNvSpPr/>
          <p:nvPr/>
        </p:nvSpPr>
        <p:spPr>
          <a:xfrm>
            <a:off x="7699401"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9" name="フローチャート: 磁気ディスク 328"/>
          <p:cNvSpPr/>
          <p:nvPr/>
        </p:nvSpPr>
        <p:spPr>
          <a:xfrm>
            <a:off x="8125670" y="20475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0" name="フローチャート: 磁気ディスク 329"/>
          <p:cNvSpPr/>
          <p:nvPr/>
        </p:nvSpPr>
        <p:spPr>
          <a:xfrm>
            <a:off x="8125670" y="1771153"/>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1" name="フローチャート: 磁気ディスク 330"/>
          <p:cNvSpPr/>
          <p:nvPr/>
        </p:nvSpPr>
        <p:spPr>
          <a:xfrm>
            <a:off x="8125670" y="150445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1" name="上下矢印 340"/>
          <p:cNvSpPr/>
          <p:nvPr/>
        </p:nvSpPr>
        <p:spPr>
          <a:xfrm>
            <a:off x="3271972" y="2533010"/>
            <a:ext cx="500162" cy="601749"/>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2" name="上下矢印 341"/>
          <p:cNvSpPr/>
          <p:nvPr/>
        </p:nvSpPr>
        <p:spPr>
          <a:xfrm>
            <a:off x="3279750" y="4390521"/>
            <a:ext cx="500162" cy="601749"/>
          </a:xfrm>
          <a:prstGeom prst="up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7773206" y="3663711"/>
            <a:ext cx="805029" cy="307777"/>
          </a:xfrm>
          <a:prstGeom prst="rect">
            <a:avLst/>
          </a:prstGeom>
          <a:noFill/>
        </p:spPr>
        <p:txBody>
          <a:bodyPr wrap="none" rtlCol="0">
            <a:spAutoFit/>
          </a:bodyPr>
          <a:lstStyle/>
          <a:p>
            <a:r>
              <a:rPr kumimoji="1" lang="ja-JP" altLang="en-US" sz="1400" dirty="0" smtClean="0">
                <a:solidFill>
                  <a:srgbClr val="7030A0"/>
                </a:solidFill>
                <a:latin typeface="Meiryo" charset="-128"/>
                <a:ea typeface="Meiryo" charset="-128"/>
                <a:cs typeface="Meiryo" charset="-128"/>
              </a:rPr>
              <a:t>数百</a:t>
            </a:r>
            <a:r>
              <a:rPr kumimoji="1" lang="en-US" altLang="ja-JP" sz="1400" dirty="0" err="1" smtClean="0">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3" name="テキスト ボックス 342"/>
          <p:cNvSpPr txBox="1"/>
          <p:nvPr/>
        </p:nvSpPr>
        <p:spPr>
          <a:xfrm>
            <a:off x="3752047" y="2716573"/>
            <a:ext cx="805029" cy="307777"/>
          </a:xfrm>
          <a:prstGeom prst="rect">
            <a:avLst/>
          </a:prstGeom>
          <a:noFill/>
        </p:spPr>
        <p:txBody>
          <a:bodyPr wrap="none" rtlCol="0">
            <a:spAutoFit/>
          </a:bodyPr>
          <a:lstStyle/>
          <a:p>
            <a:r>
              <a:rPr kumimoji="1" lang="ja-JP" altLang="en-US" sz="1400" dirty="0" smtClean="0">
                <a:solidFill>
                  <a:srgbClr val="7030A0"/>
                </a:solidFill>
                <a:latin typeface="Meiryo" charset="-128"/>
                <a:ea typeface="Meiryo" charset="-128"/>
                <a:cs typeface="Meiryo" charset="-128"/>
              </a:rPr>
              <a:t>数百</a:t>
            </a:r>
            <a:r>
              <a:rPr kumimoji="1" lang="en-US" altLang="ja-JP" sz="1400" dirty="0" err="1" smtClean="0">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4" name="テキスト ボックス 343"/>
          <p:cNvSpPr txBox="1"/>
          <p:nvPr/>
        </p:nvSpPr>
        <p:spPr>
          <a:xfrm>
            <a:off x="3752047" y="4581128"/>
            <a:ext cx="625492" cy="307777"/>
          </a:xfrm>
          <a:prstGeom prst="rect">
            <a:avLst/>
          </a:prstGeom>
          <a:noFill/>
        </p:spPr>
        <p:txBody>
          <a:bodyPr wrap="none" rtlCol="0">
            <a:spAutoFit/>
          </a:bodyPr>
          <a:lstStyle/>
          <a:p>
            <a:r>
              <a:rPr kumimoji="1" lang="ja-JP" altLang="en-US" sz="1400" smtClean="0">
                <a:solidFill>
                  <a:schemeClr val="accent6">
                    <a:lumMod val="75000"/>
                  </a:schemeClr>
                </a:solidFill>
                <a:latin typeface="Meiryo" charset="-128"/>
                <a:ea typeface="Meiryo" charset="-128"/>
                <a:cs typeface="Meiryo" charset="-128"/>
              </a:rPr>
              <a:t>数</a:t>
            </a:r>
            <a:r>
              <a:rPr kumimoji="1" lang="en-US" altLang="ja-JP" sz="1400" dirty="0" err="1" smtClean="0">
                <a:solidFill>
                  <a:schemeClr val="accent6">
                    <a:lumMod val="75000"/>
                  </a:schemeClr>
                </a:solidFill>
                <a:latin typeface="Meiryo" charset="-128"/>
                <a:ea typeface="Meiryo" charset="-128"/>
                <a:cs typeface="Meiryo" charset="-128"/>
              </a:rPr>
              <a:t>ms</a:t>
            </a:r>
            <a:endParaRPr kumimoji="1" lang="ja-JP" altLang="en-US" sz="1400" dirty="0">
              <a:solidFill>
                <a:schemeClr val="accent6">
                  <a:lumMod val="75000"/>
                </a:schemeClr>
              </a:solidFill>
              <a:latin typeface="Meiryo" charset="-128"/>
              <a:ea typeface="Meiryo" charset="-128"/>
              <a:cs typeface="Meiryo" charset="-128"/>
            </a:endParaRPr>
          </a:p>
        </p:txBody>
      </p:sp>
      <p:sp>
        <p:nvSpPr>
          <p:cNvPr id="345" name="角丸四角形 344"/>
          <p:cNvSpPr/>
          <p:nvPr/>
        </p:nvSpPr>
        <p:spPr bwMode="auto">
          <a:xfrm>
            <a:off x="5311272"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346" name="角丸四角形 345"/>
          <p:cNvSpPr/>
          <p:nvPr/>
        </p:nvSpPr>
        <p:spPr bwMode="auto">
          <a:xfrm>
            <a:off x="3043020"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47" name="角丸四角形 346"/>
          <p:cNvSpPr/>
          <p:nvPr/>
        </p:nvSpPr>
        <p:spPr bwMode="auto">
          <a:xfrm>
            <a:off x="6427396"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48" name="角丸四角形 347"/>
          <p:cNvSpPr/>
          <p:nvPr/>
        </p:nvSpPr>
        <p:spPr bwMode="auto">
          <a:xfrm>
            <a:off x="7579524"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49" name="角丸四角形 348"/>
          <p:cNvSpPr/>
          <p:nvPr/>
        </p:nvSpPr>
        <p:spPr bwMode="auto">
          <a:xfrm>
            <a:off x="4195148"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350" name="図形グループ 349"/>
          <p:cNvGrpSpPr/>
          <p:nvPr/>
        </p:nvGrpSpPr>
        <p:grpSpPr>
          <a:xfrm>
            <a:off x="6541913" y="5544156"/>
            <a:ext cx="161020" cy="300733"/>
            <a:chOff x="5118100" y="4941610"/>
            <a:chExt cx="190500" cy="405090"/>
          </a:xfrm>
        </p:grpSpPr>
        <p:sp>
          <p:nvSpPr>
            <p:cNvPr id="351" name="正方形/長方形 35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正方形/長方形 35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角丸四角形 35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4" name="図形グループ 353"/>
          <p:cNvGrpSpPr/>
          <p:nvPr/>
        </p:nvGrpSpPr>
        <p:grpSpPr>
          <a:xfrm>
            <a:off x="6807624" y="5625545"/>
            <a:ext cx="441102" cy="177800"/>
            <a:chOff x="4715098" y="3962400"/>
            <a:chExt cx="441102" cy="177800"/>
          </a:xfrm>
        </p:grpSpPr>
        <p:sp>
          <p:nvSpPr>
            <p:cNvPr id="355" name="角丸四角形 35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角丸四角形 35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角丸四角形 35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8" name="図形グループ 357"/>
          <p:cNvGrpSpPr/>
          <p:nvPr/>
        </p:nvGrpSpPr>
        <p:grpSpPr>
          <a:xfrm>
            <a:off x="5397952" y="5330932"/>
            <a:ext cx="679541" cy="593816"/>
            <a:chOff x="-62676" y="3965594"/>
            <a:chExt cx="679541" cy="593816"/>
          </a:xfrm>
        </p:grpSpPr>
        <p:sp>
          <p:nvSpPr>
            <p:cNvPr id="359" name="角丸四角形 35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0" name="図 359"/>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61" name="図形グループ 360"/>
          <p:cNvGrpSpPr/>
          <p:nvPr/>
        </p:nvGrpSpPr>
        <p:grpSpPr>
          <a:xfrm>
            <a:off x="5884970" y="5449949"/>
            <a:ext cx="341289" cy="550466"/>
            <a:chOff x="1140657" y="4229811"/>
            <a:chExt cx="341289" cy="550466"/>
          </a:xfrm>
        </p:grpSpPr>
        <p:sp>
          <p:nvSpPr>
            <p:cNvPr id="362" name="角丸四角形 36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3" name="図 362"/>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364" name="図 363"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2870" y="5396791"/>
            <a:ext cx="792088" cy="543647"/>
          </a:xfrm>
          <a:prstGeom prst="rect">
            <a:avLst/>
          </a:prstGeom>
        </p:spPr>
      </p:pic>
      <p:grpSp>
        <p:nvGrpSpPr>
          <p:cNvPr id="365" name="図形グループ 364"/>
          <p:cNvGrpSpPr/>
          <p:nvPr/>
        </p:nvGrpSpPr>
        <p:grpSpPr>
          <a:xfrm>
            <a:off x="4451864" y="5396791"/>
            <a:ext cx="499492" cy="545661"/>
            <a:chOff x="4000500" y="1182650"/>
            <a:chExt cx="499492" cy="545661"/>
          </a:xfrm>
        </p:grpSpPr>
        <p:sp>
          <p:nvSpPr>
            <p:cNvPr id="366" name="角丸四角形 36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正方形/長方形 36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368" name="テキスト ボックス 367"/>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sp>
        <p:nvSpPr>
          <p:cNvPr id="369" name="角丸四角形 368"/>
          <p:cNvSpPr/>
          <p:nvPr/>
        </p:nvSpPr>
        <p:spPr>
          <a:xfrm>
            <a:off x="7579524" y="53967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0" name="円/楕円 369"/>
          <p:cNvSpPr/>
          <p:nvPr/>
        </p:nvSpPr>
        <p:spPr>
          <a:xfrm>
            <a:off x="7667060" y="54574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1" name="角丸四角形 370"/>
          <p:cNvSpPr/>
          <p:nvPr/>
        </p:nvSpPr>
        <p:spPr>
          <a:xfrm>
            <a:off x="7723540" y="55251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台形 371"/>
          <p:cNvSpPr/>
          <p:nvPr/>
        </p:nvSpPr>
        <p:spPr>
          <a:xfrm>
            <a:off x="8151024" y="58068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3" name="角丸四角形 372"/>
          <p:cNvSpPr/>
          <p:nvPr/>
        </p:nvSpPr>
        <p:spPr>
          <a:xfrm>
            <a:off x="8011324" y="54602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角丸四角形 373"/>
          <p:cNvSpPr/>
          <p:nvPr/>
        </p:nvSpPr>
        <p:spPr>
          <a:xfrm>
            <a:off x="8062124" y="55058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75" name="図形グループ 374"/>
          <p:cNvGrpSpPr/>
          <p:nvPr/>
        </p:nvGrpSpPr>
        <p:grpSpPr>
          <a:xfrm>
            <a:off x="3042487" y="1478050"/>
            <a:ext cx="317500" cy="157483"/>
            <a:chOff x="6769100" y="1390650"/>
            <a:chExt cx="317500" cy="157483"/>
          </a:xfrm>
        </p:grpSpPr>
        <p:sp>
          <p:nvSpPr>
            <p:cNvPr id="376" name="正方形/長方形 3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7" name="円/楕円 3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8" name="直線コネクタ 37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9" name="図形グループ 378"/>
          <p:cNvGrpSpPr/>
          <p:nvPr/>
        </p:nvGrpSpPr>
        <p:grpSpPr>
          <a:xfrm>
            <a:off x="3042487" y="1671512"/>
            <a:ext cx="317500" cy="157483"/>
            <a:chOff x="6769100" y="1390650"/>
            <a:chExt cx="317500" cy="157483"/>
          </a:xfrm>
        </p:grpSpPr>
        <p:sp>
          <p:nvSpPr>
            <p:cNvPr id="380" name="正方形/長方形 37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1" name="円/楕円 38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2" name="直線コネクタ 38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3" name="図形グループ 382"/>
          <p:cNvGrpSpPr/>
          <p:nvPr/>
        </p:nvGrpSpPr>
        <p:grpSpPr>
          <a:xfrm>
            <a:off x="3042487" y="1853105"/>
            <a:ext cx="317500" cy="157483"/>
            <a:chOff x="6769100" y="1390650"/>
            <a:chExt cx="317500" cy="157483"/>
          </a:xfrm>
        </p:grpSpPr>
        <p:sp>
          <p:nvSpPr>
            <p:cNvPr id="384" name="正方形/長方形 38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円/楕円 38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6" name="直線コネクタ 38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7" name="図形グループ 386"/>
          <p:cNvGrpSpPr/>
          <p:nvPr/>
        </p:nvGrpSpPr>
        <p:grpSpPr>
          <a:xfrm>
            <a:off x="3042487" y="2212108"/>
            <a:ext cx="317500" cy="157483"/>
            <a:chOff x="6769100" y="1390650"/>
            <a:chExt cx="317500" cy="157483"/>
          </a:xfrm>
        </p:grpSpPr>
        <p:sp>
          <p:nvSpPr>
            <p:cNvPr id="388" name="正方形/長方形 38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9" name="円/楕円 38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0" name="直線コネクタ 38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1" name="図形グループ 390"/>
          <p:cNvGrpSpPr/>
          <p:nvPr/>
        </p:nvGrpSpPr>
        <p:grpSpPr>
          <a:xfrm>
            <a:off x="3042487" y="2028793"/>
            <a:ext cx="317500" cy="157483"/>
            <a:chOff x="6769100" y="1390650"/>
            <a:chExt cx="317500" cy="157483"/>
          </a:xfrm>
        </p:grpSpPr>
        <p:sp>
          <p:nvSpPr>
            <p:cNvPr id="392" name="正方形/長方形 39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3" name="円/楕円 39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4" name="直線コネクタ 39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5" name="図形グループ 394"/>
          <p:cNvGrpSpPr/>
          <p:nvPr/>
        </p:nvGrpSpPr>
        <p:grpSpPr>
          <a:xfrm>
            <a:off x="3417137" y="1480591"/>
            <a:ext cx="317500" cy="157483"/>
            <a:chOff x="6769100" y="1390650"/>
            <a:chExt cx="317500" cy="157483"/>
          </a:xfrm>
        </p:grpSpPr>
        <p:sp>
          <p:nvSpPr>
            <p:cNvPr id="396" name="正方形/長方形 39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7" name="円/楕円 39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8" name="直線コネクタ 39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9" name="図形グループ 398"/>
          <p:cNvGrpSpPr/>
          <p:nvPr/>
        </p:nvGrpSpPr>
        <p:grpSpPr>
          <a:xfrm>
            <a:off x="3417137" y="1674053"/>
            <a:ext cx="317500" cy="157483"/>
            <a:chOff x="6769100" y="1390650"/>
            <a:chExt cx="317500" cy="157483"/>
          </a:xfrm>
        </p:grpSpPr>
        <p:sp>
          <p:nvSpPr>
            <p:cNvPr id="400" name="正方形/長方形 39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円/楕円 40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2" name="直線コネクタ 40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3" name="図形グループ 402"/>
          <p:cNvGrpSpPr/>
          <p:nvPr/>
        </p:nvGrpSpPr>
        <p:grpSpPr>
          <a:xfrm>
            <a:off x="3417137" y="1855646"/>
            <a:ext cx="317500" cy="157483"/>
            <a:chOff x="6769100" y="1390650"/>
            <a:chExt cx="317500" cy="157483"/>
          </a:xfrm>
        </p:grpSpPr>
        <p:sp>
          <p:nvSpPr>
            <p:cNvPr id="404" name="正方形/長方形 4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5" name="円/楕円 4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6" name="直線コネクタ 40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7" name="図形グループ 406"/>
          <p:cNvGrpSpPr/>
          <p:nvPr/>
        </p:nvGrpSpPr>
        <p:grpSpPr>
          <a:xfrm>
            <a:off x="3417137" y="2214649"/>
            <a:ext cx="317500" cy="157483"/>
            <a:chOff x="6769100" y="1390650"/>
            <a:chExt cx="317500" cy="157483"/>
          </a:xfrm>
        </p:grpSpPr>
        <p:sp>
          <p:nvSpPr>
            <p:cNvPr id="408" name="正方形/長方形 4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9" name="円/楕円 4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0" name="直線コネクタ 40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1" name="図形グループ 410"/>
          <p:cNvGrpSpPr/>
          <p:nvPr/>
        </p:nvGrpSpPr>
        <p:grpSpPr>
          <a:xfrm>
            <a:off x="3417137" y="2031334"/>
            <a:ext cx="317500" cy="157483"/>
            <a:chOff x="6769100" y="1390650"/>
            <a:chExt cx="317500" cy="157483"/>
          </a:xfrm>
        </p:grpSpPr>
        <p:sp>
          <p:nvSpPr>
            <p:cNvPr id="412" name="正方形/長方形 41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3" name="円/楕円 41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4" name="直線コネクタ 41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5" name="図形グループ 414"/>
          <p:cNvGrpSpPr/>
          <p:nvPr/>
        </p:nvGrpSpPr>
        <p:grpSpPr>
          <a:xfrm>
            <a:off x="3137971" y="3560769"/>
            <a:ext cx="317500" cy="157483"/>
            <a:chOff x="6769100" y="1390650"/>
            <a:chExt cx="317500" cy="157483"/>
          </a:xfrm>
        </p:grpSpPr>
        <p:sp>
          <p:nvSpPr>
            <p:cNvPr id="416" name="正方形/長方形 41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7" name="円/楕円 41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8" name="直線コネクタ 41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19" name="フローチャート: 磁気ディスク 418"/>
          <p:cNvSpPr/>
          <p:nvPr/>
        </p:nvSpPr>
        <p:spPr>
          <a:xfrm>
            <a:off x="3549276" y="357918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0" name="図形グループ 419"/>
          <p:cNvGrpSpPr/>
          <p:nvPr/>
        </p:nvGrpSpPr>
        <p:grpSpPr>
          <a:xfrm>
            <a:off x="3137971" y="3769790"/>
            <a:ext cx="317500" cy="157483"/>
            <a:chOff x="6769100" y="1390650"/>
            <a:chExt cx="317500" cy="157483"/>
          </a:xfrm>
        </p:grpSpPr>
        <p:sp>
          <p:nvSpPr>
            <p:cNvPr id="421" name="正方形/長方形 42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2" name="円/楕円 42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3" name="直線コネクタ 42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5" name="左矢印 44"/>
          <p:cNvSpPr/>
          <p:nvPr/>
        </p:nvSpPr>
        <p:spPr>
          <a:xfrm>
            <a:off x="4778470" y="3134759"/>
            <a:ext cx="2217732" cy="1446369"/>
          </a:xfrm>
          <a:prstGeom prst="lef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400" dirty="0" smtClean="0">
                <a:solidFill>
                  <a:srgbClr val="C00000"/>
                </a:solidFill>
                <a:latin typeface="Meiryo" charset="-128"/>
                <a:ea typeface="Meiryo" charset="-128"/>
                <a:cs typeface="Meiryo" charset="-128"/>
              </a:rPr>
              <a:t>デバイス数の増大</a:t>
            </a:r>
          </a:p>
          <a:p>
            <a:pPr algn="r"/>
            <a:r>
              <a:rPr kumimoji="1" lang="ja-JP" altLang="en-US" sz="1400" dirty="0" smtClean="0">
                <a:solidFill>
                  <a:srgbClr val="C00000"/>
                </a:solidFill>
                <a:latin typeface="Meiryo" charset="-128"/>
                <a:ea typeface="Meiryo" charset="-128"/>
                <a:cs typeface="Meiryo" charset="-128"/>
              </a:rPr>
              <a:t>トラフィックの増大</a:t>
            </a:r>
            <a:endParaRPr kumimoji="1" lang="ja-JP" altLang="en-US" sz="1400" dirty="0">
              <a:solidFill>
                <a:srgbClr val="C00000"/>
              </a:solidFill>
              <a:latin typeface="Meiryo" charset="-128"/>
              <a:ea typeface="Meiryo" charset="-128"/>
              <a:cs typeface="Meiryo" charset="-128"/>
            </a:endParaRPr>
          </a:p>
        </p:txBody>
      </p:sp>
      <p:sp>
        <p:nvSpPr>
          <p:cNvPr id="424" name="テキスト ボックス 423"/>
          <p:cNvSpPr txBox="1"/>
          <p:nvPr/>
        </p:nvSpPr>
        <p:spPr>
          <a:xfrm>
            <a:off x="2975833" y="4008582"/>
            <a:ext cx="1107996" cy="338554"/>
          </a:xfrm>
          <a:prstGeom prst="rect">
            <a:avLst/>
          </a:prstGeom>
          <a:noFill/>
        </p:spPr>
        <p:txBody>
          <a:bodyPr wrap="none" rtlCol="0">
            <a:spAutoFit/>
          </a:bodyPr>
          <a:lstStyle/>
          <a:p>
            <a:r>
              <a:rPr kumimoji="1" lang="ja-JP" altLang="en-US" sz="800" dirty="0" smtClean="0">
                <a:solidFill>
                  <a:schemeClr val="bg1"/>
                </a:solidFill>
                <a:latin typeface="メイリオ"/>
                <a:ea typeface="メイリオ"/>
                <a:cs typeface="メイリオ"/>
              </a:rPr>
              <a:t>エッジサーバー</a:t>
            </a:r>
          </a:p>
          <a:p>
            <a:r>
              <a:rPr kumimoji="1" lang="ja-JP" altLang="en-US" sz="800" dirty="0" smtClean="0">
                <a:solidFill>
                  <a:schemeClr val="bg1"/>
                </a:solidFill>
                <a:latin typeface="メイリオ"/>
                <a:ea typeface="メイリオ"/>
                <a:cs typeface="メイリオ"/>
              </a:rPr>
              <a:t>エッジゲートウェイ</a:t>
            </a:r>
          </a:p>
        </p:txBody>
      </p:sp>
    </p:spTree>
    <p:extLst>
      <p:ext uri="{BB962C8B-B14F-4D97-AF65-F5344CB8AC3E}">
        <p14:creationId xmlns:p14="http://schemas.microsoft.com/office/powerpoint/2010/main" val="10171535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566990" y="3429210"/>
            <a:ext cx="7977452" cy="270897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36" name="正方形/長方形 35"/>
          <p:cNvSpPr/>
          <p:nvPr/>
        </p:nvSpPr>
        <p:spPr>
          <a:xfrm>
            <a:off x="583274" y="1157291"/>
            <a:ext cx="7977452" cy="218532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dirty="0" smtClean="0"/>
              <a:t>接続機能を持つ製品の機能と役割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4" name="正方形/長方形 3"/>
          <p:cNvSpPr/>
          <p:nvPr/>
        </p:nvSpPr>
        <p:spPr>
          <a:xfrm>
            <a:off x="698734"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モニタリング</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Monitoring</a:t>
            </a: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264616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制御</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Control</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4600180"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最適化</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Optimization</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264616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4600180"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5" name="正方形/長方形 14"/>
          <p:cNvSpPr/>
          <p:nvPr/>
        </p:nvSpPr>
        <p:spPr>
          <a:xfrm>
            <a:off x="4600180"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6" name="正方形/長方形 15"/>
          <p:cNvSpPr/>
          <p:nvPr/>
        </p:nvSpPr>
        <p:spPr>
          <a:xfrm>
            <a:off x="6554749"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7" name="正方形/長方形 16"/>
          <p:cNvSpPr/>
          <p:nvPr/>
        </p:nvSpPr>
        <p:spPr>
          <a:xfrm>
            <a:off x="655474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655474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6554749" y="1283768"/>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smtClean="0">
                <a:solidFill>
                  <a:srgbClr val="FFFFFF"/>
                </a:solidFill>
                <a:latin typeface="メイリオ"/>
                <a:ea typeface="メイリオ"/>
                <a:cs typeface="メイリオ"/>
              </a:rPr>
              <a:t>自律化</a:t>
            </a:r>
            <a:endParaRPr lang="en-US" altLang="ja-JP" sz="1200" dirty="0">
              <a:solidFill>
                <a:srgbClr val="FFFFFF"/>
              </a:solidFill>
              <a:latin typeface="メイリオ"/>
              <a:ea typeface="メイリオ"/>
              <a:cs typeface="メイリオ"/>
            </a:endParaRPr>
          </a:p>
          <a:p>
            <a:pPr algn="ctr"/>
            <a:r>
              <a:rPr kumimoji="1" lang="en-US" altLang="ja-JP" sz="1200" dirty="0" smtClean="0">
                <a:solidFill>
                  <a:srgbClr val="FFFFFF"/>
                </a:solidFill>
                <a:latin typeface="メイリオ"/>
                <a:ea typeface="メイリオ"/>
                <a:cs typeface="メイリオ"/>
              </a:rPr>
              <a:t>Autonomy</a:t>
            </a: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98734" y="4604337"/>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センサーと外部データ</a:t>
            </a:r>
            <a:endParaRPr kumimoji="1" lang="ja-JP" altLang="en-US" sz="1200" dirty="0">
              <a:solidFill>
                <a:srgbClr val="FFFFFF"/>
              </a:solidFill>
              <a:latin typeface="メイリオ"/>
              <a:ea typeface="メイリオ"/>
              <a:cs typeface="メイリオ"/>
            </a:endParaRPr>
          </a:p>
        </p:txBody>
      </p:sp>
      <p:sp>
        <p:nvSpPr>
          <p:cNvPr id="25" name="正方形/長方形 24"/>
          <p:cNvSpPr/>
          <p:nvPr/>
        </p:nvSpPr>
        <p:spPr>
          <a:xfrm>
            <a:off x="2646169" y="4604337"/>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ソフトウェア</a:t>
            </a:r>
          </a:p>
        </p:txBody>
      </p:sp>
      <p:sp>
        <p:nvSpPr>
          <p:cNvPr id="26" name="正方形/長方形 25"/>
          <p:cNvSpPr/>
          <p:nvPr/>
        </p:nvSpPr>
        <p:spPr>
          <a:xfrm>
            <a:off x="4615339" y="4604337"/>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アナルティクス</a:t>
            </a:r>
          </a:p>
        </p:txBody>
      </p:sp>
      <p:sp>
        <p:nvSpPr>
          <p:cNvPr id="27" name="正方形/長方形 26"/>
          <p:cNvSpPr/>
          <p:nvPr/>
        </p:nvSpPr>
        <p:spPr>
          <a:xfrm>
            <a:off x="6555832" y="4604337"/>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人工知能</a:t>
            </a:r>
          </a:p>
        </p:txBody>
      </p:sp>
      <p:sp>
        <p:nvSpPr>
          <p:cNvPr id="28" name="正方形/長方形 27"/>
          <p:cNvSpPr/>
          <p:nvPr/>
        </p:nvSpPr>
        <p:spPr>
          <a:xfrm>
            <a:off x="698734" y="3551719"/>
            <a:ext cx="1871541" cy="9701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chemeClr val="bg1"/>
                </a:solidFill>
                <a:latin typeface="メイリオ"/>
                <a:ea typeface="メイリオ"/>
                <a:cs typeface="メイリオ"/>
              </a:rPr>
              <a:t>製品の状態</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外部環境</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製品の稼働、利用状況</a:t>
            </a:r>
          </a:p>
        </p:txBody>
      </p:sp>
      <p:sp>
        <p:nvSpPr>
          <p:cNvPr id="29" name="正方形/長方形 28"/>
          <p:cNvSpPr/>
          <p:nvPr/>
        </p:nvSpPr>
        <p:spPr>
          <a:xfrm>
            <a:off x="2646169" y="3551719"/>
            <a:ext cx="1871541" cy="97015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製品機能の制御</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パーソナライズ</a:t>
            </a:r>
          </a:p>
        </p:txBody>
      </p:sp>
      <p:sp>
        <p:nvSpPr>
          <p:cNvPr id="30" name="正方形/長方形 29"/>
          <p:cNvSpPr/>
          <p:nvPr/>
        </p:nvSpPr>
        <p:spPr>
          <a:xfrm>
            <a:off x="4600180" y="3551719"/>
            <a:ext cx="1871541" cy="9701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製品機能・性能の向上</a:t>
            </a:r>
          </a:p>
          <a:p>
            <a:pPr marL="171450" indent="-171450">
              <a:buFont typeface="Wingdings" charset="2"/>
              <a:buChar char="v"/>
            </a:pPr>
            <a:r>
              <a:rPr lang="ja-JP" altLang="en-US" sz="1000" dirty="0">
                <a:solidFill>
                  <a:srgbClr val="FFFFFF"/>
                </a:solidFill>
                <a:latin typeface="メイリオ"/>
                <a:ea typeface="メイリオ"/>
                <a:cs typeface="メイリオ"/>
              </a:rPr>
              <a:t>予防診断</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サービス、修理</a:t>
            </a:r>
            <a:endParaRPr lang="en-US" altLang="ja-JP" sz="1000" dirty="0">
              <a:solidFill>
                <a:srgbClr val="FFFFFF"/>
              </a:solidFill>
              <a:latin typeface="メイリオ"/>
              <a:ea typeface="メイリオ"/>
              <a:cs typeface="メイリオ"/>
            </a:endParaRPr>
          </a:p>
        </p:txBody>
      </p:sp>
      <p:sp>
        <p:nvSpPr>
          <p:cNvPr id="31" name="正方形/長方形 30"/>
          <p:cNvSpPr/>
          <p:nvPr/>
        </p:nvSpPr>
        <p:spPr>
          <a:xfrm>
            <a:off x="6555832" y="3551719"/>
            <a:ext cx="1871541" cy="97015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製品の自動運転</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他製品やシステムとの自動的連携</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自己診断と修理・修復</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製品の自動改良とパーソナライズ</a:t>
            </a:r>
            <a:endParaRPr lang="en-US" altLang="ja-JP" sz="1000" dirty="0">
              <a:solidFill>
                <a:srgbClr val="FFFFFF"/>
              </a:solidFill>
              <a:latin typeface="メイリオ"/>
              <a:ea typeface="メイリオ"/>
              <a:cs typeface="メイリオ"/>
            </a:endParaRPr>
          </a:p>
        </p:txBody>
      </p:sp>
      <p:sp>
        <p:nvSpPr>
          <p:cNvPr id="32" name="正方形/長方形 31"/>
          <p:cNvSpPr/>
          <p:nvPr/>
        </p:nvSpPr>
        <p:spPr>
          <a:xfrm>
            <a:off x="698734" y="5140360"/>
            <a:ext cx="1871541" cy="82465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000" dirty="0" smtClean="0">
                <a:solidFill>
                  <a:srgbClr val="FFFFFF"/>
                </a:solidFill>
                <a:latin typeface="メイリオ"/>
                <a:ea typeface="メイリオ"/>
                <a:cs typeface="メイリオ"/>
              </a:rPr>
              <a:t>センサー、</a:t>
            </a:r>
            <a:r>
              <a:rPr kumimoji="1" lang="en-US" altLang="ja-JP" sz="1000" dirty="0" smtClean="0">
                <a:solidFill>
                  <a:srgbClr val="FFFFFF"/>
                </a:solidFill>
                <a:latin typeface="メイリオ"/>
                <a:ea typeface="メイリオ"/>
                <a:cs typeface="メイリオ"/>
              </a:rPr>
              <a:t>CPU</a:t>
            </a:r>
            <a:r>
              <a:rPr kumimoji="1" lang="ja-JP" altLang="en-US" sz="1000" dirty="0" smtClean="0">
                <a:solidFill>
                  <a:srgbClr val="FFFFFF"/>
                </a:solidFill>
                <a:latin typeface="メイリオ"/>
                <a:ea typeface="メイリオ"/>
                <a:cs typeface="メイリオ"/>
              </a:rPr>
              <a:t>、メモリーなどの小型化・低コスト化</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2646169" y="5140360"/>
            <a:ext cx="1871541" cy="82465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smtClean="0">
                <a:solidFill>
                  <a:srgbClr val="FFFFFF"/>
                </a:solidFill>
                <a:latin typeface="メイリオ"/>
                <a:ea typeface="メイリオ"/>
                <a:cs typeface="メイリオ"/>
              </a:rPr>
              <a:t>ソフトウェアやクラウドの進化とネットワークの低コスト化</a:t>
            </a:r>
            <a:endParaRPr lang="ja-JP" altLang="en-US" sz="1000" dirty="0">
              <a:solidFill>
                <a:srgbClr val="FFFFFF"/>
              </a:solidFill>
              <a:latin typeface="メイリオ"/>
              <a:ea typeface="メイリオ"/>
              <a:cs typeface="メイリオ"/>
            </a:endParaRPr>
          </a:p>
        </p:txBody>
      </p:sp>
      <p:sp>
        <p:nvSpPr>
          <p:cNvPr id="34" name="正方形/長方形 33"/>
          <p:cNvSpPr/>
          <p:nvPr/>
        </p:nvSpPr>
        <p:spPr>
          <a:xfrm>
            <a:off x="4615339" y="5140360"/>
            <a:ext cx="1871541" cy="82465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smtClean="0">
                <a:solidFill>
                  <a:srgbClr val="FFFFFF"/>
                </a:solidFill>
                <a:latin typeface="メイリオ"/>
                <a:ea typeface="メイリオ"/>
                <a:cs typeface="メイリオ"/>
              </a:rPr>
              <a:t>モデリングやシミュレーションのアルゴリズムの進化とビッグデータ</a:t>
            </a:r>
            <a:endParaRPr lang="ja-JP" altLang="en-US" sz="1000" dirty="0">
              <a:solidFill>
                <a:srgbClr val="FFFFFF"/>
              </a:solidFill>
              <a:latin typeface="メイリオ"/>
              <a:ea typeface="メイリオ"/>
              <a:cs typeface="メイリオ"/>
            </a:endParaRPr>
          </a:p>
        </p:txBody>
      </p:sp>
      <p:sp>
        <p:nvSpPr>
          <p:cNvPr id="35" name="正方形/長方形 34"/>
          <p:cNvSpPr/>
          <p:nvPr/>
        </p:nvSpPr>
        <p:spPr>
          <a:xfrm>
            <a:off x="6555832" y="5140360"/>
            <a:ext cx="1871541" cy="82465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人工</a:t>
            </a:r>
            <a:r>
              <a:rPr lang="ja-JP" altLang="en-US" sz="1000" dirty="0" smtClean="0">
                <a:solidFill>
                  <a:srgbClr val="FFFFFF"/>
                </a:solidFill>
                <a:latin typeface="メイリオ"/>
                <a:ea typeface="メイリオ"/>
                <a:cs typeface="メイリオ"/>
              </a:rPr>
              <a:t>知能アルゴリズムの進化</a:t>
            </a:r>
            <a:endParaRPr lang="ja-JP" altLang="en-US" sz="1000" dirty="0">
              <a:solidFill>
                <a:srgbClr val="FFFFFF"/>
              </a:solidFill>
              <a:latin typeface="メイリオ"/>
              <a:ea typeface="メイリオ"/>
              <a:cs typeface="メイリオ"/>
            </a:endParaRPr>
          </a:p>
        </p:txBody>
      </p:sp>
      <p:cxnSp>
        <p:nvCxnSpPr>
          <p:cNvPr id="53" name="直線矢印コネクタ 52"/>
          <p:cNvCxnSpPr>
            <a:stCxn id="28" idx="0"/>
            <a:endCxn id="4" idx="2"/>
          </p:cNvCxnSpPr>
          <p:nvPr/>
        </p:nvCxnSpPr>
        <p:spPr>
          <a:xfrm flipV="1">
            <a:off x="1634505" y="3155725"/>
            <a:ext cx="0" cy="395994"/>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29" idx="0"/>
            <a:endCxn id="6" idx="2"/>
          </p:cNvCxnSpPr>
          <p:nvPr/>
        </p:nvCxnSpPr>
        <p:spPr>
          <a:xfrm flipV="1">
            <a:off x="3581940" y="2685674"/>
            <a:ext cx="0" cy="866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a:stCxn id="30" idx="0"/>
            <a:endCxn id="9" idx="2"/>
          </p:cNvCxnSpPr>
          <p:nvPr/>
        </p:nvCxnSpPr>
        <p:spPr>
          <a:xfrm flipV="1">
            <a:off x="5535951" y="2223871"/>
            <a:ext cx="0" cy="132784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a:endCxn id="19" idx="2"/>
          </p:cNvCxnSpPr>
          <p:nvPr/>
        </p:nvCxnSpPr>
        <p:spPr>
          <a:xfrm flipH="1" flipV="1">
            <a:off x="7490520" y="1720833"/>
            <a:ext cx="1083" cy="183088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698734" y="1308508"/>
            <a:ext cx="2646878" cy="461665"/>
          </a:xfrm>
          <a:prstGeom prst="rect">
            <a:avLst/>
          </a:prstGeom>
          <a:noFill/>
        </p:spPr>
        <p:txBody>
          <a:bodyPr wrap="none" rtlCol="0">
            <a:spAutoFit/>
          </a:bodyPr>
          <a:lstStyle/>
          <a:p>
            <a:r>
              <a:rPr kumimoji="1" lang="ja-JP" altLang="en-US" sz="2400" dirty="0" smtClean="0">
                <a:solidFill>
                  <a:srgbClr val="0000FF"/>
                </a:solidFill>
                <a:latin typeface="メイリオ"/>
                <a:ea typeface="メイリオ"/>
                <a:cs typeface="メイリオ"/>
              </a:rPr>
              <a:t>製品への組み込み</a:t>
            </a:r>
            <a:endParaRPr kumimoji="1" lang="ja-JP" altLang="en-US" sz="2400" dirty="0">
              <a:solidFill>
                <a:srgbClr val="0000FF"/>
              </a:solidFill>
              <a:latin typeface="メイリオ"/>
              <a:ea typeface="メイリオ"/>
              <a:cs typeface="メイリオ"/>
            </a:endParaRPr>
          </a:p>
        </p:txBody>
      </p:sp>
      <p:pic>
        <p:nvPicPr>
          <p:cNvPr id="65" name="図 64" descr="radio-45967_640.png"/>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7630" y="1786806"/>
            <a:ext cx="673749" cy="753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4537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13235" y="836406"/>
            <a:ext cx="8268258" cy="197916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13231" y="3753877"/>
            <a:ext cx="8268264" cy="197916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クラウド・コンピューティングとフォグ・コンピューティング</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6" name="角丸四角形 5"/>
          <p:cNvSpPr/>
          <p:nvPr/>
        </p:nvSpPr>
        <p:spPr>
          <a:xfrm>
            <a:off x="413234" y="2993066"/>
            <a:ext cx="8282455" cy="566654"/>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 name="図 16" descr="20080321_cimg1341_w16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341" y="1192797"/>
            <a:ext cx="2135632" cy="1522973"/>
          </a:xfrm>
          <a:prstGeom prst="rect">
            <a:avLst/>
          </a:prstGeom>
          <a:ln>
            <a:noFill/>
          </a:ln>
          <a:effectLst>
            <a:softEdge rad="112500"/>
          </a:effectLst>
        </p:spPr>
      </p:pic>
      <p:pic>
        <p:nvPicPr>
          <p:cNvPr id="18" name="図 17" descr="d1db36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88" y="4123228"/>
            <a:ext cx="2030631" cy="1522974"/>
          </a:xfrm>
          <a:prstGeom prst="rect">
            <a:avLst/>
          </a:prstGeom>
          <a:ln>
            <a:noFill/>
          </a:ln>
          <a:effectLst>
            <a:softEdge rad="112500"/>
          </a:effectLst>
        </p:spPr>
      </p:pic>
      <p:sp>
        <p:nvSpPr>
          <p:cNvPr id="21" name="テキスト ボックス 20"/>
          <p:cNvSpPr txBox="1"/>
          <p:nvPr/>
        </p:nvSpPr>
        <p:spPr>
          <a:xfrm>
            <a:off x="4112384" y="916010"/>
            <a:ext cx="4249881" cy="1815882"/>
          </a:xfrm>
          <a:prstGeom prst="rect">
            <a:avLst/>
          </a:prstGeom>
          <a:noFill/>
        </p:spPr>
        <p:txBody>
          <a:bodyPr wrap="none" rtlCol="0">
            <a:spAutoFit/>
          </a:bodyPr>
          <a:lstStyle/>
          <a:p>
            <a:pPr marL="285750" indent="-285750">
              <a:buFont typeface="Wingdings" charset="2"/>
              <a:buChar char="v"/>
            </a:pPr>
            <a:r>
              <a:rPr lang="ja-JP" altLang="en-US" sz="1400" dirty="0" smtClean="0">
                <a:solidFill>
                  <a:schemeClr val="bg1"/>
                </a:solidFill>
                <a:latin typeface="メイリオ"/>
                <a:ea typeface="メイリオ"/>
                <a:cs typeface="メイリオ"/>
              </a:rPr>
              <a:t>設置場所は問わない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距離は離れていてもいい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ネットワーク</a:t>
            </a:r>
            <a:r>
              <a:rPr kumimoji="1" lang="ja-JP" altLang="en-US" sz="1400" dirty="0" smtClean="0">
                <a:solidFill>
                  <a:schemeClr val="bg1"/>
                </a:solidFill>
                <a:latin typeface="メイリオ"/>
                <a:ea typeface="メイリオ"/>
                <a:cs typeface="メイリオ"/>
              </a:rPr>
              <a:t>遅延時間を許容</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消費電力は問題にならない</a:t>
            </a:r>
          </a:p>
          <a:p>
            <a:pPr marL="285750" indent="-285750">
              <a:buFont typeface="Wingdings" charset="2"/>
              <a:buChar char="v"/>
            </a:pPr>
            <a:r>
              <a:rPr lang="ja-JP" altLang="en-US" sz="1400" dirty="0" smtClean="0">
                <a:solidFill>
                  <a:schemeClr val="bg1"/>
                </a:solidFill>
                <a:latin typeface="メイリオ"/>
                <a:ea typeface="メイリオ"/>
                <a:cs typeface="メイリオ"/>
              </a:rPr>
              <a:t>多様なサービスを組み合わせて使用</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リアルタイム処理性能は求められない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大量データを使った解析やシステム全体の制御</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様々なサービスの組合せや</a:t>
            </a:r>
            <a:r>
              <a:rPr lang="en-US" altLang="ja-JP" sz="1400" dirty="0" smtClean="0">
                <a:solidFill>
                  <a:schemeClr val="bg1"/>
                </a:solidFill>
                <a:latin typeface="メイリオ"/>
                <a:ea typeface="メイリオ"/>
                <a:cs typeface="メイリオ"/>
              </a:rPr>
              <a:t>SNS</a:t>
            </a:r>
            <a:r>
              <a:rPr lang="ja-JP" altLang="en-US" sz="1400" dirty="0" smtClean="0">
                <a:solidFill>
                  <a:schemeClr val="bg1"/>
                </a:solidFill>
                <a:latin typeface="メイリオ"/>
                <a:ea typeface="メイリオ"/>
                <a:cs typeface="メイリオ"/>
              </a:rPr>
              <a:t>による連携させ</a:t>
            </a:r>
            <a:endParaRPr lang="en-US" altLang="ja-JP" sz="1400" dirty="0" smtClean="0">
              <a:solidFill>
                <a:schemeClr val="bg1"/>
              </a:solidFill>
              <a:latin typeface="メイリオ"/>
              <a:ea typeface="メイリオ"/>
              <a:cs typeface="メイリオ"/>
            </a:endParaRPr>
          </a:p>
        </p:txBody>
      </p:sp>
      <p:sp>
        <p:nvSpPr>
          <p:cNvPr id="22" name="テキスト ボックス 21"/>
          <p:cNvSpPr txBox="1"/>
          <p:nvPr/>
        </p:nvSpPr>
        <p:spPr>
          <a:xfrm>
            <a:off x="4112384" y="3841075"/>
            <a:ext cx="4583306" cy="1815882"/>
          </a:xfrm>
          <a:prstGeom prst="rect">
            <a:avLst/>
          </a:prstGeom>
          <a:noFill/>
        </p:spPr>
        <p:txBody>
          <a:bodyPr wrap="none" rtlCol="0">
            <a:spAutoFit/>
          </a:bodyPr>
          <a:lstStyle/>
          <a:p>
            <a:pPr marL="285750" indent="-285750">
              <a:buFont typeface="Wingdings" charset="2"/>
              <a:buChar char="v"/>
            </a:pPr>
            <a:r>
              <a:rPr lang="ja-JP" altLang="en-US" sz="1400" dirty="0" smtClean="0">
                <a:solidFill>
                  <a:schemeClr val="bg1"/>
                </a:solidFill>
                <a:latin typeface="メイリオ"/>
                <a:ea typeface="メイリオ"/>
                <a:cs typeface="メイリオ"/>
              </a:rPr>
              <a:t>設置場所は制約される</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距離は近くなければならない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ネットワーク</a:t>
            </a:r>
            <a:r>
              <a:rPr kumimoji="1" lang="ja-JP" altLang="en-US" sz="1400" dirty="0" smtClean="0">
                <a:solidFill>
                  <a:schemeClr val="bg1"/>
                </a:solidFill>
                <a:latin typeface="メイリオ"/>
                <a:ea typeface="メイリオ"/>
                <a:cs typeface="メイリオ"/>
              </a:rPr>
              <a:t>遅延時間は短い</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僅かな消費</a:t>
            </a:r>
            <a:r>
              <a:rPr lang="ja-JP" altLang="en-US" sz="1400" dirty="0" smtClean="0">
                <a:solidFill>
                  <a:schemeClr val="bg1"/>
                </a:solidFill>
                <a:latin typeface="メイリオ"/>
                <a:ea typeface="メイリオ"/>
                <a:cs typeface="メイリオ"/>
              </a:rPr>
              <a:t>電力</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特定の機器に特化し数も多い</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リアルタイム処理性能が求められる</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ネットワーク</a:t>
            </a:r>
            <a:r>
              <a:rPr lang="ja-JP" altLang="en-US" sz="1400" dirty="0">
                <a:solidFill>
                  <a:schemeClr val="bg1"/>
                </a:solidFill>
                <a:latin typeface="メイリオ"/>
                <a:ea typeface="メイリオ"/>
                <a:cs typeface="メイリオ"/>
              </a:rPr>
              <a:t>環境が悪いことを想定する</a:t>
            </a:r>
            <a:endParaRPr lang="en-US" altLang="ja-JP" sz="1400" dirty="0">
              <a:solidFill>
                <a:schemeClr val="bg1"/>
              </a:solidFill>
              <a:latin typeface="メイリオ"/>
              <a:ea typeface="メイリオ"/>
              <a:cs typeface="メイリオ"/>
            </a:endParaRPr>
          </a:p>
          <a:p>
            <a:pPr marL="285750" indent="-285750">
              <a:buFont typeface="Wingdings" charset="2"/>
              <a:buChar char="v"/>
            </a:pPr>
            <a:r>
              <a:rPr lang="ja-JP" altLang="en-US" sz="1400" dirty="0">
                <a:solidFill>
                  <a:schemeClr val="bg1"/>
                </a:solidFill>
                <a:latin typeface="メイリオ"/>
                <a:ea typeface="メイリオ"/>
                <a:cs typeface="メイリオ"/>
              </a:rPr>
              <a:t>一部の機器の故障や盗難しても全体として機能</a:t>
            </a:r>
            <a:r>
              <a:rPr lang="ja-JP" altLang="en-US" sz="1400" dirty="0" smtClean="0">
                <a:solidFill>
                  <a:schemeClr val="bg1"/>
                </a:solidFill>
                <a:latin typeface="メイリオ"/>
                <a:ea typeface="メイリオ"/>
                <a:cs typeface="メイリオ"/>
              </a:rPr>
              <a:t>する</a:t>
            </a:r>
            <a:endParaRPr lang="en-US" altLang="ja-JP" sz="1400" dirty="0">
              <a:solidFill>
                <a:schemeClr val="bg1"/>
              </a:solidFill>
              <a:latin typeface="メイリオ"/>
              <a:ea typeface="メイリオ"/>
              <a:cs typeface="メイリオ"/>
            </a:endParaRPr>
          </a:p>
        </p:txBody>
      </p:sp>
      <p:sp>
        <p:nvSpPr>
          <p:cNvPr id="27" name="テキスト ボックス 26"/>
          <p:cNvSpPr txBox="1"/>
          <p:nvPr/>
        </p:nvSpPr>
        <p:spPr>
          <a:xfrm>
            <a:off x="2700901" y="1502466"/>
            <a:ext cx="1467068" cy="707886"/>
          </a:xfrm>
          <a:prstGeom prst="rect">
            <a:avLst/>
          </a:prstGeom>
          <a:noFill/>
        </p:spPr>
        <p:txBody>
          <a:bodyPr wrap="none" rtlCol="0">
            <a:spAutoFit/>
          </a:bodyPr>
          <a:lstStyle/>
          <a:p>
            <a:r>
              <a:rPr kumimoji="1" lang="ja-JP" altLang="en-US" sz="2000" dirty="0" smtClean="0">
                <a:solidFill>
                  <a:srgbClr val="FFFFFF"/>
                </a:solidFill>
                <a:latin typeface="メイリオ"/>
                <a:ea typeface="メイリオ"/>
                <a:cs typeface="メイリオ"/>
              </a:rPr>
              <a:t>データ活用</a:t>
            </a:r>
            <a:endParaRPr kumimoji="1" lang="en-US" altLang="ja-JP" sz="2000" dirty="0" smtClean="0">
              <a:solidFill>
                <a:srgbClr val="FFFFFF"/>
              </a:solidFill>
              <a:latin typeface="メイリオ"/>
              <a:ea typeface="メイリオ"/>
              <a:cs typeface="メイリオ"/>
            </a:endParaRPr>
          </a:p>
          <a:p>
            <a:r>
              <a:rPr kumimoji="1" lang="ja-JP" altLang="en-US" sz="2000" dirty="0" smtClean="0">
                <a:solidFill>
                  <a:srgbClr val="FFFFFF"/>
                </a:solidFill>
                <a:latin typeface="メイリオ"/>
                <a:ea typeface="メイリオ"/>
                <a:cs typeface="メイリオ"/>
              </a:rPr>
              <a:t>と</a:t>
            </a:r>
            <a:r>
              <a:rPr lang="ja-JP" altLang="en-US" sz="2000" dirty="0" smtClean="0">
                <a:solidFill>
                  <a:srgbClr val="FFFFFF"/>
                </a:solidFill>
                <a:latin typeface="メイリオ"/>
                <a:ea typeface="メイリオ"/>
                <a:cs typeface="メイリオ"/>
              </a:rPr>
              <a:t>機能</a:t>
            </a:r>
            <a:r>
              <a:rPr kumimoji="1" lang="ja-JP" altLang="en-US" sz="2000" dirty="0" smtClean="0">
                <a:solidFill>
                  <a:srgbClr val="FFFFFF"/>
                </a:solidFill>
                <a:latin typeface="メイリオ"/>
                <a:ea typeface="メイリオ"/>
                <a:cs typeface="メイリオ"/>
              </a:rPr>
              <a:t>連携</a:t>
            </a:r>
          </a:p>
        </p:txBody>
      </p:sp>
      <p:sp>
        <p:nvSpPr>
          <p:cNvPr id="28" name="テキスト ボックス 27"/>
          <p:cNvSpPr txBox="1"/>
          <p:nvPr/>
        </p:nvSpPr>
        <p:spPr>
          <a:xfrm>
            <a:off x="2700901" y="4386246"/>
            <a:ext cx="1467068" cy="707886"/>
          </a:xfrm>
          <a:prstGeom prst="rect">
            <a:avLst/>
          </a:prstGeom>
          <a:noFill/>
        </p:spPr>
        <p:txBody>
          <a:bodyPr wrap="none" rtlCol="0">
            <a:spAutoFit/>
          </a:bodyPr>
          <a:lstStyle/>
          <a:p>
            <a:r>
              <a:rPr lang="ja-JP" altLang="en-US" sz="2000" dirty="0" smtClean="0">
                <a:solidFill>
                  <a:srgbClr val="FFFFFF"/>
                </a:solidFill>
                <a:latin typeface="メイリオ"/>
                <a:ea typeface="メイリオ"/>
                <a:cs typeface="メイリオ"/>
              </a:rPr>
              <a:t>データ集約</a:t>
            </a:r>
            <a:endParaRPr lang="en-US" altLang="ja-JP" sz="2000" dirty="0" smtClean="0">
              <a:solidFill>
                <a:srgbClr val="FFFFFF"/>
              </a:solidFill>
              <a:latin typeface="メイリオ"/>
              <a:ea typeface="メイリオ"/>
              <a:cs typeface="メイリオ"/>
            </a:endParaRPr>
          </a:p>
          <a:p>
            <a:r>
              <a:rPr lang="ja-JP" altLang="en-US" sz="2000" dirty="0" smtClean="0">
                <a:solidFill>
                  <a:srgbClr val="FFFFFF"/>
                </a:solidFill>
                <a:latin typeface="メイリオ"/>
                <a:ea typeface="メイリオ"/>
                <a:cs typeface="メイリオ"/>
              </a:rPr>
              <a:t>と高速応答</a:t>
            </a:r>
            <a:endParaRPr kumimoji="1" lang="ja-JP" altLang="en-US" sz="2000" dirty="0" smtClean="0">
              <a:solidFill>
                <a:srgbClr val="FFFFFF"/>
              </a:solidFill>
              <a:latin typeface="メイリオ"/>
              <a:ea typeface="メイリオ"/>
              <a:cs typeface="メイリオ"/>
            </a:endParaRPr>
          </a:p>
        </p:txBody>
      </p:sp>
      <p:sp>
        <p:nvSpPr>
          <p:cNvPr id="29" name="テキスト ボックス 28"/>
          <p:cNvSpPr txBox="1"/>
          <p:nvPr/>
        </p:nvSpPr>
        <p:spPr>
          <a:xfrm>
            <a:off x="413231" y="907715"/>
            <a:ext cx="3416320" cy="369332"/>
          </a:xfrm>
          <a:prstGeom prst="rect">
            <a:avLst/>
          </a:prstGeom>
          <a:noFill/>
        </p:spPr>
        <p:txBody>
          <a:bodyPr wrap="none" rtlCol="0">
            <a:spAutoFit/>
          </a:bodyPr>
          <a:lstStyle/>
          <a:p>
            <a:r>
              <a:rPr kumimoji="1" lang="ja-JP" altLang="en-US" b="1" dirty="0" smtClean="0">
                <a:solidFill>
                  <a:srgbClr val="FFFFFF"/>
                </a:solidFill>
                <a:latin typeface="メイリオ"/>
                <a:ea typeface="メイリオ"/>
                <a:cs typeface="メイリオ"/>
              </a:rPr>
              <a:t>クラウド・コンピューティング</a:t>
            </a:r>
            <a:endParaRPr kumimoji="1" lang="ja-JP" altLang="en-US" b="1" dirty="0">
              <a:solidFill>
                <a:srgbClr val="FFFFFF"/>
              </a:solidFill>
              <a:latin typeface="メイリオ"/>
              <a:ea typeface="メイリオ"/>
              <a:cs typeface="メイリオ"/>
            </a:endParaRPr>
          </a:p>
        </p:txBody>
      </p:sp>
      <p:sp>
        <p:nvSpPr>
          <p:cNvPr id="30" name="テキスト ボックス 29"/>
          <p:cNvSpPr txBox="1"/>
          <p:nvPr/>
        </p:nvSpPr>
        <p:spPr>
          <a:xfrm>
            <a:off x="435739" y="3834348"/>
            <a:ext cx="3185487" cy="369332"/>
          </a:xfrm>
          <a:prstGeom prst="rect">
            <a:avLst/>
          </a:prstGeom>
          <a:noFill/>
        </p:spPr>
        <p:txBody>
          <a:bodyPr wrap="none" rtlCol="0">
            <a:spAutoFit/>
          </a:bodyPr>
          <a:lstStyle/>
          <a:p>
            <a:r>
              <a:rPr kumimoji="1" lang="ja-JP" altLang="en-US" b="1" dirty="0" smtClean="0">
                <a:solidFill>
                  <a:srgbClr val="FFFFFF"/>
                </a:solidFill>
                <a:latin typeface="メイリオ"/>
                <a:ea typeface="メイリオ"/>
                <a:cs typeface="メイリオ"/>
              </a:rPr>
              <a:t>フォグ・コンピューティング</a:t>
            </a:r>
            <a:endParaRPr kumimoji="1" lang="ja-JP" altLang="en-US" b="1" dirty="0">
              <a:solidFill>
                <a:srgbClr val="FFFFFF"/>
              </a:solidFill>
              <a:latin typeface="メイリオ"/>
              <a:ea typeface="メイリオ"/>
              <a:cs typeface="メイリオ"/>
            </a:endParaRPr>
          </a:p>
        </p:txBody>
      </p:sp>
      <p:sp>
        <p:nvSpPr>
          <p:cNvPr id="31" name="上矢印 30"/>
          <p:cNvSpPr/>
          <p:nvPr/>
        </p:nvSpPr>
        <p:spPr>
          <a:xfrm flipV="1">
            <a:off x="1375129" y="5796833"/>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p:cNvSpPr/>
          <p:nvPr/>
        </p:nvSpPr>
        <p:spPr>
          <a:xfrm>
            <a:off x="1070599" y="5796833"/>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p:cNvSpPr/>
          <p:nvPr/>
        </p:nvSpPr>
        <p:spPr>
          <a:xfrm flipV="1">
            <a:off x="765167" y="5796833"/>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矢印 33"/>
          <p:cNvSpPr/>
          <p:nvPr/>
        </p:nvSpPr>
        <p:spPr>
          <a:xfrm>
            <a:off x="460637" y="5796833"/>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矢印 34"/>
          <p:cNvSpPr/>
          <p:nvPr/>
        </p:nvSpPr>
        <p:spPr>
          <a:xfrm flipV="1">
            <a:off x="2594282" y="5796833"/>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矢印 35"/>
          <p:cNvSpPr/>
          <p:nvPr/>
        </p:nvSpPr>
        <p:spPr>
          <a:xfrm>
            <a:off x="2289752" y="5796833"/>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上矢印 36"/>
          <p:cNvSpPr/>
          <p:nvPr/>
        </p:nvSpPr>
        <p:spPr>
          <a:xfrm flipV="1">
            <a:off x="1984320" y="5796833"/>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上矢印 37"/>
          <p:cNvSpPr/>
          <p:nvPr/>
        </p:nvSpPr>
        <p:spPr>
          <a:xfrm>
            <a:off x="1679790" y="5796833"/>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上矢印 38"/>
          <p:cNvSpPr/>
          <p:nvPr/>
        </p:nvSpPr>
        <p:spPr>
          <a:xfrm flipV="1">
            <a:off x="3813558" y="5796833"/>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上矢印 39"/>
          <p:cNvSpPr/>
          <p:nvPr/>
        </p:nvSpPr>
        <p:spPr>
          <a:xfrm>
            <a:off x="3509028" y="5796833"/>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上矢印 40"/>
          <p:cNvSpPr/>
          <p:nvPr/>
        </p:nvSpPr>
        <p:spPr>
          <a:xfrm flipV="1">
            <a:off x="3203596" y="5796833"/>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上矢印 41"/>
          <p:cNvSpPr/>
          <p:nvPr/>
        </p:nvSpPr>
        <p:spPr>
          <a:xfrm>
            <a:off x="2899066" y="5796833"/>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flipV="1">
            <a:off x="5032711" y="5796833"/>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上矢印 43"/>
          <p:cNvSpPr/>
          <p:nvPr/>
        </p:nvSpPr>
        <p:spPr>
          <a:xfrm>
            <a:off x="4728181" y="5796833"/>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上矢印 44"/>
          <p:cNvSpPr/>
          <p:nvPr/>
        </p:nvSpPr>
        <p:spPr>
          <a:xfrm flipV="1">
            <a:off x="4422749" y="5796833"/>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上矢印 45"/>
          <p:cNvSpPr/>
          <p:nvPr/>
        </p:nvSpPr>
        <p:spPr>
          <a:xfrm>
            <a:off x="4118219" y="5796833"/>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上矢印 46"/>
          <p:cNvSpPr/>
          <p:nvPr/>
        </p:nvSpPr>
        <p:spPr>
          <a:xfrm flipV="1">
            <a:off x="6255122" y="5796833"/>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上矢印 47"/>
          <p:cNvSpPr/>
          <p:nvPr/>
        </p:nvSpPr>
        <p:spPr>
          <a:xfrm>
            <a:off x="5950592" y="5796833"/>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上矢印 48"/>
          <p:cNvSpPr/>
          <p:nvPr/>
        </p:nvSpPr>
        <p:spPr>
          <a:xfrm flipV="1">
            <a:off x="5645160" y="5796833"/>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上矢印 49"/>
          <p:cNvSpPr/>
          <p:nvPr/>
        </p:nvSpPr>
        <p:spPr>
          <a:xfrm>
            <a:off x="5340630" y="5796833"/>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上矢印 50"/>
          <p:cNvSpPr/>
          <p:nvPr/>
        </p:nvSpPr>
        <p:spPr>
          <a:xfrm flipV="1">
            <a:off x="7474398" y="5796833"/>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上矢印 51"/>
          <p:cNvSpPr/>
          <p:nvPr/>
        </p:nvSpPr>
        <p:spPr>
          <a:xfrm>
            <a:off x="7169868" y="5796833"/>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上矢印 52"/>
          <p:cNvSpPr/>
          <p:nvPr/>
        </p:nvSpPr>
        <p:spPr>
          <a:xfrm flipV="1">
            <a:off x="6864436" y="5796833"/>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上矢印 53"/>
          <p:cNvSpPr/>
          <p:nvPr/>
        </p:nvSpPr>
        <p:spPr>
          <a:xfrm>
            <a:off x="6559906" y="5796833"/>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上矢印 55"/>
          <p:cNvSpPr/>
          <p:nvPr/>
        </p:nvSpPr>
        <p:spPr>
          <a:xfrm>
            <a:off x="8389021" y="5796833"/>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上矢印 56"/>
          <p:cNvSpPr/>
          <p:nvPr/>
        </p:nvSpPr>
        <p:spPr>
          <a:xfrm flipV="1">
            <a:off x="8083589" y="5796833"/>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上矢印 57"/>
          <p:cNvSpPr/>
          <p:nvPr/>
        </p:nvSpPr>
        <p:spPr>
          <a:xfrm>
            <a:off x="7779059" y="5796833"/>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上矢印 58"/>
          <p:cNvSpPr/>
          <p:nvPr/>
        </p:nvSpPr>
        <p:spPr>
          <a:xfrm>
            <a:off x="3666108" y="2715770"/>
            <a:ext cx="725418" cy="1102456"/>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上矢印 59"/>
          <p:cNvSpPr/>
          <p:nvPr/>
        </p:nvSpPr>
        <p:spPr>
          <a:xfrm flipV="1">
            <a:off x="4554412" y="2731892"/>
            <a:ext cx="725418" cy="1102456"/>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271741" y="3091389"/>
            <a:ext cx="1569660" cy="369332"/>
          </a:xfrm>
          <a:prstGeom prst="rect">
            <a:avLst/>
          </a:prstGeom>
          <a:noFill/>
        </p:spPr>
        <p:txBody>
          <a:bodyPr wrap="none" rtlCol="0">
            <a:spAutoFit/>
          </a:bodyPr>
          <a:lstStyle/>
          <a:p>
            <a:r>
              <a:rPr kumimoji="1" lang="ja-JP" altLang="en-US" dirty="0" smtClean="0">
                <a:solidFill>
                  <a:srgbClr val="FFFFFF"/>
                </a:solidFill>
                <a:latin typeface="メイリオ"/>
                <a:ea typeface="メイリオ"/>
                <a:cs typeface="メイリオ"/>
              </a:rPr>
              <a:t>ネットワーク</a:t>
            </a:r>
            <a:endParaRPr kumimoji="1" lang="ja-JP" altLang="en-US" dirty="0">
              <a:solidFill>
                <a:srgbClr val="FFFFFF"/>
              </a:solidFill>
              <a:latin typeface="メイリオ"/>
              <a:ea typeface="メイリオ"/>
              <a:cs typeface="メイリオ"/>
            </a:endParaRPr>
          </a:p>
        </p:txBody>
      </p:sp>
      <p:sp>
        <p:nvSpPr>
          <p:cNvPr id="7" name="正方形/長方形 6"/>
          <p:cNvSpPr/>
          <p:nvPr/>
        </p:nvSpPr>
        <p:spPr>
          <a:xfrm>
            <a:off x="413231" y="6185387"/>
            <a:ext cx="8282458" cy="360040"/>
          </a:xfrm>
          <a:prstGeom prst="rect">
            <a:avLst/>
          </a:prstGeom>
          <a:solidFill>
            <a:schemeClr val="bg1">
              <a:lumMod val="85000"/>
            </a:schemeClr>
          </a:solidFill>
          <a:ln>
            <a:solidFill>
              <a:schemeClr val="tx1">
                <a:lumMod val="50000"/>
                <a:lumOff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chemeClr val="tx1">
                    <a:lumMod val="50000"/>
                    <a:lumOff val="50000"/>
                  </a:schemeClr>
                </a:solidFill>
                <a:latin typeface="Meiryo" charset="-128"/>
                <a:ea typeface="Meiryo" charset="-128"/>
                <a:cs typeface="Meiryo" charset="-128"/>
              </a:rPr>
              <a:t>デバイス</a:t>
            </a:r>
            <a:endParaRPr kumimoji="1" lang="ja-JP" altLang="en-US" sz="14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438280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とビジネス</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294125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正方形/長方形 135"/>
          <p:cNvSpPr/>
          <p:nvPr/>
        </p:nvSpPr>
        <p:spPr>
          <a:xfrm>
            <a:off x="755576" y="2943319"/>
            <a:ext cx="7632848" cy="35820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755576" y="908720"/>
            <a:ext cx="7632848" cy="1659935"/>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ホームベース 134"/>
          <p:cNvSpPr/>
          <p:nvPr/>
        </p:nvSpPr>
        <p:spPr>
          <a:xfrm>
            <a:off x="3284969" y="5499216"/>
            <a:ext cx="2576788" cy="41279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smtClean="0">
                <a:solidFill>
                  <a:srgbClr val="FFFFFF"/>
                </a:solidFill>
                <a:latin typeface="Hiragino Kaku Gothic Pro W6" charset="-128"/>
                <a:ea typeface="Hiragino Kaku Gothic Pro W6" charset="-128"/>
                <a:cs typeface="Hiragino Kaku Gothic Pro W6" charset="-128"/>
              </a:rPr>
              <a:t>コンサルティング</a:t>
            </a:r>
            <a:r>
              <a:rPr lang="ja-JP" altLang="en-US" sz="1100" dirty="0" smtClean="0">
                <a:solidFill>
                  <a:srgbClr val="FFFFFF"/>
                </a:solidFill>
                <a:latin typeface="Hiragino Kaku Gothic Pro W6" charset="-128"/>
                <a:ea typeface="Hiragino Kaku Gothic Pro W6" charset="-128"/>
                <a:cs typeface="Hiragino Kaku Gothic Pro W6" charset="-128"/>
              </a:rPr>
              <a:t>やサービスなど</a:t>
            </a:r>
            <a:endParaRPr lang="en-US" altLang="ja-JP" sz="1100" dirty="0" smtClean="0">
              <a:solidFill>
                <a:srgbClr val="FFFFFF"/>
              </a:solidFill>
              <a:latin typeface="Hiragino Kaku Gothic Pro W6" charset="-128"/>
              <a:ea typeface="Hiragino Kaku Gothic Pro W6" charset="-128"/>
              <a:cs typeface="Hiragino Kaku Gothic Pro W6" charset="-128"/>
            </a:endParaRPr>
          </a:p>
          <a:p>
            <a:pPr algn="ctr"/>
            <a:r>
              <a:rPr kumimoji="1" lang="ja-JP" altLang="en-US" sz="1100" dirty="0" smtClean="0">
                <a:solidFill>
                  <a:srgbClr val="FFFFFF"/>
                </a:solidFill>
                <a:latin typeface="Hiragino Kaku Gothic Pro W6" charset="-128"/>
                <a:ea typeface="Hiragino Kaku Gothic Pro W6" charset="-128"/>
                <a:cs typeface="Hiragino Kaku Gothic Pro W6" charset="-128"/>
              </a:rPr>
              <a:t>新たなビジネス価値の創出・提供</a:t>
            </a:r>
            <a:endParaRPr kumimoji="1" lang="ja-JP" altLang="en-US" sz="1100" dirty="0">
              <a:solidFill>
                <a:srgbClr val="FFFFFF"/>
              </a:solidFill>
              <a:latin typeface="Hiragino Kaku Gothic Pro W6" charset="-128"/>
              <a:ea typeface="Hiragino Kaku Gothic Pro W6" charset="-128"/>
              <a:cs typeface="Hiragino Kaku Gothic Pro W6" charset="-128"/>
            </a:endParaRPr>
          </a:p>
        </p:txBody>
      </p:sp>
      <p:sp>
        <p:nvSpPr>
          <p:cNvPr id="132" name="ホームベース 131"/>
          <p:cNvSpPr/>
          <p:nvPr/>
        </p:nvSpPr>
        <p:spPr>
          <a:xfrm>
            <a:off x="1183415" y="4385401"/>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開発・生産による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価値の創出</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133" name="ホームベース 132"/>
          <p:cNvSpPr/>
          <p:nvPr/>
        </p:nvSpPr>
        <p:spPr>
          <a:xfrm>
            <a:off x="4644008" y="4358182"/>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使用による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価値の消費</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2" name="タイトル 1"/>
          <p:cNvSpPr>
            <a:spLocks noGrp="1"/>
          </p:cNvSpPr>
          <p:nvPr>
            <p:ph type="title"/>
          </p:nvPr>
        </p:nvSpPr>
        <p:spPr/>
        <p:txBody>
          <a:bodyPr/>
          <a:lstStyle/>
          <a:p>
            <a:r>
              <a:rPr lang="ja-JP" altLang="en-US" dirty="0" smtClean="0"/>
              <a:t>製造業のサービス化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4" name="ホームベース 3"/>
          <p:cNvSpPr/>
          <p:nvPr/>
        </p:nvSpPr>
        <p:spPr>
          <a:xfrm>
            <a:off x="1187624" y="1407412"/>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開発・生産による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価値の創出</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5" name="ホームベース 4"/>
          <p:cNvSpPr/>
          <p:nvPr/>
        </p:nvSpPr>
        <p:spPr>
          <a:xfrm>
            <a:off x="4648217" y="1380193"/>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使用による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価値の消費</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6" name="左カーブ矢印 5"/>
          <p:cNvSpPr/>
          <p:nvPr/>
        </p:nvSpPr>
        <p:spPr>
          <a:xfrm rot="16200000">
            <a:off x="4367861" y="906132"/>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左カーブ矢印 6"/>
          <p:cNvSpPr/>
          <p:nvPr/>
        </p:nvSpPr>
        <p:spPr>
          <a:xfrm rot="5400000">
            <a:off x="4320558" y="1474401"/>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7"/>
          <p:cNvGrpSpPr/>
          <p:nvPr/>
        </p:nvGrpSpPr>
        <p:grpSpPr>
          <a:xfrm>
            <a:off x="5460306" y="1475817"/>
            <a:ext cx="230909" cy="419498"/>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1" name="図形グループ 10"/>
          <p:cNvGrpSpPr/>
          <p:nvPr/>
        </p:nvGrpSpPr>
        <p:grpSpPr>
          <a:xfrm>
            <a:off x="1636777" y="1475817"/>
            <a:ext cx="419151" cy="480440"/>
            <a:chOff x="4732300" y="5435324"/>
            <a:chExt cx="669536" cy="1021093"/>
          </a:xfrm>
        </p:grpSpPr>
        <p:sp>
          <p:nvSpPr>
            <p:cNvPr id="12" name="正方形/長方形 11"/>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 name="直線コネクタ 15"/>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直線コネクタ 19"/>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コネクタ 27"/>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67" name="テキスト ボックス 66"/>
          <p:cNvSpPr txBox="1"/>
          <p:nvPr/>
        </p:nvSpPr>
        <p:spPr>
          <a:xfrm>
            <a:off x="4127512" y="1584068"/>
            <a:ext cx="902811" cy="307777"/>
          </a:xfrm>
          <a:prstGeom prst="rect">
            <a:avLst/>
          </a:prstGeom>
          <a:noFill/>
        </p:spPr>
        <p:txBody>
          <a:bodyPr wrap="none" rtlCol="0">
            <a:spAutoFit/>
          </a:bodyPr>
          <a:lstStyle/>
          <a:p>
            <a:pPr algn="ctr"/>
            <a:r>
              <a:rPr kumimoji="1" lang="ja-JP" altLang="en-US" sz="1400" b="1" smtClean="0">
                <a:solidFill>
                  <a:srgbClr val="002060"/>
                </a:solidFill>
                <a:latin typeface="Hiragino Kaku Gothic Pro W6" charset="-128"/>
                <a:ea typeface="Hiragino Kaku Gothic Pro W6" charset="-128"/>
                <a:cs typeface="Hiragino Kaku Gothic Pro W6" charset="-128"/>
              </a:rPr>
              <a:t>価値交換</a:t>
            </a:r>
            <a:endParaRPr kumimoji="1" lang="ja-JP" altLang="en-US" sz="1400" b="1">
              <a:solidFill>
                <a:srgbClr val="002060"/>
              </a:solidFill>
              <a:latin typeface="Hiragino Kaku Gothic Pro W6" charset="-128"/>
              <a:ea typeface="Hiragino Kaku Gothic Pro W6" charset="-128"/>
              <a:cs typeface="Hiragino Kaku Gothic Pro W6" charset="-128"/>
            </a:endParaRPr>
          </a:p>
        </p:txBody>
      </p:sp>
      <p:sp>
        <p:nvSpPr>
          <p:cNvPr id="92" name="テキスト ボックス 91"/>
          <p:cNvSpPr txBox="1"/>
          <p:nvPr/>
        </p:nvSpPr>
        <p:spPr>
          <a:xfrm>
            <a:off x="4305107" y="991873"/>
            <a:ext cx="543739" cy="307777"/>
          </a:xfrm>
          <a:prstGeom prst="rect">
            <a:avLst/>
          </a:prstGeom>
          <a:noFill/>
        </p:spPr>
        <p:txBody>
          <a:bodyPr wrap="none" rtlCol="0">
            <a:spAutoFit/>
          </a:bodyPr>
          <a:lstStyle/>
          <a:p>
            <a:pPr algn="ctr"/>
            <a:r>
              <a:rPr kumimoji="1" lang="ja-JP" altLang="en-US" sz="1400" smtClean="0">
                <a:solidFill>
                  <a:srgbClr val="0432FF"/>
                </a:solidFill>
                <a:latin typeface="Meiryo" charset="-128"/>
                <a:ea typeface="Meiryo" charset="-128"/>
                <a:cs typeface="Meiryo" charset="-128"/>
              </a:rPr>
              <a:t>販売</a:t>
            </a:r>
            <a:endParaRPr kumimoji="1" lang="ja-JP" altLang="en-US" sz="1400" dirty="0">
              <a:solidFill>
                <a:srgbClr val="0432FF"/>
              </a:solidFill>
              <a:latin typeface="Meiryo" charset="-128"/>
              <a:ea typeface="Meiryo" charset="-128"/>
              <a:cs typeface="Meiryo" charset="-128"/>
            </a:endParaRPr>
          </a:p>
        </p:txBody>
      </p:sp>
      <p:sp>
        <p:nvSpPr>
          <p:cNvPr id="95" name="テキスト ボックス 94"/>
          <p:cNvSpPr txBox="1"/>
          <p:nvPr/>
        </p:nvSpPr>
        <p:spPr>
          <a:xfrm>
            <a:off x="789727" y="951036"/>
            <a:ext cx="1620957" cy="307777"/>
          </a:xfrm>
          <a:prstGeom prst="rect">
            <a:avLst/>
          </a:prstGeom>
          <a:noFill/>
        </p:spPr>
        <p:txBody>
          <a:bodyPr wrap="none" rtlCol="0">
            <a:spAutoFit/>
          </a:bodyPr>
          <a:lstStyle/>
          <a:p>
            <a:r>
              <a:rPr lang="ja-JP" altLang="en-US" sz="1400" b="1" dirty="0" smtClean="0">
                <a:solidFill>
                  <a:schemeClr val="tx1">
                    <a:lumMod val="50000"/>
                    <a:lumOff val="50000"/>
                  </a:schemeClr>
                </a:solidFill>
                <a:latin typeface="Meiryo" charset="-128"/>
                <a:ea typeface="Meiryo" charset="-128"/>
                <a:cs typeface="Meiryo" charset="-128"/>
              </a:rPr>
              <a:t>これまでの</a:t>
            </a:r>
            <a:r>
              <a:rPr kumimoji="1" lang="ja-JP" altLang="en-US" sz="1400" b="1" dirty="0" smtClean="0">
                <a:solidFill>
                  <a:schemeClr val="tx1">
                    <a:lumMod val="50000"/>
                    <a:lumOff val="50000"/>
                  </a:schemeClr>
                </a:solidFill>
                <a:latin typeface="Meiryo" charset="-128"/>
                <a:ea typeface="Meiryo" charset="-128"/>
                <a:cs typeface="Meiryo" charset="-128"/>
              </a:rPr>
              <a:t>製造業</a:t>
            </a:r>
            <a:endParaRPr kumimoji="1" lang="ja-JP" altLang="en-US" sz="1400" b="1" dirty="0">
              <a:solidFill>
                <a:schemeClr val="tx1">
                  <a:lumMod val="50000"/>
                  <a:lumOff val="50000"/>
                </a:schemeClr>
              </a:solidFill>
              <a:latin typeface="Meiryo" charset="-128"/>
              <a:ea typeface="Meiryo" charset="-128"/>
              <a:cs typeface="Meiryo" charset="-128"/>
            </a:endParaRPr>
          </a:p>
        </p:txBody>
      </p:sp>
      <p:sp>
        <p:nvSpPr>
          <p:cNvPr id="89" name="テキスト ボックス 88"/>
          <p:cNvSpPr txBox="1"/>
          <p:nvPr/>
        </p:nvSpPr>
        <p:spPr>
          <a:xfrm>
            <a:off x="4313402" y="2248432"/>
            <a:ext cx="543739" cy="307777"/>
          </a:xfrm>
          <a:prstGeom prst="rect">
            <a:avLst/>
          </a:prstGeom>
          <a:noFill/>
        </p:spPr>
        <p:txBody>
          <a:bodyPr wrap="none" rtlCol="0">
            <a:spAutoFit/>
          </a:bodyPr>
          <a:lstStyle/>
          <a:p>
            <a:pPr algn="ctr"/>
            <a:r>
              <a:rPr kumimoji="1" lang="ja-JP" altLang="en-US" sz="1400" dirty="0" smtClean="0">
                <a:solidFill>
                  <a:srgbClr val="00B050"/>
                </a:solidFill>
                <a:latin typeface="Meiryo" charset="-128"/>
                <a:ea typeface="Meiryo" charset="-128"/>
                <a:cs typeface="Meiryo" charset="-128"/>
              </a:rPr>
              <a:t>購入</a:t>
            </a:r>
            <a:endParaRPr kumimoji="1" lang="ja-JP" altLang="en-US" sz="1400" dirty="0">
              <a:solidFill>
                <a:srgbClr val="00B050"/>
              </a:solidFill>
              <a:latin typeface="Meiryo" charset="-128"/>
              <a:ea typeface="Meiryo" charset="-128"/>
              <a:cs typeface="Meiryo" charset="-128"/>
            </a:endParaRPr>
          </a:p>
        </p:txBody>
      </p:sp>
      <p:sp>
        <p:nvSpPr>
          <p:cNvPr id="100" name="左カーブ矢印 99"/>
          <p:cNvSpPr/>
          <p:nvPr/>
        </p:nvSpPr>
        <p:spPr>
          <a:xfrm rot="16200000">
            <a:off x="4363652" y="3869907"/>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左カーブ矢印 100"/>
          <p:cNvSpPr/>
          <p:nvPr/>
        </p:nvSpPr>
        <p:spPr>
          <a:xfrm rot="5400000">
            <a:off x="4316349" y="4438176"/>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5" name="図形グループ 104"/>
          <p:cNvGrpSpPr/>
          <p:nvPr/>
        </p:nvGrpSpPr>
        <p:grpSpPr>
          <a:xfrm>
            <a:off x="5456097" y="4439592"/>
            <a:ext cx="230909" cy="419498"/>
            <a:chOff x="1946324" y="4125162"/>
            <a:chExt cx="969964" cy="2007872"/>
          </a:xfrm>
        </p:grpSpPr>
        <p:sp>
          <p:nvSpPr>
            <p:cNvPr id="106" name="円/楕円 10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7" name="フローチャート: 論理積ゲート 10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8" name="図形グループ 107"/>
          <p:cNvGrpSpPr/>
          <p:nvPr/>
        </p:nvGrpSpPr>
        <p:grpSpPr>
          <a:xfrm>
            <a:off x="1632568" y="4439592"/>
            <a:ext cx="419151" cy="480440"/>
            <a:chOff x="4732300" y="5435324"/>
            <a:chExt cx="669536" cy="1021093"/>
          </a:xfrm>
        </p:grpSpPr>
        <p:sp>
          <p:nvSpPr>
            <p:cNvPr id="109" name="正方形/長方形 108"/>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正方形/長方形 109"/>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3" name="直線コネクタ 112"/>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14" name="正方形/長方形 113"/>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18" name="正方形/長方形 117"/>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22" name="正方形/長方形 121"/>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126" name="テキスト ボックス 125"/>
          <p:cNvSpPr txBox="1"/>
          <p:nvPr/>
        </p:nvSpPr>
        <p:spPr>
          <a:xfrm>
            <a:off x="4123303" y="4547843"/>
            <a:ext cx="902811" cy="307777"/>
          </a:xfrm>
          <a:prstGeom prst="rect">
            <a:avLst/>
          </a:prstGeom>
          <a:noFill/>
        </p:spPr>
        <p:txBody>
          <a:bodyPr wrap="none" rtlCol="0">
            <a:spAutoFit/>
          </a:bodyPr>
          <a:lstStyle/>
          <a:p>
            <a:pPr algn="ctr"/>
            <a:r>
              <a:rPr kumimoji="1" lang="ja-JP" altLang="en-US" sz="1400" b="1" smtClean="0">
                <a:solidFill>
                  <a:srgbClr val="002060"/>
                </a:solidFill>
                <a:latin typeface="Hiragino Kaku Gothic Pro W6" charset="-128"/>
                <a:ea typeface="Hiragino Kaku Gothic Pro W6" charset="-128"/>
                <a:cs typeface="Hiragino Kaku Gothic Pro W6" charset="-128"/>
              </a:rPr>
              <a:t>価値交換</a:t>
            </a:r>
            <a:endParaRPr kumimoji="1" lang="ja-JP" altLang="en-US" sz="1400" b="1">
              <a:solidFill>
                <a:srgbClr val="002060"/>
              </a:solidFill>
              <a:latin typeface="Hiragino Kaku Gothic Pro W6" charset="-128"/>
              <a:ea typeface="Hiragino Kaku Gothic Pro W6" charset="-128"/>
              <a:cs typeface="Hiragino Kaku Gothic Pro W6" charset="-128"/>
            </a:endParaRPr>
          </a:p>
        </p:txBody>
      </p:sp>
      <p:sp>
        <p:nvSpPr>
          <p:cNvPr id="127" name="テキスト ボックス 126"/>
          <p:cNvSpPr txBox="1"/>
          <p:nvPr/>
        </p:nvSpPr>
        <p:spPr>
          <a:xfrm>
            <a:off x="4300898" y="3955648"/>
            <a:ext cx="543739" cy="307777"/>
          </a:xfrm>
          <a:prstGeom prst="rect">
            <a:avLst/>
          </a:prstGeom>
          <a:noFill/>
        </p:spPr>
        <p:txBody>
          <a:bodyPr wrap="none" rtlCol="0">
            <a:spAutoFit/>
          </a:bodyPr>
          <a:lstStyle/>
          <a:p>
            <a:pPr algn="ctr"/>
            <a:r>
              <a:rPr kumimoji="1" lang="ja-JP" altLang="en-US" sz="1400" smtClean="0">
                <a:solidFill>
                  <a:srgbClr val="0432FF"/>
                </a:solidFill>
                <a:latin typeface="Meiryo" charset="-128"/>
                <a:ea typeface="Meiryo" charset="-128"/>
                <a:cs typeface="Meiryo" charset="-128"/>
              </a:rPr>
              <a:t>販売</a:t>
            </a:r>
            <a:endParaRPr kumimoji="1" lang="ja-JP" altLang="en-US" sz="1400" dirty="0">
              <a:solidFill>
                <a:srgbClr val="0432FF"/>
              </a:solidFill>
              <a:latin typeface="Meiryo" charset="-128"/>
              <a:ea typeface="Meiryo" charset="-128"/>
              <a:cs typeface="Meiryo" charset="-128"/>
            </a:endParaRPr>
          </a:p>
        </p:txBody>
      </p:sp>
      <p:sp>
        <p:nvSpPr>
          <p:cNvPr id="128" name="テキスト ボックス 127"/>
          <p:cNvSpPr txBox="1"/>
          <p:nvPr/>
        </p:nvSpPr>
        <p:spPr>
          <a:xfrm>
            <a:off x="789727" y="2967750"/>
            <a:ext cx="1620957" cy="307777"/>
          </a:xfrm>
          <a:prstGeom prst="rect">
            <a:avLst/>
          </a:prstGeom>
          <a:noFill/>
        </p:spPr>
        <p:txBody>
          <a:bodyPr wrap="none" rtlCol="0">
            <a:spAutoFit/>
          </a:bodyPr>
          <a:lstStyle/>
          <a:p>
            <a:r>
              <a:rPr lang="ja-JP" altLang="en-US" sz="1400" b="1" dirty="0" smtClean="0">
                <a:solidFill>
                  <a:schemeClr val="tx1">
                    <a:lumMod val="50000"/>
                    <a:lumOff val="50000"/>
                  </a:schemeClr>
                </a:solidFill>
                <a:latin typeface="Meiryo" charset="-128"/>
                <a:ea typeface="Meiryo" charset="-128"/>
                <a:cs typeface="Meiryo" charset="-128"/>
              </a:rPr>
              <a:t>これからの</a:t>
            </a:r>
            <a:r>
              <a:rPr kumimoji="1" lang="ja-JP" altLang="en-US" sz="1400" b="1" dirty="0" smtClean="0">
                <a:solidFill>
                  <a:schemeClr val="tx1">
                    <a:lumMod val="50000"/>
                    <a:lumOff val="50000"/>
                  </a:schemeClr>
                </a:solidFill>
                <a:latin typeface="Meiryo" charset="-128"/>
                <a:ea typeface="Meiryo" charset="-128"/>
                <a:cs typeface="Meiryo" charset="-128"/>
              </a:rPr>
              <a:t>製造業</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129" name="テキスト ボックス 128"/>
          <p:cNvSpPr txBox="1"/>
          <p:nvPr/>
        </p:nvSpPr>
        <p:spPr>
          <a:xfrm>
            <a:off x="4309193" y="5212207"/>
            <a:ext cx="543739" cy="307777"/>
          </a:xfrm>
          <a:prstGeom prst="rect">
            <a:avLst/>
          </a:prstGeom>
          <a:noFill/>
        </p:spPr>
        <p:txBody>
          <a:bodyPr wrap="none" rtlCol="0">
            <a:spAutoFit/>
          </a:bodyPr>
          <a:lstStyle/>
          <a:p>
            <a:pPr algn="ctr"/>
            <a:r>
              <a:rPr kumimoji="1" lang="ja-JP" altLang="en-US" sz="1400" dirty="0" smtClean="0">
                <a:solidFill>
                  <a:srgbClr val="00B050"/>
                </a:solidFill>
                <a:latin typeface="Meiryo" charset="-128"/>
                <a:ea typeface="Meiryo" charset="-128"/>
                <a:cs typeface="Meiryo" charset="-128"/>
              </a:rPr>
              <a:t>購入</a:t>
            </a:r>
            <a:endParaRPr kumimoji="1" lang="ja-JP" altLang="en-US" sz="1400" dirty="0">
              <a:solidFill>
                <a:srgbClr val="00B050"/>
              </a:solidFill>
              <a:latin typeface="Meiryo" charset="-128"/>
              <a:ea typeface="Meiryo" charset="-128"/>
              <a:cs typeface="Meiryo" charset="-128"/>
            </a:endParaRPr>
          </a:p>
        </p:txBody>
      </p:sp>
      <p:sp>
        <p:nvSpPr>
          <p:cNvPr id="31" name="U ターン矢印 30"/>
          <p:cNvSpPr/>
          <p:nvPr/>
        </p:nvSpPr>
        <p:spPr>
          <a:xfrm flipH="1">
            <a:off x="2411761" y="3125086"/>
            <a:ext cx="4320480" cy="864096"/>
          </a:xfrm>
          <a:prstGeom prst="uturnArrow">
            <a:avLst>
              <a:gd name="adj1" fmla="val 34944"/>
              <a:gd name="adj2" fmla="val 25000"/>
              <a:gd name="adj3" fmla="val 22160"/>
              <a:gd name="adj4" fmla="val 49432"/>
              <a:gd name="adj5" fmla="val 7571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テキスト ボックス 129"/>
          <p:cNvSpPr txBox="1"/>
          <p:nvPr/>
        </p:nvSpPr>
        <p:spPr>
          <a:xfrm>
            <a:off x="1763688" y="3840653"/>
            <a:ext cx="1723549" cy="553998"/>
          </a:xfrm>
          <a:prstGeom prst="rect">
            <a:avLst/>
          </a:prstGeom>
          <a:noFill/>
        </p:spPr>
        <p:txBody>
          <a:bodyPr wrap="none" rtlCol="0">
            <a:spAutoFit/>
          </a:bodyPr>
          <a:lstStyle/>
          <a:p>
            <a:pPr algn="ctr"/>
            <a:r>
              <a:rPr kumimoji="1" lang="ja-JP" altLang="en-US" sz="1000" dirty="0" smtClean="0">
                <a:solidFill>
                  <a:schemeClr val="accent6">
                    <a:lumMod val="75000"/>
                  </a:schemeClr>
                </a:solidFill>
                <a:latin typeface="Meiryo" charset="-128"/>
                <a:ea typeface="Meiryo" charset="-128"/>
                <a:cs typeface="Meiryo" charset="-128"/>
              </a:rPr>
              <a:t>使用状況の把握</a:t>
            </a:r>
            <a:endParaRPr kumimoji="1" lang="en-US" altLang="ja-JP" sz="1000" dirty="0" smtClean="0">
              <a:solidFill>
                <a:schemeClr val="accent6">
                  <a:lumMod val="75000"/>
                </a:schemeClr>
              </a:solidFill>
              <a:latin typeface="Meiryo" charset="-128"/>
              <a:ea typeface="Meiryo" charset="-128"/>
              <a:cs typeface="Meiryo" charset="-128"/>
            </a:endParaRPr>
          </a:p>
          <a:p>
            <a:pPr algn="ctr"/>
            <a:r>
              <a:rPr lang="ja-JP" altLang="en-US" sz="1000" dirty="0" smtClean="0">
                <a:solidFill>
                  <a:schemeClr val="accent6">
                    <a:lumMod val="75000"/>
                  </a:schemeClr>
                </a:solidFill>
                <a:latin typeface="Meiryo" charset="-128"/>
                <a:ea typeface="Meiryo" charset="-128"/>
                <a:cs typeface="Meiryo" charset="-128"/>
              </a:rPr>
              <a:t>集めたデータの解析による</a:t>
            </a:r>
            <a:endParaRPr lang="en-US" altLang="ja-JP" sz="1000" dirty="0" smtClean="0">
              <a:solidFill>
                <a:schemeClr val="accent6">
                  <a:lumMod val="75000"/>
                </a:schemeClr>
              </a:solidFill>
              <a:latin typeface="Meiryo" charset="-128"/>
              <a:ea typeface="Meiryo" charset="-128"/>
              <a:cs typeface="Meiryo" charset="-128"/>
            </a:endParaRPr>
          </a:p>
          <a:p>
            <a:pPr algn="ctr"/>
            <a:r>
              <a:rPr lang="ja-JP" altLang="en-US" sz="1000" dirty="0" smtClean="0">
                <a:solidFill>
                  <a:schemeClr val="accent6">
                    <a:lumMod val="75000"/>
                  </a:schemeClr>
                </a:solidFill>
                <a:latin typeface="Meiryo" charset="-128"/>
                <a:ea typeface="Meiryo" charset="-128"/>
                <a:cs typeface="Meiryo" charset="-128"/>
              </a:rPr>
              <a:t>洞察・発見</a:t>
            </a:r>
            <a:endParaRPr kumimoji="1" lang="ja-JP" altLang="en-US" sz="1000" dirty="0">
              <a:solidFill>
                <a:schemeClr val="accent6">
                  <a:lumMod val="75000"/>
                </a:schemeClr>
              </a:solidFill>
              <a:latin typeface="Meiryo" charset="-128"/>
              <a:ea typeface="Meiryo" charset="-128"/>
              <a:cs typeface="Meiryo" charset="-128"/>
            </a:endParaRPr>
          </a:p>
        </p:txBody>
      </p:sp>
      <p:sp>
        <p:nvSpPr>
          <p:cNvPr id="131" name="U ターン矢印 130"/>
          <p:cNvSpPr/>
          <p:nvPr/>
        </p:nvSpPr>
        <p:spPr>
          <a:xfrm rot="10800000" flipH="1">
            <a:off x="2411761" y="5445224"/>
            <a:ext cx="4320480" cy="864096"/>
          </a:xfrm>
          <a:prstGeom prst="uturnArrow">
            <a:avLst>
              <a:gd name="adj1" fmla="val 35654"/>
              <a:gd name="adj2" fmla="val 25000"/>
              <a:gd name="adj3" fmla="val 22160"/>
              <a:gd name="adj4" fmla="val 49432"/>
              <a:gd name="adj5" fmla="val 75710"/>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p:cNvSpPr txBox="1"/>
          <p:nvPr/>
        </p:nvSpPr>
        <p:spPr>
          <a:xfrm>
            <a:off x="5431834" y="5070931"/>
            <a:ext cx="2236510" cy="553998"/>
          </a:xfrm>
          <a:prstGeom prst="rect">
            <a:avLst/>
          </a:prstGeom>
          <a:noFill/>
        </p:spPr>
        <p:txBody>
          <a:bodyPr wrap="none" rtlCol="0">
            <a:spAutoFit/>
          </a:bodyPr>
          <a:lstStyle/>
          <a:p>
            <a:pPr algn="ctr"/>
            <a:r>
              <a:rPr kumimoji="1" lang="ja-JP" altLang="en-US" sz="1000" dirty="0" smtClean="0">
                <a:solidFill>
                  <a:srgbClr val="0432FF"/>
                </a:solidFill>
                <a:latin typeface="Meiryo" charset="-128"/>
                <a:ea typeface="Meiryo" charset="-128"/>
                <a:cs typeface="Meiryo" charset="-128"/>
              </a:rPr>
              <a:t>故障の予測と事前対応</a:t>
            </a:r>
            <a:endParaRPr kumimoji="1" lang="en-US" altLang="ja-JP" sz="1000" dirty="0" smtClean="0">
              <a:solidFill>
                <a:srgbClr val="0432FF"/>
              </a:solidFill>
              <a:latin typeface="Meiryo" charset="-128"/>
              <a:ea typeface="Meiryo" charset="-128"/>
              <a:cs typeface="Meiryo" charset="-128"/>
            </a:endParaRPr>
          </a:p>
          <a:p>
            <a:pPr algn="ctr"/>
            <a:r>
              <a:rPr lang="ja-JP" altLang="en-US" sz="1000" dirty="0" smtClean="0">
                <a:solidFill>
                  <a:srgbClr val="0432FF"/>
                </a:solidFill>
                <a:latin typeface="Meiryo" charset="-128"/>
                <a:ea typeface="Meiryo" charset="-128"/>
                <a:cs typeface="Meiryo" charset="-128"/>
              </a:rPr>
              <a:t>ソフトウェア・アップデートによる</a:t>
            </a:r>
            <a:endParaRPr lang="en-US" altLang="ja-JP" sz="1000" dirty="0" smtClean="0">
              <a:solidFill>
                <a:srgbClr val="0432FF"/>
              </a:solidFill>
              <a:latin typeface="Meiryo" charset="-128"/>
              <a:ea typeface="Meiryo" charset="-128"/>
              <a:cs typeface="Meiryo" charset="-128"/>
            </a:endParaRPr>
          </a:p>
          <a:p>
            <a:pPr algn="ctr"/>
            <a:r>
              <a:rPr lang="ja-JP" altLang="en-US" sz="1000" dirty="0" smtClean="0">
                <a:solidFill>
                  <a:srgbClr val="0432FF"/>
                </a:solidFill>
                <a:latin typeface="Meiryo" charset="-128"/>
                <a:ea typeface="Meiryo" charset="-128"/>
                <a:cs typeface="Meiryo" charset="-128"/>
              </a:rPr>
              <a:t>機能改善・性能向上</a:t>
            </a:r>
            <a:endParaRPr kumimoji="1" lang="ja-JP" altLang="en-US" sz="1000" dirty="0">
              <a:solidFill>
                <a:srgbClr val="0432FF"/>
              </a:solidFill>
              <a:latin typeface="Meiryo" charset="-128"/>
              <a:ea typeface="Meiryo" charset="-128"/>
              <a:cs typeface="Meiryo" charset="-128"/>
            </a:endParaRPr>
          </a:p>
        </p:txBody>
      </p:sp>
      <p:sp>
        <p:nvSpPr>
          <p:cNvPr id="137" name="ホームベース 136"/>
          <p:cNvSpPr/>
          <p:nvPr/>
        </p:nvSpPr>
        <p:spPr>
          <a:xfrm flipH="1">
            <a:off x="3284969" y="3502243"/>
            <a:ext cx="2576788" cy="412797"/>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Hiragino Kaku Gothic Pro W6" charset="-128"/>
                <a:ea typeface="Hiragino Kaku Gothic Pro W6" charset="-128"/>
                <a:cs typeface="Hiragino Kaku Gothic Pro W6" charset="-128"/>
              </a:rPr>
              <a:t>販売後も連続的・継続的に</a:t>
            </a:r>
            <a:endParaRPr kumimoji="1" lang="en-US" altLang="ja-JP" sz="1100" dirty="0" smtClean="0">
              <a:solidFill>
                <a:srgbClr val="FFFFFF"/>
              </a:solidFill>
              <a:latin typeface="Hiragino Kaku Gothic Pro W6" charset="-128"/>
              <a:ea typeface="Hiragino Kaku Gothic Pro W6" charset="-128"/>
              <a:cs typeface="Hiragino Kaku Gothic Pro W6" charset="-128"/>
            </a:endParaRPr>
          </a:p>
          <a:p>
            <a:pPr algn="ctr"/>
            <a:r>
              <a:rPr lang="ja-JP" altLang="en-US" sz="1100" dirty="0" smtClean="0">
                <a:solidFill>
                  <a:srgbClr val="FFFFFF"/>
                </a:solidFill>
                <a:latin typeface="Hiragino Kaku Gothic Pro W6" charset="-128"/>
                <a:ea typeface="Hiragino Kaku Gothic Pro W6" charset="-128"/>
                <a:cs typeface="Hiragino Kaku Gothic Pro W6" charset="-128"/>
              </a:rPr>
              <a:t>顧客を把握・関係を維持</a:t>
            </a:r>
            <a:endParaRPr kumimoji="1" lang="ja-JP" altLang="en-US" sz="1100" dirty="0">
              <a:solidFill>
                <a:srgbClr val="FFFFFF"/>
              </a:solidFill>
              <a:latin typeface="Hiragino Kaku Gothic Pro W6" charset="-128"/>
              <a:ea typeface="Hiragino Kaku Gothic Pro W6" charset="-128"/>
              <a:cs typeface="Hiragino Kaku Gothic Pro W6" charset="-128"/>
            </a:endParaRPr>
          </a:p>
        </p:txBody>
      </p:sp>
      <p:sp>
        <p:nvSpPr>
          <p:cNvPr id="54" name="下矢印 53"/>
          <p:cNvSpPr/>
          <p:nvPr/>
        </p:nvSpPr>
        <p:spPr>
          <a:xfrm>
            <a:off x="4038857" y="2606268"/>
            <a:ext cx="1080120" cy="457830"/>
          </a:xfrm>
          <a:prstGeom prst="downArrow">
            <a:avLst/>
          </a:prstGeom>
          <a:solidFill>
            <a:srgbClr val="D8494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2992603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ビジネス価値の進化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コア・ビジネス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既存ビジネス</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蓄積されたノウハウ</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確実な顧客ベース</a:t>
            </a:r>
            <a:endParaRPr kumimoji="1" lang="en-US" altLang="ja-JP" sz="1400" dirty="0" smtClean="0">
              <a:solidFill>
                <a:schemeClr val="bg1"/>
              </a:solidFill>
              <a:latin typeface="Meiryo" charset="-128"/>
              <a:ea typeface="Meiryo"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付加価値ビジネス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収益構造の多様化</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既存ノウハウの活用</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顧客ベースの囲い込み</a:t>
            </a:r>
            <a:endParaRPr kumimoji="1" lang="en-US" altLang="ja-JP" sz="1400" dirty="0" smtClean="0">
              <a:solidFill>
                <a:schemeClr val="bg1"/>
              </a:solidFill>
              <a:latin typeface="Meiryo" charset="-128"/>
              <a:ea typeface="Meiryo"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新規ビジネス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顧客価値の拡大</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ノウハウの創出</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顧客ベースの拡大</a:t>
            </a:r>
            <a:endParaRPr kumimoji="1" lang="en-US" altLang="ja-JP" sz="1400" dirty="0" smtClean="0">
              <a:solidFill>
                <a:schemeClr val="bg1"/>
              </a:solidFill>
              <a:latin typeface="Meiryo" charset="-128"/>
              <a:ea typeface="Meiryo" charset="-128"/>
              <a:cs typeface="Meiryo" charset="-128"/>
            </a:endParaRPr>
          </a:p>
        </p:txBody>
      </p:sp>
      <p:pic>
        <p:nvPicPr>
          <p:cNvPr id="14" name="図 1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6"/>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smtClean="0">
                <a:solidFill>
                  <a:schemeClr val="bg1"/>
                </a:solidFill>
                <a:latin typeface="Meiryo" charset="-128"/>
                <a:ea typeface="Meiryo" charset="-128"/>
                <a:cs typeface="Meiryo" charset="-128"/>
              </a:rPr>
              <a:t>走行距離に応じた</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従量課金サービス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Pay by Mile</a:t>
            </a:r>
            <a:endParaRPr kumimoji="1" lang="ja-JP" altLang="en-US" sz="1400" dirty="0">
              <a:solidFill>
                <a:schemeClr val="bg1"/>
              </a:solidFill>
              <a:latin typeface="Meiryo" charset="-128"/>
              <a:ea typeface="Meiryo"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smtClean="0">
                <a:solidFill>
                  <a:schemeClr val="bg1"/>
                </a:solidFill>
                <a:latin typeface="Meiryo" charset="-128"/>
                <a:ea typeface="Meiryo" charset="-128"/>
                <a:cs typeface="Meiryo" charset="-128"/>
              </a:rPr>
              <a:t>出力</a:t>
            </a:r>
            <a:r>
              <a:rPr lang="en-US" altLang="ja-JP" sz="1600" dirty="0" smtClean="0">
                <a:solidFill>
                  <a:schemeClr val="bg1"/>
                </a:solidFill>
                <a:latin typeface="Meiryo" charset="-128"/>
                <a:ea typeface="Meiryo" charset="-128"/>
                <a:cs typeface="Meiryo" charset="-128"/>
              </a:rPr>
              <a:t>×</a:t>
            </a:r>
            <a:r>
              <a:rPr lang="ja-JP" altLang="en-US" sz="1600" dirty="0" smtClean="0">
                <a:solidFill>
                  <a:schemeClr val="bg1"/>
                </a:solidFill>
                <a:latin typeface="Meiryo" charset="-128"/>
                <a:ea typeface="Meiryo" charset="-128"/>
                <a:cs typeface="Meiryo" charset="-128"/>
              </a:rPr>
              <a:t>時間に応じた</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従量課金サービス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Pay by Power</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smtClean="0">
                <a:solidFill>
                  <a:schemeClr val="bg1"/>
                </a:solidFill>
                <a:latin typeface="Meiryo" charset="-128"/>
                <a:ea typeface="Meiryo" charset="-128"/>
                <a:cs typeface="Meiryo" charset="-128"/>
              </a:rPr>
              <a:t>工事施工</a:t>
            </a:r>
            <a:endParaRPr kumimoji="1"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自動化</a:t>
            </a:r>
            <a:r>
              <a:rPr kumimoji="1" lang="ja-JP" altLang="en-US" sz="1600" dirty="0" smtClean="0">
                <a:solidFill>
                  <a:schemeClr val="bg1"/>
                </a:solidFill>
                <a:latin typeface="Meiryo" charset="-128"/>
                <a:ea typeface="Meiryo" charset="-128"/>
                <a:cs typeface="Meiryo" charset="-128"/>
              </a:rPr>
              <a:t>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Smart Constriction</a:t>
            </a:r>
            <a:endParaRPr kumimoji="1" lang="ja-JP" altLang="en-US" sz="1400" dirty="0">
              <a:solidFill>
                <a:schemeClr val="bg1"/>
              </a:solidFill>
              <a:latin typeface="Meiryo" charset="-128"/>
              <a:ea typeface="Meiryo"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charset="-128"/>
                <a:ea typeface="Meiryo" charset="-128"/>
                <a:cs typeface="Meiryo" charset="-128"/>
              </a:rPr>
              <a:t>建設</a:t>
            </a:r>
            <a:r>
              <a:rPr lang="ja-JP" altLang="en-US" sz="1600" dirty="0" smtClean="0">
                <a:solidFill>
                  <a:schemeClr val="bg1"/>
                </a:solidFill>
                <a:latin typeface="Meiryo" charset="-128"/>
                <a:ea typeface="Meiryo" charset="-128"/>
                <a:cs typeface="Meiryo" charset="-128"/>
              </a:rPr>
              <a:t>機械</a:t>
            </a:r>
            <a:endParaRPr lang="en-US" altLang="ja-JP" sz="1600" dirty="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遠隔確認サービス</a:t>
            </a:r>
            <a:endParaRPr lang="en-US" altLang="ja-JP" sz="1600" dirty="0" smtClean="0">
              <a:solidFill>
                <a:schemeClr val="bg1"/>
              </a:solidFill>
              <a:latin typeface="Meiryo" charset="-128"/>
              <a:ea typeface="Meiryo" charset="-128"/>
              <a:cs typeface="Meiryo" charset="-128"/>
            </a:endParaRPr>
          </a:p>
          <a:p>
            <a:pPr algn="ctr"/>
            <a:r>
              <a:rPr lang="en-US" altLang="ja-JP" sz="1600" dirty="0" smtClean="0">
                <a:solidFill>
                  <a:schemeClr val="bg1"/>
                </a:solidFill>
                <a:latin typeface="Meiryo" charset="-128"/>
                <a:ea typeface="Meiryo" charset="-128"/>
                <a:cs typeface="Meiryo" charset="-128"/>
              </a:rPr>
              <a:t>KOMTRAX</a:t>
            </a:r>
            <a:endParaRPr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smtClean="0">
                <a:solidFill>
                  <a:schemeClr val="bg1"/>
                </a:solidFill>
                <a:latin typeface="Meiryo" charset="-128"/>
                <a:ea typeface="Meiryo" charset="-128"/>
                <a:cs typeface="Meiryo" charset="-128"/>
              </a:rPr>
              <a:t>安全・省エネ</a:t>
            </a:r>
            <a:r>
              <a:rPr kumimoji="1" lang="ja-JP" altLang="en-US" sz="1600" dirty="0" smtClean="0">
                <a:solidFill>
                  <a:schemeClr val="bg1"/>
                </a:solidFill>
                <a:latin typeface="Meiryo" charset="-128"/>
                <a:ea typeface="Meiryo" charset="-128"/>
                <a:cs typeface="Meiryo" charset="-128"/>
              </a:rPr>
              <a:t>運転</a:t>
            </a:r>
            <a:endParaRPr kumimoji="1"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コンサルティング</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smtClean="0">
                <a:solidFill>
                  <a:schemeClr val="bg1"/>
                </a:solidFill>
                <a:latin typeface="Meiryo" charset="-128"/>
                <a:ea typeface="Meiryo" charset="-128"/>
                <a:cs typeface="Meiryo" charset="-128"/>
              </a:rPr>
              <a:t>燃料費節約</a:t>
            </a:r>
            <a:endParaRPr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コンサルティング</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762177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で変わるビジネス価値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8" name="正方形/長方形 7"/>
          <p:cNvSpPr/>
          <p:nvPr/>
        </p:nvSpPr>
        <p:spPr>
          <a:xfrm>
            <a:off x="457200" y="1617172"/>
            <a:ext cx="3869239" cy="1368499"/>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連続型ビジネス</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フェイズ分けされたビジネスから</a:t>
            </a:r>
            <a:endParaRPr kumimoji="1" lang="en-US" altLang="ja-JP" sz="1400" dirty="0" smtClean="0">
              <a:solidFill>
                <a:srgbClr val="FFFFFF"/>
              </a:solidFill>
              <a:latin typeface="Meiryo" charset="-128"/>
              <a:ea typeface="Meiryo" charset="-128"/>
              <a:cs typeface="Meiryo" charset="-128"/>
            </a:endParaRPr>
          </a:p>
          <a:p>
            <a:pPr algn="ctr"/>
            <a:r>
              <a:rPr lang="ja-JP" altLang="en-US" sz="1400" b="1" u="sng" dirty="0" smtClean="0">
                <a:solidFill>
                  <a:srgbClr val="FFFFFF"/>
                </a:solidFill>
                <a:latin typeface="Meiryo" charset="-128"/>
                <a:ea typeface="Meiryo" charset="-128"/>
                <a:cs typeface="Meiryo" charset="-128"/>
              </a:rPr>
              <a:t>連続的・継続的ビジネスへ</a:t>
            </a:r>
            <a:endParaRPr kumimoji="1" lang="ja-JP" altLang="en-US" sz="1400" b="1" u="sng" dirty="0">
              <a:solidFill>
                <a:srgbClr val="FFFFFF"/>
              </a:solidFill>
              <a:latin typeface="Meiryo" charset="-128"/>
              <a:ea typeface="Meiryo" charset="-128"/>
              <a:cs typeface="Meiryo" charset="-128"/>
            </a:endParaRPr>
          </a:p>
        </p:txBody>
      </p:sp>
      <p:sp>
        <p:nvSpPr>
          <p:cNvPr id="9" name="正方形/長方形 8"/>
          <p:cNvSpPr/>
          <p:nvPr/>
        </p:nvSpPr>
        <p:spPr>
          <a:xfrm>
            <a:off x="2637380" y="4725144"/>
            <a:ext cx="3869239" cy="1368499"/>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エコシステム型ビジネス</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クローズド・ビジネスから</a:t>
            </a:r>
            <a:endParaRPr kumimoji="1" lang="en-US" altLang="ja-JP" sz="1400" dirty="0" smtClean="0">
              <a:solidFill>
                <a:srgbClr val="FFFFFF"/>
              </a:solidFill>
              <a:latin typeface="Meiryo" charset="-128"/>
              <a:ea typeface="Meiryo" charset="-128"/>
              <a:cs typeface="Meiryo" charset="-128"/>
            </a:endParaRPr>
          </a:p>
          <a:p>
            <a:pPr algn="ctr"/>
            <a:r>
              <a:rPr lang="ja-JP" altLang="en-US" sz="1400" b="1" u="sng" dirty="0" smtClean="0">
                <a:solidFill>
                  <a:srgbClr val="FFFFFF"/>
                </a:solidFill>
                <a:latin typeface="Meiryo" charset="-128"/>
                <a:ea typeface="Meiryo" charset="-128"/>
                <a:cs typeface="Meiryo" charset="-128"/>
              </a:rPr>
              <a:t>エコシステムを活かした顧客価値の創出へ</a:t>
            </a:r>
            <a:endParaRPr kumimoji="1" lang="ja-JP" altLang="en-US" sz="1400" b="1" u="sng" dirty="0">
              <a:solidFill>
                <a:srgbClr val="FFFFFF"/>
              </a:solidFill>
              <a:latin typeface="Meiryo" charset="-128"/>
              <a:ea typeface="Meiryo" charset="-128"/>
              <a:cs typeface="Meiryo" charset="-128"/>
            </a:endParaRPr>
          </a:p>
        </p:txBody>
      </p:sp>
      <p:sp>
        <p:nvSpPr>
          <p:cNvPr id="10" name="正方形/長方形 9"/>
          <p:cNvSpPr/>
          <p:nvPr/>
        </p:nvSpPr>
        <p:spPr>
          <a:xfrm>
            <a:off x="4800600" y="1614452"/>
            <a:ext cx="3869239" cy="13684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未来対応型ビジネス</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現状に対応するビジネスから</a:t>
            </a:r>
            <a:endParaRPr kumimoji="1" lang="en-US" altLang="ja-JP" sz="1400" dirty="0" smtClean="0">
              <a:solidFill>
                <a:srgbClr val="FFFFFF"/>
              </a:solidFill>
              <a:latin typeface="Meiryo" charset="-128"/>
              <a:ea typeface="Meiryo" charset="-128"/>
              <a:cs typeface="Meiryo" charset="-128"/>
            </a:endParaRPr>
          </a:p>
          <a:p>
            <a:pPr algn="ctr"/>
            <a:r>
              <a:rPr lang="ja-JP" altLang="en-US" sz="1400" b="1" u="sng" dirty="0" smtClean="0">
                <a:solidFill>
                  <a:srgbClr val="FFFFFF"/>
                </a:solidFill>
                <a:latin typeface="Meiryo" charset="-128"/>
                <a:ea typeface="Meiryo" charset="-128"/>
                <a:cs typeface="Meiryo" charset="-128"/>
              </a:rPr>
              <a:t>未来を予見し事前に対処するビジネスへ</a:t>
            </a:r>
            <a:endParaRPr kumimoji="1" lang="ja-JP" altLang="en-US" sz="1400" b="1" u="sng" dirty="0">
              <a:solidFill>
                <a:srgbClr val="FFFFFF"/>
              </a:solidFill>
              <a:latin typeface="Meiryo" charset="-128"/>
              <a:ea typeface="Meiryo" charset="-128"/>
              <a:cs typeface="Meiryo" charset="-128"/>
            </a:endParaRPr>
          </a:p>
        </p:txBody>
      </p:sp>
      <p:sp>
        <p:nvSpPr>
          <p:cNvPr id="4" name="円/楕円 3"/>
          <p:cNvSpPr/>
          <p:nvPr/>
        </p:nvSpPr>
        <p:spPr>
          <a:xfrm>
            <a:off x="3460376" y="2708920"/>
            <a:ext cx="2223247" cy="216024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b="1" dirty="0" err="1" smtClean="0">
                <a:solidFill>
                  <a:srgbClr val="FFFFFF"/>
                </a:solidFill>
                <a:latin typeface="Meiryo" charset="-128"/>
                <a:ea typeface="Meiryo" charset="-128"/>
                <a:cs typeface="Meiryo" charset="-128"/>
              </a:rPr>
              <a:t>IoT</a:t>
            </a:r>
            <a:endParaRPr lang="en-US" altLang="ja-JP" sz="4000" b="1" dirty="0">
              <a:solidFill>
                <a:srgbClr val="FFFFFF"/>
              </a:solidFill>
              <a:latin typeface="Meiryo" charset="-128"/>
              <a:ea typeface="Meiryo" charset="-128"/>
              <a:cs typeface="Meiryo" charset="-128"/>
            </a:endParaRPr>
          </a:p>
          <a:p>
            <a:pPr algn="ctr"/>
            <a:r>
              <a:rPr lang="ja-JP" altLang="en-US" sz="2400" dirty="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054374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への取り組みを成功させる３つの要件</a:t>
            </a:r>
            <a:endParaRPr kumimoji="1" lang="ja-JP" altLang="en-US" dirty="0"/>
          </a:p>
        </p:txBody>
      </p:sp>
      <p:sp>
        <p:nvSpPr>
          <p:cNvPr id="3" name="スライド番号プレースホルダー 2"/>
          <p:cNvSpPr>
            <a:spLocks noGrp="1"/>
          </p:cNvSpPr>
          <p:nvPr>
            <p:ph type="sldNum" sz="quarter" idx="12"/>
          </p:nvPr>
        </p:nvSpPr>
        <p:spPr>
          <a:xfrm>
            <a:off x="6948264" y="6658783"/>
            <a:ext cx="2133600" cy="217800"/>
          </a:xfrm>
        </p:spPr>
        <p:txBody>
          <a:bodyPr/>
          <a:lstStyle/>
          <a:p>
            <a:fld id="{8FF8CC5D-A65D-5946-99B5-645367A967AD}" type="slidenum">
              <a:rPr kumimoji="1" lang="ja-JP" altLang="en-US" smtClean="0"/>
              <a:t>29</a:t>
            </a:fld>
            <a:endParaRPr kumimoji="1" lang="ja-JP" altLang="en-US" dirty="0"/>
          </a:p>
        </p:txBody>
      </p:sp>
      <p:sp>
        <p:nvSpPr>
          <p:cNvPr id="4" name="正方形/長方形 3"/>
          <p:cNvSpPr/>
          <p:nvPr/>
        </p:nvSpPr>
        <p:spPr>
          <a:xfrm>
            <a:off x="179512" y="1340768"/>
            <a:ext cx="2736304" cy="122413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若者・未経験者を</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即戦力化したい</a:t>
            </a:r>
            <a:endParaRPr kumimoji="1" lang="ja-JP" altLang="en-US" sz="1600" dirty="0">
              <a:solidFill>
                <a:srgbClr val="FFFFFF"/>
              </a:solidFill>
              <a:latin typeface="Meiryo" charset="-128"/>
              <a:ea typeface="Meiryo" charset="-128"/>
              <a:cs typeface="Meiryo" charset="-128"/>
            </a:endParaRPr>
          </a:p>
        </p:txBody>
      </p:sp>
      <p:sp>
        <p:nvSpPr>
          <p:cNvPr id="5" name="正方形/長方形 4"/>
          <p:cNvSpPr/>
          <p:nvPr/>
        </p:nvSpPr>
        <p:spPr>
          <a:xfrm>
            <a:off x="180136" y="2636912"/>
            <a:ext cx="2732354" cy="122413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減り続ける人材（人口）</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に対処し</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事業を維持・継続したい</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180136" y="3933056"/>
            <a:ext cx="2732354" cy="122413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Meiryo" charset="-128"/>
                <a:ea typeface="Meiryo" charset="-128"/>
                <a:cs typeface="Meiryo" charset="-128"/>
              </a:rPr>
              <a:t>ビジネス環境の</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急激な変化に即応したい</a:t>
            </a:r>
            <a:endParaRPr lang="en-US" altLang="ja-JP" sz="1600" dirty="0" smtClean="0">
              <a:solidFill>
                <a:srgbClr val="FFFFFF"/>
              </a:solidFill>
              <a:latin typeface="Meiryo" charset="-128"/>
              <a:ea typeface="Meiryo" charset="-128"/>
              <a:cs typeface="Meiryo" charset="-128"/>
            </a:endParaRPr>
          </a:p>
        </p:txBody>
      </p:sp>
      <p:sp>
        <p:nvSpPr>
          <p:cNvPr id="7" name="正方形/長方形 6"/>
          <p:cNvSpPr/>
          <p:nvPr/>
        </p:nvSpPr>
        <p:spPr>
          <a:xfrm>
            <a:off x="2987823" y="1340768"/>
            <a:ext cx="1076795" cy="57514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個人化</a:t>
            </a:r>
            <a:endParaRPr kumimoji="1" lang="ja-JP" altLang="en-US" sz="1400" dirty="0">
              <a:solidFill>
                <a:srgbClr val="FFFFFF"/>
              </a:solidFill>
              <a:latin typeface="Meiryo" charset="-128"/>
              <a:ea typeface="Meiryo" charset="-128"/>
              <a:cs typeface="Meiryo" charset="-128"/>
            </a:endParaRPr>
          </a:p>
        </p:txBody>
      </p:sp>
      <p:sp>
        <p:nvSpPr>
          <p:cNvPr id="10" name="正方形/長方形 9"/>
          <p:cNvSpPr/>
          <p:nvPr/>
        </p:nvSpPr>
        <p:spPr>
          <a:xfrm>
            <a:off x="177849" y="5589240"/>
            <a:ext cx="2732978"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切迫する課題に</a:t>
            </a: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ごまかすことなく</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真摯に向き合う態度</a:t>
            </a:r>
            <a:endParaRPr kumimoji="1" lang="ja-JP" altLang="en-US" sz="1600" dirty="0">
              <a:solidFill>
                <a:srgbClr val="FFFFFF"/>
              </a:solidFill>
              <a:latin typeface="Meiryo" charset="-128"/>
              <a:ea typeface="Meiryo" charset="-128"/>
              <a:cs typeface="Meiryo" charset="-128"/>
            </a:endParaRPr>
          </a:p>
        </p:txBody>
      </p:sp>
      <p:sp>
        <p:nvSpPr>
          <p:cNvPr id="11" name="正方形/長方形 10"/>
          <p:cNvSpPr/>
          <p:nvPr/>
        </p:nvSpPr>
        <p:spPr>
          <a:xfrm>
            <a:off x="2986161" y="5589240"/>
            <a:ext cx="5976664"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「過去の常識や方法論にこだわらない</a:t>
            </a:r>
            <a:r>
              <a:rPr lang="ja-JP" altLang="en-US" sz="1600" dirty="0" smtClean="0">
                <a:solidFill>
                  <a:srgbClr val="FFFFFF"/>
                </a:solidFill>
                <a:latin typeface="Meiryo" charset="-128"/>
                <a:ea typeface="Meiryo" charset="-128"/>
                <a:cs typeface="Meiryo" charset="-128"/>
              </a:rPr>
              <a:t>」</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「テクノロジーがもたらす新しい常識」</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から現実や課題を捉え直す態度</a:t>
            </a:r>
            <a:endParaRPr kumimoji="1" lang="ja-JP" altLang="en-US" sz="1600" dirty="0">
              <a:solidFill>
                <a:srgbClr val="FFFFFF"/>
              </a:solidFill>
              <a:latin typeface="Meiryo" charset="-128"/>
              <a:ea typeface="Meiryo" charset="-128"/>
              <a:cs typeface="Meiryo" charset="-128"/>
            </a:endParaRPr>
          </a:p>
        </p:txBody>
      </p:sp>
      <p:sp>
        <p:nvSpPr>
          <p:cNvPr id="16" name="正方形/長方形 15"/>
          <p:cNvSpPr/>
          <p:nvPr/>
        </p:nvSpPr>
        <p:spPr>
          <a:xfrm>
            <a:off x="2987823" y="1990082"/>
            <a:ext cx="1076795" cy="57514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仕組化</a:t>
            </a:r>
            <a:endParaRPr kumimoji="1" lang="ja-JP" altLang="en-US" sz="1400" dirty="0">
              <a:solidFill>
                <a:srgbClr val="FFFFFF"/>
              </a:solidFill>
              <a:latin typeface="Meiryo" charset="-128"/>
              <a:ea typeface="Meiryo" charset="-128"/>
              <a:cs typeface="Meiryo" charset="-128"/>
            </a:endParaRPr>
          </a:p>
        </p:txBody>
      </p:sp>
      <p:sp>
        <p:nvSpPr>
          <p:cNvPr id="17" name="正方形/長方形 16"/>
          <p:cNvSpPr/>
          <p:nvPr/>
        </p:nvSpPr>
        <p:spPr>
          <a:xfrm>
            <a:off x="2986160" y="2645923"/>
            <a:ext cx="1076795" cy="5751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人間前提</a:t>
            </a:r>
            <a:endParaRPr kumimoji="1" lang="ja-JP" altLang="en-US" sz="1400" dirty="0">
              <a:solidFill>
                <a:srgbClr val="FFFFFF"/>
              </a:solidFill>
              <a:latin typeface="Meiryo" charset="-128"/>
              <a:ea typeface="Meiryo" charset="-128"/>
              <a:cs typeface="Meiryo" charset="-128"/>
            </a:endParaRPr>
          </a:p>
        </p:txBody>
      </p:sp>
      <p:sp>
        <p:nvSpPr>
          <p:cNvPr id="18" name="正方形/長方形 17"/>
          <p:cNvSpPr/>
          <p:nvPr/>
        </p:nvSpPr>
        <p:spPr>
          <a:xfrm>
            <a:off x="2986160" y="3295237"/>
            <a:ext cx="1076795" cy="575145"/>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機械前提</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2987823" y="3933056"/>
            <a:ext cx="1076795" cy="575145"/>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リスク回避</a:t>
            </a:r>
            <a:endParaRPr kumimoji="1" lang="ja-JP" altLang="en-US" sz="1400" dirty="0">
              <a:solidFill>
                <a:srgbClr val="FFFFFF"/>
              </a:solidFill>
              <a:latin typeface="Meiryo" charset="-128"/>
              <a:ea typeface="Meiryo" charset="-128"/>
              <a:cs typeface="Meiryo" charset="-128"/>
            </a:endParaRPr>
          </a:p>
        </p:txBody>
      </p:sp>
      <p:sp>
        <p:nvSpPr>
          <p:cNvPr id="22" name="正方形/長方形 21"/>
          <p:cNvSpPr/>
          <p:nvPr/>
        </p:nvSpPr>
        <p:spPr>
          <a:xfrm>
            <a:off x="2987823" y="4582370"/>
            <a:ext cx="1076795" cy="57514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試行錯誤</a:t>
            </a:r>
            <a:endParaRPr kumimoji="1" lang="ja-JP" altLang="en-US" sz="1400" dirty="0">
              <a:solidFill>
                <a:srgbClr val="FFFFFF"/>
              </a:solidFill>
              <a:latin typeface="Meiryo" charset="-128"/>
              <a:ea typeface="Meiryo" charset="-128"/>
              <a:cs typeface="Meiryo" charset="-128"/>
            </a:endParaRPr>
          </a:p>
        </p:txBody>
      </p:sp>
      <p:sp>
        <p:nvSpPr>
          <p:cNvPr id="23" name="正方形/長方形 22"/>
          <p:cNvSpPr/>
          <p:nvPr/>
        </p:nvSpPr>
        <p:spPr>
          <a:xfrm>
            <a:off x="7380312" y="1343524"/>
            <a:ext cx="1584176" cy="12213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FFFF"/>
                </a:solidFill>
                <a:latin typeface="Meiryo" charset="-128"/>
                <a:ea typeface="Meiryo" charset="-128"/>
                <a:cs typeface="Meiryo" charset="-128"/>
              </a:rPr>
              <a:t>ノウハウを個人に埋没させず、最適化された仕組みを標準化し、共有する</a:t>
            </a:r>
            <a:endParaRPr kumimoji="1" lang="ja-JP" altLang="en-US" sz="1100" dirty="0">
              <a:solidFill>
                <a:srgbClr val="FFFFFF"/>
              </a:solidFill>
              <a:latin typeface="Meiryo" charset="-128"/>
              <a:ea typeface="Meiryo" charset="-128"/>
              <a:cs typeface="Meiryo" charset="-128"/>
            </a:endParaRPr>
          </a:p>
        </p:txBody>
      </p:sp>
      <p:sp>
        <p:nvSpPr>
          <p:cNvPr id="24" name="正方形/長方形 23"/>
          <p:cNvSpPr/>
          <p:nvPr/>
        </p:nvSpPr>
        <p:spPr>
          <a:xfrm>
            <a:off x="7378649" y="2651946"/>
            <a:ext cx="1584176" cy="122138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FFFF"/>
                </a:solidFill>
                <a:latin typeface="Meiryo" charset="-128"/>
                <a:ea typeface="Meiryo" charset="-128"/>
                <a:cs typeface="Meiryo" charset="-128"/>
              </a:rPr>
              <a:t>人間が行うことを前提として作られた仕組みを、機械（ロボットや人工知能）を前提</a:t>
            </a:r>
            <a:r>
              <a:rPr kumimoji="1" lang="ja-JP" altLang="en-US" sz="1100" smtClean="0">
                <a:solidFill>
                  <a:srgbClr val="FFFFFF"/>
                </a:solidFill>
                <a:latin typeface="Meiryo" charset="-128"/>
                <a:ea typeface="Meiryo" charset="-128"/>
                <a:cs typeface="Meiryo" charset="-128"/>
              </a:rPr>
              <a:t>とした仕組みに作り直す</a:t>
            </a:r>
            <a:endParaRPr kumimoji="1" lang="ja-JP" altLang="en-US" sz="1100" dirty="0">
              <a:solidFill>
                <a:srgbClr val="FFFFFF"/>
              </a:solidFill>
              <a:latin typeface="Meiryo" charset="-128"/>
              <a:ea typeface="Meiryo" charset="-128"/>
              <a:cs typeface="Meiryo" charset="-128"/>
            </a:endParaRPr>
          </a:p>
        </p:txBody>
      </p:sp>
      <p:sp>
        <p:nvSpPr>
          <p:cNvPr id="25" name="正方形/長方形 24"/>
          <p:cNvSpPr/>
          <p:nvPr/>
        </p:nvSpPr>
        <p:spPr>
          <a:xfrm>
            <a:off x="7380312" y="3935812"/>
            <a:ext cx="1584176" cy="122138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FFFF"/>
                </a:solidFill>
                <a:latin typeface="Meiryo" charset="-128"/>
                <a:ea typeface="Meiryo" charset="-128"/>
                <a:cs typeface="Meiryo" charset="-128"/>
              </a:rPr>
              <a:t>見通せない未来を保証させるのではなく、自らが未来を創り出してゆく発見的取り組みを継続する</a:t>
            </a:r>
            <a:endParaRPr kumimoji="1" lang="ja-JP" altLang="en-US" sz="1100" dirty="0">
              <a:solidFill>
                <a:srgbClr val="FFFFFF"/>
              </a:solidFill>
              <a:latin typeface="Meiryo" charset="-128"/>
              <a:ea typeface="Meiryo" charset="-128"/>
              <a:cs typeface="Meiryo" charset="-128"/>
            </a:endParaRPr>
          </a:p>
        </p:txBody>
      </p:sp>
      <p:sp>
        <p:nvSpPr>
          <p:cNvPr id="26" name="正方形/長方形 25"/>
          <p:cNvSpPr/>
          <p:nvPr/>
        </p:nvSpPr>
        <p:spPr>
          <a:xfrm>
            <a:off x="179512" y="908720"/>
            <a:ext cx="2736304"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課題</a:t>
            </a:r>
            <a:endParaRPr kumimoji="1" lang="ja-JP" altLang="en-US" sz="1600" dirty="0">
              <a:solidFill>
                <a:srgbClr val="FFFFFF"/>
              </a:solidFill>
              <a:latin typeface="Meiryo" charset="-128"/>
              <a:ea typeface="Meiryo" charset="-128"/>
              <a:cs typeface="Meiryo" charset="-128"/>
            </a:endParaRPr>
          </a:p>
        </p:txBody>
      </p:sp>
      <p:sp>
        <p:nvSpPr>
          <p:cNvPr id="27" name="正方形/長方形 26"/>
          <p:cNvSpPr/>
          <p:nvPr/>
        </p:nvSpPr>
        <p:spPr>
          <a:xfrm>
            <a:off x="2986161" y="908720"/>
            <a:ext cx="4320480"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取り組み</a:t>
            </a:r>
            <a:endParaRPr kumimoji="1" lang="ja-JP" altLang="en-US" sz="1600" dirty="0">
              <a:solidFill>
                <a:srgbClr val="FFFFFF"/>
              </a:solidFill>
              <a:latin typeface="Meiryo" charset="-128"/>
              <a:ea typeface="Meiryo" charset="-128"/>
              <a:cs typeface="Meiryo" charset="-128"/>
            </a:endParaRPr>
          </a:p>
        </p:txBody>
      </p:sp>
      <p:sp>
        <p:nvSpPr>
          <p:cNvPr id="28" name="正方形/長方形 27"/>
          <p:cNvSpPr/>
          <p:nvPr/>
        </p:nvSpPr>
        <p:spPr>
          <a:xfrm>
            <a:off x="7376985" y="908720"/>
            <a:ext cx="1585839"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2" name="正方形/長方形 11"/>
          <p:cNvSpPr/>
          <p:nvPr/>
        </p:nvSpPr>
        <p:spPr>
          <a:xfrm>
            <a:off x="4138289" y="1340768"/>
            <a:ext cx="3168352" cy="57790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体験→経験→ノウハウ</a:t>
            </a:r>
            <a:endParaRPr kumimoji="1" lang="ja-JP" altLang="en-US" sz="1400" dirty="0">
              <a:solidFill>
                <a:srgbClr val="FFFFFF"/>
              </a:solidFill>
              <a:latin typeface="Meiryo" charset="-128"/>
              <a:ea typeface="Meiryo" charset="-128"/>
              <a:cs typeface="Meiryo" charset="-128"/>
            </a:endParaRPr>
          </a:p>
        </p:txBody>
      </p:sp>
      <p:sp>
        <p:nvSpPr>
          <p:cNvPr id="13" name="正方形/長方形 12"/>
          <p:cNvSpPr/>
          <p:nvPr/>
        </p:nvSpPr>
        <p:spPr>
          <a:xfrm>
            <a:off x="4138289" y="1989758"/>
            <a:ext cx="3168352" cy="57790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データ化→見える化→最適化</a:t>
            </a:r>
            <a:endParaRPr kumimoji="1" lang="ja-JP" altLang="en-US" sz="1400" dirty="0">
              <a:solidFill>
                <a:srgbClr val="FFFFFF"/>
              </a:solidFill>
              <a:latin typeface="Meiryo" charset="-128"/>
              <a:ea typeface="Meiryo" charset="-128"/>
              <a:cs typeface="Meiryo" charset="-128"/>
            </a:endParaRPr>
          </a:p>
        </p:txBody>
      </p:sp>
      <p:sp>
        <p:nvSpPr>
          <p:cNvPr id="14" name="正方形/長方形 13"/>
          <p:cNvSpPr/>
          <p:nvPr/>
        </p:nvSpPr>
        <p:spPr>
          <a:xfrm>
            <a:off x="4138289" y="2648679"/>
            <a:ext cx="3168352" cy="5779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人間が行うことを前提とした最適化</a:t>
            </a:r>
            <a:endParaRPr kumimoji="1" lang="ja-JP" altLang="en-US" sz="1400" dirty="0">
              <a:solidFill>
                <a:srgbClr val="FFFFFF"/>
              </a:solidFill>
              <a:latin typeface="Meiryo" charset="-128"/>
              <a:ea typeface="Meiryo" charset="-128"/>
              <a:cs typeface="Meiryo" charset="-128"/>
            </a:endParaRPr>
          </a:p>
        </p:txBody>
      </p:sp>
      <p:sp>
        <p:nvSpPr>
          <p:cNvPr id="15" name="正方形/長方形 14"/>
          <p:cNvSpPr/>
          <p:nvPr/>
        </p:nvSpPr>
        <p:spPr>
          <a:xfrm>
            <a:off x="4138289" y="3297669"/>
            <a:ext cx="3168352" cy="577901"/>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機械が行うことを前提とした最適化</a:t>
            </a:r>
            <a:endParaRPr kumimoji="1" lang="ja-JP" altLang="en-US" sz="1400" dirty="0">
              <a:solidFill>
                <a:srgbClr val="FFFFFF"/>
              </a:solidFill>
              <a:latin typeface="Meiryo" charset="-128"/>
              <a:ea typeface="Meiryo" charset="-128"/>
              <a:cs typeface="Meiryo" charset="-128"/>
            </a:endParaRPr>
          </a:p>
        </p:txBody>
      </p:sp>
      <p:sp>
        <p:nvSpPr>
          <p:cNvPr id="19" name="正方形/長方形 18"/>
          <p:cNvSpPr/>
          <p:nvPr/>
        </p:nvSpPr>
        <p:spPr>
          <a:xfrm>
            <a:off x="4139952" y="3935812"/>
            <a:ext cx="3168352" cy="577901"/>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実績を求め、数字を保証させる</a:t>
            </a:r>
            <a:endParaRPr kumimoji="1" lang="ja-JP" altLang="en-US" sz="1400" dirty="0">
              <a:solidFill>
                <a:srgbClr val="FFFFFF"/>
              </a:solidFill>
              <a:latin typeface="Meiryo" charset="-128"/>
              <a:ea typeface="Meiryo" charset="-128"/>
              <a:cs typeface="Meiryo" charset="-128"/>
            </a:endParaRPr>
          </a:p>
        </p:txBody>
      </p:sp>
      <p:sp>
        <p:nvSpPr>
          <p:cNvPr id="20" name="正方形/長方形 19"/>
          <p:cNvSpPr/>
          <p:nvPr/>
        </p:nvSpPr>
        <p:spPr>
          <a:xfrm>
            <a:off x="4139952" y="4584802"/>
            <a:ext cx="3168352" cy="577901"/>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まずはやってみる、直ちに修正する</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（リーン</a:t>
            </a:r>
            <a:r>
              <a:rPr lang="en-US" altLang="ja-JP" sz="1400" dirty="0" smtClean="0">
                <a:solidFill>
                  <a:srgbClr val="FFFFFF"/>
                </a:solidFill>
                <a:latin typeface="Meiryo" charset="-128"/>
                <a:ea typeface="Meiryo" charset="-128"/>
                <a:cs typeface="Meiryo" charset="-128"/>
              </a:rPr>
              <a:t>&amp;</a:t>
            </a:r>
            <a:r>
              <a:rPr lang="ja-JP" altLang="en-US" sz="1400" dirty="0" smtClean="0">
                <a:solidFill>
                  <a:srgbClr val="FFFFFF"/>
                </a:solidFill>
                <a:latin typeface="Meiryo" charset="-128"/>
                <a:ea typeface="Meiryo" charset="-128"/>
                <a:cs typeface="Meiryo" charset="-128"/>
              </a:rPr>
              <a:t>アジャイルなアプローチ）</a:t>
            </a:r>
            <a:endParaRPr kumimoji="1" lang="ja-JP" altLang="en-US" sz="1400" dirty="0">
              <a:solidFill>
                <a:srgbClr val="FFFFFF"/>
              </a:solidFill>
              <a:latin typeface="Meiryo" charset="-128"/>
              <a:ea typeface="Meiryo" charset="-128"/>
              <a:cs typeface="Meiryo" charset="-128"/>
            </a:endParaRPr>
          </a:p>
        </p:txBody>
      </p:sp>
      <p:sp>
        <p:nvSpPr>
          <p:cNvPr id="29" name="下矢印 28"/>
          <p:cNvSpPr/>
          <p:nvPr/>
        </p:nvSpPr>
        <p:spPr>
          <a:xfrm>
            <a:off x="3344537" y="1853376"/>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p:cNvSpPr/>
          <p:nvPr/>
        </p:nvSpPr>
        <p:spPr>
          <a:xfrm>
            <a:off x="3345369" y="3150141"/>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p:cNvSpPr/>
          <p:nvPr/>
        </p:nvSpPr>
        <p:spPr>
          <a:xfrm>
            <a:off x="3344537" y="4437274"/>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p:cNvSpPr/>
          <p:nvPr/>
        </p:nvSpPr>
        <p:spPr>
          <a:xfrm>
            <a:off x="1040282" y="5229200"/>
            <a:ext cx="1008112" cy="288032"/>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矢印 33"/>
          <p:cNvSpPr/>
          <p:nvPr/>
        </p:nvSpPr>
        <p:spPr>
          <a:xfrm>
            <a:off x="5364088" y="5223275"/>
            <a:ext cx="1008112" cy="288032"/>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01207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73617" y="934815"/>
            <a:ext cx="8077858" cy="4358175"/>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p:cNvSpPr/>
          <p:nvPr/>
        </p:nvSpPr>
        <p:spPr>
          <a:xfrm>
            <a:off x="903215" y="1025072"/>
            <a:ext cx="7767750" cy="244986"/>
          </a:xfrm>
          <a:prstGeom prst="homePlat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統計解析</a:t>
            </a: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a:off x="4964046" y="1218482"/>
            <a:ext cx="3706919" cy="238541"/>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人工知能</a:t>
            </a: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M2M/</a:t>
            </a:r>
            <a:r>
              <a:rPr kumimoji="1" lang="en-US" altLang="ja-JP" dirty="0" err="1" smtClean="0"/>
              <a:t>IoT</a:t>
            </a:r>
            <a:r>
              <a:rPr kumimoji="1" lang="ja-JP" altLang="en-US" dirty="0" smtClean="0"/>
              <a:t>の発展経緯と</a:t>
            </a:r>
            <a:r>
              <a:rPr kumimoji="1" lang="en-US" altLang="ja-JP" dirty="0" smtClean="0"/>
              <a:t>CSP</a:t>
            </a:r>
            <a:r>
              <a:rPr kumimoji="1" lang="ja-JP" altLang="en-US" dirty="0" smtClean="0"/>
              <a:t>（</a:t>
            </a:r>
            <a:r>
              <a:rPr kumimoji="1" lang="en-US" altLang="ja-JP" dirty="0" smtClean="0"/>
              <a:t>Cyber-Physical Systems</a:t>
            </a:r>
            <a:r>
              <a:rPr kumimoji="1" lang="ja-JP" altLang="en-US" dirty="0" smtClean="0"/>
              <a:t>）</a:t>
            </a:r>
            <a:endParaRPr kumimoji="1" lang="ja-JP" altLang="en-US" dirty="0"/>
          </a:p>
        </p:txBody>
      </p:sp>
      <p:sp>
        <p:nvSpPr>
          <p:cNvPr id="3" name="スライド番号プレースホルダー 2"/>
          <p:cNvSpPr>
            <a:spLocks noGrp="1"/>
          </p:cNvSpPr>
          <p:nvPr>
            <p:ph type="sldNum" sz="quarter" idx="12"/>
          </p:nvPr>
        </p:nvSpPr>
        <p:spPr>
          <a:xfrm>
            <a:off x="6932246" y="6657935"/>
            <a:ext cx="2133600" cy="217800"/>
          </a:xfrm>
        </p:spPr>
        <p:txBody>
          <a:bodyPr/>
          <a:lstStyle/>
          <a:p>
            <a:fld id="{8FF8CC5D-A65D-5946-99B5-645367A967AD}" type="slidenum">
              <a:rPr kumimoji="1" lang="ja-JP" altLang="en-US" smtClean="0"/>
              <a:t>3</a:t>
            </a:fld>
            <a:endParaRPr kumimoji="1" lang="ja-JP" altLang="en-US" dirty="0"/>
          </a:p>
        </p:txBody>
      </p:sp>
      <p:sp>
        <p:nvSpPr>
          <p:cNvPr id="5" name="正方形/長方形 4"/>
          <p:cNvSpPr/>
          <p:nvPr/>
        </p:nvSpPr>
        <p:spPr>
          <a:xfrm>
            <a:off x="709149" y="2185535"/>
            <a:ext cx="5905282" cy="337823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44682" y="3400702"/>
            <a:ext cx="4525664" cy="23402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80215" y="4397096"/>
            <a:ext cx="2636746" cy="14634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rot="19853477">
            <a:off x="166481" y="2793495"/>
            <a:ext cx="8834358" cy="1729603"/>
          </a:xfrm>
          <a:custGeom>
            <a:avLst/>
            <a:gdLst>
              <a:gd name="connsiteX0" fmla="*/ 0 w 8394276"/>
              <a:gd name="connsiteY0" fmla="*/ 320757 h 1283026"/>
              <a:gd name="connsiteX1" fmla="*/ 7752763 w 8394276"/>
              <a:gd name="connsiteY1" fmla="*/ 320757 h 1283026"/>
              <a:gd name="connsiteX2" fmla="*/ 7752763 w 8394276"/>
              <a:gd name="connsiteY2" fmla="*/ 0 h 1283026"/>
              <a:gd name="connsiteX3" fmla="*/ 8394276 w 8394276"/>
              <a:gd name="connsiteY3" fmla="*/ 641513 h 1283026"/>
              <a:gd name="connsiteX4" fmla="*/ 7752763 w 8394276"/>
              <a:gd name="connsiteY4" fmla="*/ 1283026 h 1283026"/>
              <a:gd name="connsiteX5" fmla="*/ 7752763 w 8394276"/>
              <a:gd name="connsiteY5" fmla="*/ 962270 h 1283026"/>
              <a:gd name="connsiteX6" fmla="*/ 0 w 8394276"/>
              <a:gd name="connsiteY6" fmla="*/ 962270 h 1283026"/>
              <a:gd name="connsiteX7" fmla="*/ 0 w 8394276"/>
              <a:gd name="connsiteY7" fmla="*/ 320757 h 1283026"/>
              <a:gd name="connsiteX0" fmla="*/ 6513 w 8394276"/>
              <a:gd name="connsiteY0" fmla="*/ 633372 h 1283026"/>
              <a:gd name="connsiteX1" fmla="*/ 7752763 w 8394276"/>
              <a:gd name="connsiteY1" fmla="*/ 320757 h 1283026"/>
              <a:gd name="connsiteX2" fmla="*/ 7752763 w 8394276"/>
              <a:gd name="connsiteY2" fmla="*/ 0 h 1283026"/>
              <a:gd name="connsiteX3" fmla="*/ 8394276 w 8394276"/>
              <a:gd name="connsiteY3" fmla="*/ 641513 h 1283026"/>
              <a:gd name="connsiteX4" fmla="*/ 7752763 w 8394276"/>
              <a:gd name="connsiteY4" fmla="*/ 1283026 h 1283026"/>
              <a:gd name="connsiteX5" fmla="*/ 7752763 w 8394276"/>
              <a:gd name="connsiteY5" fmla="*/ 962270 h 1283026"/>
              <a:gd name="connsiteX6" fmla="*/ 0 w 8394276"/>
              <a:gd name="connsiteY6" fmla="*/ 962270 h 1283026"/>
              <a:gd name="connsiteX7" fmla="*/ 6513 w 8394276"/>
              <a:gd name="connsiteY7" fmla="*/ 633372 h 1283026"/>
              <a:gd name="connsiteX0" fmla="*/ 0 w 8387763"/>
              <a:gd name="connsiteY0" fmla="*/ 633372 h 1283026"/>
              <a:gd name="connsiteX1" fmla="*/ 7746250 w 8387763"/>
              <a:gd name="connsiteY1" fmla="*/ 320757 h 1283026"/>
              <a:gd name="connsiteX2" fmla="*/ 7746250 w 8387763"/>
              <a:gd name="connsiteY2" fmla="*/ 0 h 1283026"/>
              <a:gd name="connsiteX3" fmla="*/ 8387763 w 8387763"/>
              <a:gd name="connsiteY3" fmla="*/ 641513 h 1283026"/>
              <a:gd name="connsiteX4" fmla="*/ 7746250 w 8387763"/>
              <a:gd name="connsiteY4" fmla="*/ 1283026 h 1283026"/>
              <a:gd name="connsiteX5" fmla="*/ 7746250 w 8387763"/>
              <a:gd name="connsiteY5" fmla="*/ 962270 h 1283026"/>
              <a:gd name="connsiteX6" fmla="*/ 32564 w 8387763"/>
              <a:gd name="connsiteY6" fmla="*/ 636629 h 1283026"/>
              <a:gd name="connsiteX7" fmla="*/ 0 w 8387763"/>
              <a:gd name="connsiteY7" fmla="*/ 633372 h 128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7763" h="1283026">
                <a:moveTo>
                  <a:pt x="0" y="633372"/>
                </a:moveTo>
                <a:lnTo>
                  <a:pt x="7746250" y="320757"/>
                </a:lnTo>
                <a:lnTo>
                  <a:pt x="7746250" y="0"/>
                </a:lnTo>
                <a:lnTo>
                  <a:pt x="8387763" y="641513"/>
                </a:lnTo>
                <a:lnTo>
                  <a:pt x="7746250" y="1283026"/>
                </a:lnTo>
                <a:lnTo>
                  <a:pt x="7746250" y="962270"/>
                </a:lnTo>
                <a:lnTo>
                  <a:pt x="32564" y="636629"/>
                </a:lnTo>
                <a:lnTo>
                  <a:pt x="0" y="633372"/>
                </a:lnTo>
                <a:close/>
              </a:path>
            </a:pathLst>
          </a:custGeom>
          <a:solidFill>
            <a:schemeClr val="accent2">
              <a:lumMod val="75000"/>
              <a:alpha val="67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柱 11"/>
          <p:cNvSpPr/>
          <p:nvPr/>
        </p:nvSpPr>
        <p:spPr>
          <a:xfrm>
            <a:off x="4584808" y="2785105"/>
            <a:ext cx="1171076" cy="1177283"/>
          </a:xfrm>
          <a:prstGeom prst="can">
            <a:avLst/>
          </a:prstGeom>
          <a:solidFill>
            <a:srgbClr val="FFFBD2"/>
          </a:solidFill>
          <a:ln w="12700" cmpd="sng">
            <a:solidFill>
              <a:srgbClr val="FF66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800000"/>
                </a:solidFill>
                <a:latin typeface="ＭＳ Ｐゴシック"/>
                <a:ea typeface="ＭＳ Ｐゴシック"/>
                <a:cs typeface="ＭＳ Ｐゴシック"/>
              </a:rPr>
              <a:t>ビッグ</a:t>
            </a:r>
            <a:endParaRPr kumimoji="1" lang="en-US" altLang="ja-JP" sz="2000" dirty="0" smtClean="0">
              <a:solidFill>
                <a:srgbClr val="800000"/>
              </a:solidFill>
              <a:latin typeface="ＭＳ Ｐゴシック"/>
              <a:ea typeface="ＭＳ Ｐゴシック"/>
              <a:cs typeface="ＭＳ Ｐゴシック"/>
            </a:endParaRPr>
          </a:p>
          <a:p>
            <a:pPr algn="ctr"/>
            <a:r>
              <a:rPr kumimoji="1" lang="ja-JP" altLang="en-US" sz="2000" dirty="0" smtClean="0">
                <a:solidFill>
                  <a:srgbClr val="800000"/>
                </a:solidFill>
                <a:latin typeface="ＭＳ Ｐゴシック"/>
                <a:ea typeface="ＭＳ Ｐゴシック"/>
                <a:cs typeface="ＭＳ Ｐゴシック"/>
              </a:rPr>
              <a:t>データ</a:t>
            </a:r>
            <a:endParaRPr kumimoji="1" lang="ja-JP" altLang="en-US" sz="2000" dirty="0">
              <a:solidFill>
                <a:srgbClr val="800000"/>
              </a:solidFill>
              <a:latin typeface="ＭＳ Ｐゴシック"/>
              <a:ea typeface="ＭＳ Ｐゴシック"/>
              <a:cs typeface="ＭＳ Ｐゴシック"/>
            </a:endParaRPr>
          </a:p>
        </p:txBody>
      </p:sp>
      <p:sp>
        <p:nvSpPr>
          <p:cNvPr id="15" name="テキスト ボックス 14"/>
          <p:cNvSpPr txBox="1"/>
          <p:nvPr/>
        </p:nvSpPr>
        <p:spPr>
          <a:xfrm>
            <a:off x="867100" y="4448432"/>
            <a:ext cx="1107996" cy="461665"/>
          </a:xfrm>
          <a:prstGeom prst="rect">
            <a:avLst/>
          </a:prstGeom>
          <a:noFill/>
        </p:spPr>
        <p:txBody>
          <a:bodyPr wrap="none" rtlCol="0">
            <a:spAutoFit/>
          </a:bodyPr>
          <a:lstStyle/>
          <a:p>
            <a:r>
              <a:rPr kumimoji="1" lang="ja-JP" altLang="en-US" sz="2400" dirty="0" smtClean="0">
                <a:solidFill>
                  <a:schemeClr val="bg1"/>
                </a:solidFill>
              </a:rPr>
              <a:t>可視化</a:t>
            </a:r>
            <a:endParaRPr kumimoji="1" lang="ja-JP" altLang="en-US" sz="2400" dirty="0">
              <a:solidFill>
                <a:schemeClr val="bg1"/>
              </a:solidFill>
            </a:endParaRPr>
          </a:p>
        </p:txBody>
      </p:sp>
      <p:sp>
        <p:nvSpPr>
          <p:cNvPr id="16" name="テキスト ボックス 15"/>
          <p:cNvSpPr txBox="1"/>
          <p:nvPr/>
        </p:nvSpPr>
        <p:spPr>
          <a:xfrm>
            <a:off x="944645" y="3481382"/>
            <a:ext cx="1004602" cy="461665"/>
          </a:xfrm>
          <a:prstGeom prst="rect">
            <a:avLst/>
          </a:prstGeom>
          <a:noFill/>
        </p:spPr>
        <p:txBody>
          <a:bodyPr wrap="none" rtlCol="0">
            <a:spAutoFit/>
          </a:bodyPr>
          <a:lstStyle/>
          <a:p>
            <a:r>
              <a:rPr kumimoji="1" lang="ja-JP" altLang="en-US" sz="2400" dirty="0" smtClean="0">
                <a:solidFill>
                  <a:schemeClr val="bg1"/>
                </a:solidFill>
              </a:rPr>
              <a:t>制　御</a:t>
            </a:r>
            <a:endParaRPr kumimoji="1" lang="ja-JP" altLang="en-US" sz="2400" dirty="0">
              <a:solidFill>
                <a:schemeClr val="bg1"/>
              </a:solidFill>
            </a:endParaRPr>
          </a:p>
        </p:txBody>
      </p:sp>
      <p:sp>
        <p:nvSpPr>
          <p:cNvPr id="17" name="テキスト ボックス 16"/>
          <p:cNvSpPr txBox="1"/>
          <p:nvPr/>
        </p:nvSpPr>
        <p:spPr>
          <a:xfrm>
            <a:off x="1022190" y="2581098"/>
            <a:ext cx="1107996" cy="461665"/>
          </a:xfrm>
          <a:prstGeom prst="rect">
            <a:avLst/>
          </a:prstGeom>
          <a:noFill/>
        </p:spPr>
        <p:txBody>
          <a:bodyPr wrap="none" rtlCol="0">
            <a:spAutoFit/>
          </a:bodyPr>
          <a:lstStyle/>
          <a:p>
            <a:r>
              <a:rPr kumimoji="1" lang="ja-JP" altLang="en-US" sz="2400" dirty="0" smtClean="0">
                <a:solidFill>
                  <a:schemeClr val="bg1"/>
                </a:solidFill>
              </a:rPr>
              <a:t>最適化</a:t>
            </a:r>
            <a:endParaRPr kumimoji="1" lang="ja-JP" altLang="en-US" sz="2400" dirty="0">
              <a:solidFill>
                <a:schemeClr val="bg1"/>
              </a:solidFill>
            </a:endParaRPr>
          </a:p>
        </p:txBody>
      </p:sp>
      <p:sp>
        <p:nvSpPr>
          <p:cNvPr id="18" name="テキスト ボックス 17"/>
          <p:cNvSpPr txBox="1"/>
          <p:nvPr/>
        </p:nvSpPr>
        <p:spPr>
          <a:xfrm>
            <a:off x="1169155" y="1457023"/>
            <a:ext cx="1107996" cy="461665"/>
          </a:xfrm>
          <a:prstGeom prst="rect">
            <a:avLst/>
          </a:prstGeom>
          <a:noFill/>
        </p:spPr>
        <p:txBody>
          <a:bodyPr wrap="none" rtlCol="0">
            <a:spAutoFit/>
          </a:bodyPr>
          <a:lstStyle/>
          <a:p>
            <a:r>
              <a:rPr kumimoji="1" lang="ja-JP" altLang="en-US" sz="2400" dirty="0" smtClean="0">
                <a:solidFill>
                  <a:schemeClr val="bg1"/>
                </a:solidFill>
              </a:rPr>
              <a:t>知識化</a:t>
            </a:r>
            <a:endParaRPr kumimoji="1" lang="ja-JP" altLang="en-US" sz="2400" dirty="0">
              <a:solidFill>
                <a:schemeClr val="bg1"/>
              </a:solidFill>
            </a:endParaRPr>
          </a:p>
        </p:txBody>
      </p:sp>
      <p:sp>
        <p:nvSpPr>
          <p:cNvPr id="21" name="テキスト ボックス 20"/>
          <p:cNvSpPr txBox="1"/>
          <p:nvPr/>
        </p:nvSpPr>
        <p:spPr>
          <a:xfrm>
            <a:off x="5890340" y="2534886"/>
            <a:ext cx="681346" cy="461665"/>
          </a:xfrm>
          <a:prstGeom prst="rect">
            <a:avLst/>
          </a:prstGeom>
          <a:noFill/>
        </p:spPr>
        <p:txBody>
          <a:bodyPr wrap="none" rtlCol="0">
            <a:spAutoFit/>
          </a:bodyPr>
          <a:lstStyle/>
          <a:p>
            <a:r>
              <a:rPr kumimoji="1" lang="en-US" altLang="ja-JP" sz="2400" dirty="0" err="1" smtClean="0">
                <a:solidFill>
                  <a:schemeClr val="bg1"/>
                </a:solidFill>
                <a:latin typeface="メイリオ"/>
                <a:ea typeface="メイリオ"/>
                <a:cs typeface="メイリオ"/>
              </a:rPr>
              <a:t>IoT</a:t>
            </a:r>
            <a:endParaRPr kumimoji="1" lang="ja-JP" altLang="en-US" sz="2400" dirty="0">
              <a:solidFill>
                <a:schemeClr val="bg1"/>
              </a:solidFill>
              <a:latin typeface="メイリオ"/>
              <a:ea typeface="メイリオ"/>
              <a:cs typeface="メイリオ"/>
            </a:endParaRPr>
          </a:p>
        </p:txBody>
      </p:sp>
      <p:sp>
        <p:nvSpPr>
          <p:cNvPr id="22" name="テキスト ボックス 21"/>
          <p:cNvSpPr txBox="1"/>
          <p:nvPr/>
        </p:nvSpPr>
        <p:spPr>
          <a:xfrm>
            <a:off x="3158940" y="4131690"/>
            <a:ext cx="594409" cy="307777"/>
          </a:xfrm>
          <a:prstGeom prst="rect">
            <a:avLst/>
          </a:prstGeom>
          <a:noFill/>
        </p:spPr>
        <p:txBody>
          <a:bodyPr wrap="none" rtlCol="0">
            <a:spAutoFit/>
          </a:bodyPr>
          <a:lstStyle/>
          <a:p>
            <a:r>
              <a:rPr kumimoji="1" lang="en-US" altLang="ja-JP" sz="1400" dirty="0" smtClean="0">
                <a:solidFill>
                  <a:schemeClr val="bg1"/>
                </a:solidFill>
                <a:latin typeface="メイリオ"/>
                <a:ea typeface="メイリオ"/>
                <a:cs typeface="メイリオ"/>
              </a:rPr>
              <a:t>M2M</a:t>
            </a:r>
            <a:endParaRPr kumimoji="1" lang="ja-JP" altLang="en-US" sz="1400" dirty="0">
              <a:solidFill>
                <a:schemeClr val="bg1"/>
              </a:solidFill>
              <a:latin typeface="メイリオ"/>
              <a:ea typeface="メイリオ"/>
              <a:cs typeface="メイリオ"/>
            </a:endParaRPr>
          </a:p>
        </p:txBody>
      </p:sp>
      <p:sp>
        <p:nvSpPr>
          <p:cNvPr id="23" name="テキスト ボックス 22"/>
          <p:cNvSpPr txBox="1"/>
          <p:nvPr/>
        </p:nvSpPr>
        <p:spPr>
          <a:xfrm>
            <a:off x="580215" y="6329564"/>
            <a:ext cx="1087257" cy="307777"/>
          </a:xfrm>
          <a:prstGeom prst="rect">
            <a:avLst/>
          </a:prstGeom>
          <a:noFill/>
        </p:spPr>
        <p:txBody>
          <a:bodyPr wrap="none" rtlCol="0">
            <a:spAutoFit/>
          </a:bodyPr>
          <a:lstStyle/>
          <a:p>
            <a:r>
              <a:rPr kumimoji="1" lang="en-US" altLang="ja-JP" sz="1400" dirty="0" smtClean="0">
                <a:solidFill>
                  <a:schemeClr val="tx1">
                    <a:lumMod val="50000"/>
                    <a:lumOff val="50000"/>
                  </a:schemeClr>
                </a:solidFill>
              </a:rPr>
              <a:t>2000</a:t>
            </a:r>
            <a:r>
              <a:rPr lang="ja-JP" altLang="en-US" sz="1400" dirty="0" smtClean="0">
                <a:solidFill>
                  <a:schemeClr val="tx1">
                    <a:lumMod val="50000"/>
                    <a:lumOff val="50000"/>
                  </a:schemeClr>
                </a:solidFill>
              </a:rPr>
              <a:t>年代</a:t>
            </a:r>
            <a:r>
              <a:rPr lang="en-US" altLang="ja-JP" sz="1400" dirty="0" smtClean="0">
                <a:solidFill>
                  <a:schemeClr val="tx1">
                    <a:lumMod val="50000"/>
                    <a:lumOff val="50000"/>
                  </a:schemeClr>
                </a:solidFill>
              </a:rPr>
              <a:t>〜</a:t>
            </a:r>
            <a:endParaRPr kumimoji="1" lang="ja-JP" altLang="en-US" sz="1400" dirty="0">
              <a:solidFill>
                <a:schemeClr val="tx1">
                  <a:lumMod val="50000"/>
                  <a:lumOff val="50000"/>
                </a:schemeClr>
              </a:solidFill>
            </a:endParaRPr>
          </a:p>
        </p:txBody>
      </p:sp>
      <p:sp>
        <p:nvSpPr>
          <p:cNvPr id="24" name="テキスト ボックス 23"/>
          <p:cNvSpPr txBox="1"/>
          <p:nvPr/>
        </p:nvSpPr>
        <p:spPr>
          <a:xfrm>
            <a:off x="4515014" y="6329564"/>
            <a:ext cx="907720" cy="307777"/>
          </a:xfrm>
          <a:prstGeom prst="rect">
            <a:avLst/>
          </a:prstGeom>
          <a:noFill/>
        </p:spPr>
        <p:txBody>
          <a:bodyPr wrap="none" rtlCol="0">
            <a:spAutoFit/>
          </a:bodyPr>
          <a:lstStyle/>
          <a:p>
            <a:r>
              <a:rPr kumimoji="1" lang="en-US" altLang="ja-JP" sz="1400" dirty="0" smtClean="0">
                <a:solidFill>
                  <a:schemeClr val="tx1">
                    <a:lumMod val="50000"/>
                    <a:lumOff val="50000"/>
                  </a:schemeClr>
                </a:solidFill>
              </a:rPr>
              <a:t>2010</a:t>
            </a:r>
            <a:r>
              <a:rPr lang="ja-JP" altLang="en-US" sz="1400" dirty="0" smtClean="0">
                <a:solidFill>
                  <a:schemeClr val="tx1">
                    <a:lumMod val="50000"/>
                    <a:lumOff val="50000"/>
                  </a:schemeClr>
                </a:solidFill>
              </a:rPr>
              <a:t>年</a:t>
            </a:r>
            <a:r>
              <a:rPr lang="en-US" altLang="ja-JP" sz="1400" dirty="0" smtClean="0">
                <a:solidFill>
                  <a:schemeClr val="tx1">
                    <a:lumMod val="50000"/>
                    <a:lumOff val="50000"/>
                  </a:schemeClr>
                </a:solidFill>
              </a:rPr>
              <a:t>〜</a:t>
            </a:r>
            <a:endParaRPr kumimoji="1" lang="ja-JP" altLang="en-US" sz="1400" dirty="0">
              <a:solidFill>
                <a:schemeClr val="tx1">
                  <a:lumMod val="50000"/>
                  <a:lumOff val="50000"/>
                </a:schemeClr>
              </a:solidFill>
            </a:endParaRPr>
          </a:p>
        </p:txBody>
      </p:sp>
      <p:sp>
        <p:nvSpPr>
          <p:cNvPr id="27" name="直角三角形 26"/>
          <p:cNvSpPr/>
          <p:nvPr/>
        </p:nvSpPr>
        <p:spPr>
          <a:xfrm flipH="1">
            <a:off x="580215" y="5450476"/>
            <a:ext cx="8271260" cy="879087"/>
          </a:xfrm>
          <a:prstGeom prst="rtTriangl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直角三角形 27"/>
          <p:cNvSpPr/>
          <p:nvPr/>
        </p:nvSpPr>
        <p:spPr>
          <a:xfrm flipH="1">
            <a:off x="5170346" y="5717099"/>
            <a:ext cx="3681129" cy="612464"/>
          </a:xfrm>
          <a:prstGeom prst="rtTriangl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3390267" y="6008892"/>
            <a:ext cx="2063486" cy="307777"/>
          </a:xfrm>
          <a:prstGeom prst="rect">
            <a:avLst/>
          </a:prstGeom>
        </p:spPr>
        <p:txBody>
          <a:bodyPr wrap="none">
            <a:spAutoFit/>
          </a:bodyPr>
          <a:lstStyle/>
          <a:p>
            <a:pPr lvl="0"/>
            <a:r>
              <a:rPr lang="ja-JP" altLang="en-US" sz="1400" dirty="0">
                <a:solidFill>
                  <a:srgbClr val="FFFFFF"/>
                </a:solidFill>
                <a:latin typeface="ＭＳ Ｐゴシック"/>
                <a:cs typeface="ＭＳ Ｐゴシック"/>
              </a:rPr>
              <a:t>　産業機器・社会インフラ</a:t>
            </a:r>
          </a:p>
        </p:txBody>
      </p:sp>
      <p:sp>
        <p:nvSpPr>
          <p:cNvPr id="25" name="正方形/長方形 24"/>
          <p:cNvSpPr/>
          <p:nvPr/>
        </p:nvSpPr>
        <p:spPr>
          <a:xfrm>
            <a:off x="7739673" y="5955405"/>
            <a:ext cx="1111803" cy="307777"/>
          </a:xfrm>
          <a:prstGeom prst="rect">
            <a:avLst/>
          </a:prstGeom>
        </p:spPr>
        <p:txBody>
          <a:bodyPr wrap="none">
            <a:spAutoFit/>
          </a:bodyPr>
          <a:lstStyle/>
          <a:p>
            <a:pPr lvl="0"/>
            <a:r>
              <a:rPr lang="ja-JP" altLang="en-US" sz="1400" dirty="0">
                <a:solidFill>
                  <a:srgbClr val="FFFFFF"/>
                </a:solidFill>
                <a:latin typeface="ＭＳ Ｐゴシック"/>
                <a:cs typeface="ＭＳ Ｐゴシック"/>
              </a:rPr>
              <a:t>　個人・生活</a:t>
            </a:r>
          </a:p>
        </p:txBody>
      </p:sp>
      <p:grpSp>
        <p:nvGrpSpPr>
          <p:cNvPr id="29" name="図形グループ 28"/>
          <p:cNvGrpSpPr/>
          <p:nvPr/>
        </p:nvGrpSpPr>
        <p:grpSpPr>
          <a:xfrm>
            <a:off x="6571686" y="2027884"/>
            <a:ext cx="1338728" cy="1329409"/>
            <a:chOff x="7097509" y="2213922"/>
            <a:chExt cx="1338728" cy="1329409"/>
          </a:xfrm>
        </p:grpSpPr>
        <p:pic>
          <p:nvPicPr>
            <p:cNvPr id="30" name="図 29" descr="MC900431594.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7109087" y="2216181"/>
              <a:ext cx="1327150" cy="1327150"/>
            </a:xfrm>
            <a:prstGeom prst="rect">
              <a:avLst/>
            </a:prstGeom>
          </p:spPr>
        </p:pic>
        <p:grpSp>
          <p:nvGrpSpPr>
            <p:cNvPr id="31" name="図形グループ 30"/>
            <p:cNvGrpSpPr/>
            <p:nvPr/>
          </p:nvGrpSpPr>
          <p:grpSpPr>
            <a:xfrm>
              <a:off x="7315303" y="2610181"/>
              <a:ext cx="222193" cy="186213"/>
              <a:chOff x="758730" y="3198675"/>
              <a:chExt cx="806939" cy="688305"/>
            </a:xfrm>
          </p:grpSpPr>
          <p:sp>
            <p:nvSpPr>
              <p:cNvPr id="102" name="正方形/長方形 101"/>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角丸四角形 10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角丸四角形 10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台形 10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 name="図形グループ 31"/>
            <p:cNvGrpSpPr/>
            <p:nvPr/>
          </p:nvGrpSpPr>
          <p:grpSpPr>
            <a:xfrm>
              <a:off x="7514826" y="3247373"/>
              <a:ext cx="187701" cy="195404"/>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1" name="図 100"/>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3" name="図形グループ 32"/>
            <p:cNvGrpSpPr/>
            <p:nvPr/>
          </p:nvGrpSpPr>
          <p:grpSpPr>
            <a:xfrm>
              <a:off x="7569398" y="3001293"/>
              <a:ext cx="93975" cy="148922"/>
              <a:chOff x="1140657" y="4229811"/>
              <a:chExt cx="341289" cy="550466"/>
            </a:xfrm>
          </p:grpSpPr>
          <p:sp>
            <p:nvSpPr>
              <p:cNvPr id="98" name="角丸四角形 9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9" name="図 98"/>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34" name="図形グループ 33"/>
            <p:cNvGrpSpPr/>
            <p:nvPr/>
          </p:nvGrpSpPr>
          <p:grpSpPr>
            <a:xfrm>
              <a:off x="7889965" y="3150249"/>
              <a:ext cx="222193" cy="186213"/>
              <a:chOff x="758730" y="3198675"/>
              <a:chExt cx="806939" cy="688305"/>
            </a:xfrm>
          </p:grpSpPr>
          <p:sp>
            <p:nvSpPr>
              <p:cNvPr id="94" name="正方形/長方形 93"/>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角丸四角形 94"/>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角丸四角形 95"/>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台形 96"/>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 name="図形グループ 34"/>
            <p:cNvGrpSpPr/>
            <p:nvPr/>
          </p:nvGrpSpPr>
          <p:grpSpPr>
            <a:xfrm>
              <a:off x="7097509" y="2720924"/>
              <a:ext cx="187701" cy="195404"/>
              <a:chOff x="2667295" y="1059799"/>
              <a:chExt cx="681672" cy="722281"/>
            </a:xfrm>
          </p:grpSpPr>
          <p:sp>
            <p:nvSpPr>
              <p:cNvPr id="92" name="角丸四角形 9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93" name="図 92"/>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6" name="図形グループ 35"/>
            <p:cNvGrpSpPr/>
            <p:nvPr/>
          </p:nvGrpSpPr>
          <p:grpSpPr>
            <a:xfrm>
              <a:off x="7573135" y="2464131"/>
              <a:ext cx="93975" cy="148922"/>
              <a:chOff x="1140657" y="4229811"/>
              <a:chExt cx="341289" cy="550466"/>
            </a:xfrm>
          </p:grpSpPr>
          <p:sp>
            <p:nvSpPr>
              <p:cNvPr id="90" name="角丸四角形 8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1" name="図 90"/>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37" name="図形グループ 36"/>
            <p:cNvGrpSpPr/>
            <p:nvPr/>
          </p:nvGrpSpPr>
          <p:grpSpPr>
            <a:xfrm>
              <a:off x="7652383" y="2738912"/>
              <a:ext cx="222193" cy="186213"/>
              <a:chOff x="758730" y="3198675"/>
              <a:chExt cx="806939" cy="688305"/>
            </a:xfrm>
          </p:grpSpPr>
          <p:sp>
            <p:nvSpPr>
              <p:cNvPr id="86" name="正方形/長方形 85"/>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角丸四角形 8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角丸四角形 8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台形 8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8" name="図形グループ 37"/>
            <p:cNvGrpSpPr/>
            <p:nvPr/>
          </p:nvGrpSpPr>
          <p:grpSpPr>
            <a:xfrm>
              <a:off x="7989631" y="2562120"/>
              <a:ext cx="187701" cy="195404"/>
              <a:chOff x="2667295" y="1059799"/>
              <a:chExt cx="681672" cy="722281"/>
            </a:xfrm>
          </p:grpSpPr>
          <p:sp>
            <p:nvSpPr>
              <p:cNvPr id="84" name="角丸四角形 8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5" name="図 84"/>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9" name="図形グループ 38"/>
            <p:cNvGrpSpPr/>
            <p:nvPr/>
          </p:nvGrpSpPr>
          <p:grpSpPr>
            <a:xfrm>
              <a:off x="8036135" y="2833938"/>
              <a:ext cx="93975" cy="148922"/>
              <a:chOff x="1140657" y="4229811"/>
              <a:chExt cx="341289" cy="550466"/>
            </a:xfrm>
          </p:grpSpPr>
          <p:sp>
            <p:nvSpPr>
              <p:cNvPr id="82" name="角丸四角形 8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3" name="図 82"/>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0" name="図形グループ 39"/>
            <p:cNvGrpSpPr/>
            <p:nvPr/>
          </p:nvGrpSpPr>
          <p:grpSpPr>
            <a:xfrm>
              <a:off x="7212244" y="3057142"/>
              <a:ext cx="222193" cy="186213"/>
              <a:chOff x="758730" y="3198675"/>
              <a:chExt cx="806939" cy="688305"/>
            </a:xfrm>
          </p:grpSpPr>
          <p:sp>
            <p:nvSpPr>
              <p:cNvPr id="78" name="正方形/長方形 77"/>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角丸四角形 7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台形 8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 name="図形グループ 40"/>
            <p:cNvGrpSpPr/>
            <p:nvPr/>
          </p:nvGrpSpPr>
          <p:grpSpPr>
            <a:xfrm>
              <a:off x="7182590" y="2389419"/>
              <a:ext cx="187701" cy="195404"/>
              <a:chOff x="2667295" y="1059799"/>
              <a:chExt cx="681672" cy="722281"/>
            </a:xfrm>
          </p:grpSpPr>
          <p:sp>
            <p:nvSpPr>
              <p:cNvPr id="76" name="角丸四角形 7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77" name="図 76"/>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2" name="図形グループ 41"/>
            <p:cNvGrpSpPr/>
            <p:nvPr/>
          </p:nvGrpSpPr>
          <p:grpSpPr>
            <a:xfrm>
              <a:off x="7837517" y="2556433"/>
              <a:ext cx="93975" cy="148922"/>
              <a:chOff x="1140657" y="4229811"/>
              <a:chExt cx="341289" cy="550466"/>
            </a:xfrm>
          </p:grpSpPr>
          <p:sp>
            <p:nvSpPr>
              <p:cNvPr id="74" name="角丸四角形 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5" name="図 74"/>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3" name="図形グループ 42"/>
            <p:cNvGrpSpPr/>
            <p:nvPr/>
          </p:nvGrpSpPr>
          <p:grpSpPr>
            <a:xfrm>
              <a:off x="7662312" y="2213922"/>
              <a:ext cx="222193" cy="186213"/>
              <a:chOff x="758730" y="3198675"/>
              <a:chExt cx="806939" cy="688305"/>
            </a:xfrm>
          </p:grpSpPr>
          <p:sp>
            <p:nvSpPr>
              <p:cNvPr id="70" name="正方形/長方形 69"/>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角丸四角形 7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角丸四角形 7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台形 7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8218729" y="2893000"/>
              <a:ext cx="187701" cy="195404"/>
              <a:chOff x="2667295" y="1059799"/>
              <a:chExt cx="681672" cy="722281"/>
            </a:xfrm>
          </p:grpSpPr>
          <p:sp>
            <p:nvSpPr>
              <p:cNvPr id="68" name="角丸四角形 6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69" name="図 68"/>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5" name="図形グループ 44"/>
            <p:cNvGrpSpPr/>
            <p:nvPr/>
          </p:nvGrpSpPr>
          <p:grpSpPr>
            <a:xfrm>
              <a:off x="8083122" y="2312361"/>
              <a:ext cx="93975" cy="148922"/>
              <a:chOff x="1140657" y="4229811"/>
              <a:chExt cx="341289" cy="550466"/>
            </a:xfrm>
          </p:grpSpPr>
          <p:sp>
            <p:nvSpPr>
              <p:cNvPr id="66" name="角丸四角形 6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7" name="図 66"/>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6" name="図形グループ 45"/>
            <p:cNvGrpSpPr/>
            <p:nvPr/>
          </p:nvGrpSpPr>
          <p:grpSpPr>
            <a:xfrm>
              <a:off x="7384791" y="2283503"/>
              <a:ext cx="204690" cy="100289"/>
              <a:chOff x="6769100" y="1390650"/>
              <a:chExt cx="317500" cy="157483"/>
            </a:xfrm>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a:stCxn id="64" idx="6"/>
                <a:endCxn id="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7759272" y="3392632"/>
              <a:ext cx="204690" cy="100289"/>
              <a:chOff x="6769100" y="1390650"/>
              <a:chExt cx="317500" cy="157483"/>
            </a:xfrm>
          </p:grpSpPr>
          <p:sp>
            <p:nvSpPr>
              <p:cNvPr id="60" name="正方形/長方形 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2" name="直線コネクタ 61"/>
              <p:cNvCxnSpPr>
                <a:stCxn id="61" idx="6"/>
                <a:endCxn id="6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8186023" y="2492904"/>
              <a:ext cx="204690" cy="100289"/>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a:stCxn id="58" idx="6"/>
                <a:endCxn id="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9" name="図形グループ 48"/>
            <p:cNvGrpSpPr/>
            <p:nvPr/>
          </p:nvGrpSpPr>
          <p:grpSpPr>
            <a:xfrm>
              <a:off x="7292532" y="2897402"/>
              <a:ext cx="204690" cy="100289"/>
              <a:chOff x="6769100" y="1390650"/>
              <a:chExt cx="317500" cy="157483"/>
            </a:xfrm>
          </p:grpSpPr>
          <p:sp>
            <p:nvSpPr>
              <p:cNvPr id="54" name="正方形/長方形 5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6" name="直線コネクタ 55"/>
              <p:cNvCxnSpPr>
                <a:stCxn id="55" idx="6"/>
                <a:endCxn id="5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7731875" y="2969948"/>
              <a:ext cx="204690" cy="100289"/>
              <a:chOff x="6769100" y="1390650"/>
              <a:chExt cx="317500" cy="157483"/>
            </a:xfrm>
          </p:grpSpPr>
          <p:sp>
            <p:nvSpPr>
              <p:cNvPr id="51" name="正方形/長方形 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06" name="図形グループ 105"/>
          <p:cNvGrpSpPr/>
          <p:nvPr/>
        </p:nvGrpSpPr>
        <p:grpSpPr>
          <a:xfrm>
            <a:off x="2835045" y="2654195"/>
            <a:ext cx="1505233" cy="1343883"/>
            <a:chOff x="6017122" y="3683314"/>
            <a:chExt cx="1505233" cy="1343883"/>
          </a:xfrm>
        </p:grpSpPr>
        <p:cxnSp>
          <p:nvCxnSpPr>
            <p:cNvPr id="107" name="直線コネクタ 106"/>
            <p:cNvCxnSpPr>
              <a:stCxn id="108" idx="2"/>
              <a:endCxn id="150" idx="0"/>
            </p:cNvCxnSpPr>
            <p:nvPr/>
          </p:nvCxnSpPr>
          <p:spPr>
            <a:xfrm>
              <a:off x="6371335" y="4670434"/>
              <a:ext cx="251737"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08" name="正方形/長方形 107"/>
            <p:cNvSpPr/>
            <p:nvPr/>
          </p:nvSpPr>
          <p:spPr>
            <a:xfrm>
              <a:off x="6260210" y="4462287"/>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コネクタ 108"/>
            <p:cNvCxnSpPr>
              <a:stCxn id="108" idx="2"/>
              <a:endCxn id="155" idx="0"/>
            </p:cNvCxnSpPr>
            <p:nvPr/>
          </p:nvCxnSpPr>
          <p:spPr>
            <a:xfrm>
              <a:off x="6371335" y="4670434"/>
              <a:ext cx="3684" cy="158579"/>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0" name="直線コネクタ 109"/>
            <p:cNvCxnSpPr>
              <a:stCxn id="108" idx="2"/>
              <a:endCxn id="153" idx="0"/>
            </p:cNvCxnSpPr>
            <p:nvPr/>
          </p:nvCxnSpPr>
          <p:spPr>
            <a:xfrm flipH="1">
              <a:off x="6125984" y="4670434"/>
              <a:ext cx="245351" cy="18045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11" name="図形グループ 110"/>
            <p:cNvGrpSpPr/>
            <p:nvPr/>
          </p:nvGrpSpPr>
          <p:grpSpPr>
            <a:xfrm>
              <a:off x="6268489" y="4829013"/>
              <a:ext cx="222250" cy="196652"/>
              <a:chOff x="758730" y="3198675"/>
              <a:chExt cx="702795" cy="688305"/>
            </a:xfrm>
          </p:grpSpPr>
          <p:sp>
            <p:nvSpPr>
              <p:cNvPr id="155" name="角丸四角形 154"/>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台形 156"/>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6017122" y="4830545"/>
              <a:ext cx="222250" cy="196652"/>
              <a:chOff x="758730" y="3198675"/>
              <a:chExt cx="702795" cy="688305"/>
            </a:xfrm>
          </p:grpSpPr>
          <p:sp>
            <p:nvSpPr>
              <p:cNvPr id="152" name="角丸四角形 15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角丸四角形 15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台形 15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3" name="図形グループ 112"/>
            <p:cNvGrpSpPr/>
            <p:nvPr/>
          </p:nvGrpSpPr>
          <p:grpSpPr>
            <a:xfrm>
              <a:off x="6514210" y="4829013"/>
              <a:ext cx="222250" cy="196652"/>
              <a:chOff x="758730" y="3198675"/>
              <a:chExt cx="702795" cy="688305"/>
            </a:xfrm>
          </p:grpSpPr>
          <p:sp>
            <p:nvSpPr>
              <p:cNvPr id="149" name="角丸四角形 14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角丸四角形 14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台形 15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14" name="直線コネクタ 113"/>
            <p:cNvCxnSpPr>
              <a:stCxn id="115" idx="2"/>
              <a:endCxn id="141" idx="0"/>
            </p:cNvCxnSpPr>
            <p:nvPr/>
          </p:nvCxnSpPr>
          <p:spPr>
            <a:xfrm>
              <a:off x="7157230" y="4671966"/>
              <a:ext cx="251737"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15" name="正方形/長方形 114"/>
            <p:cNvSpPr/>
            <p:nvPr/>
          </p:nvSpPr>
          <p:spPr>
            <a:xfrm>
              <a:off x="7046105" y="4463819"/>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p:cNvCxnSpPr>
              <a:stCxn id="115" idx="2"/>
              <a:endCxn id="146" idx="0"/>
            </p:cNvCxnSpPr>
            <p:nvPr/>
          </p:nvCxnSpPr>
          <p:spPr>
            <a:xfrm>
              <a:off x="7157230" y="4671966"/>
              <a:ext cx="3684" cy="158579"/>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7" name="直線コネクタ 116"/>
            <p:cNvCxnSpPr>
              <a:stCxn id="115" idx="2"/>
              <a:endCxn id="144" idx="0"/>
            </p:cNvCxnSpPr>
            <p:nvPr/>
          </p:nvCxnSpPr>
          <p:spPr>
            <a:xfrm flipH="1">
              <a:off x="6907377" y="4671966"/>
              <a:ext cx="249853"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18" name="図形グループ 117"/>
            <p:cNvGrpSpPr/>
            <p:nvPr/>
          </p:nvGrpSpPr>
          <p:grpSpPr>
            <a:xfrm>
              <a:off x="7054384" y="4830545"/>
              <a:ext cx="222250" cy="196652"/>
              <a:chOff x="758730" y="3198675"/>
              <a:chExt cx="702795" cy="688305"/>
            </a:xfrm>
          </p:grpSpPr>
          <p:sp>
            <p:nvSpPr>
              <p:cNvPr id="146" name="角丸四角形 145"/>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角丸四角形 146"/>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台形 147"/>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118"/>
            <p:cNvGrpSpPr/>
            <p:nvPr/>
          </p:nvGrpSpPr>
          <p:grpSpPr>
            <a:xfrm>
              <a:off x="6798515" y="4830545"/>
              <a:ext cx="222250" cy="196652"/>
              <a:chOff x="758730" y="3198675"/>
              <a:chExt cx="702795" cy="688305"/>
            </a:xfrm>
          </p:grpSpPr>
          <p:sp>
            <p:nvSpPr>
              <p:cNvPr id="143" name="角丸四角形 14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角丸四角形 14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台形 14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0" name="図形グループ 119"/>
            <p:cNvGrpSpPr/>
            <p:nvPr/>
          </p:nvGrpSpPr>
          <p:grpSpPr>
            <a:xfrm>
              <a:off x="7300105" y="4830545"/>
              <a:ext cx="222250" cy="196652"/>
              <a:chOff x="758730" y="3198675"/>
              <a:chExt cx="702795" cy="688305"/>
            </a:xfrm>
          </p:grpSpPr>
          <p:sp>
            <p:nvSpPr>
              <p:cNvPr id="140" name="角丸四角形 13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台形 14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21" name="直線コネクタ 120"/>
            <p:cNvCxnSpPr>
              <a:stCxn id="122" idx="0"/>
              <a:endCxn id="133" idx="2"/>
            </p:cNvCxnSpPr>
            <p:nvPr/>
          </p:nvCxnSpPr>
          <p:spPr>
            <a:xfrm flipV="1">
              <a:off x="6779829" y="3879966"/>
              <a:ext cx="247226" cy="18636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22" name="正方形/長方形 121"/>
            <p:cNvSpPr/>
            <p:nvPr/>
          </p:nvSpPr>
          <p:spPr>
            <a:xfrm>
              <a:off x="6668704" y="4066334"/>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3" name="直線コネクタ 122"/>
            <p:cNvCxnSpPr>
              <a:stCxn id="122" idx="0"/>
              <a:endCxn id="139" idx="2"/>
            </p:cNvCxnSpPr>
            <p:nvPr/>
          </p:nvCxnSpPr>
          <p:spPr>
            <a:xfrm flipV="1">
              <a:off x="6779829" y="3879966"/>
              <a:ext cx="1505" cy="18636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24" name="直線コネクタ 123"/>
            <p:cNvCxnSpPr>
              <a:stCxn id="122" idx="0"/>
              <a:endCxn id="136" idx="2"/>
            </p:cNvCxnSpPr>
            <p:nvPr/>
          </p:nvCxnSpPr>
          <p:spPr>
            <a:xfrm flipH="1" flipV="1">
              <a:off x="6525465" y="3879966"/>
              <a:ext cx="254364" cy="18636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25" name="図形グループ 124"/>
            <p:cNvGrpSpPr/>
            <p:nvPr/>
          </p:nvGrpSpPr>
          <p:grpSpPr>
            <a:xfrm>
              <a:off x="6670209" y="3683314"/>
              <a:ext cx="222250" cy="196652"/>
              <a:chOff x="758730" y="3198675"/>
              <a:chExt cx="702795" cy="688305"/>
            </a:xfrm>
          </p:grpSpPr>
          <p:sp>
            <p:nvSpPr>
              <p:cNvPr id="137" name="角丸四角形 13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台形 13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6" name="図形グループ 125"/>
            <p:cNvGrpSpPr/>
            <p:nvPr/>
          </p:nvGrpSpPr>
          <p:grpSpPr>
            <a:xfrm>
              <a:off x="6414340" y="3683314"/>
              <a:ext cx="222250" cy="196652"/>
              <a:chOff x="758730" y="3198675"/>
              <a:chExt cx="702795" cy="688305"/>
            </a:xfrm>
          </p:grpSpPr>
          <p:sp>
            <p:nvSpPr>
              <p:cNvPr id="134" name="角丸四角形 13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台形 13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 name="図形グループ 126"/>
            <p:cNvGrpSpPr/>
            <p:nvPr/>
          </p:nvGrpSpPr>
          <p:grpSpPr>
            <a:xfrm>
              <a:off x="6915930" y="3683314"/>
              <a:ext cx="222250" cy="196652"/>
              <a:chOff x="758730" y="3198675"/>
              <a:chExt cx="702795" cy="688305"/>
            </a:xfrm>
          </p:grpSpPr>
          <p:sp>
            <p:nvSpPr>
              <p:cNvPr id="131" name="角丸四角形 13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角丸四角形 13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台形 13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28" name="直線コネクタ 127"/>
            <p:cNvCxnSpPr>
              <a:stCxn id="122" idx="2"/>
              <a:endCxn id="108" idx="0"/>
            </p:cNvCxnSpPr>
            <p:nvPr/>
          </p:nvCxnSpPr>
          <p:spPr>
            <a:xfrm flipH="1">
              <a:off x="6371335" y="4274481"/>
              <a:ext cx="408494" cy="187806"/>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29" name="直線コネクタ 128"/>
            <p:cNvCxnSpPr>
              <a:stCxn id="115" idx="1"/>
              <a:endCxn id="108" idx="3"/>
            </p:cNvCxnSpPr>
            <p:nvPr/>
          </p:nvCxnSpPr>
          <p:spPr>
            <a:xfrm flipH="1" flipV="1">
              <a:off x="6482460" y="4566361"/>
              <a:ext cx="563645" cy="1532"/>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30" name="直線コネクタ 129"/>
            <p:cNvCxnSpPr>
              <a:stCxn id="115" idx="0"/>
              <a:endCxn id="122" idx="2"/>
            </p:cNvCxnSpPr>
            <p:nvPr/>
          </p:nvCxnSpPr>
          <p:spPr>
            <a:xfrm flipH="1" flipV="1">
              <a:off x="6779829" y="4274481"/>
              <a:ext cx="377401" cy="18933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grpSp>
        <p:nvGrpSpPr>
          <p:cNvPr id="158" name="図形グループ 157"/>
          <p:cNvGrpSpPr/>
          <p:nvPr/>
        </p:nvGrpSpPr>
        <p:grpSpPr>
          <a:xfrm>
            <a:off x="1975096" y="4910097"/>
            <a:ext cx="723840" cy="563378"/>
            <a:chOff x="5337235" y="5307395"/>
            <a:chExt cx="723840" cy="563378"/>
          </a:xfrm>
        </p:grpSpPr>
        <p:cxnSp>
          <p:nvCxnSpPr>
            <p:cNvPr id="159" name="直線コネクタ 158"/>
            <p:cNvCxnSpPr>
              <a:stCxn id="160" idx="2"/>
              <a:endCxn id="167" idx="0"/>
            </p:cNvCxnSpPr>
            <p:nvPr/>
          </p:nvCxnSpPr>
          <p:spPr>
            <a:xfrm>
              <a:off x="5695950" y="5515542"/>
              <a:ext cx="251737"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60" name="正方形/長方形 159"/>
            <p:cNvSpPr/>
            <p:nvPr/>
          </p:nvSpPr>
          <p:spPr>
            <a:xfrm>
              <a:off x="5584825" y="5307395"/>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1" name="直線コネクタ 160"/>
            <p:cNvCxnSpPr>
              <a:stCxn id="160" idx="2"/>
              <a:endCxn id="172" idx="0"/>
            </p:cNvCxnSpPr>
            <p:nvPr/>
          </p:nvCxnSpPr>
          <p:spPr>
            <a:xfrm>
              <a:off x="5695950" y="5515542"/>
              <a:ext cx="3684" cy="158579"/>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62" name="直線コネクタ 161"/>
            <p:cNvCxnSpPr>
              <a:stCxn id="160" idx="2"/>
              <a:endCxn id="170" idx="0"/>
            </p:cNvCxnSpPr>
            <p:nvPr/>
          </p:nvCxnSpPr>
          <p:spPr>
            <a:xfrm flipH="1">
              <a:off x="5446097" y="5515542"/>
              <a:ext cx="249853"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63" name="図形グループ 162"/>
            <p:cNvGrpSpPr/>
            <p:nvPr/>
          </p:nvGrpSpPr>
          <p:grpSpPr>
            <a:xfrm>
              <a:off x="5593104" y="5674121"/>
              <a:ext cx="222250" cy="196652"/>
              <a:chOff x="758730" y="3198675"/>
              <a:chExt cx="702795" cy="688305"/>
            </a:xfrm>
          </p:grpSpPr>
          <p:sp>
            <p:nvSpPr>
              <p:cNvPr id="172" name="角丸四角形 17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角丸四角形 17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台形 17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4" name="図形グループ 163"/>
            <p:cNvGrpSpPr/>
            <p:nvPr/>
          </p:nvGrpSpPr>
          <p:grpSpPr>
            <a:xfrm>
              <a:off x="5337235" y="5674121"/>
              <a:ext cx="222250" cy="196652"/>
              <a:chOff x="758730" y="3198675"/>
              <a:chExt cx="702795" cy="688305"/>
            </a:xfrm>
          </p:grpSpPr>
          <p:sp>
            <p:nvSpPr>
              <p:cNvPr id="169" name="角丸四角形 16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角丸四角形 16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台形 17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838825" y="5674121"/>
              <a:ext cx="222250" cy="196652"/>
              <a:chOff x="758730" y="3198675"/>
              <a:chExt cx="702795" cy="688305"/>
            </a:xfrm>
          </p:grpSpPr>
          <p:sp>
            <p:nvSpPr>
              <p:cNvPr id="166" name="角丸四角形 165"/>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角丸四角形 166"/>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台形 167"/>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8" name="正方形/長方形 7"/>
          <p:cNvSpPr/>
          <p:nvPr/>
        </p:nvSpPr>
        <p:spPr>
          <a:xfrm>
            <a:off x="6644022" y="3641315"/>
            <a:ext cx="2241231" cy="1461939"/>
          </a:xfrm>
          <a:prstGeom prst="rect">
            <a:avLst/>
          </a:prstGeom>
        </p:spPr>
        <p:txBody>
          <a:bodyPr wrap="square">
            <a:spAutoFit/>
          </a:bodyPr>
          <a:lstStyle/>
          <a:p>
            <a:pPr algn="ctr"/>
            <a:r>
              <a:rPr lang="ja-JP" altLang="en-US" u="sng" dirty="0">
                <a:solidFill>
                  <a:srgbClr val="0000FF"/>
                </a:solidFill>
                <a:latin typeface="ＭＳ Ｐゴシック"/>
                <a:cs typeface="ＭＳ Ｐゴシック"/>
              </a:rPr>
              <a:t>メトカーフの法則</a:t>
            </a:r>
            <a:endParaRPr lang="en-US" altLang="ja-JP" u="sng" dirty="0">
              <a:solidFill>
                <a:srgbClr val="0000FF"/>
              </a:solidFill>
              <a:latin typeface="ＭＳ Ｐゴシック"/>
              <a:cs typeface="ＭＳ Ｐゴシック"/>
            </a:endParaRPr>
          </a:p>
          <a:p>
            <a:pPr algn="ctr"/>
            <a:r>
              <a:rPr lang="ja-JP" altLang="ja-JP" sz="1050" dirty="0" smtClean="0">
                <a:solidFill>
                  <a:srgbClr val="0000FF"/>
                </a:solidFill>
              </a:rPr>
              <a:t>通信ネットワークの価値は、</a:t>
            </a:r>
            <a:endParaRPr lang="en-US" altLang="ja-JP" sz="1050" dirty="0" smtClean="0">
              <a:solidFill>
                <a:srgbClr val="0000FF"/>
              </a:solidFill>
            </a:endParaRPr>
          </a:p>
          <a:p>
            <a:pPr algn="ctr"/>
            <a:r>
              <a:rPr lang="ja-JP" altLang="ja-JP" sz="1050" dirty="0" smtClean="0">
                <a:solidFill>
                  <a:srgbClr val="0000FF"/>
                </a:solidFill>
              </a:rPr>
              <a:t>接続</a:t>
            </a:r>
            <a:r>
              <a:rPr lang="ja-JP" altLang="ja-JP" sz="1050" dirty="0">
                <a:solidFill>
                  <a:srgbClr val="0000FF"/>
                </a:solidFill>
              </a:rPr>
              <a:t>するシステムの数</a:t>
            </a:r>
            <a:r>
              <a:rPr lang="ja-JP" altLang="ja-JP" sz="1050" dirty="0" smtClean="0">
                <a:solidFill>
                  <a:srgbClr val="0000FF"/>
                </a:solidFill>
              </a:rPr>
              <a:t>の</a:t>
            </a:r>
            <a:endParaRPr lang="en-US" altLang="ja-JP" sz="1050" dirty="0" smtClean="0">
              <a:solidFill>
                <a:srgbClr val="0000FF"/>
              </a:solidFill>
            </a:endParaRPr>
          </a:p>
          <a:p>
            <a:pPr algn="ctr"/>
            <a:r>
              <a:rPr lang="ja-JP" altLang="ja-JP" sz="1050" dirty="0" smtClean="0">
                <a:solidFill>
                  <a:srgbClr val="0000FF"/>
                </a:solidFill>
              </a:rPr>
              <a:t>二乗に比例する </a:t>
            </a:r>
            <a:endParaRPr lang="en-US" altLang="ja-JP" sz="1050" dirty="0" smtClean="0">
              <a:solidFill>
                <a:srgbClr val="0000FF"/>
              </a:solidFill>
            </a:endParaRPr>
          </a:p>
          <a:p>
            <a:pPr algn="ctr"/>
            <a:endParaRPr lang="en-US" altLang="ja-JP" sz="1050" dirty="0" smtClean="0">
              <a:solidFill>
                <a:srgbClr val="0000FF"/>
              </a:solidFill>
            </a:endParaRPr>
          </a:p>
          <a:p>
            <a:pPr algn="ctr"/>
            <a:endParaRPr lang="en-US" altLang="ja-JP" sz="1050" dirty="0">
              <a:solidFill>
                <a:srgbClr val="0000FF"/>
              </a:solidFill>
            </a:endParaRPr>
          </a:p>
          <a:p>
            <a:pPr algn="ctr"/>
            <a:r>
              <a:rPr lang="ja-JP" altLang="en-US" sz="800" dirty="0" smtClean="0">
                <a:solidFill>
                  <a:srgbClr val="0000FF"/>
                </a:solidFill>
              </a:rPr>
              <a:t>ネットワークに接続するデバイスの数</a:t>
            </a:r>
            <a:endParaRPr lang="en-US" altLang="ja-JP" sz="800" dirty="0" smtClean="0">
              <a:solidFill>
                <a:srgbClr val="0000FF"/>
              </a:solidFill>
            </a:endParaRPr>
          </a:p>
          <a:p>
            <a:pPr algn="ctr"/>
            <a:r>
              <a:rPr lang="en-US" altLang="ja-JP" sz="900" dirty="0" smtClean="0">
                <a:solidFill>
                  <a:srgbClr val="0000FF"/>
                </a:solidFill>
                <a:latin typeface="ＭＳ Ｐゴシック"/>
                <a:cs typeface="ＭＳ Ｐゴシック"/>
              </a:rPr>
              <a:t>2009</a:t>
            </a:r>
            <a:r>
              <a:rPr lang="ja-JP" altLang="en-US" sz="900" dirty="0" smtClean="0">
                <a:solidFill>
                  <a:srgbClr val="0000FF"/>
                </a:solidFill>
                <a:latin typeface="ＭＳ Ｐゴシック"/>
                <a:cs typeface="ＭＳ Ｐゴシック"/>
              </a:rPr>
              <a:t>年</a:t>
            </a:r>
            <a:r>
              <a:rPr lang="en-US" altLang="ja-JP" sz="900" dirty="0" smtClean="0">
                <a:solidFill>
                  <a:srgbClr val="0000FF"/>
                </a:solidFill>
                <a:latin typeface="ＭＳ Ｐゴシック"/>
                <a:cs typeface="ＭＳ Ｐゴシック"/>
              </a:rPr>
              <a:t>:25</a:t>
            </a:r>
            <a:r>
              <a:rPr lang="ja-JP" altLang="en-US" sz="900" dirty="0" smtClean="0">
                <a:solidFill>
                  <a:srgbClr val="0000FF"/>
                </a:solidFill>
                <a:latin typeface="ＭＳ Ｐゴシック"/>
                <a:cs typeface="ＭＳ Ｐゴシック"/>
              </a:rPr>
              <a:t>億個</a:t>
            </a:r>
            <a:r>
              <a:rPr lang="en-US" altLang="ja-JP" sz="900" dirty="0" smtClean="0">
                <a:solidFill>
                  <a:srgbClr val="0000FF"/>
                </a:solidFill>
                <a:latin typeface="ＭＳ Ｐゴシック"/>
                <a:cs typeface="ＭＳ Ｐゴシック"/>
              </a:rPr>
              <a:t>→2020</a:t>
            </a:r>
            <a:r>
              <a:rPr lang="ja-JP" altLang="en-US" sz="900" dirty="0" smtClean="0">
                <a:solidFill>
                  <a:srgbClr val="0000FF"/>
                </a:solidFill>
                <a:latin typeface="ＭＳ Ｐゴシック"/>
                <a:cs typeface="ＭＳ Ｐゴシック"/>
              </a:rPr>
              <a:t>年</a:t>
            </a:r>
            <a:r>
              <a:rPr lang="en-US" altLang="ja-JP" sz="900" dirty="0" smtClean="0">
                <a:solidFill>
                  <a:srgbClr val="0000FF"/>
                </a:solidFill>
                <a:latin typeface="ＭＳ Ｐゴシック"/>
                <a:cs typeface="ＭＳ Ｐゴシック"/>
              </a:rPr>
              <a:t>:500</a:t>
            </a:r>
            <a:r>
              <a:rPr lang="ja-JP" altLang="en-US" sz="900" dirty="0" smtClean="0">
                <a:solidFill>
                  <a:srgbClr val="0000FF"/>
                </a:solidFill>
                <a:latin typeface="ＭＳ Ｐゴシック"/>
                <a:cs typeface="ＭＳ Ｐゴシック"/>
              </a:rPr>
              <a:t>億個</a:t>
            </a:r>
            <a:endParaRPr lang="en-US" altLang="ja-JP" sz="900" dirty="0">
              <a:solidFill>
                <a:srgbClr val="0000FF"/>
              </a:solidFill>
              <a:latin typeface="ＭＳ Ｐゴシック"/>
              <a:cs typeface="ＭＳ Ｐゴシック"/>
            </a:endParaRPr>
          </a:p>
        </p:txBody>
      </p:sp>
      <p:sp>
        <p:nvSpPr>
          <p:cNvPr id="9" name="下矢印 8"/>
          <p:cNvSpPr/>
          <p:nvPr/>
        </p:nvSpPr>
        <p:spPr>
          <a:xfrm>
            <a:off x="7658669" y="4493512"/>
            <a:ext cx="281306" cy="228164"/>
          </a:xfrm>
          <a:prstGeom prst="downArrow">
            <a:avLst/>
          </a:prstGeom>
          <a:solidFill>
            <a:srgbClr val="0000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テキスト ボックス 174"/>
          <p:cNvSpPr txBox="1"/>
          <p:nvPr/>
        </p:nvSpPr>
        <p:spPr>
          <a:xfrm>
            <a:off x="7574316" y="1519190"/>
            <a:ext cx="770313" cy="461665"/>
          </a:xfrm>
          <a:prstGeom prst="rect">
            <a:avLst/>
          </a:prstGeom>
          <a:noFill/>
        </p:spPr>
        <p:txBody>
          <a:bodyPr wrap="none" rtlCol="0">
            <a:spAutoFit/>
          </a:bodyPr>
          <a:lstStyle/>
          <a:p>
            <a:r>
              <a:rPr kumimoji="1" lang="en-US" altLang="ja-JP" sz="2400" dirty="0" smtClean="0">
                <a:solidFill>
                  <a:schemeClr val="bg1"/>
                </a:solidFill>
                <a:latin typeface="メイリオ"/>
                <a:ea typeface="メイリオ"/>
                <a:cs typeface="メイリオ"/>
              </a:rPr>
              <a:t>CPS</a:t>
            </a:r>
            <a:endParaRPr kumimoji="1" lang="ja-JP" altLang="en-US" sz="2400" dirty="0">
              <a:solidFill>
                <a:schemeClr val="bg1"/>
              </a:solidFill>
              <a:latin typeface="メイリオ"/>
              <a:ea typeface="メイリオ"/>
              <a:cs typeface="メイリオ"/>
            </a:endParaRPr>
          </a:p>
        </p:txBody>
      </p:sp>
      <p:sp>
        <p:nvSpPr>
          <p:cNvPr id="19" name="四角形吹き出し 18"/>
          <p:cNvSpPr/>
          <p:nvPr/>
        </p:nvSpPr>
        <p:spPr>
          <a:xfrm>
            <a:off x="5646870" y="5196839"/>
            <a:ext cx="1982064" cy="466998"/>
          </a:xfrm>
          <a:prstGeom prst="wedgeRectCallout">
            <a:avLst>
              <a:gd name="adj1" fmla="val 52237"/>
              <a:gd name="adj2" fmla="val -7968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bg1"/>
                </a:solidFill>
              </a:rPr>
              <a:t>クローズド戦略から</a:t>
            </a:r>
            <a:endParaRPr lang="en-US" altLang="ja-JP" sz="1100" dirty="0">
              <a:solidFill>
                <a:schemeClr val="bg1"/>
              </a:solidFill>
            </a:endParaRPr>
          </a:p>
          <a:p>
            <a:pPr algn="ctr"/>
            <a:r>
              <a:rPr lang="ja-JP" altLang="en-US" sz="1100" dirty="0">
                <a:solidFill>
                  <a:schemeClr val="bg1"/>
                </a:solidFill>
              </a:rPr>
              <a:t>オープン化戦略へ</a:t>
            </a:r>
            <a:r>
              <a:rPr lang="ja-JP" altLang="en-US" sz="1100" dirty="0" smtClean="0">
                <a:solidFill>
                  <a:schemeClr val="bg1"/>
                </a:solidFill>
              </a:rPr>
              <a:t>の転換</a:t>
            </a:r>
            <a:endParaRPr lang="ja-JP" altLang="en-US" sz="1100" dirty="0">
              <a:solidFill>
                <a:schemeClr val="bg1"/>
              </a:solidFill>
            </a:endParaRPr>
          </a:p>
        </p:txBody>
      </p:sp>
    </p:spTree>
    <p:extLst>
      <p:ext uri="{BB962C8B-B14F-4D97-AF65-F5344CB8AC3E}">
        <p14:creationId xmlns:p14="http://schemas.microsoft.com/office/powerpoint/2010/main" val="2103630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とセキュリティ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2014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セキュリティの特徴</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3916"/>
            <a:ext cx="8486129" cy="3129260"/>
          </a:xfrm>
          <a:prstGeom prst="rect">
            <a:avLst/>
          </a:prstGeom>
        </p:spPr>
      </p:pic>
      <p:sp>
        <p:nvSpPr>
          <p:cNvPr id="5" name="正方形/長方形 4"/>
          <p:cNvSpPr/>
          <p:nvPr/>
        </p:nvSpPr>
        <p:spPr>
          <a:xfrm>
            <a:off x="1722784" y="5013176"/>
            <a:ext cx="7092280" cy="246221"/>
          </a:xfrm>
          <a:prstGeom prst="rect">
            <a:avLst/>
          </a:prstGeom>
        </p:spPr>
        <p:txBody>
          <a:bodyPr wrap="square">
            <a:spAutoFit/>
          </a:bodyPr>
          <a:lstStyle/>
          <a:p>
            <a:pPr algn="r"/>
            <a:r>
              <a:rPr lang="ja-JP" altLang="en-US" sz="1000"/>
              <a:t>http://itpro.nikkeibp.co.jp/atcl/column/15/112700271/112700001/?ST=iot&amp;P=3</a:t>
            </a:r>
          </a:p>
        </p:txBody>
      </p:sp>
    </p:spTree>
    <p:extLst>
      <p:ext uri="{BB962C8B-B14F-4D97-AF65-F5344CB8AC3E}">
        <p14:creationId xmlns:p14="http://schemas.microsoft.com/office/powerpoint/2010/main" val="17908421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におけるセキュリティの留意点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4" name="正方形/長方形 3"/>
          <p:cNvSpPr/>
          <p:nvPr/>
        </p:nvSpPr>
        <p:spPr>
          <a:xfrm>
            <a:off x="395536" y="1268760"/>
            <a:ext cx="8352928" cy="4647426"/>
          </a:xfrm>
          <a:prstGeom prst="rect">
            <a:avLst/>
          </a:prstGeom>
        </p:spPr>
        <p:txBody>
          <a:bodyPr wrap="square">
            <a:spAutoFit/>
          </a:bodyPr>
          <a:lstStyle/>
          <a:p>
            <a:pPr marL="285750" indent="-285750">
              <a:buFont typeface="ZapfDingbatsITC" charset="0"/>
              <a:buChar char="❖"/>
            </a:pPr>
            <a:r>
              <a:rPr lang="ja-JP" altLang="en-US" sz="2000" dirty="0" smtClean="0">
                <a:latin typeface="Meiryo" charset="-128"/>
                <a:ea typeface="Meiryo" charset="-128"/>
                <a:cs typeface="Meiryo" charset="-128"/>
              </a:rPr>
              <a:t>デバイス層</a:t>
            </a:r>
          </a:p>
          <a:p>
            <a:pPr marL="742950" lvl="1" indent="-285750">
              <a:buFont typeface="Wingdings" charset="2"/>
              <a:buChar char="Ø"/>
            </a:pPr>
            <a:r>
              <a:rPr lang="ja-JP" altLang="en-US" sz="1600" dirty="0" smtClean="0">
                <a:latin typeface="Meiryo" charset="-128"/>
                <a:ea typeface="Meiryo" charset="-128"/>
                <a:cs typeface="Meiryo" charset="-128"/>
              </a:rPr>
              <a:t>デバイス</a:t>
            </a:r>
            <a:r>
              <a:rPr lang="ja-JP" altLang="en-US" sz="1600" dirty="0">
                <a:latin typeface="Meiryo" charset="-128"/>
                <a:ea typeface="Meiryo" charset="-128"/>
                <a:cs typeface="Meiryo" charset="-128"/>
              </a:rPr>
              <a:t>自体が侵害されるケースをどう防ぐ</a:t>
            </a:r>
            <a:r>
              <a:rPr lang="ja-JP" altLang="en-US" sz="1600" dirty="0" smtClean="0">
                <a:latin typeface="Meiryo" charset="-128"/>
                <a:ea typeface="Meiryo" charset="-128"/>
                <a:cs typeface="Meiryo" charset="-128"/>
              </a:rPr>
              <a:t>か</a:t>
            </a:r>
          </a:p>
          <a:p>
            <a:pPr marL="742950" lvl="1" indent="-285750">
              <a:buFont typeface="Wingdings" charset="2"/>
              <a:buChar char="Ø"/>
            </a:pPr>
            <a:r>
              <a:rPr lang="ja-JP" altLang="en-US" sz="1600" dirty="0" smtClean="0">
                <a:latin typeface="Meiryo" charset="-128"/>
                <a:ea typeface="Meiryo" charset="-128"/>
                <a:cs typeface="Meiryo" charset="-128"/>
              </a:rPr>
              <a:t>「</a:t>
            </a:r>
            <a:r>
              <a:rPr lang="ja-JP" altLang="en-US" sz="1600" dirty="0">
                <a:latin typeface="Meiryo" charset="-128"/>
                <a:ea typeface="Meiryo" charset="-128"/>
                <a:cs typeface="Meiryo" charset="-128"/>
              </a:rPr>
              <a:t>閉じた世界」という誤解は排除しなくてはいけない（現代において閉じたＩＴはありえない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デバイス</a:t>
            </a:r>
            <a:r>
              <a:rPr lang="ja-JP" altLang="en-US" sz="1600" dirty="0">
                <a:latin typeface="Meiryo" charset="-128"/>
                <a:ea typeface="Meiryo" charset="-128"/>
                <a:cs typeface="Meiryo" charset="-128"/>
              </a:rPr>
              <a:t>は利用者にとっては、たんなる「モノ」であることを意識する必要がある（利用者に要求できることはほとんどない</a:t>
            </a:r>
            <a:r>
              <a:rPr lang="ja-JP" altLang="en-US" sz="1600" dirty="0" smtClean="0">
                <a:latin typeface="Meiryo" charset="-128"/>
                <a:ea typeface="Meiryo" charset="-128"/>
                <a:cs typeface="Meiryo" charset="-128"/>
              </a:rPr>
              <a:t>）</a:t>
            </a:r>
          </a:p>
          <a:p>
            <a:pPr marL="742950" lvl="1" indent="-285750">
              <a:buFont typeface="Wingdings" charset="2"/>
              <a:buChar char="Ø"/>
            </a:pPr>
            <a:endParaRPr lang="ja-JP" altLang="en-US" sz="1600" dirty="0" smtClean="0">
              <a:latin typeface="Meiryo" charset="-128"/>
              <a:ea typeface="Meiryo" charset="-128"/>
              <a:cs typeface="Meiryo" charset="-128"/>
            </a:endParaRPr>
          </a:p>
          <a:p>
            <a:pPr marL="285750" indent="-285750">
              <a:buFont typeface="ZapfDingbatsITC" charset="0"/>
              <a:buChar char="❖"/>
            </a:pPr>
            <a:r>
              <a:rPr lang="ja-JP" altLang="en-US" sz="2000" dirty="0" smtClean="0">
                <a:latin typeface="Meiryo" charset="-128"/>
                <a:ea typeface="Meiryo" charset="-128"/>
                <a:cs typeface="Meiryo" charset="-128"/>
              </a:rPr>
              <a:t>サービス層</a:t>
            </a:r>
          </a:p>
          <a:p>
            <a:pPr marL="742950" lvl="1" indent="-285750">
              <a:buFont typeface="Wingdings" charset="2"/>
              <a:buChar char="Ø"/>
            </a:pPr>
            <a:r>
              <a:rPr lang="ja-JP" altLang="en-US" sz="1600" dirty="0" smtClean="0">
                <a:latin typeface="Meiryo" charset="-128"/>
                <a:ea typeface="Meiryo" charset="-128"/>
                <a:cs typeface="Meiryo" charset="-128"/>
              </a:rPr>
              <a:t>攻撃者</a:t>
            </a:r>
            <a:r>
              <a:rPr lang="ja-JP" altLang="en-US" sz="1600" dirty="0">
                <a:latin typeface="Meiryo" charset="-128"/>
                <a:ea typeface="Meiryo" charset="-128"/>
                <a:cs typeface="Meiryo" charset="-128"/>
              </a:rPr>
              <a:t>にとっては、個々のデバイスを狙うより、サービスを狙う方が遙かに効率が</a:t>
            </a:r>
            <a:r>
              <a:rPr lang="ja-JP" altLang="en-US" sz="1600" dirty="0" smtClean="0">
                <a:latin typeface="Meiryo" charset="-128"/>
                <a:ea typeface="Meiryo" charset="-128"/>
                <a:cs typeface="Meiryo" charset="-128"/>
              </a:rPr>
              <a:t>いい（</a:t>
            </a:r>
            <a:r>
              <a:rPr lang="ja-JP" altLang="en-US" sz="1600" dirty="0">
                <a:latin typeface="Meiryo" charset="-128"/>
                <a:ea typeface="Meiryo" charset="-128"/>
                <a:cs typeface="Meiryo" charset="-128"/>
              </a:rPr>
              <a:t>攻撃が成功すれば多数のデバイスの制御やその情報を手中に収められる</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サービス</a:t>
            </a:r>
            <a:r>
              <a:rPr lang="ja-JP" altLang="en-US" sz="1600" dirty="0">
                <a:latin typeface="Meiryo" charset="-128"/>
                <a:ea typeface="Meiryo" charset="-128"/>
                <a:cs typeface="Meiryo" charset="-128"/>
              </a:rPr>
              <a:t>が止まると、モノは単にモノでしかなくなる（モノですらなくなるかもしれない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標的</a:t>
            </a:r>
            <a:r>
              <a:rPr lang="ja-JP" altLang="en-US" sz="1600" dirty="0">
                <a:latin typeface="Meiryo" charset="-128"/>
                <a:ea typeface="Meiryo" charset="-128"/>
                <a:cs typeface="Meiryo" charset="-128"/>
              </a:rPr>
              <a:t>となりうる可能性を真剣に検討する必要がある（長期間にわたり、高度かつ執拗な攻撃を受ける可能性が高い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データ</a:t>
            </a:r>
            <a:r>
              <a:rPr lang="ja-JP" altLang="en-US" sz="1600" dirty="0">
                <a:latin typeface="Meiryo" charset="-128"/>
                <a:ea typeface="Meiryo" charset="-128"/>
                <a:cs typeface="Meiryo" charset="-128"/>
              </a:rPr>
              <a:t>の利活用を考えれば、様々な他のサービスとの連携や相互接続が必要になり、セキュリティ上でもサプライチェインの複雑化が懸念される（ここでも「閉じた世界」はありえない）</a:t>
            </a:r>
          </a:p>
        </p:txBody>
      </p:sp>
      <p:sp>
        <p:nvSpPr>
          <p:cNvPr id="5" name="正方形/長方形 4"/>
          <p:cNvSpPr/>
          <p:nvPr/>
        </p:nvSpPr>
        <p:spPr>
          <a:xfrm>
            <a:off x="4067944" y="6068500"/>
            <a:ext cx="4572000" cy="215444"/>
          </a:xfrm>
          <a:prstGeom prst="rect">
            <a:avLst/>
          </a:prstGeom>
        </p:spPr>
        <p:txBody>
          <a:bodyPr>
            <a:spAutoFit/>
          </a:bodyPr>
          <a:lstStyle/>
          <a:p>
            <a:pPr algn="r"/>
            <a:r>
              <a:rPr lang="ja-JP" altLang="en-US" sz="800" dirty="0" smtClean="0"/>
              <a:t>出典　https</a:t>
            </a:r>
            <a:r>
              <a:rPr lang="ja-JP" altLang="en-US" sz="800" dirty="0"/>
              <a:t>://www.altairsecurity.com/documents/Internet-of-Things.pdf</a:t>
            </a:r>
          </a:p>
        </p:txBody>
      </p:sp>
    </p:spTree>
    <p:extLst>
      <p:ext uri="{BB962C8B-B14F-4D97-AF65-F5344CB8AC3E}">
        <p14:creationId xmlns:p14="http://schemas.microsoft.com/office/powerpoint/2010/main" val="17014922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The OWASP Internet of Things Top 10</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5" name="正方形/長方形 4"/>
          <p:cNvSpPr/>
          <p:nvPr/>
        </p:nvSpPr>
        <p:spPr>
          <a:xfrm>
            <a:off x="179512" y="769808"/>
            <a:ext cx="4238384" cy="5740031"/>
          </a:xfrm>
          <a:prstGeom prst="rect">
            <a:avLst/>
          </a:prstGeom>
        </p:spPr>
        <p:txBody>
          <a:bodyPr wrap="square">
            <a:spAutoFit/>
          </a:bodyPr>
          <a:lstStyle/>
          <a:p>
            <a:r>
              <a:rPr lang="en-US" altLang="ja-JP" sz="1400" dirty="0" smtClean="0">
                <a:latin typeface="メイリオ"/>
                <a:ea typeface="メイリオ"/>
                <a:cs typeface="メイリオ"/>
              </a:rPr>
              <a:t>1.</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でないウェブインターフェース</a:t>
            </a:r>
          </a:p>
          <a:p>
            <a:r>
              <a:rPr lang="ja-JP" altLang="en-US" sz="900" dirty="0">
                <a:latin typeface="メイリオ"/>
                <a:ea typeface="メイリオ"/>
                <a:cs typeface="メイリオ"/>
              </a:rPr>
              <a:t>アカウントリストの漏洩、ロックアウト機構の欠如、ユーザの</a:t>
            </a:r>
            <a:r>
              <a:rPr lang="ja-JP" altLang="en-US" sz="900" dirty="0" smtClean="0">
                <a:latin typeface="メイリオ"/>
                <a:ea typeface="メイリオ"/>
                <a:cs typeface="メイリオ"/>
              </a:rPr>
              <a:t>クレデンシャル情報</a:t>
            </a:r>
            <a:r>
              <a:rPr lang="ja-JP" altLang="en-US" sz="900" dirty="0">
                <a:latin typeface="メイリオ"/>
                <a:ea typeface="メイリオ"/>
                <a:cs typeface="メイリオ"/>
              </a:rPr>
              <a:t>が弱い場合、ウェブインターフェースは安全とは言えません</a:t>
            </a:r>
            <a:r>
              <a:rPr lang="ja-JP" altLang="en-US" sz="900" dirty="0" smtClean="0">
                <a:latin typeface="メイリオ"/>
                <a:ea typeface="メイリオ"/>
                <a:cs typeface="メイリオ"/>
              </a:rPr>
              <a:t>。特</a:t>
            </a:r>
            <a:r>
              <a:rPr lang="ja-JP" altLang="en-US" sz="900" dirty="0">
                <a:latin typeface="メイリオ"/>
                <a:ea typeface="メイリオ"/>
                <a:cs typeface="メイリオ"/>
              </a:rPr>
              <a:t>に、内部ネットワークのユーザのみが使用すると考えられて</a:t>
            </a:r>
            <a:r>
              <a:rPr lang="ja-JP" altLang="en-US" sz="900" dirty="0" smtClean="0">
                <a:latin typeface="メイリオ"/>
                <a:ea typeface="メイリオ"/>
                <a:cs typeface="メイリオ"/>
              </a:rPr>
              <a:t>いるウェブインターフェース</a:t>
            </a:r>
            <a:r>
              <a:rPr lang="ja-JP" altLang="en-US" sz="900" dirty="0">
                <a:latin typeface="メイリオ"/>
                <a:ea typeface="メイリオ"/>
                <a:cs typeface="メイリオ"/>
              </a:rPr>
              <a:t>の多くは安全性が低くなっています。 しかし</a:t>
            </a:r>
            <a:r>
              <a:rPr lang="ja-JP" altLang="en-US" sz="900" dirty="0" smtClean="0">
                <a:latin typeface="メイリオ"/>
                <a:ea typeface="メイリオ"/>
                <a:cs typeface="メイリオ"/>
              </a:rPr>
              <a:t>、内部</a:t>
            </a:r>
            <a:r>
              <a:rPr lang="ja-JP" altLang="en-US" sz="900" dirty="0">
                <a:latin typeface="メイリオ"/>
                <a:ea typeface="メイリオ"/>
                <a:cs typeface="メイリオ"/>
              </a:rPr>
              <a:t>ユーザからの脅威は外部ユーザからの脅威に相当する危険性</a:t>
            </a:r>
            <a:r>
              <a:rPr lang="ja-JP" altLang="en-US" sz="900" dirty="0" smtClean="0">
                <a:latin typeface="メイリオ"/>
                <a:ea typeface="メイリオ"/>
                <a:cs typeface="メイリオ"/>
              </a:rPr>
              <a:t>があります</a:t>
            </a:r>
            <a:r>
              <a:rPr lang="ja-JP" altLang="en-US" sz="900" dirty="0">
                <a:latin typeface="メイリオ"/>
                <a:ea typeface="メイリオ"/>
                <a:cs typeface="メイリオ"/>
              </a:rPr>
              <a:t>。ウェブインターフェースの問題は、</a:t>
            </a:r>
            <a:r>
              <a:rPr lang="en-US" altLang="ja-JP" sz="900" dirty="0">
                <a:latin typeface="メイリオ"/>
                <a:ea typeface="メイリオ"/>
                <a:cs typeface="メイリオ"/>
              </a:rPr>
              <a:t>XSS</a:t>
            </a:r>
            <a:r>
              <a:rPr lang="ja-JP" altLang="en-US" sz="900" dirty="0">
                <a:latin typeface="メイリオ"/>
                <a:ea typeface="メイリオ"/>
                <a:cs typeface="メイリオ"/>
              </a:rPr>
              <a:t>などの脆弱性</a:t>
            </a:r>
            <a:r>
              <a:rPr lang="ja-JP" altLang="en-US" sz="900" dirty="0" smtClean="0">
                <a:latin typeface="メイリオ"/>
                <a:ea typeface="メイリオ"/>
                <a:cs typeface="メイリオ"/>
              </a:rPr>
              <a:t>を特定</a:t>
            </a:r>
            <a:r>
              <a:rPr lang="ja-JP" altLang="en-US" sz="900" dirty="0">
                <a:latin typeface="メイリオ"/>
                <a:ea typeface="メイリオ"/>
                <a:cs typeface="メイリオ"/>
              </a:rPr>
              <a:t>できる自動テストツールを活用しながら手作業で確かめていくこと</a:t>
            </a:r>
            <a:r>
              <a:rPr lang="ja-JP" altLang="en-US" sz="900" dirty="0" smtClean="0">
                <a:latin typeface="メイリオ"/>
                <a:ea typeface="メイリオ"/>
                <a:cs typeface="メイリオ"/>
              </a:rPr>
              <a:t>で容易</a:t>
            </a:r>
            <a:r>
              <a:rPr lang="ja-JP" altLang="en-US" sz="900" dirty="0">
                <a:latin typeface="メイリオ"/>
                <a:ea typeface="メイリオ"/>
                <a:cs typeface="メイリオ"/>
              </a:rPr>
              <a:t>に見つけることができます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2.</a:t>
            </a:r>
            <a:r>
              <a:rPr lang="ja-JP" altLang="en-US" sz="1400" dirty="0" smtClean="0">
                <a:latin typeface="メイリオ"/>
                <a:ea typeface="メイリオ"/>
                <a:cs typeface="メイリオ"/>
              </a:rPr>
              <a:t>欠陥</a:t>
            </a:r>
            <a:r>
              <a:rPr lang="ja-JP" altLang="en-US" sz="1400" dirty="0">
                <a:latin typeface="メイリオ"/>
                <a:ea typeface="メイリオ"/>
                <a:cs typeface="メイリオ"/>
              </a:rPr>
              <a:t>のある認証・認可機構 </a:t>
            </a:r>
            <a:endParaRPr lang="en-US" altLang="ja-JP" sz="1400" dirty="0" smtClean="0">
              <a:latin typeface="メイリオ"/>
              <a:ea typeface="メイリオ"/>
              <a:cs typeface="メイリオ"/>
            </a:endParaRPr>
          </a:p>
          <a:p>
            <a:r>
              <a:rPr lang="ja-JP" altLang="en-US" sz="900" dirty="0" smtClean="0">
                <a:latin typeface="メイリオ"/>
                <a:ea typeface="メイリオ"/>
                <a:cs typeface="メイリオ"/>
              </a:rPr>
              <a:t>パスワード</a:t>
            </a:r>
            <a:r>
              <a:rPr lang="ja-JP" altLang="en-US" sz="900" dirty="0">
                <a:latin typeface="メイリオ"/>
                <a:ea typeface="メイリオ"/>
                <a:cs typeface="メイリオ"/>
              </a:rPr>
              <a:t>が脆弱で、しかもその保護が不十分である場合、認証・</a:t>
            </a:r>
            <a:r>
              <a:rPr lang="ja-JP" altLang="en-US" sz="900" dirty="0" smtClean="0">
                <a:latin typeface="メイリオ"/>
                <a:ea typeface="メイリオ"/>
                <a:cs typeface="メイリオ"/>
              </a:rPr>
              <a:t>認可機構</a:t>
            </a:r>
            <a:r>
              <a:rPr lang="ja-JP" altLang="en-US" sz="900" dirty="0">
                <a:latin typeface="メイリオ"/>
                <a:ea typeface="メイリオ"/>
                <a:cs typeface="メイリオ"/>
              </a:rPr>
              <a:t>に欠陥が生じます。内部ネットワークのユーザのみが使用し</a:t>
            </a:r>
            <a:r>
              <a:rPr lang="ja-JP" altLang="en-US" sz="900" dirty="0" smtClean="0">
                <a:latin typeface="メイリオ"/>
                <a:ea typeface="メイリオ"/>
                <a:cs typeface="メイリオ"/>
              </a:rPr>
              <a:t>、外部</a:t>
            </a:r>
            <a:r>
              <a:rPr lang="ja-JP" altLang="en-US" sz="900" dirty="0">
                <a:latin typeface="メイリオ"/>
                <a:ea typeface="メイリオ"/>
                <a:cs typeface="メイリオ"/>
              </a:rPr>
              <a:t>ネットワークのユーザからはアクセスされないことを前提と</a:t>
            </a:r>
            <a:r>
              <a:rPr lang="ja-JP" altLang="en-US" sz="900" dirty="0" smtClean="0">
                <a:latin typeface="メイリオ"/>
                <a:ea typeface="メイリオ"/>
                <a:cs typeface="メイリオ"/>
              </a:rPr>
              <a:t>している</a:t>
            </a:r>
            <a:r>
              <a:rPr lang="ja-JP" altLang="en-US" sz="900" dirty="0">
                <a:latin typeface="メイリオ"/>
                <a:ea typeface="メイリオ"/>
                <a:cs typeface="メイリオ"/>
              </a:rPr>
              <a:t>場合、ほとんどのインターフェースにこのような欠陥が見られます</a:t>
            </a:r>
            <a:r>
              <a:rPr lang="ja-JP" altLang="en-US" sz="900" dirty="0" smtClean="0">
                <a:latin typeface="メイリオ"/>
                <a:ea typeface="メイリオ"/>
                <a:cs typeface="メイリオ"/>
              </a:rPr>
              <a:t>。認証</a:t>
            </a:r>
            <a:r>
              <a:rPr lang="ja-JP" altLang="en-US" sz="900" dirty="0">
                <a:latin typeface="メイリオ"/>
                <a:ea typeface="メイリオ"/>
                <a:cs typeface="メイリオ"/>
              </a:rPr>
              <a:t>・認可機構の問題の多くは、自動テストツールでも、手作業</a:t>
            </a:r>
            <a:r>
              <a:rPr lang="ja-JP" altLang="en-US" sz="900" dirty="0" smtClean="0">
                <a:latin typeface="メイリオ"/>
                <a:ea typeface="メイリオ"/>
                <a:cs typeface="メイリオ"/>
              </a:rPr>
              <a:t>でも容易</a:t>
            </a:r>
            <a:r>
              <a:rPr lang="ja-JP" altLang="en-US" sz="900" dirty="0">
                <a:latin typeface="メイリオ"/>
                <a:ea typeface="メイリオ"/>
                <a:cs typeface="メイリオ"/>
              </a:rPr>
              <a:t>に見つけることができます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3.</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でないネットワークサービス</a:t>
            </a:r>
          </a:p>
          <a:p>
            <a:r>
              <a:rPr lang="ja-JP" altLang="en-US" sz="900" dirty="0">
                <a:latin typeface="メイリオ"/>
                <a:ea typeface="メイリオ"/>
                <a:cs typeface="メイリオ"/>
              </a:rPr>
              <a:t>安全でないネットワークサービスは、バッファオーバーフロー攻撃や</a:t>
            </a:r>
            <a:r>
              <a:rPr lang="ja-JP" altLang="en-US" sz="900" dirty="0" smtClean="0">
                <a:latin typeface="メイリオ"/>
                <a:ea typeface="メイリオ"/>
                <a:cs typeface="メイリオ"/>
              </a:rPr>
              <a:t>、ユーザ</a:t>
            </a:r>
            <a:r>
              <a:rPr lang="ja-JP" altLang="en-US" sz="900" dirty="0">
                <a:latin typeface="メイリオ"/>
                <a:ea typeface="メイリオ"/>
                <a:cs typeface="メイリオ"/>
              </a:rPr>
              <a:t>がデバイスを使えなくするサービス妨害</a:t>
            </a:r>
            <a:r>
              <a:rPr lang="en-US" altLang="ja-JP" sz="900" dirty="0">
                <a:latin typeface="メイリオ"/>
                <a:ea typeface="メイリオ"/>
                <a:cs typeface="メイリオ"/>
              </a:rPr>
              <a:t>(</a:t>
            </a:r>
            <a:r>
              <a:rPr lang="en-US" altLang="ja-JP" sz="900" dirty="0" err="1">
                <a:latin typeface="メイリオ"/>
                <a:ea typeface="メイリオ"/>
                <a:cs typeface="メイリオ"/>
              </a:rPr>
              <a:t>DoS</a:t>
            </a:r>
            <a:r>
              <a:rPr lang="en-US" altLang="ja-JP" sz="900" dirty="0">
                <a:latin typeface="メイリオ"/>
                <a:ea typeface="メイリオ"/>
                <a:cs typeface="メイリオ"/>
              </a:rPr>
              <a:t>)</a:t>
            </a:r>
            <a:r>
              <a:rPr lang="ja-JP" altLang="en-US" sz="900" dirty="0">
                <a:latin typeface="メイリオ"/>
                <a:ea typeface="メイリオ"/>
                <a:cs typeface="メイリオ"/>
              </a:rPr>
              <a:t>攻撃の影響</a:t>
            </a:r>
            <a:r>
              <a:rPr lang="ja-JP" altLang="en-US" sz="900" dirty="0" smtClean="0">
                <a:latin typeface="メイリオ"/>
                <a:ea typeface="メイリオ"/>
                <a:cs typeface="メイリオ"/>
              </a:rPr>
              <a:t>を受けやすく</a:t>
            </a:r>
            <a:r>
              <a:rPr lang="ja-JP" altLang="en-US" sz="900" dirty="0">
                <a:latin typeface="メイリオ"/>
                <a:ea typeface="メイリオ"/>
                <a:cs typeface="メイリオ"/>
              </a:rPr>
              <a:t>なります。また、他ユーザに対する</a:t>
            </a:r>
            <a:r>
              <a:rPr lang="en-US" altLang="ja-JP" sz="900" dirty="0" err="1">
                <a:latin typeface="メイリオ"/>
                <a:ea typeface="メイリオ"/>
                <a:cs typeface="メイリオ"/>
              </a:rPr>
              <a:t>DoS</a:t>
            </a:r>
            <a:r>
              <a:rPr lang="ja-JP" altLang="en-US" sz="900" dirty="0">
                <a:latin typeface="メイリオ"/>
                <a:ea typeface="メイリオ"/>
                <a:cs typeface="メイリオ"/>
              </a:rPr>
              <a:t>攻撃では、安全で</a:t>
            </a:r>
            <a:r>
              <a:rPr lang="ja-JP" altLang="en-US" sz="900" dirty="0" smtClean="0">
                <a:latin typeface="メイリオ"/>
                <a:ea typeface="メイリオ"/>
                <a:cs typeface="メイリオ"/>
              </a:rPr>
              <a:t>ないネットワークサービス</a:t>
            </a:r>
            <a:r>
              <a:rPr lang="ja-JP" altLang="en-US" sz="900" dirty="0">
                <a:latin typeface="メイリオ"/>
                <a:ea typeface="メイリオ"/>
                <a:cs typeface="メイリオ"/>
              </a:rPr>
              <a:t>を悪用されることがあります。ポートスキャン</a:t>
            </a:r>
            <a:r>
              <a:rPr lang="ja-JP" altLang="en-US" sz="900" dirty="0" smtClean="0">
                <a:latin typeface="メイリオ"/>
                <a:ea typeface="メイリオ"/>
                <a:cs typeface="メイリオ"/>
              </a:rPr>
              <a:t>やファジングツール</a:t>
            </a:r>
            <a:r>
              <a:rPr lang="ja-JP" altLang="en-US" sz="900" dirty="0">
                <a:latin typeface="メイリオ"/>
                <a:ea typeface="メイリオ"/>
                <a:cs typeface="メイリオ"/>
              </a:rPr>
              <a:t>で検知することで、安全性を確認できます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4.</a:t>
            </a:r>
            <a:r>
              <a:rPr lang="ja-JP" altLang="en-US" sz="1400" dirty="0" smtClean="0">
                <a:latin typeface="メイリオ"/>
                <a:ea typeface="メイリオ"/>
                <a:cs typeface="メイリオ"/>
              </a:rPr>
              <a:t>通信</a:t>
            </a:r>
            <a:r>
              <a:rPr lang="ja-JP" altLang="en-US" sz="1400" dirty="0">
                <a:latin typeface="メイリオ"/>
                <a:ea typeface="メイリオ"/>
                <a:cs typeface="メイリオ"/>
              </a:rPr>
              <a:t>路の暗号化の欠如</a:t>
            </a:r>
          </a:p>
          <a:p>
            <a:r>
              <a:rPr lang="ja-JP" altLang="en-US" sz="900" dirty="0">
                <a:latin typeface="メイリオ"/>
                <a:ea typeface="メイリオ"/>
                <a:cs typeface="メイリオ"/>
              </a:rPr>
              <a:t>通信の暗号化を行わないと、</a:t>
            </a:r>
            <a:r>
              <a:rPr lang="en-US" altLang="ja-JP" sz="900" dirty="0">
                <a:latin typeface="メイリオ"/>
                <a:ea typeface="メイリオ"/>
                <a:cs typeface="メイリオ"/>
              </a:rPr>
              <a:t>LAN</a:t>
            </a:r>
            <a:r>
              <a:rPr lang="ja-JP" altLang="en-US" sz="900" dirty="0">
                <a:latin typeface="メイリオ"/>
                <a:ea typeface="メイリオ"/>
                <a:cs typeface="メイリオ"/>
              </a:rPr>
              <a:t>やインターネットで通信されるデータ</a:t>
            </a:r>
            <a:r>
              <a:rPr lang="ja-JP" altLang="en-US" sz="900" dirty="0" smtClean="0">
                <a:latin typeface="メイリオ"/>
                <a:ea typeface="メイリオ"/>
                <a:cs typeface="メイリオ"/>
              </a:rPr>
              <a:t>を誰</a:t>
            </a:r>
            <a:r>
              <a:rPr lang="ja-JP" altLang="en-US" sz="900" dirty="0">
                <a:latin typeface="メイリオ"/>
                <a:ea typeface="メイリオ"/>
                <a:cs typeface="メイリオ"/>
              </a:rPr>
              <a:t>からでも見られるようになります。</a:t>
            </a:r>
            <a:r>
              <a:rPr lang="en-US" altLang="ja-JP" sz="900" dirty="0">
                <a:latin typeface="メイリオ"/>
                <a:ea typeface="メイリオ"/>
                <a:cs typeface="メイリオ"/>
              </a:rPr>
              <a:t>LAN</a:t>
            </a:r>
            <a:r>
              <a:rPr lang="ja-JP" altLang="en-US" sz="900" dirty="0">
                <a:latin typeface="メイリオ"/>
                <a:ea typeface="メイリオ"/>
                <a:cs typeface="メイリオ"/>
              </a:rPr>
              <a:t>のトラフィックは内部の</a:t>
            </a:r>
            <a:r>
              <a:rPr lang="ja-JP" altLang="en-US" sz="900" dirty="0" smtClean="0">
                <a:latin typeface="メイリオ"/>
                <a:ea typeface="メイリオ"/>
                <a:cs typeface="メイリオ"/>
              </a:rPr>
              <a:t>限られた人</a:t>
            </a:r>
            <a:r>
              <a:rPr lang="ja-JP" altLang="en-US" sz="900" dirty="0">
                <a:latin typeface="メイリオ"/>
                <a:ea typeface="メイリオ"/>
                <a:cs typeface="メイリオ"/>
              </a:rPr>
              <a:t>にしか見られないため通信路の暗号化が不要だと考える人</a:t>
            </a:r>
            <a:r>
              <a:rPr lang="ja-JP" altLang="en-US" sz="900" dirty="0" smtClean="0">
                <a:latin typeface="メイリオ"/>
                <a:ea typeface="メイリオ"/>
                <a:cs typeface="メイリオ"/>
              </a:rPr>
              <a:t>もいる</a:t>
            </a:r>
            <a:r>
              <a:rPr lang="ja-JP" altLang="en-US" sz="900" dirty="0">
                <a:latin typeface="メイリオ"/>
                <a:ea typeface="メイリオ"/>
                <a:cs typeface="メイリオ"/>
              </a:rPr>
              <a:t>でしょうが、ワイヤレスネットワークでは、設定の不備が</a:t>
            </a:r>
            <a:r>
              <a:rPr lang="ja-JP" altLang="en-US" sz="900" dirty="0" smtClean="0">
                <a:latin typeface="メイリオ"/>
                <a:ea typeface="メイリオ"/>
                <a:cs typeface="メイリオ"/>
              </a:rPr>
              <a:t>あれば誰</a:t>
            </a:r>
            <a:r>
              <a:rPr lang="ja-JP" altLang="en-US" sz="900" dirty="0">
                <a:latin typeface="メイリオ"/>
                <a:ea typeface="メイリオ"/>
                <a:cs typeface="メイリオ"/>
              </a:rPr>
              <a:t>にでもトラフィックを見られるようになります。この問題の多くは</a:t>
            </a:r>
            <a:r>
              <a:rPr lang="ja-JP" altLang="en-US" sz="900" dirty="0" smtClean="0">
                <a:latin typeface="メイリオ"/>
                <a:ea typeface="メイリオ"/>
                <a:cs typeface="メイリオ"/>
              </a:rPr>
              <a:t>、ネットワークトラフィック上</a:t>
            </a:r>
            <a:r>
              <a:rPr lang="ja-JP" altLang="en-US" sz="900" dirty="0">
                <a:latin typeface="メイリオ"/>
                <a:ea typeface="メイリオ"/>
                <a:cs typeface="メイリオ"/>
              </a:rPr>
              <a:t>で、実際に読めるデータを調べることで容易</a:t>
            </a:r>
            <a:r>
              <a:rPr lang="ja-JP" altLang="en-US" sz="900" dirty="0" smtClean="0">
                <a:latin typeface="メイリオ"/>
                <a:ea typeface="メイリオ"/>
                <a:cs typeface="メイリオ"/>
              </a:rPr>
              <a:t>に見つける</a:t>
            </a:r>
            <a:r>
              <a:rPr lang="ja-JP" altLang="en-US" sz="900" dirty="0">
                <a:latin typeface="メイリオ"/>
                <a:ea typeface="メイリオ"/>
                <a:cs typeface="メイリオ"/>
              </a:rPr>
              <a:t>ことができます。また自動化ツールで</a:t>
            </a:r>
            <a:r>
              <a:rPr lang="en-US" altLang="ja-JP" sz="900" dirty="0">
                <a:latin typeface="メイリオ"/>
                <a:ea typeface="メイリオ"/>
                <a:cs typeface="メイリオ"/>
              </a:rPr>
              <a:t>SSL</a:t>
            </a:r>
            <a:r>
              <a:rPr lang="ja-JP" altLang="en-US" sz="900" dirty="0">
                <a:latin typeface="メイリオ"/>
                <a:ea typeface="メイリオ"/>
                <a:cs typeface="メイリオ"/>
              </a:rPr>
              <a:t>や</a:t>
            </a:r>
            <a:r>
              <a:rPr lang="en-US" altLang="ja-JP" sz="900" dirty="0">
                <a:latin typeface="メイリオ"/>
                <a:ea typeface="メイリオ"/>
                <a:cs typeface="メイリオ"/>
              </a:rPr>
              <a:t>TLS</a:t>
            </a:r>
            <a:r>
              <a:rPr lang="ja-JP" altLang="en-US" sz="900" dirty="0" smtClean="0">
                <a:latin typeface="メイリオ"/>
                <a:ea typeface="メイリオ"/>
                <a:cs typeface="メイリオ"/>
              </a:rPr>
              <a:t>のような常識的</a:t>
            </a:r>
            <a:r>
              <a:rPr lang="ja-JP" altLang="en-US" sz="900" dirty="0">
                <a:latin typeface="メイリオ"/>
                <a:ea typeface="メイリオ"/>
                <a:cs typeface="メイリオ"/>
              </a:rPr>
              <a:t>な暗号化通信が適切に実装されているかを調べることができます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5.</a:t>
            </a:r>
            <a:r>
              <a:rPr lang="ja-JP" altLang="en-US" sz="1400" dirty="0" smtClean="0">
                <a:latin typeface="メイリオ"/>
                <a:ea typeface="メイリオ"/>
                <a:cs typeface="メイリオ"/>
              </a:rPr>
              <a:t>プライバシー</a:t>
            </a:r>
            <a:endParaRPr lang="ja-JP" altLang="en-US" sz="1400" dirty="0">
              <a:latin typeface="メイリオ"/>
              <a:ea typeface="メイリオ"/>
              <a:cs typeface="メイリオ"/>
            </a:endParaRPr>
          </a:p>
          <a:p>
            <a:r>
              <a:rPr lang="ja-JP" altLang="en-US" sz="900" dirty="0">
                <a:latin typeface="メイリオ"/>
                <a:ea typeface="メイリオ"/>
                <a:cs typeface="メイリオ"/>
              </a:rPr>
              <a:t>プライバシーの問題は、収集した個人情報の保護が適切でない場合</a:t>
            </a:r>
            <a:r>
              <a:rPr lang="ja-JP" altLang="en-US" sz="900" dirty="0" smtClean="0">
                <a:latin typeface="メイリオ"/>
                <a:ea typeface="メイリオ"/>
                <a:cs typeface="メイリオ"/>
              </a:rPr>
              <a:t>に発生</a:t>
            </a:r>
            <a:r>
              <a:rPr lang="ja-JP" altLang="en-US" sz="900" dirty="0">
                <a:latin typeface="メイリオ"/>
                <a:ea typeface="メイリオ"/>
                <a:cs typeface="メイリオ"/>
              </a:rPr>
              <a:t>します。デバイスのセットアップ時にユーザから収集するデータ</a:t>
            </a:r>
            <a:r>
              <a:rPr lang="ja-JP" altLang="en-US" sz="900" dirty="0" smtClean="0">
                <a:latin typeface="メイリオ"/>
                <a:ea typeface="メイリオ"/>
                <a:cs typeface="メイリオ"/>
              </a:rPr>
              <a:t>を分析</a:t>
            </a:r>
            <a:r>
              <a:rPr lang="ja-JP" altLang="en-US" sz="900" dirty="0">
                <a:latin typeface="メイリオ"/>
                <a:ea typeface="メイリオ"/>
                <a:cs typeface="メイリオ"/>
              </a:rPr>
              <a:t>することで、プライバシーの問題を検知できます。また、</a:t>
            </a:r>
            <a:r>
              <a:rPr lang="ja-JP" altLang="en-US" sz="900" dirty="0" smtClean="0">
                <a:latin typeface="メイリオ"/>
                <a:ea typeface="メイリオ"/>
                <a:cs typeface="メイリオ"/>
              </a:rPr>
              <a:t>自動化ツール</a:t>
            </a:r>
            <a:r>
              <a:rPr lang="ja-JP" altLang="en-US" sz="900" dirty="0">
                <a:latin typeface="メイリオ"/>
                <a:ea typeface="メイリオ"/>
                <a:cs typeface="メイリオ"/>
              </a:rPr>
              <a:t>でパターンを特定して検索することで、個人情報や機微情報</a:t>
            </a:r>
            <a:r>
              <a:rPr lang="ja-JP" altLang="en-US" sz="900" dirty="0" smtClean="0">
                <a:latin typeface="メイリオ"/>
                <a:ea typeface="メイリオ"/>
                <a:cs typeface="メイリオ"/>
              </a:rPr>
              <a:t>の収集</a:t>
            </a:r>
            <a:r>
              <a:rPr lang="ja-JP" altLang="en-US" sz="900" dirty="0">
                <a:latin typeface="メイリオ"/>
                <a:ea typeface="メイリオ"/>
                <a:cs typeface="メイリオ"/>
              </a:rPr>
              <a:t>状況を確認できます</a:t>
            </a:r>
            <a:r>
              <a:rPr lang="ja-JP" altLang="en-US" sz="900" dirty="0" smtClean="0">
                <a:latin typeface="メイリオ"/>
                <a:ea typeface="メイリオ"/>
                <a:cs typeface="メイリオ"/>
              </a:rPr>
              <a:t>。</a:t>
            </a:r>
            <a:endParaRPr lang="ja-JP" altLang="en-US" sz="900" dirty="0">
              <a:latin typeface="メイリオ"/>
              <a:ea typeface="メイリオ"/>
              <a:cs typeface="メイリオ"/>
            </a:endParaRPr>
          </a:p>
        </p:txBody>
      </p:sp>
      <p:sp>
        <p:nvSpPr>
          <p:cNvPr id="6" name="正方形/長方形 5"/>
          <p:cNvSpPr/>
          <p:nvPr/>
        </p:nvSpPr>
        <p:spPr>
          <a:xfrm>
            <a:off x="4738425" y="785313"/>
            <a:ext cx="4226063" cy="5740031"/>
          </a:xfrm>
          <a:prstGeom prst="rect">
            <a:avLst/>
          </a:prstGeom>
        </p:spPr>
        <p:txBody>
          <a:bodyPr wrap="square">
            <a:spAutoFit/>
          </a:bodyPr>
          <a:lstStyle/>
          <a:p>
            <a:r>
              <a:rPr lang="en-US" altLang="ja-JP" sz="1400" dirty="0" smtClean="0">
                <a:latin typeface="メイリオ"/>
                <a:ea typeface="メイリオ"/>
                <a:cs typeface="メイリオ"/>
              </a:rPr>
              <a:t>6.</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でないクラウドインターフェース</a:t>
            </a:r>
          </a:p>
          <a:p>
            <a:r>
              <a:rPr lang="ja-JP" altLang="en-US" sz="900" dirty="0">
                <a:latin typeface="メイリオ"/>
                <a:ea typeface="メイリオ"/>
                <a:cs typeface="メイリオ"/>
              </a:rPr>
              <a:t>ユーザの認証情報やアカウントリストを推測しやすい場合、</a:t>
            </a:r>
            <a:r>
              <a:rPr lang="ja-JP" altLang="en-US" sz="900" dirty="0" smtClean="0">
                <a:latin typeface="メイリオ"/>
                <a:ea typeface="メイリオ"/>
                <a:cs typeface="メイリオ"/>
              </a:rPr>
              <a:t>クラウドインターフェース</a:t>
            </a:r>
            <a:r>
              <a:rPr lang="ja-JP" altLang="en-US" sz="900" dirty="0">
                <a:latin typeface="メイリオ"/>
                <a:ea typeface="メイリオ"/>
                <a:cs typeface="メイリオ"/>
              </a:rPr>
              <a:t>は安全とはいえません。クラウドインターフェースへ</a:t>
            </a:r>
            <a:r>
              <a:rPr lang="ja-JP" altLang="en-US" sz="900" dirty="0" smtClean="0">
                <a:latin typeface="メイリオ"/>
                <a:ea typeface="メイリオ"/>
                <a:cs typeface="メイリオ"/>
              </a:rPr>
              <a:t>の接続</a:t>
            </a:r>
            <a:r>
              <a:rPr lang="ja-JP" altLang="en-US" sz="900" dirty="0">
                <a:latin typeface="メイリオ"/>
                <a:ea typeface="メイリオ"/>
                <a:cs typeface="メイリオ"/>
              </a:rPr>
              <a:t>内容をレビューし、その通信が</a:t>
            </a:r>
            <a:r>
              <a:rPr lang="en-US" altLang="ja-JP" sz="900" dirty="0">
                <a:latin typeface="メイリオ"/>
                <a:ea typeface="メイリオ"/>
                <a:cs typeface="メイリオ"/>
              </a:rPr>
              <a:t>SSL</a:t>
            </a:r>
            <a:r>
              <a:rPr lang="ja-JP" altLang="en-US" sz="900" dirty="0">
                <a:latin typeface="メイリオ"/>
                <a:ea typeface="メイリオ"/>
                <a:cs typeface="メイリオ"/>
              </a:rPr>
              <a:t>接続を用いているかどうか</a:t>
            </a:r>
            <a:r>
              <a:rPr lang="ja-JP" altLang="en-US" sz="900" dirty="0" smtClean="0">
                <a:latin typeface="メイリオ"/>
                <a:ea typeface="メイリオ"/>
                <a:cs typeface="メイリオ"/>
              </a:rPr>
              <a:t>、さらに</a:t>
            </a:r>
            <a:r>
              <a:rPr lang="ja-JP" altLang="en-US" sz="900" dirty="0">
                <a:latin typeface="メイリオ"/>
                <a:ea typeface="メイリオ"/>
                <a:cs typeface="メイリオ"/>
              </a:rPr>
              <a:t>パスワードリセット機構がアカウントの有効性を</a:t>
            </a:r>
            <a:r>
              <a:rPr lang="ja-JP" altLang="en-US" sz="900" dirty="0" smtClean="0">
                <a:latin typeface="メイリオ"/>
                <a:ea typeface="メイリオ"/>
                <a:cs typeface="メイリオ"/>
              </a:rPr>
              <a:t>見せて結果的</a:t>
            </a:r>
            <a:r>
              <a:rPr lang="ja-JP" altLang="en-US" sz="900" dirty="0">
                <a:latin typeface="メイリオ"/>
                <a:ea typeface="メイリオ"/>
                <a:cs typeface="メイリオ"/>
              </a:rPr>
              <a:t>にアカウントのリスト化につながってしまうものと</a:t>
            </a:r>
            <a:r>
              <a:rPr lang="ja-JP" altLang="en-US" sz="900" dirty="0" smtClean="0">
                <a:latin typeface="メイリオ"/>
                <a:ea typeface="メイリオ"/>
                <a:cs typeface="メイリオ"/>
              </a:rPr>
              <a:t>なっていない</a:t>
            </a:r>
            <a:r>
              <a:rPr lang="ja-JP" altLang="en-US" sz="900" dirty="0">
                <a:latin typeface="メイリオ"/>
                <a:ea typeface="メイリオ"/>
                <a:cs typeface="メイリオ"/>
              </a:rPr>
              <a:t>かなどを確認することにより、安全性を確認することができます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7.</a:t>
            </a:r>
            <a:r>
              <a:rPr lang="ja-JP" altLang="en-US" sz="1400" dirty="0" smtClean="0">
                <a:latin typeface="メイリオ"/>
                <a:ea typeface="メイリオ"/>
                <a:cs typeface="メイリオ"/>
              </a:rPr>
              <a:t>弱い</a:t>
            </a:r>
            <a:r>
              <a:rPr lang="ja-JP" altLang="en-US" sz="1400" dirty="0">
                <a:latin typeface="メイリオ"/>
                <a:ea typeface="メイリオ"/>
                <a:cs typeface="メイリオ"/>
              </a:rPr>
              <a:t>モバイルインターフェース</a:t>
            </a:r>
          </a:p>
          <a:p>
            <a:r>
              <a:rPr lang="ja-JP" altLang="en-US" sz="900" dirty="0">
                <a:latin typeface="メイリオ"/>
                <a:ea typeface="メイリオ"/>
                <a:cs typeface="メイリオ"/>
              </a:rPr>
              <a:t>推測しやすいユーザ認証情報やアカウントリストを取得可能で</a:t>
            </a:r>
            <a:r>
              <a:rPr lang="ja-JP" altLang="en-US" sz="900" dirty="0" smtClean="0">
                <a:latin typeface="メイリオ"/>
                <a:ea typeface="メイリオ"/>
                <a:cs typeface="メイリオ"/>
              </a:rPr>
              <a:t>ある場合</a:t>
            </a:r>
            <a:r>
              <a:rPr lang="ja-JP" altLang="en-US" sz="900" dirty="0">
                <a:latin typeface="メイリオ"/>
                <a:ea typeface="メイリオ"/>
                <a:cs typeface="メイリオ"/>
              </a:rPr>
              <a:t>、モバイルインターフェースは安全とはいえません。</a:t>
            </a:r>
            <a:r>
              <a:rPr lang="ja-JP" altLang="en-US" sz="900" dirty="0" smtClean="0">
                <a:latin typeface="メイリオ"/>
                <a:ea typeface="メイリオ"/>
                <a:cs typeface="メイリオ"/>
              </a:rPr>
              <a:t>ワイヤレスネットワーク</a:t>
            </a:r>
            <a:r>
              <a:rPr lang="ja-JP" altLang="en-US" sz="900" dirty="0">
                <a:latin typeface="メイリオ"/>
                <a:ea typeface="メイリオ"/>
                <a:cs typeface="メイリオ"/>
              </a:rPr>
              <a:t>への接続や</a:t>
            </a:r>
            <a:r>
              <a:rPr lang="en-US" altLang="ja-JP" sz="900" dirty="0">
                <a:latin typeface="メイリオ"/>
                <a:ea typeface="メイリオ"/>
                <a:cs typeface="メイリオ"/>
              </a:rPr>
              <a:t>SSL</a:t>
            </a:r>
            <a:r>
              <a:rPr lang="ja-JP" altLang="en-US" sz="900" dirty="0">
                <a:latin typeface="メイリオ"/>
                <a:ea typeface="メイリオ"/>
                <a:cs typeface="メイリオ"/>
              </a:rPr>
              <a:t>接続の有無、パスワードリセット機構</a:t>
            </a:r>
            <a:r>
              <a:rPr lang="ja-JP" altLang="en-US" sz="900" dirty="0" smtClean="0">
                <a:latin typeface="メイリオ"/>
                <a:ea typeface="メイリオ"/>
                <a:cs typeface="メイリオ"/>
              </a:rPr>
              <a:t>がアカウントリスト</a:t>
            </a:r>
            <a:r>
              <a:rPr lang="ja-JP" altLang="en-US" sz="900" dirty="0">
                <a:latin typeface="メイリオ"/>
                <a:ea typeface="メイリオ"/>
                <a:cs typeface="メイリオ"/>
              </a:rPr>
              <a:t>作成につながるかどうかなどを確認すること</a:t>
            </a:r>
            <a:r>
              <a:rPr lang="ja-JP" altLang="en-US" sz="900" dirty="0" smtClean="0">
                <a:latin typeface="メイリオ"/>
                <a:ea typeface="メイリオ"/>
                <a:cs typeface="メイリオ"/>
              </a:rPr>
              <a:t>でモバイルインターフェース</a:t>
            </a:r>
            <a:r>
              <a:rPr lang="ja-JP" altLang="en-US" sz="900" dirty="0">
                <a:latin typeface="メイリオ"/>
                <a:ea typeface="メイリオ"/>
                <a:cs typeface="メイリオ"/>
              </a:rPr>
              <a:t>の安全性を確認できます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smtClean="0">
              <a:latin typeface="メイリオ"/>
              <a:ea typeface="メイリオ"/>
              <a:cs typeface="メイリオ"/>
            </a:endParaRPr>
          </a:p>
          <a:p>
            <a:r>
              <a:rPr lang="en-US" altLang="ja-JP" sz="1400" dirty="0" smtClean="0">
                <a:latin typeface="メイリオ"/>
                <a:ea typeface="メイリオ"/>
                <a:cs typeface="メイリオ"/>
              </a:rPr>
              <a:t>8.</a:t>
            </a:r>
            <a:r>
              <a:rPr lang="ja-JP" altLang="en-US" sz="1400" dirty="0" smtClean="0">
                <a:latin typeface="メイリオ"/>
                <a:ea typeface="メイリオ"/>
                <a:cs typeface="メイリオ"/>
              </a:rPr>
              <a:t>セキュリティ設定の不備</a:t>
            </a:r>
            <a:endParaRPr lang="en-US" altLang="ja-JP" sz="1400" dirty="0">
              <a:latin typeface="メイリオ"/>
              <a:ea typeface="メイリオ"/>
              <a:cs typeface="メイリオ"/>
            </a:endParaRPr>
          </a:p>
          <a:p>
            <a:r>
              <a:rPr lang="ja-JP" altLang="en-US" sz="900" dirty="0">
                <a:latin typeface="メイリオ"/>
                <a:ea typeface="メイリオ"/>
                <a:cs typeface="メイリオ"/>
              </a:rPr>
              <a:t>セキュリティ設定の不備は、ユーザにデバイスのセキュリティ設定に</a:t>
            </a:r>
          </a:p>
          <a:p>
            <a:r>
              <a:rPr lang="ja-JP" altLang="en-US" sz="900" dirty="0">
                <a:latin typeface="メイリオ"/>
                <a:ea typeface="メイリオ"/>
                <a:cs typeface="メイリオ"/>
              </a:rPr>
              <a:t>ついてのスキルがないか、不足している場合に生じます。</a:t>
            </a:r>
          </a:p>
          <a:p>
            <a:r>
              <a:rPr lang="ja-JP" altLang="en-US" sz="900" dirty="0">
                <a:latin typeface="メイリオ"/>
                <a:ea typeface="メイリオ"/>
                <a:cs typeface="メイリオ"/>
              </a:rPr>
              <a:t>また、ウェブインターフェースの設定画面で、緻密なアクセス権限の</a:t>
            </a:r>
          </a:p>
          <a:p>
            <a:r>
              <a:rPr lang="ja-JP" altLang="en-US" sz="900" dirty="0">
                <a:latin typeface="メイリオ"/>
                <a:ea typeface="メイリオ"/>
                <a:cs typeface="メイリオ"/>
              </a:rPr>
              <a:t>設定ができない場合、たとえば強力なパスワードの使用を必須に</a:t>
            </a:r>
          </a:p>
          <a:p>
            <a:r>
              <a:rPr lang="ja-JP" altLang="en-US" sz="900" dirty="0">
                <a:latin typeface="メイリオ"/>
                <a:ea typeface="メイリオ"/>
                <a:cs typeface="メイリオ"/>
              </a:rPr>
              <a:t>することができない場合などにも生じます。手動で設定画面を</a:t>
            </a:r>
          </a:p>
          <a:p>
            <a:r>
              <a:rPr lang="ja-JP" altLang="en-US" sz="900" dirty="0">
                <a:latin typeface="メイリオ"/>
                <a:ea typeface="メイリオ"/>
                <a:cs typeface="メイリオ"/>
              </a:rPr>
              <a:t>レビューし、これらのオプションの存在を調べることで確認できます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9.</a:t>
            </a:r>
            <a:r>
              <a:rPr lang="ja-JP" altLang="en-US" sz="1400" dirty="0" smtClean="0">
                <a:latin typeface="メイリオ"/>
                <a:ea typeface="メイリオ"/>
                <a:cs typeface="メイリオ"/>
              </a:rPr>
              <a:t>ソフトウェア</a:t>
            </a:r>
            <a:r>
              <a:rPr lang="ja-JP" altLang="en-US" sz="1400" dirty="0">
                <a:latin typeface="メイリオ"/>
                <a:ea typeface="メイリオ"/>
                <a:cs typeface="メイリオ"/>
              </a:rPr>
              <a:t>・ファームウェアの問題</a:t>
            </a:r>
          </a:p>
          <a:p>
            <a:r>
              <a:rPr lang="ja-JP" altLang="en-US" sz="900" dirty="0">
                <a:latin typeface="メイリオ"/>
                <a:ea typeface="メイリオ"/>
                <a:cs typeface="メイリオ"/>
              </a:rPr>
              <a:t>更新できないデバイスは、それ自体がセキュリティ欠陥です。</a:t>
            </a:r>
            <a:r>
              <a:rPr lang="ja-JP" altLang="en-US" sz="900" dirty="0" smtClean="0">
                <a:latin typeface="メイリオ"/>
                <a:ea typeface="メイリオ"/>
                <a:cs typeface="メイリオ"/>
              </a:rPr>
              <a:t>デバイスに</a:t>
            </a:r>
            <a:r>
              <a:rPr lang="ja-JP" altLang="en-US" sz="900" dirty="0">
                <a:latin typeface="メイリオ"/>
                <a:ea typeface="メイリオ"/>
                <a:cs typeface="メイリオ"/>
              </a:rPr>
              <a:t>脆弱性が発見されたら、そのデバイスは更新できなければなりません</a:t>
            </a:r>
            <a:r>
              <a:rPr lang="ja-JP" altLang="en-US" sz="900" dirty="0" smtClean="0">
                <a:latin typeface="メイリオ"/>
                <a:ea typeface="メイリオ"/>
                <a:cs typeface="メイリオ"/>
              </a:rPr>
              <a:t>。また</a:t>
            </a:r>
            <a:r>
              <a:rPr lang="ja-JP" altLang="en-US" sz="900" dirty="0">
                <a:latin typeface="メイリオ"/>
                <a:ea typeface="メイリオ"/>
                <a:cs typeface="メイリオ"/>
              </a:rPr>
              <a:t>、肝心のソフトウェアやファームウェアのアップデートの配信</a:t>
            </a:r>
            <a:r>
              <a:rPr lang="ja-JP" altLang="en-US" sz="900" dirty="0" smtClean="0">
                <a:latin typeface="メイリオ"/>
                <a:ea typeface="メイリオ"/>
                <a:cs typeface="メイリオ"/>
              </a:rPr>
              <a:t>において</a:t>
            </a:r>
            <a:r>
              <a:rPr lang="ja-JP" altLang="en-US" sz="900" dirty="0">
                <a:latin typeface="メイリオ"/>
                <a:ea typeface="メイリオ"/>
                <a:cs typeface="メイリオ"/>
              </a:rPr>
              <a:t>、ネットワーク接続が保護されていない場合も安全とは</a:t>
            </a:r>
            <a:r>
              <a:rPr lang="ja-JP" altLang="en-US" sz="900" dirty="0" smtClean="0">
                <a:latin typeface="メイリオ"/>
                <a:ea typeface="メイリオ"/>
                <a:cs typeface="メイリオ"/>
              </a:rPr>
              <a:t>言えません</a:t>
            </a:r>
            <a:r>
              <a:rPr lang="ja-JP" altLang="en-US" sz="900" dirty="0">
                <a:latin typeface="メイリオ"/>
                <a:ea typeface="メイリオ"/>
                <a:cs typeface="メイリオ"/>
              </a:rPr>
              <a:t>。また、ソフトウェアやファームウェアに認証情報など機微</a:t>
            </a:r>
            <a:r>
              <a:rPr lang="ja-JP" altLang="en-US" sz="900" dirty="0" smtClean="0">
                <a:latin typeface="メイリオ"/>
                <a:ea typeface="メイリオ"/>
                <a:cs typeface="メイリオ"/>
              </a:rPr>
              <a:t>情報が</a:t>
            </a:r>
            <a:r>
              <a:rPr lang="ja-JP" altLang="en-US" sz="900" dirty="0">
                <a:latin typeface="メイリオ"/>
                <a:ea typeface="メイリオ"/>
                <a:cs typeface="メイリオ"/>
              </a:rPr>
              <a:t>ハードコーディングされている場合も安全ではありません。</a:t>
            </a:r>
            <a:r>
              <a:rPr lang="ja-JP" altLang="en-US" sz="900" dirty="0" smtClean="0">
                <a:latin typeface="メイリオ"/>
                <a:ea typeface="メイリオ"/>
                <a:cs typeface="メイリオ"/>
              </a:rPr>
              <a:t>この問題</a:t>
            </a:r>
            <a:r>
              <a:rPr lang="ja-JP" altLang="en-US" sz="900" dirty="0">
                <a:latin typeface="メイリオ"/>
                <a:ea typeface="メイリオ"/>
                <a:cs typeface="メイリオ"/>
              </a:rPr>
              <a:t>を発見するには、アップデート時のトラッフィックを</a:t>
            </a:r>
            <a:r>
              <a:rPr lang="ja-JP" altLang="en-US" sz="900" dirty="0" smtClean="0">
                <a:latin typeface="メイリオ"/>
                <a:ea typeface="メイリオ"/>
                <a:cs typeface="メイリオ"/>
              </a:rPr>
              <a:t>チェックしたり</a:t>
            </a:r>
            <a:r>
              <a:rPr lang="ja-JP" altLang="en-US" sz="900" dirty="0">
                <a:latin typeface="メイリオ"/>
                <a:ea typeface="メイリオ"/>
                <a:cs typeface="メイリオ"/>
              </a:rPr>
              <a:t>、バイナリエディタなどを使いアップデートファイルそのもの</a:t>
            </a:r>
            <a:r>
              <a:rPr lang="ja-JP" altLang="en-US" sz="900" dirty="0" smtClean="0">
                <a:latin typeface="メイリオ"/>
                <a:ea typeface="メイリオ"/>
                <a:cs typeface="メイリオ"/>
              </a:rPr>
              <a:t>に関心</a:t>
            </a:r>
            <a:r>
              <a:rPr lang="ja-JP" altLang="en-US" sz="900" dirty="0">
                <a:latin typeface="メイリオ"/>
                <a:ea typeface="メイリオ"/>
                <a:cs typeface="メイリオ"/>
              </a:rPr>
              <a:t>を誘う情報が含まれていないかを分析します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10.</a:t>
            </a:r>
            <a:r>
              <a:rPr lang="ja-JP" altLang="en-US" sz="1400" dirty="0" smtClean="0">
                <a:latin typeface="メイリオ"/>
                <a:ea typeface="メイリオ"/>
                <a:cs typeface="メイリオ"/>
              </a:rPr>
              <a:t>物理的</a:t>
            </a:r>
            <a:r>
              <a:rPr lang="ja-JP" altLang="en-US" sz="1400" dirty="0">
                <a:latin typeface="メイリオ"/>
                <a:ea typeface="メイリオ"/>
                <a:cs typeface="メイリオ"/>
              </a:rPr>
              <a:t>な問題</a:t>
            </a:r>
          </a:p>
          <a:p>
            <a:r>
              <a:rPr lang="ja-JP" altLang="en-US" sz="900" dirty="0">
                <a:latin typeface="メイリオ"/>
                <a:ea typeface="メイリオ"/>
                <a:cs typeface="メイリオ"/>
              </a:rPr>
              <a:t>攻撃者がデバイスを取り外すことで、記録媒体や、そこに保存</a:t>
            </a:r>
            <a:r>
              <a:rPr lang="ja-JP" altLang="en-US" sz="900" dirty="0" smtClean="0">
                <a:latin typeface="メイリオ"/>
                <a:ea typeface="メイリオ"/>
                <a:cs typeface="メイリオ"/>
              </a:rPr>
              <a:t>されている</a:t>
            </a:r>
            <a:r>
              <a:rPr lang="ja-JP" altLang="en-US" sz="900" dirty="0">
                <a:latin typeface="メイリオ"/>
                <a:ea typeface="メイリオ"/>
                <a:cs typeface="メイリオ"/>
              </a:rPr>
              <a:t>データにアクセスできる場合、物理的な脆弱性が存在する</a:t>
            </a:r>
            <a:r>
              <a:rPr lang="ja-JP" altLang="en-US" sz="900" dirty="0" smtClean="0">
                <a:latin typeface="メイリオ"/>
                <a:ea typeface="メイリオ"/>
                <a:cs typeface="メイリオ"/>
              </a:rPr>
              <a:t>と言えます</a:t>
            </a:r>
            <a:r>
              <a:rPr lang="ja-JP" altLang="en-US" sz="900" dirty="0">
                <a:latin typeface="メイリオ"/>
                <a:ea typeface="メイリオ"/>
                <a:cs typeface="メイリオ"/>
              </a:rPr>
              <a:t>。また、</a:t>
            </a:r>
            <a:r>
              <a:rPr lang="en-US" altLang="ja-JP" sz="900" dirty="0">
                <a:latin typeface="メイリオ"/>
                <a:ea typeface="メイリオ"/>
                <a:cs typeface="メイリオ"/>
              </a:rPr>
              <a:t>USB</a:t>
            </a:r>
            <a:r>
              <a:rPr lang="ja-JP" altLang="en-US" sz="900" dirty="0">
                <a:latin typeface="メイリオ"/>
                <a:ea typeface="メイリオ"/>
                <a:cs typeface="メイリオ"/>
              </a:rPr>
              <a:t>など外部ポートが設定やメンテナンス用</a:t>
            </a:r>
            <a:r>
              <a:rPr lang="ja-JP" altLang="en-US" sz="900" dirty="0" smtClean="0">
                <a:latin typeface="メイリオ"/>
                <a:ea typeface="メイリオ"/>
                <a:cs typeface="メイリオ"/>
              </a:rPr>
              <a:t>の機能</a:t>
            </a:r>
            <a:r>
              <a:rPr lang="ja-JP" altLang="en-US" sz="900" dirty="0">
                <a:latin typeface="メイリオ"/>
                <a:ea typeface="メイリオ"/>
                <a:cs typeface="メイリオ"/>
              </a:rPr>
              <a:t>としてアクセスできる場合にも、物理的なセキュリティの問題</a:t>
            </a:r>
            <a:r>
              <a:rPr lang="ja-JP" altLang="en-US" sz="900" dirty="0" smtClean="0">
                <a:latin typeface="メイリオ"/>
                <a:ea typeface="メイリオ"/>
                <a:cs typeface="メイリオ"/>
              </a:rPr>
              <a:t>になります</a:t>
            </a:r>
            <a:r>
              <a:rPr lang="ja-JP" altLang="en-US" sz="900" dirty="0">
                <a:latin typeface="メイリオ"/>
                <a:ea typeface="メイリオ"/>
                <a:cs typeface="メイリオ"/>
              </a:rPr>
              <a:t>。</a:t>
            </a:r>
          </a:p>
        </p:txBody>
      </p:sp>
      <p:sp>
        <p:nvSpPr>
          <p:cNvPr id="7" name="正方形/長方形 6"/>
          <p:cNvSpPr/>
          <p:nvPr/>
        </p:nvSpPr>
        <p:spPr>
          <a:xfrm>
            <a:off x="4464496" y="6453336"/>
            <a:ext cx="4572000" cy="215444"/>
          </a:xfrm>
          <a:prstGeom prst="rect">
            <a:avLst/>
          </a:prstGeom>
        </p:spPr>
        <p:txBody>
          <a:bodyPr>
            <a:spAutoFit/>
          </a:bodyPr>
          <a:lstStyle/>
          <a:p>
            <a:pPr algn="r"/>
            <a:r>
              <a:rPr lang="en-US" altLang="ja-JP" sz="800" dirty="0"/>
              <a:t>https://</a:t>
            </a:r>
            <a:r>
              <a:rPr lang="en-US" altLang="ja-JP" sz="800" dirty="0" err="1"/>
              <a:t>www.owasp.org</a:t>
            </a:r>
            <a:r>
              <a:rPr lang="en-US" altLang="ja-JP" sz="800" dirty="0"/>
              <a:t>/</a:t>
            </a:r>
            <a:r>
              <a:rPr lang="en-US" altLang="ja-JP" sz="800" dirty="0" err="1"/>
              <a:t>index.php</a:t>
            </a:r>
            <a:r>
              <a:rPr lang="en-US" altLang="ja-JP" sz="800" dirty="0"/>
              <a:t>/</a:t>
            </a:r>
            <a:r>
              <a:rPr lang="en-US" altLang="ja-JP" sz="800" dirty="0" err="1"/>
              <a:t>OWASP_Internet_of_Things_Top_Ten_Project</a:t>
            </a:r>
            <a:endParaRPr lang="ja-JP" altLang="en-US" sz="800" dirty="0"/>
          </a:p>
        </p:txBody>
      </p:sp>
    </p:spTree>
    <p:extLst>
      <p:ext uri="{BB962C8B-B14F-4D97-AF65-F5344CB8AC3E}">
        <p14:creationId xmlns:p14="http://schemas.microsoft.com/office/powerpoint/2010/main" val="10884056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の実際</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938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Google Maps</a:t>
            </a:r>
            <a:r>
              <a:rPr kumimoji="1" lang="ja-JP" altLang="en-US" dirty="0" smtClean="0"/>
              <a:t>の渋滞表示</a:t>
            </a:r>
            <a:endParaRPr kumimoji="1" lang="ja-JP" altLang="en-US" dirty="0"/>
          </a:p>
        </p:txBody>
      </p:sp>
      <p:pic>
        <p:nvPicPr>
          <p:cNvPr id="2050" name="Picture 2" descr="http://k-tai.impress.co.jp/img/ktw/docs/497/120/gm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2381250" cy="42291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角丸四角形 2"/>
          <p:cNvSpPr/>
          <p:nvPr/>
        </p:nvSpPr>
        <p:spPr bwMode="auto">
          <a:xfrm>
            <a:off x="3923928" y="1484784"/>
            <a:ext cx="4392488" cy="1224136"/>
          </a:xfrm>
          <a:prstGeom prst="roundRect">
            <a:avLst>
              <a:gd name="adj" fmla="val 0"/>
            </a:avLst>
          </a:prstGeom>
          <a:solidFill>
            <a:srgbClr val="4269A8"/>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スマホの</a:t>
            </a:r>
            <a:r>
              <a:rPr kumimoji="0" lang="en-US" altLang="ja-JP" sz="2000" b="0" i="0" u="none" strike="noStrike" cap="none" normalizeH="0" smtClean="0">
                <a:ln>
                  <a:noFill/>
                </a:ln>
                <a:solidFill>
                  <a:schemeClr val="bg1"/>
                </a:solidFill>
                <a:effectLst/>
                <a:latin typeface="+mn-lt"/>
                <a:ea typeface="+mn-ea"/>
              </a:rPr>
              <a:t>Google Map</a:t>
            </a:r>
            <a:r>
              <a:rPr kumimoji="0" lang="ja-JP" altLang="en-US" sz="2000" b="0" i="0" u="none" strike="noStrike" cap="none" normalizeH="0" smtClean="0">
                <a:ln>
                  <a:noFill/>
                </a:ln>
                <a:solidFill>
                  <a:schemeClr val="bg1"/>
                </a:solidFill>
                <a:effectLst/>
                <a:latin typeface="+mn-lt"/>
                <a:ea typeface="+mn-ea"/>
              </a:rPr>
              <a:t>アプリから匿名で送信される位置情報・速度データを基に渋滞状況を計算し、表示</a:t>
            </a:r>
          </a:p>
        </p:txBody>
      </p:sp>
      <p:sp>
        <p:nvSpPr>
          <p:cNvPr id="5" name="角丸四角形 4"/>
          <p:cNvSpPr/>
          <p:nvPr/>
        </p:nvSpPr>
        <p:spPr bwMode="auto">
          <a:xfrm>
            <a:off x="3923928" y="2780928"/>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smtClean="0">
                <a:ln>
                  <a:noFill/>
                </a:ln>
                <a:solidFill>
                  <a:schemeClr val="bg1"/>
                </a:solidFill>
                <a:effectLst/>
                <a:latin typeface="+mn-lt"/>
                <a:ea typeface="+mn-ea"/>
              </a:rPr>
              <a:t>車センサーやカメラなどの設備投資が不要</a:t>
            </a:r>
          </a:p>
        </p:txBody>
      </p:sp>
      <p:sp>
        <p:nvSpPr>
          <p:cNvPr id="6" name="角丸四角形 5"/>
          <p:cNvSpPr/>
          <p:nvPr/>
        </p:nvSpPr>
        <p:spPr bwMode="auto">
          <a:xfrm>
            <a:off x="3923928" y="3789040"/>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ネットワーク接続が前提で台数の多いスマホをセンサーとして利用</a:t>
            </a:r>
          </a:p>
        </p:txBody>
      </p:sp>
      <p:sp>
        <p:nvSpPr>
          <p:cNvPr id="7" name="角丸四角形 6"/>
          <p:cNvSpPr/>
          <p:nvPr/>
        </p:nvSpPr>
        <p:spPr bwMode="auto">
          <a:xfrm>
            <a:off x="3923928" y="4797152"/>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都市部では精度が上がるが、車が少ない地方部では精度が落ちる</a:t>
            </a:r>
          </a:p>
        </p:txBody>
      </p:sp>
    </p:spTree>
    <p:extLst>
      <p:ext uri="{BB962C8B-B14F-4D97-AF65-F5344CB8AC3E}">
        <p14:creationId xmlns:p14="http://schemas.microsoft.com/office/powerpoint/2010/main" val="211240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のビジネス事例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pic>
        <p:nvPicPr>
          <p:cNvPr id="4" name="図 3" descr="スクリーンショット 2015-04-06 16.27.03.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138" y="1343142"/>
            <a:ext cx="6732900" cy="378725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207138" y="5417780"/>
            <a:ext cx="6732900" cy="646331"/>
          </a:xfrm>
          <a:prstGeom prst="rect">
            <a:avLst/>
          </a:prstGeom>
        </p:spPr>
        <p:txBody>
          <a:bodyPr wrap="square">
            <a:spAutoFit/>
          </a:bodyPr>
          <a:lstStyle/>
          <a:p>
            <a:pPr algn="ctr"/>
            <a:r>
              <a:rPr lang="ja-JP" altLang="en-US" dirty="0">
                <a:latin typeface="メイリオ"/>
                <a:ea typeface="メイリオ"/>
                <a:cs typeface="メイリオ"/>
              </a:rPr>
              <a:t>オーストリアの衛生用品メーカー「</a:t>
            </a:r>
            <a:r>
              <a:rPr lang="en-US" altLang="ja-JP" dirty="0" err="1">
                <a:latin typeface="メイリオ"/>
                <a:ea typeface="メイリオ"/>
                <a:cs typeface="メイリオ"/>
              </a:rPr>
              <a:t>Hagleitner</a:t>
            </a:r>
            <a:r>
              <a:rPr lang="ja-JP" altLang="en-US" dirty="0">
                <a:latin typeface="メイリオ"/>
                <a:ea typeface="メイリオ"/>
                <a:cs typeface="メイリオ"/>
              </a:rPr>
              <a:t>」</a:t>
            </a:r>
            <a:r>
              <a:rPr lang="ja-JP" altLang="en-US" dirty="0" smtClean="0">
                <a:latin typeface="メイリオ"/>
                <a:ea typeface="メイリオ"/>
                <a:cs typeface="メイリオ"/>
              </a:rPr>
              <a:t>社の事例</a:t>
            </a:r>
            <a:endParaRPr lang="en-US" altLang="ja-JP" dirty="0" smtClean="0">
              <a:latin typeface="メイリオ"/>
              <a:ea typeface="メイリオ"/>
              <a:cs typeface="メイリオ"/>
            </a:endParaRPr>
          </a:p>
          <a:p>
            <a:pPr algn="ctr"/>
            <a:r>
              <a:rPr lang="ja-JP" altLang="en-US" sz="1200" dirty="0" smtClean="0">
                <a:latin typeface="メイリオ"/>
                <a:ea typeface="メイリオ"/>
                <a:cs typeface="メイリオ"/>
              </a:rPr>
              <a:t>（プレゼンテーション・モードで画像をクリックすると動画が再生されます）</a:t>
            </a:r>
            <a:r>
              <a:rPr lang="ja-JP" altLang="en-US" dirty="0" smtClean="0">
                <a:latin typeface="メイリオ"/>
                <a:ea typeface="メイリオ"/>
                <a:cs typeface="メイリオ"/>
              </a:rPr>
              <a:t>　</a:t>
            </a:r>
            <a:endParaRPr lang="ja-JP" altLang="en-US" dirty="0">
              <a:latin typeface="メイリオ"/>
              <a:ea typeface="メイリオ"/>
              <a:cs typeface="メイリオ"/>
            </a:endParaRPr>
          </a:p>
        </p:txBody>
      </p:sp>
    </p:spTree>
    <p:extLst>
      <p:ext uri="{BB962C8B-B14F-4D97-AF65-F5344CB8AC3E}">
        <p14:creationId xmlns:p14="http://schemas.microsoft.com/office/powerpoint/2010/main" val="1347204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bwMode="auto">
          <a:xfrm>
            <a:off x="3167844" y="5517232"/>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稼働状況のモニタリング</a:t>
            </a:r>
          </a:p>
        </p:txBody>
      </p:sp>
      <p:sp>
        <p:nvSpPr>
          <p:cNvPr id="7" name="正方形/長方形 6"/>
          <p:cNvSpPr/>
          <p:nvPr/>
        </p:nvSpPr>
        <p:spPr bwMode="auto">
          <a:xfrm>
            <a:off x="3167844" y="6055899"/>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メンテナンス時期の通知</a:t>
            </a:r>
          </a:p>
        </p:txBody>
      </p:sp>
      <p:sp>
        <p:nvSpPr>
          <p:cNvPr id="8" name="正方形/長方形 7"/>
          <p:cNvSpPr/>
          <p:nvPr/>
        </p:nvSpPr>
        <p:spPr bwMode="auto">
          <a:xfrm>
            <a:off x="258179" y="6055899"/>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盗難防止</a:t>
            </a:r>
          </a:p>
        </p:txBody>
      </p:sp>
      <p:sp>
        <p:nvSpPr>
          <p:cNvPr id="9" name="正方形/長方形 8"/>
          <p:cNvSpPr/>
          <p:nvPr/>
        </p:nvSpPr>
        <p:spPr bwMode="auto">
          <a:xfrm>
            <a:off x="258179" y="5517232"/>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車両位置の特定</a:t>
            </a:r>
          </a:p>
        </p:txBody>
      </p:sp>
      <p:sp>
        <p:nvSpPr>
          <p:cNvPr id="10" name="正方形/長方形 9"/>
          <p:cNvSpPr/>
          <p:nvPr/>
        </p:nvSpPr>
        <p:spPr bwMode="auto">
          <a:xfrm>
            <a:off x="6084168" y="5517232"/>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ドローンによる測量</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sp>
        <p:nvSpPr>
          <p:cNvPr id="11" name="正方形/長方形 10"/>
          <p:cNvSpPr/>
          <p:nvPr/>
        </p:nvSpPr>
        <p:spPr bwMode="auto">
          <a:xfrm>
            <a:off x="6084168" y="6055899"/>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自動運転・自動工事</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pic>
        <p:nvPicPr>
          <p:cNvPr id="4" name="図 3">
            <a:hlinkClick r:id="rId3"/>
          </p:cNvPr>
          <p:cNvPicPr>
            <a:picLocks noChangeAspect="1"/>
          </p:cNvPicPr>
          <p:nvPr/>
        </p:nvPicPr>
        <p:blipFill>
          <a:blip r:embed="rId4"/>
          <a:stretch>
            <a:fillRect/>
          </a:stretch>
        </p:blipFill>
        <p:spPr>
          <a:xfrm>
            <a:off x="261379" y="1624691"/>
            <a:ext cx="4112453" cy="3172462"/>
          </a:xfrm>
          <a:prstGeom prst="rect">
            <a:avLst/>
          </a:prstGeom>
          <a:ln>
            <a:noFill/>
          </a:ln>
          <a:effectLst>
            <a:outerShdw blurRad="292100" dist="139700" dir="2700000" algn="tl" rotWithShape="0">
              <a:srgbClr val="333333">
                <a:alpha val="65000"/>
              </a:srgbClr>
            </a:outerShdw>
          </a:effectLst>
        </p:spPr>
      </p:pic>
      <p:pic>
        <p:nvPicPr>
          <p:cNvPr id="5" name="図 4">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5446" y="1641211"/>
            <a:ext cx="3645723" cy="3196084"/>
          </a:xfrm>
          <a:prstGeom prst="rect">
            <a:avLst/>
          </a:prstGeom>
          <a:ln>
            <a:noFill/>
          </a:ln>
          <a:effectLst>
            <a:outerShdw blurRad="292100" dist="139700" dir="2700000" algn="tl" rotWithShape="0">
              <a:srgbClr val="333333">
                <a:alpha val="65000"/>
              </a:srgbClr>
            </a:outerShdw>
          </a:effectLst>
        </p:spPr>
      </p:pic>
      <p:sp>
        <p:nvSpPr>
          <p:cNvPr id="13" name="右矢印 12"/>
          <p:cNvSpPr/>
          <p:nvPr/>
        </p:nvSpPr>
        <p:spPr>
          <a:xfrm>
            <a:off x="4499992" y="2852936"/>
            <a:ext cx="648072" cy="6480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p:cNvPicPr>
            <a:picLocks noChangeAspect="1"/>
          </p:cNvPicPr>
          <p:nvPr/>
        </p:nvPicPr>
        <p:blipFill>
          <a:blip r:embed="rId7"/>
          <a:stretch>
            <a:fillRect/>
          </a:stretch>
        </p:blipFill>
        <p:spPr>
          <a:xfrm>
            <a:off x="258179" y="1080023"/>
            <a:ext cx="2169204" cy="470676"/>
          </a:xfrm>
          <a:prstGeom prst="rect">
            <a:avLst/>
          </a:prstGeom>
        </p:spPr>
      </p:pic>
      <p:pic>
        <p:nvPicPr>
          <p:cNvPr id="15" name="図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5445" y="1080023"/>
            <a:ext cx="2647007" cy="404761"/>
          </a:xfrm>
          <a:prstGeom prst="rect">
            <a:avLst/>
          </a:prstGeom>
        </p:spPr>
      </p:pic>
      <p:sp>
        <p:nvSpPr>
          <p:cNvPr id="16" name="タイトル 15"/>
          <p:cNvSpPr>
            <a:spLocks noGrp="1"/>
          </p:cNvSpPr>
          <p:nvPr>
            <p:ph type="title"/>
          </p:nvPr>
        </p:nvSpPr>
        <p:spPr/>
        <p:txBody>
          <a:bodyPr/>
          <a:lstStyle/>
          <a:p>
            <a:r>
              <a:rPr lang="ja-JP" altLang="en-US" dirty="0" smtClean="0"/>
              <a:t>コマツの取り組み事例</a:t>
            </a:r>
            <a:endParaRPr kumimoji="1" lang="ja-JP" altLang="en-US" dirty="0"/>
          </a:p>
        </p:txBody>
      </p:sp>
      <p:sp>
        <p:nvSpPr>
          <p:cNvPr id="18" name="テキスト ボックス 17"/>
          <p:cNvSpPr txBox="1"/>
          <p:nvPr/>
        </p:nvSpPr>
        <p:spPr>
          <a:xfrm>
            <a:off x="5238289" y="4982882"/>
            <a:ext cx="2629246" cy="276999"/>
          </a:xfrm>
          <a:prstGeom prst="rect">
            <a:avLst/>
          </a:prstGeom>
          <a:noFill/>
        </p:spPr>
        <p:txBody>
          <a:bodyPr wrap="none" rtlCol="0">
            <a:spAutoFit/>
          </a:bodyPr>
          <a:lstStyle/>
          <a:p>
            <a:r>
              <a:rPr kumimoji="1" lang="en-US" altLang="ja-JP" sz="1200" dirty="0" smtClean="0">
                <a:solidFill>
                  <a:schemeClr val="tx1">
                    <a:lumMod val="50000"/>
                    <a:lumOff val="50000"/>
                  </a:schemeClr>
                </a:solidFill>
              </a:rPr>
              <a:t>↑</a:t>
            </a:r>
            <a:r>
              <a:rPr kumimoji="1" lang="ja-JP" altLang="en-US" sz="1200" dirty="0" smtClean="0">
                <a:solidFill>
                  <a:schemeClr val="tx1">
                    <a:lumMod val="50000"/>
                    <a:lumOff val="50000"/>
                  </a:schemeClr>
                </a:solidFill>
              </a:rPr>
              <a:t>クリックすると動画が再生されます。</a:t>
            </a:r>
            <a:endParaRPr kumimoji="1" lang="ja-JP" altLang="en-US" sz="1200" dirty="0">
              <a:solidFill>
                <a:schemeClr val="tx1">
                  <a:lumMod val="50000"/>
                  <a:lumOff val="50000"/>
                </a:schemeClr>
              </a:solidFill>
            </a:endParaRPr>
          </a:p>
        </p:txBody>
      </p:sp>
      <p:sp>
        <p:nvSpPr>
          <p:cNvPr id="17" name="テキスト ボックス 16"/>
          <p:cNvSpPr txBox="1"/>
          <p:nvPr/>
        </p:nvSpPr>
        <p:spPr>
          <a:xfrm>
            <a:off x="258179" y="4982881"/>
            <a:ext cx="2629246" cy="276999"/>
          </a:xfrm>
          <a:prstGeom prst="rect">
            <a:avLst/>
          </a:prstGeom>
          <a:noFill/>
        </p:spPr>
        <p:txBody>
          <a:bodyPr wrap="none" rtlCol="0">
            <a:spAutoFit/>
          </a:bodyPr>
          <a:lstStyle/>
          <a:p>
            <a:r>
              <a:rPr kumimoji="1" lang="en-US" altLang="ja-JP" sz="1200" dirty="0" smtClean="0">
                <a:solidFill>
                  <a:schemeClr val="tx1">
                    <a:lumMod val="50000"/>
                    <a:lumOff val="50000"/>
                  </a:schemeClr>
                </a:solidFill>
              </a:rPr>
              <a:t>↑</a:t>
            </a:r>
            <a:r>
              <a:rPr kumimoji="1" lang="ja-JP" altLang="en-US" sz="1200" dirty="0" smtClean="0">
                <a:solidFill>
                  <a:schemeClr val="tx1">
                    <a:lumMod val="50000"/>
                    <a:lumOff val="50000"/>
                  </a:schemeClr>
                </a:solidFill>
              </a:rPr>
              <a:t>クリックすると動画が再生されます。</a:t>
            </a:r>
            <a:endParaRPr kumimoji="1" lang="ja-JP" altLang="en-US" sz="1200" dirty="0">
              <a:solidFill>
                <a:schemeClr val="tx1">
                  <a:lumMod val="50000"/>
                  <a:lumOff val="50000"/>
                </a:schemeClr>
              </a:solidFill>
            </a:endParaRPr>
          </a:p>
        </p:txBody>
      </p:sp>
    </p:spTree>
    <p:extLst>
      <p:ext uri="{BB962C8B-B14F-4D97-AF65-F5344CB8AC3E}">
        <p14:creationId xmlns:p14="http://schemas.microsoft.com/office/powerpoint/2010/main" val="105255891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The Internet of Things by IBM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正方形/長方形 3"/>
          <p:cNvSpPr/>
          <p:nvPr/>
        </p:nvSpPr>
        <p:spPr>
          <a:xfrm>
            <a:off x="4234160" y="5937456"/>
            <a:ext cx="4572000" cy="276999"/>
          </a:xfrm>
          <a:prstGeom prst="rect">
            <a:avLst/>
          </a:prstGeom>
        </p:spPr>
        <p:txBody>
          <a:bodyPr>
            <a:spAutoFit/>
          </a:bodyPr>
          <a:lstStyle/>
          <a:p>
            <a:pPr algn="r"/>
            <a:r>
              <a:rPr lang="ja-JP" altLang="en-US" sz="1200" dirty="0"/>
              <a:t>https://www.youtube.com/watch?v=L1unGW2Ae1M</a:t>
            </a:r>
          </a:p>
        </p:txBody>
      </p:sp>
      <p:pic>
        <p:nvPicPr>
          <p:cNvPr id="5" name="図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28" y="1215783"/>
            <a:ext cx="8460432" cy="4196749"/>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930285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What is </a:t>
            </a:r>
            <a:r>
              <a:rPr lang="en-US" altLang="ja-JP" dirty="0" err="1" smtClean="0"/>
              <a:t>IoT</a:t>
            </a:r>
            <a:r>
              <a:rPr lang="en-US" altLang="ja-JP" dirty="0" smtClean="0"/>
              <a:t> ? by Intel</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pic>
        <p:nvPicPr>
          <p:cNvPr id="5" name="図 4">
            <a:hlinkClick r:id="rId2"/>
          </p:cNvPr>
          <p:cNvPicPr>
            <a:picLocks noChangeAspect="1"/>
          </p:cNvPicPr>
          <p:nvPr/>
        </p:nvPicPr>
        <p:blipFill>
          <a:blip r:embed="rId3"/>
          <a:stretch>
            <a:fillRect/>
          </a:stretch>
        </p:blipFill>
        <p:spPr>
          <a:xfrm>
            <a:off x="1041359" y="1399378"/>
            <a:ext cx="7061281" cy="3989732"/>
          </a:xfrm>
          <a:prstGeom prst="rect">
            <a:avLst/>
          </a:prstGeom>
          <a:ln>
            <a:noFill/>
          </a:ln>
          <a:effectLst>
            <a:outerShdw blurRad="292100" dist="139700" dir="2700000" algn="tl" rotWithShape="0">
              <a:srgbClr val="333333">
                <a:alpha val="65000"/>
              </a:srgbClr>
            </a:outerShdw>
          </a:effectLst>
        </p:spPr>
      </p:pic>
      <p:sp>
        <p:nvSpPr>
          <p:cNvPr id="4" name="正方形/長方形 3"/>
          <p:cNvSpPr/>
          <p:nvPr/>
        </p:nvSpPr>
        <p:spPr>
          <a:xfrm>
            <a:off x="3851920" y="5891470"/>
            <a:ext cx="4572000" cy="276999"/>
          </a:xfrm>
          <a:prstGeom prst="rect">
            <a:avLst/>
          </a:prstGeom>
        </p:spPr>
        <p:txBody>
          <a:bodyPr>
            <a:spAutoFit/>
          </a:bodyPr>
          <a:lstStyle/>
          <a:p>
            <a:pPr algn="r"/>
            <a:r>
              <a:rPr lang="ja-JP" altLang="en-US" sz="1200"/>
              <a:t>https://www.youtube.com/watch?v=Q3ur8wzzhBU</a:t>
            </a:r>
          </a:p>
        </p:txBody>
      </p:sp>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1619380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ホームベース 24"/>
          <p:cNvSpPr/>
          <p:nvPr/>
        </p:nvSpPr>
        <p:spPr>
          <a:xfrm rot="5400000">
            <a:off x="3213378" y="2216193"/>
            <a:ext cx="4046754" cy="2205271"/>
          </a:xfrm>
          <a:prstGeom prst="homePlate">
            <a:avLst>
              <a:gd name="adj" fmla="val 12321"/>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ホームベース 23"/>
          <p:cNvSpPr/>
          <p:nvPr/>
        </p:nvSpPr>
        <p:spPr>
          <a:xfrm rot="5400000">
            <a:off x="122866" y="2216192"/>
            <a:ext cx="4046754" cy="2205271"/>
          </a:xfrm>
          <a:prstGeom prst="homePlate">
            <a:avLst>
              <a:gd name="adj" fmla="val 12321"/>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en-US" altLang="ja-JP" dirty="0" smtClean="0"/>
              <a:t>M2M</a:t>
            </a:r>
            <a:r>
              <a:rPr kumimoji="1" lang="ja-JP" altLang="en-US" dirty="0" smtClean="0"/>
              <a:t>と</a:t>
            </a:r>
            <a:r>
              <a:rPr kumimoji="1" lang="en-US" altLang="ja-JP" dirty="0" err="1" smtClean="0"/>
              <a:t>IoT</a:t>
            </a:r>
            <a:r>
              <a:rPr kumimoji="1" lang="ja-JP" altLang="en-US" dirty="0" smtClean="0"/>
              <a:t>の違い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4" name="フローチャート: 準備 3"/>
          <p:cNvSpPr/>
          <p:nvPr/>
        </p:nvSpPr>
        <p:spPr>
          <a:xfrm>
            <a:off x="2896496" y="1439465"/>
            <a:ext cx="1584176" cy="576064"/>
          </a:xfrm>
          <a:prstGeom prst="flowChartPreparati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価格</a:t>
            </a:r>
            <a:endParaRPr kumimoji="1" lang="ja-JP" altLang="en-US" sz="1600" dirty="0">
              <a:solidFill>
                <a:srgbClr val="FFFFFF"/>
              </a:solidFill>
              <a:latin typeface="Meiryo" charset="-128"/>
              <a:ea typeface="Meiryo" charset="-128"/>
              <a:cs typeface="Meiryo" charset="-128"/>
            </a:endParaRPr>
          </a:p>
        </p:txBody>
      </p:sp>
      <p:sp>
        <p:nvSpPr>
          <p:cNvPr id="5" name="フローチャート: 準備 4"/>
          <p:cNvSpPr/>
          <p:nvPr/>
        </p:nvSpPr>
        <p:spPr>
          <a:xfrm>
            <a:off x="2896496" y="2036884"/>
            <a:ext cx="1584176" cy="576064"/>
          </a:xfrm>
          <a:prstGeom prst="flowChartPreparati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サイズ</a:t>
            </a:r>
            <a:endParaRPr kumimoji="1" lang="ja-JP" altLang="en-US" sz="1600" dirty="0">
              <a:solidFill>
                <a:srgbClr val="FFFFFF"/>
              </a:solidFill>
              <a:latin typeface="Meiryo" charset="-128"/>
              <a:ea typeface="Meiryo" charset="-128"/>
              <a:cs typeface="Meiryo" charset="-128"/>
            </a:endParaRPr>
          </a:p>
        </p:txBody>
      </p:sp>
      <p:sp>
        <p:nvSpPr>
          <p:cNvPr id="6" name="フローチャート: 準備 5"/>
          <p:cNvSpPr/>
          <p:nvPr/>
        </p:nvSpPr>
        <p:spPr>
          <a:xfrm>
            <a:off x="2896496" y="2634303"/>
            <a:ext cx="1584176" cy="576064"/>
          </a:xfrm>
          <a:prstGeom prst="flowChartPreparatio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性能</a:t>
            </a:r>
            <a:endParaRPr kumimoji="1" lang="ja-JP" altLang="en-US" sz="1600" dirty="0">
              <a:solidFill>
                <a:srgbClr val="FFFFFF"/>
              </a:solidFill>
              <a:latin typeface="Meiryo" charset="-128"/>
              <a:ea typeface="Meiryo" charset="-128"/>
              <a:cs typeface="Meiryo" charset="-128"/>
            </a:endParaRPr>
          </a:p>
        </p:txBody>
      </p:sp>
      <p:sp>
        <p:nvSpPr>
          <p:cNvPr id="7" name="フローチャート: 準備 6"/>
          <p:cNvSpPr/>
          <p:nvPr/>
        </p:nvSpPr>
        <p:spPr>
          <a:xfrm>
            <a:off x="2896496" y="3671589"/>
            <a:ext cx="1584176" cy="576064"/>
          </a:xfrm>
          <a:prstGeom prst="flowChartPreparation">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Meiryo" charset="-128"/>
                <a:ea typeface="Meiryo" charset="-128"/>
                <a:cs typeface="Meiryo" charset="-128"/>
              </a:rPr>
              <a:t>ネットワーク</a:t>
            </a:r>
            <a:endParaRPr kumimoji="1" lang="ja-JP" altLang="en-US" sz="1000" dirty="0">
              <a:solidFill>
                <a:srgbClr val="FFFFFF"/>
              </a:solidFill>
              <a:latin typeface="Meiryo" charset="-128"/>
              <a:ea typeface="Meiryo" charset="-128"/>
              <a:cs typeface="Meiryo" charset="-128"/>
            </a:endParaRPr>
          </a:p>
        </p:txBody>
      </p:sp>
      <p:sp>
        <p:nvSpPr>
          <p:cNvPr id="8" name="フローチャート: 準備 7"/>
          <p:cNvSpPr/>
          <p:nvPr/>
        </p:nvSpPr>
        <p:spPr>
          <a:xfrm>
            <a:off x="2896496" y="4269008"/>
            <a:ext cx="1584176" cy="576064"/>
          </a:xfrm>
          <a:prstGeom prst="flowChartPreparation">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プラットフォーム</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2176416" y="1435699"/>
            <a:ext cx="648072" cy="57606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chemeClr val="tx1">
                    <a:lumMod val="85000"/>
                    <a:lumOff val="15000"/>
                  </a:schemeClr>
                </a:solidFill>
                <a:latin typeface="Meiryo" charset="-128"/>
                <a:ea typeface="Meiryo" charset="-128"/>
                <a:cs typeface="Meiryo" charset="-128"/>
              </a:rPr>
              <a:t>高</a:t>
            </a:r>
            <a:endParaRPr kumimoji="1" lang="ja-JP" altLang="en-US" sz="2000" dirty="0">
              <a:solidFill>
                <a:schemeClr val="tx1">
                  <a:lumMod val="85000"/>
                  <a:lumOff val="15000"/>
                </a:schemeClr>
              </a:solidFill>
              <a:latin typeface="Meiryo" charset="-128"/>
              <a:ea typeface="Meiryo" charset="-128"/>
              <a:cs typeface="Meiryo" charset="-128"/>
            </a:endParaRPr>
          </a:p>
        </p:txBody>
      </p:sp>
      <p:sp>
        <p:nvSpPr>
          <p:cNvPr id="13" name="正方形/長方形 12"/>
          <p:cNvSpPr/>
          <p:nvPr/>
        </p:nvSpPr>
        <p:spPr>
          <a:xfrm>
            <a:off x="4552680" y="1439465"/>
            <a:ext cx="648072" cy="57606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低</a:t>
            </a:r>
            <a:endParaRPr kumimoji="1" lang="ja-JP" altLang="en-US" sz="2000" dirty="0">
              <a:solidFill>
                <a:srgbClr val="FFFFFF"/>
              </a:solidFill>
              <a:latin typeface="Meiryo" charset="-128"/>
              <a:ea typeface="Meiryo" charset="-128"/>
              <a:cs typeface="Meiryo" charset="-128"/>
            </a:endParaRPr>
          </a:p>
        </p:txBody>
      </p:sp>
      <p:sp>
        <p:nvSpPr>
          <p:cNvPr id="15" name="正方形/長方形 14"/>
          <p:cNvSpPr/>
          <p:nvPr/>
        </p:nvSpPr>
        <p:spPr>
          <a:xfrm>
            <a:off x="1456336" y="1439465"/>
            <a:ext cx="648072" cy="1770902"/>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chemeClr val="tx1">
                    <a:lumMod val="85000"/>
                    <a:lumOff val="15000"/>
                  </a:schemeClr>
                </a:solidFill>
                <a:latin typeface="Meiryo" charset="-128"/>
                <a:ea typeface="Meiryo" charset="-128"/>
                <a:cs typeface="Meiryo" charset="-128"/>
              </a:rPr>
              <a:t>特殊な用途に限定</a:t>
            </a:r>
            <a:endParaRPr kumimoji="1" lang="ja-JP" altLang="en-US" sz="1200" dirty="0">
              <a:solidFill>
                <a:schemeClr val="tx1">
                  <a:lumMod val="85000"/>
                  <a:lumOff val="15000"/>
                </a:schemeClr>
              </a:solidFill>
              <a:latin typeface="Meiryo" charset="-128"/>
              <a:ea typeface="Meiryo" charset="-128"/>
              <a:cs typeface="Meiryo" charset="-128"/>
            </a:endParaRPr>
          </a:p>
        </p:txBody>
      </p:sp>
      <p:sp>
        <p:nvSpPr>
          <p:cNvPr id="17" name="正方形/長方形 16"/>
          <p:cNvSpPr/>
          <p:nvPr/>
        </p:nvSpPr>
        <p:spPr>
          <a:xfrm>
            <a:off x="5272760" y="1439465"/>
            <a:ext cx="648072" cy="177090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Meiryo" charset="-128"/>
                <a:ea typeface="Meiryo" charset="-128"/>
                <a:cs typeface="Meiryo" charset="-128"/>
              </a:rPr>
              <a:t>多様な用途に適用</a:t>
            </a:r>
            <a:endParaRPr kumimoji="1" lang="ja-JP" altLang="en-US" sz="1200" dirty="0">
              <a:solidFill>
                <a:srgbClr val="FFFFFF"/>
              </a:solidFill>
              <a:latin typeface="Meiryo" charset="-128"/>
              <a:ea typeface="Meiryo" charset="-128"/>
              <a:cs typeface="Meiryo" charset="-128"/>
            </a:endParaRPr>
          </a:p>
        </p:txBody>
      </p:sp>
      <p:sp>
        <p:nvSpPr>
          <p:cNvPr id="18" name="正方形/長方形 17"/>
          <p:cNvSpPr/>
          <p:nvPr/>
        </p:nvSpPr>
        <p:spPr>
          <a:xfrm>
            <a:off x="1456336" y="3675386"/>
            <a:ext cx="1368152" cy="26300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chemeClr val="tx1">
                    <a:lumMod val="85000"/>
                    <a:lumOff val="15000"/>
                  </a:schemeClr>
                </a:solidFill>
                <a:latin typeface="Meiryo" charset="-128"/>
                <a:ea typeface="Meiryo" charset="-128"/>
                <a:cs typeface="Meiryo" charset="-128"/>
              </a:rPr>
              <a:t>高コスト</a:t>
            </a:r>
            <a:endParaRPr kumimoji="1" lang="ja-JP" altLang="en-US" sz="1200" dirty="0">
              <a:solidFill>
                <a:schemeClr val="tx1">
                  <a:lumMod val="85000"/>
                  <a:lumOff val="15000"/>
                </a:schemeClr>
              </a:solidFill>
              <a:latin typeface="Meiryo" charset="-128"/>
              <a:ea typeface="Meiryo" charset="-128"/>
              <a:cs typeface="Meiryo" charset="-128"/>
            </a:endParaRPr>
          </a:p>
        </p:txBody>
      </p:sp>
      <p:sp>
        <p:nvSpPr>
          <p:cNvPr id="19" name="正方形/長方形 18"/>
          <p:cNvSpPr/>
          <p:nvPr/>
        </p:nvSpPr>
        <p:spPr>
          <a:xfrm>
            <a:off x="1456336" y="3978458"/>
            <a:ext cx="1368152" cy="26300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tx1">
                    <a:lumMod val="85000"/>
                    <a:lumOff val="15000"/>
                  </a:schemeClr>
                </a:solidFill>
                <a:latin typeface="Meiryo" charset="-128"/>
                <a:ea typeface="Meiryo" charset="-128"/>
                <a:cs typeface="Meiryo" charset="-128"/>
              </a:rPr>
              <a:t>クローズド</a:t>
            </a:r>
            <a:endParaRPr kumimoji="1" lang="ja-JP" altLang="en-US" sz="1200" dirty="0">
              <a:solidFill>
                <a:schemeClr val="tx1">
                  <a:lumMod val="85000"/>
                  <a:lumOff val="15000"/>
                </a:schemeClr>
              </a:solidFill>
              <a:latin typeface="Meiryo" charset="-128"/>
              <a:ea typeface="Meiryo" charset="-128"/>
              <a:cs typeface="Meiryo" charset="-128"/>
            </a:endParaRPr>
          </a:p>
        </p:txBody>
      </p:sp>
      <p:sp>
        <p:nvSpPr>
          <p:cNvPr id="20" name="正方形/長方形 19"/>
          <p:cNvSpPr/>
          <p:nvPr/>
        </p:nvSpPr>
        <p:spPr>
          <a:xfrm>
            <a:off x="4552680" y="3682267"/>
            <a:ext cx="1368152" cy="26300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低コスト</a:t>
            </a:r>
            <a:endParaRPr kumimoji="1" lang="ja-JP" altLang="en-US" sz="1200" dirty="0">
              <a:solidFill>
                <a:srgbClr val="FFFFFF"/>
              </a:solidFill>
              <a:latin typeface="Meiryo" charset="-128"/>
              <a:ea typeface="Meiryo" charset="-128"/>
              <a:cs typeface="Meiryo" charset="-128"/>
            </a:endParaRPr>
          </a:p>
        </p:txBody>
      </p:sp>
      <p:sp>
        <p:nvSpPr>
          <p:cNvPr id="21" name="正方形/長方形 20"/>
          <p:cNvSpPr/>
          <p:nvPr/>
        </p:nvSpPr>
        <p:spPr>
          <a:xfrm>
            <a:off x="4552680" y="3985339"/>
            <a:ext cx="1368152" cy="26300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オープン</a:t>
            </a:r>
            <a:endParaRPr kumimoji="1" lang="ja-JP" altLang="en-US" sz="1200" dirty="0">
              <a:solidFill>
                <a:srgbClr val="FFFFFF"/>
              </a:solidFill>
              <a:latin typeface="Meiryo" charset="-128"/>
              <a:ea typeface="Meiryo" charset="-128"/>
              <a:cs typeface="Meiryo" charset="-128"/>
            </a:endParaRPr>
          </a:p>
        </p:txBody>
      </p:sp>
      <p:sp>
        <p:nvSpPr>
          <p:cNvPr id="22" name="正方形/長方形 21"/>
          <p:cNvSpPr/>
          <p:nvPr/>
        </p:nvSpPr>
        <p:spPr>
          <a:xfrm>
            <a:off x="1456336" y="4281460"/>
            <a:ext cx="1368152" cy="563612"/>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tx1">
                    <a:lumMod val="85000"/>
                    <a:lumOff val="15000"/>
                  </a:schemeClr>
                </a:solidFill>
                <a:latin typeface="Meiryo" charset="-128"/>
                <a:ea typeface="Meiryo" charset="-128"/>
                <a:cs typeface="Meiryo" charset="-128"/>
              </a:rPr>
              <a:t>独自システム</a:t>
            </a:r>
            <a:endParaRPr kumimoji="1" lang="en-US" altLang="ja-JP" sz="1200" dirty="0" smtClean="0">
              <a:solidFill>
                <a:schemeClr val="tx1">
                  <a:lumMod val="85000"/>
                  <a:lumOff val="15000"/>
                </a:schemeClr>
              </a:solidFill>
              <a:latin typeface="Meiryo" charset="-128"/>
              <a:ea typeface="Meiryo" charset="-128"/>
              <a:cs typeface="Meiryo" charset="-128"/>
            </a:endParaRPr>
          </a:p>
          <a:p>
            <a:pPr algn="ctr"/>
            <a:r>
              <a:rPr lang="ja-JP" altLang="en-US" sz="1000" dirty="0" smtClean="0">
                <a:solidFill>
                  <a:schemeClr val="tx1">
                    <a:lumMod val="85000"/>
                    <a:lumOff val="15000"/>
                  </a:schemeClr>
                </a:solidFill>
                <a:latin typeface="Meiryo" charset="-128"/>
                <a:ea typeface="Meiryo" charset="-128"/>
                <a:cs typeface="Meiryo" charset="-128"/>
              </a:rPr>
              <a:t>（独自開発）</a:t>
            </a:r>
            <a:endParaRPr kumimoji="1" lang="ja-JP" altLang="en-US" sz="1000" dirty="0">
              <a:solidFill>
                <a:schemeClr val="tx1">
                  <a:lumMod val="85000"/>
                  <a:lumOff val="15000"/>
                </a:schemeClr>
              </a:solidFill>
              <a:latin typeface="Meiryo" charset="-128"/>
              <a:ea typeface="Meiryo" charset="-128"/>
              <a:cs typeface="Meiryo" charset="-128"/>
            </a:endParaRPr>
          </a:p>
        </p:txBody>
      </p:sp>
      <p:sp>
        <p:nvSpPr>
          <p:cNvPr id="23" name="正方形/長方形 22"/>
          <p:cNvSpPr/>
          <p:nvPr/>
        </p:nvSpPr>
        <p:spPr>
          <a:xfrm>
            <a:off x="4552680" y="4281460"/>
            <a:ext cx="1368152" cy="563612"/>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クラウド</a:t>
            </a:r>
            <a:endParaRPr kumimoji="1" lang="en-US" altLang="ja-JP" sz="1200" dirty="0" smtClean="0">
              <a:solidFill>
                <a:srgbClr val="FFFFFF"/>
              </a:solidFill>
              <a:latin typeface="Meiryo" charset="-128"/>
              <a:ea typeface="Meiryo" charset="-128"/>
              <a:cs typeface="Meiryo" charset="-128"/>
            </a:endParaRPr>
          </a:p>
          <a:p>
            <a:pPr algn="ctr"/>
            <a:r>
              <a:rPr lang="ja-JP" altLang="en-US" sz="1000" dirty="0" smtClean="0">
                <a:solidFill>
                  <a:srgbClr val="FFFFFF"/>
                </a:solidFill>
                <a:latin typeface="Meiryo" charset="-128"/>
                <a:ea typeface="Meiryo" charset="-128"/>
                <a:cs typeface="Meiryo" charset="-128"/>
              </a:rPr>
              <a:t>（汎用サービス）</a:t>
            </a:r>
            <a:endParaRPr kumimoji="1" lang="ja-JP" altLang="en-US" sz="1000" dirty="0">
              <a:solidFill>
                <a:srgbClr val="FFFFFF"/>
              </a:solidFill>
              <a:latin typeface="Meiryo" charset="-128"/>
              <a:ea typeface="Meiryo" charset="-128"/>
              <a:cs typeface="Meiryo" charset="-128"/>
            </a:endParaRPr>
          </a:p>
        </p:txBody>
      </p:sp>
      <p:sp>
        <p:nvSpPr>
          <p:cNvPr id="26" name="正方形/長方形 25"/>
          <p:cNvSpPr/>
          <p:nvPr/>
        </p:nvSpPr>
        <p:spPr>
          <a:xfrm>
            <a:off x="1048085" y="5400390"/>
            <a:ext cx="5286152" cy="663732"/>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軍事</a:t>
            </a:r>
            <a:r>
              <a:rPr lang="ja-JP" altLang="en-US" sz="1200" dirty="0" smtClean="0">
                <a:solidFill>
                  <a:srgbClr val="FFFFFF"/>
                </a:solidFill>
                <a:latin typeface="Meiryo" charset="-128"/>
                <a:ea typeface="Meiryo" charset="-128"/>
                <a:cs typeface="Meiryo" charset="-128"/>
              </a:rPr>
              <a:t>・製造設備・</a:t>
            </a:r>
            <a:r>
              <a:rPr kumimoji="1" lang="ja-JP" altLang="en-US" sz="1200" dirty="0" smtClean="0">
                <a:solidFill>
                  <a:srgbClr val="FFFFFF"/>
                </a:solidFill>
                <a:latin typeface="Meiryo" charset="-128"/>
                <a:ea typeface="Meiryo" charset="-128"/>
                <a:cs typeface="Meiryo" charset="-128"/>
              </a:rPr>
              <a:t>社会公共インフラなど</a:t>
            </a: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4134119" y="6122306"/>
            <a:ext cx="2487031" cy="4030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個人・生活全般</a:t>
            </a: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4134118" y="5516141"/>
            <a:ext cx="2454105" cy="4030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Meiryo" charset="-128"/>
                <a:ea typeface="Meiryo" charset="-128"/>
                <a:cs typeface="Meiryo" charset="-128"/>
              </a:rPr>
              <a:t>用途の拡大／精度・粒度の向上</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1043607" y="880381"/>
            <a:ext cx="2205272" cy="366534"/>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smtClean="0">
                <a:solidFill>
                  <a:schemeClr val="tx1"/>
                </a:solidFill>
                <a:latin typeface="Meiryo" charset="-128"/>
                <a:ea typeface="Meiryo" charset="-128"/>
                <a:cs typeface="Meiryo" charset="-128"/>
              </a:rPr>
              <a:t>M2M</a:t>
            </a:r>
            <a:endParaRPr kumimoji="1" lang="ja-JP" altLang="en-US" sz="1600" dirty="0">
              <a:solidFill>
                <a:schemeClr val="tx1"/>
              </a:solidFill>
              <a:latin typeface="Meiryo" charset="-128"/>
              <a:ea typeface="Meiryo" charset="-128"/>
              <a:cs typeface="Meiryo" charset="-128"/>
            </a:endParaRPr>
          </a:p>
        </p:txBody>
      </p:sp>
      <p:sp>
        <p:nvSpPr>
          <p:cNvPr id="35" name="正方形/長方形 34"/>
          <p:cNvSpPr/>
          <p:nvPr/>
        </p:nvSpPr>
        <p:spPr>
          <a:xfrm>
            <a:off x="4134119" y="880381"/>
            <a:ext cx="2205272" cy="366534"/>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err="1" smtClean="0">
                <a:solidFill>
                  <a:schemeClr val="accent3">
                    <a:lumMod val="50000"/>
                  </a:schemeClr>
                </a:solidFill>
                <a:latin typeface="Meiryo" charset="-128"/>
                <a:ea typeface="Meiryo" charset="-128"/>
                <a:cs typeface="Meiryo" charset="-128"/>
              </a:rPr>
              <a:t>IoT</a:t>
            </a:r>
            <a:endParaRPr kumimoji="1" lang="ja-JP" altLang="en-US" sz="1600" dirty="0">
              <a:solidFill>
                <a:schemeClr val="accent3">
                  <a:lumMod val="50000"/>
                </a:schemeClr>
              </a:solidFill>
              <a:latin typeface="Meiryo" charset="-128"/>
              <a:ea typeface="Meiryo" charset="-128"/>
              <a:cs typeface="Meiryo" charset="-128"/>
            </a:endParaRPr>
          </a:p>
        </p:txBody>
      </p:sp>
      <p:sp>
        <p:nvSpPr>
          <p:cNvPr id="38" name="屈折矢印 37"/>
          <p:cNvSpPr/>
          <p:nvPr/>
        </p:nvSpPr>
        <p:spPr>
          <a:xfrm rot="5400000" flipV="1">
            <a:off x="4752560" y="3652443"/>
            <a:ext cx="4479332" cy="720078"/>
          </a:xfrm>
          <a:prstGeom prst="bentUpArrow">
            <a:avLst>
              <a:gd name="adj1" fmla="val 37728"/>
              <a:gd name="adj2" fmla="val 37614"/>
              <a:gd name="adj3" fmla="val 25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p:cNvSpPr/>
          <p:nvPr/>
        </p:nvSpPr>
        <p:spPr>
          <a:xfrm>
            <a:off x="6243078" y="1992437"/>
            <a:ext cx="1935758" cy="74288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rgbClr val="FFFFFF"/>
                </a:solidFill>
                <a:latin typeface="Meiryo" charset="-128"/>
                <a:ea typeface="Meiryo" charset="-128"/>
                <a:cs typeface="Meiryo" charset="-128"/>
              </a:rPr>
              <a:t>デバイス数の増大</a:t>
            </a:r>
            <a:endParaRPr lang="en-US" altLang="ja-JP" sz="1200" b="1"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スマートフォンやウエアラブルなどの個人用途</a:t>
            </a:r>
            <a:endParaRPr kumimoji="1" lang="ja-JP" altLang="en-US" sz="800" dirty="0">
              <a:solidFill>
                <a:srgbClr val="FFFFFF"/>
              </a:solidFill>
              <a:latin typeface="Meiryo" charset="-128"/>
              <a:ea typeface="Meiryo" charset="-128"/>
              <a:cs typeface="Meiryo" charset="-128"/>
            </a:endParaRPr>
          </a:p>
        </p:txBody>
      </p:sp>
      <p:sp>
        <p:nvSpPr>
          <p:cNvPr id="32" name="正方形/長方形 31"/>
          <p:cNvSpPr/>
          <p:nvPr/>
        </p:nvSpPr>
        <p:spPr>
          <a:xfrm>
            <a:off x="6243078" y="3082898"/>
            <a:ext cx="1935758" cy="74288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データ量の増大</a:t>
            </a:r>
            <a:endParaRPr kumimoji="1" lang="en-US" altLang="ja-JP" sz="1200" b="1" dirty="0" smtClean="0">
              <a:solidFill>
                <a:srgbClr val="FFFFFF"/>
              </a:solidFill>
              <a:latin typeface="Meiryo" charset="-128"/>
              <a:ea typeface="Meiryo" charset="-128"/>
              <a:cs typeface="Meiryo" charset="-128"/>
            </a:endParaRPr>
          </a:p>
          <a:p>
            <a:pPr algn="ctr"/>
            <a:r>
              <a:rPr kumimoji="1" lang="ja-JP" altLang="en-US" sz="800" dirty="0" smtClean="0">
                <a:solidFill>
                  <a:srgbClr val="FFFFFF"/>
                </a:solidFill>
                <a:latin typeface="Meiryo" charset="-128"/>
                <a:ea typeface="Meiryo" charset="-128"/>
                <a:cs typeface="Meiryo" charset="-128"/>
              </a:rPr>
              <a:t>ビッグデータ・クラウド・ストレージ</a:t>
            </a:r>
            <a:endParaRPr kumimoji="1" lang="ja-JP" altLang="en-US" sz="800" dirty="0">
              <a:solidFill>
                <a:srgbClr val="FFFFFF"/>
              </a:solidFill>
              <a:latin typeface="Meiryo" charset="-128"/>
              <a:ea typeface="Meiryo" charset="-128"/>
              <a:cs typeface="Meiryo" charset="-128"/>
            </a:endParaRPr>
          </a:p>
        </p:txBody>
      </p:sp>
      <p:sp>
        <p:nvSpPr>
          <p:cNvPr id="33" name="正方形/長方形 32"/>
          <p:cNvSpPr/>
          <p:nvPr/>
        </p:nvSpPr>
        <p:spPr>
          <a:xfrm>
            <a:off x="6243078" y="4102179"/>
            <a:ext cx="1935758" cy="74288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smtClean="0">
                <a:solidFill>
                  <a:srgbClr val="FFFFFF"/>
                </a:solidFill>
                <a:latin typeface="Meiryo" charset="-128"/>
                <a:ea typeface="Meiryo" charset="-128"/>
                <a:cs typeface="Meiryo" charset="-128"/>
              </a:rPr>
              <a:t>ソリューションの多様化</a:t>
            </a:r>
            <a:endParaRPr kumimoji="1" lang="en-US" altLang="ja-JP" sz="1200" b="1"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人工知能・機械学習</a:t>
            </a:r>
            <a:endParaRPr lang="en-US" altLang="ja-JP" sz="800" dirty="0" smtClean="0">
              <a:solidFill>
                <a:srgbClr val="FFFFFF"/>
              </a:solidFill>
              <a:latin typeface="Meiryo" charset="-128"/>
              <a:ea typeface="Meiryo" charset="-128"/>
              <a:cs typeface="Meiryo" charset="-128"/>
            </a:endParaRPr>
          </a:p>
          <a:p>
            <a:pPr algn="ctr"/>
            <a:r>
              <a:rPr lang="ja-JP" altLang="en-US" sz="800" dirty="0" smtClean="0">
                <a:solidFill>
                  <a:srgbClr val="FFFFFF"/>
                </a:solidFill>
                <a:latin typeface="Meiryo" charset="-128"/>
                <a:ea typeface="Meiryo" charset="-128"/>
                <a:cs typeface="Meiryo" charset="-128"/>
              </a:rPr>
              <a:t>サービス間連携（クラウド）</a:t>
            </a:r>
            <a:endParaRPr kumimoji="1" lang="ja-JP" altLang="en-US" sz="800" dirty="0">
              <a:solidFill>
                <a:srgbClr val="FFFFFF"/>
              </a:solidFill>
              <a:latin typeface="Meiryo" charset="-128"/>
              <a:ea typeface="Meiryo" charset="-128"/>
              <a:cs typeface="Meiryo" charset="-128"/>
            </a:endParaRPr>
          </a:p>
        </p:txBody>
      </p:sp>
      <p:sp>
        <p:nvSpPr>
          <p:cNvPr id="9" name="正方形/長方形 8"/>
          <p:cNvSpPr/>
          <p:nvPr/>
        </p:nvSpPr>
        <p:spPr>
          <a:xfrm>
            <a:off x="2176416" y="2039125"/>
            <a:ext cx="648072" cy="57606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chemeClr val="tx1">
                    <a:lumMod val="85000"/>
                    <a:lumOff val="15000"/>
                  </a:schemeClr>
                </a:solidFill>
                <a:latin typeface="Meiryo" charset="-128"/>
                <a:ea typeface="Meiryo" charset="-128"/>
                <a:cs typeface="Meiryo" charset="-128"/>
              </a:rPr>
              <a:t>大</a:t>
            </a:r>
            <a:endParaRPr kumimoji="1" lang="ja-JP" altLang="en-US" sz="2000" dirty="0">
              <a:solidFill>
                <a:schemeClr val="tx1">
                  <a:lumMod val="85000"/>
                  <a:lumOff val="15000"/>
                </a:schemeClr>
              </a:solidFill>
              <a:latin typeface="Meiryo" charset="-128"/>
              <a:ea typeface="Meiryo" charset="-128"/>
              <a:cs typeface="Meiryo" charset="-128"/>
            </a:endParaRPr>
          </a:p>
        </p:txBody>
      </p:sp>
      <p:sp>
        <p:nvSpPr>
          <p:cNvPr id="11" name="正方形/長方形 10"/>
          <p:cNvSpPr/>
          <p:nvPr/>
        </p:nvSpPr>
        <p:spPr>
          <a:xfrm>
            <a:off x="2176416" y="2644981"/>
            <a:ext cx="648072" cy="57606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chemeClr val="tx1">
                    <a:lumMod val="85000"/>
                    <a:lumOff val="15000"/>
                  </a:schemeClr>
                </a:solidFill>
                <a:latin typeface="Meiryo" charset="-128"/>
                <a:ea typeface="Meiryo" charset="-128"/>
                <a:cs typeface="Meiryo" charset="-128"/>
              </a:rPr>
              <a:t>低</a:t>
            </a:r>
            <a:endParaRPr kumimoji="1" lang="ja-JP" altLang="en-US" sz="2000" dirty="0">
              <a:solidFill>
                <a:schemeClr val="tx1">
                  <a:lumMod val="85000"/>
                  <a:lumOff val="15000"/>
                </a:schemeClr>
              </a:solidFill>
              <a:latin typeface="Meiryo" charset="-128"/>
              <a:ea typeface="Meiryo" charset="-128"/>
              <a:cs typeface="Meiryo" charset="-128"/>
            </a:endParaRPr>
          </a:p>
        </p:txBody>
      </p:sp>
      <p:sp>
        <p:nvSpPr>
          <p:cNvPr id="12" name="正方形/長方形 11"/>
          <p:cNvSpPr/>
          <p:nvPr/>
        </p:nvSpPr>
        <p:spPr>
          <a:xfrm>
            <a:off x="4552680" y="2042223"/>
            <a:ext cx="648072" cy="57606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小</a:t>
            </a:r>
            <a:endParaRPr kumimoji="1" lang="ja-JP" altLang="en-US" sz="2000" dirty="0">
              <a:solidFill>
                <a:srgbClr val="FFFFFF"/>
              </a:solidFill>
              <a:latin typeface="Meiryo" charset="-128"/>
              <a:ea typeface="Meiryo" charset="-128"/>
              <a:cs typeface="Meiryo" charset="-128"/>
            </a:endParaRPr>
          </a:p>
        </p:txBody>
      </p:sp>
      <p:sp>
        <p:nvSpPr>
          <p:cNvPr id="14" name="正方形/長方形 13"/>
          <p:cNvSpPr/>
          <p:nvPr/>
        </p:nvSpPr>
        <p:spPr>
          <a:xfrm>
            <a:off x="4552680" y="2644981"/>
            <a:ext cx="648072" cy="57606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高</a:t>
            </a:r>
            <a:endParaRPr kumimoji="1" lang="ja-JP" altLang="en-US" sz="2000" dirty="0">
              <a:solidFill>
                <a:srgbClr val="FFFFFF"/>
              </a:solidFill>
              <a:latin typeface="Meiryo" charset="-128"/>
              <a:ea typeface="Meiryo" charset="-128"/>
              <a:cs typeface="Meiryo" charset="-128"/>
            </a:endParaRPr>
          </a:p>
        </p:txBody>
      </p:sp>
      <p:sp>
        <p:nvSpPr>
          <p:cNvPr id="39" name="正方形/長方形 38"/>
          <p:cNvSpPr/>
          <p:nvPr/>
        </p:nvSpPr>
        <p:spPr>
          <a:xfrm>
            <a:off x="6243078" y="1431282"/>
            <a:ext cx="1935758" cy="30647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smtClean="0">
                <a:solidFill>
                  <a:srgbClr val="FFFFFF"/>
                </a:solidFill>
                <a:latin typeface="Meiryo" charset="-128"/>
                <a:ea typeface="Meiryo" charset="-128"/>
                <a:cs typeface="Meiryo" charset="-128"/>
              </a:rPr>
              <a:t>新たな</a:t>
            </a:r>
            <a:r>
              <a:rPr lang="ja-JP" altLang="en-US" sz="1200" b="1" smtClean="0">
                <a:solidFill>
                  <a:srgbClr val="FFFFFF"/>
                </a:solidFill>
                <a:latin typeface="Meiryo" charset="-128"/>
                <a:ea typeface="Meiryo" charset="-128"/>
                <a:cs typeface="Meiryo" charset="-128"/>
              </a:rPr>
              <a:t>ビジネス価値</a:t>
            </a:r>
            <a:endParaRPr kumimoji="1" lang="ja-JP" altLang="en-US" sz="800" b="1"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9889341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Predix</a:t>
            </a:r>
            <a:r>
              <a:rPr kumimoji="1" lang="en-US" altLang="ja-JP" dirty="0" smtClean="0"/>
              <a:t> </a:t>
            </a:r>
            <a:r>
              <a:rPr kumimoji="1" lang="en-US" altLang="ja-JP" dirty="0" err="1" smtClean="0"/>
              <a:t>IoT</a:t>
            </a:r>
            <a:r>
              <a:rPr kumimoji="1" lang="en-US" altLang="ja-JP" dirty="0" smtClean="0"/>
              <a:t> </a:t>
            </a:r>
            <a:r>
              <a:rPr kumimoji="1" lang="en-US" altLang="ja-JP" dirty="0" err="1" smtClean="0"/>
              <a:t>pratform</a:t>
            </a:r>
            <a:r>
              <a:rPr kumimoji="1" lang="en-US" altLang="ja-JP" dirty="0" smtClean="0"/>
              <a:t> by GE</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4" y="1196752"/>
            <a:ext cx="8003931" cy="438812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4283968" y="5915469"/>
            <a:ext cx="4572000" cy="276999"/>
          </a:xfrm>
          <a:prstGeom prst="rect">
            <a:avLst/>
          </a:prstGeom>
        </p:spPr>
        <p:txBody>
          <a:bodyPr>
            <a:spAutoFit/>
          </a:bodyPr>
          <a:lstStyle/>
          <a:p>
            <a:pPr algn="r"/>
            <a:r>
              <a:rPr lang="ja-JP" altLang="en-US" sz="1200"/>
              <a:t>https://www.youtube.com/watch?v=Sg3WhdY0Jb0</a:t>
            </a:r>
          </a:p>
        </p:txBody>
      </p:sp>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8318323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GE</a:t>
            </a:r>
            <a:r>
              <a:rPr kumimoji="1" lang="ja-JP" altLang="en-US" dirty="0" smtClean="0"/>
              <a:t>の航空インダストリー・インターネット</a:t>
            </a:r>
            <a:endParaRPr kumimoji="1" lang="ja-JP" altLang="en-US" dirty="0"/>
          </a:p>
        </p:txBody>
      </p:sp>
      <p:pic>
        <p:nvPicPr>
          <p:cNvPr id="3" name="図 2" descr="スクリーンショット 2014-05-29 9.59.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704"/>
            <a:ext cx="9144000" cy="5813239"/>
          </a:xfrm>
          <a:prstGeom prst="rect">
            <a:avLst/>
          </a:prstGeom>
        </p:spPr>
      </p:pic>
    </p:spTree>
    <p:extLst>
      <p:ext uri="{BB962C8B-B14F-4D97-AF65-F5344CB8AC3E}">
        <p14:creationId xmlns:p14="http://schemas.microsoft.com/office/powerpoint/2010/main" val="4875459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インダストリー</a:t>
            </a:r>
            <a:r>
              <a:rPr lang="en-US" altLang="ja-JP" sz="2400" dirty="0" smtClean="0">
                <a:solidFill>
                  <a:srgbClr val="FFFFFF"/>
                </a:solidFill>
                <a:effectLst/>
                <a:latin typeface="Arial"/>
                <a:ea typeface="HGP創英角ｺﾞｼｯｸUB" pitchFamily="50" charset="-128"/>
                <a:cs typeface="Arial"/>
              </a:rPr>
              <a:t>4.0</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73828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4570413" y="892020"/>
            <a:ext cx="3835150" cy="5623259"/>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735263" y="892020"/>
            <a:ext cx="3835150" cy="56232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コレ１枚で分かるインダストリー</a:t>
            </a:r>
            <a:r>
              <a:rPr kumimoji="1" lang="en-US" altLang="ja-JP" dirty="0" smtClean="0"/>
              <a:t>4.0</a:t>
            </a:r>
            <a:endParaRPr kumimoji="1" lang="ja-JP" altLang="en-US" dirty="0"/>
          </a:p>
        </p:txBody>
      </p:sp>
      <p:sp>
        <p:nvSpPr>
          <p:cNvPr id="3" name="スライド番号プレースホルダー 2"/>
          <p:cNvSpPr>
            <a:spLocks noGrp="1"/>
          </p:cNvSpPr>
          <p:nvPr>
            <p:ph type="sldNum" sz="quarter" idx="12"/>
          </p:nvPr>
        </p:nvSpPr>
        <p:spPr>
          <a:xfrm>
            <a:off x="6932246" y="6640200"/>
            <a:ext cx="2133600" cy="217800"/>
          </a:xfrm>
        </p:spPr>
        <p:txBody>
          <a:bodyPr/>
          <a:lstStyle/>
          <a:p>
            <a:fld id="{8FF8CC5D-A65D-5946-99B5-645367A967AD}" type="slidenum">
              <a:rPr kumimoji="1" lang="ja-JP" altLang="en-US" smtClean="0"/>
              <a:t>43</a:t>
            </a:fld>
            <a:endParaRPr kumimoji="1" lang="ja-JP" altLang="en-US"/>
          </a:p>
        </p:txBody>
      </p:sp>
      <p:sp>
        <p:nvSpPr>
          <p:cNvPr id="4" name="円/楕円 3"/>
          <p:cNvSpPr/>
          <p:nvPr/>
        </p:nvSpPr>
        <p:spPr>
          <a:xfrm>
            <a:off x="1879225" y="1007034"/>
            <a:ext cx="5382376" cy="5368333"/>
          </a:xfrm>
          <a:prstGeom prst="ellips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円/楕円 4"/>
          <p:cNvSpPr/>
          <p:nvPr/>
        </p:nvSpPr>
        <p:spPr>
          <a:xfrm>
            <a:off x="2575970" y="1709333"/>
            <a:ext cx="3988886" cy="3963736"/>
          </a:xfrm>
          <a:prstGeom prst="ellipse">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円/楕円 5"/>
          <p:cNvSpPr/>
          <p:nvPr/>
        </p:nvSpPr>
        <p:spPr>
          <a:xfrm>
            <a:off x="3313300" y="2449441"/>
            <a:ext cx="2514225" cy="2499895"/>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 name="テキスト ボックス 6"/>
          <p:cNvSpPr txBox="1"/>
          <p:nvPr/>
        </p:nvSpPr>
        <p:spPr>
          <a:xfrm>
            <a:off x="3362303" y="3164652"/>
            <a:ext cx="2416221" cy="1077218"/>
          </a:xfrm>
          <a:prstGeom prst="rect">
            <a:avLst/>
          </a:prstGeom>
          <a:noFill/>
        </p:spPr>
        <p:txBody>
          <a:bodyPr wrap="none" rtlCol="0">
            <a:spAutoFit/>
          </a:bodyPr>
          <a:lstStyle/>
          <a:p>
            <a:pPr algn="ctr"/>
            <a:r>
              <a:rPr lang="ja-JP" altLang="en-US" sz="2000" b="1" dirty="0" smtClean="0">
                <a:solidFill>
                  <a:srgbClr val="FFFFFF"/>
                </a:solidFill>
                <a:latin typeface="メイリオ"/>
                <a:ea typeface="メイリオ"/>
                <a:cs typeface="メイリオ"/>
              </a:rPr>
              <a:t>インダストリー</a:t>
            </a:r>
            <a:r>
              <a:rPr lang="en-US" altLang="ja-JP" sz="2000" b="1" dirty="0" smtClean="0">
                <a:solidFill>
                  <a:srgbClr val="FFFFFF"/>
                </a:solidFill>
                <a:latin typeface="メイリオ"/>
                <a:ea typeface="メイリオ"/>
                <a:cs typeface="メイリオ"/>
              </a:rPr>
              <a:t>4.0</a:t>
            </a:r>
          </a:p>
          <a:p>
            <a:pPr algn="ctr"/>
            <a:r>
              <a:rPr lang="en-US" altLang="ja-JP" sz="2000" dirty="0" smtClean="0">
                <a:solidFill>
                  <a:srgbClr val="FFFFFF"/>
                </a:solidFill>
                <a:latin typeface="メイリオ"/>
                <a:ea typeface="メイリオ"/>
                <a:cs typeface="メイリオ"/>
              </a:rPr>
              <a:t>Industry 4.0</a:t>
            </a:r>
          </a:p>
          <a:p>
            <a:pPr algn="ctr"/>
            <a:r>
              <a:rPr kumimoji="1" lang="ja-JP" altLang="en-US" sz="2400" b="1" dirty="0" smtClean="0">
                <a:solidFill>
                  <a:srgbClr val="FFFFFF"/>
                </a:solidFill>
                <a:latin typeface="メイリオ"/>
                <a:ea typeface="メイリオ"/>
                <a:cs typeface="メイリオ"/>
              </a:rPr>
              <a:t>自ら考える工場</a:t>
            </a:r>
            <a:endParaRPr kumimoji="1" lang="ja-JP" altLang="en-US" sz="2400" b="1" dirty="0">
              <a:solidFill>
                <a:srgbClr val="FFFFFF"/>
              </a:solidFill>
              <a:latin typeface="メイリオ"/>
              <a:ea typeface="メイリオ"/>
              <a:cs typeface="メイリオ"/>
            </a:endParaRPr>
          </a:p>
        </p:txBody>
      </p:sp>
      <p:sp>
        <p:nvSpPr>
          <p:cNvPr id="8" name="正方形/長方形 7"/>
          <p:cNvSpPr/>
          <p:nvPr/>
        </p:nvSpPr>
        <p:spPr>
          <a:xfrm>
            <a:off x="5376653" y="2048982"/>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製造コストの極小化</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個別仕様オーダーでも</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量産品と同じコストで対応</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1685383" y="2048982"/>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カスタマイズ対応</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お客様毎に異なる</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個別仕様のオーダーに対応</a:t>
            </a:r>
            <a:endParaRPr kumimoji="1" lang="ja-JP" altLang="en-US" sz="1200" dirty="0">
              <a:solidFill>
                <a:srgbClr val="FFFFFF"/>
              </a:solidFill>
              <a:latin typeface="メイリオ"/>
              <a:ea typeface="メイリオ"/>
              <a:cs typeface="メイリオ"/>
            </a:endParaRPr>
          </a:p>
        </p:txBody>
      </p:sp>
      <p:sp>
        <p:nvSpPr>
          <p:cNvPr id="10" name="正方形/長方形 9"/>
          <p:cNvSpPr/>
          <p:nvPr/>
        </p:nvSpPr>
        <p:spPr>
          <a:xfrm>
            <a:off x="3537702" y="4949336"/>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短納期対応</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個別仕様オーダーでも</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短納期で対応</a:t>
            </a:r>
            <a:endParaRPr kumimoji="1" lang="ja-JP" altLang="en-US" sz="1200" dirty="0">
              <a:solidFill>
                <a:srgbClr val="FFFFFF"/>
              </a:solidFill>
              <a:latin typeface="メイリオ"/>
              <a:ea typeface="メイリオ"/>
              <a:cs typeface="メイリオ"/>
            </a:endParaRPr>
          </a:p>
        </p:txBody>
      </p:sp>
      <p:sp>
        <p:nvSpPr>
          <p:cNvPr id="11" name="ホームベース 10"/>
          <p:cNvSpPr/>
          <p:nvPr/>
        </p:nvSpPr>
        <p:spPr>
          <a:xfrm>
            <a:off x="1685383" y="3387350"/>
            <a:ext cx="1732003" cy="961467"/>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smtClean="0">
                <a:solidFill>
                  <a:srgbClr val="FFFFFF"/>
                </a:solidFill>
                <a:latin typeface="メイリオ"/>
                <a:ea typeface="メイリオ"/>
                <a:cs typeface="メイリオ"/>
              </a:rPr>
              <a:t>IoT</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Things</a:t>
            </a:r>
            <a:endParaRPr kumimoji="1" lang="en-US" altLang="ja-JP" sz="800" dirty="0" smtClean="0">
              <a:solidFill>
                <a:srgbClr val="FFFFFF"/>
              </a:solidFill>
              <a:latin typeface="メイリオ"/>
              <a:ea typeface="メイリオ"/>
              <a:cs typeface="メイリオ"/>
            </a:endParaRPr>
          </a:p>
          <a:p>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工場内外の設備、機器、部材からの情報を収集</a:t>
            </a:r>
            <a:endParaRPr kumimoji="1" lang="ja-JP" altLang="en-US" sz="1000" dirty="0">
              <a:solidFill>
                <a:srgbClr val="FFFFFF"/>
              </a:solidFill>
              <a:latin typeface="メイリオ"/>
              <a:ea typeface="メイリオ"/>
              <a:cs typeface="メイリオ"/>
            </a:endParaRPr>
          </a:p>
        </p:txBody>
      </p:sp>
      <p:sp>
        <p:nvSpPr>
          <p:cNvPr id="12" name="ホームベース 11"/>
          <p:cNvSpPr/>
          <p:nvPr/>
        </p:nvSpPr>
        <p:spPr>
          <a:xfrm flipH="1">
            <a:off x="5710070" y="3466501"/>
            <a:ext cx="1732003" cy="961467"/>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smtClean="0">
                <a:solidFill>
                  <a:srgbClr val="FFFFFF"/>
                </a:solidFill>
                <a:latin typeface="メイリオ"/>
                <a:ea typeface="メイリオ"/>
                <a:cs typeface="メイリオ"/>
              </a:rPr>
              <a:t>IoP</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People</a:t>
            </a:r>
          </a:p>
          <a:p>
            <a:pPr algn="ctr"/>
            <a:endParaRPr kumimoji="1" lang="en-US" altLang="ja-JP" sz="800" dirty="0" smtClean="0">
              <a:solidFill>
                <a:srgbClr val="FFFFFF"/>
              </a:solidFill>
              <a:latin typeface="メイリオ"/>
              <a:ea typeface="メイリオ"/>
              <a:cs typeface="メイリオ"/>
            </a:endParaRPr>
          </a:p>
          <a:p>
            <a:pPr algn="r"/>
            <a:r>
              <a:rPr lang="ja-JP" altLang="en-US" sz="1000" dirty="0" smtClean="0">
                <a:solidFill>
                  <a:srgbClr val="FFFFFF"/>
                </a:solidFill>
                <a:latin typeface="メイリオ"/>
                <a:ea typeface="メイリオ"/>
                <a:cs typeface="メイリオ"/>
              </a:rPr>
              <a:t>工場や関係事業所で働く人々の情報を収集</a:t>
            </a:r>
            <a:endParaRPr lang="en-US" altLang="ja-JP" sz="1000" dirty="0" smtClean="0">
              <a:solidFill>
                <a:srgbClr val="FFFFFF"/>
              </a:solidFill>
              <a:latin typeface="メイリオ"/>
              <a:ea typeface="メイリオ"/>
              <a:cs typeface="メイリオ"/>
            </a:endParaRPr>
          </a:p>
        </p:txBody>
      </p:sp>
      <p:sp>
        <p:nvSpPr>
          <p:cNvPr id="13" name="ホームベース 12"/>
          <p:cNvSpPr/>
          <p:nvPr/>
        </p:nvSpPr>
        <p:spPr>
          <a:xfrm rot="16200000" flipH="1">
            <a:off x="3704411" y="1263463"/>
            <a:ext cx="1732003" cy="1156369"/>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smtClean="0">
              <a:solidFill>
                <a:srgbClr val="FFFFFF"/>
              </a:solidFill>
              <a:latin typeface="メイリオ"/>
              <a:ea typeface="メイリオ"/>
              <a:cs typeface="メイリオ"/>
            </a:endParaRPr>
          </a:p>
        </p:txBody>
      </p:sp>
      <p:sp>
        <p:nvSpPr>
          <p:cNvPr id="14" name="テキスト ボックス 13"/>
          <p:cNvSpPr txBox="1"/>
          <p:nvPr/>
        </p:nvSpPr>
        <p:spPr>
          <a:xfrm>
            <a:off x="3992228" y="1089277"/>
            <a:ext cx="1156369" cy="1261884"/>
          </a:xfrm>
          <a:prstGeom prst="rect">
            <a:avLst/>
          </a:prstGeom>
          <a:noFill/>
        </p:spPr>
        <p:txBody>
          <a:bodyPr wrap="square" rtlCol="0">
            <a:spAutoFit/>
          </a:bodyPr>
          <a:lstStyle/>
          <a:p>
            <a:pPr algn="ctr"/>
            <a:r>
              <a:rPr kumimoji="1" lang="en-US" altLang="ja-JP" sz="2000" dirty="0" err="1" smtClean="0">
                <a:solidFill>
                  <a:srgbClr val="FFFFFF"/>
                </a:solidFill>
                <a:latin typeface="メイリオ"/>
                <a:ea typeface="メイリオ"/>
                <a:cs typeface="メイリオ"/>
              </a:rPr>
              <a:t>IoS</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Service</a:t>
            </a:r>
          </a:p>
          <a:p>
            <a:pPr algn="ctr"/>
            <a:endParaRPr kumimoji="1" lang="en-US" altLang="ja-JP" sz="800" dirty="0" smtClean="0">
              <a:solidFill>
                <a:srgbClr val="FFFFFF"/>
              </a:solidFill>
              <a:latin typeface="メイリオ"/>
              <a:ea typeface="メイリオ"/>
              <a:cs typeface="メイリオ"/>
            </a:endParaRPr>
          </a:p>
          <a:p>
            <a:r>
              <a:rPr lang="en-US" altLang="ja-JP" sz="1000" dirty="0" smtClean="0">
                <a:solidFill>
                  <a:srgbClr val="FFFFFF"/>
                </a:solidFill>
                <a:latin typeface="メイリオ"/>
                <a:ea typeface="メイリオ"/>
                <a:cs typeface="メイリオ"/>
              </a:rPr>
              <a:t>EC</a:t>
            </a:r>
            <a:r>
              <a:rPr lang="ja-JP" altLang="en-US" sz="1000" dirty="0" smtClean="0">
                <a:solidFill>
                  <a:srgbClr val="FFFFFF"/>
                </a:solidFill>
                <a:latin typeface="メイリオ"/>
                <a:ea typeface="メイリオ"/>
                <a:cs typeface="メイリオ"/>
              </a:rPr>
              <a:t>サイト、店舗、サポート拠点などからのサービス情報を収集</a:t>
            </a:r>
            <a:endParaRPr lang="en-US" altLang="ja-JP" sz="1000" dirty="0" smtClean="0">
              <a:solidFill>
                <a:srgbClr val="FFFFFF"/>
              </a:solidFill>
              <a:latin typeface="メイリオ"/>
              <a:ea typeface="メイリオ"/>
              <a:cs typeface="メイリオ"/>
            </a:endParaRPr>
          </a:p>
        </p:txBody>
      </p:sp>
      <p:sp>
        <p:nvSpPr>
          <p:cNvPr id="15" name="テキスト ボックス 14"/>
          <p:cNvSpPr txBox="1"/>
          <p:nvPr/>
        </p:nvSpPr>
        <p:spPr>
          <a:xfrm>
            <a:off x="2994425" y="4501494"/>
            <a:ext cx="3151975" cy="400110"/>
          </a:xfrm>
          <a:prstGeom prst="rect">
            <a:avLst/>
          </a:prstGeom>
          <a:noFill/>
        </p:spPr>
        <p:txBody>
          <a:bodyPr wrap="none" rtlCol="0">
            <a:spAutoFit/>
          </a:bodyPr>
          <a:lstStyle/>
          <a:p>
            <a:pPr algn="ctr"/>
            <a:r>
              <a:rPr kumimoji="1" lang="en-US" altLang="ja-JP" sz="2000" dirty="0" smtClean="0">
                <a:solidFill>
                  <a:srgbClr val="FFFFFF"/>
                </a:solidFill>
                <a:latin typeface="メイリオ"/>
                <a:ea typeface="メイリオ"/>
                <a:cs typeface="メイリオ"/>
              </a:rPr>
              <a:t>Cyber-Physical Systems</a:t>
            </a:r>
            <a:endParaRPr kumimoji="1" lang="ja-JP" altLang="en-US" sz="2000" dirty="0">
              <a:solidFill>
                <a:srgbClr val="FFFFFF"/>
              </a:solidFill>
              <a:latin typeface="メイリオ"/>
              <a:ea typeface="メイリオ"/>
              <a:cs typeface="メイリオ"/>
            </a:endParaRPr>
          </a:p>
        </p:txBody>
      </p:sp>
      <p:sp>
        <p:nvSpPr>
          <p:cNvPr id="16" name="円/楕円 15"/>
          <p:cNvSpPr/>
          <p:nvPr/>
        </p:nvSpPr>
        <p:spPr>
          <a:xfrm>
            <a:off x="2418407" y="1079179"/>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7" name="円/楕円 16"/>
          <p:cNvSpPr/>
          <p:nvPr/>
        </p:nvSpPr>
        <p:spPr>
          <a:xfrm>
            <a:off x="5827525" y="1079179"/>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8" name="円/楕円 17"/>
          <p:cNvSpPr/>
          <p:nvPr/>
        </p:nvSpPr>
        <p:spPr>
          <a:xfrm>
            <a:off x="2418407" y="5433712"/>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9" name="円/楕円 18"/>
          <p:cNvSpPr/>
          <p:nvPr/>
        </p:nvSpPr>
        <p:spPr>
          <a:xfrm>
            <a:off x="5827525" y="5441522"/>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23" name="テキスト ボックス 22"/>
          <p:cNvSpPr txBox="1"/>
          <p:nvPr/>
        </p:nvSpPr>
        <p:spPr>
          <a:xfrm>
            <a:off x="3965119" y="5891019"/>
            <a:ext cx="1210588" cy="400110"/>
          </a:xfrm>
          <a:prstGeom prst="rect">
            <a:avLst/>
          </a:prstGeom>
          <a:noFill/>
        </p:spPr>
        <p:txBody>
          <a:bodyPr wrap="none" rtlCol="0">
            <a:spAutoFit/>
          </a:bodyPr>
          <a:lstStyle/>
          <a:p>
            <a:r>
              <a:rPr lang="en-US" altLang="ja-JP" sz="2000" dirty="0" smtClean="0">
                <a:solidFill>
                  <a:schemeClr val="bg1"/>
                </a:solidFill>
                <a:latin typeface="メイリオ"/>
                <a:ea typeface="メイリオ"/>
                <a:cs typeface="メイリオ"/>
              </a:rPr>
              <a:t>Internet</a:t>
            </a:r>
            <a:endParaRPr kumimoji="1" lang="ja-JP" altLang="en-US" sz="2000" dirty="0">
              <a:solidFill>
                <a:schemeClr val="bg1"/>
              </a:solidFill>
              <a:latin typeface="メイリオ"/>
              <a:ea typeface="メイリオ"/>
              <a:cs typeface="メイリオ"/>
            </a:endParaRPr>
          </a:p>
        </p:txBody>
      </p:sp>
      <p:sp>
        <p:nvSpPr>
          <p:cNvPr id="24" name="テキスト ボックス 23"/>
          <p:cNvSpPr txBox="1"/>
          <p:nvPr/>
        </p:nvSpPr>
        <p:spPr>
          <a:xfrm>
            <a:off x="773776" y="945493"/>
            <a:ext cx="1415772" cy="461665"/>
          </a:xfrm>
          <a:prstGeom prst="rect">
            <a:avLst/>
          </a:prstGeom>
          <a:noFill/>
        </p:spPr>
        <p:txBody>
          <a:bodyPr wrap="none" rtlCol="0">
            <a:spAutoFit/>
          </a:bodyPr>
          <a:lstStyle/>
          <a:p>
            <a:r>
              <a:rPr kumimoji="1" lang="ja-JP" altLang="en-US" sz="2400" b="1" dirty="0" smtClean="0">
                <a:solidFill>
                  <a:srgbClr val="000090"/>
                </a:solidFill>
                <a:latin typeface="メイリオ"/>
                <a:ea typeface="メイリオ"/>
                <a:cs typeface="メイリオ"/>
              </a:rPr>
              <a:t>人工知能</a:t>
            </a:r>
            <a:endParaRPr kumimoji="1" lang="ja-JP" altLang="en-US" sz="2400" b="1" dirty="0">
              <a:solidFill>
                <a:srgbClr val="000090"/>
              </a:solidFill>
              <a:latin typeface="メイリオ"/>
              <a:ea typeface="メイリオ"/>
              <a:cs typeface="メイリオ"/>
            </a:endParaRPr>
          </a:p>
        </p:txBody>
      </p:sp>
      <p:sp>
        <p:nvSpPr>
          <p:cNvPr id="25" name="テキスト ボックス 24"/>
          <p:cNvSpPr txBox="1"/>
          <p:nvPr/>
        </p:nvSpPr>
        <p:spPr>
          <a:xfrm>
            <a:off x="6989791" y="6037095"/>
            <a:ext cx="1415772" cy="461665"/>
          </a:xfrm>
          <a:prstGeom prst="rect">
            <a:avLst/>
          </a:prstGeom>
          <a:noFill/>
        </p:spPr>
        <p:txBody>
          <a:bodyPr wrap="none" rtlCol="0">
            <a:spAutoFit/>
          </a:bodyPr>
          <a:lstStyle/>
          <a:p>
            <a:r>
              <a:rPr lang="ja-JP" altLang="en-US" sz="2400" b="1" dirty="0" smtClean="0">
                <a:solidFill>
                  <a:srgbClr val="000090"/>
                </a:solidFill>
                <a:latin typeface="メイリオ"/>
                <a:ea typeface="メイリオ"/>
                <a:cs typeface="メイリオ"/>
              </a:rPr>
              <a:t>ロボット</a:t>
            </a:r>
            <a:endParaRPr kumimoji="1" lang="ja-JP" altLang="en-US" sz="2400" b="1" dirty="0">
              <a:solidFill>
                <a:srgbClr val="000090"/>
              </a:solidFill>
              <a:latin typeface="メイリオ"/>
              <a:ea typeface="メイリオ"/>
              <a:cs typeface="メイリオ"/>
            </a:endParaRPr>
          </a:p>
        </p:txBody>
      </p:sp>
    </p:spTree>
    <p:extLst>
      <p:ext uri="{BB962C8B-B14F-4D97-AF65-F5344CB8AC3E}">
        <p14:creationId xmlns:p14="http://schemas.microsoft.com/office/powerpoint/2010/main" val="166568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960021" y="798618"/>
            <a:ext cx="1713250" cy="579083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産業革命の区分</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4" name="正方形/長方形 3"/>
          <p:cNvSpPr/>
          <p:nvPr/>
        </p:nvSpPr>
        <p:spPr>
          <a:xfrm>
            <a:off x="421745" y="798618"/>
            <a:ext cx="1497059" cy="5790830"/>
          </a:xfrm>
          <a:prstGeom prst="rect">
            <a:avLst/>
          </a:prstGeom>
          <a:solidFill>
            <a:schemeClr val="bg1">
              <a:lumMod val="9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918804" y="798618"/>
            <a:ext cx="1525588" cy="5790830"/>
          </a:xfrm>
          <a:prstGeom prst="rect">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6" name="正方形/長方形 5"/>
          <p:cNvSpPr/>
          <p:nvPr/>
        </p:nvSpPr>
        <p:spPr>
          <a:xfrm>
            <a:off x="3444393" y="798618"/>
            <a:ext cx="1525589" cy="5790830"/>
          </a:xfrm>
          <a:prstGeom prst="rect">
            <a:avLst/>
          </a:prstGeom>
          <a:solidFill>
            <a:schemeClr val="accent5">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673272" y="798618"/>
            <a:ext cx="2074334" cy="5790830"/>
          </a:xfrm>
          <a:prstGeom prst="rect">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a:off x="3444391" y="1585455"/>
            <a:ext cx="5303213" cy="423334"/>
          </a:xfrm>
          <a:prstGeom prst="homePlat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電力</a:t>
            </a:r>
            <a:endParaRPr kumimoji="1" lang="ja-JP" altLang="en-US" sz="1200" dirty="0">
              <a:solidFill>
                <a:srgbClr val="FFFFFF"/>
              </a:solidFill>
              <a:latin typeface="メイリオ"/>
              <a:ea typeface="メイリオ"/>
              <a:cs typeface="メイリオ"/>
            </a:endParaRPr>
          </a:p>
        </p:txBody>
      </p:sp>
      <p:sp>
        <p:nvSpPr>
          <p:cNvPr id="9" name="ホームベース 8"/>
          <p:cNvSpPr/>
          <p:nvPr/>
        </p:nvSpPr>
        <p:spPr>
          <a:xfrm>
            <a:off x="2001212" y="1585455"/>
            <a:ext cx="1624061"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蒸気</a:t>
            </a:r>
            <a:r>
              <a:rPr lang="ja-JP" altLang="en-US" sz="1200" dirty="0" smtClean="0">
                <a:solidFill>
                  <a:srgbClr val="FFFFFF"/>
                </a:solidFill>
                <a:latin typeface="メイリオ"/>
                <a:ea typeface="メイリオ"/>
                <a:cs typeface="メイリオ"/>
              </a:rPr>
              <a:t>機関</a:t>
            </a:r>
            <a:endParaRPr kumimoji="1" lang="ja-JP" altLang="en-US" sz="1200" dirty="0">
              <a:solidFill>
                <a:srgbClr val="FFFFFF"/>
              </a:solidFill>
              <a:latin typeface="メイリオ"/>
              <a:ea typeface="メイリオ"/>
              <a:cs typeface="メイリオ"/>
            </a:endParaRPr>
          </a:p>
        </p:txBody>
      </p:sp>
      <p:sp>
        <p:nvSpPr>
          <p:cNvPr id="10" name="ホームベース 9"/>
          <p:cNvSpPr/>
          <p:nvPr/>
        </p:nvSpPr>
        <p:spPr>
          <a:xfrm>
            <a:off x="421745" y="1585455"/>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人力・自然力</a:t>
            </a:r>
            <a:endParaRPr kumimoji="1" lang="ja-JP" altLang="en-US" sz="1200" dirty="0">
              <a:solidFill>
                <a:srgbClr val="FFFFFF"/>
              </a:solidFill>
              <a:latin typeface="メイリオ"/>
              <a:ea typeface="メイリオ"/>
              <a:cs typeface="メイリオ"/>
            </a:endParaRPr>
          </a:p>
        </p:txBody>
      </p:sp>
      <p:sp>
        <p:nvSpPr>
          <p:cNvPr id="12" name="ホームベース 11"/>
          <p:cNvSpPr/>
          <p:nvPr/>
        </p:nvSpPr>
        <p:spPr>
          <a:xfrm>
            <a:off x="1947336" y="4095910"/>
            <a:ext cx="6800270"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大量生産</a:t>
            </a:r>
            <a:endParaRPr kumimoji="1" lang="ja-JP" altLang="en-US" sz="1200" dirty="0">
              <a:solidFill>
                <a:srgbClr val="FFFFFF"/>
              </a:solidFill>
              <a:latin typeface="メイリオ"/>
              <a:ea typeface="メイリオ"/>
              <a:cs typeface="メイリオ"/>
            </a:endParaRPr>
          </a:p>
        </p:txBody>
      </p:sp>
      <p:sp>
        <p:nvSpPr>
          <p:cNvPr id="13" name="ホームベース 12"/>
          <p:cNvSpPr/>
          <p:nvPr/>
        </p:nvSpPr>
        <p:spPr>
          <a:xfrm>
            <a:off x="421748" y="4095910"/>
            <a:ext cx="1779587" cy="423334"/>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注文生産</a:t>
            </a:r>
            <a:endParaRPr kumimoji="1" lang="ja-JP" altLang="en-US" sz="1200" dirty="0">
              <a:solidFill>
                <a:srgbClr val="FFFFFF"/>
              </a:solidFill>
              <a:latin typeface="メイリオ"/>
              <a:ea typeface="メイリオ"/>
              <a:cs typeface="メイリオ"/>
            </a:endParaRPr>
          </a:p>
        </p:txBody>
      </p:sp>
      <p:sp>
        <p:nvSpPr>
          <p:cNvPr id="11" name="ホームベース 10"/>
          <p:cNvSpPr/>
          <p:nvPr/>
        </p:nvSpPr>
        <p:spPr>
          <a:xfrm>
            <a:off x="5842002" y="4388395"/>
            <a:ext cx="2905604" cy="261697"/>
          </a:xfrm>
          <a:prstGeom prst="homePlat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多品種化</a:t>
            </a:r>
            <a:endParaRPr kumimoji="1" lang="ja-JP" altLang="en-US" sz="1200" dirty="0">
              <a:solidFill>
                <a:srgbClr val="FFFFFF"/>
              </a:solidFill>
              <a:latin typeface="メイリオ"/>
              <a:ea typeface="メイリオ"/>
              <a:cs typeface="メイリオ"/>
            </a:endParaRPr>
          </a:p>
        </p:txBody>
      </p:sp>
      <p:sp>
        <p:nvSpPr>
          <p:cNvPr id="17" name="ホームベース 16"/>
          <p:cNvSpPr/>
          <p:nvPr/>
        </p:nvSpPr>
        <p:spPr>
          <a:xfrm>
            <a:off x="6673274" y="4742171"/>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カスタマイズ生産</a:t>
            </a:r>
            <a:endParaRPr kumimoji="1" lang="ja-JP" altLang="en-US" sz="1200" dirty="0">
              <a:solidFill>
                <a:srgbClr val="FFFFFF"/>
              </a:solidFill>
              <a:latin typeface="メイリオ"/>
              <a:ea typeface="メイリオ"/>
              <a:cs typeface="メイリオ"/>
            </a:endParaRPr>
          </a:p>
        </p:txBody>
      </p:sp>
      <p:sp>
        <p:nvSpPr>
          <p:cNvPr id="18" name="ホームベース 17"/>
          <p:cNvSpPr/>
          <p:nvPr/>
        </p:nvSpPr>
        <p:spPr>
          <a:xfrm>
            <a:off x="6673274" y="5073140"/>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個人生産</a:t>
            </a:r>
            <a:endParaRPr kumimoji="1" lang="ja-JP" altLang="en-US" sz="1200" dirty="0">
              <a:solidFill>
                <a:srgbClr val="FFFFFF"/>
              </a:solidFill>
              <a:latin typeface="メイリオ"/>
              <a:ea typeface="メイリオ"/>
              <a:cs typeface="メイリオ"/>
            </a:endParaRPr>
          </a:p>
        </p:txBody>
      </p:sp>
      <p:sp>
        <p:nvSpPr>
          <p:cNvPr id="20" name="ホームベース 19"/>
          <p:cNvSpPr/>
          <p:nvPr/>
        </p:nvSpPr>
        <p:spPr>
          <a:xfrm>
            <a:off x="1982787" y="2089462"/>
            <a:ext cx="6800271"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機械生産</a:t>
            </a:r>
            <a:endParaRPr kumimoji="1" lang="ja-JP" altLang="en-US" sz="1200" dirty="0">
              <a:solidFill>
                <a:srgbClr val="FFFFFF"/>
              </a:solidFill>
              <a:latin typeface="メイリオ"/>
              <a:ea typeface="メイリオ"/>
              <a:cs typeface="メイリオ"/>
            </a:endParaRPr>
          </a:p>
        </p:txBody>
      </p:sp>
      <p:sp>
        <p:nvSpPr>
          <p:cNvPr id="21" name="ホームベース 20"/>
          <p:cNvSpPr/>
          <p:nvPr/>
        </p:nvSpPr>
        <p:spPr>
          <a:xfrm>
            <a:off x="421745" y="2089462"/>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手作り</a:t>
            </a:r>
            <a:endParaRPr kumimoji="1" lang="ja-JP" altLang="en-US" sz="1200" dirty="0">
              <a:solidFill>
                <a:srgbClr val="FFFFFF"/>
              </a:solidFill>
              <a:latin typeface="メイリオ"/>
              <a:ea typeface="メイリオ"/>
              <a:cs typeface="メイリオ"/>
            </a:endParaRPr>
          </a:p>
        </p:txBody>
      </p:sp>
      <p:sp>
        <p:nvSpPr>
          <p:cNvPr id="24" name="ホームベース 23"/>
          <p:cNvSpPr/>
          <p:nvPr/>
        </p:nvSpPr>
        <p:spPr>
          <a:xfrm>
            <a:off x="5005437" y="2381947"/>
            <a:ext cx="3777621" cy="261697"/>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コンピューターによる自動化</a:t>
            </a:r>
            <a:endParaRPr kumimoji="1" lang="ja-JP" altLang="en-US" sz="1200" dirty="0">
              <a:solidFill>
                <a:srgbClr val="FFFFFF"/>
              </a:solidFill>
              <a:latin typeface="メイリオ"/>
              <a:ea typeface="メイリオ"/>
              <a:cs typeface="メイリオ"/>
            </a:endParaRPr>
          </a:p>
        </p:txBody>
      </p:sp>
      <p:sp>
        <p:nvSpPr>
          <p:cNvPr id="25" name="ホームベース 24"/>
          <p:cNvSpPr/>
          <p:nvPr/>
        </p:nvSpPr>
        <p:spPr>
          <a:xfrm>
            <a:off x="1947336" y="3453213"/>
            <a:ext cx="6800270"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標準化・規格化</a:t>
            </a:r>
            <a:endParaRPr kumimoji="1" lang="ja-JP" altLang="en-US" sz="1200" dirty="0">
              <a:solidFill>
                <a:srgbClr val="FFFFFF"/>
              </a:solidFill>
              <a:latin typeface="メイリオ"/>
              <a:ea typeface="メイリオ"/>
              <a:cs typeface="メイリオ"/>
            </a:endParaRPr>
          </a:p>
        </p:txBody>
      </p:sp>
      <p:sp>
        <p:nvSpPr>
          <p:cNvPr id="26" name="ホームベース 25"/>
          <p:cNvSpPr/>
          <p:nvPr/>
        </p:nvSpPr>
        <p:spPr>
          <a:xfrm>
            <a:off x="421748" y="3453213"/>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個別仕様</a:t>
            </a:r>
            <a:endParaRPr kumimoji="1" lang="ja-JP" altLang="en-US" sz="1200" dirty="0">
              <a:solidFill>
                <a:srgbClr val="FFFFFF"/>
              </a:solidFill>
              <a:latin typeface="メイリオ"/>
              <a:ea typeface="メイリオ"/>
              <a:cs typeface="メイリオ"/>
            </a:endParaRPr>
          </a:p>
        </p:txBody>
      </p:sp>
      <p:sp>
        <p:nvSpPr>
          <p:cNvPr id="27" name="ホームベース 26"/>
          <p:cNvSpPr/>
          <p:nvPr/>
        </p:nvSpPr>
        <p:spPr>
          <a:xfrm>
            <a:off x="6673274" y="3745698"/>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個別仕様</a:t>
            </a:r>
            <a:endParaRPr kumimoji="1" lang="ja-JP" altLang="en-US" sz="1200" dirty="0">
              <a:solidFill>
                <a:srgbClr val="FFFFFF"/>
              </a:solidFill>
              <a:latin typeface="メイリオ"/>
              <a:ea typeface="メイリオ"/>
              <a:cs typeface="メイリオ"/>
            </a:endParaRPr>
          </a:p>
        </p:txBody>
      </p:sp>
      <p:sp>
        <p:nvSpPr>
          <p:cNvPr id="28" name="ホームベース 27"/>
          <p:cNvSpPr/>
          <p:nvPr/>
        </p:nvSpPr>
        <p:spPr>
          <a:xfrm>
            <a:off x="6673270" y="2718797"/>
            <a:ext cx="2074334" cy="273458"/>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コンピューターによる自律制御</a:t>
            </a:r>
            <a:endParaRPr kumimoji="1" lang="ja-JP" altLang="en-US" sz="1000" dirty="0">
              <a:solidFill>
                <a:srgbClr val="FFFFFF"/>
              </a:solidFill>
              <a:latin typeface="メイリオ"/>
              <a:ea typeface="メイリオ"/>
              <a:cs typeface="メイリオ"/>
            </a:endParaRPr>
          </a:p>
        </p:txBody>
      </p:sp>
      <p:sp>
        <p:nvSpPr>
          <p:cNvPr id="30" name="ホームベース 29"/>
          <p:cNvSpPr/>
          <p:nvPr/>
        </p:nvSpPr>
        <p:spPr>
          <a:xfrm>
            <a:off x="6673270" y="3086005"/>
            <a:ext cx="2074334" cy="273458"/>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メイリオ"/>
                <a:ea typeface="メイリオ"/>
                <a:cs typeface="メイリオ"/>
              </a:rPr>
              <a:t>工場・機器</a:t>
            </a:r>
            <a:r>
              <a:rPr kumimoji="1" lang="ja-JP" altLang="en-US" sz="1000" dirty="0" smtClean="0">
                <a:solidFill>
                  <a:srgbClr val="FFFFFF"/>
                </a:solidFill>
                <a:latin typeface="メイリオ"/>
                <a:ea typeface="メイリオ"/>
                <a:cs typeface="メイリオ"/>
              </a:rPr>
              <a:t>・人間の自律連携</a:t>
            </a:r>
            <a:endParaRPr kumimoji="1" lang="ja-JP" altLang="en-US" sz="1000" dirty="0">
              <a:solidFill>
                <a:srgbClr val="FFFFFF"/>
              </a:solidFill>
              <a:latin typeface="メイリオ"/>
              <a:ea typeface="メイリオ"/>
              <a:cs typeface="メイリオ"/>
            </a:endParaRPr>
          </a:p>
        </p:txBody>
      </p:sp>
      <p:sp>
        <p:nvSpPr>
          <p:cNvPr id="31" name="テキスト ボックス 30"/>
          <p:cNvSpPr txBox="1"/>
          <p:nvPr/>
        </p:nvSpPr>
        <p:spPr>
          <a:xfrm>
            <a:off x="393216" y="6124431"/>
            <a:ext cx="1525588" cy="307777"/>
          </a:xfrm>
          <a:prstGeom prst="rect">
            <a:avLst/>
          </a:prstGeom>
          <a:noFill/>
        </p:spPr>
        <p:txBody>
          <a:bodyPr wrap="square" rtlCol="0">
            <a:spAutoFit/>
          </a:bodyPr>
          <a:lstStyle/>
          <a:p>
            <a:pPr algn="ctr"/>
            <a:r>
              <a:rPr kumimoji="1" lang="ja-JP" altLang="en-US" sz="1400" dirty="0" smtClean="0">
                <a:solidFill>
                  <a:schemeClr val="tx1">
                    <a:lumMod val="50000"/>
                    <a:lumOff val="50000"/>
                  </a:schemeClr>
                </a:solidFill>
                <a:latin typeface="メイリオ"/>
                <a:ea typeface="メイリオ"/>
                <a:cs typeface="メイリオ"/>
              </a:rPr>
              <a:t>産業革命以前</a:t>
            </a:r>
            <a:endParaRPr kumimoji="1" lang="ja-JP" altLang="en-US" sz="1400" dirty="0">
              <a:solidFill>
                <a:schemeClr val="tx1">
                  <a:lumMod val="50000"/>
                  <a:lumOff val="50000"/>
                </a:schemeClr>
              </a:solidFill>
              <a:latin typeface="メイリオ"/>
              <a:ea typeface="メイリオ"/>
              <a:cs typeface="メイリオ"/>
            </a:endParaRPr>
          </a:p>
        </p:txBody>
      </p:sp>
      <p:sp>
        <p:nvSpPr>
          <p:cNvPr id="32" name="テキスト ボックス 31"/>
          <p:cNvSpPr txBox="1"/>
          <p:nvPr/>
        </p:nvSpPr>
        <p:spPr>
          <a:xfrm>
            <a:off x="1918804" y="1048484"/>
            <a:ext cx="1500909" cy="307777"/>
          </a:xfrm>
          <a:prstGeom prst="rect">
            <a:avLst/>
          </a:prstGeom>
          <a:noFill/>
        </p:spPr>
        <p:txBody>
          <a:bodyPr wrap="square" rtlCol="0">
            <a:spAutoFit/>
          </a:bodyPr>
          <a:lstStyle/>
          <a:p>
            <a:pPr algn="ctr"/>
            <a:r>
              <a:rPr kumimoji="1" lang="ja-JP" altLang="en-US" sz="1400" b="1" dirty="0" smtClean="0">
                <a:solidFill>
                  <a:schemeClr val="accent5">
                    <a:lumMod val="75000"/>
                  </a:schemeClr>
                </a:solidFill>
                <a:latin typeface="メイリオ"/>
                <a:ea typeface="メイリオ"/>
                <a:cs typeface="メイリオ"/>
              </a:rPr>
              <a:t>第１次産業革命</a:t>
            </a:r>
            <a:endParaRPr kumimoji="1" lang="ja-JP" altLang="en-US" sz="1400" b="1" dirty="0">
              <a:solidFill>
                <a:schemeClr val="accent5">
                  <a:lumMod val="75000"/>
                </a:schemeClr>
              </a:solidFill>
              <a:latin typeface="メイリオ"/>
              <a:ea typeface="メイリオ"/>
              <a:cs typeface="メイリオ"/>
            </a:endParaRPr>
          </a:p>
        </p:txBody>
      </p:sp>
      <p:sp>
        <p:nvSpPr>
          <p:cNvPr id="33" name="テキスト ボックス 32"/>
          <p:cNvSpPr txBox="1"/>
          <p:nvPr/>
        </p:nvSpPr>
        <p:spPr>
          <a:xfrm>
            <a:off x="3444393" y="1050174"/>
            <a:ext cx="1525589" cy="307777"/>
          </a:xfrm>
          <a:prstGeom prst="rect">
            <a:avLst/>
          </a:prstGeom>
          <a:noFill/>
        </p:spPr>
        <p:txBody>
          <a:bodyPr wrap="square" rtlCol="0">
            <a:spAutoFit/>
          </a:bodyPr>
          <a:lstStyle/>
          <a:p>
            <a:pPr algn="ctr"/>
            <a:r>
              <a:rPr kumimoji="1" lang="ja-JP" altLang="en-US" sz="1400" b="1" dirty="0" smtClean="0">
                <a:solidFill>
                  <a:schemeClr val="tx2">
                    <a:lumMod val="75000"/>
                  </a:schemeClr>
                </a:solidFill>
                <a:latin typeface="メイリオ"/>
                <a:ea typeface="メイリオ"/>
                <a:cs typeface="メイリオ"/>
              </a:rPr>
              <a:t>第２次産業革命</a:t>
            </a:r>
            <a:endParaRPr kumimoji="1" lang="ja-JP" altLang="en-US" sz="1400" b="1" dirty="0">
              <a:solidFill>
                <a:schemeClr val="tx2">
                  <a:lumMod val="75000"/>
                </a:schemeClr>
              </a:solidFill>
              <a:latin typeface="メイリオ"/>
              <a:ea typeface="メイリオ"/>
              <a:cs typeface="メイリオ"/>
            </a:endParaRPr>
          </a:p>
        </p:txBody>
      </p:sp>
      <p:sp>
        <p:nvSpPr>
          <p:cNvPr id="34" name="テキスト ボックス 33"/>
          <p:cNvSpPr txBox="1"/>
          <p:nvPr/>
        </p:nvSpPr>
        <p:spPr>
          <a:xfrm>
            <a:off x="6673272" y="1048484"/>
            <a:ext cx="2074334" cy="307777"/>
          </a:xfrm>
          <a:prstGeom prst="rect">
            <a:avLst/>
          </a:prstGeom>
          <a:noFill/>
        </p:spPr>
        <p:txBody>
          <a:bodyPr wrap="square" rtlCol="0">
            <a:spAutoFit/>
          </a:bodyPr>
          <a:lstStyle/>
          <a:p>
            <a:pPr algn="ctr"/>
            <a:r>
              <a:rPr kumimoji="1" lang="ja-JP" altLang="en-US" sz="1400" b="1" dirty="0" smtClean="0">
                <a:solidFill>
                  <a:srgbClr val="FF6600"/>
                </a:solidFill>
                <a:latin typeface="メイリオ"/>
                <a:ea typeface="メイリオ"/>
                <a:cs typeface="メイリオ"/>
              </a:rPr>
              <a:t>第４次産業革命</a:t>
            </a:r>
            <a:endParaRPr kumimoji="1" lang="ja-JP" altLang="en-US" sz="1400" b="1" dirty="0">
              <a:solidFill>
                <a:srgbClr val="FF6600"/>
              </a:solidFill>
              <a:latin typeface="メイリオ"/>
              <a:ea typeface="メイリオ"/>
              <a:cs typeface="メイリオ"/>
            </a:endParaRPr>
          </a:p>
        </p:txBody>
      </p:sp>
      <p:sp>
        <p:nvSpPr>
          <p:cNvPr id="36" name="テキスト ボックス 35"/>
          <p:cNvSpPr txBox="1"/>
          <p:nvPr/>
        </p:nvSpPr>
        <p:spPr>
          <a:xfrm>
            <a:off x="4969982" y="1050174"/>
            <a:ext cx="1703289" cy="307777"/>
          </a:xfrm>
          <a:prstGeom prst="rect">
            <a:avLst/>
          </a:prstGeom>
          <a:noFill/>
        </p:spPr>
        <p:txBody>
          <a:bodyPr wrap="square" rtlCol="0">
            <a:spAutoFit/>
          </a:bodyPr>
          <a:lstStyle/>
          <a:p>
            <a:pPr algn="ctr"/>
            <a:r>
              <a:rPr kumimoji="1" lang="ja-JP" altLang="en-US" sz="1400" b="1" dirty="0" smtClean="0">
                <a:solidFill>
                  <a:schemeClr val="tx2">
                    <a:lumMod val="50000"/>
                  </a:schemeClr>
                </a:solidFill>
                <a:latin typeface="メイリオ"/>
                <a:ea typeface="メイリオ"/>
                <a:cs typeface="メイリオ"/>
              </a:rPr>
              <a:t>第３次産業革命</a:t>
            </a:r>
            <a:endParaRPr kumimoji="1" lang="ja-JP" altLang="en-US" sz="1400" b="1" dirty="0">
              <a:solidFill>
                <a:schemeClr val="tx2">
                  <a:lumMod val="50000"/>
                </a:schemeClr>
              </a:solidFill>
              <a:latin typeface="メイリオ"/>
              <a:ea typeface="メイリオ"/>
              <a:cs typeface="メイリオ"/>
            </a:endParaRPr>
          </a:p>
        </p:txBody>
      </p:sp>
      <p:sp>
        <p:nvSpPr>
          <p:cNvPr id="37" name="テキスト ボックス 36"/>
          <p:cNvSpPr txBox="1"/>
          <p:nvPr/>
        </p:nvSpPr>
        <p:spPr>
          <a:xfrm>
            <a:off x="577272" y="5410940"/>
            <a:ext cx="774571" cy="461665"/>
          </a:xfrm>
          <a:prstGeom prst="rect">
            <a:avLst/>
          </a:prstGeom>
          <a:noFill/>
        </p:spPr>
        <p:txBody>
          <a:bodyPr wrap="none" rtlCol="0">
            <a:spAutoFit/>
          </a:bodyPr>
          <a:lstStyle/>
          <a:p>
            <a:pPr marL="285750" indent="-285750">
              <a:buFont typeface="Wingdings" charset="2"/>
              <a:buChar char="Ø"/>
            </a:pPr>
            <a:r>
              <a:rPr kumimoji="1" lang="ja-JP" altLang="en-US" sz="1200" dirty="0" smtClean="0">
                <a:solidFill>
                  <a:schemeClr val="tx1">
                    <a:lumMod val="50000"/>
                    <a:lumOff val="50000"/>
                  </a:schemeClr>
                </a:solidFill>
                <a:latin typeface="メイリオ"/>
                <a:ea typeface="メイリオ"/>
                <a:cs typeface="メイリオ"/>
              </a:rPr>
              <a:t>水力</a:t>
            </a:r>
            <a:endParaRPr kumimoji="1" lang="en-US" altLang="ja-JP" sz="1200" dirty="0" smtClean="0">
              <a:solidFill>
                <a:schemeClr val="tx1">
                  <a:lumMod val="50000"/>
                  <a:lumOff val="50000"/>
                </a:schemeClr>
              </a:solidFill>
              <a:latin typeface="メイリオ"/>
              <a:ea typeface="メイリオ"/>
              <a:cs typeface="メイリオ"/>
            </a:endParaRPr>
          </a:p>
          <a:p>
            <a:pPr marL="285750" indent="-285750">
              <a:buFont typeface="Wingdings" charset="2"/>
              <a:buChar char="Ø"/>
            </a:pPr>
            <a:r>
              <a:rPr lang="ja-JP" altLang="en-US" sz="1200" dirty="0" smtClean="0">
                <a:solidFill>
                  <a:schemeClr val="tx1">
                    <a:lumMod val="50000"/>
                    <a:lumOff val="50000"/>
                  </a:schemeClr>
                </a:solidFill>
                <a:latin typeface="メイリオ"/>
                <a:ea typeface="メイリオ"/>
                <a:cs typeface="メイリオ"/>
              </a:rPr>
              <a:t>馬力</a:t>
            </a:r>
            <a:endParaRPr kumimoji="1" lang="ja-JP" altLang="en-US" sz="1200" dirty="0">
              <a:solidFill>
                <a:schemeClr val="tx1">
                  <a:lumMod val="50000"/>
                  <a:lumOff val="50000"/>
                </a:schemeClr>
              </a:solidFill>
              <a:latin typeface="メイリオ"/>
              <a:ea typeface="メイリオ"/>
              <a:cs typeface="メイリオ"/>
            </a:endParaRPr>
          </a:p>
        </p:txBody>
      </p:sp>
      <p:sp>
        <p:nvSpPr>
          <p:cNvPr id="38" name="テキスト ボックス 37"/>
          <p:cNvSpPr txBox="1"/>
          <p:nvPr/>
        </p:nvSpPr>
        <p:spPr>
          <a:xfrm>
            <a:off x="2001212" y="5410940"/>
            <a:ext cx="1082348" cy="461665"/>
          </a:xfrm>
          <a:prstGeom prst="rect">
            <a:avLst/>
          </a:prstGeom>
          <a:noFill/>
        </p:spPr>
        <p:txBody>
          <a:bodyPr wrap="none" rtlCol="0">
            <a:spAutoFit/>
          </a:bodyPr>
          <a:lstStyle/>
          <a:p>
            <a:pPr marL="285750" indent="-285750">
              <a:buFont typeface="Wingdings" charset="2"/>
              <a:buChar char="Ø"/>
            </a:pPr>
            <a:r>
              <a:rPr lang="ja-JP" altLang="en-US" sz="1200" dirty="0" smtClean="0">
                <a:solidFill>
                  <a:schemeClr val="accent5">
                    <a:lumMod val="75000"/>
                  </a:schemeClr>
                </a:solidFill>
                <a:latin typeface="メイリオ"/>
                <a:ea typeface="メイリオ"/>
                <a:cs typeface="メイリオ"/>
              </a:rPr>
              <a:t>蒸気機関</a:t>
            </a:r>
          </a:p>
          <a:p>
            <a:pPr marL="285750" indent="-285750">
              <a:buFont typeface="Wingdings" charset="2"/>
              <a:buChar char="Ø"/>
            </a:pPr>
            <a:r>
              <a:rPr lang="ja-JP" altLang="en-US" sz="1200" dirty="0" smtClean="0">
                <a:solidFill>
                  <a:schemeClr val="accent5">
                    <a:lumMod val="75000"/>
                  </a:schemeClr>
                </a:solidFill>
                <a:latin typeface="メイリオ"/>
                <a:ea typeface="メイリオ"/>
                <a:cs typeface="メイリオ"/>
              </a:rPr>
              <a:t>鉄道</a:t>
            </a:r>
            <a:endParaRPr lang="en-US" altLang="ja-JP" sz="1200" dirty="0" smtClean="0">
              <a:solidFill>
                <a:schemeClr val="accent5">
                  <a:lumMod val="75000"/>
                </a:schemeClr>
              </a:solidFill>
              <a:latin typeface="メイリオ"/>
              <a:ea typeface="メイリオ"/>
              <a:cs typeface="メイリオ"/>
            </a:endParaRPr>
          </a:p>
        </p:txBody>
      </p:sp>
      <p:sp>
        <p:nvSpPr>
          <p:cNvPr id="39" name="テキスト ボックス 38"/>
          <p:cNvSpPr txBox="1"/>
          <p:nvPr/>
        </p:nvSpPr>
        <p:spPr>
          <a:xfrm>
            <a:off x="3540606" y="5410940"/>
            <a:ext cx="1249060" cy="461665"/>
          </a:xfrm>
          <a:prstGeom prst="rect">
            <a:avLst/>
          </a:prstGeom>
          <a:noFill/>
        </p:spPr>
        <p:txBody>
          <a:bodyPr wrap="none" rtlCol="0">
            <a:spAutoFit/>
          </a:bodyPr>
          <a:lstStyle/>
          <a:p>
            <a:pPr marL="285750" indent="-285750">
              <a:buFont typeface="Wingdings" charset="2"/>
              <a:buChar char="Ø"/>
            </a:pPr>
            <a:r>
              <a:rPr lang="ja-JP" altLang="en-US" sz="1200" dirty="0" smtClean="0">
                <a:solidFill>
                  <a:schemeClr val="tx2">
                    <a:lumMod val="75000"/>
                  </a:schemeClr>
                </a:solidFill>
                <a:latin typeface="メイリオ"/>
                <a:ea typeface="メイリオ"/>
                <a:cs typeface="メイリオ"/>
              </a:rPr>
              <a:t>化学産業</a:t>
            </a:r>
            <a:endParaRPr lang="en-US" altLang="ja-JP" sz="1200" dirty="0" smtClean="0">
              <a:solidFill>
                <a:schemeClr val="tx2">
                  <a:lumMod val="75000"/>
                </a:schemeClr>
              </a:solidFill>
              <a:latin typeface="メイリオ"/>
              <a:ea typeface="メイリオ"/>
              <a:cs typeface="メイリオ"/>
            </a:endParaRPr>
          </a:p>
          <a:p>
            <a:pPr marL="285750" indent="-285750">
              <a:buFont typeface="Wingdings" charset="2"/>
              <a:buChar char="Ø"/>
            </a:pPr>
            <a:r>
              <a:rPr lang="ja-JP" altLang="en-US" sz="1200" dirty="0" smtClean="0">
                <a:solidFill>
                  <a:schemeClr val="tx2">
                    <a:lumMod val="75000"/>
                  </a:schemeClr>
                </a:solidFill>
                <a:latin typeface="メイリオ"/>
                <a:ea typeface="メイリオ"/>
                <a:cs typeface="メイリオ"/>
              </a:rPr>
              <a:t>科学的管理</a:t>
            </a:r>
            <a:endParaRPr lang="en-US" altLang="ja-JP" sz="1200" dirty="0" smtClean="0">
              <a:solidFill>
                <a:schemeClr val="tx2">
                  <a:lumMod val="75000"/>
                </a:schemeClr>
              </a:solidFill>
              <a:latin typeface="メイリオ"/>
              <a:ea typeface="メイリオ"/>
              <a:cs typeface="メイリオ"/>
            </a:endParaRPr>
          </a:p>
        </p:txBody>
      </p:sp>
      <p:sp>
        <p:nvSpPr>
          <p:cNvPr id="40" name="テキスト ボックス 39"/>
          <p:cNvSpPr txBox="1"/>
          <p:nvPr/>
        </p:nvSpPr>
        <p:spPr>
          <a:xfrm>
            <a:off x="4960021" y="5418744"/>
            <a:ext cx="1713251" cy="461665"/>
          </a:xfrm>
          <a:prstGeom prst="rect">
            <a:avLst/>
          </a:prstGeom>
          <a:noFill/>
        </p:spPr>
        <p:txBody>
          <a:bodyPr wrap="square" rtlCol="0">
            <a:spAutoFit/>
          </a:bodyPr>
          <a:lstStyle>
            <a:defPPr>
              <a:defRPr lang="ja-JP"/>
            </a:defPPr>
            <a:lvl1pPr algn="ctr">
              <a:defRPr sz="1400">
                <a:solidFill>
                  <a:schemeClr val="tx2">
                    <a:lumMod val="50000"/>
                  </a:schemeClr>
                </a:solidFill>
                <a:latin typeface="メイリオ"/>
                <a:ea typeface="メイリオ"/>
                <a:cs typeface="メイリオ"/>
              </a:defRPr>
            </a:lvl1pPr>
          </a:lstStyle>
          <a:p>
            <a:pPr marL="285750" indent="-285750" algn="l">
              <a:buFont typeface="Wingdings" charset="2"/>
              <a:buChar char="Ø"/>
            </a:pPr>
            <a:r>
              <a:rPr lang="ja-JP" altLang="en-US" sz="1200" dirty="0"/>
              <a:t>コンピューター</a:t>
            </a:r>
          </a:p>
          <a:p>
            <a:pPr marL="285750" indent="-285750" algn="l">
              <a:buFont typeface="Wingdings" charset="2"/>
              <a:buChar char="Ø"/>
            </a:pPr>
            <a:r>
              <a:rPr lang="ja-JP" altLang="en-US" sz="1200" dirty="0"/>
              <a:t>インターネット</a:t>
            </a:r>
            <a:endParaRPr lang="en-US" altLang="ja-JP" sz="1200" dirty="0"/>
          </a:p>
        </p:txBody>
      </p:sp>
      <p:sp>
        <p:nvSpPr>
          <p:cNvPr id="41" name="テキスト ボックス 40"/>
          <p:cNvSpPr txBox="1"/>
          <p:nvPr/>
        </p:nvSpPr>
        <p:spPr>
          <a:xfrm>
            <a:off x="6740285" y="5418744"/>
            <a:ext cx="1849533" cy="461665"/>
          </a:xfrm>
          <a:prstGeom prst="rect">
            <a:avLst/>
          </a:prstGeom>
          <a:noFill/>
        </p:spPr>
        <p:txBody>
          <a:bodyPr wrap="square" rtlCol="0">
            <a:spAutoFit/>
          </a:bodyPr>
          <a:lstStyle/>
          <a:p>
            <a:pPr marL="285750" indent="-285750">
              <a:buFont typeface="Wingdings" charset="2"/>
              <a:buChar char="Ø"/>
            </a:pPr>
            <a:r>
              <a:rPr lang="en-US" altLang="ja-JP" sz="1200" dirty="0" err="1" smtClean="0">
                <a:solidFill>
                  <a:srgbClr val="FF6600"/>
                </a:solidFill>
                <a:latin typeface="メイリオ"/>
                <a:ea typeface="メイリオ"/>
                <a:cs typeface="メイリオ"/>
              </a:rPr>
              <a:t>IoT</a:t>
            </a:r>
            <a:r>
              <a:rPr lang="en-US" altLang="ja-JP" sz="1200" dirty="0">
                <a:solidFill>
                  <a:srgbClr val="FF6600"/>
                </a:solidFill>
                <a:latin typeface="メイリオ"/>
                <a:ea typeface="メイリオ"/>
                <a:cs typeface="メイリオ"/>
              </a:rPr>
              <a:t>/</a:t>
            </a:r>
            <a:r>
              <a:rPr lang="ja-JP" altLang="en-US" sz="1200" dirty="0" smtClean="0">
                <a:solidFill>
                  <a:srgbClr val="FF6600"/>
                </a:solidFill>
                <a:latin typeface="メイリオ"/>
                <a:ea typeface="メイリオ"/>
                <a:cs typeface="メイリオ"/>
              </a:rPr>
              <a:t>ビッグデータ</a:t>
            </a:r>
          </a:p>
          <a:p>
            <a:pPr marL="285750" indent="-285750">
              <a:buFont typeface="Wingdings" charset="2"/>
              <a:buChar char="Ø"/>
            </a:pPr>
            <a:r>
              <a:rPr lang="ja-JP" altLang="en-US" sz="1200" dirty="0" smtClean="0">
                <a:solidFill>
                  <a:srgbClr val="FF6600"/>
                </a:solidFill>
                <a:latin typeface="メイリオ"/>
                <a:ea typeface="メイリオ"/>
                <a:cs typeface="メイリオ"/>
              </a:rPr>
              <a:t>人工知能</a:t>
            </a:r>
            <a:r>
              <a:rPr lang="en-US" altLang="ja-JP" sz="1200" dirty="0" smtClean="0">
                <a:solidFill>
                  <a:srgbClr val="FF6600"/>
                </a:solidFill>
                <a:latin typeface="メイリオ"/>
                <a:ea typeface="メイリオ"/>
                <a:cs typeface="メイリオ"/>
              </a:rPr>
              <a:t>/</a:t>
            </a:r>
            <a:r>
              <a:rPr lang="ja-JP" altLang="en-US" sz="1200" dirty="0" smtClean="0">
                <a:solidFill>
                  <a:srgbClr val="FF6600"/>
                </a:solidFill>
                <a:latin typeface="メイリオ"/>
                <a:ea typeface="メイリオ"/>
                <a:cs typeface="メイリオ"/>
              </a:rPr>
              <a:t>クラウド</a:t>
            </a:r>
          </a:p>
        </p:txBody>
      </p:sp>
      <p:sp>
        <p:nvSpPr>
          <p:cNvPr id="45" name="テキスト ボックス 44"/>
          <p:cNvSpPr txBox="1"/>
          <p:nvPr/>
        </p:nvSpPr>
        <p:spPr>
          <a:xfrm>
            <a:off x="1908845" y="6124431"/>
            <a:ext cx="3051176" cy="307777"/>
          </a:xfrm>
          <a:prstGeom prst="rect">
            <a:avLst/>
          </a:prstGeom>
          <a:noFill/>
        </p:spPr>
        <p:txBody>
          <a:bodyPr wrap="square" rtlCol="0">
            <a:spAutoFit/>
          </a:bodyPr>
          <a:lstStyle/>
          <a:p>
            <a:pPr algn="ctr"/>
            <a:r>
              <a:rPr kumimoji="1" lang="ja-JP" altLang="en-US" sz="1400" b="1" dirty="0" smtClean="0">
                <a:solidFill>
                  <a:schemeClr val="accent5">
                    <a:lumMod val="75000"/>
                  </a:schemeClr>
                </a:solidFill>
                <a:latin typeface="メイリオ"/>
                <a:ea typeface="メイリオ"/>
                <a:cs typeface="メイリオ"/>
              </a:rPr>
              <a:t>第１次産業革命</a:t>
            </a:r>
            <a:endParaRPr kumimoji="1" lang="ja-JP" altLang="en-US" sz="1400" b="1" dirty="0">
              <a:solidFill>
                <a:schemeClr val="accent5">
                  <a:lumMod val="75000"/>
                </a:schemeClr>
              </a:solidFill>
              <a:latin typeface="メイリオ"/>
              <a:ea typeface="メイリオ"/>
              <a:cs typeface="メイリオ"/>
            </a:endParaRPr>
          </a:p>
        </p:txBody>
      </p:sp>
      <p:sp>
        <p:nvSpPr>
          <p:cNvPr id="46" name="テキスト ボックス 45"/>
          <p:cNvSpPr txBox="1"/>
          <p:nvPr/>
        </p:nvSpPr>
        <p:spPr>
          <a:xfrm>
            <a:off x="4969982" y="6126121"/>
            <a:ext cx="1703292" cy="307777"/>
          </a:xfrm>
          <a:prstGeom prst="rect">
            <a:avLst/>
          </a:prstGeom>
          <a:noFill/>
        </p:spPr>
        <p:txBody>
          <a:bodyPr wrap="square" rtlCol="0">
            <a:spAutoFit/>
          </a:bodyPr>
          <a:lstStyle/>
          <a:p>
            <a:pPr algn="ctr"/>
            <a:r>
              <a:rPr kumimoji="1" lang="ja-JP" altLang="en-US" sz="1400" b="1" dirty="0" smtClean="0">
                <a:solidFill>
                  <a:schemeClr val="tx2">
                    <a:lumMod val="75000"/>
                  </a:schemeClr>
                </a:solidFill>
                <a:latin typeface="メイリオ"/>
                <a:ea typeface="メイリオ"/>
                <a:cs typeface="メイリオ"/>
              </a:rPr>
              <a:t>第２次産業革命</a:t>
            </a:r>
            <a:endParaRPr kumimoji="1" lang="ja-JP" altLang="en-US" sz="1400" b="1" dirty="0">
              <a:solidFill>
                <a:schemeClr val="tx2">
                  <a:lumMod val="75000"/>
                </a:schemeClr>
              </a:solidFill>
              <a:latin typeface="メイリオ"/>
              <a:ea typeface="メイリオ"/>
              <a:cs typeface="メイリオ"/>
            </a:endParaRPr>
          </a:p>
        </p:txBody>
      </p:sp>
      <p:sp>
        <p:nvSpPr>
          <p:cNvPr id="47" name="テキスト ボックス 46"/>
          <p:cNvSpPr txBox="1"/>
          <p:nvPr/>
        </p:nvSpPr>
        <p:spPr>
          <a:xfrm>
            <a:off x="6673274" y="6127802"/>
            <a:ext cx="2074334" cy="307777"/>
          </a:xfrm>
          <a:prstGeom prst="rect">
            <a:avLst/>
          </a:prstGeom>
          <a:noFill/>
        </p:spPr>
        <p:txBody>
          <a:bodyPr wrap="square" rtlCol="0">
            <a:spAutoFit/>
          </a:bodyPr>
          <a:lstStyle/>
          <a:p>
            <a:pPr algn="ctr"/>
            <a:r>
              <a:rPr kumimoji="1" lang="ja-JP" altLang="en-US" sz="1400" b="1" dirty="0" smtClean="0">
                <a:solidFill>
                  <a:srgbClr val="FF6600"/>
                </a:solidFill>
                <a:latin typeface="メイリオ"/>
                <a:ea typeface="メイリオ"/>
                <a:cs typeface="メイリオ"/>
              </a:rPr>
              <a:t>第３次産業革命</a:t>
            </a:r>
            <a:endParaRPr kumimoji="1" lang="ja-JP" altLang="en-US" sz="1400" b="1" dirty="0">
              <a:solidFill>
                <a:srgbClr val="FF6600"/>
              </a:solidFill>
              <a:latin typeface="メイリオ"/>
              <a:ea typeface="メイリオ"/>
              <a:cs typeface="メイリオ"/>
            </a:endParaRPr>
          </a:p>
        </p:txBody>
      </p:sp>
      <p:sp>
        <p:nvSpPr>
          <p:cNvPr id="48" name="テキスト ボックス 47"/>
          <p:cNvSpPr txBox="1"/>
          <p:nvPr/>
        </p:nvSpPr>
        <p:spPr>
          <a:xfrm>
            <a:off x="7212054" y="6374003"/>
            <a:ext cx="1535550" cy="215444"/>
          </a:xfrm>
          <a:prstGeom prst="rect">
            <a:avLst/>
          </a:prstGeom>
          <a:noFill/>
        </p:spPr>
        <p:txBody>
          <a:bodyPr wrap="square" rtlCol="0">
            <a:spAutoFit/>
          </a:bodyPr>
          <a:lstStyle/>
          <a:p>
            <a:pPr algn="r"/>
            <a:r>
              <a:rPr kumimoji="1" lang="ja-JP" altLang="en-US" sz="800" dirty="0" smtClean="0">
                <a:solidFill>
                  <a:srgbClr val="C0504D"/>
                </a:solidFill>
                <a:latin typeface="メイリオ"/>
                <a:ea typeface="メイリオ"/>
                <a:cs typeface="メイリオ"/>
              </a:rPr>
              <a:t>米国での一般的理解</a:t>
            </a:r>
            <a:endParaRPr kumimoji="1" lang="ja-JP" altLang="en-US" sz="800" dirty="0">
              <a:solidFill>
                <a:srgbClr val="C0504D"/>
              </a:solidFill>
              <a:latin typeface="メイリオ"/>
              <a:ea typeface="メイリオ"/>
              <a:cs typeface="メイリオ"/>
            </a:endParaRPr>
          </a:p>
        </p:txBody>
      </p:sp>
      <p:sp>
        <p:nvSpPr>
          <p:cNvPr id="49" name="テキスト ボックス 48"/>
          <p:cNvSpPr txBox="1"/>
          <p:nvPr/>
        </p:nvSpPr>
        <p:spPr>
          <a:xfrm>
            <a:off x="7212054" y="1311821"/>
            <a:ext cx="1535550" cy="215444"/>
          </a:xfrm>
          <a:prstGeom prst="rect">
            <a:avLst/>
          </a:prstGeom>
          <a:noFill/>
        </p:spPr>
        <p:txBody>
          <a:bodyPr wrap="square" rtlCol="0">
            <a:spAutoFit/>
          </a:bodyPr>
          <a:lstStyle/>
          <a:p>
            <a:pPr algn="r"/>
            <a:r>
              <a:rPr kumimoji="1" lang="ja-JP" altLang="en-US" sz="800" dirty="0" smtClean="0">
                <a:solidFill>
                  <a:schemeClr val="accent2"/>
                </a:solidFill>
                <a:latin typeface="メイリオ"/>
                <a:ea typeface="メイリオ"/>
                <a:cs typeface="メイリオ"/>
              </a:rPr>
              <a:t>ドイツでの一般的理解</a:t>
            </a:r>
            <a:endParaRPr kumimoji="1" lang="ja-JP" altLang="en-US" sz="800" dirty="0">
              <a:solidFill>
                <a:schemeClr val="accent2"/>
              </a:solidFill>
              <a:latin typeface="メイリオ"/>
              <a:ea typeface="メイリオ"/>
              <a:cs typeface="メイリオ"/>
            </a:endParaRPr>
          </a:p>
        </p:txBody>
      </p:sp>
      <p:cxnSp>
        <p:nvCxnSpPr>
          <p:cNvPr id="51" name="直線コネクタ 50"/>
          <p:cNvCxnSpPr/>
          <p:nvPr/>
        </p:nvCxnSpPr>
        <p:spPr>
          <a:xfrm>
            <a:off x="421752" y="5893446"/>
            <a:ext cx="8325856" cy="0"/>
          </a:xfrm>
          <a:prstGeom prst="line">
            <a:avLst/>
          </a:prstGeom>
          <a:ln>
            <a:solidFill>
              <a:schemeClr val="accent6">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52" name="テキスト ボックス 51"/>
          <p:cNvSpPr txBox="1"/>
          <p:nvPr/>
        </p:nvSpPr>
        <p:spPr>
          <a:xfrm>
            <a:off x="421745" y="1048484"/>
            <a:ext cx="1525588" cy="307777"/>
          </a:xfrm>
          <a:prstGeom prst="rect">
            <a:avLst/>
          </a:prstGeom>
          <a:noFill/>
        </p:spPr>
        <p:txBody>
          <a:bodyPr wrap="square" rtlCol="0">
            <a:spAutoFit/>
          </a:bodyPr>
          <a:lstStyle/>
          <a:p>
            <a:pPr algn="ctr"/>
            <a:r>
              <a:rPr kumimoji="1" lang="ja-JP" altLang="en-US" sz="1400" dirty="0" smtClean="0">
                <a:solidFill>
                  <a:schemeClr val="tx1">
                    <a:lumMod val="50000"/>
                    <a:lumOff val="50000"/>
                  </a:schemeClr>
                </a:solidFill>
                <a:latin typeface="メイリオ"/>
                <a:ea typeface="メイリオ"/>
                <a:cs typeface="メイリオ"/>
              </a:rPr>
              <a:t>産業革命以前</a:t>
            </a:r>
            <a:endParaRPr kumimoji="1" lang="ja-JP" altLang="en-US" sz="1400" dirty="0">
              <a:solidFill>
                <a:schemeClr val="tx1">
                  <a:lumMod val="50000"/>
                  <a:lumOff val="50000"/>
                </a:schemeClr>
              </a:solidFill>
              <a:latin typeface="メイリオ"/>
              <a:ea typeface="メイリオ"/>
              <a:cs typeface="メイリオ"/>
            </a:endParaRPr>
          </a:p>
        </p:txBody>
      </p:sp>
      <p:sp>
        <p:nvSpPr>
          <p:cNvPr id="55" name="テキスト ボックス 54"/>
          <p:cNvSpPr txBox="1"/>
          <p:nvPr/>
        </p:nvSpPr>
        <p:spPr>
          <a:xfrm>
            <a:off x="1918804" y="800178"/>
            <a:ext cx="1500909" cy="246221"/>
          </a:xfrm>
          <a:prstGeom prst="rect">
            <a:avLst/>
          </a:prstGeom>
          <a:noFill/>
        </p:spPr>
        <p:txBody>
          <a:bodyPr wrap="square" rtlCol="0">
            <a:spAutoFit/>
          </a:bodyPr>
          <a:lstStyle/>
          <a:p>
            <a:r>
              <a:rPr kumimoji="1" lang="en-US" altLang="ja-JP" sz="1000" dirty="0" smtClean="0">
                <a:solidFill>
                  <a:schemeClr val="accent5">
                    <a:lumMod val="75000"/>
                  </a:schemeClr>
                </a:solidFill>
                <a:latin typeface="メイリオ"/>
                <a:ea typeface="メイリオ"/>
                <a:cs typeface="メイリオ"/>
              </a:rPr>
              <a:t>18</a:t>
            </a:r>
            <a:r>
              <a:rPr kumimoji="1" lang="ja-JP" altLang="en-US" sz="1000" dirty="0" smtClean="0">
                <a:solidFill>
                  <a:schemeClr val="accent5">
                    <a:lumMod val="75000"/>
                  </a:schemeClr>
                </a:solidFill>
                <a:latin typeface="メイリオ"/>
                <a:ea typeface="メイリオ"/>
                <a:cs typeface="メイリオ"/>
              </a:rPr>
              <a:t>世紀中</a:t>
            </a:r>
            <a:r>
              <a:rPr kumimoji="1" lang="en-US" altLang="ja-JP" sz="1000" dirty="0" smtClean="0">
                <a:solidFill>
                  <a:schemeClr val="accent5">
                    <a:lumMod val="75000"/>
                  </a:schemeClr>
                </a:solidFill>
                <a:latin typeface="メイリオ"/>
                <a:ea typeface="メイリオ"/>
                <a:cs typeface="メイリオ"/>
              </a:rPr>
              <a:t>〜</a:t>
            </a:r>
            <a:endParaRPr kumimoji="1" lang="ja-JP" altLang="en-US" sz="1000" dirty="0">
              <a:solidFill>
                <a:schemeClr val="accent5">
                  <a:lumMod val="75000"/>
                </a:schemeClr>
              </a:solidFill>
              <a:latin typeface="メイリオ"/>
              <a:ea typeface="メイリオ"/>
              <a:cs typeface="メイリオ"/>
            </a:endParaRPr>
          </a:p>
        </p:txBody>
      </p:sp>
      <p:sp>
        <p:nvSpPr>
          <p:cNvPr id="56" name="テキスト ボックス 55"/>
          <p:cNvSpPr txBox="1"/>
          <p:nvPr/>
        </p:nvSpPr>
        <p:spPr>
          <a:xfrm>
            <a:off x="3444393" y="801868"/>
            <a:ext cx="1525589" cy="246221"/>
          </a:xfrm>
          <a:prstGeom prst="rect">
            <a:avLst/>
          </a:prstGeom>
          <a:noFill/>
        </p:spPr>
        <p:txBody>
          <a:bodyPr wrap="square" rtlCol="0">
            <a:spAutoFit/>
          </a:bodyPr>
          <a:lstStyle/>
          <a:p>
            <a:r>
              <a:rPr kumimoji="1" lang="en-US" altLang="ja-JP" sz="1000" dirty="0" smtClean="0">
                <a:solidFill>
                  <a:schemeClr val="tx2">
                    <a:lumMod val="75000"/>
                  </a:schemeClr>
                </a:solidFill>
                <a:latin typeface="メイリオ"/>
                <a:ea typeface="メイリオ"/>
                <a:cs typeface="メイリオ"/>
              </a:rPr>
              <a:t>20</a:t>
            </a:r>
            <a:r>
              <a:rPr kumimoji="1" lang="ja-JP" altLang="en-US" sz="1000" dirty="0" smtClean="0">
                <a:solidFill>
                  <a:schemeClr val="tx2">
                    <a:lumMod val="75000"/>
                  </a:schemeClr>
                </a:solidFill>
                <a:latin typeface="メイリオ"/>
                <a:ea typeface="メイリオ"/>
                <a:cs typeface="メイリオ"/>
              </a:rPr>
              <a:t>世紀初</a:t>
            </a:r>
            <a:r>
              <a:rPr kumimoji="1" lang="en-US" altLang="ja-JP" sz="1000" dirty="0" smtClean="0">
                <a:solidFill>
                  <a:schemeClr val="tx2">
                    <a:lumMod val="75000"/>
                  </a:schemeClr>
                </a:solidFill>
                <a:latin typeface="メイリオ"/>
                <a:ea typeface="メイリオ"/>
                <a:cs typeface="メイリオ"/>
              </a:rPr>
              <a:t>〜</a:t>
            </a:r>
            <a:endParaRPr kumimoji="1" lang="ja-JP" altLang="en-US" sz="1000" dirty="0">
              <a:solidFill>
                <a:schemeClr val="tx2">
                  <a:lumMod val="75000"/>
                </a:schemeClr>
              </a:solidFill>
              <a:latin typeface="メイリオ"/>
              <a:ea typeface="メイリオ"/>
              <a:cs typeface="メイリオ"/>
            </a:endParaRPr>
          </a:p>
        </p:txBody>
      </p:sp>
      <p:sp>
        <p:nvSpPr>
          <p:cNvPr id="57" name="テキスト ボックス 56"/>
          <p:cNvSpPr txBox="1"/>
          <p:nvPr/>
        </p:nvSpPr>
        <p:spPr>
          <a:xfrm>
            <a:off x="6673272" y="800178"/>
            <a:ext cx="2074334" cy="246221"/>
          </a:xfrm>
          <a:prstGeom prst="rect">
            <a:avLst/>
          </a:prstGeom>
          <a:noFill/>
        </p:spPr>
        <p:txBody>
          <a:bodyPr wrap="square" rtlCol="0">
            <a:spAutoFit/>
          </a:bodyPr>
          <a:lstStyle/>
          <a:p>
            <a:r>
              <a:rPr kumimoji="1" lang="en-US" altLang="ja-JP" sz="1000" dirty="0" smtClean="0">
                <a:solidFill>
                  <a:srgbClr val="FF6600"/>
                </a:solidFill>
                <a:latin typeface="メイリオ"/>
                <a:ea typeface="メイリオ"/>
                <a:cs typeface="メイリオ"/>
              </a:rPr>
              <a:t>2010</a:t>
            </a:r>
            <a:r>
              <a:rPr kumimoji="1" lang="ja-JP" altLang="en-US" sz="1000" dirty="0" smtClean="0">
                <a:solidFill>
                  <a:srgbClr val="FF6600"/>
                </a:solidFill>
                <a:latin typeface="メイリオ"/>
                <a:ea typeface="メイリオ"/>
                <a:cs typeface="メイリオ"/>
              </a:rPr>
              <a:t>年代</a:t>
            </a:r>
            <a:r>
              <a:rPr kumimoji="1" lang="en-US" altLang="ja-JP" sz="1000" dirty="0" smtClean="0">
                <a:solidFill>
                  <a:srgbClr val="FF6600"/>
                </a:solidFill>
                <a:latin typeface="メイリオ"/>
                <a:ea typeface="メイリオ"/>
                <a:cs typeface="メイリオ"/>
              </a:rPr>
              <a:t>〜</a:t>
            </a:r>
            <a:endParaRPr kumimoji="1" lang="ja-JP" altLang="en-US" sz="1000" dirty="0">
              <a:solidFill>
                <a:srgbClr val="FF6600"/>
              </a:solidFill>
              <a:latin typeface="メイリオ"/>
              <a:ea typeface="メイリオ"/>
              <a:cs typeface="メイリオ"/>
            </a:endParaRPr>
          </a:p>
        </p:txBody>
      </p:sp>
      <p:sp>
        <p:nvSpPr>
          <p:cNvPr id="58" name="テキスト ボックス 57"/>
          <p:cNvSpPr txBox="1"/>
          <p:nvPr/>
        </p:nvSpPr>
        <p:spPr>
          <a:xfrm>
            <a:off x="4969982" y="801868"/>
            <a:ext cx="1703289" cy="246221"/>
          </a:xfrm>
          <a:prstGeom prst="rect">
            <a:avLst/>
          </a:prstGeom>
          <a:noFill/>
        </p:spPr>
        <p:txBody>
          <a:bodyPr wrap="square" rtlCol="0">
            <a:spAutoFit/>
          </a:bodyPr>
          <a:lstStyle/>
          <a:p>
            <a:r>
              <a:rPr kumimoji="1" lang="en-US" altLang="ja-JP" sz="1000" dirty="0" smtClean="0">
                <a:solidFill>
                  <a:schemeClr val="tx2">
                    <a:lumMod val="50000"/>
                  </a:schemeClr>
                </a:solidFill>
                <a:latin typeface="メイリオ"/>
                <a:ea typeface="メイリオ"/>
                <a:cs typeface="メイリオ"/>
              </a:rPr>
              <a:t>1970</a:t>
            </a:r>
            <a:r>
              <a:rPr kumimoji="1" lang="ja-JP" altLang="en-US" sz="1000" dirty="0" smtClean="0">
                <a:solidFill>
                  <a:schemeClr val="tx2">
                    <a:lumMod val="50000"/>
                  </a:schemeClr>
                </a:solidFill>
                <a:latin typeface="メイリオ"/>
                <a:ea typeface="メイリオ"/>
                <a:cs typeface="メイリオ"/>
              </a:rPr>
              <a:t>年代</a:t>
            </a:r>
            <a:r>
              <a:rPr kumimoji="1" lang="en-US" altLang="ja-JP" sz="1000" dirty="0" smtClean="0">
                <a:solidFill>
                  <a:schemeClr val="tx2">
                    <a:lumMod val="50000"/>
                  </a:schemeClr>
                </a:solidFill>
                <a:latin typeface="メイリオ"/>
                <a:ea typeface="メイリオ"/>
                <a:cs typeface="メイリオ"/>
              </a:rPr>
              <a:t>〜</a:t>
            </a:r>
            <a:endParaRPr kumimoji="1" lang="ja-JP" altLang="en-US" sz="1000" dirty="0">
              <a:solidFill>
                <a:schemeClr val="tx2">
                  <a:lumMod val="50000"/>
                </a:schemeClr>
              </a:solidFill>
              <a:latin typeface="メイリオ"/>
              <a:ea typeface="メイリオ"/>
              <a:cs typeface="メイリオ"/>
            </a:endParaRPr>
          </a:p>
        </p:txBody>
      </p:sp>
      <p:sp>
        <p:nvSpPr>
          <p:cNvPr id="60" name="テキスト ボックス 59"/>
          <p:cNvSpPr txBox="1"/>
          <p:nvPr/>
        </p:nvSpPr>
        <p:spPr>
          <a:xfrm>
            <a:off x="6673274" y="5937124"/>
            <a:ext cx="2074334" cy="215444"/>
          </a:xfrm>
          <a:prstGeom prst="rect">
            <a:avLst/>
          </a:prstGeom>
          <a:noFill/>
        </p:spPr>
        <p:txBody>
          <a:bodyPr wrap="square" rtlCol="0">
            <a:spAutoFit/>
          </a:bodyPr>
          <a:lstStyle/>
          <a:p>
            <a:pPr algn="ctr"/>
            <a:r>
              <a:rPr kumimoji="1" lang="ja-JP" altLang="en-US" sz="800" b="1" dirty="0" smtClean="0">
                <a:solidFill>
                  <a:srgbClr val="C0504D"/>
                </a:solidFill>
                <a:latin typeface="メイリオ"/>
                <a:ea typeface="メイリオ"/>
                <a:cs typeface="メイリオ"/>
              </a:rPr>
              <a:t>デジタル・ファブリケーション時代</a:t>
            </a:r>
            <a:endParaRPr kumimoji="1" lang="ja-JP" altLang="en-US" sz="800" b="1" dirty="0">
              <a:solidFill>
                <a:srgbClr val="C0504D"/>
              </a:solidFill>
              <a:latin typeface="メイリオ"/>
              <a:ea typeface="メイリオ"/>
              <a:cs typeface="メイリオ"/>
            </a:endParaRPr>
          </a:p>
        </p:txBody>
      </p:sp>
      <p:sp>
        <p:nvSpPr>
          <p:cNvPr id="14" name="正方形/長方形 13"/>
          <p:cNvSpPr/>
          <p:nvPr/>
        </p:nvSpPr>
        <p:spPr>
          <a:xfrm>
            <a:off x="1351843" y="4735311"/>
            <a:ext cx="2781430" cy="58384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kumimoji="1" lang="ja-JP" altLang="en-US" sz="1000" dirty="0" smtClean="0">
                <a:solidFill>
                  <a:srgbClr val="FFFFFF"/>
                </a:solidFill>
                <a:latin typeface="メイリオ"/>
                <a:ea typeface="メイリオ"/>
                <a:cs typeface="メイリオ"/>
              </a:rPr>
              <a:t>農業社会から工業社会への</a:t>
            </a:r>
            <a:r>
              <a:rPr lang="ja-JP" altLang="en-US" sz="1000" dirty="0" smtClean="0">
                <a:solidFill>
                  <a:srgbClr val="FFFFFF"/>
                </a:solidFill>
                <a:latin typeface="メイリオ"/>
                <a:ea typeface="メイリオ"/>
                <a:cs typeface="メイリオ"/>
              </a:rPr>
              <a:t>転換</a:t>
            </a:r>
            <a:endParaRPr lang="en-US" altLang="ja-JP" sz="1000" dirty="0" smtClean="0">
              <a:solidFill>
                <a:srgbClr val="FFFFFF"/>
              </a:solidFill>
              <a:latin typeface="メイリオ"/>
              <a:ea typeface="メイリオ"/>
              <a:cs typeface="メイリオ"/>
            </a:endParaRPr>
          </a:p>
          <a:p>
            <a:pPr marL="171450" indent="-171450">
              <a:buFont typeface="Wingdings" charset="2"/>
              <a:buChar char="v"/>
            </a:pPr>
            <a:r>
              <a:rPr lang="ja-JP" altLang="en-US" sz="1000" smtClean="0">
                <a:solidFill>
                  <a:srgbClr val="FFFFFF"/>
                </a:solidFill>
                <a:latin typeface="メイリオ"/>
                <a:ea typeface="メイリオ"/>
                <a:cs typeface="メイリオ"/>
              </a:rPr>
              <a:t>労働力</a:t>
            </a:r>
            <a:r>
              <a:rPr lang="ja-JP" altLang="en-US" sz="1000">
                <a:solidFill>
                  <a:srgbClr val="FFFFFF"/>
                </a:solidFill>
                <a:latin typeface="メイリオ"/>
                <a:ea typeface="メイリオ"/>
                <a:cs typeface="メイリオ"/>
              </a:rPr>
              <a:t>の田園地帯から都市部への</a:t>
            </a:r>
            <a:r>
              <a:rPr lang="ja-JP" altLang="en-US" sz="1000" smtClean="0">
                <a:solidFill>
                  <a:srgbClr val="FFFFFF"/>
                </a:solidFill>
                <a:latin typeface="メイリオ"/>
                <a:ea typeface="メイリオ"/>
                <a:cs typeface="メイリオ"/>
              </a:rPr>
              <a:t>移動</a:t>
            </a:r>
            <a:endParaRPr kumimoji="1" lang="en-US" altLang="ja-JP" sz="1000" dirty="0" smtClean="0">
              <a:solidFill>
                <a:srgbClr val="FFFFFF"/>
              </a:solidFill>
              <a:latin typeface="メイリオ"/>
              <a:ea typeface="メイリオ"/>
              <a:cs typeface="メイリオ"/>
            </a:endParaRPr>
          </a:p>
          <a:p>
            <a:pPr marL="171450" indent="-171450">
              <a:buFont typeface="Wingdings" charset="2"/>
              <a:buChar char="v"/>
            </a:pPr>
            <a:r>
              <a:rPr lang="ja-JP" altLang="en-US" sz="1000" dirty="0" smtClean="0">
                <a:solidFill>
                  <a:srgbClr val="FFFFFF"/>
                </a:solidFill>
                <a:latin typeface="メイリオ"/>
                <a:ea typeface="メイリオ"/>
                <a:cs typeface="メイリオ"/>
              </a:rPr>
              <a:t>資本家や企業の台頭と労働者との役割分離</a:t>
            </a:r>
            <a:endParaRPr lang="en-US" altLang="ja-JP" sz="1000" dirty="0" smtClean="0">
              <a:solidFill>
                <a:srgbClr val="FFFFFF"/>
              </a:solidFill>
              <a:latin typeface="メイリオ"/>
              <a:ea typeface="メイリオ"/>
              <a:cs typeface="メイリオ"/>
            </a:endParaRPr>
          </a:p>
        </p:txBody>
      </p:sp>
      <p:sp>
        <p:nvSpPr>
          <p:cNvPr id="50" name="ホームベース 49"/>
          <p:cNvSpPr/>
          <p:nvPr/>
        </p:nvSpPr>
        <p:spPr>
          <a:xfrm>
            <a:off x="3083560" y="1826865"/>
            <a:ext cx="1049713" cy="211667"/>
          </a:xfrm>
          <a:prstGeom prst="homePlate">
            <a:avLst/>
          </a:prstGeom>
          <a:solidFill>
            <a:srgbClr val="66FFCC">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内燃機関</a:t>
            </a:r>
            <a:endParaRPr kumimoji="1" lang="ja-JP" altLang="en-US" sz="8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4030545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第</a:t>
            </a:r>
            <a:r>
              <a:rPr kumimoji="1" lang="en-US" altLang="ja-JP" dirty="0" smtClean="0"/>
              <a:t>4</a:t>
            </a:r>
            <a:r>
              <a:rPr kumimoji="1" lang="ja-JP" altLang="en-US" dirty="0" smtClean="0"/>
              <a:t>次産業革命（インダストリー</a:t>
            </a:r>
            <a:r>
              <a:rPr kumimoji="1" lang="en-US" altLang="ja-JP" dirty="0" smtClean="0"/>
              <a:t>4.0</a:t>
            </a:r>
            <a:r>
              <a:rPr kumimoji="1" lang="ja-JP" altLang="en-US" dirty="0" smtClean="0"/>
              <a:t>）と</a:t>
            </a:r>
            <a:r>
              <a:rPr kumimoji="1" lang="en-US" altLang="ja-JP" dirty="0" err="1" smtClean="0"/>
              <a:t>IoT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pic>
        <p:nvPicPr>
          <p:cNvPr id="4" name="図 3" descr="96958A9C93819499E0E1E2E0958DE0E1E2E3E0E2E3E6E2E2E2E2E2E2-DSXZZO6575000023012014000000-PB1-11.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250" y="1222039"/>
            <a:ext cx="7340888" cy="5478138"/>
          </a:xfrm>
          <a:prstGeom prst="rect">
            <a:avLst/>
          </a:prstGeom>
        </p:spPr>
      </p:pic>
      <p:sp>
        <p:nvSpPr>
          <p:cNvPr id="5" name="正方形/長方形 4"/>
          <p:cNvSpPr/>
          <p:nvPr/>
        </p:nvSpPr>
        <p:spPr>
          <a:xfrm>
            <a:off x="3323273" y="6405481"/>
            <a:ext cx="4572000" cy="246221"/>
          </a:xfrm>
          <a:prstGeom prst="rect">
            <a:avLst/>
          </a:prstGeom>
        </p:spPr>
        <p:txBody>
          <a:bodyPr>
            <a:spAutoFit/>
          </a:bodyPr>
          <a:lstStyle/>
          <a:p>
            <a:pPr algn="r"/>
            <a:r>
              <a:rPr lang="en-US" altLang="ja-JP" sz="1000" dirty="0"/>
              <a:t>Recommendations for implementing the strategic initiative INDUSTRIE 4.0</a:t>
            </a:r>
            <a:endParaRPr lang="ja-JP" altLang="en-US" sz="1000" dirty="0"/>
          </a:p>
        </p:txBody>
      </p:sp>
      <p:sp>
        <p:nvSpPr>
          <p:cNvPr id="6" name="テキスト ボックス 5"/>
          <p:cNvSpPr txBox="1"/>
          <p:nvPr/>
        </p:nvSpPr>
        <p:spPr>
          <a:xfrm>
            <a:off x="1142855" y="777880"/>
            <a:ext cx="1658627"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第１次：機械化</a:t>
            </a:r>
            <a:r>
              <a:rPr lang="en-US" altLang="ja-JP" sz="1600" dirty="0" smtClean="0">
                <a:solidFill>
                  <a:srgbClr val="008000"/>
                </a:solidFill>
              </a:rPr>
              <a:t>】</a:t>
            </a:r>
            <a:endParaRPr lang="ja-JP" altLang="en-US" sz="1600" dirty="0">
              <a:solidFill>
                <a:srgbClr val="008000"/>
              </a:solidFill>
            </a:endParaRPr>
          </a:p>
        </p:txBody>
      </p:sp>
      <p:sp>
        <p:nvSpPr>
          <p:cNvPr id="7" name="テキスト ボックス 6"/>
          <p:cNvSpPr txBox="1"/>
          <p:nvPr/>
        </p:nvSpPr>
        <p:spPr>
          <a:xfrm>
            <a:off x="2738953" y="777880"/>
            <a:ext cx="1863812"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第２次：電力活用</a:t>
            </a:r>
            <a:r>
              <a:rPr lang="en-US" altLang="ja-JP" sz="1600" dirty="0" smtClean="0">
                <a:solidFill>
                  <a:srgbClr val="008000"/>
                </a:solidFill>
              </a:rPr>
              <a:t>】</a:t>
            </a:r>
            <a:endParaRPr lang="ja-JP" altLang="en-US" sz="1600" dirty="0">
              <a:solidFill>
                <a:srgbClr val="008000"/>
              </a:solidFill>
            </a:endParaRPr>
          </a:p>
        </p:txBody>
      </p:sp>
      <p:sp>
        <p:nvSpPr>
          <p:cNvPr id="8" name="テキスト ボックス 7"/>
          <p:cNvSpPr txBox="1"/>
          <p:nvPr/>
        </p:nvSpPr>
        <p:spPr>
          <a:xfrm>
            <a:off x="4534907" y="777880"/>
            <a:ext cx="1658627"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第３次：自動化</a:t>
            </a:r>
            <a:r>
              <a:rPr lang="en-US" altLang="ja-JP" sz="1600" dirty="0" smtClean="0">
                <a:solidFill>
                  <a:srgbClr val="008000"/>
                </a:solidFill>
              </a:rPr>
              <a:t>】</a:t>
            </a:r>
            <a:endParaRPr lang="ja-JP" altLang="en-US" sz="1600" dirty="0">
              <a:solidFill>
                <a:srgbClr val="008000"/>
              </a:solidFill>
            </a:endParaRPr>
          </a:p>
        </p:txBody>
      </p:sp>
      <p:sp>
        <p:nvSpPr>
          <p:cNvPr id="9" name="テキスト ボックス 8"/>
          <p:cNvSpPr txBox="1"/>
          <p:nvPr/>
        </p:nvSpPr>
        <p:spPr>
          <a:xfrm>
            <a:off x="6141599" y="775265"/>
            <a:ext cx="1863812"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第４次：自律連携</a:t>
            </a:r>
            <a:r>
              <a:rPr lang="en-US" altLang="ja-JP" sz="1600" dirty="0" smtClean="0">
                <a:solidFill>
                  <a:srgbClr val="008000"/>
                </a:solidFill>
              </a:rPr>
              <a:t>】</a:t>
            </a:r>
            <a:endParaRPr lang="ja-JP" altLang="en-US" sz="1600" dirty="0">
              <a:solidFill>
                <a:srgbClr val="008000"/>
              </a:solidFill>
            </a:endParaRPr>
          </a:p>
        </p:txBody>
      </p:sp>
      <p:sp>
        <p:nvSpPr>
          <p:cNvPr id="10" name="テキスト ボックス 9"/>
          <p:cNvSpPr txBox="1"/>
          <p:nvPr/>
        </p:nvSpPr>
        <p:spPr>
          <a:xfrm>
            <a:off x="6141599" y="1010597"/>
            <a:ext cx="1818458" cy="276999"/>
          </a:xfrm>
          <a:prstGeom prst="rect">
            <a:avLst/>
          </a:prstGeom>
          <a:noFill/>
        </p:spPr>
        <p:txBody>
          <a:bodyPr wrap="square" rtlCol="0">
            <a:spAutoFit/>
          </a:bodyPr>
          <a:lstStyle/>
          <a:p>
            <a:pPr algn="ctr"/>
            <a:r>
              <a:rPr lang="en-US" altLang="ja-JP" sz="1200" dirty="0" smtClean="0">
                <a:solidFill>
                  <a:srgbClr val="008000"/>
                </a:solidFill>
              </a:rPr>
              <a:t>Cyber-Physical System </a:t>
            </a:r>
            <a:endParaRPr kumimoji="1" lang="ja-JP" altLang="en-US" sz="1200" dirty="0">
              <a:solidFill>
                <a:srgbClr val="008000"/>
              </a:solidFill>
            </a:endParaRPr>
          </a:p>
        </p:txBody>
      </p:sp>
      <p:sp>
        <p:nvSpPr>
          <p:cNvPr id="11" name="正方形/長方形 10"/>
          <p:cNvSpPr/>
          <p:nvPr/>
        </p:nvSpPr>
        <p:spPr>
          <a:xfrm>
            <a:off x="1201949" y="122203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蒸気機関</a:t>
            </a:r>
            <a:endParaRPr kumimoji="1"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大量生産</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移動手段の革新</a:t>
            </a:r>
            <a:endParaRPr kumimoji="1" lang="ja-JP" altLang="en-US" sz="1050" dirty="0">
              <a:solidFill>
                <a:srgbClr val="FFFFFF"/>
              </a:solidFill>
              <a:latin typeface="ＭＳ Ｐゴシック"/>
              <a:ea typeface="ＭＳ Ｐゴシック"/>
              <a:cs typeface="ＭＳ Ｐゴシック"/>
            </a:endParaRPr>
          </a:p>
        </p:txBody>
      </p:sp>
      <p:sp>
        <p:nvSpPr>
          <p:cNvPr id="12" name="正方形/長方形 11"/>
          <p:cNvSpPr/>
          <p:nvPr/>
        </p:nvSpPr>
        <p:spPr>
          <a:xfrm>
            <a:off x="2888730" y="122203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電力</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科学的管理</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化学産業の発展</a:t>
            </a:r>
            <a:endParaRPr kumimoji="1" lang="ja-JP" altLang="en-US" sz="1050" dirty="0">
              <a:solidFill>
                <a:srgbClr val="FFFFFF"/>
              </a:solidFill>
              <a:latin typeface="ＭＳ Ｐゴシック"/>
              <a:ea typeface="ＭＳ Ｐゴシック"/>
              <a:cs typeface="ＭＳ Ｐゴシック"/>
            </a:endParaRPr>
          </a:p>
        </p:txBody>
      </p:sp>
      <p:sp>
        <p:nvSpPr>
          <p:cNvPr id="13" name="正方形/長方形 12"/>
          <p:cNvSpPr/>
          <p:nvPr/>
        </p:nvSpPr>
        <p:spPr>
          <a:xfrm>
            <a:off x="4608060" y="4217794"/>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コンピュータ</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自動制御</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大量生産と品質安定</a:t>
            </a:r>
            <a:endParaRPr kumimoji="1" lang="ja-JP" altLang="en-US" sz="1050" dirty="0">
              <a:solidFill>
                <a:srgbClr val="FFFFFF"/>
              </a:solidFill>
              <a:latin typeface="ＭＳ Ｐゴシック"/>
              <a:ea typeface="ＭＳ Ｐゴシック"/>
              <a:cs typeface="ＭＳ Ｐゴシック"/>
            </a:endParaRPr>
          </a:p>
        </p:txBody>
      </p:sp>
      <p:sp>
        <p:nvSpPr>
          <p:cNvPr id="14" name="正方形/長方形 13"/>
          <p:cNvSpPr/>
          <p:nvPr/>
        </p:nvSpPr>
        <p:spPr>
          <a:xfrm>
            <a:off x="6232247" y="314164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en-US" altLang="ja-JP" sz="1050" dirty="0" err="1" smtClean="0">
                <a:solidFill>
                  <a:srgbClr val="FFFFFF"/>
                </a:solidFill>
                <a:latin typeface="ＭＳ Ｐゴシック"/>
                <a:ea typeface="ＭＳ Ｐゴシック"/>
                <a:cs typeface="ＭＳ Ｐゴシック"/>
              </a:rPr>
              <a:t>IoT</a:t>
            </a:r>
            <a:r>
              <a:rPr lang="en-US" altLang="ja-JP" sz="1050" dirty="0" smtClean="0">
                <a:solidFill>
                  <a:srgbClr val="FFFFFF"/>
                </a:solidFill>
                <a:latin typeface="ＭＳ Ｐゴシック"/>
                <a:ea typeface="ＭＳ Ｐゴシック"/>
                <a:cs typeface="ＭＳ Ｐゴシック"/>
              </a:rPr>
              <a:t>/M2M</a:t>
            </a: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自律制御</a:t>
            </a: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つながる工場</a:t>
            </a:r>
            <a:endParaRPr lang="en-US" altLang="ja-JP" sz="1050" dirty="0" smtClean="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631774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インダストリー</a:t>
            </a:r>
            <a:r>
              <a:rPr kumimoji="1" lang="en-US" altLang="ja-JP" dirty="0" smtClean="0"/>
              <a:t>4.0</a:t>
            </a:r>
            <a:r>
              <a:rPr kumimoji="1" lang="ja-JP" altLang="en-US" dirty="0" smtClean="0"/>
              <a:t>を支える繋がり</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5" name="正方形/長方形 4"/>
          <p:cNvSpPr/>
          <p:nvPr/>
        </p:nvSpPr>
        <p:spPr>
          <a:xfrm>
            <a:off x="3323273" y="6405481"/>
            <a:ext cx="4572000" cy="246221"/>
          </a:xfrm>
          <a:prstGeom prst="rect">
            <a:avLst/>
          </a:prstGeom>
        </p:spPr>
        <p:txBody>
          <a:bodyPr>
            <a:spAutoFit/>
          </a:bodyPr>
          <a:lstStyle/>
          <a:p>
            <a:pPr algn="r"/>
            <a:r>
              <a:rPr lang="en-US" altLang="ja-JP" sz="1000" dirty="0"/>
              <a:t>Recommendations for implementing the strategic initiative INDUSTRIE 4.0</a:t>
            </a:r>
            <a:endParaRPr lang="ja-JP" altLang="en-US" sz="1000" dirty="0"/>
          </a:p>
        </p:txBody>
      </p:sp>
      <p:pic>
        <p:nvPicPr>
          <p:cNvPr id="12" name="図 11" descr="スクリーンショット 2015-01-11 16.58.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685" y="957851"/>
            <a:ext cx="6712588" cy="5370070"/>
          </a:xfrm>
          <a:prstGeom prst="rect">
            <a:avLst/>
          </a:prstGeom>
        </p:spPr>
      </p:pic>
    </p:spTree>
    <p:extLst>
      <p:ext uri="{BB962C8B-B14F-4D97-AF65-F5344CB8AC3E}">
        <p14:creationId xmlns:p14="http://schemas.microsoft.com/office/powerpoint/2010/main" val="17586355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従来の工場とインダストリー</a:t>
            </a:r>
            <a:r>
              <a:rPr kumimoji="1" lang="en-US" altLang="ja-JP" dirty="0" smtClean="0"/>
              <a:t>4.0</a:t>
            </a:r>
            <a:r>
              <a:rPr kumimoji="1" lang="ja-JP" altLang="en-US" dirty="0" smtClean="0"/>
              <a:t>がめざす工場の違い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pic>
        <p:nvPicPr>
          <p:cNvPr id="12" name="図 11" descr="8fa39d9f-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493" y="642384"/>
            <a:ext cx="3979071" cy="3572874"/>
          </a:xfrm>
          <a:prstGeom prst="rect">
            <a:avLst/>
          </a:prstGeom>
        </p:spPr>
      </p:pic>
      <p:pic>
        <p:nvPicPr>
          <p:cNvPr id="13" name="図 12" descr="5a7dae1d-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5427" y="642384"/>
            <a:ext cx="3809798" cy="3968540"/>
          </a:xfrm>
          <a:prstGeom prst="rect">
            <a:avLst/>
          </a:prstGeom>
        </p:spPr>
      </p:pic>
      <p:sp>
        <p:nvSpPr>
          <p:cNvPr id="14" name="二等辺三角形 13"/>
          <p:cNvSpPr/>
          <p:nvPr/>
        </p:nvSpPr>
        <p:spPr>
          <a:xfrm rot="5400000">
            <a:off x="4061846" y="2543403"/>
            <a:ext cx="1163297" cy="339325"/>
          </a:xfrm>
          <a:prstGeom prst="triangl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18494" y="4396442"/>
            <a:ext cx="4337754" cy="2123658"/>
          </a:xfrm>
          <a:prstGeom prst="rect">
            <a:avLst/>
          </a:prstGeom>
        </p:spPr>
        <p:txBody>
          <a:bodyPr wrap="square">
            <a:spAutoFit/>
          </a:bodyPr>
          <a:lstStyle/>
          <a:p>
            <a:pPr marL="171450" indent="-171450">
              <a:buFont typeface="Wingdings" charset="2"/>
              <a:buChar char="l"/>
            </a:pPr>
            <a:r>
              <a:rPr lang="ja-JP" altLang="en-US" sz="1200" dirty="0" smtClean="0"/>
              <a:t>決められた</a:t>
            </a:r>
            <a:r>
              <a:rPr lang="ja-JP" altLang="en-US" sz="1200" dirty="0"/>
              <a:t>工程に従って進められるライン生産方式</a:t>
            </a:r>
            <a:r>
              <a:rPr lang="ja-JP" altLang="en-US" sz="1200" dirty="0" smtClean="0"/>
              <a:t>が主流。</a:t>
            </a:r>
            <a:endParaRPr lang="en-US" altLang="ja-JP" sz="1200" dirty="0" smtClean="0"/>
          </a:p>
          <a:p>
            <a:pPr marL="171450" indent="-171450">
              <a:buFont typeface="Wingdings" charset="2"/>
              <a:buChar char="l"/>
            </a:pPr>
            <a:r>
              <a:rPr lang="ja-JP" altLang="en-US" sz="1200" dirty="0" smtClean="0"/>
              <a:t>混流生産もあるが、多くの製造</a:t>
            </a:r>
            <a:r>
              <a:rPr lang="ja-JP" altLang="en-US" sz="1200" dirty="0"/>
              <a:t>機械によるラインを組まないといけないので</a:t>
            </a:r>
            <a:r>
              <a:rPr lang="ja-JP" altLang="en-US" sz="1200" dirty="0" smtClean="0"/>
              <a:t>、製品</a:t>
            </a:r>
            <a:r>
              <a:rPr lang="ja-JP" altLang="en-US" sz="1200" dirty="0"/>
              <a:t>の仕様を多様化すること</a:t>
            </a:r>
            <a:r>
              <a:rPr lang="ja-JP" altLang="en-US" sz="1200" dirty="0" smtClean="0"/>
              <a:t>は簡単で</a:t>
            </a:r>
            <a:r>
              <a:rPr lang="ja-JP" altLang="en-US" sz="1200" dirty="0"/>
              <a:t>はない。</a:t>
            </a:r>
          </a:p>
          <a:p>
            <a:pPr marL="171450" indent="-171450">
              <a:buFont typeface="Wingdings" charset="2"/>
              <a:buChar char="l"/>
            </a:pPr>
            <a:r>
              <a:rPr lang="ja-JP" altLang="en-US" sz="1200" dirty="0" smtClean="0"/>
              <a:t>製造</a:t>
            </a:r>
            <a:r>
              <a:rPr lang="ja-JP" altLang="en-US" sz="1200" dirty="0"/>
              <a:t>実行</a:t>
            </a:r>
            <a:r>
              <a:rPr lang="ja-JP" altLang="en-US" sz="1200" dirty="0" smtClean="0"/>
              <a:t>システムは、本来</a:t>
            </a:r>
            <a:r>
              <a:rPr lang="ja-JP" altLang="en-US" sz="1200" dirty="0"/>
              <a:t>は生産ラインに柔軟性をもたらすはずだが</a:t>
            </a:r>
            <a:r>
              <a:rPr lang="ja-JP" altLang="en-US" sz="1200" dirty="0" smtClean="0"/>
              <a:t>、生産</a:t>
            </a:r>
            <a:r>
              <a:rPr lang="ja-JP" altLang="en-US" sz="1200" dirty="0"/>
              <a:t>ラインを構成するハードウェアの制約によって活用できる機能が</a:t>
            </a:r>
            <a:r>
              <a:rPr lang="ja-JP" altLang="en-US" sz="1200" dirty="0" smtClean="0"/>
              <a:t>限定的。</a:t>
            </a:r>
            <a:endParaRPr lang="ja-JP" altLang="en-US" sz="1200" dirty="0"/>
          </a:p>
          <a:p>
            <a:pPr marL="171450" indent="-171450">
              <a:buFont typeface="Wingdings" charset="2"/>
              <a:buChar char="l"/>
            </a:pPr>
            <a:r>
              <a:rPr lang="ja-JP" altLang="en-US" sz="1200" dirty="0" smtClean="0"/>
              <a:t>生産</a:t>
            </a:r>
            <a:r>
              <a:rPr lang="ja-JP" altLang="en-US" sz="1200" dirty="0"/>
              <a:t>ラインで働く人々も個々の現場で全体像が</a:t>
            </a:r>
            <a:r>
              <a:rPr lang="ja-JP" altLang="en-US" sz="1200" dirty="0" smtClean="0"/>
              <a:t>把握できず、定められた</a:t>
            </a:r>
            <a:r>
              <a:rPr lang="ja-JP" altLang="en-US" sz="1200" dirty="0"/>
              <a:t>役割を果たすための作業を</a:t>
            </a:r>
            <a:r>
              <a:rPr lang="ja-JP" altLang="en-US" sz="1200" dirty="0" smtClean="0"/>
              <a:t>行う。</a:t>
            </a:r>
            <a:endParaRPr lang="ja-JP" altLang="en-US" sz="1200" dirty="0"/>
          </a:p>
          <a:p>
            <a:pPr marL="171450" indent="-171450">
              <a:buFont typeface="Wingdings" charset="2"/>
              <a:buChar char="l"/>
            </a:pPr>
            <a:r>
              <a:rPr lang="ja-JP" altLang="en-US" sz="1200" dirty="0" smtClean="0"/>
              <a:t>結果</a:t>
            </a:r>
            <a:r>
              <a:rPr lang="ja-JP" altLang="en-US" sz="1200" dirty="0"/>
              <a:t>としてリアルタイムで顧客ごとの個別の要望に応えること</a:t>
            </a:r>
            <a:r>
              <a:rPr lang="ja-JP" altLang="en-US" sz="1200" dirty="0" smtClean="0"/>
              <a:t>は難しく、要望が</a:t>
            </a:r>
            <a:r>
              <a:rPr lang="ja-JP" altLang="en-US" sz="1200" dirty="0"/>
              <a:t>あったとしても</a:t>
            </a:r>
            <a:r>
              <a:rPr lang="ja-JP" altLang="en-US" sz="1200" dirty="0" smtClean="0"/>
              <a:t>、生産</a:t>
            </a:r>
            <a:r>
              <a:rPr lang="ja-JP" altLang="en-US" sz="1200" dirty="0"/>
              <a:t>現場で動的に実現すること</a:t>
            </a:r>
            <a:r>
              <a:rPr lang="ja-JP" altLang="en-US" sz="1200" dirty="0" smtClean="0"/>
              <a:t>は困難。</a:t>
            </a:r>
            <a:endParaRPr lang="ja-JP" altLang="en-US" sz="1200" dirty="0"/>
          </a:p>
        </p:txBody>
      </p:sp>
      <p:sp>
        <p:nvSpPr>
          <p:cNvPr id="16" name="正方形/長方形 15"/>
          <p:cNvSpPr/>
          <p:nvPr/>
        </p:nvSpPr>
        <p:spPr>
          <a:xfrm>
            <a:off x="4763369" y="4729254"/>
            <a:ext cx="4337754" cy="1569660"/>
          </a:xfrm>
          <a:prstGeom prst="rect">
            <a:avLst/>
          </a:prstGeom>
        </p:spPr>
        <p:txBody>
          <a:bodyPr wrap="square">
            <a:spAutoFit/>
          </a:bodyPr>
          <a:lstStyle/>
          <a:p>
            <a:pPr marL="171450" indent="-171450">
              <a:buFont typeface="Wingdings" charset="2"/>
              <a:buChar char="l"/>
            </a:pPr>
            <a:r>
              <a:rPr lang="ja-JP" altLang="en-US" sz="1200" dirty="0" smtClean="0"/>
              <a:t>製品個々の仕様ごとに工程の組み替えがダイナミックに行われる（ダイナミックセル・システム）。</a:t>
            </a:r>
            <a:endParaRPr lang="en-US" altLang="ja-JP" sz="1200" dirty="0" smtClean="0"/>
          </a:p>
          <a:p>
            <a:pPr marL="171450" indent="-171450">
              <a:buFont typeface="Wingdings" charset="2"/>
              <a:buChar char="l"/>
            </a:pPr>
            <a:r>
              <a:rPr lang="ja-JP" altLang="en-US" sz="1200" dirty="0" smtClean="0"/>
              <a:t>顧客、機械、設備、部材、製品、作業者の情報が全て収集連携され、製品毎に個別最適化された工程を自動的に作る。</a:t>
            </a:r>
            <a:endParaRPr lang="en-US" altLang="ja-JP" sz="1200" dirty="0" smtClean="0"/>
          </a:p>
          <a:p>
            <a:pPr marL="171450" indent="-171450">
              <a:buFont typeface="Wingdings" charset="2"/>
              <a:buChar char="l"/>
            </a:pPr>
            <a:r>
              <a:rPr lang="ja-JP" altLang="en-US" sz="1200" dirty="0" smtClean="0"/>
              <a:t>生産工程は、コンピューター上で構築・検証され、それに合わせた実際の工程が実行される（</a:t>
            </a:r>
            <a:r>
              <a:rPr lang="en-US" altLang="ja-JP" sz="1200" dirty="0" smtClean="0"/>
              <a:t>Cyber-Physical System</a:t>
            </a:r>
            <a:r>
              <a:rPr lang="ja-JP" altLang="en-US" sz="1200" dirty="0" smtClean="0"/>
              <a:t>）。</a:t>
            </a:r>
            <a:endParaRPr lang="ja-JP" altLang="en-US" sz="1200" dirty="0"/>
          </a:p>
          <a:p>
            <a:pPr marL="171450" indent="-171450">
              <a:buFont typeface="Wingdings" charset="2"/>
              <a:buChar char="l"/>
            </a:pPr>
            <a:r>
              <a:rPr lang="ja-JP" altLang="en-US" sz="1200" dirty="0" smtClean="0"/>
              <a:t>結果</a:t>
            </a:r>
            <a:r>
              <a:rPr lang="ja-JP" altLang="en-US" sz="1200" dirty="0"/>
              <a:t>としてリアルタイムで顧客ごとの個別の要望に応える</a:t>
            </a:r>
            <a:r>
              <a:rPr lang="ja-JP" altLang="en-US" sz="1200" dirty="0" smtClean="0"/>
              <a:t>ことができ、要望があれば、生産</a:t>
            </a:r>
            <a:r>
              <a:rPr lang="ja-JP" altLang="en-US" sz="1200" dirty="0"/>
              <a:t>現場で動的に実現</a:t>
            </a:r>
            <a:r>
              <a:rPr lang="ja-JP" altLang="en-US" sz="1200" dirty="0" smtClean="0"/>
              <a:t>する。</a:t>
            </a:r>
            <a:endParaRPr lang="ja-JP" altLang="en-US" sz="1200" dirty="0"/>
          </a:p>
        </p:txBody>
      </p:sp>
      <p:sp>
        <p:nvSpPr>
          <p:cNvPr id="17" name="正方形/長方形 16"/>
          <p:cNvSpPr/>
          <p:nvPr/>
        </p:nvSpPr>
        <p:spPr>
          <a:xfrm>
            <a:off x="4493846" y="6366701"/>
            <a:ext cx="4572000" cy="246221"/>
          </a:xfrm>
          <a:prstGeom prst="rect">
            <a:avLst/>
          </a:prstGeom>
        </p:spPr>
        <p:txBody>
          <a:bodyPr>
            <a:spAutoFit/>
          </a:bodyPr>
          <a:lstStyle/>
          <a:p>
            <a:pPr algn="r"/>
            <a:r>
              <a:rPr lang="en-US" altLang="ja-JP" sz="1000" dirty="0"/>
              <a:t>http://</a:t>
            </a:r>
            <a:r>
              <a:rPr lang="en-US" altLang="ja-JP" sz="1000" dirty="0" err="1"/>
              <a:t>blog.livedoor.jp</a:t>
            </a:r>
            <a:r>
              <a:rPr lang="en-US" altLang="ja-JP" sz="1000" dirty="0"/>
              <a:t>/ail01u9j10taw/archives/4075532.html</a:t>
            </a:r>
            <a:endParaRPr lang="ja-JP" altLang="en-US" sz="1000" dirty="0"/>
          </a:p>
        </p:txBody>
      </p:sp>
    </p:spTree>
    <p:extLst>
      <p:ext uri="{BB962C8B-B14F-4D97-AF65-F5344CB8AC3E}">
        <p14:creationId xmlns:p14="http://schemas.microsoft.com/office/powerpoint/2010/main" val="15705409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インターストリー</a:t>
            </a:r>
            <a:r>
              <a:rPr kumimoji="1" lang="en-US" altLang="ja-JP" dirty="0" smtClean="0"/>
              <a:t>4.0</a:t>
            </a:r>
            <a:r>
              <a:rPr kumimoji="1" lang="ja-JP" altLang="en-US" dirty="0" smtClean="0"/>
              <a:t>を支える</a:t>
            </a:r>
            <a:r>
              <a:rPr lang="en-US" altLang="ja-JP" dirty="0" smtClean="0"/>
              <a:t>CPS</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pic>
        <p:nvPicPr>
          <p:cNvPr id="14" name="図 13" descr="acatech-Smart-Facto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567" y="996478"/>
            <a:ext cx="5994403" cy="4616926"/>
          </a:xfrm>
          <a:prstGeom prst="rect">
            <a:avLst/>
          </a:prstGeom>
        </p:spPr>
      </p:pic>
      <p:pic>
        <p:nvPicPr>
          <p:cNvPr id="17" name="図 16" descr="T3-Industry-4.0-03-BB-1405-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30" y="787038"/>
            <a:ext cx="7580611" cy="5378982"/>
          </a:xfrm>
          <a:prstGeom prst="rect">
            <a:avLst/>
          </a:prstGeom>
        </p:spPr>
      </p:pic>
      <p:sp>
        <p:nvSpPr>
          <p:cNvPr id="16" name="テキスト ボックス 15"/>
          <p:cNvSpPr txBox="1"/>
          <p:nvPr/>
        </p:nvSpPr>
        <p:spPr>
          <a:xfrm>
            <a:off x="2409790" y="5920101"/>
            <a:ext cx="4067540" cy="584776"/>
          </a:xfrm>
          <a:prstGeom prst="rect">
            <a:avLst/>
          </a:prstGeom>
          <a:noFill/>
        </p:spPr>
        <p:txBody>
          <a:bodyPr wrap="none" rtlCol="0">
            <a:spAutoFit/>
          </a:bodyPr>
          <a:lstStyle/>
          <a:p>
            <a:pPr algn="ctr"/>
            <a:r>
              <a:rPr lang="en-US" altLang="ja-JP" sz="3200" dirty="0" smtClean="0">
                <a:solidFill>
                  <a:schemeClr val="tx1">
                    <a:lumMod val="50000"/>
                    <a:lumOff val="50000"/>
                  </a:schemeClr>
                </a:solidFill>
              </a:rPr>
              <a:t>Cyber-Physical Systems </a:t>
            </a:r>
            <a:endParaRPr kumimoji="1" lang="ja-JP" altLang="en-US" sz="3200" dirty="0">
              <a:solidFill>
                <a:schemeClr val="tx1">
                  <a:lumMod val="50000"/>
                  <a:lumOff val="50000"/>
                </a:schemeClr>
              </a:solidFill>
            </a:endParaRPr>
          </a:p>
        </p:txBody>
      </p:sp>
    </p:spTree>
    <p:extLst>
      <p:ext uri="{BB962C8B-B14F-4D97-AF65-F5344CB8AC3E}">
        <p14:creationId xmlns:p14="http://schemas.microsoft.com/office/powerpoint/2010/main" val="13595354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インターネットに接されるデバイス数の推移</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pic>
        <p:nvPicPr>
          <p:cNvPr id="4" name="図 3" descr="IoT-qty-of-devices-in-the-internet-of-things-600x4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899644"/>
            <a:ext cx="7620000" cy="558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9779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インターネットに接されるデバイス数の推移</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pic>
        <p:nvPicPr>
          <p:cNvPr id="4" name="図 3" descr="WTR316-20150928-onodera1-580x36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529" y="1014134"/>
            <a:ext cx="7366000" cy="463550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008529" y="5873749"/>
            <a:ext cx="7366000" cy="461665"/>
          </a:xfrm>
          <a:prstGeom prst="rect">
            <a:avLst/>
          </a:prstGeom>
        </p:spPr>
        <p:txBody>
          <a:bodyPr wrap="square">
            <a:spAutoFit/>
          </a:bodyPr>
          <a:lstStyle/>
          <a:p>
            <a:pPr algn="ctr"/>
            <a:r>
              <a:rPr lang="ja-JP" altLang="en-US" sz="1200" dirty="0"/>
              <a:t>爆発的な伸びを見せると推測される</a:t>
            </a:r>
            <a:r>
              <a:rPr lang="en-US" altLang="ja-JP" sz="1200" dirty="0" err="1"/>
              <a:t>IoT</a:t>
            </a:r>
            <a:r>
              <a:rPr lang="ja-JP" altLang="en-US" sz="1200" dirty="0"/>
              <a:t>（世界規模） （出典：</a:t>
            </a:r>
            <a:r>
              <a:rPr lang="en-US" altLang="ja-JP" sz="1200" dirty="0"/>
              <a:t>National Cable &amp; Telecommunications Association</a:t>
            </a:r>
            <a:r>
              <a:rPr lang="ja-JP" altLang="en-US" sz="1200" dirty="0"/>
              <a:t>）	</a:t>
            </a:r>
          </a:p>
        </p:txBody>
      </p:sp>
    </p:spTree>
    <p:extLst>
      <p:ext uri="{BB962C8B-B14F-4D97-AF65-F5344CB8AC3E}">
        <p14:creationId xmlns:p14="http://schemas.microsoft.com/office/powerpoint/2010/main" val="362465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2020</a:t>
            </a:r>
            <a:r>
              <a:rPr lang="ja-JP" altLang="en-US" dirty="0"/>
              <a:t>年</a:t>
            </a:r>
            <a:r>
              <a:rPr lang="ja-JP" altLang="en-US" dirty="0" smtClean="0"/>
              <a:t>における</a:t>
            </a:r>
            <a:r>
              <a:rPr lang="en-US" altLang="ja-JP" dirty="0" smtClean="0"/>
              <a:t>IoT</a:t>
            </a:r>
            <a:r>
              <a:rPr lang="ja-JP" altLang="en-US" dirty="0" smtClean="0"/>
              <a:t>市場</a:t>
            </a:r>
            <a:r>
              <a:rPr lang="ja-JP" altLang="en-US" dirty="0"/>
              <a:t>の成長性</a:t>
            </a:r>
            <a:endParaRPr kumimoji="1" lang="ja-JP" altLang="en-US" dirty="0"/>
          </a:p>
        </p:txBody>
      </p:sp>
      <p:sp>
        <p:nvSpPr>
          <p:cNvPr id="3" name="正方形/長方形 2"/>
          <p:cNvSpPr/>
          <p:nvPr/>
        </p:nvSpPr>
        <p:spPr>
          <a:xfrm>
            <a:off x="323528" y="1124744"/>
            <a:ext cx="8568952" cy="5016758"/>
          </a:xfrm>
          <a:prstGeom prst="rect">
            <a:avLst/>
          </a:prstGeom>
          <a:ln>
            <a:solidFill>
              <a:schemeClr val="bg1">
                <a:lumMod val="75000"/>
              </a:schemeClr>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a:spAutoFit/>
          </a:bodyPr>
          <a:lstStyle/>
          <a:p>
            <a:r>
              <a:rPr lang="ja-JP" altLang="en-US" sz="2400" dirty="0" smtClean="0"/>
              <a:t>ガートナー</a:t>
            </a:r>
            <a:endParaRPr lang="ja-JP" altLang="en-US" sz="2400" dirty="0"/>
          </a:p>
          <a:p>
            <a:r>
              <a:rPr lang="ja-JP" altLang="en-US" sz="1000" dirty="0"/>
              <a:t>米調査会社のガートナーによると、</a:t>
            </a:r>
            <a:r>
              <a:rPr lang="en-US" altLang="ja-JP" sz="1000" dirty="0"/>
              <a:t>2009</a:t>
            </a:r>
            <a:r>
              <a:rPr lang="ja-JP" altLang="en-US" sz="1000" dirty="0"/>
              <a:t>年時点でインターネットにつながっていたモノの数はおおよそ</a:t>
            </a:r>
            <a:r>
              <a:rPr lang="en-US" altLang="ja-JP" sz="1000" dirty="0"/>
              <a:t>25</a:t>
            </a:r>
            <a:r>
              <a:rPr lang="ja-JP" altLang="en-US" sz="1000" dirty="0"/>
              <a:t>億個で、そのほとんどは、</a:t>
            </a:r>
            <a:r>
              <a:rPr lang="en-US" altLang="ja-JP" sz="1000" dirty="0"/>
              <a:t>PC</a:t>
            </a:r>
            <a:r>
              <a:rPr lang="ja-JP" altLang="en-US" sz="1000" dirty="0"/>
              <a:t>やスマートフォン、タブレット端末といったデバイスですが、</a:t>
            </a:r>
            <a:r>
              <a:rPr lang="en-US" altLang="ja-JP" sz="1000" dirty="0"/>
              <a:t>2020</a:t>
            </a:r>
            <a:r>
              <a:rPr lang="ja-JP" altLang="en-US" sz="1000" dirty="0"/>
              <a:t>年には、</a:t>
            </a:r>
            <a:r>
              <a:rPr lang="en-US" altLang="ja-JP" sz="1000" dirty="0"/>
              <a:t>IoT</a:t>
            </a:r>
            <a:r>
              <a:rPr lang="ja-JP" altLang="en-US" sz="1000" dirty="0"/>
              <a:t>の普及は急速に進み、</a:t>
            </a:r>
            <a:r>
              <a:rPr lang="en-US" altLang="ja-JP" sz="1000" dirty="0"/>
              <a:t>2020</a:t>
            </a:r>
            <a:r>
              <a:rPr lang="ja-JP" altLang="en-US" sz="1000" dirty="0"/>
              <a:t>年には</a:t>
            </a:r>
            <a:r>
              <a:rPr lang="en-US" altLang="ja-JP" sz="1000" dirty="0"/>
              <a:t>300</a:t>
            </a:r>
            <a:r>
              <a:rPr lang="ja-JP" altLang="en-US" sz="1000" dirty="0"/>
              <a:t>億個以上のデバイスがつながり</a:t>
            </a:r>
            <a:r>
              <a:rPr lang="ja-JP" altLang="en-US" sz="1000" dirty="0" smtClean="0"/>
              <a:t>、コンピュータ</a:t>
            </a:r>
            <a:r>
              <a:rPr lang="ja-JP" altLang="en-US" sz="1000" dirty="0"/>
              <a:t>以外のデバイスが過半数を占め、</a:t>
            </a:r>
            <a:r>
              <a:rPr lang="en-US" altLang="ja-JP" sz="1000" dirty="0"/>
              <a:t>1</a:t>
            </a:r>
            <a:r>
              <a:rPr lang="ja-JP" altLang="en-US" sz="1000" dirty="0"/>
              <a:t>兆</a:t>
            </a:r>
            <a:r>
              <a:rPr lang="en-US" altLang="ja-JP" sz="1000" dirty="0"/>
              <a:t>9000</a:t>
            </a:r>
            <a:r>
              <a:rPr lang="ja-JP" altLang="en-US" sz="1000" dirty="0"/>
              <a:t>億ドル（約</a:t>
            </a:r>
            <a:r>
              <a:rPr lang="en-US" altLang="ja-JP" sz="1000" dirty="0"/>
              <a:t>194</a:t>
            </a:r>
            <a:r>
              <a:rPr lang="ja-JP" altLang="en-US" sz="1000" dirty="0"/>
              <a:t>兆円）の経済価値を創出すると予測しています</a:t>
            </a:r>
            <a:r>
              <a:rPr lang="ja-JP" altLang="en-US" sz="1000" dirty="0" smtClean="0"/>
              <a:t>。</a:t>
            </a:r>
            <a:endParaRPr lang="en-US" altLang="ja-JP" sz="1000" dirty="0" smtClean="0"/>
          </a:p>
          <a:p>
            <a:r>
              <a:rPr lang="en-US" altLang="ja-JP" sz="2400" dirty="0"/>
              <a:t>IDC</a:t>
            </a:r>
          </a:p>
          <a:p>
            <a:r>
              <a:rPr lang="ja-JP" altLang="en-US" sz="1000" dirty="0"/>
              <a:t>米調査会社の</a:t>
            </a:r>
            <a:r>
              <a:rPr lang="en-US" altLang="ja-JP" sz="1000" dirty="0"/>
              <a:t>IDC</a:t>
            </a:r>
            <a:r>
              <a:rPr lang="ja-JP" altLang="en-US" sz="1000" dirty="0"/>
              <a:t>は、</a:t>
            </a:r>
            <a:r>
              <a:rPr lang="en-US" altLang="ja-JP" sz="1000" dirty="0"/>
              <a:t>2012</a:t>
            </a:r>
            <a:r>
              <a:rPr lang="ja-JP" altLang="en-US" sz="1000" dirty="0"/>
              <a:t>年に約</a:t>
            </a:r>
            <a:r>
              <a:rPr lang="en-US" altLang="ja-JP" sz="1000" dirty="0"/>
              <a:t>4</a:t>
            </a:r>
            <a:r>
              <a:rPr lang="ja-JP" altLang="en-US" sz="1000" dirty="0"/>
              <a:t>兆</a:t>
            </a:r>
            <a:r>
              <a:rPr lang="en-US" altLang="ja-JP" sz="1000" dirty="0"/>
              <a:t>8000</a:t>
            </a:r>
            <a:r>
              <a:rPr lang="ja-JP" altLang="en-US" sz="1000" dirty="0"/>
              <a:t>億ドルだった</a:t>
            </a:r>
            <a:r>
              <a:rPr lang="en-US" altLang="ja-JP" sz="1000" dirty="0"/>
              <a:t>IoT</a:t>
            </a:r>
            <a:r>
              <a:rPr lang="ja-JP" altLang="en-US" sz="1000" dirty="0"/>
              <a:t>の世界市場規模が、</a:t>
            </a:r>
            <a:r>
              <a:rPr lang="en-US" altLang="ja-JP" sz="1000" dirty="0"/>
              <a:t>2020</a:t>
            </a:r>
            <a:r>
              <a:rPr lang="ja-JP" altLang="en-US" sz="1000" dirty="0"/>
              <a:t>年には約</a:t>
            </a:r>
            <a:r>
              <a:rPr lang="en-US" altLang="ja-JP" sz="1000" dirty="0"/>
              <a:t>8</a:t>
            </a:r>
            <a:r>
              <a:rPr lang="ja-JP" altLang="en-US" sz="1000" dirty="0"/>
              <a:t>兆</a:t>
            </a:r>
            <a:r>
              <a:rPr lang="en-US" altLang="ja-JP" sz="1000" dirty="0"/>
              <a:t>9000</a:t>
            </a:r>
            <a:r>
              <a:rPr lang="ja-JP" altLang="en-US" sz="1000" dirty="0"/>
              <a:t>億ドルになり、</a:t>
            </a:r>
            <a:r>
              <a:rPr lang="en-US" altLang="ja-JP" sz="1000" dirty="0"/>
              <a:t>2020</a:t>
            </a:r>
            <a:r>
              <a:rPr lang="ja-JP" altLang="en-US" sz="1000" dirty="0"/>
              <a:t>年までに自律的に接続されるデバイスのエンドポイントは</a:t>
            </a:r>
            <a:r>
              <a:rPr lang="en-US" altLang="ja-JP" sz="1000" dirty="0"/>
              <a:t>300</a:t>
            </a:r>
            <a:r>
              <a:rPr lang="ja-JP" altLang="en-US" sz="1000" dirty="0"/>
              <a:t>億台になると予測しています。</a:t>
            </a:r>
            <a:endParaRPr lang="en-US" altLang="ja-JP" sz="1000" dirty="0"/>
          </a:p>
          <a:p>
            <a:r>
              <a:rPr lang="ja-JP" altLang="en-US" sz="1000" dirty="0"/>
              <a:t>また、</a:t>
            </a:r>
            <a:r>
              <a:rPr lang="en-US" altLang="ja-JP" sz="1000" dirty="0"/>
              <a:t>IOT</a:t>
            </a:r>
            <a:r>
              <a:rPr lang="ja-JP" altLang="en-US" sz="1000" dirty="0"/>
              <a:t>の本格的普及に伴い、デジタルデータの総量も急激に増加が予想されます。調査会社の米</a:t>
            </a:r>
            <a:r>
              <a:rPr lang="en-US" altLang="ja-JP" sz="1000" dirty="0"/>
              <a:t>IDC</a:t>
            </a:r>
            <a:r>
              <a:rPr lang="ja-JP" altLang="en-US" sz="1000" dirty="0"/>
              <a:t>によると</a:t>
            </a:r>
            <a:r>
              <a:rPr lang="en-US" altLang="ja-JP" sz="1000" dirty="0"/>
              <a:t>2020</a:t>
            </a:r>
            <a:r>
              <a:rPr lang="ja-JP" altLang="en-US" sz="1000" dirty="0"/>
              <a:t>年にはデジタルデータの容量は</a:t>
            </a:r>
            <a:r>
              <a:rPr lang="en-US" altLang="ja-JP" sz="1000" dirty="0"/>
              <a:t>40</a:t>
            </a:r>
            <a:r>
              <a:rPr lang="ja-JP" altLang="en-US" sz="1000" dirty="0"/>
              <a:t>ゼッタバイトに達すると予測しています。</a:t>
            </a:r>
          </a:p>
          <a:p>
            <a:r>
              <a:rPr lang="ja-JP" altLang="en-US" sz="2400" dirty="0" smtClean="0"/>
              <a:t>インテル</a:t>
            </a:r>
            <a:endParaRPr lang="ja-JP" altLang="en-US" sz="2400" dirty="0"/>
          </a:p>
          <a:p>
            <a:r>
              <a:rPr lang="ja-JP" altLang="en-US" sz="1000" dirty="0"/>
              <a:t>インテルは、</a:t>
            </a:r>
            <a:r>
              <a:rPr lang="en-US" altLang="ja-JP" sz="1000" dirty="0"/>
              <a:t>IoT</a:t>
            </a:r>
            <a:r>
              <a:rPr lang="ja-JP" altLang="en-US" sz="1000" dirty="0"/>
              <a:t>の普及により、</a:t>
            </a:r>
            <a:r>
              <a:rPr lang="en-US" altLang="ja-JP" sz="1000" dirty="0"/>
              <a:t>2020</a:t>
            </a:r>
            <a:r>
              <a:rPr lang="ja-JP" altLang="en-US" sz="1000" dirty="0"/>
              <a:t>年には確実に</a:t>
            </a:r>
            <a:r>
              <a:rPr lang="en-US" altLang="ja-JP" sz="1000" dirty="0"/>
              <a:t>500</a:t>
            </a:r>
            <a:r>
              <a:rPr lang="ja-JP" altLang="en-US" sz="1000" dirty="0"/>
              <a:t>億のデバイスがインターネットに接続されると予測しています。その多くは、</a:t>
            </a:r>
            <a:r>
              <a:rPr lang="en-US" altLang="ja-JP" sz="1000" dirty="0"/>
              <a:t>PC</a:t>
            </a:r>
            <a:r>
              <a:rPr lang="ja-JP" altLang="en-US" sz="1000" dirty="0"/>
              <a:t>やスマートフォン、タブレットといった人が使うデバイスではなく、自動車や自動販売機、工場設置機器、医療機器などのデバイスがつながり</a:t>
            </a:r>
            <a:r>
              <a:rPr lang="ja-JP" altLang="en-US" sz="1000" dirty="0" smtClean="0"/>
              <a:t>、これらのデバイス</a:t>
            </a:r>
            <a:r>
              <a:rPr lang="ja-JP" altLang="en-US" sz="1000" dirty="0"/>
              <a:t>につながるデータを活用したビジネス展開が鍵になるとしています</a:t>
            </a:r>
            <a:r>
              <a:rPr lang="ja-JP" altLang="en-US" sz="1000" dirty="0" smtClean="0"/>
              <a:t>。</a:t>
            </a:r>
            <a:endParaRPr lang="en-US" altLang="ja-JP" sz="1000" dirty="0" smtClean="0"/>
          </a:p>
          <a:p>
            <a:r>
              <a:rPr lang="ja-JP" altLang="en-US" sz="2400" dirty="0" smtClean="0"/>
              <a:t>シスコシステムズ</a:t>
            </a:r>
            <a:endParaRPr lang="ja-JP" altLang="en-US" sz="2400" dirty="0"/>
          </a:p>
          <a:p>
            <a:r>
              <a:rPr lang="ja-JP" altLang="en-US" sz="1000" dirty="0"/>
              <a:t>シスコシステムズは、</a:t>
            </a:r>
            <a:r>
              <a:rPr lang="en-US" altLang="ja-JP" sz="1000" dirty="0"/>
              <a:t>2013</a:t>
            </a:r>
            <a:r>
              <a:rPr lang="ja-JP" altLang="en-US" sz="1000" dirty="0"/>
              <a:t>年現在で、</a:t>
            </a:r>
            <a:r>
              <a:rPr lang="en-US" altLang="ja-JP" sz="1000" dirty="0"/>
              <a:t>IoT</a:t>
            </a:r>
            <a:r>
              <a:rPr lang="ja-JP" altLang="en-US" sz="1000" dirty="0"/>
              <a:t>によりつながるデバイスは</a:t>
            </a:r>
            <a:r>
              <a:rPr lang="en-US" altLang="ja-JP" sz="1000" dirty="0"/>
              <a:t>100</a:t>
            </a:r>
            <a:r>
              <a:rPr lang="ja-JP" altLang="en-US" sz="1000" dirty="0"/>
              <a:t>億近くまで増加し、</a:t>
            </a:r>
            <a:r>
              <a:rPr lang="en-US" altLang="ja-JP" sz="1000" dirty="0"/>
              <a:t>2020</a:t>
            </a:r>
            <a:r>
              <a:rPr lang="ja-JP" altLang="en-US" sz="1000" dirty="0"/>
              <a:t>年には</a:t>
            </a:r>
            <a:r>
              <a:rPr lang="en-US" altLang="ja-JP" sz="1000" dirty="0"/>
              <a:t>500</a:t>
            </a:r>
            <a:r>
              <a:rPr lang="ja-JP" altLang="en-US" sz="1000" dirty="0"/>
              <a:t>億台のデバイスがつながり、インターネットは、人、プロセス、データ、モノを組み合わせた</a:t>
            </a:r>
            <a:r>
              <a:rPr lang="en-US" altLang="ja-JP" sz="1000" dirty="0" err="1"/>
              <a:t>IoE</a:t>
            </a:r>
            <a:r>
              <a:rPr lang="ja-JP" altLang="en-US" sz="1000" dirty="0"/>
              <a:t>（</a:t>
            </a:r>
            <a:r>
              <a:rPr lang="en-US" altLang="ja-JP" sz="1000" dirty="0"/>
              <a:t>Internet of Everything</a:t>
            </a:r>
            <a:r>
              <a:rPr lang="ja-JP" altLang="en-US" sz="1000" dirty="0"/>
              <a:t>）の時代へと大きく成長し、今後</a:t>
            </a:r>
            <a:r>
              <a:rPr lang="en-US" altLang="ja-JP" sz="1000" dirty="0"/>
              <a:t>10</a:t>
            </a:r>
            <a:r>
              <a:rPr lang="ja-JP" altLang="en-US" sz="1000" dirty="0"/>
              <a:t>年間で</a:t>
            </a:r>
            <a:r>
              <a:rPr lang="en-US" altLang="ja-JP" sz="1000" dirty="0"/>
              <a:t>IoT</a:t>
            </a:r>
            <a:r>
              <a:rPr lang="ja-JP" altLang="en-US" sz="1000" dirty="0"/>
              <a:t>は全世界に</a:t>
            </a:r>
            <a:r>
              <a:rPr lang="en-US" altLang="ja-JP" sz="1000" dirty="0"/>
              <a:t>14.4</a:t>
            </a:r>
            <a:r>
              <a:rPr lang="ja-JP" altLang="en-US" sz="1000" dirty="0"/>
              <a:t>兆ドルの価値を生み、日本はそのうちの少なくとも</a:t>
            </a:r>
            <a:r>
              <a:rPr lang="en-US" altLang="ja-JP" sz="1000" dirty="0"/>
              <a:t>5</a:t>
            </a:r>
            <a:r>
              <a:rPr lang="ja-JP" altLang="en-US" sz="1000" dirty="0"/>
              <a:t>％を占め、国内に</a:t>
            </a:r>
            <a:r>
              <a:rPr lang="en-US" altLang="ja-JP" sz="1000" dirty="0"/>
              <a:t>76.1</a:t>
            </a:r>
            <a:r>
              <a:rPr lang="ja-JP" altLang="en-US" sz="1000" dirty="0"/>
              <a:t>兆円の新市場が生まれると予測しています。</a:t>
            </a:r>
          </a:p>
          <a:p>
            <a:r>
              <a:rPr lang="ja-JP" altLang="en-US" sz="1000" dirty="0"/>
              <a:t>さらに、シスコでは、</a:t>
            </a:r>
            <a:r>
              <a:rPr lang="en-US" altLang="ja-JP" sz="1000" dirty="0" err="1"/>
              <a:t>IoE</a:t>
            </a:r>
            <a:r>
              <a:rPr lang="ja-JP" altLang="en-US" sz="1000" dirty="0"/>
              <a:t>の普及に伴い、</a:t>
            </a:r>
            <a:r>
              <a:rPr lang="en-US" altLang="ja-JP" sz="1000" dirty="0"/>
              <a:t>2012</a:t>
            </a:r>
            <a:r>
              <a:rPr lang="ja-JP" altLang="en-US" sz="1000" dirty="0"/>
              <a:t>年から</a:t>
            </a:r>
            <a:r>
              <a:rPr lang="en-US" altLang="ja-JP" sz="1000" dirty="0"/>
              <a:t>2017</a:t>
            </a:r>
            <a:r>
              <a:rPr lang="ja-JP" altLang="en-US" sz="1000" dirty="0"/>
              <a:t>年に全世界の</a:t>
            </a:r>
            <a:r>
              <a:rPr lang="en-US" altLang="ja-JP" sz="1000" dirty="0"/>
              <a:t>IP</a:t>
            </a:r>
            <a:r>
              <a:rPr lang="ja-JP" altLang="en-US" sz="1000" dirty="0"/>
              <a:t>トラフィックは</a:t>
            </a:r>
            <a:r>
              <a:rPr lang="en-US" altLang="ja-JP" sz="1000" dirty="0"/>
              <a:t>3</a:t>
            </a:r>
            <a:r>
              <a:rPr lang="ja-JP" altLang="en-US" sz="1000" dirty="0"/>
              <a:t>倍に増加し、モバイルトラフィックは今後</a:t>
            </a:r>
            <a:r>
              <a:rPr lang="en-US" altLang="ja-JP" sz="1000" dirty="0"/>
              <a:t>5</a:t>
            </a:r>
            <a:r>
              <a:rPr lang="ja-JP" altLang="en-US" sz="1000" dirty="0"/>
              <a:t>年間で</a:t>
            </a:r>
            <a:r>
              <a:rPr lang="en-US" altLang="ja-JP" sz="1000" dirty="0"/>
              <a:t>13</a:t>
            </a:r>
            <a:r>
              <a:rPr lang="ja-JP" altLang="en-US" sz="1000" dirty="0"/>
              <a:t>倍にも膨れ上がると予測しています。シスコでは、デバイスから生成されるデータをネットワークが介してデータセンタ</a:t>
            </a:r>
            <a:r>
              <a:rPr lang="en-US" altLang="ja-JP" sz="1000" dirty="0"/>
              <a:t>−</a:t>
            </a:r>
            <a:r>
              <a:rPr lang="ja-JP" altLang="en-US" sz="1000" dirty="0"/>
              <a:t>で処理するクラウドのアーキテクチャーは、</a:t>
            </a:r>
            <a:r>
              <a:rPr lang="en-US" altLang="ja-JP" sz="1000" dirty="0" err="1"/>
              <a:t>IoE</a:t>
            </a:r>
            <a:r>
              <a:rPr lang="ja-JP" altLang="en-US" sz="1000" dirty="0"/>
              <a:t>の時代にはボトルネックに突き当たるとし、</a:t>
            </a:r>
            <a:r>
              <a:rPr lang="en-US" altLang="ja-JP" sz="1000" dirty="0" err="1"/>
              <a:t>IoE</a:t>
            </a:r>
            <a:r>
              <a:rPr lang="ja-JP" altLang="en-US" sz="1000" dirty="0"/>
              <a:t>時代にクラウドを最適化しアーキテクチャーを拡張化した分散型の新たなエッジコンピューティングモデルとして、「フォグコンピューティング」を提唱しています</a:t>
            </a:r>
            <a:r>
              <a:rPr lang="ja-JP" altLang="en-US" sz="1000" dirty="0" smtClean="0"/>
              <a:t>。</a:t>
            </a:r>
            <a:endParaRPr lang="en-US" altLang="ja-JP" sz="1000" dirty="0" smtClean="0"/>
          </a:p>
          <a:p>
            <a:r>
              <a:rPr lang="ja-JP" altLang="en-US" sz="2400" dirty="0" smtClean="0"/>
              <a:t>マイクロソフト</a:t>
            </a:r>
            <a:endParaRPr lang="ja-JP" altLang="en-US" sz="2400" dirty="0"/>
          </a:p>
          <a:p>
            <a:r>
              <a:rPr lang="ja-JP" altLang="en-US" sz="1000" dirty="0"/>
              <a:t>日本マイクロソフトは</a:t>
            </a:r>
            <a:r>
              <a:rPr lang="en-US" altLang="ja-JP" sz="1000" dirty="0"/>
              <a:t>2014</a:t>
            </a:r>
            <a:r>
              <a:rPr lang="ja-JP" altLang="en-US" sz="1000" dirty="0"/>
              <a:t>年</a:t>
            </a:r>
            <a:r>
              <a:rPr lang="en-US" altLang="ja-JP" sz="1000" dirty="0"/>
              <a:t>5</a:t>
            </a:r>
            <a:r>
              <a:rPr lang="ja-JP" altLang="en-US" sz="1000" dirty="0"/>
              <a:t>月</a:t>
            </a:r>
            <a:r>
              <a:rPr lang="en-US" altLang="ja-JP" sz="1000" dirty="0"/>
              <a:t>29</a:t>
            </a:r>
            <a:r>
              <a:rPr lang="ja-JP" altLang="en-US" sz="1000" dirty="0"/>
              <a:t>日、東京都内で開発者向けカンファレンス「</a:t>
            </a:r>
            <a:r>
              <a:rPr lang="en-US" altLang="ja-JP" sz="1000" dirty="0" err="1"/>
              <a:t>de:code</a:t>
            </a:r>
            <a:r>
              <a:rPr lang="ja-JP" altLang="en-US" sz="1000" dirty="0"/>
              <a:t>」を開催し、後半の基調講演では、日本マイクロソフト 執行役 デベロッパー＆プラットフォーム統括本部長の伊藤かつら氏が、デバイスの数とデータの量が爆発的に増加し、</a:t>
            </a:r>
            <a:r>
              <a:rPr lang="en-US" altLang="ja-JP" sz="1000" dirty="0"/>
              <a:t>2008</a:t>
            </a:r>
            <a:r>
              <a:rPr lang="ja-JP" altLang="en-US" sz="1000" dirty="0"/>
              <a:t>年に世界に</a:t>
            </a:r>
            <a:r>
              <a:rPr lang="ja-JP" altLang="en-US" sz="1000" dirty="0" smtClean="0"/>
              <a:t>存在して</a:t>
            </a:r>
            <a:r>
              <a:rPr lang="ja-JP" altLang="en-US" sz="1000" dirty="0"/>
              <a:t>いたデバイスは世界人口と同じ</a:t>
            </a:r>
            <a:r>
              <a:rPr lang="en-US" altLang="ja-JP" sz="1000" dirty="0"/>
              <a:t>70</a:t>
            </a:r>
            <a:r>
              <a:rPr lang="ja-JP" altLang="en-US" sz="1000" dirty="0"/>
              <a:t>億個程度だったのに対し、</a:t>
            </a:r>
            <a:r>
              <a:rPr lang="en-US" altLang="ja-JP" sz="1000" dirty="0"/>
              <a:t>2020</a:t>
            </a:r>
            <a:r>
              <a:rPr lang="ja-JP" altLang="en-US" sz="1000" dirty="0"/>
              <a:t>年には</a:t>
            </a:r>
            <a:r>
              <a:rPr lang="en-US" altLang="ja-JP" sz="1000" dirty="0"/>
              <a:t>10</a:t>
            </a:r>
            <a:r>
              <a:rPr lang="ja-JP" altLang="en-US" sz="1000" dirty="0"/>
              <a:t>兆個になると予測して</a:t>
            </a:r>
            <a:r>
              <a:rPr lang="ja-JP" altLang="en-US" sz="1000" dirty="0" smtClean="0"/>
              <a:t>います。</a:t>
            </a:r>
            <a:endParaRPr lang="en-US" altLang="ja-JP" sz="1000" dirty="0"/>
          </a:p>
        </p:txBody>
      </p:sp>
      <p:sp>
        <p:nvSpPr>
          <p:cNvPr id="4" name="正方形/長方形 3"/>
          <p:cNvSpPr/>
          <p:nvPr/>
        </p:nvSpPr>
        <p:spPr>
          <a:xfrm>
            <a:off x="2555776" y="6237312"/>
            <a:ext cx="6300192" cy="276999"/>
          </a:xfrm>
          <a:prstGeom prst="rect">
            <a:avLst/>
          </a:prstGeom>
        </p:spPr>
        <p:txBody>
          <a:bodyPr wrap="square">
            <a:spAutoFit/>
          </a:bodyPr>
          <a:lstStyle/>
          <a:p>
            <a:pPr algn="r"/>
            <a:r>
              <a:rPr lang="en-US" altLang="ja-JP" sz="1200" dirty="0"/>
              <a:t>http://</a:t>
            </a:r>
            <a:r>
              <a:rPr lang="en-US" altLang="ja-JP" sz="1200" dirty="0" err="1"/>
              <a:t>blogs.itmedia.co.jp</a:t>
            </a:r>
            <a:r>
              <a:rPr lang="en-US" altLang="ja-JP" sz="1200" dirty="0"/>
              <a:t>/business20/2014/06/2020iotinternet-c56b.html</a:t>
            </a:r>
            <a:endParaRPr lang="ja-JP" altLang="en-US" sz="1200" dirty="0"/>
          </a:p>
        </p:txBody>
      </p:sp>
      <p:sp>
        <p:nvSpPr>
          <p:cNvPr id="5" name="正方形/長方形 4"/>
          <p:cNvSpPr/>
          <p:nvPr/>
        </p:nvSpPr>
        <p:spPr>
          <a:xfrm>
            <a:off x="2267744" y="6237312"/>
            <a:ext cx="1567181" cy="276999"/>
          </a:xfrm>
          <a:prstGeom prst="rect">
            <a:avLst/>
          </a:prstGeom>
        </p:spPr>
        <p:txBody>
          <a:bodyPr wrap="none">
            <a:spAutoFit/>
          </a:bodyPr>
          <a:lstStyle/>
          <a:p>
            <a:r>
              <a:rPr lang="en-US" altLang="ja-JP" sz="1200" dirty="0"/>
              <a:t>『</a:t>
            </a:r>
            <a:r>
              <a:rPr lang="ja-JP" altLang="en-US" sz="1200" dirty="0"/>
              <a:t>ビジネス</a:t>
            </a:r>
            <a:r>
              <a:rPr lang="en-US" altLang="ja-JP" sz="1200" dirty="0"/>
              <a:t>2.0』</a:t>
            </a:r>
            <a:r>
              <a:rPr lang="ja-JP" altLang="en-US" sz="1200" dirty="0"/>
              <a:t>の視点</a:t>
            </a:r>
          </a:p>
        </p:txBody>
      </p:sp>
    </p:spTree>
    <p:extLst>
      <p:ext uri="{BB962C8B-B14F-4D97-AF65-F5344CB8AC3E}">
        <p14:creationId xmlns:p14="http://schemas.microsoft.com/office/powerpoint/2010/main" val="17564126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とは何か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67094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図形グループ 152"/>
          <p:cNvGrpSpPr/>
          <p:nvPr/>
        </p:nvGrpSpPr>
        <p:grpSpPr>
          <a:xfrm>
            <a:off x="6159015" y="2902550"/>
            <a:ext cx="499492" cy="445407"/>
            <a:chOff x="6805588" y="5004091"/>
            <a:chExt cx="499492" cy="445407"/>
          </a:xfrm>
        </p:grpSpPr>
        <p:sp>
          <p:nvSpPr>
            <p:cNvPr id="154" name="台形 153"/>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角丸四角形 154"/>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とは何か</a:t>
            </a:r>
            <a:endParaRPr kumimoji="1" lang="ja-JP" altLang="en-US" dirty="0"/>
          </a:p>
        </p:txBody>
      </p:sp>
      <p:pic>
        <p:nvPicPr>
          <p:cNvPr id="32" name="図 31"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544760"/>
            <a:ext cx="3024336" cy="2625580"/>
          </a:xfrm>
          <a:prstGeom prst="rect">
            <a:avLst/>
          </a:prstGeom>
          <a:ln>
            <a:noFill/>
          </a:ln>
          <a:effectLst>
            <a:outerShdw blurRad="292100" dist="139700" dir="2700000" algn="tl" rotWithShape="0">
              <a:srgbClr val="333333">
                <a:alpha val="65000"/>
              </a:srgbClr>
            </a:outerShdw>
          </a:effectLst>
        </p:spPr>
      </p:pic>
      <p:sp>
        <p:nvSpPr>
          <p:cNvPr id="33" name="角丸四角形 32"/>
          <p:cNvSpPr/>
          <p:nvPr/>
        </p:nvSpPr>
        <p:spPr bwMode="auto">
          <a:xfrm>
            <a:off x="4139952"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34" name="角丸四角形 33"/>
          <p:cNvSpPr/>
          <p:nvPr/>
        </p:nvSpPr>
        <p:spPr bwMode="auto">
          <a:xfrm>
            <a:off x="1903955"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7" name="角丸四角形 36"/>
          <p:cNvSpPr/>
          <p:nvPr/>
        </p:nvSpPr>
        <p:spPr bwMode="auto">
          <a:xfrm>
            <a:off x="5256076"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8" name="角丸四角形 37"/>
          <p:cNvSpPr/>
          <p:nvPr/>
        </p:nvSpPr>
        <p:spPr bwMode="auto">
          <a:xfrm>
            <a:off x="6408204"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9" name="角丸四角形 38"/>
          <p:cNvSpPr/>
          <p:nvPr/>
        </p:nvSpPr>
        <p:spPr bwMode="auto">
          <a:xfrm>
            <a:off x="3056083"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40" name="図形グループ 39"/>
          <p:cNvGrpSpPr/>
          <p:nvPr/>
        </p:nvGrpSpPr>
        <p:grpSpPr>
          <a:xfrm>
            <a:off x="5370593" y="3654430"/>
            <a:ext cx="161020" cy="300733"/>
            <a:chOff x="5118100" y="4941610"/>
            <a:chExt cx="190500" cy="405090"/>
          </a:xfrm>
        </p:grpSpPr>
        <p:sp>
          <p:nvSpPr>
            <p:cNvPr id="41" name="正方形/長方形 4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5636304" y="3735819"/>
            <a:ext cx="441102" cy="177800"/>
            <a:chOff x="4715098" y="3962400"/>
            <a:chExt cx="441102" cy="177800"/>
          </a:xfrm>
        </p:grpSpPr>
        <p:sp>
          <p:nvSpPr>
            <p:cNvPr id="45" name="角丸四角形 4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角丸四角形 4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角丸四角形 4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4226632" y="3441206"/>
            <a:ext cx="679541" cy="593816"/>
            <a:chOff x="-62676" y="3965594"/>
            <a:chExt cx="679541" cy="593816"/>
          </a:xfrm>
        </p:grpSpPr>
        <p:sp>
          <p:nvSpPr>
            <p:cNvPr id="49" name="角丸四角形 4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図 49"/>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51" name="図形グループ 50"/>
          <p:cNvGrpSpPr/>
          <p:nvPr/>
        </p:nvGrpSpPr>
        <p:grpSpPr>
          <a:xfrm>
            <a:off x="4713650" y="3560223"/>
            <a:ext cx="341289" cy="550466"/>
            <a:chOff x="1140657" y="4229811"/>
            <a:chExt cx="341289" cy="550466"/>
          </a:xfrm>
        </p:grpSpPr>
        <p:sp>
          <p:nvSpPr>
            <p:cNvPr id="52" name="角丸四角形 5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3" name="図 52"/>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54" name="図 53"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3805" y="3507065"/>
            <a:ext cx="792088" cy="543647"/>
          </a:xfrm>
          <a:prstGeom prst="rect">
            <a:avLst/>
          </a:prstGeom>
          <a:effectLst>
            <a:outerShdw blurRad="50800" dist="38100" dir="2700000" algn="tl" rotWithShape="0">
              <a:prstClr val="black">
                <a:alpha val="40000"/>
              </a:prstClr>
            </a:outerShdw>
          </a:effectLst>
        </p:spPr>
      </p:pic>
      <p:grpSp>
        <p:nvGrpSpPr>
          <p:cNvPr id="56" name="図形グループ 55"/>
          <p:cNvGrpSpPr/>
          <p:nvPr/>
        </p:nvGrpSpPr>
        <p:grpSpPr>
          <a:xfrm>
            <a:off x="3312799" y="3507065"/>
            <a:ext cx="499492" cy="545661"/>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63" name="図形グループ 62"/>
          <p:cNvGrpSpPr/>
          <p:nvPr/>
        </p:nvGrpSpPr>
        <p:grpSpPr>
          <a:xfrm>
            <a:off x="6408204" y="3507065"/>
            <a:ext cx="499492" cy="545661"/>
            <a:chOff x="6373788" y="4940591"/>
            <a:chExt cx="499492" cy="545661"/>
          </a:xfrm>
        </p:grpSpPr>
        <p:sp>
          <p:nvSpPr>
            <p:cNvPr id="64" name="角丸四角形 63"/>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角丸四角形 65"/>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6840004" y="3570565"/>
            <a:ext cx="499492" cy="445407"/>
            <a:chOff x="6805588" y="5004091"/>
            <a:chExt cx="499492" cy="445407"/>
          </a:xfrm>
        </p:grpSpPr>
        <p:sp>
          <p:nvSpPr>
            <p:cNvPr id="68" name="台形 67"/>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角丸四角形 68"/>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角丸四角形 69"/>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角丸四角形 70"/>
          <p:cNvSpPr/>
          <p:nvPr/>
        </p:nvSpPr>
        <p:spPr bwMode="auto">
          <a:xfrm>
            <a:off x="1903955" y="4455758"/>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72" name="図形グループ 71"/>
          <p:cNvGrpSpPr/>
          <p:nvPr/>
        </p:nvGrpSpPr>
        <p:grpSpPr>
          <a:xfrm>
            <a:off x="3082767" y="4792854"/>
            <a:ext cx="228599" cy="443927"/>
            <a:chOff x="1946324" y="4125162"/>
            <a:chExt cx="969964" cy="2007872"/>
          </a:xfrm>
        </p:grpSpPr>
        <p:sp>
          <p:nvSpPr>
            <p:cNvPr id="73" name="円/楕円 7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論理積ゲート 7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74"/>
          <p:cNvGrpSpPr/>
          <p:nvPr/>
        </p:nvGrpSpPr>
        <p:grpSpPr>
          <a:xfrm>
            <a:off x="3593425" y="4792854"/>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3364826" y="4723004"/>
            <a:ext cx="228599" cy="443927"/>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a:off x="3838451" y="4723004"/>
            <a:ext cx="228599" cy="443927"/>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a:off x="2038741" y="4792854"/>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a:off x="2549399" y="4792854"/>
            <a:ext cx="228599" cy="443927"/>
            <a:chOff x="1946324" y="4125162"/>
            <a:chExt cx="969964" cy="2007872"/>
          </a:xfrm>
        </p:grpSpPr>
        <p:sp>
          <p:nvSpPr>
            <p:cNvPr id="88" name="円/楕円 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フローチャート: 論理積ゲート 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0" name="図形グループ 89"/>
          <p:cNvGrpSpPr/>
          <p:nvPr/>
        </p:nvGrpSpPr>
        <p:grpSpPr>
          <a:xfrm>
            <a:off x="2320800" y="4723004"/>
            <a:ext cx="228599" cy="443927"/>
            <a:chOff x="1946324" y="4125162"/>
            <a:chExt cx="969964" cy="2007872"/>
          </a:xfrm>
        </p:grpSpPr>
        <p:sp>
          <p:nvSpPr>
            <p:cNvPr id="92" name="円/楕円 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4" name="図形グループ 93"/>
          <p:cNvGrpSpPr/>
          <p:nvPr/>
        </p:nvGrpSpPr>
        <p:grpSpPr>
          <a:xfrm>
            <a:off x="2794425" y="4723004"/>
            <a:ext cx="228599" cy="443927"/>
            <a:chOff x="1946324" y="4125162"/>
            <a:chExt cx="969964" cy="2007872"/>
          </a:xfrm>
        </p:grpSpPr>
        <p:sp>
          <p:nvSpPr>
            <p:cNvPr id="95" name="円/楕円 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フローチャート: 論理積ゲート 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5154628" y="4798207"/>
            <a:ext cx="228599" cy="443927"/>
            <a:chOff x="1946324" y="4125162"/>
            <a:chExt cx="969964" cy="2007872"/>
          </a:xfrm>
        </p:grpSpPr>
        <p:sp>
          <p:nvSpPr>
            <p:cNvPr id="98" name="円/楕円 9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フローチャート: 論理積ゲート 9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99"/>
          <p:cNvGrpSpPr/>
          <p:nvPr/>
        </p:nvGrpSpPr>
        <p:grpSpPr>
          <a:xfrm>
            <a:off x="5665286" y="4798207"/>
            <a:ext cx="228599" cy="443927"/>
            <a:chOff x="1946324" y="4125162"/>
            <a:chExt cx="969964" cy="2007872"/>
          </a:xfrm>
        </p:grpSpPr>
        <p:sp>
          <p:nvSpPr>
            <p:cNvPr id="101" name="円/楕円 10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フローチャート: 論理積ゲート 10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3" name="図形グループ 102"/>
          <p:cNvGrpSpPr/>
          <p:nvPr/>
        </p:nvGrpSpPr>
        <p:grpSpPr>
          <a:xfrm>
            <a:off x="5436687" y="4728357"/>
            <a:ext cx="228599" cy="443927"/>
            <a:chOff x="1946324" y="4125162"/>
            <a:chExt cx="969964" cy="2007872"/>
          </a:xfrm>
        </p:grpSpPr>
        <p:sp>
          <p:nvSpPr>
            <p:cNvPr id="104" name="円/楕円 10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フローチャート: 論理積ゲート 10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a:off x="5910312" y="4728357"/>
            <a:ext cx="228599" cy="443927"/>
            <a:chOff x="1946324" y="4125162"/>
            <a:chExt cx="969964" cy="2007872"/>
          </a:xfrm>
        </p:grpSpPr>
        <p:sp>
          <p:nvSpPr>
            <p:cNvPr id="107" name="円/楕円 10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フローチャート: 論理積ゲート 10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a:off x="4122646" y="4791986"/>
            <a:ext cx="228599" cy="443927"/>
            <a:chOff x="1946324" y="4125162"/>
            <a:chExt cx="969964" cy="2007872"/>
          </a:xfrm>
        </p:grpSpPr>
        <p:sp>
          <p:nvSpPr>
            <p:cNvPr id="110" name="円/楕円 1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フローチャート: 論理積ゲート 1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4633304" y="4791986"/>
            <a:ext cx="228599" cy="443927"/>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5" name="図形グループ 114"/>
          <p:cNvGrpSpPr/>
          <p:nvPr/>
        </p:nvGrpSpPr>
        <p:grpSpPr>
          <a:xfrm>
            <a:off x="4404705" y="4722136"/>
            <a:ext cx="228599" cy="443927"/>
            <a:chOff x="1946324" y="4125162"/>
            <a:chExt cx="969964" cy="2007872"/>
          </a:xfrm>
        </p:grpSpPr>
        <p:sp>
          <p:nvSpPr>
            <p:cNvPr id="116" name="円/楕円 1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117"/>
          <p:cNvGrpSpPr/>
          <p:nvPr/>
        </p:nvGrpSpPr>
        <p:grpSpPr>
          <a:xfrm>
            <a:off x="4878330" y="4722136"/>
            <a:ext cx="228599" cy="443927"/>
            <a:chOff x="1946324" y="4125162"/>
            <a:chExt cx="969964" cy="2007872"/>
          </a:xfrm>
        </p:grpSpPr>
        <p:sp>
          <p:nvSpPr>
            <p:cNvPr id="119" name="円/楕円 1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6175235" y="4806081"/>
            <a:ext cx="228599" cy="443927"/>
            <a:chOff x="1946324" y="4125162"/>
            <a:chExt cx="969964" cy="2007872"/>
          </a:xfrm>
        </p:grpSpPr>
        <p:sp>
          <p:nvSpPr>
            <p:cNvPr id="134" name="円/楕円 1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6685893" y="4806081"/>
            <a:ext cx="228599" cy="443927"/>
            <a:chOff x="1946324" y="4125162"/>
            <a:chExt cx="969964" cy="2007872"/>
          </a:xfrm>
        </p:grpSpPr>
        <p:sp>
          <p:nvSpPr>
            <p:cNvPr id="137" name="円/楕円 1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フローチャート: 論理積ゲート 1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9" name="図形グループ 138"/>
          <p:cNvGrpSpPr/>
          <p:nvPr/>
        </p:nvGrpSpPr>
        <p:grpSpPr>
          <a:xfrm>
            <a:off x="6457294" y="4736231"/>
            <a:ext cx="228599" cy="443927"/>
            <a:chOff x="1946324" y="4125162"/>
            <a:chExt cx="969964" cy="2007872"/>
          </a:xfrm>
        </p:grpSpPr>
        <p:sp>
          <p:nvSpPr>
            <p:cNvPr id="140" name="円/楕円 1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フローチャート: 論理積ゲート 1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6930919" y="4736231"/>
            <a:ext cx="228599" cy="443927"/>
            <a:chOff x="1946324" y="4125162"/>
            <a:chExt cx="969964" cy="2007872"/>
          </a:xfrm>
        </p:grpSpPr>
        <p:sp>
          <p:nvSpPr>
            <p:cNvPr id="143" name="円/楕円 1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フローチャート: 論理積ゲート 1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45" name="直線矢印コネクタ 144"/>
          <p:cNvCxnSpPr>
            <a:stCxn id="59" idx="0"/>
          </p:cNvCxnSpPr>
          <p:nvPr/>
        </p:nvCxnSpPr>
        <p:spPr>
          <a:xfrm flipV="1">
            <a:off x="3562545" y="2341115"/>
            <a:ext cx="592079" cy="1165950"/>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50" idx="0"/>
          </p:cNvCxnSpPr>
          <p:nvPr/>
        </p:nvCxnSpPr>
        <p:spPr>
          <a:xfrm flipV="1">
            <a:off x="4566403" y="2510377"/>
            <a:ext cx="5597" cy="930829"/>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7" name="直線矢印コネクタ 146"/>
          <p:cNvCxnSpPr/>
          <p:nvPr/>
        </p:nvCxnSpPr>
        <p:spPr>
          <a:xfrm flipH="1" flipV="1">
            <a:off x="5106929" y="2341115"/>
            <a:ext cx="529375" cy="1145954"/>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8" name="直線矢印コネクタ 147"/>
          <p:cNvCxnSpPr/>
          <p:nvPr/>
        </p:nvCxnSpPr>
        <p:spPr>
          <a:xfrm flipH="1" flipV="1">
            <a:off x="5740855" y="2341116"/>
            <a:ext cx="1135401" cy="1113983"/>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149" name="図 148"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5758" y="2861632"/>
            <a:ext cx="792088" cy="543647"/>
          </a:xfrm>
          <a:prstGeom prst="rect">
            <a:avLst/>
          </a:prstGeom>
          <a:effectLst>
            <a:outerShdw blurRad="50800" dist="38100" dir="2700000" algn="tl" rotWithShape="0">
              <a:prstClr val="black">
                <a:alpha val="40000"/>
              </a:prstClr>
            </a:outerShdw>
          </a:effectLst>
        </p:spPr>
      </p:pic>
      <p:cxnSp>
        <p:nvCxnSpPr>
          <p:cNvPr id="6" name="直線矢印コネクタ 5"/>
          <p:cNvCxnSpPr>
            <a:stCxn id="54" idx="0"/>
          </p:cNvCxnSpPr>
          <p:nvPr/>
        </p:nvCxnSpPr>
        <p:spPr>
          <a:xfrm flipV="1">
            <a:off x="2369849" y="2420888"/>
            <a:ext cx="1122031" cy="1086177"/>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150" name="図形グループ 149"/>
          <p:cNvGrpSpPr/>
          <p:nvPr/>
        </p:nvGrpSpPr>
        <p:grpSpPr>
          <a:xfrm>
            <a:off x="4668820" y="2850021"/>
            <a:ext cx="341289" cy="550466"/>
            <a:chOff x="1140657" y="4229811"/>
            <a:chExt cx="341289" cy="550466"/>
          </a:xfrm>
        </p:grpSpPr>
        <p:sp>
          <p:nvSpPr>
            <p:cNvPr id="151" name="角丸四角形 150"/>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2" name="図 151"/>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cxnSp>
        <p:nvCxnSpPr>
          <p:cNvPr id="18" name="曲線コネクタ 17"/>
          <p:cNvCxnSpPr>
            <a:stCxn id="149" idx="1"/>
            <a:endCxn id="54" idx="1"/>
          </p:cNvCxnSpPr>
          <p:nvPr/>
        </p:nvCxnSpPr>
        <p:spPr>
          <a:xfrm rot="10800000" flipV="1">
            <a:off x="1973806" y="3133455"/>
            <a:ext cx="501953" cy="645433"/>
          </a:xfrm>
          <a:prstGeom prst="curvedConnector3">
            <a:avLst>
              <a:gd name="adj1" fmla="val 14554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7" name="曲線コネクタ 156"/>
          <p:cNvCxnSpPr>
            <a:stCxn id="152" idx="1"/>
            <a:endCxn id="54" idx="3"/>
          </p:cNvCxnSpPr>
          <p:nvPr/>
        </p:nvCxnSpPr>
        <p:spPr>
          <a:xfrm rot="10800000" flipV="1">
            <a:off x="2765894" y="3125253"/>
            <a:ext cx="1902927" cy="653635"/>
          </a:xfrm>
          <a:prstGeom prst="curvedConnector3">
            <a:avLst>
              <a:gd name="adj1" fmla="val 72246"/>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8" name="曲線コネクタ 157"/>
          <p:cNvCxnSpPr>
            <a:stCxn id="50" idx="1"/>
            <a:endCxn id="59" idx="3"/>
          </p:cNvCxnSpPr>
          <p:nvPr/>
        </p:nvCxnSpPr>
        <p:spPr>
          <a:xfrm rot="10800000" flipV="1">
            <a:off x="3812292" y="3738114"/>
            <a:ext cx="414341" cy="41782"/>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3" name="曲線コネクタ 162"/>
          <p:cNvCxnSpPr>
            <a:stCxn id="156" idx="3"/>
            <a:endCxn id="69" idx="0"/>
          </p:cNvCxnSpPr>
          <p:nvPr/>
        </p:nvCxnSpPr>
        <p:spPr>
          <a:xfrm>
            <a:off x="6610659" y="3086094"/>
            <a:ext cx="479091" cy="484471"/>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1" name="曲線コネクタ 170"/>
          <p:cNvCxnSpPr>
            <a:stCxn id="43" idx="1"/>
            <a:endCxn id="53" idx="3"/>
          </p:cNvCxnSpPr>
          <p:nvPr/>
        </p:nvCxnSpPr>
        <p:spPr>
          <a:xfrm rot="10800000" flipV="1">
            <a:off x="5054939" y="3776028"/>
            <a:ext cx="315654" cy="59428"/>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5" name="曲線コネクタ 174"/>
          <p:cNvCxnSpPr>
            <a:stCxn id="156" idx="1"/>
            <a:endCxn id="45" idx="0"/>
          </p:cNvCxnSpPr>
          <p:nvPr/>
        </p:nvCxnSpPr>
        <p:spPr>
          <a:xfrm rot="10800000" flipV="1">
            <a:off x="5856855" y="3086093"/>
            <a:ext cx="352960" cy="649725"/>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3" name="四角形吹き出し 232"/>
          <p:cNvSpPr/>
          <p:nvPr/>
        </p:nvSpPr>
        <p:spPr>
          <a:xfrm>
            <a:off x="6192180" y="1252293"/>
            <a:ext cx="2027970" cy="620194"/>
          </a:xfrm>
          <a:prstGeom prst="wedgeRectCallout">
            <a:avLst>
              <a:gd name="adj1" fmla="val -62285"/>
              <a:gd name="adj2" fmla="val 3034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クラウドにつながり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モノ自身が賢くなる</a:t>
            </a:r>
            <a:endParaRPr kumimoji="1" lang="ja-JP" altLang="en-US" sz="1400" b="1" dirty="0">
              <a:solidFill>
                <a:srgbClr val="FFFFFF"/>
              </a:solidFill>
              <a:latin typeface="Meiryo" charset="-128"/>
              <a:ea typeface="Meiryo" charset="-128"/>
              <a:cs typeface="Meiryo" charset="-128"/>
            </a:endParaRPr>
          </a:p>
        </p:txBody>
      </p:sp>
      <p:sp>
        <p:nvSpPr>
          <p:cNvPr id="179" name="四角形吹き出し 178"/>
          <p:cNvSpPr/>
          <p:nvPr/>
        </p:nvSpPr>
        <p:spPr>
          <a:xfrm>
            <a:off x="928313" y="1252735"/>
            <a:ext cx="2027970" cy="620194"/>
          </a:xfrm>
          <a:prstGeom prst="wedgeRectCallout">
            <a:avLst>
              <a:gd name="adj1" fmla="val 34574"/>
              <a:gd name="adj2" fmla="val 16549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モノ</a:t>
            </a:r>
            <a:r>
              <a:rPr kumimoji="1" lang="ja-JP" altLang="en-US" sz="1400" dirty="0" smtClean="0">
                <a:solidFill>
                  <a:srgbClr val="FFFFFF"/>
                </a:solidFill>
                <a:latin typeface="Meiryo" charset="-128"/>
                <a:ea typeface="Meiryo" charset="-128"/>
                <a:cs typeface="Meiryo" charset="-128"/>
              </a:rPr>
              <a:t>同士がにつながり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全体で協調・連携する</a:t>
            </a:r>
            <a:endParaRPr kumimoji="1" lang="ja-JP" altLang="en-US" sz="1400" b="1" dirty="0">
              <a:solidFill>
                <a:srgbClr val="FFFFFF"/>
              </a:solidFill>
              <a:latin typeface="Meiryo" charset="-128"/>
              <a:ea typeface="Meiryo" charset="-128"/>
              <a:cs typeface="Meiryo" charset="-128"/>
            </a:endParaRPr>
          </a:p>
        </p:txBody>
      </p:sp>
      <p:sp>
        <p:nvSpPr>
          <p:cNvPr id="180" name="四角形吹き出し 179"/>
          <p:cNvSpPr/>
          <p:nvPr/>
        </p:nvSpPr>
        <p:spPr>
          <a:xfrm>
            <a:off x="5368703" y="5408542"/>
            <a:ext cx="2851447" cy="620194"/>
          </a:xfrm>
          <a:prstGeom prst="wedgeRectCallout">
            <a:avLst>
              <a:gd name="adj1" fmla="val 2427"/>
              <a:gd name="adj2" fmla="val -829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モノがリアルタイムでつながり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いまの事実を教えてくれる</a:t>
            </a:r>
            <a:endParaRPr kumimoji="1" lang="ja-JP" altLang="en-US" sz="1400" b="1" dirty="0">
              <a:solidFill>
                <a:srgbClr val="FFFFFF"/>
              </a:solidFill>
              <a:latin typeface="Meiryo" charset="-128"/>
              <a:ea typeface="Meiryo" charset="-128"/>
              <a:cs typeface="Meiryo" charset="-128"/>
            </a:endParaRPr>
          </a:p>
        </p:txBody>
      </p:sp>
      <p:sp>
        <p:nvSpPr>
          <p:cNvPr id="234" name="テキスト ボックス 233"/>
          <p:cNvSpPr txBox="1"/>
          <p:nvPr/>
        </p:nvSpPr>
        <p:spPr>
          <a:xfrm>
            <a:off x="811311" y="5347643"/>
            <a:ext cx="4288353" cy="707886"/>
          </a:xfrm>
          <a:prstGeom prst="rect">
            <a:avLst/>
          </a:prstGeom>
          <a:noFill/>
        </p:spPr>
        <p:txBody>
          <a:bodyPr wrap="none" rtlCol="0">
            <a:spAutoFit/>
          </a:bodyPr>
          <a:lstStyle/>
          <a:p>
            <a:r>
              <a:rPr kumimoji="1" lang="ja-JP" altLang="en-US" sz="2000" dirty="0" smtClean="0">
                <a:solidFill>
                  <a:srgbClr val="0070C0"/>
                </a:solidFill>
                <a:latin typeface="Meiryo" charset="-128"/>
                <a:ea typeface="Meiryo" charset="-128"/>
                <a:cs typeface="Meiryo" charset="-128"/>
              </a:rPr>
              <a:t>デジタル・データで現実世界を捉え</a:t>
            </a:r>
            <a:endParaRPr kumimoji="1" lang="en-US" altLang="ja-JP" sz="2000" dirty="0" smtClean="0">
              <a:solidFill>
                <a:srgbClr val="0070C0"/>
              </a:solidFill>
              <a:latin typeface="Meiryo" charset="-128"/>
              <a:ea typeface="Meiryo" charset="-128"/>
              <a:cs typeface="Meiryo" charset="-128"/>
            </a:endParaRPr>
          </a:p>
          <a:p>
            <a:r>
              <a:rPr lang="ja-JP" altLang="en-US" sz="2000" dirty="0" smtClean="0">
                <a:solidFill>
                  <a:srgbClr val="0070C0"/>
                </a:solidFill>
                <a:latin typeface="Meiryo" charset="-128"/>
                <a:ea typeface="Meiryo" charset="-128"/>
                <a:cs typeface="Meiryo" charset="-128"/>
              </a:rPr>
              <a:t>アナログな現実世界を動かす仕組み</a:t>
            </a:r>
            <a:endParaRPr kumimoji="1" lang="ja-JP" altLang="en-US" sz="2000" dirty="0">
              <a:solidFill>
                <a:srgbClr val="0070C0"/>
              </a:solidFill>
              <a:latin typeface="Meiryo" charset="-128"/>
              <a:ea typeface="Meiryo" charset="-128"/>
              <a:cs typeface="Meiryo" charset="-128"/>
            </a:endParaRPr>
          </a:p>
        </p:txBody>
      </p:sp>
      <p:pic>
        <p:nvPicPr>
          <p:cNvPr id="183" name="図 1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7022" y="1424685"/>
            <a:ext cx="857946" cy="860565"/>
          </a:xfrm>
          <a:prstGeom prst="rect">
            <a:avLst/>
          </a:prstGeom>
        </p:spPr>
      </p:pic>
      <p:sp>
        <p:nvSpPr>
          <p:cNvPr id="235" name="円柱 234"/>
          <p:cNvSpPr/>
          <p:nvPr/>
        </p:nvSpPr>
        <p:spPr>
          <a:xfrm>
            <a:off x="3364827" y="1474997"/>
            <a:ext cx="1039878" cy="746745"/>
          </a:xfrm>
          <a:prstGeom prst="can">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テキスト ボックス 235"/>
          <p:cNvSpPr txBox="1"/>
          <p:nvPr/>
        </p:nvSpPr>
        <p:spPr>
          <a:xfrm>
            <a:off x="3322360" y="1681644"/>
            <a:ext cx="1107996" cy="553998"/>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ビッグデータ</a:t>
            </a:r>
            <a:endParaRPr kumimoji="1" lang="en-US" altLang="ja-JP" sz="1200" b="1"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現実世界の</a:t>
            </a:r>
            <a:endParaRPr lang="en-US" altLang="ja-JP" sz="900"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デジタルコピー</a:t>
            </a:r>
            <a:endParaRPr kumimoji="1" lang="ja-JP" altLang="en-US" sz="900" dirty="0">
              <a:solidFill>
                <a:schemeClr val="bg1"/>
              </a:solidFill>
              <a:latin typeface="Meiryo" charset="-128"/>
              <a:ea typeface="Meiryo" charset="-128"/>
              <a:cs typeface="Meiryo" charset="-128"/>
            </a:endParaRPr>
          </a:p>
        </p:txBody>
      </p:sp>
      <p:sp>
        <p:nvSpPr>
          <p:cNvPr id="187" name="テキスト ボックス 186"/>
          <p:cNvSpPr txBox="1"/>
          <p:nvPr/>
        </p:nvSpPr>
        <p:spPr>
          <a:xfrm>
            <a:off x="4561041" y="1746510"/>
            <a:ext cx="1415772" cy="276999"/>
          </a:xfrm>
          <a:prstGeom prst="rect">
            <a:avLst/>
          </a:prstGeom>
          <a:noFill/>
        </p:spPr>
        <p:txBody>
          <a:bodyPr wrap="none" rtlCol="0">
            <a:spAutoFit/>
          </a:bodyPr>
          <a:lstStyle/>
          <a:p>
            <a:pPr algn="ctr"/>
            <a:r>
              <a:rPr lang="ja-JP" altLang="en-US" sz="1200" b="1" smtClean="0">
                <a:solidFill>
                  <a:schemeClr val="bg1"/>
                </a:solidFill>
                <a:latin typeface="Meiryo" charset="-128"/>
                <a:ea typeface="Meiryo" charset="-128"/>
                <a:cs typeface="Meiryo" charset="-128"/>
              </a:rPr>
              <a:t>シミュレーション</a:t>
            </a:r>
            <a:endParaRPr kumimoji="1" lang="ja-JP" altLang="en-US" sz="1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854972905"/>
      </p:ext>
    </p:extLst>
  </p:cSld>
  <p:clrMapOvr>
    <a:masterClrMapping/>
  </p:clrMapOvr>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25014</TotalTime>
  <Words>7854</Words>
  <Application>Microsoft Macintosh PowerPoint</Application>
  <PresentationFormat>画面に合わせる (4:3)</PresentationFormat>
  <Paragraphs>1002</Paragraphs>
  <Slides>49</Slides>
  <Notes>22</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49</vt:i4>
      </vt:variant>
    </vt:vector>
  </HeadingPairs>
  <TitlesOfParts>
    <vt:vector size="60" baseType="lpstr">
      <vt:lpstr>American Typewriter</vt:lpstr>
      <vt:lpstr>Calibri</vt:lpstr>
      <vt:lpstr>HGP創英角ｺﾞｼｯｸUB</vt:lpstr>
      <vt:lpstr>Hiragino Kaku Gothic Pro W6</vt:lpstr>
      <vt:lpstr>Meiryo</vt:lpstr>
      <vt:lpstr>ＭＳ Ｐゴシック</vt:lpstr>
      <vt:lpstr>Wingdings</vt:lpstr>
      <vt:lpstr>ZapfDingbatsITC</vt:lpstr>
      <vt:lpstr>メイリオ</vt:lpstr>
      <vt:lpstr>Arial</vt:lpstr>
      <vt:lpstr>NC標準テンプレート</vt:lpstr>
      <vt:lpstr>IoTとビッグデータ</vt:lpstr>
      <vt:lpstr>PowerPoint プレゼンテーション</vt:lpstr>
      <vt:lpstr>M2M/IoTの発展経緯とCSP（Cyber-Physical Systems）</vt:lpstr>
      <vt:lpstr>M2MとIoTの違い</vt:lpstr>
      <vt:lpstr>インターネットに接されるデバイス数の推移</vt:lpstr>
      <vt:lpstr>インターネットに接されるデバイス数の推移</vt:lpstr>
      <vt:lpstr>2020年におけるIoT市場の成長性</vt:lpstr>
      <vt:lpstr>PowerPoint プレゼンテーション</vt:lpstr>
      <vt:lpstr>IoTとは何か</vt:lpstr>
      <vt:lpstr>IoTとCPSの関係</vt:lpstr>
      <vt:lpstr>IoTがもたらす２つのパラダイムシフト</vt:lpstr>
      <vt:lpstr>デジタル・コピー／デジタルツイン</vt:lpstr>
      <vt:lpstr>CPS: IoTで変わる道路交通の常識</vt:lpstr>
      <vt:lpstr>CPS:つながることの価値</vt:lpstr>
      <vt:lpstr>自動運転車と交通システム／歩行者との連携</vt:lpstr>
      <vt:lpstr>「モノ」のサービス化</vt:lpstr>
      <vt:lpstr>「モノ」のサービス化</vt:lpstr>
      <vt:lpstr>「モノ」のサービス化</vt:lpstr>
      <vt:lpstr>IoTがもたらすモノのイノベーション</vt:lpstr>
      <vt:lpstr>PowerPoint プレゼンテーション</vt:lpstr>
      <vt:lpstr>IoTの三層構造</vt:lpstr>
      <vt:lpstr>IoTの三層構造</vt:lpstr>
      <vt:lpstr>接続機能を持つ製品の機能と役割</vt:lpstr>
      <vt:lpstr>クラウド・コンピューティングとフォグ・コンピューティング</vt:lpstr>
      <vt:lpstr>PowerPoint プレゼンテーション</vt:lpstr>
      <vt:lpstr>製造業のサービス化</vt:lpstr>
      <vt:lpstr>ビジネス価値の進化</vt:lpstr>
      <vt:lpstr>IoTで変わるビジネス価値</vt:lpstr>
      <vt:lpstr>IoTへの取り組みを成功させる３つの要件</vt:lpstr>
      <vt:lpstr>PowerPoint プレゼンテーション</vt:lpstr>
      <vt:lpstr>IoTセキュリティの特徴</vt:lpstr>
      <vt:lpstr>IoTにおけるセキュリティの留意点</vt:lpstr>
      <vt:lpstr>The OWASP Internet of Things Top 10</vt:lpstr>
      <vt:lpstr>PowerPoint プレゼンテーション</vt:lpstr>
      <vt:lpstr>Google Mapsの渋滞表示</vt:lpstr>
      <vt:lpstr>IoTのビジネス事例</vt:lpstr>
      <vt:lpstr>コマツの取り組み事例</vt:lpstr>
      <vt:lpstr>The Internet of Things by IBM</vt:lpstr>
      <vt:lpstr>What is IoT ? by Intel</vt:lpstr>
      <vt:lpstr>Predix IoT pratform by GE</vt:lpstr>
      <vt:lpstr>GEの航空インダストリー・インターネット</vt:lpstr>
      <vt:lpstr>PowerPoint プレゼンテーション</vt:lpstr>
      <vt:lpstr>コレ１枚で分かるインダストリー4.0</vt:lpstr>
      <vt:lpstr>産業革命の区分</vt:lpstr>
      <vt:lpstr>第4次産業革命（インダストリー4.0）とIoT</vt:lpstr>
      <vt:lpstr>インダストリー4.0を支える繋がり</vt:lpstr>
      <vt:lpstr>従来の工場とインダストリー4.0がめざす工場の違い</vt:lpstr>
      <vt:lpstr>インターストリー4.0を支えるCPS</vt:lpstr>
      <vt:lpstr>PowerPoint プレゼンテーション</vt:lpstr>
    </vt:vector>
  </TitlesOfParts>
  <Company>NetCommerce</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828</cp:revision>
  <cp:lastPrinted>2016-03-03T01:04:41Z</cp:lastPrinted>
  <dcterms:created xsi:type="dcterms:W3CDTF">2014-04-30T01:58:06Z</dcterms:created>
  <dcterms:modified xsi:type="dcterms:W3CDTF">2016-08-03T08:38:26Z</dcterms:modified>
</cp:coreProperties>
</file>