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257" r:id="rId3"/>
    <p:sldId id="278" r:id="rId4"/>
    <p:sldId id="279" r:id="rId5"/>
    <p:sldId id="284" r:id="rId6"/>
    <p:sldId id="283" r:id="rId7"/>
    <p:sldId id="285" r:id="rId8"/>
    <p:sldId id="286" r:id="rId9"/>
    <p:sldId id="287" r:id="rId10"/>
    <p:sldId id="288" r:id="rId11"/>
    <p:sldId id="264" r:id="rId12"/>
    <p:sldId id="270" r:id="rId13"/>
    <p:sldId id="258" r:id="rId14"/>
    <p:sldId id="259" r:id="rId15"/>
    <p:sldId id="271" r:id="rId16"/>
    <p:sldId id="262" r:id="rId17"/>
    <p:sldId id="263" r:id="rId18"/>
    <p:sldId id="272" r:id="rId19"/>
    <p:sldId id="289" r:id="rId20"/>
    <p:sldId id="265" r:id="rId21"/>
    <p:sldId id="266" r:id="rId22"/>
    <p:sldId id="267" r:id="rId23"/>
    <p:sldId id="268" r:id="rId24"/>
    <p:sldId id="274" r:id="rId25"/>
    <p:sldId id="277" r:id="rId26"/>
    <p:sldId id="280" r:id="rId27"/>
    <p:sldId id="269" r:id="rId28"/>
    <p:sldId id="282"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1"/>
    <p:restoredTop sz="94181"/>
  </p:normalViewPr>
  <p:slideViewPr>
    <p:cSldViewPr snapToGrid="0" snapToObjects="1">
      <p:cViewPr>
        <p:scale>
          <a:sx n="111" d="100"/>
          <a:sy n="111" d="100"/>
        </p:scale>
        <p:origin x="-6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B1FA3-BF58-054F-AF31-971BC1904536}" type="datetimeFigureOut">
              <a:rPr kumimoji="1" lang="ja-JP" altLang="en-US" smtClean="0"/>
              <a:t>2016/9/7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94A7-223E-F44C-8640-4E913EB422DF}" type="slidenum">
              <a:rPr kumimoji="1" lang="ja-JP" altLang="en-US" smtClean="0"/>
              <a:t>‹#›</a:t>
            </a:fld>
            <a:endParaRPr kumimoji="1" lang="ja-JP" altLang="en-US"/>
          </a:p>
        </p:txBody>
      </p:sp>
    </p:spTree>
    <p:extLst>
      <p:ext uri="{BB962C8B-B14F-4D97-AF65-F5344CB8AC3E}">
        <p14:creationId xmlns:p14="http://schemas.microsoft.com/office/powerpoint/2010/main" val="959891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2</a:t>
            </a:fld>
            <a:endParaRPr kumimoji="1" lang="ja-JP" altLang="en-US"/>
          </a:p>
        </p:txBody>
      </p:sp>
    </p:spTree>
    <p:extLst>
      <p:ext uri="{BB962C8B-B14F-4D97-AF65-F5344CB8AC3E}">
        <p14:creationId xmlns:p14="http://schemas.microsoft.com/office/powerpoint/2010/main" val="188535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10</a:t>
            </a:fld>
            <a:endParaRPr kumimoji="1" lang="ja-JP" altLang="en-US"/>
          </a:p>
        </p:txBody>
      </p:sp>
    </p:spTree>
    <p:extLst>
      <p:ext uri="{BB962C8B-B14F-4D97-AF65-F5344CB8AC3E}">
        <p14:creationId xmlns:p14="http://schemas.microsoft.com/office/powerpoint/2010/main" val="203656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15</a:t>
            </a:fld>
            <a:endParaRPr kumimoji="1" lang="ja-JP" altLang="en-US"/>
          </a:p>
        </p:txBody>
      </p:sp>
    </p:spTree>
    <p:extLst>
      <p:ext uri="{BB962C8B-B14F-4D97-AF65-F5344CB8AC3E}">
        <p14:creationId xmlns:p14="http://schemas.microsoft.com/office/powerpoint/2010/main" val="41831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atin typeface="Meiryo" charset="-128"/>
                <a:ea typeface="Meiryo" charset="-128"/>
                <a:cs typeface="Meiryo" charset="-128"/>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atin typeface="Meiryo" charset="-128"/>
                <a:ea typeface="Meiryo" charset="-128"/>
                <a:cs typeface="Meiryo" charset="-128"/>
              </a:defRPr>
            </a:lvl1p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Footer Placeholder 4"/>
          <p:cNvSpPr>
            <a:spLocks noGrp="1"/>
          </p:cNvSpPr>
          <p:nvPr>
            <p:ph type="ftr" sz="quarter" idx="11"/>
          </p:nvPr>
        </p:nvSpPr>
        <p:spPr/>
        <p:txBody>
          <a:bodyPr/>
          <a:lstStyle>
            <a:lvl1pPr>
              <a:defRPr>
                <a:latin typeface="Meiryo" charset="-128"/>
                <a:ea typeface="Meiryo" charset="-128"/>
                <a:cs typeface="Meiryo" charset="-128"/>
              </a:defRPr>
            </a:lvl1p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lvl1pPr>
              <a:defRPr>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11" name="正方形/長方形 10"/>
          <p:cNvSpPr/>
          <p:nvPr userDrawn="1"/>
        </p:nvSpPr>
        <p:spPr>
          <a:xfrm>
            <a:off x="10746770" y="5429532"/>
            <a:ext cx="1078786" cy="107878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列">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Footer Placeholder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80321" y="2075380"/>
            <a:ext cx="9613861" cy="398578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550981" y="6158255"/>
            <a:ext cx="2743200" cy="365125"/>
          </a:xfrm>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Footer Placeholder 4"/>
          <p:cNvSpPr>
            <a:spLocks noGrp="1"/>
          </p:cNvSpPr>
          <p:nvPr>
            <p:ph type="ftr" sz="quarter" idx="11"/>
          </p:nvPr>
        </p:nvSpPr>
        <p:spPr>
          <a:xfrm>
            <a:off x="680321" y="6158256"/>
            <a:ext cx="6870660" cy="365125"/>
          </a:xfrm>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Footer Placeholder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8" name="Footer Placeholder 7"/>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3" name="Footer Placeholder 2"/>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1" y="2075380"/>
            <a:ext cx="9613861" cy="386080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latin typeface="Meiryo" charset="-128"/>
                <a:ea typeface="Meiryo" charset="-128"/>
                <a:cs typeface="Meiryo" charset="-128"/>
              </a:defRPr>
            </a:lvl1p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latin typeface="Meiryo" charset="-128"/>
                <a:ea typeface="Meiryo" charset="-128"/>
                <a:cs typeface="Meiryo" charset="-128"/>
              </a:defRPr>
            </a:lvl1p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8" name="正方形/長方形 7"/>
          <p:cNvSpPr/>
          <p:nvPr userDrawn="1"/>
        </p:nvSpPr>
        <p:spPr>
          <a:xfrm>
            <a:off x="10746770" y="5429532"/>
            <a:ext cx="1078786" cy="107878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chemeClr val="tx1"/>
          </a:solidFill>
          <a:latin typeface="Meiryo" charset="-128"/>
          <a:ea typeface="Meiryo" charset="-128"/>
          <a:cs typeface="Meiryo"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eiryo" charset="-128"/>
          <a:ea typeface="Meiryo" charset="-128"/>
          <a:cs typeface="Meiryo"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nSpc>
                <a:spcPct val="100000"/>
              </a:lnSpc>
            </a:pPr>
            <a:r>
              <a:rPr kumimoji="1" lang="en-US" altLang="ja-JP" dirty="0" smtClean="0"/>
              <a:t>Security Fundamentals</a:t>
            </a:r>
            <a:br>
              <a:rPr kumimoji="1" lang="en-US" altLang="ja-JP" dirty="0" smtClean="0"/>
            </a:br>
            <a:r>
              <a:rPr kumimoji="1" lang="ja-JP" altLang="en-US" sz="2800" dirty="0" smtClean="0"/>
              <a:t>情報セキュリティのジアタマを作る</a:t>
            </a:r>
            <a:endParaRPr kumimoji="1" lang="ja-JP" altLang="en-US" sz="2800" dirty="0"/>
          </a:p>
        </p:txBody>
      </p:sp>
      <p:sp>
        <p:nvSpPr>
          <p:cNvPr id="3" name="サブタイトル 2"/>
          <p:cNvSpPr>
            <a:spLocks noGrp="1"/>
          </p:cNvSpPr>
          <p:nvPr>
            <p:ph type="subTitle" idx="1"/>
          </p:nvPr>
        </p:nvSpPr>
        <p:spPr/>
        <p:txBody>
          <a:bodyPr anchor="b"/>
          <a:lstStyle/>
          <a:p>
            <a:r>
              <a:rPr kumimoji="1" lang="ja-JP" altLang="en-US" dirty="0" smtClean="0"/>
              <a:t>株式会社ディアイティ</a:t>
            </a:r>
            <a:r>
              <a:rPr kumimoji="1" lang="en-US" altLang="ja-JP" dirty="0" smtClean="0"/>
              <a:t> </a:t>
            </a:r>
            <a:r>
              <a:rPr kumimoji="1" lang="ja-JP" altLang="en-US" dirty="0" smtClean="0"/>
              <a:t>クラウドセキュリティ研究所</a:t>
            </a:r>
            <a:endParaRPr kumimoji="1" lang="en-US" altLang="ja-JP" dirty="0" smtClean="0"/>
          </a:p>
          <a:p>
            <a:r>
              <a:rPr lang="ja-JP" altLang="en-US" dirty="0" smtClean="0"/>
              <a:t>河野</a:t>
            </a:r>
            <a:r>
              <a:rPr lang="en-US" altLang="ja-JP" dirty="0" smtClean="0"/>
              <a:t> </a:t>
            </a:r>
            <a:r>
              <a:rPr lang="ja-JP" altLang="en-US" dirty="0" smtClean="0"/>
              <a:t>省二</a:t>
            </a:r>
            <a:r>
              <a:rPr lang="en-US" altLang="ja-JP" dirty="0" smtClean="0"/>
              <a:t>&lt;</a:t>
            </a:r>
            <a:r>
              <a:rPr lang="en-US" altLang="ja-JP" dirty="0" err="1" smtClean="0"/>
              <a:t>kawano.shoji@security-policy.jp</a:t>
            </a:r>
            <a:r>
              <a:rPr lang="en-US" altLang="ja-JP" dirty="0" smtClean="0"/>
              <a:t>&gt;</a:t>
            </a:r>
            <a:endParaRPr kumimoji="1" lang="ja-JP" altLang="en-US" dirty="0"/>
          </a:p>
        </p:txBody>
      </p:sp>
    </p:spTree>
    <p:extLst>
      <p:ext uri="{BB962C8B-B14F-4D97-AF65-F5344CB8AC3E}">
        <p14:creationId xmlns:p14="http://schemas.microsoft.com/office/powerpoint/2010/main" val="43012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従業員を護る</a:t>
            </a:r>
            <a:r>
              <a:rPr lang="en-US" altLang="ja-JP" dirty="0"/>
              <a:t>IT</a:t>
            </a:r>
            <a:r>
              <a:rPr lang="ja-JP" altLang="en-US" dirty="0"/>
              <a:t>基盤の構築が事故を軽減する</a:t>
            </a:r>
            <a:endParaRPr kumimoji="1" lang="ja-JP" altLang="en-US" dirty="0"/>
          </a:p>
        </p:txBody>
      </p:sp>
      <p:sp>
        <p:nvSpPr>
          <p:cNvPr id="6" name="コンテンツ プレースホルダー 5"/>
          <p:cNvSpPr>
            <a:spLocks noGrp="1"/>
          </p:cNvSpPr>
          <p:nvPr>
            <p:ph idx="1"/>
          </p:nvPr>
        </p:nvSpPr>
        <p:spPr/>
        <p:txBody>
          <a:bodyPr/>
          <a:lstStyle/>
          <a:p>
            <a:r>
              <a:rPr lang="ja-JP" altLang="en-US" dirty="0"/>
              <a:t>従業員の「判断」を最小化する</a:t>
            </a:r>
          </a:p>
          <a:p>
            <a:pPr lvl="1"/>
            <a:r>
              <a:rPr lang="ja-JP" altLang="en-US" dirty="0"/>
              <a:t>創造性の高い業務とそうでない業務を明確に分け、創造性の必要ない業務における従業員の判断を最小化するために、業務の効率化を行う</a:t>
            </a:r>
          </a:p>
          <a:p>
            <a:r>
              <a:rPr lang="ja-JP" altLang="en-US" dirty="0"/>
              <a:t>業務改善のため、従業員保護のためにできること</a:t>
            </a:r>
          </a:p>
          <a:p>
            <a:pPr lvl="1"/>
            <a:r>
              <a:rPr lang="ja-JP" altLang="en-US" dirty="0"/>
              <a:t>情報セキュリティの判断を従業員にさせないために、そしてなにかあった時に従業員を護ることができるように「継続的な監視（</a:t>
            </a:r>
            <a:r>
              <a:rPr lang="en-US" altLang="ja-JP" dirty="0"/>
              <a:t>Continuous Monitoring</a:t>
            </a:r>
            <a:r>
              <a:rPr lang="ja-JP" altLang="en-US" dirty="0"/>
              <a:t>）」を行う</a:t>
            </a:r>
          </a:p>
          <a:p>
            <a:pPr lvl="1"/>
            <a:r>
              <a:rPr lang="ja-JP" altLang="en-US" dirty="0"/>
              <a:t>そのために「</a:t>
            </a:r>
            <a:r>
              <a:rPr lang="en-US" altLang="ja-JP" dirty="0"/>
              <a:t>ID</a:t>
            </a:r>
            <a:r>
              <a:rPr lang="ja-JP" altLang="en-US" dirty="0"/>
              <a:t>とログ（記録）の一元管理」が必要になる</a:t>
            </a:r>
          </a:p>
          <a:p>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4" name="フッター プレースホルダー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56943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情報セキュリティの評価</a:t>
            </a:r>
            <a:endParaRPr kumimoji="1" lang="ja-JP" altLang="en-US" dirty="0"/>
          </a:p>
        </p:txBody>
      </p:sp>
      <p:sp>
        <p:nvSpPr>
          <p:cNvPr id="11" name="テキスト プレースホルダー 10"/>
          <p:cNvSpPr>
            <a:spLocks noGrp="1"/>
          </p:cNvSpPr>
          <p:nvPr>
            <p:ph type="body" idx="1"/>
          </p:nvPr>
        </p:nvSpPr>
        <p:spPr/>
        <p:txBody>
          <a:bodyPr/>
          <a:lstStyle/>
          <a:p>
            <a:r>
              <a:rPr kumimoji="1" lang="ja-JP" altLang="en-US" dirty="0" smtClean="0"/>
              <a:t>情報セキュリティ対策をどのように評価されるのか</a:t>
            </a:r>
            <a:endParaRPr kumimoji="1" lang="en-US" altLang="ja-JP" dirty="0" smtClean="0"/>
          </a:p>
          <a:p>
            <a:r>
              <a:rPr lang="ja-JP" altLang="en-US" dirty="0" smtClean="0"/>
              <a:t>評価されない仕事はするだけ時間のムダである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89057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図形グループ 105"/>
          <p:cNvGrpSpPr/>
          <p:nvPr/>
        </p:nvGrpSpPr>
        <p:grpSpPr>
          <a:xfrm>
            <a:off x="313509" y="2090057"/>
            <a:ext cx="7237472" cy="4094324"/>
            <a:chOff x="313509" y="2050869"/>
            <a:chExt cx="7237472" cy="4107386"/>
          </a:xfrm>
        </p:grpSpPr>
        <p:sp>
          <p:nvSpPr>
            <p:cNvPr id="32" name="角丸四角形 31"/>
            <p:cNvSpPr/>
            <p:nvPr/>
          </p:nvSpPr>
          <p:spPr>
            <a:xfrm>
              <a:off x="313509" y="2050869"/>
              <a:ext cx="7237472" cy="4107386"/>
            </a:xfrm>
            <a:prstGeom prst="roundRect">
              <a:avLst>
                <a:gd name="adj" fmla="val 267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矢印コネクタ 104"/>
            <p:cNvCxnSpPr/>
            <p:nvPr/>
          </p:nvCxnSpPr>
          <p:spPr>
            <a:xfrm>
              <a:off x="2748440" y="4581224"/>
              <a:ext cx="0" cy="329221"/>
            </a:xfrm>
            <a:prstGeom prst="straightConnector1">
              <a:avLst/>
            </a:prstGeom>
            <a:solidFill>
              <a:sysClr val="window" lastClr="FFFFFF"/>
            </a:solidFill>
            <a:ln w="26425" cap="flat" cmpd="sng" algn="ctr">
              <a:solidFill>
                <a:srgbClr val="999966"/>
              </a:solidFill>
              <a:prstDash val="solid"/>
              <a:headEnd type="arrow" w="med" len="med"/>
              <a:tailEnd type="arrow" w="med" len="med"/>
            </a:ln>
            <a:effectLst/>
          </p:spPr>
        </p:cxnSp>
      </p:grpSp>
      <p:sp>
        <p:nvSpPr>
          <p:cNvPr id="2" name="タイトル 1"/>
          <p:cNvSpPr>
            <a:spLocks noGrp="1"/>
          </p:cNvSpPr>
          <p:nvPr>
            <p:ph type="title"/>
          </p:nvPr>
        </p:nvSpPr>
        <p:spPr/>
        <p:txBody>
          <a:bodyPr/>
          <a:lstStyle/>
          <a:p>
            <a:r>
              <a:rPr kumimoji="1" lang="ja-JP" altLang="en-US" dirty="0" smtClean="0"/>
              <a:t>リスクアセスメントフレームワーク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12</a:t>
            </a:fld>
            <a:endParaRPr lang="en-US" dirty="0"/>
          </a:p>
        </p:txBody>
      </p:sp>
      <p:grpSp>
        <p:nvGrpSpPr>
          <p:cNvPr id="81" name="図形グループ 80"/>
          <p:cNvGrpSpPr/>
          <p:nvPr/>
        </p:nvGrpSpPr>
        <p:grpSpPr>
          <a:xfrm>
            <a:off x="540582" y="2274814"/>
            <a:ext cx="6783325" cy="3816251"/>
            <a:chOff x="1093578" y="1957185"/>
            <a:chExt cx="7035180" cy="4315275"/>
          </a:xfrm>
        </p:grpSpPr>
        <p:sp>
          <p:nvSpPr>
            <p:cNvPr id="82" name="角丸四角形 81"/>
            <p:cNvSpPr/>
            <p:nvPr/>
          </p:nvSpPr>
          <p:spPr>
            <a:xfrm>
              <a:off x="4303751" y="2909608"/>
              <a:ext cx="1857903" cy="1857803"/>
            </a:xfrm>
            <a:prstGeom prst="roundRect">
              <a:avLst>
                <a:gd name="adj" fmla="val 7112"/>
              </a:avLst>
            </a:prstGeom>
            <a:solidFill>
              <a:sysClr val="window" lastClr="FFFFFF"/>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endParaRPr>
            </a:p>
          </p:txBody>
        </p:sp>
        <p:sp>
          <p:nvSpPr>
            <p:cNvPr id="83" name="角丸四角形 82"/>
            <p:cNvSpPr/>
            <p:nvPr/>
          </p:nvSpPr>
          <p:spPr>
            <a:xfrm>
              <a:off x="1093578" y="1957185"/>
              <a:ext cx="2905632"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事故の発生</a:t>
              </a:r>
            </a:p>
          </p:txBody>
        </p:sp>
        <p:sp>
          <p:nvSpPr>
            <p:cNvPr id="84" name="角丸四角形 83"/>
            <p:cNvSpPr/>
            <p:nvPr/>
          </p:nvSpPr>
          <p:spPr>
            <a:xfrm>
              <a:off x="4503652" y="1957185"/>
              <a:ext cx="1476746"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事故の影響</a:t>
              </a:r>
            </a:p>
          </p:txBody>
        </p:sp>
        <p:sp>
          <p:nvSpPr>
            <p:cNvPr id="85" name="角丸四角形 84"/>
            <p:cNvSpPr/>
            <p:nvPr/>
          </p:nvSpPr>
          <p:spPr>
            <a:xfrm>
              <a:off x="6690804" y="1957185"/>
              <a:ext cx="1437953"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受容</a:t>
              </a:r>
            </a:p>
          </p:txBody>
        </p:sp>
        <p:cxnSp>
          <p:nvCxnSpPr>
            <p:cNvPr id="86" name="直線矢印コネクタ 85"/>
            <p:cNvCxnSpPr/>
            <p:nvPr/>
          </p:nvCxnSpPr>
          <p:spPr>
            <a:xfrm>
              <a:off x="3999210" y="2333449"/>
              <a:ext cx="504442" cy="0"/>
            </a:xfrm>
            <a:prstGeom prst="straightConnector1">
              <a:avLst/>
            </a:prstGeom>
            <a:solidFill>
              <a:sysClr val="window" lastClr="FFFFFF"/>
            </a:solidFill>
            <a:ln w="26425" cap="flat" cmpd="sng" algn="ctr">
              <a:solidFill>
                <a:srgbClr val="330F42"/>
              </a:solidFill>
              <a:prstDash val="solid"/>
              <a:tailEnd type="arrow"/>
            </a:ln>
            <a:effectLst/>
          </p:spPr>
        </p:cxnSp>
        <p:cxnSp>
          <p:nvCxnSpPr>
            <p:cNvPr id="87" name="直線矢印コネクタ 86"/>
            <p:cNvCxnSpPr/>
            <p:nvPr/>
          </p:nvCxnSpPr>
          <p:spPr>
            <a:xfrm>
              <a:off x="5980398" y="2333449"/>
              <a:ext cx="710406" cy="0"/>
            </a:xfrm>
            <a:prstGeom prst="straightConnector1">
              <a:avLst/>
            </a:prstGeom>
            <a:solidFill>
              <a:sysClr val="window" lastClr="FFFFFF"/>
            </a:solidFill>
            <a:ln w="26425" cap="flat" cmpd="sng" algn="ctr">
              <a:solidFill>
                <a:srgbClr val="330F42"/>
              </a:solidFill>
              <a:prstDash val="solid"/>
              <a:tailEnd type="arrow"/>
            </a:ln>
            <a:effectLst/>
          </p:spPr>
        </p:cxnSp>
        <p:sp>
          <p:nvSpPr>
            <p:cNvPr id="88" name="角丸四角形 87"/>
            <p:cNvSpPr/>
            <p:nvPr/>
          </p:nvSpPr>
          <p:spPr>
            <a:xfrm>
              <a:off x="1093578" y="3006647"/>
              <a:ext cx="1234681" cy="752528"/>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脅威</a:t>
              </a:r>
            </a:p>
          </p:txBody>
        </p:sp>
        <p:sp>
          <p:nvSpPr>
            <p:cNvPr id="89" name="角丸四角形 88"/>
            <p:cNvSpPr/>
            <p:nvPr/>
          </p:nvSpPr>
          <p:spPr>
            <a:xfrm>
              <a:off x="2767611" y="3006647"/>
              <a:ext cx="1231599" cy="752528"/>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ぜい弱性</a:t>
              </a:r>
            </a:p>
          </p:txBody>
        </p:sp>
        <p:sp>
          <p:nvSpPr>
            <p:cNvPr id="90" name="角丸四角形 89"/>
            <p:cNvSpPr/>
            <p:nvPr/>
          </p:nvSpPr>
          <p:spPr>
            <a:xfrm>
              <a:off x="4503652" y="3077195"/>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機密性</a:t>
              </a:r>
            </a:p>
          </p:txBody>
        </p:sp>
        <p:sp>
          <p:nvSpPr>
            <p:cNvPr id="91" name="十字形 90"/>
            <p:cNvSpPr/>
            <p:nvPr/>
          </p:nvSpPr>
          <p:spPr>
            <a:xfrm rot="2700000">
              <a:off x="2364435" y="3182291"/>
              <a:ext cx="364488" cy="360180"/>
            </a:xfrm>
            <a:prstGeom prst="plus">
              <a:avLst>
                <a:gd name="adj" fmla="val 41668"/>
              </a:avLst>
            </a:prstGeom>
            <a:solidFill>
              <a:sysClr val="window" lastClr="FFFFFF"/>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News Gothic MT"/>
                <a:ea typeface="メイリオ" charset="-128"/>
                <a:cs typeface=""/>
              </a:endParaRPr>
            </a:p>
          </p:txBody>
        </p:sp>
        <p:sp>
          <p:nvSpPr>
            <p:cNvPr id="92" name="角丸四角形 91"/>
            <p:cNvSpPr/>
            <p:nvPr/>
          </p:nvSpPr>
          <p:spPr>
            <a:xfrm>
              <a:off x="4503652" y="3627492"/>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完全性</a:t>
              </a:r>
            </a:p>
          </p:txBody>
        </p:sp>
        <p:sp>
          <p:nvSpPr>
            <p:cNvPr id="93" name="角丸四角形 92"/>
            <p:cNvSpPr/>
            <p:nvPr/>
          </p:nvSpPr>
          <p:spPr>
            <a:xfrm>
              <a:off x="4503652" y="4195869"/>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可用性</a:t>
              </a:r>
            </a:p>
          </p:txBody>
        </p:sp>
        <p:sp>
          <p:nvSpPr>
            <p:cNvPr id="94" name="角丸四角形 93"/>
            <p:cNvSpPr/>
            <p:nvPr/>
          </p:nvSpPr>
          <p:spPr>
            <a:xfrm>
              <a:off x="2767611" y="4145562"/>
              <a:ext cx="1231599" cy="551303"/>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対策</a:t>
              </a:r>
            </a:p>
          </p:txBody>
        </p:sp>
        <p:cxnSp>
          <p:nvCxnSpPr>
            <p:cNvPr id="95" name="直線矢印コネクタ 94"/>
            <p:cNvCxnSpPr/>
            <p:nvPr/>
          </p:nvCxnSpPr>
          <p:spPr>
            <a:xfrm flipV="1">
              <a:off x="3383411" y="3759175"/>
              <a:ext cx="0" cy="386387"/>
            </a:xfrm>
            <a:prstGeom prst="straightConnector1">
              <a:avLst/>
            </a:prstGeom>
            <a:solidFill>
              <a:sysClr val="window" lastClr="FFFFFF"/>
            </a:solidFill>
            <a:ln w="26425" cap="flat" cmpd="sng" algn="ctr">
              <a:solidFill>
                <a:srgbClr val="999966"/>
              </a:solidFill>
              <a:prstDash val="solid"/>
              <a:tailEnd type="arrow"/>
            </a:ln>
            <a:effectLst/>
          </p:spPr>
        </p:cxnSp>
        <p:sp>
          <p:nvSpPr>
            <p:cNvPr id="96" name="角丸四角形 95"/>
            <p:cNvSpPr/>
            <p:nvPr/>
          </p:nvSpPr>
          <p:spPr>
            <a:xfrm>
              <a:off x="6690804" y="3627492"/>
              <a:ext cx="1437954" cy="427977"/>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受容レベル</a:t>
              </a:r>
            </a:p>
          </p:txBody>
        </p:sp>
        <p:cxnSp>
          <p:nvCxnSpPr>
            <p:cNvPr id="97" name="直線矢印コネクタ 96"/>
            <p:cNvCxnSpPr/>
            <p:nvPr/>
          </p:nvCxnSpPr>
          <p:spPr>
            <a:xfrm>
              <a:off x="6161654" y="3838510"/>
              <a:ext cx="529150" cy="2971"/>
            </a:xfrm>
            <a:prstGeom prst="straightConnector1">
              <a:avLst/>
            </a:prstGeom>
            <a:solidFill>
              <a:sysClr val="window" lastClr="FFFFFF"/>
            </a:solidFill>
            <a:ln w="26425" cap="flat" cmpd="sng" algn="ctr">
              <a:solidFill>
                <a:srgbClr val="999966"/>
              </a:solidFill>
              <a:prstDash val="solid"/>
              <a:headEnd type="arrow"/>
              <a:tailEnd type="arrow"/>
            </a:ln>
            <a:effectLst/>
          </p:spPr>
        </p:cxnSp>
        <p:cxnSp>
          <p:nvCxnSpPr>
            <p:cNvPr id="98" name="直線矢印コネクタ 97"/>
            <p:cNvCxnSpPr/>
            <p:nvPr/>
          </p:nvCxnSpPr>
          <p:spPr>
            <a:xfrm>
              <a:off x="3999210" y="4444730"/>
              <a:ext cx="304541" cy="0"/>
            </a:xfrm>
            <a:prstGeom prst="straightConnector1">
              <a:avLst/>
            </a:prstGeom>
            <a:solidFill>
              <a:sysClr val="window" lastClr="FFFFFF"/>
            </a:solidFill>
            <a:ln w="26425" cap="flat" cmpd="sng" algn="ctr">
              <a:solidFill>
                <a:srgbClr val="999966"/>
              </a:solidFill>
              <a:prstDash val="solid"/>
              <a:headEnd type="arrow"/>
              <a:tailEnd type="arrow"/>
            </a:ln>
            <a:effectLst/>
          </p:spPr>
        </p:cxnSp>
        <p:sp>
          <p:nvSpPr>
            <p:cNvPr id="99" name="角丸四角形 98"/>
            <p:cNvSpPr/>
            <p:nvPr/>
          </p:nvSpPr>
          <p:spPr>
            <a:xfrm>
              <a:off x="1093578" y="5719517"/>
              <a:ext cx="7035180" cy="552943"/>
            </a:xfrm>
            <a:prstGeom prst="roundRect">
              <a:avLst/>
            </a:prstGeom>
            <a:solidFill>
              <a:srgbClr val="F7901E">
                <a:lumMod val="20000"/>
                <a:lumOff val="80000"/>
              </a:srgbClr>
            </a:solidFill>
            <a:ln w="26425" cap="flat" cmpd="sng" algn="ctr">
              <a:solidFill>
                <a:srgbClr val="F79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保証</a:t>
              </a:r>
            </a:p>
          </p:txBody>
        </p:sp>
        <p:sp>
          <p:nvSpPr>
            <p:cNvPr id="100" name="角丸四角形 99"/>
            <p:cNvSpPr/>
            <p:nvPr/>
          </p:nvSpPr>
          <p:spPr>
            <a:xfrm>
              <a:off x="2767611" y="5026086"/>
              <a:ext cx="1231599" cy="448184"/>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コスト</a:t>
              </a:r>
            </a:p>
          </p:txBody>
        </p:sp>
        <p:sp>
          <p:nvSpPr>
            <p:cNvPr id="101" name="角丸四角形 100"/>
            <p:cNvSpPr/>
            <p:nvPr/>
          </p:nvSpPr>
          <p:spPr>
            <a:xfrm>
              <a:off x="4572000" y="5026086"/>
              <a:ext cx="1231599" cy="448184"/>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影響</a:t>
              </a:r>
            </a:p>
          </p:txBody>
        </p:sp>
        <p:cxnSp>
          <p:nvCxnSpPr>
            <p:cNvPr id="102" name="直線矢印コネクタ 101"/>
            <p:cNvCxnSpPr/>
            <p:nvPr/>
          </p:nvCxnSpPr>
          <p:spPr>
            <a:xfrm>
              <a:off x="3999210" y="5250178"/>
              <a:ext cx="572790" cy="0"/>
            </a:xfrm>
            <a:prstGeom prst="straightConnector1">
              <a:avLst/>
            </a:prstGeom>
            <a:solidFill>
              <a:sysClr val="window" lastClr="FFFFFF"/>
            </a:solidFill>
            <a:ln w="26425" cap="flat" cmpd="sng" algn="ctr">
              <a:solidFill>
                <a:srgbClr val="A3A101"/>
              </a:solidFill>
              <a:prstDash val="solid"/>
              <a:headEnd type="arrow"/>
              <a:tailEnd type="arrow"/>
            </a:ln>
            <a:effectLst/>
          </p:spPr>
        </p:cxnSp>
        <p:cxnSp>
          <p:nvCxnSpPr>
            <p:cNvPr id="103" name="カギ線コネクタ 102"/>
            <p:cNvCxnSpPr/>
            <p:nvPr/>
          </p:nvCxnSpPr>
          <p:spPr>
            <a:xfrm flipV="1">
              <a:off x="5803599" y="4055469"/>
              <a:ext cx="1606182" cy="1194709"/>
            </a:xfrm>
            <a:prstGeom prst="bentConnector2">
              <a:avLst/>
            </a:prstGeom>
            <a:solidFill>
              <a:sysClr val="window" lastClr="FFFFFF"/>
            </a:solidFill>
            <a:ln w="26425" cap="flat" cmpd="sng" algn="ctr">
              <a:solidFill>
                <a:srgbClr val="A3A101"/>
              </a:solidFill>
              <a:prstDash val="solid"/>
              <a:headEnd type="arrow"/>
              <a:tailEnd type="arrow"/>
            </a:ln>
            <a:effectLst/>
          </p:spPr>
        </p:cxnSp>
      </p:grpSp>
      <p:sp>
        <p:nvSpPr>
          <p:cNvPr id="107" name="正方形/長方形 106"/>
          <p:cNvSpPr/>
          <p:nvPr/>
        </p:nvSpPr>
        <p:spPr>
          <a:xfrm>
            <a:off x="7665243" y="2130955"/>
            <a:ext cx="2841249" cy="3970318"/>
          </a:xfrm>
          <a:prstGeom prst="rect">
            <a:avLst/>
          </a:prstGeom>
        </p:spPr>
        <p:txBody>
          <a:bodyPr wrap="square">
            <a:spAutoFit/>
          </a:bodyPr>
          <a:lstStyle/>
          <a:p>
            <a:pPr>
              <a:lnSpc>
                <a:spcPct val="150000"/>
              </a:lnSpc>
            </a:pPr>
            <a:r>
              <a:rPr lang="ja-JP" altLang="en-US" sz="1400" dirty="0">
                <a:latin typeface="Meiryo" charset="-128"/>
                <a:ea typeface="Meiryo" charset="-128"/>
                <a:cs typeface="Meiryo" charset="-128"/>
              </a:rPr>
              <a:t>情報セキュリティの３つ項目と影響の関係</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可用性・・・情報が使えない時の影響の度合い</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完全性・・・情報が壊れてしまった時の影響の度合い</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機密性・・・情報が漏れてしまった場合の影響の度合い</a:t>
            </a:r>
            <a:endParaRPr lang="en-US" altLang="ja-JP" sz="1400" dirty="0">
              <a:latin typeface="Meiryo" charset="-128"/>
              <a:ea typeface="Meiryo" charset="-128"/>
              <a:cs typeface="Meiryo" charset="-128"/>
            </a:endParaRPr>
          </a:p>
          <a:p>
            <a:pPr>
              <a:lnSpc>
                <a:spcPct val="150000"/>
              </a:lnSpc>
            </a:pPr>
            <a:r>
              <a:rPr kumimoji="1" lang="ja-JP" altLang="en-US" sz="1400" dirty="0">
                <a:latin typeface="Meiryo" charset="-128"/>
                <a:ea typeface="Meiryo" charset="-128"/>
                <a:cs typeface="Meiryo" charset="-128"/>
              </a:rPr>
              <a:t>情報セキュリティはどこまでやればよいのか</a:t>
            </a:r>
            <a:endParaRPr kumimoji="1" lang="en-US" altLang="ja-JP" sz="1400" dirty="0">
              <a:latin typeface="Meiryo" charset="-128"/>
              <a:ea typeface="Meiryo" charset="-128"/>
              <a:cs typeface="Meiryo" charset="-128"/>
            </a:endParaRPr>
          </a:p>
          <a:p>
            <a:pPr lvl="1">
              <a:lnSpc>
                <a:spcPct val="150000"/>
              </a:lnSpc>
            </a:pPr>
            <a:r>
              <a:rPr lang="ja-JP" altLang="en-US" sz="1400" dirty="0">
                <a:latin typeface="Meiryo" charset="-128"/>
                <a:ea typeface="Meiryo" charset="-128"/>
                <a:cs typeface="Meiryo" charset="-128"/>
              </a:rPr>
              <a:t>影響度とコストの関係を明確に</a:t>
            </a:r>
            <a:r>
              <a:rPr lang="ja-JP" altLang="en-US" sz="1400" dirty="0" smtClean="0">
                <a:latin typeface="Meiryo" charset="-128"/>
                <a:ea typeface="Meiryo" charset="-128"/>
                <a:cs typeface="Meiryo" charset="-128"/>
              </a:rPr>
              <a:t>する</a:t>
            </a:r>
            <a:endParaRPr lang="en-US" altLang="ja-JP" sz="1400" dirty="0">
              <a:latin typeface="Meiryo" charset="-128"/>
              <a:ea typeface="Meiryo" charset="-128"/>
              <a:cs typeface="Meiryo" charset="-128"/>
            </a:endParaRPr>
          </a:p>
        </p:txBody>
      </p:sp>
    </p:spTree>
    <p:extLst>
      <p:ext uri="{BB962C8B-B14F-4D97-AF65-F5344CB8AC3E}">
        <p14:creationId xmlns:p14="http://schemas.microsoft.com/office/powerpoint/2010/main" val="144932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6388999" y="2216013"/>
            <a:ext cx="3642664" cy="3753713"/>
          </a:xfrm>
          <a:prstGeom prst="roundRect">
            <a:avLst>
              <a:gd name="adj" fmla="val 313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837284" y="2216013"/>
            <a:ext cx="5289197" cy="3753713"/>
          </a:xfrm>
          <a:prstGeom prst="roundRect">
            <a:avLst>
              <a:gd name="adj" fmla="val 3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情報セキュリティの評価ポイント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13</a:t>
            </a:fld>
            <a:endParaRPr lang="en-US" dirty="0"/>
          </a:p>
        </p:txBody>
      </p:sp>
      <p:sp>
        <p:nvSpPr>
          <p:cNvPr id="8" name="Freeform 6"/>
          <p:cNvSpPr>
            <a:spLocks noChangeAspect="1" noEditPoints="1"/>
          </p:cNvSpPr>
          <p:nvPr/>
        </p:nvSpPr>
        <p:spPr bwMode="auto">
          <a:xfrm>
            <a:off x="1071767" y="2396268"/>
            <a:ext cx="611059" cy="569002"/>
          </a:xfrm>
          <a:custGeom>
            <a:avLst/>
            <a:gdLst>
              <a:gd name="T0" fmla="*/ 46 w 1484"/>
              <a:gd name="T1" fmla="*/ 17 h 1382"/>
              <a:gd name="T2" fmla="*/ 0 w 1484"/>
              <a:gd name="T3" fmla="*/ 92 h 1382"/>
              <a:gd name="T4" fmla="*/ 18 w 1484"/>
              <a:gd name="T5" fmla="*/ 1336 h 1382"/>
              <a:gd name="T6" fmla="*/ 92 w 1484"/>
              <a:gd name="T7" fmla="*/ 1380 h 1382"/>
              <a:gd name="T8" fmla="*/ 1439 w 1484"/>
              <a:gd name="T9" fmla="*/ 1364 h 1382"/>
              <a:gd name="T10" fmla="*/ 1484 w 1484"/>
              <a:gd name="T11" fmla="*/ 1289 h 1382"/>
              <a:gd name="T12" fmla="*/ 1467 w 1484"/>
              <a:gd name="T13" fmla="*/ 45 h 1382"/>
              <a:gd name="T14" fmla="*/ 1392 w 1484"/>
              <a:gd name="T15" fmla="*/ 0 h 1382"/>
              <a:gd name="T16" fmla="*/ 316 w 1484"/>
              <a:gd name="T17" fmla="*/ 632 h 1382"/>
              <a:gd name="T18" fmla="*/ 375 w 1484"/>
              <a:gd name="T19" fmla="*/ 1176 h 1382"/>
              <a:gd name="T20" fmla="*/ 317 w 1484"/>
              <a:gd name="T21" fmla="*/ 1142 h 1382"/>
              <a:gd name="T22" fmla="*/ 306 w 1484"/>
              <a:gd name="T23" fmla="*/ 1073 h 1382"/>
              <a:gd name="T24" fmla="*/ 131 w 1484"/>
              <a:gd name="T25" fmla="*/ 868 h 1382"/>
              <a:gd name="T26" fmla="*/ 100 w 1484"/>
              <a:gd name="T27" fmla="*/ 843 h 1382"/>
              <a:gd name="T28" fmla="*/ 291 w 1484"/>
              <a:gd name="T29" fmla="*/ 714 h 1382"/>
              <a:gd name="T30" fmla="*/ 325 w 1484"/>
              <a:gd name="T31" fmla="*/ 734 h 1382"/>
              <a:gd name="T32" fmla="*/ 370 w 1484"/>
              <a:gd name="T33" fmla="*/ 1020 h 1382"/>
              <a:gd name="T34" fmla="*/ 434 w 1484"/>
              <a:gd name="T35" fmla="*/ 1036 h 1382"/>
              <a:gd name="T36" fmla="*/ 463 w 1484"/>
              <a:gd name="T37" fmla="*/ 1098 h 1382"/>
              <a:gd name="T38" fmla="*/ 440 w 1484"/>
              <a:gd name="T39" fmla="*/ 1153 h 1382"/>
              <a:gd name="T40" fmla="*/ 383 w 1484"/>
              <a:gd name="T41" fmla="*/ 1176 h 1382"/>
              <a:gd name="T42" fmla="*/ 567 w 1484"/>
              <a:gd name="T43" fmla="*/ 627 h 1382"/>
              <a:gd name="T44" fmla="*/ 892 w 1484"/>
              <a:gd name="T45" fmla="*/ 1212 h 1382"/>
              <a:gd name="T46" fmla="*/ 824 w 1484"/>
              <a:gd name="T47" fmla="*/ 1225 h 1382"/>
              <a:gd name="T48" fmla="*/ 773 w 1484"/>
              <a:gd name="T49" fmla="*/ 1188 h 1382"/>
              <a:gd name="T50" fmla="*/ 768 w 1484"/>
              <a:gd name="T51" fmla="*/ 1120 h 1382"/>
              <a:gd name="T52" fmla="*/ 807 w 1484"/>
              <a:gd name="T53" fmla="*/ 1074 h 1382"/>
              <a:gd name="T54" fmla="*/ 786 w 1484"/>
              <a:gd name="T55" fmla="*/ 770 h 1382"/>
              <a:gd name="T56" fmla="*/ 686 w 1484"/>
              <a:gd name="T57" fmla="*/ 466 h 1382"/>
              <a:gd name="T58" fmla="*/ 560 w 1484"/>
              <a:gd name="T59" fmla="*/ 325 h 1382"/>
              <a:gd name="T60" fmla="*/ 478 w 1484"/>
              <a:gd name="T61" fmla="*/ 385 h 1382"/>
              <a:gd name="T62" fmla="*/ 518 w 1484"/>
              <a:gd name="T63" fmla="*/ 203 h 1382"/>
              <a:gd name="T64" fmla="*/ 586 w 1484"/>
              <a:gd name="T65" fmla="*/ 280 h 1382"/>
              <a:gd name="T66" fmla="*/ 726 w 1484"/>
              <a:gd name="T67" fmla="*/ 424 h 1382"/>
              <a:gd name="T68" fmla="*/ 851 w 1484"/>
              <a:gd name="T69" fmla="*/ 802 h 1382"/>
              <a:gd name="T70" fmla="*/ 904 w 1484"/>
              <a:gd name="T71" fmla="*/ 1093 h 1382"/>
              <a:gd name="T72" fmla="*/ 924 w 1484"/>
              <a:gd name="T73" fmla="*/ 1159 h 1382"/>
              <a:gd name="T74" fmla="*/ 917 w 1484"/>
              <a:gd name="T75" fmla="*/ 581 h 1382"/>
              <a:gd name="T76" fmla="*/ 1097 w 1484"/>
              <a:gd name="T77" fmla="*/ 618 h 1382"/>
              <a:gd name="T78" fmla="*/ 1272 w 1484"/>
              <a:gd name="T79" fmla="*/ 982 h 1382"/>
              <a:gd name="T80" fmla="*/ 1213 w 1484"/>
              <a:gd name="T81" fmla="*/ 1023 h 1382"/>
              <a:gd name="T82" fmla="*/ 1150 w 1484"/>
              <a:gd name="T83" fmla="*/ 1005 h 1382"/>
              <a:gd name="T84" fmla="*/ 1125 w 1484"/>
              <a:gd name="T85" fmla="*/ 950 h 1382"/>
              <a:gd name="T86" fmla="*/ 1150 w 1484"/>
              <a:gd name="T87" fmla="*/ 888 h 1382"/>
              <a:gd name="T88" fmla="*/ 1209 w 1484"/>
              <a:gd name="T89" fmla="*/ 868 h 1382"/>
              <a:gd name="T90" fmla="*/ 1290 w 1484"/>
              <a:gd name="T91" fmla="*/ 819 h 1382"/>
              <a:gd name="T92" fmla="*/ 1176 w 1484"/>
              <a:gd name="T93" fmla="*/ 562 h 1382"/>
              <a:gd name="T94" fmla="*/ 1356 w 1484"/>
              <a:gd name="T95" fmla="*/ 807 h 1382"/>
              <a:gd name="T96" fmla="*/ 1188 w 1484"/>
              <a:gd name="T97" fmla="*/ 919 h 1382"/>
              <a:gd name="T98" fmla="*/ 1174 w 1484"/>
              <a:gd name="T99" fmla="*/ 960 h 1382"/>
              <a:gd name="T100" fmla="*/ 1214 w 1484"/>
              <a:gd name="T101" fmla="*/ 974 h 1382"/>
              <a:gd name="T102" fmla="*/ 1229 w 1484"/>
              <a:gd name="T103" fmla="*/ 934 h 1382"/>
              <a:gd name="T104" fmla="*/ 1188 w 1484"/>
              <a:gd name="T105" fmla="*/ 919 h 1382"/>
              <a:gd name="T106" fmla="*/ 821 w 1484"/>
              <a:gd name="T107" fmla="*/ 1142 h 1382"/>
              <a:gd name="T108" fmla="*/ 835 w 1484"/>
              <a:gd name="T109" fmla="*/ 1174 h 1382"/>
              <a:gd name="T110" fmla="*/ 868 w 1484"/>
              <a:gd name="T111" fmla="*/ 1161 h 1382"/>
              <a:gd name="T112" fmla="*/ 855 w 1484"/>
              <a:gd name="T113" fmla="*/ 1128 h 1382"/>
              <a:gd name="T114" fmla="*/ 365 w 1484"/>
              <a:gd name="T115" fmla="*/ 1081 h 1382"/>
              <a:gd name="T116" fmla="*/ 365 w 1484"/>
              <a:gd name="T117" fmla="*/ 1118 h 1382"/>
              <a:gd name="T118" fmla="*/ 403 w 1484"/>
              <a:gd name="T119" fmla="*/ 1118 h 1382"/>
              <a:gd name="T120" fmla="*/ 403 w 1484"/>
              <a:gd name="T121" fmla="*/ 108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382">
                <a:moveTo>
                  <a:pt x="1382" y="0"/>
                </a:moveTo>
                <a:lnTo>
                  <a:pt x="102" y="0"/>
                </a:lnTo>
                <a:lnTo>
                  <a:pt x="102" y="0"/>
                </a:lnTo>
                <a:lnTo>
                  <a:pt x="92" y="0"/>
                </a:lnTo>
                <a:lnTo>
                  <a:pt x="81" y="2"/>
                </a:lnTo>
                <a:lnTo>
                  <a:pt x="72" y="5"/>
                </a:lnTo>
                <a:lnTo>
                  <a:pt x="63" y="8"/>
                </a:lnTo>
                <a:lnTo>
                  <a:pt x="54" y="13"/>
                </a:lnTo>
                <a:lnTo>
                  <a:pt x="46" y="17"/>
                </a:lnTo>
                <a:lnTo>
                  <a:pt x="37" y="23"/>
                </a:lnTo>
                <a:lnTo>
                  <a:pt x="30" y="30"/>
                </a:lnTo>
                <a:lnTo>
                  <a:pt x="23" y="37"/>
                </a:lnTo>
                <a:lnTo>
                  <a:pt x="18" y="45"/>
                </a:lnTo>
                <a:lnTo>
                  <a:pt x="13" y="53"/>
                </a:lnTo>
                <a:lnTo>
                  <a:pt x="8" y="63"/>
                </a:lnTo>
                <a:lnTo>
                  <a:pt x="5" y="72"/>
                </a:lnTo>
                <a:lnTo>
                  <a:pt x="3" y="81"/>
                </a:lnTo>
                <a:lnTo>
                  <a:pt x="0" y="92"/>
                </a:lnTo>
                <a:lnTo>
                  <a:pt x="0" y="102"/>
                </a:lnTo>
                <a:lnTo>
                  <a:pt x="0" y="1278"/>
                </a:lnTo>
                <a:lnTo>
                  <a:pt x="0" y="1278"/>
                </a:lnTo>
                <a:lnTo>
                  <a:pt x="0" y="1289"/>
                </a:lnTo>
                <a:lnTo>
                  <a:pt x="3" y="1299"/>
                </a:lnTo>
                <a:lnTo>
                  <a:pt x="5" y="1310"/>
                </a:lnTo>
                <a:lnTo>
                  <a:pt x="8" y="1319"/>
                </a:lnTo>
                <a:lnTo>
                  <a:pt x="13" y="1328"/>
                </a:lnTo>
                <a:lnTo>
                  <a:pt x="18" y="1336"/>
                </a:lnTo>
                <a:lnTo>
                  <a:pt x="23" y="1344"/>
                </a:lnTo>
                <a:lnTo>
                  <a:pt x="30" y="1351"/>
                </a:lnTo>
                <a:lnTo>
                  <a:pt x="37" y="1358"/>
                </a:lnTo>
                <a:lnTo>
                  <a:pt x="46" y="1364"/>
                </a:lnTo>
                <a:lnTo>
                  <a:pt x="54" y="1369"/>
                </a:lnTo>
                <a:lnTo>
                  <a:pt x="63" y="1373"/>
                </a:lnTo>
                <a:lnTo>
                  <a:pt x="72" y="1377"/>
                </a:lnTo>
                <a:lnTo>
                  <a:pt x="81" y="1379"/>
                </a:lnTo>
                <a:lnTo>
                  <a:pt x="92" y="1380"/>
                </a:lnTo>
                <a:lnTo>
                  <a:pt x="102" y="1382"/>
                </a:lnTo>
                <a:lnTo>
                  <a:pt x="1382" y="1382"/>
                </a:lnTo>
                <a:lnTo>
                  <a:pt x="1382" y="1382"/>
                </a:lnTo>
                <a:lnTo>
                  <a:pt x="1392" y="1380"/>
                </a:lnTo>
                <a:lnTo>
                  <a:pt x="1403" y="1379"/>
                </a:lnTo>
                <a:lnTo>
                  <a:pt x="1412" y="1377"/>
                </a:lnTo>
                <a:lnTo>
                  <a:pt x="1421" y="1373"/>
                </a:lnTo>
                <a:lnTo>
                  <a:pt x="1431" y="1369"/>
                </a:lnTo>
                <a:lnTo>
                  <a:pt x="1439" y="1364"/>
                </a:lnTo>
                <a:lnTo>
                  <a:pt x="1447" y="1358"/>
                </a:lnTo>
                <a:lnTo>
                  <a:pt x="1454" y="1351"/>
                </a:lnTo>
                <a:lnTo>
                  <a:pt x="1461" y="1344"/>
                </a:lnTo>
                <a:lnTo>
                  <a:pt x="1467" y="1336"/>
                </a:lnTo>
                <a:lnTo>
                  <a:pt x="1471" y="1328"/>
                </a:lnTo>
                <a:lnTo>
                  <a:pt x="1476" y="1319"/>
                </a:lnTo>
                <a:lnTo>
                  <a:pt x="1479" y="1310"/>
                </a:lnTo>
                <a:lnTo>
                  <a:pt x="1482" y="1299"/>
                </a:lnTo>
                <a:lnTo>
                  <a:pt x="1484" y="1289"/>
                </a:lnTo>
                <a:lnTo>
                  <a:pt x="1484" y="1278"/>
                </a:lnTo>
                <a:lnTo>
                  <a:pt x="1484" y="102"/>
                </a:lnTo>
                <a:lnTo>
                  <a:pt x="1484" y="102"/>
                </a:lnTo>
                <a:lnTo>
                  <a:pt x="1484" y="92"/>
                </a:lnTo>
                <a:lnTo>
                  <a:pt x="1482" y="81"/>
                </a:lnTo>
                <a:lnTo>
                  <a:pt x="1479" y="72"/>
                </a:lnTo>
                <a:lnTo>
                  <a:pt x="1476" y="63"/>
                </a:lnTo>
                <a:lnTo>
                  <a:pt x="1471" y="53"/>
                </a:lnTo>
                <a:lnTo>
                  <a:pt x="1467" y="45"/>
                </a:lnTo>
                <a:lnTo>
                  <a:pt x="1461" y="37"/>
                </a:lnTo>
                <a:lnTo>
                  <a:pt x="1454" y="30"/>
                </a:lnTo>
                <a:lnTo>
                  <a:pt x="1447" y="23"/>
                </a:lnTo>
                <a:lnTo>
                  <a:pt x="1439" y="17"/>
                </a:lnTo>
                <a:lnTo>
                  <a:pt x="1431" y="13"/>
                </a:lnTo>
                <a:lnTo>
                  <a:pt x="1421" y="8"/>
                </a:lnTo>
                <a:lnTo>
                  <a:pt x="1412" y="5"/>
                </a:lnTo>
                <a:lnTo>
                  <a:pt x="1403" y="2"/>
                </a:lnTo>
                <a:lnTo>
                  <a:pt x="1392" y="0"/>
                </a:lnTo>
                <a:lnTo>
                  <a:pt x="1382" y="0"/>
                </a:lnTo>
                <a:lnTo>
                  <a:pt x="1382" y="0"/>
                </a:lnTo>
                <a:close/>
                <a:moveTo>
                  <a:pt x="100" y="488"/>
                </a:moveTo>
                <a:lnTo>
                  <a:pt x="137" y="453"/>
                </a:lnTo>
                <a:lnTo>
                  <a:pt x="209" y="524"/>
                </a:lnTo>
                <a:lnTo>
                  <a:pt x="281" y="452"/>
                </a:lnTo>
                <a:lnTo>
                  <a:pt x="316" y="487"/>
                </a:lnTo>
                <a:lnTo>
                  <a:pt x="244" y="560"/>
                </a:lnTo>
                <a:lnTo>
                  <a:pt x="316" y="632"/>
                </a:lnTo>
                <a:lnTo>
                  <a:pt x="278" y="669"/>
                </a:lnTo>
                <a:lnTo>
                  <a:pt x="207" y="597"/>
                </a:lnTo>
                <a:lnTo>
                  <a:pt x="135" y="668"/>
                </a:lnTo>
                <a:lnTo>
                  <a:pt x="99" y="632"/>
                </a:lnTo>
                <a:lnTo>
                  <a:pt x="171" y="560"/>
                </a:lnTo>
                <a:lnTo>
                  <a:pt x="100" y="488"/>
                </a:lnTo>
                <a:close/>
                <a:moveTo>
                  <a:pt x="383" y="1176"/>
                </a:moveTo>
                <a:lnTo>
                  <a:pt x="383" y="1176"/>
                </a:lnTo>
                <a:lnTo>
                  <a:pt x="375" y="1176"/>
                </a:lnTo>
                <a:lnTo>
                  <a:pt x="367" y="1175"/>
                </a:lnTo>
                <a:lnTo>
                  <a:pt x="360" y="1173"/>
                </a:lnTo>
                <a:lnTo>
                  <a:pt x="353" y="1171"/>
                </a:lnTo>
                <a:lnTo>
                  <a:pt x="346" y="1167"/>
                </a:lnTo>
                <a:lnTo>
                  <a:pt x="339" y="1164"/>
                </a:lnTo>
                <a:lnTo>
                  <a:pt x="333" y="1159"/>
                </a:lnTo>
                <a:lnTo>
                  <a:pt x="327" y="1153"/>
                </a:lnTo>
                <a:lnTo>
                  <a:pt x="321" y="1149"/>
                </a:lnTo>
                <a:lnTo>
                  <a:pt x="317" y="1142"/>
                </a:lnTo>
                <a:lnTo>
                  <a:pt x="313" y="1136"/>
                </a:lnTo>
                <a:lnTo>
                  <a:pt x="310" y="1129"/>
                </a:lnTo>
                <a:lnTo>
                  <a:pt x="307" y="1121"/>
                </a:lnTo>
                <a:lnTo>
                  <a:pt x="305" y="1114"/>
                </a:lnTo>
                <a:lnTo>
                  <a:pt x="304" y="1106"/>
                </a:lnTo>
                <a:lnTo>
                  <a:pt x="304" y="1098"/>
                </a:lnTo>
                <a:lnTo>
                  <a:pt x="304" y="1098"/>
                </a:lnTo>
                <a:lnTo>
                  <a:pt x="305" y="1081"/>
                </a:lnTo>
                <a:lnTo>
                  <a:pt x="306" y="1073"/>
                </a:lnTo>
                <a:lnTo>
                  <a:pt x="307" y="1066"/>
                </a:lnTo>
                <a:lnTo>
                  <a:pt x="311" y="1060"/>
                </a:lnTo>
                <a:lnTo>
                  <a:pt x="314" y="1054"/>
                </a:lnTo>
                <a:lnTo>
                  <a:pt x="319" y="1048"/>
                </a:lnTo>
                <a:lnTo>
                  <a:pt x="325" y="1043"/>
                </a:lnTo>
                <a:lnTo>
                  <a:pt x="208" y="829"/>
                </a:lnTo>
                <a:lnTo>
                  <a:pt x="138" y="866"/>
                </a:lnTo>
                <a:lnTo>
                  <a:pt x="138" y="866"/>
                </a:lnTo>
                <a:lnTo>
                  <a:pt x="131" y="868"/>
                </a:lnTo>
                <a:lnTo>
                  <a:pt x="124" y="869"/>
                </a:lnTo>
                <a:lnTo>
                  <a:pt x="119" y="868"/>
                </a:lnTo>
                <a:lnTo>
                  <a:pt x="113" y="866"/>
                </a:lnTo>
                <a:lnTo>
                  <a:pt x="109" y="862"/>
                </a:lnTo>
                <a:lnTo>
                  <a:pt x="107" y="860"/>
                </a:lnTo>
                <a:lnTo>
                  <a:pt x="105" y="857"/>
                </a:lnTo>
                <a:lnTo>
                  <a:pt x="105" y="857"/>
                </a:lnTo>
                <a:lnTo>
                  <a:pt x="101" y="850"/>
                </a:lnTo>
                <a:lnTo>
                  <a:pt x="100" y="843"/>
                </a:lnTo>
                <a:lnTo>
                  <a:pt x="102" y="837"/>
                </a:lnTo>
                <a:lnTo>
                  <a:pt x="105" y="831"/>
                </a:lnTo>
                <a:lnTo>
                  <a:pt x="107" y="828"/>
                </a:lnTo>
                <a:lnTo>
                  <a:pt x="110" y="824"/>
                </a:lnTo>
                <a:lnTo>
                  <a:pt x="114" y="822"/>
                </a:lnTo>
                <a:lnTo>
                  <a:pt x="114" y="822"/>
                </a:lnTo>
                <a:lnTo>
                  <a:pt x="287" y="716"/>
                </a:lnTo>
                <a:lnTo>
                  <a:pt x="287" y="716"/>
                </a:lnTo>
                <a:lnTo>
                  <a:pt x="291" y="714"/>
                </a:lnTo>
                <a:lnTo>
                  <a:pt x="297" y="713"/>
                </a:lnTo>
                <a:lnTo>
                  <a:pt x="302" y="713"/>
                </a:lnTo>
                <a:lnTo>
                  <a:pt x="306" y="714"/>
                </a:lnTo>
                <a:lnTo>
                  <a:pt x="311" y="715"/>
                </a:lnTo>
                <a:lnTo>
                  <a:pt x="316" y="717"/>
                </a:lnTo>
                <a:lnTo>
                  <a:pt x="319" y="721"/>
                </a:lnTo>
                <a:lnTo>
                  <a:pt x="321" y="726"/>
                </a:lnTo>
                <a:lnTo>
                  <a:pt x="321" y="726"/>
                </a:lnTo>
                <a:lnTo>
                  <a:pt x="325" y="734"/>
                </a:lnTo>
                <a:lnTo>
                  <a:pt x="326" y="741"/>
                </a:lnTo>
                <a:lnTo>
                  <a:pt x="325" y="746"/>
                </a:lnTo>
                <a:lnTo>
                  <a:pt x="323" y="751"/>
                </a:lnTo>
                <a:lnTo>
                  <a:pt x="320" y="755"/>
                </a:lnTo>
                <a:lnTo>
                  <a:pt x="317" y="758"/>
                </a:lnTo>
                <a:lnTo>
                  <a:pt x="313" y="759"/>
                </a:lnTo>
                <a:lnTo>
                  <a:pt x="253" y="803"/>
                </a:lnTo>
                <a:lnTo>
                  <a:pt x="370" y="1020"/>
                </a:lnTo>
                <a:lnTo>
                  <a:pt x="370" y="1020"/>
                </a:lnTo>
                <a:lnTo>
                  <a:pt x="383" y="1019"/>
                </a:lnTo>
                <a:lnTo>
                  <a:pt x="383" y="1019"/>
                </a:lnTo>
                <a:lnTo>
                  <a:pt x="391" y="1019"/>
                </a:lnTo>
                <a:lnTo>
                  <a:pt x="399" y="1020"/>
                </a:lnTo>
                <a:lnTo>
                  <a:pt x="406" y="1022"/>
                </a:lnTo>
                <a:lnTo>
                  <a:pt x="414" y="1025"/>
                </a:lnTo>
                <a:lnTo>
                  <a:pt x="421" y="1028"/>
                </a:lnTo>
                <a:lnTo>
                  <a:pt x="427" y="1032"/>
                </a:lnTo>
                <a:lnTo>
                  <a:pt x="434" y="1036"/>
                </a:lnTo>
                <a:lnTo>
                  <a:pt x="440" y="1042"/>
                </a:lnTo>
                <a:lnTo>
                  <a:pt x="444" y="1048"/>
                </a:lnTo>
                <a:lnTo>
                  <a:pt x="449" y="1054"/>
                </a:lnTo>
                <a:lnTo>
                  <a:pt x="452" y="1059"/>
                </a:lnTo>
                <a:lnTo>
                  <a:pt x="456" y="1066"/>
                </a:lnTo>
                <a:lnTo>
                  <a:pt x="458" y="1074"/>
                </a:lnTo>
                <a:lnTo>
                  <a:pt x="460" y="1081"/>
                </a:lnTo>
                <a:lnTo>
                  <a:pt x="462" y="1089"/>
                </a:lnTo>
                <a:lnTo>
                  <a:pt x="463" y="1098"/>
                </a:lnTo>
                <a:lnTo>
                  <a:pt x="463" y="1098"/>
                </a:lnTo>
                <a:lnTo>
                  <a:pt x="462" y="1106"/>
                </a:lnTo>
                <a:lnTo>
                  <a:pt x="460" y="1114"/>
                </a:lnTo>
                <a:lnTo>
                  <a:pt x="458" y="1121"/>
                </a:lnTo>
                <a:lnTo>
                  <a:pt x="456" y="1129"/>
                </a:lnTo>
                <a:lnTo>
                  <a:pt x="452" y="1136"/>
                </a:lnTo>
                <a:lnTo>
                  <a:pt x="449" y="1142"/>
                </a:lnTo>
                <a:lnTo>
                  <a:pt x="444" y="1149"/>
                </a:lnTo>
                <a:lnTo>
                  <a:pt x="440" y="1153"/>
                </a:lnTo>
                <a:lnTo>
                  <a:pt x="434" y="1159"/>
                </a:lnTo>
                <a:lnTo>
                  <a:pt x="427" y="1164"/>
                </a:lnTo>
                <a:lnTo>
                  <a:pt x="421" y="1167"/>
                </a:lnTo>
                <a:lnTo>
                  <a:pt x="414" y="1171"/>
                </a:lnTo>
                <a:lnTo>
                  <a:pt x="406" y="1173"/>
                </a:lnTo>
                <a:lnTo>
                  <a:pt x="399" y="1175"/>
                </a:lnTo>
                <a:lnTo>
                  <a:pt x="391" y="1176"/>
                </a:lnTo>
                <a:lnTo>
                  <a:pt x="383" y="1176"/>
                </a:lnTo>
                <a:lnTo>
                  <a:pt x="383" y="1176"/>
                </a:lnTo>
                <a:close/>
                <a:moveTo>
                  <a:pt x="674" y="734"/>
                </a:moveTo>
                <a:lnTo>
                  <a:pt x="637" y="772"/>
                </a:lnTo>
                <a:lnTo>
                  <a:pt x="565" y="699"/>
                </a:lnTo>
                <a:lnTo>
                  <a:pt x="493" y="771"/>
                </a:lnTo>
                <a:lnTo>
                  <a:pt x="457" y="734"/>
                </a:lnTo>
                <a:lnTo>
                  <a:pt x="529" y="662"/>
                </a:lnTo>
                <a:lnTo>
                  <a:pt x="458" y="591"/>
                </a:lnTo>
                <a:lnTo>
                  <a:pt x="495" y="555"/>
                </a:lnTo>
                <a:lnTo>
                  <a:pt x="567" y="627"/>
                </a:lnTo>
                <a:lnTo>
                  <a:pt x="639" y="554"/>
                </a:lnTo>
                <a:lnTo>
                  <a:pt x="674" y="590"/>
                </a:lnTo>
                <a:lnTo>
                  <a:pt x="602" y="662"/>
                </a:lnTo>
                <a:lnTo>
                  <a:pt x="674" y="734"/>
                </a:lnTo>
                <a:close/>
                <a:moveTo>
                  <a:pt x="909" y="1195"/>
                </a:moveTo>
                <a:lnTo>
                  <a:pt x="909" y="1195"/>
                </a:lnTo>
                <a:lnTo>
                  <a:pt x="903" y="1202"/>
                </a:lnTo>
                <a:lnTo>
                  <a:pt x="897" y="1208"/>
                </a:lnTo>
                <a:lnTo>
                  <a:pt x="892" y="1212"/>
                </a:lnTo>
                <a:lnTo>
                  <a:pt x="885" y="1217"/>
                </a:lnTo>
                <a:lnTo>
                  <a:pt x="878" y="1220"/>
                </a:lnTo>
                <a:lnTo>
                  <a:pt x="871" y="1223"/>
                </a:lnTo>
                <a:lnTo>
                  <a:pt x="863" y="1225"/>
                </a:lnTo>
                <a:lnTo>
                  <a:pt x="856" y="1227"/>
                </a:lnTo>
                <a:lnTo>
                  <a:pt x="848" y="1227"/>
                </a:lnTo>
                <a:lnTo>
                  <a:pt x="839" y="1227"/>
                </a:lnTo>
                <a:lnTo>
                  <a:pt x="831" y="1227"/>
                </a:lnTo>
                <a:lnTo>
                  <a:pt x="824" y="1225"/>
                </a:lnTo>
                <a:lnTo>
                  <a:pt x="816" y="1223"/>
                </a:lnTo>
                <a:lnTo>
                  <a:pt x="809" y="1220"/>
                </a:lnTo>
                <a:lnTo>
                  <a:pt x="802" y="1216"/>
                </a:lnTo>
                <a:lnTo>
                  <a:pt x="795" y="1211"/>
                </a:lnTo>
                <a:lnTo>
                  <a:pt x="795" y="1211"/>
                </a:lnTo>
                <a:lnTo>
                  <a:pt x="788" y="1207"/>
                </a:lnTo>
                <a:lnTo>
                  <a:pt x="783" y="1201"/>
                </a:lnTo>
                <a:lnTo>
                  <a:pt x="778" y="1194"/>
                </a:lnTo>
                <a:lnTo>
                  <a:pt x="773" y="1188"/>
                </a:lnTo>
                <a:lnTo>
                  <a:pt x="770" y="1181"/>
                </a:lnTo>
                <a:lnTo>
                  <a:pt x="766" y="1173"/>
                </a:lnTo>
                <a:lnTo>
                  <a:pt x="765" y="1166"/>
                </a:lnTo>
                <a:lnTo>
                  <a:pt x="763" y="1158"/>
                </a:lnTo>
                <a:lnTo>
                  <a:pt x="763" y="1151"/>
                </a:lnTo>
                <a:lnTo>
                  <a:pt x="763" y="1143"/>
                </a:lnTo>
                <a:lnTo>
                  <a:pt x="763" y="1135"/>
                </a:lnTo>
                <a:lnTo>
                  <a:pt x="765" y="1127"/>
                </a:lnTo>
                <a:lnTo>
                  <a:pt x="768" y="1120"/>
                </a:lnTo>
                <a:lnTo>
                  <a:pt x="770" y="1111"/>
                </a:lnTo>
                <a:lnTo>
                  <a:pt x="775" y="1105"/>
                </a:lnTo>
                <a:lnTo>
                  <a:pt x="779" y="1098"/>
                </a:lnTo>
                <a:lnTo>
                  <a:pt x="779" y="1098"/>
                </a:lnTo>
                <a:lnTo>
                  <a:pt x="784" y="1091"/>
                </a:lnTo>
                <a:lnTo>
                  <a:pt x="790" y="1086"/>
                </a:lnTo>
                <a:lnTo>
                  <a:pt x="794" y="1081"/>
                </a:lnTo>
                <a:lnTo>
                  <a:pt x="800" y="1078"/>
                </a:lnTo>
                <a:lnTo>
                  <a:pt x="807" y="1074"/>
                </a:lnTo>
                <a:lnTo>
                  <a:pt x="813" y="1072"/>
                </a:lnTo>
                <a:lnTo>
                  <a:pt x="828" y="1071"/>
                </a:lnTo>
                <a:lnTo>
                  <a:pt x="828" y="1071"/>
                </a:lnTo>
                <a:lnTo>
                  <a:pt x="826" y="1038"/>
                </a:lnTo>
                <a:lnTo>
                  <a:pt x="822" y="1003"/>
                </a:lnTo>
                <a:lnTo>
                  <a:pt x="816" y="955"/>
                </a:lnTo>
                <a:lnTo>
                  <a:pt x="809" y="899"/>
                </a:lnTo>
                <a:lnTo>
                  <a:pt x="799" y="837"/>
                </a:lnTo>
                <a:lnTo>
                  <a:pt x="786" y="770"/>
                </a:lnTo>
                <a:lnTo>
                  <a:pt x="778" y="735"/>
                </a:lnTo>
                <a:lnTo>
                  <a:pt x="770" y="700"/>
                </a:lnTo>
                <a:lnTo>
                  <a:pt x="761" y="664"/>
                </a:lnTo>
                <a:lnTo>
                  <a:pt x="751" y="629"/>
                </a:lnTo>
                <a:lnTo>
                  <a:pt x="740" y="595"/>
                </a:lnTo>
                <a:lnTo>
                  <a:pt x="728" y="561"/>
                </a:lnTo>
                <a:lnTo>
                  <a:pt x="715" y="529"/>
                </a:lnTo>
                <a:lnTo>
                  <a:pt x="702" y="496"/>
                </a:lnTo>
                <a:lnTo>
                  <a:pt x="686" y="466"/>
                </a:lnTo>
                <a:lnTo>
                  <a:pt x="670" y="438"/>
                </a:lnTo>
                <a:lnTo>
                  <a:pt x="653" y="411"/>
                </a:lnTo>
                <a:lnTo>
                  <a:pt x="634" y="387"/>
                </a:lnTo>
                <a:lnTo>
                  <a:pt x="615" y="365"/>
                </a:lnTo>
                <a:lnTo>
                  <a:pt x="604" y="356"/>
                </a:lnTo>
                <a:lnTo>
                  <a:pt x="594" y="347"/>
                </a:lnTo>
                <a:lnTo>
                  <a:pt x="583" y="338"/>
                </a:lnTo>
                <a:lnTo>
                  <a:pt x="572" y="331"/>
                </a:lnTo>
                <a:lnTo>
                  <a:pt x="560" y="325"/>
                </a:lnTo>
                <a:lnTo>
                  <a:pt x="549" y="319"/>
                </a:lnTo>
                <a:lnTo>
                  <a:pt x="536" y="314"/>
                </a:lnTo>
                <a:lnTo>
                  <a:pt x="524" y="309"/>
                </a:lnTo>
                <a:lnTo>
                  <a:pt x="510" y="307"/>
                </a:lnTo>
                <a:lnTo>
                  <a:pt x="498" y="305"/>
                </a:lnTo>
                <a:lnTo>
                  <a:pt x="498" y="305"/>
                </a:lnTo>
                <a:lnTo>
                  <a:pt x="493" y="316"/>
                </a:lnTo>
                <a:lnTo>
                  <a:pt x="488" y="335"/>
                </a:lnTo>
                <a:lnTo>
                  <a:pt x="478" y="385"/>
                </a:lnTo>
                <a:lnTo>
                  <a:pt x="466" y="450"/>
                </a:lnTo>
                <a:lnTo>
                  <a:pt x="353" y="235"/>
                </a:lnTo>
                <a:lnTo>
                  <a:pt x="538" y="143"/>
                </a:lnTo>
                <a:lnTo>
                  <a:pt x="538" y="143"/>
                </a:lnTo>
                <a:lnTo>
                  <a:pt x="535" y="146"/>
                </a:lnTo>
                <a:lnTo>
                  <a:pt x="532" y="151"/>
                </a:lnTo>
                <a:lnTo>
                  <a:pt x="527" y="165"/>
                </a:lnTo>
                <a:lnTo>
                  <a:pt x="522" y="183"/>
                </a:lnTo>
                <a:lnTo>
                  <a:pt x="518" y="203"/>
                </a:lnTo>
                <a:lnTo>
                  <a:pt x="513" y="240"/>
                </a:lnTo>
                <a:lnTo>
                  <a:pt x="510" y="257"/>
                </a:lnTo>
                <a:lnTo>
                  <a:pt x="510" y="257"/>
                </a:lnTo>
                <a:lnTo>
                  <a:pt x="514" y="257"/>
                </a:lnTo>
                <a:lnTo>
                  <a:pt x="524" y="258"/>
                </a:lnTo>
                <a:lnTo>
                  <a:pt x="540" y="262"/>
                </a:lnTo>
                <a:lnTo>
                  <a:pt x="561" y="269"/>
                </a:lnTo>
                <a:lnTo>
                  <a:pt x="573" y="274"/>
                </a:lnTo>
                <a:lnTo>
                  <a:pt x="586" y="280"/>
                </a:lnTo>
                <a:lnTo>
                  <a:pt x="600" y="289"/>
                </a:lnTo>
                <a:lnTo>
                  <a:pt x="615" y="298"/>
                </a:lnTo>
                <a:lnTo>
                  <a:pt x="630" y="309"/>
                </a:lnTo>
                <a:lnTo>
                  <a:pt x="645" y="323"/>
                </a:lnTo>
                <a:lnTo>
                  <a:pt x="661" y="338"/>
                </a:lnTo>
                <a:lnTo>
                  <a:pt x="677" y="356"/>
                </a:lnTo>
                <a:lnTo>
                  <a:pt x="693" y="377"/>
                </a:lnTo>
                <a:lnTo>
                  <a:pt x="710" y="399"/>
                </a:lnTo>
                <a:lnTo>
                  <a:pt x="726" y="424"/>
                </a:lnTo>
                <a:lnTo>
                  <a:pt x="742" y="453"/>
                </a:lnTo>
                <a:lnTo>
                  <a:pt x="758" y="484"/>
                </a:lnTo>
                <a:lnTo>
                  <a:pt x="773" y="519"/>
                </a:lnTo>
                <a:lnTo>
                  <a:pt x="788" y="557"/>
                </a:lnTo>
                <a:lnTo>
                  <a:pt x="802" y="598"/>
                </a:lnTo>
                <a:lnTo>
                  <a:pt x="816" y="643"/>
                </a:lnTo>
                <a:lnTo>
                  <a:pt x="829" y="693"/>
                </a:lnTo>
                <a:lnTo>
                  <a:pt x="841" y="745"/>
                </a:lnTo>
                <a:lnTo>
                  <a:pt x="851" y="802"/>
                </a:lnTo>
                <a:lnTo>
                  <a:pt x="860" y="863"/>
                </a:lnTo>
                <a:lnTo>
                  <a:pt x="870" y="930"/>
                </a:lnTo>
                <a:lnTo>
                  <a:pt x="877" y="1000"/>
                </a:lnTo>
                <a:lnTo>
                  <a:pt x="881" y="1074"/>
                </a:lnTo>
                <a:lnTo>
                  <a:pt x="881" y="1074"/>
                </a:lnTo>
                <a:lnTo>
                  <a:pt x="893" y="1081"/>
                </a:lnTo>
                <a:lnTo>
                  <a:pt x="893" y="1081"/>
                </a:lnTo>
                <a:lnTo>
                  <a:pt x="899" y="1087"/>
                </a:lnTo>
                <a:lnTo>
                  <a:pt x="904" y="1093"/>
                </a:lnTo>
                <a:lnTo>
                  <a:pt x="909" y="1099"/>
                </a:lnTo>
                <a:lnTo>
                  <a:pt x="914" y="1106"/>
                </a:lnTo>
                <a:lnTo>
                  <a:pt x="917" y="1113"/>
                </a:lnTo>
                <a:lnTo>
                  <a:pt x="921" y="1120"/>
                </a:lnTo>
                <a:lnTo>
                  <a:pt x="923" y="1128"/>
                </a:lnTo>
                <a:lnTo>
                  <a:pt x="924" y="1135"/>
                </a:lnTo>
                <a:lnTo>
                  <a:pt x="925" y="1143"/>
                </a:lnTo>
                <a:lnTo>
                  <a:pt x="925" y="1151"/>
                </a:lnTo>
                <a:lnTo>
                  <a:pt x="924" y="1159"/>
                </a:lnTo>
                <a:lnTo>
                  <a:pt x="923" y="1166"/>
                </a:lnTo>
                <a:lnTo>
                  <a:pt x="921" y="1174"/>
                </a:lnTo>
                <a:lnTo>
                  <a:pt x="917" y="1181"/>
                </a:lnTo>
                <a:lnTo>
                  <a:pt x="914" y="1188"/>
                </a:lnTo>
                <a:lnTo>
                  <a:pt x="909" y="1195"/>
                </a:lnTo>
                <a:lnTo>
                  <a:pt x="909" y="1195"/>
                </a:lnTo>
                <a:close/>
                <a:moveTo>
                  <a:pt x="1025" y="546"/>
                </a:moveTo>
                <a:lnTo>
                  <a:pt x="953" y="617"/>
                </a:lnTo>
                <a:lnTo>
                  <a:pt x="917" y="581"/>
                </a:lnTo>
                <a:lnTo>
                  <a:pt x="990" y="509"/>
                </a:lnTo>
                <a:lnTo>
                  <a:pt x="918" y="437"/>
                </a:lnTo>
                <a:lnTo>
                  <a:pt x="955" y="402"/>
                </a:lnTo>
                <a:lnTo>
                  <a:pt x="1027" y="473"/>
                </a:lnTo>
                <a:lnTo>
                  <a:pt x="1099" y="401"/>
                </a:lnTo>
                <a:lnTo>
                  <a:pt x="1134" y="436"/>
                </a:lnTo>
                <a:lnTo>
                  <a:pt x="1062" y="509"/>
                </a:lnTo>
                <a:lnTo>
                  <a:pt x="1134" y="581"/>
                </a:lnTo>
                <a:lnTo>
                  <a:pt x="1097" y="618"/>
                </a:lnTo>
                <a:lnTo>
                  <a:pt x="1025" y="546"/>
                </a:lnTo>
                <a:close/>
                <a:moveTo>
                  <a:pt x="1276" y="914"/>
                </a:moveTo>
                <a:lnTo>
                  <a:pt x="1276" y="914"/>
                </a:lnTo>
                <a:lnTo>
                  <a:pt x="1279" y="927"/>
                </a:lnTo>
                <a:lnTo>
                  <a:pt x="1280" y="940"/>
                </a:lnTo>
                <a:lnTo>
                  <a:pt x="1279" y="956"/>
                </a:lnTo>
                <a:lnTo>
                  <a:pt x="1278" y="964"/>
                </a:lnTo>
                <a:lnTo>
                  <a:pt x="1275" y="974"/>
                </a:lnTo>
                <a:lnTo>
                  <a:pt x="1272" y="982"/>
                </a:lnTo>
                <a:lnTo>
                  <a:pt x="1267" y="990"/>
                </a:lnTo>
                <a:lnTo>
                  <a:pt x="1261" y="998"/>
                </a:lnTo>
                <a:lnTo>
                  <a:pt x="1254" y="1005"/>
                </a:lnTo>
                <a:lnTo>
                  <a:pt x="1245" y="1012"/>
                </a:lnTo>
                <a:lnTo>
                  <a:pt x="1235" y="1018"/>
                </a:lnTo>
                <a:lnTo>
                  <a:pt x="1235" y="1018"/>
                </a:lnTo>
                <a:lnTo>
                  <a:pt x="1228" y="1020"/>
                </a:lnTo>
                <a:lnTo>
                  <a:pt x="1220" y="1022"/>
                </a:lnTo>
                <a:lnTo>
                  <a:pt x="1213" y="1023"/>
                </a:lnTo>
                <a:lnTo>
                  <a:pt x="1205" y="1025"/>
                </a:lnTo>
                <a:lnTo>
                  <a:pt x="1198" y="1025"/>
                </a:lnTo>
                <a:lnTo>
                  <a:pt x="1191" y="1023"/>
                </a:lnTo>
                <a:lnTo>
                  <a:pt x="1183" y="1022"/>
                </a:lnTo>
                <a:lnTo>
                  <a:pt x="1176" y="1020"/>
                </a:lnTo>
                <a:lnTo>
                  <a:pt x="1169" y="1018"/>
                </a:lnTo>
                <a:lnTo>
                  <a:pt x="1163" y="1014"/>
                </a:lnTo>
                <a:lnTo>
                  <a:pt x="1156" y="1010"/>
                </a:lnTo>
                <a:lnTo>
                  <a:pt x="1150" y="1005"/>
                </a:lnTo>
                <a:lnTo>
                  <a:pt x="1145" y="999"/>
                </a:lnTo>
                <a:lnTo>
                  <a:pt x="1141" y="993"/>
                </a:lnTo>
                <a:lnTo>
                  <a:pt x="1136" y="987"/>
                </a:lnTo>
                <a:lnTo>
                  <a:pt x="1133" y="981"/>
                </a:lnTo>
                <a:lnTo>
                  <a:pt x="1133" y="981"/>
                </a:lnTo>
                <a:lnTo>
                  <a:pt x="1129" y="974"/>
                </a:lnTo>
                <a:lnTo>
                  <a:pt x="1127" y="965"/>
                </a:lnTo>
                <a:lnTo>
                  <a:pt x="1126" y="957"/>
                </a:lnTo>
                <a:lnTo>
                  <a:pt x="1125" y="950"/>
                </a:lnTo>
                <a:lnTo>
                  <a:pt x="1125" y="942"/>
                </a:lnTo>
                <a:lnTo>
                  <a:pt x="1126" y="935"/>
                </a:lnTo>
                <a:lnTo>
                  <a:pt x="1127" y="927"/>
                </a:lnTo>
                <a:lnTo>
                  <a:pt x="1129" y="920"/>
                </a:lnTo>
                <a:lnTo>
                  <a:pt x="1133" y="913"/>
                </a:lnTo>
                <a:lnTo>
                  <a:pt x="1136" y="906"/>
                </a:lnTo>
                <a:lnTo>
                  <a:pt x="1140" y="899"/>
                </a:lnTo>
                <a:lnTo>
                  <a:pt x="1144" y="894"/>
                </a:lnTo>
                <a:lnTo>
                  <a:pt x="1150" y="888"/>
                </a:lnTo>
                <a:lnTo>
                  <a:pt x="1156" y="883"/>
                </a:lnTo>
                <a:lnTo>
                  <a:pt x="1162" y="879"/>
                </a:lnTo>
                <a:lnTo>
                  <a:pt x="1169" y="875"/>
                </a:lnTo>
                <a:lnTo>
                  <a:pt x="1169" y="875"/>
                </a:lnTo>
                <a:lnTo>
                  <a:pt x="1177" y="872"/>
                </a:lnTo>
                <a:lnTo>
                  <a:pt x="1185" y="869"/>
                </a:lnTo>
                <a:lnTo>
                  <a:pt x="1193" y="868"/>
                </a:lnTo>
                <a:lnTo>
                  <a:pt x="1201" y="867"/>
                </a:lnTo>
                <a:lnTo>
                  <a:pt x="1209" y="868"/>
                </a:lnTo>
                <a:lnTo>
                  <a:pt x="1217" y="869"/>
                </a:lnTo>
                <a:lnTo>
                  <a:pt x="1225" y="872"/>
                </a:lnTo>
                <a:lnTo>
                  <a:pt x="1232" y="874"/>
                </a:lnTo>
                <a:lnTo>
                  <a:pt x="1232" y="874"/>
                </a:lnTo>
                <a:lnTo>
                  <a:pt x="1246" y="865"/>
                </a:lnTo>
                <a:lnTo>
                  <a:pt x="1259" y="855"/>
                </a:lnTo>
                <a:lnTo>
                  <a:pt x="1271" y="844"/>
                </a:lnTo>
                <a:lnTo>
                  <a:pt x="1281" y="832"/>
                </a:lnTo>
                <a:lnTo>
                  <a:pt x="1290" y="819"/>
                </a:lnTo>
                <a:lnTo>
                  <a:pt x="1298" y="807"/>
                </a:lnTo>
                <a:lnTo>
                  <a:pt x="1305" y="794"/>
                </a:lnTo>
                <a:lnTo>
                  <a:pt x="1311" y="782"/>
                </a:lnTo>
                <a:lnTo>
                  <a:pt x="1320" y="759"/>
                </a:lnTo>
                <a:lnTo>
                  <a:pt x="1326" y="741"/>
                </a:lnTo>
                <a:lnTo>
                  <a:pt x="1331" y="723"/>
                </a:lnTo>
                <a:lnTo>
                  <a:pt x="1231" y="653"/>
                </a:lnTo>
                <a:lnTo>
                  <a:pt x="1177" y="713"/>
                </a:lnTo>
                <a:lnTo>
                  <a:pt x="1176" y="562"/>
                </a:lnTo>
                <a:lnTo>
                  <a:pt x="1324" y="562"/>
                </a:lnTo>
                <a:lnTo>
                  <a:pt x="1260" y="611"/>
                </a:lnTo>
                <a:lnTo>
                  <a:pt x="1384" y="707"/>
                </a:lnTo>
                <a:lnTo>
                  <a:pt x="1384" y="707"/>
                </a:lnTo>
                <a:lnTo>
                  <a:pt x="1382" y="729"/>
                </a:lnTo>
                <a:lnTo>
                  <a:pt x="1377" y="750"/>
                </a:lnTo>
                <a:lnTo>
                  <a:pt x="1371" y="770"/>
                </a:lnTo>
                <a:lnTo>
                  <a:pt x="1365" y="789"/>
                </a:lnTo>
                <a:lnTo>
                  <a:pt x="1356" y="807"/>
                </a:lnTo>
                <a:lnTo>
                  <a:pt x="1347" y="824"/>
                </a:lnTo>
                <a:lnTo>
                  <a:pt x="1338" y="840"/>
                </a:lnTo>
                <a:lnTo>
                  <a:pt x="1327" y="854"/>
                </a:lnTo>
                <a:lnTo>
                  <a:pt x="1309" y="880"/>
                </a:lnTo>
                <a:lnTo>
                  <a:pt x="1293" y="898"/>
                </a:lnTo>
                <a:lnTo>
                  <a:pt x="1281" y="911"/>
                </a:lnTo>
                <a:lnTo>
                  <a:pt x="1276" y="914"/>
                </a:lnTo>
                <a:lnTo>
                  <a:pt x="1276" y="914"/>
                </a:lnTo>
                <a:close/>
                <a:moveTo>
                  <a:pt x="1188" y="919"/>
                </a:moveTo>
                <a:lnTo>
                  <a:pt x="1188" y="919"/>
                </a:lnTo>
                <a:lnTo>
                  <a:pt x="1184" y="923"/>
                </a:lnTo>
                <a:lnTo>
                  <a:pt x="1179" y="926"/>
                </a:lnTo>
                <a:lnTo>
                  <a:pt x="1176" y="931"/>
                </a:lnTo>
                <a:lnTo>
                  <a:pt x="1173" y="936"/>
                </a:lnTo>
                <a:lnTo>
                  <a:pt x="1172" y="942"/>
                </a:lnTo>
                <a:lnTo>
                  <a:pt x="1171" y="948"/>
                </a:lnTo>
                <a:lnTo>
                  <a:pt x="1172" y="954"/>
                </a:lnTo>
                <a:lnTo>
                  <a:pt x="1174" y="960"/>
                </a:lnTo>
                <a:lnTo>
                  <a:pt x="1174" y="960"/>
                </a:lnTo>
                <a:lnTo>
                  <a:pt x="1178" y="964"/>
                </a:lnTo>
                <a:lnTo>
                  <a:pt x="1181" y="969"/>
                </a:lnTo>
                <a:lnTo>
                  <a:pt x="1186" y="972"/>
                </a:lnTo>
                <a:lnTo>
                  <a:pt x="1192" y="975"/>
                </a:lnTo>
                <a:lnTo>
                  <a:pt x="1196" y="976"/>
                </a:lnTo>
                <a:lnTo>
                  <a:pt x="1202" y="976"/>
                </a:lnTo>
                <a:lnTo>
                  <a:pt x="1208" y="976"/>
                </a:lnTo>
                <a:lnTo>
                  <a:pt x="1214" y="974"/>
                </a:lnTo>
                <a:lnTo>
                  <a:pt x="1214" y="974"/>
                </a:lnTo>
                <a:lnTo>
                  <a:pt x="1220" y="970"/>
                </a:lnTo>
                <a:lnTo>
                  <a:pt x="1224" y="967"/>
                </a:lnTo>
                <a:lnTo>
                  <a:pt x="1228" y="962"/>
                </a:lnTo>
                <a:lnTo>
                  <a:pt x="1230" y="956"/>
                </a:lnTo>
                <a:lnTo>
                  <a:pt x="1231" y="952"/>
                </a:lnTo>
                <a:lnTo>
                  <a:pt x="1231" y="946"/>
                </a:lnTo>
                <a:lnTo>
                  <a:pt x="1230" y="939"/>
                </a:lnTo>
                <a:lnTo>
                  <a:pt x="1229" y="934"/>
                </a:lnTo>
                <a:lnTo>
                  <a:pt x="1229" y="934"/>
                </a:lnTo>
                <a:lnTo>
                  <a:pt x="1225" y="928"/>
                </a:lnTo>
                <a:lnTo>
                  <a:pt x="1222" y="924"/>
                </a:lnTo>
                <a:lnTo>
                  <a:pt x="1217" y="920"/>
                </a:lnTo>
                <a:lnTo>
                  <a:pt x="1212" y="918"/>
                </a:lnTo>
                <a:lnTo>
                  <a:pt x="1206" y="917"/>
                </a:lnTo>
                <a:lnTo>
                  <a:pt x="1200" y="917"/>
                </a:lnTo>
                <a:lnTo>
                  <a:pt x="1194" y="917"/>
                </a:lnTo>
                <a:lnTo>
                  <a:pt x="1188" y="919"/>
                </a:lnTo>
                <a:lnTo>
                  <a:pt x="1188" y="919"/>
                </a:lnTo>
                <a:close/>
                <a:moveTo>
                  <a:pt x="844" y="1125"/>
                </a:moveTo>
                <a:lnTo>
                  <a:pt x="844" y="1125"/>
                </a:lnTo>
                <a:lnTo>
                  <a:pt x="839" y="1125"/>
                </a:lnTo>
                <a:lnTo>
                  <a:pt x="835" y="1128"/>
                </a:lnTo>
                <a:lnTo>
                  <a:pt x="830" y="1130"/>
                </a:lnTo>
                <a:lnTo>
                  <a:pt x="827" y="1132"/>
                </a:lnTo>
                <a:lnTo>
                  <a:pt x="823" y="1137"/>
                </a:lnTo>
                <a:lnTo>
                  <a:pt x="821" y="1142"/>
                </a:lnTo>
                <a:lnTo>
                  <a:pt x="820" y="1146"/>
                </a:lnTo>
                <a:lnTo>
                  <a:pt x="819" y="1151"/>
                </a:lnTo>
                <a:lnTo>
                  <a:pt x="819" y="1151"/>
                </a:lnTo>
                <a:lnTo>
                  <a:pt x="820" y="1157"/>
                </a:lnTo>
                <a:lnTo>
                  <a:pt x="821" y="1161"/>
                </a:lnTo>
                <a:lnTo>
                  <a:pt x="823" y="1165"/>
                </a:lnTo>
                <a:lnTo>
                  <a:pt x="827" y="1169"/>
                </a:lnTo>
                <a:lnTo>
                  <a:pt x="830" y="1172"/>
                </a:lnTo>
                <a:lnTo>
                  <a:pt x="835" y="1174"/>
                </a:lnTo>
                <a:lnTo>
                  <a:pt x="839" y="1176"/>
                </a:lnTo>
                <a:lnTo>
                  <a:pt x="844" y="1176"/>
                </a:lnTo>
                <a:lnTo>
                  <a:pt x="844" y="1176"/>
                </a:lnTo>
                <a:lnTo>
                  <a:pt x="850" y="1176"/>
                </a:lnTo>
                <a:lnTo>
                  <a:pt x="855" y="1174"/>
                </a:lnTo>
                <a:lnTo>
                  <a:pt x="859" y="1172"/>
                </a:lnTo>
                <a:lnTo>
                  <a:pt x="863" y="1169"/>
                </a:lnTo>
                <a:lnTo>
                  <a:pt x="866" y="1165"/>
                </a:lnTo>
                <a:lnTo>
                  <a:pt x="868" y="1161"/>
                </a:lnTo>
                <a:lnTo>
                  <a:pt x="870" y="1157"/>
                </a:lnTo>
                <a:lnTo>
                  <a:pt x="870" y="1151"/>
                </a:lnTo>
                <a:lnTo>
                  <a:pt x="870" y="1151"/>
                </a:lnTo>
                <a:lnTo>
                  <a:pt x="870" y="1146"/>
                </a:lnTo>
                <a:lnTo>
                  <a:pt x="868" y="1142"/>
                </a:lnTo>
                <a:lnTo>
                  <a:pt x="866" y="1137"/>
                </a:lnTo>
                <a:lnTo>
                  <a:pt x="863" y="1132"/>
                </a:lnTo>
                <a:lnTo>
                  <a:pt x="859" y="1130"/>
                </a:lnTo>
                <a:lnTo>
                  <a:pt x="855" y="1128"/>
                </a:lnTo>
                <a:lnTo>
                  <a:pt x="850" y="1125"/>
                </a:lnTo>
                <a:lnTo>
                  <a:pt x="844" y="1125"/>
                </a:lnTo>
                <a:lnTo>
                  <a:pt x="844" y="1125"/>
                </a:lnTo>
                <a:close/>
                <a:moveTo>
                  <a:pt x="384" y="1074"/>
                </a:moveTo>
                <a:lnTo>
                  <a:pt x="384" y="1074"/>
                </a:lnTo>
                <a:lnTo>
                  <a:pt x="379" y="1074"/>
                </a:lnTo>
                <a:lnTo>
                  <a:pt x="374" y="1077"/>
                </a:lnTo>
                <a:lnTo>
                  <a:pt x="370" y="1079"/>
                </a:lnTo>
                <a:lnTo>
                  <a:pt x="365" y="1081"/>
                </a:lnTo>
                <a:lnTo>
                  <a:pt x="363" y="1086"/>
                </a:lnTo>
                <a:lnTo>
                  <a:pt x="361" y="1089"/>
                </a:lnTo>
                <a:lnTo>
                  <a:pt x="358" y="1095"/>
                </a:lnTo>
                <a:lnTo>
                  <a:pt x="358" y="1100"/>
                </a:lnTo>
                <a:lnTo>
                  <a:pt x="358" y="1100"/>
                </a:lnTo>
                <a:lnTo>
                  <a:pt x="358" y="1105"/>
                </a:lnTo>
                <a:lnTo>
                  <a:pt x="361" y="1110"/>
                </a:lnTo>
                <a:lnTo>
                  <a:pt x="363" y="1114"/>
                </a:lnTo>
                <a:lnTo>
                  <a:pt x="365" y="1118"/>
                </a:lnTo>
                <a:lnTo>
                  <a:pt x="370" y="1121"/>
                </a:lnTo>
                <a:lnTo>
                  <a:pt x="374" y="1123"/>
                </a:lnTo>
                <a:lnTo>
                  <a:pt x="379" y="1125"/>
                </a:lnTo>
                <a:lnTo>
                  <a:pt x="384" y="1125"/>
                </a:lnTo>
                <a:lnTo>
                  <a:pt x="384" y="1125"/>
                </a:lnTo>
                <a:lnTo>
                  <a:pt x="389" y="1125"/>
                </a:lnTo>
                <a:lnTo>
                  <a:pt x="394" y="1123"/>
                </a:lnTo>
                <a:lnTo>
                  <a:pt x="398" y="1121"/>
                </a:lnTo>
                <a:lnTo>
                  <a:pt x="403" y="1118"/>
                </a:lnTo>
                <a:lnTo>
                  <a:pt x="405" y="1114"/>
                </a:lnTo>
                <a:lnTo>
                  <a:pt x="407" y="1110"/>
                </a:lnTo>
                <a:lnTo>
                  <a:pt x="409" y="1105"/>
                </a:lnTo>
                <a:lnTo>
                  <a:pt x="409" y="1100"/>
                </a:lnTo>
                <a:lnTo>
                  <a:pt x="409" y="1100"/>
                </a:lnTo>
                <a:lnTo>
                  <a:pt x="409" y="1095"/>
                </a:lnTo>
                <a:lnTo>
                  <a:pt x="407" y="1089"/>
                </a:lnTo>
                <a:lnTo>
                  <a:pt x="405" y="1086"/>
                </a:lnTo>
                <a:lnTo>
                  <a:pt x="403" y="1081"/>
                </a:lnTo>
                <a:lnTo>
                  <a:pt x="398" y="1079"/>
                </a:lnTo>
                <a:lnTo>
                  <a:pt x="394" y="1077"/>
                </a:lnTo>
                <a:lnTo>
                  <a:pt x="389" y="1074"/>
                </a:lnTo>
                <a:lnTo>
                  <a:pt x="384" y="1074"/>
                </a:lnTo>
                <a:lnTo>
                  <a:pt x="384" y="107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1790241" y="2449936"/>
            <a:ext cx="3553098"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情報セキュリティの評価</a:t>
            </a:r>
            <a:endParaRPr kumimoji="1" lang="en-US" altLang="ja-JP" sz="2400" dirty="0" smtClean="0">
              <a:latin typeface="Meiryo" charset="-128"/>
              <a:ea typeface="Meiryo" charset="-128"/>
              <a:cs typeface="Meiryo" charset="-128"/>
            </a:endParaRPr>
          </a:p>
        </p:txBody>
      </p:sp>
      <p:sp>
        <p:nvSpPr>
          <p:cNvPr id="12" name="テキスト ボックス 11"/>
          <p:cNvSpPr txBox="1"/>
          <p:nvPr/>
        </p:nvSpPr>
        <p:spPr>
          <a:xfrm>
            <a:off x="1071767" y="3219266"/>
            <a:ext cx="5015524"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①</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安全であるか</a:t>
            </a:r>
            <a:endParaRPr kumimoji="1" lang="en-US" altLang="ja-JP" sz="2400" dirty="0" smtClean="0">
              <a:latin typeface="Meiryo" charset="-128"/>
              <a:ea typeface="Meiryo" charset="-128"/>
              <a:cs typeface="Meiryo" charset="-128"/>
            </a:endParaRPr>
          </a:p>
        </p:txBody>
      </p:sp>
      <p:sp>
        <p:nvSpPr>
          <p:cNvPr id="13" name="テキスト ボックス 12"/>
          <p:cNvSpPr txBox="1"/>
          <p:nvPr/>
        </p:nvSpPr>
        <p:spPr>
          <a:xfrm>
            <a:off x="1071767" y="3872409"/>
            <a:ext cx="5015524"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②</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安心できるか</a:t>
            </a:r>
            <a:endParaRPr kumimoji="1" lang="en-US" altLang="ja-JP" sz="2400" dirty="0" smtClean="0">
              <a:latin typeface="Meiryo" charset="-128"/>
              <a:ea typeface="Meiryo" charset="-128"/>
              <a:cs typeface="Meiryo" charset="-128"/>
            </a:endParaRPr>
          </a:p>
        </p:txBody>
      </p:sp>
      <p:sp>
        <p:nvSpPr>
          <p:cNvPr id="14" name="テキスト ボックス 13"/>
          <p:cNvSpPr txBox="1"/>
          <p:nvPr/>
        </p:nvSpPr>
        <p:spPr>
          <a:xfrm>
            <a:off x="1071766" y="4525552"/>
            <a:ext cx="5015525"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③</a:t>
            </a:r>
            <a:r>
              <a:rPr kumimoji="1" lang="en-US" altLang="ja-JP" sz="2400" dirty="0" smtClean="0">
                <a:latin typeface="Meiryo" charset="-128"/>
                <a:ea typeface="Meiryo" charset="-128"/>
                <a:cs typeface="Meiryo" charset="-128"/>
              </a:rPr>
              <a:t> IT</a:t>
            </a:r>
            <a:r>
              <a:rPr kumimoji="1" lang="ja-JP" altLang="en-US" sz="2400" dirty="0" smtClean="0">
                <a:latin typeface="Meiryo" charset="-128"/>
                <a:ea typeface="Meiryo" charset="-128"/>
                <a:cs typeface="Meiryo" charset="-128"/>
              </a:rPr>
              <a:t>が活用できているか</a:t>
            </a:r>
            <a:endParaRPr kumimoji="1" lang="en-US" altLang="ja-JP" sz="2400" dirty="0" smtClean="0">
              <a:latin typeface="Meiryo" charset="-128"/>
              <a:ea typeface="Meiryo" charset="-128"/>
              <a:cs typeface="Meiryo" charset="-128"/>
            </a:endParaRPr>
          </a:p>
        </p:txBody>
      </p:sp>
      <p:sp>
        <p:nvSpPr>
          <p:cNvPr id="15" name="テキスト ボックス 14"/>
          <p:cNvSpPr txBox="1"/>
          <p:nvPr/>
        </p:nvSpPr>
        <p:spPr>
          <a:xfrm>
            <a:off x="1071766" y="5178696"/>
            <a:ext cx="5015525"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④</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ビジネスはエンハンスしたか</a:t>
            </a:r>
            <a:endParaRPr kumimoji="1" lang="en-US" altLang="ja-JP" sz="2400" dirty="0" smtClean="0">
              <a:latin typeface="Meiryo" charset="-128"/>
              <a:ea typeface="Meiryo" charset="-128"/>
              <a:cs typeface="Meiryo" charset="-128"/>
            </a:endParaRPr>
          </a:p>
        </p:txBody>
      </p:sp>
      <p:sp>
        <p:nvSpPr>
          <p:cNvPr id="16" name="Freeform 14"/>
          <p:cNvSpPr>
            <a:spLocks noChangeAspect="1" noEditPoints="1"/>
          </p:cNvSpPr>
          <p:nvPr/>
        </p:nvSpPr>
        <p:spPr bwMode="auto">
          <a:xfrm>
            <a:off x="6725089" y="2396268"/>
            <a:ext cx="563985" cy="622968"/>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p:cNvSpPr txBox="1"/>
          <p:nvPr/>
        </p:nvSpPr>
        <p:spPr>
          <a:xfrm>
            <a:off x="7433395" y="2449936"/>
            <a:ext cx="2363748"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誰が評価するか</a:t>
            </a:r>
            <a:endParaRPr kumimoji="1" lang="en-US" altLang="ja-JP" sz="2400" dirty="0" smtClean="0">
              <a:latin typeface="Meiryo" charset="-128"/>
              <a:ea typeface="Meiryo" charset="-128"/>
              <a:cs typeface="Meiryo" charset="-128"/>
            </a:endParaRPr>
          </a:p>
        </p:txBody>
      </p:sp>
      <p:cxnSp>
        <p:nvCxnSpPr>
          <p:cNvPr id="19" name="直線矢印コネクタ 18"/>
          <p:cNvCxnSpPr/>
          <p:nvPr/>
        </p:nvCxnSpPr>
        <p:spPr>
          <a:xfrm>
            <a:off x="3579528" y="3450098"/>
            <a:ext cx="4166746" cy="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579528" y="4037927"/>
            <a:ext cx="4166746" cy="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807131" y="4717196"/>
            <a:ext cx="2939143"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662901" y="5396464"/>
            <a:ext cx="2083373"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916704" y="3219266"/>
            <a:ext cx="1880439" cy="461665"/>
          </a:xfrm>
          <a:prstGeom prst="rect">
            <a:avLst/>
          </a:prstGeom>
          <a:noFill/>
        </p:spPr>
        <p:txBody>
          <a:bodyPr wrap="square" rtlCol="0">
            <a:spAutoFit/>
          </a:bodyPr>
          <a:lstStyle/>
          <a:p>
            <a:r>
              <a:rPr kumimoji="1" lang="en-US" altLang="ja-JP" sz="2400" dirty="0" smtClean="0">
                <a:latin typeface="Meiryo" charset="-128"/>
                <a:ea typeface="Meiryo" charset="-128"/>
                <a:cs typeface="Meiryo" charset="-128"/>
              </a:rPr>
              <a:t>IT</a:t>
            </a:r>
            <a:r>
              <a:rPr kumimoji="1" lang="ja-JP" altLang="en-US" sz="2400" dirty="0" smtClean="0">
                <a:latin typeface="Meiryo" charset="-128"/>
                <a:ea typeface="Meiryo" charset="-128"/>
                <a:cs typeface="Meiryo" charset="-128"/>
              </a:rPr>
              <a:t>担当者</a:t>
            </a:r>
            <a:endParaRPr kumimoji="1" lang="en-US" altLang="ja-JP" sz="2400" dirty="0" smtClean="0">
              <a:latin typeface="Meiryo" charset="-128"/>
              <a:ea typeface="Meiryo" charset="-128"/>
              <a:cs typeface="Meiryo" charset="-128"/>
            </a:endParaRPr>
          </a:p>
        </p:txBody>
      </p:sp>
      <p:sp>
        <p:nvSpPr>
          <p:cNvPr id="27" name="テキスト ボックス 26"/>
          <p:cNvSpPr txBox="1"/>
          <p:nvPr/>
        </p:nvSpPr>
        <p:spPr>
          <a:xfrm>
            <a:off x="7916704" y="3872409"/>
            <a:ext cx="1880439" cy="461665"/>
          </a:xfrm>
          <a:prstGeom prst="rect">
            <a:avLst/>
          </a:prstGeom>
          <a:noFill/>
        </p:spPr>
        <p:txBody>
          <a:bodyPr wrap="square" rtlCol="0">
            <a:spAutoFit/>
          </a:bodyPr>
          <a:lstStyle/>
          <a:p>
            <a:r>
              <a:rPr kumimoji="1" lang="en-US" altLang="ja-JP" sz="2400" dirty="0" smtClean="0">
                <a:latin typeface="Meiryo" charset="-128"/>
                <a:ea typeface="Meiryo" charset="-128"/>
                <a:cs typeface="Meiryo" charset="-128"/>
              </a:rPr>
              <a:t>IT</a:t>
            </a:r>
            <a:r>
              <a:rPr kumimoji="1" lang="ja-JP" altLang="en-US" sz="2400" dirty="0" smtClean="0">
                <a:latin typeface="Meiryo" charset="-128"/>
                <a:ea typeface="Meiryo" charset="-128"/>
                <a:cs typeface="Meiryo" charset="-128"/>
              </a:rPr>
              <a:t>担当者</a:t>
            </a:r>
            <a:endParaRPr kumimoji="1" lang="en-US" altLang="ja-JP" sz="2400" dirty="0" smtClean="0">
              <a:latin typeface="Meiryo" charset="-128"/>
              <a:ea typeface="Meiryo" charset="-128"/>
              <a:cs typeface="Meiryo" charset="-128"/>
            </a:endParaRPr>
          </a:p>
        </p:txBody>
      </p:sp>
      <p:sp>
        <p:nvSpPr>
          <p:cNvPr id="28" name="テキスト ボックス 27"/>
          <p:cNvSpPr txBox="1"/>
          <p:nvPr/>
        </p:nvSpPr>
        <p:spPr>
          <a:xfrm>
            <a:off x="7916703" y="4525552"/>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利用者</a:t>
            </a:r>
            <a:endParaRPr kumimoji="1" lang="en-US" altLang="ja-JP" sz="2400" dirty="0" smtClean="0">
              <a:latin typeface="Meiryo" charset="-128"/>
              <a:ea typeface="Meiryo" charset="-128"/>
              <a:cs typeface="Meiryo" charset="-128"/>
            </a:endParaRPr>
          </a:p>
        </p:txBody>
      </p:sp>
      <p:sp>
        <p:nvSpPr>
          <p:cNvPr id="29" name="テキスト ボックス 28"/>
          <p:cNvSpPr txBox="1"/>
          <p:nvPr/>
        </p:nvSpPr>
        <p:spPr>
          <a:xfrm>
            <a:off x="7916703" y="5178696"/>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経営者</a:t>
            </a:r>
            <a:endParaRPr kumimoji="1" lang="en-US" altLang="ja-JP" sz="2400" dirty="0" smtClean="0">
              <a:latin typeface="Meiryo" charset="-128"/>
              <a:ea typeface="Meiryo" charset="-128"/>
              <a:cs typeface="Meiryo" charset="-128"/>
            </a:endParaRPr>
          </a:p>
        </p:txBody>
      </p:sp>
    </p:spTree>
    <p:extLst>
      <p:ext uri="{BB962C8B-B14F-4D97-AF65-F5344CB8AC3E}">
        <p14:creationId xmlns:p14="http://schemas.microsoft.com/office/powerpoint/2010/main" val="38476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標的型メール攻撃を題材に検討する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標的型メール攻撃とは</a:t>
            </a:r>
            <a:endParaRPr kumimoji="1" lang="en-US" altLang="ja-JP" dirty="0" smtClean="0"/>
          </a:p>
          <a:p>
            <a:pPr lvl="1">
              <a:lnSpc>
                <a:spcPct val="100000"/>
              </a:lnSpc>
            </a:pPr>
            <a:r>
              <a:rPr lang="ja-JP" altLang="en-US" dirty="0" smtClean="0"/>
              <a:t>メールに記載したリンクや添付書類を使って利用者をウイルスに感染させて、情報を抜き取ったり、サービスを停止させたりする攻撃手法</a:t>
            </a:r>
            <a:endParaRPr lang="en-US" altLang="ja-JP" dirty="0" smtClean="0"/>
          </a:p>
          <a:p>
            <a:pPr lvl="1">
              <a:lnSpc>
                <a:spcPct val="100000"/>
              </a:lnSpc>
            </a:pPr>
            <a:r>
              <a:rPr kumimoji="1" lang="ja-JP" altLang="en-US" dirty="0" smtClean="0"/>
              <a:t>一般的には、信頼できる送信者になりすまし、安心させた上でリンクをクリックさせたり、添付書類を開かせたりする</a:t>
            </a:r>
            <a:endParaRPr kumimoji="1" lang="en-US" altLang="ja-JP" dirty="0" smtClean="0"/>
          </a:p>
          <a:p>
            <a:pPr lvl="1">
              <a:lnSpc>
                <a:spcPct val="100000"/>
              </a:lnSpc>
            </a:pPr>
            <a:r>
              <a:rPr lang="ja-JP" altLang="en-US" dirty="0" smtClean="0"/>
              <a:t>年金機構の事故も標的型メール攻撃が原因であると言われている</a:t>
            </a:r>
            <a:endParaRPr lang="en-US" altLang="ja-JP" dirty="0" smtClean="0"/>
          </a:p>
          <a:p>
            <a:r>
              <a:rPr lang="ja-JP" altLang="en-US" dirty="0" smtClean="0"/>
              <a:t>ソーシャルエンジニアリングとしての対策</a:t>
            </a:r>
            <a:endParaRPr lang="en-US" altLang="ja-JP" dirty="0" smtClean="0"/>
          </a:p>
          <a:p>
            <a:pPr lvl="1"/>
            <a:r>
              <a:rPr lang="ja-JP" altLang="en-US" dirty="0" smtClean="0"/>
              <a:t>標的型メール攻撃をソーシャルエンジニアリングだとして、利用者の訓練を行っているところが多い。年に数回行って注意喚起をしている</a:t>
            </a:r>
            <a:endParaRPr lang="en-US" altLang="ja-JP" dirty="0" smtClean="0"/>
          </a:p>
          <a:p>
            <a:pPr lvl="1"/>
            <a:r>
              <a:rPr lang="ja-JP" altLang="en-US" dirty="0" smtClean="0"/>
              <a:t>人間のチカラで対策しているので、効果はまばらになる</a:t>
            </a:r>
            <a:endParaRPr lang="en-US" altLang="ja-JP" dirty="0" smtClean="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403979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標的型メールとは・・・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15</a:t>
            </a:fld>
            <a:endParaRPr lang="en-US" dirty="0"/>
          </a:p>
        </p:txBody>
      </p:sp>
      <p:sp>
        <p:nvSpPr>
          <p:cNvPr id="7" name="角丸四角形 6"/>
          <p:cNvSpPr/>
          <p:nvPr/>
        </p:nvSpPr>
        <p:spPr>
          <a:xfrm>
            <a:off x="1776549" y="2259875"/>
            <a:ext cx="7654834" cy="3187338"/>
          </a:xfrm>
          <a:prstGeom prst="roundRect">
            <a:avLst>
              <a:gd name="adj" fmla="val 93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Freeform 8"/>
          <p:cNvSpPr>
            <a:spLocks noChangeAspect="1" noEditPoints="1"/>
          </p:cNvSpPr>
          <p:nvPr/>
        </p:nvSpPr>
        <p:spPr bwMode="auto">
          <a:xfrm>
            <a:off x="2061626" y="2447668"/>
            <a:ext cx="707699" cy="509728"/>
          </a:xfrm>
          <a:custGeom>
            <a:avLst/>
            <a:gdLst>
              <a:gd name="T0" fmla="*/ 762 w 1076"/>
              <a:gd name="T1" fmla="*/ 111 h 775"/>
              <a:gd name="T2" fmla="*/ 794 w 1076"/>
              <a:gd name="T3" fmla="*/ 128 h 775"/>
              <a:gd name="T4" fmla="*/ 813 w 1076"/>
              <a:gd name="T5" fmla="*/ 144 h 775"/>
              <a:gd name="T6" fmla="*/ 819 w 1076"/>
              <a:gd name="T7" fmla="*/ 149 h 775"/>
              <a:gd name="T8" fmla="*/ 844 w 1076"/>
              <a:gd name="T9" fmla="*/ 174 h 775"/>
              <a:gd name="T10" fmla="*/ 883 w 1076"/>
              <a:gd name="T11" fmla="*/ 214 h 775"/>
              <a:gd name="T12" fmla="*/ 932 w 1076"/>
              <a:gd name="T13" fmla="*/ 266 h 775"/>
              <a:gd name="T14" fmla="*/ 983 w 1076"/>
              <a:gd name="T15" fmla="*/ 321 h 775"/>
              <a:gd name="T16" fmla="*/ 1029 w 1076"/>
              <a:gd name="T17" fmla="*/ 374 h 775"/>
              <a:gd name="T18" fmla="*/ 1063 w 1076"/>
              <a:gd name="T19" fmla="*/ 416 h 775"/>
              <a:gd name="T20" fmla="*/ 1076 w 1076"/>
              <a:gd name="T21" fmla="*/ 442 h 775"/>
              <a:gd name="T22" fmla="*/ 1072 w 1076"/>
              <a:gd name="T23" fmla="*/ 726 h 775"/>
              <a:gd name="T24" fmla="*/ 1046 w 1076"/>
              <a:gd name="T25" fmla="*/ 762 h 775"/>
              <a:gd name="T26" fmla="*/ 1000 w 1076"/>
              <a:gd name="T27" fmla="*/ 775 h 775"/>
              <a:gd name="T28" fmla="*/ 49 w 1076"/>
              <a:gd name="T29" fmla="*/ 771 h 775"/>
              <a:gd name="T30" fmla="*/ 13 w 1076"/>
              <a:gd name="T31" fmla="*/ 747 h 775"/>
              <a:gd name="T32" fmla="*/ 0 w 1076"/>
              <a:gd name="T33" fmla="*/ 703 h 775"/>
              <a:gd name="T34" fmla="*/ 2 w 1076"/>
              <a:gd name="T35" fmla="*/ 431 h 775"/>
              <a:gd name="T36" fmla="*/ 27 w 1076"/>
              <a:gd name="T37" fmla="*/ 391 h 775"/>
              <a:gd name="T38" fmla="*/ 64 w 1076"/>
              <a:gd name="T39" fmla="*/ 338 h 775"/>
              <a:gd name="T40" fmla="*/ 110 w 1076"/>
              <a:gd name="T41" fmla="*/ 278 h 775"/>
              <a:gd name="T42" fmla="*/ 157 w 1076"/>
              <a:gd name="T43" fmla="*/ 221 h 775"/>
              <a:gd name="T44" fmla="*/ 195 w 1076"/>
              <a:gd name="T45" fmla="*/ 176 h 775"/>
              <a:gd name="T46" fmla="*/ 220 w 1076"/>
              <a:gd name="T47" fmla="*/ 149 h 775"/>
              <a:gd name="T48" fmla="*/ 242 w 1076"/>
              <a:gd name="T49" fmla="*/ 128 h 775"/>
              <a:gd name="T50" fmla="*/ 282 w 1076"/>
              <a:gd name="T51" fmla="*/ 111 h 775"/>
              <a:gd name="T52" fmla="*/ 299 w 1076"/>
              <a:gd name="T53" fmla="*/ 109 h 775"/>
              <a:gd name="T54" fmla="*/ 462 w 1076"/>
              <a:gd name="T55" fmla="*/ 144 h 775"/>
              <a:gd name="T56" fmla="*/ 371 w 1076"/>
              <a:gd name="T57" fmla="*/ 255 h 775"/>
              <a:gd name="T58" fmla="*/ 280 w 1076"/>
              <a:gd name="T59" fmla="*/ 259 h 775"/>
              <a:gd name="T60" fmla="*/ 261 w 1076"/>
              <a:gd name="T61" fmla="*/ 280 h 775"/>
              <a:gd name="T62" fmla="*/ 255 w 1076"/>
              <a:gd name="T63" fmla="*/ 293 h 775"/>
              <a:gd name="T64" fmla="*/ 407 w 1076"/>
              <a:gd name="T65" fmla="*/ 442 h 775"/>
              <a:gd name="T66" fmla="*/ 416 w 1076"/>
              <a:gd name="T67" fmla="*/ 444 h 775"/>
              <a:gd name="T68" fmla="*/ 433 w 1076"/>
              <a:gd name="T69" fmla="*/ 456 h 775"/>
              <a:gd name="T70" fmla="*/ 443 w 1076"/>
              <a:gd name="T71" fmla="*/ 484 h 775"/>
              <a:gd name="T72" fmla="*/ 445 w 1076"/>
              <a:gd name="T73" fmla="*/ 558 h 775"/>
              <a:gd name="T74" fmla="*/ 448 w 1076"/>
              <a:gd name="T75" fmla="*/ 573 h 775"/>
              <a:gd name="T76" fmla="*/ 465 w 1076"/>
              <a:gd name="T77" fmla="*/ 588 h 775"/>
              <a:gd name="T78" fmla="*/ 613 w 1076"/>
              <a:gd name="T79" fmla="*/ 592 h 775"/>
              <a:gd name="T80" fmla="*/ 622 w 1076"/>
              <a:gd name="T81" fmla="*/ 590 h 775"/>
              <a:gd name="T82" fmla="*/ 639 w 1076"/>
              <a:gd name="T83" fmla="*/ 579 h 775"/>
              <a:gd name="T84" fmla="*/ 651 w 1076"/>
              <a:gd name="T85" fmla="*/ 554 h 775"/>
              <a:gd name="T86" fmla="*/ 651 w 1076"/>
              <a:gd name="T87" fmla="*/ 475 h 775"/>
              <a:gd name="T88" fmla="*/ 654 w 1076"/>
              <a:gd name="T89" fmla="*/ 459 h 775"/>
              <a:gd name="T90" fmla="*/ 671 w 1076"/>
              <a:gd name="T91" fmla="*/ 444 h 775"/>
              <a:gd name="T92" fmla="*/ 929 w 1076"/>
              <a:gd name="T93" fmla="*/ 442 h 775"/>
              <a:gd name="T94" fmla="*/ 804 w 1076"/>
              <a:gd name="T95" fmla="*/ 276 h 775"/>
              <a:gd name="T96" fmla="*/ 785 w 1076"/>
              <a:gd name="T97" fmla="*/ 257 h 775"/>
              <a:gd name="T98" fmla="*/ 687 w 1076"/>
              <a:gd name="T99" fmla="*/ 255 h 775"/>
              <a:gd name="T100" fmla="*/ 611 w 1076"/>
              <a:gd name="T101" fmla="*/ 145 h 775"/>
              <a:gd name="T102" fmla="*/ 741 w 1076"/>
              <a:gd name="T103" fmla="*/ 109 h 775"/>
              <a:gd name="T104" fmla="*/ 543 w 1076"/>
              <a:gd name="T105" fmla="*/ 0 h 775"/>
              <a:gd name="T106" fmla="*/ 567 w 1076"/>
              <a:gd name="T107" fmla="*/ 9 h 775"/>
              <a:gd name="T108" fmla="*/ 573 w 1076"/>
              <a:gd name="T109" fmla="*/ 28 h 775"/>
              <a:gd name="T110" fmla="*/ 573 w 1076"/>
              <a:gd name="T111" fmla="*/ 38 h 775"/>
              <a:gd name="T112" fmla="*/ 687 w 1076"/>
              <a:gd name="T113" fmla="*/ 183 h 775"/>
              <a:gd name="T114" fmla="*/ 392 w 1076"/>
              <a:gd name="T115" fmla="*/ 183 h 775"/>
              <a:gd name="T116" fmla="*/ 501 w 1076"/>
              <a:gd name="T117" fmla="*/ 36 h 775"/>
              <a:gd name="T118" fmla="*/ 513 w 1076"/>
              <a:gd name="T119" fmla="*/ 7 h 775"/>
              <a:gd name="T120" fmla="*/ 532 w 1076"/>
              <a:gd name="T121" fmla="*/ 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6" h="775">
                <a:moveTo>
                  <a:pt x="741" y="109"/>
                </a:moveTo>
                <a:lnTo>
                  <a:pt x="762" y="111"/>
                </a:lnTo>
                <a:lnTo>
                  <a:pt x="781" y="119"/>
                </a:lnTo>
                <a:lnTo>
                  <a:pt x="794" y="128"/>
                </a:lnTo>
                <a:lnTo>
                  <a:pt x="806" y="136"/>
                </a:lnTo>
                <a:lnTo>
                  <a:pt x="813" y="144"/>
                </a:lnTo>
                <a:lnTo>
                  <a:pt x="815" y="145"/>
                </a:lnTo>
                <a:lnTo>
                  <a:pt x="819" y="149"/>
                </a:lnTo>
                <a:lnTo>
                  <a:pt x="828" y="159"/>
                </a:lnTo>
                <a:lnTo>
                  <a:pt x="844" y="174"/>
                </a:lnTo>
                <a:lnTo>
                  <a:pt x="861" y="193"/>
                </a:lnTo>
                <a:lnTo>
                  <a:pt x="883" y="214"/>
                </a:lnTo>
                <a:lnTo>
                  <a:pt x="908" y="238"/>
                </a:lnTo>
                <a:lnTo>
                  <a:pt x="932" y="266"/>
                </a:lnTo>
                <a:lnTo>
                  <a:pt x="959" y="293"/>
                </a:lnTo>
                <a:lnTo>
                  <a:pt x="983" y="321"/>
                </a:lnTo>
                <a:lnTo>
                  <a:pt x="1008" y="348"/>
                </a:lnTo>
                <a:lnTo>
                  <a:pt x="1029" y="374"/>
                </a:lnTo>
                <a:lnTo>
                  <a:pt x="1048" y="397"/>
                </a:lnTo>
                <a:lnTo>
                  <a:pt x="1063" y="416"/>
                </a:lnTo>
                <a:lnTo>
                  <a:pt x="1072" y="433"/>
                </a:lnTo>
                <a:lnTo>
                  <a:pt x="1076" y="442"/>
                </a:lnTo>
                <a:lnTo>
                  <a:pt x="1076" y="703"/>
                </a:lnTo>
                <a:lnTo>
                  <a:pt x="1072" y="726"/>
                </a:lnTo>
                <a:lnTo>
                  <a:pt x="1061" y="747"/>
                </a:lnTo>
                <a:lnTo>
                  <a:pt x="1046" y="762"/>
                </a:lnTo>
                <a:lnTo>
                  <a:pt x="1025" y="771"/>
                </a:lnTo>
                <a:lnTo>
                  <a:pt x="1000" y="775"/>
                </a:lnTo>
                <a:lnTo>
                  <a:pt x="74" y="775"/>
                </a:lnTo>
                <a:lnTo>
                  <a:pt x="49" y="771"/>
                </a:lnTo>
                <a:lnTo>
                  <a:pt x="30" y="762"/>
                </a:lnTo>
                <a:lnTo>
                  <a:pt x="13" y="747"/>
                </a:lnTo>
                <a:lnTo>
                  <a:pt x="4" y="726"/>
                </a:lnTo>
                <a:lnTo>
                  <a:pt x="0" y="703"/>
                </a:lnTo>
                <a:lnTo>
                  <a:pt x="0" y="442"/>
                </a:lnTo>
                <a:lnTo>
                  <a:pt x="2" y="431"/>
                </a:lnTo>
                <a:lnTo>
                  <a:pt x="12" y="414"/>
                </a:lnTo>
                <a:lnTo>
                  <a:pt x="27" y="391"/>
                </a:lnTo>
                <a:lnTo>
                  <a:pt x="44" y="367"/>
                </a:lnTo>
                <a:lnTo>
                  <a:pt x="64" y="338"/>
                </a:lnTo>
                <a:lnTo>
                  <a:pt x="87" y="308"/>
                </a:lnTo>
                <a:lnTo>
                  <a:pt x="110" y="278"/>
                </a:lnTo>
                <a:lnTo>
                  <a:pt x="134" y="249"/>
                </a:lnTo>
                <a:lnTo>
                  <a:pt x="157" y="221"/>
                </a:lnTo>
                <a:lnTo>
                  <a:pt x="178" y="196"/>
                </a:lnTo>
                <a:lnTo>
                  <a:pt x="195" y="176"/>
                </a:lnTo>
                <a:lnTo>
                  <a:pt x="210" y="159"/>
                </a:lnTo>
                <a:lnTo>
                  <a:pt x="220" y="149"/>
                </a:lnTo>
                <a:lnTo>
                  <a:pt x="221" y="145"/>
                </a:lnTo>
                <a:lnTo>
                  <a:pt x="242" y="128"/>
                </a:lnTo>
                <a:lnTo>
                  <a:pt x="263" y="117"/>
                </a:lnTo>
                <a:lnTo>
                  <a:pt x="282" y="111"/>
                </a:lnTo>
                <a:lnTo>
                  <a:pt x="293" y="109"/>
                </a:lnTo>
                <a:lnTo>
                  <a:pt x="299" y="109"/>
                </a:lnTo>
                <a:lnTo>
                  <a:pt x="462" y="109"/>
                </a:lnTo>
                <a:lnTo>
                  <a:pt x="462" y="144"/>
                </a:lnTo>
                <a:lnTo>
                  <a:pt x="297" y="144"/>
                </a:lnTo>
                <a:lnTo>
                  <a:pt x="371" y="255"/>
                </a:lnTo>
                <a:lnTo>
                  <a:pt x="293" y="255"/>
                </a:lnTo>
                <a:lnTo>
                  <a:pt x="280" y="259"/>
                </a:lnTo>
                <a:lnTo>
                  <a:pt x="269" y="268"/>
                </a:lnTo>
                <a:lnTo>
                  <a:pt x="261" y="280"/>
                </a:lnTo>
                <a:lnTo>
                  <a:pt x="255" y="289"/>
                </a:lnTo>
                <a:lnTo>
                  <a:pt x="255" y="293"/>
                </a:lnTo>
                <a:lnTo>
                  <a:pt x="144" y="442"/>
                </a:lnTo>
                <a:lnTo>
                  <a:pt x="407" y="442"/>
                </a:lnTo>
                <a:lnTo>
                  <a:pt x="409" y="442"/>
                </a:lnTo>
                <a:lnTo>
                  <a:pt x="416" y="444"/>
                </a:lnTo>
                <a:lnTo>
                  <a:pt x="426" y="448"/>
                </a:lnTo>
                <a:lnTo>
                  <a:pt x="433" y="456"/>
                </a:lnTo>
                <a:lnTo>
                  <a:pt x="441" y="467"/>
                </a:lnTo>
                <a:lnTo>
                  <a:pt x="443" y="484"/>
                </a:lnTo>
                <a:lnTo>
                  <a:pt x="443" y="554"/>
                </a:lnTo>
                <a:lnTo>
                  <a:pt x="445" y="558"/>
                </a:lnTo>
                <a:lnTo>
                  <a:pt x="445" y="563"/>
                </a:lnTo>
                <a:lnTo>
                  <a:pt x="448" y="573"/>
                </a:lnTo>
                <a:lnTo>
                  <a:pt x="454" y="582"/>
                </a:lnTo>
                <a:lnTo>
                  <a:pt x="465" y="588"/>
                </a:lnTo>
                <a:lnTo>
                  <a:pt x="480" y="592"/>
                </a:lnTo>
                <a:lnTo>
                  <a:pt x="613" y="592"/>
                </a:lnTo>
                <a:lnTo>
                  <a:pt x="615" y="592"/>
                </a:lnTo>
                <a:lnTo>
                  <a:pt x="622" y="590"/>
                </a:lnTo>
                <a:lnTo>
                  <a:pt x="632" y="586"/>
                </a:lnTo>
                <a:lnTo>
                  <a:pt x="639" y="579"/>
                </a:lnTo>
                <a:lnTo>
                  <a:pt x="647" y="569"/>
                </a:lnTo>
                <a:lnTo>
                  <a:pt x="651" y="554"/>
                </a:lnTo>
                <a:lnTo>
                  <a:pt x="651" y="478"/>
                </a:lnTo>
                <a:lnTo>
                  <a:pt x="651" y="475"/>
                </a:lnTo>
                <a:lnTo>
                  <a:pt x="653" y="469"/>
                </a:lnTo>
                <a:lnTo>
                  <a:pt x="654" y="459"/>
                </a:lnTo>
                <a:lnTo>
                  <a:pt x="662" y="452"/>
                </a:lnTo>
                <a:lnTo>
                  <a:pt x="671" y="444"/>
                </a:lnTo>
                <a:lnTo>
                  <a:pt x="687" y="442"/>
                </a:lnTo>
                <a:lnTo>
                  <a:pt x="929" y="442"/>
                </a:lnTo>
                <a:lnTo>
                  <a:pt x="815" y="293"/>
                </a:lnTo>
                <a:lnTo>
                  <a:pt x="804" y="276"/>
                </a:lnTo>
                <a:lnTo>
                  <a:pt x="792" y="265"/>
                </a:lnTo>
                <a:lnTo>
                  <a:pt x="785" y="257"/>
                </a:lnTo>
                <a:lnTo>
                  <a:pt x="781" y="255"/>
                </a:lnTo>
                <a:lnTo>
                  <a:pt x="687" y="255"/>
                </a:lnTo>
                <a:lnTo>
                  <a:pt x="740" y="145"/>
                </a:lnTo>
                <a:lnTo>
                  <a:pt x="611" y="145"/>
                </a:lnTo>
                <a:lnTo>
                  <a:pt x="611" y="109"/>
                </a:lnTo>
                <a:lnTo>
                  <a:pt x="741" y="109"/>
                </a:lnTo>
                <a:close/>
                <a:moveTo>
                  <a:pt x="539" y="0"/>
                </a:moveTo>
                <a:lnTo>
                  <a:pt x="543" y="0"/>
                </a:lnTo>
                <a:lnTo>
                  <a:pt x="558" y="2"/>
                </a:lnTo>
                <a:lnTo>
                  <a:pt x="567" y="9"/>
                </a:lnTo>
                <a:lnTo>
                  <a:pt x="571" y="19"/>
                </a:lnTo>
                <a:lnTo>
                  <a:pt x="573" y="28"/>
                </a:lnTo>
                <a:lnTo>
                  <a:pt x="573" y="34"/>
                </a:lnTo>
                <a:lnTo>
                  <a:pt x="573" y="38"/>
                </a:lnTo>
                <a:lnTo>
                  <a:pt x="573" y="183"/>
                </a:lnTo>
                <a:lnTo>
                  <a:pt x="687" y="183"/>
                </a:lnTo>
                <a:lnTo>
                  <a:pt x="539" y="333"/>
                </a:lnTo>
                <a:lnTo>
                  <a:pt x="392" y="183"/>
                </a:lnTo>
                <a:lnTo>
                  <a:pt x="501" y="183"/>
                </a:lnTo>
                <a:lnTo>
                  <a:pt x="501" y="36"/>
                </a:lnTo>
                <a:lnTo>
                  <a:pt x="505" y="19"/>
                </a:lnTo>
                <a:lnTo>
                  <a:pt x="513" y="7"/>
                </a:lnTo>
                <a:lnTo>
                  <a:pt x="522" y="2"/>
                </a:lnTo>
                <a:lnTo>
                  <a:pt x="532" y="0"/>
                </a:lnTo>
                <a:lnTo>
                  <a:pt x="53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2888094" y="2588064"/>
            <a:ext cx="1800493" cy="369332"/>
          </a:xfrm>
          <a:prstGeom prst="rect">
            <a:avLst/>
          </a:prstGeom>
          <a:noFill/>
        </p:spPr>
        <p:txBody>
          <a:bodyPr wrap="none" rtlCol="0">
            <a:spAutoFit/>
          </a:bodyPr>
          <a:lstStyle/>
          <a:p>
            <a:r>
              <a:rPr kumimoji="1" lang="ja-JP" altLang="en-US" b="1" smtClean="0">
                <a:latin typeface="Meiryo" charset="-128"/>
                <a:ea typeface="Meiryo" charset="-128"/>
                <a:cs typeface="Meiryo" charset="-128"/>
              </a:rPr>
              <a:t>受信メール全体</a:t>
            </a:r>
            <a:endParaRPr kumimoji="1" lang="ja-JP" altLang="en-US" b="1">
              <a:latin typeface="Meiryo" charset="-128"/>
              <a:ea typeface="Meiryo" charset="-128"/>
              <a:cs typeface="Meiryo" charset="-128"/>
            </a:endParaRPr>
          </a:p>
        </p:txBody>
      </p:sp>
      <p:sp>
        <p:nvSpPr>
          <p:cNvPr id="10" name="Freeform 16"/>
          <p:cNvSpPr>
            <a:spLocks noChangeAspect="1" noEditPoints="1"/>
          </p:cNvSpPr>
          <p:nvPr/>
        </p:nvSpPr>
        <p:spPr bwMode="auto">
          <a:xfrm>
            <a:off x="2200184" y="3333392"/>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2630765" y="3317964"/>
            <a:ext cx="1261884"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必要なメール</a:t>
            </a:r>
            <a:endParaRPr kumimoji="1" lang="ja-JP" altLang="en-US" sz="1400" dirty="0">
              <a:latin typeface="Meiryo" charset="-128"/>
              <a:ea typeface="Meiryo" charset="-128"/>
              <a:cs typeface="Meiryo" charset="-128"/>
            </a:endParaRPr>
          </a:p>
        </p:txBody>
      </p:sp>
      <p:sp>
        <p:nvSpPr>
          <p:cNvPr id="12" name="角丸四角形 11"/>
          <p:cNvSpPr/>
          <p:nvPr/>
        </p:nvSpPr>
        <p:spPr>
          <a:xfrm>
            <a:off x="2061626" y="3203097"/>
            <a:ext cx="2275243" cy="1943669"/>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16"/>
          <p:cNvSpPr>
            <a:spLocks noChangeAspect="1" noEditPoints="1"/>
          </p:cNvSpPr>
          <p:nvPr/>
        </p:nvSpPr>
        <p:spPr bwMode="auto">
          <a:xfrm>
            <a:off x="4734378" y="3333392"/>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4" name="テキスト ボックス 13"/>
          <p:cNvSpPr txBox="1"/>
          <p:nvPr/>
        </p:nvSpPr>
        <p:spPr>
          <a:xfrm>
            <a:off x="5164959" y="3317964"/>
            <a:ext cx="2877711"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不必要なメール（スパムメール）</a:t>
            </a:r>
            <a:endParaRPr kumimoji="1" lang="ja-JP" altLang="en-US" sz="1400" dirty="0">
              <a:latin typeface="Meiryo" charset="-128"/>
              <a:ea typeface="Meiryo" charset="-128"/>
              <a:cs typeface="Meiryo" charset="-128"/>
            </a:endParaRPr>
          </a:p>
        </p:txBody>
      </p:sp>
      <p:sp>
        <p:nvSpPr>
          <p:cNvPr id="15" name="角丸四角形 14"/>
          <p:cNvSpPr/>
          <p:nvPr/>
        </p:nvSpPr>
        <p:spPr>
          <a:xfrm>
            <a:off x="4595820" y="3203097"/>
            <a:ext cx="4574306" cy="1943669"/>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734378" y="3740609"/>
            <a:ext cx="2476319" cy="1249404"/>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70592" y="3806623"/>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広告</a:t>
            </a:r>
            <a:endParaRPr kumimoji="1" lang="ja-JP" altLang="en-US" sz="1400" dirty="0">
              <a:latin typeface="Meiryo" charset="-128"/>
              <a:ea typeface="Meiryo" charset="-128"/>
              <a:cs typeface="Meiryo" charset="-128"/>
            </a:endParaRPr>
          </a:p>
        </p:txBody>
      </p:sp>
      <p:sp>
        <p:nvSpPr>
          <p:cNvPr id="18" name="角丸四角形 17"/>
          <p:cNvSpPr/>
          <p:nvPr/>
        </p:nvSpPr>
        <p:spPr>
          <a:xfrm>
            <a:off x="7349256" y="3740608"/>
            <a:ext cx="1716740" cy="1249404"/>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385469" y="3806622"/>
            <a:ext cx="1620957"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悪意のあるメール</a:t>
            </a:r>
            <a:endParaRPr kumimoji="1" lang="ja-JP" altLang="en-US" sz="1400" dirty="0">
              <a:latin typeface="Meiryo" charset="-128"/>
              <a:ea typeface="Meiryo" charset="-128"/>
              <a:cs typeface="Meiryo" charset="-128"/>
            </a:endParaRPr>
          </a:p>
        </p:txBody>
      </p:sp>
      <p:sp>
        <p:nvSpPr>
          <p:cNvPr id="20" name="角丸四角形 19"/>
          <p:cNvSpPr/>
          <p:nvPr/>
        </p:nvSpPr>
        <p:spPr>
          <a:xfrm>
            <a:off x="7528564" y="4568964"/>
            <a:ext cx="1358123" cy="321018"/>
          </a:xfrm>
          <a:prstGeom prst="roundRect">
            <a:avLst>
              <a:gd name="adj" fmla="val 6735"/>
            </a:avLst>
          </a:prstGeom>
          <a:solidFill>
            <a:schemeClr val="accent6">
              <a:lumMod val="7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charset="-128"/>
                <a:ea typeface="Meiryo" charset="-128"/>
                <a:cs typeface="Meiryo" charset="-128"/>
              </a:rPr>
              <a:t>標的型</a:t>
            </a:r>
            <a:r>
              <a:rPr kumimoji="1" lang="ja-JP" altLang="en-US" sz="1400" dirty="0" smtClean="0">
                <a:latin typeface="Meiryo" charset="-128"/>
                <a:ea typeface="Meiryo" charset="-128"/>
                <a:cs typeface="Meiryo" charset="-128"/>
              </a:rPr>
              <a:t>メール</a:t>
            </a:r>
            <a:endParaRPr kumimoji="1" lang="ja-JP" altLang="en-US" sz="1400" dirty="0">
              <a:latin typeface="Meiryo" charset="-128"/>
              <a:ea typeface="Meiryo" charset="-128"/>
              <a:cs typeface="Meiryo" charset="-128"/>
            </a:endParaRPr>
          </a:p>
        </p:txBody>
      </p:sp>
      <p:sp>
        <p:nvSpPr>
          <p:cNvPr id="21" name="テキスト ボックス 20"/>
          <p:cNvSpPr txBox="1"/>
          <p:nvPr/>
        </p:nvSpPr>
        <p:spPr>
          <a:xfrm>
            <a:off x="1299842" y="5627599"/>
            <a:ext cx="8637301"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標的型メールとは、</a:t>
            </a:r>
            <a:r>
              <a:rPr kumimoji="1" lang="en-US" altLang="ja-JP" dirty="0" smtClean="0">
                <a:latin typeface="Meiryo" charset="-128"/>
                <a:ea typeface="Meiryo" charset="-128"/>
                <a:cs typeface="Meiryo" charset="-128"/>
              </a:rPr>
              <a:t>1</a:t>
            </a:r>
            <a:r>
              <a:rPr kumimoji="1" lang="ja-JP" altLang="en-US" dirty="0" smtClean="0">
                <a:latin typeface="Meiryo" charset="-128"/>
                <a:ea typeface="Meiryo" charset="-128"/>
                <a:cs typeface="Meiryo" charset="-128"/>
              </a:rPr>
              <a:t>日にたくさん来るメールの中のスパムメールの中のごく一部</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77708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lang="ja-JP" altLang="en-US" dirty="0" smtClean="0"/>
              <a:t>利用の障害になっていないか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多くの情報セキュリティは</a:t>
            </a:r>
            <a:r>
              <a:rPr kumimoji="1" lang="en-US" altLang="ja-JP" dirty="0" smtClean="0"/>
              <a:t>IT</a:t>
            </a:r>
            <a:r>
              <a:rPr kumimoji="1" lang="ja-JP" altLang="en-US" dirty="0" smtClean="0"/>
              <a:t>利用の障害になっていることがある</a:t>
            </a:r>
            <a:endParaRPr kumimoji="1" lang="en-US" altLang="ja-JP" dirty="0" smtClean="0"/>
          </a:p>
          <a:p>
            <a:pPr lvl="1"/>
            <a:r>
              <a:rPr lang="ja-JP" altLang="en-US" dirty="0" smtClean="0"/>
              <a:t>ノート</a:t>
            </a:r>
            <a:r>
              <a:rPr lang="en-US" altLang="ja-JP" dirty="0" smtClean="0"/>
              <a:t>PC</a:t>
            </a:r>
            <a:r>
              <a:rPr lang="ja-JP" altLang="en-US" dirty="0" smtClean="0"/>
              <a:t>を購入した　→　危ないので持ち出し禁止</a:t>
            </a:r>
            <a:endParaRPr lang="en-US" altLang="ja-JP" dirty="0" smtClean="0"/>
          </a:p>
          <a:p>
            <a:pPr lvl="1"/>
            <a:r>
              <a:rPr kumimoji="1" lang="en-US" altLang="ja-JP" dirty="0" smtClean="0"/>
              <a:t>Office 365</a:t>
            </a:r>
            <a:r>
              <a:rPr kumimoji="1" lang="ja-JP" altLang="en-US" dirty="0" smtClean="0"/>
              <a:t>を契約した　→　危ないので外部からの利用禁止</a:t>
            </a:r>
            <a:endParaRPr kumimoji="1" lang="en-US" altLang="ja-JP" dirty="0" smtClean="0"/>
          </a:p>
          <a:p>
            <a:r>
              <a:rPr lang="en-US" altLang="ja-JP" dirty="0"/>
              <a:t>IT</a:t>
            </a:r>
            <a:r>
              <a:rPr lang="ja-JP" altLang="en-US" dirty="0"/>
              <a:t>の導入目的を明確にして、それが損なわれていないかをチェックすることが重要</a:t>
            </a:r>
            <a:endParaRPr lang="en-US" altLang="ja-JP" dirty="0"/>
          </a:p>
          <a:p>
            <a:pPr lvl="1"/>
            <a:r>
              <a:rPr lang="ja-JP" altLang="en-US" dirty="0"/>
              <a:t>そもそも</a:t>
            </a:r>
            <a:r>
              <a:rPr lang="ja-JP" altLang="en-US" dirty="0" smtClean="0"/>
              <a:t>の導入目的は何だったのか。それが満たされているか</a:t>
            </a:r>
            <a:endParaRPr lang="en-US" altLang="ja-JP" dirty="0"/>
          </a:p>
          <a:p>
            <a:r>
              <a:rPr lang="ja-JP" altLang="en-US" dirty="0" smtClean="0"/>
              <a:t>利用者</a:t>
            </a:r>
            <a:r>
              <a:rPr lang="ja-JP" altLang="en-US" dirty="0"/>
              <a:t>に負担を</a:t>
            </a:r>
            <a:r>
              <a:rPr lang="ja-JP" altLang="en-US" dirty="0" smtClean="0"/>
              <a:t>かけないセキュリティ対策</a:t>
            </a:r>
            <a:endParaRPr lang="en-US" altLang="ja-JP" dirty="0" smtClean="0"/>
          </a:p>
          <a:p>
            <a:pPr lvl="1"/>
            <a:r>
              <a:rPr lang="ja-JP" altLang="en-US" dirty="0" smtClean="0"/>
              <a:t>不審なメールは開かない　→　開いた人の責任</a:t>
            </a:r>
            <a:endParaRPr lang="en-US" altLang="ja-JP" dirty="0" smtClean="0"/>
          </a:p>
          <a:p>
            <a:pPr lvl="1"/>
            <a:r>
              <a:rPr lang="ja-JP" altLang="en-US" dirty="0" smtClean="0"/>
              <a:t>パスワードは複雑なものを定期的に　→　パスワードをつけた人の責任</a:t>
            </a:r>
            <a:endParaRPr lang="en-US" altLang="ja-JP" dirty="0" smtClean="0"/>
          </a:p>
          <a:p>
            <a:pPr lvl="1"/>
            <a:endParaRPr kumimoji="1" lang="en-US" altLang="ja-JP"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44853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ビジネスに貢献しているか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IT</a:t>
            </a:r>
            <a:r>
              <a:rPr kumimoji="1" lang="ja-JP" altLang="en-US" dirty="0" smtClean="0"/>
              <a:t>利用によってビジネスはエンハンスしているか</a:t>
            </a:r>
            <a:endParaRPr kumimoji="1" lang="en-US" altLang="ja-JP" dirty="0" smtClean="0"/>
          </a:p>
          <a:p>
            <a:pPr lvl="1"/>
            <a:r>
              <a:rPr lang="ja-JP" altLang="en-US" dirty="0" smtClean="0"/>
              <a:t>導入前と導入後でどのような差があったのか</a:t>
            </a:r>
            <a:endParaRPr lang="en-US" altLang="ja-JP" dirty="0" smtClean="0"/>
          </a:p>
          <a:p>
            <a:pPr lvl="1"/>
            <a:r>
              <a:rPr kumimoji="1" lang="ja-JP" altLang="en-US" dirty="0" smtClean="0"/>
              <a:t>期待していた効果を得ることが出来たのか</a:t>
            </a:r>
            <a:endParaRPr kumimoji="1" lang="en-US" altLang="ja-JP" dirty="0" smtClean="0"/>
          </a:p>
          <a:p>
            <a:pPr lvl="1"/>
            <a:r>
              <a:rPr lang="ja-JP" altLang="en-US" dirty="0" smtClean="0"/>
              <a:t>業務効率は明確になっているか</a:t>
            </a:r>
            <a:endParaRPr kumimoji="1" lang="en-US" altLang="ja-JP" dirty="0" smtClean="0"/>
          </a:p>
          <a:p>
            <a:r>
              <a:rPr lang="ja-JP" altLang="en-US" dirty="0" smtClean="0"/>
              <a:t>突発的な損失が起こる可能性</a:t>
            </a:r>
            <a:endParaRPr lang="en-US" altLang="ja-JP" dirty="0" smtClean="0"/>
          </a:p>
          <a:p>
            <a:pPr lvl="1"/>
            <a:r>
              <a:rPr kumimoji="1" lang="ja-JP" altLang="en-US" dirty="0" smtClean="0"/>
              <a:t>情報セキュリティ事故や社内不正によって突発的な事故が起きた時の影響を検討しているか</a:t>
            </a:r>
            <a:endParaRPr kumimoji="1" lang="en-US" altLang="ja-JP" dirty="0" smtClean="0"/>
          </a:p>
          <a:p>
            <a:pPr lvl="1"/>
            <a:r>
              <a:rPr kumimoji="1" lang="ja-JP" altLang="en-US" dirty="0" smtClean="0"/>
              <a:t>事故対応（インシデントレスポンス）の準備</a:t>
            </a:r>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0289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カイゼンのために必要な情報を収集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18</a:t>
            </a:fld>
            <a:endParaRPr lang="en-US" dirty="0"/>
          </a:p>
        </p:txBody>
      </p:sp>
      <p:sp>
        <p:nvSpPr>
          <p:cNvPr id="7" name="角丸四角形 6"/>
          <p:cNvSpPr/>
          <p:nvPr/>
        </p:nvSpPr>
        <p:spPr>
          <a:xfrm>
            <a:off x="680322" y="4962361"/>
            <a:ext cx="4113748" cy="1087266"/>
          </a:xfrm>
          <a:prstGeom prst="roundRect">
            <a:avLst>
              <a:gd name="adj" fmla="val 24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a:lnSpc>
                <a:spcPct val="120000"/>
              </a:lnSpc>
            </a:pPr>
            <a:r>
              <a:rPr kumimoji="1" lang="en-US" altLang="ja-JP" b="1" dirty="0" smtClean="0">
                <a:solidFill>
                  <a:schemeClr val="accent6">
                    <a:lumMod val="75000"/>
                  </a:schemeClr>
                </a:solidFill>
                <a:latin typeface="Meiryo" charset="-128"/>
                <a:ea typeface="Meiryo" charset="-128"/>
                <a:cs typeface="Meiryo" charset="-128"/>
              </a:rPr>
              <a:t>IT</a:t>
            </a:r>
            <a:r>
              <a:rPr kumimoji="1" lang="ja-JP" altLang="en-US" b="1" dirty="0" smtClean="0">
                <a:solidFill>
                  <a:schemeClr val="accent6">
                    <a:lumMod val="75000"/>
                  </a:schemeClr>
                </a:solidFill>
                <a:latin typeface="Meiryo" charset="-128"/>
                <a:ea typeface="Meiryo" charset="-128"/>
                <a:cs typeface="Meiryo" charset="-128"/>
              </a:rPr>
              <a:t>活用による</a:t>
            </a:r>
          </a:p>
          <a:p>
            <a:pPr marL="803275">
              <a:lnSpc>
                <a:spcPct val="120000"/>
              </a:lnSpc>
            </a:pPr>
            <a:r>
              <a:rPr kumimoji="1" lang="ja-JP" altLang="en-US" b="1" dirty="0" smtClean="0">
                <a:solidFill>
                  <a:schemeClr val="accent6">
                    <a:lumMod val="75000"/>
                  </a:schemeClr>
                </a:solidFill>
                <a:latin typeface="Meiryo" charset="-128"/>
                <a:ea typeface="Meiryo" charset="-128"/>
                <a:cs typeface="Meiryo" charset="-128"/>
              </a:rPr>
              <a:t>適切な判断と説明責任の確保</a:t>
            </a:r>
            <a:endParaRPr kumimoji="1" lang="ja-JP" altLang="en-US" b="1" dirty="0">
              <a:solidFill>
                <a:schemeClr val="accent6">
                  <a:lumMod val="75000"/>
                </a:schemeClr>
              </a:solidFill>
              <a:latin typeface="Meiryo" charset="-128"/>
              <a:ea typeface="Meiryo" charset="-128"/>
              <a:cs typeface="Meiryo" charset="-128"/>
            </a:endParaRPr>
          </a:p>
        </p:txBody>
      </p:sp>
      <p:sp>
        <p:nvSpPr>
          <p:cNvPr id="8" name="角丸四角形 7"/>
          <p:cNvSpPr/>
          <p:nvPr/>
        </p:nvSpPr>
        <p:spPr>
          <a:xfrm>
            <a:off x="537093" y="2252876"/>
            <a:ext cx="9664998" cy="2580381"/>
          </a:xfrm>
          <a:prstGeom prst="roundRect">
            <a:avLst>
              <a:gd name="adj" fmla="val 2475"/>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latin typeface="Meiryo" charset="-128"/>
                <a:ea typeface="Meiryo" charset="-128"/>
                <a:cs typeface="Meiryo" charset="-128"/>
              </a:rPr>
              <a:t>標的型メール対策なら・・・</a:t>
            </a:r>
            <a:endParaRPr kumimoji="1" lang="ja-JP" altLang="en-US" dirty="0">
              <a:latin typeface="Meiryo" charset="-128"/>
              <a:ea typeface="Meiryo" charset="-128"/>
              <a:cs typeface="Meiryo" charset="-128"/>
            </a:endParaRPr>
          </a:p>
        </p:txBody>
      </p:sp>
      <p:sp>
        <p:nvSpPr>
          <p:cNvPr id="9" name="テキスト ボックス 8"/>
          <p:cNvSpPr txBox="1"/>
          <p:nvPr/>
        </p:nvSpPr>
        <p:spPr>
          <a:xfrm>
            <a:off x="1681948" y="2899954"/>
            <a:ext cx="2920992"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訓練の結果（</a:t>
            </a:r>
            <a:r>
              <a:rPr kumimoji="1" lang="en-US" altLang="ja-JP" dirty="0" smtClean="0">
                <a:latin typeface="Meiryo" charset="-128"/>
                <a:ea typeface="Meiryo" charset="-128"/>
                <a:cs typeface="Meiryo" charset="-128"/>
              </a:rPr>
              <a:t>%</a:t>
            </a:r>
            <a:r>
              <a:rPr kumimoji="1" lang="ja-JP" altLang="en-US" dirty="0" smtClean="0">
                <a:latin typeface="Meiryo" charset="-128"/>
                <a:ea typeface="Meiryo" charset="-128"/>
                <a:cs typeface="Meiryo" charset="-128"/>
              </a:rPr>
              <a:t>）✕２回分</a:t>
            </a:r>
            <a:endParaRPr kumimoji="1" lang="ja-JP" altLang="en-US" dirty="0">
              <a:latin typeface="Meiryo" charset="-128"/>
              <a:ea typeface="Meiryo" charset="-128"/>
              <a:cs typeface="Meiryo" charset="-128"/>
            </a:endParaRPr>
          </a:p>
        </p:txBody>
      </p:sp>
      <p:sp>
        <p:nvSpPr>
          <p:cNvPr id="10" name="テキスト ボックス 9"/>
          <p:cNvSpPr txBox="1"/>
          <p:nvPr/>
        </p:nvSpPr>
        <p:spPr>
          <a:xfrm>
            <a:off x="1689964" y="3407620"/>
            <a:ext cx="2954655"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１日のスパムメールの総量</a:t>
            </a:r>
            <a:endParaRPr kumimoji="1" lang="ja-JP" altLang="en-US" dirty="0">
              <a:latin typeface="Meiryo" charset="-128"/>
              <a:ea typeface="Meiryo" charset="-128"/>
              <a:cs typeface="Meiryo" charset="-128"/>
            </a:endParaRPr>
          </a:p>
        </p:txBody>
      </p:sp>
      <p:sp>
        <p:nvSpPr>
          <p:cNvPr id="11" name="テキスト ボックス 10"/>
          <p:cNvSpPr txBox="1"/>
          <p:nvPr/>
        </p:nvSpPr>
        <p:spPr>
          <a:xfrm>
            <a:off x="1689964" y="3931157"/>
            <a:ext cx="1800493"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開いた時の影響</a:t>
            </a:r>
            <a:endParaRPr kumimoji="1" lang="ja-JP" altLang="en-US" dirty="0">
              <a:latin typeface="Meiryo" charset="-128"/>
              <a:ea typeface="Meiryo" charset="-128"/>
              <a:cs typeface="Meiryo" charset="-128"/>
            </a:endParaRPr>
          </a:p>
        </p:txBody>
      </p:sp>
      <p:sp>
        <p:nvSpPr>
          <p:cNvPr id="12" name="Freeform 13"/>
          <p:cNvSpPr>
            <a:spLocks noChangeAspect="1"/>
          </p:cNvSpPr>
          <p:nvPr/>
        </p:nvSpPr>
        <p:spPr bwMode="auto">
          <a:xfrm>
            <a:off x="1093167" y="2899954"/>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3"/>
          <p:cNvSpPr>
            <a:spLocks noChangeAspect="1"/>
          </p:cNvSpPr>
          <p:nvPr/>
        </p:nvSpPr>
        <p:spPr bwMode="auto">
          <a:xfrm>
            <a:off x="1093167" y="3410843"/>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8"/>
          <p:cNvSpPr>
            <a:spLocks noChangeAspect="1" noEditPoints="1"/>
          </p:cNvSpPr>
          <p:nvPr/>
        </p:nvSpPr>
        <p:spPr bwMode="auto">
          <a:xfrm>
            <a:off x="1093167" y="3994831"/>
            <a:ext cx="540000" cy="241985"/>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14"/>
          <p:cNvSpPr/>
          <p:nvPr/>
        </p:nvSpPr>
        <p:spPr>
          <a:xfrm>
            <a:off x="5172891" y="2530268"/>
            <a:ext cx="4898572" cy="2054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Freeform 14"/>
          <p:cNvSpPr>
            <a:spLocks noChangeAspect="1" noEditPoints="1"/>
          </p:cNvSpPr>
          <p:nvPr/>
        </p:nvSpPr>
        <p:spPr bwMode="auto">
          <a:xfrm>
            <a:off x="5441763" y="2341737"/>
            <a:ext cx="417149" cy="460776"/>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p:cNvSpPr txBox="1"/>
          <p:nvPr/>
        </p:nvSpPr>
        <p:spPr>
          <a:xfrm>
            <a:off x="6157461" y="2950070"/>
            <a:ext cx="3087705" cy="369332"/>
          </a:xfrm>
          <a:prstGeom prst="rect">
            <a:avLst/>
          </a:prstGeom>
          <a:noFill/>
        </p:spPr>
        <p:txBody>
          <a:bodyPr wrap="none" rtlCol="0">
            <a:spAutoFit/>
          </a:bodyPr>
          <a:lstStyle/>
          <a:p>
            <a:r>
              <a:rPr kumimoji="1" lang="en-US" altLang="ja-JP" dirty="0" smtClean="0">
                <a:solidFill>
                  <a:schemeClr val="accent1"/>
                </a:solidFill>
                <a:latin typeface="Meiryo" charset="-128"/>
                <a:ea typeface="Meiryo" charset="-128"/>
                <a:cs typeface="Meiryo" charset="-128"/>
              </a:rPr>
              <a:t>30</a:t>
            </a:r>
            <a:r>
              <a:rPr kumimoji="1" lang="ja-JP" altLang="en-US" dirty="0" smtClean="0">
                <a:solidFill>
                  <a:schemeClr val="accent1"/>
                </a:solidFill>
                <a:latin typeface="Meiryo" charset="-128"/>
                <a:ea typeface="Meiryo" charset="-128"/>
                <a:cs typeface="Meiryo" charset="-128"/>
              </a:rPr>
              <a:t>％の開封率</a:t>
            </a:r>
            <a:r>
              <a:rPr kumimoji="1" lang="en-US" altLang="ja-JP" dirty="0" smtClean="0">
                <a:solidFill>
                  <a:schemeClr val="accent1"/>
                </a:solidFill>
                <a:latin typeface="Meiryo" charset="-128"/>
                <a:ea typeface="Meiryo" charset="-128"/>
                <a:cs typeface="Meiryo" charset="-128"/>
              </a:rPr>
              <a:t> </a:t>
            </a:r>
            <a:r>
              <a:rPr kumimoji="1" lang="ja-JP" altLang="en-US" dirty="0" smtClean="0">
                <a:solidFill>
                  <a:schemeClr val="accent1"/>
                </a:solidFill>
                <a:latin typeface="Meiryo" charset="-128"/>
                <a:ea typeface="Meiryo" charset="-128"/>
                <a:cs typeface="Meiryo" charset="-128"/>
              </a:rPr>
              <a:t>人間の限界？</a:t>
            </a:r>
            <a:endParaRPr kumimoji="1" lang="ja-JP" altLang="en-US" dirty="0">
              <a:solidFill>
                <a:schemeClr val="accent1"/>
              </a:solidFill>
              <a:latin typeface="Meiryo" charset="-128"/>
              <a:ea typeface="Meiryo" charset="-128"/>
              <a:cs typeface="Meiryo" charset="-128"/>
            </a:endParaRPr>
          </a:p>
        </p:txBody>
      </p:sp>
      <p:sp>
        <p:nvSpPr>
          <p:cNvPr id="18" name="テキスト ボックス 17"/>
          <p:cNvSpPr txBox="1"/>
          <p:nvPr/>
        </p:nvSpPr>
        <p:spPr>
          <a:xfrm>
            <a:off x="6157461" y="3420332"/>
            <a:ext cx="3239990" cy="369332"/>
          </a:xfrm>
          <a:prstGeom prst="rect">
            <a:avLst/>
          </a:prstGeom>
          <a:noFill/>
        </p:spPr>
        <p:txBody>
          <a:bodyPr wrap="none" rtlCol="0">
            <a:spAutoFit/>
          </a:bodyPr>
          <a:lstStyle/>
          <a:p>
            <a:r>
              <a:rPr kumimoji="1" lang="ja-JP" altLang="en-US" dirty="0" smtClean="0">
                <a:solidFill>
                  <a:schemeClr val="accent1"/>
                </a:solidFill>
                <a:latin typeface="Meiryo" charset="-128"/>
                <a:ea typeface="Meiryo" charset="-128"/>
                <a:cs typeface="Meiryo" charset="-128"/>
              </a:rPr>
              <a:t>対応に１人</a:t>
            </a:r>
            <a:r>
              <a:rPr kumimoji="1" lang="en-US" altLang="ja-JP" dirty="0" smtClean="0">
                <a:solidFill>
                  <a:schemeClr val="accent1"/>
                </a:solidFill>
                <a:latin typeface="Meiryo" charset="-128"/>
                <a:ea typeface="Meiryo" charset="-128"/>
                <a:cs typeface="Meiryo" charset="-128"/>
              </a:rPr>
              <a:t>90</a:t>
            </a:r>
            <a:r>
              <a:rPr kumimoji="1" lang="ja-JP" altLang="en-US" dirty="0" smtClean="0">
                <a:solidFill>
                  <a:schemeClr val="accent1"/>
                </a:solidFill>
                <a:latin typeface="Meiryo" charset="-128"/>
                <a:ea typeface="Meiryo" charset="-128"/>
                <a:cs typeface="Meiryo" charset="-128"/>
              </a:rPr>
              <a:t>分もかかってる</a:t>
            </a:r>
            <a:endParaRPr kumimoji="1" lang="ja-JP" altLang="en-US" dirty="0">
              <a:solidFill>
                <a:schemeClr val="accent1"/>
              </a:solidFill>
              <a:latin typeface="Meiryo" charset="-128"/>
              <a:ea typeface="Meiryo" charset="-128"/>
              <a:cs typeface="Meiryo" charset="-128"/>
            </a:endParaRPr>
          </a:p>
        </p:txBody>
      </p:sp>
      <p:sp>
        <p:nvSpPr>
          <p:cNvPr id="19" name="テキスト ボックス 18"/>
          <p:cNvSpPr txBox="1"/>
          <p:nvPr/>
        </p:nvSpPr>
        <p:spPr>
          <a:xfrm>
            <a:off x="6157461" y="3905794"/>
            <a:ext cx="3294492" cy="369332"/>
          </a:xfrm>
          <a:prstGeom prst="rect">
            <a:avLst/>
          </a:prstGeom>
          <a:noFill/>
        </p:spPr>
        <p:txBody>
          <a:bodyPr wrap="none" rtlCol="0">
            <a:spAutoFit/>
          </a:bodyPr>
          <a:lstStyle/>
          <a:p>
            <a:r>
              <a:rPr kumimoji="1" lang="ja-JP" altLang="en-US" dirty="0" smtClean="0">
                <a:solidFill>
                  <a:schemeClr val="accent1"/>
                </a:solidFill>
                <a:latin typeface="Meiryo" charset="-128"/>
                <a:ea typeface="Meiryo" charset="-128"/>
                <a:cs typeface="Meiryo" charset="-128"/>
              </a:rPr>
              <a:t>なんだかんだで</a:t>
            </a:r>
            <a:r>
              <a:rPr kumimoji="1" lang="en-US" altLang="ja-JP" dirty="0">
                <a:solidFill>
                  <a:schemeClr val="accent1"/>
                </a:solidFill>
                <a:latin typeface="Meiryo" charset="-128"/>
                <a:ea typeface="Meiryo" charset="-128"/>
                <a:cs typeface="Meiryo" charset="-128"/>
              </a:rPr>
              <a:t>5</a:t>
            </a:r>
            <a:r>
              <a:rPr kumimoji="1" lang="en-US" altLang="ja-JP" dirty="0" smtClean="0">
                <a:solidFill>
                  <a:schemeClr val="accent1"/>
                </a:solidFill>
                <a:latin typeface="Meiryo" charset="-128"/>
                <a:ea typeface="Meiryo" charset="-128"/>
                <a:cs typeface="Meiryo" charset="-128"/>
              </a:rPr>
              <a:t>000</a:t>
            </a:r>
            <a:r>
              <a:rPr kumimoji="1" lang="ja-JP" altLang="en-US" dirty="0" smtClean="0">
                <a:solidFill>
                  <a:schemeClr val="accent1"/>
                </a:solidFill>
                <a:latin typeface="Meiryo" charset="-128"/>
                <a:ea typeface="Meiryo" charset="-128"/>
                <a:cs typeface="Meiryo" charset="-128"/>
              </a:rPr>
              <a:t>万の損失</a:t>
            </a:r>
            <a:endParaRPr kumimoji="1" lang="ja-JP" altLang="en-US" dirty="0">
              <a:solidFill>
                <a:schemeClr val="accent1"/>
              </a:solidFill>
              <a:latin typeface="Meiryo" charset="-128"/>
              <a:ea typeface="Meiryo" charset="-128"/>
              <a:cs typeface="Meiryo" charset="-128"/>
            </a:endParaRPr>
          </a:p>
        </p:txBody>
      </p:sp>
      <p:sp>
        <p:nvSpPr>
          <p:cNvPr id="20" name="Freeform 13"/>
          <p:cNvSpPr>
            <a:spLocks noChangeAspect="1"/>
          </p:cNvSpPr>
          <p:nvPr/>
        </p:nvSpPr>
        <p:spPr bwMode="auto">
          <a:xfrm>
            <a:off x="5560664" y="2899954"/>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21" name="Freeform 13"/>
          <p:cNvSpPr>
            <a:spLocks noChangeAspect="1"/>
          </p:cNvSpPr>
          <p:nvPr/>
        </p:nvSpPr>
        <p:spPr bwMode="auto">
          <a:xfrm>
            <a:off x="5560664" y="3410843"/>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22" name="Freeform 18"/>
          <p:cNvSpPr>
            <a:spLocks noChangeAspect="1" noEditPoints="1"/>
          </p:cNvSpPr>
          <p:nvPr/>
        </p:nvSpPr>
        <p:spPr bwMode="auto">
          <a:xfrm>
            <a:off x="5560664" y="3994831"/>
            <a:ext cx="540000" cy="241985"/>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cxnSp>
        <p:nvCxnSpPr>
          <p:cNvPr id="23" name="直線矢印コネクタ 22"/>
          <p:cNvCxnSpPr/>
          <p:nvPr/>
        </p:nvCxnSpPr>
        <p:spPr>
          <a:xfrm>
            <a:off x="4652635" y="3108960"/>
            <a:ext cx="789128"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652635" y="3592286"/>
            <a:ext cx="789128"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644537" y="4127863"/>
            <a:ext cx="1797226"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5172892" y="4962361"/>
            <a:ext cx="4898571" cy="1087266"/>
          </a:xfrm>
          <a:prstGeom prst="roundRect">
            <a:avLst>
              <a:gd name="adj" fmla="val 24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latin typeface="Meiryo" charset="-128"/>
              <a:ea typeface="Meiryo" charset="-128"/>
              <a:cs typeface="Meiryo" charset="-128"/>
            </a:endParaRPr>
          </a:p>
        </p:txBody>
      </p:sp>
      <p:sp>
        <p:nvSpPr>
          <p:cNvPr id="27" name="角丸四角形 26"/>
          <p:cNvSpPr/>
          <p:nvPr/>
        </p:nvSpPr>
        <p:spPr>
          <a:xfrm>
            <a:off x="5303520" y="5042263"/>
            <a:ext cx="4650377" cy="412036"/>
          </a:xfrm>
          <a:prstGeom prst="roundRect">
            <a:avLst>
              <a:gd name="adj" fmla="val 253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charset="-128"/>
                <a:ea typeface="Meiryo" charset="-128"/>
                <a:cs typeface="Meiryo" charset="-128"/>
              </a:rPr>
              <a:t>事業リスクが１日</a:t>
            </a:r>
            <a:r>
              <a:rPr kumimoji="1" lang="en-US" altLang="ja-JP" sz="1600" dirty="0" smtClean="0">
                <a:latin typeface="Meiryo" charset="-128"/>
                <a:ea typeface="Meiryo" charset="-128"/>
                <a:cs typeface="Meiryo" charset="-128"/>
              </a:rPr>
              <a:t>1</a:t>
            </a:r>
            <a:r>
              <a:rPr kumimoji="1" lang="ja-JP" altLang="en-US" sz="1600" dirty="0" smtClean="0">
                <a:latin typeface="Meiryo" charset="-128"/>
                <a:ea typeface="Meiryo" charset="-128"/>
                <a:cs typeface="Meiryo" charset="-128"/>
              </a:rPr>
              <a:t>人頭</a:t>
            </a:r>
            <a:r>
              <a:rPr kumimoji="1" lang="en-US" altLang="ja-JP" sz="1600" dirty="0" smtClean="0">
                <a:latin typeface="Meiryo" charset="-128"/>
                <a:ea typeface="Meiryo" charset="-128"/>
                <a:cs typeface="Meiryo" charset="-128"/>
              </a:rPr>
              <a:t> 3000</a:t>
            </a:r>
            <a:r>
              <a:rPr kumimoji="1" lang="ja-JP" altLang="en-US" sz="1600" dirty="0" smtClean="0">
                <a:latin typeface="Meiryo" charset="-128"/>
                <a:ea typeface="Meiryo" charset="-128"/>
                <a:cs typeface="Meiryo" charset="-128"/>
              </a:rPr>
              <a:t>円</a:t>
            </a:r>
            <a:endParaRPr kumimoji="1" lang="ja-JP" altLang="en-US" sz="1600" dirty="0">
              <a:latin typeface="Meiryo" charset="-128"/>
              <a:ea typeface="Meiryo" charset="-128"/>
              <a:cs typeface="Meiryo" charset="-128"/>
            </a:endParaRPr>
          </a:p>
        </p:txBody>
      </p:sp>
      <p:sp>
        <p:nvSpPr>
          <p:cNvPr id="28" name="角丸四角形 27"/>
          <p:cNvSpPr/>
          <p:nvPr/>
        </p:nvSpPr>
        <p:spPr>
          <a:xfrm>
            <a:off x="5303521" y="5525588"/>
            <a:ext cx="4650376" cy="412036"/>
          </a:xfrm>
          <a:prstGeom prst="roundRect">
            <a:avLst>
              <a:gd name="adj" fmla="val 253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charset="-128"/>
                <a:ea typeface="Meiryo" charset="-128"/>
                <a:cs typeface="Meiryo" charset="-128"/>
              </a:rPr>
              <a:t>セキュリティリスクが年額</a:t>
            </a:r>
            <a:r>
              <a:rPr kumimoji="1" lang="en-US" altLang="ja-JP" sz="1600" dirty="0" smtClean="0">
                <a:latin typeface="Meiryo" charset="-128"/>
                <a:ea typeface="Meiryo" charset="-128"/>
                <a:cs typeface="Meiryo" charset="-128"/>
              </a:rPr>
              <a:t>1500</a:t>
            </a:r>
            <a:r>
              <a:rPr kumimoji="1" lang="ja-JP" altLang="en-US" sz="1600" dirty="0" smtClean="0">
                <a:latin typeface="Meiryo" charset="-128"/>
                <a:ea typeface="Meiryo" charset="-128"/>
                <a:cs typeface="Meiryo" charset="-128"/>
              </a:rPr>
              <a:t>万円</a:t>
            </a:r>
            <a:endParaRPr kumimoji="1" lang="ja-JP" altLang="en-US" sz="1600" dirty="0">
              <a:latin typeface="Meiryo" charset="-128"/>
              <a:ea typeface="Meiryo" charset="-128"/>
              <a:cs typeface="Meiryo" charset="-128"/>
            </a:endParaRPr>
          </a:p>
        </p:txBody>
      </p:sp>
      <p:cxnSp>
        <p:nvCxnSpPr>
          <p:cNvPr id="29" name="直線矢印コネクタ 28"/>
          <p:cNvCxnSpPr>
            <a:stCxn id="30" idx="2"/>
          </p:cNvCxnSpPr>
          <p:nvPr/>
        </p:nvCxnSpPr>
        <p:spPr>
          <a:xfrm>
            <a:off x="7622177" y="4585064"/>
            <a:ext cx="1" cy="377297"/>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6"/>
          <p:cNvSpPr>
            <a:spLocks noChangeAspect="1" noEditPoints="1"/>
          </p:cNvSpPr>
          <p:nvPr/>
        </p:nvSpPr>
        <p:spPr bwMode="auto">
          <a:xfrm>
            <a:off x="826712" y="5157482"/>
            <a:ext cx="693433" cy="645706"/>
          </a:xfrm>
          <a:custGeom>
            <a:avLst/>
            <a:gdLst>
              <a:gd name="T0" fmla="*/ 46 w 1484"/>
              <a:gd name="T1" fmla="*/ 17 h 1382"/>
              <a:gd name="T2" fmla="*/ 0 w 1484"/>
              <a:gd name="T3" fmla="*/ 92 h 1382"/>
              <a:gd name="T4" fmla="*/ 18 w 1484"/>
              <a:gd name="T5" fmla="*/ 1336 h 1382"/>
              <a:gd name="T6" fmla="*/ 92 w 1484"/>
              <a:gd name="T7" fmla="*/ 1380 h 1382"/>
              <a:gd name="T8" fmla="*/ 1439 w 1484"/>
              <a:gd name="T9" fmla="*/ 1364 h 1382"/>
              <a:gd name="T10" fmla="*/ 1484 w 1484"/>
              <a:gd name="T11" fmla="*/ 1289 h 1382"/>
              <a:gd name="T12" fmla="*/ 1467 w 1484"/>
              <a:gd name="T13" fmla="*/ 45 h 1382"/>
              <a:gd name="T14" fmla="*/ 1392 w 1484"/>
              <a:gd name="T15" fmla="*/ 0 h 1382"/>
              <a:gd name="T16" fmla="*/ 316 w 1484"/>
              <a:gd name="T17" fmla="*/ 632 h 1382"/>
              <a:gd name="T18" fmla="*/ 375 w 1484"/>
              <a:gd name="T19" fmla="*/ 1176 h 1382"/>
              <a:gd name="T20" fmla="*/ 317 w 1484"/>
              <a:gd name="T21" fmla="*/ 1142 h 1382"/>
              <a:gd name="T22" fmla="*/ 306 w 1484"/>
              <a:gd name="T23" fmla="*/ 1073 h 1382"/>
              <a:gd name="T24" fmla="*/ 131 w 1484"/>
              <a:gd name="T25" fmla="*/ 868 h 1382"/>
              <a:gd name="T26" fmla="*/ 100 w 1484"/>
              <a:gd name="T27" fmla="*/ 843 h 1382"/>
              <a:gd name="T28" fmla="*/ 291 w 1484"/>
              <a:gd name="T29" fmla="*/ 714 h 1382"/>
              <a:gd name="T30" fmla="*/ 325 w 1484"/>
              <a:gd name="T31" fmla="*/ 734 h 1382"/>
              <a:gd name="T32" fmla="*/ 370 w 1484"/>
              <a:gd name="T33" fmla="*/ 1020 h 1382"/>
              <a:gd name="T34" fmla="*/ 434 w 1484"/>
              <a:gd name="T35" fmla="*/ 1036 h 1382"/>
              <a:gd name="T36" fmla="*/ 463 w 1484"/>
              <a:gd name="T37" fmla="*/ 1098 h 1382"/>
              <a:gd name="T38" fmla="*/ 440 w 1484"/>
              <a:gd name="T39" fmla="*/ 1153 h 1382"/>
              <a:gd name="T40" fmla="*/ 383 w 1484"/>
              <a:gd name="T41" fmla="*/ 1176 h 1382"/>
              <a:gd name="T42" fmla="*/ 567 w 1484"/>
              <a:gd name="T43" fmla="*/ 627 h 1382"/>
              <a:gd name="T44" fmla="*/ 892 w 1484"/>
              <a:gd name="T45" fmla="*/ 1212 h 1382"/>
              <a:gd name="T46" fmla="*/ 824 w 1484"/>
              <a:gd name="T47" fmla="*/ 1225 h 1382"/>
              <a:gd name="T48" fmla="*/ 773 w 1484"/>
              <a:gd name="T49" fmla="*/ 1188 h 1382"/>
              <a:gd name="T50" fmla="*/ 768 w 1484"/>
              <a:gd name="T51" fmla="*/ 1120 h 1382"/>
              <a:gd name="T52" fmla="*/ 807 w 1484"/>
              <a:gd name="T53" fmla="*/ 1074 h 1382"/>
              <a:gd name="T54" fmla="*/ 786 w 1484"/>
              <a:gd name="T55" fmla="*/ 770 h 1382"/>
              <a:gd name="T56" fmla="*/ 686 w 1484"/>
              <a:gd name="T57" fmla="*/ 466 h 1382"/>
              <a:gd name="T58" fmla="*/ 560 w 1484"/>
              <a:gd name="T59" fmla="*/ 325 h 1382"/>
              <a:gd name="T60" fmla="*/ 478 w 1484"/>
              <a:gd name="T61" fmla="*/ 385 h 1382"/>
              <a:gd name="T62" fmla="*/ 518 w 1484"/>
              <a:gd name="T63" fmla="*/ 203 h 1382"/>
              <a:gd name="T64" fmla="*/ 586 w 1484"/>
              <a:gd name="T65" fmla="*/ 280 h 1382"/>
              <a:gd name="T66" fmla="*/ 726 w 1484"/>
              <a:gd name="T67" fmla="*/ 424 h 1382"/>
              <a:gd name="T68" fmla="*/ 851 w 1484"/>
              <a:gd name="T69" fmla="*/ 802 h 1382"/>
              <a:gd name="T70" fmla="*/ 904 w 1484"/>
              <a:gd name="T71" fmla="*/ 1093 h 1382"/>
              <a:gd name="T72" fmla="*/ 924 w 1484"/>
              <a:gd name="T73" fmla="*/ 1159 h 1382"/>
              <a:gd name="T74" fmla="*/ 917 w 1484"/>
              <a:gd name="T75" fmla="*/ 581 h 1382"/>
              <a:gd name="T76" fmla="*/ 1097 w 1484"/>
              <a:gd name="T77" fmla="*/ 618 h 1382"/>
              <a:gd name="T78" fmla="*/ 1272 w 1484"/>
              <a:gd name="T79" fmla="*/ 982 h 1382"/>
              <a:gd name="T80" fmla="*/ 1213 w 1484"/>
              <a:gd name="T81" fmla="*/ 1023 h 1382"/>
              <a:gd name="T82" fmla="*/ 1150 w 1484"/>
              <a:gd name="T83" fmla="*/ 1005 h 1382"/>
              <a:gd name="T84" fmla="*/ 1125 w 1484"/>
              <a:gd name="T85" fmla="*/ 950 h 1382"/>
              <a:gd name="T86" fmla="*/ 1150 w 1484"/>
              <a:gd name="T87" fmla="*/ 888 h 1382"/>
              <a:gd name="T88" fmla="*/ 1209 w 1484"/>
              <a:gd name="T89" fmla="*/ 868 h 1382"/>
              <a:gd name="T90" fmla="*/ 1290 w 1484"/>
              <a:gd name="T91" fmla="*/ 819 h 1382"/>
              <a:gd name="T92" fmla="*/ 1176 w 1484"/>
              <a:gd name="T93" fmla="*/ 562 h 1382"/>
              <a:gd name="T94" fmla="*/ 1356 w 1484"/>
              <a:gd name="T95" fmla="*/ 807 h 1382"/>
              <a:gd name="T96" fmla="*/ 1188 w 1484"/>
              <a:gd name="T97" fmla="*/ 919 h 1382"/>
              <a:gd name="T98" fmla="*/ 1174 w 1484"/>
              <a:gd name="T99" fmla="*/ 960 h 1382"/>
              <a:gd name="T100" fmla="*/ 1214 w 1484"/>
              <a:gd name="T101" fmla="*/ 974 h 1382"/>
              <a:gd name="T102" fmla="*/ 1229 w 1484"/>
              <a:gd name="T103" fmla="*/ 934 h 1382"/>
              <a:gd name="T104" fmla="*/ 1188 w 1484"/>
              <a:gd name="T105" fmla="*/ 919 h 1382"/>
              <a:gd name="T106" fmla="*/ 821 w 1484"/>
              <a:gd name="T107" fmla="*/ 1142 h 1382"/>
              <a:gd name="T108" fmla="*/ 835 w 1484"/>
              <a:gd name="T109" fmla="*/ 1174 h 1382"/>
              <a:gd name="T110" fmla="*/ 868 w 1484"/>
              <a:gd name="T111" fmla="*/ 1161 h 1382"/>
              <a:gd name="T112" fmla="*/ 855 w 1484"/>
              <a:gd name="T113" fmla="*/ 1128 h 1382"/>
              <a:gd name="T114" fmla="*/ 365 w 1484"/>
              <a:gd name="T115" fmla="*/ 1081 h 1382"/>
              <a:gd name="T116" fmla="*/ 365 w 1484"/>
              <a:gd name="T117" fmla="*/ 1118 h 1382"/>
              <a:gd name="T118" fmla="*/ 403 w 1484"/>
              <a:gd name="T119" fmla="*/ 1118 h 1382"/>
              <a:gd name="T120" fmla="*/ 403 w 1484"/>
              <a:gd name="T121" fmla="*/ 108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382">
                <a:moveTo>
                  <a:pt x="1382" y="0"/>
                </a:moveTo>
                <a:lnTo>
                  <a:pt x="102" y="0"/>
                </a:lnTo>
                <a:lnTo>
                  <a:pt x="102" y="0"/>
                </a:lnTo>
                <a:lnTo>
                  <a:pt x="92" y="0"/>
                </a:lnTo>
                <a:lnTo>
                  <a:pt x="81" y="2"/>
                </a:lnTo>
                <a:lnTo>
                  <a:pt x="72" y="5"/>
                </a:lnTo>
                <a:lnTo>
                  <a:pt x="63" y="8"/>
                </a:lnTo>
                <a:lnTo>
                  <a:pt x="54" y="13"/>
                </a:lnTo>
                <a:lnTo>
                  <a:pt x="46" y="17"/>
                </a:lnTo>
                <a:lnTo>
                  <a:pt x="37" y="23"/>
                </a:lnTo>
                <a:lnTo>
                  <a:pt x="30" y="30"/>
                </a:lnTo>
                <a:lnTo>
                  <a:pt x="23" y="37"/>
                </a:lnTo>
                <a:lnTo>
                  <a:pt x="18" y="45"/>
                </a:lnTo>
                <a:lnTo>
                  <a:pt x="13" y="53"/>
                </a:lnTo>
                <a:lnTo>
                  <a:pt x="8" y="63"/>
                </a:lnTo>
                <a:lnTo>
                  <a:pt x="5" y="72"/>
                </a:lnTo>
                <a:lnTo>
                  <a:pt x="3" y="81"/>
                </a:lnTo>
                <a:lnTo>
                  <a:pt x="0" y="92"/>
                </a:lnTo>
                <a:lnTo>
                  <a:pt x="0" y="102"/>
                </a:lnTo>
                <a:lnTo>
                  <a:pt x="0" y="1278"/>
                </a:lnTo>
                <a:lnTo>
                  <a:pt x="0" y="1278"/>
                </a:lnTo>
                <a:lnTo>
                  <a:pt x="0" y="1289"/>
                </a:lnTo>
                <a:lnTo>
                  <a:pt x="3" y="1299"/>
                </a:lnTo>
                <a:lnTo>
                  <a:pt x="5" y="1310"/>
                </a:lnTo>
                <a:lnTo>
                  <a:pt x="8" y="1319"/>
                </a:lnTo>
                <a:lnTo>
                  <a:pt x="13" y="1328"/>
                </a:lnTo>
                <a:lnTo>
                  <a:pt x="18" y="1336"/>
                </a:lnTo>
                <a:lnTo>
                  <a:pt x="23" y="1344"/>
                </a:lnTo>
                <a:lnTo>
                  <a:pt x="30" y="1351"/>
                </a:lnTo>
                <a:lnTo>
                  <a:pt x="37" y="1358"/>
                </a:lnTo>
                <a:lnTo>
                  <a:pt x="46" y="1364"/>
                </a:lnTo>
                <a:lnTo>
                  <a:pt x="54" y="1369"/>
                </a:lnTo>
                <a:lnTo>
                  <a:pt x="63" y="1373"/>
                </a:lnTo>
                <a:lnTo>
                  <a:pt x="72" y="1377"/>
                </a:lnTo>
                <a:lnTo>
                  <a:pt x="81" y="1379"/>
                </a:lnTo>
                <a:lnTo>
                  <a:pt x="92" y="1380"/>
                </a:lnTo>
                <a:lnTo>
                  <a:pt x="102" y="1382"/>
                </a:lnTo>
                <a:lnTo>
                  <a:pt x="1382" y="1382"/>
                </a:lnTo>
                <a:lnTo>
                  <a:pt x="1382" y="1382"/>
                </a:lnTo>
                <a:lnTo>
                  <a:pt x="1392" y="1380"/>
                </a:lnTo>
                <a:lnTo>
                  <a:pt x="1403" y="1379"/>
                </a:lnTo>
                <a:lnTo>
                  <a:pt x="1412" y="1377"/>
                </a:lnTo>
                <a:lnTo>
                  <a:pt x="1421" y="1373"/>
                </a:lnTo>
                <a:lnTo>
                  <a:pt x="1431" y="1369"/>
                </a:lnTo>
                <a:lnTo>
                  <a:pt x="1439" y="1364"/>
                </a:lnTo>
                <a:lnTo>
                  <a:pt x="1447" y="1358"/>
                </a:lnTo>
                <a:lnTo>
                  <a:pt x="1454" y="1351"/>
                </a:lnTo>
                <a:lnTo>
                  <a:pt x="1461" y="1344"/>
                </a:lnTo>
                <a:lnTo>
                  <a:pt x="1467" y="1336"/>
                </a:lnTo>
                <a:lnTo>
                  <a:pt x="1471" y="1328"/>
                </a:lnTo>
                <a:lnTo>
                  <a:pt x="1476" y="1319"/>
                </a:lnTo>
                <a:lnTo>
                  <a:pt x="1479" y="1310"/>
                </a:lnTo>
                <a:lnTo>
                  <a:pt x="1482" y="1299"/>
                </a:lnTo>
                <a:lnTo>
                  <a:pt x="1484" y="1289"/>
                </a:lnTo>
                <a:lnTo>
                  <a:pt x="1484" y="1278"/>
                </a:lnTo>
                <a:lnTo>
                  <a:pt x="1484" y="102"/>
                </a:lnTo>
                <a:lnTo>
                  <a:pt x="1484" y="102"/>
                </a:lnTo>
                <a:lnTo>
                  <a:pt x="1484" y="92"/>
                </a:lnTo>
                <a:lnTo>
                  <a:pt x="1482" y="81"/>
                </a:lnTo>
                <a:lnTo>
                  <a:pt x="1479" y="72"/>
                </a:lnTo>
                <a:lnTo>
                  <a:pt x="1476" y="63"/>
                </a:lnTo>
                <a:lnTo>
                  <a:pt x="1471" y="53"/>
                </a:lnTo>
                <a:lnTo>
                  <a:pt x="1467" y="45"/>
                </a:lnTo>
                <a:lnTo>
                  <a:pt x="1461" y="37"/>
                </a:lnTo>
                <a:lnTo>
                  <a:pt x="1454" y="30"/>
                </a:lnTo>
                <a:lnTo>
                  <a:pt x="1447" y="23"/>
                </a:lnTo>
                <a:lnTo>
                  <a:pt x="1439" y="17"/>
                </a:lnTo>
                <a:lnTo>
                  <a:pt x="1431" y="13"/>
                </a:lnTo>
                <a:lnTo>
                  <a:pt x="1421" y="8"/>
                </a:lnTo>
                <a:lnTo>
                  <a:pt x="1412" y="5"/>
                </a:lnTo>
                <a:lnTo>
                  <a:pt x="1403" y="2"/>
                </a:lnTo>
                <a:lnTo>
                  <a:pt x="1392" y="0"/>
                </a:lnTo>
                <a:lnTo>
                  <a:pt x="1382" y="0"/>
                </a:lnTo>
                <a:lnTo>
                  <a:pt x="1382" y="0"/>
                </a:lnTo>
                <a:close/>
                <a:moveTo>
                  <a:pt x="100" y="488"/>
                </a:moveTo>
                <a:lnTo>
                  <a:pt x="137" y="453"/>
                </a:lnTo>
                <a:lnTo>
                  <a:pt x="209" y="524"/>
                </a:lnTo>
                <a:lnTo>
                  <a:pt x="281" y="452"/>
                </a:lnTo>
                <a:lnTo>
                  <a:pt x="316" y="487"/>
                </a:lnTo>
                <a:lnTo>
                  <a:pt x="244" y="560"/>
                </a:lnTo>
                <a:lnTo>
                  <a:pt x="316" y="632"/>
                </a:lnTo>
                <a:lnTo>
                  <a:pt x="278" y="669"/>
                </a:lnTo>
                <a:lnTo>
                  <a:pt x="207" y="597"/>
                </a:lnTo>
                <a:lnTo>
                  <a:pt x="135" y="668"/>
                </a:lnTo>
                <a:lnTo>
                  <a:pt x="99" y="632"/>
                </a:lnTo>
                <a:lnTo>
                  <a:pt x="171" y="560"/>
                </a:lnTo>
                <a:lnTo>
                  <a:pt x="100" y="488"/>
                </a:lnTo>
                <a:close/>
                <a:moveTo>
                  <a:pt x="383" y="1176"/>
                </a:moveTo>
                <a:lnTo>
                  <a:pt x="383" y="1176"/>
                </a:lnTo>
                <a:lnTo>
                  <a:pt x="375" y="1176"/>
                </a:lnTo>
                <a:lnTo>
                  <a:pt x="367" y="1175"/>
                </a:lnTo>
                <a:lnTo>
                  <a:pt x="360" y="1173"/>
                </a:lnTo>
                <a:lnTo>
                  <a:pt x="353" y="1171"/>
                </a:lnTo>
                <a:lnTo>
                  <a:pt x="346" y="1167"/>
                </a:lnTo>
                <a:lnTo>
                  <a:pt x="339" y="1164"/>
                </a:lnTo>
                <a:lnTo>
                  <a:pt x="333" y="1159"/>
                </a:lnTo>
                <a:lnTo>
                  <a:pt x="327" y="1153"/>
                </a:lnTo>
                <a:lnTo>
                  <a:pt x="321" y="1149"/>
                </a:lnTo>
                <a:lnTo>
                  <a:pt x="317" y="1142"/>
                </a:lnTo>
                <a:lnTo>
                  <a:pt x="313" y="1136"/>
                </a:lnTo>
                <a:lnTo>
                  <a:pt x="310" y="1129"/>
                </a:lnTo>
                <a:lnTo>
                  <a:pt x="307" y="1121"/>
                </a:lnTo>
                <a:lnTo>
                  <a:pt x="305" y="1114"/>
                </a:lnTo>
                <a:lnTo>
                  <a:pt x="304" y="1106"/>
                </a:lnTo>
                <a:lnTo>
                  <a:pt x="304" y="1098"/>
                </a:lnTo>
                <a:lnTo>
                  <a:pt x="304" y="1098"/>
                </a:lnTo>
                <a:lnTo>
                  <a:pt x="305" y="1081"/>
                </a:lnTo>
                <a:lnTo>
                  <a:pt x="306" y="1073"/>
                </a:lnTo>
                <a:lnTo>
                  <a:pt x="307" y="1066"/>
                </a:lnTo>
                <a:lnTo>
                  <a:pt x="311" y="1060"/>
                </a:lnTo>
                <a:lnTo>
                  <a:pt x="314" y="1054"/>
                </a:lnTo>
                <a:lnTo>
                  <a:pt x="319" y="1048"/>
                </a:lnTo>
                <a:lnTo>
                  <a:pt x="325" y="1043"/>
                </a:lnTo>
                <a:lnTo>
                  <a:pt x="208" y="829"/>
                </a:lnTo>
                <a:lnTo>
                  <a:pt x="138" y="866"/>
                </a:lnTo>
                <a:lnTo>
                  <a:pt x="138" y="866"/>
                </a:lnTo>
                <a:lnTo>
                  <a:pt x="131" y="868"/>
                </a:lnTo>
                <a:lnTo>
                  <a:pt x="124" y="869"/>
                </a:lnTo>
                <a:lnTo>
                  <a:pt x="119" y="868"/>
                </a:lnTo>
                <a:lnTo>
                  <a:pt x="113" y="866"/>
                </a:lnTo>
                <a:lnTo>
                  <a:pt x="109" y="862"/>
                </a:lnTo>
                <a:lnTo>
                  <a:pt x="107" y="860"/>
                </a:lnTo>
                <a:lnTo>
                  <a:pt x="105" y="857"/>
                </a:lnTo>
                <a:lnTo>
                  <a:pt x="105" y="857"/>
                </a:lnTo>
                <a:lnTo>
                  <a:pt x="101" y="850"/>
                </a:lnTo>
                <a:lnTo>
                  <a:pt x="100" y="843"/>
                </a:lnTo>
                <a:lnTo>
                  <a:pt x="102" y="837"/>
                </a:lnTo>
                <a:lnTo>
                  <a:pt x="105" y="831"/>
                </a:lnTo>
                <a:lnTo>
                  <a:pt x="107" y="828"/>
                </a:lnTo>
                <a:lnTo>
                  <a:pt x="110" y="824"/>
                </a:lnTo>
                <a:lnTo>
                  <a:pt x="114" y="822"/>
                </a:lnTo>
                <a:lnTo>
                  <a:pt x="114" y="822"/>
                </a:lnTo>
                <a:lnTo>
                  <a:pt x="287" y="716"/>
                </a:lnTo>
                <a:lnTo>
                  <a:pt x="287" y="716"/>
                </a:lnTo>
                <a:lnTo>
                  <a:pt x="291" y="714"/>
                </a:lnTo>
                <a:lnTo>
                  <a:pt x="297" y="713"/>
                </a:lnTo>
                <a:lnTo>
                  <a:pt x="302" y="713"/>
                </a:lnTo>
                <a:lnTo>
                  <a:pt x="306" y="714"/>
                </a:lnTo>
                <a:lnTo>
                  <a:pt x="311" y="715"/>
                </a:lnTo>
                <a:lnTo>
                  <a:pt x="316" y="717"/>
                </a:lnTo>
                <a:lnTo>
                  <a:pt x="319" y="721"/>
                </a:lnTo>
                <a:lnTo>
                  <a:pt x="321" y="726"/>
                </a:lnTo>
                <a:lnTo>
                  <a:pt x="321" y="726"/>
                </a:lnTo>
                <a:lnTo>
                  <a:pt x="325" y="734"/>
                </a:lnTo>
                <a:lnTo>
                  <a:pt x="326" y="741"/>
                </a:lnTo>
                <a:lnTo>
                  <a:pt x="325" y="746"/>
                </a:lnTo>
                <a:lnTo>
                  <a:pt x="323" y="751"/>
                </a:lnTo>
                <a:lnTo>
                  <a:pt x="320" y="755"/>
                </a:lnTo>
                <a:lnTo>
                  <a:pt x="317" y="758"/>
                </a:lnTo>
                <a:lnTo>
                  <a:pt x="313" y="759"/>
                </a:lnTo>
                <a:lnTo>
                  <a:pt x="253" y="803"/>
                </a:lnTo>
                <a:lnTo>
                  <a:pt x="370" y="1020"/>
                </a:lnTo>
                <a:lnTo>
                  <a:pt x="370" y="1020"/>
                </a:lnTo>
                <a:lnTo>
                  <a:pt x="383" y="1019"/>
                </a:lnTo>
                <a:lnTo>
                  <a:pt x="383" y="1019"/>
                </a:lnTo>
                <a:lnTo>
                  <a:pt x="391" y="1019"/>
                </a:lnTo>
                <a:lnTo>
                  <a:pt x="399" y="1020"/>
                </a:lnTo>
                <a:lnTo>
                  <a:pt x="406" y="1022"/>
                </a:lnTo>
                <a:lnTo>
                  <a:pt x="414" y="1025"/>
                </a:lnTo>
                <a:lnTo>
                  <a:pt x="421" y="1028"/>
                </a:lnTo>
                <a:lnTo>
                  <a:pt x="427" y="1032"/>
                </a:lnTo>
                <a:lnTo>
                  <a:pt x="434" y="1036"/>
                </a:lnTo>
                <a:lnTo>
                  <a:pt x="440" y="1042"/>
                </a:lnTo>
                <a:lnTo>
                  <a:pt x="444" y="1048"/>
                </a:lnTo>
                <a:lnTo>
                  <a:pt x="449" y="1054"/>
                </a:lnTo>
                <a:lnTo>
                  <a:pt x="452" y="1059"/>
                </a:lnTo>
                <a:lnTo>
                  <a:pt x="456" y="1066"/>
                </a:lnTo>
                <a:lnTo>
                  <a:pt x="458" y="1074"/>
                </a:lnTo>
                <a:lnTo>
                  <a:pt x="460" y="1081"/>
                </a:lnTo>
                <a:lnTo>
                  <a:pt x="462" y="1089"/>
                </a:lnTo>
                <a:lnTo>
                  <a:pt x="463" y="1098"/>
                </a:lnTo>
                <a:lnTo>
                  <a:pt x="463" y="1098"/>
                </a:lnTo>
                <a:lnTo>
                  <a:pt x="462" y="1106"/>
                </a:lnTo>
                <a:lnTo>
                  <a:pt x="460" y="1114"/>
                </a:lnTo>
                <a:lnTo>
                  <a:pt x="458" y="1121"/>
                </a:lnTo>
                <a:lnTo>
                  <a:pt x="456" y="1129"/>
                </a:lnTo>
                <a:lnTo>
                  <a:pt x="452" y="1136"/>
                </a:lnTo>
                <a:lnTo>
                  <a:pt x="449" y="1142"/>
                </a:lnTo>
                <a:lnTo>
                  <a:pt x="444" y="1149"/>
                </a:lnTo>
                <a:lnTo>
                  <a:pt x="440" y="1153"/>
                </a:lnTo>
                <a:lnTo>
                  <a:pt x="434" y="1159"/>
                </a:lnTo>
                <a:lnTo>
                  <a:pt x="427" y="1164"/>
                </a:lnTo>
                <a:lnTo>
                  <a:pt x="421" y="1167"/>
                </a:lnTo>
                <a:lnTo>
                  <a:pt x="414" y="1171"/>
                </a:lnTo>
                <a:lnTo>
                  <a:pt x="406" y="1173"/>
                </a:lnTo>
                <a:lnTo>
                  <a:pt x="399" y="1175"/>
                </a:lnTo>
                <a:lnTo>
                  <a:pt x="391" y="1176"/>
                </a:lnTo>
                <a:lnTo>
                  <a:pt x="383" y="1176"/>
                </a:lnTo>
                <a:lnTo>
                  <a:pt x="383" y="1176"/>
                </a:lnTo>
                <a:close/>
                <a:moveTo>
                  <a:pt x="674" y="734"/>
                </a:moveTo>
                <a:lnTo>
                  <a:pt x="637" y="772"/>
                </a:lnTo>
                <a:lnTo>
                  <a:pt x="565" y="699"/>
                </a:lnTo>
                <a:lnTo>
                  <a:pt x="493" y="771"/>
                </a:lnTo>
                <a:lnTo>
                  <a:pt x="457" y="734"/>
                </a:lnTo>
                <a:lnTo>
                  <a:pt x="529" y="662"/>
                </a:lnTo>
                <a:lnTo>
                  <a:pt x="458" y="591"/>
                </a:lnTo>
                <a:lnTo>
                  <a:pt x="495" y="555"/>
                </a:lnTo>
                <a:lnTo>
                  <a:pt x="567" y="627"/>
                </a:lnTo>
                <a:lnTo>
                  <a:pt x="639" y="554"/>
                </a:lnTo>
                <a:lnTo>
                  <a:pt x="674" y="590"/>
                </a:lnTo>
                <a:lnTo>
                  <a:pt x="602" y="662"/>
                </a:lnTo>
                <a:lnTo>
                  <a:pt x="674" y="734"/>
                </a:lnTo>
                <a:close/>
                <a:moveTo>
                  <a:pt x="909" y="1195"/>
                </a:moveTo>
                <a:lnTo>
                  <a:pt x="909" y="1195"/>
                </a:lnTo>
                <a:lnTo>
                  <a:pt x="903" y="1202"/>
                </a:lnTo>
                <a:lnTo>
                  <a:pt x="897" y="1208"/>
                </a:lnTo>
                <a:lnTo>
                  <a:pt x="892" y="1212"/>
                </a:lnTo>
                <a:lnTo>
                  <a:pt x="885" y="1217"/>
                </a:lnTo>
                <a:lnTo>
                  <a:pt x="878" y="1220"/>
                </a:lnTo>
                <a:lnTo>
                  <a:pt x="871" y="1223"/>
                </a:lnTo>
                <a:lnTo>
                  <a:pt x="863" y="1225"/>
                </a:lnTo>
                <a:lnTo>
                  <a:pt x="856" y="1227"/>
                </a:lnTo>
                <a:lnTo>
                  <a:pt x="848" y="1227"/>
                </a:lnTo>
                <a:lnTo>
                  <a:pt x="839" y="1227"/>
                </a:lnTo>
                <a:lnTo>
                  <a:pt x="831" y="1227"/>
                </a:lnTo>
                <a:lnTo>
                  <a:pt x="824" y="1225"/>
                </a:lnTo>
                <a:lnTo>
                  <a:pt x="816" y="1223"/>
                </a:lnTo>
                <a:lnTo>
                  <a:pt x="809" y="1220"/>
                </a:lnTo>
                <a:lnTo>
                  <a:pt x="802" y="1216"/>
                </a:lnTo>
                <a:lnTo>
                  <a:pt x="795" y="1211"/>
                </a:lnTo>
                <a:lnTo>
                  <a:pt x="795" y="1211"/>
                </a:lnTo>
                <a:lnTo>
                  <a:pt x="788" y="1207"/>
                </a:lnTo>
                <a:lnTo>
                  <a:pt x="783" y="1201"/>
                </a:lnTo>
                <a:lnTo>
                  <a:pt x="778" y="1194"/>
                </a:lnTo>
                <a:lnTo>
                  <a:pt x="773" y="1188"/>
                </a:lnTo>
                <a:lnTo>
                  <a:pt x="770" y="1181"/>
                </a:lnTo>
                <a:lnTo>
                  <a:pt x="766" y="1173"/>
                </a:lnTo>
                <a:lnTo>
                  <a:pt x="765" y="1166"/>
                </a:lnTo>
                <a:lnTo>
                  <a:pt x="763" y="1158"/>
                </a:lnTo>
                <a:lnTo>
                  <a:pt x="763" y="1151"/>
                </a:lnTo>
                <a:lnTo>
                  <a:pt x="763" y="1143"/>
                </a:lnTo>
                <a:lnTo>
                  <a:pt x="763" y="1135"/>
                </a:lnTo>
                <a:lnTo>
                  <a:pt x="765" y="1127"/>
                </a:lnTo>
                <a:lnTo>
                  <a:pt x="768" y="1120"/>
                </a:lnTo>
                <a:lnTo>
                  <a:pt x="770" y="1111"/>
                </a:lnTo>
                <a:lnTo>
                  <a:pt x="775" y="1105"/>
                </a:lnTo>
                <a:lnTo>
                  <a:pt x="779" y="1098"/>
                </a:lnTo>
                <a:lnTo>
                  <a:pt x="779" y="1098"/>
                </a:lnTo>
                <a:lnTo>
                  <a:pt x="784" y="1091"/>
                </a:lnTo>
                <a:lnTo>
                  <a:pt x="790" y="1086"/>
                </a:lnTo>
                <a:lnTo>
                  <a:pt x="794" y="1081"/>
                </a:lnTo>
                <a:lnTo>
                  <a:pt x="800" y="1078"/>
                </a:lnTo>
                <a:lnTo>
                  <a:pt x="807" y="1074"/>
                </a:lnTo>
                <a:lnTo>
                  <a:pt x="813" y="1072"/>
                </a:lnTo>
                <a:lnTo>
                  <a:pt x="828" y="1071"/>
                </a:lnTo>
                <a:lnTo>
                  <a:pt x="828" y="1071"/>
                </a:lnTo>
                <a:lnTo>
                  <a:pt x="826" y="1038"/>
                </a:lnTo>
                <a:lnTo>
                  <a:pt x="822" y="1003"/>
                </a:lnTo>
                <a:lnTo>
                  <a:pt x="816" y="955"/>
                </a:lnTo>
                <a:lnTo>
                  <a:pt x="809" y="899"/>
                </a:lnTo>
                <a:lnTo>
                  <a:pt x="799" y="837"/>
                </a:lnTo>
                <a:lnTo>
                  <a:pt x="786" y="770"/>
                </a:lnTo>
                <a:lnTo>
                  <a:pt x="778" y="735"/>
                </a:lnTo>
                <a:lnTo>
                  <a:pt x="770" y="700"/>
                </a:lnTo>
                <a:lnTo>
                  <a:pt x="761" y="664"/>
                </a:lnTo>
                <a:lnTo>
                  <a:pt x="751" y="629"/>
                </a:lnTo>
                <a:lnTo>
                  <a:pt x="740" y="595"/>
                </a:lnTo>
                <a:lnTo>
                  <a:pt x="728" y="561"/>
                </a:lnTo>
                <a:lnTo>
                  <a:pt x="715" y="529"/>
                </a:lnTo>
                <a:lnTo>
                  <a:pt x="702" y="496"/>
                </a:lnTo>
                <a:lnTo>
                  <a:pt x="686" y="466"/>
                </a:lnTo>
                <a:lnTo>
                  <a:pt x="670" y="438"/>
                </a:lnTo>
                <a:lnTo>
                  <a:pt x="653" y="411"/>
                </a:lnTo>
                <a:lnTo>
                  <a:pt x="634" y="387"/>
                </a:lnTo>
                <a:lnTo>
                  <a:pt x="615" y="365"/>
                </a:lnTo>
                <a:lnTo>
                  <a:pt x="604" y="356"/>
                </a:lnTo>
                <a:lnTo>
                  <a:pt x="594" y="347"/>
                </a:lnTo>
                <a:lnTo>
                  <a:pt x="583" y="338"/>
                </a:lnTo>
                <a:lnTo>
                  <a:pt x="572" y="331"/>
                </a:lnTo>
                <a:lnTo>
                  <a:pt x="560" y="325"/>
                </a:lnTo>
                <a:lnTo>
                  <a:pt x="549" y="319"/>
                </a:lnTo>
                <a:lnTo>
                  <a:pt x="536" y="314"/>
                </a:lnTo>
                <a:lnTo>
                  <a:pt x="524" y="309"/>
                </a:lnTo>
                <a:lnTo>
                  <a:pt x="510" y="307"/>
                </a:lnTo>
                <a:lnTo>
                  <a:pt x="498" y="305"/>
                </a:lnTo>
                <a:lnTo>
                  <a:pt x="498" y="305"/>
                </a:lnTo>
                <a:lnTo>
                  <a:pt x="493" y="316"/>
                </a:lnTo>
                <a:lnTo>
                  <a:pt x="488" y="335"/>
                </a:lnTo>
                <a:lnTo>
                  <a:pt x="478" y="385"/>
                </a:lnTo>
                <a:lnTo>
                  <a:pt x="466" y="450"/>
                </a:lnTo>
                <a:lnTo>
                  <a:pt x="353" y="235"/>
                </a:lnTo>
                <a:lnTo>
                  <a:pt x="538" y="143"/>
                </a:lnTo>
                <a:lnTo>
                  <a:pt x="538" y="143"/>
                </a:lnTo>
                <a:lnTo>
                  <a:pt x="535" y="146"/>
                </a:lnTo>
                <a:lnTo>
                  <a:pt x="532" y="151"/>
                </a:lnTo>
                <a:lnTo>
                  <a:pt x="527" y="165"/>
                </a:lnTo>
                <a:lnTo>
                  <a:pt x="522" y="183"/>
                </a:lnTo>
                <a:lnTo>
                  <a:pt x="518" y="203"/>
                </a:lnTo>
                <a:lnTo>
                  <a:pt x="513" y="240"/>
                </a:lnTo>
                <a:lnTo>
                  <a:pt x="510" y="257"/>
                </a:lnTo>
                <a:lnTo>
                  <a:pt x="510" y="257"/>
                </a:lnTo>
                <a:lnTo>
                  <a:pt x="514" y="257"/>
                </a:lnTo>
                <a:lnTo>
                  <a:pt x="524" y="258"/>
                </a:lnTo>
                <a:lnTo>
                  <a:pt x="540" y="262"/>
                </a:lnTo>
                <a:lnTo>
                  <a:pt x="561" y="269"/>
                </a:lnTo>
                <a:lnTo>
                  <a:pt x="573" y="274"/>
                </a:lnTo>
                <a:lnTo>
                  <a:pt x="586" y="280"/>
                </a:lnTo>
                <a:lnTo>
                  <a:pt x="600" y="289"/>
                </a:lnTo>
                <a:lnTo>
                  <a:pt x="615" y="298"/>
                </a:lnTo>
                <a:lnTo>
                  <a:pt x="630" y="309"/>
                </a:lnTo>
                <a:lnTo>
                  <a:pt x="645" y="323"/>
                </a:lnTo>
                <a:lnTo>
                  <a:pt x="661" y="338"/>
                </a:lnTo>
                <a:lnTo>
                  <a:pt x="677" y="356"/>
                </a:lnTo>
                <a:lnTo>
                  <a:pt x="693" y="377"/>
                </a:lnTo>
                <a:lnTo>
                  <a:pt x="710" y="399"/>
                </a:lnTo>
                <a:lnTo>
                  <a:pt x="726" y="424"/>
                </a:lnTo>
                <a:lnTo>
                  <a:pt x="742" y="453"/>
                </a:lnTo>
                <a:lnTo>
                  <a:pt x="758" y="484"/>
                </a:lnTo>
                <a:lnTo>
                  <a:pt x="773" y="519"/>
                </a:lnTo>
                <a:lnTo>
                  <a:pt x="788" y="557"/>
                </a:lnTo>
                <a:lnTo>
                  <a:pt x="802" y="598"/>
                </a:lnTo>
                <a:lnTo>
                  <a:pt x="816" y="643"/>
                </a:lnTo>
                <a:lnTo>
                  <a:pt x="829" y="693"/>
                </a:lnTo>
                <a:lnTo>
                  <a:pt x="841" y="745"/>
                </a:lnTo>
                <a:lnTo>
                  <a:pt x="851" y="802"/>
                </a:lnTo>
                <a:lnTo>
                  <a:pt x="860" y="863"/>
                </a:lnTo>
                <a:lnTo>
                  <a:pt x="870" y="930"/>
                </a:lnTo>
                <a:lnTo>
                  <a:pt x="877" y="1000"/>
                </a:lnTo>
                <a:lnTo>
                  <a:pt x="881" y="1074"/>
                </a:lnTo>
                <a:lnTo>
                  <a:pt x="881" y="1074"/>
                </a:lnTo>
                <a:lnTo>
                  <a:pt x="893" y="1081"/>
                </a:lnTo>
                <a:lnTo>
                  <a:pt x="893" y="1081"/>
                </a:lnTo>
                <a:lnTo>
                  <a:pt x="899" y="1087"/>
                </a:lnTo>
                <a:lnTo>
                  <a:pt x="904" y="1093"/>
                </a:lnTo>
                <a:lnTo>
                  <a:pt x="909" y="1099"/>
                </a:lnTo>
                <a:lnTo>
                  <a:pt x="914" y="1106"/>
                </a:lnTo>
                <a:lnTo>
                  <a:pt x="917" y="1113"/>
                </a:lnTo>
                <a:lnTo>
                  <a:pt x="921" y="1120"/>
                </a:lnTo>
                <a:lnTo>
                  <a:pt x="923" y="1128"/>
                </a:lnTo>
                <a:lnTo>
                  <a:pt x="924" y="1135"/>
                </a:lnTo>
                <a:lnTo>
                  <a:pt x="925" y="1143"/>
                </a:lnTo>
                <a:lnTo>
                  <a:pt x="925" y="1151"/>
                </a:lnTo>
                <a:lnTo>
                  <a:pt x="924" y="1159"/>
                </a:lnTo>
                <a:lnTo>
                  <a:pt x="923" y="1166"/>
                </a:lnTo>
                <a:lnTo>
                  <a:pt x="921" y="1174"/>
                </a:lnTo>
                <a:lnTo>
                  <a:pt x="917" y="1181"/>
                </a:lnTo>
                <a:lnTo>
                  <a:pt x="914" y="1188"/>
                </a:lnTo>
                <a:lnTo>
                  <a:pt x="909" y="1195"/>
                </a:lnTo>
                <a:lnTo>
                  <a:pt x="909" y="1195"/>
                </a:lnTo>
                <a:close/>
                <a:moveTo>
                  <a:pt x="1025" y="546"/>
                </a:moveTo>
                <a:lnTo>
                  <a:pt x="953" y="617"/>
                </a:lnTo>
                <a:lnTo>
                  <a:pt x="917" y="581"/>
                </a:lnTo>
                <a:lnTo>
                  <a:pt x="990" y="509"/>
                </a:lnTo>
                <a:lnTo>
                  <a:pt x="918" y="437"/>
                </a:lnTo>
                <a:lnTo>
                  <a:pt x="955" y="402"/>
                </a:lnTo>
                <a:lnTo>
                  <a:pt x="1027" y="473"/>
                </a:lnTo>
                <a:lnTo>
                  <a:pt x="1099" y="401"/>
                </a:lnTo>
                <a:lnTo>
                  <a:pt x="1134" y="436"/>
                </a:lnTo>
                <a:lnTo>
                  <a:pt x="1062" y="509"/>
                </a:lnTo>
                <a:lnTo>
                  <a:pt x="1134" y="581"/>
                </a:lnTo>
                <a:lnTo>
                  <a:pt x="1097" y="618"/>
                </a:lnTo>
                <a:lnTo>
                  <a:pt x="1025" y="546"/>
                </a:lnTo>
                <a:close/>
                <a:moveTo>
                  <a:pt x="1276" y="914"/>
                </a:moveTo>
                <a:lnTo>
                  <a:pt x="1276" y="914"/>
                </a:lnTo>
                <a:lnTo>
                  <a:pt x="1279" y="927"/>
                </a:lnTo>
                <a:lnTo>
                  <a:pt x="1280" y="940"/>
                </a:lnTo>
                <a:lnTo>
                  <a:pt x="1279" y="956"/>
                </a:lnTo>
                <a:lnTo>
                  <a:pt x="1278" y="964"/>
                </a:lnTo>
                <a:lnTo>
                  <a:pt x="1275" y="974"/>
                </a:lnTo>
                <a:lnTo>
                  <a:pt x="1272" y="982"/>
                </a:lnTo>
                <a:lnTo>
                  <a:pt x="1267" y="990"/>
                </a:lnTo>
                <a:lnTo>
                  <a:pt x="1261" y="998"/>
                </a:lnTo>
                <a:lnTo>
                  <a:pt x="1254" y="1005"/>
                </a:lnTo>
                <a:lnTo>
                  <a:pt x="1245" y="1012"/>
                </a:lnTo>
                <a:lnTo>
                  <a:pt x="1235" y="1018"/>
                </a:lnTo>
                <a:lnTo>
                  <a:pt x="1235" y="1018"/>
                </a:lnTo>
                <a:lnTo>
                  <a:pt x="1228" y="1020"/>
                </a:lnTo>
                <a:lnTo>
                  <a:pt x="1220" y="1022"/>
                </a:lnTo>
                <a:lnTo>
                  <a:pt x="1213" y="1023"/>
                </a:lnTo>
                <a:lnTo>
                  <a:pt x="1205" y="1025"/>
                </a:lnTo>
                <a:lnTo>
                  <a:pt x="1198" y="1025"/>
                </a:lnTo>
                <a:lnTo>
                  <a:pt x="1191" y="1023"/>
                </a:lnTo>
                <a:lnTo>
                  <a:pt x="1183" y="1022"/>
                </a:lnTo>
                <a:lnTo>
                  <a:pt x="1176" y="1020"/>
                </a:lnTo>
                <a:lnTo>
                  <a:pt x="1169" y="1018"/>
                </a:lnTo>
                <a:lnTo>
                  <a:pt x="1163" y="1014"/>
                </a:lnTo>
                <a:lnTo>
                  <a:pt x="1156" y="1010"/>
                </a:lnTo>
                <a:lnTo>
                  <a:pt x="1150" y="1005"/>
                </a:lnTo>
                <a:lnTo>
                  <a:pt x="1145" y="999"/>
                </a:lnTo>
                <a:lnTo>
                  <a:pt x="1141" y="993"/>
                </a:lnTo>
                <a:lnTo>
                  <a:pt x="1136" y="987"/>
                </a:lnTo>
                <a:lnTo>
                  <a:pt x="1133" y="981"/>
                </a:lnTo>
                <a:lnTo>
                  <a:pt x="1133" y="981"/>
                </a:lnTo>
                <a:lnTo>
                  <a:pt x="1129" y="974"/>
                </a:lnTo>
                <a:lnTo>
                  <a:pt x="1127" y="965"/>
                </a:lnTo>
                <a:lnTo>
                  <a:pt x="1126" y="957"/>
                </a:lnTo>
                <a:lnTo>
                  <a:pt x="1125" y="950"/>
                </a:lnTo>
                <a:lnTo>
                  <a:pt x="1125" y="942"/>
                </a:lnTo>
                <a:lnTo>
                  <a:pt x="1126" y="935"/>
                </a:lnTo>
                <a:lnTo>
                  <a:pt x="1127" y="927"/>
                </a:lnTo>
                <a:lnTo>
                  <a:pt x="1129" y="920"/>
                </a:lnTo>
                <a:lnTo>
                  <a:pt x="1133" y="913"/>
                </a:lnTo>
                <a:lnTo>
                  <a:pt x="1136" y="906"/>
                </a:lnTo>
                <a:lnTo>
                  <a:pt x="1140" y="899"/>
                </a:lnTo>
                <a:lnTo>
                  <a:pt x="1144" y="894"/>
                </a:lnTo>
                <a:lnTo>
                  <a:pt x="1150" y="888"/>
                </a:lnTo>
                <a:lnTo>
                  <a:pt x="1156" y="883"/>
                </a:lnTo>
                <a:lnTo>
                  <a:pt x="1162" y="879"/>
                </a:lnTo>
                <a:lnTo>
                  <a:pt x="1169" y="875"/>
                </a:lnTo>
                <a:lnTo>
                  <a:pt x="1169" y="875"/>
                </a:lnTo>
                <a:lnTo>
                  <a:pt x="1177" y="872"/>
                </a:lnTo>
                <a:lnTo>
                  <a:pt x="1185" y="869"/>
                </a:lnTo>
                <a:lnTo>
                  <a:pt x="1193" y="868"/>
                </a:lnTo>
                <a:lnTo>
                  <a:pt x="1201" y="867"/>
                </a:lnTo>
                <a:lnTo>
                  <a:pt x="1209" y="868"/>
                </a:lnTo>
                <a:lnTo>
                  <a:pt x="1217" y="869"/>
                </a:lnTo>
                <a:lnTo>
                  <a:pt x="1225" y="872"/>
                </a:lnTo>
                <a:lnTo>
                  <a:pt x="1232" y="874"/>
                </a:lnTo>
                <a:lnTo>
                  <a:pt x="1232" y="874"/>
                </a:lnTo>
                <a:lnTo>
                  <a:pt x="1246" y="865"/>
                </a:lnTo>
                <a:lnTo>
                  <a:pt x="1259" y="855"/>
                </a:lnTo>
                <a:lnTo>
                  <a:pt x="1271" y="844"/>
                </a:lnTo>
                <a:lnTo>
                  <a:pt x="1281" y="832"/>
                </a:lnTo>
                <a:lnTo>
                  <a:pt x="1290" y="819"/>
                </a:lnTo>
                <a:lnTo>
                  <a:pt x="1298" y="807"/>
                </a:lnTo>
                <a:lnTo>
                  <a:pt x="1305" y="794"/>
                </a:lnTo>
                <a:lnTo>
                  <a:pt x="1311" y="782"/>
                </a:lnTo>
                <a:lnTo>
                  <a:pt x="1320" y="759"/>
                </a:lnTo>
                <a:lnTo>
                  <a:pt x="1326" y="741"/>
                </a:lnTo>
                <a:lnTo>
                  <a:pt x="1331" y="723"/>
                </a:lnTo>
                <a:lnTo>
                  <a:pt x="1231" y="653"/>
                </a:lnTo>
                <a:lnTo>
                  <a:pt x="1177" y="713"/>
                </a:lnTo>
                <a:lnTo>
                  <a:pt x="1176" y="562"/>
                </a:lnTo>
                <a:lnTo>
                  <a:pt x="1324" y="562"/>
                </a:lnTo>
                <a:lnTo>
                  <a:pt x="1260" y="611"/>
                </a:lnTo>
                <a:lnTo>
                  <a:pt x="1384" y="707"/>
                </a:lnTo>
                <a:lnTo>
                  <a:pt x="1384" y="707"/>
                </a:lnTo>
                <a:lnTo>
                  <a:pt x="1382" y="729"/>
                </a:lnTo>
                <a:lnTo>
                  <a:pt x="1377" y="750"/>
                </a:lnTo>
                <a:lnTo>
                  <a:pt x="1371" y="770"/>
                </a:lnTo>
                <a:lnTo>
                  <a:pt x="1365" y="789"/>
                </a:lnTo>
                <a:lnTo>
                  <a:pt x="1356" y="807"/>
                </a:lnTo>
                <a:lnTo>
                  <a:pt x="1347" y="824"/>
                </a:lnTo>
                <a:lnTo>
                  <a:pt x="1338" y="840"/>
                </a:lnTo>
                <a:lnTo>
                  <a:pt x="1327" y="854"/>
                </a:lnTo>
                <a:lnTo>
                  <a:pt x="1309" y="880"/>
                </a:lnTo>
                <a:lnTo>
                  <a:pt x="1293" y="898"/>
                </a:lnTo>
                <a:lnTo>
                  <a:pt x="1281" y="911"/>
                </a:lnTo>
                <a:lnTo>
                  <a:pt x="1276" y="914"/>
                </a:lnTo>
                <a:lnTo>
                  <a:pt x="1276" y="914"/>
                </a:lnTo>
                <a:close/>
                <a:moveTo>
                  <a:pt x="1188" y="919"/>
                </a:moveTo>
                <a:lnTo>
                  <a:pt x="1188" y="919"/>
                </a:lnTo>
                <a:lnTo>
                  <a:pt x="1184" y="923"/>
                </a:lnTo>
                <a:lnTo>
                  <a:pt x="1179" y="926"/>
                </a:lnTo>
                <a:lnTo>
                  <a:pt x="1176" y="931"/>
                </a:lnTo>
                <a:lnTo>
                  <a:pt x="1173" y="936"/>
                </a:lnTo>
                <a:lnTo>
                  <a:pt x="1172" y="942"/>
                </a:lnTo>
                <a:lnTo>
                  <a:pt x="1171" y="948"/>
                </a:lnTo>
                <a:lnTo>
                  <a:pt x="1172" y="954"/>
                </a:lnTo>
                <a:lnTo>
                  <a:pt x="1174" y="960"/>
                </a:lnTo>
                <a:lnTo>
                  <a:pt x="1174" y="960"/>
                </a:lnTo>
                <a:lnTo>
                  <a:pt x="1178" y="964"/>
                </a:lnTo>
                <a:lnTo>
                  <a:pt x="1181" y="969"/>
                </a:lnTo>
                <a:lnTo>
                  <a:pt x="1186" y="972"/>
                </a:lnTo>
                <a:lnTo>
                  <a:pt x="1192" y="975"/>
                </a:lnTo>
                <a:lnTo>
                  <a:pt x="1196" y="976"/>
                </a:lnTo>
                <a:lnTo>
                  <a:pt x="1202" y="976"/>
                </a:lnTo>
                <a:lnTo>
                  <a:pt x="1208" y="976"/>
                </a:lnTo>
                <a:lnTo>
                  <a:pt x="1214" y="974"/>
                </a:lnTo>
                <a:lnTo>
                  <a:pt x="1214" y="974"/>
                </a:lnTo>
                <a:lnTo>
                  <a:pt x="1220" y="970"/>
                </a:lnTo>
                <a:lnTo>
                  <a:pt x="1224" y="967"/>
                </a:lnTo>
                <a:lnTo>
                  <a:pt x="1228" y="962"/>
                </a:lnTo>
                <a:lnTo>
                  <a:pt x="1230" y="956"/>
                </a:lnTo>
                <a:lnTo>
                  <a:pt x="1231" y="952"/>
                </a:lnTo>
                <a:lnTo>
                  <a:pt x="1231" y="946"/>
                </a:lnTo>
                <a:lnTo>
                  <a:pt x="1230" y="939"/>
                </a:lnTo>
                <a:lnTo>
                  <a:pt x="1229" y="934"/>
                </a:lnTo>
                <a:lnTo>
                  <a:pt x="1229" y="934"/>
                </a:lnTo>
                <a:lnTo>
                  <a:pt x="1225" y="928"/>
                </a:lnTo>
                <a:lnTo>
                  <a:pt x="1222" y="924"/>
                </a:lnTo>
                <a:lnTo>
                  <a:pt x="1217" y="920"/>
                </a:lnTo>
                <a:lnTo>
                  <a:pt x="1212" y="918"/>
                </a:lnTo>
                <a:lnTo>
                  <a:pt x="1206" y="917"/>
                </a:lnTo>
                <a:lnTo>
                  <a:pt x="1200" y="917"/>
                </a:lnTo>
                <a:lnTo>
                  <a:pt x="1194" y="917"/>
                </a:lnTo>
                <a:lnTo>
                  <a:pt x="1188" y="919"/>
                </a:lnTo>
                <a:lnTo>
                  <a:pt x="1188" y="919"/>
                </a:lnTo>
                <a:close/>
                <a:moveTo>
                  <a:pt x="844" y="1125"/>
                </a:moveTo>
                <a:lnTo>
                  <a:pt x="844" y="1125"/>
                </a:lnTo>
                <a:lnTo>
                  <a:pt x="839" y="1125"/>
                </a:lnTo>
                <a:lnTo>
                  <a:pt x="835" y="1128"/>
                </a:lnTo>
                <a:lnTo>
                  <a:pt x="830" y="1130"/>
                </a:lnTo>
                <a:lnTo>
                  <a:pt x="827" y="1132"/>
                </a:lnTo>
                <a:lnTo>
                  <a:pt x="823" y="1137"/>
                </a:lnTo>
                <a:lnTo>
                  <a:pt x="821" y="1142"/>
                </a:lnTo>
                <a:lnTo>
                  <a:pt x="820" y="1146"/>
                </a:lnTo>
                <a:lnTo>
                  <a:pt x="819" y="1151"/>
                </a:lnTo>
                <a:lnTo>
                  <a:pt x="819" y="1151"/>
                </a:lnTo>
                <a:lnTo>
                  <a:pt x="820" y="1157"/>
                </a:lnTo>
                <a:lnTo>
                  <a:pt x="821" y="1161"/>
                </a:lnTo>
                <a:lnTo>
                  <a:pt x="823" y="1165"/>
                </a:lnTo>
                <a:lnTo>
                  <a:pt x="827" y="1169"/>
                </a:lnTo>
                <a:lnTo>
                  <a:pt x="830" y="1172"/>
                </a:lnTo>
                <a:lnTo>
                  <a:pt x="835" y="1174"/>
                </a:lnTo>
                <a:lnTo>
                  <a:pt x="839" y="1176"/>
                </a:lnTo>
                <a:lnTo>
                  <a:pt x="844" y="1176"/>
                </a:lnTo>
                <a:lnTo>
                  <a:pt x="844" y="1176"/>
                </a:lnTo>
                <a:lnTo>
                  <a:pt x="850" y="1176"/>
                </a:lnTo>
                <a:lnTo>
                  <a:pt x="855" y="1174"/>
                </a:lnTo>
                <a:lnTo>
                  <a:pt x="859" y="1172"/>
                </a:lnTo>
                <a:lnTo>
                  <a:pt x="863" y="1169"/>
                </a:lnTo>
                <a:lnTo>
                  <a:pt x="866" y="1165"/>
                </a:lnTo>
                <a:lnTo>
                  <a:pt x="868" y="1161"/>
                </a:lnTo>
                <a:lnTo>
                  <a:pt x="870" y="1157"/>
                </a:lnTo>
                <a:lnTo>
                  <a:pt x="870" y="1151"/>
                </a:lnTo>
                <a:lnTo>
                  <a:pt x="870" y="1151"/>
                </a:lnTo>
                <a:lnTo>
                  <a:pt x="870" y="1146"/>
                </a:lnTo>
                <a:lnTo>
                  <a:pt x="868" y="1142"/>
                </a:lnTo>
                <a:lnTo>
                  <a:pt x="866" y="1137"/>
                </a:lnTo>
                <a:lnTo>
                  <a:pt x="863" y="1132"/>
                </a:lnTo>
                <a:lnTo>
                  <a:pt x="859" y="1130"/>
                </a:lnTo>
                <a:lnTo>
                  <a:pt x="855" y="1128"/>
                </a:lnTo>
                <a:lnTo>
                  <a:pt x="850" y="1125"/>
                </a:lnTo>
                <a:lnTo>
                  <a:pt x="844" y="1125"/>
                </a:lnTo>
                <a:lnTo>
                  <a:pt x="844" y="1125"/>
                </a:lnTo>
                <a:close/>
                <a:moveTo>
                  <a:pt x="384" y="1074"/>
                </a:moveTo>
                <a:lnTo>
                  <a:pt x="384" y="1074"/>
                </a:lnTo>
                <a:lnTo>
                  <a:pt x="379" y="1074"/>
                </a:lnTo>
                <a:lnTo>
                  <a:pt x="374" y="1077"/>
                </a:lnTo>
                <a:lnTo>
                  <a:pt x="370" y="1079"/>
                </a:lnTo>
                <a:lnTo>
                  <a:pt x="365" y="1081"/>
                </a:lnTo>
                <a:lnTo>
                  <a:pt x="363" y="1086"/>
                </a:lnTo>
                <a:lnTo>
                  <a:pt x="361" y="1089"/>
                </a:lnTo>
                <a:lnTo>
                  <a:pt x="358" y="1095"/>
                </a:lnTo>
                <a:lnTo>
                  <a:pt x="358" y="1100"/>
                </a:lnTo>
                <a:lnTo>
                  <a:pt x="358" y="1100"/>
                </a:lnTo>
                <a:lnTo>
                  <a:pt x="358" y="1105"/>
                </a:lnTo>
                <a:lnTo>
                  <a:pt x="361" y="1110"/>
                </a:lnTo>
                <a:lnTo>
                  <a:pt x="363" y="1114"/>
                </a:lnTo>
                <a:lnTo>
                  <a:pt x="365" y="1118"/>
                </a:lnTo>
                <a:lnTo>
                  <a:pt x="370" y="1121"/>
                </a:lnTo>
                <a:lnTo>
                  <a:pt x="374" y="1123"/>
                </a:lnTo>
                <a:lnTo>
                  <a:pt x="379" y="1125"/>
                </a:lnTo>
                <a:lnTo>
                  <a:pt x="384" y="1125"/>
                </a:lnTo>
                <a:lnTo>
                  <a:pt x="384" y="1125"/>
                </a:lnTo>
                <a:lnTo>
                  <a:pt x="389" y="1125"/>
                </a:lnTo>
                <a:lnTo>
                  <a:pt x="394" y="1123"/>
                </a:lnTo>
                <a:lnTo>
                  <a:pt x="398" y="1121"/>
                </a:lnTo>
                <a:lnTo>
                  <a:pt x="403" y="1118"/>
                </a:lnTo>
                <a:lnTo>
                  <a:pt x="405" y="1114"/>
                </a:lnTo>
                <a:lnTo>
                  <a:pt x="407" y="1110"/>
                </a:lnTo>
                <a:lnTo>
                  <a:pt x="409" y="1105"/>
                </a:lnTo>
                <a:lnTo>
                  <a:pt x="409" y="1100"/>
                </a:lnTo>
                <a:lnTo>
                  <a:pt x="409" y="1100"/>
                </a:lnTo>
                <a:lnTo>
                  <a:pt x="409" y="1095"/>
                </a:lnTo>
                <a:lnTo>
                  <a:pt x="407" y="1089"/>
                </a:lnTo>
                <a:lnTo>
                  <a:pt x="405" y="1086"/>
                </a:lnTo>
                <a:lnTo>
                  <a:pt x="403" y="1081"/>
                </a:lnTo>
                <a:lnTo>
                  <a:pt x="398" y="1079"/>
                </a:lnTo>
                <a:lnTo>
                  <a:pt x="394" y="1077"/>
                </a:lnTo>
                <a:lnTo>
                  <a:pt x="389" y="1074"/>
                </a:lnTo>
                <a:lnTo>
                  <a:pt x="384" y="1074"/>
                </a:lnTo>
                <a:lnTo>
                  <a:pt x="384" y="1074"/>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cxnSp>
        <p:nvCxnSpPr>
          <p:cNvPr id="31" name="直線矢印コネクタ 30"/>
          <p:cNvCxnSpPr/>
          <p:nvPr/>
        </p:nvCxnSpPr>
        <p:spPr>
          <a:xfrm flipH="1">
            <a:off x="4794070" y="5505994"/>
            <a:ext cx="378822" cy="0"/>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2737196" y="4454694"/>
            <a:ext cx="0" cy="507667"/>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どのような情報を集めれば良いのか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19</a:t>
            </a:fld>
            <a:endParaRPr lang="en-US" dirty="0"/>
          </a:p>
        </p:txBody>
      </p:sp>
      <p:grpSp>
        <p:nvGrpSpPr>
          <p:cNvPr id="7" name="図形グループ 6"/>
          <p:cNvGrpSpPr/>
          <p:nvPr/>
        </p:nvGrpSpPr>
        <p:grpSpPr>
          <a:xfrm>
            <a:off x="556592" y="2117493"/>
            <a:ext cx="9289773" cy="4067267"/>
            <a:chOff x="556592" y="2117493"/>
            <a:chExt cx="9289773" cy="4067267"/>
          </a:xfrm>
        </p:grpSpPr>
        <p:sp>
          <p:nvSpPr>
            <p:cNvPr id="8" name="角丸四角形 7"/>
            <p:cNvSpPr/>
            <p:nvPr/>
          </p:nvSpPr>
          <p:spPr>
            <a:xfrm>
              <a:off x="3014874" y="3619027"/>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9" name="角丸四角形 8"/>
            <p:cNvSpPr/>
            <p:nvPr/>
          </p:nvSpPr>
          <p:spPr>
            <a:xfrm>
              <a:off x="2939682" y="3545590"/>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10" name="角丸四角形 9"/>
            <p:cNvSpPr/>
            <p:nvPr/>
          </p:nvSpPr>
          <p:spPr>
            <a:xfrm>
              <a:off x="2865660" y="2405254"/>
              <a:ext cx="1738772" cy="741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charset="-128"/>
                  <a:ea typeface="Meiryo" charset="-128"/>
                  <a:cs typeface="Meiryo" charset="-128"/>
                </a:rPr>
                <a:t>経営者</a:t>
              </a:r>
              <a:endParaRPr lang="en-US" altLang="ja-JP" sz="1400" dirty="0" smtClean="0">
                <a:latin typeface="Meiryo" charset="-128"/>
                <a:ea typeface="Meiryo" charset="-128"/>
                <a:cs typeface="Meiryo" charset="-128"/>
              </a:endParaRPr>
            </a:p>
            <a:p>
              <a:pPr algn="ctr"/>
              <a:r>
                <a:rPr kumimoji="1" lang="ja-JP" altLang="en-US" sz="1400" dirty="0" smtClean="0">
                  <a:latin typeface="Meiryo" charset="-128"/>
                  <a:ea typeface="Meiryo" charset="-128"/>
                  <a:cs typeface="Meiryo" charset="-128"/>
                </a:rPr>
                <a:t>（責任者）</a:t>
              </a:r>
              <a:endParaRPr kumimoji="1" lang="ja-JP" altLang="en-US" sz="1400" dirty="0">
                <a:latin typeface="Meiryo" charset="-128"/>
                <a:ea typeface="Meiryo" charset="-128"/>
                <a:cs typeface="Meiryo" charset="-128"/>
              </a:endParaRPr>
            </a:p>
          </p:txBody>
        </p:sp>
        <p:sp>
          <p:nvSpPr>
            <p:cNvPr id="11" name="角丸四角形 10"/>
            <p:cNvSpPr/>
            <p:nvPr/>
          </p:nvSpPr>
          <p:spPr>
            <a:xfrm>
              <a:off x="788666" y="2412314"/>
              <a:ext cx="1738772" cy="741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charset="-128"/>
                  <a:ea typeface="Meiryo" charset="-128"/>
                  <a:cs typeface="Meiryo" charset="-128"/>
                </a:rPr>
                <a:t>ステークホルダー</a:t>
              </a:r>
              <a:endParaRPr lang="en-US" altLang="ja-JP" sz="1400" dirty="0" smtClean="0">
                <a:latin typeface="Meiryo" charset="-128"/>
                <a:ea typeface="Meiryo" charset="-128"/>
                <a:cs typeface="Meiryo" charset="-128"/>
              </a:endParaRPr>
            </a:p>
          </p:txBody>
        </p:sp>
        <p:cxnSp>
          <p:nvCxnSpPr>
            <p:cNvPr id="12" name="直線矢印コネクタ 11"/>
            <p:cNvCxnSpPr>
              <a:stCxn id="15" idx="1"/>
              <a:endCxn id="16" idx="3"/>
            </p:cNvCxnSpPr>
            <p:nvPr/>
          </p:nvCxnSpPr>
          <p:spPr>
            <a:xfrm flipH="1">
              <a:off x="2527438" y="2775957"/>
              <a:ext cx="338222" cy="706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2865660" y="3471568"/>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cxnSp>
          <p:nvCxnSpPr>
            <p:cNvPr id="14" name="直線矢印コネクタ 13"/>
            <p:cNvCxnSpPr>
              <a:stCxn id="20" idx="0"/>
              <a:endCxn id="15" idx="2"/>
            </p:cNvCxnSpPr>
            <p:nvPr/>
          </p:nvCxnSpPr>
          <p:spPr>
            <a:xfrm flipV="1">
              <a:off x="3735046" y="3146659"/>
              <a:ext cx="0" cy="32490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3014874" y="4820902"/>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16" name="角丸四角形 15"/>
            <p:cNvSpPr/>
            <p:nvPr/>
          </p:nvSpPr>
          <p:spPr>
            <a:xfrm>
              <a:off x="2939682" y="4747465"/>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17" name="角丸四角形 16"/>
            <p:cNvSpPr/>
            <p:nvPr/>
          </p:nvSpPr>
          <p:spPr>
            <a:xfrm>
              <a:off x="2865660" y="4673443"/>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各現場</a:t>
              </a:r>
              <a:endParaRPr kumimoji="1" lang="ja-JP" altLang="en-US" sz="1400" dirty="0">
                <a:latin typeface="Meiryo" charset="-128"/>
                <a:ea typeface="Meiryo" charset="-128"/>
                <a:cs typeface="Meiryo" charset="-128"/>
              </a:endParaRPr>
            </a:p>
          </p:txBody>
        </p:sp>
        <p:cxnSp>
          <p:nvCxnSpPr>
            <p:cNvPr id="18" name="直線矢印コネクタ 17"/>
            <p:cNvCxnSpPr/>
            <p:nvPr/>
          </p:nvCxnSpPr>
          <p:spPr>
            <a:xfrm flipV="1">
              <a:off x="3735046" y="4347954"/>
              <a:ext cx="0" cy="325490"/>
            </a:xfrm>
            <a:prstGeom prst="straightConnector1">
              <a:avLst/>
            </a:prstGeom>
            <a:ln w="508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788666" y="4711379"/>
              <a:ext cx="1738772" cy="741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charset="-128"/>
                  <a:ea typeface="Meiryo" charset="-128"/>
                  <a:cs typeface="Meiryo" charset="-128"/>
                </a:rPr>
                <a:t>それぞれの顧客</a:t>
              </a:r>
              <a:endParaRPr lang="en-US" altLang="ja-JP" sz="1400" dirty="0" smtClean="0">
                <a:latin typeface="Meiryo" charset="-128"/>
                <a:ea typeface="Meiryo" charset="-128"/>
                <a:cs typeface="Meiryo" charset="-128"/>
              </a:endParaRPr>
            </a:p>
          </p:txBody>
        </p:sp>
        <p:cxnSp>
          <p:nvCxnSpPr>
            <p:cNvPr id="20" name="直線矢印コネクタ 19"/>
            <p:cNvCxnSpPr/>
            <p:nvPr/>
          </p:nvCxnSpPr>
          <p:spPr>
            <a:xfrm flipH="1">
              <a:off x="2455756" y="5212885"/>
              <a:ext cx="40990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6" idx="2"/>
            </p:cNvCxnSpPr>
            <p:nvPr/>
          </p:nvCxnSpPr>
          <p:spPr>
            <a:xfrm>
              <a:off x="1658052" y="3153719"/>
              <a:ext cx="0" cy="1557660"/>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26099" y="3778660"/>
              <a:ext cx="1261884" cy="307777"/>
            </a:xfrm>
            <a:prstGeom prst="rect">
              <a:avLst/>
            </a:prstGeom>
            <a:noFill/>
            <a:ln>
              <a:noFill/>
            </a:ln>
          </p:spPr>
          <p:txBody>
            <a:bodyPr wrap="none" rtlCol="0">
              <a:spAutoFit/>
            </a:bodyPr>
            <a:lstStyle/>
            <a:p>
              <a:pPr algn="ctr"/>
              <a:r>
                <a:rPr kumimoji="1" lang="ja-JP" altLang="en-US" sz="1400" dirty="0" smtClean="0">
                  <a:latin typeface="Meiryo" charset="-128"/>
                  <a:ea typeface="Meiryo" charset="-128"/>
                  <a:cs typeface="Meiryo" charset="-128"/>
                </a:rPr>
                <a:t>一貫性の確保</a:t>
              </a:r>
              <a:endParaRPr kumimoji="1" lang="ja-JP" altLang="en-US" sz="1400" dirty="0">
                <a:latin typeface="Meiryo" charset="-128"/>
                <a:ea typeface="Meiryo" charset="-128"/>
                <a:cs typeface="Meiryo" charset="-128"/>
              </a:endParaRPr>
            </a:p>
          </p:txBody>
        </p:sp>
        <p:sp>
          <p:nvSpPr>
            <p:cNvPr id="23" name="角丸四角形 22"/>
            <p:cNvSpPr/>
            <p:nvPr/>
          </p:nvSpPr>
          <p:spPr>
            <a:xfrm>
              <a:off x="5360666" y="2405254"/>
              <a:ext cx="1738772" cy="7414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charset="-128"/>
                  <a:ea typeface="Meiryo" charset="-128"/>
                  <a:cs typeface="Meiryo" charset="-128"/>
                </a:rPr>
                <a:t>経営判断（</a:t>
              </a:r>
              <a:r>
                <a:rPr lang="en-US" altLang="ja-JP" sz="1400" dirty="0" smtClean="0">
                  <a:solidFill>
                    <a:schemeClr val="bg1"/>
                  </a:solidFill>
                  <a:latin typeface="Meiryo" charset="-128"/>
                  <a:ea typeface="Meiryo" charset="-128"/>
                  <a:cs typeface="Meiryo" charset="-128"/>
                </a:rPr>
                <a:t>A</a:t>
              </a:r>
              <a:r>
                <a:rPr lang="ja-JP" altLang="en-US" sz="1400" dirty="0" smtClean="0">
                  <a:solidFill>
                    <a:schemeClr val="bg1"/>
                  </a:solidFill>
                  <a:latin typeface="Meiryo" charset="-128"/>
                  <a:ea typeface="Meiryo" charset="-128"/>
                  <a:cs typeface="Meiryo" charset="-128"/>
                </a:rPr>
                <a:t>）</a:t>
              </a:r>
              <a:endParaRPr lang="en-US" altLang="ja-JP" sz="1400" dirty="0" smtClean="0">
                <a:solidFill>
                  <a:schemeClr val="bg1"/>
                </a:solidFill>
                <a:latin typeface="Meiryo" charset="-128"/>
                <a:ea typeface="Meiryo" charset="-128"/>
                <a:cs typeface="Meiryo" charset="-128"/>
              </a:endParaRPr>
            </a:p>
          </p:txBody>
        </p:sp>
        <p:cxnSp>
          <p:nvCxnSpPr>
            <p:cNvPr id="24" name="直線矢印コネクタ 23"/>
            <p:cNvCxnSpPr>
              <a:stCxn id="15" idx="3"/>
            </p:cNvCxnSpPr>
            <p:nvPr/>
          </p:nvCxnSpPr>
          <p:spPr>
            <a:xfrm>
              <a:off x="4604432" y="2775957"/>
              <a:ext cx="756234" cy="0"/>
            </a:xfrm>
            <a:prstGeom prst="straightConnector1">
              <a:avLst/>
            </a:prstGeom>
            <a:ln w="50800">
              <a:solidFill>
                <a:schemeClr val="accent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5360666" y="3544741"/>
              <a:ext cx="1738772" cy="7414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charset="-128"/>
                  <a:ea typeface="Meiryo" charset="-128"/>
                  <a:cs typeface="Meiryo" charset="-128"/>
                </a:rPr>
                <a:t>計画（</a:t>
              </a:r>
              <a:r>
                <a:rPr lang="en-US" altLang="ja-JP" sz="1400" dirty="0" smtClean="0">
                  <a:solidFill>
                    <a:schemeClr val="bg1"/>
                  </a:solidFill>
                  <a:latin typeface="Meiryo" charset="-128"/>
                  <a:ea typeface="Meiryo" charset="-128"/>
                  <a:cs typeface="Meiryo" charset="-128"/>
                </a:rPr>
                <a:t>P</a:t>
              </a:r>
              <a:r>
                <a:rPr lang="ja-JP" altLang="en-US" sz="1400" dirty="0" smtClean="0">
                  <a:solidFill>
                    <a:schemeClr val="bg1"/>
                  </a:solidFill>
                  <a:latin typeface="Meiryo" charset="-128"/>
                  <a:ea typeface="Meiryo" charset="-128"/>
                  <a:cs typeface="Meiryo" charset="-128"/>
                </a:rPr>
                <a:t>）</a:t>
              </a:r>
              <a:endParaRPr lang="en-US" altLang="ja-JP" sz="1400" dirty="0" smtClean="0">
                <a:solidFill>
                  <a:schemeClr val="bg1"/>
                </a:solidFill>
                <a:latin typeface="Meiryo" charset="-128"/>
                <a:ea typeface="Meiryo" charset="-128"/>
                <a:cs typeface="Meiryo" charset="-128"/>
              </a:endParaRPr>
            </a:p>
          </p:txBody>
        </p:sp>
        <p:sp>
          <p:nvSpPr>
            <p:cNvPr id="26" name="角丸四角形 25"/>
            <p:cNvSpPr/>
            <p:nvPr/>
          </p:nvSpPr>
          <p:spPr>
            <a:xfrm>
              <a:off x="5360666" y="4730444"/>
              <a:ext cx="1738772" cy="7414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charset="-128"/>
                  <a:ea typeface="Meiryo" charset="-128"/>
                  <a:cs typeface="Meiryo" charset="-128"/>
                </a:rPr>
                <a:t>実行（</a:t>
              </a:r>
              <a:r>
                <a:rPr lang="en-US" altLang="ja-JP" sz="1400" dirty="0" smtClean="0">
                  <a:solidFill>
                    <a:schemeClr val="bg1"/>
                  </a:solidFill>
                  <a:latin typeface="Meiryo" charset="-128"/>
                  <a:ea typeface="Meiryo" charset="-128"/>
                  <a:cs typeface="Meiryo" charset="-128"/>
                </a:rPr>
                <a:t>D</a:t>
              </a:r>
              <a:r>
                <a:rPr lang="ja-JP" altLang="en-US" sz="1400" dirty="0" smtClean="0">
                  <a:solidFill>
                    <a:schemeClr val="bg1"/>
                  </a:solidFill>
                  <a:latin typeface="Meiryo" charset="-128"/>
                  <a:ea typeface="Meiryo" charset="-128"/>
                  <a:cs typeface="Meiryo" charset="-128"/>
                </a:rPr>
                <a:t>）</a:t>
              </a:r>
              <a:endParaRPr lang="en-US" altLang="ja-JP" sz="1400" dirty="0" smtClean="0">
                <a:solidFill>
                  <a:schemeClr val="bg1"/>
                </a:solidFill>
                <a:latin typeface="Meiryo" charset="-128"/>
                <a:ea typeface="Meiryo" charset="-128"/>
                <a:cs typeface="Meiryo" charset="-128"/>
              </a:endParaRPr>
            </a:p>
          </p:txBody>
        </p:sp>
        <p:cxnSp>
          <p:nvCxnSpPr>
            <p:cNvPr id="27" name="直線矢印コネクタ 26"/>
            <p:cNvCxnSpPr/>
            <p:nvPr/>
          </p:nvCxnSpPr>
          <p:spPr>
            <a:xfrm>
              <a:off x="6230052" y="3146659"/>
              <a:ext cx="0" cy="398082"/>
            </a:xfrm>
            <a:prstGeom prst="straightConnector1">
              <a:avLst/>
            </a:prstGeom>
            <a:ln w="508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6230052" y="4286146"/>
              <a:ext cx="0" cy="444298"/>
            </a:xfrm>
            <a:prstGeom prst="straightConnector1">
              <a:avLst/>
            </a:prstGeom>
            <a:ln w="508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4748120" y="5101146"/>
              <a:ext cx="586420" cy="1"/>
            </a:xfrm>
            <a:prstGeom prst="straightConnector1">
              <a:avLst/>
            </a:prstGeom>
            <a:ln w="50800">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556592" y="2173358"/>
              <a:ext cx="4364615" cy="3905384"/>
            </a:xfrm>
            <a:prstGeom prst="roundRect">
              <a:avLst>
                <a:gd name="adj" fmla="val 2473"/>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400" dirty="0" smtClean="0">
                  <a:solidFill>
                    <a:schemeClr val="tx1"/>
                  </a:solidFill>
                  <a:latin typeface="Meiryo" charset="-128"/>
                  <a:ea typeface="Meiryo" charset="-128"/>
                  <a:cs typeface="Meiryo" charset="-128"/>
                </a:rPr>
                <a:t>連絡・情報収集（</a:t>
              </a:r>
              <a:r>
                <a:rPr kumimoji="1" lang="en-US" altLang="ja-JP" sz="1400" dirty="0" smtClean="0">
                  <a:solidFill>
                    <a:schemeClr val="tx1"/>
                  </a:solidFill>
                  <a:latin typeface="Meiryo" charset="-128"/>
                  <a:ea typeface="Meiryo" charset="-128"/>
                  <a:cs typeface="Meiryo" charset="-128"/>
                </a:rPr>
                <a:t>C</a:t>
              </a:r>
              <a:r>
                <a:rPr kumimoji="1" lang="ja-JP" altLang="en-US" sz="1400" dirty="0" smtClean="0">
                  <a:solidFill>
                    <a:schemeClr val="tx1"/>
                  </a:solidFill>
                  <a:latin typeface="Meiryo" charset="-128"/>
                  <a:ea typeface="Meiryo" charset="-128"/>
                  <a:cs typeface="Meiryo" charset="-128"/>
                </a:rPr>
                <a:t>）</a:t>
              </a:r>
              <a:endParaRPr kumimoji="1" lang="ja-JP" altLang="en-US" sz="1400" dirty="0">
                <a:solidFill>
                  <a:schemeClr val="tx1"/>
                </a:solidFill>
                <a:latin typeface="Meiryo" charset="-128"/>
                <a:ea typeface="Meiryo" charset="-128"/>
                <a:cs typeface="Meiryo" charset="-128"/>
              </a:endParaRPr>
            </a:p>
          </p:txBody>
        </p:sp>
        <p:sp>
          <p:nvSpPr>
            <p:cNvPr id="31" name="角丸四角形 30"/>
            <p:cNvSpPr/>
            <p:nvPr/>
          </p:nvSpPr>
          <p:spPr>
            <a:xfrm>
              <a:off x="5090373" y="2173358"/>
              <a:ext cx="2212224" cy="3905384"/>
            </a:xfrm>
            <a:prstGeom prst="roundRect">
              <a:avLst>
                <a:gd name="adj" fmla="val 2473"/>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ja-JP" altLang="en-US" sz="1400" dirty="0" smtClean="0">
                  <a:solidFill>
                    <a:schemeClr val="tx1"/>
                  </a:solidFill>
                  <a:latin typeface="Meiryo" charset="-128"/>
                  <a:ea typeface="Meiryo" charset="-128"/>
                  <a:cs typeface="Meiryo" charset="-128"/>
                </a:rPr>
                <a:t>マネジメント</a:t>
              </a:r>
              <a:endParaRPr kumimoji="1" lang="ja-JP" altLang="en-US" sz="1400" dirty="0">
                <a:solidFill>
                  <a:schemeClr val="tx1"/>
                </a:solidFill>
                <a:latin typeface="Meiryo" charset="-128"/>
                <a:ea typeface="Meiryo" charset="-128"/>
                <a:cs typeface="Meiryo" charset="-128"/>
              </a:endParaRPr>
            </a:p>
          </p:txBody>
        </p:sp>
        <p:cxnSp>
          <p:nvCxnSpPr>
            <p:cNvPr id="32" name="直線矢印コネクタ 31"/>
            <p:cNvCxnSpPr/>
            <p:nvPr/>
          </p:nvCxnSpPr>
          <p:spPr>
            <a:xfrm flipV="1">
              <a:off x="2472905" y="4953672"/>
              <a:ext cx="451959" cy="1931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7550981" y="2117493"/>
              <a:ext cx="2295384" cy="4067267"/>
            </a:xfrm>
            <a:prstGeom prst="rect">
              <a:avLst/>
            </a:prstGeom>
            <a:noFill/>
          </p:spPr>
          <p:txBody>
            <a:bodyPr wrap="square" rtlCol="0">
              <a:spAutoFit/>
            </a:bodyPr>
            <a:lstStyle/>
            <a:p>
              <a:pPr>
                <a:lnSpc>
                  <a:spcPct val="120000"/>
                </a:lnSpc>
              </a:pPr>
              <a:r>
                <a:rPr kumimoji="1" lang="en-US" altLang="ja-JP" dirty="0" smtClean="0">
                  <a:latin typeface="Meiryo" charset="-128"/>
                  <a:ea typeface="Meiryo" charset="-128"/>
                  <a:cs typeface="Meiryo" charset="-128"/>
                </a:rPr>
                <a:t>PDCA</a:t>
              </a:r>
              <a:r>
                <a:rPr kumimoji="1" lang="ja-JP" altLang="en-US" dirty="0" smtClean="0">
                  <a:latin typeface="Meiryo" charset="-128"/>
                  <a:ea typeface="Meiryo" charset="-128"/>
                  <a:cs typeface="Meiryo" charset="-128"/>
                </a:rPr>
                <a:t>サイクルを回すためにも、経営者や</a:t>
              </a:r>
              <a:r>
                <a:rPr kumimoji="1" lang="en-US" altLang="ja-JP" dirty="0" smtClean="0">
                  <a:latin typeface="Meiryo" charset="-128"/>
                  <a:ea typeface="Meiryo" charset="-128"/>
                  <a:cs typeface="Meiryo" charset="-128"/>
                </a:rPr>
                <a:t>CISO</a:t>
              </a:r>
              <a:r>
                <a:rPr kumimoji="1" lang="ja-JP" altLang="en-US" dirty="0" smtClean="0">
                  <a:latin typeface="Meiryo" charset="-128"/>
                  <a:ea typeface="Meiryo" charset="-128"/>
                  <a:cs typeface="Meiryo" charset="-128"/>
                </a:rPr>
                <a:t>が適切な判断を行うことができる情報を収集することが重要。</a:t>
              </a:r>
              <a:endParaRPr kumimoji="1" lang="en-US" altLang="ja-JP" dirty="0" smtClean="0">
                <a:latin typeface="Meiryo" charset="-128"/>
                <a:ea typeface="Meiryo" charset="-128"/>
                <a:cs typeface="Meiryo" charset="-128"/>
              </a:endParaRPr>
            </a:p>
            <a:p>
              <a:pPr>
                <a:lnSpc>
                  <a:spcPct val="120000"/>
                </a:lnSpc>
              </a:pPr>
              <a:r>
                <a:rPr kumimoji="1" lang="ja-JP" altLang="en-US" dirty="0" smtClean="0">
                  <a:latin typeface="Meiryo" charset="-128"/>
                  <a:ea typeface="Meiryo" charset="-128"/>
                  <a:cs typeface="Meiryo" charset="-128"/>
                </a:rPr>
                <a:t>そのためにどのような組織づくりをし、役割と責任を明確にするかという観点で、情報セキュリティに取り組む</a:t>
              </a:r>
              <a:endParaRPr kumimoji="1" lang="ja-JP" altLang="en-US" dirty="0">
                <a:latin typeface="Meiryo" charset="-128"/>
                <a:ea typeface="Meiryo" charset="-128"/>
                <a:cs typeface="Meiryo" charset="-128"/>
              </a:endParaRPr>
            </a:p>
          </p:txBody>
        </p:sp>
      </p:grpSp>
    </p:spTree>
    <p:extLst>
      <p:ext uri="{BB962C8B-B14F-4D97-AF65-F5344CB8AC3E}">
        <p14:creationId xmlns:p14="http://schemas.microsoft.com/office/powerpoint/2010/main" val="172151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そもそも仕事はなんのためにやるか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a:t>
            </a:fld>
            <a:endParaRPr lang="en-US" dirty="0"/>
          </a:p>
        </p:txBody>
      </p:sp>
      <p:sp>
        <p:nvSpPr>
          <p:cNvPr id="9" name="Freeform 17"/>
          <p:cNvSpPr>
            <a:spLocks noChangeAspect="1" noEditPoints="1"/>
          </p:cNvSpPr>
          <p:nvPr/>
        </p:nvSpPr>
        <p:spPr bwMode="auto">
          <a:xfrm>
            <a:off x="1163086" y="2845581"/>
            <a:ext cx="3203427" cy="2301259"/>
          </a:xfrm>
          <a:custGeom>
            <a:avLst/>
            <a:gdLst>
              <a:gd name="T0" fmla="*/ 146 w 664"/>
              <a:gd name="T1" fmla="*/ 435 h 477"/>
              <a:gd name="T2" fmla="*/ 165 w 664"/>
              <a:gd name="T3" fmla="*/ 462 h 477"/>
              <a:gd name="T4" fmla="*/ 36 w 664"/>
              <a:gd name="T5" fmla="*/ 476 h 477"/>
              <a:gd name="T6" fmla="*/ 24 w 664"/>
              <a:gd name="T7" fmla="*/ 446 h 477"/>
              <a:gd name="T8" fmla="*/ 333 w 664"/>
              <a:gd name="T9" fmla="*/ 435 h 477"/>
              <a:gd name="T10" fmla="*/ 478 w 664"/>
              <a:gd name="T11" fmla="*/ 456 h 477"/>
              <a:gd name="T12" fmla="*/ 207 w 664"/>
              <a:gd name="T13" fmla="*/ 374 h 477"/>
              <a:gd name="T14" fmla="*/ 165 w 664"/>
              <a:gd name="T15" fmla="*/ 388 h 477"/>
              <a:gd name="T16" fmla="*/ 146 w 664"/>
              <a:gd name="T17" fmla="*/ 415 h 477"/>
              <a:gd name="T18" fmla="*/ 20 w 664"/>
              <a:gd name="T19" fmla="*/ 395 h 477"/>
              <a:gd name="T20" fmla="*/ 664 w 664"/>
              <a:gd name="T21" fmla="*/ 373 h 477"/>
              <a:gd name="T22" fmla="*/ 664 w 664"/>
              <a:gd name="T23" fmla="*/ 331 h 477"/>
              <a:gd name="T24" fmla="*/ 419 w 664"/>
              <a:gd name="T25" fmla="*/ 311 h 477"/>
              <a:gd name="T26" fmla="*/ 20 w 664"/>
              <a:gd name="T27" fmla="*/ 311 h 477"/>
              <a:gd name="T28" fmla="*/ 146 w 664"/>
              <a:gd name="T29" fmla="*/ 332 h 477"/>
              <a:gd name="T30" fmla="*/ 20 w 664"/>
              <a:gd name="T31" fmla="*/ 353 h 477"/>
              <a:gd name="T32" fmla="*/ 0 w 664"/>
              <a:gd name="T33" fmla="*/ 327 h 477"/>
              <a:gd name="T34" fmla="*/ 664 w 664"/>
              <a:gd name="T35" fmla="*/ 311 h 477"/>
              <a:gd name="T36" fmla="*/ 210 w 664"/>
              <a:gd name="T37" fmla="*/ 353 h 477"/>
              <a:gd name="T38" fmla="*/ 163 w 664"/>
              <a:gd name="T39" fmla="*/ 259 h 477"/>
              <a:gd name="T40" fmla="*/ 151 w 664"/>
              <a:gd name="T41" fmla="*/ 290 h 477"/>
              <a:gd name="T42" fmla="*/ 21 w 664"/>
              <a:gd name="T43" fmla="*/ 276 h 477"/>
              <a:gd name="T44" fmla="*/ 41 w 664"/>
              <a:gd name="T45" fmla="*/ 248 h 477"/>
              <a:gd name="T46" fmla="*/ 465 w 664"/>
              <a:gd name="T47" fmla="*/ 222 h 477"/>
              <a:gd name="T48" fmla="*/ 62 w 664"/>
              <a:gd name="T49" fmla="*/ 187 h 477"/>
              <a:gd name="T50" fmla="*/ 186 w 664"/>
              <a:gd name="T51" fmla="*/ 208 h 477"/>
              <a:gd name="T52" fmla="*/ 62 w 664"/>
              <a:gd name="T53" fmla="*/ 229 h 477"/>
              <a:gd name="T54" fmla="*/ 42 w 664"/>
              <a:gd name="T55" fmla="*/ 201 h 477"/>
              <a:gd name="T56" fmla="*/ 445 w 664"/>
              <a:gd name="T57" fmla="*/ 182 h 477"/>
              <a:gd name="T58" fmla="*/ 435 w 664"/>
              <a:gd name="T59" fmla="*/ 162 h 477"/>
              <a:gd name="T60" fmla="*/ 439 w 664"/>
              <a:gd name="T61" fmla="*/ 141 h 477"/>
              <a:gd name="T62" fmla="*/ 418 w 664"/>
              <a:gd name="T63" fmla="*/ 159 h 477"/>
              <a:gd name="T64" fmla="*/ 432 w 664"/>
              <a:gd name="T65" fmla="*/ 196 h 477"/>
              <a:gd name="T66" fmla="*/ 434 w 664"/>
              <a:gd name="T67" fmla="*/ 229 h 477"/>
              <a:gd name="T68" fmla="*/ 414 w 664"/>
              <a:gd name="T69" fmla="*/ 234 h 477"/>
              <a:gd name="T70" fmla="*/ 430 w 664"/>
              <a:gd name="T71" fmla="*/ 248 h 477"/>
              <a:gd name="T72" fmla="*/ 457 w 664"/>
              <a:gd name="T73" fmla="*/ 251 h 477"/>
              <a:gd name="T74" fmla="*/ 482 w 664"/>
              <a:gd name="T75" fmla="*/ 210 h 477"/>
              <a:gd name="T76" fmla="*/ 453 w 664"/>
              <a:gd name="T77" fmla="*/ 157 h 477"/>
              <a:gd name="T78" fmla="*/ 464 w 664"/>
              <a:gd name="T79" fmla="*/ 163 h 477"/>
              <a:gd name="T80" fmla="*/ 472 w 664"/>
              <a:gd name="T81" fmla="*/ 149 h 477"/>
              <a:gd name="T82" fmla="*/ 441 w 664"/>
              <a:gd name="T83" fmla="*/ 124 h 477"/>
              <a:gd name="T84" fmla="*/ 207 w 664"/>
              <a:gd name="T85" fmla="*/ 140 h 477"/>
              <a:gd name="T86" fmla="*/ 186 w 664"/>
              <a:gd name="T87" fmla="*/ 166 h 477"/>
              <a:gd name="T88" fmla="*/ 62 w 664"/>
              <a:gd name="T89" fmla="*/ 145 h 477"/>
              <a:gd name="T90" fmla="*/ 445 w 664"/>
              <a:gd name="T91" fmla="*/ 102 h 477"/>
              <a:gd name="T92" fmla="*/ 536 w 664"/>
              <a:gd name="T93" fmla="*/ 221 h 477"/>
              <a:gd name="T94" fmla="*/ 398 w 664"/>
              <a:gd name="T95" fmla="*/ 276 h 477"/>
              <a:gd name="T96" fmla="*/ 380 w 664"/>
              <a:gd name="T97" fmla="*/ 129 h 477"/>
              <a:gd name="T98" fmla="*/ 197 w 664"/>
              <a:gd name="T99" fmla="*/ 65 h 477"/>
              <a:gd name="T100" fmla="*/ 202 w 664"/>
              <a:gd name="T101" fmla="*/ 98 h 477"/>
              <a:gd name="T102" fmla="*/ 68 w 664"/>
              <a:gd name="T103" fmla="*/ 98 h 477"/>
              <a:gd name="T104" fmla="*/ 72 w 664"/>
              <a:gd name="T105" fmla="*/ 65 h 477"/>
              <a:gd name="T106" fmla="*/ 159 w 664"/>
              <a:gd name="T107" fmla="*/ 6 h 477"/>
              <a:gd name="T108" fmla="*/ 155 w 664"/>
              <a:gd name="T109" fmla="*/ 39 h 477"/>
              <a:gd name="T110" fmla="*/ 22 w 664"/>
              <a:gd name="T111" fmla="*/ 31 h 477"/>
              <a:gd name="T112" fmla="*/ 34 w 664"/>
              <a:gd name="T113" fmla="*/ 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477">
                <a:moveTo>
                  <a:pt x="207" y="456"/>
                </a:moveTo>
                <a:lnTo>
                  <a:pt x="333" y="456"/>
                </a:lnTo>
                <a:lnTo>
                  <a:pt x="333" y="477"/>
                </a:lnTo>
                <a:lnTo>
                  <a:pt x="207" y="477"/>
                </a:lnTo>
                <a:lnTo>
                  <a:pt x="207" y="456"/>
                </a:lnTo>
                <a:close/>
                <a:moveTo>
                  <a:pt x="41" y="435"/>
                </a:moveTo>
                <a:lnTo>
                  <a:pt x="146" y="435"/>
                </a:lnTo>
                <a:lnTo>
                  <a:pt x="151" y="437"/>
                </a:lnTo>
                <a:lnTo>
                  <a:pt x="156" y="438"/>
                </a:lnTo>
                <a:lnTo>
                  <a:pt x="160" y="442"/>
                </a:lnTo>
                <a:lnTo>
                  <a:pt x="163" y="446"/>
                </a:lnTo>
                <a:lnTo>
                  <a:pt x="165" y="451"/>
                </a:lnTo>
                <a:lnTo>
                  <a:pt x="167" y="456"/>
                </a:lnTo>
                <a:lnTo>
                  <a:pt x="165" y="462"/>
                </a:lnTo>
                <a:lnTo>
                  <a:pt x="163" y="467"/>
                </a:lnTo>
                <a:lnTo>
                  <a:pt x="160" y="471"/>
                </a:lnTo>
                <a:lnTo>
                  <a:pt x="156" y="475"/>
                </a:lnTo>
                <a:lnTo>
                  <a:pt x="151" y="476"/>
                </a:lnTo>
                <a:lnTo>
                  <a:pt x="146" y="477"/>
                </a:lnTo>
                <a:lnTo>
                  <a:pt x="41" y="477"/>
                </a:lnTo>
                <a:lnTo>
                  <a:pt x="36" y="476"/>
                </a:lnTo>
                <a:lnTo>
                  <a:pt x="30" y="475"/>
                </a:lnTo>
                <a:lnTo>
                  <a:pt x="26" y="471"/>
                </a:lnTo>
                <a:lnTo>
                  <a:pt x="24" y="467"/>
                </a:lnTo>
                <a:lnTo>
                  <a:pt x="21" y="462"/>
                </a:lnTo>
                <a:lnTo>
                  <a:pt x="20" y="456"/>
                </a:lnTo>
                <a:lnTo>
                  <a:pt x="21" y="451"/>
                </a:lnTo>
                <a:lnTo>
                  <a:pt x="24" y="446"/>
                </a:lnTo>
                <a:lnTo>
                  <a:pt x="26" y="442"/>
                </a:lnTo>
                <a:lnTo>
                  <a:pt x="30" y="438"/>
                </a:lnTo>
                <a:lnTo>
                  <a:pt x="36" y="437"/>
                </a:lnTo>
                <a:lnTo>
                  <a:pt x="41" y="435"/>
                </a:lnTo>
                <a:close/>
                <a:moveTo>
                  <a:pt x="207" y="415"/>
                </a:moveTo>
                <a:lnTo>
                  <a:pt x="333" y="415"/>
                </a:lnTo>
                <a:lnTo>
                  <a:pt x="333" y="435"/>
                </a:lnTo>
                <a:lnTo>
                  <a:pt x="207" y="435"/>
                </a:lnTo>
                <a:lnTo>
                  <a:pt x="207" y="415"/>
                </a:lnTo>
                <a:close/>
                <a:moveTo>
                  <a:pt x="664" y="415"/>
                </a:moveTo>
                <a:lnTo>
                  <a:pt x="664" y="437"/>
                </a:lnTo>
                <a:lnTo>
                  <a:pt x="602" y="477"/>
                </a:lnTo>
                <a:lnTo>
                  <a:pt x="478" y="477"/>
                </a:lnTo>
                <a:lnTo>
                  <a:pt x="478" y="456"/>
                </a:lnTo>
                <a:lnTo>
                  <a:pt x="602" y="456"/>
                </a:lnTo>
                <a:lnTo>
                  <a:pt x="664" y="415"/>
                </a:lnTo>
                <a:close/>
                <a:moveTo>
                  <a:pt x="207" y="374"/>
                </a:moveTo>
                <a:lnTo>
                  <a:pt x="333" y="374"/>
                </a:lnTo>
                <a:lnTo>
                  <a:pt x="333" y="395"/>
                </a:lnTo>
                <a:lnTo>
                  <a:pt x="207" y="395"/>
                </a:lnTo>
                <a:lnTo>
                  <a:pt x="207" y="374"/>
                </a:lnTo>
                <a:close/>
                <a:moveTo>
                  <a:pt x="41" y="374"/>
                </a:moveTo>
                <a:lnTo>
                  <a:pt x="146" y="374"/>
                </a:lnTo>
                <a:lnTo>
                  <a:pt x="151" y="374"/>
                </a:lnTo>
                <a:lnTo>
                  <a:pt x="156" y="377"/>
                </a:lnTo>
                <a:lnTo>
                  <a:pt x="160" y="379"/>
                </a:lnTo>
                <a:lnTo>
                  <a:pt x="163" y="384"/>
                </a:lnTo>
                <a:lnTo>
                  <a:pt x="165" y="388"/>
                </a:lnTo>
                <a:lnTo>
                  <a:pt x="167" y="395"/>
                </a:lnTo>
                <a:lnTo>
                  <a:pt x="165" y="400"/>
                </a:lnTo>
                <a:lnTo>
                  <a:pt x="163" y="405"/>
                </a:lnTo>
                <a:lnTo>
                  <a:pt x="160" y="409"/>
                </a:lnTo>
                <a:lnTo>
                  <a:pt x="156" y="412"/>
                </a:lnTo>
                <a:lnTo>
                  <a:pt x="151" y="415"/>
                </a:lnTo>
                <a:lnTo>
                  <a:pt x="146" y="415"/>
                </a:lnTo>
                <a:lnTo>
                  <a:pt x="41" y="415"/>
                </a:lnTo>
                <a:lnTo>
                  <a:pt x="36" y="415"/>
                </a:lnTo>
                <a:lnTo>
                  <a:pt x="30" y="412"/>
                </a:lnTo>
                <a:lnTo>
                  <a:pt x="26" y="409"/>
                </a:lnTo>
                <a:lnTo>
                  <a:pt x="24" y="405"/>
                </a:lnTo>
                <a:lnTo>
                  <a:pt x="21" y="400"/>
                </a:lnTo>
                <a:lnTo>
                  <a:pt x="20" y="395"/>
                </a:lnTo>
                <a:lnTo>
                  <a:pt x="21" y="388"/>
                </a:lnTo>
                <a:lnTo>
                  <a:pt x="24" y="384"/>
                </a:lnTo>
                <a:lnTo>
                  <a:pt x="26" y="379"/>
                </a:lnTo>
                <a:lnTo>
                  <a:pt x="30" y="377"/>
                </a:lnTo>
                <a:lnTo>
                  <a:pt x="36" y="374"/>
                </a:lnTo>
                <a:lnTo>
                  <a:pt x="41" y="374"/>
                </a:lnTo>
                <a:close/>
                <a:moveTo>
                  <a:pt x="664" y="373"/>
                </a:moveTo>
                <a:lnTo>
                  <a:pt x="664" y="395"/>
                </a:lnTo>
                <a:lnTo>
                  <a:pt x="602" y="435"/>
                </a:lnTo>
                <a:lnTo>
                  <a:pt x="478" y="435"/>
                </a:lnTo>
                <a:lnTo>
                  <a:pt x="478" y="415"/>
                </a:lnTo>
                <a:lnTo>
                  <a:pt x="602" y="415"/>
                </a:lnTo>
                <a:lnTo>
                  <a:pt x="664" y="373"/>
                </a:lnTo>
                <a:close/>
                <a:moveTo>
                  <a:pt x="664" y="331"/>
                </a:moveTo>
                <a:lnTo>
                  <a:pt x="664" y="353"/>
                </a:lnTo>
                <a:lnTo>
                  <a:pt x="602" y="395"/>
                </a:lnTo>
                <a:lnTo>
                  <a:pt x="478" y="395"/>
                </a:lnTo>
                <a:lnTo>
                  <a:pt x="478" y="374"/>
                </a:lnTo>
                <a:lnTo>
                  <a:pt x="602" y="374"/>
                </a:lnTo>
                <a:lnTo>
                  <a:pt x="664" y="331"/>
                </a:lnTo>
                <a:close/>
                <a:moveTo>
                  <a:pt x="419" y="311"/>
                </a:moveTo>
                <a:lnTo>
                  <a:pt x="516" y="311"/>
                </a:lnTo>
                <a:lnTo>
                  <a:pt x="457" y="353"/>
                </a:lnTo>
                <a:lnTo>
                  <a:pt x="457" y="477"/>
                </a:lnTo>
                <a:lnTo>
                  <a:pt x="352" y="477"/>
                </a:lnTo>
                <a:lnTo>
                  <a:pt x="352" y="353"/>
                </a:lnTo>
                <a:lnTo>
                  <a:pt x="419" y="311"/>
                </a:lnTo>
                <a:close/>
                <a:moveTo>
                  <a:pt x="20" y="311"/>
                </a:moveTo>
                <a:lnTo>
                  <a:pt x="125" y="311"/>
                </a:lnTo>
                <a:lnTo>
                  <a:pt x="130" y="312"/>
                </a:lnTo>
                <a:lnTo>
                  <a:pt x="135" y="314"/>
                </a:lnTo>
                <a:lnTo>
                  <a:pt x="139" y="318"/>
                </a:lnTo>
                <a:lnTo>
                  <a:pt x="142" y="322"/>
                </a:lnTo>
                <a:lnTo>
                  <a:pt x="144" y="327"/>
                </a:lnTo>
                <a:lnTo>
                  <a:pt x="146" y="332"/>
                </a:lnTo>
                <a:lnTo>
                  <a:pt x="144" y="337"/>
                </a:lnTo>
                <a:lnTo>
                  <a:pt x="142" y="343"/>
                </a:lnTo>
                <a:lnTo>
                  <a:pt x="139" y="346"/>
                </a:lnTo>
                <a:lnTo>
                  <a:pt x="135" y="350"/>
                </a:lnTo>
                <a:lnTo>
                  <a:pt x="130" y="352"/>
                </a:lnTo>
                <a:lnTo>
                  <a:pt x="125" y="353"/>
                </a:lnTo>
                <a:lnTo>
                  <a:pt x="20" y="353"/>
                </a:lnTo>
                <a:lnTo>
                  <a:pt x="15" y="352"/>
                </a:lnTo>
                <a:lnTo>
                  <a:pt x="9" y="350"/>
                </a:lnTo>
                <a:lnTo>
                  <a:pt x="5" y="346"/>
                </a:lnTo>
                <a:lnTo>
                  <a:pt x="3" y="343"/>
                </a:lnTo>
                <a:lnTo>
                  <a:pt x="0" y="337"/>
                </a:lnTo>
                <a:lnTo>
                  <a:pt x="0" y="332"/>
                </a:lnTo>
                <a:lnTo>
                  <a:pt x="0" y="327"/>
                </a:lnTo>
                <a:lnTo>
                  <a:pt x="3" y="322"/>
                </a:lnTo>
                <a:lnTo>
                  <a:pt x="5" y="318"/>
                </a:lnTo>
                <a:lnTo>
                  <a:pt x="9" y="314"/>
                </a:lnTo>
                <a:lnTo>
                  <a:pt x="15" y="312"/>
                </a:lnTo>
                <a:lnTo>
                  <a:pt x="20" y="311"/>
                </a:lnTo>
                <a:close/>
                <a:moveTo>
                  <a:pt x="545" y="311"/>
                </a:moveTo>
                <a:lnTo>
                  <a:pt x="664" y="311"/>
                </a:lnTo>
                <a:lnTo>
                  <a:pt x="601" y="353"/>
                </a:lnTo>
                <a:lnTo>
                  <a:pt x="481" y="353"/>
                </a:lnTo>
                <a:lnTo>
                  <a:pt x="545" y="311"/>
                </a:lnTo>
                <a:close/>
                <a:moveTo>
                  <a:pt x="274" y="311"/>
                </a:moveTo>
                <a:lnTo>
                  <a:pt x="392" y="311"/>
                </a:lnTo>
                <a:lnTo>
                  <a:pt x="330" y="353"/>
                </a:lnTo>
                <a:lnTo>
                  <a:pt x="210" y="353"/>
                </a:lnTo>
                <a:lnTo>
                  <a:pt x="274" y="311"/>
                </a:lnTo>
                <a:close/>
                <a:moveTo>
                  <a:pt x="41" y="248"/>
                </a:moveTo>
                <a:lnTo>
                  <a:pt x="146" y="248"/>
                </a:lnTo>
                <a:lnTo>
                  <a:pt x="151" y="250"/>
                </a:lnTo>
                <a:lnTo>
                  <a:pt x="156" y="252"/>
                </a:lnTo>
                <a:lnTo>
                  <a:pt x="160" y="255"/>
                </a:lnTo>
                <a:lnTo>
                  <a:pt x="163" y="259"/>
                </a:lnTo>
                <a:lnTo>
                  <a:pt x="165" y="264"/>
                </a:lnTo>
                <a:lnTo>
                  <a:pt x="167" y="269"/>
                </a:lnTo>
                <a:lnTo>
                  <a:pt x="165" y="276"/>
                </a:lnTo>
                <a:lnTo>
                  <a:pt x="163" y="280"/>
                </a:lnTo>
                <a:lnTo>
                  <a:pt x="160" y="285"/>
                </a:lnTo>
                <a:lnTo>
                  <a:pt x="156" y="288"/>
                </a:lnTo>
                <a:lnTo>
                  <a:pt x="151" y="290"/>
                </a:lnTo>
                <a:lnTo>
                  <a:pt x="146" y="290"/>
                </a:lnTo>
                <a:lnTo>
                  <a:pt x="41" y="290"/>
                </a:lnTo>
                <a:lnTo>
                  <a:pt x="36" y="290"/>
                </a:lnTo>
                <a:lnTo>
                  <a:pt x="30" y="288"/>
                </a:lnTo>
                <a:lnTo>
                  <a:pt x="26" y="285"/>
                </a:lnTo>
                <a:lnTo>
                  <a:pt x="24" y="280"/>
                </a:lnTo>
                <a:lnTo>
                  <a:pt x="21" y="276"/>
                </a:lnTo>
                <a:lnTo>
                  <a:pt x="20" y="269"/>
                </a:lnTo>
                <a:lnTo>
                  <a:pt x="21" y="264"/>
                </a:lnTo>
                <a:lnTo>
                  <a:pt x="24" y="259"/>
                </a:lnTo>
                <a:lnTo>
                  <a:pt x="26" y="255"/>
                </a:lnTo>
                <a:lnTo>
                  <a:pt x="30" y="252"/>
                </a:lnTo>
                <a:lnTo>
                  <a:pt x="36" y="250"/>
                </a:lnTo>
                <a:lnTo>
                  <a:pt x="41" y="248"/>
                </a:lnTo>
                <a:close/>
                <a:moveTo>
                  <a:pt x="453" y="204"/>
                </a:moveTo>
                <a:lnTo>
                  <a:pt x="457" y="205"/>
                </a:lnTo>
                <a:lnTo>
                  <a:pt x="461" y="208"/>
                </a:lnTo>
                <a:lnTo>
                  <a:pt x="462" y="210"/>
                </a:lnTo>
                <a:lnTo>
                  <a:pt x="464" y="214"/>
                </a:lnTo>
                <a:lnTo>
                  <a:pt x="465" y="218"/>
                </a:lnTo>
                <a:lnTo>
                  <a:pt x="465" y="222"/>
                </a:lnTo>
                <a:lnTo>
                  <a:pt x="465" y="226"/>
                </a:lnTo>
                <a:lnTo>
                  <a:pt x="464" y="230"/>
                </a:lnTo>
                <a:lnTo>
                  <a:pt x="461" y="233"/>
                </a:lnTo>
                <a:lnTo>
                  <a:pt x="457" y="235"/>
                </a:lnTo>
                <a:lnTo>
                  <a:pt x="453" y="235"/>
                </a:lnTo>
                <a:lnTo>
                  <a:pt x="453" y="204"/>
                </a:lnTo>
                <a:close/>
                <a:moveTo>
                  <a:pt x="62" y="187"/>
                </a:moveTo>
                <a:lnTo>
                  <a:pt x="167" y="187"/>
                </a:lnTo>
                <a:lnTo>
                  <a:pt x="172" y="187"/>
                </a:lnTo>
                <a:lnTo>
                  <a:pt x="177" y="189"/>
                </a:lnTo>
                <a:lnTo>
                  <a:pt x="181" y="192"/>
                </a:lnTo>
                <a:lnTo>
                  <a:pt x="184" y="197"/>
                </a:lnTo>
                <a:lnTo>
                  <a:pt x="186" y="201"/>
                </a:lnTo>
                <a:lnTo>
                  <a:pt x="186" y="208"/>
                </a:lnTo>
                <a:lnTo>
                  <a:pt x="186" y="213"/>
                </a:lnTo>
                <a:lnTo>
                  <a:pt x="184" y="218"/>
                </a:lnTo>
                <a:lnTo>
                  <a:pt x="181" y="222"/>
                </a:lnTo>
                <a:lnTo>
                  <a:pt x="177" y="225"/>
                </a:lnTo>
                <a:lnTo>
                  <a:pt x="172" y="227"/>
                </a:lnTo>
                <a:lnTo>
                  <a:pt x="167" y="229"/>
                </a:lnTo>
                <a:lnTo>
                  <a:pt x="62" y="229"/>
                </a:lnTo>
                <a:lnTo>
                  <a:pt x="57" y="227"/>
                </a:lnTo>
                <a:lnTo>
                  <a:pt x="51" y="225"/>
                </a:lnTo>
                <a:lnTo>
                  <a:pt x="47" y="222"/>
                </a:lnTo>
                <a:lnTo>
                  <a:pt x="43" y="218"/>
                </a:lnTo>
                <a:lnTo>
                  <a:pt x="42" y="213"/>
                </a:lnTo>
                <a:lnTo>
                  <a:pt x="41" y="208"/>
                </a:lnTo>
                <a:lnTo>
                  <a:pt x="42" y="201"/>
                </a:lnTo>
                <a:lnTo>
                  <a:pt x="43" y="197"/>
                </a:lnTo>
                <a:lnTo>
                  <a:pt x="47" y="192"/>
                </a:lnTo>
                <a:lnTo>
                  <a:pt x="51" y="189"/>
                </a:lnTo>
                <a:lnTo>
                  <a:pt x="57" y="187"/>
                </a:lnTo>
                <a:lnTo>
                  <a:pt x="62" y="187"/>
                </a:lnTo>
                <a:close/>
                <a:moveTo>
                  <a:pt x="445" y="157"/>
                </a:moveTo>
                <a:lnTo>
                  <a:pt x="445" y="182"/>
                </a:lnTo>
                <a:lnTo>
                  <a:pt x="441" y="180"/>
                </a:lnTo>
                <a:lnTo>
                  <a:pt x="437" y="178"/>
                </a:lnTo>
                <a:lnTo>
                  <a:pt x="436" y="176"/>
                </a:lnTo>
                <a:lnTo>
                  <a:pt x="434" y="172"/>
                </a:lnTo>
                <a:lnTo>
                  <a:pt x="434" y="168"/>
                </a:lnTo>
                <a:lnTo>
                  <a:pt x="434" y="166"/>
                </a:lnTo>
                <a:lnTo>
                  <a:pt x="435" y="162"/>
                </a:lnTo>
                <a:lnTo>
                  <a:pt x="436" y="161"/>
                </a:lnTo>
                <a:lnTo>
                  <a:pt x="439" y="158"/>
                </a:lnTo>
                <a:lnTo>
                  <a:pt x="441" y="157"/>
                </a:lnTo>
                <a:lnTo>
                  <a:pt x="445" y="157"/>
                </a:lnTo>
                <a:close/>
                <a:moveTo>
                  <a:pt x="441" y="124"/>
                </a:moveTo>
                <a:lnTo>
                  <a:pt x="441" y="141"/>
                </a:lnTo>
                <a:lnTo>
                  <a:pt x="439" y="141"/>
                </a:lnTo>
                <a:lnTo>
                  <a:pt x="437" y="142"/>
                </a:lnTo>
                <a:lnTo>
                  <a:pt x="436" y="142"/>
                </a:lnTo>
                <a:lnTo>
                  <a:pt x="435" y="142"/>
                </a:lnTo>
                <a:lnTo>
                  <a:pt x="428" y="145"/>
                </a:lnTo>
                <a:lnTo>
                  <a:pt x="423" y="150"/>
                </a:lnTo>
                <a:lnTo>
                  <a:pt x="420" y="154"/>
                </a:lnTo>
                <a:lnTo>
                  <a:pt x="418" y="159"/>
                </a:lnTo>
                <a:lnTo>
                  <a:pt x="415" y="165"/>
                </a:lnTo>
                <a:lnTo>
                  <a:pt x="415" y="171"/>
                </a:lnTo>
                <a:lnTo>
                  <a:pt x="417" y="178"/>
                </a:lnTo>
                <a:lnTo>
                  <a:pt x="418" y="183"/>
                </a:lnTo>
                <a:lnTo>
                  <a:pt x="420" y="188"/>
                </a:lnTo>
                <a:lnTo>
                  <a:pt x="426" y="192"/>
                </a:lnTo>
                <a:lnTo>
                  <a:pt x="432" y="196"/>
                </a:lnTo>
                <a:lnTo>
                  <a:pt x="440" y="200"/>
                </a:lnTo>
                <a:lnTo>
                  <a:pt x="445" y="201"/>
                </a:lnTo>
                <a:lnTo>
                  <a:pt x="445" y="235"/>
                </a:lnTo>
                <a:lnTo>
                  <a:pt x="441" y="234"/>
                </a:lnTo>
                <a:lnTo>
                  <a:pt x="437" y="233"/>
                </a:lnTo>
                <a:lnTo>
                  <a:pt x="435" y="230"/>
                </a:lnTo>
                <a:lnTo>
                  <a:pt x="434" y="229"/>
                </a:lnTo>
                <a:lnTo>
                  <a:pt x="434" y="229"/>
                </a:lnTo>
                <a:lnTo>
                  <a:pt x="434" y="229"/>
                </a:lnTo>
                <a:lnTo>
                  <a:pt x="432" y="227"/>
                </a:lnTo>
                <a:lnTo>
                  <a:pt x="432" y="226"/>
                </a:lnTo>
                <a:lnTo>
                  <a:pt x="413" y="226"/>
                </a:lnTo>
                <a:lnTo>
                  <a:pt x="413" y="230"/>
                </a:lnTo>
                <a:lnTo>
                  <a:pt x="414" y="234"/>
                </a:lnTo>
                <a:lnTo>
                  <a:pt x="415" y="237"/>
                </a:lnTo>
                <a:lnTo>
                  <a:pt x="417" y="239"/>
                </a:lnTo>
                <a:lnTo>
                  <a:pt x="419" y="242"/>
                </a:lnTo>
                <a:lnTo>
                  <a:pt x="422" y="243"/>
                </a:lnTo>
                <a:lnTo>
                  <a:pt x="424" y="246"/>
                </a:lnTo>
                <a:lnTo>
                  <a:pt x="427" y="247"/>
                </a:lnTo>
                <a:lnTo>
                  <a:pt x="430" y="248"/>
                </a:lnTo>
                <a:lnTo>
                  <a:pt x="432" y="250"/>
                </a:lnTo>
                <a:lnTo>
                  <a:pt x="436" y="251"/>
                </a:lnTo>
                <a:lnTo>
                  <a:pt x="440" y="252"/>
                </a:lnTo>
                <a:lnTo>
                  <a:pt x="440" y="269"/>
                </a:lnTo>
                <a:lnTo>
                  <a:pt x="453" y="269"/>
                </a:lnTo>
                <a:lnTo>
                  <a:pt x="453" y="251"/>
                </a:lnTo>
                <a:lnTo>
                  <a:pt x="457" y="251"/>
                </a:lnTo>
                <a:lnTo>
                  <a:pt x="462" y="250"/>
                </a:lnTo>
                <a:lnTo>
                  <a:pt x="466" y="248"/>
                </a:lnTo>
                <a:lnTo>
                  <a:pt x="470" y="246"/>
                </a:lnTo>
                <a:lnTo>
                  <a:pt x="477" y="239"/>
                </a:lnTo>
                <a:lnTo>
                  <a:pt x="482" y="230"/>
                </a:lnTo>
                <a:lnTo>
                  <a:pt x="483" y="219"/>
                </a:lnTo>
                <a:lnTo>
                  <a:pt x="482" y="210"/>
                </a:lnTo>
                <a:lnTo>
                  <a:pt x="478" y="201"/>
                </a:lnTo>
                <a:lnTo>
                  <a:pt x="473" y="195"/>
                </a:lnTo>
                <a:lnTo>
                  <a:pt x="470" y="192"/>
                </a:lnTo>
                <a:lnTo>
                  <a:pt x="466" y="189"/>
                </a:lnTo>
                <a:lnTo>
                  <a:pt x="460" y="187"/>
                </a:lnTo>
                <a:lnTo>
                  <a:pt x="453" y="184"/>
                </a:lnTo>
                <a:lnTo>
                  <a:pt x="453" y="157"/>
                </a:lnTo>
                <a:lnTo>
                  <a:pt x="457" y="158"/>
                </a:lnTo>
                <a:lnTo>
                  <a:pt x="460" y="159"/>
                </a:lnTo>
                <a:lnTo>
                  <a:pt x="462" y="162"/>
                </a:lnTo>
                <a:lnTo>
                  <a:pt x="462" y="163"/>
                </a:lnTo>
                <a:lnTo>
                  <a:pt x="464" y="163"/>
                </a:lnTo>
                <a:lnTo>
                  <a:pt x="464" y="163"/>
                </a:lnTo>
                <a:lnTo>
                  <a:pt x="464" y="163"/>
                </a:lnTo>
                <a:lnTo>
                  <a:pt x="465" y="165"/>
                </a:lnTo>
                <a:lnTo>
                  <a:pt x="478" y="165"/>
                </a:lnTo>
                <a:lnTo>
                  <a:pt x="478" y="161"/>
                </a:lnTo>
                <a:lnTo>
                  <a:pt x="478" y="157"/>
                </a:lnTo>
                <a:lnTo>
                  <a:pt x="477" y="154"/>
                </a:lnTo>
                <a:lnTo>
                  <a:pt x="474" y="151"/>
                </a:lnTo>
                <a:lnTo>
                  <a:pt x="472" y="149"/>
                </a:lnTo>
                <a:lnTo>
                  <a:pt x="468" y="147"/>
                </a:lnTo>
                <a:lnTo>
                  <a:pt x="465" y="145"/>
                </a:lnTo>
                <a:lnTo>
                  <a:pt x="461" y="144"/>
                </a:lnTo>
                <a:lnTo>
                  <a:pt x="457" y="142"/>
                </a:lnTo>
                <a:lnTo>
                  <a:pt x="453" y="141"/>
                </a:lnTo>
                <a:lnTo>
                  <a:pt x="453" y="124"/>
                </a:lnTo>
                <a:lnTo>
                  <a:pt x="441" y="124"/>
                </a:lnTo>
                <a:close/>
                <a:moveTo>
                  <a:pt x="83" y="124"/>
                </a:moveTo>
                <a:lnTo>
                  <a:pt x="186" y="124"/>
                </a:lnTo>
                <a:lnTo>
                  <a:pt x="193" y="125"/>
                </a:lnTo>
                <a:lnTo>
                  <a:pt x="197" y="127"/>
                </a:lnTo>
                <a:lnTo>
                  <a:pt x="202" y="130"/>
                </a:lnTo>
                <a:lnTo>
                  <a:pt x="204" y="134"/>
                </a:lnTo>
                <a:lnTo>
                  <a:pt x="207" y="140"/>
                </a:lnTo>
                <a:lnTo>
                  <a:pt x="207" y="145"/>
                </a:lnTo>
                <a:lnTo>
                  <a:pt x="207" y="150"/>
                </a:lnTo>
                <a:lnTo>
                  <a:pt x="204" y="155"/>
                </a:lnTo>
                <a:lnTo>
                  <a:pt x="202" y="159"/>
                </a:lnTo>
                <a:lnTo>
                  <a:pt x="197" y="163"/>
                </a:lnTo>
                <a:lnTo>
                  <a:pt x="193" y="165"/>
                </a:lnTo>
                <a:lnTo>
                  <a:pt x="186" y="166"/>
                </a:lnTo>
                <a:lnTo>
                  <a:pt x="83" y="166"/>
                </a:lnTo>
                <a:lnTo>
                  <a:pt x="77" y="165"/>
                </a:lnTo>
                <a:lnTo>
                  <a:pt x="72" y="163"/>
                </a:lnTo>
                <a:lnTo>
                  <a:pt x="68" y="159"/>
                </a:lnTo>
                <a:lnTo>
                  <a:pt x="64" y="155"/>
                </a:lnTo>
                <a:lnTo>
                  <a:pt x="63" y="150"/>
                </a:lnTo>
                <a:lnTo>
                  <a:pt x="62" y="145"/>
                </a:lnTo>
                <a:lnTo>
                  <a:pt x="63" y="140"/>
                </a:lnTo>
                <a:lnTo>
                  <a:pt x="64" y="134"/>
                </a:lnTo>
                <a:lnTo>
                  <a:pt x="68" y="130"/>
                </a:lnTo>
                <a:lnTo>
                  <a:pt x="72" y="127"/>
                </a:lnTo>
                <a:lnTo>
                  <a:pt x="77" y="125"/>
                </a:lnTo>
                <a:lnTo>
                  <a:pt x="83" y="124"/>
                </a:lnTo>
                <a:close/>
                <a:moveTo>
                  <a:pt x="445" y="102"/>
                </a:moveTo>
                <a:lnTo>
                  <a:pt x="470" y="106"/>
                </a:lnTo>
                <a:lnTo>
                  <a:pt x="492" y="115"/>
                </a:lnTo>
                <a:lnTo>
                  <a:pt x="512" y="129"/>
                </a:lnTo>
                <a:lnTo>
                  <a:pt x="527" y="149"/>
                </a:lnTo>
                <a:lnTo>
                  <a:pt x="536" y="171"/>
                </a:lnTo>
                <a:lnTo>
                  <a:pt x="540" y="196"/>
                </a:lnTo>
                <a:lnTo>
                  <a:pt x="536" y="221"/>
                </a:lnTo>
                <a:lnTo>
                  <a:pt x="527" y="243"/>
                </a:lnTo>
                <a:lnTo>
                  <a:pt x="512" y="261"/>
                </a:lnTo>
                <a:lnTo>
                  <a:pt x="492" y="276"/>
                </a:lnTo>
                <a:lnTo>
                  <a:pt x="470" y="286"/>
                </a:lnTo>
                <a:lnTo>
                  <a:pt x="445" y="289"/>
                </a:lnTo>
                <a:lnTo>
                  <a:pt x="420" y="286"/>
                </a:lnTo>
                <a:lnTo>
                  <a:pt x="398" y="276"/>
                </a:lnTo>
                <a:lnTo>
                  <a:pt x="380" y="261"/>
                </a:lnTo>
                <a:lnTo>
                  <a:pt x="365" y="243"/>
                </a:lnTo>
                <a:lnTo>
                  <a:pt x="355" y="221"/>
                </a:lnTo>
                <a:lnTo>
                  <a:pt x="352" y="196"/>
                </a:lnTo>
                <a:lnTo>
                  <a:pt x="355" y="171"/>
                </a:lnTo>
                <a:lnTo>
                  <a:pt x="365" y="149"/>
                </a:lnTo>
                <a:lnTo>
                  <a:pt x="380" y="129"/>
                </a:lnTo>
                <a:lnTo>
                  <a:pt x="398" y="115"/>
                </a:lnTo>
                <a:lnTo>
                  <a:pt x="420" y="106"/>
                </a:lnTo>
                <a:lnTo>
                  <a:pt x="445" y="102"/>
                </a:lnTo>
                <a:close/>
                <a:moveTo>
                  <a:pt x="83" y="62"/>
                </a:moveTo>
                <a:lnTo>
                  <a:pt x="186" y="62"/>
                </a:lnTo>
                <a:lnTo>
                  <a:pt x="193" y="62"/>
                </a:lnTo>
                <a:lnTo>
                  <a:pt x="197" y="65"/>
                </a:lnTo>
                <a:lnTo>
                  <a:pt x="202" y="68"/>
                </a:lnTo>
                <a:lnTo>
                  <a:pt x="204" y="72"/>
                </a:lnTo>
                <a:lnTo>
                  <a:pt x="207" y="77"/>
                </a:lnTo>
                <a:lnTo>
                  <a:pt x="207" y="82"/>
                </a:lnTo>
                <a:lnTo>
                  <a:pt x="207" y="89"/>
                </a:lnTo>
                <a:lnTo>
                  <a:pt x="204" y="93"/>
                </a:lnTo>
                <a:lnTo>
                  <a:pt x="202" y="98"/>
                </a:lnTo>
                <a:lnTo>
                  <a:pt x="197" y="100"/>
                </a:lnTo>
                <a:lnTo>
                  <a:pt x="193" y="103"/>
                </a:lnTo>
                <a:lnTo>
                  <a:pt x="186" y="103"/>
                </a:lnTo>
                <a:lnTo>
                  <a:pt x="83" y="103"/>
                </a:lnTo>
                <a:lnTo>
                  <a:pt x="77" y="103"/>
                </a:lnTo>
                <a:lnTo>
                  <a:pt x="72" y="100"/>
                </a:lnTo>
                <a:lnTo>
                  <a:pt x="68" y="98"/>
                </a:lnTo>
                <a:lnTo>
                  <a:pt x="64" y="93"/>
                </a:lnTo>
                <a:lnTo>
                  <a:pt x="63" y="89"/>
                </a:lnTo>
                <a:lnTo>
                  <a:pt x="62" y="82"/>
                </a:lnTo>
                <a:lnTo>
                  <a:pt x="63" y="77"/>
                </a:lnTo>
                <a:lnTo>
                  <a:pt x="64" y="72"/>
                </a:lnTo>
                <a:lnTo>
                  <a:pt x="68" y="68"/>
                </a:lnTo>
                <a:lnTo>
                  <a:pt x="72" y="65"/>
                </a:lnTo>
                <a:lnTo>
                  <a:pt x="77" y="62"/>
                </a:lnTo>
                <a:lnTo>
                  <a:pt x="83" y="62"/>
                </a:lnTo>
                <a:close/>
                <a:moveTo>
                  <a:pt x="40" y="0"/>
                </a:moveTo>
                <a:lnTo>
                  <a:pt x="144" y="0"/>
                </a:lnTo>
                <a:lnTo>
                  <a:pt x="149" y="1"/>
                </a:lnTo>
                <a:lnTo>
                  <a:pt x="155" y="2"/>
                </a:lnTo>
                <a:lnTo>
                  <a:pt x="159" y="6"/>
                </a:lnTo>
                <a:lnTo>
                  <a:pt x="161" y="10"/>
                </a:lnTo>
                <a:lnTo>
                  <a:pt x="164" y="15"/>
                </a:lnTo>
                <a:lnTo>
                  <a:pt x="165" y="21"/>
                </a:lnTo>
                <a:lnTo>
                  <a:pt x="164" y="26"/>
                </a:lnTo>
                <a:lnTo>
                  <a:pt x="161" y="31"/>
                </a:lnTo>
                <a:lnTo>
                  <a:pt x="159" y="35"/>
                </a:lnTo>
                <a:lnTo>
                  <a:pt x="155" y="39"/>
                </a:lnTo>
                <a:lnTo>
                  <a:pt x="149" y="40"/>
                </a:lnTo>
                <a:lnTo>
                  <a:pt x="144" y="41"/>
                </a:lnTo>
                <a:lnTo>
                  <a:pt x="40" y="41"/>
                </a:lnTo>
                <a:lnTo>
                  <a:pt x="34" y="40"/>
                </a:lnTo>
                <a:lnTo>
                  <a:pt x="29" y="39"/>
                </a:lnTo>
                <a:lnTo>
                  <a:pt x="25" y="35"/>
                </a:lnTo>
                <a:lnTo>
                  <a:pt x="22" y="31"/>
                </a:lnTo>
                <a:lnTo>
                  <a:pt x="20" y="26"/>
                </a:lnTo>
                <a:lnTo>
                  <a:pt x="19" y="21"/>
                </a:lnTo>
                <a:lnTo>
                  <a:pt x="20" y="15"/>
                </a:lnTo>
                <a:lnTo>
                  <a:pt x="22" y="10"/>
                </a:lnTo>
                <a:lnTo>
                  <a:pt x="25" y="6"/>
                </a:lnTo>
                <a:lnTo>
                  <a:pt x="29" y="2"/>
                </a:lnTo>
                <a:lnTo>
                  <a:pt x="34" y="1"/>
                </a:lnTo>
                <a:lnTo>
                  <a:pt x="4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p:cNvSpPr txBox="1"/>
          <p:nvPr/>
        </p:nvSpPr>
        <p:spPr>
          <a:xfrm>
            <a:off x="4898571" y="2625634"/>
            <a:ext cx="5225143" cy="3046988"/>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仕事というのは評価されなければ意味がありません。</a:t>
            </a:r>
            <a:endParaRPr kumimoji="1" lang="en-US" altLang="ja-JP" sz="2400" dirty="0" smtClean="0">
              <a:latin typeface="Meiryo" charset="-128"/>
              <a:ea typeface="Meiryo" charset="-128"/>
              <a:cs typeface="Meiryo" charset="-128"/>
            </a:endParaRPr>
          </a:p>
          <a:p>
            <a:r>
              <a:rPr kumimoji="1" lang="ja-JP" altLang="en-US" sz="2400" dirty="0" smtClean="0">
                <a:latin typeface="Meiryo" charset="-128"/>
                <a:ea typeface="Meiryo" charset="-128"/>
                <a:cs typeface="Meiryo" charset="-128"/>
              </a:rPr>
              <a:t>評価の対価はもちろんお金です。</a:t>
            </a:r>
            <a:endParaRPr kumimoji="1" lang="en-US" altLang="ja-JP" sz="2400" dirty="0" smtClean="0">
              <a:latin typeface="Meiryo" charset="-128"/>
              <a:ea typeface="Meiryo" charset="-128"/>
              <a:cs typeface="Meiryo" charset="-128"/>
            </a:endParaRPr>
          </a:p>
          <a:p>
            <a:r>
              <a:rPr kumimoji="1" lang="ja-JP" altLang="en-US" sz="2400" dirty="0" smtClean="0">
                <a:latin typeface="Meiryo" charset="-128"/>
                <a:ea typeface="Meiryo" charset="-128"/>
                <a:cs typeface="Meiryo" charset="-128"/>
              </a:rPr>
              <a:t>これが自己満足になっていると、なにも生み出さない趣味になってしまいます。</a:t>
            </a:r>
            <a:endParaRPr kumimoji="1" lang="en-US" altLang="ja-JP" sz="2400" dirty="0" smtClean="0">
              <a:latin typeface="Meiryo" charset="-128"/>
              <a:ea typeface="Meiryo" charset="-128"/>
              <a:cs typeface="Meiryo" charset="-128"/>
            </a:endParaRPr>
          </a:p>
          <a:p>
            <a:r>
              <a:rPr kumimoji="1" lang="ja-JP" altLang="en-US" sz="2400" dirty="0" smtClean="0">
                <a:latin typeface="Meiryo" charset="-128"/>
                <a:ea typeface="Meiryo" charset="-128"/>
                <a:cs typeface="Meiryo" charset="-128"/>
              </a:rPr>
              <a:t>みなさんの仕事は誰にどのように評価されていますか？</a:t>
            </a:r>
            <a:endParaRPr kumimoji="1" lang="en-US" altLang="ja-JP" sz="2400" dirty="0" smtClean="0">
              <a:latin typeface="Meiryo" charset="-128"/>
              <a:ea typeface="Meiryo" charset="-128"/>
              <a:cs typeface="Meiryo" charset="-128"/>
            </a:endParaRPr>
          </a:p>
        </p:txBody>
      </p:sp>
    </p:spTree>
    <p:extLst>
      <p:ext uri="{BB962C8B-B14F-4D97-AF65-F5344CB8AC3E}">
        <p14:creationId xmlns:p14="http://schemas.microsoft.com/office/powerpoint/2010/main" val="127362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情報セキュリティのトレンド</a:t>
            </a:r>
            <a:endParaRPr kumimoji="1" lang="ja-JP" altLang="en-US" dirty="0"/>
          </a:p>
        </p:txBody>
      </p:sp>
      <p:sp>
        <p:nvSpPr>
          <p:cNvPr id="8" name="テキスト プレースホルダー 7"/>
          <p:cNvSpPr>
            <a:spLocks noGrp="1"/>
          </p:cNvSpPr>
          <p:nvPr>
            <p:ph type="body" idx="1"/>
          </p:nvPr>
        </p:nvSpPr>
        <p:spPr/>
        <p:txBody>
          <a:bodyPr/>
          <a:lstStyle/>
          <a:p>
            <a:r>
              <a:rPr lang="ja-JP" altLang="en-US" dirty="0" smtClean="0"/>
              <a:t>セキュリティサービスが売れる時代がもうそこに来ている</a:t>
            </a:r>
            <a:endParaRPr lang="en-US" altLang="ja-JP" dirty="0" smtClean="0"/>
          </a:p>
          <a:p>
            <a:r>
              <a:rPr lang="ja-JP" altLang="en-US" dirty="0" smtClean="0"/>
              <a:t>何を握ればビジネスは続いていくのか、何に乗れば良いのか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738338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サービス商材とはなにか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21</a:t>
            </a:fld>
            <a:endParaRPr lang="en-US" dirty="0"/>
          </a:p>
        </p:txBody>
      </p:sp>
      <p:sp>
        <p:nvSpPr>
          <p:cNvPr id="8" name="Freeform 21"/>
          <p:cNvSpPr>
            <a:spLocks noChangeAspect="1" noEditPoints="1"/>
          </p:cNvSpPr>
          <p:nvPr/>
        </p:nvSpPr>
        <p:spPr bwMode="auto">
          <a:xfrm>
            <a:off x="992945" y="3213998"/>
            <a:ext cx="2857474" cy="2668801"/>
          </a:xfrm>
          <a:custGeom>
            <a:avLst/>
            <a:gdLst>
              <a:gd name="T0" fmla="*/ 381 w 939"/>
              <a:gd name="T1" fmla="*/ 250 h 877"/>
              <a:gd name="T2" fmla="*/ 430 w 939"/>
              <a:gd name="T3" fmla="*/ 288 h 877"/>
              <a:gd name="T4" fmla="*/ 449 w 939"/>
              <a:gd name="T5" fmla="*/ 336 h 877"/>
              <a:gd name="T6" fmla="*/ 453 w 939"/>
              <a:gd name="T7" fmla="*/ 446 h 877"/>
              <a:gd name="T8" fmla="*/ 443 w 939"/>
              <a:gd name="T9" fmla="*/ 477 h 877"/>
              <a:gd name="T10" fmla="*/ 407 w 939"/>
              <a:gd name="T11" fmla="*/ 533 h 877"/>
              <a:gd name="T12" fmla="*/ 388 w 939"/>
              <a:gd name="T13" fmla="*/ 551 h 877"/>
              <a:gd name="T14" fmla="*/ 386 w 939"/>
              <a:gd name="T15" fmla="*/ 563 h 877"/>
              <a:gd name="T16" fmla="*/ 388 w 939"/>
              <a:gd name="T17" fmla="*/ 569 h 877"/>
              <a:gd name="T18" fmla="*/ 389 w 939"/>
              <a:gd name="T19" fmla="*/ 589 h 877"/>
              <a:gd name="T20" fmla="*/ 401 w 939"/>
              <a:gd name="T21" fmla="*/ 632 h 877"/>
              <a:gd name="T22" fmla="*/ 440 w 939"/>
              <a:gd name="T23" fmla="*/ 670 h 877"/>
              <a:gd name="T24" fmla="*/ 529 w 939"/>
              <a:gd name="T25" fmla="*/ 694 h 877"/>
              <a:gd name="T26" fmla="*/ 600 w 939"/>
              <a:gd name="T27" fmla="*/ 735 h 877"/>
              <a:gd name="T28" fmla="*/ 631 w 939"/>
              <a:gd name="T29" fmla="*/ 765 h 877"/>
              <a:gd name="T30" fmla="*/ 644 w 939"/>
              <a:gd name="T31" fmla="*/ 822 h 877"/>
              <a:gd name="T32" fmla="*/ 650 w 939"/>
              <a:gd name="T33" fmla="*/ 872 h 877"/>
              <a:gd name="T34" fmla="*/ 0 w 939"/>
              <a:gd name="T35" fmla="*/ 872 h 877"/>
              <a:gd name="T36" fmla="*/ 2 w 939"/>
              <a:gd name="T37" fmla="*/ 819 h 877"/>
              <a:gd name="T38" fmla="*/ 23 w 939"/>
              <a:gd name="T39" fmla="*/ 756 h 877"/>
              <a:gd name="T40" fmla="*/ 70 w 939"/>
              <a:gd name="T41" fmla="*/ 722 h 877"/>
              <a:gd name="T42" fmla="*/ 159 w 939"/>
              <a:gd name="T43" fmla="*/ 683 h 877"/>
              <a:gd name="T44" fmla="*/ 232 w 939"/>
              <a:gd name="T45" fmla="*/ 658 h 877"/>
              <a:gd name="T46" fmla="*/ 256 w 939"/>
              <a:gd name="T47" fmla="*/ 618 h 877"/>
              <a:gd name="T48" fmla="*/ 260 w 939"/>
              <a:gd name="T49" fmla="*/ 579 h 877"/>
              <a:gd name="T50" fmla="*/ 260 w 939"/>
              <a:gd name="T51" fmla="*/ 569 h 877"/>
              <a:gd name="T52" fmla="*/ 260 w 939"/>
              <a:gd name="T53" fmla="*/ 561 h 877"/>
              <a:gd name="T54" fmla="*/ 260 w 939"/>
              <a:gd name="T55" fmla="*/ 551 h 877"/>
              <a:gd name="T56" fmla="*/ 248 w 939"/>
              <a:gd name="T57" fmla="*/ 540 h 877"/>
              <a:gd name="T58" fmla="*/ 214 w 939"/>
              <a:gd name="T59" fmla="*/ 496 h 877"/>
              <a:gd name="T60" fmla="*/ 195 w 939"/>
              <a:gd name="T61" fmla="*/ 438 h 877"/>
              <a:gd name="T62" fmla="*/ 195 w 939"/>
              <a:gd name="T63" fmla="*/ 365 h 877"/>
              <a:gd name="T64" fmla="*/ 195 w 939"/>
              <a:gd name="T65" fmla="*/ 345 h 877"/>
              <a:gd name="T66" fmla="*/ 203 w 939"/>
              <a:gd name="T67" fmla="*/ 300 h 877"/>
              <a:gd name="T68" fmla="*/ 232 w 939"/>
              <a:gd name="T69" fmla="*/ 241 h 877"/>
              <a:gd name="T70" fmla="*/ 290 w 939"/>
              <a:gd name="T71" fmla="*/ 212 h 877"/>
              <a:gd name="T72" fmla="*/ 806 w 939"/>
              <a:gd name="T73" fmla="*/ 13 h 877"/>
              <a:gd name="T74" fmla="*/ 903 w 939"/>
              <a:gd name="T75" fmla="*/ 78 h 877"/>
              <a:gd name="T76" fmla="*/ 939 w 939"/>
              <a:gd name="T77" fmla="*/ 181 h 877"/>
              <a:gd name="T78" fmla="*/ 903 w 939"/>
              <a:gd name="T79" fmla="*/ 282 h 877"/>
              <a:gd name="T80" fmla="*/ 806 w 939"/>
              <a:gd name="T81" fmla="*/ 345 h 877"/>
              <a:gd name="T82" fmla="*/ 659 w 939"/>
              <a:gd name="T83" fmla="*/ 353 h 877"/>
              <a:gd name="T84" fmla="*/ 584 w 939"/>
              <a:gd name="T85" fmla="*/ 410 h 877"/>
              <a:gd name="T86" fmla="*/ 514 w 939"/>
              <a:gd name="T87" fmla="*/ 425 h 877"/>
              <a:gd name="T88" fmla="*/ 483 w 939"/>
              <a:gd name="T89" fmla="*/ 423 h 877"/>
              <a:gd name="T90" fmla="*/ 543 w 939"/>
              <a:gd name="T91" fmla="*/ 370 h 877"/>
              <a:gd name="T92" fmla="*/ 551 w 939"/>
              <a:gd name="T93" fmla="*/ 326 h 877"/>
              <a:gd name="T94" fmla="*/ 490 w 939"/>
              <a:gd name="T95" fmla="*/ 272 h 877"/>
              <a:gd name="T96" fmla="*/ 456 w 939"/>
              <a:gd name="T97" fmla="*/ 181 h 877"/>
              <a:gd name="T98" fmla="*/ 498 w 939"/>
              <a:gd name="T99" fmla="*/ 78 h 877"/>
              <a:gd name="T100" fmla="*/ 610 w 939"/>
              <a:gd name="T101" fmla="*/ 1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877">
                <a:moveTo>
                  <a:pt x="290" y="212"/>
                </a:moveTo>
                <a:lnTo>
                  <a:pt x="357" y="246"/>
                </a:lnTo>
                <a:lnTo>
                  <a:pt x="381" y="250"/>
                </a:lnTo>
                <a:lnTo>
                  <a:pt x="401" y="259"/>
                </a:lnTo>
                <a:lnTo>
                  <a:pt x="417" y="272"/>
                </a:lnTo>
                <a:lnTo>
                  <a:pt x="430" y="288"/>
                </a:lnTo>
                <a:lnTo>
                  <a:pt x="440" y="306"/>
                </a:lnTo>
                <a:lnTo>
                  <a:pt x="446" y="323"/>
                </a:lnTo>
                <a:lnTo>
                  <a:pt x="449" y="336"/>
                </a:lnTo>
                <a:lnTo>
                  <a:pt x="453" y="345"/>
                </a:lnTo>
                <a:lnTo>
                  <a:pt x="453" y="349"/>
                </a:lnTo>
                <a:lnTo>
                  <a:pt x="453" y="446"/>
                </a:lnTo>
                <a:lnTo>
                  <a:pt x="453" y="449"/>
                </a:lnTo>
                <a:lnTo>
                  <a:pt x="449" y="460"/>
                </a:lnTo>
                <a:lnTo>
                  <a:pt x="443" y="477"/>
                </a:lnTo>
                <a:lnTo>
                  <a:pt x="435" y="496"/>
                </a:lnTo>
                <a:lnTo>
                  <a:pt x="422" y="516"/>
                </a:lnTo>
                <a:lnTo>
                  <a:pt x="407" y="533"/>
                </a:lnTo>
                <a:lnTo>
                  <a:pt x="388" y="548"/>
                </a:lnTo>
                <a:lnTo>
                  <a:pt x="388" y="550"/>
                </a:lnTo>
                <a:lnTo>
                  <a:pt x="388" y="551"/>
                </a:lnTo>
                <a:lnTo>
                  <a:pt x="388" y="555"/>
                </a:lnTo>
                <a:lnTo>
                  <a:pt x="386" y="559"/>
                </a:lnTo>
                <a:lnTo>
                  <a:pt x="386" y="563"/>
                </a:lnTo>
                <a:lnTo>
                  <a:pt x="386" y="566"/>
                </a:lnTo>
                <a:lnTo>
                  <a:pt x="386" y="568"/>
                </a:lnTo>
                <a:lnTo>
                  <a:pt x="388" y="569"/>
                </a:lnTo>
                <a:lnTo>
                  <a:pt x="388" y="571"/>
                </a:lnTo>
                <a:lnTo>
                  <a:pt x="388" y="577"/>
                </a:lnTo>
                <a:lnTo>
                  <a:pt x="389" y="589"/>
                </a:lnTo>
                <a:lnTo>
                  <a:pt x="391" y="602"/>
                </a:lnTo>
                <a:lnTo>
                  <a:pt x="394" y="616"/>
                </a:lnTo>
                <a:lnTo>
                  <a:pt x="401" y="632"/>
                </a:lnTo>
                <a:lnTo>
                  <a:pt x="409" y="647"/>
                </a:lnTo>
                <a:lnTo>
                  <a:pt x="422" y="658"/>
                </a:lnTo>
                <a:lnTo>
                  <a:pt x="440" y="670"/>
                </a:lnTo>
                <a:lnTo>
                  <a:pt x="462" y="675"/>
                </a:lnTo>
                <a:lnTo>
                  <a:pt x="496" y="683"/>
                </a:lnTo>
                <a:lnTo>
                  <a:pt x="529" y="694"/>
                </a:lnTo>
                <a:lnTo>
                  <a:pt x="556" y="707"/>
                </a:lnTo>
                <a:lnTo>
                  <a:pt x="581" y="722"/>
                </a:lnTo>
                <a:lnTo>
                  <a:pt x="600" y="735"/>
                </a:lnTo>
                <a:lnTo>
                  <a:pt x="616" y="746"/>
                </a:lnTo>
                <a:lnTo>
                  <a:pt x="626" y="756"/>
                </a:lnTo>
                <a:lnTo>
                  <a:pt x="631" y="765"/>
                </a:lnTo>
                <a:lnTo>
                  <a:pt x="636" y="780"/>
                </a:lnTo>
                <a:lnTo>
                  <a:pt x="641" y="801"/>
                </a:lnTo>
                <a:lnTo>
                  <a:pt x="644" y="822"/>
                </a:lnTo>
                <a:lnTo>
                  <a:pt x="647" y="843"/>
                </a:lnTo>
                <a:lnTo>
                  <a:pt x="649" y="861"/>
                </a:lnTo>
                <a:lnTo>
                  <a:pt x="650" y="872"/>
                </a:lnTo>
                <a:lnTo>
                  <a:pt x="650" y="877"/>
                </a:lnTo>
                <a:lnTo>
                  <a:pt x="0" y="877"/>
                </a:lnTo>
                <a:lnTo>
                  <a:pt x="0" y="872"/>
                </a:lnTo>
                <a:lnTo>
                  <a:pt x="0" y="860"/>
                </a:lnTo>
                <a:lnTo>
                  <a:pt x="0" y="840"/>
                </a:lnTo>
                <a:lnTo>
                  <a:pt x="2" y="819"/>
                </a:lnTo>
                <a:lnTo>
                  <a:pt x="7" y="795"/>
                </a:lnTo>
                <a:lnTo>
                  <a:pt x="13" y="774"/>
                </a:lnTo>
                <a:lnTo>
                  <a:pt x="23" y="756"/>
                </a:lnTo>
                <a:lnTo>
                  <a:pt x="33" y="746"/>
                </a:lnTo>
                <a:lnTo>
                  <a:pt x="49" y="735"/>
                </a:lnTo>
                <a:lnTo>
                  <a:pt x="70" y="722"/>
                </a:lnTo>
                <a:lnTo>
                  <a:pt x="96" y="707"/>
                </a:lnTo>
                <a:lnTo>
                  <a:pt x="125" y="694"/>
                </a:lnTo>
                <a:lnTo>
                  <a:pt x="159" y="683"/>
                </a:lnTo>
                <a:lnTo>
                  <a:pt x="193" y="675"/>
                </a:lnTo>
                <a:lnTo>
                  <a:pt x="216" y="670"/>
                </a:lnTo>
                <a:lnTo>
                  <a:pt x="232" y="658"/>
                </a:lnTo>
                <a:lnTo>
                  <a:pt x="245" y="647"/>
                </a:lnTo>
                <a:lnTo>
                  <a:pt x="253" y="632"/>
                </a:lnTo>
                <a:lnTo>
                  <a:pt x="256" y="618"/>
                </a:lnTo>
                <a:lnTo>
                  <a:pt x="260" y="603"/>
                </a:lnTo>
                <a:lnTo>
                  <a:pt x="260" y="590"/>
                </a:lnTo>
                <a:lnTo>
                  <a:pt x="260" y="579"/>
                </a:lnTo>
                <a:lnTo>
                  <a:pt x="260" y="572"/>
                </a:lnTo>
                <a:lnTo>
                  <a:pt x="260" y="571"/>
                </a:lnTo>
                <a:lnTo>
                  <a:pt x="260" y="569"/>
                </a:lnTo>
                <a:lnTo>
                  <a:pt x="261" y="568"/>
                </a:lnTo>
                <a:lnTo>
                  <a:pt x="260" y="564"/>
                </a:lnTo>
                <a:lnTo>
                  <a:pt x="260" y="561"/>
                </a:lnTo>
                <a:lnTo>
                  <a:pt x="260" y="556"/>
                </a:lnTo>
                <a:lnTo>
                  <a:pt x="260" y="553"/>
                </a:lnTo>
                <a:lnTo>
                  <a:pt x="260" y="551"/>
                </a:lnTo>
                <a:lnTo>
                  <a:pt x="258" y="550"/>
                </a:lnTo>
                <a:lnTo>
                  <a:pt x="256" y="548"/>
                </a:lnTo>
                <a:lnTo>
                  <a:pt x="248" y="540"/>
                </a:lnTo>
                <a:lnTo>
                  <a:pt x="238" y="529"/>
                </a:lnTo>
                <a:lnTo>
                  <a:pt x="225" y="514"/>
                </a:lnTo>
                <a:lnTo>
                  <a:pt x="214" y="496"/>
                </a:lnTo>
                <a:lnTo>
                  <a:pt x="204" y="478"/>
                </a:lnTo>
                <a:lnTo>
                  <a:pt x="196" y="457"/>
                </a:lnTo>
                <a:lnTo>
                  <a:pt x="195" y="438"/>
                </a:lnTo>
                <a:lnTo>
                  <a:pt x="195" y="407"/>
                </a:lnTo>
                <a:lnTo>
                  <a:pt x="195" y="383"/>
                </a:lnTo>
                <a:lnTo>
                  <a:pt x="195" y="365"/>
                </a:lnTo>
                <a:lnTo>
                  <a:pt x="195" y="353"/>
                </a:lnTo>
                <a:lnTo>
                  <a:pt x="195" y="349"/>
                </a:lnTo>
                <a:lnTo>
                  <a:pt x="195" y="345"/>
                </a:lnTo>
                <a:lnTo>
                  <a:pt x="196" y="334"/>
                </a:lnTo>
                <a:lnTo>
                  <a:pt x="198" y="319"/>
                </a:lnTo>
                <a:lnTo>
                  <a:pt x="203" y="300"/>
                </a:lnTo>
                <a:lnTo>
                  <a:pt x="209" y="280"/>
                </a:lnTo>
                <a:lnTo>
                  <a:pt x="219" y="259"/>
                </a:lnTo>
                <a:lnTo>
                  <a:pt x="232" y="241"/>
                </a:lnTo>
                <a:lnTo>
                  <a:pt x="247" y="225"/>
                </a:lnTo>
                <a:lnTo>
                  <a:pt x="266" y="215"/>
                </a:lnTo>
                <a:lnTo>
                  <a:pt x="290" y="212"/>
                </a:lnTo>
                <a:close/>
                <a:moveTo>
                  <a:pt x="709" y="0"/>
                </a:moveTo>
                <a:lnTo>
                  <a:pt x="761" y="3"/>
                </a:lnTo>
                <a:lnTo>
                  <a:pt x="806" y="13"/>
                </a:lnTo>
                <a:lnTo>
                  <a:pt x="845" y="29"/>
                </a:lnTo>
                <a:lnTo>
                  <a:pt x="877" y="52"/>
                </a:lnTo>
                <a:lnTo>
                  <a:pt x="903" y="78"/>
                </a:lnTo>
                <a:lnTo>
                  <a:pt x="923" y="110"/>
                </a:lnTo>
                <a:lnTo>
                  <a:pt x="934" y="144"/>
                </a:lnTo>
                <a:lnTo>
                  <a:pt x="939" y="181"/>
                </a:lnTo>
                <a:lnTo>
                  <a:pt x="934" y="219"/>
                </a:lnTo>
                <a:lnTo>
                  <a:pt x="923" y="253"/>
                </a:lnTo>
                <a:lnTo>
                  <a:pt x="903" y="282"/>
                </a:lnTo>
                <a:lnTo>
                  <a:pt x="877" y="308"/>
                </a:lnTo>
                <a:lnTo>
                  <a:pt x="845" y="329"/>
                </a:lnTo>
                <a:lnTo>
                  <a:pt x="806" y="345"/>
                </a:lnTo>
                <a:lnTo>
                  <a:pt x="761" y="355"/>
                </a:lnTo>
                <a:lnTo>
                  <a:pt x="709" y="358"/>
                </a:lnTo>
                <a:lnTo>
                  <a:pt x="659" y="353"/>
                </a:lnTo>
                <a:lnTo>
                  <a:pt x="636" y="379"/>
                </a:lnTo>
                <a:lnTo>
                  <a:pt x="610" y="397"/>
                </a:lnTo>
                <a:lnTo>
                  <a:pt x="584" y="410"/>
                </a:lnTo>
                <a:lnTo>
                  <a:pt x="558" y="418"/>
                </a:lnTo>
                <a:lnTo>
                  <a:pt x="535" y="423"/>
                </a:lnTo>
                <a:lnTo>
                  <a:pt x="514" y="425"/>
                </a:lnTo>
                <a:lnTo>
                  <a:pt x="498" y="425"/>
                </a:lnTo>
                <a:lnTo>
                  <a:pt x="488" y="425"/>
                </a:lnTo>
                <a:lnTo>
                  <a:pt x="483" y="423"/>
                </a:lnTo>
                <a:lnTo>
                  <a:pt x="511" y="407"/>
                </a:lnTo>
                <a:lnTo>
                  <a:pt x="530" y="389"/>
                </a:lnTo>
                <a:lnTo>
                  <a:pt x="543" y="370"/>
                </a:lnTo>
                <a:lnTo>
                  <a:pt x="550" y="353"/>
                </a:lnTo>
                <a:lnTo>
                  <a:pt x="553" y="337"/>
                </a:lnTo>
                <a:lnTo>
                  <a:pt x="551" y="326"/>
                </a:lnTo>
                <a:lnTo>
                  <a:pt x="547" y="319"/>
                </a:lnTo>
                <a:lnTo>
                  <a:pt x="514" y="297"/>
                </a:lnTo>
                <a:lnTo>
                  <a:pt x="490" y="272"/>
                </a:lnTo>
                <a:lnTo>
                  <a:pt x="470" y="245"/>
                </a:lnTo>
                <a:lnTo>
                  <a:pt x="459" y="214"/>
                </a:lnTo>
                <a:lnTo>
                  <a:pt x="456" y="181"/>
                </a:lnTo>
                <a:lnTo>
                  <a:pt x="461" y="144"/>
                </a:lnTo>
                <a:lnTo>
                  <a:pt x="475" y="110"/>
                </a:lnTo>
                <a:lnTo>
                  <a:pt x="498" y="78"/>
                </a:lnTo>
                <a:lnTo>
                  <a:pt x="529" y="52"/>
                </a:lnTo>
                <a:lnTo>
                  <a:pt x="566" y="29"/>
                </a:lnTo>
                <a:lnTo>
                  <a:pt x="610" y="13"/>
                </a:lnTo>
                <a:lnTo>
                  <a:pt x="657" y="3"/>
                </a:lnTo>
                <a:lnTo>
                  <a:pt x="7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0"/>
          <p:cNvSpPr>
            <a:spLocks noChangeAspect="1" noEditPoints="1"/>
          </p:cNvSpPr>
          <p:nvPr/>
        </p:nvSpPr>
        <p:spPr bwMode="auto">
          <a:xfrm>
            <a:off x="3035651" y="4705683"/>
            <a:ext cx="1080000" cy="678020"/>
          </a:xfrm>
          <a:custGeom>
            <a:avLst/>
            <a:gdLst>
              <a:gd name="T0" fmla="*/ 535 w 626"/>
              <a:gd name="T1" fmla="*/ 354 h 393"/>
              <a:gd name="T2" fmla="*/ 530 w 626"/>
              <a:gd name="T3" fmla="*/ 359 h 393"/>
              <a:gd name="T4" fmla="*/ 530 w 626"/>
              <a:gd name="T5" fmla="*/ 367 h 393"/>
              <a:gd name="T6" fmla="*/ 535 w 626"/>
              <a:gd name="T7" fmla="*/ 373 h 393"/>
              <a:gd name="T8" fmla="*/ 578 w 626"/>
              <a:gd name="T9" fmla="*/ 373 h 393"/>
              <a:gd name="T10" fmla="*/ 585 w 626"/>
              <a:gd name="T11" fmla="*/ 370 h 393"/>
              <a:gd name="T12" fmla="*/ 587 w 626"/>
              <a:gd name="T13" fmla="*/ 363 h 393"/>
              <a:gd name="T14" fmla="*/ 585 w 626"/>
              <a:gd name="T15" fmla="*/ 356 h 393"/>
              <a:gd name="T16" fmla="*/ 578 w 626"/>
              <a:gd name="T17" fmla="*/ 352 h 393"/>
              <a:gd name="T18" fmla="*/ 257 w 626"/>
              <a:gd name="T19" fmla="*/ 352 h 393"/>
              <a:gd name="T20" fmla="*/ 248 w 626"/>
              <a:gd name="T21" fmla="*/ 354 h 393"/>
              <a:gd name="T22" fmla="*/ 244 w 626"/>
              <a:gd name="T23" fmla="*/ 358 h 393"/>
              <a:gd name="T24" fmla="*/ 243 w 626"/>
              <a:gd name="T25" fmla="*/ 363 h 393"/>
              <a:gd name="T26" fmla="*/ 244 w 626"/>
              <a:gd name="T27" fmla="*/ 369 h 393"/>
              <a:gd name="T28" fmla="*/ 248 w 626"/>
              <a:gd name="T29" fmla="*/ 373 h 393"/>
              <a:gd name="T30" fmla="*/ 257 w 626"/>
              <a:gd name="T31" fmla="*/ 374 h 393"/>
              <a:gd name="T32" fmla="*/ 393 w 626"/>
              <a:gd name="T33" fmla="*/ 373 h 393"/>
              <a:gd name="T34" fmla="*/ 400 w 626"/>
              <a:gd name="T35" fmla="*/ 370 h 393"/>
              <a:gd name="T36" fmla="*/ 403 w 626"/>
              <a:gd name="T37" fmla="*/ 363 h 393"/>
              <a:gd name="T38" fmla="*/ 402 w 626"/>
              <a:gd name="T39" fmla="*/ 358 h 393"/>
              <a:gd name="T40" fmla="*/ 397 w 626"/>
              <a:gd name="T41" fmla="*/ 354 h 393"/>
              <a:gd name="T42" fmla="*/ 389 w 626"/>
              <a:gd name="T43" fmla="*/ 352 h 393"/>
              <a:gd name="T44" fmla="*/ 97 w 626"/>
              <a:gd name="T45" fmla="*/ 39 h 393"/>
              <a:gd name="T46" fmla="*/ 529 w 626"/>
              <a:gd name="T47" fmla="*/ 295 h 393"/>
              <a:gd name="T48" fmla="*/ 97 w 626"/>
              <a:gd name="T49" fmla="*/ 39 h 393"/>
              <a:gd name="T50" fmla="*/ 533 w 626"/>
              <a:gd name="T51" fmla="*/ 1 h 393"/>
              <a:gd name="T52" fmla="*/ 555 w 626"/>
              <a:gd name="T53" fmla="*/ 8 h 393"/>
              <a:gd name="T54" fmla="*/ 564 w 626"/>
              <a:gd name="T55" fmla="*/ 23 h 393"/>
              <a:gd name="T56" fmla="*/ 568 w 626"/>
              <a:gd name="T57" fmla="*/ 37 h 393"/>
              <a:gd name="T58" fmla="*/ 568 w 626"/>
              <a:gd name="T59" fmla="*/ 314 h 393"/>
              <a:gd name="T60" fmla="*/ 626 w 626"/>
              <a:gd name="T61" fmla="*/ 354 h 393"/>
              <a:gd name="T62" fmla="*/ 624 w 626"/>
              <a:gd name="T63" fmla="*/ 362 h 393"/>
              <a:gd name="T64" fmla="*/ 619 w 626"/>
              <a:gd name="T65" fmla="*/ 377 h 393"/>
              <a:gd name="T66" fmla="*/ 602 w 626"/>
              <a:gd name="T67" fmla="*/ 390 h 393"/>
              <a:gd name="T68" fmla="*/ 35 w 626"/>
              <a:gd name="T69" fmla="*/ 393 h 393"/>
              <a:gd name="T70" fmla="*/ 12 w 626"/>
              <a:gd name="T71" fmla="*/ 385 h 393"/>
              <a:gd name="T72" fmla="*/ 2 w 626"/>
              <a:gd name="T73" fmla="*/ 369 h 393"/>
              <a:gd name="T74" fmla="*/ 0 w 626"/>
              <a:gd name="T75" fmla="*/ 355 h 393"/>
              <a:gd name="T76" fmla="*/ 0 w 626"/>
              <a:gd name="T77" fmla="*/ 314 h 393"/>
              <a:gd name="T78" fmla="*/ 58 w 626"/>
              <a:gd name="T79" fmla="*/ 39 h 393"/>
              <a:gd name="T80" fmla="*/ 67 w 626"/>
              <a:gd name="T81" fmla="*/ 15 h 393"/>
              <a:gd name="T82" fmla="*/ 82 w 626"/>
              <a:gd name="T83" fmla="*/ 4 h 393"/>
              <a:gd name="T84" fmla="*/ 94 w 626"/>
              <a:gd name="T85" fmla="*/ 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6" h="393">
                <a:moveTo>
                  <a:pt x="538" y="352"/>
                </a:moveTo>
                <a:lnTo>
                  <a:pt x="535" y="354"/>
                </a:lnTo>
                <a:lnTo>
                  <a:pt x="531" y="356"/>
                </a:lnTo>
                <a:lnTo>
                  <a:pt x="530" y="359"/>
                </a:lnTo>
                <a:lnTo>
                  <a:pt x="529" y="363"/>
                </a:lnTo>
                <a:lnTo>
                  <a:pt x="530" y="367"/>
                </a:lnTo>
                <a:lnTo>
                  <a:pt x="531" y="370"/>
                </a:lnTo>
                <a:lnTo>
                  <a:pt x="535" y="373"/>
                </a:lnTo>
                <a:lnTo>
                  <a:pt x="538" y="373"/>
                </a:lnTo>
                <a:lnTo>
                  <a:pt x="578" y="373"/>
                </a:lnTo>
                <a:lnTo>
                  <a:pt x="582" y="373"/>
                </a:lnTo>
                <a:lnTo>
                  <a:pt x="585" y="370"/>
                </a:lnTo>
                <a:lnTo>
                  <a:pt x="587" y="367"/>
                </a:lnTo>
                <a:lnTo>
                  <a:pt x="587" y="363"/>
                </a:lnTo>
                <a:lnTo>
                  <a:pt x="587" y="359"/>
                </a:lnTo>
                <a:lnTo>
                  <a:pt x="585" y="356"/>
                </a:lnTo>
                <a:lnTo>
                  <a:pt x="582" y="354"/>
                </a:lnTo>
                <a:lnTo>
                  <a:pt x="578" y="352"/>
                </a:lnTo>
                <a:lnTo>
                  <a:pt x="538" y="352"/>
                </a:lnTo>
                <a:close/>
                <a:moveTo>
                  <a:pt x="257" y="352"/>
                </a:moveTo>
                <a:lnTo>
                  <a:pt x="253" y="352"/>
                </a:lnTo>
                <a:lnTo>
                  <a:pt x="248" y="354"/>
                </a:lnTo>
                <a:lnTo>
                  <a:pt x="246" y="355"/>
                </a:lnTo>
                <a:lnTo>
                  <a:pt x="244" y="358"/>
                </a:lnTo>
                <a:lnTo>
                  <a:pt x="244" y="360"/>
                </a:lnTo>
                <a:lnTo>
                  <a:pt x="243" y="363"/>
                </a:lnTo>
                <a:lnTo>
                  <a:pt x="244" y="366"/>
                </a:lnTo>
                <a:lnTo>
                  <a:pt x="244" y="369"/>
                </a:lnTo>
                <a:lnTo>
                  <a:pt x="246" y="371"/>
                </a:lnTo>
                <a:lnTo>
                  <a:pt x="248" y="373"/>
                </a:lnTo>
                <a:lnTo>
                  <a:pt x="253" y="373"/>
                </a:lnTo>
                <a:lnTo>
                  <a:pt x="257" y="374"/>
                </a:lnTo>
                <a:lnTo>
                  <a:pt x="388" y="374"/>
                </a:lnTo>
                <a:lnTo>
                  <a:pt x="393" y="373"/>
                </a:lnTo>
                <a:lnTo>
                  <a:pt x="397" y="371"/>
                </a:lnTo>
                <a:lnTo>
                  <a:pt x="400" y="370"/>
                </a:lnTo>
                <a:lnTo>
                  <a:pt x="403" y="367"/>
                </a:lnTo>
                <a:lnTo>
                  <a:pt x="403" y="363"/>
                </a:lnTo>
                <a:lnTo>
                  <a:pt x="403" y="360"/>
                </a:lnTo>
                <a:lnTo>
                  <a:pt x="402" y="358"/>
                </a:lnTo>
                <a:lnTo>
                  <a:pt x="400" y="355"/>
                </a:lnTo>
                <a:lnTo>
                  <a:pt x="397" y="354"/>
                </a:lnTo>
                <a:lnTo>
                  <a:pt x="393" y="352"/>
                </a:lnTo>
                <a:lnTo>
                  <a:pt x="389" y="352"/>
                </a:lnTo>
                <a:lnTo>
                  <a:pt x="257" y="352"/>
                </a:lnTo>
                <a:close/>
                <a:moveTo>
                  <a:pt x="97" y="39"/>
                </a:moveTo>
                <a:lnTo>
                  <a:pt x="97" y="295"/>
                </a:lnTo>
                <a:lnTo>
                  <a:pt x="529" y="295"/>
                </a:lnTo>
                <a:lnTo>
                  <a:pt x="529" y="39"/>
                </a:lnTo>
                <a:lnTo>
                  <a:pt x="97" y="39"/>
                </a:lnTo>
                <a:close/>
                <a:moveTo>
                  <a:pt x="95" y="0"/>
                </a:moveTo>
                <a:lnTo>
                  <a:pt x="533" y="1"/>
                </a:lnTo>
                <a:lnTo>
                  <a:pt x="545" y="2"/>
                </a:lnTo>
                <a:lnTo>
                  <a:pt x="555" y="8"/>
                </a:lnTo>
                <a:lnTo>
                  <a:pt x="560" y="16"/>
                </a:lnTo>
                <a:lnTo>
                  <a:pt x="564" y="23"/>
                </a:lnTo>
                <a:lnTo>
                  <a:pt x="567" y="31"/>
                </a:lnTo>
                <a:lnTo>
                  <a:pt x="568" y="37"/>
                </a:lnTo>
                <a:lnTo>
                  <a:pt x="568" y="38"/>
                </a:lnTo>
                <a:lnTo>
                  <a:pt x="568" y="314"/>
                </a:lnTo>
                <a:lnTo>
                  <a:pt x="626" y="314"/>
                </a:lnTo>
                <a:lnTo>
                  <a:pt x="626" y="354"/>
                </a:lnTo>
                <a:lnTo>
                  <a:pt x="626" y="355"/>
                </a:lnTo>
                <a:lnTo>
                  <a:pt x="624" y="362"/>
                </a:lnTo>
                <a:lnTo>
                  <a:pt x="623" y="369"/>
                </a:lnTo>
                <a:lnTo>
                  <a:pt x="619" y="377"/>
                </a:lnTo>
                <a:lnTo>
                  <a:pt x="612" y="385"/>
                </a:lnTo>
                <a:lnTo>
                  <a:pt x="602" y="390"/>
                </a:lnTo>
                <a:lnTo>
                  <a:pt x="589" y="393"/>
                </a:lnTo>
                <a:lnTo>
                  <a:pt x="35" y="393"/>
                </a:lnTo>
                <a:lnTo>
                  <a:pt x="22" y="390"/>
                </a:lnTo>
                <a:lnTo>
                  <a:pt x="12" y="385"/>
                </a:lnTo>
                <a:lnTo>
                  <a:pt x="7" y="377"/>
                </a:lnTo>
                <a:lnTo>
                  <a:pt x="2" y="369"/>
                </a:lnTo>
                <a:lnTo>
                  <a:pt x="1" y="362"/>
                </a:lnTo>
                <a:lnTo>
                  <a:pt x="0" y="355"/>
                </a:lnTo>
                <a:lnTo>
                  <a:pt x="0" y="354"/>
                </a:lnTo>
                <a:lnTo>
                  <a:pt x="0" y="314"/>
                </a:lnTo>
                <a:lnTo>
                  <a:pt x="58" y="314"/>
                </a:lnTo>
                <a:lnTo>
                  <a:pt x="58" y="39"/>
                </a:lnTo>
                <a:lnTo>
                  <a:pt x="61" y="26"/>
                </a:lnTo>
                <a:lnTo>
                  <a:pt x="67" y="15"/>
                </a:lnTo>
                <a:lnTo>
                  <a:pt x="74" y="8"/>
                </a:lnTo>
                <a:lnTo>
                  <a:pt x="82" y="4"/>
                </a:lnTo>
                <a:lnTo>
                  <a:pt x="89" y="1"/>
                </a:lnTo>
                <a:lnTo>
                  <a:pt x="94" y="1"/>
                </a:lnTo>
                <a:lnTo>
                  <a:pt x="9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正方形/長方形 9"/>
          <p:cNvSpPr/>
          <p:nvPr/>
        </p:nvSpPr>
        <p:spPr>
          <a:xfrm>
            <a:off x="526432" y="2129100"/>
            <a:ext cx="6647974" cy="959237"/>
          </a:xfrm>
          <a:prstGeom prst="rect">
            <a:avLst/>
          </a:prstGeom>
        </p:spPr>
        <p:txBody>
          <a:bodyPr wrap="none">
            <a:spAutoFit/>
          </a:bodyPr>
          <a:lstStyle/>
          <a:p>
            <a:pPr lvl="0" defTabSz="914400">
              <a:spcBef>
                <a:spcPts val="1000"/>
              </a:spcBef>
            </a:pPr>
            <a:r>
              <a:rPr kumimoji="1" lang="ja-JP" altLang="en-US" sz="2400" dirty="0" smtClean="0">
                <a:solidFill>
                  <a:prstClr val="white"/>
                </a:solidFill>
                <a:latin typeface="Meiryo" charset="-128"/>
                <a:ea typeface="Meiryo" charset="-128"/>
                <a:cs typeface="Meiryo" charset="-128"/>
              </a:rPr>
              <a:t>おい、ソフトウェアのインストールしたいのに</a:t>
            </a:r>
            <a:endParaRPr kumimoji="1" lang="en-US" altLang="ja-JP" sz="2400" dirty="0" smtClean="0">
              <a:solidFill>
                <a:prstClr val="white"/>
              </a:solidFill>
              <a:latin typeface="Meiryo" charset="-128"/>
              <a:ea typeface="Meiryo" charset="-128"/>
              <a:cs typeface="Meiryo" charset="-128"/>
            </a:endParaRPr>
          </a:p>
          <a:p>
            <a:pPr lvl="0" defTabSz="914400">
              <a:spcBef>
                <a:spcPts val="1000"/>
              </a:spcBef>
            </a:pPr>
            <a:r>
              <a:rPr kumimoji="1" lang="ja-JP" altLang="en-US" sz="2400" dirty="0" smtClean="0">
                <a:solidFill>
                  <a:prstClr val="white"/>
                </a:solidFill>
                <a:latin typeface="Meiryo" charset="-128"/>
                <a:ea typeface="Meiryo" charset="-128"/>
                <a:cs typeface="Meiryo" charset="-128"/>
              </a:rPr>
              <a:t>ドライブがついてないじゃないか！！</a:t>
            </a:r>
            <a:endParaRPr kumimoji="1" lang="ja-JP" altLang="en-US" sz="2400" dirty="0">
              <a:solidFill>
                <a:prstClr val="white"/>
              </a:solidFill>
              <a:latin typeface="Meiryo" charset="-128"/>
              <a:ea typeface="Meiryo" charset="-128"/>
              <a:cs typeface="Meiryo" charset="-128"/>
            </a:endParaRPr>
          </a:p>
        </p:txBody>
      </p:sp>
      <p:sp>
        <p:nvSpPr>
          <p:cNvPr id="12" name="角丸四角形 11"/>
          <p:cNvSpPr/>
          <p:nvPr/>
        </p:nvSpPr>
        <p:spPr>
          <a:xfrm>
            <a:off x="5062507" y="3088337"/>
            <a:ext cx="4976948" cy="1680899"/>
          </a:xfrm>
          <a:prstGeom prst="roundRect">
            <a:avLst>
              <a:gd name="adj" fmla="val 8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r>
              <a:rPr kumimoji="1" lang="ja-JP" altLang="en-US" dirty="0">
                <a:latin typeface="Meiryo" charset="-128"/>
                <a:ea typeface="Meiryo" charset="-128"/>
                <a:cs typeface="Meiryo" charset="-128"/>
              </a:rPr>
              <a:t>よく確認して買わなかった顧客の責任</a:t>
            </a:r>
          </a:p>
          <a:p>
            <a:pPr marL="342900" indent="-342900">
              <a:lnSpc>
                <a:spcPct val="150000"/>
              </a:lnSpc>
              <a:buFont typeface="+mj-lt"/>
              <a:buAutoNum type="alphaUcParenR"/>
            </a:pPr>
            <a:r>
              <a:rPr kumimoji="1" lang="ja-JP" altLang="en-US" dirty="0">
                <a:latin typeface="Meiryo" charset="-128"/>
                <a:ea typeface="Meiryo" charset="-128"/>
                <a:cs typeface="Meiryo" charset="-128"/>
              </a:rPr>
              <a:t>説明をちゃんとしなかった販売店の責任</a:t>
            </a:r>
          </a:p>
          <a:p>
            <a:pPr marL="342900" indent="-342900">
              <a:lnSpc>
                <a:spcPct val="150000"/>
              </a:lnSpc>
              <a:buFont typeface="+mj-lt"/>
              <a:buAutoNum type="alphaUcParenR"/>
            </a:pPr>
            <a:r>
              <a:rPr kumimoji="1" lang="ja-JP" altLang="en-US" dirty="0">
                <a:latin typeface="Meiryo" charset="-128"/>
                <a:ea typeface="Meiryo" charset="-128"/>
                <a:cs typeface="Meiryo" charset="-128"/>
              </a:rPr>
              <a:t>ドライブをつけていないメーカー</a:t>
            </a:r>
            <a:r>
              <a:rPr kumimoji="1" lang="ja-JP" altLang="en-US" dirty="0" smtClean="0">
                <a:latin typeface="Meiryo" charset="-128"/>
                <a:ea typeface="Meiryo" charset="-128"/>
                <a:cs typeface="Meiryo" charset="-128"/>
              </a:rPr>
              <a:t>の責任</a:t>
            </a:r>
            <a:endParaRPr kumimoji="1" lang="ja-JP" altLang="en-US" dirty="0">
              <a:latin typeface="Meiryo" charset="-128"/>
              <a:ea typeface="Meiryo" charset="-128"/>
              <a:cs typeface="Meiryo" charset="-128"/>
            </a:endParaRPr>
          </a:p>
        </p:txBody>
      </p:sp>
      <p:sp>
        <p:nvSpPr>
          <p:cNvPr id="13" name="下矢印 12"/>
          <p:cNvSpPr/>
          <p:nvPr/>
        </p:nvSpPr>
        <p:spPr>
          <a:xfrm>
            <a:off x="7193201" y="4580031"/>
            <a:ext cx="715560" cy="6307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062507" y="5210732"/>
            <a:ext cx="4976948" cy="821870"/>
          </a:xfrm>
          <a:prstGeom prst="roundRect">
            <a:avLst>
              <a:gd name="adj" fmla="val 8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16194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トレンドは「経営とガバナンス」</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22</a:t>
            </a:fld>
            <a:endParaRPr lang="en-US" dirty="0"/>
          </a:p>
        </p:txBody>
      </p:sp>
      <p:grpSp>
        <p:nvGrpSpPr>
          <p:cNvPr id="7" name="図形グループ 6"/>
          <p:cNvGrpSpPr/>
          <p:nvPr/>
        </p:nvGrpSpPr>
        <p:grpSpPr>
          <a:xfrm>
            <a:off x="601943" y="2294368"/>
            <a:ext cx="4345970" cy="2826273"/>
            <a:chOff x="1181527" y="2411933"/>
            <a:chExt cx="4345970" cy="2826273"/>
          </a:xfrm>
        </p:grpSpPr>
        <p:sp>
          <p:nvSpPr>
            <p:cNvPr id="8" name="正方形/長方形 7"/>
            <p:cNvSpPr/>
            <p:nvPr/>
          </p:nvSpPr>
          <p:spPr>
            <a:xfrm>
              <a:off x="1181528" y="2958175"/>
              <a:ext cx="4345969" cy="228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marL="285750" indent="-285750">
                <a:lnSpc>
                  <a:spcPct val="150000"/>
                </a:lnSpc>
                <a:buFont typeface="Arial" charset="0"/>
                <a:buChar char="•"/>
              </a:pPr>
              <a:r>
                <a:rPr kumimoji="1" lang="ja-JP" altLang="en-US" dirty="0" smtClean="0">
                  <a:latin typeface="Meiryo" charset="-128"/>
                  <a:ea typeface="Meiryo" charset="-128"/>
                  <a:cs typeface="Meiryo" charset="-128"/>
                </a:rPr>
                <a:t>目的の明確化</a:t>
              </a:r>
            </a:p>
            <a:p>
              <a:pPr marL="285750" indent="-285750">
                <a:lnSpc>
                  <a:spcPct val="150000"/>
                </a:lnSpc>
                <a:buFont typeface="Arial" charset="0"/>
                <a:buChar char="•"/>
              </a:pPr>
              <a:r>
                <a:rPr kumimoji="1" lang="ja-JP" altLang="en-US" dirty="0" smtClean="0">
                  <a:latin typeface="Meiryo" charset="-128"/>
                  <a:ea typeface="Meiryo" charset="-128"/>
                  <a:cs typeface="Meiryo" charset="-128"/>
                </a:rPr>
                <a:t>組織づくり</a:t>
              </a:r>
            </a:p>
            <a:p>
              <a:pPr marL="285750" indent="-285750">
                <a:lnSpc>
                  <a:spcPct val="150000"/>
                </a:lnSpc>
                <a:buFont typeface="Arial" charset="0"/>
                <a:buChar char="•"/>
              </a:pPr>
              <a:r>
                <a:rPr kumimoji="1" lang="ja-JP" altLang="en-US" dirty="0" smtClean="0">
                  <a:latin typeface="Meiryo" charset="-128"/>
                  <a:ea typeface="Meiryo" charset="-128"/>
                  <a:cs typeface="Meiryo" charset="-128"/>
                </a:rPr>
                <a:t>リソースの割当</a:t>
              </a:r>
            </a:p>
            <a:p>
              <a:pPr marL="285750" indent="-285750">
                <a:lnSpc>
                  <a:spcPct val="150000"/>
                </a:lnSpc>
                <a:buFont typeface="Arial" charset="0"/>
                <a:buChar char="•"/>
              </a:pPr>
              <a:r>
                <a:rPr kumimoji="1" lang="ja-JP" altLang="en-US" dirty="0" smtClean="0">
                  <a:latin typeface="Meiryo" charset="-128"/>
                  <a:ea typeface="Meiryo" charset="-128"/>
                  <a:cs typeface="Meiryo" charset="-128"/>
                </a:rPr>
                <a:t>計画と改善</a:t>
              </a:r>
              <a:endParaRPr kumimoji="1" lang="ja-JP" altLang="en-US" dirty="0">
                <a:latin typeface="Meiryo" charset="-128"/>
                <a:ea typeface="Meiryo" charset="-128"/>
                <a:cs typeface="Meiryo" charset="-128"/>
              </a:endParaRPr>
            </a:p>
            <a:p>
              <a:pPr algn="r">
                <a:lnSpc>
                  <a:spcPct val="150000"/>
                </a:lnSpc>
              </a:pPr>
              <a:r>
                <a:rPr kumimoji="1" lang="ja-JP" altLang="en-US" dirty="0" smtClean="0">
                  <a:latin typeface="Meiryo" charset="-128"/>
                  <a:ea typeface="Meiryo" charset="-128"/>
                  <a:cs typeface="Meiryo" charset="-128"/>
                </a:rPr>
                <a:t>など</a:t>
              </a:r>
              <a:endParaRPr kumimoji="1" lang="ja-JP" altLang="en-US" dirty="0">
                <a:latin typeface="Meiryo" charset="-128"/>
                <a:ea typeface="Meiryo" charset="-128"/>
                <a:cs typeface="Meiryo" charset="-128"/>
              </a:endParaRPr>
            </a:p>
          </p:txBody>
        </p:sp>
        <p:sp>
          <p:nvSpPr>
            <p:cNvPr id="9" name="正方形/長方形 8"/>
            <p:cNvSpPr/>
            <p:nvPr/>
          </p:nvSpPr>
          <p:spPr>
            <a:xfrm>
              <a:off x="1181527" y="2411933"/>
              <a:ext cx="4345969" cy="54624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charset="-128"/>
                  <a:ea typeface="Meiryo" charset="-128"/>
                  <a:cs typeface="Meiryo" charset="-128"/>
                </a:rPr>
                <a:t>情報セキュリティにおける経営責任</a:t>
              </a:r>
              <a:endParaRPr kumimoji="1" lang="ja-JP" altLang="en-US" b="1" dirty="0">
                <a:latin typeface="Meiryo" charset="-128"/>
                <a:ea typeface="Meiryo" charset="-128"/>
                <a:cs typeface="Meiryo" charset="-128"/>
              </a:endParaRPr>
            </a:p>
          </p:txBody>
        </p:sp>
      </p:grpSp>
      <p:sp>
        <p:nvSpPr>
          <p:cNvPr id="10" name="正方形/長方形 9"/>
          <p:cNvSpPr/>
          <p:nvPr/>
        </p:nvSpPr>
        <p:spPr>
          <a:xfrm>
            <a:off x="5714339" y="2294368"/>
            <a:ext cx="3076964" cy="1287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a:lnSpc>
                <a:spcPct val="150000"/>
              </a:lnSpc>
            </a:pPr>
            <a:r>
              <a:rPr kumimoji="1" lang="ja-JP" altLang="en-US" sz="1600" dirty="0" smtClean="0">
                <a:latin typeface="Meiryo" charset="-128"/>
                <a:ea typeface="Meiryo" charset="-128"/>
                <a:cs typeface="Meiryo" charset="-128"/>
              </a:rPr>
              <a:t>経営層</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目的に従っているかの確認</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さらなる改善</a:t>
            </a:r>
            <a:endParaRPr kumimoji="1" lang="ja-JP" altLang="en-US" sz="1600" dirty="0">
              <a:latin typeface="Meiryo" charset="-128"/>
              <a:ea typeface="Meiryo" charset="-128"/>
              <a:cs typeface="Meiryo" charset="-128"/>
            </a:endParaRPr>
          </a:p>
        </p:txBody>
      </p:sp>
      <p:sp>
        <p:nvSpPr>
          <p:cNvPr id="11" name="正方形/長方形 10"/>
          <p:cNvSpPr/>
          <p:nvPr/>
        </p:nvSpPr>
        <p:spPr>
          <a:xfrm>
            <a:off x="5714339" y="3833388"/>
            <a:ext cx="3076964" cy="1287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a:lnSpc>
                <a:spcPct val="150000"/>
              </a:lnSpc>
            </a:pPr>
            <a:r>
              <a:rPr kumimoji="1" lang="ja-JP" altLang="en-US" sz="1600" dirty="0" smtClean="0">
                <a:latin typeface="Meiryo" charset="-128"/>
                <a:ea typeface="Meiryo" charset="-128"/>
                <a:cs typeface="Meiryo" charset="-128"/>
              </a:rPr>
              <a:t>現場</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目的に応じた対策</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情報の提供</a:t>
            </a:r>
            <a:endParaRPr kumimoji="1" lang="ja-JP" altLang="en-US" sz="1600" dirty="0">
              <a:latin typeface="Meiryo" charset="-128"/>
              <a:ea typeface="Meiryo" charset="-128"/>
              <a:cs typeface="Meiryo" charset="-128"/>
            </a:endParaRPr>
          </a:p>
        </p:txBody>
      </p:sp>
      <p:cxnSp>
        <p:nvCxnSpPr>
          <p:cNvPr id="12" name="直線矢印コネクタ 11"/>
          <p:cNvCxnSpPr/>
          <p:nvPr/>
        </p:nvCxnSpPr>
        <p:spPr>
          <a:xfrm>
            <a:off x="4947912" y="3056709"/>
            <a:ext cx="7664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947912" y="4506686"/>
            <a:ext cx="7664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15" idx="3"/>
            <a:endCxn id="12" idx="3"/>
          </p:cNvCxnSpPr>
          <p:nvPr/>
        </p:nvCxnSpPr>
        <p:spPr>
          <a:xfrm flipV="1">
            <a:off x="8791303" y="2937995"/>
            <a:ext cx="12700" cy="1539020"/>
          </a:xfrm>
          <a:prstGeom prst="bentConnector3">
            <a:avLst>
              <a:gd name="adj1" fmla="val 951429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601942" y="5395914"/>
            <a:ext cx="9613862" cy="54624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活用による「判断の明確化」と「効率化」による生産性の向上</a:t>
            </a:r>
            <a:endParaRPr kumimoji="1" lang="ja-JP" altLang="en-US" dirty="0">
              <a:latin typeface="Meiryo" charset="-128"/>
              <a:ea typeface="Meiryo" charset="-128"/>
              <a:cs typeface="Meiryo" charset="-128"/>
            </a:endParaRPr>
          </a:p>
        </p:txBody>
      </p:sp>
      <p:sp>
        <p:nvSpPr>
          <p:cNvPr id="16" name="円/楕円 15"/>
          <p:cNvSpPr/>
          <p:nvPr/>
        </p:nvSpPr>
        <p:spPr>
          <a:xfrm>
            <a:off x="9117873" y="3354808"/>
            <a:ext cx="1724298" cy="705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dirty="0" smtClean="0">
                <a:latin typeface="Meiryo" charset="-128"/>
                <a:ea typeface="Meiryo" charset="-128"/>
                <a:cs typeface="Meiryo" charset="-128"/>
              </a:rPr>
              <a:t>情報収集</a:t>
            </a:r>
            <a:br>
              <a:rPr kumimoji="1" lang="ja-JP" altLang="en-US" sz="1600" dirty="0" smtClean="0">
                <a:latin typeface="Meiryo" charset="-128"/>
                <a:ea typeface="Meiryo" charset="-128"/>
                <a:cs typeface="Meiryo" charset="-128"/>
              </a:rPr>
            </a:br>
            <a:r>
              <a:rPr kumimoji="1" lang="ja-JP" altLang="en-US" sz="1600" dirty="0" smtClean="0">
                <a:latin typeface="Meiryo" charset="-128"/>
                <a:ea typeface="Meiryo" charset="-128"/>
                <a:cs typeface="Meiryo" charset="-128"/>
              </a:rPr>
              <a:t>報告</a:t>
            </a:r>
            <a:endParaRPr kumimoji="1" lang="ja-JP" altLang="en-US" sz="1600" dirty="0">
              <a:latin typeface="Meiryo" charset="-128"/>
              <a:ea typeface="Meiryo" charset="-128"/>
              <a:cs typeface="Meiryo" charset="-128"/>
            </a:endParaRPr>
          </a:p>
        </p:txBody>
      </p:sp>
    </p:spTree>
    <p:extLst>
      <p:ext uri="{BB962C8B-B14F-4D97-AF65-F5344CB8AC3E}">
        <p14:creationId xmlns:p14="http://schemas.microsoft.com/office/powerpoint/2010/main" val="1824760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ガバナンスのための</a:t>
            </a:r>
            <a:r>
              <a:rPr kumimoji="1" lang="en-US" altLang="ja-JP" dirty="0" smtClean="0"/>
              <a:t>ID</a:t>
            </a:r>
            <a:r>
              <a:rPr kumimoji="1" lang="ja-JP" altLang="en-US" dirty="0" smtClean="0"/>
              <a:t>マネジメント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23</a:t>
            </a:fld>
            <a:endParaRPr lang="en-US" dirty="0"/>
          </a:p>
        </p:txBody>
      </p:sp>
      <p:sp>
        <p:nvSpPr>
          <p:cNvPr id="7" name="角丸四角形 6"/>
          <p:cNvSpPr/>
          <p:nvPr/>
        </p:nvSpPr>
        <p:spPr>
          <a:xfrm>
            <a:off x="418012" y="2220685"/>
            <a:ext cx="7341326" cy="3801292"/>
          </a:xfrm>
          <a:prstGeom prst="roundRect">
            <a:avLst>
              <a:gd name="adj" fmla="val 41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図形グループ 7"/>
          <p:cNvGrpSpPr/>
          <p:nvPr/>
        </p:nvGrpSpPr>
        <p:grpSpPr>
          <a:xfrm>
            <a:off x="653345" y="2743687"/>
            <a:ext cx="6870660" cy="2755288"/>
            <a:chOff x="967410" y="2222997"/>
            <a:chExt cx="6902942" cy="2768234"/>
          </a:xfrm>
        </p:grpSpPr>
        <p:sp>
          <p:nvSpPr>
            <p:cNvPr id="9" name="片側の 2 つの角を丸めた四角形 8"/>
            <p:cNvSpPr/>
            <p:nvPr/>
          </p:nvSpPr>
          <p:spPr>
            <a:xfrm>
              <a:off x="967410" y="4302118"/>
              <a:ext cx="6902942" cy="689113"/>
            </a:xfrm>
            <a:prstGeom prst="round2Same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0" name="テキスト ボックス 9"/>
            <p:cNvSpPr txBox="1"/>
            <p:nvPr/>
          </p:nvSpPr>
          <p:spPr>
            <a:xfrm>
              <a:off x="1377592"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識別</a:t>
              </a:r>
            </a:p>
          </p:txBody>
        </p:sp>
        <p:sp>
          <p:nvSpPr>
            <p:cNvPr id="11" name="テキスト ボックス 10"/>
            <p:cNvSpPr txBox="1"/>
            <p:nvPr/>
          </p:nvSpPr>
          <p:spPr>
            <a:xfrm>
              <a:off x="3992003" y="3620515"/>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認証</a:t>
              </a:r>
            </a:p>
          </p:txBody>
        </p:sp>
        <p:sp>
          <p:nvSpPr>
            <p:cNvPr id="12" name="テキスト ボックス 11"/>
            <p:cNvSpPr txBox="1"/>
            <p:nvPr/>
          </p:nvSpPr>
          <p:spPr>
            <a:xfrm>
              <a:off x="6606414"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認可</a:t>
              </a:r>
            </a:p>
          </p:txBody>
        </p:sp>
        <p:sp>
          <p:nvSpPr>
            <p:cNvPr id="13" name="テキスト ボックス 12"/>
            <p:cNvSpPr txBox="1"/>
            <p:nvPr/>
          </p:nvSpPr>
          <p:spPr>
            <a:xfrm>
              <a:off x="3859184" y="4486989"/>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grpSp>
          <p:nvGrpSpPr>
            <p:cNvPr id="14" name="図形グループ 13"/>
            <p:cNvGrpSpPr/>
            <p:nvPr/>
          </p:nvGrpSpPr>
          <p:grpSpPr>
            <a:xfrm>
              <a:off x="967410" y="2407660"/>
              <a:ext cx="1466697" cy="1079423"/>
              <a:chOff x="967410" y="1417983"/>
              <a:chExt cx="1868556" cy="1375173"/>
            </a:xfrm>
          </p:grpSpPr>
          <p:sp>
            <p:nvSpPr>
              <p:cNvPr id="28" name="角丸四角形 27"/>
              <p:cNvSpPr/>
              <p:nvPr/>
            </p:nvSpPr>
            <p:spPr>
              <a:xfrm>
                <a:off x="967410" y="1417983"/>
                <a:ext cx="1868556" cy="1375173"/>
              </a:xfrm>
              <a:prstGeom prst="round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9" name="正方形/長方形 28"/>
              <p:cNvSpPr/>
              <p:nvPr/>
            </p:nvSpPr>
            <p:spPr>
              <a:xfrm>
                <a:off x="967410" y="1749287"/>
                <a:ext cx="1868556" cy="159026"/>
              </a:xfrm>
              <a:prstGeom prst="rect">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0" name="図形グループ 29"/>
              <p:cNvGrpSpPr/>
              <p:nvPr/>
            </p:nvGrpSpPr>
            <p:grpSpPr>
              <a:xfrm>
                <a:off x="2266121" y="2037587"/>
                <a:ext cx="353780" cy="546588"/>
                <a:chOff x="4280451" y="1708004"/>
                <a:chExt cx="702366" cy="1085152"/>
              </a:xfrm>
            </p:grpSpPr>
            <p:sp>
              <p:nvSpPr>
                <p:cNvPr id="31" name="円/楕円 30"/>
                <p:cNvSpPr/>
                <p:nvPr/>
              </p:nvSpPr>
              <p:spPr>
                <a:xfrm>
                  <a:off x="4280451" y="1708004"/>
                  <a:ext cx="702365" cy="702365"/>
                </a:xfrm>
                <a:prstGeom prst="ellipse">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2" name="片側の 2 つの角を丸めた四角形 31"/>
                <p:cNvSpPr/>
                <p:nvPr/>
              </p:nvSpPr>
              <p:spPr>
                <a:xfrm>
                  <a:off x="4280452" y="2372139"/>
                  <a:ext cx="702365" cy="421017"/>
                </a:xfrm>
                <a:prstGeom prst="round2SameRect">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grpSp>
          <p:nvGrpSpPr>
            <p:cNvPr id="15" name="図形グループ 14"/>
            <p:cNvGrpSpPr/>
            <p:nvPr/>
          </p:nvGrpSpPr>
          <p:grpSpPr>
            <a:xfrm rot="18900000">
              <a:off x="3902219" y="2410518"/>
              <a:ext cx="670634" cy="1136927"/>
              <a:chOff x="3918611" y="1417983"/>
              <a:chExt cx="728870" cy="1323884"/>
            </a:xfrm>
          </p:grpSpPr>
          <p:grpSp>
            <p:nvGrpSpPr>
              <p:cNvPr id="23" name="図形グループ 22"/>
              <p:cNvGrpSpPr/>
              <p:nvPr/>
            </p:nvGrpSpPr>
            <p:grpSpPr>
              <a:xfrm>
                <a:off x="3918611" y="1417983"/>
                <a:ext cx="728870" cy="728870"/>
                <a:chOff x="4267200" y="1656522"/>
                <a:chExt cx="940904" cy="940904"/>
              </a:xfrm>
            </p:grpSpPr>
            <p:sp>
              <p:nvSpPr>
                <p:cNvPr id="26" name="円/楕円 25"/>
                <p:cNvSpPr/>
                <p:nvPr/>
              </p:nvSpPr>
              <p:spPr>
                <a:xfrm>
                  <a:off x="4267200" y="1656522"/>
                  <a:ext cx="940904" cy="940904"/>
                </a:xfrm>
                <a:prstGeom prst="ellipse">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7" name="円/楕円 26"/>
                <p:cNvSpPr/>
                <p:nvPr/>
              </p:nvSpPr>
              <p:spPr>
                <a:xfrm>
                  <a:off x="4456058" y="1845380"/>
                  <a:ext cx="563188" cy="563188"/>
                </a:xfrm>
                <a:prstGeom prst="ellipse">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sp>
            <p:nvSpPr>
              <p:cNvPr id="24" name="L 字 23"/>
              <p:cNvSpPr/>
              <p:nvPr/>
            </p:nvSpPr>
            <p:spPr>
              <a:xfrm>
                <a:off x="4190280" y="2040865"/>
                <a:ext cx="366506" cy="701002"/>
              </a:xfrm>
              <a:prstGeom prst="corner">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5" name="正方形/長方形 24"/>
              <p:cNvSpPr/>
              <p:nvPr/>
            </p:nvSpPr>
            <p:spPr>
              <a:xfrm>
                <a:off x="4283046" y="2267484"/>
                <a:ext cx="273740" cy="157634"/>
              </a:xfrm>
              <a:prstGeom prst="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nvGrpSpPr>
            <p:cNvPr id="16" name="図形グループ 15"/>
            <p:cNvGrpSpPr/>
            <p:nvPr/>
          </p:nvGrpSpPr>
          <p:grpSpPr>
            <a:xfrm>
              <a:off x="6050615" y="2222997"/>
              <a:ext cx="1655407" cy="1218305"/>
              <a:chOff x="6001795" y="1364974"/>
              <a:chExt cx="1868556" cy="1375173"/>
            </a:xfrm>
          </p:grpSpPr>
          <p:sp>
            <p:nvSpPr>
              <p:cNvPr id="21" name="正方形/長方形 20"/>
              <p:cNvSpPr/>
              <p:nvPr/>
            </p:nvSpPr>
            <p:spPr>
              <a:xfrm>
                <a:off x="6001795" y="1364974"/>
                <a:ext cx="1868556" cy="1375173"/>
              </a:xfrm>
              <a:prstGeom prst="rect">
                <a:avLst/>
              </a:prstGeom>
              <a:noFill/>
              <a:ln w="38100" cap="flat" cmpd="sng" algn="ctr">
                <a:solidFill>
                  <a:srgbClr val="B80E0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2" name="テキスト ボックス 21"/>
              <p:cNvSpPr txBox="1"/>
              <p:nvPr/>
            </p:nvSpPr>
            <p:spPr>
              <a:xfrm flipH="1">
                <a:off x="6164212" y="1484696"/>
                <a:ext cx="1529327"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R</a:t>
                </a:r>
                <a:r>
                  <a:rPr kumimoji="0" lang="en-US" altLang="ja-JP" sz="2000" b="1" i="0" u="none" strike="noStrike" kern="0" cap="none" spc="0" normalizeH="0" baseline="0" noProof="0" dirty="0" smtClean="0">
                    <a:ln>
                      <a:noFill/>
                    </a:ln>
                    <a:solidFill>
                      <a:srgbClr val="B80E0F"/>
                    </a:solidFill>
                    <a:effectLst/>
                    <a:uLnTx/>
                    <a:uFillTx/>
                    <a:latin typeface="ＭＳ Ｐゴシック" charset="-128"/>
                  </a:rPr>
                  <a:t> </a:t>
                </a: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B80E0F"/>
                    </a:solidFill>
                    <a:effectLst/>
                    <a:uLnTx/>
                    <a:uFillTx/>
                    <a:latin typeface="ＭＳ Ｐゴシック" charset="-128"/>
                  </a:rPr>
                  <a:t>W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X ------</a:t>
                </a:r>
                <a:endParaRPr kumimoji="1" lang="ja-JP" altLang="en-US" sz="2000" b="1" i="0" u="none" strike="noStrike" kern="0" cap="none" spc="0" normalizeH="0" baseline="0" noProof="0" dirty="0" smtClean="0">
                  <a:ln>
                    <a:noFill/>
                  </a:ln>
                  <a:solidFill>
                    <a:srgbClr val="B80E0F"/>
                  </a:solidFill>
                  <a:effectLst/>
                  <a:uLnTx/>
                  <a:uFillTx/>
                  <a:latin typeface="ＭＳ Ｐゴシック" charset="-128"/>
                </a:endParaRPr>
              </a:p>
            </p:txBody>
          </p:sp>
        </p:grpSp>
        <p:cxnSp>
          <p:nvCxnSpPr>
            <p:cNvPr id="17" name="直線矢印コネクタ 16"/>
            <p:cNvCxnSpPr/>
            <p:nvPr/>
          </p:nvCxnSpPr>
          <p:spPr>
            <a:xfrm>
              <a:off x="2691685" y="2947371"/>
              <a:ext cx="695459" cy="0"/>
            </a:xfrm>
            <a:prstGeom prst="straightConnector1">
              <a:avLst/>
            </a:prstGeom>
            <a:noFill/>
            <a:ln w="57150" cap="flat" cmpd="sng" algn="ctr">
              <a:solidFill>
                <a:srgbClr val="B80E0F">
                  <a:shade val="60000"/>
                </a:srgbClr>
              </a:solidFill>
              <a:prstDash val="solid"/>
              <a:tailEnd type="triangle"/>
            </a:ln>
            <a:effectLst/>
          </p:spPr>
        </p:cxnSp>
        <p:cxnSp>
          <p:nvCxnSpPr>
            <p:cNvPr id="18" name="直線矢印コネクタ 17"/>
            <p:cNvCxnSpPr/>
            <p:nvPr/>
          </p:nvCxnSpPr>
          <p:spPr>
            <a:xfrm>
              <a:off x="5177308" y="2947371"/>
              <a:ext cx="695459" cy="0"/>
            </a:xfrm>
            <a:prstGeom prst="straightConnector1">
              <a:avLst/>
            </a:prstGeom>
            <a:noFill/>
            <a:ln w="57150" cap="flat" cmpd="sng" algn="ctr">
              <a:solidFill>
                <a:srgbClr val="B80E0F">
                  <a:shade val="60000"/>
                </a:srgbClr>
              </a:solidFill>
              <a:prstDash val="solid"/>
              <a:tailEnd type="triangle"/>
            </a:ln>
            <a:effectLst/>
          </p:spPr>
        </p:cxnSp>
        <p:cxnSp>
          <p:nvCxnSpPr>
            <p:cNvPr id="19" name="直線矢印コネクタ 18"/>
            <p:cNvCxnSpPr/>
            <p:nvPr/>
          </p:nvCxnSpPr>
          <p:spPr>
            <a:xfrm>
              <a:off x="3013067" y="3389786"/>
              <a:ext cx="0" cy="740915"/>
            </a:xfrm>
            <a:prstGeom prst="straightConnector1">
              <a:avLst/>
            </a:prstGeom>
            <a:noFill/>
            <a:ln w="57150" cap="flat" cmpd="sng" algn="ctr">
              <a:solidFill>
                <a:srgbClr val="B80E0F">
                  <a:shade val="60000"/>
                </a:srgbClr>
              </a:solidFill>
              <a:prstDash val="sysDash"/>
              <a:tailEnd type="triangle"/>
            </a:ln>
            <a:effectLst/>
          </p:spPr>
        </p:cxnSp>
        <p:cxnSp>
          <p:nvCxnSpPr>
            <p:cNvPr id="20" name="直線矢印コネクタ 19"/>
            <p:cNvCxnSpPr/>
            <p:nvPr/>
          </p:nvCxnSpPr>
          <p:spPr>
            <a:xfrm>
              <a:off x="5485811" y="3389786"/>
              <a:ext cx="0" cy="740915"/>
            </a:xfrm>
            <a:prstGeom prst="straightConnector1">
              <a:avLst/>
            </a:prstGeom>
            <a:noFill/>
            <a:ln w="57150" cap="flat" cmpd="sng" algn="ctr">
              <a:solidFill>
                <a:srgbClr val="B80E0F">
                  <a:shade val="60000"/>
                </a:srgbClr>
              </a:solidFill>
              <a:prstDash val="sysDash"/>
              <a:tailEnd type="triangle"/>
            </a:ln>
            <a:effectLst/>
          </p:spPr>
        </p:cxnSp>
      </p:grpSp>
      <p:sp>
        <p:nvSpPr>
          <p:cNvPr id="33" name="テキスト ボックス 32"/>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smtClean="0">
                <a:latin typeface="Meiryo" charset="-128"/>
                <a:ea typeface="Meiryo" charset="-128"/>
                <a:cs typeface="Meiryo" charset="-128"/>
              </a:rPr>
              <a:t>認証だけではなく、識別（</a:t>
            </a:r>
            <a:r>
              <a:rPr kumimoji="1" lang="en-US" altLang="ja-JP" dirty="0" smtClean="0">
                <a:latin typeface="Meiryo" charset="-128"/>
                <a:ea typeface="Meiryo" charset="-128"/>
                <a:cs typeface="Meiryo" charset="-128"/>
              </a:rPr>
              <a:t>ID</a:t>
            </a:r>
            <a:r>
              <a:rPr kumimoji="1" lang="ja-JP" altLang="en-US" dirty="0" smtClean="0">
                <a:latin typeface="Meiryo" charset="-128"/>
                <a:ea typeface="Meiryo" charset="-128"/>
                <a:cs typeface="Meiryo" charset="-128"/>
              </a:rPr>
              <a:t>管理）について考えることからガバナンスを考えましょう。</a:t>
            </a:r>
          </a:p>
          <a:p>
            <a:pPr>
              <a:lnSpc>
                <a:spcPct val="150000"/>
              </a:lnSpc>
            </a:pPr>
            <a:r>
              <a:rPr kumimoji="1" lang="ja-JP" altLang="en-US" dirty="0" smtClean="0">
                <a:latin typeface="Meiryo" charset="-128"/>
                <a:ea typeface="Meiryo" charset="-128"/>
                <a:cs typeface="Meiryo" charset="-128"/>
              </a:rPr>
              <a:t>そして、業務の効果と不正の両方を見極めるために、認可の明確化と説明責任の確保が重要なポイントとなります。</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264229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ガバナンス確保のために、</a:t>
            </a:r>
            <a:r>
              <a:rPr lang="en-US" altLang="ja-JP" dirty="0"/>
              <a:t>IT</a:t>
            </a:r>
            <a:r>
              <a:rPr lang="ja-JP" altLang="en-US" dirty="0"/>
              <a:t>基盤の再設計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24</a:t>
            </a:fld>
            <a:endParaRPr lang="en-US" dirty="0"/>
          </a:p>
        </p:txBody>
      </p:sp>
      <p:sp>
        <p:nvSpPr>
          <p:cNvPr id="7" name="角丸四角形 6"/>
          <p:cNvSpPr/>
          <p:nvPr/>
        </p:nvSpPr>
        <p:spPr>
          <a:xfrm>
            <a:off x="418012" y="2220685"/>
            <a:ext cx="7341326" cy="3801292"/>
          </a:xfrm>
          <a:prstGeom prst="roundRect">
            <a:avLst>
              <a:gd name="adj" fmla="val 41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a:latin typeface="Meiryo" charset="-128"/>
                <a:ea typeface="Meiryo" charset="-128"/>
                <a:cs typeface="Meiryo" charset="-128"/>
              </a:rPr>
              <a:t>外部の把握だけではなく、既存のシステムからも同様に情報を取得する必要があり、これも統合基盤に</a:t>
            </a:r>
            <a:r>
              <a:rPr kumimoji="1" lang="ja-JP" altLang="en-US" dirty="0" smtClean="0">
                <a:latin typeface="Meiryo" charset="-128"/>
                <a:ea typeface="Meiryo" charset="-128"/>
                <a:cs typeface="Meiryo" charset="-128"/>
              </a:rPr>
              <a:t>加える。クラウドサービス</a:t>
            </a:r>
            <a:r>
              <a:rPr kumimoji="1" lang="ja-JP" altLang="en-US" dirty="0">
                <a:latin typeface="Meiryo" charset="-128"/>
                <a:ea typeface="Meiryo" charset="-128"/>
                <a:cs typeface="Meiryo" charset="-128"/>
              </a:rPr>
              <a:t>を利用して、情報を管理し、それを社内の情報管理システムと統合していくことが重要</a:t>
            </a:r>
          </a:p>
        </p:txBody>
      </p:sp>
      <p:grpSp>
        <p:nvGrpSpPr>
          <p:cNvPr id="9" name="図形グループ 8"/>
          <p:cNvGrpSpPr/>
          <p:nvPr/>
        </p:nvGrpSpPr>
        <p:grpSpPr>
          <a:xfrm>
            <a:off x="571379" y="2352258"/>
            <a:ext cx="6979602" cy="3616523"/>
            <a:chOff x="581648" y="1676069"/>
            <a:chExt cx="6979602" cy="3616523"/>
          </a:xfrm>
        </p:grpSpPr>
        <p:sp>
          <p:nvSpPr>
            <p:cNvPr id="10" name="雲 9"/>
            <p:cNvSpPr/>
            <p:nvPr/>
          </p:nvSpPr>
          <p:spPr>
            <a:xfrm>
              <a:off x="4083207" y="2049316"/>
              <a:ext cx="3478043" cy="1723358"/>
            </a:xfrm>
            <a:prstGeom prst="cloud">
              <a:avLst/>
            </a:prstGeom>
            <a:solidFill>
              <a:srgbClr val="B80E0F">
                <a:lumMod val="20000"/>
                <a:lumOff val="80000"/>
              </a:srgbClr>
            </a:solidFill>
            <a:ln w="19050" cap="flat" cmpd="sng" algn="ctr">
              <a:solidFill>
                <a:srgbClr val="B80E0F">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1" name="片側の 2 つの角を丸めた四角形 10"/>
            <p:cNvSpPr/>
            <p:nvPr/>
          </p:nvSpPr>
          <p:spPr>
            <a:xfrm>
              <a:off x="581648" y="4302118"/>
              <a:ext cx="6902942" cy="689113"/>
            </a:xfrm>
            <a:prstGeom prst="round2SameRect">
              <a:avLst/>
            </a:prstGeom>
            <a:solidFill>
              <a:srgbClr val="B80E0F">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2" name="テキスト ボックス 11"/>
            <p:cNvSpPr txBox="1"/>
            <p:nvPr/>
          </p:nvSpPr>
          <p:spPr>
            <a:xfrm>
              <a:off x="3473422" y="4486989"/>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61" y="2893186"/>
              <a:ext cx="2691142" cy="510054"/>
            </a:xfrm>
            <a:prstGeom prst="rect">
              <a:avLst/>
            </a:prstGeom>
          </p:spPr>
        </p:pic>
        <p:sp>
          <p:nvSpPr>
            <p:cNvPr id="14" name="角丸四角形 13"/>
            <p:cNvSpPr/>
            <p:nvPr/>
          </p:nvSpPr>
          <p:spPr>
            <a:xfrm>
              <a:off x="581648" y="2733179"/>
              <a:ext cx="3385650" cy="1107583"/>
            </a:xfrm>
            <a:prstGeom prst="roundRect">
              <a:avLst>
                <a:gd name="adj" fmla="val 8527"/>
              </a:avLst>
            </a:prstGeom>
            <a:noFill/>
            <a:ln w="38100"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5" name="直線矢印コネクタ 14"/>
            <p:cNvCxnSpPr/>
            <p:nvPr/>
          </p:nvCxnSpPr>
          <p:spPr>
            <a:xfrm>
              <a:off x="2209332" y="3840762"/>
              <a:ext cx="0" cy="461356"/>
            </a:xfrm>
            <a:prstGeom prst="straightConnector1">
              <a:avLst/>
            </a:prstGeom>
            <a:noFill/>
            <a:ln w="38100" cap="flat" cmpd="sng" algn="ctr">
              <a:solidFill>
                <a:srgbClr val="B80E0F">
                  <a:shade val="60000"/>
                </a:srgbClr>
              </a:solidFill>
              <a:prstDash val="sysDash"/>
              <a:tailEnd type="triangle"/>
            </a:ln>
            <a:effectLst/>
          </p:spPr>
        </p:cxnSp>
        <p:sp>
          <p:nvSpPr>
            <p:cNvPr id="16" name="テキスト ボックス 15"/>
            <p:cNvSpPr txBox="1"/>
            <p:nvPr/>
          </p:nvSpPr>
          <p:spPr>
            <a:xfrm>
              <a:off x="2444729" y="3495675"/>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smtClean="0">
                  <a:ln>
                    <a:noFill/>
                  </a:ln>
                  <a:solidFill>
                    <a:srgbClr val="B80E0F"/>
                  </a:solidFill>
                  <a:effectLst/>
                  <a:uLnTx/>
                  <a:uFillTx/>
                  <a:latin typeface="Meiryo" charset="-128"/>
                  <a:ea typeface="Meiryo" charset="-128"/>
                  <a:cs typeface="Meiryo" charset="-128"/>
                </a:rPr>
                <a:t>ローカルシステム</a:t>
              </a:r>
            </a:p>
          </p:txBody>
        </p: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961" y="1950952"/>
              <a:ext cx="1519848" cy="288058"/>
            </a:xfrm>
            <a:prstGeom prst="rect">
              <a:avLst/>
            </a:prstGeom>
          </p:spPr>
        </p:pic>
        <p:sp>
          <p:nvSpPr>
            <p:cNvPr id="18" name="角丸四角形 17"/>
            <p:cNvSpPr/>
            <p:nvPr/>
          </p:nvSpPr>
          <p:spPr>
            <a:xfrm>
              <a:off x="5764095" y="1783761"/>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9" name="直線矢印コネクタ 18"/>
            <p:cNvCxnSpPr/>
            <p:nvPr/>
          </p:nvCxnSpPr>
          <p:spPr>
            <a:xfrm>
              <a:off x="5041936" y="3689941"/>
              <a:ext cx="0" cy="612177"/>
            </a:xfrm>
            <a:prstGeom prst="straightConnector1">
              <a:avLst/>
            </a:prstGeom>
            <a:noFill/>
            <a:ln w="38100" cap="flat" cmpd="sng" algn="ctr">
              <a:solidFill>
                <a:srgbClr val="B80E0F">
                  <a:shade val="60000"/>
                </a:srgbClr>
              </a:solidFill>
              <a:prstDash val="sysDash"/>
              <a:tailEnd type="triangle"/>
            </a:ln>
            <a:effectLst/>
          </p:spPr>
        </p:cxn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85" y="2646566"/>
              <a:ext cx="1519848" cy="288058"/>
            </a:xfrm>
            <a:prstGeom prst="rect">
              <a:avLst/>
            </a:prstGeom>
          </p:spPr>
        </p:pic>
        <p:sp>
          <p:nvSpPr>
            <p:cNvPr id="21" name="角丸四角形 20"/>
            <p:cNvSpPr/>
            <p:nvPr/>
          </p:nvSpPr>
          <p:spPr>
            <a:xfrm>
              <a:off x="4529919" y="2479375"/>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362" y="3401883"/>
              <a:ext cx="1519848" cy="288058"/>
            </a:xfrm>
            <a:prstGeom prst="rect">
              <a:avLst/>
            </a:prstGeom>
          </p:spPr>
        </p:pic>
        <p:sp>
          <p:nvSpPr>
            <p:cNvPr id="23" name="角丸四角形 22"/>
            <p:cNvSpPr/>
            <p:nvPr/>
          </p:nvSpPr>
          <p:spPr>
            <a:xfrm>
              <a:off x="5428496" y="3234692"/>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24" name="図形グループ 23"/>
            <p:cNvGrpSpPr/>
            <p:nvPr/>
          </p:nvGrpSpPr>
          <p:grpSpPr>
            <a:xfrm>
              <a:off x="1374915" y="4789718"/>
              <a:ext cx="652620" cy="480299"/>
              <a:chOff x="967410" y="1417983"/>
              <a:chExt cx="1868556" cy="1375173"/>
            </a:xfrm>
          </p:grpSpPr>
          <p:sp>
            <p:nvSpPr>
              <p:cNvPr id="32" name="角丸四角形 31"/>
              <p:cNvSpPr/>
              <p:nvPr/>
            </p:nvSpPr>
            <p:spPr>
              <a:xfrm>
                <a:off x="967410" y="1417983"/>
                <a:ext cx="1868556" cy="1375173"/>
              </a:xfrm>
              <a:prstGeom prst="round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3" name="正方形/長方形 32"/>
              <p:cNvSpPr/>
              <p:nvPr/>
            </p:nvSpPr>
            <p:spPr>
              <a:xfrm>
                <a:off x="967410" y="1749287"/>
                <a:ext cx="1868556" cy="159026"/>
              </a:xfrm>
              <a:prstGeom prst="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4" name="図形グループ 33"/>
              <p:cNvGrpSpPr/>
              <p:nvPr/>
            </p:nvGrpSpPr>
            <p:grpSpPr>
              <a:xfrm>
                <a:off x="2266121" y="2037587"/>
                <a:ext cx="353780" cy="546588"/>
                <a:chOff x="4280451" y="1708004"/>
                <a:chExt cx="702366" cy="1085152"/>
              </a:xfrm>
            </p:grpSpPr>
            <p:sp>
              <p:nvSpPr>
                <p:cNvPr id="35" name="円/楕円 34"/>
                <p:cNvSpPr/>
                <p:nvPr/>
              </p:nvSpPr>
              <p:spPr>
                <a:xfrm>
                  <a:off x="4280451" y="1708004"/>
                  <a:ext cx="702365" cy="702365"/>
                </a:xfrm>
                <a:prstGeom prst="ellipse">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6" name="片側の 2 つの角を丸めた四角形 35"/>
                <p:cNvSpPr/>
                <p:nvPr/>
              </p:nvSpPr>
              <p:spPr>
                <a:xfrm>
                  <a:off x="4280452" y="2372139"/>
                  <a:ext cx="702365" cy="421017"/>
                </a:xfrm>
                <a:prstGeom prst="round2Same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sp>
          <p:nvSpPr>
            <p:cNvPr id="25" name="テキスト ボックス 24"/>
            <p:cNvSpPr txBox="1"/>
            <p:nvPr/>
          </p:nvSpPr>
          <p:spPr>
            <a:xfrm>
              <a:off x="1985243" y="5015593"/>
              <a:ext cx="451758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ID</a:t>
              </a:r>
              <a:r>
                <a:rPr kumimoji="1" lang="ja-JP" altLang="en-US"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を統合することでローカルとクラウドを両方を管理できる</a:t>
              </a:r>
            </a:p>
          </p:txBody>
        </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873" y="1676069"/>
              <a:ext cx="1257874" cy="797676"/>
            </a:xfrm>
            <a:prstGeom prst="rect">
              <a:avLst/>
            </a:prstGeom>
          </p:spPr>
        </p:pic>
        <p:cxnSp>
          <p:nvCxnSpPr>
            <p:cNvPr id="27" name="直線矢印コネクタ 26"/>
            <p:cNvCxnSpPr/>
            <p:nvPr/>
          </p:nvCxnSpPr>
          <p:spPr>
            <a:xfrm>
              <a:off x="3967298" y="2049316"/>
              <a:ext cx="1958663" cy="45665"/>
            </a:xfrm>
            <a:prstGeom prst="straightConnector1">
              <a:avLst/>
            </a:prstGeom>
            <a:noFill/>
            <a:ln w="28575" cap="flat" cmpd="sng" algn="ctr">
              <a:solidFill>
                <a:srgbClr val="0070C0"/>
              </a:solidFill>
              <a:prstDash val="sysDash"/>
              <a:headEnd type="triangle"/>
              <a:tailEnd type="triangle"/>
            </a:ln>
            <a:effectLst/>
          </p:spPr>
        </p:cxnSp>
        <p:cxnSp>
          <p:nvCxnSpPr>
            <p:cNvPr id="28" name="直線矢印コネクタ 27"/>
            <p:cNvCxnSpPr/>
            <p:nvPr/>
          </p:nvCxnSpPr>
          <p:spPr>
            <a:xfrm>
              <a:off x="4027420" y="2148071"/>
              <a:ext cx="694589" cy="476354"/>
            </a:xfrm>
            <a:prstGeom prst="straightConnector1">
              <a:avLst/>
            </a:prstGeom>
            <a:noFill/>
            <a:ln w="28575" cap="flat" cmpd="sng" algn="ctr">
              <a:solidFill>
                <a:srgbClr val="0070C0"/>
              </a:solidFill>
              <a:prstDash val="sysDash"/>
              <a:headEnd type="triangle"/>
              <a:tailEnd type="triangle"/>
            </a:ln>
            <a:effectLst/>
          </p:spPr>
        </p:cxnSp>
        <p:cxnSp>
          <p:nvCxnSpPr>
            <p:cNvPr id="29" name="直線矢印コネクタ 28"/>
            <p:cNvCxnSpPr/>
            <p:nvPr/>
          </p:nvCxnSpPr>
          <p:spPr>
            <a:xfrm>
              <a:off x="4020834" y="2336543"/>
              <a:ext cx="1480824" cy="1246386"/>
            </a:xfrm>
            <a:prstGeom prst="straightConnector1">
              <a:avLst/>
            </a:prstGeom>
            <a:noFill/>
            <a:ln w="28575" cap="flat" cmpd="sng" algn="ctr">
              <a:solidFill>
                <a:srgbClr val="0070C0"/>
              </a:solidFill>
              <a:prstDash val="sysDash"/>
              <a:headEnd type="triangle"/>
              <a:tailEnd type="triangle"/>
            </a:ln>
            <a:effectLst/>
          </p:spPr>
        </p:cxnSp>
        <p:cxnSp>
          <p:nvCxnSpPr>
            <p:cNvPr id="30" name="直線矢印コネクタ 29"/>
            <p:cNvCxnSpPr/>
            <p:nvPr/>
          </p:nvCxnSpPr>
          <p:spPr>
            <a:xfrm flipV="1">
              <a:off x="1515787" y="2336461"/>
              <a:ext cx="918681" cy="623275"/>
            </a:xfrm>
            <a:prstGeom prst="straightConnector1">
              <a:avLst/>
            </a:prstGeom>
            <a:noFill/>
            <a:ln w="28575" cap="flat" cmpd="sng" algn="ctr">
              <a:solidFill>
                <a:srgbClr val="0070C0"/>
              </a:solidFill>
              <a:prstDash val="sysDash"/>
              <a:headEnd type="triangle"/>
              <a:tailEnd type="triangle"/>
            </a:ln>
            <a:effectLst/>
          </p:spPr>
        </p:cxn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14" y="2905157"/>
              <a:ext cx="1355536" cy="784784"/>
            </a:xfrm>
            <a:prstGeom prst="rect">
              <a:avLst/>
            </a:prstGeom>
          </p:spPr>
        </p:pic>
      </p:grpSp>
    </p:spTree>
    <p:extLst>
      <p:ext uri="{BB962C8B-B14F-4D97-AF65-F5344CB8AC3E}">
        <p14:creationId xmlns:p14="http://schemas.microsoft.com/office/powerpoint/2010/main" val="176546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r"/>
            <a:r>
              <a:rPr kumimoji="1" lang="en-US" altLang="ja-JP" dirty="0" smtClean="0"/>
              <a:t>Office 365</a:t>
            </a:r>
            <a:r>
              <a:rPr kumimoji="1" lang="ja-JP" altLang="en-US" dirty="0" smtClean="0"/>
              <a:t>の</a:t>
            </a:r>
            <a:r>
              <a:rPr kumimoji="1" lang="en-US" altLang="ja-JP" dirty="0" smtClean="0"/>
              <a:t>Azure AD</a:t>
            </a:r>
            <a:r>
              <a:rPr kumimoji="1" lang="ja-JP" altLang="en-US" dirty="0" smtClean="0"/>
              <a:t>なら</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25</a:t>
            </a:fld>
            <a:endParaRPr lang="en-US" dirty="0"/>
          </a:p>
        </p:txBody>
      </p:sp>
      <p:pic>
        <p:nvPicPr>
          <p:cNvPr id="7" name="図 6"/>
          <p:cNvPicPr>
            <a:picLocks noChangeAspect="1"/>
          </p:cNvPicPr>
          <p:nvPr/>
        </p:nvPicPr>
        <p:blipFill>
          <a:blip r:embed="rId2"/>
          <a:stretch>
            <a:fillRect/>
          </a:stretch>
        </p:blipFill>
        <p:spPr>
          <a:xfrm>
            <a:off x="1619794" y="1280604"/>
            <a:ext cx="7811092" cy="4542132"/>
          </a:xfrm>
          <a:prstGeom prst="rect">
            <a:avLst/>
          </a:prstGeom>
        </p:spPr>
      </p:pic>
    </p:spTree>
    <p:extLst>
      <p:ext uri="{BB962C8B-B14F-4D97-AF65-F5344CB8AC3E}">
        <p14:creationId xmlns:p14="http://schemas.microsoft.com/office/powerpoint/2010/main" val="578334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パスワードが漏れたらどうしよう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a:xfrm>
            <a:off x="680321" y="5975692"/>
            <a:ext cx="6870660" cy="365125"/>
          </a:xfrm>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26</a:t>
            </a:fld>
            <a:endParaRPr lang="en-US" dirty="0"/>
          </a:p>
        </p:txBody>
      </p:sp>
      <p:sp>
        <p:nvSpPr>
          <p:cNvPr id="7" name="正方形/長方形 6"/>
          <p:cNvSpPr/>
          <p:nvPr/>
        </p:nvSpPr>
        <p:spPr>
          <a:xfrm>
            <a:off x="890324" y="2319810"/>
            <a:ext cx="3944470" cy="41237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これまでの対策</a:t>
            </a:r>
            <a:endParaRPr kumimoji="1" lang="ja-JP" altLang="en-US"/>
          </a:p>
        </p:txBody>
      </p:sp>
      <p:sp>
        <p:nvSpPr>
          <p:cNvPr id="8" name="正方形/長方形 7"/>
          <p:cNvSpPr/>
          <p:nvPr/>
        </p:nvSpPr>
        <p:spPr>
          <a:xfrm>
            <a:off x="890324" y="2732187"/>
            <a:ext cx="3944470" cy="2940423"/>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285750" indent="-285750">
              <a:lnSpc>
                <a:spcPct val="150000"/>
              </a:lnSpc>
              <a:buFont typeface="Arial" charset="0"/>
              <a:buChar char="•"/>
            </a:pPr>
            <a:r>
              <a:rPr kumimoji="1" lang="ja-JP" altLang="en-US" dirty="0" smtClean="0">
                <a:solidFill>
                  <a:schemeClr val="accent1">
                    <a:lumMod val="75000"/>
                  </a:schemeClr>
                </a:solidFill>
              </a:rPr>
              <a:t>強固なパスワードを付ける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が、覚えられない</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パスワードを頻繁に変える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が、めんどくさい</a:t>
            </a:r>
            <a:endParaRPr kumimoji="1" lang="en-US" altLang="ja-JP" dirty="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漏れた時には怒られる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→やってもムダ・・・</a:t>
            </a:r>
            <a:endParaRPr kumimoji="1" lang="ja-JP" altLang="en-US" dirty="0">
              <a:solidFill>
                <a:schemeClr val="accent1">
                  <a:lumMod val="75000"/>
                </a:schemeClr>
              </a:solidFill>
            </a:endParaRPr>
          </a:p>
        </p:txBody>
      </p:sp>
      <p:sp>
        <p:nvSpPr>
          <p:cNvPr id="9" name="正方形/長方形 8"/>
          <p:cNvSpPr/>
          <p:nvPr/>
        </p:nvSpPr>
        <p:spPr>
          <a:xfrm>
            <a:off x="5928488" y="2319810"/>
            <a:ext cx="3944470" cy="41237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これからの対策</a:t>
            </a:r>
            <a:endParaRPr kumimoji="1" lang="ja-JP" altLang="en-US" dirty="0"/>
          </a:p>
        </p:txBody>
      </p:sp>
      <p:sp>
        <p:nvSpPr>
          <p:cNvPr id="10" name="正方形/長方形 9"/>
          <p:cNvSpPr/>
          <p:nvPr/>
        </p:nvSpPr>
        <p:spPr>
          <a:xfrm>
            <a:off x="5928488" y="2732187"/>
            <a:ext cx="3944470" cy="2940423"/>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285750" indent="-285750">
              <a:lnSpc>
                <a:spcPct val="150000"/>
              </a:lnSpc>
              <a:buFont typeface="Arial" charset="0"/>
              <a:buChar char="•"/>
            </a:pPr>
            <a:r>
              <a:rPr kumimoji="1" lang="ja-JP" altLang="en-US" dirty="0" smtClean="0">
                <a:solidFill>
                  <a:schemeClr val="accent1">
                    <a:lumMod val="75000"/>
                  </a:schemeClr>
                </a:solidFill>
              </a:rPr>
              <a:t>端末を限定する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パスワードが漏れても安心</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端末を紛失しても安心</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落としたら中身を削除</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en-US" altLang="ja-JP" dirty="0" smtClean="0">
                <a:solidFill>
                  <a:schemeClr val="accent1">
                    <a:lumMod val="75000"/>
                  </a:schemeClr>
                </a:solidFill>
              </a:rPr>
              <a:t>2</a:t>
            </a:r>
            <a:r>
              <a:rPr kumimoji="1" lang="ja-JP" altLang="en-US" dirty="0" smtClean="0">
                <a:solidFill>
                  <a:schemeClr val="accent1">
                    <a:lumMod val="75000"/>
                  </a:schemeClr>
                </a:solidFill>
              </a:rPr>
              <a:t>つ持つとリスクも</a:t>
            </a:r>
            <a:r>
              <a:rPr kumimoji="1" lang="en-US" altLang="ja-JP" dirty="0" smtClean="0">
                <a:solidFill>
                  <a:schemeClr val="accent1">
                    <a:lumMod val="75000"/>
                  </a:schemeClr>
                </a:solidFill>
              </a:rPr>
              <a:t>2</a:t>
            </a:r>
            <a:r>
              <a:rPr kumimoji="1" lang="ja-JP" altLang="en-US" dirty="0" smtClean="0">
                <a:solidFill>
                  <a:schemeClr val="accent1">
                    <a:lumMod val="75000"/>
                  </a:schemeClr>
                </a:solidFill>
              </a:rPr>
              <a:t>倍</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データを自動で分ける</a:t>
            </a:r>
            <a:endParaRPr kumimoji="1" lang="en-US" altLang="ja-JP" dirty="0" smtClean="0">
              <a:solidFill>
                <a:schemeClr val="accent1">
                  <a:lumMod val="75000"/>
                </a:schemeClr>
              </a:solidFill>
            </a:endParaRPr>
          </a:p>
          <a:p>
            <a:pPr marL="285750" indent="-285750">
              <a:lnSpc>
                <a:spcPct val="150000"/>
              </a:lnSpc>
              <a:buFont typeface="Arial" charset="0"/>
              <a:buChar char="•"/>
            </a:pPr>
            <a:endParaRPr kumimoji="1" lang="ja-JP" altLang="en-US" dirty="0">
              <a:solidFill>
                <a:schemeClr val="accent1">
                  <a:lumMod val="75000"/>
                </a:schemeClr>
              </a:solidFill>
            </a:endParaRPr>
          </a:p>
        </p:txBody>
      </p:sp>
      <p:cxnSp>
        <p:nvCxnSpPr>
          <p:cNvPr id="11" name="直線矢印コネクタ 10"/>
          <p:cNvCxnSpPr/>
          <p:nvPr/>
        </p:nvCxnSpPr>
        <p:spPr>
          <a:xfrm>
            <a:off x="4834794" y="3969317"/>
            <a:ext cx="1093694" cy="0"/>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894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Security as a Service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27</a:t>
            </a:fld>
            <a:endParaRPr lang="en-US" dirty="0"/>
          </a:p>
        </p:txBody>
      </p:sp>
      <p:sp>
        <p:nvSpPr>
          <p:cNvPr id="7" name="Freeform 10"/>
          <p:cNvSpPr>
            <a:spLocks noChangeAspect="1"/>
          </p:cNvSpPr>
          <p:nvPr/>
        </p:nvSpPr>
        <p:spPr bwMode="auto">
          <a:xfrm>
            <a:off x="3360082" y="3652455"/>
            <a:ext cx="2761247" cy="1009637"/>
          </a:xfrm>
          <a:custGeom>
            <a:avLst/>
            <a:gdLst>
              <a:gd name="T0" fmla="*/ 315 w 1509"/>
              <a:gd name="T1" fmla="*/ 902 h 905"/>
              <a:gd name="T2" fmla="*/ 247 w 1509"/>
              <a:gd name="T3" fmla="*/ 887 h 905"/>
              <a:gd name="T4" fmla="*/ 184 w 1509"/>
              <a:gd name="T5" fmla="*/ 861 h 905"/>
              <a:gd name="T6" fmla="*/ 127 w 1509"/>
              <a:gd name="T7" fmla="*/ 822 h 905"/>
              <a:gd name="T8" fmla="*/ 80 w 1509"/>
              <a:gd name="T9" fmla="*/ 774 h 905"/>
              <a:gd name="T10" fmla="*/ 43 w 1509"/>
              <a:gd name="T11" fmla="*/ 717 h 905"/>
              <a:gd name="T12" fmla="*/ 15 w 1509"/>
              <a:gd name="T13" fmla="*/ 654 h 905"/>
              <a:gd name="T14" fmla="*/ 2 w 1509"/>
              <a:gd name="T15" fmla="*/ 585 h 905"/>
              <a:gd name="T16" fmla="*/ 0 w 1509"/>
              <a:gd name="T17" fmla="*/ 531 h 905"/>
              <a:gd name="T18" fmla="*/ 10 w 1509"/>
              <a:gd name="T19" fmla="*/ 463 h 905"/>
              <a:gd name="T20" fmla="*/ 30 w 1509"/>
              <a:gd name="T21" fmla="*/ 398 h 905"/>
              <a:gd name="T22" fmla="*/ 61 w 1509"/>
              <a:gd name="T23" fmla="*/ 341 h 905"/>
              <a:gd name="T24" fmla="*/ 101 w 1509"/>
              <a:gd name="T25" fmla="*/ 292 h 905"/>
              <a:gd name="T26" fmla="*/ 151 w 1509"/>
              <a:gd name="T27" fmla="*/ 253 h 905"/>
              <a:gd name="T28" fmla="*/ 209 w 1509"/>
              <a:gd name="T29" fmla="*/ 224 h 905"/>
              <a:gd name="T30" fmla="*/ 274 w 1509"/>
              <a:gd name="T31" fmla="*/ 207 h 905"/>
              <a:gd name="T32" fmla="*/ 327 w 1509"/>
              <a:gd name="T33" fmla="*/ 203 h 905"/>
              <a:gd name="T34" fmla="*/ 314 w 1509"/>
              <a:gd name="T35" fmla="*/ 239 h 905"/>
              <a:gd name="T36" fmla="*/ 301 w 1509"/>
              <a:gd name="T37" fmla="*/ 399 h 905"/>
              <a:gd name="T38" fmla="*/ 329 w 1509"/>
              <a:gd name="T39" fmla="*/ 308 h 905"/>
              <a:gd name="T40" fmla="*/ 354 w 1509"/>
              <a:gd name="T41" fmla="*/ 250 h 905"/>
              <a:gd name="T42" fmla="*/ 434 w 1509"/>
              <a:gd name="T43" fmla="*/ 127 h 905"/>
              <a:gd name="T44" fmla="*/ 522 w 1509"/>
              <a:gd name="T45" fmla="*/ 50 h 905"/>
              <a:gd name="T46" fmla="*/ 620 w 1509"/>
              <a:gd name="T47" fmla="*/ 11 h 905"/>
              <a:gd name="T48" fmla="*/ 728 w 1509"/>
              <a:gd name="T49" fmla="*/ 0 h 905"/>
              <a:gd name="T50" fmla="*/ 811 w 1509"/>
              <a:gd name="T51" fmla="*/ 9 h 905"/>
              <a:gd name="T52" fmla="*/ 917 w 1509"/>
              <a:gd name="T53" fmla="*/ 49 h 905"/>
              <a:gd name="T54" fmla="*/ 1003 w 1509"/>
              <a:gd name="T55" fmla="*/ 118 h 905"/>
              <a:gd name="T56" fmla="*/ 1034 w 1509"/>
              <a:gd name="T57" fmla="*/ 163 h 905"/>
              <a:gd name="T58" fmla="*/ 1053 w 1509"/>
              <a:gd name="T59" fmla="*/ 215 h 905"/>
              <a:gd name="T60" fmla="*/ 1061 w 1509"/>
              <a:gd name="T61" fmla="*/ 259 h 905"/>
              <a:gd name="T62" fmla="*/ 1061 w 1509"/>
              <a:gd name="T63" fmla="*/ 361 h 905"/>
              <a:gd name="T64" fmla="*/ 1052 w 1509"/>
              <a:gd name="T65" fmla="*/ 417 h 905"/>
              <a:gd name="T66" fmla="*/ 1081 w 1509"/>
              <a:gd name="T67" fmla="*/ 380 h 905"/>
              <a:gd name="T68" fmla="*/ 1103 w 1509"/>
              <a:gd name="T69" fmla="*/ 322 h 905"/>
              <a:gd name="T70" fmla="*/ 1103 w 1509"/>
              <a:gd name="T71" fmla="*/ 247 h 905"/>
              <a:gd name="T72" fmla="*/ 1085 w 1509"/>
              <a:gd name="T73" fmla="*/ 180 h 905"/>
              <a:gd name="T74" fmla="*/ 1117 w 1509"/>
              <a:gd name="T75" fmla="*/ 162 h 905"/>
              <a:gd name="T76" fmla="*/ 1165 w 1509"/>
              <a:gd name="T77" fmla="*/ 151 h 905"/>
              <a:gd name="T78" fmla="*/ 1211 w 1509"/>
              <a:gd name="T79" fmla="*/ 152 h 905"/>
              <a:gd name="T80" fmla="*/ 1277 w 1509"/>
              <a:gd name="T81" fmla="*/ 168 h 905"/>
              <a:gd name="T82" fmla="*/ 1336 w 1509"/>
              <a:gd name="T83" fmla="*/ 196 h 905"/>
              <a:gd name="T84" fmla="*/ 1389 w 1509"/>
              <a:gd name="T85" fmla="*/ 235 h 905"/>
              <a:gd name="T86" fmla="*/ 1434 w 1509"/>
              <a:gd name="T87" fmla="*/ 285 h 905"/>
              <a:gd name="T88" fmla="*/ 1469 w 1509"/>
              <a:gd name="T89" fmla="*/ 342 h 905"/>
              <a:gd name="T90" fmla="*/ 1495 w 1509"/>
              <a:gd name="T91" fmla="*/ 405 h 905"/>
              <a:gd name="T92" fmla="*/ 1508 w 1509"/>
              <a:gd name="T93" fmla="*/ 473 h 905"/>
              <a:gd name="T94" fmla="*/ 1509 w 1509"/>
              <a:gd name="T95" fmla="*/ 525 h 905"/>
              <a:gd name="T96" fmla="*/ 1499 w 1509"/>
              <a:gd name="T97" fmla="*/ 596 h 905"/>
              <a:gd name="T98" fmla="*/ 1475 w 1509"/>
              <a:gd name="T99" fmla="*/ 665 h 905"/>
              <a:gd name="T100" fmla="*/ 1439 w 1509"/>
              <a:gd name="T101" fmla="*/ 730 h 905"/>
              <a:gd name="T102" fmla="*/ 1387 w 1509"/>
              <a:gd name="T103" fmla="*/ 789 h 905"/>
              <a:gd name="T104" fmla="*/ 1322 w 1509"/>
              <a:gd name="T105" fmla="*/ 839 h 905"/>
              <a:gd name="T106" fmla="*/ 1243 w 1509"/>
              <a:gd name="T107" fmla="*/ 875 h 905"/>
              <a:gd name="T108" fmla="*/ 1147 w 1509"/>
              <a:gd name="T109" fmla="*/ 898 h 905"/>
              <a:gd name="T110" fmla="*/ 1067 w 1509"/>
              <a:gd name="T111" fmla="*/ 902 h 905"/>
              <a:gd name="T112" fmla="*/ 991 w 1509"/>
              <a:gd name="T113" fmla="*/ 897 h 905"/>
              <a:gd name="T114" fmla="*/ 874 w 1509"/>
              <a:gd name="T115" fmla="*/ 865 h 905"/>
              <a:gd name="T116" fmla="*/ 750 w 1509"/>
              <a:gd name="T117" fmla="*/ 853 h 905"/>
              <a:gd name="T118" fmla="*/ 639 w 1509"/>
              <a:gd name="T119" fmla="*/ 867 h 905"/>
              <a:gd name="T120" fmla="*/ 535 w 1509"/>
              <a:gd name="T121" fmla="*/ 894 h 905"/>
              <a:gd name="T122" fmla="*/ 417 w 1509"/>
              <a:gd name="T123" fmla="*/ 90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9" h="905">
                <a:moveTo>
                  <a:pt x="351" y="904"/>
                </a:moveTo>
                <a:lnTo>
                  <a:pt x="351" y="904"/>
                </a:lnTo>
                <a:lnTo>
                  <a:pt x="333" y="904"/>
                </a:lnTo>
                <a:lnTo>
                  <a:pt x="315" y="902"/>
                </a:lnTo>
                <a:lnTo>
                  <a:pt x="297" y="900"/>
                </a:lnTo>
                <a:lnTo>
                  <a:pt x="281" y="897"/>
                </a:lnTo>
                <a:lnTo>
                  <a:pt x="263" y="893"/>
                </a:lnTo>
                <a:lnTo>
                  <a:pt x="247" y="887"/>
                </a:lnTo>
                <a:lnTo>
                  <a:pt x="230" y="882"/>
                </a:lnTo>
                <a:lnTo>
                  <a:pt x="215" y="875"/>
                </a:lnTo>
                <a:lnTo>
                  <a:pt x="199" y="868"/>
                </a:lnTo>
                <a:lnTo>
                  <a:pt x="184" y="861"/>
                </a:lnTo>
                <a:lnTo>
                  <a:pt x="169" y="852"/>
                </a:lnTo>
                <a:lnTo>
                  <a:pt x="155" y="842"/>
                </a:lnTo>
                <a:lnTo>
                  <a:pt x="142" y="833"/>
                </a:lnTo>
                <a:lnTo>
                  <a:pt x="127" y="822"/>
                </a:lnTo>
                <a:lnTo>
                  <a:pt x="116" y="812"/>
                </a:lnTo>
                <a:lnTo>
                  <a:pt x="103" y="800"/>
                </a:lnTo>
                <a:lnTo>
                  <a:pt x="91" y="787"/>
                </a:lnTo>
                <a:lnTo>
                  <a:pt x="80" y="774"/>
                </a:lnTo>
                <a:lnTo>
                  <a:pt x="70" y="761"/>
                </a:lnTo>
                <a:lnTo>
                  <a:pt x="60" y="747"/>
                </a:lnTo>
                <a:lnTo>
                  <a:pt x="51" y="733"/>
                </a:lnTo>
                <a:lnTo>
                  <a:pt x="43" y="717"/>
                </a:lnTo>
                <a:lnTo>
                  <a:pt x="34" y="702"/>
                </a:lnTo>
                <a:lnTo>
                  <a:pt x="27" y="687"/>
                </a:lnTo>
                <a:lnTo>
                  <a:pt x="21" y="670"/>
                </a:lnTo>
                <a:lnTo>
                  <a:pt x="15" y="654"/>
                </a:lnTo>
                <a:lnTo>
                  <a:pt x="11" y="637"/>
                </a:lnTo>
                <a:lnTo>
                  <a:pt x="7" y="621"/>
                </a:lnTo>
                <a:lnTo>
                  <a:pt x="4" y="603"/>
                </a:lnTo>
                <a:lnTo>
                  <a:pt x="2" y="585"/>
                </a:lnTo>
                <a:lnTo>
                  <a:pt x="0" y="568"/>
                </a:lnTo>
                <a:lnTo>
                  <a:pt x="0" y="550"/>
                </a:lnTo>
                <a:lnTo>
                  <a:pt x="0" y="550"/>
                </a:lnTo>
                <a:lnTo>
                  <a:pt x="0" y="531"/>
                </a:lnTo>
                <a:lnTo>
                  <a:pt x="1" y="513"/>
                </a:lnTo>
                <a:lnTo>
                  <a:pt x="4" y="496"/>
                </a:lnTo>
                <a:lnTo>
                  <a:pt x="6" y="479"/>
                </a:lnTo>
                <a:lnTo>
                  <a:pt x="10" y="463"/>
                </a:lnTo>
                <a:lnTo>
                  <a:pt x="13" y="446"/>
                </a:lnTo>
                <a:lnTo>
                  <a:pt x="19" y="430"/>
                </a:lnTo>
                <a:lnTo>
                  <a:pt x="24" y="413"/>
                </a:lnTo>
                <a:lnTo>
                  <a:pt x="30" y="398"/>
                </a:lnTo>
                <a:lnTo>
                  <a:pt x="37" y="384"/>
                </a:lnTo>
                <a:lnTo>
                  <a:pt x="44" y="368"/>
                </a:lnTo>
                <a:lnTo>
                  <a:pt x="52" y="354"/>
                </a:lnTo>
                <a:lnTo>
                  <a:pt x="61" y="341"/>
                </a:lnTo>
                <a:lnTo>
                  <a:pt x="71" y="328"/>
                </a:lnTo>
                <a:lnTo>
                  <a:pt x="80" y="315"/>
                </a:lnTo>
                <a:lnTo>
                  <a:pt x="91" y="303"/>
                </a:lnTo>
                <a:lnTo>
                  <a:pt x="101" y="292"/>
                </a:lnTo>
                <a:lnTo>
                  <a:pt x="113" y="281"/>
                </a:lnTo>
                <a:lnTo>
                  <a:pt x="125" y="272"/>
                </a:lnTo>
                <a:lnTo>
                  <a:pt x="138" y="262"/>
                </a:lnTo>
                <a:lnTo>
                  <a:pt x="151" y="253"/>
                </a:lnTo>
                <a:lnTo>
                  <a:pt x="165" y="244"/>
                </a:lnTo>
                <a:lnTo>
                  <a:pt x="179" y="237"/>
                </a:lnTo>
                <a:lnTo>
                  <a:pt x="193" y="230"/>
                </a:lnTo>
                <a:lnTo>
                  <a:pt x="209" y="224"/>
                </a:lnTo>
                <a:lnTo>
                  <a:pt x="224" y="219"/>
                </a:lnTo>
                <a:lnTo>
                  <a:pt x="241" y="214"/>
                </a:lnTo>
                <a:lnTo>
                  <a:pt x="257" y="210"/>
                </a:lnTo>
                <a:lnTo>
                  <a:pt x="274" y="207"/>
                </a:lnTo>
                <a:lnTo>
                  <a:pt x="291" y="204"/>
                </a:lnTo>
                <a:lnTo>
                  <a:pt x="309" y="203"/>
                </a:lnTo>
                <a:lnTo>
                  <a:pt x="327" y="203"/>
                </a:lnTo>
                <a:lnTo>
                  <a:pt x="327" y="203"/>
                </a:lnTo>
                <a:lnTo>
                  <a:pt x="326" y="204"/>
                </a:lnTo>
                <a:lnTo>
                  <a:pt x="322" y="210"/>
                </a:lnTo>
                <a:lnTo>
                  <a:pt x="318" y="221"/>
                </a:lnTo>
                <a:lnTo>
                  <a:pt x="314" y="239"/>
                </a:lnTo>
                <a:lnTo>
                  <a:pt x="309" y="264"/>
                </a:lnTo>
                <a:lnTo>
                  <a:pt x="304" y="299"/>
                </a:lnTo>
                <a:lnTo>
                  <a:pt x="302" y="342"/>
                </a:lnTo>
                <a:lnTo>
                  <a:pt x="301" y="399"/>
                </a:lnTo>
                <a:lnTo>
                  <a:pt x="301" y="399"/>
                </a:lnTo>
                <a:lnTo>
                  <a:pt x="310" y="364"/>
                </a:lnTo>
                <a:lnTo>
                  <a:pt x="321" y="333"/>
                </a:lnTo>
                <a:lnTo>
                  <a:pt x="329" y="308"/>
                </a:lnTo>
                <a:lnTo>
                  <a:pt x="337" y="287"/>
                </a:lnTo>
                <a:lnTo>
                  <a:pt x="349" y="260"/>
                </a:lnTo>
                <a:lnTo>
                  <a:pt x="354" y="250"/>
                </a:lnTo>
                <a:lnTo>
                  <a:pt x="354" y="250"/>
                </a:lnTo>
                <a:lnTo>
                  <a:pt x="374" y="215"/>
                </a:lnTo>
                <a:lnTo>
                  <a:pt x="393" y="182"/>
                </a:lnTo>
                <a:lnTo>
                  <a:pt x="414" y="152"/>
                </a:lnTo>
                <a:lnTo>
                  <a:pt x="434" y="127"/>
                </a:lnTo>
                <a:lnTo>
                  <a:pt x="455" y="104"/>
                </a:lnTo>
                <a:lnTo>
                  <a:pt x="478" y="83"/>
                </a:lnTo>
                <a:lnTo>
                  <a:pt x="500" y="65"/>
                </a:lnTo>
                <a:lnTo>
                  <a:pt x="522" y="50"/>
                </a:lnTo>
                <a:lnTo>
                  <a:pt x="546" y="37"/>
                </a:lnTo>
                <a:lnTo>
                  <a:pt x="571" y="26"/>
                </a:lnTo>
                <a:lnTo>
                  <a:pt x="596" y="18"/>
                </a:lnTo>
                <a:lnTo>
                  <a:pt x="620" y="11"/>
                </a:lnTo>
                <a:lnTo>
                  <a:pt x="646" y="6"/>
                </a:lnTo>
                <a:lnTo>
                  <a:pt x="672" y="3"/>
                </a:lnTo>
                <a:lnTo>
                  <a:pt x="699" y="0"/>
                </a:lnTo>
                <a:lnTo>
                  <a:pt x="728" y="0"/>
                </a:lnTo>
                <a:lnTo>
                  <a:pt x="728" y="0"/>
                </a:lnTo>
                <a:lnTo>
                  <a:pt x="755" y="0"/>
                </a:lnTo>
                <a:lnTo>
                  <a:pt x="783" y="4"/>
                </a:lnTo>
                <a:lnTo>
                  <a:pt x="811" y="9"/>
                </a:lnTo>
                <a:lnTo>
                  <a:pt x="838" y="16"/>
                </a:lnTo>
                <a:lnTo>
                  <a:pt x="866" y="25"/>
                </a:lnTo>
                <a:lnTo>
                  <a:pt x="893" y="36"/>
                </a:lnTo>
                <a:lnTo>
                  <a:pt x="917" y="49"/>
                </a:lnTo>
                <a:lnTo>
                  <a:pt x="941" y="64"/>
                </a:lnTo>
                <a:lnTo>
                  <a:pt x="963" y="81"/>
                </a:lnTo>
                <a:lnTo>
                  <a:pt x="985" y="98"/>
                </a:lnTo>
                <a:lnTo>
                  <a:pt x="1003" y="118"/>
                </a:lnTo>
                <a:lnTo>
                  <a:pt x="1012" y="129"/>
                </a:lnTo>
                <a:lnTo>
                  <a:pt x="1020" y="139"/>
                </a:lnTo>
                <a:lnTo>
                  <a:pt x="1027" y="151"/>
                </a:lnTo>
                <a:lnTo>
                  <a:pt x="1034" y="163"/>
                </a:lnTo>
                <a:lnTo>
                  <a:pt x="1040" y="175"/>
                </a:lnTo>
                <a:lnTo>
                  <a:pt x="1045" y="188"/>
                </a:lnTo>
                <a:lnTo>
                  <a:pt x="1049" y="201"/>
                </a:lnTo>
                <a:lnTo>
                  <a:pt x="1053" y="215"/>
                </a:lnTo>
                <a:lnTo>
                  <a:pt x="1057" y="228"/>
                </a:lnTo>
                <a:lnTo>
                  <a:pt x="1058" y="242"/>
                </a:lnTo>
                <a:lnTo>
                  <a:pt x="1058" y="242"/>
                </a:lnTo>
                <a:lnTo>
                  <a:pt x="1061" y="259"/>
                </a:lnTo>
                <a:lnTo>
                  <a:pt x="1062" y="275"/>
                </a:lnTo>
                <a:lnTo>
                  <a:pt x="1065" y="306"/>
                </a:lnTo>
                <a:lnTo>
                  <a:pt x="1064" y="335"/>
                </a:lnTo>
                <a:lnTo>
                  <a:pt x="1061" y="361"/>
                </a:lnTo>
                <a:lnTo>
                  <a:pt x="1059" y="384"/>
                </a:lnTo>
                <a:lnTo>
                  <a:pt x="1055" y="401"/>
                </a:lnTo>
                <a:lnTo>
                  <a:pt x="1052" y="417"/>
                </a:lnTo>
                <a:lnTo>
                  <a:pt x="1052" y="417"/>
                </a:lnTo>
                <a:lnTo>
                  <a:pt x="1061" y="407"/>
                </a:lnTo>
                <a:lnTo>
                  <a:pt x="1068" y="399"/>
                </a:lnTo>
                <a:lnTo>
                  <a:pt x="1075" y="389"/>
                </a:lnTo>
                <a:lnTo>
                  <a:pt x="1081" y="380"/>
                </a:lnTo>
                <a:lnTo>
                  <a:pt x="1086" y="371"/>
                </a:lnTo>
                <a:lnTo>
                  <a:pt x="1091" y="361"/>
                </a:lnTo>
                <a:lnTo>
                  <a:pt x="1098" y="341"/>
                </a:lnTo>
                <a:lnTo>
                  <a:pt x="1103" y="322"/>
                </a:lnTo>
                <a:lnTo>
                  <a:pt x="1105" y="302"/>
                </a:lnTo>
                <a:lnTo>
                  <a:pt x="1105" y="283"/>
                </a:lnTo>
                <a:lnTo>
                  <a:pt x="1105" y="264"/>
                </a:lnTo>
                <a:lnTo>
                  <a:pt x="1103" y="247"/>
                </a:lnTo>
                <a:lnTo>
                  <a:pt x="1100" y="231"/>
                </a:lnTo>
                <a:lnTo>
                  <a:pt x="1093" y="204"/>
                </a:lnTo>
                <a:lnTo>
                  <a:pt x="1087" y="187"/>
                </a:lnTo>
                <a:lnTo>
                  <a:pt x="1085" y="180"/>
                </a:lnTo>
                <a:lnTo>
                  <a:pt x="1085" y="180"/>
                </a:lnTo>
                <a:lnTo>
                  <a:pt x="1094" y="173"/>
                </a:lnTo>
                <a:lnTo>
                  <a:pt x="1105" y="167"/>
                </a:lnTo>
                <a:lnTo>
                  <a:pt x="1117" y="162"/>
                </a:lnTo>
                <a:lnTo>
                  <a:pt x="1128" y="157"/>
                </a:lnTo>
                <a:lnTo>
                  <a:pt x="1140" y="155"/>
                </a:lnTo>
                <a:lnTo>
                  <a:pt x="1152" y="152"/>
                </a:lnTo>
                <a:lnTo>
                  <a:pt x="1165" y="151"/>
                </a:lnTo>
                <a:lnTo>
                  <a:pt x="1177" y="150"/>
                </a:lnTo>
                <a:lnTo>
                  <a:pt x="1177" y="150"/>
                </a:lnTo>
                <a:lnTo>
                  <a:pt x="1195" y="151"/>
                </a:lnTo>
                <a:lnTo>
                  <a:pt x="1211" y="152"/>
                </a:lnTo>
                <a:lnTo>
                  <a:pt x="1228" y="155"/>
                </a:lnTo>
                <a:lnTo>
                  <a:pt x="1244" y="158"/>
                </a:lnTo>
                <a:lnTo>
                  <a:pt x="1261" y="162"/>
                </a:lnTo>
                <a:lnTo>
                  <a:pt x="1277" y="168"/>
                </a:lnTo>
                <a:lnTo>
                  <a:pt x="1292" y="174"/>
                </a:lnTo>
                <a:lnTo>
                  <a:pt x="1308" y="180"/>
                </a:lnTo>
                <a:lnTo>
                  <a:pt x="1322" y="188"/>
                </a:lnTo>
                <a:lnTo>
                  <a:pt x="1336" y="196"/>
                </a:lnTo>
                <a:lnTo>
                  <a:pt x="1350" y="204"/>
                </a:lnTo>
                <a:lnTo>
                  <a:pt x="1364" y="214"/>
                </a:lnTo>
                <a:lnTo>
                  <a:pt x="1377" y="224"/>
                </a:lnTo>
                <a:lnTo>
                  <a:pt x="1389" y="235"/>
                </a:lnTo>
                <a:lnTo>
                  <a:pt x="1402" y="247"/>
                </a:lnTo>
                <a:lnTo>
                  <a:pt x="1413" y="259"/>
                </a:lnTo>
                <a:lnTo>
                  <a:pt x="1424" y="272"/>
                </a:lnTo>
                <a:lnTo>
                  <a:pt x="1434" y="285"/>
                </a:lnTo>
                <a:lnTo>
                  <a:pt x="1444" y="299"/>
                </a:lnTo>
                <a:lnTo>
                  <a:pt x="1454" y="313"/>
                </a:lnTo>
                <a:lnTo>
                  <a:pt x="1462" y="327"/>
                </a:lnTo>
                <a:lnTo>
                  <a:pt x="1469" y="342"/>
                </a:lnTo>
                <a:lnTo>
                  <a:pt x="1477" y="358"/>
                </a:lnTo>
                <a:lnTo>
                  <a:pt x="1483" y="373"/>
                </a:lnTo>
                <a:lnTo>
                  <a:pt x="1489" y="389"/>
                </a:lnTo>
                <a:lnTo>
                  <a:pt x="1495" y="405"/>
                </a:lnTo>
                <a:lnTo>
                  <a:pt x="1499" y="421"/>
                </a:lnTo>
                <a:lnTo>
                  <a:pt x="1502" y="439"/>
                </a:lnTo>
                <a:lnTo>
                  <a:pt x="1506" y="456"/>
                </a:lnTo>
                <a:lnTo>
                  <a:pt x="1508" y="473"/>
                </a:lnTo>
                <a:lnTo>
                  <a:pt x="1509" y="490"/>
                </a:lnTo>
                <a:lnTo>
                  <a:pt x="1509" y="507"/>
                </a:lnTo>
                <a:lnTo>
                  <a:pt x="1509" y="507"/>
                </a:lnTo>
                <a:lnTo>
                  <a:pt x="1509" y="525"/>
                </a:lnTo>
                <a:lnTo>
                  <a:pt x="1508" y="543"/>
                </a:lnTo>
                <a:lnTo>
                  <a:pt x="1506" y="560"/>
                </a:lnTo>
                <a:lnTo>
                  <a:pt x="1502" y="578"/>
                </a:lnTo>
                <a:lnTo>
                  <a:pt x="1499" y="596"/>
                </a:lnTo>
                <a:lnTo>
                  <a:pt x="1494" y="614"/>
                </a:lnTo>
                <a:lnTo>
                  <a:pt x="1489" y="631"/>
                </a:lnTo>
                <a:lnTo>
                  <a:pt x="1482" y="648"/>
                </a:lnTo>
                <a:lnTo>
                  <a:pt x="1475" y="665"/>
                </a:lnTo>
                <a:lnTo>
                  <a:pt x="1468" y="682"/>
                </a:lnTo>
                <a:lnTo>
                  <a:pt x="1459" y="698"/>
                </a:lnTo>
                <a:lnTo>
                  <a:pt x="1449" y="715"/>
                </a:lnTo>
                <a:lnTo>
                  <a:pt x="1439" y="730"/>
                </a:lnTo>
                <a:lnTo>
                  <a:pt x="1427" y="746"/>
                </a:lnTo>
                <a:lnTo>
                  <a:pt x="1415" y="761"/>
                </a:lnTo>
                <a:lnTo>
                  <a:pt x="1401" y="775"/>
                </a:lnTo>
                <a:lnTo>
                  <a:pt x="1387" y="789"/>
                </a:lnTo>
                <a:lnTo>
                  <a:pt x="1373" y="802"/>
                </a:lnTo>
                <a:lnTo>
                  <a:pt x="1356" y="815"/>
                </a:lnTo>
                <a:lnTo>
                  <a:pt x="1340" y="827"/>
                </a:lnTo>
                <a:lnTo>
                  <a:pt x="1322" y="839"/>
                </a:lnTo>
                <a:lnTo>
                  <a:pt x="1303" y="848"/>
                </a:lnTo>
                <a:lnTo>
                  <a:pt x="1284" y="859"/>
                </a:lnTo>
                <a:lnTo>
                  <a:pt x="1264" y="867"/>
                </a:lnTo>
                <a:lnTo>
                  <a:pt x="1243" y="875"/>
                </a:lnTo>
                <a:lnTo>
                  <a:pt x="1220" y="882"/>
                </a:lnTo>
                <a:lnTo>
                  <a:pt x="1197" y="888"/>
                </a:lnTo>
                <a:lnTo>
                  <a:pt x="1173" y="893"/>
                </a:lnTo>
                <a:lnTo>
                  <a:pt x="1147" y="898"/>
                </a:lnTo>
                <a:lnTo>
                  <a:pt x="1123" y="900"/>
                </a:lnTo>
                <a:lnTo>
                  <a:pt x="1095" y="902"/>
                </a:lnTo>
                <a:lnTo>
                  <a:pt x="1067" y="902"/>
                </a:lnTo>
                <a:lnTo>
                  <a:pt x="1067" y="902"/>
                </a:lnTo>
                <a:lnTo>
                  <a:pt x="1046" y="904"/>
                </a:lnTo>
                <a:lnTo>
                  <a:pt x="1027" y="902"/>
                </a:lnTo>
                <a:lnTo>
                  <a:pt x="1008" y="900"/>
                </a:lnTo>
                <a:lnTo>
                  <a:pt x="991" y="897"/>
                </a:lnTo>
                <a:lnTo>
                  <a:pt x="956" y="886"/>
                </a:lnTo>
                <a:lnTo>
                  <a:pt x="919" y="875"/>
                </a:lnTo>
                <a:lnTo>
                  <a:pt x="897" y="869"/>
                </a:lnTo>
                <a:lnTo>
                  <a:pt x="874" y="865"/>
                </a:lnTo>
                <a:lnTo>
                  <a:pt x="848" y="860"/>
                </a:lnTo>
                <a:lnTo>
                  <a:pt x="818" y="856"/>
                </a:lnTo>
                <a:lnTo>
                  <a:pt x="787" y="854"/>
                </a:lnTo>
                <a:lnTo>
                  <a:pt x="750" y="853"/>
                </a:lnTo>
                <a:lnTo>
                  <a:pt x="709" y="854"/>
                </a:lnTo>
                <a:lnTo>
                  <a:pt x="663" y="856"/>
                </a:lnTo>
                <a:lnTo>
                  <a:pt x="663" y="856"/>
                </a:lnTo>
                <a:lnTo>
                  <a:pt x="639" y="867"/>
                </a:lnTo>
                <a:lnTo>
                  <a:pt x="614" y="875"/>
                </a:lnTo>
                <a:lnTo>
                  <a:pt x="588" y="884"/>
                </a:lnTo>
                <a:lnTo>
                  <a:pt x="563" y="890"/>
                </a:lnTo>
                <a:lnTo>
                  <a:pt x="535" y="894"/>
                </a:lnTo>
                <a:lnTo>
                  <a:pt x="511" y="898"/>
                </a:lnTo>
                <a:lnTo>
                  <a:pt x="485" y="900"/>
                </a:lnTo>
                <a:lnTo>
                  <a:pt x="461" y="902"/>
                </a:lnTo>
                <a:lnTo>
                  <a:pt x="417" y="905"/>
                </a:lnTo>
                <a:lnTo>
                  <a:pt x="382" y="905"/>
                </a:lnTo>
                <a:lnTo>
                  <a:pt x="351" y="904"/>
                </a:lnTo>
                <a:lnTo>
                  <a:pt x="351" y="904"/>
                </a:lnTo>
                <a:close/>
              </a:path>
            </a:pathLst>
          </a:custGeom>
          <a:solidFill>
            <a:schemeClr val="accent4">
              <a:lumMod val="40000"/>
              <a:lumOff val="60000"/>
            </a:schemeClr>
          </a:solidFill>
          <a:ln>
            <a:noFill/>
          </a:ln>
          <a:extLst/>
        </p:spPr>
        <p:txBody>
          <a:bodyPr vert="horz" wrap="square" lIns="91440" tIns="324000" rIns="91440" bIns="45720" numCol="1" anchor="ctr" anchorCtr="0" compatLnSpc="1">
            <a:prstTxWarp prst="textNoShape">
              <a:avLst/>
            </a:prstTxWarp>
          </a:bodyPr>
          <a:lstStyle/>
          <a:p>
            <a:pPr algn="ctr"/>
            <a:endParaRPr lang="ja-JP" altLang="en-US" b="1" dirty="0">
              <a:solidFill>
                <a:schemeClr val="accent1"/>
              </a:solidFill>
              <a:latin typeface="Meiryo" charset="-128"/>
              <a:ea typeface="Meiryo" charset="-128"/>
              <a:cs typeface="Meiryo" charset="-128"/>
            </a:endParaRPr>
          </a:p>
        </p:txBody>
      </p:sp>
      <p:sp>
        <p:nvSpPr>
          <p:cNvPr id="8" name="Freeform 18"/>
          <p:cNvSpPr>
            <a:spLocks noChangeAspect="1" noEditPoints="1"/>
          </p:cNvSpPr>
          <p:nvPr/>
        </p:nvSpPr>
        <p:spPr bwMode="auto">
          <a:xfrm>
            <a:off x="2331957" y="5078424"/>
            <a:ext cx="1080000" cy="691246"/>
          </a:xfrm>
          <a:custGeom>
            <a:avLst/>
            <a:gdLst>
              <a:gd name="T0" fmla="*/ 801 w 939"/>
              <a:gd name="T1" fmla="*/ 208 h 601"/>
              <a:gd name="T2" fmla="*/ 819 w 939"/>
              <a:gd name="T3" fmla="*/ 326 h 601"/>
              <a:gd name="T4" fmla="*/ 791 w 939"/>
              <a:gd name="T5" fmla="*/ 380 h 601"/>
              <a:gd name="T6" fmla="*/ 777 w 939"/>
              <a:gd name="T7" fmla="*/ 399 h 601"/>
              <a:gd name="T8" fmla="*/ 778 w 939"/>
              <a:gd name="T9" fmla="*/ 422 h 601"/>
              <a:gd name="T10" fmla="*/ 822 w 939"/>
              <a:gd name="T11" fmla="*/ 472 h 601"/>
              <a:gd name="T12" fmla="*/ 916 w 939"/>
              <a:gd name="T13" fmla="*/ 523 h 601"/>
              <a:gd name="T14" fmla="*/ 936 w 939"/>
              <a:gd name="T15" fmla="*/ 586 h 601"/>
              <a:gd name="T16" fmla="*/ 791 w 939"/>
              <a:gd name="T17" fmla="*/ 583 h 601"/>
              <a:gd name="T18" fmla="*/ 774 w 939"/>
              <a:gd name="T19" fmla="*/ 492 h 601"/>
              <a:gd name="T20" fmla="*/ 749 w 939"/>
              <a:gd name="T21" fmla="*/ 461 h 601"/>
              <a:gd name="T22" fmla="*/ 692 w 939"/>
              <a:gd name="T23" fmla="*/ 416 h 601"/>
              <a:gd name="T24" fmla="*/ 691 w 939"/>
              <a:gd name="T25" fmla="*/ 406 h 601"/>
              <a:gd name="T26" fmla="*/ 689 w 939"/>
              <a:gd name="T27" fmla="*/ 393 h 601"/>
              <a:gd name="T28" fmla="*/ 655 w 939"/>
              <a:gd name="T29" fmla="*/ 351 h 601"/>
              <a:gd name="T30" fmla="*/ 647 w 939"/>
              <a:gd name="T31" fmla="*/ 265 h 601"/>
              <a:gd name="T32" fmla="*/ 654 w 939"/>
              <a:gd name="T33" fmla="*/ 223 h 601"/>
              <a:gd name="T34" fmla="*/ 714 w 939"/>
              <a:gd name="T35" fmla="*/ 167 h 601"/>
              <a:gd name="T36" fmla="*/ 279 w 939"/>
              <a:gd name="T37" fmla="*/ 205 h 601"/>
              <a:gd name="T38" fmla="*/ 292 w 939"/>
              <a:gd name="T39" fmla="*/ 252 h 601"/>
              <a:gd name="T40" fmla="*/ 289 w 939"/>
              <a:gd name="T41" fmla="*/ 336 h 601"/>
              <a:gd name="T42" fmla="*/ 253 w 939"/>
              <a:gd name="T43" fmla="*/ 391 h 601"/>
              <a:gd name="T44" fmla="*/ 248 w 939"/>
              <a:gd name="T45" fmla="*/ 403 h 601"/>
              <a:gd name="T46" fmla="*/ 248 w 939"/>
              <a:gd name="T47" fmla="*/ 414 h 601"/>
              <a:gd name="T48" fmla="*/ 180 w 939"/>
              <a:gd name="T49" fmla="*/ 471 h 601"/>
              <a:gd name="T50" fmla="*/ 148 w 939"/>
              <a:gd name="T51" fmla="*/ 526 h 601"/>
              <a:gd name="T52" fmla="*/ 144 w 939"/>
              <a:gd name="T53" fmla="*/ 601 h 601"/>
              <a:gd name="T54" fmla="*/ 10 w 939"/>
              <a:gd name="T55" fmla="*/ 557 h 601"/>
              <a:gd name="T56" fmla="*/ 45 w 939"/>
              <a:gd name="T57" fmla="*/ 503 h 601"/>
              <a:gd name="T58" fmla="*/ 146 w 939"/>
              <a:gd name="T59" fmla="*/ 459 h 601"/>
              <a:gd name="T60" fmla="*/ 161 w 939"/>
              <a:gd name="T61" fmla="*/ 412 h 601"/>
              <a:gd name="T62" fmla="*/ 162 w 939"/>
              <a:gd name="T63" fmla="*/ 398 h 601"/>
              <a:gd name="T64" fmla="*/ 136 w 939"/>
              <a:gd name="T65" fmla="*/ 365 h 601"/>
              <a:gd name="T66" fmla="*/ 118 w 939"/>
              <a:gd name="T67" fmla="*/ 248 h 601"/>
              <a:gd name="T68" fmla="*/ 149 w 939"/>
              <a:gd name="T69" fmla="*/ 195 h 601"/>
              <a:gd name="T70" fmla="*/ 498 w 939"/>
              <a:gd name="T71" fmla="*/ 29 h 601"/>
              <a:gd name="T72" fmla="*/ 572 w 939"/>
              <a:gd name="T73" fmla="*/ 85 h 601"/>
              <a:gd name="T74" fmla="*/ 585 w 939"/>
              <a:gd name="T75" fmla="*/ 210 h 601"/>
              <a:gd name="T76" fmla="*/ 558 w 939"/>
              <a:gd name="T77" fmla="*/ 274 h 601"/>
              <a:gd name="T78" fmla="*/ 525 w 939"/>
              <a:gd name="T79" fmla="*/ 310 h 601"/>
              <a:gd name="T80" fmla="*/ 527 w 939"/>
              <a:gd name="T81" fmla="*/ 323 h 601"/>
              <a:gd name="T82" fmla="*/ 542 w 939"/>
              <a:gd name="T83" fmla="*/ 388 h 601"/>
              <a:gd name="T84" fmla="*/ 662 w 939"/>
              <a:gd name="T85" fmla="*/ 438 h 601"/>
              <a:gd name="T86" fmla="*/ 746 w 939"/>
              <a:gd name="T87" fmla="*/ 500 h 601"/>
              <a:gd name="T88" fmla="*/ 762 w 939"/>
              <a:gd name="T89" fmla="*/ 596 h 601"/>
              <a:gd name="T90" fmla="*/ 177 w 939"/>
              <a:gd name="T91" fmla="*/ 566 h 601"/>
              <a:gd name="T92" fmla="*/ 206 w 939"/>
              <a:gd name="T93" fmla="*/ 482 h 601"/>
              <a:gd name="T94" fmla="*/ 318 w 939"/>
              <a:gd name="T95" fmla="*/ 424 h 601"/>
              <a:gd name="T96" fmla="*/ 407 w 939"/>
              <a:gd name="T97" fmla="*/ 373 h 601"/>
              <a:gd name="T98" fmla="*/ 410 w 939"/>
              <a:gd name="T99" fmla="*/ 323 h 601"/>
              <a:gd name="T100" fmla="*/ 410 w 939"/>
              <a:gd name="T101" fmla="*/ 309 h 601"/>
              <a:gd name="T102" fmla="*/ 392 w 939"/>
              <a:gd name="T103" fmla="*/ 286 h 601"/>
              <a:gd name="T104" fmla="*/ 354 w 939"/>
              <a:gd name="T105" fmla="*/ 203 h 601"/>
              <a:gd name="T106" fmla="*/ 354 w 939"/>
              <a:gd name="T107" fmla="*/ 120 h 601"/>
              <a:gd name="T108" fmla="*/ 375 w 939"/>
              <a:gd name="T109" fmla="*/ 4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601">
                <a:moveTo>
                  <a:pt x="714" y="167"/>
                </a:moveTo>
                <a:lnTo>
                  <a:pt x="756" y="182"/>
                </a:lnTo>
                <a:lnTo>
                  <a:pt x="775" y="185"/>
                </a:lnTo>
                <a:lnTo>
                  <a:pt x="790" y="195"/>
                </a:lnTo>
                <a:lnTo>
                  <a:pt x="801" y="208"/>
                </a:lnTo>
                <a:lnTo>
                  <a:pt x="809" y="223"/>
                </a:lnTo>
                <a:lnTo>
                  <a:pt x="816" y="236"/>
                </a:lnTo>
                <a:lnTo>
                  <a:pt x="817" y="244"/>
                </a:lnTo>
                <a:lnTo>
                  <a:pt x="819" y="248"/>
                </a:lnTo>
                <a:lnTo>
                  <a:pt x="819" y="326"/>
                </a:lnTo>
                <a:lnTo>
                  <a:pt x="817" y="330"/>
                </a:lnTo>
                <a:lnTo>
                  <a:pt x="816" y="339"/>
                </a:lnTo>
                <a:lnTo>
                  <a:pt x="811" y="352"/>
                </a:lnTo>
                <a:lnTo>
                  <a:pt x="803" y="365"/>
                </a:lnTo>
                <a:lnTo>
                  <a:pt x="791" y="380"/>
                </a:lnTo>
                <a:lnTo>
                  <a:pt x="778" y="390"/>
                </a:lnTo>
                <a:lnTo>
                  <a:pt x="778" y="391"/>
                </a:lnTo>
                <a:lnTo>
                  <a:pt x="778" y="394"/>
                </a:lnTo>
                <a:lnTo>
                  <a:pt x="777" y="396"/>
                </a:lnTo>
                <a:lnTo>
                  <a:pt x="777" y="399"/>
                </a:lnTo>
                <a:lnTo>
                  <a:pt x="777" y="403"/>
                </a:lnTo>
                <a:lnTo>
                  <a:pt x="778" y="403"/>
                </a:lnTo>
                <a:lnTo>
                  <a:pt x="778" y="406"/>
                </a:lnTo>
                <a:lnTo>
                  <a:pt x="778" y="412"/>
                </a:lnTo>
                <a:lnTo>
                  <a:pt x="778" y="422"/>
                </a:lnTo>
                <a:lnTo>
                  <a:pt x="780" y="435"/>
                </a:lnTo>
                <a:lnTo>
                  <a:pt x="785" y="446"/>
                </a:lnTo>
                <a:lnTo>
                  <a:pt x="793" y="458"/>
                </a:lnTo>
                <a:lnTo>
                  <a:pt x="806" y="467"/>
                </a:lnTo>
                <a:lnTo>
                  <a:pt x="822" y="472"/>
                </a:lnTo>
                <a:lnTo>
                  <a:pt x="851" y="479"/>
                </a:lnTo>
                <a:lnTo>
                  <a:pt x="876" y="490"/>
                </a:lnTo>
                <a:lnTo>
                  <a:pt x="895" y="503"/>
                </a:lnTo>
                <a:lnTo>
                  <a:pt x="908" y="515"/>
                </a:lnTo>
                <a:lnTo>
                  <a:pt x="916" y="523"/>
                </a:lnTo>
                <a:lnTo>
                  <a:pt x="921" y="531"/>
                </a:lnTo>
                <a:lnTo>
                  <a:pt x="926" y="542"/>
                </a:lnTo>
                <a:lnTo>
                  <a:pt x="929" y="557"/>
                </a:lnTo>
                <a:lnTo>
                  <a:pt x="933" y="573"/>
                </a:lnTo>
                <a:lnTo>
                  <a:pt x="936" y="586"/>
                </a:lnTo>
                <a:lnTo>
                  <a:pt x="939" y="596"/>
                </a:lnTo>
                <a:lnTo>
                  <a:pt x="939" y="599"/>
                </a:lnTo>
                <a:lnTo>
                  <a:pt x="795" y="601"/>
                </a:lnTo>
                <a:lnTo>
                  <a:pt x="793" y="596"/>
                </a:lnTo>
                <a:lnTo>
                  <a:pt x="791" y="583"/>
                </a:lnTo>
                <a:lnTo>
                  <a:pt x="790" y="566"/>
                </a:lnTo>
                <a:lnTo>
                  <a:pt x="787" y="545"/>
                </a:lnTo>
                <a:lnTo>
                  <a:pt x="783" y="524"/>
                </a:lnTo>
                <a:lnTo>
                  <a:pt x="778" y="506"/>
                </a:lnTo>
                <a:lnTo>
                  <a:pt x="774" y="492"/>
                </a:lnTo>
                <a:lnTo>
                  <a:pt x="769" y="484"/>
                </a:lnTo>
                <a:lnTo>
                  <a:pt x="767" y="480"/>
                </a:lnTo>
                <a:lnTo>
                  <a:pt x="764" y="476"/>
                </a:lnTo>
                <a:lnTo>
                  <a:pt x="757" y="469"/>
                </a:lnTo>
                <a:lnTo>
                  <a:pt x="749" y="461"/>
                </a:lnTo>
                <a:lnTo>
                  <a:pt x="736" y="451"/>
                </a:lnTo>
                <a:lnTo>
                  <a:pt x="720" y="438"/>
                </a:lnTo>
                <a:lnTo>
                  <a:pt x="696" y="424"/>
                </a:lnTo>
                <a:lnTo>
                  <a:pt x="694" y="419"/>
                </a:lnTo>
                <a:lnTo>
                  <a:pt x="692" y="416"/>
                </a:lnTo>
                <a:lnTo>
                  <a:pt x="691" y="411"/>
                </a:lnTo>
                <a:lnTo>
                  <a:pt x="689" y="409"/>
                </a:lnTo>
                <a:lnTo>
                  <a:pt x="689" y="406"/>
                </a:lnTo>
                <a:lnTo>
                  <a:pt x="689" y="406"/>
                </a:lnTo>
                <a:lnTo>
                  <a:pt x="691" y="406"/>
                </a:lnTo>
                <a:lnTo>
                  <a:pt x="691" y="403"/>
                </a:lnTo>
                <a:lnTo>
                  <a:pt x="691" y="399"/>
                </a:lnTo>
                <a:lnTo>
                  <a:pt x="689" y="396"/>
                </a:lnTo>
                <a:lnTo>
                  <a:pt x="689" y="394"/>
                </a:lnTo>
                <a:lnTo>
                  <a:pt x="689" y="393"/>
                </a:lnTo>
                <a:lnTo>
                  <a:pt x="688" y="391"/>
                </a:lnTo>
                <a:lnTo>
                  <a:pt x="681" y="385"/>
                </a:lnTo>
                <a:lnTo>
                  <a:pt x="673" y="375"/>
                </a:lnTo>
                <a:lnTo>
                  <a:pt x="663" y="364"/>
                </a:lnTo>
                <a:lnTo>
                  <a:pt x="655" y="351"/>
                </a:lnTo>
                <a:lnTo>
                  <a:pt x="650" y="336"/>
                </a:lnTo>
                <a:lnTo>
                  <a:pt x="647" y="321"/>
                </a:lnTo>
                <a:lnTo>
                  <a:pt x="647" y="300"/>
                </a:lnTo>
                <a:lnTo>
                  <a:pt x="647" y="281"/>
                </a:lnTo>
                <a:lnTo>
                  <a:pt x="647" y="265"/>
                </a:lnTo>
                <a:lnTo>
                  <a:pt x="647" y="252"/>
                </a:lnTo>
                <a:lnTo>
                  <a:pt x="647" y="248"/>
                </a:lnTo>
                <a:lnTo>
                  <a:pt x="649" y="244"/>
                </a:lnTo>
                <a:lnTo>
                  <a:pt x="650" y="236"/>
                </a:lnTo>
                <a:lnTo>
                  <a:pt x="654" y="223"/>
                </a:lnTo>
                <a:lnTo>
                  <a:pt x="660" y="208"/>
                </a:lnTo>
                <a:lnTo>
                  <a:pt x="668" y="193"/>
                </a:lnTo>
                <a:lnTo>
                  <a:pt x="680" y="180"/>
                </a:lnTo>
                <a:lnTo>
                  <a:pt x="696" y="171"/>
                </a:lnTo>
                <a:lnTo>
                  <a:pt x="714" y="167"/>
                </a:lnTo>
                <a:close/>
                <a:moveTo>
                  <a:pt x="225" y="161"/>
                </a:moveTo>
                <a:lnTo>
                  <a:pt x="243" y="166"/>
                </a:lnTo>
                <a:lnTo>
                  <a:pt x="259" y="175"/>
                </a:lnTo>
                <a:lnTo>
                  <a:pt x="271" y="188"/>
                </a:lnTo>
                <a:lnTo>
                  <a:pt x="279" y="205"/>
                </a:lnTo>
                <a:lnTo>
                  <a:pt x="285" y="221"/>
                </a:lnTo>
                <a:lnTo>
                  <a:pt x="289" y="234"/>
                </a:lnTo>
                <a:lnTo>
                  <a:pt x="290" y="244"/>
                </a:lnTo>
                <a:lnTo>
                  <a:pt x="292" y="248"/>
                </a:lnTo>
                <a:lnTo>
                  <a:pt x="292" y="252"/>
                </a:lnTo>
                <a:lnTo>
                  <a:pt x="292" y="265"/>
                </a:lnTo>
                <a:lnTo>
                  <a:pt x="292" y="281"/>
                </a:lnTo>
                <a:lnTo>
                  <a:pt x="292" y="300"/>
                </a:lnTo>
                <a:lnTo>
                  <a:pt x="292" y="321"/>
                </a:lnTo>
                <a:lnTo>
                  <a:pt x="289" y="336"/>
                </a:lnTo>
                <a:lnTo>
                  <a:pt x="284" y="351"/>
                </a:lnTo>
                <a:lnTo>
                  <a:pt x="276" y="364"/>
                </a:lnTo>
                <a:lnTo>
                  <a:pt x="266" y="375"/>
                </a:lnTo>
                <a:lnTo>
                  <a:pt x="258" y="385"/>
                </a:lnTo>
                <a:lnTo>
                  <a:pt x="253" y="391"/>
                </a:lnTo>
                <a:lnTo>
                  <a:pt x="250" y="393"/>
                </a:lnTo>
                <a:lnTo>
                  <a:pt x="250" y="394"/>
                </a:lnTo>
                <a:lnTo>
                  <a:pt x="250" y="396"/>
                </a:lnTo>
                <a:lnTo>
                  <a:pt x="250" y="399"/>
                </a:lnTo>
                <a:lnTo>
                  <a:pt x="248" y="403"/>
                </a:lnTo>
                <a:lnTo>
                  <a:pt x="248" y="406"/>
                </a:lnTo>
                <a:lnTo>
                  <a:pt x="250" y="406"/>
                </a:lnTo>
                <a:lnTo>
                  <a:pt x="250" y="406"/>
                </a:lnTo>
                <a:lnTo>
                  <a:pt x="250" y="409"/>
                </a:lnTo>
                <a:lnTo>
                  <a:pt x="248" y="414"/>
                </a:lnTo>
                <a:lnTo>
                  <a:pt x="246" y="419"/>
                </a:lnTo>
                <a:lnTo>
                  <a:pt x="243" y="427"/>
                </a:lnTo>
                <a:lnTo>
                  <a:pt x="216" y="445"/>
                </a:lnTo>
                <a:lnTo>
                  <a:pt x="196" y="459"/>
                </a:lnTo>
                <a:lnTo>
                  <a:pt x="180" y="471"/>
                </a:lnTo>
                <a:lnTo>
                  <a:pt x="170" y="480"/>
                </a:lnTo>
                <a:lnTo>
                  <a:pt x="162" y="487"/>
                </a:lnTo>
                <a:lnTo>
                  <a:pt x="159" y="492"/>
                </a:lnTo>
                <a:lnTo>
                  <a:pt x="152" y="506"/>
                </a:lnTo>
                <a:lnTo>
                  <a:pt x="148" y="526"/>
                </a:lnTo>
                <a:lnTo>
                  <a:pt x="146" y="547"/>
                </a:lnTo>
                <a:lnTo>
                  <a:pt x="144" y="566"/>
                </a:lnTo>
                <a:lnTo>
                  <a:pt x="144" y="584"/>
                </a:lnTo>
                <a:lnTo>
                  <a:pt x="144" y="596"/>
                </a:lnTo>
                <a:lnTo>
                  <a:pt x="144" y="601"/>
                </a:lnTo>
                <a:lnTo>
                  <a:pt x="0" y="599"/>
                </a:lnTo>
                <a:lnTo>
                  <a:pt x="0" y="596"/>
                </a:lnTo>
                <a:lnTo>
                  <a:pt x="3" y="586"/>
                </a:lnTo>
                <a:lnTo>
                  <a:pt x="6" y="573"/>
                </a:lnTo>
                <a:lnTo>
                  <a:pt x="10" y="557"/>
                </a:lnTo>
                <a:lnTo>
                  <a:pt x="15" y="542"/>
                </a:lnTo>
                <a:lnTo>
                  <a:pt x="18" y="531"/>
                </a:lnTo>
                <a:lnTo>
                  <a:pt x="23" y="523"/>
                </a:lnTo>
                <a:lnTo>
                  <a:pt x="31" y="515"/>
                </a:lnTo>
                <a:lnTo>
                  <a:pt x="45" y="503"/>
                </a:lnTo>
                <a:lnTo>
                  <a:pt x="63" y="490"/>
                </a:lnTo>
                <a:lnTo>
                  <a:pt x="88" y="479"/>
                </a:lnTo>
                <a:lnTo>
                  <a:pt x="117" y="472"/>
                </a:lnTo>
                <a:lnTo>
                  <a:pt x="133" y="467"/>
                </a:lnTo>
                <a:lnTo>
                  <a:pt x="146" y="459"/>
                </a:lnTo>
                <a:lnTo>
                  <a:pt x="154" y="450"/>
                </a:lnTo>
                <a:lnTo>
                  <a:pt x="159" y="438"/>
                </a:lnTo>
                <a:lnTo>
                  <a:pt x="161" y="427"/>
                </a:lnTo>
                <a:lnTo>
                  <a:pt x="161" y="419"/>
                </a:lnTo>
                <a:lnTo>
                  <a:pt x="161" y="412"/>
                </a:lnTo>
                <a:lnTo>
                  <a:pt x="162" y="411"/>
                </a:lnTo>
                <a:lnTo>
                  <a:pt x="162" y="409"/>
                </a:lnTo>
                <a:lnTo>
                  <a:pt x="162" y="407"/>
                </a:lnTo>
                <a:lnTo>
                  <a:pt x="162" y="403"/>
                </a:lnTo>
                <a:lnTo>
                  <a:pt x="162" y="398"/>
                </a:lnTo>
                <a:lnTo>
                  <a:pt x="161" y="394"/>
                </a:lnTo>
                <a:lnTo>
                  <a:pt x="161" y="391"/>
                </a:lnTo>
                <a:lnTo>
                  <a:pt x="161" y="390"/>
                </a:lnTo>
                <a:lnTo>
                  <a:pt x="148" y="380"/>
                </a:lnTo>
                <a:lnTo>
                  <a:pt x="136" y="365"/>
                </a:lnTo>
                <a:lnTo>
                  <a:pt x="128" y="352"/>
                </a:lnTo>
                <a:lnTo>
                  <a:pt x="122" y="339"/>
                </a:lnTo>
                <a:lnTo>
                  <a:pt x="118" y="330"/>
                </a:lnTo>
                <a:lnTo>
                  <a:pt x="118" y="326"/>
                </a:lnTo>
                <a:lnTo>
                  <a:pt x="118" y="248"/>
                </a:lnTo>
                <a:lnTo>
                  <a:pt x="118" y="244"/>
                </a:lnTo>
                <a:lnTo>
                  <a:pt x="122" y="236"/>
                </a:lnTo>
                <a:lnTo>
                  <a:pt x="128" y="223"/>
                </a:lnTo>
                <a:lnTo>
                  <a:pt x="136" y="208"/>
                </a:lnTo>
                <a:lnTo>
                  <a:pt x="149" y="195"/>
                </a:lnTo>
                <a:lnTo>
                  <a:pt x="164" y="185"/>
                </a:lnTo>
                <a:lnTo>
                  <a:pt x="183" y="182"/>
                </a:lnTo>
                <a:lnTo>
                  <a:pt x="225" y="161"/>
                </a:lnTo>
                <a:close/>
                <a:moveTo>
                  <a:pt x="438" y="0"/>
                </a:moveTo>
                <a:lnTo>
                  <a:pt x="498" y="29"/>
                </a:lnTo>
                <a:lnTo>
                  <a:pt x="521" y="33"/>
                </a:lnTo>
                <a:lnTo>
                  <a:pt x="538" y="41"/>
                </a:lnTo>
                <a:lnTo>
                  <a:pt x="553" y="54"/>
                </a:lnTo>
                <a:lnTo>
                  <a:pt x="564" y="68"/>
                </a:lnTo>
                <a:lnTo>
                  <a:pt x="572" y="85"/>
                </a:lnTo>
                <a:lnTo>
                  <a:pt x="579" y="99"/>
                </a:lnTo>
                <a:lnTo>
                  <a:pt x="584" y="111"/>
                </a:lnTo>
                <a:lnTo>
                  <a:pt x="585" y="120"/>
                </a:lnTo>
                <a:lnTo>
                  <a:pt x="585" y="124"/>
                </a:lnTo>
                <a:lnTo>
                  <a:pt x="585" y="210"/>
                </a:lnTo>
                <a:lnTo>
                  <a:pt x="585" y="214"/>
                </a:lnTo>
                <a:lnTo>
                  <a:pt x="582" y="224"/>
                </a:lnTo>
                <a:lnTo>
                  <a:pt x="577" y="239"/>
                </a:lnTo>
                <a:lnTo>
                  <a:pt x="569" y="257"/>
                </a:lnTo>
                <a:lnTo>
                  <a:pt x="558" y="274"/>
                </a:lnTo>
                <a:lnTo>
                  <a:pt x="545" y="291"/>
                </a:lnTo>
                <a:lnTo>
                  <a:pt x="527" y="304"/>
                </a:lnTo>
                <a:lnTo>
                  <a:pt x="527" y="304"/>
                </a:lnTo>
                <a:lnTo>
                  <a:pt x="527" y="307"/>
                </a:lnTo>
                <a:lnTo>
                  <a:pt x="525" y="310"/>
                </a:lnTo>
                <a:lnTo>
                  <a:pt x="525" y="315"/>
                </a:lnTo>
                <a:lnTo>
                  <a:pt x="525" y="318"/>
                </a:lnTo>
                <a:lnTo>
                  <a:pt x="525" y="320"/>
                </a:lnTo>
                <a:lnTo>
                  <a:pt x="527" y="321"/>
                </a:lnTo>
                <a:lnTo>
                  <a:pt x="527" y="323"/>
                </a:lnTo>
                <a:lnTo>
                  <a:pt x="527" y="331"/>
                </a:lnTo>
                <a:lnTo>
                  <a:pt x="529" y="343"/>
                </a:lnTo>
                <a:lnTo>
                  <a:pt x="530" y="357"/>
                </a:lnTo>
                <a:lnTo>
                  <a:pt x="535" y="372"/>
                </a:lnTo>
                <a:lnTo>
                  <a:pt x="542" y="388"/>
                </a:lnTo>
                <a:lnTo>
                  <a:pt x="555" y="401"/>
                </a:lnTo>
                <a:lnTo>
                  <a:pt x="571" y="411"/>
                </a:lnTo>
                <a:lnTo>
                  <a:pt x="594" y="417"/>
                </a:lnTo>
                <a:lnTo>
                  <a:pt x="629" y="425"/>
                </a:lnTo>
                <a:lnTo>
                  <a:pt x="662" y="438"/>
                </a:lnTo>
                <a:lnTo>
                  <a:pt x="689" y="453"/>
                </a:lnTo>
                <a:lnTo>
                  <a:pt x="712" y="467"/>
                </a:lnTo>
                <a:lnTo>
                  <a:pt x="730" y="480"/>
                </a:lnTo>
                <a:lnTo>
                  <a:pt x="741" y="490"/>
                </a:lnTo>
                <a:lnTo>
                  <a:pt x="746" y="500"/>
                </a:lnTo>
                <a:lnTo>
                  <a:pt x="751" y="518"/>
                </a:lnTo>
                <a:lnTo>
                  <a:pt x="756" y="539"/>
                </a:lnTo>
                <a:lnTo>
                  <a:pt x="759" y="562"/>
                </a:lnTo>
                <a:lnTo>
                  <a:pt x="761" y="581"/>
                </a:lnTo>
                <a:lnTo>
                  <a:pt x="762" y="596"/>
                </a:lnTo>
                <a:lnTo>
                  <a:pt x="762" y="601"/>
                </a:lnTo>
                <a:lnTo>
                  <a:pt x="177" y="601"/>
                </a:lnTo>
                <a:lnTo>
                  <a:pt x="177" y="596"/>
                </a:lnTo>
                <a:lnTo>
                  <a:pt x="177" y="584"/>
                </a:lnTo>
                <a:lnTo>
                  <a:pt x="177" y="566"/>
                </a:lnTo>
                <a:lnTo>
                  <a:pt x="178" y="547"/>
                </a:lnTo>
                <a:lnTo>
                  <a:pt x="182" y="526"/>
                </a:lnTo>
                <a:lnTo>
                  <a:pt x="188" y="506"/>
                </a:lnTo>
                <a:lnTo>
                  <a:pt x="196" y="490"/>
                </a:lnTo>
                <a:lnTo>
                  <a:pt x="206" y="482"/>
                </a:lnTo>
                <a:lnTo>
                  <a:pt x="221" y="471"/>
                </a:lnTo>
                <a:lnTo>
                  <a:pt x="238" y="459"/>
                </a:lnTo>
                <a:lnTo>
                  <a:pt x="263" y="446"/>
                </a:lnTo>
                <a:lnTo>
                  <a:pt x="289" y="435"/>
                </a:lnTo>
                <a:lnTo>
                  <a:pt x="318" y="424"/>
                </a:lnTo>
                <a:lnTo>
                  <a:pt x="350" y="417"/>
                </a:lnTo>
                <a:lnTo>
                  <a:pt x="373" y="411"/>
                </a:lnTo>
                <a:lnTo>
                  <a:pt x="389" y="401"/>
                </a:lnTo>
                <a:lnTo>
                  <a:pt x="399" y="388"/>
                </a:lnTo>
                <a:lnTo>
                  <a:pt x="407" y="373"/>
                </a:lnTo>
                <a:lnTo>
                  <a:pt x="410" y="359"/>
                </a:lnTo>
                <a:lnTo>
                  <a:pt x="412" y="344"/>
                </a:lnTo>
                <a:lnTo>
                  <a:pt x="412" y="333"/>
                </a:lnTo>
                <a:lnTo>
                  <a:pt x="410" y="325"/>
                </a:lnTo>
                <a:lnTo>
                  <a:pt x="410" y="323"/>
                </a:lnTo>
                <a:lnTo>
                  <a:pt x="412" y="321"/>
                </a:lnTo>
                <a:lnTo>
                  <a:pt x="412" y="320"/>
                </a:lnTo>
                <a:lnTo>
                  <a:pt x="412" y="317"/>
                </a:lnTo>
                <a:lnTo>
                  <a:pt x="412" y="312"/>
                </a:lnTo>
                <a:lnTo>
                  <a:pt x="410" y="309"/>
                </a:lnTo>
                <a:lnTo>
                  <a:pt x="410" y="305"/>
                </a:lnTo>
                <a:lnTo>
                  <a:pt x="410" y="305"/>
                </a:lnTo>
                <a:lnTo>
                  <a:pt x="409" y="302"/>
                </a:lnTo>
                <a:lnTo>
                  <a:pt x="402" y="296"/>
                </a:lnTo>
                <a:lnTo>
                  <a:pt x="392" y="286"/>
                </a:lnTo>
                <a:lnTo>
                  <a:pt x="381" y="271"/>
                </a:lnTo>
                <a:lnTo>
                  <a:pt x="371" y="257"/>
                </a:lnTo>
                <a:lnTo>
                  <a:pt x="362" y="239"/>
                </a:lnTo>
                <a:lnTo>
                  <a:pt x="355" y="221"/>
                </a:lnTo>
                <a:lnTo>
                  <a:pt x="354" y="203"/>
                </a:lnTo>
                <a:lnTo>
                  <a:pt x="354" y="171"/>
                </a:lnTo>
                <a:lnTo>
                  <a:pt x="354" y="145"/>
                </a:lnTo>
                <a:lnTo>
                  <a:pt x="354" y="128"/>
                </a:lnTo>
                <a:lnTo>
                  <a:pt x="354" y="124"/>
                </a:lnTo>
                <a:lnTo>
                  <a:pt x="354" y="120"/>
                </a:lnTo>
                <a:lnTo>
                  <a:pt x="355" y="111"/>
                </a:lnTo>
                <a:lnTo>
                  <a:pt x="357" y="96"/>
                </a:lnTo>
                <a:lnTo>
                  <a:pt x="360" y="80"/>
                </a:lnTo>
                <a:lnTo>
                  <a:pt x="366" y="62"/>
                </a:lnTo>
                <a:lnTo>
                  <a:pt x="375" y="44"/>
                </a:lnTo>
                <a:lnTo>
                  <a:pt x="386" y="26"/>
                </a:lnTo>
                <a:lnTo>
                  <a:pt x="399" y="13"/>
                </a:lnTo>
                <a:lnTo>
                  <a:pt x="417" y="4"/>
                </a:lnTo>
                <a:lnTo>
                  <a:pt x="4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8"/>
          <p:cNvSpPr>
            <a:spLocks noChangeAspect="1" noEditPoints="1"/>
          </p:cNvSpPr>
          <p:nvPr/>
        </p:nvSpPr>
        <p:spPr bwMode="auto">
          <a:xfrm>
            <a:off x="4121568" y="5078424"/>
            <a:ext cx="1080000" cy="691246"/>
          </a:xfrm>
          <a:custGeom>
            <a:avLst/>
            <a:gdLst>
              <a:gd name="T0" fmla="*/ 801 w 939"/>
              <a:gd name="T1" fmla="*/ 208 h 601"/>
              <a:gd name="T2" fmla="*/ 819 w 939"/>
              <a:gd name="T3" fmla="*/ 326 h 601"/>
              <a:gd name="T4" fmla="*/ 791 w 939"/>
              <a:gd name="T5" fmla="*/ 380 h 601"/>
              <a:gd name="T6" fmla="*/ 777 w 939"/>
              <a:gd name="T7" fmla="*/ 399 h 601"/>
              <a:gd name="T8" fmla="*/ 778 w 939"/>
              <a:gd name="T9" fmla="*/ 422 h 601"/>
              <a:gd name="T10" fmla="*/ 822 w 939"/>
              <a:gd name="T11" fmla="*/ 472 h 601"/>
              <a:gd name="T12" fmla="*/ 916 w 939"/>
              <a:gd name="T13" fmla="*/ 523 h 601"/>
              <a:gd name="T14" fmla="*/ 936 w 939"/>
              <a:gd name="T15" fmla="*/ 586 h 601"/>
              <a:gd name="T16" fmla="*/ 791 w 939"/>
              <a:gd name="T17" fmla="*/ 583 h 601"/>
              <a:gd name="T18" fmla="*/ 774 w 939"/>
              <a:gd name="T19" fmla="*/ 492 h 601"/>
              <a:gd name="T20" fmla="*/ 749 w 939"/>
              <a:gd name="T21" fmla="*/ 461 h 601"/>
              <a:gd name="T22" fmla="*/ 692 w 939"/>
              <a:gd name="T23" fmla="*/ 416 h 601"/>
              <a:gd name="T24" fmla="*/ 691 w 939"/>
              <a:gd name="T25" fmla="*/ 406 h 601"/>
              <a:gd name="T26" fmla="*/ 689 w 939"/>
              <a:gd name="T27" fmla="*/ 393 h 601"/>
              <a:gd name="T28" fmla="*/ 655 w 939"/>
              <a:gd name="T29" fmla="*/ 351 h 601"/>
              <a:gd name="T30" fmla="*/ 647 w 939"/>
              <a:gd name="T31" fmla="*/ 265 h 601"/>
              <a:gd name="T32" fmla="*/ 654 w 939"/>
              <a:gd name="T33" fmla="*/ 223 h 601"/>
              <a:gd name="T34" fmla="*/ 714 w 939"/>
              <a:gd name="T35" fmla="*/ 167 h 601"/>
              <a:gd name="T36" fmla="*/ 279 w 939"/>
              <a:gd name="T37" fmla="*/ 205 h 601"/>
              <a:gd name="T38" fmla="*/ 292 w 939"/>
              <a:gd name="T39" fmla="*/ 252 h 601"/>
              <a:gd name="T40" fmla="*/ 289 w 939"/>
              <a:gd name="T41" fmla="*/ 336 h 601"/>
              <a:gd name="T42" fmla="*/ 253 w 939"/>
              <a:gd name="T43" fmla="*/ 391 h 601"/>
              <a:gd name="T44" fmla="*/ 248 w 939"/>
              <a:gd name="T45" fmla="*/ 403 h 601"/>
              <a:gd name="T46" fmla="*/ 248 w 939"/>
              <a:gd name="T47" fmla="*/ 414 h 601"/>
              <a:gd name="T48" fmla="*/ 180 w 939"/>
              <a:gd name="T49" fmla="*/ 471 h 601"/>
              <a:gd name="T50" fmla="*/ 148 w 939"/>
              <a:gd name="T51" fmla="*/ 526 h 601"/>
              <a:gd name="T52" fmla="*/ 144 w 939"/>
              <a:gd name="T53" fmla="*/ 601 h 601"/>
              <a:gd name="T54" fmla="*/ 10 w 939"/>
              <a:gd name="T55" fmla="*/ 557 h 601"/>
              <a:gd name="T56" fmla="*/ 45 w 939"/>
              <a:gd name="T57" fmla="*/ 503 h 601"/>
              <a:gd name="T58" fmla="*/ 146 w 939"/>
              <a:gd name="T59" fmla="*/ 459 h 601"/>
              <a:gd name="T60" fmla="*/ 161 w 939"/>
              <a:gd name="T61" fmla="*/ 412 h 601"/>
              <a:gd name="T62" fmla="*/ 162 w 939"/>
              <a:gd name="T63" fmla="*/ 398 h 601"/>
              <a:gd name="T64" fmla="*/ 136 w 939"/>
              <a:gd name="T65" fmla="*/ 365 h 601"/>
              <a:gd name="T66" fmla="*/ 118 w 939"/>
              <a:gd name="T67" fmla="*/ 248 h 601"/>
              <a:gd name="T68" fmla="*/ 149 w 939"/>
              <a:gd name="T69" fmla="*/ 195 h 601"/>
              <a:gd name="T70" fmla="*/ 498 w 939"/>
              <a:gd name="T71" fmla="*/ 29 h 601"/>
              <a:gd name="T72" fmla="*/ 572 w 939"/>
              <a:gd name="T73" fmla="*/ 85 h 601"/>
              <a:gd name="T74" fmla="*/ 585 w 939"/>
              <a:gd name="T75" fmla="*/ 210 h 601"/>
              <a:gd name="T76" fmla="*/ 558 w 939"/>
              <a:gd name="T77" fmla="*/ 274 h 601"/>
              <a:gd name="T78" fmla="*/ 525 w 939"/>
              <a:gd name="T79" fmla="*/ 310 h 601"/>
              <a:gd name="T80" fmla="*/ 527 w 939"/>
              <a:gd name="T81" fmla="*/ 323 h 601"/>
              <a:gd name="T82" fmla="*/ 542 w 939"/>
              <a:gd name="T83" fmla="*/ 388 h 601"/>
              <a:gd name="T84" fmla="*/ 662 w 939"/>
              <a:gd name="T85" fmla="*/ 438 h 601"/>
              <a:gd name="T86" fmla="*/ 746 w 939"/>
              <a:gd name="T87" fmla="*/ 500 h 601"/>
              <a:gd name="T88" fmla="*/ 762 w 939"/>
              <a:gd name="T89" fmla="*/ 596 h 601"/>
              <a:gd name="T90" fmla="*/ 177 w 939"/>
              <a:gd name="T91" fmla="*/ 566 h 601"/>
              <a:gd name="T92" fmla="*/ 206 w 939"/>
              <a:gd name="T93" fmla="*/ 482 h 601"/>
              <a:gd name="T94" fmla="*/ 318 w 939"/>
              <a:gd name="T95" fmla="*/ 424 h 601"/>
              <a:gd name="T96" fmla="*/ 407 w 939"/>
              <a:gd name="T97" fmla="*/ 373 h 601"/>
              <a:gd name="T98" fmla="*/ 410 w 939"/>
              <a:gd name="T99" fmla="*/ 323 h 601"/>
              <a:gd name="T100" fmla="*/ 410 w 939"/>
              <a:gd name="T101" fmla="*/ 309 h 601"/>
              <a:gd name="T102" fmla="*/ 392 w 939"/>
              <a:gd name="T103" fmla="*/ 286 h 601"/>
              <a:gd name="T104" fmla="*/ 354 w 939"/>
              <a:gd name="T105" fmla="*/ 203 h 601"/>
              <a:gd name="T106" fmla="*/ 354 w 939"/>
              <a:gd name="T107" fmla="*/ 120 h 601"/>
              <a:gd name="T108" fmla="*/ 375 w 939"/>
              <a:gd name="T109" fmla="*/ 4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601">
                <a:moveTo>
                  <a:pt x="714" y="167"/>
                </a:moveTo>
                <a:lnTo>
                  <a:pt x="756" y="182"/>
                </a:lnTo>
                <a:lnTo>
                  <a:pt x="775" y="185"/>
                </a:lnTo>
                <a:lnTo>
                  <a:pt x="790" y="195"/>
                </a:lnTo>
                <a:lnTo>
                  <a:pt x="801" y="208"/>
                </a:lnTo>
                <a:lnTo>
                  <a:pt x="809" y="223"/>
                </a:lnTo>
                <a:lnTo>
                  <a:pt x="816" y="236"/>
                </a:lnTo>
                <a:lnTo>
                  <a:pt x="817" y="244"/>
                </a:lnTo>
                <a:lnTo>
                  <a:pt x="819" y="248"/>
                </a:lnTo>
                <a:lnTo>
                  <a:pt x="819" y="326"/>
                </a:lnTo>
                <a:lnTo>
                  <a:pt x="817" y="330"/>
                </a:lnTo>
                <a:lnTo>
                  <a:pt x="816" y="339"/>
                </a:lnTo>
                <a:lnTo>
                  <a:pt x="811" y="352"/>
                </a:lnTo>
                <a:lnTo>
                  <a:pt x="803" y="365"/>
                </a:lnTo>
                <a:lnTo>
                  <a:pt x="791" y="380"/>
                </a:lnTo>
                <a:lnTo>
                  <a:pt x="778" y="390"/>
                </a:lnTo>
                <a:lnTo>
                  <a:pt x="778" y="391"/>
                </a:lnTo>
                <a:lnTo>
                  <a:pt x="778" y="394"/>
                </a:lnTo>
                <a:lnTo>
                  <a:pt x="777" y="396"/>
                </a:lnTo>
                <a:lnTo>
                  <a:pt x="777" y="399"/>
                </a:lnTo>
                <a:lnTo>
                  <a:pt x="777" y="403"/>
                </a:lnTo>
                <a:lnTo>
                  <a:pt x="778" y="403"/>
                </a:lnTo>
                <a:lnTo>
                  <a:pt x="778" y="406"/>
                </a:lnTo>
                <a:lnTo>
                  <a:pt x="778" y="412"/>
                </a:lnTo>
                <a:lnTo>
                  <a:pt x="778" y="422"/>
                </a:lnTo>
                <a:lnTo>
                  <a:pt x="780" y="435"/>
                </a:lnTo>
                <a:lnTo>
                  <a:pt x="785" y="446"/>
                </a:lnTo>
                <a:lnTo>
                  <a:pt x="793" y="458"/>
                </a:lnTo>
                <a:lnTo>
                  <a:pt x="806" y="467"/>
                </a:lnTo>
                <a:lnTo>
                  <a:pt x="822" y="472"/>
                </a:lnTo>
                <a:lnTo>
                  <a:pt x="851" y="479"/>
                </a:lnTo>
                <a:lnTo>
                  <a:pt x="876" y="490"/>
                </a:lnTo>
                <a:lnTo>
                  <a:pt x="895" y="503"/>
                </a:lnTo>
                <a:lnTo>
                  <a:pt x="908" y="515"/>
                </a:lnTo>
                <a:lnTo>
                  <a:pt x="916" y="523"/>
                </a:lnTo>
                <a:lnTo>
                  <a:pt x="921" y="531"/>
                </a:lnTo>
                <a:lnTo>
                  <a:pt x="926" y="542"/>
                </a:lnTo>
                <a:lnTo>
                  <a:pt x="929" y="557"/>
                </a:lnTo>
                <a:lnTo>
                  <a:pt x="933" y="573"/>
                </a:lnTo>
                <a:lnTo>
                  <a:pt x="936" y="586"/>
                </a:lnTo>
                <a:lnTo>
                  <a:pt x="939" y="596"/>
                </a:lnTo>
                <a:lnTo>
                  <a:pt x="939" y="599"/>
                </a:lnTo>
                <a:lnTo>
                  <a:pt x="795" y="601"/>
                </a:lnTo>
                <a:lnTo>
                  <a:pt x="793" y="596"/>
                </a:lnTo>
                <a:lnTo>
                  <a:pt x="791" y="583"/>
                </a:lnTo>
                <a:lnTo>
                  <a:pt x="790" y="566"/>
                </a:lnTo>
                <a:lnTo>
                  <a:pt x="787" y="545"/>
                </a:lnTo>
                <a:lnTo>
                  <a:pt x="783" y="524"/>
                </a:lnTo>
                <a:lnTo>
                  <a:pt x="778" y="506"/>
                </a:lnTo>
                <a:lnTo>
                  <a:pt x="774" y="492"/>
                </a:lnTo>
                <a:lnTo>
                  <a:pt x="769" y="484"/>
                </a:lnTo>
                <a:lnTo>
                  <a:pt x="767" y="480"/>
                </a:lnTo>
                <a:lnTo>
                  <a:pt x="764" y="476"/>
                </a:lnTo>
                <a:lnTo>
                  <a:pt x="757" y="469"/>
                </a:lnTo>
                <a:lnTo>
                  <a:pt x="749" y="461"/>
                </a:lnTo>
                <a:lnTo>
                  <a:pt x="736" y="451"/>
                </a:lnTo>
                <a:lnTo>
                  <a:pt x="720" y="438"/>
                </a:lnTo>
                <a:lnTo>
                  <a:pt x="696" y="424"/>
                </a:lnTo>
                <a:lnTo>
                  <a:pt x="694" y="419"/>
                </a:lnTo>
                <a:lnTo>
                  <a:pt x="692" y="416"/>
                </a:lnTo>
                <a:lnTo>
                  <a:pt x="691" y="411"/>
                </a:lnTo>
                <a:lnTo>
                  <a:pt x="689" y="409"/>
                </a:lnTo>
                <a:lnTo>
                  <a:pt x="689" y="406"/>
                </a:lnTo>
                <a:lnTo>
                  <a:pt x="689" y="406"/>
                </a:lnTo>
                <a:lnTo>
                  <a:pt x="691" y="406"/>
                </a:lnTo>
                <a:lnTo>
                  <a:pt x="691" y="403"/>
                </a:lnTo>
                <a:lnTo>
                  <a:pt x="691" y="399"/>
                </a:lnTo>
                <a:lnTo>
                  <a:pt x="689" y="396"/>
                </a:lnTo>
                <a:lnTo>
                  <a:pt x="689" y="394"/>
                </a:lnTo>
                <a:lnTo>
                  <a:pt x="689" y="393"/>
                </a:lnTo>
                <a:lnTo>
                  <a:pt x="688" y="391"/>
                </a:lnTo>
                <a:lnTo>
                  <a:pt x="681" y="385"/>
                </a:lnTo>
                <a:lnTo>
                  <a:pt x="673" y="375"/>
                </a:lnTo>
                <a:lnTo>
                  <a:pt x="663" y="364"/>
                </a:lnTo>
                <a:lnTo>
                  <a:pt x="655" y="351"/>
                </a:lnTo>
                <a:lnTo>
                  <a:pt x="650" y="336"/>
                </a:lnTo>
                <a:lnTo>
                  <a:pt x="647" y="321"/>
                </a:lnTo>
                <a:lnTo>
                  <a:pt x="647" y="300"/>
                </a:lnTo>
                <a:lnTo>
                  <a:pt x="647" y="281"/>
                </a:lnTo>
                <a:lnTo>
                  <a:pt x="647" y="265"/>
                </a:lnTo>
                <a:lnTo>
                  <a:pt x="647" y="252"/>
                </a:lnTo>
                <a:lnTo>
                  <a:pt x="647" y="248"/>
                </a:lnTo>
                <a:lnTo>
                  <a:pt x="649" y="244"/>
                </a:lnTo>
                <a:lnTo>
                  <a:pt x="650" y="236"/>
                </a:lnTo>
                <a:lnTo>
                  <a:pt x="654" y="223"/>
                </a:lnTo>
                <a:lnTo>
                  <a:pt x="660" y="208"/>
                </a:lnTo>
                <a:lnTo>
                  <a:pt x="668" y="193"/>
                </a:lnTo>
                <a:lnTo>
                  <a:pt x="680" y="180"/>
                </a:lnTo>
                <a:lnTo>
                  <a:pt x="696" y="171"/>
                </a:lnTo>
                <a:lnTo>
                  <a:pt x="714" y="167"/>
                </a:lnTo>
                <a:close/>
                <a:moveTo>
                  <a:pt x="225" y="161"/>
                </a:moveTo>
                <a:lnTo>
                  <a:pt x="243" y="166"/>
                </a:lnTo>
                <a:lnTo>
                  <a:pt x="259" y="175"/>
                </a:lnTo>
                <a:lnTo>
                  <a:pt x="271" y="188"/>
                </a:lnTo>
                <a:lnTo>
                  <a:pt x="279" y="205"/>
                </a:lnTo>
                <a:lnTo>
                  <a:pt x="285" y="221"/>
                </a:lnTo>
                <a:lnTo>
                  <a:pt x="289" y="234"/>
                </a:lnTo>
                <a:lnTo>
                  <a:pt x="290" y="244"/>
                </a:lnTo>
                <a:lnTo>
                  <a:pt x="292" y="248"/>
                </a:lnTo>
                <a:lnTo>
                  <a:pt x="292" y="252"/>
                </a:lnTo>
                <a:lnTo>
                  <a:pt x="292" y="265"/>
                </a:lnTo>
                <a:lnTo>
                  <a:pt x="292" y="281"/>
                </a:lnTo>
                <a:lnTo>
                  <a:pt x="292" y="300"/>
                </a:lnTo>
                <a:lnTo>
                  <a:pt x="292" y="321"/>
                </a:lnTo>
                <a:lnTo>
                  <a:pt x="289" y="336"/>
                </a:lnTo>
                <a:lnTo>
                  <a:pt x="284" y="351"/>
                </a:lnTo>
                <a:lnTo>
                  <a:pt x="276" y="364"/>
                </a:lnTo>
                <a:lnTo>
                  <a:pt x="266" y="375"/>
                </a:lnTo>
                <a:lnTo>
                  <a:pt x="258" y="385"/>
                </a:lnTo>
                <a:lnTo>
                  <a:pt x="253" y="391"/>
                </a:lnTo>
                <a:lnTo>
                  <a:pt x="250" y="393"/>
                </a:lnTo>
                <a:lnTo>
                  <a:pt x="250" y="394"/>
                </a:lnTo>
                <a:lnTo>
                  <a:pt x="250" y="396"/>
                </a:lnTo>
                <a:lnTo>
                  <a:pt x="250" y="399"/>
                </a:lnTo>
                <a:lnTo>
                  <a:pt x="248" y="403"/>
                </a:lnTo>
                <a:lnTo>
                  <a:pt x="248" y="406"/>
                </a:lnTo>
                <a:lnTo>
                  <a:pt x="250" y="406"/>
                </a:lnTo>
                <a:lnTo>
                  <a:pt x="250" y="406"/>
                </a:lnTo>
                <a:lnTo>
                  <a:pt x="250" y="409"/>
                </a:lnTo>
                <a:lnTo>
                  <a:pt x="248" y="414"/>
                </a:lnTo>
                <a:lnTo>
                  <a:pt x="246" y="419"/>
                </a:lnTo>
                <a:lnTo>
                  <a:pt x="243" y="427"/>
                </a:lnTo>
                <a:lnTo>
                  <a:pt x="216" y="445"/>
                </a:lnTo>
                <a:lnTo>
                  <a:pt x="196" y="459"/>
                </a:lnTo>
                <a:lnTo>
                  <a:pt x="180" y="471"/>
                </a:lnTo>
                <a:lnTo>
                  <a:pt x="170" y="480"/>
                </a:lnTo>
                <a:lnTo>
                  <a:pt x="162" y="487"/>
                </a:lnTo>
                <a:lnTo>
                  <a:pt x="159" y="492"/>
                </a:lnTo>
                <a:lnTo>
                  <a:pt x="152" y="506"/>
                </a:lnTo>
                <a:lnTo>
                  <a:pt x="148" y="526"/>
                </a:lnTo>
                <a:lnTo>
                  <a:pt x="146" y="547"/>
                </a:lnTo>
                <a:lnTo>
                  <a:pt x="144" y="566"/>
                </a:lnTo>
                <a:lnTo>
                  <a:pt x="144" y="584"/>
                </a:lnTo>
                <a:lnTo>
                  <a:pt x="144" y="596"/>
                </a:lnTo>
                <a:lnTo>
                  <a:pt x="144" y="601"/>
                </a:lnTo>
                <a:lnTo>
                  <a:pt x="0" y="599"/>
                </a:lnTo>
                <a:lnTo>
                  <a:pt x="0" y="596"/>
                </a:lnTo>
                <a:lnTo>
                  <a:pt x="3" y="586"/>
                </a:lnTo>
                <a:lnTo>
                  <a:pt x="6" y="573"/>
                </a:lnTo>
                <a:lnTo>
                  <a:pt x="10" y="557"/>
                </a:lnTo>
                <a:lnTo>
                  <a:pt x="15" y="542"/>
                </a:lnTo>
                <a:lnTo>
                  <a:pt x="18" y="531"/>
                </a:lnTo>
                <a:lnTo>
                  <a:pt x="23" y="523"/>
                </a:lnTo>
                <a:lnTo>
                  <a:pt x="31" y="515"/>
                </a:lnTo>
                <a:lnTo>
                  <a:pt x="45" y="503"/>
                </a:lnTo>
                <a:lnTo>
                  <a:pt x="63" y="490"/>
                </a:lnTo>
                <a:lnTo>
                  <a:pt x="88" y="479"/>
                </a:lnTo>
                <a:lnTo>
                  <a:pt x="117" y="472"/>
                </a:lnTo>
                <a:lnTo>
                  <a:pt x="133" y="467"/>
                </a:lnTo>
                <a:lnTo>
                  <a:pt x="146" y="459"/>
                </a:lnTo>
                <a:lnTo>
                  <a:pt x="154" y="450"/>
                </a:lnTo>
                <a:lnTo>
                  <a:pt x="159" y="438"/>
                </a:lnTo>
                <a:lnTo>
                  <a:pt x="161" y="427"/>
                </a:lnTo>
                <a:lnTo>
                  <a:pt x="161" y="419"/>
                </a:lnTo>
                <a:lnTo>
                  <a:pt x="161" y="412"/>
                </a:lnTo>
                <a:lnTo>
                  <a:pt x="162" y="411"/>
                </a:lnTo>
                <a:lnTo>
                  <a:pt x="162" y="409"/>
                </a:lnTo>
                <a:lnTo>
                  <a:pt x="162" y="407"/>
                </a:lnTo>
                <a:lnTo>
                  <a:pt x="162" y="403"/>
                </a:lnTo>
                <a:lnTo>
                  <a:pt x="162" y="398"/>
                </a:lnTo>
                <a:lnTo>
                  <a:pt x="161" y="394"/>
                </a:lnTo>
                <a:lnTo>
                  <a:pt x="161" y="391"/>
                </a:lnTo>
                <a:lnTo>
                  <a:pt x="161" y="390"/>
                </a:lnTo>
                <a:lnTo>
                  <a:pt x="148" y="380"/>
                </a:lnTo>
                <a:lnTo>
                  <a:pt x="136" y="365"/>
                </a:lnTo>
                <a:lnTo>
                  <a:pt x="128" y="352"/>
                </a:lnTo>
                <a:lnTo>
                  <a:pt x="122" y="339"/>
                </a:lnTo>
                <a:lnTo>
                  <a:pt x="118" y="330"/>
                </a:lnTo>
                <a:lnTo>
                  <a:pt x="118" y="326"/>
                </a:lnTo>
                <a:lnTo>
                  <a:pt x="118" y="248"/>
                </a:lnTo>
                <a:lnTo>
                  <a:pt x="118" y="244"/>
                </a:lnTo>
                <a:lnTo>
                  <a:pt x="122" y="236"/>
                </a:lnTo>
                <a:lnTo>
                  <a:pt x="128" y="223"/>
                </a:lnTo>
                <a:lnTo>
                  <a:pt x="136" y="208"/>
                </a:lnTo>
                <a:lnTo>
                  <a:pt x="149" y="195"/>
                </a:lnTo>
                <a:lnTo>
                  <a:pt x="164" y="185"/>
                </a:lnTo>
                <a:lnTo>
                  <a:pt x="183" y="182"/>
                </a:lnTo>
                <a:lnTo>
                  <a:pt x="225" y="161"/>
                </a:lnTo>
                <a:close/>
                <a:moveTo>
                  <a:pt x="438" y="0"/>
                </a:moveTo>
                <a:lnTo>
                  <a:pt x="498" y="29"/>
                </a:lnTo>
                <a:lnTo>
                  <a:pt x="521" y="33"/>
                </a:lnTo>
                <a:lnTo>
                  <a:pt x="538" y="41"/>
                </a:lnTo>
                <a:lnTo>
                  <a:pt x="553" y="54"/>
                </a:lnTo>
                <a:lnTo>
                  <a:pt x="564" y="68"/>
                </a:lnTo>
                <a:lnTo>
                  <a:pt x="572" y="85"/>
                </a:lnTo>
                <a:lnTo>
                  <a:pt x="579" y="99"/>
                </a:lnTo>
                <a:lnTo>
                  <a:pt x="584" y="111"/>
                </a:lnTo>
                <a:lnTo>
                  <a:pt x="585" y="120"/>
                </a:lnTo>
                <a:lnTo>
                  <a:pt x="585" y="124"/>
                </a:lnTo>
                <a:lnTo>
                  <a:pt x="585" y="210"/>
                </a:lnTo>
                <a:lnTo>
                  <a:pt x="585" y="214"/>
                </a:lnTo>
                <a:lnTo>
                  <a:pt x="582" y="224"/>
                </a:lnTo>
                <a:lnTo>
                  <a:pt x="577" y="239"/>
                </a:lnTo>
                <a:lnTo>
                  <a:pt x="569" y="257"/>
                </a:lnTo>
                <a:lnTo>
                  <a:pt x="558" y="274"/>
                </a:lnTo>
                <a:lnTo>
                  <a:pt x="545" y="291"/>
                </a:lnTo>
                <a:lnTo>
                  <a:pt x="527" y="304"/>
                </a:lnTo>
                <a:lnTo>
                  <a:pt x="527" y="304"/>
                </a:lnTo>
                <a:lnTo>
                  <a:pt x="527" y="307"/>
                </a:lnTo>
                <a:lnTo>
                  <a:pt x="525" y="310"/>
                </a:lnTo>
                <a:lnTo>
                  <a:pt x="525" y="315"/>
                </a:lnTo>
                <a:lnTo>
                  <a:pt x="525" y="318"/>
                </a:lnTo>
                <a:lnTo>
                  <a:pt x="525" y="320"/>
                </a:lnTo>
                <a:lnTo>
                  <a:pt x="527" y="321"/>
                </a:lnTo>
                <a:lnTo>
                  <a:pt x="527" y="323"/>
                </a:lnTo>
                <a:lnTo>
                  <a:pt x="527" y="331"/>
                </a:lnTo>
                <a:lnTo>
                  <a:pt x="529" y="343"/>
                </a:lnTo>
                <a:lnTo>
                  <a:pt x="530" y="357"/>
                </a:lnTo>
                <a:lnTo>
                  <a:pt x="535" y="372"/>
                </a:lnTo>
                <a:lnTo>
                  <a:pt x="542" y="388"/>
                </a:lnTo>
                <a:lnTo>
                  <a:pt x="555" y="401"/>
                </a:lnTo>
                <a:lnTo>
                  <a:pt x="571" y="411"/>
                </a:lnTo>
                <a:lnTo>
                  <a:pt x="594" y="417"/>
                </a:lnTo>
                <a:lnTo>
                  <a:pt x="629" y="425"/>
                </a:lnTo>
                <a:lnTo>
                  <a:pt x="662" y="438"/>
                </a:lnTo>
                <a:lnTo>
                  <a:pt x="689" y="453"/>
                </a:lnTo>
                <a:lnTo>
                  <a:pt x="712" y="467"/>
                </a:lnTo>
                <a:lnTo>
                  <a:pt x="730" y="480"/>
                </a:lnTo>
                <a:lnTo>
                  <a:pt x="741" y="490"/>
                </a:lnTo>
                <a:lnTo>
                  <a:pt x="746" y="500"/>
                </a:lnTo>
                <a:lnTo>
                  <a:pt x="751" y="518"/>
                </a:lnTo>
                <a:lnTo>
                  <a:pt x="756" y="539"/>
                </a:lnTo>
                <a:lnTo>
                  <a:pt x="759" y="562"/>
                </a:lnTo>
                <a:lnTo>
                  <a:pt x="761" y="581"/>
                </a:lnTo>
                <a:lnTo>
                  <a:pt x="762" y="596"/>
                </a:lnTo>
                <a:lnTo>
                  <a:pt x="762" y="601"/>
                </a:lnTo>
                <a:lnTo>
                  <a:pt x="177" y="601"/>
                </a:lnTo>
                <a:lnTo>
                  <a:pt x="177" y="596"/>
                </a:lnTo>
                <a:lnTo>
                  <a:pt x="177" y="584"/>
                </a:lnTo>
                <a:lnTo>
                  <a:pt x="177" y="566"/>
                </a:lnTo>
                <a:lnTo>
                  <a:pt x="178" y="547"/>
                </a:lnTo>
                <a:lnTo>
                  <a:pt x="182" y="526"/>
                </a:lnTo>
                <a:lnTo>
                  <a:pt x="188" y="506"/>
                </a:lnTo>
                <a:lnTo>
                  <a:pt x="196" y="490"/>
                </a:lnTo>
                <a:lnTo>
                  <a:pt x="206" y="482"/>
                </a:lnTo>
                <a:lnTo>
                  <a:pt x="221" y="471"/>
                </a:lnTo>
                <a:lnTo>
                  <a:pt x="238" y="459"/>
                </a:lnTo>
                <a:lnTo>
                  <a:pt x="263" y="446"/>
                </a:lnTo>
                <a:lnTo>
                  <a:pt x="289" y="435"/>
                </a:lnTo>
                <a:lnTo>
                  <a:pt x="318" y="424"/>
                </a:lnTo>
                <a:lnTo>
                  <a:pt x="350" y="417"/>
                </a:lnTo>
                <a:lnTo>
                  <a:pt x="373" y="411"/>
                </a:lnTo>
                <a:lnTo>
                  <a:pt x="389" y="401"/>
                </a:lnTo>
                <a:lnTo>
                  <a:pt x="399" y="388"/>
                </a:lnTo>
                <a:lnTo>
                  <a:pt x="407" y="373"/>
                </a:lnTo>
                <a:lnTo>
                  <a:pt x="410" y="359"/>
                </a:lnTo>
                <a:lnTo>
                  <a:pt x="412" y="344"/>
                </a:lnTo>
                <a:lnTo>
                  <a:pt x="412" y="333"/>
                </a:lnTo>
                <a:lnTo>
                  <a:pt x="410" y="325"/>
                </a:lnTo>
                <a:lnTo>
                  <a:pt x="410" y="323"/>
                </a:lnTo>
                <a:lnTo>
                  <a:pt x="412" y="321"/>
                </a:lnTo>
                <a:lnTo>
                  <a:pt x="412" y="320"/>
                </a:lnTo>
                <a:lnTo>
                  <a:pt x="412" y="317"/>
                </a:lnTo>
                <a:lnTo>
                  <a:pt x="412" y="312"/>
                </a:lnTo>
                <a:lnTo>
                  <a:pt x="410" y="309"/>
                </a:lnTo>
                <a:lnTo>
                  <a:pt x="410" y="305"/>
                </a:lnTo>
                <a:lnTo>
                  <a:pt x="410" y="305"/>
                </a:lnTo>
                <a:lnTo>
                  <a:pt x="409" y="302"/>
                </a:lnTo>
                <a:lnTo>
                  <a:pt x="402" y="296"/>
                </a:lnTo>
                <a:lnTo>
                  <a:pt x="392" y="286"/>
                </a:lnTo>
                <a:lnTo>
                  <a:pt x="381" y="271"/>
                </a:lnTo>
                <a:lnTo>
                  <a:pt x="371" y="257"/>
                </a:lnTo>
                <a:lnTo>
                  <a:pt x="362" y="239"/>
                </a:lnTo>
                <a:lnTo>
                  <a:pt x="355" y="221"/>
                </a:lnTo>
                <a:lnTo>
                  <a:pt x="354" y="203"/>
                </a:lnTo>
                <a:lnTo>
                  <a:pt x="354" y="171"/>
                </a:lnTo>
                <a:lnTo>
                  <a:pt x="354" y="145"/>
                </a:lnTo>
                <a:lnTo>
                  <a:pt x="354" y="128"/>
                </a:lnTo>
                <a:lnTo>
                  <a:pt x="354" y="124"/>
                </a:lnTo>
                <a:lnTo>
                  <a:pt x="354" y="120"/>
                </a:lnTo>
                <a:lnTo>
                  <a:pt x="355" y="111"/>
                </a:lnTo>
                <a:lnTo>
                  <a:pt x="357" y="96"/>
                </a:lnTo>
                <a:lnTo>
                  <a:pt x="360" y="80"/>
                </a:lnTo>
                <a:lnTo>
                  <a:pt x="366" y="62"/>
                </a:lnTo>
                <a:lnTo>
                  <a:pt x="375" y="44"/>
                </a:lnTo>
                <a:lnTo>
                  <a:pt x="386" y="26"/>
                </a:lnTo>
                <a:lnTo>
                  <a:pt x="399" y="13"/>
                </a:lnTo>
                <a:lnTo>
                  <a:pt x="417" y="4"/>
                </a:lnTo>
                <a:lnTo>
                  <a:pt x="4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18"/>
          <p:cNvSpPr>
            <a:spLocks noChangeAspect="1" noEditPoints="1"/>
          </p:cNvSpPr>
          <p:nvPr/>
        </p:nvSpPr>
        <p:spPr bwMode="auto">
          <a:xfrm>
            <a:off x="5937305" y="5078424"/>
            <a:ext cx="1080000" cy="691246"/>
          </a:xfrm>
          <a:custGeom>
            <a:avLst/>
            <a:gdLst>
              <a:gd name="T0" fmla="*/ 801 w 939"/>
              <a:gd name="T1" fmla="*/ 208 h 601"/>
              <a:gd name="T2" fmla="*/ 819 w 939"/>
              <a:gd name="T3" fmla="*/ 326 h 601"/>
              <a:gd name="T4" fmla="*/ 791 w 939"/>
              <a:gd name="T5" fmla="*/ 380 h 601"/>
              <a:gd name="T6" fmla="*/ 777 w 939"/>
              <a:gd name="T7" fmla="*/ 399 h 601"/>
              <a:gd name="T8" fmla="*/ 778 w 939"/>
              <a:gd name="T9" fmla="*/ 422 h 601"/>
              <a:gd name="T10" fmla="*/ 822 w 939"/>
              <a:gd name="T11" fmla="*/ 472 h 601"/>
              <a:gd name="T12" fmla="*/ 916 w 939"/>
              <a:gd name="T13" fmla="*/ 523 h 601"/>
              <a:gd name="T14" fmla="*/ 936 w 939"/>
              <a:gd name="T15" fmla="*/ 586 h 601"/>
              <a:gd name="T16" fmla="*/ 791 w 939"/>
              <a:gd name="T17" fmla="*/ 583 h 601"/>
              <a:gd name="T18" fmla="*/ 774 w 939"/>
              <a:gd name="T19" fmla="*/ 492 h 601"/>
              <a:gd name="T20" fmla="*/ 749 w 939"/>
              <a:gd name="T21" fmla="*/ 461 h 601"/>
              <a:gd name="T22" fmla="*/ 692 w 939"/>
              <a:gd name="T23" fmla="*/ 416 h 601"/>
              <a:gd name="T24" fmla="*/ 691 w 939"/>
              <a:gd name="T25" fmla="*/ 406 h 601"/>
              <a:gd name="T26" fmla="*/ 689 w 939"/>
              <a:gd name="T27" fmla="*/ 393 h 601"/>
              <a:gd name="T28" fmla="*/ 655 w 939"/>
              <a:gd name="T29" fmla="*/ 351 h 601"/>
              <a:gd name="T30" fmla="*/ 647 w 939"/>
              <a:gd name="T31" fmla="*/ 265 h 601"/>
              <a:gd name="T32" fmla="*/ 654 w 939"/>
              <a:gd name="T33" fmla="*/ 223 h 601"/>
              <a:gd name="T34" fmla="*/ 714 w 939"/>
              <a:gd name="T35" fmla="*/ 167 h 601"/>
              <a:gd name="T36" fmla="*/ 279 w 939"/>
              <a:gd name="T37" fmla="*/ 205 h 601"/>
              <a:gd name="T38" fmla="*/ 292 w 939"/>
              <a:gd name="T39" fmla="*/ 252 h 601"/>
              <a:gd name="T40" fmla="*/ 289 w 939"/>
              <a:gd name="T41" fmla="*/ 336 h 601"/>
              <a:gd name="T42" fmla="*/ 253 w 939"/>
              <a:gd name="T43" fmla="*/ 391 h 601"/>
              <a:gd name="T44" fmla="*/ 248 w 939"/>
              <a:gd name="T45" fmla="*/ 403 h 601"/>
              <a:gd name="T46" fmla="*/ 248 w 939"/>
              <a:gd name="T47" fmla="*/ 414 h 601"/>
              <a:gd name="T48" fmla="*/ 180 w 939"/>
              <a:gd name="T49" fmla="*/ 471 h 601"/>
              <a:gd name="T50" fmla="*/ 148 w 939"/>
              <a:gd name="T51" fmla="*/ 526 h 601"/>
              <a:gd name="T52" fmla="*/ 144 w 939"/>
              <a:gd name="T53" fmla="*/ 601 h 601"/>
              <a:gd name="T54" fmla="*/ 10 w 939"/>
              <a:gd name="T55" fmla="*/ 557 h 601"/>
              <a:gd name="T56" fmla="*/ 45 w 939"/>
              <a:gd name="T57" fmla="*/ 503 h 601"/>
              <a:gd name="T58" fmla="*/ 146 w 939"/>
              <a:gd name="T59" fmla="*/ 459 h 601"/>
              <a:gd name="T60" fmla="*/ 161 w 939"/>
              <a:gd name="T61" fmla="*/ 412 h 601"/>
              <a:gd name="T62" fmla="*/ 162 w 939"/>
              <a:gd name="T63" fmla="*/ 398 h 601"/>
              <a:gd name="T64" fmla="*/ 136 w 939"/>
              <a:gd name="T65" fmla="*/ 365 h 601"/>
              <a:gd name="T66" fmla="*/ 118 w 939"/>
              <a:gd name="T67" fmla="*/ 248 h 601"/>
              <a:gd name="T68" fmla="*/ 149 w 939"/>
              <a:gd name="T69" fmla="*/ 195 h 601"/>
              <a:gd name="T70" fmla="*/ 498 w 939"/>
              <a:gd name="T71" fmla="*/ 29 h 601"/>
              <a:gd name="T72" fmla="*/ 572 w 939"/>
              <a:gd name="T73" fmla="*/ 85 h 601"/>
              <a:gd name="T74" fmla="*/ 585 w 939"/>
              <a:gd name="T75" fmla="*/ 210 h 601"/>
              <a:gd name="T76" fmla="*/ 558 w 939"/>
              <a:gd name="T77" fmla="*/ 274 h 601"/>
              <a:gd name="T78" fmla="*/ 525 w 939"/>
              <a:gd name="T79" fmla="*/ 310 h 601"/>
              <a:gd name="T80" fmla="*/ 527 w 939"/>
              <a:gd name="T81" fmla="*/ 323 h 601"/>
              <a:gd name="T82" fmla="*/ 542 w 939"/>
              <a:gd name="T83" fmla="*/ 388 h 601"/>
              <a:gd name="T84" fmla="*/ 662 w 939"/>
              <a:gd name="T85" fmla="*/ 438 h 601"/>
              <a:gd name="T86" fmla="*/ 746 w 939"/>
              <a:gd name="T87" fmla="*/ 500 h 601"/>
              <a:gd name="T88" fmla="*/ 762 w 939"/>
              <a:gd name="T89" fmla="*/ 596 h 601"/>
              <a:gd name="T90" fmla="*/ 177 w 939"/>
              <a:gd name="T91" fmla="*/ 566 h 601"/>
              <a:gd name="T92" fmla="*/ 206 w 939"/>
              <a:gd name="T93" fmla="*/ 482 h 601"/>
              <a:gd name="T94" fmla="*/ 318 w 939"/>
              <a:gd name="T95" fmla="*/ 424 h 601"/>
              <a:gd name="T96" fmla="*/ 407 w 939"/>
              <a:gd name="T97" fmla="*/ 373 h 601"/>
              <a:gd name="T98" fmla="*/ 410 w 939"/>
              <a:gd name="T99" fmla="*/ 323 h 601"/>
              <a:gd name="T100" fmla="*/ 410 w 939"/>
              <a:gd name="T101" fmla="*/ 309 h 601"/>
              <a:gd name="T102" fmla="*/ 392 w 939"/>
              <a:gd name="T103" fmla="*/ 286 h 601"/>
              <a:gd name="T104" fmla="*/ 354 w 939"/>
              <a:gd name="T105" fmla="*/ 203 h 601"/>
              <a:gd name="T106" fmla="*/ 354 w 939"/>
              <a:gd name="T107" fmla="*/ 120 h 601"/>
              <a:gd name="T108" fmla="*/ 375 w 939"/>
              <a:gd name="T109" fmla="*/ 4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601">
                <a:moveTo>
                  <a:pt x="714" y="167"/>
                </a:moveTo>
                <a:lnTo>
                  <a:pt x="756" y="182"/>
                </a:lnTo>
                <a:lnTo>
                  <a:pt x="775" y="185"/>
                </a:lnTo>
                <a:lnTo>
                  <a:pt x="790" y="195"/>
                </a:lnTo>
                <a:lnTo>
                  <a:pt x="801" y="208"/>
                </a:lnTo>
                <a:lnTo>
                  <a:pt x="809" y="223"/>
                </a:lnTo>
                <a:lnTo>
                  <a:pt x="816" y="236"/>
                </a:lnTo>
                <a:lnTo>
                  <a:pt x="817" y="244"/>
                </a:lnTo>
                <a:lnTo>
                  <a:pt x="819" y="248"/>
                </a:lnTo>
                <a:lnTo>
                  <a:pt x="819" y="326"/>
                </a:lnTo>
                <a:lnTo>
                  <a:pt x="817" y="330"/>
                </a:lnTo>
                <a:lnTo>
                  <a:pt x="816" y="339"/>
                </a:lnTo>
                <a:lnTo>
                  <a:pt x="811" y="352"/>
                </a:lnTo>
                <a:lnTo>
                  <a:pt x="803" y="365"/>
                </a:lnTo>
                <a:lnTo>
                  <a:pt x="791" y="380"/>
                </a:lnTo>
                <a:lnTo>
                  <a:pt x="778" y="390"/>
                </a:lnTo>
                <a:lnTo>
                  <a:pt x="778" y="391"/>
                </a:lnTo>
                <a:lnTo>
                  <a:pt x="778" y="394"/>
                </a:lnTo>
                <a:lnTo>
                  <a:pt x="777" y="396"/>
                </a:lnTo>
                <a:lnTo>
                  <a:pt x="777" y="399"/>
                </a:lnTo>
                <a:lnTo>
                  <a:pt x="777" y="403"/>
                </a:lnTo>
                <a:lnTo>
                  <a:pt x="778" y="403"/>
                </a:lnTo>
                <a:lnTo>
                  <a:pt x="778" y="406"/>
                </a:lnTo>
                <a:lnTo>
                  <a:pt x="778" y="412"/>
                </a:lnTo>
                <a:lnTo>
                  <a:pt x="778" y="422"/>
                </a:lnTo>
                <a:lnTo>
                  <a:pt x="780" y="435"/>
                </a:lnTo>
                <a:lnTo>
                  <a:pt x="785" y="446"/>
                </a:lnTo>
                <a:lnTo>
                  <a:pt x="793" y="458"/>
                </a:lnTo>
                <a:lnTo>
                  <a:pt x="806" y="467"/>
                </a:lnTo>
                <a:lnTo>
                  <a:pt x="822" y="472"/>
                </a:lnTo>
                <a:lnTo>
                  <a:pt x="851" y="479"/>
                </a:lnTo>
                <a:lnTo>
                  <a:pt x="876" y="490"/>
                </a:lnTo>
                <a:lnTo>
                  <a:pt x="895" y="503"/>
                </a:lnTo>
                <a:lnTo>
                  <a:pt x="908" y="515"/>
                </a:lnTo>
                <a:lnTo>
                  <a:pt x="916" y="523"/>
                </a:lnTo>
                <a:lnTo>
                  <a:pt x="921" y="531"/>
                </a:lnTo>
                <a:lnTo>
                  <a:pt x="926" y="542"/>
                </a:lnTo>
                <a:lnTo>
                  <a:pt x="929" y="557"/>
                </a:lnTo>
                <a:lnTo>
                  <a:pt x="933" y="573"/>
                </a:lnTo>
                <a:lnTo>
                  <a:pt x="936" y="586"/>
                </a:lnTo>
                <a:lnTo>
                  <a:pt x="939" y="596"/>
                </a:lnTo>
                <a:lnTo>
                  <a:pt x="939" y="599"/>
                </a:lnTo>
                <a:lnTo>
                  <a:pt x="795" y="601"/>
                </a:lnTo>
                <a:lnTo>
                  <a:pt x="793" y="596"/>
                </a:lnTo>
                <a:lnTo>
                  <a:pt x="791" y="583"/>
                </a:lnTo>
                <a:lnTo>
                  <a:pt x="790" y="566"/>
                </a:lnTo>
                <a:lnTo>
                  <a:pt x="787" y="545"/>
                </a:lnTo>
                <a:lnTo>
                  <a:pt x="783" y="524"/>
                </a:lnTo>
                <a:lnTo>
                  <a:pt x="778" y="506"/>
                </a:lnTo>
                <a:lnTo>
                  <a:pt x="774" y="492"/>
                </a:lnTo>
                <a:lnTo>
                  <a:pt x="769" y="484"/>
                </a:lnTo>
                <a:lnTo>
                  <a:pt x="767" y="480"/>
                </a:lnTo>
                <a:lnTo>
                  <a:pt x="764" y="476"/>
                </a:lnTo>
                <a:lnTo>
                  <a:pt x="757" y="469"/>
                </a:lnTo>
                <a:lnTo>
                  <a:pt x="749" y="461"/>
                </a:lnTo>
                <a:lnTo>
                  <a:pt x="736" y="451"/>
                </a:lnTo>
                <a:lnTo>
                  <a:pt x="720" y="438"/>
                </a:lnTo>
                <a:lnTo>
                  <a:pt x="696" y="424"/>
                </a:lnTo>
                <a:lnTo>
                  <a:pt x="694" y="419"/>
                </a:lnTo>
                <a:lnTo>
                  <a:pt x="692" y="416"/>
                </a:lnTo>
                <a:lnTo>
                  <a:pt x="691" y="411"/>
                </a:lnTo>
                <a:lnTo>
                  <a:pt x="689" y="409"/>
                </a:lnTo>
                <a:lnTo>
                  <a:pt x="689" y="406"/>
                </a:lnTo>
                <a:lnTo>
                  <a:pt x="689" y="406"/>
                </a:lnTo>
                <a:lnTo>
                  <a:pt x="691" y="406"/>
                </a:lnTo>
                <a:lnTo>
                  <a:pt x="691" y="403"/>
                </a:lnTo>
                <a:lnTo>
                  <a:pt x="691" y="399"/>
                </a:lnTo>
                <a:lnTo>
                  <a:pt x="689" y="396"/>
                </a:lnTo>
                <a:lnTo>
                  <a:pt x="689" y="394"/>
                </a:lnTo>
                <a:lnTo>
                  <a:pt x="689" y="393"/>
                </a:lnTo>
                <a:lnTo>
                  <a:pt x="688" y="391"/>
                </a:lnTo>
                <a:lnTo>
                  <a:pt x="681" y="385"/>
                </a:lnTo>
                <a:lnTo>
                  <a:pt x="673" y="375"/>
                </a:lnTo>
                <a:lnTo>
                  <a:pt x="663" y="364"/>
                </a:lnTo>
                <a:lnTo>
                  <a:pt x="655" y="351"/>
                </a:lnTo>
                <a:lnTo>
                  <a:pt x="650" y="336"/>
                </a:lnTo>
                <a:lnTo>
                  <a:pt x="647" y="321"/>
                </a:lnTo>
                <a:lnTo>
                  <a:pt x="647" y="300"/>
                </a:lnTo>
                <a:lnTo>
                  <a:pt x="647" y="281"/>
                </a:lnTo>
                <a:lnTo>
                  <a:pt x="647" y="265"/>
                </a:lnTo>
                <a:lnTo>
                  <a:pt x="647" y="252"/>
                </a:lnTo>
                <a:lnTo>
                  <a:pt x="647" y="248"/>
                </a:lnTo>
                <a:lnTo>
                  <a:pt x="649" y="244"/>
                </a:lnTo>
                <a:lnTo>
                  <a:pt x="650" y="236"/>
                </a:lnTo>
                <a:lnTo>
                  <a:pt x="654" y="223"/>
                </a:lnTo>
                <a:lnTo>
                  <a:pt x="660" y="208"/>
                </a:lnTo>
                <a:lnTo>
                  <a:pt x="668" y="193"/>
                </a:lnTo>
                <a:lnTo>
                  <a:pt x="680" y="180"/>
                </a:lnTo>
                <a:lnTo>
                  <a:pt x="696" y="171"/>
                </a:lnTo>
                <a:lnTo>
                  <a:pt x="714" y="167"/>
                </a:lnTo>
                <a:close/>
                <a:moveTo>
                  <a:pt x="225" y="161"/>
                </a:moveTo>
                <a:lnTo>
                  <a:pt x="243" y="166"/>
                </a:lnTo>
                <a:lnTo>
                  <a:pt x="259" y="175"/>
                </a:lnTo>
                <a:lnTo>
                  <a:pt x="271" y="188"/>
                </a:lnTo>
                <a:lnTo>
                  <a:pt x="279" y="205"/>
                </a:lnTo>
                <a:lnTo>
                  <a:pt x="285" y="221"/>
                </a:lnTo>
                <a:lnTo>
                  <a:pt x="289" y="234"/>
                </a:lnTo>
                <a:lnTo>
                  <a:pt x="290" y="244"/>
                </a:lnTo>
                <a:lnTo>
                  <a:pt x="292" y="248"/>
                </a:lnTo>
                <a:lnTo>
                  <a:pt x="292" y="252"/>
                </a:lnTo>
                <a:lnTo>
                  <a:pt x="292" y="265"/>
                </a:lnTo>
                <a:lnTo>
                  <a:pt x="292" y="281"/>
                </a:lnTo>
                <a:lnTo>
                  <a:pt x="292" y="300"/>
                </a:lnTo>
                <a:lnTo>
                  <a:pt x="292" y="321"/>
                </a:lnTo>
                <a:lnTo>
                  <a:pt x="289" y="336"/>
                </a:lnTo>
                <a:lnTo>
                  <a:pt x="284" y="351"/>
                </a:lnTo>
                <a:lnTo>
                  <a:pt x="276" y="364"/>
                </a:lnTo>
                <a:lnTo>
                  <a:pt x="266" y="375"/>
                </a:lnTo>
                <a:lnTo>
                  <a:pt x="258" y="385"/>
                </a:lnTo>
                <a:lnTo>
                  <a:pt x="253" y="391"/>
                </a:lnTo>
                <a:lnTo>
                  <a:pt x="250" y="393"/>
                </a:lnTo>
                <a:lnTo>
                  <a:pt x="250" y="394"/>
                </a:lnTo>
                <a:lnTo>
                  <a:pt x="250" y="396"/>
                </a:lnTo>
                <a:lnTo>
                  <a:pt x="250" y="399"/>
                </a:lnTo>
                <a:lnTo>
                  <a:pt x="248" y="403"/>
                </a:lnTo>
                <a:lnTo>
                  <a:pt x="248" y="406"/>
                </a:lnTo>
                <a:lnTo>
                  <a:pt x="250" y="406"/>
                </a:lnTo>
                <a:lnTo>
                  <a:pt x="250" y="406"/>
                </a:lnTo>
                <a:lnTo>
                  <a:pt x="250" y="409"/>
                </a:lnTo>
                <a:lnTo>
                  <a:pt x="248" y="414"/>
                </a:lnTo>
                <a:lnTo>
                  <a:pt x="246" y="419"/>
                </a:lnTo>
                <a:lnTo>
                  <a:pt x="243" y="427"/>
                </a:lnTo>
                <a:lnTo>
                  <a:pt x="216" y="445"/>
                </a:lnTo>
                <a:lnTo>
                  <a:pt x="196" y="459"/>
                </a:lnTo>
                <a:lnTo>
                  <a:pt x="180" y="471"/>
                </a:lnTo>
                <a:lnTo>
                  <a:pt x="170" y="480"/>
                </a:lnTo>
                <a:lnTo>
                  <a:pt x="162" y="487"/>
                </a:lnTo>
                <a:lnTo>
                  <a:pt x="159" y="492"/>
                </a:lnTo>
                <a:lnTo>
                  <a:pt x="152" y="506"/>
                </a:lnTo>
                <a:lnTo>
                  <a:pt x="148" y="526"/>
                </a:lnTo>
                <a:lnTo>
                  <a:pt x="146" y="547"/>
                </a:lnTo>
                <a:lnTo>
                  <a:pt x="144" y="566"/>
                </a:lnTo>
                <a:lnTo>
                  <a:pt x="144" y="584"/>
                </a:lnTo>
                <a:lnTo>
                  <a:pt x="144" y="596"/>
                </a:lnTo>
                <a:lnTo>
                  <a:pt x="144" y="601"/>
                </a:lnTo>
                <a:lnTo>
                  <a:pt x="0" y="599"/>
                </a:lnTo>
                <a:lnTo>
                  <a:pt x="0" y="596"/>
                </a:lnTo>
                <a:lnTo>
                  <a:pt x="3" y="586"/>
                </a:lnTo>
                <a:lnTo>
                  <a:pt x="6" y="573"/>
                </a:lnTo>
                <a:lnTo>
                  <a:pt x="10" y="557"/>
                </a:lnTo>
                <a:lnTo>
                  <a:pt x="15" y="542"/>
                </a:lnTo>
                <a:lnTo>
                  <a:pt x="18" y="531"/>
                </a:lnTo>
                <a:lnTo>
                  <a:pt x="23" y="523"/>
                </a:lnTo>
                <a:lnTo>
                  <a:pt x="31" y="515"/>
                </a:lnTo>
                <a:lnTo>
                  <a:pt x="45" y="503"/>
                </a:lnTo>
                <a:lnTo>
                  <a:pt x="63" y="490"/>
                </a:lnTo>
                <a:lnTo>
                  <a:pt x="88" y="479"/>
                </a:lnTo>
                <a:lnTo>
                  <a:pt x="117" y="472"/>
                </a:lnTo>
                <a:lnTo>
                  <a:pt x="133" y="467"/>
                </a:lnTo>
                <a:lnTo>
                  <a:pt x="146" y="459"/>
                </a:lnTo>
                <a:lnTo>
                  <a:pt x="154" y="450"/>
                </a:lnTo>
                <a:lnTo>
                  <a:pt x="159" y="438"/>
                </a:lnTo>
                <a:lnTo>
                  <a:pt x="161" y="427"/>
                </a:lnTo>
                <a:lnTo>
                  <a:pt x="161" y="419"/>
                </a:lnTo>
                <a:lnTo>
                  <a:pt x="161" y="412"/>
                </a:lnTo>
                <a:lnTo>
                  <a:pt x="162" y="411"/>
                </a:lnTo>
                <a:lnTo>
                  <a:pt x="162" y="409"/>
                </a:lnTo>
                <a:lnTo>
                  <a:pt x="162" y="407"/>
                </a:lnTo>
                <a:lnTo>
                  <a:pt x="162" y="403"/>
                </a:lnTo>
                <a:lnTo>
                  <a:pt x="162" y="398"/>
                </a:lnTo>
                <a:lnTo>
                  <a:pt x="161" y="394"/>
                </a:lnTo>
                <a:lnTo>
                  <a:pt x="161" y="391"/>
                </a:lnTo>
                <a:lnTo>
                  <a:pt x="161" y="390"/>
                </a:lnTo>
                <a:lnTo>
                  <a:pt x="148" y="380"/>
                </a:lnTo>
                <a:lnTo>
                  <a:pt x="136" y="365"/>
                </a:lnTo>
                <a:lnTo>
                  <a:pt x="128" y="352"/>
                </a:lnTo>
                <a:lnTo>
                  <a:pt x="122" y="339"/>
                </a:lnTo>
                <a:lnTo>
                  <a:pt x="118" y="330"/>
                </a:lnTo>
                <a:lnTo>
                  <a:pt x="118" y="326"/>
                </a:lnTo>
                <a:lnTo>
                  <a:pt x="118" y="248"/>
                </a:lnTo>
                <a:lnTo>
                  <a:pt x="118" y="244"/>
                </a:lnTo>
                <a:lnTo>
                  <a:pt x="122" y="236"/>
                </a:lnTo>
                <a:lnTo>
                  <a:pt x="128" y="223"/>
                </a:lnTo>
                <a:lnTo>
                  <a:pt x="136" y="208"/>
                </a:lnTo>
                <a:lnTo>
                  <a:pt x="149" y="195"/>
                </a:lnTo>
                <a:lnTo>
                  <a:pt x="164" y="185"/>
                </a:lnTo>
                <a:lnTo>
                  <a:pt x="183" y="182"/>
                </a:lnTo>
                <a:lnTo>
                  <a:pt x="225" y="161"/>
                </a:lnTo>
                <a:close/>
                <a:moveTo>
                  <a:pt x="438" y="0"/>
                </a:moveTo>
                <a:lnTo>
                  <a:pt x="498" y="29"/>
                </a:lnTo>
                <a:lnTo>
                  <a:pt x="521" y="33"/>
                </a:lnTo>
                <a:lnTo>
                  <a:pt x="538" y="41"/>
                </a:lnTo>
                <a:lnTo>
                  <a:pt x="553" y="54"/>
                </a:lnTo>
                <a:lnTo>
                  <a:pt x="564" y="68"/>
                </a:lnTo>
                <a:lnTo>
                  <a:pt x="572" y="85"/>
                </a:lnTo>
                <a:lnTo>
                  <a:pt x="579" y="99"/>
                </a:lnTo>
                <a:lnTo>
                  <a:pt x="584" y="111"/>
                </a:lnTo>
                <a:lnTo>
                  <a:pt x="585" y="120"/>
                </a:lnTo>
                <a:lnTo>
                  <a:pt x="585" y="124"/>
                </a:lnTo>
                <a:lnTo>
                  <a:pt x="585" y="210"/>
                </a:lnTo>
                <a:lnTo>
                  <a:pt x="585" y="214"/>
                </a:lnTo>
                <a:lnTo>
                  <a:pt x="582" y="224"/>
                </a:lnTo>
                <a:lnTo>
                  <a:pt x="577" y="239"/>
                </a:lnTo>
                <a:lnTo>
                  <a:pt x="569" y="257"/>
                </a:lnTo>
                <a:lnTo>
                  <a:pt x="558" y="274"/>
                </a:lnTo>
                <a:lnTo>
                  <a:pt x="545" y="291"/>
                </a:lnTo>
                <a:lnTo>
                  <a:pt x="527" y="304"/>
                </a:lnTo>
                <a:lnTo>
                  <a:pt x="527" y="304"/>
                </a:lnTo>
                <a:lnTo>
                  <a:pt x="527" y="307"/>
                </a:lnTo>
                <a:lnTo>
                  <a:pt x="525" y="310"/>
                </a:lnTo>
                <a:lnTo>
                  <a:pt x="525" y="315"/>
                </a:lnTo>
                <a:lnTo>
                  <a:pt x="525" y="318"/>
                </a:lnTo>
                <a:lnTo>
                  <a:pt x="525" y="320"/>
                </a:lnTo>
                <a:lnTo>
                  <a:pt x="527" y="321"/>
                </a:lnTo>
                <a:lnTo>
                  <a:pt x="527" y="323"/>
                </a:lnTo>
                <a:lnTo>
                  <a:pt x="527" y="331"/>
                </a:lnTo>
                <a:lnTo>
                  <a:pt x="529" y="343"/>
                </a:lnTo>
                <a:lnTo>
                  <a:pt x="530" y="357"/>
                </a:lnTo>
                <a:lnTo>
                  <a:pt x="535" y="372"/>
                </a:lnTo>
                <a:lnTo>
                  <a:pt x="542" y="388"/>
                </a:lnTo>
                <a:lnTo>
                  <a:pt x="555" y="401"/>
                </a:lnTo>
                <a:lnTo>
                  <a:pt x="571" y="411"/>
                </a:lnTo>
                <a:lnTo>
                  <a:pt x="594" y="417"/>
                </a:lnTo>
                <a:lnTo>
                  <a:pt x="629" y="425"/>
                </a:lnTo>
                <a:lnTo>
                  <a:pt x="662" y="438"/>
                </a:lnTo>
                <a:lnTo>
                  <a:pt x="689" y="453"/>
                </a:lnTo>
                <a:lnTo>
                  <a:pt x="712" y="467"/>
                </a:lnTo>
                <a:lnTo>
                  <a:pt x="730" y="480"/>
                </a:lnTo>
                <a:lnTo>
                  <a:pt x="741" y="490"/>
                </a:lnTo>
                <a:lnTo>
                  <a:pt x="746" y="500"/>
                </a:lnTo>
                <a:lnTo>
                  <a:pt x="751" y="518"/>
                </a:lnTo>
                <a:lnTo>
                  <a:pt x="756" y="539"/>
                </a:lnTo>
                <a:lnTo>
                  <a:pt x="759" y="562"/>
                </a:lnTo>
                <a:lnTo>
                  <a:pt x="761" y="581"/>
                </a:lnTo>
                <a:lnTo>
                  <a:pt x="762" y="596"/>
                </a:lnTo>
                <a:lnTo>
                  <a:pt x="762" y="601"/>
                </a:lnTo>
                <a:lnTo>
                  <a:pt x="177" y="601"/>
                </a:lnTo>
                <a:lnTo>
                  <a:pt x="177" y="596"/>
                </a:lnTo>
                <a:lnTo>
                  <a:pt x="177" y="584"/>
                </a:lnTo>
                <a:lnTo>
                  <a:pt x="177" y="566"/>
                </a:lnTo>
                <a:lnTo>
                  <a:pt x="178" y="547"/>
                </a:lnTo>
                <a:lnTo>
                  <a:pt x="182" y="526"/>
                </a:lnTo>
                <a:lnTo>
                  <a:pt x="188" y="506"/>
                </a:lnTo>
                <a:lnTo>
                  <a:pt x="196" y="490"/>
                </a:lnTo>
                <a:lnTo>
                  <a:pt x="206" y="482"/>
                </a:lnTo>
                <a:lnTo>
                  <a:pt x="221" y="471"/>
                </a:lnTo>
                <a:lnTo>
                  <a:pt x="238" y="459"/>
                </a:lnTo>
                <a:lnTo>
                  <a:pt x="263" y="446"/>
                </a:lnTo>
                <a:lnTo>
                  <a:pt x="289" y="435"/>
                </a:lnTo>
                <a:lnTo>
                  <a:pt x="318" y="424"/>
                </a:lnTo>
                <a:lnTo>
                  <a:pt x="350" y="417"/>
                </a:lnTo>
                <a:lnTo>
                  <a:pt x="373" y="411"/>
                </a:lnTo>
                <a:lnTo>
                  <a:pt x="389" y="401"/>
                </a:lnTo>
                <a:lnTo>
                  <a:pt x="399" y="388"/>
                </a:lnTo>
                <a:lnTo>
                  <a:pt x="407" y="373"/>
                </a:lnTo>
                <a:lnTo>
                  <a:pt x="410" y="359"/>
                </a:lnTo>
                <a:lnTo>
                  <a:pt x="412" y="344"/>
                </a:lnTo>
                <a:lnTo>
                  <a:pt x="412" y="333"/>
                </a:lnTo>
                <a:lnTo>
                  <a:pt x="410" y="325"/>
                </a:lnTo>
                <a:lnTo>
                  <a:pt x="410" y="323"/>
                </a:lnTo>
                <a:lnTo>
                  <a:pt x="412" y="321"/>
                </a:lnTo>
                <a:lnTo>
                  <a:pt x="412" y="320"/>
                </a:lnTo>
                <a:lnTo>
                  <a:pt x="412" y="317"/>
                </a:lnTo>
                <a:lnTo>
                  <a:pt x="412" y="312"/>
                </a:lnTo>
                <a:lnTo>
                  <a:pt x="410" y="309"/>
                </a:lnTo>
                <a:lnTo>
                  <a:pt x="410" y="305"/>
                </a:lnTo>
                <a:lnTo>
                  <a:pt x="410" y="305"/>
                </a:lnTo>
                <a:lnTo>
                  <a:pt x="409" y="302"/>
                </a:lnTo>
                <a:lnTo>
                  <a:pt x="402" y="296"/>
                </a:lnTo>
                <a:lnTo>
                  <a:pt x="392" y="286"/>
                </a:lnTo>
                <a:lnTo>
                  <a:pt x="381" y="271"/>
                </a:lnTo>
                <a:lnTo>
                  <a:pt x="371" y="257"/>
                </a:lnTo>
                <a:lnTo>
                  <a:pt x="362" y="239"/>
                </a:lnTo>
                <a:lnTo>
                  <a:pt x="355" y="221"/>
                </a:lnTo>
                <a:lnTo>
                  <a:pt x="354" y="203"/>
                </a:lnTo>
                <a:lnTo>
                  <a:pt x="354" y="171"/>
                </a:lnTo>
                <a:lnTo>
                  <a:pt x="354" y="145"/>
                </a:lnTo>
                <a:lnTo>
                  <a:pt x="354" y="128"/>
                </a:lnTo>
                <a:lnTo>
                  <a:pt x="354" y="124"/>
                </a:lnTo>
                <a:lnTo>
                  <a:pt x="354" y="120"/>
                </a:lnTo>
                <a:lnTo>
                  <a:pt x="355" y="111"/>
                </a:lnTo>
                <a:lnTo>
                  <a:pt x="357" y="96"/>
                </a:lnTo>
                <a:lnTo>
                  <a:pt x="360" y="80"/>
                </a:lnTo>
                <a:lnTo>
                  <a:pt x="366" y="62"/>
                </a:lnTo>
                <a:lnTo>
                  <a:pt x="375" y="44"/>
                </a:lnTo>
                <a:lnTo>
                  <a:pt x="386" y="26"/>
                </a:lnTo>
                <a:lnTo>
                  <a:pt x="399" y="13"/>
                </a:lnTo>
                <a:lnTo>
                  <a:pt x="417" y="4"/>
                </a:lnTo>
                <a:lnTo>
                  <a:pt x="4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1" name="直線矢印コネクタ 10"/>
          <p:cNvCxnSpPr/>
          <p:nvPr/>
        </p:nvCxnSpPr>
        <p:spPr>
          <a:xfrm flipH="1">
            <a:off x="2989848" y="4658745"/>
            <a:ext cx="946637" cy="517443"/>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4694348" y="4604080"/>
            <a:ext cx="38123" cy="507699"/>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779147" y="4588461"/>
            <a:ext cx="589468" cy="54057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図形グループ 13"/>
          <p:cNvGrpSpPr/>
          <p:nvPr/>
        </p:nvGrpSpPr>
        <p:grpSpPr>
          <a:xfrm>
            <a:off x="3608280" y="2222751"/>
            <a:ext cx="2204694" cy="701163"/>
            <a:chOff x="1883983" y="2265714"/>
            <a:chExt cx="2204694" cy="701163"/>
          </a:xfrm>
        </p:grpSpPr>
        <p:sp>
          <p:nvSpPr>
            <p:cNvPr id="15" name="角丸四角形 14"/>
            <p:cNvSpPr/>
            <p:nvPr/>
          </p:nvSpPr>
          <p:spPr>
            <a:xfrm>
              <a:off x="1883983" y="2265714"/>
              <a:ext cx="2204694" cy="7011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2613"/>
              <a:r>
                <a:rPr kumimoji="1" lang="en-US" altLang="ja-JP" b="1" dirty="0" smtClean="0">
                  <a:solidFill>
                    <a:schemeClr val="accent1"/>
                  </a:solidFill>
                </a:rPr>
                <a:t>Information</a:t>
              </a:r>
            </a:p>
            <a:p>
              <a:pPr marL="582613"/>
              <a:r>
                <a:rPr kumimoji="1" lang="en-US" altLang="ja-JP" b="1" dirty="0" smtClean="0">
                  <a:solidFill>
                    <a:schemeClr val="accent1"/>
                  </a:solidFill>
                </a:rPr>
                <a:t>Analysis</a:t>
              </a:r>
              <a:endParaRPr kumimoji="1" lang="en-US" altLang="ja-JP" b="1" dirty="0">
                <a:solidFill>
                  <a:schemeClr val="accent1"/>
                </a:solidFill>
              </a:endParaRPr>
            </a:p>
          </p:txBody>
        </p:sp>
        <p:sp>
          <p:nvSpPr>
            <p:cNvPr id="16" name="Freeform 15"/>
            <p:cNvSpPr>
              <a:spLocks noChangeAspect="1" noEditPoints="1"/>
            </p:cNvSpPr>
            <p:nvPr/>
          </p:nvSpPr>
          <p:spPr bwMode="auto">
            <a:xfrm>
              <a:off x="1995543" y="2402802"/>
              <a:ext cx="493169" cy="492711"/>
            </a:xfrm>
            <a:custGeom>
              <a:avLst/>
              <a:gdLst>
                <a:gd name="T0" fmla="*/ 480 w 1076"/>
                <a:gd name="T1" fmla="*/ 112 h 1075"/>
                <a:gd name="T2" fmla="*/ 480 w 1076"/>
                <a:gd name="T3" fmla="*/ 191 h 1075"/>
                <a:gd name="T4" fmla="*/ 480 w 1076"/>
                <a:gd name="T5" fmla="*/ 293 h 1075"/>
                <a:gd name="T6" fmla="*/ 480 w 1076"/>
                <a:gd name="T7" fmla="*/ 401 h 1075"/>
                <a:gd name="T8" fmla="*/ 480 w 1076"/>
                <a:gd name="T9" fmla="*/ 496 h 1075"/>
                <a:gd name="T10" fmla="*/ 480 w 1076"/>
                <a:gd name="T11" fmla="*/ 566 h 1075"/>
                <a:gd name="T12" fmla="*/ 480 w 1076"/>
                <a:gd name="T13" fmla="*/ 592 h 1075"/>
                <a:gd name="T14" fmla="*/ 507 w 1076"/>
                <a:gd name="T15" fmla="*/ 592 h 1075"/>
                <a:gd name="T16" fmla="*/ 579 w 1076"/>
                <a:gd name="T17" fmla="*/ 592 h 1075"/>
                <a:gd name="T18" fmla="*/ 675 w 1076"/>
                <a:gd name="T19" fmla="*/ 592 h 1075"/>
                <a:gd name="T20" fmla="*/ 783 w 1076"/>
                <a:gd name="T21" fmla="*/ 592 h 1075"/>
                <a:gd name="T22" fmla="*/ 883 w 1076"/>
                <a:gd name="T23" fmla="*/ 592 h 1075"/>
                <a:gd name="T24" fmla="*/ 963 w 1076"/>
                <a:gd name="T25" fmla="*/ 592 h 1075"/>
                <a:gd name="T26" fmla="*/ 942 w 1076"/>
                <a:gd name="T27" fmla="*/ 732 h 1075"/>
                <a:gd name="T28" fmla="*/ 885 w 1076"/>
                <a:gd name="T29" fmla="*/ 856 h 1075"/>
                <a:gd name="T30" fmla="*/ 796 w 1076"/>
                <a:gd name="T31" fmla="*/ 956 h 1075"/>
                <a:gd name="T32" fmla="*/ 685 w 1076"/>
                <a:gd name="T33" fmla="*/ 1030 h 1075"/>
                <a:gd name="T34" fmla="*/ 552 w 1076"/>
                <a:gd name="T35" fmla="*/ 1069 h 1075"/>
                <a:gd name="T36" fmla="*/ 410 w 1076"/>
                <a:gd name="T37" fmla="*/ 1069 h 1075"/>
                <a:gd name="T38" fmla="*/ 278 w 1076"/>
                <a:gd name="T39" fmla="*/ 1030 h 1075"/>
                <a:gd name="T40" fmla="*/ 166 w 1076"/>
                <a:gd name="T41" fmla="*/ 956 h 1075"/>
                <a:gd name="T42" fmla="*/ 78 w 1076"/>
                <a:gd name="T43" fmla="*/ 856 h 1075"/>
                <a:gd name="T44" fmla="*/ 21 w 1076"/>
                <a:gd name="T45" fmla="*/ 732 h 1075"/>
                <a:gd name="T46" fmla="*/ 0 w 1076"/>
                <a:gd name="T47" fmla="*/ 592 h 1075"/>
                <a:gd name="T48" fmla="*/ 21 w 1076"/>
                <a:gd name="T49" fmla="*/ 454 h 1075"/>
                <a:gd name="T50" fmla="*/ 78 w 1076"/>
                <a:gd name="T51" fmla="*/ 331 h 1075"/>
                <a:gd name="T52" fmla="*/ 165 w 1076"/>
                <a:gd name="T53" fmla="*/ 231 h 1075"/>
                <a:gd name="T54" fmla="*/ 276 w 1076"/>
                <a:gd name="T55" fmla="*/ 157 h 1075"/>
                <a:gd name="T56" fmla="*/ 407 w 1076"/>
                <a:gd name="T57" fmla="*/ 117 h 1075"/>
                <a:gd name="T58" fmla="*/ 558 w 1076"/>
                <a:gd name="T59" fmla="*/ 0 h 1075"/>
                <a:gd name="T60" fmla="*/ 707 w 1076"/>
                <a:gd name="T61" fmla="*/ 21 h 1075"/>
                <a:gd name="T62" fmla="*/ 840 w 1076"/>
                <a:gd name="T63" fmla="*/ 83 h 1075"/>
                <a:gd name="T64" fmla="*/ 949 w 1076"/>
                <a:gd name="T65" fmla="*/ 178 h 1075"/>
                <a:gd name="T66" fmla="*/ 1029 w 1076"/>
                <a:gd name="T67" fmla="*/ 299 h 1075"/>
                <a:gd name="T68" fmla="*/ 1070 w 1076"/>
                <a:gd name="T69" fmla="*/ 441 h 1075"/>
                <a:gd name="T70" fmla="*/ 558 w 1076"/>
                <a:gd name="T71" fmla="*/ 519 h 1075"/>
                <a:gd name="T72" fmla="*/ 558 w 1076"/>
                <a:gd name="T73" fmla="*/ 494 h 1075"/>
                <a:gd name="T74" fmla="*/ 558 w 1076"/>
                <a:gd name="T75" fmla="*/ 428 h 1075"/>
                <a:gd name="T76" fmla="*/ 558 w 1076"/>
                <a:gd name="T77" fmla="*/ 337 h 1075"/>
                <a:gd name="T78" fmla="*/ 558 w 1076"/>
                <a:gd name="T79" fmla="*/ 233 h 1075"/>
                <a:gd name="T80" fmla="*/ 558 w 1076"/>
                <a:gd name="T81" fmla="*/ 134 h 1075"/>
                <a:gd name="T82" fmla="*/ 558 w 1076"/>
                <a:gd name="T83" fmla="*/ 53 h 1075"/>
                <a:gd name="T84" fmla="*/ 558 w 1076"/>
                <a:gd name="T85" fmla="*/ 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6" h="1075">
                  <a:moveTo>
                    <a:pt x="478" y="112"/>
                  </a:moveTo>
                  <a:lnTo>
                    <a:pt x="480" y="112"/>
                  </a:lnTo>
                  <a:lnTo>
                    <a:pt x="480" y="148"/>
                  </a:lnTo>
                  <a:lnTo>
                    <a:pt x="480" y="191"/>
                  </a:lnTo>
                  <a:lnTo>
                    <a:pt x="480" y="240"/>
                  </a:lnTo>
                  <a:lnTo>
                    <a:pt x="480" y="293"/>
                  </a:lnTo>
                  <a:lnTo>
                    <a:pt x="480" y="346"/>
                  </a:lnTo>
                  <a:lnTo>
                    <a:pt x="480" y="401"/>
                  </a:lnTo>
                  <a:lnTo>
                    <a:pt x="480" y="450"/>
                  </a:lnTo>
                  <a:lnTo>
                    <a:pt x="480" y="496"/>
                  </a:lnTo>
                  <a:lnTo>
                    <a:pt x="480" y="536"/>
                  </a:lnTo>
                  <a:lnTo>
                    <a:pt x="480" y="566"/>
                  </a:lnTo>
                  <a:lnTo>
                    <a:pt x="480" y="587"/>
                  </a:lnTo>
                  <a:lnTo>
                    <a:pt x="480" y="592"/>
                  </a:lnTo>
                  <a:lnTo>
                    <a:pt x="488" y="592"/>
                  </a:lnTo>
                  <a:lnTo>
                    <a:pt x="507" y="592"/>
                  </a:lnTo>
                  <a:lnTo>
                    <a:pt x="539" y="592"/>
                  </a:lnTo>
                  <a:lnTo>
                    <a:pt x="579" y="592"/>
                  </a:lnTo>
                  <a:lnTo>
                    <a:pt x="624" y="592"/>
                  </a:lnTo>
                  <a:lnTo>
                    <a:pt x="675" y="592"/>
                  </a:lnTo>
                  <a:lnTo>
                    <a:pt x="728" y="592"/>
                  </a:lnTo>
                  <a:lnTo>
                    <a:pt x="783" y="592"/>
                  </a:lnTo>
                  <a:lnTo>
                    <a:pt x="836" y="592"/>
                  </a:lnTo>
                  <a:lnTo>
                    <a:pt x="883" y="592"/>
                  </a:lnTo>
                  <a:lnTo>
                    <a:pt x="927" y="592"/>
                  </a:lnTo>
                  <a:lnTo>
                    <a:pt x="963" y="592"/>
                  </a:lnTo>
                  <a:lnTo>
                    <a:pt x="957" y="664"/>
                  </a:lnTo>
                  <a:lnTo>
                    <a:pt x="942" y="732"/>
                  </a:lnTo>
                  <a:lnTo>
                    <a:pt x="917" y="797"/>
                  </a:lnTo>
                  <a:lnTo>
                    <a:pt x="885" y="856"/>
                  </a:lnTo>
                  <a:lnTo>
                    <a:pt x="843" y="909"/>
                  </a:lnTo>
                  <a:lnTo>
                    <a:pt x="796" y="956"/>
                  </a:lnTo>
                  <a:lnTo>
                    <a:pt x="743" y="997"/>
                  </a:lnTo>
                  <a:lnTo>
                    <a:pt x="685" y="1030"/>
                  </a:lnTo>
                  <a:lnTo>
                    <a:pt x="620" y="1054"/>
                  </a:lnTo>
                  <a:lnTo>
                    <a:pt x="552" y="1069"/>
                  </a:lnTo>
                  <a:lnTo>
                    <a:pt x="480" y="1075"/>
                  </a:lnTo>
                  <a:lnTo>
                    <a:pt x="410" y="1069"/>
                  </a:lnTo>
                  <a:lnTo>
                    <a:pt x="342" y="1054"/>
                  </a:lnTo>
                  <a:lnTo>
                    <a:pt x="278" y="1030"/>
                  </a:lnTo>
                  <a:lnTo>
                    <a:pt x="219" y="997"/>
                  </a:lnTo>
                  <a:lnTo>
                    <a:pt x="166" y="956"/>
                  </a:lnTo>
                  <a:lnTo>
                    <a:pt x="117" y="909"/>
                  </a:lnTo>
                  <a:lnTo>
                    <a:pt x="78" y="856"/>
                  </a:lnTo>
                  <a:lnTo>
                    <a:pt x="45" y="797"/>
                  </a:lnTo>
                  <a:lnTo>
                    <a:pt x="21" y="732"/>
                  </a:lnTo>
                  <a:lnTo>
                    <a:pt x="6" y="664"/>
                  </a:lnTo>
                  <a:lnTo>
                    <a:pt x="0" y="592"/>
                  </a:lnTo>
                  <a:lnTo>
                    <a:pt x="6" y="522"/>
                  </a:lnTo>
                  <a:lnTo>
                    <a:pt x="21" y="454"/>
                  </a:lnTo>
                  <a:lnTo>
                    <a:pt x="45" y="392"/>
                  </a:lnTo>
                  <a:lnTo>
                    <a:pt x="78" y="331"/>
                  </a:lnTo>
                  <a:lnTo>
                    <a:pt x="117" y="278"/>
                  </a:lnTo>
                  <a:lnTo>
                    <a:pt x="165" y="231"/>
                  </a:lnTo>
                  <a:lnTo>
                    <a:pt x="218" y="191"/>
                  </a:lnTo>
                  <a:lnTo>
                    <a:pt x="276" y="157"/>
                  </a:lnTo>
                  <a:lnTo>
                    <a:pt x="340" y="132"/>
                  </a:lnTo>
                  <a:lnTo>
                    <a:pt x="407" y="117"/>
                  </a:lnTo>
                  <a:lnTo>
                    <a:pt x="478" y="112"/>
                  </a:lnTo>
                  <a:close/>
                  <a:moveTo>
                    <a:pt x="558" y="0"/>
                  </a:moveTo>
                  <a:lnTo>
                    <a:pt x="635" y="6"/>
                  </a:lnTo>
                  <a:lnTo>
                    <a:pt x="707" y="21"/>
                  </a:lnTo>
                  <a:lnTo>
                    <a:pt x="777" y="47"/>
                  </a:lnTo>
                  <a:lnTo>
                    <a:pt x="840" y="83"/>
                  </a:lnTo>
                  <a:lnTo>
                    <a:pt x="898" y="127"/>
                  </a:lnTo>
                  <a:lnTo>
                    <a:pt x="949" y="178"/>
                  </a:lnTo>
                  <a:lnTo>
                    <a:pt x="993" y="237"/>
                  </a:lnTo>
                  <a:lnTo>
                    <a:pt x="1029" y="299"/>
                  </a:lnTo>
                  <a:lnTo>
                    <a:pt x="1053" y="369"/>
                  </a:lnTo>
                  <a:lnTo>
                    <a:pt x="1070" y="441"/>
                  </a:lnTo>
                  <a:lnTo>
                    <a:pt x="1076" y="519"/>
                  </a:lnTo>
                  <a:lnTo>
                    <a:pt x="558" y="519"/>
                  </a:lnTo>
                  <a:lnTo>
                    <a:pt x="558" y="513"/>
                  </a:lnTo>
                  <a:lnTo>
                    <a:pt x="558" y="494"/>
                  </a:lnTo>
                  <a:lnTo>
                    <a:pt x="558" y="466"/>
                  </a:lnTo>
                  <a:lnTo>
                    <a:pt x="558" y="428"/>
                  </a:lnTo>
                  <a:lnTo>
                    <a:pt x="558" y="384"/>
                  </a:lnTo>
                  <a:lnTo>
                    <a:pt x="558" y="337"/>
                  </a:lnTo>
                  <a:lnTo>
                    <a:pt x="558" y="286"/>
                  </a:lnTo>
                  <a:lnTo>
                    <a:pt x="558" y="233"/>
                  </a:lnTo>
                  <a:lnTo>
                    <a:pt x="558" y="182"/>
                  </a:lnTo>
                  <a:lnTo>
                    <a:pt x="558" y="134"/>
                  </a:lnTo>
                  <a:lnTo>
                    <a:pt x="558" y="91"/>
                  </a:lnTo>
                  <a:lnTo>
                    <a:pt x="558" y="53"/>
                  </a:lnTo>
                  <a:lnTo>
                    <a:pt x="558" y="25"/>
                  </a:lnTo>
                  <a:lnTo>
                    <a:pt x="558" y="6"/>
                  </a:lnTo>
                  <a:lnTo>
                    <a:pt x="55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17" name="直線矢印コネクタ 16"/>
          <p:cNvCxnSpPr/>
          <p:nvPr/>
        </p:nvCxnSpPr>
        <p:spPr>
          <a:xfrm flipH="1">
            <a:off x="4692214" y="2923914"/>
            <a:ext cx="18413" cy="728541"/>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p:nvPr/>
        </p:nvCxnSpPr>
        <p:spPr>
          <a:xfrm>
            <a:off x="5812974" y="2573333"/>
            <a:ext cx="1177877" cy="3106625"/>
          </a:xfrm>
          <a:prstGeom prst="bentConnector3">
            <a:avLst>
              <a:gd name="adj1" fmla="val 205939"/>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9" name="図形グループ 18"/>
          <p:cNvGrpSpPr/>
          <p:nvPr/>
        </p:nvGrpSpPr>
        <p:grpSpPr>
          <a:xfrm>
            <a:off x="7096757" y="3790096"/>
            <a:ext cx="2242482" cy="686690"/>
            <a:chOff x="5476964" y="3833059"/>
            <a:chExt cx="2242482" cy="686690"/>
          </a:xfrm>
        </p:grpSpPr>
        <p:sp>
          <p:nvSpPr>
            <p:cNvPr id="20" name="角丸四角形 19"/>
            <p:cNvSpPr/>
            <p:nvPr/>
          </p:nvSpPr>
          <p:spPr>
            <a:xfrm>
              <a:off x="5476964" y="3833059"/>
              <a:ext cx="2242482" cy="686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2613"/>
              <a:r>
                <a:rPr kumimoji="1" lang="en-US" altLang="ja-JP" b="1" dirty="0" smtClean="0">
                  <a:solidFill>
                    <a:schemeClr val="accent6">
                      <a:lumMod val="75000"/>
                    </a:schemeClr>
                  </a:solidFill>
                </a:rPr>
                <a:t>Security</a:t>
              </a:r>
            </a:p>
            <a:p>
              <a:pPr marL="582613"/>
              <a:r>
                <a:rPr kumimoji="1" lang="en-US" altLang="ja-JP" b="1" dirty="0" smtClean="0">
                  <a:solidFill>
                    <a:schemeClr val="accent6">
                      <a:lumMod val="75000"/>
                    </a:schemeClr>
                  </a:solidFill>
                </a:rPr>
                <a:t>Information</a:t>
              </a:r>
              <a:endParaRPr kumimoji="1" lang="ja-JP" altLang="en-US" b="1" dirty="0">
                <a:solidFill>
                  <a:schemeClr val="accent6">
                    <a:lumMod val="75000"/>
                  </a:schemeClr>
                </a:solidFill>
              </a:endParaRPr>
            </a:p>
          </p:txBody>
        </p:sp>
        <p:sp>
          <p:nvSpPr>
            <p:cNvPr id="21" name="Freeform 16"/>
            <p:cNvSpPr>
              <a:spLocks noChangeAspect="1" noEditPoints="1"/>
            </p:cNvSpPr>
            <p:nvPr/>
          </p:nvSpPr>
          <p:spPr bwMode="auto">
            <a:xfrm>
              <a:off x="5548880" y="3949032"/>
              <a:ext cx="509682" cy="421984"/>
            </a:xfrm>
            <a:custGeom>
              <a:avLst/>
              <a:gdLst>
                <a:gd name="T0" fmla="*/ 836 w 1484"/>
                <a:gd name="T1" fmla="*/ 54 h 1226"/>
                <a:gd name="T2" fmla="*/ 794 w 1484"/>
                <a:gd name="T3" fmla="*/ 17 h 1226"/>
                <a:gd name="T4" fmla="*/ 744 w 1484"/>
                <a:gd name="T5" fmla="*/ 0 h 1226"/>
                <a:gd name="T6" fmla="*/ 711 w 1484"/>
                <a:gd name="T7" fmla="*/ 6 h 1226"/>
                <a:gd name="T8" fmla="*/ 674 w 1484"/>
                <a:gd name="T9" fmla="*/ 27 h 1226"/>
                <a:gd name="T10" fmla="*/ 46 w 1484"/>
                <a:gd name="T11" fmla="*/ 1097 h 1226"/>
                <a:gd name="T12" fmla="*/ 17 w 1484"/>
                <a:gd name="T13" fmla="*/ 1136 h 1226"/>
                <a:gd name="T14" fmla="*/ 0 w 1484"/>
                <a:gd name="T15" fmla="*/ 1183 h 1226"/>
                <a:gd name="T16" fmla="*/ 6 w 1484"/>
                <a:gd name="T17" fmla="*/ 1204 h 1226"/>
                <a:gd name="T18" fmla="*/ 26 w 1484"/>
                <a:gd name="T19" fmla="*/ 1219 h 1226"/>
                <a:gd name="T20" fmla="*/ 64 w 1484"/>
                <a:gd name="T21" fmla="*/ 1226 h 1226"/>
                <a:gd name="T22" fmla="*/ 1446 w 1484"/>
                <a:gd name="T23" fmla="*/ 1222 h 1226"/>
                <a:gd name="T24" fmla="*/ 1473 w 1484"/>
                <a:gd name="T25" fmla="*/ 1205 h 1226"/>
                <a:gd name="T26" fmla="*/ 1484 w 1484"/>
                <a:gd name="T27" fmla="*/ 1178 h 1226"/>
                <a:gd name="T28" fmla="*/ 1477 w 1484"/>
                <a:gd name="T29" fmla="*/ 1151 h 1226"/>
                <a:gd name="T30" fmla="*/ 1438 w 1484"/>
                <a:gd name="T31" fmla="*/ 1097 h 1226"/>
                <a:gd name="T32" fmla="*/ 639 w 1484"/>
                <a:gd name="T33" fmla="*/ 338 h 1226"/>
                <a:gd name="T34" fmla="*/ 658 w 1484"/>
                <a:gd name="T35" fmla="*/ 304 h 1226"/>
                <a:gd name="T36" fmla="*/ 689 w 1484"/>
                <a:gd name="T37" fmla="*/ 280 h 1226"/>
                <a:gd name="T38" fmla="*/ 727 w 1484"/>
                <a:gd name="T39" fmla="*/ 267 h 1226"/>
                <a:gd name="T40" fmla="*/ 756 w 1484"/>
                <a:gd name="T41" fmla="*/ 266 h 1226"/>
                <a:gd name="T42" fmla="*/ 794 w 1484"/>
                <a:gd name="T43" fmla="*/ 275 h 1226"/>
                <a:gd name="T44" fmla="*/ 826 w 1484"/>
                <a:gd name="T45" fmla="*/ 297 h 1226"/>
                <a:gd name="T46" fmla="*/ 846 w 1484"/>
                <a:gd name="T47" fmla="*/ 328 h 1226"/>
                <a:gd name="T48" fmla="*/ 852 w 1484"/>
                <a:gd name="T49" fmla="*/ 756 h 1226"/>
                <a:gd name="T50" fmla="*/ 846 w 1484"/>
                <a:gd name="T51" fmla="*/ 784 h 1226"/>
                <a:gd name="T52" fmla="*/ 824 w 1484"/>
                <a:gd name="T53" fmla="*/ 816 h 1226"/>
                <a:gd name="T54" fmla="*/ 792 w 1484"/>
                <a:gd name="T55" fmla="*/ 840 h 1226"/>
                <a:gd name="T56" fmla="*/ 754 w 1484"/>
                <a:gd name="T57" fmla="*/ 851 h 1226"/>
                <a:gd name="T58" fmla="*/ 724 w 1484"/>
                <a:gd name="T59" fmla="*/ 850 h 1226"/>
                <a:gd name="T60" fmla="*/ 686 w 1484"/>
                <a:gd name="T61" fmla="*/ 835 h 1226"/>
                <a:gd name="T62" fmla="*/ 656 w 1484"/>
                <a:gd name="T63" fmla="*/ 809 h 1226"/>
                <a:gd name="T64" fmla="*/ 639 w 1484"/>
                <a:gd name="T65" fmla="*/ 775 h 1226"/>
                <a:gd name="T66" fmla="*/ 750 w 1484"/>
                <a:gd name="T67" fmla="*/ 1120 h 1226"/>
                <a:gd name="T68" fmla="*/ 718 w 1484"/>
                <a:gd name="T69" fmla="*/ 1115 h 1226"/>
                <a:gd name="T70" fmla="*/ 681 w 1484"/>
                <a:gd name="T71" fmla="*/ 1096 h 1226"/>
                <a:gd name="T72" fmla="*/ 655 w 1484"/>
                <a:gd name="T73" fmla="*/ 1063 h 1226"/>
                <a:gd name="T74" fmla="*/ 642 w 1484"/>
                <a:gd name="T75" fmla="*/ 1023 h 1226"/>
                <a:gd name="T76" fmla="*/ 644 w 1484"/>
                <a:gd name="T77" fmla="*/ 990 h 1226"/>
                <a:gd name="T78" fmla="*/ 660 w 1484"/>
                <a:gd name="T79" fmla="*/ 951 h 1226"/>
                <a:gd name="T80" fmla="*/ 689 w 1484"/>
                <a:gd name="T81" fmla="*/ 922 h 1226"/>
                <a:gd name="T82" fmla="*/ 728 w 1484"/>
                <a:gd name="T83" fmla="*/ 906 h 1226"/>
                <a:gd name="T84" fmla="*/ 761 w 1484"/>
                <a:gd name="T85" fmla="*/ 903 h 1226"/>
                <a:gd name="T86" fmla="*/ 801 w 1484"/>
                <a:gd name="T87" fmla="*/ 916 h 1226"/>
                <a:gd name="T88" fmla="*/ 834 w 1484"/>
                <a:gd name="T89" fmla="*/ 943 h 1226"/>
                <a:gd name="T90" fmla="*/ 853 w 1484"/>
                <a:gd name="T91" fmla="*/ 980 h 1226"/>
                <a:gd name="T92" fmla="*/ 858 w 1484"/>
                <a:gd name="T93" fmla="*/ 1011 h 1226"/>
                <a:gd name="T94" fmla="*/ 850 w 1484"/>
                <a:gd name="T95" fmla="*/ 1054 h 1226"/>
                <a:gd name="T96" fmla="*/ 827 w 1484"/>
                <a:gd name="T97" fmla="*/ 1089 h 1226"/>
                <a:gd name="T98" fmla="*/ 792 w 1484"/>
                <a:gd name="T99" fmla="*/ 1112 h 1226"/>
                <a:gd name="T100" fmla="*/ 750 w 1484"/>
                <a:gd name="T101" fmla="*/ 112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226">
                  <a:moveTo>
                    <a:pt x="1438" y="1097"/>
                  </a:moveTo>
                  <a:lnTo>
                    <a:pt x="839" y="60"/>
                  </a:lnTo>
                  <a:lnTo>
                    <a:pt x="839" y="60"/>
                  </a:lnTo>
                  <a:lnTo>
                    <a:pt x="836" y="54"/>
                  </a:lnTo>
                  <a:lnTo>
                    <a:pt x="824" y="41"/>
                  </a:lnTo>
                  <a:lnTo>
                    <a:pt x="816" y="33"/>
                  </a:lnTo>
                  <a:lnTo>
                    <a:pt x="806" y="25"/>
                  </a:lnTo>
                  <a:lnTo>
                    <a:pt x="794" y="17"/>
                  </a:lnTo>
                  <a:lnTo>
                    <a:pt x="782" y="10"/>
                  </a:lnTo>
                  <a:lnTo>
                    <a:pt x="768" y="4"/>
                  </a:lnTo>
                  <a:lnTo>
                    <a:pt x="753" y="2"/>
                  </a:lnTo>
                  <a:lnTo>
                    <a:pt x="744" y="0"/>
                  </a:lnTo>
                  <a:lnTo>
                    <a:pt x="736" y="0"/>
                  </a:lnTo>
                  <a:lnTo>
                    <a:pt x="728" y="2"/>
                  </a:lnTo>
                  <a:lnTo>
                    <a:pt x="720" y="3"/>
                  </a:lnTo>
                  <a:lnTo>
                    <a:pt x="711" y="6"/>
                  </a:lnTo>
                  <a:lnTo>
                    <a:pt x="702" y="10"/>
                  </a:lnTo>
                  <a:lnTo>
                    <a:pt x="692" y="14"/>
                  </a:lnTo>
                  <a:lnTo>
                    <a:pt x="683" y="20"/>
                  </a:lnTo>
                  <a:lnTo>
                    <a:pt x="674" y="27"/>
                  </a:lnTo>
                  <a:lnTo>
                    <a:pt x="664" y="36"/>
                  </a:lnTo>
                  <a:lnTo>
                    <a:pt x="654" y="46"/>
                  </a:lnTo>
                  <a:lnTo>
                    <a:pt x="645" y="57"/>
                  </a:lnTo>
                  <a:lnTo>
                    <a:pt x="46" y="1097"/>
                  </a:lnTo>
                  <a:lnTo>
                    <a:pt x="46" y="1097"/>
                  </a:lnTo>
                  <a:lnTo>
                    <a:pt x="41" y="1102"/>
                  </a:lnTo>
                  <a:lnTo>
                    <a:pt x="29" y="1117"/>
                  </a:lnTo>
                  <a:lnTo>
                    <a:pt x="17" y="1136"/>
                  </a:lnTo>
                  <a:lnTo>
                    <a:pt x="11" y="1148"/>
                  </a:lnTo>
                  <a:lnTo>
                    <a:pt x="5" y="1159"/>
                  </a:lnTo>
                  <a:lnTo>
                    <a:pt x="1" y="1172"/>
                  </a:lnTo>
                  <a:lnTo>
                    <a:pt x="0" y="1183"/>
                  </a:lnTo>
                  <a:lnTo>
                    <a:pt x="0" y="1188"/>
                  </a:lnTo>
                  <a:lnTo>
                    <a:pt x="1" y="1194"/>
                  </a:lnTo>
                  <a:lnTo>
                    <a:pt x="3" y="1199"/>
                  </a:lnTo>
                  <a:lnTo>
                    <a:pt x="6" y="1204"/>
                  </a:lnTo>
                  <a:lnTo>
                    <a:pt x="10" y="1208"/>
                  </a:lnTo>
                  <a:lnTo>
                    <a:pt x="13" y="1213"/>
                  </a:lnTo>
                  <a:lnTo>
                    <a:pt x="19" y="1216"/>
                  </a:lnTo>
                  <a:lnTo>
                    <a:pt x="26" y="1219"/>
                  </a:lnTo>
                  <a:lnTo>
                    <a:pt x="33" y="1222"/>
                  </a:lnTo>
                  <a:lnTo>
                    <a:pt x="42" y="1223"/>
                  </a:lnTo>
                  <a:lnTo>
                    <a:pt x="52" y="1224"/>
                  </a:lnTo>
                  <a:lnTo>
                    <a:pt x="64" y="1226"/>
                  </a:lnTo>
                  <a:lnTo>
                    <a:pt x="1428" y="1226"/>
                  </a:lnTo>
                  <a:lnTo>
                    <a:pt x="1428" y="1226"/>
                  </a:lnTo>
                  <a:lnTo>
                    <a:pt x="1433" y="1224"/>
                  </a:lnTo>
                  <a:lnTo>
                    <a:pt x="1446" y="1222"/>
                  </a:lnTo>
                  <a:lnTo>
                    <a:pt x="1453" y="1219"/>
                  </a:lnTo>
                  <a:lnTo>
                    <a:pt x="1460" y="1215"/>
                  </a:lnTo>
                  <a:lnTo>
                    <a:pt x="1468" y="1210"/>
                  </a:lnTo>
                  <a:lnTo>
                    <a:pt x="1473" y="1205"/>
                  </a:lnTo>
                  <a:lnTo>
                    <a:pt x="1479" y="1198"/>
                  </a:lnTo>
                  <a:lnTo>
                    <a:pt x="1483" y="1188"/>
                  </a:lnTo>
                  <a:lnTo>
                    <a:pt x="1484" y="1184"/>
                  </a:lnTo>
                  <a:lnTo>
                    <a:pt x="1484" y="1178"/>
                  </a:lnTo>
                  <a:lnTo>
                    <a:pt x="1484" y="1172"/>
                  </a:lnTo>
                  <a:lnTo>
                    <a:pt x="1483" y="1165"/>
                  </a:lnTo>
                  <a:lnTo>
                    <a:pt x="1480" y="1158"/>
                  </a:lnTo>
                  <a:lnTo>
                    <a:pt x="1477" y="1151"/>
                  </a:lnTo>
                  <a:lnTo>
                    <a:pt x="1469" y="1135"/>
                  </a:lnTo>
                  <a:lnTo>
                    <a:pt x="1455" y="1117"/>
                  </a:lnTo>
                  <a:lnTo>
                    <a:pt x="1438" y="1097"/>
                  </a:lnTo>
                  <a:lnTo>
                    <a:pt x="1438" y="1097"/>
                  </a:lnTo>
                  <a:close/>
                  <a:moveTo>
                    <a:pt x="637" y="356"/>
                  </a:moveTo>
                  <a:lnTo>
                    <a:pt x="637" y="356"/>
                  </a:lnTo>
                  <a:lnTo>
                    <a:pt x="637" y="347"/>
                  </a:lnTo>
                  <a:lnTo>
                    <a:pt x="639" y="338"/>
                  </a:lnTo>
                  <a:lnTo>
                    <a:pt x="642" y="328"/>
                  </a:lnTo>
                  <a:lnTo>
                    <a:pt x="646" y="319"/>
                  </a:lnTo>
                  <a:lnTo>
                    <a:pt x="652" y="312"/>
                  </a:lnTo>
                  <a:lnTo>
                    <a:pt x="658" y="304"/>
                  </a:lnTo>
                  <a:lnTo>
                    <a:pt x="664" y="297"/>
                  </a:lnTo>
                  <a:lnTo>
                    <a:pt x="671" y="291"/>
                  </a:lnTo>
                  <a:lnTo>
                    <a:pt x="680" y="286"/>
                  </a:lnTo>
                  <a:lnTo>
                    <a:pt x="689" y="280"/>
                  </a:lnTo>
                  <a:lnTo>
                    <a:pt x="698" y="275"/>
                  </a:lnTo>
                  <a:lnTo>
                    <a:pt x="707" y="272"/>
                  </a:lnTo>
                  <a:lnTo>
                    <a:pt x="717" y="269"/>
                  </a:lnTo>
                  <a:lnTo>
                    <a:pt x="727" y="267"/>
                  </a:lnTo>
                  <a:lnTo>
                    <a:pt x="736" y="266"/>
                  </a:lnTo>
                  <a:lnTo>
                    <a:pt x="747" y="265"/>
                  </a:lnTo>
                  <a:lnTo>
                    <a:pt x="747" y="265"/>
                  </a:lnTo>
                  <a:lnTo>
                    <a:pt x="756" y="266"/>
                  </a:lnTo>
                  <a:lnTo>
                    <a:pt x="766" y="267"/>
                  </a:lnTo>
                  <a:lnTo>
                    <a:pt x="776" y="269"/>
                  </a:lnTo>
                  <a:lnTo>
                    <a:pt x="785" y="272"/>
                  </a:lnTo>
                  <a:lnTo>
                    <a:pt x="794" y="275"/>
                  </a:lnTo>
                  <a:lnTo>
                    <a:pt x="804" y="280"/>
                  </a:lnTo>
                  <a:lnTo>
                    <a:pt x="812" y="286"/>
                  </a:lnTo>
                  <a:lnTo>
                    <a:pt x="819" y="291"/>
                  </a:lnTo>
                  <a:lnTo>
                    <a:pt x="826" y="297"/>
                  </a:lnTo>
                  <a:lnTo>
                    <a:pt x="833" y="304"/>
                  </a:lnTo>
                  <a:lnTo>
                    <a:pt x="838" y="312"/>
                  </a:lnTo>
                  <a:lnTo>
                    <a:pt x="843" y="319"/>
                  </a:lnTo>
                  <a:lnTo>
                    <a:pt x="846" y="328"/>
                  </a:lnTo>
                  <a:lnTo>
                    <a:pt x="850" y="338"/>
                  </a:lnTo>
                  <a:lnTo>
                    <a:pt x="851" y="347"/>
                  </a:lnTo>
                  <a:lnTo>
                    <a:pt x="852" y="356"/>
                  </a:lnTo>
                  <a:lnTo>
                    <a:pt x="852" y="756"/>
                  </a:lnTo>
                  <a:lnTo>
                    <a:pt x="852" y="756"/>
                  </a:lnTo>
                  <a:lnTo>
                    <a:pt x="851" y="765"/>
                  </a:lnTo>
                  <a:lnTo>
                    <a:pt x="849" y="775"/>
                  </a:lnTo>
                  <a:lnTo>
                    <a:pt x="846" y="784"/>
                  </a:lnTo>
                  <a:lnTo>
                    <a:pt x="842" y="793"/>
                  </a:lnTo>
                  <a:lnTo>
                    <a:pt x="837" y="801"/>
                  </a:lnTo>
                  <a:lnTo>
                    <a:pt x="831" y="809"/>
                  </a:lnTo>
                  <a:lnTo>
                    <a:pt x="824" y="816"/>
                  </a:lnTo>
                  <a:lnTo>
                    <a:pt x="817" y="823"/>
                  </a:lnTo>
                  <a:lnTo>
                    <a:pt x="809" y="829"/>
                  </a:lnTo>
                  <a:lnTo>
                    <a:pt x="801" y="835"/>
                  </a:lnTo>
                  <a:lnTo>
                    <a:pt x="792" y="840"/>
                  </a:lnTo>
                  <a:lnTo>
                    <a:pt x="783" y="844"/>
                  </a:lnTo>
                  <a:lnTo>
                    <a:pt x="773" y="848"/>
                  </a:lnTo>
                  <a:lnTo>
                    <a:pt x="763" y="850"/>
                  </a:lnTo>
                  <a:lnTo>
                    <a:pt x="754" y="851"/>
                  </a:lnTo>
                  <a:lnTo>
                    <a:pt x="743" y="851"/>
                  </a:lnTo>
                  <a:lnTo>
                    <a:pt x="743" y="851"/>
                  </a:lnTo>
                  <a:lnTo>
                    <a:pt x="734" y="851"/>
                  </a:lnTo>
                  <a:lnTo>
                    <a:pt x="724" y="850"/>
                  </a:lnTo>
                  <a:lnTo>
                    <a:pt x="714" y="848"/>
                  </a:lnTo>
                  <a:lnTo>
                    <a:pt x="704" y="844"/>
                  </a:lnTo>
                  <a:lnTo>
                    <a:pt x="695" y="840"/>
                  </a:lnTo>
                  <a:lnTo>
                    <a:pt x="686" y="835"/>
                  </a:lnTo>
                  <a:lnTo>
                    <a:pt x="678" y="829"/>
                  </a:lnTo>
                  <a:lnTo>
                    <a:pt x="670" y="823"/>
                  </a:lnTo>
                  <a:lnTo>
                    <a:pt x="663" y="816"/>
                  </a:lnTo>
                  <a:lnTo>
                    <a:pt x="656" y="809"/>
                  </a:lnTo>
                  <a:lnTo>
                    <a:pt x="651" y="801"/>
                  </a:lnTo>
                  <a:lnTo>
                    <a:pt x="646" y="793"/>
                  </a:lnTo>
                  <a:lnTo>
                    <a:pt x="641" y="784"/>
                  </a:lnTo>
                  <a:lnTo>
                    <a:pt x="639" y="775"/>
                  </a:lnTo>
                  <a:lnTo>
                    <a:pt x="637" y="765"/>
                  </a:lnTo>
                  <a:lnTo>
                    <a:pt x="637" y="756"/>
                  </a:lnTo>
                  <a:lnTo>
                    <a:pt x="637" y="356"/>
                  </a:lnTo>
                  <a:close/>
                  <a:moveTo>
                    <a:pt x="750" y="1120"/>
                  </a:moveTo>
                  <a:lnTo>
                    <a:pt x="750" y="1120"/>
                  </a:lnTo>
                  <a:lnTo>
                    <a:pt x="739" y="1119"/>
                  </a:lnTo>
                  <a:lnTo>
                    <a:pt x="728" y="1118"/>
                  </a:lnTo>
                  <a:lnTo>
                    <a:pt x="718" y="1115"/>
                  </a:lnTo>
                  <a:lnTo>
                    <a:pt x="707" y="1112"/>
                  </a:lnTo>
                  <a:lnTo>
                    <a:pt x="698" y="1107"/>
                  </a:lnTo>
                  <a:lnTo>
                    <a:pt x="689" y="1102"/>
                  </a:lnTo>
                  <a:lnTo>
                    <a:pt x="681" y="1096"/>
                  </a:lnTo>
                  <a:lnTo>
                    <a:pt x="674" y="1089"/>
                  </a:lnTo>
                  <a:lnTo>
                    <a:pt x="667" y="1081"/>
                  </a:lnTo>
                  <a:lnTo>
                    <a:pt x="660" y="1073"/>
                  </a:lnTo>
                  <a:lnTo>
                    <a:pt x="655" y="1063"/>
                  </a:lnTo>
                  <a:lnTo>
                    <a:pt x="651" y="1054"/>
                  </a:lnTo>
                  <a:lnTo>
                    <a:pt x="646" y="1044"/>
                  </a:lnTo>
                  <a:lnTo>
                    <a:pt x="644" y="1033"/>
                  </a:lnTo>
                  <a:lnTo>
                    <a:pt x="642" y="1023"/>
                  </a:lnTo>
                  <a:lnTo>
                    <a:pt x="641" y="1011"/>
                  </a:lnTo>
                  <a:lnTo>
                    <a:pt x="641" y="1011"/>
                  </a:lnTo>
                  <a:lnTo>
                    <a:pt x="642" y="1001"/>
                  </a:lnTo>
                  <a:lnTo>
                    <a:pt x="644" y="990"/>
                  </a:lnTo>
                  <a:lnTo>
                    <a:pt x="646" y="980"/>
                  </a:lnTo>
                  <a:lnTo>
                    <a:pt x="651" y="969"/>
                  </a:lnTo>
                  <a:lnTo>
                    <a:pt x="655" y="960"/>
                  </a:lnTo>
                  <a:lnTo>
                    <a:pt x="660" y="951"/>
                  </a:lnTo>
                  <a:lnTo>
                    <a:pt x="667" y="943"/>
                  </a:lnTo>
                  <a:lnTo>
                    <a:pt x="674" y="935"/>
                  </a:lnTo>
                  <a:lnTo>
                    <a:pt x="681" y="928"/>
                  </a:lnTo>
                  <a:lnTo>
                    <a:pt x="689" y="922"/>
                  </a:lnTo>
                  <a:lnTo>
                    <a:pt x="698" y="916"/>
                  </a:lnTo>
                  <a:lnTo>
                    <a:pt x="707" y="911"/>
                  </a:lnTo>
                  <a:lnTo>
                    <a:pt x="718" y="908"/>
                  </a:lnTo>
                  <a:lnTo>
                    <a:pt x="728" y="906"/>
                  </a:lnTo>
                  <a:lnTo>
                    <a:pt x="739" y="903"/>
                  </a:lnTo>
                  <a:lnTo>
                    <a:pt x="750" y="903"/>
                  </a:lnTo>
                  <a:lnTo>
                    <a:pt x="750" y="903"/>
                  </a:lnTo>
                  <a:lnTo>
                    <a:pt x="761" y="903"/>
                  </a:lnTo>
                  <a:lnTo>
                    <a:pt x="772" y="906"/>
                  </a:lnTo>
                  <a:lnTo>
                    <a:pt x="783" y="908"/>
                  </a:lnTo>
                  <a:lnTo>
                    <a:pt x="792" y="911"/>
                  </a:lnTo>
                  <a:lnTo>
                    <a:pt x="801" y="916"/>
                  </a:lnTo>
                  <a:lnTo>
                    <a:pt x="811" y="922"/>
                  </a:lnTo>
                  <a:lnTo>
                    <a:pt x="819" y="928"/>
                  </a:lnTo>
                  <a:lnTo>
                    <a:pt x="827" y="935"/>
                  </a:lnTo>
                  <a:lnTo>
                    <a:pt x="834" y="943"/>
                  </a:lnTo>
                  <a:lnTo>
                    <a:pt x="839" y="951"/>
                  </a:lnTo>
                  <a:lnTo>
                    <a:pt x="845" y="960"/>
                  </a:lnTo>
                  <a:lnTo>
                    <a:pt x="850" y="969"/>
                  </a:lnTo>
                  <a:lnTo>
                    <a:pt x="853" y="980"/>
                  </a:lnTo>
                  <a:lnTo>
                    <a:pt x="856" y="990"/>
                  </a:lnTo>
                  <a:lnTo>
                    <a:pt x="858" y="1001"/>
                  </a:lnTo>
                  <a:lnTo>
                    <a:pt x="858" y="1011"/>
                  </a:lnTo>
                  <a:lnTo>
                    <a:pt x="858" y="1011"/>
                  </a:lnTo>
                  <a:lnTo>
                    <a:pt x="858" y="1023"/>
                  </a:lnTo>
                  <a:lnTo>
                    <a:pt x="856" y="1033"/>
                  </a:lnTo>
                  <a:lnTo>
                    <a:pt x="853" y="1044"/>
                  </a:lnTo>
                  <a:lnTo>
                    <a:pt x="850" y="1054"/>
                  </a:lnTo>
                  <a:lnTo>
                    <a:pt x="845" y="1063"/>
                  </a:lnTo>
                  <a:lnTo>
                    <a:pt x="839" y="1073"/>
                  </a:lnTo>
                  <a:lnTo>
                    <a:pt x="834" y="1081"/>
                  </a:lnTo>
                  <a:lnTo>
                    <a:pt x="827" y="1089"/>
                  </a:lnTo>
                  <a:lnTo>
                    <a:pt x="819" y="1096"/>
                  </a:lnTo>
                  <a:lnTo>
                    <a:pt x="811" y="1102"/>
                  </a:lnTo>
                  <a:lnTo>
                    <a:pt x="801" y="1107"/>
                  </a:lnTo>
                  <a:lnTo>
                    <a:pt x="792" y="1112"/>
                  </a:lnTo>
                  <a:lnTo>
                    <a:pt x="783" y="1115"/>
                  </a:lnTo>
                  <a:lnTo>
                    <a:pt x="772" y="1118"/>
                  </a:lnTo>
                  <a:lnTo>
                    <a:pt x="761" y="1119"/>
                  </a:lnTo>
                  <a:lnTo>
                    <a:pt x="750" y="1120"/>
                  </a:lnTo>
                  <a:lnTo>
                    <a:pt x="750" y="112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123920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マイクロソフト</a:t>
            </a:r>
            <a:r>
              <a:rPr lang="en-US" altLang="ja-JP" dirty="0"/>
              <a:t/>
            </a:r>
            <a:br>
              <a:rPr lang="en-US" altLang="ja-JP" dirty="0"/>
            </a:br>
            <a:r>
              <a:rPr lang="ja-JP" altLang="en-US" dirty="0"/>
              <a:t>セキュリティガイドブック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28</a:t>
            </a:fld>
            <a:endParaRPr 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402" y="2295333"/>
            <a:ext cx="6670339" cy="2680801"/>
          </a:xfrm>
          <a:prstGeom prst="rect">
            <a:avLst/>
          </a:prstGeom>
          <a:ln>
            <a:solidFill>
              <a:schemeClr val="tx1"/>
            </a:solidFill>
            <a:prstDash val="sysDash"/>
          </a:ln>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12402">
            <a:off x="965521" y="1926342"/>
            <a:ext cx="2828798" cy="4020626"/>
          </a:xfrm>
          <a:prstGeom prst="rect">
            <a:avLst/>
          </a:prstGeom>
          <a:ln>
            <a:noFill/>
          </a:ln>
        </p:spPr>
      </p:pic>
      <p:sp>
        <p:nvSpPr>
          <p:cNvPr id="9" name="正方形/長方形 8"/>
          <p:cNvSpPr/>
          <p:nvPr/>
        </p:nvSpPr>
        <p:spPr>
          <a:xfrm>
            <a:off x="4115651" y="5160302"/>
            <a:ext cx="5929686" cy="276999"/>
          </a:xfrm>
          <a:prstGeom prst="rect">
            <a:avLst/>
          </a:prstGeom>
          <a:noFill/>
        </p:spPr>
        <p:txBody>
          <a:bodyPr wrap="square">
            <a:spAutoFit/>
          </a:bodyPr>
          <a:lstStyle/>
          <a:p>
            <a:pPr algn="r"/>
            <a:r>
              <a:rPr lang="ja-JP" altLang="en-US" sz="1200"/>
              <a:t>https://www.microsoft.com/japan/msbc/Express/contents/</a:t>
            </a:r>
            <a:r>
              <a:rPr lang="ja-JP" altLang="en-US" sz="1200" smtClean="0"/>
              <a:t>enterprise_security</a:t>
            </a:r>
            <a:endParaRPr lang="ja-JP" altLang="en-US" sz="1200"/>
          </a:p>
        </p:txBody>
      </p:sp>
    </p:spTree>
    <p:extLst>
      <p:ext uri="{BB962C8B-B14F-4D97-AF65-F5344CB8AC3E}">
        <p14:creationId xmlns:p14="http://schemas.microsoft.com/office/powerpoint/2010/main" val="140197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河野 省二 </a:t>
            </a:r>
            <a:r>
              <a:rPr lang="en-US" altLang="ja-JP" sz="2800" dirty="0"/>
              <a:t>&lt;</a:t>
            </a:r>
            <a:r>
              <a:rPr lang="ja-JP" altLang="en-US" sz="2800" dirty="0"/>
              <a:t>セキュリティは科学だと伝えたい</a:t>
            </a:r>
            <a:r>
              <a:rPr lang="en-US" altLang="ja-JP" sz="2800" dirty="0"/>
              <a:t>&gt;</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29</a:t>
            </a:fld>
            <a:endParaRPr 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88" y="2195089"/>
            <a:ext cx="3931322" cy="3602243"/>
          </a:xfrm>
          <a:prstGeom prst="rect">
            <a:avLst/>
          </a:prstGeom>
        </p:spPr>
      </p:pic>
      <p:sp>
        <p:nvSpPr>
          <p:cNvPr id="8" name="正方形/長方形 7"/>
          <p:cNvSpPr/>
          <p:nvPr/>
        </p:nvSpPr>
        <p:spPr>
          <a:xfrm rot="21241029">
            <a:off x="926411" y="5200170"/>
            <a:ext cx="3852753" cy="307777"/>
          </a:xfrm>
          <a:prstGeom prst="rect">
            <a:avLst/>
          </a:prstGeom>
          <a:solidFill>
            <a:schemeClr val="bg2">
              <a:lumMod val="60000"/>
              <a:lumOff val="40000"/>
            </a:schemeClr>
          </a:solidFill>
        </p:spPr>
        <p:txBody>
          <a:bodyPr wrap="square">
            <a:spAutoFit/>
          </a:bodyPr>
          <a:lstStyle/>
          <a:p>
            <a:pPr algn="ctr"/>
            <a:r>
              <a:rPr lang="ja-JP" altLang="en-US" sz="1400" dirty="0"/>
              <a:t>http://japan.zdnet.com/article/35076749/</a:t>
            </a:r>
          </a:p>
        </p:txBody>
      </p:sp>
      <p:sp>
        <p:nvSpPr>
          <p:cNvPr id="9" name="正方形/長方形 8"/>
          <p:cNvSpPr/>
          <p:nvPr/>
        </p:nvSpPr>
        <p:spPr>
          <a:xfrm>
            <a:off x="4450321" y="2320501"/>
            <a:ext cx="6096000" cy="1015663"/>
          </a:xfrm>
          <a:prstGeom prst="rect">
            <a:avLst/>
          </a:prstGeom>
        </p:spPr>
        <p:txBody>
          <a:bodyPr>
            <a:spAutoFit/>
          </a:bodyPr>
          <a:lstStyle/>
          <a:p>
            <a:pPr lvl="0"/>
            <a:r>
              <a:rPr lang="ja-JP" altLang="en-US" sz="2000" b="1" dirty="0">
                <a:latin typeface="Meiryo" charset="-128"/>
                <a:ea typeface="Meiryo" charset="-128"/>
                <a:cs typeface="Meiryo" charset="-128"/>
              </a:rPr>
              <a:t>株式会社ディアイティ</a:t>
            </a:r>
            <a:endParaRPr lang="en-US" altLang="ja-JP" sz="2000" b="1" dirty="0">
              <a:latin typeface="Meiryo" charset="-128"/>
              <a:ea typeface="Meiryo" charset="-128"/>
              <a:cs typeface="Meiryo" charset="-128"/>
            </a:endParaRPr>
          </a:p>
          <a:p>
            <a:pPr lvl="0"/>
            <a:r>
              <a:rPr lang="ja-JP" altLang="en-US" sz="2000" b="1" dirty="0">
                <a:latin typeface="Meiryo" charset="-128"/>
                <a:ea typeface="Meiryo" charset="-128"/>
                <a:cs typeface="Meiryo" charset="-128"/>
              </a:rPr>
              <a:t>クラウドセキュリティ研究所</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所長</a:t>
            </a:r>
            <a:r>
              <a:rPr lang="en-US" altLang="ja-JP" sz="2000" dirty="0">
                <a:latin typeface="Meiryo" charset="-128"/>
                <a:ea typeface="Meiryo" charset="-128"/>
                <a:cs typeface="Meiryo" charset="-128"/>
              </a:rPr>
              <a:t/>
            </a:r>
            <a:br>
              <a:rPr lang="en-US" altLang="ja-JP" sz="2000" dirty="0">
                <a:latin typeface="Meiryo" charset="-128"/>
                <a:ea typeface="Meiryo" charset="-128"/>
                <a:cs typeface="Meiryo" charset="-128"/>
              </a:rPr>
            </a:br>
            <a:r>
              <a:rPr lang="en-US" altLang="ja-JP" sz="2000" dirty="0" err="1" smtClean="0">
                <a:latin typeface="Meiryo" charset="-128"/>
                <a:ea typeface="Meiryo" charset="-128"/>
                <a:cs typeface="Meiryo" charset="-128"/>
              </a:rPr>
              <a:t>kawano.shoji@security-policy.jp</a:t>
            </a:r>
            <a:endParaRPr lang="en-US" altLang="ja-JP" sz="2000" dirty="0">
              <a:latin typeface="Meiryo" charset="-128"/>
              <a:ea typeface="Meiryo" charset="-128"/>
              <a:cs typeface="Meiryo" charset="-128"/>
            </a:endParaRPr>
          </a:p>
        </p:txBody>
      </p:sp>
      <p:sp>
        <p:nvSpPr>
          <p:cNvPr id="10" name="コンテンツ プレースホルダー 6"/>
          <p:cNvSpPr txBox="1">
            <a:spLocks/>
          </p:cNvSpPr>
          <p:nvPr/>
        </p:nvSpPr>
        <p:spPr>
          <a:xfrm>
            <a:off x="4386499" y="3500178"/>
            <a:ext cx="6442609" cy="2078779"/>
          </a:xfrm>
          <a:prstGeom prst="rect">
            <a:avLst/>
          </a:prstGeom>
          <a:ln w="12700">
            <a:noFill/>
          </a:ln>
        </p:spPr>
        <p:txBody>
          <a:bodyPr numCol="2" spcCol="216000">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800" kern="1200" cap="all" baseline="0">
                <a:solidFill>
                  <a:schemeClr val="tx1"/>
                </a:solidFill>
                <a:effectLst/>
                <a:latin typeface="Meiryo" charset="-128"/>
                <a:ea typeface="Meiryo" charset="-128"/>
                <a:cs typeface="Meiryo" charset="-128"/>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400" kern="1200" cap="all" baseline="0">
                <a:solidFill>
                  <a:schemeClr val="tx1"/>
                </a:solidFill>
                <a:effectLst/>
                <a:latin typeface="Meiryo" charset="-128"/>
                <a:ea typeface="Meiryo" charset="-128"/>
                <a:cs typeface="Meiryo" charset="-128"/>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a:spcBef>
                <a:spcPts val="0"/>
              </a:spcBef>
            </a:pPr>
            <a:r>
              <a:rPr lang="ja-JP" altLang="en-US" sz="1400" dirty="0" smtClean="0"/>
              <a:t>経済産業省</a:t>
            </a:r>
            <a:endParaRPr lang="en-US" altLang="ja-JP" sz="1400" dirty="0" smtClean="0"/>
          </a:p>
          <a:p>
            <a:pPr lvl="1">
              <a:spcBef>
                <a:spcPts val="0"/>
              </a:spcBef>
            </a:pPr>
            <a:r>
              <a:rPr lang="ja-JP" altLang="en-US" sz="1400" dirty="0" smtClean="0"/>
              <a:t>クラウドセキュリティ研究会</a:t>
            </a:r>
            <a:endParaRPr lang="en-US" altLang="ja-JP" sz="1400" dirty="0" smtClean="0"/>
          </a:p>
          <a:p>
            <a:pPr lvl="1">
              <a:spcBef>
                <a:spcPts val="0"/>
              </a:spcBef>
            </a:pPr>
            <a:r>
              <a:rPr lang="ja-JP" altLang="en-US" sz="1400" dirty="0" smtClean="0"/>
              <a:t>セキュリティガバナンス研究会</a:t>
            </a:r>
            <a:endParaRPr lang="en-US" altLang="ja-JP" sz="1400" dirty="0" smtClean="0"/>
          </a:p>
          <a:p>
            <a:pPr lvl="1">
              <a:spcBef>
                <a:spcPts val="0"/>
              </a:spcBef>
            </a:pPr>
            <a:r>
              <a:rPr lang="ja-JP" altLang="en-US" sz="1400" dirty="0" smtClean="0"/>
              <a:t>セキュリティ監査研究会　など</a:t>
            </a:r>
          </a:p>
          <a:p>
            <a:pPr>
              <a:spcBef>
                <a:spcPts val="0"/>
              </a:spcBef>
            </a:pPr>
            <a:r>
              <a:rPr lang="ja-JP" altLang="en-US" sz="1400" dirty="0" smtClean="0"/>
              <a:t>情報処理推進機構</a:t>
            </a:r>
            <a:endParaRPr lang="en-US" altLang="ja-JP" sz="1400" dirty="0" smtClean="0"/>
          </a:p>
          <a:p>
            <a:pPr lvl="1">
              <a:spcBef>
                <a:spcPts val="0"/>
              </a:spcBef>
            </a:pPr>
            <a:r>
              <a:rPr lang="ja-JP" altLang="en-US" sz="1400" dirty="0" smtClean="0"/>
              <a:t>セキュリティセンター研究員</a:t>
            </a:r>
          </a:p>
          <a:p>
            <a:pPr>
              <a:spcBef>
                <a:spcPts val="0"/>
              </a:spcBef>
            </a:pPr>
            <a:r>
              <a:rPr lang="ja-JP" altLang="en-US" sz="1400" dirty="0" smtClean="0"/>
              <a:t>日本セキュリティ監査協会</a:t>
            </a:r>
            <a:endParaRPr lang="en-US" altLang="ja-JP" sz="1400" dirty="0" smtClean="0"/>
          </a:p>
          <a:p>
            <a:pPr lvl="1">
              <a:spcBef>
                <a:spcPts val="0"/>
              </a:spcBef>
            </a:pPr>
            <a:r>
              <a:rPr lang="ja-JP" altLang="en-US" sz="1400" dirty="0" smtClean="0"/>
              <a:t>スキル部会副部会長</a:t>
            </a:r>
          </a:p>
          <a:p>
            <a:pPr>
              <a:spcBef>
                <a:spcPts val="0"/>
              </a:spcBef>
            </a:pPr>
            <a:r>
              <a:rPr lang="en-US" altLang="ja-JP" sz="1400" dirty="0" smtClean="0"/>
              <a:t>NPO </a:t>
            </a:r>
            <a:r>
              <a:rPr lang="ja-JP" altLang="en-US" sz="1400" dirty="0" smtClean="0"/>
              <a:t>クラウド利用促進機構</a:t>
            </a:r>
            <a:endParaRPr lang="en-US" altLang="ja-JP" sz="1400" dirty="0" smtClean="0"/>
          </a:p>
          <a:p>
            <a:pPr lvl="1">
              <a:spcBef>
                <a:spcPts val="0"/>
              </a:spcBef>
            </a:pPr>
            <a:r>
              <a:rPr lang="ja-JP" altLang="en-US" sz="1400" dirty="0" smtClean="0"/>
              <a:t>セキュリティアドバイザー</a:t>
            </a:r>
            <a:endParaRPr lang="en-US" altLang="ja-JP" sz="1400" dirty="0" smtClean="0"/>
          </a:p>
          <a:p>
            <a:pPr>
              <a:spcBef>
                <a:spcPts val="0"/>
              </a:spcBef>
            </a:pPr>
            <a:r>
              <a:rPr lang="en-US" altLang="ja-JP" sz="1400" dirty="0" smtClean="0"/>
              <a:t>JTC1/SC27 WG1</a:t>
            </a:r>
            <a:r>
              <a:rPr lang="ja-JP" altLang="en-US" sz="1400" dirty="0" smtClean="0"/>
              <a:t>委員</a:t>
            </a:r>
            <a:endParaRPr lang="en-US" altLang="ja-JP" sz="1400" dirty="0" smtClean="0"/>
          </a:p>
          <a:p>
            <a:pPr>
              <a:spcBef>
                <a:spcPts val="0"/>
              </a:spcBef>
            </a:pPr>
            <a:r>
              <a:rPr lang="ja-JP" altLang="en-US" sz="1400" dirty="0" smtClean="0"/>
              <a:t>東京電機大学未来科学部</a:t>
            </a:r>
            <a:r>
              <a:rPr lang="en-US" altLang="ja-JP" sz="1400" dirty="0" smtClean="0"/>
              <a:t> </a:t>
            </a:r>
            <a:r>
              <a:rPr lang="ja-JP" altLang="en-US" sz="1400" dirty="0" smtClean="0"/>
              <a:t>非常勤講師</a:t>
            </a:r>
            <a:endParaRPr lang="en-US" altLang="ja-JP" sz="1400" dirty="0" smtClean="0"/>
          </a:p>
          <a:p>
            <a:pPr>
              <a:spcBef>
                <a:spcPts val="0"/>
              </a:spcBef>
            </a:pPr>
            <a:r>
              <a:rPr lang="en-US" altLang="ja-JP" sz="1400" dirty="0" smtClean="0"/>
              <a:t>(ISC)2 </a:t>
            </a:r>
            <a:r>
              <a:rPr lang="ja-JP" altLang="en-US" sz="1400" dirty="0" smtClean="0"/>
              <a:t>認定主席講師　など</a:t>
            </a:r>
            <a:endParaRPr lang="ja-JP" altLang="en-US" sz="1400" dirty="0"/>
          </a:p>
        </p:txBody>
      </p:sp>
    </p:spTree>
    <p:extLst>
      <p:ext uri="{BB962C8B-B14F-4D97-AF65-F5344CB8AC3E}">
        <p14:creationId xmlns:p14="http://schemas.microsoft.com/office/powerpoint/2010/main" val="141755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組織づくりとは報告の連鎖</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a:t>
            </a:fld>
            <a:endParaRPr lang="en-US" dirty="0"/>
          </a:p>
        </p:txBody>
      </p:sp>
      <p:sp>
        <p:nvSpPr>
          <p:cNvPr id="7" name="角丸四角形 6"/>
          <p:cNvSpPr/>
          <p:nvPr/>
        </p:nvSpPr>
        <p:spPr>
          <a:xfrm>
            <a:off x="722126" y="2503200"/>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ステークホルダー</a:t>
            </a:r>
            <a:endParaRPr kumimoji="1" lang="ja-JP" altLang="en-US" dirty="0"/>
          </a:p>
        </p:txBody>
      </p:sp>
      <p:sp>
        <p:nvSpPr>
          <p:cNvPr id="8" name="角丸四角形 7"/>
          <p:cNvSpPr/>
          <p:nvPr/>
        </p:nvSpPr>
        <p:spPr>
          <a:xfrm>
            <a:off x="4128714" y="2503200"/>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経営者</a:t>
            </a:r>
            <a:endParaRPr kumimoji="1" lang="ja-JP" altLang="en-US" dirty="0"/>
          </a:p>
        </p:txBody>
      </p:sp>
      <p:sp>
        <p:nvSpPr>
          <p:cNvPr id="9" name="角丸四角形 8"/>
          <p:cNvSpPr/>
          <p:nvPr/>
        </p:nvSpPr>
        <p:spPr>
          <a:xfrm>
            <a:off x="4128714" y="3829976"/>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管理職</a:t>
            </a:r>
            <a:endParaRPr kumimoji="1" lang="ja-JP" altLang="en-US" dirty="0"/>
          </a:p>
        </p:txBody>
      </p:sp>
      <p:sp>
        <p:nvSpPr>
          <p:cNvPr id="10" name="角丸四角形 9"/>
          <p:cNvSpPr/>
          <p:nvPr/>
        </p:nvSpPr>
        <p:spPr>
          <a:xfrm>
            <a:off x="4128714" y="5156753"/>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従業員</a:t>
            </a:r>
            <a:endParaRPr kumimoji="1" lang="ja-JP" altLang="en-US" dirty="0"/>
          </a:p>
        </p:txBody>
      </p:sp>
      <p:cxnSp>
        <p:nvCxnSpPr>
          <p:cNvPr id="11" name="直線矢印コネクタ 10"/>
          <p:cNvCxnSpPr/>
          <p:nvPr/>
        </p:nvCxnSpPr>
        <p:spPr>
          <a:xfrm flipH="1">
            <a:off x="3246587" y="2709389"/>
            <a:ext cx="8821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3246587" y="3014186"/>
            <a:ext cx="8821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122005" y="3274165"/>
            <a:ext cx="0" cy="555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122005" y="4583010"/>
            <a:ext cx="0" cy="555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749534" y="3274165"/>
            <a:ext cx="0" cy="555811"/>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749534" y="4583010"/>
            <a:ext cx="0" cy="555811"/>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302194" y="3367404"/>
            <a:ext cx="646331" cy="369332"/>
          </a:xfrm>
          <a:prstGeom prst="rect">
            <a:avLst/>
          </a:prstGeom>
          <a:noFill/>
        </p:spPr>
        <p:txBody>
          <a:bodyPr wrap="none" rtlCol="0">
            <a:spAutoFit/>
          </a:bodyPr>
          <a:lstStyle/>
          <a:p>
            <a:r>
              <a:rPr kumimoji="1" lang="ja-JP" altLang="en-US" smtClean="0"/>
              <a:t>業務</a:t>
            </a:r>
            <a:endParaRPr kumimoji="1" lang="ja-JP" altLang="en-US"/>
          </a:p>
        </p:txBody>
      </p:sp>
      <p:sp>
        <p:nvSpPr>
          <p:cNvPr id="18" name="テキスト ボックス 17"/>
          <p:cNvSpPr txBox="1"/>
          <p:nvPr/>
        </p:nvSpPr>
        <p:spPr>
          <a:xfrm>
            <a:off x="4302194" y="4658322"/>
            <a:ext cx="646331" cy="369332"/>
          </a:xfrm>
          <a:prstGeom prst="rect">
            <a:avLst/>
          </a:prstGeom>
          <a:noFill/>
        </p:spPr>
        <p:txBody>
          <a:bodyPr wrap="none" rtlCol="0">
            <a:spAutoFit/>
          </a:bodyPr>
          <a:lstStyle/>
          <a:p>
            <a:r>
              <a:rPr kumimoji="1" lang="ja-JP" altLang="en-US" smtClean="0"/>
              <a:t>業務</a:t>
            </a:r>
            <a:endParaRPr kumimoji="1" lang="ja-JP" altLang="en-US"/>
          </a:p>
        </p:txBody>
      </p:sp>
      <p:sp>
        <p:nvSpPr>
          <p:cNvPr id="19" name="テキスト ボックス 18"/>
          <p:cNvSpPr txBox="1"/>
          <p:nvPr/>
        </p:nvSpPr>
        <p:spPr>
          <a:xfrm>
            <a:off x="5879982" y="4658322"/>
            <a:ext cx="646331" cy="369332"/>
          </a:xfrm>
          <a:prstGeom prst="rect">
            <a:avLst/>
          </a:prstGeom>
          <a:noFill/>
        </p:spPr>
        <p:txBody>
          <a:bodyPr wrap="none" rtlCol="0">
            <a:spAutoFit/>
          </a:bodyPr>
          <a:lstStyle/>
          <a:p>
            <a:r>
              <a:rPr kumimoji="1" lang="ja-JP" altLang="en-US" smtClean="0"/>
              <a:t>報告</a:t>
            </a:r>
            <a:endParaRPr kumimoji="1" lang="ja-JP" altLang="en-US"/>
          </a:p>
        </p:txBody>
      </p:sp>
      <p:sp>
        <p:nvSpPr>
          <p:cNvPr id="20" name="テキスト ボックス 19"/>
          <p:cNvSpPr txBox="1"/>
          <p:nvPr/>
        </p:nvSpPr>
        <p:spPr>
          <a:xfrm>
            <a:off x="5879982" y="3367404"/>
            <a:ext cx="646331" cy="369332"/>
          </a:xfrm>
          <a:prstGeom prst="rect">
            <a:avLst/>
          </a:prstGeom>
          <a:noFill/>
        </p:spPr>
        <p:txBody>
          <a:bodyPr wrap="none" rtlCol="0">
            <a:spAutoFit/>
          </a:bodyPr>
          <a:lstStyle/>
          <a:p>
            <a:r>
              <a:rPr kumimoji="1" lang="ja-JP" altLang="en-US" smtClean="0"/>
              <a:t>報告</a:t>
            </a:r>
            <a:endParaRPr kumimoji="1" lang="ja-JP" altLang="en-US"/>
          </a:p>
        </p:txBody>
      </p:sp>
      <p:sp>
        <p:nvSpPr>
          <p:cNvPr id="21" name="テキスト ボックス 20"/>
          <p:cNvSpPr txBox="1"/>
          <p:nvPr/>
        </p:nvSpPr>
        <p:spPr>
          <a:xfrm>
            <a:off x="3369865" y="2273710"/>
            <a:ext cx="646331" cy="369332"/>
          </a:xfrm>
          <a:prstGeom prst="rect">
            <a:avLst/>
          </a:prstGeom>
          <a:noFill/>
        </p:spPr>
        <p:txBody>
          <a:bodyPr wrap="none" rtlCol="0">
            <a:spAutoFit/>
          </a:bodyPr>
          <a:lstStyle/>
          <a:p>
            <a:r>
              <a:rPr kumimoji="1" lang="ja-JP" altLang="en-US" smtClean="0"/>
              <a:t>報告</a:t>
            </a:r>
            <a:endParaRPr kumimoji="1" lang="ja-JP" altLang="en-US"/>
          </a:p>
        </p:txBody>
      </p:sp>
      <p:sp>
        <p:nvSpPr>
          <p:cNvPr id="22" name="テキスト ボックス 21"/>
          <p:cNvSpPr txBox="1"/>
          <p:nvPr/>
        </p:nvSpPr>
        <p:spPr>
          <a:xfrm>
            <a:off x="3369865" y="3080534"/>
            <a:ext cx="646331" cy="369332"/>
          </a:xfrm>
          <a:prstGeom prst="rect">
            <a:avLst/>
          </a:prstGeom>
          <a:noFill/>
        </p:spPr>
        <p:txBody>
          <a:bodyPr wrap="none" rtlCol="0">
            <a:spAutoFit/>
          </a:bodyPr>
          <a:lstStyle/>
          <a:p>
            <a:r>
              <a:rPr kumimoji="1" lang="ja-JP" altLang="en-US" dirty="0" smtClean="0"/>
              <a:t>要望</a:t>
            </a:r>
            <a:endParaRPr kumimoji="1" lang="ja-JP" altLang="en-US" dirty="0"/>
          </a:p>
        </p:txBody>
      </p:sp>
      <p:cxnSp>
        <p:nvCxnSpPr>
          <p:cNvPr id="23" name="カギ線コネクタ 22"/>
          <p:cNvCxnSpPr>
            <a:stCxn id="12" idx="3"/>
            <a:endCxn id="14" idx="3"/>
          </p:cNvCxnSpPr>
          <p:nvPr/>
        </p:nvCxnSpPr>
        <p:spPr>
          <a:xfrm>
            <a:off x="6653175" y="2888683"/>
            <a:ext cx="12700" cy="2653553"/>
          </a:xfrm>
          <a:prstGeom prst="bentConnector3">
            <a:avLst>
              <a:gd name="adj1" fmla="val 532941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2" idx="3"/>
            <a:endCxn id="13" idx="3"/>
          </p:cNvCxnSpPr>
          <p:nvPr/>
        </p:nvCxnSpPr>
        <p:spPr>
          <a:xfrm>
            <a:off x="6653175" y="2888683"/>
            <a:ext cx="12700" cy="1326776"/>
          </a:xfrm>
          <a:prstGeom prst="bentConnector3">
            <a:avLst>
              <a:gd name="adj1" fmla="val 532940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411151" y="3367404"/>
            <a:ext cx="646331" cy="369332"/>
          </a:xfrm>
          <a:prstGeom prst="rect">
            <a:avLst/>
          </a:prstGeom>
          <a:noFill/>
          <a:ln>
            <a:noFill/>
          </a:ln>
        </p:spPr>
        <p:txBody>
          <a:bodyPr wrap="none" rtlCol="0">
            <a:spAutoFit/>
          </a:bodyPr>
          <a:lstStyle/>
          <a:p>
            <a:r>
              <a:rPr kumimoji="1" lang="ja-JP" altLang="en-US" dirty="0" smtClean="0"/>
              <a:t>把握</a:t>
            </a:r>
            <a:endParaRPr kumimoji="1" lang="ja-JP" altLang="en-US" dirty="0"/>
          </a:p>
        </p:txBody>
      </p:sp>
      <p:sp>
        <p:nvSpPr>
          <p:cNvPr id="26" name="角丸四角形 25"/>
          <p:cNvSpPr/>
          <p:nvPr/>
        </p:nvSpPr>
        <p:spPr>
          <a:xfrm>
            <a:off x="7150729" y="3815114"/>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改善のサイクル</a:t>
            </a:r>
            <a:endParaRPr kumimoji="1" lang="ja-JP" altLang="en-US" dirty="0"/>
          </a:p>
        </p:txBody>
      </p:sp>
    </p:spTree>
    <p:extLst>
      <p:ext uri="{BB962C8B-B14F-4D97-AF65-F5344CB8AC3E}">
        <p14:creationId xmlns:p14="http://schemas.microsoft.com/office/powerpoint/2010/main" val="40027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説明責任とは・・・</a:t>
            </a:r>
            <a:endParaRPr kumimoji="1" lang="ja-JP" altLang="en-US" dirty="0"/>
          </a:p>
        </p:txBody>
      </p:sp>
      <p:sp>
        <p:nvSpPr>
          <p:cNvPr id="3" name="コンテンツ プレースホルダー 2"/>
          <p:cNvSpPr>
            <a:spLocks noGrp="1"/>
          </p:cNvSpPr>
          <p:nvPr>
            <p:ph idx="1"/>
          </p:nvPr>
        </p:nvSpPr>
        <p:spPr/>
        <p:txBody>
          <a:bodyPr/>
          <a:lstStyle/>
          <a:p>
            <a:r>
              <a:rPr lang="ja-JP" altLang="en-US" dirty="0"/>
              <a:t>報告を受け入れてもらうためには「根拠」が必要</a:t>
            </a:r>
            <a:endParaRPr lang="en-US" altLang="ja-JP" dirty="0"/>
          </a:p>
          <a:p>
            <a:pPr lvl="1"/>
            <a:r>
              <a:rPr lang="ja-JP" altLang="en-US" dirty="0"/>
              <a:t>報告の根拠は明確になっているのか</a:t>
            </a:r>
            <a:endParaRPr lang="en-US" altLang="ja-JP" dirty="0"/>
          </a:p>
          <a:p>
            <a:pPr lvl="1"/>
            <a:r>
              <a:rPr lang="ja-JP" altLang="en-US" dirty="0"/>
              <a:t>それは誰もが納得できる内容になっているか</a:t>
            </a:r>
            <a:endParaRPr lang="en-US" altLang="ja-JP" dirty="0"/>
          </a:p>
          <a:p>
            <a:r>
              <a:rPr lang="ja-JP" altLang="en-US" dirty="0"/>
              <a:t>情報漏えい事故では色々なことが不明瞭</a:t>
            </a:r>
            <a:endParaRPr lang="en-US" altLang="ja-JP" dirty="0"/>
          </a:p>
          <a:p>
            <a:pPr lvl="1"/>
            <a:r>
              <a:rPr lang="ja-JP" altLang="en-US" dirty="0"/>
              <a:t>ほとんどの事故で犯人が捕まらない</a:t>
            </a:r>
            <a:endParaRPr lang="en-US" altLang="ja-JP" dirty="0"/>
          </a:p>
          <a:p>
            <a:pPr lvl="1"/>
            <a:r>
              <a:rPr lang="ja-JP" altLang="en-US" dirty="0"/>
              <a:t>犯人の動機がわからない</a:t>
            </a:r>
            <a:endParaRPr lang="en-US" altLang="ja-JP" dirty="0"/>
          </a:p>
          <a:p>
            <a:pPr lvl="1"/>
            <a:r>
              <a:rPr lang="ja-JP" altLang="en-US" dirty="0"/>
              <a:t>二次被害が明確ではない</a:t>
            </a:r>
            <a:endParaRPr lang="en-US" altLang="ja-JP" dirty="0"/>
          </a:p>
          <a:p>
            <a:pPr lvl="1"/>
            <a:r>
              <a:rPr lang="ja-JP" altLang="en-US" dirty="0"/>
              <a:t>ので、繰り返し起こってしまうし、他社の事例がまったく役に立たない</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07351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情報セキュリティ活動とはなにか</a:t>
            </a:r>
            <a:endParaRPr kumimoji="1" lang="ja-JP" altLang="en-US" dirty="0"/>
          </a:p>
        </p:txBody>
      </p:sp>
      <p:sp>
        <p:nvSpPr>
          <p:cNvPr id="3" name="テキスト プレースホルダー 2"/>
          <p:cNvSpPr>
            <a:spLocks noGrp="1"/>
          </p:cNvSpPr>
          <p:nvPr>
            <p:ph type="body" idx="1"/>
          </p:nvPr>
        </p:nvSpPr>
        <p:spPr/>
        <p:txBody>
          <a:bodyPr/>
          <a:lstStyle/>
          <a:p>
            <a:r>
              <a:rPr lang="ja-JP" altLang="en-US" dirty="0"/>
              <a:t>情報セキュリティはやらなくて良いならやらないで良い</a:t>
            </a:r>
            <a:endParaRPr lang="en-US" altLang="ja-JP" dirty="0"/>
          </a:p>
          <a:p>
            <a:r>
              <a:rPr lang="ja-JP" altLang="en-US" dirty="0"/>
              <a:t>そんな前提で情報セキュリティ活動をしてみたらわかること</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06071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サイバーセキュリティ経営の３原則</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lang="ja-JP" altLang="en-US" dirty="0"/>
              <a:t>経営者は、</a:t>
            </a:r>
            <a:r>
              <a:rPr lang="en-US" altLang="ja-JP" dirty="0"/>
              <a:t>IT</a:t>
            </a:r>
            <a:r>
              <a:rPr lang="ja-JP" altLang="en-US" dirty="0"/>
              <a:t>活用を推進する中で、サイバーセキュリティリスクを認識し、リーダーシップによって対策を進めることが必要</a:t>
            </a:r>
          </a:p>
          <a:p>
            <a:pPr marL="514350" indent="-514350">
              <a:buFont typeface="+mj-lt"/>
              <a:buAutoNum type="arabicPeriod"/>
            </a:pPr>
            <a:r>
              <a:rPr lang="ja-JP" altLang="en-US" dirty="0"/>
              <a:t>自社はもちろんのこと、系列企業やサプライチェーンのビジネスパートナー、 </a:t>
            </a:r>
            <a:r>
              <a:rPr lang="en-US" altLang="ja-JP" dirty="0"/>
              <a:t>IT</a:t>
            </a:r>
            <a:r>
              <a:rPr lang="ja-JP" altLang="en-US" dirty="0"/>
              <a:t>システム管理の委託先を含めたセキュリティ対策が必要</a:t>
            </a:r>
          </a:p>
          <a:p>
            <a:pPr marL="514350" indent="-514350">
              <a:buFont typeface="+mj-lt"/>
              <a:buAutoNum type="arabicPeriod"/>
            </a:pPr>
            <a:r>
              <a:rPr lang="ja-JP" altLang="en-US" dirty="0"/>
              <a:t>平時及び緊急時のいずれでも、サイバーセキュリティリスクや対策、対応に係る情報の開示など、関係者との適切なコミュニケーションが必要</a:t>
            </a:r>
          </a:p>
          <a:p>
            <a:pPr marL="0" indent="0" algn="r">
              <a:buNone/>
            </a:pPr>
            <a:r>
              <a:rPr lang="ja-JP" altLang="en-US" sz="2000" dirty="0"/>
              <a:t>（サイバーセキュリティ経営ガイドラインより）</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0365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情報セキュリティ活動とは・・・</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4" name="フッター プレースホルダー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t>7</a:t>
            </a:fld>
            <a:endParaRPr lang="en-US" dirty="0"/>
          </a:p>
        </p:txBody>
      </p:sp>
      <p:grpSp>
        <p:nvGrpSpPr>
          <p:cNvPr id="6" name="図形グループ 5"/>
          <p:cNvGrpSpPr/>
          <p:nvPr/>
        </p:nvGrpSpPr>
        <p:grpSpPr>
          <a:xfrm>
            <a:off x="520968" y="2295072"/>
            <a:ext cx="9698870" cy="3570151"/>
            <a:chOff x="520968" y="2295072"/>
            <a:chExt cx="9698870" cy="3570151"/>
          </a:xfrm>
        </p:grpSpPr>
        <p:cxnSp>
          <p:nvCxnSpPr>
            <p:cNvPr id="7" name="直線コネクタ 6"/>
            <p:cNvCxnSpPr/>
            <p:nvPr/>
          </p:nvCxnSpPr>
          <p:spPr>
            <a:xfrm>
              <a:off x="6427927" y="2295072"/>
              <a:ext cx="0" cy="357015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924534" y="2295072"/>
              <a:ext cx="0" cy="35701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2553990" y="3125289"/>
              <a:ext cx="762427" cy="762427"/>
            </a:xfrm>
            <a:prstGeom prst="ellipse">
              <a:avLst/>
            </a:prstGeom>
            <a:noFill/>
            <a:ln w="571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520968" y="3509917"/>
              <a:ext cx="24035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332154" y="3003278"/>
              <a:ext cx="352037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912749" y="3298799"/>
              <a:ext cx="200297" cy="230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069667" y="3308287"/>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3386589" y="3275630"/>
              <a:ext cx="334457" cy="385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675176" y="3283814"/>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3990708" y="3251157"/>
              <a:ext cx="334457" cy="385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281470" y="3262824"/>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4595224" y="3230167"/>
              <a:ext cx="334457" cy="385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876104" y="3231433"/>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5226421" y="3240258"/>
              <a:ext cx="334457" cy="385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508394" y="3237838"/>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609225" y="3914204"/>
              <a:ext cx="697627" cy="400110"/>
            </a:xfrm>
            <a:prstGeom prst="rect">
              <a:avLst/>
            </a:prstGeom>
            <a:noFill/>
          </p:spPr>
          <p:txBody>
            <a:bodyPr wrap="none" rtlCol="0">
              <a:spAutoFit/>
            </a:bodyPr>
            <a:lstStyle/>
            <a:p>
              <a:r>
                <a:rPr kumimoji="1" lang="ja-JP" altLang="en-US" sz="2000" b="1" dirty="0" smtClean="0">
                  <a:latin typeface="Meiryo" charset="-128"/>
                  <a:ea typeface="Meiryo" charset="-128"/>
                  <a:cs typeface="Meiryo" charset="-128"/>
                </a:rPr>
                <a:t>検知</a:t>
              </a:r>
              <a:endParaRPr kumimoji="1" lang="ja-JP" altLang="en-US" sz="2000" b="1" dirty="0">
                <a:latin typeface="Meiryo" charset="-128"/>
                <a:ea typeface="Meiryo" charset="-128"/>
                <a:cs typeface="Meiryo" charset="-128"/>
              </a:endParaRPr>
            </a:p>
          </p:txBody>
        </p:sp>
        <p:sp>
          <p:nvSpPr>
            <p:cNvPr id="23" name="テキスト ボックス 22"/>
            <p:cNvSpPr txBox="1"/>
            <p:nvPr/>
          </p:nvSpPr>
          <p:spPr>
            <a:xfrm>
              <a:off x="806551" y="3914204"/>
              <a:ext cx="697627" cy="400110"/>
            </a:xfrm>
            <a:prstGeom prst="rect">
              <a:avLst/>
            </a:prstGeom>
            <a:noFill/>
          </p:spPr>
          <p:txBody>
            <a:bodyPr wrap="none" rtlCol="0">
              <a:spAutoFit/>
            </a:bodyPr>
            <a:lstStyle/>
            <a:p>
              <a:r>
                <a:rPr kumimoji="1" lang="ja-JP" altLang="en-US" sz="2000" b="1" dirty="0" smtClean="0">
                  <a:latin typeface="Meiryo" charset="-128"/>
                  <a:ea typeface="Meiryo" charset="-128"/>
                  <a:cs typeface="Meiryo" charset="-128"/>
                </a:rPr>
                <a:t>予防</a:t>
              </a:r>
              <a:endParaRPr kumimoji="1" lang="ja-JP" altLang="en-US" sz="2000" b="1" dirty="0">
                <a:latin typeface="Meiryo" charset="-128"/>
                <a:ea typeface="Meiryo" charset="-128"/>
                <a:cs typeface="Meiryo" charset="-128"/>
              </a:endParaRPr>
            </a:p>
          </p:txBody>
        </p:sp>
        <p:sp>
          <p:nvSpPr>
            <p:cNvPr id="24" name="テキスト ボックス 23"/>
            <p:cNvSpPr txBox="1"/>
            <p:nvPr/>
          </p:nvSpPr>
          <p:spPr>
            <a:xfrm>
              <a:off x="4020013" y="3914204"/>
              <a:ext cx="697627" cy="400110"/>
            </a:xfrm>
            <a:prstGeom prst="rect">
              <a:avLst/>
            </a:prstGeom>
            <a:noFill/>
          </p:spPr>
          <p:txBody>
            <a:bodyPr wrap="none" rtlCol="0">
              <a:spAutoFit/>
            </a:bodyPr>
            <a:lstStyle/>
            <a:p>
              <a:r>
                <a:rPr kumimoji="1" lang="ja-JP" altLang="en-US" sz="2000" b="1" dirty="0" smtClean="0">
                  <a:latin typeface="Meiryo" charset="-128"/>
                  <a:ea typeface="Meiryo" charset="-128"/>
                  <a:cs typeface="Meiryo" charset="-128"/>
                </a:rPr>
                <a:t>対応</a:t>
              </a:r>
              <a:endParaRPr kumimoji="1" lang="ja-JP" altLang="en-US" sz="2000" b="1" dirty="0">
                <a:latin typeface="Meiryo" charset="-128"/>
                <a:ea typeface="Meiryo" charset="-128"/>
                <a:cs typeface="Meiryo" charset="-128"/>
              </a:endParaRPr>
            </a:p>
          </p:txBody>
        </p:sp>
        <p:sp>
          <p:nvSpPr>
            <p:cNvPr id="25" name="テキスト ボックス 24"/>
            <p:cNvSpPr txBox="1"/>
            <p:nvPr/>
          </p:nvSpPr>
          <p:spPr>
            <a:xfrm>
              <a:off x="5687231" y="3914204"/>
              <a:ext cx="697627" cy="400110"/>
            </a:xfrm>
            <a:prstGeom prst="rect">
              <a:avLst/>
            </a:prstGeom>
            <a:noFill/>
          </p:spPr>
          <p:txBody>
            <a:bodyPr wrap="none" rtlCol="0">
              <a:spAutoFit/>
            </a:bodyPr>
            <a:lstStyle/>
            <a:p>
              <a:r>
                <a:rPr kumimoji="1" lang="ja-JP" altLang="en-US" sz="2000" b="1" dirty="0" smtClean="0">
                  <a:latin typeface="Meiryo" charset="-128"/>
                  <a:ea typeface="Meiryo" charset="-128"/>
                  <a:cs typeface="Meiryo" charset="-128"/>
                </a:rPr>
                <a:t>復旧</a:t>
              </a:r>
              <a:endParaRPr kumimoji="1" lang="ja-JP" altLang="en-US" sz="2000" b="1" dirty="0">
                <a:latin typeface="Meiryo" charset="-128"/>
                <a:ea typeface="Meiryo" charset="-128"/>
                <a:cs typeface="Meiryo" charset="-128"/>
              </a:endParaRPr>
            </a:p>
          </p:txBody>
        </p:sp>
        <p:sp>
          <p:nvSpPr>
            <p:cNvPr id="26" name="テキスト ボックス 25"/>
            <p:cNvSpPr txBox="1"/>
            <p:nvPr/>
          </p:nvSpPr>
          <p:spPr>
            <a:xfrm>
              <a:off x="6515819" y="3143085"/>
              <a:ext cx="3336713" cy="400110"/>
            </a:xfrm>
            <a:prstGeom prst="rect">
              <a:avLst/>
            </a:prstGeom>
            <a:noFill/>
          </p:spPr>
          <p:txBody>
            <a:bodyPr wrap="square" rtlCol="0">
              <a:spAutoFit/>
            </a:bodyPr>
            <a:lstStyle/>
            <a:p>
              <a:pPr algn="ctr"/>
              <a:r>
                <a:rPr kumimoji="1" lang="ja-JP" altLang="en-US" sz="2000" b="1" dirty="0" smtClean="0">
                  <a:latin typeface="Meiryo" charset="-128"/>
                  <a:ea typeface="Meiryo" charset="-128"/>
                  <a:cs typeface="Meiryo" charset="-128"/>
                </a:rPr>
                <a:t>◯</a:t>
              </a:r>
              <a:r>
                <a:rPr kumimoji="1" lang="en-US" altLang="ja-JP" sz="2000" b="1" dirty="0" smtClean="0">
                  <a:latin typeface="Meiryo" charset="-128"/>
                  <a:ea typeface="Meiryo" charset="-128"/>
                  <a:cs typeface="Meiryo" charset="-128"/>
                </a:rPr>
                <a:t> </a:t>
              </a:r>
              <a:r>
                <a:rPr kumimoji="1" lang="ja-JP" altLang="en-US" sz="2000" b="1" dirty="0" smtClean="0">
                  <a:latin typeface="Meiryo" charset="-128"/>
                  <a:ea typeface="Meiryo" charset="-128"/>
                  <a:cs typeface="Meiryo" charset="-128"/>
                </a:rPr>
                <a:t>普遍化による学習と成長</a:t>
              </a:r>
              <a:endParaRPr kumimoji="1" lang="ja-JP" altLang="en-US" sz="2000" b="1" dirty="0">
                <a:latin typeface="Meiryo" charset="-128"/>
                <a:ea typeface="Meiryo" charset="-128"/>
                <a:cs typeface="Meiryo" charset="-128"/>
              </a:endParaRPr>
            </a:p>
          </p:txBody>
        </p:sp>
        <p:sp>
          <p:nvSpPr>
            <p:cNvPr id="27" name="テキスト ボックス 26"/>
            <p:cNvSpPr txBox="1"/>
            <p:nvPr/>
          </p:nvSpPr>
          <p:spPr>
            <a:xfrm>
              <a:off x="1155364" y="2438235"/>
              <a:ext cx="877163" cy="369332"/>
            </a:xfrm>
            <a:prstGeom prst="rect">
              <a:avLst/>
            </a:prstGeom>
            <a:noFill/>
          </p:spPr>
          <p:txBody>
            <a:bodyPr wrap="none" rtlCol="0">
              <a:spAutoFit/>
            </a:bodyPr>
            <a:lstStyle/>
            <a:p>
              <a:r>
                <a:rPr kumimoji="1" lang="ja-JP" altLang="en-US" dirty="0" smtClean="0">
                  <a:solidFill>
                    <a:schemeClr val="accent1">
                      <a:lumMod val="60000"/>
                      <a:lumOff val="40000"/>
                    </a:schemeClr>
                  </a:solidFill>
                  <a:latin typeface="Meiryo" charset="-128"/>
                  <a:ea typeface="Meiryo" charset="-128"/>
                  <a:cs typeface="Meiryo" charset="-128"/>
                </a:rPr>
                <a:t>平常時</a:t>
              </a:r>
              <a:endParaRPr kumimoji="1" lang="ja-JP" altLang="en-US" dirty="0">
                <a:solidFill>
                  <a:schemeClr val="accent1">
                    <a:lumMod val="60000"/>
                    <a:lumOff val="40000"/>
                  </a:schemeClr>
                </a:solidFill>
                <a:latin typeface="Meiryo" charset="-128"/>
                <a:ea typeface="Meiryo" charset="-128"/>
                <a:cs typeface="Meiryo" charset="-128"/>
              </a:endParaRPr>
            </a:p>
          </p:txBody>
        </p:sp>
        <p:sp>
          <p:nvSpPr>
            <p:cNvPr id="28" name="テキスト ボックス 27"/>
            <p:cNvSpPr txBox="1"/>
            <p:nvPr/>
          </p:nvSpPr>
          <p:spPr>
            <a:xfrm>
              <a:off x="4131097" y="2438235"/>
              <a:ext cx="1107996" cy="369332"/>
            </a:xfrm>
            <a:prstGeom prst="rect">
              <a:avLst/>
            </a:prstGeom>
            <a:noFill/>
          </p:spPr>
          <p:txBody>
            <a:bodyPr wrap="none" rtlCol="0">
              <a:spAutoFit/>
            </a:bodyPr>
            <a:lstStyle/>
            <a:p>
              <a:r>
                <a:rPr kumimoji="1" lang="ja-JP" altLang="en-US" dirty="0" smtClean="0">
                  <a:solidFill>
                    <a:schemeClr val="accent1">
                      <a:lumMod val="60000"/>
                      <a:lumOff val="40000"/>
                    </a:schemeClr>
                  </a:solidFill>
                  <a:latin typeface="Meiryo" charset="-128"/>
                  <a:ea typeface="Meiryo" charset="-128"/>
                  <a:cs typeface="Meiryo" charset="-128"/>
                </a:rPr>
                <a:t>事故対応</a:t>
              </a:r>
              <a:endParaRPr kumimoji="1" lang="ja-JP" altLang="en-US" dirty="0">
                <a:solidFill>
                  <a:schemeClr val="accent1">
                    <a:lumMod val="60000"/>
                    <a:lumOff val="40000"/>
                  </a:schemeClr>
                </a:solidFill>
                <a:latin typeface="Meiryo" charset="-128"/>
                <a:ea typeface="Meiryo" charset="-128"/>
                <a:cs typeface="Meiryo" charset="-128"/>
              </a:endParaRPr>
            </a:p>
          </p:txBody>
        </p:sp>
        <p:sp>
          <p:nvSpPr>
            <p:cNvPr id="29" name="テキスト ボックス 28"/>
            <p:cNvSpPr txBox="1"/>
            <p:nvPr/>
          </p:nvSpPr>
          <p:spPr>
            <a:xfrm>
              <a:off x="7424491" y="2438235"/>
              <a:ext cx="877163" cy="369332"/>
            </a:xfrm>
            <a:prstGeom prst="rect">
              <a:avLst/>
            </a:prstGeom>
            <a:noFill/>
          </p:spPr>
          <p:txBody>
            <a:bodyPr wrap="none" rtlCol="0">
              <a:spAutoFit/>
            </a:bodyPr>
            <a:lstStyle/>
            <a:p>
              <a:r>
                <a:rPr kumimoji="1" lang="ja-JP" altLang="en-US" dirty="0" smtClean="0">
                  <a:solidFill>
                    <a:schemeClr val="accent1">
                      <a:lumMod val="60000"/>
                      <a:lumOff val="40000"/>
                    </a:schemeClr>
                  </a:solidFill>
                  <a:latin typeface="Meiryo" charset="-128"/>
                  <a:ea typeface="Meiryo" charset="-128"/>
                  <a:cs typeface="Meiryo" charset="-128"/>
                </a:rPr>
                <a:t>平常時</a:t>
              </a:r>
              <a:endParaRPr kumimoji="1" lang="ja-JP" altLang="en-US" dirty="0">
                <a:solidFill>
                  <a:schemeClr val="accent1">
                    <a:lumMod val="60000"/>
                    <a:lumOff val="40000"/>
                  </a:schemeClr>
                </a:solidFill>
                <a:latin typeface="Meiryo" charset="-128"/>
                <a:ea typeface="Meiryo" charset="-128"/>
                <a:cs typeface="Meiryo" charset="-128"/>
              </a:endParaRPr>
            </a:p>
          </p:txBody>
        </p:sp>
        <p:sp>
          <p:nvSpPr>
            <p:cNvPr id="30" name="円弧 29"/>
            <p:cNvSpPr/>
            <p:nvPr/>
          </p:nvSpPr>
          <p:spPr>
            <a:xfrm>
              <a:off x="1386996" y="4798345"/>
              <a:ext cx="877163" cy="877163"/>
            </a:xfrm>
            <a:prstGeom prst="arc">
              <a:avLst>
                <a:gd name="adj1" fmla="val 17596381"/>
                <a:gd name="adj2" fmla="val 16292595"/>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869074" y="4933804"/>
              <a:ext cx="2031325" cy="646331"/>
            </a:xfrm>
            <a:prstGeom prst="rect">
              <a:avLst/>
            </a:prstGeom>
            <a:noFill/>
          </p:spPr>
          <p:txBody>
            <a:bodyPr wrap="none" rtlCol="0">
              <a:spAutoFit/>
            </a:bodyPr>
            <a:lstStyle/>
            <a:p>
              <a:r>
                <a:rPr kumimoji="1" lang="ja-JP" altLang="en-US" dirty="0" smtClean="0">
                  <a:latin typeface="Meiryo" charset="-128"/>
                  <a:ea typeface="Meiryo" charset="-128"/>
                  <a:cs typeface="Meiryo" charset="-128"/>
                </a:rPr>
                <a:t>対策は期待通りに</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機能しているか</a:t>
              </a:r>
              <a:endParaRPr kumimoji="1" lang="ja-JP" altLang="en-US" dirty="0">
                <a:latin typeface="Meiryo" charset="-128"/>
                <a:ea typeface="Meiryo" charset="-128"/>
                <a:cs typeface="Meiryo" charset="-128"/>
              </a:endParaRPr>
            </a:p>
          </p:txBody>
        </p:sp>
        <p:cxnSp>
          <p:nvCxnSpPr>
            <p:cNvPr id="32" name="直線矢印コネクタ 31"/>
            <p:cNvCxnSpPr/>
            <p:nvPr/>
          </p:nvCxnSpPr>
          <p:spPr>
            <a:xfrm>
              <a:off x="3326176" y="4931361"/>
              <a:ext cx="31487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442761" y="5063030"/>
              <a:ext cx="2959465" cy="646331"/>
            </a:xfrm>
            <a:prstGeom prst="rect">
              <a:avLst/>
            </a:prstGeom>
            <a:noFill/>
          </p:spPr>
          <p:txBody>
            <a:bodyPr wrap="none" rtlCol="0">
              <a:spAutoFit/>
            </a:bodyPr>
            <a:lstStyle/>
            <a:p>
              <a:r>
                <a:rPr kumimoji="1" lang="ja-JP" altLang="en-US" dirty="0" smtClean="0">
                  <a:latin typeface="Meiryo" charset="-128"/>
                  <a:ea typeface="Meiryo" charset="-128"/>
                  <a:cs typeface="Meiryo" charset="-128"/>
                </a:rPr>
                <a:t>①</a:t>
              </a:r>
              <a:r>
                <a:rPr kumimoji="1" lang="en-US" altLang="ja-JP" dirty="0" smtClean="0">
                  <a:latin typeface="Meiryo" charset="-128"/>
                  <a:ea typeface="Meiryo" charset="-128"/>
                  <a:cs typeface="Meiryo" charset="-128"/>
                </a:rPr>
                <a:t> </a:t>
              </a:r>
              <a:r>
                <a:rPr kumimoji="1" lang="ja-JP" altLang="en-US" dirty="0" smtClean="0">
                  <a:latin typeface="Meiryo" charset="-128"/>
                  <a:ea typeface="Meiryo" charset="-128"/>
                  <a:cs typeface="Meiryo" charset="-128"/>
                </a:rPr>
                <a:t>封じ込め</a:t>
              </a:r>
              <a:r>
                <a:rPr kumimoji="1" lang="en-US" altLang="ja-JP" dirty="0" smtClean="0">
                  <a:latin typeface="Meiryo" charset="-128"/>
                  <a:ea typeface="Meiryo" charset="-128"/>
                  <a:cs typeface="Meiryo" charset="-128"/>
                </a:rPr>
                <a:t> </a:t>
              </a:r>
              <a:r>
                <a:rPr kumimoji="1" lang="ja-JP" altLang="en-US" dirty="0" smtClean="0">
                  <a:latin typeface="Meiryo" charset="-128"/>
                  <a:ea typeface="Meiryo" charset="-128"/>
                  <a:cs typeface="Meiryo" charset="-128"/>
                </a:rPr>
                <a:t>②</a:t>
              </a:r>
              <a:r>
                <a:rPr kumimoji="1" lang="en-US" altLang="ja-JP" dirty="0" smtClean="0">
                  <a:latin typeface="Meiryo" charset="-128"/>
                  <a:ea typeface="Meiryo" charset="-128"/>
                  <a:cs typeface="Meiryo" charset="-128"/>
                </a:rPr>
                <a:t> </a:t>
              </a:r>
              <a:r>
                <a:rPr kumimoji="1" lang="ja-JP" altLang="en-US" dirty="0" smtClean="0">
                  <a:latin typeface="Meiryo" charset="-128"/>
                  <a:ea typeface="Meiryo" charset="-128"/>
                  <a:cs typeface="Meiryo" charset="-128"/>
                </a:rPr>
                <a:t>調査・分析</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③</a:t>
              </a:r>
              <a:r>
                <a:rPr kumimoji="1" lang="en-US" altLang="ja-JP" dirty="0" smtClean="0">
                  <a:latin typeface="Meiryo" charset="-128"/>
                  <a:ea typeface="Meiryo" charset="-128"/>
                  <a:cs typeface="Meiryo" charset="-128"/>
                </a:rPr>
                <a:t> </a:t>
              </a:r>
              <a:r>
                <a:rPr kumimoji="1" lang="ja-JP" altLang="en-US" dirty="0" smtClean="0">
                  <a:latin typeface="Meiryo" charset="-128"/>
                  <a:ea typeface="Meiryo" charset="-128"/>
                  <a:cs typeface="Meiryo" charset="-128"/>
                </a:rPr>
                <a:t>再発防止策の計画</a:t>
              </a:r>
              <a:endParaRPr kumimoji="1" lang="ja-JP" altLang="en-US" dirty="0">
                <a:latin typeface="Meiryo" charset="-128"/>
                <a:ea typeface="Meiryo" charset="-128"/>
                <a:cs typeface="Meiryo" charset="-128"/>
              </a:endParaRPr>
            </a:p>
          </p:txBody>
        </p:sp>
        <p:sp>
          <p:nvSpPr>
            <p:cNvPr id="34" name="円弧 33"/>
            <p:cNvSpPr/>
            <p:nvPr/>
          </p:nvSpPr>
          <p:spPr>
            <a:xfrm>
              <a:off x="7863072" y="4798345"/>
              <a:ext cx="877163" cy="877163"/>
            </a:xfrm>
            <a:prstGeom prst="arc">
              <a:avLst>
                <a:gd name="adj1" fmla="val 17596381"/>
                <a:gd name="adj2" fmla="val 16292595"/>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テキスト ボックス 34"/>
            <p:cNvSpPr txBox="1"/>
            <p:nvPr/>
          </p:nvSpPr>
          <p:spPr>
            <a:xfrm>
              <a:off x="7296879" y="4946905"/>
              <a:ext cx="2031325" cy="646331"/>
            </a:xfrm>
            <a:prstGeom prst="rect">
              <a:avLst/>
            </a:prstGeom>
            <a:noFill/>
          </p:spPr>
          <p:txBody>
            <a:bodyPr wrap="none" rtlCol="0">
              <a:spAutoFit/>
            </a:bodyPr>
            <a:lstStyle/>
            <a:p>
              <a:r>
                <a:rPr kumimoji="1" lang="ja-JP" altLang="en-US" dirty="0" smtClean="0">
                  <a:latin typeface="Meiryo" charset="-128"/>
                  <a:ea typeface="Meiryo" charset="-128"/>
                  <a:cs typeface="Meiryo" charset="-128"/>
                </a:rPr>
                <a:t>対策は期待通りに</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機能しているか</a:t>
              </a:r>
              <a:endParaRPr kumimoji="1" lang="ja-JP" altLang="en-US" dirty="0">
                <a:latin typeface="Meiryo" charset="-128"/>
                <a:ea typeface="Meiryo" charset="-128"/>
                <a:cs typeface="Meiryo" charset="-128"/>
              </a:endParaRPr>
            </a:p>
          </p:txBody>
        </p:sp>
        <p:grpSp>
          <p:nvGrpSpPr>
            <p:cNvPr id="36" name="図形グループ 35"/>
            <p:cNvGrpSpPr/>
            <p:nvPr/>
          </p:nvGrpSpPr>
          <p:grpSpPr>
            <a:xfrm>
              <a:off x="5993758" y="3362959"/>
              <a:ext cx="3746590" cy="1171618"/>
              <a:chOff x="6387191" y="3362959"/>
              <a:chExt cx="3145693" cy="1078180"/>
            </a:xfrm>
          </p:grpSpPr>
          <p:cxnSp>
            <p:nvCxnSpPr>
              <p:cNvPr id="39" name="直線コネクタ 38"/>
              <p:cNvCxnSpPr/>
              <p:nvPr/>
            </p:nvCxnSpPr>
            <p:spPr>
              <a:xfrm>
                <a:off x="6387191" y="3362959"/>
                <a:ext cx="1059030" cy="1078180"/>
              </a:xfrm>
              <a:prstGeom prst="line">
                <a:avLst/>
              </a:prstGeom>
              <a:ln w="7620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408991" y="4441139"/>
                <a:ext cx="2123893" cy="0"/>
              </a:xfrm>
              <a:prstGeom prst="line">
                <a:avLst/>
              </a:prstGeom>
              <a:ln w="7620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37" name="直線コネクタ 36"/>
            <p:cNvCxnSpPr/>
            <p:nvPr/>
          </p:nvCxnSpPr>
          <p:spPr>
            <a:xfrm flipV="1">
              <a:off x="5827079" y="2991776"/>
              <a:ext cx="522061" cy="6015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883125" y="3951468"/>
              <a:ext cx="3336713" cy="400110"/>
            </a:xfrm>
            <a:prstGeom prst="rect">
              <a:avLst/>
            </a:prstGeom>
            <a:noFill/>
          </p:spPr>
          <p:txBody>
            <a:bodyPr wrap="square" rtlCol="0">
              <a:spAutoFit/>
            </a:bodyPr>
            <a:lstStyle/>
            <a:p>
              <a:pPr algn="ctr"/>
              <a:r>
                <a:rPr kumimoji="1" lang="ja-JP" altLang="en-US" sz="2000" b="1" dirty="0" smtClean="0">
                  <a:solidFill>
                    <a:schemeClr val="accent6">
                      <a:lumMod val="60000"/>
                      <a:lumOff val="40000"/>
                    </a:schemeClr>
                  </a:solidFill>
                  <a:latin typeface="Meiryo" charset="-128"/>
                  <a:ea typeface="Meiryo" charset="-128"/>
                  <a:cs typeface="Meiryo" charset="-128"/>
                </a:rPr>
                <a:t>✕</a:t>
              </a:r>
              <a:r>
                <a:rPr kumimoji="1" lang="en-US" altLang="ja-JP" sz="2000" b="1" dirty="0" smtClean="0">
                  <a:solidFill>
                    <a:schemeClr val="accent6">
                      <a:lumMod val="60000"/>
                      <a:lumOff val="40000"/>
                    </a:schemeClr>
                  </a:solidFill>
                  <a:latin typeface="Meiryo" charset="-128"/>
                  <a:ea typeface="Meiryo" charset="-128"/>
                  <a:cs typeface="Meiryo" charset="-128"/>
                </a:rPr>
                <a:t> IT</a:t>
              </a:r>
              <a:r>
                <a:rPr kumimoji="1" lang="ja-JP" altLang="en-US" sz="2000" b="1" dirty="0" smtClean="0">
                  <a:solidFill>
                    <a:schemeClr val="accent6">
                      <a:lumMod val="60000"/>
                      <a:lumOff val="40000"/>
                    </a:schemeClr>
                  </a:solidFill>
                  <a:latin typeface="Meiryo" charset="-128"/>
                  <a:ea typeface="Meiryo" charset="-128"/>
                  <a:cs typeface="Meiryo" charset="-128"/>
                </a:rPr>
                <a:t>制限による効率悪化</a:t>
              </a:r>
              <a:endParaRPr kumimoji="1" lang="ja-JP" altLang="en-US" sz="2000" b="1" dirty="0">
                <a:solidFill>
                  <a:schemeClr val="accent6">
                    <a:lumMod val="60000"/>
                    <a:lumOff val="40000"/>
                  </a:schemeClr>
                </a:solidFill>
                <a:latin typeface="Meiryo" charset="-128"/>
                <a:ea typeface="Meiryo" charset="-128"/>
                <a:cs typeface="Meiryo" charset="-128"/>
              </a:endParaRPr>
            </a:p>
          </p:txBody>
        </p:sp>
      </p:grpSp>
    </p:spTree>
    <p:extLst>
      <p:ext uri="{BB962C8B-B14F-4D97-AF65-F5344CB8AC3E}">
        <p14:creationId xmlns:p14="http://schemas.microsoft.com/office/powerpoint/2010/main" val="126792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セキュリティ事故対応の失敗</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4" name="フッター プレースホルダー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t>8</a:t>
            </a:fld>
            <a:endParaRPr lang="en-US" dirty="0"/>
          </a:p>
        </p:txBody>
      </p:sp>
      <p:sp>
        <p:nvSpPr>
          <p:cNvPr id="6" name="コンテンツ プレースホルダー 2"/>
          <p:cNvSpPr txBox="1">
            <a:spLocks/>
          </p:cNvSpPr>
          <p:nvPr/>
        </p:nvSpPr>
        <p:spPr>
          <a:xfrm>
            <a:off x="4850296" y="2075380"/>
            <a:ext cx="5443886" cy="398578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eiryo" charset="-128"/>
                <a:ea typeface="Meiryo" charset="-128"/>
                <a:cs typeface="Meiryo"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a:lnSpc>
                <a:spcPct val="120000"/>
              </a:lnSpc>
            </a:pPr>
            <a:r>
              <a:rPr lang="ja-JP" altLang="en-US" dirty="0" smtClean="0"/>
              <a:t>インシデントレスポンス（事故対応）の第一の目的は「被害の極小化」</a:t>
            </a:r>
            <a:endParaRPr lang="en-US" altLang="ja-JP" dirty="0" smtClean="0"/>
          </a:p>
          <a:p>
            <a:pPr lvl="1">
              <a:lnSpc>
                <a:spcPct val="120000"/>
              </a:lnSpc>
            </a:pPr>
            <a:r>
              <a:rPr lang="ja-JP" altLang="en-US" dirty="0" smtClean="0"/>
              <a:t>どうしてすぐに報道発表をしてしまうのか。被害者への対応を迅速にするにはどうしたら良いのか</a:t>
            </a:r>
            <a:endParaRPr lang="en-US" altLang="ja-JP" dirty="0" smtClean="0"/>
          </a:p>
          <a:p>
            <a:pPr>
              <a:lnSpc>
                <a:spcPct val="120000"/>
              </a:lnSpc>
            </a:pPr>
            <a:r>
              <a:rPr lang="ja-JP" altLang="en-US" dirty="0" smtClean="0"/>
              <a:t>十分な情報を持たずに発表をすると被害が拡大する</a:t>
            </a:r>
            <a:endParaRPr lang="en-US" altLang="ja-JP" dirty="0" smtClean="0"/>
          </a:p>
          <a:p>
            <a:pPr lvl="1">
              <a:lnSpc>
                <a:spcPct val="120000"/>
              </a:lnSpc>
            </a:pPr>
            <a:r>
              <a:rPr lang="ja-JP" altLang="en-US" dirty="0" smtClean="0"/>
              <a:t>報告を</a:t>
            </a:r>
            <a:r>
              <a:rPr lang="en-US" altLang="ja-JP" dirty="0" smtClean="0"/>
              <a:t>1</a:t>
            </a:r>
            <a:r>
              <a:rPr lang="ja-JP" altLang="en-US" dirty="0" smtClean="0"/>
              <a:t>回で終わらせるためにはどうするか</a:t>
            </a:r>
            <a:endParaRPr lang="en-US" altLang="ja-JP" dirty="0" smtClean="0"/>
          </a:p>
          <a:p>
            <a:pPr>
              <a:lnSpc>
                <a:spcPct val="120000"/>
              </a:lnSpc>
            </a:pPr>
            <a:r>
              <a:rPr lang="ja-JP" altLang="en-US" dirty="0" smtClean="0"/>
              <a:t>再発防止に役立つ情報はどこにあるか</a:t>
            </a:r>
            <a:endParaRPr lang="en-US" altLang="ja-JP" dirty="0" smtClean="0"/>
          </a:p>
          <a:p>
            <a:pPr lvl="1">
              <a:lnSpc>
                <a:spcPct val="120000"/>
              </a:lnSpc>
            </a:pPr>
            <a:r>
              <a:rPr lang="ja-JP" altLang="en-US" dirty="0" smtClean="0"/>
              <a:t>原因究明のための明確な「エビデンス」が残っていないと、再発防止どころか、封じ込めさえも行うことができない</a:t>
            </a:r>
            <a:endParaRPr lang="ja-JP" altLang="en-US" dirty="0"/>
          </a:p>
        </p:txBody>
      </p:sp>
      <p:grpSp>
        <p:nvGrpSpPr>
          <p:cNvPr id="7" name="図形グループ 6"/>
          <p:cNvGrpSpPr/>
          <p:nvPr/>
        </p:nvGrpSpPr>
        <p:grpSpPr>
          <a:xfrm>
            <a:off x="962287" y="2075380"/>
            <a:ext cx="3649470" cy="4048237"/>
            <a:chOff x="962287" y="1702778"/>
            <a:chExt cx="2839332" cy="4420839"/>
          </a:xfrm>
        </p:grpSpPr>
        <p:sp>
          <p:nvSpPr>
            <p:cNvPr id="8" name="角丸四角形 7"/>
            <p:cNvSpPr/>
            <p:nvPr/>
          </p:nvSpPr>
          <p:spPr>
            <a:xfrm>
              <a:off x="962300" y="1702778"/>
              <a:ext cx="2814093" cy="548351"/>
            </a:xfrm>
            <a:prstGeom prst="roundRect">
              <a:avLst/>
            </a:prstGeom>
            <a:solidFill>
              <a:srgbClr val="C0504D">
                <a:lumMod val="20000"/>
                <a:lumOff val="80000"/>
              </a:srgbClr>
            </a:solidFill>
            <a:ln w="38100" cap="flat" cmpd="sng" algn="ctr">
              <a:solidFill>
                <a:schemeClr val="bg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News Gothic MT"/>
                  <a:ea typeface="メイリオ" charset="-128"/>
                  <a:cs typeface=""/>
                </a:rPr>
                <a:t>情報漏えい事故の発生</a:t>
              </a:r>
            </a:p>
          </p:txBody>
        </p:sp>
        <p:sp>
          <p:nvSpPr>
            <p:cNvPr id="9" name="角丸四角形 8"/>
            <p:cNvSpPr/>
            <p:nvPr/>
          </p:nvSpPr>
          <p:spPr>
            <a:xfrm>
              <a:off x="962287" y="2478209"/>
              <a:ext cx="1317851" cy="548351"/>
            </a:xfrm>
            <a:prstGeom prst="roundRect">
              <a:avLst/>
            </a:prstGeom>
            <a:solidFill>
              <a:srgbClr val="C0504D">
                <a:lumMod val="20000"/>
                <a:lumOff val="80000"/>
              </a:srgbClr>
            </a:solidFill>
            <a:ln w="38100" cap="flat" cmpd="sng" algn="ctr">
              <a:solidFill>
                <a:schemeClr val="bg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News Gothic MT"/>
                  <a:ea typeface="メイリオ" charset="-128"/>
                  <a:cs typeface=""/>
                </a:rPr>
                <a:t>被害規模の</a:t>
              </a:r>
              <a:endParaRPr kumimoji="0" lang="en-US" altLang="ja-JP" sz="1400" b="0" i="0" u="none" strike="noStrike" kern="0" cap="none" spc="0" normalizeH="0" baseline="0" noProof="0" dirty="0" smtClean="0">
                <a:ln>
                  <a:noFill/>
                </a:ln>
                <a:solidFill>
                  <a:prstClr val="black"/>
                </a:solidFill>
                <a:effectLst/>
                <a:uLnTx/>
                <a:uFillTx/>
                <a:latin typeface="News Gothic MT"/>
                <a:ea typeface="メイリオ" charset="-128"/>
                <a:cs typefac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News Gothic MT"/>
                  <a:ea typeface="メイリオ" charset="-128"/>
                  <a:cs typeface=""/>
                </a:rPr>
                <a:t>調査</a:t>
              </a:r>
            </a:p>
          </p:txBody>
        </p:sp>
        <p:sp>
          <p:nvSpPr>
            <p:cNvPr id="10" name="角丸四角形 9"/>
            <p:cNvSpPr/>
            <p:nvPr/>
          </p:nvSpPr>
          <p:spPr>
            <a:xfrm>
              <a:off x="2483768" y="2478209"/>
              <a:ext cx="1317851" cy="548351"/>
            </a:xfrm>
            <a:prstGeom prst="roundRect">
              <a:avLst/>
            </a:prstGeom>
            <a:solidFill>
              <a:srgbClr val="C0504D">
                <a:lumMod val="20000"/>
                <a:lumOff val="80000"/>
              </a:srgbClr>
            </a:solidFill>
            <a:ln w="38100" cap="flat" cmpd="sng" algn="ctr">
              <a:solidFill>
                <a:schemeClr val="bg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News Gothic MT"/>
                  <a:ea typeface="メイリオ" charset="-128"/>
                  <a:cs typeface=""/>
                </a:rPr>
                <a:t>原因究明</a:t>
              </a:r>
            </a:p>
          </p:txBody>
        </p:sp>
        <p:sp>
          <p:nvSpPr>
            <p:cNvPr id="11" name="角丸四角形 10"/>
            <p:cNvSpPr/>
            <p:nvPr/>
          </p:nvSpPr>
          <p:spPr>
            <a:xfrm>
              <a:off x="962300" y="3227119"/>
              <a:ext cx="2814093" cy="548351"/>
            </a:xfrm>
            <a:prstGeom prst="roundRect">
              <a:avLst/>
            </a:prstGeom>
            <a:solidFill>
              <a:srgbClr val="C0504D">
                <a:lumMod val="40000"/>
                <a:lumOff val="60000"/>
              </a:srgbClr>
            </a:solidFill>
            <a:ln w="38100" cap="flat" cmpd="sng" algn="ctr">
              <a:solidFill>
                <a:schemeClr val="bg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News Gothic MT"/>
                  <a:ea typeface="メイリオ" charset="-128"/>
                  <a:cs typeface=""/>
                </a:rPr>
                <a:t>封じ込め</a:t>
              </a:r>
            </a:p>
          </p:txBody>
        </p:sp>
        <p:sp>
          <p:nvSpPr>
            <p:cNvPr id="12" name="角丸四角形 11"/>
            <p:cNvSpPr/>
            <p:nvPr/>
          </p:nvSpPr>
          <p:spPr>
            <a:xfrm>
              <a:off x="962300" y="3976376"/>
              <a:ext cx="2814093" cy="548351"/>
            </a:xfrm>
            <a:prstGeom prst="roundRect">
              <a:avLst/>
            </a:prstGeom>
            <a:solidFill>
              <a:srgbClr val="C0504D">
                <a:lumMod val="20000"/>
                <a:lumOff val="80000"/>
              </a:srgbClr>
            </a:solidFill>
            <a:ln w="38100" cap="flat" cmpd="sng" algn="ctr">
              <a:solidFill>
                <a:schemeClr val="bg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News Gothic MT"/>
                  <a:ea typeface="メイリオ" charset="-128"/>
                  <a:cs typeface=""/>
                </a:rPr>
                <a:t>被害者への対応、公表</a:t>
              </a:r>
            </a:p>
          </p:txBody>
        </p:sp>
        <p:sp>
          <p:nvSpPr>
            <p:cNvPr id="13" name="角丸四角形 12"/>
            <p:cNvSpPr/>
            <p:nvPr/>
          </p:nvSpPr>
          <p:spPr>
            <a:xfrm>
              <a:off x="962287" y="4768606"/>
              <a:ext cx="1317851" cy="548351"/>
            </a:xfrm>
            <a:prstGeom prst="roundRect">
              <a:avLst/>
            </a:prstGeom>
            <a:solidFill>
              <a:srgbClr val="C0504D">
                <a:lumMod val="20000"/>
                <a:lumOff val="80000"/>
              </a:srgbClr>
            </a:solidFill>
            <a:ln w="38100" cap="flat" cmpd="sng" algn="ctr">
              <a:solidFill>
                <a:schemeClr val="bg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News Gothic MT"/>
                  <a:ea typeface="メイリオ" charset="-128"/>
                  <a:cs typeface=""/>
                </a:rPr>
                <a:t>事後調査</a:t>
              </a:r>
            </a:p>
          </p:txBody>
        </p:sp>
        <p:sp>
          <p:nvSpPr>
            <p:cNvPr id="14" name="角丸四角形 13"/>
            <p:cNvSpPr/>
            <p:nvPr/>
          </p:nvSpPr>
          <p:spPr>
            <a:xfrm>
              <a:off x="2483768" y="4768606"/>
              <a:ext cx="1317851" cy="548351"/>
            </a:xfrm>
            <a:prstGeom prst="roundRect">
              <a:avLst/>
            </a:prstGeom>
            <a:solidFill>
              <a:srgbClr val="C0504D">
                <a:lumMod val="20000"/>
                <a:lumOff val="80000"/>
              </a:srgbClr>
            </a:solidFill>
            <a:ln w="38100" cap="flat" cmpd="sng" algn="ctr">
              <a:solidFill>
                <a:schemeClr val="bg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News Gothic MT"/>
                  <a:ea typeface="メイリオ" charset="-128"/>
                  <a:cs typeface=""/>
                </a:rPr>
                <a:t>再発防止</a:t>
              </a:r>
            </a:p>
          </p:txBody>
        </p:sp>
        <p:sp>
          <p:nvSpPr>
            <p:cNvPr id="15" name="角丸四角形 14"/>
            <p:cNvSpPr/>
            <p:nvPr/>
          </p:nvSpPr>
          <p:spPr>
            <a:xfrm>
              <a:off x="962300" y="5575266"/>
              <a:ext cx="2814093" cy="548351"/>
            </a:xfrm>
            <a:prstGeom prst="roundRect">
              <a:avLst/>
            </a:prstGeom>
            <a:solidFill>
              <a:srgbClr val="F2DCDB"/>
            </a:solidFill>
            <a:ln w="38100" cap="flat" cmpd="sng" algn="ctr">
              <a:solidFill>
                <a:schemeClr val="bg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News Gothic MT"/>
                  <a:ea typeface="メイリオ" charset="-128"/>
                  <a:cs typeface=""/>
                </a:rPr>
                <a:t>報告と学習</a:t>
              </a:r>
            </a:p>
          </p:txBody>
        </p:sp>
        <p:cxnSp>
          <p:nvCxnSpPr>
            <p:cNvPr id="16" name="直線矢印コネクタ 15"/>
            <p:cNvCxnSpPr/>
            <p:nvPr/>
          </p:nvCxnSpPr>
          <p:spPr>
            <a:xfrm>
              <a:off x="3131596" y="2251156"/>
              <a:ext cx="11113" cy="227053"/>
            </a:xfrm>
            <a:prstGeom prst="straightConnector1">
              <a:avLst/>
            </a:prstGeom>
            <a:noFill/>
            <a:ln w="38100" cap="flat" cmpd="sng" algn="ctr">
              <a:solidFill>
                <a:schemeClr val="bg2">
                  <a:lumMod val="40000"/>
                  <a:lumOff val="60000"/>
                </a:schemeClr>
              </a:solidFill>
              <a:prstDash val="solid"/>
              <a:tailEnd type="arrow"/>
            </a:ln>
            <a:effectLst/>
          </p:spPr>
        </p:cxnSp>
        <p:cxnSp>
          <p:nvCxnSpPr>
            <p:cNvPr id="17" name="直線矢印コネクタ 16"/>
            <p:cNvCxnSpPr/>
            <p:nvPr/>
          </p:nvCxnSpPr>
          <p:spPr>
            <a:xfrm>
              <a:off x="1653265" y="2261169"/>
              <a:ext cx="11113" cy="227053"/>
            </a:xfrm>
            <a:prstGeom prst="straightConnector1">
              <a:avLst/>
            </a:prstGeom>
            <a:noFill/>
            <a:ln w="38100" cap="flat" cmpd="sng" algn="ctr">
              <a:solidFill>
                <a:schemeClr val="bg2">
                  <a:lumMod val="40000"/>
                  <a:lumOff val="60000"/>
                </a:schemeClr>
              </a:solidFill>
              <a:prstDash val="solid"/>
              <a:tailEnd type="arrow"/>
            </a:ln>
            <a:effectLst/>
          </p:spPr>
        </p:cxnSp>
        <p:cxnSp>
          <p:nvCxnSpPr>
            <p:cNvPr id="18" name="直線矢印コネクタ 17"/>
            <p:cNvCxnSpPr/>
            <p:nvPr/>
          </p:nvCxnSpPr>
          <p:spPr>
            <a:xfrm>
              <a:off x="3131596" y="3025700"/>
              <a:ext cx="11113" cy="227053"/>
            </a:xfrm>
            <a:prstGeom prst="straightConnector1">
              <a:avLst/>
            </a:prstGeom>
            <a:noFill/>
            <a:ln w="38100" cap="flat" cmpd="sng" algn="ctr">
              <a:solidFill>
                <a:schemeClr val="bg2">
                  <a:lumMod val="40000"/>
                  <a:lumOff val="60000"/>
                </a:schemeClr>
              </a:solidFill>
              <a:prstDash val="solid"/>
              <a:tailEnd type="arrow"/>
            </a:ln>
            <a:effectLst/>
          </p:spPr>
        </p:cxnSp>
        <p:cxnSp>
          <p:nvCxnSpPr>
            <p:cNvPr id="19" name="直線矢印コネクタ 18"/>
            <p:cNvCxnSpPr/>
            <p:nvPr/>
          </p:nvCxnSpPr>
          <p:spPr>
            <a:xfrm>
              <a:off x="1653265" y="3035713"/>
              <a:ext cx="11113" cy="227053"/>
            </a:xfrm>
            <a:prstGeom prst="straightConnector1">
              <a:avLst/>
            </a:prstGeom>
            <a:noFill/>
            <a:ln w="38100" cap="flat" cmpd="sng" algn="ctr">
              <a:solidFill>
                <a:schemeClr val="bg2">
                  <a:lumMod val="40000"/>
                  <a:lumOff val="60000"/>
                </a:schemeClr>
              </a:solidFill>
              <a:prstDash val="solid"/>
              <a:tailEnd type="arrow"/>
            </a:ln>
            <a:effectLst/>
          </p:spPr>
        </p:cxnSp>
        <p:cxnSp>
          <p:nvCxnSpPr>
            <p:cNvPr id="20" name="直線矢印コネクタ 19"/>
            <p:cNvCxnSpPr/>
            <p:nvPr/>
          </p:nvCxnSpPr>
          <p:spPr>
            <a:xfrm>
              <a:off x="3131596" y="4523580"/>
              <a:ext cx="11113" cy="227053"/>
            </a:xfrm>
            <a:prstGeom prst="straightConnector1">
              <a:avLst/>
            </a:prstGeom>
            <a:noFill/>
            <a:ln w="38100" cap="flat" cmpd="sng" algn="ctr">
              <a:solidFill>
                <a:schemeClr val="bg2">
                  <a:lumMod val="40000"/>
                  <a:lumOff val="60000"/>
                </a:schemeClr>
              </a:solidFill>
              <a:prstDash val="solid"/>
              <a:tailEnd type="arrow"/>
            </a:ln>
            <a:effectLst/>
          </p:spPr>
        </p:cxnSp>
        <p:cxnSp>
          <p:nvCxnSpPr>
            <p:cNvPr id="21" name="直線矢印コネクタ 20"/>
            <p:cNvCxnSpPr/>
            <p:nvPr/>
          </p:nvCxnSpPr>
          <p:spPr>
            <a:xfrm>
              <a:off x="1653265" y="4533593"/>
              <a:ext cx="11113" cy="227053"/>
            </a:xfrm>
            <a:prstGeom prst="straightConnector1">
              <a:avLst/>
            </a:prstGeom>
            <a:noFill/>
            <a:ln w="38100" cap="flat" cmpd="sng" algn="ctr">
              <a:solidFill>
                <a:schemeClr val="bg2">
                  <a:lumMod val="40000"/>
                  <a:lumOff val="60000"/>
                </a:schemeClr>
              </a:solidFill>
              <a:prstDash val="solid"/>
              <a:tailEnd type="arrow"/>
            </a:ln>
            <a:effectLst/>
          </p:spPr>
        </p:cxnSp>
        <p:cxnSp>
          <p:nvCxnSpPr>
            <p:cNvPr id="22" name="直線矢印コネクタ 21"/>
            <p:cNvCxnSpPr/>
            <p:nvPr/>
          </p:nvCxnSpPr>
          <p:spPr>
            <a:xfrm>
              <a:off x="3131596" y="5359242"/>
              <a:ext cx="11113" cy="227053"/>
            </a:xfrm>
            <a:prstGeom prst="straightConnector1">
              <a:avLst/>
            </a:prstGeom>
            <a:noFill/>
            <a:ln w="38100" cap="flat" cmpd="sng" algn="ctr">
              <a:solidFill>
                <a:schemeClr val="bg2">
                  <a:lumMod val="40000"/>
                  <a:lumOff val="60000"/>
                </a:schemeClr>
              </a:solidFill>
              <a:prstDash val="solid"/>
              <a:tailEnd type="arrow"/>
            </a:ln>
            <a:effectLst/>
          </p:spPr>
        </p:cxnSp>
        <p:cxnSp>
          <p:nvCxnSpPr>
            <p:cNvPr id="23" name="直線矢印コネクタ 22"/>
            <p:cNvCxnSpPr/>
            <p:nvPr/>
          </p:nvCxnSpPr>
          <p:spPr>
            <a:xfrm>
              <a:off x="1653265" y="5354825"/>
              <a:ext cx="11113" cy="227053"/>
            </a:xfrm>
            <a:prstGeom prst="straightConnector1">
              <a:avLst/>
            </a:prstGeom>
            <a:noFill/>
            <a:ln w="38100" cap="flat" cmpd="sng" algn="ctr">
              <a:solidFill>
                <a:schemeClr val="bg2">
                  <a:lumMod val="40000"/>
                  <a:lumOff val="60000"/>
                </a:schemeClr>
              </a:solidFill>
              <a:prstDash val="solid"/>
              <a:tailEnd type="arrow"/>
            </a:ln>
            <a:effectLst/>
          </p:spPr>
        </p:cxnSp>
        <p:cxnSp>
          <p:nvCxnSpPr>
            <p:cNvPr id="24" name="直線矢印コネクタ 23"/>
            <p:cNvCxnSpPr/>
            <p:nvPr/>
          </p:nvCxnSpPr>
          <p:spPr>
            <a:xfrm>
              <a:off x="2374826" y="3755909"/>
              <a:ext cx="11113" cy="227053"/>
            </a:xfrm>
            <a:prstGeom prst="straightConnector1">
              <a:avLst/>
            </a:prstGeom>
            <a:noFill/>
            <a:ln w="38100" cap="flat" cmpd="sng" algn="ctr">
              <a:solidFill>
                <a:schemeClr val="bg2">
                  <a:lumMod val="40000"/>
                  <a:lumOff val="60000"/>
                </a:schemeClr>
              </a:solidFill>
              <a:prstDash val="solid"/>
              <a:tailEnd type="arrow"/>
            </a:ln>
            <a:effectLst/>
          </p:spPr>
        </p:cxnSp>
      </p:grpSp>
    </p:spTree>
    <p:extLst>
      <p:ext uri="{BB962C8B-B14F-4D97-AF65-F5344CB8AC3E}">
        <p14:creationId xmlns:p14="http://schemas.microsoft.com/office/powerpoint/2010/main" val="125005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ダメなマネジメント、良いマネジメント</a:t>
            </a:r>
            <a:endParaRPr kumimoji="1" lang="ja-JP" altLang="en-US" dirty="0"/>
          </a:p>
        </p:txBody>
      </p:sp>
      <p:sp>
        <p:nvSpPr>
          <p:cNvPr id="3" name="日付プレースホルダー 2"/>
          <p:cNvSpPr>
            <a:spLocks noGrp="1"/>
          </p:cNvSpPr>
          <p:nvPr>
            <p:ph type="dt" sz="half" idx="10"/>
          </p:nvPr>
        </p:nvSpPr>
        <p:spPr/>
        <p:txBody>
          <a:bodyPr/>
          <a:lstStyle/>
          <a:p>
            <a:r>
              <a:rPr lang="en-US" altLang="ja-JP" smtClean="0"/>
              <a:t>2016</a:t>
            </a:r>
            <a:r>
              <a:rPr lang="ja-JP" altLang="en-US" smtClean="0"/>
              <a:t>年</a:t>
            </a:r>
            <a:r>
              <a:rPr lang="en-US" altLang="ja-JP" smtClean="0"/>
              <a:t>9</a:t>
            </a:r>
            <a:r>
              <a:rPr lang="ja-JP" altLang="en-US" smtClean="0"/>
              <a:t>月</a:t>
            </a:r>
            <a:r>
              <a:rPr lang="en-US" altLang="ja-JP" smtClean="0"/>
              <a:t>7</a:t>
            </a:r>
            <a:r>
              <a:rPr lang="ja-JP" altLang="en-US" smtClean="0"/>
              <a:t>日</a:t>
            </a:r>
            <a:endParaRPr lang="en-US" dirty="0"/>
          </a:p>
        </p:txBody>
      </p:sp>
      <p:sp>
        <p:nvSpPr>
          <p:cNvPr id="4" name="フッター プレースホルダー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t>9</a:t>
            </a:fld>
            <a:endParaRPr lang="en-US" dirty="0"/>
          </a:p>
        </p:txBody>
      </p:sp>
      <p:sp>
        <p:nvSpPr>
          <p:cNvPr id="6" name="三角形 5"/>
          <p:cNvSpPr/>
          <p:nvPr/>
        </p:nvSpPr>
        <p:spPr>
          <a:xfrm>
            <a:off x="1476102" y="2346022"/>
            <a:ext cx="3833687" cy="33049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三角形 6"/>
          <p:cNvSpPr/>
          <p:nvPr/>
        </p:nvSpPr>
        <p:spPr>
          <a:xfrm rot="10800000">
            <a:off x="5634137" y="2346022"/>
            <a:ext cx="3833687" cy="33049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Freeform 10"/>
          <p:cNvSpPr>
            <a:spLocks noChangeAspect="1" noEditPoints="1"/>
          </p:cNvSpPr>
          <p:nvPr/>
        </p:nvSpPr>
        <p:spPr bwMode="auto">
          <a:xfrm>
            <a:off x="2852945" y="4499863"/>
            <a:ext cx="1080000" cy="662492"/>
          </a:xfrm>
          <a:custGeom>
            <a:avLst/>
            <a:gdLst>
              <a:gd name="T0" fmla="*/ 764 w 939"/>
              <a:gd name="T1" fmla="*/ 157 h 576"/>
              <a:gd name="T2" fmla="*/ 782 w 939"/>
              <a:gd name="T3" fmla="*/ 162 h 576"/>
              <a:gd name="T4" fmla="*/ 790 w 939"/>
              <a:gd name="T5" fmla="*/ 243 h 576"/>
              <a:gd name="T6" fmla="*/ 796 w 939"/>
              <a:gd name="T7" fmla="*/ 263 h 576"/>
              <a:gd name="T8" fmla="*/ 804 w 939"/>
              <a:gd name="T9" fmla="*/ 305 h 576"/>
              <a:gd name="T10" fmla="*/ 803 w 939"/>
              <a:gd name="T11" fmla="*/ 323 h 576"/>
              <a:gd name="T12" fmla="*/ 762 w 939"/>
              <a:gd name="T13" fmla="*/ 371 h 576"/>
              <a:gd name="T14" fmla="*/ 761 w 939"/>
              <a:gd name="T15" fmla="*/ 397 h 576"/>
              <a:gd name="T16" fmla="*/ 838 w 939"/>
              <a:gd name="T17" fmla="*/ 444 h 576"/>
              <a:gd name="T18" fmla="*/ 920 w 939"/>
              <a:gd name="T19" fmla="*/ 508 h 576"/>
              <a:gd name="T20" fmla="*/ 736 w 939"/>
              <a:gd name="T21" fmla="*/ 571 h 576"/>
              <a:gd name="T22" fmla="*/ 718 w 939"/>
              <a:gd name="T23" fmla="*/ 448 h 576"/>
              <a:gd name="T24" fmla="*/ 671 w 939"/>
              <a:gd name="T25" fmla="*/ 365 h 576"/>
              <a:gd name="T26" fmla="*/ 634 w 939"/>
              <a:gd name="T27" fmla="*/ 316 h 576"/>
              <a:gd name="T28" fmla="*/ 631 w 939"/>
              <a:gd name="T29" fmla="*/ 282 h 576"/>
              <a:gd name="T30" fmla="*/ 644 w 939"/>
              <a:gd name="T31" fmla="*/ 256 h 576"/>
              <a:gd name="T32" fmla="*/ 642 w 939"/>
              <a:gd name="T33" fmla="*/ 186 h 576"/>
              <a:gd name="T34" fmla="*/ 675 w 939"/>
              <a:gd name="T35" fmla="*/ 154 h 576"/>
              <a:gd name="T36" fmla="*/ 684 w 939"/>
              <a:gd name="T37" fmla="*/ 152 h 576"/>
              <a:gd name="T38" fmla="*/ 730 w 939"/>
              <a:gd name="T39" fmla="*/ 143 h 576"/>
              <a:gd name="T40" fmla="*/ 250 w 939"/>
              <a:gd name="T41" fmla="*/ 151 h 576"/>
              <a:gd name="T42" fmla="*/ 259 w 939"/>
              <a:gd name="T43" fmla="*/ 154 h 576"/>
              <a:gd name="T44" fmla="*/ 293 w 939"/>
              <a:gd name="T45" fmla="*/ 178 h 576"/>
              <a:gd name="T46" fmla="*/ 293 w 939"/>
              <a:gd name="T47" fmla="*/ 256 h 576"/>
              <a:gd name="T48" fmla="*/ 310 w 939"/>
              <a:gd name="T49" fmla="*/ 282 h 576"/>
              <a:gd name="T50" fmla="*/ 308 w 939"/>
              <a:gd name="T51" fmla="*/ 316 h 576"/>
              <a:gd name="T52" fmla="*/ 268 w 939"/>
              <a:gd name="T53" fmla="*/ 365 h 576"/>
              <a:gd name="T54" fmla="*/ 221 w 939"/>
              <a:gd name="T55" fmla="*/ 448 h 576"/>
              <a:gd name="T56" fmla="*/ 204 w 939"/>
              <a:gd name="T57" fmla="*/ 576 h 576"/>
              <a:gd name="T58" fmla="*/ 28 w 939"/>
              <a:gd name="T59" fmla="*/ 493 h 576"/>
              <a:gd name="T60" fmla="*/ 128 w 939"/>
              <a:gd name="T61" fmla="*/ 438 h 576"/>
              <a:gd name="T62" fmla="*/ 175 w 939"/>
              <a:gd name="T63" fmla="*/ 396 h 576"/>
              <a:gd name="T64" fmla="*/ 177 w 939"/>
              <a:gd name="T65" fmla="*/ 370 h 576"/>
              <a:gd name="T66" fmla="*/ 131 w 939"/>
              <a:gd name="T67" fmla="*/ 313 h 576"/>
              <a:gd name="T68" fmla="*/ 144 w 939"/>
              <a:gd name="T69" fmla="*/ 263 h 576"/>
              <a:gd name="T70" fmla="*/ 149 w 939"/>
              <a:gd name="T71" fmla="*/ 255 h 576"/>
              <a:gd name="T72" fmla="*/ 152 w 939"/>
              <a:gd name="T73" fmla="*/ 172 h 576"/>
              <a:gd name="T74" fmla="*/ 177 w 939"/>
              <a:gd name="T75" fmla="*/ 157 h 576"/>
              <a:gd name="T76" fmla="*/ 209 w 939"/>
              <a:gd name="T77" fmla="*/ 143 h 576"/>
              <a:gd name="T78" fmla="*/ 534 w 939"/>
              <a:gd name="T79" fmla="*/ 37 h 576"/>
              <a:gd name="T80" fmla="*/ 585 w 939"/>
              <a:gd name="T81" fmla="*/ 76 h 576"/>
              <a:gd name="T82" fmla="*/ 585 w 939"/>
              <a:gd name="T83" fmla="*/ 167 h 576"/>
              <a:gd name="T84" fmla="*/ 600 w 939"/>
              <a:gd name="T85" fmla="*/ 178 h 576"/>
              <a:gd name="T86" fmla="*/ 602 w 939"/>
              <a:gd name="T87" fmla="*/ 243 h 576"/>
              <a:gd name="T88" fmla="*/ 530 w 939"/>
              <a:gd name="T89" fmla="*/ 311 h 576"/>
              <a:gd name="T90" fmla="*/ 527 w 939"/>
              <a:gd name="T91" fmla="*/ 355 h 576"/>
              <a:gd name="T92" fmla="*/ 618 w 939"/>
              <a:gd name="T93" fmla="*/ 409 h 576"/>
              <a:gd name="T94" fmla="*/ 694 w 939"/>
              <a:gd name="T95" fmla="*/ 465 h 576"/>
              <a:gd name="T96" fmla="*/ 704 w 939"/>
              <a:gd name="T97" fmla="*/ 576 h 576"/>
              <a:gd name="T98" fmla="*/ 242 w 939"/>
              <a:gd name="T99" fmla="*/ 472 h 576"/>
              <a:gd name="T100" fmla="*/ 313 w 939"/>
              <a:gd name="T101" fmla="*/ 409 h 576"/>
              <a:gd name="T102" fmla="*/ 410 w 939"/>
              <a:gd name="T103" fmla="*/ 355 h 576"/>
              <a:gd name="T104" fmla="*/ 405 w 939"/>
              <a:gd name="T105" fmla="*/ 310 h 576"/>
              <a:gd name="T106" fmla="*/ 329 w 939"/>
              <a:gd name="T107" fmla="*/ 243 h 576"/>
              <a:gd name="T108" fmla="*/ 326 w 939"/>
              <a:gd name="T109" fmla="*/ 183 h 576"/>
              <a:gd name="T110" fmla="*/ 347 w 939"/>
              <a:gd name="T111" fmla="*/ 170 h 576"/>
              <a:gd name="T112" fmla="*/ 355 w 939"/>
              <a:gd name="T113" fmla="*/ 84 h 576"/>
              <a:gd name="T114" fmla="*/ 417 w 939"/>
              <a:gd name="T115" fmla="*/ 24 h 576"/>
              <a:gd name="T116" fmla="*/ 433 w 939"/>
              <a:gd name="T117" fmla="*/ 1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576">
                <a:moveTo>
                  <a:pt x="730" y="143"/>
                </a:moveTo>
                <a:lnTo>
                  <a:pt x="743" y="146"/>
                </a:lnTo>
                <a:lnTo>
                  <a:pt x="752" y="154"/>
                </a:lnTo>
                <a:lnTo>
                  <a:pt x="761" y="157"/>
                </a:lnTo>
                <a:lnTo>
                  <a:pt x="762" y="157"/>
                </a:lnTo>
                <a:lnTo>
                  <a:pt x="764" y="157"/>
                </a:lnTo>
                <a:lnTo>
                  <a:pt x="764" y="157"/>
                </a:lnTo>
                <a:lnTo>
                  <a:pt x="762" y="157"/>
                </a:lnTo>
                <a:lnTo>
                  <a:pt x="762" y="157"/>
                </a:lnTo>
                <a:lnTo>
                  <a:pt x="762" y="157"/>
                </a:lnTo>
                <a:lnTo>
                  <a:pt x="764" y="156"/>
                </a:lnTo>
                <a:lnTo>
                  <a:pt x="765" y="157"/>
                </a:lnTo>
                <a:lnTo>
                  <a:pt x="770" y="157"/>
                </a:lnTo>
                <a:lnTo>
                  <a:pt x="782" y="162"/>
                </a:lnTo>
                <a:lnTo>
                  <a:pt x="787" y="172"/>
                </a:lnTo>
                <a:lnTo>
                  <a:pt x="790" y="183"/>
                </a:lnTo>
                <a:lnTo>
                  <a:pt x="790" y="194"/>
                </a:lnTo>
                <a:lnTo>
                  <a:pt x="791" y="203"/>
                </a:lnTo>
                <a:lnTo>
                  <a:pt x="791" y="214"/>
                </a:lnTo>
                <a:lnTo>
                  <a:pt x="791" y="229"/>
                </a:lnTo>
                <a:lnTo>
                  <a:pt x="790" y="243"/>
                </a:lnTo>
                <a:lnTo>
                  <a:pt x="788" y="255"/>
                </a:lnTo>
                <a:lnTo>
                  <a:pt x="788" y="258"/>
                </a:lnTo>
                <a:lnTo>
                  <a:pt x="790" y="261"/>
                </a:lnTo>
                <a:lnTo>
                  <a:pt x="791" y="263"/>
                </a:lnTo>
                <a:lnTo>
                  <a:pt x="793" y="263"/>
                </a:lnTo>
                <a:lnTo>
                  <a:pt x="795" y="263"/>
                </a:lnTo>
                <a:lnTo>
                  <a:pt x="796" y="263"/>
                </a:lnTo>
                <a:lnTo>
                  <a:pt x="798" y="263"/>
                </a:lnTo>
                <a:lnTo>
                  <a:pt x="803" y="264"/>
                </a:lnTo>
                <a:lnTo>
                  <a:pt x="804" y="271"/>
                </a:lnTo>
                <a:lnTo>
                  <a:pt x="806" y="280"/>
                </a:lnTo>
                <a:lnTo>
                  <a:pt x="806" y="292"/>
                </a:lnTo>
                <a:lnTo>
                  <a:pt x="804" y="302"/>
                </a:lnTo>
                <a:lnTo>
                  <a:pt x="804" y="305"/>
                </a:lnTo>
                <a:lnTo>
                  <a:pt x="804" y="308"/>
                </a:lnTo>
                <a:lnTo>
                  <a:pt x="804" y="311"/>
                </a:lnTo>
                <a:lnTo>
                  <a:pt x="804" y="313"/>
                </a:lnTo>
                <a:lnTo>
                  <a:pt x="806" y="316"/>
                </a:lnTo>
                <a:lnTo>
                  <a:pt x="806" y="318"/>
                </a:lnTo>
                <a:lnTo>
                  <a:pt x="804" y="319"/>
                </a:lnTo>
                <a:lnTo>
                  <a:pt x="803" y="323"/>
                </a:lnTo>
                <a:lnTo>
                  <a:pt x="798" y="326"/>
                </a:lnTo>
                <a:lnTo>
                  <a:pt x="791" y="340"/>
                </a:lnTo>
                <a:lnTo>
                  <a:pt x="782" y="353"/>
                </a:lnTo>
                <a:lnTo>
                  <a:pt x="772" y="362"/>
                </a:lnTo>
                <a:lnTo>
                  <a:pt x="765" y="368"/>
                </a:lnTo>
                <a:lnTo>
                  <a:pt x="762" y="370"/>
                </a:lnTo>
                <a:lnTo>
                  <a:pt x="762" y="371"/>
                </a:lnTo>
                <a:lnTo>
                  <a:pt x="762" y="375"/>
                </a:lnTo>
                <a:lnTo>
                  <a:pt x="762" y="378"/>
                </a:lnTo>
                <a:lnTo>
                  <a:pt x="762" y="383"/>
                </a:lnTo>
                <a:lnTo>
                  <a:pt x="761" y="388"/>
                </a:lnTo>
                <a:lnTo>
                  <a:pt x="761" y="392"/>
                </a:lnTo>
                <a:lnTo>
                  <a:pt x="761" y="396"/>
                </a:lnTo>
                <a:lnTo>
                  <a:pt x="761" y="397"/>
                </a:lnTo>
                <a:lnTo>
                  <a:pt x="761" y="404"/>
                </a:lnTo>
                <a:lnTo>
                  <a:pt x="761" y="410"/>
                </a:lnTo>
                <a:lnTo>
                  <a:pt x="765" y="418"/>
                </a:lnTo>
                <a:lnTo>
                  <a:pt x="774" y="426"/>
                </a:lnTo>
                <a:lnTo>
                  <a:pt x="788" y="433"/>
                </a:lnTo>
                <a:lnTo>
                  <a:pt x="811" y="438"/>
                </a:lnTo>
                <a:lnTo>
                  <a:pt x="838" y="444"/>
                </a:lnTo>
                <a:lnTo>
                  <a:pt x="858" y="451"/>
                </a:lnTo>
                <a:lnTo>
                  <a:pt x="872" y="457"/>
                </a:lnTo>
                <a:lnTo>
                  <a:pt x="882" y="465"/>
                </a:lnTo>
                <a:lnTo>
                  <a:pt x="889" y="472"/>
                </a:lnTo>
                <a:lnTo>
                  <a:pt x="895" y="478"/>
                </a:lnTo>
                <a:lnTo>
                  <a:pt x="910" y="491"/>
                </a:lnTo>
                <a:lnTo>
                  <a:pt x="920" y="508"/>
                </a:lnTo>
                <a:lnTo>
                  <a:pt x="928" y="525"/>
                </a:lnTo>
                <a:lnTo>
                  <a:pt x="932" y="543"/>
                </a:lnTo>
                <a:lnTo>
                  <a:pt x="937" y="559"/>
                </a:lnTo>
                <a:lnTo>
                  <a:pt x="939" y="571"/>
                </a:lnTo>
                <a:lnTo>
                  <a:pt x="939" y="576"/>
                </a:lnTo>
                <a:lnTo>
                  <a:pt x="736" y="576"/>
                </a:lnTo>
                <a:lnTo>
                  <a:pt x="736" y="571"/>
                </a:lnTo>
                <a:lnTo>
                  <a:pt x="736" y="558"/>
                </a:lnTo>
                <a:lnTo>
                  <a:pt x="735" y="540"/>
                </a:lnTo>
                <a:lnTo>
                  <a:pt x="735" y="519"/>
                </a:lnTo>
                <a:lnTo>
                  <a:pt x="731" y="496"/>
                </a:lnTo>
                <a:lnTo>
                  <a:pt x="730" y="475"/>
                </a:lnTo>
                <a:lnTo>
                  <a:pt x="725" y="459"/>
                </a:lnTo>
                <a:lnTo>
                  <a:pt x="718" y="448"/>
                </a:lnTo>
                <a:lnTo>
                  <a:pt x="707" y="430"/>
                </a:lnTo>
                <a:lnTo>
                  <a:pt x="694" y="413"/>
                </a:lnTo>
                <a:lnTo>
                  <a:pt x="675" y="399"/>
                </a:lnTo>
                <a:lnTo>
                  <a:pt x="675" y="386"/>
                </a:lnTo>
                <a:lnTo>
                  <a:pt x="673" y="373"/>
                </a:lnTo>
                <a:lnTo>
                  <a:pt x="673" y="368"/>
                </a:lnTo>
                <a:lnTo>
                  <a:pt x="671" y="365"/>
                </a:lnTo>
                <a:lnTo>
                  <a:pt x="665" y="357"/>
                </a:lnTo>
                <a:lnTo>
                  <a:pt x="657" y="345"/>
                </a:lnTo>
                <a:lnTo>
                  <a:pt x="649" y="328"/>
                </a:lnTo>
                <a:lnTo>
                  <a:pt x="642" y="324"/>
                </a:lnTo>
                <a:lnTo>
                  <a:pt x="639" y="321"/>
                </a:lnTo>
                <a:lnTo>
                  <a:pt x="636" y="319"/>
                </a:lnTo>
                <a:lnTo>
                  <a:pt x="634" y="316"/>
                </a:lnTo>
                <a:lnTo>
                  <a:pt x="632" y="313"/>
                </a:lnTo>
                <a:lnTo>
                  <a:pt x="632" y="310"/>
                </a:lnTo>
                <a:lnTo>
                  <a:pt x="632" y="306"/>
                </a:lnTo>
                <a:lnTo>
                  <a:pt x="632" y="303"/>
                </a:lnTo>
                <a:lnTo>
                  <a:pt x="631" y="300"/>
                </a:lnTo>
                <a:lnTo>
                  <a:pt x="631" y="292"/>
                </a:lnTo>
                <a:lnTo>
                  <a:pt x="631" y="282"/>
                </a:lnTo>
                <a:lnTo>
                  <a:pt x="631" y="272"/>
                </a:lnTo>
                <a:lnTo>
                  <a:pt x="634" y="264"/>
                </a:lnTo>
                <a:lnTo>
                  <a:pt x="639" y="263"/>
                </a:lnTo>
                <a:lnTo>
                  <a:pt x="641" y="261"/>
                </a:lnTo>
                <a:lnTo>
                  <a:pt x="641" y="261"/>
                </a:lnTo>
                <a:lnTo>
                  <a:pt x="642" y="259"/>
                </a:lnTo>
                <a:lnTo>
                  <a:pt x="644" y="256"/>
                </a:lnTo>
                <a:lnTo>
                  <a:pt x="645" y="253"/>
                </a:lnTo>
                <a:lnTo>
                  <a:pt x="645" y="248"/>
                </a:lnTo>
                <a:lnTo>
                  <a:pt x="644" y="235"/>
                </a:lnTo>
                <a:lnTo>
                  <a:pt x="642" y="219"/>
                </a:lnTo>
                <a:lnTo>
                  <a:pt x="642" y="206"/>
                </a:lnTo>
                <a:lnTo>
                  <a:pt x="642" y="194"/>
                </a:lnTo>
                <a:lnTo>
                  <a:pt x="642" y="186"/>
                </a:lnTo>
                <a:lnTo>
                  <a:pt x="644" y="178"/>
                </a:lnTo>
                <a:lnTo>
                  <a:pt x="645" y="169"/>
                </a:lnTo>
                <a:lnTo>
                  <a:pt x="650" y="160"/>
                </a:lnTo>
                <a:lnTo>
                  <a:pt x="662" y="156"/>
                </a:lnTo>
                <a:lnTo>
                  <a:pt x="668" y="156"/>
                </a:lnTo>
                <a:lnTo>
                  <a:pt x="671" y="154"/>
                </a:lnTo>
                <a:lnTo>
                  <a:pt x="675" y="154"/>
                </a:lnTo>
                <a:lnTo>
                  <a:pt x="676" y="154"/>
                </a:lnTo>
                <a:lnTo>
                  <a:pt x="678" y="152"/>
                </a:lnTo>
                <a:lnTo>
                  <a:pt x="678" y="152"/>
                </a:lnTo>
                <a:lnTo>
                  <a:pt x="679" y="152"/>
                </a:lnTo>
                <a:lnTo>
                  <a:pt x="679" y="152"/>
                </a:lnTo>
                <a:lnTo>
                  <a:pt x="683" y="152"/>
                </a:lnTo>
                <a:lnTo>
                  <a:pt x="684" y="152"/>
                </a:lnTo>
                <a:lnTo>
                  <a:pt x="686" y="151"/>
                </a:lnTo>
                <a:lnTo>
                  <a:pt x="688" y="151"/>
                </a:lnTo>
                <a:lnTo>
                  <a:pt x="691" y="149"/>
                </a:lnTo>
                <a:lnTo>
                  <a:pt x="692" y="147"/>
                </a:lnTo>
                <a:lnTo>
                  <a:pt x="696" y="147"/>
                </a:lnTo>
                <a:lnTo>
                  <a:pt x="701" y="147"/>
                </a:lnTo>
                <a:lnTo>
                  <a:pt x="730" y="143"/>
                </a:lnTo>
                <a:close/>
                <a:moveTo>
                  <a:pt x="209" y="143"/>
                </a:moveTo>
                <a:lnTo>
                  <a:pt x="238" y="147"/>
                </a:lnTo>
                <a:lnTo>
                  <a:pt x="243" y="147"/>
                </a:lnTo>
                <a:lnTo>
                  <a:pt x="246" y="147"/>
                </a:lnTo>
                <a:lnTo>
                  <a:pt x="248" y="149"/>
                </a:lnTo>
                <a:lnTo>
                  <a:pt x="250" y="151"/>
                </a:lnTo>
                <a:lnTo>
                  <a:pt x="250" y="151"/>
                </a:lnTo>
                <a:lnTo>
                  <a:pt x="251" y="152"/>
                </a:lnTo>
                <a:lnTo>
                  <a:pt x="255" y="152"/>
                </a:lnTo>
                <a:lnTo>
                  <a:pt x="256" y="152"/>
                </a:lnTo>
                <a:lnTo>
                  <a:pt x="258" y="152"/>
                </a:lnTo>
                <a:lnTo>
                  <a:pt x="258" y="152"/>
                </a:lnTo>
                <a:lnTo>
                  <a:pt x="259" y="152"/>
                </a:lnTo>
                <a:lnTo>
                  <a:pt x="259" y="154"/>
                </a:lnTo>
                <a:lnTo>
                  <a:pt x="261" y="154"/>
                </a:lnTo>
                <a:lnTo>
                  <a:pt x="264" y="154"/>
                </a:lnTo>
                <a:lnTo>
                  <a:pt x="269" y="156"/>
                </a:lnTo>
                <a:lnTo>
                  <a:pt x="276" y="156"/>
                </a:lnTo>
                <a:lnTo>
                  <a:pt x="285" y="160"/>
                </a:lnTo>
                <a:lnTo>
                  <a:pt x="292" y="169"/>
                </a:lnTo>
                <a:lnTo>
                  <a:pt x="293" y="178"/>
                </a:lnTo>
                <a:lnTo>
                  <a:pt x="293" y="186"/>
                </a:lnTo>
                <a:lnTo>
                  <a:pt x="293" y="194"/>
                </a:lnTo>
                <a:lnTo>
                  <a:pt x="293" y="209"/>
                </a:lnTo>
                <a:lnTo>
                  <a:pt x="293" y="230"/>
                </a:lnTo>
                <a:lnTo>
                  <a:pt x="293" y="248"/>
                </a:lnTo>
                <a:lnTo>
                  <a:pt x="292" y="253"/>
                </a:lnTo>
                <a:lnTo>
                  <a:pt x="293" y="256"/>
                </a:lnTo>
                <a:lnTo>
                  <a:pt x="297" y="259"/>
                </a:lnTo>
                <a:lnTo>
                  <a:pt x="298" y="261"/>
                </a:lnTo>
                <a:lnTo>
                  <a:pt x="300" y="261"/>
                </a:lnTo>
                <a:lnTo>
                  <a:pt x="302" y="263"/>
                </a:lnTo>
                <a:lnTo>
                  <a:pt x="306" y="264"/>
                </a:lnTo>
                <a:lnTo>
                  <a:pt x="310" y="272"/>
                </a:lnTo>
                <a:lnTo>
                  <a:pt x="310" y="282"/>
                </a:lnTo>
                <a:lnTo>
                  <a:pt x="310" y="292"/>
                </a:lnTo>
                <a:lnTo>
                  <a:pt x="310" y="300"/>
                </a:lnTo>
                <a:lnTo>
                  <a:pt x="310" y="303"/>
                </a:lnTo>
                <a:lnTo>
                  <a:pt x="308" y="306"/>
                </a:lnTo>
                <a:lnTo>
                  <a:pt x="308" y="310"/>
                </a:lnTo>
                <a:lnTo>
                  <a:pt x="308" y="313"/>
                </a:lnTo>
                <a:lnTo>
                  <a:pt x="308" y="316"/>
                </a:lnTo>
                <a:lnTo>
                  <a:pt x="306" y="319"/>
                </a:lnTo>
                <a:lnTo>
                  <a:pt x="305" y="321"/>
                </a:lnTo>
                <a:lnTo>
                  <a:pt x="300" y="324"/>
                </a:lnTo>
                <a:lnTo>
                  <a:pt x="293" y="328"/>
                </a:lnTo>
                <a:lnTo>
                  <a:pt x="285" y="345"/>
                </a:lnTo>
                <a:lnTo>
                  <a:pt x="276" y="357"/>
                </a:lnTo>
                <a:lnTo>
                  <a:pt x="268" y="365"/>
                </a:lnTo>
                <a:lnTo>
                  <a:pt x="264" y="368"/>
                </a:lnTo>
                <a:lnTo>
                  <a:pt x="264" y="373"/>
                </a:lnTo>
                <a:lnTo>
                  <a:pt x="264" y="386"/>
                </a:lnTo>
                <a:lnTo>
                  <a:pt x="264" y="399"/>
                </a:lnTo>
                <a:lnTo>
                  <a:pt x="245" y="413"/>
                </a:lnTo>
                <a:lnTo>
                  <a:pt x="232" y="430"/>
                </a:lnTo>
                <a:lnTo>
                  <a:pt x="221" y="448"/>
                </a:lnTo>
                <a:lnTo>
                  <a:pt x="214" y="469"/>
                </a:lnTo>
                <a:lnTo>
                  <a:pt x="209" y="493"/>
                </a:lnTo>
                <a:lnTo>
                  <a:pt x="206" y="517"/>
                </a:lnTo>
                <a:lnTo>
                  <a:pt x="204" y="540"/>
                </a:lnTo>
                <a:lnTo>
                  <a:pt x="204" y="558"/>
                </a:lnTo>
                <a:lnTo>
                  <a:pt x="204" y="571"/>
                </a:lnTo>
                <a:lnTo>
                  <a:pt x="204" y="576"/>
                </a:lnTo>
                <a:lnTo>
                  <a:pt x="0" y="576"/>
                </a:lnTo>
                <a:lnTo>
                  <a:pt x="0" y="571"/>
                </a:lnTo>
                <a:lnTo>
                  <a:pt x="0" y="561"/>
                </a:lnTo>
                <a:lnTo>
                  <a:pt x="3" y="545"/>
                </a:lnTo>
                <a:lnTo>
                  <a:pt x="8" y="527"/>
                </a:lnTo>
                <a:lnTo>
                  <a:pt x="15" y="509"/>
                </a:lnTo>
                <a:lnTo>
                  <a:pt x="28" y="493"/>
                </a:lnTo>
                <a:lnTo>
                  <a:pt x="44" y="478"/>
                </a:lnTo>
                <a:lnTo>
                  <a:pt x="50" y="472"/>
                </a:lnTo>
                <a:lnTo>
                  <a:pt x="57" y="465"/>
                </a:lnTo>
                <a:lnTo>
                  <a:pt x="66" y="457"/>
                </a:lnTo>
                <a:lnTo>
                  <a:pt x="81" y="451"/>
                </a:lnTo>
                <a:lnTo>
                  <a:pt x="100" y="444"/>
                </a:lnTo>
                <a:lnTo>
                  <a:pt x="128" y="438"/>
                </a:lnTo>
                <a:lnTo>
                  <a:pt x="148" y="433"/>
                </a:lnTo>
                <a:lnTo>
                  <a:pt x="160" y="426"/>
                </a:lnTo>
                <a:lnTo>
                  <a:pt x="169" y="418"/>
                </a:lnTo>
                <a:lnTo>
                  <a:pt x="173" y="410"/>
                </a:lnTo>
                <a:lnTo>
                  <a:pt x="175" y="404"/>
                </a:lnTo>
                <a:lnTo>
                  <a:pt x="175" y="397"/>
                </a:lnTo>
                <a:lnTo>
                  <a:pt x="175" y="396"/>
                </a:lnTo>
                <a:lnTo>
                  <a:pt x="175" y="392"/>
                </a:lnTo>
                <a:lnTo>
                  <a:pt x="175" y="388"/>
                </a:lnTo>
                <a:lnTo>
                  <a:pt x="175" y="383"/>
                </a:lnTo>
                <a:lnTo>
                  <a:pt x="175" y="378"/>
                </a:lnTo>
                <a:lnTo>
                  <a:pt x="177" y="375"/>
                </a:lnTo>
                <a:lnTo>
                  <a:pt x="177" y="371"/>
                </a:lnTo>
                <a:lnTo>
                  <a:pt x="177" y="370"/>
                </a:lnTo>
                <a:lnTo>
                  <a:pt x="173" y="368"/>
                </a:lnTo>
                <a:lnTo>
                  <a:pt x="167" y="362"/>
                </a:lnTo>
                <a:lnTo>
                  <a:pt x="157" y="353"/>
                </a:lnTo>
                <a:lnTo>
                  <a:pt x="149" y="340"/>
                </a:lnTo>
                <a:lnTo>
                  <a:pt x="141" y="326"/>
                </a:lnTo>
                <a:lnTo>
                  <a:pt x="133" y="319"/>
                </a:lnTo>
                <a:lnTo>
                  <a:pt x="131" y="313"/>
                </a:lnTo>
                <a:lnTo>
                  <a:pt x="130" y="306"/>
                </a:lnTo>
                <a:lnTo>
                  <a:pt x="130" y="300"/>
                </a:lnTo>
                <a:lnTo>
                  <a:pt x="130" y="295"/>
                </a:lnTo>
                <a:lnTo>
                  <a:pt x="130" y="287"/>
                </a:lnTo>
                <a:lnTo>
                  <a:pt x="131" y="276"/>
                </a:lnTo>
                <a:lnTo>
                  <a:pt x="136" y="267"/>
                </a:lnTo>
                <a:lnTo>
                  <a:pt x="144" y="263"/>
                </a:lnTo>
                <a:lnTo>
                  <a:pt x="144" y="263"/>
                </a:lnTo>
                <a:lnTo>
                  <a:pt x="146" y="263"/>
                </a:lnTo>
                <a:lnTo>
                  <a:pt x="146" y="263"/>
                </a:lnTo>
                <a:lnTo>
                  <a:pt x="148" y="263"/>
                </a:lnTo>
                <a:lnTo>
                  <a:pt x="149" y="261"/>
                </a:lnTo>
                <a:lnTo>
                  <a:pt x="149" y="258"/>
                </a:lnTo>
                <a:lnTo>
                  <a:pt x="149" y="255"/>
                </a:lnTo>
                <a:lnTo>
                  <a:pt x="148" y="243"/>
                </a:lnTo>
                <a:lnTo>
                  <a:pt x="148" y="229"/>
                </a:lnTo>
                <a:lnTo>
                  <a:pt x="148" y="214"/>
                </a:lnTo>
                <a:lnTo>
                  <a:pt x="149" y="203"/>
                </a:lnTo>
                <a:lnTo>
                  <a:pt x="149" y="194"/>
                </a:lnTo>
                <a:lnTo>
                  <a:pt x="149" y="183"/>
                </a:lnTo>
                <a:lnTo>
                  <a:pt x="152" y="172"/>
                </a:lnTo>
                <a:lnTo>
                  <a:pt x="159" y="162"/>
                </a:lnTo>
                <a:lnTo>
                  <a:pt x="169" y="157"/>
                </a:lnTo>
                <a:lnTo>
                  <a:pt x="173" y="157"/>
                </a:lnTo>
                <a:lnTo>
                  <a:pt x="175" y="156"/>
                </a:lnTo>
                <a:lnTo>
                  <a:pt x="177" y="157"/>
                </a:lnTo>
                <a:lnTo>
                  <a:pt x="177" y="157"/>
                </a:lnTo>
                <a:lnTo>
                  <a:pt x="177" y="157"/>
                </a:lnTo>
                <a:lnTo>
                  <a:pt x="177" y="157"/>
                </a:lnTo>
                <a:lnTo>
                  <a:pt x="177" y="157"/>
                </a:lnTo>
                <a:lnTo>
                  <a:pt x="177" y="157"/>
                </a:lnTo>
                <a:lnTo>
                  <a:pt x="178" y="157"/>
                </a:lnTo>
                <a:lnTo>
                  <a:pt x="186" y="154"/>
                </a:lnTo>
                <a:lnTo>
                  <a:pt x="196" y="146"/>
                </a:lnTo>
                <a:lnTo>
                  <a:pt x="209" y="143"/>
                </a:lnTo>
                <a:close/>
                <a:moveTo>
                  <a:pt x="486" y="0"/>
                </a:moveTo>
                <a:lnTo>
                  <a:pt x="498" y="3"/>
                </a:lnTo>
                <a:lnTo>
                  <a:pt x="506" y="13"/>
                </a:lnTo>
                <a:lnTo>
                  <a:pt x="514" y="23"/>
                </a:lnTo>
                <a:lnTo>
                  <a:pt x="521" y="32"/>
                </a:lnTo>
                <a:lnTo>
                  <a:pt x="527" y="37"/>
                </a:lnTo>
                <a:lnTo>
                  <a:pt x="534" y="37"/>
                </a:lnTo>
                <a:lnTo>
                  <a:pt x="538" y="36"/>
                </a:lnTo>
                <a:lnTo>
                  <a:pt x="546" y="36"/>
                </a:lnTo>
                <a:lnTo>
                  <a:pt x="559" y="36"/>
                </a:lnTo>
                <a:lnTo>
                  <a:pt x="571" y="42"/>
                </a:lnTo>
                <a:lnTo>
                  <a:pt x="579" y="52"/>
                </a:lnTo>
                <a:lnTo>
                  <a:pt x="582" y="63"/>
                </a:lnTo>
                <a:lnTo>
                  <a:pt x="585" y="76"/>
                </a:lnTo>
                <a:lnTo>
                  <a:pt x="585" y="87"/>
                </a:lnTo>
                <a:lnTo>
                  <a:pt x="585" y="96"/>
                </a:lnTo>
                <a:lnTo>
                  <a:pt x="587" y="110"/>
                </a:lnTo>
                <a:lnTo>
                  <a:pt x="587" y="130"/>
                </a:lnTo>
                <a:lnTo>
                  <a:pt x="587" y="149"/>
                </a:lnTo>
                <a:lnTo>
                  <a:pt x="585" y="164"/>
                </a:lnTo>
                <a:lnTo>
                  <a:pt x="585" y="167"/>
                </a:lnTo>
                <a:lnTo>
                  <a:pt x="585" y="170"/>
                </a:lnTo>
                <a:lnTo>
                  <a:pt x="587" y="173"/>
                </a:lnTo>
                <a:lnTo>
                  <a:pt x="589" y="173"/>
                </a:lnTo>
                <a:lnTo>
                  <a:pt x="590" y="173"/>
                </a:lnTo>
                <a:lnTo>
                  <a:pt x="592" y="175"/>
                </a:lnTo>
                <a:lnTo>
                  <a:pt x="592" y="173"/>
                </a:lnTo>
                <a:lnTo>
                  <a:pt x="600" y="178"/>
                </a:lnTo>
                <a:lnTo>
                  <a:pt x="606" y="188"/>
                </a:lnTo>
                <a:lnTo>
                  <a:pt x="610" y="201"/>
                </a:lnTo>
                <a:lnTo>
                  <a:pt x="611" y="214"/>
                </a:lnTo>
                <a:lnTo>
                  <a:pt x="611" y="224"/>
                </a:lnTo>
                <a:lnTo>
                  <a:pt x="611" y="229"/>
                </a:lnTo>
                <a:lnTo>
                  <a:pt x="608" y="237"/>
                </a:lnTo>
                <a:lnTo>
                  <a:pt x="602" y="243"/>
                </a:lnTo>
                <a:lnTo>
                  <a:pt x="594" y="248"/>
                </a:lnTo>
                <a:lnTo>
                  <a:pt x="581" y="256"/>
                </a:lnTo>
                <a:lnTo>
                  <a:pt x="572" y="272"/>
                </a:lnTo>
                <a:lnTo>
                  <a:pt x="561" y="287"/>
                </a:lnTo>
                <a:lnTo>
                  <a:pt x="550" y="298"/>
                </a:lnTo>
                <a:lnTo>
                  <a:pt x="538" y="306"/>
                </a:lnTo>
                <a:lnTo>
                  <a:pt x="530" y="311"/>
                </a:lnTo>
                <a:lnTo>
                  <a:pt x="529" y="313"/>
                </a:lnTo>
                <a:lnTo>
                  <a:pt x="529" y="318"/>
                </a:lnTo>
                <a:lnTo>
                  <a:pt x="529" y="328"/>
                </a:lnTo>
                <a:lnTo>
                  <a:pt x="527" y="339"/>
                </a:lnTo>
                <a:lnTo>
                  <a:pt x="527" y="347"/>
                </a:lnTo>
                <a:lnTo>
                  <a:pt x="527" y="350"/>
                </a:lnTo>
                <a:lnTo>
                  <a:pt x="527" y="355"/>
                </a:lnTo>
                <a:lnTo>
                  <a:pt x="527" y="363"/>
                </a:lnTo>
                <a:lnTo>
                  <a:pt x="530" y="371"/>
                </a:lnTo>
                <a:lnTo>
                  <a:pt x="537" y="381"/>
                </a:lnTo>
                <a:lnTo>
                  <a:pt x="548" y="391"/>
                </a:lnTo>
                <a:lnTo>
                  <a:pt x="564" y="397"/>
                </a:lnTo>
                <a:lnTo>
                  <a:pt x="589" y="402"/>
                </a:lnTo>
                <a:lnTo>
                  <a:pt x="618" y="409"/>
                </a:lnTo>
                <a:lnTo>
                  <a:pt x="641" y="415"/>
                </a:lnTo>
                <a:lnTo>
                  <a:pt x="657" y="423"/>
                </a:lnTo>
                <a:lnTo>
                  <a:pt x="668" y="433"/>
                </a:lnTo>
                <a:lnTo>
                  <a:pt x="676" y="441"/>
                </a:lnTo>
                <a:lnTo>
                  <a:pt x="683" y="449"/>
                </a:lnTo>
                <a:lnTo>
                  <a:pt x="689" y="456"/>
                </a:lnTo>
                <a:lnTo>
                  <a:pt x="694" y="465"/>
                </a:lnTo>
                <a:lnTo>
                  <a:pt x="697" y="480"/>
                </a:lnTo>
                <a:lnTo>
                  <a:pt x="701" y="499"/>
                </a:lnTo>
                <a:lnTo>
                  <a:pt x="702" y="521"/>
                </a:lnTo>
                <a:lnTo>
                  <a:pt x="702" y="542"/>
                </a:lnTo>
                <a:lnTo>
                  <a:pt x="704" y="558"/>
                </a:lnTo>
                <a:lnTo>
                  <a:pt x="704" y="571"/>
                </a:lnTo>
                <a:lnTo>
                  <a:pt x="704" y="576"/>
                </a:lnTo>
                <a:lnTo>
                  <a:pt x="233" y="576"/>
                </a:lnTo>
                <a:lnTo>
                  <a:pt x="235" y="571"/>
                </a:lnTo>
                <a:lnTo>
                  <a:pt x="235" y="558"/>
                </a:lnTo>
                <a:lnTo>
                  <a:pt x="235" y="538"/>
                </a:lnTo>
                <a:lnTo>
                  <a:pt x="237" y="516"/>
                </a:lnTo>
                <a:lnTo>
                  <a:pt x="238" y="493"/>
                </a:lnTo>
                <a:lnTo>
                  <a:pt x="242" y="472"/>
                </a:lnTo>
                <a:lnTo>
                  <a:pt x="246" y="456"/>
                </a:lnTo>
                <a:lnTo>
                  <a:pt x="248" y="451"/>
                </a:lnTo>
                <a:lnTo>
                  <a:pt x="253" y="444"/>
                </a:lnTo>
                <a:lnTo>
                  <a:pt x="261" y="435"/>
                </a:lnTo>
                <a:lnTo>
                  <a:pt x="272" y="426"/>
                </a:lnTo>
                <a:lnTo>
                  <a:pt x="289" y="417"/>
                </a:lnTo>
                <a:lnTo>
                  <a:pt x="313" y="409"/>
                </a:lnTo>
                <a:lnTo>
                  <a:pt x="344" y="402"/>
                </a:lnTo>
                <a:lnTo>
                  <a:pt x="370" y="397"/>
                </a:lnTo>
                <a:lnTo>
                  <a:pt x="388" y="389"/>
                </a:lnTo>
                <a:lnTo>
                  <a:pt x="399" y="381"/>
                </a:lnTo>
                <a:lnTo>
                  <a:pt x="407" y="371"/>
                </a:lnTo>
                <a:lnTo>
                  <a:pt x="410" y="363"/>
                </a:lnTo>
                <a:lnTo>
                  <a:pt x="410" y="355"/>
                </a:lnTo>
                <a:lnTo>
                  <a:pt x="410" y="350"/>
                </a:lnTo>
                <a:lnTo>
                  <a:pt x="410" y="350"/>
                </a:lnTo>
                <a:lnTo>
                  <a:pt x="410" y="337"/>
                </a:lnTo>
                <a:lnTo>
                  <a:pt x="409" y="324"/>
                </a:lnTo>
                <a:lnTo>
                  <a:pt x="409" y="315"/>
                </a:lnTo>
                <a:lnTo>
                  <a:pt x="409" y="311"/>
                </a:lnTo>
                <a:lnTo>
                  <a:pt x="405" y="310"/>
                </a:lnTo>
                <a:lnTo>
                  <a:pt x="396" y="305"/>
                </a:lnTo>
                <a:lnTo>
                  <a:pt x="384" y="297"/>
                </a:lnTo>
                <a:lnTo>
                  <a:pt x="371" y="287"/>
                </a:lnTo>
                <a:lnTo>
                  <a:pt x="360" y="274"/>
                </a:lnTo>
                <a:lnTo>
                  <a:pt x="350" y="258"/>
                </a:lnTo>
                <a:lnTo>
                  <a:pt x="336" y="250"/>
                </a:lnTo>
                <a:lnTo>
                  <a:pt x="329" y="243"/>
                </a:lnTo>
                <a:lnTo>
                  <a:pt x="326" y="235"/>
                </a:lnTo>
                <a:lnTo>
                  <a:pt x="324" y="227"/>
                </a:lnTo>
                <a:lnTo>
                  <a:pt x="323" y="224"/>
                </a:lnTo>
                <a:lnTo>
                  <a:pt x="323" y="216"/>
                </a:lnTo>
                <a:lnTo>
                  <a:pt x="323" y="206"/>
                </a:lnTo>
                <a:lnTo>
                  <a:pt x="323" y="193"/>
                </a:lnTo>
                <a:lnTo>
                  <a:pt x="326" y="183"/>
                </a:lnTo>
                <a:lnTo>
                  <a:pt x="329" y="175"/>
                </a:lnTo>
                <a:lnTo>
                  <a:pt x="336" y="173"/>
                </a:lnTo>
                <a:lnTo>
                  <a:pt x="336" y="173"/>
                </a:lnTo>
                <a:lnTo>
                  <a:pt x="339" y="173"/>
                </a:lnTo>
                <a:lnTo>
                  <a:pt x="342" y="172"/>
                </a:lnTo>
                <a:lnTo>
                  <a:pt x="345" y="172"/>
                </a:lnTo>
                <a:lnTo>
                  <a:pt x="347" y="170"/>
                </a:lnTo>
                <a:lnTo>
                  <a:pt x="350" y="167"/>
                </a:lnTo>
                <a:lnTo>
                  <a:pt x="352" y="164"/>
                </a:lnTo>
                <a:lnTo>
                  <a:pt x="352" y="160"/>
                </a:lnTo>
                <a:lnTo>
                  <a:pt x="352" y="141"/>
                </a:lnTo>
                <a:lnTo>
                  <a:pt x="353" y="120"/>
                </a:lnTo>
                <a:lnTo>
                  <a:pt x="353" y="99"/>
                </a:lnTo>
                <a:lnTo>
                  <a:pt x="355" y="84"/>
                </a:lnTo>
                <a:lnTo>
                  <a:pt x="358" y="74"/>
                </a:lnTo>
                <a:lnTo>
                  <a:pt x="362" y="60"/>
                </a:lnTo>
                <a:lnTo>
                  <a:pt x="370" y="45"/>
                </a:lnTo>
                <a:lnTo>
                  <a:pt x="381" y="34"/>
                </a:lnTo>
                <a:lnTo>
                  <a:pt x="397" y="27"/>
                </a:lnTo>
                <a:lnTo>
                  <a:pt x="410" y="24"/>
                </a:lnTo>
                <a:lnTo>
                  <a:pt x="417" y="24"/>
                </a:lnTo>
                <a:lnTo>
                  <a:pt x="418" y="24"/>
                </a:lnTo>
                <a:lnTo>
                  <a:pt x="420" y="24"/>
                </a:lnTo>
                <a:lnTo>
                  <a:pt x="425" y="23"/>
                </a:lnTo>
                <a:lnTo>
                  <a:pt x="428" y="23"/>
                </a:lnTo>
                <a:lnTo>
                  <a:pt x="430" y="21"/>
                </a:lnTo>
                <a:lnTo>
                  <a:pt x="431" y="21"/>
                </a:lnTo>
                <a:lnTo>
                  <a:pt x="433" y="19"/>
                </a:lnTo>
                <a:lnTo>
                  <a:pt x="436" y="18"/>
                </a:lnTo>
                <a:lnTo>
                  <a:pt x="439" y="16"/>
                </a:lnTo>
                <a:lnTo>
                  <a:pt x="444" y="16"/>
                </a:lnTo>
                <a:lnTo>
                  <a:pt x="449" y="16"/>
                </a:lnTo>
                <a:lnTo>
                  <a:pt x="486"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4"/>
          <p:cNvSpPr>
            <a:spLocks noChangeAspect="1" noEditPoints="1"/>
          </p:cNvSpPr>
          <p:nvPr/>
        </p:nvSpPr>
        <p:spPr bwMode="auto">
          <a:xfrm>
            <a:off x="7189317" y="2787193"/>
            <a:ext cx="723327" cy="798974"/>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p:cNvSpPr txBox="1"/>
          <p:nvPr/>
        </p:nvSpPr>
        <p:spPr>
          <a:xfrm>
            <a:off x="1761729" y="3653547"/>
            <a:ext cx="3262432" cy="830997"/>
          </a:xfrm>
          <a:prstGeom prst="rect">
            <a:avLst/>
          </a:prstGeom>
          <a:noFill/>
        </p:spPr>
        <p:txBody>
          <a:bodyPr wrap="none" rtlCol="0">
            <a:spAutoFit/>
          </a:bodyPr>
          <a:lstStyle/>
          <a:p>
            <a:pPr algn="ctr"/>
            <a:r>
              <a:rPr kumimoji="1" lang="ja-JP" altLang="en-US" sz="2400" dirty="0" smtClean="0">
                <a:latin typeface="Meiryo" charset="-128"/>
                <a:ea typeface="Meiryo" charset="-128"/>
                <a:cs typeface="Meiryo" charset="-128"/>
              </a:rPr>
              <a:t>ダメなマネジメントは</a:t>
            </a:r>
            <a:endParaRPr kumimoji="1" lang="en-US" altLang="ja-JP" sz="2400" dirty="0" smtClean="0">
              <a:latin typeface="Meiryo" charset="-128"/>
              <a:ea typeface="Meiryo" charset="-128"/>
              <a:cs typeface="Meiryo" charset="-128"/>
            </a:endParaRPr>
          </a:p>
          <a:p>
            <a:pPr algn="ctr"/>
            <a:r>
              <a:rPr kumimoji="1" lang="ja-JP" altLang="en-US" sz="2400" dirty="0" smtClean="0">
                <a:latin typeface="Meiryo" charset="-128"/>
                <a:ea typeface="Meiryo" charset="-128"/>
                <a:cs typeface="Meiryo" charset="-128"/>
              </a:rPr>
              <a:t>責任が末端に集中する</a:t>
            </a:r>
            <a:endParaRPr kumimoji="1" lang="en-US" altLang="ja-JP" sz="2400" dirty="0" smtClean="0">
              <a:latin typeface="Meiryo" charset="-128"/>
              <a:ea typeface="Meiryo" charset="-128"/>
              <a:cs typeface="Meiryo" charset="-128"/>
            </a:endParaRPr>
          </a:p>
        </p:txBody>
      </p:sp>
      <p:sp>
        <p:nvSpPr>
          <p:cNvPr id="11" name="テキスト ボックス 10"/>
          <p:cNvSpPr txBox="1"/>
          <p:nvPr/>
        </p:nvSpPr>
        <p:spPr>
          <a:xfrm>
            <a:off x="5897616" y="3653547"/>
            <a:ext cx="3570208" cy="830997"/>
          </a:xfrm>
          <a:prstGeom prst="rect">
            <a:avLst/>
          </a:prstGeom>
          <a:noFill/>
        </p:spPr>
        <p:txBody>
          <a:bodyPr wrap="none" rtlCol="0">
            <a:spAutoFit/>
          </a:bodyPr>
          <a:lstStyle/>
          <a:p>
            <a:pPr algn="ctr"/>
            <a:r>
              <a:rPr kumimoji="1" lang="ja-JP" altLang="en-US" sz="2400" dirty="0" smtClean="0">
                <a:latin typeface="Meiryo" charset="-128"/>
                <a:ea typeface="Meiryo" charset="-128"/>
                <a:cs typeface="Meiryo" charset="-128"/>
              </a:rPr>
              <a:t>良いマネジメントは</a:t>
            </a:r>
            <a:endParaRPr kumimoji="1" lang="en-US" altLang="ja-JP" sz="2400" dirty="0" smtClean="0">
              <a:latin typeface="Meiryo" charset="-128"/>
              <a:ea typeface="Meiryo" charset="-128"/>
              <a:cs typeface="Meiryo" charset="-128"/>
            </a:endParaRPr>
          </a:p>
          <a:p>
            <a:pPr algn="ctr"/>
            <a:r>
              <a:rPr kumimoji="1" lang="ja-JP" altLang="en-US" sz="2400" dirty="0" smtClean="0">
                <a:latin typeface="Meiryo" charset="-128"/>
                <a:ea typeface="Meiryo" charset="-128"/>
                <a:cs typeface="Meiryo" charset="-128"/>
              </a:rPr>
              <a:t>上が責任をとってくれる</a:t>
            </a:r>
            <a:endParaRPr kumimoji="1" lang="en-US" altLang="ja-JP" sz="2400" dirty="0" smtClean="0">
              <a:latin typeface="Meiryo" charset="-128"/>
              <a:ea typeface="Meiryo" charset="-128"/>
              <a:cs typeface="Meiryo" charset="-128"/>
            </a:endParaRPr>
          </a:p>
        </p:txBody>
      </p:sp>
      <p:sp>
        <p:nvSpPr>
          <p:cNvPr id="12" name="テキスト ボックス 11"/>
          <p:cNvSpPr txBox="1"/>
          <p:nvPr/>
        </p:nvSpPr>
        <p:spPr>
          <a:xfrm>
            <a:off x="6560965" y="2460662"/>
            <a:ext cx="1980030"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適切な情報収集と判断</a:t>
            </a:r>
            <a:endParaRPr kumimoji="1" lang="en-US" altLang="ja-JP" sz="1400" dirty="0" smtClean="0">
              <a:latin typeface="Meiryo" charset="-128"/>
              <a:ea typeface="Meiryo" charset="-128"/>
              <a:cs typeface="Meiryo" charset="-128"/>
            </a:endParaRPr>
          </a:p>
        </p:txBody>
      </p:sp>
      <p:sp>
        <p:nvSpPr>
          <p:cNvPr id="13" name="テキスト ボックス 12"/>
          <p:cNvSpPr txBox="1"/>
          <p:nvPr/>
        </p:nvSpPr>
        <p:spPr>
          <a:xfrm>
            <a:off x="1684789" y="5252751"/>
            <a:ext cx="3416320"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難しいパスワード・不審なメールの判断</a:t>
            </a:r>
            <a:endParaRPr kumimoji="1" lang="en-US" altLang="ja-JP" sz="1400" dirty="0" smtClean="0">
              <a:latin typeface="Meiryo" charset="-128"/>
              <a:ea typeface="Meiryo" charset="-128"/>
              <a:cs typeface="Meiryo" charset="-128"/>
            </a:endParaRPr>
          </a:p>
        </p:txBody>
      </p:sp>
    </p:spTree>
    <p:extLst>
      <p:ext uri="{BB962C8B-B14F-4D97-AF65-F5344CB8AC3E}">
        <p14:creationId xmlns:p14="http://schemas.microsoft.com/office/powerpoint/2010/main" val="1976350545"/>
      </p:ext>
    </p:extLst>
  </p:cSld>
  <p:clrMapOvr>
    <a:masterClrMapping/>
  </p:clrMapOvr>
</p:sld>
</file>

<file path=ppt/theme/theme1.xml><?xml version="1.0" encoding="utf-8"?>
<a:theme xmlns:a="http://schemas.openxmlformats.org/drawingml/2006/main" name="ベルリン">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151216力の入れどころ、抜きどころ（河野）" id="{EEA8288C-B49F-0B45-BD90-20BC48C6F90D}" vid="{FC9A8F0D-DF3D-5547-A2A4-6A3D47CDCBD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CloudSecurityLab-01</Template>
  <TotalTime>432</TotalTime>
  <Words>2078</Words>
  <Application>Microsoft Macintosh PowerPoint</Application>
  <PresentationFormat>ワイド画面</PresentationFormat>
  <Paragraphs>341</Paragraphs>
  <Slides>29</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29</vt:i4>
      </vt:variant>
    </vt:vector>
  </HeadingPairs>
  <TitlesOfParts>
    <vt:vector size="38" baseType="lpstr">
      <vt:lpstr>Impact</vt:lpstr>
      <vt:lpstr>Meiryo</vt:lpstr>
      <vt:lpstr>ＭＳ Ｐゴシック</vt:lpstr>
      <vt:lpstr>News Gothic MT</vt:lpstr>
      <vt:lpstr>Trebuchet MS</vt:lpstr>
      <vt:lpstr>Yu Gothic</vt:lpstr>
      <vt:lpstr>メイリオ</vt:lpstr>
      <vt:lpstr>Arial</vt:lpstr>
      <vt:lpstr>ベルリン</vt:lpstr>
      <vt:lpstr>Security Fundamentals 情報セキュリティのジアタマを作る</vt:lpstr>
      <vt:lpstr>そもそも仕事はなんのためにやるか</vt:lpstr>
      <vt:lpstr>組織づくりとは報告の連鎖</vt:lpstr>
      <vt:lpstr>説明責任とは・・・</vt:lpstr>
      <vt:lpstr>情報セキュリティ活動とはなにか</vt:lpstr>
      <vt:lpstr>サイバーセキュリティ経営の３原則</vt:lpstr>
      <vt:lpstr>情報セキュリティ活動とは・・・</vt:lpstr>
      <vt:lpstr>セキュリティ事故対応の失敗</vt:lpstr>
      <vt:lpstr>ダメなマネジメント、良いマネジメント</vt:lpstr>
      <vt:lpstr>従業員を護るIT基盤の構築が事故を軽減する</vt:lpstr>
      <vt:lpstr>情報セキュリティの評価</vt:lpstr>
      <vt:lpstr>リスクアセスメントフレームワーク</vt:lpstr>
      <vt:lpstr>情報セキュリティの評価ポイント</vt:lpstr>
      <vt:lpstr>標的型メール攻撃を題材に検討する</vt:lpstr>
      <vt:lpstr>標的型メールとは・・・</vt:lpstr>
      <vt:lpstr>IT利用の障害になっていないか</vt:lpstr>
      <vt:lpstr>ビジネスに貢献しているか</vt:lpstr>
      <vt:lpstr>カイゼンのために必要な情報を収集</vt:lpstr>
      <vt:lpstr>どのような情報を集めれば良いのか</vt:lpstr>
      <vt:lpstr>情報セキュリティのトレンド</vt:lpstr>
      <vt:lpstr>サービス商材とはなにか</vt:lpstr>
      <vt:lpstr>トレンドは「経営とガバナンス」</vt:lpstr>
      <vt:lpstr>ガバナンスのためのIDマネジメント</vt:lpstr>
      <vt:lpstr>ガバナンス確保のために、IT基盤の再設計</vt:lpstr>
      <vt:lpstr>Office 365のAzure ADなら</vt:lpstr>
      <vt:lpstr>パスワードが漏れたらどうしよう</vt:lpstr>
      <vt:lpstr>Security as a Service</vt:lpstr>
      <vt:lpstr>マイクロソフト セキュリティガイドブック</vt:lpstr>
      <vt:lpstr>河野 省二 &lt;セキュリティは科学だと伝えたい&gt;</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Fundamentals 情報セキュリティのジアタマを作る</dc:title>
  <dc:creator>Shoji Kawano (dit)</dc:creator>
  <cp:lastModifiedBy>斎藤昌義</cp:lastModifiedBy>
  <cp:revision>36</cp:revision>
  <dcterms:created xsi:type="dcterms:W3CDTF">2016-04-12T22:49:30Z</dcterms:created>
  <dcterms:modified xsi:type="dcterms:W3CDTF">2016-09-07T09:05:29Z</dcterms:modified>
</cp:coreProperties>
</file>