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g" ContentType="image/jpeg"/>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handoutMasterIdLst>
    <p:handoutMasterId r:id="rId56"/>
  </p:handoutMasterIdLst>
  <p:sldIdLst>
    <p:sldId id="717" r:id="rId2"/>
    <p:sldId id="811" r:id="rId3"/>
    <p:sldId id="812" r:id="rId4"/>
    <p:sldId id="718" r:id="rId5"/>
    <p:sldId id="719" r:id="rId6"/>
    <p:sldId id="720" r:id="rId7"/>
    <p:sldId id="721" r:id="rId8"/>
    <p:sldId id="813" r:id="rId9"/>
    <p:sldId id="722" r:id="rId10"/>
    <p:sldId id="723" r:id="rId11"/>
    <p:sldId id="724" r:id="rId12"/>
    <p:sldId id="725" r:id="rId13"/>
    <p:sldId id="726" r:id="rId14"/>
    <p:sldId id="727" r:id="rId15"/>
    <p:sldId id="729" r:id="rId16"/>
    <p:sldId id="730" r:id="rId17"/>
    <p:sldId id="731" r:id="rId18"/>
    <p:sldId id="751" r:id="rId19"/>
    <p:sldId id="752" r:id="rId20"/>
    <p:sldId id="753" r:id="rId21"/>
    <p:sldId id="755" r:id="rId22"/>
    <p:sldId id="760" r:id="rId23"/>
    <p:sldId id="761" r:id="rId24"/>
    <p:sldId id="762" r:id="rId25"/>
    <p:sldId id="763" r:id="rId26"/>
    <p:sldId id="764" r:id="rId27"/>
    <p:sldId id="765" r:id="rId28"/>
    <p:sldId id="815" r:id="rId29"/>
    <p:sldId id="770" r:id="rId30"/>
    <p:sldId id="772" r:id="rId31"/>
    <p:sldId id="776" r:id="rId32"/>
    <p:sldId id="777" r:id="rId33"/>
    <p:sldId id="771" r:id="rId34"/>
    <p:sldId id="788" r:id="rId35"/>
    <p:sldId id="789" r:id="rId36"/>
    <p:sldId id="790" r:id="rId37"/>
    <p:sldId id="791" r:id="rId38"/>
    <p:sldId id="792" r:id="rId39"/>
    <p:sldId id="793" r:id="rId40"/>
    <p:sldId id="794" r:id="rId41"/>
    <p:sldId id="795" r:id="rId42"/>
    <p:sldId id="796" r:id="rId43"/>
    <p:sldId id="797" r:id="rId44"/>
    <p:sldId id="798" r:id="rId45"/>
    <p:sldId id="799" r:id="rId46"/>
    <p:sldId id="800" r:id="rId47"/>
    <p:sldId id="801" r:id="rId48"/>
    <p:sldId id="803" r:id="rId49"/>
    <p:sldId id="804" r:id="rId50"/>
    <p:sldId id="805" r:id="rId51"/>
    <p:sldId id="806" r:id="rId52"/>
    <p:sldId id="814" r:id="rId53"/>
    <p:sldId id="715" r:id="rId5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AB7A79"/>
    <a:srgbClr val="953735"/>
    <a:srgbClr val="FFA900"/>
    <a:srgbClr val="0432FF"/>
    <a:srgbClr val="009051"/>
    <a:srgbClr val="FF8000"/>
    <a:srgbClr val="00B0F0"/>
    <a:srgbClr val="00B05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9"/>
    <p:restoredTop sz="94206" autoAdjust="0"/>
  </p:normalViewPr>
  <p:slideViewPr>
    <p:cSldViewPr snapToObjects="1" showGuides="1">
      <p:cViewPr varScale="1">
        <p:scale>
          <a:sx n="207" d="100"/>
          <a:sy n="207" d="100"/>
        </p:scale>
        <p:origin x="2160" y="176"/>
      </p:cViewPr>
      <p:guideLst>
        <p:guide orient="horz" pos="2296"/>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2016/9/21</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2016/9/21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www.netcommerce.co.jp/blog/2016/05/07/9749"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【図解】コレ１枚でわかる最新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a:t>
            </a:r>
          </a:p>
          <a:p>
            <a:r>
              <a:rPr kumimoji="1" lang="ja-JP" altLang="ja-JP" sz="1200" kern="1200" dirty="0" smtClean="0">
                <a:solidFill>
                  <a:schemeClr val="tx1"/>
                </a:solidFill>
                <a:effectLst/>
                <a:latin typeface="+mn-lt"/>
                <a:ea typeface="+mn-ea"/>
                <a:cs typeface="+mn-cs"/>
              </a:rPr>
              <a:t>「トレンド（</a:t>
            </a:r>
            <a:r>
              <a:rPr kumimoji="1" lang="en-US" altLang="ja-JP" sz="1200" kern="1200" dirty="0" smtClean="0">
                <a:solidFill>
                  <a:schemeClr val="tx1"/>
                </a:solidFill>
                <a:effectLst/>
                <a:latin typeface="+mn-lt"/>
                <a:ea typeface="+mn-ea"/>
                <a:cs typeface="+mn-cs"/>
              </a:rPr>
              <a:t>Trend</a:t>
            </a:r>
            <a:r>
              <a:rPr kumimoji="1" lang="ja-JP" altLang="ja-JP" sz="1200" kern="1200" dirty="0" smtClean="0">
                <a:solidFill>
                  <a:schemeClr val="tx1"/>
                </a:solidFill>
                <a:effectLst/>
                <a:latin typeface="+mn-lt"/>
                <a:ea typeface="+mn-ea"/>
                <a:cs typeface="+mn-cs"/>
              </a:rPr>
              <a:t>）」という言葉を辞書で調べると「流行」、「傾向」、「動向」と説明されています。古典英語では、「回転する」、あるいは「向く」といった説明もありました。こんな説明を頼りに考えてみると、「過去から現在を通り越して未来に向かう流れ」すなわち「時流」という解釈もできそうです。</a:t>
            </a:r>
          </a:p>
          <a:p>
            <a:r>
              <a:rPr kumimoji="1" lang="ja-JP" altLang="ja-JP" sz="1200" kern="1200" dirty="0" smtClean="0">
                <a:solidFill>
                  <a:schemeClr val="tx1"/>
                </a:solidFill>
                <a:effectLst/>
                <a:latin typeface="+mn-lt"/>
                <a:ea typeface="+mn-ea"/>
                <a:cs typeface="+mn-cs"/>
              </a:rPr>
              <a:t>そう考えれば、「トレンドを知る」とは、ネットや雑誌、書籍に散在する最新のキーワードを脳みそにコピペして並べることではなさそうです。それらのキーワードの意味を理解し、お互いの関係や、それらが未来にどのようにつながってゆくのかを知ることと理解した方がいいかもしれません。</a:t>
            </a:r>
          </a:p>
          <a:p>
            <a:r>
              <a:rPr kumimoji="1" lang="ja-JP" altLang="ja-JP" sz="1200" kern="1200" dirty="0" smtClean="0">
                <a:solidFill>
                  <a:schemeClr val="tx1"/>
                </a:solidFill>
                <a:effectLst/>
                <a:latin typeface="+mn-lt"/>
                <a:ea typeface="+mn-ea"/>
                <a:cs typeface="+mn-cs"/>
              </a:rPr>
              <a:t>改めて整理してみると、トレンドを知るとは、つぎの言葉に置き換えることができます。</a:t>
            </a:r>
          </a:p>
          <a:p>
            <a:pPr lvl="0"/>
            <a:r>
              <a:rPr kumimoji="1" lang="ja-JP" altLang="ja-JP" sz="1200" kern="1200" dirty="0" smtClean="0">
                <a:solidFill>
                  <a:schemeClr val="tx1"/>
                </a:solidFill>
                <a:effectLst/>
                <a:latin typeface="+mn-lt"/>
                <a:ea typeface="+mn-ea"/>
                <a:cs typeface="+mn-cs"/>
              </a:rPr>
              <a:t>お互いの関係や構造を知ること</a:t>
            </a:r>
          </a:p>
          <a:p>
            <a:pPr lvl="0"/>
            <a:r>
              <a:rPr kumimoji="1" lang="ja-JP" altLang="ja-JP" sz="1200" kern="1200" dirty="0" smtClean="0">
                <a:solidFill>
                  <a:schemeClr val="tx1"/>
                </a:solidFill>
                <a:effectLst/>
                <a:latin typeface="+mn-lt"/>
                <a:ea typeface="+mn-ea"/>
                <a:cs typeface="+mn-cs"/>
              </a:rPr>
              <a:t>注目されるようになった理由を知ること</a:t>
            </a:r>
          </a:p>
          <a:p>
            <a:pPr lvl="0"/>
            <a:r>
              <a:rPr kumimoji="1" lang="ja-JP" altLang="ja-JP" sz="1200" kern="1200" dirty="0" smtClean="0">
                <a:solidFill>
                  <a:schemeClr val="tx1"/>
                </a:solidFill>
                <a:effectLst/>
                <a:latin typeface="+mn-lt"/>
                <a:ea typeface="+mn-ea"/>
                <a:cs typeface="+mn-cs"/>
              </a:rPr>
              <a:t>そのキーワードが生みだされたメカニズムや法則を知ること</a:t>
            </a:r>
          </a:p>
          <a:p>
            <a:r>
              <a:rPr kumimoji="1" lang="ja-JP" altLang="ja-JP" sz="1200" kern="1200" dirty="0" smtClean="0">
                <a:solidFill>
                  <a:schemeClr val="tx1"/>
                </a:solidFill>
                <a:effectLst/>
                <a:latin typeface="+mn-lt"/>
                <a:ea typeface="+mn-ea"/>
                <a:cs typeface="+mn-cs"/>
              </a:rPr>
              <a:t>これが理解できれば、テクノロジーの価値が理解できるばかりでなく、将来どのようなキーワードが注目され、定着してゆくかを読み取ることができます。</a:t>
            </a:r>
          </a:p>
          <a:p>
            <a:r>
              <a:rPr kumimoji="1" lang="ja-JP" altLang="ja-JP" sz="1200" kern="1200" dirty="0" smtClean="0">
                <a:solidFill>
                  <a:schemeClr val="tx1"/>
                </a:solidFill>
                <a:effectLst/>
                <a:latin typeface="+mn-lt"/>
                <a:ea typeface="+mn-ea"/>
                <a:cs typeface="+mn-cs"/>
              </a:rPr>
              <a:t>「トレンドを知る」ために、もうひとつ押さえておきたいことがあります。それは、あるテクノロジーがトレンドの中に浮かび上がってくるようになるには、そこに需要や要求、あるいは社会的要請があることです。</a:t>
            </a:r>
          </a:p>
          <a:p>
            <a:r>
              <a:rPr kumimoji="1" lang="ja-JP" altLang="ja-JP" sz="1200" kern="1200" dirty="0" smtClean="0">
                <a:solidFill>
                  <a:schemeClr val="tx1"/>
                </a:solidFill>
                <a:effectLst/>
                <a:latin typeface="+mn-lt"/>
                <a:ea typeface="+mn-ea"/>
                <a:cs typeface="+mn-cs"/>
              </a:rPr>
              <a:t>例えば「クラウド」も、始めに「クラウド」というテクノロジーがあったから、世の中が注目したのではありません。まずは、クラウドを求める理由が世の中にあったのです。</a:t>
            </a:r>
          </a:p>
          <a:p>
            <a:r>
              <a:rPr kumimoji="1" lang="ja-JP" altLang="ja-JP" sz="1200" kern="1200" dirty="0" smtClean="0">
                <a:solidFill>
                  <a:schemeClr val="tx1"/>
                </a:solidFill>
                <a:effectLst/>
                <a:latin typeface="+mn-lt"/>
                <a:ea typeface="+mn-ea"/>
                <a:cs typeface="+mn-cs"/>
              </a:rPr>
              <a:t>社会的な要請に応えようと様々なテクノロジーが生みだされ、その要請にかなうものが、生き残ってゆきます。生き残ったテクノロジーは、世の中の要請にさらに応えようとして、その完成度を高めてゆきます。そして、やがては新しいテクノロジーと融合することや、置き換えられることで、その役目を終えてゆくのです。</a:t>
            </a:r>
          </a:p>
          <a:p>
            <a:r>
              <a:rPr kumimoji="1" lang="ja-JP" altLang="ja-JP" sz="1200" kern="1200" dirty="0" smtClean="0">
                <a:solidFill>
                  <a:schemeClr val="tx1"/>
                </a:solidFill>
                <a:effectLst/>
                <a:latin typeface="+mn-lt"/>
                <a:ea typeface="+mn-ea"/>
                <a:cs typeface="+mn-cs"/>
              </a:rPr>
              <a:t>ですから、「トレンドを知る」とは、そのテクノロジーの背後にある社会的な要請もあわせて理解しなければなりません。単なる言葉の解釈だけでは、本当の意味も価値も理解することはできません。では、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はどのようなトレンドはどこに向かっているのでしょうか。</a:t>
            </a:r>
          </a:p>
          <a:p>
            <a:r>
              <a:rPr kumimoji="1" lang="ja-JP" altLang="ja-JP" sz="1200" kern="1200" dirty="0" smtClean="0">
                <a:solidFill>
                  <a:schemeClr val="tx1"/>
                </a:solidFill>
                <a:effectLst/>
                <a:latin typeface="+mn-lt"/>
                <a:ea typeface="+mn-ea"/>
                <a:cs typeface="+mn-cs"/>
              </a:rPr>
              <a:t>いま私たちはこれまでにないパラダイムの転換に直面しています。クラウド、人工知能、モバイル、ソーシャルといった、これまでの常識を上書きするような大きな変化が折り重なり、お互いに影響を及ぼし合っています。かつて、メインフレームがオフコンやミニコン、</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にダウンサイジングしたような、あるいは、集中処理から分散処理やクライアントサーバーに移行してきたような、インフラやプラットフォームの構成やトポロジーが変わるといった、分かりやすいものではありません。そのこと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トレンドの先読みを難しくしているのです。ただ、それは無秩序なものではありません。キーとなるテクノロジーは、お互いに役割を分かちながら連鎖しています。</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トレンド」を１枚のチャートにまとめてみました。解説と共にご覧頂ければ、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トレンドの全体像を俯瞰していだくことができるはずです。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感覚器としての</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とソーシャル・メディア</a:t>
            </a:r>
          </a:p>
          <a:p>
            <a:r>
              <a:rPr kumimoji="1" lang="ja-JP" altLang="ja-JP" sz="1200" kern="1200" dirty="0" smtClean="0">
                <a:solidFill>
                  <a:schemeClr val="tx1"/>
                </a:solidFill>
                <a:effectLst/>
                <a:latin typeface="+mn-lt"/>
                <a:ea typeface="+mn-ea"/>
                <a:cs typeface="+mn-cs"/>
              </a:rPr>
              <a:t>私たちの日常は、様々なモノに囲まれ、それらモノとの係わりを通して、活動しています。それらのモノにセンサーと通信機能を組み込みデータとして捉える仕組みが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スマートフォンには、位置情報を取得する</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身体の動きや動作を取得する様々なセンサーが組み込まれています。私たちが、それを持ち歩き、使用することで、日常の生活や活動がデータ化されます。ウェアラブルは身体に密着し、脈拍や発汗、体温などの身体状態がデータ化されます。</a:t>
            </a:r>
          </a:p>
          <a:p>
            <a:r>
              <a:rPr kumimoji="1" lang="ja-JP" altLang="ja-JP" sz="1200" kern="1200" dirty="0" smtClean="0">
                <a:solidFill>
                  <a:schemeClr val="tx1"/>
                </a:solidFill>
                <a:effectLst/>
                <a:latin typeface="+mn-lt"/>
                <a:ea typeface="+mn-ea"/>
                <a:cs typeface="+mn-cs"/>
              </a:rPr>
              <a:t>自動車には既に</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を越えるセンサーが組み込まれています。住宅や家電製品、空調設備や照明器具などの「モノ」にもセンサーが組み込まれ、様々な行動がデータ化される時代を迎えようとしています。</a:t>
            </a:r>
          </a:p>
          <a:p>
            <a:r>
              <a:rPr kumimoji="1" lang="ja-JP" altLang="ja-JP" sz="1200" kern="1200" dirty="0" smtClean="0">
                <a:solidFill>
                  <a:schemeClr val="tx1"/>
                </a:solidFill>
                <a:effectLst/>
                <a:latin typeface="+mn-lt"/>
                <a:ea typeface="+mn-ea"/>
                <a:cs typeface="+mn-cs"/>
              </a:rPr>
              <a:t>それらがインターネットにつながり、取得した様々なデータを送り出す仕組みが作られつつあります。このような仕組みが、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機能を持ったデバイスであるスマートフォンやタブレットで、私たちは</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を使い、写真や動画、自分の居場所の情報と共に、流行や話題、製品やサービスの評判について会話を交わしています。また「友達になる」や「フォローする」ことで、人と人とのつながり（ソーシャル・グラフ）についての情報をつくり、インターネットに送り出しています。</a:t>
            </a:r>
          </a:p>
          <a:p>
            <a:r>
              <a:rPr kumimoji="1" lang="ja-JP" altLang="ja-JP" sz="1200" kern="1200" dirty="0" smtClean="0">
                <a:solidFill>
                  <a:schemeClr val="tx1"/>
                </a:solidFill>
                <a:effectLst/>
                <a:latin typeface="+mn-lt"/>
                <a:ea typeface="+mn-ea"/>
                <a:cs typeface="+mn-cs"/>
              </a:rPr>
              <a:t>これらソーシャル・メディアは、スマートフォンやタブレットだけではなく、自動車や住宅、家電製品とも繋がり、持ち主に必要な情報を送り出し、また、それらを遠隔から操作できるようにもなりました。また、自動車会社や様々なサービス提供会社とも繋がり、自動車の点検や整備に関するお知らせを受け取ったり、お勧めのレストランに案内したりするなどの便宜をもたらしてくれます。</a:t>
            </a:r>
          </a:p>
          <a:p>
            <a:r>
              <a:rPr kumimoji="1" lang="ja-JP" altLang="ja-JP" sz="1200" kern="1200" dirty="0" smtClean="0">
                <a:solidFill>
                  <a:schemeClr val="tx1"/>
                </a:solidFill>
                <a:effectLst/>
                <a:latin typeface="+mn-lt"/>
                <a:ea typeface="+mn-ea"/>
                <a:cs typeface="+mn-cs"/>
              </a:rPr>
              <a:t>また、自動車や家電製品、工場の設備などの動作や使用状況は、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データとしてメーカーに送られると、それらを分析して、保守点検のタイミングを知らせ、製品開発にも活かされます。また、機器類の多くはそこに組み込まれたソフトウエアによって制御されています。そのソフトウエアを遠隔から入れ替えることで、性能を向上させたり、機能を追加したりすることができるようになります。その一方で、そこでやり取りされるデータは、マーケティングのためにも利用されることになります。</a:t>
            </a:r>
          </a:p>
          <a:p>
            <a:r>
              <a:rPr kumimoji="1" lang="ja-JP" altLang="ja-JP" sz="1200" kern="1200" dirty="0" smtClean="0">
                <a:solidFill>
                  <a:schemeClr val="tx1"/>
                </a:solidFill>
                <a:effectLst/>
                <a:latin typeface="+mn-lt"/>
                <a:ea typeface="+mn-ea"/>
                <a:cs typeface="+mn-cs"/>
              </a:rPr>
              <a:t>インターネットにつながっているデバイスは、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年に</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億個だったものが</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300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億個へと急増するとされています。このように見てゆくと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とスマート・メディアは、「現実世界をデータ化」する巨大なプラットフォームになろうとしているのです。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神経としての「インターネット」</a:t>
            </a:r>
          </a:p>
          <a:p>
            <a:r>
              <a:rPr kumimoji="1" lang="ja-JP" altLang="ja-JP" sz="1200" kern="1200" dirty="0" smtClean="0">
                <a:solidFill>
                  <a:schemeClr val="tx1"/>
                </a:solidFill>
                <a:effectLst/>
                <a:latin typeface="+mn-lt"/>
                <a:ea typeface="+mn-ea"/>
                <a:cs typeface="+mn-cs"/>
              </a:rPr>
              <a:t>モノに組み込まれたセンサーは、位置や方角、気圧の変化や活動量などの物理的なデータを計測します（</a:t>
            </a:r>
            <a:r>
              <a:rPr kumimoji="1" lang="en-US" altLang="ja-JP" sz="1200" kern="1200" dirty="0" smtClean="0">
                <a:solidFill>
                  <a:schemeClr val="tx1"/>
                </a:solidFill>
                <a:effectLst/>
                <a:latin typeface="+mn-lt"/>
                <a:ea typeface="+mn-ea"/>
                <a:cs typeface="+mn-cs"/>
              </a:rPr>
              <a:t>Physical Sensing</a:t>
            </a:r>
            <a:r>
              <a:rPr kumimoji="1" lang="ja-JP" altLang="ja-JP" sz="1200" kern="1200" dirty="0" smtClean="0">
                <a:solidFill>
                  <a:schemeClr val="tx1"/>
                </a:solidFill>
                <a:effectLst/>
                <a:latin typeface="+mn-lt"/>
                <a:ea typeface="+mn-ea"/>
                <a:cs typeface="+mn-cs"/>
              </a:rPr>
              <a:t>）。また、ソーシャル・メディアでのやり取りや何処へ行ったかなどの社会的行動もデータとして取得されます（</a:t>
            </a:r>
            <a:r>
              <a:rPr kumimoji="1" lang="en-US" altLang="ja-JP" sz="1200" kern="1200" dirty="0" smtClean="0">
                <a:solidFill>
                  <a:schemeClr val="tx1"/>
                </a:solidFill>
                <a:effectLst/>
                <a:latin typeface="+mn-lt"/>
                <a:ea typeface="+mn-ea"/>
                <a:cs typeface="+mn-cs"/>
              </a:rPr>
              <a:t>Social Sensing</a:t>
            </a:r>
            <a:r>
              <a:rPr kumimoji="1" lang="ja-JP" altLang="ja-JP" sz="1200" kern="1200" dirty="0" smtClean="0">
                <a:solidFill>
                  <a:schemeClr val="tx1"/>
                </a:solidFill>
                <a:effectLst/>
                <a:latin typeface="+mn-lt"/>
                <a:ea typeface="+mn-ea"/>
                <a:cs typeface="+mn-cs"/>
              </a:rPr>
              <a:t>）。これらデータは、インターネットを介して、クラウドに送られます。クラウドには、送られてきたデータを蓄積・分析・活用するためのサービスが備わっています。そのサービスで処理された結果は、インターネットを介して、再び現実世界にフィードバックされます。</a:t>
            </a:r>
          </a:p>
          <a:p>
            <a:r>
              <a:rPr kumimoji="1" lang="ja-JP" altLang="ja-JP" sz="1200" kern="1200" dirty="0" smtClean="0">
                <a:solidFill>
                  <a:schemeClr val="tx1"/>
                </a:solidFill>
                <a:effectLst/>
                <a:latin typeface="+mn-lt"/>
                <a:ea typeface="+mn-ea"/>
                <a:cs typeface="+mn-cs"/>
              </a:rPr>
              <a:t>インターネットは、身近なモノ同士やモノとスマートフォンをつなぐ</a:t>
            </a:r>
            <a:r>
              <a:rPr kumimoji="1" lang="en-US" altLang="ja-JP" sz="1200" kern="1200" dirty="0" smtClean="0">
                <a:solidFill>
                  <a:schemeClr val="tx1"/>
                </a:solidFill>
                <a:effectLst/>
                <a:latin typeface="+mn-lt"/>
                <a:ea typeface="+mn-ea"/>
                <a:cs typeface="+mn-cs"/>
              </a:rPr>
              <a:t>Bluetooth</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NFC</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Near Field Communication</a:t>
            </a:r>
            <a:r>
              <a:rPr kumimoji="1" lang="ja-JP" altLang="ja-JP" sz="1200" kern="1200" dirty="0" smtClean="0">
                <a:solidFill>
                  <a:schemeClr val="tx1"/>
                </a:solidFill>
                <a:effectLst/>
                <a:latin typeface="+mn-lt"/>
                <a:ea typeface="+mn-ea"/>
                <a:cs typeface="+mn-cs"/>
              </a:rPr>
              <a:t>）などの近接通信技術、携帯電話に使われる</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Long Term Evolution</a:t>
            </a:r>
            <a:r>
              <a:rPr kumimoji="1" lang="ja-JP" altLang="ja-JP" sz="1200" kern="1200" dirty="0" smtClean="0">
                <a:solidFill>
                  <a:schemeClr val="tx1"/>
                </a:solidFill>
                <a:effectLst/>
                <a:latin typeface="+mn-lt"/>
                <a:ea typeface="+mn-ea"/>
                <a:cs typeface="+mn-cs"/>
              </a:rPr>
              <a:t>）などのモバイル通信技術に支えられ、常時どこからでも通信できる環境が整いつつあります。そうなるとインターネットは意識されることはなく、空気のような存在となり、同時に不可欠な要素として日常の中に定着してゆきます。</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年頃には、</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（第５世代）モバイル通信が、普及していることでしょう。その通信速度は、</a:t>
            </a:r>
            <a:r>
              <a:rPr kumimoji="1" lang="en-US" altLang="ja-JP" sz="1200" kern="1200" dirty="0" smtClean="0">
                <a:solidFill>
                  <a:schemeClr val="tx1"/>
                </a:solidFill>
                <a:effectLst/>
                <a:latin typeface="+mn-lt"/>
                <a:ea typeface="+mn-ea"/>
                <a:cs typeface="+mn-cs"/>
              </a:rPr>
              <a:t>10GB</a:t>
            </a:r>
            <a:r>
              <a:rPr kumimoji="1" lang="ja-JP" altLang="ja-JP" sz="1200" kern="1200" dirty="0" smtClean="0">
                <a:solidFill>
                  <a:schemeClr val="tx1"/>
                </a:solidFill>
                <a:effectLst/>
                <a:latin typeface="+mn-lt"/>
                <a:ea typeface="+mn-ea"/>
                <a:cs typeface="+mn-cs"/>
              </a:rPr>
              <a:t>ですから、現行</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の最高速度</a:t>
            </a:r>
            <a:r>
              <a:rPr kumimoji="1" lang="en-US" altLang="ja-JP" sz="1200" kern="1200" dirty="0" smtClean="0">
                <a:solidFill>
                  <a:schemeClr val="tx1"/>
                </a:solidFill>
                <a:effectLst/>
                <a:latin typeface="+mn-lt"/>
                <a:ea typeface="+mn-ea"/>
                <a:cs typeface="+mn-cs"/>
              </a:rPr>
              <a:t>15oMB</a:t>
            </a:r>
            <a:r>
              <a:rPr kumimoji="1" lang="ja-JP" altLang="ja-JP" sz="1200" kern="1200" dirty="0" smtClean="0">
                <a:solidFill>
                  <a:schemeClr val="tx1"/>
                </a:solidFill>
                <a:effectLst/>
                <a:latin typeface="+mn-lt"/>
                <a:ea typeface="+mn-ea"/>
                <a:cs typeface="+mn-cs"/>
              </a:rPr>
              <a:t>の約</a:t>
            </a:r>
            <a:r>
              <a:rPr kumimoji="1" lang="en-US" altLang="ja-JP" sz="1200" kern="1200" dirty="0" smtClean="0">
                <a:solidFill>
                  <a:schemeClr val="tx1"/>
                </a:solidFill>
                <a:effectLst/>
                <a:latin typeface="+mn-lt"/>
                <a:ea typeface="+mn-ea"/>
                <a:cs typeface="+mn-cs"/>
              </a:rPr>
              <a:t>70</a:t>
            </a:r>
            <a:r>
              <a:rPr kumimoji="1" lang="ja-JP" altLang="ja-JP" sz="1200" kern="1200" dirty="0" smtClean="0">
                <a:solidFill>
                  <a:schemeClr val="tx1"/>
                </a:solidFill>
                <a:effectLst/>
                <a:latin typeface="+mn-lt"/>
                <a:ea typeface="+mn-ea"/>
                <a:cs typeface="+mn-cs"/>
              </a:rPr>
              <a:t>倍になります。</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機能によって通信できる様々なモノが、お互いに大量にデータをやり取りできるコネクテッド（つながっている）社会が実現することになるでしょう。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大脳としての「クラウド」</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るデータは、インターネットを介して、クラウドに送られます。インターネットにつながるデバイスの数が劇的な拡大を続ける中、そのデータ量は、急速な勢いで増え続けています。このようなデータを「ビック・データ」と呼びます。</a:t>
            </a:r>
          </a:p>
          <a:p>
            <a:r>
              <a:rPr kumimoji="1" lang="ja-JP" altLang="ja-JP" sz="1200" kern="1200" dirty="0" smtClean="0">
                <a:solidFill>
                  <a:schemeClr val="tx1"/>
                </a:solidFill>
                <a:effectLst/>
                <a:latin typeface="+mn-lt"/>
                <a:ea typeface="+mn-ea"/>
                <a:cs typeface="+mn-cs"/>
              </a:rPr>
              <a:t>ビッグ・データは、日常のオフィス業務で使う表形式で整理できるようなデータは少なく、その大半は、センサー、会話の音声、文書、画像や動画などです。前者は、データをある決まり事に従って整理できるデータという意味で「構造化データ」と呼ばれています。後者は、そういう整理が難しい様々な形式を持つデータで、「非構造化データ」と呼ばれています。</a:t>
            </a:r>
          </a:p>
          <a:p>
            <a:r>
              <a:rPr kumimoji="1" lang="ja-JP" altLang="ja-JP" sz="1200" kern="1200" dirty="0" smtClean="0">
                <a:solidFill>
                  <a:schemeClr val="tx1"/>
                </a:solidFill>
                <a:effectLst/>
                <a:latin typeface="+mn-lt"/>
                <a:ea typeface="+mn-ea"/>
                <a:cs typeface="+mn-cs"/>
              </a:rPr>
              <a:t>ビッグ・データとして集まった現実世界のデータは、分析（アナリティクス）されなければ、活かされることはありません。しかし、そのデータの内容や形式は多種多様であり、しかも膨大です。そのため、単純な統計解析だけでは、その価値を引き出すことはできません。そこで、「人工知能（</a:t>
            </a:r>
            <a:r>
              <a:rPr kumimoji="1" lang="en-US" altLang="ja-JP" sz="1200" kern="1200" dirty="0" smtClean="0">
                <a:solidFill>
                  <a:schemeClr val="tx1"/>
                </a:solidFill>
                <a:effectLst/>
                <a:latin typeface="+mn-lt"/>
                <a:ea typeface="+mn-ea"/>
                <a:cs typeface="+mn-cs"/>
              </a:rPr>
              <a:t>AI : Artificial Intelligence</a:t>
            </a:r>
            <a:r>
              <a:rPr kumimoji="1" lang="ja-JP" altLang="ja-JP" sz="1200" kern="1200" dirty="0" smtClean="0">
                <a:solidFill>
                  <a:schemeClr val="tx1"/>
                </a:solidFill>
                <a:effectLst/>
                <a:latin typeface="+mn-lt"/>
                <a:ea typeface="+mn-ea"/>
                <a:cs typeface="+mn-cs"/>
              </a:rPr>
              <a:t>）」に注目が集まっています。</a:t>
            </a:r>
          </a:p>
          <a:p>
            <a:r>
              <a:rPr kumimoji="1" lang="ja-JP" altLang="ja-JP" sz="1200" kern="1200" dirty="0" smtClean="0">
                <a:solidFill>
                  <a:schemeClr val="tx1"/>
                </a:solidFill>
                <a:effectLst/>
                <a:latin typeface="+mn-lt"/>
                <a:ea typeface="+mn-ea"/>
                <a:cs typeface="+mn-cs"/>
              </a:rPr>
              <a:t>例えば、日本語の文書や音声でのやり取りなら、言葉の意味や文脈を理解しなければなりません。また、写真や動画であれば、そこにどのような情景が写っているか、誰が写っているかを取り出さなければ役に立ちません。さらには、誰と誰がどの程度親しいのか、商品やサービスについて、どのような話題が交わされ、それは何らかの対処が必要なのかというような意味を読み取らなければなりません。このようなことに「人工知能」が活躍するのです。</a:t>
            </a:r>
          </a:p>
          <a:p>
            <a:r>
              <a:rPr kumimoji="1" lang="ja-JP" altLang="ja-JP" sz="1200" kern="1200" dirty="0" smtClean="0">
                <a:solidFill>
                  <a:schemeClr val="tx1"/>
                </a:solidFill>
                <a:effectLst/>
                <a:latin typeface="+mn-lt"/>
                <a:ea typeface="+mn-ea"/>
                <a:cs typeface="+mn-cs"/>
              </a:rPr>
              <a:t>「人工知能」は、かつては、人間の作った規則に基づいて処理されるものが主流でした。しかし、昨今は、ビッグ・データを解析することでコンピューターが自らルールや判断基準を作り出す機械学習方式が主流になりつつあります。その背景には、コンピューターやストレージなどのハードウェアの劇的なコスト低下と高性能化があります。加えて、大規模なデータを効率よく処理するためのソフトウエア技術も開発されたことがあります。これにより、コンピューターが自身でビッグ・データを学習し、そこに内在するノウハウ、知見を見つけ出し、整理すると共に、推論や判断のルールを自分で作り出し最適化してゆき、自律的に性能を高めてゆくことが可能になりました。</a:t>
            </a:r>
          </a:p>
          <a:p>
            <a:r>
              <a:rPr kumimoji="1" lang="ja-JP" altLang="ja-JP" sz="1200" kern="1200" dirty="0" smtClean="0">
                <a:solidFill>
                  <a:schemeClr val="tx1"/>
                </a:solidFill>
                <a:effectLst/>
                <a:latin typeface="+mn-lt"/>
                <a:ea typeface="+mn-ea"/>
                <a:cs typeface="+mn-cs"/>
              </a:rPr>
              <a:t>例えば、チェスや将棋のチャンピオンと勝負して彼らを破ったり、米国の人気クイズ番組でチャンピオンになったりと、コンピューターが、高度な人間の知的な活動や判断に近づきつつあるのも、この機械学習の成果です。</a:t>
            </a:r>
          </a:p>
          <a:p>
            <a:r>
              <a:rPr kumimoji="1" lang="ja-JP" altLang="ja-JP" sz="1200" kern="1200" dirty="0" smtClean="0">
                <a:solidFill>
                  <a:schemeClr val="tx1"/>
                </a:solidFill>
                <a:effectLst/>
                <a:latin typeface="+mn-lt"/>
                <a:ea typeface="+mn-ea"/>
                <a:cs typeface="+mn-cs"/>
              </a:rPr>
              <a:t>このような人間の左脳の働きにあたる思考や論理だけではなく、右脳の働きに当たる人間の知覚や感性をコンピューターで再現できるようにもなりつつあります。このような働きを実現するために人間の脳の神経活動を模倣したアルゴリズム「ニューラル・ネット」が使われています。この技術が、ここ数年急速な進歩を遂げ、人間の能力に近づきつつある分野も生まれつつあります。</a:t>
            </a:r>
          </a:p>
          <a:p>
            <a:r>
              <a:rPr kumimoji="1" lang="ja-JP" altLang="ja-JP" sz="1200" kern="1200" dirty="0" smtClean="0">
                <a:solidFill>
                  <a:schemeClr val="tx1"/>
                </a:solidFill>
                <a:effectLst/>
                <a:latin typeface="+mn-lt"/>
                <a:ea typeface="+mn-ea"/>
                <a:cs typeface="+mn-cs"/>
              </a:rPr>
              <a:t>人工知能で処理された結果は、機器の制御や運転、交通管制やエネルギー需給の調整などの産業活動の制御や、ユーザーへの健康アドバイス、商品やサービスの推奨として、スマートフォンやウェアラブルを使用する一般利用者にもフィードバックされるようになるでしょう。またその人の趣味嗜好に合わせた最適な広告・宣伝にも使われるでしょう。また、手足となる「ロボット」の知識や能力の向上にも使われるようになります。</a:t>
            </a:r>
          </a:p>
          <a:p>
            <a:r>
              <a:rPr kumimoji="1" lang="ja-JP" altLang="ja-JP" sz="1200" kern="1200" dirty="0" smtClean="0">
                <a:solidFill>
                  <a:schemeClr val="tx1"/>
                </a:solidFill>
                <a:effectLst/>
                <a:latin typeface="+mn-lt"/>
                <a:ea typeface="+mn-ea"/>
                <a:cs typeface="+mn-cs"/>
              </a:rPr>
              <a:t>ビッグ・データや人工知能、その他の様々なサービスを提供するアプリケーションはクラウド上で動かされ、お互いに連携し、多様な組合せを生みだします。そこに新たな価値やサービスが生みだされてゆ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手足としての「ロボット」</a:t>
            </a:r>
          </a:p>
          <a:p>
            <a:r>
              <a:rPr kumimoji="1" lang="ja-JP" altLang="ja-JP" sz="1200" kern="1200" dirty="0" smtClean="0">
                <a:solidFill>
                  <a:schemeClr val="tx1"/>
                </a:solidFill>
                <a:effectLst/>
                <a:latin typeface="+mn-lt"/>
                <a:ea typeface="+mn-ea"/>
                <a:cs typeface="+mn-cs"/>
              </a:rPr>
              <a:t>自動走行車、産業用ロボット、建設ロボット、介護ロボット、生活支援ロボット、輸送ロボットなど、様々なロボットが私たちの日常で使われるようになるでしょう。また、インターネットを介して様々な知識や制御をうけ、自らの行動を状況に応じて最適化してゆきます。また、ロボットに組み込まれたセンサーによって、自分自身で情報を収集し、インターネットに送り出しています。その意味では、ロボットも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デバイス」といえるでしょう。</a:t>
            </a:r>
          </a:p>
          <a:p>
            <a:r>
              <a:rPr kumimoji="1" lang="ja-JP" altLang="ja-JP" sz="1200" kern="1200" dirty="0" smtClean="0">
                <a:solidFill>
                  <a:schemeClr val="tx1"/>
                </a:solidFill>
                <a:effectLst/>
                <a:latin typeface="+mn-lt"/>
                <a:ea typeface="+mn-ea"/>
                <a:cs typeface="+mn-cs"/>
              </a:rPr>
              <a:t>ロボットは、周囲の人の動きや周辺環境をデータとして取得し、自身に組み込まれた人工知能によって、人間の操作を受けることなく自律的に制御する仕組みも備えています。</a:t>
            </a:r>
          </a:p>
          <a:p>
            <a:r>
              <a:rPr kumimoji="1" lang="ja-JP" altLang="ja-JP" sz="1200" kern="1200" dirty="0" smtClean="0">
                <a:solidFill>
                  <a:schemeClr val="tx1"/>
                </a:solidFill>
                <a:effectLst/>
                <a:latin typeface="+mn-lt"/>
                <a:ea typeface="+mn-ea"/>
                <a:cs typeface="+mn-cs"/>
              </a:rPr>
              <a:t>これまでの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情報を処理し、その結果を人や機械に伝えるしくみでした。しかし、ロボットは自らが、情報収集、処理、判断して行動します。さらに、インターネットを介してクラウドとつながり、一体となって強力な情報処理あるいは知的能力を持つことになります。</a:t>
            </a:r>
          </a:p>
          <a:p>
            <a:r>
              <a:rPr kumimoji="1" lang="ja-JP" altLang="ja-JP" sz="1200" kern="1200" dirty="0" smtClean="0">
                <a:solidFill>
                  <a:schemeClr val="tx1"/>
                </a:solidFill>
                <a:effectLst/>
                <a:latin typeface="+mn-lt"/>
                <a:ea typeface="+mn-ea"/>
                <a:cs typeface="+mn-cs"/>
              </a:rPr>
              <a:t>人工知能が人間の知的活動を補い、拡張してくれるように、ロボットが、人間の身体能力を補い、拡張しようとしています。一方で、これまで人間にしかできなかった労働を奪うのではないかと懸念する声も出始めています。</a:t>
            </a:r>
          </a:p>
          <a:p>
            <a:r>
              <a:rPr kumimoji="1" lang="ja-JP" altLang="ja-JP" sz="1200" kern="1200" dirty="0" smtClean="0">
                <a:solidFill>
                  <a:schemeClr val="tx1"/>
                </a:solidFill>
                <a:effectLst/>
                <a:latin typeface="+mn-lt"/>
                <a:ea typeface="+mn-ea"/>
                <a:cs typeface="+mn-cs"/>
              </a:rPr>
              <a:t>現実世界とサイバー世界が緊密に結合された「</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ソーシャル・メディアによって、現実世界はデジタル・データ化され、インターネットによって、クラウドすなわちサイバー（電脳）世界に送りだされています。つまり、サイバー世界には、現実世界のデジタル・コピーが作られてゆくのです。このような現実世界とサイバー世界が緊密に結合され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このデジタル・コピーされたデータを分析し、様々な予測やシミュレーションを行えば、そのデータをもたらした個人の趣味嗜好、行動特性、あるいは行動を予測することができます。さらに、膨大な人数の人間行動や社会での出来事を調べ上げ、未来を予測することもできるようになるかもしれません。また、運送業務であれば、無駄のない最適な流通経路や配車計画を策定することができます。工場であれば、もの作りの手順や使う設備の最適な組合せをつくることができるでしょう。</a:t>
            </a:r>
          </a:p>
          <a:p>
            <a:r>
              <a:rPr kumimoji="1" lang="ja-JP" altLang="ja-JP" sz="1200" kern="1200" dirty="0" smtClean="0">
                <a:solidFill>
                  <a:schemeClr val="tx1"/>
                </a:solidFill>
                <a:effectLst/>
                <a:latin typeface="+mn-lt"/>
                <a:ea typeface="+mn-ea"/>
                <a:cs typeface="+mn-cs"/>
              </a:rPr>
              <a:t>つまり、現実世界では決してできない様々な実験を、「現実世界のデジタル・コピー」を使って、何度も繰り返しシミュレーションし、最適解を見つけ出そうということが可能になるのです。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の台数は今後さらに増加し、ソーシャル・メディアでのやり取りも盛んになるでしょう。そうなれば、現実世界のデータは益々増大し、その粒度もきめ細かくなってゆきます。これによって、より精緻な現実世界のデジタル・コピーがサイバー世界に構築され、より緻密な予測や最適化、アドバイスができるようになります。そして、その結果の行動を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によって取得し、サイバー世界にフィードバックされることで、さらに予測や最適化の精度は高まります。</a:t>
            </a:r>
          </a:p>
          <a:p>
            <a:r>
              <a:rPr kumimoji="1" lang="ja-JP" altLang="ja-JP" sz="1200" kern="1200" dirty="0" smtClean="0">
                <a:solidFill>
                  <a:schemeClr val="tx1"/>
                </a:solidFill>
                <a:effectLst/>
                <a:latin typeface="+mn-lt"/>
                <a:ea typeface="+mn-ea"/>
                <a:cs typeface="+mn-cs"/>
              </a:rPr>
              <a:t>このような現実世界とサイバー世界が一体となった仕組みが、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なのです。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a:t>
            </a:r>
          </a:p>
          <a:p>
            <a:r>
              <a:rPr kumimoji="1" lang="ja-JP" altLang="ja-JP" sz="1200" kern="1200" dirty="0" smtClean="0">
                <a:solidFill>
                  <a:schemeClr val="tx1"/>
                </a:solidFill>
                <a:effectLst/>
                <a:latin typeface="+mn-lt"/>
                <a:ea typeface="+mn-ea"/>
                <a:cs typeface="+mn-cs"/>
              </a:rPr>
              <a:t>このチャートでもおわかりの通り、様々なテクノロジーは、それ自身が独立して存在しているわけではありません。それぞれに連携しながら役割を果たしています。私たちは、この一連のつながりを理解して、始めてテクノロジーの価値を理解することができます。</a:t>
            </a:r>
          </a:p>
          <a:p>
            <a:r>
              <a:rPr kumimoji="1" lang="ja-JP" altLang="ja-JP" sz="1200" kern="1200" dirty="0" smtClean="0">
                <a:solidFill>
                  <a:schemeClr val="tx1"/>
                </a:solidFill>
                <a:effectLst/>
                <a:latin typeface="+mn-lt"/>
                <a:ea typeface="+mn-ea"/>
                <a:cs typeface="+mn-cs"/>
              </a:rPr>
              <a:t>ここに紹介したことは、必ずしも全てが現時点で実現しているわけではありません。しかし、「トレンド＝過去から現在を通り越して未来に向かう流れ」からみれば、近い将来必ず実現するものです。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このようなトレンドの中にあります。冒頭でも説明したように、これまでの常識を大きく塗り替えるテクノロジーが重なり合い、影響を及ぼしあっています。この様相は、かつてとは明らかに異質な状況なのです。</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とビジネスが、これまでに無く深く結びついていることもかつてとは大きく異なることです。</a:t>
            </a:r>
          </a:p>
          <a:p>
            <a:r>
              <a:rPr kumimoji="1" lang="ja-JP" altLang="ja-JP" sz="1200" kern="1200" dirty="0" smtClean="0">
                <a:solidFill>
                  <a:schemeClr val="tx1"/>
                </a:solidFill>
                <a:effectLst/>
                <a:latin typeface="+mn-lt"/>
                <a:ea typeface="+mn-ea"/>
                <a:cs typeface="+mn-cs"/>
              </a:rPr>
              <a:t>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は、既存業務の生産性や効率を高める手段として、主に使われてきました。しかし、いま、「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を前提に新たなビジネスを創る」時代へと、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の役割は拡がりつつあります。これまでも銀行システムや航空券発券予約システムなど、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を前提としたビジネスはありましたが、その多くが既存業務の効率化や機能の拡張でした。そうではない、まったく新しいビジネスや生活のあり方が、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によって生みだされつつあるのです。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の適用範囲が、いま大きく拡がりつつあます。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と日常はこれまでに無く密接に関わり、活用の選択肢を拡げつつあります。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の民主化といっても良いのかもしれません。ここにも、これまでとはことなる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ビジネスとしての可能性が広がっています。</a:t>
            </a:r>
          </a:p>
          <a:p>
            <a:r>
              <a:rPr kumimoji="1" lang="ja-JP" altLang="ja-JP" sz="1200" kern="1200" dirty="0" smtClean="0">
                <a:solidFill>
                  <a:schemeClr val="tx1"/>
                </a:solidFill>
                <a:effectLst/>
                <a:latin typeface="+mn-lt"/>
                <a:ea typeface="+mn-ea"/>
                <a:cs typeface="+mn-cs"/>
              </a:rPr>
              <a:t>「トレンドは時流である」</a:t>
            </a:r>
          </a:p>
          <a:p>
            <a:r>
              <a:rPr kumimoji="1" lang="ja-JP" altLang="ja-JP" sz="1200" kern="1200" dirty="0" smtClean="0">
                <a:solidFill>
                  <a:schemeClr val="tx1"/>
                </a:solidFill>
                <a:effectLst/>
                <a:latin typeface="+mn-lt"/>
                <a:ea typeface="+mn-ea"/>
                <a:cs typeface="+mn-cs"/>
              </a:rPr>
              <a:t>この流れに乗るか、押し流されるか、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ビジネスは、いま、そんな選択を迫られているのかもしれません。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585070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スライド イメージ プレースホルダ 1"/>
          <p:cNvSpPr>
            <a:spLocks noGrp="1" noRot="1" noChangeAspect="1" noTextEdit="1"/>
          </p:cNvSpPr>
          <p:nvPr>
            <p:ph type="sldImg"/>
          </p:nvPr>
        </p:nvSpPr>
        <p:spPr>
          <a:ln/>
        </p:spPr>
      </p:sp>
      <p:sp>
        <p:nvSpPr>
          <p:cNvPr id="60418" name="ノート プレースホルダ 2"/>
          <p:cNvSpPr>
            <a:spLocks noGrp="1"/>
          </p:cNvSpPr>
          <p:nvPr>
            <p:ph type="body" idx="1"/>
          </p:nvPr>
        </p:nvSpPr>
        <p:spPr>
          <a:noFill/>
          <a:ln/>
        </p:spPr>
        <p:txBody>
          <a:bodyPr/>
          <a:lstStyle/>
          <a:p>
            <a:endParaRPr lang="ja-JP" altLang="en-US" smtClean="0"/>
          </a:p>
        </p:txBody>
      </p:sp>
      <p:sp>
        <p:nvSpPr>
          <p:cNvPr id="60419" name="スライド番号プレースホルダ 3"/>
          <p:cNvSpPr>
            <a:spLocks noGrp="1"/>
          </p:cNvSpPr>
          <p:nvPr>
            <p:ph type="sldNum" sz="quarter" idx="5"/>
          </p:nvPr>
        </p:nvSpPr>
        <p:spPr>
          <a:noFill/>
        </p:spPr>
        <p:txBody>
          <a:bodyPr/>
          <a:lstStyle/>
          <a:p>
            <a:pPr defTabSz="880319"/>
            <a:fld id="{882D9722-55C7-4FC4-9F64-2F23D7E6CEE9}" type="slidenum">
              <a:rPr lang="ja-JP" altLang="en-US" sz="1100"/>
              <a:pPr defTabSz="880319"/>
              <a:t>19</a:t>
            </a:fld>
            <a:endParaRPr lang="en-US" altLang="ja-JP" sz="1100"/>
          </a:p>
        </p:txBody>
      </p:sp>
    </p:spTree>
    <p:extLst>
      <p:ext uri="{BB962C8B-B14F-4D97-AF65-F5344CB8AC3E}">
        <p14:creationId xmlns:p14="http://schemas.microsoft.com/office/powerpoint/2010/main" val="35307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930623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「売るモノが変わる」</a:t>
            </a:r>
          </a:p>
          <a:p>
            <a:r>
              <a:rPr kumimoji="1" lang="ja-JP" altLang="en-US" sz="1200" b="0" i="0" kern="1200" dirty="0" smtClean="0">
                <a:solidFill>
                  <a:schemeClr val="tx1"/>
                </a:solidFill>
                <a:effectLst/>
                <a:latin typeface="+mn-lt"/>
                <a:ea typeface="+mn-ea"/>
                <a:cs typeface="+mn-cs"/>
              </a:rPr>
              <a:t>ポスト</a:t>
            </a:r>
            <a:r>
              <a:rPr kumimoji="1" lang="en-US" altLang="ja-JP" sz="1200" b="0" i="0" kern="1200" dirty="0" smtClean="0">
                <a:solidFill>
                  <a:schemeClr val="tx1"/>
                </a:solidFill>
                <a:effectLst/>
                <a:latin typeface="+mn-lt"/>
                <a:ea typeface="+mn-ea"/>
                <a:cs typeface="+mn-cs"/>
              </a:rPr>
              <a:t>SI</a:t>
            </a:r>
            <a:r>
              <a:rPr kumimoji="1" lang="ja-JP" altLang="en-US" sz="1200" b="0" i="0" kern="1200" dirty="0" smtClean="0">
                <a:solidFill>
                  <a:schemeClr val="tx1"/>
                </a:solidFill>
                <a:effectLst/>
                <a:latin typeface="+mn-lt"/>
                <a:ea typeface="+mn-ea"/>
                <a:cs typeface="+mn-cs"/>
              </a:rPr>
              <a:t>ビジネスを考える時、この変化の本質に向き合う必要があります。では何が変わるのでしょうか。</a:t>
            </a:r>
          </a:p>
          <a:p>
            <a:r>
              <a:rPr kumimoji="1" lang="en-US" altLang="ja-JP" sz="1200" b="0" i="0" kern="1200" dirty="0" smtClean="0">
                <a:solidFill>
                  <a:schemeClr val="tx1"/>
                </a:solidFill>
                <a:effectLst/>
                <a:latin typeface="+mn-lt"/>
                <a:ea typeface="+mn-ea"/>
                <a:cs typeface="+mn-cs"/>
              </a:rPr>
              <a:t>1970</a:t>
            </a:r>
            <a:r>
              <a:rPr kumimoji="1" lang="ja-JP" altLang="en-US" sz="1200" b="0" i="0" kern="1200" dirty="0" smtClean="0">
                <a:solidFill>
                  <a:schemeClr val="tx1"/>
                </a:solidFill>
                <a:effectLst/>
                <a:latin typeface="+mn-lt"/>
                <a:ea typeface="+mn-ea"/>
                <a:cs typeface="+mn-cs"/>
              </a:rPr>
              <a:t>年から</a:t>
            </a:r>
            <a:r>
              <a:rPr kumimoji="1" lang="en-US" altLang="ja-JP" sz="1200" b="0" i="0" kern="1200" dirty="0" smtClean="0">
                <a:solidFill>
                  <a:schemeClr val="tx1"/>
                </a:solidFill>
                <a:effectLst/>
                <a:latin typeface="+mn-lt"/>
                <a:ea typeface="+mn-ea"/>
                <a:cs typeface="+mn-cs"/>
              </a:rPr>
              <a:t>1980</a:t>
            </a:r>
            <a:r>
              <a:rPr kumimoji="1" lang="ja-JP" altLang="en-US" sz="1200" b="0" i="0" kern="1200" dirty="0" smtClean="0">
                <a:solidFill>
                  <a:schemeClr val="tx1"/>
                </a:solidFill>
                <a:effectLst/>
                <a:latin typeface="+mn-lt"/>
                <a:ea typeface="+mn-ea"/>
                <a:cs typeface="+mn-cs"/>
              </a:rPr>
              <a:t>年代の日本の労働生産性は世界一位でした。この頃は、「いいモノを作って売る」ことがビジネスを成長させる原動力でもあったのです。そのために、腕に磨きをかけた職人や優れた技術を持つ企業との分業など、人間力による機能や品質の作り込みによって商品力を高めてきたのです。日本はこの点において、世界で抜きん出た存在だったのです。</a:t>
            </a:r>
          </a:p>
          <a:p>
            <a:r>
              <a:rPr kumimoji="1" lang="en-US" altLang="ja-JP" sz="1200" b="0" i="0" kern="1200" dirty="0" smtClean="0">
                <a:solidFill>
                  <a:schemeClr val="tx1"/>
                </a:solidFill>
                <a:effectLst/>
                <a:latin typeface="+mn-lt"/>
                <a:ea typeface="+mn-ea"/>
                <a:cs typeface="+mn-cs"/>
              </a:rPr>
              <a:t>1979</a:t>
            </a:r>
            <a:r>
              <a:rPr kumimoji="1" lang="ja-JP" altLang="en-US" sz="1200" b="0" i="0" kern="1200" dirty="0" smtClean="0">
                <a:solidFill>
                  <a:schemeClr val="tx1"/>
                </a:solidFill>
                <a:effectLst/>
                <a:latin typeface="+mn-lt"/>
                <a:ea typeface="+mn-ea"/>
                <a:cs typeface="+mn-cs"/>
              </a:rPr>
              <a:t>年、社会学者エズラ・ヴォーゲルの著書</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ジャパン・アズ・ナンバーワン</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（原題：</a:t>
            </a:r>
            <a:r>
              <a:rPr kumimoji="1" lang="en-US" altLang="ja-JP" sz="1200" b="0" i="0" kern="1200" dirty="0" smtClean="0">
                <a:solidFill>
                  <a:schemeClr val="tx1"/>
                </a:solidFill>
                <a:effectLst/>
                <a:latin typeface="+mn-lt"/>
                <a:ea typeface="+mn-ea"/>
                <a:cs typeface="+mn-cs"/>
              </a:rPr>
              <a:t>Japan as Number One: Lessons for America</a:t>
            </a:r>
            <a:r>
              <a:rPr kumimoji="1" lang="ja-JP" altLang="en-US" sz="1200" b="0" i="0" kern="1200" dirty="0" smtClean="0">
                <a:solidFill>
                  <a:schemeClr val="tx1"/>
                </a:solidFill>
                <a:effectLst/>
                <a:latin typeface="+mn-lt"/>
                <a:ea typeface="+mn-ea"/>
                <a:cs typeface="+mn-cs"/>
              </a:rPr>
              <a:t>）が出たころの日本経済は、まさにそんな黄金期を向かえていたのです。</a:t>
            </a:r>
          </a:p>
          <a:p>
            <a:r>
              <a:rPr kumimoji="1" lang="ja-JP" altLang="en-US" sz="1200" b="0" i="0" kern="1200" dirty="0" smtClean="0">
                <a:solidFill>
                  <a:schemeClr val="tx1"/>
                </a:solidFill>
                <a:effectLst/>
                <a:latin typeface="+mn-lt"/>
                <a:ea typeface="+mn-ea"/>
                <a:cs typeface="+mn-cs"/>
              </a:rPr>
              <a:t>しかし、いいモノが作れるようになれば、それを安く作り市場を拡げようとのモチベーションが働きます。それが差別化と成長力の原動力になりました。その結果、安い労働力を求めて中国やタイなどの新興国に生産拠点を移す動きが加速します。同時に自動化も推進し、生産性の向上に加え、品質や機能を機械によって底上げし、安定化させる取り組みが行われました。その結果、生産、投資、雇用の減少に伴う産業の空洞化が懸念されるようになるとともに、モノのコモディティ化も早まり、安さだけでは差別化や成長を促すことができなくなってきたのです。</a:t>
            </a:r>
          </a:p>
          <a:p>
            <a:r>
              <a:rPr kumimoji="1" lang="ja-JP" altLang="en-US" sz="1200" b="0" i="0" kern="1200" dirty="0" smtClean="0">
                <a:solidFill>
                  <a:schemeClr val="tx1"/>
                </a:solidFill>
                <a:effectLst/>
                <a:latin typeface="+mn-lt"/>
                <a:ea typeface="+mn-ea"/>
                <a:cs typeface="+mn-cs"/>
              </a:rPr>
              <a:t>そこで、顧客課題を起点とし、顧客毎に個別最適な組合せを提供するという「インテグレーション」の視点が注目されるようになったのです。コモディティ化が進む商品単体のアドバンテージではなく、顧客個別の課題に向き合い、商品や付随するサービスを組み合わせることで、顧客個別に最適化された商品やサービスの組合せを提供することで差別化を図り、成長に結びつけようという動きです。しかし、ここに来てこの「インテグレーションして売る」というビジネスのあり方が揺らぎはじめているのです。</a:t>
            </a:r>
          </a:p>
          <a:p>
            <a:r>
              <a:rPr kumimoji="1" lang="ja-JP" altLang="en-US" sz="1200" b="0" i="0" kern="1200" dirty="0" smtClean="0">
                <a:solidFill>
                  <a:schemeClr val="tx1"/>
                </a:solidFill>
                <a:effectLst/>
                <a:latin typeface="+mn-lt"/>
                <a:ea typeface="+mn-ea"/>
                <a:cs typeface="+mn-cs"/>
              </a:rPr>
              <a:t>「いいモノを売る」、「安く作って売る」、「インテグレーションして売る」という取り組みは、いずれも「顧客価値を実現する手段」を提供するものです。顧客はその手段によって実現する価値を手に入れたいわけですが、そのためには手段を手に入れなくてはなりませんでした。しかし、この常識が変わろうとしているのです。</a:t>
            </a:r>
          </a:p>
          <a:p>
            <a:r>
              <a:rPr kumimoji="1" lang="ja-JP" altLang="en-US" sz="1200" b="0" i="0" kern="1200" dirty="0" smtClean="0">
                <a:solidFill>
                  <a:schemeClr val="tx1"/>
                </a:solidFill>
                <a:effectLst/>
                <a:latin typeface="+mn-lt"/>
                <a:ea typeface="+mn-ea"/>
                <a:cs typeface="+mn-cs"/>
              </a:rPr>
              <a:t>例えば、クラウドを使えば、コンピューター・システムという手段を手に入れなくてもアプリケーションをサービスとして手に入れることができます。また、センサーが組み込まれたジェット・エンジンはオンライン・リアルタイムで飛行中のデータをエンジンメーカーに提供できます。その稼働状況を確実に把握できることからエンジンの稼働時間に応じて課金するというビジネスが可能になりました。航空会社はジェット・エンジンという手段を買うことなくサービスとして利用できるようになったのです。また、</a:t>
            </a:r>
            <a:r>
              <a:rPr kumimoji="1" lang="en-US" altLang="ja-JP" sz="1200" b="0" i="0" kern="1200" dirty="0"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という個人所有の自動車による配車サービスはタクシーという手段を所有することなく「自動車で人を目的地に移送する」というサービスを提供しています。</a:t>
            </a:r>
          </a:p>
          <a:p>
            <a:r>
              <a:rPr kumimoji="1" lang="ja-JP" altLang="en-US" sz="1200" b="0" i="0" kern="1200" dirty="0" smtClean="0">
                <a:solidFill>
                  <a:schemeClr val="tx1"/>
                </a:solidFill>
                <a:effectLst/>
                <a:latin typeface="+mn-lt"/>
                <a:ea typeface="+mn-ea"/>
                <a:cs typeface="+mn-cs"/>
              </a:rPr>
              <a:t>つまり、「顧客価値」を実現する手段を提供しなくても、「顧客価値」そのものを提供できるようになったのです。これを支えているのが「モノのソフトウエア化」と「モノのサービス化」です。</a:t>
            </a:r>
          </a:p>
          <a:p>
            <a:r>
              <a:rPr kumimoji="1" lang="ja-JP" altLang="en-US" sz="1200" b="0" i="0" kern="1200" dirty="0" smtClean="0">
                <a:solidFill>
                  <a:schemeClr val="tx1"/>
                </a:solidFill>
                <a:effectLst/>
                <a:latin typeface="+mn-lt"/>
                <a:ea typeface="+mn-ea"/>
                <a:cs typeface="+mn-cs"/>
              </a:rPr>
              <a:t>「モノのソフトウエア化」とは、モノそのものの機能や品質が、ハードウェアだけではなく、そこに組み込まれているソフトウエアに依存しているということです。例えば、テレビやオーディオ、冷蔵庫や電子レンジ、自動車や航空機は、もはやそこに組み込まれたソフトウエアなしには機能しません。そして、そのソフトウエアによってモノの価値が規定されるようになったのです。その結果、モノは作って売れば終わりではなく、作った後もインターネットを介してそのソフトウエアをアップデートすることで機能や性能を高めることができ、価値を変え続けることができるようになったのです。つまり、モノの価値は製品そのものの価値から、その製品を使用することの価値へと変わり始めたと言えるでしょう。</a:t>
            </a:r>
          </a:p>
          <a:p>
            <a:r>
              <a:rPr kumimoji="1" lang="ja-JP" altLang="en-US" sz="1200" b="0" i="0" kern="1200" dirty="0" smtClean="0">
                <a:solidFill>
                  <a:schemeClr val="tx1"/>
                </a:solidFill>
                <a:effectLst/>
                <a:latin typeface="+mn-lt"/>
                <a:ea typeface="+mn-ea"/>
                <a:cs typeface="+mn-cs"/>
              </a:rPr>
              <a:t>「モノのサービス化」はクラウドや従量課金制のジェット・エンジンのように、モノそのものを所有しなくても顧客価値を受け取ることができるようになることを意味しています。</a:t>
            </a:r>
          </a:p>
          <a:p>
            <a:r>
              <a:rPr kumimoji="1" lang="ja-JP" altLang="en-US" sz="1200" b="0" i="0" kern="1200" dirty="0" smtClean="0">
                <a:solidFill>
                  <a:schemeClr val="tx1"/>
                </a:solidFill>
                <a:effectLst/>
                <a:latin typeface="+mn-lt"/>
                <a:ea typeface="+mn-ea"/>
                <a:cs typeface="+mn-cs"/>
              </a:rPr>
              <a:t>ここに紹介した歴史的変遷は、モノとビジネスの関係を表したものですが、これは</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ビジネスにとっても大きな変化をもたらすことを意味します。つまり、「モノのソフトウエア化」と「モノのサービス化」は、共にクラウドやインターネット、</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やビッグデータ</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アナリティクスなどのテクノロジーに支えられているからです。</a:t>
            </a:r>
          </a:p>
          <a:p>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はこれまでにも増して私たちの日常や社会活動に深く関わろうとしています。つまり、世の中の動きが、「顧客価値」を実現する手段を提供することから、「顧客価値」そのものを提供することへと変わりつつある中、</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ビジネスも同様のことが求められようとしているのです。</a:t>
            </a:r>
          </a:p>
          <a:p>
            <a:r>
              <a:rPr kumimoji="1" lang="ja-JP" altLang="en-US" sz="1200" b="0" i="0" kern="1200" dirty="0" smtClean="0">
                <a:solidFill>
                  <a:schemeClr val="tx1"/>
                </a:solidFill>
                <a:effectLst/>
                <a:latin typeface="+mn-lt"/>
                <a:ea typeface="+mn-ea"/>
                <a:cs typeface="+mn-cs"/>
              </a:rPr>
              <a:t>モノの販売や工数のビジネスがなくなることはありません。しかし、モノや工数を手に入れなくても顧客価値を直接手に入れられるようになれば、そちらに需要がシフトすることは当然のことです。</a:t>
            </a:r>
          </a:p>
          <a:p>
            <a:r>
              <a:rPr lang="ja-JP" altLang="en-US" dirty="0" smtClean="0">
                <a:effectLst/>
              </a:rPr>
              <a:t>「売るモノが変わる」</a:t>
            </a:r>
          </a:p>
          <a:p>
            <a:r>
              <a:rPr kumimoji="1" lang="ja-JP" altLang="en-US" sz="1200" b="0" i="0" kern="1200" dirty="0" smtClean="0">
                <a:solidFill>
                  <a:schemeClr val="tx1"/>
                </a:solidFill>
                <a:effectLst/>
                <a:latin typeface="+mn-lt"/>
                <a:ea typeface="+mn-ea"/>
                <a:cs typeface="+mn-cs"/>
              </a:rPr>
              <a:t>まさにそんな時代が押し寄せつつあるのです。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990204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先週は、ポスト</a:t>
            </a:r>
            <a:r>
              <a:rPr kumimoji="1" lang="en-US" altLang="ja-JP" dirty="0" smtClean="0"/>
              <a:t>SI</a:t>
            </a:r>
            <a:r>
              <a:rPr kumimoji="1" lang="ja-JP" altLang="en-US" dirty="0" smtClean="0"/>
              <a:t>ビジネスが、直面している厳しい現実について考えてみましたが、受託開発・保守、運用に関わる請負や準委任、派遣といった人月積算を前提とした従来型</a:t>
            </a:r>
            <a:r>
              <a:rPr kumimoji="1" lang="en-US" altLang="ja-JP" dirty="0" smtClean="0"/>
              <a:t>SI</a:t>
            </a:r>
            <a:r>
              <a:rPr kumimoji="1" lang="ja-JP" altLang="en-US" dirty="0" smtClean="0"/>
              <a:t>ビジネスは、なくなることはないでしょう。</a:t>
            </a:r>
          </a:p>
          <a:p>
            <a:endParaRPr kumimoji="1" lang="ja-JP" altLang="en-US" dirty="0" smtClean="0"/>
          </a:p>
          <a:p>
            <a:r>
              <a:rPr kumimoji="1" lang="ja-JP" altLang="en-US" dirty="0" smtClean="0"/>
              <a:t>スクリーンショット </a:t>
            </a:r>
            <a:r>
              <a:rPr kumimoji="1" lang="en-US" altLang="ja-JP" dirty="0" smtClean="0"/>
              <a:t>2015-08-01 14.09.40</a:t>
            </a:r>
          </a:p>
          <a:p>
            <a:endParaRPr kumimoji="1" lang="en-US" altLang="ja-JP" dirty="0" smtClean="0"/>
          </a:p>
          <a:p>
            <a:r>
              <a:rPr kumimoji="1" lang="ja-JP" altLang="en-US" dirty="0" smtClean="0"/>
              <a:t>例えば、次のような業務は、今後とも継続すると考えています。</a:t>
            </a:r>
          </a:p>
          <a:p>
            <a:endParaRPr kumimoji="1" lang="ja-JP" altLang="en-US" dirty="0" smtClean="0"/>
          </a:p>
          <a:p>
            <a:r>
              <a:rPr kumimoji="1" lang="ja-JP" altLang="en-US" dirty="0" smtClean="0"/>
              <a:t>既存システムの保守や周辺機能の追加開発</a:t>
            </a:r>
          </a:p>
          <a:p>
            <a:r>
              <a:rPr kumimoji="1" lang="ja-JP" altLang="en-US" dirty="0" smtClean="0"/>
              <a:t>ユーザー企業の独自システムに関する運用管理</a:t>
            </a:r>
          </a:p>
          <a:p>
            <a:r>
              <a:rPr kumimoji="1" lang="ja-JP" altLang="en-US" dirty="0" smtClean="0"/>
              <a:t>特定業務・技術スキルを持つ個人に依存した業務</a:t>
            </a:r>
          </a:p>
          <a:p>
            <a:r>
              <a:rPr kumimoji="1" lang="ja-JP" altLang="en-US" dirty="0" smtClean="0"/>
              <a:t>しかし、「既存システム」は、いずれは、新しいテクノロジーや開発・運用の考え方を採用したシステムへと置き換わってゆくことは避けられません。また、「独自システム」の運用は、オンプレミスからパブリック・クラウドへ、そして、人工知能を使った自律的な運用管理システムに徐々に移行してゆきます。さらに、「個人に依存した業務」も需要が保証されるものではなく、なによりもビジネスの規模を確保することができません。</a:t>
            </a:r>
          </a:p>
          <a:p>
            <a:endParaRPr kumimoji="1" lang="ja-JP" altLang="en-US" dirty="0" smtClean="0"/>
          </a:p>
          <a:p>
            <a:r>
              <a:rPr kumimoji="1" lang="ja-JP" altLang="en-US" dirty="0" smtClean="0"/>
              <a:t>直ちになくなることはないにしても、需要の減少に加え、先週も述べたように生産年齢人口の減少やエンジニアの高齢化により利益確保は、ますます難しくなります。</a:t>
            </a:r>
          </a:p>
          <a:p>
            <a:endParaRPr kumimoji="1" lang="ja-JP" altLang="en-US" dirty="0" smtClean="0"/>
          </a:p>
          <a:p>
            <a:r>
              <a:rPr kumimoji="1" lang="ja-JP" altLang="en-US" dirty="0" smtClean="0"/>
              <a:t>それでもビジネスとして大きな割合を占める受託開発で延命を図ろうとすれば、「常駐型」を減らし「持ち帰り型」を増やしてゆくことが、有効かもしれません。持ち帰り型受託開発にすれば、ニアショアやオフショアなどの遠隔地の人材を活用でき、自社要員を増やすことなく、需要に対応することが容易になります。また、まだ今後の拡大が期待できる新興国などの海外市場進出のためにも役立ちます。</a:t>
            </a:r>
          </a:p>
          <a:p>
            <a:endParaRPr kumimoji="1" lang="ja-JP" altLang="en-US" dirty="0" smtClean="0"/>
          </a:p>
          <a:p>
            <a:r>
              <a:rPr kumimoji="1" lang="ja-JP" altLang="en-US" dirty="0" smtClean="0"/>
              <a:t>ただ、「持ち帰り型」への転換は、お客様との仕様確定のやり方や進捗状況の共有の仕方を見直さなければなりません。さらに、自社内に開発環境を整えることも必要になります。しかし、他のプロジェクトに従事している社員の支援を得たり、複数プロジェクトを兼務したりさせることもでき、エンジニア一人当り生産性を向上させることができます。さらに、開発したプログラムを他プロジェクトで再利用することや、独自の開発手法やツールを工夫し開発生産性を高めることで利益率を高める余地を残します。</a:t>
            </a:r>
          </a:p>
          <a:p>
            <a:endParaRPr kumimoji="1" lang="ja-JP" altLang="en-US" dirty="0" smtClean="0"/>
          </a:p>
          <a:p>
            <a:r>
              <a:rPr kumimoji="1" lang="ja-JP" altLang="en-US" dirty="0" smtClean="0"/>
              <a:t>クラウドや</a:t>
            </a:r>
            <a:r>
              <a:rPr kumimoji="1" lang="en-US" altLang="ja-JP" dirty="0" smtClean="0"/>
              <a:t>OSS</a:t>
            </a:r>
            <a:r>
              <a:rPr kumimoji="1" lang="ja-JP" altLang="en-US" dirty="0" smtClean="0"/>
              <a:t>の普及により、開発環境の整備には、従来ほどコストは掛からなくなりました。これらをうまく生かすことで、むしろ積極的に持ち帰り型への転換をすすめコスト競争力を高めることができるでしょう。</a:t>
            </a:r>
          </a:p>
          <a:p>
            <a:endParaRPr kumimoji="1" lang="ja-JP" altLang="en-US" dirty="0" smtClean="0"/>
          </a:p>
          <a:p>
            <a:r>
              <a:rPr kumimoji="1" lang="ja-JP" altLang="en-US" dirty="0" smtClean="0"/>
              <a:t>しかし、従来型の受託開発需要そのものが、今後減ってゆくことは覚悟しなければなりません。従って、従来型での需要が確保できるうちに、ポスト</a:t>
            </a:r>
            <a:r>
              <a:rPr kumimoji="1" lang="en-US" altLang="ja-JP" dirty="0" smtClean="0"/>
              <a:t>SI</a:t>
            </a:r>
            <a:r>
              <a:rPr kumimoji="1" lang="ja-JP" altLang="en-US" dirty="0" smtClean="0"/>
              <a:t>ビジネスへの筋道を作らなければならないことに変わりはありません。</a:t>
            </a:r>
          </a:p>
          <a:p>
            <a:endParaRPr kumimoji="1" lang="ja-JP" altLang="en-US" dirty="0" smtClean="0"/>
          </a:p>
          <a:p>
            <a:r>
              <a:rPr kumimoji="1" lang="ja-JP" altLang="en-US" dirty="0" smtClean="0"/>
              <a:t>また、企業個別のインフラおよびプラットフォームの構築や運用管理については、相当厳しいものになることを覚悟しておく必要があるでしょう。</a:t>
            </a:r>
          </a:p>
          <a:p>
            <a:endParaRPr kumimoji="1" lang="ja-JP" altLang="en-US" dirty="0" smtClean="0"/>
          </a:p>
          <a:p>
            <a:r>
              <a:rPr kumimoji="1" lang="ja-JP" altLang="en-US" dirty="0" smtClean="0"/>
              <a:t>当面は、これまで企業は、独自にシステム環境を築き上げてきました。これらを維持するための運用やサポートの需要は当面継続するでしょう。また、独自システムへのこだわりから、独自のプライベート・クラウドを構築し、パブリック・クラウドとの連携環境である「ハイブリッド・クラウド」の需要も生まれてくると考えています。しかし、これは、パブリック・クラウドへの全面的なシフトの過渡期的な需要であり、中長期的には、パブリック・クラウドへのシフトが進んでゆくものと思われます。</a:t>
            </a:r>
          </a:p>
          <a:p>
            <a:endParaRPr kumimoji="1" lang="ja-JP" altLang="en-US" dirty="0" smtClean="0"/>
          </a:p>
          <a:p>
            <a:r>
              <a:rPr kumimoji="1" lang="ja-JP" altLang="en-US" dirty="0" smtClean="0"/>
              <a:t>スクリーンショット </a:t>
            </a:r>
            <a:r>
              <a:rPr kumimoji="1" lang="en-US" altLang="ja-JP" dirty="0" smtClean="0"/>
              <a:t>2015-08-01 14.10.17</a:t>
            </a:r>
          </a:p>
          <a:p>
            <a:endParaRPr kumimoji="1" lang="en-US" altLang="ja-JP" dirty="0" smtClean="0"/>
          </a:p>
          <a:p>
            <a:r>
              <a:rPr kumimoji="1" lang="ja-JP" altLang="en-US" dirty="0" smtClean="0"/>
              <a:t>例えば、</a:t>
            </a:r>
            <a:r>
              <a:rPr kumimoji="1" lang="en-US" altLang="ja-JP" dirty="0" smtClean="0"/>
              <a:t>2020</a:t>
            </a:r>
            <a:r>
              <a:rPr kumimoji="1" lang="ja-JP" altLang="en-US" dirty="0" smtClean="0"/>
              <a:t>年、モバイル・ネットワークの通信速度は、最大で</a:t>
            </a:r>
            <a:r>
              <a:rPr kumimoji="1" lang="en-US" altLang="ja-JP" dirty="0" smtClean="0"/>
              <a:t>10Gb</a:t>
            </a:r>
            <a:r>
              <a:rPr kumimoji="1" lang="ja-JP" altLang="en-US" dirty="0" smtClean="0"/>
              <a:t>、通信環境が悪い場合でも</a:t>
            </a:r>
            <a:r>
              <a:rPr kumimoji="1" lang="en-US" altLang="ja-JP" dirty="0" smtClean="0"/>
              <a:t>100Mb</a:t>
            </a:r>
            <a:r>
              <a:rPr kumimoji="1" lang="ja-JP" altLang="en-US" dirty="0" smtClean="0"/>
              <a:t>を確保できる</a:t>
            </a:r>
            <a:r>
              <a:rPr kumimoji="1" lang="en-US" altLang="ja-JP" dirty="0" smtClean="0"/>
              <a:t>5G</a:t>
            </a:r>
            <a:r>
              <a:rPr kumimoji="1" lang="ja-JP" altLang="en-US" dirty="0" smtClean="0"/>
              <a:t>（第５世代）通信が実用化しているでしょう。セキュリティも強化され、応答時間に影響する遅延時間も大幅に短縮されます。現在の通信規格である</a:t>
            </a:r>
            <a:r>
              <a:rPr kumimoji="1" lang="en-US" altLang="ja-JP" dirty="0" smtClean="0"/>
              <a:t>4G</a:t>
            </a:r>
            <a:r>
              <a:rPr kumimoji="1" lang="ja-JP" altLang="en-US" dirty="0" smtClean="0"/>
              <a:t>（第４世代）の通信速度は、最大で</a:t>
            </a:r>
            <a:r>
              <a:rPr kumimoji="1" lang="en-US" altLang="ja-JP" dirty="0" smtClean="0"/>
              <a:t>100Mb</a:t>
            </a:r>
            <a:r>
              <a:rPr kumimoji="1" lang="ja-JP" altLang="en-US" dirty="0" smtClean="0"/>
              <a:t>、その</a:t>
            </a:r>
            <a:r>
              <a:rPr kumimoji="1" lang="en-US" altLang="ja-JP" dirty="0" smtClean="0"/>
              <a:t>100</a:t>
            </a:r>
            <a:r>
              <a:rPr kumimoji="1" lang="ja-JP" altLang="en-US" dirty="0" smtClean="0"/>
              <a:t>倍の通信速度が実現しています。企業内のネットワークと遜色のない使い勝手を手に入れることができます。</a:t>
            </a:r>
          </a:p>
          <a:p>
            <a:endParaRPr kumimoji="1" lang="ja-JP" altLang="en-US" dirty="0" smtClean="0"/>
          </a:p>
          <a:p>
            <a:r>
              <a:rPr kumimoji="1" lang="ja-JP" altLang="en-US" dirty="0" smtClean="0"/>
              <a:t>企業は、クラウド上に自社専用のサーバーや仮想データセンターを持ち、業務で使うアプリーションは、そこで稼働します。ユーザーは、クライアント・デバイスから、</a:t>
            </a:r>
            <a:r>
              <a:rPr kumimoji="1" lang="en-US" altLang="ja-JP" dirty="0" smtClean="0"/>
              <a:t>5G</a:t>
            </a:r>
            <a:r>
              <a:rPr kumimoji="1" lang="ja-JP" altLang="en-US" dirty="0" smtClean="0"/>
              <a:t>ネットワークを介して、クラウドにアクセスします。クラウドには、自分のパーソナル・デスクトップやデータ・スペースが置かれ、クライアント・デバイスは、それにアクセスするための通信機能と表示や入出力装置としての役割を果たします。</a:t>
            </a:r>
          </a:p>
          <a:p>
            <a:endParaRPr kumimoji="1" lang="ja-JP" altLang="en-US" dirty="0" smtClean="0"/>
          </a:p>
          <a:p>
            <a:r>
              <a:rPr kumimoji="1" lang="ja-JP" altLang="en-US" dirty="0" smtClean="0"/>
              <a:t>ノート</a:t>
            </a:r>
            <a:r>
              <a:rPr kumimoji="1" lang="en-US" altLang="ja-JP" dirty="0" smtClean="0"/>
              <a:t>PC</a:t>
            </a:r>
            <a:r>
              <a:rPr kumimoji="1" lang="ja-JP" altLang="en-US" dirty="0" smtClean="0"/>
              <a:t>型やタブレット型、スマートフォン型など、使う場所や目的に応じて、使い分けることになるでしょう。そこにプログラムやデータを保管することはありません。</a:t>
            </a:r>
          </a:p>
          <a:p>
            <a:endParaRPr kumimoji="1" lang="ja-JP" altLang="en-US" dirty="0" smtClean="0"/>
          </a:p>
          <a:p>
            <a:r>
              <a:rPr kumimoji="1" lang="ja-JP" altLang="en-US" dirty="0" smtClean="0"/>
              <a:t>こうなると、企業内のインフラは、必要ありません。逆に、社内の自社ネットワーク、自社所有のサーバーやストレージは、資産を増やし運用管理負担をもたらすやっかいな存在となっているかもしれません。</a:t>
            </a:r>
          </a:p>
          <a:p>
            <a:endParaRPr kumimoji="1" lang="ja-JP" altLang="en-US" dirty="0" smtClean="0"/>
          </a:p>
          <a:p>
            <a:r>
              <a:rPr kumimoji="1" lang="ja-JP" altLang="en-US" dirty="0" smtClean="0"/>
              <a:t>ユーザー企業のインフラ構築の需要は、なくならないまでも相当厳しくなることを覚悟しておく必要があります。しかし、自らがクラウド事業者になろうとしても、圧倒的な資金力と技術力を持つ大手クラウド事業者と真っ向勝負することは、現実的ではありません。</a:t>
            </a:r>
          </a:p>
          <a:p>
            <a:endParaRPr kumimoji="1" lang="ja-JP" altLang="en-US" dirty="0" smtClean="0"/>
          </a:p>
          <a:p>
            <a:r>
              <a:rPr kumimoji="1" lang="ja-JP" altLang="en-US" dirty="0" smtClean="0"/>
              <a:t>一方で、このような新しい時代のインフラをどのように使いこなすか、そのためのビジネス・プロセスやワークスタイル、そして、システム環境の整備や設定といった上流のニーズは、ますます重要となります。インフラ・ビジネスは、そんな大きな転換を求められることになります。</a:t>
            </a:r>
          </a:p>
          <a:p>
            <a:endParaRPr kumimoji="1" lang="ja-JP" altLang="en-US" dirty="0" smtClean="0"/>
          </a:p>
          <a:p>
            <a:r>
              <a:rPr kumimoji="1" lang="ja-JP" altLang="en-US" dirty="0" smtClean="0"/>
              <a:t>それでは、ポスト</a:t>
            </a:r>
            <a:r>
              <a:rPr kumimoji="1" lang="en-US" altLang="ja-JP" dirty="0" smtClean="0"/>
              <a:t>SI</a:t>
            </a:r>
            <a:r>
              <a:rPr kumimoji="1" lang="ja-JP" altLang="en-US" smtClean="0"/>
              <a:t>に向けて、どのようなシナリオを描けば良いのでしょうか。次週は、この点について、具体的に考えてゆこうと思います。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768054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31769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586015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バイモーダル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の時代にどのように人材をシフトさせればいいのか</a:t>
            </a:r>
          </a:p>
          <a:p>
            <a:r>
              <a:rPr kumimoji="1" lang="ja-JP" altLang="ja-JP" sz="1200" kern="1200" dirty="0" smtClean="0">
                <a:solidFill>
                  <a:schemeClr val="tx1"/>
                </a:solidFill>
                <a:effectLst/>
                <a:latin typeface="+mn-lt"/>
                <a:ea typeface="+mn-ea"/>
                <a:cs typeface="+mn-cs"/>
              </a:rPr>
              <a:t>ガートナーは、情報システムを、その特性応じて「モード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」と「モード２」に分類しています。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u="sng" kern="1200" dirty="0" smtClean="0">
                <a:solidFill>
                  <a:schemeClr val="tx1"/>
                </a:solidFill>
                <a:effectLst/>
                <a:latin typeface="+mn-lt"/>
                <a:ea typeface="+mn-ea"/>
                <a:cs typeface="+mn-cs"/>
              </a:rPr>
              <a:t>モード</a:t>
            </a:r>
            <a:r>
              <a:rPr kumimoji="1" lang="en-US" altLang="ja-JP" sz="1200" b="1" u="sng"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：変化が少なく、確実性、安定性を重視する領域のシステム</a:t>
            </a:r>
          </a:p>
          <a:p>
            <a:r>
              <a:rPr kumimoji="1" lang="ja-JP" altLang="ja-JP" sz="1200" kern="1200" dirty="0" smtClean="0">
                <a:solidFill>
                  <a:schemeClr val="tx1"/>
                </a:solidFill>
                <a:effectLst/>
                <a:latin typeface="+mn-lt"/>
                <a:ea typeface="+mn-ea"/>
                <a:cs typeface="+mn-cs"/>
              </a:rPr>
              <a:t>そこそこ（</a:t>
            </a:r>
            <a:r>
              <a:rPr kumimoji="1" lang="en-US" altLang="ja-JP" sz="1200" kern="1200" dirty="0" smtClean="0">
                <a:solidFill>
                  <a:schemeClr val="tx1"/>
                </a:solidFill>
                <a:effectLst/>
                <a:latin typeface="+mn-lt"/>
                <a:ea typeface="+mn-ea"/>
                <a:cs typeface="+mn-cs"/>
              </a:rPr>
              <a:t>Good Enough</a:t>
            </a:r>
            <a:r>
              <a:rPr kumimoji="1" lang="ja-JP" altLang="ja-JP" sz="1200" kern="1200" dirty="0" smtClean="0">
                <a:solidFill>
                  <a:schemeClr val="tx1"/>
                </a:solidFill>
                <a:effectLst/>
                <a:latin typeface="+mn-lt"/>
                <a:ea typeface="+mn-ea"/>
                <a:cs typeface="+mn-cs"/>
              </a:rPr>
              <a:t>）</a:t>
            </a:r>
          </a:p>
          <a:p>
            <a:r>
              <a:rPr kumimoji="1" lang="ja-JP" altLang="ja-JP" sz="1200" b="1" u="sng" kern="1200" dirty="0" smtClean="0">
                <a:solidFill>
                  <a:schemeClr val="tx1"/>
                </a:solidFill>
                <a:effectLst/>
                <a:latin typeface="+mn-lt"/>
                <a:ea typeface="+mn-ea"/>
                <a:cs typeface="+mn-cs"/>
              </a:rPr>
              <a:t>モード</a:t>
            </a:r>
            <a:r>
              <a:rPr kumimoji="1" lang="en-US" altLang="ja-JP" sz="1200" b="1" u="sng"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：開発・改善のスピードや「使いやすさ」などを重視するシステ</a:t>
            </a:r>
          </a:p>
          <a:p>
            <a:r>
              <a:rPr kumimoji="1" lang="ja-JP" altLang="ja-JP" sz="1200" kern="1200" dirty="0" smtClean="0">
                <a:solidFill>
                  <a:schemeClr val="tx1"/>
                </a:solidFill>
                <a:effectLst/>
                <a:latin typeface="+mn-lt"/>
                <a:ea typeface="+mn-ea"/>
                <a:cs typeface="+mn-cs"/>
              </a:rPr>
              <a:t>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のシステムは、効率化によるコスト削減を目指す場合が多く、人事や会計、生産管理などの機関系業務が中心となります。そして、次の要件を満たすことが求められます。</a:t>
            </a:r>
          </a:p>
          <a:p>
            <a:r>
              <a:rPr kumimoji="1" lang="ja-JP" altLang="ja-JP" sz="1200" kern="1200" dirty="0" smtClean="0">
                <a:solidFill>
                  <a:schemeClr val="tx1"/>
                </a:solidFill>
                <a:effectLst/>
                <a:latin typeface="+mn-lt"/>
                <a:ea typeface="+mn-ea"/>
                <a:cs typeface="+mn-cs"/>
              </a:rPr>
              <a:t>そこそこ（</a:t>
            </a:r>
            <a:r>
              <a:rPr kumimoji="1" lang="en-US" altLang="ja-JP" sz="1200" kern="1200" dirty="0" smtClean="0">
                <a:solidFill>
                  <a:schemeClr val="tx1"/>
                </a:solidFill>
                <a:effectLst/>
                <a:latin typeface="+mn-lt"/>
                <a:ea typeface="+mn-ea"/>
                <a:cs typeface="+mn-cs"/>
              </a:rPr>
              <a:t>Good Enough</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速い・俊敏</a:t>
            </a:r>
          </a:p>
          <a:p>
            <a:r>
              <a:rPr kumimoji="1" lang="ja-JP" altLang="ja-JP" sz="1200" kern="1200" dirty="0" smtClean="0">
                <a:solidFill>
                  <a:schemeClr val="tx1"/>
                </a:solidFill>
                <a:effectLst/>
                <a:latin typeface="+mn-lt"/>
                <a:ea typeface="+mn-ea"/>
                <a:cs typeface="+mn-cs"/>
              </a:rPr>
              <a:t>低いコスト</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価格</a:t>
            </a:r>
          </a:p>
          <a:p>
            <a:r>
              <a:rPr kumimoji="1" lang="ja-JP" altLang="ja-JP" sz="1200" kern="1200" dirty="0" smtClean="0">
                <a:solidFill>
                  <a:schemeClr val="tx1"/>
                </a:solidFill>
                <a:effectLst/>
                <a:latin typeface="+mn-lt"/>
                <a:ea typeface="+mn-ea"/>
                <a:cs typeface="+mn-cs"/>
              </a:rPr>
              <a:t>便利で迅速なサポート</a:t>
            </a:r>
          </a:p>
          <a:p>
            <a:r>
              <a:rPr kumimoji="1" lang="ja-JP" altLang="ja-JP" sz="1200" kern="1200" dirty="0" smtClean="0">
                <a:solidFill>
                  <a:schemeClr val="tx1"/>
                </a:solidFill>
                <a:effectLst/>
                <a:latin typeface="+mn-lt"/>
                <a:ea typeface="+mn-ea"/>
                <a:cs typeface="+mn-cs"/>
              </a:rPr>
              <a:t>高い満足（わかりやすい、できる、楽しい）</a:t>
            </a:r>
          </a:p>
          <a:p>
            <a:r>
              <a:rPr kumimoji="1" lang="ja-JP" altLang="ja-JP" sz="1200" kern="1200" dirty="0" smtClean="0">
                <a:solidFill>
                  <a:schemeClr val="tx1"/>
                </a:solidFill>
                <a:effectLst/>
                <a:latin typeface="+mn-lt"/>
                <a:ea typeface="+mn-ea"/>
                <a:cs typeface="+mn-cs"/>
              </a:rPr>
              <a:t>一方、モード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は、差別化による競争力強化と収益の拡大を目指す場合が多く、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と一体化したデジタル・ビジネスや顧客とのコミュニケーションが必要なサービスが中心となります。そして、次の要件を満たすことが求められます。</a:t>
            </a:r>
          </a:p>
          <a:p>
            <a:r>
              <a:rPr kumimoji="1" lang="ja-JP" altLang="ja-JP" sz="1200" kern="1200" dirty="0" smtClean="0">
                <a:solidFill>
                  <a:schemeClr val="tx1"/>
                </a:solidFill>
                <a:effectLst/>
                <a:latin typeface="+mn-lt"/>
                <a:ea typeface="+mn-ea"/>
                <a:cs typeface="+mn-cs"/>
              </a:rPr>
              <a:t>高品質・安定稼働</a:t>
            </a:r>
          </a:p>
          <a:p>
            <a:r>
              <a:rPr kumimoji="1" lang="ja-JP" altLang="ja-JP" sz="1200" kern="1200" dirty="0" smtClean="0">
                <a:solidFill>
                  <a:schemeClr val="tx1"/>
                </a:solidFill>
                <a:effectLst/>
                <a:latin typeface="+mn-lt"/>
                <a:ea typeface="+mn-ea"/>
                <a:cs typeface="+mn-cs"/>
              </a:rPr>
              <a:t>着実・正確</a:t>
            </a:r>
          </a:p>
          <a:p>
            <a:r>
              <a:rPr kumimoji="1" lang="ja-JP" altLang="ja-JP" sz="1200" kern="1200" dirty="0" smtClean="0">
                <a:solidFill>
                  <a:schemeClr val="tx1"/>
                </a:solidFill>
                <a:effectLst/>
                <a:latin typeface="+mn-lt"/>
                <a:ea typeface="+mn-ea"/>
                <a:cs typeface="+mn-cs"/>
              </a:rPr>
              <a:t>高いコスト</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価格</a:t>
            </a:r>
          </a:p>
          <a:p>
            <a:r>
              <a:rPr kumimoji="1" lang="ja-JP" altLang="ja-JP" sz="1200" kern="1200" dirty="0" smtClean="0">
                <a:solidFill>
                  <a:schemeClr val="tx1"/>
                </a:solidFill>
                <a:effectLst/>
                <a:latin typeface="+mn-lt"/>
                <a:ea typeface="+mn-ea"/>
                <a:cs typeface="+mn-cs"/>
              </a:rPr>
              <a:t>手厚いサポート</a:t>
            </a:r>
          </a:p>
          <a:p>
            <a:r>
              <a:rPr kumimoji="1" lang="ja-JP" altLang="ja-JP" sz="1200" kern="1200" dirty="0" smtClean="0">
                <a:solidFill>
                  <a:schemeClr val="tx1"/>
                </a:solidFill>
                <a:effectLst/>
                <a:latin typeface="+mn-lt"/>
                <a:ea typeface="+mn-ea"/>
                <a:cs typeface="+mn-cs"/>
              </a:rPr>
              <a:t>高い満足（安全・安心）</a:t>
            </a:r>
          </a:p>
          <a:p>
            <a:r>
              <a:rPr kumimoji="1" lang="ja-JP" altLang="ja-JP" sz="1200" kern="1200" dirty="0" smtClean="0">
                <a:solidFill>
                  <a:schemeClr val="tx1"/>
                </a:solidFill>
                <a:effectLst/>
                <a:latin typeface="+mn-lt"/>
                <a:ea typeface="+mn-ea"/>
                <a:cs typeface="+mn-cs"/>
              </a:rPr>
              <a:t>この両者は併存し、お互いに連携することになりますから、どちらか一方だけに対応すればいいと言うことではありません。ただ、ユーザー企業の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への期待は、モード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からモード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へのシフトがすすみつつあることも、考慮しなければなりません。つまり、モード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に関わるビジネスで収益を上げられるうちに、モード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への取り組みを進め、人材の再配置やスキルの転換を推し進めてゆくことが必要となります。</a:t>
            </a:r>
          </a:p>
          <a:p>
            <a:r>
              <a:rPr kumimoji="1" lang="ja-JP" altLang="ja-JP" sz="1200" kern="1200" dirty="0" smtClean="0">
                <a:solidFill>
                  <a:schemeClr val="tx1"/>
                </a:solidFill>
                <a:effectLst/>
                <a:latin typeface="+mn-lt"/>
                <a:ea typeface="+mn-ea"/>
                <a:cs typeface="+mn-cs"/>
              </a:rPr>
              <a:t>その際に注意すべきは、業務要件を確実に固め、要求仕様通りシステムを開発する従来のモード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やり方が、モード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ではそのまま通用しないことです。</a:t>
            </a:r>
          </a:p>
          <a:p>
            <a:r>
              <a:rPr kumimoji="1" lang="ja-JP" altLang="ja-JP" sz="1200" kern="1200" dirty="0" smtClean="0">
                <a:solidFill>
                  <a:schemeClr val="tx1"/>
                </a:solidFill>
                <a:effectLst/>
                <a:latin typeface="+mn-lt"/>
                <a:ea typeface="+mn-ea"/>
                <a:cs typeface="+mn-cs"/>
              </a:rPr>
              <a:t>不確実性の高まるビジネス環境において、事前に要件を完全に固めることはできません。そのような状況にあっても現場のニーズに臨機応変に対応し、俊敏・迅速に開発や変更の要求に応えなくてはなりません。そのためにはアジャイル開発や</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を積極的に取り入れ、この状況に対応するしかありません。モード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では、「現場の要求は中長期的に変わらない」ことを前提に要求仕様を固めますから、ビジネスの現場と開発を一旦切り離して作業を進めることも可能です。しかし、変化を許容するモード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の対象となるシステムは、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とビジネスの一体化がすすんでいることもあり、ビジネスの現場とシステムの開発は密であることが求められます。そして、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の立場からビジネスへの提案をしてゆくことが、これまでに増して求められるようになります。つまり、ビジネスの成功にどう貢献すればいいのかを</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の立場で考え、そのゴールを業務の現場と共有して開発や保守、運用をすすめてゆかなければならないのです。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857925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このようなモード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に対応できる人材は、ビジネス・プロセス全体を見渡し、ビジネスの成功に貢献できる仕組みの設計ができる人でなくてはなりません。一方で、これまでのような特定領域での経験の蓄積に依存した仕事しかできない人は、やがてクラウド・サービスや人工知能に置き換えられてゆくでしょう。さらには、超高速で簡便にシステムを開発、運用できるツールやサービスを使いこなす現場ユーザーが増えてゆくことも想定しなくてはなりません。このような代替手段に置き換わる仕事の需要が減少することを想定し、スキル・チェンジをすすめてゆく必要があります。</a:t>
            </a:r>
          </a:p>
          <a:p>
            <a:r>
              <a:rPr kumimoji="1" lang="ja-JP" altLang="ja-JP" sz="1200" kern="1200" dirty="0" smtClean="0">
                <a:solidFill>
                  <a:schemeClr val="tx1"/>
                </a:solidFill>
                <a:effectLst/>
                <a:latin typeface="+mn-lt"/>
                <a:ea typeface="+mn-ea"/>
                <a:cs typeface="+mn-cs"/>
              </a:rPr>
              <a:t>この変化は加速することはあっても留まることはありません。その現実を真摯に受け入れることです。「まだ何とかなる」は、大変リスクの高い判断になることを覚悟しなくてはなりません。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24887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ビジネス・アーキテクトとテクノロジー・アーキテクト</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に精通した</a:t>
            </a:r>
            <a:r>
              <a:rPr kumimoji="1" lang="ja-JP" altLang="ja-JP" sz="1200" b="1" u="sng" kern="1200" dirty="0" smtClean="0">
                <a:solidFill>
                  <a:schemeClr val="tx1"/>
                </a:solidFill>
                <a:effectLst/>
                <a:latin typeface="+mn-lt"/>
                <a:ea typeface="+mn-ea"/>
                <a:cs typeface="+mn-cs"/>
              </a:rPr>
              <a:t>経営や業務の専門家</a:t>
            </a:r>
            <a:r>
              <a:rPr kumimoji="1" lang="ja-JP" altLang="ja-JP" sz="1200" kern="1200" dirty="0" smtClean="0">
                <a:solidFill>
                  <a:schemeClr val="tx1"/>
                </a:solidFill>
                <a:effectLst/>
                <a:latin typeface="+mn-lt"/>
                <a:ea typeface="+mn-ea"/>
                <a:cs typeface="+mn-cs"/>
              </a:rPr>
              <a:t>」がビジネス・アーキテクトです。これに対し、「経営や業務に精通した</a:t>
            </a:r>
            <a:r>
              <a:rPr kumimoji="1" lang="en-US" altLang="ja-JP" sz="1200" b="1" u="sng" kern="1200" dirty="0" smtClean="0">
                <a:solidFill>
                  <a:schemeClr val="tx1"/>
                </a:solidFill>
                <a:effectLst/>
                <a:latin typeface="+mn-lt"/>
                <a:ea typeface="+mn-ea"/>
                <a:cs typeface="+mn-cs"/>
              </a:rPr>
              <a:t>IT</a:t>
            </a:r>
            <a:r>
              <a:rPr kumimoji="1" lang="ja-JP" altLang="ja-JP" sz="1200" b="1" u="sng" kern="1200" dirty="0" smtClean="0">
                <a:solidFill>
                  <a:schemeClr val="tx1"/>
                </a:solidFill>
                <a:effectLst/>
                <a:latin typeface="+mn-lt"/>
                <a:ea typeface="+mn-ea"/>
                <a:cs typeface="+mn-cs"/>
              </a:rPr>
              <a:t>の専門家</a:t>
            </a:r>
            <a:r>
              <a:rPr kumimoji="1" lang="ja-JP" altLang="ja-JP" sz="1200" kern="1200" dirty="0" smtClean="0">
                <a:solidFill>
                  <a:schemeClr val="tx1"/>
                </a:solidFill>
                <a:effectLst/>
                <a:latin typeface="+mn-lt"/>
                <a:ea typeface="+mn-ea"/>
                <a:cs typeface="+mn-cs"/>
              </a:rPr>
              <a:t>」がテクノロジー・アーキテクトです。どちらも「役割」ですから、同じ人が両方の役割を果たせればそれに越したことはありませんが、現実には簡単なことではないでしょう。ならば、経営や事業部門にビジネス・アーキテクトを、情報システム部門にテクノロジー・アーキテクトを配置することが現実的かもしれません。</a:t>
            </a:r>
          </a:p>
          <a:p>
            <a:r>
              <a:rPr kumimoji="1" lang="ja-JP" altLang="ja-JP" sz="1200" kern="1200" dirty="0" smtClean="0">
                <a:solidFill>
                  <a:schemeClr val="tx1"/>
                </a:solidFill>
                <a:effectLst/>
                <a:latin typeface="+mn-lt"/>
                <a:ea typeface="+mn-ea"/>
                <a:cs typeface="+mn-cs"/>
              </a:rPr>
              <a:t>ビジネス・アーキテクトは社員として、自社の経営や業務に精通し、社内の人たちと相談や交渉ができる人材であることが前提です。そんな人材に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ついての専門的知識を学ばせることです。プログラミングやシステム構築のスキルを持つ必要はありません。詳細な製品知識も不要です。ただ様々なテクノロジーの価値や実践事例、テクノロジーやデジタル・ビジネスのトレンド、その活用方法について知っておかなければなりません。また、その変化を追いかけながら、自分たちのビジネス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をどのように活かせばいいのかを考えることが役割です。</a:t>
            </a:r>
          </a:p>
          <a:p>
            <a:r>
              <a:rPr kumimoji="1" lang="ja-JP" altLang="ja-JP" sz="1200" kern="1200" dirty="0" smtClean="0">
                <a:solidFill>
                  <a:schemeClr val="tx1"/>
                </a:solidFill>
                <a:effectLst/>
                <a:latin typeface="+mn-lt"/>
                <a:ea typeface="+mn-ea"/>
                <a:cs typeface="+mn-cs"/>
              </a:rPr>
              <a:t>テクノロジー・アーキテクトも社員であることは望ましいのですが、外部の専門家に協力を仰ぐことも可能です。彼らは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の専門家であることが前提です。テクノロジーの最新トレンドに精通し、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の取り組みや製品、サービスについても精通しておく必要があります。プログラミングやシステム構築についての実践経験があり、一定レベル以上の技術的なスキルは持っている必要があります。そんなテクノロジーについて体験的で実践的な知識を持ち、製品やサービス、ベンダーのスキルを目利きできなくてはなりません。そんな彼らが、経営や業務について学び、新しいテクノロジーを使うことで、自分たちのビジネスをどのように変革できるのかを提言する役割を担います。</a:t>
            </a:r>
          </a:p>
          <a:p>
            <a:r>
              <a:rPr kumimoji="1" lang="ja-JP" altLang="ja-JP" sz="1200" kern="1200" dirty="0" smtClean="0">
                <a:solidFill>
                  <a:schemeClr val="tx1"/>
                </a:solidFill>
                <a:effectLst/>
                <a:latin typeface="+mn-lt"/>
                <a:ea typeface="+mn-ea"/>
                <a:cs typeface="+mn-cs"/>
              </a:rPr>
              <a:t>この両者が自分たちの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を作り育ててゆく責任を負うことになるのです。こういう人材を持つことは、これからの経営や事業を支える上で、これまでにも増して大切になってゆくことを理解しておかなくてはなりません。</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セキュリティ・アーキテクト</a:t>
            </a:r>
          </a:p>
          <a:p>
            <a:r>
              <a:rPr kumimoji="1" lang="ja-JP" altLang="ja-JP" sz="1200" kern="1200" dirty="0" smtClean="0">
                <a:solidFill>
                  <a:schemeClr val="tx1"/>
                </a:solidFill>
                <a:effectLst/>
                <a:latin typeface="+mn-lt"/>
                <a:ea typeface="+mn-ea"/>
                <a:cs typeface="+mn-cs"/>
              </a:rPr>
              <a:t>個人情報にアクセスできる人を技術的に限定することは難しいことではありません。また、誰がいつその個人情報にアクセスしたかの記録を確実にとることも容易に実現できます。しかし、定期的にアクセス記録を確認する業務手順がなければ、権限を与えられた人が個人情報を盗んだとしても分かりません。</a:t>
            </a:r>
          </a:p>
          <a:p>
            <a:r>
              <a:rPr kumimoji="1" lang="ja-JP" altLang="ja-JP" sz="1200" kern="1200" dirty="0" smtClean="0">
                <a:solidFill>
                  <a:schemeClr val="tx1"/>
                </a:solidFill>
                <a:effectLst/>
                <a:latin typeface="+mn-lt"/>
                <a:ea typeface="+mn-ea"/>
                <a:cs typeface="+mn-cs"/>
              </a:rPr>
              <a:t>インターネットを介して提供されるサービスでどのような情報をお客様から取得するか、あるいは提供するかは技術の問題ではなく業務の問題なのです。また、取得した情報をどのように取り扱うのかも業務側で決めなくてはなりません。また、「情報として何を守るのか」を決めるのも業務側の話です。「情報は全て完全に守られなければならない」とすれば、それには膨大な費用がかかります。</a:t>
            </a:r>
          </a:p>
          <a:p>
            <a:r>
              <a:rPr kumimoji="1" lang="ja-JP" altLang="ja-JP" sz="1200" kern="1200" dirty="0" smtClean="0">
                <a:solidFill>
                  <a:schemeClr val="tx1"/>
                </a:solidFill>
                <a:effectLst/>
                <a:latin typeface="+mn-lt"/>
                <a:ea typeface="+mn-ea"/>
                <a:cs typeface="+mn-cs"/>
              </a:rPr>
              <a:t>「仕組みとしての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」は、業務の手順や手続きを</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によって実現することです。セキュリティ対策も業務と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両方の目線から考えてゆかなければならないのです。そのためには、サイバー・セキュリティについての専門的知識を持ち業務プロセスについても精通した専門家である「セキュリティ・アーキテクト」という役割も必要になるでしょう。</a:t>
            </a:r>
          </a:p>
          <a:p>
            <a:r>
              <a:rPr kumimoji="1" lang="ja-JP" altLang="ja-JP" sz="1200" kern="1200" dirty="0" smtClean="0">
                <a:solidFill>
                  <a:schemeClr val="tx1"/>
                </a:solidFill>
                <a:effectLst/>
                <a:latin typeface="+mn-lt"/>
                <a:ea typeface="+mn-ea"/>
                <a:cs typeface="+mn-cs"/>
              </a:rPr>
              <a:t>かつてサイバーセキュリティは、自社のネットワークと外のネットワークの境目をファイヤーウォールなどの機器で関門を設け、外部からの不正なアクセスやウイルスの侵入などから守る対策でした。「ネットワークの関門を境に外側は誰がいるか分からないから““悪</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、内側は社員などの身内だから</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善</a:t>
            </a:r>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という考え方で様々な対策がおこなわれてきました。しかし、時代は変わり、リモートワークや社外への機器の持ち出し、個人のパソコンを業務で使うことは、業務の生産や効率を上げるためには必要となっています。また、サーバーなどのコンピュータを所有せず、クラウド・サービスを使用するとなると、もはやそこは「内側」ではありません。加え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の時代になり膨大な機器類が公共の場やお客様の社内に置かれネットワークでつながるとなると、もはや内側と外側を分けることなどできないのです。</a:t>
            </a:r>
          </a:p>
          <a:p>
            <a:r>
              <a:rPr kumimoji="1" lang="ja-JP" altLang="ja-JP" sz="1200" kern="1200" dirty="0" smtClean="0">
                <a:solidFill>
                  <a:schemeClr val="tx1"/>
                </a:solidFill>
                <a:effectLst/>
                <a:latin typeface="+mn-lt"/>
                <a:ea typeface="+mn-ea"/>
                <a:cs typeface="+mn-cs"/>
              </a:rPr>
              <a:t>そうなると、不正ができない仕組みをシステム全体に埋め込んで行かなければなりません。また、不正があってもそれを直ちに検知し、迅速に対処できる仕組みが必要になります。それを技術的な対策だけで実現することはできません。業務の手順やデータの取り扱いなどにも関わらなければなりません。</a:t>
            </a:r>
          </a:p>
          <a:p>
            <a:r>
              <a:rPr kumimoji="1" lang="ja-JP" altLang="ja-JP" sz="1200" kern="1200" dirty="0" smtClean="0">
                <a:solidFill>
                  <a:schemeClr val="tx1"/>
                </a:solidFill>
                <a:effectLst/>
                <a:latin typeface="+mn-lt"/>
                <a:ea typeface="+mn-ea"/>
                <a:cs typeface="+mn-cs"/>
              </a:rPr>
              <a:t>セキュリティ侵害が企業の信用に影響を与えるだけではなく、金銭的要求にエスカレートし、営業機密までも脅かされることになれば、経営に深刻なダメージを与えかねません。</a:t>
            </a:r>
          </a:p>
          <a:p>
            <a:r>
              <a:rPr kumimoji="1" lang="ja-JP" altLang="ja-JP" sz="1200" kern="1200" dirty="0" smtClean="0">
                <a:solidFill>
                  <a:schemeClr val="tx1"/>
                </a:solidFill>
                <a:effectLst/>
                <a:latin typeface="+mn-lt"/>
                <a:ea typeface="+mn-ea"/>
                <a:cs typeface="+mn-cs"/>
              </a:rPr>
              <a:t>自社製品にセンサーやコンピューターを埋め込み、情報の収集や制御をおこなうことで製品やサービスの付加価値を高める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への取り組みも、もしそれが外部から不正に侵入され制御を乗っ取られてしまったら、場合によっては人命に関わるかもしれません。そうならないための対策は当然ですが、もしそうなった場合を想定した法務的な対策も怠るべきではないのです。</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たビジネス」をすすめようとするならば、「セキュリティは経営問題」であるという自覚を持ち、必要な人材の確保と投資も怠るべきではないのです。セキュリティ・アーキテクトはそのための仕組み作りに貢献することになります。</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データ・アーキテクト</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使ってビジネスの革新を模索し、これを実現するのが「ビジネス・アーキテクト」と「テクノロジー・アーキテクト」です。こうして実現した情報システムは膨大なデータを生みだします。このデータを分析し、ビジネスに役立つ洞察や知見を引き出す専門家が、「データ・アーキテクト」です。</a:t>
            </a:r>
          </a:p>
          <a:p>
            <a:r>
              <a:rPr kumimoji="1" lang="ja-JP" altLang="ja-JP" sz="1200" kern="1200" dirty="0" smtClean="0">
                <a:solidFill>
                  <a:schemeClr val="tx1"/>
                </a:solidFill>
                <a:effectLst/>
                <a:latin typeface="+mn-lt"/>
                <a:ea typeface="+mn-ea"/>
                <a:cs typeface="+mn-cs"/>
              </a:rPr>
              <a:t>彼らは、経営や業務上の課題を正しく理解し、データに内在する関係や傾向を統計的な知識や手法、あるいは人工知能などを駆使して分析し、課題解決の手段や問題の原因、最適化の方法を探り出します。</a:t>
            </a:r>
          </a:p>
          <a:p>
            <a:r>
              <a:rPr kumimoji="1" lang="ja-JP" altLang="ja-JP" sz="1200" kern="1200" dirty="0" smtClean="0">
                <a:solidFill>
                  <a:schemeClr val="tx1"/>
                </a:solidFill>
                <a:effectLst/>
                <a:latin typeface="+mn-lt"/>
                <a:ea typeface="+mn-ea"/>
                <a:cs typeface="+mn-cs"/>
              </a:rPr>
              <a:t>例えば、次のような仕事です。</a:t>
            </a:r>
          </a:p>
          <a:p>
            <a:pPr lvl="0"/>
            <a:r>
              <a:rPr kumimoji="1" lang="en-US" altLang="ja-JP" sz="1200" kern="1200" dirty="0" smtClean="0">
                <a:solidFill>
                  <a:schemeClr val="tx1"/>
                </a:solidFill>
                <a:effectLst/>
                <a:latin typeface="+mn-lt"/>
                <a:ea typeface="+mn-ea"/>
                <a:cs typeface="+mn-cs"/>
              </a:rPr>
              <a:t>EC</a:t>
            </a:r>
            <a:r>
              <a:rPr kumimoji="1" lang="ja-JP" altLang="ja-JP" sz="1200" kern="1200" dirty="0" smtClean="0">
                <a:solidFill>
                  <a:schemeClr val="tx1"/>
                </a:solidFill>
                <a:effectLst/>
                <a:latin typeface="+mn-lt"/>
                <a:ea typeface="+mn-ea"/>
                <a:cs typeface="+mn-cs"/>
              </a:rPr>
              <a:t>サイトへのアクセスから生みだされる膨大なデータから顧客がどう行動するかのパターンを推論し、最も売り上げが上がるページの配置や商品の紹介方法を提案すること</a:t>
            </a:r>
          </a:p>
          <a:p>
            <a:pPr lvl="0"/>
            <a:r>
              <a:rPr kumimoji="1" lang="ja-JP" altLang="ja-JP" sz="1200" kern="1200" dirty="0" smtClean="0">
                <a:solidFill>
                  <a:schemeClr val="tx1"/>
                </a:solidFill>
                <a:effectLst/>
                <a:latin typeface="+mn-lt"/>
                <a:ea typeface="+mn-ea"/>
                <a:cs typeface="+mn-cs"/>
              </a:rPr>
              <a:t>ソーシャルメディアで交わされている会話を分析し自社の商品の評判やクレームなどを見つけ出すこと</a:t>
            </a:r>
          </a:p>
          <a:p>
            <a:pPr lvl="0"/>
            <a:r>
              <a:rPr kumimoji="1" lang="ja-JP" altLang="ja-JP" sz="1200" kern="1200" dirty="0" smtClean="0">
                <a:solidFill>
                  <a:schemeClr val="tx1"/>
                </a:solidFill>
                <a:effectLst/>
                <a:latin typeface="+mn-lt"/>
                <a:ea typeface="+mn-ea"/>
                <a:cs typeface="+mn-cs"/>
              </a:rPr>
              <a:t>製造工程での計測データやその後のクレーム対応状況から、製品の欠陥や不具合を見つけ出すこと　など</a:t>
            </a:r>
          </a:p>
          <a:p>
            <a:r>
              <a:rPr kumimoji="1" lang="ja-JP" altLang="ja-JP" sz="1200" kern="1200" dirty="0" smtClean="0">
                <a:solidFill>
                  <a:schemeClr val="tx1"/>
                </a:solidFill>
                <a:effectLst/>
                <a:latin typeface="+mn-lt"/>
                <a:ea typeface="+mn-ea"/>
                <a:cs typeface="+mn-cs"/>
              </a:rPr>
              <a:t>彼らがこのような役割を果たすためには、次の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つのスキルが求められます。</a:t>
            </a:r>
          </a:p>
          <a:p>
            <a:pPr lvl="0"/>
            <a:r>
              <a:rPr kumimoji="1" lang="ja-JP" altLang="ja-JP" sz="1200" kern="1200" dirty="0" smtClean="0">
                <a:solidFill>
                  <a:schemeClr val="tx1"/>
                </a:solidFill>
                <a:effectLst/>
                <a:latin typeface="+mn-lt"/>
                <a:ea typeface="+mn-ea"/>
                <a:cs typeface="+mn-cs"/>
              </a:rPr>
              <a:t>データ分析のための統計学の知識とこれを使いこなす解析スキル</a:t>
            </a:r>
          </a:p>
          <a:p>
            <a:pPr lvl="0"/>
            <a:r>
              <a:rPr kumimoji="1" lang="ja-JP" altLang="ja-JP" sz="1200" kern="1200" dirty="0" smtClean="0">
                <a:solidFill>
                  <a:schemeClr val="tx1"/>
                </a:solidFill>
                <a:effectLst/>
                <a:latin typeface="+mn-lt"/>
                <a:ea typeface="+mn-ea"/>
                <a:cs typeface="+mn-cs"/>
              </a:rPr>
              <a:t>業務や経営の課題を整理し、わかりやすく表現・説明できるコンサルティン・スキル</a:t>
            </a:r>
          </a:p>
          <a:p>
            <a:pPr lvl="0"/>
            <a:r>
              <a:rPr kumimoji="1" lang="ja-JP" altLang="ja-JP" sz="1200" kern="1200" dirty="0" smtClean="0">
                <a:solidFill>
                  <a:schemeClr val="tx1"/>
                </a:solidFill>
                <a:effectLst/>
                <a:latin typeface="+mn-lt"/>
                <a:ea typeface="+mn-ea"/>
                <a:cs typeface="+mn-cs"/>
              </a:rPr>
              <a:t>データを解析するためのプログラムを書くことや解析ツールを使いこなすための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スキル</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これまでにも増して経営や事業と一体化してゆけば、そこから生みだされるデータは、経営や事業の実態そのものです。そのデータを生みだされるままに死蔵し活用しないというのは、なんともったいないことでしょうか。それ以上に、様々なリスクや課題を見逃すことにもなりかねません。</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が生みだすデータはもはや企業内部に留まりません。インターネットやクラウド、</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介してお客様の属性だけではなくその利用シーンをもデータとして捉えます。膨大なデータ（ビックデータ）が集まってきます。データは膨大であればあるほど、埋蔵される価値は大きなものとはなりますが、ビジネスに役立つ洞察や知見を見つけ出すことは難しくなります。だからこそ、それを分析するための統計学や人工知能に精通し、ビジネスの価値に転換できる専門家である「データ・アーキテクト」が必要にな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経営者</a:t>
            </a:r>
          </a:p>
          <a:p>
            <a:r>
              <a:rPr kumimoji="1" lang="ja-JP" altLang="ja-JP" sz="1200" kern="1200" dirty="0" smtClean="0">
                <a:solidFill>
                  <a:schemeClr val="tx1"/>
                </a:solidFill>
                <a:effectLst/>
                <a:latin typeface="+mn-lt"/>
                <a:ea typeface="+mn-ea"/>
                <a:cs typeface="+mn-cs"/>
              </a:rPr>
              <a:t>経営者がここに紹介した「アーキテクト」になる必要はありません。しかし、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の価値を正しく理解し、そういう人材を育て、確保することは経営者の責任です。「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と一体化したビジネス」が経営を支える基盤となり、競争力を牽引する役割を担うようになれば、その重要性はますます高まってゆくでしょう。</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が分からないから」という言い訳で思考停止にならないことです。エクセルやパワーポイントが使いこなせないことと、ここで申し上げている「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の価値を正しく理解」することとはまったく次元の異なる話です。</a:t>
            </a:r>
          </a:p>
          <a:p>
            <a:r>
              <a:rPr kumimoji="1" lang="ja-JP" altLang="ja-JP" sz="1200" kern="1200" dirty="0" smtClean="0">
                <a:solidFill>
                  <a:schemeClr val="tx1"/>
                </a:solidFill>
                <a:effectLst/>
                <a:latin typeface="+mn-lt"/>
                <a:ea typeface="+mn-ea"/>
                <a:cs typeface="+mn-cs"/>
              </a:rPr>
              <a:t>もはや経営は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抜きでは語れないこと、そして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の使い方次第で経営や事業が大きく左右されることを自覚しなければなりません。</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は分からないので専門家に任せておけばいい」</a:t>
            </a:r>
          </a:p>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の連中は業務のことに口出しするな」</a:t>
            </a:r>
          </a:p>
          <a:p>
            <a:r>
              <a:rPr kumimoji="1" lang="ja-JP" altLang="ja-JP" sz="1200" kern="1200" dirty="0" smtClean="0">
                <a:solidFill>
                  <a:schemeClr val="tx1"/>
                </a:solidFill>
                <a:effectLst/>
                <a:latin typeface="+mn-lt"/>
                <a:ea typeface="+mn-ea"/>
                <a:cs typeface="+mn-cs"/>
              </a:rPr>
              <a:t>「こちらで業務は考えるから情報システム部門はその通り作ればいい」</a:t>
            </a:r>
          </a:p>
          <a:p>
            <a:r>
              <a:rPr kumimoji="1" lang="ja-JP" altLang="ja-JP" sz="1200" kern="1200" dirty="0" smtClean="0">
                <a:solidFill>
                  <a:schemeClr val="tx1"/>
                </a:solidFill>
                <a:effectLst/>
                <a:latin typeface="+mn-lt"/>
                <a:ea typeface="+mn-ea"/>
                <a:cs typeface="+mn-cs"/>
              </a:rPr>
              <a:t>もはやそんなことを言っている時代ではないのです。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は経営や事業と一体で取り組んでゆくべきことだということを受け入れなくてはなりません。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243269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noTextEdit="1"/>
          </p:cNvSpPr>
          <p:nvPr>
            <p:ph type="sldImg"/>
          </p:nvPr>
        </p:nvSpPr>
        <p:spPr>
          <a:ln/>
        </p:spPr>
      </p:sp>
      <p:sp>
        <p:nvSpPr>
          <p:cNvPr id="44034" name="ノート プレースホルダ 2"/>
          <p:cNvSpPr>
            <a:spLocks noGrp="1"/>
          </p:cNvSpPr>
          <p:nvPr>
            <p:ph type="body" idx="1"/>
          </p:nvPr>
        </p:nvSpPr>
        <p:spPr/>
        <p:txBody>
          <a:bodyPr/>
          <a:lstStyle/>
          <a:p>
            <a:endParaRPr lang="ja-JP" altLang="en-US" dirty="0" smtClean="0"/>
          </a:p>
        </p:txBody>
      </p:sp>
      <p:sp>
        <p:nvSpPr>
          <p:cNvPr id="44035" name="スライド番号プレースホルダ 3"/>
          <p:cNvSpPr>
            <a:spLocks noGrp="1"/>
          </p:cNvSpPr>
          <p:nvPr>
            <p:ph type="sldNum" sz="quarter" idx="5"/>
          </p:nvPr>
        </p:nvSpPr>
        <p:spPr>
          <a:noFill/>
        </p:spPr>
        <p:txBody>
          <a:bodyPr/>
          <a:lstStyle>
            <a:lvl1pPr defTabSz="879757">
              <a:defRPr kumimoji="1" sz="1100">
                <a:solidFill>
                  <a:srgbClr val="484848"/>
                </a:solidFill>
                <a:latin typeface="Arial" charset="0"/>
                <a:ea typeface="HG丸ｺﾞｼｯｸM-PRO" pitchFamily="50" charset="-128"/>
              </a:defRPr>
            </a:lvl1pPr>
            <a:lvl2pPr marL="715940" indent="-276062" defTabSz="879757">
              <a:defRPr kumimoji="1" sz="1100">
                <a:solidFill>
                  <a:srgbClr val="484848"/>
                </a:solidFill>
                <a:latin typeface="Arial" charset="0"/>
                <a:ea typeface="HG丸ｺﾞｼｯｸM-PRO" pitchFamily="50" charset="-128"/>
              </a:defRPr>
            </a:lvl2pPr>
            <a:lvl3pPr marL="1101213" indent="-219940" defTabSz="879757">
              <a:defRPr kumimoji="1" sz="1100">
                <a:solidFill>
                  <a:srgbClr val="484848"/>
                </a:solidFill>
                <a:latin typeface="Arial" charset="0"/>
                <a:ea typeface="HG丸ｺﾞｼｯｸM-PRO" pitchFamily="50" charset="-128"/>
              </a:defRPr>
            </a:lvl3pPr>
            <a:lvl4pPr marL="1542610" indent="-221456" defTabSz="879757">
              <a:defRPr kumimoji="1" sz="1100">
                <a:solidFill>
                  <a:srgbClr val="484848"/>
                </a:solidFill>
                <a:latin typeface="Arial" charset="0"/>
                <a:ea typeface="HG丸ｺﾞｼｯｸM-PRO" pitchFamily="50" charset="-128"/>
              </a:defRPr>
            </a:lvl4pPr>
            <a:lvl5pPr marL="1982488" indent="-219940" defTabSz="879757">
              <a:defRPr kumimoji="1" sz="1100">
                <a:solidFill>
                  <a:srgbClr val="484848"/>
                </a:solidFill>
                <a:latin typeface="Arial" charset="0"/>
                <a:ea typeface="HG丸ｺﾞｼｯｸM-PRO" pitchFamily="50" charset="-128"/>
              </a:defRPr>
            </a:lvl5pPr>
            <a:lvl6pPr marL="2419333" indent="-219940" defTabSz="879757" fontAlgn="base">
              <a:spcBef>
                <a:spcPct val="0"/>
              </a:spcBef>
              <a:spcAft>
                <a:spcPct val="0"/>
              </a:spcAft>
              <a:defRPr kumimoji="1" sz="1100">
                <a:solidFill>
                  <a:srgbClr val="484848"/>
                </a:solidFill>
                <a:latin typeface="Arial" charset="0"/>
                <a:ea typeface="HG丸ｺﾞｼｯｸM-PRO" pitchFamily="50" charset="-128"/>
              </a:defRPr>
            </a:lvl6pPr>
            <a:lvl7pPr marL="2856178" indent="-219940" defTabSz="879757" fontAlgn="base">
              <a:spcBef>
                <a:spcPct val="0"/>
              </a:spcBef>
              <a:spcAft>
                <a:spcPct val="0"/>
              </a:spcAft>
              <a:defRPr kumimoji="1" sz="1100">
                <a:solidFill>
                  <a:srgbClr val="484848"/>
                </a:solidFill>
                <a:latin typeface="Arial" charset="0"/>
                <a:ea typeface="HG丸ｺﾞｼｯｸM-PRO" pitchFamily="50" charset="-128"/>
              </a:defRPr>
            </a:lvl7pPr>
            <a:lvl8pPr marL="3293024" indent="-219940" defTabSz="879757" fontAlgn="base">
              <a:spcBef>
                <a:spcPct val="0"/>
              </a:spcBef>
              <a:spcAft>
                <a:spcPct val="0"/>
              </a:spcAft>
              <a:defRPr kumimoji="1" sz="1100">
                <a:solidFill>
                  <a:srgbClr val="484848"/>
                </a:solidFill>
                <a:latin typeface="Arial" charset="0"/>
                <a:ea typeface="HG丸ｺﾞｼｯｸM-PRO" pitchFamily="50" charset="-128"/>
              </a:defRPr>
            </a:lvl8pPr>
            <a:lvl9pPr marL="3729869" indent="-219940" defTabSz="879757" fontAlgn="base">
              <a:spcBef>
                <a:spcPct val="0"/>
              </a:spcBef>
              <a:spcAft>
                <a:spcPct val="0"/>
              </a:spcAft>
              <a:defRPr kumimoji="1" sz="1100">
                <a:solidFill>
                  <a:srgbClr val="484848"/>
                </a:solidFill>
                <a:latin typeface="Arial" charset="0"/>
                <a:ea typeface="HG丸ｺﾞｼｯｸM-PRO" pitchFamily="50" charset="-128"/>
              </a:defRPr>
            </a:lvl9pPr>
          </a:lstStyle>
          <a:p>
            <a:fld id="{BF8B0680-B77C-4BE4-9F14-53710E33E192}" type="slidenum">
              <a:rPr lang="ja-JP" altLang="en-US">
                <a:solidFill>
                  <a:schemeClr val="tx1"/>
                </a:solidFill>
                <a:ea typeface="ＭＳ Ｐゴシック" charset="-128"/>
              </a:rPr>
              <a:pPr/>
              <a:t>43</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212520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545861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96FD6-7E1E-43BE-9A7A-76F21CDCA2DA}" type="slidenum">
              <a:rPr lang="ja-JP" altLang="en-US"/>
              <a:pPr/>
              <a:t>44</a:t>
            </a:fld>
            <a:endParaRPr lang="en-US" altLang="ja-JP" dirty="0"/>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ja-JP" altLang="en-US" dirty="0"/>
          </a:p>
        </p:txBody>
      </p:sp>
    </p:spTree>
    <p:extLst>
      <p:ext uri="{BB962C8B-B14F-4D97-AF65-F5344CB8AC3E}">
        <p14:creationId xmlns:p14="http://schemas.microsoft.com/office/powerpoint/2010/main" val="2002444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noTextEdit="1"/>
          </p:cNvSpPr>
          <p:nvPr>
            <p:ph type="sldImg"/>
          </p:nvPr>
        </p:nvSpPr>
        <p:spPr>
          <a:ln/>
        </p:spPr>
      </p:sp>
      <p:sp>
        <p:nvSpPr>
          <p:cNvPr id="44034" name="ノート プレースホルダ 2"/>
          <p:cNvSpPr>
            <a:spLocks noGrp="1"/>
          </p:cNvSpPr>
          <p:nvPr>
            <p:ph type="body" idx="1"/>
          </p:nvPr>
        </p:nvSpPr>
        <p:spPr/>
        <p:txBody>
          <a:bodyPr/>
          <a:lstStyle/>
          <a:p>
            <a:endParaRPr lang="ja-JP" altLang="en-US" dirty="0" smtClean="0"/>
          </a:p>
        </p:txBody>
      </p:sp>
      <p:sp>
        <p:nvSpPr>
          <p:cNvPr id="44035" name="スライド番号プレースホルダ 3"/>
          <p:cNvSpPr>
            <a:spLocks noGrp="1"/>
          </p:cNvSpPr>
          <p:nvPr>
            <p:ph type="sldNum" sz="quarter" idx="5"/>
          </p:nvPr>
        </p:nvSpPr>
        <p:spPr>
          <a:noFill/>
        </p:spPr>
        <p:txBody>
          <a:bodyPr/>
          <a:lstStyle>
            <a:lvl1pPr defTabSz="879757">
              <a:defRPr kumimoji="1" sz="1100">
                <a:solidFill>
                  <a:srgbClr val="484848"/>
                </a:solidFill>
                <a:latin typeface="Arial" charset="0"/>
                <a:ea typeface="HG丸ｺﾞｼｯｸM-PRO" pitchFamily="50" charset="-128"/>
              </a:defRPr>
            </a:lvl1pPr>
            <a:lvl2pPr marL="715940" indent="-276062" defTabSz="879757">
              <a:defRPr kumimoji="1" sz="1100">
                <a:solidFill>
                  <a:srgbClr val="484848"/>
                </a:solidFill>
                <a:latin typeface="Arial" charset="0"/>
                <a:ea typeface="HG丸ｺﾞｼｯｸM-PRO" pitchFamily="50" charset="-128"/>
              </a:defRPr>
            </a:lvl2pPr>
            <a:lvl3pPr marL="1101213" indent="-219940" defTabSz="879757">
              <a:defRPr kumimoji="1" sz="1100">
                <a:solidFill>
                  <a:srgbClr val="484848"/>
                </a:solidFill>
                <a:latin typeface="Arial" charset="0"/>
                <a:ea typeface="HG丸ｺﾞｼｯｸM-PRO" pitchFamily="50" charset="-128"/>
              </a:defRPr>
            </a:lvl3pPr>
            <a:lvl4pPr marL="1542610" indent="-221456" defTabSz="879757">
              <a:defRPr kumimoji="1" sz="1100">
                <a:solidFill>
                  <a:srgbClr val="484848"/>
                </a:solidFill>
                <a:latin typeface="Arial" charset="0"/>
                <a:ea typeface="HG丸ｺﾞｼｯｸM-PRO" pitchFamily="50" charset="-128"/>
              </a:defRPr>
            </a:lvl4pPr>
            <a:lvl5pPr marL="1982488" indent="-219940" defTabSz="879757">
              <a:defRPr kumimoji="1" sz="1100">
                <a:solidFill>
                  <a:srgbClr val="484848"/>
                </a:solidFill>
                <a:latin typeface="Arial" charset="0"/>
                <a:ea typeface="HG丸ｺﾞｼｯｸM-PRO" pitchFamily="50" charset="-128"/>
              </a:defRPr>
            </a:lvl5pPr>
            <a:lvl6pPr marL="2419333" indent="-219940" defTabSz="879757" fontAlgn="base">
              <a:spcBef>
                <a:spcPct val="0"/>
              </a:spcBef>
              <a:spcAft>
                <a:spcPct val="0"/>
              </a:spcAft>
              <a:defRPr kumimoji="1" sz="1100">
                <a:solidFill>
                  <a:srgbClr val="484848"/>
                </a:solidFill>
                <a:latin typeface="Arial" charset="0"/>
                <a:ea typeface="HG丸ｺﾞｼｯｸM-PRO" pitchFamily="50" charset="-128"/>
              </a:defRPr>
            </a:lvl6pPr>
            <a:lvl7pPr marL="2856178" indent="-219940" defTabSz="879757" fontAlgn="base">
              <a:spcBef>
                <a:spcPct val="0"/>
              </a:spcBef>
              <a:spcAft>
                <a:spcPct val="0"/>
              </a:spcAft>
              <a:defRPr kumimoji="1" sz="1100">
                <a:solidFill>
                  <a:srgbClr val="484848"/>
                </a:solidFill>
                <a:latin typeface="Arial" charset="0"/>
                <a:ea typeface="HG丸ｺﾞｼｯｸM-PRO" pitchFamily="50" charset="-128"/>
              </a:defRPr>
            </a:lvl7pPr>
            <a:lvl8pPr marL="3293024" indent="-219940" defTabSz="879757" fontAlgn="base">
              <a:spcBef>
                <a:spcPct val="0"/>
              </a:spcBef>
              <a:spcAft>
                <a:spcPct val="0"/>
              </a:spcAft>
              <a:defRPr kumimoji="1" sz="1100">
                <a:solidFill>
                  <a:srgbClr val="484848"/>
                </a:solidFill>
                <a:latin typeface="Arial" charset="0"/>
                <a:ea typeface="HG丸ｺﾞｼｯｸM-PRO" pitchFamily="50" charset="-128"/>
              </a:defRPr>
            </a:lvl8pPr>
            <a:lvl9pPr marL="3729869" indent="-219940" defTabSz="879757" fontAlgn="base">
              <a:spcBef>
                <a:spcPct val="0"/>
              </a:spcBef>
              <a:spcAft>
                <a:spcPct val="0"/>
              </a:spcAft>
              <a:defRPr kumimoji="1" sz="1100">
                <a:solidFill>
                  <a:srgbClr val="484848"/>
                </a:solidFill>
                <a:latin typeface="Arial" charset="0"/>
                <a:ea typeface="HG丸ｺﾞｼｯｸM-PRO" pitchFamily="50" charset="-128"/>
              </a:defRPr>
            </a:lvl9pPr>
          </a:lstStyle>
          <a:p>
            <a:fld id="{BF8B0680-B77C-4BE4-9F14-53710E33E192}" type="slidenum">
              <a:rPr lang="ja-JP" altLang="en-US">
                <a:solidFill>
                  <a:schemeClr val="tx1"/>
                </a:solidFill>
                <a:ea typeface="ＭＳ Ｐゴシック" charset="-128"/>
              </a:rPr>
              <a:pPr/>
              <a:t>45</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165117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noTextEdit="1"/>
          </p:cNvSpPr>
          <p:nvPr>
            <p:ph type="sldImg"/>
          </p:nvPr>
        </p:nvSpPr>
        <p:spPr>
          <a:ln/>
        </p:spPr>
      </p:sp>
      <p:sp>
        <p:nvSpPr>
          <p:cNvPr id="44034" name="ノート プレースホルダ 2"/>
          <p:cNvSpPr>
            <a:spLocks noGrp="1"/>
          </p:cNvSpPr>
          <p:nvPr>
            <p:ph type="body" idx="1"/>
          </p:nvPr>
        </p:nvSpPr>
        <p:spPr/>
        <p:txBody>
          <a:bodyPr/>
          <a:lstStyle/>
          <a:p>
            <a:endParaRPr lang="ja-JP" altLang="en-US" dirty="0" smtClean="0"/>
          </a:p>
        </p:txBody>
      </p:sp>
      <p:sp>
        <p:nvSpPr>
          <p:cNvPr id="44035" name="スライド番号プレースホルダ 3"/>
          <p:cNvSpPr>
            <a:spLocks noGrp="1"/>
          </p:cNvSpPr>
          <p:nvPr>
            <p:ph type="sldNum" sz="quarter" idx="5"/>
          </p:nvPr>
        </p:nvSpPr>
        <p:spPr>
          <a:noFill/>
        </p:spPr>
        <p:txBody>
          <a:bodyPr/>
          <a:lstStyle>
            <a:lvl1pPr defTabSz="879757">
              <a:defRPr kumimoji="1" sz="1100">
                <a:solidFill>
                  <a:srgbClr val="484848"/>
                </a:solidFill>
                <a:latin typeface="Arial" charset="0"/>
                <a:ea typeface="HG丸ｺﾞｼｯｸM-PRO" pitchFamily="50" charset="-128"/>
              </a:defRPr>
            </a:lvl1pPr>
            <a:lvl2pPr marL="715940" indent="-276062" defTabSz="879757">
              <a:defRPr kumimoji="1" sz="1100">
                <a:solidFill>
                  <a:srgbClr val="484848"/>
                </a:solidFill>
                <a:latin typeface="Arial" charset="0"/>
                <a:ea typeface="HG丸ｺﾞｼｯｸM-PRO" pitchFamily="50" charset="-128"/>
              </a:defRPr>
            </a:lvl2pPr>
            <a:lvl3pPr marL="1101213" indent="-219940" defTabSz="879757">
              <a:defRPr kumimoji="1" sz="1100">
                <a:solidFill>
                  <a:srgbClr val="484848"/>
                </a:solidFill>
                <a:latin typeface="Arial" charset="0"/>
                <a:ea typeface="HG丸ｺﾞｼｯｸM-PRO" pitchFamily="50" charset="-128"/>
              </a:defRPr>
            </a:lvl3pPr>
            <a:lvl4pPr marL="1542610" indent="-221456" defTabSz="879757">
              <a:defRPr kumimoji="1" sz="1100">
                <a:solidFill>
                  <a:srgbClr val="484848"/>
                </a:solidFill>
                <a:latin typeface="Arial" charset="0"/>
                <a:ea typeface="HG丸ｺﾞｼｯｸM-PRO" pitchFamily="50" charset="-128"/>
              </a:defRPr>
            </a:lvl4pPr>
            <a:lvl5pPr marL="1982488" indent="-219940" defTabSz="879757">
              <a:defRPr kumimoji="1" sz="1100">
                <a:solidFill>
                  <a:srgbClr val="484848"/>
                </a:solidFill>
                <a:latin typeface="Arial" charset="0"/>
                <a:ea typeface="HG丸ｺﾞｼｯｸM-PRO" pitchFamily="50" charset="-128"/>
              </a:defRPr>
            </a:lvl5pPr>
            <a:lvl6pPr marL="2419333" indent="-219940" defTabSz="879757" fontAlgn="base">
              <a:spcBef>
                <a:spcPct val="0"/>
              </a:spcBef>
              <a:spcAft>
                <a:spcPct val="0"/>
              </a:spcAft>
              <a:defRPr kumimoji="1" sz="1100">
                <a:solidFill>
                  <a:srgbClr val="484848"/>
                </a:solidFill>
                <a:latin typeface="Arial" charset="0"/>
                <a:ea typeface="HG丸ｺﾞｼｯｸM-PRO" pitchFamily="50" charset="-128"/>
              </a:defRPr>
            </a:lvl6pPr>
            <a:lvl7pPr marL="2856178" indent="-219940" defTabSz="879757" fontAlgn="base">
              <a:spcBef>
                <a:spcPct val="0"/>
              </a:spcBef>
              <a:spcAft>
                <a:spcPct val="0"/>
              </a:spcAft>
              <a:defRPr kumimoji="1" sz="1100">
                <a:solidFill>
                  <a:srgbClr val="484848"/>
                </a:solidFill>
                <a:latin typeface="Arial" charset="0"/>
                <a:ea typeface="HG丸ｺﾞｼｯｸM-PRO" pitchFamily="50" charset="-128"/>
              </a:defRPr>
            </a:lvl7pPr>
            <a:lvl8pPr marL="3293024" indent="-219940" defTabSz="879757" fontAlgn="base">
              <a:spcBef>
                <a:spcPct val="0"/>
              </a:spcBef>
              <a:spcAft>
                <a:spcPct val="0"/>
              </a:spcAft>
              <a:defRPr kumimoji="1" sz="1100">
                <a:solidFill>
                  <a:srgbClr val="484848"/>
                </a:solidFill>
                <a:latin typeface="Arial" charset="0"/>
                <a:ea typeface="HG丸ｺﾞｼｯｸM-PRO" pitchFamily="50" charset="-128"/>
              </a:defRPr>
            </a:lvl8pPr>
            <a:lvl9pPr marL="3729869" indent="-219940" defTabSz="879757" fontAlgn="base">
              <a:spcBef>
                <a:spcPct val="0"/>
              </a:spcBef>
              <a:spcAft>
                <a:spcPct val="0"/>
              </a:spcAft>
              <a:defRPr kumimoji="1" sz="1100">
                <a:solidFill>
                  <a:srgbClr val="484848"/>
                </a:solidFill>
                <a:latin typeface="Arial" charset="0"/>
                <a:ea typeface="HG丸ｺﾞｼｯｸM-PRO" pitchFamily="50" charset="-128"/>
              </a:defRPr>
            </a:lvl9pPr>
          </a:lstStyle>
          <a:p>
            <a:fld id="{BF8B0680-B77C-4BE4-9F14-53710E33E192}" type="slidenum">
              <a:rPr lang="ja-JP" altLang="en-US">
                <a:solidFill>
                  <a:schemeClr val="tx1"/>
                </a:solidFill>
                <a:ea typeface="ＭＳ Ｐゴシック" charset="-128"/>
              </a:rPr>
              <a:pPr/>
              <a:t>46</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266997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89985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デジタル・トランスフォーメーションの時代がやってくる</a:t>
            </a:r>
          </a:p>
          <a:p>
            <a:r>
              <a:rPr kumimoji="1" lang="ja-JP" altLang="ja-JP" sz="1200" kern="1200" dirty="0" smtClean="0">
                <a:solidFill>
                  <a:schemeClr val="tx1"/>
                </a:solidFill>
                <a:effectLst/>
                <a:latin typeface="+mn-lt"/>
                <a:ea typeface="+mn-ea"/>
                <a:cs typeface="+mn-cs"/>
              </a:rPr>
              <a:t>デジタル・データと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これまでの仕事のやり方や人と人のつながりを大きく変えようとしています。この変化を「デジタル・トランスフォーメーション」と呼んでいます。トランスフォーメイションとは、形を変える、あるいは再編成するという意味があります。では、いったい何がどう変わるのでしょうか。</a:t>
            </a:r>
          </a:p>
          <a:p>
            <a:r>
              <a:rPr kumimoji="1" lang="ja-JP" altLang="ja-JP" sz="1200" kern="1200" dirty="0" smtClean="0">
                <a:solidFill>
                  <a:schemeClr val="tx1"/>
                </a:solidFill>
                <a:effectLst/>
                <a:latin typeface="+mn-lt"/>
                <a:ea typeface="+mn-ea"/>
                <a:cs typeface="+mn-cs"/>
              </a:rPr>
              <a:t>「人間が行うことを前提に最適化されたビジネス・プロセスから、機械が行うことを前提に最適化されたビジネス・プロセスへの転換」</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の進化は、これまで「人間のできること」を機械に置き換え、効率化やコストの削減を実現してきました。さらに、インターネットやクラウド、</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や人工知能の普及は、「人間にしかできなかったこと」や「人間にはできないこと」をどんどんできるようにしています。ならば、そんな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や機械の新しい常識を前提に、人間が行うのではなく、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が全てを行うことを前提に、それに最もふさわしい仕事の流れを実現してもいいはずです。どうしても「人間にしかできないこと」が残るとすれば、それは人間がやりましょうと、発想を逆転して考えてみると、これまでの常識では考えられなかったことが実現するかもしれません。これが、「デジタル・トランスフォーメーション」の目指しているところです。</a:t>
            </a:r>
          </a:p>
          <a:p>
            <a:r>
              <a:rPr kumimoji="1" lang="ja-JP" altLang="ja-JP" sz="1200" kern="1200" dirty="0" smtClean="0">
                <a:solidFill>
                  <a:schemeClr val="tx1"/>
                </a:solidFill>
                <a:effectLst/>
                <a:latin typeface="+mn-lt"/>
                <a:ea typeface="+mn-ea"/>
                <a:cs typeface="+mn-cs"/>
              </a:rPr>
              <a:t>この「デジタル・トランスフォーメーション」により、これまでの常識を根本的に変えてしまう事例がいくつも登場しています。例えば、米ハーレーダビッドソン（</a:t>
            </a:r>
            <a:r>
              <a:rPr kumimoji="1" lang="en-US" altLang="ja-JP" sz="1200" kern="1200" dirty="0" smtClean="0">
                <a:solidFill>
                  <a:schemeClr val="tx1"/>
                </a:solidFill>
                <a:effectLst/>
                <a:latin typeface="+mn-lt"/>
                <a:ea typeface="+mn-ea"/>
                <a:cs typeface="+mn-cs"/>
              </a:rPr>
              <a:t>Harley Davidson</a:t>
            </a:r>
            <a:r>
              <a:rPr kumimoji="1" lang="ja-JP" altLang="ja-JP" sz="1200" kern="1200" dirty="0" smtClean="0">
                <a:solidFill>
                  <a:schemeClr val="tx1"/>
                </a:solidFill>
                <a:effectLst/>
                <a:latin typeface="+mn-lt"/>
                <a:ea typeface="+mn-ea"/>
                <a:cs typeface="+mn-cs"/>
              </a:rPr>
              <a:t>）社は、お客様のわがままなカスタム注文に応えることを売りにするのオートバイ専業メーカーです。その注文を受けるペンシルバニア州にあるヨーク工場では、これまで部品手配の都合上、</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21</a:t>
            </a:r>
            <a:r>
              <a:rPr kumimoji="1" lang="ja-JP" altLang="ja-JP" sz="1200" kern="1200" dirty="0" smtClean="0">
                <a:solidFill>
                  <a:schemeClr val="tx1"/>
                </a:solidFill>
                <a:effectLst/>
                <a:latin typeface="+mn-lt"/>
                <a:ea typeface="+mn-ea"/>
                <a:cs typeface="+mn-cs"/>
              </a:rPr>
              <a:t>日前に注文を締め切らざるを得ませんでした。これをなんと</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時間前に短縮してしまったのです。また以前は</a:t>
            </a:r>
            <a:r>
              <a:rPr kumimoji="1" lang="en-US" altLang="ja-JP" sz="1200" kern="1200" dirty="0" smtClean="0">
                <a:solidFill>
                  <a:schemeClr val="tx1"/>
                </a:solidFill>
                <a:effectLst/>
                <a:latin typeface="+mn-lt"/>
                <a:ea typeface="+mn-ea"/>
                <a:cs typeface="+mn-cs"/>
              </a:rPr>
              <a:t>8</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日分ほど持っていた部品在庫もなんと</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時間分に圧縮してしまいました。「数日の短縮」といった改善のレベルではなく、「数十分の一の短縮」という大変革を実現したのです。ちなみにこの工場では、すべての製造装置や工作機械に取り付けられたセンサーによって、稼働状態をリアルタイムで把握でき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）の仕組みを取り入れて、この大変革を実現したのです。</a:t>
            </a:r>
          </a:p>
          <a:p>
            <a:r>
              <a:rPr kumimoji="1" lang="ja-JP" altLang="ja-JP" sz="1200" kern="1200" dirty="0" smtClean="0">
                <a:solidFill>
                  <a:schemeClr val="tx1"/>
                </a:solidFill>
                <a:effectLst/>
                <a:latin typeface="+mn-lt"/>
                <a:ea typeface="+mn-ea"/>
                <a:cs typeface="+mn-cs"/>
              </a:rPr>
              <a:t>他にも独アディダス社の「</a:t>
            </a:r>
            <a:r>
              <a:rPr kumimoji="1" lang="en-US" altLang="ja-JP" sz="1200" kern="1200" dirty="0" err="1" smtClean="0">
                <a:solidFill>
                  <a:schemeClr val="tx1"/>
                </a:solidFill>
                <a:effectLst/>
                <a:latin typeface="+mn-lt"/>
                <a:ea typeface="+mn-ea"/>
                <a:cs typeface="+mn-cs"/>
              </a:rPr>
              <a:t>Mi</a:t>
            </a:r>
            <a:r>
              <a:rPr kumimoji="1" lang="en-US" altLang="ja-JP" sz="1200" kern="1200" dirty="0" smtClean="0">
                <a:solidFill>
                  <a:schemeClr val="tx1"/>
                </a:solidFill>
                <a:effectLst/>
                <a:latin typeface="+mn-lt"/>
                <a:ea typeface="+mn-ea"/>
                <a:cs typeface="+mn-cs"/>
              </a:rPr>
              <a:t> Adidas</a:t>
            </a:r>
            <a:r>
              <a:rPr kumimoji="1" lang="ja-JP" altLang="ja-JP" sz="1200" kern="1200" dirty="0" smtClean="0">
                <a:solidFill>
                  <a:schemeClr val="tx1"/>
                </a:solidFill>
                <a:effectLst/>
                <a:latin typeface="+mn-lt"/>
                <a:ea typeface="+mn-ea"/>
                <a:cs typeface="+mn-cs"/>
              </a:rPr>
              <a:t>（マイアディダス）」は、シューズやウェアなどさまざまな商品のカスタマイズ注文を受付け、それを標準品と同じ価格で提供しています。そのカスタマイズの組合せ数は</a:t>
            </a:r>
            <a:r>
              <a:rPr kumimoji="1" lang="en-US" altLang="ja-JP" sz="1200" kern="1200" dirty="0" smtClean="0">
                <a:solidFill>
                  <a:schemeClr val="tx1"/>
                </a:solidFill>
                <a:effectLst/>
                <a:latin typeface="+mn-lt"/>
                <a:ea typeface="+mn-ea"/>
                <a:cs typeface="+mn-cs"/>
              </a:rPr>
              <a:t>1.4</a:t>
            </a:r>
            <a:r>
              <a:rPr kumimoji="1" lang="ja-JP" altLang="ja-JP" sz="1200" kern="1200" dirty="0" smtClean="0">
                <a:solidFill>
                  <a:schemeClr val="tx1"/>
                </a:solidFill>
                <a:effectLst/>
                <a:latin typeface="+mn-lt"/>
                <a:ea typeface="+mn-ea"/>
                <a:cs typeface="+mn-cs"/>
              </a:rPr>
              <a:t>兆種類もあるというのです。また、独ハンブルグ港湾局は、港での荷の積み降ろし、トラック、鉄道、海運などの物流を改革することで、従来の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倍の処理能力を実現しようとしています。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を活用することで仕事流れを変革し、「何割」ではなく「何倍／何十倍」もの変革を成し遂げようとしています。また、先に紹介した配車サービスの</a:t>
            </a:r>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や民泊仲介の</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のように、これまで人間が関わることを前提にしていた仕事の流れを、人間を介さず</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だけで完結する仕組みに置き換えることで、既存の業界秩序を破壊してしまうほどの変革を生みだしています。</a:t>
            </a:r>
          </a:p>
          <a:p>
            <a:r>
              <a:rPr kumimoji="1" lang="ja-JP" altLang="ja-JP" sz="1200" kern="1200" dirty="0" smtClean="0">
                <a:solidFill>
                  <a:schemeClr val="tx1"/>
                </a:solidFill>
                <a:effectLst/>
                <a:latin typeface="+mn-lt"/>
                <a:ea typeface="+mn-ea"/>
                <a:cs typeface="+mn-cs"/>
              </a:rPr>
              <a:t>「デジタル・トランスフォーメーション」とは、こんな常識の大転換なのです。</a:t>
            </a:r>
          </a:p>
          <a:p>
            <a:r>
              <a:rPr kumimoji="1" lang="ja-JP" altLang="ja-JP" sz="1200" kern="1200" dirty="0" smtClean="0">
                <a:solidFill>
                  <a:schemeClr val="tx1"/>
                </a:solidFill>
                <a:effectLst/>
                <a:latin typeface="+mn-lt"/>
                <a:ea typeface="+mn-ea"/>
                <a:cs typeface="+mn-cs"/>
              </a:rPr>
              <a:t>そんな「デジタル・トランスフォーメーション」は、「サービス化」、「オープン化」、「ソーシャル化」、「スマート化」の</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つの変化を生みだしています。</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サービス化</a:t>
            </a:r>
          </a:p>
          <a:p>
            <a:r>
              <a:rPr kumimoji="1" lang="ja-JP" altLang="ja-JP" sz="1200" kern="1200" dirty="0" smtClean="0">
                <a:solidFill>
                  <a:schemeClr val="tx1"/>
                </a:solidFill>
                <a:effectLst/>
                <a:latin typeface="+mn-lt"/>
                <a:ea typeface="+mn-ea"/>
                <a:cs typeface="+mn-cs"/>
              </a:rPr>
              <a:t>ジェット・エンジンを「出力×稼働時間」で従量課金する、あるいは建設機械を測量、設計、自動運転とともにサービスとして提供するといった、これまでは「モノを売って儲ける」が常識だった製造業のビジネスにもサービス化の流れが生まれています。また、「所有」することが当たり前だったコンピューターは、もはやクラウド・サービスとして「使用」することが当たり前になろうとしています。</a:t>
            </a:r>
          </a:p>
          <a:p>
            <a:r>
              <a:rPr kumimoji="1" lang="ja-JP" altLang="ja-JP" sz="1200" kern="1200" dirty="0" smtClean="0">
                <a:solidFill>
                  <a:schemeClr val="tx1"/>
                </a:solidFill>
                <a:effectLst/>
                <a:latin typeface="+mn-lt"/>
                <a:ea typeface="+mn-ea"/>
                <a:cs typeface="+mn-cs"/>
              </a:rPr>
              <a:t>私たちは、これまで利用するためにはその手段である機械やコンピューターを所有しなければなりませんでした。しかし、様々な価値がサービスとして手に入れられる時代へと変わろうとしています。</a:t>
            </a:r>
          </a:p>
          <a:p>
            <a:r>
              <a:rPr kumimoji="1" lang="ja-JP" altLang="ja-JP" sz="1200" kern="1200" dirty="0" smtClean="0">
                <a:solidFill>
                  <a:schemeClr val="tx1"/>
                </a:solidFill>
                <a:effectLst/>
                <a:latin typeface="+mn-lt"/>
                <a:ea typeface="+mn-ea"/>
                <a:cs typeface="+mn-cs"/>
              </a:rPr>
              <a:t>人々が求めているのは結果であり、その手段ではありません。手段を所有しなくてもサービスとして求める価値が直接手に入るのであれば、そちらに人々の需要がシフトするのは自然の流れです。</a:t>
            </a:r>
          </a:p>
          <a:p>
            <a:r>
              <a:rPr kumimoji="1" lang="ja-JP" altLang="ja-JP" sz="1200" kern="1200" dirty="0" smtClean="0">
                <a:solidFill>
                  <a:schemeClr val="tx1"/>
                </a:solidFill>
                <a:effectLst/>
                <a:latin typeface="+mn-lt"/>
                <a:ea typeface="+mn-ea"/>
                <a:cs typeface="+mn-cs"/>
              </a:rPr>
              <a:t>ミシュランやコマツ、ロールスロイスなどの「モノのサービス化」への取り組みはそんな動きを象徴するものです。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オープン化</a:t>
            </a:r>
          </a:p>
          <a:p>
            <a:r>
              <a:rPr kumimoji="1" lang="ja-JP" altLang="ja-JP" sz="1200" kern="1200" dirty="0" smtClean="0">
                <a:solidFill>
                  <a:schemeClr val="tx1"/>
                </a:solidFill>
                <a:effectLst/>
                <a:latin typeface="+mn-lt"/>
                <a:ea typeface="+mn-ea"/>
                <a:cs typeface="+mn-cs"/>
              </a:rPr>
              <a:t>「特定の企業が占有する技術や製品ではなく、ひろく多くの人が関与する技術や製品の方が進化のスピードは早く、安心・安全も担保される」</a:t>
            </a:r>
          </a:p>
          <a:p>
            <a:r>
              <a:rPr kumimoji="1" lang="ja-JP" altLang="ja-JP" sz="1200" kern="1200" dirty="0" smtClean="0">
                <a:solidFill>
                  <a:schemeClr val="tx1"/>
                </a:solidFill>
                <a:effectLst/>
                <a:latin typeface="+mn-lt"/>
                <a:ea typeface="+mn-ea"/>
                <a:cs typeface="+mn-cs"/>
              </a:rPr>
              <a:t>そんな「オープン」という常識が広く受け入れつつあります。</a:t>
            </a:r>
          </a:p>
          <a:p>
            <a:r>
              <a:rPr kumimoji="1" lang="ja-JP" altLang="ja-JP" sz="1200" kern="1200" dirty="0" smtClean="0">
                <a:solidFill>
                  <a:schemeClr val="tx1"/>
                </a:solidFill>
                <a:effectLst/>
                <a:latin typeface="+mn-lt"/>
                <a:ea typeface="+mn-ea"/>
                <a:cs typeface="+mn-cs"/>
              </a:rPr>
              <a:t>例えば、スマートフォンのカメラ機能は、デジタル・カメラの強力なライバルだと思われがちです。その理由として「手軽さ」を挙げる人は多いと思いますが、じつはそれだけではありません。スマートフォンで撮影した写真はすぐに</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に投稿し、みんなで共有して楽しむことができます。また、画像編集アプリを使って修正を加え、飾りやキャプションを付けることが簡単にできてしまいます。そして、それをソーシャル・メディアに投稿してみんなで「あそぶ」ことができるのです。また写真に写っている人物や背景、あるいはシーンを人工知能が分析し、テーマ別に分類して登録してくれるクラウド上のアルバム・サービスも登場しています。このように、スマートフォンのカメラ機能が他の様々なサービスと簡単につながり、新たな付加価値を生みだすことができることに、さらに大きな魅力があるのです。</a:t>
            </a:r>
          </a:p>
          <a:p>
            <a:r>
              <a:rPr kumimoji="1" lang="ja-JP" altLang="ja-JP" sz="1200" kern="1200" dirty="0" smtClean="0">
                <a:solidFill>
                  <a:schemeClr val="tx1"/>
                </a:solidFill>
                <a:effectLst/>
                <a:latin typeface="+mn-lt"/>
                <a:ea typeface="+mn-ea"/>
                <a:cs typeface="+mn-cs"/>
              </a:rPr>
              <a:t>写真ばかりではありません。デジタル・データと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を駆使した様々な機能やサービスは、そんなオープンさを武器にしてお互いに連携し、単独ではなしえない大きな魅力や価値を増殖させているのです。</a:t>
            </a:r>
          </a:p>
          <a:p>
            <a:r>
              <a:rPr kumimoji="1" lang="ja-JP" altLang="ja-JP" sz="1200" kern="1200" dirty="0" smtClean="0">
                <a:solidFill>
                  <a:schemeClr val="tx1"/>
                </a:solidFill>
                <a:effectLst/>
                <a:latin typeface="+mn-lt"/>
                <a:ea typeface="+mn-ea"/>
                <a:cs typeface="+mn-cs"/>
              </a:rPr>
              <a:t>さらにオープンであることが、もはや社会正義にも近い感覚となりつつあります。自らがオープンなコミュニティのなかで貢献し、その中でリーダーシップを示すことが社会的評価を高めビジネスを成長させる原動力となることを、多くの人が受け入れはじめています。まだそのことを受け入れられず、密室での意志決定や経営判断が、企業価値を大きく毀損する事件は後を絶ちません。「アラブの春」や「香港での民主化デモ」など、オープンは政治をも動かす大きな力ともなっています。</a:t>
            </a:r>
          </a:p>
          <a:p>
            <a:r>
              <a:rPr kumimoji="1" lang="ja-JP" altLang="ja-JP" sz="1200" kern="1200" dirty="0" smtClean="0">
                <a:solidFill>
                  <a:schemeClr val="tx1"/>
                </a:solidFill>
                <a:effectLst/>
                <a:latin typeface="+mn-lt"/>
                <a:ea typeface="+mn-ea"/>
                <a:cs typeface="+mn-cs"/>
              </a:rPr>
              <a:t>もはや、世の中はオープンに支えられ、オープンでなければ生き抜くことができなくなったとも言えるでしょう。</a:t>
            </a:r>
          </a:p>
          <a:p>
            <a:r>
              <a:rPr kumimoji="1" lang="ja-JP" altLang="ja-JP" sz="1200" kern="1200" dirty="0" smtClean="0">
                <a:solidFill>
                  <a:schemeClr val="tx1"/>
                </a:solidFill>
                <a:effectLst/>
                <a:latin typeface="+mn-lt"/>
                <a:ea typeface="+mn-ea"/>
                <a:cs typeface="+mn-cs"/>
              </a:rPr>
              <a:t>スマートフォンを誰もが持つようになり、インターネットやソーシャル・メディアを介してオープンに情報が行き交う時代、ビジネスは「オープン」を味方に付けることが不可欠になろうとしているのです。</a:t>
            </a:r>
          </a:p>
          <a:p>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などのシェアリング・エコノミー、</a:t>
            </a:r>
            <a:r>
              <a:rPr kumimoji="1" lang="en-US" altLang="ja-JP" sz="1200" kern="1200" dirty="0" smtClean="0">
                <a:solidFill>
                  <a:schemeClr val="tx1"/>
                </a:solidFill>
                <a:effectLst/>
                <a:latin typeface="+mn-lt"/>
                <a:ea typeface="+mn-ea"/>
                <a:cs typeface="+mn-cs"/>
              </a:rPr>
              <a:t>3D</a:t>
            </a:r>
            <a:r>
              <a:rPr kumimoji="1" lang="ja-JP" altLang="ja-JP" sz="1200" kern="1200" dirty="0" smtClean="0">
                <a:solidFill>
                  <a:schemeClr val="tx1"/>
                </a:solidFill>
                <a:effectLst/>
                <a:latin typeface="+mn-lt"/>
                <a:ea typeface="+mn-ea"/>
                <a:cs typeface="+mn-cs"/>
              </a:rPr>
              <a:t>プリンターを活かした「ネットワーク型製造業」、</a:t>
            </a:r>
            <a:r>
              <a:rPr kumimoji="1" lang="en-US" altLang="ja-JP" sz="1200" kern="1200" dirty="0" err="1" smtClean="0">
                <a:solidFill>
                  <a:schemeClr val="tx1"/>
                </a:solidFill>
                <a:effectLst/>
                <a:latin typeface="+mn-lt"/>
                <a:ea typeface="+mn-ea"/>
                <a:cs typeface="+mn-cs"/>
              </a:rPr>
              <a:t>FinTech</a:t>
            </a:r>
            <a:r>
              <a:rPr kumimoji="1" lang="ja-JP" altLang="ja-JP" sz="1200" kern="1200" dirty="0" smtClean="0">
                <a:solidFill>
                  <a:schemeClr val="tx1"/>
                </a:solidFill>
                <a:effectLst/>
                <a:latin typeface="+mn-lt"/>
                <a:ea typeface="+mn-ea"/>
                <a:cs typeface="+mn-cs"/>
              </a:rPr>
              <a:t>に見られる様々なサービスとの組合せによる新たなビジネス・モデルなどは、そんなオープン化によって支えられているのです。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ソーシャル化</a:t>
            </a:r>
          </a:p>
          <a:p>
            <a:r>
              <a:rPr kumimoji="1" lang="ja-JP" altLang="ja-JP" sz="1200" kern="1200" dirty="0" smtClean="0">
                <a:solidFill>
                  <a:schemeClr val="tx1"/>
                </a:solidFill>
                <a:effectLst/>
                <a:latin typeface="+mn-lt"/>
                <a:ea typeface="+mn-ea"/>
                <a:cs typeface="+mn-cs"/>
              </a:rPr>
              <a:t>インターネットの普及と共にコミュニケーション・コストが劇的に下がりました。また、誰もがスマートフォンを所有し情報を直接手に入れることができるようになりました。その結果、誰もが仲介者に頼らなくても直接つながることができるようになったのです。その結果、情報の流通をコントロールすることで権力や富を維持してきた仲介者はその役割を失いつつあります。インターネットやソーシャル・メディア、スマートフォンの普及は、そんな情報の民主化を加速しています。</a:t>
            </a:r>
          </a:p>
          <a:p>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などに代表されるシェアリング・エコノミーは、この流れを支えに需要と供給を直接結びつけることで、既得権益を破壊する新たなビジネスを登場さているのです。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スマート化</a:t>
            </a:r>
          </a:p>
          <a:p>
            <a:r>
              <a:rPr kumimoji="1" lang="ja-JP" altLang="ja-JP" sz="1200" kern="1200" dirty="0" smtClean="0">
                <a:solidFill>
                  <a:schemeClr val="tx1"/>
                </a:solidFill>
                <a:effectLst/>
                <a:latin typeface="+mn-lt"/>
                <a:ea typeface="+mn-ea"/>
                <a:cs typeface="+mn-cs"/>
              </a:rPr>
              <a:t>人それぞれの趣味嗜好に合わせ個別に対応していたら手間もかかりコストもかかります。そのため大量生産や標準化、全体最適化こそがあるべき姿だと言われ続けてきました。しかし、</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の普及により、「個別の事実」をきめ細かくリアルタイムに捉えることができるようになり、この常識も変わろうとしています。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収集された「個別の事実」は、人工知能によって分析され、それぞれの事実や意向をくみ取ります。そして、全体を考慮しつつも可能な限り個別のニーズに対応しようとするでしょう。さらに人工知能は大量の「個別の事実」を分析し、新たな知見、未来予測、最適な判断を促し、私たちの住む現実社会をより快適にしてくれます。</a:t>
            </a:r>
          </a:p>
          <a:p>
            <a:r>
              <a:rPr kumimoji="1" lang="ja-JP" altLang="ja-JP" sz="1200" kern="1200" dirty="0" smtClean="0">
                <a:solidFill>
                  <a:schemeClr val="tx1"/>
                </a:solidFill>
                <a:effectLst/>
                <a:latin typeface="+mn-lt"/>
                <a:ea typeface="+mn-ea"/>
                <a:cs typeface="+mn-cs"/>
              </a:rPr>
              <a:t>また機械が人間の代わりを果たしてくれる範囲はますます拡がってゆきます。肉体的にも知的にも、時間と労力をかけることで生みだしてきた価値は機械が代わりにやってくれます。その方が、遥かに効率的で正確で安全だからです。一方で、人間の役割は大きく変わってくるでしょう。感性、協調性、創造性がこれまでにも増して重視されるようになり、人間は新たな進化のステージに立たされることになります。</a:t>
            </a:r>
          </a:p>
          <a:p>
            <a:r>
              <a:rPr kumimoji="1" lang="ja-JP" altLang="ja-JP" sz="1200" kern="1200" dirty="0" smtClean="0">
                <a:solidFill>
                  <a:schemeClr val="tx1"/>
                </a:solidFill>
                <a:effectLst/>
                <a:latin typeface="+mn-lt"/>
                <a:ea typeface="+mn-ea"/>
                <a:cs typeface="+mn-cs"/>
              </a:rPr>
              <a:t>ここに紹介した</a:t>
            </a:r>
            <a:r>
              <a:rPr kumimoji="1" lang="en-US" altLang="ja-JP" sz="1200" kern="1200" dirty="0" err="1" smtClean="0">
                <a:solidFill>
                  <a:schemeClr val="tx1"/>
                </a:solidFill>
                <a:effectLst/>
                <a:latin typeface="+mn-lt"/>
                <a:ea typeface="+mn-ea"/>
                <a:cs typeface="+mn-cs"/>
              </a:rPr>
              <a:t>FinTech</a:t>
            </a:r>
            <a:r>
              <a:rPr kumimoji="1" lang="ja-JP" altLang="ja-JP" sz="1200" kern="1200" dirty="0" smtClean="0">
                <a:solidFill>
                  <a:schemeClr val="tx1"/>
                </a:solidFill>
                <a:effectLst/>
                <a:latin typeface="+mn-lt"/>
                <a:ea typeface="+mn-ea"/>
                <a:cs typeface="+mn-cs"/>
              </a:rPr>
              <a:t>や農業</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ロボット、マーケティング・オートメーションなどばかりではなく、情報システムの開発や運用管理、秘書サービスや健康アドバイザーなど、様々な分野に人工知能は埋め込まれ、「人間しかできない」と考えられていたことや「人間にはできない」ことを、機械ができるようになってゆ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656116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デジタル・トランスフォーメーションの時代がやってくる</a:t>
            </a:r>
          </a:p>
          <a:p>
            <a:r>
              <a:rPr kumimoji="1" lang="ja-JP" altLang="ja-JP" sz="1200" kern="1200" dirty="0" smtClean="0">
                <a:solidFill>
                  <a:schemeClr val="tx1"/>
                </a:solidFill>
                <a:effectLst/>
                <a:latin typeface="+mn-lt"/>
                <a:ea typeface="+mn-ea"/>
                <a:cs typeface="+mn-cs"/>
              </a:rPr>
              <a:t>デジタル・データと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これまでの仕事のやり方や人と人のつながりを大きく変えようとしています。この変化を「デジタル・トランスフォーメーション」と呼んでいます。トランスフォーメイションとは、形を変える、あるいは再編成するという意味があります。では、いったい何がどう変わるのでしょうか。</a:t>
            </a:r>
          </a:p>
          <a:p>
            <a:r>
              <a:rPr kumimoji="1" lang="ja-JP" altLang="ja-JP" sz="1200" kern="1200" dirty="0" smtClean="0">
                <a:solidFill>
                  <a:schemeClr val="tx1"/>
                </a:solidFill>
                <a:effectLst/>
                <a:latin typeface="+mn-lt"/>
                <a:ea typeface="+mn-ea"/>
                <a:cs typeface="+mn-cs"/>
              </a:rPr>
              <a:t>「人間が行うことを前提に最適化されたビジネス・プロセスから、機械が行うことを前提に最適化されたビジネス・プロセスへの転換」</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の進化は、これまで「人間のできること」を機械に置き換え、効率化やコストの削減を実現してきました。さらに、インターネットやクラウド、</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や人工知能の普及は、「人間にしかできなかったこと」や「人間にはできないこと」をどんどんできるようにしています。ならば、そんな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や機械の新しい常識を前提に、人間が行うのではなく、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や機械が全てを行うことを前提に、それに最もふさわしい仕事の流れを実現してもいいはずです。どうしても「人間にしかできないこと」が残るとすれば、それは人間がやりましょうと、発想を逆転して考えてみると、これまでの常識では考えられなかったことが実現するかもしれません。これが、「デジタル・トランスフォーメーション」の目指しているところです。</a:t>
            </a:r>
          </a:p>
          <a:p>
            <a:r>
              <a:rPr kumimoji="1" lang="ja-JP" altLang="ja-JP" sz="1200" kern="1200" dirty="0" smtClean="0">
                <a:solidFill>
                  <a:schemeClr val="tx1"/>
                </a:solidFill>
                <a:effectLst/>
                <a:latin typeface="+mn-lt"/>
                <a:ea typeface="+mn-ea"/>
                <a:cs typeface="+mn-cs"/>
              </a:rPr>
              <a:t>この「デジタル・トランスフォーメーション」により、これまでの常識を根本的に変えてしまう事例がいくつも登場しています。例えば、米ハーレーダビッドソン（</a:t>
            </a:r>
            <a:r>
              <a:rPr kumimoji="1" lang="en-US" altLang="ja-JP" sz="1200" kern="1200" dirty="0" smtClean="0">
                <a:solidFill>
                  <a:schemeClr val="tx1"/>
                </a:solidFill>
                <a:effectLst/>
                <a:latin typeface="+mn-lt"/>
                <a:ea typeface="+mn-ea"/>
                <a:cs typeface="+mn-cs"/>
              </a:rPr>
              <a:t>Harley Davidson</a:t>
            </a:r>
            <a:r>
              <a:rPr kumimoji="1" lang="ja-JP" altLang="ja-JP" sz="1200" kern="1200" dirty="0" smtClean="0">
                <a:solidFill>
                  <a:schemeClr val="tx1"/>
                </a:solidFill>
                <a:effectLst/>
                <a:latin typeface="+mn-lt"/>
                <a:ea typeface="+mn-ea"/>
                <a:cs typeface="+mn-cs"/>
              </a:rPr>
              <a:t>）社は、お客様のわがままなカスタム注文に応えることを売りにするのオートバイ専業メーカーです。その注文を受けるペンシルバニア州にあるヨーク工場では、これまで部品手配の都合上、</a:t>
            </a:r>
            <a:r>
              <a:rPr kumimoji="1" lang="en-US" altLang="ja-JP" sz="1200" kern="1200" dirty="0" smtClean="0">
                <a:solidFill>
                  <a:schemeClr val="tx1"/>
                </a:solidFill>
                <a:effectLst/>
                <a:latin typeface="+mn-lt"/>
                <a:ea typeface="+mn-ea"/>
                <a:cs typeface="+mn-cs"/>
              </a:rPr>
              <a:t>15</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21</a:t>
            </a:r>
            <a:r>
              <a:rPr kumimoji="1" lang="ja-JP" altLang="ja-JP" sz="1200" kern="1200" dirty="0" smtClean="0">
                <a:solidFill>
                  <a:schemeClr val="tx1"/>
                </a:solidFill>
                <a:effectLst/>
                <a:latin typeface="+mn-lt"/>
                <a:ea typeface="+mn-ea"/>
                <a:cs typeface="+mn-cs"/>
              </a:rPr>
              <a:t>日前に注文を締め切らざるを得ませんでした。これをなんと</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時間前に短縮してしまったのです。また以前は</a:t>
            </a:r>
            <a:r>
              <a:rPr kumimoji="1" lang="en-US" altLang="ja-JP" sz="1200" kern="1200" dirty="0" smtClean="0">
                <a:solidFill>
                  <a:schemeClr val="tx1"/>
                </a:solidFill>
                <a:effectLst/>
                <a:latin typeface="+mn-lt"/>
                <a:ea typeface="+mn-ea"/>
                <a:cs typeface="+mn-cs"/>
              </a:rPr>
              <a:t>8</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日分ほど持っていた部品在庫もなんと</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時間分に圧縮してしまいました。「数日の短縮」といった改善のレベルではなく、「数十分の一の短縮」という大変革を実現したのです。ちなみにこの工場では、すべての製造装置や工作機械に取り付けられたセンサーによって、稼働状態をリアルタイムで把握でき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）の仕組みを取り入れて、この大変革を実現したのです。</a:t>
            </a:r>
          </a:p>
          <a:p>
            <a:r>
              <a:rPr kumimoji="1" lang="ja-JP" altLang="ja-JP" sz="1200" kern="1200" dirty="0" smtClean="0">
                <a:solidFill>
                  <a:schemeClr val="tx1"/>
                </a:solidFill>
                <a:effectLst/>
                <a:latin typeface="+mn-lt"/>
                <a:ea typeface="+mn-ea"/>
                <a:cs typeface="+mn-cs"/>
              </a:rPr>
              <a:t>他にも独アディダス社の「</a:t>
            </a:r>
            <a:r>
              <a:rPr kumimoji="1" lang="en-US" altLang="ja-JP" sz="1200" kern="1200" dirty="0" err="1" smtClean="0">
                <a:solidFill>
                  <a:schemeClr val="tx1"/>
                </a:solidFill>
                <a:effectLst/>
                <a:latin typeface="+mn-lt"/>
                <a:ea typeface="+mn-ea"/>
                <a:cs typeface="+mn-cs"/>
              </a:rPr>
              <a:t>Mi</a:t>
            </a:r>
            <a:r>
              <a:rPr kumimoji="1" lang="en-US" altLang="ja-JP" sz="1200" kern="1200" dirty="0" smtClean="0">
                <a:solidFill>
                  <a:schemeClr val="tx1"/>
                </a:solidFill>
                <a:effectLst/>
                <a:latin typeface="+mn-lt"/>
                <a:ea typeface="+mn-ea"/>
                <a:cs typeface="+mn-cs"/>
              </a:rPr>
              <a:t> Adidas</a:t>
            </a:r>
            <a:r>
              <a:rPr kumimoji="1" lang="ja-JP" altLang="ja-JP" sz="1200" kern="1200" dirty="0" smtClean="0">
                <a:solidFill>
                  <a:schemeClr val="tx1"/>
                </a:solidFill>
                <a:effectLst/>
                <a:latin typeface="+mn-lt"/>
                <a:ea typeface="+mn-ea"/>
                <a:cs typeface="+mn-cs"/>
              </a:rPr>
              <a:t>（マイアディダス）」は、シューズやウェアなどさまざまな商品のカスタマイズ注文を受付け、それを標準品と同じ価格で提供しています。そのカスタマイズの組合せ数は</a:t>
            </a:r>
            <a:r>
              <a:rPr kumimoji="1" lang="en-US" altLang="ja-JP" sz="1200" kern="1200" dirty="0" smtClean="0">
                <a:solidFill>
                  <a:schemeClr val="tx1"/>
                </a:solidFill>
                <a:effectLst/>
                <a:latin typeface="+mn-lt"/>
                <a:ea typeface="+mn-ea"/>
                <a:cs typeface="+mn-cs"/>
              </a:rPr>
              <a:t>1.4</a:t>
            </a:r>
            <a:r>
              <a:rPr kumimoji="1" lang="ja-JP" altLang="ja-JP" sz="1200" kern="1200" dirty="0" smtClean="0">
                <a:solidFill>
                  <a:schemeClr val="tx1"/>
                </a:solidFill>
                <a:effectLst/>
                <a:latin typeface="+mn-lt"/>
                <a:ea typeface="+mn-ea"/>
                <a:cs typeface="+mn-cs"/>
              </a:rPr>
              <a:t>兆種類もあるというのです。また、独ハンブルグ港湾局は、港での荷の積み降ろし、トラック、鉄道、海運などの物流を改革することで、従来の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倍の処理能力を実現しようとしています。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を活用することで仕事流れを変革し、「何割」ではなく「何倍／何十倍」もの変革を成し遂げようとしています。また、先に紹介した配車サービスの</a:t>
            </a:r>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や民泊仲介の</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のように、これまで人間が関わることを前提にしていた仕事の流れを、人間を介さず</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だけで完結する仕組みに置き換えることで、既存の業界秩序を破壊してしまうほどの変革を生みだしています。</a:t>
            </a:r>
          </a:p>
          <a:p>
            <a:r>
              <a:rPr kumimoji="1" lang="ja-JP" altLang="ja-JP" sz="1200" kern="1200" dirty="0" smtClean="0">
                <a:solidFill>
                  <a:schemeClr val="tx1"/>
                </a:solidFill>
                <a:effectLst/>
                <a:latin typeface="+mn-lt"/>
                <a:ea typeface="+mn-ea"/>
                <a:cs typeface="+mn-cs"/>
              </a:rPr>
              <a:t>「デジタル・トランスフォーメーション」とは、こんな常識の大転換なのです。</a:t>
            </a:r>
          </a:p>
          <a:p>
            <a:r>
              <a:rPr kumimoji="1" lang="ja-JP" altLang="ja-JP" sz="1200" kern="1200" dirty="0" smtClean="0">
                <a:solidFill>
                  <a:schemeClr val="tx1"/>
                </a:solidFill>
                <a:effectLst/>
                <a:latin typeface="+mn-lt"/>
                <a:ea typeface="+mn-ea"/>
                <a:cs typeface="+mn-cs"/>
              </a:rPr>
              <a:t>そんな「デジタル・トランスフォーメーション」は、「サービス化」、「オープン化」、「ソーシャル化」、「スマート化」の</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つの変化を生みだしています。</a:t>
            </a:r>
          </a:p>
          <a:p>
            <a:endParaRPr kumimoji="1" lang="en-US"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サービス化</a:t>
            </a:r>
          </a:p>
          <a:p>
            <a:r>
              <a:rPr kumimoji="1" lang="ja-JP" altLang="ja-JP" sz="1200" kern="1200" dirty="0" smtClean="0">
                <a:solidFill>
                  <a:schemeClr val="tx1"/>
                </a:solidFill>
                <a:effectLst/>
                <a:latin typeface="+mn-lt"/>
                <a:ea typeface="+mn-ea"/>
                <a:cs typeface="+mn-cs"/>
              </a:rPr>
              <a:t>ジェット・エンジンを「出力×稼働時間」で従量課金する、あるいは建設機械を測量、設計、自動運転とともにサービスとして提供するといった、これまでは「モノを売って儲ける」が常識だった製造業のビジネスにもサービス化の流れが生まれています。また、「所有」することが当たり前だったコンピューターは、もはやクラウド・サービスとして「使用」することが当たり前になろうとしています。</a:t>
            </a:r>
          </a:p>
          <a:p>
            <a:r>
              <a:rPr kumimoji="1" lang="ja-JP" altLang="ja-JP" sz="1200" kern="1200" dirty="0" smtClean="0">
                <a:solidFill>
                  <a:schemeClr val="tx1"/>
                </a:solidFill>
                <a:effectLst/>
                <a:latin typeface="+mn-lt"/>
                <a:ea typeface="+mn-ea"/>
                <a:cs typeface="+mn-cs"/>
              </a:rPr>
              <a:t>私たちは、これまで利用するためにはその手段である機械やコンピューターを所有しなければなりませんでした。しかし、様々な価値がサービスとして手に入れられる時代へと変わろうとしています。</a:t>
            </a:r>
          </a:p>
          <a:p>
            <a:r>
              <a:rPr kumimoji="1" lang="ja-JP" altLang="ja-JP" sz="1200" kern="1200" dirty="0" smtClean="0">
                <a:solidFill>
                  <a:schemeClr val="tx1"/>
                </a:solidFill>
                <a:effectLst/>
                <a:latin typeface="+mn-lt"/>
                <a:ea typeface="+mn-ea"/>
                <a:cs typeface="+mn-cs"/>
              </a:rPr>
              <a:t>人々が求めているのは結果であり、その手段ではありません。手段を所有しなくてもサービスとして求める価値が直接手に入るのであれば、そちらに人々の需要がシフトするのは自然の流れです。</a:t>
            </a:r>
          </a:p>
          <a:p>
            <a:r>
              <a:rPr kumimoji="1" lang="ja-JP" altLang="ja-JP" sz="1200" kern="1200" dirty="0" smtClean="0">
                <a:solidFill>
                  <a:schemeClr val="tx1"/>
                </a:solidFill>
                <a:effectLst/>
                <a:latin typeface="+mn-lt"/>
                <a:ea typeface="+mn-ea"/>
                <a:cs typeface="+mn-cs"/>
              </a:rPr>
              <a:t>ミシュランやコマツ、ロールスロイスなどの「モノのサービス化」への取り組みはそんな動きを象徴するものです。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オープン化</a:t>
            </a:r>
          </a:p>
          <a:p>
            <a:r>
              <a:rPr kumimoji="1" lang="ja-JP" altLang="ja-JP" sz="1200" kern="1200" dirty="0" smtClean="0">
                <a:solidFill>
                  <a:schemeClr val="tx1"/>
                </a:solidFill>
                <a:effectLst/>
                <a:latin typeface="+mn-lt"/>
                <a:ea typeface="+mn-ea"/>
                <a:cs typeface="+mn-cs"/>
              </a:rPr>
              <a:t>「特定の企業が占有する技術や製品ではなく、ひろく多くの人が関与する技術や製品の方が進化のスピードは早く、安心・安全も担保される」</a:t>
            </a:r>
          </a:p>
          <a:p>
            <a:r>
              <a:rPr kumimoji="1" lang="ja-JP" altLang="ja-JP" sz="1200" kern="1200" dirty="0" smtClean="0">
                <a:solidFill>
                  <a:schemeClr val="tx1"/>
                </a:solidFill>
                <a:effectLst/>
                <a:latin typeface="+mn-lt"/>
                <a:ea typeface="+mn-ea"/>
                <a:cs typeface="+mn-cs"/>
              </a:rPr>
              <a:t>そんな「オープン」という常識が広く受け入れつつあります。</a:t>
            </a:r>
          </a:p>
          <a:p>
            <a:r>
              <a:rPr kumimoji="1" lang="ja-JP" altLang="ja-JP" sz="1200" kern="1200" dirty="0" smtClean="0">
                <a:solidFill>
                  <a:schemeClr val="tx1"/>
                </a:solidFill>
                <a:effectLst/>
                <a:latin typeface="+mn-lt"/>
                <a:ea typeface="+mn-ea"/>
                <a:cs typeface="+mn-cs"/>
              </a:rPr>
              <a:t>例えば、スマートフォンのカメラ機能は、デジタル・カメラの強力なライバルだと思われがちです。その理由として「手軽さ」を挙げる人は多いと思いますが、じつはそれだけではありません。スマートフォンで撮影した写真はすぐに</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に投稿し、みんなで共有して楽しむことができます。また、画像編集アプリを使って修正を加え、飾りやキャプションを付けることが簡単にできてしまいます。そして、それをソーシャル・メディアに投稿してみんなで「あそぶ」ことができるのです。また写真に写っている人物や背景、あるいはシーンを人工知能が分析し、テーマ別に分類して登録してくれるクラウド上のアルバム・サービスも登場しています。このように、スマートフォンのカメラ機能が他の様々なサービスと簡単につながり、新たな付加価値を生みだすことができることに、さらに大きな魅力があるのです。</a:t>
            </a:r>
          </a:p>
          <a:p>
            <a:r>
              <a:rPr kumimoji="1" lang="ja-JP" altLang="ja-JP" sz="1200" kern="1200" dirty="0" smtClean="0">
                <a:solidFill>
                  <a:schemeClr val="tx1"/>
                </a:solidFill>
                <a:effectLst/>
                <a:latin typeface="+mn-lt"/>
                <a:ea typeface="+mn-ea"/>
                <a:cs typeface="+mn-cs"/>
              </a:rPr>
              <a:t>写真ばかりではありません。デジタル・データと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を駆使した様々な機能やサービスは、そんなオープンさを武器にしてお互いに連携し、単独ではなしえない大きな魅力や価値を増殖させているのです。</a:t>
            </a:r>
          </a:p>
          <a:p>
            <a:r>
              <a:rPr kumimoji="1" lang="ja-JP" altLang="ja-JP" sz="1200" kern="1200" dirty="0" smtClean="0">
                <a:solidFill>
                  <a:schemeClr val="tx1"/>
                </a:solidFill>
                <a:effectLst/>
                <a:latin typeface="+mn-lt"/>
                <a:ea typeface="+mn-ea"/>
                <a:cs typeface="+mn-cs"/>
              </a:rPr>
              <a:t>さらにオープンであることが、もはや社会正義にも近い感覚となりつつあります。自らがオープンなコミュニティのなかで貢献し、その中でリーダーシップを示すことが社会的評価を高めビジネスを成長させる原動力となることを、多くの人が受け入れはじめています。まだそのことを受け入れられず、密室での意志決定や経営判断が、企業価値を大きく毀損する事件は後を絶ちません。「アラブの春」や「香港での民主化デモ」など、オープンは政治をも動かす大きな力ともなっています。</a:t>
            </a:r>
          </a:p>
          <a:p>
            <a:r>
              <a:rPr kumimoji="1" lang="ja-JP" altLang="ja-JP" sz="1200" kern="1200" dirty="0" smtClean="0">
                <a:solidFill>
                  <a:schemeClr val="tx1"/>
                </a:solidFill>
                <a:effectLst/>
                <a:latin typeface="+mn-lt"/>
                <a:ea typeface="+mn-ea"/>
                <a:cs typeface="+mn-cs"/>
              </a:rPr>
              <a:t>もはや、世の中はオープンに支えられ、オープンでなければ生き抜くことができなくなったとも言えるでしょう。</a:t>
            </a:r>
          </a:p>
          <a:p>
            <a:r>
              <a:rPr kumimoji="1" lang="ja-JP" altLang="ja-JP" sz="1200" kern="1200" dirty="0" smtClean="0">
                <a:solidFill>
                  <a:schemeClr val="tx1"/>
                </a:solidFill>
                <a:effectLst/>
                <a:latin typeface="+mn-lt"/>
                <a:ea typeface="+mn-ea"/>
                <a:cs typeface="+mn-cs"/>
              </a:rPr>
              <a:t>スマートフォンを誰もが持つようになり、インターネットやソーシャル・メディアを介してオープンに情報が行き交う時代、ビジネスは「オープン」を味方に付けることが不可欠になろうとしているのです。</a:t>
            </a:r>
          </a:p>
          <a:p>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などのシェアリング・エコノミー、</a:t>
            </a:r>
            <a:r>
              <a:rPr kumimoji="1" lang="en-US" altLang="ja-JP" sz="1200" kern="1200" dirty="0" smtClean="0">
                <a:solidFill>
                  <a:schemeClr val="tx1"/>
                </a:solidFill>
                <a:effectLst/>
                <a:latin typeface="+mn-lt"/>
                <a:ea typeface="+mn-ea"/>
                <a:cs typeface="+mn-cs"/>
              </a:rPr>
              <a:t>3D</a:t>
            </a:r>
            <a:r>
              <a:rPr kumimoji="1" lang="ja-JP" altLang="ja-JP" sz="1200" kern="1200" dirty="0" smtClean="0">
                <a:solidFill>
                  <a:schemeClr val="tx1"/>
                </a:solidFill>
                <a:effectLst/>
                <a:latin typeface="+mn-lt"/>
                <a:ea typeface="+mn-ea"/>
                <a:cs typeface="+mn-cs"/>
              </a:rPr>
              <a:t>プリンターを活かした「ネットワーク型製造業」、</a:t>
            </a:r>
            <a:r>
              <a:rPr kumimoji="1" lang="en-US" altLang="ja-JP" sz="1200" kern="1200" dirty="0" err="1" smtClean="0">
                <a:solidFill>
                  <a:schemeClr val="tx1"/>
                </a:solidFill>
                <a:effectLst/>
                <a:latin typeface="+mn-lt"/>
                <a:ea typeface="+mn-ea"/>
                <a:cs typeface="+mn-cs"/>
              </a:rPr>
              <a:t>FinTech</a:t>
            </a:r>
            <a:r>
              <a:rPr kumimoji="1" lang="ja-JP" altLang="ja-JP" sz="1200" kern="1200" dirty="0" smtClean="0">
                <a:solidFill>
                  <a:schemeClr val="tx1"/>
                </a:solidFill>
                <a:effectLst/>
                <a:latin typeface="+mn-lt"/>
                <a:ea typeface="+mn-ea"/>
                <a:cs typeface="+mn-cs"/>
              </a:rPr>
              <a:t>に見られる様々なサービスとの組合せによる新たなビジネス・モデルなどは、そんなオープン化によって支えられているのです。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ソーシャル化</a:t>
            </a:r>
          </a:p>
          <a:p>
            <a:r>
              <a:rPr kumimoji="1" lang="ja-JP" altLang="ja-JP" sz="1200" kern="1200" dirty="0" smtClean="0">
                <a:solidFill>
                  <a:schemeClr val="tx1"/>
                </a:solidFill>
                <a:effectLst/>
                <a:latin typeface="+mn-lt"/>
                <a:ea typeface="+mn-ea"/>
                <a:cs typeface="+mn-cs"/>
              </a:rPr>
              <a:t>インターネットの普及と共にコミュニケーション・コストが劇的に下がりました。また、誰もがスマートフォンを所有し情報を直接手に入れることができるようになりました。その結果、誰もが仲介者に頼らなくても直接つながることができるようになったのです。その結果、情報の流通をコントロールすることで権力や富を維持してきた仲介者はその役割を失いつつあります。インターネットやソーシャル・メディア、スマートフォンの普及は、そんな情報の民主化を加速しています。</a:t>
            </a:r>
          </a:p>
          <a:p>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Airbnb</a:t>
            </a:r>
            <a:r>
              <a:rPr kumimoji="1" lang="ja-JP" altLang="ja-JP" sz="1200" kern="1200" dirty="0" smtClean="0">
                <a:solidFill>
                  <a:schemeClr val="tx1"/>
                </a:solidFill>
                <a:effectLst/>
                <a:latin typeface="+mn-lt"/>
                <a:ea typeface="+mn-ea"/>
                <a:cs typeface="+mn-cs"/>
              </a:rPr>
              <a:t>などに代表されるシェアリング・エコノミーは、この流れを支えに需要と供給を直接結びつけることで、既得権益を破壊する新たなビジネスを登場さているのです。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スマート化</a:t>
            </a:r>
          </a:p>
          <a:p>
            <a:r>
              <a:rPr kumimoji="1" lang="ja-JP" altLang="ja-JP" sz="1200" kern="1200" dirty="0" smtClean="0">
                <a:solidFill>
                  <a:schemeClr val="tx1"/>
                </a:solidFill>
                <a:effectLst/>
                <a:latin typeface="+mn-lt"/>
                <a:ea typeface="+mn-ea"/>
                <a:cs typeface="+mn-cs"/>
              </a:rPr>
              <a:t>人それぞれの趣味嗜好に合わせ個別に対応していたら手間もかかりコストもかかります。そのため大量生産や標準化、全体最適化こそがあるべき姿だと言われ続けてきました。しかし、</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の普及により、「個別の事実」をきめ細かくリアルタイムに捉えることができるようになり、この常識も変わろうとしています。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収集された「個別の事実」は、人工知能によって分析され、それぞれの事実や意向をくみ取ります。そして、全体を考慮しつつも可能な限り個別のニーズに対応しようとするでしょう。さらに人工知能は大量の「個別の事実」を分析し、新たな知見、未来予測、最適な判断を促し、私たちの住む現実社会をより快適にしてくれます。</a:t>
            </a:r>
          </a:p>
          <a:p>
            <a:r>
              <a:rPr kumimoji="1" lang="ja-JP" altLang="ja-JP" sz="1200" kern="1200" dirty="0" smtClean="0">
                <a:solidFill>
                  <a:schemeClr val="tx1"/>
                </a:solidFill>
                <a:effectLst/>
                <a:latin typeface="+mn-lt"/>
                <a:ea typeface="+mn-ea"/>
                <a:cs typeface="+mn-cs"/>
              </a:rPr>
              <a:t>また機械が人間の代わりを果たしてくれる範囲はますます拡がってゆきます。肉体的にも知的にも、時間と労力をかけることで生みだしてきた価値は機械が代わりにやってくれます。その方が、遥かに効率的で正確で安全だからです。一方で、人間の役割は大きく変わってくるでしょう。感性、協調性、創造性がこれまでにも増して重視されるようになり、人間は新たな進化のステージに立たされることになります。</a:t>
            </a:r>
          </a:p>
          <a:p>
            <a:r>
              <a:rPr kumimoji="1" lang="ja-JP" altLang="ja-JP" sz="1200" kern="1200" dirty="0" smtClean="0">
                <a:solidFill>
                  <a:schemeClr val="tx1"/>
                </a:solidFill>
                <a:effectLst/>
                <a:latin typeface="+mn-lt"/>
                <a:ea typeface="+mn-ea"/>
                <a:cs typeface="+mn-cs"/>
              </a:rPr>
              <a:t>ここに紹介した</a:t>
            </a:r>
            <a:r>
              <a:rPr kumimoji="1" lang="en-US" altLang="ja-JP" sz="1200" kern="1200" dirty="0" err="1" smtClean="0">
                <a:solidFill>
                  <a:schemeClr val="tx1"/>
                </a:solidFill>
                <a:effectLst/>
                <a:latin typeface="+mn-lt"/>
                <a:ea typeface="+mn-ea"/>
                <a:cs typeface="+mn-cs"/>
              </a:rPr>
              <a:t>FinTech</a:t>
            </a:r>
            <a:r>
              <a:rPr kumimoji="1" lang="ja-JP" altLang="ja-JP" sz="1200" kern="1200" dirty="0" smtClean="0">
                <a:solidFill>
                  <a:schemeClr val="tx1"/>
                </a:solidFill>
                <a:effectLst/>
                <a:latin typeface="+mn-lt"/>
                <a:ea typeface="+mn-ea"/>
                <a:cs typeface="+mn-cs"/>
              </a:rPr>
              <a:t>や農業</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ロボット、マーケティング・オートメーションなどばかりではなく、情報システムの開発や運用管理、秘書サービスや健康アドバイザーなど、様々な分野に人工知能は埋め込まれ、「人間しかできない」と考えられていたことや「人間にはできない」ことを、機械ができるようになってゆ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80275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「デジタル・トランスフォーメーション」に向かう流れは、「</a:t>
            </a:r>
            <a:r>
              <a:rPr kumimoji="1" lang="ja-JP" altLang="en-US" sz="1200" b="1" i="0" kern="1200" dirty="0" smtClean="0">
                <a:solidFill>
                  <a:schemeClr val="tx1"/>
                </a:solidFill>
                <a:effectLst/>
                <a:latin typeface="+mn-lt"/>
                <a:ea typeface="+mn-ea"/>
                <a:cs typeface="+mn-cs"/>
              </a:rPr>
              <a:t>クラウド・ネイティブ</a:t>
            </a:r>
            <a:r>
              <a:rPr kumimoji="1" lang="ja-JP" altLang="en-US" sz="1200" b="0" i="0" kern="1200" dirty="0" smtClean="0">
                <a:solidFill>
                  <a:schemeClr val="tx1"/>
                </a:solidFill>
                <a:effectLst/>
                <a:latin typeface="+mn-lt"/>
                <a:ea typeface="+mn-ea"/>
                <a:cs typeface="+mn-cs"/>
              </a:rPr>
              <a:t>」と「</a:t>
            </a:r>
            <a:r>
              <a:rPr kumimoji="1" lang="ja-JP" altLang="en-US" sz="1200" b="1" i="0" kern="1200" dirty="0" smtClean="0">
                <a:solidFill>
                  <a:schemeClr val="tx1"/>
                </a:solidFill>
                <a:effectLst/>
                <a:latin typeface="+mn-lt"/>
                <a:ea typeface="+mn-ea"/>
                <a:cs typeface="+mn-cs"/>
              </a:rPr>
              <a:t>アンビエント</a:t>
            </a:r>
            <a:r>
              <a:rPr kumimoji="1" lang="en-US" altLang="ja-JP" sz="1200" b="1"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」によって牽引されます。</a:t>
            </a:r>
          </a:p>
          <a:p>
            <a:pPr fontAlgn="base"/>
            <a:r>
              <a:rPr kumimoji="1" lang="ja-JP" altLang="en-US" sz="1200" b="0" i="0" kern="1200" dirty="0" smtClean="0">
                <a:solidFill>
                  <a:schemeClr val="tx1"/>
                </a:solidFill>
                <a:effectLst/>
                <a:latin typeface="+mn-lt"/>
                <a:ea typeface="+mn-ea"/>
                <a:cs typeface="+mn-cs"/>
              </a:rPr>
              <a:t>「クラウド・ネイティブ」とは、</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関わる多くの資源がクラウド・サービスとして提供されることです。また、所有することを前提としたこれまでの使い方とは大きく異なる新たなシステムとの付き合い方が求められることでもあります。つまり、これまでの所有す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の延長線上で考えることではなく、クラウドならではの思想やテクノロジーを前提にシステムとの係わりからを新たに見い出してゆかなければならいのです。</a:t>
            </a:r>
          </a:p>
          <a:p>
            <a:pPr fontAlgn="base"/>
            <a:r>
              <a:rPr kumimoji="1" lang="ja-JP" altLang="en-US" sz="1200" b="0" i="0" kern="1200" dirty="0" smtClean="0">
                <a:solidFill>
                  <a:schemeClr val="tx1"/>
                </a:solidFill>
                <a:effectLst/>
                <a:latin typeface="+mn-lt"/>
                <a:ea typeface="+mn-ea"/>
                <a:cs typeface="+mn-cs"/>
              </a:rPr>
              <a:t>一方の「アンビエント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」とは、「環境や周辺に溶け込む</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」の意味です。例えば、</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2020</a:t>
            </a:r>
            <a:r>
              <a:rPr kumimoji="1" lang="ja-JP" altLang="en-US" sz="1200" b="0" i="0" kern="1200" dirty="0" smtClean="0">
                <a:solidFill>
                  <a:schemeClr val="tx1"/>
                </a:solidFill>
                <a:effectLst/>
                <a:latin typeface="+mn-lt"/>
                <a:ea typeface="+mn-ea"/>
                <a:cs typeface="+mn-cs"/>
              </a:rPr>
              <a:t>年にインターネットにつながるデバイスの数は、</a:t>
            </a:r>
            <a:r>
              <a:rPr kumimoji="1" lang="en-US" altLang="ja-JP" sz="1200" b="0" i="0" kern="1200" dirty="0" smtClean="0">
                <a:solidFill>
                  <a:schemeClr val="tx1"/>
                </a:solidFill>
                <a:effectLst/>
                <a:latin typeface="+mn-lt"/>
                <a:ea typeface="+mn-ea"/>
                <a:cs typeface="+mn-cs"/>
              </a:rPr>
              <a:t>500</a:t>
            </a:r>
            <a:r>
              <a:rPr kumimoji="1" lang="ja-JP" altLang="en-US" sz="1200" b="0" i="0" kern="1200" dirty="0" smtClean="0">
                <a:solidFill>
                  <a:schemeClr val="tx1"/>
                </a:solidFill>
                <a:effectLst/>
                <a:latin typeface="+mn-lt"/>
                <a:ea typeface="+mn-ea"/>
                <a:cs typeface="+mn-cs"/>
              </a:rPr>
              <a:t>億個になるといわれており、そのときの世界人口を</a:t>
            </a:r>
            <a:r>
              <a:rPr kumimoji="1" lang="en-US" altLang="ja-JP" sz="1200" b="0" i="0" kern="1200" dirty="0" smtClean="0">
                <a:solidFill>
                  <a:schemeClr val="tx1"/>
                </a:solidFill>
                <a:effectLst/>
                <a:latin typeface="+mn-lt"/>
                <a:ea typeface="+mn-ea"/>
                <a:cs typeface="+mn-cs"/>
              </a:rPr>
              <a:t>75</a:t>
            </a:r>
            <a:r>
              <a:rPr kumimoji="1" lang="ja-JP" altLang="en-US" sz="1200" b="0" i="0" kern="1200" dirty="0" smtClean="0">
                <a:solidFill>
                  <a:schemeClr val="tx1"/>
                </a:solidFill>
                <a:effectLst/>
                <a:latin typeface="+mn-lt"/>
                <a:ea typeface="+mn-ea"/>
                <a:cs typeface="+mn-cs"/>
              </a:rPr>
              <a:t>億人とすると一人平均</a:t>
            </a:r>
            <a:r>
              <a:rPr kumimoji="1" lang="en-US" altLang="ja-JP" sz="1200" b="0" i="0" kern="1200" dirty="0" smtClean="0">
                <a:solidFill>
                  <a:schemeClr val="tx1"/>
                </a:solidFill>
                <a:effectLst/>
                <a:latin typeface="+mn-lt"/>
                <a:ea typeface="+mn-ea"/>
                <a:cs typeface="+mn-cs"/>
              </a:rPr>
              <a:t>7</a:t>
            </a:r>
            <a:r>
              <a:rPr kumimoji="1" lang="ja-JP" altLang="en-US" sz="1200" b="0" i="0" kern="1200" dirty="0" smtClean="0">
                <a:solidFill>
                  <a:schemeClr val="tx1"/>
                </a:solidFill>
                <a:effectLst/>
                <a:latin typeface="+mn-lt"/>
                <a:ea typeface="+mn-ea"/>
                <a:cs typeface="+mn-cs"/>
              </a:rPr>
              <a:t>個のデバイスがインターネットにつながっていることになります。これが</a:t>
            </a:r>
            <a:r>
              <a:rPr kumimoji="1" lang="en-US" altLang="ja-JP" sz="1200" b="0" i="0" kern="1200" dirty="0" smtClean="0">
                <a:solidFill>
                  <a:schemeClr val="tx1"/>
                </a:solidFill>
                <a:effectLst/>
                <a:latin typeface="+mn-lt"/>
                <a:ea typeface="+mn-ea"/>
                <a:cs typeface="+mn-cs"/>
              </a:rPr>
              <a:t>10</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2025</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80</a:t>
            </a:r>
            <a:r>
              <a:rPr kumimoji="1" lang="ja-JP" altLang="en-US" sz="1200" b="0" i="0" kern="1200" dirty="0" smtClean="0">
                <a:solidFill>
                  <a:schemeClr val="tx1"/>
                </a:solidFill>
                <a:effectLst/>
                <a:latin typeface="+mn-lt"/>
                <a:ea typeface="+mn-ea"/>
                <a:cs typeface="+mn-cs"/>
              </a:rPr>
              <a:t>億人の時代には２兆個になるといわれ、一人平均</a:t>
            </a:r>
            <a:r>
              <a:rPr kumimoji="1" lang="en-US" altLang="ja-JP" sz="1200" b="0" i="0" kern="1200" dirty="0" smtClean="0">
                <a:solidFill>
                  <a:schemeClr val="tx1"/>
                </a:solidFill>
                <a:effectLst/>
                <a:latin typeface="+mn-lt"/>
                <a:ea typeface="+mn-ea"/>
                <a:cs typeface="+mn-cs"/>
              </a:rPr>
              <a:t>250</a:t>
            </a:r>
            <a:r>
              <a:rPr kumimoji="1" lang="ja-JP" altLang="en-US" sz="1200" b="0" i="0" kern="1200" dirty="0" smtClean="0">
                <a:solidFill>
                  <a:schemeClr val="tx1"/>
                </a:solidFill>
                <a:effectLst/>
                <a:latin typeface="+mn-lt"/>
                <a:ea typeface="+mn-ea"/>
                <a:cs typeface="+mn-cs"/>
              </a:rPr>
              <a:t>個のデバイスを持つ計算になります。これは必ずしも突拍子もない数とは言えません。たとえば、靴や鞄、鍵やメガネ、家具や建物など、自宅や職場を併せて考えれば、その程度のモノに私たちは既に関わっています。それらの多くが全てインターネットにつながれば、現実世界のデジタルコピーが、緻密かつリアルタイムにデジタル世界に写し取られることになるのです。こういう現実世界とデジタル世界の一体化を前提とする社会や生活の基盤が実現しようとしているのです。</a:t>
            </a:r>
          </a:p>
          <a:p>
            <a:pPr fontAlgn="base"/>
            <a:r>
              <a:rPr kumimoji="1" lang="ja-JP" altLang="en-US" sz="1200" b="0" i="0" kern="1200" dirty="0" smtClean="0">
                <a:solidFill>
                  <a:schemeClr val="tx1"/>
                </a:solidFill>
                <a:effectLst/>
                <a:latin typeface="+mn-lt"/>
                <a:ea typeface="+mn-ea"/>
                <a:cs typeface="+mn-cs"/>
              </a:rPr>
              <a:t>この２つの牽引力は、５つのテクノロジー・トレンドによって支えられます。</a:t>
            </a:r>
          </a:p>
          <a:p>
            <a:pPr fontAlgn="base"/>
            <a:r>
              <a:rPr kumimoji="1" lang="ja-JP" altLang="en-US" sz="1200" b="1" i="0" kern="1200" dirty="0" smtClean="0">
                <a:solidFill>
                  <a:schemeClr val="tx1"/>
                </a:solidFill>
                <a:effectLst/>
                <a:latin typeface="+mn-lt"/>
                <a:ea typeface="+mn-ea"/>
                <a:cs typeface="+mn-cs"/>
              </a:rPr>
              <a:t>サーバーレス</a:t>
            </a:r>
          </a:p>
          <a:p>
            <a:pPr fontAlgn="base"/>
            <a:r>
              <a:rPr kumimoji="1" lang="ja-JP" altLang="en-US" sz="1200" b="0" i="0" kern="1200" dirty="0" smtClean="0">
                <a:solidFill>
                  <a:schemeClr val="tx1"/>
                </a:solidFill>
                <a:effectLst/>
                <a:latin typeface="+mn-lt"/>
                <a:ea typeface="+mn-ea"/>
                <a:cs typeface="+mn-cs"/>
              </a:rPr>
              <a:t>クラウド・ネイティブの真価は、物理的な実態を、そのアナロジーとしてサービスにおきかえるものではありません。クラウドにしかできないコトを最大限活かすことで、はじめてその真価が発揮されます。例えば、コンテナや</a:t>
            </a:r>
            <a:r>
              <a:rPr kumimoji="1" lang="en-US" altLang="ja-JP" sz="1200" b="0" i="0" kern="1200" dirty="0" err="1"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API</a:t>
            </a:r>
            <a:r>
              <a:rPr kumimoji="1" lang="ja-JP" altLang="en-US" sz="1200" b="0" i="0" kern="1200" dirty="0" smtClean="0">
                <a:solidFill>
                  <a:schemeClr val="tx1"/>
                </a:solidFill>
                <a:effectLst/>
                <a:latin typeface="+mn-lt"/>
                <a:ea typeface="+mn-ea"/>
                <a:cs typeface="+mn-cs"/>
              </a:rPr>
              <a:t>を活用すれば、開発や運用管理の生産性を劇的に変え、最新のテクノロジーをいち早くビジネスに取り込むことができます。</a:t>
            </a:r>
          </a:p>
          <a:p>
            <a:pPr fontAlgn="base"/>
            <a:r>
              <a:rPr kumimoji="1" lang="ja-JP" altLang="en-US" sz="1200" b="0" i="0" kern="1200" dirty="0" smtClean="0">
                <a:solidFill>
                  <a:schemeClr val="tx1"/>
                </a:solidFill>
                <a:effectLst/>
                <a:latin typeface="+mn-lt"/>
                <a:ea typeface="+mn-ea"/>
                <a:cs typeface="+mn-cs"/>
              </a:rPr>
              <a:t>このような使い方では物理的なサーバーやネットワーク機器を意識する必要はなくなり、その機能や性能をサービスとして直接使うことができるようになります。仮想化は物理的な実態のアナロジーに過ぎませんが、そんなことを考える必要がなくなるのです。</a:t>
            </a:r>
          </a:p>
          <a:p>
            <a:pPr fontAlgn="base"/>
            <a:r>
              <a:rPr kumimoji="1" lang="en-US" altLang="ja-JP" sz="1200" b="1" i="0" kern="1200" dirty="0" smtClean="0">
                <a:solidFill>
                  <a:schemeClr val="tx1"/>
                </a:solidFill>
                <a:effectLst/>
                <a:latin typeface="+mn-lt"/>
                <a:ea typeface="+mn-ea"/>
                <a:cs typeface="+mn-cs"/>
              </a:rPr>
              <a:t>Internet of Things</a:t>
            </a:r>
            <a:r>
              <a:rPr kumimoji="1" lang="ja-JP" altLang="en-US" sz="1200" b="1" i="0" kern="1200" dirty="0" smtClean="0">
                <a:solidFill>
                  <a:schemeClr val="tx1"/>
                </a:solidFill>
                <a:effectLst/>
                <a:latin typeface="+mn-lt"/>
                <a:ea typeface="+mn-ea"/>
                <a:cs typeface="+mn-cs"/>
              </a:rPr>
              <a:t>（</a:t>
            </a:r>
            <a:r>
              <a:rPr kumimoji="1" lang="en-US" altLang="ja-JP" sz="1200" b="1" i="0" kern="1200" dirty="0" err="1" smtClean="0">
                <a:solidFill>
                  <a:schemeClr val="tx1"/>
                </a:solidFill>
                <a:effectLst/>
                <a:latin typeface="+mn-lt"/>
                <a:ea typeface="+mn-ea"/>
                <a:cs typeface="+mn-cs"/>
              </a:rPr>
              <a:t>IoT</a:t>
            </a:r>
            <a:r>
              <a:rPr kumimoji="1" lang="ja-JP" altLang="en-US" sz="1200" b="1" i="0" kern="1200" dirty="0" smtClean="0">
                <a:solidFill>
                  <a:schemeClr val="tx1"/>
                </a:solidFill>
                <a:effectLst/>
                <a:latin typeface="+mn-lt"/>
                <a:ea typeface="+mn-ea"/>
                <a:cs typeface="+mn-cs"/>
              </a:rPr>
              <a:t>）</a:t>
            </a:r>
          </a:p>
          <a:p>
            <a:pPr fontAlgn="base"/>
            <a:r>
              <a:rPr kumimoji="1" lang="ja-JP" altLang="en-US" sz="1200" b="0" i="0" kern="1200" dirty="0" smtClean="0">
                <a:solidFill>
                  <a:schemeClr val="tx1"/>
                </a:solidFill>
                <a:effectLst/>
                <a:latin typeface="+mn-lt"/>
                <a:ea typeface="+mn-ea"/>
                <a:cs typeface="+mn-cs"/>
              </a:rPr>
              <a:t>モノが直接インターネットにつながることで、現実世界はこれまでに無く緻密に、そしてリアルタイムにデジタルで捉えられるようになることは既に述べたとおりです。この仕組みが、ビジネス・モデルやビジネス・プロセスをくみ上げてきた既存の常識を大きく変えることになります。</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をビジネスとして考えようとするとき、このビジネス・モデルやビジネス・プロセスの変革にどのように貢献するかという視点が大切です。</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テクノロジーとしてのみ捉えてしまえば、他のテクノロジーがそうであったようにコモディ化の波にいずれは呑み込まれてしまいます。一時的に利益を得ることができても、進化の時計がますます加速する今の時代にあっては、コモディティ化もまた急速な勢いで迫ってくるでしょう。むしろ、コモディティを武器にして低コストとスピードでビジネス・プロセスを変革することにビジネス価値を見出すことが大切になります。</a:t>
            </a:r>
          </a:p>
          <a:p>
            <a:pPr fontAlgn="base"/>
            <a:r>
              <a:rPr kumimoji="1" lang="ja-JP" altLang="en-US" sz="1200" b="0" i="0" kern="1200" dirty="0" smtClean="0">
                <a:solidFill>
                  <a:schemeClr val="tx1"/>
                </a:solidFill>
                <a:effectLst/>
                <a:latin typeface="+mn-lt"/>
                <a:ea typeface="+mn-ea"/>
                <a:cs typeface="+mn-cs"/>
              </a:rPr>
              <a:t>また、物理的、地理的な障壁のないデジタル世界は、自由につながり、融合することができます。かつてシュンペーターが、「イノベーションとは新しい組合せである」と言いましたが、その新しい組合せを簡単に試してみることができるようになります。まさにイノベーションの孵卵器であり加速器が、</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の生みだすデジタル世界と言えるでしょう。</a:t>
            </a:r>
          </a:p>
          <a:p>
            <a:pPr fontAlgn="base"/>
            <a:r>
              <a:rPr kumimoji="1" lang="ja-JP" altLang="en-US" sz="1200" b="1" i="0" kern="1200" dirty="0" smtClean="0">
                <a:solidFill>
                  <a:schemeClr val="tx1"/>
                </a:solidFill>
                <a:effectLst/>
                <a:latin typeface="+mn-lt"/>
                <a:ea typeface="+mn-ea"/>
                <a:cs typeface="+mn-cs"/>
              </a:rPr>
              <a:t>サイバー・セキュリティ</a:t>
            </a:r>
            <a:r>
              <a:rPr kumimoji="1" lang="en-US" altLang="ja-JP" sz="1200" b="1" i="0" kern="1200" dirty="0" smtClean="0">
                <a:solidFill>
                  <a:schemeClr val="tx1"/>
                </a:solidFill>
                <a:effectLst/>
                <a:latin typeface="+mn-lt"/>
                <a:ea typeface="+mn-ea"/>
                <a:cs typeface="+mn-cs"/>
              </a:rPr>
              <a:t>&amp;</a:t>
            </a:r>
            <a:r>
              <a:rPr kumimoji="1" lang="ja-JP" altLang="en-US" sz="1200" b="1" i="0" kern="1200" dirty="0" smtClean="0">
                <a:solidFill>
                  <a:schemeClr val="tx1"/>
                </a:solidFill>
                <a:effectLst/>
                <a:latin typeface="+mn-lt"/>
                <a:ea typeface="+mn-ea"/>
                <a:cs typeface="+mn-cs"/>
              </a:rPr>
              <a:t>ガバナンス</a:t>
            </a:r>
          </a:p>
          <a:p>
            <a:pPr fontAlgn="base"/>
            <a:r>
              <a:rPr kumimoji="1" lang="ja-JP" altLang="en-US" sz="1200" b="0" i="0" kern="1200" dirty="0" smtClean="0">
                <a:solidFill>
                  <a:schemeClr val="tx1"/>
                </a:solidFill>
                <a:effectLst/>
                <a:latin typeface="+mn-lt"/>
                <a:ea typeface="+mn-ea"/>
                <a:cs typeface="+mn-cs"/>
              </a:rPr>
              <a:t>クラウド・ネイティブもアンビエント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も、ともにセキュリティやガバナンスの常識を大きく変えなくてはなりません。これまでのように自社システムを自社の管理の行き届く場所に物理的に設置し、それを取り囲むように壁を張り巡らせ、自社と外部の境界を守るセキュリティは成り立ちません。</a:t>
            </a:r>
          </a:p>
          <a:p>
            <a:pPr fontAlgn="base"/>
            <a:r>
              <a:rPr kumimoji="1" lang="ja-JP" altLang="en-US" sz="1200" b="0" i="0" kern="1200" dirty="0" smtClean="0">
                <a:solidFill>
                  <a:schemeClr val="tx1"/>
                </a:solidFill>
                <a:effectLst/>
                <a:latin typeface="+mn-lt"/>
                <a:ea typeface="+mn-ea"/>
                <a:cs typeface="+mn-cs"/>
              </a:rPr>
              <a:t>クラウドも</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も自社の直接的な支配下にはなく、内と外との目に見える境界は喪失します。そうなると大切になってくるのは、デバイスやシステムと利用者とのお互いの信頼を確立することです。そのためには「誰が使っているのか」のアイデンティティと、「いつ、どのように使ったか」のログを管理できる基盤が鍵を握ることになるでしょう。</a:t>
            </a:r>
          </a:p>
          <a:p>
            <a:pPr fontAlgn="base"/>
            <a:r>
              <a:rPr kumimoji="1" lang="ja-JP" altLang="en-US" sz="1200" b="0" i="0" kern="1200" dirty="0" smtClean="0">
                <a:solidFill>
                  <a:schemeClr val="tx1"/>
                </a:solidFill>
                <a:effectLst/>
                <a:latin typeface="+mn-lt"/>
                <a:ea typeface="+mn-ea"/>
                <a:cs typeface="+mn-cs"/>
              </a:rPr>
              <a:t>守るのは物理的なシステムそのものではなく、データやプロセスを守るという発想への転換が大切になります。また、管理する対象が膨大な数となり、ログの中から攻撃、痕跡、リスクを見つけ出すための作業は膨大なものとなります。もはや人手に頼ることを不可能であり、自動化や自律化、エージェント化といった新たな仕組みが必要になるでしょう。また、セキュリティを技術問題としてではなく、ビジネス・プロセスやアプリケーションをセキュアに作ることまで含め、アーキテクチャー全体を考えたセキュリティが重要になります。</a:t>
            </a:r>
          </a:p>
          <a:p>
            <a:pPr fontAlgn="base"/>
            <a:r>
              <a:rPr kumimoji="1" lang="en-US" altLang="ja-JP" sz="1200" b="1" i="0" kern="1200" dirty="0" err="1" smtClean="0">
                <a:solidFill>
                  <a:schemeClr val="tx1"/>
                </a:solidFill>
                <a:effectLst/>
                <a:latin typeface="+mn-lt"/>
                <a:ea typeface="+mn-ea"/>
                <a:cs typeface="+mn-cs"/>
              </a:rPr>
              <a:t>DevOps</a:t>
            </a:r>
            <a:endParaRPr kumimoji="1" lang="en-US" altLang="ja-JP" sz="1200" b="1" i="0" kern="1200" dirty="0" smtClean="0">
              <a:solidFill>
                <a:schemeClr val="tx1"/>
              </a:solidFill>
              <a:effectLst/>
              <a:latin typeface="+mn-lt"/>
              <a:ea typeface="+mn-ea"/>
              <a:cs typeface="+mn-cs"/>
            </a:endParaRPr>
          </a:p>
          <a:p>
            <a:pPr fontAlgn="base"/>
            <a:r>
              <a:rPr kumimoji="1" lang="ja-JP" altLang="en-US" sz="1200" b="0" i="0" kern="1200" dirty="0" smtClean="0">
                <a:solidFill>
                  <a:schemeClr val="tx1"/>
                </a:solidFill>
                <a:effectLst/>
                <a:latin typeface="+mn-lt"/>
                <a:ea typeface="+mn-ea"/>
                <a:cs typeface="+mn-cs"/>
              </a:rPr>
              <a:t>ビジネスは、常に市場の変化に敏感に反応し、そのプロセスや機能を変えてゆくことで生き延び、成長します。そのスピードと柔軟性が大きな価値を生みだすのです。</a:t>
            </a:r>
          </a:p>
          <a:p>
            <a:pPr fontAlgn="base"/>
            <a:r>
              <a:rPr kumimoji="1" lang="ja-JP" altLang="en-US" sz="1200" b="0" i="0" kern="1200" dirty="0" smtClean="0">
                <a:solidFill>
                  <a:schemeClr val="tx1"/>
                </a:solidFill>
                <a:effectLst/>
                <a:latin typeface="+mn-lt"/>
                <a:ea typeface="+mn-ea"/>
                <a:cs typeface="+mn-cs"/>
              </a:rPr>
              <a:t>「アンビエント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」の拡大は、ビジネスと</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を不可分なものにします。つまり、ビジネス・スピードに同期化し、柔軟に機能や性能を変えることができる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でなければなりません。</a:t>
            </a:r>
          </a:p>
          <a:p>
            <a:pPr fontAlgn="base"/>
            <a:r>
              <a:rPr kumimoji="1" lang="ja-JP" altLang="en-US" sz="1200" b="0" i="0" kern="1200" dirty="0" smtClean="0">
                <a:solidFill>
                  <a:schemeClr val="tx1"/>
                </a:solidFill>
                <a:effectLst/>
                <a:latin typeface="+mn-lt"/>
                <a:ea typeface="+mn-ea"/>
                <a:cs typeface="+mn-cs"/>
              </a:rPr>
              <a:t>システムを新たに作る、あるいは仕様を変えることは、ビジネスを成功させるために必要なことです。そこに求められるスピードが加速しつつあるなかで、従来同様に仕様を固め、工数を手配し、見積もりをとって対応しているようでは使いものになりません。要求に即応し、システムを開発し直ちに本番に供すること。それを頻繁に繰り返しながらビジネスの現場のスピードに同期化できなくてはならないのです。</a:t>
            </a:r>
          </a:p>
          <a:p>
            <a:pPr fontAlgn="base"/>
            <a:r>
              <a:rPr kumimoji="1" lang="ja-JP" altLang="en-US" sz="1200" b="0" i="0" kern="1200" dirty="0" smtClean="0">
                <a:solidFill>
                  <a:schemeClr val="tx1"/>
                </a:solidFill>
                <a:effectLst/>
                <a:latin typeface="+mn-lt"/>
                <a:ea typeface="+mn-ea"/>
                <a:cs typeface="+mn-cs"/>
              </a:rPr>
              <a:t>そのためには、先に説明した「サーバーレス」な環境を活かすことを前提に、開発と運用管理の関係を抜本的に変えなくてはなりません。</a:t>
            </a:r>
          </a:p>
          <a:p>
            <a:pPr fontAlgn="base"/>
            <a:r>
              <a:rPr kumimoji="1" lang="ja-JP" altLang="en-US" sz="1200" b="1" i="0" kern="1200" dirty="0" smtClean="0">
                <a:solidFill>
                  <a:schemeClr val="tx1"/>
                </a:solidFill>
                <a:effectLst/>
                <a:latin typeface="+mn-lt"/>
                <a:ea typeface="+mn-ea"/>
                <a:cs typeface="+mn-cs"/>
              </a:rPr>
              <a:t>自動化・自律化</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と人工知能の普及は、人手の負担を劇的に減らしてしまうだけではありません。人間が介在するが故にできない膨大なデータのリアルタイム処理、意志決定に伴う時間的遅延の解消、人的エラーの排除が実現されます。</a:t>
            </a:r>
          </a:p>
          <a:p>
            <a:pPr fontAlgn="base"/>
            <a:r>
              <a:rPr kumimoji="1" lang="ja-JP" altLang="en-US" sz="1200" b="0" i="0" kern="1200" dirty="0" smtClean="0">
                <a:solidFill>
                  <a:schemeClr val="tx1"/>
                </a:solidFill>
                <a:effectLst/>
                <a:latin typeface="+mn-lt"/>
                <a:ea typeface="+mn-ea"/>
                <a:cs typeface="+mn-cs"/>
              </a:rPr>
              <a:t>そのためには標準化されたルールを確実にこなす自動化、状況を適宜把握し、時々の最適解を見つけ、人手に頼らず実行する自律化が必要となります。これにより、人間の介在を前提としないビジネス・モデルやビジネス・プロセスを考えることが可能になるのです。</a:t>
            </a:r>
          </a:p>
          <a:p>
            <a:pPr fontAlgn="base"/>
            <a:r>
              <a:rPr kumimoji="1" lang="ja-JP" altLang="en-US" sz="1200" b="0" i="0" kern="1200" dirty="0" smtClean="0">
                <a:solidFill>
                  <a:schemeClr val="tx1"/>
                </a:solidFill>
                <a:effectLst/>
                <a:latin typeface="+mn-lt"/>
                <a:ea typeface="+mn-ea"/>
                <a:cs typeface="+mn-cs"/>
              </a:rPr>
              <a:t>つまり、自動化や自律化は、単なる省力化の問題としてではなく、ビジネスのあり方の変革として捉えるべきなのです。そういう視点を持つことができたときに、自動化や自律化は、「デジタル・トランスフォーメーション」を実現する重要な要件となるのです。</a:t>
            </a:r>
          </a:p>
          <a:p>
            <a:pPr fontAlgn="base"/>
            <a:r>
              <a:rPr kumimoji="1" lang="ja-JP" altLang="en-US" sz="1200" b="0" i="0" kern="1200" dirty="0" smtClean="0">
                <a:solidFill>
                  <a:schemeClr val="tx1"/>
                </a:solidFill>
                <a:effectLst/>
                <a:latin typeface="+mn-lt"/>
                <a:ea typeface="+mn-ea"/>
                <a:cs typeface="+mn-cs"/>
              </a:rPr>
              <a:t> </a:t>
            </a:r>
          </a:p>
          <a:p>
            <a:pPr fontAlgn="base"/>
            <a:r>
              <a:rPr kumimoji="1" lang="ja-JP" altLang="en-US" sz="1200" b="0" i="0" kern="1200" dirty="0" smtClean="0">
                <a:solidFill>
                  <a:schemeClr val="tx1"/>
                </a:solidFill>
                <a:effectLst/>
                <a:latin typeface="+mn-lt"/>
                <a:ea typeface="+mn-ea"/>
                <a:cs typeface="+mn-cs"/>
              </a:rPr>
              <a:t>この「デジタル・トランスフォーメーション」を支える</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つのテクノロジー・トレンドに向き合うことが、ビジネスの創出と発展につながります。しかし、そのことは同時に「</a:t>
            </a:r>
            <a:r>
              <a:rPr kumimoji="1" lang="ja-JP" altLang="en-US" sz="1200" b="1" i="0" kern="1200" dirty="0" smtClean="0">
                <a:solidFill>
                  <a:schemeClr val="tx1"/>
                </a:solidFill>
                <a:effectLst/>
                <a:latin typeface="+mn-lt"/>
                <a:ea typeface="+mn-ea"/>
                <a:cs typeface="+mn-cs"/>
              </a:rPr>
              <a:t>デジタル・ディスラプション（デジタルによる破壊）</a:t>
            </a:r>
            <a:r>
              <a:rPr kumimoji="1" lang="ja-JP" altLang="en-US" sz="1200" b="0" i="0" kern="1200" dirty="0" smtClean="0">
                <a:solidFill>
                  <a:schemeClr val="tx1"/>
                </a:solidFill>
                <a:effectLst/>
                <a:latin typeface="+mn-lt"/>
                <a:ea typeface="+mn-ea"/>
                <a:cs typeface="+mn-cs"/>
              </a:rPr>
              <a:t>」を伴うことも覚悟しなくてはなりません。</a:t>
            </a:r>
          </a:p>
          <a:p>
            <a:pPr fontAlgn="base"/>
            <a:r>
              <a:rPr kumimoji="1" lang="ja-JP" altLang="en-US" sz="1200" b="0" i="0" kern="1200" dirty="0" smtClean="0">
                <a:solidFill>
                  <a:schemeClr val="tx1"/>
                </a:solidFill>
                <a:effectLst/>
                <a:latin typeface="+mn-lt"/>
                <a:ea typeface="+mn-ea"/>
                <a:cs typeface="+mn-cs"/>
              </a:rPr>
              <a:t>これまで自分たちのビジネスを支えてきた経営基盤は破壊されるかもしれません。そのことを覚悟しなければならないのです。ただ、いずれ破壊されるのであれば、そこに関わらないことの方がむしろリスクです。それを自ら破壊することでイニシアティブを確保するという攻めの姿勢こそが、生き残りを支えてゆくことになるのです。</a:t>
            </a:r>
          </a:p>
          <a:p>
            <a:pPr fontAlgn="base"/>
            <a:r>
              <a:rPr kumimoji="1" lang="ja-JP" altLang="en-US" sz="1200" b="0" i="0" kern="1200" smtClean="0">
                <a:solidFill>
                  <a:schemeClr val="tx1"/>
                </a:solidFill>
                <a:effectLst/>
                <a:latin typeface="+mn-lt"/>
                <a:ea typeface="+mn-ea"/>
                <a:cs typeface="+mn-cs"/>
              </a:rPr>
              <a:t>今年は、いくつかのビッグ・プロジェクトが終了し、工数需要が大幅に減ってしまいます。それを単なる需要の変動としてしか捉えられないとすれば、生き残ることはできません。「ビジネス・トランスフォーメーション」と「デジタル・ディスラプション」へと向かう潮目の変化なのだと受けとめ、自らの役割の再定義や経営資源を再配分する切っ掛けとすることです。その道は、平坦ではありませんが、もはや選択の余地はないのです。</a:t>
            </a:r>
          </a:p>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604875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つの役割</a:t>
            </a:r>
          </a:p>
          <a:p>
            <a:r>
              <a:rPr kumimoji="1" lang="ja-JP" altLang="ja-JP" sz="1200" kern="1200" dirty="0" smtClean="0">
                <a:solidFill>
                  <a:schemeClr val="tx1"/>
                </a:solidFill>
                <a:effectLst/>
                <a:latin typeface="+mn-lt"/>
                <a:ea typeface="+mn-ea"/>
                <a:cs typeface="+mn-cs"/>
              </a:rPr>
              <a:t>冒頭の事例で紹介したように、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と一体化」しているといってもいいでしょう。しかし、いまだ「</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は道具にすぎない」と言われることも多く、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の本来の役割が正しく伝わっていないようにも思います。</a:t>
            </a:r>
          </a:p>
          <a:p>
            <a:r>
              <a:rPr kumimoji="1" lang="ja-JP" altLang="ja-JP" sz="1200" kern="1200" dirty="0" smtClean="0">
                <a:solidFill>
                  <a:schemeClr val="tx1"/>
                </a:solidFill>
                <a:effectLst/>
                <a:latin typeface="+mn-lt"/>
                <a:ea typeface="+mn-ea"/>
                <a:cs typeface="+mn-cs"/>
              </a:rPr>
              <a:t>まずはビジネスにとって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はどのような役割を果たしているのかを整理してゆきましょう。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■■利便性の向上とビジネスの多様性を支える「道具としての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smtClean="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smtClean="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smtClean="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smtClean="0">
                <a:solidFill>
                  <a:schemeClr val="tx1"/>
                </a:solidFill>
                <a:effectLst/>
                <a:latin typeface="+mn-lt"/>
                <a:ea typeface="+mn-ea"/>
                <a:cs typeface="+mn-cs"/>
              </a:rPr>
              <a:t>このような「道具としての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の専門家に任せることのできる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」と付き合うには、テクノロジーやトレンドに精通した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の専門家主導ですすめてゆくといいでしょう。</a:t>
            </a:r>
          </a:p>
          <a:p>
            <a:r>
              <a:rPr kumimoji="1" lang="ja-JP" altLang="ja-JP" sz="1200" kern="1200" dirty="0" smtClean="0">
                <a:solidFill>
                  <a:schemeClr val="tx1"/>
                </a:solidFill>
                <a:effectLst/>
                <a:latin typeface="+mn-lt"/>
                <a:ea typeface="+mn-ea"/>
                <a:cs typeface="+mn-cs"/>
              </a:rPr>
              <a:t>■■ビジネスの効率化や品質を高める「仕組みとしての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が仕事の流れを円滑にし、効率を高めてくれます。例えば、</a:t>
            </a:r>
          </a:p>
          <a:p>
            <a:pPr lvl="0"/>
            <a:r>
              <a:rPr kumimoji="1" lang="ja-JP" altLang="ja-JP" sz="1200" kern="1200" dirty="0" smtClean="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smtClean="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smtClean="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smtClean="0">
                <a:solidFill>
                  <a:schemeClr val="tx1"/>
                </a:solidFill>
                <a:effectLst/>
                <a:latin typeface="+mn-lt"/>
                <a:ea typeface="+mn-ea"/>
                <a:cs typeface="+mn-cs"/>
              </a:rPr>
              <a:t>このような「仕組みとしての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」は業務の現場と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の専門家が一緒に取り組んでいかなければならない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smtClean="0">
                <a:solidFill>
                  <a:schemeClr val="tx1"/>
                </a:solidFill>
                <a:effectLst/>
                <a:latin typeface="+mn-lt"/>
                <a:ea typeface="+mn-ea"/>
                <a:cs typeface="+mn-cs"/>
              </a:rPr>
              <a:t>一方、そんな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smtClean="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も手直しが必要になります。</a:t>
            </a:r>
          </a:p>
          <a:p>
            <a:r>
              <a:rPr kumimoji="1" lang="ja-JP" altLang="ja-JP" sz="1200" kern="1200" dirty="0" smtClean="0">
                <a:solidFill>
                  <a:schemeClr val="tx1"/>
                </a:solidFill>
                <a:effectLst/>
                <a:latin typeface="+mn-lt"/>
                <a:ea typeface="+mn-ea"/>
                <a:cs typeface="+mn-cs"/>
              </a:rPr>
              <a:t>このように「仕組みとしての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smtClean="0">
                <a:solidFill>
                  <a:schemeClr val="tx1"/>
                </a:solidFill>
                <a:effectLst/>
                <a:latin typeface="+mn-lt"/>
                <a:ea typeface="+mn-ea"/>
                <a:cs typeface="+mn-cs"/>
              </a:rPr>
              <a:t>そんな「仕組みとしての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」と付き合うには、経営や業務の現場の人たちが、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の常識や可能性、その限界を正しく理解し、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smtClean="0">
                <a:solidFill>
                  <a:schemeClr val="tx1"/>
                </a:solidFill>
                <a:effectLst/>
                <a:latin typeface="+mn-lt"/>
                <a:ea typeface="+mn-ea"/>
                <a:cs typeface="+mn-cs"/>
              </a:rPr>
              <a:t>■■ビジネスの変革や新たなビジネスの創出を促す「思想としての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の進化はこれまでの常識を破壊しつつあります。例えば、</a:t>
            </a:r>
          </a:p>
          <a:p>
            <a:pPr lvl="0"/>
            <a:r>
              <a:rPr kumimoji="1" lang="ja-JP" altLang="ja-JP" sz="1200" kern="1200" dirty="0" smtClean="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smtClean="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smtClean="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はそんな「思想」という役割を担っているのです。</a:t>
            </a:r>
          </a:p>
          <a:p>
            <a:r>
              <a:rPr kumimoji="1" lang="ja-JP" altLang="ja-JP" sz="1200" kern="1200" dirty="0" smtClean="0">
                <a:solidFill>
                  <a:schemeClr val="tx1"/>
                </a:solidFill>
                <a:effectLst/>
                <a:latin typeface="+mn-lt"/>
                <a:ea typeface="+mn-ea"/>
                <a:cs typeface="+mn-cs"/>
              </a:rPr>
              <a:t>「思想としての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smtClean="0">
                <a:solidFill>
                  <a:schemeClr val="tx1"/>
                </a:solidFill>
                <a:effectLst/>
                <a:latin typeface="+mn-lt"/>
                <a:ea typeface="+mn-ea"/>
                <a:cs typeface="+mn-cs"/>
              </a:rPr>
              <a:t>■■収益を拡大させビジネスの成長を支える「商品としての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はそれ自身が商品となって、お金を稼いでくれます。例えば、</a:t>
            </a:r>
          </a:p>
          <a:p>
            <a:pPr lvl="0"/>
            <a:r>
              <a:rPr kumimoji="1" lang="ja-JP" altLang="ja-JP" sz="1200" kern="1200" dirty="0" smtClean="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smtClean="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smtClean="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smtClean="0">
                <a:solidFill>
                  <a:schemeClr val="tx1"/>
                </a:solidFill>
                <a:effectLst/>
                <a:latin typeface="+mn-lt"/>
                <a:ea typeface="+mn-ea"/>
                <a:cs typeface="+mn-cs"/>
              </a:rPr>
              <a:t>そんな「商品としての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にできること、できないこと、そして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smtClean="0">
                <a:solidFill>
                  <a:schemeClr val="tx1"/>
                </a:solidFill>
                <a:effectLst/>
                <a:latin typeface="+mn-lt"/>
                <a:ea typeface="+mn-ea"/>
                <a:cs typeface="+mn-cs"/>
              </a:rPr>
              <a:t>「商品としての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について深く精通し、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smtClean="0">
                <a:solidFill>
                  <a:schemeClr val="tx1"/>
                </a:solidFill>
                <a:effectLst/>
                <a:latin typeface="+mn-lt"/>
                <a:ea typeface="+mn-ea"/>
                <a:cs typeface="+mn-cs"/>
              </a:rPr>
              <a:t>また「商品としての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」は、本章で既に紹介した３つの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の総力戦でもあります。つまり、</a:t>
            </a:r>
          </a:p>
          <a:p>
            <a:pPr lvl="0"/>
            <a:r>
              <a:rPr kumimoji="1" lang="ja-JP" altLang="ja-JP" sz="1200" kern="1200" dirty="0" smtClean="0">
                <a:solidFill>
                  <a:schemeClr val="tx1"/>
                </a:solidFill>
                <a:effectLst/>
                <a:latin typeface="+mn-lt"/>
                <a:ea typeface="+mn-ea"/>
                <a:cs typeface="+mn-cs"/>
              </a:rPr>
              <a:t>「思想としての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smtClean="0">
                <a:solidFill>
                  <a:schemeClr val="tx1"/>
                </a:solidFill>
                <a:effectLst/>
                <a:latin typeface="+mn-lt"/>
                <a:ea typeface="+mn-ea"/>
                <a:cs typeface="+mn-cs"/>
              </a:rPr>
              <a:t>「仕組みとしての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」で、便利で効率の良いビジネス・プロセスを作る。</a:t>
            </a:r>
          </a:p>
          <a:p>
            <a:pPr lvl="0"/>
            <a:r>
              <a:rPr kumimoji="1" lang="ja-JP" altLang="ja-JP" sz="1200" kern="1200" dirty="0" smtClean="0">
                <a:solidFill>
                  <a:schemeClr val="tx1"/>
                </a:solidFill>
                <a:effectLst/>
                <a:latin typeface="+mn-lt"/>
                <a:ea typeface="+mn-ea"/>
                <a:cs typeface="+mn-cs"/>
              </a:rPr>
              <a:t>「道具としての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」で、是非とも使いたいと思わせる使い勝手や見栄えの良さを実現する。</a:t>
            </a:r>
          </a:p>
          <a:p>
            <a:r>
              <a:rPr kumimoji="1" lang="ja-JP" altLang="ja-JP" sz="1200" kern="1200" dirty="0" smtClean="0">
                <a:solidFill>
                  <a:schemeClr val="tx1"/>
                </a:solidFill>
                <a:effectLst/>
                <a:latin typeface="+mn-lt"/>
                <a:ea typeface="+mn-ea"/>
                <a:cs typeface="+mn-cs"/>
              </a:rPr>
              <a:t>そんな取り組みが、魅力的な「商品としての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745292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進化は急激であり、破壊的でもあります。一方で、ビジネスの可能性を切り拓くイノベーションの源泉でもあります。そんなビジネスの未来を味方に付けるためには、戦略、作戦、戦術の３つのステップですすめてゆくといいでしょう。</a:t>
            </a:r>
          </a:p>
          <a:p>
            <a:r>
              <a:rPr kumimoji="1" lang="ja-JP" altLang="en-US" sz="1200" b="1" i="0" kern="1200" dirty="0" smtClean="0">
                <a:solidFill>
                  <a:schemeClr val="tx1"/>
                </a:solidFill>
                <a:effectLst/>
                <a:latin typeface="+mn-lt"/>
                <a:ea typeface="+mn-ea"/>
                <a:cs typeface="+mn-cs"/>
              </a:rPr>
              <a:t>ステップ</a:t>
            </a:r>
            <a:r>
              <a:rPr kumimoji="1" lang="en-US" altLang="ja-JP" sz="1200" b="1" i="0" kern="1200" dirty="0" smtClean="0">
                <a:solidFill>
                  <a:schemeClr val="tx1"/>
                </a:solidFill>
                <a:effectLst/>
                <a:latin typeface="+mn-lt"/>
                <a:ea typeface="+mn-ea"/>
                <a:cs typeface="+mn-cs"/>
              </a:rPr>
              <a:t>1</a:t>
            </a:r>
            <a:r>
              <a:rPr kumimoji="1" lang="ja-JP" altLang="en-US" sz="1200" b="1" i="0" kern="1200" dirty="0" smtClean="0">
                <a:solidFill>
                  <a:schemeClr val="tx1"/>
                </a:solidFill>
                <a:effectLst/>
                <a:latin typeface="+mn-lt"/>
                <a:ea typeface="+mn-ea"/>
                <a:cs typeface="+mn-cs"/>
              </a:rPr>
              <a:t>：戦略（</a:t>
            </a:r>
            <a:r>
              <a:rPr kumimoji="1" lang="en-US" altLang="ja-JP" sz="1200" b="1" i="0" kern="1200" dirty="0" smtClean="0">
                <a:solidFill>
                  <a:schemeClr val="tx1"/>
                </a:solidFill>
                <a:effectLst/>
                <a:latin typeface="+mn-lt"/>
                <a:ea typeface="+mn-ea"/>
                <a:cs typeface="+mn-cs"/>
              </a:rPr>
              <a:t>Strategy</a:t>
            </a:r>
            <a:r>
              <a:rPr kumimoji="1" lang="ja-JP" altLang="en-US" sz="1200" b="1"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：目指すべきゴール、すなわち「あるべき姿」を明らかにし、それを実現するためのシナリオである「</a:t>
            </a:r>
            <a:r>
              <a:rPr kumimoji="1" lang="ja-JP" altLang="en-US" sz="1200" b="1" i="0" kern="1200" dirty="0" smtClean="0">
                <a:solidFill>
                  <a:schemeClr val="tx1"/>
                </a:solidFill>
                <a:effectLst/>
                <a:latin typeface="+mn-lt"/>
                <a:ea typeface="+mn-ea"/>
                <a:cs typeface="+mn-cs"/>
              </a:rPr>
              <a:t>ビジネス・モデル</a:t>
            </a:r>
            <a:r>
              <a:rPr kumimoji="1" lang="ja-JP" altLang="en-US" sz="1200" b="0" i="0" kern="1200" dirty="0" smtClean="0">
                <a:solidFill>
                  <a:schemeClr val="tx1"/>
                </a:solidFill>
                <a:effectLst/>
                <a:latin typeface="+mn-lt"/>
                <a:ea typeface="+mn-ea"/>
                <a:cs typeface="+mn-cs"/>
              </a:rPr>
              <a:t>」を描く取り組み。</a:t>
            </a:r>
          </a:p>
          <a:p>
            <a:r>
              <a:rPr kumimoji="1" lang="ja-JP" altLang="en-US" sz="1200" b="1" i="0" kern="1200" dirty="0" smtClean="0">
                <a:solidFill>
                  <a:schemeClr val="tx1"/>
                </a:solidFill>
                <a:effectLst/>
                <a:latin typeface="+mn-lt"/>
                <a:ea typeface="+mn-ea"/>
                <a:cs typeface="+mn-cs"/>
              </a:rPr>
              <a:t>ステップ</a:t>
            </a:r>
            <a:r>
              <a:rPr kumimoji="1" lang="en-US" altLang="ja-JP" sz="1200" b="1" i="0" kern="1200" dirty="0" smtClean="0">
                <a:solidFill>
                  <a:schemeClr val="tx1"/>
                </a:solidFill>
                <a:effectLst/>
                <a:latin typeface="+mn-lt"/>
                <a:ea typeface="+mn-ea"/>
                <a:cs typeface="+mn-cs"/>
              </a:rPr>
              <a:t>2</a:t>
            </a:r>
            <a:r>
              <a:rPr kumimoji="1" lang="ja-JP" altLang="en-US" sz="1200" b="1" i="0" kern="1200" dirty="0" smtClean="0">
                <a:solidFill>
                  <a:schemeClr val="tx1"/>
                </a:solidFill>
                <a:effectLst/>
                <a:latin typeface="+mn-lt"/>
                <a:ea typeface="+mn-ea"/>
                <a:cs typeface="+mn-cs"/>
              </a:rPr>
              <a:t>：作戦（</a:t>
            </a:r>
            <a:r>
              <a:rPr kumimoji="1" lang="en-US" altLang="ja-JP" sz="1200" b="1" i="0" kern="1200" dirty="0" smtClean="0">
                <a:solidFill>
                  <a:schemeClr val="tx1"/>
                </a:solidFill>
                <a:effectLst/>
                <a:latin typeface="+mn-lt"/>
                <a:ea typeface="+mn-ea"/>
                <a:cs typeface="+mn-cs"/>
              </a:rPr>
              <a:t>Operation</a:t>
            </a:r>
            <a:r>
              <a:rPr kumimoji="1" lang="ja-JP" altLang="en-US" sz="1200" b="1"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：この戦略を実現するためのひとつひとつのプロジェクトである「</a:t>
            </a:r>
            <a:r>
              <a:rPr kumimoji="1" lang="ja-JP" altLang="en-US" sz="1200" b="1" i="0" kern="1200" dirty="0" smtClean="0">
                <a:solidFill>
                  <a:schemeClr val="tx1"/>
                </a:solidFill>
                <a:effectLst/>
                <a:latin typeface="+mn-lt"/>
                <a:ea typeface="+mn-ea"/>
                <a:cs typeface="+mn-cs"/>
              </a:rPr>
              <a:t>ビジネス・プロセス</a:t>
            </a:r>
            <a:r>
              <a:rPr kumimoji="1" lang="ja-JP" altLang="en-US" sz="1200" b="0" i="0" kern="1200" dirty="0" smtClean="0">
                <a:solidFill>
                  <a:schemeClr val="tx1"/>
                </a:solidFill>
                <a:effectLst/>
                <a:latin typeface="+mn-lt"/>
                <a:ea typeface="+mn-ea"/>
                <a:cs typeface="+mn-cs"/>
              </a:rPr>
              <a:t>」を組み立てる取り組み。</a:t>
            </a:r>
          </a:p>
          <a:p>
            <a:r>
              <a:rPr kumimoji="1" lang="ja-JP" altLang="en-US" sz="1200" b="1" i="0" kern="1200" dirty="0" smtClean="0">
                <a:solidFill>
                  <a:schemeClr val="tx1"/>
                </a:solidFill>
                <a:effectLst/>
                <a:latin typeface="+mn-lt"/>
                <a:ea typeface="+mn-ea"/>
                <a:cs typeface="+mn-cs"/>
              </a:rPr>
              <a:t>ステップ</a:t>
            </a:r>
            <a:r>
              <a:rPr kumimoji="1" lang="en-US" altLang="ja-JP" sz="1200" b="1" i="0" kern="1200" dirty="0" smtClean="0">
                <a:solidFill>
                  <a:schemeClr val="tx1"/>
                </a:solidFill>
                <a:effectLst/>
                <a:latin typeface="+mn-lt"/>
                <a:ea typeface="+mn-ea"/>
                <a:cs typeface="+mn-cs"/>
              </a:rPr>
              <a:t>3</a:t>
            </a:r>
            <a:r>
              <a:rPr kumimoji="1" lang="ja-JP" altLang="en-US" sz="1200" b="1" i="0" kern="1200" dirty="0" smtClean="0">
                <a:solidFill>
                  <a:schemeClr val="tx1"/>
                </a:solidFill>
                <a:effectLst/>
                <a:latin typeface="+mn-lt"/>
                <a:ea typeface="+mn-ea"/>
                <a:cs typeface="+mn-cs"/>
              </a:rPr>
              <a:t>：戦術（</a:t>
            </a:r>
            <a:r>
              <a:rPr kumimoji="1" lang="en-US" altLang="ja-JP" sz="1200" b="1" i="0" kern="1200" dirty="0" smtClean="0">
                <a:solidFill>
                  <a:schemeClr val="tx1"/>
                </a:solidFill>
                <a:effectLst/>
                <a:latin typeface="+mn-lt"/>
                <a:ea typeface="+mn-ea"/>
                <a:cs typeface="+mn-cs"/>
              </a:rPr>
              <a:t>Tactics</a:t>
            </a:r>
            <a:r>
              <a:rPr kumimoji="1" lang="ja-JP" altLang="en-US" sz="1200" b="1"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：そのプロジェクトを遂行するための手段や道具である「</a:t>
            </a:r>
            <a:r>
              <a:rPr kumimoji="1" lang="ja-JP" altLang="en-US" sz="1200" b="1" i="0" kern="1200" dirty="0" smtClean="0">
                <a:solidFill>
                  <a:schemeClr val="tx1"/>
                </a:solidFill>
                <a:effectLst/>
                <a:latin typeface="+mn-lt"/>
                <a:ea typeface="+mn-ea"/>
                <a:cs typeface="+mn-cs"/>
              </a:rPr>
              <a:t>使い勝手や見栄え</a:t>
            </a:r>
            <a:r>
              <a:rPr kumimoji="1" lang="ja-JP" altLang="en-US" sz="1200" b="0" i="0" kern="1200" dirty="0" smtClean="0">
                <a:solidFill>
                  <a:schemeClr val="tx1"/>
                </a:solidFill>
                <a:effectLst/>
                <a:latin typeface="+mn-lt"/>
                <a:ea typeface="+mn-ea"/>
                <a:cs typeface="+mn-cs"/>
              </a:rPr>
              <a:t>」を作り込む取り組み。</a:t>
            </a:r>
          </a:p>
          <a:p>
            <a:r>
              <a:rPr kumimoji="1" lang="ja-JP" altLang="en-US" sz="1200" b="0" i="0" kern="1200" dirty="0" smtClean="0">
                <a:solidFill>
                  <a:schemeClr val="tx1"/>
                </a:solidFill>
                <a:effectLst/>
                <a:latin typeface="+mn-lt"/>
                <a:ea typeface="+mn-ea"/>
                <a:cs typeface="+mn-cs"/>
              </a:rPr>
              <a:t>それでは、ひとつひとつ見てゆくことにしましょう。</a:t>
            </a:r>
          </a:p>
          <a:p>
            <a:r>
              <a:rPr kumimoji="1" lang="ja-JP" altLang="en-US" sz="1200" b="0" i="0" kern="1200" dirty="0" smtClean="0">
                <a:solidFill>
                  <a:schemeClr val="tx1"/>
                </a:solidFill>
                <a:effectLst/>
                <a:latin typeface="+mn-lt"/>
                <a:ea typeface="+mn-ea"/>
                <a:cs typeface="+mn-cs"/>
              </a:rPr>
              <a:t>＊参照記事　</a:t>
            </a:r>
            <a:r>
              <a:rPr kumimoji="1" lang="en-US" altLang="ja-JP" sz="1200" b="0" i="0" kern="1200" dirty="0" smtClean="0">
                <a:solidFill>
                  <a:schemeClr val="tx1"/>
                </a:solidFill>
                <a:effectLst/>
                <a:latin typeface="+mn-lt"/>
                <a:ea typeface="+mn-ea"/>
                <a:cs typeface="+mn-cs"/>
              </a:rPr>
              <a:t>: </a:t>
            </a:r>
            <a:r>
              <a:rPr kumimoji="1" lang="ja-JP" altLang="en-US" sz="1200" b="0" i="0" u="sng" kern="1200" dirty="0" smtClean="0">
                <a:solidFill>
                  <a:schemeClr val="tx1"/>
                </a:solidFill>
                <a:effectLst/>
                <a:latin typeface="+mn-lt"/>
                <a:ea typeface="+mn-ea"/>
                <a:cs typeface="+mn-cs"/>
                <a:hlinkClick r:id="rId3"/>
              </a:rPr>
              <a:t>自分たちの仕事を問い直す「</a:t>
            </a:r>
            <a:r>
              <a:rPr kumimoji="1" lang="en-US" altLang="ja-JP" sz="1200" b="0" i="0" u="sng" kern="1200" dirty="0" smtClean="0">
                <a:solidFill>
                  <a:schemeClr val="tx1"/>
                </a:solidFill>
                <a:effectLst/>
                <a:latin typeface="+mn-lt"/>
                <a:ea typeface="+mn-ea"/>
                <a:cs typeface="+mn-cs"/>
                <a:hlinkClick r:id="rId3"/>
              </a:rPr>
              <a:t>IT</a:t>
            </a:r>
            <a:r>
              <a:rPr kumimoji="1" lang="ja-JP" altLang="en-US" sz="1200" b="0" i="0" u="sng" kern="1200" dirty="0" smtClean="0">
                <a:solidFill>
                  <a:schemeClr val="tx1"/>
                </a:solidFill>
                <a:effectLst/>
                <a:latin typeface="+mn-lt"/>
                <a:ea typeface="+mn-ea"/>
                <a:cs typeface="+mn-cs"/>
                <a:hlinkClick r:id="rId3"/>
              </a:rPr>
              <a:t>の</a:t>
            </a:r>
            <a:r>
              <a:rPr kumimoji="1" lang="en-US" altLang="ja-JP" sz="1200" b="0" i="0" u="sng" kern="1200" dirty="0" smtClean="0">
                <a:solidFill>
                  <a:schemeClr val="tx1"/>
                </a:solidFill>
                <a:effectLst/>
                <a:latin typeface="+mn-lt"/>
                <a:ea typeface="+mn-ea"/>
                <a:cs typeface="+mn-cs"/>
                <a:hlinkClick r:id="rId3"/>
              </a:rPr>
              <a:t>4</a:t>
            </a:r>
            <a:r>
              <a:rPr kumimoji="1" lang="ja-JP" altLang="en-US" sz="1200" b="0" i="0" u="sng" kern="1200" dirty="0" smtClean="0">
                <a:solidFill>
                  <a:schemeClr val="tx1"/>
                </a:solidFill>
                <a:effectLst/>
                <a:latin typeface="+mn-lt"/>
                <a:ea typeface="+mn-ea"/>
                <a:cs typeface="+mn-cs"/>
                <a:hlinkClick r:id="rId3"/>
              </a:rPr>
              <a:t>つの役割」</a:t>
            </a:r>
            <a:endParaRPr kumimoji="1" lang="ja-JP" altLang="en-US" sz="1200" b="0" i="0" kern="1200" dirty="0" smtClean="0">
              <a:solidFill>
                <a:schemeClr val="tx1"/>
              </a:solidFill>
              <a:effectLst/>
              <a:latin typeface="+mn-lt"/>
              <a:ea typeface="+mn-ea"/>
              <a:cs typeface="+mn-cs"/>
            </a:endParaRPr>
          </a:p>
          <a:p>
            <a:r>
              <a:rPr kumimoji="1" lang="ja-JP" altLang="en-US" sz="1200" b="1" i="0" kern="1200" dirty="0" smtClean="0">
                <a:solidFill>
                  <a:schemeClr val="tx1"/>
                </a:solidFill>
                <a:effectLst/>
                <a:latin typeface="+mn-lt"/>
                <a:ea typeface="+mn-ea"/>
                <a:cs typeface="+mn-cs"/>
              </a:rPr>
              <a:t>ステップ</a:t>
            </a:r>
            <a:r>
              <a:rPr kumimoji="1" lang="en-US" altLang="ja-JP" sz="1200" b="1" i="0" kern="1200" dirty="0" smtClean="0">
                <a:solidFill>
                  <a:schemeClr val="tx1"/>
                </a:solidFill>
                <a:effectLst/>
                <a:latin typeface="+mn-lt"/>
                <a:ea typeface="+mn-ea"/>
                <a:cs typeface="+mn-cs"/>
              </a:rPr>
              <a:t>1</a:t>
            </a:r>
            <a:r>
              <a:rPr kumimoji="1" lang="ja-JP" altLang="en-US" sz="1200" b="1" i="0" kern="1200" dirty="0" smtClean="0">
                <a:solidFill>
                  <a:schemeClr val="tx1"/>
                </a:solidFill>
                <a:effectLst/>
                <a:latin typeface="+mn-lt"/>
                <a:ea typeface="+mn-ea"/>
                <a:cs typeface="+mn-cs"/>
              </a:rPr>
              <a:t>：戦略（</a:t>
            </a:r>
            <a:r>
              <a:rPr kumimoji="1" lang="en-US" altLang="ja-JP" sz="1200" b="1" i="0" kern="1200" dirty="0" smtClean="0">
                <a:solidFill>
                  <a:schemeClr val="tx1"/>
                </a:solidFill>
                <a:effectLst/>
                <a:latin typeface="+mn-lt"/>
                <a:ea typeface="+mn-ea"/>
                <a:cs typeface="+mn-cs"/>
              </a:rPr>
              <a:t>Strategy</a:t>
            </a:r>
            <a:r>
              <a:rPr kumimoji="1" lang="ja-JP" altLang="en-US" sz="1200" b="1" i="0" kern="1200" dirty="0" smtClean="0">
                <a:solidFill>
                  <a:schemeClr val="tx1"/>
                </a:solidFill>
                <a:effectLst/>
                <a:latin typeface="+mn-lt"/>
                <a:ea typeface="+mn-ea"/>
                <a:cs typeface="+mn-cs"/>
              </a:rPr>
              <a:t>）</a:t>
            </a:r>
          </a:p>
          <a:p>
            <a:r>
              <a:rPr kumimoji="1" lang="ja-JP" altLang="en-US" sz="1200" b="1" i="0" u="sng" kern="1200" dirty="0" smtClean="0">
                <a:solidFill>
                  <a:schemeClr val="tx1"/>
                </a:solidFill>
                <a:effectLst/>
                <a:latin typeface="+mn-lt"/>
                <a:ea typeface="+mn-ea"/>
                <a:cs typeface="+mn-cs"/>
              </a:rPr>
              <a:t>あるべき姿を明確にする</a:t>
            </a:r>
            <a:endParaRPr kumimoji="1" lang="ja-JP" altLang="en-US" sz="1200" b="0" i="0" kern="1200" dirty="0" smtClean="0">
              <a:solidFill>
                <a:schemeClr val="tx1"/>
              </a:solidFill>
              <a:effectLst/>
              <a:latin typeface="+mn-lt"/>
              <a:ea typeface="+mn-ea"/>
              <a:cs typeface="+mn-cs"/>
            </a:endParaRPr>
          </a:p>
          <a:p>
            <a:r>
              <a:rPr kumimoji="1" lang="ja-JP" altLang="en-US" sz="1200" b="0" i="0" kern="1200" dirty="0" smtClean="0">
                <a:solidFill>
                  <a:schemeClr val="tx1"/>
                </a:solidFill>
                <a:effectLst/>
                <a:latin typeface="+mn-lt"/>
                <a:ea typeface="+mn-ea"/>
                <a:cs typeface="+mn-cs"/>
              </a:rPr>
              <a:t>手段を使うことが目的ではありません。現場の課題を解決しビジネスを成功させることが目的です。そのためには、「成功したときの状態」＝「あるべき姿」を具体的に描き、それを実現することに取り組まなければなりません。</a:t>
            </a:r>
          </a:p>
          <a:p>
            <a:r>
              <a:rPr kumimoji="1" lang="ja-JP" altLang="en-US" sz="1200" b="0" i="0" kern="1200" dirty="0" smtClean="0">
                <a:solidFill>
                  <a:schemeClr val="tx1"/>
                </a:solidFill>
                <a:effectLst/>
                <a:latin typeface="+mn-lt"/>
                <a:ea typeface="+mn-ea"/>
                <a:cs typeface="+mn-cs"/>
              </a:rPr>
              <a:t>「あるべき姿」とは、</a:t>
            </a:r>
          </a:p>
          <a:p>
            <a:r>
              <a:rPr kumimoji="1" lang="ja-JP" altLang="en-US" sz="1200" b="0" i="0" kern="1200" dirty="0" smtClean="0">
                <a:solidFill>
                  <a:schemeClr val="tx1"/>
                </a:solidFill>
                <a:effectLst/>
                <a:latin typeface="+mn-lt"/>
                <a:ea typeface="+mn-ea"/>
                <a:cs typeface="+mn-cs"/>
              </a:rPr>
              <a:t>結果としてどうなっていたいのか</a:t>
            </a:r>
          </a:p>
          <a:p>
            <a:r>
              <a:rPr kumimoji="1" lang="ja-JP" altLang="en-US" sz="1200" b="0" i="0" kern="1200" dirty="0" smtClean="0">
                <a:solidFill>
                  <a:schemeClr val="tx1"/>
                </a:solidFill>
                <a:effectLst/>
                <a:latin typeface="+mn-lt"/>
                <a:ea typeface="+mn-ea"/>
                <a:cs typeface="+mn-cs"/>
              </a:rPr>
              <a:t>これができたら「成功」と言い切れる姿</a:t>
            </a:r>
          </a:p>
          <a:p>
            <a:r>
              <a:rPr kumimoji="1" lang="ja-JP" altLang="en-US" sz="1200" b="0" i="0" kern="1200" dirty="0" smtClean="0">
                <a:solidFill>
                  <a:schemeClr val="tx1"/>
                </a:solidFill>
                <a:effectLst/>
                <a:latin typeface="+mn-lt"/>
                <a:ea typeface="+mn-ea"/>
                <a:cs typeface="+mn-cs"/>
              </a:rPr>
              <a:t>理想のゴール</a:t>
            </a:r>
          </a:p>
          <a:p>
            <a:r>
              <a:rPr kumimoji="1" lang="ja-JP" altLang="en-US" sz="1200" b="0" i="0" kern="1200" dirty="0" smtClean="0">
                <a:solidFill>
                  <a:schemeClr val="tx1"/>
                </a:solidFill>
                <a:effectLst/>
                <a:latin typeface="+mn-lt"/>
                <a:ea typeface="+mn-ea"/>
                <a:cs typeface="+mn-cs"/>
              </a:rPr>
              <a:t>を表現したものです。これを明確にすることが最初の一歩です。例えば、</a:t>
            </a:r>
          </a:p>
          <a:p>
            <a:r>
              <a:rPr kumimoji="1" lang="ja-JP" altLang="en-US" sz="1200" b="0" i="0" kern="1200" dirty="0" smtClean="0">
                <a:solidFill>
                  <a:schemeClr val="tx1"/>
                </a:solidFill>
                <a:effectLst/>
                <a:latin typeface="+mn-lt"/>
                <a:ea typeface="+mn-ea"/>
                <a:cs typeface="+mn-cs"/>
              </a:rPr>
              <a:t>この分野では業界トップの地位を確保したい</a:t>
            </a:r>
          </a:p>
          <a:p>
            <a:r>
              <a:rPr kumimoji="1" lang="ja-JP" altLang="en-US" sz="1200" b="0" i="0" kern="1200" dirty="0" smtClean="0">
                <a:solidFill>
                  <a:schemeClr val="tx1"/>
                </a:solidFill>
                <a:effectLst/>
                <a:latin typeface="+mn-lt"/>
                <a:ea typeface="+mn-ea"/>
                <a:cs typeface="+mn-cs"/>
              </a:rPr>
              <a:t>顧客満足度ナンバーワンの評価で顧客を虜にしたい</a:t>
            </a:r>
          </a:p>
          <a:p>
            <a:r>
              <a:rPr kumimoji="1" lang="ja-JP" altLang="en-US" sz="1200" b="0" i="0" kern="1200" dirty="0" smtClean="0">
                <a:solidFill>
                  <a:schemeClr val="tx1"/>
                </a:solidFill>
                <a:effectLst/>
                <a:latin typeface="+mn-lt"/>
                <a:ea typeface="+mn-ea"/>
                <a:cs typeface="+mn-cs"/>
              </a:rPr>
              <a:t>「一時的な売上の積み上げ」から「長期継続的な収益の積み上げ」に事業転換を図りたい</a:t>
            </a:r>
          </a:p>
          <a:p>
            <a:r>
              <a:rPr kumimoji="1" lang="ja-JP" altLang="en-US" sz="1200" b="0" i="0" kern="1200" dirty="0" smtClean="0">
                <a:solidFill>
                  <a:schemeClr val="tx1"/>
                </a:solidFill>
                <a:effectLst/>
                <a:latin typeface="+mn-lt"/>
                <a:ea typeface="+mn-ea"/>
                <a:cs typeface="+mn-cs"/>
              </a:rPr>
              <a:t>どうやって実現するかではなく、結果として「どうなっていたい」の具体化が最初です。</a:t>
            </a:r>
          </a:p>
          <a:p>
            <a:r>
              <a:rPr kumimoji="1" lang="ja-JP" altLang="en-US" sz="1200" b="0" i="0" kern="1200" dirty="0" smtClean="0">
                <a:solidFill>
                  <a:schemeClr val="tx1"/>
                </a:solidFill>
                <a:effectLst/>
                <a:latin typeface="+mn-lt"/>
                <a:ea typeface="+mn-ea"/>
                <a:cs typeface="+mn-cs"/>
              </a:rPr>
              <a:t>このとき、「とてもいまの自分たちにはできそうにない」などといった「現実」は一旦棚上げしてください。「現実」を考えはじめると、それらが足かせとなり、大胆な発想はできなくなってしまいます。「どうなっていたいのか＝結果」を純粋に追求することです。「現実」にはやがて向き合うことになりますが、まずはこの段階では理想を求めることが大切です。</a:t>
            </a:r>
          </a:p>
          <a:p>
            <a:r>
              <a:rPr kumimoji="1" lang="ja-JP" altLang="en-US" sz="1200" b="1" i="0" u="sng" kern="1200" dirty="0" smtClean="0">
                <a:solidFill>
                  <a:schemeClr val="tx1"/>
                </a:solidFill>
                <a:effectLst/>
                <a:latin typeface="+mn-lt"/>
                <a:ea typeface="+mn-ea"/>
                <a:cs typeface="+mn-cs"/>
              </a:rPr>
              <a:t>ビジネス・モデルと実現のシナリオを描く</a:t>
            </a:r>
            <a:endParaRPr kumimoji="1" lang="ja-JP" altLang="en-US" sz="1200" b="0" i="0" kern="1200" dirty="0" smtClean="0">
              <a:solidFill>
                <a:schemeClr val="tx1"/>
              </a:solidFill>
              <a:effectLst/>
              <a:latin typeface="+mn-lt"/>
              <a:ea typeface="+mn-ea"/>
              <a:cs typeface="+mn-cs"/>
            </a:endParaRPr>
          </a:p>
          <a:p>
            <a:r>
              <a:rPr kumimoji="1" lang="ja-JP" altLang="en-US" sz="1200" b="0" i="0" kern="1200" dirty="0" smtClean="0">
                <a:solidFill>
                  <a:schemeClr val="tx1"/>
                </a:solidFill>
                <a:effectLst/>
                <a:latin typeface="+mn-lt"/>
                <a:ea typeface="+mn-ea"/>
                <a:cs typeface="+mn-cs"/>
              </a:rPr>
              <a:t>次に、この「あるべき姿」を実現するためのビジネス・モデルやそこに至るシナリオを「思想としての</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」を前提に大胆な発想で考えてゆくといいでしょう。例えば、</a:t>
            </a:r>
          </a:p>
          <a:p>
            <a:r>
              <a:rPr kumimoji="1" lang="ja-JP" altLang="en-US" sz="1200" b="0" i="0" kern="1200" dirty="0" smtClean="0">
                <a:solidFill>
                  <a:schemeClr val="tx1"/>
                </a:solidFill>
                <a:effectLst/>
                <a:latin typeface="+mn-lt"/>
                <a:ea typeface="+mn-ea"/>
                <a:cs typeface="+mn-cs"/>
              </a:rPr>
              <a:t>これまではコストがかかりすぎてとても考えられなかった　</a:t>
            </a:r>
          </a:p>
          <a:p>
            <a:r>
              <a:rPr kumimoji="1" lang="ja-JP" altLang="en-US" sz="1200" b="0" i="0" kern="1200" dirty="0" smtClean="0">
                <a:solidFill>
                  <a:schemeClr val="tx1"/>
                </a:solidFill>
                <a:effectLst/>
                <a:latin typeface="+mn-lt"/>
                <a:ea typeface="+mn-ea"/>
                <a:cs typeface="+mn-cs"/>
              </a:rPr>
              <a:t>高度な熟練が必要で人間にしかできなかった　</a:t>
            </a:r>
          </a:p>
          <a:p>
            <a:r>
              <a:rPr kumimoji="1" lang="ja-JP" altLang="en-US" sz="1200" b="0" i="0" kern="1200" dirty="0" smtClean="0">
                <a:solidFill>
                  <a:schemeClr val="tx1"/>
                </a:solidFill>
                <a:effectLst/>
                <a:latin typeface="+mn-lt"/>
                <a:ea typeface="+mn-ea"/>
                <a:cs typeface="+mn-cs"/>
              </a:rPr>
              <a:t>業務の連携や人のつながりが簡単には作れなかった　など</a:t>
            </a:r>
          </a:p>
          <a:p>
            <a:r>
              <a:rPr kumimoji="1" lang="ja-JP" altLang="en-US" sz="1200" b="0" i="0" kern="1200" dirty="0" smtClean="0">
                <a:solidFill>
                  <a:schemeClr val="tx1"/>
                </a:solidFill>
                <a:effectLst/>
                <a:latin typeface="+mn-lt"/>
                <a:ea typeface="+mn-ea"/>
                <a:cs typeface="+mn-cs"/>
              </a:rPr>
              <a:t>かつての非常識はいまでは常識になっていることも少なくありません。「そんなことはできるはずはない」といった思い込みをしないで、テクノロジーのトレンドやデジタル・ビジネスの事例を丁寧に調べ、新しい常識で可能性を探ることです。</a:t>
            </a:r>
          </a:p>
          <a:p>
            <a:r>
              <a:rPr kumimoji="1" lang="ja-JP" altLang="en-US" sz="1200" b="0" i="0" kern="1200" dirty="0" smtClean="0">
                <a:solidFill>
                  <a:schemeClr val="tx1"/>
                </a:solidFill>
                <a:effectLst/>
                <a:latin typeface="+mn-lt"/>
                <a:ea typeface="+mn-ea"/>
                <a:cs typeface="+mn-cs"/>
              </a:rPr>
              <a:t>例えば、商品を買ってくれたお客様がどのような使い方をしているのかを知るためには、登録されている顧客情報を頼りにアンケートをお願いするか、調査会社に調査を依頼するしか方法がありませんでした。そのため、そういう調査に協力的な一部のサンプルからしかデータを集めることができず、不完全なデータから推測するしかなかったのです。</a:t>
            </a:r>
          </a:p>
          <a:p>
            <a:r>
              <a:rPr kumimoji="1" lang="ja-JP" altLang="en-US" sz="1200" b="0" i="0" kern="1200" dirty="0" smtClean="0">
                <a:solidFill>
                  <a:schemeClr val="tx1"/>
                </a:solidFill>
                <a:effectLst/>
                <a:latin typeface="+mn-lt"/>
                <a:ea typeface="+mn-ea"/>
                <a:cs typeface="+mn-cs"/>
              </a:rPr>
              <a:t>しかし、センサーや通信装置が小型・高性能化して単価も劇的に安くなったこと、さらには誰もがスマートフォンを持ち歩くようになったことで、状況は一変しました。</a:t>
            </a:r>
          </a:p>
          <a:p>
            <a:r>
              <a:rPr kumimoji="1" lang="ja-JP" altLang="en-US" sz="1200" b="0" i="0" kern="1200" dirty="0" smtClean="0">
                <a:solidFill>
                  <a:schemeClr val="tx1"/>
                </a:solidFill>
                <a:effectLst/>
                <a:latin typeface="+mn-lt"/>
                <a:ea typeface="+mn-ea"/>
                <a:cs typeface="+mn-cs"/>
              </a:rPr>
              <a:t>商品に予めセンサーや通信機能を組み込んでおき、スマートフォンと連携して商品の付加価値を高めるサービスを提供します。そのサービスは使いたい、あるいは使わないと損だと思わせるような魅力的なものでなくてはなりません。そうしておけば、お客様の利用状況がリアルタイムで、しかも完全に把握することができます。</a:t>
            </a:r>
          </a:p>
          <a:p>
            <a:r>
              <a:rPr kumimoji="1" lang="ja-JP" altLang="en-US" sz="1200" b="0" i="0" kern="1200" dirty="0" smtClean="0">
                <a:solidFill>
                  <a:schemeClr val="tx1"/>
                </a:solidFill>
                <a:effectLst/>
                <a:latin typeface="+mn-lt"/>
                <a:ea typeface="+mn-ea"/>
                <a:cs typeface="+mn-cs"/>
              </a:rPr>
              <a:t>また、なんらかのオンライン・サービスを提供するに当たり、利用者ひとり一人の使い方や趣味嗜好を捉え、それに合わせてメニューを変えてサービスの魅力を高めたい、あるいは、適切なオプション・サービスを提案して収益を増やしたいとしましょう。そのためには、高度な分析機能やその結果の解釈、それに基づく推奨機能などを組み込む必要があります。それには高額なパッケージ・ソフトウエアを購入し、専門のエンジニアを雇わなくてはなりませんし、そんな仕組みを自ら開発しなければなりませんでした。これにはなかなかの覚悟が必要です。</a:t>
            </a:r>
          </a:p>
          <a:p>
            <a:r>
              <a:rPr kumimoji="1" lang="ja-JP" altLang="en-US" sz="1200" b="0" i="0" kern="1200" dirty="0" smtClean="0">
                <a:solidFill>
                  <a:schemeClr val="tx1"/>
                </a:solidFill>
                <a:effectLst/>
                <a:latin typeface="+mn-lt"/>
                <a:ea typeface="+mn-ea"/>
                <a:cs typeface="+mn-cs"/>
              </a:rPr>
              <a:t>しかし、いまではこのようなことをやってくれる人工知能サービスがクラウドから提供されています。しかも使った分だけ支払う従量課金型のサービスですから、先行投資リスクもありません。これを自社のサービスに組み込むこともできる時代になりました。</a:t>
            </a:r>
          </a:p>
          <a:p>
            <a:r>
              <a:rPr kumimoji="1" lang="ja-JP" altLang="en-US" sz="1200" b="0" i="0" kern="1200" dirty="0" smtClean="0">
                <a:solidFill>
                  <a:schemeClr val="tx1"/>
                </a:solidFill>
                <a:effectLst/>
                <a:latin typeface="+mn-lt"/>
                <a:ea typeface="+mn-ea"/>
                <a:cs typeface="+mn-cs"/>
              </a:rPr>
              <a:t>もちろんそれを使いこなすスキルは必要ですが、技術的難しさは軽減され業務のプロフェッショナルであっても、ちょっと勉強すれば使えるようなサービスも登場しています。</a:t>
            </a:r>
          </a:p>
          <a:p>
            <a:r>
              <a:rPr kumimoji="1" lang="ja-JP" altLang="en-US" sz="1200" b="0" i="0" kern="1200" dirty="0" smtClean="0">
                <a:solidFill>
                  <a:schemeClr val="tx1"/>
                </a:solidFill>
                <a:effectLst/>
                <a:latin typeface="+mn-lt"/>
                <a:ea typeface="+mn-ea"/>
                <a:cs typeface="+mn-cs"/>
              </a:rPr>
              <a:t>こんなことは、数年前までは非常識なことだったかもしれませんが、いまでは十分に実現可能となっています。</a:t>
            </a:r>
          </a:p>
          <a:p>
            <a:r>
              <a:rPr kumimoji="1" lang="ja-JP" altLang="en-US" sz="1200" b="0" i="0" kern="1200" dirty="0" smtClean="0">
                <a:solidFill>
                  <a:schemeClr val="tx1"/>
                </a:solidFill>
                <a:effectLst/>
                <a:latin typeface="+mn-lt"/>
                <a:ea typeface="+mn-ea"/>
                <a:cs typeface="+mn-cs"/>
              </a:rPr>
              <a:t>このような情報をネットや書籍で調べることもできますが、ベンチャー企業や大学などとの共同研究、優れた技術やアイデアを集めるイベントの開催やコミュニティーへの参加など、感度を高く最新の事情に触れ、知恵や知識を持つ人たちとつながっておく取り組みも効果的です。事実、</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FinTech</a:t>
            </a:r>
            <a:r>
              <a:rPr kumimoji="1" lang="ja-JP" altLang="en-US" sz="1200" b="0" i="0" kern="1200" dirty="0" smtClean="0">
                <a:solidFill>
                  <a:schemeClr val="tx1"/>
                </a:solidFill>
                <a:effectLst/>
                <a:latin typeface="+mn-lt"/>
                <a:ea typeface="+mn-ea"/>
                <a:cs typeface="+mn-cs"/>
              </a:rPr>
              <a:t>、人工知能などの分野では、大企業とベンチャー企業、大学などが一緒になってコンソーシアムを立ち上げる例が増えています。</a:t>
            </a:r>
          </a:p>
          <a:p>
            <a:r>
              <a:rPr kumimoji="1" lang="ja-JP" altLang="en-US" sz="1200" b="1" i="0" kern="1200" dirty="0" smtClean="0">
                <a:solidFill>
                  <a:schemeClr val="tx1"/>
                </a:solidFill>
                <a:effectLst/>
                <a:latin typeface="+mn-lt"/>
                <a:ea typeface="+mn-ea"/>
                <a:cs typeface="+mn-cs"/>
              </a:rPr>
              <a:t>ステップ</a:t>
            </a:r>
            <a:r>
              <a:rPr kumimoji="1" lang="en-US" altLang="ja-JP" sz="1200" b="1" i="0" kern="1200" dirty="0" smtClean="0">
                <a:solidFill>
                  <a:schemeClr val="tx1"/>
                </a:solidFill>
                <a:effectLst/>
                <a:latin typeface="+mn-lt"/>
                <a:ea typeface="+mn-ea"/>
                <a:cs typeface="+mn-cs"/>
              </a:rPr>
              <a:t>2</a:t>
            </a:r>
            <a:r>
              <a:rPr kumimoji="1" lang="ja-JP" altLang="en-US" sz="1200" b="1" i="0" kern="1200" dirty="0" smtClean="0">
                <a:solidFill>
                  <a:schemeClr val="tx1"/>
                </a:solidFill>
                <a:effectLst/>
                <a:latin typeface="+mn-lt"/>
                <a:ea typeface="+mn-ea"/>
                <a:cs typeface="+mn-cs"/>
              </a:rPr>
              <a:t>：作戦（</a:t>
            </a:r>
            <a:r>
              <a:rPr kumimoji="1" lang="en-US" altLang="ja-JP" sz="1200" b="1" i="0" kern="1200" dirty="0" smtClean="0">
                <a:solidFill>
                  <a:schemeClr val="tx1"/>
                </a:solidFill>
                <a:effectLst/>
                <a:latin typeface="+mn-lt"/>
                <a:ea typeface="+mn-ea"/>
                <a:cs typeface="+mn-cs"/>
              </a:rPr>
              <a:t>Operation</a:t>
            </a:r>
            <a:r>
              <a:rPr kumimoji="1" lang="ja-JP" altLang="en-US" sz="1200" b="1" i="0" kern="1200" dirty="0" smtClean="0">
                <a:solidFill>
                  <a:schemeClr val="tx1"/>
                </a:solidFill>
                <a:effectLst/>
                <a:latin typeface="+mn-lt"/>
                <a:ea typeface="+mn-ea"/>
                <a:cs typeface="+mn-cs"/>
              </a:rPr>
              <a:t>）</a:t>
            </a:r>
          </a:p>
          <a:p>
            <a:r>
              <a:rPr kumimoji="1" lang="ja-JP" altLang="en-US" sz="1200" b="0" i="0" kern="1200" dirty="0" smtClean="0">
                <a:solidFill>
                  <a:schemeClr val="tx1"/>
                </a:solidFill>
                <a:effectLst/>
                <a:latin typeface="+mn-lt"/>
                <a:ea typeface="+mn-ea"/>
                <a:cs typeface="+mn-cs"/>
              </a:rPr>
              <a:t>次の段階として「仕組みとしての</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を練り上げることです。どのような手順で、どのような手続きを行い、どのようなやり方で結果を出すか。そんなビジネス・プロセスや業務手順を明確にして、それを実現するために最良の手立てを考えてゆきます。</a:t>
            </a:r>
          </a:p>
          <a:p>
            <a:r>
              <a:rPr kumimoji="1" lang="ja-JP" altLang="en-US" sz="1200" b="0" i="0" kern="1200" dirty="0" smtClean="0">
                <a:solidFill>
                  <a:schemeClr val="tx1"/>
                </a:solidFill>
                <a:effectLst/>
                <a:latin typeface="+mn-lt"/>
                <a:ea typeface="+mn-ea"/>
                <a:cs typeface="+mn-cs"/>
              </a:rPr>
              <a:t>ここでも</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の可能性を追求することです。例えば、</a:t>
            </a:r>
          </a:p>
          <a:p>
            <a:r>
              <a:rPr kumimoji="1" lang="ja-JP" altLang="en-US" sz="1200" b="0" i="0" kern="1200" dirty="0" smtClean="0">
                <a:solidFill>
                  <a:schemeClr val="tx1"/>
                </a:solidFill>
                <a:effectLst/>
                <a:latin typeface="+mn-lt"/>
                <a:ea typeface="+mn-ea"/>
                <a:cs typeface="+mn-cs"/>
              </a:rPr>
              <a:t>スマートフォンで写真を撮れば自動的に報告書のひな形が作成され、進捗の予実についても自動的にアップデートされる</a:t>
            </a:r>
          </a:p>
          <a:p>
            <a:r>
              <a:rPr kumimoji="1" lang="ja-JP" altLang="en-US" sz="1200" b="0" i="0" kern="1200" dirty="0" smtClean="0">
                <a:solidFill>
                  <a:schemeClr val="tx1"/>
                </a:solidFill>
                <a:effectLst/>
                <a:latin typeface="+mn-lt"/>
                <a:ea typeface="+mn-ea"/>
                <a:cs typeface="+mn-cs"/>
              </a:rPr>
              <a:t>機械の操作を音声の指示だけで行い、関係者への連絡や通知も音声だけで行い、必要とあればそれを文章にもしてくれる</a:t>
            </a:r>
          </a:p>
          <a:p>
            <a:r>
              <a:rPr kumimoji="1" lang="ja-JP" altLang="en-US" sz="1200" b="0" i="0" kern="1200" dirty="0" smtClean="0">
                <a:solidFill>
                  <a:schemeClr val="tx1"/>
                </a:solidFill>
                <a:effectLst/>
                <a:latin typeface="+mn-lt"/>
                <a:ea typeface="+mn-ea"/>
                <a:cs typeface="+mn-cs"/>
              </a:rPr>
              <a:t>データを入力すれば、そのデータの内容を分析し、自動的に最適な図表を作成してくれる</a:t>
            </a:r>
          </a:p>
          <a:p>
            <a:r>
              <a:rPr kumimoji="1" lang="ja-JP" altLang="en-US" sz="1200" b="0" i="0" kern="1200" dirty="0" smtClean="0">
                <a:solidFill>
                  <a:schemeClr val="tx1"/>
                </a:solidFill>
                <a:effectLst/>
                <a:latin typeface="+mn-lt"/>
                <a:ea typeface="+mn-ea"/>
                <a:cs typeface="+mn-cs"/>
              </a:rPr>
              <a:t>これらのことは既に実現可能です。このような</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のできることを前提に仕組みを作れば、仕事の効率や精度を飛躍的に高めることができるはずです。</a:t>
            </a:r>
          </a:p>
          <a:p>
            <a:r>
              <a:rPr kumimoji="1" lang="ja-JP" altLang="en-US" sz="1200" b="1" i="0" kern="1200" dirty="0" smtClean="0">
                <a:solidFill>
                  <a:schemeClr val="tx1"/>
                </a:solidFill>
                <a:effectLst/>
                <a:latin typeface="+mn-lt"/>
                <a:ea typeface="+mn-ea"/>
                <a:cs typeface="+mn-cs"/>
              </a:rPr>
              <a:t>ステップ</a:t>
            </a:r>
            <a:r>
              <a:rPr kumimoji="1" lang="en-US" altLang="ja-JP" sz="1200" b="1" i="0" kern="1200" dirty="0" smtClean="0">
                <a:solidFill>
                  <a:schemeClr val="tx1"/>
                </a:solidFill>
                <a:effectLst/>
                <a:latin typeface="+mn-lt"/>
                <a:ea typeface="+mn-ea"/>
                <a:cs typeface="+mn-cs"/>
              </a:rPr>
              <a:t>3</a:t>
            </a:r>
            <a:r>
              <a:rPr kumimoji="1" lang="ja-JP" altLang="en-US" sz="1200" b="1" i="0" kern="1200" dirty="0" smtClean="0">
                <a:solidFill>
                  <a:schemeClr val="tx1"/>
                </a:solidFill>
                <a:effectLst/>
                <a:latin typeface="+mn-lt"/>
                <a:ea typeface="+mn-ea"/>
                <a:cs typeface="+mn-cs"/>
              </a:rPr>
              <a:t>：戦術（</a:t>
            </a:r>
            <a:r>
              <a:rPr kumimoji="1" lang="en-US" altLang="ja-JP" sz="1200" b="1" i="0" kern="1200" dirty="0" smtClean="0">
                <a:solidFill>
                  <a:schemeClr val="tx1"/>
                </a:solidFill>
                <a:effectLst/>
                <a:latin typeface="+mn-lt"/>
                <a:ea typeface="+mn-ea"/>
                <a:cs typeface="+mn-cs"/>
              </a:rPr>
              <a:t>Tactics</a:t>
            </a:r>
            <a:r>
              <a:rPr kumimoji="1" lang="ja-JP" altLang="en-US" sz="1200" b="1" i="0" kern="1200" dirty="0" smtClean="0">
                <a:solidFill>
                  <a:schemeClr val="tx1"/>
                </a:solidFill>
                <a:effectLst/>
                <a:latin typeface="+mn-lt"/>
                <a:ea typeface="+mn-ea"/>
                <a:cs typeface="+mn-cs"/>
              </a:rPr>
              <a:t>）</a:t>
            </a:r>
          </a:p>
          <a:p>
            <a:r>
              <a:rPr kumimoji="1" lang="ja-JP" altLang="en-US" sz="1200" b="0" i="0" kern="1200" dirty="0" smtClean="0">
                <a:solidFill>
                  <a:schemeClr val="tx1"/>
                </a:solidFill>
                <a:effectLst/>
                <a:latin typeface="+mn-lt"/>
                <a:ea typeface="+mn-ea"/>
                <a:cs typeface="+mn-cs"/>
              </a:rPr>
              <a:t>次は「道具としての</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」の使い方です。例えば、</a:t>
            </a:r>
          </a:p>
          <a:p>
            <a:r>
              <a:rPr kumimoji="1" lang="ja-JP" altLang="en-US" sz="1200" b="0" i="0" kern="1200" dirty="0" smtClean="0">
                <a:solidFill>
                  <a:schemeClr val="tx1"/>
                </a:solidFill>
                <a:effectLst/>
                <a:latin typeface="+mn-lt"/>
                <a:ea typeface="+mn-ea"/>
                <a:cs typeface="+mn-cs"/>
              </a:rPr>
              <a:t>どのタブレット端末はコストパフォーマンスが高いか</a:t>
            </a:r>
          </a:p>
          <a:p>
            <a:r>
              <a:rPr kumimoji="1" lang="ja-JP" altLang="en-US" sz="1200" b="0" i="0" kern="1200" dirty="0" smtClean="0">
                <a:solidFill>
                  <a:schemeClr val="tx1"/>
                </a:solidFill>
                <a:effectLst/>
                <a:latin typeface="+mn-lt"/>
                <a:ea typeface="+mn-ea"/>
                <a:cs typeface="+mn-cs"/>
              </a:rPr>
              <a:t>どのパッケージ・ソフトウエアが最適か</a:t>
            </a:r>
          </a:p>
          <a:p>
            <a:r>
              <a:rPr kumimoji="1" lang="ja-JP" altLang="en-US" sz="1200" b="0" i="0" kern="1200" dirty="0" smtClean="0">
                <a:solidFill>
                  <a:schemeClr val="tx1"/>
                </a:solidFill>
                <a:effectLst/>
                <a:latin typeface="+mn-lt"/>
                <a:ea typeface="+mn-ea"/>
                <a:cs typeface="+mn-cs"/>
              </a:rPr>
              <a:t>どの開発ツールを使えば開発の生産性を高かめられるか　など</a:t>
            </a:r>
          </a:p>
          <a:p>
            <a:r>
              <a:rPr kumimoji="1" lang="ja-JP" altLang="en-US" sz="1200" b="0" i="0" kern="1200" dirty="0" smtClean="0">
                <a:solidFill>
                  <a:schemeClr val="tx1"/>
                </a:solidFill>
                <a:effectLst/>
                <a:latin typeface="+mn-lt"/>
                <a:ea typeface="+mn-ea"/>
                <a:cs typeface="+mn-cs"/>
              </a:rPr>
              <a:t>これから行おうとしている「作戦」にふさわしい手段として最適なものはどれか、また、それを使えるようにするための手順や使いこなすためのスキルをどのように身につければいいのかを</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の専門家である情報システム部門や</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ベンダーに提案を求めるとよいでしょう。</a:t>
            </a:r>
          </a:p>
          <a:p>
            <a:r>
              <a:rPr kumimoji="1" lang="ja-JP" altLang="en-US" sz="1200" b="0" i="0" kern="1200" dirty="0" smtClean="0">
                <a:solidFill>
                  <a:schemeClr val="tx1"/>
                </a:solidFill>
                <a:effectLst/>
                <a:latin typeface="+mn-lt"/>
                <a:ea typeface="+mn-ea"/>
                <a:cs typeface="+mn-cs"/>
              </a:rPr>
              <a:t>注意すべきは、実績や経験にこだわり新しいことを躊躇する保守的な人たちの存在です。「失敗を許さない減点文化」の企業には、このような人たちも少なくありません。しかし、これまでも度々申し上げてきたとおり、</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の進化は日々常識を塗り替えています。その前提に立ち、その時々の新しい常識で「道具としての</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」の選択肢を模索しなければ、成果も制約されてしまいます。だからこそ、事業に責任を持つ経営者や事業部門の人たちが、</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の可能性と限界を正しく理解し、試行錯誤での取り組みを許容する態度を持たなくてはなりません。そんな文化を築いてゆくこともこれからのビジネスを創りあげるためには必要な態度と言えるでしょう。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232869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利用の歴史を遡れば「道具としての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」が始まりでした。給与計算や製造業における部品表展開など、それまで人間がそろばんを弾いていた手間のかかる計算をプログラムに置き換えることで劇的な効率改善を実現したのです。</a:t>
            </a:r>
          </a:p>
          <a:p>
            <a:r>
              <a:rPr kumimoji="1" lang="ja-JP" altLang="ja-JP" sz="1200" kern="1200" dirty="0" smtClean="0">
                <a:solidFill>
                  <a:schemeClr val="tx1"/>
                </a:solidFill>
                <a:effectLst/>
                <a:latin typeface="+mn-lt"/>
                <a:ea typeface="+mn-ea"/>
                <a:cs typeface="+mn-cs"/>
              </a:rPr>
              <a:t>その後、請求書の発行や工場の組み立て作業などのルーチンワーク、書類や伝票の受け渡し、情報の共有や伝達などに適用範囲は広がりました。そのやり方は、人間が行う業務をプロセスに分解し、それぞれの無駄を省いて標準化し、プログラムに置き換えコンピューターで処理するというやり方で、「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」と呼ばれています。一旦、プログラムに置き換えられた「仕組みとしての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」を使わせることで標準化された業務がとても効果的だったので、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需要はさらに拡大してゆきました。</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需要の拡大は、テクノロジーの進化を促しました。インターネットやクラウドにより、いつでもどこでも僅かな費用でだれもが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を利用できるようになり、ソーシャル・メディアや</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により、ヒトやモノのつながり、その関係も大きく変ろうしています。また人工知能やロボットの進化は、これまで人間にしかできなかったことを機械でもできるようにし、人間と機械の役割分担を変えようとしています。</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と一体化したビジネス」が当たり前の時代を迎えようとしています。そうなると、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である情報システム部門やシステム・ベンダーに任せておけばいいという考えは通用しません。もちろん、どんなデータベースを使うか、どのクラウド・サービスがふさわしいか、どの開発ツールを使えばいいのかと言ったこと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の専門家たちに任せたほうがいいでしょう。しかし、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がもたらす新しい常識や可能性を正しく理解し、自社の経営戦略や事業施策に結びつけ、事業の革新を実現するのは経営者や事業部門、すなわちビジネス・オーナーの責任です。</a:t>
            </a:r>
          </a:p>
          <a:p>
            <a:r>
              <a:rPr kumimoji="1" lang="ja-JP" altLang="ja-JP" sz="1200" kern="1200" dirty="0" smtClean="0">
                <a:solidFill>
                  <a:schemeClr val="tx1"/>
                </a:solidFill>
                <a:effectLst/>
                <a:latin typeface="+mn-lt"/>
                <a:ea typeface="+mn-ea"/>
                <a:cs typeface="+mn-cs"/>
              </a:rPr>
              <a:t>例えば、新しく家を建てるとき、「なんでもいいから、格安で住み心地のいい家を作ってくれ」と建築会社に頼み、出来上がった家を見て「こんな家を頼んだつもりはない」と文句を言っても後の祭りです。どんな家を建てたいかは施主が考えるべきことです。自分のライフスタイルや家族構成、予算などを考え、建築会社に相談するのが普通ではないでしょうか。</a:t>
            </a:r>
          </a:p>
          <a:p>
            <a:r>
              <a:rPr kumimoji="1" lang="ja-JP" altLang="ja-JP" sz="1200" kern="1200" dirty="0" smtClean="0">
                <a:solidFill>
                  <a:schemeClr val="tx1"/>
                </a:solidFill>
                <a:effectLst/>
                <a:latin typeface="+mn-lt"/>
                <a:ea typeface="+mn-ea"/>
                <a:cs typeface="+mn-cs"/>
              </a:rPr>
              <a:t>建築デザインの雑誌などを読んで、こんな家にしたい、こんな家具を置きたいとこちらの想いを伝えるでしょう。建築会社は、そんなあなたの意向を請けて、専門家として、デザインや工法、設備を提案してくれるはずです。そして、ああしよう、こうしようとやり取りを繰り返しながら、待望の家が完成します。出来上がった家は、施主に引き渡されます。施主は、必要に応じて設備の追加や改修を専門家に頼みながら、自分たちの生活になじませ、より快適な生活ができるようにしてゆくものです。</a:t>
            </a:r>
          </a:p>
          <a:p>
            <a:r>
              <a:rPr kumimoji="1" lang="ja-JP" altLang="ja-JP" sz="1200" kern="1200" dirty="0" smtClean="0">
                <a:solidFill>
                  <a:schemeClr val="tx1"/>
                </a:solidFill>
                <a:effectLst/>
                <a:latin typeface="+mn-lt"/>
                <a:ea typeface="+mn-ea"/>
                <a:cs typeface="+mn-cs"/>
              </a:rPr>
              <a:t>どうしたいのかは施主の責任です。それは情報システムも同じです。ビジネス・オーナーは自分たちのビジネスにふさわしい情報システムは何かを考え、</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の専門家である情報システム部門や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ベンダーに相談する必要があります。そのとき、</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についてはなにも知らないでは、「なんでもいいから、格安で使い勝手のいい情報システムを作ってくれ」というしかありません。そんなことでは、いいシステムなど作れるはずはありません。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451423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075487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hyperlink" Target="http://amzn.to/1QViFJ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g"/><Relationship Id="rId3" Type="http://schemas.openxmlformats.org/officeDocument/2006/relationships/hyperlink" Target="http://www.jisa.or.jp/explain/tabid/756/Default.aspx"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hyperlink" Target="http://amzn.to/1AQtPXz"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www.netcommerce.co.jp/blog" TargetMode="External"/><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hyperlink" Target="http://www.netcommerce.co.j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png"/><Relationship Id="rId6" Type="http://schemas.openxmlformats.org/officeDocument/2006/relationships/image" Target="../media/image9.tiff"/><Relationship Id="rId7" Type="http://schemas.openxmlformats.org/officeDocument/2006/relationships/image" Target="../media/image10.tiff"/><Relationship Id="rId8" Type="http://schemas.openxmlformats.org/officeDocument/2006/relationships/image" Target="../media/image11.tiff"/><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2800" b="1" dirty="0" smtClean="0"/>
              <a:t>これからのビジネス戦略</a:t>
            </a:r>
            <a:endParaRPr kumimoji="1" lang="ja-JP" altLang="en-US" sz="2000" dirty="0"/>
          </a:p>
        </p:txBody>
      </p:sp>
      <p:sp>
        <p:nvSpPr>
          <p:cNvPr id="4" name="サブタイトル 3"/>
          <p:cNvSpPr>
            <a:spLocks noGrp="1"/>
          </p:cNvSpPr>
          <p:nvPr>
            <p:ph type="subTitle" idx="1"/>
          </p:nvPr>
        </p:nvSpPr>
        <p:spPr>
          <a:xfrm>
            <a:off x="685800" y="3391244"/>
            <a:ext cx="7772400" cy="1264162"/>
          </a:xfrm>
        </p:spPr>
        <p:txBody>
          <a:bodyPr>
            <a:normAutofit/>
          </a:bodyPr>
          <a:lstStyle/>
          <a:p>
            <a:endParaRPr kumimoji="1" lang="en-US" altLang="ja-JP" dirty="0" smtClean="0"/>
          </a:p>
          <a:p>
            <a:r>
              <a:rPr kumimoji="1" lang="en-US" altLang="ja-JP" dirty="0" smtClean="0"/>
              <a:t>2016</a:t>
            </a:r>
            <a:r>
              <a:rPr kumimoji="1" lang="ja-JP" altLang="en-US" dirty="0" smtClean="0"/>
              <a:t>年</a:t>
            </a:r>
            <a:r>
              <a:rPr kumimoji="1" lang="en-US" altLang="ja-JP" dirty="0" smtClean="0"/>
              <a:t>9</a:t>
            </a:r>
            <a:r>
              <a:rPr kumimoji="1" lang="ja-JP" altLang="en-US" dirty="0" smtClean="0"/>
              <a:t>月</a:t>
            </a:r>
            <a:r>
              <a:rPr kumimoji="1" lang="en-US" altLang="ja-JP" dirty="0" smtClean="0"/>
              <a:t>21</a:t>
            </a:r>
            <a:r>
              <a:rPr kumimoji="1" lang="ja-JP" altLang="en-US" dirty="0" smtClean="0"/>
              <a:t>日</a:t>
            </a:r>
            <a:endParaRPr kumimoji="1" lang="ja-JP" altLang="en-US" dirty="0"/>
          </a:p>
        </p:txBody>
      </p:sp>
    </p:spTree>
    <p:extLst>
      <p:ext uri="{BB962C8B-B14F-4D97-AF65-F5344CB8AC3E}">
        <p14:creationId xmlns:p14="http://schemas.microsoft.com/office/powerpoint/2010/main" val="2241795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図形グループ 30"/>
          <p:cNvGrpSpPr/>
          <p:nvPr/>
        </p:nvGrpSpPr>
        <p:grpSpPr>
          <a:xfrm>
            <a:off x="584684" y="1858773"/>
            <a:ext cx="7959709" cy="4639193"/>
            <a:chOff x="584684" y="1858773"/>
            <a:chExt cx="7959709" cy="4639193"/>
          </a:xfrm>
        </p:grpSpPr>
        <p:sp>
          <p:nvSpPr>
            <p:cNvPr id="4" name="正方形/長方形 3"/>
            <p:cNvSpPr/>
            <p:nvPr/>
          </p:nvSpPr>
          <p:spPr>
            <a:xfrm>
              <a:off x="584684" y="1858773"/>
              <a:ext cx="7959709" cy="4639193"/>
            </a:xfrm>
            <a:prstGeom prst="rect">
              <a:avLst/>
            </a:prstGeom>
            <a:solidFill>
              <a:srgbClr val="92D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7003" y="2558087"/>
              <a:ext cx="3226581" cy="3203763"/>
            </a:xfrm>
            <a:prstGeom prst="rect">
              <a:avLst/>
            </a:prstGeom>
            <a:solidFill>
              <a:schemeClr val="accent3">
                <a:lumMod val="7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104151" y="2558087"/>
              <a:ext cx="3226581" cy="3203763"/>
            </a:xfrm>
            <a:prstGeom prst="rect">
              <a:avLst/>
            </a:prstGeom>
            <a:solidFill>
              <a:srgbClr val="00B05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6298673" y="5041037"/>
              <a:ext cx="1415773" cy="461665"/>
            </a:xfrm>
            <a:prstGeom prst="rect">
              <a:avLst/>
            </a:prstGeom>
            <a:noFill/>
          </p:spPr>
          <p:txBody>
            <a:bodyPr wrap="none" rtlCol="0">
              <a:spAutoFit/>
            </a:bodyPr>
            <a:lstStyle/>
            <a:p>
              <a:pPr algn="ctr"/>
              <a:r>
                <a:rPr kumimoji="1" lang="ja-JP" altLang="en-US" sz="2400" b="1" dirty="0" smtClean="0">
                  <a:solidFill>
                    <a:schemeClr val="bg1"/>
                  </a:solidFill>
                  <a:latin typeface="Meiryo" charset="-128"/>
                  <a:ea typeface="Meiryo" charset="-128"/>
                  <a:cs typeface="Meiryo" charset="-128"/>
                </a:rPr>
                <a:t>クラウド</a:t>
              </a:r>
              <a:endParaRPr kumimoji="1" lang="ja-JP" altLang="en-US" sz="2400" b="1" dirty="0">
                <a:solidFill>
                  <a:schemeClr val="bg1"/>
                </a:solidFill>
                <a:latin typeface="Meiryo" charset="-128"/>
                <a:ea typeface="Meiryo" charset="-128"/>
                <a:cs typeface="Meiryo" charset="-128"/>
              </a:endParaRPr>
            </a:p>
          </p:txBody>
        </p:sp>
        <p:sp>
          <p:nvSpPr>
            <p:cNvPr id="13" name="テキスト ボックス 12"/>
            <p:cNvSpPr txBox="1"/>
            <p:nvPr/>
          </p:nvSpPr>
          <p:spPr>
            <a:xfrm>
              <a:off x="1275947" y="5041036"/>
              <a:ext cx="1415773" cy="461665"/>
            </a:xfrm>
            <a:prstGeom prst="rect">
              <a:avLst/>
            </a:prstGeom>
            <a:noFill/>
          </p:spPr>
          <p:txBody>
            <a:bodyPr wrap="none" rtlCol="0">
              <a:spAutoFit/>
            </a:bodyPr>
            <a:lstStyle/>
            <a:p>
              <a:pPr algn="ctr"/>
              <a:r>
                <a:rPr kumimoji="1" lang="ja-JP" altLang="en-US" sz="2400" b="1" dirty="0" smtClean="0">
                  <a:solidFill>
                    <a:schemeClr val="bg1"/>
                  </a:solidFill>
                  <a:latin typeface="Meiryo" charset="-128"/>
                  <a:ea typeface="Meiryo" charset="-128"/>
                  <a:cs typeface="Meiryo" charset="-128"/>
                </a:rPr>
                <a:t>モバイル</a:t>
              </a:r>
              <a:endParaRPr kumimoji="1" lang="ja-JP" altLang="en-US" sz="2400" b="1" dirty="0">
                <a:solidFill>
                  <a:schemeClr val="bg1"/>
                </a:solidFill>
                <a:latin typeface="Meiryo" charset="-128"/>
                <a:ea typeface="Meiryo" charset="-128"/>
                <a:cs typeface="Meiryo" charset="-128"/>
              </a:endParaRPr>
            </a:p>
          </p:txBody>
        </p:sp>
        <p:sp>
          <p:nvSpPr>
            <p:cNvPr id="14" name="テキスト ボックス 13"/>
            <p:cNvSpPr txBox="1"/>
            <p:nvPr/>
          </p:nvSpPr>
          <p:spPr>
            <a:xfrm>
              <a:off x="814198" y="2954173"/>
              <a:ext cx="737125" cy="461665"/>
            </a:xfrm>
            <a:prstGeom prst="rect">
              <a:avLst/>
            </a:prstGeom>
            <a:noFill/>
          </p:spPr>
          <p:txBody>
            <a:bodyPr wrap="none" rtlCol="0">
              <a:spAutoFit/>
            </a:bodyPr>
            <a:lstStyle/>
            <a:p>
              <a:pPr algn="ctr"/>
              <a:r>
                <a:rPr lang="en-US" altLang="ja-JP" sz="2400" b="1" smtClean="0">
                  <a:solidFill>
                    <a:schemeClr val="bg1"/>
                  </a:solidFill>
                  <a:latin typeface="Meiryo" charset="-128"/>
                  <a:ea typeface="Meiryo" charset="-128"/>
                  <a:cs typeface="Meiryo" charset="-128"/>
                </a:rPr>
                <a:t>IoT</a:t>
              </a:r>
              <a:endParaRPr kumimoji="1" lang="ja-JP" altLang="en-US" sz="2400" b="1" dirty="0">
                <a:solidFill>
                  <a:schemeClr val="bg1"/>
                </a:solidFill>
                <a:latin typeface="Meiryo" charset="-128"/>
                <a:ea typeface="Meiryo" charset="-128"/>
                <a:cs typeface="Meiryo" charset="-128"/>
              </a:endParaRPr>
            </a:p>
          </p:txBody>
        </p:sp>
        <p:sp>
          <p:nvSpPr>
            <p:cNvPr id="16" name="テキスト ボックス 15"/>
            <p:cNvSpPr txBox="1"/>
            <p:nvPr/>
          </p:nvSpPr>
          <p:spPr>
            <a:xfrm>
              <a:off x="2172931" y="1957866"/>
              <a:ext cx="4801314" cy="461665"/>
            </a:xfrm>
            <a:prstGeom prst="rect">
              <a:avLst/>
            </a:prstGeom>
            <a:noFill/>
          </p:spPr>
          <p:txBody>
            <a:bodyPr wrap="none" rtlCol="0">
              <a:spAutoFit/>
            </a:bodyPr>
            <a:lstStyle/>
            <a:p>
              <a:pPr algn="ctr"/>
              <a:r>
                <a:rPr kumimoji="1" lang="ja-JP" altLang="en-US" sz="2400" b="1" dirty="0" smtClean="0">
                  <a:solidFill>
                    <a:schemeClr val="bg1"/>
                  </a:solidFill>
                  <a:latin typeface="Meiryo" charset="-128"/>
                  <a:ea typeface="Meiryo" charset="-128"/>
                  <a:cs typeface="Meiryo" charset="-128"/>
                </a:rPr>
                <a:t>サイバー・フィジカル・システム</a:t>
              </a:r>
              <a:endParaRPr kumimoji="1" lang="ja-JP" altLang="en-US" sz="2400" b="1" dirty="0">
                <a:solidFill>
                  <a:schemeClr val="bg1"/>
                </a:solidFill>
                <a:latin typeface="Meiryo" charset="-128"/>
                <a:ea typeface="Meiryo" charset="-128"/>
                <a:cs typeface="Meiryo" charset="-128"/>
              </a:endParaRPr>
            </a:p>
          </p:txBody>
        </p:sp>
        <p:sp>
          <p:nvSpPr>
            <p:cNvPr id="17" name="テキスト ボックス 16"/>
            <p:cNvSpPr txBox="1"/>
            <p:nvPr/>
          </p:nvSpPr>
          <p:spPr>
            <a:xfrm>
              <a:off x="2127961" y="6001189"/>
              <a:ext cx="4945778" cy="461665"/>
            </a:xfrm>
            <a:prstGeom prst="rect">
              <a:avLst/>
            </a:prstGeom>
            <a:noFill/>
          </p:spPr>
          <p:txBody>
            <a:bodyPr wrap="none" rtlCol="0">
              <a:spAutoFit/>
            </a:bodyPr>
            <a:lstStyle/>
            <a:p>
              <a:pPr algn="ctr"/>
              <a:r>
                <a:rPr kumimoji="1" lang="en-US" altLang="ja-JP" sz="2400" b="1" dirty="0" smtClean="0">
                  <a:solidFill>
                    <a:schemeClr val="bg1"/>
                  </a:solidFill>
                  <a:latin typeface="Meiryo" charset="-128"/>
                  <a:ea typeface="Meiryo" charset="-128"/>
                  <a:cs typeface="Meiryo" charset="-128"/>
                </a:rPr>
                <a:t>Ecosystem Enabling Platform</a:t>
              </a:r>
              <a:endParaRPr kumimoji="1" lang="ja-JP" altLang="en-US" sz="2400" b="1" dirty="0">
                <a:solidFill>
                  <a:schemeClr val="bg1"/>
                </a:solidFill>
                <a:latin typeface="Meiryo" charset="-128"/>
                <a:ea typeface="Meiryo" charset="-128"/>
                <a:cs typeface="Meiryo" charset="-128"/>
              </a:endParaRPr>
            </a:p>
          </p:txBody>
        </p:sp>
        <p:sp>
          <p:nvSpPr>
            <p:cNvPr id="24" name="テキスト ボックス 23"/>
            <p:cNvSpPr txBox="1"/>
            <p:nvPr/>
          </p:nvSpPr>
          <p:spPr>
            <a:xfrm>
              <a:off x="7424658" y="5409094"/>
              <a:ext cx="851515" cy="307777"/>
            </a:xfrm>
            <a:prstGeom prst="rect">
              <a:avLst/>
            </a:prstGeom>
            <a:noFill/>
          </p:spPr>
          <p:txBody>
            <a:bodyPr wrap="none" rtlCol="0">
              <a:spAutoFit/>
            </a:bodyPr>
            <a:lstStyle/>
            <a:p>
              <a:pPr algn="ctr"/>
              <a:r>
                <a:rPr lang="en-US" altLang="ja-JP" sz="1400" b="1" smtClean="0">
                  <a:solidFill>
                    <a:schemeClr val="bg1"/>
                  </a:solidFill>
                  <a:latin typeface="Meiryo" charset="-128"/>
                  <a:ea typeface="Meiryo" charset="-128"/>
                  <a:cs typeface="Meiryo" charset="-128"/>
                </a:rPr>
                <a:t>2000</a:t>
              </a:r>
              <a:r>
                <a:rPr kumimoji="1" lang="en-US" altLang="ja-JP" sz="1400" b="1" smtClean="0">
                  <a:solidFill>
                    <a:schemeClr val="bg1"/>
                  </a:solidFill>
                  <a:latin typeface="Meiryo" charset="-128"/>
                  <a:ea typeface="Meiryo" charset="-128"/>
                  <a:cs typeface="Meiryo" charset="-128"/>
                </a:rPr>
                <a:t>〜</a:t>
              </a:r>
              <a:endParaRPr kumimoji="1" lang="ja-JP" altLang="en-US" sz="1400" b="1" dirty="0">
                <a:solidFill>
                  <a:schemeClr val="bg1"/>
                </a:solidFill>
                <a:latin typeface="Meiryo" charset="-128"/>
                <a:ea typeface="Meiryo" charset="-128"/>
                <a:cs typeface="Meiryo" charset="-128"/>
              </a:endParaRPr>
            </a:p>
          </p:txBody>
        </p:sp>
        <p:sp>
          <p:nvSpPr>
            <p:cNvPr id="25" name="テキスト ボックス 24"/>
            <p:cNvSpPr txBox="1"/>
            <p:nvPr/>
          </p:nvSpPr>
          <p:spPr>
            <a:xfrm>
              <a:off x="791103" y="5507137"/>
              <a:ext cx="851515" cy="307777"/>
            </a:xfrm>
            <a:prstGeom prst="rect">
              <a:avLst/>
            </a:prstGeom>
            <a:noFill/>
          </p:spPr>
          <p:txBody>
            <a:bodyPr wrap="none" rtlCol="0">
              <a:spAutoFit/>
            </a:bodyPr>
            <a:lstStyle/>
            <a:p>
              <a:pPr algn="ctr"/>
              <a:r>
                <a:rPr lang="en-US" altLang="ja-JP" sz="1400" b="1" smtClean="0">
                  <a:solidFill>
                    <a:schemeClr val="bg1"/>
                  </a:solidFill>
                  <a:latin typeface="Meiryo" charset="-128"/>
                  <a:ea typeface="Meiryo" charset="-128"/>
                  <a:cs typeface="Meiryo" charset="-128"/>
                </a:rPr>
                <a:t>2010</a:t>
              </a:r>
              <a:r>
                <a:rPr kumimoji="1" lang="en-US" altLang="ja-JP" sz="1400" b="1" smtClean="0">
                  <a:solidFill>
                    <a:schemeClr val="bg1"/>
                  </a:solidFill>
                  <a:latin typeface="Meiryo" charset="-128"/>
                  <a:ea typeface="Meiryo" charset="-128"/>
                  <a:cs typeface="Meiryo" charset="-128"/>
                </a:rPr>
                <a:t>〜</a:t>
              </a:r>
              <a:endParaRPr kumimoji="1" lang="ja-JP" altLang="en-US" sz="1400" b="1" dirty="0">
                <a:solidFill>
                  <a:schemeClr val="bg1"/>
                </a:solidFill>
                <a:latin typeface="Meiryo" charset="-128"/>
                <a:ea typeface="Meiryo" charset="-128"/>
                <a:cs typeface="Meiryo" charset="-128"/>
              </a:endParaRPr>
            </a:p>
          </p:txBody>
        </p:sp>
        <p:sp>
          <p:nvSpPr>
            <p:cNvPr id="26" name="テキスト ボックス 25"/>
            <p:cNvSpPr txBox="1"/>
            <p:nvPr/>
          </p:nvSpPr>
          <p:spPr>
            <a:xfrm>
              <a:off x="791104" y="2628056"/>
              <a:ext cx="851515" cy="307777"/>
            </a:xfrm>
            <a:prstGeom prst="rect">
              <a:avLst/>
            </a:prstGeom>
            <a:noFill/>
          </p:spPr>
          <p:txBody>
            <a:bodyPr wrap="none" rtlCol="0">
              <a:spAutoFit/>
            </a:bodyPr>
            <a:lstStyle/>
            <a:p>
              <a:pPr algn="ctr"/>
              <a:r>
                <a:rPr lang="en-US" altLang="ja-JP" sz="1400" b="1" dirty="0" smtClean="0">
                  <a:solidFill>
                    <a:schemeClr val="bg1"/>
                  </a:solidFill>
                  <a:latin typeface="Meiryo" charset="-128"/>
                  <a:ea typeface="Meiryo" charset="-128"/>
                  <a:cs typeface="Meiryo" charset="-128"/>
                </a:rPr>
                <a:t>2015</a:t>
              </a:r>
              <a:r>
                <a:rPr kumimoji="1" lang="en-US" altLang="ja-JP" sz="1400" b="1" dirty="0" smtClean="0">
                  <a:solidFill>
                    <a:schemeClr val="bg1"/>
                  </a:solidFill>
                  <a:latin typeface="Meiryo" charset="-128"/>
                  <a:ea typeface="Meiryo" charset="-128"/>
                  <a:cs typeface="Meiryo" charset="-128"/>
                </a:rPr>
                <a:t>〜</a:t>
              </a:r>
              <a:endParaRPr kumimoji="1" lang="ja-JP" altLang="en-US" sz="1400" b="1" dirty="0">
                <a:solidFill>
                  <a:schemeClr val="bg1"/>
                </a:solidFill>
                <a:latin typeface="Meiryo" charset="-128"/>
                <a:ea typeface="Meiryo" charset="-128"/>
                <a:cs typeface="Meiryo" charset="-128"/>
              </a:endParaRPr>
            </a:p>
          </p:txBody>
        </p:sp>
      </p:grpSp>
      <p:grpSp>
        <p:nvGrpSpPr>
          <p:cNvPr id="29" name="図形グループ 28"/>
          <p:cNvGrpSpPr/>
          <p:nvPr/>
        </p:nvGrpSpPr>
        <p:grpSpPr>
          <a:xfrm>
            <a:off x="3411851" y="2428400"/>
            <a:ext cx="2196719" cy="3507698"/>
            <a:chOff x="3411851" y="2428400"/>
            <a:chExt cx="2196719" cy="3507698"/>
          </a:xfrm>
        </p:grpSpPr>
        <p:sp>
          <p:nvSpPr>
            <p:cNvPr id="7" name="正方形/長方形 6"/>
            <p:cNvSpPr/>
            <p:nvPr/>
          </p:nvSpPr>
          <p:spPr>
            <a:xfrm>
              <a:off x="3411851" y="2428400"/>
              <a:ext cx="2196719" cy="3507698"/>
            </a:xfrm>
            <a:prstGeom prst="rect">
              <a:avLst/>
            </a:prstGeom>
            <a:solidFill>
              <a:srgbClr val="0432FF">
                <a:alpha val="41176"/>
              </a:srgb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3892964" y="5059501"/>
              <a:ext cx="1415772" cy="461665"/>
            </a:xfrm>
            <a:prstGeom prst="rect">
              <a:avLst/>
            </a:prstGeom>
            <a:noFill/>
          </p:spPr>
          <p:txBody>
            <a:bodyPr wrap="none" rtlCol="0">
              <a:spAutoFit/>
            </a:bodyPr>
            <a:lstStyle/>
            <a:p>
              <a:pPr algn="ctr"/>
              <a:r>
                <a:rPr kumimoji="1" lang="ja-JP" altLang="en-US" sz="2400" b="1" dirty="0" smtClean="0">
                  <a:solidFill>
                    <a:schemeClr val="bg1"/>
                  </a:solidFill>
                  <a:latin typeface="Meiryo" charset="-128"/>
                  <a:ea typeface="Meiryo" charset="-128"/>
                  <a:cs typeface="Meiryo" charset="-128"/>
                </a:rPr>
                <a:t>人工知能</a:t>
              </a:r>
              <a:endParaRPr kumimoji="1" lang="ja-JP" altLang="en-US" sz="2400" b="1" dirty="0">
                <a:solidFill>
                  <a:schemeClr val="bg1"/>
                </a:solidFill>
                <a:latin typeface="Meiryo" charset="-128"/>
                <a:ea typeface="Meiryo" charset="-128"/>
                <a:cs typeface="Meiryo" charset="-128"/>
              </a:endParaRPr>
            </a:p>
          </p:txBody>
        </p:sp>
        <p:sp>
          <p:nvSpPr>
            <p:cNvPr id="23" name="テキスト ボックス 22"/>
            <p:cNvSpPr txBox="1"/>
            <p:nvPr/>
          </p:nvSpPr>
          <p:spPr>
            <a:xfrm>
              <a:off x="4639441" y="5501366"/>
              <a:ext cx="851515" cy="307777"/>
            </a:xfrm>
            <a:prstGeom prst="rect">
              <a:avLst/>
            </a:prstGeom>
            <a:noFill/>
          </p:spPr>
          <p:txBody>
            <a:bodyPr wrap="none" rtlCol="0">
              <a:spAutoFit/>
            </a:bodyPr>
            <a:lstStyle/>
            <a:p>
              <a:pPr algn="ctr"/>
              <a:r>
                <a:rPr lang="en-US" altLang="ja-JP" sz="1400" b="1" dirty="0" smtClean="0">
                  <a:solidFill>
                    <a:schemeClr val="bg1"/>
                  </a:solidFill>
                  <a:latin typeface="Meiryo" charset="-128"/>
                  <a:ea typeface="Meiryo" charset="-128"/>
                  <a:cs typeface="Meiryo" charset="-128"/>
                </a:rPr>
                <a:t>2015</a:t>
              </a:r>
              <a:r>
                <a:rPr kumimoji="1" lang="en-US" altLang="ja-JP" sz="1400" b="1" dirty="0" smtClean="0">
                  <a:solidFill>
                    <a:schemeClr val="bg1"/>
                  </a:solidFill>
                  <a:latin typeface="Meiryo" charset="-128"/>
                  <a:ea typeface="Meiryo" charset="-128"/>
                  <a:cs typeface="Meiryo" charset="-128"/>
                </a:rPr>
                <a:t>〜</a:t>
              </a:r>
              <a:endParaRPr kumimoji="1" lang="ja-JP" altLang="en-US" sz="1400" b="1" dirty="0">
                <a:solidFill>
                  <a:schemeClr val="bg1"/>
                </a:solidFill>
                <a:latin typeface="Meiryo" charset="-128"/>
                <a:ea typeface="Meiryo" charset="-128"/>
                <a:cs typeface="Meiryo" charset="-128"/>
              </a:endParaRPr>
            </a:p>
          </p:txBody>
        </p:sp>
      </p:grpSp>
      <p:grpSp>
        <p:nvGrpSpPr>
          <p:cNvPr id="28" name="図形グループ 27"/>
          <p:cNvGrpSpPr/>
          <p:nvPr/>
        </p:nvGrpSpPr>
        <p:grpSpPr>
          <a:xfrm>
            <a:off x="1922560" y="2902220"/>
            <a:ext cx="5317689" cy="1979356"/>
            <a:chOff x="1922560" y="2902220"/>
            <a:chExt cx="5317689" cy="1979356"/>
          </a:xfrm>
        </p:grpSpPr>
        <p:sp>
          <p:nvSpPr>
            <p:cNvPr id="8" name="正方形/長方形 7"/>
            <p:cNvSpPr/>
            <p:nvPr/>
          </p:nvSpPr>
          <p:spPr>
            <a:xfrm>
              <a:off x="1922560" y="2902220"/>
              <a:ext cx="5317689" cy="1979356"/>
            </a:xfrm>
            <a:prstGeom prst="rect">
              <a:avLst/>
            </a:prstGeom>
            <a:solidFill>
              <a:srgbClr val="0432FF">
                <a:alpha val="50196"/>
              </a:srgb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3411529" y="4366045"/>
              <a:ext cx="2339102" cy="461665"/>
            </a:xfrm>
            <a:prstGeom prst="rect">
              <a:avLst/>
            </a:prstGeom>
            <a:noFill/>
          </p:spPr>
          <p:txBody>
            <a:bodyPr wrap="none" rtlCol="0">
              <a:spAutoFit/>
            </a:bodyPr>
            <a:lstStyle/>
            <a:p>
              <a:pPr algn="ctr"/>
              <a:r>
                <a:rPr kumimoji="1" lang="ja-JP" altLang="en-US" sz="2400" b="1" dirty="0" smtClean="0">
                  <a:solidFill>
                    <a:schemeClr val="bg1"/>
                  </a:solidFill>
                  <a:latin typeface="Meiryo" charset="-128"/>
                  <a:ea typeface="Meiryo" charset="-128"/>
                  <a:cs typeface="Meiryo" charset="-128"/>
                </a:rPr>
                <a:t>インターネット</a:t>
              </a:r>
              <a:endParaRPr kumimoji="1" lang="ja-JP" altLang="en-US" sz="2400" b="1" dirty="0">
                <a:solidFill>
                  <a:schemeClr val="bg1"/>
                </a:solidFill>
                <a:latin typeface="Meiryo" charset="-128"/>
                <a:ea typeface="Meiryo" charset="-128"/>
                <a:cs typeface="Meiryo" charset="-128"/>
              </a:endParaRPr>
            </a:p>
          </p:txBody>
        </p:sp>
        <p:sp>
          <p:nvSpPr>
            <p:cNvPr id="22" name="テキスト ボックス 21"/>
            <p:cNvSpPr txBox="1"/>
            <p:nvPr/>
          </p:nvSpPr>
          <p:spPr>
            <a:xfrm>
              <a:off x="6348369" y="4543701"/>
              <a:ext cx="851515" cy="307777"/>
            </a:xfrm>
            <a:prstGeom prst="rect">
              <a:avLst/>
            </a:prstGeom>
            <a:noFill/>
          </p:spPr>
          <p:txBody>
            <a:bodyPr wrap="none" rtlCol="0">
              <a:spAutoFit/>
            </a:bodyPr>
            <a:lstStyle/>
            <a:p>
              <a:pPr algn="ctr"/>
              <a:r>
                <a:rPr kumimoji="1" lang="en-US" altLang="ja-JP" sz="1400" b="1" smtClean="0">
                  <a:solidFill>
                    <a:schemeClr val="bg1"/>
                  </a:solidFill>
                  <a:latin typeface="Meiryo" charset="-128"/>
                  <a:ea typeface="Meiryo" charset="-128"/>
                  <a:cs typeface="Meiryo" charset="-128"/>
                </a:rPr>
                <a:t>1990〜</a:t>
              </a:r>
              <a:endParaRPr kumimoji="1" lang="ja-JP" altLang="en-US" sz="1400" b="1" dirty="0">
                <a:solidFill>
                  <a:schemeClr val="bg1"/>
                </a:solidFill>
                <a:latin typeface="Meiryo" charset="-128"/>
                <a:ea typeface="Meiryo" charset="-128"/>
                <a:cs typeface="Meiryo" charset="-128"/>
              </a:endParaRPr>
            </a:p>
          </p:txBody>
        </p:sp>
      </p:grpSp>
      <p:sp>
        <p:nvSpPr>
          <p:cNvPr id="2" name="タイトル 1"/>
          <p:cNvSpPr>
            <a:spLocks noGrp="1"/>
          </p:cNvSpPr>
          <p:nvPr>
            <p:ph type="title"/>
          </p:nvPr>
        </p:nvSpPr>
        <p:spPr/>
        <p:txBody>
          <a:bodyPr/>
          <a:lstStyle/>
          <a:p>
            <a:r>
              <a:rPr kumimoji="1" lang="ja-JP" altLang="en-US" dirty="0" smtClean="0"/>
              <a:t>テクノロジーが変えるこれからの社会基盤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18" name="正方形/長方形 17"/>
          <p:cNvSpPr/>
          <p:nvPr/>
        </p:nvSpPr>
        <p:spPr>
          <a:xfrm>
            <a:off x="584684" y="946664"/>
            <a:ext cx="2561072" cy="847266"/>
          </a:xfrm>
          <a:prstGeom prst="rect">
            <a:avLst/>
          </a:prstGeom>
          <a:solidFill>
            <a:schemeClr val="accent6">
              <a:lumMod val="50000"/>
              <a:alpha val="54118"/>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smtClean="0">
                <a:solidFill>
                  <a:srgbClr val="FFFFFF"/>
                </a:solidFill>
                <a:latin typeface="Meiryo" charset="-128"/>
                <a:ea typeface="Meiryo" charset="-128"/>
                <a:cs typeface="Meiryo" charset="-128"/>
              </a:rPr>
              <a:t>社会</a:t>
            </a:r>
            <a:endParaRPr kumimoji="1" lang="ja-JP" altLang="en-US" sz="3600" b="1" dirty="0">
              <a:solidFill>
                <a:srgbClr val="FFFFFF"/>
              </a:solidFill>
              <a:latin typeface="Meiryo" charset="-128"/>
              <a:ea typeface="Meiryo" charset="-128"/>
              <a:cs typeface="Meiryo" charset="-128"/>
            </a:endParaRPr>
          </a:p>
        </p:txBody>
      </p:sp>
      <p:sp>
        <p:nvSpPr>
          <p:cNvPr id="19" name="正方形/長方形 18"/>
          <p:cNvSpPr/>
          <p:nvPr/>
        </p:nvSpPr>
        <p:spPr>
          <a:xfrm>
            <a:off x="5983321" y="951639"/>
            <a:ext cx="2561072" cy="847266"/>
          </a:xfrm>
          <a:prstGeom prst="rect">
            <a:avLst/>
          </a:prstGeom>
          <a:solidFill>
            <a:srgbClr val="FF8000">
              <a:alpha val="54118"/>
            </a:srgb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smtClean="0">
                <a:solidFill>
                  <a:srgbClr val="FFFFFF"/>
                </a:solidFill>
                <a:latin typeface="Meiryo" charset="-128"/>
                <a:ea typeface="Meiryo" charset="-128"/>
                <a:cs typeface="Meiryo" charset="-128"/>
              </a:rPr>
              <a:t>経済</a:t>
            </a:r>
            <a:endParaRPr kumimoji="1" lang="ja-JP" altLang="en-US" sz="3600" b="1" dirty="0">
              <a:solidFill>
                <a:srgbClr val="FFFFFF"/>
              </a:solidFill>
              <a:latin typeface="Meiryo" charset="-128"/>
              <a:ea typeface="Meiryo" charset="-128"/>
              <a:cs typeface="Meiryo" charset="-128"/>
            </a:endParaRPr>
          </a:p>
        </p:txBody>
      </p:sp>
      <p:sp>
        <p:nvSpPr>
          <p:cNvPr id="20" name="正方形/長方形 19"/>
          <p:cNvSpPr/>
          <p:nvPr/>
        </p:nvSpPr>
        <p:spPr>
          <a:xfrm>
            <a:off x="3300544" y="958443"/>
            <a:ext cx="2561072" cy="847266"/>
          </a:xfrm>
          <a:prstGeom prst="rect">
            <a:avLst/>
          </a:prstGeom>
          <a:solidFill>
            <a:schemeClr val="accent2">
              <a:lumMod val="75000"/>
              <a:alpha val="54118"/>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smtClean="0">
                <a:solidFill>
                  <a:srgbClr val="FFFFFF"/>
                </a:solidFill>
                <a:latin typeface="Meiryo" charset="-128"/>
                <a:ea typeface="Meiryo" charset="-128"/>
                <a:cs typeface="Meiryo" charset="-128"/>
              </a:rPr>
              <a:t>文化</a:t>
            </a:r>
            <a:endParaRPr kumimoji="1" lang="ja-JP" altLang="en-US" sz="3600" b="1" dirty="0">
              <a:solidFill>
                <a:srgbClr val="FFFFFF"/>
              </a:solidFill>
              <a:latin typeface="Meiryo" charset="-128"/>
              <a:ea typeface="Meiryo" charset="-128"/>
              <a:cs typeface="Meiryo" charset="-128"/>
            </a:endParaRPr>
          </a:p>
        </p:txBody>
      </p:sp>
      <p:grpSp>
        <p:nvGrpSpPr>
          <p:cNvPr id="27" name="図形グループ 26"/>
          <p:cNvGrpSpPr/>
          <p:nvPr/>
        </p:nvGrpSpPr>
        <p:grpSpPr>
          <a:xfrm>
            <a:off x="2498406" y="3266013"/>
            <a:ext cx="4040390" cy="916236"/>
            <a:chOff x="2498406" y="3266013"/>
            <a:chExt cx="4040390" cy="916236"/>
          </a:xfrm>
        </p:grpSpPr>
        <p:sp>
          <p:nvSpPr>
            <p:cNvPr id="9" name="正方形/長方形 8"/>
            <p:cNvSpPr/>
            <p:nvPr/>
          </p:nvSpPr>
          <p:spPr>
            <a:xfrm>
              <a:off x="2498406" y="3266013"/>
              <a:ext cx="4037306" cy="916236"/>
            </a:xfrm>
            <a:prstGeom prst="rect">
              <a:avLst/>
            </a:prstGeom>
            <a:solidFill>
              <a:srgbClr val="002060">
                <a:alpha val="52157"/>
              </a:srgb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3404037" y="3501809"/>
              <a:ext cx="2339102" cy="461665"/>
            </a:xfrm>
            <a:prstGeom prst="rect">
              <a:avLst/>
            </a:prstGeom>
            <a:noFill/>
          </p:spPr>
          <p:txBody>
            <a:bodyPr wrap="none" rtlCol="0">
              <a:spAutoFit/>
            </a:bodyPr>
            <a:lstStyle/>
            <a:p>
              <a:pPr algn="ctr"/>
              <a:r>
                <a:rPr kumimoji="1" lang="ja-JP" altLang="en-US" sz="2400" b="1" dirty="0" smtClean="0">
                  <a:solidFill>
                    <a:schemeClr val="bg1"/>
                  </a:solidFill>
                  <a:latin typeface="Meiryo" charset="-128"/>
                  <a:ea typeface="Meiryo" charset="-128"/>
                  <a:cs typeface="Meiryo" charset="-128"/>
                </a:rPr>
                <a:t>コンピューター</a:t>
              </a:r>
              <a:endParaRPr kumimoji="1" lang="ja-JP" altLang="en-US" sz="2400" b="1" dirty="0">
                <a:solidFill>
                  <a:schemeClr val="bg1"/>
                </a:solidFill>
                <a:latin typeface="Meiryo" charset="-128"/>
                <a:ea typeface="Meiryo" charset="-128"/>
                <a:cs typeface="Meiryo" charset="-128"/>
              </a:endParaRPr>
            </a:p>
          </p:txBody>
        </p:sp>
        <p:sp>
          <p:nvSpPr>
            <p:cNvPr id="21" name="テキスト ボックス 20"/>
            <p:cNvSpPr txBox="1"/>
            <p:nvPr/>
          </p:nvSpPr>
          <p:spPr>
            <a:xfrm>
              <a:off x="5687281" y="3867042"/>
              <a:ext cx="851515" cy="307777"/>
            </a:xfrm>
            <a:prstGeom prst="rect">
              <a:avLst/>
            </a:prstGeom>
            <a:noFill/>
          </p:spPr>
          <p:txBody>
            <a:bodyPr wrap="none" rtlCol="0">
              <a:spAutoFit/>
            </a:bodyPr>
            <a:lstStyle/>
            <a:p>
              <a:pPr algn="ctr"/>
              <a:r>
                <a:rPr kumimoji="1" lang="en-US" altLang="ja-JP" sz="1400" b="1" smtClean="0">
                  <a:solidFill>
                    <a:schemeClr val="bg1"/>
                  </a:solidFill>
                  <a:latin typeface="Meiryo" charset="-128"/>
                  <a:ea typeface="Meiryo" charset="-128"/>
                  <a:cs typeface="Meiryo" charset="-128"/>
                </a:rPr>
                <a:t>1950〜</a:t>
              </a:r>
              <a:endParaRPr kumimoji="1" lang="ja-JP" altLang="en-US" sz="1400" b="1"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210772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out)">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p:tgtEl>
                                          <p:spTgt spid="18"/>
                                        </p:tgtEl>
                                        <p:attrNameLst>
                                          <p:attrName>ppt_y</p:attrName>
                                        </p:attrNameLst>
                                      </p:cBhvr>
                                      <p:tavLst>
                                        <p:tav tm="0">
                                          <p:val>
                                            <p:strVal val="#ppt_y+#ppt_h*1.125000"/>
                                          </p:val>
                                        </p:tav>
                                        <p:tav tm="100000">
                                          <p:val>
                                            <p:strVal val="#ppt_y"/>
                                          </p:val>
                                        </p:tav>
                                      </p:tavLst>
                                    </p:anim>
                                    <p:animEffect transition="in" filter="wipe(up)">
                                      <p:cBhvr>
                                        <p:cTn id="23" dur="500"/>
                                        <p:tgtEl>
                                          <p:spTgt spid="18"/>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p:tgtEl>
                                          <p:spTgt spid="20"/>
                                        </p:tgtEl>
                                        <p:attrNameLst>
                                          <p:attrName>ppt_y</p:attrName>
                                        </p:attrNameLst>
                                      </p:cBhvr>
                                      <p:tavLst>
                                        <p:tav tm="0">
                                          <p:val>
                                            <p:strVal val="#ppt_y+#ppt_h*1.125000"/>
                                          </p:val>
                                        </p:tav>
                                        <p:tav tm="100000">
                                          <p:val>
                                            <p:strVal val="#ppt_y"/>
                                          </p:val>
                                        </p:tav>
                                      </p:tavLst>
                                    </p:anim>
                                    <p:animEffect transition="in" filter="wipe(up)">
                                      <p:cBhvr>
                                        <p:cTn id="27" dur="500"/>
                                        <p:tgtEl>
                                          <p:spTgt spid="20"/>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ppt_y</p:attrName>
                                        </p:attrNameLst>
                                      </p:cBhvr>
                                      <p:tavLst>
                                        <p:tav tm="0">
                                          <p:val>
                                            <p:strVal val="#ppt_y+#ppt_h*1.125000"/>
                                          </p:val>
                                        </p:tav>
                                        <p:tav tm="100000">
                                          <p:val>
                                            <p:strVal val="#ppt_y"/>
                                          </p:val>
                                        </p:tav>
                                      </p:tavLst>
                                    </p:anim>
                                    <p:animEffect transition="in" filter="wipe(up)">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563888" y="1519975"/>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インターネット</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563888" y="2011358"/>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クラウド</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563888" y="2502741"/>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人工知能</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3563888" y="4730795"/>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小型・高性能化</a:t>
            </a:r>
            <a:endParaRPr kumimoji="1" lang="en-US" altLang="ja-JP" sz="1200" dirty="0" smtClean="0">
              <a:solidFill>
                <a:srgbClr val="FFFFFF"/>
              </a:solidFill>
              <a:latin typeface="Meiryo" charset="-128"/>
              <a:ea typeface="Meiryo" charset="-128"/>
              <a:cs typeface="Meiryo" charset="-128"/>
            </a:endParaRPr>
          </a:p>
        </p:txBody>
      </p:sp>
      <p:sp>
        <p:nvSpPr>
          <p:cNvPr id="11" name="正方形/長方形 10"/>
          <p:cNvSpPr/>
          <p:nvPr/>
        </p:nvSpPr>
        <p:spPr>
          <a:xfrm>
            <a:off x="3563888" y="5211682"/>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価格破壊</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3563888" y="5692569"/>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IT</a:t>
            </a:r>
            <a:r>
              <a:rPr kumimoji="1" lang="ja-JP" altLang="en-US" sz="1200" dirty="0" smtClean="0">
                <a:solidFill>
                  <a:srgbClr val="FFFFFF"/>
                </a:solidFill>
                <a:latin typeface="Meiryo" charset="-128"/>
                <a:ea typeface="Meiryo" charset="-128"/>
                <a:cs typeface="Meiryo" charset="-128"/>
              </a:rPr>
              <a:t>リテラシーの向上</a:t>
            </a:r>
            <a:endParaRPr kumimoji="1" lang="ja-JP" altLang="en-US" sz="1200" dirty="0">
              <a:solidFill>
                <a:srgbClr val="FFFFFF"/>
              </a:solidFill>
              <a:latin typeface="Meiryo" charset="-128"/>
              <a:ea typeface="Meiryo" charset="-128"/>
              <a:cs typeface="Meiryo" charset="-128"/>
            </a:endParaRPr>
          </a:p>
        </p:txBody>
      </p:sp>
      <p:sp>
        <p:nvSpPr>
          <p:cNvPr id="15" name="正方形/長方形 14"/>
          <p:cNvSpPr/>
          <p:nvPr/>
        </p:nvSpPr>
        <p:spPr>
          <a:xfrm>
            <a:off x="3570709" y="2994124"/>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564572" y="4249908"/>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常識崩壊の時代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4" name="正方形/長方形 3"/>
          <p:cNvSpPr/>
          <p:nvPr/>
        </p:nvSpPr>
        <p:spPr>
          <a:xfrm>
            <a:off x="755576" y="1521111"/>
            <a:ext cx="2664296" cy="453650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24128" y="1521111"/>
            <a:ext cx="2664296"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2192564" y="2193880"/>
            <a:ext cx="4772514" cy="3085467"/>
          </a:xfrm>
          <a:custGeom>
            <a:avLst/>
            <a:gdLst>
              <a:gd name="connsiteX0" fmla="*/ 0 w 3672408"/>
              <a:gd name="connsiteY0" fmla="*/ 558062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0 w 3672408"/>
              <a:gd name="connsiteY7" fmla="*/ 558062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6137 w 3672408"/>
              <a:gd name="connsiteY7" fmla="*/ 1122658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134138 h 2232248"/>
              <a:gd name="connsiteX7" fmla="*/ 6137 w 3672408"/>
              <a:gd name="connsiteY7" fmla="*/ 1122658 h 22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408" h="2232248">
                <a:moveTo>
                  <a:pt x="6137" y="1122658"/>
                </a:moveTo>
                <a:lnTo>
                  <a:pt x="2556284" y="558062"/>
                </a:lnTo>
                <a:lnTo>
                  <a:pt x="2556284" y="0"/>
                </a:lnTo>
                <a:lnTo>
                  <a:pt x="3672408" y="1116124"/>
                </a:lnTo>
                <a:lnTo>
                  <a:pt x="2556284" y="2232248"/>
                </a:lnTo>
                <a:lnTo>
                  <a:pt x="2556284" y="1674186"/>
                </a:lnTo>
                <a:lnTo>
                  <a:pt x="0" y="1134138"/>
                </a:lnTo>
                <a:cubicBezTo>
                  <a:pt x="2046" y="950295"/>
                  <a:pt x="4091" y="1306501"/>
                  <a:pt x="6137" y="1122658"/>
                </a:cubicBezTo>
                <a:close/>
              </a:path>
            </a:pathLst>
          </a:custGeom>
          <a:solidFill>
            <a:srgbClr val="FF6666">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918173" y="3219976"/>
            <a:ext cx="2339102" cy="1138773"/>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これまでの常識</a:t>
            </a:r>
            <a:endParaRPr kumimoji="1" lang="en-US" altLang="ja-JP" sz="2400" b="1" dirty="0" smtClean="0">
              <a:solidFill>
                <a:schemeClr val="bg1"/>
              </a:solidFill>
              <a:latin typeface="Meiryo" charset="-128"/>
              <a:ea typeface="Meiryo" charset="-128"/>
              <a:cs typeface="Meiryo" charset="-128"/>
            </a:endParaRPr>
          </a:p>
          <a:p>
            <a:endParaRPr kumimoji="1" lang="en-US" altLang="ja-JP" sz="8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リアルな人と人のつながり</a:t>
            </a:r>
            <a:endParaRPr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smtClean="0">
                <a:solidFill>
                  <a:schemeClr val="bg1"/>
                </a:solidFill>
                <a:latin typeface="Meiryo" charset="-128"/>
                <a:ea typeface="Meiryo" charset="-128"/>
                <a:cs typeface="Meiryo" charset="-128"/>
              </a:rPr>
              <a:t>規模や資産による競争力</a:t>
            </a:r>
            <a:endParaRPr kumimoji="1"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地理的距離や時間の制約</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5819399" y="3224210"/>
            <a:ext cx="2473754" cy="1138773"/>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これからの常識</a:t>
            </a:r>
            <a:endParaRPr kumimoji="1" lang="en-US" altLang="ja-JP" sz="2400" b="1" dirty="0" smtClean="0">
              <a:solidFill>
                <a:schemeClr val="bg1"/>
              </a:solidFill>
              <a:latin typeface="Meiryo" charset="-128"/>
              <a:ea typeface="Meiryo" charset="-128"/>
              <a:cs typeface="Meiryo" charset="-128"/>
            </a:endParaRPr>
          </a:p>
          <a:p>
            <a:endParaRPr kumimoji="1" lang="en-US" altLang="ja-JP" sz="8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デジタルな人と人のつながり</a:t>
            </a:r>
            <a:endParaRPr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smtClean="0">
                <a:solidFill>
                  <a:schemeClr val="bg1"/>
                </a:solidFill>
                <a:latin typeface="Meiryo" charset="-128"/>
                <a:ea typeface="Meiryo" charset="-128"/>
                <a:cs typeface="Meiryo" charset="-128"/>
              </a:rPr>
              <a:t>個人資産のオープンな共有</a:t>
            </a:r>
            <a:endParaRPr kumimoji="1"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地域を越えたリアルタイム性</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3649521" y="3478246"/>
            <a:ext cx="2074607" cy="630942"/>
          </a:xfrm>
          <a:prstGeom prst="rect">
            <a:avLst/>
          </a:prstGeom>
          <a:noFill/>
        </p:spPr>
        <p:txBody>
          <a:bodyPr wrap="none" rtlCol="0">
            <a:spAutoFit/>
          </a:bodyPr>
          <a:lstStyle/>
          <a:p>
            <a:r>
              <a:rPr kumimoji="1" lang="en-US" altLang="ja-JP" sz="2000" b="1" dirty="0" smtClean="0">
                <a:solidFill>
                  <a:schemeClr val="bg1"/>
                </a:solidFill>
                <a:latin typeface="Meiryo" charset="-128"/>
                <a:ea typeface="Meiryo" charset="-128"/>
                <a:cs typeface="Meiryo" charset="-128"/>
              </a:rPr>
              <a:t>IT</a:t>
            </a:r>
            <a:r>
              <a:rPr kumimoji="1" lang="ja-JP" altLang="en-US" sz="2000" b="1" dirty="0" smtClean="0">
                <a:solidFill>
                  <a:schemeClr val="bg1"/>
                </a:solidFill>
                <a:latin typeface="Meiryo" charset="-128"/>
                <a:ea typeface="Meiryo" charset="-128"/>
                <a:cs typeface="Meiryo" charset="-128"/>
              </a:rPr>
              <a:t>（情報技術</a:t>
            </a:r>
            <a:r>
              <a:rPr kumimoji="1" lang="ja-JP" altLang="en-US" sz="2400" b="1" dirty="0" smtClean="0">
                <a:solidFill>
                  <a:schemeClr val="bg1"/>
                </a:solidFill>
                <a:latin typeface="Meiryo" charset="-128"/>
                <a:ea typeface="Meiryo" charset="-128"/>
                <a:cs typeface="Meiryo" charset="-128"/>
              </a:rPr>
              <a:t>）</a:t>
            </a:r>
            <a:endParaRPr kumimoji="1" lang="en-US" altLang="ja-JP" sz="2400" b="1" dirty="0" smtClean="0">
              <a:solidFill>
                <a:schemeClr val="bg1"/>
              </a:solidFill>
              <a:latin typeface="Meiryo" charset="-128"/>
              <a:ea typeface="Meiryo" charset="-128"/>
              <a:cs typeface="Meiryo" charset="-128"/>
            </a:endParaRPr>
          </a:p>
          <a:p>
            <a:r>
              <a:rPr lang="en-US" altLang="ja-JP" sz="1100" dirty="0" smtClean="0">
                <a:solidFill>
                  <a:schemeClr val="bg1"/>
                </a:solidFill>
                <a:latin typeface="Meiryo" charset="-128"/>
                <a:ea typeface="Meiryo" charset="-128"/>
                <a:cs typeface="Meiryo" charset="-128"/>
              </a:rPr>
              <a:t>Information Technology</a:t>
            </a:r>
            <a:endParaRPr kumimoji="1" lang="en-US" altLang="ja-JP" sz="1100" dirty="0" smtClean="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31720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smtClean="0"/>
              <a:t>IT</a:t>
            </a:r>
            <a:r>
              <a:rPr kumimoji="1" lang="ja-JP" altLang="en-US" dirty="0" smtClean="0"/>
              <a:t>との正しい付き合い方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思想としての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仕組みとしての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道具としての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smtClean="0">
                <a:solidFill>
                  <a:schemeClr val="bg1"/>
                </a:solidFill>
                <a:latin typeface="Meiryo" charset="-128"/>
                <a:ea typeface="Meiryo" charset="-128"/>
                <a:cs typeface="Meiryo" charset="-128"/>
              </a:rPr>
              <a:t>ビジネス</a:t>
            </a:r>
            <a:endParaRPr kumimoji="1" lang="en-US" altLang="ja-JP" sz="3600" b="1"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grpSp>
        <p:nvGrpSpPr>
          <p:cNvPr id="10" name="図形グループ 9"/>
          <p:cNvGrpSpPr/>
          <p:nvPr/>
        </p:nvGrpSpPr>
        <p:grpSpPr>
          <a:xfrm>
            <a:off x="871206" y="1123606"/>
            <a:ext cx="370648" cy="79050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p:cNvSpPr txBox="1"/>
          <p:nvPr/>
        </p:nvSpPr>
        <p:spPr>
          <a:xfrm>
            <a:off x="791023" y="1914113"/>
            <a:ext cx="1107996" cy="338554"/>
          </a:xfrm>
          <a:prstGeom prst="rect">
            <a:avLst/>
          </a:prstGeom>
          <a:noFill/>
        </p:spPr>
        <p:txBody>
          <a:bodyPr wrap="none" rtlCol="0">
            <a:spAutoFit/>
          </a:bodyPr>
          <a:lstStyle/>
          <a:p>
            <a:r>
              <a:rPr kumimoji="1" lang="ja-JP" altLang="en-US" sz="800" b="1" dirty="0" smtClean="0">
                <a:solidFill>
                  <a:srgbClr val="002060"/>
                </a:solidFill>
                <a:latin typeface="Meiryo" charset="-128"/>
                <a:ea typeface="Meiryo" charset="-128"/>
                <a:cs typeface="Meiryo" charset="-128"/>
              </a:rPr>
              <a:t>ビジネス</a:t>
            </a:r>
            <a:endParaRPr lang="en-US" altLang="ja-JP" sz="800" b="1" dirty="0">
              <a:solidFill>
                <a:srgbClr val="002060"/>
              </a:solidFill>
              <a:latin typeface="Meiryo" charset="-128"/>
              <a:ea typeface="Meiryo" charset="-128"/>
              <a:cs typeface="Meiryo" charset="-128"/>
            </a:endParaRPr>
          </a:p>
          <a:p>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8" name="環状矢印 17"/>
          <p:cNvSpPr/>
          <p:nvPr/>
        </p:nvSpPr>
        <p:spPr>
          <a:xfrm>
            <a:off x="33924" y="1129704"/>
            <a:ext cx="2622194" cy="1978136"/>
          </a:xfrm>
          <a:prstGeom prst="circularArrow">
            <a:avLst>
              <a:gd name="adj1" fmla="val 12500"/>
              <a:gd name="adj2" fmla="val 1142319"/>
              <a:gd name="adj3" fmla="val 20457681"/>
              <a:gd name="adj4" fmla="val 16232524"/>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図形グループ 13"/>
          <p:cNvGrpSpPr/>
          <p:nvPr/>
        </p:nvGrpSpPr>
        <p:grpSpPr>
          <a:xfrm>
            <a:off x="7909207" y="5517232"/>
            <a:ext cx="370648" cy="790507"/>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7160203" y="5264129"/>
            <a:ext cx="1228221" cy="215444"/>
          </a:xfrm>
          <a:prstGeom prst="rect">
            <a:avLst/>
          </a:prstGeom>
          <a:noFill/>
        </p:spPr>
        <p:txBody>
          <a:bodyPr wrap="none" rtlCol="0">
            <a:spAutoFit/>
          </a:bodyPr>
          <a:lstStyle/>
          <a:p>
            <a:pPr algn="r"/>
            <a:r>
              <a:rPr kumimoji="1" lang="en-US" altLang="ja-JP" sz="800" b="1" dirty="0" smtClean="0">
                <a:solidFill>
                  <a:srgbClr val="002060"/>
                </a:solidFill>
                <a:latin typeface="Meiryo" charset="-128"/>
                <a:ea typeface="Meiryo" charset="-128"/>
                <a:cs typeface="Meiryo" charset="-128"/>
              </a:rPr>
              <a:t>IT</a:t>
            </a:r>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9" name="環状矢印 18"/>
          <p:cNvSpPr/>
          <p:nvPr/>
        </p:nvSpPr>
        <p:spPr>
          <a:xfrm rot="10800000">
            <a:off x="6468649" y="4330497"/>
            <a:ext cx="2622194" cy="1978136"/>
          </a:xfrm>
          <a:prstGeom prst="circularArrow">
            <a:avLst>
              <a:gd name="adj1" fmla="val 12500"/>
              <a:gd name="adj2" fmla="val 1142319"/>
              <a:gd name="adj3" fmla="val 20457681"/>
              <a:gd name="adj4" fmla="val 1620785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4071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smtClean="0"/>
              <a:t>商品としての</a:t>
            </a:r>
            <a:r>
              <a:rPr kumimoji="1" lang="en-US" altLang="ja-JP" dirty="0" smtClean="0"/>
              <a:t>IT</a:t>
            </a:r>
            <a:r>
              <a:rPr kumimoji="1" lang="ja-JP" altLang="en-US" dirty="0" smtClean="0"/>
              <a:t>の作り方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思想としての</a:t>
            </a:r>
            <a:r>
              <a:rPr kumimoji="1" lang="en-US" altLang="ja-JP" sz="2000" b="1" dirty="0" smtClean="0">
                <a:solidFill>
                  <a:srgbClr val="FFFFFF"/>
                </a:solidFill>
                <a:latin typeface="Meiryo" charset="-128"/>
                <a:ea typeface="Meiryo" charset="-128"/>
                <a:cs typeface="Meiryo" charset="-128"/>
              </a:rPr>
              <a:t>IT</a:t>
            </a:r>
          </a:p>
          <a:p>
            <a:pPr algn="ctr"/>
            <a:r>
              <a:rPr lang="ja-JP" altLang="en-US" sz="1200" dirty="0" smtClean="0">
                <a:solidFill>
                  <a:srgbClr val="FFFFFF"/>
                </a:solidFill>
                <a:latin typeface="Meiryo" charset="-128"/>
                <a:ea typeface="Meiryo" charset="-128"/>
                <a:cs typeface="Meiryo" charset="-128"/>
              </a:rPr>
              <a:t>ビジネスの変革と創造</a:t>
            </a:r>
            <a:endParaRPr lang="en-US" altLang="ja-JP" sz="12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smtClean="0">
                <a:solidFill>
                  <a:srgbClr val="FFFFFF"/>
                </a:solidFill>
                <a:latin typeface="Meiryo" charset="-128"/>
                <a:ea typeface="Meiryo" charset="-128"/>
                <a:cs typeface="Meiryo" charset="-128"/>
              </a:rPr>
              <a:t>　仕組みとしての</a:t>
            </a:r>
            <a:r>
              <a:rPr kumimoji="1" lang="en-US" altLang="ja-JP" sz="2000" b="1" dirty="0" smtClean="0">
                <a:solidFill>
                  <a:srgbClr val="FFFFFF"/>
                </a:solidFill>
                <a:latin typeface="Meiryo" charset="-128"/>
                <a:ea typeface="Meiryo" charset="-128"/>
                <a:cs typeface="Meiryo" charset="-128"/>
              </a:rPr>
              <a:t>IT</a:t>
            </a:r>
          </a:p>
          <a:p>
            <a:r>
              <a:rPr lang="ja-JP" altLang="en-US" sz="1200" dirty="0" smtClean="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smtClean="0">
              <a:solidFill>
                <a:srgbClr val="FFFFFF"/>
              </a:solidFill>
              <a:latin typeface="Meiryo" charset="-128"/>
              <a:ea typeface="Meiryo" charset="-128"/>
              <a:cs typeface="Meiryo" charset="-128"/>
            </a:endParaRPr>
          </a:p>
          <a:p>
            <a:pPr algn="ctr"/>
            <a:r>
              <a:rPr kumimoji="1" lang="ja-JP" altLang="en-US" sz="2000" b="1" dirty="0" smtClean="0">
                <a:solidFill>
                  <a:srgbClr val="FFFFFF"/>
                </a:solidFill>
                <a:latin typeface="Meiryo" charset="-128"/>
                <a:ea typeface="Meiryo" charset="-128"/>
                <a:cs typeface="Meiryo" charset="-128"/>
              </a:rPr>
              <a:t>道具としての</a:t>
            </a:r>
            <a:r>
              <a:rPr kumimoji="1" lang="en-US" altLang="ja-JP" sz="2000" b="1" dirty="0" smtClean="0">
                <a:solidFill>
                  <a:srgbClr val="FFFFFF"/>
                </a:solidFill>
                <a:latin typeface="Meiryo" charset="-128"/>
                <a:ea typeface="Meiryo" charset="-128"/>
                <a:cs typeface="Meiryo" charset="-128"/>
              </a:rPr>
              <a:t>IT</a:t>
            </a:r>
          </a:p>
          <a:p>
            <a:pPr algn="ctr"/>
            <a:r>
              <a:rPr lang="ja-JP" altLang="en-US" sz="1200" dirty="0" smtClean="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400" dirty="0" smtClean="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ビジネス・モデル</a:t>
            </a:r>
            <a:endParaRPr kumimoji="1" lang="ja-JP" altLang="en-US" sz="1200" b="1" dirty="0">
              <a:solidFill>
                <a:schemeClr val="bg1"/>
              </a:solidFill>
              <a:latin typeface="Meiryo" charset="-128"/>
              <a:ea typeface="Meiryo" charset="-128"/>
              <a:cs typeface="Meiryo" charset="-128"/>
            </a:endParaRP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使い勝手や見栄えの良さ</a:t>
            </a:r>
            <a:endParaRPr kumimoji="1" lang="ja-JP" altLang="en-US" sz="1200" b="1" dirty="0">
              <a:solidFill>
                <a:schemeClr val="bg1"/>
              </a:solidFill>
              <a:latin typeface="Meiryo" charset="-128"/>
              <a:ea typeface="Meiryo" charset="-128"/>
              <a:cs typeface="Meiryo" charset="-128"/>
            </a:endParaRP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smtClean="0">
                <a:solidFill>
                  <a:schemeClr val="bg1"/>
                </a:solidFill>
                <a:latin typeface="Meiryo" charset="-128"/>
                <a:ea typeface="Meiryo" charset="-128"/>
                <a:cs typeface="Meiryo" charset="-128"/>
              </a:rPr>
              <a:t>ビジネス・プロセス</a:t>
            </a:r>
            <a:endParaRPr kumimoji="1" lang="ja-JP" altLang="en-US" sz="1050" b="1" dirty="0">
              <a:solidFill>
                <a:schemeClr val="bg1"/>
              </a:solidFill>
              <a:latin typeface="Meiryo" charset="-128"/>
              <a:ea typeface="Meiryo" charset="-128"/>
              <a:cs typeface="Meiryo" charset="-128"/>
            </a:endParaRPr>
          </a:p>
        </p:txBody>
      </p:sp>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2007863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375399" y="5587846"/>
            <a:ext cx="8383288" cy="82020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IT</a:t>
            </a:r>
            <a:r>
              <a:rPr kumimoji="1" lang="ja-JP" altLang="en-US" sz="2400" dirty="0" smtClean="0">
                <a:solidFill>
                  <a:srgbClr val="FFFFFF"/>
                </a:solidFill>
                <a:latin typeface="Meiryo" charset="-128"/>
                <a:ea typeface="Meiryo" charset="-128"/>
                <a:cs typeface="Meiryo" charset="-128"/>
              </a:rPr>
              <a:t>と一体化した</a:t>
            </a:r>
            <a:r>
              <a:rPr kumimoji="1" lang="ja-JP" altLang="en-US" sz="3200" dirty="0" smtClean="0">
                <a:solidFill>
                  <a:srgbClr val="FFFFFF"/>
                </a:solidFill>
                <a:latin typeface="Meiryo" charset="-128"/>
                <a:ea typeface="Meiryo" charset="-128"/>
                <a:cs typeface="Meiryo" charset="-128"/>
              </a:rPr>
              <a:t>「</a:t>
            </a:r>
            <a:r>
              <a:rPr kumimoji="1" lang="ja-JP" altLang="en-US" sz="3200" b="1" dirty="0" smtClean="0">
                <a:solidFill>
                  <a:srgbClr val="FFFFFF"/>
                </a:solidFill>
                <a:latin typeface="Meiryo" charset="-128"/>
                <a:ea typeface="Meiryo" charset="-128"/>
                <a:cs typeface="Meiryo" charset="-128"/>
              </a:rPr>
              <a:t>これからのビジネス</a:t>
            </a:r>
            <a:r>
              <a:rPr kumimoji="1" lang="ja-JP" altLang="en-US" sz="3200" dirty="0" smtClean="0">
                <a:solidFill>
                  <a:srgbClr val="FFFFFF"/>
                </a:solidFill>
                <a:latin typeface="Meiryo" charset="-128"/>
                <a:ea typeface="Meiryo" charset="-128"/>
                <a:cs typeface="Meiryo" charset="-128"/>
              </a:rPr>
              <a:t>」</a:t>
            </a:r>
            <a:endParaRPr kumimoji="1" lang="ja-JP" altLang="en-US" sz="3200" dirty="0">
              <a:solidFill>
                <a:srgbClr val="FFFFFF"/>
              </a:solidFill>
              <a:latin typeface="Meiryo" charset="-128"/>
              <a:ea typeface="Meiryo" charset="-128"/>
              <a:cs typeface="Meiryo" charset="-128"/>
            </a:endParaRPr>
          </a:p>
        </p:txBody>
      </p:sp>
      <p:sp>
        <p:nvSpPr>
          <p:cNvPr id="23" name="下矢印 22"/>
          <p:cNvSpPr/>
          <p:nvPr/>
        </p:nvSpPr>
        <p:spPr>
          <a:xfrm>
            <a:off x="3476739" y="2066191"/>
            <a:ext cx="2193696" cy="3626775"/>
          </a:xfrm>
          <a:prstGeom prst="downArrow">
            <a:avLst>
              <a:gd name="adj1" fmla="val 50000"/>
              <a:gd name="adj2" fmla="val 1723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a:t>
            </a:r>
            <a:r>
              <a:rPr kumimoji="1" lang="en-US" altLang="ja-JP" dirty="0" err="1" smtClean="0"/>
              <a:t>uberist</a:t>
            </a:r>
            <a:r>
              <a:rPr kumimoji="1" lang="ja-JP" altLang="en-US" dirty="0" smtClean="0"/>
              <a:t>”になるための</a:t>
            </a:r>
            <a:r>
              <a:rPr lang="ja-JP" altLang="en-US" dirty="0" smtClean="0"/>
              <a:t>実践のステップ</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正方形/長方形 3"/>
          <p:cNvSpPr/>
          <p:nvPr/>
        </p:nvSpPr>
        <p:spPr>
          <a:xfrm>
            <a:off x="375399" y="960407"/>
            <a:ext cx="8383288" cy="106967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3888945" y="997836"/>
            <a:ext cx="1369286" cy="400110"/>
          </a:xfrm>
          <a:prstGeom prst="rect">
            <a:avLst/>
          </a:prstGeom>
          <a:noFill/>
        </p:spPr>
        <p:txBody>
          <a:bodyPr wrap="none" rtlCol="0">
            <a:spAutoFit/>
          </a:bodyPr>
          <a:lstStyle/>
          <a:p>
            <a:pPr algn="ctr"/>
            <a:r>
              <a:rPr kumimoji="1" lang="en-US" altLang="ja-JP" sz="2000" dirty="0" smtClean="0">
                <a:solidFill>
                  <a:schemeClr val="bg1"/>
                </a:solidFill>
                <a:latin typeface="Meiryo" charset="-128"/>
                <a:ea typeface="Meiryo" charset="-128"/>
                <a:cs typeface="Meiryo" charset="-128"/>
              </a:rPr>
              <a:t>3</a:t>
            </a:r>
            <a:r>
              <a:rPr kumimoji="1" lang="ja-JP" altLang="en-US" sz="2000" dirty="0" smtClean="0">
                <a:solidFill>
                  <a:schemeClr val="bg1"/>
                </a:solidFill>
                <a:latin typeface="Meiryo" charset="-128"/>
                <a:ea typeface="Meiryo" charset="-128"/>
                <a:cs typeface="Meiryo" charset="-128"/>
              </a:rPr>
              <a:t>つの原則</a:t>
            </a:r>
            <a:endParaRPr kumimoji="1" lang="ja-JP" altLang="en-US" sz="2000" dirty="0">
              <a:solidFill>
                <a:schemeClr val="bg1"/>
              </a:solidFill>
              <a:latin typeface="Meiryo" charset="-128"/>
              <a:ea typeface="Meiryo" charset="-128"/>
              <a:cs typeface="Meiryo" charset="-128"/>
            </a:endParaRPr>
          </a:p>
        </p:txBody>
      </p:sp>
      <p:sp>
        <p:nvSpPr>
          <p:cNvPr id="6" name="正方形/長方形 5"/>
          <p:cNvSpPr/>
          <p:nvPr/>
        </p:nvSpPr>
        <p:spPr>
          <a:xfrm>
            <a:off x="775486" y="1444644"/>
            <a:ext cx="1846086" cy="471133"/>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FFFFFF"/>
                </a:solidFill>
                <a:latin typeface="Meiryo" charset="-128"/>
                <a:ea typeface="Meiryo" charset="-128"/>
                <a:cs typeface="Meiryo" charset="-128"/>
              </a:rPr>
              <a:t>課題の実感</a:t>
            </a:r>
            <a:endParaRPr kumimoji="1" lang="ja-JP" altLang="en-US" sz="2000" b="1" dirty="0">
              <a:solidFill>
                <a:srgbClr val="FFFFFF"/>
              </a:solidFill>
              <a:latin typeface="Meiryo" charset="-128"/>
              <a:ea typeface="Meiryo" charset="-128"/>
              <a:cs typeface="Meiryo" charset="-128"/>
            </a:endParaRPr>
          </a:p>
        </p:txBody>
      </p:sp>
      <p:sp>
        <p:nvSpPr>
          <p:cNvPr id="7" name="正方形/長方形 6"/>
          <p:cNvSpPr/>
          <p:nvPr/>
        </p:nvSpPr>
        <p:spPr>
          <a:xfrm>
            <a:off x="3111163" y="1445390"/>
            <a:ext cx="2924849" cy="471133"/>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トレンドの風を読む</a:t>
            </a:r>
            <a:endParaRPr kumimoji="1" lang="ja-JP" altLang="en-US" sz="2000" b="1" dirty="0">
              <a:solidFill>
                <a:srgbClr val="FFFFFF"/>
              </a:solidFill>
              <a:latin typeface="Meiryo" charset="-128"/>
              <a:ea typeface="Meiryo" charset="-128"/>
              <a:cs typeface="Meiryo" charset="-128"/>
            </a:endParaRPr>
          </a:p>
        </p:txBody>
      </p:sp>
      <p:sp>
        <p:nvSpPr>
          <p:cNvPr id="8" name="正方形/長方形 7"/>
          <p:cNvSpPr/>
          <p:nvPr/>
        </p:nvSpPr>
        <p:spPr>
          <a:xfrm>
            <a:off x="6528017" y="1444644"/>
            <a:ext cx="1846086" cy="471133"/>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試行錯誤</a:t>
            </a:r>
            <a:endParaRPr kumimoji="1" lang="ja-JP" altLang="en-US" sz="2000" b="1" dirty="0">
              <a:solidFill>
                <a:srgbClr val="FFFFFF"/>
              </a:solidFill>
              <a:latin typeface="Meiryo" charset="-128"/>
              <a:ea typeface="Meiryo" charset="-128"/>
              <a:cs typeface="Meiryo" charset="-128"/>
            </a:endParaRPr>
          </a:p>
        </p:txBody>
      </p:sp>
      <p:sp>
        <p:nvSpPr>
          <p:cNvPr id="9" name="正方形/長方形 8"/>
          <p:cNvSpPr/>
          <p:nvPr/>
        </p:nvSpPr>
        <p:spPr>
          <a:xfrm>
            <a:off x="1581509" y="2383067"/>
            <a:ext cx="7177178" cy="82020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a:off x="375399" y="2383067"/>
            <a:ext cx="1407393" cy="820205"/>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ステップ</a:t>
            </a:r>
            <a:endParaRPr lang="en-US" altLang="ja-JP" sz="1200" dirty="0" smtClean="0">
              <a:solidFill>
                <a:srgbClr val="FFFFFF"/>
              </a:solidFill>
              <a:latin typeface="Meiryo" charset="-128"/>
              <a:ea typeface="Meiryo" charset="-128"/>
              <a:cs typeface="Meiryo" charset="-128"/>
            </a:endParaRPr>
          </a:p>
          <a:p>
            <a:pPr algn="ctr"/>
            <a:r>
              <a:rPr lang="ja-JP" altLang="en-US" sz="2800" b="1" dirty="0" smtClean="0">
                <a:solidFill>
                  <a:srgbClr val="FFFFFF"/>
                </a:solidFill>
                <a:latin typeface="Meiryo" charset="-128"/>
                <a:ea typeface="Meiryo" charset="-128"/>
                <a:cs typeface="Meiryo" charset="-128"/>
              </a:rPr>
              <a:t>１</a:t>
            </a:r>
            <a:endParaRPr lang="ja-JP" altLang="en-US" sz="2800" b="1" dirty="0">
              <a:solidFill>
                <a:srgbClr val="FFFFFF"/>
              </a:solidFill>
              <a:latin typeface="Meiryo" charset="-128"/>
              <a:ea typeface="Meiryo" charset="-128"/>
              <a:cs typeface="Meiryo" charset="-128"/>
            </a:endParaRPr>
          </a:p>
        </p:txBody>
      </p:sp>
      <p:sp>
        <p:nvSpPr>
          <p:cNvPr id="12" name="テキスト ボックス 11"/>
          <p:cNvSpPr txBox="1"/>
          <p:nvPr/>
        </p:nvSpPr>
        <p:spPr>
          <a:xfrm>
            <a:off x="2203464" y="2592313"/>
            <a:ext cx="3570208" cy="461665"/>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戦略</a:t>
            </a:r>
            <a:r>
              <a:rPr kumimoji="1" lang="ja-JP" altLang="en-US" sz="2400" dirty="0" smtClean="0">
                <a:solidFill>
                  <a:schemeClr val="bg1"/>
                </a:solidFill>
                <a:latin typeface="Meiryo" charset="-128"/>
                <a:ea typeface="Meiryo" charset="-128"/>
                <a:cs typeface="Meiryo" charset="-128"/>
              </a:rPr>
              <a:t>：ビジネス・モデル</a:t>
            </a:r>
            <a:endParaRPr kumimoji="1" lang="ja-JP" altLang="en-US" sz="2400" dirty="0">
              <a:solidFill>
                <a:schemeClr val="bg1"/>
              </a:solidFill>
              <a:latin typeface="Meiryo" charset="-128"/>
              <a:ea typeface="Meiryo" charset="-128"/>
              <a:cs typeface="Meiryo" charset="-128"/>
            </a:endParaRPr>
          </a:p>
        </p:txBody>
      </p:sp>
      <p:sp>
        <p:nvSpPr>
          <p:cNvPr id="13" name="テキスト ボックス 12"/>
          <p:cNvSpPr txBox="1"/>
          <p:nvPr/>
        </p:nvSpPr>
        <p:spPr>
          <a:xfrm>
            <a:off x="6293892" y="2499981"/>
            <a:ext cx="1800493" cy="646331"/>
          </a:xfrm>
          <a:prstGeom prst="rect">
            <a:avLst/>
          </a:prstGeom>
          <a:noFill/>
        </p:spPr>
        <p:txBody>
          <a:bodyPr wrap="none" rtlCol="0">
            <a:spAutoFit/>
          </a:bodyPr>
          <a:lstStyle/>
          <a:p>
            <a:r>
              <a:rPr lang="ja-JP" altLang="en-US" dirty="0" smtClean="0">
                <a:solidFill>
                  <a:schemeClr val="bg1"/>
                </a:solidFill>
                <a:latin typeface="Meiryo" charset="-128"/>
                <a:ea typeface="Meiryo" charset="-128"/>
                <a:cs typeface="Meiryo" charset="-128"/>
              </a:rPr>
              <a:t>あるべき姿と</a:t>
            </a:r>
            <a:endParaRPr lang="en-US" altLang="ja-JP" dirty="0" smtClean="0">
              <a:solidFill>
                <a:schemeClr val="bg1"/>
              </a:solidFill>
              <a:latin typeface="Meiryo" charset="-128"/>
              <a:ea typeface="Meiryo" charset="-128"/>
              <a:cs typeface="Meiryo" charset="-128"/>
            </a:endParaRPr>
          </a:p>
          <a:p>
            <a:r>
              <a:rPr lang="ja-JP" altLang="en-US" dirty="0" smtClean="0">
                <a:solidFill>
                  <a:schemeClr val="bg1"/>
                </a:solidFill>
                <a:latin typeface="Meiryo" charset="-128"/>
                <a:ea typeface="Meiryo" charset="-128"/>
                <a:cs typeface="Meiryo" charset="-128"/>
              </a:rPr>
              <a:t>シナリオを示す</a:t>
            </a:r>
            <a:endParaRPr kumimoji="1" lang="ja-JP" altLang="en-US" dirty="0">
              <a:solidFill>
                <a:schemeClr val="bg1"/>
              </a:solidFill>
              <a:latin typeface="Meiryo" charset="-128"/>
              <a:ea typeface="Meiryo" charset="-128"/>
              <a:cs typeface="Meiryo" charset="-128"/>
            </a:endParaRPr>
          </a:p>
        </p:txBody>
      </p:sp>
      <p:sp>
        <p:nvSpPr>
          <p:cNvPr id="14" name="正方形/長方形 13"/>
          <p:cNvSpPr/>
          <p:nvPr/>
        </p:nvSpPr>
        <p:spPr>
          <a:xfrm>
            <a:off x="1581509" y="3382540"/>
            <a:ext cx="7177178" cy="8202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a:off x="375399" y="3382540"/>
            <a:ext cx="1407393" cy="820205"/>
          </a:xfrm>
          <a:prstGeom prst="homePlate">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ステップ</a:t>
            </a:r>
            <a:endParaRPr lang="en-US" altLang="ja-JP" sz="1200" dirty="0" smtClean="0">
              <a:solidFill>
                <a:srgbClr val="FFFFFF"/>
              </a:solidFill>
              <a:latin typeface="Meiryo" charset="-128"/>
              <a:ea typeface="Meiryo" charset="-128"/>
              <a:cs typeface="Meiryo" charset="-128"/>
            </a:endParaRPr>
          </a:p>
          <a:p>
            <a:pPr algn="ctr"/>
            <a:r>
              <a:rPr lang="ja-JP" altLang="en-US" sz="2800" b="1" dirty="0" smtClean="0">
                <a:solidFill>
                  <a:srgbClr val="FFFFFF"/>
                </a:solidFill>
                <a:latin typeface="Meiryo" charset="-128"/>
                <a:ea typeface="Meiryo" charset="-128"/>
                <a:cs typeface="Meiryo" charset="-128"/>
              </a:rPr>
              <a:t>２</a:t>
            </a:r>
            <a:endParaRPr lang="ja-JP" altLang="en-US" sz="2800" b="1" dirty="0">
              <a:solidFill>
                <a:srgbClr val="FFFFFF"/>
              </a:solidFill>
              <a:latin typeface="Meiryo" charset="-128"/>
              <a:ea typeface="Meiryo" charset="-128"/>
              <a:cs typeface="Meiryo" charset="-128"/>
            </a:endParaRPr>
          </a:p>
        </p:txBody>
      </p:sp>
      <p:sp>
        <p:nvSpPr>
          <p:cNvPr id="16" name="テキスト ボックス 15"/>
          <p:cNvSpPr txBox="1"/>
          <p:nvPr/>
        </p:nvSpPr>
        <p:spPr>
          <a:xfrm>
            <a:off x="2203464" y="3599884"/>
            <a:ext cx="3877986" cy="461665"/>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作戦</a:t>
            </a:r>
            <a:r>
              <a:rPr kumimoji="1" lang="ja-JP" altLang="en-US" sz="2400" dirty="0" smtClean="0">
                <a:solidFill>
                  <a:schemeClr val="bg1"/>
                </a:solidFill>
                <a:latin typeface="Meiryo" charset="-128"/>
                <a:ea typeface="Meiryo" charset="-128"/>
                <a:cs typeface="Meiryo" charset="-128"/>
              </a:rPr>
              <a:t>：ビジネス・プロセス</a:t>
            </a:r>
            <a:endParaRPr kumimoji="1" lang="ja-JP" altLang="en-US" sz="2400" dirty="0">
              <a:solidFill>
                <a:schemeClr val="bg1"/>
              </a:solidFill>
              <a:latin typeface="Meiryo" charset="-128"/>
              <a:ea typeface="Meiryo" charset="-128"/>
              <a:cs typeface="Meiryo" charset="-128"/>
            </a:endParaRPr>
          </a:p>
        </p:txBody>
      </p:sp>
      <p:sp>
        <p:nvSpPr>
          <p:cNvPr id="17" name="テキスト ボックス 16"/>
          <p:cNvSpPr txBox="1"/>
          <p:nvPr/>
        </p:nvSpPr>
        <p:spPr>
          <a:xfrm>
            <a:off x="6293893" y="3556414"/>
            <a:ext cx="1800493" cy="646331"/>
          </a:xfrm>
          <a:prstGeom prst="rect">
            <a:avLst/>
          </a:prstGeom>
          <a:noFill/>
        </p:spPr>
        <p:txBody>
          <a:bodyPr wrap="none" rtlCol="0">
            <a:spAutoFit/>
          </a:bodyPr>
          <a:lstStyle/>
          <a:p>
            <a:r>
              <a:rPr lang="en-US" altLang="ja-JP" dirty="0" smtClean="0">
                <a:solidFill>
                  <a:schemeClr val="bg1"/>
                </a:solidFill>
                <a:latin typeface="Meiryo" charset="-128"/>
                <a:ea typeface="Meiryo" charset="-128"/>
                <a:cs typeface="Meiryo" charset="-128"/>
              </a:rPr>
              <a:t>IT</a:t>
            </a:r>
            <a:r>
              <a:rPr lang="ja-JP" altLang="en-US" dirty="0" smtClean="0">
                <a:solidFill>
                  <a:schemeClr val="bg1"/>
                </a:solidFill>
                <a:latin typeface="Meiryo" charset="-128"/>
                <a:ea typeface="Meiryo" charset="-128"/>
                <a:cs typeface="Meiryo" charset="-128"/>
              </a:rPr>
              <a:t>の可能性を</a:t>
            </a:r>
            <a:endParaRPr lang="en-US" altLang="ja-JP" dirty="0" smtClean="0">
              <a:solidFill>
                <a:schemeClr val="bg1"/>
              </a:solidFill>
              <a:latin typeface="Meiryo" charset="-128"/>
              <a:ea typeface="Meiryo" charset="-128"/>
              <a:cs typeface="Meiryo" charset="-128"/>
            </a:endParaRPr>
          </a:p>
          <a:p>
            <a:r>
              <a:rPr lang="ja-JP" altLang="en-US" dirty="0" smtClean="0">
                <a:solidFill>
                  <a:schemeClr val="bg1"/>
                </a:solidFill>
                <a:latin typeface="Meiryo" charset="-128"/>
                <a:ea typeface="Meiryo" charset="-128"/>
                <a:cs typeface="Meiryo" charset="-128"/>
              </a:rPr>
              <a:t>最大限に活かす</a:t>
            </a:r>
            <a:endParaRPr kumimoji="1" lang="ja-JP" altLang="en-US" dirty="0">
              <a:solidFill>
                <a:schemeClr val="bg1"/>
              </a:solidFill>
              <a:latin typeface="Meiryo" charset="-128"/>
              <a:ea typeface="Meiryo" charset="-128"/>
              <a:cs typeface="Meiryo" charset="-128"/>
            </a:endParaRPr>
          </a:p>
        </p:txBody>
      </p:sp>
      <p:sp>
        <p:nvSpPr>
          <p:cNvPr id="18" name="正方形/長方形 17"/>
          <p:cNvSpPr/>
          <p:nvPr/>
        </p:nvSpPr>
        <p:spPr>
          <a:xfrm>
            <a:off x="1581509" y="4373610"/>
            <a:ext cx="7177178" cy="8202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ホームベース 18"/>
          <p:cNvSpPr/>
          <p:nvPr/>
        </p:nvSpPr>
        <p:spPr>
          <a:xfrm>
            <a:off x="375399" y="4373610"/>
            <a:ext cx="1407393" cy="82020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chemeClr val="bg1"/>
                </a:solidFill>
                <a:latin typeface="Meiryo" charset="-128"/>
                <a:ea typeface="Meiryo" charset="-128"/>
                <a:cs typeface="Meiryo" charset="-128"/>
              </a:rPr>
              <a:t>ステップ</a:t>
            </a:r>
            <a:endParaRPr lang="en-US" altLang="ja-JP" sz="1200" dirty="0" smtClean="0">
              <a:solidFill>
                <a:schemeClr val="bg1"/>
              </a:solidFill>
              <a:latin typeface="Meiryo" charset="-128"/>
              <a:ea typeface="Meiryo" charset="-128"/>
              <a:cs typeface="Meiryo" charset="-128"/>
            </a:endParaRPr>
          </a:p>
          <a:p>
            <a:pPr algn="ctr"/>
            <a:r>
              <a:rPr lang="ja-JP" altLang="en-US" sz="2800" b="1" dirty="0" smtClean="0">
                <a:solidFill>
                  <a:schemeClr val="bg1"/>
                </a:solidFill>
                <a:latin typeface="Meiryo" charset="-128"/>
                <a:ea typeface="Meiryo" charset="-128"/>
                <a:cs typeface="Meiryo" charset="-128"/>
              </a:rPr>
              <a:t>３</a:t>
            </a:r>
            <a:endParaRPr lang="ja-JP" altLang="en-US" sz="2800" b="1" dirty="0">
              <a:solidFill>
                <a:schemeClr val="bg1"/>
              </a:solidFill>
              <a:latin typeface="Meiryo" charset="-128"/>
              <a:ea typeface="Meiryo" charset="-128"/>
              <a:cs typeface="Meiryo" charset="-128"/>
            </a:endParaRPr>
          </a:p>
        </p:txBody>
      </p:sp>
      <p:sp>
        <p:nvSpPr>
          <p:cNvPr id="20" name="テキスト ボックス 19"/>
          <p:cNvSpPr txBox="1"/>
          <p:nvPr/>
        </p:nvSpPr>
        <p:spPr>
          <a:xfrm>
            <a:off x="2179611" y="4590954"/>
            <a:ext cx="3262432" cy="461665"/>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戦術</a:t>
            </a:r>
            <a:r>
              <a:rPr kumimoji="1" lang="ja-JP" altLang="en-US" sz="2400" dirty="0" smtClean="0">
                <a:solidFill>
                  <a:schemeClr val="bg1"/>
                </a:solidFill>
                <a:latin typeface="Meiryo" charset="-128"/>
                <a:ea typeface="Meiryo" charset="-128"/>
                <a:cs typeface="Meiryo" charset="-128"/>
              </a:rPr>
              <a:t>：使い方や見栄え</a:t>
            </a:r>
            <a:endParaRPr kumimoji="1" lang="ja-JP" altLang="en-US" sz="2400" dirty="0">
              <a:solidFill>
                <a:schemeClr val="bg1"/>
              </a:solidFill>
              <a:latin typeface="Meiryo" charset="-128"/>
              <a:ea typeface="Meiryo" charset="-128"/>
              <a:cs typeface="Meiryo" charset="-128"/>
            </a:endParaRPr>
          </a:p>
        </p:txBody>
      </p:sp>
      <p:sp>
        <p:nvSpPr>
          <p:cNvPr id="21" name="テキスト ボックス 20"/>
          <p:cNvSpPr txBox="1"/>
          <p:nvPr/>
        </p:nvSpPr>
        <p:spPr>
          <a:xfrm>
            <a:off x="6293893" y="4498620"/>
            <a:ext cx="2031325" cy="646331"/>
          </a:xfrm>
          <a:prstGeom prst="rect">
            <a:avLst/>
          </a:prstGeom>
          <a:noFill/>
        </p:spPr>
        <p:txBody>
          <a:bodyPr wrap="none" rtlCol="0">
            <a:spAutoFit/>
          </a:bodyPr>
          <a:lstStyle/>
          <a:p>
            <a:r>
              <a:rPr lang="ja-JP" altLang="en-US" dirty="0" smtClean="0">
                <a:solidFill>
                  <a:schemeClr val="bg1"/>
                </a:solidFill>
                <a:latin typeface="Meiryo" charset="-128"/>
                <a:ea typeface="Meiryo" charset="-128"/>
                <a:cs typeface="Meiryo" charset="-128"/>
              </a:rPr>
              <a:t>新しい常識で</a:t>
            </a:r>
            <a:endParaRPr lang="en-US" altLang="ja-JP" dirty="0" smtClean="0">
              <a:solidFill>
                <a:schemeClr val="bg1"/>
              </a:solidFill>
              <a:latin typeface="Meiryo" charset="-128"/>
              <a:ea typeface="Meiryo" charset="-128"/>
              <a:cs typeface="Meiryo" charset="-128"/>
            </a:endParaRPr>
          </a:p>
          <a:p>
            <a:r>
              <a:rPr lang="ja-JP" altLang="en-US" dirty="0" smtClean="0">
                <a:solidFill>
                  <a:schemeClr val="bg1"/>
                </a:solidFill>
                <a:latin typeface="Meiryo" charset="-128"/>
                <a:ea typeface="Meiryo" charset="-128"/>
                <a:cs typeface="Meiryo" charset="-128"/>
              </a:rPr>
              <a:t>選択肢を模索する</a:t>
            </a:r>
            <a:endParaRPr kumimoji="1" lang="ja-JP" altLang="en-US"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6054626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「道具としての</a:t>
            </a:r>
            <a:r>
              <a:rPr lang="en-US" altLang="ja-JP" dirty="0" smtClean="0"/>
              <a:t>IT</a:t>
            </a:r>
            <a:r>
              <a:rPr lang="ja-JP" altLang="en-US" dirty="0" smtClean="0"/>
              <a:t>」から「思想としての</a:t>
            </a:r>
            <a:r>
              <a:rPr lang="en-US" altLang="ja-JP" dirty="0" smtClean="0"/>
              <a:t>IT</a:t>
            </a:r>
            <a:r>
              <a:rPr lang="ja-JP" altLang="en-US" dirty="0" smtClean="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5" name="正方形/長方形 4"/>
          <p:cNvSpPr/>
          <p:nvPr/>
        </p:nvSpPr>
        <p:spPr>
          <a:xfrm>
            <a:off x="309281" y="1108471"/>
            <a:ext cx="2751735"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1960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〜1980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1990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〜2000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2010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chemeClr val="bg1"/>
                </a:solidFill>
                <a:latin typeface="Meiryo" charset="-128"/>
                <a:ea typeface="Meiryo" charset="-128"/>
                <a:cs typeface="Meiryo" charset="-128"/>
              </a:rPr>
              <a:t>道具としての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chemeClr val="bg1"/>
                </a:solidFill>
                <a:latin typeface="Meiryo" charset="-128"/>
                <a:ea typeface="Meiryo" charset="-128"/>
                <a:cs typeface="Meiryo" charset="-128"/>
              </a:rPr>
              <a:t>仕組みとしての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chemeClr val="bg1"/>
                </a:solidFill>
                <a:latin typeface="Meiryo" charset="-128"/>
                <a:ea typeface="Meiryo" charset="-128"/>
                <a:cs typeface="Meiryo" charset="-128"/>
              </a:rPr>
              <a:t>思想としての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smtClean="0">
                <a:solidFill>
                  <a:schemeClr val="bg1"/>
                </a:solidFill>
                <a:latin typeface="Meiryo" charset="-128"/>
                <a:ea typeface="Meiryo" charset="-128"/>
                <a:cs typeface="Meiryo" charset="-128"/>
              </a:rPr>
              <a:t>ビジネス＋</a:t>
            </a:r>
            <a:r>
              <a:rPr kumimoji="1" lang="en-US" altLang="ja-JP" sz="2400" dirty="0" smtClean="0">
                <a:solidFill>
                  <a:schemeClr val="bg1"/>
                </a:solidFill>
                <a:latin typeface="Meiryo" charset="-128"/>
                <a:ea typeface="Meiryo" charset="-128"/>
                <a:cs typeface="Meiryo" charset="-128"/>
              </a:rPr>
              <a:t>IT</a:t>
            </a:r>
          </a:p>
          <a:p>
            <a:pPr algn="ctr"/>
            <a:r>
              <a:rPr lang="ja-JP" altLang="en-US" sz="1200" dirty="0" smtClean="0">
                <a:solidFill>
                  <a:schemeClr val="bg1"/>
                </a:solidFill>
                <a:latin typeface="Meiryo" charset="-128"/>
                <a:ea typeface="Meiryo" charset="-128"/>
                <a:cs typeface="Meiryo" charset="-128"/>
              </a:rPr>
              <a:t>（</a:t>
            </a:r>
            <a:r>
              <a:rPr lang="en-US" altLang="ja-JP" sz="1200" dirty="0" smtClean="0">
                <a:solidFill>
                  <a:schemeClr val="bg1"/>
                </a:solidFill>
                <a:latin typeface="Meiryo" charset="-128"/>
                <a:ea typeface="Meiryo" charset="-128"/>
                <a:cs typeface="Meiryo" charset="-128"/>
              </a:rPr>
              <a:t>IT</a:t>
            </a:r>
            <a:r>
              <a:rPr lang="ja-JP" altLang="en-US" sz="1200" dirty="0" smtClean="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smtClean="0">
                <a:solidFill>
                  <a:schemeClr val="bg1"/>
                </a:solidFill>
                <a:latin typeface="Meiryo" charset="-128"/>
                <a:ea typeface="Meiryo" charset="-128"/>
                <a:cs typeface="Meiryo" charset="-128"/>
              </a:rPr>
              <a:t>商品としての</a:t>
            </a:r>
            <a:r>
              <a:rPr kumimoji="1" lang="en-US" altLang="ja-JP" sz="1600" b="1" dirty="0" smtClean="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44353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chemeClr val="bg1"/>
                </a:solidFill>
                <a:latin typeface="Arial" pitchFamily="34" charset="0"/>
                <a:ea typeface="HGP創英角ｺﾞｼｯｸUB" pitchFamily="50" charset="-128"/>
                <a:cs typeface="Arial" pitchFamily="34" charset="0"/>
              </a:rPr>
              <a:t>SI</a:t>
            </a:r>
            <a:r>
              <a:rPr lang="ja-JP" altLang="en-US" sz="2400" dirty="0" smtClean="0">
                <a:solidFill>
                  <a:schemeClr val="bg1"/>
                </a:solidFill>
                <a:latin typeface="Arial" pitchFamily="34" charset="0"/>
                <a:ea typeface="HGP創英角ｺﾞｼｯｸUB" pitchFamily="50" charset="-128"/>
                <a:cs typeface="Arial" pitchFamily="34" charset="0"/>
              </a:rPr>
              <a:t>ビジネスの現実と課題</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137830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図形グループ 5"/>
          <p:cNvGrpSpPr/>
          <p:nvPr/>
        </p:nvGrpSpPr>
        <p:grpSpPr>
          <a:xfrm>
            <a:off x="2819400" y="1244600"/>
            <a:ext cx="6019800" cy="914400"/>
            <a:chOff x="2819400" y="1244600"/>
            <a:chExt cx="6019800" cy="914400"/>
          </a:xfrm>
        </p:grpSpPr>
        <p:sp>
          <p:nvSpPr>
            <p:cNvPr id="25" name="角丸四角形 24"/>
            <p:cNvSpPr/>
            <p:nvPr/>
          </p:nvSpPr>
          <p:spPr bwMode="auto">
            <a:xfrm>
              <a:off x="3335867" y="1244600"/>
              <a:ext cx="2438400" cy="914400"/>
            </a:xfrm>
            <a:prstGeom prst="roundRect">
              <a:avLst>
                <a:gd name="adj" fmla="val 0"/>
              </a:avLst>
            </a:prstGeom>
            <a:solidFill>
              <a:schemeClr val="accent4">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dirty="0" smtClean="0">
                  <a:ln>
                    <a:noFill/>
                  </a:ln>
                  <a:solidFill>
                    <a:schemeClr val="bg1"/>
                  </a:solidFill>
                  <a:effectLst/>
                  <a:latin typeface="+mn-ea"/>
                </a:rPr>
                <a:t>プロジェクト企画</a:t>
              </a:r>
              <a:endParaRPr kumimoji="0" lang="en-US" altLang="ja-JP" b="0" i="0" u="none" strike="noStrike" cap="none" normalizeH="0" baseline="0" dirty="0" smtClean="0">
                <a:ln>
                  <a:noFill/>
                </a:ln>
                <a:solidFill>
                  <a:schemeClr val="bg1"/>
                </a:solidFill>
                <a:effectLst/>
                <a:latin typeface="+mn-ea"/>
              </a:endParaRPr>
            </a:p>
          </p:txBody>
        </p:sp>
        <p:sp>
          <p:nvSpPr>
            <p:cNvPr id="8" name="右矢印 7"/>
            <p:cNvSpPr/>
            <p:nvPr/>
          </p:nvSpPr>
          <p:spPr bwMode="auto">
            <a:xfrm>
              <a:off x="2819400" y="1473200"/>
              <a:ext cx="457200" cy="457200"/>
            </a:xfrm>
            <a:prstGeom prst="righ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7" name="角丸四角形 26"/>
            <p:cNvSpPr/>
            <p:nvPr/>
          </p:nvSpPr>
          <p:spPr bwMode="auto">
            <a:xfrm>
              <a:off x="6400800" y="1244600"/>
              <a:ext cx="2438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dirty="0" smtClean="0">
                  <a:ln>
                    <a:noFill/>
                  </a:ln>
                  <a:solidFill>
                    <a:schemeClr val="bg1"/>
                  </a:solidFill>
                  <a:effectLst/>
                  <a:latin typeface="+mn-ea"/>
                </a:rPr>
                <a:t>要件定義・仕様策定</a:t>
              </a:r>
            </a:p>
          </p:txBody>
        </p:sp>
        <p:sp>
          <p:nvSpPr>
            <p:cNvPr id="26" name="右矢印 25"/>
            <p:cNvSpPr/>
            <p:nvPr/>
          </p:nvSpPr>
          <p:spPr bwMode="auto">
            <a:xfrm>
              <a:off x="5867400" y="1473200"/>
              <a:ext cx="457200" cy="457200"/>
            </a:xfrm>
            <a:prstGeom prst="righ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grpSp>
      <p:sp>
        <p:nvSpPr>
          <p:cNvPr id="2" name="タイトル 1"/>
          <p:cNvSpPr>
            <a:spLocks noGrp="1"/>
          </p:cNvSpPr>
          <p:nvPr>
            <p:ph type="title"/>
          </p:nvPr>
        </p:nvSpPr>
        <p:spPr>
          <a:xfrm>
            <a:off x="418730" y="165100"/>
            <a:ext cx="8839200" cy="533400"/>
          </a:xfrm>
        </p:spPr>
        <p:txBody>
          <a:bodyPr/>
          <a:lstStyle/>
          <a:p>
            <a:r>
              <a:rPr kumimoji="1" lang="en-US" altLang="ja-JP" dirty="0" smtClean="0"/>
              <a:t>SI</a:t>
            </a:r>
            <a:r>
              <a:rPr kumimoji="1" lang="ja-JP" altLang="en-US" dirty="0" smtClean="0"/>
              <a:t>ビジネスの構造的不幸</a:t>
            </a:r>
            <a:r>
              <a:rPr kumimoji="1" lang="en-US" altLang="ja-JP" dirty="0" smtClean="0"/>
              <a:t>:</a:t>
            </a:r>
            <a:r>
              <a:rPr kumimoji="1" lang="ja-JP" altLang="en-US" dirty="0" smtClean="0"/>
              <a:t>ゴールの不一致と相互不信</a:t>
            </a:r>
            <a:endParaRPr kumimoji="1" lang="ja-JP" altLang="en-US" dirty="0"/>
          </a:p>
        </p:txBody>
      </p:sp>
      <p:sp>
        <p:nvSpPr>
          <p:cNvPr id="4" name="角丸四角形 3"/>
          <p:cNvSpPr/>
          <p:nvPr/>
        </p:nvSpPr>
        <p:spPr bwMode="auto">
          <a:xfrm>
            <a:off x="287867" y="1244600"/>
            <a:ext cx="2438400" cy="9144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dirty="0" smtClean="0">
                <a:ln>
                  <a:noFill/>
                </a:ln>
                <a:solidFill>
                  <a:schemeClr val="bg1"/>
                </a:solidFill>
                <a:effectLst/>
                <a:latin typeface="+mn-ea"/>
              </a:rPr>
              <a:t>ビジネス価値</a:t>
            </a:r>
            <a:r>
              <a:rPr kumimoji="0" lang="ja-JP" altLang="en-US" dirty="0" smtClean="0">
                <a:solidFill>
                  <a:schemeClr val="bg1"/>
                </a:solidFill>
                <a:latin typeface="+mn-ea"/>
              </a:rPr>
              <a:t>の</a:t>
            </a:r>
            <a:r>
              <a:rPr kumimoji="0" lang="ja-JP" altLang="en-US" b="0" i="0" u="none" strike="noStrike" cap="none" normalizeH="0" baseline="0" dirty="0" smtClean="0">
                <a:ln>
                  <a:noFill/>
                </a:ln>
                <a:solidFill>
                  <a:schemeClr val="bg1"/>
                </a:solidFill>
                <a:effectLst/>
                <a:latin typeface="+mn-ea"/>
              </a:rPr>
              <a:t>向上</a:t>
            </a:r>
            <a:endParaRPr kumimoji="0" lang="en-US" altLang="ja-JP" b="0" i="0" u="none" strike="noStrike" cap="none" normalizeH="0" baseline="0" dirty="0" smtClean="0">
              <a:ln>
                <a:noFill/>
              </a:ln>
              <a:solidFill>
                <a:schemeClr val="bg1"/>
              </a:solidFill>
              <a:effectLst/>
              <a:latin typeface="+mn-ea"/>
            </a:endParaRPr>
          </a:p>
          <a:p>
            <a:pPr marL="450850" lvl="1" indent="-171450">
              <a:spcBef>
                <a:spcPts val="0"/>
              </a:spcBef>
              <a:buFont typeface="Wingdings" charset="2"/>
              <a:buChar char="v"/>
            </a:pPr>
            <a:r>
              <a:rPr kumimoji="0" lang="ja-JP" altLang="en-US" sz="1200" dirty="0" smtClean="0">
                <a:solidFill>
                  <a:schemeClr val="bg1"/>
                </a:solidFill>
                <a:latin typeface="+mn-ea"/>
              </a:rPr>
              <a:t>売上・利益の増大</a:t>
            </a:r>
            <a:endParaRPr kumimoji="0" lang="en-US" altLang="ja-JP" sz="1200" dirty="0" smtClean="0">
              <a:solidFill>
                <a:schemeClr val="bg1"/>
              </a:solidFill>
              <a:latin typeface="+mn-ea"/>
            </a:endParaRPr>
          </a:p>
          <a:p>
            <a:pPr marL="450850" lvl="1" indent="-171450">
              <a:spcBef>
                <a:spcPts val="0"/>
              </a:spcBef>
              <a:buFont typeface="Wingdings" charset="2"/>
              <a:buChar char="v"/>
            </a:pPr>
            <a:r>
              <a:rPr kumimoji="0" lang="ja-JP" altLang="en-US" sz="1200" b="0" i="0" u="none" strike="noStrike" cap="none" normalizeH="0" baseline="0" dirty="0" smtClean="0">
                <a:ln>
                  <a:noFill/>
                </a:ln>
                <a:solidFill>
                  <a:schemeClr val="bg1"/>
                </a:solidFill>
                <a:effectLst/>
                <a:latin typeface="+mn-ea"/>
              </a:rPr>
              <a:t>新規事業への参入</a:t>
            </a:r>
            <a:endParaRPr kumimoji="0" lang="en-US" altLang="ja-JP" sz="1200" b="0" i="0" u="none" strike="noStrike" cap="none" normalizeH="0" baseline="0" dirty="0" smtClean="0">
              <a:ln>
                <a:noFill/>
              </a:ln>
              <a:solidFill>
                <a:schemeClr val="bg1"/>
              </a:solidFill>
              <a:effectLst/>
              <a:latin typeface="+mn-ea"/>
            </a:endParaRPr>
          </a:p>
          <a:p>
            <a:pPr marL="450850" lvl="1" indent="-171450">
              <a:spcBef>
                <a:spcPts val="0"/>
              </a:spcBef>
              <a:buFont typeface="Wingdings" charset="2"/>
              <a:buChar char="v"/>
            </a:pPr>
            <a:r>
              <a:rPr kumimoji="0" lang="ja-JP" altLang="en-US" sz="1200" dirty="0" smtClean="0">
                <a:solidFill>
                  <a:schemeClr val="bg1"/>
                </a:solidFill>
                <a:latin typeface="+mn-ea"/>
              </a:rPr>
              <a:t>利便性の向上　など</a:t>
            </a:r>
            <a:endParaRPr kumimoji="0" lang="ja-JP" altLang="en-US" sz="1200" b="0" i="0" u="none" strike="noStrike" cap="none" normalizeH="0" baseline="0" dirty="0" smtClean="0">
              <a:ln>
                <a:noFill/>
              </a:ln>
              <a:solidFill>
                <a:schemeClr val="bg1"/>
              </a:solidFill>
              <a:effectLst/>
              <a:latin typeface="+mn-ea"/>
            </a:endParaRPr>
          </a:p>
        </p:txBody>
      </p:sp>
      <p:sp>
        <p:nvSpPr>
          <p:cNvPr id="3" name="曲折矢印 2"/>
          <p:cNvSpPr/>
          <p:nvPr/>
        </p:nvSpPr>
        <p:spPr bwMode="auto">
          <a:xfrm flipV="1">
            <a:off x="1295400" y="2216150"/>
            <a:ext cx="1879600" cy="2717800"/>
          </a:xfrm>
          <a:prstGeom prst="bentArrow">
            <a:avLst>
              <a:gd name="adj1" fmla="val 16026"/>
              <a:gd name="adj2" fmla="val 16004"/>
              <a:gd name="adj3" fmla="val 17949"/>
              <a:gd name="adj4" fmla="val 43750"/>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31" name="角丸四角形 30"/>
          <p:cNvSpPr/>
          <p:nvPr/>
        </p:nvSpPr>
        <p:spPr bwMode="auto">
          <a:xfrm>
            <a:off x="3354917" y="5756276"/>
            <a:ext cx="2455333" cy="533400"/>
          </a:xfrm>
          <a:prstGeom prst="roundRect">
            <a:avLst>
              <a:gd name="adj" fmla="val 0"/>
            </a:avLst>
          </a:prstGeom>
          <a:solidFill>
            <a:schemeClr val="accent4">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納得するまで</a:t>
            </a:r>
            <a:endParaRPr kumimoji="0" lang="en-US" altLang="ja-JP" sz="16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改修要求</a:t>
            </a:r>
            <a:endParaRPr kumimoji="0" lang="en-US" altLang="ja-JP" sz="1600" dirty="0" smtClean="0">
              <a:solidFill>
                <a:schemeClr val="bg1"/>
              </a:solidFill>
            </a:endParaRPr>
          </a:p>
        </p:txBody>
      </p:sp>
      <p:sp>
        <p:nvSpPr>
          <p:cNvPr id="33" name="角丸四角形 32"/>
          <p:cNvSpPr/>
          <p:nvPr/>
        </p:nvSpPr>
        <p:spPr bwMode="auto">
          <a:xfrm>
            <a:off x="6398683" y="5756276"/>
            <a:ext cx="2438400" cy="533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納得頂くまで</a:t>
            </a:r>
            <a:endParaRPr kumimoji="0" lang="en-US" altLang="ja-JP" sz="16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改修作業</a:t>
            </a:r>
            <a:endParaRPr kumimoji="0" lang="en-US" altLang="ja-JP" sz="1600" dirty="0" smtClean="0">
              <a:solidFill>
                <a:schemeClr val="bg1"/>
              </a:solidFill>
            </a:endParaRPr>
          </a:p>
        </p:txBody>
      </p:sp>
      <p:sp>
        <p:nvSpPr>
          <p:cNvPr id="9" name="テキスト ボックス 8"/>
          <p:cNvSpPr txBox="1"/>
          <p:nvPr/>
        </p:nvSpPr>
        <p:spPr>
          <a:xfrm>
            <a:off x="7026971" y="787400"/>
            <a:ext cx="1136574" cy="400110"/>
          </a:xfrm>
          <a:prstGeom prst="rect">
            <a:avLst/>
          </a:prstGeom>
          <a:noFill/>
        </p:spPr>
        <p:txBody>
          <a:bodyPr wrap="none" rtlCol="0">
            <a:spAutoFit/>
          </a:bodyPr>
          <a:lstStyle/>
          <a:p>
            <a:pPr algn="ctr"/>
            <a:r>
              <a:rPr kumimoji="1" lang="en-US" altLang="ja-JP" sz="2000" dirty="0" smtClean="0">
                <a:solidFill>
                  <a:srgbClr val="0000FF"/>
                </a:solidFill>
                <a:effectLst/>
              </a:rPr>
              <a:t>SI</a:t>
            </a:r>
            <a:r>
              <a:rPr lang="ja-JP" altLang="en-US" sz="2000" dirty="0" smtClean="0">
                <a:solidFill>
                  <a:srgbClr val="0000FF"/>
                </a:solidFill>
                <a:effectLst/>
              </a:rPr>
              <a:t>事業者</a:t>
            </a:r>
            <a:endParaRPr kumimoji="1" lang="ja-JP" altLang="en-US" sz="2000" dirty="0">
              <a:solidFill>
                <a:srgbClr val="0000FF"/>
              </a:solidFill>
              <a:effectLst/>
            </a:endParaRPr>
          </a:p>
        </p:txBody>
      </p:sp>
      <p:sp>
        <p:nvSpPr>
          <p:cNvPr id="28" name="テキスト ボックス 27"/>
          <p:cNvSpPr txBox="1"/>
          <p:nvPr/>
        </p:nvSpPr>
        <p:spPr>
          <a:xfrm>
            <a:off x="540556" y="787400"/>
            <a:ext cx="1813317" cy="400110"/>
          </a:xfrm>
          <a:prstGeom prst="rect">
            <a:avLst/>
          </a:prstGeom>
          <a:noFill/>
        </p:spPr>
        <p:txBody>
          <a:bodyPr wrap="none" rtlCol="0">
            <a:spAutoFit/>
          </a:bodyPr>
          <a:lstStyle/>
          <a:p>
            <a:pPr algn="ctr"/>
            <a:r>
              <a:rPr kumimoji="1" lang="ja-JP" altLang="en-US" sz="2000" dirty="0" smtClean="0">
                <a:solidFill>
                  <a:srgbClr val="008000"/>
                </a:solidFill>
                <a:effectLst/>
              </a:rPr>
              <a:t>エンドユーザー</a:t>
            </a:r>
            <a:endParaRPr kumimoji="1" lang="ja-JP" altLang="en-US" sz="2000" dirty="0">
              <a:solidFill>
                <a:srgbClr val="008000"/>
              </a:solidFill>
              <a:effectLst/>
            </a:endParaRPr>
          </a:p>
        </p:txBody>
      </p:sp>
      <p:sp>
        <p:nvSpPr>
          <p:cNvPr id="29" name="テキスト ボックス 28"/>
          <p:cNvSpPr txBox="1"/>
          <p:nvPr/>
        </p:nvSpPr>
        <p:spPr>
          <a:xfrm>
            <a:off x="3548281" y="787400"/>
            <a:ext cx="2150348" cy="400110"/>
          </a:xfrm>
          <a:prstGeom prst="rect">
            <a:avLst/>
          </a:prstGeom>
          <a:noFill/>
        </p:spPr>
        <p:txBody>
          <a:bodyPr wrap="none" rtlCol="0">
            <a:spAutoFit/>
          </a:bodyPr>
          <a:lstStyle/>
          <a:p>
            <a:pPr algn="ctr"/>
            <a:r>
              <a:rPr kumimoji="1" lang="ja-JP" altLang="en-US" sz="2000" dirty="0" smtClean="0">
                <a:solidFill>
                  <a:srgbClr val="660066"/>
                </a:solidFill>
                <a:effectLst/>
              </a:rPr>
              <a:t>情報システム部門</a:t>
            </a:r>
            <a:endParaRPr kumimoji="1" lang="ja-JP" altLang="en-US" sz="2000" dirty="0">
              <a:solidFill>
                <a:srgbClr val="660066"/>
              </a:solidFill>
              <a:effectLst/>
            </a:endParaRPr>
          </a:p>
        </p:txBody>
      </p:sp>
      <p:grpSp>
        <p:nvGrpSpPr>
          <p:cNvPr id="7" name="図形グループ 6"/>
          <p:cNvGrpSpPr/>
          <p:nvPr/>
        </p:nvGrpSpPr>
        <p:grpSpPr>
          <a:xfrm>
            <a:off x="3352800" y="2120900"/>
            <a:ext cx="5486400" cy="1828800"/>
            <a:chOff x="3352800" y="2120900"/>
            <a:chExt cx="5486400" cy="1828800"/>
          </a:xfrm>
        </p:grpSpPr>
        <p:sp>
          <p:nvSpPr>
            <p:cNvPr id="21" name="角丸四角形 20"/>
            <p:cNvSpPr/>
            <p:nvPr/>
          </p:nvSpPr>
          <p:spPr bwMode="auto">
            <a:xfrm>
              <a:off x="6400800" y="2540000"/>
              <a:ext cx="2438400" cy="14097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dirty="0" smtClean="0">
                  <a:solidFill>
                    <a:schemeClr val="bg1"/>
                  </a:solidFill>
                </a:rPr>
                <a:t>見積金額の提示</a:t>
              </a:r>
              <a:endParaRPr kumimoji="0" lang="en-US" altLang="ja-JP"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p:txBody>
        </p:sp>
        <p:sp>
          <p:nvSpPr>
            <p:cNvPr id="30" name="角丸四角形 29"/>
            <p:cNvSpPr/>
            <p:nvPr/>
          </p:nvSpPr>
          <p:spPr bwMode="auto">
            <a:xfrm>
              <a:off x="3352800" y="2540000"/>
              <a:ext cx="2438400" cy="1409700"/>
            </a:xfrm>
            <a:prstGeom prst="roundRect">
              <a:avLst>
                <a:gd name="adj" fmla="val 0"/>
              </a:avLst>
            </a:prstGeom>
            <a:solidFill>
              <a:schemeClr val="accent4">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dirty="0" smtClean="0">
                  <a:solidFill>
                    <a:schemeClr val="bg1"/>
                  </a:solidFill>
                </a:rPr>
                <a:t>見積金額の評価</a:t>
              </a:r>
              <a:endParaRPr kumimoji="0" lang="en-US" altLang="ja-JP"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p:txBody>
        </p:sp>
        <p:sp>
          <p:nvSpPr>
            <p:cNvPr id="34" name="角丸四角形 33"/>
            <p:cNvSpPr/>
            <p:nvPr/>
          </p:nvSpPr>
          <p:spPr bwMode="auto">
            <a:xfrm>
              <a:off x="4806950" y="3409950"/>
              <a:ext cx="2590800" cy="406400"/>
            </a:xfrm>
            <a:prstGeom prst="roundRect">
              <a:avLst>
                <a:gd name="adj" fmla="val 0"/>
              </a:avLst>
            </a:prstGeom>
            <a:solidFill>
              <a:srgbClr val="FF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工数積算</a:t>
              </a:r>
              <a:r>
                <a:rPr kumimoji="0" lang="en-US" altLang="ja-JP" sz="1600" dirty="0" smtClean="0">
                  <a:solidFill>
                    <a:schemeClr val="bg1"/>
                  </a:solidFill>
                </a:rPr>
                <a:t> × </a:t>
              </a:r>
              <a:r>
                <a:rPr kumimoji="0" lang="ja-JP" altLang="en-US" sz="1600" dirty="0" smtClean="0">
                  <a:solidFill>
                    <a:schemeClr val="bg1"/>
                  </a:solidFill>
                </a:rPr>
                <a:t>単金</a:t>
              </a:r>
              <a:endParaRPr kumimoji="0" lang="en-US" altLang="ja-JP" sz="1600" dirty="0" smtClean="0">
                <a:solidFill>
                  <a:schemeClr val="bg1"/>
                </a:solidFill>
              </a:endParaRPr>
            </a:p>
          </p:txBody>
        </p:sp>
        <p:sp>
          <p:nvSpPr>
            <p:cNvPr id="23" name="下矢印 22"/>
            <p:cNvSpPr/>
            <p:nvPr/>
          </p:nvSpPr>
          <p:spPr bwMode="auto">
            <a:xfrm>
              <a:off x="7239000" y="2120900"/>
              <a:ext cx="762000" cy="457200"/>
            </a:xfrm>
            <a:prstGeom prst="down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38" name="角丸四角形 37"/>
            <p:cNvSpPr/>
            <p:nvPr/>
          </p:nvSpPr>
          <p:spPr bwMode="auto">
            <a:xfrm>
              <a:off x="6553200" y="2865111"/>
              <a:ext cx="2133600" cy="406400"/>
            </a:xfrm>
            <a:prstGeom prst="roundRect">
              <a:avLst>
                <a:gd name="adj" fmla="val 0"/>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工数積算</a:t>
              </a:r>
              <a:r>
                <a:rPr kumimoji="0" lang="en-US" altLang="ja-JP" sz="1600" dirty="0" smtClean="0">
                  <a:solidFill>
                    <a:schemeClr val="bg1"/>
                  </a:solidFill>
                </a:rPr>
                <a:t> × </a:t>
              </a:r>
              <a:r>
                <a:rPr kumimoji="0" lang="ja-JP" altLang="en-US" sz="1600" dirty="0" smtClean="0">
                  <a:solidFill>
                    <a:schemeClr val="bg1"/>
                  </a:solidFill>
                </a:rPr>
                <a:t>リスク％</a:t>
              </a:r>
              <a:endParaRPr kumimoji="0" lang="en-US" altLang="ja-JP" sz="1600" dirty="0" smtClean="0">
                <a:solidFill>
                  <a:schemeClr val="bg1"/>
                </a:solidFill>
              </a:endParaRPr>
            </a:p>
          </p:txBody>
        </p:sp>
        <p:sp>
          <p:nvSpPr>
            <p:cNvPr id="39" name="角丸四角形 38"/>
            <p:cNvSpPr/>
            <p:nvPr/>
          </p:nvSpPr>
          <p:spPr bwMode="auto">
            <a:xfrm>
              <a:off x="3505200" y="2865111"/>
              <a:ext cx="2133600" cy="406400"/>
            </a:xfrm>
            <a:prstGeom prst="roundRect">
              <a:avLst>
                <a:gd name="adj" fmla="val 0"/>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客観的根拠を要求</a:t>
              </a:r>
              <a:endParaRPr kumimoji="0" lang="en-US" altLang="ja-JP" sz="1600" dirty="0" smtClean="0">
                <a:solidFill>
                  <a:schemeClr val="bg1"/>
                </a:solidFill>
              </a:endParaRPr>
            </a:p>
          </p:txBody>
        </p:sp>
        <p:sp>
          <p:nvSpPr>
            <p:cNvPr id="41" name="曲折矢印 40"/>
            <p:cNvSpPr/>
            <p:nvPr/>
          </p:nvSpPr>
          <p:spPr bwMode="auto">
            <a:xfrm flipV="1">
              <a:off x="4330700" y="3295650"/>
              <a:ext cx="476250" cy="476248"/>
            </a:xfrm>
            <a:prstGeom prst="bentArrow">
              <a:avLst>
                <a:gd name="adj1" fmla="val 34836"/>
                <a:gd name="adj2" fmla="val 34017"/>
                <a:gd name="adj3" fmla="val 25000"/>
                <a:gd name="adj4" fmla="val 4375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42" name="曲折矢印 41"/>
            <p:cNvSpPr/>
            <p:nvPr/>
          </p:nvSpPr>
          <p:spPr bwMode="auto">
            <a:xfrm flipH="1" flipV="1">
              <a:off x="7397750" y="3295650"/>
              <a:ext cx="476250" cy="476248"/>
            </a:xfrm>
            <a:prstGeom prst="bentArrow">
              <a:avLst>
                <a:gd name="adj1" fmla="val 34836"/>
                <a:gd name="adj2" fmla="val 34017"/>
                <a:gd name="adj3" fmla="val 25000"/>
                <a:gd name="adj4" fmla="val 4375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grpSp>
      <p:grpSp>
        <p:nvGrpSpPr>
          <p:cNvPr id="10" name="図形グループ 9"/>
          <p:cNvGrpSpPr/>
          <p:nvPr/>
        </p:nvGrpSpPr>
        <p:grpSpPr>
          <a:xfrm>
            <a:off x="6400800" y="3873500"/>
            <a:ext cx="2546350" cy="1752600"/>
            <a:chOff x="6400800" y="3873500"/>
            <a:chExt cx="2546350" cy="1752600"/>
          </a:xfrm>
        </p:grpSpPr>
        <p:sp>
          <p:nvSpPr>
            <p:cNvPr id="47" name="角丸四角形 46"/>
            <p:cNvSpPr/>
            <p:nvPr/>
          </p:nvSpPr>
          <p:spPr bwMode="auto">
            <a:xfrm>
              <a:off x="6508750" y="4826000"/>
              <a:ext cx="2438400" cy="8001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b" anchorCtr="0" compatLnSpc="1">
              <a:prstTxWarp prst="textNoShape">
                <a:avLst/>
              </a:prstTxWarp>
            </a:bodyPr>
            <a:lstStyle/>
            <a:p>
              <a:pPr algn="ctr" defTabSz="914400" fontAlgn="base">
                <a:spcAft>
                  <a:spcPct val="0"/>
                </a:spcAft>
              </a:pPr>
              <a:r>
                <a:rPr kumimoji="0" lang="ja-JP" altLang="en-US" sz="1200" dirty="0" smtClean="0">
                  <a:solidFill>
                    <a:schemeClr val="bg1"/>
                  </a:solidFill>
                </a:rPr>
                <a:t>低コスト開発の現場を支える</a:t>
              </a:r>
              <a:endParaRPr kumimoji="0" lang="en-US" altLang="ja-JP" sz="1200" dirty="0" smtClean="0">
                <a:solidFill>
                  <a:schemeClr val="bg1"/>
                </a:solidFill>
              </a:endParaRPr>
            </a:p>
            <a:p>
              <a:pPr algn="ctr" defTabSz="914400" fontAlgn="base">
                <a:spcAft>
                  <a:spcPct val="0"/>
                </a:spcAft>
              </a:pPr>
              <a:r>
                <a:rPr kumimoji="0" lang="ja-JP" altLang="en-US" dirty="0" smtClean="0">
                  <a:solidFill>
                    <a:schemeClr val="bg1"/>
                  </a:solidFill>
                </a:rPr>
                <a:t>多重下請け構造</a:t>
              </a:r>
              <a:endParaRPr kumimoji="0" lang="ja-JP" altLang="en-US" dirty="0">
                <a:solidFill>
                  <a:schemeClr val="bg1"/>
                </a:solidFill>
              </a:endParaRPr>
            </a:p>
          </p:txBody>
        </p:sp>
        <p:sp>
          <p:nvSpPr>
            <p:cNvPr id="12" name="角丸四角形 11"/>
            <p:cNvSpPr/>
            <p:nvPr/>
          </p:nvSpPr>
          <p:spPr bwMode="auto">
            <a:xfrm>
              <a:off x="6400800" y="4267200"/>
              <a:ext cx="2438400" cy="8001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fontAlgn="base">
                <a:spcAft>
                  <a:spcPct val="0"/>
                </a:spcAft>
              </a:pPr>
              <a:r>
                <a:rPr kumimoji="0" lang="ja-JP" altLang="en-US" dirty="0">
                  <a:solidFill>
                    <a:schemeClr val="bg1"/>
                  </a:solidFill>
                </a:rPr>
                <a:t>仕様通りの</a:t>
              </a:r>
              <a:r>
                <a:rPr kumimoji="0" lang="ja-JP" altLang="en-US" dirty="0" smtClean="0">
                  <a:solidFill>
                    <a:schemeClr val="bg1"/>
                  </a:solidFill>
                </a:rPr>
                <a:t>コード</a:t>
              </a:r>
              <a:endParaRPr kumimoji="0" lang="en-US" altLang="ja-JP" dirty="0" smtClean="0">
                <a:solidFill>
                  <a:schemeClr val="bg1"/>
                </a:solidFill>
              </a:endParaRPr>
            </a:p>
            <a:p>
              <a:pPr algn="ctr" defTabSz="914400" fontAlgn="base">
                <a:spcAft>
                  <a:spcPct val="0"/>
                </a:spcAft>
              </a:pPr>
              <a:r>
                <a:rPr kumimoji="0" lang="ja-JP" altLang="en-US" sz="1200" dirty="0" smtClean="0">
                  <a:solidFill>
                    <a:schemeClr val="bg1"/>
                  </a:solidFill>
                </a:rPr>
                <a:t>誰が、何に、どう使うかが</a:t>
              </a:r>
              <a:endParaRPr kumimoji="0" lang="en-US" altLang="ja-JP" sz="1200" dirty="0" smtClean="0">
                <a:solidFill>
                  <a:schemeClr val="bg1"/>
                </a:solidFill>
              </a:endParaRPr>
            </a:p>
            <a:p>
              <a:pPr algn="ctr" defTabSz="914400" fontAlgn="base">
                <a:spcAft>
                  <a:spcPct val="0"/>
                </a:spcAft>
              </a:pPr>
              <a:r>
                <a:rPr kumimoji="0" lang="ja-JP" altLang="en-US" sz="1200" dirty="0" smtClean="0">
                  <a:solidFill>
                    <a:schemeClr val="bg1"/>
                  </a:solidFill>
                </a:rPr>
                <a:t>見えないままに開発</a:t>
              </a:r>
              <a:endParaRPr kumimoji="0" lang="ja-JP" altLang="en-US" sz="1200" dirty="0">
                <a:solidFill>
                  <a:schemeClr val="bg1"/>
                </a:solidFill>
              </a:endParaRPr>
            </a:p>
          </p:txBody>
        </p:sp>
        <p:sp>
          <p:nvSpPr>
            <p:cNvPr id="44" name="下矢印 43"/>
            <p:cNvSpPr/>
            <p:nvPr/>
          </p:nvSpPr>
          <p:spPr bwMode="auto">
            <a:xfrm>
              <a:off x="7239000" y="3873500"/>
              <a:ext cx="762000" cy="457200"/>
            </a:xfrm>
            <a:prstGeom prst="down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grpSp>
      <p:sp>
        <p:nvSpPr>
          <p:cNvPr id="5" name="左矢印 4"/>
          <p:cNvSpPr/>
          <p:nvPr/>
        </p:nvSpPr>
        <p:spPr bwMode="auto">
          <a:xfrm>
            <a:off x="4451350" y="4349750"/>
            <a:ext cx="2057400" cy="609600"/>
          </a:xfrm>
          <a:prstGeom prst="lef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20" name="角丸四角形 19"/>
          <p:cNvSpPr/>
          <p:nvPr/>
        </p:nvSpPr>
        <p:spPr bwMode="auto">
          <a:xfrm>
            <a:off x="3354917" y="5219698"/>
            <a:ext cx="2455333" cy="406402"/>
          </a:xfrm>
          <a:prstGeom prst="roundRect">
            <a:avLst>
              <a:gd name="adj" fmla="val 0"/>
            </a:avLst>
          </a:prstGeom>
          <a:solidFill>
            <a:srgbClr val="FF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瑕疵担保</a:t>
            </a:r>
            <a:endParaRPr kumimoji="0" lang="en-US" altLang="ja-JP" sz="1600" dirty="0" smtClean="0">
              <a:solidFill>
                <a:schemeClr val="bg1"/>
              </a:solidFill>
            </a:endParaRPr>
          </a:p>
        </p:txBody>
      </p:sp>
      <p:grpSp>
        <p:nvGrpSpPr>
          <p:cNvPr id="11" name="図形グループ 10"/>
          <p:cNvGrpSpPr/>
          <p:nvPr/>
        </p:nvGrpSpPr>
        <p:grpSpPr>
          <a:xfrm>
            <a:off x="3175000" y="4111624"/>
            <a:ext cx="1441450" cy="1031877"/>
            <a:chOff x="3175000" y="4111624"/>
            <a:chExt cx="1441450" cy="1031877"/>
          </a:xfrm>
        </p:grpSpPr>
        <p:sp>
          <p:nvSpPr>
            <p:cNvPr id="45" name="爆発 2 44"/>
            <p:cNvSpPr/>
            <p:nvPr/>
          </p:nvSpPr>
          <p:spPr bwMode="auto">
            <a:xfrm>
              <a:off x="3175000" y="4111624"/>
              <a:ext cx="1441450" cy="1031877"/>
            </a:xfrm>
            <a:prstGeom prst="irregularSeal2">
              <a:avLst/>
            </a:prstGeom>
            <a:solidFill>
              <a:srgbClr val="CC0000">
                <a:alpha val="63000"/>
              </a:srgbClr>
            </a:solidFill>
            <a:ln w="28575" cmpd="sng">
              <a:noFill/>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base">
                <a:spcBef>
                  <a:spcPct val="20000"/>
                </a:spcBef>
                <a:spcAft>
                  <a:spcPct val="0"/>
                </a:spcAft>
              </a:pPr>
              <a:endParaRPr kumimoji="0" lang="ja-JP" altLang="en-US" sz="1600" dirty="0">
                <a:solidFill>
                  <a:srgbClr val="484848"/>
                </a:solidFill>
                <a:latin typeface="Arial" charset="0"/>
                <a:ea typeface="HG丸ｺﾞｼｯｸM-PRO" pitchFamily="50" charset="-128"/>
              </a:endParaRPr>
            </a:p>
          </p:txBody>
        </p:sp>
        <p:sp>
          <p:nvSpPr>
            <p:cNvPr id="22" name="テキスト ボックス 21"/>
            <p:cNvSpPr txBox="1"/>
            <p:nvPr/>
          </p:nvSpPr>
          <p:spPr>
            <a:xfrm>
              <a:off x="3467100" y="4394201"/>
              <a:ext cx="723275" cy="523220"/>
            </a:xfrm>
            <a:prstGeom prst="rect">
              <a:avLst/>
            </a:prstGeom>
            <a:noFill/>
          </p:spPr>
          <p:txBody>
            <a:bodyPr wrap="none" rtlCol="0">
              <a:spAutoFit/>
            </a:bodyPr>
            <a:lstStyle/>
            <a:p>
              <a:pPr algn="ctr"/>
              <a:r>
                <a:rPr kumimoji="1" lang="ja-JP" altLang="en-US" sz="1400" dirty="0" smtClean="0">
                  <a:solidFill>
                    <a:schemeClr val="bg1"/>
                  </a:solidFill>
                </a:rPr>
                <a:t>ゴール</a:t>
              </a:r>
              <a:endParaRPr kumimoji="1" lang="en-US" altLang="ja-JP" sz="1400" dirty="0" smtClean="0">
                <a:solidFill>
                  <a:schemeClr val="bg1"/>
                </a:solidFill>
              </a:endParaRPr>
            </a:p>
            <a:p>
              <a:pPr algn="ctr"/>
              <a:r>
                <a:rPr kumimoji="1" lang="ja-JP" altLang="en-US" sz="1400" dirty="0" smtClean="0">
                  <a:solidFill>
                    <a:schemeClr val="bg1"/>
                  </a:solidFill>
                </a:rPr>
                <a:t>不一致</a:t>
              </a:r>
              <a:endParaRPr kumimoji="1" lang="ja-JP" altLang="en-US" sz="1400" dirty="0">
                <a:solidFill>
                  <a:schemeClr val="bg1"/>
                </a:solidFill>
              </a:endParaRPr>
            </a:p>
          </p:txBody>
        </p:sp>
      </p:grpSp>
      <p:grpSp>
        <p:nvGrpSpPr>
          <p:cNvPr id="13" name="図形グループ 12"/>
          <p:cNvGrpSpPr/>
          <p:nvPr/>
        </p:nvGrpSpPr>
        <p:grpSpPr>
          <a:xfrm>
            <a:off x="5439833" y="5518150"/>
            <a:ext cx="1441450" cy="1031877"/>
            <a:chOff x="5439833" y="5518150"/>
            <a:chExt cx="1441450" cy="1031877"/>
          </a:xfrm>
        </p:grpSpPr>
        <p:sp>
          <p:nvSpPr>
            <p:cNvPr id="46" name="爆発 2 45"/>
            <p:cNvSpPr/>
            <p:nvPr/>
          </p:nvSpPr>
          <p:spPr bwMode="auto">
            <a:xfrm>
              <a:off x="5439833" y="5518150"/>
              <a:ext cx="1441450" cy="1031877"/>
            </a:xfrm>
            <a:prstGeom prst="irregularSeal2">
              <a:avLst/>
            </a:prstGeom>
            <a:solidFill>
              <a:srgbClr val="CC0000">
                <a:alpha val="63000"/>
              </a:srgbClr>
            </a:solidFill>
            <a:ln w="28575" cmpd="sng">
              <a:noFill/>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base">
                <a:spcBef>
                  <a:spcPct val="20000"/>
                </a:spcBef>
                <a:spcAft>
                  <a:spcPct val="0"/>
                </a:spcAft>
              </a:pPr>
              <a:endParaRPr kumimoji="0" lang="ja-JP" altLang="en-US" sz="1600" dirty="0">
                <a:solidFill>
                  <a:srgbClr val="484848"/>
                </a:solidFill>
                <a:latin typeface="Arial" charset="0"/>
                <a:ea typeface="HG丸ｺﾞｼｯｸM-PRO" pitchFamily="50" charset="-128"/>
              </a:endParaRPr>
            </a:p>
          </p:txBody>
        </p:sp>
        <p:sp>
          <p:nvSpPr>
            <p:cNvPr id="48" name="テキスト ボックス 47"/>
            <p:cNvSpPr txBox="1"/>
            <p:nvPr/>
          </p:nvSpPr>
          <p:spPr>
            <a:xfrm>
              <a:off x="5799667" y="5804556"/>
              <a:ext cx="543739" cy="523220"/>
            </a:xfrm>
            <a:prstGeom prst="rect">
              <a:avLst/>
            </a:prstGeom>
            <a:noFill/>
          </p:spPr>
          <p:txBody>
            <a:bodyPr wrap="none" rtlCol="0">
              <a:spAutoFit/>
            </a:bodyPr>
            <a:lstStyle/>
            <a:p>
              <a:pPr algn="ctr"/>
              <a:r>
                <a:rPr kumimoji="1" lang="ja-JP" altLang="en-US" sz="1400" dirty="0" smtClean="0">
                  <a:solidFill>
                    <a:schemeClr val="bg1"/>
                  </a:solidFill>
                </a:rPr>
                <a:t>相互</a:t>
              </a:r>
              <a:endParaRPr kumimoji="1" lang="en-US" altLang="ja-JP" sz="1400" dirty="0" smtClean="0">
                <a:solidFill>
                  <a:schemeClr val="bg1"/>
                </a:solidFill>
              </a:endParaRPr>
            </a:p>
            <a:p>
              <a:pPr algn="ctr"/>
              <a:r>
                <a:rPr lang="ja-JP" altLang="en-US" sz="1400" dirty="0" smtClean="0">
                  <a:solidFill>
                    <a:schemeClr val="bg1"/>
                  </a:solidFill>
                </a:rPr>
                <a:t>不信</a:t>
              </a:r>
              <a:endParaRPr kumimoji="1" lang="ja-JP" altLang="en-US" sz="1400" dirty="0">
                <a:solidFill>
                  <a:schemeClr val="bg1"/>
                </a:solidFill>
              </a:endParaRPr>
            </a:p>
          </p:txBody>
        </p:sp>
      </p:grpSp>
      <p:grpSp>
        <p:nvGrpSpPr>
          <p:cNvPr id="14" name="図形グループ 13"/>
          <p:cNvGrpSpPr/>
          <p:nvPr/>
        </p:nvGrpSpPr>
        <p:grpSpPr>
          <a:xfrm>
            <a:off x="387165" y="5127448"/>
            <a:ext cx="2339102" cy="1200328"/>
            <a:chOff x="387165" y="5127448"/>
            <a:chExt cx="2339102" cy="1200328"/>
          </a:xfrm>
        </p:grpSpPr>
        <p:sp>
          <p:nvSpPr>
            <p:cNvPr id="49" name="テキスト ボックス 48"/>
            <p:cNvSpPr txBox="1"/>
            <p:nvPr/>
          </p:nvSpPr>
          <p:spPr>
            <a:xfrm>
              <a:off x="387165" y="5127448"/>
              <a:ext cx="2339102" cy="1200328"/>
            </a:xfrm>
            <a:prstGeom prst="rect">
              <a:avLst/>
            </a:prstGeom>
            <a:noFill/>
          </p:spPr>
          <p:txBody>
            <a:bodyPr wrap="none" rtlCol="0">
              <a:spAutoFit/>
            </a:bodyPr>
            <a:lstStyle/>
            <a:p>
              <a:pPr algn="ctr"/>
              <a:r>
                <a:rPr lang="ja-JP" altLang="en-US" sz="2400" dirty="0" smtClean="0">
                  <a:solidFill>
                    <a:srgbClr val="FF0000"/>
                  </a:solidFill>
                </a:rPr>
                <a:t>顧客の不満蓄積</a:t>
              </a:r>
              <a:endParaRPr lang="en-US" altLang="ja-JP" sz="2400" dirty="0" smtClean="0">
                <a:solidFill>
                  <a:srgbClr val="FF0000"/>
                </a:solidFill>
              </a:endParaRPr>
            </a:p>
            <a:p>
              <a:pPr algn="ctr"/>
              <a:endParaRPr lang="en-US" altLang="ja-JP" sz="2400" dirty="0">
                <a:solidFill>
                  <a:srgbClr val="FF0000"/>
                </a:solidFill>
              </a:endParaRPr>
            </a:p>
            <a:p>
              <a:pPr algn="ctr"/>
              <a:r>
                <a:rPr lang="ja-JP" altLang="en-US" sz="2400" dirty="0" smtClean="0">
                  <a:solidFill>
                    <a:srgbClr val="FF0000"/>
                  </a:solidFill>
                </a:rPr>
                <a:t>開発現場の疲弊</a:t>
              </a:r>
              <a:endParaRPr kumimoji="1" lang="ja-JP" altLang="en-US" sz="2400" dirty="0">
                <a:solidFill>
                  <a:srgbClr val="FF0000"/>
                </a:solidFill>
              </a:endParaRPr>
            </a:p>
          </p:txBody>
        </p:sp>
        <p:sp>
          <p:nvSpPr>
            <p:cNvPr id="50" name="乗算記号 49"/>
            <p:cNvSpPr/>
            <p:nvPr/>
          </p:nvSpPr>
          <p:spPr>
            <a:xfrm>
              <a:off x="1333500" y="5518150"/>
              <a:ext cx="438150" cy="431800"/>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6666"/>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14153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2"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p:tgtEl>
                                          <p:spTgt spid="14"/>
                                        </p:tgtEl>
                                        <p:attrNameLst>
                                          <p:attrName>ppt_x</p:attrName>
                                        </p:attrNameLst>
                                      </p:cBhvr>
                                      <p:tavLst>
                                        <p:tav tm="0">
                                          <p:val>
                                            <p:strVal val="#ppt_x+#ppt_w*1.125000"/>
                                          </p:val>
                                        </p:tav>
                                        <p:tav tm="100000">
                                          <p:val>
                                            <p:strVal val="#ppt_x"/>
                                          </p:val>
                                        </p:tav>
                                      </p:tavLst>
                                    </p:anim>
                                    <p:animEffect transition="in" filter="wipe(left)">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3" grpId="0" animBg="1"/>
      <p:bldP spid="5"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573588" y="1427815"/>
            <a:ext cx="3893391" cy="4616236"/>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692145" y="1427815"/>
            <a:ext cx="3877336" cy="46162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リーフォーム 24"/>
          <p:cNvSpPr/>
          <p:nvPr/>
        </p:nvSpPr>
        <p:spPr>
          <a:xfrm>
            <a:off x="682062" y="1425039"/>
            <a:ext cx="7747525" cy="4595222"/>
          </a:xfrm>
          <a:custGeom>
            <a:avLst/>
            <a:gdLst>
              <a:gd name="connsiteX0" fmla="*/ 0 w 7774836"/>
              <a:gd name="connsiteY0" fmla="*/ 2902786 h 2902786"/>
              <a:gd name="connsiteX1" fmla="*/ 3897498 w 7774836"/>
              <a:gd name="connsiteY1" fmla="*/ 0 h 2902786"/>
              <a:gd name="connsiteX2" fmla="*/ 7774836 w 7774836"/>
              <a:gd name="connsiteY2" fmla="*/ 2896066 h 2902786"/>
              <a:gd name="connsiteX0" fmla="*/ 0 w 7747525"/>
              <a:gd name="connsiteY0" fmla="*/ 4595222 h 4595222"/>
              <a:gd name="connsiteX1" fmla="*/ 3897498 w 7747525"/>
              <a:gd name="connsiteY1" fmla="*/ 1692436 h 4595222"/>
              <a:gd name="connsiteX2" fmla="*/ 7747525 w 7747525"/>
              <a:gd name="connsiteY2" fmla="*/ 0 h 4595222"/>
              <a:gd name="connsiteX0" fmla="*/ 0 w 7747525"/>
              <a:gd name="connsiteY0" fmla="*/ 4595222 h 4595222"/>
              <a:gd name="connsiteX1" fmla="*/ 2968931 w 7747525"/>
              <a:gd name="connsiteY1" fmla="*/ 1883624 h 4595222"/>
              <a:gd name="connsiteX2" fmla="*/ 7747525 w 7747525"/>
              <a:gd name="connsiteY2" fmla="*/ 0 h 4595222"/>
            </a:gdLst>
            <a:ahLst/>
            <a:cxnLst>
              <a:cxn ang="0">
                <a:pos x="connsiteX0" y="connsiteY0"/>
              </a:cxn>
              <a:cxn ang="0">
                <a:pos x="connsiteX1" y="connsiteY1"/>
              </a:cxn>
              <a:cxn ang="0">
                <a:pos x="connsiteX2" y="connsiteY2"/>
              </a:cxn>
            </a:cxnLst>
            <a:rect l="l" t="t" r="r" b="b"/>
            <a:pathLst>
              <a:path w="7747525" h="4595222">
                <a:moveTo>
                  <a:pt x="0" y="4595222"/>
                </a:moveTo>
                <a:cubicBezTo>
                  <a:pt x="1300846" y="3144389"/>
                  <a:pt x="1677677" y="2649494"/>
                  <a:pt x="2968931" y="1883624"/>
                </a:cubicBezTo>
                <a:cubicBezTo>
                  <a:pt x="4260185" y="1117754"/>
                  <a:pt x="7747525" y="0"/>
                  <a:pt x="7747525" y="0"/>
                </a:cubicBezTo>
              </a:path>
            </a:pathLst>
          </a:custGeom>
          <a:noFill/>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3" name="タイトル 2"/>
          <p:cNvSpPr>
            <a:spLocks noGrp="1"/>
          </p:cNvSpPr>
          <p:nvPr>
            <p:ph type="title"/>
          </p:nvPr>
        </p:nvSpPr>
        <p:spPr/>
        <p:txBody>
          <a:bodyPr/>
          <a:lstStyle/>
          <a:p>
            <a:r>
              <a:rPr kumimoji="1" lang="ja-JP" altLang="en-US" dirty="0" smtClean="0"/>
              <a:t>工数の喪失：</a:t>
            </a:r>
            <a:r>
              <a:rPr kumimoji="1" lang="en-US" altLang="ja-JP" dirty="0" smtClean="0"/>
              <a:t>IT</a:t>
            </a:r>
            <a:r>
              <a:rPr kumimoji="1" lang="ja-JP" altLang="en-US" dirty="0" smtClean="0"/>
              <a:t>に求められる価値のパラダイムシフト</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10" name="フリーフォーム 9"/>
          <p:cNvSpPr/>
          <p:nvPr/>
        </p:nvSpPr>
        <p:spPr>
          <a:xfrm>
            <a:off x="682062" y="3057606"/>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16" name="上矢印 15"/>
          <p:cNvSpPr/>
          <p:nvPr/>
        </p:nvSpPr>
        <p:spPr>
          <a:xfrm>
            <a:off x="6557173" y="4525859"/>
            <a:ext cx="1334173" cy="104489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flipV="1">
            <a:off x="6350233" y="3234324"/>
            <a:ext cx="1750925" cy="1291535"/>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3968295" y="3133533"/>
            <a:ext cx="1210588" cy="523220"/>
          </a:xfrm>
          <a:prstGeom prst="rect">
            <a:avLst/>
          </a:prstGeom>
          <a:noFill/>
        </p:spPr>
        <p:txBody>
          <a:bodyPr wrap="none" rtlCol="0">
            <a:spAutoFit/>
          </a:bodyPr>
          <a:lstStyle/>
          <a:p>
            <a:pPr algn="ctr"/>
            <a:r>
              <a:rPr lang="ja-JP" altLang="en-US" sz="2000" dirty="0" smtClean="0">
                <a:solidFill>
                  <a:srgbClr val="008000"/>
                </a:solidFill>
                <a:latin typeface="メイリオ"/>
                <a:ea typeface="メイリオ"/>
                <a:cs typeface="メイリオ"/>
              </a:rPr>
              <a:t>工数需要</a:t>
            </a:r>
            <a:endParaRPr lang="en-US" altLang="ja-JP" sz="2000" dirty="0" smtClean="0">
              <a:solidFill>
                <a:srgbClr val="008000"/>
              </a:solidFill>
              <a:latin typeface="メイリオ"/>
              <a:ea typeface="メイリオ"/>
              <a:cs typeface="メイリオ"/>
            </a:endParaRPr>
          </a:p>
          <a:p>
            <a:pPr algn="ctr"/>
            <a:r>
              <a:rPr kumimoji="1" lang="en-US" altLang="ja-JP" sz="800" dirty="0" smtClean="0">
                <a:solidFill>
                  <a:srgbClr val="008000"/>
                </a:solidFill>
                <a:latin typeface="メイリオ"/>
                <a:ea typeface="メイリオ"/>
                <a:cs typeface="メイリオ"/>
              </a:rPr>
              <a:t>&lt;</a:t>
            </a:r>
            <a:r>
              <a:rPr kumimoji="1" lang="ja-JP" altLang="en-US" sz="800" dirty="0" smtClean="0">
                <a:solidFill>
                  <a:srgbClr val="008000"/>
                </a:solidFill>
                <a:latin typeface="メイリオ"/>
                <a:ea typeface="メイリオ"/>
                <a:cs typeface="メイリオ"/>
              </a:rPr>
              <a:t>人月積算</a:t>
            </a:r>
            <a:r>
              <a:rPr kumimoji="1" lang="en-US" altLang="ja-JP" sz="800" dirty="0" smtClean="0">
                <a:solidFill>
                  <a:srgbClr val="008000"/>
                </a:solidFill>
                <a:latin typeface="メイリオ"/>
                <a:ea typeface="メイリオ"/>
                <a:cs typeface="メイリオ"/>
              </a:rPr>
              <a:t>&gt;</a:t>
            </a:r>
            <a:endParaRPr kumimoji="1" lang="ja-JP" altLang="en-US" sz="800" dirty="0">
              <a:solidFill>
                <a:srgbClr val="008000"/>
              </a:solidFill>
              <a:latin typeface="メイリオ"/>
              <a:ea typeface="メイリオ"/>
              <a:cs typeface="メイリオ"/>
            </a:endParaRPr>
          </a:p>
        </p:txBody>
      </p:sp>
      <p:sp>
        <p:nvSpPr>
          <p:cNvPr id="19" name="テキスト ボックス 18"/>
          <p:cNvSpPr txBox="1"/>
          <p:nvPr/>
        </p:nvSpPr>
        <p:spPr>
          <a:xfrm>
            <a:off x="746724" y="4512855"/>
            <a:ext cx="1826141" cy="584776"/>
          </a:xfrm>
          <a:prstGeom prst="rect">
            <a:avLst/>
          </a:prstGeom>
          <a:noFill/>
        </p:spPr>
        <p:txBody>
          <a:bodyPr wrap="none" rtlCol="0">
            <a:spAutoFit/>
          </a:bodyPr>
          <a:lstStyle/>
          <a:p>
            <a:pPr algn="ctr"/>
            <a:r>
              <a:rPr kumimoji="1" lang="ja-JP" altLang="en-US" sz="1400" u="sng" dirty="0" smtClean="0">
                <a:solidFill>
                  <a:srgbClr val="CC0000"/>
                </a:solidFill>
                <a:latin typeface="メイリオ"/>
                <a:ea typeface="メイリオ"/>
                <a:cs typeface="メイリオ"/>
              </a:rPr>
              <a:t>工数削減の取り組み</a:t>
            </a:r>
          </a:p>
          <a:p>
            <a:pPr algn="ctr"/>
            <a:r>
              <a:rPr kumimoji="1" lang="ja-JP" altLang="en-US" sz="1000" dirty="0" smtClean="0">
                <a:solidFill>
                  <a:srgbClr val="CC0000"/>
                </a:solidFill>
                <a:latin typeface="メイリオ"/>
                <a:ea typeface="メイリオ"/>
                <a:cs typeface="メイリオ"/>
              </a:rPr>
              <a:t>作る工数の削減</a:t>
            </a:r>
            <a:endParaRPr kumimoji="1" lang="en-US" altLang="ja-JP" sz="1000" dirty="0" smtClean="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ミドルウェア、パッケージ、ツール</a:t>
            </a:r>
            <a:endParaRPr kumimoji="1" lang="en-US" altLang="ja-JP" sz="800" dirty="0" smtClean="0">
              <a:solidFill>
                <a:srgbClr val="CC0000"/>
              </a:solidFill>
              <a:latin typeface="メイリオ"/>
              <a:ea typeface="メイリオ"/>
              <a:cs typeface="メイリオ"/>
            </a:endParaRPr>
          </a:p>
        </p:txBody>
      </p:sp>
      <p:sp>
        <p:nvSpPr>
          <p:cNvPr id="20" name="テキスト ボックス 19"/>
          <p:cNvSpPr txBox="1"/>
          <p:nvPr/>
        </p:nvSpPr>
        <p:spPr>
          <a:xfrm>
            <a:off x="851781" y="5570755"/>
            <a:ext cx="1620957" cy="430887"/>
          </a:xfrm>
          <a:prstGeom prst="rect">
            <a:avLst/>
          </a:prstGeom>
          <a:noFill/>
        </p:spPr>
        <p:txBody>
          <a:bodyPr wrap="none" rtlCol="0">
            <a:spAutoFit/>
          </a:bodyPr>
          <a:lstStyle/>
          <a:p>
            <a:pPr algn="ctr"/>
            <a:r>
              <a:rPr lang="en-US" altLang="ja-JP" sz="1400" u="sng" dirty="0" smtClean="0">
                <a:solidFill>
                  <a:srgbClr val="0000FF"/>
                </a:solidFill>
                <a:latin typeface="メイリオ"/>
                <a:ea typeface="メイリオ"/>
                <a:cs typeface="メイリオ"/>
              </a:rPr>
              <a:t>IT</a:t>
            </a:r>
            <a:r>
              <a:rPr lang="ja-JP" altLang="en-US" sz="1400" u="sng" dirty="0" smtClean="0">
                <a:solidFill>
                  <a:srgbClr val="0000FF"/>
                </a:solidFill>
                <a:latin typeface="メイリオ"/>
                <a:ea typeface="メイリオ"/>
                <a:cs typeface="メイリオ"/>
              </a:rPr>
              <a:t>需要の拡大</a:t>
            </a:r>
            <a:endParaRPr lang="en-US" altLang="ja-JP" sz="1400" u="sng" dirty="0" smtClean="0">
              <a:solidFill>
                <a:srgbClr val="0000FF"/>
              </a:solidFill>
              <a:latin typeface="メイリオ"/>
              <a:ea typeface="メイリオ"/>
              <a:cs typeface="メイリオ"/>
            </a:endParaRPr>
          </a:p>
          <a:p>
            <a:pPr algn="ctr"/>
            <a:r>
              <a:rPr lang="ja-JP" altLang="en-US" sz="800" dirty="0" smtClean="0">
                <a:solidFill>
                  <a:srgbClr val="0000FF"/>
                </a:solidFill>
                <a:latin typeface="メイリオ"/>
                <a:ea typeface="メイリオ"/>
                <a:cs typeface="メイリオ"/>
              </a:rPr>
              <a:t>コスト：生産性・期間・利便性</a:t>
            </a:r>
            <a:endParaRPr lang="en-US" altLang="ja-JP" sz="800" dirty="0" smtClean="0">
              <a:solidFill>
                <a:srgbClr val="0000FF"/>
              </a:solidFill>
              <a:latin typeface="メイリオ"/>
              <a:ea typeface="メイリオ"/>
              <a:cs typeface="メイリオ"/>
            </a:endParaRPr>
          </a:p>
        </p:txBody>
      </p:sp>
      <p:sp>
        <p:nvSpPr>
          <p:cNvPr id="23" name="テキスト ボックス 22"/>
          <p:cNvSpPr txBox="1"/>
          <p:nvPr/>
        </p:nvSpPr>
        <p:spPr>
          <a:xfrm>
            <a:off x="6444927" y="5573730"/>
            <a:ext cx="1620957" cy="430887"/>
          </a:xfrm>
          <a:prstGeom prst="rect">
            <a:avLst/>
          </a:prstGeom>
          <a:noFill/>
        </p:spPr>
        <p:txBody>
          <a:bodyPr wrap="none" rtlCol="0">
            <a:spAutoFit/>
          </a:bodyPr>
          <a:lstStyle/>
          <a:p>
            <a:pPr algn="ctr"/>
            <a:r>
              <a:rPr lang="en-US" altLang="ja-JP" sz="1400" u="sng" dirty="0" smtClean="0">
                <a:solidFill>
                  <a:srgbClr val="0000FF"/>
                </a:solidFill>
                <a:latin typeface="メイリオ"/>
                <a:ea typeface="メイリオ"/>
                <a:cs typeface="メイリオ"/>
              </a:rPr>
              <a:t>IT</a:t>
            </a:r>
            <a:r>
              <a:rPr lang="ja-JP" altLang="en-US" sz="1400" u="sng" dirty="0" smtClean="0">
                <a:solidFill>
                  <a:srgbClr val="0000FF"/>
                </a:solidFill>
                <a:latin typeface="メイリオ"/>
                <a:ea typeface="メイリオ"/>
                <a:cs typeface="メイリオ"/>
              </a:rPr>
              <a:t>需要の拡大</a:t>
            </a:r>
          </a:p>
          <a:p>
            <a:pPr algn="ctr"/>
            <a:r>
              <a:rPr lang="ja-JP" altLang="en-US" sz="800" dirty="0" smtClean="0">
                <a:solidFill>
                  <a:srgbClr val="0000FF"/>
                </a:solidFill>
                <a:latin typeface="メイリオ"/>
                <a:ea typeface="メイリオ"/>
                <a:cs typeface="メイリオ"/>
              </a:rPr>
              <a:t>投資：スピード・変革・差別化</a:t>
            </a:r>
            <a:endParaRPr lang="en-US" altLang="ja-JP" sz="800" dirty="0" smtClean="0">
              <a:solidFill>
                <a:srgbClr val="0000FF"/>
              </a:solidFill>
              <a:latin typeface="メイリオ"/>
              <a:ea typeface="メイリオ"/>
              <a:cs typeface="メイリオ"/>
            </a:endParaRPr>
          </a:p>
        </p:txBody>
      </p:sp>
      <p:sp>
        <p:nvSpPr>
          <p:cNvPr id="24" name="テキスト ボックス 23"/>
          <p:cNvSpPr txBox="1"/>
          <p:nvPr/>
        </p:nvSpPr>
        <p:spPr>
          <a:xfrm>
            <a:off x="6322175" y="2662051"/>
            <a:ext cx="1800493" cy="584776"/>
          </a:xfrm>
          <a:prstGeom prst="rect">
            <a:avLst/>
          </a:prstGeom>
          <a:noFill/>
        </p:spPr>
        <p:txBody>
          <a:bodyPr wrap="none" rtlCol="0">
            <a:spAutoFit/>
          </a:bodyPr>
          <a:lstStyle/>
          <a:p>
            <a:pPr algn="ctr"/>
            <a:r>
              <a:rPr kumimoji="1" lang="ja-JP" altLang="en-US" sz="1400" u="sng" dirty="0" smtClean="0">
                <a:solidFill>
                  <a:srgbClr val="CC0000"/>
                </a:solidFill>
                <a:latin typeface="メイリオ"/>
                <a:ea typeface="メイリオ"/>
                <a:cs typeface="メイリオ"/>
              </a:rPr>
              <a:t>工数削減の取り組み</a:t>
            </a:r>
          </a:p>
          <a:p>
            <a:pPr algn="ctr"/>
            <a:r>
              <a:rPr kumimoji="1" lang="ja-JP" altLang="en-US" sz="1000" dirty="0" smtClean="0">
                <a:solidFill>
                  <a:srgbClr val="CC0000"/>
                </a:solidFill>
                <a:latin typeface="メイリオ"/>
                <a:ea typeface="メイリオ"/>
                <a:cs typeface="メイリオ"/>
              </a:rPr>
              <a:t>作らない手段の充実</a:t>
            </a:r>
            <a:endParaRPr kumimoji="1" lang="en-US" altLang="ja-JP" sz="1000" dirty="0" smtClean="0">
              <a:solidFill>
                <a:srgbClr val="CC0000"/>
              </a:solidFill>
              <a:latin typeface="メイリオ"/>
              <a:ea typeface="メイリオ"/>
              <a:cs typeface="メイリオ"/>
            </a:endParaRPr>
          </a:p>
          <a:p>
            <a:pPr algn="ctr"/>
            <a:r>
              <a:rPr lang="ja-JP" altLang="en-US" sz="800" dirty="0" smtClean="0">
                <a:solidFill>
                  <a:srgbClr val="CC0000"/>
                </a:solidFill>
                <a:latin typeface="メイリオ"/>
                <a:ea typeface="メイリオ"/>
                <a:cs typeface="メイリオ"/>
              </a:rPr>
              <a:t>自動化・自律化・サービス化</a:t>
            </a:r>
            <a:endParaRPr kumimoji="1" lang="ja-JP" altLang="en-US" sz="800" dirty="0" smtClean="0">
              <a:solidFill>
                <a:srgbClr val="CC0000"/>
              </a:solidFill>
              <a:latin typeface="メイリオ"/>
              <a:ea typeface="メイリオ"/>
              <a:cs typeface="メイリオ"/>
            </a:endParaRPr>
          </a:p>
        </p:txBody>
      </p:sp>
      <p:sp>
        <p:nvSpPr>
          <p:cNvPr id="26" name="テキスト ボックス 25"/>
          <p:cNvSpPr txBox="1"/>
          <p:nvPr/>
        </p:nvSpPr>
        <p:spPr>
          <a:xfrm>
            <a:off x="4899568" y="1476387"/>
            <a:ext cx="1785865" cy="523220"/>
          </a:xfrm>
          <a:prstGeom prst="rect">
            <a:avLst/>
          </a:prstGeom>
          <a:noFill/>
        </p:spPr>
        <p:txBody>
          <a:bodyPr wrap="none" rtlCol="0">
            <a:spAutoFit/>
          </a:bodyPr>
          <a:lstStyle/>
          <a:p>
            <a:pPr algn="ctr"/>
            <a:r>
              <a:rPr kumimoji="1" lang="ja-JP" altLang="en-US" sz="2000" dirty="0" smtClean="0">
                <a:solidFill>
                  <a:srgbClr val="0000FF"/>
                </a:solidFill>
                <a:latin typeface="メイリオ"/>
                <a:ea typeface="メイリオ"/>
                <a:cs typeface="メイリオ"/>
              </a:rPr>
              <a:t>価値実現需要</a:t>
            </a:r>
            <a:endParaRPr kumimoji="1" lang="en-US" altLang="ja-JP" sz="2000" dirty="0" smtClean="0">
              <a:solidFill>
                <a:srgbClr val="0000FF"/>
              </a:solidFill>
              <a:latin typeface="メイリオ"/>
              <a:ea typeface="メイリオ"/>
              <a:cs typeface="メイリオ"/>
            </a:endParaRPr>
          </a:p>
          <a:p>
            <a:pPr algn="ctr"/>
            <a:r>
              <a:rPr lang="en-US" altLang="ja-JP" sz="800" dirty="0" smtClean="0">
                <a:solidFill>
                  <a:srgbClr val="0000FF"/>
                </a:solidFill>
                <a:latin typeface="メイリオ"/>
                <a:ea typeface="メイリオ"/>
                <a:cs typeface="メイリオ"/>
              </a:rPr>
              <a:t>&lt;</a:t>
            </a:r>
            <a:r>
              <a:rPr lang="ja-JP" altLang="en-US" sz="800" dirty="0" smtClean="0">
                <a:solidFill>
                  <a:srgbClr val="0000FF"/>
                </a:solidFill>
                <a:latin typeface="メイリオ"/>
                <a:ea typeface="メイリオ"/>
                <a:cs typeface="メイリオ"/>
              </a:rPr>
              <a:t>成果報酬やサブスクリプション</a:t>
            </a:r>
            <a:r>
              <a:rPr lang="en-US" altLang="ja-JP" sz="800" dirty="0" smtClean="0">
                <a:solidFill>
                  <a:srgbClr val="0000FF"/>
                </a:solidFill>
                <a:latin typeface="メイリオ"/>
                <a:ea typeface="メイリオ"/>
                <a:cs typeface="メイリオ"/>
              </a:rPr>
              <a:t>&gt;</a:t>
            </a:r>
            <a:endParaRPr kumimoji="1" lang="ja-JP" altLang="en-US" sz="800" dirty="0">
              <a:solidFill>
                <a:srgbClr val="0000FF"/>
              </a:solidFill>
              <a:latin typeface="メイリオ"/>
              <a:ea typeface="メイリオ"/>
              <a:cs typeface="メイリオ"/>
            </a:endParaRPr>
          </a:p>
        </p:txBody>
      </p:sp>
      <p:sp>
        <p:nvSpPr>
          <p:cNvPr id="28" name="テキスト ボックス 27"/>
          <p:cNvSpPr txBox="1"/>
          <p:nvPr/>
        </p:nvSpPr>
        <p:spPr>
          <a:xfrm>
            <a:off x="1389184" y="1982422"/>
            <a:ext cx="2502007" cy="677108"/>
          </a:xfrm>
          <a:prstGeom prst="rect">
            <a:avLst/>
          </a:prstGeom>
          <a:noFill/>
        </p:spPr>
        <p:txBody>
          <a:bodyPr wrap="none" rtlCol="0">
            <a:spAutoFit/>
          </a:bodyPr>
          <a:lstStyle/>
          <a:p>
            <a:pPr algn="r"/>
            <a:r>
              <a:rPr kumimoji="1" lang="en-US" altLang="ja-JP" dirty="0" smtClean="0">
                <a:solidFill>
                  <a:srgbClr val="FF6666"/>
                </a:solidFill>
                <a:latin typeface="メイリオ"/>
                <a:ea typeface="メイリオ"/>
                <a:cs typeface="メイリオ"/>
              </a:rPr>
              <a:t>IT</a:t>
            </a:r>
            <a:r>
              <a:rPr kumimoji="1" lang="ja-JP" altLang="en-US" dirty="0" smtClean="0">
                <a:solidFill>
                  <a:srgbClr val="FF6666"/>
                </a:solidFill>
                <a:latin typeface="メイリオ"/>
                <a:ea typeface="メイリオ"/>
                <a:cs typeface="メイリオ"/>
              </a:rPr>
              <a:t>に求められる価値の</a:t>
            </a:r>
            <a:endParaRPr kumimoji="1" lang="en-US" altLang="ja-JP" dirty="0" smtClean="0">
              <a:solidFill>
                <a:srgbClr val="FF6666"/>
              </a:solidFill>
              <a:latin typeface="メイリオ"/>
              <a:ea typeface="メイリオ"/>
              <a:cs typeface="メイリオ"/>
            </a:endParaRPr>
          </a:p>
          <a:p>
            <a:pPr algn="r"/>
            <a:r>
              <a:rPr lang="ja-JP" altLang="en-US" sz="2000" b="1" dirty="0" smtClean="0">
                <a:solidFill>
                  <a:srgbClr val="FF6666"/>
                </a:solidFill>
                <a:latin typeface="メイリオ"/>
                <a:ea typeface="メイリオ"/>
                <a:cs typeface="メイリオ"/>
              </a:rPr>
              <a:t>パラダイム・シフト</a:t>
            </a:r>
            <a:endParaRPr kumimoji="1" lang="ja-JP" altLang="en-US" sz="2000" b="1" dirty="0">
              <a:solidFill>
                <a:srgbClr val="FF6666"/>
              </a:solidFill>
              <a:latin typeface="メイリオ"/>
              <a:ea typeface="メイリオ"/>
              <a:cs typeface="メイリオ"/>
            </a:endParaRPr>
          </a:p>
        </p:txBody>
      </p:sp>
      <p:sp>
        <p:nvSpPr>
          <p:cNvPr id="32" name="環状矢印 31"/>
          <p:cNvSpPr/>
          <p:nvPr/>
        </p:nvSpPr>
        <p:spPr>
          <a:xfrm rot="16005517">
            <a:off x="3651817" y="1970829"/>
            <a:ext cx="1578193" cy="823374"/>
          </a:xfrm>
          <a:custGeom>
            <a:avLst/>
            <a:gdLst>
              <a:gd name="connsiteX0" fmla="*/ 297623 w 1363603"/>
              <a:gd name="connsiteY0" fmla="*/ 232877 h 1427330"/>
              <a:gd name="connsiteX1" fmla="*/ 870360 w 1363603"/>
              <a:gd name="connsiteY1" fmla="*/ 117441 h 1427330"/>
              <a:gd name="connsiteX2" fmla="*/ 1256711 w 1363603"/>
              <a:gd name="connsiteY2" fmla="*/ 545839 h 1427330"/>
              <a:gd name="connsiteX3" fmla="*/ 1338587 w 1363603"/>
              <a:gd name="connsiteY3" fmla="*/ 545839 h 1427330"/>
              <a:gd name="connsiteX4" fmla="*/ 1193153 w 1363603"/>
              <a:gd name="connsiteY4" fmla="*/ 713665 h 1427330"/>
              <a:gd name="connsiteX5" fmla="*/ 997686 w 1363603"/>
              <a:gd name="connsiteY5" fmla="*/ 545839 h 1427330"/>
              <a:gd name="connsiteX6" fmla="*/ 1078287 w 1363603"/>
              <a:gd name="connsiteY6" fmla="*/ 545839 h 1427330"/>
              <a:gd name="connsiteX7" fmla="*/ 793747 w 1363603"/>
              <a:gd name="connsiteY7" fmla="*/ 271762 h 1427330"/>
              <a:gd name="connsiteX8" fmla="*/ 404172 w 1363603"/>
              <a:gd name="connsiteY8" fmla="*/ 366220 h 1427330"/>
              <a:gd name="connsiteX9" fmla="*/ 297623 w 1363603"/>
              <a:gd name="connsiteY9" fmla="*/ 232877 h 1427330"/>
              <a:gd name="connsiteX0" fmla="*/ 0 w 946887"/>
              <a:gd name="connsiteY0" fmla="*/ 253890 h 600290"/>
              <a:gd name="connsiteX1" fmla="*/ 478660 w 946887"/>
              <a:gd name="connsiteY1" fmla="*/ 4066 h 600290"/>
              <a:gd name="connsiteX2" fmla="*/ 865011 w 946887"/>
              <a:gd name="connsiteY2" fmla="*/ 432464 h 600290"/>
              <a:gd name="connsiteX3" fmla="*/ 946887 w 946887"/>
              <a:gd name="connsiteY3" fmla="*/ 432464 h 600290"/>
              <a:gd name="connsiteX4" fmla="*/ 801453 w 946887"/>
              <a:gd name="connsiteY4" fmla="*/ 600290 h 600290"/>
              <a:gd name="connsiteX5" fmla="*/ 605986 w 946887"/>
              <a:gd name="connsiteY5" fmla="*/ 432464 h 600290"/>
              <a:gd name="connsiteX6" fmla="*/ 686587 w 946887"/>
              <a:gd name="connsiteY6" fmla="*/ 432464 h 600290"/>
              <a:gd name="connsiteX7" fmla="*/ 402047 w 946887"/>
              <a:gd name="connsiteY7" fmla="*/ 158387 h 600290"/>
              <a:gd name="connsiteX8" fmla="*/ 12472 w 946887"/>
              <a:gd name="connsiteY8" fmla="*/ 252845 h 600290"/>
              <a:gd name="connsiteX9" fmla="*/ 0 w 946887"/>
              <a:gd name="connsiteY9" fmla="*/ 253890 h 600290"/>
              <a:gd name="connsiteX0" fmla="*/ 0 w 946887"/>
              <a:gd name="connsiteY0" fmla="*/ 236375 h 582775"/>
              <a:gd name="connsiteX1" fmla="*/ 477748 w 946887"/>
              <a:gd name="connsiteY1" fmla="*/ 4549 h 582775"/>
              <a:gd name="connsiteX2" fmla="*/ 865011 w 946887"/>
              <a:gd name="connsiteY2" fmla="*/ 414949 h 582775"/>
              <a:gd name="connsiteX3" fmla="*/ 946887 w 946887"/>
              <a:gd name="connsiteY3" fmla="*/ 414949 h 582775"/>
              <a:gd name="connsiteX4" fmla="*/ 801453 w 946887"/>
              <a:gd name="connsiteY4" fmla="*/ 582775 h 582775"/>
              <a:gd name="connsiteX5" fmla="*/ 605986 w 946887"/>
              <a:gd name="connsiteY5" fmla="*/ 414949 h 582775"/>
              <a:gd name="connsiteX6" fmla="*/ 686587 w 946887"/>
              <a:gd name="connsiteY6" fmla="*/ 414949 h 582775"/>
              <a:gd name="connsiteX7" fmla="*/ 402047 w 946887"/>
              <a:gd name="connsiteY7" fmla="*/ 140872 h 582775"/>
              <a:gd name="connsiteX8" fmla="*/ 12472 w 946887"/>
              <a:gd name="connsiteY8" fmla="*/ 235330 h 582775"/>
              <a:gd name="connsiteX9" fmla="*/ 0 w 946887"/>
              <a:gd name="connsiteY9" fmla="*/ 236375 h 582775"/>
              <a:gd name="connsiteX0" fmla="*/ 0 w 946887"/>
              <a:gd name="connsiteY0" fmla="*/ 205808 h 552208"/>
              <a:gd name="connsiteX1" fmla="*/ 480178 w 946887"/>
              <a:gd name="connsiteY1" fmla="*/ 5734 h 552208"/>
              <a:gd name="connsiteX2" fmla="*/ 865011 w 946887"/>
              <a:gd name="connsiteY2" fmla="*/ 384382 h 552208"/>
              <a:gd name="connsiteX3" fmla="*/ 946887 w 946887"/>
              <a:gd name="connsiteY3" fmla="*/ 384382 h 552208"/>
              <a:gd name="connsiteX4" fmla="*/ 801453 w 946887"/>
              <a:gd name="connsiteY4" fmla="*/ 552208 h 552208"/>
              <a:gd name="connsiteX5" fmla="*/ 605986 w 946887"/>
              <a:gd name="connsiteY5" fmla="*/ 384382 h 552208"/>
              <a:gd name="connsiteX6" fmla="*/ 686587 w 946887"/>
              <a:gd name="connsiteY6" fmla="*/ 384382 h 552208"/>
              <a:gd name="connsiteX7" fmla="*/ 402047 w 946887"/>
              <a:gd name="connsiteY7" fmla="*/ 110305 h 552208"/>
              <a:gd name="connsiteX8" fmla="*/ 12472 w 946887"/>
              <a:gd name="connsiteY8" fmla="*/ 204763 h 552208"/>
              <a:gd name="connsiteX9" fmla="*/ 0 w 946887"/>
              <a:gd name="connsiteY9" fmla="*/ 205808 h 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887" h="552208">
                <a:moveTo>
                  <a:pt x="0" y="205808"/>
                </a:moveTo>
                <a:cubicBezTo>
                  <a:pt x="158838" y="64967"/>
                  <a:pt x="336010" y="-24028"/>
                  <a:pt x="480178" y="5734"/>
                </a:cubicBezTo>
                <a:cubicBezTo>
                  <a:pt x="624347" y="35496"/>
                  <a:pt x="811964" y="182732"/>
                  <a:pt x="865011" y="384382"/>
                </a:cubicBezTo>
                <a:lnTo>
                  <a:pt x="946887" y="384382"/>
                </a:lnTo>
                <a:lnTo>
                  <a:pt x="801453" y="552208"/>
                </a:lnTo>
                <a:lnTo>
                  <a:pt x="605986" y="384382"/>
                </a:lnTo>
                <a:lnTo>
                  <a:pt x="686587" y="384382"/>
                </a:lnTo>
                <a:cubicBezTo>
                  <a:pt x="637301" y="249879"/>
                  <a:pt x="531824" y="148281"/>
                  <a:pt x="402047" y="110305"/>
                </a:cubicBezTo>
                <a:cubicBezTo>
                  <a:pt x="265650" y="70392"/>
                  <a:pt x="119714" y="105776"/>
                  <a:pt x="12472" y="204763"/>
                </a:cubicBezTo>
                <a:cubicBezTo>
                  <a:pt x="-23044" y="160315"/>
                  <a:pt x="35516" y="250256"/>
                  <a:pt x="0" y="205808"/>
                </a:cubicBez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3608338" y="4840383"/>
            <a:ext cx="2237512" cy="276999"/>
          </a:xfrm>
          <a:prstGeom prst="rect">
            <a:avLst/>
          </a:prstGeom>
          <a:noFill/>
        </p:spPr>
        <p:txBody>
          <a:bodyPr wrap="none" rtlCol="0">
            <a:spAutoFit/>
          </a:bodyPr>
          <a:lstStyle/>
          <a:p>
            <a:pPr algn="ctr"/>
            <a:r>
              <a:rPr kumimoji="1" lang="ja-JP" altLang="en-US" sz="1200" dirty="0" smtClean="0">
                <a:solidFill>
                  <a:srgbClr val="FF0000"/>
                </a:solidFill>
                <a:latin typeface="メイリオ"/>
                <a:ea typeface="メイリオ"/>
                <a:cs typeface="メイリオ"/>
              </a:rPr>
              <a:t>工数削減</a:t>
            </a:r>
            <a:r>
              <a:rPr kumimoji="1" lang="ja-JP" altLang="en-US" sz="1200" dirty="0" smtClean="0">
                <a:solidFill>
                  <a:srgbClr val="800000"/>
                </a:solidFill>
                <a:latin typeface="メイリオ"/>
                <a:ea typeface="メイリオ"/>
                <a:cs typeface="メイリオ"/>
              </a:rPr>
              <a:t>と</a:t>
            </a:r>
            <a:r>
              <a:rPr lang="ja-JP" altLang="ja-JP" sz="1200" dirty="0">
                <a:solidFill>
                  <a:srgbClr val="800000"/>
                </a:solidFill>
                <a:latin typeface="メイリオ"/>
                <a:ea typeface="メイリオ"/>
                <a:cs typeface="メイリオ"/>
              </a:rPr>
              <a:t>　</a:t>
            </a:r>
            <a:r>
              <a:rPr lang="en-US" altLang="ja-JP" sz="1200" dirty="0">
                <a:solidFill>
                  <a:srgbClr val="800000"/>
                </a:solidFill>
                <a:latin typeface="メイリオ"/>
                <a:ea typeface="メイリオ"/>
                <a:cs typeface="メイリオ"/>
              </a:rPr>
              <a:t> </a:t>
            </a:r>
            <a:r>
              <a:rPr kumimoji="1" lang="ja-JP" altLang="en-US" sz="1200" dirty="0" smtClean="0">
                <a:solidFill>
                  <a:srgbClr val="0000FF"/>
                </a:solidFill>
                <a:latin typeface="メイリオ"/>
                <a:ea typeface="メイリオ"/>
                <a:cs typeface="メイリオ"/>
              </a:rPr>
              <a:t>需要拡大</a:t>
            </a:r>
            <a:r>
              <a:rPr kumimoji="1" lang="ja-JP" altLang="en-US" sz="1200" dirty="0" smtClean="0">
                <a:solidFill>
                  <a:srgbClr val="800000"/>
                </a:solidFill>
                <a:latin typeface="メイリオ"/>
                <a:ea typeface="メイリオ"/>
                <a:cs typeface="メイリオ"/>
              </a:rPr>
              <a:t>の均衡</a:t>
            </a:r>
            <a:endParaRPr lang="en-US" altLang="ja-JP" sz="1200" dirty="0">
              <a:solidFill>
                <a:srgbClr val="800000"/>
              </a:solidFill>
              <a:latin typeface="メイリオ"/>
              <a:ea typeface="メイリオ"/>
              <a:cs typeface="メイリオ"/>
            </a:endParaRPr>
          </a:p>
        </p:txBody>
      </p:sp>
      <p:sp>
        <p:nvSpPr>
          <p:cNvPr id="27" name="上矢印 26"/>
          <p:cNvSpPr/>
          <p:nvPr/>
        </p:nvSpPr>
        <p:spPr>
          <a:xfrm>
            <a:off x="1299201" y="5274741"/>
            <a:ext cx="716746" cy="296013"/>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矢印 28"/>
          <p:cNvSpPr/>
          <p:nvPr/>
        </p:nvSpPr>
        <p:spPr>
          <a:xfrm flipV="1">
            <a:off x="1489903" y="5106757"/>
            <a:ext cx="337889" cy="167984"/>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上矢印 29"/>
          <p:cNvSpPr/>
          <p:nvPr/>
        </p:nvSpPr>
        <p:spPr>
          <a:xfrm>
            <a:off x="4098537" y="4978883"/>
            <a:ext cx="941887" cy="59171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p:cNvSpPr/>
          <p:nvPr/>
        </p:nvSpPr>
        <p:spPr>
          <a:xfrm flipV="1">
            <a:off x="4098537" y="4348724"/>
            <a:ext cx="941887" cy="630159"/>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8719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bwMode="auto">
          <a:xfrm>
            <a:off x="990600" y="5867400"/>
            <a:ext cx="7239000" cy="5334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rgbClr val="FFFFFF"/>
                </a:solidFill>
                <a:effectLst/>
                <a:latin typeface="Arial Black"/>
                <a:ea typeface="HGP創英角ｺﾞｼｯｸUB"/>
                <a:cs typeface="Arial Black"/>
              </a:rPr>
              <a:t>求められる「費用対効果の見える化」</a:t>
            </a:r>
          </a:p>
        </p:txBody>
      </p:sp>
      <p:pic>
        <p:nvPicPr>
          <p:cNvPr id="3" name="図 2"/>
          <p:cNvPicPr>
            <a:picLocks noChangeAspect="1"/>
          </p:cNvPicPr>
          <p:nvPr/>
        </p:nvPicPr>
        <p:blipFill>
          <a:blip r:embed="rId3">
            <a:clrChange>
              <a:clrFrom>
                <a:srgbClr val="FFFFFF"/>
              </a:clrFrom>
              <a:clrTo>
                <a:srgbClr val="FFFFFF">
                  <a:alpha val="0"/>
                </a:srgbClr>
              </a:clrTo>
            </a:clrChange>
          </a:blip>
          <a:stretch>
            <a:fillRect/>
          </a:stretch>
        </p:blipFill>
        <p:spPr>
          <a:xfrm>
            <a:off x="0" y="1015424"/>
            <a:ext cx="5052195" cy="3060700"/>
          </a:xfrm>
          <a:prstGeom prst="rect">
            <a:avLst/>
          </a:prstGeom>
        </p:spPr>
      </p:pic>
      <p:sp>
        <p:nvSpPr>
          <p:cNvPr id="19" name="角丸四角形 18"/>
          <p:cNvSpPr/>
          <p:nvPr/>
        </p:nvSpPr>
        <p:spPr bwMode="auto">
          <a:xfrm>
            <a:off x="990600" y="4038600"/>
            <a:ext cx="7239000" cy="1676400"/>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sp>
        <p:nvSpPr>
          <p:cNvPr id="59393" name="タイトル 1"/>
          <p:cNvSpPr>
            <a:spLocks noGrp="1"/>
          </p:cNvSpPr>
          <p:nvPr>
            <p:ph type="title"/>
          </p:nvPr>
        </p:nvSpPr>
        <p:spPr>
          <a:xfrm>
            <a:off x="463550" y="209550"/>
            <a:ext cx="8678863" cy="493713"/>
          </a:xfrm>
        </p:spPr>
        <p:txBody>
          <a:bodyPr/>
          <a:lstStyle/>
          <a:p>
            <a:r>
              <a:rPr lang="ja-JP" altLang="en-US" dirty="0" smtClean="0">
                <a:ea typeface="ＭＳ Ｐゴシック" charset="-128"/>
              </a:rPr>
              <a:t>ユーザー企業の期待の変化意志決定権のシフト</a:t>
            </a:r>
          </a:p>
        </p:txBody>
      </p:sp>
      <p:sp>
        <p:nvSpPr>
          <p:cNvPr id="7" name="テキスト ボックス 6"/>
          <p:cNvSpPr txBox="1"/>
          <p:nvPr/>
        </p:nvSpPr>
        <p:spPr>
          <a:xfrm>
            <a:off x="1885876" y="3149024"/>
            <a:ext cx="736252" cy="615553"/>
          </a:xfrm>
          <a:prstGeom prst="rect">
            <a:avLst/>
          </a:prstGeom>
          <a:noFill/>
        </p:spPr>
        <p:txBody>
          <a:bodyPr wrap="square" rtlCol="0">
            <a:spAutoFit/>
          </a:bodyPr>
          <a:lstStyle/>
          <a:p>
            <a:pPr algn="ctr"/>
            <a:r>
              <a:rPr kumimoji="1" lang="en-US" altLang="ja-JP" sz="1400" dirty="0" smtClean="0">
                <a:solidFill>
                  <a:srgbClr val="FFFFFF"/>
                </a:solidFill>
              </a:rPr>
              <a:t>IT</a:t>
            </a:r>
            <a:r>
              <a:rPr kumimoji="1" lang="ja-JP" altLang="en-US" sz="1400" dirty="0" smtClean="0">
                <a:solidFill>
                  <a:srgbClr val="FFFFFF"/>
                </a:solidFill>
              </a:rPr>
              <a:t>部門</a:t>
            </a:r>
          </a:p>
          <a:p>
            <a:pPr algn="ctr"/>
            <a:r>
              <a:rPr lang="en-US" altLang="ja-JP" sz="2000" dirty="0" smtClean="0">
                <a:solidFill>
                  <a:srgbClr val="FFFFFF"/>
                </a:solidFill>
              </a:rPr>
              <a:t>80%</a:t>
            </a:r>
            <a:endParaRPr kumimoji="1" lang="ja-JP" altLang="en-US" sz="2000" dirty="0">
              <a:solidFill>
                <a:srgbClr val="FFFFFF"/>
              </a:solidFill>
            </a:endParaRPr>
          </a:p>
        </p:txBody>
      </p:sp>
      <p:sp>
        <p:nvSpPr>
          <p:cNvPr id="10" name="テキスト ボックス 9"/>
          <p:cNvSpPr txBox="1"/>
          <p:nvPr/>
        </p:nvSpPr>
        <p:spPr>
          <a:xfrm>
            <a:off x="2736353" y="1472624"/>
            <a:ext cx="825998" cy="553998"/>
          </a:xfrm>
          <a:prstGeom prst="rect">
            <a:avLst/>
          </a:prstGeom>
          <a:noFill/>
        </p:spPr>
        <p:txBody>
          <a:bodyPr wrap="square" rtlCol="0">
            <a:spAutoFit/>
          </a:bodyPr>
          <a:lstStyle/>
          <a:p>
            <a:r>
              <a:rPr kumimoji="1" lang="ja-JP" altLang="en-US" sz="1200" dirty="0" smtClean="0">
                <a:solidFill>
                  <a:srgbClr val="FFFFFF"/>
                </a:solidFill>
              </a:rPr>
              <a:t>非</a:t>
            </a:r>
            <a:r>
              <a:rPr kumimoji="1" lang="en-US" altLang="ja-JP" sz="1200" dirty="0" smtClean="0">
                <a:solidFill>
                  <a:srgbClr val="FFFFFF"/>
                </a:solidFill>
              </a:rPr>
              <a:t>IT</a:t>
            </a:r>
            <a:r>
              <a:rPr kumimoji="1" lang="ja-JP" altLang="en-US" sz="1200" dirty="0" smtClean="0">
                <a:solidFill>
                  <a:srgbClr val="FFFFFF"/>
                </a:solidFill>
              </a:rPr>
              <a:t>部門</a:t>
            </a:r>
          </a:p>
          <a:p>
            <a:r>
              <a:rPr lang="en-US" altLang="ja-JP" dirty="0" smtClean="0">
                <a:solidFill>
                  <a:srgbClr val="FFFFFF"/>
                </a:solidFill>
              </a:rPr>
              <a:t>20%</a:t>
            </a:r>
            <a:endParaRPr kumimoji="1" lang="ja-JP" altLang="en-US" dirty="0">
              <a:solidFill>
                <a:srgbClr val="FFFFFF"/>
              </a:solidFill>
            </a:endParaRPr>
          </a:p>
        </p:txBody>
      </p:sp>
      <p:pic>
        <p:nvPicPr>
          <p:cNvPr id="5" name="図 4"/>
          <p:cNvPicPr>
            <a:picLocks noChangeAspect="1"/>
          </p:cNvPicPr>
          <p:nvPr/>
        </p:nvPicPr>
        <p:blipFill>
          <a:blip r:embed="rId4">
            <a:clrChange>
              <a:clrFrom>
                <a:srgbClr val="FFFFFF"/>
              </a:clrFrom>
              <a:clrTo>
                <a:srgbClr val="FFFFFF">
                  <a:alpha val="0"/>
                </a:srgbClr>
              </a:clrTo>
            </a:clrChange>
          </a:blip>
          <a:stretch>
            <a:fillRect/>
          </a:stretch>
        </p:blipFill>
        <p:spPr>
          <a:xfrm>
            <a:off x="4075113" y="968750"/>
            <a:ext cx="5067300" cy="3069850"/>
          </a:xfrm>
          <a:prstGeom prst="rect">
            <a:avLst/>
          </a:prstGeom>
        </p:spPr>
      </p:pic>
      <p:sp>
        <p:nvSpPr>
          <p:cNvPr id="8" name="右矢印 7"/>
          <p:cNvSpPr/>
          <p:nvPr/>
        </p:nvSpPr>
        <p:spPr bwMode="auto">
          <a:xfrm>
            <a:off x="3962400" y="2234624"/>
            <a:ext cx="1295400" cy="1066800"/>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7" name="テキスト ボックス 16"/>
          <p:cNvSpPr txBox="1"/>
          <p:nvPr/>
        </p:nvSpPr>
        <p:spPr>
          <a:xfrm>
            <a:off x="6802607" y="1009650"/>
            <a:ext cx="1426993" cy="584776"/>
          </a:xfrm>
          <a:prstGeom prst="rect">
            <a:avLst/>
          </a:prstGeom>
          <a:noFill/>
        </p:spPr>
        <p:txBody>
          <a:bodyPr wrap="none" rtlCol="0">
            <a:spAutoFit/>
          </a:bodyPr>
          <a:lstStyle/>
          <a:p>
            <a:r>
              <a:rPr kumimoji="1" lang="en-US" altLang="ja-JP" sz="3200" dirty="0" smtClean="0">
                <a:solidFill>
                  <a:srgbClr val="7F7F7F"/>
                </a:solidFill>
              </a:rPr>
              <a:t>2019</a:t>
            </a:r>
            <a:r>
              <a:rPr kumimoji="1" lang="ja-JP" altLang="en-US" sz="3200" dirty="0" smtClean="0">
                <a:solidFill>
                  <a:srgbClr val="7F7F7F"/>
                </a:solidFill>
              </a:rPr>
              <a:t>年</a:t>
            </a:r>
            <a:endParaRPr kumimoji="1" lang="ja-JP" altLang="en-US" sz="3200" dirty="0">
              <a:solidFill>
                <a:srgbClr val="7F7F7F"/>
              </a:solidFill>
            </a:endParaRPr>
          </a:p>
        </p:txBody>
      </p:sp>
      <p:sp>
        <p:nvSpPr>
          <p:cNvPr id="12" name="テキスト ボックス 11"/>
          <p:cNvSpPr txBox="1"/>
          <p:nvPr/>
        </p:nvSpPr>
        <p:spPr>
          <a:xfrm>
            <a:off x="6229350" y="3149024"/>
            <a:ext cx="1099048" cy="615553"/>
          </a:xfrm>
          <a:prstGeom prst="rect">
            <a:avLst/>
          </a:prstGeom>
          <a:noFill/>
        </p:spPr>
        <p:txBody>
          <a:bodyPr wrap="square" rtlCol="0">
            <a:spAutoFit/>
          </a:bodyPr>
          <a:lstStyle/>
          <a:p>
            <a:pPr algn="ctr"/>
            <a:r>
              <a:rPr kumimoji="1" lang="ja-JP" altLang="en-US" sz="1400" dirty="0" smtClean="0">
                <a:solidFill>
                  <a:srgbClr val="FFFFFF"/>
                </a:solidFill>
              </a:rPr>
              <a:t>非</a:t>
            </a:r>
            <a:r>
              <a:rPr kumimoji="1" lang="en-US" altLang="ja-JP" sz="1400" dirty="0" smtClean="0">
                <a:solidFill>
                  <a:srgbClr val="FFFFFF"/>
                </a:solidFill>
              </a:rPr>
              <a:t>IT</a:t>
            </a:r>
            <a:r>
              <a:rPr kumimoji="1" lang="ja-JP" altLang="en-US" sz="1400" dirty="0" smtClean="0">
                <a:solidFill>
                  <a:srgbClr val="FFFFFF"/>
                </a:solidFill>
              </a:rPr>
              <a:t>部門</a:t>
            </a:r>
          </a:p>
          <a:p>
            <a:pPr algn="ctr"/>
            <a:r>
              <a:rPr lang="en-US" altLang="ja-JP" sz="2000" dirty="0" smtClean="0">
                <a:solidFill>
                  <a:srgbClr val="FFFFFF"/>
                </a:solidFill>
              </a:rPr>
              <a:t>90%</a:t>
            </a:r>
            <a:endParaRPr kumimoji="1" lang="ja-JP" altLang="en-US" sz="2000" dirty="0">
              <a:solidFill>
                <a:srgbClr val="FFFFFF"/>
              </a:solidFill>
            </a:endParaRPr>
          </a:p>
        </p:txBody>
      </p:sp>
      <p:sp>
        <p:nvSpPr>
          <p:cNvPr id="14" name="テキスト ボックス 13"/>
          <p:cNvSpPr txBox="1"/>
          <p:nvPr/>
        </p:nvSpPr>
        <p:spPr>
          <a:xfrm>
            <a:off x="5708152" y="1141452"/>
            <a:ext cx="825998" cy="553998"/>
          </a:xfrm>
          <a:prstGeom prst="rect">
            <a:avLst/>
          </a:prstGeom>
          <a:noFill/>
        </p:spPr>
        <p:txBody>
          <a:bodyPr wrap="square" rtlCol="0">
            <a:spAutoFit/>
          </a:bodyPr>
          <a:lstStyle/>
          <a:p>
            <a:pPr algn="r"/>
            <a:r>
              <a:rPr kumimoji="1" lang="en-US" altLang="ja-JP" sz="1200" dirty="0" smtClean="0">
                <a:solidFill>
                  <a:srgbClr val="FFFFFF"/>
                </a:solidFill>
              </a:rPr>
              <a:t>IT</a:t>
            </a:r>
            <a:r>
              <a:rPr kumimoji="1" lang="ja-JP" altLang="en-US" sz="1200" dirty="0" smtClean="0">
                <a:solidFill>
                  <a:srgbClr val="FFFFFF"/>
                </a:solidFill>
              </a:rPr>
              <a:t>部門</a:t>
            </a:r>
          </a:p>
          <a:p>
            <a:pPr algn="r"/>
            <a:r>
              <a:rPr lang="en-US" altLang="ja-JP" dirty="0">
                <a:solidFill>
                  <a:srgbClr val="FFFFFF"/>
                </a:solidFill>
              </a:rPr>
              <a:t>1</a:t>
            </a:r>
            <a:r>
              <a:rPr lang="en-US" altLang="ja-JP" dirty="0" smtClean="0">
                <a:solidFill>
                  <a:srgbClr val="FFFFFF"/>
                </a:solidFill>
              </a:rPr>
              <a:t>0%</a:t>
            </a:r>
            <a:endParaRPr kumimoji="1" lang="ja-JP" altLang="en-US" dirty="0">
              <a:solidFill>
                <a:srgbClr val="FFFFFF"/>
              </a:solidFill>
            </a:endParaRPr>
          </a:p>
        </p:txBody>
      </p:sp>
      <p:sp>
        <p:nvSpPr>
          <p:cNvPr id="9" name="テキスト ボックス 8"/>
          <p:cNvSpPr txBox="1"/>
          <p:nvPr/>
        </p:nvSpPr>
        <p:spPr>
          <a:xfrm>
            <a:off x="990600" y="990600"/>
            <a:ext cx="1426993" cy="584776"/>
          </a:xfrm>
          <a:prstGeom prst="rect">
            <a:avLst/>
          </a:prstGeom>
          <a:noFill/>
        </p:spPr>
        <p:txBody>
          <a:bodyPr wrap="none" rtlCol="0">
            <a:spAutoFit/>
          </a:bodyPr>
          <a:lstStyle/>
          <a:p>
            <a:r>
              <a:rPr kumimoji="1" lang="en-US" altLang="ja-JP" sz="3200" dirty="0" smtClean="0">
                <a:solidFill>
                  <a:srgbClr val="7F7F7F"/>
                </a:solidFill>
                <a:effectLst/>
              </a:rPr>
              <a:t>2000</a:t>
            </a:r>
            <a:r>
              <a:rPr kumimoji="1" lang="ja-JP" altLang="en-US" sz="3200" dirty="0" smtClean="0">
                <a:solidFill>
                  <a:srgbClr val="7F7F7F"/>
                </a:solidFill>
                <a:effectLst/>
              </a:rPr>
              <a:t>年</a:t>
            </a:r>
            <a:endParaRPr kumimoji="1" lang="ja-JP" altLang="en-US" sz="3200" dirty="0">
              <a:solidFill>
                <a:srgbClr val="7F7F7F"/>
              </a:solidFill>
              <a:effectLst/>
            </a:endParaRPr>
          </a:p>
        </p:txBody>
      </p:sp>
      <p:sp>
        <p:nvSpPr>
          <p:cNvPr id="15" name="テキスト ボックス 14"/>
          <p:cNvSpPr txBox="1"/>
          <p:nvPr/>
        </p:nvSpPr>
        <p:spPr>
          <a:xfrm>
            <a:off x="1751368" y="4110335"/>
            <a:ext cx="5692183" cy="461665"/>
          </a:xfrm>
          <a:prstGeom prst="rect">
            <a:avLst/>
          </a:prstGeom>
          <a:noFill/>
        </p:spPr>
        <p:txBody>
          <a:bodyPr wrap="none" rtlCol="0">
            <a:spAutoFit/>
          </a:bodyPr>
          <a:lstStyle/>
          <a:p>
            <a:pPr algn="ctr"/>
            <a:r>
              <a:rPr lang="ja-JP" altLang="en-US" sz="2400" dirty="0" smtClean="0">
                <a:solidFill>
                  <a:schemeClr val="bg1"/>
                </a:solidFill>
                <a:effectLst/>
                <a:latin typeface="Arial Black"/>
                <a:ea typeface="HGP創英角ｺﾞｼｯｸUB"/>
                <a:cs typeface="Arial Black"/>
              </a:rPr>
              <a:t>ビジネスのあらゆるセグメントがデジタル化</a:t>
            </a:r>
            <a:endParaRPr kumimoji="1" lang="ja-JP" altLang="en-US" sz="2400" dirty="0">
              <a:solidFill>
                <a:schemeClr val="bg1"/>
              </a:solidFill>
              <a:effectLst/>
              <a:latin typeface="Arial Black"/>
              <a:ea typeface="HGP創英角ｺﾞｼｯｸUB"/>
              <a:cs typeface="Arial Black"/>
            </a:endParaRPr>
          </a:p>
        </p:txBody>
      </p:sp>
      <p:sp>
        <p:nvSpPr>
          <p:cNvPr id="18" name="角丸四角形 17"/>
          <p:cNvSpPr/>
          <p:nvPr/>
        </p:nvSpPr>
        <p:spPr bwMode="auto">
          <a:xfrm>
            <a:off x="2133600" y="4648200"/>
            <a:ext cx="1447800" cy="381000"/>
          </a:xfrm>
          <a:prstGeom prst="roundRect">
            <a:avLst>
              <a:gd name="adj" fmla="val 0"/>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Black"/>
                <a:ea typeface="HGP創英角ｺﾞｼｯｸUB"/>
                <a:cs typeface="Arial Black"/>
              </a:rPr>
              <a:t>R&amp;D</a:t>
            </a:r>
            <a:endParaRPr kumimoji="0" lang="ja-JP" altLang="en-US" sz="1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21" name="角丸四角形 20"/>
          <p:cNvSpPr/>
          <p:nvPr/>
        </p:nvSpPr>
        <p:spPr bwMode="auto">
          <a:xfrm>
            <a:off x="3886200" y="4648200"/>
            <a:ext cx="1447800" cy="381000"/>
          </a:xfrm>
          <a:prstGeom prst="roundRect">
            <a:avLst>
              <a:gd name="adj" fmla="val 0"/>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マーケティング</a:t>
            </a:r>
          </a:p>
        </p:txBody>
      </p:sp>
      <p:sp>
        <p:nvSpPr>
          <p:cNvPr id="22" name="角丸四角形 21"/>
          <p:cNvSpPr/>
          <p:nvPr/>
        </p:nvSpPr>
        <p:spPr bwMode="auto">
          <a:xfrm>
            <a:off x="2133600" y="5181600"/>
            <a:ext cx="1447800" cy="381000"/>
          </a:xfrm>
          <a:prstGeom prst="roundRect">
            <a:avLst>
              <a:gd name="adj" fmla="val 0"/>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顧客接点</a:t>
            </a:r>
          </a:p>
        </p:txBody>
      </p:sp>
      <p:sp>
        <p:nvSpPr>
          <p:cNvPr id="23" name="角丸四角形 22"/>
          <p:cNvSpPr/>
          <p:nvPr/>
        </p:nvSpPr>
        <p:spPr bwMode="auto">
          <a:xfrm>
            <a:off x="3886200" y="5181600"/>
            <a:ext cx="1447800" cy="381000"/>
          </a:xfrm>
          <a:prstGeom prst="roundRect">
            <a:avLst>
              <a:gd name="adj" fmla="val 0"/>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サポート</a:t>
            </a:r>
          </a:p>
        </p:txBody>
      </p:sp>
      <p:sp>
        <p:nvSpPr>
          <p:cNvPr id="24" name="角丸四角形 23"/>
          <p:cNvSpPr/>
          <p:nvPr/>
        </p:nvSpPr>
        <p:spPr bwMode="auto">
          <a:xfrm>
            <a:off x="5638800" y="4648200"/>
            <a:ext cx="1447800" cy="381000"/>
          </a:xfrm>
          <a:prstGeom prst="roundRect">
            <a:avLst>
              <a:gd name="adj" fmla="val 0"/>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latin typeface="Arial Black"/>
                <a:ea typeface="HGP創英角ｺﾞｼｯｸUB"/>
                <a:cs typeface="Arial Black"/>
              </a:rPr>
              <a:t>新規事業</a:t>
            </a:r>
            <a:endParaRPr kumimoji="0" lang="ja-JP" altLang="en-US" sz="1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25" name="角丸四角形 24"/>
          <p:cNvSpPr/>
          <p:nvPr/>
        </p:nvSpPr>
        <p:spPr bwMode="auto">
          <a:xfrm>
            <a:off x="5638800" y="5181600"/>
            <a:ext cx="1447800" cy="381000"/>
          </a:xfrm>
          <a:prstGeom prst="roundRect">
            <a:avLst>
              <a:gd name="adj" fmla="val 0"/>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latin typeface="Arial Black"/>
                <a:ea typeface="HGP創英角ｺﾞｼｯｸUB"/>
                <a:cs typeface="Arial Black"/>
              </a:rPr>
              <a:t>教育</a:t>
            </a:r>
            <a:endParaRPr kumimoji="0" lang="ja-JP" altLang="en-US" sz="1400" b="0" i="0" u="none" strike="noStrike" cap="none" normalizeH="0" baseline="0" dirty="0" smtClean="0">
              <a:ln>
                <a:noFill/>
              </a:ln>
              <a:solidFill>
                <a:schemeClr val="bg1"/>
              </a:solidFill>
              <a:effectLst/>
              <a:latin typeface="Arial Black"/>
              <a:ea typeface="HGP創英角ｺﾞｼｯｸUB"/>
              <a:cs typeface="Arial Black"/>
            </a:endParaRPr>
          </a:p>
        </p:txBody>
      </p:sp>
    </p:spTree>
    <p:extLst>
      <p:ext uri="{BB962C8B-B14F-4D97-AF65-F5344CB8AC3E}">
        <p14:creationId xmlns:p14="http://schemas.microsoft.com/office/powerpoint/2010/main" val="75464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5" grpId="0"/>
      <p:bldP spid="18" grpId="0" animBg="1"/>
      <p:bldP spid="21" grpId="0" animBg="1"/>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正方形/長方形 119"/>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9" name="角丸四角形 48"/>
          <p:cNvSpPr/>
          <p:nvPr/>
        </p:nvSpPr>
        <p:spPr>
          <a:xfrm>
            <a:off x="470624" y="4096454"/>
            <a:ext cx="8159603" cy="686871"/>
          </a:xfrm>
          <a:prstGeom prst="roundRect">
            <a:avLst>
              <a:gd name="adj" fmla="val 50000"/>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a:ea typeface="メイリオ"/>
              <a:cs typeface="メイリオ"/>
            </a:endParaRPr>
          </a:p>
        </p:txBody>
      </p:sp>
      <p:sp>
        <p:nvSpPr>
          <p:cNvPr id="72" name="正方形/長方形 71"/>
          <p:cNvSpPr/>
          <p:nvPr/>
        </p:nvSpPr>
        <p:spPr>
          <a:xfrm>
            <a:off x="774386" y="1142481"/>
            <a:ext cx="7613964" cy="300811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17" name="正方形/長方形 116"/>
          <p:cNvSpPr/>
          <p:nvPr/>
        </p:nvSpPr>
        <p:spPr>
          <a:xfrm flipH="1">
            <a:off x="946119" y="2148586"/>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118" name="正方形/長方形 117"/>
          <p:cNvSpPr/>
          <p:nvPr/>
        </p:nvSpPr>
        <p:spPr>
          <a:xfrm flipH="1">
            <a:off x="5884665" y="2123194"/>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コレ一枚でわかる最新の</a:t>
            </a:r>
            <a:r>
              <a:rPr kumimoji="1" lang="en-US" altLang="ja-JP" dirty="0" smtClean="0">
                <a:solidFill>
                  <a:schemeClr val="tx1">
                    <a:lumMod val="50000"/>
                    <a:lumOff val="50000"/>
                  </a:schemeClr>
                </a:solidFill>
              </a:rPr>
              <a:t>IT</a:t>
            </a:r>
            <a:r>
              <a:rPr kumimoji="1" lang="ja-JP" altLang="en-US" dirty="0" smtClean="0">
                <a:solidFill>
                  <a:schemeClr val="tx1">
                    <a:lumMod val="50000"/>
                    <a:lumOff val="50000"/>
                  </a:schemeClr>
                </a:solidFill>
              </a:rPr>
              <a:t>トレンド（１）</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a:xfrm>
            <a:off x="6932246" y="6639889"/>
            <a:ext cx="2133600" cy="217800"/>
          </a:xfrm>
        </p:spPr>
        <p:txBody>
          <a:bodyPr/>
          <a:lstStyle/>
          <a:p>
            <a:fld id="{8FF8CC5D-A65D-5946-99B5-645367A967AD}" type="slidenum">
              <a:rPr kumimoji="1" lang="ja-JP" altLang="en-US" smtClean="0">
                <a:latin typeface="メイリオ"/>
                <a:ea typeface="メイリオ"/>
                <a:cs typeface="メイリオ"/>
              </a:rPr>
              <a:t>2</a:t>
            </a:fld>
            <a:endParaRPr kumimoji="1" lang="ja-JP" altLang="en-US" dirty="0">
              <a:latin typeface="メイリオ"/>
              <a:ea typeface="メイリオ"/>
              <a:cs typeface="メイリオ"/>
            </a:endParaRPr>
          </a:p>
        </p:txBody>
      </p:sp>
      <p:sp>
        <p:nvSpPr>
          <p:cNvPr id="45" name="正方形/長方形 44"/>
          <p:cNvSpPr/>
          <p:nvPr/>
        </p:nvSpPr>
        <p:spPr>
          <a:xfrm>
            <a:off x="946119" y="1556792"/>
            <a:ext cx="2287255"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6" name="正方形/長方形 45"/>
          <p:cNvSpPr/>
          <p:nvPr/>
        </p:nvSpPr>
        <p:spPr>
          <a:xfrm>
            <a:off x="3413041" y="1556792"/>
            <a:ext cx="22872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8" name="正方形/長方形 47"/>
          <p:cNvSpPr/>
          <p:nvPr/>
        </p:nvSpPr>
        <p:spPr>
          <a:xfrm>
            <a:off x="5884666" y="1556792"/>
            <a:ext cx="22776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50" name="正方形/長方形 49"/>
          <p:cNvSpPr/>
          <p:nvPr/>
        </p:nvSpPr>
        <p:spPr>
          <a:xfrm>
            <a:off x="792307" y="4681685"/>
            <a:ext cx="7595956" cy="17509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正方形/長方形 50"/>
          <p:cNvSpPr/>
          <p:nvPr/>
        </p:nvSpPr>
        <p:spPr>
          <a:xfrm>
            <a:off x="4572000" y="4833277"/>
            <a:ext cx="3584864" cy="153415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1137258"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住宅</a:t>
            </a:r>
            <a:r>
              <a:rPr lang="ja-JP" altLang="en-US" sz="1000" dirty="0" smtClean="0">
                <a:solidFill>
                  <a:srgbClr val="FFFFFF"/>
                </a:solidFill>
                <a:latin typeface="メイリオ"/>
                <a:ea typeface="メイリオ"/>
                <a:cs typeface="メイリオ"/>
              </a:rPr>
              <a:t>・建物</a:t>
            </a:r>
            <a:endParaRPr kumimoji="1" lang="en-US" altLang="ja-JP" sz="1000" dirty="0" smtClean="0">
              <a:solidFill>
                <a:srgbClr val="FFFFFF"/>
              </a:solidFill>
              <a:latin typeface="メイリオ"/>
              <a:ea typeface="メイリオ"/>
              <a:cs typeface="メイリオ"/>
            </a:endParaRPr>
          </a:p>
        </p:txBody>
      </p:sp>
      <p:sp>
        <p:nvSpPr>
          <p:cNvPr id="61" name="正方形/長方形 60"/>
          <p:cNvSpPr/>
          <p:nvPr/>
        </p:nvSpPr>
        <p:spPr>
          <a:xfrm>
            <a:off x="1137258"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家電・設備</a:t>
            </a:r>
            <a:endParaRPr kumimoji="1" lang="ja-JP" altLang="en-US" sz="1000" dirty="0">
              <a:solidFill>
                <a:srgbClr val="FFFFFF"/>
              </a:solidFill>
              <a:latin typeface="メイリオ"/>
              <a:ea typeface="メイリオ"/>
              <a:cs typeface="メイリオ"/>
            </a:endParaRPr>
          </a:p>
        </p:txBody>
      </p:sp>
      <p:sp>
        <p:nvSpPr>
          <p:cNvPr id="62" name="正方形/長方形 61"/>
          <p:cNvSpPr/>
          <p:nvPr/>
        </p:nvSpPr>
        <p:spPr>
          <a:xfrm>
            <a:off x="2205229"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スマートフォン</a:t>
            </a:r>
            <a:endParaRPr kumimoji="1" lang="en-US" altLang="ja-JP" sz="9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ウェアラブル</a:t>
            </a:r>
            <a:endParaRPr kumimoji="1" lang="ja-JP" altLang="en-US" sz="900" dirty="0">
              <a:solidFill>
                <a:srgbClr val="FFFFFF"/>
              </a:solidFill>
              <a:latin typeface="メイリオ"/>
              <a:ea typeface="メイリオ"/>
              <a:cs typeface="メイリオ"/>
            </a:endParaRPr>
          </a:p>
        </p:txBody>
      </p:sp>
      <p:sp>
        <p:nvSpPr>
          <p:cNvPr id="63" name="正方形/長方形 62"/>
          <p:cNvSpPr/>
          <p:nvPr/>
        </p:nvSpPr>
        <p:spPr>
          <a:xfrm>
            <a:off x="2205229"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タブレット・</a:t>
            </a:r>
            <a:r>
              <a:rPr kumimoji="1" lang="en-US" altLang="ja-JP" sz="900" dirty="0" smtClean="0">
                <a:solidFill>
                  <a:srgbClr val="FFFFFF"/>
                </a:solidFill>
                <a:latin typeface="メイリオ"/>
                <a:ea typeface="メイリオ"/>
                <a:cs typeface="メイリオ"/>
              </a:rPr>
              <a:t>PC</a:t>
            </a:r>
            <a:endParaRPr kumimoji="1" lang="ja-JP" altLang="en-US" sz="900" dirty="0">
              <a:solidFill>
                <a:srgbClr val="FFFFFF"/>
              </a:solidFill>
              <a:latin typeface="メイリオ"/>
              <a:ea typeface="メイリオ"/>
              <a:cs typeface="メイリオ"/>
            </a:endParaRPr>
          </a:p>
        </p:txBody>
      </p:sp>
      <p:sp>
        <p:nvSpPr>
          <p:cNvPr id="64" name="正方形/長方形 63"/>
          <p:cNvSpPr/>
          <p:nvPr/>
        </p:nvSpPr>
        <p:spPr>
          <a:xfrm>
            <a:off x="327025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気象・環境</a:t>
            </a:r>
            <a:endParaRPr kumimoji="1" lang="en-US" altLang="ja-JP" sz="1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観測機器</a:t>
            </a:r>
            <a:endParaRPr kumimoji="1" lang="ja-JP" altLang="en-US" sz="1000" dirty="0">
              <a:solidFill>
                <a:srgbClr val="FFFFFF"/>
              </a:solidFill>
              <a:latin typeface="メイリオ"/>
              <a:ea typeface="メイリオ"/>
              <a:cs typeface="メイリオ"/>
            </a:endParaRPr>
          </a:p>
        </p:txBody>
      </p:sp>
      <p:sp>
        <p:nvSpPr>
          <p:cNvPr id="65" name="正方形/長方形 64"/>
          <p:cNvSpPr/>
          <p:nvPr/>
        </p:nvSpPr>
        <p:spPr>
          <a:xfrm>
            <a:off x="327025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交通設備</a:t>
            </a:r>
            <a:endParaRPr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公共設備</a:t>
            </a:r>
            <a:endParaRPr kumimoji="1" lang="ja-JP" altLang="en-US" sz="1000" dirty="0">
              <a:solidFill>
                <a:srgbClr val="FFFFFF"/>
              </a:solidFill>
              <a:latin typeface="メイリオ"/>
              <a:ea typeface="メイリオ"/>
              <a:cs typeface="メイリオ"/>
            </a:endParaRPr>
          </a:p>
        </p:txBody>
      </p:sp>
      <p:sp>
        <p:nvSpPr>
          <p:cNvPr id="66" name="正方形/長方形 65"/>
          <p:cNvSpPr/>
          <p:nvPr/>
        </p:nvSpPr>
        <p:spPr>
          <a:xfrm>
            <a:off x="477407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自動走行車</a:t>
            </a:r>
            <a:endParaRPr kumimoji="1" lang="en-US" altLang="ja-JP" sz="1000" dirty="0" smtClean="0">
              <a:solidFill>
                <a:srgbClr val="FFFFFF"/>
              </a:solidFill>
              <a:latin typeface="メイリオ"/>
              <a:ea typeface="メイリオ"/>
              <a:cs typeface="メイリオ"/>
            </a:endParaRPr>
          </a:p>
        </p:txBody>
      </p:sp>
      <p:sp>
        <p:nvSpPr>
          <p:cNvPr id="67" name="正方形/長方形 66"/>
          <p:cNvSpPr/>
          <p:nvPr/>
        </p:nvSpPr>
        <p:spPr>
          <a:xfrm>
            <a:off x="477407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ドローン</a:t>
            </a:r>
            <a:endParaRPr kumimoji="1" lang="ja-JP" altLang="en-US" sz="1000" dirty="0">
              <a:solidFill>
                <a:srgbClr val="FFFFFF"/>
              </a:solidFill>
              <a:latin typeface="メイリオ"/>
              <a:ea typeface="メイリオ"/>
              <a:cs typeface="メイリオ"/>
            </a:endParaRPr>
          </a:p>
        </p:txBody>
      </p:sp>
      <p:sp>
        <p:nvSpPr>
          <p:cNvPr id="68" name="正方形/長方形 67"/>
          <p:cNvSpPr/>
          <p:nvPr/>
        </p:nvSpPr>
        <p:spPr>
          <a:xfrm>
            <a:off x="5842043"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介護用ロボット</a:t>
            </a:r>
            <a:endParaRPr kumimoji="1" lang="ja-JP" altLang="en-US" sz="900" dirty="0">
              <a:solidFill>
                <a:srgbClr val="FFFFFF"/>
              </a:solidFill>
              <a:latin typeface="メイリオ"/>
              <a:ea typeface="メイリオ"/>
              <a:cs typeface="メイリオ"/>
            </a:endParaRPr>
          </a:p>
        </p:txBody>
      </p:sp>
      <p:sp>
        <p:nvSpPr>
          <p:cNvPr id="69" name="正方形/長方形 68"/>
          <p:cNvSpPr/>
          <p:nvPr/>
        </p:nvSpPr>
        <p:spPr>
          <a:xfrm>
            <a:off x="5842043"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rgbClr val="FFFFFF"/>
                </a:solidFill>
                <a:latin typeface="メイリオ"/>
                <a:ea typeface="メイリオ"/>
                <a:cs typeface="メイリオ"/>
              </a:rPr>
              <a:t>産業用ロボット</a:t>
            </a:r>
          </a:p>
        </p:txBody>
      </p:sp>
      <p:sp>
        <p:nvSpPr>
          <p:cNvPr id="70" name="正方形/長方形 69"/>
          <p:cNvSpPr/>
          <p:nvPr/>
        </p:nvSpPr>
        <p:spPr>
          <a:xfrm>
            <a:off x="6907066"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生活支援</a:t>
            </a:r>
            <a:endParaRPr kumimoji="1"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ロボット</a:t>
            </a:r>
            <a:endParaRPr kumimoji="1" lang="ja-JP" altLang="en-US" sz="1000" dirty="0">
              <a:solidFill>
                <a:srgbClr val="FFFFFF"/>
              </a:solidFill>
              <a:latin typeface="メイリオ"/>
              <a:ea typeface="メイリオ"/>
              <a:cs typeface="メイリオ"/>
            </a:endParaRPr>
          </a:p>
        </p:txBody>
      </p:sp>
      <p:sp>
        <p:nvSpPr>
          <p:cNvPr id="71" name="正方形/長方形 70"/>
          <p:cNvSpPr/>
          <p:nvPr/>
        </p:nvSpPr>
        <p:spPr>
          <a:xfrm>
            <a:off x="6907066"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建設ロボット</a:t>
            </a:r>
            <a:endParaRPr kumimoji="1" lang="ja-JP" altLang="en-US" sz="1000" dirty="0">
              <a:solidFill>
                <a:srgbClr val="FFFFFF"/>
              </a:solidFill>
              <a:latin typeface="メイリオ"/>
              <a:ea typeface="メイリオ"/>
              <a:cs typeface="メイリオ"/>
            </a:endParaRPr>
          </a:p>
        </p:txBody>
      </p:sp>
      <p:sp>
        <p:nvSpPr>
          <p:cNvPr id="75" name="上矢印 74"/>
          <p:cNvSpPr/>
          <p:nvPr/>
        </p:nvSpPr>
        <p:spPr>
          <a:xfrm>
            <a:off x="1402801"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テキスト ボックス 80"/>
          <p:cNvSpPr txBox="1"/>
          <p:nvPr/>
        </p:nvSpPr>
        <p:spPr>
          <a:xfrm>
            <a:off x="1402802" y="4287014"/>
            <a:ext cx="1437408"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社会行動データ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Social Sensing</a:t>
            </a:r>
            <a:endParaRPr kumimoji="1" lang="ja-JP" altLang="en-US" sz="800" dirty="0">
              <a:solidFill>
                <a:schemeClr val="bg1"/>
              </a:solidFill>
              <a:latin typeface="メイリオ"/>
              <a:ea typeface="メイリオ"/>
              <a:cs typeface="メイリオ"/>
            </a:endParaRPr>
          </a:p>
        </p:txBody>
      </p:sp>
      <p:sp>
        <p:nvSpPr>
          <p:cNvPr id="84" name="テキスト ボックス 83"/>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sp>
        <p:nvSpPr>
          <p:cNvPr id="88" name="テキスト ボックス 87"/>
          <p:cNvSpPr txBox="1"/>
          <p:nvPr/>
        </p:nvSpPr>
        <p:spPr>
          <a:xfrm>
            <a:off x="1523391" y="4789820"/>
            <a:ext cx="2414230" cy="307777"/>
          </a:xfrm>
          <a:prstGeom prst="rect">
            <a:avLst/>
          </a:prstGeom>
          <a:noFill/>
        </p:spPr>
        <p:txBody>
          <a:bodyPr wrap="none" rtlCol="0">
            <a:spAutoFit/>
          </a:bodyPr>
          <a:lstStyle/>
          <a:p>
            <a:pPr algn="ctr"/>
            <a:r>
              <a:rPr kumimoji="1" lang="en-US" altLang="ja-JP" sz="1400" dirty="0" err="1" smtClean="0">
                <a:solidFill>
                  <a:srgbClr val="FFFFFF"/>
                </a:solidFill>
                <a:latin typeface="メイリオ"/>
                <a:ea typeface="メイリオ"/>
                <a:cs typeface="メイリオ"/>
              </a:rPr>
              <a:t>IoT</a:t>
            </a:r>
            <a:r>
              <a:rPr kumimoji="1" lang="ja-JP" altLang="en-US" sz="1400" dirty="0" smtClean="0">
                <a:solidFill>
                  <a:srgbClr val="FFFFFF"/>
                </a:solidFill>
                <a:latin typeface="メイリオ"/>
                <a:ea typeface="メイリオ"/>
                <a:cs typeface="メイリオ"/>
              </a:rPr>
              <a:t>（</a:t>
            </a:r>
            <a:r>
              <a:rPr kumimoji="1" lang="en-US" altLang="ja-JP" sz="1400" dirty="0" smtClean="0">
                <a:solidFill>
                  <a:srgbClr val="FFFFFF"/>
                </a:solidFill>
                <a:latin typeface="メイリオ"/>
                <a:ea typeface="メイリオ"/>
                <a:cs typeface="メイリオ"/>
              </a:rPr>
              <a:t>Internet of Things</a:t>
            </a:r>
            <a:r>
              <a:rPr kumimoji="1" lang="ja-JP" altLang="en-US" sz="1400" dirty="0" smtClean="0">
                <a:solidFill>
                  <a:srgbClr val="FFFFFF"/>
                </a:solidFill>
                <a:latin typeface="メイリオ"/>
                <a:ea typeface="メイリオ"/>
                <a:cs typeface="メイリオ"/>
              </a:rPr>
              <a:t>）</a:t>
            </a:r>
            <a:endParaRPr kumimoji="1" lang="ja-JP" altLang="en-US" sz="1400" dirty="0">
              <a:solidFill>
                <a:srgbClr val="FFFFFF"/>
              </a:solidFill>
              <a:latin typeface="メイリオ"/>
              <a:ea typeface="メイリオ"/>
              <a:cs typeface="メイリオ"/>
            </a:endParaRPr>
          </a:p>
        </p:txBody>
      </p:sp>
      <p:sp>
        <p:nvSpPr>
          <p:cNvPr id="89" name="テキスト ボックス 88"/>
          <p:cNvSpPr txBox="1"/>
          <p:nvPr/>
        </p:nvSpPr>
        <p:spPr>
          <a:xfrm>
            <a:off x="5937006" y="4833277"/>
            <a:ext cx="902811"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ロボット</a:t>
            </a:r>
            <a:endParaRPr kumimoji="1" lang="ja-JP" altLang="en-US" sz="1400" dirty="0">
              <a:solidFill>
                <a:srgbClr val="FFFFFF"/>
              </a:solidFill>
              <a:latin typeface="メイリオ"/>
              <a:ea typeface="メイリオ"/>
              <a:cs typeface="メイリオ"/>
            </a:endParaRPr>
          </a:p>
        </p:txBody>
      </p:sp>
      <p:sp>
        <p:nvSpPr>
          <p:cNvPr id="96" name="上矢印 95"/>
          <p:cNvSpPr/>
          <p:nvPr/>
        </p:nvSpPr>
        <p:spPr>
          <a:xfrm>
            <a:off x="3854883"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p:cNvSpPr txBox="1"/>
          <p:nvPr/>
        </p:nvSpPr>
        <p:spPr>
          <a:xfrm>
            <a:off x="4006273" y="4287014"/>
            <a:ext cx="1125682"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物理計測データ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Physical Sensing</a:t>
            </a:r>
            <a:endParaRPr kumimoji="1" lang="ja-JP" altLang="en-US" sz="800" dirty="0">
              <a:solidFill>
                <a:schemeClr val="bg1"/>
              </a:solidFill>
              <a:latin typeface="メイリオ"/>
              <a:ea typeface="メイリオ"/>
              <a:cs typeface="メイリオ"/>
            </a:endParaRPr>
          </a:p>
        </p:txBody>
      </p:sp>
      <p:sp>
        <p:nvSpPr>
          <p:cNvPr id="97" name="上矢印 96"/>
          <p:cNvSpPr/>
          <p:nvPr/>
        </p:nvSpPr>
        <p:spPr>
          <a:xfrm flipV="1">
            <a:off x="6168106"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6156176" y="4087093"/>
            <a:ext cx="883664" cy="415498"/>
          </a:xfrm>
          <a:prstGeom prst="rect">
            <a:avLst/>
          </a:prstGeom>
          <a:noFill/>
        </p:spPr>
        <p:txBody>
          <a:bodyPr wrap="square" rtlCol="0">
            <a:spAutoFit/>
          </a:bodyPr>
          <a:lstStyle/>
          <a:p>
            <a:pPr algn="ctr"/>
            <a:endParaRPr kumimoji="1" lang="en-US" altLang="ja-JP" sz="300" dirty="0" smtClean="0">
              <a:solidFill>
                <a:schemeClr val="bg1"/>
              </a:solidFill>
              <a:latin typeface="メイリオ"/>
              <a:ea typeface="メイリオ"/>
              <a:cs typeface="メイリオ"/>
            </a:endParaRPr>
          </a:p>
          <a:p>
            <a:pPr algn="ctr"/>
            <a:r>
              <a:rPr lang="ja-JP" altLang="en-US" sz="1000" dirty="0" smtClean="0">
                <a:solidFill>
                  <a:schemeClr val="bg1"/>
                </a:solidFill>
                <a:latin typeface="メイリオ"/>
                <a:ea typeface="メイリオ"/>
                <a:cs typeface="メイリオ"/>
              </a:rPr>
              <a:t>情報</a:t>
            </a:r>
            <a:endParaRPr lang="en-US" altLang="ja-JP" sz="1000" dirty="0">
              <a:solidFill>
                <a:schemeClr val="bg1"/>
              </a:solidFill>
              <a:latin typeface="メイリオ"/>
              <a:ea typeface="メイリオ"/>
              <a:cs typeface="メイリオ"/>
            </a:endParaRPr>
          </a:p>
          <a:p>
            <a:pPr algn="ctr"/>
            <a:r>
              <a:rPr lang="en-US" altLang="ja-JP" sz="800" dirty="0" smtClean="0">
                <a:solidFill>
                  <a:schemeClr val="bg1"/>
                </a:solidFill>
                <a:latin typeface="メイリオ"/>
                <a:ea typeface="メイリオ"/>
                <a:cs typeface="メイリオ"/>
              </a:rPr>
              <a:t>Information</a:t>
            </a:r>
            <a:endParaRPr kumimoji="1" lang="ja-JP" altLang="en-US" sz="800" dirty="0">
              <a:solidFill>
                <a:schemeClr val="bg1"/>
              </a:solidFill>
              <a:latin typeface="メイリオ"/>
              <a:ea typeface="メイリオ"/>
              <a:cs typeface="メイリオ"/>
            </a:endParaRPr>
          </a:p>
        </p:txBody>
      </p:sp>
      <p:sp>
        <p:nvSpPr>
          <p:cNvPr id="98" name="テキスト ボックス 97"/>
          <p:cNvSpPr txBox="1"/>
          <p:nvPr/>
        </p:nvSpPr>
        <p:spPr>
          <a:xfrm>
            <a:off x="2718890" y="4293096"/>
            <a:ext cx="1261884"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インターネット</a:t>
            </a:r>
            <a:endParaRPr kumimoji="1" lang="ja-JP" altLang="en-US" sz="1200" dirty="0">
              <a:solidFill>
                <a:srgbClr val="FFFFFF"/>
              </a:solidFill>
              <a:latin typeface="メイリオ"/>
              <a:ea typeface="メイリオ"/>
              <a:cs typeface="メイリオ"/>
            </a:endParaRPr>
          </a:p>
        </p:txBody>
      </p:sp>
      <p:grpSp>
        <p:nvGrpSpPr>
          <p:cNvPr id="99" name="図形グループ 98"/>
          <p:cNvGrpSpPr/>
          <p:nvPr/>
        </p:nvGrpSpPr>
        <p:grpSpPr>
          <a:xfrm>
            <a:off x="928414" y="6065849"/>
            <a:ext cx="140847" cy="285806"/>
            <a:chOff x="1305189" y="2570455"/>
            <a:chExt cx="969964" cy="2007872"/>
          </a:xfrm>
          <a:solidFill>
            <a:schemeClr val="bg1">
              <a:lumMod val="85000"/>
            </a:schemeClr>
          </a:solidFill>
        </p:grpSpPr>
        <p:sp>
          <p:nvSpPr>
            <p:cNvPr id="100" name="円/楕円 99"/>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フローチャート: 論理積ゲート 100"/>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868098" y="1226153"/>
            <a:ext cx="435120" cy="221430"/>
            <a:chOff x="896286" y="1234200"/>
            <a:chExt cx="462010" cy="243850"/>
          </a:xfrm>
        </p:grpSpPr>
        <p:grpSp>
          <p:nvGrpSpPr>
            <p:cNvPr id="103" name="図形グループ 102"/>
            <p:cNvGrpSpPr/>
            <p:nvPr/>
          </p:nvGrpSpPr>
          <p:grpSpPr>
            <a:xfrm>
              <a:off x="896286" y="1234200"/>
              <a:ext cx="195054" cy="110026"/>
              <a:chOff x="6769100" y="1390650"/>
              <a:chExt cx="317500" cy="157483"/>
            </a:xfrm>
          </p:grpSpPr>
          <p:sp>
            <p:nvSpPr>
              <p:cNvPr id="104" name="正方形/長方形 1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a:off x="902307" y="1368024"/>
              <a:ext cx="195054" cy="110026"/>
              <a:chOff x="6769100" y="1390650"/>
              <a:chExt cx="317500" cy="157483"/>
            </a:xfrm>
          </p:grpSpPr>
          <p:sp>
            <p:nvSpPr>
              <p:cNvPr id="108" name="正方形/長方形 1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112" name="テキスト ボックス 111"/>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121" name="テキスト ボックス 120"/>
          <p:cNvSpPr txBox="1"/>
          <p:nvPr/>
        </p:nvSpPr>
        <p:spPr>
          <a:xfrm>
            <a:off x="774386" y="802571"/>
            <a:ext cx="6909827" cy="307777"/>
          </a:xfrm>
          <a:prstGeom prst="rect">
            <a:avLst/>
          </a:prstGeom>
          <a:noFill/>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a:t>
            </a:r>
            <a:r>
              <a:rPr lang="ja-JP" altLang="en-US" sz="1400" dirty="0">
                <a:solidFill>
                  <a:srgbClr val="0000FF"/>
                </a:solidFill>
                <a:latin typeface="メイリオ"/>
                <a:ea typeface="メイリオ"/>
                <a:cs typeface="メイリオ"/>
              </a:rPr>
              <a:t>に結合されたシステム</a:t>
            </a:r>
            <a:endParaRPr kumimoji="1" lang="ja-JP" altLang="en-US" sz="1400" dirty="0">
              <a:solidFill>
                <a:srgbClr val="0000FF"/>
              </a:solidFill>
              <a:latin typeface="メイリオ"/>
              <a:ea typeface="メイリオ"/>
              <a:cs typeface="メイリオ"/>
            </a:endParaRPr>
          </a:p>
        </p:txBody>
      </p:sp>
      <p:sp>
        <p:nvSpPr>
          <p:cNvPr id="123" name="正方形/長方形 122"/>
          <p:cNvSpPr/>
          <p:nvPr/>
        </p:nvSpPr>
        <p:spPr>
          <a:xfrm>
            <a:off x="4774072" y="5960337"/>
            <a:ext cx="3157651" cy="329046"/>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人工知能</a:t>
            </a:r>
            <a:endParaRPr kumimoji="1" lang="ja-JP" altLang="en-US" sz="1000" dirty="0">
              <a:solidFill>
                <a:srgbClr val="FFFFFF"/>
              </a:solidFill>
              <a:latin typeface="メイリオ"/>
              <a:ea typeface="メイリオ"/>
              <a:cs typeface="メイリオ"/>
            </a:endParaRPr>
          </a:p>
        </p:txBody>
      </p:sp>
      <p:sp>
        <p:nvSpPr>
          <p:cNvPr id="124" name="テキスト ボックス 123"/>
          <p:cNvSpPr txBox="1"/>
          <p:nvPr/>
        </p:nvSpPr>
        <p:spPr>
          <a:xfrm>
            <a:off x="5328052" y="4287014"/>
            <a:ext cx="800219" cy="338554"/>
          </a:xfrm>
          <a:prstGeom prst="rect">
            <a:avLst/>
          </a:prstGeom>
          <a:noFill/>
        </p:spPr>
        <p:txBody>
          <a:bodyPr wrap="none" rtlCol="0">
            <a:spAutoFit/>
          </a:bodyPr>
          <a:lstStyle/>
          <a:p>
            <a:pPr algn="ctr"/>
            <a:r>
              <a:rPr kumimoji="1" lang="ja-JP" altLang="en-US" sz="800" dirty="0" smtClean="0">
                <a:solidFill>
                  <a:srgbClr val="FFFFFF"/>
                </a:solidFill>
                <a:latin typeface="メイリオ"/>
                <a:ea typeface="メイリオ"/>
                <a:cs typeface="メイリオ"/>
              </a:rPr>
              <a:t>近接通信</a:t>
            </a: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モバイル通信</a:t>
            </a:r>
            <a:endParaRPr kumimoji="1" lang="ja-JP" altLang="en-US" sz="800" dirty="0">
              <a:solidFill>
                <a:srgbClr val="FFFFFF"/>
              </a:solidFill>
              <a:latin typeface="メイリオ"/>
              <a:ea typeface="メイリオ"/>
              <a:cs typeface="メイリオ"/>
            </a:endParaRPr>
          </a:p>
        </p:txBody>
      </p:sp>
      <p:sp>
        <p:nvSpPr>
          <p:cNvPr id="113" name="上矢印 112"/>
          <p:cNvSpPr/>
          <p:nvPr/>
        </p:nvSpPr>
        <p:spPr>
          <a:xfrm flipV="1">
            <a:off x="7016748"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テキスト ボックス 101"/>
          <p:cNvSpPr txBox="1"/>
          <p:nvPr/>
        </p:nvSpPr>
        <p:spPr>
          <a:xfrm>
            <a:off x="6948263" y="4096454"/>
            <a:ext cx="983459" cy="415498"/>
          </a:xfrm>
          <a:prstGeom prst="rect">
            <a:avLst/>
          </a:prstGeom>
          <a:noFill/>
        </p:spPr>
        <p:txBody>
          <a:bodyPr wrap="square" rtlCol="0">
            <a:spAutoFit/>
          </a:bodyPr>
          <a:lstStyle/>
          <a:p>
            <a:pPr algn="ctr"/>
            <a:r>
              <a:rPr kumimoji="1" lang="ja-JP" altLang="en-US" sz="1000" dirty="0" smtClean="0">
                <a:solidFill>
                  <a:schemeClr val="bg1"/>
                </a:solidFill>
                <a:latin typeface="メイリオ"/>
                <a:ea typeface="メイリオ"/>
                <a:cs typeface="メイリオ"/>
              </a:rPr>
              <a:t>制御</a:t>
            </a:r>
            <a:endParaRPr lang="en-US" altLang="ja-JP" sz="1000" dirty="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Actuation</a:t>
            </a:r>
          </a:p>
          <a:p>
            <a:pPr algn="ctr"/>
            <a:endParaRPr kumimoji="1" lang="en-US" altLang="ja-JP" sz="300" dirty="0" smtClean="0">
              <a:solidFill>
                <a:schemeClr val="bg1"/>
              </a:solidFill>
              <a:latin typeface="メイリオ"/>
              <a:ea typeface="メイリオ"/>
              <a:cs typeface="メイリオ"/>
            </a:endParaRPr>
          </a:p>
        </p:txBody>
      </p:sp>
      <p:sp>
        <p:nvSpPr>
          <p:cNvPr id="115" name="正方形/長方形 114"/>
          <p:cNvSpPr/>
          <p:nvPr/>
        </p:nvSpPr>
        <p:spPr>
          <a:xfrm flipH="1">
            <a:off x="3413040" y="2153305"/>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7" name="正方形/長方形 46"/>
          <p:cNvSpPr/>
          <p:nvPr/>
        </p:nvSpPr>
        <p:spPr>
          <a:xfrm>
            <a:off x="5977659"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9" name="正方形/長方形 58"/>
          <p:cNvSpPr/>
          <p:nvPr/>
        </p:nvSpPr>
        <p:spPr>
          <a:xfrm>
            <a:off x="6032500" y="2973350"/>
            <a:ext cx="2014680" cy="71708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dirty="0">
              <a:solidFill>
                <a:schemeClr val="bg1"/>
              </a:solidFill>
              <a:latin typeface="メイリオ"/>
              <a:ea typeface="メイリオ"/>
              <a:cs typeface="メイリオ"/>
            </a:endParaRPr>
          </a:p>
        </p:txBody>
      </p:sp>
      <p:sp>
        <p:nvSpPr>
          <p:cNvPr id="39" name="円柱 38"/>
          <p:cNvSpPr/>
          <p:nvPr/>
        </p:nvSpPr>
        <p:spPr>
          <a:xfrm>
            <a:off x="3518478" y="2444255"/>
            <a:ext cx="2089726" cy="1448045"/>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正方形/長方形 42"/>
          <p:cNvSpPr/>
          <p:nvPr/>
        </p:nvSpPr>
        <p:spPr>
          <a:xfrm>
            <a:off x="1082386"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4006273" y="2967506"/>
            <a:ext cx="1570182" cy="722928"/>
          </a:xfrm>
          <a:prstGeom prst="rect">
            <a:avLst/>
          </a:prstGeom>
          <a:solidFill>
            <a:srgbClr val="FF6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chemeClr val="bg1"/>
                </a:solidFill>
                <a:latin typeface="メイリオ"/>
                <a:ea typeface="メイリオ"/>
                <a:cs typeface="メイリオ"/>
              </a:rPr>
              <a:t>非構造化データ</a:t>
            </a:r>
            <a:endParaRPr kumimoji="1" lang="en-US" altLang="ja-JP" sz="1200" dirty="0" smtClean="0">
              <a:solidFill>
                <a:schemeClr val="bg1"/>
              </a:solidFill>
              <a:latin typeface="メイリオ"/>
              <a:ea typeface="メイリオ"/>
              <a:cs typeface="メイリオ"/>
            </a:endParaRPr>
          </a:p>
          <a:p>
            <a:pPr algn="ctr"/>
            <a:r>
              <a:rPr lang="en-US" altLang="ja-JP" sz="1200" dirty="0" err="1" smtClean="0">
                <a:solidFill>
                  <a:schemeClr val="bg1"/>
                </a:solidFill>
                <a:latin typeface="メイリオ"/>
                <a:ea typeface="メイリオ"/>
                <a:cs typeface="メイリオ"/>
              </a:rPr>
              <a:t>NoSQL</a:t>
            </a:r>
            <a:endParaRPr kumimoji="1" lang="ja-JP" altLang="en-US" sz="1200" dirty="0">
              <a:solidFill>
                <a:schemeClr val="bg1"/>
              </a:solidFill>
              <a:latin typeface="メイリオ"/>
              <a:ea typeface="メイリオ"/>
              <a:cs typeface="メイリオ"/>
            </a:endParaRPr>
          </a:p>
        </p:txBody>
      </p:sp>
      <p:sp>
        <p:nvSpPr>
          <p:cNvPr id="53" name="正方形/長方形 52"/>
          <p:cNvSpPr/>
          <p:nvPr/>
        </p:nvSpPr>
        <p:spPr>
          <a:xfrm>
            <a:off x="3573362" y="2967505"/>
            <a:ext cx="432911" cy="72292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 dirty="0" smtClean="0">
                <a:solidFill>
                  <a:srgbClr val="FFFFFF"/>
                </a:solidFill>
                <a:latin typeface="メイリオ"/>
                <a:ea typeface="メイリオ"/>
                <a:cs typeface="メイリオ"/>
              </a:rPr>
              <a:t>構造化</a:t>
            </a:r>
            <a:endParaRPr kumimoji="1" lang="en-US" altLang="ja-JP" sz="600" dirty="0" smtClean="0">
              <a:solidFill>
                <a:srgbClr val="FFFFFF"/>
              </a:solidFill>
              <a:latin typeface="メイリオ"/>
              <a:ea typeface="メイリオ"/>
              <a:cs typeface="メイリオ"/>
            </a:endParaRPr>
          </a:p>
          <a:p>
            <a:pPr algn="ctr"/>
            <a:r>
              <a:rPr lang="ja-JP" altLang="en-US" sz="600" dirty="0" smtClean="0">
                <a:solidFill>
                  <a:srgbClr val="FFFFFF"/>
                </a:solidFill>
                <a:latin typeface="メイリオ"/>
                <a:ea typeface="メイリオ"/>
                <a:cs typeface="メイリオ"/>
              </a:rPr>
              <a:t>データ</a:t>
            </a:r>
            <a:endParaRPr lang="en-US" altLang="ja-JP" sz="600" dirty="0" smtClean="0">
              <a:solidFill>
                <a:srgbClr val="FFFFFF"/>
              </a:solidFill>
              <a:latin typeface="メイリオ"/>
              <a:ea typeface="メイリオ"/>
              <a:cs typeface="メイリオ"/>
            </a:endParaRPr>
          </a:p>
          <a:p>
            <a:pPr algn="ctr"/>
            <a:r>
              <a:rPr kumimoji="1" lang="en-US" altLang="ja-JP" sz="1000" dirty="0" smtClean="0">
                <a:solidFill>
                  <a:srgbClr val="FFFFFF"/>
                </a:solidFill>
                <a:latin typeface="メイリオ"/>
                <a:ea typeface="メイリオ"/>
                <a:cs typeface="メイリオ"/>
              </a:rPr>
              <a:t>SQL</a:t>
            </a:r>
            <a:endParaRPr kumimoji="1" lang="ja-JP" altLang="en-US" sz="1000" dirty="0">
              <a:solidFill>
                <a:srgbClr val="FFFFFF"/>
              </a:solidFill>
              <a:latin typeface="メイリオ"/>
              <a:ea typeface="メイリオ"/>
              <a:cs typeface="メイリオ"/>
            </a:endParaRPr>
          </a:p>
        </p:txBody>
      </p:sp>
      <p:sp>
        <p:nvSpPr>
          <p:cNvPr id="54" name="正方形/長方形 53"/>
          <p:cNvSpPr/>
          <p:nvPr/>
        </p:nvSpPr>
        <p:spPr>
          <a:xfrm>
            <a:off x="114055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800" dirty="0" smtClean="0">
                <a:solidFill>
                  <a:srgbClr val="FFFFFF"/>
                </a:solidFill>
                <a:latin typeface="メイリオ"/>
                <a:ea typeface="メイリオ"/>
                <a:cs typeface="メイリオ"/>
              </a:rPr>
              <a:t>人と人の繋がり</a:t>
            </a:r>
            <a:endParaRPr kumimoji="1" lang="ja-JP" altLang="en-US" sz="800" dirty="0">
              <a:solidFill>
                <a:srgbClr val="FFFFFF"/>
              </a:solidFill>
              <a:latin typeface="メイリオ"/>
              <a:ea typeface="メイリオ"/>
              <a:cs typeface="メイリオ"/>
            </a:endParaRPr>
          </a:p>
        </p:txBody>
      </p:sp>
      <p:sp>
        <p:nvSpPr>
          <p:cNvPr id="55" name="正方形/長方形 54"/>
          <p:cNvSpPr/>
          <p:nvPr/>
        </p:nvSpPr>
        <p:spPr>
          <a:xfrm>
            <a:off x="1831207" y="2967504"/>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行動</a:t>
            </a:r>
            <a:endParaRPr kumimoji="1" lang="ja-JP" altLang="en-US" sz="1200" dirty="0">
              <a:solidFill>
                <a:srgbClr val="FFFFFF"/>
              </a:solidFill>
              <a:latin typeface="メイリオ"/>
              <a:ea typeface="メイリオ"/>
              <a:cs typeface="メイリオ"/>
            </a:endParaRPr>
          </a:p>
        </p:txBody>
      </p:sp>
      <p:sp>
        <p:nvSpPr>
          <p:cNvPr id="56" name="正方形/長方形 55"/>
          <p:cNvSpPr/>
          <p:nvPr/>
        </p:nvSpPr>
        <p:spPr>
          <a:xfrm>
            <a:off x="252020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文章</a:t>
            </a:r>
            <a:endParaRPr kumimoji="1" lang="ja-JP" altLang="en-US" sz="1200" dirty="0">
              <a:solidFill>
                <a:srgbClr val="FFFFFF"/>
              </a:solidFill>
              <a:latin typeface="メイリオ"/>
              <a:ea typeface="メイリオ"/>
              <a:cs typeface="メイリオ"/>
            </a:endParaRPr>
          </a:p>
        </p:txBody>
      </p:sp>
      <p:sp>
        <p:nvSpPr>
          <p:cNvPr id="57" name="正方形/長方形 56"/>
          <p:cNvSpPr/>
          <p:nvPr/>
        </p:nvSpPr>
        <p:spPr>
          <a:xfrm>
            <a:off x="6078680" y="3185770"/>
            <a:ext cx="949613" cy="432046"/>
          </a:xfrm>
          <a:prstGeom prst="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左脳型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思考・論理</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統計的アプローチ</a:t>
            </a:r>
            <a:endParaRPr kumimoji="1" lang="ja-JP" altLang="en-US" sz="600" dirty="0">
              <a:solidFill>
                <a:srgbClr val="FFFFFF"/>
              </a:solidFill>
              <a:latin typeface="メイリオ"/>
              <a:ea typeface="メイリオ"/>
              <a:cs typeface="メイリオ"/>
            </a:endParaRPr>
          </a:p>
        </p:txBody>
      </p:sp>
      <p:sp>
        <p:nvSpPr>
          <p:cNvPr id="58" name="正方形/長方形 57"/>
          <p:cNvSpPr/>
          <p:nvPr/>
        </p:nvSpPr>
        <p:spPr>
          <a:xfrm>
            <a:off x="7051385" y="3185772"/>
            <a:ext cx="949613" cy="432046"/>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右脳型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知覚・感性</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ニューラル・ネット</a:t>
            </a:r>
            <a:endParaRPr kumimoji="1" lang="ja-JP" altLang="en-US" sz="600" dirty="0">
              <a:solidFill>
                <a:srgbClr val="FFFFFF"/>
              </a:solidFill>
              <a:latin typeface="メイリオ"/>
              <a:ea typeface="メイリオ"/>
              <a:cs typeface="メイリオ"/>
            </a:endParaRPr>
          </a:p>
        </p:txBody>
      </p:sp>
      <p:sp>
        <p:nvSpPr>
          <p:cNvPr id="82" name="上矢印 81"/>
          <p:cNvSpPr/>
          <p:nvPr/>
        </p:nvSpPr>
        <p:spPr>
          <a:xfrm rot="5400000">
            <a:off x="3125988" y="3195002"/>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矢印 82"/>
          <p:cNvSpPr/>
          <p:nvPr/>
        </p:nvSpPr>
        <p:spPr>
          <a:xfrm rot="5400000">
            <a:off x="5569274" y="3195003"/>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p:cNvSpPr txBox="1"/>
          <p:nvPr/>
        </p:nvSpPr>
        <p:spPr>
          <a:xfrm>
            <a:off x="6313394" y="2576411"/>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アナリティクス</a:t>
            </a:r>
            <a:endParaRPr kumimoji="1" lang="ja-JP" altLang="en-US" sz="1400" dirty="0">
              <a:solidFill>
                <a:srgbClr val="FFFFFF"/>
              </a:solidFill>
              <a:latin typeface="メイリオ"/>
              <a:ea typeface="メイリオ"/>
              <a:cs typeface="メイリオ"/>
            </a:endParaRPr>
          </a:p>
        </p:txBody>
      </p:sp>
      <p:sp>
        <p:nvSpPr>
          <p:cNvPr id="86" name="テキスト ボックス 85"/>
          <p:cNvSpPr txBox="1"/>
          <p:nvPr/>
        </p:nvSpPr>
        <p:spPr>
          <a:xfrm>
            <a:off x="6671825" y="2956196"/>
            <a:ext cx="736099" cy="253916"/>
          </a:xfrm>
          <a:prstGeom prst="rect">
            <a:avLst/>
          </a:prstGeom>
          <a:noFill/>
        </p:spPr>
        <p:txBody>
          <a:bodyPr wrap="none" rtlCol="0">
            <a:spAutoFit/>
          </a:bodyPr>
          <a:lstStyle/>
          <a:p>
            <a:pPr algn="ctr"/>
            <a:r>
              <a:rPr kumimoji="1" lang="ja-JP" altLang="en-US" sz="1050" dirty="0" smtClean="0">
                <a:solidFill>
                  <a:srgbClr val="FFFFFF"/>
                </a:solidFill>
                <a:latin typeface="メイリオ"/>
                <a:ea typeface="メイリオ"/>
                <a:cs typeface="メイリオ"/>
              </a:rPr>
              <a:t>人工知能</a:t>
            </a:r>
            <a:endParaRPr kumimoji="1" lang="ja-JP" altLang="en-US" sz="1050" dirty="0">
              <a:solidFill>
                <a:srgbClr val="FFFFFF"/>
              </a:solidFill>
              <a:latin typeface="メイリオ"/>
              <a:ea typeface="メイリオ"/>
              <a:cs typeface="メイリオ"/>
            </a:endParaRPr>
          </a:p>
        </p:txBody>
      </p:sp>
      <p:sp>
        <p:nvSpPr>
          <p:cNvPr id="87" name="テキスト ボックス 86"/>
          <p:cNvSpPr txBox="1"/>
          <p:nvPr/>
        </p:nvSpPr>
        <p:spPr>
          <a:xfrm>
            <a:off x="3865731" y="2494713"/>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ja-JP" altLang="en-US" sz="1400" dirty="0">
              <a:solidFill>
                <a:srgbClr val="FFFFFF"/>
              </a:solidFill>
              <a:latin typeface="メイリオ"/>
              <a:ea typeface="メイリオ"/>
              <a:cs typeface="メイリオ"/>
            </a:endParaRPr>
          </a:p>
        </p:txBody>
      </p:sp>
      <p:sp>
        <p:nvSpPr>
          <p:cNvPr id="122" name="テキスト ボックス 121"/>
          <p:cNvSpPr txBox="1"/>
          <p:nvPr/>
        </p:nvSpPr>
        <p:spPr>
          <a:xfrm>
            <a:off x="1114156" y="2494716"/>
            <a:ext cx="1980029"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ソーシャル・メディア</a:t>
            </a:r>
            <a:endParaRPr kumimoji="1" lang="ja-JP" altLang="en-US" sz="1400" dirty="0">
              <a:solidFill>
                <a:srgbClr val="FFFFFF"/>
              </a:solidFill>
              <a:latin typeface="メイリオ"/>
              <a:ea typeface="メイリオ"/>
              <a:cs typeface="メイリオ"/>
            </a:endParaRPr>
          </a:p>
        </p:txBody>
      </p:sp>
      <p:sp>
        <p:nvSpPr>
          <p:cNvPr id="125" name="正方形/長方形 124"/>
          <p:cNvSpPr/>
          <p:nvPr/>
        </p:nvSpPr>
        <p:spPr>
          <a:xfrm>
            <a:off x="114055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音声</a:t>
            </a:r>
            <a:endParaRPr kumimoji="1" lang="ja-JP" altLang="en-US" sz="1200" dirty="0">
              <a:solidFill>
                <a:srgbClr val="FFFFFF"/>
              </a:solidFill>
              <a:latin typeface="メイリオ"/>
              <a:ea typeface="メイリオ"/>
              <a:cs typeface="メイリオ"/>
            </a:endParaRPr>
          </a:p>
        </p:txBody>
      </p:sp>
      <p:sp>
        <p:nvSpPr>
          <p:cNvPr id="126" name="正方形/長方形 125"/>
          <p:cNvSpPr/>
          <p:nvPr/>
        </p:nvSpPr>
        <p:spPr>
          <a:xfrm>
            <a:off x="1831207" y="3361113"/>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動画</a:t>
            </a:r>
            <a:endParaRPr kumimoji="1" lang="ja-JP" altLang="en-US" sz="1200" dirty="0">
              <a:solidFill>
                <a:srgbClr val="FFFFFF"/>
              </a:solidFill>
              <a:latin typeface="メイリオ"/>
              <a:ea typeface="メイリオ"/>
              <a:cs typeface="メイリオ"/>
            </a:endParaRPr>
          </a:p>
        </p:txBody>
      </p:sp>
      <p:sp>
        <p:nvSpPr>
          <p:cNvPr id="127" name="正方形/長方形 126"/>
          <p:cNvSpPr/>
          <p:nvPr/>
        </p:nvSpPr>
        <p:spPr>
          <a:xfrm>
            <a:off x="252020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写真</a:t>
            </a:r>
            <a:endParaRPr kumimoji="1" lang="ja-JP" altLang="en-US" sz="1200" dirty="0">
              <a:solidFill>
                <a:srgbClr val="FFFFFF"/>
              </a:solidFill>
              <a:latin typeface="メイリオ"/>
              <a:ea typeface="メイリオ"/>
              <a:cs typeface="メイリオ"/>
            </a:endParaRPr>
          </a:p>
        </p:txBody>
      </p:sp>
      <p:sp>
        <p:nvSpPr>
          <p:cNvPr id="116" name="テキスト ボックス 115"/>
          <p:cNvSpPr txBox="1"/>
          <p:nvPr/>
        </p:nvSpPr>
        <p:spPr>
          <a:xfrm>
            <a:off x="4171457"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8" name="テキスト ボックス 127"/>
          <p:cNvSpPr txBox="1"/>
          <p:nvPr/>
        </p:nvSpPr>
        <p:spPr>
          <a:xfrm>
            <a:off x="1766429"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9" name="テキスト ボックス 128"/>
          <p:cNvSpPr txBox="1"/>
          <p:nvPr/>
        </p:nvSpPr>
        <p:spPr>
          <a:xfrm>
            <a:off x="6628183"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2" name="右カーブ矢印 1"/>
          <p:cNvSpPr/>
          <p:nvPr/>
        </p:nvSpPr>
        <p:spPr>
          <a:xfrm>
            <a:off x="5581408"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右カーブ矢印 129"/>
          <p:cNvSpPr/>
          <p:nvPr/>
        </p:nvSpPr>
        <p:spPr>
          <a:xfrm rot="10800000">
            <a:off x="5794568"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右カーブ矢印 130"/>
          <p:cNvSpPr/>
          <p:nvPr/>
        </p:nvSpPr>
        <p:spPr>
          <a:xfrm>
            <a:off x="3094185"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右カーブ矢印 131"/>
          <p:cNvSpPr/>
          <p:nvPr/>
        </p:nvSpPr>
        <p:spPr>
          <a:xfrm rot="10800000">
            <a:off x="3307345"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テキスト ボックス 90"/>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422022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685800" y="990600"/>
            <a:ext cx="7772400" cy="4572000"/>
          </a:xfrm>
          <a:prstGeom prst="rect">
            <a:avLst/>
          </a:prstGeom>
          <a:solidFill>
            <a:srgbClr val="FFFBD2">
              <a:alpha val="46000"/>
            </a:srgbClr>
          </a:solidFill>
          <a:ln>
            <a:solidFill>
              <a:srgbClr val="E6D6AF"/>
            </a:solidFill>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FFFBD2"/>
              </a:solidFill>
              <a:effectLst/>
              <a:latin typeface="Arial" charset="0"/>
              <a:ea typeface="HG丸ｺﾞｼｯｸM-PRO" pitchFamily="50" charset="-128"/>
            </a:endParaRPr>
          </a:p>
        </p:txBody>
      </p:sp>
      <p:sp>
        <p:nvSpPr>
          <p:cNvPr id="4" name="タイトル 21"/>
          <p:cNvSpPr txBox="1">
            <a:spLocks/>
          </p:cNvSpPr>
          <p:nvPr/>
        </p:nvSpPr>
        <p:spPr>
          <a:xfrm>
            <a:off x="419100" y="152400"/>
            <a:ext cx="8915400" cy="533400"/>
          </a:xfrm>
          <a:prstGeom prst="rect">
            <a:avLst/>
          </a:prstGeom>
        </p:spPr>
        <p:txBody>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Arial" charset="0"/>
              </a:defRPr>
            </a:lvl2pPr>
            <a:lvl3pPr algn="l" rtl="0" eaLnBrk="0" fontAlgn="base" hangingPunct="0">
              <a:spcBef>
                <a:spcPct val="0"/>
              </a:spcBef>
              <a:spcAft>
                <a:spcPct val="0"/>
              </a:spcAft>
              <a:defRPr sz="3200">
                <a:solidFill>
                  <a:schemeClr val="bg1"/>
                </a:solidFill>
                <a:latin typeface="Arial" charset="0"/>
              </a:defRPr>
            </a:lvl3pPr>
            <a:lvl4pPr algn="l" rtl="0" eaLnBrk="0" fontAlgn="base" hangingPunct="0">
              <a:spcBef>
                <a:spcPct val="0"/>
              </a:spcBef>
              <a:spcAft>
                <a:spcPct val="0"/>
              </a:spcAft>
              <a:defRPr sz="3200">
                <a:solidFill>
                  <a:schemeClr val="bg1"/>
                </a:solidFill>
                <a:latin typeface="Arial" charset="0"/>
              </a:defRPr>
            </a:lvl4pPr>
            <a:lvl5pPr algn="l" rtl="0" eaLnBrk="0" fontAlgn="base" hangingPunct="0">
              <a:spcBef>
                <a:spcPct val="0"/>
              </a:spcBef>
              <a:spcAft>
                <a:spcPct val="0"/>
              </a:spcAft>
              <a:defRPr sz="3200">
                <a:solidFill>
                  <a:schemeClr val="bg1"/>
                </a:solidFill>
                <a:latin typeface="Arial" charset="0"/>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kumimoji="1" lang="ja-JP" altLang="en-US" sz="2800" dirty="0" smtClean="0">
                <a:solidFill>
                  <a:schemeClr val="bg1">
                    <a:lumMod val="50000"/>
                  </a:schemeClr>
                </a:solidFill>
              </a:rPr>
              <a:t>労働力の喪失：生産年齢人口の減少</a:t>
            </a:r>
            <a:endParaRPr kumimoji="1" lang="ja-JP" altLang="en-US" sz="2800" dirty="0">
              <a:solidFill>
                <a:schemeClr val="bg1">
                  <a:lumMod val="50000"/>
                </a:schemeClr>
              </a:solidFill>
            </a:endParaRPr>
          </a:p>
        </p:txBody>
      </p:sp>
      <p:sp>
        <p:nvSpPr>
          <p:cNvPr id="10" name="フリーフォーム 9"/>
          <p:cNvSpPr/>
          <p:nvPr/>
        </p:nvSpPr>
        <p:spPr>
          <a:xfrm>
            <a:off x="990600" y="2209800"/>
            <a:ext cx="4495800" cy="2590800"/>
          </a:xfrm>
          <a:custGeom>
            <a:avLst/>
            <a:gdLst>
              <a:gd name="connsiteX0" fmla="*/ 0 w 3594100"/>
              <a:gd name="connsiteY0" fmla="*/ 1177950 h 1718124"/>
              <a:gd name="connsiteX1" fmla="*/ 495300 w 3594100"/>
              <a:gd name="connsiteY1" fmla="*/ 1660550 h 1718124"/>
              <a:gd name="connsiteX2" fmla="*/ 2381250 w 3594100"/>
              <a:gd name="connsiteY2" fmla="*/ 3200 h 1718124"/>
              <a:gd name="connsiteX3" fmla="*/ 3162300 w 3594100"/>
              <a:gd name="connsiteY3" fmla="*/ 1241450 h 1718124"/>
              <a:gd name="connsiteX4" fmla="*/ 3594100 w 3594100"/>
              <a:gd name="connsiteY4" fmla="*/ 1285900 h 1718124"/>
              <a:gd name="connsiteX0" fmla="*/ 0 w 3594100"/>
              <a:gd name="connsiteY0" fmla="*/ 1176493 h 1617591"/>
              <a:gd name="connsiteX1" fmla="*/ 774700 w 3594100"/>
              <a:gd name="connsiteY1" fmla="*/ 1544793 h 1617591"/>
              <a:gd name="connsiteX2" fmla="*/ 2381250 w 3594100"/>
              <a:gd name="connsiteY2" fmla="*/ 1743 h 1617591"/>
              <a:gd name="connsiteX3" fmla="*/ 3162300 w 3594100"/>
              <a:gd name="connsiteY3" fmla="*/ 1239993 h 1617591"/>
              <a:gd name="connsiteX4" fmla="*/ 3594100 w 3594100"/>
              <a:gd name="connsiteY4" fmla="*/ 1284443 h 1617591"/>
              <a:gd name="connsiteX0" fmla="*/ 0 w 3911600"/>
              <a:gd name="connsiteY0" fmla="*/ 1125693 h 1606569"/>
              <a:gd name="connsiteX1" fmla="*/ 1092200 w 3911600"/>
              <a:gd name="connsiteY1" fmla="*/ 1544793 h 1606569"/>
              <a:gd name="connsiteX2" fmla="*/ 2698750 w 3911600"/>
              <a:gd name="connsiteY2" fmla="*/ 1743 h 1606569"/>
              <a:gd name="connsiteX3" fmla="*/ 3479800 w 3911600"/>
              <a:gd name="connsiteY3" fmla="*/ 1239993 h 1606569"/>
              <a:gd name="connsiteX4" fmla="*/ 3911600 w 3911600"/>
              <a:gd name="connsiteY4" fmla="*/ 1284443 h 1606569"/>
              <a:gd name="connsiteX0" fmla="*/ 0 w 3911600"/>
              <a:gd name="connsiteY0" fmla="*/ 1124941 h 1605817"/>
              <a:gd name="connsiteX1" fmla="*/ 1092200 w 3911600"/>
              <a:gd name="connsiteY1" fmla="*/ 1544041 h 1605817"/>
              <a:gd name="connsiteX2" fmla="*/ 2698750 w 3911600"/>
              <a:gd name="connsiteY2" fmla="*/ 991 h 1605817"/>
              <a:gd name="connsiteX3" fmla="*/ 3479800 w 3911600"/>
              <a:gd name="connsiteY3" fmla="*/ 1309091 h 1605817"/>
              <a:gd name="connsiteX4" fmla="*/ 3911600 w 3911600"/>
              <a:gd name="connsiteY4" fmla="*/ 1283691 h 1605817"/>
              <a:gd name="connsiteX0" fmla="*/ 0 w 3911600"/>
              <a:gd name="connsiteY0" fmla="*/ 1004385 h 1477118"/>
              <a:gd name="connsiteX1" fmla="*/ 1092200 w 3911600"/>
              <a:gd name="connsiteY1" fmla="*/ 1423485 h 1477118"/>
              <a:gd name="connsiteX2" fmla="*/ 2698750 w 3911600"/>
              <a:gd name="connsiteY2" fmla="*/ 1085 h 1477118"/>
              <a:gd name="connsiteX3" fmla="*/ 3479800 w 3911600"/>
              <a:gd name="connsiteY3" fmla="*/ 1188535 h 1477118"/>
              <a:gd name="connsiteX4" fmla="*/ 3911600 w 3911600"/>
              <a:gd name="connsiteY4" fmla="*/ 1163135 h 1477118"/>
              <a:gd name="connsiteX0" fmla="*/ 0 w 3911600"/>
              <a:gd name="connsiteY0" fmla="*/ 1003301 h 1476034"/>
              <a:gd name="connsiteX1" fmla="*/ 1092200 w 3911600"/>
              <a:gd name="connsiteY1" fmla="*/ 1422401 h 1476034"/>
              <a:gd name="connsiteX2" fmla="*/ 2698750 w 3911600"/>
              <a:gd name="connsiteY2" fmla="*/ 1 h 1476034"/>
              <a:gd name="connsiteX3" fmla="*/ 3479800 w 3911600"/>
              <a:gd name="connsiteY3" fmla="*/ 1187451 h 1476034"/>
              <a:gd name="connsiteX4" fmla="*/ 3911600 w 3911600"/>
              <a:gd name="connsiteY4" fmla="*/ 1162051 h 1476034"/>
              <a:gd name="connsiteX0" fmla="*/ 0 w 3911600"/>
              <a:gd name="connsiteY0" fmla="*/ 1003770 h 1476503"/>
              <a:gd name="connsiteX1" fmla="*/ 1092200 w 3911600"/>
              <a:gd name="connsiteY1" fmla="*/ 1422870 h 1476503"/>
              <a:gd name="connsiteX2" fmla="*/ 2698750 w 3911600"/>
              <a:gd name="connsiteY2" fmla="*/ 470 h 1476503"/>
              <a:gd name="connsiteX3" fmla="*/ 3670300 w 3911600"/>
              <a:gd name="connsiteY3" fmla="*/ 1264120 h 1476503"/>
              <a:gd name="connsiteX4" fmla="*/ 3911600 w 3911600"/>
              <a:gd name="connsiteY4" fmla="*/ 1162520 h 1476503"/>
              <a:gd name="connsiteX0" fmla="*/ 0 w 3800908"/>
              <a:gd name="connsiteY0" fmla="*/ 1003783 h 1476516"/>
              <a:gd name="connsiteX1" fmla="*/ 1092200 w 3800908"/>
              <a:gd name="connsiteY1" fmla="*/ 1422883 h 1476516"/>
              <a:gd name="connsiteX2" fmla="*/ 2698750 w 3800908"/>
              <a:gd name="connsiteY2" fmla="*/ 483 h 1476516"/>
              <a:gd name="connsiteX3" fmla="*/ 3670300 w 3800908"/>
              <a:gd name="connsiteY3" fmla="*/ 1264133 h 1476516"/>
              <a:gd name="connsiteX4" fmla="*/ 3790950 w 3800908"/>
              <a:gd name="connsiteY4" fmla="*/ 1340333 h 1476516"/>
              <a:gd name="connsiteX0" fmla="*/ 0 w 3805396"/>
              <a:gd name="connsiteY0" fmla="*/ 1003795 h 1493134"/>
              <a:gd name="connsiteX1" fmla="*/ 1092200 w 3805396"/>
              <a:gd name="connsiteY1" fmla="*/ 1422895 h 1493134"/>
              <a:gd name="connsiteX2" fmla="*/ 2698750 w 3805396"/>
              <a:gd name="connsiteY2" fmla="*/ 495 h 1493134"/>
              <a:gd name="connsiteX3" fmla="*/ 3670300 w 3805396"/>
              <a:gd name="connsiteY3" fmla="*/ 1264145 h 1493134"/>
              <a:gd name="connsiteX4" fmla="*/ 3797300 w 3805396"/>
              <a:gd name="connsiteY4" fmla="*/ 1492745 h 1493134"/>
              <a:gd name="connsiteX0" fmla="*/ 0 w 3751361"/>
              <a:gd name="connsiteY0" fmla="*/ 1003800 h 1562600"/>
              <a:gd name="connsiteX1" fmla="*/ 1092200 w 3751361"/>
              <a:gd name="connsiteY1" fmla="*/ 1422900 h 1562600"/>
              <a:gd name="connsiteX2" fmla="*/ 2698750 w 3751361"/>
              <a:gd name="connsiteY2" fmla="*/ 500 h 1562600"/>
              <a:gd name="connsiteX3" fmla="*/ 3670300 w 3751361"/>
              <a:gd name="connsiteY3" fmla="*/ 1264150 h 1562600"/>
              <a:gd name="connsiteX4" fmla="*/ 3695700 w 3751361"/>
              <a:gd name="connsiteY4" fmla="*/ 1562600 h 1562600"/>
              <a:gd name="connsiteX0" fmla="*/ 0 w 3720013"/>
              <a:gd name="connsiteY0" fmla="*/ 1003721 h 1562521"/>
              <a:gd name="connsiteX1" fmla="*/ 1092200 w 3720013"/>
              <a:gd name="connsiteY1" fmla="*/ 1422821 h 1562521"/>
              <a:gd name="connsiteX2" fmla="*/ 2698750 w 3720013"/>
              <a:gd name="connsiteY2" fmla="*/ 421 h 1562521"/>
              <a:gd name="connsiteX3" fmla="*/ 3619500 w 3720013"/>
              <a:gd name="connsiteY3" fmla="*/ 1276771 h 1562521"/>
              <a:gd name="connsiteX4" fmla="*/ 3695700 w 3720013"/>
              <a:gd name="connsiteY4" fmla="*/ 1562521 h 1562521"/>
              <a:gd name="connsiteX0" fmla="*/ 0 w 3767748"/>
              <a:gd name="connsiteY0" fmla="*/ 1003717 h 1511954"/>
              <a:gd name="connsiteX1" fmla="*/ 1092200 w 3767748"/>
              <a:gd name="connsiteY1" fmla="*/ 1422817 h 1511954"/>
              <a:gd name="connsiteX2" fmla="*/ 2698750 w 3767748"/>
              <a:gd name="connsiteY2" fmla="*/ 417 h 1511954"/>
              <a:gd name="connsiteX3" fmla="*/ 3619500 w 3767748"/>
              <a:gd name="connsiteY3" fmla="*/ 1276767 h 1511954"/>
              <a:gd name="connsiteX4" fmla="*/ 3765550 w 3767748"/>
              <a:gd name="connsiteY4" fmla="*/ 1511717 h 1511954"/>
              <a:gd name="connsiteX0" fmla="*/ 0 w 3892550"/>
              <a:gd name="connsiteY0" fmla="*/ 1003715 h 1476448"/>
              <a:gd name="connsiteX1" fmla="*/ 1092200 w 3892550"/>
              <a:gd name="connsiteY1" fmla="*/ 1422815 h 1476448"/>
              <a:gd name="connsiteX2" fmla="*/ 2698750 w 3892550"/>
              <a:gd name="connsiteY2" fmla="*/ 415 h 1476448"/>
              <a:gd name="connsiteX3" fmla="*/ 3619500 w 3892550"/>
              <a:gd name="connsiteY3" fmla="*/ 1276765 h 1476448"/>
              <a:gd name="connsiteX4" fmla="*/ 3892550 w 3892550"/>
              <a:gd name="connsiteY4" fmla="*/ 1467265 h 1476448"/>
              <a:gd name="connsiteX0" fmla="*/ 0 w 3892550"/>
              <a:gd name="connsiteY0" fmla="*/ 1006512 h 1479245"/>
              <a:gd name="connsiteX1" fmla="*/ 1092200 w 3892550"/>
              <a:gd name="connsiteY1" fmla="*/ 1425612 h 1479245"/>
              <a:gd name="connsiteX2" fmla="*/ 2698750 w 3892550"/>
              <a:gd name="connsiteY2" fmla="*/ 3212 h 1479245"/>
              <a:gd name="connsiteX3" fmla="*/ 3556000 w 3892550"/>
              <a:gd name="connsiteY3" fmla="*/ 1050962 h 1479245"/>
              <a:gd name="connsiteX4" fmla="*/ 3892550 w 3892550"/>
              <a:gd name="connsiteY4" fmla="*/ 1470062 h 1479245"/>
              <a:gd name="connsiteX0" fmla="*/ 0 w 3892550"/>
              <a:gd name="connsiteY0" fmla="*/ 1006409 h 1479142"/>
              <a:gd name="connsiteX1" fmla="*/ 1092200 w 3892550"/>
              <a:gd name="connsiteY1" fmla="*/ 1425509 h 1479142"/>
              <a:gd name="connsiteX2" fmla="*/ 2698750 w 3892550"/>
              <a:gd name="connsiteY2" fmla="*/ 3109 h 1479142"/>
              <a:gd name="connsiteX3" fmla="*/ 3556000 w 3892550"/>
              <a:gd name="connsiteY3" fmla="*/ 1050859 h 1479142"/>
              <a:gd name="connsiteX4" fmla="*/ 3892550 w 3892550"/>
              <a:gd name="connsiteY4" fmla="*/ 1285809 h 1479142"/>
              <a:gd name="connsiteX0" fmla="*/ 0 w 3943350"/>
              <a:gd name="connsiteY0" fmla="*/ 1139759 h 1511508"/>
              <a:gd name="connsiteX1" fmla="*/ 1143000 w 3943350"/>
              <a:gd name="connsiteY1" fmla="*/ 1425509 h 1511508"/>
              <a:gd name="connsiteX2" fmla="*/ 2749550 w 3943350"/>
              <a:gd name="connsiteY2" fmla="*/ 3109 h 1511508"/>
              <a:gd name="connsiteX3" fmla="*/ 3606800 w 3943350"/>
              <a:gd name="connsiteY3" fmla="*/ 1050859 h 1511508"/>
              <a:gd name="connsiteX4" fmla="*/ 3943350 w 3943350"/>
              <a:gd name="connsiteY4" fmla="*/ 1285809 h 1511508"/>
              <a:gd name="connsiteX0" fmla="*/ 0 w 3943350"/>
              <a:gd name="connsiteY0" fmla="*/ 1139759 h 1489030"/>
              <a:gd name="connsiteX1" fmla="*/ 1143000 w 3943350"/>
              <a:gd name="connsiteY1" fmla="*/ 1425509 h 1489030"/>
              <a:gd name="connsiteX2" fmla="*/ 2749550 w 3943350"/>
              <a:gd name="connsiteY2" fmla="*/ 3109 h 1489030"/>
              <a:gd name="connsiteX3" fmla="*/ 3606800 w 3943350"/>
              <a:gd name="connsiteY3" fmla="*/ 1050859 h 1489030"/>
              <a:gd name="connsiteX4" fmla="*/ 3943350 w 3943350"/>
              <a:gd name="connsiteY4" fmla="*/ 1285809 h 148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50" h="1489030">
                <a:moveTo>
                  <a:pt x="0" y="1139759"/>
                </a:moveTo>
                <a:cubicBezTo>
                  <a:pt x="227012" y="1339255"/>
                  <a:pt x="684742" y="1614951"/>
                  <a:pt x="1143000" y="1425509"/>
                </a:cubicBezTo>
                <a:cubicBezTo>
                  <a:pt x="1601258" y="1236067"/>
                  <a:pt x="2338917" y="65551"/>
                  <a:pt x="2749550" y="3109"/>
                </a:cubicBezTo>
                <a:cubicBezTo>
                  <a:pt x="3160183" y="-59333"/>
                  <a:pt x="3407833" y="837076"/>
                  <a:pt x="3606800" y="1050859"/>
                </a:cubicBezTo>
                <a:cubicBezTo>
                  <a:pt x="3805767" y="1264642"/>
                  <a:pt x="3943350" y="1285809"/>
                  <a:pt x="3943350" y="1285809"/>
                </a:cubicBezTo>
              </a:path>
            </a:pathLst>
          </a:custGeom>
          <a:ln w="76200" cmpd="sng">
            <a:solidFill>
              <a:srgbClr val="008040"/>
            </a:solidFill>
          </a:ln>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3" name="フリーフォーム 12"/>
          <p:cNvSpPr/>
          <p:nvPr/>
        </p:nvSpPr>
        <p:spPr>
          <a:xfrm>
            <a:off x="4419600" y="2209800"/>
            <a:ext cx="3404552" cy="2160963"/>
          </a:xfrm>
          <a:custGeom>
            <a:avLst/>
            <a:gdLst>
              <a:gd name="connsiteX0" fmla="*/ 0 w 3099035"/>
              <a:gd name="connsiteY0" fmla="*/ 1568492 h 1684117"/>
              <a:gd name="connsiteX1" fmla="*/ 1670050 w 3099035"/>
              <a:gd name="connsiteY1" fmla="*/ 42 h 1684117"/>
              <a:gd name="connsiteX2" fmla="*/ 2914650 w 3099035"/>
              <a:gd name="connsiteY2" fmla="*/ 1517692 h 1684117"/>
              <a:gd name="connsiteX3" fmla="*/ 3092450 w 3099035"/>
              <a:gd name="connsiteY3" fmla="*/ 1644692 h 1684117"/>
              <a:gd name="connsiteX4" fmla="*/ 3092450 w 3099035"/>
              <a:gd name="connsiteY4" fmla="*/ 1644692 h 1684117"/>
              <a:gd name="connsiteX0" fmla="*/ 0 w 3094801"/>
              <a:gd name="connsiteY0" fmla="*/ 1568492 h 1677371"/>
              <a:gd name="connsiteX1" fmla="*/ 1670050 w 3094801"/>
              <a:gd name="connsiteY1" fmla="*/ 42 h 1677371"/>
              <a:gd name="connsiteX2" fmla="*/ 2914650 w 3094801"/>
              <a:gd name="connsiteY2" fmla="*/ 1517692 h 1677371"/>
              <a:gd name="connsiteX3" fmla="*/ 3092450 w 3094801"/>
              <a:gd name="connsiteY3" fmla="*/ 1644692 h 1677371"/>
              <a:gd name="connsiteX4" fmla="*/ 2971800 w 3094801"/>
              <a:gd name="connsiteY4" fmla="*/ 1631992 h 1677371"/>
              <a:gd name="connsiteX0" fmla="*/ 0 w 3094801"/>
              <a:gd name="connsiteY0" fmla="*/ 1568492 h 1694832"/>
              <a:gd name="connsiteX1" fmla="*/ 1670050 w 3094801"/>
              <a:gd name="connsiteY1" fmla="*/ 42 h 1694832"/>
              <a:gd name="connsiteX2" fmla="*/ 2914650 w 3094801"/>
              <a:gd name="connsiteY2" fmla="*/ 1517692 h 1694832"/>
              <a:gd name="connsiteX3" fmla="*/ 3092450 w 3094801"/>
              <a:gd name="connsiteY3" fmla="*/ 1676442 h 1694832"/>
              <a:gd name="connsiteX4" fmla="*/ 2971800 w 3094801"/>
              <a:gd name="connsiteY4" fmla="*/ 1631992 h 1694832"/>
              <a:gd name="connsiteX0" fmla="*/ 0 w 3332550"/>
              <a:gd name="connsiteY0" fmla="*/ 1568492 h 1709563"/>
              <a:gd name="connsiteX1" fmla="*/ 1670050 w 3332550"/>
              <a:gd name="connsiteY1" fmla="*/ 42 h 1709563"/>
              <a:gd name="connsiteX2" fmla="*/ 2914650 w 3332550"/>
              <a:gd name="connsiteY2" fmla="*/ 1517692 h 1709563"/>
              <a:gd name="connsiteX3" fmla="*/ 3092450 w 3332550"/>
              <a:gd name="connsiteY3" fmla="*/ 1676442 h 1709563"/>
              <a:gd name="connsiteX4" fmla="*/ 3327400 w 3332550"/>
              <a:gd name="connsiteY4" fmla="*/ 1708192 h 1709563"/>
              <a:gd name="connsiteX0" fmla="*/ 0 w 3332691"/>
              <a:gd name="connsiteY0" fmla="*/ 1568492 h 1708341"/>
              <a:gd name="connsiteX1" fmla="*/ 1670050 w 3332691"/>
              <a:gd name="connsiteY1" fmla="*/ 42 h 1708341"/>
              <a:gd name="connsiteX2" fmla="*/ 2914650 w 3332691"/>
              <a:gd name="connsiteY2" fmla="*/ 1517692 h 1708341"/>
              <a:gd name="connsiteX3" fmla="*/ 3098800 w 3332691"/>
              <a:gd name="connsiteY3" fmla="*/ 1593892 h 1708341"/>
              <a:gd name="connsiteX4" fmla="*/ 3327400 w 3332691"/>
              <a:gd name="connsiteY4" fmla="*/ 1708192 h 1708341"/>
              <a:gd name="connsiteX0" fmla="*/ 0 w 3332691"/>
              <a:gd name="connsiteY0" fmla="*/ 1568788 h 1708666"/>
              <a:gd name="connsiteX1" fmla="*/ 1670050 w 3332691"/>
              <a:gd name="connsiteY1" fmla="*/ 338 h 1708666"/>
              <a:gd name="connsiteX2" fmla="*/ 2914650 w 3332691"/>
              <a:gd name="connsiteY2" fmla="*/ 1429088 h 1708666"/>
              <a:gd name="connsiteX3" fmla="*/ 3098800 w 3332691"/>
              <a:gd name="connsiteY3" fmla="*/ 1594188 h 1708666"/>
              <a:gd name="connsiteX4" fmla="*/ 3327400 w 3332691"/>
              <a:gd name="connsiteY4" fmla="*/ 1708488 h 1708666"/>
              <a:gd name="connsiteX0" fmla="*/ 0 w 3333315"/>
              <a:gd name="connsiteY0" fmla="*/ 1571063 h 1711104"/>
              <a:gd name="connsiteX1" fmla="*/ 1670050 w 3333315"/>
              <a:gd name="connsiteY1" fmla="*/ 2613 h 1711104"/>
              <a:gd name="connsiteX2" fmla="*/ 2762250 w 3333315"/>
              <a:gd name="connsiteY2" fmla="*/ 1209113 h 1711104"/>
              <a:gd name="connsiteX3" fmla="*/ 3098800 w 3333315"/>
              <a:gd name="connsiteY3" fmla="*/ 1596463 h 1711104"/>
              <a:gd name="connsiteX4" fmla="*/ 3327400 w 3333315"/>
              <a:gd name="connsiteY4" fmla="*/ 1710763 h 1711104"/>
              <a:gd name="connsiteX0" fmla="*/ 0 w 3333697"/>
              <a:gd name="connsiteY0" fmla="*/ 1571051 h 1710941"/>
              <a:gd name="connsiteX1" fmla="*/ 1670050 w 3333697"/>
              <a:gd name="connsiteY1" fmla="*/ 2601 h 1710941"/>
              <a:gd name="connsiteX2" fmla="*/ 2762250 w 3333697"/>
              <a:gd name="connsiteY2" fmla="*/ 1209101 h 1710941"/>
              <a:gd name="connsiteX3" fmla="*/ 3111500 w 3333697"/>
              <a:gd name="connsiteY3" fmla="*/ 1564701 h 1710941"/>
              <a:gd name="connsiteX4" fmla="*/ 3327400 w 3333697"/>
              <a:gd name="connsiteY4" fmla="*/ 1710751 h 1710941"/>
              <a:gd name="connsiteX0" fmla="*/ 0 w 3333697"/>
              <a:gd name="connsiteY0" fmla="*/ 1571114 h 1711004"/>
              <a:gd name="connsiteX1" fmla="*/ 1670050 w 3333697"/>
              <a:gd name="connsiteY1" fmla="*/ 2664 h 1711004"/>
              <a:gd name="connsiteX2" fmla="*/ 2762250 w 3333697"/>
              <a:gd name="connsiteY2" fmla="*/ 1209164 h 1711004"/>
              <a:gd name="connsiteX3" fmla="*/ 3111500 w 3333697"/>
              <a:gd name="connsiteY3" fmla="*/ 1564764 h 1711004"/>
              <a:gd name="connsiteX4" fmla="*/ 3327400 w 3333697"/>
              <a:gd name="connsiteY4" fmla="*/ 1710814 h 1711004"/>
              <a:gd name="connsiteX0" fmla="*/ 0 w 3352273"/>
              <a:gd name="connsiteY0" fmla="*/ 1571114 h 1692009"/>
              <a:gd name="connsiteX1" fmla="*/ 1670050 w 3352273"/>
              <a:gd name="connsiteY1" fmla="*/ 2664 h 1692009"/>
              <a:gd name="connsiteX2" fmla="*/ 2762250 w 3352273"/>
              <a:gd name="connsiteY2" fmla="*/ 1209164 h 1692009"/>
              <a:gd name="connsiteX3" fmla="*/ 3111500 w 3352273"/>
              <a:gd name="connsiteY3" fmla="*/ 1564764 h 1692009"/>
              <a:gd name="connsiteX4" fmla="*/ 3346450 w 3352273"/>
              <a:gd name="connsiteY4" fmla="*/ 1691764 h 1692009"/>
              <a:gd name="connsiteX0" fmla="*/ 0 w 3398139"/>
              <a:gd name="connsiteY0" fmla="*/ 1571114 h 1702683"/>
              <a:gd name="connsiteX1" fmla="*/ 1670050 w 3398139"/>
              <a:gd name="connsiteY1" fmla="*/ 2664 h 1702683"/>
              <a:gd name="connsiteX2" fmla="*/ 2762250 w 3398139"/>
              <a:gd name="connsiteY2" fmla="*/ 1209164 h 1702683"/>
              <a:gd name="connsiteX3" fmla="*/ 3111500 w 3398139"/>
              <a:gd name="connsiteY3" fmla="*/ 1564764 h 1702683"/>
              <a:gd name="connsiteX4" fmla="*/ 3346450 w 3398139"/>
              <a:gd name="connsiteY4" fmla="*/ 1691764 h 1702683"/>
              <a:gd name="connsiteX0" fmla="*/ 0 w 3401435"/>
              <a:gd name="connsiteY0" fmla="*/ 1579624 h 1716604"/>
              <a:gd name="connsiteX1" fmla="*/ 1670050 w 3401435"/>
              <a:gd name="connsiteY1" fmla="*/ 11174 h 1716604"/>
              <a:gd name="connsiteX2" fmla="*/ 2584450 w 3401435"/>
              <a:gd name="connsiteY2" fmla="*/ 919224 h 1716604"/>
              <a:gd name="connsiteX3" fmla="*/ 3111500 w 3401435"/>
              <a:gd name="connsiteY3" fmla="*/ 1573274 h 1716604"/>
              <a:gd name="connsiteX4" fmla="*/ 3346450 w 3401435"/>
              <a:gd name="connsiteY4" fmla="*/ 1700274 h 1716604"/>
              <a:gd name="connsiteX0" fmla="*/ 0 w 3401435"/>
              <a:gd name="connsiteY0" fmla="*/ 1579972 h 1716952"/>
              <a:gd name="connsiteX1" fmla="*/ 1670050 w 3401435"/>
              <a:gd name="connsiteY1" fmla="*/ 11522 h 1716952"/>
              <a:gd name="connsiteX2" fmla="*/ 2584450 w 3401435"/>
              <a:gd name="connsiteY2" fmla="*/ 919572 h 1716952"/>
              <a:gd name="connsiteX3" fmla="*/ 3111500 w 3401435"/>
              <a:gd name="connsiteY3" fmla="*/ 1573622 h 1716952"/>
              <a:gd name="connsiteX4" fmla="*/ 3346450 w 3401435"/>
              <a:gd name="connsiteY4" fmla="*/ 1700622 h 1716952"/>
              <a:gd name="connsiteX0" fmla="*/ 0 w 3404552"/>
              <a:gd name="connsiteY0" fmla="*/ 1579972 h 1716059"/>
              <a:gd name="connsiteX1" fmla="*/ 1670050 w 3404552"/>
              <a:gd name="connsiteY1" fmla="*/ 11522 h 1716059"/>
              <a:gd name="connsiteX2" fmla="*/ 2584450 w 3404552"/>
              <a:gd name="connsiteY2" fmla="*/ 919572 h 1716059"/>
              <a:gd name="connsiteX3" fmla="*/ 3111500 w 3404552"/>
              <a:gd name="connsiteY3" fmla="*/ 1573622 h 1716059"/>
              <a:gd name="connsiteX4" fmla="*/ 3346450 w 3404552"/>
              <a:gd name="connsiteY4" fmla="*/ 1700622 h 171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552" h="1716059">
                <a:moveTo>
                  <a:pt x="0" y="1579972"/>
                </a:moveTo>
                <a:cubicBezTo>
                  <a:pt x="592137" y="799980"/>
                  <a:pt x="1239308" y="121589"/>
                  <a:pt x="1670050" y="11522"/>
                </a:cubicBezTo>
                <a:cubicBezTo>
                  <a:pt x="2100792" y="-98545"/>
                  <a:pt x="2395008" y="608422"/>
                  <a:pt x="2584450" y="919572"/>
                </a:cubicBezTo>
                <a:cubicBezTo>
                  <a:pt x="2773892" y="1230722"/>
                  <a:pt x="2970353" y="1458940"/>
                  <a:pt x="3111500" y="1573622"/>
                </a:cubicBezTo>
                <a:cubicBezTo>
                  <a:pt x="3263900" y="1697447"/>
                  <a:pt x="3520017" y="1742955"/>
                  <a:pt x="3346450" y="1700622"/>
                </a:cubicBezTo>
              </a:path>
            </a:pathLst>
          </a:custGeom>
          <a:ln w="76200" cmpd="sng">
            <a:solidFill>
              <a:srgbClr val="008040"/>
            </a:solidFill>
            <a:prstDash val="sysDash"/>
          </a:ln>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cxnSp>
        <p:nvCxnSpPr>
          <p:cNvPr id="15" name="直線矢印コネクタ 14"/>
          <p:cNvCxnSpPr/>
          <p:nvPr/>
        </p:nvCxnSpPr>
        <p:spPr bwMode="auto">
          <a:xfrm>
            <a:off x="990600" y="2514600"/>
            <a:ext cx="6858000" cy="990600"/>
          </a:xfrm>
          <a:prstGeom prst="straightConnector1">
            <a:avLst/>
          </a:prstGeom>
          <a:solidFill>
            <a:schemeClr val="bg1"/>
          </a:solidFill>
          <a:ln w="76200" cap="flat" cmpd="sng" algn="ctr">
            <a:solidFill>
              <a:srgbClr val="0000FF">
                <a:alpha val="65000"/>
              </a:srgb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 name="直線矢印コネクタ 18"/>
          <p:cNvCxnSpPr/>
          <p:nvPr/>
        </p:nvCxnSpPr>
        <p:spPr bwMode="auto">
          <a:xfrm>
            <a:off x="990600" y="2514600"/>
            <a:ext cx="6858000" cy="1752600"/>
          </a:xfrm>
          <a:prstGeom prst="straightConnector1">
            <a:avLst/>
          </a:prstGeom>
          <a:solidFill>
            <a:schemeClr val="bg1"/>
          </a:solidFill>
          <a:ln w="76200" cap="flat" cmpd="sng" algn="ctr">
            <a:solidFill>
              <a:srgbClr val="FF6600">
                <a:alpha val="65000"/>
              </a:srgbClr>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 name="星 16 22"/>
          <p:cNvSpPr/>
          <p:nvPr/>
        </p:nvSpPr>
        <p:spPr>
          <a:xfrm>
            <a:off x="1219200" y="3810000"/>
            <a:ext cx="1371600" cy="762000"/>
          </a:xfrm>
          <a:prstGeom prst="star16">
            <a:avLst/>
          </a:prstGeom>
          <a:solidFill>
            <a:srgbClr val="FFFF00"/>
          </a:solidFill>
          <a:ln w="28575" cmpd="sng">
            <a:solidFill>
              <a:srgbClr val="FF66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24" name="テキスト ボックス 23"/>
          <p:cNvSpPr txBox="1"/>
          <p:nvPr/>
        </p:nvSpPr>
        <p:spPr>
          <a:xfrm>
            <a:off x="1447800" y="3962400"/>
            <a:ext cx="914400" cy="461665"/>
          </a:xfrm>
          <a:prstGeom prst="rect">
            <a:avLst/>
          </a:prstGeom>
          <a:noFill/>
        </p:spPr>
        <p:txBody>
          <a:bodyPr wrap="square" rtlCol="0">
            <a:spAutoFit/>
          </a:bodyPr>
          <a:lstStyle/>
          <a:p>
            <a:pPr algn="ctr"/>
            <a:r>
              <a:rPr kumimoji="1" lang="ja-JP" altLang="en-US" sz="1200" dirty="0" smtClean="0">
                <a:solidFill>
                  <a:srgbClr val="FF0000"/>
                </a:solidFill>
                <a:latin typeface="Arial Black"/>
                <a:ea typeface="HGP創英角ｺﾞｼｯｸUB"/>
                <a:cs typeface="Arial Black"/>
              </a:rPr>
              <a:t>リーマン</a:t>
            </a:r>
            <a:endParaRPr kumimoji="1" lang="en-US" altLang="ja-JP" sz="1200" dirty="0" smtClean="0">
              <a:solidFill>
                <a:srgbClr val="FF0000"/>
              </a:solidFill>
              <a:latin typeface="Arial Black"/>
              <a:ea typeface="HGP創英角ｺﾞｼｯｸUB"/>
              <a:cs typeface="Arial Black"/>
            </a:endParaRPr>
          </a:p>
          <a:p>
            <a:pPr algn="ctr"/>
            <a:r>
              <a:rPr kumimoji="1" lang="ja-JP" altLang="en-US" sz="1200" dirty="0" smtClean="0">
                <a:solidFill>
                  <a:srgbClr val="FF0000"/>
                </a:solidFill>
                <a:latin typeface="Arial Black"/>
                <a:ea typeface="HGP創英角ｺﾞｼｯｸUB"/>
                <a:cs typeface="Arial Black"/>
              </a:rPr>
              <a:t>ショック</a:t>
            </a:r>
            <a:endParaRPr kumimoji="1" lang="ja-JP" altLang="en-US" sz="1200" dirty="0">
              <a:solidFill>
                <a:srgbClr val="FF0000"/>
              </a:solidFill>
              <a:latin typeface="Arial Black"/>
              <a:ea typeface="HGP創英角ｺﾞｼｯｸUB"/>
              <a:cs typeface="Arial Black"/>
            </a:endParaRPr>
          </a:p>
        </p:txBody>
      </p:sp>
      <p:sp>
        <p:nvSpPr>
          <p:cNvPr id="25" name="星 16 24"/>
          <p:cNvSpPr/>
          <p:nvPr/>
        </p:nvSpPr>
        <p:spPr>
          <a:xfrm>
            <a:off x="3505200" y="1371600"/>
            <a:ext cx="1371600" cy="762000"/>
          </a:xfrm>
          <a:prstGeom prst="star16">
            <a:avLst/>
          </a:prstGeom>
          <a:solidFill>
            <a:srgbClr val="FFFF00"/>
          </a:solidFill>
          <a:ln w="28575" cmpd="sng">
            <a:solidFill>
              <a:srgbClr val="FF66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26" name="テキスト ボックス 25"/>
          <p:cNvSpPr txBox="1"/>
          <p:nvPr/>
        </p:nvSpPr>
        <p:spPr>
          <a:xfrm>
            <a:off x="3733800" y="1524000"/>
            <a:ext cx="914400" cy="523220"/>
          </a:xfrm>
          <a:prstGeom prst="rect">
            <a:avLst/>
          </a:prstGeom>
          <a:noFill/>
        </p:spPr>
        <p:txBody>
          <a:bodyPr wrap="square" rtlCol="0">
            <a:spAutoFit/>
          </a:bodyPr>
          <a:lstStyle/>
          <a:p>
            <a:pPr algn="ctr"/>
            <a:r>
              <a:rPr kumimoji="1" lang="en-US" altLang="ja-JP" sz="1400" dirty="0" smtClean="0">
                <a:solidFill>
                  <a:srgbClr val="FF0000"/>
                </a:solidFill>
                <a:latin typeface="Arial Black"/>
                <a:ea typeface="HGP創英角ｺﾞｼｯｸUB"/>
                <a:cs typeface="Arial Black"/>
              </a:rPr>
              <a:t>2015</a:t>
            </a:r>
            <a:r>
              <a:rPr kumimoji="1" lang="ja-JP" altLang="en-US" sz="1400" dirty="0" smtClean="0">
                <a:solidFill>
                  <a:srgbClr val="FF0000"/>
                </a:solidFill>
                <a:latin typeface="Arial Black"/>
                <a:ea typeface="HGP創英角ｺﾞｼｯｸUB"/>
                <a:cs typeface="Arial Black"/>
              </a:rPr>
              <a:t>年</a:t>
            </a:r>
            <a:endParaRPr kumimoji="1" lang="en-US" altLang="ja-JP" sz="1400" dirty="0" smtClean="0">
              <a:solidFill>
                <a:srgbClr val="FF0000"/>
              </a:solidFill>
              <a:latin typeface="Arial Black"/>
              <a:ea typeface="HGP創英角ｺﾞｼｯｸUB"/>
              <a:cs typeface="Arial Black"/>
            </a:endParaRPr>
          </a:p>
          <a:p>
            <a:pPr algn="ctr"/>
            <a:r>
              <a:rPr lang="ja-JP" altLang="en-US" sz="1400" dirty="0" smtClean="0">
                <a:solidFill>
                  <a:srgbClr val="FF0000"/>
                </a:solidFill>
                <a:latin typeface="Arial Black"/>
                <a:ea typeface="HGP創英角ｺﾞｼｯｸUB"/>
                <a:cs typeface="Arial Black"/>
              </a:rPr>
              <a:t>問題</a:t>
            </a:r>
            <a:endParaRPr kumimoji="1" lang="ja-JP" altLang="en-US" sz="1400" dirty="0">
              <a:solidFill>
                <a:srgbClr val="FF0000"/>
              </a:solidFill>
              <a:latin typeface="Arial Black"/>
              <a:ea typeface="HGP創英角ｺﾞｼｯｸUB"/>
              <a:cs typeface="Arial Black"/>
            </a:endParaRPr>
          </a:p>
        </p:txBody>
      </p:sp>
      <p:sp>
        <p:nvSpPr>
          <p:cNvPr id="28" name="上矢印 27"/>
          <p:cNvSpPr/>
          <p:nvPr/>
        </p:nvSpPr>
        <p:spPr>
          <a:xfrm>
            <a:off x="5562600" y="1371600"/>
            <a:ext cx="1219200" cy="762000"/>
          </a:xfrm>
          <a:prstGeom prst="upArrow">
            <a:avLst>
              <a:gd name="adj1" fmla="val 67708"/>
              <a:gd name="adj2" fmla="val 50000"/>
            </a:avLst>
          </a:prstGeom>
          <a:solidFill>
            <a:srgbClr val="3366FF"/>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9" name="テキスト ボックス 28"/>
          <p:cNvSpPr txBox="1"/>
          <p:nvPr/>
        </p:nvSpPr>
        <p:spPr>
          <a:xfrm>
            <a:off x="5715000" y="1524000"/>
            <a:ext cx="914400" cy="646331"/>
          </a:xfrm>
          <a:prstGeom prst="rect">
            <a:avLst/>
          </a:prstGeom>
          <a:noFill/>
        </p:spPr>
        <p:txBody>
          <a:bodyPr wrap="square" rtlCol="0">
            <a:spAutoFit/>
          </a:bodyPr>
          <a:lstStyle/>
          <a:p>
            <a:pPr algn="ctr"/>
            <a:r>
              <a:rPr kumimoji="1" lang="en-US" altLang="ja-JP" sz="1400" dirty="0" smtClean="0">
                <a:solidFill>
                  <a:schemeClr val="bg1"/>
                </a:solidFill>
                <a:latin typeface="Arial Black"/>
                <a:ea typeface="HGP創英角ｺﾞｼｯｸUB"/>
                <a:cs typeface="Arial Black"/>
              </a:rPr>
              <a:t>2020</a:t>
            </a:r>
            <a:r>
              <a:rPr kumimoji="1" lang="ja-JP" altLang="en-US" sz="1400" dirty="0" smtClean="0">
                <a:solidFill>
                  <a:schemeClr val="bg1"/>
                </a:solidFill>
                <a:latin typeface="Arial Black"/>
                <a:ea typeface="HGP創英角ｺﾞｼｯｸUB"/>
                <a:cs typeface="Arial Black"/>
              </a:rPr>
              <a:t>年</a:t>
            </a:r>
            <a:endParaRPr kumimoji="1" lang="en-US" altLang="ja-JP" sz="1400" dirty="0" smtClean="0">
              <a:solidFill>
                <a:schemeClr val="bg1"/>
              </a:solidFill>
              <a:latin typeface="Arial Black"/>
              <a:ea typeface="HGP創英角ｺﾞｼｯｸUB"/>
              <a:cs typeface="Arial Black"/>
            </a:endParaRPr>
          </a:p>
          <a:p>
            <a:pPr algn="ctr"/>
            <a:r>
              <a:rPr lang="ja-JP" altLang="en-US" sz="800" dirty="0" smtClean="0">
                <a:solidFill>
                  <a:schemeClr val="bg1"/>
                </a:solidFill>
                <a:latin typeface="Arial Black"/>
                <a:ea typeface="HGP創英角ｺﾞｼｯｸUB"/>
                <a:cs typeface="Arial Black"/>
              </a:rPr>
              <a:t>オリンピック</a:t>
            </a:r>
            <a:endParaRPr lang="en-US" altLang="ja-JP" sz="800" dirty="0" smtClean="0">
              <a:solidFill>
                <a:schemeClr val="bg1"/>
              </a:solidFill>
              <a:latin typeface="Arial Black"/>
              <a:ea typeface="HGP創英角ｺﾞｼｯｸUB"/>
              <a:cs typeface="Arial Black"/>
            </a:endParaRPr>
          </a:p>
          <a:p>
            <a:pPr algn="ctr"/>
            <a:r>
              <a:rPr lang="ja-JP" altLang="en-US" sz="1400" dirty="0" smtClean="0">
                <a:solidFill>
                  <a:schemeClr val="bg1"/>
                </a:solidFill>
                <a:latin typeface="Arial Black"/>
                <a:ea typeface="HGP創英角ｺﾞｼｯｸUB"/>
                <a:cs typeface="Arial Black"/>
              </a:rPr>
              <a:t>特需</a:t>
            </a:r>
            <a:endParaRPr lang="en-US" altLang="ja-JP" sz="1400" dirty="0" smtClean="0">
              <a:solidFill>
                <a:schemeClr val="bg1"/>
              </a:solidFill>
              <a:latin typeface="Arial Black"/>
              <a:ea typeface="HGP創英角ｺﾞｼｯｸUB"/>
              <a:cs typeface="Arial Black"/>
            </a:endParaRPr>
          </a:p>
        </p:txBody>
      </p:sp>
      <p:sp>
        <p:nvSpPr>
          <p:cNvPr id="34" name="角丸四角形 33"/>
          <p:cNvSpPr/>
          <p:nvPr/>
        </p:nvSpPr>
        <p:spPr>
          <a:xfrm>
            <a:off x="3505200" y="2362200"/>
            <a:ext cx="1371600" cy="457200"/>
          </a:xfrm>
          <a:prstGeom prst="roundRect">
            <a:avLst>
              <a:gd name="adj" fmla="val 0"/>
            </a:avLst>
          </a:prstGeom>
          <a:solidFill>
            <a:srgbClr val="FF0000">
              <a:alpha val="45000"/>
            </a:srgb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baseline="0" dirty="0" smtClean="0">
                <a:ln>
                  <a:noFill/>
                </a:ln>
                <a:solidFill>
                  <a:srgbClr val="FFFFFF"/>
                </a:solidFill>
                <a:effectLst/>
                <a:latin typeface="Arial" charset="0"/>
                <a:ea typeface="HG丸ｺﾞｼｯｸM-PRO" pitchFamily="50" charset="-128"/>
              </a:rPr>
              <a:t>7682</a:t>
            </a:r>
            <a:r>
              <a:rPr kumimoji="0" lang="ja-JP" altLang="en-US" b="0" i="0" u="none" strike="noStrike" cap="none" normalizeH="0" baseline="0" dirty="0" smtClean="0">
                <a:ln>
                  <a:noFill/>
                </a:ln>
                <a:solidFill>
                  <a:srgbClr val="FFFFFF"/>
                </a:solidFill>
                <a:effectLst/>
                <a:latin typeface="Arial" charset="0"/>
                <a:ea typeface="HG丸ｺﾞｼｯｸM-PRO" pitchFamily="50" charset="-128"/>
              </a:rPr>
              <a:t>万人</a:t>
            </a:r>
          </a:p>
        </p:txBody>
      </p:sp>
      <p:sp>
        <p:nvSpPr>
          <p:cNvPr id="35" name="角丸四角形 34"/>
          <p:cNvSpPr/>
          <p:nvPr/>
        </p:nvSpPr>
        <p:spPr>
          <a:xfrm>
            <a:off x="5486400" y="2514600"/>
            <a:ext cx="1371600" cy="609600"/>
          </a:xfrm>
          <a:prstGeom prst="roundRect">
            <a:avLst>
              <a:gd name="adj" fmla="val 0"/>
            </a:avLst>
          </a:prstGeom>
          <a:solidFill>
            <a:srgbClr val="FF0000">
              <a:alpha val="45000"/>
            </a:srgb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b="0" i="0" u="none" strike="noStrike" cap="none" normalizeH="0" baseline="0" dirty="0" smtClean="0">
                <a:ln>
                  <a:noFill/>
                </a:ln>
                <a:solidFill>
                  <a:srgbClr val="FFFFFF"/>
                </a:solidFill>
                <a:effectLst/>
                <a:latin typeface="Arial" charset="0"/>
                <a:ea typeface="HG丸ｺﾞｼｯｸM-PRO" pitchFamily="50" charset="-128"/>
              </a:rPr>
              <a:t>7341</a:t>
            </a:r>
            <a:r>
              <a:rPr kumimoji="0" lang="ja-JP" altLang="en-US" b="0" i="0" u="none" strike="noStrike" cap="none" normalizeH="0" baseline="0" dirty="0" smtClean="0">
                <a:ln>
                  <a:noFill/>
                </a:ln>
                <a:solidFill>
                  <a:srgbClr val="FFFFFF"/>
                </a:solidFill>
                <a:effectLst/>
                <a:latin typeface="Arial" charset="0"/>
                <a:ea typeface="HG丸ｺﾞｼｯｸM-PRO" pitchFamily="50" charset="-128"/>
              </a:rPr>
              <a:t>万人　</a:t>
            </a:r>
            <a:endParaRPr kumimoji="0" lang="en-US" altLang="ja-JP" b="0" i="0" u="none" strike="noStrike" cap="none" normalizeH="0" baseline="0" dirty="0" smtClean="0">
              <a:ln>
                <a:noFill/>
              </a:ln>
              <a:solidFill>
                <a:srgbClr val="FFFFFF"/>
              </a:solidFill>
              <a:effectLst/>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dirty="0" smtClean="0">
                <a:solidFill>
                  <a:srgbClr val="FFFFFF"/>
                </a:solidFill>
                <a:latin typeface="Arial" charset="0"/>
                <a:ea typeface="HG丸ｺﾞｼｯｸM-PRO" pitchFamily="50" charset="-128"/>
              </a:rPr>
              <a:t>▲341</a:t>
            </a:r>
            <a:r>
              <a:rPr kumimoji="0" lang="ja-JP" altLang="en-US" dirty="0" smtClean="0">
                <a:solidFill>
                  <a:srgbClr val="FFFFFF"/>
                </a:solidFill>
                <a:latin typeface="Arial" charset="0"/>
                <a:ea typeface="HG丸ｺﾞｼｯｸM-PRO" pitchFamily="50" charset="-128"/>
              </a:rPr>
              <a:t>万人</a:t>
            </a:r>
            <a:endParaRPr kumimoji="0" lang="ja-JP" altLang="en-US"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36" name="テキスト ボックス 35"/>
          <p:cNvSpPr txBox="1"/>
          <p:nvPr/>
        </p:nvSpPr>
        <p:spPr>
          <a:xfrm rot="459898">
            <a:off x="1465419" y="2312832"/>
            <a:ext cx="1569660" cy="369332"/>
          </a:xfrm>
          <a:prstGeom prst="rect">
            <a:avLst/>
          </a:prstGeom>
          <a:noFill/>
        </p:spPr>
        <p:txBody>
          <a:bodyPr wrap="none" rtlCol="0">
            <a:spAutoFit/>
          </a:bodyPr>
          <a:lstStyle/>
          <a:p>
            <a:r>
              <a:rPr kumimoji="1" lang="ja-JP" altLang="en-US" sz="1800" dirty="0" smtClean="0">
                <a:solidFill>
                  <a:srgbClr val="0000FF"/>
                </a:solidFill>
                <a:latin typeface="+mn-ea"/>
                <a:cs typeface="ＤＦＰ太丸ゴシック体"/>
              </a:rPr>
              <a:t>生産年齢人口</a:t>
            </a:r>
            <a:endParaRPr kumimoji="1" lang="ja-JP" altLang="en-US" sz="1800" dirty="0">
              <a:solidFill>
                <a:srgbClr val="0000FF"/>
              </a:solidFill>
              <a:latin typeface="+mn-ea"/>
              <a:cs typeface="ＤＦＰ太丸ゴシック体"/>
            </a:endParaRPr>
          </a:p>
        </p:txBody>
      </p:sp>
      <p:sp>
        <p:nvSpPr>
          <p:cNvPr id="37" name="角丸四角形吹き出し 36"/>
          <p:cNvSpPr/>
          <p:nvPr/>
        </p:nvSpPr>
        <p:spPr>
          <a:xfrm>
            <a:off x="4724400" y="4572000"/>
            <a:ext cx="3278187" cy="838200"/>
          </a:xfrm>
          <a:prstGeom prst="wedgeRoundRectCallout">
            <a:avLst>
              <a:gd name="adj1" fmla="val 19126"/>
              <a:gd name="adj2" fmla="val -106942"/>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Aft>
                <a:spcPct val="0"/>
              </a:spcAft>
            </a:pPr>
            <a:r>
              <a:rPr kumimoji="0" lang="en-US" altLang="ja-JP" sz="2000" b="0" i="0" u="none" strike="noStrike" cap="none" normalizeH="0" baseline="0" dirty="0" smtClean="0">
                <a:ln>
                  <a:noFill/>
                </a:ln>
                <a:solidFill>
                  <a:schemeClr val="bg1"/>
                </a:solidFill>
                <a:effectLst/>
                <a:latin typeface="Arial Black"/>
                <a:ea typeface="HGP創英角ｺﾞｼｯｸUB"/>
                <a:cs typeface="Arial Black"/>
              </a:rPr>
              <a:t>IT</a:t>
            </a:r>
            <a:r>
              <a:rPr kumimoji="0" lang="ja-JP" altLang="en-US" sz="2000" b="0" i="0" u="none" strike="noStrike" cap="none" normalizeH="0" baseline="0" dirty="0" smtClean="0">
                <a:ln>
                  <a:noFill/>
                </a:ln>
                <a:solidFill>
                  <a:schemeClr val="bg1"/>
                </a:solidFill>
                <a:effectLst/>
                <a:latin typeface="Arial Black"/>
                <a:ea typeface="HGP創英角ｺﾞｼｯｸUB"/>
                <a:cs typeface="Arial Black"/>
              </a:rPr>
              <a:t>業界の“</a:t>
            </a:r>
            <a:r>
              <a:rPr kumimoji="0" lang="en-US" altLang="ja-JP" sz="2000" dirty="0" smtClean="0">
                <a:solidFill>
                  <a:schemeClr val="bg1"/>
                </a:solidFill>
                <a:latin typeface="Arial Black"/>
                <a:ea typeface="HGP創英角ｺﾞｼｯｸUB"/>
                <a:cs typeface="Arial Black"/>
              </a:rPr>
              <a:t>7K</a:t>
            </a:r>
            <a:r>
              <a:rPr kumimoji="0" lang="ja-JP" altLang="en-US" sz="2000" dirty="0" smtClean="0">
                <a:solidFill>
                  <a:schemeClr val="bg1"/>
                </a:solidFill>
                <a:latin typeface="Arial Black"/>
                <a:ea typeface="HGP創英角ｺﾞｼｯｸUB"/>
                <a:cs typeface="Arial Black"/>
              </a:rPr>
              <a:t>”</a:t>
            </a:r>
            <a:endParaRPr kumimoji="0" lang="en-US" altLang="ja-JP" sz="2000" b="0" i="0" u="none" strike="noStrike" cap="none" normalizeH="0" baseline="0" dirty="0" smtClean="0">
              <a:ln>
                <a:noFill/>
              </a:ln>
              <a:solidFill>
                <a:schemeClr val="bg1"/>
              </a:solidFill>
              <a:effectLst/>
              <a:latin typeface="Arial Black"/>
              <a:ea typeface="HGP創英角ｺﾞｼｯｸUB"/>
              <a:cs typeface="Arial Black"/>
            </a:endParaRPr>
          </a:p>
          <a:p>
            <a:pPr>
              <a:spcBef>
                <a:spcPts val="0"/>
              </a:spcBef>
            </a:pPr>
            <a:r>
              <a:rPr lang="ja-JP" altLang="en-US" sz="1200" dirty="0" smtClean="0">
                <a:solidFill>
                  <a:srgbClr val="FFFFFF"/>
                </a:solidFill>
                <a:latin typeface="ＭＳ Ｐゴシック"/>
                <a:ea typeface="ＭＳ Ｐゴシック"/>
                <a:cs typeface="ＭＳ Ｐゴシック"/>
              </a:rPr>
              <a:t>きつい</a:t>
            </a:r>
            <a:r>
              <a:rPr lang="ja-JP" altLang="en-US" sz="1200" dirty="0">
                <a:solidFill>
                  <a:srgbClr val="FFFFFF"/>
                </a:solidFill>
                <a:latin typeface="ＭＳ Ｐゴシック"/>
                <a:ea typeface="ＭＳ Ｐゴシック"/>
                <a:cs typeface="ＭＳ Ｐゴシック"/>
              </a:rPr>
              <a:t>、厳しい、</a:t>
            </a:r>
            <a:r>
              <a:rPr lang="ja-JP" altLang="en-US" sz="1200" dirty="0" smtClean="0">
                <a:solidFill>
                  <a:srgbClr val="FFFFFF"/>
                </a:solidFill>
                <a:latin typeface="ＭＳ Ｐゴシック"/>
                <a:ea typeface="ＭＳ Ｐゴシック"/>
                <a:cs typeface="ＭＳ Ｐゴシック"/>
              </a:rPr>
              <a:t>帰れない、規則</a:t>
            </a:r>
            <a:r>
              <a:rPr lang="ja-JP" altLang="en-US" sz="1200" dirty="0">
                <a:solidFill>
                  <a:srgbClr val="FFFFFF"/>
                </a:solidFill>
                <a:latin typeface="ＭＳ Ｐゴシック"/>
                <a:ea typeface="ＭＳ Ｐゴシック"/>
                <a:cs typeface="ＭＳ Ｐゴシック"/>
              </a:rPr>
              <a:t>が</a:t>
            </a:r>
            <a:r>
              <a:rPr lang="ja-JP" altLang="en-US" sz="1200" dirty="0" smtClean="0">
                <a:solidFill>
                  <a:srgbClr val="FFFFFF"/>
                </a:solidFill>
                <a:latin typeface="ＭＳ Ｐゴシック"/>
                <a:ea typeface="ＭＳ Ｐゴシック"/>
                <a:cs typeface="ＭＳ Ｐゴシック"/>
              </a:rPr>
              <a:t>厳しい、休暇</a:t>
            </a:r>
            <a:r>
              <a:rPr lang="ja-JP" altLang="en-US" sz="1200" dirty="0">
                <a:solidFill>
                  <a:srgbClr val="FFFFFF"/>
                </a:solidFill>
                <a:latin typeface="ＭＳ Ｐゴシック"/>
                <a:ea typeface="ＭＳ Ｐゴシック"/>
                <a:cs typeface="ＭＳ Ｐゴシック"/>
              </a:rPr>
              <a:t>が</a:t>
            </a:r>
            <a:r>
              <a:rPr lang="ja-JP" altLang="en-US" sz="1200" dirty="0" smtClean="0">
                <a:solidFill>
                  <a:srgbClr val="FFFFFF"/>
                </a:solidFill>
                <a:latin typeface="ＭＳ Ｐゴシック"/>
                <a:ea typeface="ＭＳ Ｐゴシック"/>
                <a:cs typeface="ＭＳ Ｐゴシック"/>
              </a:rPr>
              <a:t>とれない、化粧</a:t>
            </a:r>
            <a:r>
              <a:rPr lang="ja-JP" altLang="en-US" sz="1200" dirty="0">
                <a:solidFill>
                  <a:srgbClr val="FFFFFF"/>
                </a:solidFill>
                <a:latin typeface="ＭＳ Ｐゴシック"/>
                <a:ea typeface="ＭＳ Ｐゴシック"/>
                <a:cs typeface="ＭＳ Ｐゴシック"/>
              </a:rPr>
              <a:t>が</a:t>
            </a:r>
            <a:r>
              <a:rPr lang="ja-JP" altLang="en-US" sz="1200" dirty="0" smtClean="0">
                <a:solidFill>
                  <a:srgbClr val="FFFFFF"/>
                </a:solidFill>
                <a:latin typeface="ＭＳ Ｐゴシック"/>
                <a:ea typeface="ＭＳ Ｐゴシック"/>
                <a:cs typeface="ＭＳ Ｐゴシック"/>
              </a:rPr>
              <a:t>のらない、結婚できない</a:t>
            </a:r>
            <a:endParaRPr kumimoji="0" lang="ja-JP" altLang="en-US" sz="1200" b="0" i="0" u="none" strike="noStrike" cap="none" normalizeH="0" baseline="0" dirty="0" smtClean="0">
              <a:ln>
                <a:noFill/>
              </a:ln>
              <a:solidFill>
                <a:srgbClr val="484848"/>
              </a:solidFill>
              <a:effectLst/>
              <a:latin typeface="ＭＳ Ｐゴシック"/>
              <a:ea typeface="ＭＳ Ｐゴシック"/>
              <a:cs typeface="ＭＳ Ｐゴシック"/>
            </a:endParaRPr>
          </a:p>
        </p:txBody>
      </p:sp>
      <p:sp>
        <p:nvSpPr>
          <p:cNvPr id="39" name="テキスト ボックス 38"/>
          <p:cNvSpPr txBox="1"/>
          <p:nvPr/>
        </p:nvSpPr>
        <p:spPr>
          <a:xfrm>
            <a:off x="793777" y="5734050"/>
            <a:ext cx="7553270" cy="646331"/>
          </a:xfrm>
          <a:prstGeom prst="rect">
            <a:avLst/>
          </a:prstGeom>
          <a:noFill/>
        </p:spPr>
        <p:txBody>
          <a:bodyPr wrap="none" rtlCol="0">
            <a:spAutoFit/>
          </a:bodyPr>
          <a:lstStyle/>
          <a:p>
            <a:pPr algn="ctr"/>
            <a:r>
              <a:rPr kumimoji="1" lang="ja-JP" altLang="en-US" sz="3600" dirty="0" smtClean="0">
                <a:solidFill>
                  <a:srgbClr val="FF6600"/>
                </a:solidFill>
                <a:latin typeface="HGP創英角ｺﾞｼｯｸUB"/>
                <a:ea typeface="HGP創英角ｺﾞｼｯｸUB"/>
                <a:cs typeface="HGP創英角ｺﾞｼｯｸUB"/>
              </a:rPr>
              <a:t>需要があっても人手不足は深刻化する</a:t>
            </a:r>
            <a:endParaRPr kumimoji="1" lang="en-US" altLang="ja-JP" sz="3600" dirty="0" smtClean="0">
              <a:solidFill>
                <a:srgbClr val="FF6600"/>
              </a:solidFill>
              <a:latin typeface="HGP創英角ｺﾞｼｯｸUB"/>
              <a:ea typeface="HGP創英角ｺﾞｼｯｸUB"/>
              <a:cs typeface="HGP創英角ｺﾞｼｯｸUB"/>
            </a:endParaRPr>
          </a:p>
        </p:txBody>
      </p:sp>
      <p:sp>
        <p:nvSpPr>
          <p:cNvPr id="2" name="テキスト ボックス 1"/>
          <p:cNvSpPr txBox="1"/>
          <p:nvPr/>
        </p:nvSpPr>
        <p:spPr>
          <a:xfrm rot="18093434">
            <a:off x="2343820" y="3384034"/>
            <a:ext cx="1107996" cy="369332"/>
          </a:xfrm>
          <a:prstGeom prst="rect">
            <a:avLst/>
          </a:prstGeom>
          <a:noFill/>
        </p:spPr>
        <p:txBody>
          <a:bodyPr wrap="none" rtlCol="0">
            <a:spAutoFit/>
          </a:bodyPr>
          <a:lstStyle/>
          <a:p>
            <a:r>
              <a:rPr kumimoji="1" lang="ja-JP" altLang="en-US" dirty="0" smtClean="0">
                <a:solidFill>
                  <a:srgbClr val="008000"/>
                </a:solidFill>
              </a:rPr>
              <a:t>開発需要</a:t>
            </a:r>
            <a:endParaRPr kumimoji="1" lang="ja-JP" altLang="en-US" dirty="0">
              <a:solidFill>
                <a:srgbClr val="008000"/>
              </a:solidFill>
            </a:endParaRPr>
          </a:p>
        </p:txBody>
      </p:sp>
    </p:spTree>
    <p:extLst>
      <p:ext uri="{BB962C8B-B14F-4D97-AF65-F5344CB8AC3E}">
        <p14:creationId xmlns:p14="http://schemas.microsoft.com/office/powerpoint/2010/main" val="58062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p:tgtEl>
                                          <p:spTgt spid="39"/>
                                        </p:tgtEl>
                                        <p:attrNameLst>
                                          <p:attrName>ppt_y</p:attrName>
                                        </p:attrNameLst>
                                      </p:cBhvr>
                                      <p:tavLst>
                                        <p:tav tm="0">
                                          <p:val>
                                            <p:strVal val="#ppt_y-#ppt_h*1.125000"/>
                                          </p:val>
                                        </p:tav>
                                        <p:tav tm="100000">
                                          <p:val>
                                            <p:strVal val="#ppt_y"/>
                                          </p:val>
                                        </p:tav>
                                      </p:tavLst>
                                    </p:anim>
                                    <p:animEffect transition="in" filter="wipe(down)">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457200" y="3614616"/>
            <a:ext cx="8071635" cy="28931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ＭＳ Ｐゴシック"/>
              <a:ea typeface="ＭＳ Ｐゴシック"/>
              <a:cs typeface="ＭＳ Ｐゴシック"/>
            </a:endParaRPr>
          </a:p>
        </p:txBody>
      </p:sp>
      <p:sp>
        <p:nvSpPr>
          <p:cNvPr id="50" name="正方形/長方形 49"/>
          <p:cNvSpPr/>
          <p:nvPr/>
        </p:nvSpPr>
        <p:spPr>
          <a:xfrm>
            <a:off x="6524295" y="3619145"/>
            <a:ext cx="2004923" cy="289310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既存テクノロジーや</a:t>
            </a:r>
            <a:endParaRPr kumimoji="1" lang="en-US" altLang="ja-JP" sz="1600" dirty="0" smtClean="0">
              <a:solidFill>
                <a:srgbClr val="FFFFFF"/>
              </a:solidFill>
              <a:latin typeface="ＭＳ Ｐゴシック"/>
              <a:ea typeface="ＭＳ Ｐゴシック"/>
              <a:cs typeface="ＭＳ Ｐゴシック"/>
            </a:endParaRPr>
          </a:p>
          <a:p>
            <a:pPr algn="ctr"/>
            <a:r>
              <a:rPr lang="ja-JP" altLang="en-US" sz="1600" dirty="0" smtClean="0">
                <a:solidFill>
                  <a:srgbClr val="FFFFFF"/>
                </a:solidFill>
                <a:latin typeface="ＭＳ Ｐゴシック"/>
                <a:ea typeface="ＭＳ Ｐゴシック"/>
                <a:cs typeface="ＭＳ Ｐゴシック"/>
              </a:rPr>
              <a:t>開発手法</a:t>
            </a:r>
            <a:r>
              <a:rPr kumimoji="1" lang="ja-JP" altLang="en-US" sz="1600" dirty="0" smtClean="0">
                <a:solidFill>
                  <a:srgbClr val="FFFFFF"/>
                </a:solidFill>
                <a:latin typeface="ＭＳ Ｐゴシック"/>
                <a:ea typeface="ＭＳ Ｐゴシック"/>
                <a:cs typeface="ＭＳ Ｐゴシック"/>
              </a:rPr>
              <a:t>を前提</a:t>
            </a:r>
            <a:endParaRPr kumimoji="1" lang="en-US" altLang="ja-JP" sz="1600" dirty="0" smtClean="0">
              <a:solidFill>
                <a:srgbClr val="FFFFFF"/>
              </a:solidFill>
              <a:latin typeface="ＭＳ Ｐゴシック"/>
              <a:ea typeface="ＭＳ Ｐゴシック"/>
              <a:cs typeface="ＭＳ Ｐゴシック"/>
            </a:endParaRPr>
          </a:p>
          <a:p>
            <a:pPr algn="ctr"/>
            <a:r>
              <a:rPr kumimoji="1" lang="ja-JP" altLang="en-US" sz="1600" dirty="0" smtClean="0">
                <a:solidFill>
                  <a:srgbClr val="FFFFFF"/>
                </a:solidFill>
                <a:latin typeface="ＭＳ Ｐゴシック"/>
                <a:ea typeface="ＭＳ Ｐゴシック"/>
                <a:cs typeface="ＭＳ Ｐゴシック"/>
              </a:rPr>
              <a:t>とした</a:t>
            </a:r>
            <a:r>
              <a:rPr lang="ja-JP" altLang="en-US" sz="1600" dirty="0" smtClean="0">
                <a:solidFill>
                  <a:srgbClr val="FFFFFF"/>
                </a:solidFill>
                <a:latin typeface="ＭＳ Ｐゴシック"/>
                <a:ea typeface="ＭＳ Ｐゴシック"/>
                <a:cs typeface="ＭＳ Ｐゴシック"/>
              </a:rPr>
              <a:t>プロジェクト</a:t>
            </a:r>
            <a:endParaRPr lang="en-US" altLang="ja-JP" sz="1600" dirty="0" smtClean="0">
              <a:solidFill>
                <a:srgbClr val="FFFFFF"/>
              </a:solidFill>
              <a:latin typeface="ＭＳ Ｐゴシック"/>
              <a:ea typeface="ＭＳ Ｐゴシック"/>
              <a:cs typeface="ＭＳ Ｐゴシック"/>
            </a:endParaRPr>
          </a:p>
          <a:p>
            <a:pPr algn="ctr"/>
            <a:endParaRPr lang="en-US" altLang="ja-JP" sz="1600" dirty="0" smtClean="0">
              <a:solidFill>
                <a:srgbClr val="FFFFFF"/>
              </a:solidFill>
              <a:latin typeface="ＭＳ Ｐゴシック"/>
              <a:ea typeface="ＭＳ Ｐゴシック"/>
              <a:cs typeface="ＭＳ Ｐゴシック"/>
            </a:endParaRPr>
          </a:p>
          <a:p>
            <a:pPr algn="ctr"/>
            <a:endParaRPr kumimoji="1" lang="en-US" altLang="ja-JP" sz="1600" dirty="0">
              <a:solidFill>
                <a:srgbClr val="FFFFFF"/>
              </a:solidFill>
              <a:latin typeface="ＭＳ Ｐゴシック"/>
              <a:ea typeface="ＭＳ Ｐゴシック"/>
              <a:cs typeface="ＭＳ Ｐゴシック"/>
            </a:endParaRPr>
          </a:p>
          <a:p>
            <a:pPr algn="ctr"/>
            <a:endParaRPr lang="en-US" altLang="ja-JP" sz="1600" dirty="0" smtClean="0">
              <a:solidFill>
                <a:srgbClr val="FFFFFF"/>
              </a:solidFill>
              <a:latin typeface="ＭＳ Ｐゴシック"/>
              <a:ea typeface="ＭＳ Ｐゴシック"/>
              <a:cs typeface="ＭＳ Ｐゴシック"/>
            </a:endParaRPr>
          </a:p>
          <a:p>
            <a:pPr algn="ctr"/>
            <a:r>
              <a:rPr lang="ja-JP" altLang="en-US" sz="2000" dirty="0" smtClean="0">
                <a:solidFill>
                  <a:srgbClr val="FFFFFF"/>
                </a:solidFill>
                <a:latin typeface="ＭＳ Ｐゴシック"/>
                <a:ea typeface="ＭＳ Ｐゴシック"/>
                <a:cs typeface="ＭＳ Ｐゴシック"/>
              </a:rPr>
              <a:t>スキルの停滞</a:t>
            </a:r>
            <a:endParaRPr kumimoji="1" lang="en-US" altLang="ja-JP" sz="2000" dirty="0">
              <a:solidFill>
                <a:srgbClr val="FFFFFF"/>
              </a:solidFill>
              <a:latin typeface="ＭＳ Ｐゴシック"/>
              <a:ea typeface="ＭＳ Ｐゴシック"/>
              <a:cs typeface="ＭＳ Ｐゴシック"/>
            </a:endParaRPr>
          </a:p>
        </p:txBody>
      </p:sp>
      <p:cxnSp>
        <p:nvCxnSpPr>
          <p:cNvPr id="32" name="直線コネクタ 31"/>
          <p:cNvCxnSpPr>
            <a:endCxn id="9" idx="1"/>
          </p:cNvCxnSpPr>
          <p:nvPr/>
        </p:nvCxnSpPr>
        <p:spPr>
          <a:xfrm flipV="1">
            <a:off x="2343592" y="1565188"/>
            <a:ext cx="2018271" cy="16070"/>
          </a:xfrm>
          <a:prstGeom prst="line">
            <a:avLst/>
          </a:prstGeom>
          <a:ln>
            <a:solidFill>
              <a:srgbClr val="FAC090"/>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26" name="タイトル 25"/>
          <p:cNvSpPr>
            <a:spLocks noGrp="1"/>
          </p:cNvSpPr>
          <p:nvPr>
            <p:ph type="title"/>
          </p:nvPr>
        </p:nvSpPr>
        <p:spPr/>
        <p:txBody>
          <a:bodyPr/>
          <a:lstStyle/>
          <a:p>
            <a:r>
              <a:rPr kumimoji="1" lang="ja-JP" altLang="en-US" dirty="0" smtClean="0"/>
              <a:t>求められるスキルと現実との不整合：</a:t>
            </a:r>
            <a:r>
              <a:rPr kumimoji="1" lang="en-US" altLang="ja-JP" dirty="0" smtClean="0"/>
              <a:t>2015</a:t>
            </a:r>
            <a:r>
              <a:rPr kumimoji="1" lang="ja-JP" altLang="en-US" dirty="0" smtClean="0"/>
              <a:t>年問題の本質</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3" name="正方形/長方形 2"/>
          <p:cNvSpPr/>
          <p:nvPr/>
        </p:nvSpPr>
        <p:spPr>
          <a:xfrm>
            <a:off x="565212" y="3619145"/>
            <a:ext cx="7964006" cy="2893100"/>
          </a:xfrm>
          <a:prstGeom prst="rect">
            <a:avLst/>
          </a:prstGeom>
        </p:spPr>
        <p:txBody>
          <a:bodyPr wrap="square">
            <a:spAutoFit/>
          </a:bodyPr>
          <a:lstStyle/>
          <a:p>
            <a:r>
              <a:rPr lang="ja-JP" altLang="en-US" sz="1400" dirty="0" smtClean="0">
                <a:solidFill>
                  <a:srgbClr val="800000"/>
                </a:solidFill>
              </a:rPr>
              <a:t>マイナンバー</a:t>
            </a:r>
            <a:r>
              <a:rPr lang="ja-JP" altLang="en-US" sz="1400" dirty="0">
                <a:solidFill>
                  <a:srgbClr val="800000"/>
                </a:solidFill>
              </a:rPr>
              <a:t>制度（社会保障と税の共通番号制度）</a:t>
            </a:r>
          </a:p>
          <a:p>
            <a:pPr marL="360363" lvl="1" indent="-171450">
              <a:buFont typeface="Wingdings" charset="2"/>
              <a:buChar char="l"/>
            </a:pPr>
            <a:r>
              <a:rPr lang="en-US" altLang="ja-JP" sz="1050" dirty="0" smtClean="0"/>
              <a:t>2015</a:t>
            </a:r>
            <a:r>
              <a:rPr lang="ja-JP" altLang="en-US" sz="1050" dirty="0" smtClean="0"/>
              <a:t>年</a:t>
            </a:r>
            <a:r>
              <a:rPr lang="en-US" altLang="ja-JP" sz="1050" dirty="0" smtClean="0"/>
              <a:t>10</a:t>
            </a:r>
            <a:r>
              <a:rPr lang="ja-JP" altLang="en-US" sz="1050" dirty="0" smtClean="0"/>
              <a:t>月番号配布。</a:t>
            </a:r>
            <a:r>
              <a:rPr lang="en-US" altLang="ja-JP" sz="1050" dirty="0" smtClean="0"/>
              <a:t>2016</a:t>
            </a:r>
            <a:r>
              <a:rPr lang="ja-JP" altLang="en-US" sz="1050" dirty="0"/>
              <a:t>年</a:t>
            </a:r>
            <a:r>
              <a:rPr lang="en-US" altLang="ja-JP" sz="1050" dirty="0"/>
              <a:t>1</a:t>
            </a:r>
            <a:r>
              <a:rPr lang="ja-JP" altLang="en-US" sz="1050" dirty="0"/>
              <a:t>月に運用開始</a:t>
            </a:r>
            <a:r>
              <a:rPr lang="ja-JP" altLang="en-US" sz="1050" dirty="0" smtClean="0"/>
              <a:t>。</a:t>
            </a:r>
            <a:endParaRPr lang="en-US" altLang="ja-JP" sz="1050" dirty="0" smtClean="0"/>
          </a:p>
          <a:p>
            <a:pPr marL="360363" lvl="1" indent="-171450">
              <a:buFont typeface="Wingdings" charset="2"/>
              <a:buChar char="l"/>
            </a:pPr>
            <a:r>
              <a:rPr lang="en-US" altLang="ja-JP" sz="1050" dirty="0" smtClean="0"/>
              <a:t>2015</a:t>
            </a:r>
            <a:r>
              <a:rPr lang="ja-JP" altLang="en-US" sz="1050" dirty="0" smtClean="0"/>
              <a:t>年、</a:t>
            </a:r>
            <a:r>
              <a:rPr lang="ja-JP" altLang="en-US" sz="1050" dirty="0"/>
              <a:t>全国の地方自治体や政府機関のシステム改修が集中</a:t>
            </a:r>
            <a:r>
              <a:rPr lang="ja-JP" altLang="en-US" sz="1050" dirty="0" smtClean="0"/>
              <a:t>。</a:t>
            </a:r>
            <a:endParaRPr lang="en-US" altLang="ja-JP" sz="1050" dirty="0" smtClean="0"/>
          </a:p>
          <a:p>
            <a:pPr marL="360363" lvl="1" indent="-171450">
              <a:buFont typeface="Wingdings" charset="2"/>
              <a:buChar char="l"/>
            </a:pPr>
            <a:r>
              <a:rPr lang="ja-JP" altLang="en-US" sz="1050" dirty="0" smtClean="0"/>
              <a:t>銀行</a:t>
            </a:r>
            <a:r>
              <a:rPr lang="ja-JP" altLang="en-US" sz="1050" dirty="0"/>
              <a:t>預金や医療に関する情報もマイナンバーに紐付けされ、企業も従業員の給与支払い</a:t>
            </a:r>
            <a:r>
              <a:rPr lang="ja-JP" altLang="en-US" sz="1050" dirty="0" smtClean="0"/>
              <a:t>など</a:t>
            </a:r>
            <a:endParaRPr lang="en-US" altLang="ja-JP" sz="1050" dirty="0" smtClean="0"/>
          </a:p>
          <a:p>
            <a:pPr marL="188913" lvl="1"/>
            <a:r>
              <a:rPr lang="ja-JP" altLang="ja-JP" sz="1050" dirty="0" smtClean="0"/>
              <a:t>　</a:t>
            </a:r>
            <a:r>
              <a:rPr lang="ja-JP" altLang="en-US" sz="1050" dirty="0" smtClean="0"/>
              <a:t>　の</a:t>
            </a:r>
            <a:r>
              <a:rPr lang="ja-JP" altLang="en-US" sz="1050" dirty="0"/>
              <a:t>システムを改修が必要。</a:t>
            </a:r>
          </a:p>
          <a:p>
            <a:r>
              <a:rPr lang="ja-JP" altLang="en-US" sz="1400" dirty="0" smtClean="0">
                <a:solidFill>
                  <a:srgbClr val="800000"/>
                </a:solidFill>
              </a:rPr>
              <a:t>電力</a:t>
            </a:r>
            <a:r>
              <a:rPr lang="ja-JP" altLang="en-US" sz="1400" dirty="0">
                <a:solidFill>
                  <a:srgbClr val="800000"/>
                </a:solidFill>
              </a:rPr>
              <a:t>小売り自由化</a:t>
            </a:r>
          </a:p>
          <a:p>
            <a:pPr marL="360363" lvl="1" indent="-171450">
              <a:buFont typeface="Wingdings" charset="2"/>
              <a:buChar char="l"/>
            </a:pPr>
            <a:r>
              <a:rPr lang="en-US" altLang="ja-JP" sz="1050" dirty="0"/>
              <a:t>2016</a:t>
            </a:r>
            <a:r>
              <a:rPr lang="ja-JP" altLang="en-US" sz="1050" dirty="0"/>
              <a:t>年</a:t>
            </a:r>
            <a:r>
              <a:rPr lang="en-US" altLang="ja-JP" sz="1050" dirty="0"/>
              <a:t>4</a:t>
            </a:r>
            <a:r>
              <a:rPr lang="ja-JP" altLang="en-US" sz="1050" dirty="0"/>
              <a:t>月から施行。</a:t>
            </a:r>
            <a:endParaRPr lang="en-US" altLang="ja-JP" sz="1050" dirty="0"/>
          </a:p>
          <a:p>
            <a:pPr marL="360363" lvl="1" indent="-171450">
              <a:buFont typeface="Wingdings" charset="2"/>
              <a:buChar char="l"/>
            </a:pPr>
            <a:r>
              <a:rPr lang="ja-JP" altLang="en-US" sz="1050" dirty="0"/>
              <a:t>新電力会社は、料金計算や顧客管理などのシステムを新規開発。</a:t>
            </a:r>
            <a:endParaRPr lang="en-US" altLang="ja-JP" sz="1050" dirty="0"/>
          </a:p>
          <a:p>
            <a:pPr marL="360363" lvl="1" indent="-171450">
              <a:buFont typeface="Wingdings" charset="2"/>
              <a:buChar char="l"/>
            </a:pPr>
            <a:r>
              <a:rPr lang="ja-JP" altLang="en-US" sz="1050" dirty="0"/>
              <a:t>電力会社から送配電部門を切り離す「発送電分離」など電力改革に伴う</a:t>
            </a:r>
            <a:r>
              <a:rPr lang="en-US" altLang="ja-JP" sz="1050" dirty="0"/>
              <a:t>IT</a:t>
            </a:r>
            <a:r>
              <a:rPr lang="ja-JP" altLang="en-US" sz="1050" dirty="0"/>
              <a:t>需要は</a:t>
            </a:r>
            <a:r>
              <a:rPr lang="en-US" altLang="ja-JP" sz="1050" dirty="0"/>
              <a:t>1</a:t>
            </a:r>
            <a:r>
              <a:rPr lang="ja-JP" altLang="en-US" sz="1050" dirty="0"/>
              <a:t>兆円規模。</a:t>
            </a:r>
          </a:p>
          <a:p>
            <a:r>
              <a:rPr lang="ja-JP" altLang="en-US" sz="1400" dirty="0" smtClean="0">
                <a:solidFill>
                  <a:srgbClr val="800000"/>
                </a:solidFill>
              </a:rPr>
              <a:t>日本</a:t>
            </a:r>
            <a:r>
              <a:rPr lang="ja-JP" altLang="en-US" sz="1400" dirty="0">
                <a:solidFill>
                  <a:srgbClr val="800000"/>
                </a:solidFill>
              </a:rPr>
              <a:t>郵政グループシステム刷新</a:t>
            </a:r>
          </a:p>
          <a:p>
            <a:pPr marL="360363" lvl="1" indent="-171450">
              <a:buFont typeface="Wingdings" charset="2"/>
              <a:buChar char="l"/>
            </a:pPr>
            <a:r>
              <a:rPr lang="en-US" altLang="ja-JP" sz="1050" dirty="0"/>
              <a:t>2014</a:t>
            </a:r>
            <a:r>
              <a:rPr lang="ja-JP" altLang="en-US" sz="1050" dirty="0"/>
              <a:t>年度から</a:t>
            </a:r>
            <a:r>
              <a:rPr lang="en-US" altLang="ja-JP" sz="1050" dirty="0"/>
              <a:t>2016</a:t>
            </a:r>
            <a:r>
              <a:rPr lang="ja-JP" altLang="en-US" sz="1050" dirty="0"/>
              <a:t>年度までに</a:t>
            </a:r>
            <a:r>
              <a:rPr lang="en-US" altLang="ja-JP" sz="1050" dirty="0"/>
              <a:t>4900</a:t>
            </a:r>
            <a:r>
              <a:rPr lang="ja-JP" altLang="en-US" sz="1050" dirty="0"/>
              <a:t>億円を投じてシステムを刷新。</a:t>
            </a:r>
            <a:endParaRPr lang="en-US" altLang="ja-JP" sz="1050" dirty="0"/>
          </a:p>
          <a:p>
            <a:pPr marL="360363" lvl="1" indent="-171450">
              <a:buFont typeface="Wingdings" charset="2"/>
              <a:buChar char="l"/>
            </a:pPr>
            <a:r>
              <a:rPr lang="ja-JP" altLang="en-US" sz="1050" dirty="0"/>
              <a:t>ピーク時には</a:t>
            </a:r>
            <a:r>
              <a:rPr lang="en-US" altLang="ja-JP" sz="1050" dirty="0"/>
              <a:t>1</a:t>
            </a:r>
            <a:r>
              <a:rPr lang="ja-JP" altLang="en-US" sz="1050" dirty="0"/>
              <a:t>万人の開発要員が必要。</a:t>
            </a:r>
          </a:p>
          <a:p>
            <a:r>
              <a:rPr lang="ja-JP" altLang="en-US" sz="1400" dirty="0" smtClean="0">
                <a:solidFill>
                  <a:srgbClr val="800000"/>
                </a:solidFill>
              </a:rPr>
              <a:t>みずほ</a:t>
            </a:r>
            <a:r>
              <a:rPr lang="ja-JP" altLang="en-US" sz="1400" dirty="0">
                <a:solidFill>
                  <a:srgbClr val="800000"/>
                </a:solidFill>
              </a:rPr>
              <a:t>銀行勘定系システム刷新</a:t>
            </a:r>
          </a:p>
          <a:p>
            <a:pPr marL="360363" lvl="1" indent="-171450">
              <a:buFont typeface="Wingdings" charset="2"/>
              <a:buChar char="l"/>
            </a:pPr>
            <a:r>
              <a:rPr lang="en-US" altLang="ja-JP" sz="1050" dirty="0"/>
              <a:t>2017</a:t>
            </a:r>
            <a:r>
              <a:rPr lang="ja-JP" altLang="en-US" sz="1050" dirty="0"/>
              <a:t>年</a:t>
            </a:r>
            <a:r>
              <a:rPr lang="en-US" altLang="ja-JP" sz="1050" dirty="0"/>
              <a:t>1</a:t>
            </a:r>
            <a:r>
              <a:rPr lang="ja-JP" altLang="en-US" sz="1050" dirty="0"/>
              <a:t>月に運用開始。</a:t>
            </a:r>
            <a:endParaRPr lang="en-US" altLang="ja-JP" sz="1050" dirty="0"/>
          </a:p>
          <a:p>
            <a:pPr marL="360363" lvl="1" indent="-171450">
              <a:buFont typeface="Wingdings" charset="2"/>
              <a:buChar char="l"/>
            </a:pPr>
            <a:r>
              <a:rPr lang="ja-JP" altLang="en-US" sz="1050" dirty="0"/>
              <a:t>投資規模</a:t>
            </a:r>
            <a:r>
              <a:rPr lang="en-US" altLang="ja-JP" sz="1050" dirty="0"/>
              <a:t>3000</a:t>
            </a:r>
            <a:r>
              <a:rPr lang="ja-JP" altLang="en-US" sz="1050" dirty="0"/>
              <a:t>億円以上、ピーク時</a:t>
            </a:r>
            <a:r>
              <a:rPr lang="en-US" altLang="ja-JP" sz="1050" dirty="0"/>
              <a:t>8000</a:t>
            </a:r>
            <a:r>
              <a:rPr lang="ja-JP" altLang="en-US" sz="1050" dirty="0"/>
              <a:t>人規模の開発体制。</a:t>
            </a:r>
            <a:endParaRPr lang="en-US" altLang="ja-JP" sz="1050" dirty="0"/>
          </a:p>
          <a:p>
            <a:pPr marL="360363" lvl="1" indent="-171450">
              <a:buFont typeface="Wingdings" charset="2"/>
              <a:buChar char="l"/>
            </a:pPr>
            <a:r>
              <a:rPr lang="en-US" altLang="ja-JP" sz="1050" dirty="0"/>
              <a:t>2015</a:t>
            </a:r>
            <a:r>
              <a:rPr lang="ja-JP" altLang="en-US" sz="1050" dirty="0"/>
              <a:t>年は開発とテストの作業が集中</a:t>
            </a:r>
            <a:r>
              <a:rPr lang="ja-JP" altLang="en-US" sz="1050" dirty="0" smtClean="0"/>
              <a:t>。</a:t>
            </a:r>
            <a:endParaRPr lang="ja-JP" altLang="en-US" sz="1050" dirty="0"/>
          </a:p>
        </p:txBody>
      </p:sp>
      <p:sp>
        <p:nvSpPr>
          <p:cNvPr id="5" name="ホームベース 4"/>
          <p:cNvSpPr/>
          <p:nvPr/>
        </p:nvSpPr>
        <p:spPr>
          <a:xfrm>
            <a:off x="6349240" y="892431"/>
            <a:ext cx="2179595" cy="37070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2017</a:t>
            </a:r>
            <a:endParaRPr kumimoji="1" lang="ja-JP" altLang="en-US" sz="2000" dirty="0">
              <a:solidFill>
                <a:srgbClr val="FFFFFF"/>
              </a:solidFill>
              <a:latin typeface="ＭＳ Ｐゴシック"/>
              <a:ea typeface="ＭＳ Ｐゴシック"/>
              <a:cs typeface="ＭＳ Ｐゴシック"/>
            </a:endParaRPr>
          </a:p>
        </p:txBody>
      </p:sp>
      <p:sp>
        <p:nvSpPr>
          <p:cNvPr id="6" name="ホームベース 5"/>
          <p:cNvSpPr/>
          <p:nvPr/>
        </p:nvSpPr>
        <p:spPr>
          <a:xfrm>
            <a:off x="4344700" y="892431"/>
            <a:ext cx="2179595" cy="370703"/>
          </a:xfrm>
          <a:prstGeom prst="homePlat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2016</a:t>
            </a:r>
            <a:endParaRPr kumimoji="1" lang="ja-JP" altLang="en-US" sz="2000" dirty="0">
              <a:solidFill>
                <a:srgbClr val="FFFFFF"/>
              </a:solidFill>
              <a:latin typeface="ＭＳ Ｐゴシック"/>
              <a:ea typeface="ＭＳ Ｐゴシック"/>
              <a:cs typeface="ＭＳ Ｐゴシック"/>
            </a:endParaRPr>
          </a:p>
        </p:txBody>
      </p:sp>
      <p:sp>
        <p:nvSpPr>
          <p:cNvPr id="7" name="ホームベース 6"/>
          <p:cNvSpPr/>
          <p:nvPr/>
        </p:nvSpPr>
        <p:spPr>
          <a:xfrm>
            <a:off x="2343592" y="892431"/>
            <a:ext cx="2179595" cy="370703"/>
          </a:xfrm>
          <a:prstGeom prst="homePlate">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2015</a:t>
            </a:r>
            <a:endParaRPr kumimoji="1" lang="ja-JP" altLang="en-US" sz="2000" dirty="0">
              <a:solidFill>
                <a:srgbClr val="FFFFFF"/>
              </a:solidFill>
              <a:latin typeface="ＭＳ Ｐゴシック"/>
              <a:ea typeface="ＭＳ Ｐゴシック"/>
              <a:cs typeface="ＭＳ Ｐゴシック"/>
            </a:endParaRPr>
          </a:p>
        </p:txBody>
      </p:sp>
      <p:sp>
        <p:nvSpPr>
          <p:cNvPr id="8" name="正方形/長方形 7"/>
          <p:cNvSpPr/>
          <p:nvPr/>
        </p:nvSpPr>
        <p:spPr>
          <a:xfrm>
            <a:off x="564830" y="1365814"/>
            <a:ext cx="1582351" cy="430887"/>
          </a:xfrm>
          <a:prstGeom prst="rect">
            <a:avLst/>
          </a:prstGeom>
        </p:spPr>
        <p:txBody>
          <a:bodyPr wrap="square">
            <a:spAutoFit/>
          </a:bodyPr>
          <a:lstStyle/>
          <a:p>
            <a:pPr lvl="0"/>
            <a:r>
              <a:rPr lang="ja-JP" altLang="en-US" sz="1400" dirty="0" smtClean="0">
                <a:solidFill>
                  <a:srgbClr val="800000"/>
                </a:solidFill>
              </a:rPr>
              <a:t>マイナンバー制度</a:t>
            </a:r>
            <a:endParaRPr lang="en-US" altLang="ja-JP" sz="1400" dirty="0" smtClean="0">
              <a:solidFill>
                <a:srgbClr val="800000"/>
              </a:solidFill>
            </a:endParaRPr>
          </a:p>
          <a:p>
            <a:pPr lvl="0"/>
            <a:r>
              <a:rPr lang="ja-JP" altLang="en-US" sz="800" dirty="0" smtClean="0">
                <a:solidFill>
                  <a:srgbClr val="800000"/>
                </a:solidFill>
              </a:rPr>
              <a:t>社会</a:t>
            </a:r>
            <a:r>
              <a:rPr lang="ja-JP" altLang="en-US" sz="800" dirty="0">
                <a:solidFill>
                  <a:srgbClr val="800000"/>
                </a:solidFill>
              </a:rPr>
              <a:t>保障と税の共通番号</a:t>
            </a:r>
            <a:r>
              <a:rPr lang="ja-JP" altLang="en-US" sz="800" dirty="0" smtClean="0">
                <a:solidFill>
                  <a:srgbClr val="800000"/>
                </a:solidFill>
              </a:rPr>
              <a:t>制度</a:t>
            </a:r>
            <a:endParaRPr lang="ja-JP" altLang="en-US" sz="800" dirty="0">
              <a:solidFill>
                <a:srgbClr val="800000"/>
              </a:solidFill>
            </a:endParaRPr>
          </a:p>
        </p:txBody>
      </p:sp>
      <p:sp>
        <p:nvSpPr>
          <p:cNvPr id="9" name="二等辺三角形 8"/>
          <p:cNvSpPr/>
          <p:nvPr/>
        </p:nvSpPr>
        <p:spPr>
          <a:xfrm>
            <a:off x="4300079" y="1455350"/>
            <a:ext cx="247136" cy="219676"/>
          </a:xfrm>
          <a:prstGeom prst="triangl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二等辺三角形 9"/>
          <p:cNvSpPr/>
          <p:nvPr/>
        </p:nvSpPr>
        <p:spPr>
          <a:xfrm>
            <a:off x="3832507" y="1455350"/>
            <a:ext cx="247136" cy="219676"/>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3665424" y="1688755"/>
            <a:ext cx="595035" cy="215444"/>
          </a:xfrm>
          <a:prstGeom prst="rect">
            <a:avLst/>
          </a:prstGeom>
          <a:noFill/>
        </p:spPr>
        <p:txBody>
          <a:bodyPr wrap="none" rtlCol="0">
            <a:spAutoFit/>
          </a:bodyPr>
          <a:lstStyle/>
          <a:p>
            <a:r>
              <a:rPr lang="ja-JP" altLang="en-US" sz="800" dirty="0" smtClean="0"/>
              <a:t>番号配布</a:t>
            </a:r>
            <a:endParaRPr kumimoji="1" lang="ja-JP" altLang="en-US" sz="800" dirty="0"/>
          </a:p>
        </p:txBody>
      </p:sp>
      <p:sp>
        <p:nvSpPr>
          <p:cNvPr id="12" name="テキスト ボックス 11"/>
          <p:cNvSpPr txBox="1"/>
          <p:nvPr/>
        </p:nvSpPr>
        <p:spPr>
          <a:xfrm>
            <a:off x="4129559" y="1688755"/>
            <a:ext cx="595035" cy="215444"/>
          </a:xfrm>
          <a:prstGeom prst="rect">
            <a:avLst/>
          </a:prstGeom>
          <a:noFill/>
        </p:spPr>
        <p:txBody>
          <a:bodyPr wrap="none" rtlCol="0">
            <a:spAutoFit/>
          </a:bodyPr>
          <a:lstStyle/>
          <a:p>
            <a:r>
              <a:rPr kumimoji="1" lang="ja-JP" altLang="en-US" sz="800" dirty="0" smtClean="0"/>
              <a:t>運用</a:t>
            </a:r>
            <a:r>
              <a:rPr lang="ja-JP" altLang="en-US" sz="800" dirty="0" smtClean="0"/>
              <a:t>開始</a:t>
            </a:r>
            <a:endParaRPr kumimoji="1" lang="ja-JP" altLang="en-US" sz="800" dirty="0"/>
          </a:p>
        </p:txBody>
      </p:sp>
      <p:sp>
        <p:nvSpPr>
          <p:cNvPr id="14" name="二等辺三角形 13"/>
          <p:cNvSpPr/>
          <p:nvPr/>
        </p:nvSpPr>
        <p:spPr>
          <a:xfrm>
            <a:off x="4828674" y="2013580"/>
            <a:ext cx="247136" cy="219676"/>
          </a:xfrm>
          <a:prstGeom prst="triangl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4775964" y="2212661"/>
            <a:ext cx="389850" cy="215444"/>
          </a:xfrm>
          <a:prstGeom prst="rect">
            <a:avLst/>
          </a:prstGeom>
          <a:noFill/>
        </p:spPr>
        <p:txBody>
          <a:bodyPr wrap="none" rtlCol="0">
            <a:spAutoFit/>
          </a:bodyPr>
          <a:lstStyle/>
          <a:p>
            <a:r>
              <a:rPr kumimoji="1" lang="ja-JP" altLang="en-US" sz="800" dirty="0" smtClean="0"/>
              <a:t>施行</a:t>
            </a:r>
            <a:endParaRPr kumimoji="1" lang="ja-JP" altLang="en-US" sz="800" dirty="0"/>
          </a:p>
        </p:txBody>
      </p:sp>
      <p:cxnSp>
        <p:nvCxnSpPr>
          <p:cNvPr id="18" name="直線矢印コネクタ 17"/>
          <p:cNvCxnSpPr/>
          <p:nvPr/>
        </p:nvCxnSpPr>
        <p:spPr>
          <a:xfrm>
            <a:off x="2343592" y="2663095"/>
            <a:ext cx="4129976" cy="0"/>
          </a:xfrm>
          <a:prstGeom prst="straightConnector1">
            <a:avLst/>
          </a:prstGeom>
          <a:ln w="76200" cmpd="sng">
            <a:solidFill>
              <a:schemeClr val="accent6">
                <a:lumMod val="60000"/>
                <a:lumOff val="4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564830" y="2391041"/>
            <a:ext cx="1582484" cy="523220"/>
          </a:xfrm>
          <a:prstGeom prst="rect">
            <a:avLst/>
          </a:prstGeom>
          <a:solidFill>
            <a:schemeClr val="bg1">
              <a:alpha val="59000"/>
            </a:schemeClr>
          </a:solidFill>
        </p:spPr>
        <p:txBody>
          <a:bodyPr wrap="none">
            <a:spAutoFit/>
          </a:bodyPr>
          <a:lstStyle/>
          <a:p>
            <a:pPr lvl="0"/>
            <a:r>
              <a:rPr lang="ja-JP" altLang="en-US" sz="1400" dirty="0">
                <a:solidFill>
                  <a:srgbClr val="800000"/>
                </a:solidFill>
              </a:rPr>
              <a:t>日本郵政</a:t>
            </a:r>
            <a:r>
              <a:rPr lang="ja-JP" altLang="en-US" sz="1400" dirty="0" smtClean="0">
                <a:solidFill>
                  <a:srgbClr val="800000"/>
                </a:solidFill>
              </a:rPr>
              <a:t>グループ</a:t>
            </a:r>
            <a:endParaRPr lang="en-US" altLang="ja-JP" sz="1400" dirty="0" smtClean="0">
              <a:solidFill>
                <a:srgbClr val="800000"/>
              </a:solidFill>
            </a:endParaRPr>
          </a:p>
          <a:p>
            <a:pPr lvl="0"/>
            <a:r>
              <a:rPr lang="ja-JP" altLang="en-US" sz="1400" dirty="0" smtClean="0">
                <a:solidFill>
                  <a:srgbClr val="800000"/>
                </a:solidFill>
              </a:rPr>
              <a:t>システム</a:t>
            </a:r>
            <a:r>
              <a:rPr lang="ja-JP" altLang="en-US" sz="1400" dirty="0">
                <a:solidFill>
                  <a:srgbClr val="800000"/>
                </a:solidFill>
              </a:rPr>
              <a:t>刷新</a:t>
            </a:r>
          </a:p>
        </p:txBody>
      </p:sp>
      <p:sp>
        <p:nvSpPr>
          <p:cNvPr id="22" name="二等辺三角形 21"/>
          <p:cNvSpPr/>
          <p:nvPr/>
        </p:nvSpPr>
        <p:spPr>
          <a:xfrm>
            <a:off x="6277159" y="3056386"/>
            <a:ext cx="247136" cy="219676"/>
          </a:xfrm>
          <a:prstGeom prst="triangl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6224449" y="3276062"/>
            <a:ext cx="389850" cy="338554"/>
          </a:xfrm>
          <a:prstGeom prst="rect">
            <a:avLst/>
          </a:prstGeom>
          <a:noFill/>
        </p:spPr>
        <p:txBody>
          <a:bodyPr wrap="none" rtlCol="0">
            <a:spAutoFit/>
          </a:bodyPr>
          <a:lstStyle/>
          <a:p>
            <a:r>
              <a:rPr kumimoji="1" lang="ja-JP" altLang="en-US" sz="800" dirty="0" smtClean="0"/>
              <a:t>運用</a:t>
            </a:r>
            <a:endParaRPr kumimoji="1" lang="en-US" altLang="ja-JP" sz="800" dirty="0" smtClean="0"/>
          </a:p>
          <a:p>
            <a:r>
              <a:rPr lang="ja-JP" altLang="en-US" sz="800" dirty="0" smtClean="0"/>
              <a:t>開始</a:t>
            </a:r>
            <a:endParaRPr kumimoji="1" lang="ja-JP" altLang="en-US" sz="800" dirty="0"/>
          </a:p>
        </p:txBody>
      </p:sp>
      <p:sp>
        <p:nvSpPr>
          <p:cNvPr id="25" name="テキスト ボックス 24"/>
          <p:cNvSpPr txBox="1"/>
          <p:nvPr/>
        </p:nvSpPr>
        <p:spPr>
          <a:xfrm>
            <a:off x="3713758" y="2515643"/>
            <a:ext cx="1261884" cy="307777"/>
          </a:xfrm>
          <a:prstGeom prst="rect">
            <a:avLst/>
          </a:prstGeom>
          <a:noFill/>
        </p:spPr>
        <p:txBody>
          <a:bodyPr wrap="none" rtlCol="0">
            <a:spAutoFit/>
          </a:bodyPr>
          <a:lstStyle/>
          <a:p>
            <a:r>
              <a:rPr kumimoji="1" lang="ja-JP" altLang="en-US" sz="1400" dirty="0" smtClean="0">
                <a:solidFill>
                  <a:srgbClr val="800000"/>
                </a:solidFill>
              </a:rPr>
              <a:t>順次運用開始</a:t>
            </a:r>
            <a:endParaRPr kumimoji="1" lang="ja-JP" altLang="en-US" sz="1400" dirty="0">
              <a:solidFill>
                <a:srgbClr val="800000"/>
              </a:solidFill>
            </a:endParaRPr>
          </a:p>
        </p:txBody>
      </p:sp>
      <p:pic>
        <p:nvPicPr>
          <p:cNvPr id="28" name="図 27" descr="788px-Question_mark_alternate.svg.png"/>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932246" y="1649090"/>
            <a:ext cx="1167482" cy="1517134"/>
          </a:xfrm>
          <a:prstGeom prst="rect">
            <a:avLst/>
          </a:prstGeom>
          <a:ln>
            <a:noFill/>
          </a:ln>
          <a:effectLst>
            <a:outerShdw blurRad="292100" dist="139700" dir="2700000" algn="tl" rotWithShape="0">
              <a:srgbClr val="333333">
                <a:alpha val="65000"/>
              </a:srgbClr>
            </a:outerShdw>
          </a:effectLst>
        </p:spPr>
      </p:pic>
      <p:cxnSp>
        <p:nvCxnSpPr>
          <p:cNvPr id="30" name="直線コネクタ 29"/>
          <p:cNvCxnSpPr>
            <a:endCxn id="14" idx="1"/>
          </p:cNvCxnSpPr>
          <p:nvPr/>
        </p:nvCxnSpPr>
        <p:spPr>
          <a:xfrm>
            <a:off x="2343592" y="2123418"/>
            <a:ext cx="2546866" cy="0"/>
          </a:xfrm>
          <a:prstGeom prst="line">
            <a:avLst/>
          </a:prstGeom>
          <a:ln>
            <a:solidFill>
              <a:srgbClr val="FAC090"/>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13" name="正方形/長方形 12"/>
          <p:cNvSpPr/>
          <p:nvPr/>
        </p:nvSpPr>
        <p:spPr>
          <a:xfrm>
            <a:off x="564830" y="1985190"/>
            <a:ext cx="1582351" cy="307777"/>
          </a:xfrm>
          <a:prstGeom prst="rect">
            <a:avLst/>
          </a:prstGeom>
        </p:spPr>
        <p:txBody>
          <a:bodyPr wrap="square">
            <a:spAutoFit/>
          </a:bodyPr>
          <a:lstStyle/>
          <a:p>
            <a:pPr lvl="0"/>
            <a:r>
              <a:rPr lang="ja-JP" altLang="en-US" sz="1400" dirty="0" smtClean="0">
                <a:solidFill>
                  <a:srgbClr val="800000"/>
                </a:solidFill>
              </a:rPr>
              <a:t>電力</a:t>
            </a:r>
            <a:r>
              <a:rPr lang="ja-JP" altLang="en-US" sz="1400" dirty="0">
                <a:solidFill>
                  <a:srgbClr val="800000"/>
                </a:solidFill>
              </a:rPr>
              <a:t>小売り自由化</a:t>
            </a:r>
          </a:p>
        </p:txBody>
      </p:sp>
      <p:cxnSp>
        <p:nvCxnSpPr>
          <p:cNvPr id="41" name="直線コネクタ 40"/>
          <p:cNvCxnSpPr>
            <a:endCxn id="22" idx="1"/>
          </p:cNvCxnSpPr>
          <p:nvPr/>
        </p:nvCxnSpPr>
        <p:spPr>
          <a:xfrm>
            <a:off x="2343592" y="3166224"/>
            <a:ext cx="3995351" cy="0"/>
          </a:xfrm>
          <a:prstGeom prst="line">
            <a:avLst/>
          </a:prstGeom>
          <a:ln>
            <a:solidFill>
              <a:srgbClr val="FAC090"/>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64830" y="2943652"/>
            <a:ext cx="1740180" cy="523220"/>
          </a:xfrm>
          <a:prstGeom prst="rect">
            <a:avLst/>
          </a:prstGeom>
        </p:spPr>
        <p:txBody>
          <a:bodyPr wrap="none">
            <a:spAutoFit/>
          </a:bodyPr>
          <a:lstStyle/>
          <a:p>
            <a:pPr lvl="0"/>
            <a:r>
              <a:rPr lang="ja-JP" altLang="en-US" sz="1400" dirty="0">
                <a:solidFill>
                  <a:srgbClr val="800000"/>
                </a:solidFill>
              </a:rPr>
              <a:t>みずほ</a:t>
            </a:r>
            <a:r>
              <a:rPr lang="ja-JP" altLang="en-US" sz="1400" dirty="0" smtClean="0">
                <a:solidFill>
                  <a:srgbClr val="800000"/>
                </a:solidFill>
              </a:rPr>
              <a:t>銀行</a:t>
            </a:r>
            <a:endParaRPr lang="en-US" altLang="ja-JP" sz="1400" dirty="0" smtClean="0">
              <a:solidFill>
                <a:srgbClr val="800000"/>
              </a:solidFill>
            </a:endParaRPr>
          </a:p>
          <a:p>
            <a:pPr lvl="0"/>
            <a:r>
              <a:rPr lang="ja-JP" altLang="en-US" sz="1400" dirty="0" smtClean="0">
                <a:solidFill>
                  <a:srgbClr val="800000"/>
                </a:solidFill>
              </a:rPr>
              <a:t>勘定</a:t>
            </a:r>
            <a:r>
              <a:rPr lang="ja-JP" altLang="en-US" sz="1400" dirty="0">
                <a:solidFill>
                  <a:srgbClr val="800000"/>
                </a:solidFill>
              </a:rPr>
              <a:t>系システム刷新</a:t>
            </a:r>
          </a:p>
        </p:txBody>
      </p:sp>
      <p:sp>
        <p:nvSpPr>
          <p:cNvPr id="49" name="正方形/長方形 48"/>
          <p:cNvSpPr/>
          <p:nvPr/>
        </p:nvSpPr>
        <p:spPr>
          <a:xfrm>
            <a:off x="457200" y="892431"/>
            <a:ext cx="1753286" cy="37070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大規模プロジェクト</a:t>
            </a:r>
            <a:endParaRPr kumimoji="1" lang="ja-JP" altLang="en-US" sz="1200" dirty="0">
              <a:solidFill>
                <a:srgbClr val="FFFFFF"/>
              </a:solidFill>
              <a:latin typeface="ＭＳ Ｐゴシック"/>
              <a:ea typeface="ＭＳ Ｐゴシック"/>
              <a:cs typeface="ＭＳ Ｐゴシック"/>
            </a:endParaRPr>
          </a:p>
        </p:txBody>
      </p:sp>
      <p:sp>
        <p:nvSpPr>
          <p:cNvPr id="51" name="二等辺三角形 50"/>
          <p:cNvSpPr/>
          <p:nvPr/>
        </p:nvSpPr>
        <p:spPr>
          <a:xfrm rot="10800000">
            <a:off x="7063946" y="5128053"/>
            <a:ext cx="919892" cy="384434"/>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67460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「いつ</a:t>
            </a:r>
            <a:r>
              <a:rPr kumimoji="1" lang="ja-JP" altLang="en-US" dirty="0" smtClean="0"/>
              <a:t>まで大丈夫</a:t>
            </a:r>
            <a:r>
              <a:rPr kumimoji="1" lang="ja-JP" altLang="en-US" smtClean="0"/>
              <a:t>ですか</a:t>
            </a:r>
            <a:r>
              <a:rPr lang="ja-JP" altLang="en-US" smtClean="0"/>
              <a:t>？」への回答</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フローチャート: 手操作入力 3"/>
          <p:cNvSpPr/>
          <p:nvPr/>
        </p:nvSpPr>
        <p:spPr>
          <a:xfrm flipH="1">
            <a:off x="457200" y="1816274"/>
            <a:ext cx="8361122" cy="4597051"/>
          </a:xfrm>
          <a:prstGeom prst="flowChartManualInput">
            <a:avLst/>
          </a:prstGeom>
          <a:solidFill>
            <a:srgbClr val="00B0F0"/>
          </a:solidFill>
          <a:ln>
            <a:noFill/>
          </a:ln>
          <a:effectLst>
            <a:outerShdw blurRad="50800" dist="38100" dir="2700000" algn="tl" rotWithShape="0">
              <a:schemeClr val="tx2">
                <a:lumMod val="60000"/>
                <a:lumOff val="4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3229497" y="2278450"/>
            <a:ext cx="1005403" cy="584775"/>
          </a:xfrm>
          <a:prstGeom prst="rect">
            <a:avLst/>
          </a:prstGeom>
          <a:noFill/>
        </p:spPr>
        <p:txBody>
          <a:bodyPr wrap="none" rtlCol="0">
            <a:spAutoFit/>
          </a:bodyPr>
          <a:lstStyle/>
          <a:p>
            <a:r>
              <a:rPr kumimoji="1" lang="ja-JP" altLang="en-US" sz="3200" dirty="0" smtClean="0">
                <a:solidFill>
                  <a:schemeClr val="bg1">
                    <a:lumMod val="95000"/>
                  </a:schemeClr>
                </a:solidFill>
                <a:latin typeface="Meiryo" charset="-128"/>
                <a:ea typeface="Meiryo" charset="-128"/>
                <a:cs typeface="Meiryo" charset="-128"/>
              </a:rPr>
              <a:t>売上</a:t>
            </a:r>
            <a:endParaRPr kumimoji="1" lang="ja-JP" altLang="en-US" sz="3200" dirty="0">
              <a:solidFill>
                <a:schemeClr val="bg1">
                  <a:lumMod val="95000"/>
                </a:schemeClr>
              </a:solidFill>
              <a:latin typeface="Meiryo" charset="-128"/>
              <a:ea typeface="Meiryo" charset="-128"/>
              <a:cs typeface="Meiryo" charset="-128"/>
            </a:endParaRPr>
          </a:p>
        </p:txBody>
      </p:sp>
      <p:grpSp>
        <p:nvGrpSpPr>
          <p:cNvPr id="21" name="図形グループ 20"/>
          <p:cNvGrpSpPr/>
          <p:nvPr/>
        </p:nvGrpSpPr>
        <p:grpSpPr>
          <a:xfrm>
            <a:off x="457200" y="1816274"/>
            <a:ext cx="8361122" cy="4597051"/>
            <a:chOff x="457200" y="1816274"/>
            <a:chExt cx="8361122" cy="4597051"/>
          </a:xfrm>
        </p:grpSpPr>
        <p:sp>
          <p:nvSpPr>
            <p:cNvPr id="6" name="直角三角形 5"/>
            <p:cNvSpPr/>
            <p:nvPr/>
          </p:nvSpPr>
          <p:spPr>
            <a:xfrm>
              <a:off x="457200" y="1816274"/>
              <a:ext cx="8361122" cy="4597051"/>
            </a:xfrm>
            <a:prstGeom prst="rtTriangle">
              <a:avLst/>
            </a:prstGeom>
            <a:gradFill>
              <a:gsLst>
                <a:gs pos="33000">
                  <a:srgbClr val="0070C0">
                    <a:alpha val="49000"/>
                  </a:srgbClr>
                </a:gs>
                <a:gs pos="100000">
                  <a:srgbClr val="FF0000">
                    <a:lumMod val="49000"/>
                    <a:lumOff val="51000"/>
                  </a:srgb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64585" y="2382947"/>
              <a:ext cx="1005403" cy="584775"/>
            </a:xfrm>
            <a:prstGeom prst="rect">
              <a:avLst/>
            </a:prstGeom>
            <a:noFill/>
          </p:spPr>
          <p:txBody>
            <a:bodyPr wrap="none" rtlCol="0">
              <a:spAutoFit/>
            </a:bodyPr>
            <a:lstStyle/>
            <a:p>
              <a:r>
                <a:rPr kumimoji="1" lang="ja-JP" altLang="en-US" sz="3200" dirty="0" smtClean="0">
                  <a:solidFill>
                    <a:schemeClr val="bg1">
                      <a:lumMod val="95000"/>
                    </a:schemeClr>
                  </a:solidFill>
                  <a:latin typeface="Meiryo" charset="-128"/>
                  <a:ea typeface="Meiryo" charset="-128"/>
                  <a:cs typeface="Meiryo" charset="-128"/>
                </a:rPr>
                <a:t>利益</a:t>
              </a:r>
              <a:endParaRPr kumimoji="1" lang="ja-JP" altLang="en-US" sz="3200" dirty="0">
                <a:solidFill>
                  <a:schemeClr val="bg1">
                    <a:lumMod val="95000"/>
                  </a:schemeClr>
                </a:solidFill>
                <a:latin typeface="Meiryo" charset="-128"/>
                <a:ea typeface="Meiryo" charset="-128"/>
                <a:cs typeface="Meiryo" charset="-128"/>
              </a:endParaRPr>
            </a:p>
          </p:txBody>
        </p:sp>
      </p:grpSp>
      <p:sp>
        <p:nvSpPr>
          <p:cNvPr id="10" name="テキスト ボックス 9"/>
          <p:cNvSpPr txBox="1"/>
          <p:nvPr/>
        </p:nvSpPr>
        <p:spPr>
          <a:xfrm>
            <a:off x="325674" y="1112353"/>
            <a:ext cx="697627" cy="400110"/>
          </a:xfrm>
          <a:prstGeom prst="rect">
            <a:avLst/>
          </a:prstGeom>
          <a:noFill/>
        </p:spPr>
        <p:txBody>
          <a:bodyPr wrap="none" rtlCol="0">
            <a:spAutoFit/>
          </a:bodyPr>
          <a:lstStyle/>
          <a:p>
            <a:r>
              <a:rPr kumimoji="1" lang="ja-JP" altLang="en-US" sz="2000" dirty="0" smtClean="0">
                <a:solidFill>
                  <a:srgbClr val="0070C0"/>
                </a:solidFill>
                <a:latin typeface="Meiryo" charset="-128"/>
                <a:ea typeface="Meiryo" charset="-128"/>
                <a:cs typeface="Meiryo" charset="-128"/>
              </a:rPr>
              <a:t>現状</a:t>
            </a:r>
            <a:endParaRPr kumimoji="1" lang="ja-JP" altLang="en-US" sz="2000" dirty="0">
              <a:solidFill>
                <a:srgbClr val="0070C0"/>
              </a:solidFill>
              <a:latin typeface="Meiryo" charset="-128"/>
              <a:ea typeface="Meiryo" charset="-128"/>
              <a:cs typeface="Meiryo" charset="-128"/>
            </a:endParaRPr>
          </a:p>
        </p:txBody>
      </p:sp>
      <p:sp>
        <p:nvSpPr>
          <p:cNvPr id="11" name="下矢印 10"/>
          <p:cNvSpPr/>
          <p:nvPr/>
        </p:nvSpPr>
        <p:spPr>
          <a:xfrm>
            <a:off x="328806" y="1512939"/>
            <a:ext cx="256785" cy="257145"/>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rot="410845">
            <a:off x="594955" y="1701950"/>
            <a:ext cx="2518638" cy="307777"/>
          </a:xfrm>
          <a:prstGeom prst="rect">
            <a:avLst/>
          </a:prstGeom>
          <a:noFill/>
        </p:spPr>
        <p:txBody>
          <a:bodyPr wrap="none" rtlCol="0">
            <a:spAutoFit/>
          </a:bodyPr>
          <a:lstStyle/>
          <a:p>
            <a:r>
              <a:rPr lang="ja-JP" altLang="en-US" sz="1400" smtClean="0">
                <a:solidFill>
                  <a:srgbClr val="0070C0"/>
                </a:solidFill>
                <a:latin typeface="Meiryo" charset="-128"/>
                <a:ea typeface="Meiryo" charset="-128"/>
                <a:cs typeface="Meiryo" charset="-128"/>
              </a:rPr>
              <a:t>工数ベースの従来型ビジネス</a:t>
            </a:r>
            <a:endParaRPr kumimoji="1" lang="ja-JP" altLang="en-US" sz="1400" dirty="0">
              <a:solidFill>
                <a:srgbClr val="0070C0"/>
              </a:solidFill>
              <a:latin typeface="Meiryo" charset="-128"/>
              <a:ea typeface="Meiryo" charset="-128"/>
              <a:cs typeface="Meiryo" charset="-128"/>
            </a:endParaRPr>
          </a:p>
        </p:txBody>
      </p:sp>
      <p:grpSp>
        <p:nvGrpSpPr>
          <p:cNvPr id="23" name="図形グループ 22"/>
          <p:cNvGrpSpPr/>
          <p:nvPr/>
        </p:nvGrpSpPr>
        <p:grpSpPr>
          <a:xfrm>
            <a:off x="457200" y="776614"/>
            <a:ext cx="8361122" cy="5636711"/>
            <a:chOff x="457200" y="776614"/>
            <a:chExt cx="8361122" cy="5636711"/>
          </a:xfrm>
        </p:grpSpPr>
        <p:sp>
          <p:nvSpPr>
            <p:cNvPr id="7" name="直角三角形 6"/>
            <p:cNvSpPr/>
            <p:nvPr/>
          </p:nvSpPr>
          <p:spPr>
            <a:xfrm flipH="1">
              <a:off x="457200" y="776614"/>
              <a:ext cx="8361122" cy="5636711"/>
            </a:xfrm>
            <a:prstGeom prst="rtTriangle">
              <a:avLst/>
            </a:prstGeom>
            <a:solidFill>
              <a:srgbClr val="008000">
                <a:alpha val="4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rot="19555763">
              <a:off x="6462554" y="1327797"/>
              <a:ext cx="2039341" cy="369332"/>
            </a:xfrm>
            <a:prstGeom prst="rect">
              <a:avLst/>
            </a:prstGeom>
            <a:noFill/>
          </p:spPr>
          <p:txBody>
            <a:bodyPr wrap="none" rtlCol="0">
              <a:spAutoFit/>
            </a:bodyPr>
            <a:lstStyle/>
            <a:p>
              <a:r>
                <a:rPr lang="ja-JP" altLang="en-US" dirty="0" smtClean="0">
                  <a:solidFill>
                    <a:srgbClr val="00B050"/>
                  </a:solidFill>
                  <a:latin typeface="Meiryo" charset="-128"/>
                  <a:ea typeface="Meiryo" charset="-128"/>
                  <a:cs typeface="Meiryo" charset="-128"/>
                </a:rPr>
                <a:t>ポスト</a:t>
              </a:r>
              <a:r>
                <a:rPr lang="en-US" altLang="ja-JP" dirty="0" smtClean="0">
                  <a:solidFill>
                    <a:srgbClr val="00B050"/>
                  </a:solidFill>
                  <a:latin typeface="Meiryo" charset="-128"/>
                  <a:ea typeface="Meiryo" charset="-128"/>
                  <a:cs typeface="Meiryo" charset="-128"/>
                </a:rPr>
                <a:t>SI</a:t>
              </a:r>
              <a:r>
                <a:rPr lang="ja-JP" altLang="en-US" dirty="0" smtClean="0">
                  <a:solidFill>
                    <a:srgbClr val="00B050"/>
                  </a:solidFill>
                  <a:latin typeface="Meiryo" charset="-128"/>
                  <a:ea typeface="Meiryo" charset="-128"/>
                  <a:cs typeface="Meiryo" charset="-128"/>
                </a:rPr>
                <a:t>ビジネス</a:t>
              </a:r>
              <a:endParaRPr kumimoji="1" lang="ja-JP" altLang="en-US" dirty="0">
                <a:solidFill>
                  <a:srgbClr val="00B050"/>
                </a:solidFill>
                <a:latin typeface="Meiryo" charset="-128"/>
                <a:ea typeface="Meiryo" charset="-128"/>
                <a:cs typeface="Meiryo" charset="-128"/>
              </a:endParaRPr>
            </a:p>
          </p:txBody>
        </p:sp>
      </p:grpSp>
      <p:grpSp>
        <p:nvGrpSpPr>
          <p:cNvPr id="24" name="図形グループ 23"/>
          <p:cNvGrpSpPr/>
          <p:nvPr/>
        </p:nvGrpSpPr>
        <p:grpSpPr>
          <a:xfrm>
            <a:off x="7602080" y="5488357"/>
            <a:ext cx="1210588" cy="614437"/>
            <a:chOff x="7602080" y="5488357"/>
            <a:chExt cx="1210588" cy="614437"/>
          </a:xfrm>
        </p:grpSpPr>
        <p:sp>
          <p:nvSpPr>
            <p:cNvPr id="12" name="テキスト ボックス 11"/>
            <p:cNvSpPr txBox="1"/>
            <p:nvPr/>
          </p:nvSpPr>
          <p:spPr>
            <a:xfrm>
              <a:off x="7602080" y="5488357"/>
              <a:ext cx="1210588"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限界ゼロ</a:t>
              </a:r>
              <a:endParaRPr kumimoji="1" lang="ja-JP" altLang="en-US" sz="2000" dirty="0">
                <a:solidFill>
                  <a:schemeClr val="bg1"/>
                </a:solidFill>
                <a:latin typeface="Meiryo" charset="-128"/>
                <a:ea typeface="Meiryo" charset="-128"/>
                <a:cs typeface="Meiryo" charset="-128"/>
              </a:endParaRPr>
            </a:p>
          </p:txBody>
        </p:sp>
        <p:sp>
          <p:nvSpPr>
            <p:cNvPr id="13" name="下矢印 12"/>
            <p:cNvSpPr/>
            <p:nvPr/>
          </p:nvSpPr>
          <p:spPr>
            <a:xfrm>
              <a:off x="8430318" y="5845649"/>
              <a:ext cx="256785" cy="25714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図形グループ 25"/>
          <p:cNvGrpSpPr/>
          <p:nvPr/>
        </p:nvGrpSpPr>
        <p:grpSpPr>
          <a:xfrm>
            <a:off x="674487" y="2881296"/>
            <a:ext cx="4651024" cy="3461912"/>
            <a:chOff x="674487" y="2881296"/>
            <a:chExt cx="4651024" cy="3461912"/>
          </a:xfrm>
        </p:grpSpPr>
        <p:grpSp>
          <p:nvGrpSpPr>
            <p:cNvPr id="22" name="図形グループ 21"/>
            <p:cNvGrpSpPr/>
            <p:nvPr/>
          </p:nvGrpSpPr>
          <p:grpSpPr>
            <a:xfrm>
              <a:off x="674487" y="2881296"/>
              <a:ext cx="2457578" cy="2469885"/>
              <a:chOff x="754135" y="2879856"/>
              <a:chExt cx="2457578" cy="2469885"/>
            </a:xfrm>
          </p:grpSpPr>
          <p:sp>
            <p:nvSpPr>
              <p:cNvPr id="16" name="上下矢印 15"/>
              <p:cNvSpPr/>
              <p:nvPr/>
            </p:nvSpPr>
            <p:spPr>
              <a:xfrm>
                <a:off x="754135" y="2879856"/>
                <a:ext cx="626302" cy="2469885"/>
              </a:xfrm>
              <a:prstGeom prst="up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rot="2292441">
                <a:off x="904299" y="4496173"/>
                <a:ext cx="2307414" cy="809839"/>
              </a:xfrm>
              <a:custGeom>
                <a:avLst/>
                <a:gdLst>
                  <a:gd name="connsiteX0" fmla="*/ 0 w 4108537"/>
                  <a:gd name="connsiteY0" fmla="*/ 380191 h 1520763"/>
                  <a:gd name="connsiteX1" fmla="*/ 3348156 w 4108537"/>
                  <a:gd name="connsiteY1" fmla="*/ 380191 h 1520763"/>
                  <a:gd name="connsiteX2" fmla="*/ 3348156 w 4108537"/>
                  <a:gd name="connsiteY2" fmla="*/ 0 h 1520763"/>
                  <a:gd name="connsiteX3" fmla="*/ 4108537 w 4108537"/>
                  <a:gd name="connsiteY3" fmla="*/ 760382 h 1520763"/>
                  <a:gd name="connsiteX4" fmla="*/ 3348156 w 4108537"/>
                  <a:gd name="connsiteY4" fmla="*/ 1520763 h 1520763"/>
                  <a:gd name="connsiteX5" fmla="*/ 3348156 w 4108537"/>
                  <a:gd name="connsiteY5" fmla="*/ 1140572 h 1520763"/>
                  <a:gd name="connsiteX6" fmla="*/ 0 w 4108537"/>
                  <a:gd name="connsiteY6" fmla="*/ 1140572 h 1520763"/>
                  <a:gd name="connsiteX7" fmla="*/ 0 w 4108537"/>
                  <a:gd name="connsiteY7" fmla="*/ 380191 h 1520763"/>
                  <a:gd name="connsiteX0" fmla="*/ 0 w 4108537"/>
                  <a:gd name="connsiteY0" fmla="*/ 380191 h 1520763"/>
                  <a:gd name="connsiteX1" fmla="*/ 3348156 w 4108537"/>
                  <a:gd name="connsiteY1" fmla="*/ 380191 h 1520763"/>
                  <a:gd name="connsiteX2" fmla="*/ 3348156 w 4108537"/>
                  <a:gd name="connsiteY2" fmla="*/ 0 h 1520763"/>
                  <a:gd name="connsiteX3" fmla="*/ 4108537 w 4108537"/>
                  <a:gd name="connsiteY3" fmla="*/ 760382 h 1520763"/>
                  <a:gd name="connsiteX4" fmla="*/ 3348156 w 4108537"/>
                  <a:gd name="connsiteY4" fmla="*/ 1520763 h 1520763"/>
                  <a:gd name="connsiteX5" fmla="*/ 3348156 w 4108537"/>
                  <a:gd name="connsiteY5" fmla="*/ 1140572 h 1520763"/>
                  <a:gd name="connsiteX6" fmla="*/ 6263 w 4108537"/>
                  <a:gd name="connsiteY6" fmla="*/ 382747 h 1520763"/>
                  <a:gd name="connsiteX7" fmla="*/ 0 w 4108537"/>
                  <a:gd name="connsiteY7" fmla="*/ 380191 h 152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8537" h="1520763">
                    <a:moveTo>
                      <a:pt x="0" y="380191"/>
                    </a:moveTo>
                    <a:lnTo>
                      <a:pt x="3348156" y="380191"/>
                    </a:lnTo>
                    <a:lnTo>
                      <a:pt x="3348156" y="0"/>
                    </a:lnTo>
                    <a:lnTo>
                      <a:pt x="4108537" y="760382"/>
                    </a:lnTo>
                    <a:lnTo>
                      <a:pt x="3348156" y="1520763"/>
                    </a:lnTo>
                    <a:lnTo>
                      <a:pt x="3348156" y="1140572"/>
                    </a:lnTo>
                    <a:lnTo>
                      <a:pt x="6263" y="382747"/>
                    </a:lnTo>
                    <a:lnTo>
                      <a:pt x="0" y="380191"/>
                    </a:lnTo>
                    <a:close/>
                  </a:path>
                </a:pathLst>
              </a:cu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テキスト ボックス 24"/>
            <p:cNvSpPr txBox="1"/>
            <p:nvPr/>
          </p:nvSpPr>
          <p:spPr>
            <a:xfrm>
              <a:off x="2601688" y="5696877"/>
              <a:ext cx="2723823" cy="646331"/>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資金余力があるうちに</a:t>
              </a:r>
              <a:endParaRPr kumimoji="1" lang="en-US" altLang="ja-JP" dirty="0" smtClean="0">
                <a:solidFill>
                  <a:schemeClr val="bg1"/>
                </a:solidFill>
                <a:latin typeface="Meiryo" charset="-128"/>
                <a:ea typeface="Meiryo" charset="-128"/>
                <a:cs typeface="Meiryo" charset="-128"/>
              </a:endParaRPr>
            </a:p>
            <a:p>
              <a:r>
                <a:rPr kumimoji="1" lang="ja-JP" altLang="en-US" dirty="0" smtClean="0">
                  <a:solidFill>
                    <a:schemeClr val="bg1"/>
                  </a:solidFill>
                  <a:latin typeface="Meiryo" charset="-128"/>
                  <a:ea typeface="Meiryo" charset="-128"/>
                  <a:cs typeface="Meiryo" charset="-128"/>
                </a:rPr>
                <a:t>新規事業のための</a:t>
              </a:r>
              <a:r>
                <a:rPr lang="ja-JP" altLang="en-US" dirty="0" smtClean="0">
                  <a:solidFill>
                    <a:schemeClr val="bg1"/>
                  </a:solidFill>
                  <a:latin typeface="Meiryo" charset="-128"/>
                  <a:ea typeface="Meiryo" charset="-128"/>
                  <a:cs typeface="Meiryo" charset="-128"/>
                </a:rPr>
                <a:t>再投資</a:t>
              </a:r>
              <a:endParaRPr kumimoji="1" lang="ja-JP" altLang="en-US"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14765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ポスト</a:t>
            </a:r>
            <a:r>
              <a:rPr lang="en-US" altLang="ja-JP" sz="2400" dirty="0" smtClean="0">
                <a:solidFill>
                  <a:schemeClr val="bg1"/>
                </a:solidFill>
                <a:latin typeface="Arial" pitchFamily="34" charset="0"/>
                <a:ea typeface="HGP創英角ｺﾞｼｯｸUB" pitchFamily="50" charset="-128"/>
                <a:cs typeface="Arial" pitchFamily="34" charset="0"/>
              </a:rPr>
              <a:t>SI</a:t>
            </a:r>
            <a:r>
              <a:rPr lang="ja-JP" altLang="en-US" sz="2400" dirty="0" smtClean="0">
                <a:solidFill>
                  <a:schemeClr val="bg1"/>
                </a:solidFill>
                <a:latin typeface="Arial" pitchFamily="34" charset="0"/>
                <a:ea typeface="HGP創英角ｺﾞｼｯｸUB" pitchFamily="50" charset="-128"/>
                <a:cs typeface="Arial" pitchFamily="34" charset="0"/>
              </a:rPr>
              <a:t>ビジネスの可能性</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9194639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bwMode="auto">
          <a:xfrm>
            <a:off x="2540000" y="5169713"/>
            <a:ext cx="1828800" cy="1066800"/>
          </a:xfrm>
          <a:prstGeom prst="roundRect">
            <a:avLst>
              <a:gd name="adj" fmla="val 0"/>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最適化された</a:t>
            </a: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smtClean="0">
                <a:solidFill>
                  <a:schemeClr val="bg1"/>
                </a:solidFill>
                <a:latin typeface="Arial Black"/>
                <a:ea typeface="HGP創英角ｺﾞｼｯｸUB"/>
                <a:cs typeface="Arial Black"/>
              </a:rPr>
              <a:t>組合せの実現</a:t>
            </a:r>
            <a:endParaRPr kumimoji="0" lang="ja-JP" altLang="en-US" sz="1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11" name="角丸四角形 10"/>
          <p:cNvSpPr/>
          <p:nvPr/>
        </p:nvSpPr>
        <p:spPr bwMode="auto">
          <a:xfrm>
            <a:off x="2540000" y="1766114"/>
            <a:ext cx="1828800" cy="1066800"/>
          </a:xfrm>
          <a:prstGeom prst="roundRect">
            <a:avLst>
              <a:gd name="adj" fmla="val 0"/>
            </a:avLst>
          </a:prstGeom>
          <a:ln>
            <a:no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人月単価の積算</a:t>
            </a: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Black"/>
                <a:ea typeface="HGP創英角ｺﾞｼｯｸUB"/>
                <a:cs typeface="Arial Black"/>
              </a:rPr>
              <a:t>+</a:t>
            </a: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　完成責任</a:t>
            </a:r>
          </a:p>
        </p:txBody>
      </p:sp>
      <p:sp>
        <p:nvSpPr>
          <p:cNvPr id="2" name="タイトル 1"/>
          <p:cNvSpPr>
            <a:spLocks noGrp="1"/>
          </p:cNvSpPr>
          <p:nvPr>
            <p:ph type="title"/>
          </p:nvPr>
        </p:nvSpPr>
        <p:spPr/>
        <p:txBody>
          <a:bodyPr/>
          <a:lstStyle/>
          <a:p>
            <a:r>
              <a:rPr lang="ja-JP" altLang="en-US" dirty="0" smtClean="0">
                <a:latin typeface="Arial Black"/>
                <a:ea typeface="HGP創英角ｺﾞｼｯｸUB"/>
                <a:cs typeface="Arial Black"/>
              </a:rPr>
              <a:t>従来型</a:t>
            </a:r>
            <a:r>
              <a:rPr lang="en-US" altLang="ja-JP" dirty="0" smtClean="0">
                <a:solidFill>
                  <a:srgbClr val="000000"/>
                </a:solidFill>
                <a:latin typeface="Arial Black"/>
                <a:ea typeface="HGP創英角ｺﾞｼｯｸUB"/>
                <a:cs typeface="Arial Black"/>
              </a:rPr>
              <a:t>SI</a:t>
            </a:r>
            <a:r>
              <a:rPr lang="ja-JP" altLang="en-US" dirty="0" smtClean="0">
                <a:solidFill>
                  <a:srgbClr val="000000"/>
                </a:solidFill>
                <a:latin typeface="HGP創英角ｺﾞｼｯｸUB"/>
                <a:ea typeface="HGP創英角ｺﾞｼｯｸUB"/>
                <a:cs typeface="HGP創英角ｺﾞｼｯｸUB"/>
              </a:rPr>
              <a:t>ビジネス</a:t>
            </a:r>
            <a:r>
              <a:rPr lang="ja-JP" altLang="en-US" dirty="0" smtClean="0"/>
              <a:t>の因数分解</a:t>
            </a:r>
            <a:endParaRPr kumimoji="1" lang="ja-JP" altLang="en-US" dirty="0"/>
          </a:p>
        </p:txBody>
      </p:sp>
      <p:sp>
        <p:nvSpPr>
          <p:cNvPr id="5" name="角丸四角形 4"/>
          <p:cNvSpPr/>
          <p:nvPr/>
        </p:nvSpPr>
        <p:spPr bwMode="auto">
          <a:xfrm>
            <a:off x="463550" y="3061514"/>
            <a:ext cx="2660650" cy="10668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smtClean="0">
                <a:ln>
                  <a:noFill/>
                </a:ln>
                <a:solidFill>
                  <a:schemeClr val="bg1"/>
                </a:solidFill>
                <a:effectLst/>
                <a:latin typeface="Arial Black"/>
                <a:ea typeface="HGP創英角ｺﾞｼｯｸUB"/>
                <a:cs typeface="Arial Black"/>
              </a:rPr>
              <a:t>SI</a:t>
            </a: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ビジネス</a:t>
            </a:r>
          </a:p>
        </p:txBody>
      </p:sp>
      <p:sp>
        <p:nvSpPr>
          <p:cNvPr id="8" name="角丸四角形 7"/>
          <p:cNvSpPr/>
          <p:nvPr/>
        </p:nvSpPr>
        <p:spPr bwMode="auto">
          <a:xfrm>
            <a:off x="2387600" y="987832"/>
            <a:ext cx="1828800" cy="1066800"/>
          </a:xfrm>
          <a:prstGeom prst="roundRect">
            <a:avLst>
              <a:gd name="adj" fmla="val 0"/>
            </a:avLst>
          </a:prstGeom>
          <a:solidFill>
            <a:srgbClr val="FF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smtClean="0">
                <a:ln>
                  <a:noFill/>
                </a:ln>
                <a:solidFill>
                  <a:schemeClr val="bg1"/>
                </a:solidFill>
                <a:effectLst/>
                <a:latin typeface="Arial Black"/>
                <a:ea typeface="HGP創英角ｺﾞｼｯｸUB"/>
                <a:cs typeface="Arial Black"/>
              </a:rPr>
              <a:t>収益モデルとしての</a:t>
            </a:r>
            <a:endParaRPr kumimoji="0" lang="en-US" altLang="ja-JP" sz="12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2000" b="0" i="0" u="none" strike="noStrike" cap="none" normalizeH="0" baseline="0" dirty="0" smtClean="0">
                <a:ln>
                  <a:noFill/>
                </a:ln>
                <a:solidFill>
                  <a:schemeClr val="bg1"/>
                </a:solidFill>
                <a:effectLst/>
                <a:latin typeface="Arial Black"/>
                <a:ea typeface="HGP創英角ｺﾞｼｯｸUB"/>
                <a:cs typeface="Arial Black"/>
              </a:rPr>
              <a:t>SI</a:t>
            </a:r>
            <a:r>
              <a:rPr kumimoji="0" lang="ja-JP" altLang="en-US" sz="2000" b="0" i="0" u="none" strike="noStrike" cap="none" normalizeH="0" baseline="0" dirty="0" smtClean="0">
                <a:ln>
                  <a:noFill/>
                </a:ln>
                <a:solidFill>
                  <a:schemeClr val="bg1"/>
                </a:solidFill>
                <a:effectLst/>
                <a:latin typeface="Arial Black"/>
                <a:ea typeface="HGP創英角ｺﾞｼｯｸUB"/>
                <a:cs typeface="Arial Black"/>
              </a:rPr>
              <a:t>ビジネス</a:t>
            </a:r>
          </a:p>
        </p:txBody>
      </p:sp>
      <p:sp>
        <p:nvSpPr>
          <p:cNvPr id="9" name="角丸四角形 8"/>
          <p:cNvSpPr/>
          <p:nvPr/>
        </p:nvSpPr>
        <p:spPr bwMode="auto">
          <a:xfrm>
            <a:off x="2387600" y="4407713"/>
            <a:ext cx="1828800" cy="10668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dirty="0" smtClean="0">
                <a:solidFill>
                  <a:schemeClr val="bg1"/>
                </a:solidFill>
                <a:latin typeface="Arial Black"/>
                <a:ea typeface="HGP創英角ｺﾞｼｯｸUB"/>
                <a:cs typeface="Arial Black"/>
              </a:rPr>
              <a:t>顧客価値としての</a:t>
            </a:r>
            <a:endParaRPr kumimoji="0" lang="en-US" altLang="ja-JP" sz="12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2000" b="0" i="0" u="none" strike="noStrike" cap="none" normalizeH="0" baseline="0" dirty="0" smtClean="0">
                <a:ln>
                  <a:noFill/>
                </a:ln>
                <a:solidFill>
                  <a:schemeClr val="bg1"/>
                </a:solidFill>
                <a:effectLst/>
                <a:latin typeface="Arial Black"/>
                <a:ea typeface="HGP創英角ｺﾞｼｯｸUB"/>
                <a:cs typeface="Arial Black"/>
              </a:rPr>
              <a:t>SI</a:t>
            </a:r>
            <a:r>
              <a:rPr kumimoji="0" lang="ja-JP" altLang="en-US" sz="2000" b="0" i="0" u="none" strike="noStrike" cap="none" normalizeH="0" baseline="0" dirty="0" smtClean="0">
                <a:ln>
                  <a:noFill/>
                </a:ln>
                <a:solidFill>
                  <a:schemeClr val="bg1"/>
                </a:solidFill>
                <a:effectLst/>
                <a:latin typeface="Arial Black"/>
                <a:ea typeface="HGP創英角ｺﾞｼｯｸUB"/>
                <a:cs typeface="Arial Black"/>
              </a:rPr>
              <a:t>ビジネス</a:t>
            </a:r>
          </a:p>
        </p:txBody>
      </p:sp>
      <p:sp>
        <p:nvSpPr>
          <p:cNvPr id="21" name="右矢印 20"/>
          <p:cNvSpPr/>
          <p:nvPr/>
        </p:nvSpPr>
        <p:spPr bwMode="auto">
          <a:xfrm rot="19031430">
            <a:off x="1442256" y="2252175"/>
            <a:ext cx="973277" cy="533400"/>
          </a:xfrm>
          <a:prstGeom prst="rightArrow">
            <a:avLst/>
          </a:prstGeom>
          <a:solidFill>
            <a:srgbClr val="FF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sp>
        <p:nvSpPr>
          <p:cNvPr id="23" name="右矢印 22"/>
          <p:cNvSpPr/>
          <p:nvPr/>
        </p:nvSpPr>
        <p:spPr bwMode="auto">
          <a:xfrm rot="2568570" flipV="1">
            <a:off x="1442254" y="4360373"/>
            <a:ext cx="973277" cy="533400"/>
          </a:xfrm>
          <a:prstGeom prst="rightArrow">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grpSp>
        <p:nvGrpSpPr>
          <p:cNvPr id="7" name="図形グループ 6"/>
          <p:cNvGrpSpPr/>
          <p:nvPr/>
        </p:nvGrpSpPr>
        <p:grpSpPr>
          <a:xfrm>
            <a:off x="6000750" y="976515"/>
            <a:ext cx="2660650" cy="1941716"/>
            <a:chOff x="6000750" y="976515"/>
            <a:chExt cx="2660650" cy="1941716"/>
          </a:xfrm>
        </p:grpSpPr>
        <p:sp>
          <p:nvSpPr>
            <p:cNvPr id="15" name="角丸四角形 14"/>
            <p:cNvSpPr/>
            <p:nvPr/>
          </p:nvSpPr>
          <p:spPr bwMode="auto">
            <a:xfrm>
              <a:off x="6000750" y="976515"/>
              <a:ext cx="2660650" cy="10668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dirty="0" smtClean="0">
                  <a:solidFill>
                    <a:schemeClr val="bg1"/>
                  </a:solidFill>
                  <a:effectLst/>
                  <a:latin typeface="Arial Black"/>
                  <a:ea typeface="HGP創英角ｺﾞｼｯｸUB"/>
                  <a:cs typeface="Arial Black"/>
                </a:rPr>
                <a:t>イノベーション</a:t>
              </a:r>
              <a:endParaRPr kumimoji="0" lang="en-US" altLang="ja-JP" sz="2400" dirty="0" smtClean="0">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chemeClr val="bg1"/>
                  </a:solidFill>
                  <a:latin typeface="Arial Black"/>
                  <a:ea typeface="HGP創英角ｺﾞｼｯｸUB"/>
                  <a:cs typeface="Arial Black"/>
                </a:rPr>
                <a:t>ビジネス</a:t>
              </a:r>
              <a:r>
                <a:rPr kumimoji="0" lang="en-US" altLang="ja-JP" sz="1600" b="0" i="0" u="none" strike="noStrike" cap="none" normalizeH="0" baseline="0" dirty="0" smtClean="0">
                  <a:ln>
                    <a:noFill/>
                  </a:ln>
                  <a:solidFill>
                    <a:schemeClr val="bg1"/>
                  </a:solidFill>
                  <a:latin typeface="Arial Black"/>
                  <a:ea typeface="HGP創英角ｺﾞｼｯｸUB"/>
                  <a:cs typeface="Arial Black"/>
                </a:rPr>
                <a:t>  </a:t>
              </a:r>
              <a:r>
                <a:rPr kumimoji="0" lang="ja-JP" altLang="en-US" sz="1600" b="0" i="0" u="none" strike="noStrike" cap="none" normalizeH="0" baseline="0" dirty="0" smtClean="0">
                  <a:ln>
                    <a:noFill/>
                  </a:ln>
                  <a:solidFill>
                    <a:schemeClr val="bg1"/>
                  </a:solidFill>
                  <a:latin typeface="Arial Black"/>
                  <a:ea typeface="HGP創英角ｺﾞｼｯｸUB"/>
                  <a:cs typeface="Arial Black"/>
                </a:rPr>
                <a:t>＞</a:t>
              </a:r>
              <a:r>
                <a:rPr kumimoji="0" lang="en-US" altLang="ja-JP" sz="1600" b="0" i="0" u="none" strike="noStrike" cap="none" normalizeH="0" baseline="0" dirty="0" smtClean="0">
                  <a:ln>
                    <a:noFill/>
                  </a:ln>
                  <a:solidFill>
                    <a:schemeClr val="bg1"/>
                  </a:solidFill>
                  <a:latin typeface="Arial Black"/>
                  <a:ea typeface="HGP創英角ｺﾞｼｯｸUB"/>
                  <a:cs typeface="Arial Black"/>
                </a:rPr>
                <a:t>  </a:t>
              </a:r>
              <a:r>
                <a:rPr kumimoji="0" lang="ja-JP" altLang="en-US" sz="1600" b="0" i="0" u="none" strike="noStrike" cap="none" normalizeH="0" baseline="0" dirty="0" smtClean="0">
                  <a:ln>
                    <a:noFill/>
                  </a:ln>
                  <a:solidFill>
                    <a:schemeClr val="bg1"/>
                  </a:solidFill>
                  <a:latin typeface="Arial Black"/>
                  <a:ea typeface="HGP創英角ｺﾞｼｯｸUB"/>
                  <a:cs typeface="Arial Black"/>
                </a:rPr>
                <a:t>テクノロジー</a:t>
              </a:r>
              <a:endParaRPr kumimoji="0" lang="ja-JP" altLang="en-US" sz="16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3" name="下矢印 2"/>
            <p:cNvSpPr/>
            <p:nvPr/>
          </p:nvSpPr>
          <p:spPr bwMode="auto">
            <a:xfrm>
              <a:off x="6924674" y="2166043"/>
              <a:ext cx="809625" cy="752188"/>
            </a:xfrm>
            <a:prstGeom prst="down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grpSp>
      <p:grpSp>
        <p:nvGrpSpPr>
          <p:cNvPr id="4" name="図形グループ 3"/>
          <p:cNvGrpSpPr/>
          <p:nvPr/>
        </p:nvGrpSpPr>
        <p:grpSpPr>
          <a:xfrm>
            <a:off x="4368799" y="987832"/>
            <a:ext cx="1523999" cy="1845082"/>
            <a:chOff x="4486274" y="987832"/>
            <a:chExt cx="1463676" cy="1615668"/>
          </a:xfrm>
        </p:grpSpPr>
        <p:sp>
          <p:nvSpPr>
            <p:cNvPr id="29" name="爆発 2 28"/>
            <p:cNvSpPr/>
            <p:nvPr/>
          </p:nvSpPr>
          <p:spPr bwMode="auto">
            <a:xfrm>
              <a:off x="4486274" y="987832"/>
              <a:ext cx="1463676" cy="1615668"/>
            </a:xfrm>
            <a:prstGeom prst="irregularSeal2">
              <a:avLst/>
            </a:prstGeom>
            <a:solidFill>
              <a:srgbClr val="CC0000">
                <a:alpha val="63000"/>
              </a:srgbClr>
            </a:solidFill>
            <a:ln w="28575" cmpd="sng">
              <a:noFill/>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base">
                <a:spcBef>
                  <a:spcPct val="20000"/>
                </a:spcBef>
                <a:spcAft>
                  <a:spcPct val="0"/>
                </a:spcAft>
              </a:pPr>
              <a:endParaRPr kumimoji="0" lang="ja-JP" altLang="en-US" sz="1600" dirty="0">
                <a:solidFill>
                  <a:srgbClr val="484848"/>
                </a:solidFill>
                <a:latin typeface="Arial" charset="0"/>
                <a:ea typeface="HG丸ｺﾞｼｯｸM-PRO" pitchFamily="50" charset="-128"/>
              </a:endParaRPr>
            </a:p>
          </p:txBody>
        </p:sp>
        <p:sp>
          <p:nvSpPr>
            <p:cNvPr id="35" name="テキスト ボックス 34"/>
            <p:cNvSpPr txBox="1"/>
            <p:nvPr/>
          </p:nvSpPr>
          <p:spPr>
            <a:xfrm>
              <a:off x="4710655" y="1625573"/>
              <a:ext cx="867076" cy="458164"/>
            </a:xfrm>
            <a:prstGeom prst="rect">
              <a:avLst/>
            </a:prstGeom>
            <a:noFill/>
          </p:spPr>
          <p:txBody>
            <a:bodyPr wrap="none" rtlCol="0">
              <a:spAutoFit/>
            </a:bodyPr>
            <a:lstStyle/>
            <a:p>
              <a:pPr algn="ctr"/>
              <a:r>
                <a:rPr kumimoji="1" lang="ja-JP" altLang="en-US" sz="2800" dirty="0" smtClean="0">
                  <a:solidFill>
                    <a:schemeClr val="bg1"/>
                  </a:solidFill>
                </a:rPr>
                <a:t>崩壊</a:t>
              </a:r>
              <a:endParaRPr kumimoji="1" lang="ja-JP" altLang="en-US" sz="2800" dirty="0">
                <a:solidFill>
                  <a:schemeClr val="bg1"/>
                </a:solidFill>
              </a:endParaRPr>
            </a:p>
          </p:txBody>
        </p:sp>
      </p:grpSp>
      <p:grpSp>
        <p:nvGrpSpPr>
          <p:cNvPr id="6" name="図形グループ 5"/>
          <p:cNvGrpSpPr/>
          <p:nvPr/>
        </p:nvGrpSpPr>
        <p:grpSpPr>
          <a:xfrm>
            <a:off x="4486274" y="3033915"/>
            <a:ext cx="4175126" cy="3186316"/>
            <a:chOff x="4486274" y="3033915"/>
            <a:chExt cx="4175126" cy="3186316"/>
          </a:xfrm>
        </p:grpSpPr>
        <p:sp>
          <p:nvSpPr>
            <p:cNvPr id="13" name="角丸四角形 12"/>
            <p:cNvSpPr/>
            <p:nvPr/>
          </p:nvSpPr>
          <p:spPr bwMode="auto">
            <a:xfrm>
              <a:off x="6000750" y="5153430"/>
              <a:ext cx="2660650" cy="1066800"/>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テクノロジー</a:t>
              </a:r>
              <a:endParaRPr kumimoji="0" lang="en-US" altLang="ja-JP" sz="2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dirty="0" smtClean="0">
                  <a:solidFill>
                    <a:schemeClr val="bg1"/>
                  </a:solidFill>
                  <a:latin typeface="Arial Black"/>
                  <a:ea typeface="HGP創英角ｺﾞｼｯｸUB"/>
                  <a:cs typeface="Arial Black"/>
                </a:rPr>
                <a:t>新たな収益モデル</a:t>
              </a:r>
              <a:endParaRPr kumimoji="0" lang="ja-JP" altLang="en-US" sz="2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14" name="角丸四角形 13"/>
            <p:cNvSpPr/>
            <p:nvPr/>
          </p:nvSpPr>
          <p:spPr bwMode="auto">
            <a:xfrm>
              <a:off x="6000750" y="3033915"/>
              <a:ext cx="2660650" cy="10668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ポスト</a:t>
              </a:r>
              <a:r>
                <a:rPr kumimoji="0" lang="en-US" altLang="ja-JP" sz="2400" dirty="0" smtClean="0">
                  <a:solidFill>
                    <a:schemeClr val="bg1"/>
                  </a:solidFill>
                  <a:effectLst/>
                  <a:latin typeface="Arial Black"/>
                  <a:ea typeface="HGP創英角ｺﾞｼｯｸUB"/>
                  <a:cs typeface="Arial Black"/>
                </a:rPr>
                <a:t>SI</a:t>
              </a: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ビジネス</a:t>
              </a:r>
              <a:endParaRPr kumimoji="0" lang="en-US" altLang="ja-JP" sz="2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25" name="右矢印 24"/>
            <p:cNvSpPr/>
            <p:nvPr/>
          </p:nvSpPr>
          <p:spPr bwMode="auto">
            <a:xfrm>
              <a:off x="4486274" y="5153430"/>
              <a:ext cx="1406525" cy="1066801"/>
            </a:xfrm>
            <a:prstGeom prst="rightArrow">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拡大</a:t>
              </a:r>
            </a:p>
          </p:txBody>
        </p:sp>
        <p:sp>
          <p:nvSpPr>
            <p:cNvPr id="36" name="下矢印 35"/>
            <p:cNvSpPr/>
            <p:nvPr/>
          </p:nvSpPr>
          <p:spPr bwMode="auto">
            <a:xfrm flipV="1">
              <a:off x="6924674" y="4274243"/>
              <a:ext cx="809625" cy="752188"/>
            </a:xfrm>
            <a:prstGeom prst="downArrow">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grpSp>
    </p:spTree>
    <p:extLst>
      <p:ext uri="{BB962C8B-B14F-4D97-AF65-F5344CB8AC3E}">
        <p14:creationId xmlns:p14="http://schemas.microsoft.com/office/powerpoint/2010/main" val="8699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p:tgtEl>
                                          <p:spTgt spid="4"/>
                                        </p:tgtEl>
                                        <p:attrNameLst>
                                          <p:attrName>ppt_x</p:attrName>
                                        </p:attrNameLst>
                                      </p:cBhvr>
                                      <p:tavLst>
                                        <p:tav tm="0">
                                          <p:val>
                                            <p:strVal val="#ppt_x-#ppt_w*1.125000"/>
                                          </p:val>
                                        </p:tav>
                                        <p:tav tm="100000">
                                          <p:val>
                                            <p:strVal val="#ppt_x"/>
                                          </p:val>
                                        </p:tav>
                                      </p:tavLst>
                                    </p:anim>
                                    <p:animEffect transition="in" filter="wipe(righ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up)">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57259" y="4602052"/>
            <a:ext cx="8066027" cy="103531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702022" y="3627639"/>
            <a:ext cx="5845906" cy="2009726"/>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48038" y="2732398"/>
            <a:ext cx="3929551" cy="2904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ビジネス価値のシフト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8" name="テキスト ボックス 7"/>
          <p:cNvSpPr txBox="1"/>
          <p:nvPr/>
        </p:nvSpPr>
        <p:spPr>
          <a:xfrm>
            <a:off x="557260" y="4765765"/>
            <a:ext cx="2144762" cy="707886"/>
          </a:xfrm>
          <a:prstGeom prst="rect">
            <a:avLst/>
          </a:prstGeom>
          <a:noFill/>
        </p:spPr>
        <p:txBody>
          <a:bodyPr wrap="square" rtlCol="0">
            <a:spAutoFit/>
          </a:bodyPr>
          <a:lstStyle/>
          <a:p>
            <a:pPr algn="ctr"/>
            <a:r>
              <a:rPr kumimoji="1" lang="ja-JP" altLang="en-US" sz="2000" dirty="0" smtClean="0">
                <a:solidFill>
                  <a:schemeClr val="bg1"/>
                </a:solidFill>
                <a:latin typeface="Meiryo" charset="-128"/>
                <a:ea typeface="Meiryo" charset="-128"/>
                <a:cs typeface="Meiryo" charset="-128"/>
              </a:rPr>
              <a:t>いいモノを</a:t>
            </a:r>
            <a:endParaRPr kumimoji="1" lang="en-US" altLang="ja-JP" sz="2000" dirty="0" smtClean="0">
              <a:solidFill>
                <a:schemeClr val="bg1"/>
              </a:solidFill>
              <a:latin typeface="Meiryo" charset="-128"/>
              <a:ea typeface="Meiryo" charset="-128"/>
              <a:cs typeface="Meiryo" charset="-128"/>
            </a:endParaRPr>
          </a:p>
          <a:p>
            <a:pPr algn="ctr"/>
            <a:r>
              <a:rPr kumimoji="1" lang="ja-JP" altLang="en-US" sz="2000" dirty="0" smtClean="0">
                <a:solidFill>
                  <a:schemeClr val="bg1"/>
                </a:solidFill>
                <a:latin typeface="Meiryo" charset="-128"/>
                <a:ea typeface="Meiryo" charset="-128"/>
                <a:cs typeface="Meiryo" charset="-128"/>
              </a:rPr>
              <a:t>作って売る</a:t>
            </a:r>
            <a:endParaRPr kumimoji="1" lang="ja-JP" altLang="en-US" sz="2000" dirty="0">
              <a:solidFill>
                <a:schemeClr val="bg1"/>
              </a:solidFill>
              <a:latin typeface="Meiryo" charset="-128"/>
              <a:ea typeface="Meiryo" charset="-128"/>
              <a:cs typeface="Meiryo" charset="-128"/>
            </a:endParaRPr>
          </a:p>
        </p:txBody>
      </p:sp>
      <p:sp>
        <p:nvSpPr>
          <p:cNvPr id="9" name="テキスト ボックス 8"/>
          <p:cNvSpPr txBox="1"/>
          <p:nvPr/>
        </p:nvSpPr>
        <p:spPr>
          <a:xfrm>
            <a:off x="2871352" y="4278559"/>
            <a:ext cx="1467068" cy="707886"/>
          </a:xfrm>
          <a:prstGeom prst="rect">
            <a:avLst/>
          </a:prstGeom>
          <a:noFill/>
        </p:spPr>
        <p:txBody>
          <a:bodyPr wrap="none" rtlCol="0">
            <a:spAutoFit/>
          </a:bodyPr>
          <a:lstStyle/>
          <a:p>
            <a:r>
              <a:rPr kumimoji="1" lang="ja-JP" altLang="en-US" sz="2000" smtClean="0">
                <a:solidFill>
                  <a:schemeClr val="bg1"/>
                </a:solidFill>
                <a:latin typeface="Meiryo" charset="-128"/>
                <a:ea typeface="Meiryo" charset="-128"/>
                <a:cs typeface="Meiryo" charset="-128"/>
              </a:rPr>
              <a:t>安く</a:t>
            </a:r>
            <a:endParaRPr kumimoji="1" lang="en-US" altLang="ja-JP" sz="2000" dirty="0" smtClean="0">
              <a:solidFill>
                <a:schemeClr val="bg1"/>
              </a:solidFill>
              <a:latin typeface="Meiryo" charset="-128"/>
              <a:ea typeface="Meiryo" charset="-128"/>
              <a:cs typeface="Meiryo" charset="-128"/>
            </a:endParaRPr>
          </a:p>
          <a:p>
            <a:r>
              <a:rPr kumimoji="1" lang="ja-JP" altLang="en-US" sz="2000" dirty="0" smtClean="0">
                <a:solidFill>
                  <a:schemeClr val="bg1"/>
                </a:solidFill>
                <a:latin typeface="Meiryo" charset="-128"/>
                <a:ea typeface="Meiryo" charset="-128"/>
                <a:cs typeface="Meiryo" charset="-128"/>
              </a:rPr>
              <a:t>作って売る</a:t>
            </a:r>
            <a:endParaRPr kumimoji="1" lang="ja-JP" altLang="en-US" sz="2000" dirty="0">
              <a:solidFill>
                <a:schemeClr val="bg1"/>
              </a:solidFill>
              <a:latin typeface="Meiryo" charset="-128"/>
              <a:ea typeface="Meiryo" charset="-128"/>
              <a:cs typeface="Meiryo" charset="-128"/>
            </a:endParaRPr>
          </a:p>
        </p:txBody>
      </p:sp>
      <p:sp>
        <p:nvSpPr>
          <p:cNvPr id="10" name="テキスト ボックス 9"/>
          <p:cNvSpPr txBox="1"/>
          <p:nvPr/>
        </p:nvSpPr>
        <p:spPr>
          <a:xfrm>
            <a:off x="4670714" y="3913810"/>
            <a:ext cx="1569660" cy="58477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インテグレーション</a:t>
            </a:r>
            <a:endParaRPr kumimoji="1" lang="en-US" altLang="ja-JP" sz="1200" dirty="0" smtClean="0">
              <a:solidFill>
                <a:schemeClr val="bg1"/>
              </a:solidFill>
              <a:latin typeface="Meiryo" charset="-128"/>
              <a:ea typeface="Meiryo" charset="-128"/>
              <a:cs typeface="Meiryo" charset="-128"/>
            </a:endParaRPr>
          </a:p>
          <a:p>
            <a:pPr algn="r"/>
            <a:r>
              <a:rPr kumimoji="1" lang="ja-JP" altLang="en-US" sz="2000" dirty="0" smtClean="0">
                <a:solidFill>
                  <a:schemeClr val="bg1"/>
                </a:solidFill>
                <a:latin typeface="Meiryo" charset="-128"/>
                <a:ea typeface="Meiryo" charset="-128"/>
                <a:cs typeface="Meiryo" charset="-128"/>
              </a:rPr>
              <a:t>して売る</a:t>
            </a:r>
            <a:endParaRPr kumimoji="1" lang="ja-JP" altLang="en-US" sz="2000" dirty="0">
              <a:solidFill>
                <a:schemeClr val="bg1"/>
              </a:solidFill>
              <a:latin typeface="Meiryo" charset="-128"/>
              <a:ea typeface="Meiryo" charset="-128"/>
              <a:cs typeface="Meiryo" charset="-128"/>
            </a:endParaRPr>
          </a:p>
        </p:txBody>
      </p:sp>
      <p:sp>
        <p:nvSpPr>
          <p:cNvPr id="12" name="テキスト ボックス 11"/>
          <p:cNvSpPr txBox="1"/>
          <p:nvPr/>
        </p:nvSpPr>
        <p:spPr>
          <a:xfrm>
            <a:off x="557259" y="4206197"/>
            <a:ext cx="2108269" cy="415498"/>
          </a:xfrm>
          <a:prstGeom prst="rect">
            <a:avLst/>
          </a:prstGeom>
          <a:noFill/>
        </p:spPr>
        <p:txBody>
          <a:bodyPr wrap="none" rtlCol="0">
            <a:spAutoFit/>
          </a:bodyPr>
          <a:lstStyle/>
          <a:p>
            <a:pPr marL="171450" indent="-171450">
              <a:buFont typeface="Wingdings" charset="2"/>
              <a:buChar char="ü"/>
            </a:pPr>
            <a:r>
              <a:rPr kumimoji="1" lang="ja-JP" altLang="en-US" sz="1050" dirty="0" smtClean="0">
                <a:solidFill>
                  <a:srgbClr val="33ACBD"/>
                </a:solidFill>
                <a:latin typeface="Meiryo" charset="-128"/>
                <a:ea typeface="Meiryo" charset="-128"/>
                <a:cs typeface="Meiryo" charset="-128"/>
              </a:rPr>
              <a:t>分業による効率化</a:t>
            </a:r>
            <a:endParaRPr kumimoji="1" lang="en-US" altLang="ja-JP" sz="1050" dirty="0" smtClean="0">
              <a:solidFill>
                <a:srgbClr val="33ACBD"/>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33ACBD"/>
                </a:solidFill>
                <a:latin typeface="Meiryo" charset="-128"/>
                <a:ea typeface="Meiryo" charset="-128"/>
                <a:cs typeface="Meiryo" charset="-128"/>
              </a:rPr>
              <a:t>人間力による品質の作り込み</a:t>
            </a:r>
            <a:endParaRPr kumimoji="1" lang="ja-JP" altLang="en-US" sz="1050" dirty="0">
              <a:solidFill>
                <a:srgbClr val="33ACBD"/>
              </a:solidFill>
              <a:latin typeface="Meiryo" charset="-128"/>
              <a:ea typeface="Meiryo" charset="-128"/>
              <a:cs typeface="Meiryo" charset="-128"/>
            </a:endParaRPr>
          </a:p>
        </p:txBody>
      </p:sp>
      <p:sp>
        <p:nvSpPr>
          <p:cNvPr id="13" name="テキスト ボックス 12"/>
          <p:cNvSpPr txBox="1"/>
          <p:nvPr/>
        </p:nvSpPr>
        <p:spPr>
          <a:xfrm>
            <a:off x="2871352" y="3212141"/>
            <a:ext cx="1435008" cy="415498"/>
          </a:xfrm>
          <a:prstGeom prst="rect">
            <a:avLst/>
          </a:prstGeom>
          <a:noFill/>
        </p:spPr>
        <p:txBody>
          <a:bodyPr wrap="none" rtlCol="0">
            <a:spAutoFit/>
          </a:bodyPr>
          <a:lstStyle/>
          <a:p>
            <a:pPr marL="171450" indent="-171450">
              <a:buFont typeface="Wingdings" charset="2"/>
              <a:buChar char="ü"/>
            </a:pPr>
            <a:r>
              <a:rPr lang="ja-JP" altLang="en-US" sz="1050" dirty="0" smtClean="0">
                <a:solidFill>
                  <a:schemeClr val="accent5">
                    <a:lumMod val="75000"/>
                  </a:schemeClr>
                </a:solidFill>
                <a:latin typeface="Meiryo" charset="-128"/>
                <a:ea typeface="Meiryo" charset="-128"/>
                <a:cs typeface="Meiryo" charset="-128"/>
              </a:rPr>
              <a:t>安い労働力の確保</a:t>
            </a:r>
            <a:endParaRPr lang="en-US" altLang="ja-JP" sz="1050" dirty="0" smtClean="0">
              <a:solidFill>
                <a:schemeClr val="accent5">
                  <a:lumMod val="75000"/>
                </a:schemeClr>
              </a:solidFill>
              <a:latin typeface="Meiryo" charset="-128"/>
              <a:ea typeface="Meiryo" charset="-128"/>
              <a:cs typeface="Meiryo" charset="-128"/>
            </a:endParaRPr>
          </a:p>
          <a:p>
            <a:pPr marL="171450" indent="-171450">
              <a:buFont typeface="Wingdings" charset="2"/>
              <a:buChar char="ü"/>
            </a:pPr>
            <a:r>
              <a:rPr lang="ja-JP" altLang="en-US" sz="1050" dirty="0" smtClean="0">
                <a:solidFill>
                  <a:schemeClr val="accent5">
                    <a:lumMod val="75000"/>
                  </a:schemeClr>
                </a:solidFill>
                <a:latin typeface="Meiryo" charset="-128"/>
                <a:ea typeface="Meiryo" charset="-128"/>
                <a:cs typeface="Meiryo" charset="-128"/>
              </a:rPr>
              <a:t>自動化の推進</a:t>
            </a:r>
            <a:endParaRPr kumimoji="1" lang="ja-JP" altLang="en-US" sz="1050" dirty="0">
              <a:solidFill>
                <a:schemeClr val="accent5">
                  <a:lumMod val="75000"/>
                </a:schemeClr>
              </a:solidFill>
              <a:latin typeface="Meiryo" charset="-128"/>
              <a:ea typeface="Meiryo" charset="-128"/>
              <a:cs typeface="Meiryo" charset="-128"/>
            </a:endParaRPr>
          </a:p>
        </p:txBody>
      </p:sp>
      <p:sp>
        <p:nvSpPr>
          <p:cNvPr id="14" name="テキスト ボックス 13"/>
          <p:cNvSpPr txBox="1"/>
          <p:nvPr/>
        </p:nvSpPr>
        <p:spPr>
          <a:xfrm>
            <a:off x="4670714" y="2316900"/>
            <a:ext cx="1569660" cy="415498"/>
          </a:xfrm>
          <a:prstGeom prst="rect">
            <a:avLst/>
          </a:prstGeom>
          <a:noFill/>
        </p:spPr>
        <p:txBody>
          <a:bodyPr wrap="none" rtlCol="0">
            <a:spAutoFit/>
          </a:bodyPr>
          <a:lstStyle/>
          <a:p>
            <a:pPr marL="171450" indent="-171450">
              <a:buFont typeface="Wingdings" charset="2"/>
              <a:buChar char="ü"/>
            </a:pPr>
            <a:r>
              <a:rPr lang="ja-JP" altLang="en-US" sz="1050" dirty="0" smtClean="0">
                <a:solidFill>
                  <a:srgbClr val="0070C0"/>
                </a:solidFill>
                <a:latin typeface="Meiryo" charset="-128"/>
                <a:ea typeface="Meiryo" charset="-128"/>
                <a:cs typeface="Meiryo" charset="-128"/>
              </a:rPr>
              <a:t>顧客課題を起点</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0070C0"/>
                </a:solidFill>
                <a:latin typeface="Meiryo" charset="-128"/>
                <a:ea typeface="Meiryo" charset="-128"/>
                <a:cs typeface="Meiryo" charset="-128"/>
              </a:rPr>
              <a:t>最適な</a:t>
            </a:r>
            <a:r>
              <a:rPr kumimoji="1" lang="ja-JP" altLang="en-US" sz="1050" dirty="0" smtClean="0">
                <a:solidFill>
                  <a:srgbClr val="0070C0"/>
                </a:solidFill>
                <a:latin typeface="Meiryo" charset="-128"/>
                <a:ea typeface="Meiryo" charset="-128"/>
                <a:cs typeface="Meiryo" charset="-128"/>
              </a:rPr>
              <a:t>組合せの創出</a:t>
            </a:r>
            <a:endParaRPr kumimoji="1" lang="ja-JP" altLang="en-US" sz="1050" dirty="0">
              <a:solidFill>
                <a:srgbClr val="0070C0"/>
              </a:solidFill>
              <a:latin typeface="Meiryo" charset="-128"/>
              <a:ea typeface="Meiryo" charset="-128"/>
              <a:cs typeface="Meiryo" charset="-128"/>
            </a:endParaRPr>
          </a:p>
        </p:txBody>
      </p:sp>
      <p:sp>
        <p:nvSpPr>
          <p:cNvPr id="16" name="ホームベース 15"/>
          <p:cNvSpPr/>
          <p:nvPr/>
        </p:nvSpPr>
        <p:spPr>
          <a:xfrm>
            <a:off x="457200" y="1379843"/>
            <a:ext cx="5873251" cy="833590"/>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smtClean="0">
                <a:solidFill>
                  <a:srgbClr val="FFFFFF"/>
                </a:solidFill>
                <a:latin typeface="Meiryo" charset="-128"/>
                <a:ea typeface="Meiryo" charset="-128"/>
                <a:cs typeface="Meiryo" charset="-128"/>
              </a:rPr>
              <a:t>　「顧客価値」を実現する手段の提供から</a:t>
            </a:r>
            <a:endParaRPr kumimoji="1" lang="en-US" altLang="ja-JP" sz="2000" dirty="0" smtClean="0">
              <a:solidFill>
                <a:srgbClr val="FFFFFF"/>
              </a:solidFill>
              <a:latin typeface="Meiryo" charset="-128"/>
              <a:ea typeface="Meiryo" charset="-128"/>
              <a:cs typeface="Meiryo" charset="-128"/>
            </a:endParaRPr>
          </a:p>
          <a:p>
            <a:r>
              <a:rPr lang="ja-JP" altLang="en-US" sz="2000" dirty="0" smtClean="0">
                <a:solidFill>
                  <a:srgbClr val="FFFFFF"/>
                </a:solidFill>
                <a:latin typeface="Meiryo" charset="-128"/>
                <a:ea typeface="Meiryo" charset="-128"/>
                <a:cs typeface="Meiryo" charset="-128"/>
              </a:rPr>
              <a:t>　「顧客価値」そのものを提供することへ</a:t>
            </a:r>
            <a:endParaRPr kumimoji="1" lang="ja-JP" altLang="en-US" sz="2000" dirty="0">
              <a:solidFill>
                <a:srgbClr val="FFFFFF"/>
              </a:solidFill>
              <a:latin typeface="Meiryo" charset="-128"/>
              <a:ea typeface="Meiryo" charset="-128"/>
              <a:cs typeface="Meiryo" charset="-128"/>
            </a:endParaRPr>
          </a:p>
        </p:txBody>
      </p:sp>
      <p:sp>
        <p:nvSpPr>
          <p:cNvPr id="17" name="テキスト ボックス 16"/>
          <p:cNvSpPr txBox="1"/>
          <p:nvPr/>
        </p:nvSpPr>
        <p:spPr>
          <a:xfrm>
            <a:off x="1715855" y="5801078"/>
            <a:ext cx="986167" cy="369332"/>
          </a:xfrm>
          <a:prstGeom prst="rect">
            <a:avLst/>
          </a:prstGeom>
          <a:noFill/>
        </p:spPr>
        <p:txBody>
          <a:bodyPr wrap="none" rtlCol="0">
            <a:spAutoFit/>
          </a:bodyPr>
          <a:lstStyle/>
          <a:p>
            <a:r>
              <a:rPr kumimoji="1" lang="en-US" altLang="ja-JP" dirty="0" smtClean="0">
                <a:solidFill>
                  <a:schemeClr val="tx1">
                    <a:lumMod val="50000"/>
                    <a:lumOff val="50000"/>
                  </a:schemeClr>
                </a:solidFill>
                <a:latin typeface="Meiryo" charset="-128"/>
                <a:ea typeface="Meiryo" charset="-128"/>
                <a:cs typeface="Meiryo" charset="-128"/>
              </a:rPr>
              <a:t>〜1990</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8" name="テキスト ボックス 17"/>
          <p:cNvSpPr txBox="1"/>
          <p:nvPr/>
        </p:nvSpPr>
        <p:spPr>
          <a:xfrm>
            <a:off x="3554066" y="5801078"/>
            <a:ext cx="986167" cy="369332"/>
          </a:xfrm>
          <a:prstGeom prst="rect">
            <a:avLst/>
          </a:prstGeom>
          <a:noFill/>
        </p:spPr>
        <p:txBody>
          <a:bodyPr wrap="none" rtlCol="0">
            <a:spAutoFit/>
          </a:bodyPr>
          <a:lstStyle/>
          <a:p>
            <a:r>
              <a:rPr kumimoji="1" lang="en-US" altLang="ja-JP" dirty="0" smtClean="0">
                <a:solidFill>
                  <a:schemeClr val="tx1">
                    <a:lumMod val="50000"/>
                    <a:lumOff val="50000"/>
                  </a:schemeClr>
                </a:solidFill>
                <a:latin typeface="Meiryo" charset="-128"/>
                <a:ea typeface="Meiryo" charset="-128"/>
                <a:cs typeface="Meiryo" charset="-128"/>
              </a:rPr>
              <a:t>〜2000</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9" name="テキスト ボックス 18"/>
          <p:cNvSpPr txBox="1"/>
          <p:nvPr/>
        </p:nvSpPr>
        <p:spPr>
          <a:xfrm>
            <a:off x="5412529" y="5805418"/>
            <a:ext cx="986167" cy="369332"/>
          </a:xfrm>
          <a:prstGeom prst="rect">
            <a:avLst/>
          </a:prstGeom>
          <a:noFill/>
        </p:spPr>
        <p:txBody>
          <a:bodyPr wrap="none" rtlCol="0">
            <a:spAutoFit/>
          </a:bodyPr>
          <a:lstStyle/>
          <a:p>
            <a:r>
              <a:rPr kumimoji="1" lang="en-US" altLang="ja-JP" dirty="0" smtClean="0">
                <a:solidFill>
                  <a:schemeClr val="tx1">
                    <a:lumMod val="50000"/>
                    <a:lumOff val="50000"/>
                  </a:schemeClr>
                </a:solidFill>
                <a:latin typeface="Meiryo" charset="-128"/>
                <a:ea typeface="Meiryo" charset="-128"/>
                <a:cs typeface="Meiryo" charset="-128"/>
              </a:rPr>
              <a:t>〜2010</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20" name="雲 19"/>
          <p:cNvSpPr/>
          <p:nvPr/>
        </p:nvSpPr>
        <p:spPr>
          <a:xfrm>
            <a:off x="6514217" y="3255026"/>
            <a:ext cx="1870919" cy="1444223"/>
          </a:xfrm>
          <a:prstGeom prst="cloud">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0070C0"/>
                </a:solidFill>
                <a:latin typeface="Meiryo" charset="-128"/>
                <a:ea typeface="Meiryo" charset="-128"/>
                <a:cs typeface="Meiryo" charset="-128"/>
              </a:rPr>
              <a:t>クラウド</a:t>
            </a:r>
            <a:endParaRPr kumimoji="1" lang="ja-JP" altLang="en-US" sz="2000" b="1" dirty="0">
              <a:solidFill>
                <a:srgbClr val="0070C0"/>
              </a:solidFill>
              <a:latin typeface="Meiryo" charset="-128"/>
              <a:ea typeface="Meiryo" charset="-128"/>
              <a:cs typeface="Meiryo" charset="-128"/>
            </a:endParaRPr>
          </a:p>
        </p:txBody>
      </p:sp>
      <p:grpSp>
        <p:nvGrpSpPr>
          <p:cNvPr id="21" name="図形グループ 20"/>
          <p:cNvGrpSpPr/>
          <p:nvPr/>
        </p:nvGrpSpPr>
        <p:grpSpPr>
          <a:xfrm>
            <a:off x="6444122" y="1379843"/>
            <a:ext cx="1977293" cy="4257522"/>
            <a:chOff x="6398696" y="1379843"/>
            <a:chExt cx="1977293" cy="4257522"/>
          </a:xfrm>
        </p:grpSpPr>
        <p:sp>
          <p:nvSpPr>
            <p:cNvPr id="4" name="正方形/長方形 3"/>
            <p:cNvSpPr/>
            <p:nvPr/>
          </p:nvSpPr>
          <p:spPr>
            <a:xfrm>
              <a:off x="6398696" y="1940688"/>
              <a:ext cx="1977293" cy="369667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6782846" y="3498614"/>
              <a:ext cx="1210588" cy="707886"/>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成果を</a:t>
              </a:r>
              <a:endParaRPr kumimoji="1" lang="en-US" altLang="ja-JP" sz="2000" dirty="0" smtClean="0">
                <a:solidFill>
                  <a:schemeClr val="bg1"/>
                </a:solidFill>
                <a:latin typeface="Meiryo" charset="-128"/>
                <a:ea typeface="Meiryo" charset="-128"/>
                <a:cs typeface="Meiryo" charset="-128"/>
              </a:endParaRPr>
            </a:p>
            <a:p>
              <a:r>
                <a:rPr lang="ja-JP" altLang="en-US" sz="2000" dirty="0" smtClean="0">
                  <a:solidFill>
                    <a:schemeClr val="bg1"/>
                  </a:solidFill>
                  <a:latin typeface="Meiryo" charset="-128"/>
                  <a:ea typeface="Meiryo" charset="-128"/>
                  <a:cs typeface="Meiryo" charset="-128"/>
                </a:rPr>
                <a:t>直接</a:t>
              </a:r>
              <a:r>
                <a:rPr kumimoji="1" lang="ja-JP" altLang="en-US" sz="2000" dirty="0" smtClean="0">
                  <a:solidFill>
                    <a:schemeClr val="bg1"/>
                  </a:solidFill>
                  <a:latin typeface="Meiryo" charset="-128"/>
                  <a:ea typeface="Meiryo" charset="-128"/>
                  <a:cs typeface="Meiryo" charset="-128"/>
                </a:rPr>
                <a:t>売る</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6535185" y="1379843"/>
              <a:ext cx="1704313" cy="577081"/>
            </a:xfrm>
            <a:prstGeom prst="rect">
              <a:avLst/>
            </a:prstGeom>
            <a:noFill/>
          </p:spPr>
          <p:txBody>
            <a:bodyPr wrap="none" rtlCol="0">
              <a:spAutoFit/>
            </a:bodyPr>
            <a:lstStyle/>
            <a:p>
              <a:pPr marL="171450" indent="-171450">
                <a:buFont typeface="Wingdings" charset="2"/>
                <a:buChar char="ü"/>
              </a:pPr>
              <a:r>
                <a:rPr lang="ja-JP" altLang="en-US" sz="1050" dirty="0" smtClean="0">
                  <a:solidFill>
                    <a:srgbClr val="00B050"/>
                  </a:solidFill>
                  <a:latin typeface="Meiryo" charset="-128"/>
                  <a:ea typeface="Meiryo" charset="-128"/>
                  <a:cs typeface="Meiryo" charset="-128"/>
                </a:rPr>
                <a:t>サービスの重視</a:t>
              </a:r>
              <a:endParaRPr lang="en-US" altLang="ja-JP" sz="1050" dirty="0" smtClean="0">
                <a:solidFill>
                  <a:srgbClr val="00B050"/>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00B050"/>
                  </a:solidFill>
                  <a:latin typeface="Meiryo" charset="-128"/>
                  <a:ea typeface="Meiryo" charset="-128"/>
                  <a:cs typeface="Meiryo" charset="-128"/>
                </a:rPr>
                <a:t>ソフトウエアの重視</a:t>
              </a:r>
              <a:endParaRPr kumimoji="1" lang="en-US" altLang="ja-JP" sz="1050" dirty="0" smtClean="0">
                <a:solidFill>
                  <a:srgbClr val="00B050"/>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00B050"/>
                  </a:solidFill>
                  <a:latin typeface="Meiryo" charset="-128"/>
                  <a:ea typeface="Meiryo" charset="-128"/>
                  <a:cs typeface="Meiryo" charset="-128"/>
                </a:rPr>
                <a:t>ビジネスのデジタル化</a:t>
              </a:r>
              <a:endParaRPr kumimoji="1" lang="ja-JP" altLang="en-US" sz="1050" dirty="0">
                <a:solidFill>
                  <a:srgbClr val="00B050"/>
                </a:solidFill>
                <a:latin typeface="Meiryo" charset="-128"/>
                <a:ea typeface="Meiryo" charset="-128"/>
                <a:cs typeface="Meiryo" charset="-128"/>
              </a:endParaRPr>
            </a:p>
          </p:txBody>
        </p:sp>
      </p:grpSp>
    </p:spTree>
    <p:extLst>
      <p:ext uri="{BB962C8B-B14F-4D97-AF65-F5344CB8AC3E}">
        <p14:creationId xmlns:p14="http://schemas.microsoft.com/office/powerpoint/2010/main" val="143559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ppt_x</p:attrName>
                                        </p:attrNameLst>
                                      </p:cBhvr>
                                      <p:tavLst>
                                        <p:tav tm="0">
                                          <p:val>
                                            <p:strVal val="#ppt_x-#ppt_w*1.125000"/>
                                          </p:val>
                                        </p:tav>
                                        <p:tav tm="100000">
                                          <p:val>
                                            <p:strVal val="#ppt_x"/>
                                          </p:val>
                                        </p:tav>
                                      </p:tavLst>
                                    </p:anim>
                                    <p:animEffect transition="in" filter="wipe(righ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ポスト</a:t>
            </a:r>
            <a:r>
              <a:rPr kumimoji="1" lang="en-US" altLang="ja-JP" dirty="0" smtClean="0"/>
              <a:t>SI</a:t>
            </a:r>
            <a:r>
              <a:rPr kumimoji="1" lang="ja-JP" altLang="en-US" dirty="0" smtClean="0"/>
              <a:t>ビジネスの位置付け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正方形/長方形 3"/>
          <p:cNvSpPr/>
          <p:nvPr/>
        </p:nvSpPr>
        <p:spPr>
          <a:xfrm>
            <a:off x="457200" y="1151922"/>
            <a:ext cx="3943142" cy="385880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754178" y="1151923"/>
            <a:ext cx="3943141" cy="385880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754178" y="5242090"/>
            <a:ext cx="3943141" cy="113715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国内</a:t>
            </a:r>
            <a:r>
              <a:rPr kumimoji="1" lang="en-US" altLang="ja-JP" sz="1600" dirty="0" smtClean="0">
                <a:solidFill>
                  <a:srgbClr val="FFFFFF"/>
                </a:solidFill>
                <a:latin typeface="ＭＳ Ｐゴシック"/>
                <a:ea typeface="ＭＳ Ｐゴシック"/>
                <a:cs typeface="ＭＳ Ｐゴシック"/>
              </a:rPr>
              <a:t>SI</a:t>
            </a:r>
            <a:r>
              <a:rPr kumimoji="1" lang="ja-JP" altLang="en-US" sz="1600" dirty="0" smtClean="0">
                <a:solidFill>
                  <a:srgbClr val="FFFFFF"/>
                </a:solidFill>
                <a:latin typeface="ＭＳ Ｐゴシック"/>
                <a:ea typeface="ＭＳ Ｐゴシック"/>
                <a:cs typeface="ＭＳ Ｐゴシック"/>
              </a:rPr>
              <a:t>事業者が取り組むには難しい領域</a:t>
            </a:r>
            <a:endParaRPr kumimoji="1" lang="en-US" altLang="ja-JP" sz="1600" dirty="0" smtClean="0">
              <a:solidFill>
                <a:srgbClr val="FFFFFF"/>
              </a:solidFill>
              <a:latin typeface="ＭＳ Ｐゴシック"/>
              <a:ea typeface="ＭＳ Ｐゴシック"/>
              <a:cs typeface="ＭＳ Ｐゴシック"/>
            </a:endParaRPr>
          </a:p>
          <a:p>
            <a:pPr algn="ctr"/>
            <a:r>
              <a:rPr kumimoji="1" lang="en-US" altLang="ja-JP" sz="1400" dirty="0" smtClean="0">
                <a:solidFill>
                  <a:srgbClr val="FFFFFF"/>
                </a:solidFill>
                <a:latin typeface="ＭＳ Ｐゴシック"/>
                <a:ea typeface="ＭＳ Ｐゴシック"/>
                <a:cs typeface="ＭＳ Ｐゴシック"/>
              </a:rPr>
              <a:t>AWS</a:t>
            </a:r>
            <a:r>
              <a:rPr kumimoji="1" lang="ja-JP" altLang="en-US" sz="1400" dirty="0" smtClean="0">
                <a:solidFill>
                  <a:srgbClr val="FFFFFF"/>
                </a:solidFill>
                <a:latin typeface="ＭＳ Ｐゴシック"/>
                <a:ea typeface="ＭＳ Ｐゴシック"/>
                <a:cs typeface="ＭＳ Ｐゴシック"/>
              </a:rPr>
              <a:t>や</a:t>
            </a:r>
            <a:r>
              <a:rPr kumimoji="1" lang="en-US" altLang="ja-JP" sz="1400" dirty="0" smtClean="0">
                <a:solidFill>
                  <a:srgbClr val="FFFFFF"/>
                </a:solidFill>
                <a:latin typeface="ＭＳ Ｐゴシック"/>
                <a:ea typeface="ＭＳ Ｐゴシック"/>
                <a:cs typeface="ＭＳ Ｐゴシック"/>
              </a:rPr>
              <a:t>Windows Azure Platform</a:t>
            </a:r>
            <a:r>
              <a:rPr kumimoji="1" lang="ja-JP" altLang="en-US" sz="1400" dirty="0" smtClean="0">
                <a:solidFill>
                  <a:srgbClr val="FFFFFF"/>
                </a:solidFill>
                <a:latin typeface="ＭＳ Ｐゴシック"/>
                <a:ea typeface="ＭＳ Ｐゴシック"/>
                <a:cs typeface="ＭＳ Ｐゴシック"/>
              </a:rPr>
              <a:t>などの</a:t>
            </a:r>
            <a:r>
              <a:rPr kumimoji="1" lang="en-US" altLang="ja-JP" sz="1400" dirty="0" err="1" smtClean="0">
                <a:solidFill>
                  <a:srgbClr val="FFFFFF"/>
                </a:solidFill>
                <a:latin typeface="ＭＳ Ｐゴシック"/>
                <a:ea typeface="ＭＳ Ｐゴシック"/>
                <a:cs typeface="ＭＳ Ｐゴシック"/>
              </a:rPr>
              <a:t>IaaS</a:t>
            </a:r>
            <a:r>
              <a:rPr kumimoji="1" lang="ja-JP" altLang="en-US" sz="1400" dirty="0" smtClean="0">
                <a:solidFill>
                  <a:srgbClr val="FFFFFF"/>
                </a:solidFill>
                <a:latin typeface="ＭＳ Ｐゴシック"/>
                <a:ea typeface="ＭＳ Ｐゴシック"/>
                <a:cs typeface="ＭＳ Ｐゴシック"/>
              </a:rPr>
              <a:t>、</a:t>
            </a:r>
            <a:r>
              <a:rPr kumimoji="1" lang="en-US" altLang="ja-JP" sz="1400" dirty="0" err="1" smtClean="0">
                <a:solidFill>
                  <a:srgbClr val="FFFFFF"/>
                </a:solidFill>
                <a:latin typeface="ＭＳ Ｐゴシック"/>
                <a:ea typeface="ＭＳ Ｐゴシック"/>
                <a:cs typeface="ＭＳ Ｐゴシック"/>
              </a:rPr>
              <a:t>Salesforce.com</a:t>
            </a:r>
            <a:r>
              <a:rPr kumimoji="1" lang="ja-JP" altLang="en-US" sz="1400" dirty="0" smtClean="0">
                <a:solidFill>
                  <a:srgbClr val="FFFFFF"/>
                </a:solidFill>
                <a:latin typeface="ＭＳ Ｐゴシック"/>
                <a:ea typeface="ＭＳ Ｐゴシック"/>
                <a:cs typeface="ＭＳ Ｐゴシック"/>
              </a:rPr>
              <a:t>や</a:t>
            </a:r>
            <a:r>
              <a:rPr lang="en-US" altLang="ja-JP" sz="1400" dirty="0" err="1" smtClean="0">
                <a:solidFill>
                  <a:srgbClr val="FFFFFF"/>
                </a:solidFill>
                <a:latin typeface="ＭＳ Ｐゴシック"/>
                <a:ea typeface="ＭＳ Ｐゴシック"/>
                <a:cs typeface="ＭＳ Ｐゴシック"/>
              </a:rPr>
              <a:t>Bluemix</a:t>
            </a:r>
            <a:r>
              <a:rPr lang="ja-JP" altLang="en-US" sz="1400" dirty="0" smtClean="0">
                <a:solidFill>
                  <a:srgbClr val="FFFFFF"/>
                </a:solidFill>
                <a:latin typeface="ＭＳ Ｐゴシック"/>
                <a:ea typeface="ＭＳ Ｐゴシック"/>
                <a:cs typeface="ＭＳ Ｐゴシック"/>
              </a:rPr>
              <a:t>などの汎用</a:t>
            </a:r>
            <a:r>
              <a:rPr lang="en-US" altLang="ja-JP" sz="1400" dirty="0" err="1" smtClean="0">
                <a:solidFill>
                  <a:srgbClr val="FFFFFF"/>
                </a:solidFill>
                <a:latin typeface="ＭＳ Ｐゴシック"/>
                <a:ea typeface="ＭＳ Ｐゴシック"/>
                <a:cs typeface="ＭＳ Ｐゴシック"/>
              </a:rPr>
              <a:t>PaaS</a:t>
            </a:r>
            <a:endParaRPr lang="en-US" altLang="ja-JP" sz="1400" dirty="0">
              <a:solidFill>
                <a:srgbClr val="FFFFFF"/>
              </a:solidFill>
              <a:latin typeface="ＭＳ Ｐゴシック"/>
              <a:ea typeface="ＭＳ Ｐゴシック"/>
              <a:cs typeface="ＭＳ Ｐゴシック"/>
            </a:endParaRPr>
          </a:p>
        </p:txBody>
      </p:sp>
      <p:sp>
        <p:nvSpPr>
          <p:cNvPr id="7" name="正方形/長方形 6"/>
          <p:cNvSpPr/>
          <p:nvPr/>
        </p:nvSpPr>
        <p:spPr>
          <a:xfrm>
            <a:off x="2424545" y="3464204"/>
            <a:ext cx="6161343" cy="12764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smtClean="0">
                <a:solidFill>
                  <a:srgbClr val="FFFFFF"/>
                </a:solidFill>
                <a:latin typeface="ＭＳ Ｐゴシック"/>
                <a:ea typeface="ＭＳ Ｐゴシック"/>
                <a:cs typeface="ＭＳ Ｐゴシック"/>
              </a:rPr>
              <a:t>　　減少傾向にはあるが、今後とも存続する業務領域</a:t>
            </a:r>
            <a:endParaRPr kumimoji="1" lang="en-US" altLang="ja-JP" sz="2000" dirty="0" smtClean="0">
              <a:solidFill>
                <a:srgbClr val="FFFFFF"/>
              </a:solidFill>
              <a:latin typeface="ＭＳ Ｐゴシック"/>
              <a:ea typeface="ＭＳ Ｐゴシック"/>
              <a:cs typeface="ＭＳ Ｐゴシック"/>
            </a:endParaRPr>
          </a:p>
          <a:p>
            <a:pPr marL="742950" lvl="1" indent="-285750">
              <a:buFont typeface="Wingdings" charset="2"/>
              <a:buChar char="v"/>
            </a:pPr>
            <a:r>
              <a:rPr lang="ja-JP" altLang="en-US" sz="1600" dirty="0" smtClean="0">
                <a:solidFill>
                  <a:srgbClr val="FFFFFF"/>
                </a:solidFill>
                <a:latin typeface="ＭＳ Ｐゴシック"/>
                <a:ea typeface="ＭＳ Ｐゴシック"/>
                <a:cs typeface="ＭＳ Ｐゴシック"/>
              </a:rPr>
              <a:t>既存システムの保守や周辺機能の追加開発</a:t>
            </a:r>
            <a:endParaRPr lang="en-US" altLang="ja-JP" sz="1600" dirty="0" smtClean="0">
              <a:solidFill>
                <a:srgbClr val="FFFFFF"/>
              </a:solidFill>
              <a:latin typeface="ＭＳ Ｐゴシック"/>
              <a:ea typeface="ＭＳ Ｐゴシック"/>
              <a:cs typeface="ＭＳ Ｐゴシック"/>
            </a:endParaRPr>
          </a:p>
          <a:p>
            <a:pPr marL="742950" lvl="1" indent="-285750">
              <a:buFont typeface="Wingdings" charset="2"/>
              <a:buChar char="v"/>
            </a:pPr>
            <a:r>
              <a:rPr kumimoji="1" lang="ja-JP" altLang="en-US" sz="1600" dirty="0" smtClean="0">
                <a:solidFill>
                  <a:srgbClr val="FFFFFF"/>
                </a:solidFill>
                <a:latin typeface="ＭＳ Ｐゴシック"/>
                <a:ea typeface="ＭＳ Ｐゴシック"/>
                <a:cs typeface="ＭＳ Ｐゴシック"/>
              </a:rPr>
              <a:t>ユーザー企業の独自システムに関する運用管理</a:t>
            </a:r>
            <a:endParaRPr kumimoji="1" lang="en-US" altLang="ja-JP" sz="1600" dirty="0" smtClean="0">
              <a:solidFill>
                <a:srgbClr val="FFFFFF"/>
              </a:solidFill>
              <a:latin typeface="ＭＳ Ｐゴシック"/>
              <a:ea typeface="ＭＳ Ｐゴシック"/>
              <a:cs typeface="ＭＳ Ｐゴシック"/>
            </a:endParaRPr>
          </a:p>
          <a:p>
            <a:pPr marL="742950" lvl="1" indent="-285750">
              <a:buFont typeface="Wingdings" charset="2"/>
              <a:buChar char="v"/>
            </a:pPr>
            <a:r>
              <a:rPr lang="ja-JP" altLang="en-US" sz="1600" dirty="0" smtClean="0">
                <a:solidFill>
                  <a:srgbClr val="FFFFFF"/>
                </a:solidFill>
                <a:latin typeface="ＭＳ Ｐゴシック"/>
                <a:ea typeface="ＭＳ Ｐゴシック"/>
                <a:cs typeface="ＭＳ Ｐゴシック"/>
              </a:rPr>
              <a:t>特定業務・技術スキルを持つ個人に依存した業務</a:t>
            </a:r>
            <a:endParaRPr kumimoji="1" lang="ja-JP" altLang="en-US" sz="16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457200" y="1264113"/>
            <a:ext cx="3943142" cy="584776"/>
          </a:xfrm>
          <a:prstGeom prst="rect">
            <a:avLst/>
          </a:prstGeom>
          <a:noFill/>
        </p:spPr>
        <p:txBody>
          <a:bodyPr wrap="square" rtlCol="0">
            <a:spAutoFit/>
          </a:bodyPr>
          <a:lstStyle/>
          <a:p>
            <a:pPr algn="ctr"/>
            <a:r>
              <a:rPr kumimoji="1" lang="ja-JP" altLang="en-US" sz="3200" smtClean="0">
                <a:solidFill>
                  <a:schemeClr val="bg1"/>
                </a:solidFill>
                <a:latin typeface="メイリオ"/>
                <a:ea typeface="メイリオ"/>
                <a:cs typeface="メイリオ"/>
              </a:rPr>
              <a:t>従来型</a:t>
            </a:r>
            <a:r>
              <a:rPr kumimoji="1" lang="en-US" altLang="ja-JP" sz="3200" smtClean="0">
                <a:solidFill>
                  <a:schemeClr val="bg1"/>
                </a:solidFill>
                <a:latin typeface="メイリオ"/>
                <a:ea typeface="メイリオ"/>
                <a:cs typeface="メイリオ"/>
              </a:rPr>
              <a:t>SI</a:t>
            </a:r>
            <a:r>
              <a:rPr kumimoji="1" lang="ja-JP" altLang="en-US" sz="3200" dirty="0" smtClean="0">
                <a:solidFill>
                  <a:schemeClr val="bg1"/>
                </a:solidFill>
                <a:latin typeface="メイリオ"/>
                <a:ea typeface="メイリオ"/>
                <a:cs typeface="メイリオ"/>
              </a:rPr>
              <a:t>ビジネス</a:t>
            </a:r>
            <a:endParaRPr kumimoji="1" lang="ja-JP" altLang="en-US" sz="3200" dirty="0">
              <a:solidFill>
                <a:schemeClr val="bg1"/>
              </a:solidFill>
              <a:latin typeface="メイリオ"/>
              <a:ea typeface="メイリオ"/>
              <a:cs typeface="メイリオ"/>
            </a:endParaRPr>
          </a:p>
        </p:txBody>
      </p:sp>
      <p:sp>
        <p:nvSpPr>
          <p:cNvPr id="9" name="テキスト ボックス 8"/>
          <p:cNvSpPr txBox="1"/>
          <p:nvPr/>
        </p:nvSpPr>
        <p:spPr>
          <a:xfrm>
            <a:off x="4754178" y="1240530"/>
            <a:ext cx="3943141" cy="584776"/>
          </a:xfrm>
          <a:prstGeom prst="rect">
            <a:avLst/>
          </a:prstGeom>
          <a:noFill/>
        </p:spPr>
        <p:txBody>
          <a:bodyPr wrap="square" rtlCol="0">
            <a:spAutoFit/>
          </a:bodyPr>
          <a:lstStyle/>
          <a:p>
            <a:pPr algn="ctr"/>
            <a:r>
              <a:rPr kumimoji="1" lang="ja-JP" altLang="en-US" sz="3200" dirty="0" smtClean="0">
                <a:solidFill>
                  <a:schemeClr val="bg1"/>
                </a:solidFill>
                <a:latin typeface="メイリオ"/>
                <a:ea typeface="メイリオ"/>
                <a:cs typeface="メイリオ"/>
              </a:rPr>
              <a:t>ポスト</a:t>
            </a:r>
            <a:r>
              <a:rPr kumimoji="1" lang="en-US" altLang="ja-JP" sz="3200" dirty="0" smtClean="0">
                <a:solidFill>
                  <a:schemeClr val="bg1"/>
                </a:solidFill>
                <a:latin typeface="メイリオ"/>
                <a:ea typeface="メイリオ"/>
                <a:cs typeface="メイリオ"/>
              </a:rPr>
              <a:t>SI</a:t>
            </a:r>
            <a:r>
              <a:rPr kumimoji="1" lang="ja-JP" altLang="en-US" sz="3200" dirty="0" smtClean="0">
                <a:solidFill>
                  <a:schemeClr val="bg1"/>
                </a:solidFill>
                <a:latin typeface="メイリオ"/>
                <a:ea typeface="メイリオ"/>
                <a:cs typeface="メイリオ"/>
              </a:rPr>
              <a:t>ビジネス</a:t>
            </a:r>
            <a:endParaRPr kumimoji="1" lang="ja-JP" altLang="en-US" sz="3200" dirty="0">
              <a:solidFill>
                <a:schemeClr val="bg1"/>
              </a:solidFill>
              <a:latin typeface="メイリオ"/>
              <a:ea typeface="メイリオ"/>
              <a:cs typeface="メイリオ"/>
            </a:endParaRPr>
          </a:p>
        </p:txBody>
      </p:sp>
      <p:sp>
        <p:nvSpPr>
          <p:cNvPr id="10" name="テキスト ボックス 9"/>
          <p:cNvSpPr txBox="1"/>
          <p:nvPr/>
        </p:nvSpPr>
        <p:spPr>
          <a:xfrm>
            <a:off x="611560" y="1972991"/>
            <a:ext cx="2759713" cy="1323439"/>
          </a:xfrm>
          <a:prstGeom prst="rect">
            <a:avLst/>
          </a:prstGeom>
          <a:noFill/>
        </p:spPr>
        <p:txBody>
          <a:bodyPr wrap="square" rtlCol="0">
            <a:spAutoFit/>
          </a:bodyPr>
          <a:lstStyle/>
          <a:p>
            <a:r>
              <a:rPr kumimoji="1" lang="ja-JP" altLang="en-US" sz="2000" dirty="0" smtClean="0">
                <a:solidFill>
                  <a:schemeClr val="bg1"/>
                </a:solidFill>
                <a:latin typeface="メイリオ"/>
                <a:ea typeface="メイリオ"/>
                <a:cs typeface="メイリオ"/>
              </a:rPr>
              <a:t>受託開発・保守、運用管理業務派遣などの工数積算を前提したビジネス・モデル</a:t>
            </a:r>
            <a:endParaRPr kumimoji="1" lang="ja-JP" altLang="en-US" sz="2000" dirty="0">
              <a:solidFill>
                <a:schemeClr val="bg1"/>
              </a:solidFill>
              <a:latin typeface="メイリオ"/>
              <a:ea typeface="メイリオ"/>
              <a:cs typeface="メイリオ"/>
            </a:endParaRPr>
          </a:p>
        </p:txBody>
      </p:sp>
      <p:sp>
        <p:nvSpPr>
          <p:cNvPr id="11" name="テキスト ボックス 10"/>
          <p:cNvSpPr txBox="1"/>
          <p:nvPr/>
        </p:nvSpPr>
        <p:spPr>
          <a:xfrm>
            <a:off x="4858095" y="1972991"/>
            <a:ext cx="3727793" cy="1323439"/>
          </a:xfrm>
          <a:prstGeom prst="rect">
            <a:avLst/>
          </a:prstGeom>
          <a:noFill/>
        </p:spPr>
        <p:txBody>
          <a:bodyPr wrap="square" rtlCol="0">
            <a:spAutoFit/>
          </a:bodyPr>
          <a:lstStyle/>
          <a:p>
            <a:r>
              <a:rPr kumimoji="1" lang="ja-JP" altLang="en-US" sz="2000" dirty="0" smtClean="0">
                <a:solidFill>
                  <a:schemeClr val="bg1"/>
                </a:solidFill>
                <a:latin typeface="メイリオ"/>
                <a:ea typeface="メイリオ"/>
                <a:cs typeface="メイリオ"/>
              </a:rPr>
              <a:t>新しいテクノロジーや開発手法を駆使し、工数積算にこだわらず、収益構造も工夫したビジネス・モデル</a:t>
            </a:r>
            <a:endParaRPr kumimoji="1" lang="ja-JP" altLang="en-US" sz="2000" dirty="0">
              <a:solidFill>
                <a:schemeClr val="bg1"/>
              </a:solidFill>
              <a:latin typeface="メイリオ"/>
              <a:ea typeface="メイリオ"/>
              <a:cs typeface="メイリオ"/>
            </a:endParaRPr>
          </a:p>
        </p:txBody>
      </p:sp>
      <p:sp>
        <p:nvSpPr>
          <p:cNvPr id="12" name="右矢印 11"/>
          <p:cNvSpPr/>
          <p:nvPr/>
        </p:nvSpPr>
        <p:spPr>
          <a:xfrm>
            <a:off x="3371273" y="1972991"/>
            <a:ext cx="1510783" cy="1276400"/>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シフト</a:t>
            </a:r>
            <a:endParaRPr lang="ja-JP" altLang="en-US" sz="2400" dirty="0">
              <a:solidFill>
                <a:srgbClr val="FFFFFF"/>
              </a:solidFill>
              <a:latin typeface="メイリオ"/>
              <a:ea typeface="メイリオ"/>
              <a:cs typeface="メイリオ"/>
            </a:endParaRPr>
          </a:p>
        </p:txBody>
      </p:sp>
      <p:sp>
        <p:nvSpPr>
          <p:cNvPr id="16" name="屈折矢印 15"/>
          <p:cNvSpPr/>
          <p:nvPr/>
        </p:nvSpPr>
        <p:spPr>
          <a:xfrm rot="5400000">
            <a:off x="1197937" y="3322310"/>
            <a:ext cx="1260178" cy="1346969"/>
          </a:xfrm>
          <a:prstGeom prst="bentUpArrow">
            <a:avLst>
              <a:gd name="adj1" fmla="val 50000"/>
              <a:gd name="adj2" fmla="val 41329"/>
              <a:gd name="adj3" fmla="val 25883"/>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ja-JP" altLang="en-US" sz="2000" dirty="0">
              <a:solidFill>
                <a:srgbClr val="FFFFFF"/>
              </a:solidFill>
              <a:latin typeface="ＭＳ Ｐゴシック"/>
              <a:ea typeface="ＭＳ Ｐゴシック"/>
              <a:cs typeface="ＭＳ Ｐゴシック"/>
            </a:endParaRPr>
          </a:p>
        </p:txBody>
      </p:sp>
      <p:sp>
        <p:nvSpPr>
          <p:cNvPr id="17" name="正方形/長方形 16"/>
          <p:cNvSpPr/>
          <p:nvPr/>
        </p:nvSpPr>
        <p:spPr>
          <a:xfrm>
            <a:off x="1349995" y="3840865"/>
            <a:ext cx="800219" cy="461665"/>
          </a:xfrm>
          <a:prstGeom prst="rect">
            <a:avLst/>
          </a:prstGeom>
        </p:spPr>
        <p:txBody>
          <a:bodyPr wrap="none">
            <a:spAutoFit/>
          </a:bodyPr>
          <a:lstStyle/>
          <a:p>
            <a:pPr lvl="0" algn="ctr"/>
            <a:r>
              <a:rPr lang="ja-JP" altLang="en-US" sz="2400" dirty="0" smtClean="0">
                <a:solidFill>
                  <a:srgbClr val="FFFFFF"/>
                </a:solidFill>
                <a:latin typeface="メイリオ"/>
                <a:ea typeface="メイリオ"/>
                <a:cs typeface="メイリオ"/>
              </a:rPr>
              <a:t>継続</a:t>
            </a:r>
            <a:endParaRPr lang="ja-JP" altLang="en-US" sz="2400" dirty="0">
              <a:solidFill>
                <a:srgbClr val="FFFFFF"/>
              </a:solidFill>
              <a:latin typeface="メイリオ"/>
              <a:ea typeface="メイリオ"/>
              <a:cs typeface="メイリオ"/>
            </a:endParaRPr>
          </a:p>
        </p:txBody>
      </p:sp>
      <p:sp>
        <p:nvSpPr>
          <p:cNvPr id="18" name="正方形/長方形 17"/>
          <p:cNvSpPr/>
          <p:nvPr/>
        </p:nvSpPr>
        <p:spPr>
          <a:xfrm>
            <a:off x="457200" y="5242090"/>
            <a:ext cx="3943142" cy="113715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インフラ・プラットフォーム</a:t>
            </a:r>
            <a:endParaRPr kumimoji="1" lang="en-US" altLang="ja-JP" sz="2000" dirty="0" smtClean="0">
              <a:solidFill>
                <a:srgbClr val="FFFFFF"/>
              </a:solidFill>
              <a:latin typeface="メイリオ"/>
              <a:ea typeface="メイリオ"/>
              <a:cs typeface="メイリオ"/>
            </a:endParaRPr>
          </a:p>
          <a:p>
            <a:pPr algn="ctr"/>
            <a:r>
              <a:rPr kumimoji="1" lang="ja-JP" altLang="en-US" sz="2000" dirty="0" smtClean="0">
                <a:solidFill>
                  <a:srgbClr val="FFFFFF"/>
                </a:solidFill>
                <a:latin typeface="メイリオ"/>
                <a:ea typeface="メイリオ"/>
                <a:cs typeface="メイリオ"/>
              </a:rPr>
              <a:t>の</a:t>
            </a:r>
            <a:r>
              <a:rPr lang="ja-JP" altLang="en-US" sz="2000" dirty="0" smtClean="0">
                <a:solidFill>
                  <a:srgbClr val="FFFFFF"/>
                </a:solidFill>
                <a:latin typeface="メイリオ"/>
                <a:ea typeface="メイリオ"/>
                <a:cs typeface="メイリオ"/>
              </a:rPr>
              <a:t>構築・運用管理</a:t>
            </a:r>
            <a:endParaRPr kumimoji="1" lang="ja-JP" altLang="en-US" sz="2000" dirty="0">
              <a:solidFill>
                <a:srgbClr val="FFFFFF"/>
              </a:solidFill>
              <a:latin typeface="メイリオ"/>
              <a:ea typeface="メイリオ"/>
              <a:cs typeface="メイリオ"/>
            </a:endParaRPr>
          </a:p>
        </p:txBody>
      </p:sp>
      <p:sp>
        <p:nvSpPr>
          <p:cNvPr id="19" name="右矢印 18"/>
          <p:cNvSpPr/>
          <p:nvPr/>
        </p:nvSpPr>
        <p:spPr>
          <a:xfrm>
            <a:off x="4225636" y="5511030"/>
            <a:ext cx="656420" cy="646546"/>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5216963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smtClean="0"/>
              <a:t>SI</a:t>
            </a:r>
            <a:r>
              <a:rPr lang="ja-JP" altLang="en-US" dirty="0" smtClean="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特化型</a:t>
            </a:r>
            <a:endParaRPr kumimoji="1" lang="en-US" altLang="ja-JP" dirty="0" smtClean="0">
              <a:solidFill>
                <a:srgbClr val="FFFFFF"/>
              </a:solidFill>
              <a:latin typeface="メイリオ"/>
              <a:ea typeface="メイリオ"/>
              <a:cs typeface="メイリオ"/>
            </a:endParaRPr>
          </a:p>
          <a:p>
            <a:pPr algn="ctr"/>
            <a:r>
              <a:rPr kumimoji="1" lang="en-US" altLang="ja-JP" dirty="0" err="1" smtClean="0">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smtClean="0">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ビジネス</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サービス</a:t>
            </a:r>
            <a:endParaRPr kumimoji="1" lang="ja-JP" altLang="en-US" dirty="0">
              <a:solidFill>
                <a:srgbClr val="FFFFFF"/>
              </a:solidFill>
              <a:latin typeface="メイリオ"/>
              <a:ea typeface="メイリオ"/>
              <a:cs typeface="メイリオ"/>
            </a:endParaRP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業種・業務特化</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インテグレーション</a:t>
            </a:r>
            <a:endParaRPr kumimoji="1" lang="ja-JP" altLang="en-US" dirty="0">
              <a:solidFill>
                <a:srgbClr val="FFFFFF"/>
              </a:solidFill>
              <a:latin typeface="メイリオ"/>
              <a:ea typeface="メイリオ"/>
              <a:cs typeface="メイリオ"/>
            </a:endParaRP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smtClean="0">
                <a:solidFill>
                  <a:srgbClr val="008000"/>
                </a:solidFill>
              </a:rPr>
              <a:t>アプリケーション</a:t>
            </a:r>
            <a:endParaRPr kumimoji="1" lang="ja-JP" altLang="en-US" sz="1600" dirty="0">
              <a:solidFill>
                <a:srgbClr val="008000"/>
              </a:solidFill>
            </a:endParaRP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コンサルテーション</a:t>
            </a:r>
            <a:endParaRPr kumimoji="1" lang="ja-JP" altLang="en-US" dirty="0">
              <a:solidFill>
                <a:srgbClr val="FFFFFF"/>
              </a:solidFill>
              <a:latin typeface="メイリオ"/>
              <a:ea typeface="メイリオ"/>
              <a:cs typeface="メイリオ"/>
            </a:endParaRP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インフラ構築</a:t>
            </a:r>
            <a:endParaRPr kumimoji="1" lang="ja-JP" altLang="en-US" dirty="0">
              <a:solidFill>
                <a:srgbClr val="FFFFFF"/>
              </a:solidFill>
              <a:latin typeface="メイリオ"/>
              <a:ea typeface="メイリオ"/>
              <a:cs typeface="メイリオ"/>
            </a:endParaRP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クラウド運用管理</a:t>
            </a:r>
            <a:endParaRPr kumimoji="1" lang="ja-JP" altLang="en-US" dirty="0">
              <a:solidFill>
                <a:srgbClr val="FFFFFF"/>
              </a:solidFill>
              <a:latin typeface="メイリオ"/>
              <a:ea typeface="メイリオ"/>
              <a:cs typeface="メイリオ"/>
            </a:endParaRP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内製化支援</a:t>
            </a:r>
            <a:endParaRPr kumimoji="1" lang="ja-JP" altLang="en-US" dirty="0">
              <a:solidFill>
                <a:srgbClr val="FFFFFF"/>
              </a:solidFill>
              <a:latin typeface="メイリオ"/>
              <a:ea typeface="メイリオ"/>
              <a:cs typeface="メイリオ"/>
            </a:endParaRP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シチズン</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デベロッパー支援</a:t>
            </a:r>
            <a:endParaRPr kumimoji="1" lang="ja-JP" altLang="en-US" dirty="0">
              <a:solidFill>
                <a:srgbClr val="FFFFFF"/>
              </a:solidFill>
              <a:latin typeface="メイリオ"/>
              <a:ea typeface="メイリオ"/>
              <a:cs typeface="メイリオ"/>
            </a:endParaRP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アジャイル型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受託</a:t>
            </a:r>
            <a:r>
              <a:rPr lang="ja-JP" altLang="en-US" dirty="0">
                <a:solidFill>
                  <a:srgbClr val="FFFFFF"/>
                </a:solidFill>
                <a:latin typeface="メイリオ"/>
                <a:ea typeface="メイリオ"/>
                <a:cs typeface="メイリオ"/>
              </a:rPr>
              <a:t>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汎用型</a:t>
            </a:r>
            <a:endParaRPr lang="en-US" altLang="ja-JP" dirty="0" smtClean="0">
              <a:solidFill>
                <a:srgbClr val="FFFFFF"/>
              </a:solidFill>
              <a:latin typeface="メイリオ"/>
              <a:ea typeface="メイリオ"/>
              <a:cs typeface="メイリオ"/>
            </a:endParaRPr>
          </a:p>
          <a:p>
            <a:pPr algn="ctr"/>
            <a:r>
              <a:rPr kumimoji="1" lang="en-US" altLang="ja-JP" dirty="0" err="1" smtClean="0">
                <a:solidFill>
                  <a:srgbClr val="FFFFFF"/>
                </a:solidFill>
                <a:latin typeface="メイリオ"/>
                <a:ea typeface="メイリオ"/>
                <a:cs typeface="メイリオ"/>
              </a:rPr>
              <a:t>SaaS</a:t>
            </a:r>
            <a:r>
              <a:rPr lang="en-US" altLang="ja-JP" dirty="0" smtClean="0">
                <a:solidFill>
                  <a:srgbClr val="FFFFFF"/>
                </a:solidFill>
                <a:latin typeface="メイリオ"/>
                <a:ea typeface="メイリオ"/>
                <a:cs typeface="メイリオ"/>
              </a:rPr>
              <a:t>/</a:t>
            </a:r>
            <a:r>
              <a:rPr kumimoji="1" lang="en-US" altLang="ja-JP" dirty="0" err="1" smtClean="0">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データセンター</a:t>
            </a:r>
            <a:endParaRPr kumimoji="1" lang="ja-JP" altLang="en-US" dirty="0">
              <a:solidFill>
                <a:srgbClr val="FFFFFF"/>
              </a:solidFill>
              <a:latin typeface="メイリオ"/>
              <a:ea typeface="メイリオ"/>
              <a:cs typeface="メイリオ"/>
            </a:endParaRP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smtClean="0">
                <a:solidFill>
                  <a:srgbClr val="008000"/>
                </a:solidFill>
                <a:latin typeface="メイリオ"/>
                <a:ea typeface="メイリオ"/>
                <a:cs typeface="メイリオ"/>
              </a:rPr>
              <a:t>インフラ</a:t>
            </a:r>
            <a:endParaRPr kumimoji="1" lang="en-US" altLang="ja-JP" sz="1600" dirty="0" smtClean="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smtClean="0">
                <a:solidFill>
                  <a:srgbClr val="000090"/>
                </a:solidFill>
                <a:latin typeface="メイリオ"/>
                <a:ea typeface="メイリオ"/>
                <a:cs typeface="メイリオ"/>
              </a:rPr>
              <a:t>専門特化</a:t>
            </a:r>
            <a:endParaRPr kumimoji="1" lang="ja-JP" altLang="en-US" sz="1600" dirty="0">
              <a:solidFill>
                <a:srgbClr val="000090"/>
              </a:solidFill>
              <a:latin typeface="メイリオ"/>
              <a:ea typeface="メイリオ"/>
              <a:cs typeface="メイリオ"/>
            </a:endParaRP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smtClean="0">
                <a:solidFill>
                  <a:srgbClr val="000090"/>
                </a:solidFill>
                <a:latin typeface="メイリオ"/>
                <a:ea typeface="メイリオ"/>
                <a:cs typeface="メイリオ"/>
              </a:rPr>
              <a:t>スピード</a:t>
            </a:r>
            <a:endParaRPr kumimoji="1" lang="ja-JP" altLang="en-US" sz="1600" dirty="0">
              <a:solidFill>
                <a:srgbClr val="000090"/>
              </a:solidFill>
              <a:latin typeface="メイリオ"/>
              <a:ea typeface="メイリオ"/>
              <a:cs typeface="メイリオ"/>
            </a:endParaRP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smtClean="0">
                <a:solidFill>
                  <a:srgbClr val="FF6600"/>
                </a:solidFill>
                <a:latin typeface="メイリオ"/>
                <a:ea typeface="メイリオ"/>
                <a:cs typeface="メイリオ"/>
              </a:rPr>
              <a:t>　　　　　アプリケーション</a:t>
            </a:r>
            <a:endParaRPr kumimoji="1" lang="en-US" altLang="ja-JP" sz="1000" dirty="0" smtClean="0">
              <a:solidFill>
                <a:srgbClr val="FF6600"/>
              </a:solidFill>
              <a:latin typeface="メイリオ"/>
              <a:ea typeface="メイリオ"/>
              <a:cs typeface="メイリオ"/>
            </a:endParaRPr>
          </a:p>
          <a:p>
            <a:r>
              <a:rPr kumimoji="1" lang="ja-JP" altLang="en-US" sz="1000" dirty="0" smtClean="0">
                <a:solidFill>
                  <a:srgbClr val="FF6600"/>
                </a:solidFill>
                <a:latin typeface="メイリオ"/>
                <a:ea typeface="メイリオ"/>
                <a:cs typeface="メイリオ"/>
              </a:rPr>
              <a:t>　　　　　プロフェッショナル</a:t>
            </a:r>
            <a:endParaRPr kumimoji="1" lang="ja-JP" altLang="en-US" sz="1000" dirty="0">
              <a:solidFill>
                <a:srgbClr val="FF6600"/>
              </a:solidFill>
              <a:latin typeface="メイリオ"/>
              <a:ea typeface="メイリオ"/>
              <a:cs typeface="メイリオ"/>
            </a:endParaRP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smtClean="0">
                <a:solidFill>
                  <a:srgbClr val="FF6600"/>
                </a:solidFill>
                <a:latin typeface="メイリオ"/>
                <a:ea typeface="メイリオ"/>
                <a:cs typeface="メイリオ"/>
              </a:rPr>
              <a:t>　　　　　</a:t>
            </a:r>
            <a:endParaRPr kumimoji="1" lang="ja-JP" altLang="en-US" sz="1000" dirty="0">
              <a:solidFill>
                <a:srgbClr val="FF6600"/>
              </a:solidFill>
              <a:latin typeface="メイリオ"/>
              <a:ea typeface="メイリオ"/>
              <a:cs typeface="メイリオ"/>
            </a:endParaRP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smtClean="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smtClean="0">
                <a:solidFill>
                  <a:srgbClr val="FF6600"/>
                </a:solidFill>
                <a:latin typeface="メイリオ"/>
                <a:ea typeface="メイリオ"/>
                <a:cs typeface="メイリオ"/>
              </a:rPr>
              <a:t>プロフェッショナル</a:t>
            </a:r>
            <a:endParaRPr lang="ja-JP" altLang="en-US" sz="1000" dirty="0">
              <a:solidFill>
                <a:srgbClr val="FF6600"/>
              </a:solidFill>
              <a:latin typeface="メイリオ"/>
              <a:ea typeface="メイリオ"/>
              <a:cs typeface="メイリオ"/>
            </a:endParaRP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smtClean="0">
                <a:solidFill>
                  <a:srgbClr val="FF6600"/>
                </a:solidFill>
                <a:latin typeface="メイリオ"/>
                <a:ea typeface="メイリオ"/>
                <a:cs typeface="メイリオ"/>
              </a:rPr>
              <a:t>インフラ提供戦略</a:t>
            </a:r>
            <a:endParaRPr lang="ja-JP" altLang="en-US" sz="1600" dirty="0">
              <a:solidFill>
                <a:srgbClr val="FF6600"/>
              </a:solidFill>
              <a:latin typeface="メイリオ"/>
              <a:ea typeface="メイリオ"/>
              <a:cs typeface="メイリオ"/>
            </a:endParaRP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smtClean="0">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666365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詳細はこちらをご覧下さい　</a:t>
            </a:r>
            <a:r>
              <a:rPr lang="en-US" altLang="ja-JP" dirty="0" smtClean="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a:t>
            </a:r>
            <a:r>
              <a:rPr lang="ja-JP" altLang="en-US" sz="1200" dirty="0" smtClean="0">
                <a:solidFill>
                  <a:srgbClr val="0070C0"/>
                </a:solidFill>
                <a:latin typeface="Meiryo" charset="-128"/>
                <a:ea typeface="Meiryo" charset="-128"/>
                <a:cs typeface="Meiryo" charset="-128"/>
              </a:rPr>
              <a:t>な対策</a:t>
            </a:r>
            <a:r>
              <a:rPr lang="ja-JP" altLang="en-US" sz="1200" dirty="0">
                <a:solidFill>
                  <a:srgbClr val="0070C0"/>
                </a:solidFill>
                <a:latin typeface="Meiryo" charset="-128"/>
                <a:ea typeface="Meiryo" charset="-128"/>
                <a:cs typeface="Meiryo" charset="-128"/>
              </a:rPr>
              <a:t>を示すこと。</a:t>
            </a:r>
          </a:p>
          <a:p>
            <a:pPr marL="171450" indent="-171450">
              <a:buFont typeface="Wingdings" charset="2"/>
              <a:buChar char="l"/>
            </a:pPr>
            <a:r>
              <a:rPr lang="ja-JP" altLang="en-US" sz="1200" dirty="0" smtClean="0">
                <a:solidFill>
                  <a:srgbClr val="0070C0"/>
                </a:solidFill>
                <a:latin typeface="Meiryo" charset="-128"/>
                <a:ea typeface="Meiryo" charset="-128"/>
                <a:cs typeface="Meiryo" charset="-128"/>
              </a:rPr>
              <a:t>身</a:t>
            </a:r>
            <a:r>
              <a:rPr lang="ja-JP" altLang="en-US" sz="1200" dirty="0">
                <a:solidFill>
                  <a:srgbClr val="0070C0"/>
                </a:solidFill>
                <a:latin typeface="Meiryo" charset="-128"/>
                <a:ea typeface="Meiryo" charset="-128"/>
                <a:cs typeface="Meiryo" charset="-128"/>
              </a:rPr>
              <a:t>の丈に合った事例を紹介し、具体的なビジネスのイメージを</a:t>
            </a:r>
            <a:r>
              <a:rPr lang="ja-JP" altLang="en-US" sz="1200" dirty="0" smtClean="0">
                <a:solidFill>
                  <a:srgbClr val="0070C0"/>
                </a:solidFill>
                <a:latin typeface="Meiryo" charset="-128"/>
                <a:ea typeface="Meiryo" charset="-128"/>
                <a:cs typeface="Meiryo" charset="-128"/>
              </a:rPr>
              <a:t>描きやすく</a:t>
            </a:r>
            <a:r>
              <a:rPr lang="ja-JP" altLang="en-US" sz="1200" dirty="0">
                <a:solidFill>
                  <a:srgbClr val="0070C0"/>
                </a:solidFill>
                <a:latin typeface="Meiryo" charset="-128"/>
                <a:ea typeface="Meiryo" charset="-128"/>
                <a:cs typeface="Meiryo" charset="-128"/>
              </a:rPr>
              <a:t>すること。</a:t>
            </a:r>
          </a:p>
          <a:p>
            <a:pPr marL="171450" indent="-171450">
              <a:buFont typeface="Wingdings" charset="2"/>
              <a:buChar char="l"/>
            </a:pPr>
            <a:r>
              <a:rPr lang="ja-JP" altLang="en-US" sz="1200" dirty="0" smtClean="0">
                <a:solidFill>
                  <a:srgbClr val="0070C0"/>
                </a:solidFill>
                <a:latin typeface="Meiryo" charset="-128"/>
                <a:ea typeface="Meiryo" charset="-128"/>
                <a:cs typeface="Meiryo" charset="-128"/>
              </a:rPr>
              <a:t>新規</a:t>
            </a:r>
            <a:r>
              <a:rPr lang="ja-JP" altLang="en-US" sz="1200" dirty="0">
                <a:solidFill>
                  <a:srgbClr val="0070C0"/>
                </a:solidFill>
                <a:latin typeface="Meiryo" charset="-128"/>
                <a:ea typeface="Meiryo" charset="-128"/>
                <a:cs typeface="Meiryo" charset="-128"/>
              </a:rPr>
              <a:t>事業を立ち上げるための課題や成功させるための実践的な</a:t>
            </a:r>
            <a:r>
              <a:rPr lang="ja-JP" altLang="en-US" sz="1200" dirty="0" smtClean="0">
                <a:solidFill>
                  <a:srgbClr val="0070C0"/>
                </a:solidFill>
                <a:latin typeface="Meiryo" charset="-128"/>
                <a:ea typeface="Meiryo" charset="-128"/>
                <a:cs typeface="Meiryo" charset="-128"/>
              </a:rPr>
              <a:t>ノウハウ</a:t>
            </a:r>
            <a:r>
              <a:rPr lang="ja-JP" altLang="en-US" sz="1200" dirty="0">
                <a:solidFill>
                  <a:srgbClr val="0070C0"/>
                </a:solidFill>
                <a:latin typeface="Meiryo" charset="-128"/>
                <a:ea typeface="Meiryo" charset="-128"/>
                <a:cs typeface="Meiryo" charset="-128"/>
              </a:rPr>
              <a:t>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smtClean="0">
                <a:latin typeface="Meiryo" charset="-128"/>
                <a:ea typeface="Meiryo" charset="-128"/>
                <a:cs typeface="Meiryo" charset="-128"/>
              </a:rPr>
              <a:t>新しいステージに立つためにどうすればいいのか</a:t>
            </a:r>
            <a:endParaRPr lang="en-US" altLang="ja-JP" sz="1400" b="1" dirty="0" smtClean="0">
              <a:latin typeface="Meiryo" charset="-128"/>
              <a:ea typeface="Meiryo" charset="-128"/>
              <a:cs typeface="Meiryo" charset="-128"/>
            </a:endParaRPr>
          </a:p>
          <a:p>
            <a:endParaRPr kumimoji="1" lang="ja-JP" altLang="en-US" sz="1400" dirty="0" smtClean="0">
              <a:latin typeface="Meiryo" charset="-128"/>
              <a:ea typeface="Meiryo" charset="-128"/>
              <a:cs typeface="Meiryo" charset="-128"/>
            </a:endParaRPr>
          </a:p>
          <a:p>
            <a:r>
              <a:rPr kumimoji="1" lang="ja-JP" altLang="en-US" sz="1200" dirty="0" smtClean="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smtClean="0">
                <a:latin typeface="Meiryo" charset="-128"/>
                <a:ea typeface="Meiryo" charset="-128"/>
                <a:cs typeface="Meiryo" charset="-128"/>
              </a:rPr>
              <a:t>SI</a:t>
            </a:r>
            <a:r>
              <a:rPr kumimoji="1" lang="ja-JP" altLang="en-US" sz="1200" dirty="0" smtClean="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smtClean="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smtClean="0">
                <a:solidFill>
                  <a:schemeClr val="accent6">
                    <a:lumMod val="75000"/>
                  </a:schemeClr>
                </a:solidFill>
                <a:latin typeface="Meiryo" charset="-128"/>
                <a:ea typeface="Meiryo" charset="-128"/>
                <a:cs typeface="Meiryo" charset="-128"/>
              </a:rPr>
              <a:t>本書に掲載している全</a:t>
            </a:r>
            <a:r>
              <a:rPr lang="en-US" altLang="ja-JP" sz="1200" dirty="0" smtClean="0">
                <a:solidFill>
                  <a:schemeClr val="accent6">
                    <a:lumMod val="75000"/>
                  </a:schemeClr>
                </a:solidFill>
                <a:latin typeface="Meiryo" charset="-128"/>
                <a:ea typeface="Meiryo" charset="-128"/>
                <a:cs typeface="Meiryo" charset="-128"/>
              </a:rPr>
              <a:t>60</a:t>
            </a:r>
            <a:r>
              <a:rPr lang="ja-JP" altLang="en-US" sz="1200" dirty="0" smtClean="0">
                <a:solidFill>
                  <a:schemeClr val="accent6">
                    <a:lumMod val="75000"/>
                  </a:schemeClr>
                </a:solidFill>
                <a:latin typeface="Meiryo" charset="-128"/>
                <a:ea typeface="Meiryo" charset="-128"/>
                <a:cs typeface="Meiryo" charset="-128"/>
              </a:rPr>
              <a:t>枚の図表</a:t>
            </a:r>
            <a:r>
              <a:rPr lang="ja-JP" altLang="en-US" sz="1200" dirty="0">
                <a:solidFill>
                  <a:schemeClr val="accent6">
                    <a:lumMod val="75000"/>
                  </a:schemeClr>
                </a:solidFill>
                <a:latin typeface="Meiryo" charset="-128"/>
                <a:ea typeface="Meiryo" charset="-128"/>
                <a:cs typeface="Meiryo" charset="-128"/>
              </a:rPr>
              <a:t>は、ロイヤリティ・フリーのパワーポイントでダウンロードできます</a:t>
            </a:r>
            <a:r>
              <a:rPr lang="ja-JP" altLang="en-US" sz="1200" dirty="0" smtClean="0">
                <a:solidFill>
                  <a:schemeClr val="accent6">
                    <a:lumMod val="75000"/>
                  </a:schemeClr>
                </a:solidFill>
                <a:latin typeface="Meiryo" charset="-128"/>
                <a:ea typeface="Meiryo" charset="-128"/>
                <a:cs typeface="Meiryo" charset="-128"/>
              </a:rPr>
              <a:t>。経営会議や企画書の資料として、</a:t>
            </a:r>
            <a:r>
              <a:rPr lang="ja-JP" altLang="en-US" sz="1200" dirty="0">
                <a:solidFill>
                  <a:schemeClr val="accent6">
                    <a:lumMod val="75000"/>
                  </a:schemeClr>
                </a:solidFill>
                <a:latin typeface="Meiryo" charset="-128"/>
                <a:ea typeface="Meiryo" charset="-128"/>
                <a:cs typeface="Meiryo" charset="-128"/>
              </a:rPr>
              <a:t>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smtClean="0">
                <a:latin typeface="Meiryo" charset="-128"/>
                <a:ea typeface="Meiryo" charset="-128"/>
                <a:cs typeface="Meiryo" charset="-128"/>
              </a:rPr>
              <a:t>発売日：</a:t>
            </a:r>
            <a:r>
              <a:rPr lang="en-US" altLang="ja-JP" sz="1200" dirty="0" smtClean="0">
                <a:latin typeface="Meiryo" charset="-128"/>
                <a:ea typeface="Meiryo" charset="-128"/>
                <a:cs typeface="Meiryo" charset="-128"/>
              </a:rPr>
              <a:t>2016</a:t>
            </a:r>
            <a:r>
              <a:rPr lang="ja-JP" altLang="en-US" sz="1200" dirty="0" smtClean="0">
                <a:latin typeface="Meiryo" charset="-128"/>
                <a:ea typeface="Meiryo" charset="-128"/>
                <a:cs typeface="Meiryo" charset="-128"/>
              </a:rPr>
              <a:t>年</a:t>
            </a:r>
            <a:r>
              <a:rPr lang="en-US" altLang="ja-JP" sz="1200" dirty="0" smtClean="0">
                <a:latin typeface="Meiryo" charset="-128"/>
                <a:ea typeface="Meiryo" charset="-128"/>
                <a:cs typeface="Meiryo" charset="-128"/>
              </a:rPr>
              <a:t>1</a:t>
            </a:r>
            <a:r>
              <a:rPr lang="ja-JP" altLang="en-US" sz="1200" dirty="0" smtClean="0">
                <a:latin typeface="Meiryo" charset="-128"/>
                <a:ea typeface="Meiryo" charset="-128"/>
                <a:cs typeface="Meiryo" charset="-128"/>
              </a:rPr>
              <a:t>月</a:t>
            </a:r>
            <a:r>
              <a:rPr lang="en-US" altLang="ja-JP" sz="1200" dirty="0" smtClean="0">
                <a:latin typeface="Meiryo" charset="-128"/>
                <a:ea typeface="Meiryo" charset="-128"/>
                <a:cs typeface="Meiryo" charset="-128"/>
              </a:rPr>
              <a:t>25</a:t>
            </a:r>
            <a:r>
              <a:rPr lang="ja-JP" altLang="en-US" sz="1200" dirty="0" smtClean="0">
                <a:latin typeface="Meiryo" charset="-128"/>
                <a:ea typeface="Meiryo" charset="-128"/>
                <a:cs typeface="Meiryo" charset="-128"/>
              </a:rPr>
              <a:t>日</a:t>
            </a:r>
          </a:p>
          <a:p>
            <a:r>
              <a:rPr lang="ja-JP" altLang="en-US" sz="1200" dirty="0" smtClean="0">
                <a:latin typeface="Meiryo" charset="-128"/>
                <a:ea typeface="Meiryo" charset="-128"/>
                <a:cs typeface="Meiryo" charset="-128"/>
              </a:rPr>
              <a:t>著書：斎藤</a:t>
            </a:r>
            <a:r>
              <a:rPr lang="en-US" altLang="ja-JP" sz="1200" dirty="0" smtClean="0">
                <a:latin typeface="Meiryo" charset="-128"/>
                <a:ea typeface="Meiryo" charset="-128"/>
                <a:cs typeface="Meiryo" charset="-128"/>
              </a:rPr>
              <a:t> </a:t>
            </a:r>
            <a:r>
              <a:rPr lang="ja-JP" altLang="en-US" sz="1200" dirty="0" smtClean="0">
                <a:latin typeface="Meiryo" charset="-128"/>
                <a:ea typeface="Meiryo" charset="-128"/>
                <a:cs typeface="Meiryo" charset="-128"/>
              </a:rPr>
              <a:t>昌義＋後藤</a:t>
            </a:r>
            <a:r>
              <a:rPr lang="en-US" altLang="ja-JP" sz="1200" dirty="0" smtClean="0">
                <a:latin typeface="Meiryo" charset="-128"/>
                <a:ea typeface="Meiryo" charset="-128"/>
                <a:cs typeface="Meiryo" charset="-128"/>
              </a:rPr>
              <a:t> </a:t>
            </a:r>
            <a:r>
              <a:rPr lang="ja-JP" altLang="en-US" sz="1200" dirty="0" smtClean="0">
                <a:latin typeface="Meiryo" charset="-128"/>
                <a:ea typeface="Meiryo" charset="-128"/>
                <a:cs typeface="Meiryo" charset="-128"/>
              </a:rPr>
              <a:t>晃</a:t>
            </a:r>
          </a:p>
          <a:p>
            <a:r>
              <a:rPr lang="ja-JP" altLang="en-US" sz="1200" dirty="0" smtClean="0">
                <a:latin typeface="Meiryo" charset="-128"/>
                <a:ea typeface="Meiryo" charset="-128"/>
                <a:cs typeface="Meiryo" charset="-128"/>
              </a:rPr>
              <a:t>体裁：A5判</a:t>
            </a:r>
            <a:r>
              <a:rPr lang="ja-JP" altLang="en-US" sz="1200" dirty="0">
                <a:latin typeface="Meiryo" charset="-128"/>
                <a:ea typeface="Meiryo" charset="-128"/>
                <a:cs typeface="Meiryo" charset="-128"/>
              </a:rPr>
              <a:t>／本文2色／</a:t>
            </a:r>
            <a:r>
              <a:rPr lang="ja-JP" altLang="en-US" sz="1200" dirty="0" smtClean="0">
                <a:latin typeface="Meiryo" charset="-128"/>
                <a:ea typeface="Meiryo" charset="-128"/>
                <a:cs typeface="Meiryo" charset="-128"/>
              </a:rPr>
              <a:t>240ページ</a:t>
            </a:r>
          </a:p>
          <a:p>
            <a:r>
              <a:rPr lang="ja-JP" altLang="en-US" sz="1200" dirty="0" smtClean="0">
                <a:latin typeface="Meiryo" charset="-128"/>
                <a:ea typeface="Meiryo" charset="-128"/>
                <a:cs typeface="Meiryo" charset="-128"/>
              </a:rPr>
              <a:t>ISBN：978-4-7741-7872-1</a:t>
            </a:r>
          </a:p>
          <a:p>
            <a:r>
              <a:rPr lang="ja-JP" altLang="en-US" sz="1200" dirty="0" smtClean="0">
                <a:latin typeface="Meiryo" charset="-128"/>
                <a:ea typeface="Meiryo" charset="-128"/>
                <a:cs typeface="Meiryo" charset="-128"/>
              </a:rPr>
              <a:t>価格：1,880円</a:t>
            </a:r>
            <a:r>
              <a:rPr lang="ja-JP" altLang="en-US" sz="1200" dirty="0">
                <a:latin typeface="Meiryo" charset="-128"/>
                <a:ea typeface="Meiryo" charset="-128"/>
                <a:cs typeface="Meiryo" charset="-128"/>
              </a:rPr>
              <a:t>（＋税）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586102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a:t>
            </a:r>
            <a:r>
              <a:rPr kumimoji="1" lang="ja-JP" altLang="en-US" dirty="0" smtClean="0"/>
              <a:t>からの「</a:t>
            </a:r>
            <a:r>
              <a:rPr kumimoji="1" lang="en-US" altLang="ja-JP" dirty="0" smtClean="0"/>
              <a:t>IT</a:t>
            </a:r>
            <a:r>
              <a:rPr kumimoji="1" lang="ja-JP" altLang="en-US" dirty="0" smtClean="0"/>
              <a:t>ビジネスの方程式」</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3102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r>
              <a:rPr lang="ja-JP" altLang="en-US" dirty="0" smtClean="0">
                <a:solidFill>
                  <a:schemeClr val="tx1">
                    <a:lumMod val="50000"/>
                    <a:lumOff val="50000"/>
                  </a:schemeClr>
                </a:solidFill>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2094362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新規事業の起ち上げ</a:t>
            </a:r>
            <a:endParaRPr lang="en-US" altLang="ja-JP" sz="2400" dirty="0" smtClean="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384339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何ができるか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何ができないか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smtClean="0">
                <a:solidFill>
                  <a:srgbClr val="7F7F7F"/>
                </a:solidFill>
                <a:latin typeface="メイリオ"/>
                <a:ea typeface="メイリオ"/>
                <a:cs typeface="メイリオ"/>
              </a:rPr>
              <a:t>「お客様」は誰か？</a:t>
            </a:r>
            <a:endParaRPr kumimoji="1" lang="ja-JP" altLang="en-US" sz="2800" dirty="0">
              <a:solidFill>
                <a:srgbClr val="7F7F7F"/>
              </a:solidFill>
              <a:latin typeface="メイリオ"/>
              <a:ea typeface="メイリオ"/>
              <a:cs typeface="メイリオ"/>
            </a:endParaRP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a:t>
            </a:r>
            <a:r>
              <a:rPr kumimoji="1" lang="ja-JP" altLang="en-US" sz="2000" b="1" dirty="0" smtClean="0">
                <a:solidFill>
                  <a:srgbClr val="FFFFFF"/>
                </a:solidFill>
                <a:latin typeface="メイリオ"/>
                <a:ea typeface="メイリオ"/>
                <a:cs typeface="メイリオ"/>
              </a:rPr>
              <a:t>できること</a:t>
            </a:r>
            <a:r>
              <a:rPr kumimoji="1" lang="ja-JP" altLang="en-US" sz="1200" dirty="0" smtClean="0">
                <a:solidFill>
                  <a:srgbClr val="FFFFFF"/>
                </a:solidFill>
                <a:latin typeface="メイリオ"/>
                <a:ea typeface="メイリオ"/>
                <a:cs typeface="メイリオ"/>
              </a:rPr>
              <a:t>に都合が良い</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市場</a:t>
            </a:r>
            <a:r>
              <a:rPr lang="ja-JP" altLang="en-US" sz="2000" b="1" dirty="0" smtClean="0">
                <a:solidFill>
                  <a:srgbClr val="FFFFFF"/>
                </a:solidFill>
                <a:latin typeface="メイリオ"/>
                <a:ea typeface="メイリオ"/>
                <a:cs typeface="メイリオ"/>
              </a:rPr>
              <a:t>・顧客・</a:t>
            </a:r>
            <a:r>
              <a:rPr kumimoji="1" lang="ja-JP" altLang="en-US" sz="2000" b="1" dirty="0" smtClean="0">
                <a:solidFill>
                  <a:srgbClr val="FFFFFF"/>
                </a:solidFill>
                <a:latin typeface="メイリオ"/>
                <a:ea typeface="メイリオ"/>
                <a:cs typeface="メイリオ"/>
              </a:rPr>
              <a:t>計画</a:t>
            </a:r>
            <a:endParaRPr kumimoji="1" lang="ja-JP" altLang="en-US" sz="2000" b="1" dirty="0">
              <a:solidFill>
                <a:srgbClr val="FFFFFF"/>
              </a:solidFill>
              <a:latin typeface="メイリオ"/>
              <a:ea typeface="メイリオ"/>
              <a:cs typeface="メイリオ"/>
            </a:endParaRP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お客様の</a:t>
            </a:r>
            <a:endParaRPr lang="en-US" altLang="ja-JP" sz="1600" dirty="0" smtClean="0">
              <a:solidFill>
                <a:srgbClr val="FFFFFF"/>
              </a:solidFill>
              <a:latin typeface="メイリオ"/>
              <a:ea typeface="メイリオ"/>
              <a:cs typeface="メイリオ"/>
            </a:endParaRPr>
          </a:p>
          <a:p>
            <a:pPr algn="ctr"/>
            <a:r>
              <a:rPr lang="ja-JP" altLang="en-US" sz="1600" dirty="0" smtClean="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自分たちのできることに都合が良い</a:t>
            </a:r>
          </a:p>
          <a:p>
            <a:pPr algn="ctr"/>
            <a:r>
              <a:rPr kumimoji="1" lang="ja-JP" altLang="en-US" dirty="0" smtClean="0">
                <a:solidFill>
                  <a:srgbClr val="FFFFFF"/>
                </a:solidFill>
                <a:latin typeface="メイリオ"/>
                <a:ea typeface="メイリオ"/>
                <a:cs typeface="メイリオ"/>
              </a:rPr>
              <a:t>お客様の「あるべき姿」</a:t>
            </a:r>
            <a:endParaRPr kumimoji="1" lang="en-US" altLang="ja-JP" dirty="0" smtClean="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お客様の</a:t>
            </a:r>
            <a:r>
              <a:rPr kumimoji="1" lang="ja-JP" altLang="en-US" sz="2000" b="1" dirty="0" smtClean="0">
                <a:solidFill>
                  <a:srgbClr val="FFFFFF"/>
                </a:solidFill>
                <a:latin typeface="メイリオ"/>
                <a:ea typeface="メイリオ"/>
                <a:cs typeface="メイリオ"/>
              </a:rPr>
              <a:t>あるべき姿</a:t>
            </a:r>
            <a:r>
              <a:rPr kumimoji="1" lang="ja-JP" altLang="en-US" sz="1200" dirty="0" smtClean="0">
                <a:solidFill>
                  <a:srgbClr val="FFFFFF"/>
                </a:solidFill>
                <a:latin typeface="メイリオ"/>
                <a:ea typeface="メイリオ"/>
                <a:cs typeface="メイリオ"/>
              </a:rPr>
              <a:t>を実現するために</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何をすべきか</a:t>
            </a:r>
            <a:r>
              <a:rPr kumimoji="1" lang="ja-JP" altLang="en-US" sz="2000" dirty="0" smtClean="0">
                <a:solidFill>
                  <a:srgbClr val="FFFFFF"/>
                </a:solidFill>
                <a:latin typeface="メイリオ"/>
                <a:ea typeface="メイリオ"/>
                <a:cs typeface="メイリオ"/>
              </a:rPr>
              <a:t>？</a:t>
            </a:r>
            <a:endParaRPr kumimoji="1" lang="ja-JP" altLang="en-US" sz="2000" dirty="0">
              <a:solidFill>
                <a:srgbClr val="FFFFFF"/>
              </a:solidFill>
              <a:latin typeface="メイリオ"/>
              <a:ea typeface="メイリオ"/>
              <a:cs typeface="メイリオ"/>
            </a:endParaRP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お客様の「あるべき姿」</a:t>
            </a:r>
            <a:endParaRPr kumimoji="1" lang="en-US" altLang="ja-JP" dirty="0" smtClean="0">
              <a:solidFill>
                <a:srgbClr val="FFFFFF"/>
              </a:solidFill>
              <a:latin typeface="メイリオ"/>
              <a:ea typeface="メイリオ"/>
              <a:cs typeface="メイリオ"/>
            </a:endParaRPr>
          </a:p>
        </p:txBody>
      </p:sp>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smtClean="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smtClean="0">
                  <a:solidFill>
                    <a:srgbClr val="FFFFFF"/>
                  </a:solidFill>
                  <a:latin typeface="メイリオ"/>
                  <a:ea typeface="メイリオ"/>
                  <a:cs typeface="メイリオ"/>
                </a:rPr>
                <a:t>〇</a:t>
              </a:r>
              <a:r>
                <a:rPr lang="ja-JP" altLang="en-US" sz="1000" dirty="0" smtClean="0">
                  <a:solidFill>
                    <a:srgbClr val="FFFFFF"/>
                  </a:solidFill>
                  <a:latin typeface="メイリオ"/>
                  <a:ea typeface="メイリオ"/>
                  <a:cs typeface="メイリオ"/>
                </a:rPr>
                <a:t>山　</a:t>
              </a:r>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男</a:t>
              </a:r>
              <a:r>
                <a:rPr lang="ja-JP" altLang="en-US" sz="1000" dirty="0">
                  <a:solidFill>
                    <a:srgbClr val="FFFFFF"/>
                  </a:solidFill>
                  <a:latin typeface="メイリオ"/>
                  <a:ea typeface="メイリオ"/>
                  <a:cs typeface="メイリオ"/>
                </a:rPr>
                <a:t>　</a:t>
              </a:r>
              <a:r>
                <a:rPr lang="en-US" altLang="ja-JP" sz="1000" dirty="0" smtClean="0">
                  <a:solidFill>
                    <a:srgbClr val="FFFFFF"/>
                  </a:solidFill>
                  <a:latin typeface="メイリオ"/>
                  <a:ea typeface="メイリオ"/>
                  <a:cs typeface="メイリオ"/>
                </a:rPr>
                <a:t>39</a:t>
              </a:r>
              <a:r>
                <a:rPr lang="ja-JP" altLang="en-US" sz="1000" dirty="0" smtClean="0">
                  <a:solidFill>
                    <a:srgbClr val="FFFFFF"/>
                  </a:solidFill>
                  <a:latin typeface="メイリオ"/>
                  <a:ea typeface="メイリオ"/>
                  <a:cs typeface="メイリオ"/>
                </a:rPr>
                <a:t>歳</a:t>
              </a:r>
              <a:endParaRPr lang="en-US" altLang="ja-JP" sz="10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株式会社　</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西日本営業部</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営業業務課</a:t>
              </a:r>
              <a:endParaRPr lang="ja-JP" altLang="en-US" sz="1000" dirty="0">
                <a:solidFill>
                  <a:srgbClr val="FFFFFF"/>
                </a:solidFill>
                <a:latin typeface="メイリオ"/>
                <a:ea typeface="メイリオ"/>
                <a:cs typeface="メイリオ"/>
              </a:endParaRPr>
            </a:p>
          </p:txBody>
        </p:sp>
      </p:grpSp>
      <p:sp>
        <p:nvSpPr>
          <p:cNvPr id="9" name="円/楕円 8"/>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26983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上矢印 23"/>
          <p:cNvSpPr/>
          <p:nvPr/>
        </p:nvSpPr>
        <p:spPr>
          <a:xfrm flipV="1">
            <a:off x="6615152" y="2080381"/>
            <a:ext cx="840092" cy="3294802"/>
          </a:xfrm>
          <a:prstGeom prst="upArrow">
            <a:avLst>
              <a:gd name="adj1" fmla="val 50000"/>
              <a:gd name="adj2" fmla="val 33593"/>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25" name="上矢印 24"/>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26" name="正方形/長方形 25"/>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何ができるか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sp>
        <p:nvSpPr>
          <p:cNvPr id="27" name="正方形/長方形 26"/>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何ができないか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smtClean="0">
                <a:solidFill>
                  <a:srgbClr val="7F7F7F"/>
                </a:solidFill>
                <a:latin typeface="メイリオ"/>
                <a:ea typeface="メイリオ"/>
                <a:cs typeface="メイリオ"/>
              </a:rPr>
              <a:t>「お客様」は誰か？</a:t>
            </a:r>
            <a:endParaRPr kumimoji="1" lang="ja-JP" altLang="en-US" sz="2800" dirty="0">
              <a:solidFill>
                <a:srgbClr val="7F7F7F"/>
              </a:solidFill>
              <a:latin typeface="メイリオ"/>
              <a:ea typeface="メイリオ"/>
              <a:cs typeface="メイリオ"/>
            </a:endParaRPr>
          </a:p>
        </p:txBody>
      </p:sp>
      <p:sp>
        <p:nvSpPr>
          <p:cNvPr id="5" name="正方形/長方形 4"/>
          <p:cNvSpPr/>
          <p:nvPr/>
        </p:nvSpPr>
        <p:spPr>
          <a:xfrm>
            <a:off x="803191" y="2487613"/>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大きな市場（</a:t>
            </a:r>
            <a:r>
              <a:rPr lang="en-US" altLang="ja-JP" sz="1400" dirty="0" smtClean="0">
                <a:solidFill>
                  <a:srgbClr val="FFFFFF"/>
                </a:solidFill>
                <a:latin typeface="メイリオ"/>
                <a:ea typeface="メイリオ"/>
                <a:cs typeface="メイリオ"/>
              </a:rPr>
              <a:t>5000</a:t>
            </a:r>
            <a:r>
              <a:rPr lang="ja-JP" altLang="en-US" sz="1400" dirty="0" smtClean="0">
                <a:solidFill>
                  <a:srgbClr val="FFFFFF"/>
                </a:solidFill>
                <a:latin typeface="メイリオ"/>
                <a:ea typeface="メイリオ"/>
                <a:cs typeface="メイリオ"/>
              </a:rPr>
              <a:t>億円の</a:t>
            </a:r>
            <a:r>
              <a:rPr lang="en-US" altLang="ja-JP" sz="1400" dirty="0" smtClean="0">
                <a:solidFill>
                  <a:srgbClr val="FFFFFF"/>
                </a:solidFill>
                <a:latin typeface="メイリオ"/>
                <a:ea typeface="メイリオ"/>
                <a:cs typeface="メイリオ"/>
              </a:rPr>
              <a:t>5%</a:t>
            </a:r>
            <a:r>
              <a:rPr lang="ja-JP" altLang="en-US" sz="1400" dirty="0" smtClean="0">
                <a:solidFill>
                  <a:srgbClr val="FFFFFF"/>
                </a:solidFill>
                <a:latin typeface="メイリオ"/>
                <a:ea typeface="メイリオ"/>
                <a:cs typeface="メイリオ"/>
              </a:rPr>
              <a:t>）だが・・・</a:t>
            </a:r>
            <a:endParaRPr lang="en-US" altLang="ja-JP" sz="1400"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誰がどのように使ってくれるか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具体的にイメージできない</a:t>
            </a:r>
            <a:endParaRPr kumimoji="1" lang="en-US" altLang="ja-JP" dirty="0" smtClean="0">
              <a:solidFill>
                <a:srgbClr val="FFFFFF"/>
              </a:solidFill>
              <a:latin typeface="メイリオ"/>
              <a:ea typeface="メイリオ"/>
              <a:cs typeface="メイリオ"/>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sp>
        <p:nvSpPr>
          <p:cNvPr id="14" name="正方形/長方形 13"/>
          <p:cNvSpPr/>
          <p:nvPr/>
        </p:nvSpPr>
        <p:spPr>
          <a:xfrm>
            <a:off x="4649544" y="2487613"/>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latin typeface="メイリオ"/>
                <a:ea typeface="メイリオ"/>
                <a:cs typeface="メイリオ"/>
              </a:rPr>
              <a:t>市場は小さいが・・・</a:t>
            </a:r>
            <a:endParaRPr kumimoji="1" lang="en-US" altLang="ja-JP" sz="1400"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誰がどのように使ってくれるか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具体的にイメージできる</a:t>
            </a:r>
            <a:endParaRPr kumimoji="1" lang="ja-JP" altLang="en-US" dirty="0">
              <a:solidFill>
                <a:srgbClr val="FFFFFF"/>
              </a:solidFill>
              <a:latin typeface="メイリオ"/>
              <a:ea typeface="メイリオ"/>
              <a:cs typeface="メイリオ"/>
            </a:endParaRPr>
          </a:p>
        </p:txBody>
      </p:sp>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smtClean="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21" y="878700"/>
            <a:ext cx="1145950" cy="1119300"/>
          </a:xfrm>
          <a:prstGeom prst="rect">
            <a:avLst/>
          </a:prstGeom>
          <a:ln>
            <a:noFill/>
          </a:ln>
        </p:spPr>
      </p:pic>
      <p:sp>
        <p:nvSpPr>
          <p:cNvPr id="2" name="テキスト ボックス 1"/>
          <p:cNvSpPr txBox="1"/>
          <p:nvPr/>
        </p:nvSpPr>
        <p:spPr>
          <a:xfrm>
            <a:off x="5244094" y="1991609"/>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smtClean="0">
                <a:solidFill>
                  <a:srgbClr val="FF8000"/>
                </a:solidFill>
                <a:latin typeface="メイリオ"/>
                <a:ea typeface="メイリオ"/>
                <a:cs typeface="メイリオ"/>
              </a:rPr>
              <a:t>ニーズ起点</a:t>
            </a:r>
            <a:endParaRPr kumimoji="1" lang="ja-JP" altLang="en-US" sz="3200" b="1" dirty="0">
              <a:solidFill>
                <a:srgbClr val="FF8000"/>
              </a:solidFill>
              <a:latin typeface="メイリオ"/>
              <a:ea typeface="メイリオ"/>
              <a:cs typeface="メイリオ"/>
            </a:endParaRPr>
          </a:p>
        </p:txBody>
      </p:sp>
      <p:sp>
        <p:nvSpPr>
          <p:cNvPr id="19" name="テキスト ボックス 18"/>
          <p:cNvSpPr txBox="1"/>
          <p:nvPr/>
        </p:nvSpPr>
        <p:spPr>
          <a:xfrm>
            <a:off x="1539967" y="4963296"/>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smtClean="0">
                <a:solidFill>
                  <a:srgbClr val="FF8000"/>
                </a:solidFill>
                <a:latin typeface="メイリオ"/>
                <a:ea typeface="メイリオ"/>
                <a:cs typeface="メイリオ"/>
              </a:rPr>
              <a:t>シーズ起点</a:t>
            </a:r>
            <a:endParaRPr kumimoji="1" lang="ja-JP" altLang="en-US" sz="3200" b="1" dirty="0">
              <a:solidFill>
                <a:srgbClr val="FF8000"/>
              </a:solidFill>
              <a:latin typeface="メイリオ"/>
              <a:ea typeface="メイリオ"/>
              <a:cs typeface="メイリオ"/>
            </a:endParaRPr>
          </a:p>
        </p:txBody>
      </p:sp>
      <p:sp>
        <p:nvSpPr>
          <p:cNvPr id="16" name="正方形/長方形 15"/>
          <p:cNvSpPr/>
          <p:nvPr/>
        </p:nvSpPr>
        <p:spPr>
          <a:xfrm>
            <a:off x="5900025" y="1157175"/>
            <a:ext cx="1906874" cy="707886"/>
          </a:xfrm>
          <a:prstGeom prst="rect">
            <a:avLst/>
          </a:prstGeom>
          <a:ln>
            <a:noFill/>
          </a:ln>
        </p:spPr>
        <p:txBody>
          <a:bodyPr wrap="square">
            <a:spAutoFit/>
          </a:bodyPr>
          <a:lstStyle/>
          <a:p>
            <a:r>
              <a:rPr lang="en-US" altLang="ja-JP" sz="1000" dirty="0" smtClean="0">
                <a:solidFill>
                  <a:srgbClr val="FFFFFF"/>
                </a:solidFill>
                <a:latin typeface="メイリオ"/>
                <a:ea typeface="メイリオ"/>
                <a:cs typeface="メイリオ"/>
              </a:rPr>
              <a:t>〇</a:t>
            </a:r>
            <a:r>
              <a:rPr lang="ja-JP" altLang="en-US" sz="1000" dirty="0" smtClean="0">
                <a:solidFill>
                  <a:srgbClr val="FFFFFF"/>
                </a:solidFill>
                <a:latin typeface="メイリオ"/>
                <a:ea typeface="メイリオ"/>
                <a:cs typeface="メイリオ"/>
              </a:rPr>
              <a:t>山　</a:t>
            </a:r>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男</a:t>
            </a:r>
            <a:r>
              <a:rPr lang="ja-JP" altLang="en-US" sz="1000" dirty="0">
                <a:solidFill>
                  <a:srgbClr val="FFFFFF"/>
                </a:solidFill>
                <a:latin typeface="メイリオ"/>
                <a:ea typeface="メイリオ"/>
                <a:cs typeface="メイリオ"/>
              </a:rPr>
              <a:t>　</a:t>
            </a:r>
            <a:r>
              <a:rPr lang="en-US" altLang="ja-JP" sz="1000" dirty="0" smtClean="0">
                <a:solidFill>
                  <a:srgbClr val="FFFFFF"/>
                </a:solidFill>
                <a:latin typeface="メイリオ"/>
                <a:ea typeface="メイリオ"/>
                <a:cs typeface="メイリオ"/>
              </a:rPr>
              <a:t>39</a:t>
            </a:r>
            <a:r>
              <a:rPr lang="ja-JP" altLang="en-US" sz="1000" dirty="0" smtClean="0">
                <a:solidFill>
                  <a:srgbClr val="FFFFFF"/>
                </a:solidFill>
                <a:latin typeface="メイリオ"/>
                <a:ea typeface="メイリオ"/>
                <a:cs typeface="メイリオ"/>
              </a:rPr>
              <a:t>歳</a:t>
            </a:r>
            <a:endParaRPr lang="en-US" altLang="ja-JP" sz="10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株式会社　</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西日本営業部</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営業業務課</a:t>
            </a:r>
            <a:endParaRPr lang="ja-JP" altLang="en-US" sz="1000" dirty="0">
              <a:solidFill>
                <a:srgbClr val="FFFFFF"/>
              </a:solidFill>
              <a:latin typeface="メイリオ"/>
              <a:ea typeface="メイリオ"/>
              <a:cs typeface="メイリオ"/>
            </a:endParaRPr>
          </a:p>
        </p:txBody>
      </p:sp>
      <p:sp>
        <p:nvSpPr>
          <p:cNvPr id="22" name="正方形/長方形 21"/>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a:t>
            </a:r>
            <a:r>
              <a:rPr kumimoji="1" lang="ja-JP" altLang="en-US" sz="2000" b="1" dirty="0" smtClean="0">
                <a:solidFill>
                  <a:srgbClr val="FFFFFF"/>
                </a:solidFill>
                <a:latin typeface="メイリオ"/>
                <a:ea typeface="メイリオ"/>
                <a:cs typeface="メイリオ"/>
              </a:rPr>
              <a:t>できること</a:t>
            </a:r>
            <a:r>
              <a:rPr kumimoji="1" lang="ja-JP" altLang="en-US" sz="1200" dirty="0" smtClean="0">
                <a:solidFill>
                  <a:srgbClr val="FFFFFF"/>
                </a:solidFill>
                <a:latin typeface="メイリオ"/>
                <a:ea typeface="メイリオ"/>
                <a:cs typeface="メイリオ"/>
              </a:rPr>
              <a:t>に都合が良い</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市場</a:t>
            </a:r>
            <a:r>
              <a:rPr lang="ja-JP" altLang="en-US" sz="2000" b="1" dirty="0" smtClean="0">
                <a:solidFill>
                  <a:srgbClr val="FFFFFF"/>
                </a:solidFill>
                <a:latin typeface="メイリオ"/>
                <a:ea typeface="メイリオ"/>
                <a:cs typeface="メイリオ"/>
              </a:rPr>
              <a:t>・顧客・</a:t>
            </a:r>
            <a:r>
              <a:rPr kumimoji="1" lang="ja-JP" altLang="en-US" sz="2000" b="1" dirty="0" smtClean="0">
                <a:solidFill>
                  <a:srgbClr val="FFFFFF"/>
                </a:solidFill>
                <a:latin typeface="メイリオ"/>
                <a:ea typeface="メイリオ"/>
                <a:cs typeface="メイリオ"/>
              </a:rPr>
              <a:t>計画</a:t>
            </a:r>
            <a:endParaRPr kumimoji="1" lang="ja-JP" altLang="en-US" sz="2000" b="1" dirty="0">
              <a:solidFill>
                <a:srgbClr val="FFFFFF"/>
              </a:solidFill>
              <a:latin typeface="メイリオ"/>
              <a:ea typeface="メイリオ"/>
              <a:cs typeface="メイリオ"/>
            </a:endParaRPr>
          </a:p>
        </p:txBody>
      </p:sp>
      <p:sp>
        <p:nvSpPr>
          <p:cNvPr id="23" name="正方形/長方形 22"/>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お客様の</a:t>
            </a:r>
            <a:r>
              <a:rPr kumimoji="1" lang="ja-JP" altLang="en-US" sz="2000" b="1" dirty="0" smtClean="0">
                <a:solidFill>
                  <a:srgbClr val="FFFFFF"/>
                </a:solidFill>
                <a:latin typeface="メイリオ"/>
                <a:ea typeface="メイリオ"/>
                <a:cs typeface="メイリオ"/>
              </a:rPr>
              <a:t>あるべき姿</a:t>
            </a:r>
            <a:r>
              <a:rPr kumimoji="1" lang="ja-JP" altLang="en-US" sz="1200" dirty="0" smtClean="0">
                <a:solidFill>
                  <a:srgbClr val="FFFFFF"/>
                </a:solidFill>
                <a:latin typeface="メイリオ"/>
                <a:ea typeface="メイリオ"/>
                <a:cs typeface="メイリオ"/>
              </a:rPr>
              <a:t>を実現するために</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何をすべきか</a:t>
            </a:r>
            <a:r>
              <a:rPr kumimoji="1" lang="ja-JP" altLang="en-US" sz="2000" dirty="0" smtClean="0">
                <a:solidFill>
                  <a:srgbClr val="FFFFFF"/>
                </a:solidFill>
                <a:latin typeface="メイリオ"/>
                <a:ea typeface="メイリオ"/>
                <a:cs typeface="メイリオ"/>
              </a:rPr>
              <a:t>？</a:t>
            </a:r>
            <a:endParaRPr kumimoji="1" lang="ja-JP" altLang="en-US" sz="2000" dirty="0">
              <a:solidFill>
                <a:srgbClr val="FFFFFF"/>
              </a:solidFill>
              <a:latin typeface="メイリオ"/>
              <a:ea typeface="メイリオ"/>
              <a:cs typeface="メイリオ"/>
            </a:endParaRPr>
          </a:p>
        </p:txBody>
      </p:sp>
      <p:sp>
        <p:nvSpPr>
          <p:cNvPr id="21" name="円/楕円 20"/>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論理積ゲート 27"/>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92929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406464" y="3103618"/>
            <a:ext cx="2334248" cy="30394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46" name="円/楕円 45"/>
          <p:cNvSpPr/>
          <p:nvPr/>
        </p:nvSpPr>
        <p:spPr>
          <a:xfrm>
            <a:off x="3797045" y="4423378"/>
            <a:ext cx="1553086" cy="1216515"/>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2" name="タイトル 1"/>
          <p:cNvSpPr>
            <a:spLocks noGrp="1"/>
          </p:cNvSpPr>
          <p:nvPr>
            <p:ph type="title"/>
          </p:nvPr>
        </p:nvSpPr>
        <p:spPr/>
        <p:txBody>
          <a:bodyPr/>
          <a:lstStyle/>
          <a:p>
            <a:r>
              <a:rPr kumimoji="1" lang="ja-JP" altLang="en-US" dirty="0" smtClean="0"/>
              <a:t>「共創」の３タイプ</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1028780" y="1177293"/>
            <a:ext cx="7089615" cy="1405353"/>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400" b="1" dirty="0" smtClean="0">
                <a:solidFill>
                  <a:srgbClr val="FFFFFF"/>
                </a:solidFill>
                <a:latin typeface="Meiryo" charset="-128"/>
                <a:ea typeface="Meiryo" charset="-128"/>
                <a:cs typeface="Meiryo" charset="-128"/>
              </a:rPr>
              <a:t>共創</a:t>
            </a:r>
            <a:endParaRPr kumimoji="1" lang="en-US" altLang="ja-JP" sz="5400" b="1" dirty="0" smtClean="0">
              <a:solidFill>
                <a:srgbClr val="FFFFFF"/>
              </a:solidFill>
              <a:latin typeface="Meiryo" charset="-128"/>
              <a:ea typeface="Meiryo" charset="-128"/>
              <a:cs typeface="Meiryo" charset="-128"/>
            </a:endParaRPr>
          </a:p>
          <a:p>
            <a:pPr algn="ctr"/>
            <a:r>
              <a:rPr kumimoji="1" lang="en-US" altLang="ja-JP" sz="2000" dirty="0" smtClean="0">
                <a:solidFill>
                  <a:srgbClr val="FFFFFF"/>
                </a:solidFill>
                <a:latin typeface="Meiryo" charset="-128"/>
                <a:ea typeface="Meiryo" charset="-128"/>
                <a:cs typeface="Meiryo" charset="-128"/>
              </a:rPr>
              <a:t>Co-Creation</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028781" y="3103618"/>
            <a:ext cx="2334248" cy="30394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5784887" y="3119434"/>
            <a:ext cx="2334248" cy="30394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grpSp>
        <p:nvGrpSpPr>
          <p:cNvPr id="8" name="図形グループ 7"/>
          <p:cNvGrpSpPr/>
          <p:nvPr/>
        </p:nvGrpSpPr>
        <p:grpSpPr>
          <a:xfrm>
            <a:off x="2638596" y="4658998"/>
            <a:ext cx="366685" cy="687691"/>
            <a:chOff x="626312" y="838875"/>
            <a:chExt cx="603656" cy="1238713"/>
          </a:xfrm>
        </p:grpSpPr>
        <p:sp>
          <p:nvSpPr>
            <p:cNvPr id="9" name="円/楕円 8"/>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1379132" y="4658998"/>
            <a:ext cx="366685" cy="687691"/>
            <a:chOff x="626312" y="838875"/>
            <a:chExt cx="603656" cy="1238713"/>
          </a:xfrm>
        </p:grpSpPr>
        <p:sp>
          <p:nvSpPr>
            <p:cNvPr id="12" name="円/楕円 11"/>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 name="テキスト ボックス 15"/>
          <p:cNvSpPr txBox="1"/>
          <p:nvPr/>
        </p:nvSpPr>
        <p:spPr>
          <a:xfrm>
            <a:off x="1162364" y="5443842"/>
            <a:ext cx="800219" cy="338554"/>
          </a:xfrm>
          <a:prstGeom prst="rect">
            <a:avLst/>
          </a:prstGeom>
          <a:noFill/>
        </p:spPr>
        <p:txBody>
          <a:bodyPr wrap="none" rtlCol="0">
            <a:spAutoFit/>
          </a:bodyPr>
          <a:lstStyle/>
          <a:p>
            <a:r>
              <a:rPr lang="ja-JP" altLang="en-US" sz="1600" smtClean="0">
                <a:latin typeface="Meiryo" charset="-128"/>
                <a:ea typeface="Meiryo" charset="-128"/>
                <a:cs typeface="Meiryo" charset="-128"/>
              </a:rPr>
              <a:t>提供者</a:t>
            </a:r>
            <a:endParaRPr kumimoji="1" lang="ja-JP" altLang="en-US" sz="1600" dirty="0">
              <a:latin typeface="Meiryo" charset="-128"/>
              <a:ea typeface="Meiryo" charset="-128"/>
              <a:cs typeface="Meiryo" charset="-128"/>
            </a:endParaRPr>
          </a:p>
        </p:txBody>
      </p:sp>
      <p:sp>
        <p:nvSpPr>
          <p:cNvPr id="17" name="テキスト ボックス 16"/>
          <p:cNvSpPr txBox="1"/>
          <p:nvPr/>
        </p:nvSpPr>
        <p:spPr>
          <a:xfrm>
            <a:off x="2524420" y="5455755"/>
            <a:ext cx="595035" cy="338554"/>
          </a:xfrm>
          <a:prstGeom prst="rect">
            <a:avLst/>
          </a:prstGeom>
          <a:noFill/>
        </p:spPr>
        <p:txBody>
          <a:bodyPr wrap="none" rtlCol="0">
            <a:spAutoFit/>
          </a:bodyPr>
          <a:lstStyle/>
          <a:p>
            <a:r>
              <a:rPr lang="ja-JP" altLang="en-US" sz="1600" smtClean="0">
                <a:latin typeface="Meiryo" charset="-128"/>
                <a:ea typeface="Meiryo" charset="-128"/>
                <a:cs typeface="Meiryo" charset="-128"/>
              </a:rPr>
              <a:t>顧客</a:t>
            </a:r>
            <a:endParaRPr kumimoji="1" lang="ja-JP" altLang="en-US" sz="1600" dirty="0">
              <a:latin typeface="Meiryo" charset="-128"/>
              <a:ea typeface="Meiryo" charset="-128"/>
              <a:cs typeface="Meiryo" charset="-128"/>
            </a:endParaRPr>
          </a:p>
        </p:txBody>
      </p:sp>
      <p:sp>
        <p:nvSpPr>
          <p:cNvPr id="18" name="円/楕円 17"/>
          <p:cNvSpPr/>
          <p:nvPr/>
        </p:nvSpPr>
        <p:spPr>
          <a:xfrm>
            <a:off x="1898178" y="4385905"/>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19" name="右矢印 18"/>
          <p:cNvSpPr/>
          <p:nvPr/>
        </p:nvSpPr>
        <p:spPr>
          <a:xfrm rot="19063755">
            <a:off x="1718633" y="4837565"/>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rot="2536245" flipH="1">
            <a:off x="2385518" y="4837566"/>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1789252" y="5076031"/>
            <a:ext cx="8051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5040792" y="4808302"/>
            <a:ext cx="227371" cy="484816"/>
            <a:chOff x="626312" y="838875"/>
            <a:chExt cx="603656" cy="1238713"/>
          </a:xfrm>
        </p:grpSpPr>
        <p:sp>
          <p:nvSpPr>
            <p:cNvPr id="23" name="円/楕円 22"/>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3883819" y="4808302"/>
            <a:ext cx="227371" cy="484816"/>
            <a:chOff x="626312" y="838875"/>
            <a:chExt cx="603656" cy="1238713"/>
          </a:xfrm>
        </p:grpSpPr>
        <p:sp>
          <p:nvSpPr>
            <p:cNvPr id="26" name="円/楕円 25"/>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円/楕円 29"/>
          <p:cNvSpPr/>
          <p:nvPr/>
        </p:nvSpPr>
        <p:spPr>
          <a:xfrm>
            <a:off x="4280567" y="474693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grpSp>
        <p:nvGrpSpPr>
          <p:cNvPr id="34" name="図形グループ 33"/>
          <p:cNvGrpSpPr/>
          <p:nvPr/>
        </p:nvGrpSpPr>
        <p:grpSpPr>
          <a:xfrm>
            <a:off x="4231062" y="4173961"/>
            <a:ext cx="227371" cy="484816"/>
            <a:chOff x="626312" y="838875"/>
            <a:chExt cx="603656" cy="1238713"/>
          </a:xfrm>
        </p:grpSpPr>
        <p:sp>
          <p:nvSpPr>
            <p:cNvPr id="35" name="円/楕円 34"/>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4686914" y="4173962"/>
            <a:ext cx="227371" cy="484816"/>
            <a:chOff x="626312" y="838875"/>
            <a:chExt cx="603656" cy="1238713"/>
          </a:xfrm>
        </p:grpSpPr>
        <p:sp>
          <p:nvSpPr>
            <p:cNvPr id="38" name="円/楕円 37"/>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4231062" y="5350587"/>
            <a:ext cx="227371" cy="484816"/>
            <a:chOff x="626312" y="838875"/>
            <a:chExt cx="603656" cy="1238713"/>
          </a:xfrm>
        </p:grpSpPr>
        <p:sp>
          <p:nvSpPr>
            <p:cNvPr id="41" name="円/楕円 40"/>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a:off x="4686914" y="5350588"/>
            <a:ext cx="227371" cy="484816"/>
            <a:chOff x="626312" y="838875"/>
            <a:chExt cx="603656" cy="1238713"/>
          </a:xfrm>
        </p:grpSpPr>
        <p:sp>
          <p:nvSpPr>
            <p:cNvPr id="44" name="円/楕円 43"/>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7" name="円形吹き出し 46"/>
          <p:cNvSpPr/>
          <p:nvPr/>
        </p:nvSpPr>
        <p:spPr>
          <a:xfrm>
            <a:off x="1364557" y="4346019"/>
            <a:ext cx="395831" cy="242409"/>
          </a:xfrm>
          <a:prstGeom prst="wedgeEllipseCallout">
            <a:avLst>
              <a:gd name="adj1" fmla="val 14826"/>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形吹き出し 47"/>
          <p:cNvSpPr/>
          <p:nvPr/>
        </p:nvSpPr>
        <p:spPr>
          <a:xfrm>
            <a:off x="2622497" y="4390044"/>
            <a:ext cx="395831" cy="242409"/>
          </a:xfrm>
          <a:prstGeom prst="wedgeEllipseCallout">
            <a:avLst>
              <a:gd name="adj1" fmla="val -36337"/>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形吹き出し 48"/>
          <p:cNvSpPr/>
          <p:nvPr/>
        </p:nvSpPr>
        <p:spPr>
          <a:xfrm>
            <a:off x="3876729" y="4194518"/>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形吹き出し 49"/>
          <p:cNvSpPr/>
          <p:nvPr/>
        </p:nvSpPr>
        <p:spPr>
          <a:xfrm>
            <a:off x="4986244" y="4179744"/>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形吹き出し 50"/>
          <p:cNvSpPr/>
          <p:nvPr/>
        </p:nvSpPr>
        <p:spPr>
          <a:xfrm>
            <a:off x="3887820" y="5594431"/>
            <a:ext cx="281919" cy="182881"/>
          </a:xfrm>
          <a:prstGeom prst="wedgeEllipseCallout">
            <a:avLst>
              <a:gd name="adj1" fmla="val 73772"/>
              <a:gd name="adj2" fmla="val -68372"/>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形吹き出し 51"/>
          <p:cNvSpPr/>
          <p:nvPr/>
        </p:nvSpPr>
        <p:spPr>
          <a:xfrm>
            <a:off x="4981053" y="5589097"/>
            <a:ext cx="281919" cy="182881"/>
          </a:xfrm>
          <a:prstGeom prst="wedgeEllipseCallout">
            <a:avLst>
              <a:gd name="adj1" fmla="val -67722"/>
              <a:gd name="adj2" fmla="val -7172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形吹き出し 52"/>
          <p:cNvSpPr/>
          <p:nvPr/>
        </p:nvSpPr>
        <p:spPr>
          <a:xfrm>
            <a:off x="3571727" y="4671849"/>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形吹き出し 53"/>
          <p:cNvSpPr/>
          <p:nvPr/>
        </p:nvSpPr>
        <p:spPr>
          <a:xfrm>
            <a:off x="5263502" y="4652560"/>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7610451" y="4874906"/>
            <a:ext cx="227371" cy="484816"/>
            <a:chOff x="626312" y="838875"/>
            <a:chExt cx="603656" cy="1238713"/>
          </a:xfrm>
        </p:grpSpPr>
        <p:sp>
          <p:nvSpPr>
            <p:cNvPr id="56" name="円/楕円 55"/>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論理積ゲート 56"/>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6967499" y="4173962"/>
            <a:ext cx="227371" cy="484816"/>
            <a:chOff x="626312" y="838875"/>
            <a:chExt cx="603656" cy="1238713"/>
          </a:xfrm>
        </p:grpSpPr>
        <p:sp>
          <p:nvSpPr>
            <p:cNvPr id="62" name="円/楕円 61"/>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6967499" y="5346689"/>
            <a:ext cx="227371" cy="484816"/>
            <a:chOff x="626312" y="838875"/>
            <a:chExt cx="603656" cy="1238713"/>
          </a:xfrm>
        </p:grpSpPr>
        <p:sp>
          <p:nvSpPr>
            <p:cNvPr id="65" name="円/楕円 64"/>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086391" y="4687789"/>
            <a:ext cx="366685" cy="687691"/>
            <a:chOff x="626312" y="838875"/>
            <a:chExt cx="603656" cy="1238713"/>
          </a:xfrm>
        </p:grpSpPr>
        <p:sp>
          <p:nvSpPr>
            <p:cNvPr id="68" name="円/楕円 67"/>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左右矢印 70"/>
          <p:cNvSpPr/>
          <p:nvPr/>
        </p:nvSpPr>
        <p:spPr>
          <a:xfrm rot="18950861">
            <a:off x="6466815" y="4661740"/>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右矢印 71"/>
          <p:cNvSpPr/>
          <p:nvPr/>
        </p:nvSpPr>
        <p:spPr>
          <a:xfrm rot="2146722">
            <a:off x="6478352" y="5343855"/>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右矢印 72"/>
          <p:cNvSpPr/>
          <p:nvPr/>
        </p:nvSpPr>
        <p:spPr>
          <a:xfrm>
            <a:off x="6518820" y="5019327"/>
            <a:ext cx="1068556"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794860" y="475009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74" name="テキスト ボックス 73"/>
          <p:cNvSpPr txBox="1"/>
          <p:nvPr/>
        </p:nvSpPr>
        <p:spPr>
          <a:xfrm>
            <a:off x="1028781" y="3237317"/>
            <a:ext cx="2333508" cy="461665"/>
          </a:xfrm>
          <a:prstGeom prst="rect">
            <a:avLst/>
          </a:prstGeom>
          <a:noFill/>
        </p:spPr>
        <p:txBody>
          <a:bodyPr wrap="square" rtlCol="0">
            <a:spAutoFit/>
          </a:bodyPr>
          <a:lstStyle/>
          <a:p>
            <a:pPr algn="ct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双方向</a:t>
            </a:r>
            <a:r>
              <a:rPr lang="ja-JP" altLang="en-US" sz="1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5" name="テキスト ボックス 74"/>
          <p:cNvSpPr txBox="1"/>
          <p:nvPr/>
        </p:nvSpPr>
        <p:spPr>
          <a:xfrm>
            <a:off x="3450639" y="3237317"/>
            <a:ext cx="2333508" cy="461665"/>
          </a:xfrm>
          <a:prstGeom prst="rect">
            <a:avLst/>
          </a:prstGeom>
          <a:noFill/>
        </p:spPr>
        <p:txBody>
          <a:bodyPr wrap="square" rtlCol="0">
            <a:spAutoFit/>
          </a:bodyPr>
          <a:lstStyle/>
          <a:p>
            <a:pPr algn="ct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オープン</a:t>
            </a:r>
            <a:r>
              <a:rPr lang="ja-JP" altLang="en-US" sz="1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6" name="テキスト ボックス 75"/>
          <p:cNvSpPr txBox="1"/>
          <p:nvPr/>
        </p:nvSpPr>
        <p:spPr>
          <a:xfrm>
            <a:off x="5765492" y="3242266"/>
            <a:ext cx="2333508" cy="461665"/>
          </a:xfrm>
          <a:prstGeom prst="rect">
            <a:avLst/>
          </a:prstGeom>
          <a:noFill/>
        </p:spPr>
        <p:txBody>
          <a:bodyPr wrap="square" rtlCol="0">
            <a:spAutoFit/>
          </a:bodyPr>
          <a:lstStyle/>
          <a:p>
            <a:pPr algn="ct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連携</a:t>
            </a:r>
            <a:r>
              <a:rPr lang="ja-JP" altLang="en-US" sz="1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cxnSp>
        <p:nvCxnSpPr>
          <p:cNvPr id="78" name="カギ線コネクタ 77"/>
          <p:cNvCxnSpPr>
            <a:stCxn id="4" idx="2"/>
            <a:endCxn id="5" idx="0"/>
          </p:cNvCxnSpPr>
          <p:nvPr/>
        </p:nvCxnSpPr>
        <p:spPr>
          <a:xfrm rot="5400000">
            <a:off x="3124261" y="1654291"/>
            <a:ext cx="520972" cy="2377683"/>
          </a:xfrm>
          <a:prstGeom prst="bentConnector3">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79" name="カギ線コネクタ 78"/>
          <p:cNvCxnSpPr>
            <a:stCxn id="4" idx="2"/>
            <a:endCxn id="7" idx="0"/>
          </p:cNvCxnSpPr>
          <p:nvPr/>
        </p:nvCxnSpPr>
        <p:spPr>
          <a:xfrm rot="16200000" flipH="1">
            <a:off x="5494405" y="1661828"/>
            <a:ext cx="536788" cy="2378423"/>
          </a:xfrm>
          <a:prstGeom prst="bentConnector3">
            <a:avLst>
              <a:gd name="adj1" fmla="val 50000"/>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83" name="直線コネクタ 82"/>
          <p:cNvCxnSpPr>
            <a:stCxn id="4" idx="2"/>
            <a:endCxn id="6" idx="0"/>
          </p:cNvCxnSpPr>
          <p:nvPr/>
        </p:nvCxnSpPr>
        <p:spPr>
          <a:xfrm>
            <a:off x="4573588" y="2582646"/>
            <a:ext cx="0" cy="520972"/>
          </a:xfrm>
          <a:prstGeom prst="line">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47547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人材の育成</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89151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smtClean="0"/>
              <a:t>バイモーダル</a:t>
            </a:r>
            <a:r>
              <a:rPr kumimoji="1" lang="en-US" altLang="ja-JP" dirty="0" smtClean="0"/>
              <a:t>IT</a:t>
            </a:r>
            <a:r>
              <a:rPr kumimoji="1" lang="ja-JP" altLang="en-US" dirty="0" smtClean="0"/>
              <a:t>と人材のあり方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IT</a:t>
            </a:r>
            <a:r>
              <a:rPr lang="ja-JP" altLang="en-US" sz="1600" dirty="0" smtClean="0">
                <a:solidFill>
                  <a:srgbClr val="FFFFFF"/>
                </a:solidFill>
                <a:latin typeface="HGSSoeiKakugothicUB" charset="-128"/>
                <a:ea typeface="HGSSoeiKakugothicUB" charset="-128"/>
                <a:cs typeface="HGSSoeiKakugothicUB" charset="-128"/>
              </a:rPr>
              <a:t>への</a:t>
            </a:r>
            <a:r>
              <a:rPr kumimoji="1" lang="ja-JP" altLang="en-US" sz="1600" dirty="0" smtClean="0">
                <a:solidFill>
                  <a:srgbClr val="FFFFFF"/>
                </a:solidFill>
                <a:latin typeface="HGSSoeiKakugothicUB" charset="-128"/>
                <a:ea typeface="HGSSoeiKakugothicUB" charset="-128"/>
                <a:cs typeface="HGSSoeiKakugothicUB" charset="-128"/>
              </a:rPr>
              <a:t>期待の変化</a:t>
            </a:r>
            <a:endParaRPr kumimoji="1" lang="ja-JP" altLang="en-US" sz="1600" dirty="0">
              <a:solidFill>
                <a:srgbClr val="FFFFFF"/>
              </a:solidFill>
              <a:latin typeface="HGSSoeiKakugothicUB" charset="-128"/>
              <a:ea typeface="HGSSoeiKakugothicUB" charset="-128"/>
              <a:cs typeface="HGSSoeiKakugothicUB" charset="-128"/>
            </a:endParaRPr>
          </a:p>
        </p:txBody>
      </p:sp>
      <p:sp>
        <p:nvSpPr>
          <p:cNvPr id="7" name="テキスト ボックス 6"/>
          <p:cNvSpPr txBox="1"/>
          <p:nvPr/>
        </p:nvSpPr>
        <p:spPr>
          <a:xfrm>
            <a:off x="3934353" y="5633379"/>
            <a:ext cx="4802918" cy="369332"/>
          </a:xfrm>
          <a:prstGeom prst="rect">
            <a:avLst/>
          </a:prstGeom>
          <a:noFill/>
        </p:spPr>
        <p:txBody>
          <a:bodyPr wrap="none" rtlCol="0">
            <a:spAutoFit/>
          </a:bodyPr>
          <a:lstStyle/>
          <a:p>
            <a:pPr algn="r"/>
            <a:r>
              <a:rPr lang="ja-JP" altLang="en-US" b="1" u="sng" dirty="0" smtClean="0">
                <a:solidFill>
                  <a:schemeClr val="bg1"/>
                </a:solidFill>
                <a:latin typeface="Meiryo" charset="-128"/>
                <a:ea typeface="Meiryo" charset="-128"/>
                <a:cs typeface="Meiryo" charset="-128"/>
              </a:rPr>
              <a:t>モード</a:t>
            </a:r>
            <a:r>
              <a:rPr lang="en-US" altLang="ja-JP" b="1" u="sng" dirty="0" smtClean="0">
                <a:solidFill>
                  <a:schemeClr val="bg1"/>
                </a:solidFill>
                <a:latin typeface="Meiryo" charset="-128"/>
                <a:ea typeface="Meiryo" charset="-128"/>
                <a:cs typeface="Meiryo" charset="-128"/>
              </a:rPr>
              <a:t>1</a:t>
            </a:r>
            <a:r>
              <a:rPr lang="ja-JP" altLang="en-US"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変化が少なく、確実性・安定性を重視するシステム</a:t>
            </a:r>
            <a:endParaRPr kumimoji="1" lang="ja-JP" altLang="en-US" sz="1200" dirty="0">
              <a:solidFill>
                <a:schemeClr val="bg1"/>
              </a:solidFill>
              <a:latin typeface="Meiryo" charset="-128"/>
              <a:ea typeface="Meiryo" charset="-128"/>
              <a:cs typeface="Meiryo" charset="-128"/>
            </a:endParaRPr>
          </a:p>
        </p:txBody>
      </p:sp>
      <p:sp>
        <p:nvSpPr>
          <p:cNvPr id="8" name="テキスト ボックス 7"/>
          <p:cNvSpPr txBox="1"/>
          <p:nvPr/>
        </p:nvSpPr>
        <p:spPr>
          <a:xfrm>
            <a:off x="409905" y="1725281"/>
            <a:ext cx="4872637" cy="369332"/>
          </a:xfrm>
          <a:prstGeom prst="rect">
            <a:avLst/>
          </a:prstGeom>
          <a:noFill/>
        </p:spPr>
        <p:txBody>
          <a:bodyPr wrap="square" rtlCol="0">
            <a:spAutoFit/>
          </a:bodyPr>
          <a:lstStyle/>
          <a:p>
            <a:r>
              <a:rPr lang="ja-JP" altLang="en-US" b="1" u="sng" dirty="0" smtClean="0">
                <a:solidFill>
                  <a:schemeClr val="bg1"/>
                </a:solidFill>
                <a:latin typeface="Meiryo" charset="-128"/>
                <a:ea typeface="Meiryo" charset="-128"/>
                <a:cs typeface="Meiryo" charset="-128"/>
              </a:rPr>
              <a:t>モード</a:t>
            </a:r>
            <a:r>
              <a:rPr lang="en-US" altLang="ja-JP" b="1" u="sng" dirty="0" smtClean="0">
                <a:solidFill>
                  <a:schemeClr val="bg1"/>
                </a:solidFill>
                <a:latin typeface="Meiryo" charset="-128"/>
                <a:ea typeface="Meiryo" charset="-128"/>
                <a:cs typeface="Meiryo" charset="-128"/>
              </a:rPr>
              <a:t>2</a:t>
            </a:r>
            <a:r>
              <a:rPr lang="ja-JP" altLang="en-US" b="1" dirty="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開発や改善のスピードや利便性を重視するシステム</a:t>
            </a:r>
            <a:endParaRPr kumimoji="1" lang="ja-JP" altLang="en-US" sz="1200" dirty="0">
              <a:solidFill>
                <a:schemeClr val="bg1"/>
              </a:solidFill>
              <a:latin typeface="Meiryo" charset="-128"/>
              <a:ea typeface="Meiryo" charset="-128"/>
              <a:cs typeface="Meiryo" charset="-128"/>
            </a:endParaRPr>
          </a:p>
        </p:txBody>
      </p:sp>
      <p:sp>
        <p:nvSpPr>
          <p:cNvPr id="9" name="テキスト ボックス 8"/>
          <p:cNvSpPr txBox="1"/>
          <p:nvPr/>
        </p:nvSpPr>
        <p:spPr>
          <a:xfrm>
            <a:off x="457200" y="4800521"/>
            <a:ext cx="1588897" cy="1138773"/>
          </a:xfrm>
          <a:prstGeom prst="rect">
            <a:avLst/>
          </a:prstGeom>
          <a:noFill/>
        </p:spPr>
        <p:txBody>
          <a:bodyPr wrap="none" rtlCol="0">
            <a:spAutoFit/>
          </a:bodyPr>
          <a:lstStyle/>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高品質・安定稼働</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着実・正確</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高いコスト</a:t>
            </a:r>
            <a:r>
              <a:rPr kumimoji="1" lang="en-US" altLang="ja-JP" sz="1200" dirty="0" smtClean="0">
                <a:solidFill>
                  <a:schemeClr val="bg1"/>
                </a:solidFill>
                <a:latin typeface="Meiryo" charset="-128"/>
                <a:ea typeface="Meiryo" charset="-128"/>
                <a:cs typeface="Meiryo" charset="-128"/>
              </a:rPr>
              <a:t>/</a:t>
            </a:r>
            <a:r>
              <a:rPr kumimoji="1" lang="ja-JP" altLang="en-US" sz="1200" dirty="0" smtClean="0">
                <a:solidFill>
                  <a:schemeClr val="bg1"/>
                </a:solidFill>
                <a:latin typeface="Meiryo" charset="-128"/>
                <a:ea typeface="Meiryo" charset="-128"/>
                <a:cs typeface="Meiryo" charset="-128"/>
              </a:rPr>
              <a:t>価格</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手厚いサポート</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高い満足</a:t>
            </a:r>
            <a:endParaRPr lang="en-US" altLang="ja-JP" sz="1200" dirty="0" smtClean="0">
              <a:solidFill>
                <a:schemeClr val="bg1"/>
              </a:solidFill>
              <a:latin typeface="Meiryo" charset="-128"/>
              <a:ea typeface="Meiryo" charset="-128"/>
              <a:cs typeface="Meiryo" charset="-128"/>
            </a:endParaRPr>
          </a:p>
          <a:p>
            <a:r>
              <a:rPr kumimoji="1" lang="en-US" altLang="ja-JP" sz="800" dirty="0">
                <a:solidFill>
                  <a:schemeClr val="bg1"/>
                </a:solidFill>
                <a:latin typeface="Meiryo" charset="-128"/>
                <a:ea typeface="Meiryo" charset="-128"/>
                <a:cs typeface="Meiryo" charset="-128"/>
              </a:rPr>
              <a:t> </a:t>
            </a:r>
            <a:r>
              <a:rPr kumimoji="1" lang="en-US" altLang="ja-JP" sz="800" dirty="0" smtClean="0">
                <a:solidFill>
                  <a:schemeClr val="bg1"/>
                </a:solidFill>
                <a:latin typeface="Meiryo" charset="-128"/>
                <a:ea typeface="Meiryo" charset="-128"/>
                <a:cs typeface="Meiryo" charset="-128"/>
              </a:rPr>
              <a:t> </a:t>
            </a:r>
            <a:r>
              <a:rPr kumimoji="1" lang="ja-JP" altLang="en-US" sz="800" dirty="0" smtClean="0">
                <a:solidFill>
                  <a:schemeClr val="bg1"/>
                </a:solidFill>
                <a:latin typeface="Meiryo" charset="-128"/>
                <a:ea typeface="Meiryo" charset="-128"/>
                <a:cs typeface="Meiryo" charset="-128"/>
              </a:rPr>
              <a:t>（安全・安心）</a:t>
            </a:r>
            <a:endParaRPr kumimoji="1" lang="ja-JP" altLang="en-US" sz="800" dirty="0">
              <a:solidFill>
                <a:schemeClr val="bg1"/>
              </a:solidFill>
              <a:latin typeface="Meiryo" charset="-128"/>
              <a:ea typeface="Meiryo" charset="-128"/>
              <a:cs typeface="Meiryo" charset="-128"/>
            </a:endParaRPr>
          </a:p>
        </p:txBody>
      </p:sp>
      <p:sp>
        <p:nvSpPr>
          <p:cNvPr id="10" name="テキスト ボックス 9"/>
          <p:cNvSpPr txBox="1"/>
          <p:nvPr/>
        </p:nvSpPr>
        <p:spPr>
          <a:xfrm>
            <a:off x="6539805" y="1801472"/>
            <a:ext cx="2284600" cy="1138773"/>
          </a:xfrm>
          <a:prstGeom prst="rect">
            <a:avLst/>
          </a:prstGeom>
          <a:noFill/>
        </p:spPr>
        <p:txBody>
          <a:bodyPr wrap="none" rtlCol="0">
            <a:spAutoFit/>
          </a:bodyPr>
          <a:lstStyle/>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そこそこ（</a:t>
            </a:r>
            <a:r>
              <a:rPr lang="en-US" altLang="ja-JP" sz="1200" dirty="0" smtClean="0">
                <a:solidFill>
                  <a:schemeClr val="bg1"/>
                </a:solidFill>
                <a:latin typeface="Meiryo" charset="-128"/>
                <a:ea typeface="Meiryo" charset="-128"/>
                <a:cs typeface="Meiryo" charset="-128"/>
              </a:rPr>
              <a:t>Good Enough</a:t>
            </a:r>
            <a:r>
              <a:rPr lang="ja-JP" altLang="en-US" sz="1200" dirty="0" smtClean="0">
                <a:solidFill>
                  <a:schemeClr val="bg1"/>
                </a:solidFill>
                <a:latin typeface="Meiryo" charset="-128"/>
                <a:ea typeface="Meiryo" charset="-128"/>
                <a:cs typeface="Meiryo" charset="-128"/>
              </a:rPr>
              <a:t>）</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速い・俊敏</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低い</a:t>
            </a:r>
            <a:r>
              <a:rPr kumimoji="1" lang="ja-JP" altLang="en-US" sz="1200" dirty="0" smtClean="0">
                <a:solidFill>
                  <a:schemeClr val="bg1"/>
                </a:solidFill>
                <a:latin typeface="Meiryo" charset="-128"/>
                <a:ea typeface="Meiryo" charset="-128"/>
                <a:cs typeface="Meiryo" charset="-128"/>
              </a:rPr>
              <a:t>コスト</a:t>
            </a:r>
            <a:r>
              <a:rPr kumimoji="1" lang="en-US" altLang="ja-JP" sz="1200" dirty="0" smtClean="0">
                <a:solidFill>
                  <a:schemeClr val="bg1"/>
                </a:solidFill>
                <a:latin typeface="Meiryo" charset="-128"/>
                <a:ea typeface="Meiryo" charset="-128"/>
                <a:cs typeface="Meiryo" charset="-128"/>
              </a:rPr>
              <a:t>/</a:t>
            </a:r>
            <a:r>
              <a:rPr kumimoji="1" lang="ja-JP" altLang="en-US" sz="1200" dirty="0" smtClean="0">
                <a:solidFill>
                  <a:schemeClr val="bg1"/>
                </a:solidFill>
                <a:latin typeface="Meiryo" charset="-128"/>
                <a:ea typeface="Meiryo" charset="-128"/>
                <a:cs typeface="Meiryo" charset="-128"/>
              </a:rPr>
              <a:t>価格</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便利で迅速なサポート</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高い満足</a:t>
            </a:r>
            <a:endParaRPr kumimoji="1" lang="en-US" altLang="ja-JP" sz="800" dirty="0" smtClean="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en-US" altLang="ja-JP" sz="800" dirty="0" smtClean="0">
                <a:solidFill>
                  <a:schemeClr val="bg1"/>
                </a:solidFill>
                <a:latin typeface="Meiryo" charset="-128"/>
                <a:ea typeface="Meiryo" charset="-128"/>
                <a:cs typeface="Meiryo" charset="-128"/>
              </a:rPr>
              <a:t> </a:t>
            </a:r>
            <a:r>
              <a:rPr kumimoji="1" lang="ja-JP" altLang="en-US" sz="800" dirty="0" smtClean="0">
                <a:solidFill>
                  <a:schemeClr val="bg1"/>
                </a:solidFill>
                <a:latin typeface="Meiryo" charset="-128"/>
                <a:ea typeface="Meiryo" charset="-128"/>
                <a:cs typeface="Meiryo" charset="-128"/>
              </a:rPr>
              <a:t>（わかりやすい、できる、楽しい）</a:t>
            </a:r>
            <a:endParaRPr kumimoji="1" lang="ja-JP" altLang="en-US" sz="800" dirty="0">
              <a:solidFill>
                <a:schemeClr val="bg1"/>
              </a:solidFill>
              <a:latin typeface="Meiryo" charset="-128"/>
              <a:ea typeface="Meiryo" charset="-128"/>
              <a:cs typeface="Meiryo" charset="-128"/>
            </a:endParaRPr>
          </a:p>
        </p:txBody>
      </p:sp>
      <p:sp>
        <p:nvSpPr>
          <p:cNvPr id="11" name="テキスト ボックス 10"/>
          <p:cNvSpPr txBox="1"/>
          <p:nvPr/>
        </p:nvSpPr>
        <p:spPr>
          <a:xfrm>
            <a:off x="1462328" y="2056930"/>
            <a:ext cx="2201023" cy="369332"/>
          </a:xfrm>
          <a:prstGeom prst="rect">
            <a:avLst/>
          </a:prstGeom>
          <a:noFill/>
        </p:spPr>
        <p:txBody>
          <a:bodyPr wrap="square" rtlCol="0">
            <a:spAutoFit/>
          </a:bodyPr>
          <a:lstStyle/>
          <a:p>
            <a:r>
              <a:rPr lang="ja-JP" altLang="en-US" b="1" smtClean="0">
                <a:solidFill>
                  <a:schemeClr val="bg1"/>
                </a:solidFill>
                <a:latin typeface="Meiryo" charset="-128"/>
                <a:ea typeface="Meiryo" charset="-128"/>
                <a:cs typeface="Meiryo" charset="-128"/>
              </a:rPr>
              <a:t>差別化→利益拡大</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5045166" y="5364992"/>
            <a:ext cx="2753113" cy="369332"/>
          </a:xfrm>
          <a:prstGeom prst="rect">
            <a:avLst/>
          </a:prstGeom>
          <a:noFill/>
        </p:spPr>
        <p:txBody>
          <a:bodyPr wrap="square" rtlCol="0">
            <a:spAutoFit/>
          </a:bodyPr>
          <a:lstStyle/>
          <a:p>
            <a:r>
              <a:rPr lang="ja-JP" altLang="en-US" b="1" dirty="0" smtClean="0">
                <a:solidFill>
                  <a:schemeClr val="bg1"/>
                </a:solidFill>
                <a:latin typeface="Meiryo" charset="-128"/>
                <a:ea typeface="Meiryo" charset="-128"/>
                <a:cs typeface="Meiryo" charset="-128"/>
              </a:rPr>
              <a:t>効率化</a:t>
            </a:r>
            <a:r>
              <a:rPr lang="ja-JP" altLang="en-US" b="1" smtClean="0">
                <a:solidFill>
                  <a:schemeClr val="bg1"/>
                </a:solidFill>
                <a:latin typeface="Meiryo" charset="-128"/>
                <a:ea typeface="Meiryo" charset="-128"/>
                <a:cs typeface="Meiryo" charset="-128"/>
              </a:rPr>
              <a:t>→コスト削減</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385330" y="2836685"/>
            <a:ext cx="2075292" cy="646331"/>
          </a:xfrm>
          <a:prstGeom prst="rect">
            <a:avLst/>
          </a:prstGeom>
          <a:noFill/>
        </p:spPr>
        <p:txBody>
          <a:bodyPr wrap="square" rtlCol="0">
            <a:spAutoFit/>
          </a:bodyPr>
          <a:lstStyle/>
          <a:p>
            <a:pPr algn="r"/>
            <a:r>
              <a:rPr lang="en-US" altLang="ja-JP" sz="3600" b="1" dirty="0" smtClean="0">
                <a:solidFill>
                  <a:schemeClr val="bg1"/>
                </a:solidFill>
                <a:latin typeface="Meiryo" charset="-128"/>
                <a:ea typeface="Meiryo" charset="-128"/>
                <a:cs typeface="Meiryo" charset="-128"/>
              </a:rPr>
              <a:t>DevOps</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632766" y="4402202"/>
            <a:ext cx="2075292" cy="646331"/>
          </a:xfrm>
          <a:prstGeom prst="rect">
            <a:avLst/>
          </a:prstGeom>
          <a:noFill/>
        </p:spPr>
        <p:txBody>
          <a:bodyPr wrap="square" rtlCol="0">
            <a:spAutoFit/>
          </a:bodyPr>
          <a:lstStyle/>
          <a:p>
            <a:pPr algn="r"/>
            <a:r>
              <a:rPr lang="en-US" altLang="ja-JP" sz="3600" b="1" dirty="0" smtClean="0">
                <a:solidFill>
                  <a:schemeClr val="bg1"/>
                </a:solidFill>
                <a:latin typeface="Meiryo" charset="-128"/>
                <a:ea typeface="Meiryo" charset="-128"/>
                <a:cs typeface="Meiryo" charset="-128"/>
              </a:rPr>
              <a:t>ITIL</a:t>
            </a:r>
          </a:p>
        </p:txBody>
      </p:sp>
      <p:sp>
        <p:nvSpPr>
          <p:cNvPr id="15" name="正方形/長方形 14"/>
          <p:cNvSpPr/>
          <p:nvPr/>
        </p:nvSpPr>
        <p:spPr>
          <a:xfrm>
            <a:off x="3033331" y="2568298"/>
            <a:ext cx="3416320" cy="369332"/>
          </a:xfrm>
          <a:prstGeom prst="rect">
            <a:avLst/>
          </a:prstGeom>
        </p:spPr>
        <p:txBody>
          <a:bodyPr wrap="none">
            <a:spAutoFit/>
          </a:bodyPr>
          <a:lstStyle/>
          <a:p>
            <a:pPr algn="r"/>
            <a:r>
              <a:rPr lang="ja-JP" altLang="en-US" b="1" dirty="0" smtClean="0">
                <a:solidFill>
                  <a:schemeClr val="bg1"/>
                </a:solidFill>
                <a:latin typeface="Meiryo" charset="-128"/>
                <a:ea typeface="Meiryo" charset="-128"/>
                <a:cs typeface="Meiryo" charset="-128"/>
              </a:rPr>
              <a:t>ビジネスの成功に貢献すること</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3454620" y="4942553"/>
            <a:ext cx="3185487" cy="369332"/>
          </a:xfrm>
          <a:prstGeom prst="rect">
            <a:avLst/>
          </a:prstGeom>
        </p:spPr>
        <p:txBody>
          <a:bodyPr wrap="none">
            <a:spAutoFit/>
          </a:bodyPr>
          <a:lstStyle/>
          <a:p>
            <a:pPr algn="r"/>
            <a:r>
              <a:rPr lang="ja-JP" altLang="en-US" b="1" dirty="0">
                <a:solidFill>
                  <a:schemeClr val="bg1"/>
                </a:solidFill>
                <a:latin typeface="Meiryo" charset="-128"/>
                <a:ea typeface="Meiryo" charset="-128"/>
                <a:cs typeface="Meiryo" charset="-128"/>
              </a:rPr>
              <a:t>開発要求</a:t>
            </a:r>
            <a:r>
              <a:rPr lang="ja-JP" altLang="en-US" b="1" dirty="0" smtClean="0">
                <a:solidFill>
                  <a:schemeClr val="bg1"/>
                </a:solidFill>
                <a:latin typeface="Meiryo" charset="-128"/>
                <a:ea typeface="Meiryo" charset="-128"/>
                <a:cs typeface="Meiryo" charset="-128"/>
              </a:rPr>
              <a:t>に確実に</a:t>
            </a:r>
            <a:r>
              <a:rPr lang="ja-JP" altLang="en-US" b="1" dirty="0">
                <a:solidFill>
                  <a:schemeClr val="bg1"/>
                </a:solidFill>
                <a:latin typeface="Meiryo" charset="-128"/>
                <a:ea typeface="Meiryo" charset="-128"/>
                <a:cs typeface="Meiryo" charset="-128"/>
              </a:rPr>
              <a:t>応えること</a:t>
            </a:r>
          </a:p>
        </p:txBody>
      </p:sp>
      <p:sp>
        <p:nvSpPr>
          <p:cNvPr id="17" name="右矢印 16"/>
          <p:cNvSpPr/>
          <p:nvPr/>
        </p:nvSpPr>
        <p:spPr>
          <a:xfrm>
            <a:off x="2502680" y="3439769"/>
            <a:ext cx="4146200" cy="927110"/>
          </a:xfrm>
          <a:custGeom>
            <a:avLst/>
            <a:gdLst>
              <a:gd name="connsiteX0" fmla="*/ 0 w 2342749"/>
              <a:gd name="connsiteY0" fmla="*/ 153937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153937 h 927110"/>
              <a:gd name="connsiteX0" fmla="*/ 0 w 2342749"/>
              <a:gd name="connsiteY0" fmla="*/ 470239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470239 h 927110"/>
              <a:gd name="connsiteX0" fmla="*/ 17252 w 2360001"/>
              <a:gd name="connsiteY0" fmla="*/ 470239 h 927110"/>
              <a:gd name="connsiteX1" fmla="*/ 1896446 w 2360001"/>
              <a:gd name="connsiteY1" fmla="*/ 153937 h 927110"/>
              <a:gd name="connsiteX2" fmla="*/ 1896446 w 2360001"/>
              <a:gd name="connsiteY2" fmla="*/ 0 h 927110"/>
              <a:gd name="connsiteX3" fmla="*/ 2360001 w 2360001"/>
              <a:gd name="connsiteY3" fmla="*/ 463555 h 927110"/>
              <a:gd name="connsiteX4" fmla="*/ 1896446 w 2360001"/>
              <a:gd name="connsiteY4" fmla="*/ 927110 h 927110"/>
              <a:gd name="connsiteX5" fmla="*/ 1896446 w 2360001"/>
              <a:gd name="connsiteY5" fmla="*/ 773173 h 927110"/>
              <a:gd name="connsiteX6" fmla="*/ 0 w 2360001"/>
              <a:gd name="connsiteY6" fmla="*/ 474124 h 927110"/>
              <a:gd name="connsiteX7" fmla="*/ 17252 w 2360001"/>
              <a:gd name="connsiteY7" fmla="*/ 470239 h 9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001" h="927110">
                <a:moveTo>
                  <a:pt x="17252" y="470239"/>
                </a:moveTo>
                <a:lnTo>
                  <a:pt x="1896446" y="153937"/>
                </a:lnTo>
                <a:lnTo>
                  <a:pt x="1896446" y="0"/>
                </a:lnTo>
                <a:lnTo>
                  <a:pt x="2360001" y="463555"/>
                </a:lnTo>
                <a:lnTo>
                  <a:pt x="1896446" y="927110"/>
                </a:lnTo>
                <a:lnTo>
                  <a:pt x="1896446" y="773173"/>
                </a:lnTo>
                <a:lnTo>
                  <a:pt x="0" y="474124"/>
                </a:lnTo>
                <a:lnTo>
                  <a:pt x="17252" y="470239"/>
                </a:lnTo>
                <a:close/>
              </a:path>
            </a:pathLst>
          </a:cu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HGSSoeiKakugothicUB" charset="-128"/>
                <a:ea typeface="HGSSoeiKakugothicUB" charset="-128"/>
                <a:cs typeface="HGSSoeiKakugothicUB" charset="-128"/>
              </a:rPr>
              <a:t>　　　　　　　　スキルチェンジ・人材の再配置</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19" name="テキスト ボックス 18"/>
          <p:cNvSpPr txBox="1"/>
          <p:nvPr/>
        </p:nvSpPr>
        <p:spPr>
          <a:xfrm>
            <a:off x="6932246" y="6104121"/>
            <a:ext cx="1826141" cy="215444"/>
          </a:xfrm>
          <a:prstGeom prst="rect">
            <a:avLst/>
          </a:prstGeom>
          <a:noFill/>
        </p:spPr>
        <p:txBody>
          <a:bodyPr wrap="none" rtlCol="0">
            <a:spAutoFit/>
          </a:bodyPr>
          <a:lstStyle/>
          <a:p>
            <a:pPr algn="r"/>
            <a:r>
              <a:rPr kumimoji="1" lang="ja-JP" altLang="en-US" sz="800" smtClean="0">
                <a:solidFill>
                  <a:schemeClr val="tx1">
                    <a:lumMod val="50000"/>
                    <a:lumOff val="50000"/>
                  </a:schemeClr>
                </a:solidFill>
                <a:latin typeface="Meiryo" charset="-128"/>
                <a:ea typeface="Meiryo" charset="-128"/>
                <a:cs typeface="Meiryo" charset="-128"/>
              </a:rPr>
              <a:t>ガートナーのレポートを参考に作成</a:t>
            </a:r>
            <a:endParaRPr kumimoji="1" lang="ja-JP" altLang="en-US" sz="80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88910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いま起こりつつある情報サービス産業の構造変化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フリーフォーム 3"/>
          <p:cNvSpPr/>
          <p:nvPr/>
        </p:nvSpPr>
        <p:spPr>
          <a:xfrm>
            <a:off x="4690995" y="2660245"/>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690993" y="1889417"/>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68" y="1307676"/>
            <a:ext cx="3620240" cy="4727208"/>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25468" y="6114271"/>
            <a:ext cx="3620240" cy="215444"/>
          </a:xfrm>
          <a:prstGeom prst="rect">
            <a:avLst/>
          </a:prstGeom>
        </p:spPr>
        <p:txBody>
          <a:bodyPr wrap="square">
            <a:spAutoFit/>
          </a:bodyPr>
          <a:lstStyle/>
          <a:p>
            <a:pPr algn="ctr"/>
            <a:r>
              <a:rPr lang="ja-JP" altLang="en-US" sz="800" u="sng" dirty="0">
                <a:solidFill>
                  <a:srgbClr val="001E5A"/>
                </a:solidFill>
                <a:latin typeface="Meiryo" charset="-128"/>
                <a:ea typeface="Meiryo" charset="-128"/>
                <a:cs typeface="Meiryo" charset="-128"/>
                <a:hlinkClick r:id="rId3"/>
              </a:rPr>
              <a:t>情報サービス産業協会（</a:t>
            </a:r>
            <a:r>
              <a:rPr lang="en-US" altLang="ja-JP" sz="800" u="sng" dirty="0">
                <a:solidFill>
                  <a:srgbClr val="001E5A"/>
                </a:solidFill>
                <a:latin typeface="Meiryo" charset="-128"/>
                <a:ea typeface="Meiryo" charset="-128"/>
                <a:cs typeface="Meiryo" charset="-128"/>
                <a:hlinkClick r:id="rId3"/>
              </a:rPr>
              <a:t>JISA</a:t>
            </a:r>
            <a:r>
              <a:rPr lang="ja-JP" altLang="en-US" sz="800" u="sng" dirty="0">
                <a:solidFill>
                  <a:srgbClr val="001E5A"/>
                </a:solidFill>
                <a:latin typeface="Meiryo" charset="-128"/>
                <a:ea typeface="Meiryo" charset="-128"/>
                <a:cs typeface="Meiryo" charset="-128"/>
                <a:hlinkClick r:id="rId3"/>
              </a:rPr>
              <a:t>）情報サービス産業の</a:t>
            </a:r>
            <a:r>
              <a:rPr lang="en-US" altLang="ja-JP" sz="800" u="sng" dirty="0">
                <a:solidFill>
                  <a:srgbClr val="001E5A"/>
                </a:solidFill>
                <a:latin typeface="Meiryo" charset="-128"/>
                <a:ea typeface="Meiryo" charset="-128"/>
                <a:cs typeface="Meiryo" charset="-128"/>
                <a:hlinkClick r:id="rId3"/>
              </a:rPr>
              <a:t>30</a:t>
            </a:r>
            <a:r>
              <a:rPr lang="ja-JP" altLang="en-US" sz="800" u="sng" dirty="0">
                <a:solidFill>
                  <a:srgbClr val="001E5A"/>
                </a:solidFill>
                <a:latin typeface="Meiryo" charset="-128"/>
                <a:ea typeface="Meiryo" charset="-128"/>
                <a:cs typeface="Meiryo" charset="-128"/>
                <a:hlinkClick r:id="rId3"/>
              </a:rPr>
              <a:t>年より</a:t>
            </a:r>
            <a:endParaRPr lang="ja-JP" altLang="en-US" sz="800" dirty="0">
              <a:latin typeface="Meiryo" charset="-128"/>
              <a:ea typeface="Meiryo" charset="-128"/>
              <a:cs typeface="Meiryo" charset="-128"/>
            </a:endParaRPr>
          </a:p>
        </p:txBody>
      </p:sp>
      <p:sp>
        <p:nvSpPr>
          <p:cNvPr id="8" name="正方形/長方形 7"/>
          <p:cNvSpPr/>
          <p:nvPr/>
        </p:nvSpPr>
        <p:spPr>
          <a:xfrm>
            <a:off x="4690994" y="1367774"/>
            <a:ext cx="4164903" cy="307777"/>
          </a:xfrm>
          <a:prstGeom prst="rect">
            <a:avLst/>
          </a:prstGeom>
        </p:spPr>
        <p:txBody>
          <a:bodyPr wrap="square">
            <a:spAutoFit/>
          </a:bodyPr>
          <a:lstStyle/>
          <a:p>
            <a:pPr algn="ctr"/>
            <a:r>
              <a:rPr lang="ja-JP" altLang="en-US" sz="1400" dirty="0" smtClean="0">
                <a:solidFill>
                  <a:srgbClr val="002060"/>
                </a:solidFill>
                <a:latin typeface="Meiryo" charset="-128"/>
                <a:ea typeface="Meiryo" charset="-128"/>
                <a:cs typeface="Meiryo" charset="-128"/>
              </a:rPr>
              <a:t>売上</a:t>
            </a:r>
            <a:r>
              <a:rPr lang="ja-JP" altLang="en-US" sz="1400" dirty="0">
                <a:solidFill>
                  <a:srgbClr val="002060"/>
                </a:solidFill>
                <a:latin typeface="Meiryo" charset="-128"/>
                <a:ea typeface="Meiryo" charset="-128"/>
                <a:cs typeface="Meiryo" charset="-128"/>
              </a:rPr>
              <a:t>規模</a:t>
            </a:r>
            <a:r>
              <a:rPr lang="en-US" altLang="ja-JP" sz="1400" b="1" dirty="0">
                <a:solidFill>
                  <a:srgbClr val="002060"/>
                </a:solidFill>
                <a:latin typeface="Meiryo" charset="-128"/>
                <a:ea typeface="Meiryo" charset="-128"/>
                <a:cs typeface="Meiryo" charset="-128"/>
              </a:rPr>
              <a:t>20</a:t>
            </a:r>
            <a:r>
              <a:rPr lang="ja-JP" altLang="en-US" sz="1400" b="1" dirty="0">
                <a:solidFill>
                  <a:srgbClr val="002060"/>
                </a:solidFill>
                <a:latin typeface="Meiryo" charset="-128"/>
                <a:ea typeface="Meiryo" charset="-128"/>
                <a:cs typeface="Meiryo" charset="-128"/>
              </a:rPr>
              <a:t>兆円</a:t>
            </a:r>
            <a:r>
              <a:rPr lang="ja-JP" altLang="en-US" sz="1400" dirty="0">
                <a:solidFill>
                  <a:srgbClr val="002060"/>
                </a:solidFill>
                <a:latin typeface="Meiryo" charset="-128"/>
                <a:ea typeface="Meiryo" charset="-128"/>
                <a:cs typeface="Meiryo" charset="-128"/>
              </a:rPr>
              <a:t>、従業員数</a:t>
            </a:r>
            <a:r>
              <a:rPr lang="en-US" altLang="ja-JP" sz="1400" b="1" dirty="0">
                <a:solidFill>
                  <a:srgbClr val="002060"/>
                </a:solidFill>
                <a:latin typeface="Meiryo" charset="-128"/>
                <a:ea typeface="Meiryo" charset="-128"/>
                <a:cs typeface="Meiryo" charset="-128"/>
              </a:rPr>
              <a:t>100</a:t>
            </a:r>
            <a:r>
              <a:rPr lang="ja-JP" altLang="en-US" sz="1400" b="1" dirty="0">
                <a:solidFill>
                  <a:srgbClr val="002060"/>
                </a:solidFill>
                <a:latin typeface="Meiryo" charset="-128"/>
                <a:ea typeface="Meiryo" charset="-128"/>
                <a:cs typeface="Meiryo" charset="-128"/>
              </a:rPr>
              <a:t>万人</a:t>
            </a:r>
            <a:r>
              <a:rPr lang="ja-JP" altLang="en-US" sz="1400" dirty="0">
                <a:solidFill>
                  <a:srgbClr val="002060"/>
                </a:solidFill>
                <a:latin typeface="Meiryo" charset="-128"/>
                <a:ea typeface="Meiryo" charset="-128"/>
                <a:cs typeface="Meiryo" charset="-128"/>
              </a:rPr>
              <a:t>前後を維持</a:t>
            </a:r>
          </a:p>
        </p:txBody>
      </p:sp>
      <p:sp>
        <p:nvSpPr>
          <p:cNvPr id="9" name="ストライプ矢印 8"/>
          <p:cNvSpPr/>
          <p:nvPr/>
        </p:nvSpPr>
        <p:spPr>
          <a:xfrm>
            <a:off x="5724390" y="2958435"/>
            <a:ext cx="2098110" cy="1205192"/>
          </a:xfrm>
          <a:prstGeom prst="striped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flipH="1">
            <a:off x="6069797" y="3403656"/>
            <a:ext cx="1407296" cy="369332"/>
          </a:xfrm>
          <a:prstGeom prst="rect">
            <a:avLst/>
          </a:prstGeom>
          <a:noFill/>
        </p:spPr>
        <p:txBody>
          <a:bodyPr wrap="square" rtlCol="0">
            <a:spAutoFit/>
          </a:bodyPr>
          <a:lstStyle/>
          <a:p>
            <a:r>
              <a:rPr kumimoji="1" lang="ja-JP" altLang="en-US" smtClean="0">
                <a:solidFill>
                  <a:schemeClr val="bg1"/>
                </a:solidFill>
                <a:latin typeface="Meiryo" charset="-128"/>
                <a:ea typeface="Meiryo" charset="-128"/>
                <a:cs typeface="Meiryo" charset="-128"/>
              </a:rPr>
              <a:t>民族大移動</a:t>
            </a:r>
            <a:endParaRPr kumimoji="1" lang="ja-JP" altLang="en-US" dirty="0">
              <a:solidFill>
                <a:schemeClr val="bg1"/>
              </a:solidFill>
              <a:latin typeface="Meiryo" charset="-128"/>
              <a:ea typeface="Meiryo" charset="-128"/>
              <a:cs typeface="Meiryo" charset="-128"/>
            </a:endParaRPr>
          </a:p>
        </p:txBody>
      </p:sp>
      <p:sp>
        <p:nvSpPr>
          <p:cNvPr id="11" name="テキスト ボックス 10"/>
          <p:cNvSpPr txBox="1"/>
          <p:nvPr/>
        </p:nvSpPr>
        <p:spPr>
          <a:xfrm flipH="1">
            <a:off x="6418236" y="2157154"/>
            <a:ext cx="2437659" cy="584775"/>
          </a:xfrm>
          <a:prstGeom prst="rect">
            <a:avLst/>
          </a:prstGeom>
          <a:noFill/>
        </p:spPr>
        <p:txBody>
          <a:bodyPr wrap="square" rtlCol="0">
            <a:spAutoFit/>
          </a:bodyPr>
          <a:lstStyle/>
          <a:p>
            <a:pPr algn="ctr"/>
            <a:r>
              <a:rPr kumimoji="1" lang="ja-JP" altLang="en-US" sz="3200" b="1" dirty="0" smtClean="0">
                <a:solidFill>
                  <a:schemeClr val="bg1"/>
                </a:solidFill>
                <a:latin typeface="Meiryo" charset="-128"/>
                <a:ea typeface="Meiryo" charset="-128"/>
                <a:cs typeface="Meiryo" charset="-128"/>
              </a:rPr>
              <a:t>モード</a:t>
            </a:r>
            <a:r>
              <a:rPr kumimoji="1" lang="en-US" altLang="ja-JP" sz="3200" b="1" dirty="0" smtClean="0">
                <a:solidFill>
                  <a:schemeClr val="bg1"/>
                </a:solidFill>
                <a:latin typeface="Meiryo" charset="-128"/>
                <a:ea typeface="Meiryo" charset="-128"/>
                <a:cs typeface="Meiryo" charset="-128"/>
              </a:rPr>
              <a:t>2</a:t>
            </a:r>
            <a:endParaRPr kumimoji="1" lang="ja-JP" altLang="en-US" sz="3200" b="1" dirty="0">
              <a:solidFill>
                <a:schemeClr val="bg1"/>
              </a:solidFill>
              <a:latin typeface="Meiryo" charset="-128"/>
              <a:ea typeface="Meiryo" charset="-128"/>
              <a:cs typeface="Meiryo" charset="-128"/>
            </a:endParaRPr>
          </a:p>
        </p:txBody>
      </p:sp>
      <p:sp>
        <p:nvSpPr>
          <p:cNvPr id="12" name="テキスト ボックス 11"/>
          <p:cNvSpPr txBox="1"/>
          <p:nvPr/>
        </p:nvSpPr>
        <p:spPr>
          <a:xfrm flipH="1">
            <a:off x="4709330" y="4531585"/>
            <a:ext cx="2437659" cy="584775"/>
          </a:xfrm>
          <a:prstGeom prst="rect">
            <a:avLst/>
          </a:prstGeom>
          <a:noFill/>
        </p:spPr>
        <p:txBody>
          <a:bodyPr wrap="square" rtlCol="0">
            <a:spAutoFit/>
          </a:bodyPr>
          <a:lstStyle/>
          <a:p>
            <a:pPr algn="ctr"/>
            <a:r>
              <a:rPr kumimoji="1" lang="ja-JP" altLang="en-US" sz="3200" b="1" dirty="0" smtClean="0">
                <a:solidFill>
                  <a:schemeClr val="bg1"/>
                </a:solidFill>
                <a:latin typeface="Meiryo" charset="-128"/>
                <a:ea typeface="Meiryo" charset="-128"/>
                <a:cs typeface="Meiryo" charset="-128"/>
              </a:rPr>
              <a:t>モード</a:t>
            </a:r>
            <a:r>
              <a:rPr lang="en-US" altLang="ja-JP" sz="3200" b="1" dirty="0">
                <a:solidFill>
                  <a:schemeClr val="bg1"/>
                </a:solidFill>
                <a:latin typeface="Meiryo" charset="-128"/>
                <a:ea typeface="Meiryo" charset="-128"/>
                <a:cs typeface="Meiryo" charset="-128"/>
              </a:rPr>
              <a:t>1</a:t>
            </a:r>
            <a:endParaRPr kumimoji="1" lang="ja-JP" altLang="en-US" sz="3200" b="1" dirty="0">
              <a:solidFill>
                <a:schemeClr val="bg1"/>
              </a:solidFill>
              <a:latin typeface="Meiryo" charset="-128"/>
              <a:ea typeface="Meiryo" charset="-128"/>
              <a:cs typeface="Meiryo" charset="-128"/>
            </a:endParaRPr>
          </a:p>
        </p:txBody>
      </p:sp>
      <p:sp>
        <p:nvSpPr>
          <p:cNvPr id="18" name="正方形/長方形 17"/>
          <p:cNvSpPr/>
          <p:nvPr/>
        </p:nvSpPr>
        <p:spPr>
          <a:xfrm>
            <a:off x="4690992" y="5652802"/>
            <a:ext cx="4164903" cy="338554"/>
          </a:xfrm>
          <a:prstGeom prst="rect">
            <a:avLst/>
          </a:prstGeom>
        </p:spPr>
        <p:txBody>
          <a:bodyPr wrap="square">
            <a:spAutoFit/>
          </a:bodyPr>
          <a:lstStyle/>
          <a:p>
            <a:pPr algn="ctr"/>
            <a:r>
              <a:rPr lang="ja-JP" altLang="en-US" sz="1600" dirty="0" smtClean="0">
                <a:solidFill>
                  <a:schemeClr val="accent6">
                    <a:lumMod val="75000"/>
                  </a:schemeClr>
                </a:solidFill>
                <a:latin typeface="Meiryo" charset="-128"/>
                <a:ea typeface="Meiryo" charset="-128"/>
                <a:cs typeface="Meiryo" charset="-128"/>
              </a:rPr>
              <a:t>売上や利益、社員の</a:t>
            </a:r>
            <a:r>
              <a:rPr lang="ja-JP" altLang="en-US" sz="1600" b="1" dirty="0" smtClean="0">
                <a:solidFill>
                  <a:schemeClr val="accent6">
                    <a:lumMod val="75000"/>
                  </a:schemeClr>
                </a:solidFill>
                <a:latin typeface="Meiryo" charset="-128"/>
                <a:ea typeface="Meiryo" charset="-128"/>
                <a:cs typeface="Meiryo" charset="-128"/>
              </a:rPr>
              <a:t>モード</a:t>
            </a:r>
            <a:r>
              <a:rPr lang="en-US" altLang="ja-JP" sz="1600" b="1" dirty="0" smtClean="0">
                <a:solidFill>
                  <a:schemeClr val="accent6">
                    <a:lumMod val="75000"/>
                  </a:schemeClr>
                </a:solidFill>
                <a:latin typeface="Meiryo" charset="-128"/>
                <a:ea typeface="Meiryo" charset="-128"/>
                <a:cs typeface="Meiryo" charset="-128"/>
              </a:rPr>
              <a:t>2</a:t>
            </a:r>
            <a:r>
              <a:rPr lang="ja-JP" altLang="en-US" sz="1600" b="1" dirty="0" smtClean="0">
                <a:solidFill>
                  <a:schemeClr val="accent6">
                    <a:lumMod val="75000"/>
                  </a:schemeClr>
                </a:solidFill>
                <a:latin typeface="Meiryo" charset="-128"/>
                <a:ea typeface="Meiryo" charset="-128"/>
                <a:cs typeface="Meiryo" charset="-128"/>
              </a:rPr>
              <a:t>へのシフト</a:t>
            </a:r>
            <a:endParaRPr lang="ja-JP" altLang="en-US" sz="1600" b="1" dirty="0">
              <a:solidFill>
                <a:schemeClr val="accent6">
                  <a:lumMod val="75000"/>
                </a:schemeClr>
              </a:solidFill>
              <a:latin typeface="Meiryo" charset="-128"/>
              <a:ea typeface="Meiryo" charset="-128"/>
              <a:cs typeface="Meiryo" charset="-128"/>
            </a:endParaRPr>
          </a:p>
        </p:txBody>
      </p:sp>
      <p:sp>
        <p:nvSpPr>
          <p:cNvPr id="19" name="台形 18"/>
          <p:cNvSpPr/>
          <p:nvPr/>
        </p:nvSpPr>
        <p:spPr>
          <a:xfrm rot="5400000">
            <a:off x="1906519" y="3250411"/>
            <a:ext cx="4723662" cy="845284"/>
          </a:xfrm>
          <a:prstGeom prst="trapezoid">
            <a:avLst>
              <a:gd name="adj" fmla="val 67233"/>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494792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三角形 10"/>
          <p:cNvSpPr/>
          <p:nvPr/>
        </p:nvSpPr>
        <p:spPr>
          <a:xfrm>
            <a:off x="867105" y="1562863"/>
            <a:ext cx="7412966" cy="1778436"/>
          </a:xfrm>
          <a:prstGeom prst="triangle">
            <a:avLst/>
          </a:prstGeom>
          <a:gradFill flip="none" rotWithShape="1">
            <a:gsLst>
              <a:gs pos="0">
                <a:srgbClr val="00B0F0"/>
              </a:gs>
              <a:gs pos="100000">
                <a:schemeClr val="bg1"/>
              </a:gs>
              <a:gs pos="62000">
                <a:schemeClr val="accent5">
                  <a:lumMod val="40000"/>
                  <a:lumOff val="60000"/>
                </a:schemeClr>
              </a:gs>
              <a:gs pos="100000">
                <a:schemeClr val="bg1"/>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求められるスキルの転換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ホームベース 3"/>
          <p:cNvSpPr/>
          <p:nvPr/>
        </p:nvSpPr>
        <p:spPr>
          <a:xfrm>
            <a:off x="867105" y="3341298"/>
            <a:ext cx="7412966" cy="1472241"/>
          </a:xfrm>
          <a:prstGeom prst="homePlate">
            <a:avLst>
              <a:gd name="adj" fmla="val 0"/>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243533" y="3656207"/>
            <a:ext cx="943154" cy="852533"/>
          </a:xfrm>
          <a:prstGeom prst="rect">
            <a:avLst/>
          </a:prstGeom>
          <a:solidFill>
            <a:schemeClr val="bg1"/>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001996" y="3224886"/>
            <a:ext cx="943154" cy="8525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2846713" y="3531891"/>
            <a:ext cx="310566" cy="608027"/>
            <a:chOff x="626312" y="838875"/>
            <a:chExt cx="603656" cy="1238713"/>
          </a:xfrm>
          <a:solidFill>
            <a:schemeClr val="bg1">
              <a:lumMod val="65000"/>
            </a:schemeClr>
          </a:solidFill>
        </p:grpSpPr>
        <p:sp>
          <p:nvSpPr>
            <p:cNvPr id="8" name="円/楕円 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9" name="フローチャート: 論理積ゲート 8"/>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12" name="図形グループ 11"/>
          <p:cNvGrpSpPr/>
          <p:nvPr/>
        </p:nvGrpSpPr>
        <p:grpSpPr>
          <a:xfrm>
            <a:off x="4418305" y="1199121"/>
            <a:ext cx="310566" cy="608027"/>
            <a:chOff x="626312" y="838875"/>
            <a:chExt cx="603656" cy="1238713"/>
          </a:xfrm>
          <a:solidFill>
            <a:schemeClr val="tx1">
              <a:lumMod val="75000"/>
              <a:lumOff val="25000"/>
            </a:schemeClr>
          </a:solidFill>
        </p:grpSpPr>
        <p:sp>
          <p:nvSpPr>
            <p:cNvPr id="13" name="円/楕円 1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4" name="フローチャート: 論理積ゲート 13"/>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18" name="テキスト ボックス 17"/>
          <p:cNvSpPr txBox="1"/>
          <p:nvPr/>
        </p:nvSpPr>
        <p:spPr>
          <a:xfrm>
            <a:off x="5395676" y="3564252"/>
            <a:ext cx="1826141" cy="1077218"/>
          </a:xfrm>
          <a:prstGeom prst="rect">
            <a:avLst/>
          </a:prstGeom>
          <a:noFill/>
        </p:spPr>
        <p:txBody>
          <a:bodyPr wrap="none" rtlCol="0">
            <a:spAutoFit/>
          </a:bodyPr>
          <a:lstStyle/>
          <a:p>
            <a:r>
              <a:rPr kumimoji="1" lang="ja-JP" altLang="en-US" sz="3200" b="1" dirty="0" smtClean="0">
                <a:solidFill>
                  <a:schemeClr val="bg1"/>
                </a:solidFill>
                <a:latin typeface="Meiryo" charset="-128"/>
                <a:ea typeface="Meiryo" charset="-128"/>
                <a:cs typeface="Meiryo" charset="-128"/>
              </a:rPr>
              <a:t>ビジネス</a:t>
            </a:r>
            <a:endParaRPr kumimoji="1" lang="en-US" altLang="ja-JP" sz="3200" b="1" dirty="0" smtClean="0">
              <a:solidFill>
                <a:schemeClr val="bg1"/>
              </a:solidFill>
              <a:latin typeface="Meiryo" charset="-128"/>
              <a:ea typeface="Meiryo" charset="-128"/>
              <a:cs typeface="Meiryo" charset="-128"/>
            </a:endParaRPr>
          </a:p>
          <a:p>
            <a:r>
              <a:rPr lang="ja-JP" altLang="en-US" sz="3200" b="1" dirty="0" smtClean="0">
                <a:solidFill>
                  <a:schemeClr val="bg1"/>
                </a:solidFill>
                <a:latin typeface="Meiryo" charset="-128"/>
                <a:ea typeface="Meiryo" charset="-128"/>
                <a:cs typeface="Meiryo" charset="-128"/>
              </a:rPr>
              <a:t>プロセス</a:t>
            </a:r>
            <a:endParaRPr kumimoji="1" lang="ja-JP" altLang="en-US" sz="3200" b="1" dirty="0">
              <a:solidFill>
                <a:schemeClr val="bg1"/>
              </a:solidFill>
              <a:latin typeface="Meiryo" charset="-128"/>
              <a:ea typeface="Meiryo" charset="-128"/>
              <a:cs typeface="Meiryo" charset="-128"/>
            </a:endParaRPr>
          </a:p>
        </p:txBody>
      </p:sp>
      <p:sp>
        <p:nvSpPr>
          <p:cNvPr id="19" name="テキスト ボックス 18"/>
          <p:cNvSpPr txBox="1"/>
          <p:nvPr/>
        </p:nvSpPr>
        <p:spPr>
          <a:xfrm>
            <a:off x="1289138" y="5128447"/>
            <a:ext cx="2031325" cy="1015663"/>
          </a:xfrm>
          <a:prstGeom prst="rect">
            <a:avLst/>
          </a:prstGeom>
          <a:noFill/>
        </p:spPr>
        <p:txBody>
          <a:bodyPr wrap="none" rtlCol="0">
            <a:spAutoFit/>
          </a:bodyPr>
          <a:lstStyle/>
          <a:p>
            <a:r>
              <a:rPr kumimoji="1" lang="ja-JP" altLang="en-US" b="1" dirty="0" smtClean="0">
                <a:solidFill>
                  <a:srgbClr val="00B050"/>
                </a:solidFill>
                <a:latin typeface="Meiryo" charset="-128"/>
                <a:ea typeface="Meiryo" charset="-128"/>
                <a:cs typeface="Meiryo" charset="-128"/>
              </a:rPr>
              <a:t>知的力仕事の領域</a:t>
            </a:r>
            <a:endParaRPr kumimoji="1" lang="en-US" altLang="ja-JP" b="1" dirty="0" smtClean="0">
              <a:solidFill>
                <a:srgbClr val="00B050"/>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0B050"/>
                </a:solidFill>
                <a:latin typeface="Meiryo" charset="-128"/>
                <a:ea typeface="Meiryo" charset="-128"/>
                <a:cs typeface="Meiryo" charset="-128"/>
              </a:rPr>
              <a:t>コーディング</a:t>
            </a:r>
            <a:endParaRPr lang="en-US" altLang="ja-JP" sz="1400" dirty="0" smtClean="0">
              <a:solidFill>
                <a:srgbClr val="00B050"/>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0B050"/>
                </a:solidFill>
                <a:latin typeface="Meiryo" charset="-128"/>
                <a:ea typeface="Meiryo" charset="-128"/>
                <a:cs typeface="Meiryo" charset="-128"/>
              </a:rPr>
              <a:t>運用管理</a:t>
            </a:r>
            <a:endParaRPr lang="en-US" altLang="ja-JP" sz="1400" dirty="0" smtClean="0">
              <a:solidFill>
                <a:srgbClr val="00B050"/>
              </a:solidFill>
              <a:latin typeface="Meiryo" charset="-128"/>
              <a:ea typeface="Meiryo" charset="-128"/>
              <a:cs typeface="Meiryo" charset="-128"/>
            </a:endParaRPr>
          </a:p>
          <a:p>
            <a:pPr marL="285750" indent="-285750">
              <a:buFont typeface="Wingdings" charset="2"/>
              <a:buChar char="Ø"/>
            </a:pPr>
            <a:r>
              <a:rPr kumimoji="1" lang="ja-JP" altLang="en-US" sz="1400" dirty="0" smtClean="0">
                <a:solidFill>
                  <a:srgbClr val="00B050"/>
                </a:solidFill>
                <a:latin typeface="Meiryo" charset="-128"/>
                <a:ea typeface="Meiryo" charset="-128"/>
                <a:cs typeface="Meiryo" charset="-128"/>
              </a:rPr>
              <a:t>不正検知</a:t>
            </a:r>
            <a:r>
              <a:rPr kumimoji="1" lang="ja-JP" altLang="en-US" sz="1000" dirty="0" smtClean="0">
                <a:solidFill>
                  <a:srgbClr val="00B050"/>
                </a:solidFill>
                <a:latin typeface="Meiryo" charset="-128"/>
                <a:ea typeface="Meiryo" charset="-128"/>
                <a:cs typeface="Meiryo" charset="-128"/>
              </a:rPr>
              <a:t>　など</a:t>
            </a:r>
            <a:endParaRPr kumimoji="1" lang="ja-JP" altLang="en-US" sz="1000" dirty="0">
              <a:solidFill>
                <a:srgbClr val="00B050"/>
              </a:solidFill>
              <a:latin typeface="Meiryo" charset="-128"/>
              <a:ea typeface="Meiryo" charset="-128"/>
              <a:cs typeface="Meiryo" charset="-128"/>
            </a:endParaRPr>
          </a:p>
        </p:txBody>
      </p:sp>
      <p:sp>
        <p:nvSpPr>
          <p:cNvPr id="20" name="右矢印 19"/>
          <p:cNvSpPr/>
          <p:nvPr/>
        </p:nvSpPr>
        <p:spPr>
          <a:xfrm>
            <a:off x="3320463" y="5176202"/>
            <a:ext cx="1893476" cy="920151"/>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GSSoeiKakugothicUB" charset="-128"/>
                <a:ea typeface="HGSSoeiKakugothicUB" charset="-128"/>
                <a:cs typeface="HGSSoeiKakugothicUB" charset="-128"/>
              </a:rPr>
              <a:t>デジタル・トランスフォーメーション</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21" name="テキスト ボックス 20"/>
          <p:cNvSpPr txBox="1"/>
          <p:nvPr/>
        </p:nvSpPr>
        <p:spPr>
          <a:xfrm>
            <a:off x="5213939" y="5128447"/>
            <a:ext cx="3191899" cy="1015663"/>
          </a:xfrm>
          <a:prstGeom prst="rect">
            <a:avLst/>
          </a:prstGeom>
          <a:noFill/>
        </p:spPr>
        <p:txBody>
          <a:bodyPr wrap="none" rtlCol="0">
            <a:spAutoFit/>
          </a:bodyPr>
          <a:lstStyle/>
          <a:p>
            <a:r>
              <a:rPr lang="ja-JP" altLang="en-US" b="1" dirty="0" smtClean="0">
                <a:solidFill>
                  <a:srgbClr val="0052FF"/>
                </a:solidFill>
                <a:latin typeface="Meiryo" charset="-128"/>
                <a:ea typeface="Meiryo" charset="-128"/>
                <a:cs typeface="Meiryo" charset="-128"/>
              </a:rPr>
              <a:t>代替手段への移行</a:t>
            </a:r>
            <a:endParaRPr kumimoji="1" lang="en-US" altLang="ja-JP" b="1" dirty="0" smtClean="0">
              <a:solidFill>
                <a:srgbClr val="005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052FF"/>
                </a:solidFill>
                <a:latin typeface="Meiryo" charset="-128"/>
                <a:ea typeface="Meiryo" charset="-128"/>
                <a:cs typeface="Meiryo" charset="-128"/>
              </a:rPr>
              <a:t>クラウド・サービス</a:t>
            </a:r>
            <a:endParaRPr lang="en-US" altLang="ja-JP" sz="1400" dirty="0" smtClean="0">
              <a:solidFill>
                <a:srgbClr val="0052FF"/>
              </a:solidFill>
              <a:latin typeface="Meiryo" charset="-128"/>
              <a:ea typeface="Meiryo" charset="-128"/>
              <a:cs typeface="Meiryo" charset="-128"/>
            </a:endParaRPr>
          </a:p>
          <a:p>
            <a:pPr marL="285750" indent="-285750">
              <a:buFont typeface="Wingdings" charset="2"/>
              <a:buChar char="Ø"/>
            </a:pPr>
            <a:r>
              <a:rPr kumimoji="1" lang="ja-JP" altLang="en-US" sz="1400" dirty="0" smtClean="0">
                <a:solidFill>
                  <a:srgbClr val="0052FF"/>
                </a:solidFill>
                <a:latin typeface="Meiryo" charset="-128"/>
                <a:ea typeface="Meiryo" charset="-128"/>
                <a:cs typeface="Meiryo" charset="-128"/>
              </a:rPr>
              <a:t>人工知能</a:t>
            </a:r>
            <a:endParaRPr kumimoji="1" lang="en-US" altLang="ja-JP" sz="1400" dirty="0" smtClean="0">
              <a:solidFill>
                <a:srgbClr val="005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052FF"/>
                </a:solidFill>
                <a:latin typeface="Meiryo" charset="-128"/>
                <a:ea typeface="Meiryo" charset="-128"/>
                <a:cs typeface="Meiryo" charset="-128"/>
              </a:rPr>
              <a:t>シチズン・デベロップメント</a:t>
            </a:r>
            <a:r>
              <a:rPr kumimoji="1" lang="ja-JP" altLang="en-US" sz="1000" dirty="0" smtClean="0">
                <a:solidFill>
                  <a:srgbClr val="0052FF"/>
                </a:solidFill>
                <a:latin typeface="Meiryo" charset="-128"/>
                <a:ea typeface="Meiryo" charset="-128"/>
                <a:cs typeface="Meiryo" charset="-128"/>
              </a:rPr>
              <a:t>　など</a:t>
            </a:r>
            <a:endParaRPr kumimoji="1" lang="ja-JP" altLang="en-US" sz="1000" dirty="0">
              <a:solidFill>
                <a:srgbClr val="0052FF"/>
              </a:solidFill>
              <a:latin typeface="Meiryo" charset="-128"/>
              <a:ea typeface="Meiryo" charset="-128"/>
              <a:cs typeface="Meiryo" charset="-128"/>
            </a:endParaRPr>
          </a:p>
        </p:txBody>
      </p:sp>
      <p:sp>
        <p:nvSpPr>
          <p:cNvPr id="22" name="テキスト ボックス 21"/>
          <p:cNvSpPr txBox="1"/>
          <p:nvPr/>
        </p:nvSpPr>
        <p:spPr>
          <a:xfrm>
            <a:off x="1010880" y="3976366"/>
            <a:ext cx="2339102"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特定領域での経験の蓄積</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に依存した仕事しかできない人</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4728870" y="1194291"/>
            <a:ext cx="2492990" cy="646331"/>
          </a:xfrm>
          <a:prstGeom prst="rect">
            <a:avLst/>
          </a:prstGeom>
          <a:noFill/>
        </p:spPr>
        <p:txBody>
          <a:bodyPr wrap="none" rtlCol="0">
            <a:spAutoFit/>
          </a:bodyPr>
          <a:lstStyle/>
          <a:p>
            <a:r>
              <a:rPr kumimoji="1" lang="ja-JP" altLang="en-US" sz="1200" dirty="0" smtClean="0">
                <a:solidFill>
                  <a:srgbClr val="0052FF"/>
                </a:solidFill>
                <a:latin typeface="Meiryo" charset="-128"/>
                <a:ea typeface="Meiryo" charset="-128"/>
                <a:cs typeface="Meiryo" charset="-128"/>
              </a:rPr>
              <a:t>ビジネス・プロセス全体を見渡し</a:t>
            </a:r>
            <a:endParaRPr kumimoji="1" lang="en-US" altLang="ja-JP" sz="1200" dirty="0" smtClean="0">
              <a:solidFill>
                <a:srgbClr val="0052FF"/>
              </a:solidFill>
              <a:latin typeface="Meiryo" charset="-128"/>
              <a:ea typeface="Meiryo" charset="-128"/>
              <a:cs typeface="Meiryo" charset="-128"/>
            </a:endParaRPr>
          </a:p>
          <a:p>
            <a:r>
              <a:rPr kumimoji="1" lang="ja-JP" altLang="en-US" sz="1200" dirty="0" smtClean="0">
                <a:solidFill>
                  <a:srgbClr val="0052FF"/>
                </a:solidFill>
                <a:latin typeface="Meiryo" charset="-128"/>
                <a:ea typeface="Meiryo" charset="-128"/>
                <a:cs typeface="Meiryo" charset="-128"/>
              </a:rPr>
              <a:t>ビジネスの成功に貢献できる</a:t>
            </a:r>
            <a:endParaRPr kumimoji="1" lang="en-US" altLang="ja-JP" sz="1200" dirty="0" smtClean="0">
              <a:solidFill>
                <a:srgbClr val="0052FF"/>
              </a:solidFill>
              <a:latin typeface="Meiryo" charset="-128"/>
              <a:ea typeface="Meiryo" charset="-128"/>
              <a:cs typeface="Meiryo" charset="-128"/>
            </a:endParaRPr>
          </a:p>
          <a:p>
            <a:r>
              <a:rPr lang="ja-JP" altLang="en-US" sz="1200" dirty="0">
                <a:solidFill>
                  <a:srgbClr val="0052FF"/>
                </a:solidFill>
                <a:latin typeface="Meiryo" charset="-128"/>
                <a:ea typeface="Meiryo" charset="-128"/>
                <a:cs typeface="Meiryo" charset="-128"/>
              </a:rPr>
              <a:t>　</a:t>
            </a:r>
            <a:r>
              <a:rPr lang="ja-JP" altLang="en-US" sz="1200" dirty="0" smtClean="0">
                <a:solidFill>
                  <a:srgbClr val="0052FF"/>
                </a:solidFill>
                <a:latin typeface="Meiryo" charset="-128"/>
                <a:ea typeface="Meiryo" charset="-128"/>
                <a:cs typeface="Meiryo" charset="-128"/>
              </a:rPr>
              <a:t>　　　</a:t>
            </a:r>
            <a:r>
              <a:rPr kumimoji="1" lang="ja-JP" altLang="en-US" sz="1200" dirty="0" smtClean="0">
                <a:solidFill>
                  <a:srgbClr val="0052FF"/>
                </a:solidFill>
                <a:latin typeface="Meiryo" charset="-128"/>
                <a:ea typeface="Meiryo" charset="-128"/>
                <a:cs typeface="Meiryo" charset="-128"/>
              </a:rPr>
              <a:t>仕組みの設計ができる人</a:t>
            </a:r>
            <a:endParaRPr kumimoji="1" lang="ja-JP" altLang="en-US" sz="1200" dirty="0">
              <a:solidFill>
                <a:srgbClr val="0052FF"/>
              </a:solidFill>
              <a:latin typeface="Meiryo" charset="-128"/>
              <a:ea typeface="Meiryo" charset="-128"/>
              <a:cs typeface="Meiryo" charset="-128"/>
            </a:endParaRPr>
          </a:p>
        </p:txBody>
      </p:sp>
      <p:sp>
        <p:nvSpPr>
          <p:cNvPr id="26" name="テキスト ボックス 25"/>
          <p:cNvSpPr txBox="1"/>
          <p:nvPr/>
        </p:nvSpPr>
        <p:spPr>
          <a:xfrm>
            <a:off x="3647693" y="2409946"/>
            <a:ext cx="1851789" cy="246221"/>
          </a:xfrm>
          <a:prstGeom prst="rect">
            <a:avLst/>
          </a:prstGeom>
          <a:noFill/>
        </p:spPr>
        <p:txBody>
          <a:bodyPr wrap="none" rtlCol="0">
            <a:spAutoFit/>
          </a:bodyPr>
          <a:lstStyle/>
          <a:p>
            <a:r>
              <a:rPr kumimoji="1" lang="ja-JP" altLang="en-US" sz="1000" b="1"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rPr>
              <a:t>テクノロジー</a:t>
            </a:r>
            <a:r>
              <a:rPr lang="ja-JP" altLang="en-US" sz="1000" b="1"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rPr>
              <a:t>・アーキテクト</a:t>
            </a:r>
            <a:endParaRPr kumimoji="1" lang="en-US" altLang="ja-JP" sz="1000" b="1" dirty="0"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27" name="テキスト ボックス 26"/>
          <p:cNvSpPr txBox="1"/>
          <p:nvPr/>
        </p:nvSpPr>
        <p:spPr>
          <a:xfrm>
            <a:off x="3775932" y="2213924"/>
            <a:ext cx="1595309" cy="246221"/>
          </a:xfrm>
          <a:prstGeom prst="rect">
            <a:avLst/>
          </a:prstGeom>
          <a:noFill/>
        </p:spPr>
        <p:txBody>
          <a:bodyPr wrap="none" rtlCol="0">
            <a:spAutoFit/>
          </a:bodyPr>
          <a:lstStyle/>
          <a:p>
            <a:pPr algn="r"/>
            <a:r>
              <a:rPr kumimoji="1" lang="ja-JP" altLang="en-US" sz="1000" b="1"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rPr>
              <a:t>ビジネス・</a:t>
            </a:r>
            <a:r>
              <a:rPr lang="ja-JP" altLang="en-US" sz="1000" b="1"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rPr>
              <a:t>アーキテクト</a:t>
            </a:r>
            <a:endParaRPr kumimoji="1" lang="en-US" altLang="ja-JP" sz="1000" b="1" dirty="0"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28" name="テキスト ボックス 27"/>
          <p:cNvSpPr txBox="1"/>
          <p:nvPr/>
        </p:nvSpPr>
        <p:spPr>
          <a:xfrm>
            <a:off x="3647691" y="2596721"/>
            <a:ext cx="1851789" cy="246221"/>
          </a:xfrm>
          <a:prstGeom prst="rect">
            <a:avLst/>
          </a:prstGeom>
          <a:noFill/>
        </p:spPr>
        <p:txBody>
          <a:bodyPr wrap="none" rtlCol="0">
            <a:spAutoFit/>
          </a:bodyPr>
          <a:lstStyle/>
          <a:p>
            <a:r>
              <a:rPr kumimoji="1" lang="ja-JP" altLang="en-US" sz="1000" b="1" dirty="0"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rPr>
              <a:t>セキュリティ・</a:t>
            </a:r>
            <a:r>
              <a:rPr lang="ja-JP" altLang="en-US" sz="1000" b="1" dirty="0"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rPr>
              <a:t>アーキテクト</a:t>
            </a:r>
            <a:endParaRPr kumimoji="1" lang="en-US" altLang="ja-JP" sz="1000" b="1" dirty="0"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29" name="テキスト ボックス 28"/>
          <p:cNvSpPr txBox="1"/>
          <p:nvPr/>
        </p:nvSpPr>
        <p:spPr>
          <a:xfrm>
            <a:off x="3840051" y="2783937"/>
            <a:ext cx="1467068" cy="246221"/>
          </a:xfrm>
          <a:prstGeom prst="rect">
            <a:avLst/>
          </a:prstGeom>
          <a:noFill/>
        </p:spPr>
        <p:txBody>
          <a:bodyPr wrap="none" rtlCol="0">
            <a:spAutoFit/>
          </a:bodyPr>
          <a:lstStyle/>
          <a:p>
            <a:r>
              <a:rPr kumimoji="1" lang="ja-JP" altLang="en-US" sz="1000" b="1" dirty="0"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rPr>
              <a:t>データ・</a:t>
            </a:r>
            <a:r>
              <a:rPr lang="ja-JP" altLang="en-US" sz="1000" b="1" dirty="0"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rPr>
              <a:t>アーキテクト</a:t>
            </a:r>
            <a:endParaRPr kumimoji="1" lang="en-US" altLang="ja-JP" sz="1000" b="1" dirty="0" smtClean="0">
              <a:solidFill>
                <a:srgbClr val="0052FF"/>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20947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outVertical)">
                                      <p:cBhvr>
                                        <p:cTn id="10" dur="500"/>
                                        <p:tgtEl>
                                          <p:spTgt spid="2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outVertical)">
                                      <p:cBhvr>
                                        <p:cTn id="13" dur="500"/>
                                        <p:tgtEl>
                                          <p:spTgt spid="2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out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39617" y="782877"/>
            <a:ext cx="7072122" cy="57903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179235" y="2389644"/>
            <a:ext cx="6773975" cy="248538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4" name="正方形/長方形 13"/>
          <p:cNvSpPr/>
          <p:nvPr/>
        </p:nvSpPr>
        <p:spPr>
          <a:xfrm>
            <a:off x="1249902" y="2753801"/>
            <a:ext cx="6669825" cy="117339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 name="タイトル 1"/>
          <p:cNvSpPr>
            <a:spLocks noGrp="1"/>
          </p:cNvSpPr>
          <p:nvPr>
            <p:ph type="title"/>
          </p:nvPr>
        </p:nvSpPr>
        <p:spPr/>
        <p:txBody>
          <a:bodyPr/>
          <a:lstStyle/>
          <a:p>
            <a:r>
              <a:rPr kumimoji="1" lang="ja-JP" altLang="en-US" dirty="0" smtClean="0"/>
              <a:t>ポスト</a:t>
            </a:r>
            <a:r>
              <a:rPr kumimoji="1" lang="en-US" altLang="ja-JP" dirty="0" smtClean="0"/>
              <a:t>SI</a:t>
            </a:r>
            <a:r>
              <a:rPr kumimoji="1" lang="ja-JP" altLang="en-US" dirty="0" smtClean="0"/>
              <a:t>時代に求められるスキル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p:cNvSpPr/>
          <p:nvPr/>
        </p:nvSpPr>
        <p:spPr>
          <a:xfrm>
            <a:off x="1184587" y="1494471"/>
            <a:ext cx="6768623" cy="8318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6" name="正方形/長方形 5"/>
          <p:cNvSpPr/>
          <p:nvPr/>
        </p:nvSpPr>
        <p:spPr>
          <a:xfrm>
            <a:off x="1249902" y="1872603"/>
            <a:ext cx="6636144" cy="37469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ビジネス・プロセス</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9" name="正方形/長方形 8"/>
          <p:cNvSpPr/>
          <p:nvPr/>
        </p:nvSpPr>
        <p:spPr>
          <a:xfrm>
            <a:off x="1249904" y="3562070"/>
            <a:ext cx="6636142" cy="3641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0" name="正方形/長方形 9"/>
          <p:cNvSpPr/>
          <p:nvPr/>
        </p:nvSpPr>
        <p:spPr>
          <a:xfrm>
            <a:off x="3375099" y="3141784"/>
            <a:ext cx="4510946" cy="7295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1" name="正方形/長方形 10"/>
          <p:cNvSpPr/>
          <p:nvPr/>
        </p:nvSpPr>
        <p:spPr>
          <a:xfrm>
            <a:off x="5766141" y="2703021"/>
            <a:ext cx="2119906" cy="1134829"/>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Hiragino Kaku Gothic Pro W6" charset="-128"/>
                <a:ea typeface="Hiragino Kaku Gothic Pro W6" charset="-128"/>
                <a:cs typeface="Hiragino Kaku Gothic Pro W6" charset="-128"/>
              </a:rPr>
              <a:t>SaaS</a:t>
            </a:r>
            <a:endParaRPr kumimoji="1" lang="ja-JP" altLang="en-US" dirty="0">
              <a:solidFill>
                <a:srgbClr val="FFFFFF"/>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4162469" y="3317783"/>
            <a:ext cx="805029" cy="369332"/>
          </a:xfrm>
          <a:prstGeom prst="rect">
            <a:avLst/>
          </a:prstGeom>
          <a:noFill/>
        </p:spPr>
        <p:txBody>
          <a:bodyPr wrap="none" rtlCol="0">
            <a:spAutoFit/>
          </a:bodyPr>
          <a:lstStyle/>
          <a:p>
            <a:pPr algn="ctr"/>
            <a:r>
              <a:rPr kumimoji="1" lang="en-US" altLang="ja-JP" dirty="0" err="1" smtClean="0">
                <a:solidFill>
                  <a:schemeClr val="bg1"/>
                </a:solidFill>
                <a:latin typeface="Hiragino Kaku Gothic Pro W6" charset="-128"/>
                <a:ea typeface="Hiragino Kaku Gothic Pro W6" charset="-128"/>
                <a:cs typeface="Hiragino Kaku Gothic Pro W6" charset="-128"/>
              </a:rPr>
              <a:t>PaaS</a:t>
            </a:r>
            <a:endParaRPr kumimoji="1" lang="ja-JP" altLang="en-US" dirty="0">
              <a:solidFill>
                <a:schemeClr val="bg1"/>
              </a:solidFill>
              <a:latin typeface="Hiragino Kaku Gothic Pro W6" charset="-128"/>
              <a:ea typeface="Hiragino Kaku Gothic Pro W6" charset="-128"/>
              <a:cs typeface="Hiragino Kaku Gothic Pro W6" charset="-128"/>
            </a:endParaRPr>
          </a:p>
        </p:txBody>
      </p:sp>
      <p:sp>
        <p:nvSpPr>
          <p:cNvPr id="13" name="テキスト ボックス 12"/>
          <p:cNvSpPr txBox="1"/>
          <p:nvPr/>
        </p:nvSpPr>
        <p:spPr>
          <a:xfrm>
            <a:off x="1958077" y="3561095"/>
            <a:ext cx="708848" cy="369332"/>
          </a:xfrm>
          <a:prstGeom prst="rect">
            <a:avLst/>
          </a:prstGeom>
          <a:noFill/>
        </p:spPr>
        <p:txBody>
          <a:bodyPr wrap="none" rtlCol="0">
            <a:spAutoFit/>
          </a:bodyPr>
          <a:lstStyle/>
          <a:p>
            <a:pPr algn="ctr"/>
            <a:r>
              <a:rPr kumimoji="1" lang="en-US" altLang="ja-JP" dirty="0" err="1" smtClean="0">
                <a:solidFill>
                  <a:schemeClr val="bg1"/>
                </a:solidFill>
                <a:latin typeface="Hiragino Kaku Gothic Pro W6" charset="-128"/>
                <a:ea typeface="Hiragino Kaku Gothic Pro W6" charset="-128"/>
                <a:cs typeface="Hiragino Kaku Gothic Pro W6" charset="-128"/>
              </a:rPr>
              <a:t>IaaS</a:t>
            </a:r>
            <a:endParaRPr kumimoji="1" lang="ja-JP" altLang="en-US" dirty="0">
              <a:solidFill>
                <a:schemeClr val="bg1"/>
              </a:solidFill>
              <a:latin typeface="Hiragino Kaku Gothic Pro W6" charset="-128"/>
              <a:ea typeface="Hiragino Kaku Gothic Pro W6" charset="-128"/>
              <a:cs typeface="Hiragino Kaku Gothic Pro W6" charset="-128"/>
            </a:endParaRPr>
          </a:p>
        </p:txBody>
      </p:sp>
      <p:sp>
        <p:nvSpPr>
          <p:cNvPr id="15" name="正方形/長方形 14"/>
          <p:cNvSpPr/>
          <p:nvPr/>
        </p:nvSpPr>
        <p:spPr>
          <a:xfrm>
            <a:off x="1279984" y="3147637"/>
            <a:ext cx="2060673" cy="369318"/>
          </a:xfrm>
          <a:prstGeom prst="rect">
            <a:avLst/>
          </a:prstGeom>
          <a:noFill/>
          <a:ln>
            <a:solidFill>
              <a:srgbClr val="0070C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70C0"/>
                </a:solidFill>
                <a:latin typeface="Hiragino Kaku Gothic Pro W6" charset="-128"/>
                <a:ea typeface="Hiragino Kaku Gothic Pro W6" charset="-128"/>
                <a:cs typeface="Hiragino Kaku Gothic Pro W6" charset="-128"/>
              </a:rPr>
              <a:t>独自プラットフォーム</a:t>
            </a:r>
            <a:endParaRPr kumimoji="1" lang="ja-JP" altLang="en-US" sz="1000" dirty="0">
              <a:solidFill>
                <a:srgbClr val="0070C0"/>
              </a:solidFill>
              <a:latin typeface="Hiragino Kaku Gothic Pro W6" charset="-128"/>
              <a:ea typeface="Hiragino Kaku Gothic Pro W6" charset="-128"/>
              <a:cs typeface="Hiragino Kaku Gothic Pro W6" charset="-128"/>
            </a:endParaRPr>
          </a:p>
        </p:txBody>
      </p:sp>
      <p:sp>
        <p:nvSpPr>
          <p:cNvPr id="16" name="正方形/長方形 15"/>
          <p:cNvSpPr/>
          <p:nvPr/>
        </p:nvSpPr>
        <p:spPr>
          <a:xfrm>
            <a:off x="1279984" y="2715267"/>
            <a:ext cx="4435354" cy="381401"/>
          </a:xfrm>
          <a:prstGeom prst="rect">
            <a:avLst/>
          </a:prstGeom>
          <a:noFill/>
          <a:ln>
            <a:solidFill>
              <a:srgbClr val="0070C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70C0"/>
                </a:solidFill>
                <a:latin typeface="Hiragino Kaku Gothic Pro W6" charset="-128"/>
                <a:ea typeface="Hiragino Kaku Gothic Pro W6" charset="-128"/>
                <a:cs typeface="Hiragino Kaku Gothic Pro W6" charset="-128"/>
              </a:rPr>
              <a:t>独自アプリケーション</a:t>
            </a:r>
            <a:endParaRPr kumimoji="1" lang="ja-JP" altLang="en-US" sz="1000" dirty="0">
              <a:solidFill>
                <a:srgbClr val="0070C0"/>
              </a:solidFill>
              <a:latin typeface="Hiragino Kaku Gothic Pro W6" charset="-128"/>
              <a:ea typeface="Hiragino Kaku Gothic Pro W6" charset="-128"/>
              <a:cs typeface="Hiragino Kaku Gothic Pro W6" charset="-128"/>
            </a:endParaRPr>
          </a:p>
        </p:txBody>
      </p:sp>
      <p:sp>
        <p:nvSpPr>
          <p:cNvPr id="17" name="正方形/長方形 16"/>
          <p:cNvSpPr/>
          <p:nvPr/>
        </p:nvSpPr>
        <p:spPr>
          <a:xfrm>
            <a:off x="1249902" y="3986577"/>
            <a:ext cx="6636144" cy="374699"/>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統合認証基盤</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18" name="正方形/長方形 17"/>
          <p:cNvSpPr/>
          <p:nvPr/>
        </p:nvSpPr>
        <p:spPr>
          <a:xfrm>
            <a:off x="1249902" y="4410673"/>
            <a:ext cx="6636144" cy="37469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オーバーレイ・ネットワーク</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en-US" altLang="ja-JP" sz="800" dirty="0" smtClean="0">
                <a:solidFill>
                  <a:srgbClr val="FFFFFF"/>
                </a:solidFill>
                <a:latin typeface="Hiragino Kaku Gothic Pro W6" charset="-128"/>
                <a:ea typeface="Hiragino Kaku Gothic Pro W6" charset="-128"/>
                <a:cs typeface="Hiragino Kaku Gothic Pro W6" charset="-128"/>
              </a:rPr>
              <a:t>SDN(Software Defined Network) / NFV(Network Function Virtualization)</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19" name="テキスト ボックス 18"/>
          <p:cNvSpPr txBox="1"/>
          <p:nvPr/>
        </p:nvSpPr>
        <p:spPr>
          <a:xfrm>
            <a:off x="2326818" y="2397862"/>
            <a:ext cx="4493539" cy="276999"/>
          </a:xfrm>
          <a:prstGeom prst="rect">
            <a:avLst/>
          </a:prstGeom>
          <a:noFill/>
        </p:spPr>
        <p:txBody>
          <a:bodyPr wrap="none" rtlCol="0">
            <a:spAutoFit/>
          </a:bodyPr>
          <a:lstStyle/>
          <a:p>
            <a:pPr algn="ctr"/>
            <a:r>
              <a:rPr kumimoji="1" lang="ja-JP" altLang="en-US" sz="1200" dirty="0" smtClean="0">
                <a:solidFill>
                  <a:srgbClr val="C00000"/>
                </a:solidFill>
                <a:latin typeface="Hiragino Kaku Gothic Pro W6" charset="-128"/>
                <a:ea typeface="Hiragino Kaku Gothic Pro W6" charset="-128"/>
                <a:cs typeface="Hiragino Kaku Gothic Pro W6" charset="-128"/>
              </a:rPr>
              <a:t>パブリック・クラウド／ホステッド・プライベート・クラウド</a:t>
            </a:r>
            <a:endParaRPr kumimoji="1" lang="ja-JP" altLang="en-US" sz="1200" dirty="0">
              <a:solidFill>
                <a:srgbClr val="C00000"/>
              </a:solidFill>
              <a:latin typeface="Hiragino Kaku Gothic Pro W6" charset="-128"/>
              <a:ea typeface="Hiragino Kaku Gothic Pro W6" charset="-128"/>
              <a:cs typeface="Hiragino Kaku Gothic Pro W6" charset="-128"/>
            </a:endParaRPr>
          </a:p>
        </p:txBody>
      </p:sp>
      <p:sp>
        <p:nvSpPr>
          <p:cNvPr id="20" name="テキスト ボックス 19"/>
          <p:cNvSpPr txBox="1"/>
          <p:nvPr/>
        </p:nvSpPr>
        <p:spPr>
          <a:xfrm>
            <a:off x="3754853" y="1545038"/>
            <a:ext cx="1620957" cy="307777"/>
          </a:xfrm>
          <a:prstGeom prst="rect">
            <a:avLst/>
          </a:prstGeom>
          <a:noFill/>
        </p:spPr>
        <p:txBody>
          <a:bodyPr wrap="none" rtlCol="0">
            <a:spAutoFit/>
          </a:bodyPr>
          <a:lstStyle/>
          <a:p>
            <a:pPr algn="ctr"/>
            <a:r>
              <a:rPr kumimoji="1" lang="ja-JP" altLang="en-US" sz="1400" dirty="0" smtClean="0">
                <a:solidFill>
                  <a:schemeClr val="bg1"/>
                </a:solidFill>
                <a:latin typeface="Hiragino Kaku Gothic Pro W6" charset="-128"/>
                <a:ea typeface="Hiragino Kaku Gothic Pro W6" charset="-128"/>
                <a:cs typeface="Hiragino Kaku Gothic Pro W6" charset="-128"/>
              </a:rPr>
              <a:t>ビジネス・モデル</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21" name="角丸四角形 20"/>
          <p:cNvSpPr/>
          <p:nvPr/>
        </p:nvSpPr>
        <p:spPr>
          <a:xfrm>
            <a:off x="1179235" y="4936904"/>
            <a:ext cx="6773975" cy="343759"/>
          </a:xfrm>
          <a:prstGeom prst="roundRect">
            <a:avLst>
              <a:gd name="adj" fmla="val 5000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iragino Kaku Gothic Pro W6" charset="-128"/>
                <a:ea typeface="Hiragino Kaku Gothic Pro W6" charset="-128"/>
                <a:cs typeface="Hiragino Kaku Gothic Pro W6" charset="-128"/>
              </a:rPr>
              <a:t>インターネット</a:t>
            </a:r>
            <a:endParaRPr kumimoji="1" lang="ja-JP" altLang="en-US" sz="14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1179235" y="5351895"/>
            <a:ext cx="6773975" cy="53965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smtClean="0">
                <a:solidFill>
                  <a:srgbClr val="FFFFFF"/>
                </a:solidFill>
                <a:latin typeface="Hiragino Kaku Gothic Pro W6" charset="-128"/>
                <a:ea typeface="Hiragino Kaku Gothic Pro W6" charset="-128"/>
                <a:cs typeface="Hiragino Kaku Gothic Pro W6" charset="-128"/>
              </a:rPr>
              <a:t>IoT</a:t>
            </a:r>
            <a:endParaRPr kumimoji="1" lang="ja-JP" altLang="en-US" sz="16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1458113" y="5473907"/>
            <a:ext cx="1882544" cy="295633"/>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FFFFFF"/>
                </a:solidFill>
                <a:latin typeface="Hiragino Kaku Gothic Pro W6" charset="-128"/>
                <a:ea typeface="Hiragino Kaku Gothic Pro W6" charset="-128"/>
                <a:cs typeface="Hiragino Kaku Gothic Pro W6" charset="-128"/>
              </a:rPr>
              <a:t>モバイル</a:t>
            </a:r>
            <a:r>
              <a:rPr lang="ja-JP" altLang="en-US" sz="1000" smtClean="0">
                <a:solidFill>
                  <a:srgbClr val="FFFFFF"/>
                </a:solidFill>
                <a:latin typeface="Hiragino Kaku Gothic Pro W6" charset="-128"/>
                <a:ea typeface="Hiragino Kaku Gothic Pro W6" charset="-128"/>
                <a:cs typeface="Hiragino Kaku Gothic Pro W6" charset="-128"/>
              </a:rPr>
              <a:t>／</a:t>
            </a:r>
            <a:r>
              <a:rPr kumimoji="1" lang="ja-JP" altLang="en-US" sz="1000" smtClean="0">
                <a:solidFill>
                  <a:srgbClr val="FFFFFF"/>
                </a:solidFill>
                <a:latin typeface="Hiragino Kaku Gothic Pro W6" charset="-128"/>
                <a:ea typeface="Hiragino Kaku Gothic Pro W6" charset="-128"/>
                <a:cs typeface="Hiragino Kaku Gothic Pro W6" charset="-128"/>
              </a:rPr>
              <a:t>ウェアラブル</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5766141" y="5473907"/>
            <a:ext cx="1882544" cy="295633"/>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Hiragino Kaku Gothic Pro W6" charset="-128"/>
                <a:ea typeface="Hiragino Kaku Gothic Pro W6" charset="-128"/>
                <a:cs typeface="Hiragino Kaku Gothic Pro W6" charset="-128"/>
              </a:rPr>
              <a:t>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5" name="正方形/長方形 24"/>
          <p:cNvSpPr/>
          <p:nvPr/>
        </p:nvSpPr>
        <p:spPr>
          <a:xfrm>
            <a:off x="5318372" y="2773941"/>
            <a:ext cx="828177"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smtClean="0">
                <a:solidFill>
                  <a:srgbClr val="FFFFFF"/>
                </a:solidFill>
                <a:latin typeface="Hiragino Kaku Gothic Pro W6" charset="-128"/>
                <a:ea typeface="Hiragino Kaku Gothic Pro W6" charset="-128"/>
                <a:cs typeface="Hiragino Kaku Gothic Pro W6" charset="-128"/>
              </a:rPr>
              <a:t>API</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6" name="正方形/長方形 25"/>
          <p:cNvSpPr/>
          <p:nvPr/>
        </p:nvSpPr>
        <p:spPr>
          <a:xfrm>
            <a:off x="2951970" y="3202673"/>
            <a:ext cx="828177"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Hiragino Kaku Gothic Pro W6" charset="-128"/>
                <a:ea typeface="Hiragino Kaku Gothic Pro W6" charset="-128"/>
                <a:cs typeface="Hiragino Kaku Gothic Pro W6" charset="-128"/>
              </a:rPr>
              <a:t>コンテナ</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7" name="左カーブ矢印 26"/>
          <p:cNvSpPr/>
          <p:nvPr/>
        </p:nvSpPr>
        <p:spPr>
          <a:xfrm rot="10800000">
            <a:off x="311960" y="1586247"/>
            <a:ext cx="660489" cy="3577538"/>
          </a:xfrm>
          <a:prstGeom prst="curvedLeftArrow">
            <a:avLst>
              <a:gd name="adj1" fmla="val 70688"/>
              <a:gd name="adj2" fmla="val 124497"/>
              <a:gd name="adj3" fmla="val 40614"/>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左カーブ矢印 27"/>
          <p:cNvSpPr/>
          <p:nvPr/>
        </p:nvSpPr>
        <p:spPr>
          <a:xfrm>
            <a:off x="8162542" y="1792731"/>
            <a:ext cx="660489" cy="3577538"/>
          </a:xfrm>
          <a:prstGeom prst="curvedLeftArrow">
            <a:avLst>
              <a:gd name="adj1" fmla="val 70688"/>
              <a:gd name="adj2" fmla="val 124497"/>
              <a:gd name="adj3" fmla="val 40614"/>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右矢印 28"/>
          <p:cNvSpPr/>
          <p:nvPr/>
        </p:nvSpPr>
        <p:spPr>
          <a:xfrm>
            <a:off x="6355500" y="6013565"/>
            <a:ext cx="1597710" cy="48813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30" name="右矢印 29"/>
          <p:cNvSpPr/>
          <p:nvPr/>
        </p:nvSpPr>
        <p:spPr>
          <a:xfrm rot="10800000">
            <a:off x="1179235" y="6038309"/>
            <a:ext cx="1597710" cy="48813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nvGrpSpPr>
          <p:cNvPr id="31" name="図形グループ 30"/>
          <p:cNvGrpSpPr/>
          <p:nvPr/>
        </p:nvGrpSpPr>
        <p:grpSpPr>
          <a:xfrm>
            <a:off x="215106" y="3209720"/>
            <a:ext cx="198016" cy="394854"/>
            <a:chOff x="626312" y="838875"/>
            <a:chExt cx="603656" cy="1238713"/>
          </a:xfrm>
          <a:solidFill>
            <a:schemeClr val="accent5">
              <a:lumMod val="50000"/>
            </a:schemeClr>
          </a:solidFill>
        </p:grpSpPr>
        <p:sp>
          <p:nvSpPr>
            <p:cNvPr id="32" name="円/楕円 3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33" name="フローチャート: 論理積ゲート 32"/>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4" name="テキスト ボックス 33"/>
          <p:cNvSpPr txBox="1"/>
          <p:nvPr/>
        </p:nvSpPr>
        <p:spPr>
          <a:xfrm>
            <a:off x="85510" y="3654161"/>
            <a:ext cx="954107" cy="400110"/>
          </a:xfrm>
          <a:prstGeom prst="rect">
            <a:avLst/>
          </a:prstGeom>
          <a:noFill/>
        </p:spPr>
        <p:txBody>
          <a:bodyPr wrap="none" rtlCol="0">
            <a:spAutoFit/>
          </a:bodyPr>
          <a:lstStyle/>
          <a:p>
            <a:r>
              <a:rPr kumimoji="1" lang="ja-JP" altLang="en-US" sz="1000" b="1" dirty="0" smtClean="0">
                <a:solidFill>
                  <a:srgbClr val="002060"/>
                </a:solidFill>
                <a:latin typeface="Meiryo" charset="-128"/>
                <a:ea typeface="Meiryo" charset="-128"/>
                <a:cs typeface="Meiryo" charset="-128"/>
              </a:rPr>
              <a:t>テクノロジー</a:t>
            </a:r>
            <a:endParaRPr kumimoji="1" lang="en-US" altLang="ja-JP" sz="1000" b="1" dirty="0" smtClean="0">
              <a:solidFill>
                <a:srgbClr val="002060"/>
              </a:solidFill>
              <a:latin typeface="Meiryo" charset="-128"/>
              <a:ea typeface="Meiryo" charset="-128"/>
              <a:cs typeface="Meiryo" charset="-128"/>
            </a:endParaRPr>
          </a:p>
          <a:p>
            <a:r>
              <a:rPr lang="ja-JP" altLang="en-US" sz="1000" b="1" dirty="0" smtClean="0">
                <a:solidFill>
                  <a:srgbClr val="002060"/>
                </a:solidFill>
                <a:latin typeface="Meiryo" charset="-128"/>
                <a:ea typeface="Meiryo" charset="-128"/>
                <a:cs typeface="Meiryo" charset="-128"/>
              </a:rPr>
              <a:t>アーキテクト</a:t>
            </a:r>
            <a:endParaRPr kumimoji="1" lang="en-US" altLang="ja-JP" sz="1000" b="1" dirty="0" smtClean="0">
              <a:solidFill>
                <a:srgbClr val="002060"/>
              </a:solidFill>
              <a:latin typeface="Meiryo" charset="-128"/>
              <a:ea typeface="Meiryo" charset="-128"/>
              <a:cs typeface="Meiryo" charset="-128"/>
            </a:endParaRPr>
          </a:p>
        </p:txBody>
      </p:sp>
      <p:grpSp>
        <p:nvGrpSpPr>
          <p:cNvPr id="35" name="図形グループ 34"/>
          <p:cNvGrpSpPr/>
          <p:nvPr/>
        </p:nvGrpSpPr>
        <p:grpSpPr>
          <a:xfrm>
            <a:off x="8738331" y="3209720"/>
            <a:ext cx="198016" cy="394854"/>
            <a:chOff x="626312" y="838875"/>
            <a:chExt cx="603656" cy="1238713"/>
          </a:xfrm>
          <a:solidFill>
            <a:schemeClr val="accent5">
              <a:lumMod val="50000"/>
            </a:schemeClr>
          </a:solidFill>
        </p:grpSpPr>
        <p:sp>
          <p:nvSpPr>
            <p:cNvPr id="36" name="円/楕円 3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37" name="フローチャート: 論理積ゲート 36"/>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8" name="テキスト ボックス 37"/>
          <p:cNvSpPr txBox="1"/>
          <p:nvPr/>
        </p:nvSpPr>
        <p:spPr>
          <a:xfrm>
            <a:off x="8111739" y="3646321"/>
            <a:ext cx="954107" cy="400110"/>
          </a:xfrm>
          <a:prstGeom prst="rect">
            <a:avLst/>
          </a:prstGeom>
          <a:noFill/>
        </p:spPr>
        <p:txBody>
          <a:bodyPr wrap="none" rtlCol="0">
            <a:spAutoFit/>
          </a:bodyPr>
          <a:lstStyle/>
          <a:p>
            <a:pPr algn="r"/>
            <a:r>
              <a:rPr kumimoji="1" lang="ja-JP" altLang="en-US" sz="1000" b="1" dirty="0" smtClean="0">
                <a:solidFill>
                  <a:srgbClr val="002060"/>
                </a:solidFill>
                <a:latin typeface="Meiryo" charset="-128"/>
                <a:ea typeface="Meiryo" charset="-128"/>
                <a:cs typeface="Meiryo" charset="-128"/>
              </a:rPr>
              <a:t>ビジネス</a:t>
            </a:r>
            <a:endParaRPr kumimoji="1" lang="en-US" altLang="ja-JP" sz="1000" b="1" dirty="0" smtClean="0">
              <a:solidFill>
                <a:srgbClr val="002060"/>
              </a:solidFill>
              <a:latin typeface="Meiryo" charset="-128"/>
              <a:ea typeface="Meiryo" charset="-128"/>
              <a:cs typeface="Meiryo" charset="-128"/>
            </a:endParaRPr>
          </a:p>
          <a:p>
            <a:pPr algn="r"/>
            <a:r>
              <a:rPr lang="ja-JP" altLang="en-US" sz="1000" b="1" dirty="0" smtClean="0">
                <a:solidFill>
                  <a:srgbClr val="002060"/>
                </a:solidFill>
                <a:latin typeface="Meiryo" charset="-128"/>
                <a:ea typeface="Meiryo" charset="-128"/>
                <a:cs typeface="Meiryo" charset="-128"/>
              </a:rPr>
              <a:t>アーキテクト</a:t>
            </a:r>
            <a:endParaRPr kumimoji="1" lang="en-US" altLang="ja-JP" sz="1000" b="1" dirty="0" smtClean="0">
              <a:solidFill>
                <a:srgbClr val="002060"/>
              </a:solidFill>
              <a:latin typeface="Meiryo" charset="-128"/>
              <a:ea typeface="Meiryo" charset="-128"/>
              <a:cs typeface="Meiryo" charset="-128"/>
            </a:endParaRPr>
          </a:p>
        </p:txBody>
      </p:sp>
      <p:grpSp>
        <p:nvGrpSpPr>
          <p:cNvPr id="39" name="図形グループ 38"/>
          <p:cNvGrpSpPr/>
          <p:nvPr/>
        </p:nvGrpSpPr>
        <p:grpSpPr>
          <a:xfrm>
            <a:off x="3460402" y="6082306"/>
            <a:ext cx="198016" cy="394854"/>
            <a:chOff x="626312" y="838875"/>
            <a:chExt cx="603656" cy="1238713"/>
          </a:xfrm>
          <a:solidFill>
            <a:schemeClr val="accent5">
              <a:lumMod val="50000"/>
            </a:schemeClr>
          </a:solidFill>
        </p:grpSpPr>
        <p:sp>
          <p:nvSpPr>
            <p:cNvPr id="40" name="円/楕円 3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1" name="フローチャート: 論理積ゲート 40"/>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42" name="テキスト ボックス 41"/>
          <p:cNvSpPr txBox="1"/>
          <p:nvPr/>
        </p:nvSpPr>
        <p:spPr>
          <a:xfrm>
            <a:off x="3750612" y="6133222"/>
            <a:ext cx="2185214" cy="276999"/>
          </a:xfrm>
          <a:prstGeom prst="rect">
            <a:avLst/>
          </a:prstGeom>
          <a:noFill/>
        </p:spPr>
        <p:txBody>
          <a:bodyPr wrap="none" rtlCol="0">
            <a:spAutoFit/>
          </a:bodyPr>
          <a:lstStyle/>
          <a:p>
            <a:r>
              <a:rPr kumimoji="1" lang="ja-JP" altLang="en-US" sz="1200" b="1" smtClean="0">
                <a:solidFill>
                  <a:srgbClr val="002060"/>
                </a:solidFill>
                <a:latin typeface="Meiryo" charset="-128"/>
                <a:ea typeface="Meiryo" charset="-128"/>
                <a:cs typeface="Meiryo" charset="-128"/>
              </a:rPr>
              <a:t>セキュリティ・</a:t>
            </a:r>
            <a:r>
              <a:rPr lang="ja-JP" altLang="en-US" sz="1200" b="1" smtClean="0">
                <a:solidFill>
                  <a:srgbClr val="002060"/>
                </a:solidFill>
                <a:latin typeface="Meiryo" charset="-128"/>
                <a:ea typeface="Meiryo" charset="-128"/>
                <a:cs typeface="Meiryo" charset="-128"/>
              </a:rPr>
              <a:t>アーキテクト</a:t>
            </a:r>
            <a:endParaRPr kumimoji="1" lang="en-US" altLang="ja-JP" sz="1200" b="1" dirty="0" smtClean="0">
              <a:solidFill>
                <a:srgbClr val="002060"/>
              </a:solidFill>
              <a:latin typeface="Meiryo" charset="-128"/>
              <a:ea typeface="Meiryo" charset="-128"/>
              <a:cs typeface="Meiryo" charset="-128"/>
            </a:endParaRPr>
          </a:p>
        </p:txBody>
      </p:sp>
      <p:sp>
        <p:nvSpPr>
          <p:cNvPr id="43" name="正方形/長方形 42"/>
          <p:cNvSpPr/>
          <p:nvPr/>
        </p:nvSpPr>
        <p:spPr>
          <a:xfrm>
            <a:off x="5766141" y="4045994"/>
            <a:ext cx="1882544"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Hiragino Kaku Gothic Pro W6" charset="-128"/>
                <a:ea typeface="Hiragino Kaku Gothic Pro W6" charset="-128"/>
                <a:cs typeface="Hiragino Kaku Gothic Pro W6" charset="-128"/>
              </a:rPr>
              <a:t>アクティビティ・ログ</a:t>
            </a:r>
            <a:endParaRPr kumimoji="1"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kumimoji="1" lang="en-US" altLang="ja-JP" sz="800" dirty="0" smtClean="0">
                <a:solidFill>
                  <a:srgbClr val="FFFFFF"/>
                </a:solidFill>
                <a:latin typeface="Hiragino Kaku Gothic Pro W6" charset="-128"/>
                <a:ea typeface="Hiragino Kaku Gothic Pro W6" charset="-128"/>
                <a:cs typeface="Hiragino Kaku Gothic Pro W6" charset="-128"/>
              </a:rPr>
              <a:t>(</a:t>
            </a:r>
            <a:r>
              <a:rPr kumimoji="1" lang="ja-JP" altLang="en-US" sz="800" dirty="0" smtClean="0">
                <a:solidFill>
                  <a:srgbClr val="FFFFFF"/>
                </a:solidFill>
                <a:latin typeface="Hiragino Kaku Gothic Pro W6" charset="-128"/>
                <a:ea typeface="Hiragino Kaku Gothic Pro W6" charset="-128"/>
                <a:cs typeface="Hiragino Kaku Gothic Pro W6" charset="-128"/>
              </a:rPr>
              <a:t>いつ・何をした</a:t>
            </a:r>
            <a:r>
              <a:rPr kumimoji="1" lang="en-US" altLang="ja-JP" sz="800" dirty="0" smtClean="0">
                <a:solidFill>
                  <a:srgbClr val="FFFFFF"/>
                </a:solidFill>
                <a:latin typeface="Hiragino Kaku Gothic Pro W6" charset="-128"/>
                <a:ea typeface="Hiragino Kaku Gothic Pro W6" charset="-128"/>
                <a:cs typeface="Hiragino Kaku Gothic Pro W6" charset="-128"/>
              </a:rPr>
              <a:t>)</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44" name="正方形/長方形 43"/>
          <p:cNvSpPr/>
          <p:nvPr/>
        </p:nvSpPr>
        <p:spPr>
          <a:xfrm>
            <a:off x="1458113" y="4046431"/>
            <a:ext cx="1882544" cy="27319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Hiragino Kaku Gothic Pro W6" charset="-128"/>
                <a:ea typeface="Hiragino Kaku Gothic Pro W6" charset="-128"/>
                <a:cs typeface="Hiragino Kaku Gothic Pro W6" charset="-128"/>
              </a:rPr>
              <a:t>アイデンティティ・</a:t>
            </a:r>
            <a:r>
              <a:rPr kumimoji="1" lang="ja-JP" altLang="en-US" sz="800" dirty="0" smtClean="0">
                <a:solidFill>
                  <a:srgbClr val="FFFFFF"/>
                </a:solidFill>
                <a:latin typeface="Hiragino Kaku Gothic Pro W6" charset="-128"/>
                <a:ea typeface="Hiragino Kaku Gothic Pro W6" charset="-128"/>
                <a:cs typeface="Hiragino Kaku Gothic Pro W6" charset="-128"/>
              </a:rPr>
              <a:t>マネージメント</a:t>
            </a:r>
            <a:endParaRPr kumimoji="1"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kumimoji="1" lang="en-US" altLang="ja-JP" sz="800" dirty="0" smtClean="0">
                <a:solidFill>
                  <a:srgbClr val="FFFFFF"/>
                </a:solidFill>
                <a:latin typeface="Hiragino Kaku Gothic Pro W6" charset="-128"/>
                <a:ea typeface="Hiragino Kaku Gothic Pro W6" charset="-128"/>
                <a:cs typeface="Hiragino Kaku Gothic Pro W6" charset="-128"/>
              </a:rPr>
              <a:t>(</a:t>
            </a:r>
            <a:r>
              <a:rPr kumimoji="1" lang="ja-JP" altLang="en-US" sz="800" dirty="0" smtClean="0">
                <a:solidFill>
                  <a:srgbClr val="FFFFFF"/>
                </a:solidFill>
                <a:latin typeface="Hiragino Kaku Gothic Pro W6" charset="-128"/>
                <a:ea typeface="Hiragino Kaku Gothic Pro W6" charset="-128"/>
                <a:cs typeface="Hiragino Kaku Gothic Pro W6" charset="-128"/>
              </a:rPr>
              <a:t>誰が</a:t>
            </a:r>
            <a:r>
              <a:rPr kumimoji="1" lang="en-US" altLang="ja-JP" sz="800" dirty="0" smtClean="0">
                <a:solidFill>
                  <a:srgbClr val="FFFFFF"/>
                </a:solidFill>
                <a:latin typeface="Hiragino Kaku Gothic Pro W6" charset="-128"/>
                <a:ea typeface="Hiragino Kaku Gothic Pro W6" charset="-128"/>
                <a:cs typeface="Hiragino Kaku Gothic Pro W6" charset="-128"/>
              </a:rPr>
              <a:t>)</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grpSp>
        <p:nvGrpSpPr>
          <p:cNvPr id="47" name="図形グループ 46"/>
          <p:cNvGrpSpPr/>
          <p:nvPr/>
        </p:nvGrpSpPr>
        <p:grpSpPr>
          <a:xfrm>
            <a:off x="3528610" y="967731"/>
            <a:ext cx="198016" cy="394854"/>
            <a:chOff x="626312" y="838875"/>
            <a:chExt cx="603656" cy="1238713"/>
          </a:xfrm>
          <a:solidFill>
            <a:schemeClr val="accent5">
              <a:lumMod val="50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50" name="テキスト ボックス 49"/>
          <p:cNvSpPr txBox="1"/>
          <p:nvPr/>
        </p:nvSpPr>
        <p:spPr>
          <a:xfrm>
            <a:off x="3818820" y="1018647"/>
            <a:ext cx="1723549" cy="276999"/>
          </a:xfrm>
          <a:prstGeom prst="rect">
            <a:avLst/>
          </a:prstGeom>
          <a:noFill/>
        </p:spPr>
        <p:txBody>
          <a:bodyPr wrap="none" rtlCol="0">
            <a:spAutoFit/>
          </a:bodyPr>
          <a:lstStyle/>
          <a:p>
            <a:r>
              <a:rPr kumimoji="1" lang="ja-JP" altLang="en-US" sz="1200" b="1" dirty="0" smtClean="0">
                <a:solidFill>
                  <a:srgbClr val="002060"/>
                </a:solidFill>
                <a:latin typeface="Meiryo" charset="-128"/>
                <a:ea typeface="Meiryo" charset="-128"/>
                <a:cs typeface="Meiryo" charset="-128"/>
              </a:rPr>
              <a:t>データ・</a:t>
            </a:r>
            <a:r>
              <a:rPr lang="ja-JP" altLang="en-US" sz="1200" b="1" dirty="0" smtClean="0">
                <a:solidFill>
                  <a:srgbClr val="002060"/>
                </a:solidFill>
                <a:latin typeface="Meiryo" charset="-128"/>
                <a:ea typeface="Meiryo" charset="-128"/>
                <a:cs typeface="Meiryo" charset="-128"/>
              </a:rPr>
              <a:t>アーキテクト</a:t>
            </a:r>
            <a:endParaRPr kumimoji="1" lang="en-US" altLang="ja-JP" sz="1200" b="1" dirty="0" smtClean="0">
              <a:solidFill>
                <a:srgbClr val="002060"/>
              </a:solidFill>
              <a:latin typeface="Meiryo" charset="-128"/>
              <a:ea typeface="Meiryo" charset="-128"/>
              <a:cs typeface="Meiryo" charset="-128"/>
            </a:endParaRPr>
          </a:p>
        </p:txBody>
      </p:sp>
      <p:sp>
        <p:nvSpPr>
          <p:cNvPr id="8" name="円柱 7"/>
          <p:cNvSpPr/>
          <p:nvPr/>
        </p:nvSpPr>
        <p:spPr>
          <a:xfrm>
            <a:off x="2160916" y="898567"/>
            <a:ext cx="1180665" cy="1185352"/>
          </a:xfrm>
          <a:prstGeom prst="can">
            <a:avLst>
              <a:gd name="adj" fmla="val 13330"/>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ビッグ</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データ</a:t>
            </a:r>
            <a:endParaRPr kumimoji="1" lang="ja-JP" altLang="en-US" sz="1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6550603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lang="ja-JP" altLang="en-US" dirty="0"/>
              <a:t>人材育成</a:t>
            </a:r>
            <a:r>
              <a:rPr lang="ja-JP" altLang="en-US" dirty="0" smtClean="0"/>
              <a:t>：エンジニア（１）</a:t>
            </a:r>
            <a:endParaRPr kumimoji="1" lang="ja-JP" altLang="en-US" dirty="0"/>
          </a:p>
        </p:txBody>
      </p:sp>
      <p:sp>
        <p:nvSpPr>
          <p:cNvPr id="5" name="正方形/長方形 4"/>
          <p:cNvSpPr/>
          <p:nvPr/>
        </p:nvSpPr>
        <p:spPr>
          <a:xfrm>
            <a:off x="4592934" y="892432"/>
            <a:ext cx="4221893" cy="50113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テクノロジーのコモディティ化</a:t>
            </a:r>
            <a:endParaRPr kumimoji="1" lang="ja-JP" altLang="en-US" sz="2000" dirty="0">
              <a:solidFill>
                <a:srgbClr val="FFFFFF"/>
              </a:solidFill>
              <a:latin typeface="ＭＳ Ｐゴシック"/>
              <a:ea typeface="ＭＳ Ｐゴシック"/>
              <a:cs typeface="ＭＳ Ｐゴシック"/>
            </a:endParaRPr>
          </a:p>
        </p:txBody>
      </p:sp>
      <p:sp>
        <p:nvSpPr>
          <p:cNvPr id="8" name="正方形/長方形 7"/>
          <p:cNvSpPr/>
          <p:nvPr/>
        </p:nvSpPr>
        <p:spPr>
          <a:xfrm>
            <a:off x="336151" y="892432"/>
            <a:ext cx="4221893" cy="50113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IT</a:t>
            </a:r>
            <a:r>
              <a:rPr lang="ja-JP" altLang="en-US" sz="2000" dirty="0" smtClean="0">
                <a:solidFill>
                  <a:srgbClr val="FFFFFF"/>
                </a:solidFill>
                <a:latin typeface="ＭＳ Ｐゴシック"/>
                <a:ea typeface="ＭＳ Ｐゴシック"/>
                <a:cs typeface="ＭＳ Ｐゴシック"/>
              </a:rPr>
              <a:t>利用</a:t>
            </a:r>
            <a:r>
              <a:rPr kumimoji="1" lang="ja-JP" altLang="en-US" sz="2000" dirty="0" smtClean="0">
                <a:solidFill>
                  <a:srgbClr val="FFFFFF"/>
                </a:solidFill>
                <a:latin typeface="ＭＳ Ｐゴシック"/>
                <a:ea typeface="ＭＳ Ｐゴシック"/>
                <a:cs typeface="ＭＳ Ｐゴシック"/>
              </a:rPr>
              <a:t>シーンの変化</a:t>
            </a:r>
            <a:endParaRPr kumimoji="1" lang="ja-JP" altLang="en-US" sz="2000" dirty="0">
              <a:solidFill>
                <a:srgbClr val="FFFFFF"/>
              </a:solidFill>
              <a:latin typeface="ＭＳ Ｐゴシック"/>
              <a:ea typeface="ＭＳ Ｐゴシック"/>
              <a:cs typeface="ＭＳ Ｐゴシック"/>
            </a:endParaRPr>
          </a:p>
        </p:txBody>
      </p:sp>
      <p:sp>
        <p:nvSpPr>
          <p:cNvPr id="9" name="正方形/長方形 8"/>
          <p:cNvSpPr/>
          <p:nvPr/>
        </p:nvSpPr>
        <p:spPr>
          <a:xfrm>
            <a:off x="336151" y="1513507"/>
            <a:ext cx="4221893" cy="793087"/>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en-US" altLang="ja-JP" sz="1400" dirty="0" smtClean="0">
                <a:solidFill>
                  <a:srgbClr val="FFFFFF"/>
                </a:solidFill>
                <a:latin typeface="ＭＳ Ｐゴシック"/>
                <a:ea typeface="ＭＳ Ｐゴシック"/>
                <a:cs typeface="ＭＳ Ｐゴシック"/>
              </a:rPr>
              <a:t>IT</a:t>
            </a:r>
            <a:r>
              <a:rPr kumimoji="1" lang="ja-JP" altLang="en-US" sz="1400" dirty="0" smtClean="0">
                <a:solidFill>
                  <a:srgbClr val="FFFFFF"/>
                </a:solidFill>
                <a:latin typeface="ＭＳ Ｐゴシック"/>
                <a:ea typeface="ＭＳ Ｐゴシック"/>
                <a:cs typeface="ＭＳ Ｐゴシック"/>
              </a:rPr>
              <a:t>を前提としたビジネスの拡大</a:t>
            </a:r>
            <a:endParaRPr kumimoji="1" lang="en-US" altLang="ja-JP" sz="1400" dirty="0" smtClean="0">
              <a:solidFill>
                <a:srgbClr val="FFFFFF"/>
              </a:solidFill>
              <a:latin typeface="ＭＳ Ｐゴシック"/>
              <a:ea typeface="ＭＳ Ｐゴシック"/>
              <a:cs typeface="ＭＳ Ｐゴシック"/>
            </a:endParaRPr>
          </a:p>
          <a:p>
            <a:pPr marL="285750" indent="-285750">
              <a:buFont typeface="Wingdings" charset="2"/>
              <a:buChar char="l"/>
            </a:pPr>
            <a:r>
              <a:rPr lang="ja-JP" altLang="en-US" sz="1400" dirty="0" smtClean="0">
                <a:solidFill>
                  <a:srgbClr val="FFFFFF"/>
                </a:solidFill>
                <a:latin typeface="ＭＳ Ｐゴシック"/>
                <a:ea typeface="ＭＳ Ｐゴシック"/>
                <a:cs typeface="ＭＳ Ｐゴシック"/>
              </a:rPr>
              <a:t>ビジネスの加速と不確実性の増大</a:t>
            </a:r>
            <a:endParaRPr lang="en-US" altLang="ja-JP" sz="1400" dirty="0" smtClean="0">
              <a:solidFill>
                <a:srgbClr val="FFFFFF"/>
              </a:solidFill>
              <a:latin typeface="ＭＳ Ｐゴシック"/>
              <a:ea typeface="ＭＳ Ｐゴシック"/>
              <a:cs typeface="ＭＳ Ｐゴシック"/>
            </a:endParaRPr>
          </a:p>
          <a:p>
            <a:pPr marL="285750" indent="-285750">
              <a:buFont typeface="Wingdings" charset="2"/>
              <a:buChar char="l"/>
            </a:pPr>
            <a:r>
              <a:rPr lang="ja-JP" altLang="en-US" sz="1400" dirty="0" smtClean="0">
                <a:solidFill>
                  <a:srgbClr val="FFFFFF"/>
                </a:solidFill>
                <a:latin typeface="ＭＳ Ｐゴシック"/>
                <a:ea typeface="ＭＳ Ｐゴシック"/>
                <a:cs typeface="ＭＳ Ｐゴシック"/>
              </a:rPr>
              <a:t>グローバル化やクラウド化による競争の多様化</a:t>
            </a:r>
            <a:endParaRPr lang="en-US" altLang="ja-JP" sz="1400" dirty="0" smtClean="0">
              <a:solidFill>
                <a:srgbClr val="FFFFFF"/>
              </a:solidFill>
              <a:latin typeface="ＭＳ Ｐゴシック"/>
              <a:ea typeface="ＭＳ Ｐゴシック"/>
              <a:cs typeface="ＭＳ Ｐゴシック"/>
            </a:endParaRPr>
          </a:p>
        </p:txBody>
      </p:sp>
      <p:sp>
        <p:nvSpPr>
          <p:cNvPr id="10" name="正方形/長方形 9"/>
          <p:cNvSpPr/>
          <p:nvPr/>
        </p:nvSpPr>
        <p:spPr>
          <a:xfrm>
            <a:off x="4592934" y="1513507"/>
            <a:ext cx="4221893" cy="793087"/>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lang="ja-JP" altLang="en-US" sz="1400" dirty="0" smtClean="0">
                <a:solidFill>
                  <a:srgbClr val="FFFFFF"/>
                </a:solidFill>
                <a:latin typeface="ＭＳ Ｐゴシック"/>
                <a:ea typeface="ＭＳ Ｐゴシック"/>
                <a:cs typeface="ＭＳ Ｐゴシック"/>
              </a:rPr>
              <a:t>ハードウェア支配からソフトウェア支配への移行</a:t>
            </a:r>
            <a:endParaRPr lang="en-US" altLang="ja-JP" sz="1400" dirty="0" smtClean="0">
              <a:solidFill>
                <a:srgbClr val="FFFFFF"/>
              </a:solidFill>
              <a:latin typeface="ＭＳ Ｐゴシック"/>
              <a:ea typeface="ＭＳ Ｐゴシック"/>
              <a:cs typeface="ＭＳ Ｐゴシック"/>
            </a:endParaRPr>
          </a:p>
          <a:p>
            <a:pPr marL="285750" indent="-285750">
              <a:buFont typeface="Wingdings" charset="2"/>
              <a:buChar char="l"/>
            </a:pPr>
            <a:r>
              <a:rPr lang="en-US" altLang="ja-JP" sz="1400" dirty="0" smtClean="0">
                <a:solidFill>
                  <a:srgbClr val="FFFFFF"/>
                </a:solidFill>
                <a:latin typeface="ＭＳ Ｐゴシック"/>
                <a:ea typeface="ＭＳ Ｐゴシック"/>
                <a:cs typeface="ＭＳ Ｐゴシック"/>
              </a:rPr>
              <a:t>OSS</a:t>
            </a:r>
            <a:r>
              <a:rPr lang="ja-JP" altLang="en-US" sz="1400" dirty="0" smtClean="0">
                <a:solidFill>
                  <a:srgbClr val="FFFFFF"/>
                </a:solidFill>
                <a:latin typeface="ＭＳ Ｐゴシック"/>
                <a:ea typeface="ＭＳ Ｐゴシック"/>
                <a:cs typeface="ＭＳ Ｐゴシック"/>
              </a:rPr>
              <a:t>の普及</a:t>
            </a:r>
            <a:endParaRPr lang="en-US" altLang="ja-JP" sz="1400" dirty="0" smtClean="0">
              <a:solidFill>
                <a:srgbClr val="FFFFFF"/>
              </a:solidFill>
              <a:latin typeface="ＭＳ Ｐゴシック"/>
              <a:ea typeface="ＭＳ Ｐゴシック"/>
              <a:cs typeface="ＭＳ Ｐゴシック"/>
            </a:endParaRPr>
          </a:p>
          <a:p>
            <a:pPr marL="285750" indent="-285750">
              <a:buFont typeface="Wingdings" charset="2"/>
              <a:buChar char="l"/>
            </a:pPr>
            <a:r>
              <a:rPr lang="ja-JP" altLang="en-US" sz="1400" dirty="0" smtClean="0">
                <a:solidFill>
                  <a:srgbClr val="FFFFFF"/>
                </a:solidFill>
                <a:latin typeface="ＭＳ Ｐゴシック"/>
                <a:ea typeface="ＭＳ Ｐゴシック"/>
                <a:cs typeface="ＭＳ Ｐゴシック"/>
              </a:rPr>
              <a:t>学習コストの低下</a:t>
            </a:r>
            <a:endParaRPr lang="en-US" altLang="ja-JP" sz="1400" dirty="0" smtClean="0">
              <a:solidFill>
                <a:srgbClr val="FFFFFF"/>
              </a:solidFill>
              <a:latin typeface="ＭＳ Ｐゴシック"/>
              <a:ea typeface="ＭＳ Ｐゴシック"/>
              <a:cs typeface="ＭＳ Ｐゴシック"/>
            </a:endParaRPr>
          </a:p>
        </p:txBody>
      </p:sp>
      <p:grpSp>
        <p:nvGrpSpPr>
          <p:cNvPr id="17" name="図形グループ 16"/>
          <p:cNvGrpSpPr/>
          <p:nvPr/>
        </p:nvGrpSpPr>
        <p:grpSpPr>
          <a:xfrm>
            <a:off x="336151" y="2453992"/>
            <a:ext cx="4221893" cy="2351413"/>
            <a:chOff x="336151" y="2453992"/>
            <a:chExt cx="4221893" cy="2351413"/>
          </a:xfrm>
        </p:grpSpPr>
        <p:sp>
          <p:nvSpPr>
            <p:cNvPr id="11" name="正方形/長方形 10"/>
            <p:cNvSpPr/>
            <p:nvPr/>
          </p:nvSpPr>
          <p:spPr>
            <a:xfrm>
              <a:off x="2505221" y="2453992"/>
              <a:ext cx="2052823" cy="235141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spcBef>
                  <a:spcPts val="1200"/>
                </a:spcBef>
                <a:buFont typeface="Wingdings" charset="2"/>
                <a:buChar char="ü"/>
              </a:pPr>
              <a:r>
                <a:rPr lang="ja-JP" altLang="en-US" sz="1200" dirty="0" smtClean="0">
                  <a:solidFill>
                    <a:srgbClr val="FFFFFF"/>
                  </a:solidFill>
                  <a:latin typeface="ＭＳ Ｐゴシック"/>
                  <a:ea typeface="ＭＳ Ｐゴシック"/>
                  <a:cs typeface="ＭＳ Ｐゴシック"/>
                </a:rPr>
                <a:t>企画・設計・開発・保守・運用が分離・分業できない。</a:t>
              </a:r>
              <a:endParaRPr lang="en-US" altLang="ja-JP" sz="1200" dirty="0" smtClean="0">
                <a:solidFill>
                  <a:srgbClr val="FFFFFF"/>
                </a:solidFill>
                <a:latin typeface="ＭＳ Ｐゴシック"/>
                <a:ea typeface="ＭＳ Ｐゴシック"/>
                <a:cs typeface="ＭＳ Ｐゴシック"/>
              </a:endParaRPr>
            </a:p>
            <a:p>
              <a:pPr marL="171450" indent="-171450">
                <a:spcBef>
                  <a:spcPts val="1200"/>
                </a:spcBef>
                <a:buFont typeface="Wingdings" charset="2"/>
                <a:buChar char="ü"/>
              </a:pPr>
              <a:r>
                <a:rPr lang="ja-JP" altLang="en-US" sz="1200" dirty="0" smtClean="0">
                  <a:solidFill>
                    <a:srgbClr val="FFFFFF"/>
                  </a:solidFill>
                  <a:latin typeface="ＭＳ Ｐゴシック"/>
                  <a:cs typeface="ＭＳ Ｐゴシック"/>
                </a:rPr>
                <a:t>アーキテクチャ選定、インフラ</a:t>
              </a:r>
              <a:r>
                <a:rPr lang="ja-JP" altLang="en-US" sz="1200" dirty="0">
                  <a:solidFill>
                    <a:srgbClr val="FFFFFF"/>
                  </a:solidFill>
                  <a:latin typeface="ＭＳ Ｐゴシック"/>
                  <a:cs typeface="ＭＳ Ｐゴシック"/>
                </a:rPr>
                <a:t>構築、設計、開発、</a:t>
              </a:r>
              <a:r>
                <a:rPr lang="ja-JP" altLang="en-US" sz="1200" dirty="0" smtClean="0">
                  <a:solidFill>
                    <a:srgbClr val="FFFFFF"/>
                  </a:solidFill>
                  <a:latin typeface="ＭＳ Ｐゴシック"/>
                  <a:cs typeface="ＭＳ Ｐゴシック"/>
                </a:rPr>
                <a:t>運用を短サイクルで回しながら完成度を高め、変化に即応できなくてはならない。</a:t>
              </a:r>
              <a:endParaRPr lang="en-US" altLang="ja-JP" sz="1200" dirty="0" smtClean="0">
                <a:solidFill>
                  <a:srgbClr val="FFFFFF"/>
                </a:solidFill>
                <a:latin typeface="ＭＳ Ｐゴシック"/>
                <a:cs typeface="ＭＳ Ｐゴシック"/>
              </a:endParaRPr>
            </a:p>
            <a:p>
              <a:pPr marL="171450" indent="-171450">
                <a:spcBef>
                  <a:spcPts val="1200"/>
                </a:spcBef>
                <a:buFont typeface="Wingdings" charset="2"/>
                <a:buChar char="ü"/>
              </a:pPr>
              <a:r>
                <a:rPr lang="ja-JP" altLang="en-US" sz="1200" dirty="0" smtClean="0">
                  <a:solidFill>
                    <a:srgbClr val="FFFFFF"/>
                  </a:solidFill>
                  <a:latin typeface="ＭＳ Ｐゴシック"/>
                  <a:ea typeface="ＭＳ Ｐゴシック"/>
                  <a:cs typeface="ＭＳ Ｐゴシック"/>
                </a:rPr>
                <a:t>従来型</a:t>
              </a:r>
              <a:r>
                <a:rPr lang="en-US" altLang="ja-JP" sz="1200" dirty="0" smtClean="0">
                  <a:solidFill>
                    <a:srgbClr val="FFFFFF"/>
                  </a:solidFill>
                  <a:latin typeface="ＭＳ Ｐゴシック"/>
                  <a:ea typeface="ＭＳ Ｐゴシック"/>
                  <a:cs typeface="ＭＳ Ｐゴシック"/>
                </a:rPr>
                <a:t>PM</a:t>
              </a:r>
              <a:r>
                <a:rPr lang="ja-JP" altLang="en-US" sz="1200" dirty="0" smtClean="0">
                  <a:solidFill>
                    <a:srgbClr val="FFFFFF"/>
                  </a:solidFill>
                  <a:latin typeface="ＭＳ Ｐゴシック"/>
                  <a:ea typeface="ＭＳ Ｐゴシック"/>
                  <a:cs typeface="ＭＳ Ｐゴシック"/>
                </a:rPr>
                <a:t>は不要。</a:t>
              </a:r>
              <a:endParaRPr lang="en-US" altLang="ja-JP" sz="1200" dirty="0" smtClean="0">
                <a:solidFill>
                  <a:srgbClr val="FFFFFF"/>
                </a:solidFill>
                <a:latin typeface="ＭＳ Ｐゴシック"/>
                <a:ea typeface="ＭＳ Ｐゴシック"/>
                <a:cs typeface="ＭＳ Ｐゴシック"/>
              </a:endParaRPr>
            </a:p>
          </p:txBody>
        </p:sp>
        <p:sp>
          <p:nvSpPr>
            <p:cNvPr id="12" name="正方形/長方形 11"/>
            <p:cNvSpPr/>
            <p:nvPr/>
          </p:nvSpPr>
          <p:spPr>
            <a:xfrm>
              <a:off x="336151" y="2453992"/>
              <a:ext cx="2052823" cy="2351413"/>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spcBef>
                  <a:spcPts val="1200"/>
                </a:spcBef>
                <a:buFont typeface="Wingdings" charset="2"/>
                <a:buChar char="ü"/>
              </a:pPr>
              <a:r>
                <a:rPr lang="ja-JP" altLang="en-US" sz="1200" dirty="0" smtClean="0">
                  <a:solidFill>
                    <a:srgbClr val="FFFFFF"/>
                  </a:solidFill>
                  <a:latin typeface="ＭＳ Ｐゴシック"/>
                  <a:ea typeface="ＭＳ Ｐゴシック"/>
                  <a:cs typeface="ＭＳ Ｐゴシック"/>
                </a:rPr>
                <a:t>企画・設計・開発・保守・運用が分離・分業できる。</a:t>
              </a:r>
              <a:endParaRPr lang="en-US" altLang="ja-JP" sz="1200" dirty="0" smtClean="0">
                <a:solidFill>
                  <a:srgbClr val="FFFFFF"/>
                </a:solidFill>
                <a:latin typeface="ＭＳ Ｐゴシック"/>
                <a:ea typeface="ＭＳ Ｐゴシック"/>
                <a:cs typeface="ＭＳ Ｐゴシック"/>
              </a:endParaRPr>
            </a:p>
            <a:p>
              <a:pPr marL="171450" indent="-171450">
                <a:spcBef>
                  <a:spcPts val="1200"/>
                </a:spcBef>
                <a:buFont typeface="Wingdings" charset="2"/>
                <a:buChar char="ü"/>
              </a:pPr>
              <a:r>
                <a:rPr lang="ja-JP" altLang="en-US" sz="1200" dirty="0" smtClean="0">
                  <a:solidFill>
                    <a:srgbClr val="FFFFFF"/>
                  </a:solidFill>
                  <a:latin typeface="ＭＳ Ｐゴシック"/>
                  <a:ea typeface="ＭＳ Ｐゴシック"/>
                  <a:cs typeface="ＭＳ Ｐゴシック"/>
                </a:rPr>
                <a:t>生産性向上や効率化のための</a:t>
              </a:r>
              <a:r>
                <a:rPr lang="en-US" altLang="ja-JP" sz="1200" dirty="0" smtClean="0">
                  <a:solidFill>
                    <a:srgbClr val="FFFFFF"/>
                  </a:solidFill>
                  <a:latin typeface="ＭＳ Ｐゴシック"/>
                  <a:ea typeface="ＭＳ Ｐゴシック"/>
                  <a:cs typeface="ＭＳ Ｐゴシック"/>
                </a:rPr>
                <a:t>IT</a:t>
              </a:r>
              <a:r>
                <a:rPr lang="ja-JP" altLang="en-US" sz="1200" dirty="0" smtClean="0">
                  <a:solidFill>
                    <a:srgbClr val="FFFFFF"/>
                  </a:solidFill>
                  <a:latin typeface="ＭＳ Ｐゴシック"/>
                  <a:ea typeface="ＭＳ Ｐゴシック"/>
                  <a:cs typeface="ＭＳ Ｐゴシック"/>
                </a:rPr>
                <a:t>は既存システムが前提。計画が立てやすく投資対効果も計測しやすい。</a:t>
              </a:r>
              <a:endParaRPr lang="en-US" altLang="ja-JP" sz="1200" dirty="0" smtClean="0">
                <a:solidFill>
                  <a:srgbClr val="FFFFFF"/>
                </a:solidFill>
                <a:latin typeface="ＭＳ Ｐゴシック"/>
                <a:ea typeface="ＭＳ Ｐゴシック"/>
                <a:cs typeface="ＭＳ Ｐゴシック"/>
              </a:endParaRPr>
            </a:p>
            <a:p>
              <a:pPr marL="171450" indent="-171450">
                <a:spcBef>
                  <a:spcPts val="1200"/>
                </a:spcBef>
                <a:buFont typeface="Wingdings" charset="2"/>
                <a:buChar char="ü"/>
              </a:pPr>
              <a:r>
                <a:rPr lang="en-US" altLang="ja-JP" sz="1200" dirty="0" smtClean="0">
                  <a:solidFill>
                    <a:srgbClr val="FFFFFF"/>
                  </a:solidFill>
                  <a:latin typeface="ＭＳ Ｐゴシック"/>
                  <a:ea typeface="ＭＳ Ｐゴシック"/>
                  <a:cs typeface="ＭＳ Ｐゴシック"/>
                </a:rPr>
                <a:t>PM</a:t>
              </a:r>
              <a:r>
                <a:rPr lang="ja-JP" altLang="en-US" sz="1200" dirty="0" smtClean="0">
                  <a:solidFill>
                    <a:srgbClr val="FFFFFF"/>
                  </a:solidFill>
                  <a:latin typeface="ＭＳ Ｐゴシック"/>
                  <a:ea typeface="ＭＳ Ｐゴシック"/>
                  <a:cs typeface="ＭＳ Ｐゴシック"/>
                </a:rPr>
                <a:t>の存在が重要。</a:t>
              </a:r>
              <a:endParaRPr lang="en-US" altLang="ja-JP" sz="1200" dirty="0" smtClean="0">
                <a:solidFill>
                  <a:srgbClr val="FFFFFF"/>
                </a:solidFill>
                <a:latin typeface="ＭＳ Ｐゴシック"/>
                <a:ea typeface="ＭＳ Ｐゴシック"/>
                <a:cs typeface="ＭＳ Ｐゴシック"/>
              </a:endParaRPr>
            </a:p>
          </p:txBody>
        </p:sp>
        <p:sp>
          <p:nvSpPr>
            <p:cNvPr id="6" name="二等辺三角形 5"/>
            <p:cNvSpPr/>
            <p:nvPr/>
          </p:nvSpPr>
          <p:spPr>
            <a:xfrm rot="5400000">
              <a:off x="2188518" y="3398111"/>
              <a:ext cx="524476" cy="260864"/>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4592934" y="2453992"/>
            <a:ext cx="4221893" cy="2351413"/>
            <a:chOff x="4592934" y="2453992"/>
            <a:chExt cx="4221893" cy="2351413"/>
          </a:xfrm>
        </p:grpSpPr>
        <p:sp>
          <p:nvSpPr>
            <p:cNvPr id="13" name="正方形/長方形 12"/>
            <p:cNvSpPr/>
            <p:nvPr/>
          </p:nvSpPr>
          <p:spPr>
            <a:xfrm>
              <a:off x="6762004" y="2453992"/>
              <a:ext cx="2052823" cy="235141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en-US" sz="1200" dirty="0" smtClean="0">
                  <a:solidFill>
                    <a:srgbClr val="FFFFFF"/>
                  </a:solidFill>
                  <a:latin typeface="ＭＳ Ｐゴシック"/>
                  <a:ea typeface="ＭＳ Ｐゴシック"/>
                  <a:cs typeface="ＭＳ Ｐゴシック"/>
                </a:rPr>
                <a:t>自分で探し、コミュニティに参加・貢献できる知識やスキルが重要。</a:t>
              </a:r>
              <a:endParaRPr lang="en-US" altLang="ja-JP" sz="1200" dirty="0" smtClean="0">
                <a:solidFill>
                  <a:srgbClr val="FFFFFF"/>
                </a:solidFill>
                <a:latin typeface="ＭＳ Ｐゴシック"/>
                <a:ea typeface="ＭＳ Ｐゴシック"/>
                <a:cs typeface="ＭＳ Ｐゴシック"/>
              </a:endParaRPr>
            </a:p>
          </p:txBody>
        </p:sp>
        <p:sp>
          <p:nvSpPr>
            <p:cNvPr id="14" name="正方形/長方形 13"/>
            <p:cNvSpPr/>
            <p:nvPr/>
          </p:nvSpPr>
          <p:spPr>
            <a:xfrm>
              <a:off x="4592934" y="2453992"/>
              <a:ext cx="2052823" cy="235141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en-US" sz="1200" dirty="0" smtClean="0">
                  <a:solidFill>
                    <a:srgbClr val="FFFFFF"/>
                  </a:solidFill>
                  <a:latin typeface="ＭＳ Ｐゴシック"/>
                  <a:ea typeface="ＭＳ Ｐゴシック"/>
                  <a:cs typeface="ＭＳ Ｐゴシック"/>
                </a:rPr>
                <a:t>ベンダーが提供するテクノロジーに対応する知識やスキルが重要。</a:t>
              </a:r>
              <a:endParaRPr lang="en-US" altLang="ja-JP" sz="1200" dirty="0" smtClean="0">
                <a:solidFill>
                  <a:srgbClr val="FFFFFF"/>
                </a:solidFill>
                <a:latin typeface="ＭＳ Ｐゴシック"/>
                <a:ea typeface="ＭＳ Ｐゴシック"/>
                <a:cs typeface="ＭＳ Ｐゴシック"/>
              </a:endParaRPr>
            </a:p>
          </p:txBody>
        </p:sp>
        <p:sp>
          <p:nvSpPr>
            <p:cNvPr id="18" name="二等辺三角形 17"/>
            <p:cNvSpPr/>
            <p:nvPr/>
          </p:nvSpPr>
          <p:spPr>
            <a:xfrm rot="5400000">
              <a:off x="6445303" y="3398111"/>
              <a:ext cx="524476" cy="260864"/>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 name="図形グループ 28"/>
          <p:cNvGrpSpPr/>
          <p:nvPr/>
        </p:nvGrpSpPr>
        <p:grpSpPr>
          <a:xfrm>
            <a:off x="353596" y="5703332"/>
            <a:ext cx="8478676" cy="825160"/>
            <a:chOff x="353596" y="5703332"/>
            <a:chExt cx="8478676" cy="825160"/>
          </a:xfrm>
        </p:grpSpPr>
        <p:grpSp>
          <p:nvGrpSpPr>
            <p:cNvPr id="26" name="図形グループ 25"/>
            <p:cNvGrpSpPr/>
            <p:nvPr/>
          </p:nvGrpSpPr>
          <p:grpSpPr>
            <a:xfrm>
              <a:off x="353596" y="6027356"/>
              <a:ext cx="8478676" cy="501136"/>
              <a:chOff x="336151" y="4928977"/>
              <a:chExt cx="8478676" cy="501136"/>
            </a:xfrm>
          </p:grpSpPr>
          <p:sp>
            <p:nvSpPr>
              <p:cNvPr id="15" name="正方形/長方形 14"/>
              <p:cNvSpPr/>
              <p:nvPr/>
            </p:nvSpPr>
            <p:spPr>
              <a:xfrm>
                <a:off x="336151" y="4928977"/>
                <a:ext cx="8478676" cy="501136"/>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専門エンジニア　　　　　フルスタック・エンジニア</a:t>
                </a:r>
                <a:endParaRPr kumimoji="1" lang="ja-JP" altLang="en-US" sz="2400" dirty="0">
                  <a:solidFill>
                    <a:srgbClr val="FFFFFF"/>
                  </a:solidFill>
                  <a:latin typeface="ＭＳ Ｐゴシック"/>
                  <a:ea typeface="ＭＳ Ｐゴシック"/>
                  <a:cs typeface="ＭＳ Ｐゴシック"/>
                </a:endParaRPr>
              </a:p>
            </p:txBody>
          </p:sp>
          <p:sp>
            <p:nvSpPr>
              <p:cNvPr id="7" name="右矢印 6"/>
              <p:cNvSpPr/>
              <p:nvPr/>
            </p:nvSpPr>
            <p:spPr>
              <a:xfrm>
                <a:off x="3789404" y="5011355"/>
                <a:ext cx="562919" cy="370704"/>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二等辺三角形 20"/>
            <p:cNvSpPr/>
            <p:nvPr/>
          </p:nvSpPr>
          <p:spPr>
            <a:xfrm rot="10800000">
              <a:off x="3991571" y="5703332"/>
              <a:ext cx="1175266" cy="289699"/>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27"/>
          <p:cNvGrpSpPr/>
          <p:nvPr/>
        </p:nvGrpSpPr>
        <p:grpSpPr>
          <a:xfrm>
            <a:off x="353596" y="4935842"/>
            <a:ext cx="8478676" cy="700218"/>
            <a:chOff x="353596" y="5842004"/>
            <a:chExt cx="8478676" cy="700218"/>
          </a:xfrm>
        </p:grpSpPr>
        <p:sp>
          <p:nvSpPr>
            <p:cNvPr id="16" name="正方形/長方形 15"/>
            <p:cNvSpPr/>
            <p:nvPr/>
          </p:nvSpPr>
          <p:spPr>
            <a:xfrm>
              <a:off x="353596" y="5842004"/>
              <a:ext cx="8478676" cy="70021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ＭＳ Ｐゴシック"/>
                <a:ea typeface="ＭＳ Ｐゴシック"/>
                <a:cs typeface="ＭＳ Ｐゴシック"/>
              </a:endParaRPr>
            </a:p>
          </p:txBody>
        </p:sp>
        <p:sp>
          <p:nvSpPr>
            <p:cNvPr id="22" name="正方形/長方形 21"/>
            <p:cNvSpPr/>
            <p:nvPr/>
          </p:nvSpPr>
          <p:spPr>
            <a:xfrm>
              <a:off x="545245"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ビジネスとテクノロジーの</a:t>
              </a:r>
              <a:endParaRPr kumimoji="1" lang="en-US" altLang="ja-JP" sz="1600" dirty="0" smtClean="0">
                <a:solidFill>
                  <a:srgbClr val="FFFFFF"/>
                </a:solidFill>
                <a:latin typeface="ＭＳ Ｐゴシック"/>
                <a:ea typeface="ＭＳ Ｐゴシック"/>
                <a:cs typeface="ＭＳ Ｐゴシック"/>
              </a:endParaRPr>
            </a:p>
            <a:p>
              <a:pPr algn="ctr"/>
              <a:r>
                <a:rPr kumimoji="1" lang="ja-JP" altLang="en-US" sz="1600" dirty="0" smtClean="0">
                  <a:solidFill>
                    <a:srgbClr val="FFFFFF"/>
                  </a:solidFill>
                  <a:latin typeface="ＭＳ Ｐゴシック"/>
                  <a:ea typeface="ＭＳ Ｐゴシック"/>
                  <a:cs typeface="ＭＳ Ｐゴシック"/>
                </a:rPr>
                <a:t>同期化</a:t>
              </a:r>
              <a:endParaRPr kumimoji="1" lang="ja-JP" altLang="en-US" sz="1600" dirty="0">
                <a:solidFill>
                  <a:srgbClr val="FFFFFF"/>
                </a:solidFill>
                <a:latin typeface="ＭＳ Ｐゴシック"/>
                <a:ea typeface="ＭＳ Ｐゴシック"/>
                <a:cs typeface="ＭＳ Ｐゴシック"/>
              </a:endParaRPr>
            </a:p>
          </p:txBody>
        </p:sp>
        <p:sp>
          <p:nvSpPr>
            <p:cNvPr id="23" name="正方形/長方形 22"/>
            <p:cNvSpPr/>
            <p:nvPr/>
          </p:nvSpPr>
          <p:spPr>
            <a:xfrm>
              <a:off x="3324394"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単一システムの</a:t>
              </a:r>
              <a:endParaRPr kumimoji="1" lang="en-US" altLang="ja-JP" sz="1600" dirty="0" smtClean="0">
                <a:solidFill>
                  <a:srgbClr val="FFFFFF"/>
                </a:solidFill>
                <a:latin typeface="ＭＳ Ｐゴシック"/>
                <a:ea typeface="ＭＳ Ｐゴシック"/>
                <a:cs typeface="ＭＳ Ｐゴシック"/>
              </a:endParaRPr>
            </a:p>
            <a:p>
              <a:pPr algn="ctr"/>
              <a:r>
                <a:rPr lang="ja-JP" altLang="en-US" sz="1600" dirty="0" smtClean="0">
                  <a:solidFill>
                    <a:srgbClr val="FFFFFF"/>
                  </a:solidFill>
                  <a:latin typeface="ＭＳ Ｐゴシック"/>
                  <a:ea typeface="ＭＳ Ｐゴシック"/>
                  <a:cs typeface="ＭＳ Ｐゴシック"/>
                </a:rPr>
                <a:t>小規模化</a:t>
              </a:r>
              <a:endParaRPr kumimoji="1" lang="ja-JP" altLang="en-US" sz="1600" dirty="0">
                <a:solidFill>
                  <a:srgbClr val="FFFFFF"/>
                </a:solidFill>
                <a:latin typeface="ＭＳ Ｐゴシック"/>
                <a:ea typeface="ＭＳ Ｐゴシック"/>
                <a:cs typeface="ＭＳ Ｐゴシック"/>
              </a:endParaRPr>
            </a:p>
          </p:txBody>
        </p:sp>
        <p:sp>
          <p:nvSpPr>
            <p:cNvPr id="24" name="正方形/長方形 23"/>
            <p:cNvSpPr/>
            <p:nvPr/>
          </p:nvSpPr>
          <p:spPr>
            <a:xfrm>
              <a:off x="6132124"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短納期・変更は前提</a:t>
              </a:r>
              <a:endParaRPr kumimoji="1" lang="ja-JP" altLang="en-US" sz="16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97603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55650" y="1065653"/>
            <a:ext cx="7246449" cy="54696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デジタル・トランスフォーメーション</a:t>
            </a:r>
            <a:endParaRPr kumimoji="1" lang="ja-JP" altLang="en-US" dirty="0"/>
          </a:p>
        </p:txBody>
      </p:sp>
      <p:sp>
        <p:nvSpPr>
          <p:cNvPr id="3" name="スライド番号プレースホルダー 2"/>
          <p:cNvSpPr>
            <a:spLocks noGrp="1"/>
          </p:cNvSpPr>
          <p:nvPr>
            <p:ph type="sldNum" sz="quarter" idx="12"/>
          </p:nvPr>
        </p:nvSpPr>
        <p:spPr>
          <a:xfrm>
            <a:off x="6945387" y="6669505"/>
            <a:ext cx="2133600" cy="217800"/>
          </a:xfrm>
        </p:spPr>
        <p:txBody>
          <a:bodyPr/>
          <a:lstStyle/>
          <a:p>
            <a:fld id="{8FF8CC5D-A65D-5946-99B5-645367A967AD}" type="slidenum">
              <a:rPr kumimoji="1" lang="ja-JP" altLang="en-US" smtClean="0"/>
              <a:t>4</a:t>
            </a:fld>
            <a:endParaRPr kumimoji="1" lang="ja-JP" altLang="en-US" dirty="0"/>
          </a:p>
        </p:txBody>
      </p:sp>
      <p:sp>
        <p:nvSpPr>
          <p:cNvPr id="4" name="正方形/長方形 3"/>
          <p:cNvSpPr/>
          <p:nvPr/>
        </p:nvSpPr>
        <p:spPr>
          <a:xfrm>
            <a:off x="1040666" y="1145511"/>
            <a:ext cx="7065844" cy="49845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3186023" y="2237961"/>
            <a:ext cx="2775129" cy="279292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1387205" y="2757743"/>
            <a:ext cx="2304201"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flipH="1">
            <a:off x="5496735" y="2757743"/>
            <a:ext cx="2263233"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5400000" flipH="1">
            <a:off x="3904333" y="4388382"/>
            <a:ext cx="1343119" cy="1738239"/>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flipH="1" flipV="1">
            <a:off x="3869273" y="1178431"/>
            <a:ext cx="1397871" cy="1753607"/>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3404037" y="2735850"/>
            <a:ext cx="2339102" cy="800219"/>
          </a:xfrm>
          <a:prstGeom prst="rect">
            <a:avLst/>
          </a:prstGeom>
          <a:noFill/>
        </p:spPr>
        <p:txBody>
          <a:bodyPr wrap="none" rtlCol="0">
            <a:spAutoFit/>
          </a:bodyPr>
          <a:lstStyle/>
          <a:p>
            <a:pPr algn="ctr"/>
            <a:r>
              <a:rPr kumimoji="1" lang="ja-JP" altLang="en-US" sz="32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3200" dirty="0" smtClean="0">
              <a:solidFill>
                <a:schemeClr val="bg1"/>
              </a:solidFill>
              <a:latin typeface="Hiragino Kaku Gothic Pro W6" charset="-128"/>
              <a:ea typeface="Hiragino Kaku Gothic Pro W6" charset="-128"/>
              <a:cs typeface="Hiragino Kaku Gothic Pro W6" charset="-128"/>
            </a:endParaRPr>
          </a:p>
          <a:p>
            <a:pPr algn="ctr"/>
            <a:r>
              <a:rPr lang="ja-JP" altLang="en-US" sz="1400" dirty="0" smtClean="0">
                <a:solidFill>
                  <a:schemeClr val="bg1"/>
                </a:solidFill>
                <a:latin typeface="Hiragino Kaku Gothic Pro W6" charset="-128"/>
                <a:ea typeface="Hiragino Kaku Gothic Pro W6" charset="-128"/>
                <a:cs typeface="Hiragino Kaku Gothic Pro W6" charset="-128"/>
              </a:rPr>
              <a:t>トランスフォーメイション</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3711813" y="1628065"/>
            <a:ext cx="1723550" cy="461665"/>
          </a:xfrm>
          <a:prstGeom prst="rect">
            <a:avLst/>
          </a:prstGeom>
          <a:noFill/>
        </p:spPr>
        <p:txBody>
          <a:bodyPr wrap="none" rtlCol="0">
            <a:spAutoFit/>
          </a:bodyPr>
          <a:lstStyle/>
          <a:p>
            <a:pPr algn="ctr"/>
            <a:r>
              <a:rPr kumimoji="1" lang="ja-JP" altLang="en-US" sz="2400" dirty="0" smtClean="0">
                <a:solidFill>
                  <a:schemeClr val="bg1"/>
                </a:solidFill>
                <a:latin typeface="Hiragino Kaku Gothic Pro W6" charset="-128"/>
                <a:ea typeface="Hiragino Kaku Gothic Pro W6" charset="-128"/>
                <a:cs typeface="Hiragino Kaku Gothic Pro W6" charset="-128"/>
              </a:rPr>
              <a:t>サービス化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3721800" y="5238902"/>
            <a:ext cx="1723549" cy="461665"/>
          </a:xfrm>
          <a:prstGeom prst="rect">
            <a:avLst/>
          </a:prstGeom>
          <a:noFill/>
        </p:spPr>
        <p:txBody>
          <a:bodyPr wrap="none" rtlCol="0">
            <a:spAutoFit/>
          </a:bodyPr>
          <a:lstStyle/>
          <a:p>
            <a:pPr algn="ctr"/>
            <a:r>
              <a:rPr kumimoji="1" lang="ja-JP" altLang="en-US" sz="2400" smtClean="0">
                <a:solidFill>
                  <a:schemeClr val="bg1"/>
                </a:solidFill>
                <a:latin typeface="Hiragino Kaku Gothic Pro W6" charset="-128"/>
                <a:ea typeface="Hiragino Kaku Gothic Pro W6" charset="-128"/>
                <a:cs typeface="Hiragino Kaku Gothic Pro W6" charset="-128"/>
              </a:rPr>
              <a:t>スマート化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1090349" y="1452006"/>
            <a:ext cx="1800493" cy="954107"/>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所有を前提とした</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経済システムから</a:t>
            </a:r>
            <a:endParaRPr lang="en-US" altLang="ja-JP" sz="1400"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所有を前提としない</a:t>
            </a:r>
            <a:endParaRPr kumimoji="1" lang="en-US" altLang="ja-JP" sz="1400" b="1"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経済システム</a:t>
            </a:r>
            <a:r>
              <a:rPr kumimoji="1"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6" name="テキスト ボックス 15"/>
          <p:cNvSpPr txBox="1"/>
          <p:nvPr/>
        </p:nvSpPr>
        <p:spPr>
          <a:xfrm>
            <a:off x="5701292" y="1456062"/>
            <a:ext cx="2339102" cy="954107"/>
          </a:xfrm>
          <a:prstGeom prst="rect">
            <a:avLst/>
          </a:prstGeom>
          <a:noFill/>
        </p:spPr>
        <p:txBody>
          <a:bodyPr wrap="none" rtlCol="0">
            <a:spAutoFit/>
          </a:bodyPr>
          <a:lstStyle/>
          <a:p>
            <a:pPr algn="r"/>
            <a:r>
              <a:rPr kumimoji="1" lang="ja-JP" altLang="en-US" sz="1400" dirty="0" smtClean="0">
                <a:solidFill>
                  <a:srgbClr val="0070C0"/>
                </a:solidFill>
                <a:latin typeface="Meiryo" charset="-128"/>
                <a:ea typeface="Meiryo" charset="-128"/>
                <a:cs typeface="Meiryo" charset="-128"/>
              </a:rPr>
              <a:t>顧客価値を実現する手段を</a:t>
            </a:r>
            <a:endParaRPr kumimoji="1" lang="en-US" altLang="ja-JP" sz="1400" dirty="0" smtClean="0">
              <a:solidFill>
                <a:srgbClr val="0070C0"/>
              </a:solidFill>
              <a:latin typeface="Meiryo" charset="-128"/>
              <a:ea typeface="Meiryo" charset="-128"/>
              <a:cs typeface="Meiryo" charset="-128"/>
            </a:endParaRPr>
          </a:p>
          <a:p>
            <a:pPr algn="r"/>
            <a:r>
              <a:rPr kumimoji="1" lang="ja-JP" altLang="en-US" sz="1400" dirty="0" smtClean="0">
                <a:solidFill>
                  <a:srgbClr val="0070C0"/>
                </a:solidFill>
                <a:latin typeface="Meiryo" charset="-128"/>
                <a:ea typeface="Meiryo" charset="-128"/>
                <a:cs typeface="Meiryo" charset="-128"/>
              </a:rPr>
              <a:t>提供するビジネスから</a:t>
            </a:r>
            <a:endParaRPr kumimoji="1"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顧客価値を直接提供する</a:t>
            </a:r>
            <a:endParaRPr lang="en-US" altLang="ja-JP" sz="1400" b="1"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ビジネス</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7" name="テキスト ボックス 16"/>
          <p:cNvSpPr txBox="1"/>
          <p:nvPr/>
        </p:nvSpPr>
        <p:spPr>
          <a:xfrm>
            <a:off x="1090349" y="5144757"/>
            <a:ext cx="2518638" cy="738664"/>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機械との共生が進み</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求められる人間の能力が</a:t>
            </a:r>
            <a:endParaRPr lang="en-US" altLang="ja-JP" sz="1400" dirty="0" smtClean="0">
              <a:solidFill>
                <a:srgbClr val="0070C0"/>
              </a:solidFill>
              <a:latin typeface="Meiryo" charset="-128"/>
              <a:ea typeface="Meiryo" charset="-128"/>
              <a:cs typeface="Meiryo" charset="-128"/>
            </a:endParaRPr>
          </a:p>
          <a:p>
            <a:r>
              <a:rPr lang="ja-JP" altLang="en-US" sz="1400" b="1" dirty="0" smtClean="0">
                <a:solidFill>
                  <a:srgbClr val="0070C0"/>
                </a:solidFill>
                <a:latin typeface="Meiryo" charset="-128"/>
                <a:ea typeface="Meiryo" charset="-128"/>
                <a:cs typeface="Meiryo" charset="-128"/>
              </a:rPr>
              <a:t>感性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協調性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創造性の重視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6418730" y="5144757"/>
            <a:ext cx="1620957" cy="738664"/>
          </a:xfrm>
          <a:prstGeom prst="rect">
            <a:avLst/>
          </a:prstGeom>
          <a:noFill/>
        </p:spPr>
        <p:txBody>
          <a:bodyPr wrap="none" rtlCol="0">
            <a:spAutoFit/>
          </a:bodyPr>
          <a:lstStyle/>
          <a:p>
            <a:pPr algn="r"/>
            <a:r>
              <a:rPr lang="ja-JP" altLang="en-US" sz="1400" dirty="0" smtClean="0">
                <a:solidFill>
                  <a:srgbClr val="0070C0"/>
                </a:solidFill>
                <a:latin typeface="Meiryo" charset="-128"/>
                <a:ea typeface="Meiryo" charset="-128"/>
                <a:cs typeface="Meiryo" charset="-128"/>
              </a:rPr>
              <a:t>企業の組織形態や</a:t>
            </a:r>
            <a:endParaRPr lang="en-US" altLang="ja-JP" sz="1400" dirty="0" smtClean="0">
              <a:solidFill>
                <a:srgbClr val="0070C0"/>
              </a:solidFill>
              <a:latin typeface="Meiryo" charset="-128"/>
              <a:ea typeface="Meiryo" charset="-128"/>
              <a:cs typeface="Meiryo" charset="-128"/>
            </a:endParaRPr>
          </a:p>
          <a:p>
            <a:pPr algn="r"/>
            <a:r>
              <a:rPr lang="ja-JP" altLang="en-US" sz="1400" dirty="0" smtClean="0">
                <a:solidFill>
                  <a:srgbClr val="0070C0"/>
                </a:solidFill>
                <a:latin typeface="Meiryo" charset="-128"/>
                <a:ea typeface="Meiryo" charset="-128"/>
                <a:cs typeface="Meiryo" charset="-128"/>
              </a:rPr>
              <a:t>労働のあり方が</a:t>
            </a:r>
            <a:endParaRPr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多様化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9" name="正方形/長方形 18"/>
          <p:cNvSpPr/>
          <p:nvPr/>
        </p:nvSpPr>
        <p:spPr>
          <a:xfrm>
            <a:off x="3691407" y="831899"/>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クラウド</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0" name="正方形/長方形 19"/>
          <p:cNvSpPr/>
          <p:nvPr/>
        </p:nvSpPr>
        <p:spPr>
          <a:xfrm>
            <a:off x="3706773" y="5997762"/>
            <a:ext cx="1753607"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スマートマシン</a:t>
            </a:r>
            <a:endParaRPr kumimoji="1" lang="en-US" altLang="ja-JP" sz="10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000" dirty="0" smtClean="0">
                <a:solidFill>
                  <a:srgbClr val="FFFFFF"/>
                </a:solidFill>
                <a:latin typeface="Hiragino Kaku Gothic Pro W6" charset="-128"/>
                <a:ea typeface="Hiragino Kaku Gothic Pro W6" charset="-128"/>
                <a:cs typeface="Hiragino Kaku Gothic Pro W6" charset="-128"/>
              </a:rPr>
              <a:t>（人工知能とロボット）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1" name="正方形/長方形 20"/>
          <p:cNvSpPr/>
          <p:nvPr/>
        </p:nvSpPr>
        <p:spPr>
          <a:xfrm>
            <a:off x="804043" y="829688"/>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Hiragino Kaku Gothic Pro W6" charset="-128"/>
                <a:ea typeface="Hiragino Kaku Gothic Pro W6" charset="-128"/>
                <a:cs typeface="Hiragino Kaku Gothic Pro W6" charset="-128"/>
              </a:rPr>
              <a:t>IoT</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6578768" y="837314"/>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Hiragino Kaku Gothic Pro W6" charset="-128"/>
                <a:ea typeface="Hiragino Kaku Gothic Pro W6" charset="-128"/>
                <a:cs typeface="Hiragino Kaku Gothic Pro W6" charset="-128"/>
              </a:rPr>
              <a:t>API/</a:t>
            </a:r>
            <a:r>
              <a:rPr kumimoji="1" lang="en-US" altLang="ja-JP" sz="1200" dirty="0" err="1" smtClean="0">
                <a:solidFill>
                  <a:srgbClr val="FFFFFF"/>
                </a:solidFill>
                <a:latin typeface="Hiragino Kaku Gothic Pro W6" charset="-128"/>
                <a:ea typeface="Hiragino Kaku Gothic Pro W6" charset="-128"/>
                <a:cs typeface="Hiragino Kaku Gothic Pro W6" charset="-128"/>
              </a:rPr>
              <a:t>PaaS</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799667" y="275728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ピア・ツー・ピア通信</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ソーシャル・メディア</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7816539" y="275417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dirty="0" smtClean="0">
                <a:solidFill>
                  <a:srgbClr val="FFFFFF"/>
                </a:solidFill>
                <a:latin typeface="Hiragino Kaku Gothic Pro W6" charset="-128"/>
                <a:ea typeface="Hiragino Kaku Gothic Pro W6" charset="-128"/>
                <a:cs typeface="Hiragino Kaku Gothic Pro W6" charset="-128"/>
              </a:rPr>
              <a:t>オープン・ソース</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5" name="テキスト ボックス 24"/>
          <p:cNvSpPr txBox="1"/>
          <p:nvPr/>
        </p:nvSpPr>
        <p:spPr>
          <a:xfrm>
            <a:off x="3474412" y="3811860"/>
            <a:ext cx="2187591" cy="646331"/>
          </a:xfrm>
          <a:prstGeom prst="rect">
            <a:avLst/>
          </a:prstGeom>
          <a:noFill/>
        </p:spPr>
        <p:txBody>
          <a:bodyPr wrap="square" rtlCol="0">
            <a:spAutoFit/>
          </a:bodyPr>
          <a:lstStyle/>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ビジネスや社会システムの</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基盤をデジタルを前提とした</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仕組みに作り替える取り組み</a:t>
            </a:r>
            <a:endParaRPr kumimoji="1" lang="ja-JP" altLang="en-US" sz="1200" dirty="0">
              <a:solidFill>
                <a:schemeClr val="bg1"/>
              </a:solidFill>
              <a:latin typeface="Hiragino Kaku Gothic Pro W6" charset="-128"/>
              <a:ea typeface="Hiragino Kaku Gothic Pro W6" charset="-128"/>
              <a:cs typeface="Hiragino Kaku Gothic Pro W6" charset="-128"/>
            </a:endParaRPr>
          </a:p>
        </p:txBody>
      </p:sp>
      <p:sp>
        <p:nvSpPr>
          <p:cNvPr id="27" name="テキスト ボックス 26"/>
          <p:cNvSpPr txBox="1"/>
          <p:nvPr/>
        </p:nvSpPr>
        <p:spPr>
          <a:xfrm>
            <a:off x="6485553" y="6176085"/>
            <a:ext cx="1620957" cy="338554"/>
          </a:xfrm>
          <a:prstGeom prst="rect">
            <a:avLst/>
          </a:prstGeom>
          <a:noFill/>
        </p:spPr>
        <p:txBody>
          <a:bodyPr wrap="none" rtlCol="0">
            <a:spAutoFit/>
          </a:bodyPr>
          <a:lstStyle/>
          <a:p>
            <a:pPr algn="ctr"/>
            <a:r>
              <a:rPr kumimoji="1" lang="ja-JP" altLang="en-US" sz="1600" smtClean="0">
                <a:solidFill>
                  <a:schemeClr val="bg1"/>
                </a:solidFill>
                <a:latin typeface="Hiragino Kaku Gothic Pro W6" charset="-128"/>
                <a:ea typeface="Hiragino Kaku Gothic Pro W6" charset="-128"/>
                <a:cs typeface="Hiragino Kaku Gothic Pro W6" charset="-128"/>
              </a:rPr>
              <a:t>インターネット</a:t>
            </a:r>
            <a:endParaRPr kumimoji="1" lang="ja-JP" altLang="en-US" sz="1600" dirty="0">
              <a:solidFill>
                <a:schemeClr val="bg1"/>
              </a:solidFill>
              <a:latin typeface="Hiragino Kaku Gothic Pro W6" charset="-128"/>
              <a:ea typeface="Hiragino Kaku Gothic Pro W6" charset="-128"/>
              <a:cs typeface="Hiragino Kaku Gothic Pro W6" charset="-128"/>
            </a:endParaRPr>
          </a:p>
        </p:txBody>
      </p:sp>
      <p:sp>
        <p:nvSpPr>
          <p:cNvPr id="28" name="テキスト ボックス 27"/>
          <p:cNvSpPr txBox="1"/>
          <p:nvPr/>
        </p:nvSpPr>
        <p:spPr>
          <a:xfrm rot="5400000">
            <a:off x="1433071" y="3455524"/>
            <a:ext cx="1515158" cy="400110"/>
          </a:xfrm>
          <a:prstGeom prst="rect">
            <a:avLst/>
          </a:prstGeom>
          <a:noFill/>
        </p:spPr>
        <p:txBody>
          <a:bodyPr wrap="none" rtlCol="0">
            <a:spAutoFit/>
          </a:bodyPr>
          <a:lstStyle/>
          <a:p>
            <a:r>
              <a:rPr kumimoji="1" lang="ja-JP" altLang="en-US" sz="2000" smtClean="0">
                <a:solidFill>
                  <a:schemeClr val="bg1"/>
                </a:solidFill>
                <a:latin typeface="HGPSoeiKakugothicUB" charset="-128"/>
                <a:ea typeface="HGPSoeiKakugothicUB" charset="-128"/>
                <a:cs typeface="HGPSoeiKakugothicUB" charset="-128"/>
              </a:rPr>
              <a:t>ソーシャル化</a:t>
            </a:r>
            <a:endParaRPr kumimoji="1" lang="ja-JP" altLang="en-US" sz="2000" dirty="0">
              <a:solidFill>
                <a:schemeClr val="bg1"/>
              </a:solidFill>
              <a:latin typeface="HGPSoeiKakugothicUB" charset="-128"/>
              <a:ea typeface="HGPSoeiKakugothicUB" charset="-128"/>
              <a:cs typeface="HGPSoeiKakugothicUB" charset="-128"/>
            </a:endParaRPr>
          </a:p>
        </p:txBody>
      </p:sp>
      <p:sp>
        <p:nvSpPr>
          <p:cNvPr id="29" name="テキスト ボックス 28"/>
          <p:cNvSpPr txBox="1"/>
          <p:nvPr/>
        </p:nvSpPr>
        <p:spPr>
          <a:xfrm rot="5400000">
            <a:off x="6301951" y="3434369"/>
            <a:ext cx="1340432" cy="400110"/>
          </a:xfrm>
          <a:prstGeom prst="rect">
            <a:avLst/>
          </a:prstGeom>
          <a:noFill/>
        </p:spPr>
        <p:txBody>
          <a:bodyPr wrap="none" rtlCol="0">
            <a:spAutoFit/>
          </a:bodyPr>
          <a:lstStyle/>
          <a:p>
            <a:r>
              <a:rPr kumimoji="1" lang="ja-JP" altLang="en-US" sz="2000" dirty="0" smtClean="0">
                <a:solidFill>
                  <a:schemeClr val="bg1"/>
                </a:solidFill>
                <a:latin typeface="HGPSoeiKakugothicUB" charset="-128"/>
                <a:ea typeface="HGPSoeiKakugothicUB" charset="-128"/>
                <a:cs typeface="HGPSoeiKakugothicUB" charset="-128"/>
              </a:rPr>
              <a:t>オープン化</a:t>
            </a:r>
            <a:endParaRPr kumimoji="1" lang="ja-JP" altLang="en-US" sz="2000" dirty="0">
              <a:solidFill>
                <a:schemeClr val="bg1"/>
              </a:solidFill>
              <a:latin typeface="HGPSoeiKakugothicUB" charset="-128"/>
              <a:ea typeface="HGPSoeiKakugothicUB" charset="-128"/>
              <a:cs typeface="HGPSoeiKakugothicUB" charset="-128"/>
            </a:endParaRPr>
          </a:p>
        </p:txBody>
      </p:sp>
    </p:spTree>
    <p:extLst>
      <p:ext uri="{BB962C8B-B14F-4D97-AF65-F5344CB8AC3E}">
        <p14:creationId xmlns:p14="http://schemas.microsoft.com/office/powerpoint/2010/main" val="17687347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lang="ja-JP" altLang="en-US" dirty="0"/>
              <a:t>人材育成</a:t>
            </a:r>
            <a:r>
              <a:rPr lang="ja-JP" altLang="en-US" dirty="0" smtClean="0"/>
              <a:t>：エンジニア（２）</a:t>
            </a:r>
            <a:endParaRPr kumimoji="1" lang="ja-JP" altLang="en-US" dirty="0"/>
          </a:p>
        </p:txBody>
      </p:sp>
      <p:sp>
        <p:nvSpPr>
          <p:cNvPr id="16" name="正方形/長方形 15"/>
          <p:cNvSpPr/>
          <p:nvPr/>
        </p:nvSpPr>
        <p:spPr>
          <a:xfrm>
            <a:off x="336151" y="4359189"/>
            <a:ext cx="8478676" cy="504571"/>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日本の高賃金に見合う仕事ができるエンジニア</a:t>
            </a:r>
            <a:endParaRPr kumimoji="1" lang="ja-JP" altLang="en-US" sz="2400" dirty="0">
              <a:solidFill>
                <a:srgbClr val="FFFFFF"/>
              </a:solidFill>
              <a:latin typeface="ＭＳ Ｐゴシック"/>
              <a:ea typeface="ＭＳ Ｐゴシック"/>
              <a:cs typeface="ＭＳ Ｐゴシック"/>
            </a:endParaRPr>
          </a:p>
        </p:txBody>
      </p:sp>
      <p:sp>
        <p:nvSpPr>
          <p:cNvPr id="17" name="正方形/長方形 16"/>
          <p:cNvSpPr/>
          <p:nvPr/>
        </p:nvSpPr>
        <p:spPr>
          <a:xfrm>
            <a:off x="336151" y="892431"/>
            <a:ext cx="4221893" cy="334319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spcBef>
                <a:spcPts val="600"/>
              </a:spcBef>
            </a:pPr>
            <a:r>
              <a:rPr kumimoji="1" lang="ja-JP" altLang="en-US" sz="2000" u="sng" dirty="0" smtClean="0">
                <a:solidFill>
                  <a:srgbClr val="FFFFFF"/>
                </a:solidFill>
                <a:latin typeface="ＭＳ Ｐゴシック"/>
                <a:ea typeface="ＭＳ Ｐゴシック"/>
                <a:cs typeface="ＭＳ Ｐゴシック"/>
              </a:rPr>
              <a:t>オフショアとの差別化</a:t>
            </a:r>
            <a:endParaRPr kumimoji="1"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smtClean="0">
                <a:solidFill>
                  <a:srgbClr val="FFFFFF"/>
                </a:solidFill>
                <a:latin typeface="ＭＳ Ｐゴシック"/>
                <a:ea typeface="ＭＳ Ｐゴシック"/>
                <a:cs typeface="ＭＳ Ｐゴシック"/>
              </a:rPr>
              <a:t>業務の現場に近く、日本語やビジネス文化や常識がわかる。</a:t>
            </a:r>
            <a:endParaRPr kumimoji="1" lang="en-US" altLang="ja-JP" sz="1600" dirty="0" smtClean="0">
              <a:solidFill>
                <a:srgbClr val="FFFFFF"/>
              </a:solidFill>
              <a:latin typeface="ＭＳ Ｐゴシック"/>
              <a:ea typeface="ＭＳ Ｐゴシック"/>
              <a:cs typeface="ＭＳ Ｐゴシック"/>
            </a:endParaRPr>
          </a:p>
          <a:p>
            <a:pPr>
              <a:spcBef>
                <a:spcPts val="600"/>
              </a:spcBef>
            </a:pPr>
            <a:r>
              <a:rPr lang="ja-JP" altLang="en-US" sz="2000" u="sng" dirty="0" smtClean="0">
                <a:solidFill>
                  <a:srgbClr val="FFFFFF"/>
                </a:solidFill>
                <a:latin typeface="ＭＳ Ｐゴシック"/>
                <a:ea typeface="ＭＳ Ｐゴシック"/>
                <a:cs typeface="ＭＳ Ｐゴシック"/>
              </a:rPr>
              <a:t>クラウドとの差別化</a:t>
            </a:r>
            <a:endParaRPr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a:solidFill>
                  <a:srgbClr val="FFFFFF"/>
                </a:solidFill>
                <a:latin typeface="ＭＳ Ｐゴシック"/>
                <a:ea typeface="ＭＳ Ｐゴシック"/>
                <a:cs typeface="ＭＳ Ｐゴシック"/>
              </a:rPr>
              <a:t>クリエイティブ</a:t>
            </a:r>
            <a:r>
              <a:rPr lang="ja-JP" altLang="en-US" sz="1600" dirty="0" smtClean="0">
                <a:solidFill>
                  <a:srgbClr val="FFFFFF"/>
                </a:solidFill>
                <a:latin typeface="ＭＳ Ｐゴシック"/>
                <a:ea typeface="ＭＳ Ｐゴシック"/>
                <a:cs typeface="ＭＳ Ｐゴシック"/>
              </a:rPr>
              <a:t>で、</a:t>
            </a:r>
            <a:r>
              <a:rPr lang="ja-JP" altLang="en-US" sz="1600" dirty="0">
                <a:solidFill>
                  <a:srgbClr val="FFFFFF"/>
                </a:solidFill>
                <a:latin typeface="ＭＳ Ｐゴシック"/>
                <a:ea typeface="ＭＳ Ｐゴシック"/>
                <a:cs typeface="ＭＳ Ｐゴシック"/>
              </a:rPr>
              <a:t>企画やデザインなどのビジネスの最上流に関与できる</a:t>
            </a:r>
            <a:r>
              <a:rPr lang="ja-JP" altLang="en-US" sz="1600" dirty="0" smtClean="0">
                <a:solidFill>
                  <a:srgbClr val="FFFFFF"/>
                </a:solidFill>
                <a:latin typeface="ＭＳ Ｐゴシック"/>
                <a:ea typeface="ＭＳ Ｐゴシック"/>
                <a:cs typeface="ＭＳ Ｐゴシック"/>
              </a:rPr>
              <a:t>。</a:t>
            </a:r>
            <a:endParaRPr lang="en-US" altLang="ja-JP" sz="1600" dirty="0">
              <a:solidFill>
                <a:srgbClr val="FFFFFF"/>
              </a:solidFill>
              <a:latin typeface="ＭＳ Ｐゴシック"/>
              <a:ea typeface="ＭＳ Ｐゴシック"/>
              <a:cs typeface="ＭＳ Ｐゴシック"/>
            </a:endParaRPr>
          </a:p>
          <a:p>
            <a:pPr>
              <a:spcBef>
                <a:spcPts val="600"/>
              </a:spcBef>
            </a:pPr>
            <a:r>
              <a:rPr kumimoji="1" lang="ja-JP" altLang="en-US" sz="2000" u="sng" dirty="0" smtClean="0">
                <a:solidFill>
                  <a:srgbClr val="FFFFFF"/>
                </a:solidFill>
                <a:latin typeface="ＭＳ Ｐゴシック"/>
                <a:ea typeface="ＭＳ Ｐゴシック"/>
                <a:cs typeface="ＭＳ Ｐゴシック"/>
              </a:rPr>
              <a:t>人工知能との差別化</a:t>
            </a:r>
            <a:endParaRPr kumimoji="1"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a:solidFill>
                  <a:srgbClr val="FFFFFF"/>
                </a:solidFill>
                <a:latin typeface="ＭＳ Ｐゴシック"/>
                <a:ea typeface="ＭＳ Ｐゴシック"/>
                <a:cs typeface="ＭＳ Ｐゴシック"/>
              </a:rPr>
              <a:t>相手の事情への洞察、感情や感性への対応ができる。</a:t>
            </a:r>
          </a:p>
        </p:txBody>
      </p:sp>
      <p:grpSp>
        <p:nvGrpSpPr>
          <p:cNvPr id="3" name="図形グループ 2"/>
          <p:cNvGrpSpPr/>
          <p:nvPr/>
        </p:nvGrpSpPr>
        <p:grpSpPr>
          <a:xfrm>
            <a:off x="4482755" y="892431"/>
            <a:ext cx="4332072" cy="3343191"/>
            <a:chOff x="4482755" y="892431"/>
            <a:chExt cx="4332072" cy="3343191"/>
          </a:xfrm>
        </p:grpSpPr>
        <p:sp>
          <p:nvSpPr>
            <p:cNvPr id="24" name="正方形/長方形 23"/>
            <p:cNvSpPr/>
            <p:nvPr/>
          </p:nvSpPr>
          <p:spPr>
            <a:xfrm>
              <a:off x="4592934" y="892431"/>
              <a:ext cx="4221893" cy="334319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indent="-192087">
                <a:spcBef>
                  <a:spcPts val="600"/>
                </a:spcBef>
              </a:pPr>
              <a:r>
                <a:rPr lang="ja-JP" altLang="en-US" sz="2000" u="sng" dirty="0" smtClean="0">
                  <a:solidFill>
                    <a:srgbClr val="FFFFFF"/>
                  </a:solidFill>
                  <a:latin typeface="ＭＳ Ｐゴシック"/>
                  <a:ea typeface="ＭＳ Ｐゴシック"/>
                  <a:cs typeface="ＭＳ Ｐゴシック"/>
                </a:rPr>
                <a:t>原理原則の追求</a:t>
              </a:r>
              <a:endParaRPr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smtClean="0">
                  <a:solidFill>
                    <a:srgbClr val="FFFFFF"/>
                  </a:solidFill>
                  <a:latin typeface="ＭＳ Ｐゴシック"/>
                  <a:ea typeface="ＭＳ Ｐゴシック"/>
                  <a:cs typeface="ＭＳ Ｐゴシック"/>
                </a:rPr>
                <a:t>テクノロジーの原理原則を追求し、手段の変化に対応できる。</a:t>
              </a:r>
              <a:endParaRPr lang="en-US" altLang="ja-JP" sz="1600" dirty="0" smtClean="0">
                <a:solidFill>
                  <a:srgbClr val="FFFFFF"/>
                </a:solidFill>
                <a:latin typeface="ＭＳ Ｐゴシック"/>
                <a:ea typeface="ＭＳ Ｐゴシック"/>
                <a:cs typeface="ＭＳ Ｐゴシック"/>
              </a:endParaRPr>
            </a:p>
            <a:p>
              <a:pPr indent="-192087">
                <a:spcBef>
                  <a:spcPts val="600"/>
                </a:spcBef>
              </a:pPr>
              <a:r>
                <a:rPr lang="ja-JP" altLang="en-US" sz="2000" u="sng" dirty="0" smtClean="0">
                  <a:solidFill>
                    <a:srgbClr val="FFFFFF"/>
                  </a:solidFill>
                  <a:latin typeface="ＭＳ Ｐゴシック"/>
                  <a:ea typeface="ＭＳ Ｐゴシック"/>
                  <a:cs typeface="ＭＳ Ｐゴシック"/>
                </a:rPr>
                <a:t>トレンドの把握</a:t>
              </a:r>
              <a:endParaRPr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smtClean="0">
                  <a:solidFill>
                    <a:srgbClr val="FFFFFF"/>
                  </a:solidFill>
                  <a:latin typeface="ＭＳ Ｐゴシック"/>
                  <a:ea typeface="ＭＳ Ｐゴシック"/>
                  <a:cs typeface="ＭＳ Ｐゴシック"/>
                </a:rPr>
                <a:t>ビジネスやテクノロジーの動向に明るく、お客様をリードし、未来を約束できる。</a:t>
              </a:r>
              <a:endParaRPr lang="en-US" altLang="ja-JP" sz="1600" dirty="0" smtClean="0">
                <a:solidFill>
                  <a:srgbClr val="FFFFFF"/>
                </a:solidFill>
                <a:latin typeface="ＭＳ Ｐゴシック"/>
                <a:ea typeface="ＭＳ Ｐゴシック"/>
                <a:cs typeface="ＭＳ Ｐゴシック"/>
              </a:endParaRPr>
            </a:p>
            <a:p>
              <a:pPr indent="-192087">
                <a:spcBef>
                  <a:spcPts val="600"/>
                </a:spcBef>
              </a:pPr>
              <a:r>
                <a:rPr lang="ja-JP" altLang="en-US" sz="2000" u="sng" dirty="0" smtClean="0">
                  <a:solidFill>
                    <a:srgbClr val="FFFFFF"/>
                  </a:solidFill>
                  <a:latin typeface="ＭＳ Ｐゴシック"/>
                  <a:ea typeface="ＭＳ Ｐゴシック"/>
                  <a:cs typeface="ＭＳ Ｐゴシック"/>
                </a:rPr>
                <a:t>応対力・交渉力の獲得</a:t>
              </a:r>
              <a:endParaRPr lang="en-US" altLang="ja-JP" sz="2000" u="sng" dirty="0" smtClean="0">
                <a:solidFill>
                  <a:srgbClr val="FFFFFF"/>
                </a:solidFill>
                <a:latin typeface="ＭＳ Ｐゴシック"/>
                <a:ea typeface="ＭＳ Ｐゴシック"/>
                <a:cs typeface="ＭＳ Ｐゴシック"/>
              </a:endParaRPr>
            </a:p>
            <a:p>
              <a:pPr marL="265113" lvl="1">
                <a:spcBef>
                  <a:spcPts val="600"/>
                </a:spcBef>
              </a:pPr>
              <a:r>
                <a:rPr lang="ja-JP" altLang="en-US" sz="1600" dirty="0" smtClean="0">
                  <a:solidFill>
                    <a:srgbClr val="FFFFFF"/>
                  </a:solidFill>
                  <a:latin typeface="ＭＳ Ｐゴシック"/>
                  <a:ea typeface="ＭＳ Ｐゴシック"/>
                  <a:cs typeface="ＭＳ Ｐゴシック"/>
                </a:rPr>
                <a:t>「テクノロジーの専門家として、お客様のビジネスの相談にのる」ことができる。</a:t>
              </a:r>
              <a:endParaRPr lang="en-US" altLang="ja-JP" sz="1600" dirty="0" smtClean="0">
                <a:solidFill>
                  <a:srgbClr val="FFFFFF"/>
                </a:solidFill>
                <a:latin typeface="ＭＳ Ｐゴシック"/>
                <a:ea typeface="ＭＳ Ｐゴシック"/>
                <a:cs typeface="ＭＳ Ｐゴシック"/>
              </a:endParaRPr>
            </a:p>
          </p:txBody>
        </p:sp>
        <p:sp>
          <p:nvSpPr>
            <p:cNvPr id="25" name="二等辺三角形 24"/>
            <p:cNvSpPr/>
            <p:nvPr/>
          </p:nvSpPr>
          <p:spPr>
            <a:xfrm rot="5400000">
              <a:off x="4114686" y="2275134"/>
              <a:ext cx="941856" cy="205717"/>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353596" y="5703332"/>
            <a:ext cx="8478676" cy="825160"/>
            <a:chOff x="353596" y="5703332"/>
            <a:chExt cx="8478676" cy="825160"/>
          </a:xfrm>
        </p:grpSpPr>
        <p:grpSp>
          <p:nvGrpSpPr>
            <p:cNvPr id="34" name="図形グループ 33"/>
            <p:cNvGrpSpPr/>
            <p:nvPr/>
          </p:nvGrpSpPr>
          <p:grpSpPr>
            <a:xfrm>
              <a:off x="353596" y="6027356"/>
              <a:ext cx="8478676" cy="501136"/>
              <a:chOff x="336151" y="4928977"/>
              <a:chExt cx="8478676" cy="501136"/>
            </a:xfrm>
          </p:grpSpPr>
          <p:sp>
            <p:nvSpPr>
              <p:cNvPr id="36" name="正方形/長方形 35"/>
              <p:cNvSpPr/>
              <p:nvPr/>
            </p:nvSpPr>
            <p:spPr>
              <a:xfrm>
                <a:off x="336151" y="4928977"/>
                <a:ext cx="8478676" cy="501136"/>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ＭＳ Ｐゴシック"/>
                    <a:ea typeface="ＭＳ Ｐゴシック"/>
                    <a:cs typeface="ＭＳ Ｐゴシック"/>
                  </a:rPr>
                  <a:t>専門エンジニア　　　　　フルスタックエンジニア</a:t>
                </a:r>
                <a:endParaRPr kumimoji="1" lang="ja-JP" altLang="en-US" sz="2400" dirty="0">
                  <a:solidFill>
                    <a:srgbClr val="FFFFFF"/>
                  </a:solidFill>
                  <a:latin typeface="ＭＳ Ｐゴシック"/>
                  <a:ea typeface="ＭＳ Ｐゴシック"/>
                  <a:cs typeface="ＭＳ Ｐゴシック"/>
                </a:endParaRPr>
              </a:p>
            </p:txBody>
          </p:sp>
          <p:sp>
            <p:nvSpPr>
              <p:cNvPr id="37" name="右矢印 36"/>
              <p:cNvSpPr/>
              <p:nvPr/>
            </p:nvSpPr>
            <p:spPr>
              <a:xfrm>
                <a:off x="3789404" y="5011355"/>
                <a:ext cx="562919" cy="370704"/>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二等辺三角形 34"/>
            <p:cNvSpPr/>
            <p:nvPr/>
          </p:nvSpPr>
          <p:spPr>
            <a:xfrm rot="10800000">
              <a:off x="3991571" y="5703332"/>
              <a:ext cx="1175266" cy="289699"/>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8" name="図形グループ 37"/>
          <p:cNvGrpSpPr/>
          <p:nvPr/>
        </p:nvGrpSpPr>
        <p:grpSpPr>
          <a:xfrm>
            <a:off x="353596" y="4935842"/>
            <a:ext cx="8478676" cy="700218"/>
            <a:chOff x="353596" y="5842004"/>
            <a:chExt cx="8478676" cy="700218"/>
          </a:xfrm>
        </p:grpSpPr>
        <p:sp>
          <p:nvSpPr>
            <p:cNvPr id="39" name="正方形/長方形 38"/>
            <p:cNvSpPr/>
            <p:nvPr/>
          </p:nvSpPr>
          <p:spPr>
            <a:xfrm>
              <a:off x="353596" y="5842004"/>
              <a:ext cx="8478676" cy="70021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ＭＳ Ｐゴシック"/>
                <a:ea typeface="ＭＳ Ｐゴシック"/>
                <a:cs typeface="ＭＳ Ｐゴシック"/>
              </a:endParaRPr>
            </a:p>
          </p:txBody>
        </p:sp>
        <p:sp>
          <p:nvSpPr>
            <p:cNvPr id="40" name="正方形/長方形 39"/>
            <p:cNvSpPr/>
            <p:nvPr/>
          </p:nvSpPr>
          <p:spPr>
            <a:xfrm>
              <a:off x="545245"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ビジネスとテクノロジーの</a:t>
              </a:r>
              <a:endParaRPr kumimoji="1" lang="en-US" altLang="ja-JP" sz="1600" dirty="0" smtClean="0">
                <a:solidFill>
                  <a:srgbClr val="FFFFFF"/>
                </a:solidFill>
                <a:latin typeface="ＭＳ Ｐゴシック"/>
                <a:ea typeface="ＭＳ Ｐゴシック"/>
                <a:cs typeface="ＭＳ Ｐゴシック"/>
              </a:endParaRPr>
            </a:p>
            <a:p>
              <a:pPr algn="ctr"/>
              <a:r>
                <a:rPr kumimoji="1" lang="ja-JP" altLang="en-US" sz="1600" dirty="0" smtClean="0">
                  <a:solidFill>
                    <a:srgbClr val="FFFFFF"/>
                  </a:solidFill>
                  <a:latin typeface="ＭＳ Ｐゴシック"/>
                  <a:ea typeface="ＭＳ Ｐゴシック"/>
                  <a:cs typeface="ＭＳ Ｐゴシック"/>
                </a:rPr>
                <a:t>同期化</a:t>
              </a:r>
              <a:endParaRPr kumimoji="1" lang="ja-JP" altLang="en-US" sz="1600" dirty="0">
                <a:solidFill>
                  <a:srgbClr val="FFFFFF"/>
                </a:solidFill>
                <a:latin typeface="ＭＳ Ｐゴシック"/>
                <a:ea typeface="ＭＳ Ｐゴシック"/>
                <a:cs typeface="ＭＳ Ｐゴシック"/>
              </a:endParaRPr>
            </a:p>
          </p:txBody>
        </p:sp>
        <p:sp>
          <p:nvSpPr>
            <p:cNvPr id="41" name="正方形/長方形 40"/>
            <p:cNvSpPr/>
            <p:nvPr/>
          </p:nvSpPr>
          <p:spPr>
            <a:xfrm>
              <a:off x="3324394"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単一システムの</a:t>
              </a:r>
              <a:endParaRPr kumimoji="1" lang="en-US" altLang="ja-JP" sz="1600" dirty="0" smtClean="0">
                <a:solidFill>
                  <a:srgbClr val="FFFFFF"/>
                </a:solidFill>
                <a:latin typeface="ＭＳ Ｐゴシック"/>
                <a:ea typeface="ＭＳ Ｐゴシック"/>
                <a:cs typeface="ＭＳ Ｐゴシック"/>
              </a:endParaRPr>
            </a:p>
            <a:p>
              <a:pPr algn="ctr"/>
              <a:r>
                <a:rPr lang="ja-JP" altLang="en-US" sz="1600" dirty="0" smtClean="0">
                  <a:solidFill>
                    <a:srgbClr val="FFFFFF"/>
                  </a:solidFill>
                  <a:latin typeface="ＭＳ Ｐゴシック"/>
                  <a:ea typeface="ＭＳ Ｐゴシック"/>
                  <a:cs typeface="ＭＳ Ｐゴシック"/>
                </a:rPr>
                <a:t>小規模化</a:t>
              </a:r>
              <a:endParaRPr kumimoji="1" lang="ja-JP" altLang="en-US" sz="1600" dirty="0">
                <a:solidFill>
                  <a:srgbClr val="FFFFFF"/>
                </a:solidFill>
                <a:latin typeface="ＭＳ Ｐゴシック"/>
                <a:ea typeface="ＭＳ Ｐゴシック"/>
                <a:cs typeface="ＭＳ Ｐゴシック"/>
              </a:endParaRPr>
            </a:p>
          </p:txBody>
        </p:sp>
        <p:sp>
          <p:nvSpPr>
            <p:cNvPr id="42" name="正方形/長方形 41"/>
            <p:cNvSpPr/>
            <p:nvPr/>
          </p:nvSpPr>
          <p:spPr>
            <a:xfrm>
              <a:off x="6132124" y="5924382"/>
              <a:ext cx="2509619" cy="52859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短納期・変更は前提</a:t>
              </a:r>
              <a:endParaRPr kumimoji="1" lang="ja-JP" altLang="en-US" sz="16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1409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3273160" y="981660"/>
            <a:ext cx="5410200" cy="541913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2587360" y="2285991"/>
            <a:ext cx="4114800" cy="411480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2130160" y="3809991"/>
            <a:ext cx="2590800" cy="25908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smtClean="0"/>
              <a:t>人材育成：営業（１）</a:t>
            </a:r>
            <a:endParaRPr kumimoji="1" lang="ja-JP" altLang="en-US" dirty="0"/>
          </a:p>
        </p:txBody>
      </p:sp>
      <p:sp>
        <p:nvSpPr>
          <p:cNvPr id="3" name="テキスト ボックス 2"/>
          <p:cNvSpPr txBox="1"/>
          <p:nvPr/>
        </p:nvSpPr>
        <p:spPr>
          <a:xfrm>
            <a:off x="4082844" y="2914516"/>
            <a:ext cx="2262158" cy="923330"/>
          </a:xfrm>
          <a:prstGeom prst="rect">
            <a:avLst/>
          </a:prstGeom>
          <a:noFill/>
        </p:spPr>
        <p:txBody>
          <a:bodyPr wrap="none" rtlCol="0">
            <a:spAutoFit/>
          </a:bodyPr>
          <a:lstStyle/>
          <a:p>
            <a:pPr algn="ctr"/>
            <a:r>
              <a:rPr kumimoji="1" lang="ja-JP" altLang="en-US" sz="3600" dirty="0" smtClean="0">
                <a:solidFill>
                  <a:srgbClr val="FFFFFF"/>
                </a:solidFill>
                <a:latin typeface="メイリオ"/>
                <a:ea typeface="メイリオ"/>
                <a:cs typeface="メイリオ"/>
              </a:rPr>
              <a:t>営業</a:t>
            </a:r>
            <a:r>
              <a:rPr kumimoji="1" lang="en-US" altLang="ja-JP" sz="3600" dirty="0" smtClean="0">
                <a:solidFill>
                  <a:srgbClr val="FFFFFF"/>
                </a:solidFill>
                <a:latin typeface="メイリオ"/>
                <a:ea typeface="メイリオ"/>
                <a:cs typeface="メイリオ"/>
              </a:rPr>
              <a:t>2.0</a:t>
            </a:r>
          </a:p>
          <a:p>
            <a:pPr algn="ctr"/>
            <a:r>
              <a:rPr lang="ja-JP" altLang="en-US" sz="1800" dirty="0" smtClean="0">
                <a:solidFill>
                  <a:srgbClr val="FFFFFF"/>
                </a:solidFill>
                <a:latin typeface="メイリオ"/>
                <a:ea typeface="メイリオ"/>
                <a:cs typeface="メイリオ"/>
              </a:rPr>
              <a:t>ソリューション営業</a:t>
            </a:r>
            <a:endParaRPr kumimoji="1" lang="ja-JP" altLang="en-US" sz="1800" dirty="0">
              <a:solidFill>
                <a:srgbClr val="FFFFFF"/>
              </a:solidFill>
              <a:latin typeface="メイリオ"/>
              <a:ea typeface="メイリオ"/>
              <a:cs typeface="メイリオ"/>
            </a:endParaRPr>
          </a:p>
        </p:txBody>
      </p:sp>
      <p:sp>
        <p:nvSpPr>
          <p:cNvPr id="7" name="テキスト ボックス 6"/>
          <p:cNvSpPr txBox="1"/>
          <p:nvPr/>
        </p:nvSpPr>
        <p:spPr>
          <a:xfrm>
            <a:off x="6345002" y="1394981"/>
            <a:ext cx="2262158" cy="923330"/>
          </a:xfrm>
          <a:prstGeom prst="rect">
            <a:avLst/>
          </a:prstGeom>
          <a:noFill/>
        </p:spPr>
        <p:txBody>
          <a:bodyPr wrap="none" rtlCol="0">
            <a:spAutoFit/>
          </a:bodyPr>
          <a:lstStyle/>
          <a:p>
            <a:pPr algn="ctr"/>
            <a:r>
              <a:rPr kumimoji="1" lang="ja-JP" altLang="en-US" sz="3600" dirty="0" smtClean="0">
                <a:solidFill>
                  <a:srgbClr val="FFFFFF"/>
                </a:solidFill>
                <a:latin typeface="メイリオ"/>
                <a:ea typeface="メイリオ"/>
                <a:cs typeface="メイリオ"/>
              </a:rPr>
              <a:t>営業</a:t>
            </a:r>
            <a:r>
              <a:rPr lang="en-US" altLang="ja-JP" sz="3600" dirty="0" smtClean="0">
                <a:solidFill>
                  <a:srgbClr val="FFFFFF"/>
                </a:solidFill>
                <a:latin typeface="メイリオ"/>
                <a:ea typeface="メイリオ"/>
                <a:cs typeface="メイリオ"/>
              </a:rPr>
              <a:t>3</a:t>
            </a:r>
            <a:r>
              <a:rPr kumimoji="1" lang="en-US" altLang="ja-JP" sz="3600" dirty="0" smtClean="0">
                <a:solidFill>
                  <a:srgbClr val="FFFFFF"/>
                </a:solidFill>
                <a:latin typeface="メイリオ"/>
                <a:ea typeface="メイリオ"/>
                <a:cs typeface="メイリオ"/>
              </a:rPr>
              <a:t>.0</a:t>
            </a:r>
          </a:p>
          <a:p>
            <a:pPr algn="ctr"/>
            <a:r>
              <a:rPr lang="ja-JP" altLang="en-US" sz="1800" dirty="0" smtClean="0">
                <a:solidFill>
                  <a:srgbClr val="FFFFFF"/>
                </a:solidFill>
                <a:latin typeface="メイリオ"/>
                <a:ea typeface="メイリオ"/>
                <a:cs typeface="メイリオ"/>
              </a:rPr>
              <a:t>イノベーション営業</a:t>
            </a:r>
            <a:endParaRPr kumimoji="1" lang="ja-JP" altLang="en-US" sz="1800" dirty="0">
              <a:solidFill>
                <a:srgbClr val="FFFFFF"/>
              </a:solidFill>
              <a:latin typeface="メイリオ"/>
              <a:ea typeface="メイリオ"/>
              <a:cs typeface="メイリオ"/>
            </a:endParaRPr>
          </a:p>
        </p:txBody>
      </p:sp>
      <p:sp>
        <p:nvSpPr>
          <p:cNvPr id="8" name="フリーフォーム 7"/>
          <p:cNvSpPr/>
          <p:nvPr/>
        </p:nvSpPr>
        <p:spPr>
          <a:xfrm>
            <a:off x="350897" y="1015991"/>
            <a:ext cx="1329266" cy="5384800"/>
          </a:xfrm>
          <a:custGeom>
            <a:avLst/>
            <a:gdLst>
              <a:gd name="connsiteX0" fmla="*/ 677333 w 1329266"/>
              <a:gd name="connsiteY0" fmla="*/ 0 h 5384800"/>
              <a:gd name="connsiteX1" fmla="*/ 0 w 1329266"/>
              <a:gd name="connsiteY1" fmla="*/ 660400 h 5384800"/>
              <a:gd name="connsiteX2" fmla="*/ 330200 w 1329266"/>
              <a:gd name="connsiteY2" fmla="*/ 660400 h 5384800"/>
              <a:gd name="connsiteX3" fmla="*/ 668866 w 1329266"/>
              <a:gd name="connsiteY3" fmla="*/ 5384800 h 5384800"/>
              <a:gd name="connsiteX4" fmla="*/ 1007533 w 1329266"/>
              <a:gd name="connsiteY4" fmla="*/ 668867 h 5384800"/>
              <a:gd name="connsiteX5" fmla="*/ 1329266 w 1329266"/>
              <a:gd name="connsiteY5" fmla="*/ 660400 h 5384800"/>
              <a:gd name="connsiteX6" fmla="*/ 677333 w 1329266"/>
              <a:gd name="connsiteY6" fmla="*/ 0 h 53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266" h="5384800">
                <a:moveTo>
                  <a:pt x="677333" y="0"/>
                </a:moveTo>
                <a:lnTo>
                  <a:pt x="0" y="660400"/>
                </a:lnTo>
                <a:lnTo>
                  <a:pt x="330200" y="660400"/>
                </a:lnTo>
                <a:lnTo>
                  <a:pt x="668866" y="5384800"/>
                </a:lnTo>
                <a:lnTo>
                  <a:pt x="1007533" y="668867"/>
                </a:lnTo>
                <a:lnTo>
                  <a:pt x="1329266" y="660400"/>
                </a:lnTo>
                <a:lnTo>
                  <a:pt x="677333" y="0"/>
                </a:lnTo>
                <a:close/>
              </a:path>
            </a:pathLst>
          </a:custGeom>
          <a:gradFill>
            <a:gsLst>
              <a:gs pos="0">
                <a:srgbClr val="000090"/>
              </a:gs>
              <a:gs pos="35000">
                <a:srgbClr val="0000FF"/>
              </a:gs>
              <a:gs pos="100000">
                <a:schemeClr val="accent5">
                  <a:lumMod val="60000"/>
                  <a:lumOff val="40000"/>
                </a:schemeClr>
              </a:gs>
            </a:gsLst>
          </a:gradFill>
          <a:ln>
            <a:no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1652203" y="981660"/>
            <a:ext cx="1620957" cy="954107"/>
          </a:xfrm>
          <a:prstGeom prst="rect">
            <a:avLst/>
          </a:prstGeom>
          <a:noFill/>
        </p:spPr>
        <p:txBody>
          <a:bodyPr wrap="none" rtlCol="0">
            <a:spAutoFit/>
          </a:bodyPr>
          <a:lstStyle/>
          <a:p>
            <a:r>
              <a:rPr kumimoji="1" lang="ja-JP" altLang="en-US" sz="2800" dirty="0" smtClean="0">
                <a:solidFill>
                  <a:srgbClr val="0000FF"/>
                </a:solidFill>
                <a:effectLst/>
                <a:latin typeface="メイリオ"/>
                <a:ea typeface="メイリオ"/>
                <a:cs typeface="メイリオ"/>
              </a:rPr>
              <a:t>競争優位</a:t>
            </a:r>
            <a:endParaRPr kumimoji="1" lang="en-US" altLang="ja-JP" sz="2800" dirty="0" smtClean="0">
              <a:solidFill>
                <a:srgbClr val="0000FF"/>
              </a:solidFill>
              <a:effectLst/>
              <a:latin typeface="メイリオ"/>
              <a:ea typeface="メイリオ"/>
              <a:cs typeface="メイリオ"/>
            </a:endParaRPr>
          </a:p>
          <a:p>
            <a:r>
              <a:rPr kumimoji="1" lang="ja-JP" altLang="en-US" sz="2800" dirty="0" smtClean="0">
                <a:solidFill>
                  <a:srgbClr val="0000FF"/>
                </a:solidFill>
                <a:effectLst/>
                <a:latin typeface="メイリオ"/>
                <a:ea typeface="メイリオ"/>
                <a:cs typeface="メイリオ"/>
              </a:rPr>
              <a:t>のシフト</a:t>
            </a:r>
            <a:endParaRPr kumimoji="1" lang="ja-JP" altLang="en-US" sz="2800" dirty="0">
              <a:solidFill>
                <a:srgbClr val="0000FF"/>
              </a:solidFill>
              <a:effectLst/>
              <a:latin typeface="メイリオ"/>
              <a:ea typeface="メイリオ"/>
              <a:cs typeface="メイリオ"/>
            </a:endParaRPr>
          </a:p>
        </p:txBody>
      </p:sp>
      <p:sp>
        <p:nvSpPr>
          <p:cNvPr id="6" name="角丸四角形 5"/>
          <p:cNvSpPr/>
          <p:nvPr/>
        </p:nvSpPr>
        <p:spPr bwMode="auto">
          <a:xfrm>
            <a:off x="2968360" y="579119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rgbClr val="FFFFFF"/>
                </a:solidFill>
                <a:effectLst/>
                <a:latin typeface="メイリオ"/>
                <a:ea typeface="メイリオ"/>
                <a:cs typeface="メイリオ"/>
              </a:rPr>
              <a:t>プロダクト</a:t>
            </a:r>
          </a:p>
        </p:txBody>
      </p:sp>
      <p:sp>
        <p:nvSpPr>
          <p:cNvPr id="11" name="角丸四角形 10"/>
          <p:cNvSpPr/>
          <p:nvPr/>
        </p:nvSpPr>
        <p:spPr bwMode="auto">
          <a:xfrm>
            <a:off x="4191501" y="3847491"/>
            <a:ext cx="2057400" cy="685800"/>
          </a:xfrm>
          <a:prstGeom prst="roundRect">
            <a:avLst>
              <a:gd name="adj" fmla="val 0"/>
            </a:avLst>
          </a:prstGeom>
          <a:solidFill>
            <a:srgbClr val="FF8000"/>
          </a:soli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2" name="テキスト ボックス 11"/>
          <p:cNvSpPr txBox="1"/>
          <p:nvPr/>
        </p:nvSpPr>
        <p:spPr>
          <a:xfrm>
            <a:off x="4191500" y="3892668"/>
            <a:ext cx="2205859" cy="276999"/>
          </a:xfrm>
          <a:prstGeom prst="rect">
            <a:avLst/>
          </a:prstGeom>
          <a:noFill/>
        </p:spPr>
        <p:txBody>
          <a:bodyPr wrap="square" rtlCol="0">
            <a:spAutoFit/>
          </a:bodyPr>
          <a:lstStyle/>
          <a:p>
            <a:pPr algn="ctr"/>
            <a:r>
              <a:rPr kumimoji="1" lang="ja-JP" altLang="en-US" sz="1200" dirty="0" smtClean="0">
                <a:solidFill>
                  <a:srgbClr val="FFFFFF"/>
                </a:solidFill>
                <a:latin typeface="メイリオ"/>
                <a:ea typeface="メイリオ"/>
                <a:cs typeface="メイリオ"/>
              </a:rPr>
              <a:t>組み合わせ</a:t>
            </a:r>
            <a:r>
              <a:rPr kumimoji="1" lang="en-US" altLang="ja-JP" sz="1200" dirty="0" smtClean="0">
                <a:solidFill>
                  <a:srgbClr val="FFFFFF"/>
                </a:solidFill>
                <a:latin typeface="メイリオ"/>
                <a:ea typeface="メイリオ"/>
                <a:cs typeface="メイリオ"/>
              </a:rPr>
              <a:t>=</a:t>
            </a:r>
            <a:r>
              <a:rPr kumimoji="1" lang="ja-JP" altLang="en-US" sz="1200" dirty="0" smtClean="0">
                <a:solidFill>
                  <a:srgbClr val="FFFFFF"/>
                </a:solidFill>
                <a:latin typeface="メイリオ"/>
                <a:ea typeface="メイリオ"/>
                <a:cs typeface="メイリオ"/>
              </a:rPr>
              <a:t>ソリューション</a:t>
            </a:r>
            <a:endParaRPr kumimoji="1" lang="ja-JP" altLang="en-US" sz="1200" dirty="0">
              <a:solidFill>
                <a:srgbClr val="FFFFFF"/>
              </a:solidFill>
              <a:latin typeface="メイリオ"/>
              <a:ea typeface="メイリオ"/>
              <a:cs typeface="メイリオ"/>
            </a:endParaRPr>
          </a:p>
        </p:txBody>
      </p:sp>
      <p:sp>
        <p:nvSpPr>
          <p:cNvPr id="15" name="角丸四角形 14"/>
          <p:cNvSpPr/>
          <p:nvPr/>
        </p:nvSpPr>
        <p:spPr bwMode="auto">
          <a:xfrm>
            <a:off x="4801101" y="420309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rgbClr val="FFFFFF"/>
                </a:solidFill>
                <a:effectLst/>
                <a:latin typeface="メイリオ"/>
                <a:ea typeface="メイリオ"/>
                <a:cs typeface="メイリオ"/>
              </a:rPr>
              <a:t>プロダクト</a:t>
            </a:r>
          </a:p>
        </p:txBody>
      </p:sp>
      <p:sp>
        <p:nvSpPr>
          <p:cNvPr id="13" name="角丸四角形 12"/>
          <p:cNvSpPr/>
          <p:nvPr/>
        </p:nvSpPr>
        <p:spPr bwMode="auto">
          <a:xfrm>
            <a:off x="6397360" y="2318311"/>
            <a:ext cx="2209800" cy="1057870"/>
          </a:xfrm>
          <a:prstGeom prst="roundRect">
            <a:avLst>
              <a:gd name="adj" fmla="val 0"/>
            </a:avLst>
          </a:prstGeom>
          <a:solidFill>
            <a:schemeClr val="accent2">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6" name="角丸四角形 15"/>
          <p:cNvSpPr/>
          <p:nvPr/>
        </p:nvSpPr>
        <p:spPr bwMode="auto">
          <a:xfrm>
            <a:off x="6473560" y="2614181"/>
            <a:ext cx="2057400" cy="685800"/>
          </a:xfrm>
          <a:prstGeom prst="roundRect">
            <a:avLst>
              <a:gd name="adj" fmla="val 0"/>
            </a:avLst>
          </a:prstGeom>
          <a:solidFill>
            <a:srgbClr val="FF8000"/>
          </a:soli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latin typeface="メイリオ"/>
              <a:ea typeface="メイリオ"/>
              <a:cs typeface="メイリオ"/>
            </a:endParaRPr>
          </a:p>
        </p:txBody>
      </p:sp>
      <p:sp>
        <p:nvSpPr>
          <p:cNvPr id="17" name="テキスト ボックス 16"/>
          <p:cNvSpPr txBox="1"/>
          <p:nvPr/>
        </p:nvSpPr>
        <p:spPr>
          <a:xfrm>
            <a:off x="6394098" y="2664981"/>
            <a:ext cx="2262158" cy="276999"/>
          </a:xfrm>
          <a:prstGeom prst="rect">
            <a:avLst/>
          </a:prstGeom>
          <a:noFill/>
        </p:spPr>
        <p:txBody>
          <a:bodyPr wrap="square" rtlCol="0">
            <a:spAutoFit/>
          </a:bodyPr>
          <a:lstStyle/>
          <a:p>
            <a:r>
              <a:rPr kumimoji="1" lang="ja-JP" altLang="en-US" sz="1200" dirty="0" smtClean="0">
                <a:solidFill>
                  <a:srgbClr val="FFFFFF"/>
                </a:solidFill>
                <a:latin typeface="メイリオ"/>
                <a:ea typeface="メイリオ"/>
                <a:cs typeface="メイリオ"/>
              </a:rPr>
              <a:t>組み合わせ</a:t>
            </a:r>
            <a:r>
              <a:rPr kumimoji="1" lang="en-US" altLang="ja-JP" sz="1200" dirty="0" smtClean="0">
                <a:solidFill>
                  <a:srgbClr val="FFFFFF"/>
                </a:solidFill>
                <a:latin typeface="メイリオ"/>
                <a:ea typeface="メイリオ"/>
                <a:cs typeface="メイリオ"/>
              </a:rPr>
              <a:t>=</a:t>
            </a:r>
            <a:r>
              <a:rPr kumimoji="1" lang="ja-JP" altLang="en-US" sz="1200" dirty="0" smtClean="0">
                <a:solidFill>
                  <a:srgbClr val="FFFFFF"/>
                </a:solidFill>
                <a:latin typeface="メイリオ"/>
                <a:ea typeface="メイリオ"/>
                <a:cs typeface="メイリオ"/>
              </a:rPr>
              <a:t>ソリューション</a:t>
            </a:r>
            <a:endParaRPr kumimoji="1" lang="ja-JP" altLang="en-US" sz="1200" dirty="0">
              <a:solidFill>
                <a:srgbClr val="FFFFFF"/>
              </a:solidFill>
              <a:latin typeface="メイリオ"/>
              <a:ea typeface="メイリオ"/>
              <a:cs typeface="メイリオ"/>
            </a:endParaRPr>
          </a:p>
        </p:txBody>
      </p:sp>
      <p:sp>
        <p:nvSpPr>
          <p:cNvPr id="18" name="角丸四角形 17"/>
          <p:cNvSpPr/>
          <p:nvPr/>
        </p:nvSpPr>
        <p:spPr bwMode="auto">
          <a:xfrm>
            <a:off x="7083160" y="296978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000" dirty="0">
                <a:solidFill>
                  <a:srgbClr val="FFFFFF"/>
                </a:solidFill>
                <a:latin typeface="メイリオ"/>
                <a:ea typeface="メイリオ"/>
                <a:cs typeface="メイリオ"/>
              </a:rPr>
              <a:t>プロダクト</a:t>
            </a:r>
          </a:p>
        </p:txBody>
      </p:sp>
      <p:sp>
        <p:nvSpPr>
          <p:cNvPr id="20" name="テキスト ボックス 19"/>
          <p:cNvSpPr txBox="1"/>
          <p:nvPr/>
        </p:nvSpPr>
        <p:spPr>
          <a:xfrm>
            <a:off x="7128329" y="2346112"/>
            <a:ext cx="902811" cy="307777"/>
          </a:xfrm>
          <a:prstGeom prst="rect">
            <a:avLst/>
          </a:prstGeom>
          <a:noFill/>
        </p:spPr>
        <p:txBody>
          <a:bodyPr wrap="none" rtlCol="0">
            <a:spAutoFit/>
          </a:bodyPr>
          <a:lstStyle/>
          <a:p>
            <a:r>
              <a:rPr lang="ja-JP" altLang="en-US" sz="1400" dirty="0" smtClean="0">
                <a:solidFill>
                  <a:schemeClr val="bg1"/>
                </a:solidFill>
                <a:latin typeface="メイリオ"/>
                <a:ea typeface="メイリオ"/>
                <a:cs typeface="メイリオ"/>
              </a:rPr>
              <a:t>デザイン</a:t>
            </a:r>
            <a:endParaRPr kumimoji="1" lang="ja-JP" altLang="en-US" sz="1400" dirty="0">
              <a:solidFill>
                <a:schemeClr val="bg1"/>
              </a:solidFill>
              <a:latin typeface="メイリオ"/>
              <a:ea typeface="メイリオ"/>
              <a:cs typeface="メイリオ"/>
            </a:endParaRPr>
          </a:p>
        </p:txBody>
      </p:sp>
      <p:sp>
        <p:nvSpPr>
          <p:cNvPr id="21" name="正方形/長方形 20"/>
          <p:cNvSpPr/>
          <p:nvPr/>
        </p:nvSpPr>
        <p:spPr>
          <a:xfrm>
            <a:off x="2127026" y="4609545"/>
            <a:ext cx="2592388" cy="978730"/>
          </a:xfrm>
          <a:prstGeom prst="rect">
            <a:avLst/>
          </a:prstGeom>
        </p:spPr>
        <p:txBody>
          <a:bodyPr wrap="square">
            <a:spAutoFit/>
          </a:bodyPr>
          <a:lstStyle/>
          <a:p>
            <a:pPr algn="ctr" defTabSz="914400" fontAlgn="base">
              <a:spcBef>
                <a:spcPct val="20000"/>
              </a:spcBef>
              <a:spcAft>
                <a:spcPct val="0"/>
              </a:spcAft>
            </a:pPr>
            <a:r>
              <a:rPr kumimoji="0" lang="ja-JP" altLang="en-US" sz="3600" dirty="0">
                <a:solidFill>
                  <a:schemeClr val="bg1"/>
                </a:solidFill>
                <a:latin typeface="メイリオ"/>
                <a:ea typeface="メイリオ"/>
                <a:cs typeface="メイリオ"/>
              </a:rPr>
              <a:t>営業</a:t>
            </a:r>
            <a:r>
              <a:rPr kumimoji="0" lang="en-US" altLang="ja-JP" sz="3600" dirty="0">
                <a:solidFill>
                  <a:schemeClr val="bg1"/>
                </a:solidFill>
                <a:latin typeface="メイリオ"/>
                <a:ea typeface="メイリオ"/>
                <a:cs typeface="メイリオ"/>
              </a:rPr>
              <a:t>1.0</a:t>
            </a:r>
          </a:p>
          <a:p>
            <a:pPr algn="ctr" defTabSz="914400" fontAlgn="base">
              <a:spcBef>
                <a:spcPct val="20000"/>
              </a:spcBef>
              <a:spcAft>
                <a:spcPct val="0"/>
              </a:spcAft>
            </a:pPr>
            <a:r>
              <a:rPr kumimoji="0" lang="ja-JP" altLang="en-US" dirty="0">
                <a:solidFill>
                  <a:schemeClr val="bg1"/>
                </a:solidFill>
                <a:latin typeface="メイリオ"/>
                <a:ea typeface="メイリオ"/>
                <a:cs typeface="メイリオ"/>
              </a:rPr>
              <a:t>プロダクト営業</a:t>
            </a:r>
          </a:p>
        </p:txBody>
      </p:sp>
    </p:spTree>
    <p:extLst>
      <p:ext uri="{BB962C8B-B14F-4D97-AF65-F5344CB8AC3E}">
        <p14:creationId xmlns:p14="http://schemas.microsoft.com/office/powerpoint/2010/main" val="50920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人材育成：営業</a:t>
            </a:r>
            <a:r>
              <a:rPr lang="ja-JP" altLang="en-US" dirty="0" smtClean="0"/>
              <a:t>（２）</a:t>
            </a:r>
            <a:endParaRPr kumimoji="1" lang="ja-JP" altLang="en-US" dirty="0"/>
          </a:p>
        </p:txBody>
      </p:sp>
      <p:sp>
        <p:nvSpPr>
          <p:cNvPr id="8" name="角丸四角形 7"/>
          <p:cNvSpPr/>
          <p:nvPr/>
        </p:nvSpPr>
        <p:spPr>
          <a:xfrm>
            <a:off x="1143000" y="1558073"/>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smtClean="0">
                <a:solidFill>
                  <a:srgbClr val="FFFFFF"/>
                </a:solidFill>
              </a:rPr>
              <a:t>プロダクト営業</a:t>
            </a:r>
            <a:endParaRPr kumimoji="1" lang="ja-JP" altLang="en-US" sz="1600" dirty="0">
              <a:solidFill>
                <a:srgbClr val="FFFFFF"/>
              </a:solidFill>
            </a:endParaRPr>
          </a:p>
        </p:txBody>
      </p:sp>
      <p:sp>
        <p:nvSpPr>
          <p:cNvPr id="9" name="角丸四角形 8"/>
          <p:cNvSpPr/>
          <p:nvPr/>
        </p:nvSpPr>
        <p:spPr>
          <a:xfrm>
            <a:off x="6384074" y="1558073"/>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smtClean="0">
                <a:solidFill>
                  <a:srgbClr val="FFFFFF"/>
                </a:solidFill>
              </a:rPr>
              <a:t>イノベーション営業</a:t>
            </a:r>
            <a:endParaRPr kumimoji="1" lang="ja-JP" altLang="en-US" sz="1600" dirty="0">
              <a:solidFill>
                <a:srgbClr val="FFFFFF"/>
              </a:solidFill>
            </a:endParaRPr>
          </a:p>
        </p:txBody>
      </p:sp>
      <p:sp>
        <p:nvSpPr>
          <p:cNvPr id="10" name="角丸四角形 9"/>
          <p:cNvSpPr/>
          <p:nvPr/>
        </p:nvSpPr>
        <p:spPr>
          <a:xfrm>
            <a:off x="3754244" y="1558073"/>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smtClean="0">
                <a:solidFill>
                  <a:srgbClr val="FFFFFF"/>
                </a:solidFill>
              </a:rPr>
              <a:t>ソリューション営業</a:t>
            </a:r>
            <a:endParaRPr kumimoji="1" lang="ja-JP" altLang="en-US" sz="1600" dirty="0">
              <a:solidFill>
                <a:srgbClr val="FFFFFF"/>
              </a:solidFill>
            </a:endParaRPr>
          </a:p>
        </p:txBody>
      </p:sp>
      <p:sp>
        <p:nvSpPr>
          <p:cNvPr id="11" name="角丸四角形 10"/>
          <p:cNvSpPr/>
          <p:nvPr/>
        </p:nvSpPr>
        <p:spPr>
          <a:xfrm>
            <a:off x="1143000" y="1979344"/>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rgbClr val="FFFFFF"/>
                </a:solidFill>
              </a:rPr>
              <a:t>自分たちの</a:t>
            </a:r>
            <a:r>
              <a:rPr kumimoji="1" lang="ja-JP" altLang="en-US" sz="1400" dirty="0" smtClean="0">
                <a:solidFill>
                  <a:srgbClr val="FFFFFF"/>
                </a:solidFill>
              </a:rPr>
              <a:t>製品やサービス</a:t>
            </a:r>
            <a:endParaRPr kumimoji="1" lang="ja-JP" altLang="en-US" sz="1400" dirty="0">
              <a:solidFill>
                <a:srgbClr val="FFFFFF"/>
              </a:solidFill>
            </a:endParaRPr>
          </a:p>
        </p:txBody>
      </p:sp>
      <p:sp>
        <p:nvSpPr>
          <p:cNvPr id="12" name="角丸四角形 11"/>
          <p:cNvSpPr/>
          <p:nvPr/>
        </p:nvSpPr>
        <p:spPr>
          <a:xfrm>
            <a:off x="6384074" y="1979344"/>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お客様の変化</a:t>
            </a:r>
            <a:endParaRPr kumimoji="1" lang="ja-JP" altLang="en-US" sz="1400" dirty="0">
              <a:solidFill>
                <a:srgbClr val="FFFFFF"/>
              </a:solidFill>
            </a:endParaRPr>
          </a:p>
        </p:txBody>
      </p:sp>
      <p:sp>
        <p:nvSpPr>
          <p:cNvPr id="13" name="角丸四角形 12"/>
          <p:cNvSpPr/>
          <p:nvPr/>
        </p:nvSpPr>
        <p:spPr>
          <a:xfrm>
            <a:off x="3754244" y="1979344"/>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顧客の課題やニーズ</a:t>
            </a:r>
            <a:endParaRPr kumimoji="1" lang="ja-JP" altLang="en-US" sz="1400" dirty="0">
              <a:solidFill>
                <a:srgbClr val="FFFFFF"/>
              </a:solidFill>
            </a:endParaRPr>
          </a:p>
        </p:txBody>
      </p:sp>
      <p:sp>
        <p:nvSpPr>
          <p:cNvPr id="14" name="角丸四角形 13"/>
          <p:cNvSpPr/>
          <p:nvPr/>
        </p:nvSpPr>
        <p:spPr>
          <a:xfrm>
            <a:off x="1143000" y="2400612"/>
            <a:ext cx="2533805" cy="685179"/>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200" dirty="0" smtClean="0">
                <a:solidFill>
                  <a:srgbClr val="FFFFFF"/>
                </a:solidFill>
              </a:rPr>
              <a:t>製品やサービスの性能や機能の優位性、あるいはコストパフォーマンスの高さ</a:t>
            </a:r>
            <a:endParaRPr kumimoji="1" lang="ja-JP" altLang="en-US" sz="1200" dirty="0">
              <a:solidFill>
                <a:srgbClr val="FFFFFF"/>
              </a:solidFill>
            </a:endParaRPr>
          </a:p>
        </p:txBody>
      </p:sp>
      <p:sp>
        <p:nvSpPr>
          <p:cNvPr id="15" name="角丸四角形 14"/>
          <p:cNvSpPr/>
          <p:nvPr/>
        </p:nvSpPr>
        <p:spPr>
          <a:xfrm>
            <a:off x="6384074" y="2400612"/>
            <a:ext cx="2533805" cy="685179"/>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00" dirty="0" smtClean="0">
                <a:solidFill>
                  <a:srgbClr val="FFFFFF"/>
                </a:solidFill>
              </a:rPr>
              <a:t>顧客に新しい気づきやビジョンを与えられること</a:t>
            </a:r>
            <a:endParaRPr kumimoji="1" lang="ja-JP" altLang="en-US" sz="1200" dirty="0">
              <a:solidFill>
                <a:srgbClr val="FFFFFF"/>
              </a:solidFill>
            </a:endParaRPr>
          </a:p>
        </p:txBody>
      </p:sp>
      <p:sp>
        <p:nvSpPr>
          <p:cNvPr id="16" name="角丸四角形 15"/>
          <p:cNvSpPr/>
          <p:nvPr/>
        </p:nvSpPr>
        <p:spPr>
          <a:xfrm>
            <a:off x="3754244" y="2400612"/>
            <a:ext cx="2533805" cy="685179"/>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00" dirty="0" smtClean="0">
                <a:solidFill>
                  <a:srgbClr val="FFFFFF"/>
                </a:solidFill>
              </a:rPr>
              <a:t>課題解決やニーズを満たすためのテクノロジーやプロセスの組み合わせの適応性や優位性</a:t>
            </a:r>
            <a:endParaRPr kumimoji="1" lang="ja-JP" altLang="en-US" sz="1200" dirty="0">
              <a:solidFill>
                <a:srgbClr val="FFFFFF"/>
              </a:solidFill>
            </a:endParaRPr>
          </a:p>
        </p:txBody>
      </p:sp>
      <p:sp>
        <p:nvSpPr>
          <p:cNvPr id="17" name="角丸四角形 16"/>
          <p:cNvSpPr/>
          <p:nvPr/>
        </p:nvSpPr>
        <p:spPr>
          <a:xfrm>
            <a:off x="1143000" y="3142788"/>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購買担当や責任者</a:t>
            </a:r>
            <a:endParaRPr kumimoji="1" lang="ja-JP" altLang="en-US" sz="1400" dirty="0">
              <a:solidFill>
                <a:srgbClr val="FFFFFF"/>
              </a:solidFill>
            </a:endParaRPr>
          </a:p>
        </p:txBody>
      </p:sp>
      <p:sp>
        <p:nvSpPr>
          <p:cNvPr id="18" name="角丸四角形 17"/>
          <p:cNvSpPr/>
          <p:nvPr/>
        </p:nvSpPr>
        <p:spPr>
          <a:xfrm>
            <a:off x="6384074" y="3142788"/>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変革推進者</a:t>
            </a:r>
            <a:endParaRPr kumimoji="1" lang="ja-JP" altLang="en-US" sz="1400" dirty="0">
              <a:solidFill>
                <a:srgbClr val="FFFFFF"/>
              </a:solidFill>
            </a:endParaRPr>
          </a:p>
        </p:txBody>
      </p:sp>
      <p:sp>
        <p:nvSpPr>
          <p:cNvPr id="19" name="角丸四角形 18"/>
          <p:cNvSpPr/>
          <p:nvPr/>
        </p:nvSpPr>
        <p:spPr>
          <a:xfrm>
            <a:off x="3754244" y="3142788"/>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プロセス責任者</a:t>
            </a:r>
            <a:endParaRPr kumimoji="1" lang="ja-JP" altLang="en-US" sz="1400" dirty="0">
              <a:solidFill>
                <a:srgbClr val="FFFFFF"/>
              </a:solidFill>
            </a:endParaRPr>
          </a:p>
        </p:txBody>
      </p:sp>
      <p:sp>
        <p:nvSpPr>
          <p:cNvPr id="20" name="角丸四角形 19"/>
          <p:cNvSpPr/>
          <p:nvPr/>
        </p:nvSpPr>
        <p:spPr>
          <a:xfrm>
            <a:off x="1143000" y="3551665"/>
            <a:ext cx="2533805" cy="1439126"/>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rPr>
              <a:t>購買担当者や責任者の発見</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要求仕様の明確化</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競合優位な条件の設定と交渉</a:t>
            </a:r>
            <a:endParaRPr kumimoji="1" lang="en-US" altLang="ja-JP" sz="1200" dirty="0" smtClean="0">
              <a:solidFill>
                <a:srgbClr val="FFFFFF"/>
              </a:solidFill>
            </a:endParaRPr>
          </a:p>
          <a:p>
            <a:pPr algn="ctr"/>
            <a:r>
              <a:rPr lang="en-US" altLang="ja-JP" sz="1200" dirty="0" smtClean="0">
                <a:solidFill>
                  <a:srgbClr val="FFFFFF"/>
                </a:solidFill>
              </a:rPr>
              <a:t>↓</a:t>
            </a:r>
          </a:p>
          <a:p>
            <a:pPr algn="ctr"/>
            <a:r>
              <a:rPr kumimoji="1" lang="ja-JP" altLang="en-US" sz="1200" dirty="0" smtClean="0">
                <a:solidFill>
                  <a:srgbClr val="FFFFFF"/>
                </a:solidFill>
              </a:rPr>
              <a:t>調達とデリバリー</a:t>
            </a:r>
            <a:endParaRPr kumimoji="1" lang="ja-JP" altLang="en-US" sz="1200" dirty="0">
              <a:solidFill>
                <a:srgbClr val="FFFFFF"/>
              </a:solidFill>
            </a:endParaRPr>
          </a:p>
        </p:txBody>
      </p:sp>
      <p:sp>
        <p:nvSpPr>
          <p:cNvPr id="21" name="角丸四角形 20"/>
          <p:cNvSpPr/>
          <p:nvPr/>
        </p:nvSpPr>
        <p:spPr>
          <a:xfrm>
            <a:off x="6384074" y="3551665"/>
            <a:ext cx="2533805" cy="1439126"/>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rPr>
              <a:t>変革推進者の発見</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徹底した顧客理解と深い考察</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ビジョンと変革プロセスの提示</a:t>
            </a:r>
            <a:endParaRPr kumimoji="1" lang="en-US" altLang="ja-JP" sz="1200" dirty="0" smtClean="0">
              <a:solidFill>
                <a:srgbClr val="FFFFFF"/>
              </a:solidFill>
            </a:endParaRPr>
          </a:p>
          <a:p>
            <a:pPr algn="ctr"/>
            <a:r>
              <a:rPr lang="en-US" altLang="ja-JP" sz="1200" dirty="0" smtClean="0">
                <a:solidFill>
                  <a:srgbClr val="FFFFFF"/>
                </a:solidFill>
              </a:rPr>
              <a:t>↓</a:t>
            </a:r>
          </a:p>
          <a:p>
            <a:pPr algn="ctr"/>
            <a:r>
              <a:rPr kumimoji="1" lang="ja-JP" altLang="en-US" sz="1200" dirty="0" smtClean="0">
                <a:solidFill>
                  <a:srgbClr val="FFFFFF"/>
                </a:solidFill>
              </a:rPr>
              <a:t>プロジェクトへの貢献とプロデュース</a:t>
            </a:r>
            <a:endParaRPr kumimoji="1" lang="ja-JP" altLang="en-US" sz="1200" dirty="0">
              <a:solidFill>
                <a:srgbClr val="FFFFFF"/>
              </a:solidFill>
            </a:endParaRPr>
          </a:p>
        </p:txBody>
      </p:sp>
      <p:sp>
        <p:nvSpPr>
          <p:cNvPr id="22" name="角丸四角形 21"/>
          <p:cNvSpPr/>
          <p:nvPr/>
        </p:nvSpPr>
        <p:spPr>
          <a:xfrm>
            <a:off x="3754244" y="3551665"/>
            <a:ext cx="2533805" cy="1439126"/>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rPr>
              <a:t>プロセス責任者の発見</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ニーズや課題の収集と分析</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最適な組み合わせの設計と提案</a:t>
            </a:r>
            <a:endParaRPr kumimoji="1" lang="en-US" altLang="ja-JP" sz="1200" dirty="0" smtClean="0">
              <a:solidFill>
                <a:srgbClr val="FFFFFF"/>
              </a:solidFill>
            </a:endParaRPr>
          </a:p>
          <a:p>
            <a:pPr algn="ctr"/>
            <a:r>
              <a:rPr lang="en-US" altLang="ja-JP" sz="1200" dirty="0" smtClean="0">
                <a:solidFill>
                  <a:srgbClr val="FFFFFF"/>
                </a:solidFill>
              </a:rPr>
              <a:t>↓</a:t>
            </a:r>
          </a:p>
          <a:p>
            <a:pPr algn="ctr"/>
            <a:r>
              <a:rPr kumimoji="1" lang="ja-JP" altLang="en-US" sz="1200" dirty="0" smtClean="0">
                <a:solidFill>
                  <a:srgbClr val="FFFFFF"/>
                </a:solidFill>
              </a:rPr>
              <a:t>プロジェクト管理とプロデュース</a:t>
            </a:r>
            <a:endParaRPr kumimoji="1" lang="en-US" altLang="ja-JP" sz="1200" dirty="0" smtClean="0">
              <a:solidFill>
                <a:srgbClr val="FFFFFF"/>
              </a:solidFill>
            </a:endParaRPr>
          </a:p>
        </p:txBody>
      </p:sp>
      <p:sp>
        <p:nvSpPr>
          <p:cNvPr id="23" name="角丸四角形 22"/>
          <p:cNvSpPr/>
          <p:nvPr/>
        </p:nvSpPr>
        <p:spPr>
          <a:xfrm>
            <a:off x="1143000" y="5075665"/>
            <a:ext cx="2533805" cy="1430454"/>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lang="ja-JP" altLang="en-US" sz="1200" dirty="0" smtClean="0">
                <a:solidFill>
                  <a:srgbClr val="FFFFFF"/>
                </a:solidFill>
              </a:rPr>
              <a:t>自分たちの製品やサービスについての知識</a:t>
            </a:r>
            <a:endParaRPr lang="en-US" altLang="ja-JP" sz="1200" dirty="0" smtClean="0">
              <a:solidFill>
                <a:srgbClr val="FFFFFF"/>
              </a:solidFill>
            </a:endParaRPr>
          </a:p>
          <a:p>
            <a:pPr marL="171450" indent="-171450">
              <a:buFont typeface="Wingdings" charset="2"/>
              <a:buChar char="v"/>
            </a:pPr>
            <a:r>
              <a:rPr kumimoji="1" lang="ja-JP" altLang="en-US" sz="1200" dirty="0" smtClean="0">
                <a:solidFill>
                  <a:srgbClr val="FFFFFF"/>
                </a:solidFill>
              </a:rPr>
              <a:t>競合の製品やサービスについての知識と差別化についての見解</a:t>
            </a:r>
            <a:endParaRPr kumimoji="1" lang="en-US" altLang="ja-JP" sz="1200" dirty="0" smtClean="0">
              <a:solidFill>
                <a:srgbClr val="FFFFFF"/>
              </a:solidFill>
            </a:endParaRPr>
          </a:p>
          <a:p>
            <a:pPr marL="171450" indent="-171450">
              <a:buFont typeface="Wingdings" charset="2"/>
              <a:buChar char="v"/>
            </a:pPr>
            <a:r>
              <a:rPr lang="ja-JP" altLang="en-US" sz="1200" dirty="0" smtClean="0">
                <a:solidFill>
                  <a:srgbClr val="FFFFFF"/>
                </a:solidFill>
              </a:rPr>
              <a:t>調達や購買の知識や有利な条件を引き出すことができる交渉力</a:t>
            </a:r>
            <a:endParaRPr kumimoji="1" lang="en-US" altLang="ja-JP" sz="1200" dirty="0" smtClean="0">
              <a:solidFill>
                <a:srgbClr val="FFFFFF"/>
              </a:solidFill>
            </a:endParaRPr>
          </a:p>
        </p:txBody>
      </p:sp>
      <p:sp>
        <p:nvSpPr>
          <p:cNvPr id="24" name="角丸四角形 23"/>
          <p:cNvSpPr/>
          <p:nvPr/>
        </p:nvSpPr>
        <p:spPr>
          <a:xfrm>
            <a:off x="6384074" y="5075665"/>
            <a:ext cx="2533805" cy="1430454"/>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kumimoji="1" lang="ja-JP" altLang="en-US" sz="1200" dirty="0" smtClean="0">
                <a:solidFill>
                  <a:srgbClr val="FFFFFF"/>
                </a:solidFill>
              </a:rPr>
              <a:t>経営やビジネスについての広範な知識</a:t>
            </a:r>
            <a:endParaRPr kumimoji="1" lang="en-US" altLang="ja-JP" sz="1200" dirty="0" smtClean="0">
              <a:solidFill>
                <a:srgbClr val="FFFFFF"/>
              </a:solidFill>
            </a:endParaRPr>
          </a:p>
          <a:p>
            <a:pPr marL="171450" indent="-171450">
              <a:buFont typeface="Wingdings" charset="2"/>
              <a:buChar char="v"/>
            </a:pPr>
            <a:r>
              <a:rPr lang="ja-JP" altLang="en-US" sz="1200" dirty="0" smtClean="0">
                <a:solidFill>
                  <a:srgbClr val="FFFFFF"/>
                </a:solidFill>
              </a:rPr>
              <a:t>経営の課題やビジョンについての分析力・考察力</a:t>
            </a:r>
            <a:endParaRPr lang="en-US" altLang="ja-JP" sz="1200" dirty="0" smtClean="0">
              <a:solidFill>
                <a:srgbClr val="FFFFFF"/>
              </a:solidFill>
            </a:endParaRPr>
          </a:p>
          <a:p>
            <a:pPr marL="171450" indent="-171450">
              <a:buFont typeface="Wingdings" charset="2"/>
              <a:buChar char="v"/>
            </a:pPr>
            <a:r>
              <a:rPr kumimoji="1" lang="ja-JP" altLang="en-US" sz="1200" dirty="0" smtClean="0">
                <a:solidFill>
                  <a:srgbClr val="FFFFFF"/>
                </a:solidFill>
              </a:rPr>
              <a:t>共感を引き出すコミュニケーション能力</a:t>
            </a:r>
            <a:endParaRPr kumimoji="1" lang="ja-JP" altLang="en-US" sz="1200" dirty="0">
              <a:solidFill>
                <a:srgbClr val="FFFFFF"/>
              </a:solidFill>
            </a:endParaRPr>
          </a:p>
        </p:txBody>
      </p:sp>
      <p:sp>
        <p:nvSpPr>
          <p:cNvPr id="25" name="角丸四角形 24"/>
          <p:cNvSpPr/>
          <p:nvPr/>
        </p:nvSpPr>
        <p:spPr>
          <a:xfrm>
            <a:off x="3754244" y="5075665"/>
            <a:ext cx="2533805" cy="1430454"/>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kumimoji="1" lang="ja-JP" altLang="en-US" sz="1200" dirty="0" smtClean="0">
                <a:solidFill>
                  <a:srgbClr val="FFFFFF"/>
                </a:solidFill>
              </a:rPr>
              <a:t>テクノロジーやビジネスプロセスについての知識</a:t>
            </a:r>
            <a:endParaRPr kumimoji="1" lang="en-US" altLang="ja-JP" sz="1200" dirty="0" smtClean="0">
              <a:solidFill>
                <a:srgbClr val="FFFFFF"/>
              </a:solidFill>
            </a:endParaRPr>
          </a:p>
          <a:p>
            <a:pPr marL="171450" indent="-171450">
              <a:buFont typeface="Wingdings" charset="2"/>
              <a:buChar char="v"/>
            </a:pPr>
            <a:r>
              <a:rPr lang="ja-JP" altLang="en-US" sz="1200" dirty="0" smtClean="0">
                <a:solidFill>
                  <a:srgbClr val="FFFFFF"/>
                </a:solidFill>
              </a:rPr>
              <a:t>意志決定プロセスの理解とプロセスを遂行・管理できる能力</a:t>
            </a:r>
          </a:p>
          <a:p>
            <a:pPr marL="171450" indent="-171450">
              <a:buFont typeface="Wingdings" charset="2"/>
              <a:buChar char="v"/>
            </a:pPr>
            <a:r>
              <a:rPr lang="ja-JP" altLang="en-US" sz="1200" dirty="0" smtClean="0">
                <a:solidFill>
                  <a:srgbClr val="FFFFFF"/>
                </a:solidFill>
              </a:rPr>
              <a:t>納得を引き出すドキュメンテーションやプレゼンのスキル</a:t>
            </a:r>
            <a:endParaRPr lang="en-US" altLang="ja-JP" sz="1200" dirty="0" smtClean="0">
              <a:solidFill>
                <a:srgbClr val="FFFFFF"/>
              </a:solidFill>
            </a:endParaRPr>
          </a:p>
        </p:txBody>
      </p:sp>
      <p:sp>
        <p:nvSpPr>
          <p:cNvPr id="26" name="角丸四角形 25"/>
          <p:cNvSpPr/>
          <p:nvPr/>
        </p:nvSpPr>
        <p:spPr>
          <a:xfrm>
            <a:off x="1143000" y="1143000"/>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solidFill>
                  <a:srgbClr val="FFFFFF"/>
                </a:solidFill>
              </a:rPr>
              <a:t>営業</a:t>
            </a:r>
            <a:r>
              <a:rPr kumimoji="1" lang="en-US" altLang="ja-JP" sz="2000" dirty="0" smtClean="0">
                <a:solidFill>
                  <a:srgbClr val="FFFFFF"/>
                </a:solidFill>
              </a:rPr>
              <a:t> </a:t>
            </a:r>
            <a:r>
              <a:rPr lang="ja-JP" altLang="en-US" sz="2000" dirty="0" smtClean="0">
                <a:solidFill>
                  <a:srgbClr val="FFFFFF"/>
                </a:solidFill>
              </a:rPr>
              <a:t>１</a:t>
            </a:r>
            <a:r>
              <a:rPr lang="en-US" altLang="ja-JP" sz="2000" dirty="0" smtClean="0">
                <a:solidFill>
                  <a:srgbClr val="FFFFFF"/>
                </a:solidFill>
              </a:rPr>
              <a:t>.</a:t>
            </a:r>
            <a:r>
              <a:rPr lang="ja-JP" altLang="en-US" sz="2000" dirty="0" smtClean="0">
                <a:solidFill>
                  <a:srgbClr val="FFFFFF"/>
                </a:solidFill>
              </a:rPr>
              <a:t>０</a:t>
            </a:r>
            <a:endParaRPr kumimoji="1" lang="ja-JP" altLang="en-US" sz="2000" dirty="0">
              <a:solidFill>
                <a:srgbClr val="FFFFFF"/>
              </a:solidFill>
            </a:endParaRPr>
          </a:p>
        </p:txBody>
      </p:sp>
      <p:sp>
        <p:nvSpPr>
          <p:cNvPr id="27" name="角丸四角形 26"/>
          <p:cNvSpPr/>
          <p:nvPr/>
        </p:nvSpPr>
        <p:spPr>
          <a:xfrm>
            <a:off x="6384074" y="1143000"/>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solidFill>
                  <a:srgbClr val="FFFFFF"/>
                </a:solidFill>
              </a:rPr>
              <a:t>営業</a:t>
            </a:r>
            <a:r>
              <a:rPr kumimoji="1" lang="en-US" altLang="ja-JP" sz="2000" dirty="0" smtClean="0">
                <a:solidFill>
                  <a:srgbClr val="FFFFFF"/>
                </a:solidFill>
              </a:rPr>
              <a:t> </a:t>
            </a:r>
            <a:r>
              <a:rPr kumimoji="1" lang="ja-JP" altLang="en-US" sz="2000" dirty="0" smtClean="0">
                <a:solidFill>
                  <a:srgbClr val="FFFFFF"/>
                </a:solidFill>
              </a:rPr>
              <a:t>３</a:t>
            </a:r>
            <a:r>
              <a:rPr kumimoji="1" lang="en-US" altLang="ja-JP" sz="2000" dirty="0" smtClean="0">
                <a:solidFill>
                  <a:srgbClr val="FFFFFF"/>
                </a:solidFill>
              </a:rPr>
              <a:t>.</a:t>
            </a:r>
            <a:r>
              <a:rPr kumimoji="1" lang="ja-JP" altLang="en-US" sz="2000" dirty="0" smtClean="0">
                <a:solidFill>
                  <a:srgbClr val="FFFFFF"/>
                </a:solidFill>
              </a:rPr>
              <a:t>０</a:t>
            </a:r>
            <a:endParaRPr kumimoji="1" lang="ja-JP" altLang="en-US" sz="2000" dirty="0">
              <a:solidFill>
                <a:srgbClr val="FFFFFF"/>
              </a:solidFill>
            </a:endParaRPr>
          </a:p>
        </p:txBody>
      </p:sp>
      <p:sp>
        <p:nvSpPr>
          <p:cNvPr id="28" name="角丸四角形 27"/>
          <p:cNvSpPr/>
          <p:nvPr/>
        </p:nvSpPr>
        <p:spPr>
          <a:xfrm>
            <a:off x="3754244" y="1143000"/>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solidFill>
                  <a:srgbClr val="FFFFFF"/>
                </a:solidFill>
              </a:rPr>
              <a:t>営業</a:t>
            </a:r>
            <a:r>
              <a:rPr kumimoji="1" lang="en-US" altLang="ja-JP" sz="2000" dirty="0" smtClean="0">
                <a:solidFill>
                  <a:srgbClr val="FFFFFF"/>
                </a:solidFill>
              </a:rPr>
              <a:t> </a:t>
            </a:r>
            <a:r>
              <a:rPr kumimoji="1" lang="ja-JP" altLang="en-US" sz="2000" dirty="0" smtClean="0">
                <a:solidFill>
                  <a:srgbClr val="FFFFFF"/>
                </a:solidFill>
              </a:rPr>
              <a:t>２</a:t>
            </a:r>
            <a:r>
              <a:rPr kumimoji="1" lang="en-US" altLang="ja-JP" sz="2000" dirty="0" smtClean="0">
                <a:solidFill>
                  <a:srgbClr val="FFFFFF"/>
                </a:solidFill>
              </a:rPr>
              <a:t>.</a:t>
            </a:r>
            <a:r>
              <a:rPr kumimoji="1" lang="ja-JP" altLang="en-US" sz="2000" dirty="0" smtClean="0">
                <a:solidFill>
                  <a:srgbClr val="FFFFFF"/>
                </a:solidFill>
              </a:rPr>
              <a:t>０</a:t>
            </a:r>
            <a:endParaRPr kumimoji="1" lang="ja-JP" altLang="en-US" sz="2000" dirty="0">
              <a:solidFill>
                <a:srgbClr val="FFFFFF"/>
              </a:solidFill>
            </a:endParaRPr>
          </a:p>
        </p:txBody>
      </p:sp>
      <p:sp>
        <p:nvSpPr>
          <p:cNvPr id="29" name="ホームベース 28"/>
          <p:cNvSpPr/>
          <p:nvPr/>
        </p:nvSpPr>
        <p:spPr>
          <a:xfrm>
            <a:off x="269489" y="11430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900" dirty="0" smtClean="0">
                <a:solidFill>
                  <a:srgbClr val="FFFFFF"/>
                </a:solidFill>
              </a:rPr>
              <a:t>バージョン</a:t>
            </a:r>
            <a:endParaRPr kumimoji="1" lang="ja-JP" altLang="en-US" sz="900" dirty="0">
              <a:solidFill>
                <a:srgbClr val="FFFFFF"/>
              </a:solidFill>
            </a:endParaRPr>
          </a:p>
        </p:txBody>
      </p:sp>
      <p:sp>
        <p:nvSpPr>
          <p:cNvPr id="30" name="ホームベース 29"/>
          <p:cNvSpPr/>
          <p:nvPr/>
        </p:nvSpPr>
        <p:spPr>
          <a:xfrm>
            <a:off x="269489" y="1558073"/>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スタイル</a:t>
            </a:r>
            <a:endParaRPr kumimoji="1" lang="ja-JP" altLang="en-US" sz="1000" dirty="0">
              <a:solidFill>
                <a:srgbClr val="FFFFFF"/>
              </a:solidFill>
            </a:endParaRPr>
          </a:p>
        </p:txBody>
      </p:sp>
      <p:sp>
        <p:nvSpPr>
          <p:cNvPr id="31" name="ホームベース 30"/>
          <p:cNvSpPr/>
          <p:nvPr/>
        </p:nvSpPr>
        <p:spPr>
          <a:xfrm>
            <a:off x="269489" y="1979344"/>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活動起点</a:t>
            </a:r>
            <a:endParaRPr kumimoji="1" lang="ja-JP" altLang="en-US" sz="1000" dirty="0">
              <a:solidFill>
                <a:srgbClr val="FFFFFF"/>
              </a:solidFill>
            </a:endParaRPr>
          </a:p>
        </p:txBody>
      </p:sp>
      <p:sp>
        <p:nvSpPr>
          <p:cNvPr id="32" name="ホームベース 31"/>
          <p:cNvSpPr/>
          <p:nvPr/>
        </p:nvSpPr>
        <p:spPr>
          <a:xfrm>
            <a:off x="269489" y="40386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営業活動</a:t>
            </a:r>
            <a:endParaRPr kumimoji="1" lang="en-US" altLang="ja-JP" sz="1000" dirty="0" smtClean="0">
              <a:solidFill>
                <a:srgbClr val="FFFFFF"/>
              </a:solidFill>
            </a:endParaRPr>
          </a:p>
          <a:p>
            <a:pPr algn="ctr"/>
            <a:r>
              <a:rPr lang="ja-JP" altLang="en-US" sz="1000" dirty="0" smtClean="0">
                <a:solidFill>
                  <a:srgbClr val="FFFFFF"/>
                </a:solidFill>
              </a:rPr>
              <a:t>プロセス</a:t>
            </a:r>
            <a:endParaRPr kumimoji="1" lang="ja-JP" altLang="en-US" sz="1000" dirty="0">
              <a:solidFill>
                <a:srgbClr val="FFFFFF"/>
              </a:solidFill>
            </a:endParaRPr>
          </a:p>
        </p:txBody>
      </p:sp>
      <p:sp>
        <p:nvSpPr>
          <p:cNvPr id="33" name="ホームベース 32"/>
          <p:cNvSpPr/>
          <p:nvPr/>
        </p:nvSpPr>
        <p:spPr>
          <a:xfrm>
            <a:off x="269489" y="3142788"/>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 dirty="0" smtClean="0">
                <a:solidFill>
                  <a:srgbClr val="FFFFFF"/>
                </a:solidFill>
              </a:rPr>
              <a:t>カウンターパート</a:t>
            </a:r>
            <a:endParaRPr kumimoji="1" lang="ja-JP" altLang="en-US" sz="800" dirty="0">
              <a:solidFill>
                <a:srgbClr val="FFFFFF"/>
              </a:solidFill>
            </a:endParaRPr>
          </a:p>
        </p:txBody>
      </p:sp>
      <p:sp>
        <p:nvSpPr>
          <p:cNvPr id="34" name="ホームベース 33"/>
          <p:cNvSpPr/>
          <p:nvPr/>
        </p:nvSpPr>
        <p:spPr>
          <a:xfrm>
            <a:off x="269489" y="5584282"/>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900" dirty="0" smtClean="0">
                <a:solidFill>
                  <a:srgbClr val="FFFFFF"/>
                </a:solidFill>
              </a:rPr>
              <a:t>求められる</a:t>
            </a:r>
            <a:r>
              <a:rPr kumimoji="1" lang="ja-JP" altLang="en-US" sz="1000" dirty="0" smtClean="0">
                <a:solidFill>
                  <a:srgbClr val="FFFFFF"/>
                </a:solidFill>
              </a:rPr>
              <a:t>能力</a:t>
            </a:r>
            <a:endParaRPr kumimoji="1" lang="ja-JP" altLang="en-US" sz="1000" dirty="0">
              <a:solidFill>
                <a:srgbClr val="FFFFFF"/>
              </a:solidFill>
            </a:endParaRPr>
          </a:p>
        </p:txBody>
      </p:sp>
      <p:sp>
        <p:nvSpPr>
          <p:cNvPr id="35" name="ホームベース 34"/>
          <p:cNvSpPr/>
          <p:nvPr/>
        </p:nvSpPr>
        <p:spPr>
          <a:xfrm>
            <a:off x="269489" y="25908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提供価値</a:t>
            </a:r>
            <a:endParaRPr kumimoji="1" lang="ja-JP" altLang="en-US" sz="1000" dirty="0">
              <a:solidFill>
                <a:srgbClr val="FFFFFF"/>
              </a:solidFill>
            </a:endParaRPr>
          </a:p>
        </p:txBody>
      </p:sp>
    </p:spTree>
    <p:extLst>
      <p:ext uri="{BB962C8B-B14F-4D97-AF65-F5344CB8AC3E}">
        <p14:creationId xmlns:p14="http://schemas.microsoft.com/office/powerpoint/2010/main" val="49779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ppt_x</p:attrName>
                                        </p:attrNameLst>
                                      </p:cBhvr>
                                      <p:tavLst>
                                        <p:tav tm="0">
                                          <p:val>
                                            <p:strVal val="#ppt_x-#ppt_w*1.125000"/>
                                          </p:val>
                                        </p:tav>
                                        <p:tav tm="100000">
                                          <p:val>
                                            <p:strVal val="#ppt_x"/>
                                          </p:val>
                                        </p:tav>
                                      </p:tavLst>
                                    </p:anim>
                                    <p:animEffect transition="in" filter="wipe(right)">
                                      <p:cBhvr>
                                        <p:cTn id="12" dur="500"/>
                                        <p:tgtEl>
                                          <p:spTgt spid="1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right)">
                                      <p:cBhvr>
                                        <p:cTn id="16" dur="500"/>
                                        <p:tgtEl>
                                          <p:spTgt spid="15"/>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ppt_x</p:attrName>
                                        </p:attrNameLst>
                                      </p:cBhvr>
                                      <p:tavLst>
                                        <p:tav tm="0">
                                          <p:val>
                                            <p:strVal val="#ppt_x-#ppt_w*1.125000"/>
                                          </p:val>
                                        </p:tav>
                                        <p:tav tm="100000">
                                          <p:val>
                                            <p:strVal val="#ppt_x"/>
                                          </p:val>
                                        </p:tav>
                                      </p:tavLst>
                                    </p:anim>
                                    <p:animEffect transition="in" filter="wipe(right)">
                                      <p:cBhvr>
                                        <p:cTn id="20" dur="500"/>
                                        <p:tgtEl>
                                          <p:spTgt spid="18"/>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ppt_x</p:attrName>
                                        </p:attrNameLst>
                                      </p:cBhvr>
                                      <p:tavLst>
                                        <p:tav tm="0">
                                          <p:val>
                                            <p:strVal val="#ppt_x-#ppt_w*1.125000"/>
                                          </p:val>
                                        </p:tav>
                                        <p:tav tm="100000">
                                          <p:val>
                                            <p:strVal val="#ppt_x"/>
                                          </p:val>
                                        </p:tav>
                                      </p:tavLst>
                                    </p:anim>
                                    <p:animEffect transition="in" filter="wipe(right)">
                                      <p:cBhvr>
                                        <p:cTn id="24" dur="500"/>
                                        <p:tgtEl>
                                          <p:spTgt spid="21"/>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ppt_x</p:attrName>
                                        </p:attrNameLst>
                                      </p:cBhvr>
                                      <p:tavLst>
                                        <p:tav tm="0">
                                          <p:val>
                                            <p:strVal val="#ppt_x-#ppt_w*1.125000"/>
                                          </p:val>
                                        </p:tav>
                                        <p:tav tm="100000">
                                          <p:val>
                                            <p:strVal val="#ppt_x"/>
                                          </p:val>
                                        </p:tav>
                                      </p:tavLst>
                                    </p:anim>
                                    <p:animEffect transition="in" filter="wipe(right)">
                                      <p:cBhvr>
                                        <p:cTn id="28" dur="500"/>
                                        <p:tgtEl>
                                          <p:spTgt spid="24"/>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ppt_x</p:attrName>
                                        </p:attrNameLst>
                                      </p:cBhvr>
                                      <p:tavLst>
                                        <p:tav tm="0">
                                          <p:val>
                                            <p:strVal val="#ppt_x-#ppt_w*1.125000"/>
                                          </p:val>
                                        </p:tav>
                                        <p:tav tm="100000">
                                          <p:val>
                                            <p:strVal val="#ppt_x"/>
                                          </p:val>
                                        </p:tav>
                                      </p:tavLst>
                                    </p:anim>
                                    <p:animEffect transition="in" filter="wipe(right)">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250825" y="202881"/>
            <a:ext cx="8131175" cy="468313"/>
          </a:xfrm>
        </p:spPr>
        <p:txBody>
          <a:bodyPr/>
          <a:lstStyle/>
          <a:p>
            <a:r>
              <a:rPr lang="ja-JP" altLang="en-US" dirty="0"/>
              <a:t>人材育成</a:t>
            </a:r>
            <a:r>
              <a:rPr lang="ja-JP" altLang="en-US" dirty="0" smtClean="0"/>
              <a:t>：営業（３）　</a:t>
            </a:r>
            <a:r>
              <a:rPr lang="ja-JP" altLang="en-US" sz="2800" dirty="0" smtClean="0">
                <a:ea typeface="ＭＳ Ｐゴシック" charset="-128"/>
              </a:rPr>
              <a:t>営業力の構成区分構造</a:t>
            </a:r>
          </a:p>
        </p:txBody>
      </p:sp>
      <p:sp>
        <p:nvSpPr>
          <p:cNvPr id="2" name="角丸四角形 1"/>
          <p:cNvSpPr/>
          <p:nvPr/>
        </p:nvSpPr>
        <p:spPr bwMode="auto">
          <a:xfrm>
            <a:off x="1014248" y="4168823"/>
            <a:ext cx="7123385" cy="2350817"/>
          </a:xfrm>
          <a:prstGeom prst="roundRect">
            <a:avLst>
              <a:gd name="adj" fmla="val 0"/>
            </a:avLst>
          </a:prstGeom>
          <a:solidFill>
            <a:schemeClr val="accent3">
              <a:lumMod val="50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dirty="0" smtClean="0">
                <a:ln>
                  <a:noFill/>
                </a:ln>
                <a:solidFill>
                  <a:schemeClr val="bg1"/>
                </a:solidFill>
                <a:effectLst/>
                <a:latin typeface="メイリオ"/>
                <a:ea typeface="メイリオ"/>
                <a:cs typeface="メイリオ"/>
              </a:rPr>
              <a:t>人間力</a:t>
            </a: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p:txBody>
      </p:sp>
      <p:sp>
        <p:nvSpPr>
          <p:cNvPr id="28" name="正方形/長方形 27"/>
          <p:cNvSpPr/>
          <p:nvPr/>
        </p:nvSpPr>
        <p:spPr>
          <a:xfrm>
            <a:off x="1136753" y="4546281"/>
            <a:ext cx="6883234" cy="1892826"/>
          </a:xfrm>
          <a:prstGeom prst="rect">
            <a:avLst/>
          </a:prstGeom>
        </p:spPr>
        <p:txBody>
          <a:bodyPr wrap="square">
            <a:spAutoFit/>
          </a:bodyPr>
          <a:lstStyle/>
          <a:p>
            <a:pPr marL="285750" indent="-285750">
              <a:buFont typeface="Wingdings" pitchFamily="2" charset="2"/>
              <a:buChar char="l"/>
            </a:pPr>
            <a:r>
              <a:rPr lang="ja-JP" altLang="en-US" sz="1400" dirty="0" smtClean="0">
                <a:solidFill>
                  <a:schemeClr val="bg1"/>
                </a:solidFill>
                <a:latin typeface="メイリオ"/>
                <a:ea typeface="メイリオ"/>
                <a:cs typeface="メイリオ"/>
              </a:rPr>
              <a:t>お客</a:t>
            </a:r>
            <a:r>
              <a:rPr lang="ja-JP" altLang="en-US" sz="1400" dirty="0">
                <a:solidFill>
                  <a:schemeClr val="bg1"/>
                </a:solidFill>
                <a:latin typeface="メイリオ"/>
                <a:ea typeface="メイリオ"/>
                <a:cs typeface="メイリオ"/>
              </a:rPr>
              <a:t>様のあるべき姿の実現と、営業目標</a:t>
            </a:r>
            <a:r>
              <a:rPr lang="ja-JP" altLang="en-US" sz="1400" dirty="0" smtClean="0">
                <a:solidFill>
                  <a:schemeClr val="bg1"/>
                </a:solidFill>
                <a:latin typeface="メイリオ"/>
                <a:ea typeface="メイリオ"/>
                <a:cs typeface="メイリオ"/>
              </a:rPr>
              <a:t>達成の</a:t>
            </a:r>
            <a:r>
              <a:rPr lang="ja-JP" altLang="en-US" sz="1400" dirty="0">
                <a:solidFill>
                  <a:schemeClr val="bg1"/>
                </a:solidFill>
                <a:latin typeface="メイリオ"/>
                <a:ea typeface="メイリオ"/>
                <a:cs typeface="メイリオ"/>
              </a:rPr>
              <a:t>両立を行う自立的行</a:t>
            </a:r>
            <a:r>
              <a:rPr lang="ja-JP" altLang="en-US" sz="1400" dirty="0" smtClean="0">
                <a:solidFill>
                  <a:schemeClr val="bg1"/>
                </a:solidFill>
                <a:latin typeface="メイリオ"/>
                <a:ea typeface="メイリオ"/>
                <a:cs typeface="メイリオ"/>
              </a:rPr>
              <a:t>動力</a:t>
            </a:r>
            <a:endParaRPr lang="ja-JP" altLang="en-US" sz="1400" dirty="0">
              <a:solidFill>
                <a:schemeClr val="bg1"/>
              </a:solidFill>
              <a:latin typeface="メイリオ"/>
              <a:ea typeface="メイリオ"/>
              <a:cs typeface="メイリオ"/>
            </a:endParaRPr>
          </a:p>
          <a:p>
            <a:pPr marL="285750" indent="-285750">
              <a:buFont typeface="Wingdings" pitchFamily="2" charset="2"/>
              <a:buChar char="l"/>
            </a:pPr>
            <a:r>
              <a:rPr lang="ja-JP" altLang="en-US" sz="1400" dirty="0" smtClean="0">
                <a:solidFill>
                  <a:schemeClr val="bg1"/>
                </a:solidFill>
                <a:latin typeface="メイリオ"/>
                <a:ea typeface="メイリオ"/>
                <a:cs typeface="メイリオ"/>
              </a:rPr>
              <a:t>目標</a:t>
            </a:r>
            <a:r>
              <a:rPr lang="ja-JP" altLang="en-US" sz="1400" dirty="0">
                <a:solidFill>
                  <a:schemeClr val="bg1"/>
                </a:solidFill>
                <a:latin typeface="メイリオ"/>
                <a:ea typeface="メイリオ"/>
                <a:cs typeface="メイリオ"/>
              </a:rPr>
              <a:t>達成の</a:t>
            </a:r>
            <a:r>
              <a:rPr lang="ja-JP" altLang="en-US" sz="1400" dirty="0" smtClean="0">
                <a:solidFill>
                  <a:schemeClr val="bg1"/>
                </a:solidFill>
                <a:latin typeface="メイリオ"/>
                <a:ea typeface="メイリオ"/>
                <a:cs typeface="メイリオ"/>
              </a:rPr>
              <a:t>為に自ら</a:t>
            </a:r>
            <a:r>
              <a:rPr lang="ja-JP" altLang="en-US" sz="1400" dirty="0">
                <a:solidFill>
                  <a:schemeClr val="bg1"/>
                </a:solidFill>
                <a:latin typeface="メイリオ"/>
                <a:ea typeface="メイリオ"/>
                <a:cs typeface="メイリオ"/>
              </a:rPr>
              <a:t>立てた活動プロセス</a:t>
            </a:r>
            <a:r>
              <a:rPr lang="ja-JP" altLang="en-US" sz="1400" dirty="0" smtClean="0">
                <a:solidFill>
                  <a:schemeClr val="bg1"/>
                </a:solidFill>
                <a:latin typeface="メイリオ"/>
                <a:ea typeface="メイリオ"/>
                <a:cs typeface="メイリオ"/>
              </a:rPr>
              <a:t>計画に沿って活動</a:t>
            </a:r>
            <a:r>
              <a:rPr lang="ja-JP" altLang="en-US" sz="1400" dirty="0">
                <a:solidFill>
                  <a:schemeClr val="bg1"/>
                </a:solidFill>
                <a:latin typeface="メイリオ"/>
                <a:ea typeface="メイリオ"/>
                <a:cs typeface="メイリオ"/>
              </a:rPr>
              <a:t>を遂行する能力</a:t>
            </a:r>
          </a:p>
          <a:p>
            <a:endParaRPr lang="ja-JP" altLang="en-US" sz="500" dirty="0">
              <a:solidFill>
                <a:schemeClr val="bg1"/>
              </a:solidFill>
              <a:latin typeface="メイリオ"/>
              <a:ea typeface="メイリオ"/>
              <a:cs typeface="メイリオ"/>
            </a:endParaRP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様に好かれる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目標</a:t>
            </a:r>
            <a:r>
              <a:rPr lang="ja-JP" altLang="en-US" sz="1200" dirty="0">
                <a:solidFill>
                  <a:schemeClr val="bg1"/>
                </a:solidFill>
                <a:latin typeface="メイリオ"/>
                <a:ea typeface="メイリオ"/>
                <a:cs typeface="メイリオ"/>
              </a:rPr>
              <a:t>達成に強い意欲を持つ</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目標</a:t>
            </a:r>
            <a:r>
              <a:rPr lang="ja-JP" altLang="en-US" sz="1200" dirty="0">
                <a:solidFill>
                  <a:schemeClr val="bg1"/>
                </a:solidFill>
                <a:latin typeface="メイリオ"/>
                <a:ea typeface="メイリオ"/>
                <a:cs typeface="メイリオ"/>
              </a:rPr>
              <a:t>意識を持って積極的に行動する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自分</a:t>
            </a:r>
            <a:r>
              <a:rPr lang="ja-JP" altLang="en-US" sz="1200" dirty="0">
                <a:solidFill>
                  <a:schemeClr val="bg1"/>
                </a:solidFill>
                <a:latin typeface="メイリオ"/>
                <a:ea typeface="メイリオ"/>
                <a:cs typeface="メイリオ"/>
              </a:rPr>
              <a:t>の役割を認識して責任を持って行動する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案件</a:t>
            </a:r>
            <a:r>
              <a:rPr lang="ja-JP" altLang="en-US" sz="1200" dirty="0">
                <a:solidFill>
                  <a:schemeClr val="bg1"/>
                </a:solidFill>
                <a:latin typeface="メイリオ"/>
                <a:ea typeface="メイリオ"/>
                <a:cs typeface="メイリオ"/>
              </a:rPr>
              <a:t>毎に行動計画を立案し、活動プロセス</a:t>
            </a:r>
            <a:r>
              <a:rPr lang="ja-JP" altLang="en-US" sz="1200" dirty="0" smtClean="0">
                <a:solidFill>
                  <a:schemeClr val="bg1"/>
                </a:solidFill>
                <a:latin typeface="メイリオ"/>
                <a:ea typeface="メイリオ"/>
                <a:cs typeface="メイリオ"/>
              </a:rPr>
              <a:t>に応じた</a:t>
            </a:r>
            <a:r>
              <a:rPr lang="ja-JP" altLang="en-US" sz="1200" dirty="0">
                <a:solidFill>
                  <a:schemeClr val="bg1"/>
                </a:solidFill>
                <a:latin typeface="メイリオ"/>
                <a:ea typeface="メイリオ"/>
                <a:cs typeface="メイリオ"/>
              </a:rPr>
              <a:t>行動ができる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活動</a:t>
            </a:r>
            <a:r>
              <a:rPr lang="ja-JP" altLang="en-US" sz="1200" dirty="0">
                <a:solidFill>
                  <a:schemeClr val="bg1"/>
                </a:solidFill>
                <a:latin typeface="メイリオ"/>
                <a:ea typeface="メイリオ"/>
                <a:cs typeface="メイリオ"/>
              </a:rPr>
              <a:t>プロセスの段階に応じた業務が遂行</a:t>
            </a:r>
            <a:r>
              <a:rPr lang="ja-JP" altLang="en-US" sz="1200" dirty="0" smtClean="0">
                <a:solidFill>
                  <a:schemeClr val="bg1"/>
                </a:solidFill>
                <a:latin typeface="メイリオ"/>
                <a:ea typeface="メイリオ"/>
                <a:cs typeface="メイリオ"/>
              </a:rPr>
              <a:t>出来進捗</a:t>
            </a:r>
            <a:r>
              <a:rPr lang="ja-JP" altLang="en-US" sz="1200" dirty="0">
                <a:solidFill>
                  <a:schemeClr val="bg1"/>
                </a:solidFill>
                <a:latin typeface="メイリオ"/>
                <a:ea typeface="メイリオ"/>
                <a:cs typeface="メイリオ"/>
              </a:rPr>
              <a:t>や結果を把握し、報告が出来る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a:t>
            </a:r>
            <a:r>
              <a:rPr lang="en-US" altLang="ja-JP" sz="1200" dirty="0">
                <a:solidFill>
                  <a:schemeClr val="bg1"/>
                </a:solidFill>
                <a:latin typeface="メイリオ"/>
                <a:ea typeface="メイリオ"/>
                <a:cs typeface="メイリオ"/>
              </a:rPr>
              <a:t>/</a:t>
            </a:r>
            <a:r>
              <a:rPr lang="ja-JP" altLang="en-US" sz="1200" dirty="0">
                <a:solidFill>
                  <a:schemeClr val="bg1"/>
                </a:solidFill>
                <a:latin typeface="メイリオ"/>
                <a:ea typeface="メイリオ"/>
                <a:cs typeface="メイリオ"/>
              </a:rPr>
              <a:t>同僚との信頼関係を構築・維持できる</a:t>
            </a:r>
          </a:p>
        </p:txBody>
      </p:sp>
      <p:sp>
        <p:nvSpPr>
          <p:cNvPr id="23" name="角丸四角形 22"/>
          <p:cNvSpPr/>
          <p:nvPr/>
        </p:nvSpPr>
        <p:spPr bwMode="auto">
          <a:xfrm>
            <a:off x="1006366" y="2241057"/>
            <a:ext cx="3489433" cy="1905000"/>
          </a:xfrm>
          <a:prstGeom prst="roundRect">
            <a:avLst>
              <a:gd name="adj" fmla="val 0"/>
            </a:avLst>
          </a:prstGeom>
          <a:solidFill>
            <a:srgbClr val="0000FF"/>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dirty="0" smtClean="0">
                <a:ln>
                  <a:noFill/>
                </a:ln>
                <a:solidFill>
                  <a:schemeClr val="bg1"/>
                </a:solidFill>
                <a:effectLst/>
                <a:latin typeface="メイリオ"/>
                <a:ea typeface="メイリオ"/>
                <a:cs typeface="メイリオ"/>
              </a:rPr>
              <a:t>知　識</a:t>
            </a: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p:txBody>
      </p:sp>
      <p:sp>
        <p:nvSpPr>
          <p:cNvPr id="24" name="角丸四角形 23"/>
          <p:cNvSpPr/>
          <p:nvPr/>
        </p:nvSpPr>
        <p:spPr bwMode="auto">
          <a:xfrm>
            <a:off x="4648200" y="2239439"/>
            <a:ext cx="3489433" cy="187584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dirty="0" smtClean="0">
                <a:ln>
                  <a:noFill/>
                </a:ln>
                <a:solidFill>
                  <a:schemeClr val="bg1"/>
                </a:solidFill>
                <a:effectLst/>
                <a:latin typeface="メイリオ"/>
                <a:ea typeface="メイリオ"/>
                <a:cs typeface="メイリオ"/>
              </a:rPr>
              <a:t>スキル</a:t>
            </a: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p:txBody>
      </p:sp>
      <p:sp>
        <p:nvSpPr>
          <p:cNvPr id="25" name="正方形/長方形 24"/>
          <p:cNvSpPr/>
          <p:nvPr/>
        </p:nvSpPr>
        <p:spPr>
          <a:xfrm>
            <a:off x="1014249" y="2778489"/>
            <a:ext cx="3489432" cy="1292662"/>
          </a:xfrm>
          <a:prstGeom prst="rect">
            <a:avLst/>
          </a:prstGeom>
        </p:spPr>
        <p:txBody>
          <a:bodyPr wrap="square">
            <a:spAutoFit/>
          </a:bodyPr>
          <a:lstStyle/>
          <a:p>
            <a:r>
              <a:rPr lang="ja-JP" altLang="en-US" sz="1400" dirty="0" smtClean="0">
                <a:solidFill>
                  <a:schemeClr val="bg1"/>
                </a:solidFill>
                <a:latin typeface="メイリオ"/>
                <a:ea typeface="メイリオ"/>
                <a:cs typeface="メイリオ"/>
              </a:rPr>
              <a:t>円滑な営業活動のための社会や顧客、自社や他社、</a:t>
            </a:r>
            <a:r>
              <a:rPr lang="en-US" altLang="ja-JP" sz="1400" dirty="0" smtClean="0">
                <a:solidFill>
                  <a:schemeClr val="bg1"/>
                </a:solidFill>
                <a:latin typeface="メイリオ"/>
                <a:ea typeface="メイリオ"/>
                <a:cs typeface="メイリオ"/>
              </a:rPr>
              <a:t>IT</a:t>
            </a:r>
            <a:r>
              <a:rPr lang="ja-JP" altLang="en-US" sz="1400" dirty="0" smtClean="0">
                <a:solidFill>
                  <a:schemeClr val="bg1"/>
                </a:solidFill>
                <a:latin typeface="メイリオ"/>
                <a:ea typeface="メイリオ"/>
                <a:cs typeface="メイリオ"/>
              </a:rPr>
              <a:t>や業務に</a:t>
            </a:r>
            <a:r>
              <a:rPr lang="ja-JP" altLang="en-US" sz="1400" dirty="0">
                <a:solidFill>
                  <a:schemeClr val="bg1"/>
                </a:solidFill>
                <a:latin typeface="メイリオ"/>
                <a:ea typeface="メイリオ"/>
                <a:cs typeface="メイリオ"/>
              </a:rPr>
              <a:t>ついての</a:t>
            </a:r>
            <a:r>
              <a:rPr lang="ja-JP" altLang="en-US" sz="1400" dirty="0" smtClean="0">
                <a:solidFill>
                  <a:schemeClr val="bg1"/>
                </a:solidFill>
                <a:latin typeface="メイリオ"/>
                <a:ea typeface="メイリオ"/>
                <a:cs typeface="メイリオ"/>
              </a:rPr>
              <a:t>知識 </a:t>
            </a:r>
            <a:endParaRPr lang="en-US" altLang="ja-JP" sz="1400" dirty="0" smtClean="0">
              <a:solidFill>
                <a:schemeClr val="bg1"/>
              </a:solidFill>
              <a:latin typeface="メイリオ"/>
              <a:ea typeface="メイリオ"/>
              <a:cs typeface="メイリオ"/>
            </a:endParaRPr>
          </a:p>
          <a:p>
            <a:r>
              <a:rPr lang="ja-JP" altLang="en-US" sz="1400" dirty="0" smtClean="0">
                <a:solidFill>
                  <a:schemeClr val="bg1"/>
                </a:solidFill>
                <a:latin typeface="メイリオ"/>
                <a:ea typeface="メイリオ"/>
                <a:cs typeface="メイリオ"/>
              </a:rPr>
              <a:t>  </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様との会話を深める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戦略</a:t>
            </a:r>
            <a:r>
              <a:rPr lang="ja-JP" altLang="en-US" sz="1200" dirty="0">
                <a:solidFill>
                  <a:schemeClr val="bg1"/>
                </a:solidFill>
                <a:latin typeface="メイリオ"/>
                <a:ea typeface="メイリオ"/>
                <a:cs typeface="メイリオ"/>
              </a:rPr>
              <a:t>立案や提案策定の基盤とする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取引上</a:t>
            </a:r>
            <a:r>
              <a:rPr lang="ja-JP" altLang="en-US" sz="1200" dirty="0">
                <a:solidFill>
                  <a:schemeClr val="bg1"/>
                </a:solidFill>
                <a:latin typeface="メイリオ"/>
                <a:ea typeface="メイリオ"/>
                <a:cs typeface="メイリオ"/>
              </a:rPr>
              <a:t>の契約や手続きを円滑に進める</a:t>
            </a:r>
          </a:p>
        </p:txBody>
      </p:sp>
      <p:sp>
        <p:nvSpPr>
          <p:cNvPr id="26" name="正方形/長方形 25"/>
          <p:cNvSpPr/>
          <p:nvPr/>
        </p:nvSpPr>
        <p:spPr>
          <a:xfrm>
            <a:off x="4663968" y="2778489"/>
            <a:ext cx="3489433" cy="1261884"/>
          </a:xfrm>
          <a:prstGeom prst="rect">
            <a:avLst/>
          </a:prstGeom>
        </p:spPr>
        <p:txBody>
          <a:bodyPr wrap="square">
            <a:spAutoFit/>
          </a:bodyPr>
          <a:lstStyle/>
          <a:p>
            <a:r>
              <a:rPr lang="ja-JP" altLang="en-US" sz="1400" dirty="0">
                <a:solidFill>
                  <a:schemeClr val="bg1"/>
                </a:solidFill>
                <a:latin typeface="メイリオ"/>
                <a:ea typeface="メイリオ"/>
                <a:cs typeface="メイリオ"/>
              </a:rPr>
              <a:t>営業活動の効率向上や顧客満足度</a:t>
            </a:r>
            <a:r>
              <a:rPr lang="ja-JP" altLang="en-US" sz="1400" dirty="0" smtClean="0">
                <a:solidFill>
                  <a:schemeClr val="bg1"/>
                </a:solidFill>
                <a:latin typeface="メイリオ"/>
                <a:ea typeface="メイリオ"/>
                <a:cs typeface="メイリオ"/>
              </a:rPr>
              <a:t>を高めるためるための技能</a:t>
            </a:r>
            <a:endParaRPr lang="ja-JP" altLang="en-US" sz="1200" dirty="0" smtClean="0">
              <a:solidFill>
                <a:schemeClr val="bg1"/>
              </a:solidFill>
              <a:latin typeface="メイリオ"/>
              <a:ea typeface="メイリオ"/>
              <a:cs typeface="メイリオ"/>
            </a:endParaRPr>
          </a:p>
          <a:p>
            <a:endParaRPr lang="ja-JP" altLang="en-US" sz="1200" dirty="0">
              <a:solidFill>
                <a:schemeClr val="bg1"/>
              </a:solidFill>
              <a:latin typeface="メイリオ"/>
              <a:ea typeface="メイリオ"/>
              <a:cs typeface="メイリオ"/>
            </a:endParaRP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様との交渉を効率よく進める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様との良好な関係を構築・維持する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様の課題を発掘し、提案を策定する</a:t>
            </a:r>
          </a:p>
        </p:txBody>
      </p:sp>
      <p:sp>
        <p:nvSpPr>
          <p:cNvPr id="5" name="上矢印 4"/>
          <p:cNvSpPr/>
          <p:nvPr/>
        </p:nvSpPr>
        <p:spPr bwMode="auto">
          <a:xfrm>
            <a:off x="2209800" y="4071151"/>
            <a:ext cx="1295400" cy="444044"/>
          </a:xfrm>
          <a:prstGeom prst="upArrow">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32" name="上矢印 31"/>
          <p:cNvSpPr/>
          <p:nvPr/>
        </p:nvSpPr>
        <p:spPr bwMode="auto">
          <a:xfrm>
            <a:off x="5760984" y="4071151"/>
            <a:ext cx="1295400" cy="444044"/>
          </a:xfrm>
          <a:prstGeom prst="upArrow">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16" name="AutoShape 18"/>
          <p:cNvSpPr>
            <a:spLocks noChangeArrowheads="1"/>
          </p:cNvSpPr>
          <p:nvPr/>
        </p:nvSpPr>
        <p:spPr bwMode="auto">
          <a:xfrm>
            <a:off x="1014249" y="804641"/>
            <a:ext cx="7139152" cy="1371600"/>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marL="269875" indent="-269875" algn="ctr"/>
            <a:r>
              <a:rPr lang="ja-JP" altLang="en-US" sz="2000" b="1" dirty="0">
                <a:solidFill>
                  <a:schemeClr val="bg1"/>
                </a:solidFill>
                <a:latin typeface="メイリオ"/>
                <a:ea typeface="メイリオ"/>
                <a:cs typeface="メイリオ"/>
              </a:rPr>
              <a:t>活動</a:t>
            </a:r>
            <a:r>
              <a:rPr lang="ja-JP" altLang="en-US" sz="2000" b="1" dirty="0" smtClean="0">
                <a:solidFill>
                  <a:schemeClr val="bg1"/>
                </a:solidFill>
                <a:latin typeface="メイリオ"/>
                <a:ea typeface="メイリオ"/>
                <a:cs typeface="メイリオ"/>
              </a:rPr>
              <a:t>プロセス遂行力</a:t>
            </a:r>
          </a:p>
          <a:p>
            <a:pPr marL="269875" indent="-269875"/>
            <a:endParaRPr lang="ja-JP" altLang="en-US" sz="2000" dirty="0" smtClean="0">
              <a:solidFill>
                <a:schemeClr val="bg1"/>
              </a:solidFill>
              <a:latin typeface="メイリオ"/>
              <a:ea typeface="メイリオ"/>
              <a:cs typeface="メイリオ"/>
            </a:endParaRPr>
          </a:p>
          <a:p>
            <a:pPr marL="269875" indent="-269875"/>
            <a:endParaRPr lang="ja-JP" altLang="en-US" sz="2000" dirty="0">
              <a:solidFill>
                <a:schemeClr val="bg1"/>
              </a:solidFill>
              <a:latin typeface="メイリオ"/>
              <a:ea typeface="メイリオ"/>
              <a:cs typeface="メイリオ"/>
            </a:endParaRPr>
          </a:p>
          <a:p>
            <a:pPr marL="269875" indent="-269875"/>
            <a:endParaRPr lang="ja-JP" altLang="en-US" sz="2000" dirty="0">
              <a:solidFill>
                <a:schemeClr val="bg1"/>
              </a:solidFill>
              <a:latin typeface="メイリオ"/>
              <a:ea typeface="メイリオ"/>
              <a:cs typeface="メイリオ"/>
            </a:endParaRPr>
          </a:p>
        </p:txBody>
      </p:sp>
      <p:sp>
        <p:nvSpPr>
          <p:cNvPr id="6" name="正方形/長方形 5"/>
          <p:cNvSpPr/>
          <p:nvPr/>
        </p:nvSpPr>
        <p:spPr>
          <a:xfrm>
            <a:off x="2743200" y="1303377"/>
            <a:ext cx="3954929" cy="307777"/>
          </a:xfrm>
          <a:prstGeom prst="rect">
            <a:avLst/>
          </a:prstGeom>
        </p:spPr>
        <p:txBody>
          <a:bodyPr wrap="none">
            <a:spAutoFit/>
          </a:bodyPr>
          <a:lstStyle/>
          <a:p>
            <a:r>
              <a:rPr lang="ja-JP" altLang="en-US" sz="1400" dirty="0">
                <a:solidFill>
                  <a:schemeClr val="bg1"/>
                </a:solidFill>
                <a:latin typeface="メイリオ"/>
                <a:ea typeface="メイリオ"/>
                <a:cs typeface="メイリオ"/>
              </a:rPr>
              <a:t>活動プロセスに沿って営業活動を遂行する能力</a:t>
            </a:r>
          </a:p>
        </p:txBody>
      </p:sp>
      <p:sp>
        <p:nvSpPr>
          <p:cNvPr id="7" name="正方形/長方形 6"/>
          <p:cNvSpPr/>
          <p:nvPr/>
        </p:nvSpPr>
        <p:spPr>
          <a:xfrm>
            <a:off x="2758878" y="1563469"/>
            <a:ext cx="3982553" cy="646331"/>
          </a:xfrm>
          <a:prstGeom prst="rect">
            <a:avLst/>
          </a:prstGeom>
        </p:spPr>
        <p:txBody>
          <a:bodyPr wrap="square">
            <a:spAutoFit/>
          </a:bodyPr>
          <a:lstStyle/>
          <a:p>
            <a:pPr marL="269875" indent="-269875">
              <a:buFont typeface="Wingdings" pitchFamily="2" charset="2"/>
              <a:buChar char="Ø"/>
            </a:pPr>
            <a:r>
              <a:rPr lang="ja-JP" altLang="en-US" sz="1200" dirty="0">
                <a:solidFill>
                  <a:schemeClr val="bg1"/>
                </a:solidFill>
                <a:latin typeface="メイリオ"/>
                <a:ea typeface="メイリオ"/>
                <a:cs typeface="メイリオ"/>
              </a:rPr>
              <a:t>案件ごとに活動プロセスに応じた行動を計画</a:t>
            </a:r>
          </a:p>
          <a:p>
            <a:pPr marL="269875" indent="-269875">
              <a:buFont typeface="Wingdings" pitchFamily="2" charset="2"/>
              <a:buChar char="Ø"/>
            </a:pPr>
            <a:r>
              <a:rPr lang="ja-JP" altLang="en-US" sz="1200" dirty="0">
                <a:solidFill>
                  <a:schemeClr val="bg1"/>
                </a:solidFill>
                <a:latin typeface="メイリオ"/>
                <a:ea typeface="メイリオ"/>
                <a:cs typeface="メイリオ"/>
              </a:rPr>
              <a:t>活動プロセスの段階に応じた業務を遂行</a:t>
            </a:r>
          </a:p>
          <a:p>
            <a:pPr marL="269875" indent="-269875">
              <a:buFont typeface="Wingdings" pitchFamily="2" charset="2"/>
              <a:buChar char="Ø"/>
            </a:pPr>
            <a:r>
              <a:rPr lang="ja-JP" altLang="en-US" sz="1200" dirty="0">
                <a:solidFill>
                  <a:schemeClr val="bg1"/>
                </a:solidFill>
                <a:latin typeface="メイリオ"/>
                <a:ea typeface="メイリオ"/>
                <a:cs typeface="メイリオ"/>
              </a:rPr>
              <a:t>活動プロセスの段階に応じた進捗や結果を把握</a:t>
            </a:r>
          </a:p>
        </p:txBody>
      </p:sp>
      <p:sp>
        <p:nvSpPr>
          <p:cNvPr id="9" name="四角形吹き出し 8"/>
          <p:cNvSpPr/>
          <p:nvPr/>
        </p:nvSpPr>
        <p:spPr>
          <a:xfrm>
            <a:off x="6083587" y="5158689"/>
            <a:ext cx="2298413" cy="776156"/>
          </a:xfrm>
          <a:prstGeom prst="wedgeRectCallout">
            <a:avLst>
              <a:gd name="adj1" fmla="val 7193"/>
              <a:gd name="adj2" fmla="val -66792"/>
            </a:avLst>
          </a:prstGeom>
          <a:solidFill>
            <a:schemeClr val="accent5">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spcBef>
                <a:spcPts val="0"/>
              </a:spcBef>
            </a:pPr>
            <a:r>
              <a:rPr kumimoji="0" lang="ja-JP" altLang="en-US" sz="1200" dirty="0">
                <a:solidFill>
                  <a:srgbClr val="FFFFFF"/>
                </a:solidFill>
                <a:latin typeface="メイリオ"/>
                <a:ea typeface="メイリオ"/>
                <a:cs typeface="メイリオ"/>
              </a:rPr>
              <a:t>人間力が基盤となり</a:t>
            </a:r>
            <a:r>
              <a:rPr kumimoji="0" lang="ja-JP" altLang="en-US" sz="1200" dirty="0" smtClean="0">
                <a:solidFill>
                  <a:srgbClr val="FFFFFF"/>
                </a:solidFill>
                <a:latin typeface="メイリオ"/>
                <a:ea typeface="メイリオ"/>
                <a:cs typeface="メイリオ"/>
              </a:rPr>
              <a:t>、知識</a:t>
            </a:r>
            <a:r>
              <a:rPr kumimoji="0" lang="ja-JP" altLang="en-US" sz="1200" dirty="0">
                <a:solidFill>
                  <a:srgbClr val="FFFFFF"/>
                </a:solidFill>
                <a:latin typeface="メイリオ"/>
                <a:ea typeface="メイリオ"/>
                <a:cs typeface="メイリオ"/>
              </a:rPr>
              <a:t>とスキル、活動プロセス遂行力を支える</a:t>
            </a:r>
          </a:p>
        </p:txBody>
      </p:sp>
    </p:spTree>
    <p:extLst>
      <p:ext uri="{BB962C8B-B14F-4D97-AF65-F5344CB8AC3E}">
        <p14:creationId xmlns:p14="http://schemas.microsoft.com/office/powerpoint/2010/main" val="2065324174"/>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500" name="Rectangle 4"/>
          <p:cNvSpPr>
            <a:spLocks noGrp="1" noChangeArrowheads="1"/>
          </p:cNvSpPr>
          <p:nvPr>
            <p:ph type="title"/>
          </p:nvPr>
        </p:nvSpPr>
        <p:spPr/>
        <p:txBody>
          <a:bodyPr/>
          <a:lstStyle/>
          <a:p>
            <a:r>
              <a:rPr lang="ja-JP" altLang="en-US" dirty="0"/>
              <a:t>人材育成：営業</a:t>
            </a:r>
            <a:r>
              <a:rPr lang="ja-JP" altLang="en-US" dirty="0" smtClean="0"/>
              <a:t>（４）</a:t>
            </a:r>
            <a:r>
              <a:rPr lang="ja-JP" altLang="en-US" dirty="0"/>
              <a:t>　</a:t>
            </a:r>
            <a:r>
              <a:rPr lang="ja-JP" altLang="en-US" sz="2800" dirty="0" smtClean="0"/>
              <a:t>営業活動</a:t>
            </a:r>
            <a:r>
              <a:rPr lang="ja-JP" altLang="en-US" sz="2800" dirty="0"/>
              <a:t>プロセス遂行力</a:t>
            </a:r>
          </a:p>
        </p:txBody>
      </p:sp>
      <p:sp>
        <p:nvSpPr>
          <p:cNvPr id="1002529" name="AutoShape 33"/>
          <p:cNvSpPr>
            <a:spLocks noChangeArrowheads="1"/>
          </p:cNvSpPr>
          <p:nvPr/>
        </p:nvSpPr>
        <p:spPr bwMode="auto">
          <a:xfrm>
            <a:off x="927100" y="1830164"/>
            <a:ext cx="719138" cy="4230688"/>
          </a:xfrm>
          <a:prstGeom prst="roundRect">
            <a:avLst>
              <a:gd name="adj" fmla="val 0"/>
            </a:avLst>
          </a:prstGeom>
          <a:solidFill>
            <a:schemeClr val="accent3">
              <a:lumMod val="50000"/>
            </a:schemeClr>
          </a:solidFill>
          <a:ln>
            <a:noFill/>
            <a:headEnd/>
            <a:tailEnd/>
          </a:ln>
        </p:spPr>
        <p:style>
          <a:lnRef idx="1">
            <a:schemeClr val="accent6"/>
          </a:lnRef>
          <a:fillRef idx="3">
            <a:schemeClr val="accent6"/>
          </a:fillRef>
          <a:effectRef idx="2">
            <a:schemeClr val="accent6"/>
          </a:effectRef>
          <a:fontRef idx="minor">
            <a:schemeClr val="lt1"/>
          </a:fontRef>
        </p:style>
        <p:txBody>
          <a:bodyPr vert="eaVert" wrap="none" anchor="ctr"/>
          <a:lstStyle/>
          <a:p>
            <a:r>
              <a:rPr lang="ja-JP" altLang="en-US" sz="1600" dirty="0" smtClean="0">
                <a:latin typeface="メイリオ"/>
                <a:ea typeface="メイリオ"/>
                <a:cs typeface="メイリオ"/>
              </a:rPr>
              <a:t>　　　　　　　　　　　　　　　　管理者</a:t>
            </a:r>
            <a:r>
              <a:rPr lang="ja-JP" altLang="en-US" sz="1600" dirty="0">
                <a:latin typeface="メイリオ"/>
                <a:ea typeface="メイリオ"/>
                <a:cs typeface="メイリオ"/>
              </a:rPr>
              <a:t>　　</a:t>
            </a:r>
            <a:r>
              <a:rPr lang="ja-JP" altLang="en-US" sz="1600" dirty="0" smtClean="0">
                <a:latin typeface="メイリオ"/>
                <a:ea typeface="メイリオ"/>
                <a:cs typeface="メイリオ"/>
              </a:rPr>
              <a:t>　　</a:t>
            </a:r>
            <a:endParaRPr lang="ja-JP" altLang="en-US" sz="1600" dirty="0">
              <a:latin typeface="メイリオ"/>
              <a:ea typeface="メイリオ"/>
              <a:cs typeface="メイリオ"/>
            </a:endParaRPr>
          </a:p>
        </p:txBody>
      </p:sp>
      <p:sp>
        <p:nvSpPr>
          <p:cNvPr id="1002517" name="AutoShape 21"/>
          <p:cNvSpPr>
            <a:spLocks noChangeArrowheads="1"/>
          </p:cNvSpPr>
          <p:nvPr/>
        </p:nvSpPr>
        <p:spPr bwMode="auto">
          <a:xfrm>
            <a:off x="4030663" y="4721002"/>
            <a:ext cx="4276725" cy="1339850"/>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2" name="Text Box 16"/>
          <p:cNvSpPr txBox="1">
            <a:spLocks noChangeArrowheads="1"/>
          </p:cNvSpPr>
          <p:nvPr/>
        </p:nvSpPr>
        <p:spPr bwMode="auto">
          <a:xfrm>
            <a:off x="4302125" y="4803552"/>
            <a:ext cx="2097048" cy="1200329"/>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88900" indent="-88900" algn="l">
              <a:defRPr kumimoji="1" sz="2400">
                <a:solidFill>
                  <a:schemeClr val="tx1"/>
                </a:solidFill>
                <a:latin typeface="Times New Roman" pitchFamily="18" charset="0"/>
                <a:ea typeface="ＭＳ Ｐゴシック" charset="-128"/>
              </a:defRPr>
            </a:lvl1pPr>
            <a:lvl2pPr marL="365125" indent="-96838"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組織運営</a:t>
            </a:r>
          </a:p>
          <a:p>
            <a:pPr lvl="1">
              <a:buFontTx/>
              <a:buChar char="•"/>
            </a:pPr>
            <a:r>
              <a:rPr lang="ja-JP" altLang="en-US" sz="1200" dirty="0">
                <a:solidFill>
                  <a:schemeClr val="bg1"/>
                </a:solidFill>
                <a:latin typeface="メイリオ"/>
                <a:ea typeface="メイリオ"/>
                <a:cs typeface="メイリオ"/>
              </a:rPr>
              <a:t>組織戦略の策定</a:t>
            </a:r>
          </a:p>
          <a:p>
            <a:pPr lvl="1">
              <a:buFontTx/>
              <a:buChar char="•"/>
            </a:pPr>
            <a:r>
              <a:rPr lang="ja-JP" altLang="en-US" sz="1200" dirty="0">
                <a:solidFill>
                  <a:schemeClr val="bg1"/>
                </a:solidFill>
                <a:latin typeface="メイリオ"/>
                <a:ea typeface="メイリオ"/>
                <a:cs typeface="メイリオ"/>
              </a:rPr>
              <a:t>目標の設定と管理</a:t>
            </a:r>
          </a:p>
          <a:p>
            <a:pPr lvl="1">
              <a:buFontTx/>
              <a:buChar char="•"/>
            </a:pPr>
            <a:r>
              <a:rPr lang="ja-JP" altLang="en-US" sz="1200" dirty="0">
                <a:solidFill>
                  <a:schemeClr val="bg1"/>
                </a:solidFill>
                <a:latin typeface="メイリオ"/>
                <a:ea typeface="メイリオ"/>
                <a:cs typeface="メイリオ"/>
              </a:rPr>
              <a:t>進捗管理</a:t>
            </a:r>
          </a:p>
          <a:p>
            <a:pPr lvl="1">
              <a:buFontTx/>
              <a:buChar char="•"/>
            </a:pPr>
            <a:r>
              <a:rPr lang="ja-JP" altLang="en-US" sz="1200" dirty="0">
                <a:solidFill>
                  <a:schemeClr val="bg1"/>
                </a:solidFill>
                <a:latin typeface="メイリオ"/>
                <a:ea typeface="メイリオ"/>
                <a:cs typeface="メイリオ"/>
              </a:rPr>
              <a:t>パフォーマンス管理</a:t>
            </a:r>
          </a:p>
          <a:p>
            <a:pPr lvl="1">
              <a:buFontTx/>
              <a:buChar char="•"/>
            </a:pPr>
            <a:r>
              <a:rPr lang="ja-JP" altLang="en-US" sz="1200" dirty="0">
                <a:solidFill>
                  <a:schemeClr val="bg1"/>
                </a:solidFill>
                <a:latin typeface="メイリオ"/>
                <a:ea typeface="メイリオ"/>
                <a:cs typeface="メイリオ"/>
              </a:rPr>
              <a:t>リソースの調達と調整</a:t>
            </a:r>
          </a:p>
        </p:txBody>
      </p:sp>
      <p:sp>
        <p:nvSpPr>
          <p:cNvPr id="1002521" name="Text Box 25"/>
          <p:cNvSpPr txBox="1">
            <a:spLocks noChangeArrowheads="1"/>
          </p:cNvSpPr>
          <p:nvPr/>
        </p:nvSpPr>
        <p:spPr bwMode="auto">
          <a:xfrm>
            <a:off x="6281738" y="4800377"/>
            <a:ext cx="1675139" cy="830997"/>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88900" indent="-88900" algn="l">
              <a:defRPr kumimoji="1" sz="2400">
                <a:solidFill>
                  <a:schemeClr val="tx1"/>
                </a:solidFill>
                <a:latin typeface="Times New Roman" pitchFamily="18" charset="0"/>
                <a:ea typeface="ＭＳ Ｐゴシック" charset="-128"/>
              </a:defRPr>
            </a:lvl1pPr>
            <a:lvl2pPr marL="365125" indent="-96838"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個人育成</a:t>
            </a:r>
          </a:p>
          <a:p>
            <a:pPr lvl="1">
              <a:buFontTx/>
              <a:buChar char="•"/>
            </a:pPr>
            <a:r>
              <a:rPr lang="ja-JP" altLang="en-US" sz="1200" dirty="0">
                <a:solidFill>
                  <a:schemeClr val="bg1"/>
                </a:solidFill>
                <a:latin typeface="メイリオ"/>
                <a:ea typeface="メイリオ"/>
                <a:cs typeface="メイリオ"/>
              </a:rPr>
              <a:t>育成目標の設定</a:t>
            </a:r>
          </a:p>
          <a:p>
            <a:pPr lvl="1">
              <a:buFontTx/>
              <a:buChar char="•"/>
            </a:pPr>
            <a:r>
              <a:rPr lang="ja-JP" altLang="en-US" sz="1200" dirty="0">
                <a:solidFill>
                  <a:schemeClr val="bg1"/>
                </a:solidFill>
                <a:latin typeface="メイリオ"/>
                <a:ea typeface="メイリオ"/>
                <a:cs typeface="メイリオ"/>
              </a:rPr>
              <a:t>実行支援</a:t>
            </a:r>
          </a:p>
          <a:p>
            <a:pPr lvl="1">
              <a:buFontTx/>
              <a:buChar char="•"/>
            </a:pPr>
            <a:r>
              <a:rPr lang="ja-JP" altLang="en-US" sz="1200" dirty="0">
                <a:solidFill>
                  <a:schemeClr val="bg1"/>
                </a:solidFill>
                <a:latin typeface="メイリオ"/>
                <a:ea typeface="メイリオ"/>
                <a:cs typeface="メイリオ"/>
              </a:rPr>
              <a:t>実行環境の整備</a:t>
            </a:r>
          </a:p>
        </p:txBody>
      </p:sp>
      <p:sp>
        <p:nvSpPr>
          <p:cNvPr id="1002522" name="AutoShape 26"/>
          <p:cNvSpPr>
            <a:spLocks noChangeArrowheads="1"/>
          </p:cNvSpPr>
          <p:nvPr/>
        </p:nvSpPr>
        <p:spPr bwMode="auto">
          <a:xfrm>
            <a:off x="1781175" y="4721002"/>
            <a:ext cx="2103438" cy="1339850"/>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活動プロセスの管理</a:t>
            </a:r>
          </a:p>
        </p:txBody>
      </p:sp>
      <p:sp>
        <p:nvSpPr>
          <p:cNvPr id="1002513" name="AutoShape 17"/>
          <p:cNvSpPr>
            <a:spLocks noChangeArrowheads="1"/>
          </p:cNvSpPr>
          <p:nvPr/>
        </p:nvSpPr>
        <p:spPr bwMode="auto">
          <a:xfrm>
            <a:off x="4030663" y="1838102"/>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4" name="AutoShape 18"/>
          <p:cNvSpPr>
            <a:spLocks noChangeArrowheads="1"/>
          </p:cNvSpPr>
          <p:nvPr/>
        </p:nvSpPr>
        <p:spPr bwMode="auto">
          <a:xfrm>
            <a:off x="4030663" y="2557239"/>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5" name="AutoShape 19"/>
          <p:cNvSpPr>
            <a:spLocks noChangeArrowheads="1"/>
          </p:cNvSpPr>
          <p:nvPr/>
        </p:nvSpPr>
        <p:spPr bwMode="auto">
          <a:xfrm>
            <a:off x="4030663" y="3277964"/>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6" name="AutoShape 20"/>
          <p:cNvSpPr>
            <a:spLocks noChangeArrowheads="1"/>
          </p:cNvSpPr>
          <p:nvPr/>
        </p:nvSpPr>
        <p:spPr bwMode="auto">
          <a:xfrm>
            <a:off x="4030663" y="3998689"/>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08" name="Text Box 12"/>
          <p:cNvSpPr txBox="1">
            <a:spLocks noChangeArrowheads="1"/>
          </p:cNvSpPr>
          <p:nvPr/>
        </p:nvSpPr>
        <p:spPr bwMode="auto">
          <a:xfrm>
            <a:off x="4302125" y="1830164"/>
            <a:ext cx="2055691"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課題の発掘</a:t>
            </a:r>
          </a:p>
          <a:p>
            <a:pPr>
              <a:buFont typeface="Wingdings" pitchFamily="2" charset="2"/>
              <a:buChar char="Ø"/>
            </a:pPr>
            <a:r>
              <a:rPr lang="ja-JP" altLang="en-US" sz="1200" dirty="0">
                <a:solidFill>
                  <a:schemeClr val="bg1"/>
                </a:solidFill>
                <a:latin typeface="メイリオ"/>
                <a:ea typeface="メイリオ"/>
                <a:cs typeface="メイリオ"/>
              </a:rPr>
              <a:t>ニーズの明確化</a:t>
            </a:r>
          </a:p>
          <a:p>
            <a:pPr>
              <a:buFont typeface="Wingdings" pitchFamily="2" charset="2"/>
              <a:buChar char="Ø"/>
            </a:pPr>
            <a:r>
              <a:rPr lang="ja-JP" altLang="en-US" sz="1200" dirty="0" smtClean="0">
                <a:solidFill>
                  <a:schemeClr val="bg1"/>
                </a:solidFill>
                <a:latin typeface="メイリオ"/>
                <a:ea typeface="メイリオ"/>
                <a:cs typeface="メイリオ"/>
              </a:rPr>
              <a:t>ビジネススコープ</a:t>
            </a:r>
            <a:r>
              <a:rPr lang="ja-JP" altLang="en-US" sz="1200" dirty="0">
                <a:solidFill>
                  <a:schemeClr val="bg1"/>
                </a:solidFill>
                <a:latin typeface="メイリオ"/>
                <a:ea typeface="メイリオ"/>
                <a:cs typeface="メイリオ"/>
              </a:rPr>
              <a:t>の確立</a:t>
            </a:r>
          </a:p>
        </p:txBody>
      </p:sp>
      <p:sp>
        <p:nvSpPr>
          <p:cNvPr id="1002509" name="Text Box 13"/>
          <p:cNvSpPr txBox="1">
            <a:spLocks noChangeArrowheads="1"/>
          </p:cNvSpPr>
          <p:nvPr/>
        </p:nvSpPr>
        <p:spPr bwMode="auto">
          <a:xfrm>
            <a:off x="4302125" y="2547714"/>
            <a:ext cx="2980303"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プロジェクト要件の定義</a:t>
            </a:r>
          </a:p>
          <a:p>
            <a:pPr>
              <a:buFont typeface="Wingdings" pitchFamily="2" charset="2"/>
              <a:buChar char="Ø"/>
            </a:pPr>
            <a:r>
              <a:rPr lang="ja-JP" altLang="en-US" sz="1200" dirty="0">
                <a:solidFill>
                  <a:schemeClr val="bg1"/>
                </a:solidFill>
                <a:latin typeface="メイリオ"/>
                <a:ea typeface="メイリオ"/>
                <a:cs typeface="メイリオ"/>
              </a:rPr>
              <a:t>プロジェクト内容の具体化</a:t>
            </a:r>
          </a:p>
          <a:p>
            <a:pPr>
              <a:buFont typeface="Wingdings" pitchFamily="2" charset="2"/>
              <a:buChar char="Ø"/>
            </a:pPr>
            <a:r>
              <a:rPr lang="ja-JP" altLang="en-US" sz="1200" dirty="0">
                <a:solidFill>
                  <a:schemeClr val="bg1"/>
                </a:solidFill>
                <a:latin typeface="メイリオ"/>
                <a:ea typeface="メイリオ"/>
                <a:cs typeface="メイリオ"/>
              </a:rPr>
              <a:t>プロジェクト実施・採用条件の明確化</a:t>
            </a:r>
          </a:p>
        </p:txBody>
      </p:sp>
      <p:sp>
        <p:nvSpPr>
          <p:cNvPr id="1002510" name="Text Box 14"/>
          <p:cNvSpPr txBox="1">
            <a:spLocks noChangeArrowheads="1"/>
          </p:cNvSpPr>
          <p:nvPr/>
        </p:nvSpPr>
        <p:spPr bwMode="auto">
          <a:xfrm>
            <a:off x="4302125" y="3268439"/>
            <a:ext cx="3440685"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smtClean="0">
                <a:solidFill>
                  <a:schemeClr val="bg1"/>
                </a:solidFill>
                <a:latin typeface="メイリオ"/>
                <a:ea typeface="メイリオ"/>
                <a:cs typeface="メイリオ"/>
              </a:rPr>
              <a:t>ステークホルダー</a:t>
            </a:r>
            <a:r>
              <a:rPr lang="ja-JP" altLang="en-US" sz="1200" dirty="0">
                <a:solidFill>
                  <a:schemeClr val="bg1"/>
                </a:solidFill>
                <a:latin typeface="メイリオ"/>
                <a:ea typeface="メイリオ"/>
                <a:cs typeface="メイリオ"/>
              </a:rPr>
              <a:t>と意思決定プロセスの把握</a:t>
            </a:r>
          </a:p>
          <a:p>
            <a:pPr>
              <a:buFont typeface="Wingdings" pitchFamily="2" charset="2"/>
              <a:buChar char="Ø"/>
            </a:pPr>
            <a:r>
              <a:rPr lang="ja-JP" altLang="en-US" sz="1200" dirty="0" smtClean="0">
                <a:solidFill>
                  <a:schemeClr val="bg1"/>
                </a:solidFill>
                <a:latin typeface="メイリオ"/>
                <a:ea typeface="メイリオ"/>
                <a:cs typeface="メイリオ"/>
              </a:rPr>
              <a:t>ステークホルダー</a:t>
            </a:r>
            <a:r>
              <a:rPr lang="ja-JP" altLang="en-US" sz="1200" dirty="0">
                <a:solidFill>
                  <a:schemeClr val="bg1"/>
                </a:solidFill>
                <a:latin typeface="メイリオ"/>
                <a:ea typeface="メイリオ"/>
                <a:cs typeface="メイリオ"/>
              </a:rPr>
              <a:t>の採用基準の明確化</a:t>
            </a:r>
          </a:p>
          <a:p>
            <a:pPr>
              <a:buFont typeface="Wingdings" pitchFamily="2" charset="2"/>
              <a:buChar char="Ø"/>
            </a:pPr>
            <a:r>
              <a:rPr lang="ja-JP" altLang="en-US" sz="1200" dirty="0">
                <a:solidFill>
                  <a:schemeClr val="bg1"/>
                </a:solidFill>
                <a:latin typeface="メイリオ"/>
                <a:ea typeface="メイリオ"/>
                <a:cs typeface="メイリオ"/>
              </a:rPr>
              <a:t>交渉と合意形成プロセスの実行</a:t>
            </a:r>
          </a:p>
        </p:txBody>
      </p:sp>
      <p:sp>
        <p:nvSpPr>
          <p:cNvPr id="1002511" name="Text Box 15"/>
          <p:cNvSpPr txBox="1">
            <a:spLocks noChangeArrowheads="1"/>
          </p:cNvSpPr>
          <p:nvPr/>
        </p:nvSpPr>
        <p:spPr bwMode="auto">
          <a:xfrm>
            <a:off x="4302125" y="3990752"/>
            <a:ext cx="2056973"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デリバリー管理者の支援</a:t>
            </a:r>
          </a:p>
          <a:p>
            <a:pPr>
              <a:buFont typeface="Wingdings" pitchFamily="2" charset="2"/>
              <a:buChar char="Ø"/>
            </a:pPr>
            <a:r>
              <a:rPr lang="ja-JP" altLang="en-US" sz="1200" dirty="0">
                <a:solidFill>
                  <a:schemeClr val="bg1"/>
                </a:solidFill>
                <a:latin typeface="メイリオ"/>
                <a:ea typeface="メイリオ"/>
                <a:cs typeface="メイリオ"/>
              </a:rPr>
              <a:t>関係者との利害調整</a:t>
            </a:r>
          </a:p>
          <a:p>
            <a:pPr>
              <a:buFont typeface="Wingdings" pitchFamily="2" charset="2"/>
              <a:buChar char="Ø"/>
            </a:pPr>
            <a:r>
              <a:rPr lang="ja-JP" altLang="en-US" sz="1200" dirty="0">
                <a:solidFill>
                  <a:schemeClr val="bg1"/>
                </a:solidFill>
                <a:latin typeface="メイリオ"/>
                <a:ea typeface="メイリオ"/>
                <a:cs typeface="メイリオ"/>
              </a:rPr>
              <a:t>リソースや障害への対応</a:t>
            </a:r>
          </a:p>
        </p:txBody>
      </p:sp>
      <p:sp>
        <p:nvSpPr>
          <p:cNvPr id="1002523" name="AutoShape 27"/>
          <p:cNvSpPr>
            <a:spLocks noChangeArrowheads="1"/>
          </p:cNvSpPr>
          <p:nvPr/>
        </p:nvSpPr>
        <p:spPr bwMode="auto">
          <a:xfrm>
            <a:off x="1781175" y="1838102"/>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解決策の発見</a:t>
            </a:r>
          </a:p>
        </p:txBody>
      </p:sp>
      <p:sp>
        <p:nvSpPr>
          <p:cNvPr id="1002524" name="AutoShape 28"/>
          <p:cNvSpPr>
            <a:spLocks noChangeArrowheads="1"/>
          </p:cNvSpPr>
          <p:nvPr/>
        </p:nvSpPr>
        <p:spPr bwMode="auto">
          <a:xfrm>
            <a:off x="1781175" y="2557239"/>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解決策の具体化</a:t>
            </a:r>
          </a:p>
        </p:txBody>
      </p:sp>
      <p:sp>
        <p:nvSpPr>
          <p:cNvPr id="1002525" name="AutoShape 29"/>
          <p:cNvSpPr>
            <a:spLocks noChangeArrowheads="1"/>
          </p:cNvSpPr>
          <p:nvPr/>
        </p:nvSpPr>
        <p:spPr bwMode="auto">
          <a:xfrm>
            <a:off x="1781175" y="3277964"/>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解決策の採用</a:t>
            </a:r>
          </a:p>
        </p:txBody>
      </p:sp>
      <p:sp>
        <p:nvSpPr>
          <p:cNvPr id="1002526" name="AutoShape 30"/>
          <p:cNvSpPr>
            <a:spLocks noChangeArrowheads="1"/>
          </p:cNvSpPr>
          <p:nvPr/>
        </p:nvSpPr>
        <p:spPr bwMode="auto">
          <a:xfrm>
            <a:off x="1781175" y="3998689"/>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デリバリーの成功</a:t>
            </a:r>
          </a:p>
        </p:txBody>
      </p:sp>
      <p:sp>
        <p:nvSpPr>
          <p:cNvPr id="1002527" name="Text Box 31"/>
          <p:cNvSpPr txBox="1">
            <a:spLocks noChangeArrowheads="1"/>
          </p:cNvSpPr>
          <p:nvPr/>
        </p:nvSpPr>
        <p:spPr bwMode="auto">
          <a:xfrm>
            <a:off x="6278563" y="4000277"/>
            <a:ext cx="1749197"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課題の把握</a:t>
            </a:r>
          </a:p>
          <a:p>
            <a:pPr>
              <a:buFont typeface="Wingdings" pitchFamily="2" charset="2"/>
              <a:buChar char="Ø"/>
            </a:pPr>
            <a:r>
              <a:rPr lang="ja-JP" altLang="en-US" sz="1200" dirty="0">
                <a:solidFill>
                  <a:schemeClr val="bg1"/>
                </a:solidFill>
                <a:latin typeface="メイリオ"/>
                <a:ea typeface="メイリオ"/>
                <a:cs typeface="メイリオ"/>
              </a:rPr>
              <a:t>対策の必要性を合意</a:t>
            </a:r>
          </a:p>
          <a:p>
            <a:pPr>
              <a:buFont typeface="Wingdings" pitchFamily="2" charset="2"/>
              <a:buChar char="Ø"/>
            </a:pPr>
            <a:r>
              <a:rPr lang="ja-JP" altLang="en-US" sz="1200" dirty="0">
                <a:solidFill>
                  <a:schemeClr val="bg1"/>
                </a:solidFill>
                <a:latin typeface="メイリオ"/>
                <a:ea typeface="メイリオ"/>
                <a:cs typeface="メイリオ"/>
              </a:rPr>
              <a:t>対策についての提案</a:t>
            </a:r>
          </a:p>
        </p:txBody>
      </p:sp>
      <p:sp>
        <p:nvSpPr>
          <p:cNvPr id="1002528" name="AutoShape 32"/>
          <p:cNvSpPr>
            <a:spLocks noChangeArrowheads="1"/>
          </p:cNvSpPr>
          <p:nvPr/>
        </p:nvSpPr>
        <p:spPr bwMode="auto">
          <a:xfrm>
            <a:off x="1285875" y="1830164"/>
            <a:ext cx="360363" cy="2881313"/>
          </a:xfrm>
          <a:prstGeom prst="roundRect">
            <a:avLst>
              <a:gd name="adj" fmla="val 0"/>
            </a:avLst>
          </a:prstGeom>
          <a:solidFill>
            <a:schemeClr val="accent3">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vert="eaVert" wrap="none" anchor="ctr"/>
          <a:lstStyle/>
          <a:p>
            <a:pPr algn="ctr"/>
            <a:r>
              <a:rPr lang="ja-JP" altLang="en-US" sz="1600" dirty="0">
                <a:latin typeface="メイリオ"/>
                <a:ea typeface="メイリオ"/>
                <a:cs typeface="メイリオ"/>
              </a:rPr>
              <a:t>担当者</a:t>
            </a:r>
          </a:p>
        </p:txBody>
      </p:sp>
      <p:sp>
        <p:nvSpPr>
          <p:cNvPr id="1002530" name="AutoShape 34"/>
          <p:cNvSpPr>
            <a:spLocks noChangeArrowheads="1"/>
          </p:cNvSpPr>
          <p:nvPr/>
        </p:nvSpPr>
        <p:spPr bwMode="auto">
          <a:xfrm>
            <a:off x="927100" y="1185640"/>
            <a:ext cx="7380288" cy="523684"/>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ja-JP" altLang="en-US" sz="2000" dirty="0">
                <a:latin typeface="メイリオ"/>
                <a:ea typeface="メイリオ"/>
                <a:cs typeface="メイリオ"/>
              </a:rPr>
              <a:t>活動プロセスに沿って営業活動を遂行する能力</a:t>
            </a:r>
          </a:p>
        </p:txBody>
      </p:sp>
    </p:spTree>
    <p:extLst>
      <p:ext uri="{BB962C8B-B14F-4D97-AF65-F5344CB8AC3E}">
        <p14:creationId xmlns:p14="http://schemas.microsoft.com/office/powerpoint/2010/main" val="1388502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250825" y="202881"/>
            <a:ext cx="8131175" cy="468313"/>
          </a:xfrm>
        </p:spPr>
        <p:txBody>
          <a:bodyPr/>
          <a:lstStyle/>
          <a:p>
            <a:r>
              <a:rPr lang="ja-JP" altLang="en-US" dirty="0"/>
              <a:t>人材育成：営業</a:t>
            </a:r>
            <a:r>
              <a:rPr lang="ja-JP" altLang="en-US" dirty="0" smtClean="0"/>
              <a:t>（５）</a:t>
            </a:r>
            <a:r>
              <a:rPr lang="ja-JP" altLang="en-US" dirty="0"/>
              <a:t>　</a:t>
            </a:r>
            <a:r>
              <a:rPr lang="ja-JP" altLang="en-US" sz="2800" dirty="0" smtClean="0">
                <a:ea typeface="ＭＳ Ｐゴシック" charset="-128"/>
              </a:rPr>
              <a:t>能力特性の定義</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26240"/>
            <a:ext cx="799738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角丸四角形 7"/>
          <p:cNvSpPr/>
          <p:nvPr/>
        </p:nvSpPr>
        <p:spPr bwMode="auto">
          <a:xfrm>
            <a:off x="914400" y="1259640"/>
            <a:ext cx="2133600" cy="5334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dirty="0" smtClean="0">
                <a:ln>
                  <a:noFill/>
                </a:ln>
                <a:solidFill>
                  <a:schemeClr val="bg1"/>
                </a:solidFill>
                <a:effectLst/>
                <a:latin typeface="メイリオ"/>
                <a:ea typeface="メイリオ"/>
                <a:cs typeface="メイリオ"/>
              </a:rPr>
              <a:t>テストやインタビューなど</a:t>
            </a:r>
            <a:endParaRPr kumimoji="0" lang="en-US" altLang="ja-JP" sz="1100" b="0" i="0" u="none" strike="noStrike" cap="none" normalizeH="0" baseline="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dirty="0" smtClean="0">
                <a:ln>
                  <a:noFill/>
                </a:ln>
                <a:solidFill>
                  <a:schemeClr val="bg1"/>
                </a:solidFill>
                <a:effectLst/>
                <a:latin typeface="メイリオ"/>
                <a:ea typeface="メイリオ"/>
                <a:cs typeface="メイリオ"/>
              </a:rPr>
              <a:t>による客観評価</a:t>
            </a:r>
          </a:p>
        </p:txBody>
      </p:sp>
      <p:sp>
        <p:nvSpPr>
          <p:cNvPr id="14" name="角丸四角形 13"/>
          <p:cNvSpPr/>
          <p:nvPr/>
        </p:nvSpPr>
        <p:spPr bwMode="auto">
          <a:xfrm>
            <a:off x="917028" y="2378992"/>
            <a:ext cx="2133600" cy="533400"/>
          </a:xfrm>
          <a:prstGeom prst="roundRect">
            <a:avLst>
              <a:gd name="adj" fmla="val 0"/>
            </a:avLst>
          </a:prstGeom>
          <a:solidFill>
            <a:srgbClr val="008000"/>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100" dirty="0">
                <a:solidFill>
                  <a:schemeClr val="bg1"/>
                </a:solidFill>
                <a:latin typeface="メイリオ"/>
                <a:ea typeface="メイリオ"/>
                <a:cs typeface="メイリオ"/>
              </a:rPr>
              <a:t>上司や同僚の評価＋自己</a:t>
            </a:r>
            <a:r>
              <a:rPr kumimoji="0" lang="ja-JP" altLang="en-US" sz="1100" dirty="0" smtClean="0">
                <a:solidFill>
                  <a:schemeClr val="bg1"/>
                </a:solidFill>
                <a:latin typeface="メイリオ"/>
                <a:ea typeface="メイリオ"/>
                <a:cs typeface="メイリオ"/>
              </a:rPr>
              <a:t>評価</a:t>
            </a:r>
            <a:endParaRPr kumimoji="0" lang="en-US" altLang="ja-JP" sz="1100" dirty="0" smtClean="0">
              <a:solidFill>
                <a:schemeClr val="bg1"/>
              </a:solidFill>
              <a:latin typeface="メイリオ"/>
              <a:ea typeface="メイリオ"/>
              <a:cs typeface="メイリオ"/>
            </a:endParaRPr>
          </a:p>
          <a:p>
            <a:pPr algn="ctr">
              <a:spcBef>
                <a:spcPct val="20000"/>
              </a:spcBef>
            </a:pPr>
            <a:r>
              <a:rPr kumimoji="0" lang="ja-JP" altLang="en-US" sz="1100" dirty="0" smtClean="0">
                <a:solidFill>
                  <a:schemeClr val="bg1"/>
                </a:solidFill>
                <a:latin typeface="メイリオ"/>
                <a:ea typeface="メイリオ"/>
                <a:cs typeface="メイリオ"/>
              </a:rPr>
              <a:t>による客観化</a:t>
            </a:r>
            <a:endParaRPr kumimoji="0" lang="ja-JP" altLang="en-US" sz="1100" b="0" i="0" u="none" strike="noStrike" cap="none" normalizeH="0" baseline="0" dirty="0" smtClean="0">
              <a:ln>
                <a:noFill/>
              </a:ln>
              <a:solidFill>
                <a:schemeClr val="bg1"/>
              </a:solidFill>
              <a:effectLst/>
              <a:latin typeface="メイリオ"/>
              <a:ea typeface="メイリオ"/>
              <a:cs typeface="メイリオ"/>
            </a:endParaRPr>
          </a:p>
        </p:txBody>
      </p:sp>
      <p:sp>
        <p:nvSpPr>
          <p:cNvPr id="15" name="角丸四角形 14"/>
          <p:cNvSpPr/>
          <p:nvPr/>
        </p:nvSpPr>
        <p:spPr bwMode="auto">
          <a:xfrm>
            <a:off x="917028" y="4363480"/>
            <a:ext cx="2133600" cy="533400"/>
          </a:xfrm>
          <a:prstGeom prst="roundRect">
            <a:avLst>
              <a:gd name="adj" fmla="val 0"/>
            </a:avLst>
          </a:prstGeom>
          <a:solidFill>
            <a:srgbClr val="FF8000"/>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100" dirty="0" smtClean="0">
                <a:solidFill>
                  <a:schemeClr val="bg1"/>
                </a:solidFill>
                <a:latin typeface="メイリオ"/>
                <a:ea typeface="メイリオ"/>
                <a:cs typeface="メイリオ"/>
              </a:rPr>
              <a:t>お客様の評価</a:t>
            </a:r>
            <a:r>
              <a:rPr kumimoji="0" lang="ja-JP" altLang="en-US" sz="1100" dirty="0">
                <a:solidFill>
                  <a:schemeClr val="bg1"/>
                </a:solidFill>
                <a:latin typeface="メイリオ"/>
                <a:ea typeface="メイリオ"/>
                <a:cs typeface="メイリオ"/>
              </a:rPr>
              <a:t>＋自己</a:t>
            </a:r>
            <a:r>
              <a:rPr kumimoji="0" lang="ja-JP" altLang="en-US" sz="1100" dirty="0" smtClean="0">
                <a:solidFill>
                  <a:schemeClr val="bg1"/>
                </a:solidFill>
                <a:latin typeface="メイリオ"/>
                <a:ea typeface="メイリオ"/>
                <a:cs typeface="メイリオ"/>
              </a:rPr>
              <a:t>評価</a:t>
            </a:r>
            <a:endParaRPr kumimoji="0" lang="en-US" altLang="ja-JP" sz="1100" dirty="0" smtClean="0">
              <a:solidFill>
                <a:schemeClr val="bg1"/>
              </a:solidFill>
              <a:latin typeface="メイリオ"/>
              <a:ea typeface="メイリオ"/>
              <a:cs typeface="メイリオ"/>
            </a:endParaRPr>
          </a:p>
          <a:p>
            <a:pPr algn="ctr">
              <a:spcBef>
                <a:spcPct val="20000"/>
              </a:spcBef>
            </a:pPr>
            <a:r>
              <a:rPr kumimoji="0" lang="ja-JP" altLang="en-US" sz="1100" dirty="0" smtClean="0">
                <a:solidFill>
                  <a:schemeClr val="bg1"/>
                </a:solidFill>
                <a:latin typeface="メイリオ"/>
                <a:ea typeface="メイリオ"/>
                <a:cs typeface="メイリオ"/>
              </a:rPr>
              <a:t>による客観化</a:t>
            </a:r>
            <a:endParaRPr kumimoji="0" lang="ja-JP" altLang="en-US" sz="1100" b="0" i="0" u="none" strike="noStrike" cap="none" normalizeH="0" baseline="0" dirty="0" smtClean="0">
              <a:ln>
                <a:noFill/>
              </a:ln>
              <a:solidFill>
                <a:schemeClr val="bg1"/>
              </a:solidFill>
              <a:effectLst/>
              <a:latin typeface="メイリオ"/>
              <a:ea typeface="メイリオ"/>
              <a:cs typeface="メイリオ"/>
            </a:endParaRPr>
          </a:p>
        </p:txBody>
      </p:sp>
      <p:sp>
        <p:nvSpPr>
          <p:cNvPr id="16" name="Text Box 22"/>
          <p:cNvSpPr txBox="1">
            <a:spLocks noChangeArrowheads="1"/>
          </p:cNvSpPr>
          <p:nvPr/>
        </p:nvSpPr>
        <p:spPr bwMode="auto">
          <a:xfrm>
            <a:off x="846685" y="4898745"/>
            <a:ext cx="2281345" cy="507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28600" indent="-228600">
              <a:spcBef>
                <a:spcPts val="0"/>
              </a:spcBef>
              <a:buFont typeface="+mj-lt"/>
              <a:buAutoNum type="arabicPeriod"/>
            </a:pPr>
            <a:r>
              <a:rPr lang="ja-JP" altLang="en-US" sz="900" dirty="0" smtClean="0">
                <a:solidFill>
                  <a:srgbClr val="C00000"/>
                </a:solidFill>
                <a:latin typeface="メイリオ"/>
                <a:ea typeface="メイリオ"/>
                <a:cs typeface="メイリオ"/>
              </a:rPr>
              <a:t>お客様に頼られる</a:t>
            </a:r>
            <a:endParaRPr lang="ja-JP" altLang="en-US" sz="900" dirty="0">
              <a:solidFill>
                <a:srgbClr val="C00000"/>
              </a:solidFill>
              <a:latin typeface="メイリオ"/>
              <a:ea typeface="メイリオ"/>
              <a:cs typeface="メイリオ"/>
            </a:endParaRPr>
          </a:p>
          <a:p>
            <a:pPr marL="228600" indent="-228600">
              <a:spcBef>
                <a:spcPts val="0"/>
              </a:spcBef>
              <a:buFont typeface="+mj-lt"/>
              <a:buAutoNum type="arabicPeriod"/>
            </a:pPr>
            <a:r>
              <a:rPr lang="ja-JP" altLang="en-US" sz="900" dirty="0" smtClean="0">
                <a:solidFill>
                  <a:srgbClr val="C00000"/>
                </a:solidFill>
                <a:latin typeface="メイリオ"/>
                <a:ea typeface="メイリオ"/>
                <a:cs typeface="メイリオ"/>
              </a:rPr>
              <a:t>お客様に好かれる</a:t>
            </a:r>
          </a:p>
          <a:p>
            <a:pPr marL="228600" indent="-228600">
              <a:spcBef>
                <a:spcPts val="0"/>
              </a:spcBef>
              <a:buFont typeface="+mj-lt"/>
              <a:buAutoNum type="arabicPeriod"/>
            </a:pPr>
            <a:r>
              <a:rPr lang="ja-JP" altLang="en-US" sz="900" dirty="0" smtClean="0">
                <a:solidFill>
                  <a:srgbClr val="C00000"/>
                </a:solidFill>
                <a:latin typeface="メイリオ"/>
                <a:ea typeface="メイリオ"/>
                <a:cs typeface="メイリオ"/>
              </a:rPr>
              <a:t>お客様に安心感</a:t>
            </a:r>
            <a:r>
              <a:rPr lang="ja-JP" altLang="en-US" sz="900" dirty="0">
                <a:solidFill>
                  <a:srgbClr val="C00000"/>
                </a:solidFill>
                <a:latin typeface="メイリオ"/>
                <a:ea typeface="メイリオ"/>
                <a:cs typeface="メイリオ"/>
              </a:rPr>
              <a:t>を与える</a:t>
            </a:r>
          </a:p>
        </p:txBody>
      </p:sp>
      <p:sp>
        <p:nvSpPr>
          <p:cNvPr id="18" name="Text Box 22"/>
          <p:cNvSpPr txBox="1">
            <a:spLocks noChangeArrowheads="1"/>
          </p:cNvSpPr>
          <p:nvPr/>
        </p:nvSpPr>
        <p:spPr bwMode="auto">
          <a:xfrm>
            <a:off x="846685" y="2936040"/>
            <a:ext cx="2281345" cy="705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28600" indent="-228600">
              <a:lnSpc>
                <a:spcPts val="1200"/>
              </a:lnSpc>
              <a:spcBef>
                <a:spcPts val="0"/>
              </a:spcBef>
              <a:buFont typeface="+mj-lt"/>
              <a:buAutoNum type="arabicPeriod"/>
            </a:pPr>
            <a:r>
              <a:rPr lang="ja-JP" altLang="en-US" sz="900" dirty="0" smtClean="0">
                <a:solidFill>
                  <a:srgbClr val="008000"/>
                </a:solidFill>
                <a:latin typeface="メイリオ"/>
                <a:ea typeface="メイリオ"/>
                <a:cs typeface="メイリオ"/>
              </a:rPr>
              <a:t>自分で判断し、結果を報告できる</a:t>
            </a:r>
          </a:p>
          <a:p>
            <a:pPr marL="228600" indent="-228600">
              <a:lnSpc>
                <a:spcPts val="1200"/>
              </a:lnSpc>
              <a:spcBef>
                <a:spcPts val="0"/>
              </a:spcBef>
              <a:buFont typeface="+mj-lt"/>
              <a:buAutoNum type="arabicPeriod"/>
            </a:pPr>
            <a:r>
              <a:rPr lang="ja-JP" altLang="en-US" sz="900" dirty="0" smtClean="0">
                <a:solidFill>
                  <a:srgbClr val="008000"/>
                </a:solidFill>
                <a:latin typeface="メイリオ"/>
                <a:ea typeface="メイリオ"/>
                <a:cs typeface="メイリオ"/>
              </a:rPr>
              <a:t>指示やアドバイスを受けて行動し、結果を報告できる</a:t>
            </a:r>
          </a:p>
          <a:p>
            <a:pPr marL="228600" indent="-228600">
              <a:lnSpc>
                <a:spcPts val="1200"/>
              </a:lnSpc>
              <a:spcBef>
                <a:spcPts val="0"/>
              </a:spcBef>
              <a:buFont typeface="+mj-lt"/>
              <a:buAutoNum type="arabicPeriod"/>
            </a:pPr>
            <a:r>
              <a:rPr lang="ja-JP" altLang="en-US" sz="900" dirty="0" smtClean="0">
                <a:solidFill>
                  <a:srgbClr val="008000"/>
                </a:solidFill>
                <a:latin typeface="メイリオ"/>
                <a:ea typeface="メイリオ"/>
                <a:cs typeface="メイリオ"/>
              </a:rPr>
              <a:t>個々に指示を受けて行動できる</a:t>
            </a:r>
            <a:endParaRPr lang="ja-JP" altLang="en-US" sz="900" dirty="0">
              <a:solidFill>
                <a:srgbClr val="008000"/>
              </a:solidFill>
              <a:latin typeface="メイリオ"/>
              <a:ea typeface="メイリオ"/>
              <a:cs typeface="メイリオ"/>
            </a:endParaRPr>
          </a:p>
        </p:txBody>
      </p:sp>
    </p:spTree>
    <p:extLst>
      <p:ext uri="{BB962C8B-B14F-4D97-AF65-F5344CB8AC3E}">
        <p14:creationId xmlns:p14="http://schemas.microsoft.com/office/powerpoint/2010/main" val="1867857504"/>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250825" y="202881"/>
            <a:ext cx="8131175" cy="468313"/>
          </a:xfrm>
        </p:spPr>
        <p:txBody>
          <a:bodyPr/>
          <a:lstStyle/>
          <a:p>
            <a:r>
              <a:rPr lang="ja-JP" altLang="en-US" dirty="0"/>
              <a:t>人材育成：営業</a:t>
            </a:r>
            <a:r>
              <a:rPr lang="ja-JP" altLang="en-US" dirty="0" smtClean="0"/>
              <a:t>（６）</a:t>
            </a:r>
            <a:r>
              <a:rPr lang="ja-JP" altLang="en-US" dirty="0"/>
              <a:t>　</a:t>
            </a:r>
            <a:r>
              <a:rPr lang="ja-JP" altLang="en-US" sz="2800" dirty="0" smtClean="0">
                <a:ea typeface="ＭＳ Ｐゴシック" charset="-128"/>
              </a:rPr>
              <a:t>能力特性と育成手段</a:t>
            </a:r>
          </a:p>
        </p:txBody>
      </p:sp>
      <p:cxnSp>
        <p:nvCxnSpPr>
          <p:cNvPr id="3" name="直線矢印コネクタ 2"/>
          <p:cNvCxnSpPr/>
          <p:nvPr/>
        </p:nvCxnSpPr>
        <p:spPr bwMode="auto">
          <a:xfrm flipV="1">
            <a:off x="4572000" y="1156480"/>
            <a:ext cx="0" cy="5105400"/>
          </a:xfrm>
          <a:prstGeom prst="straightConnector1">
            <a:avLst/>
          </a:prstGeom>
          <a:solidFill>
            <a:schemeClr val="bg1"/>
          </a:solidFill>
          <a:ln w="19050" cap="flat" cmpd="sng" algn="ctr">
            <a:solidFill>
              <a:srgbClr val="00B0F0"/>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直線矢印コネクタ 10"/>
          <p:cNvCxnSpPr/>
          <p:nvPr/>
        </p:nvCxnSpPr>
        <p:spPr bwMode="auto">
          <a:xfrm>
            <a:off x="952500" y="3709180"/>
            <a:ext cx="7239000" cy="0"/>
          </a:xfrm>
          <a:prstGeom prst="straightConnector1">
            <a:avLst/>
          </a:prstGeom>
          <a:solidFill>
            <a:schemeClr val="bg1"/>
          </a:solidFill>
          <a:ln w="19050" cap="flat" cmpd="sng" algn="ctr">
            <a:solidFill>
              <a:srgbClr val="00B0F0"/>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テキスト ボックス 12"/>
          <p:cNvSpPr txBox="1"/>
          <p:nvPr/>
        </p:nvSpPr>
        <p:spPr>
          <a:xfrm>
            <a:off x="4267200" y="2918809"/>
            <a:ext cx="369332" cy="707886"/>
          </a:xfrm>
          <a:prstGeom prst="rect">
            <a:avLst/>
          </a:prstGeom>
          <a:noFill/>
        </p:spPr>
        <p:txBody>
          <a:bodyPr vert="eaVert" wrap="none" rtlCol="0">
            <a:spAutoFit/>
          </a:bodyPr>
          <a:lstStyle/>
          <a:p>
            <a:r>
              <a:rPr kumimoji="1" lang="ja-JP" altLang="en-US" sz="1200" dirty="0" smtClean="0">
                <a:solidFill>
                  <a:srgbClr val="3333CC"/>
                </a:solidFill>
                <a:latin typeface="メイリオ"/>
                <a:ea typeface="メイリオ"/>
                <a:cs typeface="メイリオ"/>
              </a:rPr>
              <a:t>教育効果</a:t>
            </a:r>
            <a:endParaRPr kumimoji="1" lang="ja-JP" altLang="en-US" sz="1200" dirty="0">
              <a:solidFill>
                <a:srgbClr val="3333CC"/>
              </a:solidFill>
              <a:latin typeface="メイリオ"/>
              <a:ea typeface="メイリオ"/>
              <a:cs typeface="メイリオ"/>
            </a:endParaRPr>
          </a:p>
        </p:txBody>
      </p:sp>
      <p:sp>
        <p:nvSpPr>
          <p:cNvPr id="16" name="テキスト ボックス 15"/>
          <p:cNvSpPr txBox="1"/>
          <p:nvPr/>
        </p:nvSpPr>
        <p:spPr>
          <a:xfrm>
            <a:off x="3594538" y="3709175"/>
            <a:ext cx="914400" cy="276999"/>
          </a:xfrm>
          <a:prstGeom prst="rect">
            <a:avLst/>
          </a:prstGeom>
          <a:noFill/>
        </p:spPr>
        <p:txBody>
          <a:bodyPr wrap="square" rtlCol="0">
            <a:spAutoFit/>
          </a:bodyPr>
          <a:lstStyle/>
          <a:p>
            <a:pPr algn="ctr"/>
            <a:r>
              <a:rPr kumimoji="1" lang="ja-JP" altLang="en-US" sz="1200" dirty="0" smtClean="0">
                <a:solidFill>
                  <a:srgbClr val="3333CC"/>
                </a:solidFill>
                <a:latin typeface="メイリオ"/>
                <a:ea typeface="メイリオ"/>
                <a:cs typeface="メイリオ"/>
              </a:rPr>
              <a:t>環境効果</a:t>
            </a:r>
            <a:endParaRPr kumimoji="1" lang="ja-JP" altLang="en-US" sz="1200" dirty="0">
              <a:solidFill>
                <a:srgbClr val="3333CC"/>
              </a:solidFill>
              <a:latin typeface="メイリオ"/>
              <a:ea typeface="メイリオ"/>
              <a:cs typeface="メイリオ"/>
            </a:endParaRPr>
          </a:p>
        </p:txBody>
      </p:sp>
      <p:sp>
        <p:nvSpPr>
          <p:cNvPr id="17" name="テキスト ボックス 16"/>
          <p:cNvSpPr txBox="1"/>
          <p:nvPr/>
        </p:nvSpPr>
        <p:spPr>
          <a:xfrm>
            <a:off x="3326938" y="879481"/>
            <a:ext cx="2492990" cy="276999"/>
          </a:xfrm>
          <a:prstGeom prst="rect">
            <a:avLst/>
          </a:prstGeom>
          <a:noFill/>
        </p:spPr>
        <p:txBody>
          <a:bodyPr wrap="none" rtlCol="0">
            <a:spAutoFit/>
          </a:bodyPr>
          <a:lstStyle/>
          <a:p>
            <a:pPr algn="ctr"/>
            <a:r>
              <a:rPr kumimoji="1" lang="ja-JP" altLang="en-US" sz="1200" dirty="0" smtClean="0">
                <a:solidFill>
                  <a:srgbClr val="3333CC"/>
                </a:solidFill>
                <a:latin typeface="メイリオ"/>
                <a:ea typeface="メイリオ"/>
                <a:cs typeface="メイリオ"/>
              </a:rPr>
              <a:t>訓練や研修によって変化しやすい</a:t>
            </a:r>
            <a:endParaRPr kumimoji="1" lang="ja-JP" altLang="en-US" sz="1200" dirty="0">
              <a:solidFill>
                <a:srgbClr val="3333CC"/>
              </a:solidFill>
              <a:latin typeface="メイリオ"/>
              <a:ea typeface="メイリオ"/>
              <a:cs typeface="メイリオ"/>
            </a:endParaRPr>
          </a:p>
        </p:txBody>
      </p:sp>
      <p:sp>
        <p:nvSpPr>
          <p:cNvPr id="20" name="テキスト ボックス 19"/>
          <p:cNvSpPr txBox="1"/>
          <p:nvPr/>
        </p:nvSpPr>
        <p:spPr>
          <a:xfrm>
            <a:off x="2865273" y="6256625"/>
            <a:ext cx="3416320" cy="276999"/>
          </a:xfrm>
          <a:prstGeom prst="rect">
            <a:avLst/>
          </a:prstGeom>
          <a:noFill/>
        </p:spPr>
        <p:txBody>
          <a:bodyPr wrap="none" rtlCol="0">
            <a:spAutoFit/>
          </a:bodyPr>
          <a:lstStyle/>
          <a:p>
            <a:pPr algn="ctr"/>
            <a:r>
              <a:rPr kumimoji="1" lang="ja-JP" altLang="en-US" sz="1200" dirty="0" smtClean="0">
                <a:solidFill>
                  <a:srgbClr val="3333CC"/>
                </a:solidFill>
                <a:latin typeface="メイリオ"/>
                <a:ea typeface="メイリオ"/>
                <a:cs typeface="メイリオ"/>
              </a:rPr>
              <a:t>生得的な性格や生活環境に依存し変化しにくい</a:t>
            </a:r>
            <a:endParaRPr kumimoji="1" lang="ja-JP" altLang="en-US" sz="1200" dirty="0">
              <a:solidFill>
                <a:srgbClr val="3333CC"/>
              </a:solidFill>
              <a:latin typeface="メイリオ"/>
              <a:ea typeface="メイリオ"/>
              <a:cs typeface="メイリオ"/>
            </a:endParaRPr>
          </a:p>
        </p:txBody>
      </p:sp>
      <p:sp>
        <p:nvSpPr>
          <p:cNvPr id="21" name="テキスト ボックス 20"/>
          <p:cNvSpPr txBox="1"/>
          <p:nvPr/>
        </p:nvSpPr>
        <p:spPr>
          <a:xfrm>
            <a:off x="605436" y="2508851"/>
            <a:ext cx="369332" cy="2400657"/>
          </a:xfrm>
          <a:prstGeom prst="rect">
            <a:avLst/>
          </a:prstGeom>
          <a:noFill/>
        </p:spPr>
        <p:txBody>
          <a:bodyPr vert="eaVert" wrap="none" rtlCol="0">
            <a:spAutoFit/>
          </a:bodyPr>
          <a:lstStyle/>
          <a:p>
            <a:pPr algn="ctr"/>
            <a:r>
              <a:rPr kumimoji="1" lang="ja-JP" altLang="en-US" sz="1200" dirty="0" smtClean="0">
                <a:solidFill>
                  <a:srgbClr val="3333CC"/>
                </a:solidFill>
                <a:latin typeface="メイリオ"/>
                <a:ea typeface="メイリオ"/>
                <a:cs typeface="メイリオ"/>
              </a:rPr>
              <a:t>指示や命令などの強制力が効果的</a:t>
            </a:r>
            <a:endParaRPr kumimoji="1" lang="ja-JP" altLang="en-US" sz="1200" dirty="0">
              <a:solidFill>
                <a:srgbClr val="3333CC"/>
              </a:solidFill>
              <a:latin typeface="メイリオ"/>
              <a:ea typeface="メイリオ"/>
              <a:cs typeface="メイリオ"/>
            </a:endParaRPr>
          </a:p>
        </p:txBody>
      </p:sp>
      <p:sp>
        <p:nvSpPr>
          <p:cNvPr id="22" name="テキスト ボックス 21"/>
          <p:cNvSpPr txBox="1"/>
          <p:nvPr/>
        </p:nvSpPr>
        <p:spPr>
          <a:xfrm>
            <a:off x="8194061" y="2124126"/>
            <a:ext cx="369332" cy="3170099"/>
          </a:xfrm>
          <a:prstGeom prst="rect">
            <a:avLst/>
          </a:prstGeom>
          <a:noFill/>
        </p:spPr>
        <p:txBody>
          <a:bodyPr vert="eaVert" wrap="none" rtlCol="0">
            <a:spAutoFit/>
          </a:bodyPr>
          <a:lstStyle/>
          <a:p>
            <a:pPr algn="ctr"/>
            <a:r>
              <a:rPr kumimoji="1" lang="ja-JP" altLang="en-US" sz="1200" dirty="0" smtClean="0">
                <a:solidFill>
                  <a:srgbClr val="3333CC"/>
                </a:solidFill>
                <a:latin typeface="メイリオ"/>
                <a:ea typeface="メイリオ"/>
                <a:cs typeface="メイリオ"/>
              </a:rPr>
              <a:t>自主的判断や自発的行動を促すことが効果的</a:t>
            </a:r>
            <a:endParaRPr kumimoji="1" lang="ja-JP" altLang="en-US" sz="1200" dirty="0">
              <a:solidFill>
                <a:srgbClr val="3333CC"/>
              </a:solidFill>
              <a:latin typeface="メイリオ"/>
              <a:ea typeface="メイリオ"/>
              <a:cs typeface="メイリオ"/>
            </a:endParaRPr>
          </a:p>
        </p:txBody>
      </p:sp>
      <p:sp>
        <p:nvSpPr>
          <p:cNvPr id="18" name="角丸四角形 17"/>
          <p:cNvSpPr/>
          <p:nvPr/>
        </p:nvSpPr>
        <p:spPr bwMode="auto">
          <a:xfrm>
            <a:off x="2209800"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製品・商品</a:t>
            </a:r>
          </a:p>
        </p:txBody>
      </p:sp>
      <p:sp>
        <p:nvSpPr>
          <p:cNvPr id="24" name="角丸四角形 23"/>
          <p:cNvSpPr/>
          <p:nvPr/>
        </p:nvSpPr>
        <p:spPr bwMode="auto">
          <a:xfrm>
            <a:off x="1143000"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自社</a:t>
            </a:r>
          </a:p>
        </p:txBody>
      </p:sp>
      <p:sp>
        <p:nvSpPr>
          <p:cNvPr id="25" name="角丸四角形 24"/>
          <p:cNvSpPr/>
          <p:nvPr/>
        </p:nvSpPr>
        <p:spPr bwMode="auto">
          <a:xfrm>
            <a:off x="4689828"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環境・動向</a:t>
            </a:r>
          </a:p>
        </p:txBody>
      </p:sp>
      <p:sp>
        <p:nvSpPr>
          <p:cNvPr id="26" name="角丸四角形 25"/>
          <p:cNvSpPr/>
          <p:nvPr/>
        </p:nvSpPr>
        <p:spPr bwMode="auto">
          <a:xfrm>
            <a:off x="5715000"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顧客</a:t>
            </a:r>
          </a:p>
        </p:txBody>
      </p:sp>
      <p:sp>
        <p:nvSpPr>
          <p:cNvPr id="27" name="角丸四角形 26"/>
          <p:cNvSpPr/>
          <p:nvPr/>
        </p:nvSpPr>
        <p:spPr bwMode="auto">
          <a:xfrm>
            <a:off x="6943792" y="5712715"/>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向上心</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a:solidFill>
                  <a:srgbClr val="FFFFFF"/>
                </a:solidFill>
                <a:latin typeface="メイリオ"/>
                <a:ea typeface="メイリオ"/>
                <a:cs typeface="メイリオ"/>
              </a:rPr>
              <a:t>目的意識</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28" name="角丸四角形 27"/>
          <p:cNvSpPr/>
          <p:nvPr/>
        </p:nvSpPr>
        <p:spPr bwMode="auto">
          <a:xfrm>
            <a:off x="6931113" y="5290508"/>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探求心</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好奇心</a:t>
            </a:r>
          </a:p>
        </p:txBody>
      </p:sp>
      <p:sp>
        <p:nvSpPr>
          <p:cNvPr id="29" name="角丸四角形 28"/>
          <p:cNvSpPr/>
          <p:nvPr/>
        </p:nvSpPr>
        <p:spPr bwMode="auto">
          <a:xfrm>
            <a:off x="5888421" y="3213880"/>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自立</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遂行力</a:t>
            </a:r>
          </a:p>
        </p:txBody>
      </p:sp>
      <p:sp>
        <p:nvSpPr>
          <p:cNvPr id="30" name="角丸四角形 29"/>
          <p:cNvSpPr/>
          <p:nvPr/>
        </p:nvSpPr>
        <p:spPr bwMode="auto">
          <a:xfrm>
            <a:off x="6931113" y="2803922"/>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ストレス</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耐性</a:t>
            </a:r>
          </a:p>
        </p:txBody>
      </p:sp>
      <p:sp>
        <p:nvSpPr>
          <p:cNvPr id="31" name="角丸四角形 30"/>
          <p:cNvSpPr/>
          <p:nvPr/>
        </p:nvSpPr>
        <p:spPr bwMode="auto">
          <a:xfrm>
            <a:off x="6943792" y="3213880"/>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業務</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志向性</a:t>
            </a:r>
          </a:p>
        </p:txBody>
      </p:sp>
      <p:sp>
        <p:nvSpPr>
          <p:cNvPr id="32" name="角丸四角形 31"/>
          <p:cNvSpPr/>
          <p:nvPr/>
        </p:nvSpPr>
        <p:spPr bwMode="auto">
          <a:xfrm>
            <a:off x="4648200" y="3823480"/>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責任感</a:t>
            </a:r>
          </a:p>
        </p:txBody>
      </p:sp>
      <p:sp>
        <p:nvSpPr>
          <p:cNvPr id="33" name="角丸四角形 32"/>
          <p:cNvSpPr/>
          <p:nvPr/>
        </p:nvSpPr>
        <p:spPr bwMode="auto">
          <a:xfrm>
            <a:off x="5888421" y="5712715"/>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信頼性</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a:solidFill>
                  <a:srgbClr val="FFFFFF"/>
                </a:solidFill>
                <a:latin typeface="メイリオ"/>
                <a:ea typeface="メイリオ"/>
                <a:cs typeface="メイリオ"/>
              </a:rPr>
              <a:t>誠実さ</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34" name="角丸四角形 33"/>
          <p:cNvSpPr/>
          <p:nvPr/>
        </p:nvSpPr>
        <p:spPr bwMode="auto">
          <a:xfrm>
            <a:off x="5888421" y="5290508"/>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柔軟性</a:t>
            </a:r>
          </a:p>
        </p:txBody>
      </p:sp>
      <p:sp>
        <p:nvSpPr>
          <p:cNvPr id="35" name="角丸四角形 34"/>
          <p:cNvSpPr/>
          <p:nvPr/>
        </p:nvSpPr>
        <p:spPr bwMode="auto">
          <a:xfrm>
            <a:off x="4648200" y="4252256"/>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smtClean="0">
                <a:solidFill>
                  <a:srgbClr val="FFFFFF"/>
                </a:solidFill>
                <a:latin typeface="メイリオ"/>
                <a:ea typeface="メイリオ"/>
                <a:cs typeface="メイリオ"/>
              </a:rPr>
              <a:t>決断力</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36" name="角丸四角形 35"/>
          <p:cNvSpPr/>
          <p:nvPr/>
        </p:nvSpPr>
        <p:spPr bwMode="auto">
          <a:xfrm>
            <a:off x="2406759" y="2309207"/>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ビジネス</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a:solidFill>
                  <a:srgbClr val="FFFFFF"/>
                </a:solidFill>
                <a:latin typeface="メイリオ"/>
                <a:ea typeface="メイリオ"/>
                <a:cs typeface="メイリオ"/>
              </a:rPr>
              <a:t>マナー</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37" name="角丸四角形 36"/>
          <p:cNvSpPr/>
          <p:nvPr/>
        </p:nvSpPr>
        <p:spPr bwMode="auto">
          <a:xfrm>
            <a:off x="2406759" y="1842280"/>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問題</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解決力</a:t>
            </a:r>
          </a:p>
        </p:txBody>
      </p:sp>
      <p:sp>
        <p:nvSpPr>
          <p:cNvPr id="38" name="角丸四角形 37"/>
          <p:cNvSpPr/>
          <p:nvPr/>
        </p:nvSpPr>
        <p:spPr bwMode="auto">
          <a:xfrm>
            <a:off x="3518338" y="1848014"/>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交渉力</a:t>
            </a:r>
          </a:p>
        </p:txBody>
      </p:sp>
      <p:sp>
        <p:nvSpPr>
          <p:cNvPr id="39" name="角丸四角形 38"/>
          <p:cNvSpPr/>
          <p:nvPr/>
        </p:nvSpPr>
        <p:spPr bwMode="auto">
          <a:xfrm>
            <a:off x="4648200" y="1842280"/>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800" b="0" i="0" u="none" strike="noStrike" cap="none" normalizeH="0" baseline="0" dirty="0" smtClean="0">
                <a:ln>
                  <a:noFill/>
                </a:ln>
                <a:solidFill>
                  <a:srgbClr val="FFFFFF"/>
                </a:solidFill>
                <a:effectLst/>
                <a:latin typeface="メイリオ"/>
                <a:ea typeface="メイリオ"/>
                <a:cs typeface="メイリオ"/>
              </a:rPr>
              <a:t>コミュニ</a:t>
            </a:r>
            <a:endParaRPr kumimoji="0" lang="en-US" altLang="ja-JP" sz="8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800" b="0" i="0" u="none" strike="noStrike" cap="none" normalizeH="0" baseline="0" dirty="0" smtClean="0">
                <a:ln>
                  <a:noFill/>
                </a:ln>
                <a:solidFill>
                  <a:srgbClr val="FFFFFF"/>
                </a:solidFill>
                <a:effectLst/>
                <a:latin typeface="メイリオ"/>
                <a:ea typeface="メイリオ"/>
                <a:cs typeface="メイリオ"/>
              </a:rPr>
              <a:t>ケーション力</a:t>
            </a:r>
          </a:p>
        </p:txBody>
      </p:sp>
      <p:sp>
        <p:nvSpPr>
          <p:cNvPr id="40" name="角丸四角形 39"/>
          <p:cNvSpPr/>
          <p:nvPr/>
        </p:nvSpPr>
        <p:spPr bwMode="auto">
          <a:xfrm>
            <a:off x="5715000" y="1848014"/>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リーダー</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smtClean="0">
                <a:solidFill>
                  <a:srgbClr val="FFFFFF"/>
                </a:solidFill>
                <a:latin typeface="メイリオ"/>
                <a:ea typeface="メイリオ"/>
                <a:cs typeface="メイリオ"/>
              </a:rPr>
              <a:t>シップ力</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41" name="角丸四角形 40"/>
          <p:cNvSpPr/>
          <p:nvPr/>
        </p:nvSpPr>
        <p:spPr bwMode="auto">
          <a:xfrm>
            <a:off x="4078133" y="2371234"/>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企画力</a:t>
            </a:r>
          </a:p>
        </p:txBody>
      </p:sp>
      <p:sp>
        <p:nvSpPr>
          <p:cNvPr id="42" name="角丸四角形 41"/>
          <p:cNvSpPr/>
          <p:nvPr/>
        </p:nvSpPr>
        <p:spPr bwMode="auto">
          <a:xfrm>
            <a:off x="5715000" y="2318351"/>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創造力</a:t>
            </a:r>
          </a:p>
        </p:txBody>
      </p:sp>
      <p:sp>
        <p:nvSpPr>
          <p:cNvPr id="44" name="テキスト ボックス 43"/>
          <p:cNvSpPr txBox="1"/>
          <p:nvPr/>
        </p:nvSpPr>
        <p:spPr>
          <a:xfrm>
            <a:off x="5888421" y="4276941"/>
            <a:ext cx="1807779" cy="276999"/>
          </a:xfrm>
          <a:prstGeom prst="rect">
            <a:avLst/>
          </a:prstGeom>
          <a:noFill/>
        </p:spPr>
        <p:txBody>
          <a:bodyPr wrap="square" rtlCol="0">
            <a:spAutoFit/>
          </a:bodyPr>
          <a:lstStyle/>
          <a:p>
            <a:pPr algn="ctr"/>
            <a:r>
              <a:rPr kumimoji="1" lang="ja-JP" altLang="en-US" sz="1200" dirty="0" smtClean="0">
                <a:solidFill>
                  <a:srgbClr val="0066FF"/>
                </a:solidFill>
                <a:latin typeface="メイリオ"/>
                <a:ea typeface="メイリオ"/>
                <a:cs typeface="メイリオ"/>
              </a:rPr>
              <a:t>コーチング</a:t>
            </a:r>
            <a:endParaRPr kumimoji="1" lang="ja-JP" altLang="en-US" sz="1200" dirty="0">
              <a:solidFill>
                <a:srgbClr val="0066FF"/>
              </a:solidFill>
              <a:latin typeface="メイリオ"/>
              <a:ea typeface="メイリオ"/>
              <a:cs typeface="メイリオ"/>
            </a:endParaRPr>
          </a:p>
        </p:txBody>
      </p:sp>
      <p:sp>
        <p:nvSpPr>
          <p:cNvPr id="45" name="テキスト ボックス 44"/>
          <p:cNvSpPr txBox="1"/>
          <p:nvPr/>
        </p:nvSpPr>
        <p:spPr>
          <a:xfrm>
            <a:off x="1015052" y="1862516"/>
            <a:ext cx="1246495" cy="276999"/>
          </a:xfrm>
          <a:prstGeom prst="rect">
            <a:avLst/>
          </a:prstGeom>
          <a:noFill/>
        </p:spPr>
        <p:txBody>
          <a:bodyPr wrap="square" rtlCol="0">
            <a:spAutoFit/>
          </a:bodyPr>
          <a:lstStyle/>
          <a:p>
            <a:pPr algn="ctr"/>
            <a:r>
              <a:rPr kumimoji="1" lang="ja-JP" altLang="en-US" sz="1200" dirty="0" smtClean="0">
                <a:solidFill>
                  <a:srgbClr val="0066FF"/>
                </a:solidFill>
                <a:latin typeface="メイリオ"/>
                <a:ea typeface="メイリオ"/>
                <a:cs typeface="メイリオ"/>
              </a:rPr>
              <a:t>研修</a:t>
            </a:r>
            <a:endParaRPr kumimoji="1" lang="ja-JP" altLang="en-US" sz="1200" dirty="0">
              <a:solidFill>
                <a:srgbClr val="0066FF"/>
              </a:solidFill>
              <a:latin typeface="メイリオ"/>
              <a:ea typeface="メイリオ"/>
              <a:cs typeface="メイリオ"/>
            </a:endParaRPr>
          </a:p>
        </p:txBody>
      </p:sp>
      <p:sp>
        <p:nvSpPr>
          <p:cNvPr id="46" name="テキスト ボックス 45"/>
          <p:cNvSpPr txBox="1"/>
          <p:nvPr/>
        </p:nvSpPr>
        <p:spPr>
          <a:xfrm>
            <a:off x="6803165" y="1392183"/>
            <a:ext cx="1246495" cy="830997"/>
          </a:xfrm>
          <a:prstGeom prst="rect">
            <a:avLst/>
          </a:prstGeom>
          <a:noFill/>
        </p:spPr>
        <p:txBody>
          <a:bodyPr wrap="square" rtlCol="0">
            <a:spAutoFit/>
          </a:bodyPr>
          <a:lstStyle/>
          <a:p>
            <a:pPr algn="ctr"/>
            <a:r>
              <a:rPr kumimoji="1" lang="ja-JP" altLang="en-US" sz="1200" dirty="0" smtClean="0">
                <a:solidFill>
                  <a:srgbClr val="0066FF"/>
                </a:solidFill>
                <a:latin typeface="メイリオ"/>
                <a:ea typeface="メイリオ"/>
                <a:cs typeface="メイリオ"/>
              </a:rPr>
              <a:t>ＯＪＴ</a:t>
            </a:r>
            <a:endParaRPr kumimoji="1" lang="en-US" altLang="ja-JP" sz="1200" dirty="0" smtClean="0">
              <a:solidFill>
                <a:srgbClr val="0066FF"/>
              </a:solidFill>
              <a:latin typeface="メイリオ"/>
              <a:ea typeface="メイリオ"/>
              <a:cs typeface="メイリオ"/>
            </a:endParaRPr>
          </a:p>
          <a:p>
            <a:pPr algn="ctr"/>
            <a:endParaRPr lang="en-US" altLang="ja-JP" sz="1200" dirty="0" smtClean="0">
              <a:solidFill>
                <a:srgbClr val="0066FF"/>
              </a:solidFill>
              <a:latin typeface="メイリオ"/>
              <a:ea typeface="メイリオ"/>
              <a:cs typeface="メイリオ"/>
            </a:endParaRPr>
          </a:p>
          <a:p>
            <a:pPr algn="ctr"/>
            <a:r>
              <a:rPr lang="ja-JP" altLang="en-US" sz="1200" dirty="0" smtClean="0">
                <a:solidFill>
                  <a:srgbClr val="0066FF"/>
                </a:solidFill>
                <a:latin typeface="メイリオ"/>
                <a:ea typeface="メイリオ"/>
                <a:cs typeface="メイリオ"/>
              </a:rPr>
              <a:t>マネージメント</a:t>
            </a:r>
            <a:endParaRPr lang="en-US" altLang="ja-JP" sz="1200" dirty="0" smtClean="0">
              <a:solidFill>
                <a:srgbClr val="0066FF"/>
              </a:solidFill>
              <a:latin typeface="メイリオ"/>
              <a:ea typeface="メイリオ"/>
              <a:cs typeface="メイリオ"/>
            </a:endParaRPr>
          </a:p>
          <a:p>
            <a:pPr algn="ctr"/>
            <a:r>
              <a:rPr lang="ja-JP" altLang="en-US" sz="1200" dirty="0" smtClean="0">
                <a:solidFill>
                  <a:srgbClr val="0066FF"/>
                </a:solidFill>
                <a:latin typeface="メイリオ"/>
                <a:ea typeface="メイリオ"/>
                <a:cs typeface="メイリオ"/>
              </a:rPr>
              <a:t>スタイル</a:t>
            </a:r>
            <a:endParaRPr kumimoji="1" lang="ja-JP" altLang="en-US" sz="1200" dirty="0">
              <a:solidFill>
                <a:srgbClr val="0066FF"/>
              </a:solidFill>
              <a:latin typeface="メイリオ"/>
              <a:ea typeface="メイリオ"/>
              <a:cs typeface="メイリオ"/>
            </a:endParaRPr>
          </a:p>
        </p:txBody>
      </p:sp>
      <p:sp>
        <p:nvSpPr>
          <p:cNvPr id="23" name="角丸四角形 22"/>
          <p:cNvSpPr/>
          <p:nvPr/>
        </p:nvSpPr>
        <p:spPr bwMode="auto">
          <a:xfrm>
            <a:off x="1229710" y="4412821"/>
            <a:ext cx="2858933" cy="1395260"/>
          </a:xfrm>
          <a:prstGeom prst="roundRect">
            <a:avLst>
              <a:gd name="adj" fmla="val 0"/>
            </a:avLst>
          </a:prstGeom>
          <a:solidFill>
            <a:schemeClr val="bg1"/>
          </a:solidFill>
          <a:ln w="38100" cap="flat" cmpd="sng" algn="ctr">
            <a:solidFill>
              <a:srgbClr val="FF66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6600"/>
                </a:solidFill>
                <a:effectLst/>
                <a:latin typeface="メイリオ"/>
                <a:ea typeface="メイリオ"/>
                <a:cs typeface="メイリオ"/>
              </a:rPr>
              <a:t>生得的な性格や生活環境に依存する</a:t>
            </a:r>
            <a:r>
              <a:rPr kumimoji="0" lang="ja-JP" altLang="en-US" sz="1200" dirty="0" smtClean="0">
                <a:solidFill>
                  <a:srgbClr val="FF6600"/>
                </a:solidFill>
                <a:latin typeface="メイリオ"/>
                <a:ea typeface="メイリオ"/>
                <a:cs typeface="メイリオ"/>
              </a:rPr>
              <a:t>ライフスタイルや価値観は、外的な強制力や指示・命令により、変化させることは困難</a:t>
            </a:r>
            <a:endParaRPr kumimoji="0" lang="ja-JP" altLang="en-US" sz="1200" dirty="0">
              <a:solidFill>
                <a:srgbClr val="FF6600"/>
              </a:solidFill>
              <a:latin typeface="メイリオ"/>
              <a:ea typeface="メイリオ"/>
              <a:cs typeface="メイリオ"/>
            </a:endParaRPr>
          </a:p>
        </p:txBody>
      </p:sp>
    </p:spTree>
    <p:extLst>
      <p:ext uri="{BB962C8B-B14F-4D97-AF65-F5344CB8AC3E}">
        <p14:creationId xmlns:p14="http://schemas.microsoft.com/office/powerpoint/2010/main" val="13803494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p:cTn id="44" dur="500" fill="hold"/>
                                        <p:tgtEl>
                                          <p:spTgt spid="41"/>
                                        </p:tgtEl>
                                        <p:attrNameLst>
                                          <p:attrName>ppt_w</p:attrName>
                                        </p:attrNameLst>
                                      </p:cBhvr>
                                      <p:tavLst>
                                        <p:tav tm="0">
                                          <p:val>
                                            <p:fltVal val="0"/>
                                          </p:val>
                                        </p:tav>
                                        <p:tav tm="100000">
                                          <p:val>
                                            <p:strVal val="#ppt_w"/>
                                          </p:val>
                                        </p:tav>
                                      </p:tavLst>
                                    </p:anim>
                                    <p:anim calcmode="lin" valueType="num">
                                      <p:cBhvr>
                                        <p:cTn id="45" dur="500" fill="hold"/>
                                        <p:tgtEl>
                                          <p:spTgt spid="41"/>
                                        </p:tgtEl>
                                        <p:attrNameLst>
                                          <p:attrName>ppt_h</p:attrName>
                                        </p:attrNameLst>
                                      </p:cBhvr>
                                      <p:tavLst>
                                        <p:tav tm="0">
                                          <p:val>
                                            <p:fltVal val="0"/>
                                          </p:val>
                                        </p:tav>
                                        <p:tav tm="100000">
                                          <p:val>
                                            <p:strVal val="#ppt_h"/>
                                          </p:val>
                                        </p:tav>
                                      </p:tavLst>
                                    </p:anim>
                                    <p:animEffect transition="in" filter="fade">
                                      <p:cBhvr>
                                        <p:cTn id="46" dur="500"/>
                                        <p:tgtEl>
                                          <p:spTgt spid="4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500" fill="hold"/>
                                        <p:tgtEl>
                                          <p:spTgt spid="40"/>
                                        </p:tgtEl>
                                        <p:attrNameLst>
                                          <p:attrName>ppt_w</p:attrName>
                                        </p:attrNameLst>
                                      </p:cBhvr>
                                      <p:tavLst>
                                        <p:tav tm="0">
                                          <p:val>
                                            <p:fltVal val="0"/>
                                          </p:val>
                                        </p:tav>
                                        <p:tav tm="100000">
                                          <p:val>
                                            <p:strVal val="#ppt_w"/>
                                          </p:val>
                                        </p:tav>
                                      </p:tavLst>
                                    </p:anim>
                                    <p:anim calcmode="lin" valueType="num">
                                      <p:cBhvr>
                                        <p:cTn id="55" dur="500" fill="hold"/>
                                        <p:tgtEl>
                                          <p:spTgt spid="40"/>
                                        </p:tgtEl>
                                        <p:attrNameLst>
                                          <p:attrName>ppt_h</p:attrName>
                                        </p:attrNameLst>
                                      </p:cBhvr>
                                      <p:tavLst>
                                        <p:tav tm="0">
                                          <p:val>
                                            <p:fltVal val="0"/>
                                          </p:val>
                                        </p:tav>
                                        <p:tav tm="100000">
                                          <p:val>
                                            <p:strVal val="#ppt_h"/>
                                          </p:val>
                                        </p:tav>
                                      </p:tavLst>
                                    </p:anim>
                                    <p:animEffect transition="in" filter="fade">
                                      <p:cBhvr>
                                        <p:cTn id="56" dur="500"/>
                                        <p:tgtEl>
                                          <p:spTgt spid="4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Effect transition="in" filter="fad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500" fill="hold"/>
                                        <p:tgtEl>
                                          <p:spTgt spid="31"/>
                                        </p:tgtEl>
                                        <p:attrNameLst>
                                          <p:attrName>ppt_w</p:attrName>
                                        </p:attrNameLst>
                                      </p:cBhvr>
                                      <p:tavLst>
                                        <p:tav tm="0">
                                          <p:val>
                                            <p:fltVal val="0"/>
                                          </p:val>
                                        </p:tav>
                                        <p:tav tm="100000">
                                          <p:val>
                                            <p:strVal val="#ppt_w"/>
                                          </p:val>
                                        </p:tav>
                                      </p:tavLst>
                                    </p:anim>
                                    <p:anim calcmode="lin" valueType="num">
                                      <p:cBhvr>
                                        <p:cTn id="72" dur="500" fill="hold"/>
                                        <p:tgtEl>
                                          <p:spTgt spid="31"/>
                                        </p:tgtEl>
                                        <p:attrNameLst>
                                          <p:attrName>ppt_h</p:attrName>
                                        </p:attrNameLst>
                                      </p:cBhvr>
                                      <p:tavLst>
                                        <p:tav tm="0">
                                          <p:val>
                                            <p:fltVal val="0"/>
                                          </p:val>
                                        </p:tav>
                                        <p:tav tm="100000">
                                          <p:val>
                                            <p:strVal val="#ppt_h"/>
                                          </p:val>
                                        </p:tav>
                                      </p:tavLst>
                                    </p:anim>
                                    <p:animEffect transition="in" filter="fade">
                                      <p:cBhvr>
                                        <p:cTn id="73" dur="500"/>
                                        <p:tgtEl>
                                          <p:spTgt spid="31"/>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Effect transition="in" filter="fade">
                                      <p:cBhvr>
                                        <p:cTn id="78" dur="500"/>
                                        <p:tgtEl>
                                          <p:spTgt spid="2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p:cTn id="91" dur="500" fill="hold"/>
                                        <p:tgtEl>
                                          <p:spTgt spid="34"/>
                                        </p:tgtEl>
                                        <p:attrNameLst>
                                          <p:attrName>ppt_w</p:attrName>
                                        </p:attrNameLst>
                                      </p:cBhvr>
                                      <p:tavLst>
                                        <p:tav tm="0">
                                          <p:val>
                                            <p:fltVal val="0"/>
                                          </p:val>
                                        </p:tav>
                                        <p:tav tm="100000">
                                          <p:val>
                                            <p:strVal val="#ppt_w"/>
                                          </p:val>
                                        </p:tav>
                                      </p:tavLst>
                                    </p:anim>
                                    <p:anim calcmode="lin" valueType="num">
                                      <p:cBhvr>
                                        <p:cTn id="92" dur="500" fill="hold"/>
                                        <p:tgtEl>
                                          <p:spTgt spid="34"/>
                                        </p:tgtEl>
                                        <p:attrNameLst>
                                          <p:attrName>ppt_h</p:attrName>
                                        </p:attrNameLst>
                                      </p:cBhvr>
                                      <p:tavLst>
                                        <p:tav tm="0">
                                          <p:val>
                                            <p:fltVal val="0"/>
                                          </p:val>
                                        </p:tav>
                                        <p:tav tm="100000">
                                          <p:val>
                                            <p:strVal val="#ppt_h"/>
                                          </p:val>
                                        </p:tav>
                                      </p:tavLst>
                                    </p:anim>
                                    <p:animEffect transition="in" filter="fade">
                                      <p:cBhvr>
                                        <p:cTn id="93" dur="500"/>
                                        <p:tgtEl>
                                          <p:spTgt spid="34"/>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500" fill="hold"/>
                                        <p:tgtEl>
                                          <p:spTgt spid="33"/>
                                        </p:tgtEl>
                                        <p:attrNameLst>
                                          <p:attrName>ppt_w</p:attrName>
                                        </p:attrNameLst>
                                      </p:cBhvr>
                                      <p:tavLst>
                                        <p:tav tm="0">
                                          <p:val>
                                            <p:fltVal val="0"/>
                                          </p:val>
                                        </p:tav>
                                        <p:tav tm="100000">
                                          <p:val>
                                            <p:strVal val="#ppt_w"/>
                                          </p:val>
                                        </p:tav>
                                      </p:tavLst>
                                    </p:anim>
                                    <p:anim calcmode="lin" valueType="num">
                                      <p:cBhvr>
                                        <p:cTn id="97" dur="500" fill="hold"/>
                                        <p:tgtEl>
                                          <p:spTgt spid="33"/>
                                        </p:tgtEl>
                                        <p:attrNameLst>
                                          <p:attrName>ppt_h</p:attrName>
                                        </p:attrNameLst>
                                      </p:cBhvr>
                                      <p:tavLst>
                                        <p:tav tm="0">
                                          <p:val>
                                            <p:fltVal val="0"/>
                                          </p:val>
                                        </p:tav>
                                        <p:tav tm="100000">
                                          <p:val>
                                            <p:strVal val="#ppt_h"/>
                                          </p:val>
                                        </p:tav>
                                      </p:tavLst>
                                    </p:anim>
                                    <p:animEffect transition="in" filter="fade">
                                      <p:cBhvr>
                                        <p:cTn id="98" dur="5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p:cTn id="101" dur="500" fill="hold"/>
                                        <p:tgtEl>
                                          <p:spTgt spid="28"/>
                                        </p:tgtEl>
                                        <p:attrNameLst>
                                          <p:attrName>ppt_w</p:attrName>
                                        </p:attrNameLst>
                                      </p:cBhvr>
                                      <p:tavLst>
                                        <p:tav tm="0">
                                          <p:val>
                                            <p:fltVal val="0"/>
                                          </p:val>
                                        </p:tav>
                                        <p:tav tm="100000">
                                          <p:val>
                                            <p:strVal val="#ppt_w"/>
                                          </p:val>
                                        </p:tav>
                                      </p:tavLst>
                                    </p:anim>
                                    <p:anim calcmode="lin" valueType="num">
                                      <p:cBhvr>
                                        <p:cTn id="102" dur="500" fill="hold"/>
                                        <p:tgtEl>
                                          <p:spTgt spid="28"/>
                                        </p:tgtEl>
                                        <p:attrNameLst>
                                          <p:attrName>ppt_h</p:attrName>
                                        </p:attrNameLst>
                                      </p:cBhvr>
                                      <p:tavLst>
                                        <p:tav tm="0">
                                          <p:val>
                                            <p:fltVal val="0"/>
                                          </p:val>
                                        </p:tav>
                                        <p:tav tm="100000">
                                          <p:val>
                                            <p:strVal val="#ppt_h"/>
                                          </p:val>
                                        </p:tav>
                                      </p:tavLst>
                                    </p:anim>
                                    <p:animEffect transition="in" filter="fade">
                                      <p:cBhvr>
                                        <p:cTn id="103" dur="500"/>
                                        <p:tgtEl>
                                          <p:spTgt spid="28"/>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ppt_w</p:attrName>
                                        </p:attrNameLst>
                                      </p:cBhvr>
                                      <p:tavLst>
                                        <p:tav tm="0">
                                          <p:val>
                                            <p:fltVal val="0"/>
                                          </p:val>
                                        </p:tav>
                                        <p:tav tm="100000">
                                          <p:val>
                                            <p:strVal val="#ppt_w"/>
                                          </p:val>
                                        </p:tav>
                                      </p:tavLst>
                                    </p:anim>
                                    <p:anim calcmode="lin" valueType="num">
                                      <p:cBhvr>
                                        <p:cTn id="107" dur="500" fill="hold"/>
                                        <p:tgtEl>
                                          <p:spTgt spid="27"/>
                                        </p:tgtEl>
                                        <p:attrNameLst>
                                          <p:attrName>ppt_h</p:attrName>
                                        </p:attrNameLst>
                                      </p:cBhvr>
                                      <p:tavLst>
                                        <p:tav tm="0">
                                          <p:val>
                                            <p:fltVal val="0"/>
                                          </p:val>
                                        </p:tav>
                                        <p:tav tm="100000">
                                          <p:val>
                                            <p:strVal val="#ppt_h"/>
                                          </p:val>
                                        </p:tav>
                                      </p:tavLst>
                                    </p:anim>
                                    <p:animEffect transition="in" filter="fade">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anim calcmode="lin" valueType="num">
                                      <p:cBhvr>
                                        <p:cTn id="113" dur="500" fill="hold"/>
                                        <p:tgtEl>
                                          <p:spTgt spid="23"/>
                                        </p:tgtEl>
                                        <p:attrNameLst>
                                          <p:attrName>ppt_w</p:attrName>
                                        </p:attrNameLst>
                                      </p:cBhvr>
                                      <p:tavLst>
                                        <p:tav tm="0">
                                          <p:val>
                                            <p:fltVal val="0"/>
                                          </p:val>
                                        </p:tav>
                                        <p:tav tm="100000">
                                          <p:val>
                                            <p:strVal val="#ppt_w"/>
                                          </p:val>
                                        </p:tav>
                                      </p:tavLst>
                                    </p:anim>
                                    <p:anim calcmode="lin" valueType="num">
                                      <p:cBhvr>
                                        <p:cTn id="114" dur="500" fill="hold"/>
                                        <p:tgtEl>
                                          <p:spTgt spid="23"/>
                                        </p:tgtEl>
                                        <p:attrNameLst>
                                          <p:attrName>ppt_h</p:attrName>
                                        </p:attrNameLst>
                                      </p:cBhvr>
                                      <p:tavLst>
                                        <p:tav tm="0">
                                          <p:val>
                                            <p:fltVal val="0"/>
                                          </p:val>
                                        </p:tav>
                                        <p:tav tm="100000">
                                          <p:val>
                                            <p:strVal val="#ppt_h"/>
                                          </p:val>
                                        </p:tav>
                                      </p:tavLst>
                                    </p:anim>
                                    <p:animEffect transition="in" filter="fade">
                                      <p:cBhvr>
                                        <p:cTn id="1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人材育成：営業</a:t>
            </a:r>
            <a:r>
              <a:rPr lang="ja-JP" altLang="en-US" dirty="0" smtClean="0"/>
              <a:t>（７）</a:t>
            </a:r>
            <a:r>
              <a:rPr lang="ja-JP" altLang="en-US" dirty="0"/>
              <a:t>　生き残れない</a:t>
            </a:r>
            <a:r>
              <a:rPr kumimoji="1" lang="ja-JP" altLang="en-US" dirty="0" smtClean="0"/>
              <a:t>営業</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4" name="正方形/長方形 3"/>
          <p:cNvSpPr/>
          <p:nvPr/>
        </p:nvSpPr>
        <p:spPr>
          <a:xfrm>
            <a:off x="457200" y="803921"/>
            <a:ext cx="8461312" cy="5747728"/>
          </a:xfrm>
          <a:prstGeom prst="rect">
            <a:avLst/>
          </a:prstGeom>
        </p:spPr>
        <p:txBody>
          <a:bodyPr wrap="square">
            <a:spAutoFit/>
          </a:bodyPr>
          <a:lstStyle/>
          <a:p>
            <a:pPr marL="342900" indent="-342900">
              <a:spcBef>
                <a:spcPts val="300"/>
              </a:spcBef>
              <a:buFont typeface="+mj-lt"/>
              <a:buAutoNum type="arabicPeriod"/>
            </a:pPr>
            <a:r>
              <a:rPr lang="ja-JP" altLang="en-US" sz="1600" dirty="0">
                <a:solidFill>
                  <a:schemeClr val="tx1">
                    <a:lumMod val="50000"/>
                    <a:lumOff val="50000"/>
                  </a:schemeClr>
                </a:solidFill>
              </a:rPr>
              <a:t>お客様とお客様の経営や業務について会話できない営業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自分がお客様の社長だったらと想像できない営業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お客様のビジネスに興味がない営業</a:t>
            </a:r>
          </a:p>
          <a:p>
            <a:pPr marL="342900" indent="-342900">
              <a:spcBef>
                <a:spcPts val="300"/>
              </a:spcBef>
              <a:buFont typeface="+mj-lt"/>
              <a:buAutoNum type="arabicPeriod"/>
            </a:pPr>
            <a:r>
              <a:rPr lang="en-US" altLang="ja-JP" sz="1600" dirty="0">
                <a:solidFill>
                  <a:schemeClr val="tx1">
                    <a:lumMod val="50000"/>
                    <a:lumOff val="50000"/>
                  </a:schemeClr>
                </a:solidFill>
              </a:rPr>
              <a:t>1</a:t>
            </a:r>
            <a:r>
              <a:rPr lang="ja-JP" altLang="en-US" sz="1600" dirty="0" err="1" smtClean="0">
                <a:solidFill>
                  <a:schemeClr val="tx1">
                    <a:lumMod val="50000"/>
                    <a:lumOff val="50000"/>
                  </a:schemeClr>
                </a:solidFill>
              </a:rPr>
              <a:t>つの</a:t>
            </a:r>
            <a:r>
              <a:rPr lang="ja-JP" altLang="en-US" sz="1600" dirty="0">
                <a:solidFill>
                  <a:schemeClr val="tx1">
                    <a:lumMod val="50000"/>
                    <a:lumOff val="50000"/>
                  </a:schemeClr>
                </a:solidFill>
              </a:rPr>
              <a:t>商材に固執し</a:t>
            </a:r>
            <a:r>
              <a:rPr lang="ja-JP" altLang="en-US" sz="1600" dirty="0" smtClean="0">
                <a:solidFill>
                  <a:schemeClr val="tx1">
                    <a:lumMod val="50000"/>
                    <a:lumOff val="50000"/>
                  </a:schemeClr>
                </a:solidFill>
              </a:rPr>
              <a:t>、それ以外の選択肢を説明しない営業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カタログ</a:t>
            </a:r>
            <a:r>
              <a:rPr lang="ja-JP" altLang="en-US" sz="1600" dirty="0">
                <a:solidFill>
                  <a:schemeClr val="tx1">
                    <a:lumMod val="50000"/>
                    <a:lumOff val="50000"/>
                  </a:schemeClr>
                </a:solidFill>
              </a:rPr>
              <a:t>通りの</a:t>
            </a:r>
            <a:r>
              <a:rPr lang="ja-JP" altLang="en-US" sz="1600" dirty="0" smtClean="0">
                <a:solidFill>
                  <a:schemeClr val="tx1">
                    <a:lumMod val="50000"/>
                    <a:lumOff val="50000"/>
                  </a:schemeClr>
                </a:solidFill>
              </a:rPr>
              <a:t>説明しか</a:t>
            </a:r>
            <a:r>
              <a:rPr lang="ja-JP" altLang="en-US" sz="1600" dirty="0">
                <a:solidFill>
                  <a:schemeClr val="tx1">
                    <a:lumMod val="50000"/>
                    <a:lumOff val="50000"/>
                  </a:schemeClr>
                </a:solidFill>
              </a:rPr>
              <a:t>できない</a:t>
            </a:r>
            <a:r>
              <a:rPr lang="ja-JP" altLang="en-US" sz="1600" dirty="0" smtClean="0">
                <a:solidFill>
                  <a:schemeClr val="tx1">
                    <a:lumMod val="50000"/>
                    <a:lumOff val="50000"/>
                  </a:schemeClr>
                </a:solidFill>
              </a:rPr>
              <a:t>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お客様の役に立つ話ができない営業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夢を語れない営業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テクノロジーを俯瞰し、自分たちの商材をその中に位置づけて説明できない営業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自分</a:t>
            </a:r>
            <a:r>
              <a:rPr lang="ja-JP" altLang="en-US" sz="1600" dirty="0">
                <a:solidFill>
                  <a:schemeClr val="tx1">
                    <a:lumMod val="50000"/>
                    <a:lumOff val="50000"/>
                  </a:schemeClr>
                </a:solidFill>
              </a:rPr>
              <a:t>の</a:t>
            </a:r>
            <a:r>
              <a:rPr lang="ja-JP" altLang="en-US" sz="1600" dirty="0" smtClean="0">
                <a:solidFill>
                  <a:schemeClr val="tx1">
                    <a:lumMod val="50000"/>
                    <a:lumOff val="50000"/>
                  </a:schemeClr>
                </a:solidFill>
              </a:rPr>
              <a:t>知っていることが正解だと思って、押しつけがましい話をする営業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やたら難しい言葉を駆使し、お客様</a:t>
            </a:r>
            <a:r>
              <a:rPr lang="ja-JP" altLang="en-US" sz="1600" dirty="0" smtClean="0">
                <a:solidFill>
                  <a:schemeClr val="tx1">
                    <a:lumMod val="50000"/>
                    <a:lumOff val="50000"/>
                  </a:schemeClr>
                </a:solidFill>
              </a:rPr>
              <a:t>にわかる</a:t>
            </a:r>
            <a:r>
              <a:rPr lang="ja-JP" altLang="en-US" sz="1600" dirty="0">
                <a:solidFill>
                  <a:schemeClr val="tx1">
                    <a:lumMod val="50000"/>
                    <a:lumOff val="50000"/>
                  </a:schemeClr>
                </a:solidFill>
              </a:rPr>
              <a:t>言葉で説明しない営業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自分</a:t>
            </a:r>
            <a:r>
              <a:rPr lang="ja-JP" altLang="en-US" sz="1600" dirty="0">
                <a:solidFill>
                  <a:schemeClr val="tx1">
                    <a:lumMod val="50000"/>
                    <a:lumOff val="50000"/>
                  </a:schemeClr>
                </a:solidFill>
              </a:rPr>
              <a:t>の話ばかりして、</a:t>
            </a:r>
            <a:r>
              <a:rPr lang="ja-JP" altLang="en-US" sz="1600" dirty="0" smtClean="0">
                <a:solidFill>
                  <a:schemeClr val="tx1">
                    <a:lumMod val="50000"/>
                    <a:lumOff val="50000"/>
                  </a:schemeClr>
                </a:solidFill>
              </a:rPr>
              <a:t>相手に話をさせない営業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相手の話を引き出そうとしない、あるいは引き出せない営業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商品</a:t>
            </a:r>
            <a:r>
              <a:rPr lang="ja-JP" altLang="en-US" sz="1600" dirty="0">
                <a:solidFill>
                  <a:schemeClr val="tx1">
                    <a:lumMod val="50000"/>
                    <a:lumOff val="50000"/>
                  </a:schemeClr>
                </a:solidFill>
              </a:rPr>
              <a:t>を購入させようとするが、お客様の目的を達成する気がない</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お客様のために</a:t>
            </a:r>
            <a:r>
              <a:rPr lang="en-US" altLang="ja-JP" sz="1600" dirty="0" smtClean="0">
                <a:solidFill>
                  <a:schemeClr val="tx1">
                    <a:lumMod val="50000"/>
                    <a:lumOff val="50000"/>
                  </a:schemeClr>
                </a:solidFill>
              </a:rPr>
              <a:t>No</a:t>
            </a:r>
            <a:r>
              <a:rPr lang="ja-JP" altLang="en-US" sz="1600" dirty="0" smtClean="0">
                <a:solidFill>
                  <a:schemeClr val="tx1">
                    <a:lumMod val="50000"/>
                    <a:lumOff val="50000"/>
                  </a:schemeClr>
                </a:solidFill>
              </a:rPr>
              <a:t>を</a:t>
            </a:r>
            <a:r>
              <a:rPr lang="ja-JP" altLang="en-US" sz="1600" dirty="0">
                <a:solidFill>
                  <a:schemeClr val="tx1">
                    <a:lumMod val="50000"/>
                    <a:lumOff val="50000"/>
                  </a:schemeClr>
                </a:solidFill>
              </a:rPr>
              <a:t>言えない営業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社内</a:t>
            </a:r>
            <a:r>
              <a:rPr lang="ja-JP" altLang="en-US" sz="1600" dirty="0">
                <a:solidFill>
                  <a:schemeClr val="tx1">
                    <a:lumMod val="50000"/>
                    <a:lumOff val="50000"/>
                  </a:schemeClr>
                </a:solidFill>
              </a:rPr>
              <a:t>や仕事関係者</a:t>
            </a:r>
            <a:r>
              <a:rPr lang="ja-JP" altLang="en-US" sz="1600" dirty="0" smtClean="0">
                <a:solidFill>
                  <a:schemeClr val="tx1">
                    <a:lumMod val="50000"/>
                    <a:lumOff val="50000"/>
                  </a:schemeClr>
                </a:solidFill>
              </a:rPr>
              <a:t>以外に付き合い</a:t>
            </a:r>
            <a:r>
              <a:rPr lang="ja-JP" altLang="en-US" sz="1600" dirty="0">
                <a:solidFill>
                  <a:schemeClr val="tx1">
                    <a:lumMod val="50000"/>
                    <a:lumOff val="50000"/>
                  </a:schemeClr>
                </a:solidFill>
              </a:rPr>
              <a:t>がない</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相手</a:t>
            </a:r>
            <a:r>
              <a:rPr lang="ja-JP" altLang="en-US" sz="1600" dirty="0">
                <a:solidFill>
                  <a:schemeClr val="tx1">
                    <a:lumMod val="50000"/>
                    <a:lumOff val="50000"/>
                  </a:schemeClr>
                </a:solidFill>
              </a:rPr>
              <a:t>の立場や</a:t>
            </a:r>
            <a:r>
              <a:rPr lang="ja-JP" altLang="en-US" sz="1600" dirty="0" smtClean="0">
                <a:solidFill>
                  <a:schemeClr val="tx1">
                    <a:lumMod val="50000"/>
                    <a:lumOff val="50000"/>
                  </a:schemeClr>
                </a:solidFill>
              </a:rPr>
              <a:t>状況について想像できず気</a:t>
            </a:r>
            <a:r>
              <a:rPr lang="ja-JP" altLang="en-US" sz="1600" dirty="0">
                <a:solidFill>
                  <a:schemeClr val="tx1">
                    <a:lumMod val="50000"/>
                    <a:lumOff val="50000"/>
                  </a:schemeClr>
                </a:solidFill>
              </a:rPr>
              <a:t>が回らない</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新しい技術やツールで自分のワークスタイルを進化させられない営業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スケジュール</a:t>
            </a:r>
            <a:r>
              <a:rPr lang="ja-JP" altLang="en-US" sz="1600" dirty="0">
                <a:solidFill>
                  <a:schemeClr val="tx1">
                    <a:lumMod val="50000"/>
                    <a:lumOff val="50000"/>
                  </a:schemeClr>
                </a:solidFill>
              </a:rPr>
              <a:t>調整や段取りが下手な</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作成</a:t>
            </a:r>
            <a:r>
              <a:rPr lang="ja-JP" altLang="en-US" sz="1600" dirty="0">
                <a:solidFill>
                  <a:schemeClr val="tx1">
                    <a:lumMod val="50000"/>
                    <a:lumOff val="50000"/>
                  </a:schemeClr>
                </a:solidFill>
              </a:rPr>
              <a:t>資料が汚い</a:t>
            </a:r>
            <a:r>
              <a:rPr lang="ja-JP" altLang="en-US" sz="1600" dirty="0" smtClean="0">
                <a:solidFill>
                  <a:schemeClr val="tx1">
                    <a:lumMod val="50000"/>
                    <a:lumOff val="50000"/>
                  </a:schemeClr>
                </a:solidFill>
              </a:rPr>
              <a:t>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電車の中で漫画やゲームに没頭している</a:t>
            </a:r>
            <a:r>
              <a:rPr lang="ja-JP" altLang="en-US" sz="1600" dirty="0" smtClean="0">
                <a:solidFill>
                  <a:schemeClr val="tx1">
                    <a:lumMod val="50000"/>
                    <a:lumOff val="50000"/>
                  </a:schemeClr>
                </a:solidFill>
              </a:rPr>
              <a:t>営業</a:t>
            </a:r>
            <a:endParaRPr lang="en-US" altLang="ja-JP" sz="1600" dirty="0" smtClean="0">
              <a:solidFill>
                <a:schemeClr val="tx1">
                  <a:lumMod val="50000"/>
                  <a:lumOff val="50000"/>
                </a:schemeClr>
              </a:solidFill>
            </a:endParaRPr>
          </a:p>
        </p:txBody>
      </p:sp>
    </p:spTree>
    <p:extLst>
      <p:ext uri="{BB962C8B-B14F-4D97-AF65-F5344CB8AC3E}">
        <p14:creationId xmlns:p14="http://schemas.microsoft.com/office/powerpoint/2010/main" val="13396104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補足資料</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425784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ご参考まで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293127"/>
            <a:ext cx="3386282" cy="4756304"/>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3127"/>
            <a:ext cx="3243421" cy="475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563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2107096" y="794957"/>
            <a:ext cx="4931954" cy="269036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デジタル・トランスフォーメーションの意味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grpSp>
        <p:nvGrpSpPr>
          <p:cNvPr id="7" name="図形グループ 6"/>
          <p:cNvGrpSpPr/>
          <p:nvPr/>
        </p:nvGrpSpPr>
        <p:grpSpPr>
          <a:xfrm>
            <a:off x="3093307" y="1299839"/>
            <a:ext cx="300949" cy="662297"/>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9"/>
          <p:cNvGrpSpPr/>
          <p:nvPr/>
        </p:nvGrpSpPr>
        <p:grpSpPr>
          <a:xfrm>
            <a:off x="3093308" y="2019727"/>
            <a:ext cx="300949" cy="66229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3" name="図形グループ 12"/>
          <p:cNvGrpSpPr/>
          <p:nvPr/>
        </p:nvGrpSpPr>
        <p:grpSpPr>
          <a:xfrm>
            <a:off x="3093306" y="2742327"/>
            <a:ext cx="300949" cy="662297"/>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6" name="図形グループ 15"/>
          <p:cNvGrpSpPr/>
          <p:nvPr/>
        </p:nvGrpSpPr>
        <p:grpSpPr>
          <a:xfrm>
            <a:off x="4426227" y="1299839"/>
            <a:ext cx="300949" cy="662297"/>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9" name="図形グループ 18"/>
          <p:cNvGrpSpPr/>
          <p:nvPr/>
        </p:nvGrpSpPr>
        <p:grpSpPr>
          <a:xfrm>
            <a:off x="4426228" y="2019727"/>
            <a:ext cx="300949" cy="66229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2" name="図形グループ 21"/>
          <p:cNvGrpSpPr/>
          <p:nvPr/>
        </p:nvGrpSpPr>
        <p:grpSpPr>
          <a:xfrm>
            <a:off x="4426226" y="2742327"/>
            <a:ext cx="300949" cy="662297"/>
            <a:chOff x="1946324" y="4125162"/>
            <a:chExt cx="969964" cy="2007872"/>
          </a:xfrm>
        </p:grpSpPr>
        <p:sp>
          <p:nvSpPr>
            <p:cNvPr id="23" name="円/楕円 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5" name="図形グループ 24"/>
          <p:cNvGrpSpPr/>
          <p:nvPr/>
        </p:nvGrpSpPr>
        <p:grpSpPr>
          <a:xfrm>
            <a:off x="5755295" y="1306843"/>
            <a:ext cx="300949" cy="662297"/>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8" name="図形グループ 27"/>
          <p:cNvGrpSpPr/>
          <p:nvPr/>
        </p:nvGrpSpPr>
        <p:grpSpPr>
          <a:xfrm>
            <a:off x="5755296" y="2026731"/>
            <a:ext cx="300949" cy="662297"/>
            <a:chOff x="1946324" y="4125162"/>
            <a:chExt cx="969964" cy="2007872"/>
          </a:xfrm>
        </p:grpSpPr>
        <p:sp>
          <p:nvSpPr>
            <p:cNvPr id="29" name="円/楕円 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 name="フローチャート: 論理積ゲート 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1" name="図形グループ 30"/>
          <p:cNvGrpSpPr/>
          <p:nvPr/>
        </p:nvGrpSpPr>
        <p:grpSpPr>
          <a:xfrm>
            <a:off x="5755294" y="2749331"/>
            <a:ext cx="300949" cy="662297"/>
            <a:chOff x="1946324" y="4125162"/>
            <a:chExt cx="969964" cy="2007872"/>
          </a:xfrm>
        </p:grpSpPr>
        <p:sp>
          <p:nvSpPr>
            <p:cNvPr id="32" name="円/楕円 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9" name="テキスト ボックス 38"/>
          <p:cNvSpPr txBox="1"/>
          <p:nvPr/>
        </p:nvSpPr>
        <p:spPr>
          <a:xfrm>
            <a:off x="2171342" y="874272"/>
            <a:ext cx="4801315" cy="369332"/>
          </a:xfrm>
          <a:prstGeom prst="rect">
            <a:avLst/>
          </a:prstGeom>
          <a:noFill/>
        </p:spPr>
        <p:txBody>
          <a:bodyPr wrap="none" rtlCol="0">
            <a:spAutoFit/>
          </a:bodyPr>
          <a:lstStyle/>
          <a:p>
            <a:pPr algn="ctr"/>
            <a:r>
              <a:rPr kumimoji="1" lang="ja-JP" altLang="en-US" b="1" u="sng" dirty="0" smtClean="0">
                <a:latin typeface="Meiryo" charset="-128"/>
                <a:ea typeface="Meiryo" charset="-128"/>
                <a:cs typeface="Meiryo" charset="-128"/>
              </a:rPr>
              <a:t>人間</a:t>
            </a:r>
            <a:r>
              <a:rPr kumimoji="1" lang="ja-JP" altLang="en-US" dirty="0" smtClean="0">
                <a:latin typeface="Meiryo" charset="-128"/>
                <a:ea typeface="Meiryo" charset="-128"/>
                <a:cs typeface="Meiryo" charset="-128"/>
              </a:rPr>
              <a:t>を前提に最適化したビジネス・プロセス</a:t>
            </a:r>
            <a:endParaRPr kumimoji="1" lang="ja-JP" altLang="en-US" dirty="0">
              <a:latin typeface="Meiryo" charset="-128"/>
              <a:ea typeface="Meiryo" charset="-128"/>
              <a:cs typeface="Meiryo" charset="-128"/>
            </a:endParaRPr>
          </a:p>
        </p:txBody>
      </p:sp>
      <p:sp>
        <p:nvSpPr>
          <p:cNvPr id="41" name="角丸四角形 40"/>
          <p:cNvSpPr/>
          <p:nvPr/>
        </p:nvSpPr>
        <p:spPr>
          <a:xfrm>
            <a:off x="708771" y="2171582"/>
            <a:ext cx="1166635" cy="64050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IN</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42" name="角丸四角形 41"/>
          <p:cNvSpPr/>
          <p:nvPr/>
        </p:nvSpPr>
        <p:spPr>
          <a:xfrm>
            <a:off x="7280368" y="2171582"/>
            <a:ext cx="1166635" cy="64050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OUT</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cxnSp>
        <p:nvCxnSpPr>
          <p:cNvPr id="45" name="直線矢印コネクタ 44"/>
          <p:cNvCxnSpPr>
            <a:stCxn id="41" idx="3"/>
            <a:endCxn id="12" idx="0"/>
          </p:cNvCxnSpPr>
          <p:nvPr/>
        </p:nvCxnSpPr>
        <p:spPr>
          <a:xfrm>
            <a:off x="1875406" y="2491835"/>
            <a:ext cx="1217902" cy="10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41" idx="3"/>
            <a:endCxn id="15" idx="0"/>
          </p:cNvCxnSpPr>
          <p:nvPr/>
        </p:nvCxnSpPr>
        <p:spPr>
          <a:xfrm>
            <a:off x="1875406" y="2491835"/>
            <a:ext cx="1217900" cy="7334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9" idx="2"/>
            <a:endCxn id="18" idx="0"/>
          </p:cNvCxnSpPr>
          <p:nvPr/>
        </p:nvCxnSpPr>
        <p:spPr>
          <a:xfrm>
            <a:off x="3394256" y="1782842"/>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9" idx="2"/>
            <a:endCxn id="21" idx="0"/>
          </p:cNvCxnSpPr>
          <p:nvPr/>
        </p:nvCxnSpPr>
        <p:spPr>
          <a:xfrm>
            <a:off x="3394256" y="1782842"/>
            <a:ext cx="1031972" cy="7198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12" idx="2"/>
            <a:endCxn id="21" idx="0"/>
          </p:cNvCxnSpPr>
          <p:nvPr/>
        </p:nvCxnSpPr>
        <p:spPr>
          <a:xfrm>
            <a:off x="3394257" y="2502730"/>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15" idx="2"/>
            <a:endCxn id="24" idx="0"/>
          </p:cNvCxnSpPr>
          <p:nvPr/>
        </p:nvCxnSpPr>
        <p:spPr>
          <a:xfrm>
            <a:off x="3394255" y="3225330"/>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24" idx="2"/>
            <a:endCxn id="33" idx="0"/>
          </p:cNvCxnSpPr>
          <p:nvPr/>
        </p:nvCxnSpPr>
        <p:spPr>
          <a:xfrm>
            <a:off x="4727175" y="3225330"/>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21" idx="2"/>
            <a:endCxn id="30" idx="0"/>
          </p:cNvCxnSpPr>
          <p:nvPr/>
        </p:nvCxnSpPr>
        <p:spPr>
          <a:xfrm>
            <a:off x="4727177" y="2502730"/>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18" idx="2"/>
            <a:endCxn id="27" idx="0"/>
          </p:cNvCxnSpPr>
          <p:nvPr/>
        </p:nvCxnSpPr>
        <p:spPr>
          <a:xfrm>
            <a:off x="4727176" y="1782842"/>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直線矢印コネクタ 71"/>
          <p:cNvCxnSpPr>
            <a:stCxn id="24" idx="2"/>
            <a:endCxn id="30" idx="0"/>
          </p:cNvCxnSpPr>
          <p:nvPr/>
        </p:nvCxnSpPr>
        <p:spPr>
          <a:xfrm flipV="1">
            <a:off x="4727175" y="2509734"/>
            <a:ext cx="1028121" cy="7155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42" idx="1"/>
          </p:cNvCxnSpPr>
          <p:nvPr/>
        </p:nvCxnSpPr>
        <p:spPr>
          <a:xfrm flipV="1">
            <a:off x="6056243" y="2491835"/>
            <a:ext cx="1224125" cy="740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a:stCxn id="30" idx="2"/>
            <a:endCxn id="42" idx="1"/>
          </p:cNvCxnSpPr>
          <p:nvPr/>
        </p:nvCxnSpPr>
        <p:spPr>
          <a:xfrm flipV="1">
            <a:off x="6056245" y="2491835"/>
            <a:ext cx="1224123" cy="178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27" idx="2"/>
            <a:endCxn id="42" idx="1"/>
          </p:cNvCxnSpPr>
          <p:nvPr/>
        </p:nvCxnSpPr>
        <p:spPr>
          <a:xfrm>
            <a:off x="6056244" y="1789846"/>
            <a:ext cx="1224124" cy="7019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 name="図形グループ 3"/>
          <p:cNvGrpSpPr/>
          <p:nvPr/>
        </p:nvGrpSpPr>
        <p:grpSpPr>
          <a:xfrm>
            <a:off x="685891" y="3582339"/>
            <a:ext cx="7761112" cy="2985968"/>
            <a:chOff x="685891" y="3582339"/>
            <a:chExt cx="7761112" cy="2985968"/>
          </a:xfrm>
        </p:grpSpPr>
        <p:sp>
          <p:nvSpPr>
            <p:cNvPr id="38" name="正方形/長方形 37"/>
            <p:cNvSpPr/>
            <p:nvPr/>
          </p:nvSpPr>
          <p:spPr>
            <a:xfrm>
              <a:off x="2100470" y="3877941"/>
              <a:ext cx="4931954" cy="269036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2171342" y="5797815"/>
              <a:ext cx="4760904" cy="67259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p:cNvSpPr txBox="1"/>
            <p:nvPr/>
          </p:nvSpPr>
          <p:spPr>
            <a:xfrm>
              <a:off x="2100470" y="3962442"/>
              <a:ext cx="4938580" cy="369332"/>
            </a:xfrm>
            <a:prstGeom prst="rect">
              <a:avLst/>
            </a:prstGeom>
            <a:noFill/>
          </p:spPr>
          <p:txBody>
            <a:bodyPr wrap="square" rtlCol="0">
              <a:spAutoFit/>
            </a:bodyPr>
            <a:lstStyle/>
            <a:p>
              <a:pPr algn="ctr"/>
              <a:r>
                <a:rPr kumimoji="1" lang="ja-JP" altLang="en-US" b="1" u="sng"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を前提に最適化したビジネス・プロセス</a:t>
              </a:r>
              <a:endParaRPr kumimoji="1" lang="ja-JP" altLang="en-US" dirty="0">
                <a:solidFill>
                  <a:srgbClr val="0432FF"/>
                </a:solidFill>
                <a:latin typeface="Meiryo" charset="-128"/>
                <a:ea typeface="Meiryo" charset="-128"/>
                <a:cs typeface="Meiryo" charset="-128"/>
              </a:endParaRPr>
            </a:p>
          </p:txBody>
        </p:sp>
        <p:cxnSp>
          <p:nvCxnSpPr>
            <p:cNvPr id="44" name="直線矢印コネクタ 43"/>
            <p:cNvCxnSpPr>
              <a:stCxn id="91" idx="3"/>
              <a:endCxn id="93" idx="1"/>
            </p:cNvCxnSpPr>
            <p:nvPr/>
          </p:nvCxnSpPr>
          <p:spPr>
            <a:xfrm flipV="1">
              <a:off x="1852526" y="5008584"/>
              <a:ext cx="318815" cy="576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1" name="角丸四角形 90"/>
            <p:cNvSpPr/>
            <p:nvPr/>
          </p:nvSpPr>
          <p:spPr>
            <a:xfrm>
              <a:off x="685891" y="5265243"/>
              <a:ext cx="1166635" cy="64050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IN</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92" name="角丸四角形 91"/>
            <p:cNvSpPr/>
            <p:nvPr/>
          </p:nvSpPr>
          <p:spPr>
            <a:xfrm>
              <a:off x="7280368" y="5265243"/>
              <a:ext cx="1166635" cy="64050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OUT</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93" name="正方形/長方形 92"/>
            <p:cNvSpPr/>
            <p:nvPr/>
          </p:nvSpPr>
          <p:spPr>
            <a:xfrm>
              <a:off x="2171341" y="4422151"/>
              <a:ext cx="4760905" cy="117286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727175" y="5905749"/>
              <a:ext cx="2071190" cy="46854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HGPSoeiKakugothicUB" charset="-128"/>
                  <a:ea typeface="HGPSoeiKakugothicUB" charset="-128"/>
                  <a:cs typeface="HGPSoeiKakugothicUB" charset="-128"/>
                </a:rPr>
                <a:t>ロボット</a:t>
              </a:r>
              <a:endParaRPr kumimoji="1" lang="ja-JP" altLang="en-US" dirty="0">
                <a:solidFill>
                  <a:srgbClr val="FFFFFF"/>
                </a:solidFill>
                <a:latin typeface="HGPSoeiKakugothicUB" charset="-128"/>
                <a:ea typeface="HGPSoeiKakugothicUB" charset="-128"/>
                <a:cs typeface="HGPSoeiKakugothicUB" charset="-128"/>
              </a:endParaRPr>
            </a:p>
          </p:txBody>
        </p:sp>
        <p:sp>
          <p:nvSpPr>
            <p:cNvPr id="96" name="正方形/長方形 95"/>
            <p:cNvSpPr/>
            <p:nvPr/>
          </p:nvSpPr>
          <p:spPr>
            <a:xfrm>
              <a:off x="4727174" y="4930431"/>
              <a:ext cx="2071190" cy="56124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アプリケーション</a:t>
              </a: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lang="ja-JP" altLang="en-US" dirty="0" smtClean="0">
                  <a:solidFill>
                    <a:srgbClr val="FFFFFF"/>
                  </a:solidFill>
                  <a:latin typeface="HGPSoeiKakugothicUB" charset="-128"/>
                  <a:ea typeface="HGPSoeiKakugothicUB" charset="-128"/>
                  <a:cs typeface="HGPSoeiKakugothicUB" charset="-128"/>
                </a:rPr>
                <a:t>サービス</a:t>
              </a:r>
              <a:endParaRPr kumimoji="1" lang="ja-JP" altLang="en-US" dirty="0">
                <a:solidFill>
                  <a:srgbClr val="FFFFFF"/>
                </a:solidFill>
                <a:latin typeface="HGPSoeiKakugothicUB" charset="-128"/>
                <a:ea typeface="HGPSoeiKakugothicUB" charset="-128"/>
                <a:cs typeface="HGPSoeiKakugothicUB" charset="-128"/>
              </a:endParaRPr>
            </a:p>
          </p:txBody>
        </p:sp>
        <p:sp>
          <p:nvSpPr>
            <p:cNvPr id="97" name="正方形/長方形 96"/>
            <p:cNvSpPr/>
            <p:nvPr/>
          </p:nvSpPr>
          <p:spPr>
            <a:xfrm>
              <a:off x="2355036" y="4930431"/>
              <a:ext cx="2071190" cy="56124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HGPSoeiKakugothicUB" charset="-128"/>
                  <a:ea typeface="HGPSoeiKakugothicUB" charset="-128"/>
                  <a:cs typeface="HGPSoeiKakugothicUB" charset="-128"/>
                </a:rPr>
                <a:t>人工知能</a:t>
              </a:r>
              <a:endParaRPr kumimoji="1" lang="ja-JP" altLang="en-US" dirty="0">
                <a:solidFill>
                  <a:srgbClr val="FFFFFF"/>
                </a:solidFill>
                <a:latin typeface="HGPSoeiKakugothicUB" charset="-128"/>
                <a:ea typeface="HGPSoeiKakugothicUB" charset="-128"/>
                <a:cs typeface="HGPSoeiKakugothicUB" charset="-128"/>
              </a:endParaRPr>
            </a:p>
          </p:txBody>
        </p:sp>
        <p:sp>
          <p:nvSpPr>
            <p:cNvPr id="98" name="テキスト ボックス 97"/>
            <p:cNvSpPr txBox="1"/>
            <p:nvPr/>
          </p:nvSpPr>
          <p:spPr>
            <a:xfrm>
              <a:off x="3086701" y="5905749"/>
              <a:ext cx="607859" cy="369332"/>
            </a:xfrm>
            <a:prstGeom prst="rect">
              <a:avLst/>
            </a:prstGeom>
            <a:noFill/>
          </p:spPr>
          <p:txBody>
            <a:bodyPr wrap="none" rtlCol="0">
              <a:spAutoFit/>
            </a:bodyPr>
            <a:lstStyle/>
            <a:p>
              <a:pPr algn="ctr"/>
              <a:r>
                <a:rPr kumimoji="1" lang="en-US" altLang="ja-JP" b="1" dirty="0" err="1" smtClean="0">
                  <a:solidFill>
                    <a:schemeClr val="bg1"/>
                  </a:solidFill>
                  <a:latin typeface="Hiragino Kaku Gothic Std W8" charset="-128"/>
                  <a:ea typeface="Hiragino Kaku Gothic Std W8" charset="-128"/>
                  <a:cs typeface="Hiragino Kaku Gothic Std W8" charset="-128"/>
                </a:rPr>
                <a:t>IoT</a:t>
              </a:r>
              <a:endParaRPr kumimoji="1" lang="ja-JP" altLang="en-US" b="1" dirty="0">
                <a:solidFill>
                  <a:schemeClr val="bg1"/>
                </a:solidFill>
                <a:latin typeface="Hiragino Kaku Gothic Std W8" charset="-128"/>
                <a:ea typeface="Hiragino Kaku Gothic Std W8" charset="-128"/>
                <a:cs typeface="Hiragino Kaku Gothic Std W8" charset="-128"/>
              </a:endParaRPr>
            </a:p>
          </p:txBody>
        </p:sp>
        <p:sp>
          <p:nvSpPr>
            <p:cNvPr id="99" name="テキスト ボックス 98"/>
            <p:cNvSpPr txBox="1"/>
            <p:nvPr/>
          </p:nvSpPr>
          <p:spPr>
            <a:xfrm>
              <a:off x="2864914" y="4477511"/>
              <a:ext cx="3416320" cy="369332"/>
            </a:xfrm>
            <a:prstGeom prst="rect">
              <a:avLst/>
            </a:prstGeom>
            <a:noFill/>
          </p:spPr>
          <p:txBody>
            <a:bodyPr wrap="none" rtlCol="0">
              <a:spAutoFit/>
            </a:bodyPr>
            <a:lstStyle/>
            <a:p>
              <a:pPr algn="ctr"/>
              <a:r>
                <a:rPr kumimoji="1" lang="ja-JP" altLang="en-US" b="1" dirty="0" smtClean="0">
                  <a:solidFill>
                    <a:schemeClr val="bg1"/>
                  </a:solidFill>
                  <a:latin typeface="Hiragino Kaku Gothic Std W8" charset="-128"/>
                  <a:ea typeface="Hiragino Kaku Gothic Std W8" charset="-128"/>
                  <a:cs typeface="Hiragino Kaku Gothic Std W8" charset="-128"/>
                </a:rPr>
                <a:t>クラウド・コンピューティング</a:t>
              </a:r>
              <a:endParaRPr kumimoji="1" lang="ja-JP" altLang="en-US" b="1" dirty="0">
                <a:solidFill>
                  <a:schemeClr val="bg1"/>
                </a:solidFill>
                <a:latin typeface="Hiragino Kaku Gothic Std W8" charset="-128"/>
                <a:ea typeface="Hiragino Kaku Gothic Std W8" charset="-128"/>
                <a:cs typeface="Hiragino Kaku Gothic Std W8" charset="-128"/>
              </a:endParaRPr>
            </a:p>
          </p:txBody>
        </p:sp>
        <p:cxnSp>
          <p:nvCxnSpPr>
            <p:cNvPr id="102" name="直線矢印コネクタ 101"/>
            <p:cNvCxnSpPr>
              <a:stCxn id="91" idx="3"/>
              <a:endCxn id="95" idx="1"/>
            </p:cNvCxnSpPr>
            <p:nvPr/>
          </p:nvCxnSpPr>
          <p:spPr>
            <a:xfrm>
              <a:off x="1852526" y="5585496"/>
              <a:ext cx="318816" cy="5486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a:stCxn id="93" idx="3"/>
              <a:endCxn id="92" idx="1"/>
            </p:cNvCxnSpPr>
            <p:nvPr/>
          </p:nvCxnSpPr>
          <p:spPr>
            <a:xfrm>
              <a:off x="6932246" y="5008584"/>
              <a:ext cx="348122" cy="576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a:stCxn id="94" idx="3"/>
              <a:endCxn id="92" idx="1"/>
            </p:cNvCxnSpPr>
            <p:nvPr/>
          </p:nvCxnSpPr>
          <p:spPr>
            <a:xfrm flipV="1">
              <a:off x="6798365" y="5585496"/>
              <a:ext cx="482003" cy="5545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6" name="下矢印 115"/>
            <p:cNvSpPr/>
            <p:nvPr/>
          </p:nvSpPr>
          <p:spPr>
            <a:xfrm>
              <a:off x="3974895" y="3582339"/>
              <a:ext cx="1173169" cy="36559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64" name="直線矢印コネクタ 63"/>
          <p:cNvCxnSpPr>
            <a:stCxn id="41" idx="3"/>
            <a:endCxn id="9" idx="0"/>
          </p:cNvCxnSpPr>
          <p:nvPr/>
        </p:nvCxnSpPr>
        <p:spPr>
          <a:xfrm flipV="1">
            <a:off x="1875406" y="1782842"/>
            <a:ext cx="1217901" cy="7089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613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最新の</a:t>
            </a:r>
            <a:r>
              <a:rPr kumimoji="1" lang="en-US" altLang="ja-JP" dirty="0" smtClean="0"/>
              <a:t>IT</a:t>
            </a:r>
            <a:r>
              <a:rPr kumimoji="1" lang="ja-JP" altLang="en-US" dirty="0" smtClean="0"/>
              <a:t>トレンドを図解で俯瞰する</a:t>
            </a:r>
            <a:endParaRPr kumimoji="1" lang="ja-JP" altLang="en-US" dirty="0"/>
          </a:p>
        </p:txBody>
      </p:sp>
      <p:sp>
        <p:nvSpPr>
          <p:cNvPr id="3" name="スライド番号プレースホルダー 2"/>
          <p:cNvSpPr>
            <a:spLocks noGrp="1"/>
          </p:cNvSpPr>
          <p:nvPr>
            <p:ph type="sldNum" sz="quarter" idx="12"/>
          </p:nvPr>
        </p:nvSpPr>
        <p:spPr>
          <a:xfrm>
            <a:off x="6932246" y="6847097"/>
            <a:ext cx="2133600" cy="217800"/>
          </a:xfrm>
        </p:spPr>
        <p:txBody>
          <a:bodyPr/>
          <a:lstStyle/>
          <a:p>
            <a:fld id="{8FF8CC5D-A65D-5946-99B5-645367A967AD}" type="slidenum">
              <a:rPr kumimoji="1" lang="ja-JP" altLang="en-US" smtClean="0"/>
              <a:t>50</a:t>
            </a:fld>
            <a:endParaRPr kumimoji="1" lang="ja-JP" altLang="en-US"/>
          </a:p>
        </p:txBody>
      </p:sp>
      <p:pic>
        <p:nvPicPr>
          <p:cNvPr id="4" name="図 3" descr="Top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12313"/>
            <a:ext cx="2831070" cy="3494389"/>
          </a:xfrm>
          <a:prstGeom prst="rect">
            <a:avLst/>
          </a:prstGeom>
          <a:ln>
            <a:noFill/>
          </a:ln>
          <a:effectLst>
            <a:outerShdw blurRad="292100" dist="139700" dir="2700000" algn="tl" rotWithShape="0">
              <a:srgbClr val="333333">
                <a:alpha val="65000"/>
              </a:srgbClr>
            </a:outerShdw>
          </a:effectLst>
        </p:spPr>
      </p:pic>
      <p:pic>
        <p:nvPicPr>
          <p:cNvPr id="5" name="図 4" descr="Sample1_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158" y="1012313"/>
            <a:ext cx="2250714" cy="1645789"/>
          </a:xfrm>
          <a:prstGeom prst="rect">
            <a:avLst/>
          </a:prstGeom>
          <a:ln>
            <a:noFill/>
          </a:ln>
          <a:effectLst>
            <a:outerShdw blurRad="292100" dist="139700" dir="2700000" algn="tl" rotWithShape="0">
              <a:srgbClr val="333333">
                <a:alpha val="65000"/>
              </a:srgbClr>
            </a:outerShdw>
          </a:effectLst>
        </p:spPr>
      </p:pic>
      <p:pic>
        <p:nvPicPr>
          <p:cNvPr id="6" name="図 5" descr="Sample1_Fi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400" y="1012315"/>
            <a:ext cx="2255907" cy="1645789"/>
          </a:xfrm>
          <a:prstGeom prst="rect">
            <a:avLst/>
          </a:prstGeom>
          <a:ln>
            <a:noFill/>
          </a:ln>
          <a:effectLst>
            <a:outerShdw blurRad="292100" dist="139700" dir="2700000" algn="tl" rotWithShape="0">
              <a:srgbClr val="333333">
                <a:alpha val="65000"/>
              </a:srgbClr>
            </a:outerShdw>
          </a:effectLst>
        </p:spPr>
      </p:pic>
      <p:pic>
        <p:nvPicPr>
          <p:cNvPr id="10" name="図 9" descr="Sample3_SmartMachi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1158" y="2857435"/>
            <a:ext cx="2254381" cy="1650594"/>
          </a:xfrm>
          <a:prstGeom prst="rect">
            <a:avLst/>
          </a:prstGeom>
          <a:ln>
            <a:noFill/>
          </a:ln>
          <a:effectLst>
            <a:outerShdw blurRad="292100" dist="139700" dir="2700000" algn="tl" rotWithShape="0">
              <a:srgbClr val="333333">
                <a:alpha val="65000"/>
              </a:srgbClr>
            </a:outerShdw>
          </a:effectLst>
        </p:spPr>
      </p:pic>
      <p:pic>
        <p:nvPicPr>
          <p:cNvPr id="7" name="図 6" descr="Sample2_Fi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770" y="2857437"/>
            <a:ext cx="2374538" cy="1645789"/>
          </a:xfrm>
          <a:prstGeom prst="rect">
            <a:avLst/>
          </a:prstGeom>
          <a:ln>
            <a:noFill/>
          </a:ln>
          <a:effectLst>
            <a:outerShdw blurRad="292100" dist="139700" dir="2700000" algn="tl" rotWithShape="0">
              <a:srgbClr val="333333">
                <a:alpha val="65000"/>
              </a:srgbClr>
            </a:outerShdw>
          </a:effectLst>
        </p:spPr>
      </p:pic>
      <p:pic>
        <p:nvPicPr>
          <p:cNvPr id="9" name="図 8" descr="Sample2_ITinfr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1158" y="4696193"/>
            <a:ext cx="2252124" cy="1647149"/>
          </a:xfrm>
          <a:prstGeom prst="rect">
            <a:avLst/>
          </a:prstGeom>
          <a:ln>
            <a:noFill/>
          </a:ln>
          <a:effectLst>
            <a:outerShdw blurRad="292100" dist="139700" dir="2700000" algn="tl" rotWithShape="0">
              <a:srgbClr val="333333">
                <a:alpha val="65000"/>
              </a:srgbClr>
            </a:outerShdw>
          </a:effectLst>
        </p:spPr>
      </p:pic>
      <p:pic>
        <p:nvPicPr>
          <p:cNvPr id="11" name="図 10" descr="Sample3_Fi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7770" y="4696195"/>
            <a:ext cx="2374538" cy="1647149"/>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4431" y="4696193"/>
            <a:ext cx="3329461" cy="1800493"/>
          </a:xfrm>
          <a:prstGeom prst="rect">
            <a:avLst/>
          </a:prstGeom>
          <a:noFill/>
        </p:spPr>
        <p:txBody>
          <a:bodyPr wrap="square" rtlCol="0">
            <a:spAutoFit/>
          </a:bodyPr>
          <a:lstStyle/>
          <a:p>
            <a:pPr marL="285750" indent="-285750">
              <a:buFont typeface="Wingdings" charset="2"/>
              <a:buChar char="l"/>
            </a:pPr>
            <a:r>
              <a:rPr kumimoji="1" lang="ja-JP" altLang="en-US" sz="1200" dirty="0" smtClean="0">
                <a:solidFill>
                  <a:srgbClr val="3366FF"/>
                </a:solidFill>
              </a:rPr>
              <a:t>ネットをながめても、</a:t>
            </a:r>
            <a:r>
              <a:rPr lang="ja-JP" altLang="en-US" sz="1200" dirty="0" smtClean="0">
                <a:solidFill>
                  <a:srgbClr val="3366FF"/>
                </a:solidFill>
              </a:rPr>
              <a:t>テクノロジーのトレンド、意味や価値は見えてきません。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難しい技術用語を並べられていても、専門知識がなければ理解できません。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製品説明をつなぎ合わせても、テクノロジーの背景や本質は、分かりません。</a:t>
            </a:r>
            <a:endParaRPr lang="en-US" altLang="ja-JP" sz="900" dirty="0" smtClean="0">
              <a:solidFill>
                <a:srgbClr val="3366FF"/>
              </a:solidFill>
            </a:endParaRPr>
          </a:p>
          <a:p>
            <a:endParaRPr lang="en-US" altLang="ja-JP" sz="900" dirty="0">
              <a:solidFill>
                <a:srgbClr val="3366FF"/>
              </a:solidFill>
            </a:endParaRPr>
          </a:p>
          <a:p>
            <a:r>
              <a:rPr lang="ja-JP" altLang="en-US" sz="900" dirty="0" smtClean="0">
                <a:solidFill>
                  <a:schemeClr val="tx1">
                    <a:lumMod val="50000"/>
                    <a:lumOff val="50000"/>
                  </a:schemeClr>
                </a:solidFill>
              </a:rPr>
              <a:t>本書は、約</a:t>
            </a:r>
            <a:r>
              <a:rPr lang="en-US" altLang="ja-JP" sz="900" dirty="0" smtClean="0">
                <a:solidFill>
                  <a:schemeClr val="tx1">
                    <a:lumMod val="50000"/>
                    <a:lumOff val="50000"/>
                  </a:schemeClr>
                </a:solidFill>
              </a:rPr>
              <a:t>100</a:t>
            </a:r>
            <a:r>
              <a:rPr lang="ja-JP" altLang="en-US" sz="900" dirty="0" smtClean="0">
                <a:solidFill>
                  <a:schemeClr val="tx1">
                    <a:lumMod val="50000"/>
                    <a:lumOff val="50000"/>
                  </a:schemeClr>
                </a:solidFill>
              </a:rPr>
              <a:t>枚の</a:t>
            </a:r>
            <a:r>
              <a:rPr lang="ja-JP" altLang="en-US" sz="900" dirty="0">
                <a:solidFill>
                  <a:schemeClr val="tx1">
                    <a:lumMod val="50000"/>
                    <a:lumOff val="50000"/>
                  </a:schemeClr>
                </a:solidFill>
              </a:rPr>
              <a:t>わかりやすい</a:t>
            </a:r>
            <a:r>
              <a:rPr lang="ja-JP" altLang="en-US" sz="900" dirty="0" smtClean="0">
                <a:solidFill>
                  <a:schemeClr val="tx1">
                    <a:lumMod val="50000"/>
                    <a:lumOff val="50000"/>
                  </a:schemeClr>
                </a:solidFill>
              </a:rPr>
              <a:t>図表と平易な解説で、そんなお悩みを解決します。さらに、本書に掲載されている全ての図表は、ロイヤリティ・フリーのパワーポイントでダウンロードできます。</a:t>
            </a:r>
            <a:endParaRPr kumimoji="1" lang="ja-JP" altLang="en-US" sz="900" dirty="0">
              <a:solidFill>
                <a:schemeClr val="tx1">
                  <a:lumMod val="50000"/>
                  <a:lumOff val="50000"/>
                </a:schemeClr>
              </a:solidFill>
            </a:endParaRPr>
          </a:p>
        </p:txBody>
      </p:sp>
      <p:sp>
        <p:nvSpPr>
          <p:cNvPr id="8" name="正方形/長方形 7"/>
          <p:cNvSpPr/>
          <p:nvPr/>
        </p:nvSpPr>
        <p:spPr>
          <a:xfrm>
            <a:off x="2085693" y="4524908"/>
            <a:ext cx="1205278" cy="215444"/>
          </a:xfrm>
          <a:prstGeom prst="rect">
            <a:avLst/>
          </a:prstGeom>
        </p:spPr>
        <p:txBody>
          <a:bodyPr wrap="none">
            <a:spAutoFit/>
          </a:bodyPr>
          <a:lstStyle/>
          <a:p>
            <a:pPr algn="r"/>
            <a:r>
              <a:rPr lang="en-US" altLang="ja-JP" sz="800" dirty="0"/>
              <a:t>http://</a:t>
            </a:r>
            <a:r>
              <a:rPr lang="en-US" altLang="ja-JP" sz="800" dirty="0" err="1"/>
              <a:t>amzn.to</a:t>
            </a:r>
            <a:r>
              <a:rPr lang="en-US" altLang="ja-JP" sz="800" dirty="0"/>
              <a:t>/1AQtPXz</a:t>
            </a:r>
            <a:endParaRPr lang="ja-JP" altLang="en-US" sz="800" dirty="0"/>
          </a:p>
        </p:txBody>
      </p:sp>
    </p:spTree>
    <p:extLst>
      <p:ext uri="{BB962C8B-B14F-4D97-AF65-F5344CB8AC3E}">
        <p14:creationId xmlns:p14="http://schemas.microsoft.com/office/powerpoint/2010/main" val="1764060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5239050" y="5359400"/>
            <a:ext cx="3359151" cy="76835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関連情報</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7" name="正方形/長方形 6"/>
          <p:cNvSpPr/>
          <p:nvPr/>
        </p:nvSpPr>
        <p:spPr>
          <a:xfrm>
            <a:off x="1377949" y="4398006"/>
            <a:ext cx="1525327" cy="215444"/>
          </a:xfrm>
          <a:prstGeom prst="rect">
            <a:avLst/>
          </a:prstGeom>
        </p:spPr>
        <p:txBody>
          <a:bodyPr wrap="none">
            <a:spAutoFit/>
          </a:bodyPr>
          <a:lstStyle/>
          <a:p>
            <a:r>
              <a:rPr lang="en-US" altLang="ja-JP" sz="800" dirty="0" smtClean="0">
                <a:solidFill>
                  <a:srgbClr val="595959"/>
                </a:solidFill>
              </a:rPr>
              <a:t>http://libra.netcommerce.co.jp/</a:t>
            </a:r>
            <a:endParaRPr lang="ja-JP" altLang="en-US" sz="800" dirty="0">
              <a:solidFill>
                <a:srgbClr val="595959"/>
              </a:solidFill>
            </a:endParaRPr>
          </a:p>
        </p:txBody>
      </p:sp>
      <p:pic>
        <p:nvPicPr>
          <p:cNvPr id="8" name="図 7" descr="LIBRA_logo-300x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61" y="4453538"/>
            <a:ext cx="762089" cy="134636"/>
          </a:xfrm>
          <a:prstGeom prst="rect">
            <a:avLst/>
          </a:prstGeom>
        </p:spPr>
      </p:pic>
      <p:pic>
        <p:nvPicPr>
          <p:cNvPr id="9" name="図 8" descr="スクリーンショット 2014-11-13 16.16.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61" y="1215434"/>
            <a:ext cx="2279120" cy="3099952"/>
          </a:xfrm>
          <a:prstGeom prst="rect">
            <a:avLst/>
          </a:prstGeom>
          <a:ln>
            <a:noFill/>
          </a:ln>
          <a:effectLst>
            <a:outerShdw blurRad="292100" dist="139700" dir="2700000" algn="tl" rotWithShape="0">
              <a:srgbClr val="333333">
                <a:alpha val="65000"/>
              </a:srgbClr>
            </a:outerShdw>
          </a:effectLst>
        </p:spPr>
      </p:pic>
      <p:sp>
        <p:nvSpPr>
          <p:cNvPr id="10" name="テキスト ボックス 2"/>
          <p:cNvSpPr txBox="1">
            <a:spLocks noChangeArrowheads="1"/>
          </p:cNvSpPr>
          <p:nvPr/>
        </p:nvSpPr>
        <p:spPr bwMode="auto">
          <a:xfrm>
            <a:off x="3271583" y="4448346"/>
            <a:ext cx="2351926" cy="215444"/>
          </a:xfrm>
          <a:prstGeom prst="rect">
            <a:avLst/>
          </a:prstGeom>
          <a:noFill/>
          <a:ln w="9525">
            <a:noFill/>
            <a:miter lim="800000"/>
            <a:headEnd/>
            <a:tailEnd/>
          </a:ln>
        </p:spPr>
        <p:txBody>
          <a:bodyPr wrap="none">
            <a:spAutoFit/>
          </a:bodyPr>
          <a:lstStyle/>
          <a:p>
            <a:pPr algn="l"/>
            <a:r>
              <a:rPr lang="en-US" altLang="ja-JP" sz="800" dirty="0" smtClean="0">
                <a:solidFill>
                  <a:srgbClr val="595959"/>
                </a:solidFill>
                <a:latin typeface="メイリオ"/>
                <a:ea typeface="メイリオ"/>
                <a:cs typeface="メイリオ"/>
              </a:rPr>
              <a:t>【</a:t>
            </a:r>
            <a:r>
              <a:rPr lang="ja-JP" altLang="en-US" sz="800" dirty="0" smtClean="0">
                <a:solidFill>
                  <a:srgbClr val="595959"/>
                </a:solidFill>
                <a:latin typeface="メイリオ"/>
                <a:ea typeface="メイリオ"/>
                <a:cs typeface="メイリオ"/>
              </a:rPr>
              <a:t>毎日更新</a:t>
            </a:r>
            <a:r>
              <a:rPr lang="en-US" altLang="ja-JP" sz="800" dirty="0" smtClean="0">
                <a:solidFill>
                  <a:srgbClr val="595959"/>
                </a:solidFill>
                <a:latin typeface="メイリオ"/>
                <a:ea typeface="メイリオ"/>
                <a:cs typeface="メイリオ"/>
              </a:rPr>
              <a:t>】</a:t>
            </a:r>
            <a:r>
              <a:rPr lang="en-US" altLang="ja-JP" sz="800" dirty="0" err="1" smtClean="0">
                <a:solidFill>
                  <a:srgbClr val="595959"/>
                </a:solidFill>
                <a:latin typeface="メイリオ"/>
                <a:ea typeface="メイリオ"/>
                <a:cs typeface="メイリオ"/>
              </a:rPr>
              <a:t>Itmedia</a:t>
            </a:r>
            <a:r>
              <a:rPr lang="en-US" altLang="ja-JP" sz="800" dirty="0" smtClean="0">
                <a:solidFill>
                  <a:srgbClr val="595959"/>
                </a:solidFill>
                <a:latin typeface="メイリオ"/>
                <a:ea typeface="メイリオ"/>
                <a:cs typeface="メイリオ"/>
              </a:rPr>
              <a:t> </a:t>
            </a:r>
            <a:r>
              <a:rPr lang="ja-JP" altLang="en-US" sz="800" dirty="0" smtClean="0">
                <a:solidFill>
                  <a:srgbClr val="595959"/>
                </a:solidFill>
                <a:latin typeface="メイリオ"/>
                <a:ea typeface="メイリオ"/>
                <a:cs typeface="メイリオ"/>
              </a:rPr>
              <a:t>オルタナティブ・ブログ</a:t>
            </a:r>
            <a:endParaRPr lang="ja-JP" altLang="en-US" sz="800" dirty="0">
              <a:solidFill>
                <a:srgbClr val="595959"/>
              </a:solidFill>
              <a:latin typeface="メイリオ"/>
              <a:ea typeface="メイリオ"/>
              <a:cs typeface="メイリオ"/>
            </a:endParaRPr>
          </a:p>
        </p:txBody>
      </p:sp>
      <p:sp>
        <p:nvSpPr>
          <p:cNvPr id="11" name="正方形/長方形 5">
            <a:hlinkClick r:id="rId4"/>
          </p:cNvPr>
          <p:cNvSpPr>
            <a:spLocks noChangeArrowheads="1"/>
          </p:cNvSpPr>
          <p:nvPr/>
        </p:nvSpPr>
        <p:spPr bwMode="auto">
          <a:xfrm>
            <a:off x="3884231" y="4609480"/>
            <a:ext cx="1908295" cy="215444"/>
          </a:xfrm>
          <a:prstGeom prst="rect">
            <a:avLst/>
          </a:prstGeom>
          <a:noFill/>
          <a:ln w="9525">
            <a:noFill/>
            <a:miter lim="800000"/>
            <a:headEnd/>
            <a:tailEnd/>
          </a:ln>
        </p:spPr>
        <p:txBody>
          <a:bodyPr wrap="none">
            <a:spAutoFit/>
          </a:bodyPr>
          <a:lstStyle/>
          <a:p>
            <a:r>
              <a:rPr lang="en-US" altLang="ja-JP" sz="800" dirty="0">
                <a:solidFill>
                  <a:srgbClr val="595959"/>
                </a:solidFill>
                <a:effectLst/>
              </a:rPr>
              <a:t>http://</a:t>
            </a:r>
            <a:r>
              <a:rPr lang="en-US" altLang="ja-JP" sz="800" dirty="0" err="1">
                <a:solidFill>
                  <a:srgbClr val="595959"/>
                </a:solidFill>
                <a:effectLst/>
              </a:rPr>
              <a:t>blogs.itmedia.co.jp</a:t>
            </a:r>
            <a:r>
              <a:rPr lang="en-US" altLang="ja-JP" sz="800" dirty="0">
                <a:solidFill>
                  <a:srgbClr val="595959"/>
                </a:solidFill>
                <a:effectLst/>
              </a:rPr>
              <a:t>/</a:t>
            </a:r>
            <a:r>
              <a:rPr lang="en-US" altLang="ja-JP" sz="800" dirty="0" err="1">
                <a:solidFill>
                  <a:srgbClr val="595959"/>
                </a:solidFill>
                <a:effectLst/>
              </a:rPr>
              <a:t>itsolutionjuku</a:t>
            </a:r>
            <a:r>
              <a:rPr lang="en-US" altLang="ja-JP" sz="800" dirty="0">
                <a:solidFill>
                  <a:srgbClr val="595959"/>
                </a:solidFill>
                <a:effectLst/>
              </a:rPr>
              <a:t>/</a:t>
            </a:r>
            <a:endParaRPr lang="ja-JP" altLang="en-US" sz="800" dirty="0">
              <a:solidFill>
                <a:srgbClr val="595959"/>
              </a:solidFill>
              <a:effectLst/>
            </a:endParaRPr>
          </a:p>
        </p:txBody>
      </p:sp>
      <p:pic>
        <p:nvPicPr>
          <p:cNvPr id="12" name="図 11" descr="スクリーンショット 2014-06-09 15.36.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1339" y="1209532"/>
            <a:ext cx="2824498" cy="3099953"/>
          </a:xfrm>
          <a:prstGeom prst="rect">
            <a:avLst/>
          </a:prstGeom>
          <a:ln>
            <a:noFill/>
          </a:ln>
          <a:effectLst>
            <a:outerShdw blurRad="292100" dist="139700" dir="2700000" algn="tl" rotWithShape="0">
              <a:srgbClr val="333333">
                <a:alpha val="65000"/>
              </a:srgbClr>
            </a:outerShdw>
          </a:effectLst>
        </p:spPr>
      </p:pic>
      <p:sp>
        <p:nvSpPr>
          <p:cNvPr id="13" name="正方形/長方形 5">
            <a:hlinkClick r:id="rId4"/>
          </p:cNvPr>
          <p:cNvSpPr>
            <a:spLocks noChangeArrowheads="1"/>
          </p:cNvSpPr>
          <p:nvPr/>
        </p:nvSpPr>
        <p:spPr bwMode="auto">
          <a:xfrm>
            <a:off x="6895876" y="4565138"/>
            <a:ext cx="1739278" cy="215444"/>
          </a:xfrm>
          <a:prstGeom prst="rect">
            <a:avLst/>
          </a:prstGeom>
          <a:noFill/>
          <a:ln w="9525">
            <a:noFill/>
            <a:miter lim="800000"/>
            <a:headEnd/>
            <a:tailEnd/>
          </a:ln>
        </p:spPr>
        <p:txBody>
          <a:bodyPr wrap="none">
            <a:spAutoFit/>
          </a:bodyPr>
          <a:lstStyle/>
          <a:p>
            <a:r>
              <a:rPr lang="en-US" altLang="ja-JP" sz="800" dirty="0">
                <a:solidFill>
                  <a:srgbClr val="595959"/>
                </a:solidFill>
                <a:effectLst/>
              </a:rPr>
              <a:t>http://</a:t>
            </a:r>
            <a:r>
              <a:rPr lang="en-US" altLang="ja-JP" sz="800" dirty="0" err="1">
                <a:solidFill>
                  <a:srgbClr val="595959"/>
                </a:solidFill>
                <a:effectLst/>
              </a:rPr>
              <a:t>www.netcommerce.co.jp</a:t>
            </a:r>
            <a:r>
              <a:rPr lang="en-US" altLang="ja-JP" sz="800" dirty="0">
                <a:solidFill>
                  <a:srgbClr val="595959"/>
                </a:solidFill>
                <a:effectLst/>
              </a:rPr>
              <a:t>/blog</a:t>
            </a:r>
            <a:endParaRPr lang="ja-JP" altLang="en-US" sz="800" dirty="0">
              <a:solidFill>
                <a:srgbClr val="595959"/>
              </a:solidFill>
              <a:effectLst/>
            </a:endParaRPr>
          </a:p>
        </p:txBody>
      </p:sp>
      <p:pic>
        <p:nvPicPr>
          <p:cNvPr id="14" name="図 13" descr="スクリーンショット 2014-06-09 15.41.2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3228" y="1209532"/>
            <a:ext cx="2314973" cy="3100575"/>
          </a:xfrm>
          <a:prstGeom prst="rect">
            <a:avLst/>
          </a:prstGeom>
          <a:ln>
            <a:noFill/>
          </a:ln>
          <a:effectLst>
            <a:outerShdw blurRad="292100" dist="139700" dir="2700000" algn="tl" rotWithShape="0">
              <a:srgbClr val="333333">
                <a:alpha val="65000"/>
              </a:srgbClr>
            </a:outerShdw>
          </a:effectLst>
        </p:spPr>
      </p:pic>
      <p:sp>
        <p:nvSpPr>
          <p:cNvPr id="15" name="テキスト ボックス 2"/>
          <p:cNvSpPr txBox="1">
            <a:spLocks noChangeArrowheads="1"/>
          </p:cNvSpPr>
          <p:nvPr/>
        </p:nvSpPr>
        <p:spPr bwMode="auto">
          <a:xfrm>
            <a:off x="6283228" y="4457416"/>
            <a:ext cx="1856548" cy="215444"/>
          </a:xfrm>
          <a:prstGeom prst="rect">
            <a:avLst/>
          </a:prstGeom>
          <a:noFill/>
          <a:ln w="9525">
            <a:noFill/>
            <a:miter lim="800000"/>
            <a:headEnd/>
            <a:tailEnd/>
          </a:ln>
        </p:spPr>
        <p:txBody>
          <a:bodyPr wrap="none">
            <a:spAutoFit/>
          </a:bodyPr>
          <a:lstStyle/>
          <a:p>
            <a:pPr algn="l"/>
            <a:r>
              <a:rPr lang="en-US" altLang="ja-JP" sz="800" dirty="0" smtClean="0">
                <a:solidFill>
                  <a:srgbClr val="595959"/>
                </a:solidFill>
                <a:latin typeface="メイリオ"/>
                <a:ea typeface="メイリオ"/>
                <a:cs typeface="メイリオ"/>
              </a:rPr>
              <a:t>【</a:t>
            </a:r>
            <a:r>
              <a:rPr lang="ja-JP" altLang="en-US" sz="800" dirty="0" smtClean="0">
                <a:solidFill>
                  <a:srgbClr val="595959"/>
                </a:solidFill>
                <a:latin typeface="メイリオ"/>
                <a:ea typeface="メイリオ"/>
                <a:cs typeface="メイリオ"/>
              </a:rPr>
              <a:t>毎週更新</a:t>
            </a:r>
            <a:r>
              <a:rPr lang="en-US" altLang="ja-JP" sz="800" dirty="0" smtClean="0">
                <a:solidFill>
                  <a:srgbClr val="595959"/>
                </a:solidFill>
                <a:latin typeface="メイリオ"/>
                <a:ea typeface="メイリオ"/>
                <a:cs typeface="メイリオ"/>
              </a:rPr>
              <a:t>】NetCommerce </a:t>
            </a:r>
            <a:r>
              <a:rPr lang="ja-JP" altLang="en-US" sz="800" dirty="0" smtClean="0">
                <a:solidFill>
                  <a:srgbClr val="595959"/>
                </a:solidFill>
                <a:latin typeface="メイリオ"/>
                <a:ea typeface="メイリオ"/>
                <a:cs typeface="メイリオ"/>
              </a:rPr>
              <a:t>ブログ</a:t>
            </a:r>
            <a:endParaRPr lang="ja-JP" altLang="en-US" sz="800" dirty="0">
              <a:solidFill>
                <a:srgbClr val="595959"/>
              </a:solidFill>
              <a:latin typeface="メイリオ"/>
              <a:ea typeface="メイリオ"/>
              <a:cs typeface="メイリオ"/>
            </a:endParaRPr>
          </a:p>
        </p:txBody>
      </p:sp>
      <p:pic>
        <p:nvPicPr>
          <p:cNvPr id="24" name="図 23" descr="IT_logo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575" y="5538613"/>
            <a:ext cx="2984825" cy="315854"/>
          </a:xfrm>
          <a:prstGeom prst="rect">
            <a:avLst/>
          </a:prstGeom>
        </p:spPr>
      </p:pic>
      <p:sp>
        <p:nvSpPr>
          <p:cNvPr id="26" name="正方形/長方形 25"/>
          <p:cNvSpPr/>
          <p:nvPr/>
        </p:nvSpPr>
        <p:spPr>
          <a:xfrm>
            <a:off x="5239050" y="5854467"/>
            <a:ext cx="3359152" cy="184666"/>
          </a:xfrm>
          <a:prstGeom prst="rect">
            <a:avLst/>
          </a:prstGeom>
        </p:spPr>
        <p:txBody>
          <a:bodyPr wrap="square">
            <a:spAutoFit/>
          </a:bodyPr>
          <a:lstStyle/>
          <a:p>
            <a:pPr algn="ctr"/>
            <a:r>
              <a:rPr lang="ja-JP" altLang="en-US" sz="600" dirty="0">
                <a:solidFill>
                  <a:schemeClr val="bg1"/>
                </a:solidFill>
              </a:rPr>
              <a:t>今さら聞けない最新</a:t>
            </a:r>
            <a:r>
              <a:rPr lang="en-US" altLang="ja-JP" sz="600" dirty="0">
                <a:solidFill>
                  <a:schemeClr val="bg1"/>
                </a:solidFill>
              </a:rPr>
              <a:t>IT</a:t>
            </a:r>
            <a:r>
              <a:rPr lang="ja-JP" altLang="en-US" sz="600" dirty="0">
                <a:solidFill>
                  <a:schemeClr val="bg1"/>
                </a:solidFill>
              </a:rPr>
              <a:t>トレンドをわかりやすく解説。 ビジネスに活かす実践ノウハウを学びます。</a:t>
            </a:r>
          </a:p>
        </p:txBody>
      </p:sp>
      <p:sp>
        <p:nvSpPr>
          <p:cNvPr id="27" name="正方形/長方形 26"/>
          <p:cNvSpPr/>
          <p:nvPr/>
        </p:nvSpPr>
        <p:spPr>
          <a:xfrm>
            <a:off x="4570413" y="6147540"/>
            <a:ext cx="4027789" cy="215444"/>
          </a:xfrm>
          <a:prstGeom prst="rect">
            <a:avLst/>
          </a:prstGeom>
        </p:spPr>
        <p:txBody>
          <a:bodyPr wrap="square">
            <a:spAutoFit/>
          </a:bodyPr>
          <a:lstStyle/>
          <a:p>
            <a:pPr algn="r"/>
            <a:r>
              <a:rPr lang="en-US" altLang="ja-JP" sz="800" dirty="0">
                <a:solidFill>
                  <a:schemeClr val="tx1">
                    <a:lumMod val="50000"/>
                    <a:lumOff val="50000"/>
                  </a:schemeClr>
                </a:solidFill>
                <a:latin typeface="メイリオ"/>
                <a:ea typeface="メイリオ"/>
                <a:cs typeface="メイリオ"/>
              </a:rPr>
              <a:t>http://</a:t>
            </a:r>
            <a:r>
              <a:rPr lang="en-US" altLang="ja-JP" sz="800" dirty="0" err="1">
                <a:solidFill>
                  <a:schemeClr val="tx1">
                    <a:lumMod val="50000"/>
                    <a:lumOff val="50000"/>
                  </a:schemeClr>
                </a:solidFill>
                <a:latin typeface="メイリオ"/>
                <a:ea typeface="メイリオ"/>
                <a:cs typeface="メイリオ"/>
              </a:rPr>
              <a:t>www.netcommerce.co.jp</a:t>
            </a:r>
            <a:r>
              <a:rPr lang="en-US" altLang="ja-JP" sz="800" dirty="0">
                <a:solidFill>
                  <a:schemeClr val="tx1">
                    <a:lumMod val="50000"/>
                    <a:lumOff val="50000"/>
                  </a:schemeClr>
                </a:solidFill>
                <a:latin typeface="メイリオ"/>
                <a:ea typeface="メイリオ"/>
                <a:cs typeface="メイリオ"/>
              </a:rPr>
              <a:t>/</a:t>
            </a:r>
            <a:r>
              <a:rPr lang="en-US" altLang="ja-JP" sz="800" dirty="0" err="1">
                <a:solidFill>
                  <a:schemeClr val="tx1">
                    <a:lumMod val="50000"/>
                    <a:lumOff val="50000"/>
                  </a:schemeClr>
                </a:solidFill>
                <a:latin typeface="メイリオ"/>
                <a:ea typeface="メイリオ"/>
                <a:cs typeface="メイリオ"/>
              </a:rPr>
              <a:t>forit</a:t>
            </a:r>
            <a:r>
              <a:rPr lang="en-US" altLang="ja-JP" sz="800" dirty="0">
                <a:solidFill>
                  <a:schemeClr val="tx1">
                    <a:lumMod val="50000"/>
                    <a:lumOff val="50000"/>
                  </a:schemeClr>
                </a:solidFill>
                <a:latin typeface="メイリオ"/>
                <a:ea typeface="メイリオ"/>
                <a:cs typeface="メイリオ"/>
              </a:rPr>
              <a:t>/it-workshop</a:t>
            </a:r>
            <a:endParaRPr lang="ja-JP" altLang="en-US" sz="800" dirty="0">
              <a:solidFill>
                <a:schemeClr val="tx1">
                  <a:lumMod val="50000"/>
                  <a:lumOff val="50000"/>
                </a:schemeClr>
              </a:solidFill>
              <a:latin typeface="メイリオ"/>
              <a:ea typeface="メイリオ"/>
              <a:cs typeface="メイリオ"/>
            </a:endParaRPr>
          </a:p>
        </p:txBody>
      </p:sp>
    </p:spTree>
    <p:extLst>
      <p:ext uri="{BB962C8B-B14F-4D97-AF65-F5344CB8AC3E}">
        <p14:creationId xmlns:p14="http://schemas.microsoft.com/office/powerpoint/2010/main" val="13283604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IT</a:t>
            </a:r>
            <a:r>
              <a:rPr kumimoji="1" lang="ja-JP" altLang="en-US" dirty="0" smtClean="0"/>
              <a:t>ビジネス・プレゼンテーション・ライブラリー／</a:t>
            </a:r>
            <a:r>
              <a:rPr kumimoji="1" lang="en-US" altLang="ja-JP" dirty="0" err="1" smtClean="0"/>
              <a:t>LiBRA</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843329"/>
            <a:ext cx="4856079" cy="5400724"/>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5292080" y="1992709"/>
            <a:ext cx="3773766" cy="646331"/>
          </a:xfrm>
          <a:prstGeom prst="rect">
            <a:avLst/>
          </a:prstGeom>
          <a:noFill/>
        </p:spPr>
        <p:txBody>
          <a:bodyPr wrap="square" rtlCol="0">
            <a:spAutoFit/>
          </a:bodyPr>
          <a:lstStyle/>
          <a:p>
            <a:pPr marL="171450" indent="-171450">
              <a:buFont typeface="Wingdings" charset="2"/>
              <a:buChar char="l"/>
            </a:pPr>
            <a:r>
              <a:rPr kumimoji="1" lang="ja-JP" altLang="en-US" sz="1200" dirty="0" smtClean="0">
                <a:solidFill>
                  <a:srgbClr val="0070C0"/>
                </a:solidFill>
                <a:latin typeface="Meiryo" charset="-128"/>
                <a:ea typeface="Meiryo" charset="-128"/>
                <a:cs typeface="Meiryo" charset="-128"/>
              </a:rPr>
              <a:t>最新のプレゼンテーションを定期的に更新</a:t>
            </a:r>
            <a:endParaRPr kumimoji="1" lang="en-US" altLang="ja-JP" sz="1200" dirty="0" smtClean="0">
              <a:solidFill>
                <a:srgbClr val="0070C0"/>
              </a:solidFill>
              <a:latin typeface="Meiryo" charset="-128"/>
              <a:ea typeface="Meiryo" charset="-128"/>
              <a:cs typeface="Meiryo" charset="-128"/>
            </a:endParaRPr>
          </a:p>
          <a:p>
            <a:pPr marL="171450" indent="-171450">
              <a:buFont typeface="Wingdings" charset="2"/>
              <a:buChar char="l"/>
            </a:pPr>
            <a:r>
              <a:rPr lang="ja-JP" altLang="en-US" sz="1200" dirty="0" smtClean="0">
                <a:solidFill>
                  <a:srgbClr val="0070C0"/>
                </a:solidFill>
                <a:latin typeface="Meiryo" charset="-128"/>
                <a:ea typeface="Meiryo" charset="-128"/>
                <a:cs typeface="Meiryo" charset="-128"/>
              </a:rPr>
              <a:t>新入社員や一般社員のための研修テキストを掲載</a:t>
            </a:r>
            <a:endParaRPr lang="en-US" altLang="ja-JP" sz="1200" dirty="0" smtClean="0">
              <a:solidFill>
                <a:srgbClr val="0070C0"/>
              </a:solidFill>
              <a:latin typeface="Meiryo" charset="-128"/>
              <a:ea typeface="Meiryo" charset="-128"/>
              <a:cs typeface="Meiryo" charset="-128"/>
            </a:endParaRPr>
          </a:p>
          <a:p>
            <a:pPr marL="171450" indent="-171450">
              <a:buFont typeface="Wingdings" charset="2"/>
              <a:buChar char="l"/>
            </a:pPr>
            <a:r>
              <a:rPr kumimoji="1" lang="ja-JP" altLang="en-US" sz="1200" dirty="0" smtClean="0">
                <a:solidFill>
                  <a:srgbClr val="0070C0"/>
                </a:solidFill>
                <a:latin typeface="Meiryo" charset="-128"/>
                <a:ea typeface="Meiryo" charset="-128"/>
                <a:cs typeface="Meiryo" charset="-128"/>
              </a:rPr>
              <a:t>イベントや企業研修の教材を掲載</a:t>
            </a:r>
            <a:endParaRPr kumimoji="1" lang="en-US" altLang="ja-JP" sz="1200" dirty="0" smtClean="0">
              <a:solidFill>
                <a:srgbClr val="0070C0"/>
              </a:solidFill>
              <a:latin typeface="Meiryo" charset="-128"/>
              <a:ea typeface="Meiryo" charset="-128"/>
              <a:cs typeface="Meiryo" charset="-128"/>
            </a:endParaRPr>
          </a:p>
        </p:txBody>
      </p:sp>
      <p:sp>
        <p:nvSpPr>
          <p:cNvPr id="6" name="テキスト ボックス 5"/>
          <p:cNvSpPr txBox="1"/>
          <p:nvPr/>
        </p:nvSpPr>
        <p:spPr>
          <a:xfrm>
            <a:off x="5292080" y="855882"/>
            <a:ext cx="3773766" cy="1015663"/>
          </a:xfrm>
          <a:prstGeom prst="rect">
            <a:avLst/>
          </a:prstGeom>
          <a:noFill/>
        </p:spPr>
        <p:txBody>
          <a:bodyPr wrap="square" rtlCol="0">
            <a:spAutoFit/>
          </a:bodyPr>
          <a:lstStyle/>
          <a:p>
            <a:r>
              <a:rPr kumimoji="1" lang="en-US" altLang="ja-JP" sz="1600" dirty="0" smtClean="0">
                <a:solidFill>
                  <a:srgbClr val="002060"/>
                </a:solidFill>
                <a:latin typeface="Meiryo" charset="-128"/>
                <a:ea typeface="Meiryo" charset="-128"/>
                <a:cs typeface="Meiryo" charset="-128"/>
              </a:rPr>
              <a:t>IT</a:t>
            </a:r>
            <a:r>
              <a:rPr kumimoji="1" lang="ja-JP" altLang="en-US" sz="1600" dirty="0" smtClean="0">
                <a:solidFill>
                  <a:srgbClr val="002060"/>
                </a:solidFill>
                <a:latin typeface="Meiryo" charset="-128"/>
                <a:ea typeface="Meiryo" charset="-128"/>
                <a:cs typeface="Meiryo" charset="-128"/>
              </a:rPr>
              <a:t>ソリューション塾で学んだ知識を</a:t>
            </a:r>
            <a:endParaRPr kumimoji="1" lang="en-US" altLang="ja-JP" sz="1600" dirty="0" smtClean="0">
              <a:solidFill>
                <a:srgbClr val="002060"/>
              </a:solidFill>
              <a:latin typeface="Meiryo" charset="-128"/>
              <a:ea typeface="Meiryo" charset="-128"/>
              <a:cs typeface="Meiryo" charset="-128"/>
            </a:endParaRPr>
          </a:p>
          <a:p>
            <a:r>
              <a:rPr kumimoji="1" lang="ja-JP" altLang="en-US" sz="1600" dirty="0" smtClean="0">
                <a:solidFill>
                  <a:srgbClr val="002060"/>
                </a:solidFill>
                <a:latin typeface="Meiryo" charset="-128"/>
                <a:ea typeface="Meiryo" charset="-128"/>
                <a:cs typeface="Meiryo" charset="-128"/>
              </a:rPr>
              <a:t>継続的にアップデートするための</a:t>
            </a:r>
            <a:endParaRPr kumimoji="1" lang="en-US" altLang="ja-JP" sz="1600" dirty="0" smtClean="0">
              <a:solidFill>
                <a:srgbClr val="002060"/>
              </a:solidFill>
              <a:latin typeface="Meiryo" charset="-128"/>
              <a:ea typeface="Meiryo" charset="-128"/>
              <a:cs typeface="Meiryo" charset="-128"/>
            </a:endParaRPr>
          </a:p>
          <a:p>
            <a:r>
              <a:rPr kumimoji="1" lang="ja-JP" altLang="en-US" sz="2800" b="1" dirty="0" smtClean="0">
                <a:solidFill>
                  <a:schemeClr val="accent3">
                    <a:lumMod val="75000"/>
                  </a:schemeClr>
                </a:solidFill>
                <a:latin typeface="Meiryo" charset="-128"/>
                <a:ea typeface="Meiryo" charset="-128"/>
                <a:cs typeface="Meiryo" charset="-128"/>
              </a:rPr>
              <a:t>サポート・サービス</a:t>
            </a:r>
            <a:endParaRPr kumimoji="1" lang="ja-JP" altLang="en-US" sz="2800" b="1" dirty="0">
              <a:solidFill>
                <a:schemeClr val="accent3">
                  <a:lumMod val="75000"/>
                </a:schemeClr>
              </a:solidFill>
              <a:latin typeface="Meiryo" charset="-128"/>
              <a:ea typeface="Meiryo" charset="-128"/>
              <a:cs typeface="Meiryo" charset="-128"/>
            </a:endParaRPr>
          </a:p>
        </p:txBody>
      </p:sp>
      <p:sp>
        <p:nvSpPr>
          <p:cNvPr id="7" name="テキスト ボックス 6"/>
          <p:cNvSpPr txBox="1"/>
          <p:nvPr/>
        </p:nvSpPr>
        <p:spPr>
          <a:xfrm>
            <a:off x="5292080" y="2657664"/>
            <a:ext cx="3666254" cy="984885"/>
          </a:xfrm>
          <a:prstGeom prst="rect">
            <a:avLst/>
          </a:prstGeom>
          <a:noFill/>
        </p:spPr>
        <p:txBody>
          <a:bodyPr wrap="square" rtlCol="0">
            <a:spAutoFit/>
          </a:bodyPr>
          <a:lstStyle/>
          <a:p>
            <a:pPr marL="171450" indent="-171450">
              <a:buFont typeface="Wingdings" charset="2"/>
              <a:buChar char="Ø"/>
            </a:pPr>
            <a:r>
              <a:rPr kumimoji="1" lang="ja-JP" altLang="en-US" sz="1050" dirty="0" smtClean="0">
                <a:solidFill>
                  <a:srgbClr val="0070C0"/>
                </a:solidFill>
                <a:latin typeface="Meiryo" charset="-128"/>
                <a:ea typeface="Meiryo" charset="-128"/>
                <a:cs typeface="Meiryo" charset="-128"/>
              </a:rPr>
              <a:t>ロイヤリティ・フリー</a:t>
            </a:r>
            <a:r>
              <a:rPr kumimoji="1" lang="en-US" altLang="ja-JP" sz="1050" dirty="0" smtClean="0">
                <a:solidFill>
                  <a:srgbClr val="0070C0"/>
                </a:solidFill>
                <a:latin typeface="Meiryo" charset="-128"/>
                <a:ea typeface="Meiryo" charset="-128"/>
                <a:cs typeface="Meiryo" charset="-128"/>
              </a:rPr>
              <a:t>&amp;</a:t>
            </a:r>
            <a:r>
              <a:rPr kumimoji="1" lang="ja-JP" altLang="en-US" sz="1050" dirty="0" smtClean="0">
                <a:solidFill>
                  <a:srgbClr val="0070C0"/>
                </a:solidFill>
                <a:latin typeface="Meiryo" charset="-128"/>
                <a:ea typeface="Meiryo" charset="-128"/>
                <a:cs typeface="Meiryo" charset="-128"/>
              </a:rPr>
              <a:t>オリジナルファイルで提供</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Ø"/>
            </a:pPr>
            <a:r>
              <a:rPr lang="ja-JP" altLang="en-US" sz="1050" dirty="0" smtClean="0">
                <a:solidFill>
                  <a:srgbClr val="0070C0"/>
                </a:solidFill>
                <a:latin typeface="Meiryo" charset="-128"/>
                <a:ea typeface="Meiryo" charset="-128"/>
                <a:cs typeface="Meiryo" charset="-128"/>
              </a:rPr>
              <a:t>ダウンロード制限無し</a:t>
            </a:r>
            <a:endParaRPr kumimoji="1" lang="en-US" altLang="ja-JP" sz="1050" dirty="0" smtClean="0">
              <a:solidFill>
                <a:srgbClr val="0070C0"/>
              </a:solidFill>
              <a:latin typeface="Meiryo" charset="-128"/>
              <a:ea typeface="Meiryo" charset="-128"/>
              <a:cs typeface="Meiryo" charset="-128"/>
            </a:endParaRPr>
          </a:p>
          <a:p>
            <a:pPr marL="171450" indent="-171450">
              <a:buFont typeface="Wingdings" charset="2"/>
              <a:buChar char="Ø"/>
            </a:pPr>
            <a:r>
              <a:rPr lang="ja-JP" altLang="en-US" sz="1050" dirty="0" smtClean="0">
                <a:solidFill>
                  <a:srgbClr val="0070C0"/>
                </a:solidFill>
                <a:latin typeface="Meiryo" charset="-128"/>
                <a:ea typeface="Meiryo" charset="-128"/>
                <a:cs typeface="Meiryo" charset="-128"/>
              </a:rPr>
              <a:t>月額</a:t>
            </a:r>
            <a:r>
              <a:rPr lang="en-US" altLang="ja-JP" sz="1050" dirty="0" smtClean="0">
                <a:solidFill>
                  <a:srgbClr val="0070C0"/>
                </a:solidFill>
                <a:latin typeface="Meiryo" charset="-128"/>
                <a:ea typeface="Meiryo" charset="-128"/>
                <a:cs typeface="Meiryo" charset="-128"/>
              </a:rPr>
              <a:t>500</a:t>
            </a:r>
            <a:r>
              <a:rPr lang="ja-JP" altLang="en-US" sz="1050" dirty="0" smtClean="0">
                <a:solidFill>
                  <a:srgbClr val="0070C0"/>
                </a:solidFill>
                <a:latin typeface="Meiryo" charset="-128"/>
                <a:ea typeface="Meiryo" charset="-128"/>
                <a:cs typeface="Meiryo" charset="-128"/>
              </a:rPr>
              <a:t>円（消費税）</a:t>
            </a:r>
            <a:r>
              <a:rPr lang="en-US" altLang="ja-JP" sz="1050" dirty="0" smtClean="0">
                <a:solidFill>
                  <a:srgbClr val="0070C0"/>
                </a:solidFill>
                <a:latin typeface="Meiryo" charset="-128"/>
                <a:ea typeface="Meiryo" charset="-128"/>
                <a:cs typeface="Meiryo" charset="-128"/>
              </a:rPr>
              <a:t>/</a:t>
            </a:r>
            <a:r>
              <a:rPr lang="ja-JP" altLang="en-US" sz="1050" dirty="0" smtClean="0">
                <a:solidFill>
                  <a:srgbClr val="0070C0"/>
                </a:solidFill>
                <a:latin typeface="Meiryo" charset="-128"/>
                <a:ea typeface="Meiryo" charset="-128"/>
                <a:cs typeface="Meiryo" charset="-128"/>
              </a:rPr>
              <a:t>クレジットカード</a:t>
            </a:r>
            <a:r>
              <a:rPr lang="en-US" altLang="ja-JP" sz="1050" dirty="0" smtClean="0">
                <a:solidFill>
                  <a:srgbClr val="0070C0"/>
                </a:solidFill>
                <a:latin typeface="Meiryo" charset="-128"/>
                <a:ea typeface="Meiryo" charset="-128"/>
                <a:cs typeface="Meiryo" charset="-128"/>
              </a:rPr>
              <a:t> or PayPal</a:t>
            </a:r>
          </a:p>
          <a:p>
            <a:pPr marL="171450" indent="-171450">
              <a:buFont typeface="Wingdings" charset="2"/>
              <a:buChar char="Ø"/>
            </a:pPr>
            <a:endParaRPr kumimoji="1" lang="en-US" altLang="ja-JP" sz="1050" dirty="0">
              <a:latin typeface="Meiryo" charset="-128"/>
              <a:ea typeface="Meiryo" charset="-128"/>
              <a:cs typeface="Meiryo" charset="-128"/>
            </a:endParaRPr>
          </a:p>
          <a:p>
            <a:pPr algn="ctr"/>
            <a:r>
              <a:rPr kumimoji="1" lang="en-US" altLang="ja-JP" sz="1600" dirty="0" smtClean="0">
                <a:solidFill>
                  <a:srgbClr val="FF6666"/>
                </a:solidFill>
                <a:latin typeface="Meiryo" charset="-128"/>
                <a:ea typeface="Meiryo" charset="-128"/>
                <a:cs typeface="Meiryo" charset="-128"/>
              </a:rPr>
              <a:t>http://</a:t>
            </a:r>
            <a:r>
              <a:rPr kumimoji="1" lang="en-US" altLang="ja-JP" sz="1600" dirty="0" err="1" smtClean="0">
                <a:solidFill>
                  <a:srgbClr val="FF6666"/>
                </a:solidFill>
                <a:latin typeface="Meiryo" charset="-128"/>
                <a:ea typeface="Meiryo" charset="-128"/>
                <a:cs typeface="Meiryo" charset="-128"/>
              </a:rPr>
              <a:t>libra@netcommerce.co.jp</a:t>
            </a:r>
            <a:endParaRPr kumimoji="1" lang="ja-JP" altLang="en-US" sz="1600"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1539583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7035878" y="5441825"/>
            <a:ext cx="1512168" cy="1008112"/>
          </a:xfrm>
          <a:prstGeom prst="rect">
            <a:avLst/>
          </a:prstGeom>
          <a:effectLst>
            <a:outerShdw blurRad="50800" dist="38100" dir="2700000" algn="tl" rotWithShape="0">
              <a:prstClr val="black">
                <a:alpha val="40000"/>
              </a:prstClr>
            </a:outerShdw>
          </a:effectLst>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UBER</a:t>
            </a:r>
            <a:r>
              <a:rPr kumimoji="1" lang="ja-JP" altLang="en-US" dirty="0" smtClean="0"/>
              <a:t>と</a:t>
            </a:r>
            <a:r>
              <a:rPr kumimoji="1" lang="en-US" altLang="ja-JP" dirty="0" smtClean="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p:cNvPicPr>
            <a:picLocks noChangeAspect="1"/>
          </p:cNvPicPr>
          <p:nvPr/>
        </p:nvPicPr>
        <p:blipFill>
          <a:blip r:embed="rId3"/>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4"/>
          <a:stretch>
            <a:fillRect/>
          </a:stretch>
        </p:blipFill>
        <p:spPr>
          <a:xfrm>
            <a:off x="4967319" y="2097164"/>
            <a:ext cx="1677875" cy="1259828"/>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smtClean="0">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タクシー資産</a:t>
            </a:r>
            <a:endParaRPr kumimoji="1"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コールセンター運営経費</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施設維持管理</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事務・管理経費　など</a:t>
            </a:r>
            <a:endParaRPr kumimoji="1" lang="ja-JP" altLang="en-US" sz="800" dirty="0">
              <a:solidFill>
                <a:schemeClr val="bg1"/>
              </a:solidFill>
              <a:latin typeface="Meiryo" charset="-128"/>
              <a:ea typeface="Meiryo" charset="-128"/>
              <a:cs typeface="Meiryo" charset="-128"/>
            </a:endParaRP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smtClean="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smtClean="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6"/>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7"/>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8">
              <a:clrChange>
                <a:clrFrom>
                  <a:srgbClr val="FFFFFF"/>
                </a:clrFrom>
                <a:clrTo>
                  <a:srgbClr val="FFFFFF">
                    <a:alpha val="0"/>
                  </a:srgbClr>
                </a:clrTo>
              </a:clrChange>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smtClean="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アプリ開発・保守費</a:t>
              </a:r>
              <a:endParaRPr kumimoji="1"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smtClean="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smtClean="0">
                  <a:solidFill>
                    <a:srgbClr val="0432FF"/>
                  </a:solidFill>
                  <a:latin typeface="Meiryo" charset="-128"/>
                  <a:ea typeface="Meiryo" charset="-128"/>
                  <a:cs typeface="Meiryo" charset="-128"/>
                </a:rPr>
                <a:t>機械を前提</a:t>
              </a:r>
              <a:r>
                <a:rPr lang="ja-JP" altLang="en-US" sz="1400" dirty="0" smtClean="0">
                  <a:solidFill>
                    <a:srgbClr val="0432FF"/>
                  </a:solidFill>
                  <a:latin typeface="Meiryo" charset="-128"/>
                  <a:ea typeface="Meiryo" charset="-128"/>
                  <a:cs typeface="Meiryo" charset="-128"/>
                </a:rPr>
                <a:t>とした</a:t>
              </a:r>
              <a:endParaRPr lang="en-US" altLang="ja-JP" sz="1400" dirty="0" smtClean="0">
                <a:solidFill>
                  <a:srgbClr val="0432FF"/>
                </a:solidFill>
                <a:latin typeface="Meiryo" charset="-128"/>
                <a:ea typeface="Meiryo" charset="-128"/>
                <a:cs typeface="Meiryo" charset="-128"/>
              </a:endParaRPr>
            </a:p>
            <a:p>
              <a:r>
                <a:rPr kumimoji="1" lang="ja-JP" altLang="en-US" sz="1400" dirty="0" smtClean="0">
                  <a:solidFill>
                    <a:srgbClr val="0432FF"/>
                  </a:solidFill>
                  <a:latin typeface="Meiryo" charset="-128"/>
                  <a:ea typeface="Meiryo" charset="-128"/>
                  <a:cs typeface="Meiryo" charset="-128"/>
                </a:rPr>
                <a:t>ビジネスプロセス</a:t>
              </a:r>
              <a:endParaRPr kumimoji="1" lang="en-US" altLang="ja-JP" sz="1400" dirty="0" smtClean="0">
                <a:solidFill>
                  <a:srgbClr val="0432FF"/>
                </a:solidFill>
                <a:latin typeface="Meiryo" charset="-128"/>
                <a:ea typeface="Meiryo" charset="-128"/>
                <a:cs typeface="Meiryo" charset="-128"/>
              </a:endParaRPr>
            </a:p>
            <a:p>
              <a:r>
                <a:rPr kumimoji="1" lang="ja-JP" altLang="en-US" sz="1400" dirty="0" smtClean="0">
                  <a:solidFill>
                    <a:srgbClr val="0432FF"/>
                  </a:solidFill>
                  <a:latin typeface="Meiryo" charset="-128"/>
                  <a:ea typeface="Meiryo" charset="-128"/>
                  <a:cs typeface="Meiryo" charset="-128"/>
                </a:rPr>
                <a:t>の最適化</a:t>
              </a:r>
              <a:endParaRPr kumimoji="1" lang="ja-JP" altLang="en-US" sz="1400" dirty="0">
                <a:solidFill>
                  <a:srgbClr val="0432FF"/>
                </a:solidFill>
                <a:latin typeface="Meiryo" charset="-128"/>
                <a:ea typeface="Meiryo" charset="-128"/>
                <a:cs typeface="Meiryo" charset="-128"/>
              </a:endParaRP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smtClean="0">
                <a:solidFill>
                  <a:srgbClr val="C00000"/>
                </a:solidFill>
                <a:latin typeface="Meiryo" charset="-128"/>
                <a:ea typeface="Meiryo" charset="-128"/>
                <a:cs typeface="Meiryo" charset="-128"/>
              </a:rPr>
              <a:t>人間を前提</a:t>
            </a:r>
            <a:r>
              <a:rPr lang="ja-JP" altLang="en-US" sz="1400" dirty="0" smtClean="0">
                <a:solidFill>
                  <a:srgbClr val="C00000"/>
                </a:solidFill>
                <a:latin typeface="Meiryo" charset="-128"/>
                <a:ea typeface="Meiryo" charset="-128"/>
                <a:cs typeface="Meiryo" charset="-128"/>
              </a:rPr>
              <a:t>とした</a:t>
            </a:r>
            <a:endParaRPr lang="en-US" altLang="ja-JP" sz="1400" dirty="0" smtClean="0">
              <a:solidFill>
                <a:srgbClr val="C00000"/>
              </a:solidFill>
              <a:latin typeface="Meiryo" charset="-128"/>
              <a:ea typeface="Meiryo" charset="-128"/>
              <a:cs typeface="Meiryo" charset="-128"/>
            </a:endParaRPr>
          </a:p>
          <a:p>
            <a:pPr algn="r"/>
            <a:r>
              <a:rPr kumimoji="1" lang="ja-JP" altLang="en-US" sz="1400" dirty="0" smtClean="0">
                <a:solidFill>
                  <a:srgbClr val="C00000"/>
                </a:solidFill>
                <a:latin typeface="Meiryo" charset="-128"/>
                <a:ea typeface="Meiryo" charset="-128"/>
                <a:cs typeface="Meiryo" charset="-128"/>
              </a:rPr>
              <a:t>ビジネスプロセス</a:t>
            </a:r>
            <a:endParaRPr kumimoji="1" lang="en-US" altLang="ja-JP" sz="1400" dirty="0" smtClean="0">
              <a:solidFill>
                <a:srgbClr val="C00000"/>
              </a:solidFill>
              <a:latin typeface="Meiryo" charset="-128"/>
              <a:ea typeface="Meiryo" charset="-128"/>
              <a:cs typeface="Meiryo" charset="-128"/>
            </a:endParaRPr>
          </a:p>
          <a:p>
            <a:pPr algn="r"/>
            <a:r>
              <a:rPr kumimoji="1" lang="ja-JP" altLang="en-US" sz="1400" dirty="0" smtClean="0">
                <a:solidFill>
                  <a:srgbClr val="C00000"/>
                </a:solidFill>
                <a:latin typeface="Meiryo" charset="-128"/>
                <a:ea typeface="Meiryo" charset="-128"/>
                <a:cs typeface="Meiryo" charset="-128"/>
              </a:rPr>
              <a:t>の最適化</a:t>
            </a:r>
            <a:endParaRPr kumimoji="1" lang="ja-JP" altLang="en-US" sz="1400" dirty="0">
              <a:solidFill>
                <a:srgbClr val="C00000"/>
              </a:solidFill>
              <a:latin typeface="Meiryo" charset="-128"/>
              <a:ea typeface="Meiryo" charset="-128"/>
              <a:cs typeface="Meiryo" charset="-128"/>
            </a:endParaRP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72937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ハブ型社会からメッシュ型社会へ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6" name="円/楕円 5"/>
          <p:cNvSpPr/>
          <p:nvPr/>
        </p:nvSpPr>
        <p:spPr>
          <a:xfrm>
            <a:off x="2131620" y="836712"/>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1039420" y="1564200"/>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1039420" y="2628392"/>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2131620" y="3379809"/>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3179371" y="2625295"/>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3179371" y="1509812"/>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 name="直線矢印コネクタ 13"/>
          <p:cNvCxnSpPr>
            <a:stCxn id="7" idx="7"/>
            <a:endCxn id="6" idx="2"/>
          </p:cNvCxnSpPr>
          <p:nvPr/>
        </p:nvCxnSpPr>
        <p:spPr>
          <a:xfrm flipV="1">
            <a:off x="1335717" y="1001812"/>
            <a:ext cx="795903" cy="610745"/>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a:stCxn id="7" idx="4"/>
            <a:endCxn id="8" idx="0"/>
          </p:cNvCxnSpPr>
          <p:nvPr/>
        </p:nvCxnSpPr>
        <p:spPr>
          <a:xfrm>
            <a:off x="1212987" y="1894400"/>
            <a:ext cx="0" cy="733992"/>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11" idx="1"/>
            <a:endCxn id="6" idx="6"/>
          </p:cNvCxnSpPr>
          <p:nvPr/>
        </p:nvCxnSpPr>
        <p:spPr>
          <a:xfrm flipH="1" flipV="1">
            <a:off x="2478754" y="1001812"/>
            <a:ext cx="751454" cy="55635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10" idx="0"/>
            <a:endCxn id="11" idx="4"/>
          </p:cNvCxnSpPr>
          <p:nvPr/>
        </p:nvCxnSpPr>
        <p:spPr>
          <a:xfrm flipV="1">
            <a:off x="3352938" y="1840012"/>
            <a:ext cx="0" cy="785283"/>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10" idx="3"/>
          </p:cNvCxnSpPr>
          <p:nvPr/>
        </p:nvCxnSpPr>
        <p:spPr>
          <a:xfrm flipH="1">
            <a:off x="2432187" y="2907138"/>
            <a:ext cx="798021" cy="556520"/>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a:stCxn id="8" idx="5"/>
            <a:endCxn id="9" idx="1"/>
          </p:cNvCxnSpPr>
          <p:nvPr/>
        </p:nvCxnSpPr>
        <p:spPr>
          <a:xfrm>
            <a:off x="1335717" y="2910235"/>
            <a:ext cx="846740" cy="51793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stCxn id="10" idx="1"/>
            <a:endCxn id="6" idx="5"/>
          </p:cNvCxnSpPr>
          <p:nvPr/>
        </p:nvCxnSpPr>
        <p:spPr>
          <a:xfrm flipH="1" flipV="1">
            <a:off x="2427917" y="1118555"/>
            <a:ext cx="802291" cy="155509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9" idx="0"/>
            <a:endCxn id="6" idx="4"/>
          </p:cNvCxnSpPr>
          <p:nvPr/>
        </p:nvCxnSpPr>
        <p:spPr>
          <a:xfrm flipV="1">
            <a:off x="2305187" y="1166912"/>
            <a:ext cx="0" cy="221289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8" idx="7"/>
            <a:endCxn id="6" idx="3"/>
          </p:cNvCxnSpPr>
          <p:nvPr/>
        </p:nvCxnSpPr>
        <p:spPr>
          <a:xfrm flipV="1">
            <a:off x="1335717" y="1118555"/>
            <a:ext cx="846740" cy="1558194"/>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7" idx="6"/>
            <a:endCxn id="11" idx="2"/>
          </p:cNvCxnSpPr>
          <p:nvPr/>
        </p:nvCxnSpPr>
        <p:spPr>
          <a:xfrm flipV="1">
            <a:off x="1386554" y="1674912"/>
            <a:ext cx="1792817" cy="54388"/>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a:off x="1335717" y="1833164"/>
            <a:ext cx="1830975" cy="869788"/>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a:off x="1271159" y="1864448"/>
            <a:ext cx="957792" cy="151536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p:nvPr/>
        </p:nvCxnSpPr>
        <p:spPr>
          <a:xfrm flipV="1">
            <a:off x="2375037" y="1846043"/>
            <a:ext cx="899620" cy="153075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8" idx="6"/>
            <a:endCxn id="11" idx="3"/>
          </p:cNvCxnSpPr>
          <p:nvPr/>
        </p:nvCxnSpPr>
        <p:spPr>
          <a:xfrm flipV="1">
            <a:off x="1386554" y="1791655"/>
            <a:ext cx="1843654" cy="100183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61"/>
          <p:cNvCxnSpPr/>
          <p:nvPr/>
        </p:nvCxnSpPr>
        <p:spPr>
          <a:xfrm flipV="1">
            <a:off x="1386554" y="2802695"/>
            <a:ext cx="1792817" cy="309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6" name="円/楕円 75"/>
          <p:cNvSpPr/>
          <p:nvPr/>
        </p:nvSpPr>
        <p:spPr>
          <a:xfrm>
            <a:off x="6716058" y="836712"/>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p:cNvSpPr/>
          <p:nvPr/>
        </p:nvSpPr>
        <p:spPr>
          <a:xfrm>
            <a:off x="5623858" y="1564200"/>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5623858" y="2628392"/>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716058" y="3379809"/>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7763809" y="2625295"/>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p:cNvSpPr/>
          <p:nvPr/>
        </p:nvSpPr>
        <p:spPr>
          <a:xfrm>
            <a:off x="7763809" y="1554654"/>
            <a:ext cx="347134" cy="3302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2" name="直線矢印コネクタ 81"/>
          <p:cNvCxnSpPr>
            <a:stCxn id="83" idx="0"/>
          </p:cNvCxnSpPr>
          <p:nvPr/>
        </p:nvCxnSpPr>
        <p:spPr>
          <a:xfrm flipV="1">
            <a:off x="6876945" y="1166913"/>
            <a:ext cx="0" cy="853183"/>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3" name="円/楕円 82"/>
          <p:cNvSpPr/>
          <p:nvPr/>
        </p:nvSpPr>
        <p:spPr>
          <a:xfrm>
            <a:off x="6629295" y="2020096"/>
            <a:ext cx="495300" cy="4826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6" name="直線矢印コネクタ 85"/>
          <p:cNvCxnSpPr>
            <a:stCxn id="79" idx="0"/>
            <a:endCxn id="83" idx="4"/>
          </p:cNvCxnSpPr>
          <p:nvPr/>
        </p:nvCxnSpPr>
        <p:spPr>
          <a:xfrm flipH="1" flipV="1">
            <a:off x="6876945" y="2502696"/>
            <a:ext cx="12680" cy="877113"/>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83" idx="3"/>
            <a:endCxn id="78" idx="6"/>
          </p:cNvCxnSpPr>
          <p:nvPr/>
        </p:nvCxnSpPr>
        <p:spPr>
          <a:xfrm flipH="1">
            <a:off x="5970992" y="2432021"/>
            <a:ext cx="730838" cy="36147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83" idx="1"/>
          </p:cNvCxnSpPr>
          <p:nvPr/>
        </p:nvCxnSpPr>
        <p:spPr>
          <a:xfrm flipH="1" flipV="1">
            <a:off x="5959861" y="1729300"/>
            <a:ext cx="741969" cy="36147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p:cNvCxnSpPr>
            <a:stCxn id="83" idx="7"/>
            <a:endCxn id="81" idx="2"/>
          </p:cNvCxnSpPr>
          <p:nvPr/>
        </p:nvCxnSpPr>
        <p:spPr>
          <a:xfrm flipV="1">
            <a:off x="7052060" y="1719754"/>
            <a:ext cx="711749" cy="37101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83" idx="5"/>
            <a:endCxn id="80" idx="2"/>
          </p:cNvCxnSpPr>
          <p:nvPr/>
        </p:nvCxnSpPr>
        <p:spPr>
          <a:xfrm>
            <a:off x="7052060" y="2432021"/>
            <a:ext cx="711749" cy="358374"/>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5" name="左矢印 104"/>
          <p:cNvSpPr/>
          <p:nvPr/>
        </p:nvSpPr>
        <p:spPr>
          <a:xfrm>
            <a:off x="3906838" y="1479503"/>
            <a:ext cx="1333500" cy="158771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362988" y="4432587"/>
            <a:ext cx="2339102" cy="461665"/>
          </a:xfrm>
          <a:prstGeom prst="rect">
            <a:avLst/>
          </a:prstGeom>
        </p:spPr>
        <p:txBody>
          <a:bodyPr wrap="none">
            <a:spAutoFit/>
          </a:bodyPr>
          <a:lstStyle/>
          <a:p>
            <a:r>
              <a:rPr lang="ja-JP" altLang="en-US" sz="2400" b="1" dirty="0" smtClean="0">
                <a:solidFill>
                  <a:schemeClr val="tx1">
                    <a:lumMod val="50000"/>
                    <a:lumOff val="50000"/>
                  </a:schemeClr>
                </a:solidFill>
                <a:latin typeface="Meiryo" charset="-128"/>
                <a:ea typeface="Meiryo" charset="-128"/>
                <a:cs typeface="Meiryo" charset="-128"/>
              </a:rPr>
              <a:t>メッシュ型社会</a:t>
            </a:r>
            <a:endParaRPr lang="ja-JP" altLang="en-US" sz="2400" b="1" dirty="0">
              <a:solidFill>
                <a:schemeClr val="tx1">
                  <a:lumMod val="50000"/>
                  <a:lumOff val="50000"/>
                </a:schemeClr>
              </a:solidFill>
              <a:latin typeface="Meiryo" charset="-128"/>
              <a:ea typeface="Meiryo" charset="-128"/>
              <a:cs typeface="Meiryo" charset="-128"/>
            </a:endParaRPr>
          </a:p>
        </p:txBody>
      </p:sp>
      <p:sp>
        <p:nvSpPr>
          <p:cNvPr id="107" name="正方形/長方形 106"/>
          <p:cNvSpPr/>
          <p:nvPr/>
        </p:nvSpPr>
        <p:spPr>
          <a:xfrm>
            <a:off x="6751850" y="4427716"/>
            <a:ext cx="1723549" cy="461665"/>
          </a:xfrm>
          <a:prstGeom prst="rect">
            <a:avLst/>
          </a:prstGeom>
        </p:spPr>
        <p:txBody>
          <a:bodyPr wrap="none">
            <a:spAutoFit/>
          </a:bodyPr>
          <a:lstStyle/>
          <a:p>
            <a:pPr algn="r"/>
            <a:r>
              <a:rPr lang="ja-JP" altLang="en-US" sz="2400" b="1" dirty="0">
                <a:solidFill>
                  <a:schemeClr val="tx1">
                    <a:lumMod val="50000"/>
                    <a:lumOff val="50000"/>
                  </a:schemeClr>
                </a:solidFill>
                <a:latin typeface="Meiryo" charset="-128"/>
                <a:ea typeface="Meiryo" charset="-128"/>
                <a:cs typeface="Meiryo" charset="-128"/>
              </a:rPr>
              <a:t>ハブ型</a:t>
            </a:r>
            <a:r>
              <a:rPr lang="ja-JP" altLang="en-US" sz="2400" b="1" dirty="0" smtClean="0">
                <a:solidFill>
                  <a:schemeClr val="tx1">
                    <a:lumMod val="50000"/>
                    <a:lumOff val="50000"/>
                  </a:schemeClr>
                </a:solidFill>
                <a:latin typeface="Meiryo" charset="-128"/>
                <a:ea typeface="Meiryo" charset="-128"/>
                <a:cs typeface="Meiryo" charset="-128"/>
              </a:rPr>
              <a:t>社会</a:t>
            </a:r>
            <a:endParaRPr lang="ja-JP" altLang="en-US" sz="2400" b="1" dirty="0">
              <a:solidFill>
                <a:schemeClr val="tx1">
                  <a:lumMod val="50000"/>
                  <a:lumOff val="50000"/>
                </a:schemeClr>
              </a:solidFill>
              <a:latin typeface="Meiryo" charset="-128"/>
              <a:ea typeface="Meiryo" charset="-128"/>
              <a:cs typeface="Meiryo" charset="-128"/>
            </a:endParaRPr>
          </a:p>
        </p:txBody>
      </p:sp>
      <p:sp>
        <p:nvSpPr>
          <p:cNvPr id="108" name="テキスト ボックス 107"/>
          <p:cNvSpPr txBox="1"/>
          <p:nvPr/>
        </p:nvSpPr>
        <p:spPr>
          <a:xfrm>
            <a:off x="5306499" y="4860495"/>
            <a:ext cx="3166251" cy="738664"/>
          </a:xfrm>
          <a:prstGeom prst="rect">
            <a:avLst/>
          </a:prstGeom>
          <a:noFill/>
        </p:spPr>
        <p:txBody>
          <a:bodyPr wrap="none" rtlCol="0">
            <a:spAutoFit/>
          </a:bodyPr>
          <a:lstStyle/>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情報の非対称性・権力の偏在</a:t>
            </a:r>
          </a:p>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情報伝達に伴うタイムラグの拡大</a:t>
            </a:r>
          </a:p>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仲介による情報伝達コストの増加</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110" name="円/楕円 109"/>
          <p:cNvSpPr/>
          <p:nvPr/>
        </p:nvSpPr>
        <p:spPr>
          <a:xfrm>
            <a:off x="7822288" y="867796"/>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円/楕円 110"/>
          <p:cNvSpPr/>
          <p:nvPr/>
        </p:nvSpPr>
        <p:spPr>
          <a:xfrm>
            <a:off x="8398465" y="1188804"/>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2" name="直線矢印コネクタ 111"/>
          <p:cNvCxnSpPr>
            <a:stCxn id="81" idx="0"/>
            <a:endCxn id="110" idx="4"/>
          </p:cNvCxnSpPr>
          <p:nvPr/>
        </p:nvCxnSpPr>
        <p:spPr>
          <a:xfrm flipV="1">
            <a:off x="7937376" y="1094090"/>
            <a:ext cx="0" cy="460564"/>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6" name="直線矢印コネクタ 115"/>
          <p:cNvCxnSpPr>
            <a:stCxn id="81" idx="7"/>
            <a:endCxn id="111" idx="3"/>
          </p:cNvCxnSpPr>
          <p:nvPr/>
        </p:nvCxnSpPr>
        <p:spPr>
          <a:xfrm flipV="1">
            <a:off x="8060106" y="1381958"/>
            <a:ext cx="372067" cy="221053"/>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2" name="円/楕円 121"/>
          <p:cNvSpPr/>
          <p:nvPr/>
        </p:nvSpPr>
        <p:spPr>
          <a:xfrm>
            <a:off x="7822288" y="2261389"/>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p:cNvSpPr/>
          <p:nvPr/>
        </p:nvSpPr>
        <p:spPr>
          <a:xfrm>
            <a:off x="8398465" y="1971642"/>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矢印コネクタ 123"/>
          <p:cNvCxnSpPr>
            <a:stCxn id="122" idx="0"/>
            <a:endCxn id="81" idx="4"/>
          </p:cNvCxnSpPr>
          <p:nvPr/>
        </p:nvCxnSpPr>
        <p:spPr>
          <a:xfrm flipV="1">
            <a:off x="7937376" y="1884854"/>
            <a:ext cx="0" cy="376535"/>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5" name="直線矢印コネクタ 124"/>
          <p:cNvCxnSpPr>
            <a:stCxn id="81" idx="5"/>
            <a:endCxn id="123" idx="1"/>
          </p:cNvCxnSpPr>
          <p:nvPr/>
        </p:nvCxnSpPr>
        <p:spPr>
          <a:xfrm>
            <a:off x="8060106" y="1836497"/>
            <a:ext cx="372067" cy="168285"/>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1" name="テキスト ボックス 130"/>
          <p:cNvSpPr txBox="1"/>
          <p:nvPr/>
        </p:nvSpPr>
        <p:spPr>
          <a:xfrm>
            <a:off x="362988" y="4895038"/>
            <a:ext cx="3884397" cy="738664"/>
          </a:xfrm>
          <a:prstGeom prst="rect">
            <a:avLst/>
          </a:prstGeom>
          <a:noFill/>
        </p:spPr>
        <p:txBody>
          <a:bodyPr wrap="none" rtlCol="0">
            <a:spAutoFit/>
          </a:bodyPr>
          <a:lstStyle/>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情報の双方向性・権力の分散</a:t>
            </a:r>
          </a:p>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情報伝達に伴うタイムラグが発生せず</a:t>
            </a:r>
          </a:p>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仲介を無くすことで情報伝達コストが低減</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132" name="テキスト ボックス 131"/>
          <p:cNvSpPr txBox="1"/>
          <p:nvPr/>
        </p:nvSpPr>
        <p:spPr>
          <a:xfrm>
            <a:off x="827859" y="5635243"/>
            <a:ext cx="2954655" cy="369332"/>
          </a:xfrm>
          <a:prstGeom prst="rect">
            <a:avLst/>
          </a:prstGeom>
          <a:noFill/>
        </p:spPr>
        <p:txBody>
          <a:bodyPr wrap="none" rtlCol="0">
            <a:spAutoFit/>
          </a:bodyPr>
          <a:lstStyle/>
          <a:p>
            <a:pPr algn="ctr"/>
            <a:r>
              <a:rPr kumimoji="1" lang="ja-JP" altLang="en-US" b="1" dirty="0" smtClean="0">
                <a:solidFill>
                  <a:schemeClr val="tx1">
                    <a:lumMod val="50000"/>
                    <a:lumOff val="50000"/>
                  </a:schemeClr>
                </a:solidFill>
                <a:latin typeface="Meiryo" charset="-128"/>
                <a:ea typeface="Meiryo" charset="-128"/>
                <a:cs typeface="Meiryo" charset="-128"/>
              </a:rPr>
              <a:t>シェアリング・エコノミー</a:t>
            </a:r>
            <a:endParaRPr kumimoji="1" lang="ja-JP" altLang="en-US" b="1" dirty="0">
              <a:solidFill>
                <a:schemeClr val="tx1">
                  <a:lumMod val="50000"/>
                  <a:lumOff val="50000"/>
                </a:schemeClr>
              </a:solidFill>
              <a:latin typeface="Meiryo" charset="-128"/>
              <a:ea typeface="Meiryo" charset="-128"/>
              <a:cs typeface="Meiryo" charset="-128"/>
            </a:endParaRPr>
          </a:p>
        </p:txBody>
      </p:sp>
      <p:sp>
        <p:nvSpPr>
          <p:cNvPr id="133" name="円/楕円 132"/>
          <p:cNvSpPr/>
          <p:nvPr/>
        </p:nvSpPr>
        <p:spPr>
          <a:xfrm>
            <a:off x="7215305" y="1185721"/>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4" name="直線矢印コネクタ 133"/>
          <p:cNvCxnSpPr>
            <a:stCxn id="81" idx="1"/>
            <a:endCxn id="133" idx="5"/>
          </p:cNvCxnSpPr>
          <p:nvPr/>
        </p:nvCxnSpPr>
        <p:spPr>
          <a:xfrm flipH="1" flipV="1">
            <a:off x="7411773" y="1378875"/>
            <a:ext cx="402873" cy="224136"/>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1" name="テキスト ボックス 140"/>
          <p:cNvSpPr txBox="1"/>
          <p:nvPr/>
        </p:nvSpPr>
        <p:spPr>
          <a:xfrm>
            <a:off x="5399617" y="5659090"/>
            <a:ext cx="2954655" cy="369332"/>
          </a:xfrm>
          <a:prstGeom prst="rect">
            <a:avLst/>
          </a:prstGeom>
          <a:noFill/>
        </p:spPr>
        <p:txBody>
          <a:bodyPr wrap="none" rtlCol="0">
            <a:spAutoFit/>
          </a:bodyPr>
          <a:lstStyle/>
          <a:p>
            <a:pPr algn="ctr"/>
            <a:r>
              <a:rPr kumimoji="1" lang="ja-JP" altLang="en-US" b="1" dirty="0" smtClean="0">
                <a:solidFill>
                  <a:schemeClr val="tx1">
                    <a:lumMod val="50000"/>
                    <a:lumOff val="50000"/>
                  </a:schemeClr>
                </a:solidFill>
                <a:latin typeface="Meiryo" charset="-128"/>
                <a:ea typeface="Meiryo" charset="-128"/>
                <a:cs typeface="Meiryo" charset="-128"/>
              </a:rPr>
              <a:t>ホスティング・エコノミー</a:t>
            </a:r>
            <a:endParaRPr kumimoji="1" lang="ja-JP" altLang="en-US" b="1" dirty="0">
              <a:solidFill>
                <a:schemeClr val="tx1">
                  <a:lumMod val="50000"/>
                  <a:lumOff val="50000"/>
                </a:schemeClr>
              </a:solidFill>
              <a:latin typeface="Meiryo" charset="-128"/>
              <a:ea typeface="Meiryo" charset="-128"/>
              <a:cs typeface="Meiryo" charset="-128"/>
            </a:endParaRPr>
          </a:p>
        </p:txBody>
      </p:sp>
      <p:sp>
        <p:nvSpPr>
          <p:cNvPr id="142" name="テキスト ボックス 141"/>
          <p:cNvSpPr txBox="1"/>
          <p:nvPr/>
        </p:nvSpPr>
        <p:spPr>
          <a:xfrm>
            <a:off x="856930" y="6000337"/>
            <a:ext cx="2852063" cy="338554"/>
          </a:xfrm>
          <a:prstGeom prst="rect">
            <a:avLst/>
          </a:prstGeom>
          <a:noFill/>
        </p:spPr>
        <p:txBody>
          <a:bodyPr wrap="none" rtlCol="0">
            <a:spAutoFit/>
          </a:bodyPr>
          <a:lstStyle/>
          <a:p>
            <a:pPr algn="ctr"/>
            <a:r>
              <a:rPr kumimoji="1" lang="ja-JP" altLang="en-US" sz="1600" dirty="0" smtClean="0">
                <a:solidFill>
                  <a:schemeClr val="tx1">
                    <a:lumMod val="50000"/>
                    <a:lumOff val="50000"/>
                  </a:schemeClr>
                </a:solidFill>
                <a:latin typeface="Meiryo" charset="-128"/>
                <a:ea typeface="Meiryo" charset="-128"/>
                <a:cs typeface="Meiryo" charset="-128"/>
              </a:rPr>
              <a:t>安い社会コストとフラット化</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43" name="テキスト ボックス 142"/>
          <p:cNvSpPr txBox="1"/>
          <p:nvPr/>
        </p:nvSpPr>
        <p:spPr>
          <a:xfrm>
            <a:off x="5668779" y="6000337"/>
            <a:ext cx="2441694" cy="338554"/>
          </a:xfrm>
          <a:prstGeom prst="rect">
            <a:avLst/>
          </a:prstGeom>
          <a:noFill/>
        </p:spPr>
        <p:txBody>
          <a:bodyPr wrap="none" rtlCol="0">
            <a:spAutoFit/>
          </a:bodyPr>
          <a:lstStyle/>
          <a:p>
            <a:pPr algn="ctr"/>
            <a:r>
              <a:rPr kumimoji="1" lang="ja-JP" altLang="en-US" sz="1600" dirty="0" smtClean="0">
                <a:solidFill>
                  <a:schemeClr val="tx1">
                    <a:lumMod val="50000"/>
                    <a:lumOff val="50000"/>
                  </a:schemeClr>
                </a:solidFill>
                <a:latin typeface="Meiryo" charset="-128"/>
                <a:ea typeface="Meiryo" charset="-128"/>
                <a:cs typeface="Meiryo" charset="-128"/>
              </a:rPr>
              <a:t>高い社会コストと階級化</a:t>
            </a:r>
            <a:endParaRPr kumimoji="1" lang="ja-JP" altLang="en-US" sz="1600" dirty="0">
              <a:solidFill>
                <a:schemeClr val="tx1">
                  <a:lumMod val="50000"/>
                  <a:lumOff val="50000"/>
                </a:schemeClr>
              </a:solidFill>
              <a:latin typeface="Meiryo" charset="-128"/>
              <a:ea typeface="Meiryo" charset="-128"/>
              <a:cs typeface="Meiryo" charset="-128"/>
            </a:endParaRPr>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227" y="3637777"/>
            <a:ext cx="1083142" cy="1083142"/>
          </a:xfrm>
          <a:prstGeom prst="rect">
            <a:avLst/>
          </a:prstGeom>
          <a:effectLst>
            <a:outerShdw blurRad="50800" dist="38100" dir="2700000" algn="tl" rotWithShape="0">
              <a:prstClr val="black">
                <a:alpha val="40000"/>
              </a:prstClr>
            </a:outerShdw>
          </a:effectLst>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764" y="3637777"/>
            <a:ext cx="1083142" cy="1083142"/>
          </a:xfrm>
          <a:prstGeom prst="rect">
            <a:avLst/>
          </a:prstGeom>
          <a:effectLst>
            <a:outerShdw blurRad="50800" dist="38100" dir="2700000" algn="tl" rotWithShape="0">
              <a:prstClr val="black">
                <a:alpha val="40000"/>
              </a:prstClr>
            </a:outerShdw>
          </a:effectLst>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310" y="4025352"/>
            <a:ext cx="649513" cy="649513"/>
          </a:xfrm>
          <a:prstGeom prst="rect">
            <a:avLst/>
          </a:prstGeom>
        </p:spPr>
      </p:pic>
    </p:spTree>
    <p:extLst>
      <p:ext uri="{BB962C8B-B14F-4D97-AF65-F5344CB8AC3E}">
        <p14:creationId xmlns:p14="http://schemas.microsoft.com/office/powerpoint/2010/main" val="815909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55650" y="1065653"/>
            <a:ext cx="7246449" cy="54696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デジタル・トランスフォーメーション</a:t>
            </a:r>
            <a:endParaRPr kumimoji="1" lang="ja-JP" altLang="en-US" dirty="0"/>
          </a:p>
        </p:txBody>
      </p:sp>
      <p:sp>
        <p:nvSpPr>
          <p:cNvPr id="3" name="スライド番号プレースホルダー 2"/>
          <p:cNvSpPr>
            <a:spLocks noGrp="1"/>
          </p:cNvSpPr>
          <p:nvPr>
            <p:ph type="sldNum" sz="quarter" idx="12"/>
          </p:nvPr>
        </p:nvSpPr>
        <p:spPr>
          <a:xfrm>
            <a:off x="6945387" y="6669505"/>
            <a:ext cx="2133600" cy="217800"/>
          </a:xfrm>
        </p:spPr>
        <p:txBody>
          <a:bodyPr/>
          <a:lstStyle/>
          <a:p>
            <a:fld id="{8FF8CC5D-A65D-5946-99B5-645367A967AD}" type="slidenum">
              <a:rPr kumimoji="1" lang="ja-JP" altLang="en-US" smtClean="0"/>
              <a:t>8</a:t>
            </a:fld>
            <a:endParaRPr kumimoji="1" lang="ja-JP" altLang="en-US" dirty="0"/>
          </a:p>
        </p:txBody>
      </p:sp>
      <p:sp>
        <p:nvSpPr>
          <p:cNvPr id="4" name="正方形/長方形 3"/>
          <p:cNvSpPr/>
          <p:nvPr/>
        </p:nvSpPr>
        <p:spPr>
          <a:xfrm>
            <a:off x="1040666" y="1145511"/>
            <a:ext cx="7065844" cy="49845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3186023" y="2237961"/>
            <a:ext cx="2775129" cy="279292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1387205" y="2757743"/>
            <a:ext cx="2304201"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flipH="1">
            <a:off x="5496735" y="2757743"/>
            <a:ext cx="2263233"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5400000" flipH="1">
            <a:off x="3904333" y="4388382"/>
            <a:ext cx="1343119" cy="1738239"/>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flipH="1" flipV="1">
            <a:off x="3869273" y="1178431"/>
            <a:ext cx="1397871" cy="1753607"/>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3404037" y="2735850"/>
            <a:ext cx="2339102" cy="800219"/>
          </a:xfrm>
          <a:prstGeom prst="rect">
            <a:avLst/>
          </a:prstGeom>
          <a:noFill/>
        </p:spPr>
        <p:txBody>
          <a:bodyPr wrap="none" rtlCol="0">
            <a:spAutoFit/>
          </a:bodyPr>
          <a:lstStyle/>
          <a:p>
            <a:pPr algn="ctr"/>
            <a:r>
              <a:rPr kumimoji="1" lang="ja-JP" altLang="en-US" sz="32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3200" dirty="0" smtClean="0">
              <a:solidFill>
                <a:schemeClr val="bg1"/>
              </a:solidFill>
              <a:latin typeface="Hiragino Kaku Gothic Pro W6" charset="-128"/>
              <a:ea typeface="Hiragino Kaku Gothic Pro W6" charset="-128"/>
              <a:cs typeface="Hiragino Kaku Gothic Pro W6" charset="-128"/>
            </a:endParaRPr>
          </a:p>
          <a:p>
            <a:pPr algn="ctr"/>
            <a:r>
              <a:rPr lang="ja-JP" altLang="en-US" sz="1400" dirty="0" smtClean="0">
                <a:solidFill>
                  <a:schemeClr val="bg1"/>
                </a:solidFill>
                <a:latin typeface="Hiragino Kaku Gothic Pro W6" charset="-128"/>
                <a:ea typeface="Hiragino Kaku Gothic Pro W6" charset="-128"/>
                <a:cs typeface="Hiragino Kaku Gothic Pro W6" charset="-128"/>
              </a:rPr>
              <a:t>トランスフォーメイション</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3711813" y="1628065"/>
            <a:ext cx="1723550" cy="461665"/>
          </a:xfrm>
          <a:prstGeom prst="rect">
            <a:avLst/>
          </a:prstGeom>
          <a:noFill/>
        </p:spPr>
        <p:txBody>
          <a:bodyPr wrap="none" rtlCol="0">
            <a:spAutoFit/>
          </a:bodyPr>
          <a:lstStyle/>
          <a:p>
            <a:pPr algn="ctr"/>
            <a:r>
              <a:rPr kumimoji="1" lang="ja-JP" altLang="en-US" sz="2400" dirty="0" smtClean="0">
                <a:solidFill>
                  <a:schemeClr val="bg1"/>
                </a:solidFill>
                <a:latin typeface="Hiragino Kaku Gothic Pro W6" charset="-128"/>
                <a:ea typeface="Hiragino Kaku Gothic Pro W6" charset="-128"/>
                <a:cs typeface="Hiragino Kaku Gothic Pro W6" charset="-128"/>
              </a:rPr>
              <a:t>サービス化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3721800" y="5238902"/>
            <a:ext cx="1723549" cy="461665"/>
          </a:xfrm>
          <a:prstGeom prst="rect">
            <a:avLst/>
          </a:prstGeom>
          <a:noFill/>
        </p:spPr>
        <p:txBody>
          <a:bodyPr wrap="none" rtlCol="0">
            <a:spAutoFit/>
          </a:bodyPr>
          <a:lstStyle/>
          <a:p>
            <a:pPr algn="ctr"/>
            <a:r>
              <a:rPr kumimoji="1" lang="ja-JP" altLang="en-US" sz="2400" smtClean="0">
                <a:solidFill>
                  <a:schemeClr val="bg1"/>
                </a:solidFill>
                <a:latin typeface="Hiragino Kaku Gothic Pro W6" charset="-128"/>
                <a:ea typeface="Hiragino Kaku Gothic Pro W6" charset="-128"/>
                <a:cs typeface="Hiragino Kaku Gothic Pro W6" charset="-128"/>
              </a:rPr>
              <a:t>スマート化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1090349" y="1452006"/>
            <a:ext cx="1800493" cy="954107"/>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所有を前提とした</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経済システムから</a:t>
            </a:r>
            <a:endParaRPr lang="en-US" altLang="ja-JP" sz="1400"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所有を前提としない</a:t>
            </a:r>
            <a:endParaRPr kumimoji="1" lang="en-US" altLang="ja-JP" sz="1400" b="1"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経済システム</a:t>
            </a:r>
            <a:r>
              <a:rPr kumimoji="1"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6" name="テキスト ボックス 15"/>
          <p:cNvSpPr txBox="1"/>
          <p:nvPr/>
        </p:nvSpPr>
        <p:spPr>
          <a:xfrm>
            <a:off x="5701292" y="1456062"/>
            <a:ext cx="2339102" cy="954107"/>
          </a:xfrm>
          <a:prstGeom prst="rect">
            <a:avLst/>
          </a:prstGeom>
          <a:noFill/>
        </p:spPr>
        <p:txBody>
          <a:bodyPr wrap="none" rtlCol="0">
            <a:spAutoFit/>
          </a:bodyPr>
          <a:lstStyle/>
          <a:p>
            <a:pPr algn="r"/>
            <a:r>
              <a:rPr kumimoji="1" lang="ja-JP" altLang="en-US" sz="1400" dirty="0" smtClean="0">
                <a:solidFill>
                  <a:srgbClr val="0070C0"/>
                </a:solidFill>
                <a:latin typeface="Meiryo" charset="-128"/>
                <a:ea typeface="Meiryo" charset="-128"/>
                <a:cs typeface="Meiryo" charset="-128"/>
              </a:rPr>
              <a:t>顧客価値を実現する手段を</a:t>
            </a:r>
            <a:endParaRPr kumimoji="1" lang="en-US" altLang="ja-JP" sz="1400" dirty="0" smtClean="0">
              <a:solidFill>
                <a:srgbClr val="0070C0"/>
              </a:solidFill>
              <a:latin typeface="Meiryo" charset="-128"/>
              <a:ea typeface="Meiryo" charset="-128"/>
              <a:cs typeface="Meiryo" charset="-128"/>
            </a:endParaRPr>
          </a:p>
          <a:p>
            <a:pPr algn="r"/>
            <a:r>
              <a:rPr kumimoji="1" lang="ja-JP" altLang="en-US" sz="1400" dirty="0" smtClean="0">
                <a:solidFill>
                  <a:srgbClr val="0070C0"/>
                </a:solidFill>
                <a:latin typeface="Meiryo" charset="-128"/>
                <a:ea typeface="Meiryo" charset="-128"/>
                <a:cs typeface="Meiryo" charset="-128"/>
              </a:rPr>
              <a:t>提供するビジネスから</a:t>
            </a:r>
            <a:endParaRPr kumimoji="1"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顧客価値を直接提供する</a:t>
            </a:r>
            <a:endParaRPr lang="en-US" altLang="ja-JP" sz="1400" b="1"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ビジネス</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7" name="テキスト ボックス 16"/>
          <p:cNvSpPr txBox="1"/>
          <p:nvPr/>
        </p:nvSpPr>
        <p:spPr>
          <a:xfrm>
            <a:off x="1090349" y="5144757"/>
            <a:ext cx="2518638" cy="738664"/>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機械との共生が進み</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求められる人間の能力が</a:t>
            </a:r>
            <a:endParaRPr lang="en-US" altLang="ja-JP" sz="1400" dirty="0" smtClean="0">
              <a:solidFill>
                <a:srgbClr val="0070C0"/>
              </a:solidFill>
              <a:latin typeface="Meiryo" charset="-128"/>
              <a:ea typeface="Meiryo" charset="-128"/>
              <a:cs typeface="Meiryo" charset="-128"/>
            </a:endParaRPr>
          </a:p>
          <a:p>
            <a:r>
              <a:rPr lang="ja-JP" altLang="en-US" sz="1400" b="1" dirty="0" smtClean="0">
                <a:solidFill>
                  <a:srgbClr val="0070C0"/>
                </a:solidFill>
                <a:latin typeface="Meiryo" charset="-128"/>
                <a:ea typeface="Meiryo" charset="-128"/>
                <a:cs typeface="Meiryo" charset="-128"/>
              </a:rPr>
              <a:t>感性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協調性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創造性の重視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6418730" y="5144757"/>
            <a:ext cx="1620957" cy="738664"/>
          </a:xfrm>
          <a:prstGeom prst="rect">
            <a:avLst/>
          </a:prstGeom>
          <a:noFill/>
        </p:spPr>
        <p:txBody>
          <a:bodyPr wrap="none" rtlCol="0">
            <a:spAutoFit/>
          </a:bodyPr>
          <a:lstStyle/>
          <a:p>
            <a:pPr algn="r"/>
            <a:r>
              <a:rPr lang="ja-JP" altLang="en-US" sz="1400" dirty="0" smtClean="0">
                <a:solidFill>
                  <a:srgbClr val="0070C0"/>
                </a:solidFill>
                <a:latin typeface="Meiryo" charset="-128"/>
                <a:ea typeface="Meiryo" charset="-128"/>
                <a:cs typeface="Meiryo" charset="-128"/>
              </a:rPr>
              <a:t>企業の組織形態や</a:t>
            </a:r>
            <a:endParaRPr lang="en-US" altLang="ja-JP" sz="1400" dirty="0" smtClean="0">
              <a:solidFill>
                <a:srgbClr val="0070C0"/>
              </a:solidFill>
              <a:latin typeface="Meiryo" charset="-128"/>
              <a:ea typeface="Meiryo" charset="-128"/>
              <a:cs typeface="Meiryo" charset="-128"/>
            </a:endParaRPr>
          </a:p>
          <a:p>
            <a:pPr algn="r"/>
            <a:r>
              <a:rPr lang="ja-JP" altLang="en-US" sz="1400" dirty="0" smtClean="0">
                <a:solidFill>
                  <a:srgbClr val="0070C0"/>
                </a:solidFill>
                <a:latin typeface="Meiryo" charset="-128"/>
                <a:ea typeface="Meiryo" charset="-128"/>
                <a:cs typeface="Meiryo" charset="-128"/>
              </a:rPr>
              <a:t>労働のあり方が</a:t>
            </a:r>
            <a:endParaRPr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多様化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9" name="正方形/長方形 18"/>
          <p:cNvSpPr/>
          <p:nvPr/>
        </p:nvSpPr>
        <p:spPr>
          <a:xfrm>
            <a:off x="3691407" y="831899"/>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クラウド</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0" name="正方形/長方形 19"/>
          <p:cNvSpPr/>
          <p:nvPr/>
        </p:nvSpPr>
        <p:spPr>
          <a:xfrm>
            <a:off x="3706773" y="5997762"/>
            <a:ext cx="1753607"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スマートマシン</a:t>
            </a:r>
            <a:endParaRPr kumimoji="1" lang="en-US" altLang="ja-JP" sz="10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000" dirty="0" smtClean="0">
                <a:solidFill>
                  <a:srgbClr val="FFFFFF"/>
                </a:solidFill>
                <a:latin typeface="Hiragino Kaku Gothic Pro W6" charset="-128"/>
                <a:ea typeface="Hiragino Kaku Gothic Pro W6" charset="-128"/>
                <a:cs typeface="Hiragino Kaku Gothic Pro W6" charset="-128"/>
              </a:rPr>
              <a:t>（人工知能とロボット）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1" name="正方形/長方形 20"/>
          <p:cNvSpPr/>
          <p:nvPr/>
        </p:nvSpPr>
        <p:spPr>
          <a:xfrm>
            <a:off x="804043" y="829688"/>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Hiragino Kaku Gothic Pro W6" charset="-128"/>
                <a:ea typeface="Hiragino Kaku Gothic Pro W6" charset="-128"/>
                <a:cs typeface="Hiragino Kaku Gothic Pro W6" charset="-128"/>
              </a:rPr>
              <a:t>IoT</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6578768" y="837314"/>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Hiragino Kaku Gothic Pro W6" charset="-128"/>
                <a:ea typeface="Hiragino Kaku Gothic Pro W6" charset="-128"/>
                <a:cs typeface="Hiragino Kaku Gothic Pro W6" charset="-128"/>
              </a:rPr>
              <a:t>API/</a:t>
            </a:r>
            <a:r>
              <a:rPr kumimoji="1" lang="en-US" altLang="ja-JP" sz="1200" dirty="0" err="1" smtClean="0">
                <a:solidFill>
                  <a:srgbClr val="FFFFFF"/>
                </a:solidFill>
                <a:latin typeface="Hiragino Kaku Gothic Pro W6" charset="-128"/>
                <a:ea typeface="Hiragino Kaku Gothic Pro W6" charset="-128"/>
                <a:cs typeface="Hiragino Kaku Gothic Pro W6" charset="-128"/>
              </a:rPr>
              <a:t>PaaS</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799667" y="275728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ピア・ツー・ピア通信</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ソーシャル・メディア</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7816539" y="275417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dirty="0" smtClean="0">
                <a:solidFill>
                  <a:srgbClr val="FFFFFF"/>
                </a:solidFill>
                <a:latin typeface="Hiragino Kaku Gothic Pro W6" charset="-128"/>
                <a:ea typeface="Hiragino Kaku Gothic Pro W6" charset="-128"/>
                <a:cs typeface="Hiragino Kaku Gothic Pro W6" charset="-128"/>
              </a:rPr>
              <a:t>オープン・ソース</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5" name="テキスト ボックス 24"/>
          <p:cNvSpPr txBox="1"/>
          <p:nvPr/>
        </p:nvSpPr>
        <p:spPr>
          <a:xfrm>
            <a:off x="3474412" y="3811860"/>
            <a:ext cx="2187591" cy="646331"/>
          </a:xfrm>
          <a:prstGeom prst="rect">
            <a:avLst/>
          </a:prstGeom>
          <a:noFill/>
        </p:spPr>
        <p:txBody>
          <a:bodyPr wrap="square" rtlCol="0">
            <a:spAutoFit/>
          </a:bodyPr>
          <a:lstStyle/>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ビジネスや社会システムの</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基盤をデジタルを前提とした</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仕組みに作り替える取り組み</a:t>
            </a:r>
            <a:endParaRPr kumimoji="1" lang="ja-JP" altLang="en-US" sz="1200" dirty="0">
              <a:solidFill>
                <a:schemeClr val="bg1"/>
              </a:solidFill>
              <a:latin typeface="Hiragino Kaku Gothic Pro W6" charset="-128"/>
              <a:ea typeface="Hiragino Kaku Gothic Pro W6" charset="-128"/>
              <a:cs typeface="Hiragino Kaku Gothic Pro W6" charset="-128"/>
            </a:endParaRPr>
          </a:p>
        </p:txBody>
      </p:sp>
      <p:sp>
        <p:nvSpPr>
          <p:cNvPr id="27" name="テキスト ボックス 26"/>
          <p:cNvSpPr txBox="1"/>
          <p:nvPr/>
        </p:nvSpPr>
        <p:spPr>
          <a:xfrm>
            <a:off x="6485553" y="6176085"/>
            <a:ext cx="1620957" cy="338554"/>
          </a:xfrm>
          <a:prstGeom prst="rect">
            <a:avLst/>
          </a:prstGeom>
          <a:noFill/>
        </p:spPr>
        <p:txBody>
          <a:bodyPr wrap="none" rtlCol="0">
            <a:spAutoFit/>
          </a:bodyPr>
          <a:lstStyle/>
          <a:p>
            <a:pPr algn="ctr"/>
            <a:r>
              <a:rPr kumimoji="1" lang="ja-JP" altLang="en-US" sz="1600" smtClean="0">
                <a:solidFill>
                  <a:schemeClr val="bg1"/>
                </a:solidFill>
                <a:latin typeface="Hiragino Kaku Gothic Pro W6" charset="-128"/>
                <a:ea typeface="Hiragino Kaku Gothic Pro W6" charset="-128"/>
                <a:cs typeface="Hiragino Kaku Gothic Pro W6" charset="-128"/>
              </a:rPr>
              <a:t>インターネット</a:t>
            </a:r>
            <a:endParaRPr kumimoji="1" lang="ja-JP" altLang="en-US" sz="1600" dirty="0">
              <a:solidFill>
                <a:schemeClr val="bg1"/>
              </a:solidFill>
              <a:latin typeface="Hiragino Kaku Gothic Pro W6" charset="-128"/>
              <a:ea typeface="Hiragino Kaku Gothic Pro W6" charset="-128"/>
              <a:cs typeface="Hiragino Kaku Gothic Pro W6" charset="-128"/>
            </a:endParaRPr>
          </a:p>
        </p:txBody>
      </p:sp>
      <p:sp>
        <p:nvSpPr>
          <p:cNvPr id="28" name="テキスト ボックス 27"/>
          <p:cNvSpPr txBox="1"/>
          <p:nvPr/>
        </p:nvSpPr>
        <p:spPr>
          <a:xfrm rot="5400000">
            <a:off x="1433071" y="3455524"/>
            <a:ext cx="1515158" cy="400110"/>
          </a:xfrm>
          <a:prstGeom prst="rect">
            <a:avLst/>
          </a:prstGeom>
          <a:noFill/>
        </p:spPr>
        <p:txBody>
          <a:bodyPr wrap="none" rtlCol="0">
            <a:spAutoFit/>
          </a:bodyPr>
          <a:lstStyle/>
          <a:p>
            <a:r>
              <a:rPr kumimoji="1" lang="ja-JP" altLang="en-US" sz="2000" smtClean="0">
                <a:solidFill>
                  <a:schemeClr val="bg1"/>
                </a:solidFill>
                <a:latin typeface="HGPSoeiKakugothicUB" charset="-128"/>
                <a:ea typeface="HGPSoeiKakugothicUB" charset="-128"/>
                <a:cs typeface="HGPSoeiKakugothicUB" charset="-128"/>
              </a:rPr>
              <a:t>ソーシャル化</a:t>
            </a:r>
            <a:endParaRPr kumimoji="1" lang="ja-JP" altLang="en-US" sz="2000" dirty="0">
              <a:solidFill>
                <a:schemeClr val="bg1"/>
              </a:solidFill>
              <a:latin typeface="HGPSoeiKakugothicUB" charset="-128"/>
              <a:ea typeface="HGPSoeiKakugothicUB" charset="-128"/>
              <a:cs typeface="HGPSoeiKakugothicUB" charset="-128"/>
            </a:endParaRPr>
          </a:p>
        </p:txBody>
      </p:sp>
      <p:sp>
        <p:nvSpPr>
          <p:cNvPr id="29" name="テキスト ボックス 28"/>
          <p:cNvSpPr txBox="1"/>
          <p:nvPr/>
        </p:nvSpPr>
        <p:spPr>
          <a:xfrm rot="5400000">
            <a:off x="6301951" y="3434369"/>
            <a:ext cx="1340432" cy="400110"/>
          </a:xfrm>
          <a:prstGeom prst="rect">
            <a:avLst/>
          </a:prstGeom>
          <a:noFill/>
        </p:spPr>
        <p:txBody>
          <a:bodyPr wrap="none" rtlCol="0">
            <a:spAutoFit/>
          </a:bodyPr>
          <a:lstStyle/>
          <a:p>
            <a:r>
              <a:rPr kumimoji="1" lang="ja-JP" altLang="en-US" sz="2000" dirty="0" smtClean="0">
                <a:solidFill>
                  <a:schemeClr val="bg1"/>
                </a:solidFill>
                <a:latin typeface="HGPSoeiKakugothicUB" charset="-128"/>
                <a:ea typeface="HGPSoeiKakugothicUB" charset="-128"/>
                <a:cs typeface="HGPSoeiKakugothicUB" charset="-128"/>
              </a:rPr>
              <a:t>オープン化</a:t>
            </a:r>
            <a:endParaRPr kumimoji="1" lang="ja-JP" altLang="en-US" sz="2000" dirty="0">
              <a:solidFill>
                <a:schemeClr val="bg1"/>
              </a:solidFill>
              <a:latin typeface="HGPSoeiKakugothicUB" charset="-128"/>
              <a:ea typeface="HGPSoeiKakugothicUB" charset="-128"/>
              <a:cs typeface="HGPSoeiKakugothicUB" charset="-128"/>
            </a:endParaRPr>
          </a:p>
        </p:txBody>
      </p:sp>
    </p:spTree>
    <p:extLst>
      <p:ext uri="{BB962C8B-B14F-4D97-AF65-F5344CB8AC3E}">
        <p14:creationId xmlns:p14="http://schemas.microsoft.com/office/powerpoint/2010/main" val="104566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z="2400" dirty="0" smtClean="0">
                <a:solidFill>
                  <a:schemeClr val="tx1">
                    <a:lumMod val="50000"/>
                    <a:lumOff val="50000"/>
                  </a:schemeClr>
                </a:solidFill>
                <a:latin typeface="メイリオ"/>
                <a:ea typeface="メイリオ"/>
                <a:cs typeface="メイリオ"/>
              </a:rPr>
              <a:t>ビジネスの変革を牽引するビジネス・トレンド　</a:t>
            </a:r>
            <a:r>
              <a:rPr kumimoji="1" lang="en-US" altLang="ja-JP" sz="2400" dirty="0" smtClean="0">
                <a:solidFill>
                  <a:schemeClr val="tx1">
                    <a:lumMod val="50000"/>
                    <a:lumOff val="50000"/>
                  </a:schemeClr>
                </a:solidFill>
                <a:latin typeface="メイリオ"/>
                <a:ea typeface="メイリオ"/>
                <a:cs typeface="メイリオ"/>
              </a:rPr>
              <a:t>2016</a:t>
            </a:r>
            <a:endParaRPr kumimoji="1" lang="ja-JP" altLang="en-US" sz="2400" dirty="0">
              <a:solidFill>
                <a:schemeClr val="tx1">
                  <a:lumMod val="50000"/>
                  <a:lumOff val="50000"/>
                </a:schemeClr>
              </a:solidFill>
              <a:latin typeface="メイリオ"/>
              <a:ea typeface="メイリオ"/>
              <a:cs typeface="メイリオ"/>
            </a:endParaRPr>
          </a:p>
        </p:txBody>
      </p:sp>
      <p:sp>
        <p:nvSpPr>
          <p:cNvPr id="2" name="正方形/長方形 1"/>
          <p:cNvSpPr/>
          <p:nvPr/>
        </p:nvSpPr>
        <p:spPr>
          <a:xfrm>
            <a:off x="2217042" y="1478166"/>
            <a:ext cx="4713092" cy="471364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山形 5"/>
          <p:cNvSpPr/>
          <p:nvPr/>
        </p:nvSpPr>
        <p:spPr>
          <a:xfrm rot="16200000">
            <a:off x="1860440" y="1467478"/>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山形 53"/>
          <p:cNvSpPr/>
          <p:nvPr/>
        </p:nvSpPr>
        <p:spPr>
          <a:xfrm>
            <a:off x="6647817" y="6249836"/>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780792" y="1768473"/>
            <a:ext cx="430887" cy="2144177"/>
          </a:xfrm>
          <a:prstGeom prst="rect">
            <a:avLst/>
          </a:prstGeom>
          <a:noFill/>
          <a:effectLst>
            <a:outerShdw blurRad="50800" dist="38100" dir="2700000" algn="tl" rotWithShape="0">
              <a:prstClr val="black">
                <a:alpha val="40000"/>
              </a:prstClr>
            </a:outerShdw>
          </a:effectLst>
        </p:spPr>
        <p:txBody>
          <a:bodyPr vert="eaVert"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クラウド・ネイティブ</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56" name="テキスト ボックス 55"/>
          <p:cNvSpPr txBox="1"/>
          <p:nvPr/>
        </p:nvSpPr>
        <p:spPr>
          <a:xfrm>
            <a:off x="5025257" y="6240395"/>
            <a:ext cx="1622560" cy="338554"/>
          </a:xfrm>
          <a:prstGeom prst="rect">
            <a:avLst/>
          </a:prstGeom>
          <a:noFill/>
          <a:effectLst>
            <a:outerShdw blurRad="50800" dist="38100" dir="2700000" algn="tl" rotWithShape="0">
              <a:prstClr val="black">
                <a:alpha val="40000"/>
              </a:prstClr>
            </a:outerShdw>
          </a:effectLst>
        </p:spPr>
        <p:txBody>
          <a:bodyPr vert="horz"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アンビエント</a:t>
            </a:r>
            <a:r>
              <a:rPr kumimoji="1" lang="en-US" altLang="ja-JP" sz="1600" dirty="0" smtClean="0">
                <a:solidFill>
                  <a:srgbClr val="FF8000"/>
                </a:solidFill>
                <a:latin typeface="Hiragino Kaku Gothic Pro W6" charset="-128"/>
                <a:ea typeface="Hiragino Kaku Gothic Pro W6" charset="-128"/>
                <a:cs typeface="Hiragino Kaku Gothic Pro W6" charset="-128"/>
              </a:rPr>
              <a:t>IT</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9" name="右矢印 8"/>
          <p:cNvSpPr/>
          <p:nvPr/>
        </p:nvSpPr>
        <p:spPr>
          <a:xfrm rot="18907108">
            <a:off x="1344074" y="3676879"/>
            <a:ext cx="5993776" cy="735645"/>
          </a:xfrm>
          <a:custGeom>
            <a:avLst/>
            <a:gdLst>
              <a:gd name="connsiteX0" fmla="*/ 0 w 5797208"/>
              <a:gd name="connsiteY0" fmla="*/ 183911 h 735645"/>
              <a:gd name="connsiteX1" fmla="*/ 5429386 w 5797208"/>
              <a:gd name="connsiteY1" fmla="*/ 183911 h 735645"/>
              <a:gd name="connsiteX2" fmla="*/ 5429386 w 5797208"/>
              <a:gd name="connsiteY2" fmla="*/ 0 h 735645"/>
              <a:gd name="connsiteX3" fmla="*/ 5797208 w 5797208"/>
              <a:gd name="connsiteY3" fmla="*/ 367823 h 735645"/>
              <a:gd name="connsiteX4" fmla="*/ 5429386 w 5797208"/>
              <a:gd name="connsiteY4" fmla="*/ 735645 h 735645"/>
              <a:gd name="connsiteX5" fmla="*/ 5429386 w 5797208"/>
              <a:gd name="connsiteY5" fmla="*/ 551734 h 735645"/>
              <a:gd name="connsiteX6" fmla="*/ 0 w 5797208"/>
              <a:gd name="connsiteY6" fmla="*/ 551734 h 735645"/>
              <a:gd name="connsiteX7" fmla="*/ 0 w 5797208"/>
              <a:gd name="connsiteY7" fmla="*/ 183911 h 735645"/>
              <a:gd name="connsiteX0" fmla="*/ 301 w 5797509"/>
              <a:gd name="connsiteY0" fmla="*/ 18391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301 w 5797509"/>
              <a:gd name="connsiteY7" fmla="*/ 183911 h 735645"/>
              <a:gd name="connsiteX0" fmla="*/ 15358 w 5797509"/>
              <a:gd name="connsiteY0" fmla="*/ 41237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15358 w 5797509"/>
              <a:gd name="connsiteY7" fmla="*/ 412371 h 73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7509" h="735645">
                <a:moveTo>
                  <a:pt x="15358" y="412371"/>
                </a:moveTo>
                <a:lnTo>
                  <a:pt x="5429687" y="183911"/>
                </a:lnTo>
                <a:lnTo>
                  <a:pt x="5429687" y="0"/>
                </a:lnTo>
                <a:lnTo>
                  <a:pt x="5797509" y="367823"/>
                </a:lnTo>
                <a:lnTo>
                  <a:pt x="5429687" y="735645"/>
                </a:lnTo>
                <a:lnTo>
                  <a:pt x="5429687" y="551734"/>
                </a:lnTo>
                <a:lnTo>
                  <a:pt x="0" y="405890"/>
                </a:lnTo>
                <a:cubicBezTo>
                  <a:pt x="100" y="331897"/>
                  <a:pt x="15258" y="486364"/>
                  <a:pt x="15358" y="412371"/>
                </a:cubicBezTo>
                <a:close/>
              </a:path>
            </a:pathLst>
          </a:cu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2217042" y="4390513"/>
            <a:ext cx="1799431" cy="1801299"/>
          </a:xfrm>
          <a:prstGeom prst="rect">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0" name="正方形/長方形 79"/>
          <p:cNvSpPr/>
          <p:nvPr/>
        </p:nvSpPr>
        <p:spPr>
          <a:xfrm>
            <a:off x="2217042" y="1486157"/>
            <a:ext cx="1799431" cy="1801299"/>
          </a:xfrm>
          <a:prstGeom prst="rect">
            <a:avLst/>
          </a:prstGeom>
          <a:solidFill>
            <a:srgbClr val="00B050">
              <a:alpha val="5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1" name="正方形/長方形 80"/>
          <p:cNvSpPr/>
          <p:nvPr/>
        </p:nvSpPr>
        <p:spPr>
          <a:xfrm>
            <a:off x="5130703" y="4390512"/>
            <a:ext cx="1799431" cy="1801299"/>
          </a:xfrm>
          <a:prstGeom prst="rect">
            <a:avLst/>
          </a:prstGeom>
          <a:solidFill>
            <a:srgbClr val="92D05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99" name="正方形/長方形 98"/>
          <p:cNvSpPr/>
          <p:nvPr/>
        </p:nvSpPr>
        <p:spPr>
          <a:xfrm>
            <a:off x="3673872" y="2925975"/>
            <a:ext cx="1799431" cy="1801299"/>
          </a:xfrm>
          <a:prstGeom prst="rect">
            <a:avLst/>
          </a:prstGeom>
          <a:solidFill>
            <a:srgbClr val="558ED5">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100" name="正方形/長方形 99"/>
          <p:cNvSpPr/>
          <p:nvPr/>
        </p:nvSpPr>
        <p:spPr>
          <a:xfrm>
            <a:off x="5141618" y="1457607"/>
            <a:ext cx="1799431" cy="1801299"/>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64" name="正方形/長方形 63"/>
          <p:cNvSpPr/>
          <p:nvPr/>
        </p:nvSpPr>
        <p:spPr>
          <a:xfrm>
            <a:off x="6508324" y="1249916"/>
            <a:ext cx="1085214" cy="10824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6060783" y="783437"/>
            <a:ext cx="1085214" cy="10824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デジタル</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トランス</a:t>
            </a:r>
            <a:endParaRPr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フォーメーション</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6530928" y="1938614"/>
            <a:ext cx="1005403" cy="338554"/>
          </a:xfrm>
          <a:prstGeom prst="rect">
            <a:avLst/>
          </a:prstGeom>
          <a:noFill/>
        </p:spPr>
        <p:txBody>
          <a:bodyPr wrap="none" rtlCol="0">
            <a:spAutoFit/>
          </a:bodyPr>
          <a:lstStyle/>
          <a:p>
            <a:r>
              <a:rPr kumimoji="1" lang="ja-JP" altLang="en-US" sz="8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800" dirty="0" smtClean="0">
              <a:solidFill>
                <a:schemeClr val="bg1"/>
              </a:solidFill>
              <a:latin typeface="Hiragino Kaku Gothic Pro W6" charset="-128"/>
              <a:ea typeface="Hiragino Kaku Gothic Pro W6" charset="-128"/>
              <a:cs typeface="Hiragino Kaku Gothic Pro W6" charset="-128"/>
            </a:endParaRPr>
          </a:p>
          <a:p>
            <a:r>
              <a:rPr lang="ja-JP" altLang="en-US" sz="800" dirty="0" smtClean="0">
                <a:solidFill>
                  <a:schemeClr val="bg1"/>
                </a:solidFill>
                <a:latin typeface="Hiragino Kaku Gothic Pro W6" charset="-128"/>
                <a:ea typeface="Hiragino Kaku Gothic Pro W6" charset="-128"/>
                <a:cs typeface="Hiragino Kaku Gothic Pro W6" charset="-128"/>
              </a:rPr>
              <a:t>ディスラプション</a:t>
            </a:r>
            <a:endParaRPr kumimoji="1" lang="ja-JP" altLang="en-US" sz="800" dirty="0">
              <a:solidFill>
                <a:schemeClr val="bg1"/>
              </a:solidFill>
              <a:latin typeface="Hiragino Kaku Gothic Pro W6" charset="-128"/>
              <a:ea typeface="Hiragino Kaku Gothic Pro W6" charset="-128"/>
              <a:cs typeface="Hiragino Kaku Gothic Pro W6" charset="-128"/>
            </a:endParaRPr>
          </a:p>
        </p:txBody>
      </p:sp>
      <p:sp>
        <p:nvSpPr>
          <p:cNvPr id="10" name="テキスト ボックス 9"/>
          <p:cNvSpPr txBox="1"/>
          <p:nvPr/>
        </p:nvSpPr>
        <p:spPr>
          <a:xfrm>
            <a:off x="2223657" y="1606452"/>
            <a:ext cx="1792816" cy="338554"/>
          </a:xfrm>
          <a:prstGeom prst="rect">
            <a:avLst/>
          </a:prstGeom>
          <a:noFill/>
        </p:spPr>
        <p:txBody>
          <a:bodyPr wrap="square" rtlCol="0">
            <a:spAutoFit/>
          </a:bodyPr>
          <a:lstStyle/>
          <a:p>
            <a:pPr algn="ctr"/>
            <a:r>
              <a:rPr lang="ja-JP" altLang="en-US" sz="1600" b="1" dirty="0" smtClean="0">
                <a:solidFill>
                  <a:schemeClr val="bg1"/>
                </a:solidFill>
                <a:latin typeface="Meiryo" charset="-128"/>
                <a:ea typeface="Meiryo" charset="-128"/>
                <a:cs typeface="Meiryo" charset="-128"/>
              </a:rPr>
              <a:t>サーバーレス</a:t>
            </a:r>
            <a:endParaRPr kumimoji="1" lang="ja-JP" altLang="en-US" sz="1600" b="1" dirty="0">
              <a:solidFill>
                <a:schemeClr val="bg1"/>
              </a:solidFill>
              <a:latin typeface="Meiryo" charset="-128"/>
              <a:ea typeface="Meiryo" charset="-128"/>
              <a:cs typeface="Meiryo" charset="-128"/>
            </a:endParaRPr>
          </a:p>
        </p:txBody>
      </p:sp>
      <p:sp>
        <p:nvSpPr>
          <p:cNvPr id="101" name="テキスト ボックス 100"/>
          <p:cNvSpPr txBox="1"/>
          <p:nvPr/>
        </p:nvSpPr>
        <p:spPr>
          <a:xfrm>
            <a:off x="5129640" y="2840561"/>
            <a:ext cx="1800493" cy="338554"/>
          </a:xfrm>
          <a:prstGeom prst="rect">
            <a:avLst/>
          </a:prstGeom>
          <a:noFill/>
        </p:spPr>
        <p:txBody>
          <a:bodyPr wrap="square" rtlCol="0">
            <a:spAutoFit/>
          </a:bodyPr>
          <a:lstStyle/>
          <a:p>
            <a:pPr algn="ctr"/>
            <a:r>
              <a:rPr lang="ja-JP" altLang="en-US" sz="1600" b="1" smtClean="0">
                <a:solidFill>
                  <a:schemeClr val="bg1"/>
                </a:solidFill>
                <a:latin typeface="Meiryo" charset="-128"/>
                <a:ea typeface="Meiryo" charset="-128"/>
                <a:cs typeface="Meiryo" charset="-128"/>
              </a:rPr>
              <a:t>自動化・自律化</a:t>
            </a:r>
            <a:endParaRPr kumimoji="1" lang="ja-JP" altLang="en-US" sz="1600" b="1" dirty="0">
              <a:solidFill>
                <a:schemeClr val="bg1"/>
              </a:solidFill>
              <a:latin typeface="Meiryo" charset="-128"/>
              <a:ea typeface="Meiryo" charset="-128"/>
              <a:cs typeface="Meiryo" charset="-128"/>
            </a:endParaRPr>
          </a:p>
        </p:txBody>
      </p:sp>
      <p:sp>
        <p:nvSpPr>
          <p:cNvPr id="102" name="テキスト ボックス 101"/>
          <p:cNvSpPr txBox="1"/>
          <p:nvPr/>
        </p:nvSpPr>
        <p:spPr>
          <a:xfrm>
            <a:off x="5129640" y="4563167"/>
            <a:ext cx="1792816" cy="276999"/>
          </a:xfrm>
          <a:prstGeom prst="rect">
            <a:avLst/>
          </a:prstGeom>
          <a:noFill/>
        </p:spPr>
        <p:txBody>
          <a:bodyPr wrap="square" rtlCol="0">
            <a:spAutoFit/>
          </a:bodyPr>
          <a:lstStyle/>
          <a:p>
            <a:pPr algn="ctr"/>
            <a:r>
              <a:rPr lang="en-US" altLang="ja-JP" sz="1200" b="1" dirty="0" smtClean="0">
                <a:solidFill>
                  <a:schemeClr val="bg1"/>
                </a:solidFill>
                <a:latin typeface="Meiryo" charset="-128"/>
                <a:ea typeface="Meiryo" charset="-128"/>
                <a:cs typeface="Meiryo" charset="-128"/>
              </a:rPr>
              <a:t>Internet of Things</a:t>
            </a:r>
            <a:endParaRPr kumimoji="1" lang="ja-JP" altLang="en-US" sz="1200" b="1" dirty="0">
              <a:solidFill>
                <a:schemeClr val="bg1"/>
              </a:solidFill>
              <a:latin typeface="Meiryo" charset="-128"/>
              <a:ea typeface="Meiryo" charset="-128"/>
              <a:cs typeface="Meiryo" charset="-128"/>
            </a:endParaRPr>
          </a:p>
        </p:txBody>
      </p:sp>
      <p:sp>
        <p:nvSpPr>
          <p:cNvPr id="103" name="テキスト ボックス 102"/>
          <p:cNvSpPr txBox="1"/>
          <p:nvPr/>
        </p:nvSpPr>
        <p:spPr>
          <a:xfrm>
            <a:off x="3673872" y="3076612"/>
            <a:ext cx="1800493" cy="338554"/>
          </a:xfrm>
          <a:prstGeom prst="rect">
            <a:avLst/>
          </a:prstGeom>
          <a:noFill/>
        </p:spPr>
        <p:txBody>
          <a:bodyPr wrap="square" rtlCol="0">
            <a:spAutoFit/>
          </a:bodyPr>
          <a:lstStyle/>
          <a:p>
            <a:pPr algn="ctr"/>
            <a:r>
              <a:rPr lang="en-US" altLang="ja-JP" sz="1600" b="1" dirty="0" err="1" smtClean="0">
                <a:solidFill>
                  <a:schemeClr val="bg1"/>
                </a:solidFill>
                <a:latin typeface="Meiryo" charset="-128"/>
                <a:ea typeface="Meiryo" charset="-128"/>
                <a:cs typeface="Meiryo" charset="-128"/>
              </a:rPr>
              <a:t>DevOps</a:t>
            </a:r>
            <a:endParaRPr kumimoji="1" lang="ja-JP" altLang="en-US" sz="1600" b="1" dirty="0">
              <a:solidFill>
                <a:schemeClr val="bg1"/>
              </a:solidFill>
              <a:latin typeface="Meiryo" charset="-128"/>
              <a:ea typeface="Meiryo" charset="-128"/>
              <a:cs typeface="Meiryo" charset="-128"/>
            </a:endParaRPr>
          </a:p>
        </p:txBody>
      </p:sp>
      <p:sp>
        <p:nvSpPr>
          <p:cNvPr id="104" name="テキスト ボックス 103"/>
          <p:cNvSpPr txBox="1"/>
          <p:nvPr/>
        </p:nvSpPr>
        <p:spPr>
          <a:xfrm>
            <a:off x="2223657" y="5763424"/>
            <a:ext cx="1782963" cy="430887"/>
          </a:xfrm>
          <a:prstGeom prst="rect">
            <a:avLst/>
          </a:prstGeom>
          <a:noFill/>
        </p:spPr>
        <p:txBody>
          <a:bodyPr wrap="square" rtlCol="0">
            <a:spAutoFit/>
          </a:bodyPr>
          <a:lstStyle/>
          <a:p>
            <a:pPr algn="ctr"/>
            <a:r>
              <a:rPr lang="ja-JP" altLang="en-US" sz="1100" b="1" dirty="0" smtClean="0">
                <a:solidFill>
                  <a:schemeClr val="bg1"/>
                </a:solidFill>
                <a:latin typeface="Meiryo" charset="-128"/>
                <a:ea typeface="Meiryo" charset="-128"/>
                <a:cs typeface="Meiryo" charset="-128"/>
              </a:rPr>
              <a:t>サイバー・セキュリティ</a:t>
            </a:r>
            <a:endParaRPr lang="en-US" altLang="ja-JP" sz="1100" b="1" dirty="0" smtClean="0">
              <a:solidFill>
                <a:schemeClr val="bg1"/>
              </a:solidFill>
              <a:latin typeface="Meiryo" charset="-128"/>
              <a:ea typeface="Meiryo" charset="-128"/>
              <a:cs typeface="Meiryo" charset="-128"/>
            </a:endParaRPr>
          </a:p>
          <a:p>
            <a:pPr algn="ctr"/>
            <a:r>
              <a:rPr lang="en-US" altLang="ja-JP" sz="1100" b="1" dirty="0" smtClean="0">
                <a:solidFill>
                  <a:schemeClr val="bg1"/>
                </a:solidFill>
                <a:latin typeface="Meiryo" charset="-128"/>
                <a:ea typeface="Meiryo" charset="-128"/>
                <a:cs typeface="Meiryo" charset="-128"/>
              </a:rPr>
              <a:t>&amp; </a:t>
            </a:r>
            <a:r>
              <a:rPr lang="ja-JP" altLang="en-US" sz="1100" b="1" dirty="0" smtClean="0">
                <a:solidFill>
                  <a:schemeClr val="bg1"/>
                </a:solidFill>
                <a:latin typeface="Meiryo" charset="-128"/>
                <a:ea typeface="Meiryo" charset="-128"/>
                <a:cs typeface="Meiryo" charset="-128"/>
              </a:rPr>
              <a:t>ガバナンス</a:t>
            </a:r>
            <a:endParaRPr kumimoji="1" lang="ja-JP" altLang="en-US" sz="1100" b="1" dirty="0">
              <a:solidFill>
                <a:schemeClr val="bg1"/>
              </a:solidFill>
              <a:latin typeface="Meiryo" charset="-128"/>
              <a:ea typeface="Meiryo" charset="-128"/>
              <a:cs typeface="Meiryo" charset="-128"/>
            </a:endParaRPr>
          </a:p>
        </p:txBody>
      </p:sp>
      <p:sp>
        <p:nvSpPr>
          <p:cNvPr id="112" name="テキスト ボックス 111"/>
          <p:cNvSpPr txBox="1"/>
          <p:nvPr/>
        </p:nvSpPr>
        <p:spPr>
          <a:xfrm>
            <a:off x="5137317" y="5116021"/>
            <a:ext cx="1792816"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様々なアクティビティをデジタルで捉え、アナログな現実正解を動かす仕組み</a:t>
            </a:r>
            <a:endParaRPr lang="en-US" altLang="ja-JP" sz="1000" dirty="0" smtClean="0">
              <a:solidFill>
                <a:schemeClr val="bg1"/>
              </a:solidFill>
              <a:latin typeface="Meiryo" charset="-128"/>
              <a:ea typeface="Meiryo" charset="-128"/>
              <a:cs typeface="Meiryo" charset="-128"/>
            </a:endParaRPr>
          </a:p>
        </p:txBody>
      </p:sp>
      <p:sp>
        <p:nvSpPr>
          <p:cNvPr id="113" name="テキスト ボックス 112"/>
          <p:cNvSpPr txBox="1"/>
          <p:nvPr/>
        </p:nvSpPr>
        <p:spPr>
          <a:xfrm>
            <a:off x="5136255" y="2046016"/>
            <a:ext cx="1314862"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人工知能やロボットにより、人間の知的</a:t>
            </a:r>
            <a:r>
              <a:rPr lang="ja-JP" altLang="en-US" sz="1000" smtClean="0">
                <a:solidFill>
                  <a:schemeClr val="bg1"/>
                </a:solidFill>
                <a:latin typeface="Meiryo" charset="-128"/>
                <a:ea typeface="Meiryo" charset="-128"/>
                <a:cs typeface="Meiryo" charset="-128"/>
              </a:rPr>
              <a:t>・肉体的労働を代替する仕組み</a:t>
            </a:r>
            <a:endParaRPr lang="en-US" altLang="ja-JP" sz="1000" dirty="0" smtClean="0">
              <a:solidFill>
                <a:schemeClr val="bg1"/>
              </a:solidFill>
              <a:latin typeface="Meiryo" charset="-128"/>
              <a:ea typeface="Meiryo" charset="-128"/>
              <a:cs typeface="Meiryo" charset="-128"/>
            </a:endParaRPr>
          </a:p>
        </p:txBody>
      </p:sp>
      <p:sp>
        <p:nvSpPr>
          <p:cNvPr id="114" name="テキスト ボックス 113"/>
          <p:cNvSpPr txBox="1"/>
          <p:nvPr/>
        </p:nvSpPr>
        <p:spPr>
          <a:xfrm>
            <a:off x="2214365" y="2081909"/>
            <a:ext cx="1789579"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コンテナや</a:t>
            </a:r>
            <a:r>
              <a:rPr lang="en-US" altLang="ja-JP" sz="1000" dirty="0" smtClean="0">
                <a:solidFill>
                  <a:schemeClr val="bg1"/>
                </a:solidFill>
                <a:latin typeface="Meiryo" charset="-128"/>
                <a:ea typeface="Meiryo" charset="-128"/>
                <a:cs typeface="Meiryo" charset="-128"/>
              </a:rPr>
              <a:t>API</a:t>
            </a:r>
            <a:r>
              <a:rPr lang="ja-JP" altLang="en-US" sz="1000" dirty="0" smtClean="0">
                <a:solidFill>
                  <a:schemeClr val="bg1"/>
                </a:solidFill>
                <a:latin typeface="Meiryo" charset="-128"/>
                <a:ea typeface="Meiryo" charset="-128"/>
                <a:cs typeface="Meiryo" charset="-128"/>
              </a:rPr>
              <a:t>エコノミーなど、サーバの存在を意識させない開発・実行環境</a:t>
            </a:r>
            <a:endParaRPr lang="en-US" altLang="ja-JP" sz="1000" dirty="0" smtClean="0">
              <a:solidFill>
                <a:schemeClr val="bg1"/>
              </a:solidFill>
              <a:latin typeface="Meiryo" charset="-128"/>
              <a:ea typeface="Meiryo" charset="-128"/>
              <a:cs typeface="Meiryo" charset="-128"/>
            </a:endParaRPr>
          </a:p>
        </p:txBody>
      </p:sp>
      <p:sp>
        <p:nvSpPr>
          <p:cNvPr id="115" name="テキスト ボックス 114"/>
          <p:cNvSpPr txBox="1"/>
          <p:nvPr/>
        </p:nvSpPr>
        <p:spPr>
          <a:xfrm>
            <a:off x="3673872" y="3572702"/>
            <a:ext cx="1799431"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運用管理の自動化、</a:t>
            </a:r>
            <a:r>
              <a:rPr lang="en-US" altLang="ja-JP" sz="1000" dirty="0" err="1" smtClean="0">
                <a:solidFill>
                  <a:schemeClr val="bg1"/>
                </a:solidFill>
                <a:latin typeface="Meiryo" charset="-128"/>
                <a:ea typeface="Meiryo" charset="-128"/>
                <a:cs typeface="Meiryo" charset="-128"/>
              </a:rPr>
              <a:t>PaaS</a:t>
            </a:r>
            <a:r>
              <a:rPr lang="ja-JP" altLang="en-US" sz="1000" dirty="0" smtClean="0">
                <a:solidFill>
                  <a:schemeClr val="bg1"/>
                </a:solidFill>
                <a:latin typeface="Meiryo" charset="-128"/>
                <a:ea typeface="Meiryo" charset="-128"/>
                <a:cs typeface="Meiryo" charset="-128"/>
              </a:rPr>
              <a:t>や超高速開発ツールを駆使した開発と運用の新たな関係の構築</a:t>
            </a:r>
            <a:endParaRPr lang="en-US" altLang="ja-JP" sz="1000" dirty="0" smtClean="0">
              <a:solidFill>
                <a:schemeClr val="bg1"/>
              </a:solidFill>
              <a:latin typeface="Meiryo" charset="-128"/>
              <a:ea typeface="Meiryo" charset="-128"/>
              <a:cs typeface="Meiryo" charset="-128"/>
            </a:endParaRPr>
          </a:p>
        </p:txBody>
      </p:sp>
      <p:sp>
        <p:nvSpPr>
          <p:cNvPr id="116" name="テキスト ボックス 115"/>
          <p:cNvSpPr txBox="1"/>
          <p:nvPr/>
        </p:nvSpPr>
        <p:spPr>
          <a:xfrm>
            <a:off x="2214365" y="4559759"/>
            <a:ext cx="1789579" cy="1169551"/>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クラウドや</a:t>
            </a:r>
            <a:r>
              <a:rPr lang="en-US" altLang="ja-JP" sz="1000" dirty="0" err="1" smtClean="0">
                <a:solidFill>
                  <a:schemeClr val="bg1"/>
                </a:solidFill>
                <a:latin typeface="Meiryo" charset="-128"/>
                <a:ea typeface="Meiryo" charset="-128"/>
                <a:cs typeface="Meiryo" charset="-128"/>
              </a:rPr>
              <a:t>IoT</a:t>
            </a:r>
            <a:r>
              <a:rPr lang="ja-JP" altLang="en-US" sz="1000" dirty="0" smtClean="0">
                <a:solidFill>
                  <a:schemeClr val="bg1"/>
                </a:solidFill>
                <a:latin typeface="Meiryo" charset="-128"/>
                <a:ea typeface="Meiryo" charset="-128"/>
                <a:cs typeface="Meiryo" charset="-128"/>
              </a:rPr>
              <a:t>、モバイルやウェアラブルなど、社内外の境界を越えた利用環境を前提とした統合認証基盤や上流から考えるアプリケーション</a:t>
            </a:r>
            <a:r>
              <a:rPr lang="ja-JP" altLang="en-US" sz="1000" dirty="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セキュリティなどの視点を重視</a:t>
            </a:r>
            <a:endParaRPr lang="en-US" altLang="ja-JP" sz="1000" dirty="0" smtClean="0">
              <a:solidFill>
                <a:schemeClr val="bg1"/>
              </a:solidFill>
              <a:latin typeface="Meiryo" charset="-128"/>
              <a:ea typeface="Meiryo" charset="-128"/>
              <a:cs typeface="Meiryo" charset="-128"/>
            </a:endParaRPr>
          </a:p>
        </p:txBody>
      </p:sp>
      <p:sp>
        <p:nvSpPr>
          <p:cNvPr id="11" name="テキスト ボックス 10"/>
          <p:cNvSpPr txBox="1"/>
          <p:nvPr/>
        </p:nvSpPr>
        <p:spPr>
          <a:xfrm>
            <a:off x="1780792" y="898550"/>
            <a:ext cx="4158959" cy="477054"/>
          </a:xfrm>
          <a:prstGeom prst="rect">
            <a:avLst/>
          </a:prstGeom>
          <a:noFill/>
        </p:spPr>
        <p:txBody>
          <a:bodyPr wrap="square" rtlCol="0">
            <a:spAutoFit/>
          </a:bodyPr>
          <a:lstStyle/>
          <a:p>
            <a:r>
              <a:rPr kumimoji="1" lang="ja-JP" altLang="en-US" sz="1400" b="1" dirty="0" smtClean="0">
                <a:solidFill>
                  <a:schemeClr val="accent6">
                    <a:lumMod val="75000"/>
                  </a:schemeClr>
                </a:solidFill>
                <a:latin typeface="Meiryo" charset="-128"/>
                <a:ea typeface="Meiryo" charset="-128"/>
                <a:cs typeface="Meiryo" charset="-128"/>
              </a:rPr>
              <a:t>テクノロジーで既存のビジネス・プロセスを変革</a:t>
            </a:r>
            <a:endParaRPr kumimoji="1" lang="en-US" altLang="ja-JP" sz="1400" b="1" dirty="0" smtClean="0">
              <a:solidFill>
                <a:schemeClr val="accent6">
                  <a:lumMod val="75000"/>
                </a:schemeClr>
              </a:solidFill>
              <a:latin typeface="Meiryo" charset="-128"/>
              <a:ea typeface="Meiryo" charset="-128"/>
              <a:cs typeface="Meiryo" charset="-128"/>
            </a:endParaRPr>
          </a:p>
          <a:p>
            <a:r>
              <a:rPr kumimoji="1" lang="ja-JP" altLang="en-US" sz="1100" b="1" dirty="0" smtClean="0">
                <a:solidFill>
                  <a:schemeClr val="accent6">
                    <a:lumMod val="75000"/>
                  </a:schemeClr>
                </a:solidFill>
                <a:latin typeface="Meiryo" charset="-128"/>
                <a:ea typeface="Meiryo" charset="-128"/>
                <a:cs typeface="Meiryo" charset="-128"/>
              </a:rPr>
              <a:t>効率化のための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から</a:t>
            </a:r>
            <a:r>
              <a:rPr lang="ja-JP" altLang="en-US" sz="1100" b="1" dirty="0" smtClean="0">
                <a:solidFill>
                  <a:schemeClr val="accent6">
                    <a:lumMod val="75000"/>
                  </a:schemeClr>
                </a:solidFill>
                <a:latin typeface="Meiryo" charset="-128"/>
                <a:ea typeface="Meiryo" charset="-128"/>
                <a:cs typeface="Meiryo" charset="-128"/>
              </a:rPr>
              <a:t>差別化のための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へのパラダイムシフト</a:t>
            </a:r>
            <a:endParaRPr kumimoji="1" lang="en-US" altLang="ja-JP" sz="1100" dirty="0" smtClean="0">
              <a:solidFill>
                <a:schemeClr val="accent6">
                  <a:lumMod val="75000"/>
                </a:schemeClr>
              </a:solidFill>
              <a:latin typeface="Meiryo" charset="-128"/>
              <a:ea typeface="Meiryo" charset="-128"/>
              <a:cs typeface="Meiryo" charset="-128"/>
            </a:endParaRPr>
          </a:p>
        </p:txBody>
      </p:sp>
      <p:cxnSp>
        <p:nvCxnSpPr>
          <p:cNvPr id="13" name="直線コネクタ 12"/>
          <p:cNvCxnSpPr>
            <a:stCxn id="7" idx="2"/>
          </p:cNvCxnSpPr>
          <p:nvPr/>
        </p:nvCxnSpPr>
        <p:spPr>
          <a:xfrm>
            <a:off x="1996236" y="3912650"/>
            <a:ext cx="11319" cy="2279161"/>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56" idx="1"/>
          </p:cNvCxnSpPr>
          <p:nvPr/>
        </p:nvCxnSpPr>
        <p:spPr>
          <a:xfrm flipH="1">
            <a:off x="2211679" y="6409672"/>
            <a:ext cx="2813578"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4183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40291</TotalTime>
  <Words>15039</Words>
  <Application>Microsoft Macintosh PowerPoint</Application>
  <PresentationFormat>画面に合わせる (4:3)</PresentationFormat>
  <Paragraphs>1421</Paragraphs>
  <Slides>53</Slides>
  <Notes>23</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53</vt:i4>
      </vt:variant>
    </vt:vector>
  </HeadingPairs>
  <TitlesOfParts>
    <vt:vector size="71" baseType="lpstr">
      <vt:lpstr>American Typewriter</vt:lpstr>
      <vt:lpstr>Arial Black</vt:lpstr>
      <vt:lpstr>Calibri</vt:lpstr>
      <vt:lpstr>ＤＦＰ太丸ゴシック体</vt:lpstr>
      <vt:lpstr>Helvetica</vt:lpstr>
      <vt:lpstr>HGPSoeiKakugothicUB</vt:lpstr>
      <vt:lpstr>HGP創英角ｺﾞｼｯｸUB</vt:lpstr>
      <vt:lpstr>HGSoeiKakugothicUB</vt:lpstr>
      <vt:lpstr>HGSSoeiKakugothicUB</vt:lpstr>
      <vt:lpstr>HG丸ｺﾞｼｯｸM-PRO</vt:lpstr>
      <vt:lpstr>Hiragino Kaku Gothic Pro W6</vt:lpstr>
      <vt:lpstr>Hiragino Kaku Gothic Std W8</vt:lpstr>
      <vt:lpstr>Meiryo</vt:lpstr>
      <vt:lpstr>ＭＳ Ｐゴシック</vt:lpstr>
      <vt:lpstr>Wingdings</vt:lpstr>
      <vt:lpstr>メイリオ</vt:lpstr>
      <vt:lpstr>Arial</vt:lpstr>
      <vt:lpstr>NC標準テンプレート</vt:lpstr>
      <vt:lpstr>これからのビジネス戦略</vt:lpstr>
      <vt:lpstr>コレ一枚でわかる最新のITトレンド（１）</vt:lpstr>
      <vt:lpstr>コレ一枚でわかる最新のITトレンド（２）</vt:lpstr>
      <vt:lpstr>デジタル・トランスフォーメーション</vt:lpstr>
      <vt:lpstr>デジタル・トランスフォーメーションの意味</vt:lpstr>
      <vt:lpstr>UBERとTaxi</vt:lpstr>
      <vt:lpstr>ハブ型社会からメッシュ型社会へ</vt:lpstr>
      <vt:lpstr>デジタル・トランスフォーメーション</vt:lpstr>
      <vt:lpstr>ビジネスの変革を牽引するビジネス・トレンド　2016</vt:lpstr>
      <vt:lpstr>テクノロジーが変えるこれからの社会基盤</vt:lpstr>
      <vt:lpstr>常識崩壊の時代</vt:lpstr>
      <vt:lpstr>ITとの正しい付き合い方</vt:lpstr>
      <vt:lpstr>商品としてのITの作り方</vt:lpstr>
      <vt:lpstr>“uberist”になるための実践のステップ</vt:lpstr>
      <vt:lpstr>「道具としてのIT」から「思想としてのIT」への進化</vt:lpstr>
      <vt:lpstr>PowerPoint プレゼンテーション</vt:lpstr>
      <vt:lpstr>SIビジネスの構造的不幸:ゴールの不一致と相互不信</vt:lpstr>
      <vt:lpstr>工数の喪失：ITに求められる価値のパラダイムシフト</vt:lpstr>
      <vt:lpstr>ユーザー企業の期待の変化意志決定権のシフト</vt:lpstr>
      <vt:lpstr>PowerPoint プレゼンテーション</vt:lpstr>
      <vt:lpstr>求められるスキルと現実との不整合：2015年問題の本質</vt:lpstr>
      <vt:lpstr>「いつまで大丈夫ですか？」への回答</vt:lpstr>
      <vt:lpstr>PowerPoint プレゼンテーション</vt:lpstr>
      <vt:lpstr>従来型SIビジネスの因数分解</vt:lpstr>
      <vt:lpstr>ビジネス価値のシフト</vt:lpstr>
      <vt:lpstr>ポストSIビジネスの位置付け</vt:lpstr>
      <vt:lpstr>ポストSIの４つの戦略と９つのシナリオ</vt:lpstr>
      <vt:lpstr>詳細はこちらをご覧下さい　m(_ _)m</vt:lpstr>
      <vt:lpstr>これからの「ITビジネスの方程式」</vt:lpstr>
      <vt:lpstr>PowerPoint プレゼンテーション</vt:lpstr>
      <vt:lpstr>PowerPoint プレゼンテーション</vt:lpstr>
      <vt:lpstr>PowerPoint プレゼンテーション</vt:lpstr>
      <vt:lpstr>「共創」の３タイプ</vt:lpstr>
      <vt:lpstr>PowerPoint プレゼンテーション</vt:lpstr>
      <vt:lpstr>バイモーダルITと人材のあり方</vt:lpstr>
      <vt:lpstr>いま起こりつつある情報サービス産業の構造変化</vt:lpstr>
      <vt:lpstr>求められるスキルの転換</vt:lpstr>
      <vt:lpstr>ポストSI時代に求められるスキル</vt:lpstr>
      <vt:lpstr>人材育成：エンジニア（１）</vt:lpstr>
      <vt:lpstr>人材育成：エンジニア（２）</vt:lpstr>
      <vt:lpstr>人材育成：営業（１）</vt:lpstr>
      <vt:lpstr>人材育成：営業（２）</vt:lpstr>
      <vt:lpstr>人材育成：営業（３）　営業力の構成区分構造</vt:lpstr>
      <vt:lpstr>人材育成：営業（４）　営業活動プロセス遂行力</vt:lpstr>
      <vt:lpstr>人材育成：営業（５）　能力特性の定義</vt:lpstr>
      <vt:lpstr>人材育成：営業（６）　能力特性と育成手段</vt:lpstr>
      <vt:lpstr>人材育成：営業（７）　生き残れない営業</vt:lpstr>
      <vt:lpstr>PowerPoint プレゼンテーション</vt:lpstr>
      <vt:lpstr>ご参考まで</vt:lpstr>
      <vt:lpstr>最新のITトレンドを図解で俯瞰する</vt:lpstr>
      <vt:lpstr>関連情報</vt:lpstr>
      <vt:lpstr>ITビジネス・プレゼンテーション・ライブラリー／LiBRA</vt:lpstr>
      <vt:lpstr>PowerPoint プレゼンテーション</vt:lpstr>
    </vt:vector>
  </TitlesOfParts>
  <Company>NetCommerce</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1152</cp:revision>
  <cp:lastPrinted>2015-11-03T02:44:50Z</cp:lastPrinted>
  <dcterms:created xsi:type="dcterms:W3CDTF">2014-04-30T01:58:06Z</dcterms:created>
  <dcterms:modified xsi:type="dcterms:W3CDTF">2016-09-21T01:48:13Z</dcterms:modified>
</cp:coreProperties>
</file>