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Lst>
  <p:notesMasterIdLst>
    <p:notesMasterId r:id="rId57"/>
  </p:notesMasterIdLst>
  <p:sldIdLst>
    <p:sldId id="256" r:id="rId2"/>
    <p:sldId id="343" r:id="rId3"/>
    <p:sldId id="344" r:id="rId4"/>
    <p:sldId id="345" r:id="rId5"/>
    <p:sldId id="346" r:id="rId6"/>
    <p:sldId id="347" r:id="rId7"/>
    <p:sldId id="350" r:id="rId8"/>
    <p:sldId id="324" r:id="rId9"/>
    <p:sldId id="348" r:id="rId10"/>
    <p:sldId id="349" r:id="rId11"/>
    <p:sldId id="351" r:id="rId12"/>
    <p:sldId id="325" r:id="rId13"/>
    <p:sldId id="336" r:id="rId14"/>
    <p:sldId id="326" r:id="rId15"/>
    <p:sldId id="327" r:id="rId16"/>
    <p:sldId id="328" r:id="rId17"/>
    <p:sldId id="329" r:id="rId18"/>
    <p:sldId id="332" r:id="rId19"/>
    <p:sldId id="334" r:id="rId20"/>
    <p:sldId id="335" r:id="rId21"/>
    <p:sldId id="338" r:id="rId22"/>
    <p:sldId id="339" r:id="rId23"/>
    <p:sldId id="341" r:id="rId24"/>
    <p:sldId id="306" r:id="rId25"/>
    <p:sldId id="301" r:id="rId26"/>
    <p:sldId id="322" r:id="rId27"/>
    <p:sldId id="323" r:id="rId28"/>
    <p:sldId id="304" r:id="rId29"/>
    <p:sldId id="305" r:id="rId30"/>
    <p:sldId id="294" r:id="rId31"/>
    <p:sldId id="337" r:id="rId32"/>
    <p:sldId id="264" r:id="rId33"/>
    <p:sldId id="352" r:id="rId34"/>
    <p:sldId id="353" r:id="rId35"/>
    <p:sldId id="354" r:id="rId36"/>
    <p:sldId id="355" r:id="rId37"/>
    <p:sldId id="356" r:id="rId38"/>
    <p:sldId id="357" r:id="rId39"/>
    <p:sldId id="271" r:id="rId40"/>
    <p:sldId id="298"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28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8"/>
    <p:restoredTop sz="89583"/>
  </p:normalViewPr>
  <p:slideViewPr>
    <p:cSldViewPr snapToGrid="0" snapToObjects="1">
      <p:cViewPr>
        <p:scale>
          <a:sx n="98" d="100"/>
          <a:sy n="98" d="100"/>
        </p:scale>
        <p:origin x="-16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B1FA3-BF58-054F-AF31-971BC1904536}" type="datetimeFigureOut">
              <a:rPr kumimoji="1" lang="ja-JP" altLang="en-US" smtClean="0"/>
              <a:t>2017/6/19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94A7-223E-F44C-8640-4E913EB422DF}" type="slidenum">
              <a:rPr kumimoji="1" lang="ja-JP" altLang="en-US" smtClean="0"/>
              <a:t>‹#›</a:t>
            </a:fld>
            <a:endParaRPr kumimoji="1" lang="ja-JP" altLang="en-US"/>
          </a:p>
        </p:txBody>
      </p:sp>
    </p:spTree>
    <p:extLst>
      <p:ext uri="{BB962C8B-B14F-4D97-AF65-F5344CB8AC3E}">
        <p14:creationId xmlns:p14="http://schemas.microsoft.com/office/powerpoint/2010/main" val="959891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a:t>
            </a:fld>
            <a:endParaRPr kumimoji="1" lang="ja-JP" altLang="en-US"/>
          </a:p>
        </p:txBody>
      </p:sp>
    </p:spTree>
    <p:extLst>
      <p:ext uri="{BB962C8B-B14F-4D97-AF65-F5344CB8AC3E}">
        <p14:creationId xmlns:p14="http://schemas.microsoft.com/office/powerpoint/2010/main" val="126210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39</a:t>
            </a:fld>
            <a:endParaRPr kumimoji="1" lang="ja-JP" altLang="en-US"/>
          </a:p>
        </p:txBody>
      </p:sp>
    </p:spTree>
    <p:extLst>
      <p:ext uri="{BB962C8B-B14F-4D97-AF65-F5344CB8AC3E}">
        <p14:creationId xmlns:p14="http://schemas.microsoft.com/office/powerpoint/2010/main" val="418318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55</a:t>
            </a:fld>
            <a:endParaRPr kumimoji="1" lang="ja-JP" altLang="en-US"/>
          </a:p>
        </p:txBody>
      </p:sp>
    </p:spTree>
    <p:extLst>
      <p:ext uri="{BB962C8B-B14F-4D97-AF65-F5344CB8AC3E}">
        <p14:creationId xmlns:p14="http://schemas.microsoft.com/office/powerpoint/2010/main" val="142000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3</a:t>
            </a:fld>
            <a:endParaRPr kumimoji="1" lang="ja-JP" altLang="en-US"/>
          </a:p>
        </p:txBody>
      </p:sp>
    </p:spTree>
    <p:extLst>
      <p:ext uri="{BB962C8B-B14F-4D97-AF65-F5344CB8AC3E}">
        <p14:creationId xmlns:p14="http://schemas.microsoft.com/office/powerpoint/2010/main" val="176247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4</a:t>
            </a:fld>
            <a:endParaRPr kumimoji="1" lang="ja-JP" altLang="en-US"/>
          </a:p>
        </p:txBody>
      </p:sp>
    </p:spTree>
    <p:extLst>
      <p:ext uri="{BB962C8B-B14F-4D97-AF65-F5344CB8AC3E}">
        <p14:creationId xmlns:p14="http://schemas.microsoft.com/office/powerpoint/2010/main" val="101803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14</a:t>
            </a:fld>
            <a:endParaRPr kumimoji="1" lang="ja-JP" altLang="en-US"/>
          </a:p>
        </p:txBody>
      </p:sp>
    </p:spTree>
    <p:extLst>
      <p:ext uri="{BB962C8B-B14F-4D97-AF65-F5344CB8AC3E}">
        <p14:creationId xmlns:p14="http://schemas.microsoft.com/office/powerpoint/2010/main" val="76336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19</a:t>
            </a:fld>
            <a:endParaRPr kumimoji="1" lang="ja-JP" altLang="en-US"/>
          </a:p>
        </p:txBody>
      </p:sp>
    </p:spTree>
    <p:extLst>
      <p:ext uri="{BB962C8B-B14F-4D97-AF65-F5344CB8AC3E}">
        <p14:creationId xmlns:p14="http://schemas.microsoft.com/office/powerpoint/2010/main" val="47708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21</a:t>
            </a:fld>
            <a:endParaRPr kumimoji="1" lang="ja-JP" altLang="en-US"/>
          </a:p>
        </p:txBody>
      </p:sp>
    </p:spTree>
    <p:extLst>
      <p:ext uri="{BB962C8B-B14F-4D97-AF65-F5344CB8AC3E}">
        <p14:creationId xmlns:p14="http://schemas.microsoft.com/office/powerpoint/2010/main" val="35571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27</a:t>
            </a:fld>
            <a:endParaRPr kumimoji="1" lang="ja-JP" altLang="en-US"/>
          </a:p>
        </p:txBody>
      </p:sp>
    </p:spTree>
    <p:extLst>
      <p:ext uri="{BB962C8B-B14F-4D97-AF65-F5344CB8AC3E}">
        <p14:creationId xmlns:p14="http://schemas.microsoft.com/office/powerpoint/2010/main" val="36405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30</a:t>
            </a:fld>
            <a:endParaRPr kumimoji="1" lang="ja-JP" altLang="en-US"/>
          </a:p>
        </p:txBody>
      </p:sp>
    </p:spTree>
    <p:extLst>
      <p:ext uri="{BB962C8B-B14F-4D97-AF65-F5344CB8AC3E}">
        <p14:creationId xmlns:p14="http://schemas.microsoft.com/office/powerpoint/2010/main" val="59321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31</a:t>
            </a:fld>
            <a:endParaRPr kumimoji="1" lang="ja-JP" altLang="en-US"/>
          </a:p>
        </p:txBody>
      </p:sp>
    </p:spTree>
    <p:extLst>
      <p:ext uri="{BB962C8B-B14F-4D97-AF65-F5344CB8AC3E}">
        <p14:creationId xmlns:p14="http://schemas.microsoft.com/office/powerpoint/2010/main" val="81020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602801"/>
            <a:ext cx="8968085" cy="16603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lnSpc>
                <a:spcPct val="100000"/>
              </a:lnSpc>
              <a:defRPr sz="4400">
                <a:latin typeface="Meiryo" charset="-128"/>
                <a:ea typeface="Meiryo" charset="-128"/>
                <a:cs typeface="Meiryo" charset="-128"/>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lvl1pPr>
              <a:defRPr>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11" name="Date Placeholder 3"/>
          <p:cNvSpPr>
            <a:spLocks noGrp="1"/>
          </p:cNvSpPr>
          <p:nvPr>
            <p:ph type="dt" sz="half" idx="10"/>
          </p:nvPr>
        </p:nvSpPr>
        <p:spPr>
          <a:xfrm>
            <a:off x="7550981" y="6304322"/>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12" name="Footer Placeholder 4"/>
          <p:cNvSpPr>
            <a:spLocks noGrp="1"/>
          </p:cNvSpPr>
          <p:nvPr>
            <p:ph type="ftr" sz="quarter" idx="11"/>
          </p:nvPr>
        </p:nvSpPr>
        <p:spPr>
          <a:xfrm>
            <a:off x="680321" y="6304323"/>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13" name="正方形/長方形 12"/>
          <p:cNvSpPr/>
          <p:nvPr userDrawn="1"/>
        </p:nvSpPr>
        <p:spPr>
          <a:xfrm>
            <a:off x="10746770" y="5429532"/>
            <a:ext cx="1078786" cy="107878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80321" y="2075379"/>
            <a:ext cx="9613861" cy="412353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1" name="Date Placeholder 3"/>
          <p:cNvSpPr>
            <a:spLocks noGrp="1"/>
          </p:cNvSpPr>
          <p:nvPr>
            <p:ph type="dt" sz="half" idx="10"/>
          </p:nvPr>
        </p:nvSpPr>
        <p:spPr>
          <a:xfrm>
            <a:off x="7550981" y="6304322"/>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12" name="Footer Placeholder 4"/>
          <p:cNvSpPr>
            <a:spLocks noGrp="1"/>
          </p:cNvSpPr>
          <p:nvPr>
            <p:ph type="ftr" sz="quarter" idx="11"/>
          </p:nvPr>
        </p:nvSpPr>
        <p:spPr>
          <a:xfrm>
            <a:off x="680321" y="6304323"/>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7550981" y="6304322"/>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Footer Placeholder 4"/>
          <p:cNvSpPr>
            <a:spLocks noGrp="1"/>
          </p:cNvSpPr>
          <p:nvPr>
            <p:ph type="ftr" sz="quarter" idx="11"/>
          </p:nvPr>
        </p:nvSpPr>
        <p:spPr>
          <a:xfrm>
            <a:off x="680321" y="6304323"/>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18309"/>
            <a:ext cx="10437812" cy="1368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0320" y="2336873"/>
            <a:ext cx="4698358" cy="386204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94123" y="2336873"/>
            <a:ext cx="4700058" cy="386204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2" name="Date Placeholder 3"/>
          <p:cNvSpPr>
            <a:spLocks noGrp="1"/>
          </p:cNvSpPr>
          <p:nvPr>
            <p:ph type="dt" sz="half" idx="10"/>
          </p:nvPr>
        </p:nvSpPr>
        <p:spPr>
          <a:xfrm>
            <a:off x="7550981" y="6304322"/>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13" name="Footer Placeholder 4"/>
          <p:cNvSpPr>
            <a:spLocks noGrp="1"/>
          </p:cNvSpPr>
          <p:nvPr>
            <p:ph type="ftr" sz="quarter" idx="11"/>
          </p:nvPr>
        </p:nvSpPr>
        <p:spPr>
          <a:xfrm>
            <a:off x="680321" y="6304323"/>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0322" y="3030008"/>
            <a:ext cx="4698355" cy="315703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94123" y="3030008"/>
            <a:ext cx="4700059" cy="315703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4" name="Date Placeholder 3"/>
          <p:cNvSpPr>
            <a:spLocks noGrp="1"/>
          </p:cNvSpPr>
          <p:nvPr>
            <p:ph type="dt" sz="half" idx="10"/>
          </p:nvPr>
        </p:nvSpPr>
        <p:spPr>
          <a:xfrm>
            <a:off x="7550981" y="6304322"/>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15" name="Footer Placeholder 4"/>
          <p:cNvSpPr>
            <a:spLocks noGrp="1"/>
          </p:cNvSpPr>
          <p:nvPr>
            <p:ph type="ftr" sz="quarter" idx="11"/>
          </p:nvPr>
        </p:nvSpPr>
        <p:spPr>
          <a:xfrm>
            <a:off x="680321" y="6304323"/>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10" name="Date Placeholder 3"/>
          <p:cNvSpPr>
            <a:spLocks noGrp="1"/>
          </p:cNvSpPr>
          <p:nvPr>
            <p:ph type="dt" sz="half" idx="10"/>
          </p:nvPr>
        </p:nvSpPr>
        <p:spPr>
          <a:xfrm>
            <a:off x="7550981" y="6304322"/>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11" name="Footer Placeholder 4"/>
          <p:cNvSpPr>
            <a:spLocks noGrp="1"/>
          </p:cNvSpPr>
          <p:nvPr>
            <p:ph type="ftr" sz="quarter" idx="11"/>
          </p:nvPr>
        </p:nvSpPr>
        <p:spPr>
          <a:xfrm>
            <a:off x="680321" y="6304323"/>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7" name="Date Placeholder 3"/>
          <p:cNvSpPr>
            <a:spLocks noGrp="1"/>
          </p:cNvSpPr>
          <p:nvPr>
            <p:ph type="dt" sz="half" idx="10"/>
          </p:nvPr>
        </p:nvSpPr>
        <p:spPr>
          <a:xfrm>
            <a:off x="7550981" y="6304322"/>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8" name="Footer Placeholder 4"/>
          <p:cNvSpPr>
            <a:spLocks noGrp="1"/>
          </p:cNvSpPr>
          <p:nvPr>
            <p:ph type="ftr" sz="quarter" idx="11"/>
          </p:nvPr>
        </p:nvSpPr>
        <p:spPr>
          <a:xfrm>
            <a:off x="680321" y="6304323"/>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7"/>
            <a:ext cx="9613861" cy="1080938"/>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80321" y="2075377"/>
            <a:ext cx="9613861" cy="4119361"/>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550981" y="6324118"/>
            <a:ext cx="2743200" cy="365125"/>
          </a:xfrm>
          <a:prstGeom prst="rect">
            <a:avLst/>
          </a:prstGeom>
        </p:spPr>
        <p:txBody>
          <a:bodyPr vert="horz" lIns="91440" tIns="45720" rIns="91440" bIns="45720" rtlCol="0" anchor="ctr"/>
          <a:lstStyle>
            <a:lvl1pPr algn="r">
              <a:defRPr sz="1050">
                <a:solidFill>
                  <a:schemeClr val="bg1"/>
                </a:solidFill>
                <a:latin typeface="Meiryo" charset="-128"/>
                <a:ea typeface="Meiryo" charset="-128"/>
                <a:cs typeface="Meiryo" charset="-128"/>
              </a:defRPr>
            </a:lvl1p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Footer Placeholder 4"/>
          <p:cNvSpPr>
            <a:spLocks noGrp="1"/>
          </p:cNvSpPr>
          <p:nvPr>
            <p:ph type="ftr" sz="quarter" idx="3"/>
          </p:nvPr>
        </p:nvSpPr>
        <p:spPr>
          <a:xfrm>
            <a:off x="680321" y="6324119"/>
            <a:ext cx="6870660" cy="365125"/>
          </a:xfrm>
          <a:prstGeom prst="rect">
            <a:avLst/>
          </a:prstGeom>
        </p:spPr>
        <p:txBody>
          <a:bodyPr vert="horz" lIns="91440" tIns="45720" rIns="91440" bIns="45720" rtlCol="0" anchor="ctr"/>
          <a:lstStyle>
            <a:lvl1pPr algn="l">
              <a:defRPr sz="1050">
                <a:solidFill>
                  <a:schemeClr val="bg1"/>
                </a:solidFill>
                <a:latin typeface="Meiryo" charset="-128"/>
                <a:ea typeface="Meiryo" charset="-128"/>
                <a:cs typeface="Meiryo" charset="-128"/>
              </a:defRPr>
            </a:lvl1pPr>
          </a:lstStyle>
          <a:p>
            <a:r>
              <a:rPr lang="en-US" altLang="ja-JP" smtClean="0"/>
              <a:t>IT</a:t>
            </a:r>
            <a:r>
              <a:rPr lang="ja-JP" altLang="en-US" smtClean="0"/>
              <a:t>ソリューション塾：</a:t>
            </a:r>
            <a:r>
              <a:rPr lang="en-US" altLang="ja-JP" smtClean="0"/>
              <a:t>Security Fundamental</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8" name="正方形/長方形 7"/>
          <p:cNvSpPr/>
          <p:nvPr/>
        </p:nvSpPr>
        <p:spPr>
          <a:xfrm>
            <a:off x="10746770" y="5429532"/>
            <a:ext cx="1078786" cy="107878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
        <p:nvSpPr>
          <p:cNvPr id="9" name="正方形/長方形 8"/>
          <p:cNvSpPr/>
          <p:nvPr userDrawn="1"/>
        </p:nvSpPr>
        <p:spPr>
          <a:xfrm>
            <a:off x="10746770" y="5429532"/>
            <a:ext cx="1078786" cy="107878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extLst>
      <p:ext uri="{BB962C8B-B14F-4D97-AF65-F5344CB8AC3E}">
        <p14:creationId xmlns:p14="http://schemas.microsoft.com/office/powerpoint/2010/main" val="152758060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chemeClr val="tx1"/>
          </a:solidFill>
          <a:latin typeface="Meiryo" charset="-128"/>
          <a:ea typeface="Meiryo" charset="-128"/>
          <a:cs typeface="Meiryo" charset="-128"/>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kumimoji="1" sz="2800" kern="1200">
          <a:solidFill>
            <a:schemeClr val="bg1"/>
          </a:solidFill>
          <a:latin typeface="Meiryo" charset="-128"/>
          <a:ea typeface="Meiryo" charset="-128"/>
          <a:cs typeface="Meiryo" charset="-128"/>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bg1"/>
          </a:solidFill>
          <a:latin typeface="Meiryo" charset="-128"/>
          <a:ea typeface="Meiryo" charset="-128"/>
          <a:cs typeface="Meiryo" charset="-128"/>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bg1"/>
          </a:solidFill>
          <a:latin typeface="Meiryo" charset="-128"/>
          <a:ea typeface="Meiryo" charset="-128"/>
          <a:cs typeface="Meiryo" charset="-128"/>
        </a:defRPr>
      </a:lvl3pPr>
      <a:lvl4pPr marL="16002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bg1"/>
          </a:solidFill>
          <a:latin typeface="Meiryo" charset="-128"/>
          <a:ea typeface="Meiryo" charset="-128"/>
          <a:cs typeface="Meiryo" charset="-128"/>
        </a:defRPr>
      </a:lvl4pPr>
      <a:lvl5pPr marL="20574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bg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nSpc>
                <a:spcPct val="100000"/>
              </a:lnSpc>
            </a:pPr>
            <a:r>
              <a:rPr kumimoji="1" lang="en-US" altLang="ja-JP" dirty="0" smtClean="0"/>
              <a:t>Security Fundamentals</a:t>
            </a:r>
            <a:br>
              <a:rPr kumimoji="1" lang="en-US" altLang="ja-JP" dirty="0" smtClean="0"/>
            </a:br>
            <a:r>
              <a:rPr kumimoji="1" lang="ja-JP" altLang="en-US" sz="2800" dirty="0" smtClean="0"/>
              <a:t>情報セキュリティのジアタマを作る</a:t>
            </a:r>
            <a:endParaRPr kumimoji="1" lang="ja-JP" altLang="en-US" sz="2800" dirty="0"/>
          </a:p>
        </p:txBody>
      </p:sp>
      <p:sp>
        <p:nvSpPr>
          <p:cNvPr id="3" name="サブタイトル 2"/>
          <p:cNvSpPr>
            <a:spLocks noGrp="1"/>
          </p:cNvSpPr>
          <p:nvPr>
            <p:ph type="subTitle" idx="1"/>
          </p:nvPr>
        </p:nvSpPr>
        <p:spPr/>
        <p:txBody>
          <a:bodyPr anchor="b"/>
          <a:lstStyle/>
          <a:p>
            <a:r>
              <a:rPr kumimoji="1" lang="ja-JP" altLang="en-US" dirty="0" smtClean="0"/>
              <a:t>株式会社ディアイティ</a:t>
            </a:r>
            <a:r>
              <a:rPr kumimoji="1" lang="en-US" altLang="ja-JP" dirty="0" smtClean="0"/>
              <a:t> </a:t>
            </a:r>
            <a:r>
              <a:rPr kumimoji="1" lang="ja-JP" altLang="en-US" dirty="0" smtClean="0"/>
              <a:t>クラウドセキュリティ研究所</a:t>
            </a:r>
            <a:endParaRPr kumimoji="1" lang="en-US" altLang="ja-JP" dirty="0" smtClean="0"/>
          </a:p>
          <a:p>
            <a:r>
              <a:rPr lang="ja-JP" altLang="en-US" dirty="0" smtClean="0"/>
              <a:t>河野</a:t>
            </a:r>
            <a:r>
              <a:rPr lang="en-US" altLang="ja-JP" dirty="0" smtClean="0"/>
              <a:t> </a:t>
            </a:r>
            <a:r>
              <a:rPr lang="ja-JP" altLang="en-US" dirty="0" smtClean="0"/>
              <a:t>省二</a:t>
            </a:r>
            <a:r>
              <a:rPr lang="en-US" altLang="ja-JP" dirty="0" smtClean="0"/>
              <a:t>&lt;</a:t>
            </a:r>
            <a:r>
              <a:rPr lang="en-US" altLang="ja-JP" dirty="0" err="1" smtClean="0"/>
              <a:t>kawano.shoji@security-policy.jp</a:t>
            </a:r>
            <a:r>
              <a:rPr lang="en-US" altLang="ja-JP" dirty="0" smtClean="0"/>
              <a:t>&gt;</a:t>
            </a:r>
            <a:endParaRPr kumimoji="1" lang="ja-JP" altLang="en-US" dirty="0"/>
          </a:p>
        </p:txBody>
      </p:sp>
    </p:spTree>
    <p:extLst>
      <p:ext uri="{BB962C8B-B14F-4D97-AF65-F5344CB8AC3E}">
        <p14:creationId xmlns:p14="http://schemas.microsoft.com/office/powerpoint/2010/main" val="43012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400295" y="2226318"/>
            <a:ext cx="4694219" cy="3931937"/>
          </a:xfrm>
          <a:prstGeom prst="roundRect">
            <a:avLst>
              <a:gd name="adj" fmla="val 38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p:txBody>
          <a:bodyPr/>
          <a:lstStyle/>
          <a:p>
            <a:r>
              <a:rPr kumimoji="1" lang="ja-JP" altLang="en-US" dirty="0" smtClean="0"/>
              <a:t>例えば</a:t>
            </a:r>
            <a:r>
              <a:rPr kumimoji="1" lang="ja-JP" altLang="en-US" dirty="0" smtClean="0"/>
              <a:t>、</a:t>
            </a:r>
            <a:r>
              <a:rPr lang="ja-JP" altLang="en-US" dirty="0" smtClean="0"/>
              <a:t>サーバの増強では・・・</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10</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dirty="0" smtClean="0"/>
              <a:t>IT</a:t>
            </a:r>
            <a:r>
              <a:rPr lang="ja-JP" altLang="en-US" dirty="0" smtClean="0"/>
              <a:t>ソリューション塾：</a:t>
            </a:r>
            <a:r>
              <a:rPr lang="en-US" altLang="ja-JP" dirty="0" smtClean="0"/>
              <a:t>Security Fundamental</a:t>
            </a:r>
            <a:endParaRPr lang="en-US" dirty="0"/>
          </a:p>
        </p:txBody>
      </p:sp>
      <p:sp>
        <p:nvSpPr>
          <p:cNvPr id="7" name="Freeform 9"/>
          <p:cNvSpPr>
            <a:spLocks noChangeAspect="1" noEditPoints="1"/>
          </p:cNvSpPr>
          <p:nvPr/>
        </p:nvSpPr>
        <p:spPr bwMode="auto">
          <a:xfrm>
            <a:off x="3327073" y="2728910"/>
            <a:ext cx="1080000" cy="848818"/>
          </a:xfrm>
          <a:custGeom>
            <a:avLst/>
            <a:gdLst>
              <a:gd name="T0" fmla="*/ 726 w 939"/>
              <a:gd name="T1" fmla="*/ 204 h 738"/>
              <a:gd name="T2" fmla="*/ 739 w 939"/>
              <a:gd name="T3" fmla="*/ 206 h 738"/>
              <a:gd name="T4" fmla="*/ 754 w 939"/>
              <a:gd name="T5" fmla="*/ 207 h 738"/>
              <a:gd name="T6" fmla="*/ 781 w 939"/>
              <a:gd name="T7" fmla="*/ 261 h 738"/>
              <a:gd name="T8" fmla="*/ 781 w 939"/>
              <a:gd name="T9" fmla="*/ 342 h 738"/>
              <a:gd name="T10" fmla="*/ 785 w 939"/>
              <a:gd name="T11" fmla="*/ 353 h 738"/>
              <a:gd name="T12" fmla="*/ 803 w 939"/>
              <a:gd name="T13" fmla="*/ 365 h 738"/>
              <a:gd name="T14" fmla="*/ 809 w 939"/>
              <a:gd name="T15" fmla="*/ 412 h 738"/>
              <a:gd name="T16" fmla="*/ 775 w 939"/>
              <a:gd name="T17" fmla="*/ 459 h 738"/>
              <a:gd name="T18" fmla="*/ 723 w 939"/>
              <a:gd name="T19" fmla="*/ 503 h 738"/>
              <a:gd name="T20" fmla="*/ 723 w 939"/>
              <a:gd name="T21" fmla="*/ 542 h 738"/>
              <a:gd name="T22" fmla="*/ 775 w 939"/>
              <a:gd name="T23" fmla="*/ 590 h 738"/>
              <a:gd name="T24" fmla="*/ 893 w 939"/>
              <a:gd name="T25" fmla="*/ 629 h 738"/>
              <a:gd name="T26" fmla="*/ 932 w 939"/>
              <a:gd name="T27" fmla="*/ 683 h 738"/>
              <a:gd name="T28" fmla="*/ 710 w 939"/>
              <a:gd name="T29" fmla="*/ 736 h 738"/>
              <a:gd name="T30" fmla="*/ 697 w 939"/>
              <a:gd name="T31" fmla="*/ 642 h 738"/>
              <a:gd name="T32" fmla="*/ 608 w 939"/>
              <a:gd name="T33" fmla="*/ 543 h 738"/>
              <a:gd name="T34" fmla="*/ 608 w 939"/>
              <a:gd name="T35" fmla="*/ 498 h 738"/>
              <a:gd name="T36" fmla="*/ 559 w 939"/>
              <a:gd name="T37" fmla="*/ 443 h 738"/>
              <a:gd name="T38" fmla="*/ 533 w 939"/>
              <a:gd name="T39" fmla="*/ 410 h 738"/>
              <a:gd name="T40" fmla="*/ 537 w 939"/>
              <a:gd name="T41" fmla="*/ 363 h 738"/>
              <a:gd name="T42" fmla="*/ 553 w 939"/>
              <a:gd name="T43" fmla="*/ 352 h 738"/>
              <a:gd name="T44" fmla="*/ 561 w 939"/>
              <a:gd name="T45" fmla="*/ 339 h 738"/>
              <a:gd name="T46" fmla="*/ 563 w 939"/>
              <a:gd name="T47" fmla="*/ 250 h 738"/>
              <a:gd name="T48" fmla="*/ 600 w 939"/>
              <a:gd name="T49" fmla="*/ 198 h 738"/>
              <a:gd name="T50" fmla="*/ 619 w 939"/>
              <a:gd name="T51" fmla="*/ 193 h 738"/>
              <a:gd name="T52" fmla="*/ 621 w 939"/>
              <a:gd name="T53" fmla="*/ 193 h 738"/>
              <a:gd name="T54" fmla="*/ 650 w 939"/>
              <a:gd name="T55" fmla="*/ 185 h 738"/>
              <a:gd name="T56" fmla="*/ 399 w 939"/>
              <a:gd name="T57" fmla="*/ 27 h 738"/>
              <a:gd name="T58" fmla="*/ 438 w 939"/>
              <a:gd name="T59" fmla="*/ 40 h 738"/>
              <a:gd name="T60" fmla="*/ 493 w 939"/>
              <a:gd name="T61" fmla="*/ 73 h 738"/>
              <a:gd name="T62" fmla="*/ 501 w 939"/>
              <a:gd name="T63" fmla="*/ 141 h 738"/>
              <a:gd name="T64" fmla="*/ 499 w 939"/>
              <a:gd name="T65" fmla="*/ 220 h 738"/>
              <a:gd name="T66" fmla="*/ 506 w 939"/>
              <a:gd name="T67" fmla="*/ 230 h 738"/>
              <a:gd name="T68" fmla="*/ 525 w 939"/>
              <a:gd name="T69" fmla="*/ 243 h 738"/>
              <a:gd name="T70" fmla="*/ 530 w 939"/>
              <a:gd name="T71" fmla="*/ 302 h 738"/>
              <a:gd name="T72" fmla="*/ 485 w 939"/>
              <a:gd name="T73" fmla="*/ 345 h 738"/>
              <a:gd name="T74" fmla="*/ 425 w 939"/>
              <a:gd name="T75" fmla="*/ 422 h 738"/>
              <a:gd name="T76" fmla="*/ 413 w 939"/>
              <a:gd name="T77" fmla="*/ 459 h 738"/>
              <a:gd name="T78" fmla="*/ 415 w 939"/>
              <a:gd name="T79" fmla="*/ 496 h 738"/>
              <a:gd name="T80" fmla="*/ 473 w 939"/>
              <a:gd name="T81" fmla="*/ 542 h 738"/>
              <a:gd name="T82" fmla="*/ 613 w 939"/>
              <a:gd name="T83" fmla="*/ 584 h 738"/>
              <a:gd name="T84" fmla="*/ 663 w 939"/>
              <a:gd name="T85" fmla="*/ 634 h 738"/>
              <a:gd name="T86" fmla="*/ 679 w 939"/>
              <a:gd name="T87" fmla="*/ 733 h 738"/>
              <a:gd name="T88" fmla="*/ 1 w 939"/>
              <a:gd name="T89" fmla="*/ 699 h 738"/>
              <a:gd name="T90" fmla="*/ 27 w 939"/>
              <a:gd name="T91" fmla="*/ 613 h 738"/>
              <a:gd name="T92" fmla="*/ 95 w 939"/>
              <a:gd name="T93" fmla="*/ 564 h 738"/>
              <a:gd name="T94" fmla="*/ 238 w 939"/>
              <a:gd name="T95" fmla="*/ 522 h 738"/>
              <a:gd name="T96" fmla="*/ 266 w 939"/>
              <a:gd name="T97" fmla="*/ 475 h 738"/>
              <a:gd name="T98" fmla="*/ 264 w 939"/>
              <a:gd name="T99" fmla="*/ 420 h 738"/>
              <a:gd name="T100" fmla="*/ 211 w 939"/>
              <a:gd name="T101" fmla="*/ 383 h 738"/>
              <a:gd name="T102" fmla="*/ 157 w 939"/>
              <a:gd name="T103" fmla="*/ 323 h 738"/>
              <a:gd name="T104" fmla="*/ 151 w 939"/>
              <a:gd name="T105" fmla="*/ 279 h 738"/>
              <a:gd name="T106" fmla="*/ 167 w 939"/>
              <a:gd name="T107" fmla="*/ 229 h 738"/>
              <a:gd name="T108" fmla="*/ 175 w 939"/>
              <a:gd name="T109" fmla="*/ 225 h 738"/>
              <a:gd name="T110" fmla="*/ 178 w 939"/>
              <a:gd name="T111" fmla="*/ 191 h 738"/>
              <a:gd name="T112" fmla="*/ 181 w 939"/>
              <a:gd name="T113" fmla="*/ 94 h 738"/>
              <a:gd name="T114" fmla="*/ 237 w 939"/>
              <a:gd name="T115" fmla="*/ 26 h 738"/>
              <a:gd name="T116" fmla="*/ 271 w 939"/>
              <a:gd name="T117" fmla="*/ 21 h 738"/>
              <a:gd name="T118" fmla="*/ 298 w 939"/>
              <a:gd name="T11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738">
                <a:moveTo>
                  <a:pt x="691" y="177"/>
                </a:moveTo>
                <a:lnTo>
                  <a:pt x="700" y="180"/>
                </a:lnTo>
                <a:lnTo>
                  <a:pt x="710" y="186"/>
                </a:lnTo>
                <a:lnTo>
                  <a:pt x="718" y="196"/>
                </a:lnTo>
                <a:lnTo>
                  <a:pt x="726" y="204"/>
                </a:lnTo>
                <a:lnTo>
                  <a:pt x="733" y="207"/>
                </a:lnTo>
                <a:lnTo>
                  <a:pt x="734" y="207"/>
                </a:lnTo>
                <a:lnTo>
                  <a:pt x="736" y="207"/>
                </a:lnTo>
                <a:lnTo>
                  <a:pt x="738" y="207"/>
                </a:lnTo>
                <a:lnTo>
                  <a:pt x="739" y="206"/>
                </a:lnTo>
                <a:lnTo>
                  <a:pt x="739" y="206"/>
                </a:lnTo>
                <a:lnTo>
                  <a:pt x="741" y="206"/>
                </a:lnTo>
                <a:lnTo>
                  <a:pt x="744" y="206"/>
                </a:lnTo>
                <a:lnTo>
                  <a:pt x="747" y="206"/>
                </a:lnTo>
                <a:lnTo>
                  <a:pt x="754" y="207"/>
                </a:lnTo>
                <a:lnTo>
                  <a:pt x="767" y="212"/>
                </a:lnTo>
                <a:lnTo>
                  <a:pt x="775" y="222"/>
                </a:lnTo>
                <a:lnTo>
                  <a:pt x="778" y="235"/>
                </a:lnTo>
                <a:lnTo>
                  <a:pt x="780" y="248"/>
                </a:lnTo>
                <a:lnTo>
                  <a:pt x="781" y="261"/>
                </a:lnTo>
                <a:lnTo>
                  <a:pt x="781" y="271"/>
                </a:lnTo>
                <a:lnTo>
                  <a:pt x="781" y="285"/>
                </a:lnTo>
                <a:lnTo>
                  <a:pt x="783" y="305"/>
                </a:lnTo>
                <a:lnTo>
                  <a:pt x="783" y="324"/>
                </a:lnTo>
                <a:lnTo>
                  <a:pt x="781" y="342"/>
                </a:lnTo>
                <a:lnTo>
                  <a:pt x="781" y="347"/>
                </a:lnTo>
                <a:lnTo>
                  <a:pt x="781" y="350"/>
                </a:lnTo>
                <a:lnTo>
                  <a:pt x="783" y="352"/>
                </a:lnTo>
                <a:lnTo>
                  <a:pt x="785" y="353"/>
                </a:lnTo>
                <a:lnTo>
                  <a:pt x="785" y="353"/>
                </a:lnTo>
                <a:lnTo>
                  <a:pt x="786" y="353"/>
                </a:lnTo>
                <a:lnTo>
                  <a:pt x="788" y="353"/>
                </a:lnTo>
                <a:lnTo>
                  <a:pt x="788" y="353"/>
                </a:lnTo>
                <a:lnTo>
                  <a:pt x="796" y="357"/>
                </a:lnTo>
                <a:lnTo>
                  <a:pt x="803" y="365"/>
                </a:lnTo>
                <a:lnTo>
                  <a:pt x="806" y="376"/>
                </a:lnTo>
                <a:lnTo>
                  <a:pt x="807" y="389"/>
                </a:lnTo>
                <a:lnTo>
                  <a:pt x="809" y="401"/>
                </a:lnTo>
                <a:lnTo>
                  <a:pt x="809" y="409"/>
                </a:lnTo>
                <a:lnTo>
                  <a:pt x="809" y="412"/>
                </a:lnTo>
                <a:lnTo>
                  <a:pt x="807" y="420"/>
                </a:lnTo>
                <a:lnTo>
                  <a:pt x="803" y="426"/>
                </a:lnTo>
                <a:lnTo>
                  <a:pt x="796" y="433"/>
                </a:lnTo>
                <a:lnTo>
                  <a:pt x="783" y="441"/>
                </a:lnTo>
                <a:lnTo>
                  <a:pt x="775" y="459"/>
                </a:lnTo>
                <a:lnTo>
                  <a:pt x="762" y="474"/>
                </a:lnTo>
                <a:lnTo>
                  <a:pt x="749" y="486"/>
                </a:lnTo>
                <a:lnTo>
                  <a:pt x="736" y="495"/>
                </a:lnTo>
                <a:lnTo>
                  <a:pt x="728" y="501"/>
                </a:lnTo>
                <a:lnTo>
                  <a:pt x="723" y="503"/>
                </a:lnTo>
                <a:lnTo>
                  <a:pt x="723" y="508"/>
                </a:lnTo>
                <a:lnTo>
                  <a:pt x="723" y="517"/>
                </a:lnTo>
                <a:lnTo>
                  <a:pt x="723" y="529"/>
                </a:lnTo>
                <a:lnTo>
                  <a:pt x="723" y="538"/>
                </a:lnTo>
                <a:lnTo>
                  <a:pt x="723" y="542"/>
                </a:lnTo>
                <a:lnTo>
                  <a:pt x="726" y="550"/>
                </a:lnTo>
                <a:lnTo>
                  <a:pt x="733" y="559"/>
                </a:lnTo>
                <a:lnTo>
                  <a:pt x="741" y="571"/>
                </a:lnTo>
                <a:lnTo>
                  <a:pt x="756" y="582"/>
                </a:lnTo>
                <a:lnTo>
                  <a:pt x="775" y="590"/>
                </a:lnTo>
                <a:lnTo>
                  <a:pt x="803" y="597"/>
                </a:lnTo>
                <a:lnTo>
                  <a:pt x="835" y="603"/>
                </a:lnTo>
                <a:lnTo>
                  <a:pt x="861" y="611"/>
                </a:lnTo>
                <a:lnTo>
                  <a:pt x="879" y="620"/>
                </a:lnTo>
                <a:lnTo>
                  <a:pt x="893" y="629"/>
                </a:lnTo>
                <a:lnTo>
                  <a:pt x="905" y="637"/>
                </a:lnTo>
                <a:lnTo>
                  <a:pt x="913" y="647"/>
                </a:lnTo>
                <a:lnTo>
                  <a:pt x="919" y="654"/>
                </a:lnTo>
                <a:lnTo>
                  <a:pt x="926" y="665"/>
                </a:lnTo>
                <a:lnTo>
                  <a:pt x="932" y="683"/>
                </a:lnTo>
                <a:lnTo>
                  <a:pt x="936" y="701"/>
                </a:lnTo>
                <a:lnTo>
                  <a:pt x="937" y="718"/>
                </a:lnTo>
                <a:lnTo>
                  <a:pt x="939" y="731"/>
                </a:lnTo>
                <a:lnTo>
                  <a:pt x="939" y="736"/>
                </a:lnTo>
                <a:lnTo>
                  <a:pt x="710" y="736"/>
                </a:lnTo>
                <a:lnTo>
                  <a:pt x="710" y="731"/>
                </a:lnTo>
                <a:lnTo>
                  <a:pt x="709" y="718"/>
                </a:lnTo>
                <a:lnTo>
                  <a:pt x="707" y="697"/>
                </a:lnTo>
                <a:lnTo>
                  <a:pt x="704" y="671"/>
                </a:lnTo>
                <a:lnTo>
                  <a:pt x="697" y="642"/>
                </a:lnTo>
                <a:lnTo>
                  <a:pt x="687" y="610"/>
                </a:lnTo>
                <a:lnTo>
                  <a:pt x="670" y="585"/>
                </a:lnTo>
                <a:lnTo>
                  <a:pt x="652" y="569"/>
                </a:lnTo>
                <a:lnTo>
                  <a:pt x="631" y="556"/>
                </a:lnTo>
                <a:lnTo>
                  <a:pt x="608" y="543"/>
                </a:lnTo>
                <a:lnTo>
                  <a:pt x="608" y="529"/>
                </a:lnTo>
                <a:lnTo>
                  <a:pt x="608" y="514"/>
                </a:lnTo>
                <a:lnTo>
                  <a:pt x="610" y="504"/>
                </a:lnTo>
                <a:lnTo>
                  <a:pt x="611" y="499"/>
                </a:lnTo>
                <a:lnTo>
                  <a:pt x="608" y="498"/>
                </a:lnTo>
                <a:lnTo>
                  <a:pt x="600" y="493"/>
                </a:lnTo>
                <a:lnTo>
                  <a:pt x="590" y="485"/>
                </a:lnTo>
                <a:lnTo>
                  <a:pt x="579" y="474"/>
                </a:lnTo>
                <a:lnTo>
                  <a:pt x="567" y="461"/>
                </a:lnTo>
                <a:lnTo>
                  <a:pt x="559" y="443"/>
                </a:lnTo>
                <a:lnTo>
                  <a:pt x="546" y="436"/>
                </a:lnTo>
                <a:lnTo>
                  <a:pt x="540" y="430"/>
                </a:lnTo>
                <a:lnTo>
                  <a:pt x="535" y="425"/>
                </a:lnTo>
                <a:lnTo>
                  <a:pt x="533" y="418"/>
                </a:lnTo>
                <a:lnTo>
                  <a:pt x="533" y="410"/>
                </a:lnTo>
                <a:lnTo>
                  <a:pt x="533" y="407"/>
                </a:lnTo>
                <a:lnTo>
                  <a:pt x="532" y="399"/>
                </a:lnTo>
                <a:lnTo>
                  <a:pt x="533" y="388"/>
                </a:lnTo>
                <a:lnTo>
                  <a:pt x="533" y="375"/>
                </a:lnTo>
                <a:lnTo>
                  <a:pt x="537" y="363"/>
                </a:lnTo>
                <a:lnTo>
                  <a:pt x="540" y="355"/>
                </a:lnTo>
                <a:lnTo>
                  <a:pt x="546" y="352"/>
                </a:lnTo>
                <a:lnTo>
                  <a:pt x="548" y="352"/>
                </a:lnTo>
                <a:lnTo>
                  <a:pt x="550" y="352"/>
                </a:lnTo>
                <a:lnTo>
                  <a:pt x="553" y="352"/>
                </a:lnTo>
                <a:lnTo>
                  <a:pt x="556" y="350"/>
                </a:lnTo>
                <a:lnTo>
                  <a:pt x="558" y="349"/>
                </a:lnTo>
                <a:lnTo>
                  <a:pt x="561" y="347"/>
                </a:lnTo>
                <a:lnTo>
                  <a:pt x="561" y="344"/>
                </a:lnTo>
                <a:lnTo>
                  <a:pt x="561" y="339"/>
                </a:lnTo>
                <a:lnTo>
                  <a:pt x="561" y="319"/>
                </a:lnTo>
                <a:lnTo>
                  <a:pt x="561" y="297"/>
                </a:lnTo>
                <a:lnTo>
                  <a:pt x="561" y="274"/>
                </a:lnTo>
                <a:lnTo>
                  <a:pt x="563" y="258"/>
                </a:lnTo>
                <a:lnTo>
                  <a:pt x="563" y="250"/>
                </a:lnTo>
                <a:lnTo>
                  <a:pt x="566" y="237"/>
                </a:lnTo>
                <a:lnTo>
                  <a:pt x="569" y="225"/>
                </a:lnTo>
                <a:lnTo>
                  <a:pt x="576" y="212"/>
                </a:lnTo>
                <a:lnTo>
                  <a:pt x="585" y="203"/>
                </a:lnTo>
                <a:lnTo>
                  <a:pt x="600" y="198"/>
                </a:lnTo>
                <a:lnTo>
                  <a:pt x="606" y="196"/>
                </a:lnTo>
                <a:lnTo>
                  <a:pt x="611" y="194"/>
                </a:lnTo>
                <a:lnTo>
                  <a:pt x="616" y="194"/>
                </a:lnTo>
                <a:lnTo>
                  <a:pt x="618" y="194"/>
                </a:lnTo>
                <a:lnTo>
                  <a:pt x="619" y="193"/>
                </a:lnTo>
                <a:lnTo>
                  <a:pt x="619" y="193"/>
                </a:lnTo>
                <a:lnTo>
                  <a:pt x="619" y="193"/>
                </a:lnTo>
                <a:lnTo>
                  <a:pt x="619" y="193"/>
                </a:lnTo>
                <a:lnTo>
                  <a:pt x="619" y="193"/>
                </a:lnTo>
                <a:lnTo>
                  <a:pt x="621" y="193"/>
                </a:lnTo>
                <a:lnTo>
                  <a:pt x="623" y="193"/>
                </a:lnTo>
                <a:lnTo>
                  <a:pt x="629" y="191"/>
                </a:lnTo>
                <a:lnTo>
                  <a:pt x="632" y="188"/>
                </a:lnTo>
                <a:lnTo>
                  <a:pt x="639" y="186"/>
                </a:lnTo>
                <a:lnTo>
                  <a:pt x="650" y="185"/>
                </a:lnTo>
                <a:lnTo>
                  <a:pt x="691" y="177"/>
                </a:lnTo>
                <a:close/>
                <a:moveTo>
                  <a:pt x="361" y="0"/>
                </a:moveTo>
                <a:lnTo>
                  <a:pt x="376" y="5"/>
                </a:lnTo>
                <a:lnTo>
                  <a:pt x="389" y="14"/>
                </a:lnTo>
                <a:lnTo>
                  <a:pt x="399" y="27"/>
                </a:lnTo>
                <a:lnTo>
                  <a:pt x="408" y="39"/>
                </a:lnTo>
                <a:lnTo>
                  <a:pt x="417" y="44"/>
                </a:lnTo>
                <a:lnTo>
                  <a:pt x="425" y="44"/>
                </a:lnTo>
                <a:lnTo>
                  <a:pt x="431" y="42"/>
                </a:lnTo>
                <a:lnTo>
                  <a:pt x="438" y="40"/>
                </a:lnTo>
                <a:lnTo>
                  <a:pt x="447" y="40"/>
                </a:lnTo>
                <a:lnTo>
                  <a:pt x="462" y="42"/>
                </a:lnTo>
                <a:lnTo>
                  <a:pt x="477" y="48"/>
                </a:lnTo>
                <a:lnTo>
                  <a:pt x="486" y="58"/>
                </a:lnTo>
                <a:lnTo>
                  <a:pt x="493" y="73"/>
                </a:lnTo>
                <a:lnTo>
                  <a:pt x="496" y="87"/>
                </a:lnTo>
                <a:lnTo>
                  <a:pt x="498" y="102"/>
                </a:lnTo>
                <a:lnTo>
                  <a:pt x="499" y="115"/>
                </a:lnTo>
                <a:lnTo>
                  <a:pt x="499" y="125"/>
                </a:lnTo>
                <a:lnTo>
                  <a:pt x="501" y="141"/>
                </a:lnTo>
                <a:lnTo>
                  <a:pt x="501" y="160"/>
                </a:lnTo>
                <a:lnTo>
                  <a:pt x="503" y="182"/>
                </a:lnTo>
                <a:lnTo>
                  <a:pt x="503" y="201"/>
                </a:lnTo>
                <a:lnTo>
                  <a:pt x="501" y="216"/>
                </a:lnTo>
                <a:lnTo>
                  <a:pt x="499" y="220"/>
                </a:lnTo>
                <a:lnTo>
                  <a:pt x="501" y="224"/>
                </a:lnTo>
                <a:lnTo>
                  <a:pt x="501" y="227"/>
                </a:lnTo>
                <a:lnTo>
                  <a:pt x="503" y="229"/>
                </a:lnTo>
                <a:lnTo>
                  <a:pt x="504" y="230"/>
                </a:lnTo>
                <a:lnTo>
                  <a:pt x="506" y="230"/>
                </a:lnTo>
                <a:lnTo>
                  <a:pt x="507" y="230"/>
                </a:lnTo>
                <a:lnTo>
                  <a:pt x="509" y="230"/>
                </a:lnTo>
                <a:lnTo>
                  <a:pt x="509" y="230"/>
                </a:lnTo>
                <a:lnTo>
                  <a:pt x="519" y="233"/>
                </a:lnTo>
                <a:lnTo>
                  <a:pt x="525" y="243"/>
                </a:lnTo>
                <a:lnTo>
                  <a:pt x="528" y="255"/>
                </a:lnTo>
                <a:lnTo>
                  <a:pt x="530" y="267"/>
                </a:lnTo>
                <a:lnTo>
                  <a:pt x="530" y="282"/>
                </a:lnTo>
                <a:lnTo>
                  <a:pt x="530" y="293"/>
                </a:lnTo>
                <a:lnTo>
                  <a:pt x="530" y="302"/>
                </a:lnTo>
                <a:lnTo>
                  <a:pt x="528" y="305"/>
                </a:lnTo>
                <a:lnTo>
                  <a:pt x="524" y="318"/>
                </a:lnTo>
                <a:lnTo>
                  <a:pt x="516" y="326"/>
                </a:lnTo>
                <a:lnTo>
                  <a:pt x="503" y="334"/>
                </a:lnTo>
                <a:lnTo>
                  <a:pt x="485" y="345"/>
                </a:lnTo>
                <a:lnTo>
                  <a:pt x="477" y="365"/>
                </a:lnTo>
                <a:lnTo>
                  <a:pt x="464" y="383"/>
                </a:lnTo>
                <a:lnTo>
                  <a:pt x="449" y="399"/>
                </a:lnTo>
                <a:lnTo>
                  <a:pt x="436" y="412"/>
                </a:lnTo>
                <a:lnTo>
                  <a:pt x="425" y="422"/>
                </a:lnTo>
                <a:lnTo>
                  <a:pt x="417" y="428"/>
                </a:lnTo>
                <a:lnTo>
                  <a:pt x="413" y="430"/>
                </a:lnTo>
                <a:lnTo>
                  <a:pt x="413" y="435"/>
                </a:lnTo>
                <a:lnTo>
                  <a:pt x="413" y="446"/>
                </a:lnTo>
                <a:lnTo>
                  <a:pt x="413" y="459"/>
                </a:lnTo>
                <a:lnTo>
                  <a:pt x="412" y="472"/>
                </a:lnTo>
                <a:lnTo>
                  <a:pt x="412" y="480"/>
                </a:lnTo>
                <a:lnTo>
                  <a:pt x="412" y="483"/>
                </a:lnTo>
                <a:lnTo>
                  <a:pt x="413" y="488"/>
                </a:lnTo>
                <a:lnTo>
                  <a:pt x="415" y="496"/>
                </a:lnTo>
                <a:lnTo>
                  <a:pt x="418" y="506"/>
                </a:lnTo>
                <a:lnTo>
                  <a:pt x="425" y="516"/>
                </a:lnTo>
                <a:lnTo>
                  <a:pt x="436" y="525"/>
                </a:lnTo>
                <a:lnTo>
                  <a:pt x="452" y="535"/>
                </a:lnTo>
                <a:lnTo>
                  <a:pt x="473" y="542"/>
                </a:lnTo>
                <a:lnTo>
                  <a:pt x="503" y="548"/>
                </a:lnTo>
                <a:lnTo>
                  <a:pt x="540" y="556"/>
                </a:lnTo>
                <a:lnTo>
                  <a:pt x="571" y="564"/>
                </a:lnTo>
                <a:lnTo>
                  <a:pt x="595" y="574"/>
                </a:lnTo>
                <a:lnTo>
                  <a:pt x="613" y="584"/>
                </a:lnTo>
                <a:lnTo>
                  <a:pt x="627" y="594"/>
                </a:lnTo>
                <a:lnTo>
                  <a:pt x="639" y="605"/>
                </a:lnTo>
                <a:lnTo>
                  <a:pt x="647" y="613"/>
                </a:lnTo>
                <a:lnTo>
                  <a:pt x="655" y="621"/>
                </a:lnTo>
                <a:lnTo>
                  <a:pt x="663" y="634"/>
                </a:lnTo>
                <a:lnTo>
                  <a:pt x="670" y="654"/>
                </a:lnTo>
                <a:lnTo>
                  <a:pt x="673" y="676"/>
                </a:lnTo>
                <a:lnTo>
                  <a:pt x="676" y="699"/>
                </a:lnTo>
                <a:lnTo>
                  <a:pt x="678" y="718"/>
                </a:lnTo>
                <a:lnTo>
                  <a:pt x="679" y="733"/>
                </a:lnTo>
                <a:lnTo>
                  <a:pt x="679" y="738"/>
                </a:lnTo>
                <a:lnTo>
                  <a:pt x="0" y="738"/>
                </a:lnTo>
                <a:lnTo>
                  <a:pt x="0" y="733"/>
                </a:lnTo>
                <a:lnTo>
                  <a:pt x="0" y="718"/>
                </a:lnTo>
                <a:lnTo>
                  <a:pt x="1" y="699"/>
                </a:lnTo>
                <a:lnTo>
                  <a:pt x="3" y="676"/>
                </a:lnTo>
                <a:lnTo>
                  <a:pt x="6" y="654"/>
                </a:lnTo>
                <a:lnTo>
                  <a:pt x="13" y="634"/>
                </a:lnTo>
                <a:lnTo>
                  <a:pt x="19" y="621"/>
                </a:lnTo>
                <a:lnTo>
                  <a:pt x="27" y="613"/>
                </a:lnTo>
                <a:lnTo>
                  <a:pt x="35" y="605"/>
                </a:lnTo>
                <a:lnTo>
                  <a:pt x="45" y="594"/>
                </a:lnTo>
                <a:lnTo>
                  <a:pt x="57" y="584"/>
                </a:lnTo>
                <a:lnTo>
                  <a:pt x="73" y="574"/>
                </a:lnTo>
                <a:lnTo>
                  <a:pt x="95" y="564"/>
                </a:lnTo>
                <a:lnTo>
                  <a:pt x="125" y="556"/>
                </a:lnTo>
                <a:lnTo>
                  <a:pt x="162" y="548"/>
                </a:lnTo>
                <a:lnTo>
                  <a:pt x="196" y="542"/>
                </a:lnTo>
                <a:lnTo>
                  <a:pt x="220" y="532"/>
                </a:lnTo>
                <a:lnTo>
                  <a:pt x="238" y="522"/>
                </a:lnTo>
                <a:lnTo>
                  <a:pt x="251" y="511"/>
                </a:lnTo>
                <a:lnTo>
                  <a:pt x="259" y="499"/>
                </a:lnTo>
                <a:lnTo>
                  <a:pt x="263" y="490"/>
                </a:lnTo>
                <a:lnTo>
                  <a:pt x="266" y="482"/>
                </a:lnTo>
                <a:lnTo>
                  <a:pt x="266" y="475"/>
                </a:lnTo>
                <a:lnTo>
                  <a:pt x="267" y="475"/>
                </a:lnTo>
                <a:lnTo>
                  <a:pt x="266" y="456"/>
                </a:lnTo>
                <a:lnTo>
                  <a:pt x="266" y="439"/>
                </a:lnTo>
                <a:lnTo>
                  <a:pt x="264" y="425"/>
                </a:lnTo>
                <a:lnTo>
                  <a:pt x="264" y="420"/>
                </a:lnTo>
                <a:lnTo>
                  <a:pt x="261" y="418"/>
                </a:lnTo>
                <a:lnTo>
                  <a:pt x="253" y="413"/>
                </a:lnTo>
                <a:lnTo>
                  <a:pt x="240" y="407"/>
                </a:lnTo>
                <a:lnTo>
                  <a:pt x="225" y="396"/>
                </a:lnTo>
                <a:lnTo>
                  <a:pt x="211" y="383"/>
                </a:lnTo>
                <a:lnTo>
                  <a:pt x="198" y="366"/>
                </a:lnTo>
                <a:lnTo>
                  <a:pt x="188" y="347"/>
                </a:lnTo>
                <a:lnTo>
                  <a:pt x="172" y="339"/>
                </a:lnTo>
                <a:lnTo>
                  <a:pt x="162" y="331"/>
                </a:lnTo>
                <a:lnTo>
                  <a:pt x="157" y="323"/>
                </a:lnTo>
                <a:lnTo>
                  <a:pt x="155" y="315"/>
                </a:lnTo>
                <a:lnTo>
                  <a:pt x="154" y="303"/>
                </a:lnTo>
                <a:lnTo>
                  <a:pt x="152" y="300"/>
                </a:lnTo>
                <a:lnTo>
                  <a:pt x="152" y="292"/>
                </a:lnTo>
                <a:lnTo>
                  <a:pt x="151" y="279"/>
                </a:lnTo>
                <a:lnTo>
                  <a:pt x="151" y="266"/>
                </a:lnTo>
                <a:lnTo>
                  <a:pt x="152" y="251"/>
                </a:lnTo>
                <a:lnTo>
                  <a:pt x="154" y="240"/>
                </a:lnTo>
                <a:lnTo>
                  <a:pt x="159" y="232"/>
                </a:lnTo>
                <a:lnTo>
                  <a:pt x="167" y="229"/>
                </a:lnTo>
                <a:lnTo>
                  <a:pt x="167" y="229"/>
                </a:lnTo>
                <a:lnTo>
                  <a:pt x="168" y="229"/>
                </a:lnTo>
                <a:lnTo>
                  <a:pt x="170" y="229"/>
                </a:lnTo>
                <a:lnTo>
                  <a:pt x="173" y="227"/>
                </a:lnTo>
                <a:lnTo>
                  <a:pt x="175" y="225"/>
                </a:lnTo>
                <a:lnTo>
                  <a:pt x="177" y="224"/>
                </a:lnTo>
                <a:lnTo>
                  <a:pt x="178" y="220"/>
                </a:lnTo>
                <a:lnTo>
                  <a:pt x="180" y="217"/>
                </a:lnTo>
                <a:lnTo>
                  <a:pt x="178" y="211"/>
                </a:lnTo>
                <a:lnTo>
                  <a:pt x="178" y="191"/>
                </a:lnTo>
                <a:lnTo>
                  <a:pt x="178" y="167"/>
                </a:lnTo>
                <a:lnTo>
                  <a:pt x="178" y="143"/>
                </a:lnTo>
                <a:lnTo>
                  <a:pt x="178" y="121"/>
                </a:lnTo>
                <a:lnTo>
                  <a:pt x="180" y="107"/>
                </a:lnTo>
                <a:lnTo>
                  <a:pt x="181" y="94"/>
                </a:lnTo>
                <a:lnTo>
                  <a:pt x="186" y="79"/>
                </a:lnTo>
                <a:lnTo>
                  <a:pt x="193" y="61"/>
                </a:lnTo>
                <a:lnTo>
                  <a:pt x="204" y="47"/>
                </a:lnTo>
                <a:lnTo>
                  <a:pt x="219" y="34"/>
                </a:lnTo>
                <a:lnTo>
                  <a:pt x="237" y="26"/>
                </a:lnTo>
                <a:lnTo>
                  <a:pt x="253" y="24"/>
                </a:lnTo>
                <a:lnTo>
                  <a:pt x="261" y="23"/>
                </a:lnTo>
                <a:lnTo>
                  <a:pt x="266" y="21"/>
                </a:lnTo>
                <a:lnTo>
                  <a:pt x="267" y="21"/>
                </a:lnTo>
                <a:lnTo>
                  <a:pt x="271" y="21"/>
                </a:lnTo>
                <a:lnTo>
                  <a:pt x="274" y="21"/>
                </a:lnTo>
                <a:lnTo>
                  <a:pt x="280" y="19"/>
                </a:lnTo>
                <a:lnTo>
                  <a:pt x="285" y="16"/>
                </a:lnTo>
                <a:lnTo>
                  <a:pt x="290" y="14"/>
                </a:lnTo>
                <a:lnTo>
                  <a:pt x="298" y="11"/>
                </a:lnTo>
                <a:lnTo>
                  <a:pt x="310" y="11"/>
                </a:lnTo>
                <a:lnTo>
                  <a:pt x="36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eiryo" charset="-128"/>
              <a:ea typeface="Meiryo" charset="-128"/>
              <a:cs typeface="Meiryo" charset="-128"/>
            </a:endParaRPr>
          </a:p>
        </p:txBody>
      </p:sp>
      <p:sp>
        <p:nvSpPr>
          <p:cNvPr id="8" name="テキスト ボックス 7"/>
          <p:cNvSpPr txBox="1"/>
          <p:nvPr/>
        </p:nvSpPr>
        <p:spPr>
          <a:xfrm>
            <a:off x="780585" y="3657573"/>
            <a:ext cx="1082348"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運用担当者</a:t>
            </a:r>
            <a:endParaRPr kumimoji="1" lang="ja-JP" altLang="en-US" sz="1400" dirty="0">
              <a:solidFill>
                <a:schemeClr val="bg1"/>
              </a:solidFill>
              <a:latin typeface="Meiryo" charset="-128"/>
              <a:ea typeface="Meiryo" charset="-128"/>
              <a:cs typeface="Meiryo" charset="-128"/>
            </a:endParaRPr>
          </a:p>
        </p:txBody>
      </p:sp>
      <p:sp>
        <p:nvSpPr>
          <p:cNvPr id="9" name="Freeform 14"/>
          <p:cNvSpPr>
            <a:spLocks noChangeAspect="1" noEditPoints="1"/>
          </p:cNvSpPr>
          <p:nvPr/>
        </p:nvSpPr>
        <p:spPr bwMode="auto">
          <a:xfrm>
            <a:off x="893394" y="2728910"/>
            <a:ext cx="856727" cy="946326"/>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eiryo" charset="-128"/>
              <a:ea typeface="Meiryo" charset="-128"/>
              <a:cs typeface="Meiryo" charset="-128"/>
            </a:endParaRPr>
          </a:p>
        </p:txBody>
      </p:sp>
      <p:sp>
        <p:nvSpPr>
          <p:cNvPr id="10" name="テキスト ボックス 9"/>
          <p:cNvSpPr txBox="1"/>
          <p:nvPr/>
        </p:nvSpPr>
        <p:spPr>
          <a:xfrm>
            <a:off x="3338963" y="3657573"/>
            <a:ext cx="1082348"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開発</a:t>
            </a:r>
            <a:r>
              <a:rPr kumimoji="1" lang="ja-JP" altLang="en-US" sz="1400" dirty="0" smtClean="0">
                <a:solidFill>
                  <a:schemeClr val="bg1"/>
                </a:solidFill>
                <a:latin typeface="Meiryo" charset="-128"/>
                <a:ea typeface="Meiryo" charset="-128"/>
                <a:cs typeface="Meiryo" charset="-128"/>
              </a:rPr>
              <a:t>担当者</a:t>
            </a:r>
            <a:endParaRPr kumimoji="1" lang="ja-JP" altLang="en-US" sz="1400" dirty="0">
              <a:solidFill>
                <a:schemeClr val="bg1"/>
              </a:solidFill>
              <a:latin typeface="Meiryo" charset="-128"/>
              <a:ea typeface="Meiryo" charset="-128"/>
              <a:cs typeface="Meiryo" charset="-128"/>
            </a:endParaRPr>
          </a:p>
        </p:txBody>
      </p:sp>
      <p:sp>
        <p:nvSpPr>
          <p:cNvPr id="12" name="Freeform 7"/>
          <p:cNvSpPr>
            <a:spLocks noChangeAspect="1" noEditPoints="1"/>
          </p:cNvSpPr>
          <p:nvPr/>
        </p:nvSpPr>
        <p:spPr bwMode="auto">
          <a:xfrm>
            <a:off x="3531005" y="4601150"/>
            <a:ext cx="660894" cy="660297"/>
          </a:xfrm>
          <a:custGeom>
            <a:avLst/>
            <a:gdLst>
              <a:gd name="T0" fmla="*/ 641 w 1106"/>
              <a:gd name="T1" fmla="*/ 488 h 1105"/>
              <a:gd name="T2" fmla="*/ 641 w 1106"/>
              <a:gd name="T3" fmla="*/ 621 h 1105"/>
              <a:gd name="T4" fmla="*/ 516 w 1106"/>
              <a:gd name="T5" fmla="*/ 660 h 1105"/>
              <a:gd name="T6" fmla="*/ 440 w 1106"/>
              <a:gd name="T7" fmla="*/ 554 h 1105"/>
              <a:gd name="T8" fmla="*/ 516 w 1106"/>
              <a:gd name="T9" fmla="*/ 448 h 1105"/>
              <a:gd name="T10" fmla="*/ 461 w 1106"/>
              <a:gd name="T11" fmla="*/ 373 h 1105"/>
              <a:gd name="T12" fmla="*/ 357 w 1106"/>
              <a:gd name="T13" fmla="*/ 505 h 1105"/>
              <a:gd name="T14" fmla="*/ 395 w 1106"/>
              <a:gd name="T15" fmla="*/ 675 h 1105"/>
              <a:gd name="T16" fmla="*/ 548 w 1106"/>
              <a:gd name="T17" fmla="*/ 751 h 1105"/>
              <a:gd name="T18" fmla="*/ 705 w 1106"/>
              <a:gd name="T19" fmla="*/ 675 h 1105"/>
              <a:gd name="T20" fmla="*/ 745 w 1106"/>
              <a:gd name="T21" fmla="*/ 505 h 1105"/>
              <a:gd name="T22" fmla="*/ 637 w 1106"/>
              <a:gd name="T23" fmla="*/ 373 h 1105"/>
              <a:gd name="T24" fmla="*/ 567 w 1106"/>
              <a:gd name="T25" fmla="*/ 0 h 1105"/>
              <a:gd name="T26" fmla="*/ 639 w 1106"/>
              <a:gd name="T27" fmla="*/ 61 h 1105"/>
              <a:gd name="T28" fmla="*/ 663 w 1106"/>
              <a:gd name="T29" fmla="*/ 146 h 1105"/>
              <a:gd name="T30" fmla="*/ 788 w 1106"/>
              <a:gd name="T31" fmla="*/ 168 h 1105"/>
              <a:gd name="T32" fmla="*/ 875 w 1106"/>
              <a:gd name="T33" fmla="*/ 134 h 1105"/>
              <a:gd name="T34" fmla="*/ 956 w 1106"/>
              <a:gd name="T35" fmla="*/ 172 h 1105"/>
              <a:gd name="T36" fmla="*/ 968 w 1106"/>
              <a:gd name="T37" fmla="*/ 255 h 1105"/>
              <a:gd name="T38" fmla="*/ 928 w 1106"/>
              <a:gd name="T39" fmla="*/ 333 h 1105"/>
              <a:gd name="T40" fmla="*/ 968 w 1106"/>
              <a:gd name="T41" fmla="*/ 441 h 1105"/>
              <a:gd name="T42" fmla="*/ 1049 w 1106"/>
              <a:gd name="T43" fmla="*/ 467 h 1105"/>
              <a:gd name="T44" fmla="*/ 1106 w 1106"/>
              <a:gd name="T45" fmla="*/ 537 h 1105"/>
              <a:gd name="T46" fmla="*/ 1068 w 1106"/>
              <a:gd name="T47" fmla="*/ 619 h 1105"/>
              <a:gd name="T48" fmla="*/ 973 w 1106"/>
              <a:gd name="T49" fmla="*/ 658 h 1105"/>
              <a:gd name="T50" fmla="*/ 924 w 1106"/>
              <a:gd name="T51" fmla="*/ 766 h 1105"/>
              <a:gd name="T52" fmla="*/ 964 w 1106"/>
              <a:gd name="T53" fmla="*/ 840 h 1105"/>
              <a:gd name="T54" fmla="*/ 956 w 1106"/>
              <a:gd name="T55" fmla="*/ 929 h 1105"/>
              <a:gd name="T56" fmla="*/ 871 w 1106"/>
              <a:gd name="T57" fmla="*/ 969 h 1105"/>
              <a:gd name="T58" fmla="*/ 786 w 1106"/>
              <a:gd name="T59" fmla="*/ 935 h 1105"/>
              <a:gd name="T60" fmla="*/ 659 w 1106"/>
              <a:gd name="T61" fmla="*/ 957 h 1105"/>
              <a:gd name="T62" fmla="*/ 659 w 1106"/>
              <a:gd name="T63" fmla="*/ 990 h 1105"/>
              <a:gd name="T64" fmla="*/ 624 w 1106"/>
              <a:gd name="T65" fmla="*/ 1073 h 1105"/>
              <a:gd name="T66" fmla="*/ 540 w 1106"/>
              <a:gd name="T67" fmla="*/ 1105 h 1105"/>
              <a:gd name="T68" fmla="*/ 470 w 1106"/>
              <a:gd name="T69" fmla="*/ 1041 h 1105"/>
              <a:gd name="T70" fmla="*/ 440 w 1106"/>
              <a:gd name="T71" fmla="*/ 955 h 1105"/>
              <a:gd name="T72" fmla="*/ 344 w 1106"/>
              <a:gd name="T73" fmla="*/ 921 h 1105"/>
              <a:gd name="T74" fmla="*/ 281 w 1106"/>
              <a:gd name="T75" fmla="*/ 957 h 1105"/>
              <a:gd name="T76" fmla="*/ 192 w 1106"/>
              <a:gd name="T77" fmla="*/ 967 h 1105"/>
              <a:gd name="T78" fmla="*/ 136 w 1106"/>
              <a:gd name="T79" fmla="*/ 897 h 1105"/>
              <a:gd name="T80" fmla="*/ 162 w 1106"/>
              <a:gd name="T81" fmla="*/ 804 h 1105"/>
              <a:gd name="T82" fmla="*/ 166 w 1106"/>
              <a:gd name="T83" fmla="*/ 713 h 1105"/>
              <a:gd name="T84" fmla="*/ 92 w 1106"/>
              <a:gd name="T85" fmla="*/ 645 h 1105"/>
              <a:gd name="T86" fmla="*/ 5 w 1106"/>
              <a:gd name="T87" fmla="*/ 587 h 1105"/>
              <a:gd name="T88" fmla="*/ 15 w 1106"/>
              <a:gd name="T89" fmla="*/ 498 h 1105"/>
              <a:gd name="T90" fmla="*/ 98 w 1106"/>
              <a:gd name="T91" fmla="*/ 452 h 1105"/>
              <a:gd name="T92" fmla="*/ 166 w 1106"/>
              <a:gd name="T93" fmla="*/ 392 h 1105"/>
              <a:gd name="T94" fmla="*/ 162 w 1106"/>
              <a:gd name="T95" fmla="*/ 301 h 1105"/>
              <a:gd name="T96" fmla="*/ 134 w 1106"/>
              <a:gd name="T97" fmla="*/ 208 h 1105"/>
              <a:gd name="T98" fmla="*/ 191 w 1106"/>
              <a:gd name="T99" fmla="*/ 136 h 1105"/>
              <a:gd name="T100" fmla="*/ 279 w 1106"/>
              <a:gd name="T101" fmla="*/ 148 h 1105"/>
              <a:gd name="T102" fmla="*/ 346 w 1106"/>
              <a:gd name="T103" fmla="*/ 187 h 1105"/>
              <a:gd name="T104" fmla="*/ 451 w 1106"/>
              <a:gd name="T105" fmla="*/ 112 h 1105"/>
              <a:gd name="T106" fmla="*/ 501 w 1106"/>
              <a:gd name="T107" fmla="*/ 19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6" h="1105">
                <a:moveTo>
                  <a:pt x="552" y="443"/>
                </a:moveTo>
                <a:lnTo>
                  <a:pt x="586" y="448"/>
                </a:lnTo>
                <a:lnTo>
                  <a:pt x="618" y="464"/>
                </a:lnTo>
                <a:lnTo>
                  <a:pt x="641" y="488"/>
                </a:lnTo>
                <a:lnTo>
                  <a:pt x="658" y="518"/>
                </a:lnTo>
                <a:lnTo>
                  <a:pt x="663" y="554"/>
                </a:lnTo>
                <a:lnTo>
                  <a:pt x="658" y="588"/>
                </a:lnTo>
                <a:lnTo>
                  <a:pt x="641" y="621"/>
                </a:lnTo>
                <a:lnTo>
                  <a:pt x="618" y="643"/>
                </a:lnTo>
                <a:lnTo>
                  <a:pt x="586" y="660"/>
                </a:lnTo>
                <a:lnTo>
                  <a:pt x="552" y="666"/>
                </a:lnTo>
                <a:lnTo>
                  <a:pt x="516" y="660"/>
                </a:lnTo>
                <a:lnTo>
                  <a:pt x="485" y="643"/>
                </a:lnTo>
                <a:lnTo>
                  <a:pt x="461" y="621"/>
                </a:lnTo>
                <a:lnTo>
                  <a:pt x="446" y="588"/>
                </a:lnTo>
                <a:lnTo>
                  <a:pt x="440" y="554"/>
                </a:lnTo>
                <a:lnTo>
                  <a:pt x="446" y="518"/>
                </a:lnTo>
                <a:lnTo>
                  <a:pt x="461" y="488"/>
                </a:lnTo>
                <a:lnTo>
                  <a:pt x="485" y="464"/>
                </a:lnTo>
                <a:lnTo>
                  <a:pt x="516" y="448"/>
                </a:lnTo>
                <a:lnTo>
                  <a:pt x="552" y="443"/>
                </a:lnTo>
                <a:close/>
                <a:moveTo>
                  <a:pt x="548" y="354"/>
                </a:moveTo>
                <a:lnTo>
                  <a:pt x="503" y="359"/>
                </a:lnTo>
                <a:lnTo>
                  <a:pt x="461" y="373"/>
                </a:lnTo>
                <a:lnTo>
                  <a:pt x="425" y="397"/>
                </a:lnTo>
                <a:lnTo>
                  <a:pt x="395" y="428"/>
                </a:lnTo>
                <a:lnTo>
                  <a:pt x="372" y="464"/>
                </a:lnTo>
                <a:lnTo>
                  <a:pt x="357" y="505"/>
                </a:lnTo>
                <a:lnTo>
                  <a:pt x="351" y="551"/>
                </a:lnTo>
                <a:lnTo>
                  <a:pt x="357" y="596"/>
                </a:lnTo>
                <a:lnTo>
                  <a:pt x="372" y="640"/>
                </a:lnTo>
                <a:lnTo>
                  <a:pt x="395" y="675"/>
                </a:lnTo>
                <a:lnTo>
                  <a:pt x="425" y="708"/>
                </a:lnTo>
                <a:lnTo>
                  <a:pt x="461" y="730"/>
                </a:lnTo>
                <a:lnTo>
                  <a:pt x="503" y="747"/>
                </a:lnTo>
                <a:lnTo>
                  <a:pt x="548" y="751"/>
                </a:lnTo>
                <a:lnTo>
                  <a:pt x="595" y="747"/>
                </a:lnTo>
                <a:lnTo>
                  <a:pt x="637" y="730"/>
                </a:lnTo>
                <a:lnTo>
                  <a:pt x="675" y="708"/>
                </a:lnTo>
                <a:lnTo>
                  <a:pt x="705" y="675"/>
                </a:lnTo>
                <a:lnTo>
                  <a:pt x="729" y="640"/>
                </a:lnTo>
                <a:lnTo>
                  <a:pt x="745" y="596"/>
                </a:lnTo>
                <a:lnTo>
                  <a:pt x="750" y="551"/>
                </a:lnTo>
                <a:lnTo>
                  <a:pt x="745" y="505"/>
                </a:lnTo>
                <a:lnTo>
                  <a:pt x="729" y="464"/>
                </a:lnTo>
                <a:lnTo>
                  <a:pt x="705" y="428"/>
                </a:lnTo>
                <a:lnTo>
                  <a:pt x="675" y="397"/>
                </a:lnTo>
                <a:lnTo>
                  <a:pt x="637" y="373"/>
                </a:lnTo>
                <a:lnTo>
                  <a:pt x="595" y="359"/>
                </a:lnTo>
                <a:lnTo>
                  <a:pt x="548" y="354"/>
                </a:lnTo>
                <a:close/>
                <a:moveTo>
                  <a:pt x="540" y="0"/>
                </a:moveTo>
                <a:lnTo>
                  <a:pt x="567" y="0"/>
                </a:lnTo>
                <a:lnTo>
                  <a:pt x="589" y="4"/>
                </a:lnTo>
                <a:lnTo>
                  <a:pt x="610" y="17"/>
                </a:lnTo>
                <a:lnTo>
                  <a:pt x="625" y="38"/>
                </a:lnTo>
                <a:lnTo>
                  <a:pt x="639" y="61"/>
                </a:lnTo>
                <a:lnTo>
                  <a:pt x="648" y="85"/>
                </a:lnTo>
                <a:lnTo>
                  <a:pt x="656" y="108"/>
                </a:lnTo>
                <a:lnTo>
                  <a:pt x="661" y="131"/>
                </a:lnTo>
                <a:lnTo>
                  <a:pt x="663" y="146"/>
                </a:lnTo>
                <a:lnTo>
                  <a:pt x="714" y="163"/>
                </a:lnTo>
                <a:lnTo>
                  <a:pt x="762" y="185"/>
                </a:lnTo>
                <a:lnTo>
                  <a:pt x="773" y="178"/>
                </a:lnTo>
                <a:lnTo>
                  <a:pt x="788" y="168"/>
                </a:lnTo>
                <a:lnTo>
                  <a:pt x="809" y="159"/>
                </a:lnTo>
                <a:lnTo>
                  <a:pt x="830" y="149"/>
                </a:lnTo>
                <a:lnTo>
                  <a:pt x="852" y="140"/>
                </a:lnTo>
                <a:lnTo>
                  <a:pt x="875" y="134"/>
                </a:lnTo>
                <a:lnTo>
                  <a:pt x="898" y="132"/>
                </a:lnTo>
                <a:lnTo>
                  <a:pt x="917" y="136"/>
                </a:lnTo>
                <a:lnTo>
                  <a:pt x="932" y="146"/>
                </a:lnTo>
                <a:lnTo>
                  <a:pt x="956" y="172"/>
                </a:lnTo>
                <a:lnTo>
                  <a:pt x="970" y="189"/>
                </a:lnTo>
                <a:lnTo>
                  <a:pt x="973" y="210"/>
                </a:lnTo>
                <a:lnTo>
                  <a:pt x="973" y="233"/>
                </a:lnTo>
                <a:lnTo>
                  <a:pt x="968" y="255"/>
                </a:lnTo>
                <a:lnTo>
                  <a:pt x="958" y="276"/>
                </a:lnTo>
                <a:lnTo>
                  <a:pt x="949" y="297"/>
                </a:lnTo>
                <a:lnTo>
                  <a:pt x="937" y="316"/>
                </a:lnTo>
                <a:lnTo>
                  <a:pt x="928" y="333"/>
                </a:lnTo>
                <a:lnTo>
                  <a:pt x="919" y="344"/>
                </a:lnTo>
                <a:lnTo>
                  <a:pt x="941" y="390"/>
                </a:lnTo>
                <a:lnTo>
                  <a:pt x="958" y="439"/>
                </a:lnTo>
                <a:lnTo>
                  <a:pt x="968" y="441"/>
                </a:lnTo>
                <a:lnTo>
                  <a:pt x="983" y="445"/>
                </a:lnTo>
                <a:lnTo>
                  <a:pt x="1002" y="448"/>
                </a:lnTo>
                <a:lnTo>
                  <a:pt x="1024" y="456"/>
                </a:lnTo>
                <a:lnTo>
                  <a:pt x="1049" y="467"/>
                </a:lnTo>
                <a:lnTo>
                  <a:pt x="1070" y="479"/>
                </a:lnTo>
                <a:lnTo>
                  <a:pt x="1089" y="496"/>
                </a:lnTo>
                <a:lnTo>
                  <a:pt x="1100" y="515"/>
                </a:lnTo>
                <a:lnTo>
                  <a:pt x="1106" y="537"/>
                </a:lnTo>
                <a:lnTo>
                  <a:pt x="1106" y="566"/>
                </a:lnTo>
                <a:lnTo>
                  <a:pt x="1100" y="585"/>
                </a:lnTo>
                <a:lnTo>
                  <a:pt x="1087" y="604"/>
                </a:lnTo>
                <a:lnTo>
                  <a:pt x="1068" y="619"/>
                </a:lnTo>
                <a:lnTo>
                  <a:pt x="1043" y="632"/>
                </a:lnTo>
                <a:lnTo>
                  <a:pt x="1019" y="643"/>
                </a:lnTo>
                <a:lnTo>
                  <a:pt x="994" y="653"/>
                </a:lnTo>
                <a:lnTo>
                  <a:pt x="973" y="658"/>
                </a:lnTo>
                <a:lnTo>
                  <a:pt x="958" y="664"/>
                </a:lnTo>
                <a:lnTo>
                  <a:pt x="941" y="713"/>
                </a:lnTo>
                <a:lnTo>
                  <a:pt x="919" y="759"/>
                </a:lnTo>
                <a:lnTo>
                  <a:pt x="924" y="766"/>
                </a:lnTo>
                <a:lnTo>
                  <a:pt x="932" y="778"/>
                </a:lnTo>
                <a:lnTo>
                  <a:pt x="943" y="795"/>
                </a:lnTo>
                <a:lnTo>
                  <a:pt x="954" y="815"/>
                </a:lnTo>
                <a:lnTo>
                  <a:pt x="964" y="840"/>
                </a:lnTo>
                <a:lnTo>
                  <a:pt x="971" y="863"/>
                </a:lnTo>
                <a:lnTo>
                  <a:pt x="973" y="887"/>
                </a:lnTo>
                <a:lnTo>
                  <a:pt x="970" y="910"/>
                </a:lnTo>
                <a:lnTo>
                  <a:pt x="956" y="929"/>
                </a:lnTo>
                <a:lnTo>
                  <a:pt x="928" y="957"/>
                </a:lnTo>
                <a:lnTo>
                  <a:pt x="913" y="967"/>
                </a:lnTo>
                <a:lnTo>
                  <a:pt x="894" y="971"/>
                </a:lnTo>
                <a:lnTo>
                  <a:pt x="871" y="969"/>
                </a:lnTo>
                <a:lnTo>
                  <a:pt x="849" y="963"/>
                </a:lnTo>
                <a:lnTo>
                  <a:pt x="828" y="954"/>
                </a:lnTo>
                <a:lnTo>
                  <a:pt x="805" y="944"/>
                </a:lnTo>
                <a:lnTo>
                  <a:pt x="786" y="935"/>
                </a:lnTo>
                <a:lnTo>
                  <a:pt x="771" y="925"/>
                </a:lnTo>
                <a:lnTo>
                  <a:pt x="760" y="918"/>
                </a:lnTo>
                <a:lnTo>
                  <a:pt x="711" y="940"/>
                </a:lnTo>
                <a:lnTo>
                  <a:pt x="659" y="957"/>
                </a:lnTo>
                <a:lnTo>
                  <a:pt x="665" y="957"/>
                </a:lnTo>
                <a:lnTo>
                  <a:pt x="665" y="963"/>
                </a:lnTo>
                <a:lnTo>
                  <a:pt x="663" y="973"/>
                </a:lnTo>
                <a:lnTo>
                  <a:pt x="659" y="990"/>
                </a:lnTo>
                <a:lnTo>
                  <a:pt x="654" y="1010"/>
                </a:lnTo>
                <a:lnTo>
                  <a:pt x="646" y="1031"/>
                </a:lnTo>
                <a:lnTo>
                  <a:pt x="635" y="1054"/>
                </a:lnTo>
                <a:lnTo>
                  <a:pt x="624" y="1073"/>
                </a:lnTo>
                <a:lnTo>
                  <a:pt x="608" y="1090"/>
                </a:lnTo>
                <a:lnTo>
                  <a:pt x="589" y="1101"/>
                </a:lnTo>
                <a:lnTo>
                  <a:pt x="567" y="1105"/>
                </a:lnTo>
                <a:lnTo>
                  <a:pt x="540" y="1105"/>
                </a:lnTo>
                <a:lnTo>
                  <a:pt x="520" y="1099"/>
                </a:lnTo>
                <a:lnTo>
                  <a:pt x="501" y="1086"/>
                </a:lnTo>
                <a:lnTo>
                  <a:pt x="484" y="1065"/>
                </a:lnTo>
                <a:lnTo>
                  <a:pt x="470" y="1041"/>
                </a:lnTo>
                <a:lnTo>
                  <a:pt x="459" y="1014"/>
                </a:lnTo>
                <a:lnTo>
                  <a:pt x="451" y="990"/>
                </a:lnTo>
                <a:lnTo>
                  <a:pt x="444" y="969"/>
                </a:lnTo>
                <a:lnTo>
                  <a:pt x="440" y="955"/>
                </a:lnTo>
                <a:lnTo>
                  <a:pt x="389" y="938"/>
                </a:lnTo>
                <a:lnTo>
                  <a:pt x="342" y="914"/>
                </a:lnTo>
                <a:lnTo>
                  <a:pt x="346" y="918"/>
                </a:lnTo>
                <a:lnTo>
                  <a:pt x="344" y="921"/>
                </a:lnTo>
                <a:lnTo>
                  <a:pt x="334" y="927"/>
                </a:lnTo>
                <a:lnTo>
                  <a:pt x="319" y="937"/>
                </a:lnTo>
                <a:lnTo>
                  <a:pt x="302" y="948"/>
                </a:lnTo>
                <a:lnTo>
                  <a:pt x="281" y="957"/>
                </a:lnTo>
                <a:lnTo>
                  <a:pt x="259" y="965"/>
                </a:lnTo>
                <a:lnTo>
                  <a:pt x="236" y="971"/>
                </a:lnTo>
                <a:lnTo>
                  <a:pt x="213" y="973"/>
                </a:lnTo>
                <a:lnTo>
                  <a:pt x="192" y="967"/>
                </a:lnTo>
                <a:lnTo>
                  <a:pt x="173" y="954"/>
                </a:lnTo>
                <a:lnTo>
                  <a:pt x="149" y="935"/>
                </a:lnTo>
                <a:lnTo>
                  <a:pt x="139" y="918"/>
                </a:lnTo>
                <a:lnTo>
                  <a:pt x="136" y="897"/>
                </a:lnTo>
                <a:lnTo>
                  <a:pt x="138" y="874"/>
                </a:lnTo>
                <a:lnTo>
                  <a:pt x="143" y="851"/>
                </a:lnTo>
                <a:lnTo>
                  <a:pt x="153" y="827"/>
                </a:lnTo>
                <a:lnTo>
                  <a:pt x="162" y="804"/>
                </a:lnTo>
                <a:lnTo>
                  <a:pt x="173" y="785"/>
                </a:lnTo>
                <a:lnTo>
                  <a:pt x="183" y="768"/>
                </a:lnTo>
                <a:lnTo>
                  <a:pt x="189" y="759"/>
                </a:lnTo>
                <a:lnTo>
                  <a:pt x="166" y="713"/>
                </a:lnTo>
                <a:lnTo>
                  <a:pt x="151" y="664"/>
                </a:lnTo>
                <a:lnTo>
                  <a:pt x="136" y="660"/>
                </a:lnTo>
                <a:lnTo>
                  <a:pt x="117" y="655"/>
                </a:lnTo>
                <a:lnTo>
                  <a:pt x="92" y="645"/>
                </a:lnTo>
                <a:lnTo>
                  <a:pt x="66" y="636"/>
                </a:lnTo>
                <a:lnTo>
                  <a:pt x="41" y="621"/>
                </a:lnTo>
                <a:lnTo>
                  <a:pt x="20" y="605"/>
                </a:lnTo>
                <a:lnTo>
                  <a:pt x="5" y="587"/>
                </a:lnTo>
                <a:lnTo>
                  <a:pt x="0" y="566"/>
                </a:lnTo>
                <a:lnTo>
                  <a:pt x="0" y="537"/>
                </a:lnTo>
                <a:lnTo>
                  <a:pt x="3" y="517"/>
                </a:lnTo>
                <a:lnTo>
                  <a:pt x="15" y="498"/>
                </a:lnTo>
                <a:lnTo>
                  <a:pt x="32" y="482"/>
                </a:lnTo>
                <a:lnTo>
                  <a:pt x="52" y="469"/>
                </a:lnTo>
                <a:lnTo>
                  <a:pt x="75" y="460"/>
                </a:lnTo>
                <a:lnTo>
                  <a:pt x="98" y="452"/>
                </a:lnTo>
                <a:lnTo>
                  <a:pt x="119" y="447"/>
                </a:lnTo>
                <a:lnTo>
                  <a:pt x="136" y="443"/>
                </a:lnTo>
                <a:lnTo>
                  <a:pt x="149" y="441"/>
                </a:lnTo>
                <a:lnTo>
                  <a:pt x="166" y="392"/>
                </a:lnTo>
                <a:lnTo>
                  <a:pt x="189" y="346"/>
                </a:lnTo>
                <a:lnTo>
                  <a:pt x="181" y="337"/>
                </a:lnTo>
                <a:lnTo>
                  <a:pt x="172" y="320"/>
                </a:lnTo>
                <a:lnTo>
                  <a:pt x="162" y="301"/>
                </a:lnTo>
                <a:lnTo>
                  <a:pt x="151" y="278"/>
                </a:lnTo>
                <a:lnTo>
                  <a:pt x="141" y="254"/>
                </a:lnTo>
                <a:lnTo>
                  <a:pt x="136" y="231"/>
                </a:lnTo>
                <a:lnTo>
                  <a:pt x="134" y="208"/>
                </a:lnTo>
                <a:lnTo>
                  <a:pt x="136" y="187"/>
                </a:lnTo>
                <a:lnTo>
                  <a:pt x="147" y="170"/>
                </a:lnTo>
                <a:lnTo>
                  <a:pt x="173" y="149"/>
                </a:lnTo>
                <a:lnTo>
                  <a:pt x="191" y="136"/>
                </a:lnTo>
                <a:lnTo>
                  <a:pt x="211" y="132"/>
                </a:lnTo>
                <a:lnTo>
                  <a:pt x="234" y="132"/>
                </a:lnTo>
                <a:lnTo>
                  <a:pt x="257" y="138"/>
                </a:lnTo>
                <a:lnTo>
                  <a:pt x="279" y="148"/>
                </a:lnTo>
                <a:lnTo>
                  <a:pt x="300" y="159"/>
                </a:lnTo>
                <a:lnTo>
                  <a:pt x="319" y="168"/>
                </a:lnTo>
                <a:lnTo>
                  <a:pt x="334" y="180"/>
                </a:lnTo>
                <a:lnTo>
                  <a:pt x="346" y="187"/>
                </a:lnTo>
                <a:lnTo>
                  <a:pt x="391" y="165"/>
                </a:lnTo>
                <a:lnTo>
                  <a:pt x="442" y="146"/>
                </a:lnTo>
                <a:lnTo>
                  <a:pt x="446" y="131"/>
                </a:lnTo>
                <a:lnTo>
                  <a:pt x="451" y="112"/>
                </a:lnTo>
                <a:lnTo>
                  <a:pt x="461" y="87"/>
                </a:lnTo>
                <a:lnTo>
                  <a:pt x="472" y="62"/>
                </a:lnTo>
                <a:lnTo>
                  <a:pt x="485" y="38"/>
                </a:lnTo>
                <a:lnTo>
                  <a:pt x="501" y="19"/>
                </a:lnTo>
                <a:lnTo>
                  <a:pt x="520" y="4"/>
                </a:lnTo>
                <a:lnTo>
                  <a:pt x="54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eiryo" charset="-128"/>
              <a:ea typeface="Meiryo" charset="-128"/>
              <a:cs typeface="Meiryo" charset="-128"/>
            </a:endParaRPr>
          </a:p>
        </p:txBody>
      </p:sp>
      <p:cxnSp>
        <p:nvCxnSpPr>
          <p:cNvPr id="14" name="直線矢印コネクタ 13"/>
          <p:cNvCxnSpPr/>
          <p:nvPr/>
        </p:nvCxnSpPr>
        <p:spPr>
          <a:xfrm>
            <a:off x="2063931" y="3019193"/>
            <a:ext cx="954431"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867073" y="4092949"/>
            <a:ext cx="0" cy="38060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271638" y="2694324"/>
            <a:ext cx="492444" cy="276999"/>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依頼</a:t>
            </a:r>
            <a:endParaRPr kumimoji="1" lang="ja-JP" altLang="en-US" sz="1200" dirty="0">
              <a:solidFill>
                <a:schemeClr val="bg1"/>
              </a:solidFill>
              <a:latin typeface="Meiryo" charset="-128"/>
              <a:ea typeface="Meiryo" charset="-128"/>
              <a:cs typeface="Meiryo" charset="-128"/>
            </a:endParaRPr>
          </a:p>
        </p:txBody>
      </p:sp>
      <p:cxnSp>
        <p:nvCxnSpPr>
          <p:cNvPr id="18" name="直線矢印コネクタ 17"/>
          <p:cNvCxnSpPr/>
          <p:nvPr/>
        </p:nvCxnSpPr>
        <p:spPr>
          <a:xfrm flipH="1">
            <a:off x="2063932" y="3332703"/>
            <a:ext cx="95443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271640" y="3386655"/>
            <a:ext cx="492443" cy="276999"/>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報告</a:t>
            </a:r>
            <a:endParaRPr kumimoji="1" lang="ja-JP" altLang="en-US" sz="1200" dirty="0">
              <a:solidFill>
                <a:schemeClr val="bg1"/>
              </a:solidFill>
              <a:latin typeface="Meiryo" charset="-128"/>
              <a:ea typeface="Meiryo" charset="-128"/>
              <a:cs typeface="Meiryo" charset="-128"/>
            </a:endParaRPr>
          </a:p>
        </p:txBody>
      </p:sp>
      <p:sp>
        <p:nvSpPr>
          <p:cNvPr id="23" name="テキスト ボックス 22"/>
          <p:cNvSpPr txBox="1"/>
          <p:nvPr/>
        </p:nvSpPr>
        <p:spPr>
          <a:xfrm>
            <a:off x="3919520" y="4121852"/>
            <a:ext cx="492443" cy="276999"/>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設定</a:t>
            </a:r>
            <a:endParaRPr kumimoji="1" lang="ja-JP" altLang="en-US" sz="1200" dirty="0">
              <a:solidFill>
                <a:schemeClr val="bg1"/>
              </a:solidFill>
              <a:latin typeface="Meiryo" charset="-128"/>
              <a:ea typeface="Meiryo" charset="-128"/>
              <a:cs typeface="Meiryo" charset="-128"/>
            </a:endParaRPr>
          </a:p>
        </p:txBody>
      </p:sp>
      <p:sp>
        <p:nvSpPr>
          <p:cNvPr id="24" name="テキスト ボックス 23"/>
          <p:cNvSpPr txBox="1"/>
          <p:nvPr/>
        </p:nvSpPr>
        <p:spPr>
          <a:xfrm>
            <a:off x="565838" y="5713548"/>
            <a:ext cx="2646878" cy="338554"/>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セルフサービスのない環境</a:t>
            </a:r>
            <a:endParaRPr kumimoji="1" lang="ja-JP" altLang="en-US" sz="1600" dirty="0">
              <a:solidFill>
                <a:schemeClr val="bg1"/>
              </a:solidFill>
              <a:latin typeface="Meiryo" charset="-128"/>
              <a:ea typeface="Meiryo" charset="-128"/>
              <a:cs typeface="Meiryo" charset="-128"/>
            </a:endParaRPr>
          </a:p>
        </p:txBody>
      </p:sp>
      <p:sp>
        <p:nvSpPr>
          <p:cNvPr id="26" name="角丸四角形 25"/>
          <p:cNvSpPr/>
          <p:nvPr/>
        </p:nvSpPr>
        <p:spPr>
          <a:xfrm>
            <a:off x="5421549" y="2226318"/>
            <a:ext cx="4694219" cy="3931937"/>
          </a:xfrm>
          <a:prstGeom prst="roundRect">
            <a:avLst>
              <a:gd name="adj" fmla="val 38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7" name="テキスト ボックス 26"/>
          <p:cNvSpPr txBox="1"/>
          <p:nvPr/>
        </p:nvSpPr>
        <p:spPr>
          <a:xfrm>
            <a:off x="5595038" y="5713548"/>
            <a:ext cx="1620957" cy="338554"/>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セルフサービス</a:t>
            </a:r>
            <a:endParaRPr kumimoji="1" lang="ja-JP" altLang="en-US" sz="1600" dirty="0">
              <a:solidFill>
                <a:schemeClr val="bg1"/>
              </a:solidFill>
              <a:latin typeface="Meiryo" charset="-128"/>
              <a:ea typeface="Meiryo" charset="-128"/>
              <a:cs typeface="Meiryo" charset="-128"/>
            </a:endParaRPr>
          </a:p>
        </p:txBody>
      </p:sp>
      <p:sp>
        <p:nvSpPr>
          <p:cNvPr id="33" name="テキスト ボックス 32"/>
          <p:cNvSpPr txBox="1"/>
          <p:nvPr/>
        </p:nvSpPr>
        <p:spPr>
          <a:xfrm>
            <a:off x="5780537" y="3657573"/>
            <a:ext cx="1082348"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運用担当者</a:t>
            </a:r>
            <a:endParaRPr kumimoji="1" lang="ja-JP" altLang="en-US" sz="1400" dirty="0">
              <a:solidFill>
                <a:schemeClr val="bg1"/>
              </a:solidFill>
              <a:latin typeface="Meiryo" charset="-128"/>
              <a:ea typeface="Meiryo" charset="-128"/>
              <a:cs typeface="Meiryo" charset="-128"/>
            </a:endParaRPr>
          </a:p>
        </p:txBody>
      </p:sp>
      <p:sp>
        <p:nvSpPr>
          <p:cNvPr id="34" name="Freeform 14"/>
          <p:cNvSpPr>
            <a:spLocks noChangeAspect="1" noEditPoints="1"/>
          </p:cNvSpPr>
          <p:nvPr/>
        </p:nvSpPr>
        <p:spPr bwMode="auto">
          <a:xfrm>
            <a:off x="5893345" y="2728910"/>
            <a:ext cx="856727" cy="946326"/>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eiryo" charset="-128"/>
              <a:ea typeface="Meiryo" charset="-128"/>
              <a:cs typeface="Meiryo" charset="-128"/>
            </a:endParaRPr>
          </a:p>
        </p:txBody>
      </p:sp>
      <p:cxnSp>
        <p:nvCxnSpPr>
          <p:cNvPr id="35" name="直線矢印コネクタ 34"/>
          <p:cNvCxnSpPr/>
          <p:nvPr/>
        </p:nvCxnSpPr>
        <p:spPr>
          <a:xfrm>
            <a:off x="7279587" y="3019193"/>
            <a:ext cx="954431"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871743" y="2694324"/>
            <a:ext cx="1723550" cy="276999"/>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開発が用意したコード</a:t>
            </a:r>
            <a:endParaRPr kumimoji="1" lang="ja-JP" altLang="en-US" sz="1200" dirty="0">
              <a:solidFill>
                <a:schemeClr val="bg1"/>
              </a:solidFill>
              <a:latin typeface="Meiryo" charset="-128"/>
              <a:ea typeface="Meiryo" charset="-128"/>
              <a:cs typeface="Meiryo" charset="-128"/>
            </a:endParaRPr>
          </a:p>
        </p:txBody>
      </p:sp>
      <p:cxnSp>
        <p:nvCxnSpPr>
          <p:cNvPr id="37" name="直線矢印コネクタ 36"/>
          <p:cNvCxnSpPr/>
          <p:nvPr/>
        </p:nvCxnSpPr>
        <p:spPr>
          <a:xfrm flipH="1">
            <a:off x="7279588" y="3332703"/>
            <a:ext cx="95443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487296" y="3386655"/>
            <a:ext cx="492443" cy="276999"/>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確認</a:t>
            </a:r>
            <a:endParaRPr kumimoji="1" lang="ja-JP" altLang="en-US" sz="1200" dirty="0">
              <a:solidFill>
                <a:schemeClr val="bg1"/>
              </a:solidFill>
              <a:latin typeface="Meiryo" charset="-128"/>
              <a:ea typeface="Meiryo" charset="-128"/>
              <a:cs typeface="Meiryo" charset="-128"/>
            </a:endParaRPr>
          </a:p>
        </p:txBody>
      </p:sp>
      <p:sp>
        <p:nvSpPr>
          <p:cNvPr id="39" name="Freeform 7"/>
          <p:cNvSpPr>
            <a:spLocks noChangeAspect="1" noEditPoints="1"/>
          </p:cNvSpPr>
          <p:nvPr/>
        </p:nvSpPr>
        <p:spPr bwMode="auto">
          <a:xfrm>
            <a:off x="8785662" y="2824117"/>
            <a:ext cx="660894" cy="660297"/>
          </a:xfrm>
          <a:custGeom>
            <a:avLst/>
            <a:gdLst>
              <a:gd name="T0" fmla="*/ 641 w 1106"/>
              <a:gd name="T1" fmla="*/ 488 h 1105"/>
              <a:gd name="T2" fmla="*/ 641 w 1106"/>
              <a:gd name="T3" fmla="*/ 621 h 1105"/>
              <a:gd name="T4" fmla="*/ 516 w 1106"/>
              <a:gd name="T5" fmla="*/ 660 h 1105"/>
              <a:gd name="T6" fmla="*/ 440 w 1106"/>
              <a:gd name="T7" fmla="*/ 554 h 1105"/>
              <a:gd name="T8" fmla="*/ 516 w 1106"/>
              <a:gd name="T9" fmla="*/ 448 h 1105"/>
              <a:gd name="T10" fmla="*/ 461 w 1106"/>
              <a:gd name="T11" fmla="*/ 373 h 1105"/>
              <a:gd name="T12" fmla="*/ 357 w 1106"/>
              <a:gd name="T13" fmla="*/ 505 h 1105"/>
              <a:gd name="T14" fmla="*/ 395 w 1106"/>
              <a:gd name="T15" fmla="*/ 675 h 1105"/>
              <a:gd name="T16" fmla="*/ 548 w 1106"/>
              <a:gd name="T17" fmla="*/ 751 h 1105"/>
              <a:gd name="T18" fmla="*/ 705 w 1106"/>
              <a:gd name="T19" fmla="*/ 675 h 1105"/>
              <a:gd name="T20" fmla="*/ 745 w 1106"/>
              <a:gd name="T21" fmla="*/ 505 h 1105"/>
              <a:gd name="T22" fmla="*/ 637 w 1106"/>
              <a:gd name="T23" fmla="*/ 373 h 1105"/>
              <a:gd name="T24" fmla="*/ 567 w 1106"/>
              <a:gd name="T25" fmla="*/ 0 h 1105"/>
              <a:gd name="T26" fmla="*/ 639 w 1106"/>
              <a:gd name="T27" fmla="*/ 61 h 1105"/>
              <a:gd name="T28" fmla="*/ 663 w 1106"/>
              <a:gd name="T29" fmla="*/ 146 h 1105"/>
              <a:gd name="T30" fmla="*/ 788 w 1106"/>
              <a:gd name="T31" fmla="*/ 168 h 1105"/>
              <a:gd name="T32" fmla="*/ 875 w 1106"/>
              <a:gd name="T33" fmla="*/ 134 h 1105"/>
              <a:gd name="T34" fmla="*/ 956 w 1106"/>
              <a:gd name="T35" fmla="*/ 172 h 1105"/>
              <a:gd name="T36" fmla="*/ 968 w 1106"/>
              <a:gd name="T37" fmla="*/ 255 h 1105"/>
              <a:gd name="T38" fmla="*/ 928 w 1106"/>
              <a:gd name="T39" fmla="*/ 333 h 1105"/>
              <a:gd name="T40" fmla="*/ 968 w 1106"/>
              <a:gd name="T41" fmla="*/ 441 h 1105"/>
              <a:gd name="T42" fmla="*/ 1049 w 1106"/>
              <a:gd name="T43" fmla="*/ 467 h 1105"/>
              <a:gd name="T44" fmla="*/ 1106 w 1106"/>
              <a:gd name="T45" fmla="*/ 537 h 1105"/>
              <a:gd name="T46" fmla="*/ 1068 w 1106"/>
              <a:gd name="T47" fmla="*/ 619 h 1105"/>
              <a:gd name="T48" fmla="*/ 973 w 1106"/>
              <a:gd name="T49" fmla="*/ 658 h 1105"/>
              <a:gd name="T50" fmla="*/ 924 w 1106"/>
              <a:gd name="T51" fmla="*/ 766 h 1105"/>
              <a:gd name="T52" fmla="*/ 964 w 1106"/>
              <a:gd name="T53" fmla="*/ 840 h 1105"/>
              <a:gd name="T54" fmla="*/ 956 w 1106"/>
              <a:gd name="T55" fmla="*/ 929 h 1105"/>
              <a:gd name="T56" fmla="*/ 871 w 1106"/>
              <a:gd name="T57" fmla="*/ 969 h 1105"/>
              <a:gd name="T58" fmla="*/ 786 w 1106"/>
              <a:gd name="T59" fmla="*/ 935 h 1105"/>
              <a:gd name="T60" fmla="*/ 659 w 1106"/>
              <a:gd name="T61" fmla="*/ 957 h 1105"/>
              <a:gd name="T62" fmla="*/ 659 w 1106"/>
              <a:gd name="T63" fmla="*/ 990 h 1105"/>
              <a:gd name="T64" fmla="*/ 624 w 1106"/>
              <a:gd name="T65" fmla="*/ 1073 h 1105"/>
              <a:gd name="T66" fmla="*/ 540 w 1106"/>
              <a:gd name="T67" fmla="*/ 1105 h 1105"/>
              <a:gd name="T68" fmla="*/ 470 w 1106"/>
              <a:gd name="T69" fmla="*/ 1041 h 1105"/>
              <a:gd name="T70" fmla="*/ 440 w 1106"/>
              <a:gd name="T71" fmla="*/ 955 h 1105"/>
              <a:gd name="T72" fmla="*/ 344 w 1106"/>
              <a:gd name="T73" fmla="*/ 921 h 1105"/>
              <a:gd name="T74" fmla="*/ 281 w 1106"/>
              <a:gd name="T75" fmla="*/ 957 h 1105"/>
              <a:gd name="T76" fmla="*/ 192 w 1106"/>
              <a:gd name="T77" fmla="*/ 967 h 1105"/>
              <a:gd name="T78" fmla="*/ 136 w 1106"/>
              <a:gd name="T79" fmla="*/ 897 h 1105"/>
              <a:gd name="T80" fmla="*/ 162 w 1106"/>
              <a:gd name="T81" fmla="*/ 804 h 1105"/>
              <a:gd name="T82" fmla="*/ 166 w 1106"/>
              <a:gd name="T83" fmla="*/ 713 h 1105"/>
              <a:gd name="T84" fmla="*/ 92 w 1106"/>
              <a:gd name="T85" fmla="*/ 645 h 1105"/>
              <a:gd name="T86" fmla="*/ 5 w 1106"/>
              <a:gd name="T87" fmla="*/ 587 h 1105"/>
              <a:gd name="T88" fmla="*/ 15 w 1106"/>
              <a:gd name="T89" fmla="*/ 498 h 1105"/>
              <a:gd name="T90" fmla="*/ 98 w 1106"/>
              <a:gd name="T91" fmla="*/ 452 h 1105"/>
              <a:gd name="T92" fmla="*/ 166 w 1106"/>
              <a:gd name="T93" fmla="*/ 392 h 1105"/>
              <a:gd name="T94" fmla="*/ 162 w 1106"/>
              <a:gd name="T95" fmla="*/ 301 h 1105"/>
              <a:gd name="T96" fmla="*/ 134 w 1106"/>
              <a:gd name="T97" fmla="*/ 208 h 1105"/>
              <a:gd name="T98" fmla="*/ 191 w 1106"/>
              <a:gd name="T99" fmla="*/ 136 h 1105"/>
              <a:gd name="T100" fmla="*/ 279 w 1106"/>
              <a:gd name="T101" fmla="*/ 148 h 1105"/>
              <a:gd name="T102" fmla="*/ 346 w 1106"/>
              <a:gd name="T103" fmla="*/ 187 h 1105"/>
              <a:gd name="T104" fmla="*/ 451 w 1106"/>
              <a:gd name="T105" fmla="*/ 112 h 1105"/>
              <a:gd name="T106" fmla="*/ 501 w 1106"/>
              <a:gd name="T107" fmla="*/ 19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6" h="1105">
                <a:moveTo>
                  <a:pt x="552" y="443"/>
                </a:moveTo>
                <a:lnTo>
                  <a:pt x="586" y="448"/>
                </a:lnTo>
                <a:lnTo>
                  <a:pt x="618" y="464"/>
                </a:lnTo>
                <a:lnTo>
                  <a:pt x="641" y="488"/>
                </a:lnTo>
                <a:lnTo>
                  <a:pt x="658" y="518"/>
                </a:lnTo>
                <a:lnTo>
                  <a:pt x="663" y="554"/>
                </a:lnTo>
                <a:lnTo>
                  <a:pt x="658" y="588"/>
                </a:lnTo>
                <a:lnTo>
                  <a:pt x="641" y="621"/>
                </a:lnTo>
                <a:lnTo>
                  <a:pt x="618" y="643"/>
                </a:lnTo>
                <a:lnTo>
                  <a:pt x="586" y="660"/>
                </a:lnTo>
                <a:lnTo>
                  <a:pt x="552" y="666"/>
                </a:lnTo>
                <a:lnTo>
                  <a:pt x="516" y="660"/>
                </a:lnTo>
                <a:lnTo>
                  <a:pt x="485" y="643"/>
                </a:lnTo>
                <a:lnTo>
                  <a:pt x="461" y="621"/>
                </a:lnTo>
                <a:lnTo>
                  <a:pt x="446" y="588"/>
                </a:lnTo>
                <a:lnTo>
                  <a:pt x="440" y="554"/>
                </a:lnTo>
                <a:lnTo>
                  <a:pt x="446" y="518"/>
                </a:lnTo>
                <a:lnTo>
                  <a:pt x="461" y="488"/>
                </a:lnTo>
                <a:lnTo>
                  <a:pt x="485" y="464"/>
                </a:lnTo>
                <a:lnTo>
                  <a:pt x="516" y="448"/>
                </a:lnTo>
                <a:lnTo>
                  <a:pt x="552" y="443"/>
                </a:lnTo>
                <a:close/>
                <a:moveTo>
                  <a:pt x="548" y="354"/>
                </a:moveTo>
                <a:lnTo>
                  <a:pt x="503" y="359"/>
                </a:lnTo>
                <a:lnTo>
                  <a:pt x="461" y="373"/>
                </a:lnTo>
                <a:lnTo>
                  <a:pt x="425" y="397"/>
                </a:lnTo>
                <a:lnTo>
                  <a:pt x="395" y="428"/>
                </a:lnTo>
                <a:lnTo>
                  <a:pt x="372" y="464"/>
                </a:lnTo>
                <a:lnTo>
                  <a:pt x="357" y="505"/>
                </a:lnTo>
                <a:lnTo>
                  <a:pt x="351" y="551"/>
                </a:lnTo>
                <a:lnTo>
                  <a:pt x="357" y="596"/>
                </a:lnTo>
                <a:lnTo>
                  <a:pt x="372" y="640"/>
                </a:lnTo>
                <a:lnTo>
                  <a:pt x="395" y="675"/>
                </a:lnTo>
                <a:lnTo>
                  <a:pt x="425" y="708"/>
                </a:lnTo>
                <a:lnTo>
                  <a:pt x="461" y="730"/>
                </a:lnTo>
                <a:lnTo>
                  <a:pt x="503" y="747"/>
                </a:lnTo>
                <a:lnTo>
                  <a:pt x="548" y="751"/>
                </a:lnTo>
                <a:lnTo>
                  <a:pt x="595" y="747"/>
                </a:lnTo>
                <a:lnTo>
                  <a:pt x="637" y="730"/>
                </a:lnTo>
                <a:lnTo>
                  <a:pt x="675" y="708"/>
                </a:lnTo>
                <a:lnTo>
                  <a:pt x="705" y="675"/>
                </a:lnTo>
                <a:lnTo>
                  <a:pt x="729" y="640"/>
                </a:lnTo>
                <a:lnTo>
                  <a:pt x="745" y="596"/>
                </a:lnTo>
                <a:lnTo>
                  <a:pt x="750" y="551"/>
                </a:lnTo>
                <a:lnTo>
                  <a:pt x="745" y="505"/>
                </a:lnTo>
                <a:lnTo>
                  <a:pt x="729" y="464"/>
                </a:lnTo>
                <a:lnTo>
                  <a:pt x="705" y="428"/>
                </a:lnTo>
                <a:lnTo>
                  <a:pt x="675" y="397"/>
                </a:lnTo>
                <a:lnTo>
                  <a:pt x="637" y="373"/>
                </a:lnTo>
                <a:lnTo>
                  <a:pt x="595" y="359"/>
                </a:lnTo>
                <a:lnTo>
                  <a:pt x="548" y="354"/>
                </a:lnTo>
                <a:close/>
                <a:moveTo>
                  <a:pt x="540" y="0"/>
                </a:moveTo>
                <a:lnTo>
                  <a:pt x="567" y="0"/>
                </a:lnTo>
                <a:lnTo>
                  <a:pt x="589" y="4"/>
                </a:lnTo>
                <a:lnTo>
                  <a:pt x="610" y="17"/>
                </a:lnTo>
                <a:lnTo>
                  <a:pt x="625" y="38"/>
                </a:lnTo>
                <a:lnTo>
                  <a:pt x="639" y="61"/>
                </a:lnTo>
                <a:lnTo>
                  <a:pt x="648" y="85"/>
                </a:lnTo>
                <a:lnTo>
                  <a:pt x="656" y="108"/>
                </a:lnTo>
                <a:lnTo>
                  <a:pt x="661" y="131"/>
                </a:lnTo>
                <a:lnTo>
                  <a:pt x="663" y="146"/>
                </a:lnTo>
                <a:lnTo>
                  <a:pt x="714" y="163"/>
                </a:lnTo>
                <a:lnTo>
                  <a:pt x="762" y="185"/>
                </a:lnTo>
                <a:lnTo>
                  <a:pt x="773" y="178"/>
                </a:lnTo>
                <a:lnTo>
                  <a:pt x="788" y="168"/>
                </a:lnTo>
                <a:lnTo>
                  <a:pt x="809" y="159"/>
                </a:lnTo>
                <a:lnTo>
                  <a:pt x="830" y="149"/>
                </a:lnTo>
                <a:lnTo>
                  <a:pt x="852" y="140"/>
                </a:lnTo>
                <a:lnTo>
                  <a:pt x="875" y="134"/>
                </a:lnTo>
                <a:lnTo>
                  <a:pt x="898" y="132"/>
                </a:lnTo>
                <a:lnTo>
                  <a:pt x="917" y="136"/>
                </a:lnTo>
                <a:lnTo>
                  <a:pt x="932" y="146"/>
                </a:lnTo>
                <a:lnTo>
                  <a:pt x="956" y="172"/>
                </a:lnTo>
                <a:lnTo>
                  <a:pt x="970" y="189"/>
                </a:lnTo>
                <a:lnTo>
                  <a:pt x="973" y="210"/>
                </a:lnTo>
                <a:lnTo>
                  <a:pt x="973" y="233"/>
                </a:lnTo>
                <a:lnTo>
                  <a:pt x="968" y="255"/>
                </a:lnTo>
                <a:lnTo>
                  <a:pt x="958" y="276"/>
                </a:lnTo>
                <a:lnTo>
                  <a:pt x="949" y="297"/>
                </a:lnTo>
                <a:lnTo>
                  <a:pt x="937" y="316"/>
                </a:lnTo>
                <a:lnTo>
                  <a:pt x="928" y="333"/>
                </a:lnTo>
                <a:lnTo>
                  <a:pt x="919" y="344"/>
                </a:lnTo>
                <a:lnTo>
                  <a:pt x="941" y="390"/>
                </a:lnTo>
                <a:lnTo>
                  <a:pt x="958" y="439"/>
                </a:lnTo>
                <a:lnTo>
                  <a:pt x="968" y="441"/>
                </a:lnTo>
                <a:lnTo>
                  <a:pt x="983" y="445"/>
                </a:lnTo>
                <a:lnTo>
                  <a:pt x="1002" y="448"/>
                </a:lnTo>
                <a:lnTo>
                  <a:pt x="1024" y="456"/>
                </a:lnTo>
                <a:lnTo>
                  <a:pt x="1049" y="467"/>
                </a:lnTo>
                <a:lnTo>
                  <a:pt x="1070" y="479"/>
                </a:lnTo>
                <a:lnTo>
                  <a:pt x="1089" y="496"/>
                </a:lnTo>
                <a:lnTo>
                  <a:pt x="1100" y="515"/>
                </a:lnTo>
                <a:lnTo>
                  <a:pt x="1106" y="537"/>
                </a:lnTo>
                <a:lnTo>
                  <a:pt x="1106" y="566"/>
                </a:lnTo>
                <a:lnTo>
                  <a:pt x="1100" y="585"/>
                </a:lnTo>
                <a:lnTo>
                  <a:pt x="1087" y="604"/>
                </a:lnTo>
                <a:lnTo>
                  <a:pt x="1068" y="619"/>
                </a:lnTo>
                <a:lnTo>
                  <a:pt x="1043" y="632"/>
                </a:lnTo>
                <a:lnTo>
                  <a:pt x="1019" y="643"/>
                </a:lnTo>
                <a:lnTo>
                  <a:pt x="994" y="653"/>
                </a:lnTo>
                <a:lnTo>
                  <a:pt x="973" y="658"/>
                </a:lnTo>
                <a:lnTo>
                  <a:pt x="958" y="664"/>
                </a:lnTo>
                <a:lnTo>
                  <a:pt x="941" y="713"/>
                </a:lnTo>
                <a:lnTo>
                  <a:pt x="919" y="759"/>
                </a:lnTo>
                <a:lnTo>
                  <a:pt x="924" y="766"/>
                </a:lnTo>
                <a:lnTo>
                  <a:pt x="932" y="778"/>
                </a:lnTo>
                <a:lnTo>
                  <a:pt x="943" y="795"/>
                </a:lnTo>
                <a:lnTo>
                  <a:pt x="954" y="815"/>
                </a:lnTo>
                <a:lnTo>
                  <a:pt x="964" y="840"/>
                </a:lnTo>
                <a:lnTo>
                  <a:pt x="971" y="863"/>
                </a:lnTo>
                <a:lnTo>
                  <a:pt x="973" y="887"/>
                </a:lnTo>
                <a:lnTo>
                  <a:pt x="970" y="910"/>
                </a:lnTo>
                <a:lnTo>
                  <a:pt x="956" y="929"/>
                </a:lnTo>
                <a:lnTo>
                  <a:pt x="928" y="957"/>
                </a:lnTo>
                <a:lnTo>
                  <a:pt x="913" y="967"/>
                </a:lnTo>
                <a:lnTo>
                  <a:pt x="894" y="971"/>
                </a:lnTo>
                <a:lnTo>
                  <a:pt x="871" y="969"/>
                </a:lnTo>
                <a:lnTo>
                  <a:pt x="849" y="963"/>
                </a:lnTo>
                <a:lnTo>
                  <a:pt x="828" y="954"/>
                </a:lnTo>
                <a:lnTo>
                  <a:pt x="805" y="944"/>
                </a:lnTo>
                <a:lnTo>
                  <a:pt x="786" y="935"/>
                </a:lnTo>
                <a:lnTo>
                  <a:pt x="771" y="925"/>
                </a:lnTo>
                <a:lnTo>
                  <a:pt x="760" y="918"/>
                </a:lnTo>
                <a:lnTo>
                  <a:pt x="711" y="940"/>
                </a:lnTo>
                <a:lnTo>
                  <a:pt x="659" y="957"/>
                </a:lnTo>
                <a:lnTo>
                  <a:pt x="665" y="957"/>
                </a:lnTo>
                <a:lnTo>
                  <a:pt x="665" y="963"/>
                </a:lnTo>
                <a:lnTo>
                  <a:pt x="663" y="973"/>
                </a:lnTo>
                <a:lnTo>
                  <a:pt x="659" y="990"/>
                </a:lnTo>
                <a:lnTo>
                  <a:pt x="654" y="1010"/>
                </a:lnTo>
                <a:lnTo>
                  <a:pt x="646" y="1031"/>
                </a:lnTo>
                <a:lnTo>
                  <a:pt x="635" y="1054"/>
                </a:lnTo>
                <a:lnTo>
                  <a:pt x="624" y="1073"/>
                </a:lnTo>
                <a:lnTo>
                  <a:pt x="608" y="1090"/>
                </a:lnTo>
                <a:lnTo>
                  <a:pt x="589" y="1101"/>
                </a:lnTo>
                <a:lnTo>
                  <a:pt x="567" y="1105"/>
                </a:lnTo>
                <a:lnTo>
                  <a:pt x="540" y="1105"/>
                </a:lnTo>
                <a:lnTo>
                  <a:pt x="520" y="1099"/>
                </a:lnTo>
                <a:lnTo>
                  <a:pt x="501" y="1086"/>
                </a:lnTo>
                <a:lnTo>
                  <a:pt x="484" y="1065"/>
                </a:lnTo>
                <a:lnTo>
                  <a:pt x="470" y="1041"/>
                </a:lnTo>
                <a:lnTo>
                  <a:pt x="459" y="1014"/>
                </a:lnTo>
                <a:lnTo>
                  <a:pt x="451" y="990"/>
                </a:lnTo>
                <a:lnTo>
                  <a:pt x="444" y="969"/>
                </a:lnTo>
                <a:lnTo>
                  <a:pt x="440" y="955"/>
                </a:lnTo>
                <a:lnTo>
                  <a:pt x="389" y="938"/>
                </a:lnTo>
                <a:lnTo>
                  <a:pt x="342" y="914"/>
                </a:lnTo>
                <a:lnTo>
                  <a:pt x="346" y="918"/>
                </a:lnTo>
                <a:lnTo>
                  <a:pt x="344" y="921"/>
                </a:lnTo>
                <a:lnTo>
                  <a:pt x="334" y="927"/>
                </a:lnTo>
                <a:lnTo>
                  <a:pt x="319" y="937"/>
                </a:lnTo>
                <a:lnTo>
                  <a:pt x="302" y="948"/>
                </a:lnTo>
                <a:lnTo>
                  <a:pt x="281" y="957"/>
                </a:lnTo>
                <a:lnTo>
                  <a:pt x="259" y="965"/>
                </a:lnTo>
                <a:lnTo>
                  <a:pt x="236" y="971"/>
                </a:lnTo>
                <a:lnTo>
                  <a:pt x="213" y="973"/>
                </a:lnTo>
                <a:lnTo>
                  <a:pt x="192" y="967"/>
                </a:lnTo>
                <a:lnTo>
                  <a:pt x="173" y="954"/>
                </a:lnTo>
                <a:lnTo>
                  <a:pt x="149" y="935"/>
                </a:lnTo>
                <a:lnTo>
                  <a:pt x="139" y="918"/>
                </a:lnTo>
                <a:lnTo>
                  <a:pt x="136" y="897"/>
                </a:lnTo>
                <a:lnTo>
                  <a:pt x="138" y="874"/>
                </a:lnTo>
                <a:lnTo>
                  <a:pt x="143" y="851"/>
                </a:lnTo>
                <a:lnTo>
                  <a:pt x="153" y="827"/>
                </a:lnTo>
                <a:lnTo>
                  <a:pt x="162" y="804"/>
                </a:lnTo>
                <a:lnTo>
                  <a:pt x="173" y="785"/>
                </a:lnTo>
                <a:lnTo>
                  <a:pt x="183" y="768"/>
                </a:lnTo>
                <a:lnTo>
                  <a:pt x="189" y="759"/>
                </a:lnTo>
                <a:lnTo>
                  <a:pt x="166" y="713"/>
                </a:lnTo>
                <a:lnTo>
                  <a:pt x="151" y="664"/>
                </a:lnTo>
                <a:lnTo>
                  <a:pt x="136" y="660"/>
                </a:lnTo>
                <a:lnTo>
                  <a:pt x="117" y="655"/>
                </a:lnTo>
                <a:lnTo>
                  <a:pt x="92" y="645"/>
                </a:lnTo>
                <a:lnTo>
                  <a:pt x="66" y="636"/>
                </a:lnTo>
                <a:lnTo>
                  <a:pt x="41" y="621"/>
                </a:lnTo>
                <a:lnTo>
                  <a:pt x="20" y="605"/>
                </a:lnTo>
                <a:lnTo>
                  <a:pt x="5" y="587"/>
                </a:lnTo>
                <a:lnTo>
                  <a:pt x="0" y="566"/>
                </a:lnTo>
                <a:lnTo>
                  <a:pt x="0" y="537"/>
                </a:lnTo>
                <a:lnTo>
                  <a:pt x="3" y="517"/>
                </a:lnTo>
                <a:lnTo>
                  <a:pt x="15" y="498"/>
                </a:lnTo>
                <a:lnTo>
                  <a:pt x="32" y="482"/>
                </a:lnTo>
                <a:lnTo>
                  <a:pt x="52" y="469"/>
                </a:lnTo>
                <a:lnTo>
                  <a:pt x="75" y="460"/>
                </a:lnTo>
                <a:lnTo>
                  <a:pt x="98" y="452"/>
                </a:lnTo>
                <a:lnTo>
                  <a:pt x="119" y="447"/>
                </a:lnTo>
                <a:lnTo>
                  <a:pt x="136" y="443"/>
                </a:lnTo>
                <a:lnTo>
                  <a:pt x="149" y="441"/>
                </a:lnTo>
                <a:lnTo>
                  <a:pt x="166" y="392"/>
                </a:lnTo>
                <a:lnTo>
                  <a:pt x="189" y="346"/>
                </a:lnTo>
                <a:lnTo>
                  <a:pt x="181" y="337"/>
                </a:lnTo>
                <a:lnTo>
                  <a:pt x="172" y="320"/>
                </a:lnTo>
                <a:lnTo>
                  <a:pt x="162" y="301"/>
                </a:lnTo>
                <a:lnTo>
                  <a:pt x="151" y="278"/>
                </a:lnTo>
                <a:lnTo>
                  <a:pt x="141" y="254"/>
                </a:lnTo>
                <a:lnTo>
                  <a:pt x="136" y="231"/>
                </a:lnTo>
                <a:lnTo>
                  <a:pt x="134" y="208"/>
                </a:lnTo>
                <a:lnTo>
                  <a:pt x="136" y="187"/>
                </a:lnTo>
                <a:lnTo>
                  <a:pt x="147" y="170"/>
                </a:lnTo>
                <a:lnTo>
                  <a:pt x="173" y="149"/>
                </a:lnTo>
                <a:lnTo>
                  <a:pt x="191" y="136"/>
                </a:lnTo>
                <a:lnTo>
                  <a:pt x="211" y="132"/>
                </a:lnTo>
                <a:lnTo>
                  <a:pt x="234" y="132"/>
                </a:lnTo>
                <a:lnTo>
                  <a:pt x="257" y="138"/>
                </a:lnTo>
                <a:lnTo>
                  <a:pt x="279" y="148"/>
                </a:lnTo>
                <a:lnTo>
                  <a:pt x="300" y="159"/>
                </a:lnTo>
                <a:lnTo>
                  <a:pt x="319" y="168"/>
                </a:lnTo>
                <a:lnTo>
                  <a:pt x="334" y="180"/>
                </a:lnTo>
                <a:lnTo>
                  <a:pt x="346" y="187"/>
                </a:lnTo>
                <a:lnTo>
                  <a:pt x="391" y="165"/>
                </a:lnTo>
                <a:lnTo>
                  <a:pt x="442" y="146"/>
                </a:lnTo>
                <a:lnTo>
                  <a:pt x="446" y="131"/>
                </a:lnTo>
                <a:lnTo>
                  <a:pt x="451" y="112"/>
                </a:lnTo>
                <a:lnTo>
                  <a:pt x="461" y="87"/>
                </a:lnTo>
                <a:lnTo>
                  <a:pt x="472" y="62"/>
                </a:lnTo>
                <a:lnTo>
                  <a:pt x="485" y="38"/>
                </a:lnTo>
                <a:lnTo>
                  <a:pt x="501" y="19"/>
                </a:lnTo>
                <a:lnTo>
                  <a:pt x="520" y="4"/>
                </a:lnTo>
                <a:lnTo>
                  <a:pt x="54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eiryo" charset="-128"/>
              <a:ea typeface="Meiryo" charset="-128"/>
              <a:cs typeface="Meiryo" charset="-128"/>
            </a:endParaRPr>
          </a:p>
        </p:txBody>
      </p:sp>
      <p:sp>
        <p:nvSpPr>
          <p:cNvPr id="43" name="Freeform 9"/>
          <p:cNvSpPr>
            <a:spLocks noChangeAspect="1" noEditPoints="1"/>
          </p:cNvSpPr>
          <p:nvPr/>
        </p:nvSpPr>
        <p:spPr bwMode="auto">
          <a:xfrm>
            <a:off x="7215995" y="4478189"/>
            <a:ext cx="1080000" cy="848818"/>
          </a:xfrm>
          <a:custGeom>
            <a:avLst/>
            <a:gdLst>
              <a:gd name="T0" fmla="*/ 726 w 939"/>
              <a:gd name="T1" fmla="*/ 204 h 738"/>
              <a:gd name="T2" fmla="*/ 739 w 939"/>
              <a:gd name="T3" fmla="*/ 206 h 738"/>
              <a:gd name="T4" fmla="*/ 754 w 939"/>
              <a:gd name="T5" fmla="*/ 207 h 738"/>
              <a:gd name="T6" fmla="*/ 781 w 939"/>
              <a:gd name="T7" fmla="*/ 261 h 738"/>
              <a:gd name="T8" fmla="*/ 781 w 939"/>
              <a:gd name="T9" fmla="*/ 342 h 738"/>
              <a:gd name="T10" fmla="*/ 785 w 939"/>
              <a:gd name="T11" fmla="*/ 353 h 738"/>
              <a:gd name="T12" fmla="*/ 803 w 939"/>
              <a:gd name="T13" fmla="*/ 365 h 738"/>
              <a:gd name="T14" fmla="*/ 809 w 939"/>
              <a:gd name="T15" fmla="*/ 412 h 738"/>
              <a:gd name="T16" fmla="*/ 775 w 939"/>
              <a:gd name="T17" fmla="*/ 459 h 738"/>
              <a:gd name="T18" fmla="*/ 723 w 939"/>
              <a:gd name="T19" fmla="*/ 503 h 738"/>
              <a:gd name="T20" fmla="*/ 723 w 939"/>
              <a:gd name="T21" fmla="*/ 542 h 738"/>
              <a:gd name="T22" fmla="*/ 775 w 939"/>
              <a:gd name="T23" fmla="*/ 590 h 738"/>
              <a:gd name="T24" fmla="*/ 893 w 939"/>
              <a:gd name="T25" fmla="*/ 629 h 738"/>
              <a:gd name="T26" fmla="*/ 932 w 939"/>
              <a:gd name="T27" fmla="*/ 683 h 738"/>
              <a:gd name="T28" fmla="*/ 710 w 939"/>
              <a:gd name="T29" fmla="*/ 736 h 738"/>
              <a:gd name="T30" fmla="*/ 697 w 939"/>
              <a:gd name="T31" fmla="*/ 642 h 738"/>
              <a:gd name="T32" fmla="*/ 608 w 939"/>
              <a:gd name="T33" fmla="*/ 543 h 738"/>
              <a:gd name="T34" fmla="*/ 608 w 939"/>
              <a:gd name="T35" fmla="*/ 498 h 738"/>
              <a:gd name="T36" fmla="*/ 559 w 939"/>
              <a:gd name="T37" fmla="*/ 443 h 738"/>
              <a:gd name="T38" fmla="*/ 533 w 939"/>
              <a:gd name="T39" fmla="*/ 410 h 738"/>
              <a:gd name="T40" fmla="*/ 537 w 939"/>
              <a:gd name="T41" fmla="*/ 363 h 738"/>
              <a:gd name="T42" fmla="*/ 553 w 939"/>
              <a:gd name="T43" fmla="*/ 352 h 738"/>
              <a:gd name="T44" fmla="*/ 561 w 939"/>
              <a:gd name="T45" fmla="*/ 339 h 738"/>
              <a:gd name="T46" fmla="*/ 563 w 939"/>
              <a:gd name="T47" fmla="*/ 250 h 738"/>
              <a:gd name="T48" fmla="*/ 600 w 939"/>
              <a:gd name="T49" fmla="*/ 198 h 738"/>
              <a:gd name="T50" fmla="*/ 619 w 939"/>
              <a:gd name="T51" fmla="*/ 193 h 738"/>
              <a:gd name="T52" fmla="*/ 621 w 939"/>
              <a:gd name="T53" fmla="*/ 193 h 738"/>
              <a:gd name="T54" fmla="*/ 650 w 939"/>
              <a:gd name="T55" fmla="*/ 185 h 738"/>
              <a:gd name="T56" fmla="*/ 399 w 939"/>
              <a:gd name="T57" fmla="*/ 27 h 738"/>
              <a:gd name="T58" fmla="*/ 438 w 939"/>
              <a:gd name="T59" fmla="*/ 40 h 738"/>
              <a:gd name="T60" fmla="*/ 493 w 939"/>
              <a:gd name="T61" fmla="*/ 73 h 738"/>
              <a:gd name="T62" fmla="*/ 501 w 939"/>
              <a:gd name="T63" fmla="*/ 141 h 738"/>
              <a:gd name="T64" fmla="*/ 499 w 939"/>
              <a:gd name="T65" fmla="*/ 220 h 738"/>
              <a:gd name="T66" fmla="*/ 506 w 939"/>
              <a:gd name="T67" fmla="*/ 230 h 738"/>
              <a:gd name="T68" fmla="*/ 525 w 939"/>
              <a:gd name="T69" fmla="*/ 243 h 738"/>
              <a:gd name="T70" fmla="*/ 530 w 939"/>
              <a:gd name="T71" fmla="*/ 302 h 738"/>
              <a:gd name="T72" fmla="*/ 485 w 939"/>
              <a:gd name="T73" fmla="*/ 345 h 738"/>
              <a:gd name="T74" fmla="*/ 425 w 939"/>
              <a:gd name="T75" fmla="*/ 422 h 738"/>
              <a:gd name="T76" fmla="*/ 413 w 939"/>
              <a:gd name="T77" fmla="*/ 459 h 738"/>
              <a:gd name="T78" fmla="*/ 415 w 939"/>
              <a:gd name="T79" fmla="*/ 496 h 738"/>
              <a:gd name="T80" fmla="*/ 473 w 939"/>
              <a:gd name="T81" fmla="*/ 542 h 738"/>
              <a:gd name="T82" fmla="*/ 613 w 939"/>
              <a:gd name="T83" fmla="*/ 584 h 738"/>
              <a:gd name="T84" fmla="*/ 663 w 939"/>
              <a:gd name="T85" fmla="*/ 634 h 738"/>
              <a:gd name="T86" fmla="*/ 679 w 939"/>
              <a:gd name="T87" fmla="*/ 733 h 738"/>
              <a:gd name="T88" fmla="*/ 1 w 939"/>
              <a:gd name="T89" fmla="*/ 699 h 738"/>
              <a:gd name="T90" fmla="*/ 27 w 939"/>
              <a:gd name="T91" fmla="*/ 613 h 738"/>
              <a:gd name="T92" fmla="*/ 95 w 939"/>
              <a:gd name="T93" fmla="*/ 564 h 738"/>
              <a:gd name="T94" fmla="*/ 238 w 939"/>
              <a:gd name="T95" fmla="*/ 522 h 738"/>
              <a:gd name="T96" fmla="*/ 266 w 939"/>
              <a:gd name="T97" fmla="*/ 475 h 738"/>
              <a:gd name="T98" fmla="*/ 264 w 939"/>
              <a:gd name="T99" fmla="*/ 420 h 738"/>
              <a:gd name="T100" fmla="*/ 211 w 939"/>
              <a:gd name="T101" fmla="*/ 383 h 738"/>
              <a:gd name="T102" fmla="*/ 157 w 939"/>
              <a:gd name="T103" fmla="*/ 323 h 738"/>
              <a:gd name="T104" fmla="*/ 151 w 939"/>
              <a:gd name="T105" fmla="*/ 279 h 738"/>
              <a:gd name="T106" fmla="*/ 167 w 939"/>
              <a:gd name="T107" fmla="*/ 229 h 738"/>
              <a:gd name="T108" fmla="*/ 175 w 939"/>
              <a:gd name="T109" fmla="*/ 225 h 738"/>
              <a:gd name="T110" fmla="*/ 178 w 939"/>
              <a:gd name="T111" fmla="*/ 191 h 738"/>
              <a:gd name="T112" fmla="*/ 181 w 939"/>
              <a:gd name="T113" fmla="*/ 94 h 738"/>
              <a:gd name="T114" fmla="*/ 237 w 939"/>
              <a:gd name="T115" fmla="*/ 26 h 738"/>
              <a:gd name="T116" fmla="*/ 271 w 939"/>
              <a:gd name="T117" fmla="*/ 21 h 738"/>
              <a:gd name="T118" fmla="*/ 298 w 939"/>
              <a:gd name="T11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738">
                <a:moveTo>
                  <a:pt x="691" y="177"/>
                </a:moveTo>
                <a:lnTo>
                  <a:pt x="700" y="180"/>
                </a:lnTo>
                <a:lnTo>
                  <a:pt x="710" y="186"/>
                </a:lnTo>
                <a:lnTo>
                  <a:pt x="718" y="196"/>
                </a:lnTo>
                <a:lnTo>
                  <a:pt x="726" y="204"/>
                </a:lnTo>
                <a:lnTo>
                  <a:pt x="733" y="207"/>
                </a:lnTo>
                <a:lnTo>
                  <a:pt x="734" y="207"/>
                </a:lnTo>
                <a:lnTo>
                  <a:pt x="736" y="207"/>
                </a:lnTo>
                <a:lnTo>
                  <a:pt x="738" y="207"/>
                </a:lnTo>
                <a:lnTo>
                  <a:pt x="739" y="206"/>
                </a:lnTo>
                <a:lnTo>
                  <a:pt x="739" y="206"/>
                </a:lnTo>
                <a:lnTo>
                  <a:pt x="741" y="206"/>
                </a:lnTo>
                <a:lnTo>
                  <a:pt x="744" y="206"/>
                </a:lnTo>
                <a:lnTo>
                  <a:pt x="747" y="206"/>
                </a:lnTo>
                <a:lnTo>
                  <a:pt x="754" y="207"/>
                </a:lnTo>
                <a:lnTo>
                  <a:pt x="767" y="212"/>
                </a:lnTo>
                <a:lnTo>
                  <a:pt x="775" y="222"/>
                </a:lnTo>
                <a:lnTo>
                  <a:pt x="778" y="235"/>
                </a:lnTo>
                <a:lnTo>
                  <a:pt x="780" y="248"/>
                </a:lnTo>
                <a:lnTo>
                  <a:pt x="781" y="261"/>
                </a:lnTo>
                <a:lnTo>
                  <a:pt x="781" y="271"/>
                </a:lnTo>
                <a:lnTo>
                  <a:pt x="781" y="285"/>
                </a:lnTo>
                <a:lnTo>
                  <a:pt x="783" y="305"/>
                </a:lnTo>
                <a:lnTo>
                  <a:pt x="783" y="324"/>
                </a:lnTo>
                <a:lnTo>
                  <a:pt x="781" y="342"/>
                </a:lnTo>
                <a:lnTo>
                  <a:pt x="781" y="347"/>
                </a:lnTo>
                <a:lnTo>
                  <a:pt x="781" y="350"/>
                </a:lnTo>
                <a:lnTo>
                  <a:pt x="783" y="352"/>
                </a:lnTo>
                <a:lnTo>
                  <a:pt x="785" y="353"/>
                </a:lnTo>
                <a:lnTo>
                  <a:pt x="785" y="353"/>
                </a:lnTo>
                <a:lnTo>
                  <a:pt x="786" y="353"/>
                </a:lnTo>
                <a:lnTo>
                  <a:pt x="788" y="353"/>
                </a:lnTo>
                <a:lnTo>
                  <a:pt x="788" y="353"/>
                </a:lnTo>
                <a:lnTo>
                  <a:pt x="796" y="357"/>
                </a:lnTo>
                <a:lnTo>
                  <a:pt x="803" y="365"/>
                </a:lnTo>
                <a:lnTo>
                  <a:pt x="806" y="376"/>
                </a:lnTo>
                <a:lnTo>
                  <a:pt x="807" y="389"/>
                </a:lnTo>
                <a:lnTo>
                  <a:pt x="809" y="401"/>
                </a:lnTo>
                <a:lnTo>
                  <a:pt x="809" y="409"/>
                </a:lnTo>
                <a:lnTo>
                  <a:pt x="809" y="412"/>
                </a:lnTo>
                <a:lnTo>
                  <a:pt x="807" y="420"/>
                </a:lnTo>
                <a:lnTo>
                  <a:pt x="803" y="426"/>
                </a:lnTo>
                <a:lnTo>
                  <a:pt x="796" y="433"/>
                </a:lnTo>
                <a:lnTo>
                  <a:pt x="783" y="441"/>
                </a:lnTo>
                <a:lnTo>
                  <a:pt x="775" y="459"/>
                </a:lnTo>
                <a:lnTo>
                  <a:pt x="762" y="474"/>
                </a:lnTo>
                <a:lnTo>
                  <a:pt x="749" y="486"/>
                </a:lnTo>
                <a:lnTo>
                  <a:pt x="736" y="495"/>
                </a:lnTo>
                <a:lnTo>
                  <a:pt x="728" y="501"/>
                </a:lnTo>
                <a:lnTo>
                  <a:pt x="723" y="503"/>
                </a:lnTo>
                <a:lnTo>
                  <a:pt x="723" y="508"/>
                </a:lnTo>
                <a:lnTo>
                  <a:pt x="723" y="517"/>
                </a:lnTo>
                <a:lnTo>
                  <a:pt x="723" y="529"/>
                </a:lnTo>
                <a:lnTo>
                  <a:pt x="723" y="538"/>
                </a:lnTo>
                <a:lnTo>
                  <a:pt x="723" y="542"/>
                </a:lnTo>
                <a:lnTo>
                  <a:pt x="726" y="550"/>
                </a:lnTo>
                <a:lnTo>
                  <a:pt x="733" y="559"/>
                </a:lnTo>
                <a:lnTo>
                  <a:pt x="741" y="571"/>
                </a:lnTo>
                <a:lnTo>
                  <a:pt x="756" y="582"/>
                </a:lnTo>
                <a:lnTo>
                  <a:pt x="775" y="590"/>
                </a:lnTo>
                <a:lnTo>
                  <a:pt x="803" y="597"/>
                </a:lnTo>
                <a:lnTo>
                  <a:pt x="835" y="603"/>
                </a:lnTo>
                <a:lnTo>
                  <a:pt x="861" y="611"/>
                </a:lnTo>
                <a:lnTo>
                  <a:pt x="879" y="620"/>
                </a:lnTo>
                <a:lnTo>
                  <a:pt x="893" y="629"/>
                </a:lnTo>
                <a:lnTo>
                  <a:pt x="905" y="637"/>
                </a:lnTo>
                <a:lnTo>
                  <a:pt x="913" y="647"/>
                </a:lnTo>
                <a:lnTo>
                  <a:pt x="919" y="654"/>
                </a:lnTo>
                <a:lnTo>
                  <a:pt x="926" y="665"/>
                </a:lnTo>
                <a:lnTo>
                  <a:pt x="932" y="683"/>
                </a:lnTo>
                <a:lnTo>
                  <a:pt x="936" y="701"/>
                </a:lnTo>
                <a:lnTo>
                  <a:pt x="937" y="718"/>
                </a:lnTo>
                <a:lnTo>
                  <a:pt x="939" y="731"/>
                </a:lnTo>
                <a:lnTo>
                  <a:pt x="939" y="736"/>
                </a:lnTo>
                <a:lnTo>
                  <a:pt x="710" y="736"/>
                </a:lnTo>
                <a:lnTo>
                  <a:pt x="710" y="731"/>
                </a:lnTo>
                <a:lnTo>
                  <a:pt x="709" y="718"/>
                </a:lnTo>
                <a:lnTo>
                  <a:pt x="707" y="697"/>
                </a:lnTo>
                <a:lnTo>
                  <a:pt x="704" y="671"/>
                </a:lnTo>
                <a:lnTo>
                  <a:pt x="697" y="642"/>
                </a:lnTo>
                <a:lnTo>
                  <a:pt x="687" y="610"/>
                </a:lnTo>
                <a:lnTo>
                  <a:pt x="670" y="585"/>
                </a:lnTo>
                <a:lnTo>
                  <a:pt x="652" y="569"/>
                </a:lnTo>
                <a:lnTo>
                  <a:pt x="631" y="556"/>
                </a:lnTo>
                <a:lnTo>
                  <a:pt x="608" y="543"/>
                </a:lnTo>
                <a:lnTo>
                  <a:pt x="608" y="529"/>
                </a:lnTo>
                <a:lnTo>
                  <a:pt x="608" y="514"/>
                </a:lnTo>
                <a:lnTo>
                  <a:pt x="610" y="504"/>
                </a:lnTo>
                <a:lnTo>
                  <a:pt x="611" y="499"/>
                </a:lnTo>
                <a:lnTo>
                  <a:pt x="608" y="498"/>
                </a:lnTo>
                <a:lnTo>
                  <a:pt x="600" y="493"/>
                </a:lnTo>
                <a:lnTo>
                  <a:pt x="590" y="485"/>
                </a:lnTo>
                <a:lnTo>
                  <a:pt x="579" y="474"/>
                </a:lnTo>
                <a:lnTo>
                  <a:pt x="567" y="461"/>
                </a:lnTo>
                <a:lnTo>
                  <a:pt x="559" y="443"/>
                </a:lnTo>
                <a:lnTo>
                  <a:pt x="546" y="436"/>
                </a:lnTo>
                <a:lnTo>
                  <a:pt x="540" y="430"/>
                </a:lnTo>
                <a:lnTo>
                  <a:pt x="535" y="425"/>
                </a:lnTo>
                <a:lnTo>
                  <a:pt x="533" y="418"/>
                </a:lnTo>
                <a:lnTo>
                  <a:pt x="533" y="410"/>
                </a:lnTo>
                <a:lnTo>
                  <a:pt x="533" y="407"/>
                </a:lnTo>
                <a:lnTo>
                  <a:pt x="532" y="399"/>
                </a:lnTo>
                <a:lnTo>
                  <a:pt x="533" y="388"/>
                </a:lnTo>
                <a:lnTo>
                  <a:pt x="533" y="375"/>
                </a:lnTo>
                <a:lnTo>
                  <a:pt x="537" y="363"/>
                </a:lnTo>
                <a:lnTo>
                  <a:pt x="540" y="355"/>
                </a:lnTo>
                <a:lnTo>
                  <a:pt x="546" y="352"/>
                </a:lnTo>
                <a:lnTo>
                  <a:pt x="548" y="352"/>
                </a:lnTo>
                <a:lnTo>
                  <a:pt x="550" y="352"/>
                </a:lnTo>
                <a:lnTo>
                  <a:pt x="553" y="352"/>
                </a:lnTo>
                <a:lnTo>
                  <a:pt x="556" y="350"/>
                </a:lnTo>
                <a:lnTo>
                  <a:pt x="558" y="349"/>
                </a:lnTo>
                <a:lnTo>
                  <a:pt x="561" y="347"/>
                </a:lnTo>
                <a:lnTo>
                  <a:pt x="561" y="344"/>
                </a:lnTo>
                <a:lnTo>
                  <a:pt x="561" y="339"/>
                </a:lnTo>
                <a:lnTo>
                  <a:pt x="561" y="319"/>
                </a:lnTo>
                <a:lnTo>
                  <a:pt x="561" y="297"/>
                </a:lnTo>
                <a:lnTo>
                  <a:pt x="561" y="274"/>
                </a:lnTo>
                <a:lnTo>
                  <a:pt x="563" y="258"/>
                </a:lnTo>
                <a:lnTo>
                  <a:pt x="563" y="250"/>
                </a:lnTo>
                <a:lnTo>
                  <a:pt x="566" y="237"/>
                </a:lnTo>
                <a:lnTo>
                  <a:pt x="569" y="225"/>
                </a:lnTo>
                <a:lnTo>
                  <a:pt x="576" y="212"/>
                </a:lnTo>
                <a:lnTo>
                  <a:pt x="585" y="203"/>
                </a:lnTo>
                <a:lnTo>
                  <a:pt x="600" y="198"/>
                </a:lnTo>
                <a:lnTo>
                  <a:pt x="606" y="196"/>
                </a:lnTo>
                <a:lnTo>
                  <a:pt x="611" y="194"/>
                </a:lnTo>
                <a:lnTo>
                  <a:pt x="616" y="194"/>
                </a:lnTo>
                <a:lnTo>
                  <a:pt x="618" y="194"/>
                </a:lnTo>
                <a:lnTo>
                  <a:pt x="619" y="193"/>
                </a:lnTo>
                <a:lnTo>
                  <a:pt x="619" y="193"/>
                </a:lnTo>
                <a:lnTo>
                  <a:pt x="619" y="193"/>
                </a:lnTo>
                <a:lnTo>
                  <a:pt x="619" y="193"/>
                </a:lnTo>
                <a:lnTo>
                  <a:pt x="619" y="193"/>
                </a:lnTo>
                <a:lnTo>
                  <a:pt x="621" y="193"/>
                </a:lnTo>
                <a:lnTo>
                  <a:pt x="623" y="193"/>
                </a:lnTo>
                <a:lnTo>
                  <a:pt x="629" y="191"/>
                </a:lnTo>
                <a:lnTo>
                  <a:pt x="632" y="188"/>
                </a:lnTo>
                <a:lnTo>
                  <a:pt x="639" y="186"/>
                </a:lnTo>
                <a:lnTo>
                  <a:pt x="650" y="185"/>
                </a:lnTo>
                <a:lnTo>
                  <a:pt x="691" y="177"/>
                </a:lnTo>
                <a:close/>
                <a:moveTo>
                  <a:pt x="361" y="0"/>
                </a:moveTo>
                <a:lnTo>
                  <a:pt x="376" y="5"/>
                </a:lnTo>
                <a:lnTo>
                  <a:pt x="389" y="14"/>
                </a:lnTo>
                <a:lnTo>
                  <a:pt x="399" y="27"/>
                </a:lnTo>
                <a:lnTo>
                  <a:pt x="408" y="39"/>
                </a:lnTo>
                <a:lnTo>
                  <a:pt x="417" y="44"/>
                </a:lnTo>
                <a:lnTo>
                  <a:pt x="425" y="44"/>
                </a:lnTo>
                <a:lnTo>
                  <a:pt x="431" y="42"/>
                </a:lnTo>
                <a:lnTo>
                  <a:pt x="438" y="40"/>
                </a:lnTo>
                <a:lnTo>
                  <a:pt x="447" y="40"/>
                </a:lnTo>
                <a:lnTo>
                  <a:pt x="462" y="42"/>
                </a:lnTo>
                <a:lnTo>
                  <a:pt x="477" y="48"/>
                </a:lnTo>
                <a:lnTo>
                  <a:pt x="486" y="58"/>
                </a:lnTo>
                <a:lnTo>
                  <a:pt x="493" y="73"/>
                </a:lnTo>
                <a:lnTo>
                  <a:pt x="496" y="87"/>
                </a:lnTo>
                <a:lnTo>
                  <a:pt x="498" y="102"/>
                </a:lnTo>
                <a:lnTo>
                  <a:pt x="499" y="115"/>
                </a:lnTo>
                <a:lnTo>
                  <a:pt x="499" y="125"/>
                </a:lnTo>
                <a:lnTo>
                  <a:pt x="501" y="141"/>
                </a:lnTo>
                <a:lnTo>
                  <a:pt x="501" y="160"/>
                </a:lnTo>
                <a:lnTo>
                  <a:pt x="503" y="182"/>
                </a:lnTo>
                <a:lnTo>
                  <a:pt x="503" y="201"/>
                </a:lnTo>
                <a:lnTo>
                  <a:pt x="501" y="216"/>
                </a:lnTo>
                <a:lnTo>
                  <a:pt x="499" y="220"/>
                </a:lnTo>
                <a:lnTo>
                  <a:pt x="501" y="224"/>
                </a:lnTo>
                <a:lnTo>
                  <a:pt x="501" y="227"/>
                </a:lnTo>
                <a:lnTo>
                  <a:pt x="503" y="229"/>
                </a:lnTo>
                <a:lnTo>
                  <a:pt x="504" y="230"/>
                </a:lnTo>
                <a:lnTo>
                  <a:pt x="506" y="230"/>
                </a:lnTo>
                <a:lnTo>
                  <a:pt x="507" y="230"/>
                </a:lnTo>
                <a:lnTo>
                  <a:pt x="509" y="230"/>
                </a:lnTo>
                <a:lnTo>
                  <a:pt x="509" y="230"/>
                </a:lnTo>
                <a:lnTo>
                  <a:pt x="519" y="233"/>
                </a:lnTo>
                <a:lnTo>
                  <a:pt x="525" y="243"/>
                </a:lnTo>
                <a:lnTo>
                  <a:pt x="528" y="255"/>
                </a:lnTo>
                <a:lnTo>
                  <a:pt x="530" y="267"/>
                </a:lnTo>
                <a:lnTo>
                  <a:pt x="530" y="282"/>
                </a:lnTo>
                <a:lnTo>
                  <a:pt x="530" y="293"/>
                </a:lnTo>
                <a:lnTo>
                  <a:pt x="530" y="302"/>
                </a:lnTo>
                <a:lnTo>
                  <a:pt x="528" y="305"/>
                </a:lnTo>
                <a:lnTo>
                  <a:pt x="524" y="318"/>
                </a:lnTo>
                <a:lnTo>
                  <a:pt x="516" y="326"/>
                </a:lnTo>
                <a:lnTo>
                  <a:pt x="503" y="334"/>
                </a:lnTo>
                <a:lnTo>
                  <a:pt x="485" y="345"/>
                </a:lnTo>
                <a:lnTo>
                  <a:pt x="477" y="365"/>
                </a:lnTo>
                <a:lnTo>
                  <a:pt x="464" y="383"/>
                </a:lnTo>
                <a:lnTo>
                  <a:pt x="449" y="399"/>
                </a:lnTo>
                <a:lnTo>
                  <a:pt x="436" y="412"/>
                </a:lnTo>
                <a:lnTo>
                  <a:pt x="425" y="422"/>
                </a:lnTo>
                <a:lnTo>
                  <a:pt x="417" y="428"/>
                </a:lnTo>
                <a:lnTo>
                  <a:pt x="413" y="430"/>
                </a:lnTo>
                <a:lnTo>
                  <a:pt x="413" y="435"/>
                </a:lnTo>
                <a:lnTo>
                  <a:pt x="413" y="446"/>
                </a:lnTo>
                <a:lnTo>
                  <a:pt x="413" y="459"/>
                </a:lnTo>
                <a:lnTo>
                  <a:pt x="412" y="472"/>
                </a:lnTo>
                <a:lnTo>
                  <a:pt x="412" y="480"/>
                </a:lnTo>
                <a:lnTo>
                  <a:pt x="412" y="483"/>
                </a:lnTo>
                <a:lnTo>
                  <a:pt x="413" y="488"/>
                </a:lnTo>
                <a:lnTo>
                  <a:pt x="415" y="496"/>
                </a:lnTo>
                <a:lnTo>
                  <a:pt x="418" y="506"/>
                </a:lnTo>
                <a:lnTo>
                  <a:pt x="425" y="516"/>
                </a:lnTo>
                <a:lnTo>
                  <a:pt x="436" y="525"/>
                </a:lnTo>
                <a:lnTo>
                  <a:pt x="452" y="535"/>
                </a:lnTo>
                <a:lnTo>
                  <a:pt x="473" y="542"/>
                </a:lnTo>
                <a:lnTo>
                  <a:pt x="503" y="548"/>
                </a:lnTo>
                <a:lnTo>
                  <a:pt x="540" y="556"/>
                </a:lnTo>
                <a:lnTo>
                  <a:pt x="571" y="564"/>
                </a:lnTo>
                <a:lnTo>
                  <a:pt x="595" y="574"/>
                </a:lnTo>
                <a:lnTo>
                  <a:pt x="613" y="584"/>
                </a:lnTo>
                <a:lnTo>
                  <a:pt x="627" y="594"/>
                </a:lnTo>
                <a:lnTo>
                  <a:pt x="639" y="605"/>
                </a:lnTo>
                <a:lnTo>
                  <a:pt x="647" y="613"/>
                </a:lnTo>
                <a:lnTo>
                  <a:pt x="655" y="621"/>
                </a:lnTo>
                <a:lnTo>
                  <a:pt x="663" y="634"/>
                </a:lnTo>
                <a:lnTo>
                  <a:pt x="670" y="654"/>
                </a:lnTo>
                <a:lnTo>
                  <a:pt x="673" y="676"/>
                </a:lnTo>
                <a:lnTo>
                  <a:pt x="676" y="699"/>
                </a:lnTo>
                <a:lnTo>
                  <a:pt x="678" y="718"/>
                </a:lnTo>
                <a:lnTo>
                  <a:pt x="679" y="733"/>
                </a:lnTo>
                <a:lnTo>
                  <a:pt x="679" y="738"/>
                </a:lnTo>
                <a:lnTo>
                  <a:pt x="0" y="738"/>
                </a:lnTo>
                <a:lnTo>
                  <a:pt x="0" y="733"/>
                </a:lnTo>
                <a:lnTo>
                  <a:pt x="0" y="718"/>
                </a:lnTo>
                <a:lnTo>
                  <a:pt x="1" y="699"/>
                </a:lnTo>
                <a:lnTo>
                  <a:pt x="3" y="676"/>
                </a:lnTo>
                <a:lnTo>
                  <a:pt x="6" y="654"/>
                </a:lnTo>
                <a:lnTo>
                  <a:pt x="13" y="634"/>
                </a:lnTo>
                <a:lnTo>
                  <a:pt x="19" y="621"/>
                </a:lnTo>
                <a:lnTo>
                  <a:pt x="27" y="613"/>
                </a:lnTo>
                <a:lnTo>
                  <a:pt x="35" y="605"/>
                </a:lnTo>
                <a:lnTo>
                  <a:pt x="45" y="594"/>
                </a:lnTo>
                <a:lnTo>
                  <a:pt x="57" y="584"/>
                </a:lnTo>
                <a:lnTo>
                  <a:pt x="73" y="574"/>
                </a:lnTo>
                <a:lnTo>
                  <a:pt x="95" y="564"/>
                </a:lnTo>
                <a:lnTo>
                  <a:pt x="125" y="556"/>
                </a:lnTo>
                <a:lnTo>
                  <a:pt x="162" y="548"/>
                </a:lnTo>
                <a:lnTo>
                  <a:pt x="196" y="542"/>
                </a:lnTo>
                <a:lnTo>
                  <a:pt x="220" y="532"/>
                </a:lnTo>
                <a:lnTo>
                  <a:pt x="238" y="522"/>
                </a:lnTo>
                <a:lnTo>
                  <a:pt x="251" y="511"/>
                </a:lnTo>
                <a:lnTo>
                  <a:pt x="259" y="499"/>
                </a:lnTo>
                <a:lnTo>
                  <a:pt x="263" y="490"/>
                </a:lnTo>
                <a:lnTo>
                  <a:pt x="266" y="482"/>
                </a:lnTo>
                <a:lnTo>
                  <a:pt x="266" y="475"/>
                </a:lnTo>
                <a:lnTo>
                  <a:pt x="267" y="475"/>
                </a:lnTo>
                <a:lnTo>
                  <a:pt x="266" y="456"/>
                </a:lnTo>
                <a:lnTo>
                  <a:pt x="266" y="439"/>
                </a:lnTo>
                <a:lnTo>
                  <a:pt x="264" y="425"/>
                </a:lnTo>
                <a:lnTo>
                  <a:pt x="264" y="420"/>
                </a:lnTo>
                <a:lnTo>
                  <a:pt x="261" y="418"/>
                </a:lnTo>
                <a:lnTo>
                  <a:pt x="253" y="413"/>
                </a:lnTo>
                <a:lnTo>
                  <a:pt x="240" y="407"/>
                </a:lnTo>
                <a:lnTo>
                  <a:pt x="225" y="396"/>
                </a:lnTo>
                <a:lnTo>
                  <a:pt x="211" y="383"/>
                </a:lnTo>
                <a:lnTo>
                  <a:pt x="198" y="366"/>
                </a:lnTo>
                <a:lnTo>
                  <a:pt x="188" y="347"/>
                </a:lnTo>
                <a:lnTo>
                  <a:pt x="172" y="339"/>
                </a:lnTo>
                <a:lnTo>
                  <a:pt x="162" y="331"/>
                </a:lnTo>
                <a:lnTo>
                  <a:pt x="157" y="323"/>
                </a:lnTo>
                <a:lnTo>
                  <a:pt x="155" y="315"/>
                </a:lnTo>
                <a:lnTo>
                  <a:pt x="154" y="303"/>
                </a:lnTo>
                <a:lnTo>
                  <a:pt x="152" y="300"/>
                </a:lnTo>
                <a:lnTo>
                  <a:pt x="152" y="292"/>
                </a:lnTo>
                <a:lnTo>
                  <a:pt x="151" y="279"/>
                </a:lnTo>
                <a:lnTo>
                  <a:pt x="151" y="266"/>
                </a:lnTo>
                <a:lnTo>
                  <a:pt x="152" y="251"/>
                </a:lnTo>
                <a:lnTo>
                  <a:pt x="154" y="240"/>
                </a:lnTo>
                <a:lnTo>
                  <a:pt x="159" y="232"/>
                </a:lnTo>
                <a:lnTo>
                  <a:pt x="167" y="229"/>
                </a:lnTo>
                <a:lnTo>
                  <a:pt x="167" y="229"/>
                </a:lnTo>
                <a:lnTo>
                  <a:pt x="168" y="229"/>
                </a:lnTo>
                <a:lnTo>
                  <a:pt x="170" y="229"/>
                </a:lnTo>
                <a:lnTo>
                  <a:pt x="173" y="227"/>
                </a:lnTo>
                <a:lnTo>
                  <a:pt x="175" y="225"/>
                </a:lnTo>
                <a:lnTo>
                  <a:pt x="177" y="224"/>
                </a:lnTo>
                <a:lnTo>
                  <a:pt x="178" y="220"/>
                </a:lnTo>
                <a:lnTo>
                  <a:pt x="180" y="217"/>
                </a:lnTo>
                <a:lnTo>
                  <a:pt x="178" y="211"/>
                </a:lnTo>
                <a:lnTo>
                  <a:pt x="178" y="191"/>
                </a:lnTo>
                <a:lnTo>
                  <a:pt x="178" y="167"/>
                </a:lnTo>
                <a:lnTo>
                  <a:pt x="178" y="143"/>
                </a:lnTo>
                <a:lnTo>
                  <a:pt x="178" y="121"/>
                </a:lnTo>
                <a:lnTo>
                  <a:pt x="180" y="107"/>
                </a:lnTo>
                <a:lnTo>
                  <a:pt x="181" y="94"/>
                </a:lnTo>
                <a:lnTo>
                  <a:pt x="186" y="79"/>
                </a:lnTo>
                <a:lnTo>
                  <a:pt x="193" y="61"/>
                </a:lnTo>
                <a:lnTo>
                  <a:pt x="204" y="47"/>
                </a:lnTo>
                <a:lnTo>
                  <a:pt x="219" y="34"/>
                </a:lnTo>
                <a:lnTo>
                  <a:pt x="237" y="26"/>
                </a:lnTo>
                <a:lnTo>
                  <a:pt x="253" y="24"/>
                </a:lnTo>
                <a:lnTo>
                  <a:pt x="261" y="23"/>
                </a:lnTo>
                <a:lnTo>
                  <a:pt x="266" y="21"/>
                </a:lnTo>
                <a:lnTo>
                  <a:pt x="267" y="21"/>
                </a:lnTo>
                <a:lnTo>
                  <a:pt x="271" y="21"/>
                </a:lnTo>
                <a:lnTo>
                  <a:pt x="274" y="21"/>
                </a:lnTo>
                <a:lnTo>
                  <a:pt x="280" y="19"/>
                </a:lnTo>
                <a:lnTo>
                  <a:pt x="285" y="16"/>
                </a:lnTo>
                <a:lnTo>
                  <a:pt x="290" y="14"/>
                </a:lnTo>
                <a:lnTo>
                  <a:pt x="298" y="11"/>
                </a:lnTo>
                <a:lnTo>
                  <a:pt x="310" y="11"/>
                </a:lnTo>
                <a:lnTo>
                  <a:pt x="36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eiryo" charset="-128"/>
              <a:ea typeface="Meiryo" charset="-128"/>
              <a:cs typeface="Meiryo" charset="-128"/>
            </a:endParaRPr>
          </a:p>
        </p:txBody>
      </p:sp>
      <p:sp>
        <p:nvSpPr>
          <p:cNvPr id="44" name="テキスト ボックス 43"/>
          <p:cNvSpPr txBox="1"/>
          <p:nvPr/>
        </p:nvSpPr>
        <p:spPr>
          <a:xfrm>
            <a:off x="7227886" y="5406852"/>
            <a:ext cx="1082348"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業務責任者</a:t>
            </a:r>
            <a:endParaRPr kumimoji="1" lang="ja-JP" altLang="en-US" sz="1400" dirty="0">
              <a:solidFill>
                <a:schemeClr val="bg1"/>
              </a:solidFill>
              <a:latin typeface="Meiryo" charset="-128"/>
              <a:ea typeface="Meiryo" charset="-128"/>
              <a:cs typeface="Meiryo" charset="-128"/>
            </a:endParaRPr>
          </a:p>
        </p:txBody>
      </p:sp>
      <p:sp>
        <p:nvSpPr>
          <p:cNvPr id="46" name="右大かっこ 45"/>
          <p:cNvSpPr/>
          <p:nvPr/>
        </p:nvSpPr>
        <p:spPr>
          <a:xfrm rot="5400000">
            <a:off x="7639479" y="2489863"/>
            <a:ext cx="175086" cy="3439068"/>
          </a:xfrm>
          <a:prstGeom prst="rightBracket">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39627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情報セキュリティのフェーズ</a:t>
            </a:r>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11</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cxnSp>
        <p:nvCxnSpPr>
          <p:cNvPr id="7" name="直線コネクタ 6"/>
          <p:cNvCxnSpPr/>
          <p:nvPr/>
        </p:nvCxnSpPr>
        <p:spPr>
          <a:xfrm>
            <a:off x="4946692" y="2332223"/>
            <a:ext cx="0" cy="3942041"/>
          </a:xfrm>
          <a:prstGeom prst="line">
            <a:avLst/>
          </a:prstGeom>
          <a:noFill/>
          <a:ln w="9525" cap="flat" cmpd="sng" algn="ctr">
            <a:solidFill>
              <a:schemeClr val="accent1"/>
            </a:solidFill>
            <a:prstDash val="dash"/>
          </a:ln>
          <a:effectLst/>
        </p:spPr>
      </p:cxnSp>
      <p:cxnSp>
        <p:nvCxnSpPr>
          <p:cNvPr id="8" name="直線矢印コネクタ 7"/>
          <p:cNvCxnSpPr/>
          <p:nvPr/>
        </p:nvCxnSpPr>
        <p:spPr>
          <a:xfrm>
            <a:off x="1016700" y="5456649"/>
            <a:ext cx="8774123" cy="31759"/>
          </a:xfrm>
          <a:prstGeom prst="straightConnector1">
            <a:avLst/>
          </a:prstGeom>
          <a:noFill/>
          <a:ln w="38100" cap="flat" cmpd="sng" algn="ctr">
            <a:solidFill>
              <a:schemeClr val="accent1"/>
            </a:solidFill>
            <a:prstDash val="solid"/>
            <a:tailEnd type="triangle"/>
          </a:ln>
          <a:effectLst/>
        </p:spPr>
      </p:cxnSp>
      <p:cxnSp>
        <p:nvCxnSpPr>
          <p:cNvPr id="9" name="直線矢印コネクタ 8"/>
          <p:cNvCxnSpPr/>
          <p:nvPr/>
        </p:nvCxnSpPr>
        <p:spPr>
          <a:xfrm flipV="1">
            <a:off x="1345322" y="2227428"/>
            <a:ext cx="0" cy="3767909"/>
          </a:xfrm>
          <a:prstGeom prst="straightConnector1">
            <a:avLst/>
          </a:prstGeom>
          <a:noFill/>
          <a:ln w="38100" cap="flat" cmpd="sng" algn="ctr">
            <a:solidFill>
              <a:schemeClr val="accent1"/>
            </a:solidFill>
            <a:prstDash val="solid"/>
            <a:tailEnd type="triangle"/>
          </a:ln>
          <a:effectLst/>
        </p:spPr>
      </p:cxnSp>
      <p:sp>
        <p:nvSpPr>
          <p:cNvPr id="10" name="テキスト ボックス 9"/>
          <p:cNvSpPr txBox="1"/>
          <p:nvPr/>
        </p:nvSpPr>
        <p:spPr>
          <a:xfrm>
            <a:off x="818342" y="2332223"/>
            <a:ext cx="461665" cy="1477328"/>
          </a:xfrm>
          <a:prstGeom prst="rect">
            <a:avLst/>
          </a:prstGeom>
          <a:noFill/>
        </p:spPr>
        <p:txBody>
          <a:bodyPr vert="eaVert" wrap="square" rtlCol="0">
            <a:spAutoFit/>
          </a:bodyPr>
          <a:lstStyle/>
          <a:p>
            <a:r>
              <a:rPr kumimoji="1" lang="ja-JP" altLang="en-US" smtClean="0">
                <a:solidFill>
                  <a:prstClr val="black"/>
                </a:solidFill>
                <a:latin typeface="Meiryo" charset="-128"/>
                <a:ea typeface="Meiryo" charset="-128"/>
                <a:cs typeface="Meiryo" charset="-128"/>
              </a:rPr>
              <a:t>影響のレベル</a:t>
            </a:r>
            <a:endParaRPr kumimoji="1" lang="ja-JP" altLang="en-US">
              <a:solidFill>
                <a:prstClr val="black"/>
              </a:solidFill>
              <a:latin typeface="Meiryo" charset="-128"/>
              <a:ea typeface="Meiryo" charset="-128"/>
              <a:cs typeface="Meiryo" charset="-128"/>
            </a:endParaRPr>
          </a:p>
        </p:txBody>
      </p:sp>
      <p:sp>
        <p:nvSpPr>
          <p:cNvPr id="11" name="ホームベース 10"/>
          <p:cNvSpPr/>
          <p:nvPr/>
        </p:nvSpPr>
        <p:spPr>
          <a:xfrm>
            <a:off x="1545708" y="5607471"/>
            <a:ext cx="1444534" cy="406400"/>
          </a:xfrm>
          <a:prstGeom prst="homePlate">
            <a:avLst/>
          </a:prstGeom>
          <a:solidFill>
            <a:schemeClr val="accent1"/>
          </a:solidFill>
          <a:ln w="127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smtClean="0">
                <a:ln>
                  <a:noFill/>
                </a:ln>
                <a:solidFill>
                  <a:prstClr val="white"/>
                </a:solidFill>
                <a:effectLst/>
                <a:uLnTx/>
                <a:uFillTx/>
                <a:latin typeface="Meiryo" charset="-128"/>
                <a:ea typeface="Meiryo" charset="-128"/>
                <a:cs typeface="Meiryo" charset="-128"/>
              </a:rPr>
              <a:t>計画</a:t>
            </a:r>
          </a:p>
        </p:txBody>
      </p:sp>
      <p:sp>
        <p:nvSpPr>
          <p:cNvPr id="12" name="ホームベース 11"/>
          <p:cNvSpPr/>
          <p:nvPr/>
        </p:nvSpPr>
        <p:spPr>
          <a:xfrm>
            <a:off x="3156319" y="5607471"/>
            <a:ext cx="1444534" cy="406400"/>
          </a:xfrm>
          <a:prstGeom prst="homePlate">
            <a:avLst/>
          </a:prstGeom>
          <a:solidFill>
            <a:schemeClr val="accent1"/>
          </a:solidFill>
          <a:ln w="127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実装</a:t>
            </a:r>
            <a:endPar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endParaRPr>
          </a:p>
        </p:txBody>
      </p:sp>
      <p:sp>
        <p:nvSpPr>
          <p:cNvPr id="13" name="ホームベース 12"/>
          <p:cNvSpPr/>
          <p:nvPr/>
        </p:nvSpPr>
        <p:spPr>
          <a:xfrm>
            <a:off x="4766930" y="5607471"/>
            <a:ext cx="1444534" cy="406400"/>
          </a:xfrm>
          <a:prstGeom prst="homePlate">
            <a:avLst/>
          </a:prstGeom>
          <a:solidFill>
            <a:schemeClr val="accent1"/>
          </a:solidFill>
          <a:ln w="127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smtClean="0">
                <a:ln>
                  <a:noFill/>
                </a:ln>
                <a:solidFill>
                  <a:prstClr val="white"/>
                </a:solidFill>
                <a:effectLst/>
                <a:uLnTx/>
                <a:uFillTx/>
                <a:latin typeface="Meiryo" charset="-128"/>
                <a:ea typeface="Meiryo" charset="-128"/>
                <a:cs typeface="Meiryo" charset="-128"/>
              </a:rPr>
              <a:t>事故の発生</a:t>
            </a:r>
            <a:endPar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endParaRPr>
          </a:p>
        </p:txBody>
      </p:sp>
      <p:sp>
        <p:nvSpPr>
          <p:cNvPr id="14" name="ホームベース 13"/>
          <p:cNvSpPr/>
          <p:nvPr/>
        </p:nvSpPr>
        <p:spPr>
          <a:xfrm>
            <a:off x="6377541" y="5607471"/>
            <a:ext cx="1444534" cy="406400"/>
          </a:xfrm>
          <a:prstGeom prst="homePlate">
            <a:avLst/>
          </a:prstGeom>
          <a:solidFill>
            <a:schemeClr val="accent1"/>
          </a:solidFill>
          <a:ln w="127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対応</a:t>
            </a:r>
            <a:endPar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endParaRPr>
          </a:p>
        </p:txBody>
      </p:sp>
      <p:sp>
        <p:nvSpPr>
          <p:cNvPr id="15" name="ホームベース 14"/>
          <p:cNvSpPr/>
          <p:nvPr/>
        </p:nvSpPr>
        <p:spPr>
          <a:xfrm>
            <a:off x="7988150" y="5607471"/>
            <a:ext cx="1444534" cy="406400"/>
          </a:xfrm>
          <a:prstGeom prst="homePlate">
            <a:avLst/>
          </a:prstGeom>
          <a:solidFill>
            <a:schemeClr val="accent1"/>
          </a:solidFill>
          <a:ln w="127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再発防止</a:t>
            </a:r>
          </a:p>
        </p:txBody>
      </p:sp>
      <p:sp>
        <p:nvSpPr>
          <p:cNvPr id="16" name="角丸四角形 15"/>
          <p:cNvSpPr/>
          <p:nvPr/>
        </p:nvSpPr>
        <p:spPr>
          <a:xfrm>
            <a:off x="1551047" y="4787922"/>
            <a:ext cx="1438004" cy="478573"/>
          </a:xfrm>
          <a:prstGeom prst="roundRect">
            <a:avLst/>
          </a:prstGeom>
          <a:solidFill>
            <a:schemeClr val="accent6">
              <a:lumMod val="60000"/>
              <a:lumOff val="40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ポリシー策定</a:t>
            </a:r>
          </a:p>
        </p:txBody>
      </p:sp>
      <p:sp>
        <p:nvSpPr>
          <p:cNvPr id="17" name="角丸四角形 16"/>
          <p:cNvSpPr/>
          <p:nvPr/>
        </p:nvSpPr>
        <p:spPr>
          <a:xfrm>
            <a:off x="2639713" y="4151563"/>
            <a:ext cx="1438004" cy="478573"/>
          </a:xfrm>
          <a:prstGeom prst="roundRect">
            <a:avLst/>
          </a:prstGeom>
          <a:solidFill>
            <a:schemeClr val="accent6">
              <a:lumMod val="60000"/>
              <a:lumOff val="40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抑止・防止</a:t>
            </a:r>
            <a:endPar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endParaRPr>
          </a:p>
        </p:txBody>
      </p:sp>
      <p:sp>
        <p:nvSpPr>
          <p:cNvPr id="18" name="角丸四角形 17"/>
          <p:cNvSpPr/>
          <p:nvPr/>
        </p:nvSpPr>
        <p:spPr>
          <a:xfrm>
            <a:off x="3440111" y="3469611"/>
            <a:ext cx="1438004" cy="478573"/>
          </a:xfrm>
          <a:prstGeom prst="roundRect">
            <a:avLst/>
          </a:prstGeom>
          <a:solidFill>
            <a:schemeClr val="accent6">
              <a:lumMod val="60000"/>
              <a:lumOff val="40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補正的対策</a:t>
            </a:r>
          </a:p>
        </p:txBody>
      </p:sp>
      <p:sp>
        <p:nvSpPr>
          <p:cNvPr id="19" name="角丸四角形 18"/>
          <p:cNvSpPr/>
          <p:nvPr/>
        </p:nvSpPr>
        <p:spPr>
          <a:xfrm>
            <a:off x="4750073" y="2543788"/>
            <a:ext cx="1627467" cy="478573"/>
          </a:xfrm>
          <a:prstGeom prst="roundRect">
            <a:avLst/>
          </a:prstGeom>
          <a:solidFill>
            <a:schemeClr val="accent6">
              <a:lumMod val="60000"/>
              <a:lumOff val="40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検知</a:t>
            </a:r>
          </a:p>
        </p:txBody>
      </p:sp>
      <p:sp>
        <p:nvSpPr>
          <p:cNvPr id="20" name="角丸四角形 19"/>
          <p:cNvSpPr/>
          <p:nvPr/>
        </p:nvSpPr>
        <p:spPr>
          <a:xfrm>
            <a:off x="6299733" y="3188075"/>
            <a:ext cx="1522342" cy="478573"/>
          </a:xfrm>
          <a:prstGeom prst="roundRect">
            <a:avLst/>
          </a:prstGeom>
          <a:solidFill>
            <a:schemeClr val="accent6">
              <a:lumMod val="60000"/>
              <a:lumOff val="40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是正・対応</a:t>
            </a:r>
          </a:p>
        </p:txBody>
      </p:sp>
      <p:sp>
        <p:nvSpPr>
          <p:cNvPr id="21" name="角丸四角形 20"/>
          <p:cNvSpPr/>
          <p:nvPr/>
        </p:nvSpPr>
        <p:spPr>
          <a:xfrm>
            <a:off x="7818781" y="3910075"/>
            <a:ext cx="1438004" cy="478573"/>
          </a:xfrm>
          <a:prstGeom prst="roundRect">
            <a:avLst/>
          </a:prstGeom>
          <a:solidFill>
            <a:schemeClr val="accent6">
              <a:lumMod val="60000"/>
              <a:lumOff val="40000"/>
            </a:scheme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smtClean="0">
                <a:ln>
                  <a:noFill/>
                </a:ln>
                <a:solidFill>
                  <a:prstClr val="white"/>
                </a:solidFill>
                <a:effectLst/>
                <a:uLnTx/>
                <a:uFillTx/>
                <a:latin typeface="Meiryo" charset="-128"/>
                <a:ea typeface="Meiryo" charset="-128"/>
                <a:cs typeface="Meiryo" charset="-128"/>
              </a:rPr>
              <a:t>復旧</a:t>
            </a:r>
            <a:endParaRPr kumimoji="1" lang="ja-JP" altLang="en-US" sz="1400" b="0" i="0" u="none" strike="noStrike" kern="0" cap="none" spc="0" normalizeH="0" baseline="0" noProof="0" dirty="0" smtClean="0">
              <a:ln>
                <a:noFill/>
              </a:ln>
              <a:solidFill>
                <a:prstClr val="white"/>
              </a:solidFill>
              <a:effectLst/>
              <a:uLnTx/>
              <a:uFillTx/>
              <a:latin typeface="Meiryo" charset="-128"/>
              <a:ea typeface="Meiryo" charset="-128"/>
              <a:cs typeface="Meiryo" charset="-128"/>
            </a:endParaRPr>
          </a:p>
        </p:txBody>
      </p:sp>
    </p:spTree>
    <p:extLst>
      <p:ext uri="{BB962C8B-B14F-4D97-AF65-F5344CB8AC3E}">
        <p14:creationId xmlns:p14="http://schemas.microsoft.com/office/powerpoint/2010/main" val="19559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開発（実装）、運用保守、事故対応</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12</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dirty="0" smtClean="0"/>
              <a:t>IT</a:t>
            </a:r>
            <a:r>
              <a:rPr lang="ja-JP" altLang="en-US" dirty="0" smtClean="0"/>
              <a:t>ソリューション塾：</a:t>
            </a:r>
            <a:r>
              <a:rPr lang="en-US" altLang="ja-JP" dirty="0" smtClean="0"/>
              <a:t>Security Fundamental</a:t>
            </a:r>
            <a:endParaRPr lang="en-US" dirty="0"/>
          </a:p>
        </p:txBody>
      </p:sp>
      <p:sp>
        <p:nvSpPr>
          <p:cNvPr id="9" name="角丸四角形 8"/>
          <p:cNvSpPr/>
          <p:nvPr/>
        </p:nvSpPr>
        <p:spPr>
          <a:xfrm>
            <a:off x="4713812" y="3553145"/>
            <a:ext cx="2549766" cy="376449"/>
          </a:xfrm>
          <a:prstGeom prst="roundRect">
            <a:avLst/>
          </a:prstGeom>
          <a:solidFill>
            <a:srgbClr val="0070C0"/>
          </a:solidFill>
          <a:ln w="127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endParaRPr>
          </a:p>
        </p:txBody>
      </p:sp>
      <p:sp>
        <p:nvSpPr>
          <p:cNvPr id="10" name="角丸四角形 9"/>
          <p:cNvSpPr/>
          <p:nvPr/>
        </p:nvSpPr>
        <p:spPr>
          <a:xfrm>
            <a:off x="473845" y="2637394"/>
            <a:ext cx="3043445" cy="1933303"/>
          </a:xfrm>
          <a:prstGeom prst="roundRect">
            <a:avLst>
              <a:gd name="adj" fmla="val 7037"/>
            </a:avLst>
          </a:prstGeom>
          <a:noFill/>
          <a:ln w="38100" cap="flat" cmpd="sng" algn="ctr">
            <a:solidFill>
              <a:srgbClr val="4472C4"/>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rgbClr val="4472C4">
                    <a:lumMod val="50000"/>
                  </a:srgbClr>
                </a:solidFill>
                <a:effectLst/>
                <a:uLnTx/>
                <a:uFillTx/>
                <a:latin typeface="Trebuchet MS" panose="020B0603020202020204"/>
                <a:ea typeface="ＭＳ Ｐゴシック" charset="-128"/>
                <a:cs typeface=""/>
              </a:rPr>
              <a:t>業務設計・実装</a:t>
            </a:r>
          </a:p>
        </p:txBody>
      </p:sp>
      <p:sp>
        <p:nvSpPr>
          <p:cNvPr id="11" name="角丸四角形 10"/>
          <p:cNvSpPr/>
          <p:nvPr/>
        </p:nvSpPr>
        <p:spPr>
          <a:xfrm>
            <a:off x="8336834" y="2637394"/>
            <a:ext cx="1750872" cy="1933303"/>
          </a:xfrm>
          <a:prstGeom prst="roundRect">
            <a:avLst>
              <a:gd name="adj" fmla="val 8460"/>
            </a:avLst>
          </a:prstGeom>
          <a:noFill/>
          <a:ln w="38100" cap="flat" cmpd="sng" algn="ctr">
            <a:solidFill>
              <a:srgbClr val="4472C4"/>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rgbClr val="418AB3">
                    <a:lumMod val="50000"/>
                  </a:srgbClr>
                </a:solidFill>
                <a:effectLst/>
                <a:uLnTx/>
                <a:uFillTx/>
                <a:latin typeface="Trebuchet MS" panose="020B0603020202020204"/>
                <a:ea typeface="ＭＳ Ｐゴシック" charset="-128"/>
                <a:cs typeface=""/>
              </a:rPr>
              <a:t>事故対応</a:t>
            </a:r>
          </a:p>
        </p:txBody>
      </p:sp>
      <p:sp>
        <p:nvSpPr>
          <p:cNvPr id="12" name="角丸四角形 11"/>
          <p:cNvSpPr/>
          <p:nvPr/>
        </p:nvSpPr>
        <p:spPr>
          <a:xfrm>
            <a:off x="4405340" y="2637394"/>
            <a:ext cx="3043445" cy="1933303"/>
          </a:xfrm>
          <a:prstGeom prst="roundRect">
            <a:avLst>
              <a:gd name="adj" fmla="val 7037"/>
            </a:avLst>
          </a:prstGeom>
          <a:noFill/>
          <a:ln w="38100" cap="flat" cmpd="sng" algn="ctr">
            <a:solidFill>
              <a:srgbClr val="4472C4"/>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rgbClr val="418AB3">
                    <a:lumMod val="50000"/>
                  </a:srgbClr>
                </a:solidFill>
                <a:effectLst/>
                <a:uLnTx/>
                <a:uFillTx/>
                <a:latin typeface="Trebuchet MS" panose="020B0603020202020204"/>
                <a:ea typeface="ＭＳ Ｐゴシック" charset="-128"/>
                <a:cs typeface=""/>
              </a:rPr>
              <a:t>運用・保守</a:t>
            </a:r>
          </a:p>
        </p:txBody>
      </p:sp>
      <p:cxnSp>
        <p:nvCxnSpPr>
          <p:cNvPr id="13" name="直線矢印コネクタ 12"/>
          <p:cNvCxnSpPr/>
          <p:nvPr/>
        </p:nvCxnSpPr>
        <p:spPr>
          <a:xfrm>
            <a:off x="3517290" y="3630172"/>
            <a:ext cx="888050" cy="0"/>
          </a:xfrm>
          <a:prstGeom prst="straightConnector1">
            <a:avLst/>
          </a:prstGeom>
          <a:noFill/>
          <a:ln w="38100" cap="flat" cmpd="sng" algn="ctr">
            <a:solidFill>
              <a:srgbClr val="4472C4"/>
            </a:solidFill>
            <a:prstDash val="solid"/>
            <a:tailEnd type="triangle"/>
          </a:ln>
          <a:effectLst/>
        </p:spPr>
      </p:cxnSp>
      <p:cxnSp>
        <p:nvCxnSpPr>
          <p:cNvPr id="14" name="直線矢印コネクタ 13"/>
          <p:cNvCxnSpPr/>
          <p:nvPr/>
        </p:nvCxnSpPr>
        <p:spPr>
          <a:xfrm>
            <a:off x="7448785" y="3630172"/>
            <a:ext cx="888049" cy="0"/>
          </a:xfrm>
          <a:prstGeom prst="straightConnector1">
            <a:avLst/>
          </a:prstGeom>
          <a:noFill/>
          <a:ln w="38100" cap="flat" cmpd="sng" algn="ctr">
            <a:solidFill>
              <a:srgbClr val="4472C4"/>
            </a:solidFill>
            <a:prstDash val="solid"/>
            <a:tailEnd type="triangle"/>
          </a:ln>
          <a:effectLst/>
        </p:spPr>
      </p:cxnSp>
      <p:cxnSp>
        <p:nvCxnSpPr>
          <p:cNvPr id="15" name="カギ線コネクタ 14"/>
          <p:cNvCxnSpPr/>
          <p:nvPr/>
        </p:nvCxnSpPr>
        <p:spPr>
          <a:xfrm rot="5400000">
            <a:off x="5603919" y="962346"/>
            <a:ext cx="12700" cy="7216702"/>
          </a:xfrm>
          <a:prstGeom prst="bentConnector3">
            <a:avLst>
              <a:gd name="adj1" fmla="val 9398150"/>
            </a:avLst>
          </a:prstGeom>
          <a:noFill/>
          <a:ln w="38100" cap="flat" cmpd="sng" algn="ctr">
            <a:solidFill>
              <a:srgbClr val="4472C4"/>
            </a:solidFill>
            <a:prstDash val="solid"/>
            <a:tailEnd type="triangle"/>
          </a:ln>
          <a:effectLst/>
        </p:spPr>
      </p:cxnSp>
      <p:cxnSp>
        <p:nvCxnSpPr>
          <p:cNvPr id="16" name="カギ線コネクタ 15"/>
          <p:cNvCxnSpPr/>
          <p:nvPr/>
        </p:nvCxnSpPr>
        <p:spPr>
          <a:xfrm rot="5400000">
            <a:off x="3961316" y="2604950"/>
            <a:ext cx="12700" cy="3931495"/>
          </a:xfrm>
          <a:prstGeom prst="bentConnector3">
            <a:avLst>
              <a:gd name="adj1" fmla="val 4979291"/>
            </a:avLst>
          </a:prstGeom>
          <a:noFill/>
          <a:ln w="38100" cap="flat" cmpd="sng" algn="ctr">
            <a:solidFill>
              <a:srgbClr val="4472C4"/>
            </a:solidFill>
            <a:prstDash val="solid"/>
            <a:tailEnd type="triangle"/>
          </a:ln>
          <a:effectLst/>
        </p:spPr>
      </p:cxnSp>
      <p:sp>
        <p:nvSpPr>
          <p:cNvPr id="17" name="角丸四角形 16"/>
          <p:cNvSpPr/>
          <p:nvPr/>
        </p:nvSpPr>
        <p:spPr>
          <a:xfrm>
            <a:off x="720684" y="3059887"/>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smtClean="0">
                <a:ln>
                  <a:noFill/>
                </a:ln>
                <a:solidFill>
                  <a:prstClr val="white"/>
                </a:solidFill>
                <a:effectLst/>
                <a:uLnTx/>
                <a:uFillTx/>
                <a:latin typeface="Trebuchet MS" panose="020B0603020202020204"/>
                <a:ea typeface="ＭＳ Ｐゴシック" charset="-128"/>
                <a:cs typeface=""/>
              </a:rPr>
              <a:t>業務</a:t>
            </a:r>
          </a:p>
        </p:txBody>
      </p:sp>
      <p:sp>
        <p:nvSpPr>
          <p:cNvPr id="18" name="角丸四角形 17"/>
          <p:cNvSpPr/>
          <p:nvPr/>
        </p:nvSpPr>
        <p:spPr>
          <a:xfrm>
            <a:off x="720684" y="3511149"/>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IT</a:t>
            </a: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サービス・システム</a:t>
            </a:r>
          </a:p>
        </p:txBody>
      </p:sp>
      <p:sp>
        <p:nvSpPr>
          <p:cNvPr id="19" name="角丸四角形 18"/>
          <p:cNvSpPr/>
          <p:nvPr/>
        </p:nvSpPr>
        <p:spPr>
          <a:xfrm>
            <a:off x="720684" y="3962412"/>
            <a:ext cx="2549766" cy="376449"/>
          </a:xfrm>
          <a:prstGeom prst="roundRect">
            <a:avLst/>
          </a:prstGeom>
          <a:solidFill>
            <a:srgbClr val="ED7D31">
              <a:lumMod val="7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既存のリスク</a:t>
            </a:r>
          </a:p>
        </p:txBody>
      </p:sp>
      <p:sp>
        <p:nvSpPr>
          <p:cNvPr id="20" name="角丸四角形 19"/>
          <p:cNvSpPr/>
          <p:nvPr/>
        </p:nvSpPr>
        <p:spPr>
          <a:xfrm>
            <a:off x="4658531" y="3962666"/>
            <a:ext cx="2549766" cy="376449"/>
          </a:xfrm>
          <a:prstGeom prst="roundRect">
            <a:avLst/>
          </a:prstGeom>
          <a:solidFill>
            <a:srgbClr val="ED7D31">
              <a:lumMod val="7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smtClean="0">
                <a:ln>
                  <a:noFill/>
                </a:ln>
                <a:solidFill>
                  <a:prstClr val="white"/>
                </a:solidFill>
                <a:effectLst/>
                <a:uLnTx/>
                <a:uFillTx/>
                <a:latin typeface="Trebuchet MS" panose="020B0603020202020204"/>
                <a:ea typeface="ＭＳ Ｐゴシック" charset="-128"/>
                <a:cs typeface=""/>
              </a:rPr>
              <a:t>新規リスク</a:t>
            </a:r>
            <a:endPar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endParaRPr>
          </a:p>
        </p:txBody>
      </p:sp>
      <p:sp>
        <p:nvSpPr>
          <p:cNvPr id="21" name="角丸四角形 20"/>
          <p:cNvSpPr/>
          <p:nvPr/>
        </p:nvSpPr>
        <p:spPr>
          <a:xfrm>
            <a:off x="2692783" y="5027230"/>
            <a:ext cx="2549766" cy="376449"/>
          </a:xfrm>
          <a:prstGeom prst="roundRect">
            <a:avLst/>
          </a:prstGeom>
          <a:solidFill>
            <a:srgbClr val="4472C4"/>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補修・改善</a:t>
            </a:r>
          </a:p>
        </p:txBody>
      </p:sp>
      <p:sp>
        <p:nvSpPr>
          <p:cNvPr id="22" name="角丸四角形 21"/>
          <p:cNvSpPr/>
          <p:nvPr/>
        </p:nvSpPr>
        <p:spPr>
          <a:xfrm>
            <a:off x="8589264" y="3962666"/>
            <a:ext cx="1199721" cy="376449"/>
          </a:xfrm>
          <a:prstGeom prst="roundRect">
            <a:avLst/>
          </a:prstGeom>
          <a:solidFill>
            <a:srgbClr val="ED7D31">
              <a:lumMod val="7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復旧</a:t>
            </a:r>
          </a:p>
        </p:txBody>
      </p:sp>
      <p:sp>
        <p:nvSpPr>
          <p:cNvPr id="23" name="角丸四角形 22"/>
          <p:cNvSpPr/>
          <p:nvPr/>
        </p:nvSpPr>
        <p:spPr>
          <a:xfrm>
            <a:off x="8589264" y="3048266"/>
            <a:ext cx="1199721" cy="376449"/>
          </a:xfrm>
          <a:prstGeom prst="roundRect">
            <a:avLst/>
          </a:prstGeom>
          <a:solidFill>
            <a:srgbClr val="ED7D31">
              <a:lumMod val="7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封じ込め</a:t>
            </a:r>
          </a:p>
        </p:txBody>
      </p:sp>
      <p:sp>
        <p:nvSpPr>
          <p:cNvPr id="24" name="角丸四角形 23"/>
          <p:cNvSpPr/>
          <p:nvPr/>
        </p:nvSpPr>
        <p:spPr>
          <a:xfrm>
            <a:off x="8589264" y="3499527"/>
            <a:ext cx="1199721" cy="376449"/>
          </a:xfrm>
          <a:prstGeom prst="roundRect">
            <a:avLst/>
          </a:prstGeom>
          <a:solidFill>
            <a:srgbClr val="ED7D31">
              <a:lumMod val="7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原因究明</a:t>
            </a:r>
          </a:p>
        </p:txBody>
      </p:sp>
      <p:sp>
        <p:nvSpPr>
          <p:cNvPr id="25" name="角丸四角形 24"/>
          <p:cNvSpPr/>
          <p:nvPr/>
        </p:nvSpPr>
        <p:spPr>
          <a:xfrm>
            <a:off x="4658531" y="3059887"/>
            <a:ext cx="2549766" cy="376449"/>
          </a:xfrm>
          <a:prstGeom prst="roundRect">
            <a:avLst/>
          </a:prstGeom>
          <a:solidFill>
            <a:srgbClr val="4472C4"/>
          </a:solidFill>
          <a:ln w="12700" cap="flat" cmpd="sng" algn="ctr">
            <a:solidFill>
              <a:srgbClr val="4472C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運用・保守</a:t>
            </a:r>
          </a:p>
        </p:txBody>
      </p:sp>
      <p:sp>
        <p:nvSpPr>
          <p:cNvPr id="26" name="角丸四角形 25"/>
          <p:cNvSpPr/>
          <p:nvPr/>
        </p:nvSpPr>
        <p:spPr>
          <a:xfrm>
            <a:off x="4658531" y="3496401"/>
            <a:ext cx="2549766" cy="376449"/>
          </a:xfrm>
          <a:prstGeom prst="roundRect">
            <a:avLst/>
          </a:prstGeom>
          <a:solidFill>
            <a:srgbClr val="ED7D31">
              <a:lumMod val="7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監視・検知</a:t>
            </a:r>
          </a:p>
        </p:txBody>
      </p:sp>
      <p:sp>
        <p:nvSpPr>
          <p:cNvPr id="27" name="角丸四角形 26"/>
          <p:cNvSpPr/>
          <p:nvPr/>
        </p:nvSpPr>
        <p:spPr>
          <a:xfrm>
            <a:off x="5933414" y="5579907"/>
            <a:ext cx="2549766" cy="376449"/>
          </a:xfrm>
          <a:prstGeom prst="roundRect">
            <a:avLst/>
          </a:prstGeom>
          <a:solidFill>
            <a:srgbClr val="ED7D31">
              <a:lumMod val="75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補修改善が終わるまでの対応</a:t>
            </a:r>
          </a:p>
        </p:txBody>
      </p:sp>
      <p:sp>
        <p:nvSpPr>
          <p:cNvPr id="28" name="角丸四角形 27"/>
          <p:cNvSpPr/>
          <p:nvPr/>
        </p:nvSpPr>
        <p:spPr>
          <a:xfrm>
            <a:off x="2692783" y="5579907"/>
            <a:ext cx="2549766" cy="376449"/>
          </a:xfrm>
          <a:prstGeom prst="roundRect">
            <a:avLst/>
          </a:prstGeom>
          <a:solidFill>
            <a:srgbClr val="4472C4"/>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prstClr val="white"/>
                </a:solidFill>
                <a:effectLst/>
                <a:uLnTx/>
                <a:uFillTx/>
                <a:latin typeface="Trebuchet MS" panose="020B0603020202020204"/>
                <a:ea typeface="ＭＳ Ｐゴシック" charset="-128"/>
                <a:cs typeface=""/>
              </a:rPr>
              <a:t>補修・改善</a:t>
            </a:r>
          </a:p>
        </p:txBody>
      </p:sp>
    </p:spTree>
    <p:extLst>
      <p:ext uri="{BB962C8B-B14F-4D97-AF65-F5344CB8AC3E}">
        <p14:creationId xmlns:p14="http://schemas.microsoft.com/office/powerpoint/2010/main" val="84656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DevSecOps</a:t>
            </a:r>
            <a:r>
              <a:rPr lang="ja-JP" altLang="en-US" dirty="0" smtClean="0"/>
              <a:t>に向き合うために</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「要件定義のための聴く力」とかはもういらない</a:t>
            </a:r>
            <a:endParaRPr lang="en-US" altLang="ja-JP" dirty="0" smtClean="0"/>
          </a:p>
          <a:p>
            <a:pPr lvl="1"/>
            <a:r>
              <a:rPr kumimoji="1" lang="ja-JP" altLang="en-US" dirty="0" smtClean="0"/>
              <a:t>現場のデータを集めて、それを実現する力が求められている</a:t>
            </a:r>
            <a:endParaRPr kumimoji="1" lang="en-US" altLang="ja-JP" dirty="0" smtClean="0"/>
          </a:p>
          <a:p>
            <a:pPr lvl="1"/>
            <a:r>
              <a:rPr lang="ja-JP" altLang="en-US" dirty="0" smtClean="0"/>
              <a:t>どのような情報をあつめるか</a:t>
            </a:r>
            <a:endParaRPr lang="en-US" altLang="ja-JP" dirty="0" smtClean="0"/>
          </a:p>
          <a:p>
            <a:pPr lvl="1"/>
            <a:r>
              <a:rPr lang="ja-JP" altLang="en-US" dirty="0" smtClean="0"/>
              <a:t>どこを改善するか</a:t>
            </a:r>
            <a:endParaRPr lang="en-US" altLang="ja-JP" dirty="0" smtClean="0"/>
          </a:p>
          <a:p>
            <a:pPr lvl="1"/>
            <a:r>
              <a:rPr kumimoji="1" lang="ja-JP" altLang="en-US" dirty="0" smtClean="0"/>
              <a:t>改善した内容は目的に反していないか、効果的か</a:t>
            </a:r>
            <a:endParaRPr kumimoji="1" lang="en-US" altLang="ja-JP" dirty="0" smtClean="0"/>
          </a:p>
          <a:p>
            <a:r>
              <a:rPr lang="ja-JP" altLang="en-US" dirty="0" smtClean="0"/>
              <a:t>コンプライアンスからデータ主義へ</a:t>
            </a:r>
            <a:endParaRPr lang="en-US" altLang="ja-JP" dirty="0" smtClean="0"/>
          </a:p>
          <a:p>
            <a:pPr lvl="1"/>
            <a:r>
              <a:rPr kumimoji="1" lang="en-US" altLang="ja-JP" dirty="0" smtClean="0"/>
              <a:t>IT</a:t>
            </a:r>
            <a:r>
              <a:rPr kumimoji="1" lang="ja-JP" altLang="en-US" dirty="0" smtClean="0"/>
              <a:t>の変化が早いのは、ビジネスの変化が早いから</a:t>
            </a:r>
            <a:endParaRPr kumimoji="1" lang="en-US" altLang="ja-JP" dirty="0" smtClean="0"/>
          </a:p>
          <a:p>
            <a:pPr lvl="1"/>
            <a:r>
              <a:rPr lang="en-US" altLang="ja-JP" dirty="0" smtClean="0"/>
              <a:t>IT</a:t>
            </a:r>
            <a:r>
              <a:rPr lang="ja-JP" altLang="en-US" dirty="0" smtClean="0"/>
              <a:t>の変化が早くなれば、セキュリティも早くなる必要がある</a:t>
            </a:r>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13</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52845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情報セキュリティ活動とは・・・</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14</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grpSp>
        <p:nvGrpSpPr>
          <p:cNvPr id="42" name="図形グループ 41"/>
          <p:cNvGrpSpPr/>
          <p:nvPr/>
        </p:nvGrpSpPr>
        <p:grpSpPr>
          <a:xfrm>
            <a:off x="520968" y="2295072"/>
            <a:ext cx="9698870" cy="3570151"/>
            <a:chOff x="520968" y="2295072"/>
            <a:chExt cx="9698870" cy="3570151"/>
          </a:xfrm>
        </p:grpSpPr>
        <p:cxnSp>
          <p:nvCxnSpPr>
            <p:cNvPr id="43" name="直線コネクタ 42"/>
            <p:cNvCxnSpPr/>
            <p:nvPr/>
          </p:nvCxnSpPr>
          <p:spPr>
            <a:xfrm>
              <a:off x="6427927" y="2295072"/>
              <a:ext cx="0" cy="357015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924534" y="2295072"/>
              <a:ext cx="0" cy="35701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円/楕円 44"/>
            <p:cNvSpPr/>
            <p:nvPr/>
          </p:nvSpPr>
          <p:spPr>
            <a:xfrm>
              <a:off x="2553990" y="3125289"/>
              <a:ext cx="762427" cy="762427"/>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2609225" y="3914204"/>
              <a:ext cx="646331" cy="369332"/>
            </a:xfrm>
            <a:prstGeom prst="rect">
              <a:avLst/>
            </a:prstGeom>
            <a:noFill/>
            <a:ln>
              <a:noFill/>
            </a:ln>
          </p:spPr>
          <p:txBody>
            <a:bodyPr wrap="none" rtlCol="0">
              <a:spAutoFit/>
            </a:bodyPr>
            <a:lstStyle/>
            <a:p>
              <a:r>
                <a:rPr kumimoji="1" lang="ja-JP" altLang="en-US" dirty="0" smtClean="0">
                  <a:solidFill>
                    <a:schemeClr val="bg1"/>
                  </a:solidFill>
                  <a:latin typeface="Meiryo" charset="-128"/>
                  <a:ea typeface="Meiryo" charset="-128"/>
                  <a:cs typeface="Meiryo" charset="-128"/>
                </a:rPr>
                <a:t>検知</a:t>
              </a:r>
              <a:endParaRPr kumimoji="1" lang="ja-JP" altLang="en-US" dirty="0">
                <a:solidFill>
                  <a:schemeClr val="bg1"/>
                </a:solidFill>
                <a:latin typeface="Meiryo" charset="-128"/>
                <a:ea typeface="Meiryo" charset="-128"/>
                <a:cs typeface="Meiryo" charset="-128"/>
              </a:endParaRPr>
            </a:p>
          </p:txBody>
        </p:sp>
        <p:sp>
          <p:nvSpPr>
            <p:cNvPr id="47" name="テキスト ボックス 46"/>
            <p:cNvSpPr txBox="1"/>
            <p:nvPr/>
          </p:nvSpPr>
          <p:spPr>
            <a:xfrm>
              <a:off x="806551" y="3914204"/>
              <a:ext cx="646331" cy="369332"/>
            </a:xfrm>
            <a:prstGeom prst="rect">
              <a:avLst/>
            </a:prstGeom>
            <a:noFill/>
            <a:ln>
              <a:noFill/>
            </a:ln>
          </p:spPr>
          <p:txBody>
            <a:bodyPr wrap="none" rtlCol="0">
              <a:spAutoFit/>
            </a:bodyPr>
            <a:lstStyle/>
            <a:p>
              <a:r>
                <a:rPr kumimoji="1" lang="ja-JP" altLang="en-US" dirty="0" smtClean="0">
                  <a:solidFill>
                    <a:schemeClr val="bg1"/>
                  </a:solidFill>
                  <a:latin typeface="Meiryo" charset="-128"/>
                  <a:ea typeface="Meiryo" charset="-128"/>
                  <a:cs typeface="Meiryo" charset="-128"/>
                </a:rPr>
                <a:t>予防</a:t>
              </a:r>
              <a:endParaRPr kumimoji="1" lang="ja-JP" altLang="en-US" dirty="0">
                <a:solidFill>
                  <a:schemeClr val="bg1"/>
                </a:solidFill>
                <a:latin typeface="Meiryo" charset="-128"/>
                <a:ea typeface="Meiryo" charset="-128"/>
                <a:cs typeface="Meiryo" charset="-128"/>
              </a:endParaRPr>
            </a:p>
          </p:txBody>
        </p:sp>
        <p:sp>
          <p:nvSpPr>
            <p:cNvPr id="48" name="テキスト ボックス 47"/>
            <p:cNvSpPr txBox="1"/>
            <p:nvPr/>
          </p:nvSpPr>
          <p:spPr>
            <a:xfrm>
              <a:off x="4020013" y="3914204"/>
              <a:ext cx="646331" cy="369332"/>
            </a:xfrm>
            <a:prstGeom prst="rect">
              <a:avLst/>
            </a:prstGeom>
            <a:noFill/>
            <a:ln>
              <a:noFill/>
            </a:ln>
          </p:spPr>
          <p:txBody>
            <a:bodyPr wrap="none" rtlCol="0">
              <a:spAutoFit/>
            </a:bodyPr>
            <a:lstStyle/>
            <a:p>
              <a:r>
                <a:rPr kumimoji="1" lang="ja-JP" altLang="en-US" dirty="0" smtClean="0">
                  <a:solidFill>
                    <a:schemeClr val="bg1"/>
                  </a:solidFill>
                  <a:latin typeface="Meiryo" charset="-128"/>
                  <a:ea typeface="Meiryo" charset="-128"/>
                  <a:cs typeface="Meiryo" charset="-128"/>
                </a:rPr>
                <a:t>対応</a:t>
              </a:r>
              <a:endParaRPr kumimoji="1" lang="ja-JP" altLang="en-US" dirty="0">
                <a:solidFill>
                  <a:schemeClr val="bg1"/>
                </a:solidFill>
                <a:latin typeface="Meiryo" charset="-128"/>
                <a:ea typeface="Meiryo" charset="-128"/>
                <a:cs typeface="Meiryo" charset="-128"/>
              </a:endParaRPr>
            </a:p>
          </p:txBody>
        </p:sp>
        <p:sp>
          <p:nvSpPr>
            <p:cNvPr id="49" name="テキスト ボックス 48"/>
            <p:cNvSpPr txBox="1"/>
            <p:nvPr/>
          </p:nvSpPr>
          <p:spPr>
            <a:xfrm>
              <a:off x="5687231" y="3914204"/>
              <a:ext cx="646331" cy="369332"/>
            </a:xfrm>
            <a:prstGeom prst="rect">
              <a:avLst/>
            </a:prstGeom>
            <a:noFill/>
            <a:ln>
              <a:noFill/>
            </a:ln>
          </p:spPr>
          <p:txBody>
            <a:bodyPr wrap="none" rtlCol="0">
              <a:spAutoFit/>
            </a:bodyPr>
            <a:lstStyle/>
            <a:p>
              <a:r>
                <a:rPr kumimoji="1" lang="ja-JP" altLang="en-US" dirty="0" smtClean="0">
                  <a:solidFill>
                    <a:schemeClr val="bg1"/>
                  </a:solidFill>
                  <a:latin typeface="Meiryo" charset="-128"/>
                  <a:ea typeface="Meiryo" charset="-128"/>
                  <a:cs typeface="Meiryo" charset="-128"/>
                </a:rPr>
                <a:t>復旧</a:t>
              </a:r>
              <a:endParaRPr kumimoji="1" lang="ja-JP" altLang="en-US" dirty="0">
                <a:solidFill>
                  <a:schemeClr val="bg1"/>
                </a:solidFill>
                <a:latin typeface="Meiryo" charset="-128"/>
                <a:ea typeface="Meiryo" charset="-128"/>
                <a:cs typeface="Meiryo" charset="-128"/>
              </a:endParaRPr>
            </a:p>
          </p:txBody>
        </p:sp>
        <p:sp>
          <p:nvSpPr>
            <p:cNvPr id="50" name="テキスト ボックス 49"/>
            <p:cNvSpPr txBox="1"/>
            <p:nvPr/>
          </p:nvSpPr>
          <p:spPr>
            <a:xfrm>
              <a:off x="6515819" y="3143085"/>
              <a:ext cx="3336713" cy="400110"/>
            </a:xfrm>
            <a:prstGeom prst="rect">
              <a:avLst/>
            </a:prstGeom>
            <a:noFill/>
            <a:ln>
              <a:noFill/>
            </a:ln>
          </p:spPr>
          <p:txBody>
            <a:bodyPr wrap="square" rtlCol="0">
              <a:spAutoFit/>
            </a:bodyPr>
            <a:lstStyle/>
            <a:p>
              <a:pPr algn="ctr"/>
              <a:r>
                <a:rPr kumimoji="1" lang="ja-JP" altLang="en-US" sz="2000" b="1" dirty="0" smtClean="0">
                  <a:solidFill>
                    <a:schemeClr val="bg1"/>
                  </a:solidFill>
                  <a:latin typeface="Meiryo" charset="-128"/>
                  <a:ea typeface="Meiryo" charset="-128"/>
                  <a:cs typeface="Meiryo" charset="-128"/>
                </a:rPr>
                <a:t>◯</a:t>
              </a:r>
              <a:r>
                <a:rPr kumimoji="1" lang="en-US" altLang="ja-JP" sz="2000" b="1" dirty="0" smtClean="0">
                  <a:solidFill>
                    <a:schemeClr val="bg1"/>
                  </a:solidFill>
                  <a:latin typeface="Meiryo" charset="-128"/>
                  <a:ea typeface="Meiryo" charset="-128"/>
                  <a:cs typeface="Meiryo" charset="-128"/>
                </a:rPr>
                <a:t> </a:t>
              </a:r>
              <a:r>
                <a:rPr kumimoji="1" lang="ja-JP" altLang="en-US" sz="2000" b="1" dirty="0" smtClean="0">
                  <a:solidFill>
                    <a:schemeClr val="bg1"/>
                  </a:solidFill>
                  <a:latin typeface="Meiryo" charset="-128"/>
                  <a:ea typeface="Meiryo" charset="-128"/>
                  <a:cs typeface="Meiryo" charset="-128"/>
                </a:rPr>
                <a:t>普遍化による学習と成長</a:t>
              </a:r>
              <a:endParaRPr kumimoji="1" lang="ja-JP" altLang="en-US" sz="2000" b="1" dirty="0">
                <a:solidFill>
                  <a:schemeClr val="bg1"/>
                </a:solidFill>
                <a:latin typeface="Meiryo" charset="-128"/>
                <a:ea typeface="Meiryo" charset="-128"/>
                <a:cs typeface="Meiryo" charset="-128"/>
              </a:endParaRPr>
            </a:p>
          </p:txBody>
        </p:sp>
        <p:sp>
          <p:nvSpPr>
            <p:cNvPr id="51" name="テキスト ボックス 50"/>
            <p:cNvSpPr txBox="1"/>
            <p:nvPr/>
          </p:nvSpPr>
          <p:spPr>
            <a:xfrm>
              <a:off x="1155364" y="2438235"/>
              <a:ext cx="877163" cy="369332"/>
            </a:xfrm>
            <a:prstGeom prst="rect">
              <a:avLst/>
            </a:prstGeom>
            <a:noFill/>
          </p:spPr>
          <p:txBody>
            <a:bodyPr wrap="none" rtlCol="0">
              <a:spAutoFit/>
            </a:bodyPr>
            <a:lstStyle/>
            <a:p>
              <a:r>
                <a:rPr kumimoji="1" lang="ja-JP" altLang="en-US" b="1" dirty="0" smtClean="0">
                  <a:solidFill>
                    <a:schemeClr val="accent1">
                      <a:lumMod val="75000"/>
                    </a:schemeClr>
                  </a:solidFill>
                  <a:latin typeface="Meiryo" charset="-128"/>
                  <a:ea typeface="Meiryo" charset="-128"/>
                  <a:cs typeface="Meiryo" charset="-128"/>
                </a:rPr>
                <a:t>平常時</a:t>
              </a:r>
              <a:endParaRPr kumimoji="1" lang="ja-JP" altLang="en-US" b="1" dirty="0">
                <a:solidFill>
                  <a:schemeClr val="accent1">
                    <a:lumMod val="75000"/>
                  </a:schemeClr>
                </a:solidFill>
                <a:latin typeface="Meiryo" charset="-128"/>
                <a:ea typeface="Meiryo" charset="-128"/>
                <a:cs typeface="Meiryo" charset="-128"/>
              </a:endParaRPr>
            </a:p>
          </p:txBody>
        </p:sp>
        <p:sp>
          <p:nvSpPr>
            <p:cNvPr id="52" name="テキスト ボックス 51"/>
            <p:cNvSpPr txBox="1"/>
            <p:nvPr/>
          </p:nvSpPr>
          <p:spPr>
            <a:xfrm>
              <a:off x="4131097" y="2438235"/>
              <a:ext cx="1107996" cy="369332"/>
            </a:xfrm>
            <a:prstGeom prst="rect">
              <a:avLst/>
            </a:prstGeom>
            <a:noFill/>
          </p:spPr>
          <p:txBody>
            <a:bodyPr wrap="none" rtlCol="0">
              <a:spAutoFit/>
            </a:bodyPr>
            <a:lstStyle/>
            <a:p>
              <a:r>
                <a:rPr kumimoji="1" lang="ja-JP" altLang="en-US" b="1" dirty="0" smtClean="0">
                  <a:solidFill>
                    <a:schemeClr val="accent1">
                      <a:lumMod val="75000"/>
                    </a:schemeClr>
                  </a:solidFill>
                  <a:latin typeface="Meiryo" charset="-128"/>
                  <a:ea typeface="Meiryo" charset="-128"/>
                  <a:cs typeface="Meiryo" charset="-128"/>
                </a:rPr>
                <a:t>事故対応</a:t>
              </a:r>
              <a:endParaRPr kumimoji="1" lang="ja-JP" altLang="en-US" b="1" dirty="0">
                <a:solidFill>
                  <a:schemeClr val="accent1">
                    <a:lumMod val="75000"/>
                  </a:schemeClr>
                </a:solidFill>
                <a:latin typeface="Meiryo" charset="-128"/>
                <a:ea typeface="Meiryo" charset="-128"/>
                <a:cs typeface="Meiryo" charset="-128"/>
              </a:endParaRPr>
            </a:p>
          </p:txBody>
        </p:sp>
        <p:sp>
          <p:nvSpPr>
            <p:cNvPr id="53" name="テキスト ボックス 52"/>
            <p:cNvSpPr txBox="1"/>
            <p:nvPr/>
          </p:nvSpPr>
          <p:spPr>
            <a:xfrm>
              <a:off x="7888899" y="2438235"/>
              <a:ext cx="877163" cy="369332"/>
            </a:xfrm>
            <a:prstGeom prst="rect">
              <a:avLst/>
            </a:prstGeom>
            <a:noFill/>
          </p:spPr>
          <p:txBody>
            <a:bodyPr wrap="none" rtlCol="0">
              <a:spAutoFit/>
            </a:bodyPr>
            <a:lstStyle/>
            <a:p>
              <a:r>
                <a:rPr kumimoji="1" lang="ja-JP" altLang="en-US" b="1" dirty="0" smtClean="0">
                  <a:solidFill>
                    <a:schemeClr val="accent1">
                      <a:lumMod val="75000"/>
                    </a:schemeClr>
                  </a:solidFill>
                  <a:latin typeface="Meiryo" charset="-128"/>
                  <a:ea typeface="Meiryo" charset="-128"/>
                  <a:cs typeface="Meiryo" charset="-128"/>
                </a:rPr>
                <a:t>平常時</a:t>
              </a:r>
              <a:endParaRPr kumimoji="1" lang="ja-JP" altLang="en-US" b="1" dirty="0">
                <a:solidFill>
                  <a:schemeClr val="accent1">
                    <a:lumMod val="75000"/>
                  </a:schemeClr>
                </a:solidFill>
                <a:latin typeface="Meiryo" charset="-128"/>
                <a:ea typeface="Meiryo" charset="-128"/>
                <a:cs typeface="Meiryo" charset="-128"/>
              </a:endParaRPr>
            </a:p>
          </p:txBody>
        </p:sp>
        <p:sp>
          <p:nvSpPr>
            <p:cNvPr id="54" name="円弧 53"/>
            <p:cNvSpPr/>
            <p:nvPr/>
          </p:nvSpPr>
          <p:spPr>
            <a:xfrm>
              <a:off x="1386996" y="4798345"/>
              <a:ext cx="877163" cy="877163"/>
            </a:xfrm>
            <a:prstGeom prst="arc">
              <a:avLst>
                <a:gd name="adj1" fmla="val 17596381"/>
                <a:gd name="adj2" fmla="val 16292595"/>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テキスト ボックス 54"/>
            <p:cNvSpPr txBox="1"/>
            <p:nvPr/>
          </p:nvSpPr>
          <p:spPr>
            <a:xfrm>
              <a:off x="869074" y="4933804"/>
              <a:ext cx="2031325" cy="646331"/>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対策は期待通りに</a:t>
              </a:r>
              <a:endParaRPr kumimoji="1" lang="en-US" altLang="ja-JP" dirty="0" smtClean="0">
                <a:solidFill>
                  <a:schemeClr val="bg1"/>
                </a:solidFill>
                <a:latin typeface="Meiryo" charset="-128"/>
                <a:ea typeface="Meiryo" charset="-128"/>
                <a:cs typeface="Meiryo" charset="-128"/>
              </a:endParaRPr>
            </a:p>
            <a:p>
              <a:r>
                <a:rPr kumimoji="1" lang="ja-JP" altLang="en-US" dirty="0" smtClean="0">
                  <a:solidFill>
                    <a:schemeClr val="bg1"/>
                  </a:solidFill>
                  <a:latin typeface="Meiryo" charset="-128"/>
                  <a:ea typeface="Meiryo" charset="-128"/>
                  <a:cs typeface="Meiryo" charset="-128"/>
                </a:rPr>
                <a:t>機能しているか</a:t>
              </a:r>
              <a:endParaRPr kumimoji="1" lang="ja-JP" altLang="en-US" dirty="0">
                <a:solidFill>
                  <a:schemeClr val="bg1"/>
                </a:solidFill>
                <a:latin typeface="Meiryo" charset="-128"/>
                <a:ea typeface="Meiryo" charset="-128"/>
                <a:cs typeface="Meiryo" charset="-128"/>
              </a:endParaRPr>
            </a:p>
          </p:txBody>
        </p:sp>
        <p:cxnSp>
          <p:nvCxnSpPr>
            <p:cNvPr id="56" name="直線矢印コネクタ 55"/>
            <p:cNvCxnSpPr/>
            <p:nvPr/>
          </p:nvCxnSpPr>
          <p:spPr>
            <a:xfrm>
              <a:off x="3326176" y="4931361"/>
              <a:ext cx="3148723" cy="0"/>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442761" y="5063030"/>
              <a:ext cx="2959465" cy="646331"/>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①</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封じ込め</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②</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調査・分析</a:t>
              </a:r>
              <a:endParaRPr kumimoji="1" lang="en-US" altLang="ja-JP" dirty="0" smtClean="0">
                <a:solidFill>
                  <a:schemeClr val="bg1"/>
                </a:solidFill>
                <a:latin typeface="Meiryo" charset="-128"/>
                <a:ea typeface="Meiryo" charset="-128"/>
                <a:cs typeface="Meiryo" charset="-128"/>
              </a:endParaRPr>
            </a:p>
            <a:p>
              <a:r>
                <a:rPr kumimoji="1" lang="ja-JP" altLang="en-US" dirty="0" smtClean="0">
                  <a:solidFill>
                    <a:schemeClr val="bg1"/>
                  </a:solidFill>
                  <a:latin typeface="Meiryo" charset="-128"/>
                  <a:ea typeface="Meiryo" charset="-128"/>
                  <a:cs typeface="Meiryo" charset="-128"/>
                </a:rPr>
                <a:t>③</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再発防止策の計画</a:t>
              </a:r>
              <a:endParaRPr kumimoji="1" lang="ja-JP" altLang="en-US" dirty="0">
                <a:solidFill>
                  <a:schemeClr val="bg1"/>
                </a:solidFill>
                <a:latin typeface="Meiryo" charset="-128"/>
                <a:ea typeface="Meiryo" charset="-128"/>
                <a:cs typeface="Meiryo" charset="-128"/>
              </a:endParaRPr>
            </a:p>
          </p:txBody>
        </p:sp>
        <p:sp>
          <p:nvSpPr>
            <p:cNvPr id="58" name="円弧 57"/>
            <p:cNvSpPr/>
            <p:nvPr/>
          </p:nvSpPr>
          <p:spPr>
            <a:xfrm>
              <a:off x="7863072" y="4798345"/>
              <a:ext cx="877163" cy="877163"/>
            </a:xfrm>
            <a:prstGeom prst="arc">
              <a:avLst>
                <a:gd name="adj1" fmla="val 17596381"/>
                <a:gd name="adj2" fmla="val 16292595"/>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テキスト ボックス 58"/>
            <p:cNvSpPr txBox="1"/>
            <p:nvPr/>
          </p:nvSpPr>
          <p:spPr>
            <a:xfrm>
              <a:off x="7296879" y="4946905"/>
              <a:ext cx="2031325" cy="646331"/>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対策は期待通りに</a:t>
              </a:r>
              <a:endParaRPr kumimoji="1" lang="en-US" altLang="ja-JP" dirty="0" smtClean="0">
                <a:solidFill>
                  <a:schemeClr val="bg1"/>
                </a:solidFill>
                <a:latin typeface="Meiryo" charset="-128"/>
                <a:ea typeface="Meiryo" charset="-128"/>
                <a:cs typeface="Meiryo" charset="-128"/>
              </a:endParaRPr>
            </a:p>
            <a:p>
              <a:r>
                <a:rPr kumimoji="1" lang="ja-JP" altLang="en-US" dirty="0" smtClean="0">
                  <a:solidFill>
                    <a:schemeClr val="bg1"/>
                  </a:solidFill>
                  <a:latin typeface="Meiryo" charset="-128"/>
                  <a:ea typeface="Meiryo" charset="-128"/>
                  <a:cs typeface="Meiryo" charset="-128"/>
                </a:rPr>
                <a:t>機能しているか</a:t>
              </a:r>
              <a:endParaRPr kumimoji="1" lang="ja-JP" altLang="en-US" dirty="0">
                <a:solidFill>
                  <a:schemeClr val="bg1"/>
                </a:solidFill>
                <a:latin typeface="Meiryo" charset="-128"/>
                <a:ea typeface="Meiryo" charset="-128"/>
                <a:cs typeface="Meiryo" charset="-128"/>
              </a:endParaRPr>
            </a:p>
          </p:txBody>
        </p:sp>
        <p:grpSp>
          <p:nvGrpSpPr>
            <p:cNvPr id="60" name="図形グループ 59"/>
            <p:cNvGrpSpPr/>
            <p:nvPr/>
          </p:nvGrpSpPr>
          <p:grpSpPr>
            <a:xfrm>
              <a:off x="5993758" y="3362959"/>
              <a:ext cx="3746590" cy="1171618"/>
              <a:chOff x="6387191" y="3362959"/>
              <a:chExt cx="3145693" cy="1078180"/>
            </a:xfrm>
          </p:grpSpPr>
          <p:cxnSp>
            <p:nvCxnSpPr>
              <p:cNvPr id="76" name="直線コネクタ 75"/>
              <p:cNvCxnSpPr/>
              <p:nvPr/>
            </p:nvCxnSpPr>
            <p:spPr>
              <a:xfrm>
                <a:off x="6387191" y="3362959"/>
                <a:ext cx="1059030" cy="1078180"/>
              </a:xfrm>
              <a:prstGeom prst="line">
                <a:avLst/>
              </a:prstGeom>
              <a:ln w="762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7408991" y="4441139"/>
                <a:ext cx="2123893" cy="0"/>
              </a:xfrm>
              <a:prstGeom prst="line">
                <a:avLst/>
              </a:prstGeom>
              <a:ln w="762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1" name="図形グループ 60"/>
            <p:cNvGrpSpPr/>
            <p:nvPr/>
          </p:nvGrpSpPr>
          <p:grpSpPr>
            <a:xfrm>
              <a:off x="520968" y="2991776"/>
              <a:ext cx="9331564" cy="669208"/>
              <a:chOff x="520968" y="2991776"/>
              <a:chExt cx="9331564" cy="669208"/>
            </a:xfrm>
          </p:grpSpPr>
          <p:cxnSp>
            <p:nvCxnSpPr>
              <p:cNvPr id="63" name="直線コネクタ 62"/>
              <p:cNvCxnSpPr/>
              <p:nvPr/>
            </p:nvCxnSpPr>
            <p:spPr>
              <a:xfrm flipV="1">
                <a:off x="2912749" y="3298799"/>
                <a:ext cx="200297" cy="230777"/>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3386589" y="3275630"/>
                <a:ext cx="334457" cy="385354"/>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520968" y="3509917"/>
                <a:ext cx="2403566"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6332154" y="3003278"/>
                <a:ext cx="3520378"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069667" y="3308287"/>
                <a:ext cx="364909" cy="352697"/>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675176" y="3283814"/>
                <a:ext cx="364909" cy="352697"/>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3990708" y="3251157"/>
                <a:ext cx="334457" cy="385354"/>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4281470" y="3262824"/>
                <a:ext cx="364909" cy="352697"/>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4595224" y="3230167"/>
                <a:ext cx="334457" cy="385354"/>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4876104" y="3231433"/>
                <a:ext cx="364909" cy="352697"/>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5226421" y="3240258"/>
                <a:ext cx="334457" cy="385354"/>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508394" y="3237838"/>
                <a:ext cx="364909" cy="352697"/>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V="1">
                <a:off x="5827079" y="2991776"/>
                <a:ext cx="522061" cy="601506"/>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テキスト ボックス 61"/>
            <p:cNvSpPr txBox="1"/>
            <p:nvPr/>
          </p:nvSpPr>
          <p:spPr>
            <a:xfrm>
              <a:off x="6883125" y="3951468"/>
              <a:ext cx="3336713" cy="400110"/>
            </a:xfrm>
            <a:prstGeom prst="rect">
              <a:avLst/>
            </a:prstGeom>
            <a:noFill/>
          </p:spPr>
          <p:txBody>
            <a:bodyPr wrap="square" rtlCol="0">
              <a:spAutoFit/>
            </a:bodyPr>
            <a:lstStyle/>
            <a:p>
              <a:pPr algn="ctr"/>
              <a:r>
                <a:rPr kumimoji="1" lang="ja-JP" altLang="en-US" sz="2000" b="1" dirty="0" smtClean="0">
                  <a:solidFill>
                    <a:schemeClr val="accent6">
                      <a:lumMod val="60000"/>
                      <a:lumOff val="40000"/>
                    </a:schemeClr>
                  </a:solidFill>
                  <a:latin typeface="Meiryo" charset="-128"/>
                  <a:ea typeface="Meiryo" charset="-128"/>
                  <a:cs typeface="Meiryo" charset="-128"/>
                </a:rPr>
                <a:t>✕</a:t>
              </a:r>
              <a:r>
                <a:rPr kumimoji="1" lang="en-US" altLang="ja-JP" sz="2000" b="1" dirty="0" smtClean="0">
                  <a:solidFill>
                    <a:schemeClr val="accent6">
                      <a:lumMod val="60000"/>
                      <a:lumOff val="40000"/>
                    </a:schemeClr>
                  </a:solidFill>
                  <a:latin typeface="Meiryo" charset="-128"/>
                  <a:ea typeface="Meiryo" charset="-128"/>
                  <a:cs typeface="Meiryo" charset="-128"/>
                </a:rPr>
                <a:t> IT</a:t>
              </a:r>
              <a:r>
                <a:rPr kumimoji="1" lang="ja-JP" altLang="en-US" sz="2000" b="1" dirty="0" smtClean="0">
                  <a:solidFill>
                    <a:schemeClr val="accent6">
                      <a:lumMod val="60000"/>
                      <a:lumOff val="40000"/>
                    </a:schemeClr>
                  </a:solidFill>
                  <a:latin typeface="Meiryo" charset="-128"/>
                  <a:ea typeface="Meiryo" charset="-128"/>
                  <a:cs typeface="Meiryo" charset="-128"/>
                </a:rPr>
                <a:t>制限による効率悪化</a:t>
              </a:r>
              <a:endParaRPr kumimoji="1" lang="ja-JP" altLang="en-US" sz="2000" b="1" dirty="0">
                <a:solidFill>
                  <a:schemeClr val="accent6">
                    <a:lumMod val="60000"/>
                    <a:lumOff val="40000"/>
                  </a:schemeClr>
                </a:solidFill>
                <a:latin typeface="Meiryo" charset="-128"/>
                <a:ea typeface="Meiryo" charset="-128"/>
                <a:cs typeface="Meiryo" charset="-128"/>
              </a:endParaRPr>
            </a:p>
          </p:txBody>
        </p:sp>
      </p:grpSp>
    </p:spTree>
    <p:extLst>
      <p:ext uri="{BB962C8B-B14F-4D97-AF65-F5344CB8AC3E}">
        <p14:creationId xmlns:p14="http://schemas.microsoft.com/office/powerpoint/2010/main" val="1160609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セキュリティのスパイラルアップではない</a:t>
            </a:r>
            <a:endParaRPr lang="ja-JP" altLang="en-US" dirty="0"/>
          </a:p>
        </p:txBody>
      </p:sp>
      <p:sp>
        <p:nvSpPr>
          <p:cNvPr id="3" name="コンテンツ プレースホルダー 2"/>
          <p:cNvSpPr>
            <a:spLocks noGrp="1"/>
          </p:cNvSpPr>
          <p:nvPr>
            <p:ph idx="1"/>
          </p:nvPr>
        </p:nvSpPr>
        <p:spPr/>
        <p:txBody>
          <a:bodyPr/>
          <a:lstStyle/>
          <a:p>
            <a:r>
              <a:rPr lang="ja-JP" altLang="en-US" dirty="0" smtClean="0"/>
              <a:t>情報セキュリティのスパイラルアップ？</a:t>
            </a:r>
            <a:endParaRPr lang="en-US" altLang="ja-JP" dirty="0" smtClean="0"/>
          </a:p>
          <a:p>
            <a:pPr lvl="1"/>
            <a:r>
              <a:rPr lang="ja-JP" altLang="en-US" dirty="0" smtClean="0"/>
              <a:t>セキュリティ対策を重ねていくだけでは業務に支障が出る</a:t>
            </a:r>
            <a:endParaRPr lang="en-US" altLang="ja-JP" dirty="0" smtClean="0"/>
          </a:p>
          <a:p>
            <a:pPr lvl="1"/>
            <a:r>
              <a:rPr lang="en-US" altLang="ja-JP" dirty="0" smtClean="0"/>
              <a:t>IT</a:t>
            </a:r>
            <a:r>
              <a:rPr lang="ja-JP" altLang="en-US" dirty="0" smtClean="0"/>
              <a:t>活用を前提とした業務改革のためにセキュリティを活かす</a:t>
            </a:r>
            <a:endParaRPr lang="en-US" altLang="ja-JP" dirty="0" smtClean="0"/>
          </a:p>
          <a:p>
            <a:r>
              <a:rPr lang="ja-JP" altLang="en-US" dirty="0" smtClean="0"/>
              <a:t>正規サービス、業務のスパイラルアップ</a:t>
            </a:r>
            <a:endParaRPr lang="en-US" altLang="ja-JP" dirty="0" smtClean="0"/>
          </a:p>
          <a:p>
            <a:pPr lvl="1"/>
            <a:r>
              <a:rPr lang="ja-JP" altLang="en-US" dirty="0" smtClean="0"/>
              <a:t>本来は</a:t>
            </a:r>
            <a:r>
              <a:rPr lang="en-US" altLang="ja-JP" dirty="0" smtClean="0"/>
              <a:t>IT</a:t>
            </a:r>
            <a:r>
              <a:rPr lang="ja-JP" altLang="en-US" dirty="0" smtClean="0"/>
              <a:t>サービスにセキュリティ機能を取り込んだり、手順の中にセキュリティ対策を取り込んで「正規の</a:t>
            </a:r>
            <a:r>
              <a:rPr lang="en-US" altLang="ja-JP" dirty="0" smtClean="0"/>
              <a:t>IT</a:t>
            </a:r>
            <a:r>
              <a:rPr lang="ja-JP" altLang="en-US" dirty="0" smtClean="0"/>
              <a:t>サービス」「正規の業務手順」を作っていくこと</a:t>
            </a:r>
            <a:endParaRPr lang="en-US" altLang="ja-JP" dirty="0" smtClean="0"/>
          </a:p>
          <a:p>
            <a:pPr lvl="1"/>
            <a:r>
              <a:rPr lang="ja-JP" altLang="en-US" dirty="0" smtClean="0"/>
              <a:t>これを「普遍化」と言っています</a:t>
            </a:r>
            <a:endParaRPr lang="en-US" altLang="ja-JP" dirty="0" smtClean="0"/>
          </a:p>
          <a:p>
            <a:endParaRPr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pPr/>
              <a:t>15</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772549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正しい情報管理や業務、</a:t>
            </a:r>
            <a:r>
              <a:rPr kumimoji="1" lang="en-US" altLang="ja-JP" dirty="0" smtClean="0"/>
              <a:t>IT</a:t>
            </a:r>
            <a:r>
              <a:rPr kumimoji="1" lang="ja-JP" altLang="en-US" dirty="0" smtClean="0"/>
              <a:t>サービスを作る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a:lnSpc>
                <a:spcPct val="120000"/>
              </a:lnSpc>
            </a:pPr>
            <a:r>
              <a:rPr lang="ja-JP" altLang="en-US" dirty="0"/>
              <a:t>そもそも正しい情報管理ができていないのに、正しい情報セキュリティはできない</a:t>
            </a:r>
            <a:endParaRPr lang="en-US" altLang="ja-JP" dirty="0"/>
          </a:p>
          <a:p>
            <a:pPr lvl="1">
              <a:lnSpc>
                <a:spcPct val="120000"/>
              </a:lnSpc>
            </a:pPr>
            <a:r>
              <a:rPr lang="ja-JP" altLang="en-US" dirty="0"/>
              <a:t>電子化と情報化の違いがわかっていない</a:t>
            </a:r>
            <a:endParaRPr lang="en-US" altLang="ja-JP" dirty="0"/>
          </a:p>
          <a:p>
            <a:pPr lvl="1">
              <a:lnSpc>
                <a:spcPct val="120000"/>
              </a:lnSpc>
            </a:pPr>
            <a:r>
              <a:rPr lang="en-US" altLang="ja-JP" dirty="0"/>
              <a:t>Word</a:t>
            </a:r>
            <a:r>
              <a:rPr lang="ja-JP" altLang="en-US" dirty="0"/>
              <a:t>で作ったデータを印刷したときに、どっちがプライマリーになるのか・・・対象が明確になっていない</a:t>
            </a:r>
            <a:endParaRPr lang="en-US" altLang="ja-JP" dirty="0"/>
          </a:p>
          <a:p>
            <a:pPr>
              <a:lnSpc>
                <a:spcPct val="120000"/>
              </a:lnSpc>
            </a:pPr>
            <a:r>
              <a:rPr lang="ja-JP" altLang="en-US" dirty="0"/>
              <a:t>正しい情報管理のために必要なこと</a:t>
            </a:r>
            <a:endParaRPr lang="en-US" altLang="ja-JP" dirty="0"/>
          </a:p>
          <a:p>
            <a:pPr lvl="1">
              <a:lnSpc>
                <a:spcPct val="120000"/>
              </a:lnSpc>
            </a:pPr>
            <a:r>
              <a:rPr lang="ja-JP" altLang="en-US" dirty="0"/>
              <a:t>情報の分類と全体の</a:t>
            </a:r>
            <a:r>
              <a:rPr lang="ja-JP" altLang="en-US" dirty="0" smtClean="0"/>
              <a:t>指針</a:t>
            </a:r>
            <a:endParaRPr lang="en-US" altLang="ja-JP" dirty="0" smtClean="0"/>
          </a:p>
          <a:p>
            <a:pPr lvl="1">
              <a:lnSpc>
                <a:spcPct val="120000"/>
              </a:lnSpc>
            </a:pPr>
            <a:r>
              <a:rPr lang="ja-JP" altLang="en-US" dirty="0" smtClean="0"/>
              <a:t>現場が実施できる明確な手順</a:t>
            </a:r>
            <a:endParaRPr lang="en-US" altLang="ja-JP" dirty="0" smtClean="0"/>
          </a:p>
          <a:p>
            <a:pPr lvl="1">
              <a:lnSpc>
                <a:spcPct val="120000"/>
              </a:lnSpc>
            </a:pPr>
            <a:r>
              <a:rPr lang="ja-JP" altLang="en-US" dirty="0" smtClean="0"/>
              <a:t>従業員の責任の軽減</a:t>
            </a:r>
            <a:endParaRPr lang="en-US" altLang="ja-JP" dirty="0"/>
          </a:p>
          <a:p>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16</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55758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err="1" smtClean="0"/>
              <a:t>DevSecOps</a:t>
            </a:r>
            <a:r>
              <a:rPr kumimoji="1" lang="ja-JP" altLang="en-US" dirty="0" smtClean="0"/>
              <a:t>を成功させるためのエッセンス</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87197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情報システム部門が独立していると・・・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情報システム部門への作業が依頼ベースだと・・・</a:t>
            </a:r>
            <a:endParaRPr kumimoji="1" lang="en-US" altLang="ja-JP" dirty="0" smtClean="0"/>
          </a:p>
          <a:p>
            <a:pPr lvl="1"/>
            <a:r>
              <a:rPr lang="ja-JP" altLang="en-US" dirty="0" smtClean="0"/>
              <a:t>仕事の進捗を把握することが難しい</a:t>
            </a:r>
            <a:endParaRPr lang="en-US" altLang="ja-JP" dirty="0" smtClean="0"/>
          </a:p>
          <a:p>
            <a:pPr lvl="1"/>
            <a:r>
              <a:rPr kumimoji="1" lang="ja-JP" altLang="en-US" dirty="0" smtClean="0"/>
              <a:t>作業ミスがあったときにすぐに変更できない</a:t>
            </a:r>
            <a:endParaRPr kumimoji="1" lang="en-US" altLang="ja-JP" dirty="0" smtClean="0"/>
          </a:p>
          <a:p>
            <a:pPr lvl="1"/>
            <a:r>
              <a:rPr lang="ja-JP" altLang="en-US" dirty="0" smtClean="0"/>
              <a:t>現在の状態を確認できない</a:t>
            </a:r>
            <a:endParaRPr lang="en-US" altLang="ja-JP" dirty="0" smtClean="0"/>
          </a:p>
          <a:p>
            <a:r>
              <a:rPr kumimoji="1" lang="ja-JP" altLang="en-US" dirty="0" smtClean="0"/>
              <a:t>セルフサービスだと・・・</a:t>
            </a:r>
            <a:endParaRPr kumimoji="1" lang="en-US" altLang="ja-JP" dirty="0" smtClean="0"/>
          </a:p>
          <a:p>
            <a:pPr lvl="1"/>
            <a:r>
              <a:rPr lang="ja-JP" altLang="en-US" dirty="0" smtClean="0"/>
              <a:t>作業担当者の責任が明確になる</a:t>
            </a:r>
            <a:endParaRPr lang="en-US" altLang="ja-JP" dirty="0" smtClean="0"/>
          </a:p>
          <a:p>
            <a:pPr lvl="1"/>
            <a:r>
              <a:rPr kumimoji="1" lang="ja-JP" altLang="en-US" dirty="0" smtClean="0"/>
              <a:t>すべての作業をオンラインにすればガバナンスが容易</a:t>
            </a:r>
            <a:endParaRPr kumimoji="1" lang="en-US" altLang="ja-JP" dirty="0" smtClean="0"/>
          </a:p>
          <a:p>
            <a:pPr lvl="1"/>
            <a:r>
              <a:rPr lang="ja-JP" altLang="en-US" dirty="0" smtClean="0"/>
              <a:t>ただし、業務スキルが必要　←　だから</a:t>
            </a:r>
            <a:r>
              <a:rPr lang="en-US" altLang="ja-JP" dirty="0" smtClean="0"/>
              <a:t>UI/UX</a:t>
            </a:r>
            <a:r>
              <a:rPr lang="ja-JP" altLang="en-US" dirty="0" smtClean="0"/>
              <a:t>が大事！！</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18</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43385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人間の関与を最小限にする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人間の関与を最小限にすることが情報セキュリティの目標の一つ</a:t>
            </a:r>
            <a:endParaRPr lang="en-US" altLang="ja-JP" dirty="0"/>
          </a:p>
          <a:p>
            <a:pPr lvl="1"/>
            <a:r>
              <a:rPr lang="ja-JP" altLang="en-US" dirty="0"/>
              <a:t>人間はミスをする</a:t>
            </a:r>
            <a:endParaRPr lang="en-US" altLang="ja-JP" dirty="0"/>
          </a:p>
          <a:p>
            <a:pPr lvl="1"/>
            <a:r>
              <a:rPr lang="ja-JP" altLang="en-US" dirty="0"/>
              <a:t>人間はルールを守れない</a:t>
            </a:r>
            <a:endParaRPr lang="en-US" altLang="ja-JP" dirty="0"/>
          </a:p>
          <a:p>
            <a:pPr lvl="1"/>
            <a:r>
              <a:rPr lang="ja-JP" altLang="en-US" dirty="0"/>
              <a:t>だから「教育をする」ではなく「人間の関与」を最小限にする</a:t>
            </a:r>
            <a:endParaRPr lang="en-US" altLang="ja-JP" dirty="0"/>
          </a:p>
          <a:p>
            <a:r>
              <a:rPr lang="ja-JP" altLang="en-US" dirty="0"/>
              <a:t>情報セキュリティのシステム化ができる人材は必要</a:t>
            </a:r>
            <a:endParaRPr lang="en-US" altLang="ja-JP" dirty="0"/>
          </a:p>
          <a:p>
            <a:pPr lvl="1"/>
            <a:r>
              <a:rPr lang="ja-JP" altLang="en-US" dirty="0"/>
              <a:t>ルール作り、ルールの順守というコンプライアンスから、経営層が情報を適切に入手し、判断するためのガバナンスへ移行している</a:t>
            </a:r>
          </a:p>
          <a:p>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19</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34143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暗号の強度とかパスワードの強度とか</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89365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どんな対策が人に依存しているか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セキュリティ対策を人に依存していると事業計画ができない</a:t>
            </a:r>
          </a:p>
          <a:p>
            <a:pPr lvl="1"/>
            <a:r>
              <a:rPr lang="ja-JP" altLang="en-US" dirty="0"/>
              <a:t>だれか一人の失敗で数億円の損失！それは経営者の目論見が甘かったとしか言いようがありません。アメリカのスーパーマーケットのターゲットでのクレジットカード情報の流出で経営者が責任を取らされたのは当たり前。現場の把握ができていなかった（ガバナンスの欠如）のは経営者の責任</a:t>
            </a:r>
          </a:p>
          <a:p>
            <a:r>
              <a:rPr lang="ja-JP" altLang="en-US" dirty="0"/>
              <a:t>ガバナンスを確保するためになにができるか</a:t>
            </a:r>
          </a:p>
          <a:p>
            <a:pPr lvl="1"/>
            <a:r>
              <a:rPr lang="ja-JP" altLang="en-US" dirty="0"/>
              <a:t>「ネットワークにつながっていない</a:t>
            </a:r>
            <a:r>
              <a:rPr lang="en-US" altLang="ja-JP" dirty="0"/>
              <a:t>PC</a:t>
            </a:r>
            <a:r>
              <a:rPr lang="ja-JP" altLang="en-US" dirty="0"/>
              <a:t>とつながっている</a:t>
            </a:r>
            <a:r>
              <a:rPr lang="en-US" altLang="ja-JP" dirty="0"/>
              <a:t>PC</a:t>
            </a:r>
            <a:r>
              <a:rPr lang="ja-JP" altLang="en-US" dirty="0"/>
              <a:t>はどちらが把握しやすいのか」という観点を持っているかどうか</a:t>
            </a:r>
          </a:p>
          <a:p>
            <a:pPr lvl="1"/>
            <a:r>
              <a:rPr lang="ja-JP" altLang="en-US" dirty="0"/>
              <a:t>ガバナンス確保に寄与しない</a:t>
            </a:r>
            <a:r>
              <a:rPr lang="en-US" altLang="ja-JP" dirty="0"/>
              <a:t>IT</a:t>
            </a:r>
            <a:r>
              <a:rPr lang="ja-JP" altLang="en-US" dirty="0"/>
              <a:t>投資は必要ないという判断をすることができるかどうかが現場との信頼関係</a:t>
            </a:r>
            <a:r>
              <a:rPr lang="ja-JP" altLang="en-US" dirty="0" smtClean="0"/>
              <a:t>を築く基盤</a:t>
            </a:r>
            <a:r>
              <a:rPr lang="ja-JP" altLang="en-US" dirty="0"/>
              <a:t>となります</a:t>
            </a:r>
          </a:p>
          <a:p>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20</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1770887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情報セキュリティとはなにか</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8206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情報セキュリティの目的</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情報セキュリティは情報資産</a:t>
            </a:r>
            <a:r>
              <a:rPr lang="ja-JP" altLang="en-US" dirty="0" smtClean="0"/>
              <a:t>の保護では</a:t>
            </a:r>
            <a:r>
              <a:rPr lang="ja-JP" altLang="en-US" dirty="0"/>
              <a:t>ありません</a:t>
            </a:r>
            <a:endParaRPr lang="en-US" altLang="ja-JP" dirty="0"/>
          </a:p>
          <a:p>
            <a:pPr lvl="1"/>
            <a:r>
              <a:rPr lang="ja-JP" altLang="en-US" dirty="0"/>
              <a:t>「</a:t>
            </a:r>
            <a:r>
              <a:rPr lang="en-US" altLang="ja-JP" dirty="0"/>
              <a:t>ISMS</a:t>
            </a:r>
            <a:r>
              <a:rPr lang="ja-JP" altLang="en-US" dirty="0"/>
              <a:t>認証取得を簡単にするため」にやってきた情報セキュリティ対策から、自社のための情報セキュリティに切り替えられない企業が山</a:t>
            </a:r>
            <a:r>
              <a:rPr lang="ja-JP" altLang="en-US" dirty="0" smtClean="0"/>
              <a:t>ほどある</a:t>
            </a:r>
            <a:endParaRPr lang="en-US" altLang="ja-JP" dirty="0"/>
          </a:p>
          <a:p>
            <a:pPr lvl="1"/>
            <a:r>
              <a:rPr lang="en-US" altLang="ja-JP" dirty="0"/>
              <a:t>USB</a:t>
            </a:r>
            <a:r>
              <a:rPr lang="ja-JP" altLang="en-US" dirty="0"/>
              <a:t>メモリ利用禁止、</a:t>
            </a:r>
            <a:r>
              <a:rPr lang="en-US" altLang="ja-JP" dirty="0"/>
              <a:t>PC</a:t>
            </a:r>
            <a:r>
              <a:rPr lang="ja-JP" altLang="en-US" dirty="0"/>
              <a:t>持ち出し禁止、ネットワークの分離など・・・（もしも</a:t>
            </a:r>
            <a:r>
              <a:rPr lang="en-US" altLang="ja-JP" dirty="0"/>
              <a:t>USB</a:t>
            </a:r>
            <a:r>
              <a:rPr lang="ja-JP" altLang="en-US" dirty="0"/>
              <a:t>メモリが</a:t>
            </a:r>
            <a:r>
              <a:rPr lang="en-US" altLang="ja-JP" dirty="0"/>
              <a:t>1</a:t>
            </a:r>
            <a:r>
              <a:rPr lang="ja-JP" altLang="en-US" dirty="0"/>
              <a:t>万本売れたらいくらの売上？）</a:t>
            </a:r>
            <a:endParaRPr lang="en-US" altLang="ja-JP" dirty="0"/>
          </a:p>
          <a:p>
            <a:r>
              <a:rPr lang="en-US" altLang="ja-JP" dirty="0" smtClean="0"/>
              <a:t>IT</a:t>
            </a:r>
            <a:r>
              <a:rPr lang="ja-JP" altLang="en-US" dirty="0"/>
              <a:t>を最大限に活用する</a:t>
            </a:r>
            <a:r>
              <a:rPr lang="ja-JP" altLang="en-US" dirty="0" smtClean="0"/>
              <a:t>ための最小限のセキュリティ</a:t>
            </a:r>
            <a:endParaRPr lang="en-US" altLang="ja-JP" dirty="0"/>
          </a:p>
          <a:p>
            <a:pPr lvl="1"/>
            <a:r>
              <a:rPr lang="en-US" altLang="ja-JP" dirty="0"/>
              <a:t>IT</a:t>
            </a:r>
            <a:r>
              <a:rPr lang="ja-JP" altLang="en-US" dirty="0"/>
              <a:t>を活用する上での心配事を解消する</a:t>
            </a:r>
            <a:endParaRPr lang="en-US" altLang="ja-JP" dirty="0"/>
          </a:p>
          <a:p>
            <a:pPr lvl="1"/>
            <a:r>
              <a:rPr lang="ja-JP" altLang="en-US" dirty="0"/>
              <a:t>どのような心配事があるのかをリストアップし対策を検討する</a:t>
            </a:r>
            <a:endParaRPr lang="en-US" altLang="ja-JP" dirty="0"/>
          </a:p>
          <a:p>
            <a:endParaRPr lang="ja-JP" altLang="en-US" dirty="0"/>
          </a:p>
          <a:p>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22</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199187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a:t>
            </a:r>
            <a:r>
              <a:rPr kumimoji="1" lang="ja-JP" altLang="en-US" dirty="0" smtClean="0"/>
              <a:t>セキュリティがちゃんとできているか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リスク受容レベルを経営者と合意する</a:t>
            </a:r>
            <a:endParaRPr lang="en-US" altLang="ja-JP" dirty="0" smtClean="0"/>
          </a:p>
          <a:p>
            <a:pPr lvl="1"/>
            <a:r>
              <a:rPr lang="ja-JP" altLang="en-US" dirty="0" smtClean="0"/>
              <a:t>情報</a:t>
            </a:r>
            <a:r>
              <a:rPr lang="ja-JP" altLang="en-US" dirty="0"/>
              <a:t>セキュリティが必要かどうかの合意をするためにもっとも重要な要素は「リスク受容レベル」を合意すること</a:t>
            </a:r>
            <a:endParaRPr lang="en-US" altLang="ja-JP" dirty="0"/>
          </a:p>
          <a:p>
            <a:pPr lvl="1"/>
            <a:r>
              <a:rPr lang="ja-JP" altLang="en-US" dirty="0"/>
              <a:t>情報セキュリティをどこまでやるか（いわゆる必要性）はリスク受容レベルによって決まります</a:t>
            </a:r>
            <a:endParaRPr lang="en-US" altLang="ja-JP" dirty="0"/>
          </a:p>
          <a:p>
            <a:r>
              <a:rPr lang="ja-JP" altLang="en-US" dirty="0"/>
              <a:t>まずはどこまで許容出来るのかを明確にし、これを合意することからスタートしましょう</a:t>
            </a:r>
            <a:endParaRPr lang="en-US"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23</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806188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国内における情報セキュリティのトレンド</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142572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サイバーセキュリティ経営の３原則</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marL="514350" indent="-514350" algn="just">
              <a:spcAft>
                <a:spcPts val="600"/>
              </a:spcAft>
              <a:buFont typeface="+mj-lt"/>
              <a:buAutoNum type="arabicPeriod"/>
            </a:pPr>
            <a:r>
              <a:rPr lang="ja-JP" altLang="en-US" dirty="0"/>
              <a:t>ビジネス展開や企業内の生産性の向上のために、</a:t>
            </a:r>
            <a:r>
              <a:rPr lang="en-US" altLang="ja-JP" dirty="0"/>
              <a:t>IT</a:t>
            </a:r>
            <a:r>
              <a:rPr lang="ja-JP" altLang="en-US" dirty="0" smtClean="0"/>
              <a:t>サービス等</a:t>
            </a:r>
            <a:r>
              <a:rPr lang="ja-JP" altLang="en-US" dirty="0"/>
              <a:t>の提供や</a:t>
            </a:r>
            <a:r>
              <a:rPr lang="en-US" altLang="ja-JP" dirty="0"/>
              <a:t>IT</a:t>
            </a:r>
            <a:r>
              <a:rPr lang="ja-JP" altLang="en-US" dirty="0"/>
              <a:t>を利活用する機会は増加傾向にあり、サイバー</a:t>
            </a:r>
            <a:r>
              <a:rPr lang="ja-JP" altLang="en-US" dirty="0" smtClean="0"/>
              <a:t>攻撃が゙</a:t>
            </a:r>
            <a:r>
              <a:rPr lang="ja-JP" altLang="en-US" dirty="0"/>
              <a:t>避けられないリスクとなっている現状において、経営戦略としてのセキュリティ投資は必要不可欠かつ経営者としての責務である。このため、サイバー攻撃のリスクをどの程度受容するのか、セキュリティ投資</a:t>
            </a:r>
            <a:r>
              <a:rPr lang="ja-JP" altLang="en-US" dirty="0" smtClean="0"/>
              <a:t>をどこまでやる</a:t>
            </a:r>
            <a:r>
              <a:rPr lang="ja-JP" altLang="en-US" dirty="0"/>
              <a:t>のか、</a:t>
            </a:r>
            <a:r>
              <a:rPr lang="ja-JP" altLang="en-US" dirty="0" smtClean="0"/>
              <a:t>経営者がリーダーシップ</a:t>
            </a:r>
            <a:r>
              <a:rPr lang="ja-JP" altLang="en-US" dirty="0"/>
              <a:t>をとって対策を推進しなければ、企業に影響を与える</a:t>
            </a:r>
            <a:r>
              <a:rPr lang="ja-JP" altLang="en-US" dirty="0" smtClean="0"/>
              <a:t>リスクが゙見過ごされてしまう</a:t>
            </a:r>
            <a:endParaRPr lang="en-US" altLang="ja-JP" dirty="0"/>
          </a:p>
          <a:p>
            <a:pPr marL="514350" indent="-514350" algn="just">
              <a:spcAft>
                <a:spcPts val="600"/>
              </a:spcAft>
              <a:buFont typeface="+mj-lt"/>
              <a:buAutoNum type="arabicPeriod"/>
            </a:pPr>
            <a:r>
              <a:rPr lang="ja-JP" altLang="en-US" dirty="0"/>
              <a:t>子会社で発生した問題はもちろんのこと、自社から生産の委託先などの外部に提供した情報がサイバー攻撃により流出してしまうことも大きなリスク要因となる。このため、自社のみならず、系列企業やサプライチェーンのビジネスパートナー等を含めたセキュリティ対策が必要で</a:t>
            </a:r>
            <a:r>
              <a:rPr lang="ja-JP" altLang="en-US" dirty="0" smtClean="0"/>
              <a:t>ある</a:t>
            </a:r>
            <a:endParaRPr lang="en-US" altLang="ja-JP" dirty="0"/>
          </a:p>
          <a:p>
            <a:pPr marL="514350" indent="-514350" algn="just">
              <a:spcAft>
                <a:spcPts val="600"/>
              </a:spcAft>
              <a:buFont typeface="+mj-lt"/>
              <a:buAutoNum type="arabicPeriod"/>
            </a:pPr>
            <a:r>
              <a:rPr lang="ja-JP" altLang="en-US" dirty="0"/>
              <a:t>ステークホルダー</a:t>
            </a:r>
            <a:r>
              <a:rPr lang="en-US" altLang="ja-JP" dirty="0"/>
              <a:t>(</a:t>
            </a:r>
            <a:r>
              <a:rPr lang="ja-JP" altLang="en-US" dirty="0"/>
              <a:t>顧客や株主等</a:t>
            </a:r>
            <a:r>
              <a:rPr lang="en-US" altLang="ja-JP" dirty="0"/>
              <a:t>)</a:t>
            </a:r>
            <a:r>
              <a:rPr lang="ja-JP" altLang="en-US" dirty="0"/>
              <a:t>の信頼感を高めるとともに、サイバー攻撃を受けた場合の不信感を抑えるため、平時からのセキュリティ対策に関する情報開示など、関係者との適切なコミュニケーションが必要で</a:t>
            </a:r>
            <a:r>
              <a:rPr lang="ja-JP" altLang="en-US" dirty="0" smtClean="0"/>
              <a:t>ある</a:t>
            </a:r>
            <a:endParaRPr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25</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747323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担当幹部（</a:t>
            </a:r>
            <a:r>
              <a:rPr lang="en-US" altLang="ja-JP" smtClean="0"/>
              <a:t>CISO</a:t>
            </a:r>
            <a:r>
              <a:rPr lang="ja-JP" altLang="en-US" smtClean="0"/>
              <a:t>など）に指示すべき</a:t>
            </a:r>
            <a:r>
              <a:rPr lang="en-US" altLang="ja-JP" smtClean="0"/>
              <a:t>10</a:t>
            </a:r>
            <a:r>
              <a:rPr lang="ja-JP" altLang="en-US" smtClean="0"/>
              <a:t>項目</a:t>
            </a:r>
            <a:endParaRPr lang="ja-JP" altLang="en-US" dirty="0"/>
          </a:p>
        </p:txBody>
      </p:sp>
      <p:sp>
        <p:nvSpPr>
          <p:cNvPr id="3" name="コンテンツ プレースホルダー 2"/>
          <p:cNvSpPr>
            <a:spLocks noGrp="1"/>
          </p:cNvSpPr>
          <p:nvPr>
            <p:ph idx="1"/>
          </p:nvPr>
        </p:nvSpPr>
        <p:spPr/>
        <p:txBody>
          <a:bodyPr numCol="2" spcCol="180000">
            <a:normAutofit fontScale="70000" lnSpcReduction="20000"/>
          </a:bodyPr>
          <a:lstStyle/>
          <a:p>
            <a:pPr marL="514350" indent="-514350">
              <a:buFont typeface="+mj-lt"/>
              <a:buAutoNum type="arabicPeriod"/>
            </a:pPr>
            <a:r>
              <a:rPr lang="ja-JP" altLang="en-US" dirty="0" smtClean="0"/>
              <a:t>サイバーセキュリティリスクへの対応について、組織の内外に示すための方針</a:t>
            </a:r>
            <a:r>
              <a:rPr lang="en-US" altLang="ja-JP" dirty="0" smtClean="0"/>
              <a:t>(</a:t>
            </a:r>
            <a:r>
              <a:rPr lang="ja-JP" altLang="en-US" dirty="0" smtClean="0"/>
              <a:t>セキュリティポリシー</a:t>
            </a:r>
            <a:r>
              <a:rPr lang="en-US" altLang="ja-JP" dirty="0" smtClean="0"/>
              <a:t>)</a:t>
            </a:r>
            <a:r>
              <a:rPr lang="ja-JP" altLang="en-US" dirty="0" smtClean="0"/>
              <a:t>を策定すること。</a:t>
            </a:r>
            <a:endParaRPr lang="en-US" altLang="ja-JP" dirty="0" smtClean="0"/>
          </a:p>
          <a:p>
            <a:pPr marL="514350" indent="-514350">
              <a:buFont typeface="+mj-lt"/>
              <a:buAutoNum type="arabicPeriod"/>
            </a:pPr>
            <a:r>
              <a:rPr lang="ja-JP" altLang="en-US" dirty="0" smtClean="0"/>
              <a:t>方針に基づく対応策を実装できるよう、経営者とセキュリティ担当者、両者をつなぐ仲介者としての </a:t>
            </a:r>
            <a:r>
              <a:rPr lang="en-US" altLang="ja-JP" dirty="0" smtClean="0"/>
              <a:t>CISO </a:t>
            </a:r>
            <a:r>
              <a:rPr lang="ja-JP" altLang="en-US" dirty="0" smtClean="0"/>
              <a:t>等からなる適切な管理体制を構築すること。その中で、責任を明確化すること。</a:t>
            </a:r>
            <a:endParaRPr lang="en-US" altLang="ja-JP" dirty="0" smtClean="0"/>
          </a:p>
          <a:p>
            <a:pPr marL="514350" indent="-514350">
              <a:buFont typeface="+mj-lt"/>
              <a:buAutoNum type="arabicPeriod"/>
            </a:pPr>
            <a:r>
              <a:rPr lang="ja-JP" altLang="en-US" dirty="0" smtClean="0"/>
              <a:t>経営戦略を踏まえて守るべき資産を特定し、セキュリティリスクを洗い出すとともに、そのリスクへの対処に向けた計画を策定すること。</a:t>
            </a:r>
            <a:endParaRPr lang="en-US" altLang="ja-JP" dirty="0" smtClean="0"/>
          </a:p>
          <a:p>
            <a:pPr marL="514350" indent="-514350">
              <a:buFont typeface="+mj-lt"/>
              <a:buAutoNum type="arabicPeriod"/>
            </a:pPr>
            <a:r>
              <a:rPr lang="ja-JP" altLang="en-US" dirty="0" smtClean="0"/>
              <a:t>計画が確実に実施され、改善が図られるよう、</a:t>
            </a:r>
            <a:r>
              <a:rPr lang="en-US" altLang="ja-JP" dirty="0" smtClean="0"/>
              <a:t>PDCA</a:t>
            </a:r>
            <a:r>
              <a:rPr lang="ja-JP" altLang="en-US" dirty="0" smtClean="0"/>
              <a:t>を実施すること。また、対策状況については、</a:t>
            </a:r>
            <a:r>
              <a:rPr lang="en-US" altLang="ja-JP" dirty="0" smtClean="0"/>
              <a:t>CISO</a:t>
            </a:r>
            <a:r>
              <a:rPr lang="ja-JP" altLang="en-US" dirty="0" smtClean="0"/>
              <a:t>等が定期的に経営者に対して報告をするとともに、ステークホルダーからの信頼性を高めるべく適切に開示すること。</a:t>
            </a:r>
            <a:endParaRPr lang="en-US" altLang="ja-JP" dirty="0" smtClean="0"/>
          </a:p>
          <a:p>
            <a:pPr marL="514350" indent="-514350">
              <a:buFont typeface="+mj-lt"/>
              <a:buAutoNum type="arabicPeriod"/>
            </a:pPr>
            <a:r>
              <a:rPr lang="ja-JP" altLang="en-US" dirty="0" smtClean="0"/>
              <a:t>系列企業やサプライチェーンのビジネスパートナーを含め、自社同様に</a:t>
            </a:r>
            <a:r>
              <a:rPr lang="en-US" altLang="ja-JP" dirty="0" smtClean="0"/>
              <a:t>PDCA</a:t>
            </a:r>
            <a:r>
              <a:rPr lang="ja-JP" altLang="en-US" dirty="0" smtClean="0"/>
              <a:t>の運用を含むサイバーセキュリティ対策を行わせること。</a:t>
            </a:r>
          </a:p>
        </p:txBody>
      </p:sp>
      <p:sp>
        <p:nvSpPr>
          <p:cNvPr id="4" name="日付プレースホルダー 3"/>
          <p:cNvSpPr>
            <a:spLocks noGrp="1"/>
          </p:cNvSpPr>
          <p:nvPr>
            <p:ph type="dt" sz="half" idx="10"/>
          </p:nvPr>
        </p:nvSpPr>
        <p:spPr>
          <a:xfrm>
            <a:off x="7550981" y="6318177"/>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a:xfrm>
            <a:off x="680321" y="6318178"/>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スライド番号プレースホルダー 6"/>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551762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担当幹部（</a:t>
            </a:r>
            <a:r>
              <a:rPr lang="en-US" altLang="ja-JP" smtClean="0"/>
              <a:t>CISO</a:t>
            </a:r>
            <a:r>
              <a:rPr lang="ja-JP" altLang="en-US" smtClean="0"/>
              <a:t>など）に指示すべき</a:t>
            </a:r>
            <a:r>
              <a:rPr lang="en-US" altLang="ja-JP" smtClean="0"/>
              <a:t>10</a:t>
            </a:r>
            <a:r>
              <a:rPr lang="ja-JP" altLang="en-US" smtClean="0"/>
              <a:t>項目</a:t>
            </a:r>
            <a:endParaRPr lang="ja-JP" altLang="en-US" dirty="0"/>
          </a:p>
        </p:txBody>
      </p:sp>
      <p:sp>
        <p:nvSpPr>
          <p:cNvPr id="3" name="コンテンツ プレースホルダー 2"/>
          <p:cNvSpPr>
            <a:spLocks noGrp="1"/>
          </p:cNvSpPr>
          <p:nvPr>
            <p:ph idx="1"/>
          </p:nvPr>
        </p:nvSpPr>
        <p:spPr/>
        <p:txBody>
          <a:bodyPr numCol="2" spcCol="180000">
            <a:normAutofit fontScale="55000" lnSpcReduction="20000"/>
          </a:bodyPr>
          <a:lstStyle/>
          <a:p>
            <a:pPr marL="514350" indent="-514350">
              <a:spcAft>
                <a:spcPts val="600"/>
              </a:spcAft>
              <a:buFont typeface="+mj-lt"/>
              <a:buAutoNum type="arabicPeriod" startAt="6"/>
            </a:pPr>
            <a:r>
              <a:rPr lang="en-US" altLang="ja-JP" dirty="0" smtClean="0"/>
              <a:t>PDCA</a:t>
            </a:r>
            <a:r>
              <a:rPr lang="ja-JP" altLang="en-US" dirty="0" smtClean="0"/>
              <a:t>の運用を含むサイバーセキュリティ対策の着実な実施に備え、必要な予算の確保や人材育成など資源の確保について検討すること。</a:t>
            </a:r>
            <a:endParaRPr lang="en-US" altLang="ja-JP" dirty="0" smtClean="0"/>
          </a:p>
          <a:p>
            <a:pPr marL="514350" indent="-514350">
              <a:spcAft>
                <a:spcPts val="600"/>
              </a:spcAft>
              <a:buFont typeface="+mj-lt"/>
              <a:buAutoNum type="arabicPeriod" startAt="6"/>
            </a:pPr>
            <a:r>
              <a:rPr lang="en-US" altLang="ja-JP" dirty="0" smtClean="0"/>
              <a:t>IT</a:t>
            </a:r>
            <a:r>
              <a:rPr lang="ja-JP" altLang="en-US" dirty="0" smtClean="0"/>
              <a:t>システムの運用について、自社の技術力や効率性などの観点から自組織で対応する部分と他組織に委託する部分の適切な切り分けをすること。また、他組織に委託する場合においても、委託先への攻撃を想定したサイバーセキュリティの確保を確認すること。</a:t>
            </a:r>
            <a:endParaRPr lang="en-US" altLang="ja-JP" dirty="0" smtClean="0"/>
          </a:p>
          <a:p>
            <a:pPr marL="514350" indent="-514350">
              <a:spcAft>
                <a:spcPts val="600"/>
              </a:spcAft>
              <a:buFont typeface="+mj-lt"/>
              <a:buAutoNum type="arabicPeriod" startAt="6"/>
            </a:pPr>
            <a:r>
              <a:rPr lang="ja-JP" altLang="en-US" dirty="0" smtClean="0"/>
              <a:t>攻撃側のレベルは常に向上することから、情報共有活動に参加し、最新の状況を自社の対策に反映すること。また、可能な限り、自社への攻撃情報を公的な情報共有活動に提供するなどにより、同様の被害が社会全体に広がることの未然防止に貢献すること。</a:t>
            </a:r>
            <a:endParaRPr lang="en-US" altLang="ja-JP" dirty="0" smtClean="0"/>
          </a:p>
          <a:p>
            <a:pPr marL="514350" indent="-514350">
              <a:spcAft>
                <a:spcPts val="600"/>
              </a:spcAft>
              <a:buFont typeface="+mj-lt"/>
              <a:buAutoNum type="arabicPeriod" startAt="6"/>
            </a:pPr>
            <a:endParaRPr lang="en-US" altLang="ja-JP" dirty="0" smtClean="0"/>
          </a:p>
          <a:p>
            <a:pPr marL="514350" indent="-514350">
              <a:spcAft>
                <a:spcPts val="600"/>
              </a:spcAft>
              <a:buFont typeface="+mj-lt"/>
              <a:buAutoNum type="arabicPeriod" startAt="6"/>
            </a:pPr>
            <a:r>
              <a:rPr lang="ja-JP" altLang="en-US" dirty="0" smtClean="0"/>
              <a:t>サイバー攻撃を受けた場合、迅速な初動対応により被害拡大を防ぐため、</a:t>
            </a:r>
            <a:r>
              <a:rPr lang="en-US" altLang="ja-JP" dirty="0" smtClean="0"/>
              <a:t>CSIRT(</a:t>
            </a:r>
            <a:r>
              <a:rPr lang="ja-JP" altLang="en-US" dirty="0" smtClean="0"/>
              <a:t>サイバー攻撃による情報漏えいや障害など、コンピュータセキュリティにかかるインシデントに対処するための組織</a:t>
            </a:r>
            <a:r>
              <a:rPr lang="en-US" altLang="ja-JP" dirty="0" smtClean="0"/>
              <a:t>)</a:t>
            </a:r>
            <a:r>
              <a:rPr lang="ja-JP" altLang="en-US" dirty="0" smtClean="0"/>
              <a:t>の整備や、初動対応マニュアルの策定など緊急時の対応体制を整備すること。また、定期的かつ実践的な演習を実施す ること。</a:t>
            </a:r>
            <a:endParaRPr lang="en-US" altLang="ja-JP" dirty="0" smtClean="0"/>
          </a:p>
          <a:p>
            <a:pPr marL="514350" indent="-514350">
              <a:spcAft>
                <a:spcPts val="600"/>
              </a:spcAft>
              <a:buFont typeface="+mj-lt"/>
              <a:buAutoNum type="arabicPeriod" startAt="6"/>
            </a:pPr>
            <a:r>
              <a:rPr lang="ja-JP" altLang="en-US" dirty="0" smtClean="0"/>
              <a:t>サイバー攻撃を受けた場合に備え、被害発覚後の通知先や開示が必要な情報項目の整理をするとともに、組織の内外に対し、経営者がスムーズに必要な説明ができるよう準備しておくこと。</a:t>
            </a:r>
            <a:endParaRPr lang="ja-JP" altLang="en-US" dirty="0"/>
          </a:p>
        </p:txBody>
      </p:sp>
      <p:sp>
        <p:nvSpPr>
          <p:cNvPr id="4" name="日付プレースホルダー 3"/>
          <p:cNvSpPr>
            <a:spLocks noGrp="1"/>
          </p:cNvSpPr>
          <p:nvPr>
            <p:ph type="dt" sz="half" idx="10"/>
          </p:nvPr>
        </p:nvSpPr>
        <p:spPr>
          <a:xfrm>
            <a:off x="7550981" y="6318177"/>
            <a:ext cx="2743200" cy="365125"/>
          </a:xfrm>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a:xfrm>
            <a:off x="680321" y="6318178"/>
            <a:ext cx="6870660" cy="365125"/>
          </a:xfrm>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スライド番号プレースホルダー 6"/>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639143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企業におけるリスク管理と体制づくり</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28</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円/楕円 6"/>
          <p:cNvSpPr/>
          <p:nvPr/>
        </p:nvSpPr>
        <p:spPr>
          <a:xfrm>
            <a:off x="875210" y="2338251"/>
            <a:ext cx="2664824" cy="2664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smtClean="0">
                <a:latin typeface="Meiryo" charset="-128"/>
                <a:ea typeface="Meiryo" charset="-128"/>
                <a:cs typeface="Meiryo" charset="-128"/>
              </a:rPr>
              <a:t>G</a:t>
            </a:r>
          </a:p>
          <a:p>
            <a:pPr algn="ctr"/>
            <a:r>
              <a:rPr kumimoji="1" lang="ja-JP" altLang="en-US" sz="1400" dirty="0" smtClean="0">
                <a:latin typeface="Meiryo" charset="-128"/>
                <a:ea typeface="Meiryo" charset="-128"/>
                <a:cs typeface="Meiryo" charset="-128"/>
              </a:rPr>
              <a:t>ガバナンス</a:t>
            </a:r>
            <a:endParaRPr kumimoji="1" lang="ja-JP" altLang="en-US" sz="1400" dirty="0">
              <a:latin typeface="Meiryo" charset="-128"/>
              <a:ea typeface="Meiryo" charset="-128"/>
              <a:cs typeface="Meiryo" charset="-128"/>
            </a:endParaRPr>
          </a:p>
        </p:txBody>
      </p:sp>
      <p:sp>
        <p:nvSpPr>
          <p:cNvPr id="8" name="円/楕円 7"/>
          <p:cNvSpPr/>
          <p:nvPr/>
        </p:nvSpPr>
        <p:spPr>
          <a:xfrm>
            <a:off x="3918856" y="2338251"/>
            <a:ext cx="2664824" cy="2664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a:latin typeface="Meiryo" charset="-128"/>
                <a:ea typeface="Meiryo" charset="-128"/>
                <a:cs typeface="Meiryo" charset="-128"/>
              </a:rPr>
              <a:t>R</a:t>
            </a:r>
            <a:endParaRPr kumimoji="1" lang="en-US" altLang="ja-JP" sz="4400" b="1" dirty="0" smtClean="0">
              <a:latin typeface="Meiryo" charset="-128"/>
              <a:ea typeface="Meiryo" charset="-128"/>
              <a:cs typeface="Meiryo" charset="-128"/>
            </a:endParaRPr>
          </a:p>
          <a:p>
            <a:pPr algn="ctr"/>
            <a:r>
              <a:rPr kumimoji="1" lang="ja-JP" altLang="en-US" sz="1400" dirty="0" smtClean="0">
                <a:latin typeface="Meiryo" charset="-128"/>
                <a:ea typeface="Meiryo" charset="-128"/>
                <a:cs typeface="Meiryo" charset="-128"/>
              </a:rPr>
              <a:t>リスクマネジメント</a:t>
            </a:r>
            <a:endParaRPr kumimoji="1" lang="ja-JP" altLang="en-US" sz="1400" dirty="0">
              <a:latin typeface="Meiryo" charset="-128"/>
              <a:ea typeface="Meiryo" charset="-128"/>
              <a:cs typeface="Meiryo" charset="-128"/>
            </a:endParaRPr>
          </a:p>
        </p:txBody>
      </p:sp>
      <p:sp>
        <p:nvSpPr>
          <p:cNvPr id="11" name="円/楕円 10"/>
          <p:cNvSpPr/>
          <p:nvPr/>
        </p:nvSpPr>
        <p:spPr>
          <a:xfrm>
            <a:off x="6962502" y="2338251"/>
            <a:ext cx="2664824" cy="2664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a:latin typeface="Meiryo" charset="-128"/>
                <a:ea typeface="Meiryo" charset="-128"/>
                <a:cs typeface="Meiryo" charset="-128"/>
              </a:rPr>
              <a:t>C</a:t>
            </a:r>
            <a:endParaRPr kumimoji="1" lang="en-US" altLang="ja-JP" sz="4400" b="1" dirty="0" smtClean="0">
              <a:latin typeface="Meiryo" charset="-128"/>
              <a:ea typeface="Meiryo" charset="-128"/>
              <a:cs typeface="Meiryo" charset="-128"/>
            </a:endParaRPr>
          </a:p>
          <a:p>
            <a:pPr algn="ctr"/>
            <a:r>
              <a:rPr kumimoji="1" lang="ja-JP" altLang="en-US" sz="1400" dirty="0" smtClean="0">
                <a:latin typeface="Meiryo" charset="-128"/>
                <a:ea typeface="Meiryo" charset="-128"/>
                <a:cs typeface="Meiryo" charset="-128"/>
              </a:rPr>
              <a:t>コンプライアンス</a:t>
            </a:r>
            <a:endParaRPr kumimoji="1" lang="ja-JP" altLang="en-US" sz="1400" dirty="0">
              <a:latin typeface="Meiryo" charset="-128"/>
              <a:ea typeface="Meiryo" charset="-128"/>
              <a:cs typeface="Meiryo" charset="-128"/>
            </a:endParaRPr>
          </a:p>
        </p:txBody>
      </p:sp>
      <p:sp>
        <p:nvSpPr>
          <p:cNvPr id="12" name="テキスト ボックス 11"/>
          <p:cNvSpPr txBox="1"/>
          <p:nvPr/>
        </p:nvSpPr>
        <p:spPr>
          <a:xfrm>
            <a:off x="730291" y="5211333"/>
            <a:ext cx="2954656" cy="369332"/>
          </a:xfrm>
          <a:prstGeom prst="rect">
            <a:avLst/>
          </a:prstGeom>
          <a:noFill/>
        </p:spPr>
        <p:txBody>
          <a:bodyPr wrap="none" rtlCol="0">
            <a:spAutoFit/>
          </a:bodyPr>
          <a:lstStyle/>
          <a:p>
            <a:pPr algn="ctr"/>
            <a:r>
              <a:rPr kumimoji="1" lang="ja-JP" altLang="en-US" smtClean="0">
                <a:solidFill>
                  <a:schemeClr val="bg1"/>
                </a:solidFill>
                <a:latin typeface="Meiryo" charset="-128"/>
                <a:ea typeface="Meiryo" charset="-128"/>
                <a:cs typeface="Meiryo" charset="-128"/>
              </a:rPr>
              <a:t>会社としての目標を決め、</a:t>
            </a:r>
            <a:endParaRPr kumimoji="1" lang="ja-JP" altLang="en-US">
              <a:solidFill>
                <a:schemeClr val="bg1"/>
              </a:solidFill>
              <a:latin typeface="Meiryo" charset="-128"/>
              <a:ea typeface="Meiryo" charset="-128"/>
              <a:cs typeface="Meiryo" charset="-128"/>
            </a:endParaRPr>
          </a:p>
        </p:txBody>
      </p:sp>
      <p:sp>
        <p:nvSpPr>
          <p:cNvPr id="13" name="テキスト ボックス 12"/>
          <p:cNvSpPr txBox="1"/>
          <p:nvPr/>
        </p:nvSpPr>
        <p:spPr>
          <a:xfrm>
            <a:off x="4235606" y="5211333"/>
            <a:ext cx="2031325" cy="369332"/>
          </a:xfrm>
          <a:prstGeom prst="rect">
            <a:avLst/>
          </a:prstGeom>
          <a:noFill/>
        </p:spPr>
        <p:txBody>
          <a:bodyPr wrap="none" rtlCol="0">
            <a:spAutoFit/>
          </a:bodyPr>
          <a:lstStyle/>
          <a:p>
            <a:pPr algn="ctr"/>
            <a:r>
              <a:rPr kumimoji="1" lang="ja-JP" altLang="en-US" smtClean="0">
                <a:solidFill>
                  <a:schemeClr val="bg1"/>
                </a:solidFill>
                <a:latin typeface="Meiryo" charset="-128"/>
                <a:ea typeface="Meiryo" charset="-128"/>
                <a:cs typeface="Meiryo" charset="-128"/>
              </a:rPr>
              <a:t>リスクを識別し、</a:t>
            </a:r>
            <a:endParaRPr kumimoji="1" lang="ja-JP" altLang="en-US" dirty="0">
              <a:solidFill>
                <a:schemeClr val="bg1"/>
              </a:solidFill>
              <a:latin typeface="Meiryo" charset="-128"/>
              <a:ea typeface="Meiryo" charset="-128"/>
              <a:cs typeface="Meiryo" charset="-128"/>
            </a:endParaRPr>
          </a:p>
        </p:txBody>
      </p:sp>
      <p:sp>
        <p:nvSpPr>
          <p:cNvPr id="14" name="テキスト ボックス 13"/>
          <p:cNvSpPr txBox="1"/>
          <p:nvPr/>
        </p:nvSpPr>
        <p:spPr>
          <a:xfrm>
            <a:off x="7048419" y="5211333"/>
            <a:ext cx="2492991" cy="369332"/>
          </a:xfrm>
          <a:prstGeom prst="rect">
            <a:avLst/>
          </a:prstGeom>
          <a:noFill/>
        </p:spPr>
        <p:txBody>
          <a:bodyPr wrap="none" rtlCol="0">
            <a:spAutoFit/>
          </a:bodyPr>
          <a:lstStyle/>
          <a:p>
            <a:pPr algn="ctr"/>
            <a:r>
              <a:rPr kumimoji="1" lang="ja-JP" altLang="en-US" smtClean="0">
                <a:solidFill>
                  <a:schemeClr val="bg1"/>
                </a:solidFill>
                <a:latin typeface="Meiryo" charset="-128"/>
                <a:ea typeface="Meiryo" charset="-128"/>
                <a:cs typeface="Meiryo" charset="-128"/>
              </a:rPr>
              <a:t>対応するルールを作る</a:t>
            </a:r>
            <a:endParaRPr kumimoji="1" lang="ja-JP" altLang="en-US" dirty="0">
              <a:solidFill>
                <a:schemeClr val="bg1"/>
              </a:solidFill>
              <a:latin typeface="Meiryo" charset="-128"/>
              <a:ea typeface="Meiryo" charset="-128"/>
              <a:cs typeface="Meiryo" charset="-128"/>
            </a:endParaRPr>
          </a:p>
        </p:txBody>
      </p:sp>
      <p:cxnSp>
        <p:nvCxnSpPr>
          <p:cNvPr id="16" name="直線矢印コネクタ 15"/>
          <p:cNvCxnSpPr/>
          <p:nvPr/>
        </p:nvCxnSpPr>
        <p:spPr>
          <a:xfrm>
            <a:off x="3135086" y="3670663"/>
            <a:ext cx="1201783" cy="0"/>
          </a:xfrm>
          <a:prstGeom prst="straightConnector1">
            <a:avLst/>
          </a:prstGeom>
          <a:ln w="762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6230983" y="3670663"/>
            <a:ext cx="1201783" cy="0"/>
          </a:xfrm>
          <a:prstGeom prst="straightConnector1">
            <a:avLst/>
          </a:prstGeom>
          <a:ln w="762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7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ガバナンスの範囲はどこまで？</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ガバナンスという言葉が独り歩きしています</a:t>
            </a:r>
            <a:endParaRPr lang="en-US" altLang="ja-JP" dirty="0" smtClean="0"/>
          </a:p>
          <a:p>
            <a:pPr lvl="1"/>
            <a:r>
              <a:rPr kumimoji="1" lang="en-US" altLang="ja-JP" dirty="0" smtClean="0"/>
              <a:t>IT</a:t>
            </a:r>
            <a:r>
              <a:rPr kumimoji="1" lang="ja-JP" altLang="en-US" dirty="0" smtClean="0"/>
              <a:t>ガバナンスというのは、</a:t>
            </a:r>
            <a:r>
              <a:rPr kumimoji="1" lang="en-US" altLang="ja-JP" dirty="0" smtClean="0"/>
              <a:t>IT</a:t>
            </a:r>
            <a:r>
              <a:rPr kumimoji="1" lang="ja-JP" altLang="en-US" dirty="0" smtClean="0"/>
              <a:t>そのもののガバナンスも指しますし、</a:t>
            </a:r>
            <a:r>
              <a:rPr kumimoji="1" lang="en-US" altLang="ja-JP" dirty="0" smtClean="0"/>
              <a:t>IT</a:t>
            </a:r>
            <a:r>
              <a:rPr kumimoji="1" lang="ja-JP" altLang="en-US" dirty="0" smtClean="0"/>
              <a:t>を使ったガバナンスも指しています</a:t>
            </a:r>
            <a:endParaRPr kumimoji="1" lang="en-US" altLang="ja-JP" dirty="0" smtClean="0"/>
          </a:p>
          <a:p>
            <a:pPr lvl="1"/>
            <a:r>
              <a:rPr lang="ja-JP" altLang="en-US" dirty="0" smtClean="0"/>
              <a:t>セキュリティガバナンスはルールによる統制ではなく、セキュリティを確保するための全体把握を指しています</a:t>
            </a:r>
            <a:endParaRPr lang="en-US" altLang="ja-JP" dirty="0" smtClean="0"/>
          </a:p>
          <a:p>
            <a:r>
              <a:rPr kumimoji="1" lang="ja-JP" altLang="en-US" dirty="0" smtClean="0"/>
              <a:t>ガバナンスの範囲はどこまで？</a:t>
            </a:r>
            <a:endParaRPr kumimoji="1" lang="en-US" altLang="ja-JP" dirty="0" smtClean="0"/>
          </a:p>
          <a:p>
            <a:pPr lvl="1"/>
            <a:r>
              <a:rPr lang="ja-JP" altLang="en-US" dirty="0" smtClean="0"/>
              <a:t>ガバナンスの範囲を明確にすることで、責任者を明確にし、情報を収集するための基盤を明確にすることができます</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29</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190038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これまでは「強度」の話をしていた</a:t>
            </a:r>
            <a:endParaRPr kumimoji="1" lang="ja-JP" altLang="en-US" dirty="0"/>
          </a:p>
        </p:txBody>
      </p:sp>
      <p:sp>
        <p:nvSpPr>
          <p:cNvPr id="8" name="コンテンツ プレースホルダー 7"/>
          <p:cNvSpPr>
            <a:spLocks noGrp="1"/>
          </p:cNvSpPr>
          <p:nvPr>
            <p:ph idx="1"/>
          </p:nvPr>
        </p:nvSpPr>
        <p:spPr/>
        <p:txBody>
          <a:bodyPr/>
          <a:lstStyle/>
          <a:p>
            <a:r>
              <a:rPr kumimoji="1" lang="ja-JP" altLang="en-US" dirty="0" smtClean="0"/>
              <a:t>暗号の強度</a:t>
            </a:r>
            <a:endParaRPr kumimoji="1" lang="en-US" altLang="ja-JP" dirty="0" smtClean="0"/>
          </a:p>
          <a:p>
            <a:pPr lvl="1"/>
            <a:r>
              <a:rPr kumimoji="1" lang="ja-JP" altLang="en-US" dirty="0" smtClean="0"/>
              <a:t>どんな暗号でも、暗号鍵がもれたらおしまい</a:t>
            </a:r>
            <a:r>
              <a:rPr lang="en-US" altLang="ja-JP" dirty="0"/>
              <a:t/>
            </a:r>
            <a:br>
              <a:rPr lang="en-US" altLang="ja-JP" dirty="0"/>
            </a:br>
            <a:r>
              <a:rPr lang="ja-JP" altLang="en-US" dirty="0" smtClean="0"/>
              <a:t>→</a:t>
            </a:r>
            <a:r>
              <a:rPr lang="ja-JP" altLang="en-US" dirty="0"/>
              <a:t>　</a:t>
            </a:r>
            <a:r>
              <a:rPr kumimoji="1" lang="ja-JP" altLang="en-US" dirty="0" smtClean="0"/>
              <a:t>ケルクホフスの原理</a:t>
            </a:r>
            <a:endParaRPr kumimoji="1" lang="en-US" altLang="ja-JP" dirty="0" smtClean="0"/>
          </a:p>
          <a:p>
            <a:r>
              <a:rPr kumimoji="1" lang="ja-JP" altLang="en-US" dirty="0" smtClean="0"/>
              <a:t>複雑なパスワード</a:t>
            </a:r>
            <a:endParaRPr kumimoji="1" lang="en-US" altLang="ja-JP" dirty="0" smtClean="0"/>
          </a:p>
          <a:p>
            <a:pPr lvl="1"/>
            <a:r>
              <a:rPr lang="ja-JP" altLang="en-US" dirty="0" smtClean="0"/>
              <a:t>時間をかければ解けてしまう</a:t>
            </a:r>
            <a:endParaRPr lang="en-US" altLang="ja-JP" dirty="0" smtClean="0"/>
          </a:p>
          <a:p>
            <a:pPr lvl="1"/>
            <a:r>
              <a:rPr kumimoji="1" lang="en-US" altLang="ja-JP" dirty="0" smtClean="0"/>
              <a:t>Excel</a:t>
            </a:r>
            <a:r>
              <a:rPr kumimoji="1" lang="ja-JP" altLang="en-US" dirty="0" smtClean="0"/>
              <a:t>ファイルにつけたパスワードが誰かに漏れたときに、そのファイルを開くのを阻止することができない</a:t>
            </a:r>
            <a:r>
              <a:rPr lang="en-US" altLang="ja-JP" dirty="0" smtClean="0"/>
              <a:t/>
            </a:r>
            <a:br>
              <a:rPr lang="en-US" altLang="ja-JP" dirty="0" smtClean="0"/>
            </a:br>
            <a:r>
              <a:rPr lang="ja-JP" altLang="en-US" dirty="0" smtClean="0"/>
              <a:t>→</a:t>
            </a:r>
            <a:r>
              <a:rPr lang="en-US" altLang="ja-JP" dirty="0" smtClean="0"/>
              <a:t> Zip</a:t>
            </a:r>
            <a:r>
              <a:rPr lang="ja-JP" altLang="en-US" dirty="0" smtClean="0"/>
              <a:t>ファイルのパスワードも同じ</a:t>
            </a:r>
            <a:endParaRPr kumimoji="1" lang="en-US" altLang="ja-JP" dirty="0" smtClean="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1457798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ガバナンスのための</a:t>
            </a:r>
            <a:r>
              <a:rPr kumimoji="1" lang="en-US" altLang="ja-JP" dirty="0" smtClean="0"/>
              <a:t>PDCA</a:t>
            </a:r>
            <a:r>
              <a:rPr kumimoji="1" lang="ja-JP" altLang="en-US" dirty="0" smtClean="0"/>
              <a:t>サイクル</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30</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45" name="角丸四角形 44"/>
          <p:cNvSpPr/>
          <p:nvPr/>
        </p:nvSpPr>
        <p:spPr>
          <a:xfrm>
            <a:off x="3282296" y="3592521"/>
            <a:ext cx="1738772" cy="741405"/>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46" name="角丸四角形 45"/>
          <p:cNvSpPr/>
          <p:nvPr/>
        </p:nvSpPr>
        <p:spPr>
          <a:xfrm>
            <a:off x="3207104" y="3519084"/>
            <a:ext cx="1738772" cy="741405"/>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47" name="角丸四角形 46"/>
          <p:cNvSpPr/>
          <p:nvPr/>
        </p:nvSpPr>
        <p:spPr>
          <a:xfrm>
            <a:off x="3133082" y="2378748"/>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経営者</a:t>
            </a:r>
            <a:endParaRPr lang="en-US" altLang="ja-JP" sz="1400" dirty="0" smtClean="0">
              <a:latin typeface="Meiryo" charset="-128"/>
              <a:ea typeface="Meiryo" charset="-128"/>
              <a:cs typeface="Meiryo" charset="-128"/>
            </a:endParaRPr>
          </a:p>
          <a:p>
            <a:pPr algn="ctr"/>
            <a:r>
              <a:rPr kumimoji="1" lang="ja-JP" altLang="en-US" sz="1400" dirty="0" smtClean="0">
                <a:latin typeface="Meiryo" charset="-128"/>
                <a:ea typeface="Meiryo" charset="-128"/>
                <a:cs typeface="Meiryo" charset="-128"/>
              </a:rPr>
              <a:t>（責任者）</a:t>
            </a:r>
            <a:endParaRPr kumimoji="1" lang="ja-JP" altLang="en-US" sz="1400" dirty="0">
              <a:latin typeface="Meiryo" charset="-128"/>
              <a:ea typeface="Meiryo" charset="-128"/>
              <a:cs typeface="Meiryo" charset="-128"/>
            </a:endParaRPr>
          </a:p>
        </p:txBody>
      </p:sp>
      <p:sp>
        <p:nvSpPr>
          <p:cNvPr id="48" name="角丸四角形 47"/>
          <p:cNvSpPr/>
          <p:nvPr/>
        </p:nvSpPr>
        <p:spPr>
          <a:xfrm>
            <a:off x="1056088" y="2385808"/>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ステークホルダー</a:t>
            </a:r>
            <a:endParaRPr lang="en-US" altLang="ja-JP" sz="1400" dirty="0" smtClean="0">
              <a:latin typeface="Meiryo" charset="-128"/>
              <a:ea typeface="Meiryo" charset="-128"/>
              <a:cs typeface="Meiryo" charset="-128"/>
            </a:endParaRPr>
          </a:p>
        </p:txBody>
      </p:sp>
      <p:cxnSp>
        <p:nvCxnSpPr>
          <p:cNvPr id="49" name="直線矢印コネクタ 48"/>
          <p:cNvCxnSpPr/>
          <p:nvPr/>
        </p:nvCxnSpPr>
        <p:spPr>
          <a:xfrm flipH="1">
            <a:off x="2794860" y="2749451"/>
            <a:ext cx="338222" cy="70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3133082" y="3445062"/>
            <a:ext cx="1738772" cy="741405"/>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cxnSp>
        <p:nvCxnSpPr>
          <p:cNvPr id="51" name="直線矢印コネクタ 50"/>
          <p:cNvCxnSpPr/>
          <p:nvPr/>
        </p:nvCxnSpPr>
        <p:spPr>
          <a:xfrm flipV="1">
            <a:off x="4002468" y="3120153"/>
            <a:ext cx="0" cy="32490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3282296" y="4794396"/>
            <a:ext cx="1738772" cy="741405"/>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53" name="角丸四角形 52"/>
          <p:cNvSpPr/>
          <p:nvPr/>
        </p:nvSpPr>
        <p:spPr>
          <a:xfrm>
            <a:off x="3207104" y="4720959"/>
            <a:ext cx="1738772" cy="741405"/>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54" name="角丸四角形 53"/>
          <p:cNvSpPr/>
          <p:nvPr/>
        </p:nvSpPr>
        <p:spPr>
          <a:xfrm>
            <a:off x="3133082" y="4646937"/>
            <a:ext cx="1738772" cy="741405"/>
          </a:xfrm>
          <a:prstGeom prst="roundRect">
            <a:avLst/>
          </a:prstGeom>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各現場</a:t>
            </a:r>
            <a:endParaRPr kumimoji="1" lang="ja-JP" altLang="en-US" sz="1400" dirty="0">
              <a:latin typeface="Meiryo" charset="-128"/>
              <a:ea typeface="Meiryo" charset="-128"/>
              <a:cs typeface="Meiryo" charset="-128"/>
            </a:endParaRPr>
          </a:p>
        </p:txBody>
      </p:sp>
      <p:cxnSp>
        <p:nvCxnSpPr>
          <p:cNvPr id="55" name="直線矢印コネクタ 54"/>
          <p:cNvCxnSpPr/>
          <p:nvPr/>
        </p:nvCxnSpPr>
        <p:spPr>
          <a:xfrm flipV="1">
            <a:off x="4002468" y="4321448"/>
            <a:ext cx="0" cy="32549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1056088" y="4684873"/>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それぞれの顧客</a:t>
            </a:r>
            <a:endParaRPr lang="en-US" altLang="ja-JP" sz="1400" dirty="0" smtClean="0">
              <a:latin typeface="Meiryo" charset="-128"/>
              <a:ea typeface="Meiryo" charset="-128"/>
              <a:cs typeface="Meiryo" charset="-128"/>
            </a:endParaRPr>
          </a:p>
        </p:txBody>
      </p:sp>
      <p:cxnSp>
        <p:nvCxnSpPr>
          <p:cNvPr id="57" name="直線矢印コネクタ 56"/>
          <p:cNvCxnSpPr/>
          <p:nvPr/>
        </p:nvCxnSpPr>
        <p:spPr>
          <a:xfrm flipH="1">
            <a:off x="2723178" y="5186379"/>
            <a:ext cx="40990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1925474" y="3127213"/>
            <a:ext cx="0" cy="1557660"/>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1293521" y="3752154"/>
            <a:ext cx="1261884" cy="307777"/>
          </a:xfrm>
          <a:prstGeom prst="rect">
            <a:avLst/>
          </a:prstGeom>
          <a:solidFill>
            <a:schemeClr val="tx1"/>
          </a:solidFill>
          <a:ln>
            <a:noFill/>
          </a:ln>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一貫性の確保</a:t>
            </a:r>
            <a:endParaRPr kumimoji="1" lang="ja-JP" altLang="en-US" sz="1400" dirty="0">
              <a:solidFill>
                <a:schemeClr val="bg1"/>
              </a:solidFill>
              <a:latin typeface="Meiryo" charset="-128"/>
              <a:ea typeface="Meiryo" charset="-128"/>
              <a:cs typeface="Meiryo" charset="-128"/>
            </a:endParaRPr>
          </a:p>
        </p:txBody>
      </p:sp>
      <p:sp>
        <p:nvSpPr>
          <p:cNvPr id="60" name="角丸四角形 59"/>
          <p:cNvSpPr/>
          <p:nvPr/>
        </p:nvSpPr>
        <p:spPr>
          <a:xfrm>
            <a:off x="5628088" y="2378748"/>
            <a:ext cx="1738772" cy="7414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charset="-128"/>
                <a:ea typeface="Meiryo" charset="-128"/>
                <a:cs typeface="Meiryo" charset="-128"/>
              </a:rPr>
              <a:t>経営判断（</a:t>
            </a:r>
            <a:r>
              <a:rPr lang="en-US" altLang="ja-JP" sz="1400" dirty="0" smtClean="0">
                <a:solidFill>
                  <a:schemeClr val="tx1"/>
                </a:solidFill>
                <a:latin typeface="Meiryo" charset="-128"/>
                <a:ea typeface="Meiryo" charset="-128"/>
                <a:cs typeface="Meiryo" charset="-128"/>
              </a:rPr>
              <a:t>A</a:t>
            </a:r>
            <a:r>
              <a:rPr lang="ja-JP" altLang="en-US" sz="1400" dirty="0" smtClean="0">
                <a:solidFill>
                  <a:schemeClr val="tx1"/>
                </a:solidFill>
                <a:latin typeface="Meiryo" charset="-128"/>
                <a:ea typeface="Meiryo" charset="-128"/>
                <a:cs typeface="Meiryo" charset="-128"/>
              </a:rPr>
              <a:t>）</a:t>
            </a:r>
            <a:endParaRPr lang="en-US" altLang="ja-JP" sz="1400" dirty="0" smtClean="0">
              <a:solidFill>
                <a:schemeClr val="tx1"/>
              </a:solidFill>
              <a:latin typeface="Meiryo" charset="-128"/>
              <a:ea typeface="Meiryo" charset="-128"/>
              <a:cs typeface="Meiryo" charset="-128"/>
            </a:endParaRPr>
          </a:p>
        </p:txBody>
      </p:sp>
      <p:cxnSp>
        <p:nvCxnSpPr>
          <p:cNvPr id="61" name="直線矢印コネクタ 60"/>
          <p:cNvCxnSpPr/>
          <p:nvPr/>
        </p:nvCxnSpPr>
        <p:spPr>
          <a:xfrm>
            <a:off x="4871854" y="2749451"/>
            <a:ext cx="756234" cy="0"/>
          </a:xfrm>
          <a:prstGeom prst="straightConnector1">
            <a:avLst/>
          </a:prstGeom>
          <a:ln w="508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5628088" y="3518235"/>
            <a:ext cx="1738772" cy="7414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charset="-128"/>
                <a:ea typeface="Meiryo" charset="-128"/>
                <a:cs typeface="Meiryo" charset="-128"/>
              </a:rPr>
              <a:t>計画（</a:t>
            </a:r>
            <a:r>
              <a:rPr lang="en-US" altLang="ja-JP" sz="1400" dirty="0" smtClean="0">
                <a:solidFill>
                  <a:schemeClr val="tx1"/>
                </a:solidFill>
                <a:latin typeface="Meiryo" charset="-128"/>
                <a:ea typeface="Meiryo" charset="-128"/>
                <a:cs typeface="Meiryo" charset="-128"/>
              </a:rPr>
              <a:t>P</a:t>
            </a:r>
            <a:r>
              <a:rPr lang="ja-JP" altLang="en-US" sz="1400" dirty="0" smtClean="0">
                <a:solidFill>
                  <a:schemeClr val="tx1"/>
                </a:solidFill>
                <a:latin typeface="Meiryo" charset="-128"/>
                <a:ea typeface="Meiryo" charset="-128"/>
                <a:cs typeface="Meiryo" charset="-128"/>
              </a:rPr>
              <a:t>）</a:t>
            </a:r>
            <a:endParaRPr lang="en-US" altLang="ja-JP" sz="1400" dirty="0" smtClean="0">
              <a:solidFill>
                <a:schemeClr val="tx1"/>
              </a:solidFill>
              <a:latin typeface="Meiryo" charset="-128"/>
              <a:ea typeface="Meiryo" charset="-128"/>
              <a:cs typeface="Meiryo" charset="-128"/>
            </a:endParaRPr>
          </a:p>
        </p:txBody>
      </p:sp>
      <p:sp>
        <p:nvSpPr>
          <p:cNvPr id="63" name="角丸四角形 62"/>
          <p:cNvSpPr/>
          <p:nvPr/>
        </p:nvSpPr>
        <p:spPr>
          <a:xfrm>
            <a:off x="5628088" y="4703938"/>
            <a:ext cx="1738772" cy="74140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charset="-128"/>
                <a:ea typeface="Meiryo" charset="-128"/>
                <a:cs typeface="Meiryo" charset="-128"/>
              </a:rPr>
              <a:t>実行（</a:t>
            </a:r>
            <a:r>
              <a:rPr lang="en-US" altLang="ja-JP" sz="1400" dirty="0" smtClean="0">
                <a:solidFill>
                  <a:schemeClr val="tx1"/>
                </a:solidFill>
                <a:latin typeface="Meiryo" charset="-128"/>
                <a:ea typeface="Meiryo" charset="-128"/>
                <a:cs typeface="Meiryo" charset="-128"/>
              </a:rPr>
              <a:t>D</a:t>
            </a:r>
            <a:r>
              <a:rPr lang="ja-JP" altLang="en-US" sz="1400" dirty="0" smtClean="0">
                <a:solidFill>
                  <a:schemeClr val="tx1"/>
                </a:solidFill>
                <a:latin typeface="Meiryo" charset="-128"/>
                <a:ea typeface="Meiryo" charset="-128"/>
                <a:cs typeface="Meiryo" charset="-128"/>
              </a:rPr>
              <a:t>）</a:t>
            </a:r>
            <a:endParaRPr lang="en-US" altLang="ja-JP" sz="1400" dirty="0" smtClean="0">
              <a:solidFill>
                <a:schemeClr val="tx1"/>
              </a:solidFill>
              <a:latin typeface="Meiryo" charset="-128"/>
              <a:ea typeface="Meiryo" charset="-128"/>
              <a:cs typeface="Meiryo" charset="-128"/>
            </a:endParaRPr>
          </a:p>
        </p:txBody>
      </p:sp>
      <p:cxnSp>
        <p:nvCxnSpPr>
          <p:cNvPr id="64" name="直線矢印コネクタ 63"/>
          <p:cNvCxnSpPr/>
          <p:nvPr/>
        </p:nvCxnSpPr>
        <p:spPr>
          <a:xfrm>
            <a:off x="6497474" y="3120153"/>
            <a:ext cx="0" cy="398082"/>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6497474" y="4259640"/>
            <a:ext cx="0" cy="444298"/>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H="1" flipV="1">
            <a:off x="5015542" y="5074640"/>
            <a:ext cx="586420" cy="1"/>
          </a:xfrm>
          <a:prstGeom prst="straightConnector1">
            <a:avLst/>
          </a:prstGeom>
          <a:ln w="508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824014" y="2146852"/>
            <a:ext cx="4364615" cy="3905384"/>
          </a:xfrm>
          <a:prstGeom prst="roundRect">
            <a:avLst>
              <a:gd name="adj" fmla="val 2473"/>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400" dirty="0" smtClean="0">
                <a:solidFill>
                  <a:schemeClr val="bg1"/>
                </a:solidFill>
                <a:latin typeface="Meiryo" charset="-128"/>
                <a:ea typeface="Meiryo" charset="-128"/>
                <a:cs typeface="Meiryo" charset="-128"/>
              </a:rPr>
              <a:t>連絡・情報収集（</a:t>
            </a:r>
            <a:r>
              <a:rPr kumimoji="1" lang="en-US" altLang="ja-JP" sz="1400" dirty="0" smtClean="0">
                <a:solidFill>
                  <a:schemeClr val="bg1"/>
                </a:solidFill>
                <a:latin typeface="Meiryo" charset="-128"/>
                <a:ea typeface="Meiryo" charset="-128"/>
                <a:cs typeface="Meiryo" charset="-128"/>
              </a:rPr>
              <a:t>C</a:t>
            </a:r>
            <a:r>
              <a:rPr kumimoji="1" lang="ja-JP" altLang="en-US" sz="1400" dirty="0" smtClean="0">
                <a:solidFill>
                  <a:schemeClr val="bg1"/>
                </a:solidFill>
                <a:latin typeface="Meiryo" charset="-128"/>
                <a:ea typeface="Meiryo" charset="-128"/>
                <a:cs typeface="Meiryo" charset="-128"/>
              </a:rPr>
              <a:t>）</a:t>
            </a:r>
            <a:endParaRPr kumimoji="1" lang="ja-JP" altLang="en-US" sz="1400" dirty="0">
              <a:solidFill>
                <a:schemeClr val="bg1"/>
              </a:solidFill>
              <a:latin typeface="Meiryo" charset="-128"/>
              <a:ea typeface="Meiryo" charset="-128"/>
              <a:cs typeface="Meiryo" charset="-128"/>
            </a:endParaRPr>
          </a:p>
        </p:txBody>
      </p:sp>
      <p:sp>
        <p:nvSpPr>
          <p:cNvPr id="68" name="角丸四角形 67"/>
          <p:cNvSpPr/>
          <p:nvPr/>
        </p:nvSpPr>
        <p:spPr>
          <a:xfrm>
            <a:off x="5357795" y="2146852"/>
            <a:ext cx="2212224" cy="3905384"/>
          </a:xfrm>
          <a:prstGeom prst="roundRect">
            <a:avLst>
              <a:gd name="adj" fmla="val 2473"/>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ja-JP" altLang="en-US" sz="1400" dirty="0" smtClean="0">
                <a:solidFill>
                  <a:schemeClr val="bg1"/>
                </a:solidFill>
                <a:latin typeface="Meiryo" charset="-128"/>
                <a:ea typeface="Meiryo" charset="-128"/>
                <a:cs typeface="Meiryo" charset="-128"/>
              </a:rPr>
              <a:t>マネジメント</a:t>
            </a:r>
            <a:endParaRPr kumimoji="1" lang="ja-JP" altLang="en-US" sz="1400" dirty="0">
              <a:solidFill>
                <a:schemeClr val="bg1"/>
              </a:solidFill>
              <a:latin typeface="Meiryo" charset="-128"/>
              <a:ea typeface="Meiryo" charset="-128"/>
              <a:cs typeface="Meiryo" charset="-128"/>
            </a:endParaRPr>
          </a:p>
        </p:txBody>
      </p:sp>
      <p:cxnSp>
        <p:nvCxnSpPr>
          <p:cNvPr id="69" name="直線矢印コネクタ 68"/>
          <p:cNvCxnSpPr/>
          <p:nvPr/>
        </p:nvCxnSpPr>
        <p:spPr>
          <a:xfrm flipV="1">
            <a:off x="2740327" y="4927166"/>
            <a:ext cx="451959" cy="1931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818403" y="2090987"/>
            <a:ext cx="2295384" cy="4067267"/>
          </a:xfrm>
          <a:prstGeom prst="rect">
            <a:avLst/>
          </a:prstGeom>
          <a:noFill/>
        </p:spPr>
        <p:txBody>
          <a:bodyPr wrap="square" rtlCol="0">
            <a:spAutoFit/>
          </a:bodyPr>
          <a:lstStyle/>
          <a:p>
            <a:pPr>
              <a:lnSpc>
                <a:spcPct val="120000"/>
              </a:lnSpc>
            </a:pPr>
            <a:r>
              <a:rPr kumimoji="1" lang="en-US" altLang="ja-JP" dirty="0" smtClean="0">
                <a:solidFill>
                  <a:schemeClr val="bg1"/>
                </a:solidFill>
                <a:latin typeface="Meiryo" charset="-128"/>
                <a:ea typeface="Meiryo" charset="-128"/>
                <a:cs typeface="Meiryo" charset="-128"/>
              </a:rPr>
              <a:t>PDCA</a:t>
            </a:r>
            <a:r>
              <a:rPr kumimoji="1" lang="ja-JP" altLang="en-US" dirty="0" smtClean="0">
                <a:solidFill>
                  <a:schemeClr val="bg1"/>
                </a:solidFill>
                <a:latin typeface="Meiryo" charset="-128"/>
                <a:ea typeface="Meiryo" charset="-128"/>
                <a:cs typeface="Meiryo" charset="-128"/>
              </a:rPr>
              <a:t>サイクルを回すためにも、経営者や</a:t>
            </a:r>
            <a:r>
              <a:rPr kumimoji="1" lang="en-US" altLang="ja-JP" dirty="0" smtClean="0">
                <a:solidFill>
                  <a:schemeClr val="bg1"/>
                </a:solidFill>
                <a:latin typeface="Meiryo" charset="-128"/>
                <a:ea typeface="Meiryo" charset="-128"/>
                <a:cs typeface="Meiryo" charset="-128"/>
              </a:rPr>
              <a:t>CISO</a:t>
            </a:r>
            <a:r>
              <a:rPr kumimoji="1" lang="ja-JP" altLang="en-US" dirty="0" smtClean="0">
                <a:solidFill>
                  <a:schemeClr val="bg1"/>
                </a:solidFill>
                <a:latin typeface="Meiryo" charset="-128"/>
                <a:ea typeface="Meiryo" charset="-128"/>
                <a:cs typeface="Meiryo" charset="-128"/>
              </a:rPr>
              <a:t>が適切な判断を行うことができる情報を収集することが重要。</a:t>
            </a:r>
            <a:endParaRPr kumimoji="1" lang="en-US" altLang="ja-JP" dirty="0" smtClean="0">
              <a:solidFill>
                <a:schemeClr val="bg1"/>
              </a:solidFill>
              <a:latin typeface="Meiryo" charset="-128"/>
              <a:ea typeface="Meiryo" charset="-128"/>
              <a:cs typeface="Meiryo" charset="-128"/>
            </a:endParaRPr>
          </a:p>
          <a:p>
            <a:pPr>
              <a:lnSpc>
                <a:spcPct val="120000"/>
              </a:lnSpc>
            </a:pPr>
            <a:r>
              <a:rPr kumimoji="1" lang="ja-JP" altLang="en-US" dirty="0" smtClean="0">
                <a:solidFill>
                  <a:schemeClr val="bg1"/>
                </a:solidFill>
                <a:latin typeface="Meiryo" charset="-128"/>
                <a:ea typeface="Meiryo" charset="-128"/>
                <a:cs typeface="Meiryo" charset="-128"/>
              </a:rPr>
              <a:t>そのためにどのような組織づくりをし、役割と責任を明確にするかという観点で、情報セキュリティに取り組む</a:t>
            </a:r>
            <a:endParaRPr kumimoji="1" lang="ja-JP" altLang="en-US"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413334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良いマネジメントと悪いマネジメント</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31</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16" name="三角形 15"/>
          <p:cNvSpPr/>
          <p:nvPr/>
        </p:nvSpPr>
        <p:spPr>
          <a:xfrm>
            <a:off x="1476102" y="2508068"/>
            <a:ext cx="3833687" cy="3304903"/>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三角形 16"/>
          <p:cNvSpPr/>
          <p:nvPr/>
        </p:nvSpPr>
        <p:spPr>
          <a:xfrm rot="10800000">
            <a:off x="5634137" y="2508068"/>
            <a:ext cx="3833687" cy="3304903"/>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8" name="Freeform 10"/>
          <p:cNvSpPr>
            <a:spLocks noChangeAspect="1" noEditPoints="1"/>
          </p:cNvSpPr>
          <p:nvPr/>
        </p:nvSpPr>
        <p:spPr bwMode="auto">
          <a:xfrm>
            <a:off x="2852945" y="4661909"/>
            <a:ext cx="1080000" cy="662492"/>
          </a:xfrm>
          <a:custGeom>
            <a:avLst/>
            <a:gdLst>
              <a:gd name="T0" fmla="*/ 764 w 939"/>
              <a:gd name="T1" fmla="*/ 157 h 576"/>
              <a:gd name="T2" fmla="*/ 782 w 939"/>
              <a:gd name="T3" fmla="*/ 162 h 576"/>
              <a:gd name="T4" fmla="*/ 790 w 939"/>
              <a:gd name="T5" fmla="*/ 243 h 576"/>
              <a:gd name="T6" fmla="*/ 796 w 939"/>
              <a:gd name="T7" fmla="*/ 263 h 576"/>
              <a:gd name="T8" fmla="*/ 804 w 939"/>
              <a:gd name="T9" fmla="*/ 305 h 576"/>
              <a:gd name="T10" fmla="*/ 803 w 939"/>
              <a:gd name="T11" fmla="*/ 323 h 576"/>
              <a:gd name="T12" fmla="*/ 762 w 939"/>
              <a:gd name="T13" fmla="*/ 371 h 576"/>
              <a:gd name="T14" fmla="*/ 761 w 939"/>
              <a:gd name="T15" fmla="*/ 397 h 576"/>
              <a:gd name="T16" fmla="*/ 838 w 939"/>
              <a:gd name="T17" fmla="*/ 444 h 576"/>
              <a:gd name="T18" fmla="*/ 920 w 939"/>
              <a:gd name="T19" fmla="*/ 508 h 576"/>
              <a:gd name="T20" fmla="*/ 736 w 939"/>
              <a:gd name="T21" fmla="*/ 571 h 576"/>
              <a:gd name="T22" fmla="*/ 718 w 939"/>
              <a:gd name="T23" fmla="*/ 448 h 576"/>
              <a:gd name="T24" fmla="*/ 671 w 939"/>
              <a:gd name="T25" fmla="*/ 365 h 576"/>
              <a:gd name="T26" fmla="*/ 634 w 939"/>
              <a:gd name="T27" fmla="*/ 316 h 576"/>
              <a:gd name="T28" fmla="*/ 631 w 939"/>
              <a:gd name="T29" fmla="*/ 282 h 576"/>
              <a:gd name="T30" fmla="*/ 644 w 939"/>
              <a:gd name="T31" fmla="*/ 256 h 576"/>
              <a:gd name="T32" fmla="*/ 642 w 939"/>
              <a:gd name="T33" fmla="*/ 186 h 576"/>
              <a:gd name="T34" fmla="*/ 675 w 939"/>
              <a:gd name="T35" fmla="*/ 154 h 576"/>
              <a:gd name="T36" fmla="*/ 684 w 939"/>
              <a:gd name="T37" fmla="*/ 152 h 576"/>
              <a:gd name="T38" fmla="*/ 730 w 939"/>
              <a:gd name="T39" fmla="*/ 143 h 576"/>
              <a:gd name="T40" fmla="*/ 250 w 939"/>
              <a:gd name="T41" fmla="*/ 151 h 576"/>
              <a:gd name="T42" fmla="*/ 259 w 939"/>
              <a:gd name="T43" fmla="*/ 154 h 576"/>
              <a:gd name="T44" fmla="*/ 293 w 939"/>
              <a:gd name="T45" fmla="*/ 178 h 576"/>
              <a:gd name="T46" fmla="*/ 293 w 939"/>
              <a:gd name="T47" fmla="*/ 256 h 576"/>
              <a:gd name="T48" fmla="*/ 310 w 939"/>
              <a:gd name="T49" fmla="*/ 282 h 576"/>
              <a:gd name="T50" fmla="*/ 308 w 939"/>
              <a:gd name="T51" fmla="*/ 316 h 576"/>
              <a:gd name="T52" fmla="*/ 268 w 939"/>
              <a:gd name="T53" fmla="*/ 365 h 576"/>
              <a:gd name="T54" fmla="*/ 221 w 939"/>
              <a:gd name="T55" fmla="*/ 448 h 576"/>
              <a:gd name="T56" fmla="*/ 204 w 939"/>
              <a:gd name="T57" fmla="*/ 576 h 576"/>
              <a:gd name="T58" fmla="*/ 28 w 939"/>
              <a:gd name="T59" fmla="*/ 493 h 576"/>
              <a:gd name="T60" fmla="*/ 128 w 939"/>
              <a:gd name="T61" fmla="*/ 438 h 576"/>
              <a:gd name="T62" fmla="*/ 175 w 939"/>
              <a:gd name="T63" fmla="*/ 396 h 576"/>
              <a:gd name="T64" fmla="*/ 177 w 939"/>
              <a:gd name="T65" fmla="*/ 370 h 576"/>
              <a:gd name="T66" fmla="*/ 131 w 939"/>
              <a:gd name="T67" fmla="*/ 313 h 576"/>
              <a:gd name="T68" fmla="*/ 144 w 939"/>
              <a:gd name="T69" fmla="*/ 263 h 576"/>
              <a:gd name="T70" fmla="*/ 149 w 939"/>
              <a:gd name="T71" fmla="*/ 255 h 576"/>
              <a:gd name="T72" fmla="*/ 152 w 939"/>
              <a:gd name="T73" fmla="*/ 172 h 576"/>
              <a:gd name="T74" fmla="*/ 177 w 939"/>
              <a:gd name="T75" fmla="*/ 157 h 576"/>
              <a:gd name="T76" fmla="*/ 209 w 939"/>
              <a:gd name="T77" fmla="*/ 143 h 576"/>
              <a:gd name="T78" fmla="*/ 534 w 939"/>
              <a:gd name="T79" fmla="*/ 37 h 576"/>
              <a:gd name="T80" fmla="*/ 585 w 939"/>
              <a:gd name="T81" fmla="*/ 76 h 576"/>
              <a:gd name="T82" fmla="*/ 585 w 939"/>
              <a:gd name="T83" fmla="*/ 167 h 576"/>
              <a:gd name="T84" fmla="*/ 600 w 939"/>
              <a:gd name="T85" fmla="*/ 178 h 576"/>
              <a:gd name="T86" fmla="*/ 602 w 939"/>
              <a:gd name="T87" fmla="*/ 243 h 576"/>
              <a:gd name="T88" fmla="*/ 530 w 939"/>
              <a:gd name="T89" fmla="*/ 311 h 576"/>
              <a:gd name="T90" fmla="*/ 527 w 939"/>
              <a:gd name="T91" fmla="*/ 355 h 576"/>
              <a:gd name="T92" fmla="*/ 618 w 939"/>
              <a:gd name="T93" fmla="*/ 409 h 576"/>
              <a:gd name="T94" fmla="*/ 694 w 939"/>
              <a:gd name="T95" fmla="*/ 465 h 576"/>
              <a:gd name="T96" fmla="*/ 704 w 939"/>
              <a:gd name="T97" fmla="*/ 576 h 576"/>
              <a:gd name="T98" fmla="*/ 242 w 939"/>
              <a:gd name="T99" fmla="*/ 472 h 576"/>
              <a:gd name="T100" fmla="*/ 313 w 939"/>
              <a:gd name="T101" fmla="*/ 409 h 576"/>
              <a:gd name="T102" fmla="*/ 410 w 939"/>
              <a:gd name="T103" fmla="*/ 355 h 576"/>
              <a:gd name="T104" fmla="*/ 405 w 939"/>
              <a:gd name="T105" fmla="*/ 310 h 576"/>
              <a:gd name="T106" fmla="*/ 329 w 939"/>
              <a:gd name="T107" fmla="*/ 243 h 576"/>
              <a:gd name="T108" fmla="*/ 326 w 939"/>
              <a:gd name="T109" fmla="*/ 183 h 576"/>
              <a:gd name="T110" fmla="*/ 347 w 939"/>
              <a:gd name="T111" fmla="*/ 170 h 576"/>
              <a:gd name="T112" fmla="*/ 355 w 939"/>
              <a:gd name="T113" fmla="*/ 84 h 576"/>
              <a:gd name="T114" fmla="*/ 417 w 939"/>
              <a:gd name="T115" fmla="*/ 24 h 576"/>
              <a:gd name="T116" fmla="*/ 433 w 939"/>
              <a:gd name="T117" fmla="*/ 1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576">
                <a:moveTo>
                  <a:pt x="730" y="143"/>
                </a:moveTo>
                <a:lnTo>
                  <a:pt x="743" y="146"/>
                </a:lnTo>
                <a:lnTo>
                  <a:pt x="752" y="154"/>
                </a:lnTo>
                <a:lnTo>
                  <a:pt x="761" y="157"/>
                </a:lnTo>
                <a:lnTo>
                  <a:pt x="762" y="157"/>
                </a:lnTo>
                <a:lnTo>
                  <a:pt x="764" y="157"/>
                </a:lnTo>
                <a:lnTo>
                  <a:pt x="764" y="157"/>
                </a:lnTo>
                <a:lnTo>
                  <a:pt x="762" y="157"/>
                </a:lnTo>
                <a:lnTo>
                  <a:pt x="762" y="157"/>
                </a:lnTo>
                <a:lnTo>
                  <a:pt x="762" y="157"/>
                </a:lnTo>
                <a:lnTo>
                  <a:pt x="764" y="156"/>
                </a:lnTo>
                <a:lnTo>
                  <a:pt x="765" y="157"/>
                </a:lnTo>
                <a:lnTo>
                  <a:pt x="770" y="157"/>
                </a:lnTo>
                <a:lnTo>
                  <a:pt x="782" y="162"/>
                </a:lnTo>
                <a:lnTo>
                  <a:pt x="787" y="172"/>
                </a:lnTo>
                <a:lnTo>
                  <a:pt x="790" y="183"/>
                </a:lnTo>
                <a:lnTo>
                  <a:pt x="790" y="194"/>
                </a:lnTo>
                <a:lnTo>
                  <a:pt x="791" y="203"/>
                </a:lnTo>
                <a:lnTo>
                  <a:pt x="791" y="214"/>
                </a:lnTo>
                <a:lnTo>
                  <a:pt x="791" y="229"/>
                </a:lnTo>
                <a:lnTo>
                  <a:pt x="790" y="243"/>
                </a:lnTo>
                <a:lnTo>
                  <a:pt x="788" y="255"/>
                </a:lnTo>
                <a:lnTo>
                  <a:pt x="788" y="258"/>
                </a:lnTo>
                <a:lnTo>
                  <a:pt x="790" y="261"/>
                </a:lnTo>
                <a:lnTo>
                  <a:pt x="791" y="263"/>
                </a:lnTo>
                <a:lnTo>
                  <a:pt x="793" y="263"/>
                </a:lnTo>
                <a:lnTo>
                  <a:pt x="795" y="263"/>
                </a:lnTo>
                <a:lnTo>
                  <a:pt x="796" y="263"/>
                </a:lnTo>
                <a:lnTo>
                  <a:pt x="798" y="263"/>
                </a:lnTo>
                <a:lnTo>
                  <a:pt x="803" y="264"/>
                </a:lnTo>
                <a:lnTo>
                  <a:pt x="804" y="271"/>
                </a:lnTo>
                <a:lnTo>
                  <a:pt x="806" y="280"/>
                </a:lnTo>
                <a:lnTo>
                  <a:pt x="806" y="292"/>
                </a:lnTo>
                <a:lnTo>
                  <a:pt x="804" y="302"/>
                </a:lnTo>
                <a:lnTo>
                  <a:pt x="804" y="305"/>
                </a:lnTo>
                <a:lnTo>
                  <a:pt x="804" y="308"/>
                </a:lnTo>
                <a:lnTo>
                  <a:pt x="804" y="311"/>
                </a:lnTo>
                <a:lnTo>
                  <a:pt x="804" y="313"/>
                </a:lnTo>
                <a:lnTo>
                  <a:pt x="806" y="316"/>
                </a:lnTo>
                <a:lnTo>
                  <a:pt x="806" y="318"/>
                </a:lnTo>
                <a:lnTo>
                  <a:pt x="804" y="319"/>
                </a:lnTo>
                <a:lnTo>
                  <a:pt x="803" y="323"/>
                </a:lnTo>
                <a:lnTo>
                  <a:pt x="798" y="326"/>
                </a:lnTo>
                <a:lnTo>
                  <a:pt x="791" y="340"/>
                </a:lnTo>
                <a:lnTo>
                  <a:pt x="782" y="353"/>
                </a:lnTo>
                <a:lnTo>
                  <a:pt x="772" y="362"/>
                </a:lnTo>
                <a:lnTo>
                  <a:pt x="765" y="368"/>
                </a:lnTo>
                <a:lnTo>
                  <a:pt x="762" y="370"/>
                </a:lnTo>
                <a:lnTo>
                  <a:pt x="762" y="371"/>
                </a:lnTo>
                <a:lnTo>
                  <a:pt x="762" y="375"/>
                </a:lnTo>
                <a:lnTo>
                  <a:pt x="762" y="378"/>
                </a:lnTo>
                <a:lnTo>
                  <a:pt x="762" y="383"/>
                </a:lnTo>
                <a:lnTo>
                  <a:pt x="761" y="388"/>
                </a:lnTo>
                <a:lnTo>
                  <a:pt x="761" y="392"/>
                </a:lnTo>
                <a:lnTo>
                  <a:pt x="761" y="396"/>
                </a:lnTo>
                <a:lnTo>
                  <a:pt x="761" y="397"/>
                </a:lnTo>
                <a:lnTo>
                  <a:pt x="761" y="404"/>
                </a:lnTo>
                <a:lnTo>
                  <a:pt x="761" y="410"/>
                </a:lnTo>
                <a:lnTo>
                  <a:pt x="765" y="418"/>
                </a:lnTo>
                <a:lnTo>
                  <a:pt x="774" y="426"/>
                </a:lnTo>
                <a:lnTo>
                  <a:pt x="788" y="433"/>
                </a:lnTo>
                <a:lnTo>
                  <a:pt x="811" y="438"/>
                </a:lnTo>
                <a:lnTo>
                  <a:pt x="838" y="444"/>
                </a:lnTo>
                <a:lnTo>
                  <a:pt x="858" y="451"/>
                </a:lnTo>
                <a:lnTo>
                  <a:pt x="872" y="457"/>
                </a:lnTo>
                <a:lnTo>
                  <a:pt x="882" y="465"/>
                </a:lnTo>
                <a:lnTo>
                  <a:pt x="889" y="472"/>
                </a:lnTo>
                <a:lnTo>
                  <a:pt x="895" y="478"/>
                </a:lnTo>
                <a:lnTo>
                  <a:pt x="910" y="491"/>
                </a:lnTo>
                <a:lnTo>
                  <a:pt x="920" y="508"/>
                </a:lnTo>
                <a:lnTo>
                  <a:pt x="928" y="525"/>
                </a:lnTo>
                <a:lnTo>
                  <a:pt x="932" y="543"/>
                </a:lnTo>
                <a:lnTo>
                  <a:pt x="937" y="559"/>
                </a:lnTo>
                <a:lnTo>
                  <a:pt x="939" y="571"/>
                </a:lnTo>
                <a:lnTo>
                  <a:pt x="939" y="576"/>
                </a:lnTo>
                <a:lnTo>
                  <a:pt x="736" y="576"/>
                </a:lnTo>
                <a:lnTo>
                  <a:pt x="736" y="571"/>
                </a:lnTo>
                <a:lnTo>
                  <a:pt x="736" y="558"/>
                </a:lnTo>
                <a:lnTo>
                  <a:pt x="735" y="540"/>
                </a:lnTo>
                <a:lnTo>
                  <a:pt x="735" y="519"/>
                </a:lnTo>
                <a:lnTo>
                  <a:pt x="731" y="496"/>
                </a:lnTo>
                <a:lnTo>
                  <a:pt x="730" y="475"/>
                </a:lnTo>
                <a:lnTo>
                  <a:pt x="725" y="459"/>
                </a:lnTo>
                <a:lnTo>
                  <a:pt x="718" y="448"/>
                </a:lnTo>
                <a:lnTo>
                  <a:pt x="707" y="430"/>
                </a:lnTo>
                <a:lnTo>
                  <a:pt x="694" y="413"/>
                </a:lnTo>
                <a:lnTo>
                  <a:pt x="675" y="399"/>
                </a:lnTo>
                <a:lnTo>
                  <a:pt x="675" y="386"/>
                </a:lnTo>
                <a:lnTo>
                  <a:pt x="673" y="373"/>
                </a:lnTo>
                <a:lnTo>
                  <a:pt x="673" y="368"/>
                </a:lnTo>
                <a:lnTo>
                  <a:pt x="671" y="365"/>
                </a:lnTo>
                <a:lnTo>
                  <a:pt x="665" y="357"/>
                </a:lnTo>
                <a:lnTo>
                  <a:pt x="657" y="345"/>
                </a:lnTo>
                <a:lnTo>
                  <a:pt x="649" y="328"/>
                </a:lnTo>
                <a:lnTo>
                  <a:pt x="642" y="324"/>
                </a:lnTo>
                <a:lnTo>
                  <a:pt x="639" y="321"/>
                </a:lnTo>
                <a:lnTo>
                  <a:pt x="636" y="319"/>
                </a:lnTo>
                <a:lnTo>
                  <a:pt x="634" y="316"/>
                </a:lnTo>
                <a:lnTo>
                  <a:pt x="632" y="313"/>
                </a:lnTo>
                <a:lnTo>
                  <a:pt x="632" y="310"/>
                </a:lnTo>
                <a:lnTo>
                  <a:pt x="632" y="306"/>
                </a:lnTo>
                <a:lnTo>
                  <a:pt x="632" y="303"/>
                </a:lnTo>
                <a:lnTo>
                  <a:pt x="631" y="300"/>
                </a:lnTo>
                <a:lnTo>
                  <a:pt x="631" y="292"/>
                </a:lnTo>
                <a:lnTo>
                  <a:pt x="631" y="282"/>
                </a:lnTo>
                <a:lnTo>
                  <a:pt x="631" y="272"/>
                </a:lnTo>
                <a:lnTo>
                  <a:pt x="634" y="264"/>
                </a:lnTo>
                <a:lnTo>
                  <a:pt x="639" y="263"/>
                </a:lnTo>
                <a:lnTo>
                  <a:pt x="641" y="261"/>
                </a:lnTo>
                <a:lnTo>
                  <a:pt x="641" y="261"/>
                </a:lnTo>
                <a:lnTo>
                  <a:pt x="642" y="259"/>
                </a:lnTo>
                <a:lnTo>
                  <a:pt x="644" y="256"/>
                </a:lnTo>
                <a:lnTo>
                  <a:pt x="645" y="253"/>
                </a:lnTo>
                <a:lnTo>
                  <a:pt x="645" y="248"/>
                </a:lnTo>
                <a:lnTo>
                  <a:pt x="644" y="235"/>
                </a:lnTo>
                <a:lnTo>
                  <a:pt x="642" y="219"/>
                </a:lnTo>
                <a:lnTo>
                  <a:pt x="642" y="206"/>
                </a:lnTo>
                <a:lnTo>
                  <a:pt x="642" y="194"/>
                </a:lnTo>
                <a:lnTo>
                  <a:pt x="642" y="186"/>
                </a:lnTo>
                <a:lnTo>
                  <a:pt x="644" y="178"/>
                </a:lnTo>
                <a:lnTo>
                  <a:pt x="645" y="169"/>
                </a:lnTo>
                <a:lnTo>
                  <a:pt x="650" y="160"/>
                </a:lnTo>
                <a:lnTo>
                  <a:pt x="662" y="156"/>
                </a:lnTo>
                <a:lnTo>
                  <a:pt x="668" y="156"/>
                </a:lnTo>
                <a:lnTo>
                  <a:pt x="671" y="154"/>
                </a:lnTo>
                <a:lnTo>
                  <a:pt x="675" y="154"/>
                </a:lnTo>
                <a:lnTo>
                  <a:pt x="676" y="154"/>
                </a:lnTo>
                <a:lnTo>
                  <a:pt x="678" y="152"/>
                </a:lnTo>
                <a:lnTo>
                  <a:pt x="678" y="152"/>
                </a:lnTo>
                <a:lnTo>
                  <a:pt x="679" y="152"/>
                </a:lnTo>
                <a:lnTo>
                  <a:pt x="679" y="152"/>
                </a:lnTo>
                <a:lnTo>
                  <a:pt x="683" y="152"/>
                </a:lnTo>
                <a:lnTo>
                  <a:pt x="684" y="152"/>
                </a:lnTo>
                <a:lnTo>
                  <a:pt x="686" y="151"/>
                </a:lnTo>
                <a:lnTo>
                  <a:pt x="688" y="151"/>
                </a:lnTo>
                <a:lnTo>
                  <a:pt x="691" y="149"/>
                </a:lnTo>
                <a:lnTo>
                  <a:pt x="692" y="147"/>
                </a:lnTo>
                <a:lnTo>
                  <a:pt x="696" y="147"/>
                </a:lnTo>
                <a:lnTo>
                  <a:pt x="701" y="147"/>
                </a:lnTo>
                <a:lnTo>
                  <a:pt x="730" y="143"/>
                </a:lnTo>
                <a:close/>
                <a:moveTo>
                  <a:pt x="209" y="143"/>
                </a:moveTo>
                <a:lnTo>
                  <a:pt x="238" y="147"/>
                </a:lnTo>
                <a:lnTo>
                  <a:pt x="243" y="147"/>
                </a:lnTo>
                <a:lnTo>
                  <a:pt x="246" y="147"/>
                </a:lnTo>
                <a:lnTo>
                  <a:pt x="248" y="149"/>
                </a:lnTo>
                <a:lnTo>
                  <a:pt x="250" y="151"/>
                </a:lnTo>
                <a:lnTo>
                  <a:pt x="250" y="151"/>
                </a:lnTo>
                <a:lnTo>
                  <a:pt x="251" y="152"/>
                </a:lnTo>
                <a:lnTo>
                  <a:pt x="255" y="152"/>
                </a:lnTo>
                <a:lnTo>
                  <a:pt x="256" y="152"/>
                </a:lnTo>
                <a:lnTo>
                  <a:pt x="258" y="152"/>
                </a:lnTo>
                <a:lnTo>
                  <a:pt x="258" y="152"/>
                </a:lnTo>
                <a:lnTo>
                  <a:pt x="259" y="152"/>
                </a:lnTo>
                <a:lnTo>
                  <a:pt x="259" y="154"/>
                </a:lnTo>
                <a:lnTo>
                  <a:pt x="261" y="154"/>
                </a:lnTo>
                <a:lnTo>
                  <a:pt x="264" y="154"/>
                </a:lnTo>
                <a:lnTo>
                  <a:pt x="269" y="156"/>
                </a:lnTo>
                <a:lnTo>
                  <a:pt x="276" y="156"/>
                </a:lnTo>
                <a:lnTo>
                  <a:pt x="285" y="160"/>
                </a:lnTo>
                <a:lnTo>
                  <a:pt x="292" y="169"/>
                </a:lnTo>
                <a:lnTo>
                  <a:pt x="293" y="178"/>
                </a:lnTo>
                <a:lnTo>
                  <a:pt x="293" y="186"/>
                </a:lnTo>
                <a:lnTo>
                  <a:pt x="293" y="194"/>
                </a:lnTo>
                <a:lnTo>
                  <a:pt x="293" y="209"/>
                </a:lnTo>
                <a:lnTo>
                  <a:pt x="293" y="230"/>
                </a:lnTo>
                <a:lnTo>
                  <a:pt x="293" y="248"/>
                </a:lnTo>
                <a:lnTo>
                  <a:pt x="292" y="253"/>
                </a:lnTo>
                <a:lnTo>
                  <a:pt x="293" y="256"/>
                </a:lnTo>
                <a:lnTo>
                  <a:pt x="297" y="259"/>
                </a:lnTo>
                <a:lnTo>
                  <a:pt x="298" y="261"/>
                </a:lnTo>
                <a:lnTo>
                  <a:pt x="300" y="261"/>
                </a:lnTo>
                <a:lnTo>
                  <a:pt x="302" y="263"/>
                </a:lnTo>
                <a:lnTo>
                  <a:pt x="306" y="264"/>
                </a:lnTo>
                <a:lnTo>
                  <a:pt x="310" y="272"/>
                </a:lnTo>
                <a:lnTo>
                  <a:pt x="310" y="282"/>
                </a:lnTo>
                <a:lnTo>
                  <a:pt x="310" y="292"/>
                </a:lnTo>
                <a:lnTo>
                  <a:pt x="310" y="300"/>
                </a:lnTo>
                <a:lnTo>
                  <a:pt x="310" y="303"/>
                </a:lnTo>
                <a:lnTo>
                  <a:pt x="308" y="306"/>
                </a:lnTo>
                <a:lnTo>
                  <a:pt x="308" y="310"/>
                </a:lnTo>
                <a:lnTo>
                  <a:pt x="308" y="313"/>
                </a:lnTo>
                <a:lnTo>
                  <a:pt x="308" y="316"/>
                </a:lnTo>
                <a:lnTo>
                  <a:pt x="306" y="319"/>
                </a:lnTo>
                <a:lnTo>
                  <a:pt x="305" y="321"/>
                </a:lnTo>
                <a:lnTo>
                  <a:pt x="300" y="324"/>
                </a:lnTo>
                <a:lnTo>
                  <a:pt x="293" y="328"/>
                </a:lnTo>
                <a:lnTo>
                  <a:pt x="285" y="345"/>
                </a:lnTo>
                <a:lnTo>
                  <a:pt x="276" y="357"/>
                </a:lnTo>
                <a:lnTo>
                  <a:pt x="268" y="365"/>
                </a:lnTo>
                <a:lnTo>
                  <a:pt x="264" y="368"/>
                </a:lnTo>
                <a:lnTo>
                  <a:pt x="264" y="373"/>
                </a:lnTo>
                <a:lnTo>
                  <a:pt x="264" y="386"/>
                </a:lnTo>
                <a:lnTo>
                  <a:pt x="264" y="399"/>
                </a:lnTo>
                <a:lnTo>
                  <a:pt x="245" y="413"/>
                </a:lnTo>
                <a:lnTo>
                  <a:pt x="232" y="430"/>
                </a:lnTo>
                <a:lnTo>
                  <a:pt x="221" y="448"/>
                </a:lnTo>
                <a:lnTo>
                  <a:pt x="214" y="469"/>
                </a:lnTo>
                <a:lnTo>
                  <a:pt x="209" y="493"/>
                </a:lnTo>
                <a:lnTo>
                  <a:pt x="206" y="517"/>
                </a:lnTo>
                <a:lnTo>
                  <a:pt x="204" y="540"/>
                </a:lnTo>
                <a:lnTo>
                  <a:pt x="204" y="558"/>
                </a:lnTo>
                <a:lnTo>
                  <a:pt x="204" y="571"/>
                </a:lnTo>
                <a:lnTo>
                  <a:pt x="204" y="576"/>
                </a:lnTo>
                <a:lnTo>
                  <a:pt x="0" y="576"/>
                </a:lnTo>
                <a:lnTo>
                  <a:pt x="0" y="571"/>
                </a:lnTo>
                <a:lnTo>
                  <a:pt x="0" y="561"/>
                </a:lnTo>
                <a:lnTo>
                  <a:pt x="3" y="545"/>
                </a:lnTo>
                <a:lnTo>
                  <a:pt x="8" y="527"/>
                </a:lnTo>
                <a:lnTo>
                  <a:pt x="15" y="509"/>
                </a:lnTo>
                <a:lnTo>
                  <a:pt x="28" y="493"/>
                </a:lnTo>
                <a:lnTo>
                  <a:pt x="44" y="478"/>
                </a:lnTo>
                <a:lnTo>
                  <a:pt x="50" y="472"/>
                </a:lnTo>
                <a:lnTo>
                  <a:pt x="57" y="465"/>
                </a:lnTo>
                <a:lnTo>
                  <a:pt x="66" y="457"/>
                </a:lnTo>
                <a:lnTo>
                  <a:pt x="81" y="451"/>
                </a:lnTo>
                <a:lnTo>
                  <a:pt x="100" y="444"/>
                </a:lnTo>
                <a:lnTo>
                  <a:pt x="128" y="438"/>
                </a:lnTo>
                <a:lnTo>
                  <a:pt x="148" y="433"/>
                </a:lnTo>
                <a:lnTo>
                  <a:pt x="160" y="426"/>
                </a:lnTo>
                <a:lnTo>
                  <a:pt x="169" y="418"/>
                </a:lnTo>
                <a:lnTo>
                  <a:pt x="173" y="410"/>
                </a:lnTo>
                <a:lnTo>
                  <a:pt x="175" y="404"/>
                </a:lnTo>
                <a:lnTo>
                  <a:pt x="175" y="397"/>
                </a:lnTo>
                <a:lnTo>
                  <a:pt x="175" y="396"/>
                </a:lnTo>
                <a:lnTo>
                  <a:pt x="175" y="392"/>
                </a:lnTo>
                <a:lnTo>
                  <a:pt x="175" y="388"/>
                </a:lnTo>
                <a:lnTo>
                  <a:pt x="175" y="383"/>
                </a:lnTo>
                <a:lnTo>
                  <a:pt x="175" y="378"/>
                </a:lnTo>
                <a:lnTo>
                  <a:pt x="177" y="375"/>
                </a:lnTo>
                <a:lnTo>
                  <a:pt x="177" y="371"/>
                </a:lnTo>
                <a:lnTo>
                  <a:pt x="177" y="370"/>
                </a:lnTo>
                <a:lnTo>
                  <a:pt x="173" y="368"/>
                </a:lnTo>
                <a:lnTo>
                  <a:pt x="167" y="362"/>
                </a:lnTo>
                <a:lnTo>
                  <a:pt x="157" y="353"/>
                </a:lnTo>
                <a:lnTo>
                  <a:pt x="149" y="340"/>
                </a:lnTo>
                <a:lnTo>
                  <a:pt x="141" y="326"/>
                </a:lnTo>
                <a:lnTo>
                  <a:pt x="133" y="319"/>
                </a:lnTo>
                <a:lnTo>
                  <a:pt x="131" y="313"/>
                </a:lnTo>
                <a:lnTo>
                  <a:pt x="130" y="306"/>
                </a:lnTo>
                <a:lnTo>
                  <a:pt x="130" y="300"/>
                </a:lnTo>
                <a:lnTo>
                  <a:pt x="130" y="295"/>
                </a:lnTo>
                <a:lnTo>
                  <a:pt x="130" y="287"/>
                </a:lnTo>
                <a:lnTo>
                  <a:pt x="131" y="276"/>
                </a:lnTo>
                <a:lnTo>
                  <a:pt x="136" y="267"/>
                </a:lnTo>
                <a:lnTo>
                  <a:pt x="144" y="263"/>
                </a:lnTo>
                <a:lnTo>
                  <a:pt x="144" y="263"/>
                </a:lnTo>
                <a:lnTo>
                  <a:pt x="146" y="263"/>
                </a:lnTo>
                <a:lnTo>
                  <a:pt x="146" y="263"/>
                </a:lnTo>
                <a:lnTo>
                  <a:pt x="148" y="263"/>
                </a:lnTo>
                <a:lnTo>
                  <a:pt x="149" y="261"/>
                </a:lnTo>
                <a:lnTo>
                  <a:pt x="149" y="258"/>
                </a:lnTo>
                <a:lnTo>
                  <a:pt x="149" y="255"/>
                </a:lnTo>
                <a:lnTo>
                  <a:pt x="148" y="243"/>
                </a:lnTo>
                <a:lnTo>
                  <a:pt x="148" y="229"/>
                </a:lnTo>
                <a:lnTo>
                  <a:pt x="148" y="214"/>
                </a:lnTo>
                <a:lnTo>
                  <a:pt x="149" y="203"/>
                </a:lnTo>
                <a:lnTo>
                  <a:pt x="149" y="194"/>
                </a:lnTo>
                <a:lnTo>
                  <a:pt x="149" y="183"/>
                </a:lnTo>
                <a:lnTo>
                  <a:pt x="152" y="172"/>
                </a:lnTo>
                <a:lnTo>
                  <a:pt x="159" y="162"/>
                </a:lnTo>
                <a:lnTo>
                  <a:pt x="169" y="157"/>
                </a:lnTo>
                <a:lnTo>
                  <a:pt x="173" y="157"/>
                </a:lnTo>
                <a:lnTo>
                  <a:pt x="175" y="156"/>
                </a:lnTo>
                <a:lnTo>
                  <a:pt x="177" y="157"/>
                </a:lnTo>
                <a:lnTo>
                  <a:pt x="177" y="157"/>
                </a:lnTo>
                <a:lnTo>
                  <a:pt x="177" y="157"/>
                </a:lnTo>
                <a:lnTo>
                  <a:pt x="177" y="157"/>
                </a:lnTo>
                <a:lnTo>
                  <a:pt x="177" y="157"/>
                </a:lnTo>
                <a:lnTo>
                  <a:pt x="177" y="157"/>
                </a:lnTo>
                <a:lnTo>
                  <a:pt x="178" y="157"/>
                </a:lnTo>
                <a:lnTo>
                  <a:pt x="186" y="154"/>
                </a:lnTo>
                <a:lnTo>
                  <a:pt x="196" y="146"/>
                </a:lnTo>
                <a:lnTo>
                  <a:pt x="209" y="143"/>
                </a:lnTo>
                <a:close/>
                <a:moveTo>
                  <a:pt x="486" y="0"/>
                </a:moveTo>
                <a:lnTo>
                  <a:pt x="498" y="3"/>
                </a:lnTo>
                <a:lnTo>
                  <a:pt x="506" y="13"/>
                </a:lnTo>
                <a:lnTo>
                  <a:pt x="514" y="23"/>
                </a:lnTo>
                <a:lnTo>
                  <a:pt x="521" y="32"/>
                </a:lnTo>
                <a:lnTo>
                  <a:pt x="527" y="37"/>
                </a:lnTo>
                <a:lnTo>
                  <a:pt x="534" y="37"/>
                </a:lnTo>
                <a:lnTo>
                  <a:pt x="538" y="36"/>
                </a:lnTo>
                <a:lnTo>
                  <a:pt x="546" y="36"/>
                </a:lnTo>
                <a:lnTo>
                  <a:pt x="559" y="36"/>
                </a:lnTo>
                <a:lnTo>
                  <a:pt x="571" y="42"/>
                </a:lnTo>
                <a:lnTo>
                  <a:pt x="579" y="52"/>
                </a:lnTo>
                <a:lnTo>
                  <a:pt x="582" y="63"/>
                </a:lnTo>
                <a:lnTo>
                  <a:pt x="585" y="76"/>
                </a:lnTo>
                <a:lnTo>
                  <a:pt x="585" y="87"/>
                </a:lnTo>
                <a:lnTo>
                  <a:pt x="585" y="96"/>
                </a:lnTo>
                <a:lnTo>
                  <a:pt x="587" y="110"/>
                </a:lnTo>
                <a:lnTo>
                  <a:pt x="587" y="130"/>
                </a:lnTo>
                <a:lnTo>
                  <a:pt x="587" y="149"/>
                </a:lnTo>
                <a:lnTo>
                  <a:pt x="585" y="164"/>
                </a:lnTo>
                <a:lnTo>
                  <a:pt x="585" y="167"/>
                </a:lnTo>
                <a:lnTo>
                  <a:pt x="585" y="170"/>
                </a:lnTo>
                <a:lnTo>
                  <a:pt x="587" y="173"/>
                </a:lnTo>
                <a:lnTo>
                  <a:pt x="589" y="173"/>
                </a:lnTo>
                <a:lnTo>
                  <a:pt x="590" y="173"/>
                </a:lnTo>
                <a:lnTo>
                  <a:pt x="592" y="175"/>
                </a:lnTo>
                <a:lnTo>
                  <a:pt x="592" y="173"/>
                </a:lnTo>
                <a:lnTo>
                  <a:pt x="600" y="178"/>
                </a:lnTo>
                <a:lnTo>
                  <a:pt x="606" y="188"/>
                </a:lnTo>
                <a:lnTo>
                  <a:pt x="610" y="201"/>
                </a:lnTo>
                <a:lnTo>
                  <a:pt x="611" y="214"/>
                </a:lnTo>
                <a:lnTo>
                  <a:pt x="611" y="224"/>
                </a:lnTo>
                <a:lnTo>
                  <a:pt x="611" y="229"/>
                </a:lnTo>
                <a:lnTo>
                  <a:pt x="608" y="237"/>
                </a:lnTo>
                <a:lnTo>
                  <a:pt x="602" y="243"/>
                </a:lnTo>
                <a:lnTo>
                  <a:pt x="594" y="248"/>
                </a:lnTo>
                <a:lnTo>
                  <a:pt x="581" y="256"/>
                </a:lnTo>
                <a:lnTo>
                  <a:pt x="572" y="272"/>
                </a:lnTo>
                <a:lnTo>
                  <a:pt x="561" y="287"/>
                </a:lnTo>
                <a:lnTo>
                  <a:pt x="550" y="298"/>
                </a:lnTo>
                <a:lnTo>
                  <a:pt x="538" y="306"/>
                </a:lnTo>
                <a:lnTo>
                  <a:pt x="530" y="311"/>
                </a:lnTo>
                <a:lnTo>
                  <a:pt x="529" y="313"/>
                </a:lnTo>
                <a:lnTo>
                  <a:pt x="529" y="318"/>
                </a:lnTo>
                <a:lnTo>
                  <a:pt x="529" y="328"/>
                </a:lnTo>
                <a:lnTo>
                  <a:pt x="527" y="339"/>
                </a:lnTo>
                <a:lnTo>
                  <a:pt x="527" y="347"/>
                </a:lnTo>
                <a:lnTo>
                  <a:pt x="527" y="350"/>
                </a:lnTo>
                <a:lnTo>
                  <a:pt x="527" y="355"/>
                </a:lnTo>
                <a:lnTo>
                  <a:pt x="527" y="363"/>
                </a:lnTo>
                <a:lnTo>
                  <a:pt x="530" y="371"/>
                </a:lnTo>
                <a:lnTo>
                  <a:pt x="537" y="381"/>
                </a:lnTo>
                <a:lnTo>
                  <a:pt x="548" y="391"/>
                </a:lnTo>
                <a:lnTo>
                  <a:pt x="564" y="397"/>
                </a:lnTo>
                <a:lnTo>
                  <a:pt x="589" y="402"/>
                </a:lnTo>
                <a:lnTo>
                  <a:pt x="618" y="409"/>
                </a:lnTo>
                <a:lnTo>
                  <a:pt x="641" y="415"/>
                </a:lnTo>
                <a:lnTo>
                  <a:pt x="657" y="423"/>
                </a:lnTo>
                <a:lnTo>
                  <a:pt x="668" y="433"/>
                </a:lnTo>
                <a:lnTo>
                  <a:pt x="676" y="441"/>
                </a:lnTo>
                <a:lnTo>
                  <a:pt x="683" y="449"/>
                </a:lnTo>
                <a:lnTo>
                  <a:pt x="689" y="456"/>
                </a:lnTo>
                <a:lnTo>
                  <a:pt x="694" y="465"/>
                </a:lnTo>
                <a:lnTo>
                  <a:pt x="697" y="480"/>
                </a:lnTo>
                <a:lnTo>
                  <a:pt x="701" y="499"/>
                </a:lnTo>
                <a:lnTo>
                  <a:pt x="702" y="521"/>
                </a:lnTo>
                <a:lnTo>
                  <a:pt x="702" y="542"/>
                </a:lnTo>
                <a:lnTo>
                  <a:pt x="704" y="558"/>
                </a:lnTo>
                <a:lnTo>
                  <a:pt x="704" y="571"/>
                </a:lnTo>
                <a:lnTo>
                  <a:pt x="704" y="576"/>
                </a:lnTo>
                <a:lnTo>
                  <a:pt x="233" y="576"/>
                </a:lnTo>
                <a:lnTo>
                  <a:pt x="235" y="571"/>
                </a:lnTo>
                <a:lnTo>
                  <a:pt x="235" y="558"/>
                </a:lnTo>
                <a:lnTo>
                  <a:pt x="235" y="538"/>
                </a:lnTo>
                <a:lnTo>
                  <a:pt x="237" y="516"/>
                </a:lnTo>
                <a:lnTo>
                  <a:pt x="238" y="493"/>
                </a:lnTo>
                <a:lnTo>
                  <a:pt x="242" y="472"/>
                </a:lnTo>
                <a:lnTo>
                  <a:pt x="246" y="456"/>
                </a:lnTo>
                <a:lnTo>
                  <a:pt x="248" y="451"/>
                </a:lnTo>
                <a:lnTo>
                  <a:pt x="253" y="444"/>
                </a:lnTo>
                <a:lnTo>
                  <a:pt x="261" y="435"/>
                </a:lnTo>
                <a:lnTo>
                  <a:pt x="272" y="426"/>
                </a:lnTo>
                <a:lnTo>
                  <a:pt x="289" y="417"/>
                </a:lnTo>
                <a:lnTo>
                  <a:pt x="313" y="409"/>
                </a:lnTo>
                <a:lnTo>
                  <a:pt x="344" y="402"/>
                </a:lnTo>
                <a:lnTo>
                  <a:pt x="370" y="397"/>
                </a:lnTo>
                <a:lnTo>
                  <a:pt x="388" y="389"/>
                </a:lnTo>
                <a:lnTo>
                  <a:pt x="399" y="381"/>
                </a:lnTo>
                <a:lnTo>
                  <a:pt x="407" y="371"/>
                </a:lnTo>
                <a:lnTo>
                  <a:pt x="410" y="363"/>
                </a:lnTo>
                <a:lnTo>
                  <a:pt x="410" y="355"/>
                </a:lnTo>
                <a:lnTo>
                  <a:pt x="410" y="350"/>
                </a:lnTo>
                <a:lnTo>
                  <a:pt x="410" y="350"/>
                </a:lnTo>
                <a:lnTo>
                  <a:pt x="410" y="337"/>
                </a:lnTo>
                <a:lnTo>
                  <a:pt x="409" y="324"/>
                </a:lnTo>
                <a:lnTo>
                  <a:pt x="409" y="315"/>
                </a:lnTo>
                <a:lnTo>
                  <a:pt x="409" y="311"/>
                </a:lnTo>
                <a:lnTo>
                  <a:pt x="405" y="310"/>
                </a:lnTo>
                <a:lnTo>
                  <a:pt x="396" y="305"/>
                </a:lnTo>
                <a:lnTo>
                  <a:pt x="384" y="297"/>
                </a:lnTo>
                <a:lnTo>
                  <a:pt x="371" y="287"/>
                </a:lnTo>
                <a:lnTo>
                  <a:pt x="360" y="274"/>
                </a:lnTo>
                <a:lnTo>
                  <a:pt x="350" y="258"/>
                </a:lnTo>
                <a:lnTo>
                  <a:pt x="336" y="250"/>
                </a:lnTo>
                <a:lnTo>
                  <a:pt x="329" y="243"/>
                </a:lnTo>
                <a:lnTo>
                  <a:pt x="326" y="235"/>
                </a:lnTo>
                <a:lnTo>
                  <a:pt x="324" y="227"/>
                </a:lnTo>
                <a:lnTo>
                  <a:pt x="323" y="224"/>
                </a:lnTo>
                <a:lnTo>
                  <a:pt x="323" y="216"/>
                </a:lnTo>
                <a:lnTo>
                  <a:pt x="323" y="206"/>
                </a:lnTo>
                <a:lnTo>
                  <a:pt x="323" y="193"/>
                </a:lnTo>
                <a:lnTo>
                  <a:pt x="326" y="183"/>
                </a:lnTo>
                <a:lnTo>
                  <a:pt x="329" y="175"/>
                </a:lnTo>
                <a:lnTo>
                  <a:pt x="336" y="173"/>
                </a:lnTo>
                <a:lnTo>
                  <a:pt x="336" y="173"/>
                </a:lnTo>
                <a:lnTo>
                  <a:pt x="339" y="173"/>
                </a:lnTo>
                <a:lnTo>
                  <a:pt x="342" y="172"/>
                </a:lnTo>
                <a:lnTo>
                  <a:pt x="345" y="172"/>
                </a:lnTo>
                <a:lnTo>
                  <a:pt x="347" y="170"/>
                </a:lnTo>
                <a:lnTo>
                  <a:pt x="350" y="167"/>
                </a:lnTo>
                <a:lnTo>
                  <a:pt x="352" y="164"/>
                </a:lnTo>
                <a:lnTo>
                  <a:pt x="352" y="160"/>
                </a:lnTo>
                <a:lnTo>
                  <a:pt x="352" y="141"/>
                </a:lnTo>
                <a:lnTo>
                  <a:pt x="353" y="120"/>
                </a:lnTo>
                <a:lnTo>
                  <a:pt x="353" y="99"/>
                </a:lnTo>
                <a:lnTo>
                  <a:pt x="355" y="84"/>
                </a:lnTo>
                <a:lnTo>
                  <a:pt x="358" y="74"/>
                </a:lnTo>
                <a:lnTo>
                  <a:pt x="362" y="60"/>
                </a:lnTo>
                <a:lnTo>
                  <a:pt x="370" y="45"/>
                </a:lnTo>
                <a:lnTo>
                  <a:pt x="381" y="34"/>
                </a:lnTo>
                <a:lnTo>
                  <a:pt x="397" y="27"/>
                </a:lnTo>
                <a:lnTo>
                  <a:pt x="410" y="24"/>
                </a:lnTo>
                <a:lnTo>
                  <a:pt x="417" y="24"/>
                </a:lnTo>
                <a:lnTo>
                  <a:pt x="418" y="24"/>
                </a:lnTo>
                <a:lnTo>
                  <a:pt x="420" y="24"/>
                </a:lnTo>
                <a:lnTo>
                  <a:pt x="425" y="23"/>
                </a:lnTo>
                <a:lnTo>
                  <a:pt x="428" y="23"/>
                </a:lnTo>
                <a:lnTo>
                  <a:pt x="430" y="21"/>
                </a:lnTo>
                <a:lnTo>
                  <a:pt x="431" y="21"/>
                </a:lnTo>
                <a:lnTo>
                  <a:pt x="433" y="19"/>
                </a:lnTo>
                <a:lnTo>
                  <a:pt x="436" y="18"/>
                </a:lnTo>
                <a:lnTo>
                  <a:pt x="439" y="16"/>
                </a:lnTo>
                <a:lnTo>
                  <a:pt x="444" y="16"/>
                </a:lnTo>
                <a:lnTo>
                  <a:pt x="449" y="16"/>
                </a:lnTo>
                <a:lnTo>
                  <a:pt x="486"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noChangeAspect="1" noEditPoints="1"/>
          </p:cNvSpPr>
          <p:nvPr/>
        </p:nvSpPr>
        <p:spPr bwMode="auto">
          <a:xfrm>
            <a:off x="7189317" y="2949239"/>
            <a:ext cx="723327" cy="798974"/>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テキスト ボックス 19"/>
          <p:cNvSpPr txBox="1"/>
          <p:nvPr/>
        </p:nvSpPr>
        <p:spPr>
          <a:xfrm>
            <a:off x="1761729" y="3815593"/>
            <a:ext cx="3262432" cy="830997"/>
          </a:xfrm>
          <a:prstGeom prst="rect">
            <a:avLst/>
          </a:prstGeom>
          <a:noFill/>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ダメなマネジメントは</a:t>
            </a:r>
            <a:endParaRPr kumimoji="1" lang="en-US" altLang="ja-JP" sz="2400" dirty="0" smtClean="0">
              <a:solidFill>
                <a:schemeClr val="bg1"/>
              </a:solidFill>
              <a:latin typeface="Meiryo" charset="-128"/>
              <a:ea typeface="Meiryo" charset="-128"/>
              <a:cs typeface="Meiryo" charset="-128"/>
            </a:endParaRPr>
          </a:p>
          <a:p>
            <a:pPr algn="ctr"/>
            <a:r>
              <a:rPr kumimoji="1" lang="ja-JP" altLang="en-US" sz="2400" dirty="0" smtClean="0">
                <a:solidFill>
                  <a:schemeClr val="bg1"/>
                </a:solidFill>
                <a:latin typeface="Meiryo" charset="-128"/>
                <a:ea typeface="Meiryo" charset="-128"/>
                <a:cs typeface="Meiryo" charset="-128"/>
              </a:rPr>
              <a:t>責任が末端に集中する</a:t>
            </a:r>
            <a:endParaRPr kumimoji="1" lang="en-US" altLang="ja-JP" sz="2400" dirty="0" smtClean="0">
              <a:solidFill>
                <a:schemeClr val="bg1"/>
              </a:solidFill>
              <a:latin typeface="Meiryo" charset="-128"/>
              <a:ea typeface="Meiryo" charset="-128"/>
              <a:cs typeface="Meiryo" charset="-128"/>
            </a:endParaRPr>
          </a:p>
        </p:txBody>
      </p:sp>
      <p:sp>
        <p:nvSpPr>
          <p:cNvPr id="21" name="テキスト ボックス 20"/>
          <p:cNvSpPr txBox="1"/>
          <p:nvPr/>
        </p:nvSpPr>
        <p:spPr>
          <a:xfrm>
            <a:off x="5897616" y="3815593"/>
            <a:ext cx="3570208" cy="830997"/>
          </a:xfrm>
          <a:prstGeom prst="rect">
            <a:avLst/>
          </a:prstGeom>
          <a:noFill/>
        </p:spPr>
        <p:txBody>
          <a:bodyPr wrap="none" rtlCol="0">
            <a:spAutoFit/>
          </a:bodyPr>
          <a:lstStyle/>
          <a:p>
            <a:pPr algn="ctr"/>
            <a:r>
              <a:rPr kumimoji="1" lang="ja-JP" altLang="en-US" sz="2400" dirty="0" smtClean="0">
                <a:solidFill>
                  <a:schemeClr val="bg1"/>
                </a:solidFill>
                <a:latin typeface="Meiryo" charset="-128"/>
                <a:ea typeface="Meiryo" charset="-128"/>
                <a:cs typeface="Meiryo" charset="-128"/>
              </a:rPr>
              <a:t>良いマネジメントは</a:t>
            </a:r>
            <a:endParaRPr kumimoji="1" lang="en-US" altLang="ja-JP" sz="2400" dirty="0" smtClean="0">
              <a:solidFill>
                <a:schemeClr val="bg1"/>
              </a:solidFill>
              <a:latin typeface="Meiryo" charset="-128"/>
              <a:ea typeface="Meiryo" charset="-128"/>
              <a:cs typeface="Meiryo" charset="-128"/>
            </a:endParaRPr>
          </a:p>
          <a:p>
            <a:pPr algn="ctr"/>
            <a:r>
              <a:rPr kumimoji="1" lang="ja-JP" altLang="en-US" sz="2400" dirty="0" smtClean="0">
                <a:solidFill>
                  <a:schemeClr val="bg1"/>
                </a:solidFill>
                <a:latin typeface="Meiryo" charset="-128"/>
                <a:ea typeface="Meiryo" charset="-128"/>
                <a:cs typeface="Meiryo" charset="-128"/>
              </a:rPr>
              <a:t>上が責任をとってくれる</a:t>
            </a:r>
            <a:endParaRPr kumimoji="1" lang="en-US" altLang="ja-JP" sz="2400" dirty="0" smtClean="0">
              <a:solidFill>
                <a:schemeClr val="bg1"/>
              </a:solidFill>
              <a:latin typeface="Meiryo" charset="-128"/>
              <a:ea typeface="Meiryo" charset="-128"/>
              <a:cs typeface="Meiryo" charset="-128"/>
            </a:endParaRPr>
          </a:p>
        </p:txBody>
      </p:sp>
      <p:sp>
        <p:nvSpPr>
          <p:cNvPr id="22" name="テキスト ボックス 21"/>
          <p:cNvSpPr txBox="1"/>
          <p:nvPr/>
        </p:nvSpPr>
        <p:spPr>
          <a:xfrm>
            <a:off x="6560965" y="2622708"/>
            <a:ext cx="1980030" cy="307777"/>
          </a:xfrm>
          <a:prstGeom prst="rect">
            <a:avLst/>
          </a:prstGeom>
          <a:noFill/>
        </p:spPr>
        <p:txBody>
          <a:bodyPr wrap="none" rtlCol="0">
            <a:spAutoFit/>
          </a:bodyPr>
          <a:lstStyle/>
          <a:p>
            <a:pPr algn="ctr"/>
            <a:r>
              <a:rPr kumimoji="1" lang="ja-JP" altLang="en-US" sz="1400" b="1" dirty="0" smtClean="0">
                <a:solidFill>
                  <a:schemeClr val="accent1">
                    <a:lumMod val="75000"/>
                  </a:schemeClr>
                </a:solidFill>
                <a:latin typeface="Meiryo" charset="-128"/>
                <a:ea typeface="Meiryo" charset="-128"/>
                <a:cs typeface="Meiryo" charset="-128"/>
              </a:rPr>
              <a:t>適切な情報収集と判断</a:t>
            </a:r>
            <a:endParaRPr kumimoji="1" lang="en-US" altLang="ja-JP" sz="1400" b="1" dirty="0" smtClean="0">
              <a:solidFill>
                <a:schemeClr val="accent1">
                  <a:lumMod val="75000"/>
                </a:schemeClr>
              </a:solidFill>
              <a:latin typeface="Meiryo" charset="-128"/>
              <a:ea typeface="Meiryo" charset="-128"/>
              <a:cs typeface="Meiryo" charset="-128"/>
            </a:endParaRPr>
          </a:p>
        </p:txBody>
      </p:sp>
      <p:sp>
        <p:nvSpPr>
          <p:cNvPr id="23" name="テキスト ボックス 22"/>
          <p:cNvSpPr txBox="1"/>
          <p:nvPr/>
        </p:nvSpPr>
        <p:spPr>
          <a:xfrm>
            <a:off x="1684789" y="5414797"/>
            <a:ext cx="3416320" cy="307777"/>
          </a:xfrm>
          <a:prstGeom prst="rect">
            <a:avLst/>
          </a:prstGeom>
          <a:noFill/>
        </p:spPr>
        <p:txBody>
          <a:bodyPr wrap="none" rtlCol="0">
            <a:spAutoFit/>
          </a:bodyPr>
          <a:lstStyle/>
          <a:p>
            <a:pPr algn="ctr"/>
            <a:r>
              <a:rPr kumimoji="1" lang="ja-JP" altLang="en-US" sz="1400" b="1" dirty="0" smtClean="0">
                <a:solidFill>
                  <a:schemeClr val="accent1">
                    <a:lumMod val="75000"/>
                  </a:schemeClr>
                </a:solidFill>
                <a:latin typeface="Meiryo" charset="-128"/>
                <a:ea typeface="Meiryo" charset="-128"/>
                <a:cs typeface="Meiryo" charset="-128"/>
              </a:rPr>
              <a:t>難しいパスワード・不審なメールの判断</a:t>
            </a:r>
            <a:endParaRPr kumimoji="1" lang="en-US" altLang="ja-JP" sz="1400" b="1" dirty="0" smtClean="0">
              <a:solidFill>
                <a:schemeClr val="accent1">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59718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情報セキュリティ対策の評価</a:t>
            </a:r>
            <a:endParaRPr kumimoji="1" lang="ja-JP" altLang="en-US" dirty="0"/>
          </a:p>
        </p:txBody>
      </p:sp>
      <p:sp>
        <p:nvSpPr>
          <p:cNvPr id="11" name="テキスト プレースホルダー 10"/>
          <p:cNvSpPr>
            <a:spLocks noGrp="1"/>
          </p:cNvSpPr>
          <p:nvPr>
            <p:ph type="body" idx="1"/>
          </p:nvPr>
        </p:nvSpPr>
        <p:spPr/>
        <p:txBody>
          <a:bodyPr/>
          <a:lstStyle/>
          <a:p>
            <a:r>
              <a:rPr kumimoji="1" lang="ja-JP" altLang="en-US" dirty="0" smtClean="0"/>
              <a:t>情報セキュリティ対策をどのように評価されるのか</a:t>
            </a:r>
            <a:endParaRPr kumimoji="1" lang="en-US" altLang="ja-JP" dirty="0" smtClean="0"/>
          </a:p>
          <a:p>
            <a:r>
              <a:rPr lang="ja-JP" altLang="en-US" dirty="0" smtClean="0"/>
              <a:t>評価されない仕事はするだけ時間のムダである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890578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攻撃単位で考えると・・・</a:t>
            </a:r>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33</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角丸四角形 6"/>
          <p:cNvSpPr/>
          <p:nvPr/>
        </p:nvSpPr>
        <p:spPr>
          <a:xfrm>
            <a:off x="680321"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メールの</a:t>
            </a:r>
            <a:endParaRPr kumimoji="1" lang="en-US" altLang="ja-JP" dirty="0" smtClean="0"/>
          </a:p>
          <a:p>
            <a:pPr algn="ctr"/>
            <a:r>
              <a:rPr kumimoji="1" lang="ja-JP" altLang="en-US" dirty="0" smtClean="0"/>
              <a:t>添付・リンク</a:t>
            </a:r>
            <a:endParaRPr kumimoji="1" lang="ja-JP" altLang="en-US" dirty="0"/>
          </a:p>
        </p:txBody>
      </p:sp>
      <p:sp>
        <p:nvSpPr>
          <p:cNvPr id="8" name="角丸四角形 7"/>
          <p:cNvSpPr/>
          <p:nvPr/>
        </p:nvSpPr>
        <p:spPr>
          <a:xfrm>
            <a:off x="3150472"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ウイルス感染</a:t>
            </a:r>
            <a:endParaRPr kumimoji="1" lang="en-US" altLang="ja-JP" dirty="0" smtClean="0"/>
          </a:p>
        </p:txBody>
      </p:sp>
      <p:sp>
        <p:nvSpPr>
          <p:cNvPr id="9" name="角丸四角形 8"/>
          <p:cNvSpPr/>
          <p:nvPr/>
        </p:nvSpPr>
        <p:spPr>
          <a:xfrm>
            <a:off x="5234651"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権限の昇格</a:t>
            </a:r>
            <a:endParaRPr kumimoji="1" lang="ja-JP" altLang="en-US" dirty="0"/>
          </a:p>
        </p:txBody>
      </p:sp>
      <p:sp>
        <p:nvSpPr>
          <p:cNvPr id="10" name="角丸四角形 9"/>
          <p:cNvSpPr/>
          <p:nvPr/>
        </p:nvSpPr>
        <p:spPr>
          <a:xfrm>
            <a:off x="7730477"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情報窃取</a:t>
            </a:r>
            <a:endParaRPr kumimoji="1" lang="ja-JP" altLang="en-US" dirty="0"/>
          </a:p>
        </p:txBody>
      </p:sp>
      <p:cxnSp>
        <p:nvCxnSpPr>
          <p:cNvPr id="16" name="直線矢印コネクタ 15"/>
          <p:cNvCxnSpPr>
            <a:stCxn id="7" idx="3"/>
            <a:endCxn id="8" idx="1"/>
          </p:cNvCxnSpPr>
          <p:nvPr/>
        </p:nvCxnSpPr>
        <p:spPr>
          <a:xfrm>
            <a:off x="2610678" y="3087757"/>
            <a:ext cx="53979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9" idx="3"/>
            <a:endCxn id="10" idx="1"/>
          </p:cNvCxnSpPr>
          <p:nvPr/>
        </p:nvCxnSpPr>
        <p:spPr>
          <a:xfrm>
            <a:off x="7165008" y="3087757"/>
            <a:ext cx="56546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環状矢印 38"/>
          <p:cNvSpPr/>
          <p:nvPr/>
        </p:nvSpPr>
        <p:spPr>
          <a:xfrm>
            <a:off x="4872656" y="2800522"/>
            <a:ext cx="614595" cy="614595"/>
          </a:xfrm>
          <a:prstGeom prst="circularArrow">
            <a:avLst>
              <a:gd name="adj1" fmla="val 12500"/>
              <a:gd name="adj2" fmla="val 808803"/>
              <a:gd name="adj3" fmla="val 20457681"/>
              <a:gd name="adj4" fmla="val 1385546"/>
              <a:gd name="adj5" fmla="val 125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テキスト ボックス 40"/>
          <p:cNvSpPr txBox="1"/>
          <p:nvPr/>
        </p:nvSpPr>
        <p:spPr>
          <a:xfrm>
            <a:off x="2610678" y="4346713"/>
            <a:ext cx="4940303" cy="369332"/>
          </a:xfrm>
          <a:prstGeom prst="rect">
            <a:avLst/>
          </a:prstGeom>
          <a:noFill/>
        </p:spPr>
        <p:txBody>
          <a:bodyPr wrap="square" rtlCol="0">
            <a:spAutoFit/>
          </a:bodyPr>
          <a:lstStyle/>
          <a:p>
            <a:pPr algn="ctr"/>
            <a:r>
              <a:rPr kumimoji="1" lang="ja-JP" altLang="en-US" dirty="0" smtClean="0">
                <a:solidFill>
                  <a:schemeClr val="bg1"/>
                </a:solidFill>
              </a:rPr>
              <a:t>標的型メール攻撃の一般的な例</a:t>
            </a:r>
            <a:endParaRPr kumimoji="1" lang="ja-JP" altLang="en-US" dirty="0">
              <a:solidFill>
                <a:schemeClr val="bg1"/>
              </a:solidFill>
            </a:endParaRPr>
          </a:p>
        </p:txBody>
      </p:sp>
    </p:spTree>
    <p:extLst>
      <p:ext uri="{BB962C8B-B14F-4D97-AF65-F5344CB8AC3E}">
        <p14:creationId xmlns:p14="http://schemas.microsoft.com/office/powerpoint/2010/main" val="235084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ランサムウェアでは</a:t>
            </a:r>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34</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角丸四角形 6"/>
          <p:cNvSpPr/>
          <p:nvPr/>
        </p:nvSpPr>
        <p:spPr>
          <a:xfrm>
            <a:off x="680321"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メールの</a:t>
            </a:r>
            <a:endParaRPr kumimoji="1" lang="en-US" altLang="ja-JP" dirty="0" smtClean="0"/>
          </a:p>
          <a:p>
            <a:pPr algn="ctr"/>
            <a:r>
              <a:rPr kumimoji="1" lang="ja-JP" altLang="en-US" dirty="0" smtClean="0"/>
              <a:t>添付・リンク</a:t>
            </a:r>
            <a:endParaRPr kumimoji="1" lang="ja-JP" altLang="en-US" dirty="0"/>
          </a:p>
        </p:txBody>
      </p:sp>
      <p:sp>
        <p:nvSpPr>
          <p:cNvPr id="8" name="角丸四角形 7"/>
          <p:cNvSpPr/>
          <p:nvPr/>
        </p:nvSpPr>
        <p:spPr>
          <a:xfrm>
            <a:off x="3150472"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ウイルス感染</a:t>
            </a:r>
            <a:endParaRPr kumimoji="1" lang="en-US" altLang="ja-JP" dirty="0" smtClean="0"/>
          </a:p>
        </p:txBody>
      </p:sp>
      <p:sp>
        <p:nvSpPr>
          <p:cNvPr id="9" name="角丸四角形 8"/>
          <p:cNvSpPr/>
          <p:nvPr/>
        </p:nvSpPr>
        <p:spPr>
          <a:xfrm>
            <a:off x="5234651"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権限の昇格</a:t>
            </a:r>
            <a:endParaRPr kumimoji="1" lang="ja-JP" altLang="en-US" dirty="0"/>
          </a:p>
        </p:txBody>
      </p:sp>
      <p:sp>
        <p:nvSpPr>
          <p:cNvPr id="10" name="角丸四角形 9"/>
          <p:cNvSpPr/>
          <p:nvPr/>
        </p:nvSpPr>
        <p:spPr>
          <a:xfrm>
            <a:off x="7730477" y="2610678"/>
            <a:ext cx="1930357" cy="954157"/>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情報窃取</a:t>
            </a:r>
            <a:endParaRPr kumimoji="1" lang="ja-JP" altLang="en-US" dirty="0"/>
          </a:p>
        </p:txBody>
      </p:sp>
      <p:sp>
        <p:nvSpPr>
          <p:cNvPr id="12" name="角丸四角形 11"/>
          <p:cNvSpPr/>
          <p:nvPr/>
        </p:nvSpPr>
        <p:spPr>
          <a:xfrm>
            <a:off x="7730477" y="3803374"/>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ファイル暗号化</a:t>
            </a:r>
            <a:endParaRPr kumimoji="1" lang="ja-JP" altLang="en-US" dirty="0"/>
          </a:p>
        </p:txBody>
      </p:sp>
      <p:cxnSp>
        <p:nvCxnSpPr>
          <p:cNvPr id="16" name="直線矢印コネクタ 15"/>
          <p:cNvCxnSpPr>
            <a:stCxn id="7" idx="3"/>
            <a:endCxn id="8" idx="1"/>
          </p:cNvCxnSpPr>
          <p:nvPr/>
        </p:nvCxnSpPr>
        <p:spPr>
          <a:xfrm>
            <a:off x="2610678" y="3087757"/>
            <a:ext cx="53979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9" idx="3"/>
            <a:endCxn id="10" idx="1"/>
          </p:cNvCxnSpPr>
          <p:nvPr/>
        </p:nvCxnSpPr>
        <p:spPr>
          <a:xfrm>
            <a:off x="7165008" y="3087757"/>
            <a:ext cx="56546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9" idx="3"/>
            <a:endCxn id="12" idx="1"/>
          </p:cNvCxnSpPr>
          <p:nvPr/>
        </p:nvCxnSpPr>
        <p:spPr>
          <a:xfrm>
            <a:off x="7165008" y="3087757"/>
            <a:ext cx="565469" cy="119269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環状矢印 38"/>
          <p:cNvSpPr/>
          <p:nvPr/>
        </p:nvSpPr>
        <p:spPr>
          <a:xfrm>
            <a:off x="4872656" y="2800522"/>
            <a:ext cx="614595" cy="614595"/>
          </a:xfrm>
          <a:prstGeom prst="circularArrow">
            <a:avLst>
              <a:gd name="adj1" fmla="val 12500"/>
              <a:gd name="adj2" fmla="val 808803"/>
              <a:gd name="adj3" fmla="val 20457681"/>
              <a:gd name="adj4" fmla="val 1385546"/>
              <a:gd name="adj5" fmla="val 125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2610678" y="4346713"/>
            <a:ext cx="4940303" cy="369332"/>
          </a:xfrm>
          <a:prstGeom prst="rect">
            <a:avLst/>
          </a:prstGeom>
          <a:noFill/>
        </p:spPr>
        <p:txBody>
          <a:bodyPr wrap="square" rtlCol="0">
            <a:spAutoFit/>
          </a:bodyPr>
          <a:lstStyle/>
          <a:p>
            <a:pPr algn="ctr"/>
            <a:r>
              <a:rPr kumimoji="1" lang="ja-JP" altLang="en-US" dirty="0" smtClean="0">
                <a:solidFill>
                  <a:schemeClr val="bg1"/>
                </a:solidFill>
              </a:rPr>
              <a:t>結果が変わればランサムウェア</a:t>
            </a:r>
            <a:endParaRPr kumimoji="1" lang="ja-JP" altLang="en-US" dirty="0">
              <a:solidFill>
                <a:schemeClr val="bg1"/>
              </a:solidFill>
            </a:endParaRPr>
          </a:p>
        </p:txBody>
      </p:sp>
    </p:spTree>
    <p:extLst>
      <p:ext uri="{BB962C8B-B14F-4D97-AF65-F5344CB8AC3E}">
        <p14:creationId xmlns:p14="http://schemas.microsoft.com/office/powerpoint/2010/main" val="1848764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スタックスネットはベイティング攻撃</a:t>
            </a:r>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35</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角丸四角形 6"/>
          <p:cNvSpPr/>
          <p:nvPr/>
        </p:nvSpPr>
        <p:spPr>
          <a:xfrm>
            <a:off x="680321" y="2610678"/>
            <a:ext cx="1930357" cy="954157"/>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メールの</a:t>
            </a:r>
            <a:endParaRPr kumimoji="1" lang="en-US" altLang="ja-JP" dirty="0" smtClean="0"/>
          </a:p>
          <a:p>
            <a:pPr algn="ctr"/>
            <a:r>
              <a:rPr kumimoji="1" lang="ja-JP" altLang="en-US" dirty="0" smtClean="0"/>
              <a:t>添付・リンク</a:t>
            </a:r>
            <a:endParaRPr kumimoji="1" lang="ja-JP" altLang="en-US" dirty="0"/>
          </a:p>
        </p:txBody>
      </p:sp>
      <p:sp>
        <p:nvSpPr>
          <p:cNvPr id="8" name="角丸四角形 7"/>
          <p:cNvSpPr/>
          <p:nvPr/>
        </p:nvSpPr>
        <p:spPr>
          <a:xfrm>
            <a:off x="3150472"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ウイルス感染</a:t>
            </a:r>
            <a:endParaRPr kumimoji="1" lang="en-US" altLang="ja-JP" dirty="0" smtClean="0"/>
          </a:p>
        </p:txBody>
      </p:sp>
      <p:sp>
        <p:nvSpPr>
          <p:cNvPr id="9" name="角丸四角形 8"/>
          <p:cNvSpPr/>
          <p:nvPr/>
        </p:nvSpPr>
        <p:spPr>
          <a:xfrm>
            <a:off x="5234651"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権限の昇格</a:t>
            </a:r>
            <a:endParaRPr kumimoji="1" lang="ja-JP" altLang="en-US" dirty="0"/>
          </a:p>
        </p:txBody>
      </p:sp>
      <p:sp>
        <p:nvSpPr>
          <p:cNvPr id="10" name="角丸四角形 9"/>
          <p:cNvSpPr/>
          <p:nvPr/>
        </p:nvSpPr>
        <p:spPr>
          <a:xfrm>
            <a:off x="7730477" y="2610678"/>
            <a:ext cx="1930357" cy="954157"/>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情報窃取</a:t>
            </a:r>
            <a:endParaRPr kumimoji="1" lang="ja-JP" altLang="en-US" dirty="0"/>
          </a:p>
        </p:txBody>
      </p:sp>
      <p:sp>
        <p:nvSpPr>
          <p:cNvPr id="11" name="角丸四角形 10"/>
          <p:cNvSpPr/>
          <p:nvPr/>
        </p:nvSpPr>
        <p:spPr>
          <a:xfrm>
            <a:off x="680321" y="3803374"/>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CD-ROM</a:t>
            </a:r>
          </a:p>
          <a:p>
            <a:pPr algn="ctr"/>
            <a:r>
              <a:rPr kumimoji="1" lang="en-US" altLang="ja-JP" dirty="0" smtClean="0"/>
              <a:t>USB</a:t>
            </a:r>
            <a:r>
              <a:rPr kumimoji="1" lang="ja-JP" altLang="en-US" dirty="0" smtClean="0"/>
              <a:t>メモリ</a:t>
            </a:r>
            <a:endParaRPr kumimoji="1" lang="en-US" altLang="ja-JP" dirty="0" smtClean="0"/>
          </a:p>
        </p:txBody>
      </p:sp>
      <p:sp>
        <p:nvSpPr>
          <p:cNvPr id="12" name="角丸四角形 11"/>
          <p:cNvSpPr/>
          <p:nvPr/>
        </p:nvSpPr>
        <p:spPr>
          <a:xfrm>
            <a:off x="7730477" y="3803374"/>
            <a:ext cx="1930357" cy="954157"/>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ファイル暗号化</a:t>
            </a:r>
            <a:endParaRPr kumimoji="1" lang="ja-JP" altLang="en-US" dirty="0"/>
          </a:p>
        </p:txBody>
      </p:sp>
      <p:sp>
        <p:nvSpPr>
          <p:cNvPr id="14" name="角丸四角形 13"/>
          <p:cNvSpPr/>
          <p:nvPr/>
        </p:nvSpPr>
        <p:spPr>
          <a:xfrm>
            <a:off x="7730477" y="4996070"/>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不正操作</a:t>
            </a:r>
            <a:endParaRPr kumimoji="1" lang="ja-JP" altLang="en-US" dirty="0"/>
          </a:p>
        </p:txBody>
      </p:sp>
      <p:cxnSp>
        <p:nvCxnSpPr>
          <p:cNvPr id="16" name="直線矢印コネクタ 15"/>
          <p:cNvCxnSpPr>
            <a:stCxn id="7" idx="3"/>
            <a:endCxn id="8" idx="1"/>
          </p:cNvCxnSpPr>
          <p:nvPr/>
        </p:nvCxnSpPr>
        <p:spPr>
          <a:xfrm>
            <a:off x="2610678" y="3087757"/>
            <a:ext cx="53979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1" idx="3"/>
            <a:endCxn id="8" idx="1"/>
          </p:cNvCxnSpPr>
          <p:nvPr/>
        </p:nvCxnSpPr>
        <p:spPr>
          <a:xfrm flipV="1">
            <a:off x="2610678" y="3087757"/>
            <a:ext cx="539794" cy="119269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9" idx="3"/>
            <a:endCxn id="10" idx="1"/>
          </p:cNvCxnSpPr>
          <p:nvPr/>
        </p:nvCxnSpPr>
        <p:spPr>
          <a:xfrm>
            <a:off x="7165008" y="3087757"/>
            <a:ext cx="56546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9" idx="3"/>
            <a:endCxn id="12" idx="1"/>
          </p:cNvCxnSpPr>
          <p:nvPr/>
        </p:nvCxnSpPr>
        <p:spPr>
          <a:xfrm>
            <a:off x="7165008" y="3087757"/>
            <a:ext cx="565469" cy="119269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9" idx="3"/>
            <a:endCxn id="14" idx="1"/>
          </p:cNvCxnSpPr>
          <p:nvPr/>
        </p:nvCxnSpPr>
        <p:spPr>
          <a:xfrm>
            <a:off x="7165008" y="3087757"/>
            <a:ext cx="565469" cy="238539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環状矢印 38"/>
          <p:cNvSpPr/>
          <p:nvPr/>
        </p:nvSpPr>
        <p:spPr>
          <a:xfrm>
            <a:off x="4872656" y="2800522"/>
            <a:ext cx="614595" cy="614595"/>
          </a:xfrm>
          <a:prstGeom prst="circularArrow">
            <a:avLst>
              <a:gd name="adj1" fmla="val 12500"/>
              <a:gd name="adj2" fmla="val 808803"/>
              <a:gd name="adj3" fmla="val 20457681"/>
              <a:gd name="adj4" fmla="val 1385546"/>
              <a:gd name="adj5" fmla="val 125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2610678" y="4346713"/>
            <a:ext cx="4940303" cy="646331"/>
          </a:xfrm>
          <a:prstGeom prst="rect">
            <a:avLst/>
          </a:prstGeom>
          <a:noFill/>
        </p:spPr>
        <p:txBody>
          <a:bodyPr wrap="square" rtlCol="0">
            <a:spAutoFit/>
          </a:bodyPr>
          <a:lstStyle/>
          <a:p>
            <a:pPr algn="ctr"/>
            <a:r>
              <a:rPr kumimoji="1" lang="ja-JP" altLang="en-US" dirty="0" smtClean="0">
                <a:solidFill>
                  <a:schemeClr val="bg1"/>
                </a:solidFill>
              </a:rPr>
              <a:t>入り口が変わればベイティング攻撃</a:t>
            </a:r>
            <a:endParaRPr kumimoji="1" lang="en-US" altLang="ja-JP" dirty="0" smtClean="0">
              <a:solidFill>
                <a:schemeClr val="bg1"/>
              </a:solidFill>
            </a:endParaRPr>
          </a:p>
          <a:p>
            <a:pPr algn="ctr"/>
            <a:r>
              <a:rPr kumimoji="1" lang="ja-JP" altLang="en-US" dirty="0" smtClean="0">
                <a:solidFill>
                  <a:schemeClr val="bg1"/>
                </a:solidFill>
              </a:rPr>
              <a:t>イランはこれでやられた</a:t>
            </a:r>
            <a:endParaRPr kumimoji="1" lang="ja-JP" altLang="en-US" dirty="0">
              <a:solidFill>
                <a:schemeClr val="bg1"/>
              </a:solidFill>
            </a:endParaRPr>
          </a:p>
        </p:txBody>
      </p:sp>
    </p:spTree>
    <p:extLst>
      <p:ext uri="{BB962C8B-B14F-4D97-AF65-F5344CB8AC3E}">
        <p14:creationId xmlns:p14="http://schemas.microsoft.com/office/powerpoint/2010/main" val="248533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最近流行りのアレは・・・</a:t>
            </a:r>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36</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角丸四角形 6"/>
          <p:cNvSpPr/>
          <p:nvPr/>
        </p:nvSpPr>
        <p:spPr>
          <a:xfrm>
            <a:off x="680321" y="2610678"/>
            <a:ext cx="1930357" cy="954157"/>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メールの</a:t>
            </a:r>
            <a:endParaRPr kumimoji="1" lang="en-US" altLang="ja-JP" dirty="0" smtClean="0"/>
          </a:p>
          <a:p>
            <a:pPr algn="ctr"/>
            <a:r>
              <a:rPr kumimoji="1" lang="ja-JP" altLang="en-US" dirty="0" smtClean="0"/>
              <a:t>添付・リンク</a:t>
            </a:r>
            <a:endParaRPr kumimoji="1" lang="ja-JP" altLang="en-US" dirty="0"/>
          </a:p>
        </p:txBody>
      </p:sp>
      <p:sp>
        <p:nvSpPr>
          <p:cNvPr id="8" name="角丸四角形 7"/>
          <p:cNvSpPr/>
          <p:nvPr/>
        </p:nvSpPr>
        <p:spPr>
          <a:xfrm>
            <a:off x="3150472"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ウイルス感染</a:t>
            </a:r>
            <a:endParaRPr kumimoji="1" lang="en-US" altLang="ja-JP" dirty="0" smtClean="0"/>
          </a:p>
        </p:txBody>
      </p:sp>
      <p:sp>
        <p:nvSpPr>
          <p:cNvPr id="9" name="角丸四角形 8"/>
          <p:cNvSpPr/>
          <p:nvPr/>
        </p:nvSpPr>
        <p:spPr>
          <a:xfrm>
            <a:off x="5234651"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権限の昇格</a:t>
            </a:r>
            <a:endParaRPr kumimoji="1" lang="ja-JP" altLang="en-US" dirty="0"/>
          </a:p>
        </p:txBody>
      </p:sp>
      <p:sp>
        <p:nvSpPr>
          <p:cNvPr id="10" name="角丸四角形 9"/>
          <p:cNvSpPr/>
          <p:nvPr/>
        </p:nvSpPr>
        <p:spPr>
          <a:xfrm>
            <a:off x="7730477" y="2610678"/>
            <a:ext cx="1930357" cy="954157"/>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情報窃取</a:t>
            </a:r>
            <a:endParaRPr kumimoji="1" lang="ja-JP" altLang="en-US" dirty="0"/>
          </a:p>
        </p:txBody>
      </p:sp>
      <p:sp>
        <p:nvSpPr>
          <p:cNvPr id="11" name="角丸四角形 10"/>
          <p:cNvSpPr/>
          <p:nvPr/>
        </p:nvSpPr>
        <p:spPr>
          <a:xfrm>
            <a:off x="680321" y="3803374"/>
            <a:ext cx="1930357" cy="954157"/>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CD-ROM</a:t>
            </a:r>
          </a:p>
          <a:p>
            <a:pPr algn="ctr"/>
            <a:r>
              <a:rPr kumimoji="1" lang="en-US" altLang="ja-JP" dirty="0" smtClean="0"/>
              <a:t>USB</a:t>
            </a:r>
            <a:r>
              <a:rPr kumimoji="1" lang="ja-JP" altLang="en-US" dirty="0" smtClean="0"/>
              <a:t>メモリ</a:t>
            </a:r>
            <a:endParaRPr kumimoji="1" lang="en-US" altLang="ja-JP" dirty="0" smtClean="0"/>
          </a:p>
        </p:txBody>
      </p:sp>
      <p:sp>
        <p:nvSpPr>
          <p:cNvPr id="12" name="角丸四角形 11"/>
          <p:cNvSpPr/>
          <p:nvPr/>
        </p:nvSpPr>
        <p:spPr>
          <a:xfrm>
            <a:off x="7730477" y="3803374"/>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ファイル暗号化</a:t>
            </a:r>
            <a:endParaRPr kumimoji="1" lang="ja-JP" altLang="en-US" dirty="0"/>
          </a:p>
        </p:txBody>
      </p:sp>
      <p:sp>
        <p:nvSpPr>
          <p:cNvPr id="13" name="角丸四角形 12"/>
          <p:cNvSpPr/>
          <p:nvPr/>
        </p:nvSpPr>
        <p:spPr>
          <a:xfrm>
            <a:off x="680321" y="4996070"/>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SMB</a:t>
            </a:r>
            <a:r>
              <a:rPr kumimoji="1" lang="ja-JP" altLang="en-US" dirty="0" smtClean="0"/>
              <a:t>サービス</a:t>
            </a:r>
            <a:endParaRPr kumimoji="1" lang="en-US" altLang="ja-JP" dirty="0" smtClean="0"/>
          </a:p>
        </p:txBody>
      </p:sp>
      <p:sp>
        <p:nvSpPr>
          <p:cNvPr id="14" name="角丸四角形 13"/>
          <p:cNvSpPr/>
          <p:nvPr/>
        </p:nvSpPr>
        <p:spPr>
          <a:xfrm>
            <a:off x="7730477" y="4996070"/>
            <a:ext cx="1930357" cy="954157"/>
          </a:xfrm>
          <a:prstGeom prst="round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不正操作</a:t>
            </a:r>
            <a:endParaRPr kumimoji="1" lang="ja-JP" altLang="en-US" dirty="0"/>
          </a:p>
        </p:txBody>
      </p:sp>
      <p:cxnSp>
        <p:nvCxnSpPr>
          <p:cNvPr id="16" name="直線矢印コネクタ 15"/>
          <p:cNvCxnSpPr>
            <a:stCxn id="7" idx="3"/>
            <a:endCxn id="8" idx="1"/>
          </p:cNvCxnSpPr>
          <p:nvPr/>
        </p:nvCxnSpPr>
        <p:spPr>
          <a:xfrm>
            <a:off x="2610678" y="3087757"/>
            <a:ext cx="53979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1" idx="3"/>
            <a:endCxn id="8" idx="1"/>
          </p:cNvCxnSpPr>
          <p:nvPr/>
        </p:nvCxnSpPr>
        <p:spPr>
          <a:xfrm flipV="1">
            <a:off x="2610678" y="3087757"/>
            <a:ext cx="539794" cy="119269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3" idx="3"/>
            <a:endCxn id="8" idx="1"/>
          </p:cNvCxnSpPr>
          <p:nvPr/>
        </p:nvCxnSpPr>
        <p:spPr>
          <a:xfrm flipV="1">
            <a:off x="2610678" y="3087757"/>
            <a:ext cx="539794" cy="238539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9" idx="3"/>
            <a:endCxn id="10" idx="1"/>
          </p:cNvCxnSpPr>
          <p:nvPr/>
        </p:nvCxnSpPr>
        <p:spPr>
          <a:xfrm>
            <a:off x="7165008" y="3087757"/>
            <a:ext cx="56546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9" idx="3"/>
            <a:endCxn id="12" idx="1"/>
          </p:cNvCxnSpPr>
          <p:nvPr/>
        </p:nvCxnSpPr>
        <p:spPr>
          <a:xfrm>
            <a:off x="7165008" y="3087757"/>
            <a:ext cx="565469" cy="119269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9" idx="3"/>
            <a:endCxn id="14" idx="1"/>
          </p:cNvCxnSpPr>
          <p:nvPr/>
        </p:nvCxnSpPr>
        <p:spPr>
          <a:xfrm>
            <a:off x="7165008" y="3087757"/>
            <a:ext cx="565469" cy="238539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環状矢印 38"/>
          <p:cNvSpPr/>
          <p:nvPr/>
        </p:nvSpPr>
        <p:spPr>
          <a:xfrm>
            <a:off x="4872656" y="2800522"/>
            <a:ext cx="614595" cy="614595"/>
          </a:xfrm>
          <a:prstGeom prst="circularArrow">
            <a:avLst>
              <a:gd name="adj1" fmla="val 12500"/>
              <a:gd name="adj2" fmla="val 808803"/>
              <a:gd name="adj3" fmla="val 20457681"/>
              <a:gd name="adj4" fmla="val 1385546"/>
              <a:gd name="adj5" fmla="val 125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p:cNvSpPr txBox="1"/>
          <p:nvPr/>
        </p:nvSpPr>
        <p:spPr>
          <a:xfrm>
            <a:off x="2610678" y="4346713"/>
            <a:ext cx="4940303" cy="646331"/>
          </a:xfrm>
          <a:prstGeom prst="rect">
            <a:avLst/>
          </a:prstGeom>
          <a:noFill/>
        </p:spPr>
        <p:txBody>
          <a:bodyPr wrap="square" rtlCol="0">
            <a:spAutoFit/>
          </a:bodyPr>
          <a:lstStyle/>
          <a:p>
            <a:pPr algn="ctr"/>
            <a:r>
              <a:rPr kumimoji="1" lang="ja-JP" altLang="en-US" dirty="0" smtClean="0">
                <a:solidFill>
                  <a:schemeClr val="bg1"/>
                </a:solidFill>
              </a:rPr>
              <a:t>最近流行りのアレはこんな感じ</a:t>
            </a:r>
            <a:endParaRPr kumimoji="1" lang="en-US" altLang="ja-JP" dirty="0" smtClean="0">
              <a:solidFill>
                <a:schemeClr val="bg1"/>
              </a:solidFill>
            </a:endParaRPr>
          </a:p>
          <a:p>
            <a:pPr algn="ctr"/>
            <a:r>
              <a:rPr kumimoji="1" lang="ja-JP" altLang="en-US" dirty="0" smtClean="0">
                <a:solidFill>
                  <a:schemeClr val="bg1"/>
                </a:solidFill>
              </a:rPr>
              <a:t>入り口が変わったので、監視が変わる</a:t>
            </a:r>
            <a:endParaRPr kumimoji="1" lang="ja-JP" altLang="en-US" dirty="0">
              <a:solidFill>
                <a:schemeClr val="bg1"/>
              </a:solidFill>
            </a:endParaRPr>
          </a:p>
        </p:txBody>
      </p:sp>
    </p:spTree>
    <p:extLst>
      <p:ext uri="{BB962C8B-B14F-4D97-AF65-F5344CB8AC3E}">
        <p14:creationId xmlns:p14="http://schemas.microsoft.com/office/powerpoint/2010/main" val="25052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多層防御と対策効率</a:t>
            </a:r>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37</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角丸四角形 6"/>
          <p:cNvSpPr/>
          <p:nvPr/>
        </p:nvSpPr>
        <p:spPr>
          <a:xfrm>
            <a:off x="680321"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メールの</a:t>
            </a:r>
            <a:endParaRPr kumimoji="1" lang="en-US" altLang="ja-JP" dirty="0" smtClean="0"/>
          </a:p>
          <a:p>
            <a:pPr algn="ctr"/>
            <a:r>
              <a:rPr kumimoji="1" lang="ja-JP" altLang="en-US" dirty="0" smtClean="0"/>
              <a:t>添付・リンク</a:t>
            </a:r>
            <a:endParaRPr kumimoji="1" lang="ja-JP" altLang="en-US" dirty="0"/>
          </a:p>
        </p:txBody>
      </p:sp>
      <p:sp>
        <p:nvSpPr>
          <p:cNvPr id="8" name="角丸四角形 7"/>
          <p:cNvSpPr/>
          <p:nvPr/>
        </p:nvSpPr>
        <p:spPr>
          <a:xfrm>
            <a:off x="3150472"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ウイルス感染</a:t>
            </a:r>
            <a:endParaRPr kumimoji="1" lang="en-US" altLang="ja-JP" dirty="0" smtClean="0"/>
          </a:p>
        </p:txBody>
      </p:sp>
      <p:sp>
        <p:nvSpPr>
          <p:cNvPr id="9" name="角丸四角形 8"/>
          <p:cNvSpPr/>
          <p:nvPr/>
        </p:nvSpPr>
        <p:spPr>
          <a:xfrm>
            <a:off x="5234651"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権限の昇格</a:t>
            </a:r>
            <a:endParaRPr kumimoji="1" lang="ja-JP" altLang="en-US" dirty="0"/>
          </a:p>
        </p:txBody>
      </p:sp>
      <p:sp>
        <p:nvSpPr>
          <p:cNvPr id="10" name="角丸四角形 9"/>
          <p:cNvSpPr/>
          <p:nvPr/>
        </p:nvSpPr>
        <p:spPr>
          <a:xfrm>
            <a:off x="7730477" y="2610678"/>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情報窃取</a:t>
            </a:r>
            <a:endParaRPr kumimoji="1" lang="ja-JP" altLang="en-US" dirty="0"/>
          </a:p>
        </p:txBody>
      </p:sp>
      <p:sp>
        <p:nvSpPr>
          <p:cNvPr id="11" name="角丸四角形 10"/>
          <p:cNvSpPr/>
          <p:nvPr/>
        </p:nvSpPr>
        <p:spPr>
          <a:xfrm>
            <a:off x="680321" y="3803374"/>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CD-ROM</a:t>
            </a:r>
          </a:p>
          <a:p>
            <a:pPr algn="ctr"/>
            <a:r>
              <a:rPr kumimoji="1" lang="en-US" altLang="ja-JP" dirty="0" smtClean="0"/>
              <a:t>USB</a:t>
            </a:r>
            <a:r>
              <a:rPr kumimoji="1" lang="ja-JP" altLang="en-US" dirty="0" smtClean="0"/>
              <a:t>メモリ</a:t>
            </a:r>
            <a:endParaRPr kumimoji="1" lang="en-US" altLang="ja-JP" dirty="0" smtClean="0"/>
          </a:p>
        </p:txBody>
      </p:sp>
      <p:sp>
        <p:nvSpPr>
          <p:cNvPr id="12" name="角丸四角形 11"/>
          <p:cNvSpPr/>
          <p:nvPr/>
        </p:nvSpPr>
        <p:spPr>
          <a:xfrm>
            <a:off x="7730477" y="3803374"/>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ファイル暗号化</a:t>
            </a:r>
            <a:endParaRPr kumimoji="1" lang="ja-JP" altLang="en-US" dirty="0"/>
          </a:p>
        </p:txBody>
      </p:sp>
      <p:sp>
        <p:nvSpPr>
          <p:cNvPr id="13" name="角丸四角形 12"/>
          <p:cNvSpPr/>
          <p:nvPr/>
        </p:nvSpPr>
        <p:spPr>
          <a:xfrm>
            <a:off x="680321" y="4996070"/>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SMB</a:t>
            </a:r>
            <a:r>
              <a:rPr kumimoji="1" lang="ja-JP" altLang="en-US" dirty="0" smtClean="0"/>
              <a:t>サービス</a:t>
            </a:r>
            <a:endParaRPr kumimoji="1" lang="en-US" altLang="ja-JP" dirty="0" smtClean="0"/>
          </a:p>
        </p:txBody>
      </p:sp>
      <p:sp>
        <p:nvSpPr>
          <p:cNvPr id="14" name="角丸四角形 13"/>
          <p:cNvSpPr/>
          <p:nvPr/>
        </p:nvSpPr>
        <p:spPr>
          <a:xfrm>
            <a:off x="7730477" y="4996070"/>
            <a:ext cx="1930357" cy="954157"/>
          </a:xfrm>
          <a:prstGeom prst="round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不正操作</a:t>
            </a:r>
            <a:endParaRPr kumimoji="1" lang="ja-JP" altLang="en-US" dirty="0"/>
          </a:p>
        </p:txBody>
      </p:sp>
      <p:cxnSp>
        <p:nvCxnSpPr>
          <p:cNvPr id="16" name="直線矢印コネクタ 15"/>
          <p:cNvCxnSpPr>
            <a:stCxn id="7" idx="3"/>
            <a:endCxn id="8" idx="1"/>
          </p:cNvCxnSpPr>
          <p:nvPr/>
        </p:nvCxnSpPr>
        <p:spPr>
          <a:xfrm>
            <a:off x="2610678" y="3087757"/>
            <a:ext cx="53979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1" idx="3"/>
            <a:endCxn id="8" idx="1"/>
          </p:cNvCxnSpPr>
          <p:nvPr/>
        </p:nvCxnSpPr>
        <p:spPr>
          <a:xfrm flipV="1">
            <a:off x="2610678" y="3087757"/>
            <a:ext cx="539794" cy="119269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3" idx="3"/>
            <a:endCxn id="8" idx="1"/>
          </p:cNvCxnSpPr>
          <p:nvPr/>
        </p:nvCxnSpPr>
        <p:spPr>
          <a:xfrm flipV="1">
            <a:off x="2610678" y="3087757"/>
            <a:ext cx="539794" cy="238539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9" idx="3"/>
            <a:endCxn id="10" idx="1"/>
          </p:cNvCxnSpPr>
          <p:nvPr/>
        </p:nvCxnSpPr>
        <p:spPr>
          <a:xfrm>
            <a:off x="7165008" y="3087757"/>
            <a:ext cx="56546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9" idx="3"/>
            <a:endCxn id="12" idx="1"/>
          </p:cNvCxnSpPr>
          <p:nvPr/>
        </p:nvCxnSpPr>
        <p:spPr>
          <a:xfrm>
            <a:off x="7165008" y="3087757"/>
            <a:ext cx="565469" cy="119269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9" idx="3"/>
            <a:endCxn id="14" idx="1"/>
          </p:cNvCxnSpPr>
          <p:nvPr/>
        </p:nvCxnSpPr>
        <p:spPr>
          <a:xfrm>
            <a:off x="7165008" y="3087757"/>
            <a:ext cx="565469" cy="238539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環状矢印 38"/>
          <p:cNvSpPr/>
          <p:nvPr/>
        </p:nvSpPr>
        <p:spPr>
          <a:xfrm>
            <a:off x="4872656" y="2800522"/>
            <a:ext cx="614595" cy="614595"/>
          </a:xfrm>
          <a:prstGeom prst="circularArrow">
            <a:avLst>
              <a:gd name="adj1" fmla="val 12500"/>
              <a:gd name="adj2" fmla="val 808803"/>
              <a:gd name="adj3" fmla="val 20457681"/>
              <a:gd name="adj4" fmla="val 1385546"/>
              <a:gd name="adj5" fmla="val 125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角丸四角形 2"/>
          <p:cNvSpPr/>
          <p:nvPr/>
        </p:nvSpPr>
        <p:spPr>
          <a:xfrm>
            <a:off x="526498" y="2186610"/>
            <a:ext cx="2375727" cy="3988904"/>
          </a:xfrm>
          <a:prstGeom prst="roundRect">
            <a:avLst>
              <a:gd name="adj" fmla="val 3031"/>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mtClean="0">
                <a:solidFill>
                  <a:schemeClr val="bg1"/>
                </a:solidFill>
              </a:rPr>
              <a:t>入り口対策</a:t>
            </a:r>
            <a:endParaRPr kumimoji="1" lang="ja-JP" altLang="en-US" dirty="0">
              <a:solidFill>
                <a:schemeClr val="bg1"/>
              </a:solidFill>
            </a:endParaRPr>
          </a:p>
        </p:txBody>
      </p:sp>
      <p:sp>
        <p:nvSpPr>
          <p:cNvPr id="24" name="角丸四角形 23"/>
          <p:cNvSpPr/>
          <p:nvPr/>
        </p:nvSpPr>
        <p:spPr>
          <a:xfrm>
            <a:off x="3044411" y="2186610"/>
            <a:ext cx="6722441" cy="3988904"/>
          </a:xfrm>
          <a:prstGeom prst="roundRect">
            <a:avLst>
              <a:gd name="adj" fmla="val 3031"/>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mtClean="0">
                <a:solidFill>
                  <a:schemeClr val="bg1"/>
                </a:solidFill>
              </a:rPr>
              <a:t>内部対策</a:t>
            </a:r>
            <a:endParaRPr kumimoji="1" lang="ja-JP" altLang="en-US" dirty="0">
              <a:solidFill>
                <a:schemeClr val="bg1"/>
              </a:solidFill>
            </a:endParaRPr>
          </a:p>
        </p:txBody>
      </p:sp>
      <p:sp>
        <p:nvSpPr>
          <p:cNvPr id="27" name="角丸四角形 26"/>
          <p:cNvSpPr/>
          <p:nvPr/>
        </p:nvSpPr>
        <p:spPr>
          <a:xfrm>
            <a:off x="7417608" y="2279374"/>
            <a:ext cx="2503066" cy="1395191"/>
          </a:xfrm>
          <a:prstGeom prst="roundRect">
            <a:avLst>
              <a:gd name="adj" fmla="val 3031"/>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bg1"/>
                </a:solidFill>
              </a:rPr>
              <a:t>出口対策</a:t>
            </a:r>
            <a:endParaRPr kumimoji="1" lang="ja-JP" altLang="en-US" dirty="0">
              <a:solidFill>
                <a:schemeClr val="bg1"/>
              </a:solidFill>
            </a:endParaRPr>
          </a:p>
        </p:txBody>
      </p:sp>
    </p:spTree>
    <p:extLst>
      <p:ext uri="{BB962C8B-B14F-4D97-AF65-F5344CB8AC3E}">
        <p14:creationId xmlns:p14="http://schemas.microsoft.com/office/powerpoint/2010/main" val="1452247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脅威のモデル化が重要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セキュリティベンダーは「○○攻撃」というが、それを名乗っている攻撃者はいない・・・</a:t>
            </a:r>
            <a:endParaRPr kumimoji="1" lang="en-US" altLang="ja-JP" dirty="0" smtClean="0"/>
          </a:p>
          <a:p>
            <a:pPr lvl="1"/>
            <a:r>
              <a:rPr lang="ja-JP" altLang="en-US" dirty="0" smtClean="0"/>
              <a:t>攻撃は脅威にさらされることの連鎖であり、これをどこで止めるかが重要になる</a:t>
            </a:r>
            <a:endParaRPr lang="en-US" altLang="ja-JP" dirty="0" smtClean="0"/>
          </a:p>
          <a:p>
            <a:r>
              <a:rPr lang="ja-JP" altLang="en-US" dirty="0" smtClean="0"/>
              <a:t>サービス設計者は脅威をよく理解すること</a:t>
            </a:r>
            <a:endParaRPr lang="en-US" altLang="ja-JP" dirty="0" smtClean="0"/>
          </a:p>
          <a:p>
            <a:pPr lvl="1"/>
            <a:r>
              <a:rPr lang="ja-JP" altLang="en-US" dirty="0"/>
              <a:t>攻撃はどんどん出てくるので「事前に対応」するためには、これまでの攻撃のパターンを良く理解して重要なポイントがどこかを特定することが重要</a:t>
            </a:r>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38</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1763781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そもそも標的型</a:t>
            </a:r>
            <a:r>
              <a:rPr kumimoji="1" lang="ja-JP" altLang="en-US" dirty="0" smtClean="0"/>
              <a:t>メールとは・・・</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39</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22" name="角丸四角形 21"/>
          <p:cNvSpPr/>
          <p:nvPr/>
        </p:nvSpPr>
        <p:spPr>
          <a:xfrm>
            <a:off x="561568" y="2259875"/>
            <a:ext cx="9389954" cy="3060270"/>
          </a:xfrm>
          <a:prstGeom prst="roundRect">
            <a:avLst>
              <a:gd name="adj" fmla="val 937"/>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Freeform 8"/>
          <p:cNvSpPr>
            <a:spLocks noChangeAspect="1" noEditPoints="1"/>
          </p:cNvSpPr>
          <p:nvPr/>
        </p:nvSpPr>
        <p:spPr bwMode="auto">
          <a:xfrm>
            <a:off x="885969" y="2447668"/>
            <a:ext cx="707699" cy="509728"/>
          </a:xfrm>
          <a:custGeom>
            <a:avLst/>
            <a:gdLst>
              <a:gd name="T0" fmla="*/ 762 w 1076"/>
              <a:gd name="T1" fmla="*/ 111 h 775"/>
              <a:gd name="T2" fmla="*/ 794 w 1076"/>
              <a:gd name="T3" fmla="*/ 128 h 775"/>
              <a:gd name="T4" fmla="*/ 813 w 1076"/>
              <a:gd name="T5" fmla="*/ 144 h 775"/>
              <a:gd name="T6" fmla="*/ 819 w 1076"/>
              <a:gd name="T7" fmla="*/ 149 h 775"/>
              <a:gd name="T8" fmla="*/ 844 w 1076"/>
              <a:gd name="T9" fmla="*/ 174 h 775"/>
              <a:gd name="T10" fmla="*/ 883 w 1076"/>
              <a:gd name="T11" fmla="*/ 214 h 775"/>
              <a:gd name="T12" fmla="*/ 932 w 1076"/>
              <a:gd name="T13" fmla="*/ 266 h 775"/>
              <a:gd name="T14" fmla="*/ 983 w 1076"/>
              <a:gd name="T15" fmla="*/ 321 h 775"/>
              <a:gd name="T16" fmla="*/ 1029 w 1076"/>
              <a:gd name="T17" fmla="*/ 374 h 775"/>
              <a:gd name="T18" fmla="*/ 1063 w 1076"/>
              <a:gd name="T19" fmla="*/ 416 h 775"/>
              <a:gd name="T20" fmla="*/ 1076 w 1076"/>
              <a:gd name="T21" fmla="*/ 442 h 775"/>
              <a:gd name="T22" fmla="*/ 1072 w 1076"/>
              <a:gd name="T23" fmla="*/ 726 h 775"/>
              <a:gd name="T24" fmla="*/ 1046 w 1076"/>
              <a:gd name="T25" fmla="*/ 762 h 775"/>
              <a:gd name="T26" fmla="*/ 1000 w 1076"/>
              <a:gd name="T27" fmla="*/ 775 h 775"/>
              <a:gd name="T28" fmla="*/ 49 w 1076"/>
              <a:gd name="T29" fmla="*/ 771 h 775"/>
              <a:gd name="T30" fmla="*/ 13 w 1076"/>
              <a:gd name="T31" fmla="*/ 747 h 775"/>
              <a:gd name="T32" fmla="*/ 0 w 1076"/>
              <a:gd name="T33" fmla="*/ 703 h 775"/>
              <a:gd name="T34" fmla="*/ 2 w 1076"/>
              <a:gd name="T35" fmla="*/ 431 h 775"/>
              <a:gd name="T36" fmla="*/ 27 w 1076"/>
              <a:gd name="T37" fmla="*/ 391 h 775"/>
              <a:gd name="T38" fmla="*/ 64 w 1076"/>
              <a:gd name="T39" fmla="*/ 338 h 775"/>
              <a:gd name="T40" fmla="*/ 110 w 1076"/>
              <a:gd name="T41" fmla="*/ 278 h 775"/>
              <a:gd name="T42" fmla="*/ 157 w 1076"/>
              <a:gd name="T43" fmla="*/ 221 h 775"/>
              <a:gd name="T44" fmla="*/ 195 w 1076"/>
              <a:gd name="T45" fmla="*/ 176 h 775"/>
              <a:gd name="T46" fmla="*/ 220 w 1076"/>
              <a:gd name="T47" fmla="*/ 149 h 775"/>
              <a:gd name="T48" fmla="*/ 242 w 1076"/>
              <a:gd name="T49" fmla="*/ 128 h 775"/>
              <a:gd name="T50" fmla="*/ 282 w 1076"/>
              <a:gd name="T51" fmla="*/ 111 h 775"/>
              <a:gd name="T52" fmla="*/ 299 w 1076"/>
              <a:gd name="T53" fmla="*/ 109 h 775"/>
              <a:gd name="T54" fmla="*/ 462 w 1076"/>
              <a:gd name="T55" fmla="*/ 144 h 775"/>
              <a:gd name="T56" fmla="*/ 371 w 1076"/>
              <a:gd name="T57" fmla="*/ 255 h 775"/>
              <a:gd name="T58" fmla="*/ 280 w 1076"/>
              <a:gd name="T59" fmla="*/ 259 h 775"/>
              <a:gd name="T60" fmla="*/ 261 w 1076"/>
              <a:gd name="T61" fmla="*/ 280 h 775"/>
              <a:gd name="T62" fmla="*/ 255 w 1076"/>
              <a:gd name="T63" fmla="*/ 293 h 775"/>
              <a:gd name="T64" fmla="*/ 407 w 1076"/>
              <a:gd name="T65" fmla="*/ 442 h 775"/>
              <a:gd name="T66" fmla="*/ 416 w 1076"/>
              <a:gd name="T67" fmla="*/ 444 h 775"/>
              <a:gd name="T68" fmla="*/ 433 w 1076"/>
              <a:gd name="T69" fmla="*/ 456 h 775"/>
              <a:gd name="T70" fmla="*/ 443 w 1076"/>
              <a:gd name="T71" fmla="*/ 484 h 775"/>
              <a:gd name="T72" fmla="*/ 445 w 1076"/>
              <a:gd name="T73" fmla="*/ 558 h 775"/>
              <a:gd name="T74" fmla="*/ 448 w 1076"/>
              <a:gd name="T75" fmla="*/ 573 h 775"/>
              <a:gd name="T76" fmla="*/ 465 w 1076"/>
              <a:gd name="T77" fmla="*/ 588 h 775"/>
              <a:gd name="T78" fmla="*/ 613 w 1076"/>
              <a:gd name="T79" fmla="*/ 592 h 775"/>
              <a:gd name="T80" fmla="*/ 622 w 1076"/>
              <a:gd name="T81" fmla="*/ 590 h 775"/>
              <a:gd name="T82" fmla="*/ 639 w 1076"/>
              <a:gd name="T83" fmla="*/ 579 h 775"/>
              <a:gd name="T84" fmla="*/ 651 w 1076"/>
              <a:gd name="T85" fmla="*/ 554 h 775"/>
              <a:gd name="T86" fmla="*/ 651 w 1076"/>
              <a:gd name="T87" fmla="*/ 475 h 775"/>
              <a:gd name="T88" fmla="*/ 654 w 1076"/>
              <a:gd name="T89" fmla="*/ 459 h 775"/>
              <a:gd name="T90" fmla="*/ 671 w 1076"/>
              <a:gd name="T91" fmla="*/ 444 h 775"/>
              <a:gd name="T92" fmla="*/ 929 w 1076"/>
              <a:gd name="T93" fmla="*/ 442 h 775"/>
              <a:gd name="T94" fmla="*/ 804 w 1076"/>
              <a:gd name="T95" fmla="*/ 276 h 775"/>
              <a:gd name="T96" fmla="*/ 785 w 1076"/>
              <a:gd name="T97" fmla="*/ 257 h 775"/>
              <a:gd name="T98" fmla="*/ 687 w 1076"/>
              <a:gd name="T99" fmla="*/ 255 h 775"/>
              <a:gd name="T100" fmla="*/ 611 w 1076"/>
              <a:gd name="T101" fmla="*/ 145 h 775"/>
              <a:gd name="T102" fmla="*/ 741 w 1076"/>
              <a:gd name="T103" fmla="*/ 109 h 775"/>
              <a:gd name="T104" fmla="*/ 543 w 1076"/>
              <a:gd name="T105" fmla="*/ 0 h 775"/>
              <a:gd name="T106" fmla="*/ 567 w 1076"/>
              <a:gd name="T107" fmla="*/ 9 h 775"/>
              <a:gd name="T108" fmla="*/ 573 w 1076"/>
              <a:gd name="T109" fmla="*/ 28 h 775"/>
              <a:gd name="T110" fmla="*/ 573 w 1076"/>
              <a:gd name="T111" fmla="*/ 38 h 775"/>
              <a:gd name="T112" fmla="*/ 687 w 1076"/>
              <a:gd name="T113" fmla="*/ 183 h 775"/>
              <a:gd name="T114" fmla="*/ 392 w 1076"/>
              <a:gd name="T115" fmla="*/ 183 h 775"/>
              <a:gd name="T116" fmla="*/ 501 w 1076"/>
              <a:gd name="T117" fmla="*/ 36 h 775"/>
              <a:gd name="T118" fmla="*/ 513 w 1076"/>
              <a:gd name="T119" fmla="*/ 7 h 775"/>
              <a:gd name="T120" fmla="*/ 532 w 1076"/>
              <a:gd name="T121"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6" h="775">
                <a:moveTo>
                  <a:pt x="741" y="109"/>
                </a:moveTo>
                <a:lnTo>
                  <a:pt x="762" y="111"/>
                </a:lnTo>
                <a:lnTo>
                  <a:pt x="781" y="119"/>
                </a:lnTo>
                <a:lnTo>
                  <a:pt x="794" y="128"/>
                </a:lnTo>
                <a:lnTo>
                  <a:pt x="806" y="136"/>
                </a:lnTo>
                <a:lnTo>
                  <a:pt x="813" y="144"/>
                </a:lnTo>
                <a:lnTo>
                  <a:pt x="815" y="145"/>
                </a:lnTo>
                <a:lnTo>
                  <a:pt x="819" y="149"/>
                </a:lnTo>
                <a:lnTo>
                  <a:pt x="828" y="159"/>
                </a:lnTo>
                <a:lnTo>
                  <a:pt x="844" y="174"/>
                </a:lnTo>
                <a:lnTo>
                  <a:pt x="861" y="193"/>
                </a:lnTo>
                <a:lnTo>
                  <a:pt x="883" y="214"/>
                </a:lnTo>
                <a:lnTo>
                  <a:pt x="908" y="238"/>
                </a:lnTo>
                <a:lnTo>
                  <a:pt x="932" y="266"/>
                </a:lnTo>
                <a:lnTo>
                  <a:pt x="959" y="293"/>
                </a:lnTo>
                <a:lnTo>
                  <a:pt x="983" y="321"/>
                </a:lnTo>
                <a:lnTo>
                  <a:pt x="1008" y="348"/>
                </a:lnTo>
                <a:lnTo>
                  <a:pt x="1029" y="374"/>
                </a:lnTo>
                <a:lnTo>
                  <a:pt x="1048" y="397"/>
                </a:lnTo>
                <a:lnTo>
                  <a:pt x="1063" y="416"/>
                </a:lnTo>
                <a:lnTo>
                  <a:pt x="1072" y="433"/>
                </a:lnTo>
                <a:lnTo>
                  <a:pt x="1076" y="442"/>
                </a:lnTo>
                <a:lnTo>
                  <a:pt x="1076" y="703"/>
                </a:lnTo>
                <a:lnTo>
                  <a:pt x="1072" y="726"/>
                </a:lnTo>
                <a:lnTo>
                  <a:pt x="1061" y="747"/>
                </a:lnTo>
                <a:lnTo>
                  <a:pt x="1046" y="762"/>
                </a:lnTo>
                <a:lnTo>
                  <a:pt x="1025" y="771"/>
                </a:lnTo>
                <a:lnTo>
                  <a:pt x="1000" y="775"/>
                </a:lnTo>
                <a:lnTo>
                  <a:pt x="74" y="775"/>
                </a:lnTo>
                <a:lnTo>
                  <a:pt x="49" y="771"/>
                </a:lnTo>
                <a:lnTo>
                  <a:pt x="30" y="762"/>
                </a:lnTo>
                <a:lnTo>
                  <a:pt x="13" y="747"/>
                </a:lnTo>
                <a:lnTo>
                  <a:pt x="4" y="726"/>
                </a:lnTo>
                <a:lnTo>
                  <a:pt x="0" y="703"/>
                </a:lnTo>
                <a:lnTo>
                  <a:pt x="0" y="442"/>
                </a:lnTo>
                <a:lnTo>
                  <a:pt x="2" y="431"/>
                </a:lnTo>
                <a:lnTo>
                  <a:pt x="12" y="414"/>
                </a:lnTo>
                <a:lnTo>
                  <a:pt x="27" y="391"/>
                </a:lnTo>
                <a:lnTo>
                  <a:pt x="44" y="367"/>
                </a:lnTo>
                <a:lnTo>
                  <a:pt x="64" y="338"/>
                </a:lnTo>
                <a:lnTo>
                  <a:pt x="87" y="308"/>
                </a:lnTo>
                <a:lnTo>
                  <a:pt x="110" y="278"/>
                </a:lnTo>
                <a:lnTo>
                  <a:pt x="134" y="249"/>
                </a:lnTo>
                <a:lnTo>
                  <a:pt x="157" y="221"/>
                </a:lnTo>
                <a:lnTo>
                  <a:pt x="178" y="196"/>
                </a:lnTo>
                <a:lnTo>
                  <a:pt x="195" y="176"/>
                </a:lnTo>
                <a:lnTo>
                  <a:pt x="210" y="159"/>
                </a:lnTo>
                <a:lnTo>
                  <a:pt x="220" y="149"/>
                </a:lnTo>
                <a:lnTo>
                  <a:pt x="221" y="145"/>
                </a:lnTo>
                <a:lnTo>
                  <a:pt x="242" y="128"/>
                </a:lnTo>
                <a:lnTo>
                  <a:pt x="263" y="117"/>
                </a:lnTo>
                <a:lnTo>
                  <a:pt x="282" y="111"/>
                </a:lnTo>
                <a:lnTo>
                  <a:pt x="293" y="109"/>
                </a:lnTo>
                <a:lnTo>
                  <a:pt x="299" y="109"/>
                </a:lnTo>
                <a:lnTo>
                  <a:pt x="462" y="109"/>
                </a:lnTo>
                <a:lnTo>
                  <a:pt x="462" y="144"/>
                </a:lnTo>
                <a:lnTo>
                  <a:pt x="297" y="144"/>
                </a:lnTo>
                <a:lnTo>
                  <a:pt x="371" y="255"/>
                </a:lnTo>
                <a:lnTo>
                  <a:pt x="293" y="255"/>
                </a:lnTo>
                <a:lnTo>
                  <a:pt x="280" y="259"/>
                </a:lnTo>
                <a:lnTo>
                  <a:pt x="269" y="268"/>
                </a:lnTo>
                <a:lnTo>
                  <a:pt x="261" y="280"/>
                </a:lnTo>
                <a:lnTo>
                  <a:pt x="255" y="289"/>
                </a:lnTo>
                <a:lnTo>
                  <a:pt x="255" y="293"/>
                </a:lnTo>
                <a:lnTo>
                  <a:pt x="144" y="442"/>
                </a:lnTo>
                <a:lnTo>
                  <a:pt x="407" y="442"/>
                </a:lnTo>
                <a:lnTo>
                  <a:pt x="409" y="442"/>
                </a:lnTo>
                <a:lnTo>
                  <a:pt x="416" y="444"/>
                </a:lnTo>
                <a:lnTo>
                  <a:pt x="426" y="448"/>
                </a:lnTo>
                <a:lnTo>
                  <a:pt x="433" y="456"/>
                </a:lnTo>
                <a:lnTo>
                  <a:pt x="441" y="467"/>
                </a:lnTo>
                <a:lnTo>
                  <a:pt x="443" y="484"/>
                </a:lnTo>
                <a:lnTo>
                  <a:pt x="443" y="554"/>
                </a:lnTo>
                <a:lnTo>
                  <a:pt x="445" y="558"/>
                </a:lnTo>
                <a:lnTo>
                  <a:pt x="445" y="563"/>
                </a:lnTo>
                <a:lnTo>
                  <a:pt x="448" y="573"/>
                </a:lnTo>
                <a:lnTo>
                  <a:pt x="454" y="582"/>
                </a:lnTo>
                <a:lnTo>
                  <a:pt x="465" y="588"/>
                </a:lnTo>
                <a:lnTo>
                  <a:pt x="480" y="592"/>
                </a:lnTo>
                <a:lnTo>
                  <a:pt x="613" y="592"/>
                </a:lnTo>
                <a:lnTo>
                  <a:pt x="615" y="592"/>
                </a:lnTo>
                <a:lnTo>
                  <a:pt x="622" y="590"/>
                </a:lnTo>
                <a:lnTo>
                  <a:pt x="632" y="586"/>
                </a:lnTo>
                <a:lnTo>
                  <a:pt x="639" y="579"/>
                </a:lnTo>
                <a:lnTo>
                  <a:pt x="647" y="569"/>
                </a:lnTo>
                <a:lnTo>
                  <a:pt x="651" y="554"/>
                </a:lnTo>
                <a:lnTo>
                  <a:pt x="651" y="478"/>
                </a:lnTo>
                <a:lnTo>
                  <a:pt x="651" y="475"/>
                </a:lnTo>
                <a:lnTo>
                  <a:pt x="653" y="469"/>
                </a:lnTo>
                <a:lnTo>
                  <a:pt x="654" y="459"/>
                </a:lnTo>
                <a:lnTo>
                  <a:pt x="662" y="452"/>
                </a:lnTo>
                <a:lnTo>
                  <a:pt x="671" y="444"/>
                </a:lnTo>
                <a:lnTo>
                  <a:pt x="687" y="442"/>
                </a:lnTo>
                <a:lnTo>
                  <a:pt x="929" y="442"/>
                </a:lnTo>
                <a:lnTo>
                  <a:pt x="815" y="293"/>
                </a:lnTo>
                <a:lnTo>
                  <a:pt x="804" y="276"/>
                </a:lnTo>
                <a:lnTo>
                  <a:pt x="792" y="265"/>
                </a:lnTo>
                <a:lnTo>
                  <a:pt x="785" y="257"/>
                </a:lnTo>
                <a:lnTo>
                  <a:pt x="781" y="255"/>
                </a:lnTo>
                <a:lnTo>
                  <a:pt x="687" y="255"/>
                </a:lnTo>
                <a:lnTo>
                  <a:pt x="740" y="145"/>
                </a:lnTo>
                <a:lnTo>
                  <a:pt x="611" y="145"/>
                </a:lnTo>
                <a:lnTo>
                  <a:pt x="611" y="109"/>
                </a:lnTo>
                <a:lnTo>
                  <a:pt x="741" y="109"/>
                </a:lnTo>
                <a:close/>
                <a:moveTo>
                  <a:pt x="539" y="0"/>
                </a:moveTo>
                <a:lnTo>
                  <a:pt x="543" y="0"/>
                </a:lnTo>
                <a:lnTo>
                  <a:pt x="558" y="2"/>
                </a:lnTo>
                <a:lnTo>
                  <a:pt x="567" y="9"/>
                </a:lnTo>
                <a:lnTo>
                  <a:pt x="571" y="19"/>
                </a:lnTo>
                <a:lnTo>
                  <a:pt x="573" y="28"/>
                </a:lnTo>
                <a:lnTo>
                  <a:pt x="573" y="34"/>
                </a:lnTo>
                <a:lnTo>
                  <a:pt x="573" y="38"/>
                </a:lnTo>
                <a:lnTo>
                  <a:pt x="573" y="183"/>
                </a:lnTo>
                <a:lnTo>
                  <a:pt x="687" y="183"/>
                </a:lnTo>
                <a:lnTo>
                  <a:pt x="539" y="333"/>
                </a:lnTo>
                <a:lnTo>
                  <a:pt x="392" y="183"/>
                </a:lnTo>
                <a:lnTo>
                  <a:pt x="501" y="183"/>
                </a:lnTo>
                <a:lnTo>
                  <a:pt x="501" y="36"/>
                </a:lnTo>
                <a:lnTo>
                  <a:pt x="505" y="19"/>
                </a:lnTo>
                <a:lnTo>
                  <a:pt x="513" y="7"/>
                </a:lnTo>
                <a:lnTo>
                  <a:pt x="522" y="2"/>
                </a:lnTo>
                <a:lnTo>
                  <a:pt x="532" y="0"/>
                </a:lnTo>
                <a:lnTo>
                  <a:pt x="539" y="0"/>
                </a:lnTo>
                <a:close/>
              </a:path>
            </a:pathLst>
          </a:custGeom>
          <a:solidFill>
            <a:schemeClr val="accent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3"/>
          <p:cNvSpPr txBox="1"/>
          <p:nvPr/>
        </p:nvSpPr>
        <p:spPr>
          <a:xfrm>
            <a:off x="1712437" y="2588064"/>
            <a:ext cx="1800493" cy="369332"/>
          </a:xfrm>
          <a:prstGeom prst="rect">
            <a:avLst/>
          </a:prstGeom>
          <a:noFill/>
          <a:ln>
            <a:noFill/>
          </a:ln>
        </p:spPr>
        <p:txBody>
          <a:bodyPr wrap="none" rtlCol="0">
            <a:spAutoFit/>
          </a:bodyPr>
          <a:lstStyle/>
          <a:p>
            <a:r>
              <a:rPr kumimoji="1" lang="ja-JP" altLang="en-US" b="1" smtClean="0">
                <a:solidFill>
                  <a:schemeClr val="bg1"/>
                </a:solidFill>
                <a:latin typeface="Meiryo" charset="-128"/>
                <a:ea typeface="Meiryo" charset="-128"/>
                <a:cs typeface="Meiryo" charset="-128"/>
              </a:rPr>
              <a:t>受信メール全体</a:t>
            </a:r>
            <a:endParaRPr kumimoji="1" lang="ja-JP" altLang="en-US" b="1">
              <a:solidFill>
                <a:schemeClr val="bg1"/>
              </a:solidFill>
              <a:latin typeface="Meiryo" charset="-128"/>
              <a:ea typeface="Meiryo" charset="-128"/>
              <a:cs typeface="Meiryo" charset="-128"/>
            </a:endParaRPr>
          </a:p>
        </p:txBody>
      </p:sp>
      <p:sp>
        <p:nvSpPr>
          <p:cNvPr id="25" name="Freeform 16"/>
          <p:cNvSpPr>
            <a:spLocks noChangeAspect="1" noEditPoints="1"/>
          </p:cNvSpPr>
          <p:nvPr/>
        </p:nvSpPr>
        <p:spPr bwMode="auto">
          <a:xfrm>
            <a:off x="1053119" y="3275484"/>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p:cNvSpPr txBox="1"/>
          <p:nvPr/>
        </p:nvSpPr>
        <p:spPr>
          <a:xfrm>
            <a:off x="1622258" y="3260056"/>
            <a:ext cx="1261884" cy="307777"/>
          </a:xfrm>
          <a:prstGeom prst="rect">
            <a:avLst/>
          </a:prstGeom>
          <a:noFill/>
          <a:ln>
            <a:noFill/>
          </a:ln>
        </p:spPr>
        <p:txBody>
          <a:bodyPr wrap="none" rtlCol="0">
            <a:spAutoFit/>
          </a:bodyPr>
          <a:lstStyle/>
          <a:p>
            <a:r>
              <a:rPr kumimoji="1" lang="ja-JP" altLang="en-US" sz="1400" dirty="0" smtClean="0">
                <a:solidFill>
                  <a:schemeClr val="bg1"/>
                </a:solidFill>
                <a:latin typeface="Meiryo" charset="-128"/>
                <a:ea typeface="Meiryo" charset="-128"/>
                <a:cs typeface="Meiryo" charset="-128"/>
              </a:rPr>
              <a:t>必要なメール</a:t>
            </a:r>
            <a:endParaRPr kumimoji="1" lang="ja-JP" altLang="en-US" sz="1400" dirty="0">
              <a:solidFill>
                <a:schemeClr val="bg1"/>
              </a:solidFill>
              <a:latin typeface="Meiryo" charset="-128"/>
              <a:ea typeface="Meiryo" charset="-128"/>
              <a:cs typeface="Meiryo" charset="-128"/>
            </a:endParaRPr>
          </a:p>
        </p:txBody>
      </p:sp>
      <p:sp>
        <p:nvSpPr>
          <p:cNvPr id="27" name="角丸四角形 26"/>
          <p:cNvSpPr/>
          <p:nvPr/>
        </p:nvSpPr>
        <p:spPr>
          <a:xfrm>
            <a:off x="885969" y="3145189"/>
            <a:ext cx="3332147" cy="1975695"/>
          </a:xfrm>
          <a:prstGeom prst="roundRect">
            <a:avLst>
              <a:gd name="adj" fmla="val 937"/>
            </a:avLst>
          </a:prstGeom>
          <a:noFill/>
          <a:ln w="127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Freeform 16"/>
          <p:cNvSpPr>
            <a:spLocks noChangeAspect="1" noEditPoints="1"/>
          </p:cNvSpPr>
          <p:nvPr/>
        </p:nvSpPr>
        <p:spPr bwMode="auto">
          <a:xfrm>
            <a:off x="4615625" y="3275484"/>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ボックス 28"/>
          <p:cNvSpPr txBox="1"/>
          <p:nvPr/>
        </p:nvSpPr>
        <p:spPr>
          <a:xfrm>
            <a:off x="5046206" y="3260056"/>
            <a:ext cx="2877711" cy="307777"/>
          </a:xfrm>
          <a:prstGeom prst="rect">
            <a:avLst/>
          </a:prstGeom>
          <a:noFill/>
          <a:ln>
            <a:noFill/>
          </a:ln>
        </p:spPr>
        <p:txBody>
          <a:bodyPr wrap="none" rtlCol="0">
            <a:spAutoFit/>
          </a:bodyPr>
          <a:lstStyle/>
          <a:p>
            <a:r>
              <a:rPr kumimoji="1" lang="ja-JP" altLang="en-US" sz="1400" dirty="0" smtClean="0">
                <a:solidFill>
                  <a:schemeClr val="bg1"/>
                </a:solidFill>
                <a:latin typeface="Meiryo" charset="-128"/>
                <a:ea typeface="Meiryo" charset="-128"/>
                <a:cs typeface="Meiryo" charset="-128"/>
              </a:rPr>
              <a:t>不必要なメール（スパムメール）</a:t>
            </a:r>
            <a:endParaRPr kumimoji="1" lang="ja-JP" altLang="en-US" sz="1400" dirty="0">
              <a:solidFill>
                <a:schemeClr val="bg1"/>
              </a:solidFill>
              <a:latin typeface="Meiryo" charset="-128"/>
              <a:ea typeface="Meiryo" charset="-128"/>
              <a:cs typeface="Meiryo" charset="-128"/>
            </a:endParaRPr>
          </a:p>
        </p:txBody>
      </p:sp>
      <p:sp>
        <p:nvSpPr>
          <p:cNvPr id="30" name="角丸四角形 29"/>
          <p:cNvSpPr/>
          <p:nvPr/>
        </p:nvSpPr>
        <p:spPr>
          <a:xfrm>
            <a:off x="4385266" y="3145189"/>
            <a:ext cx="5245621" cy="1975695"/>
          </a:xfrm>
          <a:prstGeom prst="roundRect">
            <a:avLst>
              <a:gd name="adj" fmla="val 937"/>
            </a:avLst>
          </a:prstGeom>
          <a:noFill/>
          <a:ln w="127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615625" y="3682701"/>
            <a:ext cx="2476319" cy="1249404"/>
          </a:xfrm>
          <a:prstGeom prst="roundRect">
            <a:avLst>
              <a:gd name="adj" fmla="val 937"/>
            </a:avLst>
          </a:prstGeom>
          <a:noFill/>
          <a:ln w="127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651839" y="3748715"/>
            <a:ext cx="543739" cy="307777"/>
          </a:xfrm>
          <a:prstGeom prst="rect">
            <a:avLst/>
          </a:prstGeom>
          <a:noFill/>
          <a:ln>
            <a:noFill/>
          </a:ln>
        </p:spPr>
        <p:txBody>
          <a:bodyPr wrap="none" rtlCol="0">
            <a:spAutoFit/>
          </a:bodyPr>
          <a:lstStyle/>
          <a:p>
            <a:r>
              <a:rPr kumimoji="1" lang="ja-JP" altLang="en-US" sz="1400" dirty="0" smtClean="0">
                <a:solidFill>
                  <a:schemeClr val="bg1"/>
                </a:solidFill>
                <a:latin typeface="Meiryo" charset="-128"/>
                <a:ea typeface="Meiryo" charset="-128"/>
                <a:cs typeface="Meiryo" charset="-128"/>
              </a:rPr>
              <a:t>広告</a:t>
            </a:r>
            <a:endParaRPr kumimoji="1" lang="ja-JP" altLang="en-US" sz="1400" dirty="0">
              <a:solidFill>
                <a:schemeClr val="bg1"/>
              </a:solidFill>
              <a:latin typeface="Meiryo" charset="-128"/>
              <a:ea typeface="Meiryo" charset="-128"/>
              <a:cs typeface="Meiryo" charset="-128"/>
            </a:endParaRPr>
          </a:p>
        </p:txBody>
      </p:sp>
      <p:sp>
        <p:nvSpPr>
          <p:cNvPr id="33" name="角丸四角形 32"/>
          <p:cNvSpPr/>
          <p:nvPr/>
        </p:nvSpPr>
        <p:spPr>
          <a:xfrm>
            <a:off x="7230502" y="3682700"/>
            <a:ext cx="2151003" cy="1249404"/>
          </a:xfrm>
          <a:prstGeom prst="roundRect">
            <a:avLst>
              <a:gd name="adj" fmla="val 937"/>
            </a:avLst>
          </a:prstGeom>
          <a:noFill/>
          <a:ln w="127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7266716" y="3748714"/>
            <a:ext cx="1620957" cy="307777"/>
          </a:xfrm>
          <a:prstGeom prst="rect">
            <a:avLst/>
          </a:prstGeom>
          <a:noFill/>
          <a:ln>
            <a:noFill/>
          </a:ln>
        </p:spPr>
        <p:txBody>
          <a:bodyPr wrap="none" rtlCol="0">
            <a:spAutoFit/>
          </a:bodyPr>
          <a:lstStyle/>
          <a:p>
            <a:r>
              <a:rPr kumimoji="1" lang="ja-JP" altLang="en-US" sz="1400" dirty="0" smtClean="0">
                <a:solidFill>
                  <a:schemeClr val="bg1"/>
                </a:solidFill>
                <a:latin typeface="Meiryo" charset="-128"/>
                <a:ea typeface="Meiryo" charset="-128"/>
                <a:cs typeface="Meiryo" charset="-128"/>
              </a:rPr>
              <a:t>悪意のあるメール</a:t>
            </a:r>
            <a:endParaRPr kumimoji="1" lang="ja-JP" altLang="en-US" sz="1400" dirty="0">
              <a:solidFill>
                <a:schemeClr val="bg1"/>
              </a:solidFill>
              <a:latin typeface="Meiryo" charset="-128"/>
              <a:ea typeface="Meiryo" charset="-128"/>
              <a:cs typeface="Meiryo" charset="-128"/>
            </a:endParaRPr>
          </a:p>
        </p:txBody>
      </p:sp>
      <p:sp>
        <p:nvSpPr>
          <p:cNvPr id="35" name="角丸四角形 34"/>
          <p:cNvSpPr/>
          <p:nvPr/>
        </p:nvSpPr>
        <p:spPr>
          <a:xfrm>
            <a:off x="7626941" y="4450578"/>
            <a:ext cx="1358123" cy="321018"/>
          </a:xfrm>
          <a:prstGeom prst="roundRect">
            <a:avLst>
              <a:gd name="adj" fmla="val 6735"/>
            </a:avLst>
          </a:prstGeom>
          <a:solidFill>
            <a:schemeClr val="accent6"/>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charset="-128"/>
                <a:ea typeface="Meiryo" charset="-128"/>
                <a:cs typeface="Meiryo" charset="-128"/>
              </a:rPr>
              <a:t>標的型</a:t>
            </a:r>
            <a:r>
              <a:rPr kumimoji="1" lang="ja-JP" altLang="en-US" sz="1400" dirty="0" smtClean="0">
                <a:latin typeface="Meiryo" charset="-128"/>
                <a:ea typeface="Meiryo" charset="-128"/>
                <a:cs typeface="Meiryo" charset="-128"/>
              </a:rPr>
              <a:t>メール</a:t>
            </a:r>
            <a:endParaRPr kumimoji="1" lang="ja-JP" altLang="en-US" sz="1400" dirty="0">
              <a:latin typeface="Meiryo" charset="-128"/>
              <a:ea typeface="Meiryo" charset="-128"/>
              <a:cs typeface="Meiryo" charset="-128"/>
            </a:endParaRPr>
          </a:p>
        </p:txBody>
      </p:sp>
      <p:sp>
        <p:nvSpPr>
          <p:cNvPr id="36" name="テキスト ボックス 35"/>
          <p:cNvSpPr txBox="1"/>
          <p:nvPr/>
        </p:nvSpPr>
        <p:spPr>
          <a:xfrm>
            <a:off x="561569" y="5507938"/>
            <a:ext cx="9389953" cy="646331"/>
          </a:xfrm>
          <a:prstGeom prst="rect">
            <a:avLst/>
          </a:prstGeom>
          <a:noFill/>
          <a:ln>
            <a:noFill/>
          </a:ln>
        </p:spPr>
        <p:txBody>
          <a:bodyPr wrap="square" rtlCol="0">
            <a:spAutoFit/>
          </a:bodyPr>
          <a:lstStyle/>
          <a:p>
            <a:pPr algn="ctr"/>
            <a:r>
              <a:rPr kumimoji="1" lang="ja-JP" altLang="en-US" dirty="0" smtClean="0">
                <a:solidFill>
                  <a:schemeClr val="bg1"/>
                </a:solidFill>
                <a:latin typeface="Meiryo" charset="-128"/>
                <a:ea typeface="Meiryo" charset="-128"/>
                <a:cs typeface="Meiryo" charset="-128"/>
              </a:rPr>
              <a:t>標的型メールとは、</a:t>
            </a:r>
            <a:r>
              <a:rPr kumimoji="1" lang="en-US" altLang="ja-JP" dirty="0" smtClean="0">
                <a:solidFill>
                  <a:schemeClr val="bg1"/>
                </a:solidFill>
                <a:latin typeface="Meiryo" charset="-128"/>
                <a:ea typeface="Meiryo" charset="-128"/>
                <a:cs typeface="Meiryo" charset="-128"/>
              </a:rPr>
              <a:t>1</a:t>
            </a:r>
            <a:r>
              <a:rPr kumimoji="1" lang="ja-JP" altLang="en-US" dirty="0" smtClean="0">
                <a:solidFill>
                  <a:schemeClr val="bg1"/>
                </a:solidFill>
                <a:latin typeface="Meiryo" charset="-128"/>
                <a:ea typeface="Meiryo" charset="-128"/>
                <a:cs typeface="Meiryo" charset="-128"/>
              </a:rPr>
              <a:t>日にたくさん来るメールの中のスパムメールの中のごく一部</a:t>
            </a:r>
            <a:endParaRPr kumimoji="1" lang="en-US" altLang="ja-JP" dirty="0" smtClean="0">
              <a:solidFill>
                <a:schemeClr val="bg1"/>
              </a:solidFill>
              <a:latin typeface="Meiryo" charset="-128"/>
              <a:ea typeface="Meiryo" charset="-128"/>
              <a:cs typeface="Meiryo" charset="-128"/>
            </a:endParaRPr>
          </a:p>
          <a:p>
            <a:pPr algn="ctr"/>
            <a:r>
              <a:rPr kumimoji="1" lang="ja-JP" altLang="en-US" dirty="0" smtClean="0">
                <a:solidFill>
                  <a:schemeClr val="bg1"/>
                </a:solidFill>
                <a:latin typeface="Meiryo" charset="-128"/>
                <a:ea typeface="Meiryo" charset="-128"/>
                <a:cs typeface="Meiryo" charset="-128"/>
              </a:rPr>
              <a:t>どうすれば「効率的に」洗い出すことができるのか</a:t>
            </a:r>
            <a:endParaRPr kumimoji="1" lang="ja-JP" altLang="en-US"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77708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どうして強度にこだわっていたんだろ？</a:t>
            </a:r>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4</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正方形/長方形 6"/>
          <p:cNvSpPr/>
          <p:nvPr/>
        </p:nvSpPr>
        <p:spPr>
          <a:xfrm>
            <a:off x="526431" y="2129100"/>
            <a:ext cx="9610345" cy="461665"/>
          </a:xfrm>
          <a:prstGeom prst="rect">
            <a:avLst/>
          </a:prstGeom>
        </p:spPr>
        <p:txBody>
          <a:bodyPr wrap="square">
            <a:spAutoFit/>
          </a:bodyPr>
          <a:lstStyle/>
          <a:p>
            <a:pPr lvl="0" defTabSz="914400">
              <a:spcBef>
                <a:spcPts val="1000"/>
              </a:spcBef>
            </a:pPr>
            <a:r>
              <a:rPr kumimoji="1" lang="ja-JP" altLang="en-US" sz="2400" dirty="0" smtClean="0">
                <a:solidFill>
                  <a:schemeClr val="accent6">
                    <a:lumMod val="75000"/>
                  </a:schemeClr>
                </a:solidFill>
                <a:latin typeface="Meiryo" charset="-128"/>
                <a:ea typeface="Meiryo" charset="-128"/>
                <a:cs typeface="Meiryo" charset="-128"/>
              </a:rPr>
              <a:t>どうして強度にこだわらなければいけなかったのか</a:t>
            </a:r>
            <a:endParaRPr kumimoji="1" lang="ja-JP" altLang="en-US" sz="2400" dirty="0">
              <a:solidFill>
                <a:schemeClr val="accent6">
                  <a:lumMod val="75000"/>
                </a:schemeClr>
              </a:solidFill>
              <a:latin typeface="Meiryo" charset="-128"/>
              <a:ea typeface="Meiryo" charset="-128"/>
              <a:cs typeface="Meiryo" charset="-128"/>
            </a:endParaRPr>
          </a:p>
        </p:txBody>
      </p:sp>
      <p:sp>
        <p:nvSpPr>
          <p:cNvPr id="8" name="角丸四角形 7"/>
          <p:cNvSpPr/>
          <p:nvPr/>
        </p:nvSpPr>
        <p:spPr>
          <a:xfrm>
            <a:off x="5062507" y="2993942"/>
            <a:ext cx="4976948" cy="1617247"/>
          </a:xfrm>
          <a:prstGeom prst="roundRect">
            <a:avLst>
              <a:gd name="adj" fmla="val 810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r>
              <a:rPr kumimoji="1" lang="ja-JP" altLang="en-US" dirty="0" smtClean="0">
                <a:solidFill>
                  <a:schemeClr val="accent6">
                    <a:lumMod val="75000"/>
                  </a:schemeClr>
                </a:solidFill>
                <a:latin typeface="Meiryo" charset="-128"/>
                <a:ea typeface="Meiryo" charset="-128"/>
                <a:cs typeface="Meiryo" charset="-128"/>
              </a:rPr>
              <a:t>暗号の標準が決まっていた</a:t>
            </a:r>
            <a:endParaRPr kumimoji="1" lang="en-US" altLang="ja-JP" dirty="0" smtClean="0">
              <a:solidFill>
                <a:schemeClr val="accent6">
                  <a:lumMod val="75000"/>
                </a:schemeClr>
              </a:solidFill>
              <a:latin typeface="Meiryo" charset="-128"/>
              <a:ea typeface="Meiryo" charset="-128"/>
              <a:cs typeface="Meiryo" charset="-128"/>
            </a:endParaRPr>
          </a:p>
          <a:p>
            <a:pPr marL="342900" indent="-342900">
              <a:lnSpc>
                <a:spcPct val="150000"/>
              </a:lnSpc>
              <a:buFont typeface="+mj-lt"/>
              <a:buAutoNum type="alphaUcParenR"/>
            </a:pPr>
            <a:r>
              <a:rPr kumimoji="1" lang="ja-JP" altLang="en-US" dirty="0" smtClean="0">
                <a:solidFill>
                  <a:schemeClr val="accent6">
                    <a:lumMod val="75000"/>
                  </a:schemeClr>
                </a:solidFill>
                <a:latin typeface="Meiryo" charset="-128"/>
                <a:ea typeface="Meiryo" charset="-128"/>
                <a:cs typeface="Meiryo" charset="-128"/>
              </a:rPr>
              <a:t>最新の暗号技術だった</a:t>
            </a:r>
            <a:endParaRPr kumimoji="1" lang="en-US" altLang="ja-JP" dirty="0" smtClean="0">
              <a:solidFill>
                <a:schemeClr val="accent6">
                  <a:lumMod val="75000"/>
                </a:schemeClr>
              </a:solidFill>
              <a:latin typeface="Meiryo" charset="-128"/>
              <a:ea typeface="Meiryo" charset="-128"/>
              <a:cs typeface="Meiryo" charset="-128"/>
            </a:endParaRPr>
          </a:p>
          <a:p>
            <a:pPr marL="342900" indent="-342900">
              <a:lnSpc>
                <a:spcPct val="150000"/>
              </a:lnSpc>
              <a:buFont typeface="+mj-lt"/>
              <a:buAutoNum type="alphaUcParenR"/>
            </a:pPr>
            <a:r>
              <a:rPr kumimoji="1" lang="ja-JP" altLang="en-US" dirty="0" smtClean="0">
                <a:solidFill>
                  <a:schemeClr val="accent6">
                    <a:lumMod val="75000"/>
                  </a:schemeClr>
                </a:solidFill>
                <a:latin typeface="Meiryo" charset="-128"/>
                <a:ea typeface="Meiryo" charset="-128"/>
                <a:cs typeface="Meiryo" charset="-128"/>
              </a:rPr>
              <a:t>暗号解読に時間のかかるものが必要だった</a:t>
            </a:r>
            <a:endParaRPr kumimoji="1" lang="en-US" altLang="ja-JP" dirty="0" smtClean="0">
              <a:solidFill>
                <a:schemeClr val="accent6">
                  <a:lumMod val="75000"/>
                </a:schemeClr>
              </a:solidFill>
              <a:latin typeface="Meiryo" charset="-128"/>
              <a:ea typeface="Meiryo" charset="-128"/>
              <a:cs typeface="Meiryo" charset="-128"/>
            </a:endParaRPr>
          </a:p>
        </p:txBody>
      </p:sp>
      <p:sp>
        <p:nvSpPr>
          <p:cNvPr id="9" name="下矢印 8"/>
          <p:cNvSpPr/>
          <p:nvPr/>
        </p:nvSpPr>
        <p:spPr>
          <a:xfrm>
            <a:off x="7193201" y="4466119"/>
            <a:ext cx="715560" cy="630701"/>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062507" y="4949475"/>
            <a:ext cx="4976948" cy="821870"/>
          </a:xfrm>
          <a:prstGeom prst="roundRect">
            <a:avLst>
              <a:gd name="adj" fmla="val 810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endParaRPr kumimoji="1" lang="ja-JP" altLang="en-US" dirty="0">
              <a:solidFill>
                <a:schemeClr val="tx1"/>
              </a:solidFill>
              <a:latin typeface="Meiryo" charset="-128"/>
              <a:ea typeface="Meiryo" charset="-128"/>
              <a:cs typeface="Meiryo" charset="-128"/>
            </a:endParaRPr>
          </a:p>
        </p:txBody>
      </p:sp>
      <p:sp>
        <p:nvSpPr>
          <p:cNvPr id="11" name="Freeform 14"/>
          <p:cNvSpPr>
            <a:spLocks noChangeAspect="1" noEditPoints="1"/>
          </p:cNvSpPr>
          <p:nvPr/>
        </p:nvSpPr>
        <p:spPr bwMode="auto">
          <a:xfrm>
            <a:off x="2584536" y="2959645"/>
            <a:ext cx="1933688" cy="1651544"/>
          </a:xfrm>
          <a:custGeom>
            <a:avLst/>
            <a:gdLst>
              <a:gd name="T0" fmla="*/ 883 w 1076"/>
              <a:gd name="T1" fmla="*/ 159 h 919"/>
              <a:gd name="T2" fmla="*/ 956 w 1076"/>
              <a:gd name="T3" fmla="*/ 159 h 919"/>
              <a:gd name="T4" fmla="*/ 989 w 1076"/>
              <a:gd name="T5" fmla="*/ 163 h 919"/>
              <a:gd name="T6" fmla="*/ 1017 w 1076"/>
              <a:gd name="T7" fmla="*/ 174 h 919"/>
              <a:gd name="T8" fmla="*/ 1041 w 1076"/>
              <a:gd name="T9" fmla="*/ 193 h 919"/>
              <a:gd name="T10" fmla="*/ 1060 w 1076"/>
              <a:gd name="T11" fmla="*/ 217 h 919"/>
              <a:gd name="T12" fmla="*/ 1072 w 1076"/>
              <a:gd name="T13" fmla="*/ 246 h 919"/>
              <a:gd name="T14" fmla="*/ 1076 w 1076"/>
              <a:gd name="T15" fmla="*/ 278 h 919"/>
              <a:gd name="T16" fmla="*/ 1076 w 1076"/>
              <a:gd name="T17" fmla="*/ 598 h 919"/>
              <a:gd name="T18" fmla="*/ 1072 w 1076"/>
              <a:gd name="T19" fmla="*/ 628 h 919"/>
              <a:gd name="T20" fmla="*/ 1060 w 1076"/>
              <a:gd name="T21" fmla="*/ 658 h 919"/>
              <a:gd name="T22" fmla="*/ 1041 w 1076"/>
              <a:gd name="T23" fmla="*/ 681 h 919"/>
              <a:gd name="T24" fmla="*/ 1017 w 1076"/>
              <a:gd name="T25" fmla="*/ 700 h 919"/>
              <a:gd name="T26" fmla="*/ 989 w 1076"/>
              <a:gd name="T27" fmla="*/ 713 h 919"/>
              <a:gd name="T28" fmla="*/ 956 w 1076"/>
              <a:gd name="T29" fmla="*/ 717 h 919"/>
              <a:gd name="T30" fmla="*/ 881 w 1076"/>
              <a:gd name="T31" fmla="*/ 717 h 919"/>
              <a:gd name="T32" fmla="*/ 833 w 1076"/>
              <a:gd name="T33" fmla="*/ 919 h 919"/>
              <a:gd name="T34" fmla="*/ 595 w 1076"/>
              <a:gd name="T35" fmla="*/ 717 h 919"/>
              <a:gd name="T36" fmla="*/ 438 w 1076"/>
              <a:gd name="T37" fmla="*/ 717 h 919"/>
              <a:gd name="T38" fmla="*/ 504 w 1076"/>
              <a:gd name="T39" fmla="*/ 637 h 919"/>
              <a:gd name="T40" fmla="*/ 798 w 1076"/>
              <a:gd name="T41" fmla="*/ 637 h 919"/>
              <a:gd name="T42" fmla="*/ 801 w 1076"/>
              <a:gd name="T43" fmla="*/ 637 h 919"/>
              <a:gd name="T44" fmla="*/ 809 w 1076"/>
              <a:gd name="T45" fmla="*/ 635 h 919"/>
              <a:gd name="T46" fmla="*/ 822 w 1076"/>
              <a:gd name="T47" fmla="*/ 634 h 919"/>
              <a:gd name="T48" fmla="*/ 837 w 1076"/>
              <a:gd name="T49" fmla="*/ 628 h 919"/>
              <a:gd name="T50" fmla="*/ 852 w 1076"/>
              <a:gd name="T51" fmla="*/ 618 h 919"/>
              <a:gd name="T52" fmla="*/ 864 w 1076"/>
              <a:gd name="T53" fmla="*/ 605 h 919"/>
              <a:gd name="T54" fmla="*/ 873 w 1076"/>
              <a:gd name="T55" fmla="*/ 586 h 919"/>
              <a:gd name="T56" fmla="*/ 877 w 1076"/>
              <a:gd name="T57" fmla="*/ 562 h 919"/>
              <a:gd name="T58" fmla="*/ 883 w 1076"/>
              <a:gd name="T59" fmla="*/ 159 h 919"/>
              <a:gd name="T60" fmla="*/ 121 w 1076"/>
              <a:gd name="T61" fmla="*/ 0 h 919"/>
              <a:gd name="T62" fmla="*/ 718 w 1076"/>
              <a:gd name="T63" fmla="*/ 0 h 919"/>
              <a:gd name="T64" fmla="*/ 748 w 1076"/>
              <a:gd name="T65" fmla="*/ 4 h 919"/>
              <a:gd name="T66" fmla="*/ 777 w 1076"/>
              <a:gd name="T67" fmla="*/ 15 h 919"/>
              <a:gd name="T68" fmla="*/ 801 w 1076"/>
              <a:gd name="T69" fmla="*/ 34 h 919"/>
              <a:gd name="T70" fmla="*/ 820 w 1076"/>
              <a:gd name="T71" fmla="*/ 59 h 919"/>
              <a:gd name="T72" fmla="*/ 833 w 1076"/>
              <a:gd name="T73" fmla="*/ 87 h 919"/>
              <a:gd name="T74" fmla="*/ 837 w 1076"/>
              <a:gd name="T75" fmla="*/ 119 h 919"/>
              <a:gd name="T76" fmla="*/ 837 w 1076"/>
              <a:gd name="T77" fmla="*/ 477 h 919"/>
              <a:gd name="T78" fmla="*/ 833 w 1076"/>
              <a:gd name="T79" fmla="*/ 509 h 919"/>
              <a:gd name="T80" fmla="*/ 820 w 1076"/>
              <a:gd name="T81" fmla="*/ 537 h 919"/>
              <a:gd name="T82" fmla="*/ 801 w 1076"/>
              <a:gd name="T83" fmla="*/ 562 h 919"/>
              <a:gd name="T84" fmla="*/ 777 w 1076"/>
              <a:gd name="T85" fmla="*/ 581 h 919"/>
              <a:gd name="T86" fmla="*/ 748 w 1076"/>
              <a:gd name="T87" fmla="*/ 592 h 919"/>
              <a:gd name="T88" fmla="*/ 718 w 1076"/>
              <a:gd name="T89" fmla="*/ 598 h 919"/>
              <a:gd name="T90" fmla="*/ 482 w 1076"/>
              <a:gd name="T91" fmla="*/ 598 h 919"/>
              <a:gd name="T92" fmla="*/ 242 w 1076"/>
              <a:gd name="T93" fmla="*/ 800 h 919"/>
              <a:gd name="T94" fmla="*/ 196 w 1076"/>
              <a:gd name="T95" fmla="*/ 598 h 919"/>
              <a:gd name="T96" fmla="*/ 121 w 1076"/>
              <a:gd name="T97" fmla="*/ 598 h 919"/>
              <a:gd name="T98" fmla="*/ 88 w 1076"/>
              <a:gd name="T99" fmla="*/ 592 h 919"/>
              <a:gd name="T100" fmla="*/ 60 w 1076"/>
              <a:gd name="T101" fmla="*/ 581 h 919"/>
              <a:gd name="T102" fmla="*/ 36 w 1076"/>
              <a:gd name="T103" fmla="*/ 562 h 919"/>
              <a:gd name="T104" fmla="*/ 17 w 1076"/>
              <a:gd name="T105" fmla="*/ 537 h 919"/>
              <a:gd name="T106" fmla="*/ 5 w 1076"/>
              <a:gd name="T107" fmla="*/ 509 h 919"/>
              <a:gd name="T108" fmla="*/ 0 w 1076"/>
              <a:gd name="T109" fmla="*/ 477 h 919"/>
              <a:gd name="T110" fmla="*/ 0 w 1076"/>
              <a:gd name="T111" fmla="*/ 119 h 919"/>
              <a:gd name="T112" fmla="*/ 5 w 1076"/>
              <a:gd name="T113" fmla="*/ 87 h 919"/>
              <a:gd name="T114" fmla="*/ 17 w 1076"/>
              <a:gd name="T115" fmla="*/ 59 h 919"/>
              <a:gd name="T116" fmla="*/ 36 w 1076"/>
              <a:gd name="T117" fmla="*/ 34 h 919"/>
              <a:gd name="T118" fmla="*/ 60 w 1076"/>
              <a:gd name="T119" fmla="*/ 15 h 919"/>
              <a:gd name="T120" fmla="*/ 88 w 1076"/>
              <a:gd name="T121" fmla="*/ 4 h 919"/>
              <a:gd name="T122" fmla="*/ 121 w 1076"/>
              <a:gd name="T123"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76" h="919">
                <a:moveTo>
                  <a:pt x="883" y="159"/>
                </a:moveTo>
                <a:lnTo>
                  <a:pt x="956" y="159"/>
                </a:lnTo>
                <a:lnTo>
                  <a:pt x="989" y="163"/>
                </a:lnTo>
                <a:lnTo>
                  <a:pt x="1017" y="174"/>
                </a:lnTo>
                <a:lnTo>
                  <a:pt x="1041" y="193"/>
                </a:lnTo>
                <a:lnTo>
                  <a:pt x="1060" y="217"/>
                </a:lnTo>
                <a:lnTo>
                  <a:pt x="1072" y="246"/>
                </a:lnTo>
                <a:lnTo>
                  <a:pt x="1076" y="278"/>
                </a:lnTo>
                <a:lnTo>
                  <a:pt x="1076" y="598"/>
                </a:lnTo>
                <a:lnTo>
                  <a:pt x="1072" y="628"/>
                </a:lnTo>
                <a:lnTo>
                  <a:pt x="1060" y="658"/>
                </a:lnTo>
                <a:lnTo>
                  <a:pt x="1041" y="681"/>
                </a:lnTo>
                <a:lnTo>
                  <a:pt x="1017" y="700"/>
                </a:lnTo>
                <a:lnTo>
                  <a:pt x="989" y="713"/>
                </a:lnTo>
                <a:lnTo>
                  <a:pt x="956" y="717"/>
                </a:lnTo>
                <a:lnTo>
                  <a:pt x="881" y="717"/>
                </a:lnTo>
                <a:lnTo>
                  <a:pt x="833" y="919"/>
                </a:lnTo>
                <a:lnTo>
                  <a:pt x="595" y="717"/>
                </a:lnTo>
                <a:lnTo>
                  <a:pt x="438" y="717"/>
                </a:lnTo>
                <a:lnTo>
                  <a:pt x="504" y="637"/>
                </a:lnTo>
                <a:lnTo>
                  <a:pt x="798" y="637"/>
                </a:lnTo>
                <a:lnTo>
                  <a:pt x="801" y="637"/>
                </a:lnTo>
                <a:lnTo>
                  <a:pt x="809" y="635"/>
                </a:lnTo>
                <a:lnTo>
                  <a:pt x="822" y="634"/>
                </a:lnTo>
                <a:lnTo>
                  <a:pt x="837" y="628"/>
                </a:lnTo>
                <a:lnTo>
                  <a:pt x="852" y="618"/>
                </a:lnTo>
                <a:lnTo>
                  <a:pt x="864" y="605"/>
                </a:lnTo>
                <a:lnTo>
                  <a:pt x="873" y="586"/>
                </a:lnTo>
                <a:lnTo>
                  <a:pt x="877" y="562"/>
                </a:lnTo>
                <a:lnTo>
                  <a:pt x="883" y="159"/>
                </a:lnTo>
                <a:close/>
                <a:moveTo>
                  <a:pt x="121" y="0"/>
                </a:moveTo>
                <a:lnTo>
                  <a:pt x="718" y="0"/>
                </a:lnTo>
                <a:lnTo>
                  <a:pt x="748" y="4"/>
                </a:lnTo>
                <a:lnTo>
                  <a:pt x="777" y="15"/>
                </a:lnTo>
                <a:lnTo>
                  <a:pt x="801" y="34"/>
                </a:lnTo>
                <a:lnTo>
                  <a:pt x="820" y="59"/>
                </a:lnTo>
                <a:lnTo>
                  <a:pt x="833" y="87"/>
                </a:lnTo>
                <a:lnTo>
                  <a:pt x="837" y="119"/>
                </a:lnTo>
                <a:lnTo>
                  <a:pt x="837" y="477"/>
                </a:lnTo>
                <a:lnTo>
                  <a:pt x="833" y="509"/>
                </a:lnTo>
                <a:lnTo>
                  <a:pt x="820" y="537"/>
                </a:lnTo>
                <a:lnTo>
                  <a:pt x="801" y="562"/>
                </a:lnTo>
                <a:lnTo>
                  <a:pt x="777" y="581"/>
                </a:lnTo>
                <a:lnTo>
                  <a:pt x="748" y="592"/>
                </a:lnTo>
                <a:lnTo>
                  <a:pt x="718" y="598"/>
                </a:lnTo>
                <a:lnTo>
                  <a:pt x="482" y="598"/>
                </a:lnTo>
                <a:lnTo>
                  <a:pt x="242" y="800"/>
                </a:lnTo>
                <a:lnTo>
                  <a:pt x="196" y="598"/>
                </a:lnTo>
                <a:lnTo>
                  <a:pt x="121" y="598"/>
                </a:lnTo>
                <a:lnTo>
                  <a:pt x="88" y="592"/>
                </a:lnTo>
                <a:lnTo>
                  <a:pt x="60" y="581"/>
                </a:lnTo>
                <a:lnTo>
                  <a:pt x="36" y="562"/>
                </a:lnTo>
                <a:lnTo>
                  <a:pt x="17" y="537"/>
                </a:lnTo>
                <a:lnTo>
                  <a:pt x="5" y="509"/>
                </a:lnTo>
                <a:lnTo>
                  <a:pt x="0" y="477"/>
                </a:lnTo>
                <a:lnTo>
                  <a:pt x="0" y="119"/>
                </a:lnTo>
                <a:lnTo>
                  <a:pt x="5" y="87"/>
                </a:lnTo>
                <a:lnTo>
                  <a:pt x="17" y="59"/>
                </a:lnTo>
                <a:lnTo>
                  <a:pt x="36" y="34"/>
                </a:lnTo>
                <a:lnTo>
                  <a:pt x="60" y="15"/>
                </a:lnTo>
                <a:lnTo>
                  <a:pt x="88" y="4"/>
                </a:lnTo>
                <a:lnTo>
                  <a:pt x="121"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0"/>
          <p:cNvSpPr>
            <a:spLocks noChangeAspect="1" noEditPoints="1"/>
          </p:cNvSpPr>
          <p:nvPr/>
        </p:nvSpPr>
        <p:spPr bwMode="auto">
          <a:xfrm>
            <a:off x="1193921" y="4207966"/>
            <a:ext cx="2531097" cy="1552622"/>
          </a:xfrm>
          <a:custGeom>
            <a:avLst/>
            <a:gdLst>
              <a:gd name="T0" fmla="*/ 764 w 939"/>
              <a:gd name="T1" fmla="*/ 157 h 576"/>
              <a:gd name="T2" fmla="*/ 782 w 939"/>
              <a:gd name="T3" fmla="*/ 162 h 576"/>
              <a:gd name="T4" fmla="*/ 790 w 939"/>
              <a:gd name="T5" fmla="*/ 243 h 576"/>
              <a:gd name="T6" fmla="*/ 796 w 939"/>
              <a:gd name="T7" fmla="*/ 263 h 576"/>
              <a:gd name="T8" fmla="*/ 804 w 939"/>
              <a:gd name="T9" fmla="*/ 305 h 576"/>
              <a:gd name="T10" fmla="*/ 803 w 939"/>
              <a:gd name="T11" fmla="*/ 323 h 576"/>
              <a:gd name="T12" fmla="*/ 762 w 939"/>
              <a:gd name="T13" fmla="*/ 371 h 576"/>
              <a:gd name="T14" fmla="*/ 761 w 939"/>
              <a:gd name="T15" fmla="*/ 397 h 576"/>
              <a:gd name="T16" fmla="*/ 838 w 939"/>
              <a:gd name="T17" fmla="*/ 444 h 576"/>
              <a:gd name="T18" fmla="*/ 920 w 939"/>
              <a:gd name="T19" fmla="*/ 508 h 576"/>
              <a:gd name="T20" fmla="*/ 736 w 939"/>
              <a:gd name="T21" fmla="*/ 571 h 576"/>
              <a:gd name="T22" fmla="*/ 718 w 939"/>
              <a:gd name="T23" fmla="*/ 448 h 576"/>
              <a:gd name="T24" fmla="*/ 671 w 939"/>
              <a:gd name="T25" fmla="*/ 365 h 576"/>
              <a:gd name="T26" fmla="*/ 634 w 939"/>
              <a:gd name="T27" fmla="*/ 316 h 576"/>
              <a:gd name="T28" fmla="*/ 631 w 939"/>
              <a:gd name="T29" fmla="*/ 282 h 576"/>
              <a:gd name="T30" fmla="*/ 644 w 939"/>
              <a:gd name="T31" fmla="*/ 256 h 576"/>
              <a:gd name="T32" fmla="*/ 642 w 939"/>
              <a:gd name="T33" fmla="*/ 186 h 576"/>
              <a:gd name="T34" fmla="*/ 675 w 939"/>
              <a:gd name="T35" fmla="*/ 154 h 576"/>
              <a:gd name="T36" fmla="*/ 684 w 939"/>
              <a:gd name="T37" fmla="*/ 152 h 576"/>
              <a:gd name="T38" fmla="*/ 730 w 939"/>
              <a:gd name="T39" fmla="*/ 143 h 576"/>
              <a:gd name="T40" fmla="*/ 250 w 939"/>
              <a:gd name="T41" fmla="*/ 151 h 576"/>
              <a:gd name="T42" fmla="*/ 259 w 939"/>
              <a:gd name="T43" fmla="*/ 154 h 576"/>
              <a:gd name="T44" fmla="*/ 293 w 939"/>
              <a:gd name="T45" fmla="*/ 178 h 576"/>
              <a:gd name="T46" fmla="*/ 293 w 939"/>
              <a:gd name="T47" fmla="*/ 256 h 576"/>
              <a:gd name="T48" fmla="*/ 310 w 939"/>
              <a:gd name="T49" fmla="*/ 282 h 576"/>
              <a:gd name="T50" fmla="*/ 308 w 939"/>
              <a:gd name="T51" fmla="*/ 316 h 576"/>
              <a:gd name="T52" fmla="*/ 268 w 939"/>
              <a:gd name="T53" fmla="*/ 365 h 576"/>
              <a:gd name="T54" fmla="*/ 221 w 939"/>
              <a:gd name="T55" fmla="*/ 448 h 576"/>
              <a:gd name="T56" fmla="*/ 204 w 939"/>
              <a:gd name="T57" fmla="*/ 576 h 576"/>
              <a:gd name="T58" fmla="*/ 28 w 939"/>
              <a:gd name="T59" fmla="*/ 493 h 576"/>
              <a:gd name="T60" fmla="*/ 128 w 939"/>
              <a:gd name="T61" fmla="*/ 438 h 576"/>
              <a:gd name="T62" fmla="*/ 175 w 939"/>
              <a:gd name="T63" fmla="*/ 396 h 576"/>
              <a:gd name="T64" fmla="*/ 177 w 939"/>
              <a:gd name="T65" fmla="*/ 370 h 576"/>
              <a:gd name="T66" fmla="*/ 131 w 939"/>
              <a:gd name="T67" fmla="*/ 313 h 576"/>
              <a:gd name="T68" fmla="*/ 144 w 939"/>
              <a:gd name="T69" fmla="*/ 263 h 576"/>
              <a:gd name="T70" fmla="*/ 149 w 939"/>
              <a:gd name="T71" fmla="*/ 255 h 576"/>
              <a:gd name="T72" fmla="*/ 152 w 939"/>
              <a:gd name="T73" fmla="*/ 172 h 576"/>
              <a:gd name="T74" fmla="*/ 177 w 939"/>
              <a:gd name="T75" fmla="*/ 157 h 576"/>
              <a:gd name="T76" fmla="*/ 209 w 939"/>
              <a:gd name="T77" fmla="*/ 143 h 576"/>
              <a:gd name="T78" fmla="*/ 534 w 939"/>
              <a:gd name="T79" fmla="*/ 37 h 576"/>
              <a:gd name="T80" fmla="*/ 585 w 939"/>
              <a:gd name="T81" fmla="*/ 76 h 576"/>
              <a:gd name="T82" fmla="*/ 585 w 939"/>
              <a:gd name="T83" fmla="*/ 167 h 576"/>
              <a:gd name="T84" fmla="*/ 600 w 939"/>
              <a:gd name="T85" fmla="*/ 178 h 576"/>
              <a:gd name="T86" fmla="*/ 602 w 939"/>
              <a:gd name="T87" fmla="*/ 243 h 576"/>
              <a:gd name="T88" fmla="*/ 530 w 939"/>
              <a:gd name="T89" fmla="*/ 311 h 576"/>
              <a:gd name="T90" fmla="*/ 527 w 939"/>
              <a:gd name="T91" fmla="*/ 355 h 576"/>
              <a:gd name="T92" fmla="*/ 618 w 939"/>
              <a:gd name="T93" fmla="*/ 409 h 576"/>
              <a:gd name="T94" fmla="*/ 694 w 939"/>
              <a:gd name="T95" fmla="*/ 465 h 576"/>
              <a:gd name="T96" fmla="*/ 704 w 939"/>
              <a:gd name="T97" fmla="*/ 576 h 576"/>
              <a:gd name="T98" fmla="*/ 242 w 939"/>
              <a:gd name="T99" fmla="*/ 472 h 576"/>
              <a:gd name="T100" fmla="*/ 313 w 939"/>
              <a:gd name="T101" fmla="*/ 409 h 576"/>
              <a:gd name="T102" fmla="*/ 410 w 939"/>
              <a:gd name="T103" fmla="*/ 355 h 576"/>
              <a:gd name="T104" fmla="*/ 405 w 939"/>
              <a:gd name="T105" fmla="*/ 310 h 576"/>
              <a:gd name="T106" fmla="*/ 329 w 939"/>
              <a:gd name="T107" fmla="*/ 243 h 576"/>
              <a:gd name="T108" fmla="*/ 326 w 939"/>
              <a:gd name="T109" fmla="*/ 183 h 576"/>
              <a:gd name="T110" fmla="*/ 347 w 939"/>
              <a:gd name="T111" fmla="*/ 170 h 576"/>
              <a:gd name="T112" fmla="*/ 355 w 939"/>
              <a:gd name="T113" fmla="*/ 84 h 576"/>
              <a:gd name="T114" fmla="*/ 417 w 939"/>
              <a:gd name="T115" fmla="*/ 24 h 576"/>
              <a:gd name="T116" fmla="*/ 433 w 939"/>
              <a:gd name="T117" fmla="*/ 1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576">
                <a:moveTo>
                  <a:pt x="730" y="143"/>
                </a:moveTo>
                <a:lnTo>
                  <a:pt x="743" y="146"/>
                </a:lnTo>
                <a:lnTo>
                  <a:pt x="752" y="154"/>
                </a:lnTo>
                <a:lnTo>
                  <a:pt x="761" y="157"/>
                </a:lnTo>
                <a:lnTo>
                  <a:pt x="762" y="157"/>
                </a:lnTo>
                <a:lnTo>
                  <a:pt x="764" y="157"/>
                </a:lnTo>
                <a:lnTo>
                  <a:pt x="764" y="157"/>
                </a:lnTo>
                <a:lnTo>
                  <a:pt x="762" y="157"/>
                </a:lnTo>
                <a:lnTo>
                  <a:pt x="762" y="157"/>
                </a:lnTo>
                <a:lnTo>
                  <a:pt x="762" y="157"/>
                </a:lnTo>
                <a:lnTo>
                  <a:pt x="764" y="156"/>
                </a:lnTo>
                <a:lnTo>
                  <a:pt x="765" y="157"/>
                </a:lnTo>
                <a:lnTo>
                  <a:pt x="770" y="157"/>
                </a:lnTo>
                <a:lnTo>
                  <a:pt x="782" y="162"/>
                </a:lnTo>
                <a:lnTo>
                  <a:pt x="787" y="172"/>
                </a:lnTo>
                <a:lnTo>
                  <a:pt x="790" y="183"/>
                </a:lnTo>
                <a:lnTo>
                  <a:pt x="790" y="194"/>
                </a:lnTo>
                <a:lnTo>
                  <a:pt x="791" y="203"/>
                </a:lnTo>
                <a:lnTo>
                  <a:pt x="791" y="214"/>
                </a:lnTo>
                <a:lnTo>
                  <a:pt x="791" y="229"/>
                </a:lnTo>
                <a:lnTo>
                  <a:pt x="790" y="243"/>
                </a:lnTo>
                <a:lnTo>
                  <a:pt x="788" y="255"/>
                </a:lnTo>
                <a:lnTo>
                  <a:pt x="788" y="258"/>
                </a:lnTo>
                <a:lnTo>
                  <a:pt x="790" y="261"/>
                </a:lnTo>
                <a:lnTo>
                  <a:pt x="791" y="263"/>
                </a:lnTo>
                <a:lnTo>
                  <a:pt x="793" y="263"/>
                </a:lnTo>
                <a:lnTo>
                  <a:pt x="795" y="263"/>
                </a:lnTo>
                <a:lnTo>
                  <a:pt x="796" y="263"/>
                </a:lnTo>
                <a:lnTo>
                  <a:pt x="798" y="263"/>
                </a:lnTo>
                <a:lnTo>
                  <a:pt x="803" y="264"/>
                </a:lnTo>
                <a:lnTo>
                  <a:pt x="804" y="271"/>
                </a:lnTo>
                <a:lnTo>
                  <a:pt x="806" y="280"/>
                </a:lnTo>
                <a:lnTo>
                  <a:pt x="806" y="292"/>
                </a:lnTo>
                <a:lnTo>
                  <a:pt x="804" y="302"/>
                </a:lnTo>
                <a:lnTo>
                  <a:pt x="804" y="305"/>
                </a:lnTo>
                <a:lnTo>
                  <a:pt x="804" y="308"/>
                </a:lnTo>
                <a:lnTo>
                  <a:pt x="804" y="311"/>
                </a:lnTo>
                <a:lnTo>
                  <a:pt x="804" y="313"/>
                </a:lnTo>
                <a:lnTo>
                  <a:pt x="806" y="316"/>
                </a:lnTo>
                <a:lnTo>
                  <a:pt x="806" y="318"/>
                </a:lnTo>
                <a:lnTo>
                  <a:pt x="804" y="319"/>
                </a:lnTo>
                <a:lnTo>
                  <a:pt x="803" y="323"/>
                </a:lnTo>
                <a:lnTo>
                  <a:pt x="798" y="326"/>
                </a:lnTo>
                <a:lnTo>
                  <a:pt x="791" y="340"/>
                </a:lnTo>
                <a:lnTo>
                  <a:pt x="782" y="353"/>
                </a:lnTo>
                <a:lnTo>
                  <a:pt x="772" y="362"/>
                </a:lnTo>
                <a:lnTo>
                  <a:pt x="765" y="368"/>
                </a:lnTo>
                <a:lnTo>
                  <a:pt x="762" y="370"/>
                </a:lnTo>
                <a:lnTo>
                  <a:pt x="762" y="371"/>
                </a:lnTo>
                <a:lnTo>
                  <a:pt x="762" y="375"/>
                </a:lnTo>
                <a:lnTo>
                  <a:pt x="762" y="378"/>
                </a:lnTo>
                <a:lnTo>
                  <a:pt x="762" y="383"/>
                </a:lnTo>
                <a:lnTo>
                  <a:pt x="761" y="388"/>
                </a:lnTo>
                <a:lnTo>
                  <a:pt x="761" y="392"/>
                </a:lnTo>
                <a:lnTo>
                  <a:pt x="761" y="396"/>
                </a:lnTo>
                <a:lnTo>
                  <a:pt x="761" y="397"/>
                </a:lnTo>
                <a:lnTo>
                  <a:pt x="761" y="404"/>
                </a:lnTo>
                <a:lnTo>
                  <a:pt x="761" y="410"/>
                </a:lnTo>
                <a:lnTo>
                  <a:pt x="765" y="418"/>
                </a:lnTo>
                <a:lnTo>
                  <a:pt x="774" y="426"/>
                </a:lnTo>
                <a:lnTo>
                  <a:pt x="788" y="433"/>
                </a:lnTo>
                <a:lnTo>
                  <a:pt x="811" y="438"/>
                </a:lnTo>
                <a:lnTo>
                  <a:pt x="838" y="444"/>
                </a:lnTo>
                <a:lnTo>
                  <a:pt x="858" y="451"/>
                </a:lnTo>
                <a:lnTo>
                  <a:pt x="872" y="457"/>
                </a:lnTo>
                <a:lnTo>
                  <a:pt x="882" y="465"/>
                </a:lnTo>
                <a:lnTo>
                  <a:pt x="889" y="472"/>
                </a:lnTo>
                <a:lnTo>
                  <a:pt x="895" y="478"/>
                </a:lnTo>
                <a:lnTo>
                  <a:pt x="910" y="491"/>
                </a:lnTo>
                <a:lnTo>
                  <a:pt x="920" y="508"/>
                </a:lnTo>
                <a:lnTo>
                  <a:pt x="928" y="525"/>
                </a:lnTo>
                <a:lnTo>
                  <a:pt x="932" y="543"/>
                </a:lnTo>
                <a:lnTo>
                  <a:pt x="937" y="559"/>
                </a:lnTo>
                <a:lnTo>
                  <a:pt x="939" y="571"/>
                </a:lnTo>
                <a:lnTo>
                  <a:pt x="939" y="576"/>
                </a:lnTo>
                <a:lnTo>
                  <a:pt x="736" y="576"/>
                </a:lnTo>
                <a:lnTo>
                  <a:pt x="736" y="571"/>
                </a:lnTo>
                <a:lnTo>
                  <a:pt x="736" y="558"/>
                </a:lnTo>
                <a:lnTo>
                  <a:pt x="735" y="540"/>
                </a:lnTo>
                <a:lnTo>
                  <a:pt x="735" y="519"/>
                </a:lnTo>
                <a:lnTo>
                  <a:pt x="731" y="496"/>
                </a:lnTo>
                <a:lnTo>
                  <a:pt x="730" y="475"/>
                </a:lnTo>
                <a:lnTo>
                  <a:pt x="725" y="459"/>
                </a:lnTo>
                <a:lnTo>
                  <a:pt x="718" y="448"/>
                </a:lnTo>
                <a:lnTo>
                  <a:pt x="707" y="430"/>
                </a:lnTo>
                <a:lnTo>
                  <a:pt x="694" y="413"/>
                </a:lnTo>
                <a:lnTo>
                  <a:pt x="675" y="399"/>
                </a:lnTo>
                <a:lnTo>
                  <a:pt x="675" y="386"/>
                </a:lnTo>
                <a:lnTo>
                  <a:pt x="673" y="373"/>
                </a:lnTo>
                <a:lnTo>
                  <a:pt x="673" y="368"/>
                </a:lnTo>
                <a:lnTo>
                  <a:pt x="671" y="365"/>
                </a:lnTo>
                <a:lnTo>
                  <a:pt x="665" y="357"/>
                </a:lnTo>
                <a:lnTo>
                  <a:pt x="657" y="345"/>
                </a:lnTo>
                <a:lnTo>
                  <a:pt x="649" y="328"/>
                </a:lnTo>
                <a:lnTo>
                  <a:pt x="642" y="324"/>
                </a:lnTo>
                <a:lnTo>
                  <a:pt x="639" y="321"/>
                </a:lnTo>
                <a:lnTo>
                  <a:pt x="636" y="319"/>
                </a:lnTo>
                <a:lnTo>
                  <a:pt x="634" y="316"/>
                </a:lnTo>
                <a:lnTo>
                  <a:pt x="632" y="313"/>
                </a:lnTo>
                <a:lnTo>
                  <a:pt x="632" y="310"/>
                </a:lnTo>
                <a:lnTo>
                  <a:pt x="632" y="306"/>
                </a:lnTo>
                <a:lnTo>
                  <a:pt x="632" y="303"/>
                </a:lnTo>
                <a:lnTo>
                  <a:pt x="631" y="300"/>
                </a:lnTo>
                <a:lnTo>
                  <a:pt x="631" y="292"/>
                </a:lnTo>
                <a:lnTo>
                  <a:pt x="631" y="282"/>
                </a:lnTo>
                <a:lnTo>
                  <a:pt x="631" y="272"/>
                </a:lnTo>
                <a:lnTo>
                  <a:pt x="634" y="264"/>
                </a:lnTo>
                <a:lnTo>
                  <a:pt x="639" y="263"/>
                </a:lnTo>
                <a:lnTo>
                  <a:pt x="641" y="261"/>
                </a:lnTo>
                <a:lnTo>
                  <a:pt x="641" y="261"/>
                </a:lnTo>
                <a:lnTo>
                  <a:pt x="642" y="259"/>
                </a:lnTo>
                <a:lnTo>
                  <a:pt x="644" y="256"/>
                </a:lnTo>
                <a:lnTo>
                  <a:pt x="645" y="253"/>
                </a:lnTo>
                <a:lnTo>
                  <a:pt x="645" y="248"/>
                </a:lnTo>
                <a:lnTo>
                  <a:pt x="644" y="235"/>
                </a:lnTo>
                <a:lnTo>
                  <a:pt x="642" y="219"/>
                </a:lnTo>
                <a:lnTo>
                  <a:pt x="642" y="206"/>
                </a:lnTo>
                <a:lnTo>
                  <a:pt x="642" y="194"/>
                </a:lnTo>
                <a:lnTo>
                  <a:pt x="642" y="186"/>
                </a:lnTo>
                <a:lnTo>
                  <a:pt x="644" y="178"/>
                </a:lnTo>
                <a:lnTo>
                  <a:pt x="645" y="169"/>
                </a:lnTo>
                <a:lnTo>
                  <a:pt x="650" y="160"/>
                </a:lnTo>
                <a:lnTo>
                  <a:pt x="662" y="156"/>
                </a:lnTo>
                <a:lnTo>
                  <a:pt x="668" y="156"/>
                </a:lnTo>
                <a:lnTo>
                  <a:pt x="671" y="154"/>
                </a:lnTo>
                <a:lnTo>
                  <a:pt x="675" y="154"/>
                </a:lnTo>
                <a:lnTo>
                  <a:pt x="676" y="154"/>
                </a:lnTo>
                <a:lnTo>
                  <a:pt x="678" y="152"/>
                </a:lnTo>
                <a:lnTo>
                  <a:pt x="678" y="152"/>
                </a:lnTo>
                <a:lnTo>
                  <a:pt x="679" y="152"/>
                </a:lnTo>
                <a:lnTo>
                  <a:pt x="679" y="152"/>
                </a:lnTo>
                <a:lnTo>
                  <a:pt x="683" y="152"/>
                </a:lnTo>
                <a:lnTo>
                  <a:pt x="684" y="152"/>
                </a:lnTo>
                <a:lnTo>
                  <a:pt x="686" y="151"/>
                </a:lnTo>
                <a:lnTo>
                  <a:pt x="688" y="151"/>
                </a:lnTo>
                <a:lnTo>
                  <a:pt x="691" y="149"/>
                </a:lnTo>
                <a:lnTo>
                  <a:pt x="692" y="147"/>
                </a:lnTo>
                <a:lnTo>
                  <a:pt x="696" y="147"/>
                </a:lnTo>
                <a:lnTo>
                  <a:pt x="701" y="147"/>
                </a:lnTo>
                <a:lnTo>
                  <a:pt x="730" y="143"/>
                </a:lnTo>
                <a:close/>
                <a:moveTo>
                  <a:pt x="209" y="143"/>
                </a:moveTo>
                <a:lnTo>
                  <a:pt x="238" y="147"/>
                </a:lnTo>
                <a:lnTo>
                  <a:pt x="243" y="147"/>
                </a:lnTo>
                <a:lnTo>
                  <a:pt x="246" y="147"/>
                </a:lnTo>
                <a:lnTo>
                  <a:pt x="248" y="149"/>
                </a:lnTo>
                <a:lnTo>
                  <a:pt x="250" y="151"/>
                </a:lnTo>
                <a:lnTo>
                  <a:pt x="250" y="151"/>
                </a:lnTo>
                <a:lnTo>
                  <a:pt x="251" y="152"/>
                </a:lnTo>
                <a:lnTo>
                  <a:pt x="255" y="152"/>
                </a:lnTo>
                <a:lnTo>
                  <a:pt x="256" y="152"/>
                </a:lnTo>
                <a:lnTo>
                  <a:pt x="258" y="152"/>
                </a:lnTo>
                <a:lnTo>
                  <a:pt x="258" y="152"/>
                </a:lnTo>
                <a:lnTo>
                  <a:pt x="259" y="152"/>
                </a:lnTo>
                <a:lnTo>
                  <a:pt x="259" y="154"/>
                </a:lnTo>
                <a:lnTo>
                  <a:pt x="261" y="154"/>
                </a:lnTo>
                <a:lnTo>
                  <a:pt x="264" y="154"/>
                </a:lnTo>
                <a:lnTo>
                  <a:pt x="269" y="156"/>
                </a:lnTo>
                <a:lnTo>
                  <a:pt x="276" y="156"/>
                </a:lnTo>
                <a:lnTo>
                  <a:pt x="285" y="160"/>
                </a:lnTo>
                <a:lnTo>
                  <a:pt x="292" y="169"/>
                </a:lnTo>
                <a:lnTo>
                  <a:pt x="293" y="178"/>
                </a:lnTo>
                <a:lnTo>
                  <a:pt x="293" y="186"/>
                </a:lnTo>
                <a:lnTo>
                  <a:pt x="293" y="194"/>
                </a:lnTo>
                <a:lnTo>
                  <a:pt x="293" y="209"/>
                </a:lnTo>
                <a:lnTo>
                  <a:pt x="293" y="230"/>
                </a:lnTo>
                <a:lnTo>
                  <a:pt x="293" y="248"/>
                </a:lnTo>
                <a:lnTo>
                  <a:pt x="292" y="253"/>
                </a:lnTo>
                <a:lnTo>
                  <a:pt x="293" y="256"/>
                </a:lnTo>
                <a:lnTo>
                  <a:pt x="297" y="259"/>
                </a:lnTo>
                <a:lnTo>
                  <a:pt x="298" y="261"/>
                </a:lnTo>
                <a:lnTo>
                  <a:pt x="300" y="261"/>
                </a:lnTo>
                <a:lnTo>
                  <a:pt x="302" y="263"/>
                </a:lnTo>
                <a:lnTo>
                  <a:pt x="306" y="264"/>
                </a:lnTo>
                <a:lnTo>
                  <a:pt x="310" y="272"/>
                </a:lnTo>
                <a:lnTo>
                  <a:pt x="310" y="282"/>
                </a:lnTo>
                <a:lnTo>
                  <a:pt x="310" y="292"/>
                </a:lnTo>
                <a:lnTo>
                  <a:pt x="310" y="300"/>
                </a:lnTo>
                <a:lnTo>
                  <a:pt x="310" y="303"/>
                </a:lnTo>
                <a:lnTo>
                  <a:pt x="308" y="306"/>
                </a:lnTo>
                <a:lnTo>
                  <a:pt x="308" y="310"/>
                </a:lnTo>
                <a:lnTo>
                  <a:pt x="308" y="313"/>
                </a:lnTo>
                <a:lnTo>
                  <a:pt x="308" y="316"/>
                </a:lnTo>
                <a:lnTo>
                  <a:pt x="306" y="319"/>
                </a:lnTo>
                <a:lnTo>
                  <a:pt x="305" y="321"/>
                </a:lnTo>
                <a:lnTo>
                  <a:pt x="300" y="324"/>
                </a:lnTo>
                <a:lnTo>
                  <a:pt x="293" y="328"/>
                </a:lnTo>
                <a:lnTo>
                  <a:pt x="285" y="345"/>
                </a:lnTo>
                <a:lnTo>
                  <a:pt x="276" y="357"/>
                </a:lnTo>
                <a:lnTo>
                  <a:pt x="268" y="365"/>
                </a:lnTo>
                <a:lnTo>
                  <a:pt x="264" y="368"/>
                </a:lnTo>
                <a:lnTo>
                  <a:pt x="264" y="373"/>
                </a:lnTo>
                <a:lnTo>
                  <a:pt x="264" y="386"/>
                </a:lnTo>
                <a:lnTo>
                  <a:pt x="264" y="399"/>
                </a:lnTo>
                <a:lnTo>
                  <a:pt x="245" y="413"/>
                </a:lnTo>
                <a:lnTo>
                  <a:pt x="232" y="430"/>
                </a:lnTo>
                <a:lnTo>
                  <a:pt x="221" y="448"/>
                </a:lnTo>
                <a:lnTo>
                  <a:pt x="214" y="469"/>
                </a:lnTo>
                <a:lnTo>
                  <a:pt x="209" y="493"/>
                </a:lnTo>
                <a:lnTo>
                  <a:pt x="206" y="517"/>
                </a:lnTo>
                <a:lnTo>
                  <a:pt x="204" y="540"/>
                </a:lnTo>
                <a:lnTo>
                  <a:pt x="204" y="558"/>
                </a:lnTo>
                <a:lnTo>
                  <a:pt x="204" y="571"/>
                </a:lnTo>
                <a:lnTo>
                  <a:pt x="204" y="576"/>
                </a:lnTo>
                <a:lnTo>
                  <a:pt x="0" y="576"/>
                </a:lnTo>
                <a:lnTo>
                  <a:pt x="0" y="571"/>
                </a:lnTo>
                <a:lnTo>
                  <a:pt x="0" y="561"/>
                </a:lnTo>
                <a:lnTo>
                  <a:pt x="3" y="545"/>
                </a:lnTo>
                <a:lnTo>
                  <a:pt x="8" y="527"/>
                </a:lnTo>
                <a:lnTo>
                  <a:pt x="15" y="509"/>
                </a:lnTo>
                <a:lnTo>
                  <a:pt x="28" y="493"/>
                </a:lnTo>
                <a:lnTo>
                  <a:pt x="44" y="478"/>
                </a:lnTo>
                <a:lnTo>
                  <a:pt x="50" y="472"/>
                </a:lnTo>
                <a:lnTo>
                  <a:pt x="57" y="465"/>
                </a:lnTo>
                <a:lnTo>
                  <a:pt x="66" y="457"/>
                </a:lnTo>
                <a:lnTo>
                  <a:pt x="81" y="451"/>
                </a:lnTo>
                <a:lnTo>
                  <a:pt x="100" y="444"/>
                </a:lnTo>
                <a:lnTo>
                  <a:pt x="128" y="438"/>
                </a:lnTo>
                <a:lnTo>
                  <a:pt x="148" y="433"/>
                </a:lnTo>
                <a:lnTo>
                  <a:pt x="160" y="426"/>
                </a:lnTo>
                <a:lnTo>
                  <a:pt x="169" y="418"/>
                </a:lnTo>
                <a:lnTo>
                  <a:pt x="173" y="410"/>
                </a:lnTo>
                <a:lnTo>
                  <a:pt x="175" y="404"/>
                </a:lnTo>
                <a:lnTo>
                  <a:pt x="175" y="397"/>
                </a:lnTo>
                <a:lnTo>
                  <a:pt x="175" y="396"/>
                </a:lnTo>
                <a:lnTo>
                  <a:pt x="175" y="392"/>
                </a:lnTo>
                <a:lnTo>
                  <a:pt x="175" y="388"/>
                </a:lnTo>
                <a:lnTo>
                  <a:pt x="175" y="383"/>
                </a:lnTo>
                <a:lnTo>
                  <a:pt x="175" y="378"/>
                </a:lnTo>
                <a:lnTo>
                  <a:pt x="177" y="375"/>
                </a:lnTo>
                <a:lnTo>
                  <a:pt x="177" y="371"/>
                </a:lnTo>
                <a:lnTo>
                  <a:pt x="177" y="370"/>
                </a:lnTo>
                <a:lnTo>
                  <a:pt x="173" y="368"/>
                </a:lnTo>
                <a:lnTo>
                  <a:pt x="167" y="362"/>
                </a:lnTo>
                <a:lnTo>
                  <a:pt x="157" y="353"/>
                </a:lnTo>
                <a:lnTo>
                  <a:pt x="149" y="340"/>
                </a:lnTo>
                <a:lnTo>
                  <a:pt x="141" y="326"/>
                </a:lnTo>
                <a:lnTo>
                  <a:pt x="133" y="319"/>
                </a:lnTo>
                <a:lnTo>
                  <a:pt x="131" y="313"/>
                </a:lnTo>
                <a:lnTo>
                  <a:pt x="130" y="306"/>
                </a:lnTo>
                <a:lnTo>
                  <a:pt x="130" y="300"/>
                </a:lnTo>
                <a:lnTo>
                  <a:pt x="130" y="295"/>
                </a:lnTo>
                <a:lnTo>
                  <a:pt x="130" y="287"/>
                </a:lnTo>
                <a:lnTo>
                  <a:pt x="131" y="276"/>
                </a:lnTo>
                <a:lnTo>
                  <a:pt x="136" y="267"/>
                </a:lnTo>
                <a:lnTo>
                  <a:pt x="144" y="263"/>
                </a:lnTo>
                <a:lnTo>
                  <a:pt x="144" y="263"/>
                </a:lnTo>
                <a:lnTo>
                  <a:pt x="146" y="263"/>
                </a:lnTo>
                <a:lnTo>
                  <a:pt x="146" y="263"/>
                </a:lnTo>
                <a:lnTo>
                  <a:pt x="148" y="263"/>
                </a:lnTo>
                <a:lnTo>
                  <a:pt x="149" y="261"/>
                </a:lnTo>
                <a:lnTo>
                  <a:pt x="149" y="258"/>
                </a:lnTo>
                <a:lnTo>
                  <a:pt x="149" y="255"/>
                </a:lnTo>
                <a:lnTo>
                  <a:pt x="148" y="243"/>
                </a:lnTo>
                <a:lnTo>
                  <a:pt x="148" y="229"/>
                </a:lnTo>
                <a:lnTo>
                  <a:pt x="148" y="214"/>
                </a:lnTo>
                <a:lnTo>
                  <a:pt x="149" y="203"/>
                </a:lnTo>
                <a:lnTo>
                  <a:pt x="149" y="194"/>
                </a:lnTo>
                <a:lnTo>
                  <a:pt x="149" y="183"/>
                </a:lnTo>
                <a:lnTo>
                  <a:pt x="152" y="172"/>
                </a:lnTo>
                <a:lnTo>
                  <a:pt x="159" y="162"/>
                </a:lnTo>
                <a:lnTo>
                  <a:pt x="169" y="157"/>
                </a:lnTo>
                <a:lnTo>
                  <a:pt x="173" y="157"/>
                </a:lnTo>
                <a:lnTo>
                  <a:pt x="175" y="156"/>
                </a:lnTo>
                <a:lnTo>
                  <a:pt x="177" y="157"/>
                </a:lnTo>
                <a:lnTo>
                  <a:pt x="177" y="157"/>
                </a:lnTo>
                <a:lnTo>
                  <a:pt x="177" y="157"/>
                </a:lnTo>
                <a:lnTo>
                  <a:pt x="177" y="157"/>
                </a:lnTo>
                <a:lnTo>
                  <a:pt x="177" y="157"/>
                </a:lnTo>
                <a:lnTo>
                  <a:pt x="177" y="157"/>
                </a:lnTo>
                <a:lnTo>
                  <a:pt x="178" y="157"/>
                </a:lnTo>
                <a:lnTo>
                  <a:pt x="186" y="154"/>
                </a:lnTo>
                <a:lnTo>
                  <a:pt x="196" y="146"/>
                </a:lnTo>
                <a:lnTo>
                  <a:pt x="209" y="143"/>
                </a:lnTo>
                <a:close/>
                <a:moveTo>
                  <a:pt x="486" y="0"/>
                </a:moveTo>
                <a:lnTo>
                  <a:pt x="498" y="3"/>
                </a:lnTo>
                <a:lnTo>
                  <a:pt x="506" y="13"/>
                </a:lnTo>
                <a:lnTo>
                  <a:pt x="514" y="23"/>
                </a:lnTo>
                <a:lnTo>
                  <a:pt x="521" y="32"/>
                </a:lnTo>
                <a:lnTo>
                  <a:pt x="527" y="37"/>
                </a:lnTo>
                <a:lnTo>
                  <a:pt x="534" y="37"/>
                </a:lnTo>
                <a:lnTo>
                  <a:pt x="538" y="36"/>
                </a:lnTo>
                <a:lnTo>
                  <a:pt x="546" y="36"/>
                </a:lnTo>
                <a:lnTo>
                  <a:pt x="559" y="36"/>
                </a:lnTo>
                <a:lnTo>
                  <a:pt x="571" y="42"/>
                </a:lnTo>
                <a:lnTo>
                  <a:pt x="579" y="52"/>
                </a:lnTo>
                <a:lnTo>
                  <a:pt x="582" y="63"/>
                </a:lnTo>
                <a:lnTo>
                  <a:pt x="585" y="76"/>
                </a:lnTo>
                <a:lnTo>
                  <a:pt x="585" y="87"/>
                </a:lnTo>
                <a:lnTo>
                  <a:pt x="585" y="96"/>
                </a:lnTo>
                <a:lnTo>
                  <a:pt x="587" y="110"/>
                </a:lnTo>
                <a:lnTo>
                  <a:pt x="587" y="130"/>
                </a:lnTo>
                <a:lnTo>
                  <a:pt x="587" y="149"/>
                </a:lnTo>
                <a:lnTo>
                  <a:pt x="585" y="164"/>
                </a:lnTo>
                <a:lnTo>
                  <a:pt x="585" y="167"/>
                </a:lnTo>
                <a:lnTo>
                  <a:pt x="585" y="170"/>
                </a:lnTo>
                <a:lnTo>
                  <a:pt x="587" y="173"/>
                </a:lnTo>
                <a:lnTo>
                  <a:pt x="589" y="173"/>
                </a:lnTo>
                <a:lnTo>
                  <a:pt x="590" y="173"/>
                </a:lnTo>
                <a:lnTo>
                  <a:pt x="592" y="175"/>
                </a:lnTo>
                <a:lnTo>
                  <a:pt x="592" y="173"/>
                </a:lnTo>
                <a:lnTo>
                  <a:pt x="600" y="178"/>
                </a:lnTo>
                <a:lnTo>
                  <a:pt x="606" y="188"/>
                </a:lnTo>
                <a:lnTo>
                  <a:pt x="610" y="201"/>
                </a:lnTo>
                <a:lnTo>
                  <a:pt x="611" y="214"/>
                </a:lnTo>
                <a:lnTo>
                  <a:pt x="611" y="224"/>
                </a:lnTo>
                <a:lnTo>
                  <a:pt x="611" y="229"/>
                </a:lnTo>
                <a:lnTo>
                  <a:pt x="608" y="237"/>
                </a:lnTo>
                <a:lnTo>
                  <a:pt x="602" y="243"/>
                </a:lnTo>
                <a:lnTo>
                  <a:pt x="594" y="248"/>
                </a:lnTo>
                <a:lnTo>
                  <a:pt x="581" y="256"/>
                </a:lnTo>
                <a:lnTo>
                  <a:pt x="572" y="272"/>
                </a:lnTo>
                <a:lnTo>
                  <a:pt x="561" y="287"/>
                </a:lnTo>
                <a:lnTo>
                  <a:pt x="550" y="298"/>
                </a:lnTo>
                <a:lnTo>
                  <a:pt x="538" y="306"/>
                </a:lnTo>
                <a:lnTo>
                  <a:pt x="530" y="311"/>
                </a:lnTo>
                <a:lnTo>
                  <a:pt x="529" y="313"/>
                </a:lnTo>
                <a:lnTo>
                  <a:pt x="529" y="318"/>
                </a:lnTo>
                <a:lnTo>
                  <a:pt x="529" y="328"/>
                </a:lnTo>
                <a:lnTo>
                  <a:pt x="527" y="339"/>
                </a:lnTo>
                <a:lnTo>
                  <a:pt x="527" y="347"/>
                </a:lnTo>
                <a:lnTo>
                  <a:pt x="527" y="350"/>
                </a:lnTo>
                <a:lnTo>
                  <a:pt x="527" y="355"/>
                </a:lnTo>
                <a:lnTo>
                  <a:pt x="527" y="363"/>
                </a:lnTo>
                <a:lnTo>
                  <a:pt x="530" y="371"/>
                </a:lnTo>
                <a:lnTo>
                  <a:pt x="537" y="381"/>
                </a:lnTo>
                <a:lnTo>
                  <a:pt x="548" y="391"/>
                </a:lnTo>
                <a:lnTo>
                  <a:pt x="564" y="397"/>
                </a:lnTo>
                <a:lnTo>
                  <a:pt x="589" y="402"/>
                </a:lnTo>
                <a:lnTo>
                  <a:pt x="618" y="409"/>
                </a:lnTo>
                <a:lnTo>
                  <a:pt x="641" y="415"/>
                </a:lnTo>
                <a:lnTo>
                  <a:pt x="657" y="423"/>
                </a:lnTo>
                <a:lnTo>
                  <a:pt x="668" y="433"/>
                </a:lnTo>
                <a:lnTo>
                  <a:pt x="676" y="441"/>
                </a:lnTo>
                <a:lnTo>
                  <a:pt x="683" y="449"/>
                </a:lnTo>
                <a:lnTo>
                  <a:pt x="689" y="456"/>
                </a:lnTo>
                <a:lnTo>
                  <a:pt x="694" y="465"/>
                </a:lnTo>
                <a:lnTo>
                  <a:pt x="697" y="480"/>
                </a:lnTo>
                <a:lnTo>
                  <a:pt x="701" y="499"/>
                </a:lnTo>
                <a:lnTo>
                  <a:pt x="702" y="521"/>
                </a:lnTo>
                <a:lnTo>
                  <a:pt x="702" y="542"/>
                </a:lnTo>
                <a:lnTo>
                  <a:pt x="704" y="558"/>
                </a:lnTo>
                <a:lnTo>
                  <a:pt x="704" y="571"/>
                </a:lnTo>
                <a:lnTo>
                  <a:pt x="704" y="576"/>
                </a:lnTo>
                <a:lnTo>
                  <a:pt x="233" y="576"/>
                </a:lnTo>
                <a:lnTo>
                  <a:pt x="235" y="571"/>
                </a:lnTo>
                <a:lnTo>
                  <a:pt x="235" y="558"/>
                </a:lnTo>
                <a:lnTo>
                  <a:pt x="235" y="538"/>
                </a:lnTo>
                <a:lnTo>
                  <a:pt x="237" y="516"/>
                </a:lnTo>
                <a:lnTo>
                  <a:pt x="238" y="493"/>
                </a:lnTo>
                <a:lnTo>
                  <a:pt x="242" y="472"/>
                </a:lnTo>
                <a:lnTo>
                  <a:pt x="246" y="456"/>
                </a:lnTo>
                <a:lnTo>
                  <a:pt x="248" y="451"/>
                </a:lnTo>
                <a:lnTo>
                  <a:pt x="253" y="444"/>
                </a:lnTo>
                <a:lnTo>
                  <a:pt x="261" y="435"/>
                </a:lnTo>
                <a:lnTo>
                  <a:pt x="272" y="426"/>
                </a:lnTo>
                <a:lnTo>
                  <a:pt x="289" y="417"/>
                </a:lnTo>
                <a:lnTo>
                  <a:pt x="313" y="409"/>
                </a:lnTo>
                <a:lnTo>
                  <a:pt x="344" y="402"/>
                </a:lnTo>
                <a:lnTo>
                  <a:pt x="370" y="397"/>
                </a:lnTo>
                <a:lnTo>
                  <a:pt x="388" y="389"/>
                </a:lnTo>
                <a:lnTo>
                  <a:pt x="399" y="381"/>
                </a:lnTo>
                <a:lnTo>
                  <a:pt x="407" y="371"/>
                </a:lnTo>
                <a:lnTo>
                  <a:pt x="410" y="363"/>
                </a:lnTo>
                <a:lnTo>
                  <a:pt x="410" y="355"/>
                </a:lnTo>
                <a:lnTo>
                  <a:pt x="410" y="350"/>
                </a:lnTo>
                <a:lnTo>
                  <a:pt x="410" y="350"/>
                </a:lnTo>
                <a:lnTo>
                  <a:pt x="410" y="337"/>
                </a:lnTo>
                <a:lnTo>
                  <a:pt x="409" y="324"/>
                </a:lnTo>
                <a:lnTo>
                  <a:pt x="409" y="315"/>
                </a:lnTo>
                <a:lnTo>
                  <a:pt x="409" y="311"/>
                </a:lnTo>
                <a:lnTo>
                  <a:pt x="405" y="310"/>
                </a:lnTo>
                <a:lnTo>
                  <a:pt x="396" y="305"/>
                </a:lnTo>
                <a:lnTo>
                  <a:pt x="384" y="297"/>
                </a:lnTo>
                <a:lnTo>
                  <a:pt x="371" y="287"/>
                </a:lnTo>
                <a:lnTo>
                  <a:pt x="360" y="274"/>
                </a:lnTo>
                <a:lnTo>
                  <a:pt x="350" y="258"/>
                </a:lnTo>
                <a:lnTo>
                  <a:pt x="336" y="250"/>
                </a:lnTo>
                <a:lnTo>
                  <a:pt x="329" y="243"/>
                </a:lnTo>
                <a:lnTo>
                  <a:pt x="326" y="235"/>
                </a:lnTo>
                <a:lnTo>
                  <a:pt x="324" y="227"/>
                </a:lnTo>
                <a:lnTo>
                  <a:pt x="323" y="224"/>
                </a:lnTo>
                <a:lnTo>
                  <a:pt x="323" y="216"/>
                </a:lnTo>
                <a:lnTo>
                  <a:pt x="323" y="206"/>
                </a:lnTo>
                <a:lnTo>
                  <a:pt x="323" y="193"/>
                </a:lnTo>
                <a:lnTo>
                  <a:pt x="326" y="183"/>
                </a:lnTo>
                <a:lnTo>
                  <a:pt x="329" y="175"/>
                </a:lnTo>
                <a:lnTo>
                  <a:pt x="336" y="173"/>
                </a:lnTo>
                <a:lnTo>
                  <a:pt x="336" y="173"/>
                </a:lnTo>
                <a:lnTo>
                  <a:pt x="339" y="173"/>
                </a:lnTo>
                <a:lnTo>
                  <a:pt x="342" y="172"/>
                </a:lnTo>
                <a:lnTo>
                  <a:pt x="345" y="172"/>
                </a:lnTo>
                <a:lnTo>
                  <a:pt x="347" y="170"/>
                </a:lnTo>
                <a:lnTo>
                  <a:pt x="350" y="167"/>
                </a:lnTo>
                <a:lnTo>
                  <a:pt x="352" y="164"/>
                </a:lnTo>
                <a:lnTo>
                  <a:pt x="352" y="160"/>
                </a:lnTo>
                <a:lnTo>
                  <a:pt x="352" y="141"/>
                </a:lnTo>
                <a:lnTo>
                  <a:pt x="353" y="120"/>
                </a:lnTo>
                <a:lnTo>
                  <a:pt x="353" y="99"/>
                </a:lnTo>
                <a:lnTo>
                  <a:pt x="355" y="84"/>
                </a:lnTo>
                <a:lnTo>
                  <a:pt x="358" y="74"/>
                </a:lnTo>
                <a:lnTo>
                  <a:pt x="362" y="60"/>
                </a:lnTo>
                <a:lnTo>
                  <a:pt x="370" y="45"/>
                </a:lnTo>
                <a:lnTo>
                  <a:pt x="381" y="34"/>
                </a:lnTo>
                <a:lnTo>
                  <a:pt x="397" y="27"/>
                </a:lnTo>
                <a:lnTo>
                  <a:pt x="410" y="24"/>
                </a:lnTo>
                <a:lnTo>
                  <a:pt x="417" y="24"/>
                </a:lnTo>
                <a:lnTo>
                  <a:pt x="418" y="24"/>
                </a:lnTo>
                <a:lnTo>
                  <a:pt x="420" y="24"/>
                </a:lnTo>
                <a:lnTo>
                  <a:pt x="425" y="23"/>
                </a:lnTo>
                <a:lnTo>
                  <a:pt x="428" y="23"/>
                </a:lnTo>
                <a:lnTo>
                  <a:pt x="430" y="21"/>
                </a:lnTo>
                <a:lnTo>
                  <a:pt x="431" y="21"/>
                </a:lnTo>
                <a:lnTo>
                  <a:pt x="433" y="19"/>
                </a:lnTo>
                <a:lnTo>
                  <a:pt x="436" y="18"/>
                </a:lnTo>
                <a:lnTo>
                  <a:pt x="439" y="16"/>
                </a:lnTo>
                <a:lnTo>
                  <a:pt x="444" y="16"/>
                </a:lnTo>
                <a:lnTo>
                  <a:pt x="449" y="16"/>
                </a:lnTo>
                <a:lnTo>
                  <a:pt x="486" y="0"/>
                </a:lnTo>
                <a:close/>
              </a:path>
            </a:pathLst>
          </a:custGeom>
          <a:solidFill>
            <a:schemeClr val="accent6">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024639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従業員を護る</a:t>
            </a:r>
            <a:r>
              <a:rPr lang="en-US" altLang="ja-JP" dirty="0"/>
              <a:t>IT</a:t>
            </a:r>
            <a:r>
              <a:rPr lang="ja-JP" altLang="en-US" dirty="0"/>
              <a:t>基盤の構築が事故を軽減する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従業員の「判断」を最小化する</a:t>
            </a:r>
            <a:endParaRPr lang="en-US" altLang="ja-JP" dirty="0"/>
          </a:p>
          <a:p>
            <a:pPr lvl="1"/>
            <a:r>
              <a:rPr lang="ja-JP" altLang="en-US" dirty="0"/>
              <a:t>創造性の高い業務とそうでない業務を明確に分け、創造性の必要ない業務における従業員の判断を最小化するために、業務の効率化を行う</a:t>
            </a:r>
            <a:endParaRPr lang="en-US" altLang="ja-JP" dirty="0"/>
          </a:p>
          <a:p>
            <a:r>
              <a:rPr lang="ja-JP" altLang="en-US" dirty="0"/>
              <a:t>業務改善のため、従業員保護のためにできること</a:t>
            </a:r>
            <a:endParaRPr lang="en-US" altLang="ja-JP" dirty="0"/>
          </a:p>
          <a:p>
            <a:pPr lvl="1"/>
            <a:r>
              <a:rPr lang="ja-JP" altLang="en-US" dirty="0"/>
              <a:t>情報セキュリティの判断を従業員にさせないために、そしてなにかあった時に従業員を護ることができるように「継続的な監視（</a:t>
            </a:r>
            <a:r>
              <a:rPr lang="en-US" altLang="ja-JP" dirty="0"/>
              <a:t>Continuous Monitoring</a:t>
            </a:r>
            <a:r>
              <a:rPr lang="ja-JP" altLang="en-US" dirty="0"/>
              <a:t>）」を行う</a:t>
            </a:r>
            <a:endParaRPr lang="en-US" altLang="ja-JP" dirty="0"/>
          </a:p>
          <a:p>
            <a:pPr lvl="1"/>
            <a:r>
              <a:rPr lang="ja-JP" altLang="en-US" dirty="0"/>
              <a:t>そのために「</a:t>
            </a:r>
            <a:r>
              <a:rPr lang="en-US" altLang="ja-JP" dirty="0"/>
              <a:t>ID</a:t>
            </a:r>
            <a:r>
              <a:rPr lang="ja-JP" altLang="en-US" dirty="0"/>
              <a:t>とログ（記録）の一元管理」が必要になる</a:t>
            </a:r>
          </a:p>
          <a:p>
            <a:endParaRPr lang="ja-JP" altLang="en-US" dirty="0"/>
          </a:p>
          <a:p>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40</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507789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基本は「説明責任」</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「だれがいつ何をしたのか」を説明する</a:t>
            </a:r>
          </a:p>
          <a:p>
            <a:pPr lvl="1"/>
            <a:r>
              <a:rPr lang="ja-JP" altLang="en-US" dirty="0"/>
              <a:t>サーバ上で何が起きたのかではなく、誰がなにをしたかを説明する必要がある</a:t>
            </a:r>
          </a:p>
          <a:p>
            <a:pPr lvl="1"/>
            <a:r>
              <a:rPr lang="ja-JP" altLang="en-US" dirty="0"/>
              <a:t>一つのサービスログだけで完結しない事象がある。他のサービスのログとの融合が重要</a:t>
            </a:r>
          </a:p>
          <a:p>
            <a:r>
              <a:rPr lang="en-US" altLang="ja-JP" dirty="0"/>
              <a:t>ID</a:t>
            </a:r>
            <a:r>
              <a:rPr lang="ja-JP" altLang="en-US" dirty="0"/>
              <a:t>管理とログ管理</a:t>
            </a:r>
          </a:p>
          <a:p>
            <a:pPr lvl="1"/>
            <a:r>
              <a:rPr lang="ja-JP" altLang="en-US" dirty="0"/>
              <a:t>説明責任を明確にするための基盤として</a:t>
            </a:r>
            <a:r>
              <a:rPr lang="en-US" altLang="ja-JP" dirty="0"/>
              <a:t>ID</a:t>
            </a:r>
            <a:r>
              <a:rPr lang="ja-JP" altLang="en-US" dirty="0"/>
              <a:t>管理を行う</a:t>
            </a:r>
          </a:p>
          <a:p>
            <a:pPr lvl="1"/>
            <a:r>
              <a:rPr lang="ja-JP" altLang="en-US" dirty="0"/>
              <a:t>出来る限りパスワードを使わない認証を心がける</a:t>
            </a:r>
          </a:p>
          <a:p>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41</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533154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err="1" smtClean="0"/>
              <a:t>IoT</a:t>
            </a:r>
            <a:r>
              <a:rPr lang="ja-JP" altLang="en-US" dirty="0" smtClean="0"/>
              <a:t>セキュリティ</a:t>
            </a:r>
            <a:endParaRPr kumimoji="1" lang="ja-JP" altLang="en-US" dirty="0"/>
          </a:p>
        </p:txBody>
      </p:sp>
      <p:sp>
        <p:nvSpPr>
          <p:cNvPr id="8" name="テキスト プレースホルダー 7"/>
          <p:cNvSpPr>
            <a:spLocks noGrp="1"/>
          </p:cNvSpPr>
          <p:nvPr>
            <p:ph type="body" idx="1"/>
          </p:nvPr>
        </p:nvSpPr>
        <p:spPr/>
        <p:txBody>
          <a:bodyPr/>
          <a:lstStyle/>
          <a:p>
            <a:r>
              <a:rPr lang="ja-JP" altLang="en-US" dirty="0" smtClean="0"/>
              <a:t>セキュリティサービスが売れる時代がもうそこに来ている</a:t>
            </a:r>
            <a:endParaRPr lang="en-US" altLang="ja-JP" dirty="0" smtClean="0"/>
          </a:p>
          <a:p>
            <a:r>
              <a:rPr lang="ja-JP" altLang="en-US" dirty="0" smtClean="0"/>
              <a:t>何を握ればビジネスは続いていくのか、何に乗れば良いのか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658110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インダストリー</a:t>
            </a:r>
            <a:r>
              <a:rPr lang="en-US" altLang="ja-JP" dirty="0" smtClean="0"/>
              <a:t>4.0</a:t>
            </a:r>
            <a:r>
              <a:rPr lang="ja-JP" altLang="en-US" dirty="0" smtClean="0"/>
              <a:t>は産業革命</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43</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16" name="Freeform 8"/>
          <p:cNvSpPr>
            <a:spLocks noChangeAspect="1" noEditPoints="1"/>
          </p:cNvSpPr>
          <p:nvPr/>
        </p:nvSpPr>
        <p:spPr bwMode="auto">
          <a:xfrm>
            <a:off x="912008" y="2398919"/>
            <a:ext cx="918186" cy="827111"/>
          </a:xfrm>
          <a:custGeom>
            <a:avLst/>
            <a:gdLst>
              <a:gd name="T0" fmla="*/ 677 w 1484"/>
              <a:gd name="T1" fmla="*/ 639 h 1334"/>
              <a:gd name="T2" fmla="*/ 692 w 1484"/>
              <a:gd name="T3" fmla="*/ 27 h 1334"/>
              <a:gd name="T4" fmla="*/ 687 w 1484"/>
              <a:gd name="T5" fmla="*/ 12 h 1334"/>
              <a:gd name="T6" fmla="*/ 670 w 1484"/>
              <a:gd name="T7" fmla="*/ 1 h 1334"/>
              <a:gd name="T8" fmla="*/ 564 w 1484"/>
              <a:gd name="T9" fmla="*/ 1 h 1334"/>
              <a:gd name="T10" fmla="*/ 547 w 1484"/>
              <a:gd name="T11" fmla="*/ 12 h 1334"/>
              <a:gd name="T12" fmla="*/ 547 w 1484"/>
              <a:gd name="T13" fmla="*/ 661 h 1334"/>
              <a:gd name="T14" fmla="*/ 552 w 1484"/>
              <a:gd name="T15" fmla="*/ 676 h 1334"/>
              <a:gd name="T16" fmla="*/ 568 w 1484"/>
              <a:gd name="T17" fmla="*/ 686 h 1334"/>
              <a:gd name="T18" fmla="*/ 1384 w 1484"/>
              <a:gd name="T19" fmla="*/ 588 h 1334"/>
              <a:gd name="T20" fmla="*/ 398 w 1484"/>
              <a:gd name="T21" fmla="*/ 582 h 1334"/>
              <a:gd name="T22" fmla="*/ 0 w 1484"/>
              <a:gd name="T23" fmla="*/ 1314 h 1334"/>
              <a:gd name="T24" fmla="*/ 12 w 1484"/>
              <a:gd name="T25" fmla="*/ 1331 h 1334"/>
              <a:gd name="T26" fmla="*/ 1457 w 1484"/>
              <a:gd name="T27" fmla="*/ 1334 h 1334"/>
              <a:gd name="T28" fmla="*/ 1477 w 1484"/>
              <a:gd name="T29" fmla="*/ 1327 h 1334"/>
              <a:gd name="T30" fmla="*/ 1482 w 1484"/>
              <a:gd name="T31" fmla="*/ 833 h 1334"/>
              <a:gd name="T32" fmla="*/ 394 w 1484"/>
              <a:gd name="T33" fmla="*/ 1171 h 1334"/>
              <a:gd name="T34" fmla="*/ 379 w 1484"/>
              <a:gd name="T35" fmla="*/ 1185 h 1334"/>
              <a:gd name="T36" fmla="*/ 175 w 1484"/>
              <a:gd name="T37" fmla="*/ 1187 h 1334"/>
              <a:gd name="T38" fmla="*/ 156 w 1484"/>
              <a:gd name="T39" fmla="*/ 1179 h 1334"/>
              <a:gd name="T40" fmla="*/ 148 w 1484"/>
              <a:gd name="T41" fmla="*/ 1160 h 1334"/>
              <a:gd name="T42" fmla="*/ 151 w 1484"/>
              <a:gd name="T43" fmla="*/ 953 h 1334"/>
              <a:gd name="T44" fmla="*/ 165 w 1484"/>
              <a:gd name="T45" fmla="*/ 939 h 1334"/>
              <a:gd name="T46" fmla="*/ 370 w 1484"/>
              <a:gd name="T47" fmla="*/ 937 h 1334"/>
              <a:gd name="T48" fmla="*/ 388 w 1484"/>
              <a:gd name="T49" fmla="*/ 945 h 1334"/>
              <a:gd name="T50" fmla="*/ 395 w 1484"/>
              <a:gd name="T51" fmla="*/ 963 h 1334"/>
              <a:gd name="T52" fmla="*/ 891 w 1484"/>
              <a:gd name="T53" fmla="*/ 1165 h 1334"/>
              <a:gd name="T54" fmla="*/ 880 w 1484"/>
              <a:gd name="T55" fmla="*/ 1182 h 1334"/>
              <a:gd name="T56" fmla="*/ 669 w 1484"/>
              <a:gd name="T57" fmla="*/ 1187 h 1334"/>
              <a:gd name="T58" fmla="*/ 655 w 1484"/>
              <a:gd name="T59" fmla="*/ 1182 h 1334"/>
              <a:gd name="T60" fmla="*/ 643 w 1484"/>
              <a:gd name="T61" fmla="*/ 1165 h 1334"/>
              <a:gd name="T62" fmla="*/ 643 w 1484"/>
              <a:gd name="T63" fmla="*/ 958 h 1334"/>
              <a:gd name="T64" fmla="*/ 655 w 1484"/>
              <a:gd name="T65" fmla="*/ 941 h 1334"/>
              <a:gd name="T66" fmla="*/ 865 w 1484"/>
              <a:gd name="T67" fmla="*/ 937 h 1334"/>
              <a:gd name="T68" fmla="*/ 880 w 1484"/>
              <a:gd name="T69" fmla="*/ 941 h 1334"/>
              <a:gd name="T70" fmla="*/ 891 w 1484"/>
              <a:gd name="T71" fmla="*/ 958 h 1334"/>
              <a:gd name="T72" fmla="*/ 1385 w 1484"/>
              <a:gd name="T73" fmla="*/ 1158 h 1334"/>
              <a:gd name="T74" fmla="*/ 1377 w 1484"/>
              <a:gd name="T75" fmla="*/ 1178 h 1334"/>
              <a:gd name="T76" fmla="*/ 1358 w 1484"/>
              <a:gd name="T77" fmla="*/ 1185 h 1334"/>
              <a:gd name="T78" fmla="*/ 1153 w 1484"/>
              <a:gd name="T79" fmla="*/ 1182 h 1334"/>
              <a:gd name="T80" fmla="*/ 1139 w 1484"/>
              <a:gd name="T81" fmla="*/ 1168 h 1334"/>
              <a:gd name="T82" fmla="*/ 1138 w 1484"/>
              <a:gd name="T83" fmla="*/ 963 h 1334"/>
              <a:gd name="T84" fmla="*/ 1145 w 1484"/>
              <a:gd name="T85" fmla="*/ 945 h 1334"/>
              <a:gd name="T86" fmla="*/ 1164 w 1484"/>
              <a:gd name="T87" fmla="*/ 937 h 1334"/>
              <a:gd name="T88" fmla="*/ 1369 w 1484"/>
              <a:gd name="T89" fmla="*/ 939 h 1334"/>
              <a:gd name="T90" fmla="*/ 1383 w 1484"/>
              <a:gd name="T91" fmla="*/ 953 h 1334"/>
              <a:gd name="T92" fmla="*/ 1066 w 1484"/>
              <a:gd name="T93" fmla="*/ 693 h 1334"/>
              <a:gd name="T94" fmla="*/ 1181 w 1484"/>
              <a:gd name="T95" fmla="*/ 612 h 1334"/>
              <a:gd name="T96" fmla="*/ 1188 w 1484"/>
              <a:gd name="T97" fmla="*/ 598 h 1334"/>
              <a:gd name="T98" fmla="*/ 1185 w 1484"/>
              <a:gd name="T99" fmla="*/ 267 h 1334"/>
              <a:gd name="T100" fmla="*/ 1169 w 1484"/>
              <a:gd name="T101" fmla="*/ 253 h 1334"/>
              <a:gd name="T102" fmla="*/ 1067 w 1484"/>
              <a:gd name="T103" fmla="*/ 251 h 1334"/>
              <a:gd name="T104" fmla="*/ 1049 w 1484"/>
              <a:gd name="T105" fmla="*/ 259 h 1334"/>
              <a:gd name="T106" fmla="*/ 1041 w 1484"/>
              <a:gd name="T107" fmla="*/ 277 h 1334"/>
              <a:gd name="T108" fmla="*/ 1042 w 1484"/>
              <a:gd name="T109" fmla="*/ 677 h 1334"/>
              <a:gd name="T110" fmla="*/ 1056 w 1484"/>
              <a:gd name="T111" fmla="*/ 691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4" h="1334">
                <a:moveTo>
                  <a:pt x="573" y="687"/>
                </a:moveTo>
                <a:lnTo>
                  <a:pt x="665" y="647"/>
                </a:lnTo>
                <a:lnTo>
                  <a:pt x="665" y="647"/>
                </a:lnTo>
                <a:lnTo>
                  <a:pt x="677" y="639"/>
                </a:lnTo>
                <a:lnTo>
                  <a:pt x="685" y="631"/>
                </a:lnTo>
                <a:lnTo>
                  <a:pt x="691" y="625"/>
                </a:lnTo>
                <a:lnTo>
                  <a:pt x="692" y="621"/>
                </a:lnTo>
                <a:lnTo>
                  <a:pt x="692" y="27"/>
                </a:lnTo>
                <a:lnTo>
                  <a:pt x="692" y="27"/>
                </a:lnTo>
                <a:lnTo>
                  <a:pt x="691" y="22"/>
                </a:lnTo>
                <a:lnTo>
                  <a:pt x="690" y="16"/>
                </a:lnTo>
                <a:lnTo>
                  <a:pt x="687" y="12"/>
                </a:lnTo>
                <a:lnTo>
                  <a:pt x="684" y="8"/>
                </a:lnTo>
                <a:lnTo>
                  <a:pt x="680" y="5"/>
                </a:lnTo>
                <a:lnTo>
                  <a:pt x="676" y="2"/>
                </a:lnTo>
                <a:lnTo>
                  <a:pt x="670" y="1"/>
                </a:lnTo>
                <a:lnTo>
                  <a:pt x="665" y="0"/>
                </a:lnTo>
                <a:lnTo>
                  <a:pt x="569" y="0"/>
                </a:lnTo>
                <a:lnTo>
                  <a:pt x="569" y="0"/>
                </a:lnTo>
                <a:lnTo>
                  <a:pt x="564" y="1"/>
                </a:lnTo>
                <a:lnTo>
                  <a:pt x="560" y="2"/>
                </a:lnTo>
                <a:lnTo>
                  <a:pt x="555" y="5"/>
                </a:lnTo>
                <a:lnTo>
                  <a:pt x="551" y="8"/>
                </a:lnTo>
                <a:lnTo>
                  <a:pt x="547" y="12"/>
                </a:lnTo>
                <a:lnTo>
                  <a:pt x="545" y="16"/>
                </a:lnTo>
                <a:lnTo>
                  <a:pt x="544" y="22"/>
                </a:lnTo>
                <a:lnTo>
                  <a:pt x="544" y="27"/>
                </a:lnTo>
                <a:lnTo>
                  <a:pt x="547" y="661"/>
                </a:lnTo>
                <a:lnTo>
                  <a:pt x="547" y="661"/>
                </a:lnTo>
                <a:lnTo>
                  <a:pt x="547" y="667"/>
                </a:lnTo>
                <a:lnTo>
                  <a:pt x="548" y="671"/>
                </a:lnTo>
                <a:lnTo>
                  <a:pt x="552" y="676"/>
                </a:lnTo>
                <a:lnTo>
                  <a:pt x="554" y="679"/>
                </a:lnTo>
                <a:lnTo>
                  <a:pt x="559" y="683"/>
                </a:lnTo>
                <a:lnTo>
                  <a:pt x="563" y="685"/>
                </a:lnTo>
                <a:lnTo>
                  <a:pt x="568" y="686"/>
                </a:lnTo>
                <a:lnTo>
                  <a:pt x="573" y="687"/>
                </a:lnTo>
                <a:lnTo>
                  <a:pt x="573" y="687"/>
                </a:lnTo>
                <a:close/>
                <a:moveTo>
                  <a:pt x="1482" y="833"/>
                </a:moveTo>
                <a:lnTo>
                  <a:pt x="1384" y="588"/>
                </a:lnTo>
                <a:lnTo>
                  <a:pt x="991" y="838"/>
                </a:lnTo>
                <a:lnTo>
                  <a:pt x="894" y="591"/>
                </a:lnTo>
                <a:lnTo>
                  <a:pt x="496" y="837"/>
                </a:lnTo>
                <a:lnTo>
                  <a:pt x="398" y="582"/>
                </a:lnTo>
                <a:lnTo>
                  <a:pt x="0" y="850"/>
                </a:lnTo>
                <a:lnTo>
                  <a:pt x="0" y="1311"/>
                </a:lnTo>
                <a:lnTo>
                  <a:pt x="0" y="1311"/>
                </a:lnTo>
                <a:lnTo>
                  <a:pt x="0" y="1314"/>
                </a:lnTo>
                <a:lnTo>
                  <a:pt x="1" y="1318"/>
                </a:lnTo>
                <a:lnTo>
                  <a:pt x="3" y="1323"/>
                </a:lnTo>
                <a:lnTo>
                  <a:pt x="7" y="1327"/>
                </a:lnTo>
                <a:lnTo>
                  <a:pt x="12" y="1331"/>
                </a:lnTo>
                <a:lnTo>
                  <a:pt x="19" y="1333"/>
                </a:lnTo>
                <a:lnTo>
                  <a:pt x="28" y="1334"/>
                </a:lnTo>
                <a:lnTo>
                  <a:pt x="1457" y="1334"/>
                </a:lnTo>
                <a:lnTo>
                  <a:pt x="1457" y="1334"/>
                </a:lnTo>
                <a:lnTo>
                  <a:pt x="1463" y="1333"/>
                </a:lnTo>
                <a:lnTo>
                  <a:pt x="1467" y="1332"/>
                </a:lnTo>
                <a:lnTo>
                  <a:pt x="1472" y="1331"/>
                </a:lnTo>
                <a:lnTo>
                  <a:pt x="1477" y="1327"/>
                </a:lnTo>
                <a:lnTo>
                  <a:pt x="1480" y="1323"/>
                </a:lnTo>
                <a:lnTo>
                  <a:pt x="1482" y="1317"/>
                </a:lnTo>
                <a:lnTo>
                  <a:pt x="1484" y="1309"/>
                </a:lnTo>
                <a:lnTo>
                  <a:pt x="1482" y="833"/>
                </a:lnTo>
                <a:close/>
                <a:moveTo>
                  <a:pt x="395" y="1160"/>
                </a:moveTo>
                <a:lnTo>
                  <a:pt x="395" y="1160"/>
                </a:lnTo>
                <a:lnTo>
                  <a:pt x="395" y="1165"/>
                </a:lnTo>
                <a:lnTo>
                  <a:pt x="394" y="1171"/>
                </a:lnTo>
                <a:lnTo>
                  <a:pt x="392" y="1175"/>
                </a:lnTo>
                <a:lnTo>
                  <a:pt x="388" y="1179"/>
                </a:lnTo>
                <a:lnTo>
                  <a:pt x="384" y="1182"/>
                </a:lnTo>
                <a:lnTo>
                  <a:pt x="379" y="1185"/>
                </a:lnTo>
                <a:lnTo>
                  <a:pt x="374" y="1186"/>
                </a:lnTo>
                <a:lnTo>
                  <a:pt x="370" y="1187"/>
                </a:lnTo>
                <a:lnTo>
                  <a:pt x="175" y="1187"/>
                </a:lnTo>
                <a:lnTo>
                  <a:pt x="175" y="1187"/>
                </a:lnTo>
                <a:lnTo>
                  <a:pt x="170" y="1186"/>
                </a:lnTo>
                <a:lnTo>
                  <a:pt x="165" y="1185"/>
                </a:lnTo>
                <a:lnTo>
                  <a:pt x="160" y="1182"/>
                </a:lnTo>
                <a:lnTo>
                  <a:pt x="156" y="1179"/>
                </a:lnTo>
                <a:lnTo>
                  <a:pt x="153" y="1175"/>
                </a:lnTo>
                <a:lnTo>
                  <a:pt x="151" y="1171"/>
                </a:lnTo>
                <a:lnTo>
                  <a:pt x="149" y="1165"/>
                </a:lnTo>
                <a:lnTo>
                  <a:pt x="148" y="1160"/>
                </a:lnTo>
                <a:lnTo>
                  <a:pt x="148" y="963"/>
                </a:lnTo>
                <a:lnTo>
                  <a:pt x="148" y="963"/>
                </a:lnTo>
                <a:lnTo>
                  <a:pt x="149" y="958"/>
                </a:lnTo>
                <a:lnTo>
                  <a:pt x="151" y="953"/>
                </a:lnTo>
                <a:lnTo>
                  <a:pt x="153" y="948"/>
                </a:lnTo>
                <a:lnTo>
                  <a:pt x="156" y="945"/>
                </a:lnTo>
                <a:lnTo>
                  <a:pt x="160" y="941"/>
                </a:lnTo>
                <a:lnTo>
                  <a:pt x="165" y="939"/>
                </a:lnTo>
                <a:lnTo>
                  <a:pt x="170" y="937"/>
                </a:lnTo>
                <a:lnTo>
                  <a:pt x="175" y="937"/>
                </a:lnTo>
                <a:lnTo>
                  <a:pt x="370" y="937"/>
                </a:lnTo>
                <a:lnTo>
                  <a:pt x="370" y="937"/>
                </a:lnTo>
                <a:lnTo>
                  <a:pt x="374" y="937"/>
                </a:lnTo>
                <a:lnTo>
                  <a:pt x="379" y="939"/>
                </a:lnTo>
                <a:lnTo>
                  <a:pt x="384" y="941"/>
                </a:lnTo>
                <a:lnTo>
                  <a:pt x="388" y="945"/>
                </a:lnTo>
                <a:lnTo>
                  <a:pt x="392" y="948"/>
                </a:lnTo>
                <a:lnTo>
                  <a:pt x="394" y="953"/>
                </a:lnTo>
                <a:lnTo>
                  <a:pt x="395" y="958"/>
                </a:lnTo>
                <a:lnTo>
                  <a:pt x="395" y="963"/>
                </a:lnTo>
                <a:lnTo>
                  <a:pt x="395" y="1160"/>
                </a:lnTo>
                <a:close/>
                <a:moveTo>
                  <a:pt x="891" y="1160"/>
                </a:moveTo>
                <a:lnTo>
                  <a:pt x="891" y="1160"/>
                </a:lnTo>
                <a:lnTo>
                  <a:pt x="891" y="1165"/>
                </a:lnTo>
                <a:lnTo>
                  <a:pt x="889" y="1171"/>
                </a:lnTo>
                <a:lnTo>
                  <a:pt x="887" y="1175"/>
                </a:lnTo>
                <a:lnTo>
                  <a:pt x="883" y="1179"/>
                </a:lnTo>
                <a:lnTo>
                  <a:pt x="880" y="1182"/>
                </a:lnTo>
                <a:lnTo>
                  <a:pt x="875" y="1185"/>
                </a:lnTo>
                <a:lnTo>
                  <a:pt x="870" y="1186"/>
                </a:lnTo>
                <a:lnTo>
                  <a:pt x="865" y="1187"/>
                </a:lnTo>
                <a:lnTo>
                  <a:pt x="669" y="1187"/>
                </a:lnTo>
                <a:lnTo>
                  <a:pt x="669" y="1187"/>
                </a:lnTo>
                <a:lnTo>
                  <a:pt x="664" y="1186"/>
                </a:lnTo>
                <a:lnTo>
                  <a:pt x="659" y="1185"/>
                </a:lnTo>
                <a:lnTo>
                  <a:pt x="655" y="1182"/>
                </a:lnTo>
                <a:lnTo>
                  <a:pt x="650" y="1179"/>
                </a:lnTo>
                <a:lnTo>
                  <a:pt x="648" y="1175"/>
                </a:lnTo>
                <a:lnTo>
                  <a:pt x="644" y="1171"/>
                </a:lnTo>
                <a:lnTo>
                  <a:pt x="643" y="1165"/>
                </a:lnTo>
                <a:lnTo>
                  <a:pt x="643" y="1160"/>
                </a:lnTo>
                <a:lnTo>
                  <a:pt x="643" y="963"/>
                </a:lnTo>
                <a:lnTo>
                  <a:pt x="643" y="963"/>
                </a:lnTo>
                <a:lnTo>
                  <a:pt x="643" y="958"/>
                </a:lnTo>
                <a:lnTo>
                  <a:pt x="644" y="953"/>
                </a:lnTo>
                <a:lnTo>
                  <a:pt x="648" y="948"/>
                </a:lnTo>
                <a:lnTo>
                  <a:pt x="650" y="945"/>
                </a:lnTo>
                <a:lnTo>
                  <a:pt x="655" y="941"/>
                </a:lnTo>
                <a:lnTo>
                  <a:pt x="659" y="939"/>
                </a:lnTo>
                <a:lnTo>
                  <a:pt x="664" y="937"/>
                </a:lnTo>
                <a:lnTo>
                  <a:pt x="669" y="937"/>
                </a:lnTo>
                <a:lnTo>
                  <a:pt x="865" y="937"/>
                </a:lnTo>
                <a:lnTo>
                  <a:pt x="865" y="937"/>
                </a:lnTo>
                <a:lnTo>
                  <a:pt x="870" y="937"/>
                </a:lnTo>
                <a:lnTo>
                  <a:pt x="875" y="939"/>
                </a:lnTo>
                <a:lnTo>
                  <a:pt x="880" y="941"/>
                </a:lnTo>
                <a:lnTo>
                  <a:pt x="883" y="945"/>
                </a:lnTo>
                <a:lnTo>
                  <a:pt x="887" y="948"/>
                </a:lnTo>
                <a:lnTo>
                  <a:pt x="889" y="953"/>
                </a:lnTo>
                <a:lnTo>
                  <a:pt x="891" y="958"/>
                </a:lnTo>
                <a:lnTo>
                  <a:pt x="891" y="963"/>
                </a:lnTo>
                <a:lnTo>
                  <a:pt x="891" y="1160"/>
                </a:lnTo>
                <a:close/>
                <a:moveTo>
                  <a:pt x="1385" y="1158"/>
                </a:moveTo>
                <a:lnTo>
                  <a:pt x="1385" y="1158"/>
                </a:lnTo>
                <a:lnTo>
                  <a:pt x="1384" y="1164"/>
                </a:lnTo>
                <a:lnTo>
                  <a:pt x="1383" y="1168"/>
                </a:lnTo>
                <a:lnTo>
                  <a:pt x="1380" y="1173"/>
                </a:lnTo>
                <a:lnTo>
                  <a:pt x="1377" y="1178"/>
                </a:lnTo>
                <a:lnTo>
                  <a:pt x="1373" y="1180"/>
                </a:lnTo>
                <a:lnTo>
                  <a:pt x="1369" y="1182"/>
                </a:lnTo>
                <a:lnTo>
                  <a:pt x="1363" y="1185"/>
                </a:lnTo>
                <a:lnTo>
                  <a:pt x="1358" y="1185"/>
                </a:lnTo>
                <a:lnTo>
                  <a:pt x="1164" y="1185"/>
                </a:lnTo>
                <a:lnTo>
                  <a:pt x="1164" y="1185"/>
                </a:lnTo>
                <a:lnTo>
                  <a:pt x="1159" y="1185"/>
                </a:lnTo>
                <a:lnTo>
                  <a:pt x="1153" y="1182"/>
                </a:lnTo>
                <a:lnTo>
                  <a:pt x="1150" y="1180"/>
                </a:lnTo>
                <a:lnTo>
                  <a:pt x="1145" y="1178"/>
                </a:lnTo>
                <a:lnTo>
                  <a:pt x="1142" y="1173"/>
                </a:lnTo>
                <a:lnTo>
                  <a:pt x="1139" y="1168"/>
                </a:lnTo>
                <a:lnTo>
                  <a:pt x="1138" y="1164"/>
                </a:lnTo>
                <a:lnTo>
                  <a:pt x="1138" y="1158"/>
                </a:lnTo>
                <a:lnTo>
                  <a:pt x="1138" y="963"/>
                </a:lnTo>
                <a:lnTo>
                  <a:pt x="1138" y="963"/>
                </a:lnTo>
                <a:lnTo>
                  <a:pt x="1138" y="958"/>
                </a:lnTo>
                <a:lnTo>
                  <a:pt x="1139" y="953"/>
                </a:lnTo>
                <a:lnTo>
                  <a:pt x="1142" y="948"/>
                </a:lnTo>
                <a:lnTo>
                  <a:pt x="1145" y="945"/>
                </a:lnTo>
                <a:lnTo>
                  <a:pt x="1150" y="941"/>
                </a:lnTo>
                <a:lnTo>
                  <a:pt x="1153" y="939"/>
                </a:lnTo>
                <a:lnTo>
                  <a:pt x="1159" y="937"/>
                </a:lnTo>
                <a:lnTo>
                  <a:pt x="1164" y="937"/>
                </a:lnTo>
                <a:lnTo>
                  <a:pt x="1358" y="937"/>
                </a:lnTo>
                <a:lnTo>
                  <a:pt x="1358" y="937"/>
                </a:lnTo>
                <a:lnTo>
                  <a:pt x="1363" y="937"/>
                </a:lnTo>
                <a:lnTo>
                  <a:pt x="1369" y="939"/>
                </a:lnTo>
                <a:lnTo>
                  <a:pt x="1373" y="941"/>
                </a:lnTo>
                <a:lnTo>
                  <a:pt x="1377" y="945"/>
                </a:lnTo>
                <a:lnTo>
                  <a:pt x="1380" y="948"/>
                </a:lnTo>
                <a:lnTo>
                  <a:pt x="1383" y="953"/>
                </a:lnTo>
                <a:lnTo>
                  <a:pt x="1384" y="958"/>
                </a:lnTo>
                <a:lnTo>
                  <a:pt x="1385" y="963"/>
                </a:lnTo>
                <a:lnTo>
                  <a:pt x="1385" y="1158"/>
                </a:lnTo>
                <a:close/>
                <a:moveTo>
                  <a:pt x="1066" y="693"/>
                </a:moveTo>
                <a:lnTo>
                  <a:pt x="1161" y="625"/>
                </a:lnTo>
                <a:lnTo>
                  <a:pt x="1161" y="625"/>
                </a:lnTo>
                <a:lnTo>
                  <a:pt x="1173" y="619"/>
                </a:lnTo>
                <a:lnTo>
                  <a:pt x="1181" y="612"/>
                </a:lnTo>
                <a:lnTo>
                  <a:pt x="1183" y="609"/>
                </a:lnTo>
                <a:lnTo>
                  <a:pt x="1186" y="606"/>
                </a:lnTo>
                <a:lnTo>
                  <a:pt x="1188" y="603"/>
                </a:lnTo>
                <a:lnTo>
                  <a:pt x="1188" y="598"/>
                </a:lnTo>
                <a:lnTo>
                  <a:pt x="1186" y="277"/>
                </a:lnTo>
                <a:lnTo>
                  <a:pt x="1186" y="277"/>
                </a:lnTo>
                <a:lnTo>
                  <a:pt x="1186" y="271"/>
                </a:lnTo>
                <a:lnTo>
                  <a:pt x="1185" y="267"/>
                </a:lnTo>
                <a:lnTo>
                  <a:pt x="1182" y="262"/>
                </a:lnTo>
                <a:lnTo>
                  <a:pt x="1179" y="259"/>
                </a:lnTo>
                <a:lnTo>
                  <a:pt x="1174" y="255"/>
                </a:lnTo>
                <a:lnTo>
                  <a:pt x="1169" y="253"/>
                </a:lnTo>
                <a:lnTo>
                  <a:pt x="1165" y="251"/>
                </a:lnTo>
                <a:lnTo>
                  <a:pt x="1160" y="251"/>
                </a:lnTo>
                <a:lnTo>
                  <a:pt x="1067" y="251"/>
                </a:lnTo>
                <a:lnTo>
                  <a:pt x="1067" y="251"/>
                </a:lnTo>
                <a:lnTo>
                  <a:pt x="1062" y="251"/>
                </a:lnTo>
                <a:lnTo>
                  <a:pt x="1057" y="253"/>
                </a:lnTo>
                <a:lnTo>
                  <a:pt x="1052" y="255"/>
                </a:lnTo>
                <a:lnTo>
                  <a:pt x="1049" y="259"/>
                </a:lnTo>
                <a:lnTo>
                  <a:pt x="1045" y="262"/>
                </a:lnTo>
                <a:lnTo>
                  <a:pt x="1043" y="267"/>
                </a:lnTo>
                <a:lnTo>
                  <a:pt x="1041" y="271"/>
                </a:lnTo>
                <a:lnTo>
                  <a:pt x="1041" y="277"/>
                </a:lnTo>
                <a:lnTo>
                  <a:pt x="1040" y="667"/>
                </a:lnTo>
                <a:lnTo>
                  <a:pt x="1040" y="667"/>
                </a:lnTo>
                <a:lnTo>
                  <a:pt x="1040" y="671"/>
                </a:lnTo>
                <a:lnTo>
                  <a:pt x="1042" y="677"/>
                </a:lnTo>
                <a:lnTo>
                  <a:pt x="1044" y="681"/>
                </a:lnTo>
                <a:lnTo>
                  <a:pt x="1048" y="685"/>
                </a:lnTo>
                <a:lnTo>
                  <a:pt x="1051" y="689"/>
                </a:lnTo>
                <a:lnTo>
                  <a:pt x="1056" y="691"/>
                </a:lnTo>
                <a:lnTo>
                  <a:pt x="1061" y="692"/>
                </a:lnTo>
                <a:lnTo>
                  <a:pt x="1066" y="693"/>
                </a:lnTo>
                <a:lnTo>
                  <a:pt x="1066" y="693"/>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7" name="テキスト ボックス 16"/>
          <p:cNvSpPr txBox="1"/>
          <p:nvPr/>
        </p:nvSpPr>
        <p:spPr>
          <a:xfrm>
            <a:off x="1971630" y="2563727"/>
            <a:ext cx="4268198" cy="2862322"/>
          </a:xfrm>
          <a:prstGeom prst="rect">
            <a:avLst/>
          </a:prstGeom>
          <a:noFill/>
          <a:ln>
            <a:noFill/>
          </a:ln>
        </p:spPr>
        <p:txBody>
          <a:bodyPr wrap="square" rtlCol="0">
            <a:spAutoFit/>
          </a:bodyPr>
          <a:lstStyle/>
          <a:p>
            <a:pPr>
              <a:lnSpc>
                <a:spcPct val="150000"/>
              </a:lnSpc>
            </a:pPr>
            <a:r>
              <a:rPr lang="ja-JP" altLang="en-US" sz="2000" dirty="0" smtClean="0">
                <a:solidFill>
                  <a:schemeClr val="bg1"/>
                </a:solidFill>
                <a:latin typeface="Meiryo" charset="-128"/>
                <a:ea typeface="Meiryo" charset="-128"/>
                <a:cs typeface="Meiryo" charset="-128"/>
              </a:rPr>
              <a:t>第１次産業革命：機械工業化</a:t>
            </a:r>
            <a:r>
              <a:rPr lang="en-US" altLang="ja-JP" sz="2000" dirty="0" smtClean="0">
                <a:solidFill>
                  <a:schemeClr val="bg1"/>
                </a:solidFill>
                <a:latin typeface="Meiryo" charset="-128"/>
                <a:ea typeface="Meiryo" charset="-128"/>
                <a:cs typeface="Meiryo" charset="-128"/>
              </a:rPr>
              <a:t/>
            </a:r>
            <a:br>
              <a:rPr lang="en-US" altLang="ja-JP" sz="2000" dirty="0" smtClean="0">
                <a:solidFill>
                  <a:schemeClr val="bg1"/>
                </a:solidFill>
                <a:latin typeface="Meiryo" charset="-128"/>
                <a:ea typeface="Meiryo" charset="-128"/>
                <a:cs typeface="Meiryo" charset="-128"/>
              </a:rPr>
            </a:br>
            <a:r>
              <a:rPr lang="ja-JP" altLang="en-US" sz="2000" dirty="0" smtClean="0">
                <a:solidFill>
                  <a:schemeClr val="bg1"/>
                </a:solidFill>
                <a:latin typeface="Meiryo" charset="-128"/>
                <a:ea typeface="Meiryo" charset="-128"/>
                <a:cs typeface="Meiryo" charset="-128"/>
              </a:rPr>
              <a:t>　マニュファクチャからマシナリ</a:t>
            </a:r>
            <a:endParaRPr kumimoji="1" lang="en-US" altLang="ja-JP" sz="2000" dirty="0" smtClean="0">
              <a:solidFill>
                <a:schemeClr val="bg1"/>
              </a:solidFill>
              <a:latin typeface="Meiryo" charset="-128"/>
              <a:ea typeface="Meiryo" charset="-128"/>
              <a:cs typeface="Meiryo" charset="-128"/>
            </a:endParaRPr>
          </a:p>
          <a:p>
            <a:pPr>
              <a:lnSpc>
                <a:spcPct val="150000"/>
              </a:lnSpc>
            </a:pPr>
            <a:r>
              <a:rPr lang="ja-JP" altLang="en-US" sz="2000" dirty="0" smtClean="0">
                <a:solidFill>
                  <a:schemeClr val="bg1"/>
                </a:solidFill>
                <a:latin typeface="Meiryo" charset="-128"/>
                <a:ea typeface="Meiryo" charset="-128"/>
                <a:cs typeface="Meiryo" charset="-128"/>
              </a:rPr>
              <a:t>第２次</a:t>
            </a:r>
            <a:r>
              <a:rPr lang="ja-JP" altLang="en-US" sz="2000" dirty="0">
                <a:solidFill>
                  <a:schemeClr val="bg1"/>
                </a:solidFill>
                <a:latin typeface="Meiryo" charset="-128"/>
                <a:ea typeface="Meiryo" charset="-128"/>
                <a:cs typeface="Meiryo" charset="-128"/>
              </a:rPr>
              <a:t>産業革命</a:t>
            </a:r>
            <a:r>
              <a:rPr lang="ja-JP" altLang="en-US" sz="2000" dirty="0" smtClean="0">
                <a:solidFill>
                  <a:schemeClr val="bg1"/>
                </a:solidFill>
                <a:latin typeface="Meiryo" charset="-128"/>
                <a:ea typeface="Meiryo" charset="-128"/>
                <a:cs typeface="Meiryo" charset="-128"/>
              </a:rPr>
              <a:t>：電気と石油</a:t>
            </a:r>
            <a:endParaRPr lang="en-US" altLang="ja-JP" sz="2000" dirty="0" smtClean="0">
              <a:solidFill>
                <a:schemeClr val="bg1"/>
              </a:solidFill>
              <a:latin typeface="Meiryo" charset="-128"/>
              <a:ea typeface="Meiryo" charset="-128"/>
              <a:cs typeface="Meiryo" charset="-128"/>
            </a:endParaRPr>
          </a:p>
          <a:p>
            <a:pPr>
              <a:lnSpc>
                <a:spcPct val="150000"/>
              </a:lnSpc>
            </a:pPr>
            <a:r>
              <a:rPr lang="ja-JP" altLang="en-US" sz="2000" dirty="0" smtClean="0">
                <a:solidFill>
                  <a:schemeClr val="bg1"/>
                </a:solidFill>
                <a:latin typeface="Meiryo" charset="-128"/>
                <a:ea typeface="Meiryo" charset="-128"/>
                <a:cs typeface="Meiryo" charset="-128"/>
              </a:rPr>
              <a:t>　電気による大量生産と輸送革命</a:t>
            </a:r>
            <a:endParaRPr lang="en-US" altLang="ja-JP" sz="2000" dirty="0">
              <a:solidFill>
                <a:schemeClr val="bg1"/>
              </a:solidFill>
              <a:latin typeface="Meiryo" charset="-128"/>
              <a:ea typeface="Meiryo" charset="-128"/>
              <a:cs typeface="Meiryo" charset="-128"/>
            </a:endParaRPr>
          </a:p>
          <a:p>
            <a:pPr>
              <a:lnSpc>
                <a:spcPct val="150000"/>
              </a:lnSpc>
            </a:pPr>
            <a:r>
              <a:rPr lang="ja-JP" altLang="en-US" sz="2000" dirty="0" smtClean="0">
                <a:solidFill>
                  <a:schemeClr val="bg1"/>
                </a:solidFill>
                <a:latin typeface="Meiryo" charset="-128"/>
                <a:ea typeface="Meiryo" charset="-128"/>
                <a:cs typeface="Meiryo" charset="-128"/>
              </a:rPr>
              <a:t>第３次</a:t>
            </a:r>
            <a:r>
              <a:rPr lang="ja-JP" altLang="en-US" sz="2000" dirty="0">
                <a:solidFill>
                  <a:schemeClr val="bg1"/>
                </a:solidFill>
                <a:latin typeface="Meiryo" charset="-128"/>
                <a:ea typeface="Meiryo" charset="-128"/>
                <a:cs typeface="Meiryo" charset="-128"/>
              </a:rPr>
              <a:t>産業革命</a:t>
            </a:r>
            <a:r>
              <a:rPr lang="ja-JP" altLang="en-US" sz="2000" dirty="0" smtClean="0">
                <a:solidFill>
                  <a:schemeClr val="bg1"/>
                </a:solidFill>
                <a:latin typeface="Meiryo" charset="-128"/>
                <a:ea typeface="Meiryo" charset="-128"/>
                <a:cs typeface="Meiryo" charset="-128"/>
              </a:rPr>
              <a:t>：</a:t>
            </a:r>
            <a:r>
              <a:rPr lang="en-US" altLang="ja-JP" sz="2000" dirty="0" smtClean="0">
                <a:solidFill>
                  <a:schemeClr val="bg1"/>
                </a:solidFill>
                <a:latin typeface="Meiryo" charset="-128"/>
                <a:ea typeface="Meiryo" charset="-128"/>
                <a:cs typeface="Meiryo" charset="-128"/>
              </a:rPr>
              <a:t>IT</a:t>
            </a:r>
            <a:r>
              <a:rPr lang="ja-JP" altLang="en-US" sz="2000" dirty="0" smtClean="0">
                <a:solidFill>
                  <a:schemeClr val="bg1"/>
                </a:solidFill>
                <a:latin typeface="Meiryo" charset="-128"/>
                <a:ea typeface="Meiryo" charset="-128"/>
                <a:cs typeface="Meiryo" charset="-128"/>
              </a:rPr>
              <a:t>の活用</a:t>
            </a:r>
            <a:endParaRPr lang="en-US" altLang="ja-JP" sz="2000" dirty="0">
              <a:solidFill>
                <a:schemeClr val="bg1"/>
              </a:solidFill>
              <a:latin typeface="Meiryo" charset="-128"/>
              <a:ea typeface="Meiryo" charset="-128"/>
              <a:cs typeface="Meiryo" charset="-128"/>
            </a:endParaRPr>
          </a:p>
          <a:p>
            <a:pPr>
              <a:lnSpc>
                <a:spcPct val="150000"/>
              </a:lnSpc>
            </a:pPr>
            <a:r>
              <a:rPr kumimoji="1" lang="ja-JP" altLang="en-US" sz="2000" dirty="0" smtClean="0">
                <a:solidFill>
                  <a:schemeClr val="bg1"/>
                </a:solidFill>
                <a:latin typeface="Meiryo" charset="-128"/>
                <a:ea typeface="Meiryo" charset="-128"/>
                <a:cs typeface="Meiryo" charset="-128"/>
              </a:rPr>
              <a:t>　</a:t>
            </a:r>
            <a:r>
              <a:rPr kumimoji="1" lang="en-US" altLang="ja-JP" sz="2000" dirty="0" smtClean="0">
                <a:solidFill>
                  <a:schemeClr val="bg1"/>
                </a:solidFill>
                <a:latin typeface="Meiryo" charset="-128"/>
                <a:ea typeface="Meiryo" charset="-128"/>
                <a:cs typeface="Meiryo" charset="-128"/>
              </a:rPr>
              <a:t>IT</a:t>
            </a:r>
            <a:r>
              <a:rPr kumimoji="1" lang="ja-JP" altLang="en-US" sz="2000" dirty="0" smtClean="0">
                <a:solidFill>
                  <a:schemeClr val="bg1"/>
                </a:solidFill>
                <a:latin typeface="Meiryo" charset="-128"/>
                <a:ea typeface="Meiryo" charset="-128"/>
                <a:cs typeface="Meiryo" charset="-128"/>
              </a:rPr>
              <a:t>による場所を選ばない生産</a:t>
            </a:r>
            <a:endParaRPr kumimoji="1" lang="ja-JP" altLang="en-US" sz="2000" dirty="0">
              <a:solidFill>
                <a:schemeClr val="bg1"/>
              </a:solidFill>
              <a:latin typeface="Meiryo" charset="-128"/>
              <a:ea typeface="Meiryo" charset="-128"/>
              <a:cs typeface="Meiryo" charset="-128"/>
            </a:endParaRPr>
          </a:p>
        </p:txBody>
      </p:sp>
      <p:sp>
        <p:nvSpPr>
          <p:cNvPr id="18" name="角丸四角形 17"/>
          <p:cNvSpPr/>
          <p:nvPr/>
        </p:nvSpPr>
        <p:spPr>
          <a:xfrm>
            <a:off x="556591" y="2199861"/>
            <a:ext cx="6003236" cy="3551582"/>
          </a:xfrm>
          <a:prstGeom prst="roundRect">
            <a:avLst>
              <a:gd name="adj" fmla="val 7339"/>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9" name="角丸四角形 18"/>
          <p:cNvSpPr/>
          <p:nvPr/>
        </p:nvSpPr>
        <p:spPr>
          <a:xfrm>
            <a:off x="6718852" y="2199861"/>
            <a:ext cx="3286539" cy="3551582"/>
          </a:xfrm>
          <a:prstGeom prst="roundRect">
            <a:avLst>
              <a:gd name="adj" fmla="val 7339"/>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20" name="直線矢印コネクタ 19"/>
          <p:cNvCxnSpPr/>
          <p:nvPr/>
        </p:nvCxnSpPr>
        <p:spPr>
          <a:xfrm>
            <a:off x="6239828" y="3975652"/>
            <a:ext cx="903093" cy="1325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10"/>
          <p:cNvSpPr>
            <a:spLocks noChangeAspect="1"/>
          </p:cNvSpPr>
          <p:nvPr/>
        </p:nvSpPr>
        <p:spPr bwMode="auto">
          <a:xfrm>
            <a:off x="7002829" y="2398919"/>
            <a:ext cx="1080000" cy="646283"/>
          </a:xfrm>
          <a:custGeom>
            <a:avLst/>
            <a:gdLst>
              <a:gd name="T0" fmla="*/ 315 w 1509"/>
              <a:gd name="T1" fmla="*/ 902 h 905"/>
              <a:gd name="T2" fmla="*/ 247 w 1509"/>
              <a:gd name="T3" fmla="*/ 887 h 905"/>
              <a:gd name="T4" fmla="*/ 184 w 1509"/>
              <a:gd name="T5" fmla="*/ 861 h 905"/>
              <a:gd name="T6" fmla="*/ 127 w 1509"/>
              <a:gd name="T7" fmla="*/ 822 h 905"/>
              <a:gd name="T8" fmla="*/ 80 w 1509"/>
              <a:gd name="T9" fmla="*/ 774 h 905"/>
              <a:gd name="T10" fmla="*/ 43 w 1509"/>
              <a:gd name="T11" fmla="*/ 717 h 905"/>
              <a:gd name="T12" fmla="*/ 15 w 1509"/>
              <a:gd name="T13" fmla="*/ 654 h 905"/>
              <a:gd name="T14" fmla="*/ 2 w 1509"/>
              <a:gd name="T15" fmla="*/ 585 h 905"/>
              <a:gd name="T16" fmla="*/ 0 w 1509"/>
              <a:gd name="T17" fmla="*/ 531 h 905"/>
              <a:gd name="T18" fmla="*/ 10 w 1509"/>
              <a:gd name="T19" fmla="*/ 463 h 905"/>
              <a:gd name="T20" fmla="*/ 30 w 1509"/>
              <a:gd name="T21" fmla="*/ 398 h 905"/>
              <a:gd name="T22" fmla="*/ 61 w 1509"/>
              <a:gd name="T23" fmla="*/ 341 h 905"/>
              <a:gd name="T24" fmla="*/ 101 w 1509"/>
              <a:gd name="T25" fmla="*/ 292 h 905"/>
              <a:gd name="T26" fmla="*/ 151 w 1509"/>
              <a:gd name="T27" fmla="*/ 253 h 905"/>
              <a:gd name="T28" fmla="*/ 209 w 1509"/>
              <a:gd name="T29" fmla="*/ 224 h 905"/>
              <a:gd name="T30" fmla="*/ 274 w 1509"/>
              <a:gd name="T31" fmla="*/ 207 h 905"/>
              <a:gd name="T32" fmla="*/ 327 w 1509"/>
              <a:gd name="T33" fmla="*/ 203 h 905"/>
              <a:gd name="T34" fmla="*/ 314 w 1509"/>
              <a:gd name="T35" fmla="*/ 239 h 905"/>
              <a:gd name="T36" fmla="*/ 301 w 1509"/>
              <a:gd name="T37" fmla="*/ 399 h 905"/>
              <a:gd name="T38" fmla="*/ 329 w 1509"/>
              <a:gd name="T39" fmla="*/ 308 h 905"/>
              <a:gd name="T40" fmla="*/ 354 w 1509"/>
              <a:gd name="T41" fmla="*/ 250 h 905"/>
              <a:gd name="T42" fmla="*/ 434 w 1509"/>
              <a:gd name="T43" fmla="*/ 127 h 905"/>
              <a:gd name="T44" fmla="*/ 522 w 1509"/>
              <a:gd name="T45" fmla="*/ 50 h 905"/>
              <a:gd name="T46" fmla="*/ 620 w 1509"/>
              <a:gd name="T47" fmla="*/ 11 h 905"/>
              <a:gd name="T48" fmla="*/ 728 w 1509"/>
              <a:gd name="T49" fmla="*/ 0 h 905"/>
              <a:gd name="T50" fmla="*/ 811 w 1509"/>
              <a:gd name="T51" fmla="*/ 9 h 905"/>
              <a:gd name="T52" fmla="*/ 917 w 1509"/>
              <a:gd name="T53" fmla="*/ 49 h 905"/>
              <a:gd name="T54" fmla="*/ 1003 w 1509"/>
              <a:gd name="T55" fmla="*/ 118 h 905"/>
              <a:gd name="T56" fmla="*/ 1034 w 1509"/>
              <a:gd name="T57" fmla="*/ 163 h 905"/>
              <a:gd name="T58" fmla="*/ 1053 w 1509"/>
              <a:gd name="T59" fmla="*/ 215 h 905"/>
              <a:gd name="T60" fmla="*/ 1061 w 1509"/>
              <a:gd name="T61" fmla="*/ 259 h 905"/>
              <a:gd name="T62" fmla="*/ 1061 w 1509"/>
              <a:gd name="T63" fmla="*/ 361 h 905"/>
              <a:gd name="T64" fmla="*/ 1052 w 1509"/>
              <a:gd name="T65" fmla="*/ 417 h 905"/>
              <a:gd name="T66" fmla="*/ 1081 w 1509"/>
              <a:gd name="T67" fmla="*/ 380 h 905"/>
              <a:gd name="T68" fmla="*/ 1103 w 1509"/>
              <a:gd name="T69" fmla="*/ 322 h 905"/>
              <a:gd name="T70" fmla="*/ 1103 w 1509"/>
              <a:gd name="T71" fmla="*/ 247 h 905"/>
              <a:gd name="T72" fmla="*/ 1085 w 1509"/>
              <a:gd name="T73" fmla="*/ 180 h 905"/>
              <a:gd name="T74" fmla="*/ 1117 w 1509"/>
              <a:gd name="T75" fmla="*/ 162 h 905"/>
              <a:gd name="T76" fmla="*/ 1165 w 1509"/>
              <a:gd name="T77" fmla="*/ 151 h 905"/>
              <a:gd name="T78" fmla="*/ 1211 w 1509"/>
              <a:gd name="T79" fmla="*/ 152 h 905"/>
              <a:gd name="T80" fmla="*/ 1277 w 1509"/>
              <a:gd name="T81" fmla="*/ 168 h 905"/>
              <a:gd name="T82" fmla="*/ 1336 w 1509"/>
              <a:gd name="T83" fmla="*/ 196 h 905"/>
              <a:gd name="T84" fmla="*/ 1389 w 1509"/>
              <a:gd name="T85" fmla="*/ 235 h 905"/>
              <a:gd name="T86" fmla="*/ 1434 w 1509"/>
              <a:gd name="T87" fmla="*/ 285 h 905"/>
              <a:gd name="T88" fmla="*/ 1469 w 1509"/>
              <a:gd name="T89" fmla="*/ 342 h 905"/>
              <a:gd name="T90" fmla="*/ 1495 w 1509"/>
              <a:gd name="T91" fmla="*/ 405 h 905"/>
              <a:gd name="T92" fmla="*/ 1508 w 1509"/>
              <a:gd name="T93" fmla="*/ 473 h 905"/>
              <a:gd name="T94" fmla="*/ 1509 w 1509"/>
              <a:gd name="T95" fmla="*/ 525 h 905"/>
              <a:gd name="T96" fmla="*/ 1499 w 1509"/>
              <a:gd name="T97" fmla="*/ 596 h 905"/>
              <a:gd name="T98" fmla="*/ 1475 w 1509"/>
              <a:gd name="T99" fmla="*/ 665 h 905"/>
              <a:gd name="T100" fmla="*/ 1439 w 1509"/>
              <a:gd name="T101" fmla="*/ 730 h 905"/>
              <a:gd name="T102" fmla="*/ 1387 w 1509"/>
              <a:gd name="T103" fmla="*/ 789 h 905"/>
              <a:gd name="T104" fmla="*/ 1322 w 1509"/>
              <a:gd name="T105" fmla="*/ 839 h 905"/>
              <a:gd name="T106" fmla="*/ 1243 w 1509"/>
              <a:gd name="T107" fmla="*/ 875 h 905"/>
              <a:gd name="T108" fmla="*/ 1147 w 1509"/>
              <a:gd name="T109" fmla="*/ 898 h 905"/>
              <a:gd name="T110" fmla="*/ 1067 w 1509"/>
              <a:gd name="T111" fmla="*/ 902 h 905"/>
              <a:gd name="T112" fmla="*/ 991 w 1509"/>
              <a:gd name="T113" fmla="*/ 897 h 905"/>
              <a:gd name="T114" fmla="*/ 874 w 1509"/>
              <a:gd name="T115" fmla="*/ 865 h 905"/>
              <a:gd name="T116" fmla="*/ 750 w 1509"/>
              <a:gd name="T117" fmla="*/ 853 h 905"/>
              <a:gd name="T118" fmla="*/ 639 w 1509"/>
              <a:gd name="T119" fmla="*/ 867 h 905"/>
              <a:gd name="T120" fmla="*/ 535 w 1509"/>
              <a:gd name="T121" fmla="*/ 894 h 905"/>
              <a:gd name="T122" fmla="*/ 417 w 1509"/>
              <a:gd name="T123" fmla="*/ 90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9" h="905">
                <a:moveTo>
                  <a:pt x="351" y="904"/>
                </a:moveTo>
                <a:lnTo>
                  <a:pt x="351" y="904"/>
                </a:lnTo>
                <a:lnTo>
                  <a:pt x="333" y="904"/>
                </a:lnTo>
                <a:lnTo>
                  <a:pt x="315" y="902"/>
                </a:lnTo>
                <a:lnTo>
                  <a:pt x="297" y="900"/>
                </a:lnTo>
                <a:lnTo>
                  <a:pt x="281" y="897"/>
                </a:lnTo>
                <a:lnTo>
                  <a:pt x="263" y="893"/>
                </a:lnTo>
                <a:lnTo>
                  <a:pt x="247" y="887"/>
                </a:lnTo>
                <a:lnTo>
                  <a:pt x="230" y="882"/>
                </a:lnTo>
                <a:lnTo>
                  <a:pt x="215" y="875"/>
                </a:lnTo>
                <a:lnTo>
                  <a:pt x="199" y="868"/>
                </a:lnTo>
                <a:lnTo>
                  <a:pt x="184" y="861"/>
                </a:lnTo>
                <a:lnTo>
                  <a:pt x="169" y="852"/>
                </a:lnTo>
                <a:lnTo>
                  <a:pt x="155" y="842"/>
                </a:lnTo>
                <a:lnTo>
                  <a:pt x="142" y="833"/>
                </a:lnTo>
                <a:lnTo>
                  <a:pt x="127" y="822"/>
                </a:lnTo>
                <a:lnTo>
                  <a:pt x="116" y="812"/>
                </a:lnTo>
                <a:lnTo>
                  <a:pt x="103" y="800"/>
                </a:lnTo>
                <a:lnTo>
                  <a:pt x="91" y="787"/>
                </a:lnTo>
                <a:lnTo>
                  <a:pt x="80" y="774"/>
                </a:lnTo>
                <a:lnTo>
                  <a:pt x="70" y="761"/>
                </a:lnTo>
                <a:lnTo>
                  <a:pt x="60" y="747"/>
                </a:lnTo>
                <a:lnTo>
                  <a:pt x="51" y="733"/>
                </a:lnTo>
                <a:lnTo>
                  <a:pt x="43" y="717"/>
                </a:lnTo>
                <a:lnTo>
                  <a:pt x="34" y="702"/>
                </a:lnTo>
                <a:lnTo>
                  <a:pt x="27" y="687"/>
                </a:lnTo>
                <a:lnTo>
                  <a:pt x="21" y="670"/>
                </a:lnTo>
                <a:lnTo>
                  <a:pt x="15" y="654"/>
                </a:lnTo>
                <a:lnTo>
                  <a:pt x="11" y="637"/>
                </a:lnTo>
                <a:lnTo>
                  <a:pt x="7" y="621"/>
                </a:lnTo>
                <a:lnTo>
                  <a:pt x="4" y="603"/>
                </a:lnTo>
                <a:lnTo>
                  <a:pt x="2" y="585"/>
                </a:lnTo>
                <a:lnTo>
                  <a:pt x="0" y="568"/>
                </a:lnTo>
                <a:lnTo>
                  <a:pt x="0" y="550"/>
                </a:lnTo>
                <a:lnTo>
                  <a:pt x="0" y="550"/>
                </a:lnTo>
                <a:lnTo>
                  <a:pt x="0" y="531"/>
                </a:lnTo>
                <a:lnTo>
                  <a:pt x="1" y="513"/>
                </a:lnTo>
                <a:lnTo>
                  <a:pt x="4" y="496"/>
                </a:lnTo>
                <a:lnTo>
                  <a:pt x="6" y="479"/>
                </a:lnTo>
                <a:lnTo>
                  <a:pt x="10" y="463"/>
                </a:lnTo>
                <a:lnTo>
                  <a:pt x="13" y="446"/>
                </a:lnTo>
                <a:lnTo>
                  <a:pt x="19" y="430"/>
                </a:lnTo>
                <a:lnTo>
                  <a:pt x="24" y="413"/>
                </a:lnTo>
                <a:lnTo>
                  <a:pt x="30" y="398"/>
                </a:lnTo>
                <a:lnTo>
                  <a:pt x="37" y="384"/>
                </a:lnTo>
                <a:lnTo>
                  <a:pt x="44" y="368"/>
                </a:lnTo>
                <a:lnTo>
                  <a:pt x="52" y="354"/>
                </a:lnTo>
                <a:lnTo>
                  <a:pt x="61" y="341"/>
                </a:lnTo>
                <a:lnTo>
                  <a:pt x="71" y="328"/>
                </a:lnTo>
                <a:lnTo>
                  <a:pt x="80" y="315"/>
                </a:lnTo>
                <a:lnTo>
                  <a:pt x="91" y="303"/>
                </a:lnTo>
                <a:lnTo>
                  <a:pt x="101" y="292"/>
                </a:lnTo>
                <a:lnTo>
                  <a:pt x="113" y="281"/>
                </a:lnTo>
                <a:lnTo>
                  <a:pt x="125" y="272"/>
                </a:lnTo>
                <a:lnTo>
                  <a:pt x="138" y="262"/>
                </a:lnTo>
                <a:lnTo>
                  <a:pt x="151" y="253"/>
                </a:lnTo>
                <a:lnTo>
                  <a:pt x="165" y="244"/>
                </a:lnTo>
                <a:lnTo>
                  <a:pt x="179" y="237"/>
                </a:lnTo>
                <a:lnTo>
                  <a:pt x="193" y="230"/>
                </a:lnTo>
                <a:lnTo>
                  <a:pt x="209" y="224"/>
                </a:lnTo>
                <a:lnTo>
                  <a:pt x="224" y="219"/>
                </a:lnTo>
                <a:lnTo>
                  <a:pt x="241" y="214"/>
                </a:lnTo>
                <a:lnTo>
                  <a:pt x="257" y="210"/>
                </a:lnTo>
                <a:lnTo>
                  <a:pt x="274" y="207"/>
                </a:lnTo>
                <a:lnTo>
                  <a:pt x="291" y="204"/>
                </a:lnTo>
                <a:lnTo>
                  <a:pt x="309" y="203"/>
                </a:lnTo>
                <a:lnTo>
                  <a:pt x="327" y="203"/>
                </a:lnTo>
                <a:lnTo>
                  <a:pt x="327" y="203"/>
                </a:lnTo>
                <a:lnTo>
                  <a:pt x="326" y="204"/>
                </a:lnTo>
                <a:lnTo>
                  <a:pt x="322" y="210"/>
                </a:lnTo>
                <a:lnTo>
                  <a:pt x="318" y="221"/>
                </a:lnTo>
                <a:lnTo>
                  <a:pt x="314" y="239"/>
                </a:lnTo>
                <a:lnTo>
                  <a:pt x="309" y="264"/>
                </a:lnTo>
                <a:lnTo>
                  <a:pt x="304" y="299"/>
                </a:lnTo>
                <a:lnTo>
                  <a:pt x="302" y="342"/>
                </a:lnTo>
                <a:lnTo>
                  <a:pt x="301" y="399"/>
                </a:lnTo>
                <a:lnTo>
                  <a:pt x="301" y="399"/>
                </a:lnTo>
                <a:lnTo>
                  <a:pt x="310" y="364"/>
                </a:lnTo>
                <a:lnTo>
                  <a:pt x="321" y="333"/>
                </a:lnTo>
                <a:lnTo>
                  <a:pt x="329" y="308"/>
                </a:lnTo>
                <a:lnTo>
                  <a:pt x="337" y="287"/>
                </a:lnTo>
                <a:lnTo>
                  <a:pt x="349" y="260"/>
                </a:lnTo>
                <a:lnTo>
                  <a:pt x="354" y="250"/>
                </a:lnTo>
                <a:lnTo>
                  <a:pt x="354" y="250"/>
                </a:lnTo>
                <a:lnTo>
                  <a:pt x="374" y="215"/>
                </a:lnTo>
                <a:lnTo>
                  <a:pt x="393" y="182"/>
                </a:lnTo>
                <a:lnTo>
                  <a:pt x="414" y="152"/>
                </a:lnTo>
                <a:lnTo>
                  <a:pt x="434" y="127"/>
                </a:lnTo>
                <a:lnTo>
                  <a:pt x="455" y="104"/>
                </a:lnTo>
                <a:lnTo>
                  <a:pt x="478" y="83"/>
                </a:lnTo>
                <a:lnTo>
                  <a:pt x="500" y="65"/>
                </a:lnTo>
                <a:lnTo>
                  <a:pt x="522" y="50"/>
                </a:lnTo>
                <a:lnTo>
                  <a:pt x="546" y="37"/>
                </a:lnTo>
                <a:lnTo>
                  <a:pt x="571" y="26"/>
                </a:lnTo>
                <a:lnTo>
                  <a:pt x="596" y="18"/>
                </a:lnTo>
                <a:lnTo>
                  <a:pt x="620" y="11"/>
                </a:lnTo>
                <a:lnTo>
                  <a:pt x="646" y="6"/>
                </a:lnTo>
                <a:lnTo>
                  <a:pt x="672" y="3"/>
                </a:lnTo>
                <a:lnTo>
                  <a:pt x="699" y="0"/>
                </a:lnTo>
                <a:lnTo>
                  <a:pt x="728" y="0"/>
                </a:lnTo>
                <a:lnTo>
                  <a:pt x="728" y="0"/>
                </a:lnTo>
                <a:lnTo>
                  <a:pt x="755" y="0"/>
                </a:lnTo>
                <a:lnTo>
                  <a:pt x="783" y="4"/>
                </a:lnTo>
                <a:lnTo>
                  <a:pt x="811" y="9"/>
                </a:lnTo>
                <a:lnTo>
                  <a:pt x="838" y="16"/>
                </a:lnTo>
                <a:lnTo>
                  <a:pt x="866" y="25"/>
                </a:lnTo>
                <a:lnTo>
                  <a:pt x="893" y="36"/>
                </a:lnTo>
                <a:lnTo>
                  <a:pt x="917" y="49"/>
                </a:lnTo>
                <a:lnTo>
                  <a:pt x="941" y="64"/>
                </a:lnTo>
                <a:lnTo>
                  <a:pt x="963" y="81"/>
                </a:lnTo>
                <a:lnTo>
                  <a:pt x="985" y="98"/>
                </a:lnTo>
                <a:lnTo>
                  <a:pt x="1003" y="118"/>
                </a:lnTo>
                <a:lnTo>
                  <a:pt x="1012" y="129"/>
                </a:lnTo>
                <a:lnTo>
                  <a:pt x="1020" y="139"/>
                </a:lnTo>
                <a:lnTo>
                  <a:pt x="1027" y="151"/>
                </a:lnTo>
                <a:lnTo>
                  <a:pt x="1034" y="163"/>
                </a:lnTo>
                <a:lnTo>
                  <a:pt x="1040" y="175"/>
                </a:lnTo>
                <a:lnTo>
                  <a:pt x="1045" y="188"/>
                </a:lnTo>
                <a:lnTo>
                  <a:pt x="1049" y="201"/>
                </a:lnTo>
                <a:lnTo>
                  <a:pt x="1053" y="215"/>
                </a:lnTo>
                <a:lnTo>
                  <a:pt x="1057" y="228"/>
                </a:lnTo>
                <a:lnTo>
                  <a:pt x="1058" y="242"/>
                </a:lnTo>
                <a:lnTo>
                  <a:pt x="1058" y="242"/>
                </a:lnTo>
                <a:lnTo>
                  <a:pt x="1061" y="259"/>
                </a:lnTo>
                <a:lnTo>
                  <a:pt x="1062" y="275"/>
                </a:lnTo>
                <a:lnTo>
                  <a:pt x="1065" y="306"/>
                </a:lnTo>
                <a:lnTo>
                  <a:pt x="1064" y="335"/>
                </a:lnTo>
                <a:lnTo>
                  <a:pt x="1061" y="361"/>
                </a:lnTo>
                <a:lnTo>
                  <a:pt x="1059" y="384"/>
                </a:lnTo>
                <a:lnTo>
                  <a:pt x="1055" y="401"/>
                </a:lnTo>
                <a:lnTo>
                  <a:pt x="1052" y="417"/>
                </a:lnTo>
                <a:lnTo>
                  <a:pt x="1052" y="417"/>
                </a:lnTo>
                <a:lnTo>
                  <a:pt x="1061" y="407"/>
                </a:lnTo>
                <a:lnTo>
                  <a:pt x="1068" y="399"/>
                </a:lnTo>
                <a:lnTo>
                  <a:pt x="1075" y="389"/>
                </a:lnTo>
                <a:lnTo>
                  <a:pt x="1081" y="380"/>
                </a:lnTo>
                <a:lnTo>
                  <a:pt x="1086" y="371"/>
                </a:lnTo>
                <a:lnTo>
                  <a:pt x="1091" y="361"/>
                </a:lnTo>
                <a:lnTo>
                  <a:pt x="1098" y="341"/>
                </a:lnTo>
                <a:lnTo>
                  <a:pt x="1103" y="322"/>
                </a:lnTo>
                <a:lnTo>
                  <a:pt x="1105" y="302"/>
                </a:lnTo>
                <a:lnTo>
                  <a:pt x="1105" y="283"/>
                </a:lnTo>
                <a:lnTo>
                  <a:pt x="1105" y="264"/>
                </a:lnTo>
                <a:lnTo>
                  <a:pt x="1103" y="247"/>
                </a:lnTo>
                <a:lnTo>
                  <a:pt x="1100" y="231"/>
                </a:lnTo>
                <a:lnTo>
                  <a:pt x="1093" y="204"/>
                </a:lnTo>
                <a:lnTo>
                  <a:pt x="1087" y="187"/>
                </a:lnTo>
                <a:lnTo>
                  <a:pt x="1085" y="180"/>
                </a:lnTo>
                <a:lnTo>
                  <a:pt x="1085" y="180"/>
                </a:lnTo>
                <a:lnTo>
                  <a:pt x="1094" y="173"/>
                </a:lnTo>
                <a:lnTo>
                  <a:pt x="1105" y="167"/>
                </a:lnTo>
                <a:lnTo>
                  <a:pt x="1117" y="162"/>
                </a:lnTo>
                <a:lnTo>
                  <a:pt x="1128" y="157"/>
                </a:lnTo>
                <a:lnTo>
                  <a:pt x="1140" y="155"/>
                </a:lnTo>
                <a:lnTo>
                  <a:pt x="1152" y="152"/>
                </a:lnTo>
                <a:lnTo>
                  <a:pt x="1165" y="151"/>
                </a:lnTo>
                <a:lnTo>
                  <a:pt x="1177" y="150"/>
                </a:lnTo>
                <a:lnTo>
                  <a:pt x="1177" y="150"/>
                </a:lnTo>
                <a:lnTo>
                  <a:pt x="1195" y="151"/>
                </a:lnTo>
                <a:lnTo>
                  <a:pt x="1211" y="152"/>
                </a:lnTo>
                <a:lnTo>
                  <a:pt x="1228" y="155"/>
                </a:lnTo>
                <a:lnTo>
                  <a:pt x="1244" y="158"/>
                </a:lnTo>
                <a:lnTo>
                  <a:pt x="1261" y="162"/>
                </a:lnTo>
                <a:lnTo>
                  <a:pt x="1277" y="168"/>
                </a:lnTo>
                <a:lnTo>
                  <a:pt x="1292" y="174"/>
                </a:lnTo>
                <a:lnTo>
                  <a:pt x="1308" y="180"/>
                </a:lnTo>
                <a:lnTo>
                  <a:pt x="1322" y="188"/>
                </a:lnTo>
                <a:lnTo>
                  <a:pt x="1336" y="196"/>
                </a:lnTo>
                <a:lnTo>
                  <a:pt x="1350" y="204"/>
                </a:lnTo>
                <a:lnTo>
                  <a:pt x="1364" y="214"/>
                </a:lnTo>
                <a:lnTo>
                  <a:pt x="1377" y="224"/>
                </a:lnTo>
                <a:lnTo>
                  <a:pt x="1389" y="235"/>
                </a:lnTo>
                <a:lnTo>
                  <a:pt x="1402" y="247"/>
                </a:lnTo>
                <a:lnTo>
                  <a:pt x="1413" y="259"/>
                </a:lnTo>
                <a:lnTo>
                  <a:pt x="1424" y="272"/>
                </a:lnTo>
                <a:lnTo>
                  <a:pt x="1434" y="285"/>
                </a:lnTo>
                <a:lnTo>
                  <a:pt x="1444" y="299"/>
                </a:lnTo>
                <a:lnTo>
                  <a:pt x="1454" y="313"/>
                </a:lnTo>
                <a:lnTo>
                  <a:pt x="1462" y="327"/>
                </a:lnTo>
                <a:lnTo>
                  <a:pt x="1469" y="342"/>
                </a:lnTo>
                <a:lnTo>
                  <a:pt x="1477" y="358"/>
                </a:lnTo>
                <a:lnTo>
                  <a:pt x="1483" y="373"/>
                </a:lnTo>
                <a:lnTo>
                  <a:pt x="1489" y="389"/>
                </a:lnTo>
                <a:lnTo>
                  <a:pt x="1495" y="405"/>
                </a:lnTo>
                <a:lnTo>
                  <a:pt x="1499" y="421"/>
                </a:lnTo>
                <a:lnTo>
                  <a:pt x="1502" y="439"/>
                </a:lnTo>
                <a:lnTo>
                  <a:pt x="1506" y="456"/>
                </a:lnTo>
                <a:lnTo>
                  <a:pt x="1508" y="473"/>
                </a:lnTo>
                <a:lnTo>
                  <a:pt x="1509" y="490"/>
                </a:lnTo>
                <a:lnTo>
                  <a:pt x="1509" y="507"/>
                </a:lnTo>
                <a:lnTo>
                  <a:pt x="1509" y="507"/>
                </a:lnTo>
                <a:lnTo>
                  <a:pt x="1509" y="525"/>
                </a:lnTo>
                <a:lnTo>
                  <a:pt x="1508" y="543"/>
                </a:lnTo>
                <a:lnTo>
                  <a:pt x="1506" y="560"/>
                </a:lnTo>
                <a:lnTo>
                  <a:pt x="1502" y="578"/>
                </a:lnTo>
                <a:lnTo>
                  <a:pt x="1499" y="596"/>
                </a:lnTo>
                <a:lnTo>
                  <a:pt x="1494" y="614"/>
                </a:lnTo>
                <a:lnTo>
                  <a:pt x="1489" y="631"/>
                </a:lnTo>
                <a:lnTo>
                  <a:pt x="1482" y="648"/>
                </a:lnTo>
                <a:lnTo>
                  <a:pt x="1475" y="665"/>
                </a:lnTo>
                <a:lnTo>
                  <a:pt x="1468" y="682"/>
                </a:lnTo>
                <a:lnTo>
                  <a:pt x="1459" y="698"/>
                </a:lnTo>
                <a:lnTo>
                  <a:pt x="1449" y="715"/>
                </a:lnTo>
                <a:lnTo>
                  <a:pt x="1439" y="730"/>
                </a:lnTo>
                <a:lnTo>
                  <a:pt x="1427" y="746"/>
                </a:lnTo>
                <a:lnTo>
                  <a:pt x="1415" y="761"/>
                </a:lnTo>
                <a:lnTo>
                  <a:pt x="1401" y="775"/>
                </a:lnTo>
                <a:lnTo>
                  <a:pt x="1387" y="789"/>
                </a:lnTo>
                <a:lnTo>
                  <a:pt x="1373" y="802"/>
                </a:lnTo>
                <a:lnTo>
                  <a:pt x="1356" y="815"/>
                </a:lnTo>
                <a:lnTo>
                  <a:pt x="1340" y="827"/>
                </a:lnTo>
                <a:lnTo>
                  <a:pt x="1322" y="839"/>
                </a:lnTo>
                <a:lnTo>
                  <a:pt x="1303" y="848"/>
                </a:lnTo>
                <a:lnTo>
                  <a:pt x="1284" y="859"/>
                </a:lnTo>
                <a:lnTo>
                  <a:pt x="1264" y="867"/>
                </a:lnTo>
                <a:lnTo>
                  <a:pt x="1243" y="875"/>
                </a:lnTo>
                <a:lnTo>
                  <a:pt x="1220" y="882"/>
                </a:lnTo>
                <a:lnTo>
                  <a:pt x="1197" y="888"/>
                </a:lnTo>
                <a:lnTo>
                  <a:pt x="1173" y="893"/>
                </a:lnTo>
                <a:lnTo>
                  <a:pt x="1147" y="898"/>
                </a:lnTo>
                <a:lnTo>
                  <a:pt x="1123" y="900"/>
                </a:lnTo>
                <a:lnTo>
                  <a:pt x="1095" y="902"/>
                </a:lnTo>
                <a:lnTo>
                  <a:pt x="1067" y="902"/>
                </a:lnTo>
                <a:lnTo>
                  <a:pt x="1067" y="902"/>
                </a:lnTo>
                <a:lnTo>
                  <a:pt x="1046" y="904"/>
                </a:lnTo>
                <a:lnTo>
                  <a:pt x="1027" y="902"/>
                </a:lnTo>
                <a:lnTo>
                  <a:pt x="1008" y="900"/>
                </a:lnTo>
                <a:lnTo>
                  <a:pt x="991" y="897"/>
                </a:lnTo>
                <a:lnTo>
                  <a:pt x="956" y="886"/>
                </a:lnTo>
                <a:lnTo>
                  <a:pt x="919" y="875"/>
                </a:lnTo>
                <a:lnTo>
                  <a:pt x="897" y="869"/>
                </a:lnTo>
                <a:lnTo>
                  <a:pt x="874" y="865"/>
                </a:lnTo>
                <a:lnTo>
                  <a:pt x="848" y="860"/>
                </a:lnTo>
                <a:lnTo>
                  <a:pt x="818" y="856"/>
                </a:lnTo>
                <a:lnTo>
                  <a:pt x="787" y="854"/>
                </a:lnTo>
                <a:lnTo>
                  <a:pt x="750" y="853"/>
                </a:lnTo>
                <a:lnTo>
                  <a:pt x="709" y="854"/>
                </a:lnTo>
                <a:lnTo>
                  <a:pt x="663" y="856"/>
                </a:lnTo>
                <a:lnTo>
                  <a:pt x="663" y="856"/>
                </a:lnTo>
                <a:lnTo>
                  <a:pt x="639" y="867"/>
                </a:lnTo>
                <a:lnTo>
                  <a:pt x="614" y="875"/>
                </a:lnTo>
                <a:lnTo>
                  <a:pt x="588" y="884"/>
                </a:lnTo>
                <a:lnTo>
                  <a:pt x="563" y="890"/>
                </a:lnTo>
                <a:lnTo>
                  <a:pt x="535" y="894"/>
                </a:lnTo>
                <a:lnTo>
                  <a:pt x="511" y="898"/>
                </a:lnTo>
                <a:lnTo>
                  <a:pt x="485" y="900"/>
                </a:lnTo>
                <a:lnTo>
                  <a:pt x="461" y="902"/>
                </a:lnTo>
                <a:lnTo>
                  <a:pt x="417" y="905"/>
                </a:lnTo>
                <a:lnTo>
                  <a:pt x="382" y="905"/>
                </a:lnTo>
                <a:lnTo>
                  <a:pt x="351" y="904"/>
                </a:lnTo>
                <a:lnTo>
                  <a:pt x="351" y="90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22" name="正方形/長方形 21"/>
          <p:cNvSpPr/>
          <p:nvPr/>
        </p:nvSpPr>
        <p:spPr>
          <a:xfrm>
            <a:off x="7142921" y="3375487"/>
            <a:ext cx="2756453" cy="1569660"/>
          </a:xfrm>
          <a:prstGeom prst="rect">
            <a:avLst/>
          </a:prstGeom>
          <a:ln>
            <a:noFill/>
          </a:ln>
        </p:spPr>
        <p:txBody>
          <a:bodyPr wrap="square">
            <a:spAutoFit/>
          </a:bodyPr>
          <a:lstStyle/>
          <a:p>
            <a:pPr>
              <a:lnSpc>
                <a:spcPct val="120000"/>
              </a:lnSpc>
            </a:pPr>
            <a:r>
              <a:rPr lang="ja-JP" altLang="en-US" sz="2000" dirty="0">
                <a:solidFill>
                  <a:schemeClr val="bg1"/>
                </a:solidFill>
                <a:latin typeface="Meiryo" charset="-128"/>
                <a:ea typeface="Meiryo" charset="-128"/>
                <a:cs typeface="Meiryo" charset="-128"/>
              </a:rPr>
              <a:t>インダストリー</a:t>
            </a:r>
            <a:r>
              <a:rPr lang="en-US" altLang="ja-JP" sz="2000" dirty="0">
                <a:solidFill>
                  <a:schemeClr val="bg1"/>
                </a:solidFill>
                <a:latin typeface="Meiryo" charset="-128"/>
                <a:ea typeface="Meiryo" charset="-128"/>
                <a:cs typeface="Meiryo" charset="-128"/>
              </a:rPr>
              <a:t>4.0</a:t>
            </a:r>
            <a:r>
              <a:rPr lang="ja-JP" altLang="en-US" sz="2000" dirty="0">
                <a:solidFill>
                  <a:schemeClr val="bg1"/>
                </a:solidFill>
                <a:latin typeface="Meiryo" charset="-128"/>
                <a:ea typeface="Meiryo" charset="-128"/>
                <a:cs typeface="Meiryo" charset="-128"/>
              </a:rPr>
              <a:t>：</a:t>
            </a:r>
            <a:r>
              <a:rPr lang="en-US" altLang="ja-JP" sz="2000" dirty="0">
                <a:solidFill>
                  <a:schemeClr val="bg1"/>
                </a:solidFill>
                <a:latin typeface="Meiryo" charset="-128"/>
                <a:ea typeface="Meiryo" charset="-128"/>
                <a:cs typeface="Meiryo" charset="-128"/>
              </a:rPr>
              <a:t/>
            </a:r>
            <a:br>
              <a:rPr lang="en-US" altLang="ja-JP" sz="2000" dirty="0">
                <a:solidFill>
                  <a:schemeClr val="bg1"/>
                </a:solidFill>
                <a:latin typeface="Meiryo" charset="-128"/>
                <a:ea typeface="Meiryo" charset="-128"/>
                <a:cs typeface="Meiryo" charset="-128"/>
              </a:rPr>
            </a:br>
            <a:r>
              <a:rPr lang="ja-JP" altLang="en-US" sz="2000" dirty="0">
                <a:solidFill>
                  <a:schemeClr val="bg1"/>
                </a:solidFill>
                <a:latin typeface="Meiryo" charset="-128"/>
                <a:ea typeface="Meiryo" charset="-128"/>
                <a:cs typeface="Meiryo" charset="-128"/>
              </a:rPr>
              <a:t>ネットワーク接続による</a:t>
            </a:r>
            <a:r>
              <a:rPr lang="ja-JP" altLang="en-US" sz="2000" dirty="0" smtClean="0">
                <a:solidFill>
                  <a:schemeClr val="bg1"/>
                </a:solidFill>
                <a:latin typeface="Meiryo" charset="-128"/>
                <a:ea typeface="Meiryo" charset="-128"/>
                <a:cs typeface="Meiryo" charset="-128"/>
              </a:rPr>
              <a:t>ガバナンスと自動制御</a:t>
            </a:r>
            <a:endParaRPr kumimoji="1" lang="ja-JP" altLang="en-US" sz="20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326694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協調して動く自律型のシステムづくり</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44</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角丸四角形 6"/>
          <p:cNvSpPr/>
          <p:nvPr/>
        </p:nvSpPr>
        <p:spPr>
          <a:xfrm>
            <a:off x="2491409" y="4823180"/>
            <a:ext cx="6056243" cy="91377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8"/>
          <p:cNvSpPr>
            <a:spLocks noChangeAspect="1" noEditPoints="1"/>
          </p:cNvSpPr>
          <p:nvPr/>
        </p:nvSpPr>
        <p:spPr bwMode="auto">
          <a:xfrm>
            <a:off x="2863073" y="2401537"/>
            <a:ext cx="1080000" cy="972875"/>
          </a:xfrm>
          <a:custGeom>
            <a:avLst/>
            <a:gdLst>
              <a:gd name="T0" fmla="*/ 677 w 1484"/>
              <a:gd name="T1" fmla="*/ 639 h 1334"/>
              <a:gd name="T2" fmla="*/ 692 w 1484"/>
              <a:gd name="T3" fmla="*/ 27 h 1334"/>
              <a:gd name="T4" fmla="*/ 687 w 1484"/>
              <a:gd name="T5" fmla="*/ 12 h 1334"/>
              <a:gd name="T6" fmla="*/ 670 w 1484"/>
              <a:gd name="T7" fmla="*/ 1 h 1334"/>
              <a:gd name="T8" fmla="*/ 564 w 1484"/>
              <a:gd name="T9" fmla="*/ 1 h 1334"/>
              <a:gd name="T10" fmla="*/ 547 w 1484"/>
              <a:gd name="T11" fmla="*/ 12 h 1334"/>
              <a:gd name="T12" fmla="*/ 547 w 1484"/>
              <a:gd name="T13" fmla="*/ 661 h 1334"/>
              <a:gd name="T14" fmla="*/ 552 w 1484"/>
              <a:gd name="T15" fmla="*/ 676 h 1334"/>
              <a:gd name="T16" fmla="*/ 568 w 1484"/>
              <a:gd name="T17" fmla="*/ 686 h 1334"/>
              <a:gd name="T18" fmla="*/ 1384 w 1484"/>
              <a:gd name="T19" fmla="*/ 588 h 1334"/>
              <a:gd name="T20" fmla="*/ 398 w 1484"/>
              <a:gd name="T21" fmla="*/ 582 h 1334"/>
              <a:gd name="T22" fmla="*/ 0 w 1484"/>
              <a:gd name="T23" fmla="*/ 1314 h 1334"/>
              <a:gd name="T24" fmla="*/ 12 w 1484"/>
              <a:gd name="T25" fmla="*/ 1331 h 1334"/>
              <a:gd name="T26" fmla="*/ 1457 w 1484"/>
              <a:gd name="T27" fmla="*/ 1334 h 1334"/>
              <a:gd name="T28" fmla="*/ 1477 w 1484"/>
              <a:gd name="T29" fmla="*/ 1327 h 1334"/>
              <a:gd name="T30" fmla="*/ 1482 w 1484"/>
              <a:gd name="T31" fmla="*/ 833 h 1334"/>
              <a:gd name="T32" fmla="*/ 394 w 1484"/>
              <a:gd name="T33" fmla="*/ 1171 h 1334"/>
              <a:gd name="T34" fmla="*/ 379 w 1484"/>
              <a:gd name="T35" fmla="*/ 1185 h 1334"/>
              <a:gd name="T36" fmla="*/ 175 w 1484"/>
              <a:gd name="T37" fmla="*/ 1187 h 1334"/>
              <a:gd name="T38" fmla="*/ 156 w 1484"/>
              <a:gd name="T39" fmla="*/ 1179 h 1334"/>
              <a:gd name="T40" fmla="*/ 148 w 1484"/>
              <a:gd name="T41" fmla="*/ 1160 h 1334"/>
              <a:gd name="T42" fmla="*/ 151 w 1484"/>
              <a:gd name="T43" fmla="*/ 953 h 1334"/>
              <a:gd name="T44" fmla="*/ 165 w 1484"/>
              <a:gd name="T45" fmla="*/ 939 h 1334"/>
              <a:gd name="T46" fmla="*/ 370 w 1484"/>
              <a:gd name="T47" fmla="*/ 937 h 1334"/>
              <a:gd name="T48" fmla="*/ 388 w 1484"/>
              <a:gd name="T49" fmla="*/ 945 h 1334"/>
              <a:gd name="T50" fmla="*/ 395 w 1484"/>
              <a:gd name="T51" fmla="*/ 963 h 1334"/>
              <a:gd name="T52" fmla="*/ 891 w 1484"/>
              <a:gd name="T53" fmla="*/ 1165 h 1334"/>
              <a:gd name="T54" fmla="*/ 880 w 1484"/>
              <a:gd name="T55" fmla="*/ 1182 h 1334"/>
              <a:gd name="T56" fmla="*/ 669 w 1484"/>
              <a:gd name="T57" fmla="*/ 1187 h 1334"/>
              <a:gd name="T58" fmla="*/ 655 w 1484"/>
              <a:gd name="T59" fmla="*/ 1182 h 1334"/>
              <a:gd name="T60" fmla="*/ 643 w 1484"/>
              <a:gd name="T61" fmla="*/ 1165 h 1334"/>
              <a:gd name="T62" fmla="*/ 643 w 1484"/>
              <a:gd name="T63" fmla="*/ 958 h 1334"/>
              <a:gd name="T64" fmla="*/ 655 w 1484"/>
              <a:gd name="T65" fmla="*/ 941 h 1334"/>
              <a:gd name="T66" fmla="*/ 865 w 1484"/>
              <a:gd name="T67" fmla="*/ 937 h 1334"/>
              <a:gd name="T68" fmla="*/ 880 w 1484"/>
              <a:gd name="T69" fmla="*/ 941 h 1334"/>
              <a:gd name="T70" fmla="*/ 891 w 1484"/>
              <a:gd name="T71" fmla="*/ 958 h 1334"/>
              <a:gd name="T72" fmla="*/ 1385 w 1484"/>
              <a:gd name="T73" fmla="*/ 1158 h 1334"/>
              <a:gd name="T74" fmla="*/ 1377 w 1484"/>
              <a:gd name="T75" fmla="*/ 1178 h 1334"/>
              <a:gd name="T76" fmla="*/ 1358 w 1484"/>
              <a:gd name="T77" fmla="*/ 1185 h 1334"/>
              <a:gd name="T78" fmla="*/ 1153 w 1484"/>
              <a:gd name="T79" fmla="*/ 1182 h 1334"/>
              <a:gd name="T80" fmla="*/ 1139 w 1484"/>
              <a:gd name="T81" fmla="*/ 1168 h 1334"/>
              <a:gd name="T82" fmla="*/ 1138 w 1484"/>
              <a:gd name="T83" fmla="*/ 963 h 1334"/>
              <a:gd name="T84" fmla="*/ 1145 w 1484"/>
              <a:gd name="T85" fmla="*/ 945 h 1334"/>
              <a:gd name="T86" fmla="*/ 1164 w 1484"/>
              <a:gd name="T87" fmla="*/ 937 h 1334"/>
              <a:gd name="T88" fmla="*/ 1369 w 1484"/>
              <a:gd name="T89" fmla="*/ 939 h 1334"/>
              <a:gd name="T90" fmla="*/ 1383 w 1484"/>
              <a:gd name="T91" fmla="*/ 953 h 1334"/>
              <a:gd name="T92" fmla="*/ 1066 w 1484"/>
              <a:gd name="T93" fmla="*/ 693 h 1334"/>
              <a:gd name="T94" fmla="*/ 1181 w 1484"/>
              <a:gd name="T95" fmla="*/ 612 h 1334"/>
              <a:gd name="T96" fmla="*/ 1188 w 1484"/>
              <a:gd name="T97" fmla="*/ 598 h 1334"/>
              <a:gd name="T98" fmla="*/ 1185 w 1484"/>
              <a:gd name="T99" fmla="*/ 267 h 1334"/>
              <a:gd name="T100" fmla="*/ 1169 w 1484"/>
              <a:gd name="T101" fmla="*/ 253 h 1334"/>
              <a:gd name="T102" fmla="*/ 1067 w 1484"/>
              <a:gd name="T103" fmla="*/ 251 h 1334"/>
              <a:gd name="T104" fmla="*/ 1049 w 1484"/>
              <a:gd name="T105" fmla="*/ 259 h 1334"/>
              <a:gd name="T106" fmla="*/ 1041 w 1484"/>
              <a:gd name="T107" fmla="*/ 277 h 1334"/>
              <a:gd name="T108" fmla="*/ 1042 w 1484"/>
              <a:gd name="T109" fmla="*/ 677 h 1334"/>
              <a:gd name="T110" fmla="*/ 1056 w 1484"/>
              <a:gd name="T111" fmla="*/ 691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4" h="1334">
                <a:moveTo>
                  <a:pt x="573" y="687"/>
                </a:moveTo>
                <a:lnTo>
                  <a:pt x="665" y="647"/>
                </a:lnTo>
                <a:lnTo>
                  <a:pt x="665" y="647"/>
                </a:lnTo>
                <a:lnTo>
                  <a:pt x="677" y="639"/>
                </a:lnTo>
                <a:lnTo>
                  <a:pt x="685" y="631"/>
                </a:lnTo>
                <a:lnTo>
                  <a:pt x="691" y="625"/>
                </a:lnTo>
                <a:lnTo>
                  <a:pt x="692" y="621"/>
                </a:lnTo>
                <a:lnTo>
                  <a:pt x="692" y="27"/>
                </a:lnTo>
                <a:lnTo>
                  <a:pt x="692" y="27"/>
                </a:lnTo>
                <a:lnTo>
                  <a:pt x="691" y="22"/>
                </a:lnTo>
                <a:lnTo>
                  <a:pt x="690" y="16"/>
                </a:lnTo>
                <a:lnTo>
                  <a:pt x="687" y="12"/>
                </a:lnTo>
                <a:lnTo>
                  <a:pt x="684" y="8"/>
                </a:lnTo>
                <a:lnTo>
                  <a:pt x="680" y="5"/>
                </a:lnTo>
                <a:lnTo>
                  <a:pt x="676" y="2"/>
                </a:lnTo>
                <a:lnTo>
                  <a:pt x="670" y="1"/>
                </a:lnTo>
                <a:lnTo>
                  <a:pt x="665" y="0"/>
                </a:lnTo>
                <a:lnTo>
                  <a:pt x="569" y="0"/>
                </a:lnTo>
                <a:lnTo>
                  <a:pt x="569" y="0"/>
                </a:lnTo>
                <a:lnTo>
                  <a:pt x="564" y="1"/>
                </a:lnTo>
                <a:lnTo>
                  <a:pt x="560" y="2"/>
                </a:lnTo>
                <a:lnTo>
                  <a:pt x="555" y="5"/>
                </a:lnTo>
                <a:lnTo>
                  <a:pt x="551" y="8"/>
                </a:lnTo>
                <a:lnTo>
                  <a:pt x="547" y="12"/>
                </a:lnTo>
                <a:lnTo>
                  <a:pt x="545" y="16"/>
                </a:lnTo>
                <a:lnTo>
                  <a:pt x="544" y="22"/>
                </a:lnTo>
                <a:lnTo>
                  <a:pt x="544" y="27"/>
                </a:lnTo>
                <a:lnTo>
                  <a:pt x="547" y="661"/>
                </a:lnTo>
                <a:lnTo>
                  <a:pt x="547" y="661"/>
                </a:lnTo>
                <a:lnTo>
                  <a:pt x="547" y="667"/>
                </a:lnTo>
                <a:lnTo>
                  <a:pt x="548" y="671"/>
                </a:lnTo>
                <a:lnTo>
                  <a:pt x="552" y="676"/>
                </a:lnTo>
                <a:lnTo>
                  <a:pt x="554" y="679"/>
                </a:lnTo>
                <a:lnTo>
                  <a:pt x="559" y="683"/>
                </a:lnTo>
                <a:lnTo>
                  <a:pt x="563" y="685"/>
                </a:lnTo>
                <a:lnTo>
                  <a:pt x="568" y="686"/>
                </a:lnTo>
                <a:lnTo>
                  <a:pt x="573" y="687"/>
                </a:lnTo>
                <a:lnTo>
                  <a:pt x="573" y="687"/>
                </a:lnTo>
                <a:close/>
                <a:moveTo>
                  <a:pt x="1482" y="833"/>
                </a:moveTo>
                <a:lnTo>
                  <a:pt x="1384" y="588"/>
                </a:lnTo>
                <a:lnTo>
                  <a:pt x="991" y="838"/>
                </a:lnTo>
                <a:lnTo>
                  <a:pt x="894" y="591"/>
                </a:lnTo>
                <a:lnTo>
                  <a:pt x="496" y="837"/>
                </a:lnTo>
                <a:lnTo>
                  <a:pt x="398" y="582"/>
                </a:lnTo>
                <a:lnTo>
                  <a:pt x="0" y="850"/>
                </a:lnTo>
                <a:lnTo>
                  <a:pt x="0" y="1311"/>
                </a:lnTo>
                <a:lnTo>
                  <a:pt x="0" y="1311"/>
                </a:lnTo>
                <a:lnTo>
                  <a:pt x="0" y="1314"/>
                </a:lnTo>
                <a:lnTo>
                  <a:pt x="1" y="1318"/>
                </a:lnTo>
                <a:lnTo>
                  <a:pt x="3" y="1323"/>
                </a:lnTo>
                <a:lnTo>
                  <a:pt x="7" y="1327"/>
                </a:lnTo>
                <a:lnTo>
                  <a:pt x="12" y="1331"/>
                </a:lnTo>
                <a:lnTo>
                  <a:pt x="19" y="1333"/>
                </a:lnTo>
                <a:lnTo>
                  <a:pt x="28" y="1334"/>
                </a:lnTo>
                <a:lnTo>
                  <a:pt x="1457" y="1334"/>
                </a:lnTo>
                <a:lnTo>
                  <a:pt x="1457" y="1334"/>
                </a:lnTo>
                <a:lnTo>
                  <a:pt x="1463" y="1333"/>
                </a:lnTo>
                <a:lnTo>
                  <a:pt x="1467" y="1332"/>
                </a:lnTo>
                <a:lnTo>
                  <a:pt x="1472" y="1331"/>
                </a:lnTo>
                <a:lnTo>
                  <a:pt x="1477" y="1327"/>
                </a:lnTo>
                <a:lnTo>
                  <a:pt x="1480" y="1323"/>
                </a:lnTo>
                <a:lnTo>
                  <a:pt x="1482" y="1317"/>
                </a:lnTo>
                <a:lnTo>
                  <a:pt x="1484" y="1309"/>
                </a:lnTo>
                <a:lnTo>
                  <a:pt x="1482" y="833"/>
                </a:lnTo>
                <a:close/>
                <a:moveTo>
                  <a:pt x="395" y="1160"/>
                </a:moveTo>
                <a:lnTo>
                  <a:pt x="395" y="1160"/>
                </a:lnTo>
                <a:lnTo>
                  <a:pt x="395" y="1165"/>
                </a:lnTo>
                <a:lnTo>
                  <a:pt x="394" y="1171"/>
                </a:lnTo>
                <a:lnTo>
                  <a:pt x="392" y="1175"/>
                </a:lnTo>
                <a:lnTo>
                  <a:pt x="388" y="1179"/>
                </a:lnTo>
                <a:lnTo>
                  <a:pt x="384" y="1182"/>
                </a:lnTo>
                <a:lnTo>
                  <a:pt x="379" y="1185"/>
                </a:lnTo>
                <a:lnTo>
                  <a:pt x="374" y="1186"/>
                </a:lnTo>
                <a:lnTo>
                  <a:pt x="370" y="1187"/>
                </a:lnTo>
                <a:lnTo>
                  <a:pt x="175" y="1187"/>
                </a:lnTo>
                <a:lnTo>
                  <a:pt x="175" y="1187"/>
                </a:lnTo>
                <a:lnTo>
                  <a:pt x="170" y="1186"/>
                </a:lnTo>
                <a:lnTo>
                  <a:pt x="165" y="1185"/>
                </a:lnTo>
                <a:lnTo>
                  <a:pt x="160" y="1182"/>
                </a:lnTo>
                <a:lnTo>
                  <a:pt x="156" y="1179"/>
                </a:lnTo>
                <a:lnTo>
                  <a:pt x="153" y="1175"/>
                </a:lnTo>
                <a:lnTo>
                  <a:pt x="151" y="1171"/>
                </a:lnTo>
                <a:lnTo>
                  <a:pt x="149" y="1165"/>
                </a:lnTo>
                <a:lnTo>
                  <a:pt x="148" y="1160"/>
                </a:lnTo>
                <a:lnTo>
                  <a:pt x="148" y="963"/>
                </a:lnTo>
                <a:lnTo>
                  <a:pt x="148" y="963"/>
                </a:lnTo>
                <a:lnTo>
                  <a:pt x="149" y="958"/>
                </a:lnTo>
                <a:lnTo>
                  <a:pt x="151" y="953"/>
                </a:lnTo>
                <a:lnTo>
                  <a:pt x="153" y="948"/>
                </a:lnTo>
                <a:lnTo>
                  <a:pt x="156" y="945"/>
                </a:lnTo>
                <a:lnTo>
                  <a:pt x="160" y="941"/>
                </a:lnTo>
                <a:lnTo>
                  <a:pt x="165" y="939"/>
                </a:lnTo>
                <a:lnTo>
                  <a:pt x="170" y="937"/>
                </a:lnTo>
                <a:lnTo>
                  <a:pt x="175" y="937"/>
                </a:lnTo>
                <a:lnTo>
                  <a:pt x="370" y="937"/>
                </a:lnTo>
                <a:lnTo>
                  <a:pt x="370" y="937"/>
                </a:lnTo>
                <a:lnTo>
                  <a:pt x="374" y="937"/>
                </a:lnTo>
                <a:lnTo>
                  <a:pt x="379" y="939"/>
                </a:lnTo>
                <a:lnTo>
                  <a:pt x="384" y="941"/>
                </a:lnTo>
                <a:lnTo>
                  <a:pt x="388" y="945"/>
                </a:lnTo>
                <a:lnTo>
                  <a:pt x="392" y="948"/>
                </a:lnTo>
                <a:lnTo>
                  <a:pt x="394" y="953"/>
                </a:lnTo>
                <a:lnTo>
                  <a:pt x="395" y="958"/>
                </a:lnTo>
                <a:lnTo>
                  <a:pt x="395" y="963"/>
                </a:lnTo>
                <a:lnTo>
                  <a:pt x="395" y="1160"/>
                </a:lnTo>
                <a:close/>
                <a:moveTo>
                  <a:pt x="891" y="1160"/>
                </a:moveTo>
                <a:lnTo>
                  <a:pt x="891" y="1160"/>
                </a:lnTo>
                <a:lnTo>
                  <a:pt x="891" y="1165"/>
                </a:lnTo>
                <a:lnTo>
                  <a:pt x="889" y="1171"/>
                </a:lnTo>
                <a:lnTo>
                  <a:pt x="887" y="1175"/>
                </a:lnTo>
                <a:lnTo>
                  <a:pt x="883" y="1179"/>
                </a:lnTo>
                <a:lnTo>
                  <a:pt x="880" y="1182"/>
                </a:lnTo>
                <a:lnTo>
                  <a:pt x="875" y="1185"/>
                </a:lnTo>
                <a:lnTo>
                  <a:pt x="870" y="1186"/>
                </a:lnTo>
                <a:lnTo>
                  <a:pt x="865" y="1187"/>
                </a:lnTo>
                <a:lnTo>
                  <a:pt x="669" y="1187"/>
                </a:lnTo>
                <a:lnTo>
                  <a:pt x="669" y="1187"/>
                </a:lnTo>
                <a:lnTo>
                  <a:pt x="664" y="1186"/>
                </a:lnTo>
                <a:lnTo>
                  <a:pt x="659" y="1185"/>
                </a:lnTo>
                <a:lnTo>
                  <a:pt x="655" y="1182"/>
                </a:lnTo>
                <a:lnTo>
                  <a:pt x="650" y="1179"/>
                </a:lnTo>
                <a:lnTo>
                  <a:pt x="648" y="1175"/>
                </a:lnTo>
                <a:lnTo>
                  <a:pt x="644" y="1171"/>
                </a:lnTo>
                <a:lnTo>
                  <a:pt x="643" y="1165"/>
                </a:lnTo>
                <a:lnTo>
                  <a:pt x="643" y="1160"/>
                </a:lnTo>
                <a:lnTo>
                  <a:pt x="643" y="963"/>
                </a:lnTo>
                <a:lnTo>
                  <a:pt x="643" y="963"/>
                </a:lnTo>
                <a:lnTo>
                  <a:pt x="643" y="958"/>
                </a:lnTo>
                <a:lnTo>
                  <a:pt x="644" y="953"/>
                </a:lnTo>
                <a:lnTo>
                  <a:pt x="648" y="948"/>
                </a:lnTo>
                <a:lnTo>
                  <a:pt x="650" y="945"/>
                </a:lnTo>
                <a:lnTo>
                  <a:pt x="655" y="941"/>
                </a:lnTo>
                <a:lnTo>
                  <a:pt x="659" y="939"/>
                </a:lnTo>
                <a:lnTo>
                  <a:pt x="664" y="937"/>
                </a:lnTo>
                <a:lnTo>
                  <a:pt x="669" y="937"/>
                </a:lnTo>
                <a:lnTo>
                  <a:pt x="865" y="937"/>
                </a:lnTo>
                <a:lnTo>
                  <a:pt x="865" y="937"/>
                </a:lnTo>
                <a:lnTo>
                  <a:pt x="870" y="937"/>
                </a:lnTo>
                <a:lnTo>
                  <a:pt x="875" y="939"/>
                </a:lnTo>
                <a:lnTo>
                  <a:pt x="880" y="941"/>
                </a:lnTo>
                <a:lnTo>
                  <a:pt x="883" y="945"/>
                </a:lnTo>
                <a:lnTo>
                  <a:pt x="887" y="948"/>
                </a:lnTo>
                <a:lnTo>
                  <a:pt x="889" y="953"/>
                </a:lnTo>
                <a:lnTo>
                  <a:pt x="891" y="958"/>
                </a:lnTo>
                <a:lnTo>
                  <a:pt x="891" y="963"/>
                </a:lnTo>
                <a:lnTo>
                  <a:pt x="891" y="1160"/>
                </a:lnTo>
                <a:close/>
                <a:moveTo>
                  <a:pt x="1385" y="1158"/>
                </a:moveTo>
                <a:lnTo>
                  <a:pt x="1385" y="1158"/>
                </a:lnTo>
                <a:lnTo>
                  <a:pt x="1384" y="1164"/>
                </a:lnTo>
                <a:lnTo>
                  <a:pt x="1383" y="1168"/>
                </a:lnTo>
                <a:lnTo>
                  <a:pt x="1380" y="1173"/>
                </a:lnTo>
                <a:lnTo>
                  <a:pt x="1377" y="1178"/>
                </a:lnTo>
                <a:lnTo>
                  <a:pt x="1373" y="1180"/>
                </a:lnTo>
                <a:lnTo>
                  <a:pt x="1369" y="1182"/>
                </a:lnTo>
                <a:lnTo>
                  <a:pt x="1363" y="1185"/>
                </a:lnTo>
                <a:lnTo>
                  <a:pt x="1358" y="1185"/>
                </a:lnTo>
                <a:lnTo>
                  <a:pt x="1164" y="1185"/>
                </a:lnTo>
                <a:lnTo>
                  <a:pt x="1164" y="1185"/>
                </a:lnTo>
                <a:lnTo>
                  <a:pt x="1159" y="1185"/>
                </a:lnTo>
                <a:lnTo>
                  <a:pt x="1153" y="1182"/>
                </a:lnTo>
                <a:lnTo>
                  <a:pt x="1150" y="1180"/>
                </a:lnTo>
                <a:lnTo>
                  <a:pt x="1145" y="1178"/>
                </a:lnTo>
                <a:lnTo>
                  <a:pt x="1142" y="1173"/>
                </a:lnTo>
                <a:lnTo>
                  <a:pt x="1139" y="1168"/>
                </a:lnTo>
                <a:lnTo>
                  <a:pt x="1138" y="1164"/>
                </a:lnTo>
                <a:lnTo>
                  <a:pt x="1138" y="1158"/>
                </a:lnTo>
                <a:lnTo>
                  <a:pt x="1138" y="963"/>
                </a:lnTo>
                <a:lnTo>
                  <a:pt x="1138" y="963"/>
                </a:lnTo>
                <a:lnTo>
                  <a:pt x="1138" y="958"/>
                </a:lnTo>
                <a:lnTo>
                  <a:pt x="1139" y="953"/>
                </a:lnTo>
                <a:lnTo>
                  <a:pt x="1142" y="948"/>
                </a:lnTo>
                <a:lnTo>
                  <a:pt x="1145" y="945"/>
                </a:lnTo>
                <a:lnTo>
                  <a:pt x="1150" y="941"/>
                </a:lnTo>
                <a:lnTo>
                  <a:pt x="1153" y="939"/>
                </a:lnTo>
                <a:lnTo>
                  <a:pt x="1159" y="937"/>
                </a:lnTo>
                <a:lnTo>
                  <a:pt x="1164" y="937"/>
                </a:lnTo>
                <a:lnTo>
                  <a:pt x="1358" y="937"/>
                </a:lnTo>
                <a:lnTo>
                  <a:pt x="1358" y="937"/>
                </a:lnTo>
                <a:lnTo>
                  <a:pt x="1363" y="937"/>
                </a:lnTo>
                <a:lnTo>
                  <a:pt x="1369" y="939"/>
                </a:lnTo>
                <a:lnTo>
                  <a:pt x="1373" y="941"/>
                </a:lnTo>
                <a:lnTo>
                  <a:pt x="1377" y="945"/>
                </a:lnTo>
                <a:lnTo>
                  <a:pt x="1380" y="948"/>
                </a:lnTo>
                <a:lnTo>
                  <a:pt x="1383" y="953"/>
                </a:lnTo>
                <a:lnTo>
                  <a:pt x="1384" y="958"/>
                </a:lnTo>
                <a:lnTo>
                  <a:pt x="1385" y="963"/>
                </a:lnTo>
                <a:lnTo>
                  <a:pt x="1385" y="1158"/>
                </a:lnTo>
                <a:close/>
                <a:moveTo>
                  <a:pt x="1066" y="693"/>
                </a:moveTo>
                <a:lnTo>
                  <a:pt x="1161" y="625"/>
                </a:lnTo>
                <a:lnTo>
                  <a:pt x="1161" y="625"/>
                </a:lnTo>
                <a:lnTo>
                  <a:pt x="1173" y="619"/>
                </a:lnTo>
                <a:lnTo>
                  <a:pt x="1181" y="612"/>
                </a:lnTo>
                <a:lnTo>
                  <a:pt x="1183" y="609"/>
                </a:lnTo>
                <a:lnTo>
                  <a:pt x="1186" y="606"/>
                </a:lnTo>
                <a:lnTo>
                  <a:pt x="1188" y="603"/>
                </a:lnTo>
                <a:lnTo>
                  <a:pt x="1188" y="598"/>
                </a:lnTo>
                <a:lnTo>
                  <a:pt x="1186" y="277"/>
                </a:lnTo>
                <a:lnTo>
                  <a:pt x="1186" y="277"/>
                </a:lnTo>
                <a:lnTo>
                  <a:pt x="1186" y="271"/>
                </a:lnTo>
                <a:lnTo>
                  <a:pt x="1185" y="267"/>
                </a:lnTo>
                <a:lnTo>
                  <a:pt x="1182" y="262"/>
                </a:lnTo>
                <a:lnTo>
                  <a:pt x="1179" y="259"/>
                </a:lnTo>
                <a:lnTo>
                  <a:pt x="1174" y="255"/>
                </a:lnTo>
                <a:lnTo>
                  <a:pt x="1169" y="253"/>
                </a:lnTo>
                <a:lnTo>
                  <a:pt x="1165" y="251"/>
                </a:lnTo>
                <a:lnTo>
                  <a:pt x="1160" y="251"/>
                </a:lnTo>
                <a:lnTo>
                  <a:pt x="1067" y="251"/>
                </a:lnTo>
                <a:lnTo>
                  <a:pt x="1067" y="251"/>
                </a:lnTo>
                <a:lnTo>
                  <a:pt x="1062" y="251"/>
                </a:lnTo>
                <a:lnTo>
                  <a:pt x="1057" y="253"/>
                </a:lnTo>
                <a:lnTo>
                  <a:pt x="1052" y="255"/>
                </a:lnTo>
                <a:lnTo>
                  <a:pt x="1049" y="259"/>
                </a:lnTo>
                <a:lnTo>
                  <a:pt x="1045" y="262"/>
                </a:lnTo>
                <a:lnTo>
                  <a:pt x="1043" y="267"/>
                </a:lnTo>
                <a:lnTo>
                  <a:pt x="1041" y="271"/>
                </a:lnTo>
                <a:lnTo>
                  <a:pt x="1041" y="277"/>
                </a:lnTo>
                <a:lnTo>
                  <a:pt x="1040" y="667"/>
                </a:lnTo>
                <a:lnTo>
                  <a:pt x="1040" y="667"/>
                </a:lnTo>
                <a:lnTo>
                  <a:pt x="1040" y="671"/>
                </a:lnTo>
                <a:lnTo>
                  <a:pt x="1042" y="677"/>
                </a:lnTo>
                <a:lnTo>
                  <a:pt x="1044" y="681"/>
                </a:lnTo>
                <a:lnTo>
                  <a:pt x="1048" y="685"/>
                </a:lnTo>
                <a:lnTo>
                  <a:pt x="1051" y="689"/>
                </a:lnTo>
                <a:lnTo>
                  <a:pt x="1056" y="691"/>
                </a:lnTo>
                <a:lnTo>
                  <a:pt x="1061" y="692"/>
                </a:lnTo>
                <a:lnTo>
                  <a:pt x="1066" y="693"/>
                </a:lnTo>
                <a:lnTo>
                  <a:pt x="1066" y="693"/>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noEditPoints="1"/>
          </p:cNvSpPr>
          <p:nvPr/>
        </p:nvSpPr>
        <p:spPr bwMode="auto">
          <a:xfrm>
            <a:off x="6885495" y="2401536"/>
            <a:ext cx="1080000" cy="972875"/>
          </a:xfrm>
          <a:custGeom>
            <a:avLst/>
            <a:gdLst>
              <a:gd name="T0" fmla="*/ 677 w 1484"/>
              <a:gd name="T1" fmla="*/ 639 h 1334"/>
              <a:gd name="T2" fmla="*/ 692 w 1484"/>
              <a:gd name="T3" fmla="*/ 27 h 1334"/>
              <a:gd name="T4" fmla="*/ 687 w 1484"/>
              <a:gd name="T5" fmla="*/ 12 h 1334"/>
              <a:gd name="T6" fmla="*/ 670 w 1484"/>
              <a:gd name="T7" fmla="*/ 1 h 1334"/>
              <a:gd name="T8" fmla="*/ 564 w 1484"/>
              <a:gd name="T9" fmla="*/ 1 h 1334"/>
              <a:gd name="T10" fmla="*/ 547 w 1484"/>
              <a:gd name="T11" fmla="*/ 12 h 1334"/>
              <a:gd name="T12" fmla="*/ 547 w 1484"/>
              <a:gd name="T13" fmla="*/ 661 h 1334"/>
              <a:gd name="T14" fmla="*/ 552 w 1484"/>
              <a:gd name="T15" fmla="*/ 676 h 1334"/>
              <a:gd name="T16" fmla="*/ 568 w 1484"/>
              <a:gd name="T17" fmla="*/ 686 h 1334"/>
              <a:gd name="T18" fmla="*/ 1384 w 1484"/>
              <a:gd name="T19" fmla="*/ 588 h 1334"/>
              <a:gd name="T20" fmla="*/ 398 w 1484"/>
              <a:gd name="T21" fmla="*/ 582 h 1334"/>
              <a:gd name="T22" fmla="*/ 0 w 1484"/>
              <a:gd name="T23" fmla="*/ 1314 h 1334"/>
              <a:gd name="T24" fmla="*/ 12 w 1484"/>
              <a:gd name="T25" fmla="*/ 1331 h 1334"/>
              <a:gd name="T26" fmla="*/ 1457 w 1484"/>
              <a:gd name="T27" fmla="*/ 1334 h 1334"/>
              <a:gd name="T28" fmla="*/ 1477 w 1484"/>
              <a:gd name="T29" fmla="*/ 1327 h 1334"/>
              <a:gd name="T30" fmla="*/ 1482 w 1484"/>
              <a:gd name="T31" fmla="*/ 833 h 1334"/>
              <a:gd name="T32" fmla="*/ 394 w 1484"/>
              <a:gd name="T33" fmla="*/ 1171 h 1334"/>
              <a:gd name="T34" fmla="*/ 379 w 1484"/>
              <a:gd name="T35" fmla="*/ 1185 h 1334"/>
              <a:gd name="T36" fmla="*/ 175 w 1484"/>
              <a:gd name="T37" fmla="*/ 1187 h 1334"/>
              <a:gd name="T38" fmla="*/ 156 w 1484"/>
              <a:gd name="T39" fmla="*/ 1179 h 1334"/>
              <a:gd name="T40" fmla="*/ 148 w 1484"/>
              <a:gd name="T41" fmla="*/ 1160 h 1334"/>
              <a:gd name="T42" fmla="*/ 151 w 1484"/>
              <a:gd name="T43" fmla="*/ 953 h 1334"/>
              <a:gd name="T44" fmla="*/ 165 w 1484"/>
              <a:gd name="T45" fmla="*/ 939 h 1334"/>
              <a:gd name="T46" fmla="*/ 370 w 1484"/>
              <a:gd name="T47" fmla="*/ 937 h 1334"/>
              <a:gd name="T48" fmla="*/ 388 w 1484"/>
              <a:gd name="T49" fmla="*/ 945 h 1334"/>
              <a:gd name="T50" fmla="*/ 395 w 1484"/>
              <a:gd name="T51" fmla="*/ 963 h 1334"/>
              <a:gd name="T52" fmla="*/ 891 w 1484"/>
              <a:gd name="T53" fmla="*/ 1165 h 1334"/>
              <a:gd name="T54" fmla="*/ 880 w 1484"/>
              <a:gd name="T55" fmla="*/ 1182 h 1334"/>
              <a:gd name="T56" fmla="*/ 669 w 1484"/>
              <a:gd name="T57" fmla="*/ 1187 h 1334"/>
              <a:gd name="T58" fmla="*/ 655 w 1484"/>
              <a:gd name="T59" fmla="*/ 1182 h 1334"/>
              <a:gd name="T60" fmla="*/ 643 w 1484"/>
              <a:gd name="T61" fmla="*/ 1165 h 1334"/>
              <a:gd name="T62" fmla="*/ 643 w 1484"/>
              <a:gd name="T63" fmla="*/ 958 h 1334"/>
              <a:gd name="T64" fmla="*/ 655 w 1484"/>
              <a:gd name="T65" fmla="*/ 941 h 1334"/>
              <a:gd name="T66" fmla="*/ 865 w 1484"/>
              <a:gd name="T67" fmla="*/ 937 h 1334"/>
              <a:gd name="T68" fmla="*/ 880 w 1484"/>
              <a:gd name="T69" fmla="*/ 941 h 1334"/>
              <a:gd name="T70" fmla="*/ 891 w 1484"/>
              <a:gd name="T71" fmla="*/ 958 h 1334"/>
              <a:gd name="T72" fmla="*/ 1385 w 1484"/>
              <a:gd name="T73" fmla="*/ 1158 h 1334"/>
              <a:gd name="T74" fmla="*/ 1377 w 1484"/>
              <a:gd name="T75" fmla="*/ 1178 h 1334"/>
              <a:gd name="T76" fmla="*/ 1358 w 1484"/>
              <a:gd name="T77" fmla="*/ 1185 h 1334"/>
              <a:gd name="T78" fmla="*/ 1153 w 1484"/>
              <a:gd name="T79" fmla="*/ 1182 h 1334"/>
              <a:gd name="T80" fmla="*/ 1139 w 1484"/>
              <a:gd name="T81" fmla="*/ 1168 h 1334"/>
              <a:gd name="T82" fmla="*/ 1138 w 1484"/>
              <a:gd name="T83" fmla="*/ 963 h 1334"/>
              <a:gd name="T84" fmla="*/ 1145 w 1484"/>
              <a:gd name="T85" fmla="*/ 945 h 1334"/>
              <a:gd name="T86" fmla="*/ 1164 w 1484"/>
              <a:gd name="T87" fmla="*/ 937 h 1334"/>
              <a:gd name="T88" fmla="*/ 1369 w 1484"/>
              <a:gd name="T89" fmla="*/ 939 h 1334"/>
              <a:gd name="T90" fmla="*/ 1383 w 1484"/>
              <a:gd name="T91" fmla="*/ 953 h 1334"/>
              <a:gd name="T92" fmla="*/ 1066 w 1484"/>
              <a:gd name="T93" fmla="*/ 693 h 1334"/>
              <a:gd name="T94" fmla="*/ 1181 w 1484"/>
              <a:gd name="T95" fmla="*/ 612 h 1334"/>
              <a:gd name="T96" fmla="*/ 1188 w 1484"/>
              <a:gd name="T97" fmla="*/ 598 h 1334"/>
              <a:gd name="T98" fmla="*/ 1185 w 1484"/>
              <a:gd name="T99" fmla="*/ 267 h 1334"/>
              <a:gd name="T100" fmla="*/ 1169 w 1484"/>
              <a:gd name="T101" fmla="*/ 253 h 1334"/>
              <a:gd name="T102" fmla="*/ 1067 w 1484"/>
              <a:gd name="T103" fmla="*/ 251 h 1334"/>
              <a:gd name="T104" fmla="*/ 1049 w 1484"/>
              <a:gd name="T105" fmla="*/ 259 h 1334"/>
              <a:gd name="T106" fmla="*/ 1041 w 1484"/>
              <a:gd name="T107" fmla="*/ 277 h 1334"/>
              <a:gd name="T108" fmla="*/ 1042 w 1484"/>
              <a:gd name="T109" fmla="*/ 677 h 1334"/>
              <a:gd name="T110" fmla="*/ 1056 w 1484"/>
              <a:gd name="T111" fmla="*/ 691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4" h="1334">
                <a:moveTo>
                  <a:pt x="573" y="687"/>
                </a:moveTo>
                <a:lnTo>
                  <a:pt x="665" y="647"/>
                </a:lnTo>
                <a:lnTo>
                  <a:pt x="665" y="647"/>
                </a:lnTo>
                <a:lnTo>
                  <a:pt x="677" y="639"/>
                </a:lnTo>
                <a:lnTo>
                  <a:pt x="685" y="631"/>
                </a:lnTo>
                <a:lnTo>
                  <a:pt x="691" y="625"/>
                </a:lnTo>
                <a:lnTo>
                  <a:pt x="692" y="621"/>
                </a:lnTo>
                <a:lnTo>
                  <a:pt x="692" y="27"/>
                </a:lnTo>
                <a:lnTo>
                  <a:pt x="692" y="27"/>
                </a:lnTo>
                <a:lnTo>
                  <a:pt x="691" y="22"/>
                </a:lnTo>
                <a:lnTo>
                  <a:pt x="690" y="16"/>
                </a:lnTo>
                <a:lnTo>
                  <a:pt x="687" y="12"/>
                </a:lnTo>
                <a:lnTo>
                  <a:pt x="684" y="8"/>
                </a:lnTo>
                <a:lnTo>
                  <a:pt x="680" y="5"/>
                </a:lnTo>
                <a:lnTo>
                  <a:pt x="676" y="2"/>
                </a:lnTo>
                <a:lnTo>
                  <a:pt x="670" y="1"/>
                </a:lnTo>
                <a:lnTo>
                  <a:pt x="665" y="0"/>
                </a:lnTo>
                <a:lnTo>
                  <a:pt x="569" y="0"/>
                </a:lnTo>
                <a:lnTo>
                  <a:pt x="569" y="0"/>
                </a:lnTo>
                <a:lnTo>
                  <a:pt x="564" y="1"/>
                </a:lnTo>
                <a:lnTo>
                  <a:pt x="560" y="2"/>
                </a:lnTo>
                <a:lnTo>
                  <a:pt x="555" y="5"/>
                </a:lnTo>
                <a:lnTo>
                  <a:pt x="551" y="8"/>
                </a:lnTo>
                <a:lnTo>
                  <a:pt x="547" y="12"/>
                </a:lnTo>
                <a:lnTo>
                  <a:pt x="545" y="16"/>
                </a:lnTo>
                <a:lnTo>
                  <a:pt x="544" y="22"/>
                </a:lnTo>
                <a:lnTo>
                  <a:pt x="544" y="27"/>
                </a:lnTo>
                <a:lnTo>
                  <a:pt x="547" y="661"/>
                </a:lnTo>
                <a:lnTo>
                  <a:pt x="547" y="661"/>
                </a:lnTo>
                <a:lnTo>
                  <a:pt x="547" y="667"/>
                </a:lnTo>
                <a:lnTo>
                  <a:pt x="548" y="671"/>
                </a:lnTo>
                <a:lnTo>
                  <a:pt x="552" y="676"/>
                </a:lnTo>
                <a:lnTo>
                  <a:pt x="554" y="679"/>
                </a:lnTo>
                <a:lnTo>
                  <a:pt x="559" y="683"/>
                </a:lnTo>
                <a:lnTo>
                  <a:pt x="563" y="685"/>
                </a:lnTo>
                <a:lnTo>
                  <a:pt x="568" y="686"/>
                </a:lnTo>
                <a:lnTo>
                  <a:pt x="573" y="687"/>
                </a:lnTo>
                <a:lnTo>
                  <a:pt x="573" y="687"/>
                </a:lnTo>
                <a:close/>
                <a:moveTo>
                  <a:pt x="1482" y="833"/>
                </a:moveTo>
                <a:lnTo>
                  <a:pt x="1384" y="588"/>
                </a:lnTo>
                <a:lnTo>
                  <a:pt x="991" y="838"/>
                </a:lnTo>
                <a:lnTo>
                  <a:pt x="894" y="591"/>
                </a:lnTo>
                <a:lnTo>
                  <a:pt x="496" y="837"/>
                </a:lnTo>
                <a:lnTo>
                  <a:pt x="398" y="582"/>
                </a:lnTo>
                <a:lnTo>
                  <a:pt x="0" y="850"/>
                </a:lnTo>
                <a:lnTo>
                  <a:pt x="0" y="1311"/>
                </a:lnTo>
                <a:lnTo>
                  <a:pt x="0" y="1311"/>
                </a:lnTo>
                <a:lnTo>
                  <a:pt x="0" y="1314"/>
                </a:lnTo>
                <a:lnTo>
                  <a:pt x="1" y="1318"/>
                </a:lnTo>
                <a:lnTo>
                  <a:pt x="3" y="1323"/>
                </a:lnTo>
                <a:lnTo>
                  <a:pt x="7" y="1327"/>
                </a:lnTo>
                <a:lnTo>
                  <a:pt x="12" y="1331"/>
                </a:lnTo>
                <a:lnTo>
                  <a:pt x="19" y="1333"/>
                </a:lnTo>
                <a:lnTo>
                  <a:pt x="28" y="1334"/>
                </a:lnTo>
                <a:lnTo>
                  <a:pt x="1457" y="1334"/>
                </a:lnTo>
                <a:lnTo>
                  <a:pt x="1457" y="1334"/>
                </a:lnTo>
                <a:lnTo>
                  <a:pt x="1463" y="1333"/>
                </a:lnTo>
                <a:lnTo>
                  <a:pt x="1467" y="1332"/>
                </a:lnTo>
                <a:lnTo>
                  <a:pt x="1472" y="1331"/>
                </a:lnTo>
                <a:lnTo>
                  <a:pt x="1477" y="1327"/>
                </a:lnTo>
                <a:lnTo>
                  <a:pt x="1480" y="1323"/>
                </a:lnTo>
                <a:lnTo>
                  <a:pt x="1482" y="1317"/>
                </a:lnTo>
                <a:lnTo>
                  <a:pt x="1484" y="1309"/>
                </a:lnTo>
                <a:lnTo>
                  <a:pt x="1482" y="833"/>
                </a:lnTo>
                <a:close/>
                <a:moveTo>
                  <a:pt x="395" y="1160"/>
                </a:moveTo>
                <a:lnTo>
                  <a:pt x="395" y="1160"/>
                </a:lnTo>
                <a:lnTo>
                  <a:pt x="395" y="1165"/>
                </a:lnTo>
                <a:lnTo>
                  <a:pt x="394" y="1171"/>
                </a:lnTo>
                <a:lnTo>
                  <a:pt x="392" y="1175"/>
                </a:lnTo>
                <a:lnTo>
                  <a:pt x="388" y="1179"/>
                </a:lnTo>
                <a:lnTo>
                  <a:pt x="384" y="1182"/>
                </a:lnTo>
                <a:lnTo>
                  <a:pt x="379" y="1185"/>
                </a:lnTo>
                <a:lnTo>
                  <a:pt x="374" y="1186"/>
                </a:lnTo>
                <a:lnTo>
                  <a:pt x="370" y="1187"/>
                </a:lnTo>
                <a:lnTo>
                  <a:pt x="175" y="1187"/>
                </a:lnTo>
                <a:lnTo>
                  <a:pt x="175" y="1187"/>
                </a:lnTo>
                <a:lnTo>
                  <a:pt x="170" y="1186"/>
                </a:lnTo>
                <a:lnTo>
                  <a:pt x="165" y="1185"/>
                </a:lnTo>
                <a:lnTo>
                  <a:pt x="160" y="1182"/>
                </a:lnTo>
                <a:lnTo>
                  <a:pt x="156" y="1179"/>
                </a:lnTo>
                <a:lnTo>
                  <a:pt x="153" y="1175"/>
                </a:lnTo>
                <a:lnTo>
                  <a:pt x="151" y="1171"/>
                </a:lnTo>
                <a:lnTo>
                  <a:pt x="149" y="1165"/>
                </a:lnTo>
                <a:lnTo>
                  <a:pt x="148" y="1160"/>
                </a:lnTo>
                <a:lnTo>
                  <a:pt x="148" y="963"/>
                </a:lnTo>
                <a:lnTo>
                  <a:pt x="148" y="963"/>
                </a:lnTo>
                <a:lnTo>
                  <a:pt x="149" y="958"/>
                </a:lnTo>
                <a:lnTo>
                  <a:pt x="151" y="953"/>
                </a:lnTo>
                <a:lnTo>
                  <a:pt x="153" y="948"/>
                </a:lnTo>
                <a:lnTo>
                  <a:pt x="156" y="945"/>
                </a:lnTo>
                <a:lnTo>
                  <a:pt x="160" y="941"/>
                </a:lnTo>
                <a:lnTo>
                  <a:pt x="165" y="939"/>
                </a:lnTo>
                <a:lnTo>
                  <a:pt x="170" y="937"/>
                </a:lnTo>
                <a:lnTo>
                  <a:pt x="175" y="937"/>
                </a:lnTo>
                <a:lnTo>
                  <a:pt x="370" y="937"/>
                </a:lnTo>
                <a:lnTo>
                  <a:pt x="370" y="937"/>
                </a:lnTo>
                <a:lnTo>
                  <a:pt x="374" y="937"/>
                </a:lnTo>
                <a:lnTo>
                  <a:pt x="379" y="939"/>
                </a:lnTo>
                <a:lnTo>
                  <a:pt x="384" y="941"/>
                </a:lnTo>
                <a:lnTo>
                  <a:pt x="388" y="945"/>
                </a:lnTo>
                <a:lnTo>
                  <a:pt x="392" y="948"/>
                </a:lnTo>
                <a:lnTo>
                  <a:pt x="394" y="953"/>
                </a:lnTo>
                <a:lnTo>
                  <a:pt x="395" y="958"/>
                </a:lnTo>
                <a:lnTo>
                  <a:pt x="395" y="963"/>
                </a:lnTo>
                <a:lnTo>
                  <a:pt x="395" y="1160"/>
                </a:lnTo>
                <a:close/>
                <a:moveTo>
                  <a:pt x="891" y="1160"/>
                </a:moveTo>
                <a:lnTo>
                  <a:pt x="891" y="1160"/>
                </a:lnTo>
                <a:lnTo>
                  <a:pt x="891" y="1165"/>
                </a:lnTo>
                <a:lnTo>
                  <a:pt x="889" y="1171"/>
                </a:lnTo>
                <a:lnTo>
                  <a:pt x="887" y="1175"/>
                </a:lnTo>
                <a:lnTo>
                  <a:pt x="883" y="1179"/>
                </a:lnTo>
                <a:lnTo>
                  <a:pt x="880" y="1182"/>
                </a:lnTo>
                <a:lnTo>
                  <a:pt x="875" y="1185"/>
                </a:lnTo>
                <a:lnTo>
                  <a:pt x="870" y="1186"/>
                </a:lnTo>
                <a:lnTo>
                  <a:pt x="865" y="1187"/>
                </a:lnTo>
                <a:lnTo>
                  <a:pt x="669" y="1187"/>
                </a:lnTo>
                <a:lnTo>
                  <a:pt x="669" y="1187"/>
                </a:lnTo>
                <a:lnTo>
                  <a:pt x="664" y="1186"/>
                </a:lnTo>
                <a:lnTo>
                  <a:pt x="659" y="1185"/>
                </a:lnTo>
                <a:lnTo>
                  <a:pt x="655" y="1182"/>
                </a:lnTo>
                <a:lnTo>
                  <a:pt x="650" y="1179"/>
                </a:lnTo>
                <a:lnTo>
                  <a:pt x="648" y="1175"/>
                </a:lnTo>
                <a:lnTo>
                  <a:pt x="644" y="1171"/>
                </a:lnTo>
                <a:lnTo>
                  <a:pt x="643" y="1165"/>
                </a:lnTo>
                <a:lnTo>
                  <a:pt x="643" y="1160"/>
                </a:lnTo>
                <a:lnTo>
                  <a:pt x="643" y="963"/>
                </a:lnTo>
                <a:lnTo>
                  <a:pt x="643" y="963"/>
                </a:lnTo>
                <a:lnTo>
                  <a:pt x="643" y="958"/>
                </a:lnTo>
                <a:lnTo>
                  <a:pt x="644" y="953"/>
                </a:lnTo>
                <a:lnTo>
                  <a:pt x="648" y="948"/>
                </a:lnTo>
                <a:lnTo>
                  <a:pt x="650" y="945"/>
                </a:lnTo>
                <a:lnTo>
                  <a:pt x="655" y="941"/>
                </a:lnTo>
                <a:lnTo>
                  <a:pt x="659" y="939"/>
                </a:lnTo>
                <a:lnTo>
                  <a:pt x="664" y="937"/>
                </a:lnTo>
                <a:lnTo>
                  <a:pt x="669" y="937"/>
                </a:lnTo>
                <a:lnTo>
                  <a:pt x="865" y="937"/>
                </a:lnTo>
                <a:lnTo>
                  <a:pt x="865" y="937"/>
                </a:lnTo>
                <a:lnTo>
                  <a:pt x="870" y="937"/>
                </a:lnTo>
                <a:lnTo>
                  <a:pt x="875" y="939"/>
                </a:lnTo>
                <a:lnTo>
                  <a:pt x="880" y="941"/>
                </a:lnTo>
                <a:lnTo>
                  <a:pt x="883" y="945"/>
                </a:lnTo>
                <a:lnTo>
                  <a:pt x="887" y="948"/>
                </a:lnTo>
                <a:lnTo>
                  <a:pt x="889" y="953"/>
                </a:lnTo>
                <a:lnTo>
                  <a:pt x="891" y="958"/>
                </a:lnTo>
                <a:lnTo>
                  <a:pt x="891" y="963"/>
                </a:lnTo>
                <a:lnTo>
                  <a:pt x="891" y="1160"/>
                </a:lnTo>
                <a:close/>
                <a:moveTo>
                  <a:pt x="1385" y="1158"/>
                </a:moveTo>
                <a:lnTo>
                  <a:pt x="1385" y="1158"/>
                </a:lnTo>
                <a:lnTo>
                  <a:pt x="1384" y="1164"/>
                </a:lnTo>
                <a:lnTo>
                  <a:pt x="1383" y="1168"/>
                </a:lnTo>
                <a:lnTo>
                  <a:pt x="1380" y="1173"/>
                </a:lnTo>
                <a:lnTo>
                  <a:pt x="1377" y="1178"/>
                </a:lnTo>
                <a:lnTo>
                  <a:pt x="1373" y="1180"/>
                </a:lnTo>
                <a:lnTo>
                  <a:pt x="1369" y="1182"/>
                </a:lnTo>
                <a:lnTo>
                  <a:pt x="1363" y="1185"/>
                </a:lnTo>
                <a:lnTo>
                  <a:pt x="1358" y="1185"/>
                </a:lnTo>
                <a:lnTo>
                  <a:pt x="1164" y="1185"/>
                </a:lnTo>
                <a:lnTo>
                  <a:pt x="1164" y="1185"/>
                </a:lnTo>
                <a:lnTo>
                  <a:pt x="1159" y="1185"/>
                </a:lnTo>
                <a:lnTo>
                  <a:pt x="1153" y="1182"/>
                </a:lnTo>
                <a:lnTo>
                  <a:pt x="1150" y="1180"/>
                </a:lnTo>
                <a:lnTo>
                  <a:pt x="1145" y="1178"/>
                </a:lnTo>
                <a:lnTo>
                  <a:pt x="1142" y="1173"/>
                </a:lnTo>
                <a:lnTo>
                  <a:pt x="1139" y="1168"/>
                </a:lnTo>
                <a:lnTo>
                  <a:pt x="1138" y="1164"/>
                </a:lnTo>
                <a:lnTo>
                  <a:pt x="1138" y="1158"/>
                </a:lnTo>
                <a:lnTo>
                  <a:pt x="1138" y="963"/>
                </a:lnTo>
                <a:lnTo>
                  <a:pt x="1138" y="963"/>
                </a:lnTo>
                <a:lnTo>
                  <a:pt x="1138" y="958"/>
                </a:lnTo>
                <a:lnTo>
                  <a:pt x="1139" y="953"/>
                </a:lnTo>
                <a:lnTo>
                  <a:pt x="1142" y="948"/>
                </a:lnTo>
                <a:lnTo>
                  <a:pt x="1145" y="945"/>
                </a:lnTo>
                <a:lnTo>
                  <a:pt x="1150" y="941"/>
                </a:lnTo>
                <a:lnTo>
                  <a:pt x="1153" y="939"/>
                </a:lnTo>
                <a:lnTo>
                  <a:pt x="1159" y="937"/>
                </a:lnTo>
                <a:lnTo>
                  <a:pt x="1164" y="937"/>
                </a:lnTo>
                <a:lnTo>
                  <a:pt x="1358" y="937"/>
                </a:lnTo>
                <a:lnTo>
                  <a:pt x="1358" y="937"/>
                </a:lnTo>
                <a:lnTo>
                  <a:pt x="1363" y="937"/>
                </a:lnTo>
                <a:lnTo>
                  <a:pt x="1369" y="939"/>
                </a:lnTo>
                <a:lnTo>
                  <a:pt x="1373" y="941"/>
                </a:lnTo>
                <a:lnTo>
                  <a:pt x="1377" y="945"/>
                </a:lnTo>
                <a:lnTo>
                  <a:pt x="1380" y="948"/>
                </a:lnTo>
                <a:lnTo>
                  <a:pt x="1383" y="953"/>
                </a:lnTo>
                <a:lnTo>
                  <a:pt x="1384" y="958"/>
                </a:lnTo>
                <a:lnTo>
                  <a:pt x="1385" y="963"/>
                </a:lnTo>
                <a:lnTo>
                  <a:pt x="1385" y="1158"/>
                </a:lnTo>
                <a:close/>
                <a:moveTo>
                  <a:pt x="1066" y="693"/>
                </a:moveTo>
                <a:lnTo>
                  <a:pt x="1161" y="625"/>
                </a:lnTo>
                <a:lnTo>
                  <a:pt x="1161" y="625"/>
                </a:lnTo>
                <a:lnTo>
                  <a:pt x="1173" y="619"/>
                </a:lnTo>
                <a:lnTo>
                  <a:pt x="1181" y="612"/>
                </a:lnTo>
                <a:lnTo>
                  <a:pt x="1183" y="609"/>
                </a:lnTo>
                <a:lnTo>
                  <a:pt x="1186" y="606"/>
                </a:lnTo>
                <a:lnTo>
                  <a:pt x="1188" y="603"/>
                </a:lnTo>
                <a:lnTo>
                  <a:pt x="1188" y="598"/>
                </a:lnTo>
                <a:lnTo>
                  <a:pt x="1186" y="277"/>
                </a:lnTo>
                <a:lnTo>
                  <a:pt x="1186" y="277"/>
                </a:lnTo>
                <a:lnTo>
                  <a:pt x="1186" y="271"/>
                </a:lnTo>
                <a:lnTo>
                  <a:pt x="1185" y="267"/>
                </a:lnTo>
                <a:lnTo>
                  <a:pt x="1182" y="262"/>
                </a:lnTo>
                <a:lnTo>
                  <a:pt x="1179" y="259"/>
                </a:lnTo>
                <a:lnTo>
                  <a:pt x="1174" y="255"/>
                </a:lnTo>
                <a:lnTo>
                  <a:pt x="1169" y="253"/>
                </a:lnTo>
                <a:lnTo>
                  <a:pt x="1165" y="251"/>
                </a:lnTo>
                <a:lnTo>
                  <a:pt x="1160" y="251"/>
                </a:lnTo>
                <a:lnTo>
                  <a:pt x="1067" y="251"/>
                </a:lnTo>
                <a:lnTo>
                  <a:pt x="1067" y="251"/>
                </a:lnTo>
                <a:lnTo>
                  <a:pt x="1062" y="251"/>
                </a:lnTo>
                <a:lnTo>
                  <a:pt x="1057" y="253"/>
                </a:lnTo>
                <a:lnTo>
                  <a:pt x="1052" y="255"/>
                </a:lnTo>
                <a:lnTo>
                  <a:pt x="1049" y="259"/>
                </a:lnTo>
                <a:lnTo>
                  <a:pt x="1045" y="262"/>
                </a:lnTo>
                <a:lnTo>
                  <a:pt x="1043" y="267"/>
                </a:lnTo>
                <a:lnTo>
                  <a:pt x="1041" y="271"/>
                </a:lnTo>
                <a:lnTo>
                  <a:pt x="1041" y="277"/>
                </a:lnTo>
                <a:lnTo>
                  <a:pt x="1040" y="667"/>
                </a:lnTo>
                <a:lnTo>
                  <a:pt x="1040" y="667"/>
                </a:lnTo>
                <a:lnTo>
                  <a:pt x="1040" y="671"/>
                </a:lnTo>
                <a:lnTo>
                  <a:pt x="1042" y="677"/>
                </a:lnTo>
                <a:lnTo>
                  <a:pt x="1044" y="681"/>
                </a:lnTo>
                <a:lnTo>
                  <a:pt x="1048" y="685"/>
                </a:lnTo>
                <a:lnTo>
                  <a:pt x="1051" y="689"/>
                </a:lnTo>
                <a:lnTo>
                  <a:pt x="1056" y="691"/>
                </a:lnTo>
                <a:lnTo>
                  <a:pt x="1061" y="692"/>
                </a:lnTo>
                <a:lnTo>
                  <a:pt x="1066" y="693"/>
                </a:lnTo>
                <a:lnTo>
                  <a:pt x="1066" y="693"/>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8"/>
          <p:cNvSpPr>
            <a:spLocks noChangeAspect="1" noEditPoints="1"/>
          </p:cNvSpPr>
          <p:nvPr/>
        </p:nvSpPr>
        <p:spPr bwMode="auto">
          <a:xfrm>
            <a:off x="4847782" y="2401536"/>
            <a:ext cx="1080000" cy="972875"/>
          </a:xfrm>
          <a:custGeom>
            <a:avLst/>
            <a:gdLst>
              <a:gd name="T0" fmla="*/ 677 w 1484"/>
              <a:gd name="T1" fmla="*/ 639 h 1334"/>
              <a:gd name="T2" fmla="*/ 692 w 1484"/>
              <a:gd name="T3" fmla="*/ 27 h 1334"/>
              <a:gd name="T4" fmla="*/ 687 w 1484"/>
              <a:gd name="T5" fmla="*/ 12 h 1334"/>
              <a:gd name="T6" fmla="*/ 670 w 1484"/>
              <a:gd name="T7" fmla="*/ 1 h 1334"/>
              <a:gd name="T8" fmla="*/ 564 w 1484"/>
              <a:gd name="T9" fmla="*/ 1 h 1334"/>
              <a:gd name="T10" fmla="*/ 547 w 1484"/>
              <a:gd name="T11" fmla="*/ 12 h 1334"/>
              <a:gd name="T12" fmla="*/ 547 w 1484"/>
              <a:gd name="T13" fmla="*/ 661 h 1334"/>
              <a:gd name="T14" fmla="*/ 552 w 1484"/>
              <a:gd name="T15" fmla="*/ 676 h 1334"/>
              <a:gd name="T16" fmla="*/ 568 w 1484"/>
              <a:gd name="T17" fmla="*/ 686 h 1334"/>
              <a:gd name="T18" fmla="*/ 1384 w 1484"/>
              <a:gd name="T19" fmla="*/ 588 h 1334"/>
              <a:gd name="T20" fmla="*/ 398 w 1484"/>
              <a:gd name="T21" fmla="*/ 582 h 1334"/>
              <a:gd name="T22" fmla="*/ 0 w 1484"/>
              <a:gd name="T23" fmla="*/ 1314 h 1334"/>
              <a:gd name="T24" fmla="*/ 12 w 1484"/>
              <a:gd name="T25" fmla="*/ 1331 h 1334"/>
              <a:gd name="T26" fmla="*/ 1457 w 1484"/>
              <a:gd name="T27" fmla="*/ 1334 h 1334"/>
              <a:gd name="T28" fmla="*/ 1477 w 1484"/>
              <a:gd name="T29" fmla="*/ 1327 h 1334"/>
              <a:gd name="T30" fmla="*/ 1482 w 1484"/>
              <a:gd name="T31" fmla="*/ 833 h 1334"/>
              <a:gd name="T32" fmla="*/ 394 w 1484"/>
              <a:gd name="T33" fmla="*/ 1171 h 1334"/>
              <a:gd name="T34" fmla="*/ 379 w 1484"/>
              <a:gd name="T35" fmla="*/ 1185 h 1334"/>
              <a:gd name="T36" fmla="*/ 175 w 1484"/>
              <a:gd name="T37" fmla="*/ 1187 h 1334"/>
              <a:gd name="T38" fmla="*/ 156 w 1484"/>
              <a:gd name="T39" fmla="*/ 1179 h 1334"/>
              <a:gd name="T40" fmla="*/ 148 w 1484"/>
              <a:gd name="T41" fmla="*/ 1160 h 1334"/>
              <a:gd name="T42" fmla="*/ 151 w 1484"/>
              <a:gd name="T43" fmla="*/ 953 h 1334"/>
              <a:gd name="T44" fmla="*/ 165 w 1484"/>
              <a:gd name="T45" fmla="*/ 939 h 1334"/>
              <a:gd name="T46" fmla="*/ 370 w 1484"/>
              <a:gd name="T47" fmla="*/ 937 h 1334"/>
              <a:gd name="T48" fmla="*/ 388 w 1484"/>
              <a:gd name="T49" fmla="*/ 945 h 1334"/>
              <a:gd name="T50" fmla="*/ 395 w 1484"/>
              <a:gd name="T51" fmla="*/ 963 h 1334"/>
              <a:gd name="T52" fmla="*/ 891 w 1484"/>
              <a:gd name="T53" fmla="*/ 1165 h 1334"/>
              <a:gd name="T54" fmla="*/ 880 w 1484"/>
              <a:gd name="T55" fmla="*/ 1182 h 1334"/>
              <a:gd name="T56" fmla="*/ 669 w 1484"/>
              <a:gd name="T57" fmla="*/ 1187 h 1334"/>
              <a:gd name="T58" fmla="*/ 655 w 1484"/>
              <a:gd name="T59" fmla="*/ 1182 h 1334"/>
              <a:gd name="T60" fmla="*/ 643 w 1484"/>
              <a:gd name="T61" fmla="*/ 1165 h 1334"/>
              <a:gd name="T62" fmla="*/ 643 w 1484"/>
              <a:gd name="T63" fmla="*/ 958 h 1334"/>
              <a:gd name="T64" fmla="*/ 655 w 1484"/>
              <a:gd name="T65" fmla="*/ 941 h 1334"/>
              <a:gd name="T66" fmla="*/ 865 w 1484"/>
              <a:gd name="T67" fmla="*/ 937 h 1334"/>
              <a:gd name="T68" fmla="*/ 880 w 1484"/>
              <a:gd name="T69" fmla="*/ 941 h 1334"/>
              <a:gd name="T70" fmla="*/ 891 w 1484"/>
              <a:gd name="T71" fmla="*/ 958 h 1334"/>
              <a:gd name="T72" fmla="*/ 1385 w 1484"/>
              <a:gd name="T73" fmla="*/ 1158 h 1334"/>
              <a:gd name="T74" fmla="*/ 1377 w 1484"/>
              <a:gd name="T75" fmla="*/ 1178 h 1334"/>
              <a:gd name="T76" fmla="*/ 1358 w 1484"/>
              <a:gd name="T77" fmla="*/ 1185 h 1334"/>
              <a:gd name="T78" fmla="*/ 1153 w 1484"/>
              <a:gd name="T79" fmla="*/ 1182 h 1334"/>
              <a:gd name="T80" fmla="*/ 1139 w 1484"/>
              <a:gd name="T81" fmla="*/ 1168 h 1334"/>
              <a:gd name="T82" fmla="*/ 1138 w 1484"/>
              <a:gd name="T83" fmla="*/ 963 h 1334"/>
              <a:gd name="T84" fmla="*/ 1145 w 1484"/>
              <a:gd name="T85" fmla="*/ 945 h 1334"/>
              <a:gd name="T86" fmla="*/ 1164 w 1484"/>
              <a:gd name="T87" fmla="*/ 937 h 1334"/>
              <a:gd name="T88" fmla="*/ 1369 w 1484"/>
              <a:gd name="T89" fmla="*/ 939 h 1334"/>
              <a:gd name="T90" fmla="*/ 1383 w 1484"/>
              <a:gd name="T91" fmla="*/ 953 h 1334"/>
              <a:gd name="T92" fmla="*/ 1066 w 1484"/>
              <a:gd name="T93" fmla="*/ 693 h 1334"/>
              <a:gd name="T94" fmla="*/ 1181 w 1484"/>
              <a:gd name="T95" fmla="*/ 612 h 1334"/>
              <a:gd name="T96" fmla="*/ 1188 w 1484"/>
              <a:gd name="T97" fmla="*/ 598 h 1334"/>
              <a:gd name="T98" fmla="*/ 1185 w 1484"/>
              <a:gd name="T99" fmla="*/ 267 h 1334"/>
              <a:gd name="T100" fmla="*/ 1169 w 1484"/>
              <a:gd name="T101" fmla="*/ 253 h 1334"/>
              <a:gd name="T102" fmla="*/ 1067 w 1484"/>
              <a:gd name="T103" fmla="*/ 251 h 1334"/>
              <a:gd name="T104" fmla="*/ 1049 w 1484"/>
              <a:gd name="T105" fmla="*/ 259 h 1334"/>
              <a:gd name="T106" fmla="*/ 1041 w 1484"/>
              <a:gd name="T107" fmla="*/ 277 h 1334"/>
              <a:gd name="T108" fmla="*/ 1042 w 1484"/>
              <a:gd name="T109" fmla="*/ 677 h 1334"/>
              <a:gd name="T110" fmla="*/ 1056 w 1484"/>
              <a:gd name="T111" fmla="*/ 691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4" h="1334">
                <a:moveTo>
                  <a:pt x="573" y="687"/>
                </a:moveTo>
                <a:lnTo>
                  <a:pt x="665" y="647"/>
                </a:lnTo>
                <a:lnTo>
                  <a:pt x="665" y="647"/>
                </a:lnTo>
                <a:lnTo>
                  <a:pt x="677" y="639"/>
                </a:lnTo>
                <a:lnTo>
                  <a:pt x="685" y="631"/>
                </a:lnTo>
                <a:lnTo>
                  <a:pt x="691" y="625"/>
                </a:lnTo>
                <a:lnTo>
                  <a:pt x="692" y="621"/>
                </a:lnTo>
                <a:lnTo>
                  <a:pt x="692" y="27"/>
                </a:lnTo>
                <a:lnTo>
                  <a:pt x="692" y="27"/>
                </a:lnTo>
                <a:lnTo>
                  <a:pt x="691" y="22"/>
                </a:lnTo>
                <a:lnTo>
                  <a:pt x="690" y="16"/>
                </a:lnTo>
                <a:lnTo>
                  <a:pt x="687" y="12"/>
                </a:lnTo>
                <a:lnTo>
                  <a:pt x="684" y="8"/>
                </a:lnTo>
                <a:lnTo>
                  <a:pt x="680" y="5"/>
                </a:lnTo>
                <a:lnTo>
                  <a:pt x="676" y="2"/>
                </a:lnTo>
                <a:lnTo>
                  <a:pt x="670" y="1"/>
                </a:lnTo>
                <a:lnTo>
                  <a:pt x="665" y="0"/>
                </a:lnTo>
                <a:lnTo>
                  <a:pt x="569" y="0"/>
                </a:lnTo>
                <a:lnTo>
                  <a:pt x="569" y="0"/>
                </a:lnTo>
                <a:lnTo>
                  <a:pt x="564" y="1"/>
                </a:lnTo>
                <a:lnTo>
                  <a:pt x="560" y="2"/>
                </a:lnTo>
                <a:lnTo>
                  <a:pt x="555" y="5"/>
                </a:lnTo>
                <a:lnTo>
                  <a:pt x="551" y="8"/>
                </a:lnTo>
                <a:lnTo>
                  <a:pt x="547" y="12"/>
                </a:lnTo>
                <a:lnTo>
                  <a:pt x="545" y="16"/>
                </a:lnTo>
                <a:lnTo>
                  <a:pt x="544" y="22"/>
                </a:lnTo>
                <a:lnTo>
                  <a:pt x="544" y="27"/>
                </a:lnTo>
                <a:lnTo>
                  <a:pt x="547" y="661"/>
                </a:lnTo>
                <a:lnTo>
                  <a:pt x="547" y="661"/>
                </a:lnTo>
                <a:lnTo>
                  <a:pt x="547" y="667"/>
                </a:lnTo>
                <a:lnTo>
                  <a:pt x="548" y="671"/>
                </a:lnTo>
                <a:lnTo>
                  <a:pt x="552" y="676"/>
                </a:lnTo>
                <a:lnTo>
                  <a:pt x="554" y="679"/>
                </a:lnTo>
                <a:lnTo>
                  <a:pt x="559" y="683"/>
                </a:lnTo>
                <a:lnTo>
                  <a:pt x="563" y="685"/>
                </a:lnTo>
                <a:lnTo>
                  <a:pt x="568" y="686"/>
                </a:lnTo>
                <a:lnTo>
                  <a:pt x="573" y="687"/>
                </a:lnTo>
                <a:lnTo>
                  <a:pt x="573" y="687"/>
                </a:lnTo>
                <a:close/>
                <a:moveTo>
                  <a:pt x="1482" y="833"/>
                </a:moveTo>
                <a:lnTo>
                  <a:pt x="1384" y="588"/>
                </a:lnTo>
                <a:lnTo>
                  <a:pt x="991" y="838"/>
                </a:lnTo>
                <a:lnTo>
                  <a:pt x="894" y="591"/>
                </a:lnTo>
                <a:lnTo>
                  <a:pt x="496" y="837"/>
                </a:lnTo>
                <a:lnTo>
                  <a:pt x="398" y="582"/>
                </a:lnTo>
                <a:lnTo>
                  <a:pt x="0" y="850"/>
                </a:lnTo>
                <a:lnTo>
                  <a:pt x="0" y="1311"/>
                </a:lnTo>
                <a:lnTo>
                  <a:pt x="0" y="1311"/>
                </a:lnTo>
                <a:lnTo>
                  <a:pt x="0" y="1314"/>
                </a:lnTo>
                <a:lnTo>
                  <a:pt x="1" y="1318"/>
                </a:lnTo>
                <a:lnTo>
                  <a:pt x="3" y="1323"/>
                </a:lnTo>
                <a:lnTo>
                  <a:pt x="7" y="1327"/>
                </a:lnTo>
                <a:lnTo>
                  <a:pt x="12" y="1331"/>
                </a:lnTo>
                <a:lnTo>
                  <a:pt x="19" y="1333"/>
                </a:lnTo>
                <a:lnTo>
                  <a:pt x="28" y="1334"/>
                </a:lnTo>
                <a:lnTo>
                  <a:pt x="1457" y="1334"/>
                </a:lnTo>
                <a:lnTo>
                  <a:pt x="1457" y="1334"/>
                </a:lnTo>
                <a:lnTo>
                  <a:pt x="1463" y="1333"/>
                </a:lnTo>
                <a:lnTo>
                  <a:pt x="1467" y="1332"/>
                </a:lnTo>
                <a:lnTo>
                  <a:pt x="1472" y="1331"/>
                </a:lnTo>
                <a:lnTo>
                  <a:pt x="1477" y="1327"/>
                </a:lnTo>
                <a:lnTo>
                  <a:pt x="1480" y="1323"/>
                </a:lnTo>
                <a:lnTo>
                  <a:pt x="1482" y="1317"/>
                </a:lnTo>
                <a:lnTo>
                  <a:pt x="1484" y="1309"/>
                </a:lnTo>
                <a:lnTo>
                  <a:pt x="1482" y="833"/>
                </a:lnTo>
                <a:close/>
                <a:moveTo>
                  <a:pt x="395" y="1160"/>
                </a:moveTo>
                <a:lnTo>
                  <a:pt x="395" y="1160"/>
                </a:lnTo>
                <a:lnTo>
                  <a:pt x="395" y="1165"/>
                </a:lnTo>
                <a:lnTo>
                  <a:pt x="394" y="1171"/>
                </a:lnTo>
                <a:lnTo>
                  <a:pt x="392" y="1175"/>
                </a:lnTo>
                <a:lnTo>
                  <a:pt x="388" y="1179"/>
                </a:lnTo>
                <a:lnTo>
                  <a:pt x="384" y="1182"/>
                </a:lnTo>
                <a:lnTo>
                  <a:pt x="379" y="1185"/>
                </a:lnTo>
                <a:lnTo>
                  <a:pt x="374" y="1186"/>
                </a:lnTo>
                <a:lnTo>
                  <a:pt x="370" y="1187"/>
                </a:lnTo>
                <a:lnTo>
                  <a:pt x="175" y="1187"/>
                </a:lnTo>
                <a:lnTo>
                  <a:pt x="175" y="1187"/>
                </a:lnTo>
                <a:lnTo>
                  <a:pt x="170" y="1186"/>
                </a:lnTo>
                <a:lnTo>
                  <a:pt x="165" y="1185"/>
                </a:lnTo>
                <a:lnTo>
                  <a:pt x="160" y="1182"/>
                </a:lnTo>
                <a:lnTo>
                  <a:pt x="156" y="1179"/>
                </a:lnTo>
                <a:lnTo>
                  <a:pt x="153" y="1175"/>
                </a:lnTo>
                <a:lnTo>
                  <a:pt x="151" y="1171"/>
                </a:lnTo>
                <a:lnTo>
                  <a:pt x="149" y="1165"/>
                </a:lnTo>
                <a:lnTo>
                  <a:pt x="148" y="1160"/>
                </a:lnTo>
                <a:lnTo>
                  <a:pt x="148" y="963"/>
                </a:lnTo>
                <a:lnTo>
                  <a:pt x="148" y="963"/>
                </a:lnTo>
                <a:lnTo>
                  <a:pt x="149" y="958"/>
                </a:lnTo>
                <a:lnTo>
                  <a:pt x="151" y="953"/>
                </a:lnTo>
                <a:lnTo>
                  <a:pt x="153" y="948"/>
                </a:lnTo>
                <a:lnTo>
                  <a:pt x="156" y="945"/>
                </a:lnTo>
                <a:lnTo>
                  <a:pt x="160" y="941"/>
                </a:lnTo>
                <a:lnTo>
                  <a:pt x="165" y="939"/>
                </a:lnTo>
                <a:lnTo>
                  <a:pt x="170" y="937"/>
                </a:lnTo>
                <a:lnTo>
                  <a:pt x="175" y="937"/>
                </a:lnTo>
                <a:lnTo>
                  <a:pt x="370" y="937"/>
                </a:lnTo>
                <a:lnTo>
                  <a:pt x="370" y="937"/>
                </a:lnTo>
                <a:lnTo>
                  <a:pt x="374" y="937"/>
                </a:lnTo>
                <a:lnTo>
                  <a:pt x="379" y="939"/>
                </a:lnTo>
                <a:lnTo>
                  <a:pt x="384" y="941"/>
                </a:lnTo>
                <a:lnTo>
                  <a:pt x="388" y="945"/>
                </a:lnTo>
                <a:lnTo>
                  <a:pt x="392" y="948"/>
                </a:lnTo>
                <a:lnTo>
                  <a:pt x="394" y="953"/>
                </a:lnTo>
                <a:lnTo>
                  <a:pt x="395" y="958"/>
                </a:lnTo>
                <a:lnTo>
                  <a:pt x="395" y="963"/>
                </a:lnTo>
                <a:lnTo>
                  <a:pt x="395" y="1160"/>
                </a:lnTo>
                <a:close/>
                <a:moveTo>
                  <a:pt x="891" y="1160"/>
                </a:moveTo>
                <a:lnTo>
                  <a:pt x="891" y="1160"/>
                </a:lnTo>
                <a:lnTo>
                  <a:pt x="891" y="1165"/>
                </a:lnTo>
                <a:lnTo>
                  <a:pt x="889" y="1171"/>
                </a:lnTo>
                <a:lnTo>
                  <a:pt x="887" y="1175"/>
                </a:lnTo>
                <a:lnTo>
                  <a:pt x="883" y="1179"/>
                </a:lnTo>
                <a:lnTo>
                  <a:pt x="880" y="1182"/>
                </a:lnTo>
                <a:lnTo>
                  <a:pt x="875" y="1185"/>
                </a:lnTo>
                <a:lnTo>
                  <a:pt x="870" y="1186"/>
                </a:lnTo>
                <a:lnTo>
                  <a:pt x="865" y="1187"/>
                </a:lnTo>
                <a:lnTo>
                  <a:pt x="669" y="1187"/>
                </a:lnTo>
                <a:lnTo>
                  <a:pt x="669" y="1187"/>
                </a:lnTo>
                <a:lnTo>
                  <a:pt x="664" y="1186"/>
                </a:lnTo>
                <a:lnTo>
                  <a:pt x="659" y="1185"/>
                </a:lnTo>
                <a:lnTo>
                  <a:pt x="655" y="1182"/>
                </a:lnTo>
                <a:lnTo>
                  <a:pt x="650" y="1179"/>
                </a:lnTo>
                <a:lnTo>
                  <a:pt x="648" y="1175"/>
                </a:lnTo>
                <a:lnTo>
                  <a:pt x="644" y="1171"/>
                </a:lnTo>
                <a:lnTo>
                  <a:pt x="643" y="1165"/>
                </a:lnTo>
                <a:lnTo>
                  <a:pt x="643" y="1160"/>
                </a:lnTo>
                <a:lnTo>
                  <a:pt x="643" y="963"/>
                </a:lnTo>
                <a:lnTo>
                  <a:pt x="643" y="963"/>
                </a:lnTo>
                <a:lnTo>
                  <a:pt x="643" y="958"/>
                </a:lnTo>
                <a:lnTo>
                  <a:pt x="644" y="953"/>
                </a:lnTo>
                <a:lnTo>
                  <a:pt x="648" y="948"/>
                </a:lnTo>
                <a:lnTo>
                  <a:pt x="650" y="945"/>
                </a:lnTo>
                <a:lnTo>
                  <a:pt x="655" y="941"/>
                </a:lnTo>
                <a:lnTo>
                  <a:pt x="659" y="939"/>
                </a:lnTo>
                <a:lnTo>
                  <a:pt x="664" y="937"/>
                </a:lnTo>
                <a:lnTo>
                  <a:pt x="669" y="937"/>
                </a:lnTo>
                <a:lnTo>
                  <a:pt x="865" y="937"/>
                </a:lnTo>
                <a:lnTo>
                  <a:pt x="865" y="937"/>
                </a:lnTo>
                <a:lnTo>
                  <a:pt x="870" y="937"/>
                </a:lnTo>
                <a:lnTo>
                  <a:pt x="875" y="939"/>
                </a:lnTo>
                <a:lnTo>
                  <a:pt x="880" y="941"/>
                </a:lnTo>
                <a:lnTo>
                  <a:pt x="883" y="945"/>
                </a:lnTo>
                <a:lnTo>
                  <a:pt x="887" y="948"/>
                </a:lnTo>
                <a:lnTo>
                  <a:pt x="889" y="953"/>
                </a:lnTo>
                <a:lnTo>
                  <a:pt x="891" y="958"/>
                </a:lnTo>
                <a:lnTo>
                  <a:pt x="891" y="963"/>
                </a:lnTo>
                <a:lnTo>
                  <a:pt x="891" y="1160"/>
                </a:lnTo>
                <a:close/>
                <a:moveTo>
                  <a:pt x="1385" y="1158"/>
                </a:moveTo>
                <a:lnTo>
                  <a:pt x="1385" y="1158"/>
                </a:lnTo>
                <a:lnTo>
                  <a:pt x="1384" y="1164"/>
                </a:lnTo>
                <a:lnTo>
                  <a:pt x="1383" y="1168"/>
                </a:lnTo>
                <a:lnTo>
                  <a:pt x="1380" y="1173"/>
                </a:lnTo>
                <a:lnTo>
                  <a:pt x="1377" y="1178"/>
                </a:lnTo>
                <a:lnTo>
                  <a:pt x="1373" y="1180"/>
                </a:lnTo>
                <a:lnTo>
                  <a:pt x="1369" y="1182"/>
                </a:lnTo>
                <a:lnTo>
                  <a:pt x="1363" y="1185"/>
                </a:lnTo>
                <a:lnTo>
                  <a:pt x="1358" y="1185"/>
                </a:lnTo>
                <a:lnTo>
                  <a:pt x="1164" y="1185"/>
                </a:lnTo>
                <a:lnTo>
                  <a:pt x="1164" y="1185"/>
                </a:lnTo>
                <a:lnTo>
                  <a:pt x="1159" y="1185"/>
                </a:lnTo>
                <a:lnTo>
                  <a:pt x="1153" y="1182"/>
                </a:lnTo>
                <a:lnTo>
                  <a:pt x="1150" y="1180"/>
                </a:lnTo>
                <a:lnTo>
                  <a:pt x="1145" y="1178"/>
                </a:lnTo>
                <a:lnTo>
                  <a:pt x="1142" y="1173"/>
                </a:lnTo>
                <a:lnTo>
                  <a:pt x="1139" y="1168"/>
                </a:lnTo>
                <a:lnTo>
                  <a:pt x="1138" y="1164"/>
                </a:lnTo>
                <a:lnTo>
                  <a:pt x="1138" y="1158"/>
                </a:lnTo>
                <a:lnTo>
                  <a:pt x="1138" y="963"/>
                </a:lnTo>
                <a:lnTo>
                  <a:pt x="1138" y="963"/>
                </a:lnTo>
                <a:lnTo>
                  <a:pt x="1138" y="958"/>
                </a:lnTo>
                <a:lnTo>
                  <a:pt x="1139" y="953"/>
                </a:lnTo>
                <a:lnTo>
                  <a:pt x="1142" y="948"/>
                </a:lnTo>
                <a:lnTo>
                  <a:pt x="1145" y="945"/>
                </a:lnTo>
                <a:lnTo>
                  <a:pt x="1150" y="941"/>
                </a:lnTo>
                <a:lnTo>
                  <a:pt x="1153" y="939"/>
                </a:lnTo>
                <a:lnTo>
                  <a:pt x="1159" y="937"/>
                </a:lnTo>
                <a:lnTo>
                  <a:pt x="1164" y="937"/>
                </a:lnTo>
                <a:lnTo>
                  <a:pt x="1358" y="937"/>
                </a:lnTo>
                <a:lnTo>
                  <a:pt x="1358" y="937"/>
                </a:lnTo>
                <a:lnTo>
                  <a:pt x="1363" y="937"/>
                </a:lnTo>
                <a:lnTo>
                  <a:pt x="1369" y="939"/>
                </a:lnTo>
                <a:lnTo>
                  <a:pt x="1373" y="941"/>
                </a:lnTo>
                <a:lnTo>
                  <a:pt x="1377" y="945"/>
                </a:lnTo>
                <a:lnTo>
                  <a:pt x="1380" y="948"/>
                </a:lnTo>
                <a:lnTo>
                  <a:pt x="1383" y="953"/>
                </a:lnTo>
                <a:lnTo>
                  <a:pt x="1384" y="958"/>
                </a:lnTo>
                <a:lnTo>
                  <a:pt x="1385" y="963"/>
                </a:lnTo>
                <a:lnTo>
                  <a:pt x="1385" y="1158"/>
                </a:lnTo>
                <a:close/>
                <a:moveTo>
                  <a:pt x="1066" y="693"/>
                </a:moveTo>
                <a:lnTo>
                  <a:pt x="1161" y="625"/>
                </a:lnTo>
                <a:lnTo>
                  <a:pt x="1161" y="625"/>
                </a:lnTo>
                <a:lnTo>
                  <a:pt x="1173" y="619"/>
                </a:lnTo>
                <a:lnTo>
                  <a:pt x="1181" y="612"/>
                </a:lnTo>
                <a:lnTo>
                  <a:pt x="1183" y="609"/>
                </a:lnTo>
                <a:lnTo>
                  <a:pt x="1186" y="606"/>
                </a:lnTo>
                <a:lnTo>
                  <a:pt x="1188" y="603"/>
                </a:lnTo>
                <a:lnTo>
                  <a:pt x="1188" y="598"/>
                </a:lnTo>
                <a:lnTo>
                  <a:pt x="1186" y="277"/>
                </a:lnTo>
                <a:lnTo>
                  <a:pt x="1186" y="277"/>
                </a:lnTo>
                <a:lnTo>
                  <a:pt x="1186" y="271"/>
                </a:lnTo>
                <a:lnTo>
                  <a:pt x="1185" y="267"/>
                </a:lnTo>
                <a:lnTo>
                  <a:pt x="1182" y="262"/>
                </a:lnTo>
                <a:lnTo>
                  <a:pt x="1179" y="259"/>
                </a:lnTo>
                <a:lnTo>
                  <a:pt x="1174" y="255"/>
                </a:lnTo>
                <a:lnTo>
                  <a:pt x="1169" y="253"/>
                </a:lnTo>
                <a:lnTo>
                  <a:pt x="1165" y="251"/>
                </a:lnTo>
                <a:lnTo>
                  <a:pt x="1160" y="251"/>
                </a:lnTo>
                <a:lnTo>
                  <a:pt x="1067" y="251"/>
                </a:lnTo>
                <a:lnTo>
                  <a:pt x="1067" y="251"/>
                </a:lnTo>
                <a:lnTo>
                  <a:pt x="1062" y="251"/>
                </a:lnTo>
                <a:lnTo>
                  <a:pt x="1057" y="253"/>
                </a:lnTo>
                <a:lnTo>
                  <a:pt x="1052" y="255"/>
                </a:lnTo>
                <a:lnTo>
                  <a:pt x="1049" y="259"/>
                </a:lnTo>
                <a:lnTo>
                  <a:pt x="1045" y="262"/>
                </a:lnTo>
                <a:lnTo>
                  <a:pt x="1043" y="267"/>
                </a:lnTo>
                <a:lnTo>
                  <a:pt x="1041" y="271"/>
                </a:lnTo>
                <a:lnTo>
                  <a:pt x="1041" y="277"/>
                </a:lnTo>
                <a:lnTo>
                  <a:pt x="1040" y="667"/>
                </a:lnTo>
                <a:lnTo>
                  <a:pt x="1040" y="667"/>
                </a:lnTo>
                <a:lnTo>
                  <a:pt x="1040" y="671"/>
                </a:lnTo>
                <a:lnTo>
                  <a:pt x="1042" y="677"/>
                </a:lnTo>
                <a:lnTo>
                  <a:pt x="1044" y="681"/>
                </a:lnTo>
                <a:lnTo>
                  <a:pt x="1048" y="685"/>
                </a:lnTo>
                <a:lnTo>
                  <a:pt x="1051" y="689"/>
                </a:lnTo>
                <a:lnTo>
                  <a:pt x="1056" y="691"/>
                </a:lnTo>
                <a:lnTo>
                  <a:pt x="1061" y="692"/>
                </a:lnTo>
                <a:lnTo>
                  <a:pt x="1066" y="693"/>
                </a:lnTo>
                <a:lnTo>
                  <a:pt x="1066" y="693"/>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
          <p:cNvSpPr>
            <a:spLocks noChangeAspect="1" noEditPoints="1"/>
          </p:cNvSpPr>
          <p:nvPr/>
        </p:nvSpPr>
        <p:spPr bwMode="auto">
          <a:xfrm>
            <a:off x="2882001" y="4986084"/>
            <a:ext cx="629862" cy="586511"/>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0"/>
          <p:cNvSpPr>
            <a:spLocks noChangeAspect="1"/>
          </p:cNvSpPr>
          <p:nvPr/>
        </p:nvSpPr>
        <p:spPr bwMode="auto">
          <a:xfrm>
            <a:off x="4838579" y="3797750"/>
            <a:ext cx="1080000" cy="646283"/>
          </a:xfrm>
          <a:custGeom>
            <a:avLst/>
            <a:gdLst>
              <a:gd name="T0" fmla="*/ 315 w 1509"/>
              <a:gd name="T1" fmla="*/ 902 h 905"/>
              <a:gd name="T2" fmla="*/ 247 w 1509"/>
              <a:gd name="T3" fmla="*/ 887 h 905"/>
              <a:gd name="T4" fmla="*/ 184 w 1509"/>
              <a:gd name="T5" fmla="*/ 861 h 905"/>
              <a:gd name="T6" fmla="*/ 127 w 1509"/>
              <a:gd name="T7" fmla="*/ 822 h 905"/>
              <a:gd name="T8" fmla="*/ 80 w 1509"/>
              <a:gd name="T9" fmla="*/ 774 h 905"/>
              <a:gd name="T10" fmla="*/ 43 w 1509"/>
              <a:gd name="T11" fmla="*/ 717 h 905"/>
              <a:gd name="T12" fmla="*/ 15 w 1509"/>
              <a:gd name="T13" fmla="*/ 654 h 905"/>
              <a:gd name="T14" fmla="*/ 2 w 1509"/>
              <a:gd name="T15" fmla="*/ 585 h 905"/>
              <a:gd name="T16" fmla="*/ 0 w 1509"/>
              <a:gd name="T17" fmla="*/ 531 h 905"/>
              <a:gd name="T18" fmla="*/ 10 w 1509"/>
              <a:gd name="T19" fmla="*/ 463 h 905"/>
              <a:gd name="T20" fmla="*/ 30 w 1509"/>
              <a:gd name="T21" fmla="*/ 398 h 905"/>
              <a:gd name="T22" fmla="*/ 61 w 1509"/>
              <a:gd name="T23" fmla="*/ 341 h 905"/>
              <a:gd name="T24" fmla="*/ 101 w 1509"/>
              <a:gd name="T25" fmla="*/ 292 h 905"/>
              <a:gd name="T26" fmla="*/ 151 w 1509"/>
              <a:gd name="T27" fmla="*/ 253 h 905"/>
              <a:gd name="T28" fmla="*/ 209 w 1509"/>
              <a:gd name="T29" fmla="*/ 224 h 905"/>
              <a:gd name="T30" fmla="*/ 274 w 1509"/>
              <a:gd name="T31" fmla="*/ 207 h 905"/>
              <a:gd name="T32" fmla="*/ 327 w 1509"/>
              <a:gd name="T33" fmla="*/ 203 h 905"/>
              <a:gd name="T34" fmla="*/ 314 w 1509"/>
              <a:gd name="T35" fmla="*/ 239 h 905"/>
              <a:gd name="T36" fmla="*/ 301 w 1509"/>
              <a:gd name="T37" fmla="*/ 399 h 905"/>
              <a:gd name="T38" fmla="*/ 329 w 1509"/>
              <a:gd name="T39" fmla="*/ 308 h 905"/>
              <a:gd name="T40" fmla="*/ 354 w 1509"/>
              <a:gd name="T41" fmla="*/ 250 h 905"/>
              <a:gd name="T42" fmla="*/ 434 w 1509"/>
              <a:gd name="T43" fmla="*/ 127 h 905"/>
              <a:gd name="T44" fmla="*/ 522 w 1509"/>
              <a:gd name="T45" fmla="*/ 50 h 905"/>
              <a:gd name="T46" fmla="*/ 620 w 1509"/>
              <a:gd name="T47" fmla="*/ 11 h 905"/>
              <a:gd name="T48" fmla="*/ 728 w 1509"/>
              <a:gd name="T49" fmla="*/ 0 h 905"/>
              <a:gd name="T50" fmla="*/ 811 w 1509"/>
              <a:gd name="T51" fmla="*/ 9 h 905"/>
              <a:gd name="T52" fmla="*/ 917 w 1509"/>
              <a:gd name="T53" fmla="*/ 49 h 905"/>
              <a:gd name="T54" fmla="*/ 1003 w 1509"/>
              <a:gd name="T55" fmla="*/ 118 h 905"/>
              <a:gd name="T56" fmla="*/ 1034 w 1509"/>
              <a:gd name="T57" fmla="*/ 163 h 905"/>
              <a:gd name="T58" fmla="*/ 1053 w 1509"/>
              <a:gd name="T59" fmla="*/ 215 h 905"/>
              <a:gd name="T60" fmla="*/ 1061 w 1509"/>
              <a:gd name="T61" fmla="*/ 259 h 905"/>
              <a:gd name="T62" fmla="*/ 1061 w 1509"/>
              <a:gd name="T63" fmla="*/ 361 h 905"/>
              <a:gd name="T64" fmla="*/ 1052 w 1509"/>
              <a:gd name="T65" fmla="*/ 417 h 905"/>
              <a:gd name="T66" fmla="*/ 1081 w 1509"/>
              <a:gd name="T67" fmla="*/ 380 h 905"/>
              <a:gd name="T68" fmla="*/ 1103 w 1509"/>
              <a:gd name="T69" fmla="*/ 322 h 905"/>
              <a:gd name="T70" fmla="*/ 1103 w 1509"/>
              <a:gd name="T71" fmla="*/ 247 h 905"/>
              <a:gd name="T72" fmla="*/ 1085 w 1509"/>
              <a:gd name="T73" fmla="*/ 180 h 905"/>
              <a:gd name="T74" fmla="*/ 1117 w 1509"/>
              <a:gd name="T75" fmla="*/ 162 h 905"/>
              <a:gd name="T76" fmla="*/ 1165 w 1509"/>
              <a:gd name="T77" fmla="*/ 151 h 905"/>
              <a:gd name="T78" fmla="*/ 1211 w 1509"/>
              <a:gd name="T79" fmla="*/ 152 h 905"/>
              <a:gd name="T80" fmla="*/ 1277 w 1509"/>
              <a:gd name="T81" fmla="*/ 168 h 905"/>
              <a:gd name="T82" fmla="*/ 1336 w 1509"/>
              <a:gd name="T83" fmla="*/ 196 h 905"/>
              <a:gd name="T84" fmla="*/ 1389 w 1509"/>
              <a:gd name="T85" fmla="*/ 235 h 905"/>
              <a:gd name="T86" fmla="*/ 1434 w 1509"/>
              <a:gd name="T87" fmla="*/ 285 h 905"/>
              <a:gd name="T88" fmla="*/ 1469 w 1509"/>
              <a:gd name="T89" fmla="*/ 342 h 905"/>
              <a:gd name="T90" fmla="*/ 1495 w 1509"/>
              <a:gd name="T91" fmla="*/ 405 h 905"/>
              <a:gd name="T92" fmla="*/ 1508 w 1509"/>
              <a:gd name="T93" fmla="*/ 473 h 905"/>
              <a:gd name="T94" fmla="*/ 1509 w 1509"/>
              <a:gd name="T95" fmla="*/ 525 h 905"/>
              <a:gd name="T96" fmla="*/ 1499 w 1509"/>
              <a:gd name="T97" fmla="*/ 596 h 905"/>
              <a:gd name="T98" fmla="*/ 1475 w 1509"/>
              <a:gd name="T99" fmla="*/ 665 h 905"/>
              <a:gd name="T100" fmla="*/ 1439 w 1509"/>
              <a:gd name="T101" fmla="*/ 730 h 905"/>
              <a:gd name="T102" fmla="*/ 1387 w 1509"/>
              <a:gd name="T103" fmla="*/ 789 h 905"/>
              <a:gd name="T104" fmla="*/ 1322 w 1509"/>
              <a:gd name="T105" fmla="*/ 839 h 905"/>
              <a:gd name="T106" fmla="*/ 1243 w 1509"/>
              <a:gd name="T107" fmla="*/ 875 h 905"/>
              <a:gd name="T108" fmla="*/ 1147 w 1509"/>
              <a:gd name="T109" fmla="*/ 898 h 905"/>
              <a:gd name="T110" fmla="*/ 1067 w 1509"/>
              <a:gd name="T111" fmla="*/ 902 h 905"/>
              <a:gd name="T112" fmla="*/ 991 w 1509"/>
              <a:gd name="T113" fmla="*/ 897 h 905"/>
              <a:gd name="T114" fmla="*/ 874 w 1509"/>
              <a:gd name="T115" fmla="*/ 865 h 905"/>
              <a:gd name="T116" fmla="*/ 750 w 1509"/>
              <a:gd name="T117" fmla="*/ 853 h 905"/>
              <a:gd name="T118" fmla="*/ 639 w 1509"/>
              <a:gd name="T119" fmla="*/ 867 h 905"/>
              <a:gd name="T120" fmla="*/ 535 w 1509"/>
              <a:gd name="T121" fmla="*/ 894 h 905"/>
              <a:gd name="T122" fmla="*/ 417 w 1509"/>
              <a:gd name="T123" fmla="*/ 90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9" h="905">
                <a:moveTo>
                  <a:pt x="351" y="904"/>
                </a:moveTo>
                <a:lnTo>
                  <a:pt x="351" y="904"/>
                </a:lnTo>
                <a:lnTo>
                  <a:pt x="333" y="904"/>
                </a:lnTo>
                <a:lnTo>
                  <a:pt x="315" y="902"/>
                </a:lnTo>
                <a:lnTo>
                  <a:pt x="297" y="900"/>
                </a:lnTo>
                <a:lnTo>
                  <a:pt x="281" y="897"/>
                </a:lnTo>
                <a:lnTo>
                  <a:pt x="263" y="893"/>
                </a:lnTo>
                <a:lnTo>
                  <a:pt x="247" y="887"/>
                </a:lnTo>
                <a:lnTo>
                  <a:pt x="230" y="882"/>
                </a:lnTo>
                <a:lnTo>
                  <a:pt x="215" y="875"/>
                </a:lnTo>
                <a:lnTo>
                  <a:pt x="199" y="868"/>
                </a:lnTo>
                <a:lnTo>
                  <a:pt x="184" y="861"/>
                </a:lnTo>
                <a:lnTo>
                  <a:pt x="169" y="852"/>
                </a:lnTo>
                <a:lnTo>
                  <a:pt x="155" y="842"/>
                </a:lnTo>
                <a:lnTo>
                  <a:pt x="142" y="833"/>
                </a:lnTo>
                <a:lnTo>
                  <a:pt x="127" y="822"/>
                </a:lnTo>
                <a:lnTo>
                  <a:pt x="116" y="812"/>
                </a:lnTo>
                <a:lnTo>
                  <a:pt x="103" y="800"/>
                </a:lnTo>
                <a:lnTo>
                  <a:pt x="91" y="787"/>
                </a:lnTo>
                <a:lnTo>
                  <a:pt x="80" y="774"/>
                </a:lnTo>
                <a:lnTo>
                  <a:pt x="70" y="761"/>
                </a:lnTo>
                <a:lnTo>
                  <a:pt x="60" y="747"/>
                </a:lnTo>
                <a:lnTo>
                  <a:pt x="51" y="733"/>
                </a:lnTo>
                <a:lnTo>
                  <a:pt x="43" y="717"/>
                </a:lnTo>
                <a:lnTo>
                  <a:pt x="34" y="702"/>
                </a:lnTo>
                <a:lnTo>
                  <a:pt x="27" y="687"/>
                </a:lnTo>
                <a:lnTo>
                  <a:pt x="21" y="670"/>
                </a:lnTo>
                <a:lnTo>
                  <a:pt x="15" y="654"/>
                </a:lnTo>
                <a:lnTo>
                  <a:pt x="11" y="637"/>
                </a:lnTo>
                <a:lnTo>
                  <a:pt x="7" y="621"/>
                </a:lnTo>
                <a:lnTo>
                  <a:pt x="4" y="603"/>
                </a:lnTo>
                <a:lnTo>
                  <a:pt x="2" y="585"/>
                </a:lnTo>
                <a:lnTo>
                  <a:pt x="0" y="568"/>
                </a:lnTo>
                <a:lnTo>
                  <a:pt x="0" y="550"/>
                </a:lnTo>
                <a:lnTo>
                  <a:pt x="0" y="550"/>
                </a:lnTo>
                <a:lnTo>
                  <a:pt x="0" y="531"/>
                </a:lnTo>
                <a:lnTo>
                  <a:pt x="1" y="513"/>
                </a:lnTo>
                <a:lnTo>
                  <a:pt x="4" y="496"/>
                </a:lnTo>
                <a:lnTo>
                  <a:pt x="6" y="479"/>
                </a:lnTo>
                <a:lnTo>
                  <a:pt x="10" y="463"/>
                </a:lnTo>
                <a:lnTo>
                  <a:pt x="13" y="446"/>
                </a:lnTo>
                <a:lnTo>
                  <a:pt x="19" y="430"/>
                </a:lnTo>
                <a:lnTo>
                  <a:pt x="24" y="413"/>
                </a:lnTo>
                <a:lnTo>
                  <a:pt x="30" y="398"/>
                </a:lnTo>
                <a:lnTo>
                  <a:pt x="37" y="384"/>
                </a:lnTo>
                <a:lnTo>
                  <a:pt x="44" y="368"/>
                </a:lnTo>
                <a:lnTo>
                  <a:pt x="52" y="354"/>
                </a:lnTo>
                <a:lnTo>
                  <a:pt x="61" y="341"/>
                </a:lnTo>
                <a:lnTo>
                  <a:pt x="71" y="328"/>
                </a:lnTo>
                <a:lnTo>
                  <a:pt x="80" y="315"/>
                </a:lnTo>
                <a:lnTo>
                  <a:pt x="91" y="303"/>
                </a:lnTo>
                <a:lnTo>
                  <a:pt x="101" y="292"/>
                </a:lnTo>
                <a:lnTo>
                  <a:pt x="113" y="281"/>
                </a:lnTo>
                <a:lnTo>
                  <a:pt x="125" y="272"/>
                </a:lnTo>
                <a:lnTo>
                  <a:pt x="138" y="262"/>
                </a:lnTo>
                <a:lnTo>
                  <a:pt x="151" y="253"/>
                </a:lnTo>
                <a:lnTo>
                  <a:pt x="165" y="244"/>
                </a:lnTo>
                <a:lnTo>
                  <a:pt x="179" y="237"/>
                </a:lnTo>
                <a:lnTo>
                  <a:pt x="193" y="230"/>
                </a:lnTo>
                <a:lnTo>
                  <a:pt x="209" y="224"/>
                </a:lnTo>
                <a:lnTo>
                  <a:pt x="224" y="219"/>
                </a:lnTo>
                <a:lnTo>
                  <a:pt x="241" y="214"/>
                </a:lnTo>
                <a:lnTo>
                  <a:pt x="257" y="210"/>
                </a:lnTo>
                <a:lnTo>
                  <a:pt x="274" y="207"/>
                </a:lnTo>
                <a:lnTo>
                  <a:pt x="291" y="204"/>
                </a:lnTo>
                <a:lnTo>
                  <a:pt x="309" y="203"/>
                </a:lnTo>
                <a:lnTo>
                  <a:pt x="327" y="203"/>
                </a:lnTo>
                <a:lnTo>
                  <a:pt x="327" y="203"/>
                </a:lnTo>
                <a:lnTo>
                  <a:pt x="326" y="204"/>
                </a:lnTo>
                <a:lnTo>
                  <a:pt x="322" y="210"/>
                </a:lnTo>
                <a:lnTo>
                  <a:pt x="318" y="221"/>
                </a:lnTo>
                <a:lnTo>
                  <a:pt x="314" y="239"/>
                </a:lnTo>
                <a:lnTo>
                  <a:pt x="309" y="264"/>
                </a:lnTo>
                <a:lnTo>
                  <a:pt x="304" y="299"/>
                </a:lnTo>
                <a:lnTo>
                  <a:pt x="302" y="342"/>
                </a:lnTo>
                <a:lnTo>
                  <a:pt x="301" y="399"/>
                </a:lnTo>
                <a:lnTo>
                  <a:pt x="301" y="399"/>
                </a:lnTo>
                <a:lnTo>
                  <a:pt x="310" y="364"/>
                </a:lnTo>
                <a:lnTo>
                  <a:pt x="321" y="333"/>
                </a:lnTo>
                <a:lnTo>
                  <a:pt x="329" y="308"/>
                </a:lnTo>
                <a:lnTo>
                  <a:pt x="337" y="287"/>
                </a:lnTo>
                <a:lnTo>
                  <a:pt x="349" y="260"/>
                </a:lnTo>
                <a:lnTo>
                  <a:pt x="354" y="250"/>
                </a:lnTo>
                <a:lnTo>
                  <a:pt x="354" y="250"/>
                </a:lnTo>
                <a:lnTo>
                  <a:pt x="374" y="215"/>
                </a:lnTo>
                <a:lnTo>
                  <a:pt x="393" y="182"/>
                </a:lnTo>
                <a:lnTo>
                  <a:pt x="414" y="152"/>
                </a:lnTo>
                <a:lnTo>
                  <a:pt x="434" y="127"/>
                </a:lnTo>
                <a:lnTo>
                  <a:pt x="455" y="104"/>
                </a:lnTo>
                <a:lnTo>
                  <a:pt x="478" y="83"/>
                </a:lnTo>
                <a:lnTo>
                  <a:pt x="500" y="65"/>
                </a:lnTo>
                <a:lnTo>
                  <a:pt x="522" y="50"/>
                </a:lnTo>
                <a:lnTo>
                  <a:pt x="546" y="37"/>
                </a:lnTo>
                <a:lnTo>
                  <a:pt x="571" y="26"/>
                </a:lnTo>
                <a:lnTo>
                  <a:pt x="596" y="18"/>
                </a:lnTo>
                <a:lnTo>
                  <a:pt x="620" y="11"/>
                </a:lnTo>
                <a:lnTo>
                  <a:pt x="646" y="6"/>
                </a:lnTo>
                <a:lnTo>
                  <a:pt x="672" y="3"/>
                </a:lnTo>
                <a:lnTo>
                  <a:pt x="699" y="0"/>
                </a:lnTo>
                <a:lnTo>
                  <a:pt x="728" y="0"/>
                </a:lnTo>
                <a:lnTo>
                  <a:pt x="728" y="0"/>
                </a:lnTo>
                <a:lnTo>
                  <a:pt x="755" y="0"/>
                </a:lnTo>
                <a:lnTo>
                  <a:pt x="783" y="4"/>
                </a:lnTo>
                <a:lnTo>
                  <a:pt x="811" y="9"/>
                </a:lnTo>
                <a:lnTo>
                  <a:pt x="838" y="16"/>
                </a:lnTo>
                <a:lnTo>
                  <a:pt x="866" y="25"/>
                </a:lnTo>
                <a:lnTo>
                  <a:pt x="893" y="36"/>
                </a:lnTo>
                <a:lnTo>
                  <a:pt x="917" y="49"/>
                </a:lnTo>
                <a:lnTo>
                  <a:pt x="941" y="64"/>
                </a:lnTo>
                <a:lnTo>
                  <a:pt x="963" y="81"/>
                </a:lnTo>
                <a:lnTo>
                  <a:pt x="985" y="98"/>
                </a:lnTo>
                <a:lnTo>
                  <a:pt x="1003" y="118"/>
                </a:lnTo>
                <a:lnTo>
                  <a:pt x="1012" y="129"/>
                </a:lnTo>
                <a:lnTo>
                  <a:pt x="1020" y="139"/>
                </a:lnTo>
                <a:lnTo>
                  <a:pt x="1027" y="151"/>
                </a:lnTo>
                <a:lnTo>
                  <a:pt x="1034" y="163"/>
                </a:lnTo>
                <a:lnTo>
                  <a:pt x="1040" y="175"/>
                </a:lnTo>
                <a:lnTo>
                  <a:pt x="1045" y="188"/>
                </a:lnTo>
                <a:lnTo>
                  <a:pt x="1049" y="201"/>
                </a:lnTo>
                <a:lnTo>
                  <a:pt x="1053" y="215"/>
                </a:lnTo>
                <a:lnTo>
                  <a:pt x="1057" y="228"/>
                </a:lnTo>
                <a:lnTo>
                  <a:pt x="1058" y="242"/>
                </a:lnTo>
                <a:lnTo>
                  <a:pt x="1058" y="242"/>
                </a:lnTo>
                <a:lnTo>
                  <a:pt x="1061" y="259"/>
                </a:lnTo>
                <a:lnTo>
                  <a:pt x="1062" y="275"/>
                </a:lnTo>
                <a:lnTo>
                  <a:pt x="1065" y="306"/>
                </a:lnTo>
                <a:lnTo>
                  <a:pt x="1064" y="335"/>
                </a:lnTo>
                <a:lnTo>
                  <a:pt x="1061" y="361"/>
                </a:lnTo>
                <a:lnTo>
                  <a:pt x="1059" y="384"/>
                </a:lnTo>
                <a:lnTo>
                  <a:pt x="1055" y="401"/>
                </a:lnTo>
                <a:lnTo>
                  <a:pt x="1052" y="417"/>
                </a:lnTo>
                <a:lnTo>
                  <a:pt x="1052" y="417"/>
                </a:lnTo>
                <a:lnTo>
                  <a:pt x="1061" y="407"/>
                </a:lnTo>
                <a:lnTo>
                  <a:pt x="1068" y="399"/>
                </a:lnTo>
                <a:lnTo>
                  <a:pt x="1075" y="389"/>
                </a:lnTo>
                <a:lnTo>
                  <a:pt x="1081" y="380"/>
                </a:lnTo>
                <a:lnTo>
                  <a:pt x="1086" y="371"/>
                </a:lnTo>
                <a:lnTo>
                  <a:pt x="1091" y="361"/>
                </a:lnTo>
                <a:lnTo>
                  <a:pt x="1098" y="341"/>
                </a:lnTo>
                <a:lnTo>
                  <a:pt x="1103" y="322"/>
                </a:lnTo>
                <a:lnTo>
                  <a:pt x="1105" y="302"/>
                </a:lnTo>
                <a:lnTo>
                  <a:pt x="1105" y="283"/>
                </a:lnTo>
                <a:lnTo>
                  <a:pt x="1105" y="264"/>
                </a:lnTo>
                <a:lnTo>
                  <a:pt x="1103" y="247"/>
                </a:lnTo>
                <a:lnTo>
                  <a:pt x="1100" y="231"/>
                </a:lnTo>
                <a:lnTo>
                  <a:pt x="1093" y="204"/>
                </a:lnTo>
                <a:lnTo>
                  <a:pt x="1087" y="187"/>
                </a:lnTo>
                <a:lnTo>
                  <a:pt x="1085" y="180"/>
                </a:lnTo>
                <a:lnTo>
                  <a:pt x="1085" y="180"/>
                </a:lnTo>
                <a:lnTo>
                  <a:pt x="1094" y="173"/>
                </a:lnTo>
                <a:lnTo>
                  <a:pt x="1105" y="167"/>
                </a:lnTo>
                <a:lnTo>
                  <a:pt x="1117" y="162"/>
                </a:lnTo>
                <a:lnTo>
                  <a:pt x="1128" y="157"/>
                </a:lnTo>
                <a:lnTo>
                  <a:pt x="1140" y="155"/>
                </a:lnTo>
                <a:lnTo>
                  <a:pt x="1152" y="152"/>
                </a:lnTo>
                <a:lnTo>
                  <a:pt x="1165" y="151"/>
                </a:lnTo>
                <a:lnTo>
                  <a:pt x="1177" y="150"/>
                </a:lnTo>
                <a:lnTo>
                  <a:pt x="1177" y="150"/>
                </a:lnTo>
                <a:lnTo>
                  <a:pt x="1195" y="151"/>
                </a:lnTo>
                <a:lnTo>
                  <a:pt x="1211" y="152"/>
                </a:lnTo>
                <a:lnTo>
                  <a:pt x="1228" y="155"/>
                </a:lnTo>
                <a:lnTo>
                  <a:pt x="1244" y="158"/>
                </a:lnTo>
                <a:lnTo>
                  <a:pt x="1261" y="162"/>
                </a:lnTo>
                <a:lnTo>
                  <a:pt x="1277" y="168"/>
                </a:lnTo>
                <a:lnTo>
                  <a:pt x="1292" y="174"/>
                </a:lnTo>
                <a:lnTo>
                  <a:pt x="1308" y="180"/>
                </a:lnTo>
                <a:lnTo>
                  <a:pt x="1322" y="188"/>
                </a:lnTo>
                <a:lnTo>
                  <a:pt x="1336" y="196"/>
                </a:lnTo>
                <a:lnTo>
                  <a:pt x="1350" y="204"/>
                </a:lnTo>
                <a:lnTo>
                  <a:pt x="1364" y="214"/>
                </a:lnTo>
                <a:lnTo>
                  <a:pt x="1377" y="224"/>
                </a:lnTo>
                <a:lnTo>
                  <a:pt x="1389" y="235"/>
                </a:lnTo>
                <a:lnTo>
                  <a:pt x="1402" y="247"/>
                </a:lnTo>
                <a:lnTo>
                  <a:pt x="1413" y="259"/>
                </a:lnTo>
                <a:lnTo>
                  <a:pt x="1424" y="272"/>
                </a:lnTo>
                <a:lnTo>
                  <a:pt x="1434" y="285"/>
                </a:lnTo>
                <a:lnTo>
                  <a:pt x="1444" y="299"/>
                </a:lnTo>
                <a:lnTo>
                  <a:pt x="1454" y="313"/>
                </a:lnTo>
                <a:lnTo>
                  <a:pt x="1462" y="327"/>
                </a:lnTo>
                <a:lnTo>
                  <a:pt x="1469" y="342"/>
                </a:lnTo>
                <a:lnTo>
                  <a:pt x="1477" y="358"/>
                </a:lnTo>
                <a:lnTo>
                  <a:pt x="1483" y="373"/>
                </a:lnTo>
                <a:lnTo>
                  <a:pt x="1489" y="389"/>
                </a:lnTo>
                <a:lnTo>
                  <a:pt x="1495" y="405"/>
                </a:lnTo>
                <a:lnTo>
                  <a:pt x="1499" y="421"/>
                </a:lnTo>
                <a:lnTo>
                  <a:pt x="1502" y="439"/>
                </a:lnTo>
                <a:lnTo>
                  <a:pt x="1506" y="456"/>
                </a:lnTo>
                <a:lnTo>
                  <a:pt x="1508" y="473"/>
                </a:lnTo>
                <a:lnTo>
                  <a:pt x="1509" y="490"/>
                </a:lnTo>
                <a:lnTo>
                  <a:pt x="1509" y="507"/>
                </a:lnTo>
                <a:lnTo>
                  <a:pt x="1509" y="507"/>
                </a:lnTo>
                <a:lnTo>
                  <a:pt x="1509" y="525"/>
                </a:lnTo>
                <a:lnTo>
                  <a:pt x="1508" y="543"/>
                </a:lnTo>
                <a:lnTo>
                  <a:pt x="1506" y="560"/>
                </a:lnTo>
                <a:lnTo>
                  <a:pt x="1502" y="578"/>
                </a:lnTo>
                <a:lnTo>
                  <a:pt x="1499" y="596"/>
                </a:lnTo>
                <a:lnTo>
                  <a:pt x="1494" y="614"/>
                </a:lnTo>
                <a:lnTo>
                  <a:pt x="1489" y="631"/>
                </a:lnTo>
                <a:lnTo>
                  <a:pt x="1482" y="648"/>
                </a:lnTo>
                <a:lnTo>
                  <a:pt x="1475" y="665"/>
                </a:lnTo>
                <a:lnTo>
                  <a:pt x="1468" y="682"/>
                </a:lnTo>
                <a:lnTo>
                  <a:pt x="1459" y="698"/>
                </a:lnTo>
                <a:lnTo>
                  <a:pt x="1449" y="715"/>
                </a:lnTo>
                <a:lnTo>
                  <a:pt x="1439" y="730"/>
                </a:lnTo>
                <a:lnTo>
                  <a:pt x="1427" y="746"/>
                </a:lnTo>
                <a:lnTo>
                  <a:pt x="1415" y="761"/>
                </a:lnTo>
                <a:lnTo>
                  <a:pt x="1401" y="775"/>
                </a:lnTo>
                <a:lnTo>
                  <a:pt x="1387" y="789"/>
                </a:lnTo>
                <a:lnTo>
                  <a:pt x="1373" y="802"/>
                </a:lnTo>
                <a:lnTo>
                  <a:pt x="1356" y="815"/>
                </a:lnTo>
                <a:lnTo>
                  <a:pt x="1340" y="827"/>
                </a:lnTo>
                <a:lnTo>
                  <a:pt x="1322" y="839"/>
                </a:lnTo>
                <a:lnTo>
                  <a:pt x="1303" y="848"/>
                </a:lnTo>
                <a:lnTo>
                  <a:pt x="1284" y="859"/>
                </a:lnTo>
                <a:lnTo>
                  <a:pt x="1264" y="867"/>
                </a:lnTo>
                <a:lnTo>
                  <a:pt x="1243" y="875"/>
                </a:lnTo>
                <a:lnTo>
                  <a:pt x="1220" y="882"/>
                </a:lnTo>
                <a:lnTo>
                  <a:pt x="1197" y="888"/>
                </a:lnTo>
                <a:lnTo>
                  <a:pt x="1173" y="893"/>
                </a:lnTo>
                <a:lnTo>
                  <a:pt x="1147" y="898"/>
                </a:lnTo>
                <a:lnTo>
                  <a:pt x="1123" y="900"/>
                </a:lnTo>
                <a:lnTo>
                  <a:pt x="1095" y="902"/>
                </a:lnTo>
                <a:lnTo>
                  <a:pt x="1067" y="902"/>
                </a:lnTo>
                <a:lnTo>
                  <a:pt x="1067" y="902"/>
                </a:lnTo>
                <a:lnTo>
                  <a:pt x="1046" y="904"/>
                </a:lnTo>
                <a:lnTo>
                  <a:pt x="1027" y="902"/>
                </a:lnTo>
                <a:lnTo>
                  <a:pt x="1008" y="900"/>
                </a:lnTo>
                <a:lnTo>
                  <a:pt x="991" y="897"/>
                </a:lnTo>
                <a:lnTo>
                  <a:pt x="956" y="886"/>
                </a:lnTo>
                <a:lnTo>
                  <a:pt x="919" y="875"/>
                </a:lnTo>
                <a:lnTo>
                  <a:pt x="897" y="869"/>
                </a:lnTo>
                <a:lnTo>
                  <a:pt x="874" y="865"/>
                </a:lnTo>
                <a:lnTo>
                  <a:pt x="848" y="860"/>
                </a:lnTo>
                <a:lnTo>
                  <a:pt x="818" y="856"/>
                </a:lnTo>
                <a:lnTo>
                  <a:pt x="787" y="854"/>
                </a:lnTo>
                <a:lnTo>
                  <a:pt x="750" y="853"/>
                </a:lnTo>
                <a:lnTo>
                  <a:pt x="709" y="854"/>
                </a:lnTo>
                <a:lnTo>
                  <a:pt x="663" y="856"/>
                </a:lnTo>
                <a:lnTo>
                  <a:pt x="663" y="856"/>
                </a:lnTo>
                <a:lnTo>
                  <a:pt x="639" y="867"/>
                </a:lnTo>
                <a:lnTo>
                  <a:pt x="614" y="875"/>
                </a:lnTo>
                <a:lnTo>
                  <a:pt x="588" y="884"/>
                </a:lnTo>
                <a:lnTo>
                  <a:pt x="563" y="890"/>
                </a:lnTo>
                <a:lnTo>
                  <a:pt x="535" y="894"/>
                </a:lnTo>
                <a:lnTo>
                  <a:pt x="511" y="898"/>
                </a:lnTo>
                <a:lnTo>
                  <a:pt x="485" y="900"/>
                </a:lnTo>
                <a:lnTo>
                  <a:pt x="461" y="902"/>
                </a:lnTo>
                <a:lnTo>
                  <a:pt x="417" y="905"/>
                </a:lnTo>
                <a:lnTo>
                  <a:pt x="382" y="905"/>
                </a:lnTo>
                <a:lnTo>
                  <a:pt x="351" y="904"/>
                </a:lnTo>
                <a:lnTo>
                  <a:pt x="351" y="90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ja-JP" altLang="en-US"/>
          </a:p>
        </p:txBody>
      </p:sp>
      <p:cxnSp>
        <p:nvCxnSpPr>
          <p:cNvPr id="13" name="カギ線コネクタ 12"/>
          <p:cNvCxnSpPr/>
          <p:nvPr/>
        </p:nvCxnSpPr>
        <p:spPr>
          <a:xfrm>
            <a:off x="3403073" y="3588019"/>
            <a:ext cx="1236898" cy="452283"/>
          </a:xfrm>
          <a:prstGeom prst="bentConnector3">
            <a:avLst>
              <a:gd name="adj1" fmla="val 715"/>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p:nvPr/>
        </p:nvCxnSpPr>
        <p:spPr>
          <a:xfrm rot="10800000" flipV="1">
            <a:off x="6118723" y="3448045"/>
            <a:ext cx="1306773" cy="536517"/>
          </a:xfrm>
          <a:prstGeom prst="bentConnector3">
            <a:avLst>
              <a:gd name="adj1" fmla="val -411"/>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p:nvPr/>
        </p:nvCxnSpPr>
        <p:spPr>
          <a:xfrm rot="5400000">
            <a:off x="5243820" y="3572343"/>
            <a:ext cx="287926" cy="1"/>
          </a:xfrm>
          <a:prstGeom prst="bentConnector3">
            <a:avLst>
              <a:gd name="adj1" fmla="val 50000"/>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Freeform 18"/>
          <p:cNvSpPr>
            <a:spLocks noChangeAspect="1" noEditPoints="1"/>
          </p:cNvSpPr>
          <p:nvPr/>
        </p:nvSpPr>
        <p:spPr bwMode="auto">
          <a:xfrm>
            <a:off x="7080329" y="5100209"/>
            <a:ext cx="799472" cy="358260"/>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0"/>
          <p:cNvSpPr>
            <a:spLocks noChangeAspect="1" noEditPoints="1"/>
          </p:cNvSpPr>
          <p:nvPr/>
        </p:nvSpPr>
        <p:spPr bwMode="auto">
          <a:xfrm>
            <a:off x="5615970" y="5026241"/>
            <a:ext cx="827574" cy="507649"/>
          </a:xfrm>
          <a:custGeom>
            <a:avLst/>
            <a:gdLst>
              <a:gd name="T0" fmla="*/ 764 w 939"/>
              <a:gd name="T1" fmla="*/ 157 h 576"/>
              <a:gd name="T2" fmla="*/ 782 w 939"/>
              <a:gd name="T3" fmla="*/ 162 h 576"/>
              <a:gd name="T4" fmla="*/ 790 w 939"/>
              <a:gd name="T5" fmla="*/ 243 h 576"/>
              <a:gd name="T6" fmla="*/ 796 w 939"/>
              <a:gd name="T7" fmla="*/ 263 h 576"/>
              <a:gd name="T8" fmla="*/ 804 w 939"/>
              <a:gd name="T9" fmla="*/ 305 h 576"/>
              <a:gd name="T10" fmla="*/ 803 w 939"/>
              <a:gd name="T11" fmla="*/ 323 h 576"/>
              <a:gd name="T12" fmla="*/ 762 w 939"/>
              <a:gd name="T13" fmla="*/ 371 h 576"/>
              <a:gd name="T14" fmla="*/ 761 w 939"/>
              <a:gd name="T15" fmla="*/ 397 h 576"/>
              <a:gd name="T16" fmla="*/ 838 w 939"/>
              <a:gd name="T17" fmla="*/ 444 h 576"/>
              <a:gd name="T18" fmla="*/ 920 w 939"/>
              <a:gd name="T19" fmla="*/ 508 h 576"/>
              <a:gd name="T20" fmla="*/ 736 w 939"/>
              <a:gd name="T21" fmla="*/ 571 h 576"/>
              <a:gd name="T22" fmla="*/ 718 w 939"/>
              <a:gd name="T23" fmla="*/ 448 h 576"/>
              <a:gd name="T24" fmla="*/ 671 w 939"/>
              <a:gd name="T25" fmla="*/ 365 h 576"/>
              <a:gd name="T26" fmla="*/ 634 w 939"/>
              <a:gd name="T27" fmla="*/ 316 h 576"/>
              <a:gd name="T28" fmla="*/ 631 w 939"/>
              <a:gd name="T29" fmla="*/ 282 h 576"/>
              <a:gd name="T30" fmla="*/ 644 w 939"/>
              <a:gd name="T31" fmla="*/ 256 h 576"/>
              <a:gd name="T32" fmla="*/ 642 w 939"/>
              <a:gd name="T33" fmla="*/ 186 h 576"/>
              <a:gd name="T34" fmla="*/ 675 w 939"/>
              <a:gd name="T35" fmla="*/ 154 h 576"/>
              <a:gd name="T36" fmla="*/ 684 w 939"/>
              <a:gd name="T37" fmla="*/ 152 h 576"/>
              <a:gd name="T38" fmla="*/ 730 w 939"/>
              <a:gd name="T39" fmla="*/ 143 h 576"/>
              <a:gd name="T40" fmla="*/ 250 w 939"/>
              <a:gd name="T41" fmla="*/ 151 h 576"/>
              <a:gd name="T42" fmla="*/ 259 w 939"/>
              <a:gd name="T43" fmla="*/ 154 h 576"/>
              <a:gd name="T44" fmla="*/ 293 w 939"/>
              <a:gd name="T45" fmla="*/ 178 h 576"/>
              <a:gd name="T46" fmla="*/ 293 w 939"/>
              <a:gd name="T47" fmla="*/ 256 h 576"/>
              <a:gd name="T48" fmla="*/ 310 w 939"/>
              <a:gd name="T49" fmla="*/ 282 h 576"/>
              <a:gd name="T50" fmla="*/ 308 w 939"/>
              <a:gd name="T51" fmla="*/ 316 h 576"/>
              <a:gd name="T52" fmla="*/ 268 w 939"/>
              <a:gd name="T53" fmla="*/ 365 h 576"/>
              <a:gd name="T54" fmla="*/ 221 w 939"/>
              <a:gd name="T55" fmla="*/ 448 h 576"/>
              <a:gd name="T56" fmla="*/ 204 w 939"/>
              <a:gd name="T57" fmla="*/ 576 h 576"/>
              <a:gd name="T58" fmla="*/ 28 w 939"/>
              <a:gd name="T59" fmla="*/ 493 h 576"/>
              <a:gd name="T60" fmla="*/ 128 w 939"/>
              <a:gd name="T61" fmla="*/ 438 h 576"/>
              <a:gd name="T62" fmla="*/ 175 w 939"/>
              <a:gd name="T63" fmla="*/ 396 h 576"/>
              <a:gd name="T64" fmla="*/ 177 w 939"/>
              <a:gd name="T65" fmla="*/ 370 h 576"/>
              <a:gd name="T66" fmla="*/ 131 w 939"/>
              <a:gd name="T67" fmla="*/ 313 h 576"/>
              <a:gd name="T68" fmla="*/ 144 w 939"/>
              <a:gd name="T69" fmla="*/ 263 h 576"/>
              <a:gd name="T70" fmla="*/ 149 w 939"/>
              <a:gd name="T71" fmla="*/ 255 h 576"/>
              <a:gd name="T72" fmla="*/ 152 w 939"/>
              <a:gd name="T73" fmla="*/ 172 h 576"/>
              <a:gd name="T74" fmla="*/ 177 w 939"/>
              <a:gd name="T75" fmla="*/ 157 h 576"/>
              <a:gd name="T76" fmla="*/ 209 w 939"/>
              <a:gd name="T77" fmla="*/ 143 h 576"/>
              <a:gd name="T78" fmla="*/ 534 w 939"/>
              <a:gd name="T79" fmla="*/ 37 h 576"/>
              <a:gd name="T80" fmla="*/ 585 w 939"/>
              <a:gd name="T81" fmla="*/ 76 h 576"/>
              <a:gd name="T82" fmla="*/ 585 w 939"/>
              <a:gd name="T83" fmla="*/ 167 h 576"/>
              <a:gd name="T84" fmla="*/ 600 w 939"/>
              <a:gd name="T85" fmla="*/ 178 h 576"/>
              <a:gd name="T86" fmla="*/ 602 w 939"/>
              <a:gd name="T87" fmla="*/ 243 h 576"/>
              <a:gd name="T88" fmla="*/ 530 w 939"/>
              <a:gd name="T89" fmla="*/ 311 h 576"/>
              <a:gd name="T90" fmla="*/ 527 w 939"/>
              <a:gd name="T91" fmla="*/ 355 h 576"/>
              <a:gd name="T92" fmla="*/ 618 w 939"/>
              <a:gd name="T93" fmla="*/ 409 h 576"/>
              <a:gd name="T94" fmla="*/ 694 w 939"/>
              <a:gd name="T95" fmla="*/ 465 h 576"/>
              <a:gd name="T96" fmla="*/ 704 w 939"/>
              <a:gd name="T97" fmla="*/ 576 h 576"/>
              <a:gd name="T98" fmla="*/ 242 w 939"/>
              <a:gd name="T99" fmla="*/ 472 h 576"/>
              <a:gd name="T100" fmla="*/ 313 w 939"/>
              <a:gd name="T101" fmla="*/ 409 h 576"/>
              <a:gd name="T102" fmla="*/ 410 w 939"/>
              <a:gd name="T103" fmla="*/ 355 h 576"/>
              <a:gd name="T104" fmla="*/ 405 w 939"/>
              <a:gd name="T105" fmla="*/ 310 h 576"/>
              <a:gd name="T106" fmla="*/ 329 w 939"/>
              <a:gd name="T107" fmla="*/ 243 h 576"/>
              <a:gd name="T108" fmla="*/ 326 w 939"/>
              <a:gd name="T109" fmla="*/ 183 h 576"/>
              <a:gd name="T110" fmla="*/ 347 w 939"/>
              <a:gd name="T111" fmla="*/ 170 h 576"/>
              <a:gd name="T112" fmla="*/ 355 w 939"/>
              <a:gd name="T113" fmla="*/ 84 h 576"/>
              <a:gd name="T114" fmla="*/ 417 w 939"/>
              <a:gd name="T115" fmla="*/ 24 h 576"/>
              <a:gd name="T116" fmla="*/ 433 w 939"/>
              <a:gd name="T117" fmla="*/ 1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576">
                <a:moveTo>
                  <a:pt x="730" y="143"/>
                </a:moveTo>
                <a:lnTo>
                  <a:pt x="743" y="146"/>
                </a:lnTo>
                <a:lnTo>
                  <a:pt x="752" y="154"/>
                </a:lnTo>
                <a:lnTo>
                  <a:pt x="761" y="157"/>
                </a:lnTo>
                <a:lnTo>
                  <a:pt x="762" y="157"/>
                </a:lnTo>
                <a:lnTo>
                  <a:pt x="764" y="157"/>
                </a:lnTo>
                <a:lnTo>
                  <a:pt x="764" y="157"/>
                </a:lnTo>
                <a:lnTo>
                  <a:pt x="762" y="157"/>
                </a:lnTo>
                <a:lnTo>
                  <a:pt x="762" y="157"/>
                </a:lnTo>
                <a:lnTo>
                  <a:pt x="762" y="157"/>
                </a:lnTo>
                <a:lnTo>
                  <a:pt x="764" y="156"/>
                </a:lnTo>
                <a:lnTo>
                  <a:pt x="765" y="157"/>
                </a:lnTo>
                <a:lnTo>
                  <a:pt x="770" y="157"/>
                </a:lnTo>
                <a:lnTo>
                  <a:pt x="782" y="162"/>
                </a:lnTo>
                <a:lnTo>
                  <a:pt x="787" y="172"/>
                </a:lnTo>
                <a:lnTo>
                  <a:pt x="790" y="183"/>
                </a:lnTo>
                <a:lnTo>
                  <a:pt x="790" y="194"/>
                </a:lnTo>
                <a:lnTo>
                  <a:pt x="791" y="203"/>
                </a:lnTo>
                <a:lnTo>
                  <a:pt x="791" y="214"/>
                </a:lnTo>
                <a:lnTo>
                  <a:pt x="791" y="229"/>
                </a:lnTo>
                <a:lnTo>
                  <a:pt x="790" y="243"/>
                </a:lnTo>
                <a:lnTo>
                  <a:pt x="788" y="255"/>
                </a:lnTo>
                <a:lnTo>
                  <a:pt x="788" y="258"/>
                </a:lnTo>
                <a:lnTo>
                  <a:pt x="790" y="261"/>
                </a:lnTo>
                <a:lnTo>
                  <a:pt x="791" y="263"/>
                </a:lnTo>
                <a:lnTo>
                  <a:pt x="793" y="263"/>
                </a:lnTo>
                <a:lnTo>
                  <a:pt x="795" y="263"/>
                </a:lnTo>
                <a:lnTo>
                  <a:pt x="796" y="263"/>
                </a:lnTo>
                <a:lnTo>
                  <a:pt x="798" y="263"/>
                </a:lnTo>
                <a:lnTo>
                  <a:pt x="803" y="264"/>
                </a:lnTo>
                <a:lnTo>
                  <a:pt x="804" y="271"/>
                </a:lnTo>
                <a:lnTo>
                  <a:pt x="806" y="280"/>
                </a:lnTo>
                <a:lnTo>
                  <a:pt x="806" y="292"/>
                </a:lnTo>
                <a:lnTo>
                  <a:pt x="804" y="302"/>
                </a:lnTo>
                <a:lnTo>
                  <a:pt x="804" y="305"/>
                </a:lnTo>
                <a:lnTo>
                  <a:pt x="804" y="308"/>
                </a:lnTo>
                <a:lnTo>
                  <a:pt x="804" y="311"/>
                </a:lnTo>
                <a:lnTo>
                  <a:pt x="804" y="313"/>
                </a:lnTo>
                <a:lnTo>
                  <a:pt x="806" y="316"/>
                </a:lnTo>
                <a:lnTo>
                  <a:pt x="806" y="318"/>
                </a:lnTo>
                <a:lnTo>
                  <a:pt x="804" y="319"/>
                </a:lnTo>
                <a:lnTo>
                  <a:pt x="803" y="323"/>
                </a:lnTo>
                <a:lnTo>
                  <a:pt x="798" y="326"/>
                </a:lnTo>
                <a:lnTo>
                  <a:pt x="791" y="340"/>
                </a:lnTo>
                <a:lnTo>
                  <a:pt x="782" y="353"/>
                </a:lnTo>
                <a:lnTo>
                  <a:pt x="772" y="362"/>
                </a:lnTo>
                <a:lnTo>
                  <a:pt x="765" y="368"/>
                </a:lnTo>
                <a:lnTo>
                  <a:pt x="762" y="370"/>
                </a:lnTo>
                <a:lnTo>
                  <a:pt x="762" y="371"/>
                </a:lnTo>
                <a:lnTo>
                  <a:pt x="762" y="375"/>
                </a:lnTo>
                <a:lnTo>
                  <a:pt x="762" y="378"/>
                </a:lnTo>
                <a:lnTo>
                  <a:pt x="762" y="383"/>
                </a:lnTo>
                <a:lnTo>
                  <a:pt x="761" y="388"/>
                </a:lnTo>
                <a:lnTo>
                  <a:pt x="761" y="392"/>
                </a:lnTo>
                <a:lnTo>
                  <a:pt x="761" y="396"/>
                </a:lnTo>
                <a:lnTo>
                  <a:pt x="761" y="397"/>
                </a:lnTo>
                <a:lnTo>
                  <a:pt x="761" y="404"/>
                </a:lnTo>
                <a:lnTo>
                  <a:pt x="761" y="410"/>
                </a:lnTo>
                <a:lnTo>
                  <a:pt x="765" y="418"/>
                </a:lnTo>
                <a:lnTo>
                  <a:pt x="774" y="426"/>
                </a:lnTo>
                <a:lnTo>
                  <a:pt x="788" y="433"/>
                </a:lnTo>
                <a:lnTo>
                  <a:pt x="811" y="438"/>
                </a:lnTo>
                <a:lnTo>
                  <a:pt x="838" y="444"/>
                </a:lnTo>
                <a:lnTo>
                  <a:pt x="858" y="451"/>
                </a:lnTo>
                <a:lnTo>
                  <a:pt x="872" y="457"/>
                </a:lnTo>
                <a:lnTo>
                  <a:pt x="882" y="465"/>
                </a:lnTo>
                <a:lnTo>
                  <a:pt x="889" y="472"/>
                </a:lnTo>
                <a:lnTo>
                  <a:pt x="895" y="478"/>
                </a:lnTo>
                <a:lnTo>
                  <a:pt x="910" y="491"/>
                </a:lnTo>
                <a:lnTo>
                  <a:pt x="920" y="508"/>
                </a:lnTo>
                <a:lnTo>
                  <a:pt x="928" y="525"/>
                </a:lnTo>
                <a:lnTo>
                  <a:pt x="932" y="543"/>
                </a:lnTo>
                <a:lnTo>
                  <a:pt x="937" y="559"/>
                </a:lnTo>
                <a:lnTo>
                  <a:pt x="939" y="571"/>
                </a:lnTo>
                <a:lnTo>
                  <a:pt x="939" y="576"/>
                </a:lnTo>
                <a:lnTo>
                  <a:pt x="736" y="576"/>
                </a:lnTo>
                <a:lnTo>
                  <a:pt x="736" y="571"/>
                </a:lnTo>
                <a:lnTo>
                  <a:pt x="736" y="558"/>
                </a:lnTo>
                <a:lnTo>
                  <a:pt x="735" y="540"/>
                </a:lnTo>
                <a:lnTo>
                  <a:pt x="735" y="519"/>
                </a:lnTo>
                <a:lnTo>
                  <a:pt x="731" y="496"/>
                </a:lnTo>
                <a:lnTo>
                  <a:pt x="730" y="475"/>
                </a:lnTo>
                <a:lnTo>
                  <a:pt x="725" y="459"/>
                </a:lnTo>
                <a:lnTo>
                  <a:pt x="718" y="448"/>
                </a:lnTo>
                <a:lnTo>
                  <a:pt x="707" y="430"/>
                </a:lnTo>
                <a:lnTo>
                  <a:pt x="694" y="413"/>
                </a:lnTo>
                <a:lnTo>
                  <a:pt x="675" y="399"/>
                </a:lnTo>
                <a:lnTo>
                  <a:pt x="675" y="386"/>
                </a:lnTo>
                <a:lnTo>
                  <a:pt x="673" y="373"/>
                </a:lnTo>
                <a:lnTo>
                  <a:pt x="673" y="368"/>
                </a:lnTo>
                <a:lnTo>
                  <a:pt x="671" y="365"/>
                </a:lnTo>
                <a:lnTo>
                  <a:pt x="665" y="357"/>
                </a:lnTo>
                <a:lnTo>
                  <a:pt x="657" y="345"/>
                </a:lnTo>
                <a:lnTo>
                  <a:pt x="649" y="328"/>
                </a:lnTo>
                <a:lnTo>
                  <a:pt x="642" y="324"/>
                </a:lnTo>
                <a:lnTo>
                  <a:pt x="639" y="321"/>
                </a:lnTo>
                <a:lnTo>
                  <a:pt x="636" y="319"/>
                </a:lnTo>
                <a:lnTo>
                  <a:pt x="634" y="316"/>
                </a:lnTo>
                <a:lnTo>
                  <a:pt x="632" y="313"/>
                </a:lnTo>
                <a:lnTo>
                  <a:pt x="632" y="310"/>
                </a:lnTo>
                <a:lnTo>
                  <a:pt x="632" y="306"/>
                </a:lnTo>
                <a:lnTo>
                  <a:pt x="632" y="303"/>
                </a:lnTo>
                <a:lnTo>
                  <a:pt x="631" y="300"/>
                </a:lnTo>
                <a:lnTo>
                  <a:pt x="631" y="292"/>
                </a:lnTo>
                <a:lnTo>
                  <a:pt x="631" y="282"/>
                </a:lnTo>
                <a:lnTo>
                  <a:pt x="631" y="272"/>
                </a:lnTo>
                <a:lnTo>
                  <a:pt x="634" y="264"/>
                </a:lnTo>
                <a:lnTo>
                  <a:pt x="639" y="263"/>
                </a:lnTo>
                <a:lnTo>
                  <a:pt x="641" y="261"/>
                </a:lnTo>
                <a:lnTo>
                  <a:pt x="641" y="261"/>
                </a:lnTo>
                <a:lnTo>
                  <a:pt x="642" y="259"/>
                </a:lnTo>
                <a:lnTo>
                  <a:pt x="644" y="256"/>
                </a:lnTo>
                <a:lnTo>
                  <a:pt x="645" y="253"/>
                </a:lnTo>
                <a:lnTo>
                  <a:pt x="645" y="248"/>
                </a:lnTo>
                <a:lnTo>
                  <a:pt x="644" y="235"/>
                </a:lnTo>
                <a:lnTo>
                  <a:pt x="642" y="219"/>
                </a:lnTo>
                <a:lnTo>
                  <a:pt x="642" y="206"/>
                </a:lnTo>
                <a:lnTo>
                  <a:pt x="642" y="194"/>
                </a:lnTo>
                <a:lnTo>
                  <a:pt x="642" y="186"/>
                </a:lnTo>
                <a:lnTo>
                  <a:pt x="644" y="178"/>
                </a:lnTo>
                <a:lnTo>
                  <a:pt x="645" y="169"/>
                </a:lnTo>
                <a:lnTo>
                  <a:pt x="650" y="160"/>
                </a:lnTo>
                <a:lnTo>
                  <a:pt x="662" y="156"/>
                </a:lnTo>
                <a:lnTo>
                  <a:pt x="668" y="156"/>
                </a:lnTo>
                <a:lnTo>
                  <a:pt x="671" y="154"/>
                </a:lnTo>
                <a:lnTo>
                  <a:pt x="675" y="154"/>
                </a:lnTo>
                <a:lnTo>
                  <a:pt x="676" y="154"/>
                </a:lnTo>
                <a:lnTo>
                  <a:pt x="678" y="152"/>
                </a:lnTo>
                <a:lnTo>
                  <a:pt x="678" y="152"/>
                </a:lnTo>
                <a:lnTo>
                  <a:pt x="679" y="152"/>
                </a:lnTo>
                <a:lnTo>
                  <a:pt x="679" y="152"/>
                </a:lnTo>
                <a:lnTo>
                  <a:pt x="683" y="152"/>
                </a:lnTo>
                <a:lnTo>
                  <a:pt x="684" y="152"/>
                </a:lnTo>
                <a:lnTo>
                  <a:pt x="686" y="151"/>
                </a:lnTo>
                <a:lnTo>
                  <a:pt x="688" y="151"/>
                </a:lnTo>
                <a:lnTo>
                  <a:pt x="691" y="149"/>
                </a:lnTo>
                <a:lnTo>
                  <a:pt x="692" y="147"/>
                </a:lnTo>
                <a:lnTo>
                  <a:pt x="696" y="147"/>
                </a:lnTo>
                <a:lnTo>
                  <a:pt x="701" y="147"/>
                </a:lnTo>
                <a:lnTo>
                  <a:pt x="730" y="143"/>
                </a:lnTo>
                <a:close/>
                <a:moveTo>
                  <a:pt x="209" y="143"/>
                </a:moveTo>
                <a:lnTo>
                  <a:pt x="238" y="147"/>
                </a:lnTo>
                <a:lnTo>
                  <a:pt x="243" y="147"/>
                </a:lnTo>
                <a:lnTo>
                  <a:pt x="246" y="147"/>
                </a:lnTo>
                <a:lnTo>
                  <a:pt x="248" y="149"/>
                </a:lnTo>
                <a:lnTo>
                  <a:pt x="250" y="151"/>
                </a:lnTo>
                <a:lnTo>
                  <a:pt x="250" y="151"/>
                </a:lnTo>
                <a:lnTo>
                  <a:pt x="251" y="152"/>
                </a:lnTo>
                <a:lnTo>
                  <a:pt x="255" y="152"/>
                </a:lnTo>
                <a:lnTo>
                  <a:pt x="256" y="152"/>
                </a:lnTo>
                <a:lnTo>
                  <a:pt x="258" y="152"/>
                </a:lnTo>
                <a:lnTo>
                  <a:pt x="258" y="152"/>
                </a:lnTo>
                <a:lnTo>
                  <a:pt x="259" y="152"/>
                </a:lnTo>
                <a:lnTo>
                  <a:pt x="259" y="154"/>
                </a:lnTo>
                <a:lnTo>
                  <a:pt x="261" y="154"/>
                </a:lnTo>
                <a:lnTo>
                  <a:pt x="264" y="154"/>
                </a:lnTo>
                <a:lnTo>
                  <a:pt x="269" y="156"/>
                </a:lnTo>
                <a:lnTo>
                  <a:pt x="276" y="156"/>
                </a:lnTo>
                <a:lnTo>
                  <a:pt x="285" y="160"/>
                </a:lnTo>
                <a:lnTo>
                  <a:pt x="292" y="169"/>
                </a:lnTo>
                <a:lnTo>
                  <a:pt x="293" y="178"/>
                </a:lnTo>
                <a:lnTo>
                  <a:pt x="293" y="186"/>
                </a:lnTo>
                <a:lnTo>
                  <a:pt x="293" y="194"/>
                </a:lnTo>
                <a:lnTo>
                  <a:pt x="293" y="209"/>
                </a:lnTo>
                <a:lnTo>
                  <a:pt x="293" y="230"/>
                </a:lnTo>
                <a:lnTo>
                  <a:pt x="293" y="248"/>
                </a:lnTo>
                <a:lnTo>
                  <a:pt x="292" y="253"/>
                </a:lnTo>
                <a:lnTo>
                  <a:pt x="293" y="256"/>
                </a:lnTo>
                <a:lnTo>
                  <a:pt x="297" y="259"/>
                </a:lnTo>
                <a:lnTo>
                  <a:pt x="298" y="261"/>
                </a:lnTo>
                <a:lnTo>
                  <a:pt x="300" y="261"/>
                </a:lnTo>
                <a:lnTo>
                  <a:pt x="302" y="263"/>
                </a:lnTo>
                <a:lnTo>
                  <a:pt x="306" y="264"/>
                </a:lnTo>
                <a:lnTo>
                  <a:pt x="310" y="272"/>
                </a:lnTo>
                <a:lnTo>
                  <a:pt x="310" y="282"/>
                </a:lnTo>
                <a:lnTo>
                  <a:pt x="310" y="292"/>
                </a:lnTo>
                <a:lnTo>
                  <a:pt x="310" y="300"/>
                </a:lnTo>
                <a:lnTo>
                  <a:pt x="310" y="303"/>
                </a:lnTo>
                <a:lnTo>
                  <a:pt x="308" y="306"/>
                </a:lnTo>
                <a:lnTo>
                  <a:pt x="308" y="310"/>
                </a:lnTo>
                <a:lnTo>
                  <a:pt x="308" y="313"/>
                </a:lnTo>
                <a:lnTo>
                  <a:pt x="308" y="316"/>
                </a:lnTo>
                <a:lnTo>
                  <a:pt x="306" y="319"/>
                </a:lnTo>
                <a:lnTo>
                  <a:pt x="305" y="321"/>
                </a:lnTo>
                <a:lnTo>
                  <a:pt x="300" y="324"/>
                </a:lnTo>
                <a:lnTo>
                  <a:pt x="293" y="328"/>
                </a:lnTo>
                <a:lnTo>
                  <a:pt x="285" y="345"/>
                </a:lnTo>
                <a:lnTo>
                  <a:pt x="276" y="357"/>
                </a:lnTo>
                <a:lnTo>
                  <a:pt x="268" y="365"/>
                </a:lnTo>
                <a:lnTo>
                  <a:pt x="264" y="368"/>
                </a:lnTo>
                <a:lnTo>
                  <a:pt x="264" y="373"/>
                </a:lnTo>
                <a:lnTo>
                  <a:pt x="264" y="386"/>
                </a:lnTo>
                <a:lnTo>
                  <a:pt x="264" y="399"/>
                </a:lnTo>
                <a:lnTo>
                  <a:pt x="245" y="413"/>
                </a:lnTo>
                <a:lnTo>
                  <a:pt x="232" y="430"/>
                </a:lnTo>
                <a:lnTo>
                  <a:pt x="221" y="448"/>
                </a:lnTo>
                <a:lnTo>
                  <a:pt x="214" y="469"/>
                </a:lnTo>
                <a:lnTo>
                  <a:pt x="209" y="493"/>
                </a:lnTo>
                <a:lnTo>
                  <a:pt x="206" y="517"/>
                </a:lnTo>
                <a:lnTo>
                  <a:pt x="204" y="540"/>
                </a:lnTo>
                <a:lnTo>
                  <a:pt x="204" y="558"/>
                </a:lnTo>
                <a:lnTo>
                  <a:pt x="204" y="571"/>
                </a:lnTo>
                <a:lnTo>
                  <a:pt x="204" y="576"/>
                </a:lnTo>
                <a:lnTo>
                  <a:pt x="0" y="576"/>
                </a:lnTo>
                <a:lnTo>
                  <a:pt x="0" y="571"/>
                </a:lnTo>
                <a:lnTo>
                  <a:pt x="0" y="561"/>
                </a:lnTo>
                <a:lnTo>
                  <a:pt x="3" y="545"/>
                </a:lnTo>
                <a:lnTo>
                  <a:pt x="8" y="527"/>
                </a:lnTo>
                <a:lnTo>
                  <a:pt x="15" y="509"/>
                </a:lnTo>
                <a:lnTo>
                  <a:pt x="28" y="493"/>
                </a:lnTo>
                <a:lnTo>
                  <a:pt x="44" y="478"/>
                </a:lnTo>
                <a:lnTo>
                  <a:pt x="50" y="472"/>
                </a:lnTo>
                <a:lnTo>
                  <a:pt x="57" y="465"/>
                </a:lnTo>
                <a:lnTo>
                  <a:pt x="66" y="457"/>
                </a:lnTo>
                <a:lnTo>
                  <a:pt x="81" y="451"/>
                </a:lnTo>
                <a:lnTo>
                  <a:pt x="100" y="444"/>
                </a:lnTo>
                <a:lnTo>
                  <a:pt x="128" y="438"/>
                </a:lnTo>
                <a:lnTo>
                  <a:pt x="148" y="433"/>
                </a:lnTo>
                <a:lnTo>
                  <a:pt x="160" y="426"/>
                </a:lnTo>
                <a:lnTo>
                  <a:pt x="169" y="418"/>
                </a:lnTo>
                <a:lnTo>
                  <a:pt x="173" y="410"/>
                </a:lnTo>
                <a:lnTo>
                  <a:pt x="175" y="404"/>
                </a:lnTo>
                <a:lnTo>
                  <a:pt x="175" y="397"/>
                </a:lnTo>
                <a:lnTo>
                  <a:pt x="175" y="396"/>
                </a:lnTo>
                <a:lnTo>
                  <a:pt x="175" y="392"/>
                </a:lnTo>
                <a:lnTo>
                  <a:pt x="175" y="388"/>
                </a:lnTo>
                <a:lnTo>
                  <a:pt x="175" y="383"/>
                </a:lnTo>
                <a:lnTo>
                  <a:pt x="175" y="378"/>
                </a:lnTo>
                <a:lnTo>
                  <a:pt x="177" y="375"/>
                </a:lnTo>
                <a:lnTo>
                  <a:pt x="177" y="371"/>
                </a:lnTo>
                <a:lnTo>
                  <a:pt x="177" y="370"/>
                </a:lnTo>
                <a:lnTo>
                  <a:pt x="173" y="368"/>
                </a:lnTo>
                <a:lnTo>
                  <a:pt x="167" y="362"/>
                </a:lnTo>
                <a:lnTo>
                  <a:pt x="157" y="353"/>
                </a:lnTo>
                <a:lnTo>
                  <a:pt x="149" y="340"/>
                </a:lnTo>
                <a:lnTo>
                  <a:pt x="141" y="326"/>
                </a:lnTo>
                <a:lnTo>
                  <a:pt x="133" y="319"/>
                </a:lnTo>
                <a:lnTo>
                  <a:pt x="131" y="313"/>
                </a:lnTo>
                <a:lnTo>
                  <a:pt x="130" y="306"/>
                </a:lnTo>
                <a:lnTo>
                  <a:pt x="130" y="300"/>
                </a:lnTo>
                <a:lnTo>
                  <a:pt x="130" y="295"/>
                </a:lnTo>
                <a:lnTo>
                  <a:pt x="130" y="287"/>
                </a:lnTo>
                <a:lnTo>
                  <a:pt x="131" y="276"/>
                </a:lnTo>
                <a:lnTo>
                  <a:pt x="136" y="267"/>
                </a:lnTo>
                <a:lnTo>
                  <a:pt x="144" y="263"/>
                </a:lnTo>
                <a:lnTo>
                  <a:pt x="144" y="263"/>
                </a:lnTo>
                <a:lnTo>
                  <a:pt x="146" y="263"/>
                </a:lnTo>
                <a:lnTo>
                  <a:pt x="146" y="263"/>
                </a:lnTo>
                <a:lnTo>
                  <a:pt x="148" y="263"/>
                </a:lnTo>
                <a:lnTo>
                  <a:pt x="149" y="261"/>
                </a:lnTo>
                <a:lnTo>
                  <a:pt x="149" y="258"/>
                </a:lnTo>
                <a:lnTo>
                  <a:pt x="149" y="255"/>
                </a:lnTo>
                <a:lnTo>
                  <a:pt x="148" y="243"/>
                </a:lnTo>
                <a:lnTo>
                  <a:pt x="148" y="229"/>
                </a:lnTo>
                <a:lnTo>
                  <a:pt x="148" y="214"/>
                </a:lnTo>
                <a:lnTo>
                  <a:pt x="149" y="203"/>
                </a:lnTo>
                <a:lnTo>
                  <a:pt x="149" y="194"/>
                </a:lnTo>
                <a:lnTo>
                  <a:pt x="149" y="183"/>
                </a:lnTo>
                <a:lnTo>
                  <a:pt x="152" y="172"/>
                </a:lnTo>
                <a:lnTo>
                  <a:pt x="159" y="162"/>
                </a:lnTo>
                <a:lnTo>
                  <a:pt x="169" y="157"/>
                </a:lnTo>
                <a:lnTo>
                  <a:pt x="173" y="157"/>
                </a:lnTo>
                <a:lnTo>
                  <a:pt x="175" y="156"/>
                </a:lnTo>
                <a:lnTo>
                  <a:pt x="177" y="157"/>
                </a:lnTo>
                <a:lnTo>
                  <a:pt x="177" y="157"/>
                </a:lnTo>
                <a:lnTo>
                  <a:pt x="177" y="157"/>
                </a:lnTo>
                <a:lnTo>
                  <a:pt x="177" y="157"/>
                </a:lnTo>
                <a:lnTo>
                  <a:pt x="177" y="157"/>
                </a:lnTo>
                <a:lnTo>
                  <a:pt x="177" y="157"/>
                </a:lnTo>
                <a:lnTo>
                  <a:pt x="178" y="157"/>
                </a:lnTo>
                <a:lnTo>
                  <a:pt x="186" y="154"/>
                </a:lnTo>
                <a:lnTo>
                  <a:pt x="196" y="146"/>
                </a:lnTo>
                <a:lnTo>
                  <a:pt x="209" y="143"/>
                </a:lnTo>
                <a:close/>
                <a:moveTo>
                  <a:pt x="486" y="0"/>
                </a:moveTo>
                <a:lnTo>
                  <a:pt x="498" y="3"/>
                </a:lnTo>
                <a:lnTo>
                  <a:pt x="506" y="13"/>
                </a:lnTo>
                <a:lnTo>
                  <a:pt x="514" y="23"/>
                </a:lnTo>
                <a:lnTo>
                  <a:pt x="521" y="32"/>
                </a:lnTo>
                <a:lnTo>
                  <a:pt x="527" y="37"/>
                </a:lnTo>
                <a:lnTo>
                  <a:pt x="534" y="37"/>
                </a:lnTo>
                <a:lnTo>
                  <a:pt x="538" y="36"/>
                </a:lnTo>
                <a:lnTo>
                  <a:pt x="546" y="36"/>
                </a:lnTo>
                <a:lnTo>
                  <a:pt x="559" y="36"/>
                </a:lnTo>
                <a:lnTo>
                  <a:pt x="571" y="42"/>
                </a:lnTo>
                <a:lnTo>
                  <a:pt x="579" y="52"/>
                </a:lnTo>
                <a:lnTo>
                  <a:pt x="582" y="63"/>
                </a:lnTo>
                <a:lnTo>
                  <a:pt x="585" y="76"/>
                </a:lnTo>
                <a:lnTo>
                  <a:pt x="585" y="87"/>
                </a:lnTo>
                <a:lnTo>
                  <a:pt x="585" y="96"/>
                </a:lnTo>
                <a:lnTo>
                  <a:pt x="587" y="110"/>
                </a:lnTo>
                <a:lnTo>
                  <a:pt x="587" y="130"/>
                </a:lnTo>
                <a:lnTo>
                  <a:pt x="587" y="149"/>
                </a:lnTo>
                <a:lnTo>
                  <a:pt x="585" y="164"/>
                </a:lnTo>
                <a:lnTo>
                  <a:pt x="585" y="167"/>
                </a:lnTo>
                <a:lnTo>
                  <a:pt x="585" y="170"/>
                </a:lnTo>
                <a:lnTo>
                  <a:pt x="587" y="173"/>
                </a:lnTo>
                <a:lnTo>
                  <a:pt x="589" y="173"/>
                </a:lnTo>
                <a:lnTo>
                  <a:pt x="590" y="173"/>
                </a:lnTo>
                <a:lnTo>
                  <a:pt x="592" y="175"/>
                </a:lnTo>
                <a:lnTo>
                  <a:pt x="592" y="173"/>
                </a:lnTo>
                <a:lnTo>
                  <a:pt x="600" y="178"/>
                </a:lnTo>
                <a:lnTo>
                  <a:pt x="606" y="188"/>
                </a:lnTo>
                <a:lnTo>
                  <a:pt x="610" y="201"/>
                </a:lnTo>
                <a:lnTo>
                  <a:pt x="611" y="214"/>
                </a:lnTo>
                <a:lnTo>
                  <a:pt x="611" y="224"/>
                </a:lnTo>
                <a:lnTo>
                  <a:pt x="611" y="229"/>
                </a:lnTo>
                <a:lnTo>
                  <a:pt x="608" y="237"/>
                </a:lnTo>
                <a:lnTo>
                  <a:pt x="602" y="243"/>
                </a:lnTo>
                <a:lnTo>
                  <a:pt x="594" y="248"/>
                </a:lnTo>
                <a:lnTo>
                  <a:pt x="581" y="256"/>
                </a:lnTo>
                <a:lnTo>
                  <a:pt x="572" y="272"/>
                </a:lnTo>
                <a:lnTo>
                  <a:pt x="561" y="287"/>
                </a:lnTo>
                <a:lnTo>
                  <a:pt x="550" y="298"/>
                </a:lnTo>
                <a:lnTo>
                  <a:pt x="538" y="306"/>
                </a:lnTo>
                <a:lnTo>
                  <a:pt x="530" y="311"/>
                </a:lnTo>
                <a:lnTo>
                  <a:pt x="529" y="313"/>
                </a:lnTo>
                <a:lnTo>
                  <a:pt x="529" y="318"/>
                </a:lnTo>
                <a:lnTo>
                  <a:pt x="529" y="328"/>
                </a:lnTo>
                <a:lnTo>
                  <a:pt x="527" y="339"/>
                </a:lnTo>
                <a:lnTo>
                  <a:pt x="527" y="347"/>
                </a:lnTo>
                <a:lnTo>
                  <a:pt x="527" y="350"/>
                </a:lnTo>
                <a:lnTo>
                  <a:pt x="527" y="355"/>
                </a:lnTo>
                <a:lnTo>
                  <a:pt x="527" y="363"/>
                </a:lnTo>
                <a:lnTo>
                  <a:pt x="530" y="371"/>
                </a:lnTo>
                <a:lnTo>
                  <a:pt x="537" y="381"/>
                </a:lnTo>
                <a:lnTo>
                  <a:pt x="548" y="391"/>
                </a:lnTo>
                <a:lnTo>
                  <a:pt x="564" y="397"/>
                </a:lnTo>
                <a:lnTo>
                  <a:pt x="589" y="402"/>
                </a:lnTo>
                <a:lnTo>
                  <a:pt x="618" y="409"/>
                </a:lnTo>
                <a:lnTo>
                  <a:pt x="641" y="415"/>
                </a:lnTo>
                <a:lnTo>
                  <a:pt x="657" y="423"/>
                </a:lnTo>
                <a:lnTo>
                  <a:pt x="668" y="433"/>
                </a:lnTo>
                <a:lnTo>
                  <a:pt x="676" y="441"/>
                </a:lnTo>
                <a:lnTo>
                  <a:pt x="683" y="449"/>
                </a:lnTo>
                <a:lnTo>
                  <a:pt x="689" y="456"/>
                </a:lnTo>
                <a:lnTo>
                  <a:pt x="694" y="465"/>
                </a:lnTo>
                <a:lnTo>
                  <a:pt x="697" y="480"/>
                </a:lnTo>
                <a:lnTo>
                  <a:pt x="701" y="499"/>
                </a:lnTo>
                <a:lnTo>
                  <a:pt x="702" y="521"/>
                </a:lnTo>
                <a:lnTo>
                  <a:pt x="702" y="542"/>
                </a:lnTo>
                <a:lnTo>
                  <a:pt x="704" y="558"/>
                </a:lnTo>
                <a:lnTo>
                  <a:pt x="704" y="571"/>
                </a:lnTo>
                <a:lnTo>
                  <a:pt x="704" y="576"/>
                </a:lnTo>
                <a:lnTo>
                  <a:pt x="233" y="576"/>
                </a:lnTo>
                <a:lnTo>
                  <a:pt x="235" y="571"/>
                </a:lnTo>
                <a:lnTo>
                  <a:pt x="235" y="558"/>
                </a:lnTo>
                <a:lnTo>
                  <a:pt x="235" y="538"/>
                </a:lnTo>
                <a:lnTo>
                  <a:pt x="237" y="516"/>
                </a:lnTo>
                <a:lnTo>
                  <a:pt x="238" y="493"/>
                </a:lnTo>
                <a:lnTo>
                  <a:pt x="242" y="472"/>
                </a:lnTo>
                <a:lnTo>
                  <a:pt x="246" y="456"/>
                </a:lnTo>
                <a:lnTo>
                  <a:pt x="248" y="451"/>
                </a:lnTo>
                <a:lnTo>
                  <a:pt x="253" y="444"/>
                </a:lnTo>
                <a:lnTo>
                  <a:pt x="261" y="435"/>
                </a:lnTo>
                <a:lnTo>
                  <a:pt x="272" y="426"/>
                </a:lnTo>
                <a:lnTo>
                  <a:pt x="289" y="417"/>
                </a:lnTo>
                <a:lnTo>
                  <a:pt x="313" y="409"/>
                </a:lnTo>
                <a:lnTo>
                  <a:pt x="344" y="402"/>
                </a:lnTo>
                <a:lnTo>
                  <a:pt x="370" y="397"/>
                </a:lnTo>
                <a:lnTo>
                  <a:pt x="388" y="389"/>
                </a:lnTo>
                <a:lnTo>
                  <a:pt x="399" y="381"/>
                </a:lnTo>
                <a:lnTo>
                  <a:pt x="407" y="371"/>
                </a:lnTo>
                <a:lnTo>
                  <a:pt x="410" y="363"/>
                </a:lnTo>
                <a:lnTo>
                  <a:pt x="410" y="355"/>
                </a:lnTo>
                <a:lnTo>
                  <a:pt x="410" y="350"/>
                </a:lnTo>
                <a:lnTo>
                  <a:pt x="410" y="350"/>
                </a:lnTo>
                <a:lnTo>
                  <a:pt x="410" y="337"/>
                </a:lnTo>
                <a:lnTo>
                  <a:pt x="409" y="324"/>
                </a:lnTo>
                <a:lnTo>
                  <a:pt x="409" y="315"/>
                </a:lnTo>
                <a:lnTo>
                  <a:pt x="409" y="311"/>
                </a:lnTo>
                <a:lnTo>
                  <a:pt x="405" y="310"/>
                </a:lnTo>
                <a:lnTo>
                  <a:pt x="396" y="305"/>
                </a:lnTo>
                <a:lnTo>
                  <a:pt x="384" y="297"/>
                </a:lnTo>
                <a:lnTo>
                  <a:pt x="371" y="287"/>
                </a:lnTo>
                <a:lnTo>
                  <a:pt x="360" y="274"/>
                </a:lnTo>
                <a:lnTo>
                  <a:pt x="350" y="258"/>
                </a:lnTo>
                <a:lnTo>
                  <a:pt x="336" y="250"/>
                </a:lnTo>
                <a:lnTo>
                  <a:pt x="329" y="243"/>
                </a:lnTo>
                <a:lnTo>
                  <a:pt x="326" y="235"/>
                </a:lnTo>
                <a:lnTo>
                  <a:pt x="324" y="227"/>
                </a:lnTo>
                <a:lnTo>
                  <a:pt x="323" y="224"/>
                </a:lnTo>
                <a:lnTo>
                  <a:pt x="323" y="216"/>
                </a:lnTo>
                <a:lnTo>
                  <a:pt x="323" y="206"/>
                </a:lnTo>
                <a:lnTo>
                  <a:pt x="323" y="193"/>
                </a:lnTo>
                <a:lnTo>
                  <a:pt x="326" y="183"/>
                </a:lnTo>
                <a:lnTo>
                  <a:pt x="329" y="175"/>
                </a:lnTo>
                <a:lnTo>
                  <a:pt x="336" y="173"/>
                </a:lnTo>
                <a:lnTo>
                  <a:pt x="336" y="173"/>
                </a:lnTo>
                <a:lnTo>
                  <a:pt x="339" y="173"/>
                </a:lnTo>
                <a:lnTo>
                  <a:pt x="342" y="172"/>
                </a:lnTo>
                <a:lnTo>
                  <a:pt x="345" y="172"/>
                </a:lnTo>
                <a:lnTo>
                  <a:pt x="347" y="170"/>
                </a:lnTo>
                <a:lnTo>
                  <a:pt x="350" y="167"/>
                </a:lnTo>
                <a:lnTo>
                  <a:pt x="352" y="164"/>
                </a:lnTo>
                <a:lnTo>
                  <a:pt x="352" y="160"/>
                </a:lnTo>
                <a:lnTo>
                  <a:pt x="352" y="141"/>
                </a:lnTo>
                <a:lnTo>
                  <a:pt x="353" y="120"/>
                </a:lnTo>
                <a:lnTo>
                  <a:pt x="353" y="99"/>
                </a:lnTo>
                <a:lnTo>
                  <a:pt x="355" y="84"/>
                </a:lnTo>
                <a:lnTo>
                  <a:pt x="358" y="74"/>
                </a:lnTo>
                <a:lnTo>
                  <a:pt x="362" y="60"/>
                </a:lnTo>
                <a:lnTo>
                  <a:pt x="370" y="45"/>
                </a:lnTo>
                <a:lnTo>
                  <a:pt x="381" y="34"/>
                </a:lnTo>
                <a:lnTo>
                  <a:pt x="397" y="27"/>
                </a:lnTo>
                <a:lnTo>
                  <a:pt x="410" y="24"/>
                </a:lnTo>
                <a:lnTo>
                  <a:pt x="417" y="24"/>
                </a:lnTo>
                <a:lnTo>
                  <a:pt x="418" y="24"/>
                </a:lnTo>
                <a:lnTo>
                  <a:pt x="420" y="24"/>
                </a:lnTo>
                <a:lnTo>
                  <a:pt x="425" y="23"/>
                </a:lnTo>
                <a:lnTo>
                  <a:pt x="428" y="23"/>
                </a:lnTo>
                <a:lnTo>
                  <a:pt x="430" y="21"/>
                </a:lnTo>
                <a:lnTo>
                  <a:pt x="431" y="21"/>
                </a:lnTo>
                <a:lnTo>
                  <a:pt x="433" y="19"/>
                </a:lnTo>
                <a:lnTo>
                  <a:pt x="436" y="18"/>
                </a:lnTo>
                <a:lnTo>
                  <a:pt x="439" y="16"/>
                </a:lnTo>
                <a:lnTo>
                  <a:pt x="444" y="16"/>
                </a:lnTo>
                <a:lnTo>
                  <a:pt x="449" y="16"/>
                </a:lnTo>
                <a:lnTo>
                  <a:pt x="486"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7"/>
          <p:cNvSpPr>
            <a:spLocks noChangeAspect="1" noEditPoints="1"/>
          </p:cNvSpPr>
          <p:nvPr/>
        </p:nvSpPr>
        <p:spPr bwMode="auto">
          <a:xfrm>
            <a:off x="4259246" y="5031520"/>
            <a:ext cx="719939" cy="495637"/>
          </a:xfrm>
          <a:custGeom>
            <a:avLst/>
            <a:gdLst>
              <a:gd name="T0" fmla="*/ 236 w 1791"/>
              <a:gd name="T1" fmla="*/ 179 h 1233"/>
              <a:gd name="T2" fmla="*/ 43 w 1791"/>
              <a:gd name="T3" fmla="*/ 557 h 1233"/>
              <a:gd name="T4" fmla="*/ 4 w 1791"/>
              <a:gd name="T5" fmla="*/ 1031 h 1233"/>
              <a:gd name="T6" fmla="*/ 82 w 1791"/>
              <a:gd name="T7" fmla="*/ 1065 h 1233"/>
              <a:gd name="T8" fmla="*/ 161 w 1791"/>
              <a:gd name="T9" fmla="*/ 1011 h 1233"/>
              <a:gd name="T10" fmla="*/ 201 w 1791"/>
              <a:gd name="T11" fmla="*/ 897 h 1233"/>
              <a:gd name="T12" fmla="*/ 502 w 1791"/>
              <a:gd name="T13" fmla="*/ 841 h 1233"/>
              <a:gd name="T14" fmla="*/ 600 w 1791"/>
              <a:gd name="T15" fmla="*/ 772 h 1233"/>
              <a:gd name="T16" fmla="*/ 596 w 1791"/>
              <a:gd name="T17" fmla="*/ 210 h 1233"/>
              <a:gd name="T18" fmla="*/ 498 w 1791"/>
              <a:gd name="T19" fmla="*/ 168 h 1233"/>
              <a:gd name="T20" fmla="*/ 390 w 1791"/>
              <a:gd name="T21" fmla="*/ 706 h 1233"/>
              <a:gd name="T22" fmla="*/ 418 w 1791"/>
              <a:gd name="T23" fmla="*/ 673 h 1233"/>
              <a:gd name="T24" fmla="*/ 502 w 1791"/>
              <a:gd name="T25" fmla="*/ 701 h 1233"/>
              <a:gd name="T26" fmla="*/ 474 w 1791"/>
              <a:gd name="T27" fmla="*/ 729 h 1233"/>
              <a:gd name="T28" fmla="*/ 470 w 1791"/>
              <a:gd name="T29" fmla="*/ 611 h 1233"/>
              <a:gd name="T30" fmla="*/ 183 w 1791"/>
              <a:gd name="T31" fmla="*/ 629 h 1233"/>
              <a:gd name="T32" fmla="*/ 280 w 1791"/>
              <a:gd name="T33" fmla="*/ 323 h 1233"/>
              <a:gd name="T34" fmla="*/ 448 w 1791"/>
              <a:gd name="T35" fmla="*/ 280 h 1233"/>
              <a:gd name="T36" fmla="*/ 502 w 1791"/>
              <a:gd name="T37" fmla="*/ 338 h 1233"/>
              <a:gd name="T38" fmla="*/ 281 w 1791"/>
              <a:gd name="T39" fmla="*/ 933 h 1233"/>
              <a:gd name="T40" fmla="*/ 221 w 1791"/>
              <a:gd name="T41" fmla="*/ 1063 h 1233"/>
              <a:gd name="T42" fmla="*/ 294 w 1791"/>
              <a:gd name="T43" fmla="*/ 1203 h 1233"/>
              <a:gd name="T44" fmla="*/ 439 w 1791"/>
              <a:gd name="T45" fmla="*/ 1226 h 1233"/>
              <a:gd name="T46" fmla="*/ 550 w 1791"/>
              <a:gd name="T47" fmla="*/ 1114 h 1233"/>
              <a:gd name="T48" fmla="*/ 529 w 1791"/>
              <a:gd name="T49" fmla="*/ 968 h 1233"/>
              <a:gd name="T50" fmla="*/ 389 w 1791"/>
              <a:gd name="T51" fmla="*/ 895 h 1233"/>
              <a:gd name="T52" fmla="*/ 642 w 1791"/>
              <a:gd name="T53" fmla="*/ 981 h 1233"/>
              <a:gd name="T54" fmla="*/ 1312 w 1791"/>
              <a:gd name="T55" fmla="*/ 936 h 1233"/>
              <a:gd name="T56" fmla="*/ 687 w 1791"/>
              <a:gd name="T57" fmla="*/ 17 h 1233"/>
              <a:gd name="T58" fmla="*/ 687 w 1791"/>
              <a:gd name="T59" fmla="*/ 824 h 1233"/>
              <a:gd name="T60" fmla="*/ 1774 w 1791"/>
              <a:gd name="T61" fmla="*/ 824 h 1233"/>
              <a:gd name="T62" fmla="*/ 1774 w 1791"/>
              <a:gd name="T63" fmla="*/ 17 h 1233"/>
              <a:gd name="T64" fmla="*/ 799 w 1791"/>
              <a:gd name="T65" fmla="*/ 726 h 1233"/>
              <a:gd name="T66" fmla="*/ 788 w 1791"/>
              <a:gd name="T67" fmla="*/ 684 h 1233"/>
              <a:gd name="T68" fmla="*/ 1666 w 1791"/>
              <a:gd name="T69" fmla="*/ 677 h 1233"/>
              <a:gd name="T70" fmla="*/ 1670 w 1791"/>
              <a:gd name="T71" fmla="*/ 720 h 1233"/>
              <a:gd name="T72" fmla="*/ 799 w 1791"/>
              <a:gd name="T73" fmla="*/ 614 h 1233"/>
              <a:gd name="T74" fmla="*/ 788 w 1791"/>
              <a:gd name="T75" fmla="*/ 572 h 1233"/>
              <a:gd name="T76" fmla="*/ 1666 w 1791"/>
              <a:gd name="T77" fmla="*/ 565 h 1233"/>
              <a:gd name="T78" fmla="*/ 1670 w 1791"/>
              <a:gd name="T79" fmla="*/ 608 h 1233"/>
              <a:gd name="T80" fmla="*/ 799 w 1791"/>
              <a:gd name="T81" fmla="*/ 502 h 1233"/>
              <a:gd name="T82" fmla="*/ 788 w 1791"/>
              <a:gd name="T83" fmla="*/ 460 h 1233"/>
              <a:gd name="T84" fmla="*/ 1666 w 1791"/>
              <a:gd name="T85" fmla="*/ 453 h 1233"/>
              <a:gd name="T86" fmla="*/ 1670 w 1791"/>
              <a:gd name="T87" fmla="*/ 497 h 1233"/>
              <a:gd name="T88" fmla="*/ 799 w 1791"/>
              <a:gd name="T89" fmla="*/ 390 h 1233"/>
              <a:gd name="T90" fmla="*/ 788 w 1791"/>
              <a:gd name="T91" fmla="*/ 348 h 1233"/>
              <a:gd name="T92" fmla="*/ 1666 w 1791"/>
              <a:gd name="T93" fmla="*/ 341 h 1233"/>
              <a:gd name="T94" fmla="*/ 1670 w 1791"/>
              <a:gd name="T95" fmla="*/ 385 h 1233"/>
              <a:gd name="T96" fmla="*/ 799 w 1791"/>
              <a:gd name="T97" fmla="*/ 278 h 1233"/>
              <a:gd name="T98" fmla="*/ 788 w 1791"/>
              <a:gd name="T99" fmla="*/ 236 h 1233"/>
              <a:gd name="T100" fmla="*/ 1666 w 1791"/>
              <a:gd name="T101" fmla="*/ 229 h 1233"/>
              <a:gd name="T102" fmla="*/ 1670 w 1791"/>
              <a:gd name="T103" fmla="*/ 271 h 1233"/>
              <a:gd name="T104" fmla="*/ 799 w 1791"/>
              <a:gd name="T105" fmla="*/ 166 h 1233"/>
              <a:gd name="T106" fmla="*/ 788 w 1791"/>
              <a:gd name="T107" fmla="*/ 124 h 1233"/>
              <a:gd name="T108" fmla="*/ 1666 w 1791"/>
              <a:gd name="T109" fmla="*/ 117 h 1233"/>
              <a:gd name="T110" fmla="*/ 1670 w 1791"/>
              <a:gd name="T111" fmla="*/ 159 h 1233"/>
              <a:gd name="T112" fmla="*/ 1515 w 1791"/>
              <a:gd name="T113" fmla="*/ 904 h 1233"/>
              <a:gd name="T114" fmla="*/ 1406 w 1791"/>
              <a:gd name="T115" fmla="*/ 1013 h 1233"/>
              <a:gd name="T116" fmla="*/ 1427 w 1791"/>
              <a:gd name="T117" fmla="*/ 1156 h 1233"/>
              <a:gd name="T118" fmla="*/ 1566 w 1791"/>
              <a:gd name="T119" fmla="*/ 1230 h 1233"/>
              <a:gd name="T120" fmla="*/ 1693 w 1791"/>
              <a:gd name="T121" fmla="*/ 1168 h 1233"/>
              <a:gd name="T122" fmla="*/ 1728 w 1791"/>
              <a:gd name="T123" fmla="*/ 1030 h 1233"/>
              <a:gd name="T124" fmla="*/ 1630 w 1791"/>
              <a:gd name="T125" fmla="*/ 909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1" h="1233">
                <a:moveTo>
                  <a:pt x="498" y="168"/>
                </a:moveTo>
                <a:lnTo>
                  <a:pt x="498" y="168"/>
                </a:lnTo>
                <a:lnTo>
                  <a:pt x="400" y="169"/>
                </a:lnTo>
                <a:lnTo>
                  <a:pt x="326" y="169"/>
                </a:lnTo>
                <a:lnTo>
                  <a:pt x="296" y="169"/>
                </a:lnTo>
                <a:lnTo>
                  <a:pt x="278" y="168"/>
                </a:lnTo>
                <a:lnTo>
                  <a:pt x="278" y="168"/>
                </a:lnTo>
                <a:lnTo>
                  <a:pt x="263" y="169"/>
                </a:lnTo>
                <a:lnTo>
                  <a:pt x="249" y="173"/>
                </a:lnTo>
                <a:lnTo>
                  <a:pt x="236" y="179"/>
                </a:lnTo>
                <a:lnTo>
                  <a:pt x="225" y="186"/>
                </a:lnTo>
                <a:lnTo>
                  <a:pt x="214" y="194"/>
                </a:lnTo>
                <a:lnTo>
                  <a:pt x="205" y="204"/>
                </a:lnTo>
                <a:lnTo>
                  <a:pt x="197" y="214"/>
                </a:lnTo>
                <a:lnTo>
                  <a:pt x="190" y="224"/>
                </a:lnTo>
                <a:lnTo>
                  <a:pt x="179" y="245"/>
                </a:lnTo>
                <a:lnTo>
                  <a:pt x="172" y="263"/>
                </a:lnTo>
                <a:lnTo>
                  <a:pt x="166" y="280"/>
                </a:lnTo>
                <a:lnTo>
                  <a:pt x="43" y="557"/>
                </a:lnTo>
                <a:lnTo>
                  <a:pt x="43" y="557"/>
                </a:lnTo>
                <a:lnTo>
                  <a:pt x="31" y="575"/>
                </a:lnTo>
                <a:lnTo>
                  <a:pt x="22" y="594"/>
                </a:lnTo>
                <a:lnTo>
                  <a:pt x="14" y="611"/>
                </a:lnTo>
                <a:lnTo>
                  <a:pt x="8" y="628"/>
                </a:lnTo>
                <a:lnTo>
                  <a:pt x="1" y="652"/>
                </a:lnTo>
                <a:lnTo>
                  <a:pt x="0" y="662"/>
                </a:lnTo>
                <a:lnTo>
                  <a:pt x="0" y="1011"/>
                </a:lnTo>
                <a:lnTo>
                  <a:pt x="0" y="1011"/>
                </a:lnTo>
                <a:lnTo>
                  <a:pt x="1" y="1023"/>
                </a:lnTo>
                <a:lnTo>
                  <a:pt x="4" y="1031"/>
                </a:lnTo>
                <a:lnTo>
                  <a:pt x="8" y="1038"/>
                </a:lnTo>
                <a:lnTo>
                  <a:pt x="12" y="1045"/>
                </a:lnTo>
                <a:lnTo>
                  <a:pt x="19" y="1049"/>
                </a:lnTo>
                <a:lnTo>
                  <a:pt x="26" y="1053"/>
                </a:lnTo>
                <a:lnTo>
                  <a:pt x="33" y="1058"/>
                </a:lnTo>
                <a:lnTo>
                  <a:pt x="42" y="1060"/>
                </a:lnTo>
                <a:lnTo>
                  <a:pt x="57" y="1063"/>
                </a:lnTo>
                <a:lnTo>
                  <a:pt x="70" y="1065"/>
                </a:lnTo>
                <a:lnTo>
                  <a:pt x="82" y="1065"/>
                </a:lnTo>
                <a:lnTo>
                  <a:pt x="82" y="1065"/>
                </a:lnTo>
                <a:lnTo>
                  <a:pt x="98" y="1063"/>
                </a:lnTo>
                <a:lnTo>
                  <a:pt x="110" y="1062"/>
                </a:lnTo>
                <a:lnTo>
                  <a:pt x="120" y="1059"/>
                </a:lnTo>
                <a:lnTo>
                  <a:pt x="130" y="1055"/>
                </a:lnTo>
                <a:lnTo>
                  <a:pt x="137" y="1051"/>
                </a:lnTo>
                <a:lnTo>
                  <a:pt x="144" y="1045"/>
                </a:lnTo>
                <a:lnTo>
                  <a:pt x="149" y="1039"/>
                </a:lnTo>
                <a:lnTo>
                  <a:pt x="154" y="1032"/>
                </a:lnTo>
                <a:lnTo>
                  <a:pt x="159" y="1021"/>
                </a:lnTo>
                <a:lnTo>
                  <a:pt x="161" y="1011"/>
                </a:lnTo>
                <a:lnTo>
                  <a:pt x="162" y="1002"/>
                </a:lnTo>
                <a:lnTo>
                  <a:pt x="162" y="1002"/>
                </a:lnTo>
                <a:lnTo>
                  <a:pt x="162" y="988"/>
                </a:lnTo>
                <a:lnTo>
                  <a:pt x="163" y="975"/>
                </a:lnTo>
                <a:lnTo>
                  <a:pt x="166" y="962"/>
                </a:lnTo>
                <a:lnTo>
                  <a:pt x="169" y="951"/>
                </a:lnTo>
                <a:lnTo>
                  <a:pt x="173" y="940"/>
                </a:lnTo>
                <a:lnTo>
                  <a:pt x="177" y="930"/>
                </a:lnTo>
                <a:lnTo>
                  <a:pt x="189" y="912"/>
                </a:lnTo>
                <a:lnTo>
                  <a:pt x="201" y="897"/>
                </a:lnTo>
                <a:lnTo>
                  <a:pt x="215" y="884"/>
                </a:lnTo>
                <a:lnTo>
                  <a:pt x="231" y="873"/>
                </a:lnTo>
                <a:lnTo>
                  <a:pt x="246" y="863"/>
                </a:lnTo>
                <a:lnTo>
                  <a:pt x="261" y="856"/>
                </a:lnTo>
                <a:lnTo>
                  <a:pt x="277" y="851"/>
                </a:lnTo>
                <a:lnTo>
                  <a:pt x="291" y="846"/>
                </a:lnTo>
                <a:lnTo>
                  <a:pt x="303" y="844"/>
                </a:lnTo>
                <a:lnTo>
                  <a:pt x="323" y="839"/>
                </a:lnTo>
                <a:lnTo>
                  <a:pt x="330" y="839"/>
                </a:lnTo>
                <a:lnTo>
                  <a:pt x="502" y="841"/>
                </a:lnTo>
                <a:lnTo>
                  <a:pt x="502" y="841"/>
                </a:lnTo>
                <a:lnTo>
                  <a:pt x="520" y="839"/>
                </a:lnTo>
                <a:lnTo>
                  <a:pt x="537" y="835"/>
                </a:lnTo>
                <a:lnTo>
                  <a:pt x="551" y="830"/>
                </a:lnTo>
                <a:lnTo>
                  <a:pt x="564" y="823"/>
                </a:lnTo>
                <a:lnTo>
                  <a:pt x="573" y="814"/>
                </a:lnTo>
                <a:lnTo>
                  <a:pt x="582" y="804"/>
                </a:lnTo>
                <a:lnTo>
                  <a:pt x="590" y="793"/>
                </a:lnTo>
                <a:lnTo>
                  <a:pt x="596" y="782"/>
                </a:lnTo>
                <a:lnTo>
                  <a:pt x="600" y="772"/>
                </a:lnTo>
                <a:lnTo>
                  <a:pt x="604" y="761"/>
                </a:lnTo>
                <a:lnTo>
                  <a:pt x="608" y="743"/>
                </a:lnTo>
                <a:lnTo>
                  <a:pt x="610" y="730"/>
                </a:lnTo>
                <a:lnTo>
                  <a:pt x="611" y="725"/>
                </a:lnTo>
                <a:lnTo>
                  <a:pt x="614" y="273"/>
                </a:lnTo>
                <a:lnTo>
                  <a:pt x="614" y="273"/>
                </a:lnTo>
                <a:lnTo>
                  <a:pt x="613" y="253"/>
                </a:lnTo>
                <a:lnTo>
                  <a:pt x="608" y="236"/>
                </a:lnTo>
                <a:lnTo>
                  <a:pt x="603" y="222"/>
                </a:lnTo>
                <a:lnTo>
                  <a:pt x="596" y="210"/>
                </a:lnTo>
                <a:lnTo>
                  <a:pt x="587" y="198"/>
                </a:lnTo>
                <a:lnTo>
                  <a:pt x="578" y="190"/>
                </a:lnTo>
                <a:lnTo>
                  <a:pt x="566" y="183"/>
                </a:lnTo>
                <a:lnTo>
                  <a:pt x="557" y="179"/>
                </a:lnTo>
                <a:lnTo>
                  <a:pt x="545" y="175"/>
                </a:lnTo>
                <a:lnTo>
                  <a:pt x="536" y="172"/>
                </a:lnTo>
                <a:lnTo>
                  <a:pt x="516" y="169"/>
                </a:lnTo>
                <a:lnTo>
                  <a:pt x="503" y="168"/>
                </a:lnTo>
                <a:lnTo>
                  <a:pt x="498" y="168"/>
                </a:lnTo>
                <a:lnTo>
                  <a:pt x="498" y="168"/>
                </a:lnTo>
                <a:close/>
                <a:moveTo>
                  <a:pt x="474" y="729"/>
                </a:moveTo>
                <a:lnTo>
                  <a:pt x="418" y="729"/>
                </a:lnTo>
                <a:lnTo>
                  <a:pt x="418" y="729"/>
                </a:lnTo>
                <a:lnTo>
                  <a:pt x="413" y="727"/>
                </a:lnTo>
                <a:lnTo>
                  <a:pt x="407" y="726"/>
                </a:lnTo>
                <a:lnTo>
                  <a:pt x="403" y="723"/>
                </a:lnTo>
                <a:lnTo>
                  <a:pt x="399" y="720"/>
                </a:lnTo>
                <a:lnTo>
                  <a:pt x="394" y="716"/>
                </a:lnTo>
                <a:lnTo>
                  <a:pt x="392" y="711"/>
                </a:lnTo>
                <a:lnTo>
                  <a:pt x="390" y="706"/>
                </a:lnTo>
                <a:lnTo>
                  <a:pt x="390" y="701"/>
                </a:lnTo>
                <a:lnTo>
                  <a:pt x="390" y="701"/>
                </a:lnTo>
                <a:lnTo>
                  <a:pt x="390" y="695"/>
                </a:lnTo>
                <a:lnTo>
                  <a:pt x="392" y="690"/>
                </a:lnTo>
                <a:lnTo>
                  <a:pt x="394" y="684"/>
                </a:lnTo>
                <a:lnTo>
                  <a:pt x="399" y="681"/>
                </a:lnTo>
                <a:lnTo>
                  <a:pt x="403" y="677"/>
                </a:lnTo>
                <a:lnTo>
                  <a:pt x="407" y="674"/>
                </a:lnTo>
                <a:lnTo>
                  <a:pt x="413" y="673"/>
                </a:lnTo>
                <a:lnTo>
                  <a:pt x="418" y="673"/>
                </a:lnTo>
                <a:lnTo>
                  <a:pt x="474" y="673"/>
                </a:lnTo>
                <a:lnTo>
                  <a:pt x="474" y="673"/>
                </a:lnTo>
                <a:lnTo>
                  <a:pt x="480" y="673"/>
                </a:lnTo>
                <a:lnTo>
                  <a:pt x="485" y="674"/>
                </a:lnTo>
                <a:lnTo>
                  <a:pt x="489" y="677"/>
                </a:lnTo>
                <a:lnTo>
                  <a:pt x="494" y="681"/>
                </a:lnTo>
                <a:lnTo>
                  <a:pt x="496" y="684"/>
                </a:lnTo>
                <a:lnTo>
                  <a:pt x="499" y="690"/>
                </a:lnTo>
                <a:lnTo>
                  <a:pt x="501" y="695"/>
                </a:lnTo>
                <a:lnTo>
                  <a:pt x="502" y="701"/>
                </a:lnTo>
                <a:lnTo>
                  <a:pt x="502" y="701"/>
                </a:lnTo>
                <a:lnTo>
                  <a:pt x="501" y="706"/>
                </a:lnTo>
                <a:lnTo>
                  <a:pt x="499" y="711"/>
                </a:lnTo>
                <a:lnTo>
                  <a:pt x="496" y="716"/>
                </a:lnTo>
                <a:lnTo>
                  <a:pt x="494" y="720"/>
                </a:lnTo>
                <a:lnTo>
                  <a:pt x="489" y="723"/>
                </a:lnTo>
                <a:lnTo>
                  <a:pt x="485" y="726"/>
                </a:lnTo>
                <a:lnTo>
                  <a:pt x="480" y="727"/>
                </a:lnTo>
                <a:lnTo>
                  <a:pt x="474" y="729"/>
                </a:lnTo>
                <a:lnTo>
                  <a:pt x="474" y="729"/>
                </a:lnTo>
                <a:close/>
                <a:moveTo>
                  <a:pt x="502" y="338"/>
                </a:moveTo>
                <a:lnTo>
                  <a:pt x="502" y="558"/>
                </a:lnTo>
                <a:lnTo>
                  <a:pt x="502" y="558"/>
                </a:lnTo>
                <a:lnTo>
                  <a:pt x="502" y="566"/>
                </a:lnTo>
                <a:lnTo>
                  <a:pt x="501" y="575"/>
                </a:lnTo>
                <a:lnTo>
                  <a:pt x="498" y="582"/>
                </a:lnTo>
                <a:lnTo>
                  <a:pt x="495" y="587"/>
                </a:lnTo>
                <a:lnTo>
                  <a:pt x="488" y="599"/>
                </a:lnTo>
                <a:lnTo>
                  <a:pt x="480" y="606"/>
                </a:lnTo>
                <a:lnTo>
                  <a:pt x="470" y="611"/>
                </a:lnTo>
                <a:lnTo>
                  <a:pt x="460" y="614"/>
                </a:lnTo>
                <a:lnTo>
                  <a:pt x="452" y="615"/>
                </a:lnTo>
                <a:lnTo>
                  <a:pt x="445" y="614"/>
                </a:lnTo>
                <a:lnTo>
                  <a:pt x="224" y="617"/>
                </a:lnTo>
                <a:lnTo>
                  <a:pt x="224" y="617"/>
                </a:lnTo>
                <a:lnTo>
                  <a:pt x="212" y="617"/>
                </a:lnTo>
                <a:lnTo>
                  <a:pt x="204" y="618"/>
                </a:lnTo>
                <a:lnTo>
                  <a:pt x="196" y="621"/>
                </a:lnTo>
                <a:lnTo>
                  <a:pt x="189" y="625"/>
                </a:lnTo>
                <a:lnTo>
                  <a:pt x="183" y="629"/>
                </a:lnTo>
                <a:lnTo>
                  <a:pt x="179" y="634"/>
                </a:lnTo>
                <a:lnTo>
                  <a:pt x="172" y="643"/>
                </a:lnTo>
                <a:lnTo>
                  <a:pt x="168" y="653"/>
                </a:lnTo>
                <a:lnTo>
                  <a:pt x="166" y="662"/>
                </a:lnTo>
                <a:lnTo>
                  <a:pt x="166" y="670"/>
                </a:lnTo>
                <a:lnTo>
                  <a:pt x="109" y="671"/>
                </a:lnTo>
                <a:lnTo>
                  <a:pt x="110" y="625"/>
                </a:lnTo>
                <a:lnTo>
                  <a:pt x="275" y="331"/>
                </a:lnTo>
                <a:lnTo>
                  <a:pt x="275" y="331"/>
                </a:lnTo>
                <a:lnTo>
                  <a:pt x="280" y="323"/>
                </a:lnTo>
                <a:lnTo>
                  <a:pt x="285" y="316"/>
                </a:lnTo>
                <a:lnTo>
                  <a:pt x="291" y="310"/>
                </a:lnTo>
                <a:lnTo>
                  <a:pt x="296" y="305"/>
                </a:lnTo>
                <a:lnTo>
                  <a:pt x="309" y="296"/>
                </a:lnTo>
                <a:lnTo>
                  <a:pt x="323" y="289"/>
                </a:lnTo>
                <a:lnTo>
                  <a:pt x="336" y="285"/>
                </a:lnTo>
                <a:lnTo>
                  <a:pt x="345" y="282"/>
                </a:lnTo>
                <a:lnTo>
                  <a:pt x="355" y="280"/>
                </a:lnTo>
                <a:lnTo>
                  <a:pt x="448" y="280"/>
                </a:lnTo>
                <a:lnTo>
                  <a:pt x="448" y="280"/>
                </a:lnTo>
                <a:lnTo>
                  <a:pt x="459" y="281"/>
                </a:lnTo>
                <a:lnTo>
                  <a:pt x="467" y="282"/>
                </a:lnTo>
                <a:lnTo>
                  <a:pt x="474" y="285"/>
                </a:lnTo>
                <a:lnTo>
                  <a:pt x="481" y="289"/>
                </a:lnTo>
                <a:lnTo>
                  <a:pt x="487" y="294"/>
                </a:lnTo>
                <a:lnTo>
                  <a:pt x="491" y="298"/>
                </a:lnTo>
                <a:lnTo>
                  <a:pt x="496" y="309"/>
                </a:lnTo>
                <a:lnTo>
                  <a:pt x="501" y="320"/>
                </a:lnTo>
                <a:lnTo>
                  <a:pt x="502" y="329"/>
                </a:lnTo>
                <a:lnTo>
                  <a:pt x="502" y="338"/>
                </a:lnTo>
                <a:lnTo>
                  <a:pt x="502" y="338"/>
                </a:lnTo>
                <a:close/>
                <a:moveTo>
                  <a:pt x="389" y="895"/>
                </a:moveTo>
                <a:lnTo>
                  <a:pt x="389" y="895"/>
                </a:lnTo>
                <a:lnTo>
                  <a:pt x="371" y="897"/>
                </a:lnTo>
                <a:lnTo>
                  <a:pt x="354" y="898"/>
                </a:lnTo>
                <a:lnTo>
                  <a:pt x="338" y="902"/>
                </a:lnTo>
                <a:lnTo>
                  <a:pt x="323" y="908"/>
                </a:lnTo>
                <a:lnTo>
                  <a:pt x="308" y="915"/>
                </a:lnTo>
                <a:lnTo>
                  <a:pt x="294" y="923"/>
                </a:lnTo>
                <a:lnTo>
                  <a:pt x="281" y="933"/>
                </a:lnTo>
                <a:lnTo>
                  <a:pt x="270" y="944"/>
                </a:lnTo>
                <a:lnTo>
                  <a:pt x="259" y="955"/>
                </a:lnTo>
                <a:lnTo>
                  <a:pt x="249" y="968"/>
                </a:lnTo>
                <a:lnTo>
                  <a:pt x="240" y="982"/>
                </a:lnTo>
                <a:lnTo>
                  <a:pt x="233" y="997"/>
                </a:lnTo>
                <a:lnTo>
                  <a:pt x="228" y="1013"/>
                </a:lnTo>
                <a:lnTo>
                  <a:pt x="224" y="1028"/>
                </a:lnTo>
                <a:lnTo>
                  <a:pt x="221" y="1045"/>
                </a:lnTo>
                <a:lnTo>
                  <a:pt x="221" y="1063"/>
                </a:lnTo>
                <a:lnTo>
                  <a:pt x="221" y="1063"/>
                </a:lnTo>
                <a:lnTo>
                  <a:pt x="221" y="1080"/>
                </a:lnTo>
                <a:lnTo>
                  <a:pt x="224" y="1097"/>
                </a:lnTo>
                <a:lnTo>
                  <a:pt x="228" y="1114"/>
                </a:lnTo>
                <a:lnTo>
                  <a:pt x="233" y="1129"/>
                </a:lnTo>
                <a:lnTo>
                  <a:pt x="240" y="1144"/>
                </a:lnTo>
                <a:lnTo>
                  <a:pt x="249" y="1158"/>
                </a:lnTo>
                <a:lnTo>
                  <a:pt x="259" y="1171"/>
                </a:lnTo>
                <a:lnTo>
                  <a:pt x="270" y="1184"/>
                </a:lnTo>
                <a:lnTo>
                  <a:pt x="281" y="1193"/>
                </a:lnTo>
                <a:lnTo>
                  <a:pt x="294" y="1203"/>
                </a:lnTo>
                <a:lnTo>
                  <a:pt x="308" y="1213"/>
                </a:lnTo>
                <a:lnTo>
                  <a:pt x="323" y="1220"/>
                </a:lnTo>
                <a:lnTo>
                  <a:pt x="338" y="1226"/>
                </a:lnTo>
                <a:lnTo>
                  <a:pt x="354" y="1230"/>
                </a:lnTo>
                <a:lnTo>
                  <a:pt x="371" y="1233"/>
                </a:lnTo>
                <a:lnTo>
                  <a:pt x="389" y="1233"/>
                </a:lnTo>
                <a:lnTo>
                  <a:pt x="389" y="1233"/>
                </a:lnTo>
                <a:lnTo>
                  <a:pt x="406" y="1233"/>
                </a:lnTo>
                <a:lnTo>
                  <a:pt x="422" y="1230"/>
                </a:lnTo>
                <a:lnTo>
                  <a:pt x="439" y="1226"/>
                </a:lnTo>
                <a:lnTo>
                  <a:pt x="455" y="1220"/>
                </a:lnTo>
                <a:lnTo>
                  <a:pt x="468" y="1213"/>
                </a:lnTo>
                <a:lnTo>
                  <a:pt x="482" y="1203"/>
                </a:lnTo>
                <a:lnTo>
                  <a:pt x="496" y="1193"/>
                </a:lnTo>
                <a:lnTo>
                  <a:pt x="508" y="1184"/>
                </a:lnTo>
                <a:lnTo>
                  <a:pt x="519" y="1171"/>
                </a:lnTo>
                <a:lnTo>
                  <a:pt x="529" y="1158"/>
                </a:lnTo>
                <a:lnTo>
                  <a:pt x="537" y="1144"/>
                </a:lnTo>
                <a:lnTo>
                  <a:pt x="544" y="1129"/>
                </a:lnTo>
                <a:lnTo>
                  <a:pt x="550" y="1114"/>
                </a:lnTo>
                <a:lnTo>
                  <a:pt x="554" y="1097"/>
                </a:lnTo>
                <a:lnTo>
                  <a:pt x="557" y="1080"/>
                </a:lnTo>
                <a:lnTo>
                  <a:pt x="558" y="1063"/>
                </a:lnTo>
                <a:lnTo>
                  <a:pt x="558" y="1063"/>
                </a:lnTo>
                <a:lnTo>
                  <a:pt x="557" y="1045"/>
                </a:lnTo>
                <a:lnTo>
                  <a:pt x="554" y="1028"/>
                </a:lnTo>
                <a:lnTo>
                  <a:pt x="550" y="1013"/>
                </a:lnTo>
                <a:lnTo>
                  <a:pt x="544" y="997"/>
                </a:lnTo>
                <a:lnTo>
                  <a:pt x="537" y="982"/>
                </a:lnTo>
                <a:lnTo>
                  <a:pt x="529" y="968"/>
                </a:lnTo>
                <a:lnTo>
                  <a:pt x="519" y="955"/>
                </a:lnTo>
                <a:lnTo>
                  <a:pt x="508" y="944"/>
                </a:lnTo>
                <a:lnTo>
                  <a:pt x="496" y="933"/>
                </a:lnTo>
                <a:lnTo>
                  <a:pt x="482" y="923"/>
                </a:lnTo>
                <a:lnTo>
                  <a:pt x="468" y="915"/>
                </a:lnTo>
                <a:lnTo>
                  <a:pt x="455" y="908"/>
                </a:lnTo>
                <a:lnTo>
                  <a:pt x="439" y="902"/>
                </a:lnTo>
                <a:lnTo>
                  <a:pt x="422" y="898"/>
                </a:lnTo>
                <a:lnTo>
                  <a:pt x="406" y="897"/>
                </a:lnTo>
                <a:lnTo>
                  <a:pt x="389" y="895"/>
                </a:lnTo>
                <a:lnTo>
                  <a:pt x="389" y="895"/>
                </a:lnTo>
                <a:close/>
                <a:moveTo>
                  <a:pt x="614" y="897"/>
                </a:moveTo>
                <a:lnTo>
                  <a:pt x="614" y="897"/>
                </a:lnTo>
                <a:lnTo>
                  <a:pt x="614" y="909"/>
                </a:lnTo>
                <a:lnTo>
                  <a:pt x="617" y="922"/>
                </a:lnTo>
                <a:lnTo>
                  <a:pt x="620" y="934"/>
                </a:lnTo>
                <a:lnTo>
                  <a:pt x="622" y="946"/>
                </a:lnTo>
                <a:lnTo>
                  <a:pt x="627" y="955"/>
                </a:lnTo>
                <a:lnTo>
                  <a:pt x="632" y="965"/>
                </a:lnTo>
                <a:lnTo>
                  <a:pt x="642" y="981"/>
                </a:lnTo>
                <a:lnTo>
                  <a:pt x="652" y="993"/>
                </a:lnTo>
                <a:lnTo>
                  <a:pt x="662" y="1003"/>
                </a:lnTo>
                <a:lnTo>
                  <a:pt x="670" y="1010"/>
                </a:lnTo>
                <a:lnTo>
                  <a:pt x="1339" y="1010"/>
                </a:lnTo>
                <a:lnTo>
                  <a:pt x="1339" y="1010"/>
                </a:lnTo>
                <a:lnTo>
                  <a:pt x="1339" y="1002"/>
                </a:lnTo>
                <a:lnTo>
                  <a:pt x="1337" y="992"/>
                </a:lnTo>
                <a:lnTo>
                  <a:pt x="1330" y="974"/>
                </a:lnTo>
                <a:lnTo>
                  <a:pt x="1322" y="954"/>
                </a:lnTo>
                <a:lnTo>
                  <a:pt x="1312" y="936"/>
                </a:lnTo>
                <a:lnTo>
                  <a:pt x="1295" y="908"/>
                </a:lnTo>
                <a:lnTo>
                  <a:pt x="1287" y="897"/>
                </a:lnTo>
                <a:lnTo>
                  <a:pt x="614" y="897"/>
                </a:lnTo>
                <a:close/>
                <a:moveTo>
                  <a:pt x="1735" y="0"/>
                </a:moveTo>
                <a:lnTo>
                  <a:pt x="726" y="0"/>
                </a:lnTo>
                <a:lnTo>
                  <a:pt x="726" y="0"/>
                </a:lnTo>
                <a:lnTo>
                  <a:pt x="715" y="1"/>
                </a:lnTo>
                <a:lnTo>
                  <a:pt x="705" y="4"/>
                </a:lnTo>
                <a:lnTo>
                  <a:pt x="695" y="10"/>
                </a:lnTo>
                <a:lnTo>
                  <a:pt x="687" y="17"/>
                </a:lnTo>
                <a:lnTo>
                  <a:pt x="680" y="25"/>
                </a:lnTo>
                <a:lnTo>
                  <a:pt x="674" y="33"/>
                </a:lnTo>
                <a:lnTo>
                  <a:pt x="671" y="45"/>
                </a:lnTo>
                <a:lnTo>
                  <a:pt x="670" y="56"/>
                </a:lnTo>
                <a:lnTo>
                  <a:pt x="670" y="785"/>
                </a:lnTo>
                <a:lnTo>
                  <a:pt x="670" y="785"/>
                </a:lnTo>
                <a:lnTo>
                  <a:pt x="671" y="796"/>
                </a:lnTo>
                <a:lnTo>
                  <a:pt x="674" y="806"/>
                </a:lnTo>
                <a:lnTo>
                  <a:pt x="680" y="816"/>
                </a:lnTo>
                <a:lnTo>
                  <a:pt x="687" y="824"/>
                </a:lnTo>
                <a:lnTo>
                  <a:pt x="695" y="831"/>
                </a:lnTo>
                <a:lnTo>
                  <a:pt x="705" y="837"/>
                </a:lnTo>
                <a:lnTo>
                  <a:pt x="715" y="839"/>
                </a:lnTo>
                <a:lnTo>
                  <a:pt x="726" y="841"/>
                </a:lnTo>
                <a:lnTo>
                  <a:pt x="1735" y="841"/>
                </a:lnTo>
                <a:lnTo>
                  <a:pt x="1735" y="841"/>
                </a:lnTo>
                <a:lnTo>
                  <a:pt x="1746" y="839"/>
                </a:lnTo>
                <a:lnTo>
                  <a:pt x="1757" y="837"/>
                </a:lnTo>
                <a:lnTo>
                  <a:pt x="1766" y="831"/>
                </a:lnTo>
                <a:lnTo>
                  <a:pt x="1774" y="824"/>
                </a:lnTo>
                <a:lnTo>
                  <a:pt x="1781" y="816"/>
                </a:lnTo>
                <a:lnTo>
                  <a:pt x="1787" y="806"/>
                </a:lnTo>
                <a:lnTo>
                  <a:pt x="1789" y="796"/>
                </a:lnTo>
                <a:lnTo>
                  <a:pt x="1791" y="785"/>
                </a:lnTo>
                <a:lnTo>
                  <a:pt x="1791" y="56"/>
                </a:lnTo>
                <a:lnTo>
                  <a:pt x="1791" y="56"/>
                </a:lnTo>
                <a:lnTo>
                  <a:pt x="1789" y="45"/>
                </a:lnTo>
                <a:lnTo>
                  <a:pt x="1787" y="33"/>
                </a:lnTo>
                <a:lnTo>
                  <a:pt x="1781" y="25"/>
                </a:lnTo>
                <a:lnTo>
                  <a:pt x="1774" y="17"/>
                </a:lnTo>
                <a:lnTo>
                  <a:pt x="1766" y="10"/>
                </a:lnTo>
                <a:lnTo>
                  <a:pt x="1757" y="4"/>
                </a:lnTo>
                <a:lnTo>
                  <a:pt x="1746" y="1"/>
                </a:lnTo>
                <a:lnTo>
                  <a:pt x="1735" y="0"/>
                </a:lnTo>
                <a:lnTo>
                  <a:pt x="1735" y="0"/>
                </a:lnTo>
                <a:close/>
                <a:moveTo>
                  <a:pt x="1651" y="729"/>
                </a:moveTo>
                <a:lnTo>
                  <a:pt x="810" y="729"/>
                </a:lnTo>
                <a:lnTo>
                  <a:pt x="810" y="729"/>
                </a:lnTo>
                <a:lnTo>
                  <a:pt x="804" y="727"/>
                </a:lnTo>
                <a:lnTo>
                  <a:pt x="799" y="726"/>
                </a:lnTo>
                <a:lnTo>
                  <a:pt x="795" y="723"/>
                </a:lnTo>
                <a:lnTo>
                  <a:pt x="790" y="720"/>
                </a:lnTo>
                <a:lnTo>
                  <a:pt x="788" y="716"/>
                </a:lnTo>
                <a:lnTo>
                  <a:pt x="785" y="711"/>
                </a:lnTo>
                <a:lnTo>
                  <a:pt x="783" y="706"/>
                </a:lnTo>
                <a:lnTo>
                  <a:pt x="782" y="701"/>
                </a:lnTo>
                <a:lnTo>
                  <a:pt x="782" y="701"/>
                </a:lnTo>
                <a:lnTo>
                  <a:pt x="783" y="695"/>
                </a:lnTo>
                <a:lnTo>
                  <a:pt x="785" y="690"/>
                </a:lnTo>
                <a:lnTo>
                  <a:pt x="788" y="684"/>
                </a:lnTo>
                <a:lnTo>
                  <a:pt x="790" y="681"/>
                </a:lnTo>
                <a:lnTo>
                  <a:pt x="795" y="677"/>
                </a:lnTo>
                <a:lnTo>
                  <a:pt x="799" y="674"/>
                </a:lnTo>
                <a:lnTo>
                  <a:pt x="804" y="673"/>
                </a:lnTo>
                <a:lnTo>
                  <a:pt x="810" y="673"/>
                </a:lnTo>
                <a:lnTo>
                  <a:pt x="1651" y="673"/>
                </a:lnTo>
                <a:lnTo>
                  <a:pt x="1651" y="673"/>
                </a:lnTo>
                <a:lnTo>
                  <a:pt x="1656" y="673"/>
                </a:lnTo>
                <a:lnTo>
                  <a:pt x="1662" y="674"/>
                </a:lnTo>
                <a:lnTo>
                  <a:pt x="1666" y="677"/>
                </a:lnTo>
                <a:lnTo>
                  <a:pt x="1670" y="681"/>
                </a:lnTo>
                <a:lnTo>
                  <a:pt x="1675" y="684"/>
                </a:lnTo>
                <a:lnTo>
                  <a:pt x="1676" y="690"/>
                </a:lnTo>
                <a:lnTo>
                  <a:pt x="1679" y="695"/>
                </a:lnTo>
                <a:lnTo>
                  <a:pt x="1679" y="701"/>
                </a:lnTo>
                <a:lnTo>
                  <a:pt x="1679" y="701"/>
                </a:lnTo>
                <a:lnTo>
                  <a:pt x="1679" y="706"/>
                </a:lnTo>
                <a:lnTo>
                  <a:pt x="1676" y="711"/>
                </a:lnTo>
                <a:lnTo>
                  <a:pt x="1675" y="716"/>
                </a:lnTo>
                <a:lnTo>
                  <a:pt x="1670" y="720"/>
                </a:lnTo>
                <a:lnTo>
                  <a:pt x="1666" y="723"/>
                </a:lnTo>
                <a:lnTo>
                  <a:pt x="1662" y="726"/>
                </a:lnTo>
                <a:lnTo>
                  <a:pt x="1656" y="727"/>
                </a:lnTo>
                <a:lnTo>
                  <a:pt x="1651" y="729"/>
                </a:lnTo>
                <a:lnTo>
                  <a:pt x="1651" y="729"/>
                </a:lnTo>
                <a:close/>
                <a:moveTo>
                  <a:pt x="1651" y="617"/>
                </a:moveTo>
                <a:lnTo>
                  <a:pt x="810" y="617"/>
                </a:lnTo>
                <a:lnTo>
                  <a:pt x="810" y="617"/>
                </a:lnTo>
                <a:lnTo>
                  <a:pt x="804" y="615"/>
                </a:lnTo>
                <a:lnTo>
                  <a:pt x="799" y="614"/>
                </a:lnTo>
                <a:lnTo>
                  <a:pt x="795" y="611"/>
                </a:lnTo>
                <a:lnTo>
                  <a:pt x="790" y="608"/>
                </a:lnTo>
                <a:lnTo>
                  <a:pt x="788" y="604"/>
                </a:lnTo>
                <a:lnTo>
                  <a:pt x="785" y="599"/>
                </a:lnTo>
                <a:lnTo>
                  <a:pt x="783" y="594"/>
                </a:lnTo>
                <a:lnTo>
                  <a:pt x="782" y="589"/>
                </a:lnTo>
                <a:lnTo>
                  <a:pt x="782" y="589"/>
                </a:lnTo>
                <a:lnTo>
                  <a:pt x="783" y="583"/>
                </a:lnTo>
                <a:lnTo>
                  <a:pt x="785" y="578"/>
                </a:lnTo>
                <a:lnTo>
                  <a:pt x="788" y="572"/>
                </a:lnTo>
                <a:lnTo>
                  <a:pt x="790" y="568"/>
                </a:lnTo>
                <a:lnTo>
                  <a:pt x="795" y="565"/>
                </a:lnTo>
                <a:lnTo>
                  <a:pt x="799" y="562"/>
                </a:lnTo>
                <a:lnTo>
                  <a:pt x="804" y="561"/>
                </a:lnTo>
                <a:lnTo>
                  <a:pt x="810" y="561"/>
                </a:lnTo>
                <a:lnTo>
                  <a:pt x="1651" y="561"/>
                </a:lnTo>
                <a:lnTo>
                  <a:pt x="1651" y="561"/>
                </a:lnTo>
                <a:lnTo>
                  <a:pt x="1656" y="561"/>
                </a:lnTo>
                <a:lnTo>
                  <a:pt x="1662" y="562"/>
                </a:lnTo>
                <a:lnTo>
                  <a:pt x="1666" y="565"/>
                </a:lnTo>
                <a:lnTo>
                  <a:pt x="1670" y="568"/>
                </a:lnTo>
                <a:lnTo>
                  <a:pt x="1675" y="572"/>
                </a:lnTo>
                <a:lnTo>
                  <a:pt x="1676" y="578"/>
                </a:lnTo>
                <a:lnTo>
                  <a:pt x="1679" y="583"/>
                </a:lnTo>
                <a:lnTo>
                  <a:pt x="1679" y="589"/>
                </a:lnTo>
                <a:lnTo>
                  <a:pt x="1679" y="589"/>
                </a:lnTo>
                <a:lnTo>
                  <a:pt x="1679" y="594"/>
                </a:lnTo>
                <a:lnTo>
                  <a:pt x="1676" y="599"/>
                </a:lnTo>
                <a:lnTo>
                  <a:pt x="1675" y="604"/>
                </a:lnTo>
                <a:lnTo>
                  <a:pt x="1670" y="608"/>
                </a:lnTo>
                <a:lnTo>
                  <a:pt x="1666" y="611"/>
                </a:lnTo>
                <a:lnTo>
                  <a:pt x="1662" y="614"/>
                </a:lnTo>
                <a:lnTo>
                  <a:pt x="1656" y="615"/>
                </a:lnTo>
                <a:lnTo>
                  <a:pt x="1651" y="617"/>
                </a:lnTo>
                <a:lnTo>
                  <a:pt x="1651" y="617"/>
                </a:lnTo>
                <a:close/>
                <a:moveTo>
                  <a:pt x="1651" y="504"/>
                </a:moveTo>
                <a:lnTo>
                  <a:pt x="810" y="504"/>
                </a:lnTo>
                <a:lnTo>
                  <a:pt x="810" y="504"/>
                </a:lnTo>
                <a:lnTo>
                  <a:pt x="804" y="504"/>
                </a:lnTo>
                <a:lnTo>
                  <a:pt x="799" y="502"/>
                </a:lnTo>
                <a:lnTo>
                  <a:pt x="795" y="499"/>
                </a:lnTo>
                <a:lnTo>
                  <a:pt x="790" y="497"/>
                </a:lnTo>
                <a:lnTo>
                  <a:pt x="788" y="492"/>
                </a:lnTo>
                <a:lnTo>
                  <a:pt x="785" y="487"/>
                </a:lnTo>
                <a:lnTo>
                  <a:pt x="783" y="481"/>
                </a:lnTo>
                <a:lnTo>
                  <a:pt x="782" y="476"/>
                </a:lnTo>
                <a:lnTo>
                  <a:pt x="782" y="476"/>
                </a:lnTo>
                <a:lnTo>
                  <a:pt x="783" y="470"/>
                </a:lnTo>
                <a:lnTo>
                  <a:pt x="785" y="466"/>
                </a:lnTo>
                <a:lnTo>
                  <a:pt x="788" y="460"/>
                </a:lnTo>
                <a:lnTo>
                  <a:pt x="790" y="456"/>
                </a:lnTo>
                <a:lnTo>
                  <a:pt x="795" y="453"/>
                </a:lnTo>
                <a:lnTo>
                  <a:pt x="799" y="450"/>
                </a:lnTo>
                <a:lnTo>
                  <a:pt x="804" y="449"/>
                </a:lnTo>
                <a:lnTo>
                  <a:pt x="810" y="448"/>
                </a:lnTo>
                <a:lnTo>
                  <a:pt x="1651" y="448"/>
                </a:lnTo>
                <a:lnTo>
                  <a:pt x="1651" y="448"/>
                </a:lnTo>
                <a:lnTo>
                  <a:pt x="1656" y="449"/>
                </a:lnTo>
                <a:lnTo>
                  <a:pt x="1662" y="450"/>
                </a:lnTo>
                <a:lnTo>
                  <a:pt x="1666" y="453"/>
                </a:lnTo>
                <a:lnTo>
                  <a:pt x="1670" y="456"/>
                </a:lnTo>
                <a:lnTo>
                  <a:pt x="1675" y="460"/>
                </a:lnTo>
                <a:lnTo>
                  <a:pt x="1676" y="466"/>
                </a:lnTo>
                <a:lnTo>
                  <a:pt x="1679" y="470"/>
                </a:lnTo>
                <a:lnTo>
                  <a:pt x="1679" y="476"/>
                </a:lnTo>
                <a:lnTo>
                  <a:pt x="1679" y="476"/>
                </a:lnTo>
                <a:lnTo>
                  <a:pt x="1679" y="481"/>
                </a:lnTo>
                <a:lnTo>
                  <a:pt x="1676" y="487"/>
                </a:lnTo>
                <a:lnTo>
                  <a:pt x="1675" y="492"/>
                </a:lnTo>
                <a:lnTo>
                  <a:pt x="1670" y="497"/>
                </a:lnTo>
                <a:lnTo>
                  <a:pt x="1666" y="499"/>
                </a:lnTo>
                <a:lnTo>
                  <a:pt x="1662" y="502"/>
                </a:lnTo>
                <a:lnTo>
                  <a:pt x="1656" y="504"/>
                </a:lnTo>
                <a:lnTo>
                  <a:pt x="1651" y="504"/>
                </a:lnTo>
                <a:lnTo>
                  <a:pt x="1651" y="504"/>
                </a:lnTo>
                <a:close/>
                <a:moveTo>
                  <a:pt x="1651" y="392"/>
                </a:moveTo>
                <a:lnTo>
                  <a:pt x="810" y="392"/>
                </a:lnTo>
                <a:lnTo>
                  <a:pt x="810" y="392"/>
                </a:lnTo>
                <a:lnTo>
                  <a:pt x="804" y="392"/>
                </a:lnTo>
                <a:lnTo>
                  <a:pt x="799" y="390"/>
                </a:lnTo>
                <a:lnTo>
                  <a:pt x="795" y="387"/>
                </a:lnTo>
                <a:lnTo>
                  <a:pt x="790" y="385"/>
                </a:lnTo>
                <a:lnTo>
                  <a:pt x="788" y="380"/>
                </a:lnTo>
                <a:lnTo>
                  <a:pt x="785" y="375"/>
                </a:lnTo>
                <a:lnTo>
                  <a:pt x="783" y="369"/>
                </a:lnTo>
                <a:lnTo>
                  <a:pt x="782" y="364"/>
                </a:lnTo>
                <a:lnTo>
                  <a:pt x="782" y="364"/>
                </a:lnTo>
                <a:lnTo>
                  <a:pt x="783" y="358"/>
                </a:lnTo>
                <a:lnTo>
                  <a:pt x="785" y="354"/>
                </a:lnTo>
                <a:lnTo>
                  <a:pt x="788" y="348"/>
                </a:lnTo>
                <a:lnTo>
                  <a:pt x="790" y="344"/>
                </a:lnTo>
                <a:lnTo>
                  <a:pt x="795" y="341"/>
                </a:lnTo>
                <a:lnTo>
                  <a:pt x="799" y="338"/>
                </a:lnTo>
                <a:lnTo>
                  <a:pt x="804" y="337"/>
                </a:lnTo>
                <a:lnTo>
                  <a:pt x="810" y="336"/>
                </a:lnTo>
                <a:lnTo>
                  <a:pt x="1651" y="336"/>
                </a:lnTo>
                <a:lnTo>
                  <a:pt x="1651" y="336"/>
                </a:lnTo>
                <a:lnTo>
                  <a:pt x="1656" y="337"/>
                </a:lnTo>
                <a:lnTo>
                  <a:pt x="1662" y="338"/>
                </a:lnTo>
                <a:lnTo>
                  <a:pt x="1666" y="341"/>
                </a:lnTo>
                <a:lnTo>
                  <a:pt x="1670" y="344"/>
                </a:lnTo>
                <a:lnTo>
                  <a:pt x="1675" y="348"/>
                </a:lnTo>
                <a:lnTo>
                  <a:pt x="1676" y="354"/>
                </a:lnTo>
                <a:lnTo>
                  <a:pt x="1679" y="358"/>
                </a:lnTo>
                <a:lnTo>
                  <a:pt x="1679" y="364"/>
                </a:lnTo>
                <a:lnTo>
                  <a:pt x="1679" y="364"/>
                </a:lnTo>
                <a:lnTo>
                  <a:pt x="1679" y="369"/>
                </a:lnTo>
                <a:lnTo>
                  <a:pt x="1676" y="375"/>
                </a:lnTo>
                <a:lnTo>
                  <a:pt x="1675" y="380"/>
                </a:lnTo>
                <a:lnTo>
                  <a:pt x="1670" y="385"/>
                </a:lnTo>
                <a:lnTo>
                  <a:pt x="1666" y="387"/>
                </a:lnTo>
                <a:lnTo>
                  <a:pt x="1662" y="390"/>
                </a:lnTo>
                <a:lnTo>
                  <a:pt x="1656" y="392"/>
                </a:lnTo>
                <a:lnTo>
                  <a:pt x="1651" y="392"/>
                </a:lnTo>
                <a:lnTo>
                  <a:pt x="1651" y="392"/>
                </a:lnTo>
                <a:close/>
                <a:moveTo>
                  <a:pt x="1651" y="280"/>
                </a:moveTo>
                <a:lnTo>
                  <a:pt x="810" y="280"/>
                </a:lnTo>
                <a:lnTo>
                  <a:pt x="810" y="280"/>
                </a:lnTo>
                <a:lnTo>
                  <a:pt x="804" y="280"/>
                </a:lnTo>
                <a:lnTo>
                  <a:pt x="799" y="278"/>
                </a:lnTo>
                <a:lnTo>
                  <a:pt x="795" y="275"/>
                </a:lnTo>
                <a:lnTo>
                  <a:pt x="790" y="271"/>
                </a:lnTo>
                <a:lnTo>
                  <a:pt x="788" y="267"/>
                </a:lnTo>
                <a:lnTo>
                  <a:pt x="785" y="263"/>
                </a:lnTo>
                <a:lnTo>
                  <a:pt x="783" y="257"/>
                </a:lnTo>
                <a:lnTo>
                  <a:pt x="782" y="252"/>
                </a:lnTo>
                <a:lnTo>
                  <a:pt x="782" y="252"/>
                </a:lnTo>
                <a:lnTo>
                  <a:pt x="783" y="246"/>
                </a:lnTo>
                <a:lnTo>
                  <a:pt x="785" y="240"/>
                </a:lnTo>
                <a:lnTo>
                  <a:pt x="788" y="236"/>
                </a:lnTo>
                <a:lnTo>
                  <a:pt x="790" y="232"/>
                </a:lnTo>
                <a:lnTo>
                  <a:pt x="795" y="229"/>
                </a:lnTo>
                <a:lnTo>
                  <a:pt x="799" y="226"/>
                </a:lnTo>
                <a:lnTo>
                  <a:pt x="804" y="225"/>
                </a:lnTo>
                <a:lnTo>
                  <a:pt x="810" y="224"/>
                </a:lnTo>
                <a:lnTo>
                  <a:pt x="1651" y="224"/>
                </a:lnTo>
                <a:lnTo>
                  <a:pt x="1651" y="224"/>
                </a:lnTo>
                <a:lnTo>
                  <a:pt x="1656" y="225"/>
                </a:lnTo>
                <a:lnTo>
                  <a:pt x="1662" y="226"/>
                </a:lnTo>
                <a:lnTo>
                  <a:pt x="1666" y="229"/>
                </a:lnTo>
                <a:lnTo>
                  <a:pt x="1670" y="232"/>
                </a:lnTo>
                <a:lnTo>
                  <a:pt x="1675" y="236"/>
                </a:lnTo>
                <a:lnTo>
                  <a:pt x="1676" y="240"/>
                </a:lnTo>
                <a:lnTo>
                  <a:pt x="1679" y="246"/>
                </a:lnTo>
                <a:lnTo>
                  <a:pt x="1679" y="252"/>
                </a:lnTo>
                <a:lnTo>
                  <a:pt x="1679" y="252"/>
                </a:lnTo>
                <a:lnTo>
                  <a:pt x="1679" y="257"/>
                </a:lnTo>
                <a:lnTo>
                  <a:pt x="1676" y="263"/>
                </a:lnTo>
                <a:lnTo>
                  <a:pt x="1675" y="267"/>
                </a:lnTo>
                <a:lnTo>
                  <a:pt x="1670" y="271"/>
                </a:lnTo>
                <a:lnTo>
                  <a:pt x="1666" y="275"/>
                </a:lnTo>
                <a:lnTo>
                  <a:pt x="1662" y="278"/>
                </a:lnTo>
                <a:lnTo>
                  <a:pt x="1656" y="280"/>
                </a:lnTo>
                <a:lnTo>
                  <a:pt x="1651" y="280"/>
                </a:lnTo>
                <a:lnTo>
                  <a:pt x="1651" y="280"/>
                </a:lnTo>
                <a:close/>
                <a:moveTo>
                  <a:pt x="1651" y="168"/>
                </a:moveTo>
                <a:lnTo>
                  <a:pt x="810" y="168"/>
                </a:lnTo>
                <a:lnTo>
                  <a:pt x="810" y="168"/>
                </a:lnTo>
                <a:lnTo>
                  <a:pt x="804" y="168"/>
                </a:lnTo>
                <a:lnTo>
                  <a:pt x="799" y="166"/>
                </a:lnTo>
                <a:lnTo>
                  <a:pt x="795" y="163"/>
                </a:lnTo>
                <a:lnTo>
                  <a:pt x="790" y="159"/>
                </a:lnTo>
                <a:lnTo>
                  <a:pt x="788" y="155"/>
                </a:lnTo>
                <a:lnTo>
                  <a:pt x="785" y="151"/>
                </a:lnTo>
                <a:lnTo>
                  <a:pt x="783" y="145"/>
                </a:lnTo>
                <a:lnTo>
                  <a:pt x="782" y="140"/>
                </a:lnTo>
                <a:lnTo>
                  <a:pt x="782" y="140"/>
                </a:lnTo>
                <a:lnTo>
                  <a:pt x="783" y="134"/>
                </a:lnTo>
                <a:lnTo>
                  <a:pt x="785" y="129"/>
                </a:lnTo>
                <a:lnTo>
                  <a:pt x="788" y="124"/>
                </a:lnTo>
                <a:lnTo>
                  <a:pt x="790" y="120"/>
                </a:lnTo>
                <a:lnTo>
                  <a:pt x="795" y="117"/>
                </a:lnTo>
                <a:lnTo>
                  <a:pt x="799" y="115"/>
                </a:lnTo>
                <a:lnTo>
                  <a:pt x="804" y="113"/>
                </a:lnTo>
                <a:lnTo>
                  <a:pt x="810" y="112"/>
                </a:lnTo>
                <a:lnTo>
                  <a:pt x="1651" y="112"/>
                </a:lnTo>
                <a:lnTo>
                  <a:pt x="1651" y="112"/>
                </a:lnTo>
                <a:lnTo>
                  <a:pt x="1656" y="113"/>
                </a:lnTo>
                <a:lnTo>
                  <a:pt x="1662" y="115"/>
                </a:lnTo>
                <a:lnTo>
                  <a:pt x="1666" y="117"/>
                </a:lnTo>
                <a:lnTo>
                  <a:pt x="1670" y="120"/>
                </a:lnTo>
                <a:lnTo>
                  <a:pt x="1675" y="124"/>
                </a:lnTo>
                <a:lnTo>
                  <a:pt x="1676" y="129"/>
                </a:lnTo>
                <a:lnTo>
                  <a:pt x="1679" y="134"/>
                </a:lnTo>
                <a:lnTo>
                  <a:pt x="1679" y="140"/>
                </a:lnTo>
                <a:lnTo>
                  <a:pt x="1679" y="140"/>
                </a:lnTo>
                <a:lnTo>
                  <a:pt x="1679" y="145"/>
                </a:lnTo>
                <a:lnTo>
                  <a:pt x="1676" y="151"/>
                </a:lnTo>
                <a:lnTo>
                  <a:pt x="1675" y="155"/>
                </a:lnTo>
                <a:lnTo>
                  <a:pt x="1670" y="159"/>
                </a:lnTo>
                <a:lnTo>
                  <a:pt x="1666" y="163"/>
                </a:lnTo>
                <a:lnTo>
                  <a:pt x="1662" y="166"/>
                </a:lnTo>
                <a:lnTo>
                  <a:pt x="1656" y="168"/>
                </a:lnTo>
                <a:lnTo>
                  <a:pt x="1651" y="168"/>
                </a:lnTo>
                <a:lnTo>
                  <a:pt x="1651" y="168"/>
                </a:lnTo>
                <a:close/>
                <a:moveTo>
                  <a:pt x="1566" y="897"/>
                </a:moveTo>
                <a:lnTo>
                  <a:pt x="1566" y="897"/>
                </a:lnTo>
                <a:lnTo>
                  <a:pt x="1547" y="897"/>
                </a:lnTo>
                <a:lnTo>
                  <a:pt x="1532" y="900"/>
                </a:lnTo>
                <a:lnTo>
                  <a:pt x="1515" y="904"/>
                </a:lnTo>
                <a:lnTo>
                  <a:pt x="1500" y="909"/>
                </a:lnTo>
                <a:lnTo>
                  <a:pt x="1486" y="916"/>
                </a:lnTo>
                <a:lnTo>
                  <a:pt x="1472" y="925"/>
                </a:lnTo>
                <a:lnTo>
                  <a:pt x="1459" y="934"/>
                </a:lnTo>
                <a:lnTo>
                  <a:pt x="1448" y="946"/>
                </a:lnTo>
                <a:lnTo>
                  <a:pt x="1437" y="957"/>
                </a:lnTo>
                <a:lnTo>
                  <a:pt x="1427" y="969"/>
                </a:lnTo>
                <a:lnTo>
                  <a:pt x="1419" y="983"/>
                </a:lnTo>
                <a:lnTo>
                  <a:pt x="1412" y="997"/>
                </a:lnTo>
                <a:lnTo>
                  <a:pt x="1406" y="1013"/>
                </a:lnTo>
                <a:lnTo>
                  <a:pt x="1402" y="1030"/>
                </a:lnTo>
                <a:lnTo>
                  <a:pt x="1399" y="1046"/>
                </a:lnTo>
                <a:lnTo>
                  <a:pt x="1399" y="1063"/>
                </a:lnTo>
                <a:lnTo>
                  <a:pt x="1399" y="1063"/>
                </a:lnTo>
                <a:lnTo>
                  <a:pt x="1399" y="1080"/>
                </a:lnTo>
                <a:lnTo>
                  <a:pt x="1402" y="1097"/>
                </a:lnTo>
                <a:lnTo>
                  <a:pt x="1406" y="1112"/>
                </a:lnTo>
                <a:lnTo>
                  <a:pt x="1412" y="1128"/>
                </a:lnTo>
                <a:lnTo>
                  <a:pt x="1419" y="1142"/>
                </a:lnTo>
                <a:lnTo>
                  <a:pt x="1427" y="1156"/>
                </a:lnTo>
                <a:lnTo>
                  <a:pt x="1437" y="1168"/>
                </a:lnTo>
                <a:lnTo>
                  <a:pt x="1448" y="1181"/>
                </a:lnTo>
                <a:lnTo>
                  <a:pt x="1459" y="1192"/>
                </a:lnTo>
                <a:lnTo>
                  <a:pt x="1472" y="1200"/>
                </a:lnTo>
                <a:lnTo>
                  <a:pt x="1486" y="1209"/>
                </a:lnTo>
                <a:lnTo>
                  <a:pt x="1500" y="1216"/>
                </a:lnTo>
                <a:lnTo>
                  <a:pt x="1515" y="1221"/>
                </a:lnTo>
                <a:lnTo>
                  <a:pt x="1532" y="1226"/>
                </a:lnTo>
                <a:lnTo>
                  <a:pt x="1547" y="1228"/>
                </a:lnTo>
                <a:lnTo>
                  <a:pt x="1566" y="1230"/>
                </a:lnTo>
                <a:lnTo>
                  <a:pt x="1566" y="1230"/>
                </a:lnTo>
                <a:lnTo>
                  <a:pt x="1582" y="1228"/>
                </a:lnTo>
                <a:lnTo>
                  <a:pt x="1599" y="1226"/>
                </a:lnTo>
                <a:lnTo>
                  <a:pt x="1615" y="1221"/>
                </a:lnTo>
                <a:lnTo>
                  <a:pt x="1630" y="1216"/>
                </a:lnTo>
                <a:lnTo>
                  <a:pt x="1644" y="1209"/>
                </a:lnTo>
                <a:lnTo>
                  <a:pt x="1658" y="1200"/>
                </a:lnTo>
                <a:lnTo>
                  <a:pt x="1670" y="1192"/>
                </a:lnTo>
                <a:lnTo>
                  <a:pt x="1683" y="1181"/>
                </a:lnTo>
                <a:lnTo>
                  <a:pt x="1693" y="1168"/>
                </a:lnTo>
                <a:lnTo>
                  <a:pt x="1703" y="1156"/>
                </a:lnTo>
                <a:lnTo>
                  <a:pt x="1711" y="1142"/>
                </a:lnTo>
                <a:lnTo>
                  <a:pt x="1718" y="1128"/>
                </a:lnTo>
                <a:lnTo>
                  <a:pt x="1724" y="1112"/>
                </a:lnTo>
                <a:lnTo>
                  <a:pt x="1728" y="1097"/>
                </a:lnTo>
                <a:lnTo>
                  <a:pt x="1731" y="1080"/>
                </a:lnTo>
                <a:lnTo>
                  <a:pt x="1732" y="1063"/>
                </a:lnTo>
                <a:lnTo>
                  <a:pt x="1732" y="1063"/>
                </a:lnTo>
                <a:lnTo>
                  <a:pt x="1731" y="1046"/>
                </a:lnTo>
                <a:lnTo>
                  <a:pt x="1728" y="1030"/>
                </a:lnTo>
                <a:lnTo>
                  <a:pt x="1724" y="1013"/>
                </a:lnTo>
                <a:lnTo>
                  <a:pt x="1718" y="997"/>
                </a:lnTo>
                <a:lnTo>
                  <a:pt x="1711" y="983"/>
                </a:lnTo>
                <a:lnTo>
                  <a:pt x="1703" y="969"/>
                </a:lnTo>
                <a:lnTo>
                  <a:pt x="1693" y="957"/>
                </a:lnTo>
                <a:lnTo>
                  <a:pt x="1683" y="946"/>
                </a:lnTo>
                <a:lnTo>
                  <a:pt x="1670" y="934"/>
                </a:lnTo>
                <a:lnTo>
                  <a:pt x="1658" y="925"/>
                </a:lnTo>
                <a:lnTo>
                  <a:pt x="1644" y="916"/>
                </a:lnTo>
                <a:lnTo>
                  <a:pt x="1630" y="909"/>
                </a:lnTo>
                <a:lnTo>
                  <a:pt x="1615" y="904"/>
                </a:lnTo>
                <a:lnTo>
                  <a:pt x="1599" y="900"/>
                </a:lnTo>
                <a:lnTo>
                  <a:pt x="1582" y="897"/>
                </a:lnTo>
                <a:lnTo>
                  <a:pt x="1566" y="897"/>
                </a:lnTo>
                <a:lnTo>
                  <a:pt x="1566" y="897"/>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ja-JP" altLang="en-US"/>
          </a:p>
        </p:txBody>
      </p:sp>
      <p:cxnSp>
        <p:nvCxnSpPr>
          <p:cNvPr id="19" name="カギ線コネクタ 18"/>
          <p:cNvCxnSpPr/>
          <p:nvPr/>
        </p:nvCxnSpPr>
        <p:spPr>
          <a:xfrm rot="5400000">
            <a:off x="5248736" y="4589983"/>
            <a:ext cx="287926" cy="1"/>
          </a:xfrm>
          <a:prstGeom prst="bentConnector3">
            <a:avLst>
              <a:gd name="adj1" fmla="val 50000"/>
            </a:avLst>
          </a:prstGeom>
          <a:ln w="381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57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IoT</a:t>
            </a:r>
            <a:r>
              <a:rPr kumimoji="1" lang="ja-JP" altLang="en-US" dirty="0" smtClean="0"/>
              <a:t>と</a:t>
            </a:r>
            <a:r>
              <a:rPr kumimoji="1" lang="en-US" altLang="ja-JP" dirty="0" smtClean="0"/>
              <a:t>CPS</a:t>
            </a:r>
            <a:r>
              <a:rPr kumimoji="1" lang="ja-JP" altLang="en-US" dirty="0" smtClean="0"/>
              <a:t>のちがい</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45</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Freeform 30"/>
          <p:cNvSpPr>
            <a:spLocks noChangeAspect="1" noEditPoints="1"/>
          </p:cNvSpPr>
          <p:nvPr/>
        </p:nvSpPr>
        <p:spPr bwMode="auto">
          <a:xfrm>
            <a:off x="1314410" y="3436920"/>
            <a:ext cx="1080000" cy="1021534"/>
          </a:xfrm>
          <a:custGeom>
            <a:avLst/>
            <a:gdLst>
              <a:gd name="T0" fmla="*/ 538 w 665"/>
              <a:gd name="T1" fmla="*/ 562 h 629"/>
              <a:gd name="T2" fmla="*/ 505 w 665"/>
              <a:gd name="T3" fmla="*/ 626 h 629"/>
              <a:gd name="T4" fmla="*/ 441 w 665"/>
              <a:gd name="T5" fmla="*/ 593 h 629"/>
              <a:gd name="T6" fmla="*/ 472 w 665"/>
              <a:gd name="T7" fmla="*/ 530 h 629"/>
              <a:gd name="T8" fmla="*/ 254 w 665"/>
              <a:gd name="T9" fmla="*/ 547 h 629"/>
              <a:gd name="T10" fmla="*/ 242 w 665"/>
              <a:gd name="T11" fmla="*/ 618 h 629"/>
              <a:gd name="T12" fmla="*/ 172 w 665"/>
              <a:gd name="T13" fmla="*/ 608 h 629"/>
              <a:gd name="T14" fmla="*/ 183 w 665"/>
              <a:gd name="T15" fmla="*/ 537 h 629"/>
              <a:gd name="T16" fmla="*/ 543 w 665"/>
              <a:gd name="T17" fmla="*/ 265 h 629"/>
              <a:gd name="T18" fmla="*/ 564 w 665"/>
              <a:gd name="T19" fmla="*/ 328 h 629"/>
              <a:gd name="T20" fmla="*/ 614 w 665"/>
              <a:gd name="T21" fmla="*/ 278 h 629"/>
              <a:gd name="T22" fmla="*/ 464 w 665"/>
              <a:gd name="T23" fmla="*/ 253 h 629"/>
              <a:gd name="T24" fmla="*/ 442 w 665"/>
              <a:gd name="T25" fmla="*/ 314 h 629"/>
              <a:gd name="T26" fmla="*/ 510 w 665"/>
              <a:gd name="T27" fmla="*/ 314 h 629"/>
              <a:gd name="T28" fmla="*/ 489 w 665"/>
              <a:gd name="T29" fmla="*/ 253 h 629"/>
              <a:gd name="T30" fmla="*/ 339 w 665"/>
              <a:gd name="T31" fmla="*/ 278 h 629"/>
              <a:gd name="T32" fmla="*/ 388 w 665"/>
              <a:gd name="T33" fmla="*/ 328 h 629"/>
              <a:gd name="T34" fmla="*/ 411 w 665"/>
              <a:gd name="T35" fmla="*/ 265 h 629"/>
              <a:gd name="T36" fmla="*/ 251 w 665"/>
              <a:gd name="T37" fmla="*/ 256 h 629"/>
              <a:gd name="T38" fmla="*/ 251 w 665"/>
              <a:gd name="T39" fmla="*/ 324 h 629"/>
              <a:gd name="T40" fmla="*/ 314 w 665"/>
              <a:gd name="T41" fmla="*/ 303 h 629"/>
              <a:gd name="T42" fmla="*/ 264 w 665"/>
              <a:gd name="T43" fmla="*/ 253 h 629"/>
              <a:gd name="T44" fmla="*/ 163 w 665"/>
              <a:gd name="T45" fmla="*/ 303 h 629"/>
              <a:gd name="T46" fmla="*/ 201 w 665"/>
              <a:gd name="T47" fmla="*/ 324 h 629"/>
              <a:gd name="T48" fmla="*/ 201 w 665"/>
              <a:gd name="T49" fmla="*/ 256 h 629"/>
              <a:gd name="T50" fmla="*/ 543 w 665"/>
              <a:gd name="T51" fmla="*/ 165 h 629"/>
              <a:gd name="T52" fmla="*/ 564 w 665"/>
              <a:gd name="T53" fmla="*/ 227 h 629"/>
              <a:gd name="T54" fmla="*/ 614 w 665"/>
              <a:gd name="T55" fmla="*/ 177 h 629"/>
              <a:gd name="T56" fmla="*/ 464 w 665"/>
              <a:gd name="T57" fmla="*/ 152 h 629"/>
              <a:gd name="T58" fmla="*/ 442 w 665"/>
              <a:gd name="T59" fmla="*/ 215 h 629"/>
              <a:gd name="T60" fmla="*/ 510 w 665"/>
              <a:gd name="T61" fmla="*/ 215 h 629"/>
              <a:gd name="T62" fmla="*/ 489 w 665"/>
              <a:gd name="T63" fmla="*/ 152 h 629"/>
              <a:gd name="T64" fmla="*/ 339 w 665"/>
              <a:gd name="T65" fmla="*/ 177 h 629"/>
              <a:gd name="T66" fmla="*/ 388 w 665"/>
              <a:gd name="T67" fmla="*/ 227 h 629"/>
              <a:gd name="T68" fmla="*/ 411 w 665"/>
              <a:gd name="T69" fmla="*/ 165 h 629"/>
              <a:gd name="T70" fmla="*/ 251 w 665"/>
              <a:gd name="T71" fmla="*/ 156 h 629"/>
              <a:gd name="T72" fmla="*/ 251 w 665"/>
              <a:gd name="T73" fmla="*/ 224 h 629"/>
              <a:gd name="T74" fmla="*/ 314 w 665"/>
              <a:gd name="T75" fmla="*/ 202 h 629"/>
              <a:gd name="T76" fmla="*/ 264 w 665"/>
              <a:gd name="T77" fmla="*/ 152 h 629"/>
              <a:gd name="T78" fmla="*/ 138 w 665"/>
              <a:gd name="T79" fmla="*/ 202 h 629"/>
              <a:gd name="T80" fmla="*/ 201 w 665"/>
              <a:gd name="T81" fmla="*/ 224 h 629"/>
              <a:gd name="T82" fmla="*/ 201 w 665"/>
              <a:gd name="T83" fmla="*/ 156 h 629"/>
              <a:gd name="T84" fmla="*/ 91 w 665"/>
              <a:gd name="T85" fmla="*/ 9 h 629"/>
              <a:gd name="T86" fmla="*/ 123 w 665"/>
              <a:gd name="T87" fmla="*/ 67 h 629"/>
              <a:gd name="T88" fmla="*/ 631 w 665"/>
              <a:gd name="T89" fmla="*/ 104 h 629"/>
              <a:gd name="T90" fmla="*/ 663 w 665"/>
              <a:gd name="T91" fmla="*/ 146 h 629"/>
              <a:gd name="T92" fmla="*/ 657 w 665"/>
              <a:gd name="T93" fmla="*/ 356 h 629"/>
              <a:gd name="T94" fmla="*/ 618 w 665"/>
              <a:gd name="T95" fmla="*/ 376 h 629"/>
              <a:gd name="T96" fmla="*/ 624 w 665"/>
              <a:gd name="T97" fmla="*/ 431 h 629"/>
              <a:gd name="T98" fmla="*/ 632 w 665"/>
              <a:gd name="T99" fmla="*/ 489 h 629"/>
              <a:gd name="T100" fmla="*/ 127 w 665"/>
              <a:gd name="T101" fmla="*/ 489 h 629"/>
              <a:gd name="T102" fmla="*/ 114 w 665"/>
              <a:gd name="T103" fmla="*/ 434 h 629"/>
              <a:gd name="T104" fmla="*/ 90 w 665"/>
              <a:gd name="T105" fmla="*/ 295 h 629"/>
              <a:gd name="T106" fmla="*/ 63 w 665"/>
              <a:gd name="T107" fmla="*/ 132 h 629"/>
              <a:gd name="T108" fmla="*/ 0 w 665"/>
              <a:gd name="T109" fmla="*/ 76 h 629"/>
              <a:gd name="T110" fmla="*/ 36 w 665"/>
              <a:gd name="T111" fmla="*/ 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629">
                <a:moveTo>
                  <a:pt x="489" y="528"/>
                </a:moveTo>
                <a:lnTo>
                  <a:pt x="505" y="530"/>
                </a:lnTo>
                <a:lnTo>
                  <a:pt x="519" y="537"/>
                </a:lnTo>
                <a:lnTo>
                  <a:pt x="530" y="547"/>
                </a:lnTo>
                <a:lnTo>
                  <a:pt x="538" y="562"/>
                </a:lnTo>
                <a:lnTo>
                  <a:pt x="540" y="578"/>
                </a:lnTo>
                <a:lnTo>
                  <a:pt x="538" y="593"/>
                </a:lnTo>
                <a:lnTo>
                  <a:pt x="530" y="608"/>
                </a:lnTo>
                <a:lnTo>
                  <a:pt x="519" y="619"/>
                </a:lnTo>
                <a:lnTo>
                  <a:pt x="505" y="626"/>
                </a:lnTo>
                <a:lnTo>
                  <a:pt x="489" y="629"/>
                </a:lnTo>
                <a:lnTo>
                  <a:pt x="472" y="626"/>
                </a:lnTo>
                <a:lnTo>
                  <a:pt x="459" y="619"/>
                </a:lnTo>
                <a:lnTo>
                  <a:pt x="447" y="608"/>
                </a:lnTo>
                <a:lnTo>
                  <a:pt x="441" y="593"/>
                </a:lnTo>
                <a:lnTo>
                  <a:pt x="438" y="578"/>
                </a:lnTo>
                <a:lnTo>
                  <a:pt x="441" y="562"/>
                </a:lnTo>
                <a:lnTo>
                  <a:pt x="447" y="547"/>
                </a:lnTo>
                <a:lnTo>
                  <a:pt x="459" y="537"/>
                </a:lnTo>
                <a:lnTo>
                  <a:pt x="472" y="530"/>
                </a:lnTo>
                <a:lnTo>
                  <a:pt x="489" y="528"/>
                </a:lnTo>
                <a:close/>
                <a:moveTo>
                  <a:pt x="212" y="528"/>
                </a:moveTo>
                <a:lnTo>
                  <a:pt x="227" y="530"/>
                </a:lnTo>
                <a:lnTo>
                  <a:pt x="242" y="537"/>
                </a:lnTo>
                <a:lnTo>
                  <a:pt x="254" y="547"/>
                </a:lnTo>
                <a:lnTo>
                  <a:pt x="260" y="561"/>
                </a:lnTo>
                <a:lnTo>
                  <a:pt x="263" y="578"/>
                </a:lnTo>
                <a:lnTo>
                  <a:pt x="260" y="593"/>
                </a:lnTo>
                <a:lnTo>
                  <a:pt x="254" y="608"/>
                </a:lnTo>
                <a:lnTo>
                  <a:pt x="242" y="618"/>
                </a:lnTo>
                <a:lnTo>
                  <a:pt x="227" y="625"/>
                </a:lnTo>
                <a:lnTo>
                  <a:pt x="212" y="627"/>
                </a:lnTo>
                <a:lnTo>
                  <a:pt x="196" y="625"/>
                </a:lnTo>
                <a:lnTo>
                  <a:pt x="183" y="618"/>
                </a:lnTo>
                <a:lnTo>
                  <a:pt x="172" y="608"/>
                </a:lnTo>
                <a:lnTo>
                  <a:pt x="165" y="593"/>
                </a:lnTo>
                <a:lnTo>
                  <a:pt x="162" y="578"/>
                </a:lnTo>
                <a:lnTo>
                  <a:pt x="165" y="561"/>
                </a:lnTo>
                <a:lnTo>
                  <a:pt x="172" y="547"/>
                </a:lnTo>
                <a:lnTo>
                  <a:pt x="183" y="537"/>
                </a:lnTo>
                <a:lnTo>
                  <a:pt x="196" y="530"/>
                </a:lnTo>
                <a:lnTo>
                  <a:pt x="212" y="528"/>
                </a:lnTo>
                <a:close/>
                <a:moveTo>
                  <a:pt x="564" y="253"/>
                </a:moveTo>
                <a:lnTo>
                  <a:pt x="551" y="256"/>
                </a:lnTo>
                <a:lnTo>
                  <a:pt x="543" y="265"/>
                </a:lnTo>
                <a:lnTo>
                  <a:pt x="539" y="278"/>
                </a:lnTo>
                <a:lnTo>
                  <a:pt x="539" y="303"/>
                </a:lnTo>
                <a:lnTo>
                  <a:pt x="543" y="314"/>
                </a:lnTo>
                <a:lnTo>
                  <a:pt x="551" y="324"/>
                </a:lnTo>
                <a:lnTo>
                  <a:pt x="564" y="328"/>
                </a:lnTo>
                <a:lnTo>
                  <a:pt x="589" y="328"/>
                </a:lnTo>
                <a:lnTo>
                  <a:pt x="602" y="324"/>
                </a:lnTo>
                <a:lnTo>
                  <a:pt x="611" y="314"/>
                </a:lnTo>
                <a:lnTo>
                  <a:pt x="614" y="303"/>
                </a:lnTo>
                <a:lnTo>
                  <a:pt x="614" y="278"/>
                </a:lnTo>
                <a:lnTo>
                  <a:pt x="611" y="265"/>
                </a:lnTo>
                <a:lnTo>
                  <a:pt x="602" y="256"/>
                </a:lnTo>
                <a:lnTo>
                  <a:pt x="589" y="253"/>
                </a:lnTo>
                <a:lnTo>
                  <a:pt x="564" y="253"/>
                </a:lnTo>
                <a:close/>
                <a:moveTo>
                  <a:pt x="464" y="253"/>
                </a:moveTo>
                <a:lnTo>
                  <a:pt x="451" y="256"/>
                </a:lnTo>
                <a:lnTo>
                  <a:pt x="442" y="265"/>
                </a:lnTo>
                <a:lnTo>
                  <a:pt x="438" y="278"/>
                </a:lnTo>
                <a:lnTo>
                  <a:pt x="438" y="303"/>
                </a:lnTo>
                <a:lnTo>
                  <a:pt x="442" y="314"/>
                </a:lnTo>
                <a:lnTo>
                  <a:pt x="451" y="324"/>
                </a:lnTo>
                <a:lnTo>
                  <a:pt x="464" y="328"/>
                </a:lnTo>
                <a:lnTo>
                  <a:pt x="489" y="328"/>
                </a:lnTo>
                <a:lnTo>
                  <a:pt x="501" y="324"/>
                </a:lnTo>
                <a:lnTo>
                  <a:pt x="510" y="314"/>
                </a:lnTo>
                <a:lnTo>
                  <a:pt x="514" y="303"/>
                </a:lnTo>
                <a:lnTo>
                  <a:pt x="514" y="278"/>
                </a:lnTo>
                <a:lnTo>
                  <a:pt x="510" y="265"/>
                </a:lnTo>
                <a:lnTo>
                  <a:pt x="501" y="256"/>
                </a:lnTo>
                <a:lnTo>
                  <a:pt x="489" y="253"/>
                </a:lnTo>
                <a:lnTo>
                  <a:pt x="464" y="253"/>
                </a:lnTo>
                <a:close/>
                <a:moveTo>
                  <a:pt x="364" y="253"/>
                </a:moveTo>
                <a:lnTo>
                  <a:pt x="351" y="256"/>
                </a:lnTo>
                <a:lnTo>
                  <a:pt x="343" y="265"/>
                </a:lnTo>
                <a:lnTo>
                  <a:pt x="339" y="278"/>
                </a:lnTo>
                <a:lnTo>
                  <a:pt x="339" y="303"/>
                </a:lnTo>
                <a:lnTo>
                  <a:pt x="343" y="314"/>
                </a:lnTo>
                <a:lnTo>
                  <a:pt x="351" y="324"/>
                </a:lnTo>
                <a:lnTo>
                  <a:pt x="364" y="328"/>
                </a:lnTo>
                <a:lnTo>
                  <a:pt x="388" y="328"/>
                </a:lnTo>
                <a:lnTo>
                  <a:pt x="402" y="324"/>
                </a:lnTo>
                <a:lnTo>
                  <a:pt x="411" y="314"/>
                </a:lnTo>
                <a:lnTo>
                  <a:pt x="413" y="303"/>
                </a:lnTo>
                <a:lnTo>
                  <a:pt x="413" y="278"/>
                </a:lnTo>
                <a:lnTo>
                  <a:pt x="411" y="265"/>
                </a:lnTo>
                <a:lnTo>
                  <a:pt x="402" y="256"/>
                </a:lnTo>
                <a:lnTo>
                  <a:pt x="388" y="253"/>
                </a:lnTo>
                <a:lnTo>
                  <a:pt x="364" y="253"/>
                </a:lnTo>
                <a:close/>
                <a:moveTo>
                  <a:pt x="264" y="253"/>
                </a:moveTo>
                <a:lnTo>
                  <a:pt x="251" y="256"/>
                </a:lnTo>
                <a:lnTo>
                  <a:pt x="242" y="265"/>
                </a:lnTo>
                <a:lnTo>
                  <a:pt x="238" y="278"/>
                </a:lnTo>
                <a:lnTo>
                  <a:pt x="238" y="303"/>
                </a:lnTo>
                <a:lnTo>
                  <a:pt x="242" y="314"/>
                </a:lnTo>
                <a:lnTo>
                  <a:pt x="251" y="324"/>
                </a:lnTo>
                <a:lnTo>
                  <a:pt x="264" y="328"/>
                </a:lnTo>
                <a:lnTo>
                  <a:pt x="289" y="328"/>
                </a:lnTo>
                <a:lnTo>
                  <a:pt x="301" y="324"/>
                </a:lnTo>
                <a:lnTo>
                  <a:pt x="310" y="314"/>
                </a:lnTo>
                <a:lnTo>
                  <a:pt x="314" y="303"/>
                </a:lnTo>
                <a:lnTo>
                  <a:pt x="314" y="278"/>
                </a:lnTo>
                <a:lnTo>
                  <a:pt x="310" y="265"/>
                </a:lnTo>
                <a:lnTo>
                  <a:pt x="301" y="256"/>
                </a:lnTo>
                <a:lnTo>
                  <a:pt x="289" y="253"/>
                </a:lnTo>
                <a:lnTo>
                  <a:pt x="264" y="253"/>
                </a:lnTo>
                <a:close/>
                <a:moveTo>
                  <a:pt x="188" y="253"/>
                </a:moveTo>
                <a:lnTo>
                  <a:pt x="175" y="256"/>
                </a:lnTo>
                <a:lnTo>
                  <a:pt x="166" y="265"/>
                </a:lnTo>
                <a:lnTo>
                  <a:pt x="163" y="278"/>
                </a:lnTo>
                <a:lnTo>
                  <a:pt x="163" y="303"/>
                </a:lnTo>
                <a:lnTo>
                  <a:pt x="166" y="314"/>
                </a:lnTo>
                <a:lnTo>
                  <a:pt x="175" y="324"/>
                </a:lnTo>
                <a:lnTo>
                  <a:pt x="188" y="328"/>
                </a:lnTo>
                <a:lnTo>
                  <a:pt x="188" y="328"/>
                </a:lnTo>
                <a:lnTo>
                  <a:pt x="201" y="324"/>
                </a:lnTo>
                <a:lnTo>
                  <a:pt x="210" y="314"/>
                </a:lnTo>
                <a:lnTo>
                  <a:pt x="213" y="303"/>
                </a:lnTo>
                <a:lnTo>
                  <a:pt x="213" y="278"/>
                </a:lnTo>
                <a:lnTo>
                  <a:pt x="210" y="265"/>
                </a:lnTo>
                <a:lnTo>
                  <a:pt x="201" y="256"/>
                </a:lnTo>
                <a:lnTo>
                  <a:pt x="188" y="253"/>
                </a:lnTo>
                <a:lnTo>
                  <a:pt x="188" y="253"/>
                </a:lnTo>
                <a:close/>
                <a:moveTo>
                  <a:pt x="564" y="152"/>
                </a:moveTo>
                <a:lnTo>
                  <a:pt x="551" y="156"/>
                </a:lnTo>
                <a:lnTo>
                  <a:pt x="543" y="165"/>
                </a:lnTo>
                <a:lnTo>
                  <a:pt x="539" y="177"/>
                </a:lnTo>
                <a:lnTo>
                  <a:pt x="539" y="202"/>
                </a:lnTo>
                <a:lnTo>
                  <a:pt x="543" y="215"/>
                </a:lnTo>
                <a:lnTo>
                  <a:pt x="551" y="224"/>
                </a:lnTo>
                <a:lnTo>
                  <a:pt x="564" y="227"/>
                </a:lnTo>
                <a:lnTo>
                  <a:pt x="589" y="227"/>
                </a:lnTo>
                <a:lnTo>
                  <a:pt x="602" y="224"/>
                </a:lnTo>
                <a:lnTo>
                  <a:pt x="611" y="215"/>
                </a:lnTo>
                <a:lnTo>
                  <a:pt x="614" y="202"/>
                </a:lnTo>
                <a:lnTo>
                  <a:pt x="614" y="177"/>
                </a:lnTo>
                <a:lnTo>
                  <a:pt x="611" y="165"/>
                </a:lnTo>
                <a:lnTo>
                  <a:pt x="602" y="156"/>
                </a:lnTo>
                <a:lnTo>
                  <a:pt x="589" y="152"/>
                </a:lnTo>
                <a:lnTo>
                  <a:pt x="564" y="152"/>
                </a:lnTo>
                <a:close/>
                <a:moveTo>
                  <a:pt x="464" y="152"/>
                </a:moveTo>
                <a:lnTo>
                  <a:pt x="451" y="156"/>
                </a:lnTo>
                <a:lnTo>
                  <a:pt x="442" y="165"/>
                </a:lnTo>
                <a:lnTo>
                  <a:pt x="438" y="177"/>
                </a:lnTo>
                <a:lnTo>
                  <a:pt x="438" y="202"/>
                </a:lnTo>
                <a:lnTo>
                  <a:pt x="442" y="215"/>
                </a:lnTo>
                <a:lnTo>
                  <a:pt x="451" y="224"/>
                </a:lnTo>
                <a:lnTo>
                  <a:pt x="464" y="227"/>
                </a:lnTo>
                <a:lnTo>
                  <a:pt x="489" y="227"/>
                </a:lnTo>
                <a:lnTo>
                  <a:pt x="501" y="224"/>
                </a:lnTo>
                <a:lnTo>
                  <a:pt x="510" y="215"/>
                </a:lnTo>
                <a:lnTo>
                  <a:pt x="514" y="202"/>
                </a:lnTo>
                <a:lnTo>
                  <a:pt x="514" y="177"/>
                </a:lnTo>
                <a:lnTo>
                  <a:pt x="510" y="165"/>
                </a:lnTo>
                <a:lnTo>
                  <a:pt x="501" y="156"/>
                </a:lnTo>
                <a:lnTo>
                  <a:pt x="489" y="152"/>
                </a:lnTo>
                <a:lnTo>
                  <a:pt x="464" y="152"/>
                </a:lnTo>
                <a:close/>
                <a:moveTo>
                  <a:pt x="364" y="152"/>
                </a:moveTo>
                <a:lnTo>
                  <a:pt x="351" y="156"/>
                </a:lnTo>
                <a:lnTo>
                  <a:pt x="343" y="165"/>
                </a:lnTo>
                <a:lnTo>
                  <a:pt x="339" y="177"/>
                </a:lnTo>
                <a:lnTo>
                  <a:pt x="339" y="202"/>
                </a:lnTo>
                <a:lnTo>
                  <a:pt x="343" y="215"/>
                </a:lnTo>
                <a:lnTo>
                  <a:pt x="351" y="224"/>
                </a:lnTo>
                <a:lnTo>
                  <a:pt x="364" y="227"/>
                </a:lnTo>
                <a:lnTo>
                  <a:pt x="388" y="227"/>
                </a:lnTo>
                <a:lnTo>
                  <a:pt x="402" y="224"/>
                </a:lnTo>
                <a:lnTo>
                  <a:pt x="411" y="215"/>
                </a:lnTo>
                <a:lnTo>
                  <a:pt x="413" y="202"/>
                </a:lnTo>
                <a:lnTo>
                  <a:pt x="413" y="177"/>
                </a:lnTo>
                <a:lnTo>
                  <a:pt x="411" y="165"/>
                </a:lnTo>
                <a:lnTo>
                  <a:pt x="402" y="156"/>
                </a:lnTo>
                <a:lnTo>
                  <a:pt x="388" y="152"/>
                </a:lnTo>
                <a:lnTo>
                  <a:pt x="364" y="152"/>
                </a:lnTo>
                <a:close/>
                <a:moveTo>
                  <a:pt x="264" y="152"/>
                </a:moveTo>
                <a:lnTo>
                  <a:pt x="251" y="156"/>
                </a:lnTo>
                <a:lnTo>
                  <a:pt x="242" y="165"/>
                </a:lnTo>
                <a:lnTo>
                  <a:pt x="238" y="177"/>
                </a:lnTo>
                <a:lnTo>
                  <a:pt x="238" y="202"/>
                </a:lnTo>
                <a:lnTo>
                  <a:pt x="242" y="215"/>
                </a:lnTo>
                <a:lnTo>
                  <a:pt x="251" y="224"/>
                </a:lnTo>
                <a:lnTo>
                  <a:pt x="264" y="227"/>
                </a:lnTo>
                <a:lnTo>
                  <a:pt x="289" y="227"/>
                </a:lnTo>
                <a:lnTo>
                  <a:pt x="301" y="224"/>
                </a:lnTo>
                <a:lnTo>
                  <a:pt x="310" y="215"/>
                </a:lnTo>
                <a:lnTo>
                  <a:pt x="314" y="202"/>
                </a:lnTo>
                <a:lnTo>
                  <a:pt x="314" y="177"/>
                </a:lnTo>
                <a:lnTo>
                  <a:pt x="310" y="165"/>
                </a:lnTo>
                <a:lnTo>
                  <a:pt x="301" y="156"/>
                </a:lnTo>
                <a:lnTo>
                  <a:pt x="289" y="152"/>
                </a:lnTo>
                <a:lnTo>
                  <a:pt x="264" y="152"/>
                </a:lnTo>
                <a:close/>
                <a:moveTo>
                  <a:pt x="163" y="152"/>
                </a:moveTo>
                <a:lnTo>
                  <a:pt x="150" y="156"/>
                </a:lnTo>
                <a:lnTo>
                  <a:pt x="142" y="165"/>
                </a:lnTo>
                <a:lnTo>
                  <a:pt x="138" y="177"/>
                </a:lnTo>
                <a:lnTo>
                  <a:pt x="138" y="202"/>
                </a:lnTo>
                <a:lnTo>
                  <a:pt x="142" y="215"/>
                </a:lnTo>
                <a:lnTo>
                  <a:pt x="150" y="224"/>
                </a:lnTo>
                <a:lnTo>
                  <a:pt x="163" y="227"/>
                </a:lnTo>
                <a:lnTo>
                  <a:pt x="188" y="227"/>
                </a:lnTo>
                <a:lnTo>
                  <a:pt x="201" y="224"/>
                </a:lnTo>
                <a:lnTo>
                  <a:pt x="210" y="215"/>
                </a:lnTo>
                <a:lnTo>
                  <a:pt x="213" y="202"/>
                </a:lnTo>
                <a:lnTo>
                  <a:pt x="213" y="177"/>
                </a:lnTo>
                <a:lnTo>
                  <a:pt x="210" y="165"/>
                </a:lnTo>
                <a:lnTo>
                  <a:pt x="201" y="156"/>
                </a:lnTo>
                <a:lnTo>
                  <a:pt x="188" y="152"/>
                </a:lnTo>
                <a:lnTo>
                  <a:pt x="163" y="152"/>
                </a:lnTo>
                <a:close/>
                <a:moveTo>
                  <a:pt x="63" y="0"/>
                </a:moveTo>
                <a:lnTo>
                  <a:pt x="78" y="3"/>
                </a:lnTo>
                <a:lnTo>
                  <a:pt x="91" y="9"/>
                </a:lnTo>
                <a:lnTo>
                  <a:pt x="102" y="20"/>
                </a:lnTo>
                <a:lnTo>
                  <a:pt x="110" y="32"/>
                </a:lnTo>
                <a:lnTo>
                  <a:pt x="116" y="45"/>
                </a:lnTo>
                <a:lnTo>
                  <a:pt x="120" y="57"/>
                </a:lnTo>
                <a:lnTo>
                  <a:pt x="123" y="67"/>
                </a:lnTo>
                <a:lnTo>
                  <a:pt x="124" y="74"/>
                </a:lnTo>
                <a:lnTo>
                  <a:pt x="125" y="76"/>
                </a:lnTo>
                <a:lnTo>
                  <a:pt x="136" y="102"/>
                </a:lnTo>
                <a:lnTo>
                  <a:pt x="616" y="102"/>
                </a:lnTo>
                <a:lnTo>
                  <a:pt x="631" y="104"/>
                </a:lnTo>
                <a:lnTo>
                  <a:pt x="642" y="110"/>
                </a:lnTo>
                <a:lnTo>
                  <a:pt x="652" y="118"/>
                </a:lnTo>
                <a:lnTo>
                  <a:pt x="657" y="127"/>
                </a:lnTo>
                <a:lnTo>
                  <a:pt x="661" y="138"/>
                </a:lnTo>
                <a:lnTo>
                  <a:pt x="663" y="146"/>
                </a:lnTo>
                <a:lnTo>
                  <a:pt x="663" y="152"/>
                </a:lnTo>
                <a:lnTo>
                  <a:pt x="663" y="153"/>
                </a:lnTo>
                <a:lnTo>
                  <a:pt x="665" y="328"/>
                </a:lnTo>
                <a:lnTo>
                  <a:pt x="662" y="343"/>
                </a:lnTo>
                <a:lnTo>
                  <a:pt x="657" y="356"/>
                </a:lnTo>
                <a:lnTo>
                  <a:pt x="649" y="364"/>
                </a:lnTo>
                <a:lnTo>
                  <a:pt x="640" y="369"/>
                </a:lnTo>
                <a:lnTo>
                  <a:pt x="631" y="373"/>
                </a:lnTo>
                <a:lnTo>
                  <a:pt x="623" y="375"/>
                </a:lnTo>
                <a:lnTo>
                  <a:pt x="618" y="376"/>
                </a:lnTo>
                <a:lnTo>
                  <a:pt x="615" y="376"/>
                </a:lnTo>
                <a:lnTo>
                  <a:pt x="163" y="377"/>
                </a:lnTo>
                <a:lnTo>
                  <a:pt x="176" y="427"/>
                </a:lnTo>
                <a:lnTo>
                  <a:pt x="614" y="427"/>
                </a:lnTo>
                <a:lnTo>
                  <a:pt x="624" y="431"/>
                </a:lnTo>
                <a:lnTo>
                  <a:pt x="632" y="441"/>
                </a:lnTo>
                <a:lnTo>
                  <a:pt x="637" y="453"/>
                </a:lnTo>
                <a:lnTo>
                  <a:pt x="639" y="465"/>
                </a:lnTo>
                <a:lnTo>
                  <a:pt x="637" y="477"/>
                </a:lnTo>
                <a:lnTo>
                  <a:pt x="632" y="489"/>
                </a:lnTo>
                <a:lnTo>
                  <a:pt x="624" y="499"/>
                </a:lnTo>
                <a:lnTo>
                  <a:pt x="614" y="503"/>
                </a:lnTo>
                <a:lnTo>
                  <a:pt x="141" y="503"/>
                </a:lnTo>
                <a:lnTo>
                  <a:pt x="133" y="499"/>
                </a:lnTo>
                <a:lnTo>
                  <a:pt x="127" y="489"/>
                </a:lnTo>
                <a:lnTo>
                  <a:pt x="121" y="477"/>
                </a:lnTo>
                <a:lnTo>
                  <a:pt x="117" y="464"/>
                </a:lnTo>
                <a:lnTo>
                  <a:pt x="116" y="453"/>
                </a:lnTo>
                <a:lnTo>
                  <a:pt x="116" y="447"/>
                </a:lnTo>
                <a:lnTo>
                  <a:pt x="114" y="434"/>
                </a:lnTo>
                <a:lnTo>
                  <a:pt x="111" y="414"/>
                </a:lnTo>
                <a:lnTo>
                  <a:pt x="107" y="389"/>
                </a:lnTo>
                <a:lnTo>
                  <a:pt x="102" y="360"/>
                </a:lnTo>
                <a:lnTo>
                  <a:pt x="97" y="329"/>
                </a:lnTo>
                <a:lnTo>
                  <a:pt x="90" y="295"/>
                </a:lnTo>
                <a:lnTo>
                  <a:pt x="85" y="259"/>
                </a:lnTo>
                <a:lnTo>
                  <a:pt x="78" y="225"/>
                </a:lnTo>
                <a:lnTo>
                  <a:pt x="73" y="191"/>
                </a:lnTo>
                <a:lnTo>
                  <a:pt x="68" y="161"/>
                </a:lnTo>
                <a:lnTo>
                  <a:pt x="63" y="132"/>
                </a:lnTo>
                <a:lnTo>
                  <a:pt x="59" y="109"/>
                </a:lnTo>
                <a:lnTo>
                  <a:pt x="55" y="92"/>
                </a:lnTo>
                <a:lnTo>
                  <a:pt x="53" y="80"/>
                </a:lnTo>
                <a:lnTo>
                  <a:pt x="52" y="75"/>
                </a:lnTo>
                <a:lnTo>
                  <a:pt x="0" y="76"/>
                </a:lnTo>
                <a:lnTo>
                  <a:pt x="2" y="53"/>
                </a:lnTo>
                <a:lnTo>
                  <a:pt x="8" y="36"/>
                </a:lnTo>
                <a:lnTo>
                  <a:pt x="17" y="23"/>
                </a:lnTo>
                <a:lnTo>
                  <a:pt x="26" y="13"/>
                </a:lnTo>
                <a:lnTo>
                  <a:pt x="36" y="7"/>
                </a:lnTo>
                <a:lnTo>
                  <a:pt x="47" y="3"/>
                </a:lnTo>
                <a:lnTo>
                  <a:pt x="55" y="2"/>
                </a:lnTo>
                <a:lnTo>
                  <a:pt x="60" y="0"/>
                </a:lnTo>
                <a:lnTo>
                  <a:pt x="6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8" name="Freeform 27"/>
          <p:cNvSpPr>
            <a:spLocks noChangeAspect="1" noEditPoints="1"/>
          </p:cNvSpPr>
          <p:nvPr/>
        </p:nvSpPr>
        <p:spPr bwMode="auto">
          <a:xfrm rot="20550240">
            <a:off x="2566118" y="3755328"/>
            <a:ext cx="702389" cy="498231"/>
          </a:xfrm>
          <a:custGeom>
            <a:avLst/>
            <a:gdLst>
              <a:gd name="T0" fmla="*/ 452 w 664"/>
              <a:gd name="T1" fmla="*/ 353 h 471"/>
              <a:gd name="T2" fmla="*/ 477 w 664"/>
              <a:gd name="T3" fmla="*/ 372 h 471"/>
              <a:gd name="T4" fmla="*/ 487 w 664"/>
              <a:gd name="T5" fmla="*/ 343 h 471"/>
              <a:gd name="T6" fmla="*/ 246 w 664"/>
              <a:gd name="T7" fmla="*/ 335 h 471"/>
              <a:gd name="T8" fmla="*/ 242 w 664"/>
              <a:gd name="T9" fmla="*/ 365 h 471"/>
              <a:gd name="T10" fmla="*/ 273 w 664"/>
              <a:gd name="T11" fmla="*/ 363 h 471"/>
              <a:gd name="T12" fmla="*/ 261 w 664"/>
              <a:gd name="T13" fmla="*/ 332 h 471"/>
              <a:gd name="T14" fmla="*/ 456 w 664"/>
              <a:gd name="T15" fmla="*/ 304 h 471"/>
              <a:gd name="T16" fmla="*/ 470 w 664"/>
              <a:gd name="T17" fmla="*/ 322 h 471"/>
              <a:gd name="T18" fmla="*/ 486 w 664"/>
              <a:gd name="T19" fmla="*/ 301 h 471"/>
              <a:gd name="T20" fmla="*/ 174 w 664"/>
              <a:gd name="T21" fmla="*/ 293 h 471"/>
              <a:gd name="T22" fmla="*/ 170 w 664"/>
              <a:gd name="T23" fmla="*/ 328 h 471"/>
              <a:gd name="T24" fmla="*/ 198 w 664"/>
              <a:gd name="T25" fmla="*/ 327 h 471"/>
              <a:gd name="T26" fmla="*/ 193 w 664"/>
              <a:gd name="T27" fmla="*/ 293 h 471"/>
              <a:gd name="T28" fmla="*/ 242 w 664"/>
              <a:gd name="T29" fmla="*/ 298 h 471"/>
              <a:gd name="T30" fmla="*/ 252 w 664"/>
              <a:gd name="T31" fmla="*/ 321 h 471"/>
              <a:gd name="T32" fmla="*/ 273 w 664"/>
              <a:gd name="T33" fmla="*/ 305 h 471"/>
              <a:gd name="T34" fmla="*/ 426 w 664"/>
              <a:gd name="T35" fmla="*/ 283 h 471"/>
              <a:gd name="T36" fmla="*/ 401 w 664"/>
              <a:gd name="T37" fmla="*/ 315 h 471"/>
              <a:gd name="T38" fmla="*/ 413 w 664"/>
              <a:gd name="T39" fmla="*/ 381 h 471"/>
              <a:gd name="T40" fmla="*/ 380 w 664"/>
              <a:gd name="T41" fmla="*/ 355 h 471"/>
              <a:gd name="T42" fmla="*/ 403 w 664"/>
              <a:gd name="T43" fmla="*/ 372 h 471"/>
              <a:gd name="T44" fmla="*/ 418 w 664"/>
              <a:gd name="T45" fmla="*/ 343 h 471"/>
              <a:gd name="T46" fmla="*/ 389 w 664"/>
              <a:gd name="T47" fmla="*/ 330 h 471"/>
              <a:gd name="T48" fmla="*/ 360 w 664"/>
              <a:gd name="T49" fmla="*/ 292 h 471"/>
              <a:gd name="T50" fmla="*/ 322 w 664"/>
              <a:gd name="T51" fmla="*/ 380 h 471"/>
              <a:gd name="T52" fmla="*/ 297 w 664"/>
              <a:gd name="T53" fmla="*/ 281 h 471"/>
              <a:gd name="T54" fmla="*/ 498 w 664"/>
              <a:gd name="T55" fmla="*/ 300 h 471"/>
              <a:gd name="T56" fmla="*/ 492 w 664"/>
              <a:gd name="T57" fmla="*/ 330 h 471"/>
              <a:gd name="T58" fmla="*/ 485 w 664"/>
              <a:gd name="T59" fmla="*/ 381 h 471"/>
              <a:gd name="T60" fmla="*/ 441 w 664"/>
              <a:gd name="T61" fmla="*/ 342 h 471"/>
              <a:gd name="T62" fmla="*/ 445 w 664"/>
              <a:gd name="T63" fmla="*/ 318 h 471"/>
              <a:gd name="T64" fmla="*/ 460 w 664"/>
              <a:gd name="T65" fmla="*/ 283 h 471"/>
              <a:gd name="T66" fmla="*/ 214 w 664"/>
              <a:gd name="T67" fmla="*/ 311 h 471"/>
              <a:gd name="T68" fmla="*/ 176 w 664"/>
              <a:gd name="T69" fmla="*/ 382 h 471"/>
              <a:gd name="T70" fmla="*/ 167 w 664"/>
              <a:gd name="T71" fmla="*/ 355 h 471"/>
              <a:gd name="T72" fmla="*/ 187 w 664"/>
              <a:gd name="T73" fmla="*/ 370 h 471"/>
              <a:gd name="T74" fmla="*/ 194 w 664"/>
              <a:gd name="T75" fmla="*/ 343 h 471"/>
              <a:gd name="T76" fmla="*/ 156 w 664"/>
              <a:gd name="T77" fmla="*/ 326 h 471"/>
              <a:gd name="T78" fmla="*/ 262 w 664"/>
              <a:gd name="T79" fmla="*/ 279 h 471"/>
              <a:gd name="T80" fmla="*/ 283 w 664"/>
              <a:gd name="T81" fmla="*/ 310 h 471"/>
              <a:gd name="T82" fmla="*/ 284 w 664"/>
              <a:gd name="T83" fmla="*/ 338 h 471"/>
              <a:gd name="T84" fmla="*/ 245 w 664"/>
              <a:gd name="T85" fmla="*/ 381 h 471"/>
              <a:gd name="T86" fmla="*/ 232 w 664"/>
              <a:gd name="T87" fmla="*/ 332 h 471"/>
              <a:gd name="T88" fmla="*/ 228 w 664"/>
              <a:gd name="T89" fmla="*/ 306 h 471"/>
              <a:gd name="T90" fmla="*/ 257 w 664"/>
              <a:gd name="T91" fmla="*/ 279 h 471"/>
              <a:gd name="T92" fmla="*/ 428 w 664"/>
              <a:gd name="T93" fmla="*/ 86 h 471"/>
              <a:gd name="T94" fmla="*/ 85 w 664"/>
              <a:gd name="T95" fmla="*/ 385 h 471"/>
              <a:gd name="T96" fmla="*/ 364 w 664"/>
              <a:gd name="T97" fmla="*/ 85 h 471"/>
              <a:gd name="T98" fmla="*/ 321 w 664"/>
              <a:gd name="T99" fmla="*/ 255 h 471"/>
              <a:gd name="T100" fmla="*/ 214 w 664"/>
              <a:gd name="T101" fmla="*/ 85 h 471"/>
              <a:gd name="T102" fmla="*/ 42 w 664"/>
              <a:gd name="T103" fmla="*/ 428 h 471"/>
              <a:gd name="T104" fmla="*/ 661 w 664"/>
              <a:gd name="T105" fmla="*/ 10 h 471"/>
              <a:gd name="T106" fmla="*/ 652 w 664"/>
              <a:gd name="T107" fmla="*/ 469 h 471"/>
              <a:gd name="T108" fmla="*/ 3 w 664"/>
              <a:gd name="T109"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4" h="471">
                <a:moveTo>
                  <a:pt x="470" y="334"/>
                </a:moveTo>
                <a:lnTo>
                  <a:pt x="465" y="334"/>
                </a:lnTo>
                <a:lnTo>
                  <a:pt x="461" y="336"/>
                </a:lnTo>
                <a:lnTo>
                  <a:pt x="457" y="339"/>
                </a:lnTo>
                <a:lnTo>
                  <a:pt x="455" y="343"/>
                </a:lnTo>
                <a:lnTo>
                  <a:pt x="453" y="347"/>
                </a:lnTo>
                <a:lnTo>
                  <a:pt x="452" y="353"/>
                </a:lnTo>
                <a:lnTo>
                  <a:pt x="453" y="357"/>
                </a:lnTo>
                <a:lnTo>
                  <a:pt x="455" y="363"/>
                </a:lnTo>
                <a:lnTo>
                  <a:pt x="457" y="366"/>
                </a:lnTo>
                <a:lnTo>
                  <a:pt x="461" y="369"/>
                </a:lnTo>
                <a:lnTo>
                  <a:pt x="465" y="372"/>
                </a:lnTo>
                <a:lnTo>
                  <a:pt x="472" y="372"/>
                </a:lnTo>
                <a:lnTo>
                  <a:pt x="477" y="372"/>
                </a:lnTo>
                <a:lnTo>
                  <a:pt x="481" y="370"/>
                </a:lnTo>
                <a:lnTo>
                  <a:pt x="485" y="368"/>
                </a:lnTo>
                <a:lnTo>
                  <a:pt x="487" y="364"/>
                </a:lnTo>
                <a:lnTo>
                  <a:pt x="489" y="359"/>
                </a:lnTo>
                <a:lnTo>
                  <a:pt x="490" y="353"/>
                </a:lnTo>
                <a:lnTo>
                  <a:pt x="489" y="347"/>
                </a:lnTo>
                <a:lnTo>
                  <a:pt x="487" y="343"/>
                </a:lnTo>
                <a:lnTo>
                  <a:pt x="485" y="339"/>
                </a:lnTo>
                <a:lnTo>
                  <a:pt x="481" y="336"/>
                </a:lnTo>
                <a:lnTo>
                  <a:pt x="475" y="334"/>
                </a:lnTo>
                <a:lnTo>
                  <a:pt x="470" y="334"/>
                </a:lnTo>
                <a:close/>
                <a:moveTo>
                  <a:pt x="256" y="332"/>
                </a:moveTo>
                <a:lnTo>
                  <a:pt x="250" y="332"/>
                </a:lnTo>
                <a:lnTo>
                  <a:pt x="246" y="335"/>
                </a:lnTo>
                <a:lnTo>
                  <a:pt x="242" y="338"/>
                </a:lnTo>
                <a:lnTo>
                  <a:pt x="240" y="342"/>
                </a:lnTo>
                <a:lnTo>
                  <a:pt x="239" y="345"/>
                </a:lnTo>
                <a:lnTo>
                  <a:pt x="237" y="352"/>
                </a:lnTo>
                <a:lnTo>
                  <a:pt x="239" y="356"/>
                </a:lnTo>
                <a:lnTo>
                  <a:pt x="240" y="361"/>
                </a:lnTo>
                <a:lnTo>
                  <a:pt x="242" y="365"/>
                </a:lnTo>
                <a:lnTo>
                  <a:pt x="246" y="368"/>
                </a:lnTo>
                <a:lnTo>
                  <a:pt x="250" y="370"/>
                </a:lnTo>
                <a:lnTo>
                  <a:pt x="257" y="370"/>
                </a:lnTo>
                <a:lnTo>
                  <a:pt x="262" y="370"/>
                </a:lnTo>
                <a:lnTo>
                  <a:pt x="266" y="369"/>
                </a:lnTo>
                <a:lnTo>
                  <a:pt x="270" y="366"/>
                </a:lnTo>
                <a:lnTo>
                  <a:pt x="273" y="363"/>
                </a:lnTo>
                <a:lnTo>
                  <a:pt x="274" y="357"/>
                </a:lnTo>
                <a:lnTo>
                  <a:pt x="275" y="352"/>
                </a:lnTo>
                <a:lnTo>
                  <a:pt x="274" y="345"/>
                </a:lnTo>
                <a:lnTo>
                  <a:pt x="273" y="342"/>
                </a:lnTo>
                <a:lnTo>
                  <a:pt x="270" y="338"/>
                </a:lnTo>
                <a:lnTo>
                  <a:pt x="266" y="335"/>
                </a:lnTo>
                <a:lnTo>
                  <a:pt x="261" y="332"/>
                </a:lnTo>
                <a:lnTo>
                  <a:pt x="256" y="332"/>
                </a:lnTo>
                <a:close/>
                <a:moveTo>
                  <a:pt x="470" y="292"/>
                </a:moveTo>
                <a:lnTo>
                  <a:pt x="465" y="292"/>
                </a:lnTo>
                <a:lnTo>
                  <a:pt x="461" y="293"/>
                </a:lnTo>
                <a:lnTo>
                  <a:pt x="458" y="296"/>
                </a:lnTo>
                <a:lnTo>
                  <a:pt x="457" y="300"/>
                </a:lnTo>
                <a:lnTo>
                  <a:pt x="456" y="304"/>
                </a:lnTo>
                <a:lnTo>
                  <a:pt x="455" y="308"/>
                </a:lnTo>
                <a:lnTo>
                  <a:pt x="456" y="311"/>
                </a:lnTo>
                <a:lnTo>
                  <a:pt x="457" y="315"/>
                </a:lnTo>
                <a:lnTo>
                  <a:pt x="460" y="318"/>
                </a:lnTo>
                <a:lnTo>
                  <a:pt x="462" y="321"/>
                </a:lnTo>
                <a:lnTo>
                  <a:pt x="466" y="322"/>
                </a:lnTo>
                <a:lnTo>
                  <a:pt x="470" y="322"/>
                </a:lnTo>
                <a:lnTo>
                  <a:pt x="475" y="322"/>
                </a:lnTo>
                <a:lnTo>
                  <a:pt x="479" y="321"/>
                </a:lnTo>
                <a:lnTo>
                  <a:pt x="482" y="318"/>
                </a:lnTo>
                <a:lnTo>
                  <a:pt x="485" y="314"/>
                </a:lnTo>
                <a:lnTo>
                  <a:pt x="486" y="310"/>
                </a:lnTo>
                <a:lnTo>
                  <a:pt x="486" y="306"/>
                </a:lnTo>
                <a:lnTo>
                  <a:pt x="486" y="301"/>
                </a:lnTo>
                <a:lnTo>
                  <a:pt x="482" y="296"/>
                </a:lnTo>
                <a:lnTo>
                  <a:pt x="479" y="293"/>
                </a:lnTo>
                <a:lnTo>
                  <a:pt x="475" y="292"/>
                </a:lnTo>
                <a:lnTo>
                  <a:pt x="470" y="292"/>
                </a:lnTo>
                <a:close/>
                <a:moveTo>
                  <a:pt x="184" y="291"/>
                </a:moveTo>
                <a:lnTo>
                  <a:pt x="178" y="292"/>
                </a:lnTo>
                <a:lnTo>
                  <a:pt x="174" y="293"/>
                </a:lnTo>
                <a:lnTo>
                  <a:pt x="170" y="297"/>
                </a:lnTo>
                <a:lnTo>
                  <a:pt x="168" y="301"/>
                </a:lnTo>
                <a:lnTo>
                  <a:pt x="167" y="306"/>
                </a:lnTo>
                <a:lnTo>
                  <a:pt x="167" y="313"/>
                </a:lnTo>
                <a:lnTo>
                  <a:pt x="167" y="319"/>
                </a:lnTo>
                <a:lnTo>
                  <a:pt x="168" y="325"/>
                </a:lnTo>
                <a:lnTo>
                  <a:pt x="170" y="328"/>
                </a:lnTo>
                <a:lnTo>
                  <a:pt x="173" y="332"/>
                </a:lnTo>
                <a:lnTo>
                  <a:pt x="178" y="334"/>
                </a:lnTo>
                <a:lnTo>
                  <a:pt x="184" y="335"/>
                </a:lnTo>
                <a:lnTo>
                  <a:pt x="189" y="334"/>
                </a:lnTo>
                <a:lnTo>
                  <a:pt x="193" y="332"/>
                </a:lnTo>
                <a:lnTo>
                  <a:pt x="197" y="330"/>
                </a:lnTo>
                <a:lnTo>
                  <a:pt x="198" y="327"/>
                </a:lnTo>
                <a:lnTo>
                  <a:pt x="201" y="323"/>
                </a:lnTo>
                <a:lnTo>
                  <a:pt x="202" y="318"/>
                </a:lnTo>
                <a:lnTo>
                  <a:pt x="202" y="313"/>
                </a:lnTo>
                <a:lnTo>
                  <a:pt x="201" y="306"/>
                </a:lnTo>
                <a:lnTo>
                  <a:pt x="199" y="300"/>
                </a:lnTo>
                <a:lnTo>
                  <a:pt x="197" y="296"/>
                </a:lnTo>
                <a:lnTo>
                  <a:pt x="193" y="293"/>
                </a:lnTo>
                <a:lnTo>
                  <a:pt x="189" y="291"/>
                </a:lnTo>
                <a:lnTo>
                  <a:pt x="184" y="291"/>
                </a:lnTo>
                <a:close/>
                <a:moveTo>
                  <a:pt x="256" y="291"/>
                </a:moveTo>
                <a:lnTo>
                  <a:pt x="250" y="291"/>
                </a:lnTo>
                <a:lnTo>
                  <a:pt x="246" y="292"/>
                </a:lnTo>
                <a:lnTo>
                  <a:pt x="244" y="294"/>
                </a:lnTo>
                <a:lnTo>
                  <a:pt x="242" y="298"/>
                </a:lnTo>
                <a:lnTo>
                  <a:pt x="241" y="302"/>
                </a:lnTo>
                <a:lnTo>
                  <a:pt x="240" y="306"/>
                </a:lnTo>
                <a:lnTo>
                  <a:pt x="241" y="310"/>
                </a:lnTo>
                <a:lnTo>
                  <a:pt x="242" y="314"/>
                </a:lnTo>
                <a:lnTo>
                  <a:pt x="245" y="317"/>
                </a:lnTo>
                <a:lnTo>
                  <a:pt x="248" y="319"/>
                </a:lnTo>
                <a:lnTo>
                  <a:pt x="252" y="321"/>
                </a:lnTo>
                <a:lnTo>
                  <a:pt x="256" y="321"/>
                </a:lnTo>
                <a:lnTo>
                  <a:pt x="261" y="321"/>
                </a:lnTo>
                <a:lnTo>
                  <a:pt x="265" y="319"/>
                </a:lnTo>
                <a:lnTo>
                  <a:pt x="267" y="317"/>
                </a:lnTo>
                <a:lnTo>
                  <a:pt x="270" y="313"/>
                </a:lnTo>
                <a:lnTo>
                  <a:pt x="271" y="309"/>
                </a:lnTo>
                <a:lnTo>
                  <a:pt x="273" y="305"/>
                </a:lnTo>
                <a:lnTo>
                  <a:pt x="271" y="300"/>
                </a:lnTo>
                <a:lnTo>
                  <a:pt x="267" y="294"/>
                </a:lnTo>
                <a:lnTo>
                  <a:pt x="265" y="292"/>
                </a:lnTo>
                <a:lnTo>
                  <a:pt x="261" y="291"/>
                </a:lnTo>
                <a:lnTo>
                  <a:pt x="256" y="291"/>
                </a:lnTo>
                <a:close/>
                <a:moveTo>
                  <a:pt x="379" y="283"/>
                </a:moveTo>
                <a:lnTo>
                  <a:pt x="426" y="283"/>
                </a:lnTo>
                <a:lnTo>
                  <a:pt x="426" y="294"/>
                </a:lnTo>
                <a:lnTo>
                  <a:pt x="386" y="294"/>
                </a:lnTo>
                <a:lnTo>
                  <a:pt x="383" y="322"/>
                </a:lnTo>
                <a:lnTo>
                  <a:pt x="386" y="319"/>
                </a:lnTo>
                <a:lnTo>
                  <a:pt x="389" y="318"/>
                </a:lnTo>
                <a:lnTo>
                  <a:pt x="394" y="317"/>
                </a:lnTo>
                <a:lnTo>
                  <a:pt x="401" y="315"/>
                </a:lnTo>
                <a:lnTo>
                  <a:pt x="413" y="318"/>
                </a:lnTo>
                <a:lnTo>
                  <a:pt x="422" y="325"/>
                </a:lnTo>
                <a:lnTo>
                  <a:pt x="428" y="335"/>
                </a:lnTo>
                <a:lnTo>
                  <a:pt x="430" y="347"/>
                </a:lnTo>
                <a:lnTo>
                  <a:pt x="428" y="361"/>
                </a:lnTo>
                <a:lnTo>
                  <a:pt x="422" y="373"/>
                </a:lnTo>
                <a:lnTo>
                  <a:pt x="413" y="381"/>
                </a:lnTo>
                <a:lnTo>
                  <a:pt x="397" y="383"/>
                </a:lnTo>
                <a:lnTo>
                  <a:pt x="390" y="382"/>
                </a:lnTo>
                <a:lnTo>
                  <a:pt x="384" y="380"/>
                </a:lnTo>
                <a:lnTo>
                  <a:pt x="377" y="377"/>
                </a:lnTo>
                <a:lnTo>
                  <a:pt x="371" y="368"/>
                </a:lnTo>
                <a:lnTo>
                  <a:pt x="368" y="355"/>
                </a:lnTo>
                <a:lnTo>
                  <a:pt x="380" y="355"/>
                </a:lnTo>
                <a:lnTo>
                  <a:pt x="381" y="360"/>
                </a:lnTo>
                <a:lnTo>
                  <a:pt x="383" y="364"/>
                </a:lnTo>
                <a:lnTo>
                  <a:pt x="385" y="368"/>
                </a:lnTo>
                <a:lnTo>
                  <a:pt x="389" y="370"/>
                </a:lnTo>
                <a:lnTo>
                  <a:pt x="393" y="372"/>
                </a:lnTo>
                <a:lnTo>
                  <a:pt x="398" y="372"/>
                </a:lnTo>
                <a:lnTo>
                  <a:pt x="403" y="372"/>
                </a:lnTo>
                <a:lnTo>
                  <a:pt x="407" y="370"/>
                </a:lnTo>
                <a:lnTo>
                  <a:pt x="410" y="368"/>
                </a:lnTo>
                <a:lnTo>
                  <a:pt x="413" y="365"/>
                </a:lnTo>
                <a:lnTo>
                  <a:pt x="417" y="360"/>
                </a:lnTo>
                <a:lnTo>
                  <a:pt x="418" y="355"/>
                </a:lnTo>
                <a:lnTo>
                  <a:pt x="418" y="349"/>
                </a:lnTo>
                <a:lnTo>
                  <a:pt x="418" y="343"/>
                </a:lnTo>
                <a:lnTo>
                  <a:pt x="415" y="338"/>
                </a:lnTo>
                <a:lnTo>
                  <a:pt x="413" y="332"/>
                </a:lnTo>
                <a:lnTo>
                  <a:pt x="409" y="330"/>
                </a:lnTo>
                <a:lnTo>
                  <a:pt x="403" y="328"/>
                </a:lnTo>
                <a:lnTo>
                  <a:pt x="398" y="327"/>
                </a:lnTo>
                <a:lnTo>
                  <a:pt x="393" y="328"/>
                </a:lnTo>
                <a:lnTo>
                  <a:pt x="389" y="330"/>
                </a:lnTo>
                <a:lnTo>
                  <a:pt x="385" y="332"/>
                </a:lnTo>
                <a:lnTo>
                  <a:pt x="381" y="336"/>
                </a:lnTo>
                <a:lnTo>
                  <a:pt x="372" y="336"/>
                </a:lnTo>
                <a:lnTo>
                  <a:pt x="379" y="283"/>
                </a:lnTo>
                <a:close/>
                <a:moveTo>
                  <a:pt x="297" y="281"/>
                </a:moveTo>
                <a:lnTo>
                  <a:pt x="360" y="281"/>
                </a:lnTo>
                <a:lnTo>
                  <a:pt x="360" y="292"/>
                </a:lnTo>
                <a:lnTo>
                  <a:pt x="356" y="296"/>
                </a:lnTo>
                <a:lnTo>
                  <a:pt x="352" y="301"/>
                </a:lnTo>
                <a:lnTo>
                  <a:pt x="348" y="308"/>
                </a:lnTo>
                <a:lnTo>
                  <a:pt x="335" y="334"/>
                </a:lnTo>
                <a:lnTo>
                  <a:pt x="328" y="357"/>
                </a:lnTo>
                <a:lnTo>
                  <a:pt x="325" y="366"/>
                </a:lnTo>
                <a:lnTo>
                  <a:pt x="322" y="380"/>
                </a:lnTo>
                <a:lnTo>
                  <a:pt x="311" y="380"/>
                </a:lnTo>
                <a:lnTo>
                  <a:pt x="317" y="351"/>
                </a:lnTo>
                <a:lnTo>
                  <a:pt x="329" y="322"/>
                </a:lnTo>
                <a:lnTo>
                  <a:pt x="338" y="306"/>
                </a:lnTo>
                <a:lnTo>
                  <a:pt x="347" y="293"/>
                </a:lnTo>
                <a:lnTo>
                  <a:pt x="297" y="293"/>
                </a:lnTo>
                <a:lnTo>
                  <a:pt x="297" y="281"/>
                </a:lnTo>
                <a:close/>
                <a:moveTo>
                  <a:pt x="472" y="280"/>
                </a:moveTo>
                <a:lnTo>
                  <a:pt x="477" y="280"/>
                </a:lnTo>
                <a:lnTo>
                  <a:pt x="482" y="283"/>
                </a:lnTo>
                <a:lnTo>
                  <a:pt x="487" y="284"/>
                </a:lnTo>
                <a:lnTo>
                  <a:pt x="491" y="288"/>
                </a:lnTo>
                <a:lnTo>
                  <a:pt x="495" y="293"/>
                </a:lnTo>
                <a:lnTo>
                  <a:pt x="498" y="300"/>
                </a:lnTo>
                <a:lnTo>
                  <a:pt x="499" y="305"/>
                </a:lnTo>
                <a:lnTo>
                  <a:pt x="498" y="311"/>
                </a:lnTo>
                <a:lnTo>
                  <a:pt x="496" y="317"/>
                </a:lnTo>
                <a:lnTo>
                  <a:pt x="494" y="321"/>
                </a:lnTo>
                <a:lnTo>
                  <a:pt x="491" y="325"/>
                </a:lnTo>
                <a:lnTo>
                  <a:pt x="487" y="327"/>
                </a:lnTo>
                <a:lnTo>
                  <a:pt x="492" y="330"/>
                </a:lnTo>
                <a:lnTo>
                  <a:pt x="495" y="334"/>
                </a:lnTo>
                <a:lnTo>
                  <a:pt x="499" y="339"/>
                </a:lnTo>
                <a:lnTo>
                  <a:pt x="502" y="345"/>
                </a:lnTo>
                <a:lnTo>
                  <a:pt x="502" y="352"/>
                </a:lnTo>
                <a:lnTo>
                  <a:pt x="499" y="364"/>
                </a:lnTo>
                <a:lnTo>
                  <a:pt x="494" y="374"/>
                </a:lnTo>
                <a:lnTo>
                  <a:pt x="485" y="381"/>
                </a:lnTo>
                <a:lnTo>
                  <a:pt x="472" y="383"/>
                </a:lnTo>
                <a:lnTo>
                  <a:pt x="458" y="382"/>
                </a:lnTo>
                <a:lnTo>
                  <a:pt x="449" y="376"/>
                </a:lnTo>
                <a:lnTo>
                  <a:pt x="443" y="366"/>
                </a:lnTo>
                <a:lnTo>
                  <a:pt x="440" y="352"/>
                </a:lnTo>
                <a:lnTo>
                  <a:pt x="440" y="347"/>
                </a:lnTo>
                <a:lnTo>
                  <a:pt x="441" y="342"/>
                </a:lnTo>
                <a:lnTo>
                  <a:pt x="444" y="338"/>
                </a:lnTo>
                <a:lnTo>
                  <a:pt x="447" y="334"/>
                </a:lnTo>
                <a:lnTo>
                  <a:pt x="451" y="330"/>
                </a:lnTo>
                <a:lnTo>
                  <a:pt x="456" y="327"/>
                </a:lnTo>
                <a:lnTo>
                  <a:pt x="451" y="325"/>
                </a:lnTo>
                <a:lnTo>
                  <a:pt x="448" y="322"/>
                </a:lnTo>
                <a:lnTo>
                  <a:pt x="445" y="318"/>
                </a:lnTo>
                <a:lnTo>
                  <a:pt x="444" y="313"/>
                </a:lnTo>
                <a:lnTo>
                  <a:pt x="443" y="308"/>
                </a:lnTo>
                <a:lnTo>
                  <a:pt x="444" y="301"/>
                </a:lnTo>
                <a:lnTo>
                  <a:pt x="447" y="294"/>
                </a:lnTo>
                <a:lnTo>
                  <a:pt x="451" y="288"/>
                </a:lnTo>
                <a:lnTo>
                  <a:pt x="455" y="285"/>
                </a:lnTo>
                <a:lnTo>
                  <a:pt x="460" y="283"/>
                </a:lnTo>
                <a:lnTo>
                  <a:pt x="465" y="281"/>
                </a:lnTo>
                <a:lnTo>
                  <a:pt x="472" y="280"/>
                </a:lnTo>
                <a:close/>
                <a:moveTo>
                  <a:pt x="184" y="279"/>
                </a:moveTo>
                <a:lnTo>
                  <a:pt x="195" y="281"/>
                </a:lnTo>
                <a:lnTo>
                  <a:pt x="204" y="288"/>
                </a:lnTo>
                <a:lnTo>
                  <a:pt x="211" y="298"/>
                </a:lnTo>
                <a:lnTo>
                  <a:pt x="214" y="311"/>
                </a:lnTo>
                <a:lnTo>
                  <a:pt x="215" y="326"/>
                </a:lnTo>
                <a:lnTo>
                  <a:pt x="214" y="343"/>
                </a:lnTo>
                <a:lnTo>
                  <a:pt x="210" y="359"/>
                </a:lnTo>
                <a:lnTo>
                  <a:pt x="203" y="372"/>
                </a:lnTo>
                <a:lnTo>
                  <a:pt x="194" y="380"/>
                </a:lnTo>
                <a:lnTo>
                  <a:pt x="182" y="382"/>
                </a:lnTo>
                <a:lnTo>
                  <a:pt x="176" y="382"/>
                </a:lnTo>
                <a:lnTo>
                  <a:pt x="170" y="381"/>
                </a:lnTo>
                <a:lnTo>
                  <a:pt x="167" y="378"/>
                </a:lnTo>
                <a:lnTo>
                  <a:pt x="163" y="374"/>
                </a:lnTo>
                <a:lnTo>
                  <a:pt x="159" y="369"/>
                </a:lnTo>
                <a:lnTo>
                  <a:pt x="156" y="363"/>
                </a:lnTo>
                <a:lnTo>
                  <a:pt x="155" y="355"/>
                </a:lnTo>
                <a:lnTo>
                  <a:pt x="167" y="355"/>
                </a:lnTo>
                <a:lnTo>
                  <a:pt x="168" y="360"/>
                </a:lnTo>
                <a:lnTo>
                  <a:pt x="169" y="364"/>
                </a:lnTo>
                <a:lnTo>
                  <a:pt x="170" y="368"/>
                </a:lnTo>
                <a:lnTo>
                  <a:pt x="174" y="369"/>
                </a:lnTo>
                <a:lnTo>
                  <a:pt x="177" y="372"/>
                </a:lnTo>
                <a:lnTo>
                  <a:pt x="182" y="372"/>
                </a:lnTo>
                <a:lnTo>
                  <a:pt x="187" y="370"/>
                </a:lnTo>
                <a:lnTo>
                  <a:pt x="191" y="368"/>
                </a:lnTo>
                <a:lnTo>
                  <a:pt x="195" y="364"/>
                </a:lnTo>
                <a:lnTo>
                  <a:pt x="201" y="352"/>
                </a:lnTo>
                <a:lnTo>
                  <a:pt x="203" y="334"/>
                </a:lnTo>
                <a:lnTo>
                  <a:pt x="201" y="338"/>
                </a:lnTo>
                <a:lnTo>
                  <a:pt x="198" y="340"/>
                </a:lnTo>
                <a:lnTo>
                  <a:pt x="194" y="343"/>
                </a:lnTo>
                <a:lnTo>
                  <a:pt x="189" y="345"/>
                </a:lnTo>
                <a:lnTo>
                  <a:pt x="182" y="345"/>
                </a:lnTo>
                <a:lnTo>
                  <a:pt x="176" y="345"/>
                </a:lnTo>
                <a:lnTo>
                  <a:pt x="170" y="343"/>
                </a:lnTo>
                <a:lnTo>
                  <a:pt x="167" y="340"/>
                </a:lnTo>
                <a:lnTo>
                  <a:pt x="161" y="336"/>
                </a:lnTo>
                <a:lnTo>
                  <a:pt x="156" y="326"/>
                </a:lnTo>
                <a:lnTo>
                  <a:pt x="155" y="313"/>
                </a:lnTo>
                <a:lnTo>
                  <a:pt x="156" y="301"/>
                </a:lnTo>
                <a:lnTo>
                  <a:pt x="161" y="289"/>
                </a:lnTo>
                <a:lnTo>
                  <a:pt x="170" y="281"/>
                </a:lnTo>
                <a:lnTo>
                  <a:pt x="184" y="279"/>
                </a:lnTo>
                <a:close/>
                <a:moveTo>
                  <a:pt x="257" y="279"/>
                </a:moveTo>
                <a:lnTo>
                  <a:pt x="262" y="279"/>
                </a:lnTo>
                <a:lnTo>
                  <a:pt x="267" y="281"/>
                </a:lnTo>
                <a:lnTo>
                  <a:pt x="273" y="283"/>
                </a:lnTo>
                <a:lnTo>
                  <a:pt x="276" y="287"/>
                </a:lnTo>
                <a:lnTo>
                  <a:pt x="280" y="292"/>
                </a:lnTo>
                <a:lnTo>
                  <a:pt x="283" y="298"/>
                </a:lnTo>
                <a:lnTo>
                  <a:pt x="284" y="304"/>
                </a:lnTo>
                <a:lnTo>
                  <a:pt x="283" y="310"/>
                </a:lnTo>
                <a:lnTo>
                  <a:pt x="282" y="315"/>
                </a:lnTo>
                <a:lnTo>
                  <a:pt x="279" y="319"/>
                </a:lnTo>
                <a:lnTo>
                  <a:pt x="276" y="323"/>
                </a:lnTo>
                <a:lnTo>
                  <a:pt x="273" y="326"/>
                </a:lnTo>
                <a:lnTo>
                  <a:pt x="278" y="328"/>
                </a:lnTo>
                <a:lnTo>
                  <a:pt x="282" y="332"/>
                </a:lnTo>
                <a:lnTo>
                  <a:pt x="284" y="338"/>
                </a:lnTo>
                <a:lnTo>
                  <a:pt x="287" y="344"/>
                </a:lnTo>
                <a:lnTo>
                  <a:pt x="287" y="351"/>
                </a:lnTo>
                <a:lnTo>
                  <a:pt x="286" y="363"/>
                </a:lnTo>
                <a:lnTo>
                  <a:pt x="279" y="373"/>
                </a:lnTo>
                <a:lnTo>
                  <a:pt x="270" y="380"/>
                </a:lnTo>
                <a:lnTo>
                  <a:pt x="257" y="382"/>
                </a:lnTo>
                <a:lnTo>
                  <a:pt x="245" y="381"/>
                </a:lnTo>
                <a:lnTo>
                  <a:pt x="235" y="374"/>
                </a:lnTo>
                <a:lnTo>
                  <a:pt x="228" y="365"/>
                </a:lnTo>
                <a:lnTo>
                  <a:pt x="225" y="351"/>
                </a:lnTo>
                <a:lnTo>
                  <a:pt x="225" y="345"/>
                </a:lnTo>
                <a:lnTo>
                  <a:pt x="227" y="340"/>
                </a:lnTo>
                <a:lnTo>
                  <a:pt x="229" y="336"/>
                </a:lnTo>
                <a:lnTo>
                  <a:pt x="232" y="332"/>
                </a:lnTo>
                <a:lnTo>
                  <a:pt x="236" y="328"/>
                </a:lnTo>
                <a:lnTo>
                  <a:pt x="241" y="326"/>
                </a:lnTo>
                <a:lnTo>
                  <a:pt x="237" y="323"/>
                </a:lnTo>
                <a:lnTo>
                  <a:pt x="233" y="321"/>
                </a:lnTo>
                <a:lnTo>
                  <a:pt x="231" y="317"/>
                </a:lnTo>
                <a:lnTo>
                  <a:pt x="229" y="311"/>
                </a:lnTo>
                <a:lnTo>
                  <a:pt x="228" y="306"/>
                </a:lnTo>
                <a:lnTo>
                  <a:pt x="229" y="300"/>
                </a:lnTo>
                <a:lnTo>
                  <a:pt x="232" y="293"/>
                </a:lnTo>
                <a:lnTo>
                  <a:pt x="236" y="287"/>
                </a:lnTo>
                <a:lnTo>
                  <a:pt x="240" y="284"/>
                </a:lnTo>
                <a:lnTo>
                  <a:pt x="245" y="281"/>
                </a:lnTo>
                <a:lnTo>
                  <a:pt x="250" y="279"/>
                </a:lnTo>
                <a:lnTo>
                  <a:pt x="257" y="279"/>
                </a:lnTo>
                <a:close/>
                <a:moveTo>
                  <a:pt x="472" y="86"/>
                </a:moveTo>
                <a:lnTo>
                  <a:pt x="513" y="86"/>
                </a:lnTo>
                <a:lnTo>
                  <a:pt x="513" y="256"/>
                </a:lnTo>
                <a:lnTo>
                  <a:pt x="472" y="256"/>
                </a:lnTo>
                <a:lnTo>
                  <a:pt x="472" y="86"/>
                </a:lnTo>
                <a:close/>
                <a:moveTo>
                  <a:pt x="407" y="86"/>
                </a:moveTo>
                <a:lnTo>
                  <a:pt x="428" y="86"/>
                </a:lnTo>
                <a:lnTo>
                  <a:pt x="428" y="256"/>
                </a:lnTo>
                <a:lnTo>
                  <a:pt x="407" y="256"/>
                </a:lnTo>
                <a:lnTo>
                  <a:pt x="407" y="86"/>
                </a:lnTo>
                <a:close/>
                <a:moveTo>
                  <a:pt x="85" y="85"/>
                </a:moveTo>
                <a:lnTo>
                  <a:pt x="127" y="85"/>
                </a:lnTo>
                <a:lnTo>
                  <a:pt x="127" y="385"/>
                </a:lnTo>
                <a:lnTo>
                  <a:pt x="85" y="385"/>
                </a:lnTo>
                <a:lnTo>
                  <a:pt x="85" y="85"/>
                </a:lnTo>
                <a:close/>
                <a:moveTo>
                  <a:pt x="536" y="85"/>
                </a:moveTo>
                <a:lnTo>
                  <a:pt x="576" y="85"/>
                </a:lnTo>
                <a:lnTo>
                  <a:pt x="576" y="385"/>
                </a:lnTo>
                <a:lnTo>
                  <a:pt x="536" y="385"/>
                </a:lnTo>
                <a:lnTo>
                  <a:pt x="536" y="85"/>
                </a:lnTo>
                <a:close/>
                <a:moveTo>
                  <a:pt x="364" y="85"/>
                </a:moveTo>
                <a:lnTo>
                  <a:pt x="384" y="85"/>
                </a:lnTo>
                <a:lnTo>
                  <a:pt x="384" y="256"/>
                </a:lnTo>
                <a:lnTo>
                  <a:pt x="364" y="256"/>
                </a:lnTo>
                <a:lnTo>
                  <a:pt x="364" y="85"/>
                </a:lnTo>
                <a:close/>
                <a:moveTo>
                  <a:pt x="300" y="85"/>
                </a:moveTo>
                <a:lnTo>
                  <a:pt x="321" y="85"/>
                </a:lnTo>
                <a:lnTo>
                  <a:pt x="321" y="255"/>
                </a:lnTo>
                <a:lnTo>
                  <a:pt x="300" y="255"/>
                </a:lnTo>
                <a:lnTo>
                  <a:pt x="300" y="85"/>
                </a:lnTo>
                <a:close/>
                <a:moveTo>
                  <a:pt x="214" y="85"/>
                </a:moveTo>
                <a:lnTo>
                  <a:pt x="278" y="85"/>
                </a:lnTo>
                <a:lnTo>
                  <a:pt x="278" y="256"/>
                </a:lnTo>
                <a:lnTo>
                  <a:pt x="214" y="256"/>
                </a:lnTo>
                <a:lnTo>
                  <a:pt x="214" y="85"/>
                </a:lnTo>
                <a:close/>
                <a:moveTo>
                  <a:pt x="149" y="85"/>
                </a:moveTo>
                <a:lnTo>
                  <a:pt x="170" y="85"/>
                </a:lnTo>
                <a:lnTo>
                  <a:pt x="170" y="255"/>
                </a:lnTo>
                <a:lnTo>
                  <a:pt x="149" y="255"/>
                </a:lnTo>
                <a:lnTo>
                  <a:pt x="149" y="85"/>
                </a:lnTo>
                <a:close/>
                <a:moveTo>
                  <a:pt x="42" y="42"/>
                </a:moveTo>
                <a:lnTo>
                  <a:pt x="42" y="428"/>
                </a:lnTo>
                <a:lnTo>
                  <a:pt x="621" y="428"/>
                </a:lnTo>
                <a:lnTo>
                  <a:pt x="621" y="42"/>
                </a:lnTo>
                <a:lnTo>
                  <a:pt x="42" y="42"/>
                </a:lnTo>
                <a:close/>
                <a:moveTo>
                  <a:pt x="21" y="0"/>
                </a:moveTo>
                <a:lnTo>
                  <a:pt x="643" y="0"/>
                </a:lnTo>
                <a:lnTo>
                  <a:pt x="653" y="3"/>
                </a:lnTo>
                <a:lnTo>
                  <a:pt x="661" y="10"/>
                </a:lnTo>
                <a:lnTo>
                  <a:pt x="664" y="21"/>
                </a:lnTo>
                <a:lnTo>
                  <a:pt x="664" y="449"/>
                </a:lnTo>
                <a:lnTo>
                  <a:pt x="664" y="452"/>
                </a:lnTo>
                <a:lnTo>
                  <a:pt x="664" y="455"/>
                </a:lnTo>
                <a:lnTo>
                  <a:pt x="661" y="459"/>
                </a:lnTo>
                <a:lnTo>
                  <a:pt x="659" y="465"/>
                </a:lnTo>
                <a:lnTo>
                  <a:pt x="652" y="469"/>
                </a:lnTo>
                <a:lnTo>
                  <a:pt x="643" y="471"/>
                </a:lnTo>
                <a:lnTo>
                  <a:pt x="21" y="471"/>
                </a:lnTo>
                <a:lnTo>
                  <a:pt x="11" y="467"/>
                </a:lnTo>
                <a:lnTo>
                  <a:pt x="3" y="461"/>
                </a:lnTo>
                <a:lnTo>
                  <a:pt x="0" y="449"/>
                </a:lnTo>
                <a:lnTo>
                  <a:pt x="0" y="21"/>
                </a:lnTo>
                <a:lnTo>
                  <a:pt x="3" y="10"/>
                </a:lnTo>
                <a:lnTo>
                  <a:pt x="11" y="3"/>
                </a:lnTo>
                <a:lnTo>
                  <a:pt x="2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9" name="テキスト ボックス 8"/>
          <p:cNvSpPr txBox="1"/>
          <p:nvPr/>
        </p:nvSpPr>
        <p:spPr>
          <a:xfrm>
            <a:off x="1099930" y="4575483"/>
            <a:ext cx="2487704" cy="1077218"/>
          </a:xfrm>
          <a:prstGeom prst="rect">
            <a:avLst/>
          </a:prstGeom>
          <a:noFill/>
        </p:spPr>
        <p:txBody>
          <a:bodyPr wrap="square" rtlCol="0">
            <a:spAutoFit/>
          </a:bodyPr>
          <a:lstStyle/>
          <a:p>
            <a:r>
              <a:rPr kumimoji="1" lang="en-US" altLang="ja-JP" sz="1600" dirty="0" err="1" smtClean="0">
                <a:solidFill>
                  <a:schemeClr val="bg1"/>
                </a:solidFill>
                <a:latin typeface="Meiryo" charset="-128"/>
                <a:ea typeface="Meiryo" charset="-128"/>
                <a:cs typeface="Meiryo" charset="-128"/>
              </a:rPr>
              <a:t>IoT</a:t>
            </a:r>
            <a:r>
              <a:rPr kumimoji="1" lang="ja-JP" altLang="en-US" sz="1600" dirty="0" smtClean="0">
                <a:solidFill>
                  <a:schemeClr val="bg1"/>
                </a:solidFill>
                <a:latin typeface="Meiryo" charset="-128"/>
                <a:ea typeface="Meiryo" charset="-128"/>
                <a:cs typeface="Meiryo" charset="-128"/>
              </a:rPr>
              <a:t>はセンサーネットワーク</a:t>
            </a:r>
            <a:r>
              <a:rPr lang="ja-JP" altLang="en-US" sz="1600" dirty="0" smtClean="0">
                <a:solidFill>
                  <a:schemeClr val="bg1"/>
                </a:solidFill>
                <a:latin typeface="Meiryo" charset="-128"/>
                <a:ea typeface="Meiryo" charset="-128"/>
                <a:cs typeface="Meiryo" charset="-128"/>
              </a:rPr>
              <a:t>。だからデータセキュリティだけで良かった</a:t>
            </a:r>
            <a:endParaRPr kumimoji="1" lang="en-US" altLang="ja-JP" sz="1600" dirty="0" smtClean="0">
              <a:solidFill>
                <a:schemeClr val="bg1"/>
              </a:solidFill>
              <a:latin typeface="Meiryo" charset="-128"/>
              <a:ea typeface="Meiryo" charset="-128"/>
              <a:cs typeface="Meiryo" charset="-128"/>
            </a:endParaRPr>
          </a:p>
        </p:txBody>
      </p:sp>
      <p:sp>
        <p:nvSpPr>
          <p:cNvPr id="10" name="Freeform 10"/>
          <p:cNvSpPr>
            <a:spLocks noChangeAspect="1"/>
          </p:cNvSpPr>
          <p:nvPr/>
        </p:nvSpPr>
        <p:spPr bwMode="auto">
          <a:xfrm>
            <a:off x="4689878" y="2283418"/>
            <a:ext cx="1660988" cy="993952"/>
          </a:xfrm>
          <a:custGeom>
            <a:avLst/>
            <a:gdLst>
              <a:gd name="T0" fmla="*/ 315 w 1509"/>
              <a:gd name="T1" fmla="*/ 902 h 905"/>
              <a:gd name="T2" fmla="*/ 247 w 1509"/>
              <a:gd name="T3" fmla="*/ 887 h 905"/>
              <a:gd name="T4" fmla="*/ 184 w 1509"/>
              <a:gd name="T5" fmla="*/ 861 h 905"/>
              <a:gd name="T6" fmla="*/ 127 w 1509"/>
              <a:gd name="T7" fmla="*/ 822 h 905"/>
              <a:gd name="T8" fmla="*/ 80 w 1509"/>
              <a:gd name="T9" fmla="*/ 774 h 905"/>
              <a:gd name="T10" fmla="*/ 43 w 1509"/>
              <a:gd name="T11" fmla="*/ 717 h 905"/>
              <a:gd name="T12" fmla="*/ 15 w 1509"/>
              <a:gd name="T13" fmla="*/ 654 h 905"/>
              <a:gd name="T14" fmla="*/ 2 w 1509"/>
              <a:gd name="T15" fmla="*/ 585 h 905"/>
              <a:gd name="T16" fmla="*/ 0 w 1509"/>
              <a:gd name="T17" fmla="*/ 531 h 905"/>
              <a:gd name="T18" fmla="*/ 10 w 1509"/>
              <a:gd name="T19" fmla="*/ 463 h 905"/>
              <a:gd name="T20" fmla="*/ 30 w 1509"/>
              <a:gd name="T21" fmla="*/ 398 h 905"/>
              <a:gd name="T22" fmla="*/ 61 w 1509"/>
              <a:gd name="T23" fmla="*/ 341 h 905"/>
              <a:gd name="T24" fmla="*/ 101 w 1509"/>
              <a:gd name="T25" fmla="*/ 292 h 905"/>
              <a:gd name="T26" fmla="*/ 151 w 1509"/>
              <a:gd name="T27" fmla="*/ 253 h 905"/>
              <a:gd name="T28" fmla="*/ 209 w 1509"/>
              <a:gd name="T29" fmla="*/ 224 h 905"/>
              <a:gd name="T30" fmla="*/ 274 w 1509"/>
              <a:gd name="T31" fmla="*/ 207 h 905"/>
              <a:gd name="T32" fmla="*/ 327 w 1509"/>
              <a:gd name="T33" fmla="*/ 203 h 905"/>
              <a:gd name="T34" fmla="*/ 314 w 1509"/>
              <a:gd name="T35" fmla="*/ 239 h 905"/>
              <a:gd name="T36" fmla="*/ 301 w 1509"/>
              <a:gd name="T37" fmla="*/ 399 h 905"/>
              <a:gd name="T38" fmla="*/ 329 w 1509"/>
              <a:gd name="T39" fmla="*/ 308 h 905"/>
              <a:gd name="T40" fmla="*/ 354 w 1509"/>
              <a:gd name="T41" fmla="*/ 250 h 905"/>
              <a:gd name="T42" fmla="*/ 434 w 1509"/>
              <a:gd name="T43" fmla="*/ 127 h 905"/>
              <a:gd name="T44" fmla="*/ 522 w 1509"/>
              <a:gd name="T45" fmla="*/ 50 h 905"/>
              <a:gd name="T46" fmla="*/ 620 w 1509"/>
              <a:gd name="T47" fmla="*/ 11 h 905"/>
              <a:gd name="T48" fmla="*/ 728 w 1509"/>
              <a:gd name="T49" fmla="*/ 0 h 905"/>
              <a:gd name="T50" fmla="*/ 811 w 1509"/>
              <a:gd name="T51" fmla="*/ 9 h 905"/>
              <a:gd name="T52" fmla="*/ 917 w 1509"/>
              <a:gd name="T53" fmla="*/ 49 h 905"/>
              <a:gd name="T54" fmla="*/ 1003 w 1509"/>
              <a:gd name="T55" fmla="*/ 118 h 905"/>
              <a:gd name="T56" fmla="*/ 1034 w 1509"/>
              <a:gd name="T57" fmla="*/ 163 h 905"/>
              <a:gd name="T58" fmla="*/ 1053 w 1509"/>
              <a:gd name="T59" fmla="*/ 215 h 905"/>
              <a:gd name="T60" fmla="*/ 1061 w 1509"/>
              <a:gd name="T61" fmla="*/ 259 h 905"/>
              <a:gd name="T62" fmla="*/ 1061 w 1509"/>
              <a:gd name="T63" fmla="*/ 361 h 905"/>
              <a:gd name="T64" fmla="*/ 1052 w 1509"/>
              <a:gd name="T65" fmla="*/ 417 h 905"/>
              <a:gd name="T66" fmla="*/ 1081 w 1509"/>
              <a:gd name="T67" fmla="*/ 380 h 905"/>
              <a:gd name="T68" fmla="*/ 1103 w 1509"/>
              <a:gd name="T69" fmla="*/ 322 h 905"/>
              <a:gd name="T70" fmla="*/ 1103 w 1509"/>
              <a:gd name="T71" fmla="*/ 247 h 905"/>
              <a:gd name="T72" fmla="*/ 1085 w 1509"/>
              <a:gd name="T73" fmla="*/ 180 h 905"/>
              <a:gd name="T74" fmla="*/ 1117 w 1509"/>
              <a:gd name="T75" fmla="*/ 162 h 905"/>
              <a:gd name="T76" fmla="*/ 1165 w 1509"/>
              <a:gd name="T77" fmla="*/ 151 h 905"/>
              <a:gd name="T78" fmla="*/ 1211 w 1509"/>
              <a:gd name="T79" fmla="*/ 152 h 905"/>
              <a:gd name="T80" fmla="*/ 1277 w 1509"/>
              <a:gd name="T81" fmla="*/ 168 h 905"/>
              <a:gd name="T82" fmla="*/ 1336 w 1509"/>
              <a:gd name="T83" fmla="*/ 196 h 905"/>
              <a:gd name="T84" fmla="*/ 1389 w 1509"/>
              <a:gd name="T85" fmla="*/ 235 h 905"/>
              <a:gd name="T86" fmla="*/ 1434 w 1509"/>
              <a:gd name="T87" fmla="*/ 285 h 905"/>
              <a:gd name="T88" fmla="*/ 1469 w 1509"/>
              <a:gd name="T89" fmla="*/ 342 h 905"/>
              <a:gd name="T90" fmla="*/ 1495 w 1509"/>
              <a:gd name="T91" fmla="*/ 405 h 905"/>
              <a:gd name="T92" fmla="*/ 1508 w 1509"/>
              <a:gd name="T93" fmla="*/ 473 h 905"/>
              <a:gd name="T94" fmla="*/ 1509 w 1509"/>
              <a:gd name="T95" fmla="*/ 525 h 905"/>
              <a:gd name="T96" fmla="*/ 1499 w 1509"/>
              <a:gd name="T97" fmla="*/ 596 h 905"/>
              <a:gd name="T98" fmla="*/ 1475 w 1509"/>
              <a:gd name="T99" fmla="*/ 665 h 905"/>
              <a:gd name="T100" fmla="*/ 1439 w 1509"/>
              <a:gd name="T101" fmla="*/ 730 h 905"/>
              <a:gd name="T102" fmla="*/ 1387 w 1509"/>
              <a:gd name="T103" fmla="*/ 789 h 905"/>
              <a:gd name="T104" fmla="*/ 1322 w 1509"/>
              <a:gd name="T105" fmla="*/ 839 h 905"/>
              <a:gd name="T106" fmla="*/ 1243 w 1509"/>
              <a:gd name="T107" fmla="*/ 875 h 905"/>
              <a:gd name="T108" fmla="*/ 1147 w 1509"/>
              <a:gd name="T109" fmla="*/ 898 h 905"/>
              <a:gd name="T110" fmla="*/ 1067 w 1509"/>
              <a:gd name="T111" fmla="*/ 902 h 905"/>
              <a:gd name="T112" fmla="*/ 991 w 1509"/>
              <a:gd name="T113" fmla="*/ 897 h 905"/>
              <a:gd name="T114" fmla="*/ 874 w 1509"/>
              <a:gd name="T115" fmla="*/ 865 h 905"/>
              <a:gd name="T116" fmla="*/ 750 w 1509"/>
              <a:gd name="T117" fmla="*/ 853 h 905"/>
              <a:gd name="T118" fmla="*/ 639 w 1509"/>
              <a:gd name="T119" fmla="*/ 867 h 905"/>
              <a:gd name="T120" fmla="*/ 535 w 1509"/>
              <a:gd name="T121" fmla="*/ 894 h 905"/>
              <a:gd name="T122" fmla="*/ 417 w 1509"/>
              <a:gd name="T123" fmla="*/ 90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9" h="905">
                <a:moveTo>
                  <a:pt x="351" y="904"/>
                </a:moveTo>
                <a:lnTo>
                  <a:pt x="351" y="904"/>
                </a:lnTo>
                <a:lnTo>
                  <a:pt x="333" y="904"/>
                </a:lnTo>
                <a:lnTo>
                  <a:pt x="315" y="902"/>
                </a:lnTo>
                <a:lnTo>
                  <a:pt x="297" y="900"/>
                </a:lnTo>
                <a:lnTo>
                  <a:pt x="281" y="897"/>
                </a:lnTo>
                <a:lnTo>
                  <a:pt x="263" y="893"/>
                </a:lnTo>
                <a:lnTo>
                  <a:pt x="247" y="887"/>
                </a:lnTo>
                <a:lnTo>
                  <a:pt x="230" y="882"/>
                </a:lnTo>
                <a:lnTo>
                  <a:pt x="215" y="875"/>
                </a:lnTo>
                <a:lnTo>
                  <a:pt x="199" y="868"/>
                </a:lnTo>
                <a:lnTo>
                  <a:pt x="184" y="861"/>
                </a:lnTo>
                <a:lnTo>
                  <a:pt x="169" y="852"/>
                </a:lnTo>
                <a:lnTo>
                  <a:pt x="155" y="842"/>
                </a:lnTo>
                <a:lnTo>
                  <a:pt x="142" y="833"/>
                </a:lnTo>
                <a:lnTo>
                  <a:pt x="127" y="822"/>
                </a:lnTo>
                <a:lnTo>
                  <a:pt x="116" y="812"/>
                </a:lnTo>
                <a:lnTo>
                  <a:pt x="103" y="800"/>
                </a:lnTo>
                <a:lnTo>
                  <a:pt x="91" y="787"/>
                </a:lnTo>
                <a:lnTo>
                  <a:pt x="80" y="774"/>
                </a:lnTo>
                <a:lnTo>
                  <a:pt x="70" y="761"/>
                </a:lnTo>
                <a:lnTo>
                  <a:pt x="60" y="747"/>
                </a:lnTo>
                <a:lnTo>
                  <a:pt x="51" y="733"/>
                </a:lnTo>
                <a:lnTo>
                  <a:pt x="43" y="717"/>
                </a:lnTo>
                <a:lnTo>
                  <a:pt x="34" y="702"/>
                </a:lnTo>
                <a:lnTo>
                  <a:pt x="27" y="687"/>
                </a:lnTo>
                <a:lnTo>
                  <a:pt x="21" y="670"/>
                </a:lnTo>
                <a:lnTo>
                  <a:pt x="15" y="654"/>
                </a:lnTo>
                <a:lnTo>
                  <a:pt x="11" y="637"/>
                </a:lnTo>
                <a:lnTo>
                  <a:pt x="7" y="621"/>
                </a:lnTo>
                <a:lnTo>
                  <a:pt x="4" y="603"/>
                </a:lnTo>
                <a:lnTo>
                  <a:pt x="2" y="585"/>
                </a:lnTo>
                <a:lnTo>
                  <a:pt x="0" y="568"/>
                </a:lnTo>
                <a:lnTo>
                  <a:pt x="0" y="550"/>
                </a:lnTo>
                <a:lnTo>
                  <a:pt x="0" y="550"/>
                </a:lnTo>
                <a:lnTo>
                  <a:pt x="0" y="531"/>
                </a:lnTo>
                <a:lnTo>
                  <a:pt x="1" y="513"/>
                </a:lnTo>
                <a:lnTo>
                  <a:pt x="4" y="496"/>
                </a:lnTo>
                <a:lnTo>
                  <a:pt x="6" y="479"/>
                </a:lnTo>
                <a:lnTo>
                  <a:pt x="10" y="463"/>
                </a:lnTo>
                <a:lnTo>
                  <a:pt x="13" y="446"/>
                </a:lnTo>
                <a:lnTo>
                  <a:pt x="19" y="430"/>
                </a:lnTo>
                <a:lnTo>
                  <a:pt x="24" y="413"/>
                </a:lnTo>
                <a:lnTo>
                  <a:pt x="30" y="398"/>
                </a:lnTo>
                <a:lnTo>
                  <a:pt x="37" y="384"/>
                </a:lnTo>
                <a:lnTo>
                  <a:pt x="44" y="368"/>
                </a:lnTo>
                <a:lnTo>
                  <a:pt x="52" y="354"/>
                </a:lnTo>
                <a:lnTo>
                  <a:pt x="61" y="341"/>
                </a:lnTo>
                <a:lnTo>
                  <a:pt x="71" y="328"/>
                </a:lnTo>
                <a:lnTo>
                  <a:pt x="80" y="315"/>
                </a:lnTo>
                <a:lnTo>
                  <a:pt x="91" y="303"/>
                </a:lnTo>
                <a:lnTo>
                  <a:pt x="101" y="292"/>
                </a:lnTo>
                <a:lnTo>
                  <a:pt x="113" y="281"/>
                </a:lnTo>
                <a:lnTo>
                  <a:pt x="125" y="272"/>
                </a:lnTo>
                <a:lnTo>
                  <a:pt x="138" y="262"/>
                </a:lnTo>
                <a:lnTo>
                  <a:pt x="151" y="253"/>
                </a:lnTo>
                <a:lnTo>
                  <a:pt x="165" y="244"/>
                </a:lnTo>
                <a:lnTo>
                  <a:pt x="179" y="237"/>
                </a:lnTo>
                <a:lnTo>
                  <a:pt x="193" y="230"/>
                </a:lnTo>
                <a:lnTo>
                  <a:pt x="209" y="224"/>
                </a:lnTo>
                <a:lnTo>
                  <a:pt x="224" y="219"/>
                </a:lnTo>
                <a:lnTo>
                  <a:pt x="241" y="214"/>
                </a:lnTo>
                <a:lnTo>
                  <a:pt x="257" y="210"/>
                </a:lnTo>
                <a:lnTo>
                  <a:pt x="274" y="207"/>
                </a:lnTo>
                <a:lnTo>
                  <a:pt x="291" y="204"/>
                </a:lnTo>
                <a:lnTo>
                  <a:pt x="309" y="203"/>
                </a:lnTo>
                <a:lnTo>
                  <a:pt x="327" y="203"/>
                </a:lnTo>
                <a:lnTo>
                  <a:pt x="327" y="203"/>
                </a:lnTo>
                <a:lnTo>
                  <a:pt x="326" y="204"/>
                </a:lnTo>
                <a:lnTo>
                  <a:pt x="322" y="210"/>
                </a:lnTo>
                <a:lnTo>
                  <a:pt x="318" y="221"/>
                </a:lnTo>
                <a:lnTo>
                  <a:pt x="314" y="239"/>
                </a:lnTo>
                <a:lnTo>
                  <a:pt x="309" y="264"/>
                </a:lnTo>
                <a:lnTo>
                  <a:pt x="304" y="299"/>
                </a:lnTo>
                <a:lnTo>
                  <a:pt x="302" y="342"/>
                </a:lnTo>
                <a:lnTo>
                  <a:pt x="301" y="399"/>
                </a:lnTo>
                <a:lnTo>
                  <a:pt x="301" y="399"/>
                </a:lnTo>
                <a:lnTo>
                  <a:pt x="310" y="364"/>
                </a:lnTo>
                <a:lnTo>
                  <a:pt x="321" y="333"/>
                </a:lnTo>
                <a:lnTo>
                  <a:pt x="329" y="308"/>
                </a:lnTo>
                <a:lnTo>
                  <a:pt x="337" y="287"/>
                </a:lnTo>
                <a:lnTo>
                  <a:pt x="349" y="260"/>
                </a:lnTo>
                <a:lnTo>
                  <a:pt x="354" y="250"/>
                </a:lnTo>
                <a:lnTo>
                  <a:pt x="354" y="250"/>
                </a:lnTo>
                <a:lnTo>
                  <a:pt x="374" y="215"/>
                </a:lnTo>
                <a:lnTo>
                  <a:pt x="393" y="182"/>
                </a:lnTo>
                <a:lnTo>
                  <a:pt x="414" y="152"/>
                </a:lnTo>
                <a:lnTo>
                  <a:pt x="434" y="127"/>
                </a:lnTo>
                <a:lnTo>
                  <a:pt x="455" y="104"/>
                </a:lnTo>
                <a:lnTo>
                  <a:pt x="478" y="83"/>
                </a:lnTo>
                <a:lnTo>
                  <a:pt x="500" y="65"/>
                </a:lnTo>
                <a:lnTo>
                  <a:pt x="522" y="50"/>
                </a:lnTo>
                <a:lnTo>
                  <a:pt x="546" y="37"/>
                </a:lnTo>
                <a:lnTo>
                  <a:pt x="571" y="26"/>
                </a:lnTo>
                <a:lnTo>
                  <a:pt x="596" y="18"/>
                </a:lnTo>
                <a:lnTo>
                  <a:pt x="620" y="11"/>
                </a:lnTo>
                <a:lnTo>
                  <a:pt x="646" y="6"/>
                </a:lnTo>
                <a:lnTo>
                  <a:pt x="672" y="3"/>
                </a:lnTo>
                <a:lnTo>
                  <a:pt x="699" y="0"/>
                </a:lnTo>
                <a:lnTo>
                  <a:pt x="728" y="0"/>
                </a:lnTo>
                <a:lnTo>
                  <a:pt x="728" y="0"/>
                </a:lnTo>
                <a:lnTo>
                  <a:pt x="755" y="0"/>
                </a:lnTo>
                <a:lnTo>
                  <a:pt x="783" y="4"/>
                </a:lnTo>
                <a:lnTo>
                  <a:pt x="811" y="9"/>
                </a:lnTo>
                <a:lnTo>
                  <a:pt x="838" y="16"/>
                </a:lnTo>
                <a:lnTo>
                  <a:pt x="866" y="25"/>
                </a:lnTo>
                <a:lnTo>
                  <a:pt x="893" y="36"/>
                </a:lnTo>
                <a:lnTo>
                  <a:pt x="917" y="49"/>
                </a:lnTo>
                <a:lnTo>
                  <a:pt x="941" y="64"/>
                </a:lnTo>
                <a:lnTo>
                  <a:pt x="963" y="81"/>
                </a:lnTo>
                <a:lnTo>
                  <a:pt x="985" y="98"/>
                </a:lnTo>
                <a:lnTo>
                  <a:pt x="1003" y="118"/>
                </a:lnTo>
                <a:lnTo>
                  <a:pt x="1012" y="129"/>
                </a:lnTo>
                <a:lnTo>
                  <a:pt x="1020" y="139"/>
                </a:lnTo>
                <a:lnTo>
                  <a:pt x="1027" y="151"/>
                </a:lnTo>
                <a:lnTo>
                  <a:pt x="1034" y="163"/>
                </a:lnTo>
                <a:lnTo>
                  <a:pt x="1040" y="175"/>
                </a:lnTo>
                <a:lnTo>
                  <a:pt x="1045" y="188"/>
                </a:lnTo>
                <a:lnTo>
                  <a:pt x="1049" y="201"/>
                </a:lnTo>
                <a:lnTo>
                  <a:pt x="1053" y="215"/>
                </a:lnTo>
                <a:lnTo>
                  <a:pt x="1057" y="228"/>
                </a:lnTo>
                <a:lnTo>
                  <a:pt x="1058" y="242"/>
                </a:lnTo>
                <a:lnTo>
                  <a:pt x="1058" y="242"/>
                </a:lnTo>
                <a:lnTo>
                  <a:pt x="1061" y="259"/>
                </a:lnTo>
                <a:lnTo>
                  <a:pt x="1062" y="275"/>
                </a:lnTo>
                <a:lnTo>
                  <a:pt x="1065" y="306"/>
                </a:lnTo>
                <a:lnTo>
                  <a:pt x="1064" y="335"/>
                </a:lnTo>
                <a:lnTo>
                  <a:pt x="1061" y="361"/>
                </a:lnTo>
                <a:lnTo>
                  <a:pt x="1059" y="384"/>
                </a:lnTo>
                <a:lnTo>
                  <a:pt x="1055" y="401"/>
                </a:lnTo>
                <a:lnTo>
                  <a:pt x="1052" y="417"/>
                </a:lnTo>
                <a:lnTo>
                  <a:pt x="1052" y="417"/>
                </a:lnTo>
                <a:lnTo>
                  <a:pt x="1061" y="407"/>
                </a:lnTo>
                <a:lnTo>
                  <a:pt x="1068" y="399"/>
                </a:lnTo>
                <a:lnTo>
                  <a:pt x="1075" y="389"/>
                </a:lnTo>
                <a:lnTo>
                  <a:pt x="1081" y="380"/>
                </a:lnTo>
                <a:lnTo>
                  <a:pt x="1086" y="371"/>
                </a:lnTo>
                <a:lnTo>
                  <a:pt x="1091" y="361"/>
                </a:lnTo>
                <a:lnTo>
                  <a:pt x="1098" y="341"/>
                </a:lnTo>
                <a:lnTo>
                  <a:pt x="1103" y="322"/>
                </a:lnTo>
                <a:lnTo>
                  <a:pt x="1105" y="302"/>
                </a:lnTo>
                <a:lnTo>
                  <a:pt x="1105" y="283"/>
                </a:lnTo>
                <a:lnTo>
                  <a:pt x="1105" y="264"/>
                </a:lnTo>
                <a:lnTo>
                  <a:pt x="1103" y="247"/>
                </a:lnTo>
                <a:lnTo>
                  <a:pt x="1100" y="231"/>
                </a:lnTo>
                <a:lnTo>
                  <a:pt x="1093" y="204"/>
                </a:lnTo>
                <a:lnTo>
                  <a:pt x="1087" y="187"/>
                </a:lnTo>
                <a:lnTo>
                  <a:pt x="1085" y="180"/>
                </a:lnTo>
                <a:lnTo>
                  <a:pt x="1085" y="180"/>
                </a:lnTo>
                <a:lnTo>
                  <a:pt x="1094" y="173"/>
                </a:lnTo>
                <a:lnTo>
                  <a:pt x="1105" y="167"/>
                </a:lnTo>
                <a:lnTo>
                  <a:pt x="1117" y="162"/>
                </a:lnTo>
                <a:lnTo>
                  <a:pt x="1128" y="157"/>
                </a:lnTo>
                <a:lnTo>
                  <a:pt x="1140" y="155"/>
                </a:lnTo>
                <a:lnTo>
                  <a:pt x="1152" y="152"/>
                </a:lnTo>
                <a:lnTo>
                  <a:pt x="1165" y="151"/>
                </a:lnTo>
                <a:lnTo>
                  <a:pt x="1177" y="150"/>
                </a:lnTo>
                <a:lnTo>
                  <a:pt x="1177" y="150"/>
                </a:lnTo>
                <a:lnTo>
                  <a:pt x="1195" y="151"/>
                </a:lnTo>
                <a:lnTo>
                  <a:pt x="1211" y="152"/>
                </a:lnTo>
                <a:lnTo>
                  <a:pt x="1228" y="155"/>
                </a:lnTo>
                <a:lnTo>
                  <a:pt x="1244" y="158"/>
                </a:lnTo>
                <a:lnTo>
                  <a:pt x="1261" y="162"/>
                </a:lnTo>
                <a:lnTo>
                  <a:pt x="1277" y="168"/>
                </a:lnTo>
                <a:lnTo>
                  <a:pt x="1292" y="174"/>
                </a:lnTo>
                <a:lnTo>
                  <a:pt x="1308" y="180"/>
                </a:lnTo>
                <a:lnTo>
                  <a:pt x="1322" y="188"/>
                </a:lnTo>
                <a:lnTo>
                  <a:pt x="1336" y="196"/>
                </a:lnTo>
                <a:lnTo>
                  <a:pt x="1350" y="204"/>
                </a:lnTo>
                <a:lnTo>
                  <a:pt x="1364" y="214"/>
                </a:lnTo>
                <a:lnTo>
                  <a:pt x="1377" y="224"/>
                </a:lnTo>
                <a:lnTo>
                  <a:pt x="1389" y="235"/>
                </a:lnTo>
                <a:lnTo>
                  <a:pt x="1402" y="247"/>
                </a:lnTo>
                <a:lnTo>
                  <a:pt x="1413" y="259"/>
                </a:lnTo>
                <a:lnTo>
                  <a:pt x="1424" y="272"/>
                </a:lnTo>
                <a:lnTo>
                  <a:pt x="1434" y="285"/>
                </a:lnTo>
                <a:lnTo>
                  <a:pt x="1444" y="299"/>
                </a:lnTo>
                <a:lnTo>
                  <a:pt x="1454" y="313"/>
                </a:lnTo>
                <a:lnTo>
                  <a:pt x="1462" y="327"/>
                </a:lnTo>
                <a:lnTo>
                  <a:pt x="1469" y="342"/>
                </a:lnTo>
                <a:lnTo>
                  <a:pt x="1477" y="358"/>
                </a:lnTo>
                <a:lnTo>
                  <a:pt x="1483" y="373"/>
                </a:lnTo>
                <a:lnTo>
                  <a:pt x="1489" y="389"/>
                </a:lnTo>
                <a:lnTo>
                  <a:pt x="1495" y="405"/>
                </a:lnTo>
                <a:lnTo>
                  <a:pt x="1499" y="421"/>
                </a:lnTo>
                <a:lnTo>
                  <a:pt x="1502" y="439"/>
                </a:lnTo>
                <a:lnTo>
                  <a:pt x="1506" y="456"/>
                </a:lnTo>
                <a:lnTo>
                  <a:pt x="1508" y="473"/>
                </a:lnTo>
                <a:lnTo>
                  <a:pt x="1509" y="490"/>
                </a:lnTo>
                <a:lnTo>
                  <a:pt x="1509" y="507"/>
                </a:lnTo>
                <a:lnTo>
                  <a:pt x="1509" y="507"/>
                </a:lnTo>
                <a:lnTo>
                  <a:pt x="1509" y="525"/>
                </a:lnTo>
                <a:lnTo>
                  <a:pt x="1508" y="543"/>
                </a:lnTo>
                <a:lnTo>
                  <a:pt x="1506" y="560"/>
                </a:lnTo>
                <a:lnTo>
                  <a:pt x="1502" y="578"/>
                </a:lnTo>
                <a:lnTo>
                  <a:pt x="1499" y="596"/>
                </a:lnTo>
                <a:lnTo>
                  <a:pt x="1494" y="614"/>
                </a:lnTo>
                <a:lnTo>
                  <a:pt x="1489" y="631"/>
                </a:lnTo>
                <a:lnTo>
                  <a:pt x="1482" y="648"/>
                </a:lnTo>
                <a:lnTo>
                  <a:pt x="1475" y="665"/>
                </a:lnTo>
                <a:lnTo>
                  <a:pt x="1468" y="682"/>
                </a:lnTo>
                <a:lnTo>
                  <a:pt x="1459" y="698"/>
                </a:lnTo>
                <a:lnTo>
                  <a:pt x="1449" y="715"/>
                </a:lnTo>
                <a:lnTo>
                  <a:pt x="1439" y="730"/>
                </a:lnTo>
                <a:lnTo>
                  <a:pt x="1427" y="746"/>
                </a:lnTo>
                <a:lnTo>
                  <a:pt x="1415" y="761"/>
                </a:lnTo>
                <a:lnTo>
                  <a:pt x="1401" y="775"/>
                </a:lnTo>
                <a:lnTo>
                  <a:pt x="1387" y="789"/>
                </a:lnTo>
                <a:lnTo>
                  <a:pt x="1373" y="802"/>
                </a:lnTo>
                <a:lnTo>
                  <a:pt x="1356" y="815"/>
                </a:lnTo>
                <a:lnTo>
                  <a:pt x="1340" y="827"/>
                </a:lnTo>
                <a:lnTo>
                  <a:pt x="1322" y="839"/>
                </a:lnTo>
                <a:lnTo>
                  <a:pt x="1303" y="848"/>
                </a:lnTo>
                <a:lnTo>
                  <a:pt x="1284" y="859"/>
                </a:lnTo>
                <a:lnTo>
                  <a:pt x="1264" y="867"/>
                </a:lnTo>
                <a:lnTo>
                  <a:pt x="1243" y="875"/>
                </a:lnTo>
                <a:lnTo>
                  <a:pt x="1220" y="882"/>
                </a:lnTo>
                <a:lnTo>
                  <a:pt x="1197" y="888"/>
                </a:lnTo>
                <a:lnTo>
                  <a:pt x="1173" y="893"/>
                </a:lnTo>
                <a:lnTo>
                  <a:pt x="1147" y="898"/>
                </a:lnTo>
                <a:lnTo>
                  <a:pt x="1123" y="900"/>
                </a:lnTo>
                <a:lnTo>
                  <a:pt x="1095" y="902"/>
                </a:lnTo>
                <a:lnTo>
                  <a:pt x="1067" y="902"/>
                </a:lnTo>
                <a:lnTo>
                  <a:pt x="1067" y="902"/>
                </a:lnTo>
                <a:lnTo>
                  <a:pt x="1046" y="904"/>
                </a:lnTo>
                <a:lnTo>
                  <a:pt x="1027" y="902"/>
                </a:lnTo>
                <a:lnTo>
                  <a:pt x="1008" y="900"/>
                </a:lnTo>
                <a:lnTo>
                  <a:pt x="991" y="897"/>
                </a:lnTo>
                <a:lnTo>
                  <a:pt x="956" y="886"/>
                </a:lnTo>
                <a:lnTo>
                  <a:pt x="919" y="875"/>
                </a:lnTo>
                <a:lnTo>
                  <a:pt x="897" y="869"/>
                </a:lnTo>
                <a:lnTo>
                  <a:pt x="874" y="865"/>
                </a:lnTo>
                <a:lnTo>
                  <a:pt x="848" y="860"/>
                </a:lnTo>
                <a:lnTo>
                  <a:pt x="818" y="856"/>
                </a:lnTo>
                <a:lnTo>
                  <a:pt x="787" y="854"/>
                </a:lnTo>
                <a:lnTo>
                  <a:pt x="750" y="853"/>
                </a:lnTo>
                <a:lnTo>
                  <a:pt x="709" y="854"/>
                </a:lnTo>
                <a:lnTo>
                  <a:pt x="663" y="856"/>
                </a:lnTo>
                <a:lnTo>
                  <a:pt x="663" y="856"/>
                </a:lnTo>
                <a:lnTo>
                  <a:pt x="639" y="867"/>
                </a:lnTo>
                <a:lnTo>
                  <a:pt x="614" y="875"/>
                </a:lnTo>
                <a:lnTo>
                  <a:pt x="588" y="884"/>
                </a:lnTo>
                <a:lnTo>
                  <a:pt x="563" y="890"/>
                </a:lnTo>
                <a:lnTo>
                  <a:pt x="535" y="894"/>
                </a:lnTo>
                <a:lnTo>
                  <a:pt x="511" y="898"/>
                </a:lnTo>
                <a:lnTo>
                  <a:pt x="485" y="900"/>
                </a:lnTo>
                <a:lnTo>
                  <a:pt x="461" y="902"/>
                </a:lnTo>
                <a:lnTo>
                  <a:pt x="417" y="905"/>
                </a:lnTo>
                <a:lnTo>
                  <a:pt x="382" y="905"/>
                </a:lnTo>
                <a:lnTo>
                  <a:pt x="351" y="904"/>
                </a:lnTo>
                <a:lnTo>
                  <a:pt x="351" y="90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cxnSp>
        <p:nvCxnSpPr>
          <p:cNvPr id="11" name="直線矢印コネクタ 10"/>
          <p:cNvCxnSpPr/>
          <p:nvPr/>
        </p:nvCxnSpPr>
        <p:spPr>
          <a:xfrm flipV="1">
            <a:off x="3283733" y="2872856"/>
            <a:ext cx="1038160" cy="48585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3606645" y="3242198"/>
            <a:ext cx="889882" cy="450182"/>
          </a:xfrm>
          <a:prstGeom prst="straightConnector1">
            <a:avLst/>
          </a:prstGeom>
          <a:ln w="571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Freeform 10"/>
          <p:cNvSpPr>
            <a:spLocks noChangeAspect="1" noEditPoints="1"/>
          </p:cNvSpPr>
          <p:nvPr/>
        </p:nvSpPr>
        <p:spPr bwMode="auto">
          <a:xfrm>
            <a:off x="7919077" y="3327596"/>
            <a:ext cx="912869" cy="1080000"/>
          </a:xfrm>
          <a:custGeom>
            <a:avLst/>
            <a:gdLst>
              <a:gd name="T0" fmla="*/ 679 w 934"/>
              <a:gd name="T1" fmla="*/ 914 h 1105"/>
              <a:gd name="T2" fmla="*/ 768 w 934"/>
              <a:gd name="T3" fmla="*/ 974 h 1105"/>
              <a:gd name="T4" fmla="*/ 789 w 934"/>
              <a:gd name="T5" fmla="*/ 868 h 1105"/>
              <a:gd name="T6" fmla="*/ 756 w 934"/>
              <a:gd name="T7" fmla="*/ 727 h 1105"/>
              <a:gd name="T8" fmla="*/ 811 w 934"/>
              <a:gd name="T9" fmla="*/ 785 h 1105"/>
              <a:gd name="T10" fmla="*/ 866 w 934"/>
              <a:gd name="T11" fmla="*/ 764 h 1105"/>
              <a:gd name="T12" fmla="*/ 881 w 934"/>
              <a:gd name="T13" fmla="*/ 819 h 1105"/>
              <a:gd name="T14" fmla="*/ 896 w 934"/>
              <a:gd name="T15" fmla="*/ 876 h 1105"/>
              <a:gd name="T16" fmla="*/ 934 w 934"/>
              <a:gd name="T17" fmla="*/ 918 h 1105"/>
              <a:gd name="T18" fmla="*/ 881 w 934"/>
              <a:gd name="T19" fmla="*/ 952 h 1105"/>
              <a:gd name="T20" fmla="*/ 887 w 934"/>
              <a:gd name="T21" fmla="*/ 1026 h 1105"/>
              <a:gd name="T22" fmla="*/ 853 w 934"/>
              <a:gd name="T23" fmla="*/ 1061 h 1105"/>
              <a:gd name="T24" fmla="*/ 775 w 934"/>
              <a:gd name="T25" fmla="*/ 1054 h 1105"/>
              <a:gd name="T26" fmla="*/ 764 w 934"/>
              <a:gd name="T27" fmla="*/ 1092 h 1105"/>
              <a:gd name="T28" fmla="*/ 713 w 934"/>
              <a:gd name="T29" fmla="*/ 1090 h 1105"/>
              <a:gd name="T30" fmla="*/ 667 w 934"/>
              <a:gd name="T31" fmla="*/ 1041 h 1105"/>
              <a:gd name="T32" fmla="*/ 616 w 934"/>
              <a:gd name="T33" fmla="*/ 1061 h 1105"/>
              <a:gd name="T34" fmla="*/ 598 w 934"/>
              <a:gd name="T35" fmla="*/ 1014 h 1105"/>
              <a:gd name="T36" fmla="*/ 590 w 934"/>
              <a:gd name="T37" fmla="*/ 950 h 1105"/>
              <a:gd name="T38" fmla="*/ 552 w 934"/>
              <a:gd name="T39" fmla="*/ 908 h 1105"/>
              <a:gd name="T40" fmla="*/ 598 w 934"/>
              <a:gd name="T41" fmla="*/ 874 h 1105"/>
              <a:gd name="T42" fmla="*/ 594 w 934"/>
              <a:gd name="T43" fmla="*/ 798 h 1105"/>
              <a:gd name="T44" fmla="*/ 633 w 934"/>
              <a:gd name="T45" fmla="*/ 766 h 1105"/>
              <a:gd name="T46" fmla="*/ 703 w 934"/>
              <a:gd name="T47" fmla="*/ 763 h 1105"/>
              <a:gd name="T48" fmla="*/ 401 w 934"/>
              <a:gd name="T49" fmla="*/ 254 h 1105"/>
              <a:gd name="T50" fmla="*/ 259 w 934"/>
              <a:gd name="T51" fmla="*/ 363 h 1105"/>
              <a:gd name="T52" fmla="*/ 327 w 934"/>
              <a:gd name="T53" fmla="*/ 532 h 1105"/>
              <a:gd name="T54" fmla="*/ 507 w 934"/>
              <a:gd name="T55" fmla="*/ 507 h 1105"/>
              <a:gd name="T56" fmla="*/ 531 w 934"/>
              <a:gd name="T57" fmla="*/ 327 h 1105"/>
              <a:gd name="T58" fmla="*/ 393 w 934"/>
              <a:gd name="T59" fmla="*/ 0 h 1105"/>
              <a:gd name="T60" fmla="*/ 469 w 934"/>
              <a:gd name="T61" fmla="*/ 53 h 1105"/>
              <a:gd name="T62" fmla="*/ 554 w 934"/>
              <a:gd name="T63" fmla="*/ 134 h 1105"/>
              <a:gd name="T64" fmla="*/ 645 w 934"/>
              <a:gd name="T65" fmla="*/ 96 h 1105"/>
              <a:gd name="T66" fmla="*/ 709 w 934"/>
              <a:gd name="T67" fmla="*/ 163 h 1105"/>
              <a:gd name="T68" fmla="*/ 669 w 934"/>
              <a:gd name="T69" fmla="*/ 250 h 1105"/>
              <a:gd name="T70" fmla="*/ 739 w 934"/>
              <a:gd name="T71" fmla="*/ 329 h 1105"/>
              <a:gd name="T72" fmla="*/ 804 w 934"/>
              <a:gd name="T73" fmla="*/ 392 h 1105"/>
              <a:gd name="T74" fmla="*/ 751 w 934"/>
              <a:gd name="T75" fmla="*/ 465 h 1105"/>
              <a:gd name="T76" fmla="*/ 669 w 934"/>
              <a:gd name="T77" fmla="*/ 552 h 1105"/>
              <a:gd name="T78" fmla="*/ 707 w 934"/>
              <a:gd name="T79" fmla="*/ 622 h 1105"/>
              <a:gd name="T80" fmla="*/ 662 w 934"/>
              <a:gd name="T81" fmla="*/ 706 h 1105"/>
              <a:gd name="T82" fmla="*/ 565 w 934"/>
              <a:gd name="T83" fmla="*/ 675 h 1105"/>
              <a:gd name="T84" fmla="*/ 484 w 934"/>
              <a:gd name="T85" fmla="*/ 702 h 1105"/>
              <a:gd name="T86" fmla="*/ 448 w 934"/>
              <a:gd name="T87" fmla="*/ 789 h 1105"/>
              <a:gd name="T88" fmla="*/ 361 w 934"/>
              <a:gd name="T89" fmla="*/ 787 h 1105"/>
              <a:gd name="T90" fmla="*/ 321 w 934"/>
              <a:gd name="T91" fmla="*/ 696 h 1105"/>
              <a:gd name="T92" fmla="*/ 238 w 934"/>
              <a:gd name="T93" fmla="*/ 679 h 1105"/>
              <a:gd name="T94" fmla="*/ 144 w 934"/>
              <a:gd name="T95" fmla="*/ 706 h 1105"/>
              <a:gd name="T96" fmla="*/ 102 w 934"/>
              <a:gd name="T97" fmla="*/ 630 h 1105"/>
              <a:gd name="T98" fmla="*/ 138 w 934"/>
              <a:gd name="T99" fmla="*/ 552 h 1105"/>
              <a:gd name="T100" fmla="*/ 59 w 934"/>
              <a:gd name="T101" fmla="*/ 467 h 1105"/>
              <a:gd name="T102" fmla="*/ 0 w 934"/>
              <a:gd name="T103" fmla="*/ 392 h 1105"/>
              <a:gd name="T104" fmla="*/ 78 w 934"/>
              <a:gd name="T105" fmla="*/ 327 h 1105"/>
              <a:gd name="T106" fmla="*/ 132 w 934"/>
              <a:gd name="T107" fmla="*/ 244 h 1105"/>
              <a:gd name="T108" fmla="*/ 96 w 934"/>
              <a:gd name="T109" fmla="*/ 155 h 1105"/>
              <a:gd name="T110" fmla="*/ 163 w 934"/>
              <a:gd name="T111" fmla="*/ 96 h 1105"/>
              <a:gd name="T112" fmla="*/ 251 w 934"/>
              <a:gd name="T113" fmla="*/ 136 h 1105"/>
              <a:gd name="T114" fmla="*/ 338 w 934"/>
              <a:gd name="T115" fmla="*/ 55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4" h="1105">
                <a:moveTo>
                  <a:pt x="743" y="850"/>
                </a:moveTo>
                <a:lnTo>
                  <a:pt x="719" y="855"/>
                </a:lnTo>
                <a:lnTo>
                  <a:pt x="698" y="868"/>
                </a:lnTo>
                <a:lnTo>
                  <a:pt x="685" y="889"/>
                </a:lnTo>
                <a:lnTo>
                  <a:pt x="679" y="914"/>
                </a:lnTo>
                <a:lnTo>
                  <a:pt x="685" y="938"/>
                </a:lnTo>
                <a:lnTo>
                  <a:pt x="698" y="959"/>
                </a:lnTo>
                <a:lnTo>
                  <a:pt x="719" y="974"/>
                </a:lnTo>
                <a:lnTo>
                  <a:pt x="743" y="980"/>
                </a:lnTo>
                <a:lnTo>
                  <a:pt x="768" y="974"/>
                </a:lnTo>
                <a:lnTo>
                  <a:pt x="789" y="959"/>
                </a:lnTo>
                <a:lnTo>
                  <a:pt x="804" y="938"/>
                </a:lnTo>
                <a:lnTo>
                  <a:pt x="809" y="914"/>
                </a:lnTo>
                <a:lnTo>
                  <a:pt x="804" y="889"/>
                </a:lnTo>
                <a:lnTo>
                  <a:pt x="789" y="868"/>
                </a:lnTo>
                <a:lnTo>
                  <a:pt x="768" y="855"/>
                </a:lnTo>
                <a:lnTo>
                  <a:pt x="743" y="850"/>
                </a:lnTo>
                <a:close/>
                <a:moveTo>
                  <a:pt x="734" y="723"/>
                </a:moveTo>
                <a:lnTo>
                  <a:pt x="743" y="723"/>
                </a:lnTo>
                <a:lnTo>
                  <a:pt x="756" y="727"/>
                </a:lnTo>
                <a:lnTo>
                  <a:pt x="766" y="736"/>
                </a:lnTo>
                <a:lnTo>
                  <a:pt x="771" y="749"/>
                </a:lnTo>
                <a:lnTo>
                  <a:pt x="775" y="761"/>
                </a:lnTo>
                <a:lnTo>
                  <a:pt x="777" y="770"/>
                </a:lnTo>
                <a:lnTo>
                  <a:pt x="811" y="785"/>
                </a:lnTo>
                <a:lnTo>
                  <a:pt x="819" y="780"/>
                </a:lnTo>
                <a:lnTo>
                  <a:pt x="828" y="774"/>
                </a:lnTo>
                <a:lnTo>
                  <a:pt x="841" y="768"/>
                </a:lnTo>
                <a:lnTo>
                  <a:pt x="855" y="764"/>
                </a:lnTo>
                <a:lnTo>
                  <a:pt x="866" y="764"/>
                </a:lnTo>
                <a:lnTo>
                  <a:pt x="875" y="768"/>
                </a:lnTo>
                <a:lnTo>
                  <a:pt x="883" y="778"/>
                </a:lnTo>
                <a:lnTo>
                  <a:pt x="889" y="789"/>
                </a:lnTo>
                <a:lnTo>
                  <a:pt x="887" y="804"/>
                </a:lnTo>
                <a:lnTo>
                  <a:pt x="881" y="819"/>
                </a:lnTo>
                <a:lnTo>
                  <a:pt x="874" y="831"/>
                </a:lnTo>
                <a:lnTo>
                  <a:pt x="866" y="840"/>
                </a:lnTo>
                <a:lnTo>
                  <a:pt x="881" y="872"/>
                </a:lnTo>
                <a:lnTo>
                  <a:pt x="887" y="874"/>
                </a:lnTo>
                <a:lnTo>
                  <a:pt x="896" y="876"/>
                </a:lnTo>
                <a:lnTo>
                  <a:pt x="910" y="880"/>
                </a:lnTo>
                <a:lnTo>
                  <a:pt x="921" y="887"/>
                </a:lnTo>
                <a:lnTo>
                  <a:pt x="930" y="895"/>
                </a:lnTo>
                <a:lnTo>
                  <a:pt x="934" y="908"/>
                </a:lnTo>
                <a:lnTo>
                  <a:pt x="934" y="918"/>
                </a:lnTo>
                <a:lnTo>
                  <a:pt x="930" y="927"/>
                </a:lnTo>
                <a:lnTo>
                  <a:pt x="919" y="937"/>
                </a:lnTo>
                <a:lnTo>
                  <a:pt x="904" y="944"/>
                </a:lnTo>
                <a:lnTo>
                  <a:pt x="891" y="948"/>
                </a:lnTo>
                <a:lnTo>
                  <a:pt x="881" y="952"/>
                </a:lnTo>
                <a:lnTo>
                  <a:pt x="866" y="984"/>
                </a:lnTo>
                <a:lnTo>
                  <a:pt x="870" y="990"/>
                </a:lnTo>
                <a:lnTo>
                  <a:pt x="875" y="999"/>
                </a:lnTo>
                <a:lnTo>
                  <a:pt x="881" y="1010"/>
                </a:lnTo>
                <a:lnTo>
                  <a:pt x="887" y="1026"/>
                </a:lnTo>
                <a:lnTo>
                  <a:pt x="887" y="1039"/>
                </a:lnTo>
                <a:lnTo>
                  <a:pt x="881" y="1050"/>
                </a:lnTo>
                <a:lnTo>
                  <a:pt x="872" y="1060"/>
                </a:lnTo>
                <a:lnTo>
                  <a:pt x="864" y="1063"/>
                </a:lnTo>
                <a:lnTo>
                  <a:pt x="853" y="1061"/>
                </a:lnTo>
                <a:lnTo>
                  <a:pt x="840" y="1058"/>
                </a:lnTo>
                <a:lnTo>
                  <a:pt x="828" y="1050"/>
                </a:lnTo>
                <a:lnTo>
                  <a:pt x="817" y="1044"/>
                </a:lnTo>
                <a:lnTo>
                  <a:pt x="811" y="1041"/>
                </a:lnTo>
                <a:lnTo>
                  <a:pt x="775" y="1054"/>
                </a:lnTo>
                <a:lnTo>
                  <a:pt x="777" y="1054"/>
                </a:lnTo>
                <a:lnTo>
                  <a:pt x="777" y="1058"/>
                </a:lnTo>
                <a:lnTo>
                  <a:pt x="775" y="1067"/>
                </a:lnTo>
                <a:lnTo>
                  <a:pt x="771" y="1080"/>
                </a:lnTo>
                <a:lnTo>
                  <a:pt x="764" y="1092"/>
                </a:lnTo>
                <a:lnTo>
                  <a:pt x="756" y="1101"/>
                </a:lnTo>
                <a:lnTo>
                  <a:pt x="743" y="1105"/>
                </a:lnTo>
                <a:lnTo>
                  <a:pt x="734" y="1105"/>
                </a:lnTo>
                <a:lnTo>
                  <a:pt x="722" y="1101"/>
                </a:lnTo>
                <a:lnTo>
                  <a:pt x="713" y="1090"/>
                </a:lnTo>
                <a:lnTo>
                  <a:pt x="707" y="1075"/>
                </a:lnTo>
                <a:lnTo>
                  <a:pt x="702" y="1061"/>
                </a:lnTo>
                <a:lnTo>
                  <a:pt x="700" y="1054"/>
                </a:lnTo>
                <a:lnTo>
                  <a:pt x="666" y="1039"/>
                </a:lnTo>
                <a:lnTo>
                  <a:pt x="667" y="1041"/>
                </a:lnTo>
                <a:lnTo>
                  <a:pt x="664" y="1043"/>
                </a:lnTo>
                <a:lnTo>
                  <a:pt x="654" y="1048"/>
                </a:lnTo>
                <a:lnTo>
                  <a:pt x="643" y="1056"/>
                </a:lnTo>
                <a:lnTo>
                  <a:pt x="630" y="1060"/>
                </a:lnTo>
                <a:lnTo>
                  <a:pt x="616" y="1061"/>
                </a:lnTo>
                <a:lnTo>
                  <a:pt x="605" y="1056"/>
                </a:lnTo>
                <a:lnTo>
                  <a:pt x="598" y="1048"/>
                </a:lnTo>
                <a:lnTo>
                  <a:pt x="592" y="1039"/>
                </a:lnTo>
                <a:lnTo>
                  <a:pt x="594" y="1027"/>
                </a:lnTo>
                <a:lnTo>
                  <a:pt x="598" y="1014"/>
                </a:lnTo>
                <a:lnTo>
                  <a:pt x="603" y="1001"/>
                </a:lnTo>
                <a:lnTo>
                  <a:pt x="607" y="991"/>
                </a:lnTo>
                <a:lnTo>
                  <a:pt x="613" y="984"/>
                </a:lnTo>
                <a:lnTo>
                  <a:pt x="598" y="952"/>
                </a:lnTo>
                <a:lnTo>
                  <a:pt x="590" y="950"/>
                </a:lnTo>
                <a:lnTo>
                  <a:pt x="579" y="944"/>
                </a:lnTo>
                <a:lnTo>
                  <a:pt x="567" y="937"/>
                </a:lnTo>
                <a:lnTo>
                  <a:pt x="556" y="929"/>
                </a:lnTo>
                <a:lnTo>
                  <a:pt x="552" y="918"/>
                </a:lnTo>
                <a:lnTo>
                  <a:pt x="552" y="908"/>
                </a:lnTo>
                <a:lnTo>
                  <a:pt x="556" y="895"/>
                </a:lnTo>
                <a:lnTo>
                  <a:pt x="565" y="885"/>
                </a:lnTo>
                <a:lnTo>
                  <a:pt x="579" y="880"/>
                </a:lnTo>
                <a:lnTo>
                  <a:pt x="590" y="876"/>
                </a:lnTo>
                <a:lnTo>
                  <a:pt x="598" y="874"/>
                </a:lnTo>
                <a:lnTo>
                  <a:pt x="611" y="840"/>
                </a:lnTo>
                <a:lnTo>
                  <a:pt x="609" y="834"/>
                </a:lnTo>
                <a:lnTo>
                  <a:pt x="603" y="825"/>
                </a:lnTo>
                <a:lnTo>
                  <a:pt x="598" y="812"/>
                </a:lnTo>
                <a:lnTo>
                  <a:pt x="594" y="798"/>
                </a:lnTo>
                <a:lnTo>
                  <a:pt x="594" y="787"/>
                </a:lnTo>
                <a:lnTo>
                  <a:pt x="599" y="778"/>
                </a:lnTo>
                <a:lnTo>
                  <a:pt x="607" y="770"/>
                </a:lnTo>
                <a:lnTo>
                  <a:pt x="620" y="764"/>
                </a:lnTo>
                <a:lnTo>
                  <a:pt x="633" y="766"/>
                </a:lnTo>
                <a:lnTo>
                  <a:pt x="647" y="772"/>
                </a:lnTo>
                <a:lnTo>
                  <a:pt x="658" y="780"/>
                </a:lnTo>
                <a:lnTo>
                  <a:pt x="667" y="785"/>
                </a:lnTo>
                <a:lnTo>
                  <a:pt x="700" y="770"/>
                </a:lnTo>
                <a:lnTo>
                  <a:pt x="703" y="763"/>
                </a:lnTo>
                <a:lnTo>
                  <a:pt x="707" y="749"/>
                </a:lnTo>
                <a:lnTo>
                  <a:pt x="715" y="736"/>
                </a:lnTo>
                <a:lnTo>
                  <a:pt x="722" y="727"/>
                </a:lnTo>
                <a:lnTo>
                  <a:pt x="734" y="723"/>
                </a:lnTo>
                <a:close/>
                <a:moveTo>
                  <a:pt x="401" y="254"/>
                </a:moveTo>
                <a:lnTo>
                  <a:pt x="361" y="259"/>
                </a:lnTo>
                <a:lnTo>
                  <a:pt x="327" y="274"/>
                </a:lnTo>
                <a:lnTo>
                  <a:pt x="297" y="297"/>
                </a:lnTo>
                <a:lnTo>
                  <a:pt x="274" y="327"/>
                </a:lnTo>
                <a:lnTo>
                  <a:pt x="259" y="363"/>
                </a:lnTo>
                <a:lnTo>
                  <a:pt x="253" y="403"/>
                </a:lnTo>
                <a:lnTo>
                  <a:pt x="259" y="443"/>
                </a:lnTo>
                <a:lnTo>
                  <a:pt x="274" y="477"/>
                </a:lnTo>
                <a:lnTo>
                  <a:pt x="297" y="507"/>
                </a:lnTo>
                <a:lnTo>
                  <a:pt x="327" y="532"/>
                </a:lnTo>
                <a:lnTo>
                  <a:pt x="361" y="547"/>
                </a:lnTo>
                <a:lnTo>
                  <a:pt x="401" y="552"/>
                </a:lnTo>
                <a:lnTo>
                  <a:pt x="441" y="547"/>
                </a:lnTo>
                <a:lnTo>
                  <a:pt x="477" y="532"/>
                </a:lnTo>
                <a:lnTo>
                  <a:pt x="507" y="507"/>
                </a:lnTo>
                <a:lnTo>
                  <a:pt x="531" y="477"/>
                </a:lnTo>
                <a:lnTo>
                  <a:pt x="546" y="443"/>
                </a:lnTo>
                <a:lnTo>
                  <a:pt x="552" y="403"/>
                </a:lnTo>
                <a:lnTo>
                  <a:pt x="546" y="363"/>
                </a:lnTo>
                <a:lnTo>
                  <a:pt x="531" y="327"/>
                </a:lnTo>
                <a:lnTo>
                  <a:pt x="507" y="297"/>
                </a:lnTo>
                <a:lnTo>
                  <a:pt x="477" y="274"/>
                </a:lnTo>
                <a:lnTo>
                  <a:pt x="441" y="259"/>
                </a:lnTo>
                <a:lnTo>
                  <a:pt x="401" y="254"/>
                </a:lnTo>
                <a:close/>
                <a:moveTo>
                  <a:pt x="393" y="0"/>
                </a:moveTo>
                <a:lnTo>
                  <a:pt x="414" y="0"/>
                </a:lnTo>
                <a:lnTo>
                  <a:pt x="433" y="4"/>
                </a:lnTo>
                <a:lnTo>
                  <a:pt x="448" y="17"/>
                </a:lnTo>
                <a:lnTo>
                  <a:pt x="459" y="34"/>
                </a:lnTo>
                <a:lnTo>
                  <a:pt x="469" y="53"/>
                </a:lnTo>
                <a:lnTo>
                  <a:pt x="477" y="74"/>
                </a:lnTo>
                <a:lnTo>
                  <a:pt x="482" y="93"/>
                </a:lnTo>
                <a:lnTo>
                  <a:pt x="484" y="106"/>
                </a:lnTo>
                <a:lnTo>
                  <a:pt x="520" y="119"/>
                </a:lnTo>
                <a:lnTo>
                  <a:pt x="554" y="134"/>
                </a:lnTo>
                <a:lnTo>
                  <a:pt x="565" y="129"/>
                </a:lnTo>
                <a:lnTo>
                  <a:pt x="582" y="119"/>
                </a:lnTo>
                <a:lnTo>
                  <a:pt x="603" y="110"/>
                </a:lnTo>
                <a:lnTo>
                  <a:pt x="624" y="102"/>
                </a:lnTo>
                <a:lnTo>
                  <a:pt x="645" y="96"/>
                </a:lnTo>
                <a:lnTo>
                  <a:pt x="664" y="98"/>
                </a:lnTo>
                <a:lnTo>
                  <a:pt x="679" y="106"/>
                </a:lnTo>
                <a:lnTo>
                  <a:pt x="698" y="125"/>
                </a:lnTo>
                <a:lnTo>
                  <a:pt x="707" y="142"/>
                </a:lnTo>
                <a:lnTo>
                  <a:pt x="709" y="163"/>
                </a:lnTo>
                <a:lnTo>
                  <a:pt x="705" y="184"/>
                </a:lnTo>
                <a:lnTo>
                  <a:pt x="698" y="204"/>
                </a:lnTo>
                <a:lnTo>
                  <a:pt x="688" y="223"/>
                </a:lnTo>
                <a:lnTo>
                  <a:pt x="677" y="238"/>
                </a:lnTo>
                <a:lnTo>
                  <a:pt x="669" y="250"/>
                </a:lnTo>
                <a:lnTo>
                  <a:pt x="686" y="284"/>
                </a:lnTo>
                <a:lnTo>
                  <a:pt x="700" y="320"/>
                </a:lnTo>
                <a:lnTo>
                  <a:pt x="707" y="322"/>
                </a:lnTo>
                <a:lnTo>
                  <a:pt x="722" y="325"/>
                </a:lnTo>
                <a:lnTo>
                  <a:pt x="739" y="329"/>
                </a:lnTo>
                <a:lnTo>
                  <a:pt x="756" y="337"/>
                </a:lnTo>
                <a:lnTo>
                  <a:pt x="775" y="346"/>
                </a:lnTo>
                <a:lnTo>
                  <a:pt x="790" y="359"/>
                </a:lnTo>
                <a:lnTo>
                  <a:pt x="800" y="373"/>
                </a:lnTo>
                <a:lnTo>
                  <a:pt x="804" y="392"/>
                </a:lnTo>
                <a:lnTo>
                  <a:pt x="804" y="411"/>
                </a:lnTo>
                <a:lnTo>
                  <a:pt x="800" y="428"/>
                </a:lnTo>
                <a:lnTo>
                  <a:pt x="787" y="443"/>
                </a:lnTo>
                <a:lnTo>
                  <a:pt x="770" y="454"/>
                </a:lnTo>
                <a:lnTo>
                  <a:pt x="751" y="465"/>
                </a:lnTo>
                <a:lnTo>
                  <a:pt x="730" y="473"/>
                </a:lnTo>
                <a:lnTo>
                  <a:pt x="713" y="479"/>
                </a:lnTo>
                <a:lnTo>
                  <a:pt x="700" y="482"/>
                </a:lnTo>
                <a:lnTo>
                  <a:pt x="686" y="518"/>
                </a:lnTo>
                <a:lnTo>
                  <a:pt x="669" y="552"/>
                </a:lnTo>
                <a:lnTo>
                  <a:pt x="673" y="558"/>
                </a:lnTo>
                <a:lnTo>
                  <a:pt x="681" y="570"/>
                </a:lnTo>
                <a:lnTo>
                  <a:pt x="690" y="585"/>
                </a:lnTo>
                <a:lnTo>
                  <a:pt x="700" y="604"/>
                </a:lnTo>
                <a:lnTo>
                  <a:pt x="707" y="622"/>
                </a:lnTo>
                <a:lnTo>
                  <a:pt x="709" y="641"/>
                </a:lnTo>
                <a:lnTo>
                  <a:pt x="707" y="660"/>
                </a:lnTo>
                <a:lnTo>
                  <a:pt x="696" y="677"/>
                </a:lnTo>
                <a:lnTo>
                  <a:pt x="677" y="698"/>
                </a:lnTo>
                <a:lnTo>
                  <a:pt x="662" y="706"/>
                </a:lnTo>
                <a:lnTo>
                  <a:pt x="643" y="708"/>
                </a:lnTo>
                <a:lnTo>
                  <a:pt x="622" y="702"/>
                </a:lnTo>
                <a:lnTo>
                  <a:pt x="601" y="694"/>
                </a:lnTo>
                <a:lnTo>
                  <a:pt x="581" y="685"/>
                </a:lnTo>
                <a:lnTo>
                  <a:pt x="565" y="675"/>
                </a:lnTo>
                <a:lnTo>
                  <a:pt x="554" y="668"/>
                </a:lnTo>
                <a:lnTo>
                  <a:pt x="518" y="685"/>
                </a:lnTo>
                <a:lnTo>
                  <a:pt x="480" y="698"/>
                </a:lnTo>
                <a:lnTo>
                  <a:pt x="484" y="698"/>
                </a:lnTo>
                <a:lnTo>
                  <a:pt x="484" y="702"/>
                </a:lnTo>
                <a:lnTo>
                  <a:pt x="482" y="715"/>
                </a:lnTo>
                <a:lnTo>
                  <a:pt x="478" y="732"/>
                </a:lnTo>
                <a:lnTo>
                  <a:pt x="471" y="751"/>
                </a:lnTo>
                <a:lnTo>
                  <a:pt x="461" y="772"/>
                </a:lnTo>
                <a:lnTo>
                  <a:pt x="448" y="789"/>
                </a:lnTo>
                <a:lnTo>
                  <a:pt x="433" y="800"/>
                </a:lnTo>
                <a:lnTo>
                  <a:pt x="414" y="806"/>
                </a:lnTo>
                <a:lnTo>
                  <a:pt x="393" y="806"/>
                </a:lnTo>
                <a:lnTo>
                  <a:pt x="376" y="800"/>
                </a:lnTo>
                <a:lnTo>
                  <a:pt x="361" y="787"/>
                </a:lnTo>
                <a:lnTo>
                  <a:pt x="348" y="768"/>
                </a:lnTo>
                <a:lnTo>
                  <a:pt x="338" y="747"/>
                </a:lnTo>
                <a:lnTo>
                  <a:pt x="331" y="727"/>
                </a:lnTo>
                <a:lnTo>
                  <a:pt x="325" y="708"/>
                </a:lnTo>
                <a:lnTo>
                  <a:pt x="321" y="696"/>
                </a:lnTo>
                <a:lnTo>
                  <a:pt x="284" y="683"/>
                </a:lnTo>
                <a:lnTo>
                  <a:pt x="250" y="666"/>
                </a:lnTo>
                <a:lnTo>
                  <a:pt x="253" y="670"/>
                </a:lnTo>
                <a:lnTo>
                  <a:pt x="250" y="672"/>
                </a:lnTo>
                <a:lnTo>
                  <a:pt x="238" y="679"/>
                </a:lnTo>
                <a:lnTo>
                  <a:pt x="223" y="689"/>
                </a:lnTo>
                <a:lnTo>
                  <a:pt x="204" y="698"/>
                </a:lnTo>
                <a:lnTo>
                  <a:pt x="185" y="704"/>
                </a:lnTo>
                <a:lnTo>
                  <a:pt x="165" y="708"/>
                </a:lnTo>
                <a:lnTo>
                  <a:pt x="144" y="706"/>
                </a:lnTo>
                <a:lnTo>
                  <a:pt x="127" y="694"/>
                </a:lnTo>
                <a:lnTo>
                  <a:pt x="110" y="681"/>
                </a:lnTo>
                <a:lnTo>
                  <a:pt x="100" y="666"/>
                </a:lnTo>
                <a:lnTo>
                  <a:pt x="98" y="649"/>
                </a:lnTo>
                <a:lnTo>
                  <a:pt x="102" y="630"/>
                </a:lnTo>
                <a:lnTo>
                  <a:pt x="108" y="611"/>
                </a:lnTo>
                <a:lnTo>
                  <a:pt x="115" y="592"/>
                </a:lnTo>
                <a:lnTo>
                  <a:pt x="125" y="575"/>
                </a:lnTo>
                <a:lnTo>
                  <a:pt x="132" y="562"/>
                </a:lnTo>
                <a:lnTo>
                  <a:pt x="138" y="552"/>
                </a:lnTo>
                <a:lnTo>
                  <a:pt x="121" y="518"/>
                </a:lnTo>
                <a:lnTo>
                  <a:pt x="110" y="484"/>
                </a:lnTo>
                <a:lnTo>
                  <a:pt x="98" y="481"/>
                </a:lnTo>
                <a:lnTo>
                  <a:pt x="79" y="475"/>
                </a:lnTo>
                <a:lnTo>
                  <a:pt x="59" y="467"/>
                </a:lnTo>
                <a:lnTo>
                  <a:pt x="38" y="458"/>
                </a:lnTo>
                <a:lnTo>
                  <a:pt x="19" y="445"/>
                </a:lnTo>
                <a:lnTo>
                  <a:pt x="6" y="429"/>
                </a:lnTo>
                <a:lnTo>
                  <a:pt x="0" y="411"/>
                </a:lnTo>
                <a:lnTo>
                  <a:pt x="0" y="392"/>
                </a:lnTo>
                <a:lnTo>
                  <a:pt x="6" y="373"/>
                </a:lnTo>
                <a:lnTo>
                  <a:pt x="19" y="356"/>
                </a:lnTo>
                <a:lnTo>
                  <a:pt x="36" y="344"/>
                </a:lnTo>
                <a:lnTo>
                  <a:pt x="57" y="335"/>
                </a:lnTo>
                <a:lnTo>
                  <a:pt x="78" y="327"/>
                </a:lnTo>
                <a:lnTo>
                  <a:pt x="96" y="324"/>
                </a:lnTo>
                <a:lnTo>
                  <a:pt x="110" y="322"/>
                </a:lnTo>
                <a:lnTo>
                  <a:pt x="121" y="286"/>
                </a:lnTo>
                <a:lnTo>
                  <a:pt x="136" y="252"/>
                </a:lnTo>
                <a:lnTo>
                  <a:pt x="132" y="244"/>
                </a:lnTo>
                <a:lnTo>
                  <a:pt x="123" y="231"/>
                </a:lnTo>
                <a:lnTo>
                  <a:pt x="115" y="214"/>
                </a:lnTo>
                <a:lnTo>
                  <a:pt x="106" y="195"/>
                </a:lnTo>
                <a:lnTo>
                  <a:pt x="100" y="174"/>
                </a:lnTo>
                <a:lnTo>
                  <a:pt x="96" y="155"/>
                </a:lnTo>
                <a:lnTo>
                  <a:pt x="98" y="138"/>
                </a:lnTo>
                <a:lnTo>
                  <a:pt x="108" y="125"/>
                </a:lnTo>
                <a:lnTo>
                  <a:pt x="127" y="108"/>
                </a:lnTo>
                <a:lnTo>
                  <a:pt x="144" y="98"/>
                </a:lnTo>
                <a:lnTo>
                  <a:pt x="163" y="96"/>
                </a:lnTo>
                <a:lnTo>
                  <a:pt x="185" y="100"/>
                </a:lnTo>
                <a:lnTo>
                  <a:pt x="206" y="108"/>
                </a:lnTo>
                <a:lnTo>
                  <a:pt x="225" y="119"/>
                </a:lnTo>
                <a:lnTo>
                  <a:pt x="242" y="129"/>
                </a:lnTo>
                <a:lnTo>
                  <a:pt x="251" y="136"/>
                </a:lnTo>
                <a:lnTo>
                  <a:pt x="286" y="119"/>
                </a:lnTo>
                <a:lnTo>
                  <a:pt x="321" y="106"/>
                </a:lnTo>
                <a:lnTo>
                  <a:pt x="325" y="95"/>
                </a:lnTo>
                <a:lnTo>
                  <a:pt x="331" y="76"/>
                </a:lnTo>
                <a:lnTo>
                  <a:pt x="338" y="55"/>
                </a:lnTo>
                <a:lnTo>
                  <a:pt x="350" y="34"/>
                </a:lnTo>
                <a:lnTo>
                  <a:pt x="361" y="17"/>
                </a:lnTo>
                <a:lnTo>
                  <a:pt x="376" y="4"/>
                </a:lnTo>
                <a:lnTo>
                  <a:pt x="39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4" name="テキスト ボックス 13"/>
          <p:cNvSpPr txBox="1"/>
          <p:nvPr/>
        </p:nvSpPr>
        <p:spPr>
          <a:xfrm>
            <a:off x="7465745" y="4572106"/>
            <a:ext cx="2334410" cy="1077218"/>
          </a:xfrm>
          <a:prstGeom prst="rect">
            <a:avLst/>
          </a:prstGeom>
          <a:noFill/>
        </p:spPr>
        <p:txBody>
          <a:bodyPr wrap="square" rtlCol="0">
            <a:spAutoFit/>
          </a:bodyPr>
          <a:lstStyle/>
          <a:p>
            <a:r>
              <a:rPr kumimoji="1" lang="en-US" altLang="ja-JP" sz="1600" dirty="0" smtClean="0">
                <a:solidFill>
                  <a:schemeClr val="bg1"/>
                </a:solidFill>
                <a:latin typeface="Meiryo" charset="-128"/>
                <a:ea typeface="Meiryo" charset="-128"/>
                <a:cs typeface="Meiryo" charset="-128"/>
              </a:rPr>
              <a:t>CPS</a:t>
            </a:r>
            <a:r>
              <a:rPr kumimoji="1" lang="ja-JP" altLang="en-US" sz="1600" dirty="0" smtClean="0">
                <a:solidFill>
                  <a:schemeClr val="bg1"/>
                </a:solidFill>
                <a:latin typeface="Meiryo" charset="-128"/>
                <a:ea typeface="Meiryo" charset="-128"/>
                <a:cs typeface="Meiryo" charset="-128"/>
              </a:rPr>
              <a:t>は「アクチュエータ」が付いているので、悪用されると生産に問題が起きる</a:t>
            </a:r>
            <a:endParaRPr kumimoji="1" lang="en-US" altLang="ja-JP" sz="1600" dirty="0" smtClean="0">
              <a:solidFill>
                <a:schemeClr val="bg1"/>
              </a:solidFill>
              <a:latin typeface="Meiryo" charset="-128"/>
              <a:ea typeface="Meiryo" charset="-128"/>
              <a:cs typeface="Meiryo" charset="-128"/>
            </a:endParaRPr>
          </a:p>
        </p:txBody>
      </p:sp>
      <p:cxnSp>
        <p:nvCxnSpPr>
          <p:cNvPr id="15" name="直線矢印コネクタ 14"/>
          <p:cNvCxnSpPr/>
          <p:nvPr/>
        </p:nvCxnSpPr>
        <p:spPr>
          <a:xfrm flipH="1" flipV="1">
            <a:off x="6588182" y="3327596"/>
            <a:ext cx="1156261" cy="33367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6718852" y="2956471"/>
            <a:ext cx="1114164" cy="34547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821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現在行われている</a:t>
            </a:r>
            <a:r>
              <a:rPr lang="en-US" altLang="ja-JP" dirty="0" err="1"/>
              <a:t>IoT</a:t>
            </a:r>
            <a:r>
              <a:rPr lang="ja-JP" altLang="en-US" dirty="0"/>
              <a:t>セキュリティ</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46</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87022">
            <a:off x="1359777" y="2449420"/>
            <a:ext cx="2223353" cy="3142889"/>
          </a:xfrm>
          <a:prstGeom prst="rect">
            <a:avLst/>
          </a:prstGeom>
          <a:ln>
            <a:solidFill>
              <a:schemeClr val="accent1"/>
            </a:solidFill>
          </a:ln>
        </p:spPr>
      </p:pic>
      <p:sp>
        <p:nvSpPr>
          <p:cNvPr id="8" name="テキスト ボックス 7"/>
          <p:cNvSpPr txBox="1"/>
          <p:nvPr/>
        </p:nvSpPr>
        <p:spPr>
          <a:xfrm>
            <a:off x="3975653" y="2502804"/>
            <a:ext cx="5830956" cy="2308324"/>
          </a:xfrm>
          <a:prstGeom prst="rect">
            <a:avLst/>
          </a:prstGeom>
          <a:noFill/>
        </p:spPr>
        <p:txBody>
          <a:bodyPr wrap="square" rtlCol="0">
            <a:spAutoFit/>
          </a:bodyPr>
          <a:lstStyle/>
          <a:p>
            <a:pPr>
              <a:lnSpc>
                <a:spcPct val="120000"/>
              </a:lnSpc>
            </a:pPr>
            <a:r>
              <a:rPr kumimoji="1" lang="en-US" altLang="ja-JP" sz="2000" dirty="0" smtClean="0">
                <a:solidFill>
                  <a:schemeClr val="bg1"/>
                </a:solidFill>
                <a:latin typeface="Meiryo" charset="-128"/>
                <a:ea typeface="Meiryo" charset="-128"/>
                <a:cs typeface="Meiryo" charset="-128"/>
              </a:rPr>
              <a:t>2016</a:t>
            </a:r>
            <a:r>
              <a:rPr kumimoji="1" lang="ja-JP" altLang="en-US" sz="2000" dirty="0" smtClean="0">
                <a:solidFill>
                  <a:schemeClr val="bg1"/>
                </a:solidFill>
                <a:latin typeface="Meiryo" charset="-128"/>
                <a:ea typeface="Meiryo" charset="-128"/>
                <a:cs typeface="Meiryo" charset="-128"/>
              </a:rPr>
              <a:t>年</a:t>
            </a:r>
            <a:r>
              <a:rPr kumimoji="1" lang="en-US" altLang="ja-JP" sz="2000" dirty="0" smtClean="0">
                <a:solidFill>
                  <a:schemeClr val="bg1"/>
                </a:solidFill>
                <a:latin typeface="Meiryo" charset="-128"/>
                <a:ea typeface="Meiryo" charset="-128"/>
                <a:cs typeface="Meiryo" charset="-128"/>
              </a:rPr>
              <a:t>7</a:t>
            </a:r>
            <a:r>
              <a:rPr kumimoji="1" lang="ja-JP" altLang="en-US" sz="2000" dirty="0" smtClean="0">
                <a:solidFill>
                  <a:schemeClr val="bg1"/>
                </a:solidFill>
                <a:latin typeface="Meiryo" charset="-128"/>
                <a:ea typeface="Meiryo" charset="-128"/>
                <a:cs typeface="Meiryo" charset="-128"/>
              </a:rPr>
              <a:t>月</a:t>
            </a:r>
            <a:r>
              <a:rPr kumimoji="1" lang="en-US" altLang="ja-JP" sz="2000" dirty="0" smtClean="0">
                <a:solidFill>
                  <a:schemeClr val="bg1"/>
                </a:solidFill>
                <a:latin typeface="Meiryo" charset="-128"/>
                <a:ea typeface="Meiryo" charset="-128"/>
                <a:cs typeface="Meiryo" charset="-128"/>
              </a:rPr>
              <a:t>5</a:t>
            </a:r>
            <a:r>
              <a:rPr kumimoji="1" lang="ja-JP" altLang="en-US" sz="2000" dirty="0" smtClean="0">
                <a:solidFill>
                  <a:schemeClr val="bg1"/>
                </a:solidFill>
                <a:latin typeface="Meiryo" charset="-128"/>
                <a:ea typeface="Meiryo" charset="-128"/>
                <a:cs typeface="Meiryo" charset="-128"/>
              </a:rPr>
              <a:t>日に</a:t>
            </a:r>
            <a:r>
              <a:rPr kumimoji="1" lang="en-US" altLang="ja-JP" sz="2000" dirty="0" err="1" smtClean="0">
                <a:solidFill>
                  <a:schemeClr val="bg1"/>
                </a:solidFill>
                <a:latin typeface="Meiryo" charset="-128"/>
                <a:ea typeface="Meiryo" charset="-128"/>
                <a:cs typeface="Meiryo" charset="-128"/>
              </a:rPr>
              <a:t>IoT</a:t>
            </a:r>
            <a:r>
              <a:rPr kumimoji="1" lang="ja-JP" altLang="en-US" sz="2000" dirty="0" smtClean="0">
                <a:solidFill>
                  <a:schemeClr val="bg1"/>
                </a:solidFill>
                <a:latin typeface="Meiryo" charset="-128"/>
                <a:ea typeface="Meiryo" charset="-128"/>
                <a:cs typeface="Meiryo" charset="-128"/>
              </a:rPr>
              <a:t>セキュリティガイドラインが総務省と経産省から出ています</a:t>
            </a:r>
            <a:endParaRPr kumimoji="1" lang="en-US" altLang="ja-JP" sz="2000" dirty="0">
              <a:solidFill>
                <a:schemeClr val="bg1"/>
              </a:solidFill>
              <a:latin typeface="Meiryo" charset="-128"/>
              <a:ea typeface="Meiryo" charset="-128"/>
              <a:cs typeface="Meiryo" charset="-128"/>
            </a:endParaRPr>
          </a:p>
          <a:p>
            <a:pPr marL="285750" indent="-285750">
              <a:lnSpc>
                <a:spcPct val="120000"/>
              </a:lnSpc>
              <a:buFont typeface="Arial" charset="0"/>
              <a:buChar char="•"/>
            </a:pPr>
            <a:r>
              <a:rPr kumimoji="1" lang="ja-JP" altLang="en-US" sz="2000" dirty="0" smtClean="0">
                <a:solidFill>
                  <a:schemeClr val="bg1"/>
                </a:solidFill>
                <a:latin typeface="Meiryo" charset="-128"/>
                <a:ea typeface="Meiryo" charset="-128"/>
                <a:cs typeface="Meiryo" charset="-128"/>
              </a:rPr>
              <a:t>脅威は「遠隔操作」と「情報流出」がメインになっていて、ネットワークセキュリティや情報の保護などが中心的な内容</a:t>
            </a:r>
            <a:endParaRPr kumimoji="1" lang="en-US" altLang="ja-JP" sz="2000" dirty="0" smtClean="0">
              <a:solidFill>
                <a:schemeClr val="bg1"/>
              </a:solidFill>
              <a:latin typeface="Meiryo" charset="-128"/>
              <a:ea typeface="Meiryo" charset="-128"/>
              <a:cs typeface="Meiryo" charset="-128"/>
            </a:endParaRPr>
          </a:p>
          <a:p>
            <a:pPr marL="285750" indent="-285750">
              <a:lnSpc>
                <a:spcPct val="120000"/>
              </a:lnSpc>
              <a:buFont typeface="Arial" charset="0"/>
              <a:buChar char="•"/>
            </a:pPr>
            <a:r>
              <a:rPr kumimoji="1" lang="ja-JP" altLang="en-US" sz="2000" dirty="0" smtClean="0">
                <a:solidFill>
                  <a:schemeClr val="bg1"/>
                </a:solidFill>
                <a:latin typeface="Meiryo" charset="-128"/>
                <a:ea typeface="Meiryo" charset="-128"/>
                <a:cs typeface="Meiryo" charset="-128"/>
              </a:rPr>
              <a:t>これから内容が充実していくことに期待したい</a:t>
            </a:r>
            <a:endParaRPr kumimoji="1" lang="en-US" altLang="ja-JP" sz="2000" dirty="0" smtClean="0">
              <a:solidFill>
                <a:schemeClr val="bg1"/>
              </a:solidFill>
              <a:latin typeface="Meiryo" charset="-128"/>
              <a:ea typeface="Meiryo" charset="-128"/>
              <a:cs typeface="Meiryo" charset="-128"/>
            </a:endParaRPr>
          </a:p>
        </p:txBody>
      </p:sp>
      <p:sp>
        <p:nvSpPr>
          <p:cNvPr id="9" name="正方形/長方形 8"/>
          <p:cNvSpPr/>
          <p:nvPr/>
        </p:nvSpPr>
        <p:spPr>
          <a:xfrm>
            <a:off x="3882887" y="5479766"/>
            <a:ext cx="6016487" cy="307777"/>
          </a:xfrm>
          <a:prstGeom prst="rect">
            <a:avLst/>
          </a:prstGeom>
        </p:spPr>
        <p:txBody>
          <a:bodyPr wrap="square">
            <a:spAutoFit/>
          </a:bodyPr>
          <a:lstStyle/>
          <a:p>
            <a:r>
              <a:rPr lang="ja-JP" altLang="en-US" sz="1400">
                <a:solidFill>
                  <a:schemeClr val="bg1"/>
                </a:solidFill>
              </a:rPr>
              <a:t>http://www.meti.go.jp/press/2016/07/20160705002/20160705002.html</a:t>
            </a:r>
          </a:p>
        </p:txBody>
      </p:sp>
    </p:spTree>
    <p:extLst>
      <p:ext uri="{BB962C8B-B14F-4D97-AF65-F5344CB8AC3E}">
        <p14:creationId xmlns:p14="http://schemas.microsoft.com/office/powerpoint/2010/main" val="128077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ハッキングしなくても遠隔操作できる</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47</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Freeform 10"/>
          <p:cNvSpPr>
            <a:spLocks noChangeAspect="1" noEditPoints="1"/>
          </p:cNvSpPr>
          <p:nvPr/>
        </p:nvSpPr>
        <p:spPr bwMode="auto">
          <a:xfrm>
            <a:off x="4248225" y="3804674"/>
            <a:ext cx="912869" cy="1080000"/>
          </a:xfrm>
          <a:custGeom>
            <a:avLst/>
            <a:gdLst>
              <a:gd name="T0" fmla="*/ 679 w 934"/>
              <a:gd name="T1" fmla="*/ 914 h 1105"/>
              <a:gd name="T2" fmla="*/ 768 w 934"/>
              <a:gd name="T3" fmla="*/ 974 h 1105"/>
              <a:gd name="T4" fmla="*/ 789 w 934"/>
              <a:gd name="T5" fmla="*/ 868 h 1105"/>
              <a:gd name="T6" fmla="*/ 756 w 934"/>
              <a:gd name="T7" fmla="*/ 727 h 1105"/>
              <a:gd name="T8" fmla="*/ 811 w 934"/>
              <a:gd name="T9" fmla="*/ 785 h 1105"/>
              <a:gd name="T10" fmla="*/ 866 w 934"/>
              <a:gd name="T11" fmla="*/ 764 h 1105"/>
              <a:gd name="T12" fmla="*/ 881 w 934"/>
              <a:gd name="T13" fmla="*/ 819 h 1105"/>
              <a:gd name="T14" fmla="*/ 896 w 934"/>
              <a:gd name="T15" fmla="*/ 876 h 1105"/>
              <a:gd name="T16" fmla="*/ 934 w 934"/>
              <a:gd name="T17" fmla="*/ 918 h 1105"/>
              <a:gd name="T18" fmla="*/ 881 w 934"/>
              <a:gd name="T19" fmla="*/ 952 h 1105"/>
              <a:gd name="T20" fmla="*/ 887 w 934"/>
              <a:gd name="T21" fmla="*/ 1026 h 1105"/>
              <a:gd name="T22" fmla="*/ 853 w 934"/>
              <a:gd name="T23" fmla="*/ 1061 h 1105"/>
              <a:gd name="T24" fmla="*/ 775 w 934"/>
              <a:gd name="T25" fmla="*/ 1054 h 1105"/>
              <a:gd name="T26" fmla="*/ 764 w 934"/>
              <a:gd name="T27" fmla="*/ 1092 h 1105"/>
              <a:gd name="T28" fmla="*/ 713 w 934"/>
              <a:gd name="T29" fmla="*/ 1090 h 1105"/>
              <a:gd name="T30" fmla="*/ 667 w 934"/>
              <a:gd name="T31" fmla="*/ 1041 h 1105"/>
              <a:gd name="T32" fmla="*/ 616 w 934"/>
              <a:gd name="T33" fmla="*/ 1061 h 1105"/>
              <a:gd name="T34" fmla="*/ 598 w 934"/>
              <a:gd name="T35" fmla="*/ 1014 h 1105"/>
              <a:gd name="T36" fmla="*/ 590 w 934"/>
              <a:gd name="T37" fmla="*/ 950 h 1105"/>
              <a:gd name="T38" fmla="*/ 552 w 934"/>
              <a:gd name="T39" fmla="*/ 908 h 1105"/>
              <a:gd name="T40" fmla="*/ 598 w 934"/>
              <a:gd name="T41" fmla="*/ 874 h 1105"/>
              <a:gd name="T42" fmla="*/ 594 w 934"/>
              <a:gd name="T43" fmla="*/ 798 h 1105"/>
              <a:gd name="T44" fmla="*/ 633 w 934"/>
              <a:gd name="T45" fmla="*/ 766 h 1105"/>
              <a:gd name="T46" fmla="*/ 703 w 934"/>
              <a:gd name="T47" fmla="*/ 763 h 1105"/>
              <a:gd name="T48" fmla="*/ 401 w 934"/>
              <a:gd name="T49" fmla="*/ 254 h 1105"/>
              <a:gd name="T50" fmla="*/ 259 w 934"/>
              <a:gd name="T51" fmla="*/ 363 h 1105"/>
              <a:gd name="T52" fmla="*/ 327 w 934"/>
              <a:gd name="T53" fmla="*/ 532 h 1105"/>
              <a:gd name="T54" fmla="*/ 507 w 934"/>
              <a:gd name="T55" fmla="*/ 507 h 1105"/>
              <a:gd name="T56" fmla="*/ 531 w 934"/>
              <a:gd name="T57" fmla="*/ 327 h 1105"/>
              <a:gd name="T58" fmla="*/ 393 w 934"/>
              <a:gd name="T59" fmla="*/ 0 h 1105"/>
              <a:gd name="T60" fmla="*/ 469 w 934"/>
              <a:gd name="T61" fmla="*/ 53 h 1105"/>
              <a:gd name="T62" fmla="*/ 554 w 934"/>
              <a:gd name="T63" fmla="*/ 134 h 1105"/>
              <a:gd name="T64" fmla="*/ 645 w 934"/>
              <a:gd name="T65" fmla="*/ 96 h 1105"/>
              <a:gd name="T66" fmla="*/ 709 w 934"/>
              <a:gd name="T67" fmla="*/ 163 h 1105"/>
              <a:gd name="T68" fmla="*/ 669 w 934"/>
              <a:gd name="T69" fmla="*/ 250 h 1105"/>
              <a:gd name="T70" fmla="*/ 739 w 934"/>
              <a:gd name="T71" fmla="*/ 329 h 1105"/>
              <a:gd name="T72" fmla="*/ 804 w 934"/>
              <a:gd name="T73" fmla="*/ 392 h 1105"/>
              <a:gd name="T74" fmla="*/ 751 w 934"/>
              <a:gd name="T75" fmla="*/ 465 h 1105"/>
              <a:gd name="T76" fmla="*/ 669 w 934"/>
              <a:gd name="T77" fmla="*/ 552 h 1105"/>
              <a:gd name="T78" fmla="*/ 707 w 934"/>
              <a:gd name="T79" fmla="*/ 622 h 1105"/>
              <a:gd name="T80" fmla="*/ 662 w 934"/>
              <a:gd name="T81" fmla="*/ 706 h 1105"/>
              <a:gd name="T82" fmla="*/ 565 w 934"/>
              <a:gd name="T83" fmla="*/ 675 h 1105"/>
              <a:gd name="T84" fmla="*/ 484 w 934"/>
              <a:gd name="T85" fmla="*/ 702 h 1105"/>
              <a:gd name="T86" fmla="*/ 448 w 934"/>
              <a:gd name="T87" fmla="*/ 789 h 1105"/>
              <a:gd name="T88" fmla="*/ 361 w 934"/>
              <a:gd name="T89" fmla="*/ 787 h 1105"/>
              <a:gd name="T90" fmla="*/ 321 w 934"/>
              <a:gd name="T91" fmla="*/ 696 h 1105"/>
              <a:gd name="T92" fmla="*/ 238 w 934"/>
              <a:gd name="T93" fmla="*/ 679 h 1105"/>
              <a:gd name="T94" fmla="*/ 144 w 934"/>
              <a:gd name="T95" fmla="*/ 706 h 1105"/>
              <a:gd name="T96" fmla="*/ 102 w 934"/>
              <a:gd name="T97" fmla="*/ 630 h 1105"/>
              <a:gd name="T98" fmla="*/ 138 w 934"/>
              <a:gd name="T99" fmla="*/ 552 h 1105"/>
              <a:gd name="T100" fmla="*/ 59 w 934"/>
              <a:gd name="T101" fmla="*/ 467 h 1105"/>
              <a:gd name="T102" fmla="*/ 0 w 934"/>
              <a:gd name="T103" fmla="*/ 392 h 1105"/>
              <a:gd name="T104" fmla="*/ 78 w 934"/>
              <a:gd name="T105" fmla="*/ 327 h 1105"/>
              <a:gd name="T106" fmla="*/ 132 w 934"/>
              <a:gd name="T107" fmla="*/ 244 h 1105"/>
              <a:gd name="T108" fmla="*/ 96 w 934"/>
              <a:gd name="T109" fmla="*/ 155 h 1105"/>
              <a:gd name="T110" fmla="*/ 163 w 934"/>
              <a:gd name="T111" fmla="*/ 96 h 1105"/>
              <a:gd name="T112" fmla="*/ 251 w 934"/>
              <a:gd name="T113" fmla="*/ 136 h 1105"/>
              <a:gd name="T114" fmla="*/ 338 w 934"/>
              <a:gd name="T115" fmla="*/ 55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4" h="1105">
                <a:moveTo>
                  <a:pt x="743" y="850"/>
                </a:moveTo>
                <a:lnTo>
                  <a:pt x="719" y="855"/>
                </a:lnTo>
                <a:lnTo>
                  <a:pt x="698" y="868"/>
                </a:lnTo>
                <a:lnTo>
                  <a:pt x="685" y="889"/>
                </a:lnTo>
                <a:lnTo>
                  <a:pt x="679" y="914"/>
                </a:lnTo>
                <a:lnTo>
                  <a:pt x="685" y="938"/>
                </a:lnTo>
                <a:lnTo>
                  <a:pt x="698" y="959"/>
                </a:lnTo>
                <a:lnTo>
                  <a:pt x="719" y="974"/>
                </a:lnTo>
                <a:lnTo>
                  <a:pt x="743" y="980"/>
                </a:lnTo>
                <a:lnTo>
                  <a:pt x="768" y="974"/>
                </a:lnTo>
                <a:lnTo>
                  <a:pt x="789" y="959"/>
                </a:lnTo>
                <a:lnTo>
                  <a:pt x="804" y="938"/>
                </a:lnTo>
                <a:lnTo>
                  <a:pt x="809" y="914"/>
                </a:lnTo>
                <a:lnTo>
                  <a:pt x="804" y="889"/>
                </a:lnTo>
                <a:lnTo>
                  <a:pt x="789" y="868"/>
                </a:lnTo>
                <a:lnTo>
                  <a:pt x="768" y="855"/>
                </a:lnTo>
                <a:lnTo>
                  <a:pt x="743" y="850"/>
                </a:lnTo>
                <a:close/>
                <a:moveTo>
                  <a:pt x="734" y="723"/>
                </a:moveTo>
                <a:lnTo>
                  <a:pt x="743" y="723"/>
                </a:lnTo>
                <a:lnTo>
                  <a:pt x="756" y="727"/>
                </a:lnTo>
                <a:lnTo>
                  <a:pt x="766" y="736"/>
                </a:lnTo>
                <a:lnTo>
                  <a:pt x="771" y="749"/>
                </a:lnTo>
                <a:lnTo>
                  <a:pt x="775" y="761"/>
                </a:lnTo>
                <a:lnTo>
                  <a:pt x="777" y="770"/>
                </a:lnTo>
                <a:lnTo>
                  <a:pt x="811" y="785"/>
                </a:lnTo>
                <a:lnTo>
                  <a:pt x="819" y="780"/>
                </a:lnTo>
                <a:lnTo>
                  <a:pt x="828" y="774"/>
                </a:lnTo>
                <a:lnTo>
                  <a:pt x="841" y="768"/>
                </a:lnTo>
                <a:lnTo>
                  <a:pt x="855" y="764"/>
                </a:lnTo>
                <a:lnTo>
                  <a:pt x="866" y="764"/>
                </a:lnTo>
                <a:lnTo>
                  <a:pt x="875" y="768"/>
                </a:lnTo>
                <a:lnTo>
                  <a:pt x="883" y="778"/>
                </a:lnTo>
                <a:lnTo>
                  <a:pt x="889" y="789"/>
                </a:lnTo>
                <a:lnTo>
                  <a:pt x="887" y="804"/>
                </a:lnTo>
                <a:lnTo>
                  <a:pt x="881" y="819"/>
                </a:lnTo>
                <a:lnTo>
                  <a:pt x="874" y="831"/>
                </a:lnTo>
                <a:lnTo>
                  <a:pt x="866" y="840"/>
                </a:lnTo>
                <a:lnTo>
                  <a:pt x="881" y="872"/>
                </a:lnTo>
                <a:lnTo>
                  <a:pt x="887" y="874"/>
                </a:lnTo>
                <a:lnTo>
                  <a:pt x="896" y="876"/>
                </a:lnTo>
                <a:lnTo>
                  <a:pt x="910" y="880"/>
                </a:lnTo>
                <a:lnTo>
                  <a:pt x="921" y="887"/>
                </a:lnTo>
                <a:lnTo>
                  <a:pt x="930" y="895"/>
                </a:lnTo>
                <a:lnTo>
                  <a:pt x="934" y="908"/>
                </a:lnTo>
                <a:lnTo>
                  <a:pt x="934" y="918"/>
                </a:lnTo>
                <a:lnTo>
                  <a:pt x="930" y="927"/>
                </a:lnTo>
                <a:lnTo>
                  <a:pt x="919" y="937"/>
                </a:lnTo>
                <a:lnTo>
                  <a:pt x="904" y="944"/>
                </a:lnTo>
                <a:lnTo>
                  <a:pt x="891" y="948"/>
                </a:lnTo>
                <a:lnTo>
                  <a:pt x="881" y="952"/>
                </a:lnTo>
                <a:lnTo>
                  <a:pt x="866" y="984"/>
                </a:lnTo>
                <a:lnTo>
                  <a:pt x="870" y="990"/>
                </a:lnTo>
                <a:lnTo>
                  <a:pt x="875" y="999"/>
                </a:lnTo>
                <a:lnTo>
                  <a:pt x="881" y="1010"/>
                </a:lnTo>
                <a:lnTo>
                  <a:pt x="887" y="1026"/>
                </a:lnTo>
                <a:lnTo>
                  <a:pt x="887" y="1039"/>
                </a:lnTo>
                <a:lnTo>
                  <a:pt x="881" y="1050"/>
                </a:lnTo>
                <a:lnTo>
                  <a:pt x="872" y="1060"/>
                </a:lnTo>
                <a:lnTo>
                  <a:pt x="864" y="1063"/>
                </a:lnTo>
                <a:lnTo>
                  <a:pt x="853" y="1061"/>
                </a:lnTo>
                <a:lnTo>
                  <a:pt x="840" y="1058"/>
                </a:lnTo>
                <a:lnTo>
                  <a:pt x="828" y="1050"/>
                </a:lnTo>
                <a:lnTo>
                  <a:pt x="817" y="1044"/>
                </a:lnTo>
                <a:lnTo>
                  <a:pt x="811" y="1041"/>
                </a:lnTo>
                <a:lnTo>
                  <a:pt x="775" y="1054"/>
                </a:lnTo>
                <a:lnTo>
                  <a:pt x="777" y="1054"/>
                </a:lnTo>
                <a:lnTo>
                  <a:pt x="777" y="1058"/>
                </a:lnTo>
                <a:lnTo>
                  <a:pt x="775" y="1067"/>
                </a:lnTo>
                <a:lnTo>
                  <a:pt x="771" y="1080"/>
                </a:lnTo>
                <a:lnTo>
                  <a:pt x="764" y="1092"/>
                </a:lnTo>
                <a:lnTo>
                  <a:pt x="756" y="1101"/>
                </a:lnTo>
                <a:lnTo>
                  <a:pt x="743" y="1105"/>
                </a:lnTo>
                <a:lnTo>
                  <a:pt x="734" y="1105"/>
                </a:lnTo>
                <a:lnTo>
                  <a:pt x="722" y="1101"/>
                </a:lnTo>
                <a:lnTo>
                  <a:pt x="713" y="1090"/>
                </a:lnTo>
                <a:lnTo>
                  <a:pt x="707" y="1075"/>
                </a:lnTo>
                <a:lnTo>
                  <a:pt x="702" y="1061"/>
                </a:lnTo>
                <a:lnTo>
                  <a:pt x="700" y="1054"/>
                </a:lnTo>
                <a:lnTo>
                  <a:pt x="666" y="1039"/>
                </a:lnTo>
                <a:lnTo>
                  <a:pt x="667" y="1041"/>
                </a:lnTo>
                <a:lnTo>
                  <a:pt x="664" y="1043"/>
                </a:lnTo>
                <a:lnTo>
                  <a:pt x="654" y="1048"/>
                </a:lnTo>
                <a:lnTo>
                  <a:pt x="643" y="1056"/>
                </a:lnTo>
                <a:lnTo>
                  <a:pt x="630" y="1060"/>
                </a:lnTo>
                <a:lnTo>
                  <a:pt x="616" y="1061"/>
                </a:lnTo>
                <a:lnTo>
                  <a:pt x="605" y="1056"/>
                </a:lnTo>
                <a:lnTo>
                  <a:pt x="598" y="1048"/>
                </a:lnTo>
                <a:lnTo>
                  <a:pt x="592" y="1039"/>
                </a:lnTo>
                <a:lnTo>
                  <a:pt x="594" y="1027"/>
                </a:lnTo>
                <a:lnTo>
                  <a:pt x="598" y="1014"/>
                </a:lnTo>
                <a:lnTo>
                  <a:pt x="603" y="1001"/>
                </a:lnTo>
                <a:lnTo>
                  <a:pt x="607" y="991"/>
                </a:lnTo>
                <a:lnTo>
                  <a:pt x="613" y="984"/>
                </a:lnTo>
                <a:lnTo>
                  <a:pt x="598" y="952"/>
                </a:lnTo>
                <a:lnTo>
                  <a:pt x="590" y="950"/>
                </a:lnTo>
                <a:lnTo>
                  <a:pt x="579" y="944"/>
                </a:lnTo>
                <a:lnTo>
                  <a:pt x="567" y="937"/>
                </a:lnTo>
                <a:lnTo>
                  <a:pt x="556" y="929"/>
                </a:lnTo>
                <a:lnTo>
                  <a:pt x="552" y="918"/>
                </a:lnTo>
                <a:lnTo>
                  <a:pt x="552" y="908"/>
                </a:lnTo>
                <a:lnTo>
                  <a:pt x="556" y="895"/>
                </a:lnTo>
                <a:lnTo>
                  <a:pt x="565" y="885"/>
                </a:lnTo>
                <a:lnTo>
                  <a:pt x="579" y="880"/>
                </a:lnTo>
                <a:lnTo>
                  <a:pt x="590" y="876"/>
                </a:lnTo>
                <a:lnTo>
                  <a:pt x="598" y="874"/>
                </a:lnTo>
                <a:lnTo>
                  <a:pt x="611" y="840"/>
                </a:lnTo>
                <a:lnTo>
                  <a:pt x="609" y="834"/>
                </a:lnTo>
                <a:lnTo>
                  <a:pt x="603" y="825"/>
                </a:lnTo>
                <a:lnTo>
                  <a:pt x="598" y="812"/>
                </a:lnTo>
                <a:lnTo>
                  <a:pt x="594" y="798"/>
                </a:lnTo>
                <a:lnTo>
                  <a:pt x="594" y="787"/>
                </a:lnTo>
                <a:lnTo>
                  <a:pt x="599" y="778"/>
                </a:lnTo>
                <a:lnTo>
                  <a:pt x="607" y="770"/>
                </a:lnTo>
                <a:lnTo>
                  <a:pt x="620" y="764"/>
                </a:lnTo>
                <a:lnTo>
                  <a:pt x="633" y="766"/>
                </a:lnTo>
                <a:lnTo>
                  <a:pt x="647" y="772"/>
                </a:lnTo>
                <a:lnTo>
                  <a:pt x="658" y="780"/>
                </a:lnTo>
                <a:lnTo>
                  <a:pt x="667" y="785"/>
                </a:lnTo>
                <a:lnTo>
                  <a:pt x="700" y="770"/>
                </a:lnTo>
                <a:lnTo>
                  <a:pt x="703" y="763"/>
                </a:lnTo>
                <a:lnTo>
                  <a:pt x="707" y="749"/>
                </a:lnTo>
                <a:lnTo>
                  <a:pt x="715" y="736"/>
                </a:lnTo>
                <a:lnTo>
                  <a:pt x="722" y="727"/>
                </a:lnTo>
                <a:lnTo>
                  <a:pt x="734" y="723"/>
                </a:lnTo>
                <a:close/>
                <a:moveTo>
                  <a:pt x="401" y="254"/>
                </a:moveTo>
                <a:lnTo>
                  <a:pt x="361" y="259"/>
                </a:lnTo>
                <a:lnTo>
                  <a:pt x="327" y="274"/>
                </a:lnTo>
                <a:lnTo>
                  <a:pt x="297" y="297"/>
                </a:lnTo>
                <a:lnTo>
                  <a:pt x="274" y="327"/>
                </a:lnTo>
                <a:lnTo>
                  <a:pt x="259" y="363"/>
                </a:lnTo>
                <a:lnTo>
                  <a:pt x="253" y="403"/>
                </a:lnTo>
                <a:lnTo>
                  <a:pt x="259" y="443"/>
                </a:lnTo>
                <a:lnTo>
                  <a:pt x="274" y="477"/>
                </a:lnTo>
                <a:lnTo>
                  <a:pt x="297" y="507"/>
                </a:lnTo>
                <a:lnTo>
                  <a:pt x="327" y="532"/>
                </a:lnTo>
                <a:lnTo>
                  <a:pt x="361" y="547"/>
                </a:lnTo>
                <a:lnTo>
                  <a:pt x="401" y="552"/>
                </a:lnTo>
                <a:lnTo>
                  <a:pt x="441" y="547"/>
                </a:lnTo>
                <a:lnTo>
                  <a:pt x="477" y="532"/>
                </a:lnTo>
                <a:lnTo>
                  <a:pt x="507" y="507"/>
                </a:lnTo>
                <a:lnTo>
                  <a:pt x="531" y="477"/>
                </a:lnTo>
                <a:lnTo>
                  <a:pt x="546" y="443"/>
                </a:lnTo>
                <a:lnTo>
                  <a:pt x="552" y="403"/>
                </a:lnTo>
                <a:lnTo>
                  <a:pt x="546" y="363"/>
                </a:lnTo>
                <a:lnTo>
                  <a:pt x="531" y="327"/>
                </a:lnTo>
                <a:lnTo>
                  <a:pt x="507" y="297"/>
                </a:lnTo>
                <a:lnTo>
                  <a:pt x="477" y="274"/>
                </a:lnTo>
                <a:lnTo>
                  <a:pt x="441" y="259"/>
                </a:lnTo>
                <a:lnTo>
                  <a:pt x="401" y="254"/>
                </a:lnTo>
                <a:close/>
                <a:moveTo>
                  <a:pt x="393" y="0"/>
                </a:moveTo>
                <a:lnTo>
                  <a:pt x="414" y="0"/>
                </a:lnTo>
                <a:lnTo>
                  <a:pt x="433" y="4"/>
                </a:lnTo>
                <a:lnTo>
                  <a:pt x="448" y="17"/>
                </a:lnTo>
                <a:lnTo>
                  <a:pt x="459" y="34"/>
                </a:lnTo>
                <a:lnTo>
                  <a:pt x="469" y="53"/>
                </a:lnTo>
                <a:lnTo>
                  <a:pt x="477" y="74"/>
                </a:lnTo>
                <a:lnTo>
                  <a:pt x="482" y="93"/>
                </a:lnTo>
                <a:lnTo>
                  <a:pt x="484" y="106"/>
                </a:lnTo>
                <a:lnTo>
                  <a:pt x="520" y="119"/>
                </a:lnTo>
                <a:lnTo>
                  <a:pt x="554" y="134"/>
                </a:lnTo>
                <a:lnTo>
                  <a:pt x="565" y="129"/>
                </a:lnTo>
                <a:lnTo>
                  <a:pt x="582" y="119"/>
                </a:lnTo>
                <a:lnTo>
                  <a:pt x="603" y="110"/>
                </a:lnTo>
                <a:lnTo>
                  <a:pt x="624" y="102"/>
                </a:lnTo>
                <a:lnTo>
                  <a:pt x="645" y="96"/>
                </a:lnTo>
                <a:lnTo>
                  <a:pt x="664" y="98"/>
                </a:lnTo>
                <a:lnTo>
                  <a:pt x="679" y="106"/>
                </a:lnTo>
                <a:lnTo>
                  <a:pt x="698" y="125"/>
                </a:lnTo>
                <a:lnTo>
                  <a:pt x="707" y="142"/>
                </a:lnTo>
                <a:lnTo>
                  <a:pt x="709" y="163"/>
                </a:lnTo>
                <a:lnTo>
                  <a:pt x="705" y="184"/>
                </a:lnTo>
                <a:lnTo>
                  <a:pt x="698" y="204"/>
                </a:lnTo>
                <a:lnTo>
                  <a:pt x="688" y="223"/>
                </a:lnTo>
                <a:lnTo>
                  <a:pt x="677" y="238"/>
                </a:lnTo>
                <a:lnTo>
                  <a:pt x="669" y="250"/>
                </a:lnTo>
                <a:lnTo>
                  <a:pt x="686" y="284"/>
                </a:lnTo>
                <a:lnTo>
                  <a:pt x="700" y="320"/>
                </a:lnTo>
                <a:lnTo>
                  <a:pt x="707" y="322"/>
                </a:lnTo>
                <a:lnTo>
                  <a:pt x="722" y="325"/>
                </a:lnTo>
                <a:lnTo>
                  <a:pt x="739" y="329"/>
                </a:lnTo>
                <a:lnTo>
                  <a:pt x="756" y="337"/>
                </a:lnTo>
                <a:lnTo>
                  <a:pt x="775" y="346"/>
                </a:lnTo>
                <a:lnTo>
                  <a:pt x="790" y="359"/>
                </a:lnTo>
                <a:lnTo>
                  <a:pt x="800" y="373"/>
                </a:lnTo>
                <a:lnTo>
                  <a:pt x="804" y="392"/>
                </a:lnTo>
                <a:lnTo>
                  <a:pt x="804" y="411"/>
                </a:lnTo>
                <a:lnTo>
                  <a:pt x="800" y="428"/>
                </a:lnTo>
                <a:lnTo>
                  <a:pt x="787" y="443"/>
                </a:lnTo>
                <a:lnTo>
                  <a:pt x="770" y="454"/>
                </a:lnTo>
                <a:lnTo>
                  <a:pt x="751" y="465"/>
                </a:lnTo>
                <a:lnTo>
                  <a:pt x="730" y="473"/>
                </a:lnTo>
                <a:lnTo>
                  <a:pt x="713" y="479"/>
                </a:lnTo>
                <a:lnTo>
                  <a:pt x="700" y="482"/>
                </a:lnTo>
                <a:lnTo>
                  <a:pt x="686" y="518"/>
                </a:lnTo>
                <a:lnTo>
                  <a:pt x="669" y="552"/>
                </a:lnTo>
                <a:lnTo>
                  <a:pt x="673" y="558"/>
                </a:lnTo>
                <a:lnTo>
                  <a:pt x="681" y="570"/>
                </a:lnTo>
                <a:lnTo>
                  <a:pt x="690" y="585"/>
                </a:lnTo>
                <a:lnTo>
                  <a:pt x="700" y="604"/>
                </a:lnTo>
                <a:lnTo>
                  <a:pt x="707" y="622"/>
                </a:lnTo>
                <a:lnTo>
                  <a:pt x="709" y="641"/>
                </a:lnTo>
                <a:lnTo>
                  <a:pt x="707" y="660"/>
                </a:lnTo>
                <a:lnTo>
                  <a:pt x="696" y="677"/>
                </a:lnTo>
                <a:lnTo>
                  <a:pt x="677" y="698"/>
                </a:lnTo>
                <a:lnTo>
                  <a:pt x="662" y="706"/>
                </a:lnTo>
                <a:lnTo>
                  <a:pt x="643" y="708"/>
                </a:lnTo>
                <a:lnTo>
                  <a:pt x="622" y="702"/>
                </a:lnTo>
                <a:lnTo>
                  <a:pt x="601" y="694"/>
                </a:lnTo>
                <a:lnTo>
                  <a:pt x="581" y="685"/>
                </a:lnTo>
                <a:lnTo>
                  <a:pt x="565" y="675"/>
                </a:lnTo>
                <a:lnTo>
                  <a:pt x="554" y="668"/>
                </a:lnTo>
                <a:lnTo>
                  <a:pt x="518" y="685"/>
                </a:lnTo>
                <a:lnTo>
                  <a:pt x="480" y="698"/>
                </a:lnTo>
                <a:lnTo>
                  <a:pt x="484" y="698"/>
                </a:lnTo>
                <a:lnTo>
                  <a:pt x="484" y="702"/>
                </a:lnTo>
                <a:lnTo>
                  <a:pt x="482" y="715"/>
                </a:lnTo>
                <a:lnTo>
                  <a:pt x="478" y="732"/>
                </a:lnTo>
                <a:lnTo>
                  <a:pt x="471" y="751"/>
                </a:lnTo>
                <a:lnTo>
                  <a:pt x="461" y="772"/>
                </a:lnTo>
                <a:lnTo>
                  <a:pt x="448" y="789"/>
                </a:lnTo>
                <a:lnTo>
                  <a:pt x="433" y="800"/>
                </a:lnTo>
                <a:lnTo>
                  <a:pt x="414" y="806"/>
                </a:lnTo>
                <a:lnTo>
                  <a:pt x="393" y="806"/>
                </a:lnTo>
                <a:lnTo>
                  <a:pt x="376" y="800"/>
                </a:lnTo>
                <a:lnTo>
                  <a:pt x="361" y="787"/>
                </a:lnTo>
                <a:lnTo>
                  <a:pt x="348" y="768"/>
                </a:lnTo>
                <a:lnTo>
                  <a:pt x="338" y="747"/>
                </a:lnTo>
                <a:lnTo>
                  <a:pt x="331" y="727"/>
                </a:lnTo>
                <a:lnTo>
                  <a:pt x="325" y="708"/>
                </a:lnTo>
                <a:lnTo>
                  <a:pt x="321" y="696"/>
                </a:lnTo>
                <a:lnTo>
                  <a:pt x="284" y="683"/>
                </a:lnTo>
                <a:lnTo>
                  <a:pt x="250" y="666"/>
                </a:lnTo>
                <a:lnTo>
                  <a:pt x="253" y="670"/>
                </a:lnTo>
                <a:lnTo>
                  <a:pt x="250" y="672"/>
                </a:lnTo>
                <a:lnTo>
                  <a:pt x="238" y="679"/>
                </a:lnTo>
                <a:lnTo>
                  <a:pt x="223" y="689"/>
                </a:lnTo>
                <a:lnTo>
                  <a:pt x="204" y="698"/>
                </a:lnTo>
                <a:lnTo>
                  <a:pt x="185" y="704"/>
                </a:lnTo>
                <a:lnTo>
                  <a:pt x="165" y="708"/>
                </a:lnTo>
                <a:lnTo>
                  <a:pt x="144" y="706"/>
                </a:lnTo>
                <a:lnTo>
                  <a:pt x="127" y="694"/>
                </a:lnTo>
                <a:lnTo>
                  <a:pt x="110" y="681"/>
                </a:lnTo>
                <a:lnTo>
                  <a:pt x="100" y="666"/>
                </a:lnTo>
                <a:lnTo>
                  <a:pt x="98" y="649"/>
                </a:lnTo>
                <a:lnTo>
                  <a:pt x="102" y="630"/>
                </a:lnTo>
                <a:lnTo>
                  <a:pt x="108" y="611"/>
                </a:lnTo>
                <a:lnTo>
                  <a:pt x="115" y="592"/>
                </a:lnTo>
                <a:lnTo>
                  <a:pt x="125" y="575"/>
                </a:lnTo>
                <a:lnTo>
                  <a:pt x="132" y="562"/>
                </a:lnTo>
                <a:lnTo>
                  <a:pt x="138" y="552"/>
                </a:lnTo>
                <a:lnTo>
                  <a:pt x="121" y="518"/>
                </a:lnTo>
                <a:lnTo>
                  <a:pt x="110" y="484"/>
                </a:lnTo>
                <a:lnTo>
                  <a:pt x="98" y="481"/>
                </a:lnTo>
                <a:lnTo>
                  <a:pt x="79" y="475"/>
                </a:lnTo>
                <a:lnTo>
                  <a:pt x="59" y="467"/>
                </a:lnTo>
                <a:lnTo>
                  <a:pt x="38" y="458"/>
                </a:lnTo>
                <a:lnTo>
                  <a:pt x="19" y="445"/>
                </a:lnTo>
                <a:lnTo>
                  <a:pt x="6" y="429"/>
                </a:lnTo>
                <a:lnTo>
                  <a:pt x="0" y="411"/>
                </a:lnTo>
                <a:lnTo>
                  <a:pt x="0" y="392"/>
                </a:lnTo>
                <a:lnTo>
                  <a:pt x="6" y="373"/>
                </a:lnTo>
                <a:lnTo>
                  <a:pt x="19" y="356"/>
                </a:lnTo>
                <a:lnTo>
                  <a:pt x="36" y="344"/>
                </a:lnTo>
                <a:lnTo>
                  <a:pt x="57" y="335"/>
                </a:lnTo>
                <a:lnTo>
                  <a:pt x="78" y="327"/>
                </a:lnTo>
                <a:lnTo>
                  <a:pt x="96" y="324"/>
                </a:lnTo>
                <a:lnTo>
                  <a:pt x="110" y="322"/>
                </a:lnTo>
                <a:lnTo>
                  <a:pt x="121" y="286"/>
                </a:lnTo>
                <a:lnTo>
                  <a:pt x="136" y="252"/>
                </a:lnTo>
                <a:lnTo>
                  <a:pt x="132" y="244"/>
                </a:lnTo>
                <a:lnTo>
                  <a:pt x="123" y="231"/>
                </a:lnTo>
                <a:lnTo>
                  <a:pt x="115" y="214"/>
                </a:lnTo>
                <a:lnTo>
                  <a:pt x="106" y="195"/>
                </a:lnTo>
                <a:lnTo>
                  <a:pt x="100" y="174"/>
                </a:lnTo>
                <a:lnTo>
                  <a:pt x="96" y="155"/>
                </a:lnTo>
                <a:lnTo>
                  <a:pt x="98" y="138"/>
                </a:lnTo>
                <a:lnTo>
                  <a:pt x="108" y="125"/>
                </a:lnTo>
                <a:lnTo>
                  <a:pt x="127" y="108"/>
                </a:lnTo>
                <a:lnTo>
                  <a:pt x="144" y="98"/>
                </a:lnTo>
                <a:lnTo>
                  <a:pt x="163" y="96"/>
                </a:lnTo>
                <a:lnTo>
                  <a:pt x="185" y="100"/>
                </a:lnTo>
                <a:lnTo>
                  <a:pt x="206" y="108"/>
                </a:lnTo>
                <a:lnTo>
                  <a:pt x="225" y="119"/>
                </a:lnTo>
                <a:lnTo>
                  <a:pt x="242" y="129"/>
                </a:lnTo>
                <a:lnTo>
                  <a:pt x="251" y="136"/>
                </a:lnTo>
                <a:lnTo>
                  <a:pt x="286" y="119"/>
                </a:lnTo>
                <a:lnTo>
                  <a:pt x="321" y="106"/>
                </a:lnTo>
                <a:lnTo>
                  <a:pt x="325" y="95"/>
                </a:lnTo>
                <a:lnTo>
                  <a:pt x="331" y="76"/>
                </a:lnTo>
                <a:lnTo>
                  <a:pt x="338" y="55"/>
                </a:lnTo>
                <a:lnTo>
                  <a:pt x="350" y="34"/>
                </a:lnTo>
                <a:lnTo>
                  <a:pt x="361" y="17"/>
                </a:lnTo>
                <a:lnTo>
                  <a:pt x="376" y="4"/>
                </a:lnTo>
                <a:lnTo>
                  <a:pt x="39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8" name="直線矢印コネクタ 7"/>
          <p:cNvCxnSpPr/>
          <p:nvPr/>
        </p:nvCxnSpPr>
        <p:spPr>
          <a:xfrm flipH="1" flipV="1">
            <a:off x="2917330" y="3804674"/>
            <a:ext cx="1156261" cy="33367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3048000" y="3433549"/>
            <a:ext cx="1114164" cy="34547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746545" y="2502804"/>
            <a:ext cx="4060064" cy="3046988"/>
          </a:xfrm>
          <a:prstGeom prst="rect">
            <a:avLst/>
          </a:prstGeom>
          <a:noFill/>
        </p:spPr>
        <p:txBody>
          <a:bodyPr wrap="square" rtlCol="0">
            <a:spAutoFit/>
          </a:bodyPr>
          <a:lstStyle/>
          <a:p>
            <a:pPr>
              <a:lnSpc>
                <a:spcPct val="120000"/>
              </a:lnSpc>
            </a:pPr>
            <a:r>
              <a:rPr kumimoji="1" lang="ja-JP" altLang="en-US" sz="2000" dirty="0">
                <a:solidFill>
                  <a:schemeClr val="bg1"/>
                </a:solidFill>
                <a:latin typeface="Meiryo" charset="-128"/>
                <a:ea typeface="Meiryo" charset="-128"/>
                <a:cs typeface="Meiryo" charset="-128"/>
              </a:rPr>
              <a:t>ネットワークをハッキングしなくても、ナレッジデータを狂わせれば、アクチュエータ</a:t>
            </a:r>
            <a:r>
              <a:rPr kumimoji="1" lang="ja-JP" altLang="en-US" sz="2000" dirty="0" smtClean="0">
                <a:solidFill>
                  <a:schemeClr val="bg1"/>
                </a:solidFill>
                <a:latin typeface="Meiryo" charset="-128"/>
                <a:ea typeface="Meiryo" charset="-128"/>
                <a:cs typeface="Meiryo" charset="-128"/>
              </a:rPr>
              <a:t>をご作動させることができる。</a:t>
            </a:r>
            <a:endParaRPr kumimoji="1" lang="en-US" altLang="ja-JP" sz="2000" dirty="0" smtClean="0">
              <a:solidFill>
                <a:schemeClr val="bg1"/>
              </a:solidFill>
              <a:latin typeface="Meiryo" charset="-128"/>
              <a:ea typeface="Meiryo" charset="-128"/>
              <a:cs typeface="Meiryo" charset="-128"/>
            </a:endParaRPr>
          </a:p>
          <a:p>
            <a:pPr>
              <a:lnSpc>
                <a:spcPct val="120000"/>
              </a:lnSpc>
            </a:pPr>
            <a:r>
              <a:rPr kumimoji="1" lang="ja-JP" altLang="en-US" sz="2000" dirty="0" smtClean="0">
                <a:solidFill>
                  <a:schemeClr val="bg1"/>
                </a:solidFill>
                <a:latin typeface="Meiryo" charset="-128"/>
                <a:ea typeface="Meiryo" charset="-128"/>
                <a:cs typeface="Meiryo" charset="-128"/>
              </a:rPr>
              <a:t>データを改ざんしなくても、ニセのデバイスを設置して、情報を偏らせることで誤動作を誘発させることができる</a:t>
            </a:r>
            <a:endParaRPr kumimoji="1" lang="ja-JP" altLang="en-US" sz="2000" dirty="0">
              <a:solidFill>
                <a:schemeClr val="bg1"/>
              </a:solidFill>
              <a:latin typeface="Meiryo" charset="-128"/>
              <a:ea typeface="Meiryo" charset="-128"/>
              <a:cs typeface="Meiryo" charset="-128"/>
            </a:endParaRPr>
          </a:p>
        </p:txBody>
      </p:sp>
      <p:sp>
        <p:nvSpPr>
          <p:cNvPr id="11" name="Freeform 10"/>
          <p:cNvSpPr>
            <a:spLocks noChangeAspect="1" noEditPoints="1"/>
          </p:cNvSpPr>
          <p:nvPr/>
        </p:nvSpPr>
        <p:spPr bwMode="auto">
          <a:xfrm>
            <a:off x="1131523" y="2599842"/>
            <a:ext cx="1611173" cy="1667413"/>
          </a:xfrm>
          <a:custGeom>
            <a:avLst/>
            <a:gdLst>
              <a:gd name="T0" fmla="*/ 1071 w 1463"/>
              <a:gd name="T1" fmla="*/ 191 h 1513"/>
              <a:gd name="T2" fmla="*/ 1006 w 1463"/>
              <a:gd name="T3" fmla="*/ 179 h 1513"/>
              <a:gd name="T4" fmla="*/ 892 w 1463"/>
              <a:gd name="T5" fmla="*/ 48 h 1513"/>
              <a:gd name="T6" fmla="*/ 624 w 1463"/>
              <a:gd name="T7" fmla="*/ 8 h 1513"/>
              <a:gd name="T8" fmla="*/ 379 w 1463"/>
              <a:gd name="T9" fmla="*/ 212 h 1513"/>
              <a:gd name="T10" fmla="*/ 305 w 1463"/>
              <a:gd name="T11" fmla="*/ 217 h 1513"/>
              <a:gd name="T12" fmla="*/ 193 w 1463"/>
              <a:gd name="T13" fmla="*/ 204 h 1513"/>
              <a:gd name="T14" fmla="*/ 59 w 1463"/>
              <a:gd name="T15" fmla="*/ 315 h 1513"/>
              <a:gd name="T16" fmla="*/ 0 w 1463"/>
              <a:gd name="T17" fmla="*/ 557 h 1513"/>
              <a:gd name="T18" fmla="*/ 58 w 1463"/>
              <a:gd name="T19" fmla="*/ 733 h 1513"/>
              <a:gd name="T20" fmla="*/ 194 w 1463"/>
              <a:gd name="T21" fmla="*/ 853 h 1513"/>
              <a:gd name="T22" fmla="*/ 1034 w 1463"/>
              <a:gd name="T23" fmla="*/ 888 h 1513"/>
              <a:gd name="T24" fmla="*/ 1281 w 1463"/>
              <a:gd name="T25" fmla="*/ 824 h 1513"/>
              <a:gd name="T26" fmla="*/ 1422 w 1463"/>
              <a:gd name="T27" fmla="*/ 669 h 1513"/>
              <a:gd name="T28" fmla="*/ 1463 w 1463"/>
              <a:gd name="T29" fmla="*/ 499 h 1513"/>
              <a:gd name="T30" fmla="*/ 1421 w 1463"/>
              <a:gd name="T31" fmla="*/ 266 h 1513"/>
              <a:gd name="T32" fmla="*/ 1310 w 1463"/>
              <a:gd name="T33" fmla="*/ 175 h 1513"/>
              <a:gd name="T34" fmla="*/ 939 w 1463"/>
              <a:gd name="T35" fmla="*/ 1098 h 1513"/>
              <a:gd name="T36" fmla="*/ 211 w 1463"/>
              <a:gd name="T37" fmla="*/ 962 h 1513"/>
              <a:gd name="T38" fmla="*/ 236 w 1463"/>
              <a:gd name="T39" fmla="*/ 993 h 1513"/>
              <a:gd name="T40" fmla="*/ 258 w 1463"/>
              <a:gd name="T41" fmla="*/ 958 h 1513"/>
              <a:gd name="T42" fmla="*/ 904 w 1463"/>
              <a:gd name="T43" fmla="*/ 993 h 1513"/>
              <a:gd name="T44" fmla="*/ 896 w 1463"/>
              <a:gd name="T45" fmla="*/ 1037 h 1513"/>
              <a:gd name="T46" fmla="*/ 939 w 1463"/>
              <a:gd name="T47" fmla="*/ 1028 h 1513"/>
              <a:gd name="T48" fmla="*/ 915 w 1463"/>
              <a:gd name="T49" fmla="*/ 991 h 1513"/>
              <a:gd name="T50" fmla="*/ 158 w 1463"/>
              <a:gd name="T51" fmla="*/ 1125 h 1513"/>
              <a:gd name="T52" fmla="*/ 188 w 1463"/>
              <a:gd name="T53" fmla="*/ 1150 h 1513"/>
              <a:gd name="T54" fmla="*/ 204 w 1463"/>
              <a:gd name="T55" fmla="*/ 1111 h 1513"/>
              <a:gd name="T56" fmla="*/ 271 w 1463"/>
              <a:gd name="T57" fmla="*/ 1257 h 1513"/>
              <a:gd name="T58" fmla="*/ 271 w 1463"/>
              <a:gd name="T59" fmla="*/ 1304 h 1513"/>
              <a:gd name="T60" fmla="*/ 315 w 1463"/>
              <a:gd name="T61" fmla="*/ 1286 h 1513"/>
              <a:gd name="T62" fmla="*/ 288 w 1463"/>
              <a:gd name="T63" fmla="*/ 1252 h 1513"/>
              <a:gd name="T64" fmla="*/ 470 w 1463"/>
              <a:gd name="T65" fmla="*/ 966 h 1513"/>
              <a:gd name="T66" fmla="*/ 505 w 1463"/>
              <a:gd name="T67" fmla="*/ 991 h 1513"/>
              <a:gd name="T68" fmla="*/ 514 w 1463"/>
              <a:gd name="T69" fmla="*/ 948 h 1513"/>
              <a:gd name="T70" fmla="*/ 424 w 1463"/>
              <a:gd name="T71" fmla="*/ 1156 h 1513"/>
              <a:gd name="T72" fmla="*/ 433 w 1463"/>
              <a:gd name="T73" fmla="*/ 1201 h 1513"/>
              <a:gd name="T74" fmla="*/ 471 w 1463"/>
              <a:gd name="T75" fmla="*/ 1175 h 1513"/>
              <a:gd name="T76" fmla="*/ 653 w 1463"/>
              <a:gd name="T77" fmla="*/ 991 h 1513"/>
              <a:gd name="T78" fmla="*/ 625 w 1463"/>
              <a:gd name="T79" fmla="*/ 1025 h 1513"/>
              <a:gd name="T80" fmla="*/ 670 w 1463"/>
              <a:gd name="T81" fmla="*/ 1043 h 1513"/>
              <a:gd name="T82" fmla="*/ 670 w 1463"/>
              <a:gd name="T83" fmla="*/ 995 h 1513"/>
              <a:gd name="T84" fmla="*/ 579 w 1463"/>
              <a:gd name="T85" fmla="*/ 1108 h 1513"/>
              <a:gd name="T86" fmla="*/ 598 w 1463"/>
              <a:gd name="T87" fmla="*/ 1154 h 1513"/>
              <a:gd name="T88" fmla="*/ 633 w 1463"/>
              <a:gd name="T89" fmla="*/ 1124 h 1513"/>
              <a:gd name="T90" fmla="*/ 497 w 1463"/>
              <a:gd name="T91" fmla="*/ 1358 h 1513"/>
              <a:gd name="T92" fmla="*/ 473 w 1463"/>
              <a:gd name="T93" fmla="*/ 1394 h 1513"/>
              <a:gd name="T94" fmla="*/ 515 w 1463"/>
              <a:gd name="T95" fmla="*/ 1401 h 1513"/>
              <a:gd name="T96" fmla="*/ 507 w 1463"/>
              <a:gd name="T97" fmla="*/ 1361 h 1513"/>
              <a:gd name="T98" fmla="*/ 1099 w 1463"/>
              <a:gd name="T99" fmla="*/ 958 h 1513"/>
              <a:gd name="T100" fmla="*/ 1124 w 1463"/>
              <a:gd name="T101" fmla="*/ 995 h 1513"/>
              <a:gd name="T102" fmla="*/ 1151 w 1463"/>
              <a:gd name="T103" fmla="*/ 962 h 1513"/>
              <a:gd name="T104" fmla="*/ 1223 w 1463"/>
              <a:gd name="T105" fmla="*/ 1045 h 1513"/>
              <a:gd name="T106" fmla="*/ 1205 w 1463"/>
              <a:gd name="T107" fmla="*/ 1088 h 1513"/>
              <a:gd name="T108" fmla="*/ 1252 w 1463"/>
              <a:gd name="T109" fmla="*/ 1088 h 1513"/>
              <a:gd name="T110" fmla="*/ 1235 w 1463"/>
              <a:gd name="T111" fmla="*/ 1045 h 1513"/>
              <a:gd name="T112" fmla="*/ 993 w 1463"/>
              <a:gd name="T113" fmla="*/ 1222 h 1513"/>
              <a:gd name="T114" fmla="*/ 1019 w 1463"/>
              <a:gd name="T115" fmla="*/ 1256 h 1513"/>
              <a:gd name="T116" fmla="*/ 1043 w 1463"/>
              <a:gd name="T117" fmla="*/ 1218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3" h="1513">
                <a:moveTo>
                  <a:pt x="1175" y="157"/>
                </a:moveTo>
                <a:lnTo>
                  <a:pt x="1175" y="157"/>
                </a:lnTo>
                <a:lnTo>
                  <a:pt x="1162" y="157"/>
                </a:lnTo>
                <a:lnTo>
                  <a:pt x="1146" y="158"/>
                </a:lnTo>
                <a:lnTo>
                  <a:pt x="1129" y="160"/>
                </a:lnTo>
                <a:lnTo>
                  <a:pt x="1111" y="165"/>
                </a:lnTo>
                <a:lnTo>
                  <a:pt x="1103" y="169"/>
                </a:lnTo>
                <a:lnTo>
                  <a:pt x="1094" y="173"/>
                </a:lnTo>
                <a:lnTo>
                  <a:pt x="1086" y="178"/>
                </a:lnTo>
                <a:lnTo>
                  <a:pt x="1078" y="184"/>
                </a:lnTo>
                <a:lnTo>
                  <a:pt x="1071" y="191"/>
                </a:lnTo>
                <a:lnTo>
                  <a:pt x="1064" y="199"/>
                </a:lnTo>
                <a:lnTo>
                  <a:pt x="1058" y="209"/>
                </a:lnTo>
                <a:lnTo>
                  <a:pt x="1053" y="220"/>
                </a:lnTo>
                <a:lnTo>
                  <a:pt x="1025" y="280"/>
                </a:lnTo>
                <a:lnTo>
                  <a:pt x="1025" y="280"/>
                </a:lnTo>
                <a:lnTo>
                  <a:pt x="1025" y="261"/>
                </a:lnTo>
                <a:lnTo>
                  <a:pt x="1022" y="243"/>
                </a:lnTo>
                <a:lnTo>
                  <a:pt x="1020" y="227"/>
                </a:lnTo>
                <a:lnTo>
                  <a:pt x="1016" y="210"/>
                </a:lnTo>
                <a:lnTo>
                  <a:pt x="1011" y="195"/>
                </a:lnTo>
                <a:lnTo>
                  <a:pt x="1006" y="179"/>
                </a:lnTo>
                <a:lnTo>
                  <a:pt x="1000" y="165"/>
                </a:lnTo>
                <a:lnTo>
                  <a:pt x="993" y="151"/>
                </a:lnTo>
                <a:lnTo>
                  <a:pt x="985" y="138"/>
                </a:lnTo>
                <a:lnTo>
                  <a:pt x="977" y="126"/>
                </a:lnTo>
                <a:lnTo>
                  <a:pt x="969" y="114"/>
                </a:lnTo>
                <a:lnTo>
                  <a:pt x="959" y="102"/>
                </a:lnTo>
                <a:lnTo>
                  <a:pt x="949" y="92"/>
                </a:lnTo>
                <a:lnTo>
                  <a:pt x="938" y="82"/>
                </a:lnTo>
                <a:lnTo>
                  <a:pt x="928" y="73"/>
                </a:lnTo>
                <a:lnTo>
                  <a:pt x="916" y="65"/>
                </a:lnTo>
                <a:lnTo>
                  <a:pt x="892" y="48"/>
                </a:lnTo>
                <a:lnTo>
                  <a:pt x="867" y="35"/>
                </a:lnTo>
                <a:lnTo>
                  <a:pt x="841" y="24"/>
                </a:lnTo>
                <a:lnTo>
                  <a:pt x="814" y="15"/>
                </a:lnTo>
                <a:lnTo>
                  <a:pt x="786" y="8"/>
                </a:lnTo>
                <a:lnTo>
                  <a:pt x="758" y="3"/>
                </a:lnTo>
                <a:lnTo>
                  <a:pt x="731" y="1"/>
                </a:lnTo>
                <a:lnTo>
                  <a:pt x="704" y="0"/>
                </a:lnTo>
                <a:lnTo>
                  <a:pt x="704" y="0"/>
                </a:lnTo>
                <a:lnTo>
                  <a:pt x="677" y="1"/>
                </a:lnTo>
                <a:lnTo>
                  <a:pt x="651" y="3"/>
                </a:lnTo>
                <a:lnTo>
                  <a:pt x="624" y="8"/>
                </a:lnTo>
                <a:lnTo>
                  <a:pt x="599" y="14"/>
                </a:lnTo>
                <a:lnTo>
                  <a:pt x="573" y="22"/>
                </a:lnTo>
                <a:lnTo>
                  <a:pt x="549" y="33"/>
                </a:lnTo>
                <a:lnTo>
                  <a:pt x="524" y="46"/>
                </a:lnTo>
                <a:lnTo>
                  <a:pt x="502" y="61"/>
                </a:lnTo>
                <a:lnTo>
                  <a:pt x="478" y="79"/>
                </a:lnTo>
                <a:lnTo>
                  <a:pt x="457" y="100"/>
                </a:lnTo>
                <a:lnTo>
                  <a:pt x="436" y="124"/>
                </a:lnTo>
                <a:lnTo>
                  <a:pt x="415" y="150"/>
                </a:lnTo>
                <a:lnTo>
                  <a:pt x="397" y="179"/>
                </a:lnTo>
                <a:lnTo>
                  <a:pt x="379" y="212"/>
                </a:lnTo>
                <a:lnTo>
                  <a:pt x="361" y="248"/>
                </a:lnTo>
                <a:lnTo>
                  <a:pt x="344" y="288"/>
                </a:lnTo>
                <a:lnTo>
                  <a:pt x="344" y="288"/>
                </a:lnTo>
                <a:lnTo>
                  <a:pt x="335" y="280"/>
                </a:lnTo>
                <a:lnTo>
                  <a:pt x="326" y="272"/>
                </a:lnTo>
                <a:lnTo>
                  <a:pt x="316" y="259"/>
                </a:lnTo>
                <a:lnTo>
                  <a:pt x="313" y="251"/>
                </a:lnTo>
                <a:lnTo>
                  <a:pt x="309" y="244"/>
                </a:lnTo>
                <a:lnTo>
                  <a:pt x="307" y="236"/>
                </a:lnTo>
                <a:lnTo>
                  <a:pt x="305" y="227"/>
                </a:lnTo>
                <a:lnTo>
                  <a:pt x="305" y="217"/>
                </a:lnTo>
                <a:lnTo>
                  <a:pt x="308" y="206"/>
                </a:lnTo>
                <a:lnTo>
                  <a:pt x="313" y="196"/>
                </a:lnTo>
                <a:lnTo>
                  <a:pt x="318" y="184"/>
                </a:lnTo>
                <a:lnTo>
                  <a:pt x="318" y="184"/>
                </a:lnTo>
                <a:lnTo>
                  <a:pt x="298" y="184"/>
                </a:lnTo>
                <a:lnTo>
                  <a:pt x="279" y="185"/>
                </a:lnTo>
                <a:lnTo>
                  <a:pt x="261" y="188"/>
                </a:lnTo>
                <a:lnTo>
                  <a:pt x="243" y="190"/>
                </a:lnTo>
                <a:lnTo>
                  <a:pt x="225" y="195"/>
                </a:lnTo>
                <a:lnTo>
                  <a:pt x="208" y="199"/>
                </a:lnTo>
                <a:lnTo>
                  <a:pt x="193" y="204"/>
                </a:lnTo>
                <a:lnTo>
                  <a:pt x="178" y="211"/>
                </a:lnTo>
                <a:lnTo>
                  <a:pt x="162" y="218"/>
                </a:lnTo>
                <a:lnTo>
                  <a:pt x="148" y="227"/>
                </a:lnTo>
                <a:lnTo>
                  <a:pt x="135" y="235"/>
                </a:lnTo>
                <a:lnTo>
                  <a:pt x="122" y="244"/>
                </a:lnTo>
                <a:lnTo>
                  <a:pt x="110" y="255"/>
                </a:lnTo>
                <a:lnTo>
                  <a:pt x="99" y="266"/>
                </a:lnTo>
                <a:lnTo>
                  <a:pt x="88" y="277"/>
                </a:lnTo>
                <a:lnTo>
                  <a:pt x="78" y="289"/>
                </a:lnTo>
                <a:lnTo>
                  <a:pt x="69" y="302"/>
                </a:lnTo>
                <a:lnTo>
                  <a:pt x="59" y="315"/>
                </a:lnTo>
                <a:lnTo>
                  <a:pt x="51" y="328"/>
                </a:lnTo>
                <a:lnTo>
                  <a:pt x="44" y="343"/>
                </a:lnTo>
                <a:lnTo>
                  <a:pt x="37" y="357"/>
                </a:lnTo>
                <a:lnTo>
                  <a:pt x="30" y="372"/>
                </a:lnTo>
                <a:lnTo>
                  <a:pt x="19" y="403"/>
                </a:lnTo>
                <a:lnTo>
                  <a:pt x="11" y="436"/>
                </a:lnTo>
                <a:lnTo>
                  <a:pt x="5" y="469"/>
                </a:lnTo>
                <a:lnTo>
                  <a:pt x="2" y="503"/>
                </a:lnTo>
                <a:lnTo>
                  <a:pt x="0" y="539"/>
                </a:lnTo>
                <a:lnTo>
                  <a:pt x="0" y="539"/>
                </a:lnTo>
                <a:lnTo>
                  <a:pt x="0" y="557"/>
                </a:lnTo>
                <a:lnTo>
                  <a:pt x="2" y="573"/>
                </a:lnTo>
                <a:lnTo>
                  <a:pt x="4" y="591"/>
                </a:lnTo>
                <a:lnTo>
                  <a:pt x="6" y="607"/>
                </a:lnTo>
                <a:lnTo>
                  <a:pt x="11" y="624"/>
                </a:lnTo>
                <a:lnTo>
                  <a:pt x="16" y="641"/>
                </a:lnTo>
                <a:lnTo>
                  <a:pt x="20" y="657"/>
                </a:lnTo>
                <a:lnTo>
                  <a:pt x="26" y="672"/>
                </a:lnTo>
                <a:lnTo>
                  <a:pt x="33" y="688"/>
                </a:lnTo>
                <a:lnTo>
                  <a:pt x="42" y="703"/>
                </a:lnTo>
                <a:lnTo>
                  <a:pt x="50" y="717"/>
                </a:lnTo>
                <a:lnTo>
                  <a:pt x="58" y="733"/>
                </a:lnTo>
                <a:lnTo>
                  <a:pt x="68" y="746"/>
                </a:lnTo>
                <a:lnTo>
                  <a:pt x="78" y="759"/>
                </a:lnTo>
                <a:lnTo>
                  <a:pt x="89" y="772"/>
                </a:lnTo>
                <a:lnTo>
                  <a:pt x="101" y="785"/>
                </a:lnTo>
                <a:lnTo>
                  <a:pt x="113" y="797"/>
                </a:lnTo>
                <a:lnTo>
                  <a:pt x="125" y="807"/>
                </a:lnTo>
                <a:lnTo>
                  <a:pt x="138" y="818"/>
                </a:lnTo>
                <a:lnTo>
                  <a:pt x="151" y="827"/>
                </a:lnTo>
                <a:lnTo>
                  <a:pt x="165" y="837"/>
                </a:lnTo>
                <a:lnTo>
                  <a:pt x="179" y="845"/>
                </a:lnTo>
                <a:lnTo>
                  <a:pt x="194" y="853"/>
                </a:lnTo>
                <a:lnTo>
                  <a:pt x="210" y="861"/>
                </a:lnTo>
                <a:lnTo>
                  <a:pt x="225" y="868"/>
                </a:lnTo>
                <a:lnTo>
                  <a:pt x="240" y="872"/>
                </a:lnTo>
                <a:lnTo>
                  <a:pt x="257" y="877"/>
                </a:lnTo>
                <a:lnTo>
                  <a:pt x="274" y="882"/>
                </a:lnTo>
                <a:lnTo>
                  <a:pt x="290" y="885"/>
                </a:lnTo>
                <a:lnTo>
                  <a:pt x="307" y="887"/>
                </a:lnTo>
                <a:lnTo>
                  <a:pt x="324" y="889"/>
                </a:lnTo>
                <a:lnTo>
                  <a:pt x="342" y="889"/>
                </a:lnTo>
                <a:lnTo>
                  <a:pt x="1034" y="888"/>
                </a:lnTo>
                <a:lnTo>
                  <a:pt x="1034" y="888"/>
                </a:lnTo>
                <a:lnTo>
                  <a:pt x="1061" y="888"/>
                </a:lnTo>
                <a:lnTo>
                  <a:pt x="1087" y="885"/>
                </a:lnTo>
                <a:lnTo>
                  <a:pt x="1112" y="883"/>
                </a:lnTo>
                <a:lnTo>
                  <a:pt x="1137" y="878"/>
                </a:lnTo>
                <a:lnTo>
                  <a:pt x="1159" y="874"/>
                </a:lnTo>
                <a:lnTo>
                  <a:pt x="1182" y="868"/>
                </a:lnTo>
                <a:lnTo>
                  <a:pt x="1203" y="861"/>
                </a:lnTo>
                <a:lnTo>
                  <a:pt x="1224" y="852"/>
                </a:lnTo>
                <a:lnTo>
                  <a:pt x="1244" y="844"/>
                </a:lnTo>
                <a:lnTo>
                  <a:pt x="1263" y="835"/>
                </a:lnTo>
                <a:lnTo>
                  <a:pt x="1281" y="824"/>
                </a:lnTo>
                <a:lnTo>
                  <a:pt x="1298" y="812"/>
                </a:lnTo>
                <a:lnTo>
                  <a:pt x="1314" y="800"/>
                </a:lnTo>
                <a:lnTo>
                  <a:pt x="1330" y="788"/>
                </a:lnTo>
                <a:lnTo>
                  <a:pt x="1344" y="775"/>
                </a:lnTo>
                <a:lnTo>
                  <a:pt x="1358" y="761"/>
                </a:lnTo>
                <a:lnTo>
                  <a:pt x="1371" y="747"/>
                </a:lnTo>
                <a:lnTo>
                  <a:pt x="1383" y="732"/>
                </a:lnTo>
                <a:lnTo>
                  <a:pt x="1393" y="717"/>
                </a:lnTo>
                <a:lnTo>
                  <a:pt x="1404" y="701"/>
                </a:lnTo>
                <a:lnTo>
                  <a:pt x="1414" y="685"/>
                </a:lnTo>
                <a:lnTo>
                  <a:pt x="1422" y="669"/>
                </a:lnTo>
                <a:lnTo>
                  <a:pt x="1430" y="652"/>
                </a:lnTo>
                <a:lnTo>
                  <a:pt x="1437" y="636"/>
                </a:lnTo>
                <a:lnTo>
                  <a:pt x="1443" y="618"/>
                </a:lnTo>
                <a:lnTo>
                  <a:pt x="1448" y="602"/>
                </a:lnTo>
                <a:lnTo>
                  <a:pt x="1453" y="584"/>
                </a:lnTo>
                <a:lnTo>
                  <a:pt x="1456" y="567"/>
                </a:lnTo>
                <a:lnTo>
                  <a:pt x="1460" y="549"/>
                </a:lnTo>
                <a:lnTo>
                  <a:pt x="1461" y="533"/>
                </a:lnTo>
                <a:lnTo>
                  <a:pt x="1462" y="515"/>
                </a:lnTo>
                <a:lnTo>
                  <a:pt x="1463" y="499"/>
                </a:lnTo>
                <a:lnTo>
                  <a:pt x="1463" y="499"/>
                </a:lnTo>
                <a:lnTo>
                  <a:pt x="1462" y="448"/>
                </a:lnTo>
                <a:lnTo>
                  <a:pt x="1461" y="424"/>
                </a:lnTo>
                <a:lnTo>
                  <a:pt x="1459" y="403"/>
                </a:lnTo>
                <a:lnTo>
                  <a:pt x="1456" y="382"/>
                </a:lnTo>
                <a:lnTo>
                  <a:pt x="1454" y="361"/>
                </a:lnTo>
                <a:lnTo>
                  <a:pt x="1449" y="343"/>
                </a:lnTo>
                <a:lnTo>
                  <a:pt x="1446" y="326"/>
                </a:lnTo>
                <a:lnTo>
                  <a:pt x="1440" y="309"/>
                </a:lnTo>
                <a:lnTo>
                  <a:pt x="1434" y="294"/>
                </a:lnTo>
                <a:lnTo>
                  <a:pt x="1428" y="279"/>
                </a:lnTo>
                <a:lnTo>
                  <a:pt x="1421" y="266"/>
                </a:lnTo>
                <a:lnTo>
                  <a:pt x="1414" y="254"/>
                </a:lnTo>
                <a:lnTo>
                  <a:pt x="1405" y="242"/>
                </a:lnTo>
                <a:lnTo>
                  <a:pt x="1397" y="231"/>
                </a:lnTo>
                <a:lnTo>
                  <a:pt x="1389" y="221"/>
                </a:lnTo>
                <a:lnTo>
                  <a:pt x="1378" y="212"/>
                </a:lnTo>
                <a:lnTo>
                  <a:pt x="1369" y="204"/>
                </a:lnTo>
                <a:lnTo>
                  <a:pt x="1358" y="197"/>
                </a:lnTo>
                <a:lnTo>
                  <a:pt x="1346" y="190"/>
                </a:lnTo>
                <a:lnTo>
                  <a:pt x="1334" y="184"/>
                </a:lnTo>
                <a:lnTo>
                  <a:pt x="1323" y="179"/>
                </a:lnTo>
                <a:lnTo>
                  <a:pt x="1310" y="175"/>
                </a:lnTo>
                <a:lnTo>
                  <a:pt x="1297" y="170"/>
                </a:lnTo>
                <a:lnTo>
                  <a:pt x="1269" y="164"/>
                </a:lnTo>
                <a:lnTo>
                  <a:pt x="1240" y="159"/>
                </a:lnTo>
                <a:lnTo>
                  <a:pt x="1208" y="157"/>
                </a:lnTo>
                <a:lnTo>
                  <a:pt x="1175" y="157"/>
                </a:lnTo>
                <a:lnTo>
                  <a:pt x="1175" y="157"/>
                </a:lnTo>
                <a:close/>
                <a:moveTo>
                  <a:pt x="835" y="931"/>
                </a:moveTo>
                <a:lnTo>
                  <a:pt x="731" y="1149"/>
                </a:lnTo>
                <a:lnTo>
                  <a:pt x="839" y="1150"/>
                </a:lnTo>
                <a:lnTo>
                  <a:pt x="728" y="1513"/>
                </a:lnTo>
                <a:lnTo>
                  <a:pt x="939" y="1098"/>
                </a:lnTo>
                <a:lnTo>
                  <a:pt x="832" y="1098"/>
                </a:lnTo>
                <a:lnTo>
                  <a:pt x="835" y="931"/>
                </a:lnTo>
                <a:close/>
                <a:moveTo>
                  <a:pt x="236" y="942"/>
                </a:moveTo>
                <a:lnTo>
                  <a:pt x="236" y="942"/>
                </a:lnTo>
                <a:lnTo>
                  <a:pt x="230" y="942"/>
                </a:lnTo>
                <a:lnTo>
                  <a:pt x="225" y="943"/>
                </a:lnTo>
                <a:lnTo>
                  <a:pt x="222" y="946"/>
                </a:lnTo>
                <a:lnTo>
                  <a:pt x="217" y="949"/>
                </a:lnTo>
                <a:lnTo>
                  <a:pt x="214" y="953"/>
                </a:lnTo>
                <a:lnTo>
                  <a:pt x="212" y="958"/>
                </a:lnTo>
                <a:lnTo>
                  <a:pt x="211" y="962"/>
                </a:lnTo>
                <a:lnTo>
                  <a:pt x="210" y="967"/>
                </a:lnTo>
                <a:lnTo>
                  <a:pt x="210" y="967"/>
                </a:lnTo>
                <a:lnTo>
                  <a:pt x="211" y="972"/>
                </a:lnTo>
                <a:lnTo>
                  <a:pt x="212" y="976"/>
                </a:lnTo>
                <a:lnTo>
                  <a:pt x="214" y="981"/>
                </a:lnTo>
                <a:lnTo>
                  <a:pt x="217" y="985"/>
                </a:lnTo>
                <a:lnTo>
                  <a:pt x="222" y="988"/>
                </a:lnTo>
                <a:lnTo>
                  <a:pt x="225" y="991"/>
                </a:lnTo>
                <a:lnTo>
                  <a:pt x="230" y="992"/>
                </a:lnTo>
                <a:lnTo>
                  <a:pt x="236" y="993"/>
                </a:lnTo>
                <a:lnTo>
                  <a:pt x="236" y="993"/>
                </a:lnTo>
                <a:lnTo>
                  <a:pt x="240" y="992"/>
                </a:lnTo>
                <a:lnTo>
                  <a:pt x="245" y="991"/>
                </a:lnTo>
                <a:lnTo>
                  <a:pt x="250" y="988"/>
                </a:lnTo>
                <a:lnTo>
                  <a:pt x="253" y="985"/>
                </a:lnTo>
                <a:lnTo>
                  <a:pt x="256" y="981"/>
                </a:lnTo>
                <a:lnTo>
                  <a:pt x="258" y="976"/>
                </a:lnTo>
                <a:lnTo>
                  <a:pt x="261" y="972"/>
                </a:lnTo>
                <a:lnTo>
                  <a:pt x="261" y="967"/>
                </a:lnTo>
                <a:lnTo>
                  <a:pt x="261" y="967"/>
                </a:lnTo>
                <a:lnTo>
                  <a:pt x="261" y="962"/>
                </a:lnTo>
                <a:lnTo>
                  <a:pt x="258" y="958"/>
                </a:lnTo>
                <a:lnTo>
                  <a:pt x="256" y="953"/>
                </a:lnTo>
                <a:lnTo>
                  <a:pt x="253" y="949"/>
                </a:lnTo>
                <a:lnTo>
                  <a:pt x="250" y="946"/>
                </a:lnTo>
                <a:lnTo>
                  <a:pt x="245" y="943"/>
                </a:lnTo>
                <a:lnTo>
                  <a:pt x="240" y="942"/>
                </a:lnTo>
                <a:lnTo>
                  <a:pt x="236" y="942"/>
                </a:lnTo>
                <a:lnTo>
                  <a:pt x="236" y="942"/>
                </a:lnTo>
                <a:close/>
                <a:moveTo>
                  <a:pt x="915" y="991"/>
                </a:moveTo>
                <a:lnTo>
                  <a:pt x="915" y="991"/>
                </a:lnTo>
                <a:lnTo>
                  <a:pt x="909" y="992"/>
                </a:lnTo>
                <a:lnTo>
                  <a:pt x="904" y="993"/>
                </a:lnTo>
                <a:lnTo>
                  <a:pt x="899" y="995"/>
                </a:lnTo>
                <a:lnTo>
                  <a:pt x="896" y="999"/>
                </a:lnTo>
                <a:lnTo>
                  <a:pt x="892" y="1002"/>
                </a:lnTo>
                <a:lnTo>
                  <a:pt x="890" y="1007"/>
                </a:lnTo>
                <a:lnTo>
                  <a:pt x="889" y="1012"/>
                </a:lnTo>
                <a:lnTo>
                  <a:pt x="887" y="1018"/>
                </a:lnTo>
                <a:lnTo>
                  <a:pt x="887" y="1018"/>
                </a:lnTo>
                <a:lnTo>
                  <a:pt x="889" y="1024"/>
                </a:lnTo>
                <a:lnTo>
                  <a:pt x="890" y="1028"/>
                </a:lnTo>
                <a:lnTo>
                  <a:pt x="892" y="1033"/>
                </a:lnTo>
                <a:lnTo>
                  <a:pt x="896" y="1037"/>
                </a:lnTo>
                <a:lnTo>
                  <a:pt x="899" y="1040"/>
                </a:lnTo>
                <a:lnTo>
                  <a:pt x="904" y="1043"/>
                </a:lnTo>
                <a:lnTo>
                  <a:pt x="909" y="1044"/>
                </a:lnTo>
                <a:lnTo>
                  <a:pt x="915" y="1045"/>
                </a:lnTo>
                <a:lnTo>
                  <a:pt x="915" y="1045"/>
                </a:lnTo>
                <a:lnTo>
                  <a:pt x="920" y="1044"/>
                </a:lnTo>
                <a:lnTo>
                  <a:pt x="925" y="1043"/>
                </a:lnTo>
                <a:lnTo>
                  <a:pt x="930" y="1040"/>
                </a:lnTo>
                <a:lnTo>
                  <a:pt x="933" y="1037"/>
                </a:lnTo>
                <a:lnTo>
                  <a:pt x="937" y="1033"/>
                </a:lnTo>
                <a:lnTo>
                  <a:pt x="939" y="1028"/>
                </a:lnTo>
                <a:lnTo>
                  <a:pt x="941" y="1024"/>
                </a:lnTo>
                <a:lnTo>
                  <a:pt x="942" y="1018"/>
                </a:lnTo>
                <a:lnTo>
                  <a:pt x="942" y="1018"/>
                </a:lnTo>
                <a:lnTo>
                  <a:pt x="941" y="1012"/>
                </a:lnTo>
                <a:lnTo>
                  <a:pt x="939" y="1007"/>
                </a:lnTo>
                <a:lnTo>
                  <a:pt x="937" y="1002"/>
                </a:lnTo>
                <a:lnTo>
                  <a:pt x="933" y="999"/>
                </a:lnTo>
                <a:lnTo>
                  <a:pt x="930" y="995"/>
                </a:lnTo>
                <a:lnTo>
                  <a:pt x="925" y="993"/>
                </a:lnTo>
                <a:lnTo>
                  <a:pt x="920" y="992"/>
                </a:lnTo>
                <a:lnTo>
                  <a:pt x="915" y="991"/>
                </a:lnTo>
                <a:lnTo>
                  <a:pt x="915" y="991"/>
                </a:lnTo>
                <a:close/>
                <a:moveTo>
                  <a:pt x="182" y="1101"/>
                </a:moveTo>
                <a:lnTo>
                  <a:pt x="182" y="1101"/>
                </a:lnTo>
                <a:lnTo>
                  <a:pt x="178" y="1101"/>
                </a:lnTo>
                <a:lnTo>
                  <a:pt x="173" y="1102"/>
                </a:lnTo>
                <a:lnTo>
                  <a:pt x="168" y="1104"/>
                </a:lnTo>
                <a:lnTo>
                  <a:pt x="165" y="1108"/>
                </a:lnTo>
                <a:lnTo>
                  <a:pt x="162" y="1111"/>
                </a:lnTo>
                <a:lnTo>
                  <a:pt x="160" y="1116"/>
                </a:lnTo>
                <a:lnTo>
                  <a:pt x="158" y="1121"/>
                </a:lnTo>
                <a:lnTo>
                  <a:pt x="158" y="1125"/>
                </a:lnTo>
                <a:lnTo>
                  <a:pt x="158" y="1125"/>
                </a:lnTo>
                <a:lnTo>
                  <a:pt x="158" y="1130"/>
                </a:lnTo>
                <a:lnTo>
                  <a:pt x="160" y="1135"/>
                </a:lnTo>
                <a:lnTo>
                  <a:pt x="162" y="1140"/>
                </a:lnTo>
                <a:lnTo>
                  <a:pt x="165" y="1143"/>
                </a:lnTo>
                <a:lnTo>
                  <a:pt x="168" y="1147"/>
                </a:lnTo>
                <a:lnTo>
                  <a:pt x="173" y="1149"/>
                </a:lnTo>
                <a:lnTo>
                  <a:pt x="178" y="1150"/>
                </a:lnTo>
                <a:lnTo>
                  <a:pt x="182" y="1150"/>
                </a:lnTo>
                <a:lnTo>
                  <a:pt x="182" y="1150"/>
                </a:lnTo>
                <a:lnTo>
                  <a:pt x="188" y="1150"/>
                </a:lnTo>
                <a:lnTo>
                  <a:pt x="193" y="1149"/>
                </a:lnTo>
                <a:lnTo>
                  <a:pt x="197" y="1147"/>
                </a:lnTo>
                <a:lnTo>
                  <a:pt x="201" y="1143"/>
                </a:lnTo>
                <a:lnTo>
                  <a:pt x="204" y="1140"/>
                </a:lnTo>
                <a:lnTo>
                  <a:pt x="206" y="1135"/>
                </a:lnTo>
                <a:lnTo>
                  <a:pt x="207" y="1130"/>
                </a:lnTo>
                <a:lnTo>
                  <a:pt x="208" y="1125"/>
                </a:lnTo>
                <a:lnTo>
                  <a:pt x="208" y="1125"/>
                </a:lnTo>
                <a:lnTo>
                  <a:pt x="207" y="1121"/>
                </a:lnTo>
                <a:lnTo>
                  <a:pt x="206" y="1116"/>
                </a:lnTo>
                <a:lnTo>
                  <a:pt x="204" y="1111"/>
                </a:lnTo>
                <a:lnTo>
                  <a:pt x="201" y="1108"/>
                </a:lnTo>
                <a:lnTo>
                  <a:pt x="197" y="1104"/>
                </a:lnTo>
                <a:lnTo>
                  <a:pt x="193" y="1102"/>
                </a:lnTo>
                <a:lnTo>
                  <a:pt x="188" y="1101"/>
                </a:lnTo>
                <a:lnTo>
                  <a:pt x="182" y="1101"/>
                </a:lnTo>
                <a:lnTo>
                  <a:pt x="182" y="1101"/>
                </a:lnTo>
                <a:close/>
                <a:moveTo>
                  <a:pt x="288" y="1252"/>
                </a:moveTo>
                <a:lnTo>
                  <a:pt x="288" y="1252"/>
                </a:lnTo>
                <a:lnTo>
                  <a:pt x="282" y="1253"/>
                </a:lnTo>
                <a:lnTo>
                  <a:pt x="276" y="1254"/>
                </a:lnTo>
                <a:lnTo>
                  <a:pt x="271" y="1257"/>
                </a:lnTo>
                <a:lnTo>
                  <a:pt x="268" y="1260"/>
                </a:lnTo>
                <a:lnTo>
                  <a:pt x="264" y="1265"/>
                </a:lnTo>
                <a:lnTo>
                  <a:pt x="262" y="1270"/>
                </a:lnTo>
                <a:lnTo>
                  <a:pt x="259" y="1274"/>
                </a:lnTo>
                <a:lnTo>
                  <a:pt x="259" y="1280"/>
                </a:lnTo>
                <a:lnTo>
                  <a:pt x="259" y="1280"/>
                </a:lnTo>
                <a:lnTo>
                  <a:pt x="259" y="1286"/>
                </a:lnTo>
                <a:lnTo>
                  <a:pt x="262" y="1292"/>
                </a:lnTo>
                <a:lnTo>
                  <a:pt x="264" y="1297"/>
                </a:lnTo>
                <a:lnTo>
                  <a:pt x="268" y="1300"/>
                </a:lnTo>
                <a:lnTo>
                  <a:pt x="271" y="1304"/>
                </a:lnTo>
                <a:lnTo>
                  <a:pt x="276" y="1308"/>
                </a:lnTo>
                <a:lnTo>
                  <a:pt x="282" y="1309"/>
                </a:lnTo>
                <a:lnTo>
                  <a:pt x="288" y="1309"/>
                </a:lnTo>
                <a:lnTo>
                  <a:pt x="288" y="1309"/>
                </a:lnTo>
                <a:lnTo>
                  <a:pt x="294" y="1309"/>
                </a:lnTo>
                <a:lnTo>
                  <a:pt x="298" y="1308"/>
                </a:lnTo>
                <a:lnTo>
                  <a:pt x="303" y="1304"/>
                </a:lnTo>
                <a:lnTo>
                  <a:pt x="308" y="1300"/>
                </a:lnTo>
                <a:lnTo>
                  <a:pt x="311" y="1297"/>
                </a:lnTo>
                <a:lnTo>
                  <a:pt x="314" y="1292"/>
                </a:lnTo>
                <a:lnTo>
                  <a:pt x="315" y="1286"/>
                </a:lnTo>
                <a:lnTo>
                  <a:pt x="316" y="1280"/>
                </a:lnTo>
                <a:lnTo>
                  <a:pt x="316" y="1280"/>
                </a:lnTo>
                <a:lnTo>
                  <a:pt x="315" y="1274"/>
                </a:lnTo>
                <a:lnTo>
                  <a:pt x="314" y="1270"/>
                </a:lnTo>
                <a:lnTo>
                  <a:pt x="311" y="1265"/>
                </a:lnTo>
                <a:lnTo>
                  <a:pt x="308" y="1260"/>
                </a:lnTo>
                <a:lnTo>
                  <a:pt x="303" y="1257"/>
                </a:lnTo>
                <a:lnTo>
                  <a:pt x="298" y="1254"/>
                </a:lnTo>
                <a:lnTo>
                  <a:pt x="294" y="1253"/>
                </a:lnTo>
                <a:lnTo>
                  <a:pt x="288" y="1252"/>
                </a:lnTo>
                <a:lnTo>
                  <a:pt x="288" y="1252"/>
                </a:lnTo>
                <a:close/>
                <a:moveTo>
                  <a:pt x="496" y="940"/>
                </a:moveTo>
                <a:lnTo>
                  <a:pt x="496" y="940"/>
                </a:lnTo>
                <a:lnTo>
                  <a:pt x="490" y="941"/>
                </a:lnTo>
                <a:lnTo>
                  <a:pt x="485" y="942"/>
                </a:lnTo>
                <a:lnTo>
                  <a:pt x="480" y="944"/>
                </a:lnTo>
                <a:lnTo>
                  <a:pt x="477" y="948"/>
                </a:lnTo>
                <a:lnTo>
                  <a:pt x="475" y="952"/>
                </a:lnTo>
                <a:lnTo>
                  <a:pt x="471" y="956"/>
                </a:lnTo>
                <a:lnTo>
                  <a:pt x="470" y="961"/>
                </a:lnTo>
                <a:lnTo>
                  <a:pt x="470" y="966"/>
                </a:lnTo>
                <a:lnTo>
                  <a:pt x="470" y="966"/>
                </a:lnTo>
                <a:lnTo>
                  <a:pt x="470" y="972"/>
                </a:lnTo>
                <a:lnTo>
                  <a:pt x="471" y="976"/>
                </a:lnTo>
                <a:lnTo>
                  <a:pt x="475" y="981"/>
                </a:lnTo>
                <a:lnTo>
                  <a:pt x="477" y="985"/>
                </a:lnTo>
                <a:lnTo>
                  <a:pt x="480" y="988"/>
                </a:lnTo>
                <a:lnTo>
                  <a:pt x="485" y="991"/>
                </a:lnTo>
                <a:lnTo>
                  <a:pt x="490" y="992"/>
                </a:lnTo>
                <a:lnTo>
                  <a:pt x="496" y="993"/>
                </a:lnTo>
                <a:lnTo>
                  <a:pt x="496" y="993"/>
                </a:lnTo>
                <a:lnTo>
                  <a:pt x="501" y="992"/>
                </a:lnTo>
                <a:lnTo>
                  <a:pt x="505" y="991"/>
                </a:lnTo>
                <a:lnTo>
                  <a:pt x="510" y="988"/>
                </a:lnTo>
                <a:lnTo>
                  <a:pt x="514" y="985"/>
                </a:lnTo>
                <a:lnTo>
                  <a:pt x="517" y="981"/>
                </a:lnTo>
                <a:lnTo>
                  <a:pt x="520" y="976"/>
                </a:lnTo>
                <a:lnTo>
                  <a:pt x="521" y="972"/>
                </a:lnTo>
                <a:lnTo>
                  <a:pt x="522" y="966"/>
                </a:lnTo>
                <a:lnTo>
                  <a:pt x="522" y="966"/>
                </a:lnTo>
                <a:lnTo>
                  <a:pt x="521" y="961"/>
                </a:lnTo>
                <a:lnTo>
                  <a:pt x="520" y="956"/>
                </a:lnTo>
                <a:lnTo>
                  <a:pt x="517" y="952"/>
                </a:lnTo>
                <a:lnTo>
                  <a:pt x="514" y="948"/>
                </a:lnTo>
                <a:lnTo>
                  <a:pt x="510" y="944"/>
                </a:lnTo>
                <a:lnTo>
                  <a:pt x="505" y="942"/>
                </a:lnTo>
                <a:lnTo>
                  <a:pt x="501" y="941"/>
                </a:lnTo>
                <a:lnTo>
                  <a:pt x="496" y="940"/>
                </a:lnTo>
                <a:lnTo>
                  <a:pt x="496" y="940"/>
                </a:lnTo>
                <a:close/>
                <a:moveTo>
                  <a:pt x="444" y="1148"/>
                </a:moveTo>
                <a:lnTo>
                  <a:pt x="444" y="1148"/>
                </a:lnTo>
                <a:lnTo>
                  <a:pt x="438" y="1148"/>
                </a:lnTo>
                <a:lnTo>
                  <a:pt x="433" y="1150"/>
                </a:lnTo>
                <a:lnTo>
                  <a:pt x="428" y="1153"/>
                </a:lnTo>
                <a:lnTo>
                  <a:pt x="424" y="1156"/>
                </a:lnTo>
                <a:lnTo>
                  <a:pt x="420" y="1160"/>
                </a:lnTo>
                <a:lnTo>
                  <a:pt x="418" y="1164"/>
                </a:lnTo>
                <a:lnTo>
                  <a:pt x="417" y="1169"/>
                </a:lnTo>
                <a:lnTo>
                  <a:pt x="415" y="1175"/>
                </a:lnTo>
                <a:lnTo>
                  <a:pt x="415" y="1175"/>
                </a:lnTo>
                <a:lnTo>
                  <a:pt x="417" y="1181"/>
                </a:lnTo>
                <a:lnTo>
                  <a:pt x="418" y="1186"/>
                </a:lnTo>
                <a:lnTo>
                  <a:pt x="420" y="1191"/>
                </a:lnTo>
                <a:lnTo>
                  <a:pt x="424" y="1195"/>
                </a:lnTo>
                <a:lnTo>
                  <a:pt x="428" y="1199"/>
                </a:lnTo>
                <a:lnTo>
                  <a:pt x="433" y="1201"/>
                </a:lnTo>
                <a:lnTo>
                  <a:pt x="438" y="1202"/>
                </a:lnTo>
                <a:lnTo>
                  <a:pt x="444" y="1204"/>
                </a:lnTo>
                <a:lnTo>
                  <a:pt x="444" y="1204"/>
                </a:lnTo>
                <a:lnTo>
                  <a:pt x="449" y="1202"/>
                </a:lnTo>
                <a:lnTo>
                  <a:pt x="454" y="1201"/>
                </a:lnTo>
                <a:lnTo>
                  <a:pt x="459" y="1199"/>
                </a:lnTo>
                <a:lnTo>
                  <a:pt x="463" y="1195"/>
                </a:lnTo>
                <a:lnTo>
                  <a:pt x="466" y="1191"/>
                </a:lnTo>
                <a:lnTo>
                  <a:pt x="469" y="1186"/>
                </a:lnTo>
                <a:lnTo>
                  <a:pt x="471" y="1181"/>
                </a:lnTo>
                <a:lnTo>
                  <a:pt x="471" y="1175"/>
                </a:lnTo>
                <a:lnTo>
                  <a:pt x="471" y="1175"/>
                </a:lnTo>
                <a:lnTo>
                  <a:pt x="471" y="1169"/>
                </a:lnTo>
                <a:lnTo>
                  <a:pt x="469" y="1164"/>
                </a:lnTo>
                <a:lnTo>
                  <a:pt x="466" y="1160"/>
                </a:lnTo>
                <a:lnTo>
                  <a:pt x="463" y="1156"/>
                </a:lnTo>
                <a:lnTo>
                  <a:pt x="459" y="1153"/>
                </a:lnTo>
                <a:lnTo>
                  <a:pt x="454" y="1150"/>
                </a:lnTo>
                <a:lnTo>
                  <a:pt x="449" y="1148"/>
                </a:lnTo>
                <a:lnTo>
                  <a:pt x="444" y="1148"/>
                </a:lnTo>
                <a:lnTo>
                  <a:pt x="444" y="1148"/>
                </a:lnTo>
                <a:close/>
                <a:moveTo>
                  <a:pt x="653" y="991"/>
                </a:moveTo>
                <a:lnTo>
                  <a:pt x="653" y="991"/>
                </a:lnTo>
                <a:lnTo>
                  <a:pt x="647" y="992"/>
                </a:lnTo>
                <a:lnTo>
                  <a:pt x="643" y="993"/>
                </a:lnTo>
                <a:lnTo>
                  <a:pt x="638" y="995"/>
                </a:lnTo>
                <a:lnTo>
                  <a:pt x="633" y="999"/>
                </a:lnTo>
                <a:lnTo>
                  <a:pt x="630" y="1004"/>
                </a:lnTo>
                <a:lnTo>
                  <a:pt x="627" y="1008"/>
                </a:lnTo>
                <a:lnTo>
                  <a:pt x="625" y="1013"/>
                </a:lnTo>
                <a:lnTo>
                  <a:pt x="625" y="1019"/>
                </a:lnTo>
                <a:lnTo>
                  <a:pt x="625" y="1019"/>
                </a:lnTo>
                <a:lnTo>
                  <a:pt x="625" y="1025"/>
                </a:lnTo>
                <a:lnTo>
                  <a:pt x="627" y="1031"/>
                </a:lnTo>
                <a:lnTo>
                  <a:pt x="630" y="1036"/>
                </a:lnTo>
                <a:lnTo>
                  <a:pt x="633" y="1039"/>
                </a:lnTo>
                <a:lnTo>
                  <a:pt x="638" y="1043"/>
                </a:lnTo>
                <a:lnTo>
                  <a:pt x="643" y="1046"/>
                </a:lnTo>
                <a:lnTo>
                  <a:pt x="647" y="1047"/>
                </a:lnTo>
                <a:lnTo>
                  <a:pt x="653" y="1047"/>
                </a:lnTo>
                <a:lnTo>
                  <a:pt x="653" y="1047"/>
                </a:lnTo>
                <a:lnTo>
                  <a:pt x="659" y="1047"/>
                </a:lnTo>
                <a:lnTo>
                  <a:pt x="664" y="1046"/>
                </a:lnTo>
                <a:lnTo>
                  <a:pt x="670" y="1043"/>
                </a:lnTo>
                <a:lnTo>
                  <a:pt x="673" y="1039"/>
                </a:lnTo>
                <a:lnTo>
                  <a:pt x="677" y="1036"/>
                </a:lnTo>
                <a:lnTo>
                  <a:pt x="679" y="1031"/>
                </a:lnTo>
                <a:lnTo>
                  <a:pt x="682" y="1025"/>
                </a:lnTo>
                <a:lnTo>
                  <a:pt x="682" y="1019"/>
                </a:lnTo>
                <a:lnTo>
                  <a:pt x="682" y="1019"/>
                </a:lnTo>
                <a:lnTo>
                  <a:pt x="682" y="1013"/>
                </a:lnTo>
                <a:lnTo>
                  <a:pt x="679" y="1008"/>
                </a:lnTo>
                <a:lnTo>
                  <a:pt x="677" y="1004"/>
                </a:lnTo>
                <a:lnTo>
                  <a:pt x="673" y="999"/>
                </a:lnTo>
                <a:lnTo>
                  <a:pt x="670" y="995"/>
                </a:lnTo>
                <a:lnTo>
                  <a:pt x="664" y="993"/>
                </a:lnTo>
                <a:lnTo>
                  <a:pt x="659" y="992"/>
                </a:lnTo>
                <a:lnTo>
                  <a:pt x="653" y="991"/>
                </a:lnTo>
                <a:lnTo>
                  <a:pt x="653" y="991"/>
                </a:lnTo>
                <a:close/>
                <a:moveTo>
                  <a:pt x="603" y="1096"/>
                </a:moveTo>
                <a:lnTo>
                  <a:pt x="603" y="1096"/>
                </a:lnTo>
                <a:lnTo>
                  <a:pt x="598" y="1096"/>
                </a:lnTo>
                <a:lnTo>
                  <a:pt x="592" y="1097"/>
                </a:lnTo>
                <a:lnTo>
                  <a:pt x="587" y="1101"/>
                </a:lnTo>
                <a:lnTo>
                  <a:pt x="582" y="1104"/>
                </a:lnTo>
                <a:lnTo>
                  <a:pt x="579" y="1108"/>
                </a:lnTo>
                <a:lnTo>
                  <a:pt x="576" y="1114"/>
                </a:lnTo>
                <a:lnTo>
                  <a:pt x="575" y="1118"/>
                </a:lnTo>
                <a:lnTo>
                  <a:pt x="574" y="1124"/>
                </a:lnTo>
                <a:lnTo>
                  <a:pt x="574" y="1124"/>
                </a:lnTo>
                <a:lnTo>
                  <a:pt x="575" y="1130"/>
                </a:lnTo>
                <a:lnTo>
                  <a:pt x="576" y="1136"/>
                </a:lnTo>
                <a:lnTo>
                  <a:pt x="579" y="1141"/>
                </a:lnTo>
                <a:lnTo>
                  <a:pt x="582" y="1146"/>
                </a:lnTo>
                <a:lnTo>
                  <a:pt x="587" y="1149"/>
                </a:lnTo>
                <a:lnTo>
                  <a:pt x="592" y="1151"/>
                </a:lnTo>
                <a:lnTo>
                  <a:pt x="598" y="1154"/>
                </a:lnTo>
                <a:lnTo>
                  <a:pt x="603" y="1154"/>
                </a:lnTo>
                <a:lnTo>
                  <a:pt x="603" y="1154"/>
                </a:lnTo>
                <a:lnTo>
                  <a:pt x="609" y="1154"/>
                </a:lnTo>
                <a:lnTo>
                  <a:pt x="615" y="1151"/>
                </a:lnTo>
                <a:lnTo>
                  <a:pt x="620" y="1149"/>
                </a:lnTo>
                <a:lnTo>
                  <a:pt x="625" y="1146"/>
                </a:lnTo>
                <a:lnTo>
                  <a:pt x="628" y="1141"/>
                </a:lnTo>
                <a:lnTo>
                  <a:pt x="631" y="1136"/>
                </a:lnTo>
                <a:lnTo>
                  <a:pt x="632" y="1130"/>
                </a:lnTo>
                <a:lnTo>
                  <a:pt x="633" y="1124"/>
                </a:lnTo>
                <a:lnTo>
                  <a:pt x="633" y="1124"/>
                </a:lnTo>
                <a:lnTo>
                  <a:pt x="632" y="1118"/>
                </a:lnTo>
                <a:lnTo>
                  <a:pt x="631" y="1114"/>
                </a:lnTo>
                <a:lnTo>
                  <a:pt x="628" y="1108"/>
                </a:lnTo>
                <a:lnTo>
                  <a:pt x="625" y="1104"/>
                </a:lnTo>
                <a:lnTo>
                  <a:pt x="620" y="1101"/>
                </a:lnTo>
                <a:lnTo>
                  <a:pt x="615" y="1097"/>
                </a:lnTo>
                <a:lnTo>
                  <a:pt x="609" y="1096"/>
                </a:lnTo>
                <a:lnTo>
                  <a:pt x="603" y="1096"/>
                </a:lnTo>
                <a:lnTo>
                  <a:pt x="603" y="1096"/>
                </a:lnTo>
                <a:close/>
                <a:moveTo>
                  <a:pt x="497" y="1358"/>
                </a:moveTo>
                <a:lnTo>
                  <a:pt x="497" y="1358"/>
                </a:lnTo>
                <a:lnTo>
                  <a:pt x="491" y="1358"/>
                </a:lnTo>
                <a:lnTo>
                  <a:pt x="486" y="1361"/>
                </a:lnTo>
                <a:lnTo>
                  <a:pt x="483" y="1362"/>
                </a:lnTo>
                <a:lnTo>
                  <a:pt x="478" y="1366"/>
                </a:lnTo>
                <a:lnTo>
                  <a:pt x="476" y="1369"/>
                </a:lnTo>
                <a:lnTo>
                  <a:pt x="473" y="1374"/>
                </a:lnTo>
                <a:lnTo>
                  <a:pt x="472" y="1379"/>
                </a:lnTo>
                <a:lnTo>
                  <a:pt x="471" y="1383"/>
                </a:lnTo>
                <a:lnTo>
                  <a:pt x="471" y="1383"/>
                </a:lnTo>
                <a:lnTo>
                  <a:pt x="472" y="1389"/>
                </a:lnTo>
                <a:lnTo>
                  <a:pt x="473" y="1394"/>
                </a:lnTo>
                <a:lnTo>
                  <a:pt x="476" y="1397"/>
                </a:lnTo>
                <a:lnTo>
                  <a:pt x="478" y="1401"/>
                </a:lnTo>
                <a:lnTo>
                  <a:pt x="483" y="1405"/>
                </a:lnTo>
                <a:lnTo>
                  <a:pt x="486" y="1407"/>
                </a:lnTo>
                <a:lnTo>
                  <a:pt x="491" y="1408"/>
                </a:lnTo>
                <a:lnTo>
                  <a:pt x="497" y="1409"/>
                </a:lnTo>
                <a:lnTo>
                  <a:pt x="497" y="1409"/>
                </a:lnTo>
                <a:lnTo>
                  <a:pt x="502" y="1408"/>
                </a:lnTo>
                <a:lnTo>
                  <a:pt x="507" y="1407"/>
                </a:lnTo>
                <a:lnTo>
                  <a:pt x="511" y="1405"/>
                </a:lnTo>
                <a:lnTo>
                  <a:pt x="515" y="1401"/>
                </a:lnTo>
                <a:lnTo>
                  <a:pt x="517" y="1397"/>
                </a:lnTo>
                <a:lnTo>
                  <a:pt x="520" y="1394"/>
                </a:lnTo>
                <a:lnTo>
                  <a:pt x="522" y="1389"/>
                </a:lnTo>
                <a:lnTo>
                  <a:pt x="522" y="1383"/>
                </a:lnTo>
                <a:lnTo>
                  <a:pt x="522" y="1383"/>
                </a:lnTo>
                <a:lnTo>
                  <a:pt x="522" y="1379"/>
                </a:lnTo>
                <a:lnTo>
                  <a:pt x="520" y="1374"/>
                </a:lnTo>
                <a:lnTo>
                  <a:pt x="517" y="1369"/>
                </a:lnTo>
                <a:lnTo>
                  <a:pt x="515" y="1366"/>
                </a:lnTo>
                <a:lnTo>
                  <a:pt x="511" y="1362"/>
                </a:lnTo>
                <a:lnTo>
                  <a:pt x="507" y="1361"/>
                </a:lnTo>
                <a:lnTo>
                  <a:pt x="502" y="1358"/>
                </a:lnTo>
                <a:lnTo>
                  <a:pt x="497" y="1358"/>
                </a:lnTo>
                <a:lnTo>
                  <a:pt x="497" y="1358"/>
                </a:lnTo>
                <a:close/>
                <a:moveTo>
                  <a:pt x="1124" y="940"/>
                </a:moveTo>
                <a:lnTo>
                  <a:pt x="1124" y="940"/>
                </a:lnTo>
                <a:lnTo>
                  <a:pt x="1119" y="941"/>
                </a:lnTo>
                <a:lnTo>
                  <a:pt x="1113" y="942"/>
                </a:lnTo>
                <a:lnTo>
                  <a:pt x="1108" y="944"/>
                </a:lnTo>
                <a:lnTo>
                  <a:pt x="1105" y="948"/>
                </a:lnTo>
                <a:lnTo>
                  <a:pt x="1101" y="953"/>
                </a:lnTo>
                <a:lnTo>
                  <a:pt x="1099" y="958"/>
                </a:lnTo>
                <a:lnTo>
                  <a:pt x="1097" y="962"/>
                </a:lnTo>
                <a:lnTo>
                  <a:pt x="1097" y="968"/>
                </a:lnTo>
                <a:lnTo>
                  <a:pt x="1097" y="968"/>
                </a:lnTo>
                <a:lnTo>
                  <a:pt x="1097" y="974"/>
                </a:lnTo>
                <a:lnTo>
                  <a:pt x="1099" y="979"/>
                </a:lnTo>
                <a:lnTo>
                  <a:pt x="1101" y="984"/>
                </a:lnTo>
                <a:lnTo>
                  <a:pt x="1105" y="987"/>
                </a:lnTo>
                <a:lnTo>
                  <a:pt x="1108" y="991"/>
                </a:lnTo>
                <a:lnTo>
                  <a:pt x="1113" y="993"/>
                </a:lnTo>
                <a:lnTo>
                  <a:pt x="1119" y="995"/>
                </a:lnTo>
                <a:lnTo>
                  <a:pt x="1124" y="995"/>
                </a:lnTo>
                <a:lnTo>
                  <a:pt x="1124" y="995"/>
                </a:lnTo>
                <a:lnTo>
                  <a:pt x="1130" y="995"/>
                </a:lnTo>
                <a:lnTo>
                  <a:pt x="1136" y="993"/>
                </a:lnTo>
                <a:lnTo>
                  <a:pt x="1140" y="991"/>
                </a:lnTo>
                <a:lnTo>
                  <a:pt x="1144" y="987"/>
                </a:lnTo>
                <a:lnTo>
                  <a:pt x="1147" y="984"/>
                </a:lnTo>
                <a:lnTo>
                  <a:pt x="1150" y="979"/>
                </a:lnTo>
                <a:lnTo>
                  <a:pt x="1151" y="974"/>
                </a:lnTo>
                <a:lnTo>
                  <a:pt x="1152" y="968"/>
                </a:lnTo>
                <a:lnTo>
                  <a:pt x="1152" y="968"/>
                </a:lnTo>
                <a:lnTo>
                  <a:pt x="1151" y="962"/>
                </a:lnTo>
                <a:lnTo>
                  <a:pt x="1150" y="958"/>
                </a:lnTo>
                <a:lnTo>
                  <a:pt x="1147" y="953"/>
                </a:lnTo>
                <a:lnTo>
                  <a:pt x="1144" y="948"/>
                </a:lnTo>
                <a:lnTo>
                  <a:pt x="1140" y="944"/>
                </a:lnTo>
                <a:lnTo>
                  <a:pt x="1136" y="942"/>
                </a:lnTo>
                <a:lnTo>
                  <a:pt x="1130" y="941"/>
                </a:lnTo>
                <a:lnTo>
                  <a:pt x="1124" y="940"/>
                </a:lnTo>
                <a:lnTo>
                  <a:pt x="1124" y="940"/>
                </a:lnTo>
                <a:close/>
                <a:moveTo>
                  <a:pt x="1229" y="1045"/>
                </a:moveTo>
                <a:lnTo>
                  <a:pt x="1229" y="1045"/>
                </a:lnTo>
                <a:lnTo>
                  <a:pt x="1223" y="1045"/>
                </a:lnTo>
                <a:lnTo>
                  <a:pt x="1218" y="1047"/>
                </a:lnTo>
                <a:lnTo>
                  <a:pt x="1214" y="1050"/>
                </a:lnTo>
                <a:lnTo>
                  <a:pt x="1209" y="1053"/>
                </a:lnTo>
                <a:lnTo>
                  <a:pt x="1205" y="1057"/>
                </a:lnTo>
                <a:lnTo>
                  <a:pt x="1203" y="1062"/>
                </a:lnTo>
                <a:lnTo>
                  <a:pt x="1202" y="1066"/>
                </a:lnTo>
                <a:lnTo>
                  <a:pt x="1201" y="1072"/>
                </a:lnTo>
                <a:lnTo>
                  <a:pt x="1201" y="1072"/>
                </a:lnTo>
                <a:lnTo>
                  <a:pt x="1202" y="1078"/>
                </a:lnTo>
                <a:lnTo>
                  <a:pt x="1203" y="1083"/>
                </a:lnTo>
                <a:lnTo>
                  <a:pt x="1205" y="1088"/>
                </a:lnTo>
                <a:lnTo>
                  <a:pt x="1209" y="1092"/>
                </a:lnTo>
                <a:lnTo>
                  <a:pt x="1214" y="1096"/>
                </a:lnTo>
                <a:lnTo>
                  <a:pt x="1218" y="1098"/>
                </a:lnTo>
                <a:lnTo>
                  <a:pt x="1223" y="1099"/>
                </a:lnTo>
                <a:lnTo>
                  <a:pt x="1229" y="1101"/>
                </a:lnTo>
                <a:lnTo>
                  <a:pt x="1229" y="1101"/>
                </a:lnTo>
                <a:lnTo>
                  <a:pt x="1235" y="1099"/>
                </a:lnTo>
                <a:lnTo>
                  <a:pt x="1240" y="1098"/>
                </a:lnTo>
                <a:lnTo>
                  <a:pt x="1244" y="1096"/>
                </a:lnTo>
                <a:lnTo>
                  <a:pt x="1248" y="1092"/>
                </a:lnTo>
                <a:lnTo>
                  <a:pt x="1252" y="1088"/>
                </a:lnTo>
                <a:lnTo>
                  <a:pt x="1254" y="1083"/>
                </a:lnTo>
                <a:lnTo>
                  <a:pt x="1256" y="1078"/>
                </a:lnTo>
                <a:lnTo>
                  <a:pt x="1256" y="1072"/>
                </a:lnTo>
                <a:lnTo>
                  <a:pt x="1256" y="1072"/>
                </a:lnTo>
                <a:lnTo>
                  <a:pt x="1256" y="1066"/>
                </a:lnTo>
                <a:lnTo>
                  <a:pt x="1254" y="1062"/>
                </a:lnTo>
                <a:lnTo>
                  <a:pt x="1252" y="1057"/>
                </a:lnTo>
                <a:lnTo>
                  <a:pt x="1248" y="1053"/>
                </a:lnTo>
                <a:lnTo>
                  <a:pt x="1244" y="1050"/>
                </a:lnTo>
                <a:lnTo>
                  <a:pt x="1240" y="1047"/>
                </a:lnTo>
                <a:lnTo>
                  <a:pt x="1235" y="1045"/>
                </a:lnTo>
                <a:lnTo>
                  <a:pt x="1229" y="1045"/>
                </a:lnTo>
                <a:lnTo>
                  <a:pt x="1229" y="1045"/>
                </a:lnTo>
                <a:close/>
                <a:moveTo>
                  <a:pt x="1019" y="1201"/>
                </a:moveTo>
                <a:lnTo>
                  <a:pt x="1019" y="1201"/>
                </a:lnTo>
                <a:lnTo>
                  <a:pt x="1014" y="1202"/>
                </a:lnTo>
                <a:lnTo>
                  <a:pt x="1009" y="1204"/>
                </a:lnTo>
                <a:lnTo>
                  <a:pt x="1004" y="1206"/>
                </a:lnTo>
                <a:lnTo>
                  <a:pt x="1000" y="1209"/>
                </a:lnTo>
                <a:lnTo>
                  <a:pt x="997" y="1213"/>
                </a:lnTo>
                <a:lnTo>
                  <a:pt x="994" y="1218"/>
                </a:lnTo>
                <a:lnTo>
                  <a:pt x="993" y="1222"/>
                </a:lnTo>
                <a:lnTo>
                  <a:pt x="993" y="1228"/>
                </a:lnTo>
                <a:lnTo>
                  <a:pt x="993" y="1228"/>
                </a:lnTo>
                <a:lnTo>
                  <a:pt x="993" y="1234"/>
                </a:lnTo>
                <a:lnTo>
                  <a:pt x="994" y="1239"/>
                </a:lnTo>
                <a:lnTo>
                  <a:pt x="997" y="1244"/>
                </a:lnTo>
                <a:lnTo>
                  <a:pt x="1000" y="1247"/>
                </a:lnTo>
                <a:lnTo>
                  <a:pt x="1004" y="1251"/>
                </a:lnTo>
                <a:lnTo>
                  <a:pt x="1009" y="1253"/>
                </a:lnTo>
                <a:lnTo>
                  <a:pt x="1014" y="1254"/>
                </a:lnTo>
                <a:lnTo>
                  <a:pt x="1019" y="1256"/>
                </a:lnTo>
                <a:lnTo>
                  <a:pt x="1019" y="1256"/>
                </a:lnTo>
                <a:lnTo>
                  <a:pt x="1025" y="1254"/>
                </a:lnTo>
                <a:lnTo>
                  <a:pt x="1029" y="1253"/>
                </a:lnTo>
                <a:lnTo>
                  <a:pt x="1034" y="1251"/>
                </a:lnTo>
                <a:lnTo>
                  <a:pt x="1039" y="1247"/>
                </a:lnTo>
                <a:lnTo>
                  <a:pt x="1041" y="1244"/>
                </a:lnTo>
                <a:lnTo>
                  <a:pt x="1043" y="1239"/>
                </a:lnTo>
                <a:lnTo>
                  <a:pt x="1046" y="1234"/>
                </a:lnTo>
                <a:lnTo>
                  <a:pt x="1046" y="1228"/>
                </a:lnTo>
                <a:lnTo>
                  <a:pt x="1046" y="1228"/>
                </a:lnTo>
                <a:lnTo>
                  <a:pt x="1046" y="1222"/>
                </a:lnTo>
                <a:lnTo>
                  <a:pt x="1043" y="1218"/>
                </a:lnTo>
                <a:lnTo>
                  <a:pt x="1041" y="1213"/>
                </a:lnTo>
                <a:lnTo>
                  <a:pt x="1039" y="1209"/>
                </a:lnTo>
                <a:lnTo>
                  <a:pt x="1034" y="1206"/>
                </a:lnTo>
                <a:lnTo>
                  <a:pt x="1029" y="1204"/>
                </a:lnTo>
                <a:lnTo>
                  <a:pt x="1025" y="1202"/>
                </a:lnTo>
                <a:lnTo>
                  <a:pt x="1019" y="1201"/>
                </a:lnTo>
                <a:lnTo>
                  <a:pt x="1019" y="1201"/>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827541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デバイスの管理</a:t>
            </a:r>
            <a:endParaRPr kumimoji="1" lang="ja-JP" altLang="en-US" dirty="0"/>
          </a:p>
        </p:txBody>
      </p:sp>
      <p:sp>
        <p:nvSpPr>
          <p:cNvPr id="3" name="コンテンツ プレースホルダー 2"/>
          <p:cNvSpPr>
            <a:spLocks noGrp="1"/>
          </p:cNvSpPr>
          <p:nvPr>
            <p:ph idx="1"/>
          </p:nvPr>
        </p:nvSpPr>
        <p:spPr/>
        <p:txBody>
          <a:bodyPr/>
          <a:lstStyle/>
          <a:p>
            <a:r>
              <a:rPr lang="ja-JP" altLang="en-US" dirty="0"/>
              <a:t>スマートメーターは</a:t>
            </a:r>
            <a:r>
              <a:rPr lang="en-US" altLang="ja-JP" dirty="0"/>
              <a:t>8000</a:t>
            </a:r>
            <a:r>
              <a:rPr lang="ja-JP" altLang="en-US" dirty="0"/>
              <a:t>万個の設置</a:t>
            </a:r>
            <a:endParaRPr lang="en-US" altLang="ja-JP" dirty="0"/>
          </a:p>
          <a:p>
            <a:pPr lvl="1"/>
            <a:r>
              <a:rPr lang="ja-JP" altLang="en-US" dirty="0" smtClean="0"/>
              <a:t>これからはじまる電力会社によるスマートメーター（電力使用量計）の設置</a:t>
            </a:r>
            <a:endParaRPr lang="en-US" altLang="ja-JP" dirty="0" smtClean="0"/>
          </a:p>
          <a:p>
            <a:pPr lvl="1"/>
            <a:r>
              <a:rPr lang="ja-JP" altLang="en-US" dirty="0" smtClean="0"/>
              <a:t>ファームウェアのアップデートなどもかなりの手間がかかる</a:t>
            </a:r>
            <a:endParaRPr lang="en-US" altLang="ja-JP" dirty="0" smtClean="0"/>
          </a:p>
          <a:p>
            <a:pPr lvl="1"/>
            <a:r>
              <a:rPr lang="ja-JP" altLang="en-US" dirty="0" smtClean="0"/>
              <a:t>デバイスの仕様変更なども頻繁に行うことが出来ない。デバイスが安いものでも、交換にコストがかかる。デバイスの値段ではなく、交換コストなどデバイスのライフサイクルで計算しておく必要がある</a:t>
            </a:r>
            <a:endParaRPr lang="en-US" altLang="ja-JP" dirty="0" smtClean="0"/>
          </a:p>
          <a:p>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48</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1390548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正しく動いているという証明</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49</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7" name="テキスト ボックス 6"/>
          <p:cNvSpPr txBox="1"/>
          <p:nvPr/>
        </p:nvSpPr>
        <p:spPr>
          <a:xfrm>
            <a:off x="1789042" y="3916144"/>
            <a:ext cx="3299793" cy="1200329"/>
          </a:xfrm>
          <a:prstGeom prst="rect">
            <a:avLst/>
          </a:prstGeom>
          <a:noFill/>
        </p:spPr>
        <p:txBody>
          <a:bodyPr wrap="square" rtlCol="0">
            <a:spAutoFit/>
          </a:bodyPr>
          <a:lstStyle/>
          <a:p>
            <a:pPr marL="404813" indent="-404813"/>
            <a:r>
              <a:rPr lang="ja-JP" altLang="en-US" sz="2400" dirty="0" smtClean="0">
                <a:solidFill>
                  <a:schemeClr val="bg1"/>
                </a:solidFill>
                <a:latin typeface="Meiryo" charset="-128"/>
                <a:ea typeface="Meiryo" charset="-128"/>
                <a:cs typeface="Meiryo" charset="-128"/>
              </a:rPr>
              <a:t>①</a:t>
            </a:r>
            <a:r>
              <a:rPr lang="en-US" altLang="ja-JP" sz="2400" dirty="0" smtClean="0">
                <a:solidFill>
                  <a:schemeClr val="bg1"/>
                </a:solidFill>
                <a:latin typeface="Meiryo" charset="-128"/>
                <a:ea typeface="Meiryo" charset="-128"/>
                <a:cs typeface="Meiryo" charset="-128"/>
              </a:rPr>
              <a:t> </a:t>
            </a:r>
            <a:r>
              <a:rPr lang="ja-JP" altLang="en-US" sz="2400" dirty="0" smtClean="0">
                <a:solidFill>
                  <a:schemeClr val="bg1"/>
                </a:solidFill>
                <a:latin typeface="Meiryo" charset="-128"/>
                <a:ea typeface="Meiryo" charset="-128"/>
                <a:cs typeface="Meiryo" charset="-128"/>
              </a:rPr>
              <a:t>デバイスが正しく動いているかをリアルタイムに判断</a:t>
            </a:r>
            <a:endParaRPr kumimoji="1" lang="ja-JP" altLang="en-US" sz="2400" dirty="0">
              <a:solidFill>
                <a:schemeClr val="bg1"/>
              </a:solidFill>
              <a:latin typeface="Meiryo" charset="-128"/>
              <a:ea typeface="Meiryo" charset="-128"/>
              <a:cs typeface="Meiryo" charset="-128"/>
            </a:endParaRPr>
          </a:p>
        </p:txBody>
      </p:sp>
      <p:sp>
        <p:nvSpPr>
          <p:cNvPr id="8" name="テキスト ボックス 7"/>
          <p:cNvSpPr txBox="1"/>
          <p:nvPr/>
        </p:nvSpPr>
        <p:spPr>
          <a:xfrm>
            <a:off x="5751443" y="3837022"/>
            <a:ext cx="3445566" cy="1569660"/>
          </a:xfrm>
          <a:prstGeom prst="rect">
            <a:avLst/>
          </a:prstGeom>
          <a:noFill/>
        </p:spPr>
        <p:txBody>
          <a:bodyPr wrap="square" rtlCol="0">
            <a:spAutoFit/>
          </a:bodyPr>
          <a:lstStyle/>
          <a:p>
            <a:pPr marL="444500" indent="-444500"/>
            <a:r>
              <a:rPr lang="ja-JP" altLang="en-US" sz="2400" dirty="0" smtClean="0">
                <a:solidFill>
                  <a:schemeClr val="bg1"/>
                </a:solidFill>
                <a:latin typeface="Meiryo" charset="-128"/>
                <a:ea typeface="Meiryo" charset="-128"/>
                <a:cs typeface="Meiryo" charset="-128"/>
              </a:rPr>
              <a:t>②</a:t>
            </a:r>
            <a:r>
              <a:rPr lang="en-US" altLang="ja-JP" sz="2400" dirty="0" smtClean="0">
                <a:solidFill>
                  <a:schemeClr val="bg1"/>
                </a:solidFill>
                <a:latin typeface="Meiryo" charset="-128"/>
                <a:ea typeface="Meiryo" charset="-128"/>
                <a:cs typeface="Meiryo" charset="-128"/>
              </a:rPr>
              <a:t> </a:t>
            </a:r>
            <a:r>
              <a:rPr lang="ja-JP" altLang="en-US" sz="2400" dirty="0" smtClean="0">
                <a:solidFill>
                  <a:schemeClr val="bg1"/>
                </a:solidFill>
                <a:latin typeface="Meiryo" charset="-128"/>
                <a:ea typeface="Meiryo" charset="-128"/>
                <a:cs typeface="Meiryo" charset="-128"/>
              </a:rPr>
              <a:t>異常時の対応は「交換」「廃棄」</a:t>
            </a:r>
            <a:endParaRPr lang="en-US" altLang="ja-JP" sz="2400" dirty="0">
              <a:solidFill>
                <a:schemeClr val="bg1"/>
              </a:solidFill>
              <a:latin typeface="Meiryo" charset="-128"/>
              <a:ea typeface="Meiryo" charset="-128"/>
              <a:cs typeface="Meiryo" charset="-128"/>
            </a:endParaRPr>
          </a:p>
          <a:p>
            <a:pPr marL="444500" indent="-444500"/>
            <a:r>
              <a:rPr lang="ja-JP" altLang="en-US" sz="2400" dirty="0" smtClean="0">
                <a:solidFill>
                  <a:schemeClr val="bg1"/>
                </a:solidFill>
                <a:latin typeface="Meiryo" charset="-128"/>
                <a:ea typeface="Meiryo" charset="-128"/>
                <a:cs typeface="Meiryo" charset="-128"/>
              </a:rPr>
              <a:t>③</a:t>
            </a:r>
            <a:r>
              <a:rPr lang="en-US" altLang="ja-JP" sz="2400" dirty="0" smtClean="0">
                <a:solidFill>
                  <a:schemeClr val="bg1"/>
                </a:solidFill>
                <a:latin typeface="Meiryo" charset="-128"/>
                <a:ea typeface="Meiryo" charset="-128"/>
                <a:cs typeface="Meiryo" charset="-128"/>
              </a:rPr>
              <a:t> </a:t>
            </a:r>
            <a:r>
              <a:rPr lang="ja-JP" altLang="en-US" sz="2400" dirty="0" smtClean="0">
                <a:solidFill>
                  <a:schemeClr val="bg1"/>
                </a:solidFill>
                <a:latin typeface="Meiryo" charset="-128"/>
                <a:ea typeface="Meiryo" charset="-128"/>
                <a:cs typeface="Meiryo" charset="-128"/>
              </a:rPr>
              <a:t>誰がその作業を行うのか</a:t>
            </a:r>
            <a:endParaRPr kumimoji="1" lang="ja-JP" altLang="en-US" sz="2400" dirty="0">
              <a:solidFill>
                <a:schemeClr val="bg1"/>
              </a:solidFill>
              <a:latin typeface="Meiryo" charset="-128"/>
              <a:ea typeface="Meiryo" charset="-128"/>
              <a:cs typeface="Meiryo" charset="-128"/>
            </a:endParaRPr>
          </a:p>
        </p:txBody>
      </p:sp>
      <p:sp>
        <p:nvSpPr>
          <p:cNvPr id="9" name="テキスト ボックス 8"/>
          <p:cNvSpPr txBox="1"/>
          <p:nvPr/>
        </p:nvSpPr>
        <p:spPr>
          <a:xfrm>
            <a:off x="2578188" y="5463333"/>
            <a:ext cx="5810437" cy="461665"/>
          </a:xfrm>
          <a:prstGeom prst="rect">
            <a:avLst/>
          </a:prstGeom>
          <a:noFill/>
        </p:spPr>
        <p:txBody>
          <a:bodyPr wrap="square" rtlCol="0">
            <a:spAutoFit/>
          </a:bodyPr>
          <a:lstStyle/>
          <a:p>
            <a:pPr algn="ctr"/>
            <a:r>
              <a:rPr kumimoji="1" lang="ja-JP" altLang="en-US" sz="2400" b="1" dirty="0" smtClean="0">
                <a:solidFill>
                  <a:schemeClr val="bg1"/>
                </a:solidFill>
                <a:latin typeface="Meiryo" charset="-128"/>
                <a:ea typeface="Meiryo" charset="-128"/>
                <a:cs typeface="Meiryo" charset="-128"/>
              </a:rPr>
              <a:t>これらを証明するためにはどうするか</a:t>
            </a:r>
            <a:endParaRPr kumimoji="1" lang="ja-JP" altLang="en-US" sz="2400" b="1" dirty="0">
              <a:solidFill>
                <a:schemeClr val="bg1"/>
              </a:solidFill>
              <a:latin typeface="Meiryo" charset="-128"/>
              <a:ea typeface="Meiryo" charset="-128"/>
              <a:cs typeface="Meiryo" charset="-128"/>
            </a:endParaRPr>
          </a:p>
        </p:txBody>
      </p:sp>
      <p:sp>
        <p:nvSpPr>
          <p:cNvPr id="10" name="Freeform 14"/>
          <p:cNvSpPr>
            <a:spLocks noChangeAspect="1"/>
          </p:cNvSpPr>
          <p:nvPr/>
        </p:nvSpPr>
        <p:spPr bwMode="auto">
          <a:xfrm>
            <a:off x="2578188" y="2440611"/>
            <a:ext cx="1373084" cy="1188049"/>
          </a:xfrm>
          <a:custGeom>
            <a:avLst/>
            <a:gdLst>
              <a:gd name="T0" fmla="*/ 73 w 1076"/>
              <a:gd name="T1" fmla="*/ 4 h 931"/>
              <a:gd name="T2" fmla="*/ 100 w 1076"/>
              <a:gd name="T3" fmla="*/ 23 h 931"/>
              <a:gd name="T4" fmla="*/ 109 w 1076"/>
              <a:gd name="T5" fmla="*/ 36 h 931"/>
              <a:gd name="T6" fmla="*/ 230 w 1076"/>
              <a:gd name="T7" fmla="*/ 416 h 931"/>
              <a:gd name="T8" fmla="*/ 249 w 1076"/>
              <a:gd name="T9" fmla="*/ 377 h 931"/>
              <a:gd name="T10" fmla="*/ 281 w 1076"/>
              <a:gd name="T11" fmla="*/ 346 h 931"/>
              <a:gd name="T12" fmla="*/ 336 w 1076"/>
              <a:gd name="T13" fmla="*/ 335 h 931"/>
              <a:gd name="T14" fmla="*/ 393 w 1076"/>
              <a:gd name="T15" fmla="*/ 350 h 931"/>
              <a:gd name="T16" fmla="*/ 433 w 1076"/>
              <a:gd name="T17" fmla="*/ 388 h 931"/>
              <a:gd name="T18" fmla="*/ 448 w 1076"/>
              <a:gd name="T19" fmla="*/ 445 h 931"/>
              <a:gd name="T20" fmla="*/ 601 w 1076"/>
              <a:gd name="T21" fmla="*/ 538 h 931"/>
              <a:gd name="T22" fmla="*/ 637 w 1076"/>
              <a:gd name="T23" fmla="*/ 524 h 931"/>
              <a:gd name="T24" fmla="*/ 665 w 1076"/>
              <a:gd name="T25" fmla="*/ 520 h 931"/>
              <a:gd name="T26" fmla="*/ 866 w 1076"/>
              <a:gd name="T27" fmla="*/ 273 h 931"/>
              <a:gd name="T28" fmla="*/ 862 w 1076"/>
              <a:gd name="T29" fmla="*/ 259 h 931"/>
              <a:gd name="T30" fmla="*/ 854 w 1076"/>
              <a:gd name="T31" fmla="*/ 235 h 931"/>
              <a:gd name="T32" fmla="*/ 860 w 1076"/>
              <a:gd name="T33" fmla="*/ 189 h 931"/>
              <a:gd name="T34" fmla="*/ 900 w 1076"/>
              <a:gd name="T35" fmla="*/ 134 h 931"/>
              <a:gd name="T36" fmla="*/ 964 w 1076"/>
              <a:gd name="T37" fmla="*/ 114 h 931"/>
              <a:gd name="T38" fmla="*/ 1030 w 1076"/>
              <a:gd name="T39" fmla="*/ 134 h 931"/>
              <a:gd name="T40" fmla="*/ 1070 w 1076"/>
              <a:gd name="T41" fmla="*/ 189 h 931"/>
              <a:gd name="T42" fmla="*/ 1070 w 1076"/>
              <a:gd name="T43" fmla="*/ 259 h 931"/>
              <a:gd name="T44" fmla="*/ 1030 w 1076"/>
              <a:gd name="T45" fmla="*/ 312 h 931"/>
              <a:gd name="T46" fmla="*/ 964 w 1076"/>
              <a:gd name="T47" fmla="*/ 335 h 931"/>
              <a:gd name="T48" fmla="*/ 754 w 1076"/>
              <a:gd name="T49" fmla="*/ 562 h 931"/>
              <a:gd name="T50" fmla="*/ 775 w 1076"/>
              <a:gd name="T51" fmla="*/ 606 h 931"/>
              <a:gd name="T52" fmla="*/ 771 w 1076"/>
              <a:gd name="T53" fmla="*/ 668 h 931"/>
              <a:gd name="T54" fmla="*/ 731 w 1076"/>
              <a:gd name="T55" fmla="*/ 723 h 931"/>
              <a:gd name="T56" fmla="*/ 665 w 1076"/>
              <a:gd name="T57" fmla="*/ 744 h 931"/>
              <a:gd name="T58" fmla="*/ 610 w 1076"/>
              <a:gd name="T59" fmla="*/ 731 h 931"/>
              <a:gd name="T60" fmla="*/ 571 w 1076"/>
              <a:gd name="T61" fmla="*/ 693 h 931"/>
              <a:gd name="T62" fmla="*/ 557 w 1076"/>
              <a:gd name="T63" fmla="*/ 638 h 931"/>
              <a:gd name="T64" fmla="*/ 393 w 1076"/>
              <a:gd name="T65" fmla="*/ 543 h 931"/>
              <a:gd name="T66" fmla="*/ 336 w 1076"/>
              <a:gd name="T67" fmla="*/ 556 h 931"/>
              <a:gd name="T68" fmla="*/ 279 w 1076"/>
              <a:gd name="T69" fmla="*/ 541 h 931"/>
              <a:gd name="T70" fmla="*/ 240 w 1076"/>
              <a:gd name="T71" fmla="*/ 502 h 931"/>
              <a:gd name="T72" fmla="*/ 109 w 1076"/>
              <a:gd name="T73" fmla="*/ 784 h 931"/>
              <a:gd name="T74" fmla="*/ 119 w 1076"/>
              <a:gd name="T75" fmla="*/ 810 h 931"/>
              <a:gd name="T76" fmla="*/ 138 w 1076"/>
              <a:gd name="T77" fmla="*/ 818 h 931"/>
              <a:gd name="T78" fmla="*/ 149 w 1076"/>
              <a:gd name="T79" fmla="*/ 818 h 931"/>
              <a:gd name="T80" fmla="*/ 1041 w 1076"/>
              <a:gd name="T81" fmla="*/ 820 h 931"/>
              <a:gd name="T82" fmla="*/ 1057 w 1076"/>
              <a:gd name="T83" fmla="*/ 837 h 931"/>
              <a:gd name="T84" fmla="*/ 1074 w 1076"/>
              <a:gd name="T85" fmla="*/ 863 h 931"/>
              <a:gd name="T86" fmla="*/ 1072 w 1076"/>
              <a:gd name="T87" fmla="*/ 897 h 931"/>
              <a:gd name="T88" fmla="*/ 1053 w 1076"/>
              <a:gd name="T89" fmla="*/ 922 h 931"/>
              <a:gd name="T90" fmla="*/ 1040 w 1076"/>
              <a:gd name="T91" fmla="*/ 929 h 931"/>
              <a:gd name="T92" fmla="*/ 81 w 1076"/>
              <a:gd name="T93" fmla="*/ 927 h 931"/>
              <a:gd name="T94" fmla="*/ 37 w 1076"/>
              <a:gd name="T95" fmla="*/ 905 h 931"/>
              <a:gd name="T96" fmla="*/ 13 w 1076"/>
              <a:gd name="T97" fmla="*/ 873 h 931"/>
              <a:gd name="T98" fmla="*/ 3 w 1076"/>
              <a:gd name="T99" fmla="*/ 838 h 931"/>
              <a:gd name="T100" fmla="*/ 0 w 1076"/>
              <a:gd name="T101" fmla="*/ 816 h 931"/>
              <a:gd name="T102" fmla="*/ 0 w 1076"/>
              <a:gd name="T103" fmla="*/ 40 h 931"/>
              <a:gd name="T104" fmla="*/ 15 w 1076"/>
              <a:gd name="T105" fmla="*/ 15 h 931"/>
              <a:gd name="T106" fmla="*/ 41 w 1076"/>
              <a:gd name="T107" fmla="*/ 2 h 931"/>
              <a:gd name="T108" fmla="*/ 54 w 1076"/>
              <a:gd name="T109"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6" h="931">
                <a:moveTo>
                  <a:pt x="54" y="0"/>
                </a:moveTo>
                <a:lnTo>
                  <a:pt x="73" y="4"/>
                </a:lnTo>
                <a:lnTo>
                  <a:pt x="88" y="13"/>
                </a:lnTo>
                <a:lnTo>
                  <a:pt x="100" y="23"/>
                </a:lnTo>
                <a:lnTo>
                  <a:pt x="107" y="32"/>
                </a:lnTo>
                <a:lnTo>
                  <a:pt x="109" y="36"/>
                </a:lnTo>
                <a:lnTo>
                  <a:pt x="111" y="456"/>
                </a:lnTo>
                <a:lnTo>
                  <a:pt x="230" y="416"/>
                </a:lnTo>
                <a:lnTo>
                  <a:pt x="240" y="396"/>
                </a:lnTo>
                <a:lnTo>
                  <a:pt x="249" y="377"/>
                </a:lnTo>
                <a:lnTo>
                  <a:pt x="264" y="360"/>
                </a:lnTo>
                <a:lnTo>
                  <a:pt x="281" y="346"/>
                </a:lnTo>
                <a:lnTo>
                  <a:pt x="306" y="339"/>
                </a:lnTo>
                <a:lnTo>
                  <a:pt x="336" y="335"/>
                </a:lnTo>
                <a:lnTo>
                  <a:pt x="366" y="339"/>
                </a:lnTo>
                <a:lnTo>
                  <a:pt x="393" y="350"/>
                </a:lnTo>
                <a:lnTo>
                  <a:pt x="414" y="367"/>
                </a:lnTo>
                <a:lnTo>
                  <a:pt x="433" y="388"/>
                </a:lnTo>
                <a:lnTo>
                  <a:pt x="444" y="414"/>
                </a:lnTo>
                <a:lnTo>
                  <a:pt x="448" y="445"/>
                </a:lnTo>
                <a:lnTo>
                  <a:pt x="588" y="551"/>
                </a:lnTo>
                <a:lnTo>
                  <a:pt x="601" y="538"/>
                </a:lnTo>
                <a:lnTo>
                  <a:pt x="618" y="528"/>
                </a:lnTo>
                <a:lnTo>
                  <a:pt x="637" y="524"/>
                </a:lnTo>
                <a:lnTo>
                  <a:pt x="654" y="520"/>
                </a:lnTo>
                <a:lnTo>
                  <a:pt x="665" y="520"/>
                </a:lnTo>
                <a:lnTo>
                  <a:pt x="671" y="520"/>
                </a:lnTo>
                <a:lnTo>
                  <a:pt x="866" y="273"/>
                </a:lnTo>
                <a:lnTo>
                  <a:pt x="864" y="269"/>
                </a:lnTo>
                <a:lnTo>
                  <a:pt x="862" y="259"/>
                </a:lnTo>
                <a:lnTo>
                  <a:pt x="858" y="248"/>
                </a:lnTo>
                <a:lnTo>
                  <a:pt x="854" y="235"/>
                </a:lnTo>
                <a:lnTo>
                  <a:pt x="854" y="223"/>
                </a:lnTo>
                <a:lnTo>
                  <a:pt x="860" y="189"/>
                </a:lnTo>
                <a:lnTo>
                  <a:pt x="875" y="159"/>
                </a:lnTo>
                <a:lnTo>
                  <a:pt x="900" y="134"/>
                </a:lnTo>
                <a:lnTo>
                  <a:pt x="930" y="119"/>
                </a:lnTo>
                <a:lnTo>
                  <a:pt x="964" y="114"/>
                </a:lnTo>
                <a:lnTo>
                  <a:pt x="1000" y="119"/>
                </a:lnTo>
                <a:lnTo>
                  <a:pt x="1030" y="134"/>
                </a:lnTo>
                <a:lnTo>
                  <a:pt x="1055" y="159"/>
                </a:lnTo>
                <a:lnTo>
                  <a:pt x="1070" y="189"/>
                </a:lnTo>
                <a:lnTo>
                  <a:pt x="1076" y="223"/>
                </a:lnTo>
                <a:lnTo>
                  <a:pt x="1070" y="259"/>
                </a:lnTo>
                <a:lnTo>
                  <a:pt x="1055" y="290"/>
                </a:lnTo>
                <a:lnTo>
                  <a:pt x="1030" y="312"/>
                </a:lnTo>
                <a:lnTo>
                  <a:pt x="1000" y="329"/>
                </a:lnTo>
                <a:lnTo>
                  <a:pt x="964" y="335"/>
                </a:lnTo>
                <a:lnTo>
                  <a:pt x="953" y="333"/>
                </a:lnTo>
                <a:lnTo>
                  <a:pt x="754" y="562"/>
                </a:lnTo>
                <a:lnTo>
                  <a:pt x="767" y="583"/>
                </a:lnTo>
                <a:lnTo>
                  <a:pt x="775" y="606"/>
                </a:lnTo>
                <a:lnTo>
                  <a:pt x="777" y="632"/>
                </a:lnTo>
                <a:lnTo>
                  <a:pt x="771" y="668"/>
                </a:lnTo>
                <a:lnTo>
                  <a:pt x="756" y="698"/>
                </a:lnTo>
                <a:lnTo>
                  <a:pt x="731" y="723"/>
                </a:lnTo>
                <a:lnTo>
                  <a:pt x="701" y="738"/>
                </a:lnTo>
                <a:lnTo>
                  <a:pt x="665" y="744"/>
                </a:lnTo>
                <a:lnTo>
                  <a:pt x="637" y="740"/>
                </a:lnTo>
                <a:lnTo>
                  <a:pt x="610" y="731"/>
                </a:lnTo>
                <a:lnTo>
                  <a:pt x="588" y="714"/>
                </a:lnTo>
                <a:lnTo>
                  <a:pt x="571" y="693"/>
                </a:lnTo>
                <a:lnTo>
                  <a:pt x="561" y="668"/>
                </a:lnTo>
                <a:lnTo>
                  <a:pt x="557" y="638"/>
                </a:lnTo>
                <a:lnTo>
                  <a:pt x="414" y="524"/>
                </a:lnTo>
                <a:lnTo>
                  <a:pt x="393" y="543"/>
                </a:lnTo>
                <a:lnTo>
                  <a:pt x="366" y="555"/>
                </a:lnTo>
                <a:lnTo>
                  <a:pt x="336" y="556"/>
                </a:lnTo>
                <a:lnTo>
                  <a:pt x="306" y="553"/>
                </a:lnTo>
                <a:lnTo>
                  <a:pt x="279" y="541"/>
                </a:lnTo>
                <a:lnTo>
                  <a:pt x="257" y="524"/>
                </a:lnTo>
                <a:lnTo>
                  <a:pt x="240" y="502"/>
                </a:lnTo>
                <a:lnTo>
                  <a:pt x="109" y="553"/>
                </a:lnTo>
                <a:lnTo>
                  <a:pt x="109" y="784"/>
                </a:lnTo>
                <a:lnTo>
                  <a:pt x="111" y="799"/>
                </a:lnTo>
                <a:lnTo>
                  <a:pt x="119" y="810"/>
                </a:lnTo>
                <a:lnTo>
                  <a:pt x="128" y="816"/>
                </a:lnTo>
                <a:lnTo>
                  <a:pt x="138" y="818"/>
                </a:lnTo>
                <a:lnTo>
                  <a:pt x="145" y="818"/>
                </a:lnTo>
                <a:lnTo>
                  <a:pt x="149" y="818"/>
                </a:lnTo>
                <a:lnTo>
                  <a:pt x="1040" y="818"/>
                </a:lnTo>
                <a:lnTo>
                  <a:pt x="1041" y="820"/>
                </a:lnTo>
                <a:lnTo>
                  <a:pt x="1049" y="827"/>
                </a:lnTo>
                <a:lnTo>
                  <a:pt x="1057" y="837"/>
                </a:lnTo>
                <a:lnTo>
                  <a:pt x="1066" y="850"/>
                </a:lnTo>
                <a:lnTo>
                  <a:pt x="1074" y="863"/>
                </a:lnTo>
                <a:lnTo>
                  <a:pt x="1076" y="880"/>
                </a:lnTo>
                <a:lnTo>
                  <a:pt x="1072" y="897"/>
                </a:lnTo>
                <a:lnTo>
                  <a:pt x="1062" y="910"/>
                </a:lnTo>
                <a:lnTo>
                  <a:pt x="1053" y="922"/>
                </a:lnTo>
                <a:lnTo>
                  <a:pt x="1043" y="927"/>
                </a:lnTo>
                <a:lnTo>
                  <a:pt x="1040" y="929"/>
                </a:lnTo>
                <a:lnTo>
                  <a:pt x="111" y="931"/>
                </a:lnTo>
                <a:lnTo>
                  <a:pt x="81" y="927"/>
                </a:lnTo>
                <a:lnTo>
                  <a:pt x="56" y="918"/>
                </a:lnTo>
                <a:lnTo>
                  <a:pt x="37" y="905"/>
                </a:lnTo>
                <a:lnTo>
                  <a:pt x="24" y="890"/>
                </a:lnTo>
                <a:lnTo>
                  <a:pt x="13" y="873"/>
                </a:lnTo>
                <a:lnTo>
                  <a:pt x="7" y="856"/>
                </a:lnTo>
                <a:lnTo>
                  <a:pt x="3" y="838"/>
                </a:lnTo>
                <a:lnTo>
                  <a:pt x="1" y="825"/>
                </a:lnTo>
                <a:lnTo>
                  <a:pt x="0" y="816"/>
                </a:lnTo>
                <a:lnTo>
                  <a:pt x="0" y="814"/>
                </a:lnTo>
                <a:lnTo>
                  <a:pt x="0" y="40"/>
                </a:lnTo>
                <a:lnTo>
                  <a:pt x="3" y="25"/>
                </a:lnTo>
                <a:lnTo>
                  <a:pt x="15" y="15"/>
                </a:lnTo>
                <a:lnTo>
                  <a:pt x="28" y="8"/>
                </a:lnTo>
                <a:lnTo>
                  <a:pt x="41" y="2"/>
                </a:lnTo>
                <a:lnTo>
                  <a:pt x="51" y="0"/>
                </a:lnTo>
                <a:lnTo>
                  <a:pt x="54"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11" name="Freeform 10"/>
          <p:cNvSpPr>
            <a:spLocks noChangeAspect="1" noEditPoints="1"/>
          </p:cNvSpPr>
          <p:nvPr/>
        </p:nvSpPr>
        <p:spPr bwMode="auto">
          <a:xfrm>
            <a:off x="6209262" y="2573496"/>
            <a:ext cx="1503503" cy="922277"/>
          </a:xfrm>
          <a:custGeom>
            <a:avLst/>
            <a:gdLst>
              <a:gd name="T0" fmla="*/ 764 w 939"/>
              <a:gd name="T1" fmla="*/ 157 h 576"/>
              <a:gd name="T2" fmla="*/ 782 w 939"/>
              <a:gd name="T3" fmla="*/ 162 h 576"/>
              <a:gd name="T4" fmla="*/ 790 w 939"/>
              <a:gd name="T5" fmla="*/ 243 h 576"/>
              <a:gd name="T6" fmla="*/ 796 w 939"/>
              <a:gd name="T7" fmla="*/ 263 h 576"/>
              <a:gd name="T8" fmla="*/ 804 w 939"/>
              <a:gd name="T9" fmla="*/ 305 h 576"/>
              <a:gd name="T10" fmla="*/ 803 w 939"/>
              <a:gd name="T11" fmla="*/ 323 h 576"/>
              <a:gd name="T12" fmla="*/ 762 w 939"/>
              <a:gd name="T13" fmla="*/ 371 h 576"/>
              <a:gd name="T14" fmla="*/ 761 w 939"/>
              <a:gd name="T15" fmla="*/ 397 h 576"/>
              <a:gd name="T16" fmla="*/ 838 w 939"/>
              <a:gd name="T17" fmla="*/ 444 h 576"/>
              <a:gd name="T18" fmla="*/ 920 w 939"/>
              <a:gd name="T19" fmla="*/ 508 h 576"/>
              <a:gd name="T20" fmla="*/ 736 w 939"/>
              <a:gd name="T21" fmla="*/ 571 h 576"/>
              <a:gd name="T22" fmla="*/ 718 w 939"/>
              <a:gd name="T23" fmla="*/ 448 h 576"/>
              <a:gd name="T24" fmla="*/ 671 w 939"/>
              <a:gd name="T25" fmla="*/ 365 h 576"/>
              <a:gd name="T26" fmla="*/ 634 w 939"/>
              <a:gd name="T27" fmla="*/ 316 h 576"/>
              <a:gd name="T28" fmla="*/ 631 w 939"/>
              <a:gd name="T29" fmla="*/ 282 h 576"/>
              <a:gd name="T30" fmla="*/ 644 w 939"/>
              <a:gd name="T31" fmla="*/ 256 h 576"/>
              <a:gd name="T32" fmla="*/ 642 w 939"/>
              <a:gd name="T33" fmla="*/ 186 h 576"/>
              <a:gd name="T34" fmla="*/ 675 w 939"/>
              <a:gd name="T35" fmla="*/ 154 h 576"/>
              <a:gd name="T36" fmla="*/ 684 w 939"/>
              <a:gd name="T37" fmla="*/ 152 h 576"/>
              <a:gd name="T38" fmla="*/ 730 w 939"/>
              <a:gd name="T39" fmla="*/ 143 h 576"/>
              <a:gd name="T40" fmla="*/ 250 w 939"/>
              <a:gd name="T41" fmla="*/ 151 h 576"/>
              <a:gd name="T42" fmla="*/ 259 w 939"/>
              <a:gd name="T43" fmla="*/ 154 h 576"/>
              <a:gd name="T44" fmla="*/ 293 w 939"/>
              <a:gd name="T45" fmla="*/ 178 h 576"/>
              <a:gd name="T46" fmla="*/ 293 w 939"/>
              <a:gd name="T47" fmla="*/ 256 h 576"/>
              <a:gd name="T48" fmla="*/ 310 w 939"/>
              <a:gd name="T49" fmla="*/ 282 h 576"/>
              <a:gd name="T50" fmla="*/ 308 w 939"/>
              <a:gd name="T51" fmla="*/ 316 h 576"/>
              <a:gd name="T52" fmla="*/ 268 w 939"/>
              <a:gd name="T53" fmla="*/ 365 h 576"/>
              <a:gd name="T54" fmla="*/ 221 w 939"/>
              <a:gd name="T55" fmla="*/ 448 h 576"/>
              <a:gd name="T56" fmla="*/ 204 w 939"/>
              <a:gd name="T57" fmla="*/ 576 h 576"/>
              <a:gd name="T58" fmla="*/ 28 w 939"/>
              <a:gd name="T59" fmla="*/ 493 h 576"/>
              <a:gd name="T60" fmla="*/ 128 w 939"/>
              <a:gd name="T61" fmla="*/ 438 h 576"/>
              <a:gd name="T62" fmla="*/ 175 w 939"/>
              <a:gd name="T63" fmla="*/ 396 h 576"/>
              <a:gd name="T64" fmla="*/ 177 w 939"/>
              <a:gd name="T65" fmla="*/ 370 h 576"/>
              <a:gd name="T66" fmla="*/ 131 w 939"/>
              <a:gd name="T67" fmla="*/ 313 h 576"/>
              <a:gd name="T68" fmla="*/ 144 w 939"/>
              <a:gd name="T69" fmla="*/ 263 h 576"/>
              <a:gd name="T70" fmla="*/ 149 w 939"/>
              <a:gd name="T71" fmla="*/ 255 h 576"/>
              <a:gd name="T72" fmla="*/ 152 w 939"/>
              <a:gd name="T73" fmla="*/ 172 h 576"/>
              <a:gd name="T74" fmla="*/ 177 w 939"/>
              <a:gd name="T75" fmla="*/ 157 h 576"/>
              <a:gd name="T76" fmla="*/ 209 w 939"/>
              <a:gd name="T77" fmla="*/ 143 h 576"/>
              <a:gd name="T78" fmla="*/ 534 w 939"/>
              <a:gd name="T79" fmla="*/ 37 h 576"/>
              <a:gd name="T80" fmla="*/ 585 w 939"/>
              <a:gd name="T81" fmla="*/ 76 h 576"/>
              <a:gd name="T82" fmla="*/ 585 w 939"/>
              <a:gd name="T83" fmla="*/ 167 h 576"/>
              <a:gd name="T84" fmla="*/ 600 w 939"/>
              <a:gd name="T85" fmla="*/ 178 h 576"/>
              <a:gd name="T86" fmla="*/ 602 w 939"/>
              <a:gd name="T87" fmla="*/ 243 h 576"/>
              <a:gd name="T88" fmla="*/ 530 w 939"/>
              <a:gd name="T89" fmla="*/ 311 h 576"/>
              <a:gd name="T90" fmla="*/ 527 w 939"/>
              <a:gd name="T91" fmla="*/ 355 h 576"/>
              <a:gd name="T92" fmla="*/ 618 w 939"/>
              <a:gd name="T93" fmla="*/ 409 h 576"/>
              <a:gd name="T94" fmla="*/ 694 w 939"/>
              <a:gd name="T95" fmla="*/ 465 h 576"/>
              <a:gd name="T96" fmla="*/ 704 w 939"/>
              <a:gd name="T97" fmla="*/ 576 h 576"/>
              <a:gd name="T98" fmla="*/ 242 w 939"/>
              <a:gd name="T99" fmla="*/ 472 h 576"/>
              <a:gd name="T100" fmla="*/ 313 w 939"/>
              <a:gd name="T101" fmla="*/ 409 h 576"/>
              <a:gd name="T102" fmla="*/ 410 w 939"/>
              <a:gd name="T103" fmla="*/ 355 h 576"/>
              <a:gd name="T104" fmla="*/ 405 w 939"/>
              <a:gd name="T105" fmla="*/ 310 h 576"/>
              <a:gd name="T106" fmla="*/ 329 w 939"/>
              <a:gd name="T107" fmla="*/ 243 h 576"/>
              <a:gd name="T108" fmla="*/ 326 w 939"/>
              <a:gd name="T109" fmla="*/ 183 h 576"/>
              <a:gd name="T110" fmla="*/ 347 w 939"/>
              <a:gd name="T111" fmla="*/ 170 h 576"/>
              <a:gd name="T112" fmla="*/ 355 w 939"/>
              <a:gd name="T113" fmla="*/ 84 h 576"/>
              <a:gd name="T114" fmla="*/ 417 w 939"/>
              <a:gd name="T115" fmla="*/ 24 h 576"/>
              <a:gd name="T116" fmla="*/ 433 w 939"/>
              <a:gd name="T117" fmla="*/ 1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576">
                <a:moveTo>
                  <a:pt x="730" y="143"/>
                </a:moveTo>
                <a:lnTo>
                  <a:pt x="743" y="146"/>
                </a:lnTo>
                <a:lnTo>
                  <a:pt x="752" y="154"/>
                </a:lnTo>
                <a:lnTo>
                  <a:pt x="761" y="157"/>
                </a:lnTo>
                <a:lnTo>
                  <a:pt x="762" y="157"/>
                </a:lnTo>
                <a:lnTo>
                  <a:pt x="764" y="157"/>
                </a:lnTo>
                <a:lnTo>
                  <a:pt x="764" y="157"/>
                </a:lnTo>
                <a:lnTo>
                  <a:pt x="762" y="157"/>
                </a:lnTo>
                <a:lnTo>
                  <a:pt x="762" y="157"/>
                </a:lnTo>
                <a:lnTo>
                  <a:pt x="762" y="157"/>
                </a:lnTo>
                <a:lnTo>
                  <a:pt x="764" y="156"/>
                </a:lnTo>
                <a:lnTo>
                  <a:pt x="765" y="157"/>
                </a:lnTo>
                <a:lnTo>
                  <a:pt x="770" y="157"/>
                </a:lnTo>
                <a:lnTo>
                  <a:pt x="782" y="162"/>
                </a:lnTo>
                <a:lnTo>
                  <a:pt x="787" y="172"/>
                </a:lnTo>
                <a:lnTo>
                  <a:pt x="790" y="183"/>
                </a:lnTo>
                <a:lnTo>
                  <a:pt x="790" y="194"/>
                </a:lnTo>
                <a:lnTo>
                  <a:pt x="791" y="203"/>
                </a:lnTo>
                <a:lnTo>
                  <a:pt x="791" y="214"/>
                </a:lnTo>
                <a:lnTo>
                  <a:pt x="791" y="229"/>
                </a:lnTo>
                <a:lnTo>
                  <a:pt x="790" y="243"/>
                </a:lnTo>
                <a:lnTo>
                  <a:pt x="788" y="255"/>
                </a:lnTo>
                <a:lnTo>
                  <a:pt x="788" y="258"/>
                </a:lnTo>
                <a:lnTo>
                  <a:pt x="790" y="261"/>
                </a:lnTo>
                <a:lnTo>
                  <a:pt x="791" y="263"/>
                </a:lnTo>
                <a:lnTo>
                  <a:pt x="793" y="263"/>
                </a:lnTo>
                <a:lnTo>
                  <a:pt x="795" y="263"/>
                </a:lnTo>
                <a:lnTo>
                  <a:pt x="796" y="263"/>
                </a:lnTo>
                <a:lnTo>
                  <a:pt x="798" y="263"/>
                </a:lnTo>
                <a:lnTo>
                  <a:pt x="803" y="264"/>
                </a:lnTo>
                <a:lnTo>
                  <a:pt x="804" y="271"/>
                </a:lnTo>
                <a:lnTo>
                  <a:pt x="806" y="280"/>
                </a:lnTo>
                <a:lnTo>
                  <a:pt x="806" y="292"/>
                </a:lnTo>
                <a:lnTo>
                  <a:pt x="804" y="302"/>
                </a:lnTo>
                <a:lnTo>
                  <a:pt x="804" y="305"/>
                </a:lnTo>
                <a:lnTo>
                  <a:pt x="804" y="308"/>
                </a:lnTo>
                <a:lnTo>
                  <a:pt x="804" y="311"/>
                </a:lnTo>
                <a:lnTo>
                  <a:pt x="804" y="313"/>
                </a:lnTo>
                <a:lnTo>
                  <a:pt x="806" y="316"/>
                </a:lnTo>
                <a:lnTo>
                  <a:pt x="806" y="318"/>
                </a:lnTo>
                <a:lnTo>
                  <a:pt x="804" y="319"/>
                </a:lnTo>
                <a:lnTo>
                  <a:pt x="803" y="323"/>
                </a:lnTo>
                <a:lnTo>
                  <a:pt x="798" y="326"/>
                </a:lnTo>
                <a:lnTo>
                  <a:pt x="791" y="340"/>
                </a:lnTo>
                <a:lnTo>
                  <a:pt x="782" y="353"/>
                </a:lnTo>
                <a:lnTo>
                  <a:pt x="772" y="362"/>
                </a:lnTo>
                <a:lnTo>
                  <a:pt x="765" y="368"/>
                </a:lnTo>
                <a:lnTo>
                  <a:pt x="762" y="370"/>
                </a:lnTo>
                <a:lnTo>
                  <a:pt x="762" y="371"/>
                </a:lnTo>
                <a:lnTo>
                  <a:pt x="762" y="375"/>
                </a:lnTo>
                <a:lnTo>
                  <a:pt x="762" y="378"/>
                </a:lnTo>
                <a:lnTo>
                  <a:pt x="762" y="383"/>
                </a:lnTo>
                <a:lnTo>
                  <a:pt x="761" y="388"/>
                </a:lnTo>
                <a:lnTo>
                  <a:pt x="761" y="392"/>
                </a:lnTo>
                <a:lnTo>
                  <a:pt x="761" y="396"/>
                </a:lnTo>
                <a:lnTo>
                  <a:pt x="761" y="397"/>
                </a:lnTo>
                <a:lnTo>
                  <a:pt x="761" y="404"/>
                </a:lnTo>
                <a:lnTo>
                  <a:pt x="761" y="410"/>
                </a:lnTo>
                <a:lnTo>
                  <a:pt x="765" y="418"/>
                </a:lnTo>
                <a:lnTo>
                  <a:pt x="774" y="426"/>
                </a:lnTo>
                <a:lnTo>
                  <a:pt x="788" y="433"/>
                </a:lnTo>
                <a:lnTo>
                  <a:pt x="811" y="438"/>
                </a:lnTo>
                <a:lnTo>
                  <a:pt x="838" y="444"/>
                </a:lnTo>
                <a:lnTo>
                  <a:pt x="858" y="451"/>
                </a:lnTo>
                <a:lnTo>
                  <a:pt x="872" y="457"/>
                </a:lnTo>
                <a:lnTo>
                  <a:pt x="882" y="465"/>
                </a:lnTo>
                <a:lnTo>
                  <a:pt x="889" y="472"/>
                </a:lnTo>
                <a:lnTo>
                  <a:pt x="895" y="478"/>
                </a:lnTo>
                <a:lnTo>
                  <a:pt x="910" y="491"/>
                </a:lnTo>
                <a:lnTo>
                  <a:pt x="920" y="508"/>
                </a:lnTo>
                <a:lnTo>
                  <a:pt x="928" y="525"/>
                </a:lnTo>
                <a:lnTo>
                  <a:pt x="932" y="543"/>
                </a:lnTo>
                <a:lnTo>
                  <a:pt x="937" y="559"/>
                </a:lnTo>
                <a:lnTo>
                  <a:pt x="939" y="571"/>
                </a:lnTo>
                <a:lnTo>
                  <a:pt x="939" y="576"/>
                </a:lnTo>
                <a:lnTo>
                  <a:pt x="736" y="576"/>
                </a:lnTo>
                <a:lnTo>
                  <a:pt x="736" y="571"/>
                </a:lnTo>
                <a:lnTo>
                  <a:pt x="736" y="558"/>
                </a:lnTo>
                <a:lnTo>
                  <a:pt x="735" y="540"/>
                </a:lnTo>
                <a:lnTo>
                  <a:pt x="735" y="519"/>
                </a:lnTo>
                <a:lnTo>
                  <a:pt x="731" y="496"/>
                </a:lnTo>
                <a:lnTo>
                  <a:pt x="730" y="475"/>
                </a:lnTo>
                <a:lnTo>
                  <a:pt x="725" y="459"/>
                </a:lnTo>
                <a:lnTo>
                  <a:pt x="718" y="448"/>
                </a:lnTo>
                <a:lnTo>
                  <a:pt x="707" y="430"/>
                </a:lnTo>
                <a:lnTo>
                  <a:pt x="694" y="413"/>
                </a:lnTo>
                <a:lnTo>
                  <a:pt x="675" y="399"/>
                </a:lnTo>
                <a:lnTo>
                  <a:pt x="675" y="386"/>
                </a:lnTo>
                <a:lnTo>
                  <a:pt x="673" y="373"/>
                </a:lnTo>
                <a:lnTo>
                  <a:pt x="673" y="368"/>
                </a:lnTo>
                <a:lnTo>
                  <a:pt x="671" y="365"/>
                </a:lnTo>
                <a:lnTo>
                  <a:pt x="665" y="357"/>
                </a:lnTo>
                <a:lnTo>
                  <a:pt x="657" y="345"/>
                </a:lnTo>
                <a:lnTo>
                  <a:pt x="649" y="328"/>
                </a:lnTo>
                <a:lnTo>
                  <a:pt x="642" y="324"/>
                </a:lnTo>
                <a:lnTo>
                  <a:pt x="639" y="321"/>
                </a:lnTo>
                <a:lnTo>
                  <a:pt x="636" y="319"/>
                </a:lnTo>
                <a:lnTo>
                  <a:pt x="634" y="316"/>
                </a:lnTo>
                <a:lnTo>
                  <a:pt x="632" y="313"/>
                </a:lnTo>
                <a:lnTo>
                  <a:pt x="632" y="310"/>
                </a:lnTo>
                <a:lnTo>
                  <a:pt x="632" y="306"/>
                </a:lnTo>
                <a:lnTo>
                  <a:pt x="632" y="303"/>
                </a:lnTo>
                <a:lnTo>
                  <a:pt x="631" y="300"/>
                </a:lnTo>
                <a:lnTo>
                  <a:pt x="631" y="292"/>
                </a:lnTo>
                <a:lnTo>
                  <a:pt x="631" y="282"/>
                </a:lnTo>
                <a:lnTo>
                  <a:pt x="631" y="272"/>
                </a:lnTo>
                <a:lnTo>
                  <a:pt x="634" y="264"/>
                </a:lnTo>
                <a:lnTo>
                  <a:pt x="639" y="263"/>
                </a:lnTo>
                <a:lnTo>
                  <a:pt x="641" y="261"/>
                </a:lnTo>
                <a:lnTo>
                  <a:pt x="641" y="261"/>
                </a:lnTo>
                <a:lnTo>
                  <a:pt x="642" y="259"/>
                </a:lnTo>
                <a:lnTo>
                  <a:pt x="644" y="256"/>
                </a:lnTo>
                <a:lnTo>
                  <a:pt x="645" y="253"/>
                </a:lnTo>
                <a:lnTo>
                  <a:pt x="645" y="248"/>
                </a:lnTo>
                <a:lnTo>
                  <a:pt x="644" y="235"/>
                </a:lnTo>
                <a:lnTo>
                  <a:pt x="642" y="219"/>
                </a:lnTo>
                <a:lnTo>
                  <a:pt x="642" y="206"/>
                </a:lnTo>
                <a:lnTo>
                  <a:pt x="642" y="194"/>
                </a:lnTo>
                <a:lnTo>
                  <a:pt x="642" y="186"/>
                </a:lnTo>
                <a:lnTo>
                  <a:pt x="644" y="178"/>
                </a:lnTo>
                <a:lnTo>
                  <a:pt x="645" y="169"/>
                </a:lnTo>
                <a:lnTo>
                  <a:pt x="650" y="160"/>
                </a:lnTo>
                <a:lnTo>
                  <a:pt x="662" y="156"/>
                </a:lnTo>
                <a:lnTo>
                  <a:pt x="668" y="156"/>
                </a:lnTo>
                <a:lnTo>
                  <a:pt x="671" y="154"/>
                </a:lnTo>
                <a:lnTo>
                  <a:pt x="675" y="154"/>
                </a:lnTo>
                <a:lnTo>
                  <a:pt x="676" y="154"/>
                </a:lnTo>
                <a:lnTo>
                  <a:pt x="678" y="152"/>
                </a:lnTo>
                <a:lnTo>
                  <a:pt x="678" y="152"/>
                </a:lnTo>
                <a:lnTo>
                  <a:pt x="679" y="152"/>
                </a:lnTo>
                <a:lnTo>
                  <a:pt x="679" y="152"/>
                </a:lnTo>
                <a:lnTo>
                  <a:pt x="683" y="152"/>
                </a:lnTo>
                <a:lnTo>
                  <a:pt x="684" y="152"/>
                </a:lnTo>
                <a:lnTo>
                  <a:pt x="686" y="151"/>
                </a:lnTo>
                <a:lnTo>
                  <a:pt x="688" y="151"/>
                </a:lnTo>
                <a:lnTo>
                  <a:pt x="691" y="149"/>
                </a:lnTo>
                <a:lnTo>
                  <a:pt x="692" y="147"/>
                </a:lnTo>
                <a:lnTo>
                  <a:pt x="696" y="147"/>
                </a:lnTo>
                <a:lnTo>
                  <a:pt x="701" y="147"/>
                </a:lnTo>
                <a:lnTo>
                  <a:pt x="730" y="143"/>
                </a:lnTo>
                <a:close/>
                <a:moveTo>
                  <a:pt x="209" y="143"/>
                </a:moveTo>
                <a:lnTo>
                  <a:pt x="238" y="147"/>
                </a:lnTo>
                <a:lnTo>
                  <a:pt x="243" y="147"/>
                </a:lnTo>
                <a:lnTo>
                  <a:pt x="246" y="147"/>
                </a:lnTo>
                <a:lnTo>
                  <a:pt x="248" y="149"/>
                </a:lnTo>
                <a:lnTo>
                  <a:pt x="250" y="151"/>
                </a:lnTo>
                <a:lnTo>
                  <a:pt x="250" y="151"/>
                </a:lnTo>
                <a:lnTo>
                  <a:pt x="251" y="152"/>
                </a:lnTo>
                <a:lnTo>
                  <a:pt x="255" y="152"/>
                </a:lnTo>
                <a:lnTo>
                  <a:pt x="256" y="152"/>
                </a:lnTo>
                <a:lnTo>
                  <a:pt x="258" y="152"/>
                </a:lnTo>
                <a:lnTo>
                  <a:pt x="258" y="152"/>
                </a:lnTo>
                <a:lnTo>
                  <a:pt x="259" y="152"/>
                </a:lnTo>
                <a:lnTo>
                  <a:pt x="259" y="154"/>
                </a:lnTo>
                <a:lnTo>
                  <a:pt x="261" y="154"/>
                </a:lnTo>
                <a:lnTo>
                  <a:pt x="264" y="154"/>
                </a:lnTo>
                <a:lnTo>
                  <a:pt x="269" y="156"/>
                </a:lnTo>
                <a:lnTo>
                  <a:pt x="276" y="156"/>
                </a:lnTo>
                <a:lnTo>
                  <a:pt x="285" y="160"/>
                </a:lnTo>
                <a:lnTo>
                  <a:pt x="292" y="169"/>
                </a:lnTo>
                <a:lnTo>
                  <a:pt x="293" y="178"/>
                </a:lnTo>
                <a:lnTo>
                  <a:pt x="293" y="186"/>
                </a:lnTo>
                <a:lnTo>
                  <a:pt x="293" y="194"/>
                </a:lnTo>
                <a:lnTo>
                  <a:pt x="293" y="209"/>
                </a:lnTo>
                <a:lnTo>
                  <a:pt x="293" y="230"/>
                </a:lnTo>
                <a:lnTo>
                  <a:pt x="293" y="248"/>
                </a:lnTo>
                <a:lnTo>
                  <a:pt x="292" y="253"/>
                </a:lnTo>
                <a:lnTo>
                  <a:pt x="293" y="256"/>
                </a:lnTo>
                <a:lnTo>
                  <a:pt x="297" y="259"/>
                </a:lnTo>
                <a:lnTo>
                  <a:pt x="298" y="261"/>
                </a:lnTo>
                <a:lnTo>
                  <a:pt x="300" y="261"/>
                </a:lnTo>
                <a:lnTo>
                  <a:pt x="302" y="263"/>
                </a:lnTo>
                <a:lnTo>
                  <a:pt x="306" y="264"/>
                </a:lnTo>
                <a:lnTo>
                  <a:pt x="310" y="272"/>
                </a:lnTo>
                <a:lnTo>
                  <a:pt x="310" y="282"/>
                </a:lnTo>
                <a:lnTo>
                  <a:pt x="310" y="292"/>
                </a:lnTo>
                <a:lnTo>
                  <a:pt x="310" y="300"/>
                </a:lnTo>
                <a:lnTo>
                  <a:pt x="310" y="303"/>
                </a:lnTo>
                <a:lnTo>
                  <a:pt x="308" y="306"/>
                </a:lnTo>
                <a:lnTo>
                  <a:pt x="308" y="310"/>
                </a:lnTo>
                <a:lnTo>
                  <a:pt x="308" y="313"/>
                </a:lnTo>
                <a:lnTo>
                  <a:pt x="308" y="316"/>
                </a:lnTo>
                <a:lnTo>
                  <a:pt x="306" y="319"/>
                </a:lnTo>
                <a:lnTo>
                  <a:pt x="305" y="321"/>
                </a:lnTo>
                <a:lnTo>
                  <a:pt x="300" y="324"/>
                </a:lnTo>
                <a:lnTo>
                  <a:pt x="293" y="328"/>
                </a:lnTo>
                <a:lnTo>
                  <a:pt x="285" y="345"/>
                </a:lnTo>
                <a:lnTo>
                  <a:pt x="276" y="357"/>
                </a:lnTo>
                <a:lnTo>
                  <a:pt x="268" y="365"/>
                </a:lnTo>
                <a:lnTo>
                  <a:pt x="264" y="368"/>
                </a:lnTo>
                <a:lnTo>
                  <a:pt x="264" y="373"/>
                </a:lnTo>
                <a:lnTo>
                  <a:pt x="264" y="386"/>
                </a:lnTo>
                <a:lnTo>
                  <a:pt x="264" y="399"/>
                </a:lnTo>
                <a:lnTo>
                  <a:pt x="245" y="413"/>
                </a:lnTo>
                <a:lnTo>
                  <a:pt x="232" y="430"/>
                </a:lnTo>
                <a:lnTo>
                  <a:pt x="221" y="448"/>
                </a:lnTo>
                <a:lnTo>
                  <a:pt x="214" y="469"/>
                </a:lnTo>
                <a:lnTo>
                  <a:pt x="209" y="493"/>
                </a:lnTo>
                <a:lnTo>
                  <a:pt x="206" y="517"/>
                </a:lnTo>
                <a:lnTo>
                  <a:pt x="204" y="540"/>
                </a:lnTo>
                <a:lnTo>
                  <a:pt x="204" y="558"/>
                </a:lnTo>
                <a:lnTo>
                  <a:pt x="204" y="571"/>
                </a:lnTo>
                <a:lnTo>
                  <a:pt x="204" y="576"/>
                </a:lnTo>
                <a:lnTo>
                  <a:pt x="0" y="576"/>
                </a:lnTo>
                <a:lnTo>
                  <a:pt x="0" y="571"/>
                </a:lnTo>
                <a:lnTo>
                  <a:pt x="0" y="561"/>
                </a:lnTo>
                <a:lnTo>
                  <a:pt x="3" y="545"/>
                </a:lnTo>
                <a:lnTo>
                  <a:pt x="8" y="527"/>
                </a:lnTo>
                <a:lnTo>
                  <a:pt x="15" y="509"/>
                </a:lnTo>
                <a:lnTo>
                  <a:pt x="28" y="493"/>
                </a:lnTo>
                <a:lnTo>
                  <a:pt x="44" y="478"/>
                </a:lnTo>
                <a:lnTo>
                  <a:pt x="50" y="472"/>
                </a:lnTo>
                <a:lnTo>
                  <a:pt x="57" y="465"/>
                </a:lnTo>
                <a:lnTo>
                  <a:pt x="66" y="457"/>
                </a:lnTo>
                <a:lnTo>
                  <a:pt x="81" y="451"/>
                </a:lnTo>
                <a:lnTo>
                  <a:pt x="100" y="444"/>
                </a:lnTo>
                <a:lnTo>
                  <a:pt x="128" y="438"/>
                </a:lnTo>
                <a:lnTo>
                  <a:pt x="148" y="433"/>
                </a:lnTo>
                <a:lnTo>
                  <a:pt x="160" y="426"/>
                </a:lnTo>
                <a:lnTo>
                  <a:pt x="169" y="418"/>
                </a:lnTo>
                <a:lnTo>
                  <a:pt x="173" y="410"/>
                </a:lnTo>
                <a:lnTo>
                  <a:pt x="175" y="404"/>
                </a:lnTo>
                <a:lnTo>
                  <a:pt x="175" y="397"/>
                </a:lnTo>
                <a:lnTo>
                  <a:pt x="175" y="396"/>
                </a:lnTo>
                <a:lnTo>
                  <a:pt x="175" y="392"/>
                </a:lnTo>
                <a:lnTo>
                  <a:pt x="175" y="388"/>
                </a:lnTo>
                <a:lnTo>
                  <a:pt x="175" y="383"/>
                </a:lnTo>
                <a:lnTo>
                  <a:pt x="175" y="378"/>
                </a:lnTo>
                <a:lnTo>
                  <a:pt x="177" y="375"/>
                </a:lnTo>
                <a:lnTo>
                  <a:pt x="177" y="371"/>
                </a:lnTo>
                <a:lnTo>
                  <a:pt x="177" y="370"/>
                </a:lnTo>
                <a:lnTo>
                  <a:pt x="173" y="368"/>
                </a:lnTo>
                <a:lnTo>
                  <a:pt x="167" y="362"/>
                </a:lnTo>
                <a:lnTo>
                  <a:pt x="157" y="353"/>
                </a:lnTo>
                <a:lnTo>
                  <a:pt x="149" y="340"/>
                </a:lnTo>
                <a:lnTo>
                  <a:pt x="141" y="326"/>
                </a:lnTo>
                <a:lnTo>
                  <a:pt x="133" y="319"/>
                </a:lnTo>
                <a:lnTo>
                  <a:pt x="131" y="313"/>
                </a:lnTo>
                <a:lnTo>
                  <a:pt x="130" y="306"/>
                </a:lnTo>
                <a:lnTo>
                  <a:pt x="130" y="300"/>
                </a:lnTo>
                <a:lnTo>
                  <a:pt x="130" y="295"/>
                </a:lnTo>
                <a:lnTo>
                  <a:pt x="130" y="287"/>
                </a:lnTo>
                <a:lnTo>
                  <a:pt x="131" y="276"/>
                </a:lnTo>
                <a:lnTo>
                  <a:pt x="136" y="267"/>
                </a:lnTo>
                <a:lnTo>
                  <a:pt x="144" y="263"/>
                </a:lnTo>
                <a:lnTo>
                  <a:pt x="144" y="263"/>
                </a:lnTo>
                <a:lnTo>
                  <a:pt x="146" y="263"/>
                </a:lnTo>
                <a:lnTo>
                  <a:pt x="146" y="263"/>
                </a:lnTo>
                <a:lnTo>
                  <a:pt x="148" y="263"/>
                </a:lnTo>
                <a:lnTo>
                  <a:pt x="149" y="261"/>
                </a:lnTo>
                <a:lnTo>
                  <a:pt x="149" y="258"/>
                </a:lnTo>
                <a:lnTo>
                  <a:pt x="149" y="255"/>
                </a:lnTo>
                <a:lnTo>
                  <a:pt x="148" y="243"/>
                </a:lnTo>
                <a:lnTo>
                  <a:pt x="148" y="229"/>
                </a:lnTo>
                <a:lnTo>
                  <a:pt x="148" y="214"/>
                </a:lnTo>
                <a:lnTo>
                  <a:pt x="149" y="203"/>
                </a:lnTo>
                <a:lnTo>
                  <a:pt x="149" y="194"/>
                </a:lnTo>
                <a:lnTo>
                  <a:pt x="149" y="183"/>
                </a:lnTo>
                <a:lnTo>
                  <a:pt x="152" y="172"/>
                </a:lnTo>
                <a:lnTo>
                  <a:pt x="159" y="162"/>
                </a:lnTo>
                <a:lnTo>
                  <a:pt x="169" y="157"/>
                </a:lnTo>
                <a:lnTo>
                  <a:pt x="173" y="157"/>
                </a:lnTo>
                <a:lnTo>
                  <a:pt x="175" y="156"/>
                </a:lnTo>
                <a:lnTo>
                  <a:pt x="177" y="157"/>
                </a:lnTo>
                <a:lnTo>
                  <a:pt x="177" y="157"/>
                </a:lnTo>
                <a:lnTo>
                  <a:pt x="177" y="157"/>
                </a:lnTo>
                <a:lnTo>
                  <a:pt x="177" y="157"/>
                </a:lnTo>
                <a:lnTo>
                  <a:pt x="177" y="157"/>
                </a:lnTo>
                <a:lnTo>
                  <a:pt x="177" y="157"/>
                </a:lnTo>
                <a:lnTo>
                  <a:pt x="178" y="157"/>
                </a:lnTo>
                <a:lnTo>
                  <a:pt x="186" y="154"/>
                </a:lnTo>
                <a:lnTo>
                  <a:pt x="196" y="146"/>
                </a:lnTo>
                <a:lnTo>
                  <a:pt x="209" y="143"/>
                </a:lnTo>
                <a:close/>
                <a:moveTo>
                  <a:pt x="486" y="0"/>
                </a:moveTo>
                <a:lnTo>
                  <a:pt x="498" y="3"/>
                </a:lnTo>
                <a:lnTo>
                  <a:pt x="506" y="13"/>
                </a:lnTo>
                <a:lnTo>
                  <a:pt x="514" y="23"/>
                </a:lnTo>
                <a:lnTo>
                  <a:pt x="521" y="32"/>
                </a:lnTo>
                <a:lnTo>
                  <a:pt x="527" y="37"/>
                </a:lnTo>
                <a:lnTo>
                  <a:pt x="534" y="37"/>
                </a:lnTo>
                <a:lnTo>
                  <a:pt x="538" y="36"/>
                </a:lnTo>
                <a:lnTo>
                  <a:pt x="546" y="36"/>
                </a:lnTo>
                <a:lnTo>
                  <a:pt x="559" y="36"/>
                </a:lnTo>
                <a:lnTo>
                  <a:pt x="571" y="42"/>
                </a:lnTo>
                <a:lnTo>
                  <a:pt x="579" y="52"/>
                </a:lnTo>
                <a:lnTo>
                  <a:pt x="582" y="63"/>
                </a:lnTo>
                <a:lnTo>
                  <a:pt x="585" y="76"/>
                </a:lnTo>
                <a:lnTo>
                  <a:pt x="585" y="87"/>
                </a:lnTo>
                <a:lnTo>
                  <a:pt x="585" y="96"/>
                </a:lnTo>
                <a:lnTo>
                  <a:pt x="587" y="110"/>
                </a:lnTo>
                <a:lnTo>
                  <a:pt x="587" y="130"/>
                </a:lnTo>
                <a:lnTo>
                  <a:pt x="587" y="149"/>
                </a:lnTo>
                <a:lnTo>
                  <a:pt x="585" y="164"/>
                </a:lnTo>
                <a:lnTo>
                  <a:pt x="585" y="167"/>
                </a:lnTo>
                <a:lnTo>
                  <a:pt x="585" y="170"/>
                </a:lnTo>
                <a:lnTo>
                  <a:pt x="587" y="173"/>
                </a:lnTo>
                <a:lnTo>
                  <a:pt x="589" y="173"/>
                </a:lnTo>
                <a:lnTo>
                  <a:pt x="590" y="173"/>
                </a:lnTo>
                <a:lnTo>
                  <a:pt x="592" y="175"/>
                </a:lnTo>
                <a:lnTo>
                  <a:pt x="592" y="173"/>
                </a:lnTo>
                <a:lnTo>
                  <a:pt x="600" y="178"/>
                </a:lnTo>
                <a:lnTo>
                  <a:pt x="606" y="188"/>
                </a:lnTo>
                <a:lnTo>
                  <a:pt x="610" y="201"/>
                </a:lnTo>
                <a:lnTo>
                  <a:pt x="611" y="214"/>
                </a:lnTo>
                <a:lnTo>
                  <a:pt x="611" y="224"/>
                </a:lnTo>
                <a:lnTo>
                  <a:pt x="611" y="229"/>
                </a:lnTo>
                <a:lnTo>
                  <a:pt x="608" y="237"/>
                </a:lnTo>
                <a:lnTo>
                  <a:pt x="602" y="243"/>
                </a:lnTo>
                <a:lnTo>
                  <a:pt x="594" y="248"/>
                </a:lnTo>
                <a:lnTo>
                  <a:pt x="581" y="256"/>
                </a:lnTo>
                <a:lnTo>
                  <a:pt x="572" y="272"/>
                </a:lnTo>
                <a:lnTo>
                  <a:pt x="561" y="287"/>
                </a:lnTo>
                <a:lnTo>
                  <a:pt x="550" y="298"/>
                </a:lnTo>
                <a:lnTo>
                  <a:pt x="538" y="306"/>
                </a:lnTo>
                <a:lnTo>
                  <a:pt x="530" y="311"/>
                </a:lnTo>
                <a:lnTo>
                  <a:pt x="529" y="313"/>
                </a:lnTo>
                <a:lnTo>
                  <a:pt x="529" y="318"/>
                </a:lnTo>
                <a:lnTo>
                  <a:pt x="529" y="328"/>
                </a:lnTo>
                <a:lnTo>
                  <a:pt x="527" y="339"/>
                </a:lnTo>
                <a:lnTo>
                  <a:pt x="527" y="347"/>
                </a:lnTo>
                <a:lnTo>
                  <a:pt x="527" y="350"/>
                </a:lnTo>
                <a:lnTo>
                  <a:pt x="527" y="355"/>
                </a:lnTo>
                <a:lnTo>
                  <a:pt x="527" y="363"/>
                </a:lnTo>
                <a:lnTo>
                  <a:pt x="530" y="371"/>
                </a:lnTo>
                <a:lnTo>
                  <a:pt x="537" y="381"/>
                </a:lnTo>
                <a:lnTo>
                  <a:pt x="548" y="391"/>
                </a:lnTo>
                <a:lnTo>
                  <a:pt x="564" y="397"/>
                </a:lnTo>
                <a:lnTo>
                  <a:pt x="589" y="402"/>
                </a:lnTo>
                <a:lnTo>
                  <a:pt x="618" y="409"/>
                </a:lnTo>
                <a:lnTo>
                  <a:pt x="641" y="415"/>
                </a:lnTo>
                <a:lnTo>
                  <a:pt x="657" y="423"/>
                </a:lnTo>
                <a:lnTo>
                  <a:pt x="668" y="433"/>
                </a:lnTo>
                <a:lnTo>
                  <a:pt x="676" y="441"/>
                </a:lnTo>
                <a:lnTo>
                  <a:pt x="683" y="449"/>
                </a:lnTo>
                <a:lnTo>
                  <a:pt x="689" y="456"/>
                </a:lnTo>
                <a:lnTo>
                  <a:pt x="694" y="465"/>
                </a:lnTo>
                <a:lnTo>
                  <a:pt x="697" y="480"/>
                </a:lnTo>
                <a:lnTo>
                  <a:pt x="701" y="499"/>
                </a:lnTo>
                <a:lnTo>
                  <a:pt x="702" y="521"/>
                </a:lnTo>
                <a:lnTo>
                  <a:pt x="702" y="542"/>
                </a:lnTo>
                <a:lnTo>
                  <a:pt x="704" y="558"/>
                </a:lnTo>
                <a:lnTo>
                  <a:pt x="704" y="571"/>
                </a:lnTo>
                <a:lnTo>
                  <a:pt x="704" y="576"/>
                </a:lnTo>
                <a:lnTo>
                  <a:pt x="233" y="576"/>
                </a:lnTo>
                <a:lnTo>
                  <a:pt x="235" y="571"/>
                </a:lnTo>
                <a:lnTo>
                  <a:pt x="235" y="558"/>
                </a:lnTo>
                <a:lnTo>
                  <a:pt x="235" y="538"/>
                </a:lnTo>
                <a:lnTo>
                  <a:pt x="237" y="516"/>
                </a:lnTo>
                <a:lnTo>
                  <a:pt x="238" y="493"/>
                </a:lnTo>
                <a:lnTo>
                  <a:pt x="242" y="472"/>
                </a:lnTo>
                <a:lnTo>
                  <a:pt x="246" y="456"/>
                </a:lnTo>
                <a:lnTo>
                  <a:pt x="248" y="451"/>
                </a:lnTo>
                <a:lnTo>
                  <a:pt x="253" y="444"/>
                </a:lnTo>
                <a:lnTo>
                  <a:pt x="261" y="435"/>
                </a:lnTo>
                <a:lnTo>
                  <a:pt x="272" y="426"/>
                </a:lnTo>
                <a:lnTo>
                  <a:pt x="289" y="417"/>
                </a:lnTo>
                <a:lnTo>
                  <a:pt x="313" y="409"/>
                </a:lnTo>
                <a:lnTo>
                  <a:pt x="344" y="402"/>
                </a:lnTo>
                <a:lnTo>
                  <a:pt x="370" y="397"/>
                </a:lnTo>
                <a:lnTo>
                  <a:pt x="388" y="389"/>
                </a:lnTo>
                <a:lnTo>
                  <a:pt x="399" y="381"/>
                </a:lnTo>
                <a:lnTo>
                  <a:pt x="407" y="371"/>
                </a:lnTo>
                <a:lnTo>
                  <a:pt x="410" y="363"/>
                </a:lnTo>
                <a:lnTo>
                  <a:pt x="410" y="355"/>
                </a:lnTo>
                <a:lnTo>
                  <a:pt x="410" y="350"/>
                </a:lnTo>
                <a:lnTo>
                  <a:pt x="410" y="350"/>
                </a:lnTo>
                <a:lnTo>
                  <a:pt x="410" y="337"/>
                </a:lnTo>
                <a:lnTo>
                  <a:pt x="409" y="324"/>
                </a:lnTo>
                <a:lnTo>
                  <a:pt x="409" y="315"/>
                </a:lnTo>
                <a:lnTo>
                  <a:pt x="409" y="311"/>
                </a:lnTo>
                <a:lnTo>
                  <a:pt x="405" y="310"/>
                </a:lnTo>
                <a:lnTo>
                  <a:pt x="396" y="305"/>
                </a:lnTo>
                <a:lnTo>
                  <a:pt x="384" y="297"/>
                </a:lnTo>
                <a:lnTo>
                  <a:pt x="371" y="287"/>
                </a:lnTo>
                <a:lnTo>
                  <a:pt x="360" y="274"/>
                </a:lnTo>
                <a:lnTo>
                  <a:pt x="350" y="258"/>
                </a:lnTo>
                <a:lnTo>
                  <a:pt x="336" y="250"/>
                </a:lnTo>
                <a:lnTo>
                  <a:pt x="329" y="243"/>
                </a:lnTo>
                <a:lnTo>
                  <a:pt x="326" y="235"/>
                </a:lnTo>
                <a:lnTo>
                  <a:pt x="324" y="227"/>
                </a:lnTo>
                <a:lnTo>
                  <a:pt x="323" y="224"/>
                </a:lnTo>
                <a:lnTo>
                  <a:pt x="323" y="216"/>
                </a:lnTo>
                <a:lnTo>
                  <a:pt x="323" y="206"/>
                </a:lnTo>
                <a:lnTo>
                  <a:pt x="323" y="193"/>
                </a:lnTo>
                <a:lnTo>
                  <a:pt x="326" y="183"/>
                </a:lnTo>
                <a:lnTo>
                  <a:pt x="329" y="175"/>
                </a:lnTo>
                <a:lnTo>
                  <a:pt x="336" y="173"/>
                </a:lnTo>
                <a:lnTo>
                  <a:pt x="336" y="173"/>
                </a:lnTo>
                <a:lnTo>
                  <a:pt x="339" y="173"/>
                </a:lnTo>
                <a:lnTo>
                  <a:pt x="342" y="172"/>
                </a:lnTo>
                <a:lnTo>
                  <a:pt x="345" y="172"/>
                </a:lnTo>
                <a:lnTo>
                  <a:pt x="347" y="170"/>
                </a:lnTo>
                <a:lnTo>
                  <a:pt x="350" y="167"/>
                </a:lnTo>
                <a:lnTo>
                  <a:pt x="352" y="164"/>
                </a:lnTo>
                <a:lnTo>
                  <a:pt x="352" y="160"/>
                </a:lnTo>
                <a:lnTo>
                  <a:pt x="352" y="141"/>
                </a:lnTo>
                <a:lnTo>
                  <a:pt x="353" y="120"/>
                </a:lnTo>
                <a:lnTo>
                  <a:pt x="353" y="99"/>
                </a:lnTo>
                <a:lnTo>
                  <a:pt x="355" y="84"/>
                </a:lnTo>
                <a:lnTo>
                  <a:pt x="358" y="74"/>
                </a:lnTo>
                <a:lnTo>
                  <a:pt x="362" y="60"/>
                </a:lnTo>
                <a:lnTo>
                  <a:pt x="370" y="45"/>
                </a:lnTo>
                <a:lnTo>
                  <a:pt x="381" y="34"/>
                </a:lnTo>
                <a:lnTo>
                  <a:pt x="397" y="27"/>
                </a:lnTo>
                <a:lnTo>
                  <a:pt x="410" y="24"/>
                </a:lnTo>
                <a:lnTo>
                  <a:pt x="417" y="24"/>
                </a:lnTo>
                <a:lnTo>
                  <a:pt x="418" y="24"/>
                </a:lnTo>
                <a:lnTo>
                  <a:pt x="420" y="24"/>
                </a:lnTo>
                <a:lnTo>
                  <a:pt x="425" y="23"/>
                </a:lnTo>
                <a:lnTo>
                  <a:pt x="428" y="23"/>
                </a:lnTo>
                <a:lnTo>
                  <a:pt x="430" y="21"/>
                </a:lnTo>
                <a:lnTo>
                  <a:pt x="431" y="21"/>
                </a:lnTo>
                <a:lnTo>
                  <a:pt x="433" y="19"/>
                </a:lnTo>
                <a:lnTo>
                  <a:pt x="436" y="18"/>
                </a:lnTo>
                <a:lnTo>
                  <a:pt x="439" y="16"/>
                </a:lnTo>
                <a:lnTo>
                  <a:pt x="444" y="16"/>
                </a:lnTo>
                <a:lnTo>
                  <a:pt x="449" y="16"/>
                </a:lnTo>
                <a:lnTo>
                  <a:pt x="48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Tree>
    <p:extLst>
      <p:ext uri="{BB962C8B-B14F-4D97-AF65-F5344CB8AC3E}">
        <p14:creationId xmlns:p14="http://schemas.microsoft.com/office/powerpoint/2010/main" val="202431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今は暗号強度よりも説明責任</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正しくファイル管理していたと言うことを証明しなければならない</a:t>
            </a:r>
            <a:endParaRPr kumimoji="1" lang="en-US" altLang="ja-JP" dirty="0" smtClean="0"/>
          </a:p>
          <a:p>
            <a:pPr lvl="1"/>
            <a:r>
              <a:rPr kumimoji="1" lang="ja-JP" altLang="en-US" dirty="0" smtClean="0"/>
              <a:t>ファイルを暗号化していましたでは説明にならない</a:t>
            </a:r>
            <a:endParaRPr kumimoji="1" lang="en-US" altLang="ja-JP" dirty="0" smtClean="0"/>
          </a:p>
          <a:p>
            <a:pPr lvl="1"/>
            <a:r>
              <a:rPr lang="ja-JP" altLang="en-US" dirty="0" smtClean="0"/>
              <a:t>誰がパスワードを知っていたか</a:t>
            </a:r>
            <a:endParaRPr lang="en-US" altLang="ja-JP" dirty="0" smtClean="0"/>
          </a:p>
          <a:p>
            <a:pPr lvl="1"/>
            <a:r>
              <a:rPr kumimoji="1" lang="ja-JP" altLang="en-US" dirty="0" smtClean="0"/>
              <a:t>権限がない人がパスワードを知ったときにどのような行動をとったのか　→もちろんパスワードを無効にする</a:t>
            </a:r>
            <a:endParaRPr kumimoji="1" lang="en-US" altLang="ja-JP" dirty="0" smtClean="0"/>
          </a:p>
          <a:p>
            <a:r>
              <a:rPr lang="ja-JP" altLang="en-US" dirty="0" smtClean="0"/>
              <a:t>ちゃんとやっているということを説明する</a:t>
            </a:r>
            <a:endParaRPr lang="en-US" altLang="ja-JP" dirty="0" smtClean="0"/>
          </a:p>
          <a:p>
            <a:pPr lvl="1"/>
            <a:r>
              <a:rPr kumimoji="1" lang="ja-JP" altLang="en-US" dirty="0" smtClean="0"/>
              <a:t>ちゃんとやっているというのは「事故が起きても被害が少ない」ということ</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5</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1363785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運用コストを考える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自動できることと人間がやることを区別</a:t>
            </a:r>
            <a:endParaRPr lang="en-US" altLang="ja-JP" dirty="0"/>
          </a:p>
          <a:p>
            <a:pPr lvl="1"/>
            <a:r>
              <a:rPr lang="en-US" altLang="ja-JP" dirty="0" err="1"/>
              <a:t>IoT</a:t>
            </a:r>
            <a:r>
              <a:rPr lang="ja-JP" altLang="en-US" dirty="0"/>
              <a:t>や</a:t>
            </a:r>
            <a:r>
              <a:rPr lang="en-US" altLang="ja-JP" dirty="0"/>
              <a:t>CPS</a:t>
            </a:r>
            <a:r>
              <a:rPr lang="ja-JP" altLang="en-US" dirty="0"/>
              <a:t>はワークフローの一部であるということを考えて、ビジネス全般における人間がやるべきこと、システムが自動でやることを決める</a:t>
            </a:r>
            <a:endParaRPr lang="en-US" altLang="ja-JP" dirty="0"/>
          </a:p>
          <a:p>
            <a:pPr lvl="1"/>
            <a:r>
              <a:rPr lang="ja-JP" altLang="en-US" dirty="0"/>
              <a:t>人間が行うことはコストが高い</a:t>
            </a:r>
            <a:endParaRPr lang="en-US" altLang="ja-JP" dirty="0"/>
          </a:p>
          <a:p>
            <a:pPr lvl="2"/>
            <a:r>
              <a:rPr lang="ja-JP" altLang="en-US" dirty="0"/>
              <a:t>人間は初日から正しく働けない</a:t>
            </a:r>
            <a:endParaRPr lang="en-US" altLang="ja-JP" dirty="0"/>
          </a:p>
          <a:p>
            <a:pPr lvl="2"/>
            <a:r>
              <a:rPr lang="ja-JP" altLang="en-US" dirty="0"/>
              <a:t>人間は失敗をするし、気が付かないことがある</a:t>
            </a:r>
            <a:endParaRPr lang="en-US" altLang="ja-JP" dirty="0"/>
          </a:p>
          <a:p>
            <a:pPr lvl="2"/>
            <a:r>
              <a:rPr lang="ja-JP" altLang="en-US" dirty="0"/>
              <a:t>人間は何かを維持することが出来ない</a:t>
            </a:r>
            <a:endParaRPr lang="en-US" altLang="ja-JP" dirty="0"/>
          </a:p>
          <a:p>
            <a:pPr lvl="1"/>
            <a:r>
              <a:rPr lang="ja-JP" altLang="en-US" dirty="0"/>
              <a:t>機械はそれ自体では学習できない</a:t>
            </a:r>
            <a:endParaRPr lang="en-US" altLang="ja-JP" dirty="0"/>
          </a:p>
          <a:p>
            <a:pPr lvl="2"/>
            <a:r>
              <a:rPr lang="ja-JP" altLang="en-US" dirty="0"/>
              <a:t>だから、機械学習が注目されてい</a:t>
            </a:r>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50</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85760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ガバナンスのための</a:t>
            </a:r>
            <a:r>
              <a:rPr kumimoji="1" lang="en-US" altLang="ja-JP" dirty="0" smtClean="0"/>
              <a:t>ID</a:t>
            </a:r>
            <a:r>
              <a:rPr kumimoji="1" lang="ja-JP" altLang="en-US" dirty="0" smtClean="0"/>
              <a:t>マネジメント</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51</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grpSp>
        <p:nvGrpSpPr>
          <p:cNvPr id="8" name="図形グループ 7"/>
          <p:cNvGrpSpPr/>
          <p:nvPr/>
        </p:nvGrpSpPr>
        <p:grpSpPr>
          <a:xfrm>
            <a:off x="653345" y="2743687"/>
            <a:ext cx="6870660" cy="2755288"/>
            <a:chOff x="967410" y="2222997"/>
            <a:chExt cx="6902942" cy="2768234"/>
          </a:xfrm>
          <a:solidFill>
            <a:schemeClr val="accent1"/>
          </a:solidFill>
        </p:grpSpPr>
        <p:sp>
          <p:nvSpPr>
            <p:cNvPr id="9" name="片側の 2 つの角を丸めた四角形 8"/>
            <p:cNvSpPr/>
            <p:nvPr/>
          </p:nvSpPr>
          <p:spPr>
            <a:xfrm>
              <a:off x="967410" y="4302118"/>
              <a:ext cx="6902942" cy="689113"/>
            </a:xfrm>
            <a:prstGeom prst="round2SameRect">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0" name="テキスト ボックス 9"/>
            <p:cNvSpPr txBox="1"/>
            <p:nvPr/>
          </p:nvSpPr>
          <p:spPr>
            <a:xfrm>
              <a:off x="1377592"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chemeClr val="accent1">
                      <a:lumMod val="75000"/>
                    </a:schemeClr>
                  </a:solidFill>
                  <a:effectLst/>
                  <a:uLnTx/>
                  <a:uFillTx/>
                  <a:latin typeface="Meiryo" charset="-128"/>
                  <a:ea typeface="Meiryo" charset="-128"/>
                  <a:cs typeface="Meiryo" charset="-128"/>
                </a:rPr>
                <a:t>識別</a:t>
              </a:r>
            </a:p>
          </p:txBody>
        </p:sp>
        <p:sp>
          <p:nvSpPr>
            <p:cNvPr id="11" name="テキスト ボックス 10"/>
            <p:cNvSpPr txBox="1"/>
            <p:nvPr/>
          </p:nvSpPr>
          <p:spPr>
            <a:xfrm>
              <a:off x="3992003" y="3620515"/>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chemeClr val="accent1">
                      <a:lumMod val="75000"/>
                    </a:schemeClr>
                  </a:solidFill>
                  <a:effectLst/>
                  <a:uLnTx/>
                  <a:uFillTx/>
                  <a:latin typeface="Meiryo" charset="-128"/>
                  <a:ea typeface="Meiryo" charset="-128"/>
                  <a:cs typeface="Meiryo" charset="-128"/>
                </a:rPr>
                <a:t>認証</a:t>
              </a:r>
            </a:p>
          </p:txBody>
        </p:sp>
        <p:sp>
          <p:nvSpPr>
            <p:cNvPr id="12" name="テキスト ボックス 11"/>
            <p:cNvSpPr txBox="1"/>
            <p:nvPr/>
          </p:nvSpPr>
          <p:spPr>
            <a:xfrm>
              <a:off x="6606414"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chemeClr val="accent1">
                      <a:lumMod val="75000"/>
                    </a:schemeClr>
                  </a:solidFill>
                  <a:effectLst/>
                  <a:uLnTx/>
                  <a:uFillTx/>
                  <a:latin typeface="Meiryo" charset="-128"/>
                  <a:ea typeface="Meiryo" charset="-128"/>
                  <a:cs typeface="Meiryo" charset="-128"/>
                </a:rPr>
                <a:t>認可</a:t>
              </a:r>
            </a:p>
          </p:txBody>
        </p:sp>
        <p:sp>
          <p:nvSpPr>
            <p:cNvPr id="13" name="テキスト ボックス 12"/>
            <p:cNvSpPr txBox="1"/>
            <p:nvPr/>
          </p:nvSpPr>
          <p:spPr>
            <a:xfrm>
              <a:off x="3859184" y="4486989"/>
              <a:ext cx="1107996" cy="369332"/>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grpSp>
          <p:nvGrpSpPr>
            <p:cNvPr id="14" name="図形グループ 13"/>
            <p:cNvGrpSpPr/>
            <p:nvPr/>
          </p:nvGrpSpPr>
          <p:grpSpPr>
            <a:xfrm>
              <a:off x="967410" y="2407660"/>
              <a:ext cx="1466697" cy="1079423"/>
              <a:chOff x="967410" y="1417983"/>
              <a:chExt cx="1868556" cy="1375173"/>
            </a:xfrm>
            <a:grpFill/>
          </p:grpSpPr>
          <p:sp>
            <p:nvSpPr>
              <p:cNvPr id="28" name="角丸四角形 27"/>
              <p:cNvSpPr/>
              <p:nvPr/>
            </p:nvSpPr>
            <p:spPr>
              <a:xfrm>
                <a:off x="967410" y="1417983"/>
                <a:ext cx="1868556" cy="1375173"/>
              </a:xfrm>
              <a:prstGeom prst="roundRect">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9" name="正方形/長方形 28"/>
              <p:cNvSpPr/>
              <p:nvPr/>
            </p:nvSpPr>
            <p:spPr>
              <a:xfrm>
                <a:off x="967410" y="1749287"/>
                <a:ext cx="1868556" cy="159026"/>
              </a:xfrm>
              <a:prstGeom prst="rect">
                <a:avLst/>
              </a:prstGeom>
              <a:solidFill>
                <a:schemeClr val="tx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0" name="図形グループ 29"/>
              <p:cNvGrpSpPr/>
              <p:nvPr/>
            </p:nvGrpSpPr>
            <p:grpSpPr>
              <a:xfrm>
                <a:off x="2266121" y="2037587"/>
                <a:ext cx="353780" cy="546588"/>
                <a:chOff x="4280451" y="1708004"/>
                <a:chExt cx="702366" cy="1085152"/>
              </a:xfrm>
              <a:grpFill/>
            </p:grpSpPr>
            <p:sp>
              <p:nvSpPr>
                <p:cNvPr id="31" name="円/楕円 30"/>
                <p:cNvSpPr/>
                <p:nvPr/>
              </p:nvSpPr>
              <p:spPr>
                <a:xfrm>
                  <a:off x="4280451" y="1708004"/>
                  <a:ext cx="702365" cy="702365"/>
                </a:xfrm>
                <a:prstGeom prst="ellipse">
                  <a:avLst/>
                </a:prstGeom>
                <a:solidFill>
                  <a:schemeClr val="tx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2" name="片側の 2 つの角を丸めた四角形 31"/>
                <p:cNvSpPr/>
                <p:nvPr/>
              </p:nvSpPr>
              <p:spPr>
                <a:xfrm>
                  <a:off x="4280452" y="2372139"/>
                  <a:ext cx="702365" cy="421017"/>
                </a:xfrm>
                <a:prstGeom prst="round2SameRect">
                  <a:avLst/>
                </a:prstGeom>
                <a:solidFill>
                  <a:schemeClr val="tx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grpSp>
          <p:nvGrpSpPr>
            <p:cNvPr id="15" name="図形グループ 14"/>
            <p:cNvGrpSpPr/>
            <p:nvPr/>
          </p:nvGrpSpPr>
          <p:grpSpPr>
            <a:xfrm rot="18900000">
              <a:off x="3902219" y="2410518"/>
              <a:ext cx="670634" cy="1136927"/>
              <a:chOff x="3918611" y="1417983"/>
              <a:chExt cx="728870" cy="1323884"/>
            </a:xfrm>
            <a:grpFill/>
          </p:grpSpPr>
          <p:grpSp>
            <p:nvGrpSpPr>
              <p:cNvPr id="23" name="図形グループ 22"/>
              <p:cNvGrpSpPr/>
              <p:nvPr/>
            </p:nvGrpSpPr>
            <p:grpSpPr>
              <a:xfrm>
                <a:off x="3918611" y="1417983"/>
                <a:ext cx="728870" cy="728870"/>
                <a:chOff x="4267200" y="1656522"/>
                <a:chExt cx="940904" cy="940904"/>
              </a:xfrm>
              <a:grpFill/>
            </p:grpSpPr>
            <p:sp>
              <p:nvSpPr>
                <p:cNvPr id="26" name="円/楕円 25"/>
                <p:cNvSpPr/>
                <p:nvPr/>
              </p:nvSpPr>
              <p:spPr>
                <a:xfrm>
                  <a:off x="4267200" y="1656522"/>
                  <a:ext cx="940904" cy="940904"/>
                </a:xfrm>
                <a:prstGeom prst="ellipse">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7" name="円/楕円 26"/>
                <p:cNvSpPr/>
                <p:nvPr/>
              </p:nvSpPr>
              <p:spPr>
                <a:xfrm>
                  <a:off x="4456058" y="1845380"/>
                  <a:ext cx="563188" cy="563188"/>
                </a:xfrm>
                <a:prstGeom prst="ellipse">
                  <a:avLst/>
                </a:prstGeom>
                <a:solidFill>
                  <a:schemeClr val="tx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sp>
            <p:nvSpPr>
              <p:cNvPr id="24" name="L 字 23"/>
              <p:cNvSpPr/>
              <p:nvPr/>
            </p:nvSpPr>
            <p:spPr>
              <a:xfrm>
                <a:off x="4190280" y="2040865"/>
                <a:ext cx="366506" cy="701002"/>
              </a:xfrm>
              <a:prstGeom prst="corner">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5" name="正方形/長方形 24"/>
              <p:cNvSpPr/>
              <p:nvPr/>
            </p:nvSpPr>
            <p:spPr>
              <a:xfrm>
                <a:off x="4283046" y="2267484"/>
                <a:ext cx="273740" cy="157634"/>
              </a:xfrm>
              <a:prstGeom prst="rect">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nvGrpSpPr>
            <p:cNvPr id="16" name="図形グループ 15"/>
            <p:cNvGrpSpPr/>
            <p:nvPr/>
          </p:nvGrpSpPr>
          <p:grpSpPr>
            <a:xfrm>
              <a:off x="6050615" y="2222997"/>
              <a:ext cx="1655407" cy="1218305"/>
              <a:chOff x="6001795" y="1364974"/>
              <a:chExt cx="1868556" cy="1375173"/>
            </a:xfrm>
            <a:grpFill/>
          </p:grpSpPr>
          <p:sp>
            <p:nvSpPr>
              <p:cNvPr id="21" name="正方形/長方形 20"/>
              <p:cNvSpPr/>
              <p:nvPr/>
            </p:nvSpPr>
            <p:spPr>
              <a:xfrm>
                <a:off x="6001795" y="1364974"/>
                <a:ext cx="1868556" cy="1375173"/>
              </a:xfrm>
              <a:prstGeom prst="rect">
                <a:avLst/>
              </a:prstGeom>
              <a:grpFill/>
              <a:ln w="381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2" name="テキスト ボックス 21"/>
              <p:cNvSpPr txBox="1"/>
              <p:nvPr/>
            </p:nvSpPr>
            <p:spPr>
              <a:xfrm flipH="1">
                <a:off x="6164212" y="1484696"/>
                <a:ext cx="1529327" cy="1151826"/>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effectLst/>
                    <a:uLnTx/>
                    <a:uFillTx/>
                    <a:latin typeface="ＭＳ Ｐゴシック" charset="-128"/>
                  </a:rPr>
                  <a:t>R</a:t>
                </a:r>
                <a:r>
                  <a:rPr kumimoji="0" lang="en-US" altLang="ja-JP" sz="2000" b="1" i="0" u="none" strike="noStrike" kern="0" cap="none" spc="0" normalizeH="0" baseline="0" noProof="0" dirty="0" smtClean="0">
                    <a:ln>
                      <a:noFill/>
                    </a:ln>
                    <a:effectLst/>
                    <a:uLnTx/>
                    <a:uFillTx/>
                    <a:latin typeface="ＭＳ Ｐゴシック" charset="-128"/>
                  </a:rPr>
                  <a:t> </a:t>
                </a:r>
                <a:r>
                  <a:rPr kumimoji="1" lang="en-US" altLang="ja-JP" sz="2000" b="1" i="0" u="none" strike="noStrike" kern="0" cap="none" spc="0" normalizeH="0" baseline="0" noProof="0" dirty="0" smtClean="0">
                    <a:ln>
                      <a:noFill/>
                    </a:ln>
                    <a:effectLst/>
                    <a:uLnTx/>
                    <a:uFillTx/>
                    <a:latin typeface="ＭＳ Ｐゴシック"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effectLst/>
                    <a:uLnTx/>
                    <a:uFillTx/>
                    <a:latin typeface="ＭＳ Ｐゴシック" charset="-128"/>
                  </a:rPr>
                  <a:t>W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effectLst/>
                    <a:uLnTx/>
                    <a:uFillTx/>
                    <a:latin typeface="ＭＳ Ｐゴシック" charset="-128"/>
                  </a:rPr>
                  <a:t>X ------</a:t>
                </a:r>
                <a:endParaRPr kumimoji="1" lang="ja-JP" altLang="en-US" sz="2000" b="1" i="0" u="none" strike="noStrike" kern="0" cap="none" spc="0" normalizeH="0" baseline="0" noProof="0" dirty="0" smtClean="0">
                  <a:ln>
                    <a:noFill/>
                  </a:ln>
                  <a:effectLst/>
                  <a:uLnTx/>
                  <a:uFillTx/>
                  <a:latin typeface="ＭＳ Ｐゴシック" charset="-128"/>
                </a:endParaRPr>
              </a:p>
            </p:txBody>
          </p:sp>
        </p:grpSp>
        <p:cxnSp>
          <p:nvCxnSpPr>
            <p:cNvPr id="17" name="直線矢印コネクタ 16"/>
            <p:cNvCxnSpPr/>
            <p:nvPr/>
          </p:nvCxnSpPr>
          <p:spPr>
            <a:xfrm>
              <a:off x="2691685" y="2947371"/>
              <a:ext cx="695459" cy="0"/>
            </a:xfrm>
            <a:prstGeom prst="straightConnector1">
              <a:avLst/>
            </a:prstGeom>
            <a:grpFill/>
            <a:ln w="57150" cap="flat" cmpd="sng" algn="ctr">
              <a:solidFill>
                <a:schemeClr val="accent1"/>
              </a:solidFill>
              <a:prstDash val="solid"/>
              <a:tailEnd type="triangle"/>
            </a:ln>
            <a:effectLst/>
          </p:spPr>
        </p:cxnSp>
        <p:cxnSp>
          <p:nvCxnSpPr>
            <p:cNvPr id="18" name="直線矢印コネクタ 17"/>
            <p:cNvCxnSpPr/>
            <p:nvPr/>
          </p:nvCxnSpPr>
          <p:spPr>
            <a:xfrm>
              <a:off x="5177308" y="2947371"/>
              <a:ext cx="695459" cy="0"/>
            </a:xfrm>
            <a:prstGeom prst="straightConnector1">
              <a:avLst/>
            </a:prstGeom>
            <a:grpFill/>
            <a:ln w="57150" cap="flat" cmpd="sng" algn="ctr">
              <a:solidFill>
                <a:schemeClr val="accent1"/>
              </a:solidFill>
              <a:prstDash val="solid"/>
              <a:tailEnd type="triangle"/>
            </a:ln>
            <a:effectLst/>
          </p:spPr>
        </p:cxnSp>
        <p:cxnSp>
          <p:nvCxnSpPr>
            <p:cNvPr id="19" name="直線矢印コネクタ 18"/>
            <p:cNvCxnSpPr/>
            <p:nvPr/>
          </p:nvCxnSpPr>
          <p:spPr>
            <a:xfrm>
              <a:off x="3013067" y="3389786"/>
              <a:ext cx="0" cy="740915"/>
            </a:xfrm>
            <a:prstGeom prst="straightConnector1">
              <a:avLst/>
            </a:prstGeom>
            <a:grpFill/>
            <a:ln w="57150" cap="flat" cmpd="sng" algn="ctr">
              <a:solidFill>
                <a:schemeClr val="accent1"/>
              </a:solidFill>
              <a:prstDash val="sysDash"/>
              <a:tailEnd type="triangle"/>
            </a:ln>
            <a:effectLst/>
          </p:spPr>
        </p:cxnSp>
        <p:cxnSp>
          <p:nvCxnSpPr>
            <p:cNvPr id="20" name="直線矢印コネクタ 19"/>
            <p:cNvCxnSpPr/>
            <p:nvPr/>
          </p:nvCxnSpPr>
          <p:spPr>
            <a:xfrm>
              <a:off x="5485811" y="3389786"/>
              <a:ext cx="0" cy="740915"/>
            </a:xfrm>
            <a:prstGeom prst="straightConnector1">
              <a:avLst/>
            </a:prstGeom>
            <a:grpFill/>
            <a:ln w="57150" cap="flat" cmpd="sng" algn="ctr">
              <a:solidFill>
                <a:schemeClr val="accent1"/>
              </a:solidFill>
              <a:prstDash val="sysDash"/>
              <a:tailEnd type="triangle"/>
            </a:ln>
            <a:effectLst/>
          </p:spPr>
        </p:cxnSp>
      </p:grpSp>
      <p:sp>
        <p:nvSpPr>
          <p:cNvPr id="33" name="テキスト ボックス 32"/>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smtClean="0">
                <a:solidFill>
                  <a:schemeClr val="bg1"/>
                </a:solidFill>
                <a:latin typeface="Meiryo" charset="-128"/>
                <a:ea typeface="Meiryo" charset="-128"/>
                <a:cs typeface="Meiryo" charset="-128"/>
              </a:rPr>
              <a:t>認証だけではなく、識別（</a:t>
            </a:r>
            <a:r>
              <a:rPr kumimoji="1" lang="en-US" altLang="ja-JP" dirty="0" smtClean="0">
                <a:solidFill>
                  <a:schemeClr val="bg1"/>
                </a:solidFill>
                <a:latin typeface="Meiryo" charset="-128"/>
                <a:ea typeface="Meiryo" charset="-128"/>
                <a:cs typeface="Meiryo" charset="-128"/>
              </a:rPr>
              <a:t>ID</a:t>
            </a:r>
            <a:r>
              <a:rPr kumimoji="1" lang="ja-JP" altLang="en-US" dirty="0" smtClean="0">
                <a:solidFill>
                  <a:schemeClr val="bg1"/>
                </a:solidFill>
                <a:latin typeface="Meiryo" charset="-128"/>
                <a:ea typeface="Meiryo" charset="-128"/>
                <a:cs typeface="Meiryo" charset="-128"/>
              </a:rPr>
              <a:t>管理）について考えることからガバナンスを考えましょう。</a:t>
            </a:r>
          </a:p>
          <a:p>
            <a:pPr>
              <a:lnSpc>
                <a:spcPct val="150000"/>
              </a:lnSpc>
            </a:pPr>
            <a:r>
              <a:rPr kumimoji="1" lang="ja-JP" altLang="en-US" dirty="0" smtClean="0">
                <a:solidFill>
                  <a:schemeClr val="bg1"/>
                </a:solidFill>
                <a:latin typeface="Meiryo" charset="-128"/>
                <a:ea typeface="Meiryo" charset="-128"/>
                <a:cs typeface="Meiryo" charset="-128"/>
              </a:rPr>
              <a:t>そして、業務の効果と不正の両方を見極めるために、認可の明確化と説明責任の確保が重要なポイントとなります。</a:t>
            </a:r>
            <a:endParaRPr kumimoji="1" lang="ja-JP" altLang="en-US"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414927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ガバナンス確保のために、</a:t>
            </a:r>
            <a:r>
              <a:rPr lang="en-US" altLang="ja-JP" dirty="0"/>
              <a:t>IT</a:t>
            </a:r>
            <a:r>
              <a:rPr lang="ja-JP" altLang="en-US" dirty="0"/>
              <a:t>基盤の再設計</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52</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8" name="テキスト ボックス 7"/>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a:solidFill>
                  <a:schemeClr val="bg1"/>
                </a:solidFill>
                <a:latin typeface="Meiryo" charset="-128"/>
                <a:ea typeface="Meiryo" charset="-128"/>
                <a:cs typeface="Meiryo" charset="-128"/>
              </a:rPr>
              <a:t>外部の把握だけではなく、既存のシステムからも同様に情報を取得する必要があり、これも統合基盤に</a:t>
            </a:r>
            <a:r>
              <a:rPr kumimoji="1" lang="ja-JP" altLang="en-US" dirty="0" smtClean="0">
                <a:solidFill>
                  <a:schemeClr val="bg1"/>
                </a:solidFill>
                <a:latin typeface="Meiryo" charset="-128"/>
                <a:ea typeface="Meiryo" charset="-128"/>
                <a:cs typeface="Meiryo" charset="-128"/>
              </a:rPr>
              <a:t>加える。クラウドサービス</a:t>
            </a:r>
            <a:r>
              <a:rPr kumimoji="1" lang="ja-JP" altLang="en-US" dirty="0">
                <a:solidFill>
                  <a:schemeClr val="bg1"/>
                </a:solidFill>
                <a:latin typeface="Meiryo" charset="-128"/>
                <a:ea typeface="Meiryo" charset="-128"/>
                <a:cs typeface="Meiryo" charset="-128"/>
              </a:rPr>
              <a:t>を利用して、情報を管理し、それを社内の情報管理システムと統合していくことが重要</a:t>
            </a:r>
          </a:p>
        </p:txBody>
      </p:sp>
      <p:grpSp>
        <p:nvGrpSpPr>
          <p:cNvPr id="9" name="図形グループ 8"/>
          <p:cNvGrpSpPr/>
          <p:nvPr/>
        </p:nvGrpSpPr>
        <p:grpSpPr>
          <a:xfrm>
            <a:off x="571379" y="2352258"/>
            <a:ext cx="6979602" cy="3616523"/>
            <a:chOff x="581648" y="1676069"/>
            <a:chExt cx="6979602" cy="3616523"/>
          </a:xfrm>
        </p:grpSpPr>
        <p:sp>
          <p:nvSpPr>
            <p:cNvPr id="10" name="雲 9"/>
            <p:cNvSpPr/>
            <p:nvPr/>
          </p:nvSpPr>
          <p:spPr>
            <a:xfrm>
              <a:off x="4083207" y="2049316"/>
              <a:ext cx="3478043" cy="1723358"/>
            </a:xfrm>
            <a:prstGeom prst="cloud">
              <a:avLst/>
            </a:prstGeom>
            <a:solidFill>
              <a:schemeClr val="accent1">
                <a:lumMod val="40000"/>
                <a:lumOff val="60000"/>
              </a:schemeClr>
            </a:solidFill>
            <a:ln w="19050" cap="flat" cmpd="sng" algn="ctr">
              <a:solidFill>
                <a:srgbClr val="B80E0F">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1" name="片側の 2 つの角を丸めた四角形 10"/>
            <p:cNvSpPr/>
            <p:nvPr/>
          </p:nvSpPr>
          <p:spPr>
            <a:xfrm>
              <a:off x="581648" y="4302118"/>
              <a:ext cx="6902942" cy="689113"/>
            </a:xfrm>
            <a:prstGeom prst="round2SameRect">
              <a:avLst/>
            </a:prstGeom>
            <a:solidFill>
              <a:schemeClr val="accent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2" name="テキスト ボックス 11"/>
            <p:cNvSpPr txBox="1"/>
            <p:nvPr/>
          </p:nvSpPr>
          <p:spPr>
            <a:xfrm>
              <a:off x="3473422"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61" y="2893186"/>
              <a:ext cx="2691142" cy="510054"/>
            </a:xfrm>
            <a:prstGeom prst="rect">
              <a:avLst/>
            </a:prstGeom>
          </p:spPr>
        </p:pic>
        <p:sp>
          <p:nvSpPr>
            <p:cNvPr id="14" name="角丸四角形 13"/>
            <p:cNvSpPr/>
            <p:nvPr/>
          </p:nvSpPr>
          <p:spPr>
            <a:xfrm>
              <a:off x="581648" y="2733179"/>
              <a:ext cx="3385650" cy="1107583"/>
            </a:xfrm>
            <a:prstGeom prst="roundRect">
              <a:avLst>
                <a:gd name="adj" fmla="val 8527"/>
              </a:avLst>
            </a:prstGeom>
            <a:noFill/>
            <a:ln w="38100"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5" name="直線矢印コネクタ 14"/>
            <p:cNvCxnSpPr/>
            <p:nvPr/>
          </p:nvCxnSpPr>
          <p:spPr>
            <a:xfrm>
              <a:off x="2209332" y="3840762"/>
              <a:ext cx="0" cy="461356"/>
            </a:xfrm>
            <a:prstGeom prst="straightConnector1">
              <a:avLst/>
            </a:prstGeom>
            <a:noFill/>
            <a:ln w="38100" cap="flat" cmpd="sng" algn="ctr">
              <a:solidFill>
                <a:srgbClr val="B80E0F">
                  <a:shade val="60000"/>
                </a:srgbClr>
              </a:solidFill>
              <a:prstDash val="sysDash"/>
              <a:tailEnd type="triangle"/>
            </a:ln>
            <a:effectLst/>
          </p:spPr>
        </p:cxnSp>
        <p:sp>
          <p:nvSpPr>
            <p:cNvPr id="16" name="テキスト ボックス 15"/>
            <p:cNvSpPr txBox="1"/>
            <p:nvPr/>
          </p:nvSpPr>
          <p:spPr>
            <a:xfrm>
              <a:off x="2444729" y="3495675"/>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smtClean="0">
                  <a:ln>
                    <a:noFill/>
                  </a:ln>
                  <a:solidFill>
                    <a:srgbClr val="B80E0F"/>
                  </a:solidFill>
                  <a:effectLst/>
                  <a:uLnTx/>
                  <a:uFillTx/>
                  <a:latin typeface="Meiryo" charset="-128"/>
                  <a:ea typeface="Meiryo" charset="-128"/>
                  <a:cs typeface="Meiryo" charset="-128"/>
                </a:rPr>
                <a:t>ローカルシステム</a:t>
              </a: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961" y="1950952"/>
              <a:ext cx="1519848" cy="288058"/>
            </a:xfrm>
            <a:prstGeom prst="rect">
              <a:avLst/>
            </a:prstGeom>
          </p:spPr>
        </p:pic>
        <p:sp>
          <p:nvSpPr>
            <p:cNvPr id="18" name="角丸四角形 17"/>
            <p:cNvSpPr/>
            <p:nvPr/>
          </p:nvSpPr>
          <p:spPr>
            <a:xfrm>
              <a:off x="5764095" y="1783761"/>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9" name="直線矢印コネクタ 18"/>
            <p:cNvCxnSpPr/>
            <p:nvPr/>
          </p:nvCxnSpPr>
          <p:spPr>
            <a:xfrm>
              <a:off x="5041936" y="3689941"/>
              <a:ext cx="0" cy="612177"/>
            </a:xfrm>
            <a:prstGeom prst="straightConnector1">
              <a:avLst/>
            </a:prstGeom>
            <a:noFill/>
            <a:ln w="38100" cap="flat" cmpd="sng" algn="ctr">
              <a:solidFill>
                <a:srgbClr val="B80E0F">
                  <a:shade val="60000"/>
                </a:srgbClr>
              </a:solidFill>
              <a:prstDash val="sysDash"/>
              <a:tailEnd type="triangle"/>
            </a:ln>
            <a:effectLst/>
          </p:spPr>
        </p:cxn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85" y="2646566"/>
              <a:ext cx="1519848" cy="288058"/>
            </a:xfrm>
            <a:prstGeom prst="rect">
              <a:avLst/>
            </a:prstGeom>
          </p:spPr>
        </p:pic>
        <p:sp>
          <p:nvSpPr>
            <p:cNvPr id="21" name="角丸四角形 20"/>
            <p:cNvSpPr/>
            <p:nvPr/>
          </p:nvSpPr>
          <p:spPr>
            <a:xfrm>
              <a:off x="4529919" y="2479375"/>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362" y="3401883"/>
              <a:ext cx="1519848" cy="288058"/>
            </a:xfrm>
            <a:prstGeom prst="rect">
              <a:avLst/>
            </a:prstGeom>
          </p:spPr>
        </p:pic>
        <p:sp>
          <p:nvSpPr>
            <p:cNvPr id="23" name="角丸四角形 22"/>
            <p:cNvSpPr/>
            <p:nvPr/>
          </p:nvSpPr>
          <p:spPr>
            <a:xfrm>
              <a:off x="5428496" y="3234692"/>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24" name="図形グループ 23"/>
            <p:cNvGrpSpPr/>
            <p:nvPr/>
          </p:nvGrpSpPr>
          <p:grpSpPr>
            <a:xfrm>
              <a:off x="1374915" y="4789718"/>
              <a:ext cx="652620" cy="480299"/>
              <a:chOff x="967410" y="1417983"/>
              <a:chExt cx="1868556" cy="1375173"/>
            </a:xfrm>
          </p:grpSpPr>
          <p:sp>
            <p:nvSpPr>
              <p:cNvPr id="32" name="角丸四角形 31"/>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3" name="正方形/長方形 32"/>
              <p:cNvSpPr/>
              <p:nvPr/>
            </p:nvSpPr>
            <p:spPr>
              <a:xfrm>
                <a:off x="967410" y="1749287"/>
                <a:ext cx="1868556" cy="159026"/>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4" name="図形グループ 33"/>
              <p:cNvGrpSpPr/>
              <p:nvPr/>
            </p:nvGrpSpPr>
            <p:grpSpPr>
              <a:xfrm>
                <a:off x="2266121" y="2037587"/>
                <a:ext cx="353780" cy="546588"/>
                <a:chOff x="4280451" y="1708004"/>
                <a:chExt cx="702366" cy="1085152"/>
              </a:xfrm>
            </p:grpSpPr>
            <p:sp>
              <p:nvSpPr>
                <p:cNvPr id="35" name="円/楕円 34"/>
                <p:cNvSpPr/>
                <p:nvPr/>
              </p:nvSpPr>
              <p:spPr>
                <a:xfrm>
                  <a:off x="4280451" y="1708004"/>
                  <a:ext cx="702365" cy="702365"/>
                </a:xfrm>
                <a:prstGeom prst="ellipse">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6" name="片側の 2 つの角を丸めた四角形 35"/>
                <p:cNvSpPr/>
                <p:nvPr/>
              </p:nvSpPr>
              <p:spPr>
                <a:xfrm>
                  <a:off x="4280452" y="2372139"/>
                  <a:ext cx="702365" cy="421017"/>
                </a:xfrm>
                <a:prstGeom prst="round2Same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sp>
          <p:nvSpPr>
            <p:cNvPr id="25" name="テキスト ボックス 24"/>
            <p:cNvSpPr txBox="1"/>
            <p:nvPr/>
          </p:nvSpPr>
          <p:spPr>
            <a:xfrm>
              <a:off x="1985243" y="5015593"/>
              <a:ext cx="451758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ID</a:t>
              </a:r>
              <a:r>
                <a:rPr kumimoji="1" lang="ja-JP" altLang="en-US"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を統合することでローカルとクラウドを両方を管理できる</a:t>
              </a:r>
            </a:p>
          </p:txBody>
        </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873" y="1676069"/>
              <a:ext cx="1257874" cy="797676"/>
            </a:xfrm>
            <a:prstGeom prst="rect">
              <a:avLst/>
            </a:prstGeom>
          </p:spPr>
        </p:pic>
        <p:cxnSp>
          <p:nvCxnSpPr>
            <p:cNvPr id="27" name="直線矢印コネクタ 26"/>
            <p:cNvCxnSpPr/>
            <p:nvPr/>
          </p:nvCxnSpPr>
          <p:spPr>
            <a:xfrm>
              <a:off x="3967298" y="2049316"/>
              <a:ext cx="1958663" cy="45665"/>
            </a:xfrm>
            <a:prstGeom prst="straightConnector1">
              <a:avLst/>
            </a:prstGeom>
            <a:noFill/>
            <a:ln w="28575" cap="flat" cmpd="sng" algn="ctr">
              <a:solidFill>
                <a:srgbClr val="0070C0"/>
              </a:solidFill>
              <a:prstDash val="sysDash"/>
              <a:headEnd type="triangle"/>
              <a:tailEnd type="triangle"/>
            </a:ln>
            <a:effectLst/>
          </p:spPr>
        </p:cxnSp>
        <p:cxnSp>
          <p:nvCxnSpPr>
            <p:cNvPr id="28" name="直線矢印コネクタ 27"/>
            <p:cNvCxnSpPr/>
            <p:nvPr/>
          </p:nvCxnSpPr>
          <p:spPr>
            <a:xfrm>
              <a:off x="4027420" y="2148071"/>
              <a:ext cx="694589" cy="476354"/>
            </a:xfrm>
            <a:prstGeom prst="straightConnector1">
              <a:avLst/>
            </a:prstGeom>
            <a:noFill/>
            <a:ln w="28575" cap="flat" cmpd="sng" algn="ctr">
              <a:solidFill>
                <a:srgbClr val="0070C0"/>
              </a:solidFill>
              <a:prstDash val="sysDash"/>
              <a:headEnd type="triangle"/>
              <a:tailEnd type="triangle"/>
            </a:ln>
            <a:effectLst/>
          </p:spPr>
        </p:cxnSp>
        <p:cxnSp>
          <p:nvCxnSpPr>
            <p:cNvPr id="29" name="直線矢印コネクタ 28"/>
            <p:cNvCxnSpPr/>
            <p:nvPr/>
          </p:nvCxnSpPr>
          <p:spPr>
            <a:xfrm>
              <a:off x="4020834" y="2336543"/>
              <a:ext cx="1480824" cy="1246386"/>
            </a:xfrm>
            <a:prstGeom prst="straightConnector1">
              <a:avLst/>
            </a:prstGeom>
            <a:noFill/>
            <a:ln w="28575" cap="flat" cmpd="sng" algn="ctr">
              <a:solidFill>
                <a:srgbClr val="0070C0"/>
              </a:solidFill>
              <a:prstDash val="sysDash"/>
              <a:headEnd type="triangle"/>
              <a:tailEnd type="triangle"/>
            </a:ln>
            <a:effectLst/>
          </p:spPr>
        </p:cxnSp>
        <p:cxnSp>
          <p:nvCxnSpPr>
            <p:cNvPr id="30" name="直線矢印コネクタ 29"/>
            <p:cNvCxnSpPr/>
            <p:nvPr/>
          </p:nvCxnSpPr>
          <p:spPr>
            <a:xfrm flipV="1">
              <a:off x="1515787" y="2336461"/>
              <a:ext cx="918681" cy="623275"/>
            </a:xfrm>
            <a:prstGeom prst="straightConnector1">
              <a:avLst/>
            </a:prstGeom>
            <a:noFill/>
            <a:ln w="28575" cap="flat" cmpd="sng" algn="ctr">
              <a:solidFill>
                <a:srgbClr val="0070C0"/>
              </a:solidFill>
              <a:prstDash val="sysDash"/>
              <a:headEnd type="triangle"/>
              <a:tailEnd type="triangle"/>
            </a:ln>
            <a:effectLst/>
          </p:spPr>
        </p:cxn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14" y="2905157"/>
              <a:ext cx="1355536" cy="784784"/>
            </a:xfrm>
            <a:prstGeom prst="rect">
              <a:avLst/>
            </a:prstGeom>
          </p:spPr>
        </p:pic>
      </p:grpSp>
    </p:spTree>
    <p:extLst>
      <p:ext uri="{BB962C8B-B14F-4D97-AF65-F5344CB8AC3E}">
        <p14:creationId xmlns:p14="http://schemas.microsoft.com/office/powerpoint/2010/main" val="806267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デバイス</a:t>
            </a:r>
            <a:r>
              <a:rPr kumimoji="1" lang="ja-JP" altLang="en-US" dirty="0" smtClean="0"/>
              <a:t>管理からユーザ管理へ・・・</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デバイス管理では</a:t>
            </a:r>
            <a:r>
              <a:rPr lang="ja-JP" altLang="en-US" dirty="0" smtClean="0"/>
              <a:t>穴</a:t>
            </a:r>
            <a:r>
              <a:rPr kumimoji="1" lang="ja-JP" altLang="en-US" dirty="0" smtClean="0"/>
              <a:t>だらけ</a:t>
            </a:r>
            <a:endParaRPr kumimoji="1" lang="en-US" altLang="ja-JP" dirty="0" smtClean="0"/>
          </a:p>
          <a:p>
            <a:pPr lvl="1"/>
            <a:r>
              <a:rPr kumimoji="1" lang="ja-JP" altLang="en-US" dirty="0" smtClean="0"/>
              <a:t>デバイスが圧倒的に増えているため、利用周期が短くなっているためにデバイス管理ではリスクマネジメントが難しくなってきた</a:t>
            </a:r>
            <a:endParaRPr kumimoji="1" lang="en-US" altLang="ja-JP" dirty="0" smtClean="0"/>
          </a:p>
          <a:p>
            <a:r>
              <a:rPr kumimoji="1" lang="ja-JP" altLang="en-US" dirty="0" smtClean="0"/>
              <a:t>ユーザモニタリングを行うことで責任を明確に</a:t>
            </a:r>
            <a:endParaRPr kumimoji="1" lang="en-US" altLang="ja-JP" dirty="0" smtClean="0"/>
          </a:p>
          <a:p>
            <a:pPr lvl="1"/>
            <a:r>
              <a:rPr lang="ja-JP" altLang="en-US" dirty="0" smtClean="0"/>
              <a:t>誰がなにをしたのかを正しく判断することで、従業員も会社も護ることができる</a:t>
            </a:r>
            <a:endParaRPr lang="en-US" altLang="ja-JP" dirty="0" smtClean="0"/>
          </a:p>
          <a:p>
            <a:pPr lvl="1"/>
            <a:r>
              <a:rPr kumimoji="1" lang="ja-JP" altLang="en-US" dirty="0" smtClean="0"/>
              <a:t>共通基盤を作れば、責任をインフラ側に客観視してもらうことができ、責任をより明確化できる</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53</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3101438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r"/>
            <a:r>
              <a:rPr kumimoji="1" lang="en-US" altLang="ja-JP" dirty="0" smtClean="0"/>
              <a:t>Office 365</a:t>
            </a:r>
            <a:r>
              <a:rPr kumimoji="1" lang="ja-JP" altLang="en-US" dirty="0" smtClean="0"/>
              <a:t>の</a:t>
            </a:r>
            <a:r>
              <a:rPr kumimoji="1" lang="en-US" altLang="ja-JP" dirty="0" smtClean="0"/>
              <a:t>Azure AD</a:t>
            </a:r>
            <a:r>
              <a:rPr kumimoji="1" lang="ja-JP" altLang="en-US" dirty="0" smtClean="0"/>
              <a:t>なら</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54</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pic>
        <p:nvPicPr>
          <p:cNvPr id="7" name="図 6"/>
          <p:cNvPicPr>
            <a:picLocks noChangeAspect="1"/>
          </p:cNvPicPr>
          <p:nvPr/>
        </p:nvPicPr>
        <p:blipFill>
          <a:blip r:embed="rId2"/>
          <a:stretch>
            <a:fillRect/>
          </a:stretch>
        </p:blipFill>
        <p:spPr>
          <a:xfrm>
            <a:off x="1214846" y="1398169"/>
            <a:ext cx="7811092" cy="4542132"/>
          </a:xfrm>
          <a:prstGeom prst="rect">
            <a:avLst/>
          </a:prstGeom>
        </p:spPr>
      </p:pic>
    </p:spTree>
    <p:extLst>
      <p:ext uri="{BB962C8B-B14F-4D97-AF65-F5344CB8AC3E}">
        <p14:creationId xmlns:p14="http://schemas.microsoft.com/office/powerpoint/2010/main" val="645144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河野 省二 </a:t>
            </a:r>
            <a:r>
              <a:rPr lang="en-US" altLang="ja-JP" sz="2800" dirty="0"/>
              <a:t>&lt;</a:t>
            </a:r>
            <a:r>
              <a:rPr lang="ja-JP" altLang="en-US" sz="2800" dirty="0"/>
              <a:t>セキュリティは科学だと伝えたい</a:t>
            </a:r>
            <a:r>
              <a:rPr lang="en-US" altLang="ja-JP" sz="2800" dirty="0"/>
              <a:t>&gt;</a:t>
            </a:r>
            <a:endParaRPr kumimoji="1" lang="ja-JP" altLang="en-US" sz="2800"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55</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88" y="2195089"/>
            <a:ext cx="3931322" cy="3602243"/>
          </a:xfrm>
          <a:prstGeom prst="rect">
            <a:avLst/>
          </a:prstGeom>
          <a:ln>
            <a:solidFill>
              <a:schemeClr val="accent1"/>
            </a:solidFill>
          </a:ln>
        </p:spPr>
      </p:pic>
      <p:sp>
        <p:nvSpPr>
          <p:cNvPr id="8" name="正方形/長方形 7"/>
          <p:cNvSpPr/>
          <p:nvPr/>
        </p:nvSpPr>
        <p:spPr>
          <a:xfrm rot="21241029">
            <a:off x="592021" y="5543102"/>
            <a:ext cx="3852753" cy="307777"/>
          </a:xfrm>
          <a:prstGeom prst="rect">
            <a:avLst/>
          </a:prstGeom>
          <a:solidFill>
            <a:schemeClr val="accent6"/>
          </a:solidFill>
        </p:spPr>
        <p:txBody>
          <a:bodyPr wrap="square">
            <a:spAutoFit/>
          </a:bodyPr>
          <a:lstStyle/>
          <a:p>
            <a:pPr algn="ctr"/>
            <a:r>
              <a:rPr lang="ja-JP" altLang="en-US" sz="1400" dirty="0"/>
              <a:t>http://japan.zdnet.com/article/35076749/</a:t>
            </a:r>
          </a:p>
        </p:txBody>
      </p:sp>
      <p:sp>
        <p:nvSpPr>
          <p:cNvPr id="9" name="正方形/長方形 8"/>
          <p:cNvSpPr/>
          <p:nvPr/>
        </p:nvSpPr>
        <p:spPr>
          <a:xfrm>
            <a:off x="4450321" y="2320501"/>
            <a:ext cx="6096000" cy="1015663"/>
          </a:xfrm>
          <a:prstGeom prst="rect">
            <a:avLst/>
          </a:prstGeom>
        </p:spPr>
        <p:txBody>
          <a:bodyPr>
            <a:spAutoFit/>
          </a:bodyPr>
          <a:lstStyle/>
          <a:p>
            <a:pPr lvl="0"/>
            <a:r>
              <a:rPr lang="ja-JP" altLang="en-US" sz="2000" b="1" dirty="0">
                <a:solidFill>
                  <a:schemeClr val="bg1"/>
                </a:solidFill>
                <a:latin typeface="Meiryo" charset="-128"/>
                <a:ea typeface="Meiryo" charset="-128"/>
                <a:cs typeface="Meiryo" charset="-128"/>
              </a:rPr>
              <a:t>株式会社ディアイティ</a:t>
            </a:r>
            <a:endParaRPr lang="en-US" altLang="ja-JP" sz="2000" b="1" dirty="0">
              <a:solidFill>
                <a:schemeClr val="bg1"/>
              </a:solidFill>
              <a:latin typeface="Meiryo" charset="-128"/>
              <a:ea typeface="Meiryo" charset="-128"/>
              <a:cs typeface="Meiryo" charset="-128"/>
            </a:endParaRPr>
          </a:p>
          <a:p>
            <a:pPr lvl="0"/>
            <a:r>
              <a:rPr lang="ja-JP" altLang="en-US" sz="2000" b="1" dirty="0">
                <a:solidFill>
                  <a:schemeClr val="bg1"/>
                </a:solidFill>
                <a:latin typeface="Meiryo" charset="-128"/>
                <a:ea typeface="Meiryo" charset="-128"/>
                <a:cs typeface="Meiryo" charset="-128"/>
              </a:rPr>
              <a:t>クラウドセキュリティ研究所</a:t>
            </a:r>
            <a:r>
              <a:rPr lang="en-US" altLang="ja-JP" sz="2000" b="1" dirty="0">
                <a:solidFill>
                  <a:schemeClr val="bg1"/>
                </a:solidFill>
                <a:latin typeface="Meiryo" charset="-128"/>
                <a:ea typeface="Meiryo" charset="-128"/>
                <a:cs typeface="Meiryo" charset="-128"/>
              </a:rPr>
              <a:t> </a:t>
            </a:r>
            <a:r>
              <a:rPr lang="ja-JP" altLang="en-US" sz="2000" b="1" dirty="0">
                <a:solidFill>
                  <a:schemeClr val="bg1"/>
                </a:solidFill>
                <a:latin typeface="Meiryo" charset="-128"/>
                <a:ea typeface="Meiryo" charset="-128"/>
                <a:cs typeface="Meiryo" charset="-128"/>
              </a:rPr>
              <a:t>所長</a:t>
            </a:r>
            <a:r>
              <a:rPr lang="en-US" altLang="ja-JP" sz="2000" dirty="0">
                <a:solidFill>
                  <a:schemeClr val="bg1"/>
                </a:solidFill>
                <a:latin typeface="Meiryo" charset="-128"/>
                <a:ea typeface="Meiryo" charset="-128"/>
                <a:cs typeface="Meiryo" charset="-128"/>
              </a:rPr>
              <a:t/>
            </a:r>
            <a:br>
              <a:rPr lang="en-US" altLang="ja-JP" sz="2000" dirty="0">
                <a:solidFill>
                  <a:schemeClr val="bg1"/>
                </a:solidFill>
                <a:latin typeface="Meiryo" charset="-128"/>
                <a:ea typeface="Meiryo" charset="-128"/>
                <a:cs typeface="Meiryo" charset="-128"/>
              </a:rPr>
            </a:br>
            <a:r>
              <a:rPr lang="en-US" altLang="ja-JP" sz="2000" dirty="0" err="1" smtClean="0">
                <a:solidFill>
                  <a:schemeClr val="bg1"/>
                </a:solidFill>
                <a:latin typeface="Meiryo" charset="-128"/>
                <a:ea typeface="Meiryo" charset="-128"/>
                <a:cs typeface="Meiryo" charset="-128"/>
              </a:rPr>
              <a:t>kawano.shoji@security-policy.jp</a:t>
            </a:r>
            <a:endParaRPr lang="en-US" altLang="ja-JP" sz="2000" dirty="0">
              <a:solidFill>
                <a:schemeClr val="bg1"/>
              </a:solidFill>
              <a:latin typeface="Meiryo" charset="-128"/>
              <a:ea typeface="Meiryo" charset="-128"/>
              <a:cs typeface="Meiryo" charset="-128"/>
            </a:endParaRPr>
          </a:p>
        </p:txBody>
      </p:sp>
      <p:sp>
        <p:nvSpPr>
          <p:cNvPr id="10" name="コンテンツ プレースホルダー 6"/>
          <p:cNvSpPr txBox="1">
            <a:spLocks/>
          </p:cNvSpPr>
          <p:nvPr/>
        </p:nvSpPr>
        <p:spPr>
          <a:xfrm>
            <a:off x="4517796" y="3500178"/>
            <a:ext cx="5684295" cy="2652428"/>
          </a:xfrm>
          <a:prstGeom prst="rect">
            <a:avLst/>
          </a:prstGeom>
          <a:ln w="12700">
            <a:noFill/>
          </a:ln>
        </p:spPr>
        <p:txBody>
          <a:bodyPr numCol="2" spcCol="216000">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800" kern="1200" cap="all" baseline="0">
                <a:solidFill>
                  <a:schemeClr val="tx1"/>
                </a:solidFill>
                <a:effectLst/>
                <a:latin typeface="Meiryo" charset="-128"/>
                <a:ea typeface="Meiryo" charset="-128"/>
                <a:cs typeface="Meiryo" charset="-128"/>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400" kern="1200" cap="all" baseline="0">
                <a:solidFill>
                  <a:schemeClr val="tx1"/>
                </a:solidFill>
                <a:effectLst/>
                <a:latin typeface="Meiryo" charset="-128"/>
                <a:ea typeface="Meiryo" charset="-128"/>
                <a:cs typeface="Meiryo" charset="-128"/>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a:spcBef>
                <a:spcPts val="0"/>
              </a:spcBef>
            </a:pPr>
            <a:r>
              <a:rPr lang="ja-JP" altLang="en-US" sz="1400" dirty="0" smtClean="0">
                <a:solidFill>
                  <a:schemeClr val="bg1"/>
                </a:solidFill>
              </a:rPr>
              <a:t>経済産業省</a:t>
            </a:r>
            <a:endParaRPr lang="en-US" altLang="ja-JP" sz="1400" dirty="0" smtClean="0">
              <a:solidFill>
                <a:schemeClr val="bg1"/>
              </a:solidFill>
            </a:endParaRPr>
          </a:p>
          <a:p>
            <a:pPr marL="401638" lvl="1" indent="-220663">
              <a:spcBef>
                <a:spcPts val="0"/>
              </a:spcBef>
            </a:pPr>
            <a:r>
              <a:rPr lang="ja-JP" altLang="en-US" sz="1400" dirty="0" smtClean="0">
                <a:solidFill>
                  <a:schemeClr val="bg1"/>
                </a:solidFill>
              </a:rPr>
              <a:t>クラウドセキュリティ研究会</a:t>
            </a:r>
            <a:endParaRPr lang="en-US" altLang="ja-JP" sz="1400" dirty="0" smtClean="0">
              <a:solidFill>
                <a:schemeClr val="bg1"/>
              </a:solidFill>
            </a:endParaRPr>
          </a:p>
          <a:p>
            <a:pPr marL="401638" lvl="1" indent="-220663">
              <a:spcBef>
                <a:spcPts val="0"/>
              </a:spcBef>
            </a:pPr>
            <a:r>
              <a:rPr lang="ja-JP" altLang="en-US" sz="1400" dirty="0" smtClean="0">
                <a:solidFill>
                  <a:schemeClr val="bg1"/>
                </a:solidFill>
              </a:rPr>
              <a:t>セキュリティガバナンス研究会</a:t>
            </a:r>
            <a:endParaRPr lang="en-US" altLang="ja-JP" sz="1400" dirty="0" smtClean="0">
              <a:solidFill>
                <a:schemeClr val="bg1"/>
              </a:solidFill>
            </a:endParaRPr>
          </a:p>
          <a:p>
            <a:pPr marL="401638" lvl="1" indent="-220663">
              <a:spcBef>
                <a:spcPts val="0"/>
              </a:spcBef>
            </a:pPr>
            <a:r>
              <a:rPr lang="ja-JP" altLang="en-US" sz="1400" dirty="0" smtClean="0">
                <a:solidFill>
                  <a:schemeClr val="bg1"/>
                </a:solidFill>
              </a:rPr>
              <a:t>セキュリティ監査研究会　など</a:t>
            </a:r>
          </a:p>
          <a:p>
            <a:pPr>
              <a:spcBef>
                <a:spcPts val="0"/>
              </a:spcBef>
            </a:pPr>
            <a:r>
              <a:rPr lang="ja-JP" altLang="en-US" sz="1400" dirty="0" smtClean="0">
                <a:solidFill>
                  <a:schemeClr val="bg1"/>
                </a:solidFill>
              </a:rPr>
              <a:t>情報処理推進機構</a:t>
            </a:r>
            <a:endParaRPr lang="en-US" altLang="ja-JP" sz="1400" dirty="0" smtClean="0">
              <a:solidFill>
                <a:schemeClr val="bg1"/>
              </a:solidFill>
            </a:endParaRPr>
          </a:p>
          <a:p>
            <a:pPr lvl="1">
              <a:spcBef>
                <a:spcPts val="0"/>
              </a:spcBef>
            </a:pPr>
            <a:r>
              <a:rPr lang="ja-JP" altLang="en-US" sz="1400" dirty="0" smtClean="0">
                <a:solidFill>
                  <a:schemeClr val="bg1"/>
                </a:solidFill>
              </a:rPr>
              <a:t>セキュリティセンター</a:t>
            </a:r>
            <a:r>
              <a:rPr lang="en-US" altLang="ja-JP" sz="1400" dirty="0" smtClean="0">
                <a:solidFill>
                  <a:schemeClr val="bg1"/>
                </a:solidFill>
              </a:rPr>
              <a:t/>
            </a:r>
            <a:br>
              <a:rPr lang="en-US" altLang="ja-JP" sz="1400" dirty="0" smtClean="0">
                <a:solidFill>
                  <a:schemeClr val="bg1"/>
                </a:solidFill>
              </a:rPr>
            </a:br>
            <a:r>
              <a:rPr lang="ja-JP" altLang="en-US" sz="1400" dirty="0" smtClean="0">
                <a:solidFill>
                  <a:schemeClr val="bg1"/>
                </a:solidFill>
              </a:rPr>
              <a:t>研究員</a:t>
            </a:r>
          </a:p>
          <a:p>
            <a:pPr>
              <a:spcBef>
                <a:spcPts val="0"/>
              </a:spcBef>
            </a:pPr>
            <a:r>
              <a:rPr lang="ja-JP" altLang="en-US" sz="1400" dirty="0" smtClean="0">
                <a:solidFill>
                  <a:schemeClr val="bg1"/>
                </a:solidFill>
              </a:rPr>
              <a:t>日本セキュリティ監査協会</a:t>
            </a:r>
            <a:endParaRPr lang="en-US" altLang="ja-JP" sz="1400" dirty="0" smtClean="0">
              <a:solidFill>
                <a:schemeClr val="bg1"/>
              </a:solidFill>
            </a:endParaRPr>
          </a:p>
          <a:p>
            <a:pPr lvl="1">
              <a:spcBef>
                <a:spcPts val="0"/>
              </a:spcBef>
            </a:pPr>
            <a:r>
              <a:rPr lang="ja-JP" altLang="en-US" sz="1400" dirty="0" smtClean="0">
                <a:solidFill>
                  <a:schemeClr val="bg1"/>
                </a:solidFill>
              </a:rPr>
              <a:t>スキル部会副部会長</a:t>
            </a:r>
          </a:p>
          <a:p>
            <a:pPr>
              <a:spcBef>
                <a:spcPts val="0"/>
              </a:spcBef>
            </a:pPr>
            <a:r>
              <a:rPr lang="en-US" altLang="ja-JP" sz="1400" dirty="0" smtClean="0">
                <a:solidFill>
                  <a:schemeClr val="bg1"/>
                </a:solidFill>
              </a:rPr>
              <a:t>NPO </a:t>
            </a:r>
            <a:r>
              <a:rPr lang="ja-JP" altLang="en-US" sz="1400" dirty="0" smtClean="0">
                <a:solidFill>
                  <a:schemeClr val="bg1"/>
                </a:solidFill>
              </a:rPr>
              <a:t>クラウド利用促進機構</a:t>
            </a:r>
            <a:endParaRPr lang="en-US" altLang="ja-JP" sz="1400" dirty="0" smtClean="0">
              <a:solidFill>
                <a:schemeClr val="bg1"/>
              </a:solidFill>
            </a:endParaRPr>
          </a:p>
          <a:p>
            <a:pPr lvl="1">
              <a:spcBef>
                <a:spcPts val="0"/>
              </a:spcBef>
            </a:pPr>
            <a:r>
              <a:rPr lang="ja-JP" altLang="en-US" sz="1400" dirty="0" smtClean="0">
                <a:solidFill>
                  <a:schemeClr val="bg1"/>
                </a:solidFill>
              </a:rPr>
              <a:t>セキュリティアドバイザー</a:t>
            </a:r>
            <a:endParaRPr lang="en-US" altLang="ja-JP" sz="1400" dirty="0" smtClean="0">
              <a:solidFill>
                <a:schemeClr val="bg1"/>
              </a:solidFill>
            </a:endParaRPr>
          </a:p>
          <a:p>
            <a:pPr>
              <a:spcBef>
                <a:spcPts val="0"/>
              </a:spcBef>
            </a:pPr>
            <a:r>
              <a:rPr lang="en-US" altLang="ja-JP" sz="1400" dirty="0" smtClean="0">
                <a:solidFill>
                  <a:schemeClr val="bg1"/>
                </a:solidFill>
              </a:rPr>
              <a:t>JTC1/SC27 WG1</a:t>
            </a:r>
            <a:r>
              <a:rPr lang="ja-JP" altLang="en-US" sz="1400" dirty="0" smtClean="0">
                <a:solidFill>
                  <a:schemeClr val="bg1"/>
                </a:solidFill>
              </a:rPr>
              <a:t>委員</a:t>
            </a:r>
            <a:endParaRPr lang="en-US" altLang="ja-JP" sz="1400" dirty="0" smtClean="0">
              <a:solidFill>
                <a:schemeClr val="bg1"/>
              </a:solidFill>
            </a:endParaRPr>
          </a:p>
          <a:p>
            <a:pPr>
              <a:spcBef>
                <a:spcPts val="0"/>
              </a:spcBef>
            </a:pPr>
            <a:r>
              <a:rPr lang="ja-JP" altLang="en-US" sz="1400" dirty="0" smtClean="0">
                <a:solidFill>
                  <a:schemeClr val="bg1"/>
                </a:solidFill>
              </a:rPr>
              <a:t>東京電機大学未来科学部</a:t>
            </a:r>
            <a:r>
              <a:rPr lang="en-US" altLang="ja-JP" sz="1400" dirty="0" smtClean="0">
                <a:solidFill>
                  <a:schemeClr val="bg1"/>
                </a:solidFill>
              </a:rPr>
              <a:t> </a:t>
            </a:r>
            <a:r>
              <a:rPr lang="ja-JP" altLang="en-US" sz="1400" dirty="0" smtClean="0">
                <a:solidFill>
                  <a:schemeClr val="bg1"/>
                </a:solidFill>
              </a:rPr>
              <a:t>非常勤講師</a:t>
            </a:r>
            <a:endParaRPr lang="en-US" altLang="ja-JP" sz="1400" dirty="0" smtClean="0">
              <a:solidFill>
                <a:schemeClr val="bg1"/>
              </a:solidFill>
            </a:endParaRPr>
          </a:p>
          <a:p>
            <a:pPr>
              <a:spcBef>
                <a:spcPts val="0"/>
              </a:spcBef>
            </a:pPr>
            <a:r>
              <a:rPr lang="en-US" altLang="ja-JP" sz="1400" dirty="0" smtClean="0">
                <a:solidFill>
                  <a:schemeClr val="bg1"/>
                </a:solidFill>
              </a:rPr>
              <a:t>(ISC)2 </a:t>
            </a:r>
            <a:r>
              <a:rPr lang="ja-JP" altLang="en-US" sz="1400" dirty="0" smtClean="0">
                <a:solidFill>
                  <a:schemeClr val="bg1"/>
                </a:solidFill>
              </a:rPr>
              <a:t>認定主席講師　など</a:t>
            </a:r>
            <a:endParaRPr lang="ja-JP" altLang="en-US" sz="1400" dirty="0">
              <a:solidFill>
                <a:schemeClr val="bg1"/>
              </a:solidFill>
            </a:endParaRPr>
          </a:p>
        </p:txBody>
      </p:sp>
    </p:spTree>
    <p:extLst>
      <p:ext uri="{BB962C8B-B14F-4D97-AF65-F5344CB8AC3E}">
        <p14:creationId xmlns:p14="http://schemas.microsoft.com/office/powerpoint/2010/main" val="141755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なにが変化したのか？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急に説明責任時代になったわけではない</a:t>
            </a:r>
            <a:endParaRPr lang="en-US" altLang="ja-JP" dirty="0" smtClean="0"/>
          </a:p>
          <a:p>
            <a:pPr lvl="1"/>
            <a:r>
              <a:rPr kumimoji="1" lang="ja-JP" altLang="en-US" dirty="0" smtClean="0"/>
              <a:t>これまでも説明責任（説明の根拠）が求められてきたが、それを実現するための技術がなかった</a:t>
            </a:r>
            <a:r>
              <a:rPr lang="en-US" altLang="ja-JP" dirty="0"/>
              <a:t/>
            </a:r>
            <a:br>
              <a:rPr lang="en-US" altLang="ja-JP" dirty="0"/>
            </a:br>
            <a:r>
              <a:rPr lang="ja-JP" altLang="en-US" dirty="0" smtClean="0"/>
              <a:t>→　年に</a:t>
            </a:r>
            <a:r>
              <a:rPr lang="en-US" altLang="ja-JP" dirty="0" smtClean="0"/>
              <a:t>1</a:t>
            </a:r>
            <a:r>
              <a:rPr lang="ja-JP" altLang="en-US" dirty="0" smtClean="0"/>
              <a:t>回の監査や検査で証明していた</a:t>
            </a:r>
            <a:endParaRPr kumimoji="1" lang="en-US" altLang="ja-JP" dirty="0" smtClean="0"/>
          </a:p>
          <a:p>
            <a:pPr lvl="1"/>
            <a:r>
              <a:rPr lang="ja-JP" altLang="en-US" dirty="0" smtClean="0"/>
              <a:t>すべてのデバイスやデータをネットワークに結びつけることができるようになったので、リアルタイムに状況を把握することができるようになった</a:t>
            </a:r>
            <a:endParaRPr lang="en-US" altLang="ja-JP" dirty="0" smtClean="0"/>
          </a:p>
          <a:p>
            <a:r>
              <a:rPr kumimoji="1" lang="ja-JP" altLang="en-US" dirty="0" smtClean="0"/>
              <a:t>目標は変化せず、環境の変化だった</a:t>
            </a:r>
            <a:endParaRPr kumimoji="1" lang="en-US" altLang="ja-JP" dirty="0" smtClean="0"/>
          </a:p>
          <a:p>
            <a:pPr lvl="1"/>
            <a:r>
              <a:rPr lang="ja-JP" altLang="en-US" dirty="0" smtClean="0"/>
              <a:t>多くの対策は技術もしくはコストの問題で実現できない</a:t>
            </a:r>
            <a:r>
              <a:rPr lang="en-US" altLang="ja-JP" dirty="0" smtClean="0"/>
              <a:t/>
            </a:r>
            <a:br>
              <a:rPr lang="en-US" altLang="ja-JP" dirty="0" smtClean="0"/>
            </a:br>
            <a:r>
              <a:rPr lang="ja-JP" altLang="en-US" dirty="0" smtClean="0"/>
              <a:t>→　クラウドサービスによって技術を低コスト、短期間で実ん弦できるようになった</a:t>
            </a:r>
            <a:endParaRPr lang="en-US" altLang="ja-JP" dirty="0" smtClean="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t>6</a:t>
            </a:fld>
            <a:endParaRPr lang="en-US" dirty="0"/>
          </a:p>
        </p:txBody>
      </p:sp>
      <p:sp>
        <p:nvSpPr>
          <p:cNvPr id="5" name="日付プレースホルダー 4"/>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6" name="フッター プレースホルダー 5"/>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1856211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リスクマネジメントフレームワーク</a:t>
            </a:r>
            <a:endParaRPr kumimoji="1" lang="ja-JP" alt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7</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cxnSp>
        <p:nvCxnSpPr>
          <p:cNvPr id="33" name="直線矢印コネクタ 32"/>
          <p:cNvCxnSpPr>
            <a:stCxn id="51" idx="2"/>
          </p:cNvCxnSpPr>
          <p:nvPr/>
        </p:nvCxnSpPr>
        <p:spPr>
          <a:xfrm>
            <a:off x="3402115" y="4607596"/>
            <a:ext cx="0" cy="352451"/>
          </a:xfrm>
          <a:prstGeom prst="straightConnector1">
            <a:avLst/>
          </a:prstGeom>
          <a:solidFill>
            <a:sysClr val="window" lastClr="FFFFFF"/>
          </a:solidFill>
          <a:ln w="26425" cap="flat" cmpd="sng" algn="ctr">
            <a:solidFill>
              <a:srgbClr val="999966"/>
            </a:solidFill>
            <a:prstDash val="solid"/>
            <a:headEnd type="arrow" w="med" len="med"/>
            <a:tailEnd type="arrow" w="med" len="med"/>
          </a:ln>
          <a:effectLst/>
        </p:spPr>
      </p:cxnSp>
      <p:sp>
        <p:nvSpPr>
          <p:cNvPr id="34" name="角丸四角形 33"/>
          <p:cNvSpPr/>
          <p:nvPr/>
        </p:nvSpPr>
        <p:spPr>
          <a:xfrm>
            <a:off x="5170994" y="3134031"/>
            <a:ext cx="1791391" cy="1642964"/>
          </a:xfrm>
          <a:prstGeom prst="roundRect">
            <a:avLst>
              <a:gd name="adj" fmla="val 7112"/>
            </a:avLst>
          </a:prstGeom>
          <a:solidFill>
            <a:sysClr val="window" lastClr="FFFFFF"/>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endParaRPr>
          </a:p>
        </p:txBody>
      </p:sp>
      <p:sp>
        <p:nvSpPr>
          <p:cNvPr id="35" name="角丸四角形 34"/>
          <p:cNvSpPr/>
          <p:nvPr/>
        </p:nvSpPr>
        <p:spPr>
          <a:xfrm>
            <a:off x="680321" y="2281075"/>
            <a:ext cx="3527882" cy="665505"/>
          </a:xfrm>
          <a:prstGeom prst="roundRect">
            <a:avLst/>
          </a:prstGeom>
          <a:solidFill>
            <a:schemeClr val="accent1">
              <a:lumMod val="75000"/>
            </a:schemeClr>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effectLst/>
                <a:uLnTx/>
                <a:uFillTx/>
                <a:latin typeface="News Gothic MT"/>
                <a:ea typeface="メイリオ" charset="-128"/>
                <a:cs typeface=""/>
              </a:rPr>
              <a:t>事故の発生</a:t>
            </a:r>
          </a:p>
        </p:txBody>
      </p:sp>
      <p:sp>
        <p:nvSpPr>
          <p:cNvPr id="36" name="角丸四角形 35"/>
          <p:cNvSpPr/>
          <p:nvPr/>
        </p:nvSpPr>
        <p:spPr>
          <a:xfrm>
            <a:off x="5075486" y="2291747"/>
            <a:ext cx="2005771" cy="665505"/>
          </a:xfrm>
          <a:prstGeom prst="roundRect">
            <a:avLst/>
          </a:prstGeom>
          <a:solidFill>
            <a:schemeClr val="accent1">
              <a:lumMod val="75000"/>
            </a:schemeClr>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effectLst/>
                <a:uLnTx/>
                <a:uFillTx/>
                <a:latin typeface="News Gothic MT"/>
                <a:ea typeface="メイリオ" charset="-128"/>
                <a:cs typeface=""/>
              </a:rPr>
              <a:t>事故の影響</a:t>
            </a:r>
          </a:p>
        </p:txBody>
      </p:sp>
      <p:sp>
        <p:nvSpPr>
          <p:cNvPr id="37" name="角丸四角形 36"/>
          <p:cNvSpPr/>
          <p:nvPr/>
        </p:nvSpPr>
        <p:spPr>
          <a:xfrm>
            <a:off x="7885841" y="2291747"/>
            <a:ext cx="1729978" cy="665505"/>
          </a:xfrm>
          <a:prstGeom prst="roundRect">
            <a:avLst/>
          </a:prstGeom>
          <a:solidFill>
            <a:schemeClr val="accent1">
              <a:lumMod val="75000"/>
            </a:schemeClr>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effectLst/>
                <a:uLnTx/>
                <a:uFillTx/>
                <a:latin typeface="News Gothic MT"/>
                <a:ea typeface="メイリオ" charset="-128"/>
                <a:cs typeface=""/>
              </a:rPr>
              <a:t>リスク受容</a:t>
            </a:r>
          </a:p>
        </p:txBody>
      </p:sp>
      <p:cxnSp>
        <p:nvCxnSpPr>
          <p:cNvPr id="38" name="直線矢印コネクタ 37"/>
          <p:cNvCxnSpPr>
            <a:stCxn id="40" idx="3"/>
            <a:endCxn id="41" idx="1"/>
          </p:cNvCxnSpPr>
          <p:nvPr/>
        </p:nvCxnSpPr>
        <p:spPr>
          <a:xfrm>
            <a:off x="4208203" y="2613828"/>
            <a:ext cx="867283" cy="10672"/>
          </a:xfrm>
          <a:prstGeom prst="straightConnector1">
            <a:avLst/>
          </a:prstGeom>
          <a:solidFill>
            <a:sysClr val="window" lastClr="FFFFFF"/>
          </a:solidFill>
          <a:ln w="26425" cap="flat" cmpd="sng" algn="ctr">
            <a:solidFill>
              <a:srgbClr val="330F42"/>
            </a:solidFill>
            <a:prstDash val="solid"/>
            <a:tailEnd type="arrow"/>
          </a:ln>
          <a:effectLst/>
        </p:spPr>
      </p:cxnSp>
      <p:cxnSp>
        <p:nvCxnSpPr>
          <p:cNvPr id="39" name="直線矢印コネクタ 38"/>
          <p:cNvCxnSpPr>
            <a:stCxn id="41" idx="3"/>
            <a:endCxn id="42" idx="1"/>
          </p:cNvCxnSpPr>
          <p:nvPr/>
        </p:nvCxnSpPr>
        <p:spPr>
          <a:xfrm>
            <a:off x="7081257" y="2624500"/>
            <a:ext cx="804584" cy="0"/>
          </a:xfrm>
          <a:prstGeom prst="straightConnector1">
            <a:avLst/>
          </a:prstGeom>
          <a:solidFill>
            <a:sysClr val="window" lastClr="FFFFFF"/>
          </a:solidFill>
          <a:ln w="26425" cap="flat" cmpd="sng" algn="ctr">
            <a:solidFill>
              <a:srgbClr val="330F42"/>
            </a:solidFill>
            <a:prstDash val="solid"/>
            <a:tailEnd type="arrow"/>
          </a:ln>
          <a:effectLst/>
        </p:spPr>
      </p:cxnSp>
      <p:sp>
        <p:nvSpPr>
          <p:cNvPr id="40" name="角丸四角形 39"/>
          <p:cNvSpPr/>
          <p:nvPr/>
        </p:nvSpPr>
        <p:spPr>
          <a:xfrm>
            <a:off x="766940" y="3153577"/>
            <a:ext cx="1348830" cy="665505"/>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脅威</a:t>
            </a:r>
          </a:p>
        </p:txBody>
      </p:sp>
      <p:sp>
        <p:nvSpPr>
          <p:cNvPr id="41" name="角丸四角形 40"/>
          <p:cNvSpPr/>
          <p:nvPr/>
        </p:nvSpPr>
        <p:spPr>
          <a:xfrm>
            <a:off x="2728443" y="3174139"/>
            <a:ext cx="1347344" cy="665505"/>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ぜい弱性</a:t>
            </a:r>
          </a:p>
        </p:txBody>
      </p:sp>
      <p:sp>
        <p:nvSpPr>
          <p:cNvPr id="42" name="角丸四角形 41"/>
          <p:cNvSpPr/>
          <p:nvPr/>
        </p:nvSpPr>
        <p:spPr>
          <a:xfrm>
            <a:off x="5363739" y="3282238"/>
            <a:ext cx="1423879" cy="378485"/>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機密性</a:t>
            </a:r>
          </a:p>
        </p:txBody>
      </p:sp>
      <p:sp>
        <p:nvSpPr>
          <p:cNvPr id="43" name="角丸四角形 42"/>
          <p:cNvSpPr/>
          <p:nvPr/>
        </p:nvSpPr>
        <p:spPr>
          <a:xfrm>
            <a:off x="5363739" y="3768898"/>
            <a:ext cx="1423879" cy="378485"/>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完全性</a:t>
            </a:r>
          </a:p>
        </p:txBody>
      </p:sp>
      <p:sp>
        <p:nvSpPr>
          <p:cNvPr id="44" name="角丸四角形 43"/>
          <p:cNvSpPr/>
          <p:nvPr/>
        </p:nvSpPr>
        <p:spPr>
          <a:xfrm>
            <a:off x="5363739" y="4271547"/>
            <a:ext cx="1423879" cy="378485"/>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可用性</a:t>
            </a:r>
          </a:p>
        </p:txBody>
      </p:sp>
      <p:sp>
        <p:nvSpPr>
          <p:cNvPr id="45" name="角丸四角形 44"/>
          <p:cNvSpPr/>
          <p:nvPr/>
        </p:nvSpPr>
        <p:spPr>
          <a:xfrm>
            <a:off x="2728443" y="4120046"/>
            <a:ext cx="1347344" cy="487550"/>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対策</a:t>
            </a:r>
          </a:p>
        </p:txBody>
      </p:sp>
      <p:cxnSp>
        <p:nvCxnSpPr>
          <p:cNvPr id="46" name="直線矢印コネクタ 45"/>
          <p:cNvCxnSpPr>
            <a:stCxn id="51" idx="0"/>
            <a:endCxn id="46" idx="2"/>
          </p:cNvCxnSpPr>
          <p:nvPr/>
        </p:nvCxnSpPr>
        <p:spPr>
          <a:xfrm flipV="1">
            <a:off x="3402115" y="3839644"/>
            <a:ext cx="0" cy="280402"/>
          </a:xfrm>
          <a:prstGeom prst="straightConnector1">
            <a:avLst/>
          </a:prstGeom>
          <a:solidFill>
            <a:sysClr val="window" lastClr="FFFFFF"/>
          </a:solidFill>
          <a:ln w="26425" cap="flat" cmpd="sng" algn="ctr">
            <a:solidFill>
              <a:srgbClr val="999966"/>
            </a:solidFill>
            <a:prstDash val="solid"/>
            <a:tailEnd type="arrow"/>
          </a:ln>
          <a:effectLst/>
        </p:spPr>
      </p:cxnSp>
      <p:sp>
        <p:nvSpPr>
          <p:cNvPr id="47" name="角丸四角形 46"/>
          <p:cNvSpPr/>
          <p:nvPr/>
        </p:nvSpPr>
        <p:spPr>
          <a:xfrm>
            <a:off x="8057592" y="3441199"/>
            <a:ext cx="1386476" cy="461884"/>
          </a:xfrm>
          <a:prstGeom prst="roundRect">
            <a:avLst/>
          </a:prstGeom>
          <a:solidFill>
            <a:schemeClr val="accent3">
              <a:lumMod val="60000"/>
              <a:lumOff val="40000"/>
            </a:schemeClr>
          </a:solidFill>
          <a:ln w="26425"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受容レベル</a:t>
            </a:r>
          </a:p>
        </p:txBody>
      </p:sp>
      <p:cxnSp>
        <p:nvCxnSpPr>
          <p:cNvPr id="48" name="直線矢印コネクタ 47"/>
          <p:cNvCxnSpPr>
            <a:endCxn id="53" idx="1"/>
          </p:cNvCxnSpPr>
          <p:nvPr/>
        </p:nvCxnSpPr>
        <p:spPr>
          <a:xfrm>
            <a:off x="6962385" y="3672141"/>
            <a:ext cx="1095207" cy="0"/>
          </a:xfrm>
          <a:prstGeom prst="straightConnector1">
            <a:avLst/>
          </a:prstGeom>
          <a:solidFill>
            <a:sysClr val="window" lastClr="FFFFFF"/>
          </a:solidFill>
          <a:ln w="26425" cap="flat" cmpd="sng" algn="ctr">
            <a:solidFill>
              <a:srgbClr val="999966"/>
            </a:solidFill>
            <a:prstDash val="solid"/>
            <a:headEnd type="arrow"/>
            <a:tailEnd type="arrow"/>
          </a:ln>
          <a:effectLst/>
        </p:spPr>
      </p:cxnSp>
      <p:sp>
        <p:nvSpPr>
          <p:cNvPr id="49" name="角丸四角形 48"/>
          <p:cNvSpPr/>
          <p:nvPr/>
        </p:nvSpPr>
        <p:spPr>
          <a:xfrm>
            <a:off x="743021" y="5618998"/>
            <a:ext cx="9149123" cy="489000"/>
          </a:xfrm>
          <a:prstGeom prst="roundRect">
            <a:avLst/>
          </a:prstGeom>
          <a:solidFill>
            <a:srgbClr val="F7901E">
              <a:lumMod val="20000"/>
              <a:lumOff val="80000"/>
            </a:srgbClr>
          </a:solidFill>
          <a:ln w="26425" cap="flat" cmpd="sng" algn="ctr">
            <a:solidFill>
              <a:srgbClr val="F79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説明責任・保証</a:t>
            </a:r>
          </a:p>
        </p:txBody>
      </p:sp>
      <p:sp>
        <p:nvSpPr>
          <p:cNvPr id="50" name="角丸四角形 49"/>
          <p:cNvSpPr/>
          <p:nvPr/>
        </p:nvSpPr>
        <p:spPr>
          <a:xfrm>
            <a:off x="2728443" y="4960047"/>
            <a:ext cx="1347344" cy="461884"/>
          </a:xfrm>
          <a:prstGeom prst="roundRect">
            <a:avLst/>
          </a:prstGeom>
          <a:solidFill>
            <a:schemeClr val="accent3">
              <a:lumMod val="60000"/>
              <a:lumOff val="40000"/>
            </a:schemeClr>
          </a:solidFill>
          <a:ln w="26425"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対策費用</a:t>
            </a:r>
          </a:p>
        </p:txBody>
      </p:sp>
      <p:sp>
        <p:nvSpPr>
          <p:cNvPr id="51" name="角丸四角形 50"/>
          <p:cNvSpPr/>
          <p:nvPr/>
        </p:nvSpPr>
        <p:spPr>
          <a:xfrm>
            <a:off x="5170993" y="4960047"/>
            <a:ext cx="1807327" cy="461884"/>
          </a:xfrm>
          <a:prstGeom prst="roundRect">
            <a:avLst/>
          </a:prstGeom>
          <a:solidFill>
            <a:schemeClr val="accent3">
              <a:lumMod val="60000"/>
              <a:lumOff val="40000"/>
            </a:schemeClr>
          </a:solidFill>
          <a:ln w="26425"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影響</a:t>
            </a:r>
          </a:p>
        </p:txBody>
      </p:sp>
      <p:cxnSp>
        <p:nvCxnSpPr>
          <p:cNvPr id="52" name="直線矢印コネクタ 51"/>
          <p:cNvCxnSpPr/>
          <p:nvPr/>
        </p:nvCxnSpPr>
        <p:spPr>
          <a:xfrm>
            <a:off x="4075787" y="5190989"/>
            <a:ext cx="1095206" cy="0"/>
          </a:xfrm>
          <a:prstGeom prst="straightConnector1">
            <a:avLst/>
          </a:prstGeom>
          <a:solidFill>
            <a:sysClr val="window" lastClr="FFFFFF"/>
          </a:solidFill>
          <a:ln w="26425" cap="flat" cmpd="sng" algn="ctr">
            <a:solidFill>
              <a:schemeClr val="accent3"/>
            </a:solidFill>
            <a:prstDash val="solid"/>
            <a:headEnd type="arrow"/>
            <a:tailEnd type="arrow"/>
          </a:ln>
          <a:effectLst/>
        </p:spPr>
      </p:cxnSp>
      <p:cxnSp>
        <p:nvCxnSpPr>
          <p:cNvPr id="53" name="カギ線コネクタ 52"/>
          <p:cNvCxnSpPr>
            <a:endCxn id="53" idx="2"/>
          </p:cNvCxnSpPr>
          <p:nvPr/>
        </p:nvCxnSpPr>
        <p:spPr>
          <a:xfrm flipV="1">
            <a:off x="6978320" y="3903083"/>
            <a:ext cx="1772510" cy="1287906"/>
          </a:xfrm>
          <a:prstGeom prst="bentConnector2">
            <a:avLst/>
          </a:prstGeom>
          <a:solidFill>
            <a:sysClr val="window" lastClr="FFFFFF"/>
          </a:solidFill>
          <a:ln w="26425" cap="flat" cmpd="sng" algn="ctr">
            <a:solidFill>
              <a:schemeClr val="accent3"/>
            </a:solidFill>
            <a:prstDash val="solid"/>
            <a:headEnd type="arrow"/>
            <a:tailEnd type="arrow"/>
          </a:ln>
          <a:effectLst/>
        </p:spPr>
      </p:cxnSp>
      <p:sp>
        <p:nvSpPr>
          <p:cNvPr id="54" name="十字形 53"/>
          <p:cNvSpPr/>
          <p:nvPr/>
        </p:nvSpPr>
        <p:spPr>
          <a:xfrm rot="2700000">
            <a:off x="2272071" y="3299288"/>
            <a:ext cx="344384" cy="344384"/>
          </a:xfrm>
          <a:prstGeom prst="plus">
            <a:avLst>
              <a:gd name="adj" fmla="val 4224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4075787" y="4359716"/>
            <a:ext cx="1095206" cy="0"/>
          </a:xfrm>
          <a:prstGeom prst="straightConnector1">
            <a:avLst/>
          </a:prstGeom>
          <a:solidFill>
            <a:sysClr val="window" lastClr="FFFFFF"/>
          </a:solidFill>
          <a:ln w="26425" cap="flat" cmpd="sng" algn="ctr">
            <a:solidFill>
              <a:srgbClr val="A3A101"/>
            </a:solidFill>
            <a:prstDash val="solid"/>
            <a:headEnd type="arrow"/>
            <a:tailEnd type="arrow"/>
          </a:ln>
          <a:effectLst/>
        </p:spPr>
      </p:cxnSp>
    </p:spTree>
    <p:extLst>
      <p:ext uri="{BB962C8B-B14F-4D97-AF65-F5344CB8AC3E}">
        <p14:creationId xmlns:p14="http://schemas.microsoft.com/office/powerpoint/2010/main" val="49691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リーンスタートアップ時代のセキュリティ</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27228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ビジネスサイクルが早くなっている</a:t>
            </a:r>
            <a:endParaRPr kumimoji="1" lang="ja-JP" altLang="en-US" dirty="0"/>
          </a:p>
        </p:txBody>
      </p:sp>
      <p:sp>
        <p:nvSpPr>
          <p:cNvPr id="8" name="コンテンツ プレースホルダー 7"/>
          <p:cNvSpPr>
            <a:spLocks noGrp="1"/>
          </p:cNvSpPr>
          <p:nvPr>
            <p:ph idx="1"/>
          </p:nvPr>
        </p:nvSpPr>
        <p:spPr/>
        <p:txBody>
          <a:bodyPr/>
          <a:lstStyle/>
          <a:p>
            <a:r>
              <a:rPr kumimoji="1" lang="ja-JP" altLang="en-US" dirty="0" smtClean="0"/>
              <a:t>ビジネスサイクルが早くなり、</a:t>
            </a:r>
            <a:r>
              <a:rPr kumimoji="1" lang="en-US" altLang="ja-JP" dirty="0" smtClean="0"/>
              <a:t>IT</a:t>
            </a:r>
            <a:r>
              <a:rPr kumimoji="1" lang="ja-JP" altLang="en-US" dirty="0" smtClean="0"/>
              <a:t>のリリース時間も短縮されている</a:t>
            </a:r>
            <a:endParaRPr kumimoji="1" lang="en-US" altLang="ja-JP" dirty="0" smtClean="0"/>
          </a:p>
          <a:p>
            <a:pPr lvl="1"/>
            <a:r>
              <a:rPr lang="ja-JP" altLang="en-US" dirty="0" smtClean="0"/>
              <a:t>クラウドの利用によってプロビジョニングが必要なくなった</a:t>
            </a:r>
            <a:r>
              <a:rPr lang="en-US" altLang="ja-JP" dirty="0" smtClean="0"/>
              <a:t/>
            </a:r>
            <a:br>
              <a:rPr lang="en-US" altLang="ja-JP" dirty="0" smtClean="0"/>
            </a:br>
            <a:r>
              <a:rPr lang="ja-JP" altLang="en-US" dirty="0" smtClean="0"/>
              <a:t>→　シンプロビジョニング、シンリクレメーション</a:t>
            </a:r>
            <a:endParaRPr lang="en-US" altLang="ja-JP" dirty="0" smtClean="0"/>
          </a:p>
          <a:p>
            <a:r>
              <a:rPr lang="en-US" altLang="ja-JP" dirty="0" smtClean="0"/>
              <a:t>IT</a:t>
            </a:r>
            <a:r>
              <a:rPr lang="ja-JP" altLang="en-US" dirty="0" smtClean="0"/>
              <a:t>のスピードアップに答えるために</a:t>
            </a:r>
            <a:r>
              <a:rPr lang="en-US" altLang="ja-JP" dirty="0" smtClean="0"/>
              <a:t>DevOps</a:t>
            </a:r>
            <a:r>
              <a:rPr lang="ja-JP" altLang="en-US" dirty="0" smtClean="0"/>
              <a:t>ができた</a:t>
            </a:r>
            <a:endParaRPr lang="en-US" altLang="ja-JP" dirty="0" smtClean="0"/>
          </a:p>
          <a:p>
            <a:pPr lvl="1"/>
            <a:r>
              <a:rPr lang="ja-JP" altLang="en-US" dirty="0" smtClean="0"/>
              <a:t>サーバのキャパシティ管理は運用で行う</a:t>
            </a:r>
            <a:endParaRPr lang="en-US" altLang="ja-JP" dirty="0" smtClean="0"/>
          </a:p>
          <a:p>
            <a:pPr lvl="1"/>
            <a:r>
              <a:rPr lang="ja-JP" altLang="en-US" dirty="0" smtClean="0"/>
              <a:t>現場に合わせた設定は運用側で行う</a:t>
            </a:r>
            <a:endParaRPr lang="en-US" altLang="ja-JP" dirty="0"/>
          </a:p>
          <a:p>
            <a:pPr lvl="1"/>
            <a:r>
              <a:rPr lang="en-US" altLang="ja-JP" dirty="0" err="1" smtClean="0"/>
              <a:t>Infa</a:t>
            </a:r>
            <a:r>
              <a:rPr lang="en-US" altLang="ja-JP" dirty="0" smtClean="0"/>
              <a:t> as code</a:t>
            </a:r>
            <a:r>
              <a:rPr lang="ja-JP" altLang="en-US" dirty="0" smtClean="0"/>
              <a:t>、</a:t>
            </a:r>
            <a:r>
              <a:rPr lang="en-US" altLang="ja-JP" dirty="0" err="1" smtClean="0"/>
              <a:t>Config</a:t>
            </a:r>
            <a:r>
              <a:rPr lang="en-US" altLang="ja-JP" dirty="0" smtClean="0"/>
              <a:t> as Code</a:t>
            </a:r>
            <a:r>
              <a:rPr lang="ja-JP" altLang="en-US" dirty="0" smtClean="0"/>
              <a:t>　←セルフサービス化</a:t>
            </a:r>
            <a:endParaRPr lang="en-US" altLang="ja-JP" dirty="0" smtClean="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9</a:t>
            </a:fld>
            <a:endParaRPr lang="en-US" dirty="0"/>
          </a:p>
        </p:txBody>
      </p:sp>
      <p:sp>
        <p:nvSpPr>
          <p:cNvPr id="4" name="日付プレースホルダー 3"/>
          <p:cNvSpPr>
            <a:spLocks noGrp="1"/>
          </p:cNvSpPr>
          <p:nvPr>
            <p:ph type="dt" sz="half" idx="10"/>
          </p:nvPr>
        </p:nvSpPr>
        <p:spPr/>
        <p:txBody>
          <a:bodyPr/>
          <a:lstStyle/>
          <a:p>
            <a:r>
              <a:rPr lang="en-US" altLang="ja-JP" smtClean="0"/>
              <a:t>2017</a:t>
            </a:r>
            <a:r>
              <a:rPr lang="ja-JP" altLang="en-US" smtClean="0"/>
              <a:t>年</a:t>
            </a:r>
            <a:r>
              <a:rPr lang="en-US" altLang="ja-JP" smtClean="0"/>
              <a:t>6</a:t>
            </a:r>
            <a:r>
              <a:rPr lang="ja-JP" altLang="en-US" smtClean="0"/>
              <a:t>月</a:t>
            </a:r>
            <a:r>
              <a:rPr lang="en-US" altLang="ja-JP" smtClean="0"/>
              <a:t>19</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a:t>
            </a:r>
            <a:r>
              <a:rPr lang="en-US" altLang="ja-JP" smtClean="0"/>
              <a:t>Security Fundamental</a:t>
            </a:r>
            <a:endParaRPr lang="en-US" dirty="0"/>
          </a:p>
        </p:txBody>
      </p:sp>
    </p:spTree>
    <p:extLst>
      <p:ext uri="{BB962C8B-B14F-4D97-AF65-F5344CB8AC3E}">
        <p14:creationId xmlns:p14="http://schemas.microsoft.com/office/powerpoint/2010/main" val="518708964"/>
      </p:ext>
    </p:extLst>
  </p:cSld>
  <p:clrMapOvr>
    <a:masterClrMapping/>
  </p:clrMapOvr>
</p:sld>
</file>

<file path=ppt/theme/theme1.xml><?xml version="1.0" encoding="utf-8"?>
<a:theme xmlns:a="http://schemas.openxmlformats.org/drawingml/2006/main" name="ベルリン">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テンプレ" id="{A0B9C02C-F180-8147-B1F0-F488FD80629B}" vid="{159996C9-B4DA-834D-B737-3EDD96BD25A9}"/>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テンプレ</Template>
  <TotalTime>711</TotalTime>
  <Words>4165</Words>
  <Application>Microsoft Macintosh PowerPoint</Application>
  <PresentationFormat>ワイド画面</PresentationFormat>
  <Paragraphs>565</Paragraphs>
  <Slides>55</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55</vt:i4>
      </vt:variant>
    </vt:vector>
  </HeadingPairs>
  <TitlesOfParts>
    <vt:vector size="65" baseType="lpstr">
      <vt:lpstr>Calibri</vt:lpstr>
      <vt:lpstr>Impact</vt:lpstr>
      <vt:lpstr>Meiryo</vt:lpstr>
      <vt:lpstr>ＭＳ Ｐゴシック</vt:lpstr>
      <vt:lpstr>News Gothic MT</vt:lpstr>
      <vt:lpstr>Trebuchet MS</vt:lpstr>
      <vt:lpstr>Yu Gothic</vt:lpstr>
      <vt:lpstr>メイリオ</vt:lpstr>
      <vt:lpstr>Arial</vt:lpstr>
      <vt:lpstr>ベルリン</vt:lpstr>
      <vt:lpstr>Security Fundamentals 情報セキュリティのジアタマを作る</vt:lpstr>
      <vt:lpstr>暗号の強度とかパスワードの強度とか</vt:lpstr>
      <vt:lpstr>これまでは「強度」の話をしていた</vt:lpstr>
      <vt:lpstr>どうして強度にこだわっていたんだろ？</vt:lpstr>
      <vt:lpstr>今は暗号強度よりも説明責任</vt:lpstr>
      <vt:lpstr>なにが変化したのか？</vt:lpstr>
      <vt:lpstr>リスクマネジメントフレームワーク</vt:lpstr>
      <vt:lpstr>リーンスタートアップ時代のセキュリティ</vt:lpstr>
      <vt:lpstr>ビジネスサイクルが早くなっている</vt:lpstr>
      <vt:lpstr>例えば、サーバの増強では・・・</vt:lpstr>
      <vt:lpstr>情報セキュリティのフェーズ</vt:lpstr>
      <vt:lpstr>開発（実装）、運用保守、事故対応</vt:lpstr>
      <vt:lpstr>DevSecOpsに向き合うために</vt:lpstr>
      <vt:lpstr>情報セキュリティ活動とは・・・</vt:lpstr>
      <vt:lpstr>セキュリティのスパイラルアップではない</vt:lpstr>
      <vt:lpstr>正しい情報管理や業務、ITサービスを作る</vt:lpstr>
      <vt:lpstr>DevSecOpsを成功させるためのエッセンス</vt:lpstr>
      <vt:lpstr>情報システム部門が独立していると・・・</vt:lpstr>
      <vt:lpstr>人間の関与を最小限にする</vt:lpstr>
      <vt:lpstr>どんな対策が人に依存しているか</vt:lpstr>
      <vt:lpstr>情報セキュリティとはなにか</vt:lpstr>
      <vt:lpstr>情報セキュリティの目的</vt:lpstr>
      <vt:lpstr>情報セキュリティがちゃんとできているか</vt:lpstr>
      <vt:lpstr>国内における情報セキュリティのトレンド</vt:lpstr>
      <vt:lpstr>サイバーセキュリティ経営の３原則</vt:lpstr>
      <vt:lpstr>担当幹部（CISOなど）に指示すべき10項目</vt:lpstr>
      <vt:lpstr>担当幹部（CISOなど）に指示すべき10項目</vt:lpstr>
      <vt:lpstr>企業におけるリスク管理と体制づくり</vt:lpstr>
      <vt:lpstr>ガバナンスの範囲はどこまで？</vt:lpstr>
      <vt:lpstr>ガバナンスのためのPDCAサイクル</vt:lpstr>
      <vt:lpstr>良いマネジメントと悪いマネジメント</vt:lpstr>
      <vt:lpstr>情報セキュリティ対策の評価</vt:lpstr>
      <vt:lpstr>攻撃単位で考えると・・・</vt:lpstr>
      <vt:lpstr>ランサムウェアでは</vt:lpstr>
      <vt:lpstr>スタックスネットはベイティング攻撃</vt:lpstr>
      <vt:lpstr>最近流行りのアレは・・・</vt:lpstr>
      <vt:lpstr>多層防御と対策効率</vt:lpstr>
      <vt:lpstr>脅威のモデル化が重要</vt:lpstr>
      <vt:lpstr>そもそも標的型メールとは・・・</vt:lpstr>
      <vt:lpstr>従業員を護るIT基盤の構築が事故を軽減する</vt:lpstr>
      <vt:lpstr>基本は「説明責任」</vt:lpstr>
      <vt:lpstr>IoTセキュリティ</vt:lpstr>
      <vt:lpstr>インダストリー4.0は産業革命</vt:lpstr>
      <vt:lpstr>協調して動く自律型のシステムづくり</vt:lpstr>
      <vt:lpstr>IoTとCPSのちがい</vt:lpstr>
      <vt:lpstr>現在行われているIoTセキュリティ</vt:lpstr>
      <vt:lpstr>ハッキングしなくても遠隔操作できる</vt:lpstr>
      <vt:lpstr>デバイスの管理</vt:lpstr>
      <vt:lpstr>正しく動いているという証明</vt:lpstr>
      <vt:lpstr>運用コストを考える</vt:lpstr>
      <vt:lpstr>ガバナンスのためのIDマネジメント</vt:lpstr>
      <vt:lpstr>ガバナンス確保のために、IT基盤の再設計</vt:lpstr>
      <vt:lpstr>デバイス管理からユーザ管理へ・・・</vt:lpstr>
      <vt:lpstr>Office 365のAzure ADなら</vt:lpstr>
      <vt:lpstr>河野 省二 &lt;セキュリティは科学だと伝えたい&gt;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Fundamentals 情報セキュリティのジアタマを作る</dc:title>
  <dc:creator>Shoji Kawano (dit)</dc:creator>
  <cp:lastModifiedBy>Shoji Kawano (dit)</cp:lastModifiedBy>
  <cp:revision>62</cp:revision>
  <dcterms:created xsi:type="dcterms:W3CDTF">2016-04-12T22:49:30Z</dcterms:created>
  <dcterms:modified xsi:type="dcterms:W3CDTF">2017-06-19T07:24:51Z</dcterms:modified>
</cp:coreProperties>
</file>