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98"/>
  </p:notesMasterIdLst>
  <p:sldIdLst>
    <p:sldId id="304" r:id="rId4"/>
    <p:sldId id="295" r:id="rId5"/>
    <p:sldId id="351" r:id="rId6"/>
    <p:sldId id="260" r:id="rId7"/>
    <p:sldId id="293" r:id="rId8"/>
    <p:sldId id="265" r:id="rId9"/>
    <p:sldId id="256" r:id="rId10"/>
    <p:sldId id="257" r:id="rId11"/>
    <p:sldId id="261" r:id="rId12"/>
    <p:sldId id="303" r:id="rId13"/>
    <p:sldId id="296" r:id="rId14"/>
    <p:sldId id="297" r:id="rId15"/>
    <p:sldId id="294" r:id="rId16"/>
    <p:sldId id="298" r:id="rId17"/>
    <p:sldId id="300" r:id="rId18"/>
    <p:sldId id="299" r:id="rId19"/>
    <p:sldId id="301" r:id="rId20"/>
    <p:sldId id="302" r:id="rId21"/>
    <p:sldId id="322" r:id="rId22"/>
    <p:sldId id="259" r:id="rId23"/>
    <p:sldId id="268" r:id="rId24"/>
    <p:sldId id="355" r:id="rId25"/>
    <p:sldId id="286" r:id="rId26"/>
    <p:sldId id="323" r:id="rId27"/>
    <p:sldId id="324" r:id="rId28"/>
    <p:sldId id="356" r:id="rId29"/>
    <p:sldId id="345" r:id="rId30"/>
    <p:sldId id="346" r:id="rId31"/>
    <p:sldId id="292" r:id="rId32"/>
    <p:sldId id="267" r:id="rId33"/>
    <p:sldId id="275" r:id="rId34"/>
    <p:sldId id="281" r:id="rId35"/>
    <p:sldId id="382" r:id="rId36"/>
    <p:sldId id="380" r:id="rId37"/>
    <p:sldId id="381" r:id="rId38"/>
    <p:sldId id="258" r:id="rId39"/>
    <p:sldId id="287" r:id="rId40"/>
    <p:sldId id="379" r:id="rId41"/>
    <p:sldId id="264" r:id="rId42"/>
    <p:sldId id="305" r:id="rId43"/>
    <p:sldId id="262" r:id="rId44"/>
    <p:sldId id="306" r:id="rId45"/>
    <p:sldId id="308" r:id="rId46"/>
    <p:sldId id="354" r:id="rId47"/>
    <p:sldId id="307" r:id="rId48"/>
    <p:sldId id="288" r:id="rId49"/>
    <p:sldId id="289" r:id="rId50"/>
    <p:sldId id="263" r:id="rId51"/>
    <p:sldId id="272" r:id="rId52"/>
    <p:sldId id="334" r:id="rId53"/>
    <p:sldId id="335" r:id="rId54"/>
    <p:sldId id="336" r:id="rId55"/>
    <p:sldId id="326" r:id="rId56"/>
    <p:sldId id="327" r:id="rId57"/>
    <p:sldId id="328" r:id="rId58"/>
    <p:sldId id="329" r:id="rId59"/>
    <p:sldId id="330" r:id="rId60"/>
    <p:sldId id="333" r:id="rId61"/>
    <p:sldId id="271" r:id="rId62"/>
    <p:sldId id="357" r:id="rId63"/>
    <p:sldId id="317" r:id="rId64"/>
    <p:sldId id="358" r:id="rId65"/>
    <p:sldId id="359" r:id="rId66"/>
    <p:sldId id="360" r:id="rId67"/>
    <p:sldId id="361" r:id="rId68"/>
    <p:sldId id="362" r:id="rId69"/>
    <p:sldId id="383" r:id="rId70"/>
    <p:sldId id="363" r:id="rId71"/>
    <p:sldId id="364" r:id="rId72"/>
    <p:sldId id="365" r:id="rId73"/>
    <p:sldId id="366" r:id="rId74"/>
    <p:sldId id="367" r:id="rId75"/>
    <p:sldId id="368" r:id="rId76"/>
    <p:sldId id="319" r:id="rId77"/>
    <p:sldId id="369" r:id="rId78"/>
    <p:sldId id="370" r:id="rId79"/>
    <p:sldId id="371" r:id="rId80"/>
    <p:sldId id="372" r:id="rId81"/>
    <p:sldId id="373" r:id="rId82"/>
    <p:sldId id="282" r:id="rId83"/>
    <p:sldId id="283" r:id="rId84"/>
    <p:sldId id="284" r:id="rId85"/>
    <p:sldId id="285" r:id="rId86"/>
    <p:sldId id="374" r:id="rId87"/>
    <p:sldId id="375" r:id="rId88"/>
    <p:sldId id="376" r:id="rId89"/>
    <p:sldId id="377" r:id="rId90"/>
    <p:sldId id="290" r:id="rId91"/>
    <p:sldId id="291" r:id="rId92"/>
    <p:sldId id="378" r:id="rId93"/>
    <p:sldId id="309" r:id="rId94"/>
    <p:sldId id="310" r:id="rId95"/>
    <p:sldId id="280" r:id="rId96"/>
    <p:sldId id="350" r:id="rId9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showGuides="1">
      <p:cViewPr varScale="1">
        <p:scale>
          <a:sx n="104" d="100"/>
          <a:sy n="104" d="100"/>
        </p:scale>
        <p:origin x="288" y="20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6C8B8F-0220-4697-8AE7-3604098FB7E3}" type="doc">
      <dgm:prSet loTypeId="urn:microsoft.com/office/officeart/2005/8/layout/vList3" loCatId="list" qsTypeId="urn:microsoft.com/office/officeart/2005/8/quickstyle/simple1" qsCatId="simple" csTypeId="urn:microsoft.com/office/officeart/2005/8/colors/accent1_2" csCatId="accent1" phldr="1"/>
      <dgm:spPr/>
    </dgm:pt>
    <dgm:pt modelId="{2355E894-EDC6-4EC6-B494-2C88A23B2B74}">
      <dgm:prSet/>
      <dgm:spPr/>
      <dgm:t>
        <a:bodyPr/>
        <a:lstStyle/>
        <a:p>
          <a:r>
            <a:rPr kumimoji="1" lang="en-US" altLang="en-US" dirty="0"/>
            <a:t>Speed</a:t>
          </a:r>
          <a:r>
            <a:rPr kumimoji="1" lang="ja-JP" altLang="en-US" dirty="0" err="1"/>
            <a:t>、</a:t>
          </a:r>
          <a:r>
            <a:rPr kumimoji="1" lang="ja-JP" altLang="en-US" dirty="0"/>
            <a:t>機敏性を重視</a:t>
          </a:r>
          <a:endParaRPr kumimoji="1" lang="en-US" altLang="ja-JP" dirty="0"/>
        </a:p>
        <a:p>
          <a:r>
            <a:rPr kumimoji="1" lang="ja-JP" altLang="en-US" dirty="0"/>
            <a:t>（トヨタ型）</a:t>
          </a:r>
        </a:p>
      </dgm:t>
    </dgm:pt>
    <dgm:pt modelId="{8C316E0E-0766-427F-96F4-B61127BA8816}" type="parTrans" cxnId="{E34AD5A9-3D23-4580-B15F-C8B093383E86}">
      <dgm:prSet/>
      <dgm:spPr/>
      <dgm:t>
        <a:bodyPr/>
        <a:lstStyle/>
        <a:p>
          <a:endParaRPr kumimoji="1" lang="ja-JP" altLang="en-US"/>
        </a:p>
      </dgm:t>
    </dgm:pt>
    <dgm:pt modelId="{97D67628-81F1-436A-9BFD-8513BFC74CEA}" type="sibTrans" cxnId="{E34AD5A9-3D23-4580-B15F-C8B093383E86}">
      <dgm:prSet/>
      <dgm:spPr/>
      <dgm:t>
        <a:bodyPr/>
        <a:lstStyle/>
        <a:p>
          <a:endParaRPr kumimoji="1" lang="ja-JP" altLang="en-US"/>
        </a:p>
      </dgm:t>
    </dgm:pt>
    <dgm:pt modelId="{05293A41-8DAB-45FF-BE1C-51341222A096}">
      <dgm:prSet/>
      <dgm:spPr/>
      <dgm:t>
        <a:bodyPr/>
        <a:lstStyle/>
        <a:p>
          <a:r>
            <a:rPr kumimoji="1" lang="ja-JP" altLang="en-US" dirty="0"/>
            <a:t>イノベーションを重視</a:t>
          </a:r>
          <a:endParaRPr kumimoji="1" lang="en-US" altLang="ja-JP" dirty="0"/>
        </a:p>
        <a:p>
          <a:r>
            <a:rPr kumimoji="1" lang="ja-JP" altLang="en-US" dirty="0"/>
            <a:t>（アップル型）</a:t>
          </a:r>
        </a:p>
      </dgm:t>
    </dgm:pt>
    <dgm:pt modelId="{6F032B03-DAD2-4E8A-B9C7-FB511E72FB6E}" type="parTrans" cxnId="{FF461C13-55CA-45EC-B478-FF9DEE7571E2}">
      <dgm:prSet/>
      <dgm:spPr/>
      <dgm:t>
        <a:bodyPr/>
        <a:lstStyle/>
        <a:p>
          <a:endParaRPr kumimoji="1" lang="ja-JP" altLang="en-US"/>
        </a:p>
      </dgm:t>
    </dgm:pt>
    <dgm:pt modelId="{201F46C0-1975-4216-987B-536FB4C75445}" type="sibTrans" cxnId="{FF461C13-55CA-45EC-B478-FF9DEE7571E2}">
      <dgm:prSet/>
      <dgm:spPr/>
      <dgm:t>
        <a:bodyPr/>
        <a:lstStyle/>
        <a:p>
          <a:endParaRPr kumimoji="1" lang="ja-JP" altLang="en-US"/>
        </a:p>
      </dgm:t>
    </dgm:pt>
    <dgm:pt modelId="{86FAED3A-0612-4A1B-9C3F-9C5102828FBB}">
      <dgm:prSet/>
      <dgm:spPr/>
      <dgm:t>
        <a:bodyPr/>
        <a:lstStyle/>
        <a:p>
          <a:r>
            <a:rPr kumimoji="1" lang="ja-JP" altLang="en-US" dirty="0"/>
            <a:t>あらゆるモノをサービス化</a:t>
          </a:r>
          <a:endParaRPr kumimoji="1" lang="en-US" altLang="ja-JP" dirty="0"/>
        </a:p>
        <a:p>
          <a:r>
            <a:rPr kumimoji="1" lang="ja-JP" altLang="en-US" dirty="0"/>
            <a:t>（アマゾン型）</a:t>
          </a:r>
        </a:p>
      </dgm:t>
    </dgm:pt>
    <dgm:pt modelId="{36AB195A-7E27-41A4-B404-F99A5E9CE857}" type="parTrans" cxnId="{A0696C94-7B7F-40E5-9305-98094ACF87EC}">
      <dgm:prSet/>
      <dgm:spPr/>
      <dgm:t>
        <a:bodyPr/>
        <a:lstStyle/>
        <a:p>
          <a:endParaRPr kumimoji="1" lang="ja-JP" altLang="en-US"/>
        </a:p>
      </dgm:t>
    </dgm:pt>
    <dgm:pt modelId="{3BC8A446-1E0A-430C-91D1-23420441ED81}" type="sibTrans" cxnId="{A0696C94-7B7F-40E5-9305-98094ACF87EC}">
      <dgm:prSet/>
      <dgm:spPr/>
      <dgm:t>
        <a:bodyPr/>
        <a:lstStyle/>
        <a:p>
          <a:endParaRPr kumimoji="1" lang="ja-JP" altLang="en-US"/>
        </a:p>
      </dgm:t>
    </dgm:pt>
    <dgm:pt modelId="{2A54C03A-BA04-4FD8-8F21-1766AFB7A3C6}" type="pres">
      <dgm:prSet presAssocID="{226C8B8F-0220-4697-8AE7-3604098FB7E3}" presName="linearFlow" presStyleCnt="0">
        <dgm:presLayoutVars>
          <dgm:dir/>
          <dgm:resizeHandles val="exact"/>
        </dgm:presLayoutVars>
      </dgm:prSet>
      <dgm:spPr/>
    </dgm:pt>
    <dgm:pt modelId="{6EB248A2-1AB4-48E2-B25F-B4C136478E17}" type="pres">
      <dgm:prSet presAssocID="{2355E894-EDC6-4EC6-B494-2C88A23B2B74}" presName="composite" presStyleCnt="0"/>
      <dgm:spPr/>
    </dgm:pt>
    <dgm:pt modelId="{E1FD96A2-132F-4924-9C16-A216E6709F3A}" type="pres">
      <dgm:prSet presAssocID="{2355E894-EDC6-4EC6-B494-2C88A23B2B74}" presName="imgShp" presStyleLbl="fgImgPlace1" presStyleIdx="0" presStyleCnt="3"/>
      <dgm:spPr/>
    </dgm:pt>
    <dgm:pt modelId="{9C563ADA-FD66-420B-B756-E48EB6C8D25B}" type="pres">
      <dgm:prSet presAssocID="{2355E894-EDC6-4EC6-B494-2C88A23B2B74}" presName="txShp" presStyleLbl="node1" presStyleIdx="0" presStyleCnt="3">
        <dgm:presLayoutVars>
          <dgm:bulletEnabled val="1"/>
        </dgm:presLayoutVars>
      </dgm:prSet>
      <dgm:spPr/>
    </dgm:pt>
    <dgm:pt modelId="{B955053F-BACC-49BA-9538-222951BEBEE0}" type="pres">
      <dgm:prSet presAssocID="{97D67628-81F1-436A-9BFD-8513BFC74CEA}" presName="spacing" presStyleCnt="0"/>
      <dgm:spPr/>
    </dgm:pt>
    <dgm:pt modelId="{0DFB2E37-662B-45F8-BC8D-F66CA370F473}" type="pres">
      <dgm:prSet presAssocID="{05293A41-8DAB-45FF-BE1C-51341222A096}" presName="composite" presStyleCnt="0"/>
      <dgm:spPr/>
    </dgm:pt>
    <dgm:pt modelId="{380AE282-E3C9-46AE-B315-DA85AEDB25D7}" type="pres">
      <dgm:prSet presAssocID="{05293A41-8DAB-45FF-BE1C-51341222A096}" presName="imgShp" presStyleLbl="fgImgPlace1" presStyleIdx="1" presStyleCnt="3"/>
      <dgm:spPr/>
    </dgm:pt>
    <dgm:pt modelId="{57C553F8-1142-499F-B640-5A3024AE7E04}" type="pres">
      <dgm:prSet presAssocID="{05293A41-8DAB-45FF-BE1C-51341222A096}" presName="txShp" presStyleLbl="node1" presStyleIdx="1" presStyleCnt="3">
        <dgm:presLayoutVars>
          <dgm:bulletEnabled val="1"/>
        </dgm:presLayoutVars>
      </dgm:prSet>
      <dgm:spPr/>
    </dgm:pt>
    <dgm:pt modelId="{5FEA12E7-3125-4839-AE2C-9B3C795F0189}" type="pres">
      <dgm:prSet presAssocID="{201F46C0-1975-4216-987B-536FB4C75445}" presName="spacing" presStyleCnt="0"/>
      <dgm:spPr/>
    </dgm:pt>
    <dgm:pt modelId="{DA5FA2B4-8859-403D-B275-14B16E9ACA3C}" type="pres">
      <dgm:prSet presAssocID="{86FAED3A-0612-4A1B-9C3F-9C5102828FBB}" presName="composite" presStyleCnt="0"/>
      <dgm:spPr/>
    </dgm:pt>
    <dgm:pt modelId="{29EABFBD-481B-4F58-B16C-A9CE25964EC1}" type="pres">
      <dgm:prSet presAssocID="{86FAED3A-0612-4A1B-9C3F-9C5102828FBB}" presName="imgShp" presStyleLbl="fgImgPlace1" presStyleIdx="2" presStyleCnt="3"/>
      <dgm:spPr/>
    </dgm:pt>
    <dgm:pt modelId="{88A633F3-94BF-40B3-8396-0B1753231906}" type="pres">
      <dgm:prSet presAssocID="{86FAED3A-0612-4A1B-9C3F-9C5102828FBB}" presName="txShp" presStyleLbl="node1" presStyleIdx="2" presStyleCnt="3">
        <dgm:presLayoutVars>
          <dgm:bulletEnabled val="1"/>
        </dgm:presLayoutVars>
      </dgm:prSet>
      <dgm:spPr/>
    </dgm:pt>
  </dgm:ptLst>
  <dgm:cxnLst>
    <dgm:cxn modelId="{FF461C13-55CA-45EC-B478-FF9DEE7571E2}" srcId="{226C8B8F-0220-4697-8AE7-3604098FB7E3}" destId="{05293A41-8DAB-45FF-BE1C-51341222A096}" srcOrd="1" destOrd="0" parTransId="{6F032B03-DAD2-4E8A-B9C7-FB511E72FB6E}" sibTransId="{201F46C0-1975-4216-987B-536FB4C75445}"/>
    <dgm:cxn modelId="{D1F2C715-24E5-4243-9E10-FBF9A5D99C7C}" type="presOf" srcId="{226C8B8F-0220-4697-8AE7-3604098FB7E3}" destId="{2A54C03A-BA04-4FD8-8F21-1766AFB7A3C6}" srcOrd="0" destOrd="0" presId="urn:microsoft.com/office/officeart/2005/8/layout/vList3"/>
    <dgm:cxn modelId="{279E224C-86FB-457E-996C-200805AA085C}" type="presOf" srcId="{2355E894-EDC6-4EC6-B494-2C88A23B2B74}" destId="{9C563ADA-FD66-420B-B756-E48EB6C8D25B}" srcOrd="0" destOrd="0" presId="urn:microsoft.com/office/officeart/2005/8/layout/vList3"/>
    <dgm:cxn modelId="{73021C8A-9E45-487B-9D5B-6358BFB29815}" type="presOf" srcId="{86FAED3A-0612-4A1B-9C3F-9C5102828FBB}" destId="{88A633F3-94BF-40B3-8396-0B1753231906}" srcOrd="0" destOrd="0" presId="urn:microsoft.com/office/officeart/2005/8/layout/vList3"/>
    <dgm:cxn modelId="{A0696C94-7B7F-40E5-9305-98094ACF87EC}" srcId="{226C8B8F-0220-4697-8AE7-3604098FB7E3}" destId="{86FAED3A-0612-4A1B-9C3F-9C5102828FBB}" srcOrd="2" destOrd="0" parTransId="{36AB195A-7E27-41A4-B404-F99A5E9CE857}" sibTransId="{3BC8A446-1E0A-430C-91D1-23420441ED81}"/>
    <dgm:cxn modelId="{E34AD5A9-3D23-4580-B15F-C8B093383E86}" srcId="{226C8B8F-0220-4697-8AE7-3604098FB7E3}" destId="{2355E894-EDC6-4EC6-B494-2C88A23B2B74}" srcOrd="0" destOrd="0" parTransId="{8C316E0E-0766-427F-96F4-B61127BA8816}" sibTransId="{97D67628-81F1-436A-9BFD-8513BFC74CEA}"/>
    <dgm:cxn modelId="{A8E851EC-E15A-4566-AF1D-48F660E97446}" type="presOf" srcId="{05293A41-8DAB-45FF-BE1C-51341222A096}" destId="{57C553F8-1142-499F-B640-5A3024AE7E04}" srcOrd="0" destOrd="0" presId="urn:microsoft.com/office/officeart/2005/8/layout/vList3"/>
    <dgm:cxn modelId="{85A8574F-B76C-46B6-890B-C9FCD3E223AE}" type="presParOf" srcId="{2A54C03A-BA04-4FD8-8F21-1766AFB7A3C6}" destId="{6EB248A2-1AB4-48E2-B25F-B4C136478E17}" srcOrd="0" destOrd="0" presId="urn:microsoft.com/office/officeart/2005/8/layout/vList3"/>
    <dgm:cxn modelId="{6920B9C1-DC30-4C29-884E-36C9B3DF06E4}" type="presParOf" srcId="{6EB248A2-1AB4-48E2-B25F-B4C136478E17}" destId="{E1FD96A2-132F-4924-9C16-A216E6709F3A}" srcOrd="0" destOrd="0" presId="urn:microsoft.com/office/officeart/2005/8/layout/vList3"/>
    <dgm:cxn modelId="{66C674F4-551F-403A-AE31-9C2C5478FC62}" type="presParOf" srcId="{6EB248A2-1AB4-48E2-B25F-B4C136478E17}" destId="{9C563ADA-FD66-420B-B756-E48EB6C8D25B}" srcOrd="1" destOrd="0" presId="urn:microsoft.com/office/officeart/2005/8/layout/vList3"/>
    <dgm:cxn modelId="{19C1A0FD-B58E-4EF8-956B-37256928C9B4}" type="presParOf" srcId="{2A54C03A-BA04-4FD8-8F21-1766AFB7A3C6}" destId="{B955053F-BACC-49BA-9538-222951BEBEE0}" srcOrd="1" destOrd="0" presId="urn:microsoft.com/office/officeart/2005/8/layout/vList3"/>
    <dgm:cxn modelId="{B411DCA9-0AED-4FEA-A9F4-7E534CF969B1}" type="presParOf" srcId="{2A54C03A-BA04-4FD8-8F21-1766AFB7A3C6}" destId="{0DFB2E37-662B-45F8-BC8D-F66CA370F473}" srcOrd="2" destOrd="0" presId="urn:microsoft.com/office/officeart/2005/8/layout/vList3"/>
    <dgm:cxn modelId="{0239FA63-18F1-4B75-B070-8C3A375EA0EB}" type="presParOf" srcId="{0DFB2E37-662B-45F8-BC8D-F66CA370F473}" destId="{380AE282-E3C9-46AE-B315-DA85AEDB25D7}" srcOrd="0" destOrd="0" presId="urn:microsoft.com/office/officeart/2005/8/layout/vList3"/>
    <dgm:cxn modelId="{684CF77C-C626-4A63-BBD9-A0F5642E6FCC}" type="presParOf" srcId="{0DFB2E37-662B-45F8-BC8D-F66CA370F473}" destId="{57C553F8-1142-499F-B640-5A3024AE7E04}" srcOrd="1" destOrd="0" presId="urn:microsoft.com/office/officeart/2005/8/layout/vList3"/>
    <dgm:cxn modelId="{94F505A7-21F1-45DD-AD19-CF7265125A9C}" type="presParOf" srcId="{2A54C03A-BA04-4FD8-8F21-1766AFB7A3C6}" destId="{5FEA12E7-3125-4839-AE2C-9B3C795F0189}" srcOrd="3" destOrd="0" presId="urn:microsoft.com/office/officeart/2005/8/layout/vList3"/>
    <dgm:cxn modelId="{BF6E128B-FAC8-4238-B158-16D6C033EC16}" type="presParOf" srcId="{2A54C03A-BA04-4FD8-8F21-1766AFB7A3C6}" destId="{DA5FA2B4-8859-403D-B275-14B16E9ACA3C}" srcOrd="4" destOrd="0" presId="urn:microsoft.com/office/officeart/2005/8/layout/vList3"/>
    <dgm:cxn modelId="{A206BCC7-0B3F-478A-A482-41B64ACCC9DE}" type="presParOf" srcId="{DA5FA2B4-8859-403D-B275-14B16E9ACA3C}" destId="{29EABFBD-481B-4F58-B16C-A9CE25964EC1}" srcOrd="0" destOrd="0" presId="urn:microsoft.com/office/officeart/2005/8/layout/vList3"/>
    <dgm:cxn modelId="{05CAD76A-7FF2-4E2B-BBA0-7C4D9C2803DF}" type="presParOf" srcId="{DA5FA2B4-8859-403D-B275-14B16E9ACA3C}" destId="{88A633F3-94BF-40B3-8396-0B175323190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63ADA-FD66-420B-B756-E48EB6C8D25B}">
      <dsp:nvSpPr>
        <dsp:cNvPr id="0" name=""/>
        <dsp:cNvSpPr/>
      </dsp:nvSpPr>
      <dsp:spPr>
        <a:xfrm rot="10800000">
          <a:off x="1643355" y="2238"/>
          <a:ext cx="5404206" cy="112858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673" tIns="99060" rIns="184912" bIns="99060" numCol="1" spcCol="1270" anchor="ctr" anchorCtr="0">
          <a:noAutofit/>
        </a:bodyPr>
        <a:lstStyle/>
        <a:p>
          <a:pPr marL="0" lvl="0" indent="0" algn="ctr" defTabSz="1155700">
            <a:lnSpc>
              <a:spcPct val="90000"/>
            </a:lnSpc>
            <a:spcBef>
              <a:spcPct val="0"/>
            </a:spcBef>
            <a:spcAft>
              <a:spcPct val="35000"/>
            </a:spcAft>
            <a:buNone/>
          </a:pPr>
          <a:r>
            <a:rPr kumimoji="1" lang="en-US" altLang="en-US" sz="2600" kern="1200" dirty="0"/>
            <a:t>Speed</a:t>
          </a:r>
          <a:r>
            <a:rPr kumimoji="1" lang="ja-JP" altLang="en-US" sz="2600" kern="1200" dirty="0" err="1"/>
            <a:t>、</a:t>
          </a:r>
          <a:r>
            <a:rPr kumimoji="1" lang="ja-JP" altLang="en-US" sz="2600" kern="1200" dirty="0"/>
            <a:t>機敏性を重視</a:t>
          </a:r>
          <a:endParaRPr kumimoji="1" lang="en-US" altLang="ja-JP" sz="2600" kern="1200" dirty="0"/>
        </a:p>
        <a:p>
          <a:pPr marL="0" lvl="0" indent="0" algn="ctr" defTabSz="1155700">
            <a:lnSpc>
              <a:spcPct val="90000"/>
            </a:lnSpc>
            <a:spcBef>
              <a:spcPct val="0"/>
            </a:spcBef>
            <a:spcAft>
              <a:spcPct val="35000"/>
            </a:spcAft>
            <a:buNone/>
          </a:pPr>
          <a:r>
            <a:rPr kumimoji="1" lang="ja-JP" altLang="en-US" sz="2600" kern="1200" dirty="0"/>
            <a:t>（トヨタ型）</a:t>
          </a:r>
        </a:p>
      </dsp:txBody>
      <dsp:txXfrm rot="10800000">
        <a:off x="1925500" y="2238"/>
        <a:ext cx="5122061" cy="1128581"/>
      </dsp:txXfrm>
    </dsp:sp>
    <dsp:sp modelId="{E1FD96A2-132F-4924-9C16-A216E6709F3A}">
      <dsp:nvSpPr>
        <dsp:cNvPr id="0" name=""/>
        <dsp:cNvSpPr/>
      </dsp:nvSpPr>
      <dsp:spPr>
        <a:xfrm>
          <a:off x="1079064" y="2238"/>
          <a:ext cx="1128581" cy="112858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C553F8-1142-499F-B640-5A3024AE7E04}">
      <dsp:nvSpPr>
        <dsp:cNvPr id="0" name=""/>
        <dsp:cNvSpPr/>
      </dsp:nvSpPr>
      <dsp:spPr>
        <a:xfrm rot="10800000">
          <a:off x="1643355" y="1467709"/>
          <a:ext cx="5404206" cy="112858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673" tIns="99060" rIns="184912" bIns="9906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イノベーションを重視</a:t>
          </a:r>
          <a:endParaRPr kumimoji="1" lang="en-US" altLang="ja-JP" sz="2600" kern="1200" dirty="0"/>
        </a:p>
        <a:p>
          <a:pPr marL="0" lvl="0" indent="0" algn="ctr" defTabSz="1155700">
            <a:lnSpc>
              <a:spcPct val="90000"/>
            </a:lnSpc>
            <a:spcBef>
              <a:spcPct val="0"/>
            </a:spcBef>
            <a:spcAft>
              <a:spcPct val="35000"/>
            </a:spcAft>
            <a:buNone/>
          </a:pPr>
          <a:r>
            <a:rPr kumimoji="1" lang="ja-JP" altLang="en-US" sz="2600" kern="1200" dirty="0"/>
            <a:t>（アップル型）</a:t>
          </a:r>
        </a:p>
      </dsp:txBody>
      <dsp:txXfrm rot="10800000">
        <a:off x="1925500" y="1467709"/>
        <a:ext cx="5122061" cy="1128581"/>
      </dsp:txXfrm>
    </dsp:sp>
    <dsp:sp modelId="{380AE282-E3C9-46AE-B315-DA85AEDB25D7}">
      <dsp:nvSpPr>
        <dsp:cNvPr id="0" name=""/>
        <dsp:cNvSpPr/>
      </dsp:nvSpPr>
      <dsp:spPr>
        <a:xfrm>
          <a:off x="1079064" y="1467709"/>
          <a:ext cx="1128581" cy="112858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633F3-94BF-40B3-8396-0B1753231906}">
      <dsp:nvSpPr>
        <dsp:cNvPr id="0" name=""/>
        <dsp:cNvSpPr/>
      </dsp:nvSpPr>
      <dsp:spPr>
        <a:xfrm rot="10800000">
          <a:off x="1643355" y="2933180"/>
          <a:ext cx="5404206" cy="112858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673" tIns="99060" rIns="184912" bIns="9906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あらゆるモノをサービス化</a:t>
          </a:r>
          <a:endParaRPr kumimoji="1" lang="en-US" altLang="ja-JP" sz="2600" kern="1200" dirty="0"/>
        </a:p>
        <a:p>
          <a:pPr marL="0" lvl="0" indent="0" algn="ctr" defTabSz="1155700">
            <a:lnSpc>
              <a:spcPct val="90000"/>
            </a:lnSpc>
            <a:spcBef>
              <a:spcPct val="0"/>
            </a:spcBef>
            <a:spcAft>
              <a:spcPct val="35000"/>
            </a:spcAft>
            <a:buNone/>
          </a:pPr>
          <a:r>
            <a:rPr kumimoji="1" lang="ja-JP" altLang="en-US" sz="2600" kern="1200" dirty="0"/>
            <a:t>（アマゾン型）</a:t>
          </a:r>
        </a:p>
      </dsp:txBody>
      <dsp:txXfrm rot="10800000">
        <a:off x="1925500" y="2933180"/>
        <a:ext cx="5122061" cy="1128581"/>
      </dsp:txXfrm>
    </dsp:sp>
    <dsp:sp modelId="{29EABFBD-481B-4F58-B16C-A9CE25964EC1}">
      <dsp:nvSpPr>
        <dsp:cNvPr id="0" name=""/>
        <dsp:cNvSpPr/>
      </dsp:nvSpPr>
      <dsp:spPr>
        <a:xfrm>
          <a:off x="1079064" y="2933180"/>
          <a:ext cx="1128581" cy="112858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3A0B6-ED9D-4D3E-93AE-3C021311CA77}" type="datetimeFigureOut">
              <a:rPr kumimoji="1" lang="ja-JP" altLang="en-US" smtClean="0"/>
              <a:t>2018/7/11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EABB1-8675-459D-AA1D-926BC0F89BF4}" type="slidenum">
              <a:rPr kumimoji="1" lang="ja-JP" altLang="en-US" smtClean="0"/>
              <a:t>‹#›</a:t>
            </a:fld>
            <a:endParaRPr kumimoji="1" lang="ja-JP" altLang="en-US"/>
          </a:p>
        </p:txBody>
      </p:sp>
    </p:spTree>
    <p:extLst>
      <p:ext uri="{BB962C8B-B14F-4D97-AF65-F5344CB8AC3E}">
        <p14:creationId xmlns:p14="http://schemas.microsoft.com/office/powerpoint/2010/main" val="22029124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In the model, governance overarches every activity, keeping a strong focus on value and the organization’s goals.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management principles are then defined for the organization.  These act as guardrails, to make sure that all products and services are aligned with the needs of the organization.  Principles will be defined for areas including security, risk, quality and use of assets, and then communicated to all of the staff who are involved with the development and operation of products and services.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unique element of the </a:t>
            </a:r>
            <a:r>
              <a:rPr lang="en-GB" sz="1200" kern="1200" dirty="0" err="1">
                <a:solidFill>
                  <a:schemeClr val="tx1"/>
                </a:solidFill>
                <a:effectLst/>
                <a:latin typeface="+mn-lt"/>
                <a:ea typeface="+mn-ea"/>
                <a:cs typeface="+mn-cs"/>
              </a:rPr>
              <a:t>VeriSM</a:t>
            </a:r>
            <a:r>
              <a:rPr lang="en-GB" sz="1200" kern="1200" dirty="0">
                <a:solidFill>
                  <a:schemeClr val="tx1"/>
                </a:solidFill>
                <a:effectLst/>
                <a:latin typeface="+mn-lt"/>
                <a:ea typeface="+mn-ea"/>
                <a:cs typeface="+mn-cs"/>
              </a:rPr>
              <a:t>™ model is the management mesh.  This provides a flexible approach that can be adapted depending on the requirements for a particular product or service.  The mesh includes: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Resources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Environment</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Technical advances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Management practices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each product or service, these areas are considered and the mesh is flexed where necessary.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Let’s take an example.  A bank wants to create a mobile application that will let users send money to their friends with just one click.  The mesh for this product could include agile development practices to get rapid feedback about the new product.  The bank can use its capabilities and work in innovative ways, provided they are within the service stabilizers  for security and risk.</a:t>
            </a:r>
            <a:endParaRPr lang="en-US" sz="1200" kern="1200" dirty="0">
              <a:solidFill>
                <a:schemeClr val="tx1"/>
              </a:solidFill>
              <a:effectLst/>
              <a:latin typeface="+mn-lt"/>
              <a:ea typeface="+mn-ea"/>
              <a:cs typeface="+mn-cs"/>
            </a:endParaRPr>
          </a:p>
          <a:p>
            <a:endParaRPr lang="en-US" dirty="0"/>
          </a:p>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900678-87CE-430D-94C7-A737746BAEFF}" type="slidenum">
              <a:rPr kumimoji="1" lang="nl-NL"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nl-NL"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04165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開発と顧客の間の障害に対応する</a:t>
            </a:r>
            <a:endParaRPr lang="en-US" altLang="ja-JP"/>
          </a:p>
          <a:p>
            <a:pPr eaLnBrk="1" hangingPunct="1"/>
            <a:r>
              <a:rPr lang="ja-JP" altLang="en-US"/>
              <a:t>チームと顧客のコミュニケーションパスを短くする</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この開発作業チームが作業開始前に予め作業完了の基準（定義）を決めて、その通りに作業ができたか自身でチェックできる仕組みです。この考え方の基本はトヨタ（</a:t>
            </a:r>
            <a:r>
              <a:rPr kumimoji="1" lang="en-US" altLang="ja-JP" dirty="0"/>
              <a:t>TPS)</a:t>
            </a:r>
            <a:r>
              <a:rPr kumimoji="1" lang="ja-JP" altLang="en-US" dirty="0"/>
              <a:t>の自工程完結の思想に基づいています。</a:t>
            </a:r>
            <a:endParaRPr kumimoji="1" lang="en-US" altLang="ja-JP" dirty="0"/>
          </a:p>
          <a:p>
            <a:r>
              <a:rPr kumimoji="1" lang="ja-JP" altLang="en-US" dirty="0"/>
              <a:t>自工程完結とは、</a:t>
            </a:r>
            <a:r>
              <a:rPr kumimoji="1" lang="en-US" altLang="ja-JP" dirty="0"/>
              <a:t>『</a:t>
            </a:r>
            <a:r>
              <a:rPr kumimoji="1" lang="ja-JP" altLang="en-US" dirty="0"/>
              <a:t>不良作業をしない。不良を受け取らない。不良を流さない。</a:t>
            </a:r>
            <a:r>
              <a:rPr kumimoji="1" lang="en-US" altLang="ja-JP" dirty="0"/>
              <a:t>』</a:t>
            </a:r>
            <a:r>
              <a:rPr kumimoji="1" lang="ja-JP" altLang="en-US" dirty="0"/>
              <a:t>という仕事に臨む際の基本姿勢です。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6874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ジャイル開発では、毎日その日に新たに作成したプログラム（コード）を昨日まで作成完了してきた全てのプログラム（コード）と統合化（結合）して、そこまでのスルーテストを必ず毎日実行します。この手法を継続的インテグレーションと呼びます。したがって作成されたプログラム（コード）は毎日テストされ、バグの発生を防止でき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7206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この手法も自工程完結の思想が埋め込まれたプログラム開発手法です。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723594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リファクタリングと次のペアプロはプログラム（コード）から属人性を排除するための手法です。だれだれさんでなければ保守できない言ったプログラム（コード）から誰でも保守できるプログラム（コード）を作成し、メンテナンス効率を高め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863117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開発者が品質を高めるためには、開発者に多種多様な情報のフィードバックが需要にン</a:t>
            </a:r>
            <a:r>
              <a:rPr kumimoji="1" lang="ja-JP" altLang="en-US" dirty="0" err="1"/>
              <a:t>まり</a:t>
            </a:r>
            <a:r>
              <a:rPr kumimoji="1" lang="ja-JP" altLang="en-US" dirty="0"/>
              <a:t>ます。アジャイル開発では、この様に開発者に対して多種、多様なフィードバックの仕組みを提供できます。この結果開発者はユーザーの要求に適した、品質を作りこむことが可能になります。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61674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ja-JP" dirty="0">
              <a:ea typeface="ＭＳ Ｐ明朝" pitchFamily="18"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95E21-C4A4-4CF1-9586-DF3F6E46E9E0}" type="slidenum">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2402"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marL="0" marR="0" lvl="0" indent="0" algn="r" defTabSz="414338" rtl="0" eaLnBrk="1" fontAlgn="auto" latinLnBrk="0" hangingPunct="1">
              <a:lnSpc>
                <a:spcPct val="100000"/>
              </a:lnSpc>
              <a:spcBef>
                <a:spcPts val="0"/>
              </a:spcBef>
              <a:spcAft>
                <a:spcPts val="0"/>
              </a:spcAft>
              <a:buClr>
                <a:srgbClr val="000000"/>
              </a:buClr>
              <a:buSzPct val="45000"/>
              <a:buFont typeface="Wingdings" pitchFamily="2" charset="2"/>
              <a:buNone/>
              <a:tabLst>
                <a:tab pos="722313" algn="l"/>
                <a:tab pos="1446213" algn="l"/>
                <a:tab pos="2170113" algn="l"/>
                <a:tab pos="2894013" algn="l"/>
              </a:tabLst>
              <a:defRPr/>
            </a:pPr>
            <a:fld id="{8DAA3472-B93C-4BB6-A3BD-C63C8D656ABA}" type="slidenum">
              <a:rPr kumimoji="0" lang="en-GB" altLang="ja-JP" sz="1200" b="0" i="0" u="none" strike="noStrike" kern="1200" cap="none" spc="0" normalizeH="0" baseline="0" noProof="0">
                <a:ln>
                  <a:noFill/>
                </a:ln>
                <a:solidFill>
                  <a:srgbClr val="000000"/>
                </a:solidFill>
                <a:effectLst/>
                <a:uLnTx/>
                <a:uFillTx/>
                <a:latin typeface="Times New Roman" pitchFamily="18" charset="0"/>
                <a:ea typeface="HG 明朝L Sun" charset="-128"/>
                <a:cs typeface="+mn-cs"/>
              </a:rPr>
              <a:pPr marL="0" marR="0" lvl="0" indent="0" algn="r" defTabSz="414338" rtl="0" eaLnBrk="1" fontAlgn="auto" latinLnBrk="0" hangingPunct="1">
                <a:lnSpc>
                  <a:spcPct val="100000"/>
                </a:lnSpc>
                <a:spcBef>
                  <a:spcPts val="0"/>
                </a:spcBef>
                <a:spcAft>
                  <a:spcPts val="0"/>
                </a:spcAft>
                <a:buClr>
                  <a:srgbClr val="000000"/>
                </a:buClr>
                <a:buSzPct val="45000"/>
                <a:buFont typeface="Wingdings" pitchFamily="2" charset="2"/>
                <a:buNone/>
                <a:tabLst>
                  <a:tab pos="722313" algn="l"/>
                  <a:tab pos="1446213" algn="l"/>
                  <a:tab pos="2170113" algn="l"/>
                  <a:tab pos="2894013" algn="l"/>
                </a:tabLst>
                <a:defRPr/>
              </a:pPr>
              <a:t>91</a:t>
            </a:fld>
            <a:endParaRPr kumimoji="0" lang="en-GB" altLang="ja-JP" sz="1200" b="0" i="0" u="none" strike="noStrike" kern="1200" cap="none" spc="0" normalizeH="0" baseline="0" noProof="0">
              <a:ln>
                <a:noFill/>
              </a:ln>
              <a:solidFill>
                <a:srgbClr val="000000"/>
              </a:solidFill>
              <a:effectLst/>
              <a:uLnTx/>
              <a:uFillTx/>
              <a:latin typeface="Times New Roman" pitchFamily="18" charset="0"/>
              <a:ea typeface="HG 明朝L Sun" charset="-128"/>
              <a:cs typeface="+mn-cs"/>
            </a:endParaRPr>
          </a:p>
        </p:txBody>
      </p:sp>
      <p:sp>
        <p:nvSpPr>
          <p:cNvPr id="102403"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102404" name="Rectangle 3"/>
          <p:cNvSpPr>
            <a:spLocks noGrp="1" noChangeArrowheads="1"/>
          </p:cNvSpPr>
          <p:nvPr>
            <p:ph type="body" idx="1"/>
          </p:nvPr>
        </p:nvSpPr>
        <p:spPr/>
        <p:txBody>
          <a:bodyPr lIns="89991" tIns="46796" rIns="89991" bIns="46796"/>
          <a:lstStyle/>
          <a:p>
            <a:endParaRPr lang="ja-JP"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B29E3-5BA9-403D-9CE7-132AD8C291B3}" type="slidenum">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4450"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marL="0" marR="0" lvl="0" indent="0" algn="r" defTabSz="414338" rtl="0" eaLnBrk="1" fontAlgn="auto" latinLnBrk="0" hangingPunct="1">
              <a:lnSpc>
                <a:spcPct val="100000"/>
              </a:lnSpc>
              <a:spcBef>
                <a:spcPts val="0"/>
              </a:spcBef>
              <a:spcAft>
                <a:spcPts val="0"/>
              </a:spcAft>
              <a:buClr>
                <a:srgbClr val="000000"/>
              </a:buClr>
              <a:buSzPct val="45000"/>
              <a:buFont typeface="Wingdings" pitchFamily="2" charset="2"/>
              <a:buNone/>
              <a:tabLst>
                <a:tab pos="722313" algn="l"/>
                <a:tab pos="1446213" algn="l"/>
                <a:tab pos="2170113" algn="l"/>
                <a:tab pos="2894013" algn="l"/>
              </a:tabLst>
              <a:defRPr/>
            </a:pPr>
            <a:fld id="{01528F61-7835-4EC5-96C7-A8F7858F9B38}" type="slidenum">
              <a:rPr kumimoji="0" lang="en-GB" altLang="ja-JP" sz="1200" b="0" i="0" u="none" strike="noStrike" kern="1200" cap="none" spc="0" normalizeH="0" baseline="0" noProof="0">
                <a:ln>
                  <a:noFill/>
                </a:ln>
                <a:solidFill>
                  <a:srgbClr val="000000"/>
                </a:solidFill>
                <a:effectLst/>
                <a:uLnTx/>
                <a:uFillTx/>
                <a:latin typeface="Times New Roman" pitchFamily="18" charset="0"/>
                <a:ea typeface="HG 明朝L Sun" charset="-128"/>
                <a:cs typeface="+mn-cs"/>
              </a:rPr>
              <a:pPr marL="0" marR="0" lvl="0" indent="0" algn="r" defTabSz="414338" rtl="0" eaLnBrk="1" fontAlgn="auto" latinLnBrk="0" hangingPunct="1">
                <a:lnSpc>
                  <a:spcPct val="100000"/>
                </a:lnSpc>
                <a:spcBef>
                  <a:spcPts val="0"/>
                </a:spcBef>
                <a:spcAft>
                  <a:spcPts val="0"/>
                </a:spcAft>
                <a:buClr>
                  <a:srgbClr val="000000"/>
                </a:buClr>
                <a:buSzPct val="45000"/>
                <a:buFont typeface="Wingdings" pitchFamily="2" charset="2"/>
                <a:buNone/>
                <a:tabLst>
                  <a:tab pos="722313" algn="l"/>
                  <a:tab pos="1446213" algn="l"/>
                  <a:tab pos="2170113" algn="l"/>
                  <a:tab pos="2894013" algn="l"/>
                </a:tabLst>
                <a:defRPr/>
              </a:pPr>
              <a:t>92</a:t>
            </a:fld>
            <a:endParaRPr kumimoji="0" lang="en-GB" altLang="ja-JP" sz="1200" b="0" i="0" u="none" strike="noStrike" kern="1200" cap="none" spc="0" normalizeH="0" baseline="0" noProof="0">
              <a:ln>
                <a:noFill/>
              </a:ln>
              <a:solidFill>
                <a:srgbClr val="000000"/>
              </a:solidFill>
              <a:effectLst/>
              <a:uLnTx/>
              <a:uFillTx/>
              <a:latin typeface="Times New Roman" pitchFamily="18" charset="0"/>
              <a:ea typeface="HG 明朝L Sun" charset="-128"/>
              <a:cs typeface="+mn-cs"/>
            </a:endParaRPr>
          </a:p>
        </p:txBody>
      </p:sp>
      <p:sp>
        <p:nvSpPr>
          <p:cNvPr id="104451" name="Rectangle 2"/>
          <p:cNvSpPr>
            <a:spLocks noGrp="1" noRot="1" noChangeAspect="1" noChangeArrowheads="1" noTextEdit="1"/>
          </p:cNvSpPr>
          <p:nvPr>
            <p:ph type="sldImg"/>
          </p:nvPr>
        </p:nvSpPr>
        <p:spPr>
          <a:xfrm>
            <a:off x="1143000" y="685800"/>
            <a:ext cx="4570413" cy="3427413"/>
          </a:xfrm>
          <a:ln/>
          <a:extLst>
            <a:ext uri="{909E8E84-426E-40DD-AFC4-6F175D3DCCD1}">
              <a14:hiddenFill xmlns:a14="http://schemas.microsoft.com/office/drawing/2010/main">
                <a:noFill/>
              </a14:hiddenFill>
            </a:ext>
          </a:extLst>
        </p:spPr>
      </p:sp>
      <p:sp>
        <p:nvSpPr>
          <p:cNvPr id="104452" name="Rectangle 3"/>
          <p:cNvSpPr>
            <a:spLocks noGrp="1" noChangeArrowheads="1"/>
          </p:cNvSpPr>
          <p:nvPr>
            <p:ph type="body" idx="1"/>
          </p:nvPr>
        </p:nvSpPr>
        <p:spPr>
          <a:xfrm>
            <a:off x="685801" y="4343583"/>
            <a:ext cx="5484813" cy="4112975"/>
          </a:xfrm>
        </p:spPr>
        <p:txBody>
          <a:bodyPr lIns="89991" tIns="46796" rIns="89991" bIns="46796"/>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BAE8C-5174-40BF-B5D3-A46D184BFA3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581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開発段階から運用に渡されるべき情報の例は、</a:t>
            </a:r>
            <a:r>
              <a:rPr kumimoji="1" lang="en-US" altLang="ja-JP" dirty="0"/>
              <a:t>ISO20001</a:t>
            </a:r>
            <a:r>
              <a:rPr kumimoji="1" lang="ja-JP" altLang="en-US" dirty="0"/>
              <a:t>の要求事項では下記のように定義されています。</a:t>
            </a:r>
          </a:p>
          <a:p>
            <a:r>
              <a:rPr kumimoji="1" lang="en-US" altLang="ja-JP" dirty="0"/>
              <a:t>――――――――――――――――</a:t>
            </a:r>
          </a:p>
          <a:p>
            <a:r>
              <a:rPr kumimoji="1" lang="ja-JP" altLang="en-US" dirty="0"/>
              <a:t>新規サービス又はサービス変更の設計及び開発 新規サービス又はサービス変更は，少なくとも次の事項を含めて設計し，文書化しなければならない。 </a:t>
            </a:r>
          </a:p>
          <a:p>
            <a:r>
              <a:rPr kumimoji="1" lang="en-US" altLang="ja-JP" dirty="0"/>
              <a:t>a) </a:t>
            </a:r>
            <a:r>
              <a:rPr kumimoji="1" lang="ja-JP" altLang="en-US" dirty="0"/>
              <a:t>新規サービス又はサービス変更の提供についての権限及び責任 </a:t>
            </a:r>
          </a:p>
          <a:p>
            <a:r>
              <a:rPr kumimoji="1" lang="en-US" altLang="ja-JP" dirty="0"/>
              <a:t>b) </a:t>
            </a:r>
            <a:r>
              <a:rPr kumimoji="1" lang="ja-JP" altLang="en-US" dirty="0"/>
              <a:t>新規サービス又はサービス変更の提供のために，サービス提供者，顧客，及び他の関係者が実施する活動 </a:t>
            </a:r>
          </a:p>
          <a:p>
            <a:r>
              <a:rPr kumimoji="1" lang="en-US" altLang="ja-JP" dirty="0"/>
              <a:t>c) </a:t>
            </a:r>
            <a:r>
              <a:rPr kumimoji="1" lang="ja-JP" altLang="en-US" dirty="0"/>
              <a:t>適切な教育，訓練，技能及び経験に対する要求事項を含む，人的資源に関する新規又は変更された要求事項 </a:t>
            </a:r>
          </a:p>
          <a:p>
            <a:r>
              <a:rPr kumimoji="1" lang="en-US" altLang="ja-JP" dirty="0"/>
              <a:t>d) </a:t>
            </a:r>
            <a:r>
              <a:rPr kumimoji="1" lang="ja-JP" altLang="en-US" dirty="0"/>
              <a:t>新規サービス又はサービス変更の提供に関する財務資源の要求事項 </a:t>
            </a:r>
          </a:p>
          <a:p>
            <a:r>
              <a:rPr kumimoji="1" lang="en-US" altLang="ja-JP" dirty="0"/>
              <a:t>e) </a:t>
            </a:r>
            <a:r>
              <a:rPr kumimoji="1" lang="ja-JP" altLang="en-US" dirty="0"/>
              <a:t>新規サービス又はサービス変更の提供を支援するための，新規の技術又は変更された技術 </a:t>
            </a:r>
          </a:p>
          <a:p>
            <a:r>
              <a:rPr kumimoji="1" lang="en-US" altLang="ja-JP" dirty="0"/>
              <a:t>f) </a:t>
            </a:r>
            <a:r>
              <a:rPr kumimoji="1" lang="ja-JP" altLang="en-US" dirty="0"/>
              <a:t>この規格の要求に従った，新規又は変更された計画及び方針 </a:t>
            </a:r>
          </a:p>
          <a:p>
            <a:r>
              <a:rPr kumimoji="1" lang="en-US" altLang="ja-JP" dirty="0"/>
              <a:t>g) </a:t>
            </a:r>
            <a:r>
              <a:rPr kumimoji="1" lang="ja-JP" altLang="en-US" dirty="0"/>
              <a:t>サービスの要求事項の変更に整合した，新規又は変更された契約及び他の合意文書</a:t>
            </a:r>
          </a:p>
          <a:p>
            <a:r>
              <a:rPr kumimoji="1" lang="en-US" altLang="ja-JP" dirty="0"/>
              <a:t>h) SMS </a:t>
            </a:r>
            <a:r>
              <a:rPr kumimoji="1" lang="ja-JP" altLang="en-US" dirty="0"/>
              <a:t>の変更 </a:t>
            </a:r>
          </a:p>
          <a:p>
            <a:r>
              <a:rPr kumimoji="1" lang="en-US" altLang="ja-JP" dirty="0" err="1"/>
              <a:t>i</a:t>
            </a:r>
            <a:r>
              <a:rPr kumimoji="1" lang="en-US" altLang="ja-JP" dirty="0"/>
              <a:t>) </a:t>
            </a:r>
            <a:r>
              <a:rPr kumimoji="1" lang="ja-JP" altLang="en-US" dirty="0"/>
              <a:t>新規又は変更された </a:t>
            </a:r>
            <a:r>
              <a:rPr kumimoji="1" lang="en-US" altLang="ja-JP" dirty="0"/>
              <a:t>SLA </a:t>
            </a:r>
          </a:p>
          <a:p>
            <a:r>
              <a:rPr kumimoji="1" lang="en-US" altLang="ja-JP" dirty="0"/>
              <a:t>j) </a:t>
            </a:r>
            <a:r>
              <a:rPr kumimoji="1" lang="ja-JP" altLang="en-US" dirty="0"/>
              <a:t>サービスカタログの更新</a:t>
            </a:r>
          </a:p>
          <a:p>
            <a:r>
              <a:rPr kumimoji="1" lang="en-US" altLang="ja-JP" dirty="0"/>
              <a:t>k) </a:t>
            </a:r>
            <a:r>
              <a:rPr kumimoji="1" lang="ja-JP" altLang="en-US" dirty="0"/>
              <a:t>新規サービス又はサービス変更の提供のために使用する手順，尺度及び情報</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18C33-70D9-42A8-839E-92C9CD384C4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70617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6CE79-3EE2-4AD8-AD0E-6080B05853E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91648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BAE8C-5174-40BF-B5D3-A46D184BFA3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581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新しい酒は新しい樽に入れろ</a:t>
            </a:r>
            <a:r>
              <a:rPr kumimoji="1" lang="en-US" altLang="ja-JP" dirty="0"/>
              <a:t>』</a:t>
            </a:r>
            <a:r>
              <a:rPr kumimoji="1" lang="ja-JP" altLang="en-US" dirty="0"/>
              <a:t>と同様に、新しい手法はその新しい考え方に沿った行動習慣が成功の基本です。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49403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仮に要求仕様をしっかりと定義できてもその要求自体が変質しています。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0BCB-AC5B-4FDB-93C4-EED27A10A6E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14100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F7769E-D431-41DA-B5D0-9351E907E73A}"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これ以降は、アジャイル開発の代表的なプラクティスであるスクラムと</a:t>
            </a:r>
            <a:r>
              <a:rPr kumimoji="1" lang="en-US" altLang="ja-JP" dirty="0"/>
              <a:t>XP</a:t>
            </a:r>
            <a:r>
              <a:rPr kumimoji="1" lang="ja-JP" altLang="en-US" dirty="0"/>
              <a:t>について説明していきます。</a:t>
            </a:r>
            <a:endParaRPr kumimoji="1" lang="en-US" altLang="ja-JP" dirty="0"/>
          </a:p>
          <a:p>
            <a:r>
              <a:rPr kumimoji="1" lang="ja-JP" altLang="en-US" dirty="0"/>
              <a:t>まずスクラムです。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619253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71280-E296-4819-9131-DC0B923D64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1FAC5E9-4227-4340-B6B8-B7F18FCA8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D757714-5CA5-4C13-BEA4-914039CAEAC7}"/>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5" name="フッター プレースホルダー 4">
            <a:extLst>
              <a:ext uri="{FF2B5EF4-FFF2-40B4-BE49-F238E27FC236}">
                <a16:creationId xmlns:a16="http://schemas.microsoft.com/office/drawing/2014/main" id="{75FF033A-6BA4-4250-8FB4-85E51284FB5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C517C-03B1-4F01-AA53-1646B403B439}"/>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277872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09B3E5-4851-44DF-B496-01AF12F86D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ABFB46F-7C56-4C4D-86B6-F961E082052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C20D11-05E1-4FBC-AB9D-1F93A56FF2F5}"/>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5" name="フッター プレースホルダー 4">
            <a:extLst>
              <a:ext uri="{FF2B5EF4-FFF2-40B4-BE49-F238E27FC236}">
                <a16:creationId xmlns:a16="http://schemas.microsoft.com/office/drawing/2014/main" id="{A57BD53A-F4BA-42AA-8065-2572EC2986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899E8D-D65B-47D8-A994-29C88C70BE2C}"/>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346332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5F3F6EF-2EAE-4C38-8231-2D693EA6448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774FE5D-710D-4B67-9364-C801294934F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8EADD8-80B8-4160-8392-BDB38C376277}"/>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5" name="フッター プレースホルダー 4">
            <a:extLst>
              <a:ext uri="{FF2B5EF4-FFF2-40B4-BE49-F238E27FC236}">
                <a16:creationId xmlns:a16="http://schemas.microsoft.com/office/drawing/2014/main" id="{14EB802F-1E2D-42A7-BC81-40F7917B13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6CFFDC-C890-4D34-A8E3-8F500C651F16}"/>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3948934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5869299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53831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258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5305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545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539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2450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4426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5DF19-9608-40E4-86AE-E8E904DA4D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67F974E-2BD0-4AB6-83FF-B8C6D634D3A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DA4F9F-8329-4111-88CE-BDEC0A378652}"/>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5" name="フッター プレースホルダー 4">
            <a:extLst>
              <a:ext uri="{FF2B5EF4-FFF2-40B4-BE49-F238E27FC236}">
                <a16:creationId xmlns:a16="http://schemas.microsoft.com/office/drawing/2014/main" id="{0E7B7663-303A-4117-A5EC-7317BF9713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49C441-8646-493F-9FFC-BC6A9E34656C}"/>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1847009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2321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17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026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6896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9708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47271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244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980475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849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318909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AFB054-8E91-4AEE-8EE2-23783D3FDD1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8E9F900-7BCF-49F2-8F1C-58E95A098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66DDF8B-4FF4-4B4B-97B6-5A0E8D5BAC4C}"/>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5" name="フッター プレースホルダー 4">
            <a:extLst>
              <a:ext uri="{FF2B5EF4-FFF2-40B4-BE49-F238E27FC236}">
                <a16:creationId xmlns:a16="http://schemas.microsoft.com/office/drawing/2014/main" id="{8E038C6F-6DF4-4720-844A-5EB11BE3F7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A04185-6BA1-4D9F-AF08-91238793F4C6}"/>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3499776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788880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3297940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3135265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1279065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33487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505683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3234845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3944432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4208884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D131B55-158D-47F3-8C0E-DA2C3B9A3C51}" type="datetimeFigureOut">
              <a:rPr kumimoji="1" lang="ja-JP" altLang="en-US" smtClean="0"/>
              <a:t>2018/7/11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51099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CB0906-7333-4F8A-95EF-F10A90BE243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611517-87F6-4AEF-A8A0-F78C97C8D02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39AC8B1-1D58-40F3-A9F1-D075F95FDC5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A21EE11-6EB6-43FA-BE85-6783D961C634}"/>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6" name="フッター プレースホルダー 5">
            <a:extLst>
              <a:ext uri="{FF2B5EF4-FFF2-40B4-BE49-F238E27FC236}">
                <a16:creationId xmlns:a16="http://schemas.microsoft.com/office/drawing/2014/main" id="{1650B9FD-A113-47C3-8CBD-B7B8EF69E7B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0B09AD-2710-4705-A623-555590E015EA}"/>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2769038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endParaRPr lang="nl-NL" dirty="0"/>
          </a:p>
        </p:txBody>
      </p:sp>
      <p:sp>
        <p:nvSpPr>
          <p:cNvPr id="7" name="Text Placeholder 6"/>
          <p:cNvSpPr>
            <a:spLocks noGrp="1"/>
          </p:cNvSpPr>
          <p:nvPr>
            <p:ph type="body" sz="quarter" idx="13"/>
          </p:nvPr>
        </p:nvSpPr>
        <p:spPr>
          <a:xfrm>
            <a:off x="624421" y="1628778"/>
            <a:ext cx="10943167" cy="4392613"/>
          </a:xfrm>
        </p:spPr>
        <p:txBody>
          <a:bodyPr/>
          <a:lstStyle>
            <a:lvl1pPr marL="342892" indent="-342892">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17599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D5C52-2A97-4FB3-B1D7-F1619EF3499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37D6BC4-EBBF-4A17-99A2-51AFD8A0D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9BA8A2D-2EAB-40BC-B3CA-CDACB898F25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28D2C8E-8657-4370-B6CD-9F5332C25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D8C7ED9-4393-4C59-9EB2-5EC5EE23F9F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FFBA402-C390-4AF6-A5EF-6EAF81440697}"/>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8" name="フッター プレースホルダー 7">
            <a:extLst>
              <a:ext uri="{FF2B5EF4-FFF2-40B4-BE49-F238E27FC236}">
                <a16:creationId xmlns:a16="http://schemas.microsoft.com/office/drawing/2014/main" id="{1742AAD8-660F-4430-BEB9-81BEF3041B6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022B1D5-778A-4FA9-944D-0032A3B6ABCE}"/>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84812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9A1621-0CAC-4E18-9D47-1D75A7E3E6F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849E1D8-5A5A-4BFB-9434-B4414814F977}"/>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4" name="フッター プレースホルダー 3">
            <a:extLst>
              <a:ext uri="{FF2B5EF4-FFF2-40B4-BE49-F238E27FC236}">
                <a16:creationId xmlns:a16="http://schemas.microsoft.com/office/drawing/2014/main" id="{3AEEA6EA-7121-473B-95A5-FB799924C36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D863670-490C-4573-A9D4-2DE26E3F4B44}"/>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154213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505A96E-F31C-4777-8B4D-DA935122D167}"/>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3" name="フッター プレースホルダー 2">
            <a:extLst>
              <a:ext uri="{FF2B5EF4-FFF2-40B4-BE49-F238E27FC236}">
                <a16:creationId xmlns:a16="http://schemas.microsoft.com/office/drawing/2014/main" id="{D3937A55-6760-4CE1-845D-10B44F07F7F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CF42FC3-0E83-4F18-9543-90E9722B191F}"/>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123130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33E319-D643-4F58-81B8-E2C32E0C350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7504DE-41B0-4C40-9CD1-D6708AC31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F606A42-3DF5-4096-ACC7-4C6A00CE3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D585387-1516-43F6-B819-D8538BECF230}"/>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6" name="フッター プレースホルダー 5">
            <a:extLst>
              <a:ext uri="{FF2B5EF4-FFF2-40B4-BE49-F238E27FC236}">
                <a16:creationId xmlns:a16="http://schemas.microsoft.com/office/drawing/2014/main" id="{0C34E52F-C4B4-4A50-A7C2-44B6D324001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85CF9E2-451A-457E-A4C8-774422A07E8C}"/>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1933746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DF80A9-FC8E-4B20-A3A0-18A44B55143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B1B8FAC-7261-440D-8433-E4BE6A4642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DD0C9BE-7E9D-4820-9550-323303E29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D108FC-E7E8-44BE-8C69-1F060F863DED}"/>
              </a:ext>
            </a:extLst>
          </p:cNvPr>
          <p:cNvSpPr>
            <a:spLocks noGrp="1"/>
          </p:cNvSpPr>
          <p:nvPr>
            <p:ph type="dt" sz="half" idx="10"/>
          </p:nvPr>
        </p:nvSpPr>
        <p:spPr/>
        <p:txBody>
          <a:bodyPr/>
          <a:lstStyle/>
          <a:p>
            <a:fld id="{7D7A68FD-9455-4BBD-95B0-DFFE6861552F}" type="datetimeFigureOut">
              <a:rPr kumimoji="1" lang="ja-JP" altLang="en-US" smtClean="0"/>
              <a:t>2018/7/11</a:t>
            </a:fld>
            <a:endParaRPr kumimoji="1" lang="ja-JP" altLang="en-US"/>
          </a:p>
        </p:txBody>
      </p:sp>
      <p:sp>
        <p:nvSpPr>
          <p:cNvPr id="6" name="フッター プレースホルダー 5">
            <a:extLst>
              <a:ext uri="{FF2B5EF4-FFF2-40B4-BE49-F238E27FC236}">
                <a16:creationId xmlns:a16="http://schemas.microsoft.com/office/drawing/2014/main" id="{65C9E4EA-07E8-4DC8-8443-FFB562AE101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F33B23D-9321-4117-97D2-B725B79C7361}"/>
              </a:ext>
            </a:extLst>
          </p:cNvPr>
          <p:cNvSpPr>
            <a:spLocks noGrp="1"/>
          </p:cNvSpPr>
          <p:nvPr>
            <p:ph type="sldNum" sz="quarter" idx="12"/>
          </p:nvPr>
        </p:nvSpPr>
        <p:spPr/>
        <p:txBody>
          <a:body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882993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ED98269-80DF-4D40-9000-3ED96B596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8A8ECE-086E-402F-BC6A-715269D590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29898D-D5E2-492B-BD7D-4C10F68A4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A68FD-9455-4BBD-95B0-DFFE6861552F}" type="datetimeFigureOut">
              <a:rPr kumimoji="1" lang="ja-JP" altLang="en-US" smtClean="0"/>
              <a:t>2018/7/11</a:t>
            </a:fld>
            <a:endParaRPr kumimoji="1" lang="ja-JP" altLang="en-US"/>
          </a:p>
        </p:txBody>
      </p:sp>
      <p:sp>
        <p:nvSpPr>
          <p:cNvPr id="5" name="フッター プレースホルダー 4">
            <a:extLst>
              <a:ext uri="{FF2B5EF4-FFF2-40B4-BE49-F238E27FC236}">
                <a16:creationId xmlns:a16="http://schemas.microsoft.com/office/drawing/2014/main" id="{3620BA95-6E3F-4513-80F7-58B61F480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EDB98AC-98A8-460D-A12F-66EC91E23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34BE0-4325-439F-8383-80E5B5AE0500}" type="slidenum">
              <a:rPr kumimoji="1" lang="ja-JP" altLang="en-US" smtClean="0"/>
              <a:t>‹#›</a:t>
            </a:fld>
            <a:endParaRPr kumimoji="1" lang="ja-JP" altLang="en-US"/>
          </a:p>
        </p:txBody>
      </p:sp>
    </p:spTree>
    <p:extLst>
      <p:ext uri="{BB962C8B-B14F-4D97-AF65-F5344CB8AC3E}">
        <p14:creationId xmlns:p14="http://schemas.microsoft.com/office/powerpoint/2010/main" val="1931522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7/11/18</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43709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31B55-158D-47F3-8C0E-DA2C3B9A3C51}" type="datetimeFigureOut">
              <a:rPr kumimoji="1" lang="ja-JP" altLang="en-US" smtClean="0"/>
              <a:t>2018/7/11</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76427-C01A-4BF1-9F96-E3E0E26E82C4}" type="slidenum">
              <a:rPr kumimoji="1" lang="ja-JP" altLang="en-US" smtClean="0"/>
              <a:t>‹#›</a:t>
            </a:fld>
            <a:endParaRPr kumimoji="1" lang="ja-JP" altLang="en-US"/>
          </a:p>
        </p:txBody>
      </p:sp>
    </p:spTree>
    <p:extLst>
      <p:ext uri="{BB962C8B-B14F-4D97-AF65-F5344CB8AC3E}">
        <p14:creationId xmlns:p14="http://schemas.microsoft.com/office/powerpoint/2010/main" val="13560221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hyperlink" Target="http://01.gatag.net/?ssort=__reaction_buttons_4__________-pm&amp;sdir=desc" TargetMode="External"/><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free-illustrations.gatag.net/tag/&#27503;&#36554;-&#12462;&#12450;"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image" Target="../media/image51.png"/><Relationship Id="rId16"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54.svg"/><Relationship Id="rId3" Type="http://schemas.openxmlformats.org/officeDocument/2006/relationships/image" Target="../media/image70.svg"/><Relationship Id="rId7" Type="http://schemas.openxmlformats.org/officeDocument/2006/relationships/image" Target="../media/image56.svg"/><Relationship Id="rId12" Type="http://schemas.openxmlformats.org/officeDocument/2006/relationships/image" Target="../media/image53.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52.svg"/><Relationship Id="rId5" Type="http://schemas.openxmlformats.org/officeDocument/2006/relationships/image" Target="../media/image72.png"/><Relationship Id="rId10" Type="http://schemas.openxmlformats.org/officeDocument/2006/relationships/image" Target="../media/image51.png"/><Relationship Id="rId4" Type="http://schemas.openxmlformats.org/officeDocument/2006/relationships/image" Target="../media/image71.png"/><Relationship Id="rId9" Type="http://schemas.openxmlformats.org/officeDocument/2006/relationships/image" Target="../media/image74.svg"/></Relationships>
</file>

<file path=ppt/slides/_rels/slide3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sv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6.svg"/><Relationship Id="rId7" Type="http://schemas.openxmlformats.org/officeDocument/2006/relationships/image" Target="../media/image54.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88.svg"/><Relationship Id="rId5" Type="http://schemas.openxmlformats.org/officeDocument/2006/relationships/image" Target="../media/image52.svg"/><Relationship Id="rId10" Type="http://schemas.openxmlformats.org/officeDocument/2006/relationships/image" Target="../media/image87.png"/><Relationship Id="rId4" Type="http://schemas.openxmlformats.org/officeDocument/2006/relationships/image" Target="../media/image51.png"/><Relationship Id="rId9" Type="http://schemas.openxmlformats.org/officeDocument/2006/relationships/image" Target="../media/image56.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35.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49.png"/><Relationship Id="rId7" Type="http://schemas.openxmlformats.org/officeDocument/2006/relationships/image" Target="../media/image111.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png"/><Relationship Id="rId9" Type="http://schemas.openxmlformats.org/officeDocument/2006/relationships/image" Target="../media/image1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0.xml"/><Relationship Id="rId5" Type="http://schemas.openxmlformats.org/officeDocument/2006/relationships/image" Target="../media/image119.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3" Type="http://schemas.openxmlformats.org/officeDocument/2006/relationships/image" Target="../media/image122.jpeg"/><Relationship Id="rId7" Type="http://schemas.openxmlformats.org/officeDocument/2006/relationships/image" Target="../media/image126.png"/><Relationship Id="rId12" Type="http://schemas.openxmlformats.org/officeDocument/2006/relationships/image" Target="../media/image131.jpeg"/><Relationship Id="rId2" Type="http://schemas.openxmlformats.org/officeDocument/2006/relationships/image" Target="../media/image121.jpeg"/><Relationship Id="rId1" Type="http://schemas.openxmlformats.org/officeDocument/2006/relationships/slideLayout" Target="../slideLayouts/slideLayout35.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13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3.jpeg"/></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0.xml"/><Relationship Id="rId5" Type="http://schemas.openxmlformats.org/officeDocument/2006/relationships/image" Target="../media/image138.png"/><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30.xml"/><Relationship Id="rId5" Type="http://schemas.openxmlformats.org/officeDocument/2006/relationships/image" Target="../media/image142.png"/><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4.xml"/><Relationship Id="rId4" Type="http://schemas.openxmlformats.org/officeDocument/2006/relationships/image" Target="../media/image14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0BCFF73-6772-42D7-AD06-C70567259A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943"/>
            <a:ext cx="10347471" cy="6898314"/>
          </a:xfrm>
          <a:prstGeom prst="rect">
            <a:avLst/>
          </a:prstGeom>
        </p:spPr>
      </p:pic>
      <p:pic>
        <p:nvPicPr>
          <p:cNvPr id="7" name="図 6">
            <a:extLst>
              <a:ext uri="{FF2B5EF4-FFF2-40B4-BE49-F238E27FC236}">
                <a16:creationId xmlns:a16="http://schemas.microsoft.com/office/drawing/2014/main" id="{581E0640-C809-42B4-B683-94D1756FBA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2743" y="17943"/>
            <a:ext cx="3309257" cy="6898314"/>
          </a:xfrm>
          <a:prstGeom prst="rect">
            <a:avLst/>
          </a:prstGeom>
        </p:spPr>
      </p:pic>
      <p:sp>
        <p:nvSpPr>
          <p:cNvPr id="11" name="タイトル 1">
            <a:extLst>
              <a:ext uri="{FF2B5EF4-FFF2-40B4-BE49-F238E27FC236}">
                <a16:creationId xmlns:a16="http://schemas.microsoft.com/office/drawing/2014/main" id="{6482FC2A-0734-45DC-87D8-D82C92FD26F3}"/>
              </a:ext>
            </a:extLst>
          </p:cNvPr>
          <p:cNvSpPr txBox="1">
            <a:spLocks/>
          </p:cNvSpPr>
          <p:nvPr/>
        </p:nvSpPr>
        <p:spPr>
          <a:xfrm>
            <a:off x="285313" y="3061897"/>
            <a:ext cx="8312117" cy="277838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b="1" dirty="0">
                <a:solidFill>
                  <a:srgbClr val="7030A0"/>
                </a:solidFill>
              </a:rPr>
              <a:t>デジタル時代のビジネス</a:t>
            </a:r>
            <a:br>
              <a:rPr lang="en-US" altLang="ja-JP" sz="4800" b="1" dirty="0">
                <a:solidFill>
                  <a:srgbClr val="7030A0"/>
                </a:solidFill>
              </a:rPr>
            </a:br>
            <a:r>
              <a:rPr lang="en-US" altLang="ja-JP" sz="4800" b="1" dirty="0">
                <a:solidFill>
                  <a:srgbClr val="0070C0"/>
                </a:solidFill>
              </a:rPr>
              <a:t>Digital Era</a:t>
            </a:r>
          </a:p>
          <a:p>
            <a:r>
              <a:rPr lang="en-US" altLang="ja-JP" sz="4800" b="1" dirty="0">
                <a:solidFill>
                  <a:schemeClr val="accent2">
                    <a:lumMod val="75000"/>
                  </a:schemeClr>
                </a:solidFill>
              </a:rPr>
              <a:t>Digital</a:t>
            </a:r>
            <a:r>
              <a:rPr lang="ja-JP" altLang="en-US" sz="4800" b="1" dirty="0">
                <a:solidFill>
                  <a:schemeClr val="accent2">
                    <a:lumMod val="75000"/>
                  </a:schemeClr>
                </a:solidFill>
              </a:rPr>
              <a:t> </a:t>
            </a:r>
            <a:r>
              <a:rPr lang="en-US" altLang="ja-JP" sz="4800" b="1" dirty="0">
                <a:solidFill>
                  <a:schemeClr val="accent2">
                    <a:lumMod val="75000"/>
                  </a:schemeClr>
                </a:solidFill>
              </a:rPr>
              <a:t>Destruction/Disruption</a:t>
            </a:r>
          </a:p>
          <a:p>
            <a:r>
              <a:rPr lang="en-US" altLang="ja-JP" sz="4800" b="1" dirty="0">
                <a:solidFill>
                  <a:srgbClr val="7030A0"/>
                </a:solidFill>
              </a:rPr>
              <a:t>				</a:t>
            </a:r>
            <a:r>
              <a:rPr lang="en-US" altLang="ja-JP" sz="4800" b="1" dirty="0">
                <a:solidFill>
                  <a:schemeClr val="accent4">
                    <a:lumMod val="40000"/>
                    <a:lumOff val="60000"/>
                  </a:schemeClr>
                </a:solidFill>
              </a:rPr>
              <a:t>Digital</a:t>
            </a:r>
            <a:r>
              <a:rPr lang="ja-JP" altLang="en-US" sz="4800" b="1" dirty="0">
                <a:solidFill>
                  <a:schemeClr val="accent4">
                    <a:lumMod val="40000"/>
                    <a:lumOff val="60000"/>
                  </a:schemeClr>
                </a:solidFill>
              </a:rPr>
              <a:t> </a:t>
            </a:r>
            <a:r>
              <a:rPr lang="en-US" altLang="ja-JP" sz="4800" b="1" dirty="0">
                <a:solidFill>
                  <a:schemeClr val="accent4">
                    <a:lumMod val="40000"/>
                    <a:lumOff val="60000"/>
                  </a:schemeClr>
                </a:solidFill>
              </a:rPr>
              <a:t>Vortex</a:t>
            </a:r>
            <a:endParaRPr lang="ja-JP" altLang="en-US" sz="4800" b="1" dirty="0">
              <a:solidFill>
                <a:schemeClr val="accent4">
                  <a:lumMod val="40000"/>
                  <a:lumOff val="60000"/>
                </a:schemeClr>
              </a:solidFill>
            </a:endParaRPr>
          </a:p>
        </p:txBody>
      </p:sp>
      <p:sp>
        <p:nvSpPr>
          <p:cNvPr id="5" name="テキスト ボックス 4">
            <a:extLst>
              <a:ext uri="{FF2B5EF4-FFF2-40B4-BE49-F238E27FC236}">
                <a16:creationId xmlns:a16="http://schemas.microsoft.com/office/drawing/2014/main" id="{D93CDB90-6368-4046-8F27-2BF1B58D0A3A}"/>
              </a:ext>
            </a:extLst>
          </p:cNvPr>
          <p:cNvSpPr txBox="1"/>
          <p:nvPr/>
        </p:nvSpPr>
        <p:spPr>
          <a:xfrm>
            <a:off x="141226" y="823096"/>
            <a:ext cx="4212469" cy="369332"/>
          </a:xfrm>
          <a:prstGeom prst="rect">
            <a:avLst/>
          </a:prstGeom>
          <a:noFill/>
        </p:spPr>
        <p:txBody>
          <a:bodyPr wrap="square" rtlCol="0">
            <a:spAutoFit/>
          </a:bodyPr>
          <a:lstStyle/>
          <a:p>
            <a:pPr algn="ctr"/>
            <a:r>
              <a:rPr kumimoji="1" lang="ja-JP" altLang="en-US" b="1" dirty="0">
                <a:solidFill>
                  <a:schemeClr val="accent4">
                    <a:lumMod val="60000"/>
                    <a:lumOff val="40000"/>
                  </a:schemeClr>
                </a:solidFill>
              </a:rPr>
              <a:t>ソフトウエア・エンジニアリング講座</a:t>
            </a:r>
          </a:p>
        </p:txBody>
      </p:sp>
      <p:sp>
        <p:nvSpPr>
          <p:cNvPr id="6" name="テキスト ボックス 5">
            <a:extLst>
              <a:ext uri="{FF2B5EF4-FFF2-40B4-BE49-F238E27FC236}">
                <a16:creationId xmlns:a16="http://schemas.microsoft.com/office/drawing/2014/main" id="{DE73275C-CEB8-4BDA-91E4-5CA7F0D9293D}"/>
              </a:ext>
            </a:extLst>
          </p:cNvPr>
          <p:cNvSpPr txBox="1"/>
          <p:nvPr/>
        </p:nvSpPr>
        <p:spPr>
          <a:xfrm>
            <a:off x="134334" y="497444"/>
            <a:ext cx="4387822" cy="369332"/>
          </a:xfrm>
          <a:prstGeom prst="rect">
            <a:avLst/>
          </a:prstGeom>
          <a:noFill/>
        </p:spPr>
        <p:txBody>
          <a:bodyPr wrap="square" rtlCol="0">
            <a:spAutoFit/>
          </a:bodyPr>
          <a:lstStyle/>
          <a:p>
            <a:pPr algn="ctr"/>
            <a:r>
              <a:rPr lang="ja-JP" altLang="en-US" b="1" dirty="0">
                <a:solidFill>
                  <a:schemeClr val="accent4">
                    <a:lumMod val="60000"/>
                    <a:lumOff val="40000"/>
                  </a:schemeClr>
                </a:solidFill>
              </a:rPr>
              <a:t>第</a:t>
            </a:r>
            <a:r>
              <a:rPr lang="en-US" altLang="ja-JP" b="1" dirty="0">
                <a:solidFill>
                  <a:schemeClr val="accent4">
                    <a:lumMod val="60000"/>
                    <a:lumOff val="40000"/>
                  </a:schemeClr>
                </a:solidFill>
              </a:rPr>
              <a:t>28</a:t>
            </a:r>
            <a:r>
              <a:rPr lang="ja-JP" altLang="en-US" b="1" dirty="0">
                <a:solidFill>
                  <a:schemeClr val="accent4">
                    <a:lumMod val="60000"/>
                    <a:lumOff val="40000"/>
                  </a:schemeClr>
                </a:solidFill>
              </a:rPr>
              <a:t>期　</a:t>
            </a:r>
            <a:r>
              <a:rPr lang="en-US" altLang="ja-JP" b="1" dirty="0">
                <a:solidFill>
                  <a:schemeClr val="accent4">
                    <a:lumMod val="60000"/>
                    <a:lumOff val="40000"/>
                  </a:schemeClr>
                </a:solidFill>
              </a:rPr>
              <a:t>IT</a:t>
            </a:r>
            <a:r>
              <a:rPr lang="ja-JP" altLang="en-US" b="1" dirty="0">
                <a:solidFill>
                  <a:schemeClr val="accent4">
                    <a:lumMod val="60000"/>
                    <a:lumOff val="40000"/>
                  </a:schemeClr>
                </a:solidFill>
              </a:rPr>
              <a:t>ソリューション塾　特別講座</a:t>
            </a:r>
            <a:endParaRPr kumimoji="1" lang="ja-JP" altLang="en-US" b="1" dirty="0">
              <a:solidFill>
                <a:schemeClr val="accent4">
                  <a:lumMod val="60000"/>
                  <a:lumOff val="40000"/>
                </a:schemeClr>
              </a:solidFill>
            </a:endParaRPr>
          </a:p>
        </p:txBody>
      </p:sp>
      <p:sp>
        <p:nvSpPr>
          <p:cNvPr id="8" name="タイトル 1">
            <a:extLst>
              <a:ext uri="{FF2B5EF4-FFF2-40B4-BE49-F238E27FC236}">
                <a16:creationId xmlns:a16="http://schemas.microsoft.com/office/drawing/2014/main" id="{A69B4E23-5665-40D7-8400-DAE324FA03AB}"/>
              </a:ext>
            </a:extLst>
          </p:cNvPr>
          <p:cNvSpPr txBox="1">
            <a:spLocks/>
          </p:cNvSpPr>
          <p:nvPr/>
        </p:nvSpPr>
        <p:spPr>
          <a:xfrm>
            <a:off x="4218551" y="947395"/>
            <a:ext cx="5464412" cy="490066"/>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a:solidFill>
                  <a:schemeClr val="accent4">
                    <a:lumMod val="20000"/>
                    <a:lumOff val="80000"/>
                  </a:schemeClr>
                </a:solidFill>
              </a:rPr>
              <a:t>Agile, DevOps then VeriSM </a:t>
            </a:r>
            <a:endParaRPr lang="ja-JP" altLang="en-US" sz="3200" dirty="0">
              <a:solidFill>
                <a:schemeClr val="accent4">
                  <a:lumMod val="20000"/>
                  <a:lumOff val="80000"/>
                </a:schemeClr>
              </a:solidFill>
            </a:endParaRPr>
          </a:p>
        </p:txBody>
      </p:sp>
    </p:spTree>
    <p:extLst>
      <p:ext uri="{BB962C8B-B14F-4D97-AF65-F5344CB8AC3E}">
        <p14:creationId xmlns:p14="http://schemas.microsoft.com/office/powerpoint/2010/main" val="1673333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64FE12B-2B96-4CFD-98E2-26B8ED7A8174}"/>
              </a:ext>
            </a:extLst>
          </p:cNvPr>
          <p:cNvPicPr>
            <a:picLocks noChangeAspect="1"/>
          </p:cNvPicPr>
          <p:nvPr/>
        </p:nvPicPr>
        <p:blipFill>
          <a:blip r:embed="rId2"/>
          <a:stretch>
            <a:fillRect/>
          </a:stretch>
        </p:blipFill>
        <p:spPr>
          <a:xfrm>
            <a:off x="7472149" y="246542"/>
            <a:ext cx="4051465" cy="2703087"/>
          </a:xfrm>
          <a:prstGeom prst="rect">
            <a:avLst/>
          </a:prstGeom>
        </p:spPr>
      </p:pic>
      <p:pic>
        <p:nvPicPr>
          <p:cNvPr id="3" name="図 2">
            <a:extLst>
              <a:ext uri="{FF2B5EF4-FFF2-40B4-BE49-F238E27FC236}">
                <a16:creationId xmlns:a16="http://schemas.microsoft.com/office/drawing/2014/main" id="{B60BD7F8-53B5-4AD5-95B9-419200AE5999}"/>
              </a:ext>
            </a:extLst>
          </p:cNvPr>
          <p:cNvPicPr>
            <a:picLocks noChangeAspect="1"/>
          </p:cNvPicPr>
          <p:nvPr/>
        </p:nvPicPr>
        <p:blipFill>
          <a:blip r:embed="rId3"/>
          <a:stretch>
            <a:fillRect/>
          </a:stretch>
        </p:blipFill>
        <p:spPr>
          <a:xfrm>
            <a:off x="350273" y="316974"/>
            <a:ext cx="5758580" cy="3025504"/>
          </a:xfrm>
          <a:prstGeom prst="rect">
            <a:avLst/>
          </a:prstGeom>
        </p:spPr>
      </p:pic>
      <p:pic>
        <p:nvPicPr>
          <p:cNvPr id="4" name="図 3">
            <a:extLst>
              <a:ext uri="{FF2B5EF4-FFF2-40B4-BE49-F238E27FC236}">
                <a16:creationId xmlns:a16="http://schemas.microsoft.com/office/drawing/2014/main" id="{D9B6F0A3-D9B6-4FF0-A7AF-25212FA359CC}"/>
              </a:ext>
            </a:extLst>
          </p:cNvPr>
          <p:cNvPicPr>
            <a:picLocks noChangeAspect="1"/>
          </p:cNvPicPr>
          <p:nvPr/>
        </p:nvPicPr>
        <p:blipFill>
          <a:blip r:embed="rId4"/>
          <a:stretch>
            <a:fillRect/>
          </a:stretch>
        </p:blipFill>
        <p:spPr>
          <a:xfrm>
            <a:off x="3813152" y="3947508"/>
            <a:ext cx="3658997" cy="2441237"/>
          </a:xfrm>
          <a:prstGeom prst="rect">
            <a:avLst/>
          </a:prstGeom>
        </p:spPr>
      </p:pic>
      <p:pic>
        <p:nvPicPr>
          <p:cNvPr id="5" name="図 4">
            <a:extLst>
              <a:ext uri="{FF2B5EF4-FFF2-40B4-BE49-F238E27FC236}">
                <a16:creationId xmlns:a16="http://schemas.microsoft.com/office/drawing/2014/main" id="{1F68892F-B575-4167-9664-AF89BD95DB19}"/>
              </a:ext>
            </a:extLst>
          </p:cNvPr>
          <p:cNvPicPr>
            <a:picLocks noChangeAspect="1"/>
          </p:cNvPicPr>
          <p:nvPr/>
        </p:nvPicPr>
        <p:blipFill>
          <a:blip r:embed="rId5"/>
          <a:stretch>
            <a:fillRect/>
          </a:stretch>
        </p:blipFill>
        <p:spPr>
          <a:xfrm>
            <a:off x="93131" y="4214489"/>
            <a:ext cx="4122234" cy="2544191"/>
          </a:xfrm>
          <a:prstGeom prst="rect">
            <a:avLst/>
          </a:prstGeom>
        </p:spPr>
      </p:pic>
      <p:pic>
        <p:nvPicPr>
          <p:cNvPr id="6" name="図 5">
            <a:extLst>
              <a:ext uri="{FF2B5EF4-FFF2-40B4-BE49-F238E27FC236}">
                <a16:creationId xmlns:a16="http://schemas.microsoft.com/office/drawing/2014/main" id="{F3CA93C9-6242-49D4-8C10-33501BAEBCD4}"/>
              </a:ext>
            </a:extLst>
          </p:cNvPr>
          <p:cNvPicPr>
            <a:picLocks noChangeAspect="1"/>
          </p:cNvPicPr>
          <p:nvPr/>
        </p:nvPicPr>
        <p:blipFill>
          <a:blip r:embed="rId6"/>
          <a:stretch>
            <a:fillRect/>
          </a:stretch>
        </p:blipFill>
        <p:spPr>
          <a:xfrm>
            <a:off x="4215365" y="1767576"/>
            <a:ext cx="3487753" cy="2010907"/>
          </a:xfrm>
          <a:prstGeom prst="rect">
            <a:avLst/>
          </a:prstGeom>
        </p:spPr>
      </p:pic>
      <p:pic>
        <p:nvPicPr>
          <p:cNvPr id="7" name="図 6">
            <a:extLst>
              <a:ext uri="{FF2B5EF4-FFF2-40B4-BE49-F238E27FC236}">
                <a16:creationId xmlns:a16="http://schemas.microsoft.com/office/drawing/2014/main" id="{0FCCDDC2-B6C8-4DA7-BD38-F5414FB860C0}"/>
              </a:ext>
            </a:extLst>
          </p:cNvPr>
          <p:cNvPicPr>
            <a:picLocks noChangeAspect="1"/>
          </p:cNvPicPr>
          <p:nvPr/>
        </p:nvPicPr>
        <p:blipFill>
          <a:blip r:embed="rId7"/>
          <a:stretch>
            <a:fillRect/>
          </a:stretch>
        </p:blipFill>
        <p:spPr>
          <a:xfrm>
            <a:off x="6964929" y="2205066"/>
            <a:ext cx="4983815" cy="4496509"/>
          </a:xfrm>
          <a:prstGeom prst="rect">
            <a:avLst/>
          </a:prstGeom>
        </p:spPr>
      </p:pic>
    </p:spTree>
    <p:extLst>
      <p:ext uri="{BB962C8B-B14F-4D97-AF65-F5344CB8AC3E}">
        <p14:creationId xmlns:p14="http://schemas.microsoft.com/office/powerpoint/2010/main" val="48021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FC5859-CD5C-4822-A61E-C572ED3EC0F3}"/>
              </a:ext>
            </a:extLst>
          </p:cNvPr>
          <p:cNvSpPr txBox="1">
            <a:spLocks/>
          </p:cNvSpPr>
          <p:nvPr/>
        </p:nvSpPr>
        <p:spPr>
          <a:xfrm>
            <a:off x="838200" y="365125"/>
            <a:ext cx="10515600" cy="754227"/>
          </a:xfrm>
          <a:prstGeom prst="rect">
            <a:avLst/>
          </a:prstGeom>
        </p:spPr>
        <p:txBody>
          <a:bodyPr>
            <a:norm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200" dirty="0"/>
              <a:t>デジタル・トランスフォーメーションとは？</a:t>
            </a:r>
          </a:p>
        </p:txBody>
      </p:sp>
      <p:sp>
        <p:nvSpPr>
          <p:cNvPr id="3" name="コンテンツ プレースホルダー 2">
            <a:extLst>
              <a:ext uri="{FF2B5EF4-FFF2-40B4-BE49-F238E27FC236}">
                <a16:creationId xmlns:a16="http://schemas.microsoft.com/office/drawing/2014/main" id="{8BD08513-4988-4571-82C2-5CE3F84A50B1}"/>
              </a:ext>
            </a:extLst>
          </p:cNvPr>
          <p:cNvSpPr txBox="1">
            <a:spLocks/>
          </p:cNvSpPr>
          <p:nvPr/>
        </p:nvSpPr>
        <p:spPr>
          <a:xfrm>
            <a:off x="792060" y="2682380"/>
            <a:ext cx="10973499" cy="3670490"/>
          </a:xfrm>
          <a:prstGeom prst="rect">
            <a:avLst/>
          </a:prstGeom>
        </p:spPr>
        <p:txBody>
          <a:bodyPr>
            <a:normAutofit fontScale="77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r>
              <a:rPr lang="ja-JP" altLang="en-US" sz="2400" b="1" dirty="0">
                <a:solidFill>
                  <a:srgbClr val="0070C0"/>
                </a:solidFill>
              </a:rPr>
              <a:t>「</a:t>
            </a:r>
            <a:r>
              <a:rPr lang="en-US" altLang="ja-JP" sz="2400" b="1" dirty="0">
                <a:solidFill>
                  <a:srgbClr val="0070C0"/>
                </a:solidFill>
              </a:rPr>
              <a:t>IT</a:t>
            </a:r>
            <a:r>
              <a:rPr lang="ja-JP" altLang="en-US" sz="2400" b="1" dirty="0">
                <a:solidFill>
                  <a:srgbClr val="0070C0"/>
                </a:solidFill>
              </a:rPr>
              <a:t>の浸透が、人々の生活をあらゆる面でより良い方向に変化させる」</a:t>
            </a:r>
            <a:r>
              <a:rPr lang="ja-JP" altLang="en-US" sz="2400" dirty="0"/>
              <a:t>という概念</a:t>
            </a:r>
            <a:endParaRPr lang="en-US" altLang="ja-JP" sz="2400" dirty="0"/>
          </a:p>
          <a:p>
            <a:pPr marL="0" indent="0">
              <a:buNone/>
            </a:pPr>
            <a:r>
              <a:rPr lang="en-US" altLang="ja-JP" sz="2400" dirty="0"/>
              <a:t>	 			</a:t>
            </a:r>
            <a:r>
              <a:rPr lang="ja-JP" altLang="en-US" sz="2400" dirty="0"/>
              <a:t>（</a:t>
            </a:r>
            <a:r>
              <a:rPr lang="en-US" altLang="ja-JP" sz="2400" dirty="0"/>
              <a:t>2004</a:t>
            </a:r>
            <a:r>
              <a:rPr lang="ja-JP" altLang="en-US" sz="2400" dirty="0"/>
              <a:t>年にスウェーデンのウメオ大学のエリック・ストルターマン教授が提唱）</a:t>
            </a:r>
            <a:endParaRPr lang="en-US" altLang="ja-JP" sz="2400" dirty="0"/>
          </a:p>
          <a:p>
            <a:r>
              <a:rPr lang="ja-JP" altLang="en-US" sz="2400" dirty="0"/>
              <a:t>既存ビジネスをアナログからデジタルへ、デジタルからアナログへとシームレスに変換できる組織への変革</a:t>
            </a:r>
            <a:endParaRPr lang="en-US" altLang="ja-JP" sz="2400" dirty="0"/>
          </a:p>
          <a:p>
            <a:r>
              <a:rPr lang="ja-JP" altLang="en-US" sz="2400" dirty="0"/>
              <a:t>全ての企業は</a:t>
            </a:r>
            <a:r>
              <a:rPr lang="en-US" altLang="ja-JP" sz="2400" dirty="0"/>
              <a:t>IT</a:t>
            </a:r>
            <a:r>
              <a:rPr lang="ja-JP" altLang="en-US" sz="2400" dirty="0"/>
              <a:t>を中心とした組織に変わる</a:t>
            </a:r>
            <a:endParaRPr lang="en-US" altLang="ja-JP" sz="2400" dirty="0"/>
          </a:p>
          <a:p>
            <a:r>
              <a:rPr lang="ja-JP" altLang="en-US" sz="2400" dirty="0"/>
              <a:t>全ての組織が</a:t>
            </a:r>
            <a:r>
              <a:rPr lang="en-US" altLang="ja-JP" sz="2400" dirty="0"/>
              <a:t>IT</a:t>
            </a:r>
            <a:r>
              <a:rPr lang="ja-JP" altLang="en-US" sz="2400" dirty="0"/>
              <a:t>サービス・プロバイダーに変質するという事</a:t>
            </a:r>
            <a:endParaRPr lang="en-US" altLang="ja-JP" sz="2400" dirty="0"/>
          </a:p>
          <a:p>
            <a:r>
              <a:rPr lang="en-US" altLang="ja-JP" sz="2400" dirty="0"/>
              <a:t>IT</a:t>
            </a:r>
            <a:r>
              <a:rPr lang="ja-JP" altLang="en-US" sz="2400" dirty="0"/>
              <a:t>（情報技術）が一般化すると</a:t>
            </a:r>
            <a:r>
              <a:rPr lang="ja-JP" altLang="en-US" sz="2400" b="1" dirty="0">
                <a:solidFill>
                  <a:srgbClr val="0070C0"/>
                </a:solidFill>
              </a:rPr>
              <a:t>優位性はデータを保有する側</a:t>
            </a:r>
            <a:r>
              <a:rPr lang="ja-JP" altLang="en-US" sz="2400" dirty="0"/>
              <a:t>に移る</a:t>
            </a:r>
            <a:endParaRPr lang="en-US" altLang="ja-JP" sz="2400" dirty="0"/>
          </a:p>
          <a:p>
            <a:r>
              <a:rPr lang="ja-JP" altLang="en-US" sz="2400" dirty="0"/>
              <a:t>デジタル技術は、変化のスピードをより速くさせる</a:t>
            </a:r>
            <a:endParaRPr lang="en-US" altLang="ja-JP" sz="2400" dirty="0"/>
          </a:p>
          <a:p>
            <a:r>
              <a:rPr lang="ja-JP" altLang="en-US" sz="2400" dirty="0"/>
              <a:t>既存のマネジメント・モデル（静的な管理機構）が機能せずより</a:t>
            </a:r>
            <a:r>
              <a:rPr lang="ja-JP" altLang="en-US" sz="2400" b="1" dirty="0">
                <a:solidFill>
                  <a:srgbClr val="0070C0"/>
                </a:solidFill>
              </a:rPr>
              <a:t>アジリティーを求める動的なマネジメント・モデルが必要</a:t>
            </a:r>
            <a:r>
              <a:rPr lang="ja-JP" altLang="en-US" sz="2400" dirty="0"/>
              <a:t>となる</a:t>
            </a:r>
          </a:p>
        </p:txBody>
      </p:sp>
      <p:sp>
        <p:nvSpPr>
          <p:cNvPr id="4" name="テキスト ボックス 3">
            <a:extLst>
              <a:ext uri="{FF2B5EF4-FFF2-40B4-BE49-F238E27FC236}">
                <a16:creationId xmlns:a16="http://schemas.microsoft.com/office/drawing/2014/main" id="{D154226C-729B-40C6-B415-93D0696A8785}"/>
              </a:ext>
            </a:extLst>
          </p:cNvPr>
          <p:cNvSpPr txBox="1"/>
          <p:nvPr/>
        </p:nvSpPr>
        <p:spPr>
          <a:xfrm>
            <a:off x="563111" y="1185123"/>
            <a:ext cx="11065778" cy="1015663"/>
          </a:xfrm>
          <a:prstGeom prst="rect">
            <a:avLst/>
          </a:prstGeom>
          <a:noFill/>
        </p:spPr>
        <p:txBody>
          <a:bodyPr wrap="square" rtlCol="0">
            <a:spAutoFit/>
          </a:bodyPr>
          <a:lstStyle/>
          <a:p>
            <a:r>
              <a:rPr kumimoji="1" lang="ja-JP" altLang="en-US" sz="2000" dirty="0"/>
              <a:t>最新のデジタル技術の適用が全ての組織（営業、マーケティング、生産、経理、人事、顧客サービス等）に浸透する。デジタル技術と協働して新たなサービス・オポチュニテキィを開き顧客の行動習慣を変質させることにより既存のビジネス習慣にディスラプション（破壊）を起こす。</a:t>
            </a:r>
          </a:p>
        </p:txBody>
      </p:sp>
    </p:spTree>
    <p:extLst>
      <p:ext uri="{BB962C8B-B14F-4D97-AF65-F5344CB8AC3E}">
        <p14:creationId xmlns:p14="http://schemas.microsoft.com/office/powerpoint/2010/main" val="369240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885FA6BE-2909-4BF7-8964-47A0598CA11B}"/>
              </a:ext>
            </a:extLst>
          </p:cNvPr>
          <p:cNvGrpSpPr/>
          <p:nvPr/>
        </p:nvGrpSpPr>
        <p:grpSpPr>
          <a:xfrm>
            <a:off x="6299146" y="2224528"/>
            <a:ext cx="3355672" cy="3059807"/>
            <a:chOff x="3059522" y="1412833"/>
            <a:chExt cx="3050894" cy="2925365"/>
          </a:xfrm>
        </p:grpSpPr>
        <p:sp>
          <p:nvSpPr>
            <p:cNvPr id="3" name="Flowchart: Extract 6">
              <a:extLst>
                <a:ext uri="{FF2B5EF4-FFF2-40B4-BE49-F238E27FC236}">
                  <a16:creationId xmlns:a16="http://schemas.microsoft.com/office/drawing/2014/main" id="{643061AC-2123-41DA-88F0-20DAB5BC5A04}"/>
                </a:ext>
              </a:extLst>
            </p:cNvPr>
            <p:cNvSpPr/>
            <p:nvPr/>
          </p:nvSpPr>
          <p:spPr>
            <a:xfrm rot="5400000">
              <a:off x="3068205" y="2101501"/>
              <a:ext cx="1546288" cy="1563654"/>
            </a:xfrm>
            <a:prstGeom prst="flowChartExtract">
              <a:avLst/>
            </a:prstGeom>
            <a:solidFill>
              <a:srgbClr val="4EB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Extract 18">
              <a:extLst>
                <a:ext uri="{FF2B5EF4-FFF2-40B4-BE49-F238E27FC236}">
                  <a16:creationId xmlns:a16="http://schemas.microsoft.com/office/drawing/2014/main" id="{0094E7E4-C9EB-4FF9-92E3-09B255CB25D2}"/>
                </a:ext>
              </a:extLst>
            </p:cNvPr>
            <p:cNvSpPr/>
            <p:nvPr/>
          </p:nvSpPr>
          <p:spPr>
            <a:xfrm rot="8844417">
              <a:off x="3395226" y="1434831"/>
              <a:ext cx="1546288" cy="1563654"/>
            </a:xfrm>
            <a:prstGeom prst="flowChartExtract">
              <a:avLst/>
            </a:prstGeom>
            <a:solidFill>
              <a:srgbClr val="EF7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Extract 19">
              <a:extLst>
                <a:ext uri="{FF2B5EF4-FFF2-40B4-BE49-F238E27FC236}">
                  <a16:creationId xmlns:a16="http://schemas.microsoft.com/office/drawing/2014/main" id="{3B7CEE55-9C33-42E2-A704-C3FB54BF9EF1}"/>
                </a:ext>
              </a:extLst>
            </p:cNvPr>
            <p:cNvSpPr/>
            <p:nvPr/>
          </p:nvSpPr>
          <p:spPr>
            <a:xfrm rot="12478834">
              <a:off x="4170452" y="1412833"/>
              <a:ext cx="1546288" cy="1563654"/>
            </a:xfrm>
            <a:prstGeom prst="flowChartExtract">
              <a:avLst/>
            </a:prstGeom>
            <a:solidFill>
              <a:srgbClr val="DE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Extract 21">
              <a:extLst>
                <a:ext uri="{FF2B5EF4-FFF2-40B4-BE49-F238E27FC236}">
                  <a16:creationId xmlns:a16="http://schemas.microsoft.com/office/drawing/2014/main" id="{D8E0546C-D093-4E2C-90AE-B7BC4BA176D7}"/>
                </a:ext>
              </a:extLst>
            </p:cNvPr>
            <p:cNvSpPr/>
            <p:nvPr/>
          </p:nvSpPr>
          <p:spPr>
            <a:xfrm rot="16016671">
              <a:off x="4555445" y="2060927"/>
              <a:ext cx="1546288" cy="1563654"/>
            </a:xfrm>
            <a:prstGeom prst="flowChartExtract">
              <a:avLst/>
            </a:prstGeom>
            <a:solidFill>
              <a:srgbClr val="2D4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5">
              <a:extLst>
                <a:ext uri="{FF2B5EF4-FFF2-40B4-BE49-F238E27FC236}">
                  <a16:creationId xmlns:a16="http://schemas.microsoft.com/office/drawing/2014/main" id="{AE317D6D-DB38-4033-ABD1-6AB04E9CECB8}"/>
                </a:ext>
              </a:extLst>
            </p:cNvPr>
            <p:cNvGrpSpPr/>
            <p:nvPr/>
          </p:nvGrpSpPr>
          <p:grpSpPr>
            <a:xfrm rot="10800000">
              <a:off x="3453790" y="2752546"/>
              <a:ext cx="2321514" cy="1585652"/>
              <a:chOff x="6531728" y="2753779"/>
              <a:chExt cx="2321514" cy="1585652"/>
            </a:xfrm>
          </p:grpSpPr>
          <p:sp>
            <p:nvSpPr>
              <p:cNvPr id="9" name="Flowchart: Extract 24">
                <a:extLst>
                  <a:ext uri="{FF2B5EF4-FFF2-40B4-BE49-F238E27FC236}">
                    <a16:creationId xmlns:a16="http://schemas.microsoft.com/office/drawing/2014/main" id="{7FE12127-7B19-4C7C-88EB-B242572A7AFA}"/>
                  </a:ext>
                </a:extLst>
              </p:cNvPr>
              <p:cNvSpPr/>
              <p:nvPr/>
            </p:nvSpPr>
            <p:spPr>
              <a:xfrm rot="8844417">
                <a:off x="6531728" y="2775777"/>
                <a:ext cx="1546288" cy="1563654"/>
              </a:xfrm>
              <a:prstGeom prst="flowChartExtract">
                <a:avLst/>
              </a:prstGeom>
              <a:solidFill>
                <a:srgbClr val="35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Extract 25">
                <a:extLst>
                  <a:ext uri="{FF2B5EF4-FFF2-40B4-BE49-F238E27FC236}">
                    <a16:creationId xmlns:a16="http://schemas.microsoft.com/office/drawing/2014/main" id="{C0C438FC-B470-44D7-888F-728A028D3A6D}"/>
                  </a:ext>
                </a:extLst>
              </p:cNvPr>
              <p:cNvSpPr/>
              <p:nvPr/>
            </p:nvSpPr>
            <p:spPr>
              <a:xfrm rot="12478834">
                <a:off x="7306954" y="2753779"/>
                <a:ext cx="1546288" cy="1563654"/>
              </a:xfrm>
              <a:prstGeom prst="flowChartExtract">
                <a:avLst/>
              </a:prstGeom>
              <a:solidFill>
                <a:srgbClr val="419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146CD615-865B-4483-984F-D8F5731BD117}"/>
                </a:ext>
              </a:extLst>
            </p:cNvPr>
            <p:cNvSpPr/>
            <p:nvPr/>
          </p:nvSpPr>
          <p:spPr>
            <a:xfrm>
              <a:off x="4056664" y="2349850"/>
              <a:ext cx="1073502" cy="1023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32">
            <a:extLst>
              <a:ext uri="{FF2B5EF4-FFF2-40B4-BE49-F238E27FC236}">
                <a16:creationId xmlns:a16="http://schemas.microsoft.com/office/drawing/2014/main" id="{D00F2AB2-B9CC-4410-99F2-45731052B058}"/>
              </a:ext>
            </a:extLst>
          </p:cNvPr>
          <p:cNvGrpSpPr/>
          <p:nvPr/>
        </p:nvGrpSpPr>
        <p:grpSpPr>
          <a:xfrm>
            <a:off x="8404956" y="4410312"/>
            <a:ext cx="496931" cy="496931"/>
            <a:chOff x="3275013" y="2108200"/>
            <a:chExt cx="376238" cy="376238"/>
          </a:xfrm>
          <a:solidFill>
            <a:schemeClr val="tx1"/>
          </a:solidFill>
        </p:grpSpPr>
        <p:sp>
          <p:nvSpPr>
            <p:cNvPr id="12" name="Freeform 58">
              <a:extLst>
                <a:ext uri="{FF2B5EF4-FFF2-40B4-BE49-F238E27FC236}">
                  <a16:creationId xmlns:a16="http://schemas.microsoft.com/office/drawing/2014/main" id="{E2D73B09-43E3-4361-8AB0-71FA11FBA4B5}"/>
                </a:ext>
              </a:extLst>
            </p:cNvPr>
            <p:cNvSpPr>
              <a:spLocks/>
            </p:cNvSpPr>
            <p:nvPr/>
          </p:nvSpPr>
          <p:spPr bwMode="auto">
            <a:xfrm>
              <a:off x="3333750" y="2149475"/>
              <a:ext cx="41275" cy="41275"/>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59">
              <a:extLst>
                <a:ext uri="{FF2B5EF4-FFF2-40B4-BE49-F238E27FC236}">
                  <a16:creationId xmlns:a16="http://schemas.microsoft.com/office/drawing/2014/main" id="{4EBA56C2-3656-4D91-AAA5-DC40EEDD3ADC}"/>
                </a:ext>
              </a:extLst>
            </p:cNvPr>
            <p:cNvSpPr>
              <a:spLocks/>
            </p:cNvSpPr>
            <p:nvPr/>
          </p:nvSpPr>
          <p:spPr bwMode="auto">
            <a:xfrm>
              <a:off x="3275013" y="2273300"/>
              <a:ext cx="47625" cy="2222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60">
              <a:extLst>
                <a:ext uri="{FF2B5EF4-FFF2-40B4-BE49-F238E27FC236}">
                  <a16:creationId xmlns:a16="http://schemas.microsoft.com/office/drawing/2014/main" id="{4C8F022A-BD65-4EE8-8C57-75F1C5E97959}"/>
                </a:ext>
              </a:extLst>
            </p:cNvPr>
            <p:cNvSpPr>
              <a:spLocks/>
            </p:cNvSpPr>
            <p:nvPr/>
          </p:nvSpPr>
          <p:spPr bwMode="auto">
            <a:xfrm>
              <a:off x="3605213" y="2295525"/>
              <a:ext cx="46038" cy="23813"/>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61">
              <a:extLst>
                <a:ext uri="{FF2B5EF4-FFF2-40B4-BE49-F238E27FC236}">
                  <a16:creationId xmlns:a16="http://schemas.microsoft.com/office/drawing/2014/main" id="{C190E55A-785C-48BA-BF85-8F6B67065048}"/>
                </a:ext>
              </a:extLst>
            </p:cNvPr>
            <p:cNvSpPr>
              <a:spLocks/>
            </p:cNvSpPr>
            <p:nvPr/>
          </p:nvSpPr>
          <p:spPr bwMode="auto">
            <a:xfrm>
              <a:off x="3568700" y="2166938"/>
              <a:ext cx="41275" cy="41275"/>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62">
              <a:extLst>
                <a:ext uri="{FF2B5EF4-FFF2-40B4-BE49-F238E27FC236}">
                  <a16:creationId xmlns:a16="http://schemas.microsoft.com/office/drawing/2014/main" id="{B1E641F0-E5B9-4D6A-BA39-2A439B31C759}"/>
                </a:ext>
              </a:extLst>
            </p:cNvPr>
            <p:cNvSpPr>
              <a:spLocks/>
            </p:cNvSpPr>
            <p:nvPr/>
          </p:nvSpPr>
          <p:spPr bwMode="auto">
            <a:xfrm>
              <a:off x="3463925" y="2108200"/>
              <a:ext cx="23813" cy="4762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3">
              <a:extLst>
                <a:ext uri="{FF2B5EF4-FFF2-40B4-BE49-F238E27FC236}">
                  <a16:creationId xmlns:a16="http://schemas.microsoft.com/office/drawing/2014/main" id="{0FFB6CF5-30AC-4B89-836E-32365AEE0BAA}"/>
                </a:ext>
              </a:extLst>
            </p:cNvPr>
            <p:cNvSpPr>
              <a:spLocks noEditPoints="1"/>
            </p:cNvSpPr>
            <p:nvPr/>
          </p:nvSpPr>
          <p:spPr bwMode="auto">
            <a:xfrm>
              <a:off x="3368675" y="2201863"/>
              <a:ext cx="188913" cy="211138"/>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64">
              <a:extLst>
                <a:ext uri="{FF2B5EF4-FFF2-40B4-BE49-F238E27FC236}">
                  <a16:creationId xmlns:a16="http://schemas.microsoft.com/office/drawing/2014/main" id="{A1EA7431-0515-42B6-A08B-0E4058736A82}"/>
                </a:ext>
              </a:extLst>
            </p:cNvPr>
            <p:cNvSpPr>
              <a:spLocks/>
            </p:cNvSpPr>
            <p:nvPr/>
          </p:nvSpPr>
          <p:spPr bwMode="auto">
            <a:xfrm>
              <a:off x="3416300" y="2436813"/>
              <a:ext cx="93663" cy="47625"/>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9" name="Group 40">
            <a:extLst>
              <a:ext uri="{FF2B5EF4-FFF2-40B4-BE49-F238E27FC236}">
                <a16:creationId xmlns:a16="http://schemas.microsoft.com/office/drawing/2014/main" id="{518CEB65-FF65-41E9-A128-9E76B3E69CF6}"/>
              </a:ext>
            </a:extLst>
          </p:cNvPr>
          <p:cNvGrpSpPr/>
          <p:nvPr/>
        </p:nvGrpSpPr>
        <p:grpSpPr>
          <a:xfrm>
            <a:off x="8328987" y="2512336"/>
            <a:ext cx="399354" cy="427478"/>
            <a:chOff x="6138863" y="1941513"/>
            <a:chExt cx="450850" cy="482600"/>
          </a:xfrm>
          <a:solidFill>
            <a:schemeClr val="tx1"/>
          </a:solidFill>
        </p:grpSpPr>
        <p:sp>
          <p:nvSpPr>
            <p:cNvPr id="20" name="Freeform 79">
              <a:extLst>
                <a:ext uri="{FF2B5EF4-FFF2-40B4-BE49-F238E27FC236}">
                  <a16:creationId xmlns:a16="http://schemas.microsoft.com/office/drawing/2014/main" id="{BBE1C9DE-5D05-484D-89D1-8F93CA502E0F}"/>
                </a:ext>
              </a:extLst>
            </p:cNvPr>
            <p:cNvSpPr>
              <a:spLocks noEditPoints="1"/>
            </p:cNvSpPr>
            <p:nvPr/>
          </p:nvSpPr>
          <p:spPr bwMode="auto">
            <a:xfrm>
              <a:off x="6138863" y="1941513"/>
              <a:ext cx="450850" cy="482600"/>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80">
              <a:extLst>
                <a:ext uri="{FF2B5EF4-FFF2-40B4-BE49-F238E27FC236}">
                  <a16:creationId xmlns:a16="http://schemas.microsoft.com/office/drawing/2014/main" id="{F5EAB290-FB7E-4E2F-B13F-264D44DF05A8}"/>
                </a:ext>
              </a:extLst>
            </p:cNvPr>
            <p:cNvSpPr>
              <a:spLocks noEditPoints="1"/>
            </p:cNvSpPr>
            <p:nvPr/>
          </p:nvSpPr>
          <p:spPr bwMode="auto">
            <a:xfrm>
              <a:off x="6199188" y="2001838"/>
              <a:ext cx="330200" cy="30162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81">
              <a:extLst>
                <a:ext uri="{FF2B5EF4-FFF2-40B4-BE49-F238E27FC236}">
                  <a16:creationId xmlns:a16="http://schemas.microsoft.com/office/drawing/2014/main" id="{44C2698C-2CA1-4910-BDE2-69276E03F2F2}"/>
                </a:ext>
              </a:extLst>
            </p:cNvPr>
            <p:cNvSpPr>
              <a:spLocks noEditPoints="1"/>
            </p:cNvSpPr>
            <p:nvPr/>
          </p:nvSpPr>
          <p:spPr bwMode="auto">
            <a:xfrm>
              <a:off x="6378575" y="2047876"/>
              <a:ext cx="90487" cy="90488"/>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solidFill>
                <a:schemeClr val="accent5">
                  <a:lumMod val="40000"/>
                  <a:lumOff val="60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3" name="Freeform 42">
            <a:extLst>
              <a:ext uri="{FF2B5EF4-FFF2-40B4-BE49-F238E27FC236}">
                <a16:creationId xmlns:a16="http://schemas.microsoft.com/office/drawing/2014/main" id="{596AD668-7FC5-4F9D-86DE-987E04F646D9}"/>
              </a:ext>
            </a:extLst>
          </p:cNvPr>
          <p:cNvSpPr>
            <a:spLocks noEditPoints="1"/>
          </p:cNvSpPr>
          <p:nvPr/>
        </p:nvSpPr>
        <p:spPr bwMode="auto">
          <a:xfrm>
            <a:off x="7170291" y="2533970"/>
            <a:ext cx="428632" cy="4591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tx1"/>
          </a:solidFill>
          <a:ln w="952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35">
            <a:extLst>
              <a:ext uri="{FF2B5EF4-FFF2-40B4-BE49-F238E27FC236}">
                <a16:creationId xmlns:a16="http://schemas.microsoft.com/office/drawing/2014/main" id="{2B25C5D5-2681-43F7-BFB6-B9FC6551C7EB}"/>
              </a:ext>
            </a:extLst>
          </p:cNvPr>
          <p:cNvSpPr>
            <a:spLocks noEditPoints="1"/>
          </p:cNvSpPr>
          <p:nvPr/>
        </p:nvSpPr>
        <p:spPr bwMode="auto">
          <a:xfrm>
            <a:off x="7244684" y="4469303"/>
            <a:ext cx="454261" cy="417613"/>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tx1"/>
          </a:solidFill>
          <a:ln w="9525">
            <a:solidFill>
              <a:schemeClr val="accent5">
                <a:lumMod val="40000"/>
                <a:lumOff val="60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a16="http://schemas.microsoft.com/office/drawing/2014/main" id="{E2A63272-9582-495F-923E-95E74CDF3D0C}"/>
              </a:ext>
            </a:extLst>
          </p:cNvPr>
          <p:cNvSpPr>
            <a:spLocks/>
          </p:cNvSpPr>
          <p:nvPr/>
        </p:nvSpPr>
        <p:spPr bwMode="auto">
          <a:xfrm>
            <a:off x="6560389" y="3401031"/>
            <a:ext cx="539440" cy="539440"/>
          </a:xfrm>
          <a:custGeom>
            <a:avLst/>
            <a:gdLst>
              <a:gd name="T0" fmla="*/ 1670 w 1670"/>
              <a:gd name="T1" fmla="*/ 835 h 1670"/>
              <a:gd name="T2" fmla="*/ 1252 w 1670"/>
              <a:gd name="T3" fmla="*/ 522 h 1670"/>
              <a:gd name="T4" fmla="*/ 1252 w 1670"/>
              <a:gd name="T5" fmla="*/ 730 h 1670"/>
              <a:gd name="T6" fmla="*/ 939 w 1670"/>
              <a:gd name="T7" fmla="*/ 730 h 1670"/>
              <a:gd name="T8" fmla="*/ 939 w 1670"/>
              <a:gd name="T9" fmla="*/ 417 h 1670"/>
              <a:gd name="T10" fmla="*/ 1153 w 1670"/>
              <a:gd name="T11" fmla="*/ 417 h 1670"/>
              <a:gd name="T12" fmla="*/ 840 w 1670"/>
              <a:gd name="T13" fmla="*/ 0 h 1670"/>
              <a:gd name="T14" fmla="*/ 527 w 1670"/>
              <a:gd name="T15" fmla="*/ 417 h 1670"/>
              <a:gd name="T16" fmla="*/ 730 w 1670"/>
              <a:gd name="T17" fmla="*/ 417 h 1670"/>
              <a:gd name="T18" fmla="*/ 730 w 1670"/>
              <a:gd name="T19" fmla="*/ 730 h 1670"/>
              <a:gd name="T20" fmla="*/ 417 w 1670"/>
              <a:gd name="T21" fmla="*/ 730 h 1670"/>
              <a:gd name="T22" fmla="*/ 417 w 1670"/>
              <a:gd name="T23" fmla="*/ 522 h 1670"/>
              <a:gd name="T24" fmla="*/ 0 w 1670"/>
              <a:gd name="T25" fmla="*/ 835 h 1670"/>
              <a:gd name="T26" fmla="*/ 417 w 1670"/>
              <a:gd name="T27" fmla="*/ 1148 h 1670"/>
              <a:gd name="T28" fmla="*/ 417 w 1670"/>
              <a:gd name="T29" fmla="*/ 939 h 1670"/>
              <a:gd name="T30" fmla="*/ 730 w 1670"/>
              <a:gd name="T31" fmla="*/ 939 h 1670"/>
              <a:gd name="T32" fmla="*/ 730 w 1670"/>
              <a:gd name="T33" fmla="*/ 1252 h 1670"/>
              <a:gd name="T34" fmla="*/ 527 w 1670"/>
              <a:gd name="T35" fmla="*/ 1252 h 1670"/>
              <a:gd name="T36" fmla="*/ 840 w 1670"/>
              <a:gd name="T37" fmla="*/ 1670 h 1670"/>
              <a:gd name="T38" fmla="*/ 1153 w 1670"/>
              <a:gd name="T39" fmla="*/ 1252 h 1670"/>
              <a:gd name="T40" fmla="*/ 939 w 1670"/>
              <a:gd name="T41" fmla="*/ 1252 h 1670"/>
              <a:gd name="T42" fmla="*/ 939 w 1670"/>
              <a:gd name="T43" fmla="*/ 939 h 1670"/>
              <a:gd name="T44" fmla="*/ 1252 w 1670"/>
              <a:gd name="T45" fmla="*/ 939 h 1670"/>
              <a:gd name="T46" fmla="*/ 1252 w 1670"/>
              <a:gd name="T47" fmla="*/ 1148 h 1670"/>
              <a:gd name="T48" fmla="*/ 1670 w 1670"/>
              <a:gd name="T49" fmla="*/ 835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0" h="1670">
                <a:moveTo>
                  <a:pt x="1670" y="835"/>
                </a:moveTo>
                <a:lnTo>
                  <a:pt x="1252" y="522"/>
                </a:lnTo>
                <a:lnTo>
                  <a:pt x="1252" y="730"/>
                </a:lnTo>
                <a:lnTo>
                  <a:pt x="939" y="730"/>
                </a:lnTo>
                <a:lnTo>
                  <a:pt x="939" y="417"/>
                </a:lnTo>
                <a:lnTo>
                  <a:pt x="1153" y="417"/>
                </a:lnTo>
                <a:lnTo>
                  <a:pt x="840" y="0"/>
                </a:lnTo>
                <a:lnTo>
                  <a:pt x="527" y="417"/>
                </a:lnTo>
                <a:lnTo>
                  <a:pt x="730" y="417"/>
                </a:lnTo>
                <a:lnTo>
                  <a:pt x="730" y="730"/>
                </a:lnTo>
                <a:lnTo>
                  <a:pt x="417" y="730"/>
                </a:lnTo>
                <a:lnTo>
                  <a:pt x="417" y="522"/>
                </a:lnTo>
                <a:lnTo>
                  <a:pt x="0" y="835"/>
                </a:lnTo>
                <a:lnTo>
                  <a:pt x="417" y="1148"/>
                </a:lnTo>
                <a:lnTo>
                  <a:pt x="417" y="939"/>
                </a:lnTo>
                <a:lnTo>
                  <a:pt x="730" y="939"/>
                </a:lnTo>
                <a:lnTo>
                  <a:pt x="730" y="1252"/>
                </a:lnTo>
                <a:lnTo>
                  <a:pt x="527" y="1252"/>
                </a:lnTo>
                <a:lnTo>
                  <a:pt x="840" y="1670"/>
                </a:lnTo>
                <a:lnTo>
                  <a:pt x="1153" y="1252"/>
                </a:lnTo>
                <a:lnTo>
                  <a:pt x="939" y="1252"/>
                </a:lnTo>
                <a:lnTo>
                  <a:pt x="939" y="939"/>
                </a:lnTo>
                <a:lnTo>
                  <a:pt x="1252" y="939"/>
                </a:lnTo>
                <a:lnTo>
                  <a:pt x="1252" y="1148"/>
                </a:lnTo>
                <a:lnTo>
                  <a:pt x="1670" y="835"/>
                </a:lnTo>
                <a:close/>
              </a:path>
            </a:pathLst>
          </a:custGeom>
          <a:solidFill>
            <a:schemeClr val="tx1"/>
          </a:solidFill>
          <a:ln>
            <a:solidFill>
              <a:schemeClr val="accent5">
                <a:lumMod val="40000"/>
                <a:lumOff val="60000"/>
              </a:schemeClr>
            </a:solidFill>
          </a:ln>
        </p:spPr>
        <p:txBody>
          <a:bodyPr vert="horz" wrap="square" lIns="91440" tIns="45720" rIns="91440" bIns="45720" numCol="1" anchor="t" anchorCtr="0" compatLnSpc="1">
            <a:prstTxWarp prst="textNoShape">
              <a:avLst/>
            </a:prstTxWarp>
          </a:bodyPr>
          <a:lstStyle/>
          <a:p>
            <a:endParaRPr lang="id-ID"/>
          </a:p>
        </p:txBody>
      </p:sp>
      <p:sp>
        <p:nvSpPr>
          <p:cNvPr id="26" name="Right Arrow 9">
            <a:extLst>
              <a:ext uri="{FF2B5EF4-FFF2-40B4-BE49-F238E27FC236}">
                <a16:creationId xmlns:a16="http://schemas.microsoft.com/office/drawing/2014/main" id="{8F66F95A-F4DF-489F-81F2-E639496D11F9}"/>
              </a:ext>
            </a:extLst>
          </p:cNvPr>
          <p:cNvSpPr/>
          <p:nvPr/>
        </p:nvSpPr>
        <p:spPr>
          <a:xfrm>
            <a:off x="8765938" y="3754432"/>
            <a:ext cx="792088" cy="149233"/>
          </a:xfrm>
          <a:prstGeom prst="rightArrow">
            <a:avLst/>
          </a:prstGeom>
          <a:solidFill>
            <a:schemeClr val="tx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ボックス 26">
            <a:extLst>
              <a:ext uri="{FF2B5EF4-FFF2-40B4-BE49-F238E27FC236}">
                <a16:creationId xmlns:a16="http://schemas.microsoft.com/office/drawing/2014/main" id="{35228457-FFC5-4B45-8750-C13DDED81D3F}"/>
              </a:ext>
            </a:extLst>
          </p:cNvPr>
          <p:cNvSpPr txBox="1"/>
          <p:nvPr/>
        </p:nvSpPr>
        <p:spPr>
          <a:xfrm>
            <a:off x="8762088" y="1665255"/>
            <a:ext cx="1193799" cy="646331"/>
          </a:xfrm>
          <a:prstGeom prst="rect">
            <a:avLst/>
          </a:prstGeom>
          <a:noFill/>
        </p:spPr>
        <p:txBody>
          <a:bodyPr wrap="square" rtlCol="0">
            <a:spAutoFit/>
          </a:bodyPr>
          <a:lstStyle/>
          <a:p>
            <a:r>
              <a:rPr lang="en-US" b="1" dirty="0"/>
              <a:t>UX</a:t>
            </a:r>
            <a:r>
              <a:rPr lang="ja-JP" altLang="en-US" b="1" dirty="0"/>
              <a:t>　　　</a:t>
            </a:r>
            <a:endParaRPr lang="en-US" altLang="ja-JP" b="1" dirty="0"/>
          </a:p>
          <a:p>
            <a:r>
              <a:rPr lang="ja-JP" altLang="en-US" b="1" dirty="0"/>
              <a:t>デザイン</a:t>
            </a:r>
            <a:endParaRPr lang="en-US" b="1" dirty="0"/>
          </a:p>
        </p:txBody>
      </p:sp>
      <p:sp>
        <p:nvSpPr>
          <p:cNvPr id="28" name="テキスト ボックス 27">
            <a:extLst>
              <a:ext uri="{FF2B5EF4-FFF2-40B4-BE49-F238E27FC236}">
                <a16:creationId xmlns:a16="http://schemas.microsoft.com/office/drawing/2014/main" id="{BEB22192-C446-43D5-AE40-8E151B77CC41}"/>
              </a:ext>
            </a:extLst>
          </p:cNvPr>
          <p:cNvSpPr txBox="1"/>
          <p:nvPr/>
        </p:nvSpPr>
        <p:spPr>
          <a:xfrm>
            <a:off x="9828838" y="3341138"/>
            <a:ext cx="1457822" cy="646331"/>
          </a:xfrm>
          <a:prstGeom prst="rect">
            <a:avLst/>
          </a:prstGeom>
          <a:noFill/>
        </p:spPr>
        <p:txBody>
          <a:bodyPr wrap="square" rtlCol="0">
            <a:spAutoFit/>
          </a:bodyPr>
          <a:lstStyle/>
          <a:p>
            <a:r>
              <a:rPr lang="ja-JP" altLang="en-US" b="1" dirty="0"/>
              <a:t>アジャイルな体制</a:t>
            </a:r>
            <a:endParaRPr lang="en-US" b="1" dirty="0"/>
          </a:p>
        </p:txBody>
      </p:sp>
      <p:sp>
        <p:nvSpPr>
          <p:cNvPr id="29" name="テキスト ボックス 28">
            <a:extLst>
              <a:ext uri="{FF2B5EF4-FFF2-40B4-BE49-F238E27FC236}">
                <a16:creationId xmlns:a16="http://schemas.microsoft.com/office/drawing/2014/main" id="{A293E9F7-1459-407D-BEA9-082D9C213C14}"/>
              </a:ext>
            </a:extLst>
          </p:cNvPr>
          <p:cNvSpPr txBox="1"/>
          <p:nvPr/>
        </p:nvSpPr>
        <p:spPr>
          <a:xfrm>
            <a:off x="8752031" y="5169596"/>
            <a:ext cx="1865919" cy="369332"/>
          </a:xfrm>
          <a:prstGeom prst="rect">
            <a:avLst/>
          </a:prstGeom>
          <a:noFill/>
        </p:spPr>
        <p:txBody>
          <a:bodyPr wrap="square" rtlCol="0">
            <a:spAutoFit/>
          </a:bodyPr>
          <a:lstStyle/>
          <a:p>
            <a:r>
              <a:rPr lang="ja-JP" altLang="en-US" b="1" dirty="0"/>
              <a:t>起業家マインド</a:t>
            </a:r>
            <a:endParaRPr lang="en-US" b="1" dirty="0"/>
          </a:p>
        </p:txBody>
      </p:sp>
      <p:sp>
        <p:nvSpPr>
          <p:cNvPr id="30" name="テキスト ボックス 29">
            <a:extLst>
              <a:ext uri="{FF2B5EF4-FFF2-40B4-BE49-F238E27FC236}">
                <a16:creationId xmlns:a16="http://schemas.microsoft.com/office/drawing/2014/main" id="{A662C55D-E6C3-40F5-ACB1-A8FC2ADCB4F3}"/>
              </a:ext>
            </a:extLst>
          </p:cNvPr>
          <p:cNvSpPr txBox="1"/>
          <p:nvPr/>
        </p:nvSpPr>
        <p:spPr>
          <a:xfrm>
            <a:off x="5726528" y="5144259"/>
            <a:ext cx="1650510" cy="646331"/>
          </a:xfrm>
          <a:prstGeom prst="rect">
            <a:avLst/>
          </a:prstGeom>
          <a:noFill/>
        </p:spPr>
        <p:txBody>
          <a:bodyPr wrap="square" rtlCol="0">
            <a:spAutoFit/>
          </a:bodyPr>
          <a:lstStyle/>
          <a:p>
            <a:r>
              <a:rPr lang="ja-JP" altLang="en-US" b="1" dirty="0"/>
              <a:t>協働、協調のプロセス</a:t>
            </a:r>
            <a:endParaRPr lang="en-US" b="1" dirty="0"/>
          </a:p>
        </p:txBody>
      </p:sp>
      <p:sp>
        <p:nvSpPr>
          <p:cNvPr id="31" name="テキスト ボックス 30">
            <a:extLst>
              <a:ext uri="{FF2B5EF4-FFF2-40B4-BE49-F238E27FC236}">
                <a16:creationId xmlns:a16="http://schemas.microsoft.com/office/drawing/2014/main" id="{B907BE42-FD4E-4EB8-9013-C3284DB2CE97}"/>
              </a:ext>
            </a:extLst>
          </p:cNvPr>
          <p:cNvSpPr txBox="1"/>
          <p:nvPr/>
        </p:nvSpPr>
        <p:spPr>
          <a:xfrm>
            <a:off x="4942071" y="3341139"/>
            <a:ext cx="1304459" cy="646331"/>
          </a:xfrm>
          <a:prstGeom prst="rect">
            <a:avLst/>
          </a:prstGeom>
          <a:noFill/>
        </p:spPr>
        <p:txBody>
          <a:bodyPr wrap="square" rtlCol="0">
            <a:spAutoFit/>
          </a:bodyPr>
          <a:lstStyle/>
          <a:p>
            <a:r>
              <a:rPr lang="ja-JP" altLang="en-US" b="1" dirty="0"/>
              <a:t>ビジネス</a:t>
            </a:r>
            <a:endParaRPr lang="en-US" altLang="ja-JP" b="1" dirty="0"/>
          </a:p>
          <a:p>
            <a:r>
              <a:rPr lang="ja-JP" altLang="en-US" b="1" dirty="0"/>
              <a:t>洞察力</a:t>
            </a:r>
            <a:endParaRPr lang="en-US" b="1" dirty="0"/>
          </a:p>
        </p:txBody>
      </p:sp>
      <p:sp>
        <p:nvSpPr>
          <p:cNvPr id="32" name="テキスト ボックス 31">
            <a:extLst>
              <a:ext uri="{FF2B5EF4-FFF2-40B4-BE49-F238E27FC236}">
                <a16:creationId xmlns:a16="http://schemas.microsoft.com/office/drawing/2014/main" id="{D37536A0-A60D-4D92-B9C1-C04DC2DFDDF7}"/>
              </a:ext>
            </a:extLst>
          </p:cNvPr>
          <p:cNvSpPr txBox="1"/>
          <p:nvPr/>
        </p:nvSpPr>
        <p:spPr>
          <a:xfrm>
            <a:off x="5125674" y="1642156"/>
            <a:ext cx="2033402" cy="646331"/>
          </a:xfrm>
          <a:prstGeom prst="rect">
            <a:avLst/>
          </a:prstGeom>
          <a:noFill/>
        </p:spPr>
        <p:txBody>
          <a:bodyPr wrap="square" rtlCol="0">
            <a:spAutoFit/>
          </a:bodyPr>
          <a:lstStyle/>
          <a:p>
            <a:r>
              <a:rPr lang="ja-JP" altLang="en-US" b="1" dirty="0"/>
              <a:t>実質的な</a:t>
            </a:r>
            <a:endParaRPr lang="en-US" altLang="ja-JP" b="1" dirty="0"/>
          </a:p>
          <a:p>
            <a:r>
              <a:rPr lang="ja-JP" altLang="en-US" b="1" dirty="0"/>
              <a:t>テクニカルな知識</a:t>
            </a:r>
            <a:endParaRPr lang="en-US" b="1" dirty="0"/>
          </a:p>
        </p:txBody>
      </p:sp>
      <p:sp>
        <p:nvSpPr>
          <p:cNvPr id="33" name="テキスト ボックス 32">
            <a:extLst>
              <a:ext uri="{FF2B5EF4-FFF2-40B4-BE49-F238E27FC236}">
                <a16:creationId xmlns:a16="http://schemas.microsoft.com/office/drawing/2014/main" id="{283E6DF1-75AB-4B5B-B62D-E82CD4510487}"/>
              </a:ext>
            </a:extLst>
          </p:cNvPr>
          <p:cNvSpPr txBox="1"/>
          <p:nvPr/>
        </p:nvSpPr>
        <p:spPr>
          <a:xfrm>
            <a:off x="7296054" y="3548568"/>
            <a:ext cx="1435100" cy="307777"/>
          </a:xfrm>
          <a:prstGeom prst="rect">
            <a:avLst/>
          </a:prstGeom>
          <a:noFill/>
        </p:spPr>
        <p:txBody>
          <a:bodyPr wrap="square" rtlCol="0">
            <a:spAutoFit/>
          </a:bodyPr>
          <a:lstStyle/>
          <a:p>
            <a:pPr algn="ctr"/>
            <a:r>
              <a:rPr kumimoji="1" lang="ja-JP" altLang="en-US" sz="1400" b="1" dirty="0"/>
              <a:t>重要な６要素</a:t>
            </a:r>
          </a:p>
        </p:txBody>
      </p:sp>
      <p:sp>
        <p:nvSpPr>
          <p:cNvPr id="34" name="テキスト ボックス 33">
            <a:extLst>
              <a:ext uri="{FF2B5EF4-FFF2-40B4-BE49-F238E27FC236}">
                <a16:creationId xmlns:a16="http://schemas.microsoft.com/office/drawing/2014/main" id="{E1181B85-5AB1-4B5B-B53C-17C1B5866652}"/>
              </a:ext>
            </a:extLst>
          </p:cNvPr>
          <p:cNvSpPr txBox="1"/>
          <p:nvPr/>
        </p:nvSpPr>
        <p:spPr>
          <a:xfrm>
            <a:off x="662560" y="2454781"/>
            <a:ext cx="4369293" cy="2246769"/>
          </a:xfrm>
          <a:prstGeom prst="rect">
            <a:avLst/>
          </a:prstGeom>
          <a:noFill/>
        </p:spPr>
        <p:txBody>
          <a:bodyPr wrap="square" rtlCol="0">
            <a:spAutoFit/>
          </a:bodyPr>
          <a:lstStyle/>
          <a:p>
            <a:pPr marL="342900" indent="-342900">
              <a:buFont typeface="Wingdings" panose="05000000000000000000" pitchFamily="2" charset="2"/>
              <a:buChar char="u"/>
            </a:pPr>
            <a:r>
              <a:rPr kumimoji="1" lang="ja-JP" altLang="en-US" sz="2000" b="1" dirty="0">
                <a:solidFill>
                  <a:srgbClr val="0070C0"/>
                </a:solidFill>
              </a:rPr>
              <a:t>カルチャー（企業文化）の変更</a:t>
            </a:r>
            <a:endParaRPr kumimoji="1" lang="en-US" altLang="ja-JP" sz="2000" b="1" dirty="0">
              <a:solidFill>
                <a:srgbClr val="0070C0"/>
              </a:solidFill>
            </a:endParaRPr>
          </a:p>
          <a:p>
            <a:r>
              <a:rPr lang="en-US" altLang="ja-JP" sz="2000" b="1" dirty="0"/>
              <a:t>	</a:t>
            </a:r>
            <a:r>
              <a:rPr lang="ja-JP" altLang="en-US" sz="2000" b="1" dirty="0">
                <a:solidFill>
                  <a:srgbClr val="0070C0"/>
                </a:solidFill>
              </a:rPr>
              <a:t>サービス・カルチャー</a:t>
            </a:r>
            <a:endParaRPr kumimoji="1" lang="en-US" altLang="ja-JP" sz="2000" b="1" dirty="0">
              <a:solidFill>
                <a:srgbClr val="0070C0"/>
              </a:solidFill>
            </a:endParaRPr>
          </a:p>
          <a:p>
            <a:pPr marL="342900" indent="-342900">
              <a:buFont typeface="Wingdings" panose="05000000000000000000" pitchFamily="2" charset="2"/>
              <a:buChar char="u"/>
            </a:pPr>
            <a:r>
              <a:rPr lang="ja-JP" altLang="en-US" sz="2000" b="1" dirty="0"/>
              <a:t>プロセスの変更</a:t>
            </a:r>
            <a:endParaRPr lang="en-US" altLang="ja-JP" sz="2000" b="1" dirty="0"/>
          </a:p>
          <a:p>
            <a:pPr marL="342900" indent="-342900">
              <a:buFont typeface="Wingdings" panose="05000000000000000000" pitchFamily="2" charset="2"/>
              <a:buChar char="u"/>
            </a:pPr>
            <a:r>
              <a:rPr kumimoji="1" lang="ja-JP" altLang="en-US" sz="2000" b="1" dirty="0"/>
              <a:t>マネジメントの変更</a:t>
            </a:r>
            <a:endParaRPr kumimoji="1" lang="en-US" altLang="ja-JP" sz="2000" b="1" dirty="0"/>
          </a:p>
          <a:p>
            <a:pPr marL="342900" indent="-342900">
              <a:buFont typeface="Wingdings" panose="05000000000000000000" pitchFamily="2" charset="2"/>
              <a:buChar char="u"/>
            </a:pPr>
            <a:r>
              <a:rPr lang="ja-JP" altLang="en-US" sz="2000" b="1" dirty="0"/>
              <a:t>よりテクノロジーとの連携</a:t>
            </a:r>
            <a:endParaRPr lang="en-US" altLang="ja-JP" sz="2000" b="1" dirty="0"/>
          </a:p>
          <a:p>
            <a:pPr marL="342900" indent="-342900">
              <a:buFont typeface="Wingdings" panose="05000000000000000000" pitchFamily="2" charset="2"/>
              <a:buChar char="u"/>
            </a:pPr>
            <a:r>
              <a:rPr kumimoji="1" lang="ja-JP" altLang="en-US" sz="2000" b="1" dirty="0">
                <a:solidFill>
                  <a:srgbClr val="0070C0"/>
                </a:solidFill>
              </a:rPr>
              <a:t>ユーザー・エクスペリエンス</a:t>
            </a:r>
            <a:endParaRPr kumimoji="1" lang="en-US" altLang="ja-JP" sz="2000" b="1" dirty="0">
              <a:solidFill>
                <a:srgbClr val="0070C0"/>
              </a:solidFill>
            </a:endParaRPr>
          </a:p>
          <a:p>
            <a:r>
              <a:rPr lang="en-US" altLang="ja-JP" sz="2000" b="1" dirty="0">
                <a:solidFill>
                  <a:srgbClr val="0070C0"/>
                </a:solidFill>
              </a:rPr>
              <a:t>	</a:t>
            </a:r>
            <a:r>
              <a:rPr lang="ja-JP" altLang="en-US" sz="2000" b="1" dirty="0">
                <a:solidFill>
                  <a:srgbClr val="0070C0"/>
                </a:solidFill>
              </a:rPr>
              <a:t>（顧客の行動習慣）の変質</a:t>
            </a:r>
            <a:endParaRPr kumimoji="1" lang="ja-JP" altLang="en-US" sz="2000" b="1" dirty="0">
              <a:solidFill>
                <a:srgbClr val="0070C0"/>
              </a:solidFill>
            </a:endParaRPr>
          </a:p>
        </p:txBody>
      </p:sp>
      <p:sp>
        <p:nvSpPr>
          <p:cNvPr id="35" name="テキスト ボックス 34">
            <a:extLst>
              <a:ext uri="{FF2B5EF4-FFF2-40B4-BE49-F238E27FC236}">
                <a16:creationId xmlns:a16="http://schemas.microsoft.com/office/drawing/2014/main" id="{1775244F-40FE-4901-AC62-370922AD2FEF}"/>
              </a:ext>
            </a:extLst>
          </p:cNvPr>
          <p:cNvSpPr txBox="1"/>
          <p:nvPr/>
        </p:nvSpPr>
        <p:spPr>
          <a:xfrm>
            <a:off x="740988" y="467140"/>
            <a:ext cx="11011084" cy="584775"/>
          </a:xfrm>
          <a:prstGeom prst="rect">
            <a:avLst/>
          </a:prstGeom>
          <a:noFill/>
        </p:spPr>
        <p:txBody>
          <a:bodyPr wrap="square" rtlCol="0">
            <a:spAutoFit/>
          </a:bodyPr>
          <a:lstStyle/>
          <a:p>
            <a:pPr algn="ctr"/>
            <a:r>
              <a:rPr lang="ja-JP" altLang="en-US" sz="3200" b="1" dirty="0"/>
              <a:t>ビジネスのデジタル・トランスフォーメーション</a:t>
            </a:r>
            <a:endParaRPr lang="en-US" sz="3200" b="1" dirty="0"/>
          </a:p>
        </p:txBody>
      </p:sp>
      <p:sp>
        <p:nvSpPr>
          <p:cNvPr id="36" name="テキスト ボックス 35">
            <a:extLst>
              <a:ext uri="{FF2B5EF4-FFF2-40B4-BE49-F238E27FC236}">
                <a16:creationId xmlns:a16="http://schemas.microsoft.com/office/drawing/2014/main" id="{7E996F26-19AA-4341-B834-9CA2FA6E0E63}"/>
              </a:ext>
            </a:extLst>
          </p:cNvPr>
          <p:cNvSpPr txBox="1"/>
          <p:nvPr/>
        </p:nvSpPr>
        <p:spPr>
          <a:xfrm>
            <a:off x="5339649" y="1042931"/>
            <a:ext cx="5842876" cy="461665"/>
          </a:xfrm>
          <a:prstGeom prst="rect">
            <a:avLst/>
          </a:prstGeom>
          <a:noFill/>
        </p:spPr>
        <p:txBody>
          <a:bodyPr wrap="square" rtlCol="0">
            <a:spAutoFit/>
          </a:bodyPr>
          <a:lstStyle/>
          <a:p>
            <a:r>
              <a:rPr kumimoji="1" lang="ja-JP" altLang="en-US" sz="2400" dirty="0"/>
              <a:t>最新のデジタル技術と、</a:t>
            </a:r>
            <a:r>
              <a:rPr lang="ja-JP" altLang="en-US" sz="2400" dirty="0"/>
              <a:t>クラウドの影響</a:t>
            </a:r>
            <a:endParaRPr kumimoji="1" lang="ja-JP" altLang="en-US" sz="2400" dirty="0"/>
          </a:p>
        </p:txBody>
      </p:sp>
    </p:spTree>
    <p:extLst>
      <p:ext uri="{BB962C8B-B14F-4D97-AF65-F5344CB8AC3E}">
        <p14:creationId xmlns:p14="http://schemas.microsoft.com/office/powerpoint/2010/main" val="175454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61FC9F4-6B57-4C4F-AC60-BF1AEA93E25C}"/>
              </a:ext>
            </a:extLst>
          </p:cNvPr>
          <p:cNvPicPr>
            <a:picLocks noChangeAspect="1"/>
          </p:cNvPicPr>
          <p:nvPr/>
        </p:nvPicPr>
        <p:blipFill>
          <a:blip r:embed="rId2"/>
          <a:stretch>
            <a:fillRect/>
          </a:stretch>
        </p:blipFill>
        <p:spPr>
          <a:xfrm>
            <a:off x="4269996" y="1884731"/>
            <a:ext cx="7547907" cy="4836686"/>
          </a:xfrm>
          <a:prstGeom prst="rect">
            <a:avLst/>
          </a:prstGeom>
        </p:spPr>
      </p:pic>
      <p:pic>
        <p:nvPicPr>
          <p:cNvPr id="3" name="図 2">
            <a:extLst>
              <a:ext uri="{FF2B5EF4-FFF2-40B4-BE49-F238E27FC236}">
                <a16:creationId xmlns:a16="http://schemas.microsoft.com/office/drawing/2014/main" id="{B8ADCCCC-65EA-41CA-AD14-7BDB353F48EF}"/>
              </a:ext>
            </a:extLst>
          </p:cNvPr>
          <p:cNvPicPr>
            <a:picLocks noChangeAspect="1"/>
          </p:cNvPicPr>
          <p:nvPr/>
        </p:nvPicPr>
        <p:blipFill>
          <a:blip r:embed="rId3"/>
          <a:stretch>
            <a:fillRect/>
          </a:stretch>
        </p:blipFill>
        <p:spPr>
          <a:xfrm>
            <a:off x="745231" y="965041"/>
            <a:ext cx="4813663" cy="3094004"/>
          </a:xfrm>
          <a:prstGeom prst="rect">
            <a:avLst/>
          </a:prstGeom>
        </p:spPr>
      </p:pic>
      <p:sp>
        <p:nvSpPr>
          <p:cNvPr id="4" name="正方形/長方形 3">
            <a:extLst>
              <a:ext uri="{FF2B5EF4-FFF2-40B4-BE49-F238E27FC236}">
                <a16:creationId xmlns:a16="http://schemas.microsoft.com/office/drawing/2014/main" id="{E71305B2-D1BB-4160-98D7-292023CA92AD}"/>
              </a:ext>
            </a:extLst>
          </p:cNvPr>
          <p:cNvSpPr/>
          <p:nvPr/>
        </p:nvSpPr>
        <p:spPr>
          <a:xfrm>
            <a:off x="527299" y="497150"/>
            <a:ext cx="435309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e-Palette Concept</a:t>
            </a:r>
            <a:endParaRPr kumimoji="1" lang="ja-JP" altLang="en-US" sz="3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90AAFC17-20FE-478C-BB00-816ED572FD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6306" y="436984"/>
            <a:ext cx="2006802" cy="1289881"/>
          </a:xfrm>
          <a:prstGeom prst="rect">
            <a:avLst/>
          </a:prstGeom>
        </p:spPr>
      </p:pic>
      <p:sp>
        <p:nvSpPr>
          <p:cNvPr id="6" name="テキスト ボックス 5">
            <a:extLst>
              <a:ext uri="{FF2B5EF4-FFF2-40B4-BE49-F238E27FC236}">
                <a16:creationId xmlns:a16="http://schemas.microsoft.com/office/drawing/2014/main" id="{0F55EE90-1E99-45F5-A38A-3AAB00EA1CFF}"/>
              </a:ext>
            </a:extLst>
          </p:cNvPr>
          <p:cNvSpPr txBox="1"/>
          <p:nvPr/>
        </p:nvSpPr>
        <p:spPr>
          <a:xfrm>
            <a:off x="374097" y="4263936"/>
            <a:ext cx="37133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 Paradigm shift from own car to utilize mobility tool</a:t>
            </a:r>
            <a:endParaRPr kumimoji="1" lang="ja-JP" altLang="en-US"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39034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6D930-D503-4EB3-B94B-861AAB8F7219}"/>
              </a:ext>
            </a:extLst>
          </p:cNvPr>
          <p:cNvSpPr txBox="1">
            <a:spLocks/>
          </p:cNvSpPr>
          <p:nvPr/>
        </p:nvSpPr>
        <p:spPr>
          <a:xfrm>
            <a:off x="176283" y="410123"/>
            <a:ext cx="10515600" cy="603866"/>
          </a:xfrm>
          <a:prstGeom prst="rect">
            <a:avLst/>
          </a:prstGeom>
        </p:spPr>
        <p:txBody>
          <a:bodyPr>
            <a:norm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3200" dirty="0"/>
              <a:t>サービス・カルチャー</a:t>
            </a:r>
          </a:p>
        </p:txBody>
      </p:sp>
      <p:sp>
        <p:nvSpPr>
          <p:cNvPr id="3" name="テキスト ボックス 2">
            <a:extLst>
              <a:ext uri="{FF2B5EF4-FFF2-40B4-BE49-F238E27FC236}">
                <a16:creationId xmlns:a16="http://schemas.microsoft.com/office/drawing/2014/main" id="{0E1DE72F-0548-4A11-B663-3854C701536E}"/>
              </a:ext>
            </a:extLst>
          </p:cNvPr>
          <p:cNvSpPr txBox="1"/>
          <p:nvPr/>
        </p:nvSpPr>
        <p:spPr>
          <a:xfrm>
            <a:off x="599365" y="1047974"/>
            <a:ext cx="5553512" cy="1631216"/>
          </a:xfrm>
          <a:prstGeom prst="rect">
            <a:avLst/>
          </a:prstGeom>
          <a:noFill/>
        </p:spPr>
        <p:txBody>
          <a:bodyPr wrap="square" rtlCol="0">
            <a:spAutoFit/>
          </a:bodyPr>
          <a:lstStyle/>
          <a:p>
            <a:r>
              <a:rPr kumimoji="1" lang="ja-JP" altLang="en-US" sz="2000" dirty="0"/>
              <a:t>必要な要素：</a:t>
            </a:r>
            <a:endParaRPr kumimoji="1" lang="en-US" altLang="ja-JP" sz="2000" dirty="0"/>
          </a:p>
          <a:p>
            <a:r>
              <a:rPr lang="en-US" altLang="ja-JP" sz="2000" dirty="0"/>
              <a:t>	</a:t>
            </a:r>
            <a:r>
              <a:rPr lang="ja-JP" altLang="en-US" sz="2000" dirty="0"/>
              <a:t>適応力（柔軟性）</a:t>
            </a:r>
            <a:endParaRPr lang="en-US" altLang="ja-JP" sz="2000" dirty="0"/>
          </a:p>
          <a:p>
            <a:r>
              <a:rPr kumimoji="1" lang="en-US" altLang="ja-JP" sz="2000" dirty="0"/>
              <a:t>	</a:t>
            </a:r>
            <a:r>
              <a:rPr kumimoji="1" lang="ja-JP" altLang="en-US" sz="2000" dirty="0"/>
              <a:t>サービス品質に拘る</a:t>
            </a:r>
            <a:endParaRPr kumimoji="1" lang="en-US" altLang="ja-JP" sz="2000" dirty="0"/>
          </a:p>
          <a:p>
            <a:r>
              <a:rPr lang="en-US" altLang="ja-JP" sz="2000" dirty="0"/>
              <a:t>	</a:t>
            </a:r>
            <a:r>
              <a:rPr lang="ja-JP" altLang="en-US" sz="2000" dirty="0"/>
              <a:t>顧客の期待感に答える</a:t>
            </a:r>
            <a:endParaRPr lang="en-US" altLang="ja-JP" sz="2000" dirty="0"/>
          </a:p>
          <a:p>
            <a:r>
              <a:rPr kumimoji="1" lang="en-US" altLang="ja-JP" sz="2000" dirty="0"/>
              <a:t>	</a:t>
            </a:r>
            <a:r>
              <a:rPr kumimoji="1" lang="ja-JP" altLang="en-US" sz="2000" dirty="0"/>
              <a:t>徹底した顧客主義（最終消費者）</a:t>
            </a:r>
          </a:p>
        </p:txBody>
      </p:sp>
      <p:sp>
        <p:nvSpPr>
          <p:cNvPr id="4" name="テキスト ボックス 3">
            <a:extLst>
              <a:ext uri="{FF2B5EF4-FFF2-40B4-BE49-F238E27FC236}">
                <a16:creationId xmlns:a16="http://schemas.microsoft.com/office/drawing/2014/main" id="{98A9F89F-D816-42AB-8556-02B693367675}"/>
              </a:ext>
            </a:extLst>
          </p:cNvPr>
          <p:cNvSpPr txBox="1"/>
          <p:nvPr/>
        </p:nvSpPr>
        <p:spPr>
          <a:xfrm>
            <a:off x="2860647" y="3467100"/>
            <a:ext cx="7432646" cy="2862322"/>
          </a:xfrm>
          <a:prstGeom prst="rect">
            <a:avLst/>
          </a:prstGeom>
          <a:noFill/>
        </p:spPr>
        <p:txBody>
          <a:bodyPr wrap="square" rtlCol="0">
            <a:spAutoFit/>
          </a:bodyPr>
          <a:lstStyle/>
          <a:p>
            <a:r>
              <a:rPr kumimoji="1" lang="en-US" altLang="ja-JP" sz="2000" dirty="0"/>
              <a:t>10</a:t>
            </a:r>
            <a:r>
              <a:rPr kumimoji="1" lang="ja-JP" altLang="en-US" sz="2000" dirty="0"/>
              <a:t>個の</a:t>
            </a:r>
            <a:r>
              <a:rPr kumimoji="1" lang="en-US" altLang="ja-JP" sz="2000" dirty="0"/>
              <a:t>E</a:t>
            </a:r>
          </a:p>
          <a:p>
            <a:r>
              <a:rPr lang="en-US" altLang="ja-JP" sz="1600" dirty="0"/>
              <a:t>	</a:t>
            </a:r>
            <a:r>
              <a:rPr lang="en-US" altLang="ja-JP" sz="1600" dirty="0">
                <a:solidFill>
                  <a:srgbClr val="0070C0"/>
                </a:solidFill>
              </a:rPr>
              <a:t>Empathy			</a:t>
            </a:r>
            <a:r>
              <a:rPr lang="ja-JP" altLang="en-US" sz="1600" dirty="0">
                <a:solidFill>
                  <a:srgbClr val="0070C0"/>
                </a:solidFill>
              </a:rPr>
              <a:t>共感（感情移入）</a:t>
            </a:r>
            <a:endParaRPr lang="en-US" altLang="ja-JP" sz="1600" dirty="0">
              <a:solidFill>
                <a:srgbClr val="0070C0"/>
              </a:solidFill>
            </a:endParaRPr>
          </a:p>
          <a:p>
            <a:r>
              <a:rPr kumimoji="1" lang="en-US" altLang="ja-JP" sz="1600" dirty="0"/>
              <a:t>	Excellence		</a:t>
            </a:r>
            <a:r>
              <a:rPr kumimoji="1" lang="ja-JP" altLang="en-US" sz="1600" dirty="0"/>
              <a:t>卓越（長所）</a:t>
            </a:r>
            <a:endParaRPr kumimoji="1" lang="en-US" altLang="ja-JP" sz="1600" dirty="0"/>
          </a:p>
          <a:p>
            <a:r>
              <a:rPr lang="en-US" altLang="ja-JP" sz="1600" dirty="0"/>
              <a:t>	</a:t>
            </a:r>
            <a:r>
              <a:rPr lang="en-US" altLang="ja-JP" sz="1600" dirty="0">
                <a:solidFill>
                  <a:srgbClr val="0070C0"/>
                </a:solidFill>
              </a:rPr>
              <a:t>Empowerment		</a:t>
            </a:r>
            <a:r>
              <a:rPr lang="ja-JP" altLang="en-US" sz="1600" dirty="0">
                <a:solidFill>
                  <a:srgbClr val="0070C0"/>
                </a:solidFill>
              </a:rPr>
              <a:t>自由裁量権の増大</a:t>
            </a:r>
            <a:endParaRPr lang="en-US" altLang="ja-JP" sz="1600" dirty="0">
              <a:solidFill>
                <a:srgbClr val="0070C0"/>
              </a:solidFill>
            </a:endParaRPr>
          </a:p>
          <a:p>
            <a:r>
              <a:rPr kumimoji="1" lang="en-US" altLang="ja-JP" sz="1600" dirty="0"/>
              <a:t>	Engagement		</a:t>
            </a:r>
            <a:r>
              <a:rPr kumimoji="1" lang="ja-JP" altLang="en-US" sz="1600" dirty="0"/>
              <a:t>約束（積極的な関与）</a:t>
            </a:r>
            <a:endParaRPr kumimoji="1" lang="en-US" altLang="ja-JP" sz="1600" dirty="0"/>
          </a:p>
          <a:p>
            <a:r>
              <a:rPr lang="en-US" altLang="ja-JP" sz="1600" dirty="0"/>
              <a:t>	Easy</a:t>
            </a:r>
            <a:r>
              <a:rPr lang="ja-JP" altLang="en-US" sz="1600" dirty="0"/>
              <a:t> </a:t>
            </a:r>
            <a:r>
              <a:rPr lang="en-US" altLang="ja-JP" sz="1600" dirty="0"/>
              <a:t>to do business with	</a:t>
            </a:r>
            <a:r>
              <a:rPr lang="ja-JP" altLang="en-US" sz="1600" dirty="0"/>
              <a:t>ビジネスをしやすくする</a:t>
            </a:r>
            <a:endParaRPr lang="en-US" altLang="ja-JP" sz="1600" dirty="0"/>
          </a:p>
          <a:p>
            <a:r>
              <a:rPr kumimoji="1" lang="en-US" altLang="ja-JP" sz="1600" dirty="0"/>
              <a:t>	Everyone			</a:t>
            </a:r>
            <a:r>
              <a:rPr kumimoji="1" lang="ja-JP" altLang="en-US" sz="1600" dirty="0"/>
              <a:t>誰でも</a:t>
            </a:r>
            <a:endParaRPr kumimoji="1" lang="en-US" altLang="ja-JP" sz="1600" dirty="0"/>
          </a:p>
          <a:p>
            <a:r>
              <a:rPr lang="en-US" altLang="ja-JP" sz="1600" dirty="0"/>
              <a:t>	Environment		</a:t>
            </a:r>
            <a:r>
              <a:rPr lang="ja-JP" altLang="en-US" sz="1600" dirty="0"/>
              <a:t>周囲の状況（環境）</a:t>
            </a:r>
            <a:endParaRPr lang="en-US" altLang="ja-JP" sz="1600" dirty="0"/>
          </a:p>
          <a:p>
            <a:r>
              <a:rPr kumimoji="1" lang="en-US" altLang="ja-JP" sz="1600" dirty="0"/>
              <a:t>	</a:t>
            </a:r>
            <a:r>
              <a:rPr kumimoji="1" lang="en-US" altLang="ja-JP" sz="1600" dirty="0">
                <a:solidFill>
                  <a:srgbClr val="0070C0"/>
                </a:solidFill>
              </a:rPr>
              <a:t>Experience		</a:t>
            </a:r>
            <a:r>
              <a:rPr kumimoji="1" lang="ja-JP" altLang="en-US" sz="1600" dirty="0">
                <a:solidFill>
                  <a:srgbClr val="0070C0"/>
                </a:solidFill>
              </a:rPr>
              <a:t>体験、経験を通した知識</a:t>
            </a:r>
            <a:endParaRPr kumimoji="1" lang="en-US" altLang="ja-JP" sz="1600" dirty="0">
              <a:solidFill>
                <a:srgbClr val="0070C0"/>
              </a:solidFill>
            </a:endParaRPr>
          </a:p>
          <a:p>
            <a:r>
              <a:rPr lang="en-US" altLang="ja-JP" sz="1600" dirty="0"/>
              <a:t>	Encouragement		</a:t>
            </a:r>
            <a:r>
              <a:rPr lang="ja-JP" altLang="en-US" sz="1600" dirty="0"/>
              <a:t>激励、促進、助長</a:t>
            </a:r>
            <a:endParaRPr lang="en-US" altLang="ja-JP" sz="1600" dirty="0"/>
          </a:p>
          <a:p>
            <a:r>
              <a:rPr kumimoji="1" lang="en-US" altLang="ja-JP" sz="1600" dirty="0"/>
              <a:t>	</a:t>
            </a:r>
            <a:r>
              <a:rPr kumimoji="1" lang="en-US" altLang="ja-JP" sz="1600" dirty="0">
                <a:solidFill>
                  <a:srgbClr val="0070C0"/>
                </a:solidFill>
              </a:rPr>
              <a:t>Effective			</a:t>
            </a:r>
            <a:r>
              <a:rPr kumimoji="1" lang="ja-JP" altLang="en-US" sz="1600" dirty="0">
                <a:solidFill>
                  <a:srgbClr val="0070C0"/>
                </a:solidFill>
              </a:rPr>
              <a:t>効果的、印象的な（感銘を与える）</a:t>
            </a:r>
          </a:p>
        </p:txBody>
      </p:sp>
      <p:pic>
        <p:nvPicPr>
          <p:cNvPr id="5" name="図 4">
            <a:extLst>
              <a:ext uri="{FF2B5EF4-FFF2-40B4-BE49-F238E27FC236}">
                <a16:creationId xmlns:a16="http://schemas.microsoft.com/office/drawing/2014/main" id="{E948BFD1-0441-41E0-A0A1-097766410C4D}"/>
              </a:ext>
            </a:extLst>
          </p:cNvPr>
          <p:cNvPicPr>
            <a:picLocks noChangeAspect="1"/>
          </p:cNvPicPr>
          <p:nvPr/>
        </p:nvPicPr>
        <p:blipFill>
          <a:blip r:embed="rId2"/>
          <a:stretch>
            <a:fillRect/>
          </a:stretch>
        </p:blipFill>
        <p:spPr>
          <a:xfrm>
            <a:off x="6470724" y="674359"/>
            <a:ext cx="4804064" cy="2036240"/>
          </a:xfrm>
          <a:prstGeom prst="rect">
            <a:avLst/>
          </a:prstGeom>
        </p:spPr>
      </p:pic>
    </p:spTree>
    <p:extLst>
      <p:ext uri="{BB962C8B-B14F-4D97-AF65-F5344CB8AC3E}">
        <p14:creationId xmlns:p14="http://schemas.microsoft.com/office/powerpoint/2010/main" val="37207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A5981D-0F09-4864-B49E-F09F77125603}"/>
              </a:ext>
            </a:extLst>
          </p:cNvPr>
          <p:cNvSpPr txBox="1">
            <a:spLocks/>
          </p:cNvSpPr>
          <p:nvPr/>
        </p:nvSpPr>
        <p:spPr>
          <a:xfrm>
            <a:off x="838200" y="365126"/>
            <a:ext cx="10515600" cy="627652"/>
          </a:xfrm>
          <a:prstGeom prst="rect">
            <a:avLst/>
          </a:prstGeom>
        </p:spPr>
        <p:txBody>
          <a:bodyPr>
            <a:normAutofit/>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3200" dirty="0"/>
              <a:t>IT</a:t>
            </a:r>
            <a:r>
              <a:rPr lang="ja-JP" altLang="en-US" sz="3200" dirty="0"/>
              <a:t>サービスの特徴（真実の瞬間：</a:t>
            </a:r>
            <a:r>
              <a:rPr lang="en-US" altLang="ja-JP" sz="3200" dirty="0"/>
              <a:t>MOT</a:t>
            </a:r>
            <a:r>
              <a:rPr lang="ja-JP" altLang="en-US" sz="3200" dirty="0"/>
              <a:t>）</a:t>
            </a:r>
          </a:p>
        </p:txBody>
      </p:sp>
      <p:sp>
        <p:nvSpPr>
          <p:cNvPr id="3" name="テキスト ボックス 2">
            <a:extLst>
              <a:ext uri="{FF2B5EF4-FFF2-40B4-BE49-F238E27FC236}">
                <a16:creationId xmlns:a16="http://schemas.microsoft.com/office/drawing/2014/main" id="{C2E3EBA4-45AB-4CB7-96DE-C6FC497F61C6}"/>
              </a:ext>
            </a:extLst>
          </p:cNvPr>
          <p:cNvSpPr txBox="1"/>
          <p:nvPr/>
        </p:nvSpPr>
        <p:spPr>
          <a:xfrm>
            <a:off x="1231272" y="1909103"/>
            <a:ext cx="10058400" cy="2677656"/>
          </a:xfrm>
          <a:prstGeom prst="rect">
            <a:avLst/>
          </a:prstGeom>
          <a:noFill/>
        </p:spPr>
        <p:txBody>
          <a:bodyPr wrap="square" rtlCol="0">
            <a:spAutoFit/>
          </a:bodyPr>
          <a:lstStyle/>
          <a:p>
            <a:pPr marL="342900" indent="-342900">
              <a:buFont typeface="Wingdings" panose="05000000000000000000" pitchFamily="2" charset="2"/>
              <a:buChar char="u"/>
            </a:pPr>
            <a:r>
              <a:rPr kumimoji="1" lang="ja-JP" altLang="en-US" sz="2400" dirty="0"/>
              <a:t>サービスを提供している時間が、極めて長く、基本的には途切れがない。</a:t>
            </a:r>
            <a:endParaRPr kumimoji="1" lang="en-US" altLang="ja-JP" sz="2400" dirty="0"/>
          </a:p>
          <a:p>
            <a:pPr marL="342900" indent="-342900">
              <a:buFont typeface="Wingdings" panose="05000000000000000000" pitchFamily="2" charset="2"/>
              <a:buChar char="u"/>
            </a:pPr>
            <a:r>
              <a:rPr lang="ja-JP" altLang="en-US" sz="2400" dirty="0"/>
              <a:t>時々刻々目の前で起こる状況が変化する</a:t>
            </a:r>
            <a:endParaRPr lang="en-US" altLang="ja-JP" sz="2400" dirty="0"/>
          </a:p>
          <a:p>
            <a:pPr marL="342900" indent="-342900">
              <a:buFont typeface="Wingdings" panose="05000000000000000000" pitchFamily="2" charset="2"/>
              <a:buChar char="u"/>
            </a:pPr>
            <a:r>
              <a:rPr kumimoji="1" lang="ja-JP" altLang="en-US" sz="2400" dirty="0"/>
              <a:t>顧客が不特定多数で多様化しているが、一部常連客もいる</a:t>
            </a:r>
            <a:endParaRPr kumimoji="1" lang="en-US" altLang="ja-JP" sz="2400" dirty="0"/>
          </a:p>
          <a:p>
            <a:pPr marL="342900" indent="-342900">
              <a:buFont typeface="Wingdings" panose="05000000000000000000" pitchFamily="2" charset="2"/>
              <a:buChar char="u"/>
            </a:pPr>
            <a:r>
              <a:rPr lang="ja-JP" altLang="en-US" sz="2400" dirty="0"/>
              <a:t>廉価から高級まで多様な同業者が存在し、かつ競争が激しい</a:t>
            </a:r>
            <a:endParaRPr lang="en-US" altLang="ja-JP" sz="2400" dirty="0"/>
          </a:p>
          <a:p>
            <a:pPr marL="342900" indent="-342900">
              <a:buFont typeface="Wingdings" panose="05000000000000000000" pitchFamily="2" charset="2"/>
              <a:buChar char="u"/>
            </a:pPr>
            <a:r>
              <a:rPr kumimoji="1" lang="ja-JP" altLang="en-US" sz="2400" dirty="0"/>
              <a:t>直接顧客と接する現場の評価が企業業績に強く影響を及ぼす</a:t>
            </a:r>
            <a:endParaRPr kumimoji="1" lang="en-US" altLang="ja-JP" sz="2400" dirty="0"/>
          </a:p>
          <a:p>
            <a:pPr marL="342900" indent="-342900">
              <a:buFont typeface="Wingdings" panose="05000000000000000000" pitchFamily="2" charset="2"/>
              <a:buChar char="u"/>
            </a:pPr>
            <a:r>
              <a:rPr lang="ja-JP" altLang="en-US" sz="2400" dirty="0"/>
              <a:t>サービスは消費される瞬間に生産されるモノであり、あらかじめ品質を作りこめない</a:t>
            </a:r>
            <a:endParaRPr kumimoji="1" lang="ja-JP" altLang="en-US" sz="2400" dirty="0"/>
          </a:p>
        </p:txBody>
      </p:sp>
    </p:spTree>
    <p:extLst>
      <p:ext uri="{BB962C8B-B14F-4D97-AF65-F5344CB8AC3E}">
        <p14:creationId xmlns:p14="http://schemas.microsoft.com/office/powerpoint/2010/main" val="2293726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C58AD1-E1F8-43ED-AB34-BCEEF2C13047}"/>
              </a:ext>
            </a:extLst>
          </p:cNvPr>
          <p:cNvSpPr txBox="1">
            <a:spLocks/>
          </p:cNvSpPr>
          <p:nvPr/>
        </p:nvSpPr>
        <p:spPr>
          <a:xfrm>
            <a:off x="838200" y="365125"/>
            <a:ext cx="10515600" cy="575401"/>
          </a:xfrm>
          <a:prstGeom prst="rect">
            <a:avLst/>
          </a:prstGeom>
        </p:spPr>
        <p:txBody>
          <a:bodyPr>
            <a:normAutofit lnSpcReduction="10000"/>
          </a:bodyPr>
          <a:lst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3200" dirty="0"/>
              <a:t>IT</a:t>
            </a:r>
            <a:r>
              <a:rPr lang="ja-JP" altLang="en-US" sz="3200" dirty="0"/>
              <a:t>サービスを提供するうえでの課題</a:t>
            </a:r>
          </a:p>
        </p:txBody>
      </p:sp>
      <p:sp>
        <p:nvSpPr>
          <p:cNvPr id="3" name="テキスト ボックス 2">
            <a:extLst>
              <a:ext uri="{FF2B5EF4-FFF2-40B4-BE49-F238E27FC236}">
                <a16:creationId xmlns:a16="http://schemas.microsoft.com/office/drawing/2014/main" id="{B6772505-D9BB-4EF8-ADAF-7B68DFB2D0EA}"/>
              </a:ext>
            </a:extLst>
          </p:cNvPr>
          <p:cNvSpPr txBox="1"/>
          <p:nvPr/>
        </p:nvSpPr>
        <p:spPr>
          <a:xfrm>
            <a:off x="2105361" y="1111167"/>
            <a:ext cx="7341326" cy="5262979"/>
          </a:xfrm>
          <a:prstGeom prst="rect">
            <a:avLst/>
          </a:prstGeom>
          <a:noFill/>
        </p:spPr>
        <p:txBody>
          <a:bodyPr wrap="square" rtlCol="0">
            <a:spAutoFit/>
          </a:bodyPr>
          <a:lstStyle/>
          <a:p>
            <a:r>
              <a:rPr kumimoji="1" lang="ja-JP" altLang="en-US" sz="2400" dirty="0"/>
              <a:t>対外的な課題：</a:t>
            </a:r>
            <a:r>
              <a:rPr lang="ja-JP" altLang="en-US" sz="2400" dirty="0"/>
              <a:t>イノベーション推進力、スピード</a:t>
            </a:r>
            <a:endParaRPr kumimoji="1" lang="en-US" altLang="ja-JP" sz="2400" dirty="0"/>
          </a:p>
          <a:p>
            <a:pPr marL="285750" indent="-285750">
              <a:buFont typeface="Wingdings" panose="05000000000000000000" pitchFamily="2" charset="2"/>
              <a:buChar char="p"/>
            </a:pPr>
            <a:r>
              <a:rPr lang="ja-JP" altLang="en-US" sz="2400" dirty="0"/>
              <a:t>稼働信頼性</a:t>
            </a:r>
            <a:endParaRPr lang="en-US" altLang="ja-JP" sz="2400" dirty="0"/>
          </a:p>
          <a:p>
            <a:pPr marL="285750" indent="-285750">
              <a:buFont typeface="Wingdings" panose="05000000000000000000" pitchFamily="2" charset="2"/>
              <a:buChar char="p"/>
            </a:pPr>
            <a:r>
              <a:rPr lang="ja-JP" altLang="en-US" sz="2400" dirty="0"/>
              <a:t>機密信頼性</a:t>
            </a:r>
            <a:endParaRPr lang="en-US" altLang="ja-JP" sz="2400" dirty="0"/>
          </a:p>
          <a:p>
            <a:pPr marL="285750" indent="-285750">
              <a:buFont typeface="Wingdings" panose="05000000000000000000" pitchFamily="2" charset="2"/>
              <a:buChar char="p"/>
            </a:pPr>
            <a:r>
              <a:rPr lang="ja-JP" altLang="en-US" sz="2400" dirty="0"/>
              <a:t>情報透明性</a:t>
            </a:r>
            <a:endParaRPr lang="en-US" altLang="ja-JP" sz="2400" dirty="0"/>
          </a:p>
          <a:p>
            <a:pPr marL="285750" indent="-285750">
              <a:buFont typeface="Wingdings" panose="05000000000000000000" pitchFamily="2" charset="2"/>
              <a:buChar char="p"/>
            </a:pPr>
            <a:r>
              <a:rPr lang="ja-JP" altLang="en-US" sz="2400" dirty="0"/>
              <a:t>顧客満足度</a:t>
            </a:r>
            <a:endParaRPr lang="en-US" altLang="ja-JP" sz="2400" dirty="0"/>
          </a:p>
          <a:p>
            <a:pPr marL="285750" indent="-285750">
              <a:buFont typeface="Wingdings" panose="05000000000000000000" pitchFamily="2" charset="2"/>
              <a:buChar char="p"/>
            </a:pPr>
            <a:r>
              <a:rPr lang="ja-JP" altLang="en-US" sz="2400" dirty="0"/>
              <a:t>価格適合性</a:t>
            </a:r>
            <a:endParaRPr lang="en-US" altLang="ja-JP" sz="2400" dirty="0"/>
          </a:p>
          <a:p>
            <a:pPr marL="285750" indent="-285750">
              <a:buFont typeface="Wingdings" panose="05000000000000000000" pitchFamily="2" charset="2"/>
              <a:buChar char="p"/>
            </a:pPr>
            <a:r>
              <a:rPr lang="ja-JP" altLang="en-US" sz="2400" dirty="0"/>
              <a:t>提案力</a:t>
            </a:r>
            <a:endParaRPr lang="en-US" altLang="ja-JP" sz="2400" dirty="0"/>
          </a:p>
          <a:p>
            <a:pPr marL="285750" indent="-285750">
              <a:buFont typeface="Wingdings" panose="05000000000000000000" pitchFamily="2" charset="2"/>
              <a:buChar char="p"/>
            </a:pPr>
            <a:endParaRPr lang="en-US" altLang="ja-JP" sz="2400" dirty="0"/>
          </a:p>
          <a:p>
            <a:r>
              <a:rPr kumimoji="1" lang="ja-JP" altLang="en-US" sz="2400" dirty="0"/>
              <a:t>対内的な課題</a:t>
            </a:r>
            <a:r>
              <a:rPr lang="ja-JP" altLang="en-US" sz="2400" dirty="0"/>
              <a:t>：リスクマネジメント</a:t>
            </a:r>
            <a:endParaRPr kumimoji="1" lang="en-US" altLang="ja-JP" sz="2400" dirty="0"/>
          </a:p>
          <a:p>
            <a:pPr marL="285750" indent="-285750">
              <a:buFont typeface="Wingdings" panose="05000000000000000000" pitchFamily="2" charset="2"/>
              <a:buChar char="n"/>
            </a:pPr>
            <a:r>
              <a:rPr lang="ja-JP" altLang="en-US" sz="2400" dirty="0"/>
              <a:t>プロセスの標準化（安定したプロセス）</a:t>
            </a:r>
            <a:endParaRPr lang="en-US" altLang="ja-JP" sz="2400" dirty="0"/>
          </a:p>
          <a:p>
            <a:pPr marL="285750" indent="-285750">
              <a:buFont typeface="Wingdings" panose="05000000000000000000" pitchFamily="2" charset="2"/>
              <a:buChar char="n"/>
            </a:pPr>
            <a:r>
              <a:rPr lang="ja-JP" altLang="en-US" sz="2400" dirty="0"/>
              <a:t>淀みないプロセスフロー（流水化した流れ）</a:t>
            </a:r>
            <a:endParaRPr lang="en-US" altLang="ja-JP" sz="2400" dirty="0"/>
          </a:p>
          <a:p>
            <a:pPr marL="285750" indent="-285750">
              <a:buFont typeface="Wingdings" panose="05000000000000000000" pitchFamily="2" charset="2"/>
              <a:buChar char="n"/>
            </a:pPr>
            <a:r>
              <a:rPr kumimoji="1" lang="ja-JP" altLang="en-US" sz="2400" dirty="0"/>
              <a:t>可用性（適応力、柔軟性）</a:t>
            </a:r>
            <a:endParaRPr kumimoji="1" lang="en-US" altLang="ja-JP" sz="2400" dirty="0"/>
          </a:p>
          <a:p>
            <a:pPr marL="285750" indent="-285750">
              <a:buFont typeface="Wingdings" panose="05000000000000000000" pitchFamily="2" charset="2"/>
              <a:buChar char="n"/>
            </a:pPr>
            <a:r>
              <a:rPr lang="ja-JP" altLang="en-US" sz="2400" dirty="0"/>
              <a:t>コスト可視性（見える化）</a:t>
            </a:r>
            <a:endParaRPr lang="en-US" altLang="ja-JP" sz="2400" dirty="0"/>
          </a:p>
          <a:p>
            <a:pPr marL="285750" indent="-285750">
              <a:buFont typeface="Wingdings" panose="05000000000000000000" pitchFamily="2" charset="2"/>
              <a:buChar char="n"/>
            </a:pPr>
            <a:r>
              <a:rPr kumimoji="1" lang="ja-JP" altLang="en-US" sz="2400" dirty="0"/>
              <a:t>事業の継続性（機敏性、機動力）</a:t>
            </a:r>
            <a:endParaRPr kumimoji="1" lang="en-US" altLang="ja-JP" sz="2400" dirty="0"/>
          </a:p>
        </p:txBody>
      </p:sp>
    </p:spTree>
    <p:extLst>
      <p:ext uri="{BB962C8B-B14F-4D97-AF65-F5344CB8AC3E}">
        <p14:creationId xmlns:p14="http://schemas.microsoft.com/office/powerpoint/2010/main" val="2535213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7BFF743-2933-4689-A0A3-56D8EDD642E9}"/>
              </a:ext>
            </a:extLst>
          </p:cNvPr>
          <p:cNvSpPr/>
          <p:nvPr/>
        </p:nvSpPr>
        <p:spPr>
          <a:xfrm>
            <a:off x="1542176" y="1775936"/>
            <a:ext cx="9267038" cy="1200329"/>
          </a:xfrm>
          <a:prstGeom prst="rect">
            <a:avLst/>
          </a:prstGeom>
        </p:spPr>
        <p:txBody>
          <a:bodyPr wrap="square">
            <a:spAutoFit/>
          </a:bodyPr>
          <a:lstStyle/>
          <a:p>
            <a:r>
              <a:rPr lang="ja-JP" altLang="en-US" dirty="0"/>
              <a:t>米ゼネラル・エレクトリック（</a:t>
            </a:r>
            <a:r>
              <a:rPr lang="en-US" altLang="ja-JP" dirty="0"/>
              <a:t>GE</a:t>
            </a:r>
            <a:r>
              <a:rPr lang="ja-JP" altLang="en-US" dirty="0"/>
              <a:t>）では、すでにジェットエンジンの料金をエンジンの回転数や飛行時間などに応じて支払う、サブスクリプションの仕組みで提供していますが、本質は「成果」志向に立ち、エンジンの稼働データを顧客の機体整備業務の改善とスピード化に活かしていることにあります。</a:t>
            </a:r>
          </a:p>
        </p:txBody>
      </p:sp>
      <p:sp>
        <p:nvSpPr>
          <p:cNvPr id="3" name="正方形/長方形 2">
            <a:extLst>
              <a:ext uri="{FF2B5EF4-FFF2-40B4-BE49-F238E27FC236}">
                <a16:creationId xmlns:a16="http://schemas.microsoft.com/office/drawing/2014/main" id="{2D0EC16A-0F66-4460-95DA-9929CCBA9A20}"/>
              </a:ext>
            </a:extLst>
          </p:cNvPr>
          <p:cNvSpPr/>
          <p:nvPr/>
        </p:nvSpPr>
        <p:spPr>
          <a:xfrm>
            <a:off x="1382785" y="4082585"/>
            <a:ext cx="9426429" cy="1754326"/>
          </a:xfrm>
          <a:prstGeom prst="rect">
            <a:avLst/>
          </a:prstGeom>
        </p:spPr>
        <p:txBody>
          <a:bodyPr wrap="square">
            <a:spAutoFit/>
          </a:bodyPr>
          <a:lstStyle/>
          <a:p>
            <a:r>
              <a:rPr lang="ja-JP" altLang="en-US" dirty="0"/>
              <a:t>フィンランドに拠点を構える、昇降機世界大手の会社「コネ（</a:t>
            </a:r>
            <a:r>
              <a:rPr lang="en-US" altLang="ja-JP" dirty="0"/>
              <a:t>KONE</a:t>
            </a:r>
            <a:r>
              <a:rPr lang="ja-JP" altLang="en-US" dirty="0"/>
              <a:t>）」の事例も同様に、顧客が製品を使うことによる「成果」にフォーカスしています。エレベーターやエスカレーターは、設置場所の条件によって長さなどが細かく変わり、人間の指紋のようにすべてが同じではない。故障した際に対応すべき技術者も故障の種類によって異なるため、同社では</a:t>
            </a:r>
            <a:r>
              <a:rPr lang="en-US" altLang="ja-JP" dirty="0"/>
              <a:t>AI</a:t>
            </a:r>
            <a:r>
              <a:rPr lang="ja-JP" altLang="en-US" dirty="0"/>
              <a:t>（人工知能）を障害の事前検知に活かし自動で技術者をアサイン。顧客の業務の停止時間を可能な限り短くすることに成功しています。</a:t>
            </a:r>
          </a:p>
        </p:txBody>
      </p:sp>
      <p:sp>
        <p:nvSpPr>
          <p:cNvPr id="4" name="テキスト ボックス 3">
            <a:extLst>
              <a:ext uri="{FF2B5EF4-FFF2-40B4-BE49-F238E27FC236}">
                <a16:creationId xmlns:a16="http://schemas.microsoft.com/office/drawing/2014/main" id="{AB202668-0F0C-4BE9-B7E5-FEC7AC73ECA6}"/>
              </a:ext>
            </a:extLst>
          </p:cNvPr>
          <p:cNvSpPr txBox="1"/>
          <p:nvPr/>
        </p:nvSpPr>
        <p:spPr>
          <a:xfrm>
            <a:off x="1382785" y="536981"/>
            <a:ext cx="9426429" cy="584775"/>
          </a:xfrm>
          <a:prstGeom prst="rect">
            <a:avLst/>
          </a:prstGeom>
          <a:noFill/>
        </p:spPr>
        <p:txBody>
          <a:bodyPr wrap="square" rtlCol="0">
            <a:spAutoFit/>
          </a:bodyPr>
          <a:lstStyle/>
          <a:p>
            <a:r>
              <a:rPr kumimoji="1" lang="ja-JP" altLang="en-US" sz="3200" dirty="0"/>
              <a:t>デジタルトランスフォーメーション化された事例</a:t>
            </a:r>
          </a:p>
        </p:txBody>
      </p:sp>
    </p:spTree>
    <p:extLst>
      <p:ext uri="{BB962C8B-B14F-4D97-AF65-F5344CB8AC3E}">
        <p14:creationId xmlns:p14="http://schemas.microsoft.com/office/powerpoint/2010/main" val="2891225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2DC4709-D27F-4B68-9430-AA6906F5A104}"/>
              </a:ext>
            </a:extLst>
          </p:cNvPr>
          <p:cNvSpPr txBox="1"/>
          <p:nvPr/>
        </p:nvSpPr>
        <p:spPr>
          <a:xfrm>
            <a:off x="962632" y="677894"/>
            <a:ext cx="6153276" cy="584775"/>
          </a:xfrm>
          <a:prstGeom prst="rect">
            <a:avLst/>
          </a:prstGeom>
          <a:noFill/>
        </p:spPr>
        <p:txBody>
          <a:bodyPr wrap="square" rtlCol="0">
            <a:spAutoFit/>
          </a:bodyPr>
          <a:lstStyle/>
          <a:p>
            <a:r>
              <a:rPr kumimoji="1" lang="ja-JP" altLang="en-US" sz="3200" dirty="0"/>
              <a:t>デンソーの取り組み</a:t>
            </a:r>
          </a:p>
        </p:txBody>
      </p:sp>
      <p:sp>
        <p:nvSpPr>
          <p:cNvPr id="3" name="正方形/長方形 2">
            <a:extLst>
              <a:ext uri="{FF2B5EF4-FFF2-40B4-BE49-F238E27FC236}">
                <a16:creationId xmlns:a16="http://schemas.microsoft.com/office/drawing/2014/main" id="{38A42A46-95B3-4D8B-A40E-C741DED33417}"/>
              </a:ext>
            </a:extLst>
          </p:cNvPr>
          <p:cNvSpPr/>
          <p:nvPr/>
        </p:nvSpPr>
        <p:spPr>
          <a:xfrm>
            <a:off x="520117" y="1561936"/>
            <a:ext cx="11601975" cy="1631216"/>
          </a:xfrm>
          <a:prstGeom prst="rect">
            <a:avLst/>
          </a:prstGeom>
        </p:spPr>
        <p:txBody>
          <a:bodyPr wrap="square">
            <a:spAutoFit/>
          </a:bodyPr>
          <a:lstStyle/>
          <a:p>
            <a:r>
              <a:rPr lang="ja-JP" altLang="en-US" sz="2000" dirty="0"/>
              <a:t>「さまざまな分野でイノベーションをもたらしたインターネットが登場した時以上に、</a:t>
            </a:r>
            <a:r>
              <a:rPr lang="en-US" altLang="ja-JP" sz="2000" dirty="0"/>
              <a:t>IoT</a:t>
            </a:r>
            <a:r>
              <a:rPr lang="ja-JP" altLang="en-US" sz="2000" dirty="0"/>
              <a:t>や</a:t>
            </a:r>
            <a:r>
              <a:rPr lang="en-US" altLang="ja-JP" sz="2000" dirty="0"/>
              <a:t>AI</a:t>
            </a:r>
            <a:r>
              <a:rPr lang="ja-JP" altLang="en-US" sz="2000" dirty="0" err="1"/>
              <a:t>、</a:t>
            </a:r>
            <a:r>
              <a:rPr lang="ja-JP" altLang="en-US" sz="2000" dirty="0"/>
              <a:t>ロボット、ビッグデータといった破壊的な技術が社会に変化をもたらし、世界中の人に大きな影響を与えようとしている。そのような変革の波の中では、企業にとって経営と</a:t>
            </a:r>
            <a:r>
              <a:rPr lang="en-US" altLang="ja-JP" sz="2000" dirty="0"/>
              <a:t>IT</a:t>
            </a:r>
            <a:r>
              <a:rPr lang="ja-JP" altLang="en-US" sz="2000" dirty="0"/>
              <a:t>は車の両輪であるという考え方で事業に取り組んでいかなければならない」</a:t>
            </a:r>
            <a:r>
              <a:rPr lang="en-US" altLang="ja-JP" sz="2000" dirty="0"/>
              <a:t>	</a:t>
            </a:r>
          </a:p>
          <a:p>
            <a:r>
              <a:rPr lang="en-US" altLang="ja-JP" sz="2000" dirty="0"/>
              <a:t>							</a:t>
            </a:r>
            <a:r>
              <a:rPr lang="ja-JP" altLang="en-US" sz="2000" dirty="0"/>
              <a:t>（デジタルイノベーション室　成迫室長）</a:t>
            </a:r>
          </a:p>
        </p:txBody>
      </p:sp>
      <p:sp>
        <p:nvSpPr>
          <p:cNvPr id="4" name="正方形/長方形 3">
            <a:extLst>
              <a:ext uri="{FF2B5EF4-FFF2-40B4-BE49-F238E27FC236}">
                <a16:creationId xmlns:a16="http://schemas.microsoft.com/office/drawing/2014/main" id="{8F6D33D0-507F-4A60-BBC8-C9721E052674}"/>
              </a:ext>
            </a:extLst>
          </p:cNvPr>
          <p:cNvSpPr/>
          <p:nvPr/>
        </p:nvSpPr>
        <p:spPr>
          <a:xfrm>
            <a:off x="1019908" y="3600623"/>
            <a:ext cx="10305230" cy="1754326"/>
          </a:xfrm>
          <a:prstGeom prst="rect">
            <a:avLst/>
          </a:prstGeom>
        </p:spPr>
        <p:txBody>
          <a:bodyPr wrap="square">
            <a:spAutoFit/>
          </a:bodyPr>
          <a:lstStyle/>
          <a:p>
            <a:r>
              <a:rPr lang="ja-JP" altLang="en-US" sz="2800" dirty="0"/>
              <a:t>デジタルイノベーション室の</a:t>
            </a:r>
            <a:r>
              <a:rPr lang="en-US" altLang="ja-JP" sz="2800" dirty="0"/>
              <a:t>3</a:t>
            </a:r>
            <a:r>
              <a:rPr lang="ja-JP" altLang="en-US" sz="2800" dirty="0" err="1"/>
              <a:t>つの</a:t>
            </a:r>
            <a:r>
              <a:rPr lang="ja-JP" altLang="en-US" sz="2800" dirty="0"/>
              <a:t>取り組み</a:t>
            </a:r>
            <a:endParaRPr lang="en-US" altLang="ja-JP" sz="2800" dirty="0"/>
          </a:p>
          <a:p>
            <a:endParaRPr lang="en-US" altLang="ja-JP" sz="2000" dirty="0"/>
          </a:p>
          <a:p>
            <a:pPr marL="285750" indent="-285750">
              <a:buFont typeface="Wingdings" panose="05000000000000000000" pitchFamily="2" charset="2"/>
              <a:buChar char="Ø"/>
            </a:pPr>
            <a:r>
              <a:rPr lang="ja-JP" altLang="en-US" sz="2000" dirty="0"/>
              <a:t>「早く、安く作り上げる」ための「クラウドとオープンソース」</a:t>
            </a:r>
            <a:endParaRPr lang="en-US" altLang="ja-JP" sz="2000" dirty="0"/>
          </a:p>
          <a:p>
            <a:pPr marL="285750" indent="-285750">
              <a:buFont typeface="Wingdings" panose="05000000000000000000" pitchFamily="2" charset="2"/>
              <a:buChar char="Ø"/>
            </a:pPr>
            <a:r>
              <a:rPr lang="ja-JP" altLang="en-US" sz="2000" dirty="0"/>
              <a:t>「作りながら考える・顧客と共に作る」を実現するための「アジャイルと内製化」</a:t>
            </a:r>
            <a:endParaRPr lang="en-US" altLang="ja-JP" sz="2000" dirty="0"/>
          </a:p>
          <a:p>
            <a:pPr marL="285750" indent="-285750">
              <a:buFont typeface="Wingdings" panose="05000000000000000000" pitchFamily="2" charset="2"/>
              <a:buChar char="Ø"/>
            </a:pPr>
            <a:r>
              <a:rPr lang="ja-JP" altLang="en-US" sz="2000" dirty="0"/>
              <a:t>「ゼロからイチを作る」ための「デザイン思考」</a:t>
            </a:r>
          </a:p>
        </p:txBody>
      </p:sp>
    </p:spTree>
    <p:extLst>
      <p:ext uri="{BB962C8B-B14F-4D97-AF65-F5344CB8AC3E}">
        <p14:creationId xmlns:p14="http://schemas.microsoft.com/office/powerpoint/2010/main" val="2647553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a:extLst>
              <a:ext uri="{FF2B5EF4-FFF2-40B4-BE49-F238E27FC236}">
                <a16:creationId xmlns:a16="http://schemas.microsoft.com/office/drawing/2014/main" id="{15CA47AC-F1DB-4DC9-89CA-E90ACCC1B940}"/>
              </a:ext>
            </a:extLst>
          </p:cNvPr>
          <p:cNvGraphicFramePr/>
          <p:nvPr>
            <p:extLst/>
          </p:nvPr>
        </p:nvGraphicFramePr>
        <p:xfrm>
          <a:off x="1404553" y="1511798"/>
          <a:ext cx="812662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a:extLst>
              <a:ext uri="{FF2B5EF4-FFF2-40B4-BE49-F238E27FC236}">
                <a16:creationId xmlns:a16="http://schemas.microsoft.com/office/drawing/2014/main" id="{551C2558-E022-408F-8AAD-9A868150E4B7}"/>
              </a:ext>
            </a:extLst>
          </p:cNvPr>
          <p:cNvSpPr txBox="1"/>
          <p:nvPr/>
        </p:nvSpPr>
        <p:spPr>
          <a:xfrm>
            <a:off x="3411923" y="2650691"/>
            <a:ext cx="6119257" cy="276999"/>
          </a:xfrm>
          <a:prstGeom prst="rect">
            <a:avLst/>
          </a:prstGeom>
          <a:noFill/>
        </p:spPr>
        <p:txBody>
          <a:bodyPr wrap="square" rtlCol="0">
            <a:spAutoFit/>
          </a:bodyPr>
          <a:lstStyle/>
          <a:p>
            <a:r>
              <a:rPr lang="ja-JP" altLang="en-US" sz="1200" dirty="0">
                <a:solidFill>
                  <a:prstClr val="black"/>
                </a:solidFill>
                <a:latin typeface="Calibri"/>
                <a:ea typeface="ＭＳ Ｐゴシック" panose="020B0600070205080204" pitchFamily="34" charset="-128"/>
              </a:rPr>
              <a:t>ビジネス・プロセスのスピードを上げて競争力を生むビジネス戦略</a:t>
            </a:r>
          </a:p>
        </p:txBody>
      </p:sp>
      <p:sp>
        <p:nvSpPr>
          <p:cNvPr id="4" name="テキスト ボックス 3">
            <a:extLst>
              <a:ext uri="{FF2B5EF4-FFF2-40B4-BE49-F238E27FC236}">
                <a16:creationId xmlns:a16="http://schemas.microsoft.com/office/drawing/2014/main" id="{6F54D59E-E706-485B-87AB-00623271DDBB}"/>
              </a:ext>
            </a:extLst>
          </p:cNvPr>
          <p:cNvSpPr txBox="1"/>
          <p:nvPr/>
        </p:nvSpPr>
        <p:spPr>
          <a:xfrm>
            <a:off x="3411923" y="4123196"/>
            <a:ext cx="6004901" cy="276999"/>
          </a:xfrm>
          <a:prstGeom prst="rect">
            <a:avLst/>
          </a:prstGeom>
          <a:noFill/>
        </p:spPr>
        <p:txBody>
          <a:bodyPr wrap="square" rtlCol="0">
            <a:spAutoFit/>
          </a:bodyPr>
          <a:lstStyle/>
          <a:p>
            <a:r>
              <a:rPr lang="ja-JP" altLang="en-US" sz="1200" dirty="0">
                <a:solidFill>
                  <a:prstClr val="black"/>
                </a:solidFill>
                <a:latin typeface="Calibri"/>
                <a:ea typeface="ＭＳ Ｐゴシック" panose="020B0600070205080204" pitchFamily="34" charset="-128"/>
              </a:rPr>
              <a:t>今まで世の中にないイノベーティブな商品</a:t>
            </a:r>
            <a:r>
              <a:rPr lang="en-US" altLang="ja-JP" sz="1200" dirty="0">
                <a:solidFill>
                  <a:prstClr val="black"/>
                </a:solidFill>
                <a:latin typeface="Calibri"/>
                <a:ea typeface="ＭＳ Ｐゴシック" panose="020B0600070205080204" pitchFamily="34" charset="-128"/>
              </a:rPr>
              <a:t>/</a:t>
            </a:r>
            <a:r>
              <a:rPr lang="ja-JP" altLang="en-US" sz="1200" dirty="0">
                <a:solidFill>
                  <a:prstClr val="black"/>
                </a:solidFill>
                <a:latin typeface="Calibri"/>
                <a:ea typeface="ＭＳ Ｐゴシック" panose="020B0600070205080204" pitchFamily="34" charset="-128"/>
              </a:rPr>
              <a:t>サービスを作り競争力を生むビジネス戦略</a:t>
            </a:r>
          </a:p>
        </p:txBody>
      </p:sp>
      <p:sp>
        <p:nvSpPr>
          <p:cNvPr id="5" name="テキスト ボックス 4">
            <a:extLst>
              <a:ext uri="{FF2B5EF4-FFF2-40B4-BE49-F238E27FC236}">
                <a16:creationId xmlns:a16="http://schemas.microsoft.com/office/drawing/2014/main" id="{E55CDEB1-3D67-4878-A2F0-28B04F781695}"/>
              </a:ext>
            </a:extLst>
          </p:cNvPr>
          <p:cNvSpPr txBox="1"/>
          <p:nvPr/>
        </p:nvSpPr>
        <p:spPr>
          <a:xfrm>
            <a:off x="3368673" y="5562170"/>
            <a:ext cx="6162506" cy="461665"/>
          </a:xfrm>
          <a:prstGeom prst="rect">
            <a:avLst/>
          </a:prstGeom>
          <a:noFill/>
        </p:spPr>
        <p:txBody>
          <a:bodyPr wrap="square" rtlCol="0">
            <a:spAutoFit/>
          </a:bodyPr>
          <a:lstStyle/>
          <a:p>
            <a:r>
              <a:rPr lang="ja-JP" altLang="en-US" sz="1200" dirty="0">
                <a:solidFill>
                  <a:prstClr val="black"/>
                </a:solidFill>
                <a:latin typeface="Calibri"/>
                <a:ea typeface="ＭＳ Ｐゴシック" panose="020B0600070205080204" pitchFamily="34" charset="-128"/>
              </a:rPr>
              <a:t>究極のデジタル化で、上記二種の要素を複合してあらゆる製品、サービスを組み合わせられるサービスを作り出して圧倒的な競争力を生むビジネス戦略</a:t>
            </a:r>
          </a:p>
        </p:txBody>
      </p:sp>
      <p:sp>
        <p:nvSpPr>
          <p:cNvPr id="6" name="テキスト ボックス 5">
            <a:extLst>
              <a:ext uri="{FF2B5EF4-FFF2-40B4-BE49-F238E27FC236}">
                <a16:creationId xmlns:a16="http://schemas.microsoft.com/office/drawing/2014/main" id="{4A873CE6-E750-4B62-B41A-2CA39905D455}"/>
              </a:ext>
            </a:extLst>
          </p:cNvPr>
          <p:cNvSpPr txBox="1"/>
          <p:nvPr/>
        </p:nvSpPr>
        <p:spPr>
          <a:xfrm>
            <a:off x="2279576" y="544714"/>
            <a:ext cx="7137247" cy="584775"/>
          </a:xfrm>
          <a:prstGeom prst="rect">
            <a:avLst/>
          </a:prstGeom>
          <a:noFill/>
        </p:spPr>
        <p:txBody>
          <a:bodyPr wrap="square" rtlCol="0">
            <a:spAutoFit/>
          </a:bodyPr>
          <a:lstStyle/>
          <a:p>
            <a:r>
              <a:rPr lang="ja-JP" altLang="en-US" sz="3200" dirty="0">
                <a:solidFill>
                  <a:prstClr val="black"/>
                </a:solidFill>
                <a:latin typeface="Calibri"/>
                <a:ea typeface="ＭＳ Ｐゴシック" panose="020B0600070205080204" pitchFamily="34" charset="-128"/>
              </a:rPr>
              <a:t>デジタルトランスフォーメーションの型</a:t>
            </a:r>
          </a:p>
        </p:txBody>
      </p:sp>
      <p:sp>
        <p:nvSpPr>
          <p:cNvPr id="8" name="正方形/長方形 7">
            <a:extLst>
              <a:ext uri="{FF2B5EF4-FFF2-40B4-BE49-F238E27FC236}">
                <a16:creationId xmlns:a16="http://schemas.microsoft.com/office/drawing/2014/main" id="{307A60BD-4637-4267-98F9-3797E24F5037}"/>
              </a:ext>
            </a:extLst>
          </p:cNvPr>
          <p:cNvSpPr/>
          <p:nvPr/>
        </p:nvSpPr>
        <p:spPr>
          <a:xfrm>
            <a:off x="4728318" y="4860217"/>
            <a:ext cx="2438488" cy="300082"/>
          </a:xfrm>
          <a:prstGeom prst="rect">
            <a:avLst/>
          </a:prstGeom>
        </p:spPr>
        <p:txBody>
          <a:bodyPr wrap="none">
            <a:spAutoFit/>
          </a:bodyPr>
          <a:lstStyle/>
          <a:p>
            <a:r>
              <a:rPr lang="ja-JP" altLang="en-US" sz="1350" dirty="0">
                <a:solidFill>
                  <a:prstClr val="white"/>
                </a:solidFill>
                <a:latin typeface="Calibri"/>
                <a:ea typeface="ＭＳ Ｐゴシック" panose="020B0600070205080204" pitchFamily="34" charset="-128"/>
              </a:rPr>
              <a:t>スピードとイノベーションの複合</a:t>
            </a:r>
          </a:p>
        </p:txBody>
      </p:sp>
    </p:spTree>
    <p:extLst>
      <p:ext uri="{BB962C8B-B14F-4D97-AF65-F5344CB8AC3E}">
        <p14:creationId xmlns:p14="http://schemas.microsoft.com/office/powerpoint/2010/main" val="345427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1AEBCC8-9739-4D81-AED9-117BEEF26B91}"/>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325677" y="0"/>
            <a:ext cx="9144000" cy="6858000"/>
          </a:xfrm>
          <a:prstGeom prst="rect">
            <a:avLst/>
          </a:prstGeom>
        </p:spPr>
      </p:pic>
      <p:sp>
        <p:nvSpPr>
          <p:cNvPr id="2" name="Rectangle 9">
            <a:extLst>
              <a:ext uri="{FF2B5EF4-FFF2-40B4-BE49-F238E27FC236}">
                <a16:creationId xmlns:a16="http://schemas.microsoft.com/office/drawing/2014/main" id="{8F2BE8BA-13D8-4E9A-8BA7-F0ECC4173C59}"/>
              </a:ext>
            </a:extLst>
          </p:cNvPr>
          <p:cNvSpPr/>
          <p:nvPr/>
        </p:nvSpPr>
        <p:spPr>
          <a:xfrm>
            <a:off x="1409251" y="3650018"/>
            <a:ext cx="2934017" cy="1077218"/>
          </a:xfrm>
          <a:prstGeom prst="rect">
            <a:avLst/>
          </a:prstGeom>
        </p:spPr>
        <p:txBody>
          <a:bodyPr wrap="square">
            <a:spAutoFit/>
          </a:bodyPr>
          <a:lstStyle/>
          <a:p>
            <a:r>
              <a:rPr lang="en-US" sz="1600" b="1" dirty="0">
                <a:solidFill>
                  <a:srgbClr val="00B0F0"/>
                </a:solidFill>
                <a:latin typeface="Arial Unicode MS" panose="020B0604020202020204" pitchFamily="34" charset="-128"/>
                <a:ea typeface="Calibri" panose="020F0502020204030204" pitchFamily="34" charset="0"/>
                <a:cs typeface="Times New Roman" panose="02020603050405020304" pitchFamily="18" charset="0"/>
              </a:rPr>
              <a:t>1996</a:t>
            </a:r>
          </a:p>
          <a:p>
            <a:r>
              <a:rPr lang="ja-JP" alt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評価額</a:t>
            </a:r>
            <a:r>
              <a:rPr 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a:t>
            </a:r>
            <a:r>
              <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280</a:t>
            </a:r>
            <a:r>
              <a:rPr lang="ja-JP" alt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億ドル</a:t>
            </a:r>
            <a:endParaRPr lang="en-US" altLang="ja-JP"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endParaRPr>
          </a:p>
          <a:p>
            <a:r>
              <a:rPr lang="en-US" altLang="ja-JP"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a:t>
            </a:r>
            <a:r>
              <a:rPr lang="ja-JP" alt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a:t>
            </a:r>
            <a:r>
              <a:rPr lang="en-US" altLang="ja-JP"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2</a:t>
            </a:r>
            <a:r>
              <a:rPr lang="ja-JP" alt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兆</a:t>
            </a:r>
            <a:r>
              <a:rPr lang="en-US" altLang="ja-JP"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9000</a:t>
            </a:r>
            <a:r>
              <a:rPr lang="ja-JP" alt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億円）</a:t>
            </a:r>
            <a:endPar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endParaRPr>
          </a:p>
          <a:p>
            <a:r>
              <a:rPr lang="ja-JP" alt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従業員数</a:t>
            </a:r>
            <a:r>
              <a:rPr 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a:t>
            </a:r>
            <a:r>
              <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3" name="Picture 2" descr="Image result for kodak icon">
            <a:extLst>
              <a:ext uri="{FF2B5EF4-FFF2-40B4-BE49-F238E27FC236}">
                <a16:creationId xmlns:a16="http://schemas.microsoft.com/office/drawing/2014/main" id="{F28D7B63-A07B-44C9-AD17-23CA743A82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3280" y="1984831"/>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kodak icon">
            <a:extLst>
              <a:ext uri="{FF2B5EF4-FFF2-40B4-BE49-F238E27FC236}">
                <a16:creationId xmlns:a16="http://schemas.microsoft.com/office/drawing/2014/main" id="{F8FD471C-9ACB-4010-953A-4651553D1FA6}"/>
              </a:ext>
            </a:extLst>
          </p:cNvPr>
          <p:cNvPicPr>
            <a:picLocks noChangeAspect="1" noChangeArrowheads="1"/>
          </p:cNvPicPr>
          <p:nvPr/>
        </p:nvPicPr>
        <p:blipFill>
          <a:blip r:embed="rId4">
            <a:biLevel thresh="50000"/>
            <a:extLst>
              <a:ext uri="{28A0092B-C50C-407E-A947-70E740481C1C}">
                <a14:useLocalDpi xmlns:a14="http://schemas.microsoft.com/office/drawing/2010/main"/>
              </a:ext>
            </a:extLst>
          </a:blip>
          <a:srcRect/>
          <a:stretch>
            <a:fillRect/>
          </a:stretch>
        </p:blipFill>
        <p:spPr bwMode="auto">
          <a:xfrm>
            <a:off x="5175284" y="2004088"/>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instagram icon">
            <a:extLst>
              <a:ext uri="{FF2B5EF4-FFF2-40B4-BE49-F238E27FC236}">
                <a16:creationId xmlns:a16="http://schemas.microsoft.com/office/drawing/2014/main" id="{3AA7734C-98F2-4E01-AE13-E4722EECFD2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02665" y="2121460"/>
            <a:ext cx="1450151" cy="14501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0">
            <a:extLst>
              <a:ext uri="{FF2B5EF4-FFF2-40B4-BE49-F238E27FC236}">
                <a16:creationId xmlns:a16="http://schemas.microsoft.com/office/drawing/2014/main" id="{3C34E4EB-235C-4BF5-9B60-F7254C2F51C8}"/>
              </a:ext>
            </a:extLst>
          </p:cNvPr>
          <p:cNvSpPr/>
          <p:nvPr/>
        </p:nvSpPr>
        <p:spPr>
          <a:xfrm>
            <a:off x="4758853" y="3716163"/>
            <a:ext cx="2548452" cy="830997"/>
          </a:xfrm>
          <a:prstGeom prst="rect">
            <a:avLst/>
          </a:prstGeom>
        </p:spPr>
        <p:txBody>
          <a:bodyPr wrap="square">
            <a:spAutoFit/>
          </a:bodyPr>
          <a:lstStyle/>
          <a:p>
            <a:r>
              <a:rPr lang="en-US" sz="1600" b="1" dirty="0">
                <a:solidFill>
                  <a:srgbClr val="00B0F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ja-JP" alt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評価額</a:t>
            </a:r>
            <a:r>
              <a:rPr 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a:t>
            </a:r>
            <a:r>
              <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$ 0</a:t>
            </a:r>
          </a:p>
          <a:p>
            <a:r>
              <a:rPr lang="ja-JP" alt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従業員数</a:t>
            </a:r>
            <a:r>
              <a:rPr 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a:t>
            </a:r>
            <a:r>
              <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7" name="Rectangle 21">
            <a:extLst>
              <a:ext uri="{FF2B5EF4-FFF2-40B4-BE49-F238E27FC236}">
                <a16:creationId xmlns:a16="http://schemas.microsoft.com/office/drawing/2014/main" id="{BC9334CE-4CF3-4006-824B-571E39908A33}"/>
              </a:ext>
            </a:extLst>
          </p:cNvPr>
          <p:cNvSpPr/>
          <p:nvPr/>
        </p:nvSpPr>
        <p:spPr>
          <a:xfrm>
            <a:off x="8185759" y="3674394"/>
            <a:ext cx="2355833" cy="830997"/>
          </a:xfrm>
          <a:prstGeom prst="rect">
            <a:avLst/>
          </a:prstGeom>
        </p:spPr>
        <p:txBody>
          <a:bodyPr wrap="square">
            <a:spAutoFit/>
          </a:bodyPr>
          <a:lstStyle/>
          <a:p>
            <a:r>
              <a:rPr lang="en-US" sz="1600" b="1" dirty="0">
                <a:solidFill>
                  <a:srgbClr val="00B0F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ja-JP" alt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評価額</a:t>
            </a:r>
            <a:r>
              <a:rPr 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a:t>
            </a:r>
            <a:r>
              <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10</a:t>
            </a:r>
            <a:r>
              <a:rPr lang="ja-JP" alt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億ドル</a:t>
            </a:r>
            <a:endPar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endParaRPr>
          </a:p>
          <a:p>
            <a:r>
              <a:rPr lang="ja-JP" alt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従業員数</a:t>
            </a:r>
            <a:r>
              <a:rPr lang="en-US" sz="1600"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         </a:t>
            </a:r>
            <a:r>
              <a:rPr lang="en-US" sz="1600" b="1" dirty="0">
                <a:solidFill>
                  <a:schemeClr val="bg1"/>
                </a:solidFill>
                <a:latin typeface="Arial Unicode MS" panose="020B0604020202020204" pitchFamily="34" charset="-128"/>
                <a:ea typeface="Calibri" panose="020F0502020204030204" pitchFamily="34" charset="0"/>
                <a:cs typeface="Times New Roman" panose="02020603050405020304" pitchFamily="18" charset="0"/>
              </a:rPr>
              <a:t>13</a:t>
            </a:r>
          </a:p>
        </p:txBody>
      </p:sp>
      <p:sp>
        <p:nvSpPr>
          <p:cNvPr id="8" name="テキスト ボックス 7">
            <a:extLst>
              <a:ext uri="{FF2B5EF4-FFF2-40B4-BE49-F238E27FC236}">
                <a16:creationId xmlns:a16="http://schemas.microsoft.com/office/drawing/2014/main" id="{F80DE986-487C-4337-A0E6-40958970FAB0}"/>
              </a:ext>
            </a:extLst>
          </p:cNvPr>
          <p:cNvSpPr txBox="1"/>
          <p:nvPr/>
        </p:nvSpPr>
        <p:spPr>
          <a:xfrm>
            <a:off x="2349314" y="141261"/>
            <a:ext cx="7840125" cy="584775"/>
          </a:xfrm>
          <a:prstGeom prst="rect">
            <a:avLst/>
          </a:prstGeom>
          <a:noFill/>
        </p:spPr>
        <p:txBody>
          <a:bodyPr wrap="square" rtlCol="0">
            <a:spAutoFit/>
          </a:bodyPr>
          <a:lstStyle/>
          <a:p>
            <a:pPr algn="ctr"/>
            <a:r>
              <a:rPr kumimoji="1" lang="ja-JP" altLang="en-US" sz="3200" b="1" dirty="0">
                <a:solidFill>
                  <a:schemeClr val="bg1"/>
                </a:solidFill>
              </a:rPr>
              <a:t>デジタル・ディスラプション （</a:t>
            </a:r>
            <a:r>
              <a:rPr lang="ja-JP" altLang="en-US" sz="3200" b="1" dirty="0">
                <a:solidFill>
                  <a:schemeClr val="bg1"/>
                </a:solidFill>
              </a:rPr>
              <a:t>崩壊）</a:t>
            </a:r>
            <a:endParaRPr kumimoji="1" lang="ja-JP" altLang="en-US" sz="3200" b="1" dirty="0">
              <a:solidFill>
                <a:schemeClr val="bg1"/>
              </a:solidFill>
            </a:endParaRPr>
          </a:p>
        </p:txBody>
      </p:sp>
      <p:sp>
        <p:nvSpPr>
          <p:cNvPr id="9" name="テキスト ボックス 8">
            <a:extLst>
              <a:ext uri="{FF2B5EF4-FFF2-40B4-BE49-F238E27FC236}">
                <a16:creationId xmlns:a16="http://schemas.microsoft.com/office/drawing/2014/main" id="{D9A1C938-A145-44D0-A19D-14DE42801970}"/>
              </a:ext>
            </a:extLst>
          </p:cNvPr>
          <p:cNvSpPr txBox="1"/>
          <p:nvPr/>
        </p:nvSpPr>
        <p:spPr>
          <a:xfrm>
            <a:off x="1409251" y="5016088"/>
            <a:ext cx="7526567" cy="461665"/>
          </a:xfrm>
          <a:prstGeom prst="rect">
            <a:avLst/>
          </a:prstGeom>
          <a:noFill/>
        </p:spPr>
        <p:txBody>
          <a:bodyPr wrap="square" rtlCol="0">
            <a:spAutoFit/>
          </a:bodyPr>
          <a:lstStyle/>
          <a:p>
            <a:r>
              <a:rPr kumimoji="1" lang="ja-JP" altLang="en-US" sz="2400" dirty="0">
                <a:solidFill>
                  <a:srgbClr val="FFFF00"/>
                </a:solidFill>
              </a:rPr>
              <a:t>業界トップ企業でも</a:t>
            </a:r>
            <a:r>
              <a:rPr kumimoji="1" lang="ja-JP" altLang="en-US" sz="2400" dirty="0" err="1">
                <a:solidFill>
                  <a:srgbClr val="FFFF00"/>
                </a:solidFill>
              </a:rPr>
              <a:t>、、、</a:t>
            </a:r>
            <a:endParaRPr kumimoji="1" lang="ja-JP" altLang="en-US" sz="2400" dirty="0">
              <a:solidFill>
                <a:srgbClr val="FFFF00"/>
              </a:solidFill>
            </a:endParaRPr>
          </a:p>
        </p:txBody>
      </p:sp>
    </p:spTree>
    <p:extLst>
      <p:ext uri="{BB962C8B-B14F-4D97-AF65-F5344CB8AC3E}">
        <p14:creationId xmlns:p14="http://schemas.microsoft.com/office/powerpoint/2010/main" val="45570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1B7249-307A-49F5-BD77-44AE5C1C71FE}"/>
              </a:ext>
            </a:extLst>
          </p:cNvPr>
          <p:cNvSpPr>
            <a:spLocks noGrp="1"/>
          </p:cNvSpPr>
          <p:nvPr>
            <p:ph type="title"/>
          </p:nvPr>
        </p:nvSpPr>
        <p:spPr>
          <a:xfrm>
            <a:off x="838200" y="365126"/>
            <a:ext cx="10515600" cy="591220"/>
          </a:xfrm>
        </p:spPr>
        <p:txBody>
          <a:bodyPr>
            <a:normAutofit/>
          </a:bodyPr>
          <a:lstStyle/>
          <a:p>
            <a:r>
              <a:rPr kumimoji="1" lang="ja-JP" altLang="en-US" sz="3200" dirty="0"/>
              <a:t>デジタルビジネス・アジリティー</a:t>
            </a:r>
          </a:p>
        </p:txBody>
      </p:sp>
      <p:sp>
        <p:nvSpPr>
          <p:cNvPr id="3" name="テキスト ボックス 2">
            <a:extLst>
              <a:ext uri="{FF2B5EF4-FFF2-40B4-BE49-F238E27FC236}">
                <a16:creationId xmlns:a16="http://schemas.microsoft.com/office/drawing/2014/main" id="{67E1C908-0C57-43AC-8D2E-211EF38106A2}"/>
              </a:ext>
            </a:extLst>
          </p:cNvPr>
          <p:cNvSpPr txBox="1"/>
          <p:nvPr/>
        </p:nvSpPr>
        <p:spPr>
          <a:xfrm>
            <a:off x="1577130" y="1224793"/>
            <a:ext cx="8707773" cy="1477328"/>
          </a:xfrm>
          <a:prstGeom prst="rect">
            <a:avLst/>
          </a:prstGeom>
          <a:noFill/>
        </p:spPr>
        <p:txBody>
          <a:bodyPr wrap="square" rtlCol="0">
            <a:spAutoFit/>
          </a:bodyPr>
          <a:lstStyle/>
          <a:p>
            <a:r>
              <a:rPr kumimoji="1" lang="ja-JP" altLang="en-US" dirty="0"/>
              <a:t>プランニングは無意味</a:t>
            </a:r>
            <a:endParaRPr kumimoji="1" lang="en-US" altLang="ja-JP" dirty="0"/>
          </a:p>
          <a:p>
            <a:r>
              <a:rPr lang="ja-JP" altLang="en-US" dirty="0"/>
              <a:t>アジリティーがディスラプションを生み出す</a:t>
            </a:r>
            <a:endParaRPr lang="en-US" altLang="ja-JP" dirty="0"/>
          </a:p>
          <a:p>
            <a:r>
              <a:rPr kumimoji="1" lang="en-US" altLang="ja-JP" dirty="0"/>
              <a:t>	</a:t>
            </a:r>
            <a:r>
              <a:rPr kumimoji="1" lang="ja-JP" altLang="en-US" dirty="0"/>
              <a:t>ハイパーアウェアネス（察知力）</a:t>
            </a:r>
            <a:endParaRPr kumimoji="1" lang="en-US" altLang="ja-JP" dirty="0"/>
          </a:p>
          <a:p>
            <a:r>
              <a:rPr lang="en-US" altLang="ja-JP" dirty="0"/>
              <a:t>	</a:t>
            </a:r>
            <a:r>
              <a:rPr lang="ja-JP" altLang="en-US" dirty="0"/>
              <a:t>情報に基づく意思決定力</a:t>
            </a:r>
            <a:endParaRPr lang="en-US" altLang="ja-JP" dirty="0"/>
          </a:p>
          <a:p>
            <a:r>
              <a:rPr kumimoji="1" lang="en-US" altLang="ja-JP" dirty="0"/>
              <a:t>	</a:t>
            </a:r>
            <a:r>
              <a:rPr kumimoji="1" lang="ja-JP" altLang="en-US" dirty="0"/>
              <a:t>迅速な実行力</a:t>
            </a:r>
          </a:p>
        </p:txBody>
      </p:sp>
      <p:sp>
        <p:nvSpPr>
          <p:cNvPr id="4" name="テキスト ボックス 3">
            <a:extLst>
              <a:ext uri="{FF2B5EF4-FFF2-40B4-BE49-F238E27FC236}">
                <a16:creationId xmlns:a16="http://schemas.microsoft.com/office/drawing/2014/main" id="{2CE6A374-1526-450A-8853-4BB7017002F4}"/>
              </a:ext>
            </a:extLst>
          </p:cNvPr>
          <p:cNvSpPr txBox="1"/>
          <p:nvPr/>
        </p:nvSpPr>
        <p:spPr>
          <a:xfrm>
            <a:off x="1217802" y="3467100"/>
            <a:ext cx="9756396" cy="1200329"/>
          </a:xfrm>
          <a:prstGeom prst="rect">
            <a:avLst/>
          </a:prstGeom>
          <a:noFill/>
        </p:spPr>
        <p:txBody>
          <a:bodyPr wrap="square" rtlCol="0">
            <a:spAutoFit/>
          </a:bodyPr>
          <a:lstStyle/>
          <a:p>
            <a:r>
              <a:rPr kumimoji="1" lang="ja-JP" altLang="en-US" b="1" dirty="0">
                <a:solidFill>
                  <a:srgbClr val="0070C0"/>
                </a:solidFill>
              </a:rPr>
              <a:t>速く走れなければ、機敏性は向上しない！</a:t>
            </a:r>
            <a:endParaRPr kumimoji="1" lang="en-US" altLang="ja-JP" b="1" dirty="0">
              <a:solidFill>
                <a:srgbClr val="0070C0"/>
              </a:solidFill>
            </a:endParaRPr>
          </a:p>
          <a:p>
            <a:r>
              <a:rPr lang="en-US" altLang="ja-JP" dirty="0"/>
              <a:t>	</a:t>
            </a:r>
            <a:r>
              <a:rPr lang="ja-JP" altLang="en-US" dirty="0"/>
              <a:t>状況の見える化</a:t>
            </a:r>
            <a:endParaRPr lang="en-US" altLang="ja-JP" dirty="0"/>
          </a:p>
          <a:p>
            <a:r>
              <a:rPr lang="en-US" altLang="ja-JP" dirty="0"/>
              <a:t>	</a:t>
            </a:r>
            <a:r>
              <a:rPr lang="ja-JP" altLang="en-US" dirty="0"/>
              <a:t>意思決定の速さ</a:t>
            </a:r>
            <a:endParaRPr lang="en-US" altLang="ja-JP" dirty="0"/>
          </a:p>
          <a:p>
            <a:r>
              <a:rPr kumimoji="1" lang="en-US" altLang="ja-JP" dirty="0"/>
              <a:t>	</a:t>
            </a:r>
            <a:r>
              <a:rPr kumimoji="1" lang="ja-JP" altLang="en-US" dirty="0"/>
              <a:t>実行の即時性</a:t>
            </a:r>
          </a:p>
        </p:txBody>
      </p:sp>
      <p:sp>
        <p:nvSpPr>
          <p:cNvPr id="5" name="テキスト ボックス 4">
            <a:extLst>
              <a:ext uri="{FF2B5EF4-FFF2-40B4-BE49-F238E27FC236}">
                <a16:creationId xmlns:a16="http://schemas.microsoft.com/office/drawing/2014/main" id="{46ADA15A-AB2E-4ABD-9EAF-AC8868453A2E}"/>
              </a:ext>
            </a:extLst>
          </p:cNvPr>
          <p:cNvSpPr txBox="1"/>
          <p:nvPr/>
        </p:nvSpPr>
        <p:spPr>
          <a:xfrm>
            <a:off x="2715237" y="5015546"/>
            <a:ext cx="6761526" cy="1477328"/>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管理（組織）階層を浅く、少なくする。（フラットな組織）</a:t>
            </a:r>
            <a:endParaRPr kumimoji="1" lang="en-US" altLang="ja-JP" dirty="0"/>
          </a:p>
          <a:p>
            <a:r>
              <a:rPr lang="en-US" altLang="ja-JP" dirty="0"/>
              <a:t>	</a:t>
            </a:r>
            <a:r>
              <a:rPr lang="ja-JP" altLang="en-US" dirty="0"/>
              <a:t>意思決定スピード、サイクルの短期化</a:t>
            </a:r>
            <a:endParaRPr lang="en-US" altLang="ja-JP" dirty="0"/>
          </a:p>
          <a:p>
            <a:pPr marL="285750" indent="-285750">
              <a:buFont typeface="Wingdings" panose="05000000000000000000" pitchFamily="2" charset="2"/>
              <a:buChar char="Ø"/>
            </a:pPr>
            <a:r>
              <a:rPr kumimoji="1" lang="ja-JP" altLang="en-US" dirty="0"/>
              <a:t>大幅な現場への権限移譲</a:t>
            </a:r>
            <a:endParaRPr kumimoji="1" lang="en-US" altLang="ja-JP" dirty="0"/>
          </a:p>
          <a:p>
            <a:r>
              <a:rPr lang="en-US" altLang="ja-JP" dirty="0"/>
              <a:t>	</a:t>
            </a:r>
            <a:r>
              <a:rPr lang="ja-JP" altLang="en-US" dirty="0"/>
              <a:t>自律した社員（現場）</a:t>
            </a:r>
            <a:endParaRPr lang="en-US" altLang="ja-JP" dirty="0"/>
          </a:p>
          <a:p>
            <a:r>
              <a:rPr kumimoji="1" lang="en-US" altLang="ja-JP" dirty="0"/>
              <a:t>	</a:t>
            </a:r>
            <a:r>
              <a:rPr kumimoji="1" lang="ja-JP" altLang="en-US" dirty="0"/>
              <a:t>方針展開（ビジョン、目的の共有化）</a:t>
            </a:r>
          </a:p>
        </p:txBody>
      </p:sp>
    </p:spTree>
    <p:extLst>
      <p:ext uri="{BB962C8B-B14F-4D97-AF65-F5344CB8AC3E}">
        <p14:creationId xmlns:p14="http://schemas.microsoft.com/office/powerpoint/2010/main" val="2066704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95525EE-CE16-43B2-BA24-257494A30BB6}"/>
              </a:ext>
            </a:extLst>
          </p:cNvPr>
          <p:cNvSpPr txBox="1"/>
          <p:nvPr/>
        </p:nvSpPr>
        <p:spPr>
          <a:xfrm>
            <a:off x="2767459" y="6858000"/>
            <a:ext cx="4221976" cy="230832"/>
          </a:xfrm>
          <a:prstGeom prst="rect">
            <a:avLst/>
          </a:prstGeom>
          <a:noFill/>
        </p:spPr>
        <p:txBody>
          <a:bodyPr wrap="square" rtlCol="0">
            <a:spAutoFit/>
          </a:bodyPr>
          <a:lstStyle/>
          <a:p>
            <a:r>
              <a:rPr lang="ja-JP" altLang="en-US" sz="900">
                <a:hlinkClick r:id="rId2" tooltip="http://free-illustrations.gatag.net/tag/歯車-ギア"/>
              </a:rPr>
              <a:t>この写真</a:t>
            </a:r>
            <a:r>
              <a:rPr lang="ja-JP" altLang="en-US" sz="900"/>
              <a:t> の作成者 不明な作成者 は </a:t>
            </a:r>
            <a:r>
              <a:rPr lang="ja-JP" altLang="en-US" sz="900">
                <a:hlinkClick r:id="rId3" tooltip="https://creativecommons.org/licenses/by/3.0/"/>
              </a:rPr>
              <a:t>CC BY</a:t>
            </a:r>
            <a:r>
              <a:rPr lang="ja-JP" altLang="en-US" sz="900"/>
              <a:t> のライセンスを許諾されています</a:t>
            </a:r>
          </a:p>
        </p:txBody>
      </p:sp>
      <p:grpSp>
        <p:nvGrpSpPr>
          <p:cNvPr id="18" name="グループ化 17">
            <a:extLst>
              <a:ext uri="{FF2B5EF4-FFF2-40B4-BE49-F238E27FC236}">
                <a16:creationId xmlns:a16="http://schemas.microsoft.com/office/drawing/2014/main" id="{DA875A17-1B65-4456-8AE1-00EA86A42261}"/>
              </a:ext>
            </a:extLst>
          </p:cNvPr>
          <p:cNvGrpSpPr/>
          <p:nvPr/>
        </p:nvGrpSpPr>
        <p:grpSpPr>
          <a:xfrm>
            <a:off x="457911" y="711664"/>
            <a:ext cx="984923" cy="4962220"/>
            <a:chOff x="5831841" y="711665"/>
            <a:chExt cx="900070" cy="4962220"/>
          </a:xfrm>
        </p:grpSpPr>
        <p:sp>
          <p:nvSpPr>
            <p:cNvPr id="3" name="正方形/長方形 2">
              <a:extLst>
                <a:ext uri="{FF2B5EF4-FFF2-40B4-BE49-F238E27FC236}">
                  <a16:creationId xmlns:a16="http://schemas.microsoft.com/office/drawing/2014/main" id="{CBD06C8A-7818-4A7D-8784-E024DC426789}"/>
                </a:ext>
              </a:extLst>
            </p:cNvPr>
            <p:cNvSpPr/>
            <p:nvPr/>
          </p:nvSpPr>
          <p:spPr>
            <a:xfrm>
              <a:off x="5831842" y="4257525"/>
              <a:ext cx="900069" cy="141636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現場オペレーション</a:t>
              </a:r>
              <a:endParaRPr kumimoji="1" lang="ja-JP" altLang="en-US" dirty="0"/>
            </a:p>
          </p:txBody>
        </p:sp>
        <p:sp>
          <p:nvSpPr>
            <p:cNvPr id="16" name="正方形/長方形 15">
              <a:extLst>
                <a:ext uri="{FF2B5EF4-FFF2-40B4-BE49-F238E27FC236}">
                  <a16:creationId xmlns:a16="http://schemas.microsoft.com/office/drawing/2014/main" id="{2DDEAC86-B900-4163-932F-644D49888FD4}"/>
                </a:ext>
              </a:extLst>
            </p:cNvPr>
            <p:cNvSpPr/>
            <p:nvPr/>
          </p:nvSpPr>
          <p:spPr>
            <a:xfrm>
              <a:off x="5831842" y="2747059"/>
              <a:ext cx="900069" cy="151046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管理</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FAA9494C-237F-475F-9DFD-803901921C7B}"/>
                </a:ext>
              </a:extLst>
            </p:cNvPr>
            <p:cNvSpPr/>
            <p:nvPr/>
          </p:nvSpPr>
          <p:spPr>
            <a:xfrm>
              <a:off x="5831841" y="711665"/>
              <a:ext cx="900069" cy="203539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経営</a:t>
              </a:r>
              <a:endParaRPr kumimoji="1" lang="ja-JP" altLang="en-US" dirty="0">
                <a:solidFill>
                  <a:schemeClr val="tx1"/>
                </a:solidFill>
              </a:endParaRPr>
            </a:p>
          </p:txBody>
        </p:sp>
      </p:grpSp>
      <p:grpSp>
        <p:nvGrpSpPr>
          <p:cNvPr id="22" name="グループ化 21">
            <a:extLst>
              <a:ext uri="{FF2B5EF4-FFF2-40B4-BE49-F238E27FC236}">
                <a16:creationId xmlns:a16="http://schemas.microsoft.com/office/drawing/2014/main" id="{3C85FFDC-82B0-4637-867E-595C4D3C691E}"/>
              </a:ext>
            </a:extLst>
          </p:cNvPr>
          <p:cNvGrpSpPr/>
          <p:nvPr/>
        </p:nvGrpSpPr>
        <p:grpSpPr>
          <a:xfrm>
            <a:off x="10005433" y="1805879"/>
            <a:ext cx="1017958" cy="3868005"/>
            <a:chOff x="5869501" y="1805879"/>
            <a:chExt cx="900071" cy="3868005"/>
          </a:xfrm>
        </p:grpSpPr>
        <p:sp>
          <p:nvSpPr>
            <p:cNvPr id="19" name="正方形/長方形 18">
              <a:extLst>
                <a:ext uri="{FF2B5EF4-FFF2-40B4-BE49-F238E27FC236}">
                  <a16:creationId xmlns:a16="http://schemas.microsoft.com/office/drawing/2014/main" id="{349BCC4B-209A-484D-BEF9-8D45145B3C74}"/>
                </a:ext>
              </a:extLst>
            </p:cNvPr>
            <p:cNvSpPr/>
            <p:nvPr/>
          </p:nvSpPr>
          <p:spPr>
            <a:xfrm>
              <a:off x="5869503" y="4391030"/>
              <a:ext cx="900069" cy="128285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現場オペレーション</a:t>
              </a:r>
              <a:endParaRPr kumimoji="1" lang="ja-JP" altLang="en-US" dirty="0"/>
            </a:p>
          </p:txBody>
        </p:sp>
        <p:sp>
          <p:nvSpPr>
            <p:cNvPr id="20" name="正方形/長方形 19">
              <a:extLst>
                <a:ext uri="{FF2B5EF4-FFF2-40B4-BE49-F238E27FC236}">
                  <a16:creationId xmlns:a16="http://schemas.microsoft.com/office/drawing/2014/main" id="{9A20B66F-A5B4-40C5-B8C7-AC0FF925D62E}"/>
                </a:ext>
              </a:extLst>
            </p:cNvPr>
            <p:cNvSpPr/>
            <p:nvPr/>
          </p:nvSpPr>
          <p:spPr>
            <a:xfrm>
              <a:off x="5869502" y="3222239"/>
              <a:ext cx="900069" cy="116879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管理</a:t>
              </a:r>
              <a:endParaRPr kumimoji="1" lang="ja-JP" altLang="en-US" dirty="0">
                <a:solidFill>
                  <a:schemeClr val="tx1"/>
                </a:solidFill>
              </a:endParaRPr>
            </a:p>
          </p:txBody>
        </p:sp>
        <p:sp>
          <p:nvSpPr>
            <p:cNvPr id="21" name="正方形/長方形 20">
              <a:extLst>
                <a:ext uri="{FF2B5EF4-FFF2-40B4-BE49-F238E27FC236}">
                  <a16:creationId xmlns:a16="http://schemas.microsoft.com/office/drawing/2014/main" id="{41A2C35C-BFEC-42A3-933D-CF7498B47705}"/>
                </a:ext>
              </a:extLst>
            </p:cNvPr>
            <p:cNvSpPr/>
            <p:nvPr/>
          </p:nvSpPr>
          <p:spPr>
            <a:xfrm>
              <a:off x="5869501" y="1805879"/>
              <a:ext cx="900069" cy="14163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経営</a:t>
              </a:r>
              <a:endParaRPr kumimoji="1" lang="ja-JP" altLang="en-US" dirty="0">
                <a:solidFill>
                  <a:schemeClr val="tx1"/>
                </a:solidFill>
              </a:endParaRPr>
            </a:p>
          </p:txBody>
        </p:sp>
      </p:grpSp>
      <p:sp>
        <p:nvSpPr>
          <p:cNvPr id="23" name="矢印: 山形 22">
            <a:extLst>
              <a:ext uri="{FF2B5EF4-FFF2-40B4-BE49-F238E27FC236}">
                <a16:creationId xmlns:a16="http://schemas.microsoft.com/office/drawing/2014/main" id="{A806F69E-F4D6-4773-BA15-466C656A7279}"/>
              </a:ext>
            </a:extLst>
          </p:cNvPr>
          <p:cNvSpPr/>
          <p:nvPr/>
        </p:nvSpPr>
        <p:spPr>
          <a:xfrm>
            <a:off x="5598195" y="2801881"/>
            <a:ext cx="1017958" cy="1891543"/>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a:extLst>
              <a:ext uri="{FF2B5EF4-FFF2-40B4-BE49-F238E27FC236}">
                <a16:creationId xmlns:a16="http://schemas.microsoft.com/office/drawing/2014/main" id="{B2D30FC6-12B0-4214-A939-991A923EC9E2}"/>
              </a:ext>
            </a:extLst>
          </p:cNvPr>
          <p:cNvSpPr txBox="1"/>
          <p:nvPr/>
        </p:nvSpPr>
        <p:spPr>
          <a:xfrm>
            <a:off x="1417684" y="207600"/>
            <a:ext cx="7203651" cy="584775"/>
          </a:xfrm>
          <a:prstGeom prst="rect">
            <a:avLst/>
          </a:prstGeom>
          <a:noFill/>
        </p:spPr>
        <p:txBody>
          <a:bodyPr wrap="square" rtlCol="0">
            <a:spAutoFit/>
          </a:bodyPr>
          <a:lstStyle/>
          <a:p>
            <a:r>
              <a:rPr lang="ja-JP" altLang="en-US" sz="3200" dirty="0"/>
              <a:t>ビジネス・スピードを上げる</a:t>
            </a:r>
            <a:endParaRPr kumimoji="1" lang="ja-JP" altLang="en-US" sz="3200" dirty="0"/>
          </a:p>
        </p:txBody>
      </p:sp>
      <p:sp>
        <p:nvSpPr>
          <p:cNvPr id="25" name="テキスト ボックス 24">
            <a:extLst>
              <a:ext uri="{FF2B5EF4-FFF2-40B4-BE49-F238E27FC236}">
                <a16:creationId xmlns:a16="http://schemas.microsoft.com/office/drawing/2014/main" id="{B9AB8C09-397D-4DFD-BC4A-931A30309001}"/>
              </a:ext>
            </a:extLst>
          </p:cNvPr>
          <p:cNvSpPr txBox="1"/>
          <p:nvPr/>
        </p:nvSpPr>
        <p:spPr>
          <a:xfrm>
            <a:off x="7123614" y="1029287"/>
            <a:ext cx="4537166" cy="923330"/>
          </a:xfrm>
          <a:prstGeom prst="rect">
            <a:avLst/>
          </a:prstGeom>
          <a:noFill/>
        </p:spPr>
        <p:txBody>
          <a:bodyPr wrap="square" rtlCol="0">
            <a:spAutoFit/>
          </a:bodyPr>
          <a:lstStyle/>
          <a:p>
            <a:r>
              <a:rPr kumimoji="1" lang="ja-JP" altLang="en-US" b="1" dirty="0"/>
              <a:t>大部屋システムは、</a:t>
            </a:r>
            <a:r>
              <a:rPr kumimoji="1" lang="ja-JP" altLang="en-US" dirty="0"/>
              <a:t>現場と経営、管理のスピードの同期を行い、意思決定サイクルの短縮を目指す。</a:t>
            </a:r>
          </a:p>
        </p:txBody>
      </p:sp>
      <p:sp>
        <p:nvSpPr>
          <p:cNvPr id="26" name="矢印: 上 25">
            <a:extLst>
              <a:ext uri="{FF2B5EF4-FFF2-40B4-BE49-F238E27FC236}">
                <a16:creationId xmlns:a16="http://schemas.microsoft.com/office/drawing/2014/main" id="{A8B966D4-9D2F-40E1-BA4E-BC2D9F8B2FE7}"/>
              </a:ext>
            </a:extLst>
          </p:cNvPr>
          <p:cNvSpPr/>
          <p:nvPr/>
        </p:nvSpPr>
        <p:spPr>
          <a:xfrm>
            <a:off x="163057" y="2037805"/>
            <a:ext cx="464690" cy="2917371"/>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Reporting</a:t>
            </a:r>
            <a:endParaRPr kumimoji="1" lang="ja-JP" altLang="en-US" b="1" dirty="0"/>
          </a:p>
        </p:txBody>
      </p:sp>
      <p:grpSp>
        <p:nvGrpSpPr>
          <p:cNvPr id="37" name="グループ化 36">
            <a:extLst>
              <a:ext uri="{FF2B5EF4-FFF2-40B4-BE49-F238E27FC236}">
                <a16:creationId xmlns:a16="http://schemas.microsoft.com/office/drawing/2014/main" id="{10F1B44A-ED15-4D05-B263-610C3DAF5B81}"/>
              </a:ext>
            </a:extLst>
          </p:cNvPr>
          <p:cNvGrpSpPr/>
          <p:nvPr/>
        </p:nvGrpSpPr>
        <p:grpSpPr>
          <a:xfrm>
            <a:off x="6883046" y="1885872"/>
            <a:ext cx="3045728" cy="3788012"/>
            <a:chOff x="7529546" y="1885872"/>
            <a:chExt cx="3045728" cy="3788012"/>
          </a:xfrm>
        </p:grpSpPr>
        <p:grpSp>
          <p:nvGrpSpPr>
            <p:cNvPr id="4" name="グループ化 3">
              <a:extLst>
                <a:ext uri="{FF2B5EF4-FFF2-40B4-BE49-F238E27FC236}">
                  <a16:creationId xmlns:a16="http://schemas.microsoft.com/office/drawing/2014/main" id="{6C35607B-D3D8-43F1-8CA5-1B76C52A9AED}"/>
                </a:ext>
              </a:extLst>
            </p:cNvPr>
            <p:cNvGrpSpPr/>
            <p:nvPr/>
          </p:nvGrpSpPr>
          <p:grpSpPr>
            <a:xfrm>
              <a:off x="7529546" y="1885872"/>
              <a:ext cx="3045728" cy="3788012"/>
              <a:chOff x="7406883" y="1800767"/>
              <a:chExt cx="3045728" cy="3788012"/>
            </a:xfrm>
          </p:grpSpPr>
          <p:pic>
            <p:nvPicPr>
              <p:cNvPr id="12" name="図 11">
                <a:extLst>
                  <a:ext uri="{FF2B5EF4-FFF2-40B4-BE49-F238E27FC236}">
                    <a16:creationId xmlns:a16="http://schemas.microsoft.com/office/drawing/2014/main" id="{035CDCA8-B3A2-4666-AE2D-216B698929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36251" y="4172419"/>
                <a:ext cx="1416360" cy="1416360"/>
              </a:xfrm>
              <a:prstGeom prst="rect">
                <a:avLst/>
              </a:prstGeom>
              <a:noFill/>
            </p:spPr>
          </p:pic>
          <p:pic>
            <p:nvPicPr>
              <p:cNvPr id="13" name="図 12">
                <a:extLst>
                  <a:ext uri="{FF2B5EF4-FFF2-40B4-BE49-F238E27FC236}">
                    <a16:creationId xmlns:a16="http://schemas.microsoft.com/office/drawing/2014/main" id="{2244AEEE-C32B-457B-9838-22AFB8F616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80000">
                <a:off x="7928165" y="1800767"/>
                <a:ext cx="1416360" cy="1416360"/>
              </a:xfrm>
              <a:prstGeom prst="rect">
                <a:avLst/>
              </a:prstGeom>
              <a:noFill/>
            </p:spPr>
          </p:pic>
          <p:pic>
            <p:nvPicPr>
              <p:cNvPr id="14" name="図 13">
                <a:extLst>
                  <a:ext uri="{FF2B5EF4-FFF2-40B4-BE49-F238E27FC236}">
                    <a16:creationId xmlns:a16="http://schemas.microsoft.com/office/drawing/2014/main" id="{C45EF67C-8101-4C5E-859E-A8BEDE1C48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6883" y="4172419"/>
                <a:ext cx="1416360" cy="1416360"/>
              </a:xfrm>
              <a:prstGeom prst="rect">
                <a:avLst/>
              </a:prstGeom>
              <a:noFill/>
            </p:spPr>
          </p:pic>
          <p:pic>
            <p:nvPicPr>
              <p:cNvPr id="15" name="図 14">
                <a:extLst>
                  <a:ext uri="{FF2B5EF4-FFF2-40B4-BE49-F238E27FC236}">
                    <a16:creationId xmlns:a16="http://schemas.microsoft.com/office/drawing/2014/main" id="{93111368-6D65-4C84-8330-7130C95DC8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21567" y="3137135"/>
                <a:ext cx="1416360" cy="1416360"/>
              </a:xfrm>
              <a:prstGeom prst="rect">
                <a:avLst/>
              </a:prstGeom>
              <a:noFill/>
            </p:spPr>
          </p:pic>
        </p:grpSp>
        <p:sp>
          <p:nvSpPr>
            <p:cNvPr id="30" name="テキスト ボックス 29">
              <a:extLst>
                <a:ext uri="{FF2B5EF4-FFF2-40B4-BE49-F238E27FC236}">
                  <a16:creationId xmlns:a16="http://schemas.microsoft.com/office/drawing/2014/main" id="{764F0EF8-8EB5-403E-BE39-6BF5AA5F9927}"/>
                </a:ext>
              </a:extLst>
            </p:cNvPr>
            <p:cNvSpPr txBox="1"/>
            <p:nvPr/>
          </p:nvSpPr>
          <p:spPr>
            <a:xfrm>
              <a:off x="7816295" y="478792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1" name="テキスト ボックス 30">
              <a:extLst>
                <a:ext uri="{FF2B5EF4-FFF2-40B4-BE49-F238E27FC236}">
                  <a16:creationId xmlns:a16="http://schemas.microsoft.com/office/drawing/2014/main" id="{763D50B4-92D9-4977-A678-27576A7506D8}"/>
                </a:ext>
              </a:extLst>
            </p:cNvPr>
            <p:cNvSpPr txBox="1"/>
            <p:nvPr/>
          </p:nvSpPr>
          <p:spPr>
            <a:xfrm>
              <a:off x="9436019" y="4781005"/>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6DDEF280-B38B-442A-B869-E3CC36A81892}"/>
                </a:ext>
              </a:extLst>
            </p:cNvPr>
            <p:cNvSpPr txBox="1"/>
            <p:nvPr/>
          </p:nvSpPr>
          <p:spPr>
            <a:xfrm>
              <a:off x="8621335" y="3740898"/>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3" name="テキスト ボックス 32">
              <a:extLst>
                <a:ext uri="{FF2B5EF4-FFF2-40B4-BE49-F238E27FC236}">
                  <a16:creationId xmlns:a16="http://schemas.microsoft.com/office/drawing/2014/main" id="{F8E790BA-B351-45AC-BC13-F81A6703C12E}"/>
                </a:ext>
              </a:extLst>
            </p:cNvPr>
            <p:cNvSpPr txBox="1"/>
            <p:nvPr/>
          </p:nvSpPr>
          <p:spPr>
            <a:xfrm>
              <a:off x="8327933" y="242109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grpSp>
      <p:grpSp>
        <p:nvGrpSpPr>
          <p:cNvPr id="36" name="グループ化 35">
            <a:extLst>
              <a:ext uri="{FF2B5EF4-FFF2-40B4-BE49-F238E27FC236}">
                <a16:creationId xmlns:a16="http://schemas.microsoft.com/office/drawing/2014/main" id="{2A91FC16-F5A3-475E-8340-1B709CC69BCF}"/>
              </a:ext>
            </a:extLst>
          </p:cNvPr>
          <p:cNvGrpSpPr/>
          <p:nvPr/>
        </p:nvGrpSpPr>
        <p:grpSpPr>
          <a:xfrm>
            <a:off x="1442836" y="711665"/>
            <a:ext cx="3625552" cy="4966324"/>
            <a:chOff x="1442836" y="711665"/>
            <a:chExt cx="3625552" cy="4966324"/>
          </a:xfrm>
        </p:grpSpPr>
        <p:grpSp>
          <p:nvGrpSpPr>
            <p:cNvPr id="2" name="グループ化 1">
              <a:extLst>
                <a:ext uri="{FF2B5EF4-FFF2-40B4-BE49-F238E27FC236}">
                  <a16:creationId xmlns:a16="http://schemas.microsoft.com/office/drawing/2014/main" id="{01C7F8D4-10B8-4FF6-8E92-E3314943E493}"/>
                </a:ext>
              </a:extLst>
            </p:cNvPr>
            <p:cNvGrpSpPr/>
            <p:nvPr/>
          </p:nvGrpSpPr>
          <p:grpSpPr>
            <a:xfrm>
              <a:off x="1442836" y="711665"/>
              <a:ext cx="3625552" cy="4966324"/>
              <a:chOff x="6415430" y="633288"/>
              <a:chExt cx="3625552" cy="4966324"/>
            </a:xfrm>
          </p:grpSpPr>
          <p:pic>
            <p:nvPicPr>
              <p:cNvPr id="10" name="図 9">
                <a:extLst>
                  <a:ext uri="{FF2B5EF4-FFF2-40B4-BE49-F238E27FC236}">
                    <a16:creationId xmlns:a16="http://schemas.microsoft.com/office/drawing/2014/main" id="{553BF613-7F53-497B-8CAE-69CF4069E2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92568" y="633288"/>
                <a:ext cx="2348414" cy="2348414"/>
              </a:xfrm>
              <a:prstGeom prst="rect">
                <a:avLst/>
              </a:prstGeom>
            </p:spPr>
          </p:pic>
          <p:pic>
            <p:nvPicPr>
              <p:cNvPr id="7" name="図 6">
                <a:extLst>
                  <a:ext uri="{FF2B5EF4-FFF2-40B4-BE49-F238E27FC236}">
                    <a16:creationId xmlns:a16="http://schemas.microsoft.com/office/drawing/2014/main" id="{1998AE83-CF3C-458A-B2FD-6DA98172D5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23610" y="2668682"/>
                <a:ext cx="1946365" cy="1946365"/>
              </a:xfrm>
              <a:prstGeom prst="rect">
                <a:avLst/>
              </a:prstGeom>
              <a:noFill/>
            </p:spPr>
          </p:pic>
          <p:pic>
            <p:nvPicPr>
              <p:cNvPr id="8" name="図 7">
                <a:extLst>
                  <a:ext uri="{FF2B5EF4-FFF2-40B4-BE49-F238E27FC236}">
                    <a16:creationId xmlns:a16="http://schemas.microsoft.com/office/drawing/2014/main" id="{D69F0651-D717-4A49-BEE1-306A3CC0F4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61795" y="4183252"/>
                <a:ext cx="1416360" cy="1416360"/>
              </a:xfrm>
              <a:prstGeom prst="rect">
                <a:avLst/>
              </a:prstGeom>
              <a:noFill/>
            </p:spPr>
          </p:pic>
          <p:pic>
            <p:nvPicPr>
              <p:cNvPr id="9" name="図 8">
                <a:extLst>
                  <a:ext uri="{FF2B5EF4-FFF2-40B4-BE49-F238E27FC236}">
                    <a16:creationId xmlns:a16="http://schemas.microsoft.com/office/drawing/2014/main" id="{3898C29A-A2C9-49AC-8D2F-B2159ACD60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15430" y="4183252"/>
                <a:ext cx="1416360" cy="1416360"/>
              </a:xfrm>
              <a:prstGeom prst="rect">
                <a:avLst/>
              </a:prstGeom>
              <a:noFill/>
            </p:spPr>
          </p:pic>
        </p:grpSp>
        <p:sp>
          <p:nvSpPr>
            <p:cNvPr id="28" name="テキスト ボックス 27">
              <a:extLst>
                <a:ext uri="{FF2B5EF4-FFF2-40B4-BE49-F238E27FC236}">
                  <a16:creationId xmlns:a16="http://schemas.microsoft.com/office/drawing/2014/main" id="{D2EF044C-90CE-4B72-AD62-CCA710EB4ED0}"/>
                </a:ext>
              </a:extLst>
            </p:cNvPr>
            <p:cNvSpPr txBox="1"/>
            <p:nvPr/>
          </p:nvSpPr>
          <p:spPr>
            <a:xfrm>
              <a:off x="3675017" y="478100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29" name="テキスト ボックス 28">
              <a:extLst>
                <a:ext uri="{FF2B5EF4-FFF2-40B4-BE49-F238E27FC236}">
                  <a16:creationId xmlns:a16="http://schemas.microsoft.com/office/drawing/2014/main" id="{373FB8A0-6DCF-4DD5-898D-B17B783670CB}"/>
                </a:ext>
              </a:extLst>
            </p:cNvPr>
            <p:cNvSpPr txBox="1"/>
            <p:nvPr/>
          </p:nvSpPr>
          <p:spPr>
            <a:xfrm>
              <a:off x="1700723" y="4770510"/>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4" name="テキスト ボックス 33">
              <a:extLst>
                <a:ext uri="{FF2B5EF4-FFF2-40B4-BE49-F238E27FC236}">
                  <a16:creationId xmlns:a16="http://schemas.microsoft.com/office/drawing/2014/main" id="{BA5DD513-3AFA-499C-97E2-52E7960FAAF9}"/>
                </a:ext>
              </a:extLst>
            </p:cNvPr>
            <p:cNvSpPr txBox="1"/>
            <p:nvPr/>
          </p:nvSpPr>
          <p:spPr>
            <a:xfrm>
              <a:off x="2627998" y="3507419"/>
              <a:ext cx="992400" cy="369332"/>
            </a:xfrm>
            <a:prstGeom prst="rect">
              <a:avLst/>
            </a:prstGeom>
            <a:solidFill>
              <a:schemeClr val="bg1"/>
            </a:solidFill>
          </p:spPr>
          <p:txBody>
            <a:bodyPr wrap="square" rtlCol="0">
              <a:spAutoFit/>
            </a:bodyPr>
            <a:lstStyle/>
            <a:p>
              <a:pPr algn="ctr"/>
              <a:r>
                <a:rPr lang="en-US" altLang="ja-JP" b="1">
                  <a:solidFill>
                    <a:srgbClr val="FF0000"/>
                  </a:solidFill>
                </a:rPr>
                <a:t>Weekly</a:t>
              </a:r>
              <a:endParaRPr kumimoji="1" lang="ja-JP" altLang="en-US" b="1" dirty="0">
                <a:solidFill>
                  <a:srgbClr val="FF0000"/>
                </a:solidFill>
              </a:endParaRPr>
            </a:p>
          </p:txBody>
        </p:sp>
        <p:sp>
          <p:nvSpPr>
            <p:cNvPr id="35" name="テキスト ボックス 34">
              <a:extLst>
                <a:ext uri="{FF2B5EF4-FFF2-40B4-BE49-F238E27FC236}">
                  <a16:creationId xmlns:a16="http://schemas.microsoft.com/office/drawing/2014/main" id="{1BD8EACE-B8AB-4D17-851B-64879E90A721}"/>
                </a:ext>
              </a:extLst>
            </p:cNvPr>
            <p:cNvSpPr txBox="1"/>
            <p:nvPr/>
          </p:nvSpPr>
          <p:spPr>
            <a:xfrm>
              <a:off x="3198104" y="1689997"/>
              <a:ext cx="1392154" cy="369332"/>
            </a:xfrm>
            <a:prstGeom prst="rect">
              <a:avLst/>
            </a:prstGeom>
            <a:solidFill>
              <a:schemeClr val="bg1"/>
            </a:solidFill>
          </p:spPr>
          <p:txBody>
            <a:bodyPr wrap="square" rtlCol="0">
              <a:spAutoFit/>
            </a:bodyPr>
            <a:lstStyle/>
            <a:p>
              <a:pPr algn="ctr"/>
              <a:r>
                <a:rPr lang="en-US" altLang="ja-JP" b="1">
                  <a:solidFill>
                    <a:srgbClr val="FF0000"/>
                  </a:solidFill>
                </a:rPr>
                <a:t>Monthly</a:t>
              </a:r>
              <a:endParaRPr kumimoji="1" lang="ja-JP" altLang="en-US" b="1" dirty="0">
                <a:solidFill>
                  <a:srgbClr val="FF0000"/>
                </a:solidFill>
              </a:endParaRPr>
            </a:p>
          </p:txBody>
        </p:sp>
      </p:grpSp>
      <p:sp>
        <p:nvSpPr>
          <p:cNvPr id="38" name="テキスト ボックス 37">
            <a:extLst>
              <a:ext uri="{FF2B5EF4-FFF2-40B4-BE49-F238E27FC236}">
                <a16:creationId xmlns:a16="http://schemas.microsoft.com/office/drawing/2014/main" id="{21EBEEB7-4403-4C6D-AA0B-36CEC2F3CEFC}"/>
              </a:ext>
            </a:extLst>
          </p:cNvPr>
          <p:cNvSpPr txBox="1"/>
          <p:nvPr/>
        </p:nvSpPr>
        <p:spPr>
          <a:xfrm>
            <a:off x="7781310" y="5834597"/>
            <a:ext cx="3558257" cy="646331"/>
          </a:xfrm>
          <a:prstGeom prst="rect">
            <a:avLst/>
          </a:prstGeom>
          <a:noFill/>
        </p:spPr>
        <p:txBody>
          <a:bodyPr wrap="square" rtlCol="0">
            <a:spAutoFit/>
          </a:bodyPr>
          <a:lstStyle/>
          <a:p>
            <a:pPr algn="ctr"/>
            <a:r>
              <a:rPr kumimoji="1" lang="ja-JP" altLang="en-US" b="1" dirty="0">
                <a:solidFill>
                  <a:srgbClr val="FF0000"/>
                </a:solidFill>
              </a:rPr>
              <a:t>現場が</a:t>
            </a:r>
            <a:r>
              <a:rPr kumimoji="1" lang="ja-JP" altLang="en-US" b="1" dirty="0" err="1">
                <a:solidFill>
                  <a:srgbClr val="FF0000"/>
                </a:solidFill>
              </a:rPr>
              <a:t>見える化されて</a:t>
            </a:r>
            <a:r>
              <a:rPr kumimoji="1" lang="ja-JP" altLang="en-US" b="1" dirty="0">
                <a:solidFill>
                  <a:srgbClr val="FF0000"/>
                </a:solidFill>
              </a:rPr>
              <a:t>居れば、報告書を作成する必要が無い。</a:t>
            </a:r>
          </a:p>
        </p:txBody>
      </p:sp>
      <p:sp>
        <p:nvSpPr>
          <p:cNvPr id="5" name="四角形: 角を丸くする 4">
            <a:extLst>
              <a:ext uri="{FF2B5EF4-FFF2-40B4-BE49-F238E27FC236}">
                <a16:creationId xmlns:a16="http://schemas.microsoft.com/office/drawing/2014/main" id="{22ADD88E-C6B4-4F9B-81F7-44693D2409A3}"/>
              </a:ext>
            </a:extLst>
          </p:cNvPr>
          <p:cNvSpPr/>
          <p:nvPr/>
        </p:nvSpPr>
        <p:spPr>
          <a:xfrm>
            <a:off x="10967583" y="1805879"/>
            <a:ext cx="441946" cy="2982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OBEYA</a:t>
            </a:r>
            <a:endParaRPr kumimoji="1" lang="ja-JP" altLang="en-US" b="1" dirty="0"/>
          </a:p>
        </p:txBody>
      </p:sp>
    </p:spTree>
    <p:extLst>
      <p:ext uri="{BB962C8B-B14F-4D97-AF65-F5344CB8AC3E}">
        <p14:creationId xmlns:p14="http://schemas.microsoft.com/office/powerpoint/2010/main" val="1238833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吹き出し 35"/>
          <p:cNvSpPr/>
          <p:nvPr/>
        </p:nvSpPr>
        <p:spPr>
          <a:xfrm>
            <a:off x="2029556" y="2231157"/>
            <a:ext cx="2327641" cy="792088"/>
          </a:xfrm>
          <a:prstGeom prst="wedgeRoundRectCallout">
            <a:avLst>
              <a:gd name="adj1" fmla="val 143114"/>
              <a:gd name="adj2" fmla="val -106151"/>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2060"/>
                </a:solidFill>
              </a:rPr>
              <a:t>非製造業で初の</a:t>
            </a:r>
            <a:endParaRPr kumimoji="1" lang="en-US" altLang="ja-JP" b="1" dirty="0">
              <a:solidFill>
                <a:srgbClr val="002060"/>
              </a:solidFill>
            </a:endParaRPr>
          </a:p>
          <a:p>
            <a:pPr algn="ctr"/>
            <a:r>
              <a:rPr kumimoji="1" lang="ja-JP" altLang="en-US" b="1" dirty="0">
                <a:solidFill>
                  <a:srgbClr val="002060"/>
                </a:solidFill>
              </a:rPr>
              <a:t>大部屋の実現</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24580" y="1891851"/>
            <a:ext cx="2848558" cy="21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04035" y="1891851"/>
            <a:ext cx="2848558" cy="213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3"/>
          <p:cNvSpPr>
            <a:spLocks noGrp="1"/>
          </p:cNvSpPr>
          <p:nvPr>
            <p:ph type="title"/>
          </p:nvPr>
        </p:nvSpPr>
        <p:spPr>
          <a:xfrm>
            <a:off x="1945196" y="116632"/>
            <a:ext cx="8229600" cy="634082"/>
          </a:xfrm>
        </p:spPr>
        <p:txBody>
          <a:bodyPr>
            <a:normAutofit/>
          </a:bodyPr>
          <a:lstStyle/>
          <a:p>
            <a:r>
              <a:rPr lang="ja-JP" altLang="en-US" sz="2800" dirty="0">
                <a:latin typeface="+mj-ea"/>
              </a:rPr>
              <a:t>ビジネススピードを高めて成功した</a:t>
            </a:r>
            <a:r>
              <a:rPr lang="en-US" altLang="ja-JP" sz="2800" dirty="0">
                <a:latin typeface="+mj-ea"/>
              </a:rPr>
              <a:t>DevOps</a:t>
            </a:r>
            <a:r>
              <a:rPr lang="ja-JP" altLang="en-US" sz="2800" dirty="0">
                <a:latin typeface="+mj-ea"/>
              </a:rPr>
              <a:t> </a:t>
            </a:r>
            <a:r>
              <a:rPr lang="ja-JP" altLang="en-US" sz="2800" dirty="0"/>
              <a:t>事例</a:t>
            </a:r>
          </a:p>
        </p:txBody>
      </p:sp>
      <p:sp>
        <p:nvSpPr>
          <p:cNvPr id="2" name="テキスト ボックス 1"/>
          <p:cNvSpPr txBox="1"/>
          <p:nvPr/>
        </p:nvSpPr>
        <p:spPr>
          <a:xfrm>
            <a:off x="539646" y="736507"/>
            <a:ext cx="6487074" cy="1169551"/>
          </a:xfrm>
          <a:prstGeom prst="rect">
            <a:avLst/>
          </a:prstGeom>
          <a:noFill/>
        </p:spPr>
        <p:txBody>
          <a:bodyPr wrap="square" rtlCol="0">
            <a:spAutoFit/>
          </a:bodyPr>
          <a:lstStyle/>
          <a:p>
            <a:r>
              <a:rPr kumimoji="1" lang="en-US" altLang="ja-JP" sz="1400" dirty="0"/>
              <a:t>2009</a:t>
            </a:r>
            <a:r>
              <a:rPr lang="ja-JP" altLang="en-US" sz="1400" dirty="0"/>
              <a:t>年</a:t>
            </a:r>
            <a:r>
              <a:rPr lang="en-US" altLang="ja-JP" sz="1400" dirty="0"/>
              <a:t>	</a:t>
            </a:r>
            <a:r>
              <a:rPr lang="ja-JP" altLang="en-US" sz="1400" dirty="0"/>
              <a:t>アジャイル開発を開始</a:t>
            </a:r>
            <a:endParaRPr lang="en-US" altLang="ja-JP" sz="1400" dirty="0"/>
          </a:p>
          <a:p>
            <a:r>
              <a:rPr kumimoji="1" lang="en-US" altLang="ja-JP" sz="1400" dirty="0"/>
              <a:t>2011</a:t>
            </a:r>
            <a:r>
              <a:rPr kumimoji="1" lang="ja-JP" altLang="en-US" sz="1400" dirty="0"/>
              <a:t>年秋</a:t>
            </a:r>
            <a:r>
              <a:rPr kumimoji="1" lang="en-US" altLang="ja-JP" sz="1400" dirty="0"/>
              <a:t>	</a:t>
            </a:r>
            <a:r>
              <a:rPr kumimoji="1" lang="ja-JP" altLang="en-US" sz="1400" dirty="0"/>
              <a:t>アジャイル開発は成功裏に導入できたが</a:t>
            </a:r>
            <a:r>
              <a:rPr kumimoji="1" lang="ja-JP" altLang="en-US" sz="1400" dirty="0" err="1"/>
              <a:t>、、、</a:t>
            </a:r>
            <a:endParaRPr kumimoji="1" lang="en-US" altLang="ja-JP" sz="1400" dirty="0"/>
          </a:p>
          <a:p>
            <a:r>
              <a:rPr lang="en-US" altLang="ja-JP" sz="1400" dirty="0"/>
              <a:t>	</a:t>
            </a:r>
            <a:r>
              <a:rPr lang="ja-JP" altLang="en-US" sz="1400" dirty="0"/>
              <a:t>課題噴出：　開発工程はボトルネックでは無かった。</a:t>
            </a:r>
            <a:endParaRPr lang="en-US" altLang="ja-JP" sz="1400" dirty="0"/>
          </a:p>
          <a:p>
            <a:r>
              <a:rPr kumimoji="1" lang="en-US" altLang="ja-JP" sz="1400" dirty="0"/>
              <a:t>2012</a:t>
            </a:r>
            <a:r>
              <a:rPr kumimoji="1" lang="ja-JP" altLang="en-US" sz="1400" dirty="0"/>
              <a:t>年</a:t>
            </a:r>
            <a:r>
              <a:rPr kumimoji="1" lang="en-US" altLang="ja-JP" sz="1400" dirty="0"/>
              <a:t>4</a:t>
            </a:r>
            <a:r>
              <a:rPr kumimoji="1" lang="ja-JP" altLang="en-US" sz="1400" dirty="0"/>
              <a:t>月</a:t>
            </a:r>
            <a:r>
              <a:rPr kumimoji="1" lang="en-US" altLang="ja-JP" sz="1400" dirty="0"/>
              <a:t>	</a:t>
            </a:r>
            <a:r>
              <a:rPr kumimoji="1" lang="ja-JP" altLang="en-US" sz="1400" dirty="0"/>
              <a:t>ビジネスプロセスの全工程の見直しと</a:t>
            </a:r>
            <a:r>
              <a:rPr lang="ja-JP" altLang="en-US" sz="1400" dirty="0"/>
              <a:t>整流</a:t>
            </a:r>
            <a:r>
              <a:rPr kumimoji="1" lang="ja-JP" altLang="en-US" sz="1400" dirty="0"/>
              <a:t>化のプロジェクト開始</a:t>
            </a:r>
            <a:endParaRPr kumimoji="1" lang="en-US" altLang="ja-JP" sz="1400" dirty="0"/>
          </a:p>
          <a:p>
            <a:r>
              <a:rPr lang="en-US" altLang="ja-JP" sz="1400" dirty="0"/>
              <a:t>2013</a:t>
            </a:r>
            <a:r>
              <a:rPr lang="ja-JP" altLang="en-US" sz="1400" dirty="0"/>
              <a:t>年</a:t>
            </a:r>
            <a:r>
              <a:rPr lang="en-US" altLang="ja-JP" sz="1400" dirty="0"/>
              <a:t>10</a:t>
            </a:r>
            <a:r>
              <a:rPr lang="ja-JP" altLang="en-US" sz="1400" dirty="0"/>
              <a:t>月</a:t>
            </a:r>
            <a:r>
              <a:rPr lang="en-US" altLang="ja-JP" sz="1400" dirty="0"/>
              <a:t>DevOps</a:t>
            </a:r>
            <a:r>
              <a:rPr lang="ja-JP" altLang="en-US" sz="1400" dirty="0"/>
              <a:t>の導入（全プロセスの見える化、同期化と大部屋化実現）</a:t>
            </a:r>
            <a:endParaRPr lang="en-US" altLang="ja-JP" sz="1400" dirty="0"/>
          </a:p>
        </p:txBody>
      </p:sp>
      <p:grpSp>
        <p:nvGrpSpPr>
          <p:cNvPr id="12" name="グループ化 11"/>
          <p:cNvGrpSpPr/>
          <p:nvPr/>
        </p:nvGrpSpPr>
        <p:grpSpPr>
          <a:xfrm>
            <a:off x="2315580" y="4183450"/>
            <a:ext cx="7776864" cy="505691"/>
            <a:chOff x="791580" y="4183449"/>
            <a:chExt cx="7776864" cy="505691"/>
          </a:xfrm>
          <a:solidFill>
            <a:schemeClr val="accent4">
              <a:lumMod val="40000"/>
              <a:lumOff val="60000"/>
            </a:schemeClr>
          </a:solidFill>
        </p:grpSpPr>
        <p:sp>
          <p:nvSpPr>
            <p:cNvPr id="3" name="角丸四角形 2"/>
            <p:cNvSpPr/>
            <p:nvPr/>
          </p:nvSpPr>
          <p:spPr>
            <a:xfrm>
              <a:off x="791580" y="4185084"/>
              <a:ext cx="792088"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企画</a:t>
              </a:r>
            </a:p>
          </p:txBody>
        </p:sp>
        <p:sp>
          <p:nvSpPr>
            <p:cNvPr id="5" name="角丸四角形 4"/>
            <p:cNvSpPr/>
            <p:nvPr/>
          </p:nvSpPr>
          <p:spPr>
            <a:xfrm>
              <a:off x="1759910" y="4183449"/>
              <a:ext cx="792088"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営業</a:t>
              </a:r>
              <a:endParaRPr kumimoji="1" lang="ja-JP" altLang="en-US" dirty="0">
                <a:solidFill>
                  <a:srgbClr val="002060"/>
                </a:solidFill>
              </a:endParaRPr>
            </a:p>
          </p:txBody>
        </p:sp>
        <p:sp>
          <p:nvSpPr>
            <p:cNvPr id="6" name="角丸四角形 5"/>
            <p:cNvSpPr/>
            <p:nvPr/>
          </p:nvSpPr>
          <p:spPr>
            <a:xfrm>
              <a:off x="2735796" y="4185084"/>
              <a:ext cx="792088"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管理</a:t>
              </a:r>
              <a:endParaRPr kumimoji="1" lang="ja-JP" altLang="en-US" dirty="0">
                <a:solidFill>
                  <a:srgbClr val="002060"/>
                </a:solidFill>
              </a:endParaRPr>
            </a:p>
          </p:txBody>
        </p:sp>
        <p:sp>
          <p:nvSpPr>
            <p:cNvPr id="7" name="角丸四角形 6"/>
            <p:cNvSpPr/>
            <p:nvPr/>
          </p:nvSpPr>
          <p:spPr>
            <a:xfrm>
              <a:off x="3743907" y="4185084"/>
              <a:ext cx="858465"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2060"/>
                  </a:solidFill>
                </a:rPr>
                <a:t>デザイン</a:t>
              </a:r>
              <a:endParaRPr kumimoji="1" lang="ja-JP" altLang="en-US" sz="1200" b="1" dirty="0">
                <a:solidFill>
                  <a:srgbClr val="002060"/>
                </a:solidFill>
              </a:endParaRPr>
            </a:p>
          </p:txBody>
        </p:sp>
        <p:sp>
          <p:nvSpPr>
            <p:cNvPr id="8" name="角丸四角形 7"/>
            <p:cNvSpPr/>
            <p:nvPr/>
          </p:nvSpPr>
          <p:spPr>
            <a:xfrm>
              <a:off x="4752020" y="4185084"/>
              <a:ext cx="792088"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開発</a:t>
              </a:r>
              <a:endParaRPr kumimoji="1" lang="ja-JP" altLang="en-US" dirty="0">
                <a:solidFill>
                  <a:srgbClr val="002060"/>
                </a:solidFill>
              </a:endParaRPr>
            </a:p>
          </p:txBody>
        </p:sp>
        <p:sp>
          <p:nvSpPr>
            <p:cNvPr id="9" name="角丸四角形 8"/>
            <p:cNvSpPr/>
            <p:nvPr/>
          </p:nvSpPr>
          <p:spPr>
            <a:xfrm>
              <a:off x="5760132" y="4185084"/>
              <a:ext cx="792088"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移行</a:t>
              </a:r>
              <a:endParaRPr kumimoji="1" lang="ja-JP" altLang="en-US" dirty="0">
                <a:solidFill>
                  <a:srgbClr val="002060"/>
                </a:solidFill>
              </a:endParaRPr>
            </a:p>
          </p:txBody>
        </p:sp>
        <p:sp>
          <p:nvSpPr>
            <p:cNvPr id="10" name="角丸四角形 9"/>
            <p:cNvSpPr/>
            <p:nvPr/>
          </p:nvSpPr>
          <p:spPr>
            <a:xfrm>
              <a:off x="6768244" y="4185084"/>
              <a:ext cx="792088"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運用</a:t>
              </a:r>
              <a:endParaRPr kumimoji="1" lang="ja-JP" altLang="en-US" dirty="0">
                <a:solidFill>
                  <a:srgbClr val="002060"/>
                </a:solidFill>
              </a:endParaRPr>
            </a:p>
          </p:txBody>
        </p:sp>
        <p:sp>
          <p:nvSpPr>
            <p:cNvPr id="11" name="角丸四角形 10"/>
            <p:cNvSpPr/>
            <p:nvPr/>
          </p:nvSpPr>
          <p:spPr>
            <a:xfrm>
              <a:off x="7684888" y="4185084"/>
              <a:ext cx="883556" cy="50405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2060"/>
                  </a:solidFill>
                </a:rPr>
                <a:t>コール</a:t>
              </a:r>
              <a:endParaRPr lang="en-US" altLang="ja-JP" sz="1200" b="1" dirty="0">
                <a:solidFill>
                  <a:srgbClr val="002060"/>
                </a:solidFill>
              </a:endParaRPr>
            </a:p>
            <a:p>
              <a:pPr algn="ctr"/>
              <a:r>
                <a:rPr lang="ja-JP" altLang="en-US" sz="1200" b="1" dirty="0">
                  <a:solidFill>
                    <a:srgbClr val="002060"/>
                  </a:solidFill>
                </a:rPr>
                <a:t>センター</a:t>
              </a:r>
              <a:endParaRPr kumimoji="1" lang="ja-JP" altLang="en-US" sz="1200" b="1" dirty="0">
                <a:solidFill>
                  <a:srgbClr val="002060"/>
                </a:solidFill>
              </a:endParaRPr>
            </a:p>
          </p:txBody>
        </p:sp>
      </p:grpSp>
      <p:sp>
        <p:nvSpPr>
          <p:cNvPr id="13" name="テキスト ボックス 12"/>
          <p:cNvSpPr txBox="1"/>
          <p:nvPr/>
        </p:nvSpPr>
        <p:spPr>
          <a:xfrm>
            <a:off x="1040270" y="3144070"/>
            <a:ext cx="3316927" cy="400110"/>
          </a:xfrm>
          <a:prstGeom prst="rect">
            <a:avLst/>
          </a:prstGeom>
          <a:noFill/>
        </p:spPr>
        <p:txBody>
          <a:bodyPr wrap="square" rtlCol="0">
            <a:spAutoFit/>
          </a:bodyPr>
          <a:lstStyle/>
          <a:p>
            <a:r>
              <a:rPr lang="en-US" altLang="ja-JP" sz="2000" dirty="0"/>
              <a:t>PS</a:t>
            </a:r>
            <a:r>
              <a:rPr lang="ja-JP" altLang="en-US" sz="2000" dirty="0"/>
              <a:t>事業部ビジネスプロセス</a:t>
            </a:r>
            <a:endParaRPr kumimoji="1" lang="ja-JP" altLang="en-US" sz="2000"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28315" y="5380037"/>
            <a:ext cx="153617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68728" y="4898230"/>
            <a:ext cx="144016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18360" y="5438291"/>
            <a:ext cx="1502849" cy="112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283911" y="5065571"/>
            <a:ext cx="1531915" cy="114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83242" y="4852564"/>
            <a:ext cx="1501049" cy="112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26422" y="5438291"/>
            <a:ext cx="1587954" cy="119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946438" y="5266349"/>
            <a:ext cx="1520721" cy="11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矢印コネクタ 14"/>
          <p:cNvCxnSpPr>
            <a:stCxn id="5" idx="2"/>
            <a:endCxn id="1034" idx="0"/>
          </p:cNvCxnSpPr>
          <p:nvPr/>
        </p:nvCxnSpPr>
        <p:spPr>
          <a:xfrm flipH="1">
            <a:off x="2706798" y="4687506"/>
            <a:ext cx="973156" cy="57884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5" idx="2"/>
            <a:endCxn id="1032" idx="0"/>
          </p:cNvCxnSpPr>
          <p:nvPr/>
        </p:nvCxnSpPr>
        <p:spPr>
          <a:xfrm>
            <a:off x="3679954" y="4687505"/>
            <a:ext cx="369914" cy="37806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6" idx="2"/>
            <a:endCxn id="1031" idx="0"/>
          </p:cNvCxnSpPr>
          <p:nvPr/>
        </p:nvCxnSpPr>
        <p:spPr>
          <a:xfrm>
            <a:off x="4655841" y="4689140"/>
            <a:ext cx="864559" cy="74915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8" idx="2"/>
            <a:endCxn id="1033" idx="0"/>
          </p:cNvCxnSpPr>
          <p:nvPr/>
        </p:nvCxnSpPr>
        <p:spPr>
          <a:xfrm flipH="1">
            <a:off x="6233766" y="4689141"/>
            <a:ext cx="438298" cy="16342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9" idx="2"/>
            <a:endCxn id="1030" idx="0"/>
          </p:cNvCxnSpPr>
          <p:nvPr/>
        </p:nvCxnSpPr>
        <p:spPr>
          <a:xfrm flipH="1">
            <a:off x="7469784" y="4689140"/>
            <a:ext cx="210392" cy="74915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0" idx="2"/>
            <a:endCxn id="1029" idx="0"/>
          </p:cNvCxnSpPr>
          <p:nvPr/>
        </p:nvCxnSpPr>
        <p:spPr>
          <a:xfrm flipH="1">
            <a:off x="8488808" y="4689140"/>
            <a:ext cx="199480" cy="20909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25" name="直線矢印コネクタ 1024"/>
          <p:cNvCxnSpPr>
            <a:cxnSpLocks/>
            <a:stCxn id="11" idx="2"/>
            <a:endCxn id="1028" idx="0"/>
          </p:cNvCxnSpPr>
          <p:nvPr/>
        </p:nvCxnSpPr>
        <p:spPr>
          <a:xfrm>
            <a:off x="9650666" y="4689141"/>
            <a:ext cx="45735" cy="69089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37" name="直線矢印コネクタ 1036"/>
          <p:cNvCxnSpPr>
            <a:cxnSpLocks/>
            <a:stCxn id="7" idx="2"/>
            <a:endCxn id="1033" idx="0"/>
          </p:cNvCxnSpPr>
          <p:nvPr/>
        </p:nvCxnSpPr>
        <p:spPr>
          <a:xfrm>
            <a:off x="5697140" y="4689141"/>
            <a:ext cx="536627" cy="16342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41" name="直線矢印コネクタ 1040"/>
          <p:cNvCxnSpPr>
            <a:stCxn id="3" idx="2"/>
            <a:endCxn id="1031" idx="0"/>
          </p:cNvCxnSpPr>
          <p:nvPr/>
        </p:nvCxnSpPr>
        <p:spPr>
          <a:xfrm>
            <a:off x="2711625" y="4689140"/>
            <a:ext cx="2808775" cy="74915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6580187" y="2287609"/>
            <a:ext cx="3043876" cy="3672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バリューストリームマップ</a:t>
            </a:r>
          </a:p>
        </p:txBody>
      </p:sp>
      <p:sp>
        <p:nvSpPr>
          <p:cNvPr id="35" name="角丸四角形 34"/>
          <p:cNvSpPr/>
          <p:nvPr/>
        </p:nvSpPr>
        <p:spPr>
          <a:xfrm>
            <a:off x="714531" y="4782192"/>
            <a:ext cx="1680040" cy="5400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ビジュアルボード</a:t>
            </a:r>
          </a:p>
        </p:txBody>
      </p:sp>
      <p:sp>
        <p:nvSpPr>
          <p:cNvPr id="17" name="左右矢印 16"/>
          <p:cNvSpPr/>
          <p:nvPr/>
        </p:nvSpPr>
        <p:spPr>
          <a:xfrm>
            <a:off x="2273655" y="3457331"/>
            <a:ext cx="8190826" cy="866076"/>
          </a:xfrm>
          <a:prstGeom prst="leftRightArrow">
            <a:avLst/>
          </a:prstGeom>
          <a:solidFill>
            <a:schemeClr val="tx2">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70C0"/>
                </a:solidFill>
              </a:rPr>
              <a:t>プロセスの同期化（管理サイクル）とタスク粒度の均一化　→　</a:t>
            </a:r>
            <a:r>
              <a:rPr kumimoji="1" lang="ja-JP" altLang="en-US" sz="1600" b="1" dirty="0">
                <a:solidFill>
                  <a:srgbClr val="FF0000"/>
                </a:solidFill>
              </a:rPr>
              <a:t>一週間、一時間</a:t>
            </a:r>
          </a:p>
        </p:txBody>
      </p:sp>
      <p:grpSp>
        <p:nvGrpSpPr>
          <p:cNvPr id="22" name="グループ化 21"/>
          <p:cNvGrpSpPr/>
          <p:nvPr/>
        </p:nvGrpSpPr>
        <p:grpSpPr>
          <a:xfrm>
            <a:off x="8004466" y="449379"/>
            <a:ext cx="2591780" cy="1656184"/>
            <a:chOff x="6480466" y="449379"/>
            <a:chExt cx="2591780" cy="1656184"/>
          </a:xfrm>
          <a:solidFill>
            <a:schemeClr val="accent1">
              <a:lumMod val="60000"/>
              <a:lumOff val="40000"/>
            </a:schemeClr>
          </a:solidFill>
        </p:grpSpPr>
        <p:sp>
          <p:nvSpPr>
            <p:cNvPr id="19" name="爆発 1 18"/>
            <p:cNvSpPr/>
            <p:nvPr/>
          </p:nvSpPr>
          <p:spPr>
            <a:xfrm flipV="1">
              <a:off x="6480466" y="449379"/>
              <a:ext cx="2591780" cy="1656184"/>
            </a:xfrm>
            <a:prstGeom prst="irregularSeal1">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2">
                      <a:lumMod val="75000"/>
                    </a:schemeClr>
                  </a:solidFill>
                </a:rPr>
                <a:t>	</a:t>
              </a:r>
              <a:endParaRPr kumimoji="1" lang="ja-JP" altLang="en-US" dirty="0">
                <a:solidFill>
                  <a:schemeClr val="tx2">
                    <a:lumMod val="75000"/>
                  </a:schemeClr>
                </a:solidFill>
              </a:endParaRPr>
            </a:p>
          </p:txBody>
        </p:sp>
        <p:sp>
          <p:nvSpPr>
            <p:cNvPr id="20" name="テキスト ボックス 19"/>
            <p:cNvSpPr txBox="1"/>
            <p:nvPr/>
          </p:nvSpPr>
          <p:spPr>
            <a:xfrm>
              <a:off x="6839531" y="1184800"/>
              <a:ext cx="1989062" cy="707886"/>
            </a:xfrm>
            <a:prstGeom prst="rect">
              <a:avLst/>
            </a:prstGeom>
            <a:grpFill/>
          </p:spPr>
          <p:txBody>
            <a:bodyPr wrap="square" rtlCol="0">
              <a:spAutoFit/>
            </a:bodyPr>
            <a:lstStyle/>
            <a:p>
              <a:r>
                <a:rPr kumimoji="1" lang="ja-JP" altLang="en-US" sz="2000" b="1" dirty="0">
                  <a:solidFill>
                    <a:srgbClr val="7030A0"/>
                  </a:solidFill>
                </a:rPr>
                <a:t>事業規模が</a:t>
              </a:r>
              <a:endParaRPr kumimoji="1" lang="en-US" altLang="ja-JP" sz="2000" b="1" dirty="0">
                <a:solidFill>
                  <a:srgbClr val="7030A0"/>
                </a:solidFill>
              </a:endParaRPr>
            </a:p>
            <a:p>
              <a:pPr algn="ctr"/>
              <a:r>
                <a:rPr kumimoji="1" lang="ja-JP" altLang="en-US" sz="2000" b="1" dirty="0">
                  <a:solidFill>
                    <a:srgbClr val="7030A0"/>
                  </a:solidFill>
                </a:rPr>
                <a:t>２</a:t>
              </a:r>
              <a:r>
                <a:rPr lang="ja-JP" altLang="en-US" sz="2000" b="1" dirty="0">
                  <a:solidFill>
                    <a:srgbClr val="7030A0"/>
                  </a:solidFill>
                </a:rPr>
                <a:t>年で３倍以上</a:t>
              </a:r>
              <a:endParaRPr kumimoji="1" lang="ja-JP" altLang="en-US" sz="2000" b="1" dirty="0">
                <a:solidFill>
                  <a:srgbClr val="7030A0"/>
                </a:solidFill>
              </a:endParaRPr>
            </a:p>
          </p:txBody>
        </p:sp>
      </p:grpSp>
    </p:spTree>
    <p:extLst>
      <p:ext uri="{BB962C8B-B14F-4D97-AF65-F5344CB8AC3E}">
        <p14:creationId xmlns:p14="http://schemas.microsoft.com/office/powerpoint/2010/main" val="476620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思考の吹き出し: 雲形 11">
            <a:extLst>
              <a:ext uri="{FF2B5EF4-FFF2-40B4-BE49-F238E27FC236}">
                <a16:creationId xmlns:a16="http://schemas.microsoft.com/office/drawing/2014/main" id="{25E07962-4DB2-4774-B45D-7045491A813E}"/>
              </a:ext>
            </a:extLst>
          </p:cNvPr>
          <p:cNvSpPr/>
          <p:nvPr/>
        </p:nvSpPr>
        <p:spPr>
          <a:xfrm rot="10860000">
            <a:off x="208680" y="100785"/>
            <a:ext cx="11608631" cy="6755363"/>
          </a:xfrm>
          <a:prstGeom prst="cloudCallout">
            <a:avLst>
              <a:gd name="adj1" fmla="val -13874"/>
              <a:gd name="adj2" fmla="val -2667"/>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2" name="テキスト ボックス 1">
            <a:extLst>
              <a:ext uri="{FF2B5EF4-FFF2-40B4-BE49-F238E27FC236}">
                <a16:creationId xmlns:a16="http://schemas.microsoft.com/office/drawing/2014/main" id="{84F7B91B-2D66-4C93-AE8B-1FE87F933A2D}"/>
              </a:ext>
            </a:extLst>
          </p:cNvPr>
          <p:cNvSpPr txBox="1"/>
          <p:nvPr/>
        </p:nvSpPr>
        <p:spPr>
          <a:xfrm>
            <a:off x="959667" y="434567"/>
            <a:ext cx="1051107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デジタルトランスフォーメーションを支える主要な要素</a:t>
            </a:r>
          </a:p>
        </p:txBody>
      </p:sp>
      <p:sp>
        <p:nvSpPr>
          <p:cNvPr id="3" name="楕円 2">
            <a:extLst>
              <a:ext uri="{FF2B5EF4-FFF2-40B4-BE49-F238E27FC236}">
                <a16:creationId xmlns:a16="http://schemas.microsoft.com/office/drawing/2014/main" id="{448161CD-2104-4EF7-BEB1-9F6B3766931E}"/>
              </a:ext>
            </a:extLst>
          </p:cNvPr>
          <p:cNvSpPr/>
          <p:nvPr/>
        </p:nvSpPr>
        <p:spPr>
          <a:xfrm>
            <a:off x="2009869" y="1148963"/>
            <a:ext cx="8302028" cy="5300803"/>
          </a:xfrm>
          <a:prstGeom prst="ellipse">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ＭＳ Ｐゴシック" panose="020B0600070205080204" pitchFamily="34" charset="-128"/>
              <a:cs typeface="+mn-cs"/>
            </a:endParaRPr>
          </a:p>
        </p:txBody>
      </p:sp>
      <p:sp>
        <p:nvSpPr>
          <p:cNvPr id="4" name="楕円 3">
            <a:extLst>
              <a:ext uri="{FF2B5EF4-FFF2-40B4-BE49-F238E27FC236}">
                <a16:creationId xmlns:a16="http://schemas.microsoft.com/office/drawing/2014/main" id="{7FF90301-FBC7-48DB-A9CA-6583D24F5076}"/>
              </a:ext>
            </a:extLst>
          </p:cNvPr>
          <p:cNvSpPr/>
          <p:nvPr/>
        </p:nvSpPr>
        <p:spPr>
          <a:xfrm>
            <a:off x="3186819" y="2480650"/>
            <a:ext cx="5948127" cy="3969116"/>
          </a:xfrm>
          <a:prstGeom prst="ellips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5" name="楕円 4">
            <a:extLst>
              <a:ext uri="{FF2B5EF4-FFF2-40B4-BE49-F238E27FC236}">
                <a16:creationId xmlns:a16="http://schemas.microsoft.com/office/drawing/2014/main" id="{39FCDEC5-FD9E-4BF4-9FCB-C8B9A4180BC8}"/>
              </a:ext>
            </a:extLst>
          </p:cNvPr>
          <p:cNvSpPr/>
          <p:nvPr/>
        </p:nvSpPr>
        <p:spPr>
          <a:xfrm>
            <a:off x="4237021" y="4064276"/>
            <a:ext cx="3847722" cy="238549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6" name="テキスト ボックス 5">
            <a:extLst>
              <a:ext uri="{FF2B5EF4-FFF2-40B4-BE49-F238E27FC236}">
                <a16:creationId xmlns:a16="http://schemas.microsoft.com/office/drawing/2014/main" id="{DF258F85-43BD-4B80-8106-9B493AE4BEAA}"/>
              </a:ext>
            </a:extLst>
          </p:cNvPr>
          <p:cNvSpPr txBox="1"/>
          <p:nvPr/>
        </p:nvSpPr>
        <p:spPr>
          <a:xfrm>
            <a:off x="4490519" y="1557196"/>
            <a:ext cx="34403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err="1">
                <a:ln>
                  <a:noFill/>
                </a:ln>
                <a:solidFill>
                  <a:srgbClr val="002060"/>
                </a:solidFill>
                <a:effectLst/>
                <a:uLnTx/>
                <a:uFillTx/>
                <a:latin typeface="Calibri" panose="020F0502020204030204"/>
                <a:ea typeface="ＭＳ Ｐゴシック" panose="020B0600070205080204" pitchFamily="34" charset="-128"/>
                <a:cs typeface="+mn-cs"/>
              </a:rPr>
              <a:t>VeriSM</a:t>
            </a:r>
            <a:endParaRPr kumimoji="1" lang="ja-JP" altLang="en-US" sz="32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endParaRPr>
          </a:p>
        </p:txBody>
      </p:sp>
      <p:sp>
        <p:nvSpPr>
          <p:cNvPr id="7" name="テキスト ボックス 6">
            <a:extLst>
              <a:ext uri="{FF2B5EF4-FFF2-40B4-BE49-F238E27FC236}">
                <a16:creationId xmlns:a16="http://schemas.microsoft.com/office/drawing/2014/main" id="{05FC5517-0C90-4056-8F76-ED351FB92B87}"/>
              </a:ext>
            </a:extLst>
          </p:cNvPr>
          <p:cNvSpPr txBox="1"/>
          <p:nvPr/>
        </p:nvSpPr>
        <p:spPr>
          <a:xfrm>
            <a:off x="4490519" y="2987621"/>
            <a:ext cx="34403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rPr>
              <a:t>DevOps</a:t>
            </a:r>
            <a:r>
              <a:rPr kumimoji="1" lang="ja-JP" altLang="en-US" sz="32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rPr>
              <a:t> </a:t>
            </a:r>
            <a:r>
              <a:rPr kumimoji="1" lang="en-US" altLang="ja-JP" sz="32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rPr>
              <a:t>2.0</a:t>
            </a:r>
          </a:p>
        </p:txBody>
      </p:sp>
      <p:sp>
        <p:nvSpPr>
          <p:cNvPr id="8" name="テキスト ボックス 7">
            <a:extLst>
              <a:ext uri="{FF2B5EF4-FFF2-40B4-BE49-F238E27FC236}">
                <a16:creationId xmlns:a16="http://schemas.microsoft.com/office/drawing/2014/main" id="{8AAEF412-4BE0-498D-9DBA-98F2C045E465}"/>
              </a:ext>
            </a:extLst>
          </p:cNvPr>
          <p:cNvSpPr txBox="1"/>
          <p:nvPr/>
        </p:nvSpPr>
        <p:spPr>
          <a:xfrm>
            <a:off x="4490518" y="4595512"/>
            <a:ext cx="34403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アジャイル</a:t>
            </a:r>
          </a:p>
        </p:txBody>
      </p:sp>
      <p:sp>
        <p:nvSpPr>
          <p:cNvPr id="9" name="テキスト ボックス 8">
            <a:extLst>
              <a:ext uri="{FF2B5EF4-FFF2-40B4-BE49-F238E27FC236}">
                <a16:creationId xmlns:a16="http://schemas.microsoft.com/office/drawing/2014/main" id="{D8BF772A-DB8F-49C9-9474-6BE61748A819}"/>
              </a:ext>
            </a:extLst>
          </p:cNvPr>
          <p:cNvSpPr txBox="1"/>
          <p:nvPr/>
        </p:nvSpPr>
        <p:spPr>
          <a:xfrm>
            <a:off x="6096000" y="1872643"/>
            <a:ext cx="261343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rPr>
              <a:t>管理</a:t>
            </a:r>
            <a:r>
              <a:rPr kumimoji="1" lang="en-US" altLang="ja-JP" sz="36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rPr>
              <a:t> </a:t>
            </a:r>
          </a:p>
        </p:txBody>
      </p:sp>
      <p:sp>
        <p:nvSpPr>
          <p:cNvPr id="10" name="テキスト ボックス 9">
            <a:extLst>
              <a:ext uri="{FF2B5EF4-FFF2-40B4-BE49-F238E27FC236}">
                <a16:creationId xmlns:a16="http://schemas.microsoft.com/office/drawing/2014/main" id="{8BD5CD2F-85AB-42C4-839C-76DC6E3D14D3}"/>
              </a:ext>
            </a:extLst>
          </p:cNvPr>
          <p:cNvSpPr txBox="1"/>
          <p:nvPr/>
        </p:nvSpPr>
        <p:spPr>
          <a:xfrm>
            <a:off x="6096000" y="3429000"/>
            <a:ext cx="261343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rPr>
              <a:t>プロセス</a:t>
            </a:r>
            <a:r>
              <a:rPr kumimoji="1" lang="en-US" altLang="ja-JP" sz="36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34" charset="-128"/>
                <a:cs typeface="+mn-cs"/>
              </a:rPr>
              <a:t> </a:t>
            </a:r>
          </a:p>
        </p:txBody>
      </p:sp>
      <p:sp>
        <p:nvSpPr>
          <p:cNvPr id="11" name="テキスト ボックス 10">
            <a:extLst>
              <a:ext uri="{FF2B5EF4-FFF2-40B4-BE49-F238E27FC236}">
                <a16:creationId xmlns:a16="http://schemas.microsoft.com/office/drawing/2014/main" id="{7A9AAFB4-A8AB-4DDB-B84A-F1C2FCE8CF72}"/>
              </a:ext>
            </a:extLst>
          </p:cNvPr>
          <p:cNvSpPr txBox="1"/>
          <p:nvPr/>
        </p:nvSpPr>
        <p:spPr>
          <a:xfrm>
            <a:off x="6096000" y="5257021"/>
            <a:ext cx="261343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働き方</a:t>
            </a: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a:t>
            </a:r>
          </a:p>
        </p:txBody>
      </p:sp>
      <p:sp>
        <p:nvSpPr>
          <p:cNvPr id="13" name="テキスト ボックス 12">
            <a:extLst>
              <a:ext uri="{FF2B5EF4-FFF2-40B4-BE49-F238E27FC236}">
                <a16:creationId xmlns:a16="http://schemas.microsoft.com/office/drawing/2014/main" id="{DD015DBE-FC7D-4C2D-81FB-542CD88454AD}"/>
              </a:ext>
            </a:extLst>
          </p:cNvPr>
          <p:cNvSpPr txBox="1"/>
          <p:nvPr/>
        </p:nvSpPr>
        <p:spPr>
          <a:xfrm>
            <a:off x="536534" y="4650475"/>
            <a:ext cx="18215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クラウド</a:t>
            </a:r>
          </a:p>
        </p:txBody>
      </p:sp>
      <p:sp>
        <p:nvSpPr>
          <p:cNvPr id="14" name="テキスト ボックス 13">
            <a:extLst>
              <a:ext uri="{FF2B5EF4-FFF2-40B4-BE49-F238E27FC236}">
                <a16:creationId xmlns:a16="http://schemas.microsoft.com/office/drawing/2014/main" id="{7A9007E5-18F9-43C8-8DCC-E30213CB8DC0}"/>
              </a:ext>
            </a:extLst>
          </p:cNvPr>
          <p:cNvSpPr txBox="1"/>
          <p:nvPr/>
        </p:nvSpPr>
        <p:spPr>
          <a:xfrm>
            <a:off x="886920" y="5635485"/>
            <a:ext cx="261343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最新</a:t>
            </a:r>
            <a:r>
              <a:rPr kumimoji="1" lang="en-US" altLang="ja-JP" sz="4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IT</a:t>
            </a:r>
            <a:r>
              <a:rPr kumimoji="1" lang="ja-JP" altLang="en-US" sz="3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技術</a:t>
            </a: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a:t>
            </a:r>
          </a:p>
        </p:txBody>
      </p:sp>
    </p:spTree>
    <p:extLst>
      <p:ext uri="{BB962C8B-B14F-4D97-AF65-F5344CB8AC3E}">
        <p14:creationId xmlns:p14="http://schemas.microsoft.com/office/powerpoint/2010/main" val="3605433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5F8DA-6F0D-4BFF-B772-7E824E718A27}"/>
              </a:ext>
            </a:extLst>
          </p:cNvPr>
          <p:cNvSpPr>
            <a:spLocks noGrp="1"/>
          </p:cNvSpPr>
          <p:nvPr>
            <p:ph type="title"/>
          </p:nvPr>
        </p:nvSpPr>
        <p:spPr>
          <a:xfrm>
            <a:off x="2152650" y="332657"/>
            <a:ext cx="7886700" cy="502391"/>
          </a:xfrm>
        </p:spPr>
        <p:txBody>
          <a:bodyPr>
            <a:noAutofit/>
          </a:bodyPr>
          <a:lstStyle/>
          <a:p>
            <a:r>
              <a:rPr lang="en-US" altLang="ja-JP" sz="3200" dirty="0" err="1"/>
              <a:t>VeriSM</a:t>
            </a:r>
            <a:r>
              <a:rPr lang="ja-JP" altLang="en-US" sz="3200" dirty="0"/>
              <a:t>™とは？</a:t>
            </a:r>
          </a:p>
        </p:txBody>
      </p:sp>
      <p:sp>
        <p:nvSpPr>
          <p:cNvPr id="3" name="コンテンツ プレースホルダー 2">
            <a:extLst>
              <a:ext uri="{FF2B5EF4-FFF2-40B4-BE49-F238E27FC236}">
                <a16:creationId xmlns:a16="http://schemas.microsoft.com/office/drawing/2014/main" id="{AD9F5568-3696-4044-99FF-E5114E850090}"/>
              </a:ext>
            </a:extLst>
          </p:cNvPr>
          <p:cNvSpPr>
            <a:spLocks noGrp="1"/>
          </p:cNvSpPr>
          <p:nvPr>
            <p:ph idx="1"/>
          </p:nvPr>
        </p:nvSpPr>
        <p:spPr/>
        <p:txBody>
          <a:bodyPr>
            <a:normAutofit fontScale="85000" lnSpcReduction="20000"/>
          </a:bodyPr>
          <a:lstStyle/>
          <a:p>
            <a:r>
              <a:rPr kumimoji="1" lang="en-US" altLang="ja-JP" dirty="0"/>
              <a:t>Digital</a:t>
            </a:r>
            <a:r>
              <a:rPr kumimoji="1" lang="ja-JP" altLang="en-US" dirty="0"/>
              <a:t> </a:t>
            </a:r>
            <a:r>
              <a:rPr kumimoji="1" lang="en-US" altLang="ja-JP" dirty="0"/>
              <a:t>Transformation</a:t>
            </a:r>
            <a:r>
              <a:rPr kumimoji="1" lang="ja-JP" altLang="en-US" dirty="0"/>
              <a:t>の時代</a:t>
            </a:r>
            <a:endParaRPr kumimoji="1" lang="en-US" altLang="ja-JP" dirty="0"/>
          </a:p>
          <a:p>
            <a:pPr lvl="1"/>
            <a:r>
              <a:rPr kumimoji="1" lang="ja-JP" altLang="en-US" dirty="0"/>
              <a:t>全ての組織がサービス・プロバイダー化する可能性がある。</a:t>
            </a:r>
            <a:endParaRPr kumimoji="1" lang="en-US" altLang="ja-JP" dirty="0"/>
          </a:p>
          <a:p>
            <a:pPr lvl="1"/>
            <a:r>
              <a:rPr lang="ja-JP" altLang="en-US" dirty="0"/>
              <a:t>どの様に</a:t>
            </a:r>
            <a:r>
              <a:rPr lang="en-US" altLang="ja-JP" dirty="0"/>
              <a:t>IT</a:t>
            </a:r>
            <a:r>
              <a:rPr lang="ja-JP" altLang="en-US" dirty="0"/>
              <a:t>サービスを提供し、維持するのか？</a:t>
            </a:r>
            <a:endParaRPr lang="en-US" altLang="ja-JP" dirty="0"/>
          </a:p>
          <a:p>
            <a:r>
              <a:rPr kumimoji="1" lang="en-US" altLang="ja-JP" dirty="0" err="1"/>
              <a:t>VeriSM</a:t>
            </a:r>
            <a:r>
              <a:rPr kumimoji="1" lang="ja-JP" altLang="en-US" dirty="0"/>
              <a:t>™とは、組織が持っている固有の環境を前提にしたサービスマネジメントからのアプローチ</a:t>
            </a:r>
            <a:endParaRPr kumimoji="1" lang="en-US" altLang="ja-JP" dirty="0"/>
          </a:p>
          <a:p>
            <a:r>
              <a:rPr lang="ja-JP" altLang="en-US" dirty="0"/>
              <a:t>基本的価値観</a:t>
            </a:r>
            <a:endParaRPr lang="en-US" altLang="ja-JP" dirty="0"/>
          </a:p>
          <a:p>
            <a:pPr lvl="1"/>
            <a:r>
              <a:rPr kumimoji="1" lang="en-US" altLang="ja-JP" dirty="0"/>
              <a:t>Value-driven (</a:t>
            </a:r>
            <a:r>
              <a:rPr kumimoji="1" lang="ja-JP" altLang="en-US" dirty="0"/>
              <a:t>価値主導）</a:t>
            </a:r>
            <a:endParaRPr kumimoji="1" lang="en-US" altLang="ja-JP" dirty="0"/>
          </a:p>
          <a:p>
            <a:pPr lvl="1"/>
            <a:r>
              <a:rPr lang="en-US" altLang="ja-JP" dirty="0"/>
              <a:t>Evolving</a:t>
            </a:r>
            <a:r>
              <a:rPr lang="ja-JP" altLang="en-US" dirty="0"/>
              <a:t>（発展、展開する）</a:t>
            </a:r>
            <a:endParaRPr lang="en-US" altLang="ja-JP" dirty="0"/>
          </a:p>
          <a:p>
            <a:pPr lvl="1"/>
            <a:r>
              <a:rPr kumimoji="1" lang="en-US" altLang="ja-JP" dirty="0"/>
              <a:t>Responsive</a:t>
            </a:r>
            <a:r>
              <a:rPr kumimoji="1" lang="ja-JP" altLang="en-US" dirty="0"/>
              <a:t>（敏感に反応する）</a:t>
            </a:r>
            <a:endParaRPr kumimoji="1" lang="en-US" altLang="ja-JP" dirty="0"/>
          </a:p>
          <a:p>
            <a:pPr lvl="1"/>
            <a:r>
              <a:rPr lang="en-US" altLang="ja-JP" dirty="0"/>
              <a:t>Integrated</a:t>
            </a:r>
            <a:r>
              <a:rPr lang="ja-JP" altLang="en-US" dirty="0"/>
              <a:t>（統合、結合された）</a:t>
            </a:r>
            <a:endParaRPr lang="en-US" altLang="ja-JP" dirty="0"/>
          </a:p>
          <a:p>
            <a:pPr lvl="1"/>
            <a:r>
              <a:rPr kumimoji="1" lang="en-US" altLang="ja-JP" dirty="0"/>
              <a:t>Service</a:t>
            </a:r>
            <a:r>
              <a:rPr kumimoji="1" lang="ja-JP" altLang="en-US" dirty="0"/>
              <a:t>（サービス）</a:t>
            </a:r>
            <a:endParaRPr lang="en-US" altLang="ja-JP" dirty="0"/>
          </a:p>
          <a:p>
            <a:pPr lvl="1"/>
            <a:r>
              <a:rPr lang="en-US" altLang="ja-JP" dirty="0"/>
              <a:t>Management</a:t>
            </a:r>
            <a:r>
              <a:rPr lang="ja-JP" altLang="en-US" dirty="0"/>
              <a:t>（マネジメント）</a:t>
            </a:r>
            <a:endParaRPr kumimoji="1" lang="en-US" altLang="ja-JP" dirty="0"/>
          </a:p>
          <a:p>
            <a:endParaRPr kumimoji="1" lang="ja-JP" altLang="en-US" dirty="0"/>
          </a:p>
        </p:txBody>
      </p:sp>
      <p:pic>
        <p:nvPicPr>
          <p:cNvPr id="4" name="Picture 2">
            <a:extLst>
              <a:ext uri="{FF2B5EF4-FFF2-40B4-BE49-F238E27FC236}">
                <a16:creationId xmlns:a16="http://schemas.microsoft.com/office/drawing/2014/main" id="{6848D07E-F35A-48C9-B3C9-FDA4615819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2384" y="260648"/>
            <a:ext cx="1033062" cy="1033062"/>
          </a:xfrm>
          <a:prstGeom prst="rect">
            <a:avLst/>
          </a:prstGeom>
        </p:spPr>
      </p:pic>
    </p:spTree>
    <p:extLst>
      <p:ext uri="{BB962C8B-B14F-4D97-AF65-F5344CB8AC3E}">
        <p14:creationId xmlns:p14="http://schemas.microsoft.com/office/powerpoint/2010/main" val="2874702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AB2F0A-A3A2-40E6-8023-5E6C6803E383}"/>
              </a:ext>
            </a:extLst>
          </p:cNvPr>
          <p:cNvSpPr>
            <a:spLocks noGrp="1"/>
          </p:cNvSpPr>
          <p:nvPr>
            <p:ph type="title"/>
          </p:nvPr>
        </p:nvSpPr>
        <p:spPr>
          <a:xfrm>
            <a:off x="2152650" y="1131094"/>
            <a:ext cx="7886700" cy="457174"/>
          </a:xfrm>
        </p:spPr>
        <p:txBody>
          <a:bodyPr>
            <a:normAutofit fontScale="90000"/>
          </a:bodyPr>
          <a:lstStyle/>
          <a:p>
            <a:r>
              <a:rPr lang="ja-JP" altLang="en-US" sz="2400" dirty="0"/>
              <a:t>対象は、</a:t>
            </a:r>
          </a:p>
        </p:txBody>
      </p:sp>
      <p:sp>
        <p:nvSpPr>
          <p:cNvPr id="3" name="コンテンツ プレースホルダー 2">
            <a:extLst>
              <a:ext uri="{FF2B5EF4-FFF2-40B4-BE49-F238E27FC236}">
                <a16:creationId xmlns:a16="http://schemas.microsoft.com/office/drawing/2014/main" id="{7BADB771-D1FA-40A8-BBEE-46192A576F47}"/>
              </a:ext>
            </a:extLst>
          </p:cNvPr>
          <p:cNvSpPr>
            <a:spLocks noGrp="1"/>
          </p:cNvSpPr>
          <p:nvPr>
            <p:ph idx="1"/>
          </p:nvPr>
        </p:nvSpPr>
        <p:spPr>
          <a:xfrm>
            <a:off x="2205404" y="1588267"/>
            <a:ext cx="7886700" cy="1582616"/>
          </a:xfrm>
        </p:spPr>
        <p:txBody>
          <a:bodyPr>
            <a:normAutofit fontScale="77500" lnSpcReduction="20000"/>
          </a:bodyPr>
          <a:lstStyle/>
          <a:p>
            <a:r>
              <a:rPr kumimoji="1" lang="ja-JP" altLang="en-US" dirty="0"/>
              <a:t>経営者</a:t>
            </a:r>
            <a:endParaRPr kumimoji="1" lang="en-US" altLang="ja-JP" dirty="0"/>
          </a:p>
          <a:p>
            <a:r>
              <a:rPr lang="ja-JP" altLang="en-US" dirty="0"/>
              <a:t>管理者（事業部＆</a:t>
            </a:r>
            <a:r>
              <a:rPr lang="en-US" altLang="ja-JP" dirty="0"/>
              <a:t>IT</a:t>
            </a:r>
            <a:r>
              <a:rPr lang="ja-JP" altLang="en-US" dirty="0"/>
              <a:t>）</a:t>
            </a:r>
            <a:endParaRPr lang="en-US" altLang="ja-JP" dirty="0"/>
          </a:p>
          <a:p>
            <a:r>
              <a:rPr kumimoji="1" lang="ja-JP" altLang="en-US" dirty="0"/>
              <a:t>サービス・オーナー、サービス・マスター</a:t>
            </a:r>
            <a:endParaRPr kumimoji="1" lang="en-US" altLang="ja-JP" dirty="0"/>
          </a:p>
          <a:p>
            <a:r>
              <a:rPr lang="en-US" altLang="ja-JP" dirty="0"/>
              <a:t>IT</a:t>
            </a:r>
            <a:r>
              <a:rPr lang="ja-JP" altLang="en-US" dirty="0"/>
              <a:t>専門職（</a:t>
            </a:r>
            <a:r>
              <a:rPr lang="en-US" altLang="ja-JP" dirty="0"/>
              <a:t>DevOps</a:t>
            </a:r>
            <a:r>
              <a:rPr lang="ja-JP" altLang="en-US" dirty="0"/>
              <a:t>チーム）</a:t>
            </a:r>
            <a:endParaRPr kumimoji="1" lang="ja-JP" altLang="en-US" dirty="0"/>
          </a:p>
        </p:txBody>
      </p:sp>
      <p:sp>
        <p:nvSpPr>
          <p:cNvPr id="4" name="タイトル 1">
            <a:extLst>
              <a:ext uri="{FF2B5EF4-FFF2-40B4-BE49-F238E27FC236}">
                <a16:creationId xmlns:a16="http://schemas.microsoft.com/office/drawing/2014/main" id="{CAC1E865-9284-4EF8-95F6-62E81641223A}"/>
              </a:ext>
            </a:extLst>
          </p:cNvPr>
          <p:cNvSpPr txBox="1">
            <a:spLocks/>
          </p:cNvSpPr>
          <p:nvPr/>
        </p:nvSpPr>
        <p:spPr>
          <a:xfrm>
            <a:off x="2152650" y="3430257"/>
            <a:ext cx="7886700" cy="45717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solidFill>
                  <a:prstClr val="black"/>
                </a:solidFill>
                <a:latin typeface="Calibri"/>
                <a:ea typeface="ＭＳ Ｐゴシック" panose="020B0600070205080204" pitchFamily="34" charset="-128"/>
              </a:rPr>
              <a:t>活動</a:t>
            </a:r>
          </a:p>
        </p:txBody>
      </p:sp>
      <p:sp>
        <p:nvSpPr>
          <p:cNvPr id="5" name="コンテンツ プレースホルダー 2">
            <a:extLst>
              <a:ext uri="{FF2B5EF4-FFF2-40B4-BE49-F238E27FC236}">
                <a16:creationId xmlns:a16="http://schemas.microsoft.com/office/drawing/2014/main" id="{D71EFA5B-BC26-4EF1-A336-CA85D1F9CA57}"/>
              </a:ext>
            </a:extLst>
          </p:cNvPr>
          <p:cNvSpPr txBox="1">
            <a:spLocks/>
          </p:cNvSpPr>
          <p:nvPr/>
        </p:nvSpPr>
        <p:spPr>
          <a:xfrm>
            <a:off x="2205404" y="3887430"/>
            <a:ext cx="7886700" cy="158261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100" dirty="0">
                <a:solidFill>
                  <a:prstClr val="black"/>
                </a:solidFill>
                <a:latin typeface="Calibri"/>
                <a:ea typeface="ＭＳ Ｐゴシック" panose="020B0600070205080204" pitchFamily="34" charset="-128"/>
              </a:rPr>
              <a:t>IFDC</a:t>
            </a:r>
            <a:r>
              <a:rPr lang="ja-JP" altLang="en-US" sz="2100" dirty="0">
                <a:solidFill>
                  <a:prstClr val="black"/>
                </a:solidFill>
                <a:latin typeface="Calibri"/>
                <a:ea typeface="ＭＳ Ｐゴシック" panose="020B0600070205080204" pitchFamily="34" charset="-128"/>
              </a:rPr>
              <a:t> </a:t>
            </a:r>
            <a:r>
              <a:rPr lang="en-US" altLang="ja-JP" sz="2100" dirty="0">
                <a:solidFill>
                  <a:prstClr val="black"/>
                </a:solidFill>
                <a:latin typeface="Calibri"/>
                <a:ea typeface="ＭＳ Ｐゴシック" panose="020B0600070205080204" pitchFamily="34" charset="-128"/>
              </a:rPr>
              <a:t>(International</a:t>
            </a:r>
            <a:r>
              <a:rPr lang="ja-JP" altLang="en-US" sz="2100" dirty="0">
                <a:solidFill>
                  <a:prstClr val="black"/>
                </a:solidFill>
                <a:latin typeface="Calibri"/>
                <a:ea typeface="ＭＳ Ｐゴシック" panose="020B0600070205080204" pitchFamily="34" charset="-128"/>
              </a:rPr>
              <a:t> </a:t>
            </a:r>
            <a:r>
              <a:rPr lang="en-US" altLang="ja-JP" sz="2100" dirty="0">
                <a:solidFill>
                  <a:prstClr val="black"/>
                </a:solidFill>
                <a:latin typeface="Calibri"/>
                <a:ea typeface="ＭＳ Ｐゴシック" panose="020B0600070205080204" pitchFamily="34" charset="-128"/>
              </a:rPr>
              <a:t>Foundation</a:t>
            </a:r>
            <a:r>
              <a:rPr lang="ja-JP" altLang="en-US" sz="2100" dirty="0">
                <a:solidFill>
                  <a:prstClr val="black"/>
                </a:solidFill>
                <a:latin typeface="Calibri"/>
                <a:ea typeface="ＭＳ Ｐゴシック" panose="020B0600070205080204" pitchFamily="34" charset="-128"/>
              </a:rPr>
              <a:t> </a:t>
            </a:r>
            <a:r>
              <a:rPr lang="en-US" altLang="ja-JP" sz="2100" dirty="0">
                <a:solidFill>
                  <a:prstClr val="black"/>
                </a:solidFill>
                <a:latin typeface="Calibri"/>
                <a:ea typeface="ＭＳ Ｐゴシック" panose="020B0600070205080204" pitchFamily="34" charset="-128"/>
              </a:rPr>
              <a:t>for</a:t>
            </a:r>
            <a:r>
              <a:rPr lang="ja-JP" altLang="en-US" sz="2100" dirty="0">
                <a:solidFill>
                  <a:prstClr val="black"/>
                </a:solidFill>
                <a:latin typeface="Calibri"/>
                <a:ea typeface="ＭＳ Ｐゴシック" panose="020B0600070205080204" pitchFamily="34" charset="-128"/>
              </a:rPr>
              <a:t> </a:t>
            </a:r>
            <a:r>
              <a:rPr lang="en-US" altLang="ja-JP" sz="2100" dirty="0">
                <a:solidFill>
                  <a:prstClr val="black"/>
                </a:solidFill>
                <a:latin typeface="Calibri"/>
                <a:ea typeface="ＭＳ Ｐゴシック" panose="020B0600070205080204" pitchFamily="34" charset="-128"/>
              </a:rPr>
              <a:t>Digital</a:t>
            </a:r>
            <a:r>
              <a:rPr lang="ja-JP" altLang="en-US" sz="2100" dirty="0">
                <a:solidFill>
                  <a:prstClr val="black"/>
                </a:solidFill>
                <a:latin typeface="Calibri"/>
                <a:ea typeface="ＭＳ Ｐゴシック" panose="020B0600070205080204" pitchFamily="34" charset="-128"/>
              </a:rPr>
              <a:t> </a:t>
            </a:r>
            <a:r>
              <a:rPr lang="en-US" altLang="ja-JP" sz="2100" dirty="0">
                <a:solidFill>
                  <a:prstClr val="black"/>
                </a:solidFill>
                <a:latin typeface="Calibri"/>
                <a:ea typeface="ＭＳ Ｐゴシック" panose="020B0600070205080204" pitchFamily="34" charset="-128"/>
              </a:rPr>
              <a:t>Competences)</a:t>
            </a:r>
          </a:p>
          <a:p>
            <a:r>
              <a:rPr lang="ja-JP" altLang="en-US" sz="2100" dirty="0">
                <a:solidFill>
                  <a:prstClr val="black"/>
                </a:solidFill>
                <a:latin typeface="Calibri"/>
                <a:ea typeface="ＭＳ Ｐゴシック" panose="020B0600070205080204" pitchFamily="34" charset="-128"/>
              </a:rPr>
              <a:t>プラクティスの本発行</a:t>
            </a:r>
            <a:endParaRPr lang="en-US" altLang="ja-JP" sz="2100" dirty="0">
              <a:solidFill>
                <a:prstClr val="black"/>
              </a:solidFill>
              <a:latin typeface="Calibri"/>
              <a:ea typeface="ＭＳ Ｐゴシック" panose="020B0600070205080204" pitchFamily="34" charset="-128"/>
            </a:endParaRPr>
          </a:p>
          <a:p>
            <a:endParaRPr lang="en-US" altLang="ja-JP" sz="2100" dirty="0">
              <a:solidFill>
                <a:prstClr val="black"/>
              </a:solidFill>
              <a:latin typeface="Calibri"/>
              <a:ea typeface="ＭＳ Ｐゴシック" panose="020B0600070205080204" pitchFamily="34" charset="-128"/>
            </a:endParaRPr>
          </a:p>
        </p:txBody>
      </p:sp>
      <p:pic>
        <p:nvPicPr>
          <p:cNvPr id="6" name="Picture 2">
            <a:extLst>
              <a:ext uri="{FF2B5EF4-FFF2-40B4-BE49-F238E27FC236}">
                <a16:creationId xmlns:a16="http://schemas.microsoft.com/office/drawing/2014/main" id="{49D74AD3-D0B7-4B7B-8589-5C2DDF9A3F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2384" y="260648"/>
            <a:ext cx="1033062" cy="1033062"/>
          </a:xfrm>
          <a:prstGeom prst="rect">
            <a:avLst/>
          </a:prstGeom>
        </p:spPr>
      </p:pic>
    </p:spTree>
    <p:extLst>
      <p:ext uri="{BB962C8B-B14F-4D97-AF65-F5344CB8AC3E}">
        <p14:creationId xmlns:p14="http://schemas.microsoft.com/office/powerpoint/2010/main" val="85043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9350" y="857250"/>
            <a:ext cx="9144000" cy="5143500"/>
          </a:xfrm>
          <a:prstGeom prst="rect">
            <a:avLst/>
          </a:prstGeom>
        </p:spPr>
      </p:pic>
      <p:sp>
        <p:nvSpPr>
          <p:cNvPr id="8" name="Rectangle 7"/>
          <p:cNvSpPr/>
          <p:nvPr/>
        </p:nvSpPr>
        <p:spPr>
          <a:xfrm>
            <a:off x="2050799" y="411690"/>
            <a:ext cx="3593291" cy="541174"/>
          </a:xfrm>
          <a:prstGeom prst="rect">
            <a:avLst/>
          </a:prstGeom>
        </p:spPr>
        <p:txBody>
          <a:bodyPr wrap="none">
            <a:spAutoFit/>
          </a:bodyPr>
          <a:lstStyle/>
          <a:p>
            <a:pPr>
              <a:lnSpc>
                <a:spcPts val="3450"/>
              </a:lnSpc>
            </a:pPr>
            <a:r>
              <a:rPr lang="en-US" sz="3200" b="1" spc="-113" dirty="0" err="1">
                <a:solidFill>
                  <a:srgbClr val="223C5C"/>
                </a:solidFill>
                <a:latin typeface="Titillium Web SemiBold" charset="0"/>
                <a:ea typeface="Titillium Web SemiBold" charset="0"/>
                <a:cs typeface="Titillium Web SemiBold" charset="0"/>
              </a:rPr>
              <a:t>VeriSM</a:t>
            </a:r>
            <a:r>
              <a:rPr lang="ja-JP" altLang="en-US" sz="3200" b="1" spc="-113" dirty="0">
                <a:solidFill>
                  <a:srgbClr val="223C5C"/>
                </a:solidFill>
                <a:latin typeface="Titillium Web SemiBold" charset="0"/>
                <a:ea typeface="Titillium Web SemiBold" charset="0"/>
                <a:cs typeface="Titillium Web SemiBold" charset="0"/>
              </a:rPr>
              <a:t>™の基本概念</a:t>
            </a:r>
            <a:endParaRPr lang="en-US" sz="3200" b="1" spc="-113" dirty="0">
              <a:solidFill>
                <a:srgbClr val="223C5C"/>
              </a:solidFill>
              <a:latin typeface="Titillium Web SemiBold" charset="0"/>
              <a:ea typeface="Titillium Web SemiBold" charset="0"/>
              <a:cs typeface="Titillium Web SemiBold" charset="0"/>
            </a:endParaRPr>
          </a:p>
        </p:txBody>
      </p:sp>
      <p:sp>
        <p:nvSpPr>
          <p:cNvPr id="6" name="Rectangle 5"/>
          <p:cNvSpPr/>
          <p:nvPr/>
        </p:nvSpPr>
        <p:spPr>
          <a:xfrm>
            <a:off x="2162175" y="1938339"/>
            <a:ext cx="376238" cy="34289"/>
          </a:xfrm>
          <a:prstGeom prst="rect">
            <a:avLst/>
          </a:prstGeom>
          <a:solidFill>
            <a:srgbClr val="E57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5" name="Rectangle 4"/>
          <p:cNvSpPr/>
          <p:nvPr/>
        </p:nvSpPr>
        <p:spPr>
          <a:xfrm>
            <a:off x="4909297" y="4104389"/>
            <a:ext cx="1314450" cy="253916"/>
          </a:xfrm>
          <a:prstGeom prst="rect">
            <a:avLst/>
          </a:prstGeom>
        </p:spPr>
        <p:txBody>
          <a:bodyPr wrap="square">
            <a:spAutoFit/>
          </a:bodyPr>
          <a:lstStyle/>
          <a:p>
            <a:r>
              <a:rPr lang="ja-JP" altLang="en-US" sz="1050" b="1" dirty="0">
                <a:solidFill>
                  <a:prstClr val="white"/>
                </a:solidFill>
                <a:latin typeface="Titillium Web SemiBold" charset="0"/>
                <a:ea typeface="Titillium Web SemiBold" charset="0"/>
                <a:cs typeface="Titillium Web SemiBold" charset="0"/>
              </a:rPr>
              <a:t>顧客の要望</a:t>
            </a:r>
            <a:endParaRPr lang="en-US" sz="1050" b="1" dirty="0">
              <a:solidFill>
                <a:prstClr val="white"/>
              </a:solidFill>
              <a:latin typeface="Titillium Web SemiBold" charset="0"/>
              <a:ea typeface="Titillium Web SemiBold" charset="0"/>
              <a:cs typeface="Titillium Web SemiBold" charset="0"/>
            </a:endParaRPr>
          </a:p>
        </p:txBody>
      </p:sp>
      <p:sp>
        <p:nvSpPr>
          <p:cNvPr id="9" name="Rectangle 8"/>
          <p:cNvSpPr/>
          <p:nvPr/>
        </p:nvSpPr>
        <p:spPr>
          <a:xfrm>
            <a:off x="6785161" y="4225304"/>
            <a:ext cx="588310" cy="253916"/>
          </a:xfrm>
          <a:prstGeom prst="rect">
            <a:avLst/>
          </a:prstGeom>
        </p:spPr>
        <p:txBody>
          <a:bodyPr wrap="square">
            <a:spAutoFit/>
          </a:bodyPr>
          <a:lstStyle/>
          <a:p>
            <a:r>
              <a:rPr lang="ja-JP" altLang="en-US" sz="1050" b="1" dirty="0">
                <a:solidFill>
                  <a:prstClr val="white"/>
                </a:solidFill>
                <a:latin typeface="Titillium Web SemiBold" charset="0"/>
                <a:ea typeface="Titillium Web SemiBold" charset="0"/>
                <a:cs typeface="Titillium Web SemiBold" charset="0"/>
              </a:rPr>
              <a:t>定義</a:t>
            </a:r>
            <a:endParaRPr lang="en-US" sz="1050" b="1" dirty="0">
              <a:solidFill>
                <a:prstClr val="white"/>
              </a:solidFill>
              <a:latin typeface="Titillium Web SemiBold" charset="0"/>
              <a:ea typeface="Titillium Web SemiBold" charset="0"/>
              <a:cs typeface="Titillium Web SemiBold" charset="0"/>
            </a:endParaRPr>
          </a:p>
        </p:txBody>
      </p:sp>
      <p:sp>
        <p:nvSpPr>
          <p:cNvPr id="11" name="Rectangle 10"/>
          <p:cNvSpPr/>
          <p:nvPr/>
        </p:nvSpPr>
        <p:spPr>
          <a:xfrm>
            <a:off x="7564250" y="4225304"/>
            <a:ext cx="741271" cy="253916"/>
          </a:xfrm>
          <a:prstGeom prst="rect">
            <a:avLst/>
          </a:prstGeom>
        </p:spPr>
        <p:txBody>
          <a:bodyPr wrap="square">
            <a:spAutoFit/>
          </a:bodyPr>
          <a:lstStyle/>
          <a:p>
            <a:r>
              <a:rPr lang="ja-JP" altLang="en-US" sz="1050" b="1" dirty="0">
                <a:solidFill>
                  <a:prstClr val="white"/>
                </a:solidFill>
                <a:latin typeface="Titillium Web SemiBold" charset="0"/>
                <a:ea typeface="Titillium Web SemiBold" charset="0"/>
                <a:cs typeface="Titillium Web SemiBold" charset="0"/>
              </a:rPr>
              <a:t>制作</a:t>
            </a:r>
            <a:endParaRPr lang="en-US" sz="1050" b="1" dirty="0">
              <a:solidFill>
                <a:prstClr val="white"/>
              </a:solidFill>
              <a:latin typeface="Titillium Web SemiBold" charset="0"/>
              <a:ea typeface="Titillium Web SemiBold" charset="0"/>
              <a:cs typeface="Titillium Web SemiBold" charset="0"/>
            </a:endParaRPr>
          </a:p>
        </p:txBody>
      </p:sp>
      <p:sp>
        <p:nvSpPr>
          <p:cNvPr id="12" name="Rectangle 11"/>
          <p:cNvSpPr/>
          <p:nvPr/>
        </p:nvSpPr>
        <p:spPr>
          <a:xfrm>
            <a:off x="8199624" y="3883206"/>
            <a:ext cx="741271" cy="253916"/>
          </a:xfrm>
          <a:prstGeom prst="rect">
            <a:avLst/>
          </a:prstGeom>
        </p:spPr>
        <p:txBody>
          <a:bodyPr wrap="square">
            <a:spAutoFit/>
          </a:bodyPr>
          <a:lstStyle/>
          <a:p>
            <a:r>
              <a:rPr lang="ja-JP" altLang="en-US" sz="1050" b="1" dirty="0">
                <a:solidFill>
                  <a:prstClr val="white"/>
                </a:solidFill>
                <a:latin typeface="Titillium Web SemiBold" charset="0"/>
                <a:ea typeface="Titillium Web SemiBold" charset="0"/>
                <a:cs typeface="Titillium Web SemiBold" charset="0"/>
              </a:rPr>
              <a:t>提供</a:t>
            </a:r>
            <a:endParaRPr lang="en-US" sz="1050" b="1" dirty="0">
              <a:solidFill>
                <a:prstClr val="white"/>
              </a:solidFill>
              <a:latin typeface="Titillium Web SemiBold" charset="0"/>
              <a:ea typeface="Titillium Web SemiBold" charset="0"/>
              <a:cs typeface="Titillium Web SemiBold" charset="0"/>
            </a:endParaRPr>
          </a:p>
        </p:txBody>
      </p:sp>
      <p:sp>
        <p:nvSpPr>
          <p:cNvPr id="13" name="Rectangle 12"/>
          <p:cNvSpPr/>
          <p:nvPr/>
        </p:nvSpPr>
        <p:spPr>
          <a:xfrm>
            <a:off x="8199624" y="4619432"/>
            <a:ext cx="741271" cy="253916"/>
          </a:xfrm>
          <a:prstGeom prst="rect">
            <a:avLst/>
          </a:prstGeom>
        </p:spPr>
        <p:txBody>
          <a:bodyPr wrap="square">
            <a:spAutoFit/>
          </a:bodyPr>
          <a:lstStyle/>
          <a:p>
            <a:r>
              <a:rPr lang="ja-JP" altLang="en-US" sz="1050" b="1" dirty="0">
                <a:solidFill>
                  <a:prstClr val="white"/>
                </a:solidFill>
                <a:latin typeface="Titillium Web SemiBold" charset="0"/>
                <a:ea typeface="Titillium Web SemiBold" charset="0"/>
                <a:cs typeface="Titillium Web SemiBold" charset="0"/>
              </a:rPr>
              <a:t>反応</a:t>
            </a:r>
            <a:endParaRPr lang="en-US" sz="1050" b="1" dirty="0">
              <a:solidFill>
                <a:prstClr val="white"/>
              </a:solidFill>
              <a:latin typeface="Titillium Web SemiBold" charset="0"/>
              <a:ea typeface="Titillium Web SemiBold" charset="0"/>
              <a:cs typeface="Titillium Web SemiBold" charset="0"/>
            </a:endParaRPr>
          </a:p>
        </p:txBody>
      </p:sp>
      <p:sp>
        <p:nvSpPr>
          <p:cNvPr id="14" name="Rectangle 13"/>
          <p:cNvSpPr/>
          <p:nvPr/>
        </p:nvSpPr>
        <p:spPr>
          <a:xfrm>
            <a:off x="7007877" y="4890606"/>
            <a:ext cx="1314450" cy="415498"/>
          </a:xfrm>
          <a:prstGeom prst="rect">
            <a:avLst/>
          </a:prstGeom>
        </p:spPr>
        <p:txBody>
          <a:bodyPr wrap="square">
            <a:spAutoFit/>
          </a:bodyPr>
          <a:lstStyle/>
          <a:p>
            <a:r>
              <a:rPr lang="ja-JP" altLang="en-US" sz="1050" b="1" dirty="0">
                <a:solidFill>
                  <a:prstClr val="white"/>
                </a:solidFill>
                <a:latin typeface="Titillium Web SemiBold" charset="0"/>
                <a:ea typeface="Titillium Web SemiBold" charset="0"/>
                <a:cs typeface="Titillium Web SemiBold" charset="0"/>
              </a:rPr>
              <a:t>マネジメント・メッシュ</a:t>
            </a:r>
            <a:endParaRPr lang="en-US" sz="1050" b="1" dirty="0">
              <a:solidFill>
                <a:prstClr val="white"/>
              </a:solidFill>
              <a:latin typeface="Titillium Web SemiBold" charset="0"/>
              <a:ea typeface="Titillium Web SemiBold" charset="0"/>
              <a:cs typeface="Titillium Web SemiBold" charset="0"/>
            </a:endParaRPr>
          </a:p>
        </p:txBody>
      </p:sp>
      <p:sp>
        <p:nvSpPr>
          <p:cNvPr id="15" name="Rectangle 14"/>
          <p:cNvSpPr/>
          <p:nvPr/>
        </p:nvSpPr>
        <p:spPr>
          <a:xfrm>
            <a:off x="9236727" y="4100660"/>
            <a:ext cx="1314450" cy="380873"/>
          </a:xfrm>
          <a:prstGeom prst="rect">
            <a:avLst/>
          </a:prstGeom>
        </p:spPr>
        <p:txBody>
          <a:bodyPr wrap="square">
            <a:spAutoFit/>
          </a:bodyPr>
          <a:lstStyle/>
          <a:p>
            <a:r>
              <a:rPr lang="ja-JP" altLang="en-US" sz="1050" b="1" dirty="0">
                <a:solidFill>
                  <a:prstClr val="white"/>
                </a:solidFill>
                <a:latin typeface="Titillium Web SemiBold" charset="0"/>
                <a:ea typeface="Titillium Web SemiBold" charset="0"/>
                <a:cs typeface="Titillium Web SemiBold" charset="0"/>
              </a:rPr>
              <a:t>顧客</a:t>
            </a:r>
            <a:endParaRPr lang="en-US" sz="1050" b="1" dirty="0">
              <a:solidFill>
                <a:prstClr val="white"/>
              </a:solidFill>
              <a:latin typeface="Titillium Web SemiBold" charset="0"/>
              <a:ea typeface="Titillium Web SemiBold" charset="0"/>
              <a:cs typeface="Titillium Web SemiBold" charset="0"/>
            </a:endParaRPr>
          </a:p>
          <a:p>
            <a:r>
              <a:rPr lang="en-US" sz="825" b="1" dirty="0">
                <a:solidFill>
                  <a:prstClr val="white"/>
                </a:solidFill>
                <a:latin typeface="Titillium Web SemiBold" charset="0"/>
                <a:ea typeface="Titillium Web SemiBold" charset="0"/>
                <a:cs typeface="Titillium Web SemiBold" charset="0"/>
              </a:rPr>
              <a:t>(</a:t>
            </a:r>
            <a:r>
              <a:rPr lang="ja-JP" altLang="en-US" sz="825" b="1" dirty="0">
                <a:solidFill>
                  <a:prstClr val="white"/>
                </a:solidFill>
                <a:latin typeface="Titillium Web SemiBold" charset="0"/>
                <a:ea typeface="Titillium Web SemiBold" charset="0"/>
                <a:cs typeface="Titillium Web SemiBold" charset="0"/>
              </a:rPr>
              <a:t>検証、評価、改善</a:t>
            </a:r>
            <a:r>
              <a:rPr lang="en-US" sz="825" b="1" dirty="0">
                <a:solidFill>
                  <a:prstClr val="white"/>
                </a:solidFill>
                <a:latin typeface="Titillium Web SemiBold" charset="0"/>
                <a:ea typeface="Titillium Web SemiBold" charset="0"/>
                <a:cs typeface="Titillium Web SemiBold" charset="0"/>
              </a:rPr>
              <a:t>)</a:t>
            </a:r>
          </a:p>
        </p:txBody>
      </p:sp>
      <p:sp>
        <p:nvSpPr>
          <p:cNvPr id="16" name="Rectangle 15"/>
          <p:cNvSpPr/>
          <p:nvPr/>
        </p:nvSpPr>
        <p:spPr>
          <a:xfrm>
            <a:off x="6463135" y="2688824"/>
            <a:ext cx="2107124" cy="415498"/>
          </a:xfrm>
          <a:prstGeom prst="rect">
            <a:avLst/>
          </a:prstGeom>
        </p:spPr>
        <p:txBody>
          <a:bodyPr wrap="square">
            <a:spAutoFit/>
          </a:bodyPr>
          <a:lstStyle/>
          <a:p>
            <a:r>
              <a:rPr lang="ja-JP" altLang="en-US" sz="1050" b="1" dirty="0">
                <a:solidFill>
                  <a:srgbClr val="223C5C"/>
                </a:solidFill>
                <a:latin typeface="Titillium Web SemiBold" charset="0"/>
                <a:ea typeface="Titillium Web SemiBold" charset="0"/>
                <a:cs typeface="Titillium Web SemiBold" charset="0"/>
              </a:rPr>
              <a:t>サービス・マネジメントの原則</a:t>
            </a:r>
            <a:r>
              <a:rPr lang="en-US" altLang="ja-JP" sz="1050" b="1" dirty="0">
                <a:solidFill>
                  <a:srgbClr val="223C5C"/>
                </a:solidFill>
                <a:latin typeface="Titillium Web SemiBold" charset="0"/>
                <a:ea typeface="Titillium Web SemiBold" charset="0"/>
                <a:cs typeface="Titillium Web SemiBold" charset="0"/>
              </a:rPr>
              <a:t>	</a:t>
            </a:r>
            <a:endParaRPr lang="en-US" sz="1050" b="1" dirty="0">
              <a:solidFill>
                <a:srgbClr val="223C5C"/>
              </a:solidFill>
              <a:latin typeface="Titillium Web SemiBold" charset="0"/>
              <a:ea typeface="Titillium Web SemiBold" charset="0"/>
              <a:cs typeface="Titillium Web SemiBold" charset="0"/>
            </a:endParaRPr>
          </a:p>
        </p:txBody>
      </p:sp>
      <p:sp>
        <p:nvSpPr>
          <p:cNvPr id="17" name="Rectangle 16"/>
          <p:cNvSpPr/>
          <p:nvPr/>
        </p:nvSpPr>
        <p:spPr>
          <a:xfrm>
            <a:off x="6620434" y="1237607"/>
            <a:ext cx="1779822" cy="253916"/>
          </a:xfrm>
          <a:prstGeom prst="rect">
            <a:avLst/>
          </a:prstGeom>
        </p:spPr>
        <p:txBody>
          <a:bodyPr wrap="square">
            <a:spAutoFit/>
          </a:bodyPr>
          <a:lstStyle/>
          <a:p>
            <a:r>
              <a:rPr lang="ja-JP" altLang="en-US" sz="1050" b="1" dirty="0">
                <a:solidFill>
                  <a:srgbClr val="223C5C"/>
                </a:solidFill>
                <a:latin typeface="Titillium Web SemiBold" charset="0"/>
                <a:ea typeface="Titillium Web SemiBold" charset="0"/>
                <a:cs typeface="Titillium Web SemiBold" charset="0"/>
              </a:rPr>
              <a:t>ガバナンス（企業統治）</a:t>
            </a:r>
            <a:endParaRPr lang="en-US" sz="1050" b="1" dirty="0">
              <a:solidFill>
                <a:srgbClr val="223C5C"/>
              </a:solidFill>
              <a:latin typeface="Titillium Web SemiBold" charset="0"/>
              <a:ea typeface="Titillium Web SemiBold" charset="0"/>
              <a:cs typeface="Titillium Web SemiBold" charset="0"/>
            </a:endParaRPr>
          </a:p>
        </p:txBody>
      </p:sp>
      <p:sp>
        <p:nvSpPr>
          <p:cNvPr id="18" name="Rectangle 17"/>
          <p:cNvSpPr/>
          <p:nvPr/>
        </p:nvSpPr>
        <p:spPr>
          <a:xfrm>
            <a:off x="1933459" y="1831589"/>
            <a:ext cx="744692" cy="14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 name="テキスト ボックス 1">
            <a:extLst>
              <a:ext uri="{FF2B5EF4-FFF2-40B4-BE49-F238E27FC236}">
                <a16:creationId xmlns:a16="http://schemas.microsoft.com/office/drawing/2014/main" id="{082BB77C-D545-4164-AE70-A78869D5C12E}"/>
              </a:ext>
            </a:extLst>
          </p:cNvPr>
          <p:cNvSpPr txBox="1"/>
          <p:nvPr/>
        </p:nvSpPr>
        <p:spPr>
          <a:xfrm>
            <a:off x="1789689" y="2098734"/>
            <a:ext cx="4290935" cy="1962076"/>
          </a:xfrm>
          <a:prstGeom prst="rect">
            <a:avLst/>
          </a:prstGeom>
          <a:noFill/>
        </p:spPr>
        <p:txBody>
          <a:bodyPr wrap="square" rtlCol="0">
            <a:spAutoFit/>
          </a:bodyPr>
          <a:lstStyle/>
          <a:p>
            <a:r>
              <a:rPr lang="ja-JP" altLang="en-US" sz="1350" dirty="0">
                <a:solidFill>
                  <a:prstClr val="black"/>
                </a:solidFill>
                <a:latin typeface="Calibri"/>
                <a:ea typeface="ＭＳ Ｐゴシック" panose="020B0600070205080204" pitchFamily="34" charset="-128"/>
              </a:rPr>
              <a:t>概念：リーンの概念が全てのプロセスに渡って適用</a:t>
            </a:r>
            <a:endParaRPr lang="en-US" altLang="ja-JP" sz="1350" dirty="0">
              <a:solidFill>
                <a:prstClr val="black"/>
              </a:solidFill>
              <a:latin typeface="Calibri"/>
              <a:ea typeface="ＭＳ Ｐゴシック" panose="020B0600070205080204" pitchFamily="34" charset="-128"/>
            </a:endParaRPr>
          </a:p>
          <a:p>
            <a:r>
              <a:rPr lang="ja-JP" altLang="en-US" sz="1350" dirty="0">
                <a:solidFill>
                  <a:prstClr val="black"/>
                </a:solidFill>
                <a:latin typeface="Calibri"/>
                <a:ea typeface="ＭＳ Ｐゴシック" panose="020B0600070205080204" pitchFamily="34" charset="-128"/>
              </a:rPr>
              <a:t>定義：</a:t>
            </a:r>
            <a:r>
              <a:rPr lang="en-US" altLang="ja-JP" sz="1350" dirty="0">
                <a:solidFill>
                  <a:prstClr val="black"/>
                </a:solidFill>
                <a:latin typeface="Calibri"/>
                <a:ea typeface="ＭＳ Ｐゴシック" panose="020B0600070205080204" pitchFamily="34" charset="-128"/>
              </a:rPr>
              <a:t>SIAM</a:t>
            </a:r>
            <a:r>
              <a:rPr lang="ja-JP" altLang="en-US" sz="1350" dirty="0">
                <a:solidFill>
                  <a:prstClr val="black"/>
                </a:solidFill>
                <a:latin typeface="Calibri"/>
                <a:ea typeface="ＭＳ Ｐゴシック" panose="020B0600070205080204" pitchFamily="34" charset="-128"/>
              </a:rPr>
              <a:t>の追加</a:t>
            </a:r>
            <a:endParaRPr lang="en-US" altLang="ja-JP" sz="1350" dirty="0">
              <a:solidFill>
                <a:prstClr val="black"/>
              </a:solidFill>
              <a:latin typeface="Calibri"/>
              <a:ea typeface="ＭＳ Ｐゴシック" panose="020B0600070205080204" pitchFamily="34" charset="-128"/>
            </a:endParaRPr>
          </a:p>
          <a:p>
            <a:r>
              <a:rPr lang="ja-JP" altLang="en-US" sz="1350" dirty="0">
                <a:solidFill>
                  <a:prstClr val="black"/>
                </a:solidFill>
                <a:latin typeface="Calibri"/>
                <a:ea typeface="ＭＳ Ｐゴシック" panose="020B0600070205080204" pitchFamily="34" charset="-128"/>
              </a:rPr>
              <a:t>制作：アジャイル</a:t>
            </a:r>
            <a:endParaRPr lang="en-US" altLang="ja-JP" sz="1350" dirty="0">
              <a:solidFill>
                <a:prstClr val="black"/>
              </a:solidFill>
              <a:latin typeface="Calibri"/>
              <a:ea typeface="ＭＳ Ｐゴシック" panose="020B0600070205080204" pitchFamily="34" charset="-128"/>
            </a:endParaRPr>
          </a:p>
          <a:p>
            <a:r>
              <a:rPr lang="ja-JP" altLang="en-US" sz="1350" dirty="0">
                <a:solidFill>
                  <a:prstClr val="black"/>
                </a:solidFill>
                <a:latin typeface="Calibri"/>
                <a:ea typeface="ＭＳ Ｐゴシック" panose="020B0600070205080204" pitchFamily="34" charset="-128"/>
              </a:rPr>
              <a:t>制作、提供、反応のサイクルを回すのは、</a:t>
            </a:r>
            <a:r>
              <a:rPr lang="en-US" altLang="ja-JP" sz="1350" dirty="0">
                <a:solidFill>
                  <a:prstClr val="black"/>
                </a:solidFill>
                <a:latin typeface="Calibri"/>
                <a:ea typeface="ＭＳ Ｐゴシック" panose="020B0600070205080204" pitchFamily="34" charset="-128"/>
              </a:rPr>
              <a:t>DevOps</a:t>
            </a:r>
          </a:p>
          <a:p>
            <a:endParaRPr lang="en-US" altLang="ja-JP" sz="1350" dirty="0">
              <a:solidFill>
                <a:prstClr val="black"/>
              </a:solidFill>
              <a:latin typeface="Calibri"/>
              <a:ea typeface="ＭＳ Ｐゴシック" panose="020B0600070205080204" pitchFamily="34" charset="-128"/>
            </a:endParaRPr>
          </a:p>
          <a:p>
            <a:r>
              <a:rPr lang="en-US" altLang="ja-JP" sz="1350" dirty="0">
                <a:solidFill>
                  <a:prstClr val="black"/>
                </a:solidFill>
                <a:latin typeface="Calibri"/>
                <a:ea typeface="ＭＳ Ｐゴシック" panose="020B0600070205080204" pitchFamily="34" charset="-128"/>
              </a:rPr>
              <a:t>DevOps2.1</a:t>
            </a:r>
            <a:r>
              <a:rPr lang="ja-JP" altLang="en-US" sz="1350" dirty="0">
                <a:solidFill>
                  <a:prstClr val="black"/>
                </a:solidFill>
                <a:latin typeface="Calibri"/>
                <a:ea typeface="ＭＳ Ｐゴシック" panose="020B0600070205080204" pitchFamily="34" charset="-128"/>
              </a:rPr>
              <a:t>は、この基本プロセスである　定義、制作、提供、反応の循環型（</a:t>
            </a:r>
            <a:r>
              <a:rPr lang="en-US" altLang="ja-JP" sz="1350" dirty="0">
                <a:solidFill>
                  <a:prstClr val="black"/>
                </a:solidFill>
                <a:latin typeface="Calibri"/>
                <a:ea typeface="ＭＳ Ｐゴシック" panose="020B0600070205080204" pitchFamily="34" charset="-128"/>
              </a:rPr>
              <a:t>PDCA</a:t>
            </a:r>
            <a:r>
              <a:rPr lang="ja-JP" altLang="en-US" sz="1350" dirty="0">
                <a:solidFill>
                  <a:prstClr val="black"/>
                </a:solidFill>
                <a:latin typeface="Calibri"/>
                <a:ea typeface="ＭＳ Ｐゴシック" panose="020B0600070205080204" pitchFamily="34" charset="-128"/>
              </a:rPr>
              <a:t>サイクル）の仕組みの　フレームワークであり、全てのプロセスに</a:t>
            </a:r>
            <a:r>
              <a:rPr lang="en-US" altLang="ja-JP" sz="1350" dirty="0">
                <a:solidFill>
                  <a:prstClr val="black"/>
                </a:solidFill>
                <a:latin typeface="Calibri"/>
                <a:ea typeface="ＭＳ Ｐゴシック" panose="020B0600070205080204" pitchFamily="34" charset="-128"/>
              </a:rPr>
              <a:t>TOYOTA-way</a:t>
            </a:r>
            <a:r>
              <a:rPr lang="ja-JP" altLang="en-US" sz="1350" dirty="0">
                <a:solidFill>
                  <a:prstClr val="black"/>
                </a:solidFill>
                <a:latin typeface="Calibri"/>
                <a:ea typeface="ＭＳ Ｐゴシック" panose="020B0600070205080204" pitchFamily="34" charset="-128"/>
              </a:rPr>
              <a:t>（リーン）の概念が適用されている</a:t>
            </a:r>
          </a:p>
        </p:txBody>
      </p:sp>
      <p:sp>
        <p:nvSpPr>
          <p:cNvPr id="3" name="テキスト ボックス 2">
            <a:extLst>
              <a:ext uri="{FF2B5EF4-FFF2-40B4-BE49-F238E27FC236}">
                <a16:creationId xmlns:a16="http://schemas.microsoft.com/office/drawing/2014/main" id="{57776C8C-D4C7-47A8-8D9A-BDBDAC749C90}"/>
              </a:ext>
            </a:extLst>
          </p:cNvPr>
          <p:cNvSpPr txBox="1"/>
          <p:nvPr/>
        </p:nvSpPr>
        <p:spPr>
          <a:xfrm>
            <a:off x="1789689" y="4573267"/>
            <a:ext cx="4306312" cy="946413"/>
          </a:xfrm>
          <a:prstGeom prst="rect">
            <a:avLst/>
          </a:prstGeom>
          <a:noFill/>
        </p:spPr>
        <p:txBody>
          <a:bodyPr wrap="square" rtlCol="0">
            <a:spAutoFit/>
          </a:bodyPr>
          <a:lstStyle/>
          <a:p>
            <a:r>
              <a:rPr lang="ja-JP" altLang="en-US" sz="1500" b="1" dirty="0">
                <a:solidFill>
                  <a:prstClr val="black"/>
                </a:solidFill>
                <a:latin typeface="Calibri"/>
                <a:ea typeface="ＭＳ Ｐゴシック" panose="020B0600070205080204" pitchFamily="34" charset="-128"/>
              </a:rPr>
              <a:t>マネジメント・メッシュ（新しい概念）</a:t>
            </a:r>
            <a:endParaRPr lang="en-US" altLang="ja-JP" sz="1500" b="1" dirty="0">
              <a:solidFill>
                <a:prstClr val="black"/>
              </a:solidFill>
              <a:latin typeface="Calibri"/>
              <a:ea typeface="ＭＳ Ｐゴシック" panose="020B0600070205080204" pitchFamily="34" charset="-128"/>
            </a:endParaRPr>
          </a:p>
          <a:p>
            <a:r>
              <a:rPr lang="ja-JP" altLang="en-US" sz="1350" dirty="0">
                <a:solidFill>
                  <a:prstClr val="black"/>
                </a:solidFill>
                <a:latin typeface="Calibri"/>
                <a:ea typeface="ＭＳ Ｐゴシック" panose="020B0600070205080204" pitchFamily="34" charset="-128"/>
              </a:rPr>
              <a:t>環境、リソース、管理手法、新しいテクノノロジーの４要素を効果的、効率的に組み合わせて基本プロセスを実行するためのマトリックスな管理</a:t>
            </a:r>
            <a:endParaRPr lang="en-US" altLang="ja-JP" sz="1350" dirty="0">
              <a:solidFill>
                <a:prstClr val="black"/>
              </a:solidFill>
              <a:latin typeface="Calibri"/>
              <a:ea typeface="ＭＳ Ｐゴシック" panose="020B0600070205080204" pitchFamily="34" charset="-128"/>
            </a:endParaRPr>
          </a:p>
        </p:txBody>
      </p:sp>
      <p:sp>
        <p:nvSpPr>
          <p:cNvPr id="7" name="テキスト ボックス 6">
            <a:extLst>
              <a:ext uri="{FF2B5EF4-FFF2-40B4-BE49-F238E27FC236}">
                <a16:creationId xmlns:a16="http://schemas.microsoft.com/office/drawing/2014/main" id="{CEE39309-6165-4BC7-9FAC-996CCC490EDF}"/>
              </a:ext>
            </a:extLst>
          </p:cNvPr>
          <p:cNvSpPr txBox="1"/>
          <p:nvPr/>
        </p:nvSpPr>
        <p:spPr>
          <a:xfrm>
            <a:off x="2261257" y="5499946"/>
            <a:ext cx="401183" cy="415498"/>
          </a:xfrm>
          <a:prstGeom prst="rect">
            <a:avLst/>
          </a:prstGeom>
          <a:noFill/>
        </p:spPr>
        <p:txBody>
          <a:bodyPr wrap="square" rtlCol="0">
            <a:spAutoFit/>
          </a:bodyPr>
          <a:lstStyle/>
          <a:p>
            <a:r>
              <a:rPr lang="ja-JP" altLang="en-US" sz="2100" dirty="0">
                <a:solidFill>
                  <a:prstClr val="black"/>
                </a:solidFill>
                <a:latin typeface="Calibri"/>
                <a:ea typeface="ＭＳ Ｐゴシック" panose="020B0600070205080204" pitchFamily="34" charset="-128"/>
              </a:rPr>
              <a:t>✙</a:t>
            </a:r>
          </a:p>
        </p:txBody>
      </p:sp>
      <p:sp>
        <p:nvSpPr>
          <p:cNvPr id="10" name="テキスト ボックス 9">
            <a:extLst>
              <a:ext uri="{FF2B5EF4-FFF2-40B4-BE49-F238E27FC236}">
                <a16:creationId xmlns:a16="http://schemas.microsoft.com/office/drawing/2014/main" id="{137B026B-75EB-4A96-B071-53F647B192C9}"/>
              </a:ext>
            </a:extLst>
          </p:cNvPr>
          <p:cNvSpPr txBox="1"/>
          <p:nvPr/>
        </p:nvSpPr>
        <p:spPr>
          <a:xfrm>
            <a:off x="2678152" y="5499946"/>
            <a:ext cx="4582027" cy="415498"/>
          </a:xfrm>
          <a:prstGeom prst="rect">
            <a:avLst/>
          </a:prstGeom>
          <a:noFill/>
        </p:spPr>
        <p:txBody>
          <a:bodyPr wrap="square" rtlCol="0">
            <a:spAutoFit/>
          </a:bodyPr>
          <a:lstStyle/>
          <a:p>
            <a:r>
              <a:rPr lang="ja-JP" altLang="en-US" sz="2100" b="1" dirty="0">
                <a:solidFill>
                  <a:prstClr val="black"/>
                </a:solidFill>
                <a:latin typeface="Calibri"/>
                <a:ea typeface="ＭＳ Ｐゴシック" panose="020B0600070205080204" pitchFamily="34" charset="-128"/>
              </a:rPr>
              <a:t>時間軸　（サイクルの同期を取る）</a:t>
            </a:r>
          </a:p>
        </p:txBody>
      </p:sp>
      <p:sp>
        <p:nvSpPr>
          <p:cNvPr id="19" name="テキスト ボックス 18">
            <a:extLst>
              <a:ext uri="{FF2B5EF4-FFF2-40B4-BE49-F238E27FC236}">
                <a16:creationId xmlns:a16="http://schemas.microsoft.com/office/drawing/2014/main" id="{D124C69E-1D1B-419D-8888-4C6FDE269FFD}"/>
              </a:ext>
            </a:extLst>
          </p:cNvPr>
          <p:cNvSpPr txBox="1"/>
          <p:nvPr/>
        </p:nvSpPr>
        <p:spPr>
          <a:xfrm>
            <a:off x="7934884" y="2905122"/>
            <a:ext cx="2096792" cy="300082"/>
          </a:xfrm>
          <a:prstGeom prst="rect">
            <a:avLst/>
          </a:prstGeom>
          <a:noFill/>
        </p:spPr>
        <p:txBody>
          <a:bodyPr wrap="square" rtlCol="0">
            <a:spAutoFit/>
          </a:bodyPr>
          <a:lstStyle/>
          <a:p>
            <a:r>
              <a:rPr lang="ja-JP" altLang="en-US" sz="1350" dirty="0">
                <a:solidFill>
                  <a:prstClr val="black"/>
                </a:solidFill>
                <a:latin typeface="Calibri"/>
                <a:ea typeface="ＭＳ Ｐゴシック" panose="020B0600070205080204" pitchFamily="34" charset="-128"/>
              </a:rPr>
              <a:t>サービス・カルチャー</a:t>
            </a:r>
          </a:p>
        </p:txBody>
      </p:sp>
      <p:pic>
        <p:nvPicPr>
          <p:cNvPr id="20" name="Picture 2">
            <a:extLst>
              <a:ext uri="{FF2B5EF4-FFF2-40B4-BE49-F238E27FC236}">
                <a16:creationId xmlns:a16="http://schemas.microsoft.com/office/drawing/2014/main" id="{D0AB236F-4CEF-4B7E-9F5B-1717F701F5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18115" y="165746"/>
            <a:ext cx="1033062" cy="1033062"/>
          </a:xfrm>
          <a:prstGeom prst="rect">
            <a:avLst/>
          </a:prstGeom>
        </p:spPr>
      </p:pic>
    </p:spTree>
    <p:extLst>
      <p:ext uri="{BB962C8B-B14F-4D97-AF65-F5344CB8AC3E}">
        <p14:creationId xmlns:p14="http://schemas.microsoft.com/office/powerpoint/2010/main" val="18390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33333E-6 7.40741E-7 L 0.072 7.40741E-7 " pathEditMode="relative" rAng="0" ptsTypes="AA">
                                      <p:cBhvr>
                                        <p:cTn id="6" dur="1000" fill="hold"/>
                                        <p:tgtEl>
                                          <p:spTgt spid="18"/>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B6271C-1FA8-4D82-910C-F3F8EAA6D83F}"/>
              </a:ext>
            </a:extLst>
          </p:cNvPr>
          <p:cNvSpPr>
            <a:spLocks noGrp="1"/>
          </p:cNvSpPr>
          <p:nvPr>
            <p:ph type="title"/>
          </p:nvPr>
        </p:nvSpPr>
        <p:spPr>
          <a:xfrm>
            <a:off x="1965702" y="559792"/>
            <a:ext cx="7886700" cy="504946"/>
          </a:xfrm>
        </p:spPr>
        <p:txBody>
          <a:bodyPr>
            <a:noAutofit/>
          </a:bodyPr>
          <a:lstStyle/>
          <a:p>
            <a:r>
              <a:rPr lang="ja-JP" altLang="en-US" sz="3200" dirty="0"/>
              <a:t>マネジメント・メッシュ（例）</a:t>
            </a:r>
          </a:p>
        </p:txBody>
      </p:sp>
      <p:grpSp>
        <p:nvGrpSpPr>
          <p:cNvPr id="3" name="グループ化 2">
            <a:extLst>
              <a:ext uri="{FF2B5EF4-FFF2-40B4-BE49-F238E27FC236}">
                <a16:creationId xmlns:a16="http://schemas.microsoft.com/office/drawing/2014/main" id="{0034F095-5035-42F2-8C93-60730913A7C0}"/>
              </a:ext>
            </a:extLst>
          </p:cNvPr>
          <p:cNvGrpSpPr/>
          <p:nvPr/>
        </p:nvGrpSpPr>
        <p:grpSpPr>
          <a:xfrm>
            <a:off x="4197458" y="1996375"/>
            <a:ext cx="3440624" cy="3227522"/>
            <a:chOff x="6336224" y="3385842"/>
            <a:chExt cx="4233620" cy="3377876"/>
          </a:xfrm>
        </p:grpSpPr>
        <p:sp>
          <p:nvSpPr>
            <p:cNvPr id="14" name="正方形/長方形 13">
              <a:extLst>
                <a:ext uri="{FF2B5EF4-FFF2-40B4-BE49-F238E27FC236}">
                  <a16:creationId xmlns:a16="http://schemas.microsoft.com/office/drawing/2014/main" id="{FAAC3EE3-085B-423A-8E70-30FE0C4EBFDF}"/>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8" name="正方形/長方形 17">
              <a:extLst>
                <a:ext uri="{FF2B5EF4-FFF2-40B4-BE49-F238E27FC236}">
                  <a16:creationId xmlns:a16="http://schemas.microsoft.com/office/drawing/2014/main" id="{314CEE82-1564-46F8-9C35-FF2B4538DA0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 name="正方形/長方形 4">
              <a:extLst>
                <a:ext uri="{FF2B5EF4-FFF2-40B4-BE49-F238E27FC236}">
                  <a16:creationId xmlns:a16="http://schemas.microsoft.com/office/drawing/2014/main" id="{52A78DB8-10AD-4FFB-8FBC-DC3A21D1C4A3}"/>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9" name="正方形/長方形 8">
              <a:extLst>
                <a:ext uri="{FF2B5EF4-FFF2-40B4-BE49-F238E27FC236}">
                  <a16:creationId xmlns:a16="http://schemas.microsoft.com/office/drawing/2014/main" id="{F195CF13-271C-4E3A-BB12-F50EB9E22F3B}"/>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2" name="正方形/長方形 11">
              <a:extLst>
                <a:ext uri="{FF2B5EF4-FFF2-40B4-BE49-F238E27FC236}">
                  <a16:creationId xmlns:a16="http://schemas.microsoft.com/office/drawing/2014/main" id="{47331B39-606A-40D9-AFAB-4B0CB2B7E8F8}"/>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6" name="正方形/長方形 15">
              <a:extLst>
                <a:ext uri="{FF2B5EF4-FFF2-40B4-BE49-F238E27FC236}">
                  <a16:creationId xmlns:a16="http://schemas.microsoft.com/office/drawing/2014/main" id="{3BED6C51-5474-4408-92E4-1119CC47686E}"/>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7" name="正方形/長方形 6">
              <a:extLst>
                <a:ext uri="{FF2B5EF4-FFF2-40B4-BE49-F238E27FC236}">
                  <a16:creationId xmlns:a16="http://schemas.microsoft.com/office/drawing/2014/main" id="{3CA31FA2-9514-485B-B1DE-08BCD71E7095}"/>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1" name="正方形/長方形 10">
              <a:extLst>
                <a:ext uri="{FF2B5EF4-FFF2-40B4-BE49-F238E27FC236}">
                  <a16:creationId xmlns:a16="http://schemas.microsoft.com/office/drawing/2014/main" id="{A7B8E791-A3E8-4BF8-9C8C-3DFD70A64AD0}"/>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5" name="正方形/長方形 14">
              <a:extLst>
                <a:ext uri="{FF2B5EF4-FFF2-40B4-BE49-F238E27FC236}">
                  <a16:creationId xmlns:a16="http://schemas.microsoft.com/office/drawing/2014/main" id="{9FE76851-0AFF-43AB-A65B-917269DEC001}"/>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6" name="正方形/長方形 5">
              <a:extLst>
                <a:ext uri="{FF2B5EF4-FFF2-40B4-BE49-F238E27FC236}">
                  <a16:creationId xmlns:a16="http://schemas.microsoft.com/office/drawing/2014/main" id="{570B51E0-9EDB-493F-AE47-14ECB56BEFB2}"/>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 name="正方形/長方形 3">
              <a:extLst>
                <a:ext uri="{FF2B5EF4-FFF2-40B4-BE49-F238E27FC236}">
                  <a16:creationId xmlns:a16="http://schemas.microsoft.com/office/drawing/2014/main" id="{BFD44458-4D2B-4D7A-98A9-B3D593DB8D41}"/>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0" name="正方形/長方形 9">
              <a:extLst>
                <a:ext uri="{FF2B5EF4-FFF2-40B4-BE49-F238E27FC236}">
                  <a16:creationId xmlns:a16="http://schemas.microsoft.com/office/drawing/2014/main" id="{CD4DC511-BB0A-4ED4-9478-40FA790C5142}"/>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8" name="正方形/長方形 7">
              <a:extLst>
                <a:ext uri="{FF2B5EF4-FFF2-40B4-BE49-F238E27FC236}">
                  <a16:creationId xmlns:a16="http://schemas.microsoft.com/office/drawing/2014/main" id="{1870E8C3-1888-4A8B-9E34-670ACB577A23}"/>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3" name="正方形/長方形 12">
              <a:extLst>
                <a:ext uri="{FF2B5EF4-FFF2-40B4-BE49-F238E27FC236}">
                  <a16:creationId xmlns:a16="http://schemas.microsoft.com/office/drawing/2014/main" id="{C36DCF99-58F6-4A2E-8DAE-D786A7A5FBAE}"/>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7" name="正方形/長方形 16">
              <a:extLst>
                <a:ext uri="{FF2B5EF4-FFF2-40B4-BE49-F238E27FC236}">
                  <a16:creationId xmlns:a16="http://schemas.microsoft.com/office/drawing/2014/main" id="{21BB1728-F40F-42FA-B979-215EB8FAC9E5}"/>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grpSp>
      <p:sp>
        <p:nvSpPr>
          <p:cNvPr id="19" name="テキスト ボックス 18">
            <a:extLst>
              <a:ext uri="{FF2B5EF4-FFF2-40B4-BE49-F238E27FC236}">
                <a16:creationId xmlns:a16="http://schemas.microsoft.com/office/drawing/2014/main" id="{1F9DC4DD-50AB-4019-854F-53A0E31F1EAA}"/>
              </a:ext>
            </a:extLst>
          </p:cNvPr>
          <p:cNvSpPr txBox="1"/>
          <p:nvPr/>
        </p:nvSpPr>
        <p:spPr>
          <a:xfrm>
            <a:off x="4824440" y="5263749"/>
            <a:ext cx="785768" cy="300082"/>
          </a:xfrm>
          <a:prstGeom prst="rect">
            <a:avLst/>
          </a:prstGeom>
          <a:noFill/>
        </p:spPr>
        <p:txBody>
          <a:bodyPr wrap="square" rtlCol="0">
            <a:spAutoFit/>
          </a:bodyPr>
          <a:lstStyle/>
          <a:p>
            <a:pPr algn="ctr"/>
            <a:r>
              <a:rPr lang="en-US" altLang="ja-JP" sz="1350" dirty="0">
                <a:solidFill>
                  <a:prstClr val="black"/>
                </a:solidFill>
                <a:latin typeface="Calibri"/>
                <a:ea typeface="ＭＳ Ｐゴシック" panose="020B0600070205080204" pitchFamily="34" charset="-128"/>
              </a:rPr>
              <a:t>SIAM</a:t>
            </a:r>
            <a:endParaRPr lang="ja-JP" altLang="en-US" sz="1350" dirty="0">
              <a:solidFill>
                <a:prstClr val="black"/>
              </a:solidFill>
              <a:latin typeface="Calibri"/>
              <a:ea typeface="ＭＳ Ｐゴシック" panose="020B0600070205080204" pitchFamily="34" charset="-128"/>
            </a:endParaRPr>
          </a:p>
        </p:txBody>
      </p:sp>
      <p:sp>
        <p:nvSpPr>
          <p:cNvPr id="20" name="テキスト ボックス 19">
            <a:extLst>
              <a:ext uri="{FF2B5EF4-FFF2-40B4-BE49-F238E27FC236}">
                <a16:creationId xmlns:a16="http://schemas.microsoft.com/office/drawing/2014/main" id="{09EE73D8-B2B1-434F-8ED6-39C50F231B3E}"/>
              </a:ext>
            </a:extLst>
          </p:cNvPr>
          <p:cNvSpPr txBox="1"/>
          <p:nvPr/>
        </p:nvSpPr>
        <p:spPr>
          <a:xfrm>
            <a:off x="6523675" y="5243185"/>
            <a:ext cx="1375771" cy="300082"/>
          </a:xfrm>
          <a:prstGeom prst="rect">
            <a:avLst/>
          </a:prstGeom>
          <a:noFill/>
        </p:spPr>
        <p:txBody>
          <a:bodyPr wrap="square" rtlCol="0">
            <a:spAutoFit/>
          </a:bodyPr>
          <a:lstStyle/>
          <a:p>
            <a:pPr algn="ctr"/>
            <a:r>
              <a:rPr lang="en-US" altLang="ja-JP" sz="1350" dirty="0">
                <a:solidFill>
                  <a:prstClr val="black"/>
                </a:solidFill>
                <a:latin typeface="Calibri"/>
                <a:ea typeface="ＭＳ Ｐゴシック" panose="020B0600070205080204" pitchFamily="34" charset="-128"/>
              </a:rPr>
              <a:t>ISO/IEC20000</a:t>
            </a:r>
            <a:endParaRPr lang="ja-JP" altLang="en-US" sz="1350" dirty="0">
              <a:solidFill>
                <a:prstClr val="black"/>
              </a:solidFill>
              <a:latin typeface="Calibri"/>
              <a:ea typeface="ＭＳ Ｐゴシック" panose="020B0600070205080204" pitchFamily="34" charset="-128"/>
            </a:endParaRPr>
          </a:p>
        </p:txBody>
      </p:sp>
      <p:sp>
        <p:nvSpPr>
          <p:cNvPr id="21" name="テキスト ボックス 20">
            <a:extLst>
              <a:ext uri="{FF2B5EF4-FFF2-40B4-BE49-F238E27FC236}">
                <a16:creationId xmlns:a16="http://schemas.microsoft.com/office/drawing/2014/main" id="{B054561D-5E1C-4086-991D-0887E6DFC89B}"/>
              </a:ext>
            </a:extLst>
          </p:cNvPr>
          <p:cNvSpPr txBox="1"/>
          <p:nvPr/>
        </p:nvSpPr>
        <p:spPr>
          <a:xfrm>
            <a:off x="5599759" y="5262953"/>
            <a:ext cx="785768" cy="715581"/>
          </a:xfrm>
          <a:prstGeom prst="rect">
            <a:avLst/>
          </a:prstGeom>
          <a:noFill/>
        </p:spPr>
        <p:txBody>
          <a:bodyPr wrap="square" rtlCol="0">
            <a:spAutoFit/>
          </a:bodyPr>
          <a:lstStyle/>
          <a:p>
            <a:pPr algn="ctr"/>
            <a:r>
              <a:rPr lang="en-US" altLang="ja-JP" sz="1350" dirty="0">
                <a:solidFill>
                  <a:prstClr val="black"/>
                </a:solidFill>
                <a:latin typeface="Calibri"/>
                <a:ea typeface="ＭＳ Ｐゴシック" panose="020B0600070205080204" pitchFamily="34" charset="-128"/>
              </a:rPr>
              <a:t>COBIT</a:t>
            </a:r>
          </a:p>
          <a:p>
            <a:pPr algn="ctr"/>
            <a:r>
              <a:rPr lang="en-US" altLang="ja-JP" sz="1350" dirty="0">
                <a:solidFill>
                  <a:prstClr val="black"/>
                </a:solidFill>
                <a:latin typeface="Calibri"/>
                <a:ea typeface="ＭＳ Ｐゴシック" panose="020B0600070205080204" pitchFamily="34" charset="-128"/>
              </a:rPr>
              <a:t>CMMI</a:t>
            </a:r>
          </a:p>
          <a:p>
            <a:pPr algn="ctr"/>
            <a:r>
              <a:rPr lang="en-US" altLang="ja-JP" sz="1350" dirty="0">
                <a:solidFill>
                  <a:prstClr val="black"/>
                </a:solidFill>
                <a:latin typeface="Calibri"/>
                <a:ea typeface="ＭＳ Ｐゴシック" panose="020B0600070205080204" pitchFamily="34" charset="-128"/>
              </a:rPr>
              <a:t>IT4IT</a:t>
            </a:r>
            <a:endParaRPr lang="ja-JP" altLang="en-US" sz="1350" dirty="0">
              <a:solidFill>
                <a:prstClr val="black"/>
              </a:solidFill>
              <a:latin typeface="Calibri"/>
              <a:ea typeface="ＭＳ Ｐゴシック" panose="020B0600070205080204" pitchFamily="34" charset="-128"/>
            </a:endParaRPr>
          </a:p>
        </p:txBody>
      </p:sp>
      <p:sp>
        <p:nvSpPr>
          <p:cNvPr id="22" name="テキスト ボックス 21">
            <a:extLst>
              <a:ext uri="{FF2B5EF4-FFF2-40B4-BE49-F238E27FC236}">
                <a16:creationId xmlns:a16="http://schemas.microsoft.com/office/drawing/2014/main" id="{B3033DB7-EB98-4D3A-B55D-72E333D750FF}"/>
              </a:ext>
            </a:extLst>
          </p:cNvPr>
          <p:cNvSpPr txBox="1"/>
          <p:nvPr/>
        </p:nvSpPr>
        <p:spPr>
          <a:xfrm>
            <a:off x="7657158" y="2217608"/>
            <a:ext cx="1002842"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コンテナー</a:t>
            </a:r>
          </a:p>
        </p:txBody>
      </p:sp>
      <p:sp>
        <p:nvSpPr>
          <p:cNvPr id="23" name="テキスト ボックス 22">
            <a:extLst>
              <a:ext uri="{FF2B5EF4-FFF2-40B4-BE49-F238E27FC236}">
                <a16:creationId xmlns:a16="http://schemas.microsoft.com/office/drawing/2014/main" id="{70DA0F3D-1E76-4CF1-852A-550C533F18BE}"/>
              </a:ext>
            </a:extLst>
          </p:cNvPr>
          <p:cNvSpPr txBox="1"/>
          <p:nvPr/>
        </p:nvSpPr>
        <p:spPr>
          <a:xfrm>
            <a:off x="7657158" y="2893937"/>
            <a:ext cx="1002842" cy="300082"/>
          </a:xfrm>
          <a:prstGeom prst="rect">
            <a:avLst/>
          </a:prstGeom>
          <a:noFill/>
        </p:spPr>
        <p:txBody>
          <a:bodyPr wrap="square" rtlCol="0">
            <a:spAutoFit/>
          </a:bodyPr>
          <a:lstStyle/>
          <a:p>
            <a:pPr algn="ctr"/>
            <a:r>
              <a:rPr lang="en-US" altLang="ja-JP" sz="1350" dirty="0">
                <a:solidFill>
                  <a:prstClr val="black"/>
                </a:solidFill>
                <a:latin typeface="Calibri"/>
                <a:ea typeface="ＭＳ Ｐゴシック" panose="020B0600070205080204" pitchFamily="34" charset="-128"/>
              </a:rPr>
              <a:t>IoT</a:t>
            </a:r>
            <a:endParaRPr lang="ja-JP" altLang="en-US" sz="1350" dirty="0">
              <a:solidFill>
                <a:prstClr val="black"/>
              </a:solidFill>
              <a:latin typeface="Calibri"/>
              <a:ea typeface="ＭＳ Ｐゴシック" panose="020B0600070205080204" pitchFamily="34" charset="-128"/>
            </a:endParaRPr>
          </a:p>
        </p:txBody>
      </p:sp>
      <p:sp>
        <p:nvSpPr>
          <p:cNvPr id="24" name="テキスト ボックス 23">
            <a:extLst>
              <a:ext uri="{FF2B5EF4-FFF2-40B4-BE49-F238E27FC236}">
                <a16:creationId xmlns:a16="http://schemas.microsoft.com/office/drawing/2014/main" id="{B5D9862C-8CCF-4397-8CB7-B3B912293438}"/>
              </a:ext>
            </a:extLst>
          </p:cNvPr>
          <p:cNvSpPr txBox="1"/>
          <p:nvPr/>
        </p:nvSpPr>
        <p:spPr>
          <a:xfrm>
            <a:off x="7657157" y="3690940"/>
            <a:ext cx="1002842" cy="300082"/>
          </a:xfrm>
          <a:prstGeom prst="rect">
            <a:avLst/>
          </a:prstGeom>
          <a:noFill/>
        </p:spPr>
        <p:txBody>
          <a:bodyPr wrap="square" rtlCol="0">
            <a:spAutoFit/>
          </a:bodyPr>
          <a:lstStyle/>
          <a:p>
            <a:pPr algn="ctr"/>
            <a:r>
              <a:rPr lang="en-US" altLang="ja-JP" sz="1350" dirty="0">
                <a:solidFill>
                  <a:prstClr val="black"/>
                </a:solidFill>
                <a:latin typeface="Calibri"/>
                <a:ea typeface="ＭＳ Ｐゴシック" panose="020B0600070205080204" pitchFamily="34" charset="-128"/>
              </a:rPr>
              <a:t>AI</a:t>
            </a:r>
            <a:endParaRPr lang="ja-JP" altLang="en-US" sz="1350" dirty="0">
              <a:solidFill>
                <a:prstClr val="black"/>
              </a:solidFill>
              <a:latin typeface="Calibri"/>
              <a:ea typeface="ＭＳ Ｐゴシック" panose="020B0600070205080204" pitchFamily="34" charset="-128"/>
            </a:endParaRPr>
          </a:p>
        </p:txBody>
      </p:sp>
      <p:sp>
        <p:nvSpPr>
          <p:cNvPr id="25" name="テキスト ボックス 24">
            <a:extLst>
              <a:ext uri="{FF2B5EF4-FFF2-40B4-BE49-F238E27FC236}">
                <a16:creationId xmlns:a16="http://schemas.microsoft.com/office/drawing/2014/main" id="{0895D26F-9B51-44A0-A462-C31B8231A845}"/>
              </a:ext>
            </a:extLst>
          </p:cNvPr>
          <p:cNvSpPr txBox="1"/>
          <p:nvPr/>
        </p:nvSpPr>
        <p:spPr>
          <a:xfrm>
            <a:off x="7657156" y="4372881"/>
            <a:ext cx="1561136"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ブロックチェーン</a:t>
            </a:r>
          </a:p>
        </p:txBody>
      </p:sp>
      <p:sp>
        <p:nvSpPr>
          <p:cNvPr id="26" name="テキスト ボックス 25">
            <a:extLst>
              <a:ext uri="{FF2B5EF4-FFF2-40B4-BE49-F238E27FC236}">
                <a16:creationId xmlns:a16="http://schemas.microsoft.com/office/drawing/2014/main" id="{EAB3092E-F1D3-4A3A-9239-385D9A07AF60}"/>
              </a:ext>
            </a:extLst>
          </p:cNvPr>
          <p:cNvSpPr txBox="1"/>
          <p:nvPr/>
        </p:nvSpPr>
        <p:spPr>
          <a:xfrm>
            <a:off x="3086911" y="2541912"/>
            <a:ext cx="1002842"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企業文化</a:t>
            </a:r>
          </a:p>
        </p:txBody>
      </p:sp>
      <p:sp>
        <p:nvSpPr>
          <p:cNvPr id="27" name="テキスト ボックス 26">
            <a:extLst>
              <a:ext uri="{FF2B5EF4-FFF2-40B4-BE49-F238E27FC236}">
                <a16:creationId xmlns:a16="http://schemas.microsoft.com/office/drawing/2014/main" id="{97AEFA5A-5954-4706-AF31-EFED363960BD}"/>
              </a:ext>
            </a:extLst>
          </p:cNvPr>
          <p:cNvSpPr txBox="1"/>
          <p:nvPr/>
        </p:nvSpPr>
        <p:spPr>
          <a:xfrm>
            <a:off x="2895601" y="3263419"/>
            <a:ext cx="1194152"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競合状況</a:t>
            </a:r>
          </a:p>
        </p:txBody>
      </p:sp>
      <p:sp>
        <p:nvSpPr>
          <p:cNvPr id="28" name="テキスト ボックス 27">
            <a:extLst>
              <a:ext uri="{FF2B5EF4-FFF2-40B4-BE49-F238E27FC236}">
                <a16:creationId xmlns:a16="http://schemas.microsoft.com/office/drawing/2014/main" id="{604BC495-8C7F-4C70-A8E2-B27B85635ED5}"/>
              </a:ext>
            </a:extLst>
          </p:cNvPr>
          <p:cNvSpPr txBox="1"/>
          <p:nvPr/>
        </p:nvSpPr>
        <p:spPr>
          <a:xfrm>
            <a:off x="3051953" y="4021082"/>
            <a:ext cx="1037800"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法規制</a:t>
            </a:r>
          </a:p>
        </p:txBody>
      </p:sp>
      <p:sp>
        <p:nvSpPr>
          <p:cNvPr id="29" name="テキスト ボックス 28">
            <a:extLst>
              <a:ext uri="{FF2B5EF4-FFF2-40B4-BE49-F238E27FC236}">
                <a16:creationId xmlns:a16="http://schemas.microsoft.com/office/drawing/2014/main" id="{FDF08256-C65D-49E7-8867-CA460EAB0B17}"/>
              </a:ext>
            </a:extLst>
          </p:cNvPr>
          <p:cNvSpPr txBox="1"/>
          <p:nvPr/>
        </p:nvSpPr>
        <p:spPr>
          <a:xfrm>
            <a:off x="2713983" y="4724682"/>
            <a:ext cx="1375770" cy="507831"/>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プロセス</a:t>
            </a:r>
            <a:endParaRPr lang="en-US" altLang="ja-JP" sz="1350" dirty="0">
              <a:solidFill>
                <a:prstClr val="black"/>
              </a:solidFill>
              <a:latin typeface="Calibri"/>
              <a:ea typeface="ＭＳ Ｐゴシック" panose="020B0600070205080204" pitchFamily="34" charset="-128"/>
            </a:endParaRPr>
          </a:p>
          <a:p>
            <a:pPr algn="ctr"/>
            <a:r>
              <a:rPr lang="ja-JP" altLang="en-US" sz="1350" dirty="0">
                <a:solidFill>
                  <a:prstClr val="black"/>
                </a:solidFill>
                <a:latin typeface="Calibri"/>
                <a:ea typeface="ＭＳ Ｐゴシック" panose="020B0600070205080204" pitchFamily="34" charset="-128"/>
              </a:rPr>
              <a:t>ビジネスモデル</a:t>
            </a:r>
            <a:endParaRPr lang="en-US" altLang="ja-JP" sz="1350" dirty="0">
              <a:solidFill>
                <a:prstClr val="black"/>
              </a:solidFill>
              <a:latin typeface="Calibri"/>
              <a:ea typeface="ＭＳ Ｐゴシック" panose="020B0600070205080204" pitchFamily="34" charset="-128"/>
            </a:endParaRPr>
          </a:p>
        </p:txBody>
      </p:sp>
      <p:sp>
        <p:nvSpPr>
          <p:cNvPr id="30" name="テキスト ボックス 29">
            <a:extLst>
              <a:ext uri="{FF2B5EF4-FFF2-40B4-BE49-F238E27FC236}">
                <a16:creationId xmlns:a16="http://schemas.microsoft.com/office/drawing/2014/main" id="{534F7D48-5C59-44B1-9816-ACFEAF25348A}"/>
              </a:ext>
            </a:extLst>
          </p:cNvPr>
          <p:cNvSpPr txBox="1"/>
          <p:nvPr/>
        </p:nvSpPr>
        <p:spPr>
          <a:xfrm>
            <a:off x="4197459" y="1681975"/>
            <a:ext cx="1018877"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人（人工）</a:t>
            </a:r>
          </a:p>
        </p:txBody>
      </p:sp>
      <p:sp>
        <p:nvSpPr>
          <p:cNvPr id="31" name="テキスト ボックス 30">
            <a:extLst>
              <a:ext uri="{FF2B5EF4-FFF2-40B4-BE49-F238E27FC236}">
                <a16:creationId xmlns:a16="http://schemas.microsoft.com/office/drawing/2014/main" id="{CC8C212C-0657-46BC-AEC8-8233E15CA77E}"/>
              </a:ext>
            </a:extLst>
          </p:cNvPr>
          <p:cNvSpPr txBox="1"/>
          <p:nvPr/>
        </p:nvSpPr>
        <p:spPr>
          <a:xfrm>
            <a:off x="5217324" y="1669638"/>
            <a:ext cx="785768"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予算</a:t>
            </a:r>
          </a:p>
        </p:txBody>
      </p:sp>
      <p:sp>
        <p:nvSpPr>
          <p:cNvPr id="32" name="テキスト ボックス 31">
            <a:extLst>
              <a:ext uri="{FF2B5EF4-FFF2-40B4-BE49-F238E27FC236}">
                <a16:creationId xmlns:a16="http://schemas.microsoft.com/office/drawing/2014/main" id="{AE7C15B0-9F7E-435A-AEB8-AED70CD2A376}"/>
              </a:ext>
            </a:extLst>
          </p:cNvPr>
          <p:cNvSpPr txBox="1"/>
          <p:nvPr/>
        </p:nvSpPr>
        <p:spPr>
          <a:xfrm>
            <a:off x="6044771" y="1680703"/>
            <a:ext cx="785768"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期間</a:t>
            </a:r>
          </a:p>
        </p:txBody>
      </p:sp>
      <p:sp>
        <p:nvSpPr>
          <p:cNvPr id="33" name="テキスト ボックス 32">
            <a:extLst>
              <a:ext uri="{FF2B5EF4-FFF2-40B4-BE49-F238E27FC236}">
                <a16:creationId xmlns:a16="http://schemas.microsoft.com/office/drawing/2014/main" id="{1432C748-AFB9-407C-AC2D-B2E939A8E042}"/>
              </a:ext>
            </a:extLst>
          </p:cNvPr>
          <p:cNvSpPr txBox="1"/>
          <p:nvPr/>
        </p:nvSpPr>
        <p:spPr>
          <a:xfrm>
            <a:off x="6767741" y="1669637"/>
            <a:ext cx="1131704" cy="300082"/>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知識・経験</a:t>
            </a:r>
          </a:p>
        </p:txBody>
      </p:sp>
      <p:sp>
        <p:nvSpPr>
          <p:cNvPr id="34" name="テキスト ボックス 33">
            <a:extLst>
              <a:ext uri="{FF2B5EF4-FFF2-40B4-BE49-F238E27FC236}">
                <a16:creationId xmlns:a16="http://schemas.microsoft.com/office/drawing/2014/main" id="{6B815D02-6CF6-4D99-B8DF-AF6EE0D255D7}"/>
              </a:ext>
            </a:extLst>
          </p:cNvPr>
          <p:cNvSpPr txBox="1"/>
          <p:nvPr/>
        </p:nvSpPr>
        <p:spPr>
          <a:xfrm>
            <a:off x="7933605" y="5381686"/>
            <a:ext cx="1561136" cy="323165"/>
          </a:xfrm>
          <a:prstGeom prst="rect">
            <a:avLst/>
          </a:prstGeom>
          <a:noFill/>
        </p:spPr>
        <p:txBody>
          <a:bodyPr wrap="square" rtlCol="0">
            <a:spAutoFit/>
          </a:bodyPr>
          <a:lstStyle/>
          <a:p>
            <a:r>
              <a:rPr lang="ja-JP" altLang="en-US" sz="1500" b="1" dirty="0">
                <a:solidFill>
                  <a:prstClr val="black"/>
                </a:solidFill>
                <a:latin typeface="Calibri"/>
                <a:ea typeface="ＭＳ Ｐゴシック" panose="020B0600070205080204" pitchFamily="34" charset="-128"/>
              </a:rPr>
              <a:t>各種管理手法</a:t>
            </a:r>
          </a:p>
        </p:txBody>
      </p:sp>
      <p:sp>
        <p:nvSpPr>
          <p:cNvPr id="35" name="テキスト ボックス 34">
            <a:extLst>
              <a:ext uri="{FF2B5EF4-FFF2-40B4-BE49-F238E27FC236}">
                <a16:creationId xmlns:a16="http://schemas.microsoft.com/office/drawing/2014/main" id="{919D3192-0A08-4A11-B7CA-F311FEF73190}"/>
              </a:ext>
            </a:extLst>
          </p:cNvPr>
          <p:cNvSpPr txBox="1"/>
          <p:nvPr/>
        </p:nvSpPr>
        <p:spPr>
          <a:xfrm>
            <a:off x="8795612" y="3277112"/>
            <a:ext cx="1411315" cy="553998"/>
          </a:xfrm>
          <a:prstGeom prst="rect">
            <a:avLst/>
          </a:prstGeom>
          <a:noFill/>
        </p:spPr>
        <p:txBody>
          <a:bodyPr wrap="square" rtlCol="0">
            <a:spAutoFit/>
          </a:bodyPr>
          <a:lstStyle/>
          <a:p>
            <a:r>
              <a:rPr lang="ja-JP" altLang="en-US" sz="1500" b="1" dirty="0">
                <a:solidFill>
                  <a:prstClr val="black"/>
                </a:solidFill>
                <a:latin typeface="Calibri"/>
                <a:ea typeface="ＭＳ Ｐゴシック" panose="020B0600070205080204" pitchFamily="34" charset="-128"/>
              </a:rPr>
              <a:t>革新的な</a:t>
            </a:r>
            <a:endParaRPr lang="en-US" altLang="ja-JP" sz="1500" b="1" dirty="0">
              <a:solidFill>
                <a:prstClr val="black"/>
              </a:solidFill>
              <a:latin typeface="Calibri"/>
              <a:ea typeface="ＭＳ Ｐゴシック" panose="020B0600070205080204" pitchFamily="34" charset="-128"/>
            </a:endParaRPr>
          </a:p>
          <a:p>
            <a:r>
              <a:rPr lang="ja-JP" altLang="en-US" sz="1500" b="1" dirty="0">
                <a:solidFill>
                  <a:prstClr val="black"/>
                </a:solidFill>
                <a:latin typeface="Calibri"/>
                <a:ea typeface="ＭＳ Ｐゴシック" panose="020B0600070205080204" pitchFamily="34" charset="-128"/>
              </a:rPr>
              <a:t>テクノロジー</a:t>
            </a:r>
          </a:p>
        </p:txBody>
      </p:sp>
      <p:sp>
        <p:nvSpPr>
          <p:cNvPr id="36" name="テキスト ボックス 35">
            <a:extLst>
              <a:ext uri="{FF2B5EF4-FFF2-40B4-BE49-F238E27FC236}">
                <a16:creationId xmlns:a16="http://schemas.microsoft.com/office/drawing/2014/main" id="{006628AA-A8C0-4DA8-8466-419C45F55091}"/>
              </a:ext>
            </a:extLst>
          </p:cNvPr>
          <p:cNvSpPr txBox="1"/>
          <p:nvPr/>
        </p:nvSpPr>
        <p:spPr>
          <a:xfrm>
            <a:off x="3281406" y="1680704"/>
            <a:ext cx="1355047" cy="323165"/>
          </a:xfrm>
          <a:prstGeom prst="rect">
            <a:avLst/>
          </a:prstGeom>
          <a:noFill/>
        </p:spPr>
        <p:txBody>
          <a:bodyPr wrap="square" rtlCol="0">
            <a:spAutoFit/>
          </a:bodyPr>
          <a:lstStyle/>
          <a:p>
            <a:r>
              <a:rPr lang="ja-JP" altLang="en-US" sz="1500" b="1" dirty="0">
                <a:solidFill>
                  <a:prstClr val="black"/>
                </a:solidFill>
                <a:latin typeface="Calibri"/>
                <a:ea typeface="ＭＳ Ｐゴシック" panose="020B0600070205080204" pitchFamily="34" charset="-128"/>
              </a:rPr>
              <a:t>リソース</a:t>
            </a:r>
          </a:p>
        </p:txBody>
      </p:sp>
      <p:sp>
        <p:nvSpPr>
          <p:cNvPr id="37" name="テキスト ボックス 36">
            <a:extLst>
              <a:ext uri="{FF2B5EF4-FFF2-40B4-BE49-F238E27FC236}">
                <a16:creationId xmlns:a16="http://schemas.microsoft.com/office/drawing/2014/main" id="{986E591C-4F82-444B-875F-6D79242A6476}"/>
              </a:ext>
            </a:extLst>
          </p:cNvPr>
          <p:cNvSpPr txBox="1"/>
          <p:nvPr/>
        </p:nvSpPr>
        <p:spPr>
          <a:xfrm>
            <a:off x="1812468" y="3642252"/>
            <a:ext cx="1329885" cy="323165"/>
          </a:xfrm>
          <a:prstGeom prst="rect">
            <a:avLst/>
          </a:prstGeom>
          <a:noFill/>
        </p:spPr>
        <p:txBody>
          <a:bodyPr wrap="square" rtlCol="0">
            <a:spAutoFit/>
          </a:bodyPr>
          <a:lstStyle/>
          <a:p>
            <a:r>
              <a:rPr lang="ja-JP" altLang="en-US" sz="1500" b="1" dirty="0">
                <a:solidFill>
                  <a:prstClr val="black"/>
                </a:solidFill>
                <a:latin typeface="Calibri"/>
                <a:ea typeface="ＭＳ Ｐゴシック" panose="020B0600070205080204" pitchFamily="34" charset="-128"/>
              </a:rPr>
              <a:t>ビジネス環境</a:t>
            </a:r>
          </a:p>
        </p:txBody>
      </p:sp>
      <p:sp>
        <p:nvSpPr>
          <p:cNvPr id="38" name="スライド番号プレースホルダー 37">
            <a:extLst>
              <a:ext uri="{FF2B5EF4-FFF2-40B4-BE49-F238E27FC236}">
                <a16:creationId xmlns:a16="http://schemas.microsoft.com/office/drawing/2014/main" id="{8D033BF1-EF65-4758-B023-575488CD8B35}"/>
              </a:ext>
            </a:extLst>
          </p:cNvPr>
          <p:cNvSpPr>
            <a:spLocks noGrp="1"/>
          </p:cNvSpPr>
          <p:nvPr>
            <p:ph type="sldNum" sz="quarter" idx="12"/>
          </p:nvPr>
        </p:nvSpPr>
        <p:spPr/>
        <p:txBody>
          <a:bodyPr/>
          <a:lstStyle/>
          <a:p>
            <a:fld id="{1E1DC047-088E-438F-B077-FCC6D2EF2EB8}" type="slidenum">
              <a:rPr lang="ja-JP" altLang="en-US">
                <a:solidFill>
                  <a:prstClr val="black">
                    <a:tint val="75000"/>
                  </a:prstClr>
                </a:solidFill>
                <a:latin typeface="Calibri"/>
                <a:ea typeface="ＭＳ Ｐゴシック" panose="020B0600070205080204" pitchFamily="34" charset="-128"/>
              </a:rPr>
              <a:pPr/>
              <a:t>27</a:t>
            </a:fld>
            <a:endParaRPr lang="ja-JP" altLang="en-US">
              <a:solidFill>
                <a:prstClr val="black">
                  <a:tint val="75000"/>
                </a:prstClr>
              </a:solidFill>
              <a:latin typeface="Calibri"/>
              <a:ea typeface="ＭＳ Ｐゴシック" panose="020B0600070205080204" pitchFamily="34" charset="-128"/>
            </a:endParaRPr>
          </a:p>
        </p:txBody>
      </p:sp>
      <p:pic>
        <p:nvPicPr>
          <p:cNvPr id="39" name="Picture 2">
            <a:extLst>
              <a:ext uri="{FF2B5EF4-FFF2-40B4-BE49-F238E27FC236}">
                <a16:creationId xmlns:a16="http://schemas.microsoft.com/office/drawing/2014/main" id="{11EB79B6-CBD5-4321-9005-CCFE709241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2384" y="295734"/>
            <a:ext cx="1033062" cy="1033062"/>
          </a:xfrm>
          <a:prstGeom prst="rect">
            <a:avLst/>
          </a:prstGeom>
        </p:spPr>
      </p:pic>
    </p:spTree>
    <p:extLst>
      <p:ext uri="{BB962C8B-B14F-4D97-AF65-F5344CB8AC3E}">
        <p14:creationId xmlns:p14="http://schemas.microsoft.com/office/powerpoint/2010/main" val="2930201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9" descr="C:\Users\Luke\AppData\Local\Microsoft\Windows\INetCache\IE\P2TOFASA\Feedback_Logo_1[1].png">
            <a:extLst>
              <a:ext uri="{FF2B5EF4-FFF2-40B4-BE49-F238E27FC236}">
                <a16:creationId xmlns:a16="http://schemas.microsoft.com/office/drawing/2014/main" id="{D92338FB-A07A-44AE-8715-7C9B41C76F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41327" y="4854231"/>
            <a:ext cx="5198051" cy="89342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F6590C4-302A-4D51-9C52-A5324E5D1D65}"/>
              </a:ext>
            </a:extLst>
          </p:cNvPr>
          <p:cNvSpPr>
            <a:spLocks noGrp="1"/>
          </p:cNvSpPr>
          <p:nvPr>
            <p:ph type="title"/>
          </p:nvPr>
        </p:nvSpPr>
        <p:spPr>
          <a:xfrm>
            <a:off x="2058917" y="477746"/>
            <a:ext cx="7886700" cy="451145"/>
          </a:xfrm>
        </p:spPr>
        <p:txBody>
          <a:bodyPr>
            <a:noAutofit/>
          </a:bodyPr>
          <a:lstStyle/>
          <a:p>
            <a:r>
              <a:rPr lang="en-US" altLang="ja-JP" sz="2400" dirty="0" err="1"/>
              <a:t>VeriSM</a:t>
            </a:r>
            <a:r>
              <a:rPr lang="en-US" altLang="ja-JP" sz="2400" dirty="0"/>
              <a:t> </a:t>
            </a:r>
            <a:r>
              <a:rPr lang="ja-JP" altLang="en-US" sz="2400" dirty="0"/>
              <a:t>はデジタル時代の新しいビジネス管理モデル</a:t>
            </a:r>
          </a:p>
        </p:txBody>
      </p:sp>
      <p:sp>
        <p:nvSpPr>
          <p:cNvPr id="4" name="スライド番号プレースホルダー 3">
            <a:extLst>
              <a:ext uri="{FF2B5EF4-FFF2-40B4-BE49-F238E27FC236}">
                <a16:creationId xmlns:a16="http://schemas.microsoft.com/office/drawing/2014/main" id="{84AF54A8-8FD3-46A1-AD28-92B26E5C02AC}"/>
              </a:ext>
            </a:extLst>
          </p:cNvPr>
          <p:cNvSpPr>
            <a:spLocks noGrp="1"/>
          </p:cNvSpPr>
          <p:nvPr>
            <p:ph type="sldNum" sz="quarter" idx="12"/>
          </p:nvPr>
        </p:nvSpPr>
        <p:spPr/>
        <p:txBody>
          <a:bodyPr/>
          <a:lstStyle/>
          <a:p>
            <a:fld id="{1E1DC047-088E-438F-B077-FCC6D2EF2EB8}" type="slidenum">
              <a:rPr lang="ja-JP" altLang="en-US">
                <a:solidFill>
                  <a:prstClr val="black">
                    <a:tint val="75000"/>
                  </a:prstClr>
                </a:solidFill>
                <a:latin typeface="Calibri"/>
                <a:ea typeface="ＭＳ Ｐゴシック" panose="020B0600070205080204" pitchFamily="34" charset="-128"/>
              </a:rPr>
              <a:pPr/>
              <a:t>28</a:t>
            </a:fld>
            <a:endParaRPr lang="ja-JP" altLang="en-US">
              <a:solidFill>
                <a:prstClr val="black">
                  <a:tint val="75000"/>
                </a:prstClr>
              </a:solidFill>
              <a:latin typeface="Calibri"/>
              <a:ea typeface="ＭＳ Ｐゴシック" panose="020B0600070205080204" pitchFamily="34" charset="-128"/>
            </a:endParaRPr>
          </a:p>
        </p:txBody>
      </p:sp>
      <p:sp>
        <p:nvSpPr>
          <p:cNvPr id="5" name="楕円 4">
            <a:extLst>
              <a:ext uri="{FF2B5EF4-FFF2-40B4-BE49-F238E27FC236}">
                <a16:creationId xmlns:a16="http://schemas.microsoft.com/office/drawing/2014/main" id="{DEF652BC-AB99-4D4A-BA7A-E55F0B54BF2C}"/>
              </a:ext>
            </a:extLst>
          </p:cNvPr>
          <p:cNvSpPr/>
          <p:nvPr/>
        </p:nvSpPr>
        <p:spPr>
          <a:xfrm>
            <a:off x="2147347" y="2008416"/>
            <a:ext cx="1598973" cy="2841171"/>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prstClr val="white"/>
                </a:solidFill>
                <a:latin typeface="Calibri"/>
                <a:ea typeface="ＭＳ Ｐゴシック" panose="020B0600070205080204" pitchFamily="34" charset="-128"/>
              </a:rPr>
              <a:t>Governance</a:t>
            </a: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ja-JP" altLang="en-US" sz="1350" dirty="0">
              <a:solidFill>
                <a:prstClr val="white"/>
              </a:solidFill>
              <a:latin typeface="Calibri"/>
              <a:ea typeface="ＭＳ Ｐゴシック" panose="020B0600070205080204" pitchFamily="34" charset="-128"/>
            </a:endParaRPr>
          </a:p>
        </p:txBody>
      </p:sp>
      <p:sp>
        <p:nvSpPr>
          <p:cNvPr id="6" name="楕円 5">
            <a:extLst>
              <a:ext uri="{FF2B5EF4-FFF2-40B4-BE49-F238E27FC236}">
                <a16:creationId xmlns:a16="http://schemas.microsoft.com/office/drawing/2014/main" id="{D62B979E-E394-4D24-8E1F-3D3C10033924}"/>
              </a:ext>
            </a:extLst>
          </p:cNvPr>
          <p:cNvSpPr/>
          <p:nvPr/>
        </p:nvSpPr>
        <p:spPr>
          <a:xfrm>
            <a:off x="3872050" y="2008416"/>
            <a:ext cx="1593668" cy="2841171"/>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prstClr val="white"/>
                </a:solidFill>
                <a:latin typeface="Calibri"/>
                <a:ea typeface="ＭＳ Ｐゴシック" panose="020B0600070205080204" pitchFamily="34" charset="-128"/>
              </a:rPr>
              <a:t>Principles</a:t>
            </a: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ja-JP" altLang="en-US" sz="1350" dirty="0">
              <a:solidFill>
                <a:prstClr val="white"/>
              </a:solidFill>
              <a:latin typeface="Calibri"/>
              <a:ea typeface="ＭＳ Ｐゴシック" panose="020B0600070205080204" pitchFamily="34" charset="-128"/>
            </a:endParaRPr>
          </a:p>
        </p:txBody>
      </p:sp>
      <p:sp>
        <p:nvSpPr>
          <p:cNvPr id="7" name="楕円 6">
            <a:extLst>
              <a:ext uri="{FF2B5EF4-FFF2-40B4-BE49-F238E27FC236}">
                <a16:creationId xmlns:a16="http://schemas.microsoft.com/office/drawing/2014/main" id="{C3D73CDD-CFCF-41CE-BD00-CA7BB7E79CD8}"/>
              </a:ext>
            </a:extLst>
          </p:cNvPr>
          <p:cNvSpPr/>
          <p:nvPr/>
        </p:nvSpPr>
        <p:spPr>
          <a:xfrm>
            <a:off x="5749836" y="2008416"/>
            <a:ext cx="1712867" cy="2841171"/>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prstClr val="white"/>
                </a:solidFill>
                <a:latin typeface="Calibri"/>
                <a:ea typeface="ＭＳ Ｐゴシック" panose="020B0600070205080204" pitchFamily="34" charset="-128"/>
              </a:rPr>
              <a:t>Management Mesh</a:t>
            </a: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ja-JP" altLang="en-US" sz="1350" dirty="0">
              <a:solidFill>
                <a:prstClr val="white"/>
              </a:solidFill>
              <a:latin typeface="Calibri"/>
              <a:ea typeface="ＭＳ Ｐゴシック" panose="020B0600070205080204" pitchFamily="34" charset="-128"/>
            </a:endParaRPr>
          </a:p>
        </p:txBody>
      </p:sp>
      <p:sp>
        <p:nvSpPr>
          <p:cNvPr id="8" name="楕円 7">
            <a:extLst>
              <a:ext uri="{FF2B5EF4-FFF2-40B4-BE49-F238E27FC236}">
                <a16:creationId xmlns:a16="http://schemas.microsoft.com/office/drawing/2014/main" id="{BCA13DC9-188D-4CD4-A86D-6ADEDC3742D1}"/>
              </a:ext>
            </a:extLst>
          </p:cNvPr>
          <p:cNvSpPr/>
          <p:nvPr/>
        </p:nvSpPr>
        <p:spPr>
          <a:xfrm>
            <a:off x="7583534" y="2027609"/>
            <a:ext cx="2854235" cy="2841171"/>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prstClr val="white"/>
                </a:solidFill>
                <a:latin typeface="Calibri"/>
                <a:ea typeface="ＭＳ Ｐゴシック" panose="020B0600070205080204" pitchFamily="34" charset="-128"/>
              </a:rPr>
              <a:t>DevOps (Operational)</a:t>
            </a: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en-US" altLang="ja-JP" sz="1350" dirty="0">
              <a:solidFill>
                <a:prstClr val="white"/>
              </a:solidFill>
              <a:latin typeface="Calibri"/>
              <a:ea typeface="ＭＳ Ｐゴシック" panose="020B0600070205080204" pitchFamily="34" charset="-128"/>
            </a:endParaRPr>
          </a:p>
          <a:p>
            <a:pPr algn="ctr"/>
            <a:endParaRPr lang="ja-JP" altLang="en-US" sz="1350" dirty="0">
              <a:solidFill>
                <a:prstClr val="white"/>
              </a:solidFill>
              <a:latin typeface="Calibri"/>
              <a:ea typeface="ＭＳ Ｐゴシック" panose="020B0600070205080204" pitchFamily="34" charset="-128"/>
            </a:endParaRPr>
          </a:p>
        </p:txBody>
      </p:sp>
      <p:sp>
        <p:nvSpPr>
          <p:cNvPr id="10" name="四角形: 角を丸くする 9">
            <a:extLst>
              <a:ext uri="{FF2B5EF4-FFF2-40B4-BE49-F238E27FC236}">
                <a16:creationId xmlns:a16="http://schemas.microsoft.com/office/drawing/2014/main" id="{A48461F9-6E51-43EA-9925-DFC4DE857B00}"/>
              </a:ext>
            </a:extLst>
          </p:cNvPr>
          <p:cNvSpPr/>
          <p:nvPr/>
        </p:nvSpPr>
        <p:spPr>
          <a:xfrm>
            <a:off x="3292386" y="3955597"/>
            <a:ext cx="1103811" cy="5959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b="1" dirty="0">
                <a:solidFill>
                  <a:prstClr val="white"/>
                </a:solidFill>
                <a:latin typeface="Calibri"/>
                <a:ea typeface="ＭＳ Ｐゴシック" panose="020B0600070205080204" pitchFamily="34" charset="-128"/>
              </a:rPr>
              <a:t>ビジネス</a:t>
            </a:r>
            <a:endParaRPr lang="en-US" altLang="ja-JP" sz="1350" b="1" dirty="0">
              <a:solidFill>
                <a:prstClr val="white"/>
              </a:solidFill>
              <a:latin typeface="Calibri"/>
              <a:ea typeface="ＭＳ Ｐゴシック" panose="020B0600070205080204" pitchFamily="34" charset="-128"/>
            </a:endParaRPr>
          </a:p>
          <a:p>
            <a:pPr algn="ctr"/>
            <a:r>
              <a:rPr lang="ja-JP" altLang="en-US" sz="1350" b="1" dirty="0">
                <a:solidFill>
                  <a:prstClr val="white"/>
                </a:solidFill>
                <a:latin typeface="Calibri"/>
                <a:ea typeface="ＭＳ Ｐゴシック" panose="020B0600070205080204" pitchFamily="34" charset="-128"/>
              </a:rPr>
              <a:t>戦略</a:t>
            </a:r>
          </a:p>
        </p:txBody>
      </p:sp>
      <p:sp>
        <p:nvSpPr>
          <p:cNvPr id="3" name="スクロール: 横 2">
            <a:extLst>
              <a:ext uri="{FF2B5EF4-FFF2-40B4-BE49-F238E27FC236}">
                <a16:creationId xmlns:a16="http://schemas.microsoft.com/office/drawing/2014/main" id="{B621940C-696B-4B19-9273-6548F8CF933C}"/>
              </a:ext>
            </a:extLst>
          </p:cNvPr>
          <p:cNvSpPr/>
          <p:nvPr/>
        </p:nvSpPr>
        <p:spPr>
          <a:xfrm>
            <a:off x="4029007" y="2862876"/>
            <a:ext cx="1175657" cy="694373"/>
          </a:xfrm>
          <a:prstGeom prst="horizontalScroll">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rgbClr val="4BACC6">
                    <a:lumMod val="50000"/>
                  </a:srgbClr>
                </a:solidFill>
                <a:latin typeface="Calibri"/>
                <a:ea typeface="ＭＳ Ｐゴシック" panose="020B0600070205080204" pitchFamily="34" charset="-128"/>
              </a:rPr>
              <a:t>Business</a:t>
            </a:r>
          </a:p>
          <a:p>
            <a:pPr algn="ctr"/>
            <a:r>
              <a:rPr lang="en-US" altLang="ja-JP" sz="1050" dirty="0">
                <a:solidFill>
                  <a:srgbClr val="4BACC6">
                    <a:lumMod val="50000"/>
                  </a:srgbClr>
                </a:solidFill>
                <a:latin typeface="Calibri"/>
                <a:ea typeface="ＭＳ Ｐゴシック" panose="020B0600070205080204" pitchFamily="34" charset="-128"/>
              </a:rPr>
              <a:t>Conduct</a:t>
            </a:r>
          </a:p>
          <a:p>
            <a:pPr algn="ctr"/>
            <a:r>
              <a:rPr lang="en-US" altLang="ja-JP" sz="1050" dirty="0">
                <a:solidFill>
                  <a:srgbClr val="4BACC6">
                    <a:lumMod val="50000"/>
                  </a:srgbClr>
                </a:solidFill>
                <a:latin typeface="Calibri"/>
                <a:ea typeface="ＭＳ Ｐゴシック" panose="020B0600070205080204" pitchFamily="34" charset="-128"/>
              </a:rPr>
              <a:t>Guideline</a:t>
            </a:r>
            <a:endParaRPr lang="ja-JP" altLang="en-US" sz="1050" dirty="0">
              <a:solidFill>
                <a:srgbClr val="4BACC6">
                  <a:lumMod val="50000"/>
                </a:srgbClr>
              </a:solidFill>
              <a:latin typeface="Calibri"/>
              <a:ea typeface="ＭＳ Ｐゴシック" panose="020B0600070205080204" pitchFamily="34" charset="-128"/>
            </a:endParaRPr>
          </a:p>
        </p:txBody>
      </p:sp>
      <p:sp>
        <p:nvSpPr>
          <p:cNvPr id="11" name="正方形/長方形 10">
            <a:extLst>
              <a:ext uri="{FF2B5EF4-FFF2-40B4-BE49-F238E27FC236}">
                <a16:creationId xmlns:a16="http://schemas.microsoft.com/office/drawing/2014/main" id="{1DCAD7D0-1C7D-499F-BF00-E8EA9555679D}"/>
              </a:ext>
            </a:extLst>
          </p:cNvPr>
          <p:cNvSpPr/>
          <p:nvPr/>
        </p:nvSpPr>
        <p:spPr>
          <a:xfrm>
            <a:off x="4158003" y="3693593"/>
            <a:ext cx="966651" cy="398417"/>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b="1" dirty="0">
                <a:solidFill>
                  <a:srgbClr val="4BACC6">
                    <a:lumMod val="50000"/>
                  </a:srgbClr>
                </a:solidFill>
                <a:latin typeface="Calibri"/>
                <a:ea typeface="ＭＳ Ｐゴシック" panose="020B0600070205080204" pitchFamily="34" charset="-128"/>
              </a:rPr>
              <a:t>ITSM</a:t>
            </a:r>
            <a:endParaRPr lang="ja-JP" altLang="en-US" sz="1350" b="1" dirty="0">
              <a:solidFill>
                <a:srgbClr val="4BACC6">
                  <a:lumMod val="50000"/>
                </a:srgbClr>
              </a:solidFill>
              <a:latin typeface="Calibri"/>
              <a:ea typeface="ＭＳ Ｐゴシック" panose="020B0600070205080204" pitchFamily="34" charset="-128"/>
            </a:endParaRPr>
          </a:p>
        </p:txBody>
      </p:sp>
      <p:sp>
        <p:nvSpPr>
          <p:cNvPr id="12" name="加算記号 11">
            <a:extLst>
              <a:ext uri="{FF2B5EF4-FFF2-40B4-BE49-F238E27FC236}">
                <a16:creationId xmlns:a16="http://schemas.microsoft.com/office/drawing/2014/main" id="{25C8725F-ADB2-4D6E-A736-300DC4EF92DD}"/>
              </a:ext>
            </a:extLst>
          </p:cNvPr>
          <p:cNvSpPr/>
          <p:nvPr/>
        </p:nvSpPr>
        <p:spPr>
          <a:xfrm>
            <a:off x="4447019" y="3428251"/>
            <a:ext cx="339633" cy="324122"/>
          </a:xfrm>
          <a:prstGeom prst="mathPlus">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3" name="直方体 12">
            <a:extLst>
              <a:ext uri="{FF2B5EF4-FFF2-40B4-BE49-F238E27FC236}">
                <a16:creationId xmlns:a16="http://schemas.microsoft.com/office/drawing/2014/main" id="{EE8809CD-7B60-4FF9-B940-F3FCEF10065C}"/>
              </a:ext>
            </a:extLst>
          </p:cNvPr>
          <p:cNvSpPr/>
          <p:nvPr/>
        </p:nvSpPr>
        <p:spPr>
          <a:xfrm>
            <a:off x="4793390" y="4467838"/>
            <a:ext cx="1912893" cy="473528"/>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rgbClr val="4BACC6">
                    <a:lumMod val="50000"/>
                  </a:srgbClr>
                </a:solidFill>
                <a:latin typeface="Calibri"/>
                <a:ea typeface="ＭＳ Ｐゴシック" panose="020B0600070205080204" pitchFamily="34" charset="-128"/>
              </a:rPr>
              <a:t>事業の大部屋</a:t>
            </a:r>
          </a:p>
        </p:txBody>
      </p:sp>
      <p:sp>
        <p:nvSpPr>
          <p:cNvPr id="14" name="直方体 13">
            <a:extLst>
              <a:ext uri="{FF2B5EF4-FFF2-40B4-BE49-F238E27FC236}">
                <a16:creationId xmlns:a16="http://schemas.microsoft.com/office/drawing/2014/main" id="{81EB70E8-EAB7-43C1-BB9C-447B43DB461E}"/>
              </a:ext>
            </a:extLst>
          </p:cNvPr>
          <p:cNvSpPr/>
          <p:nvPr/>
        </p:nvSpPr>
        <p:spPr>
          <a:xfrm>
            <a:off x="7851322" y="4454944"/>
            <a:ext cx="1912893" cy="473528"/>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rgbClr val="4BACC6">
                    <a:lumMod val="50000"/>
                  </a:srgbClr>
                </a:solidFill>
                <a:latin typeface="Calibri"/>
                <a:ea typeface="ＭＳ Ｐゴシック" panose="020B0600070205080204" pitchFamily="34" charset="-128"/>
              </a:rPr>
              <a:t>サービスの大部屋</a:t>
            </a:r>
          </a:p>
        </p:txBody>
      </p:sp>
      <p:sp>
        <p:nvSpPr>
          <p:cNvPr id="15" name="フローチャート: 定義済み処理 14">
            <a:extLst>
              <a:ext uri="{FF2B5EF4-FFF2-40B4-BE49-F238E27FC236}">
                <a16:creationId xmlns:a16="http://schemas.microsoft.com/office/drawing/2014/main" id="{459C6E72-A97E-4EB2-BD3D-8F2D306A7145}"/>
              </a:ext>
            </a:extLst>
          </p:cNvPr>
          <p:cNvSpPr/>
          <p:nvPr/>
        </p:nvSpPr>
        <p:spPr>
          <a:xfrm>
            <a:off x="7851322" y="2900976"/>
            <a:ext cx="1107077" cy="562519"/>
          </a:xfrm>
          <a:prstGeom prst="flowChartPredefinedProcess">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srgbClr val="4BACC6">
                    <a:lumMod val="50000"/>
                  </a:srgbClr>
                </a:solidFill>
                <a:latin typeface="Calibri"/>
                <a:ea typeface="ＭＳ Ｐゴシック" panose="020B0600070205080204" pitchFamily="34" charset="-128"/>
              </a:rPr>
              <a:t>Visual</a:t>
            </a:r>
          </a:p>
          <a:p>
            <a:pPr algn="ctr"/>
            <a:r>
              <a:rPr lang="en-US" altLang="ja-JP" sz="825" dirty="0">
                <a:solidFill>
                  <a:srgbClr val="4BACC6">
                    <a:lumMod val="50000"/>
                  </a:srgbClr>
                </a:solidFill>
                <a:latin typeface="Calibri"/>
                <a:ea typeface="ＭＳ Ｐゴシック" panose="020B0600070205080204" pitchFamily="34" charset="-128"/>
              </a:rPr>
              <a:t>Management</a:t>
            </a:r>
          </a:p>
          <a:p>
            <a:pPr algn="ctr"/>
            <a:r>
              <a:rPr lang="en-US" altLang="ja-JP" sz="825" dirty="0">
                <a:solidFill>
                  <a:srgbClr val="4BACC6">
                    <a:lumMod val="50000"/>
                  </a:srgbClr>
                </a:solidFill>
                <a:latin typeface="Calibri"/>
                <a:ea typeface="ＭＳ Ｐゴシック" panose="020B0600070205080204" pitchFamily="34" charset="-128"/>
              </a:rPr>
              <a:t>Board</a:t>
            </a:r>
            <a:endParaRPr lang="ja-JP" altLang="en-US" sz="825" dirty="0">
              <a:solidFill>
                <a:srgbClr val="4BACC6">
                  <a:lumMod val="50000"/>
                </a:srgbClr>
              </a:solidFill>
              <a:latin typeface="Calibri"/>
              <a:ea typeface="ＭＳ Ｐゴシック" panose="020B0600070205080204" pitchFamily="34" charset="-128"/>
            </a:endParaRPr>
          </a:p>
        </p:txBody>
      </p:sp>
      <p:grpSp>
        <p:nvGrpSpPr>
          <p:cNvPr id="22" name="グループ化 21">
            <a:extLst>
              <a:ext uri="{FF2B5EF4-FFF2-40B4-BE49-F238E27FC236}">
                <a16:creationId xmlns:a16="http://schemas.microsoft.com/office/drawing/2014/main" id="{3C685B68-AC13-4407-9599-73D7478B6E52}"/>
              </a:ext>
            </a:extLst>
          </p:cNvPr>
          <p:cNvGrpSpPr/>
          <p:nvPr/>
        </p:nvGrpSpPr>
        <p:grpSpPr>
          <a:xfrm flipH="1">
            <a:off x="9226186" y="3367972"/>
            <a:ext cx="1012780" cy="944047"/>
            <a:chOff x="10220597" y="2863016"/>
            <a:chExt cx="1350373" cy="1258729"/>
          </a:xfrm>
          <a:solidFill>
            <a:srgbClr val="00B050"/>
          </a:solidFill>
        </p:grpSpPr>
        <p:sp>
          <p:nvSpPr>
            <p:cNvPr id="19" name="六角形 18">
              <a:extLst>
                <a:ext uri="{FF2B5EF4-FFF2-40B4-BE49-F238E27FC236}">
                  <a16:creationId xmlns:a16="http://schemas.microsoft.com/office/drawing/2014/main" id="{E6E3BE6B-8216-4839-8947-0E52B85E76AD}"/>
                </a:ext>
              </a:extLst>
            </p:cNvPr>
            <p:cNvSpPr/>
            <p:nvPr/>
          </p:nvSpPr>
          <p:spPr>
            <a:xfrm>
              <a:off x="10220597" y="2863016"/>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F79646">
                      <a:lumMod val="20000"/>
                      <a:lumOff val="80000"/>
                    </a:srgbClr>
                  </a:solidFill>
                  <a:latin typeface="Calibri"/>
                  <a:ea typeface="ＭＳ Ｐゴシック" panose="020B0600070205080204" pitchFamily="34" charset="-128"/>
                </a:rPr>
                <a:t>提供</a:t>
              </a:r>
            </a:p>
          </p:txBody>
        </p:sp>
        <p:sp>
          <p:nvSpPr>
            <p:cNvPr id="20" name="六角形 19">
              <a:extLst>
                <a:ext uri="{FF2B5EF4-FFF2-40B4-BE49-F238E27FC236}">
                  <a16:creationId xmlns:a16="http://schemas.microsoft.com/office/drawing/2014/main" id="{477F7540-8CCB-48DF-B183-13EBFDE76605}"/>
                </a:ext>
              </a:extLst>
            </p:cNvPr>
            <p:cNvSpPr/>
            <p:nvPr/>
          </p:nvSpPr>
          <p:spPr>
            <a:xfrm>
              <a:off x="10220597" y="3490374"/>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F79646">
                      <a:lumMod val="20000"/>
                      <a:lumOff val="80000"/>
                    </a:srgbClr>
                  </a:solidFill>
                  <a:latin typeface="Calibri"/>
                  <a:ea typeface="ＭＳ Ｐゴシック" panose="020B0600070205080204" pitchFamily="34" charset="-128"/>
                </a:rPr>
                <a:t>反応</a:t>
              </a:r>
            </a:p>
          </p:txBody>
        </p:sp>
        <p:sp>
          <p:nvSpPr>
            <p:cNvPr id="21" name="六角形 20">
              <a:extLst>
                <a:ext uri="{FF2B5EF4-FFF2-40B4-BE49-F238E27FC236}">
                  <a16:creationId xmlns:a16="http://schemas.microsoft.com/office/drawing/2014/main" id="{F56C22C4-2CE8-403D-8C94-6B29A1CABE75}"/>
                </a:ext>
              </a:extLst>
            </p:cNvPr>
            <p:cNvSpPr/>
            <p:nvPr/>
          </p:nvSpPr>
          <p:spPr>
            <a:xfrm>
              <a:off x="10804615" y="3174689"/>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F79646">
                      <a:lumMod val="20000"/>
                      <a:lumOff val="80000"/>
                    </a:srgbClr>
                  </a:solidFill>
                  <a:latin typeface="Calibri"/>
                  <a:ea typeface="ＭＳ Ｐゴシック" panose="020B0600070205080204" pitchFamily="34" charset="-128"/>
                </a:rPr>
                <a:t>制作</a:t>
              </a:r>
            </a:p>
          </p:txBody>
        </p:sp>
      </p:grpSp>
      <p:sp>
        <p:nvSpPr>
          <p:cNvPr id="23" name="六角形 22">
            <a:extLst>
              <a:ext uri="{FF2B5EF4-FFF2-40B4-BE49-F238E27FC236}">
                <a16:creationId xmlns:a16="http://schemas.microsoft.com/office/drawing/2014/main" id="{4BBEA85D-5FC5-4107-9889-4973A3A68BF0}"/>
              </a:ext>
            </a:extLst>
          </p:cNvPr>
          <p:cNvSpPr/>
          <p:nvPr/>
        </p:nvSpPr>
        <p:spPr>
          <a:xfrm>
            <a:off x="8530589" y="3611788"/>
            <a:ext cx="574766" cy="473528"/>
          </a:xfrm>
          <a:prstGeom prst="hexagon">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F79646">
                    <a:lumMod val="20000"/>
                    <a:lumOff val="80000"/>
                  </a:srgbClr>
                </a:solidFill>
                <a:latin typeface="Calibri"/>
                <a:ea typeface="ＭＳ Ｐゴシック" panose="020B0600070205080204" pitchFamily="34" charset="-128"/>
              </a:rPr>
              <a:t>定義</a:t>
            </a:r>
          </a:p>
        </p:txBody>
      </p:sp>
      <p:sp>
        <p:nvSpPr>
          <p:cNvPr id="24" name="テキスト ボックス 23">
            <a:extLst>
              <a:ext uri="{FF2B5EF4-FFF2-40B4-BE49-F238E27FC236}">
                <a16:creationId xmlns:a16="http://schemas.microsoft.com/office/drawing/2014/main" id="{64E5B2CE-3C38-4353-9659-5AA004A2A19F}"/>
              </a:ext>
            </a:extLst>
          </p:cNvPr>
          <p:cNvSpPr txBox="1"/>
          <p:nvPr/>
        </p:nvSpPr>
        <p:spPr>
          <a:xfrm>
            <a:off x="2513920" y="1567936"/>
            <a:ext cx="5468030"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34" charset="-128"/>
              </a:rPr>
              <a:t>スピード　と　事業継続性</a:t>
            </a:r>
          </a:p>
        </p:txBody>
      </p:sp>
      <p:pic>
        <p:nvPicPr>
          <p:cNvPr id="25" name="図 24">
            <a:extLst>
              <a:ext uri="{FF2B5EF4-FFF2-40B4-BE49-F238E27FC236}">
                <a16:creationId xmlns:a16="http://schemas.microsoft.com/office/drawing/2014/main" id="{D117D9B0-48D6-43A6-AF45-6A26E678EC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4914" y="3110108"/>
            <a:ext cx="1141220" cy="1044095"/>
          </a:xfrm>
          <a:prstGeom prst="rect">
            <a:avLst/>
          </a:prstGeom>
        </p:spPr>
      </p:pic>
      <p:sp>
        <p:nvSpPr>
          <p:cNvPr id="9" name="矢印: 右 8">
            <a:extLst>
              <a:ext uri="{FF2B5EF4-FFF2-40B4-BE49-F238E27FC236}">
                <a16:creationId xmlns:a16="http://schemas.microsoft.com/office/drawing/2014/main" id="{4745B8C1-2E47-4FE9-A9AF-6F2A1B0F3C97}"/>
              </a:ext>
            </a:extLst>
          </p:cNvPr>
          <p:cNvSpPr/>
          <p:nvPr/>
        </p:nvSpPr>
        <p:spPr>
          <a:xfrm>
            <a:off x="4396197" y="3989410"/>
            <a:ext cx="4692831" cy="502920"/>
          </a:xfrm>
          <a:prstGeom prst="rightArrow">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b="1" dirty="0">
                <a:solidFill>
                  <a:srgbClr val="002060"/>
                </a:solidFill>
                <a:latin typeface="Calibri"/>
                <a:ea typeface="ＭＳ Ｐゴシック" panose="020B0600070205080204" pitchFamily="34" charset="-128"/>
              </a:rPr>
              <a:t>方針展開</a:t>
            </a:r>
            <a:endParaRPr lang="en-US" altLang="ja-JP" sz="1350" b="1" dirty="0">
              <a:solidFill>
                <a:srgbClr val="002060"/>
              </a:solidFill>
              <a:latin typeface="Calibri"/>
              <a:ea typeface="ＭＳ Ｐゴシック" panose="020B0600070205080204" pitchFamily="34" charset="-128"/>
            </a:endParaRPr>
          </a:p>
        </p:txBody>
      </p:sp>
      <p:sp>
        <p:nvSpPr>
          <p:cNvPr id="26" name="スクロール: 縦 25">
            <a:extLst>
              <a:ext uri="{FF2B5EF4-FFF2-40B4-BE49-F238E27FC236}">
                <a16:creationId xmlns:a16="http://schemas.microsoft.com/office/drawing/2014/main" id="{6C5C2546-BE77-446D-8FCD-502045C2A4E4}"/>
              </a:ext>
            </a:extLst>
          </p:cNvPr>
          <p:cNvSpPr/>
          <p:nvPr/>
        </p:nvSpPr>
        <p:spPr>
          <a:xfrm>
            <a:off x="2391049" y="2993028"/>
            <a:ext cx="1151165" cy="1318990"/>
          </a:xfrm>
          <a:prstGeom prst="verticalScroll">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rgbClr val="002060"/>
                </a:solidFill>
                <a:latin typeface="Calibri"/>
                <a:ea typeface="ＭＳ Ｐゴシック" panose="020B0600070205080204" pitchFamily="34" charset="-128"/>
              </a:rPr>
              <a:t>Compliance</a:t>
            </a:r>
          </a:p>
          <a:p>
            <a:r>
              <a:rPr lang="en-US" altLang="ja-JP" sz="900" dirty="0">
                <a:solidFill>
                  <a:srgbClr val="002060"/>
                </a:solidFill>
                <a:latin typeface="Calibri"/>
                <a:ea typeface="ＭＳ Ｐゴシック" panose="020B0600070205080204" pitchFamily="34" charset="-128"/>
              </a:rPr>
              <a:t>Business- ethics</a:t>
            </a:r>
          </a:p>
          <a:p>
            <a:r>
              <a:rPr lang="en-US" altLang="ja-JP" sz="900" dirty="0">
                <a:solidFill>
                  <a:srgbClr val="002060"/>
                </a:solidFill>
                <a:latin typeface="Calibri"/>
                <a:ea typeface="ＭＳ Ｐゴシック" panose="020B0600070205080204" pitchFamily="34" charset="-128"/>
              </a:rPr>
              <a:t>Environment</a:t>
            </a:r>
          </a:p>
          <a:p>
            <a:r>
              <a:rPr lang="en-US" altLang="ja-JP" sz="900" dirty="0">
                <a:solidFill>
                  <a:srgbClr val="002060"/>
                </a:solidFill>
                <a:latin typeface="Calibri"/>
                <a:ea typeface="ＭＳ Ｐゴシック" panose="020B0600070205080204" pitchFamily="34" charset="-128"/>
              </a:rPr>
              <a:t>Social- responsibility</a:t>
            </a:r>
            <a:endParaRPr lang="ja-JP" altLang="en-US" sz="900" dirty="0">
              <a:solidFill>
                <a:srgbClr val="002060"/>
              </a:solidFill>
              <a:latin typeface="Calibri"/>
              <a:ea typeface="ＭＳ Ｐゴシック" panose="020B0600070205080204" pitchFamily="34" charset="-128"/>
            </a:endParaRPr>
          </a:p>
        </p:txBody>
      </p:sp>
      <p:sp>
        <p:nvSpPr>
          <p:cNvPr id="27" name="思考の吹き出し: 雲形 26">
            <a:extLst>
              <a:ext uri="{FF2B5EF4-FFF2-40B4-BE49-F238E27FC236}">
                <a16:creationId xmlns:a16="http://schemas.microsoft.com/office/drawing/2014/main" id="{87355D70-F43E-4FAF-A41A-3648C08DEDC5}"/>
              </a:ext>
            </a:extLst>
          </p:cNvPr>
          <p:cNvSpPr/>
          <p:nvPr/>
        </p:nvSpPr>
        <p:spPr>
          <a:xfrm>
            <a:off x="6524829" y="1591535"/>
            <a:ext cx="2008822" cy="697655"/>
          </a:xfrm>
          <a:prstGeom prst="cloudCallout">
            <a:avLst>
              <a:gd name="adj1" fmla="val -44587"/>
              <a:gd name="adj2" fmla="val 87777"/>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8064A2">
                    <a:lumMod val="75000"/>
                  </a:srgbClr>
                </a:solidFill>
                <a:latin typeface="Calibri"/>
                <a:ea typeface="ＭＳ Ｐゴシック" panose="020B0600070205080204" pitchFamily="34" charset="-128"/>
              </a:rPr>
              <a:t>テクノロジーと</a:t>
            </a:r>
            <a:endParaRPr lang="en-US" altLang="ja-JP" sz="900" b="1" dirty="0">
              <a:solidFill>
                <a:srgbClr val="8064A2">
                  <a:lumMod val="75000"/>
                </a:srgbClr>
              </a:solidFill>
              <a:latin typeface="Calibri"/>
              <a:ea typeface="ＭＳ Ｐゴシック" panose="020B0600070205080204" pitchFamily="34" charset="-128"/>
            </a:endParaRPr>
          </a:p>
          <a:p>
            <a:pPr algn="ctr"/>
            <a:r>
              <a:rPr lang="ja-JP" altLang="en-US" sz="900" b="1" dirty="0">
                <a:solidFill>
                  <a:srgbClr val="8064A2">
                    <a:lumMod val="75000"/>
                  </a:srgbClr>
                </a:solidFill>
                <a:latin typeface="Calibri"/>
                <a:ea typeface="ＭＳ Ｐゴシック" panose="020B0600070205080204" pitchFamily="34" charset="-128"/>
              </a:rPr>
              <a:t>メソドロジー（手法）の管理</a:t>
            </a:r>
          </a:p>
        </p:txBody>
      </p:sp>
      <p:pic>
        <p:nvPicPr>
          <p:cNvPr id="29" name="Picture 2">
            <a:extLst>
              <a:ext uri="{FF2B5EF4-FFF2-40B4-BE49-F238E27FC236}">
                <a16:creationId xmlns:a16="http://schemas.microsoft.com/office/drawing/2014/main" id="{60558611-BD40-4D5D-A7D3-5E48D74896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39377" y="249989"/>
            <a:ext cx="1033062" cy="1033062"/>
          </a:xfrm>
          <a:prstGeom prst="rect">
            <a:avLst/>
          </a:prstGeom>
        </p:spPr>
      </p:pic>
    </p:spTree>
    <p:extLst>
      <p:ext uri="{BB962C8B-B14F-4D97-AF65-F5344CB8AC3E}">
        <p14:creationId xmlns:p14="http://schemas.microsoft.com/office/powerpoint/2010/main" val="1584053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EF7B911-9476-411F-A5AF-5538C165AE0F}"/>
              </a:ext>
            </a:extLst>
          </p:cNvPr>
          <p:cNvSpPr/>
          <p:nvPr/>
        </p:nvSpPr>
        <p:spPr>
          <a:xfrm>
            <a:off x="4513729" y="4329518"/>
            <a:ext cx="1467621" cy="307777"/>
          </a:xfrm>
          <a:prstGeom prst="rect">
            <a:avLst/>
          </a:prstGeom>
        </p:spPr>
        <p:txBody>
          <a:bodyPr wrap="square">
            <a:spAutoFit/>
          </a:bodyPr>
          <a:lstStyle/>
          <a:p>
            <a:pPr algn="ctr"/>
            <a:r>
              <a:rPr lang="ja-JP" altLang="en-US" sz="1400" b="1" dirty="0">
                <a:solidFill>
                  <a:schemeClr val="bg1"/>
                </a:solidFill>
                <a:latin typeface="Titillium Web SemiBold" charset="0"/>
                <a:ea typeface="Titillium Web SemiBold" charset="0"/>
                <a:cs typeface="Titillium Web SemiBold" charset="0"/>
              </a:rPr>
              <a:t>顧客の要望</a:t>
            </a:r>
            <a:endParaRPr lang="en-US" sz="1400" b="1" dirty="0">
              <a:solidFill>
                <a:schemeClr val="bg1"/>
              </a:solidFill>
              <a:latin typeface="Titillium Web SemiBold" charset="0"/>
              <a:ea typeface="Titillium Web SemiBold" charset="0"/>
              <a:cs typeface="Titillium Web SemiBold" charset="0"/>
            </a:endParaRPr>
          </a:p>
        </p:txBody>
      </p:sp>
      <p:sp>
        <p:nvSpPr>
          <p:cNvPr id="6" name="Rectangle 10">
            <a:extLst>
              <a:ext uri="{FF2B5EF4-FFF2-40B4-BE49-F238E27FC236}">
                <a16:creationId xmlns:a16="http://schemas.microsoft.com/office/drawing/2014/main" id="{BB3A5BFF-FB8A-4C56-AE42-239BA888A324}"/>
              </a:ext>
            </a:extLst>
          </p:cNvPr>
          <p:cNvSpPr/>
          <p:nvPr/>
        </p:nvSpPr>
        <p:spPr>
          <a:xfrm>
            <a:off x="8053665" y="4490738"/>
            <a:ext cx="988361" cy="307777"/>
          </a:xfrm>
          <a:prstGeom prst="rect">
            <a:avLst/>
          </a:prstGeom>
        </p:spPr>
        <p:txBody>
          <a:bodyPr wrap="square">
            <a:spAutoFit/>
          </a:bodyPr>
          <a:lstStyle/>
          <a:p>
            <a:pPr algn="ctr"/>
            <a:r>
              <a:rPr lang="ja-JP" altLang="en-US" sz="1400" b="1" dirty="0">
                <a:solidFill>
                  <a:schemeClr val="bg1"/>
                </a:solidFill>
                <a:latin typeface="Titillium Web SemiBold" charset="0"/>
                <a:ea typeface="Titillium Web SemiBold" charset="0"/>
                <a:cs typeface="Titillium Web SemiBold" charset="0"/>
              </a:rPr>
              <a:t>制作</a:t>
            </a:r>
            <a:endParaRPr lang="en-US" sz="1400" b="1" dirty="0">
              <a:solidFill>
                <a:schemeClr val="bg1"/>
              </a:solidFill>
              <a:latin typeface="Titillium Web SemiBold" charset="0"/>
              <a:ea typeface="Titillium Web SemiBold" charset="0"/>
              <a:cs typeface="Titillium Web SemiBold" charset="0"/>
            </a:endParaRPr>
          </a:p>
        </p:txBody>
      </p:sp>
      <p:sp>
        <p:nvSpPr>
          <p:cNvPr id="7" name="Rectangle 11">
            <a:extLst>
              <a:ext uri="{FF2B5EF4-FFF2-40B4-BE49-F238E27FC236}">
                <a16:creationId xmlns:a16="http://schemas.microsoft.com/office/drawing/2014/main" id="{5B7ADDC1-F27A-41A7-80C3-D0E5480E6C20}"/>
              </a:ext>
            </a:extLst>
          </p:cNvPr>
          <p:cNvSpPr/>
          <p:nvPr/>
        </p:nvSpPr>
        <p:spPr>
          <a:xfrm>
            <a:off x="8900830" y="4034608"/>
            <a:ext cx="988361" cy="307777"/>
          </a:xfrm>
          <a:prstGeom prst="rect">
            <a:avLst/>
          </a:prstGeom>
        </p:spPr>
        <p:txBody>
          <a:bodyPr wrap="square">
            <a:spAutoFit/>
          </a:bodyPr>
          <a:lstStyle/>
          <a:p>
            <a:pPr algn="ctr"/>
            <a:r>
              <a:rPr lang="ja-JP" altLang="en-US" sz="1400" b="1" dirty="0">
                <a:solidFill>
                  <a:schemeClr val="bg1"/>
                </a:solidFill>
                <a:latin typeface="Titillium Web SemiBold" charset="0"/>
                <a:ea typeface="Titillium Web SemiBold" charset="0"/>
                <a:cs typeface="Titillium Web SemiBold" charset="0"/>
              </a:rPr>
              <a:t>提供</a:t>
            </a:r>
            <a:endParaRPr lang="en-US" sz="1400" b="1" dirty="0">
              <a:solidFill>
                <a:schemeClr val="bg1"/>
              </a:solidFill>
              <a:latin typeface="Titillium Web SemiBold" charset="0"/>
              <a:ea typeface="Titillium Web SemiBold" charset="0"/>
              <a:cs typeface="Titillium Web SemiBold" charset="0"/>
            </a:endParaRPr>
          </a:p>
        </p:txBody>
      </p:sp>
      <p:sp>
        <p:nvSpPr>
          <p:cNvPr id="8" name="Rectangle 12">
            <a:extLst>
              <a:ext uri="{FF2B5EF4-FFF2-40B4-BE49-F238E27FC236}">
                <a16:creationId xmlns:a16="http://schemas.microsoft.com/office/drawing/2014/main" id="{34E6E508-A258-4782-9BFB-FBF374B0BF92}"/>
              </a:ext>
            </a:extLst>
          </p:cNvPr>
          <p:cNvSpPr/>
          <p:nvPr/>
        </p:nvSpPr>
        <p:spPr>
          <a:xfrm>
            <a:off x="8900830" y="5016243"/>
            <a:ext cx="988361" cy="307777"/>
          </a:xfrm>
          <a:prstGeom prst="rect">
            <a:avLst/>
          </a:prstGeom>
        </p:spPr>
        <p:txBody>
          <a:bodyPr wrap="square">
            <a:spAutoFit/>
          </a:bodyPr>
          <a:lstStyle/>
          <a:p>
            <a:pPr algn="ctr"/>
            <a:r>
              <a:rPr lang="ja-JP" altLang="en-US" sz="1400" b="1" dirty="0">
                <a:solidFill>
                  <a:schemeClr val="bg1"/>
                </a:solidFill>
                <a:latin typeface="Titillium Web SemiBold" charset="0"/>
                <a:ea typeface="Titillium Web SemiBold" charset="0"/>
                <a:cs typeface="Titillium Web SemiBold" charset="0"/>
              </a:rPr>
              <a:t>反応</a:t>
            </a:r>
            <a:endParaRPr lang="en-US" sz="1400" b="1" dirty="0">
              <a:solidFill>
                <a:schemeClr val="bg1"/>
              </a:solidFill>
              <a:latin typeface="Titillium Web SemiBold" charset="0"/>
              <a:ea typeface="Titillium Web SemiBold" charset="0"/>
              <a:cs typeface="Titillium Web SemiBold" charset="0"/>
            </a:endParaRPr>
          </a:p>
        </p:txBody>
      </p:sp>
      <p:sp>
        <p:nvSpPr>
          <p:cNvPr id="2" name="タイトル 1">
            <a:extLst>
              <a:ext uri="{FF2B5EF4-FFF2-40B4-BE49-F238E27FC236}">
                <a16:creationId xmlns:a16="http://schemas.microsoft.com/office/drawing/2014/main" id="{943F6B8B-CAD6-46B7-9B9E-4C08B6DC90D2}"/>
              </a:ext>
            </a:extLst>
          </p:cNvPr>
          <p:cNvSpPr>
            <a:spLocks noGrp="1"/>
          </p:cNvSpPr>
          <p:nvPr>
            <p:ph type="title"/>
          </p:nvPr>
        </p:nvSpPr>
        <p:spPr>
          <a:xfrm>
            <a:off x="894422" y="260162"/>
            <a:ext cx="10515600" cy="742222"/>
          </a:xfrm>
        </p:spPr>
        <p:txBody>
          <a:bodyPr>
            <a:normAutofit/>
          </a:bodyPr>
          <a:lstStyle/>
          <a:p>
            <a:r>
              <a:rPr kumimoji="1" lang="en-US" altLang="ja-JP" sz="2800" dirty="0" err="1"/>
              <a:t>VeriSM</a:t>
            </a:r>
            <a:r>
              <a:rPr kumimoji="1" lang="ja-JP" altLang="en-US" sz="2800" dirty="0"/>
              <a:t>モデルを利用した全体のプロセスフロー</a:t>
            </a:r>
          </a:p>
        </p:txBody>
      </p:sp>
      <p:sp>
        <p:nvSpPr>
          <p:cNvPr id="26" name="フリーフォーム: 図形 25">
            <a:extLst>
              <a:ext uri="{FF2B5EF4-FFF2-40B4-BE49-F238E27FC236}">
                <a16:creationId xmlns:a16="http://schemas.microsoft.com/office/drawing/2014/main" id="{88FF4959-216C-44D6-9922-AC658DF1AD0A}"/>
              </a:ext>
            </a:extLst>
          </p:cNvPr>
          <p:cNvSpPr/>
          <p:nvPr/>
        </p:nvSpPr>
        <p:spPr>
          <a:xfrm>
            <a:off x="2480468" y="2826410"/>
            <a:ext cx="2169318"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8110" tIns="118110" rIns="118110" bIns="118110" numCol="1" spcCol="1270" anchor="ctr" anchorCtr="0">
            <a:noAutofit/>
          </a:bodyPr>
          <a:lstStyle/>
          <a:p>
            <a:pPr marL="0" lvl="0" indent="0" algn="r" defTabSz="1377950">
              <a:lnSpc>
                <a:spcPct val="90000"/>
              </a:lnSpc>
              <a:spcBef>
                <a:spcPct val="0"/>
              </a:spcBef>
              <a:spcAft>
                <a:spcPct val="35000"/>
              </a:spcAft>
              <a:buNone/>
            </a:pPr>
            <a:endParaRPr kumimoji="1" lang="ja-JP" altLang="en-US" sz="3100" kern="1200"/>
          </a:p>
        </p:txBody>
      </p:sp>
      <p:grpSp>
        <p:nvGrpSpPr>
          <p:cNvPr id="14" name="グループ化 13">
            <a:extLst>
              <a:ext uri="{FF2B5EF4-FFF2-40B4-BE49-F238E27FC236}">
                <a16:creationId xmlns:a16="http://schemas.microsoft.com/office/drawing/2014/main" id="{340FBC4C-9437-4616-BC43-16360D7BD3B9}"/>
              </a:ext>
            </a:extLst>
          </p:cNvPr>
          <p:cNvGrpSpPr/>
          <p:nvPr/>
        </p:nvGrpSpPr>
        <p:grpSpPr>
          <a:xfrm>
            <a:off x="1729584" y="1585275"/>
            <a:ext cx="2425506" cy="1162909"/>
            <a:chOff x="3433126" y="1020391"/>
            <a:chExt cx="2425506" cy="1162909"/>
          </a:xfrm>
        </p:grpSpPr>
        <p:grpSp>
          <p:nvGrpSpPr>
            <p:cNvPr id="11" name="グループ化 10">
              <a:extLst>
                <a:ext uri="{FF2B5EF4-FFF2-40B4-BE49-F238E27FC236}">
                  <a16:creationId xmlns:a16="http://schemas.microsoft.com/office/drawing/2014/main" id="{7C96A5E4-A44F-4D26-9670-4DF8BA30AC03}"/>
                </a:ext>
              </a:extLst>
            </p:cNvPr>
            <p:cNvGrpSpPr/>
            <p:nvPr/>
          </p:nvGrpSpPr>
          <p:grpSpPr>
            <a:xfrm>
              <a:off x="3934614" y="1020391"/>
              <a:ext cx="1158230" cy="1049373"/>
              <a:chOff x="2909323" y="1117593"/>
              <a:chExt cx="1844317" cy="1797128"/>
            </a:xfrm>
          </p:grpSpPr>
          <p:pic>
            <p:nvPicPr>
              <p:cNvPr id="60" name="グラフィックス 59" descr="チャット">
                <a:extLst>
                  <a:ext uri="{FF2B5EF4-FFF2-40B4-BE49-F238E27FC236}">
                    <a16:creationId xmlns:a16="http://schemas.microsoft.com/office/drawing/2014/main" id="{77F4166D-C5EB-40FB-9EC3-29770BD0800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1354" y="1169366"/>
                <a:ext cx="949533" cy="949533"/>
              </a:xfrm>
              <a:prstGeom prst="rect">
                <a:avLst/>
              </a:prstGeom>
            </p:spPr>
          </p:pic>
          <p:pic>
            <p:nvPicPr>
              <p:cNvPr id="62" name="グラフィックス 61" descr="思案中の吹き出し">
                <a:extLst>
                  <a:ext uri="{FF2B5EF4-FFF2-40B4-BE49-F238E27FC236}">
                    <a16:creationId xmlns:a16="http://schemas.microsoft.com/office/drawing/2014/main" id="{36292E08-B892-4B10-8711-CF9E6822FBE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2909323" y="1117593"/>
                <a:ext cx="914400" cy="914400"/>
              </a:xfrm>
              <a:prstGeom prst="rect">
                <a:avLst/>
              </a:prstGeom>
            </p:spPr>
          </p:pic>
          <p:pic>
            <p:nvPicPr>
              <p:cNvPr id="64" name="グラフィックス 63" descr="会議">
                <a:extLst>
                  <a:ext uri="{FF2B5EF4-FFF2-40B4-BE49-F238E27FC236}">
                    <a16:creationId xmlns:a16="http://schemas.microsoft.com/office/drawing/2014/main" id="{C261E6B5-7226-4F58-985F-789DAE03503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40128" y="1601209"/>
                <a:ext cx="1313512" cy="1313512"/>
              </a:xfrm>
              <a:prstGeom prst="rect">
                <a:avLst/>
              </a:prstGeom>
            </p:spPr>
          </p:pic>
        </p:grpSp>
        <p:sp>
          <p:nvSpPr>
            <p:cNvPr id="12" name="テキスト ボックス 11">
              <a:extLst>
                <a:ext uri="{FF2B5EF4-FFF2-40B4-BE49-F238E27FC236}">
                  <a16:creationId xmlns:a16="http://schemas.microsoft.com/office/drawing/2014/main" id="{66567AA2-D4CD-4CA2-8D99-DA4D6790F82F}"/>
                </a:ext>
              </a:extLst>
            </p:cNvPr>
            <p:cNvSpPr txBox="1"/>
            <p:nvPr/>
          </p:nvSpPr>
          <p:spPr>
            <a:xfrm>
              <a:off x="3433126" y="1875523"/>
              <a:ext cx="2425506" cy="307777"/>
            </a:xfrm>
            <a:prstGeom prst="rect">
              <a:avLst/>
            </a:prstGeom>
            <a:noFill/>
          </p:spPr>
          <p:txBody>
            <a:bodyPr wrap="square" rtlCol="0">
              <a:spAutoFit/>
            </a:bodyPr>
            <a:lstStyle/>
            <a:p>
              <a:r>
                <a:rPr kumimoji="1" lang="ja-JP" altLang="en-US" sz="1400" b="1" dirty="0">
                  <a:solidFill>
                    <a:srgbClr val="7030A0"/>
                  </a:solidFill>
                </a:rPr>
                <a:t>プランニング・セッション</a:t>
              </a:r>
            </a:p>
          </p:txBody>
        </p:sp>
      </p:grpSp>
      <p:grpSp>
        <p:nvGrpSpPr>
          <p:cNvPr id="13" name="グループ化 12">
            <a:extLst>
              <a:ext uri="{FF2B5EF4-FFF2-40B4-BE49-F238E27FC236}">
                <a16:creationId xmlns:a16="http://schemas.microsoft.com/office/drawing/2014/main" id="{4BD3D8CD-788B-43A6-BF37-400F3D91480F}"/>
              </a:ext>
            </a:extLst>
          </p:cNvPr>
          <p:cNvGrpSpPr/>
          <p:nvPr/>
        </p:nvGrpSpPr>
        <p:grpSpPr>
          <a:xfrm>
            <a:off x="154983" y="1892730"/>
            <a:ext cx="11882034" cy="4923971"/>
            <a:chOff x="207608" y="1880399"/>
            <a:chExt cx="11882034" cy="4923971"/>
          </a:xfrm>
        </p:grpSpPr>
        <p:grpSp>
          <p:nvGrpSpPr>
            <p:cNvPr id="9" name="グループ化 8">
              <a:extLst>
                <a:ext uri="{FF2B5EF4-FFF2-40B4-BE49-F238E27FC236}">
                  <a16:creationId xmlns:a16="http://schemas.microsoft.com/office/drawing/2014/main" id="{126E2C1C-C999-4FAD-BEAF-F2BAF88FDF6C}"/>
                </a:ext>
              </a:extLst>
            </p:cNvPr>
            <p:cNvGrpSpPr/>
            <p:nvPr/>
          </p:nvGrpSpPr>
          <p:grpSpPr>
            <a:xfrm>
              <a:off x="207608" y="1880399"/>
              <a:ext cx="11882034" cy="4923971"/>
              <a:chOff x="188831" y="1296297"/>
              <a:chExt cx="11882034" cy="4923971"/>
            </a:xfrm>
          </p:grpSpPr>
          <p:sp>
            <p:nvSpPr>
              <p:cNvPr id="24" name="フリーフォーム: 図形 23">
                <a:extLst>
                  <a:ext uri="{FF2B5EF4-FFF2-40B4-BE49-F238E27FC236}">
                    <a16:creationId xmlns:a16="http://schemas.microsoft.com/office/drawing/2014/main" id="{7B2DE4E2-2995-4A2E-B50C-1C99C04EEB7E}"/>
                  </a:ext>
                </a:extLst>
              </p:cNvPr>
              <p:cNvSpPr/>
              <p:nvPr/>
            </p:nvSpPr>
            <p:spPr>
              <a:xfrm rot="5400000">
                <a:off x="8655954" y="1170508"/>
                <a:ext cx="1747506" cy="199908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kumimoji="1" lang="en-US" altLang="ja-JP" sz="1400" b="1" kern="1200" dirty="0"/>
                  <a:t>Provide</a:t>
                </a:r>
              </a:p>
              <a:p>
                <a:pPr marL="0" lvl="0" indent="0" algn="ctr" defTabSz="1600200">
                  <a:lnSpc>
                    <a:spcPct val="90000"/>
                  </a:lnSpc>
                  <a:spcBef>
                    <a:spcPct val="0"/>
                  </a:spcBef>
                  <a:spcAft>
                    <a:spcPct val="35000"/>
                  </a:spcAft>
                  <a:buNone/>
                </a:pPr>
                <a:r>
                  <a:rPr kumimoji="1" lang="ja-JP" altLang="en-US" sz="1400" b="1" kern="1200" dirty="0"/>
                  <a:t>提供</a:t>
                </a:r>
              </a:p>
            </p:txBody>
          </p:sp>
          <p:sp>
            <p:nvSpPr>
              <p:cNvPr id="28" name="フリーフォーム: 図形 27">
                <a:extLst>
                  <a:ext uri="{FF2B5EF4-FFF2-40B4-BE49-F238E27FC236}">
                    <a16:creationId xmlns:a16="http://schemas.microsoft.com/office/drawing/2014/main" id="{23B53260-C960-4C71-8918-DAC0EB5475F0}"/>
                  </a:ext>
                </a:extLst>
              </p:cNvPr>
              <p:cNvSpPr/>
              <p:nvPr/>
            </p:nvSpPr>
            <p:spPr>
              <a:xfrm rot="5400000">
                <a:off x="8672270" y="3014514"/>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337090" tIns="377781" rIns="337090" bIns="377781" numCol="1" spcCol="1270" anchor="ctr" anchorCtr="0">
                <a:noAutofit/>
              </a:bodyPr>
              <a:lstStyle/>
              <a:p>
                <a:pPr marL="0" lvl="0" indent="0" algn="ctr" defTabSz="755650">
                  <a:lnSpc>
                    <a:spcPct val="90000"/>
                  </a:lnSpc>
                  <a:spcBef>
                    <a:spcPct val="0"/>
                  </a:spcBef>
                  <a:spcAft>
                    <a:spcPct val="35000"/>
                  </a:spcAft>
                  <a:buNone/>
                </a:pPr>
                <a:r>
                  <a:rPr kumimoji="1" lang="en-US" altLang="ja-JP" sz="1400" b="1" kern="1200" dirty="0"/>
                  <a:t>Respond</a:t>
                </a:r>
              </a:p>
              <a:p>
                <a:pPr marL="0" lvl="0" indent="0" algn="ctr" defTabSz="755650">
                  <a:lnSpc>
                    <a:spcPct val="90000"/>
                  </a:lnSpc>
                  <a:spcBef>
                    <a:spcPct val="0"/>
                  </a:spcBef>
                  <a:spcAft>
                    <a:spcPct val="35000"/>
                  </a:spcAft>
                  <a:buNone/>
                </a:pPr>
                <a:r>
                  <a:rPr kumimoji="1" lang="ja-JP" altLang="en-US" sz="1400" b="1" kern="1200" dirty="0"/>
                  <a:t>反応</a:t>
                </a:r>
              </a:p>
            </p:txBody>
          </p:sp>
          <p:sp>
            <p:nvSpPr>
              <p:cNvPr id="30" name="フリーフォーム: 図形 29">
                <a:extLst>
                  <a:ext uri="{FF2B5EF4-FFF2-40B4-BE49-F238E27FC236}">
                    <a16:creationId xmlns:a16="http://schemas.microsoft.com/office/drawing/2014/main" id="{0A55969B-390F-4738-9E4D-C62A1CB5EBA7}"/>
                  </a:ext>
                </a:extLst>
              </p:cNvPr>
              <p:cNvSpPr/>
              <p:nvPr/>
            </p:nvSpPr>
            <p:spPr>
              <a:xfrm rot="5400000">
                <a:off x="6895365" y="2050346"/>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lang="en-US" altLang="ja-JP" sz="1400" b="1" dirty="0"/>
                  <a:t>Produce</a:t>
                </a:r>
              </a:p>
              <a:p>
                <a:pPr marL="0" lvl="0" indent="0" algn="ctr" defTabSz="1600200">
                  <a:lnSpc>
                    <a:spcPct val="90000"/>
                  </a:lnSpc>
                  <a:spcBef>
                    <a:spcPct val="0"/>
                  </a:spcBef>
                  <a:spcAft>
                    <a:spcPct val="35000"/>
                  </a:spcAft>
                  <a:buNone/>
                </a:pPr>
                <a:r>
                  <a:rPr lang="ja-JP" altLang="en-US" sz="1400" b="1" dirty="0"/>
                  <a:t>制作</a:t>
                </a:r>
                <a:endParaRPr kumimoji="1" lang="ja-JP" altLang="en-US" sz="1400" b="1" kern="1200" dirty="0"/>
              </a:p>
            </p:txBody>
          </p:sp>
          <p:sp>
            <p:nvSpPr>
              <p:cNvPr id="37" name="フリーフォーム: 図形 36">
                <a:extLst>
                  <a:ext uri="{FF2B5EF4-FFF2-40B4-BE49-F238E27FC236}">
                    <a16:creationId xmlns:a16="http://schemas.microsoft.com/office/drawing/2014/main" id="{020153FE-6FBD-4799-AFA7-8CC64A21B177}"/>
                  </a:ext>
                </a:extLst>
              </p:cNvPr>
              <p:cNvSpPr/>
              <p:nvPr/>
            </p:nvSpPr>
            <p:spPr>
              <a:xfrm rot="5400000">
                <a:off x="4757663" y="205401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kumimoji="1" lang="en-US" altLang="ja-JP" sz="1400" b="1" kern="1200" dirty="0">
                    <a:solidFill>
                      <a:srgbClr val="7030A0"/>
                    </a:solidFill>
                  </a:rPr>
                  <a:t>Inception</a:t>
                </a:r>
              </a:p>
              <a:p>
                <a:pPr marL="0" lvl="0" indent="0" algn="ctr" defTabSz="1600200">
                  <a:lnSpc>
                    <a:spcPct val="90000"/>
                  </a:lnSpc>
                  <a:spcBef>
                    <a:spcPct val="0"/>
                  </a:spcBef>
                  <a:spcAft>
                    <a:spcPct val="35000"/>
                  </a:spcAft>
                  <a:buNone/>
                </a:pPr>
                <a:r>
                  <a:rPr kumimoji="1" lang="ja-JP" altLang="en-US" sz="1400" b="1" kern="1200" dirty="0">
                    <a:solidFill>
                      <a:srgbClr val="7030A0"/>
                    </a:solidFill>
                  </a:rPr>
                  <a:t>インセプション</a:t>
                </a:r>
              </a:p>
            </p:txBody>
          </p:sp>
          <p:sp>
            <p:nvSpPr>
              <p:cNvPr id="38" name="フリーフォーム: 図形 37">
                <a:extLst>
                  <a:ext uri="{FF2B5EF4-FFF2-40B4-BE49-F238E27FC236}">
                    <a16:creationId xmlns:a16="http://schemas.microsoft.com/office/drawing/2014/main" id="{4E20C9F8-0AC6-461B-80C4-3F8D0650307F}"/>
                  </a:ext>
                </a:extLst>
              </p:cNvPr>
              <p:cNvSpPr/>
              <p:nvPr/>
            </p:nvSpPr>
            <p:spPr>
              <a:xfrm rot="5400000">
                <a:off x="2604532" y="2055300"/>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lang="en-US" altLang="ja-JP" sz="1400" b="1" dirty="0"/>
                  <a:t>Define</a:t>
                </a:r>
              </a:p>
              <a:p>
                <a:pPr marL="0" lvl="0" indent="0" algn="ctr" defTabSz="1600200">
                  <a:lnSpc>
                    <a:spcPct val="90000"/>
                  </a:lnSpc>
                  <a:spcBef>
                    <a:spcPct val="0"/>
                  </a:spcBef>
                  <a:spcAft>
                    <a:spcPct val="35000"/>
                  </a:spcAft>
                  <a:buNone/>
                </a:pPr>
                <a:r>
                  <a:rPr kumimoji="1" lang="ja-JP" altLang="en-US" sz="1400" b="1" kern="1200" dirty="0"/>
                  <a:t>定義</a:t>
                </a:r>
              </a:p>
            </p:txBody>
          </p:sp>
          <p:sp>
            <p:nvSpPr>
              <p:cNvPr id="19" name="フリーフォーム: 図形 18">
                <a:extLst>
                  <a:ext uri="{FF2B5EF4-FFF2-40B4-BE49-F238E27FC236}">
                    <a16:creationId xmlns:a16="http://schemas.microsoft.com/office/drawing/2014/main" id="{7DFC4CF8-F55E-4EE9-AB24-A017D66A7AC3}"/>
                  </a:ext>
                </a:extLst>
              </p:cNvPr>
              <p:cNvSpPr/>
              <p:nvPr/>
            </p:nvSpPr>
            <p:spPr>
              <a:xfrm rot="5400000">
                <a:off x="4564125" y="434220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kumimoji="1" lang="en-US" altLang="ja-JP" sz="1400" b="1" kern="1200" dirty="0">
                    <a:solidFill>
                      <a:srgbClr val="7030A0"/>
                    </a:solidFill>
                  </a:rPr>
                  <a:t>Reflection</a:t>
                </a:r>
              </a:p>
              <a:p>
                <a:pPr marL="0" lvl="0" indent="0" algn="ctr" defTabSz="1600200">
                  <a:lnSpc>
                    <a:spcPct val="90000"/>
                  </a:lnSpc>
                  <a:spcBef>
                    <a:spcPct val="0"/>
                  </a:spcBef>
                  <a:spcAft>
                    <a:spcPct val="35000"/>
                  </a:spcAft>
                  <a:buNone/>
                </a:pPr>
                <a:r>
                  <a:rPr kumimoji="1" lang="ja-JP" altLang="en-US" sz="1400" b="1" kern="1200" dirty="0">
                    <a:solidFill>
                      <a:srgbClr val="7030A0"/>
                    </a:solidFill>
                  </a:rPr>
                  <a:t>振り返り</a:t>
                </a:r>
              </a:p>
            </p:txBody>
          </p:sp>
          <p:pic>
            <p:nvPicPr>
              <p:cNvPr id="16" name="グラフィックス 15" descr="線矢印: U ターン">
                <a:extLst>
                  <a:ext uri="{FF2B5EF4-FFF2-40B4-BE49-F238E27FC236}">
                    <a16:creationId xmlns:a16="http://schemas.microsoft.com/office/drawing/2014/main" id="{CF9486FA-B7E1-4301-AD59-AB08A51BA42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V="1">
                <a:off x="10188205" y="2497557"/>
                <a:ext cx="1310439" cy="1350453"/>
              </a:xfrm>
              <a:prstGeom prst="rect">
                <a:avLst/>
              </a:prstGeom>
            </p:spPr>
          </p:pic>
          <p:pic>
            <p:nvPicPr>
              <p:cNvPr id="46" name="グラフィックス 45" descr="線矢印: 直線">
                <a:extLst>
                  <a:ext uri="{FF2B5EF4-FFF2-40B4-BE49-F238E27FC236}">
                    <a16:creationId xmlns:a16="http://schemas.microsoft.com/office/drawing/2014/main" id="{504D8082-AF18-4929-BB1C-C7485B62F1B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H="1">
                <a:off x="2002459" y="2347318"/>
                <a:ext cx="5613680" cy="1386182"/>
              </a:xfrm>
              <a:prstGeom prst="rect">
                <a:avLst/>
              </a:prstGeom>
            </p:spPr>
          </p:pic>
          <p:pic>
            <p:nvPicPr>
              <p:cNvPr id="52" name="グラフィックス 51" descr="線矢印: 時計方向の曲線">
                <a:extLst>
                  <a:ext uri="{FF2B5EF4-FFF2-40B4-BE49-F238E27FC236}">
                    <a16:creationId xmlns:a16="http://schemas.microsoft.com/office/drawing/2014/main" id="{33754C67-824E-4D6F-B371-1294E63AC0F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320000">
                <a:off x="1541776" y="3454145"/>
                <a:ext cx="2962431" cy="2578160"/>
              </a:xfrm>
              <a:prstGeom prst="rect">
                <a:avLst/>
              </a:prstGeom>
            </p:spPr>
          </p:pic>
          <p:pic>
            <p:nvPicPr>
              <p:cNvPr id="53" name="グラフィックス 52" descr="線矢印: 時計方向の曲線">
                <a:extLst>
                  <a:ext uri="{FF2B5EF4-FFF2-40B4-BE49-F238E27FC236}">
                    <a16:creationId xmlns:a16="http://schemas.microsoft.com/office/drawing/2014/main" id="{D2EF02A7-4F10-462C-9A44-39B96AB5DED3}"/>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6140000">
                <a:off x="6419835" y="3755306"/>
                <a:ext cx="2190688" cy="2523607"/>
              </a:xfrm>
              <a:prstGeom prst="rect">
                <a:avLst/>
              </a:prstGeom>
            </p:spPr>
          </p:pic>
          <p:pic>
            <p:nvPicPr>
              <p:cNvPr id="56" name="グラフィックス 55" descr="女の子のいる家族">
                <a:extLst>
                  <a:ext uri="{FF2B5EF4-FFF2-40B4-BE49-F238E27FC236}">
                    <a16:creationId xmlns:a16="http://schemas.microsoft.com/office/drawing/2014/main" id="{804FFE1F-7482-49BB-BB11-F3F3A1E9AFE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1156465" y="2799600"/>
                <a:ext cx="914400" cy="914400"/>
              </a:xfrm>
              <a:prstGeom prst="rect">
                <a:avLst/>
              </a:prstGeom>
            </p:spPr>
          </p:pic>
          <p:grpSp>
            <p:nvGrpSpPr>
              <p:cNvPr id="5" name="グループ化 4">
                <a:extLst>
                  <a:ext uri="{FF2B5EF4-FFF2-40B4-BE49-F238E27FC236}">
                    <a16:creationId xmlns:a16="http://schemas.microsoft.com/office/drawing/2014/main" id="{47912A1F-C57A-44A8-BD46-832D1711CC17}"/>
                  </a:ext>
                </a:extLst>
              </p:cNvPr>
              <p:cNvGrpSpPr/>
              <p:nvPr/>
            </p:nvGrpSpPr>
            <p:grpSpPr>
              <a:xfrm>
                <a:off x="188831" y="2152404"/>
                <a:ext cx="2364003" cy="1747506"/>
                <a:chOff x="-22053" y="2989977"/>
                <a:chExt cx="2364003" cy="1747506"/>
              </a:xfrm>
            </p:grpSpPr>
            <p:grpSp>
              <p:nvGrpSpPr>
                <p:cNvPr id="3" name="グループ化 2">
                  <a:extLst>
                    <a:ext uri="{FF2B5EF4-FFF2-40B4-BE49-F238E27FC236}">
                      <a16:creationId xmlns:a16="http://schemas.microsoft.com/office/drawing/2014/main" id="{A7B6EBE6-C8E9-475C-A7FA-1511FE91FDA2}"/>
                    </a:ext>
                  </a:extLst>
                </p:cNvPr>
                <p:cNvGrpSpPr/>
                <p:nvPr/>
              </p:nvGrpSpPr>
              <p:grpSpPr>
                <a:xfrm>
                  <a:off x="-22053" y="2989977"/>
                  <a:ext cx="2364003" cy="1747506"/>
                  <a:chOff x="160667" y="2170049"/>
                  <a:chExt cx="2364003" cy="1747506"/>
                </a:xfrm>
              </p:grpSpPr>
              <p:sp>
                <p:nvSpPr>
                  <p:cNvPr id="45" name="フリーフォーム: 図形 44">
                    <a:extLst>
                      <a:ext uri="{FF2B5EF4-FFF2-40B4-BE49-F238E27FC236}">
                        <a16:creationId xmlns:a16="http://schemas.microsoft.com/office/drawing/2014/main" id="{68D9D56C-D340-41C3-8DA0-3F464019028E}"/>
                      </a:ext>
                    </a:extLst>
                  </p:cNvPr>
                  <p:cNvSpPr/>
                  <p:nvPr/>
                </p:nvSpPr>
                <p:spPr>
                  <a:xfrm rot="5400000">
                    <a:off x="398631" y="203948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1">
                      <a:lumMod val="20000"/>
                      <a:lumOff val="8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kumimoji="1" lang="ja-JP" altLang="en-US" sz="1400" kern="1200" dirty="0"/>
                  </a:p>
                </p:txBody>
              </p:sp>
              <p:sp>
                <p:nvSpPr>
                  <p:cNvPr id="54" name="テキスト ボックス 53">
                    <a:extLst>
                      <a:ext uri="{FF2B5EF4-FFF2-40B4-BE49-F238E27FC236}">
                        <a16:creationId xmlns:a16="http://schemas.microsoft.com/office/drawing/2014/main" id="{1E8A2633-76C0-4C3D-B57E-D7CD7FA60E5C}"/>
                      </a:ext>
                    </a:extLst>
                  </p:cNvPr>
                  <p:cNvSpPr txBox="1"/>
                  <p:nvPr/>
                </p:nvSpPr>
                <p:spPr>
                  <a:xfrm>
                    <a:off x="160667" y="2302520"/>
                    <a:ext cx="2364003" cy="307777"/>
                  </a:xfrm>
                  <a:prstGeom prst="rect">
                    <a:avLst/>
                  </a:prstGeom>
                  <a:noFill/>
                </p:spPr>
                <p:txBody>
                  <a:bodyPr wrap="square" rtlCol="0">
                    <a:spAutoFit/>
                  </a:bodyPr>
                  <a:lstStyle/>
                  <a:p>
                    <a:r>
                      <a:rPr kumimoji="1" lang="ja-JP" altLang="en-US" sz="1400" b="1" dirty="0">
                        <a:solidFill>
                          <a:srgbClr val="7030A0"/>
                        </a:solidFill>
                      </a:rPr>
                      <a:t>マネジメントメッシュ定義</a:t>
                    </a:r>
                  </a:p>
                </p:txBody>
              </p:sp>
            </p:grpSp>
            <p:grpSp>
              <p:nvGrpSpPr>
                <p:cNvPr id="20" name="グループ化 19">
                  <a:extLst>
                    <a:ext uri="{FF2B5EF4-FFF2-40B4-BE49-F238E27FC236}">
                      <a16:creationId xmlns:a16="http://schemas.microsoft.com/office/drawing/2014/main" id="{19821F1E-46FC-41A3-BC5C-5F087733D0A8}"/>
                    </a:ext>
                  </a:extLst>
                </p:cNvPr>
                <p:cNvGrpSpPr/>
                <p:nvPr/>
              </p:nvGrpSpPr>
              <p:grpSpPr>
                <a:xfrm>
                  <a:off x="431279" y="3300439"/>
                  <a:ext cx="1396558" cy="1218501"/>
                  <a:chOff x="6336224" y="3385842"/>
                  <a:chExt cx="4233620" cy="3377876"/>
                </a:xfrm>
              </p:grpSpPr>
              <p:sp>
                <p:nvSpPr>
                  <p:cNvPr id="21" name="正方形/長方形 20">
                    <a:extLst>
                      <a:ext uri="{FF2B5EF4-FFF2-40B4-BE49-F238E27FC236}">
                        <a16:creationId xmlns:a16="http://schemas.microsoft.com/office/drawing/2014/main" id="{712D5B2B-4D98-43CA-8EBF-DE52D8EFB712}"/>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CA1DE675-E564-4DD2-8C5F-66808DFAF7D1}"/>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A035FE7-15A0-42BB-A667-40E679ADE52E}"/>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789CD7B7-E29B-4ED3-936F-7791632BE4DC}"/>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BE0A07BB-4C96-4B47-B0FC-B7B34DA54227}"/>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2AD1EDCE-4F05-4A2D-B6C8-10242332F8BC}"/>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E5D82664-BDC3-4DAF-9BDE-FDD9207FA0D4}"/>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40DC3B51-FE4E-4A6B-9A3F-6B2CEC59C987}"/>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7D3886F-1869-4703-9156-831619514820}"/>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1CF4D2F-0147-4A99-9715-3C1C1373BEBA}"/>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FF2C9171-C2F5-4A3F-B823-33FD4CCFABA5}"/>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a:extLst>
                      <a:ext uri="{FF2B5EF4-FFF2-40B4-BE49-F238E27FC236}">
                        <a16:creationId xmlns:a16="http://schemas.microsoft.com/office/drawing/2014/main" id="{5EAFD5F5-60BC-4776-962D-D0FEDB6F3C56}"/>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D1EB033C-AE26-43AD-A798-A0AC1D770741}"/>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1F27C24C-B5E7-4D97-8C58-8DA55158BE8E}"/>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BDF571DB-E2C5-4996-BF8D-DA1C81510343}"/>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pic>
          <p:nvPicPr>
            <p:cNvPr id="10" name="グラフィックス 9" descr="繰り返し">
              <a:extLst>
                <a:ext uri="{FF2B5EF4-FFF2-40B4-BE49-F238E27FC236}">
                  <a16:creationId xmlns:a16="http://schemas.microsoft.com/office/drawing/2014/main" id="{A2714AD1-7813-4D67-ABFC-8B5DA8D0C746}"/>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flipH="1">
              <a:off x="8300052" y="3011488"/>
              <a:ext cx="1310439" cy="1310439"/>
            </a:xfrm>
            <a:prstGeom prst="rect">
              <a:avLst/>
            </a:prstGeom>
          </p:spPr>
        </p:pic>
      </p:grpSp>
    </p:spTree>
    <p:extLst>
      <p:ext uri="{BB962C8B-B14F-4D97-AF65-F5344CB8AC3E}">
        <p14:creationId xmlns:p14="http://schemas.microsoft.com/office/powerpoint/2010/main" val="1950657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0CE47A-DAA0-4E61-8127-1C6874F39098}"/>
              </a:ext>
            </a:extLst>
          </p:cNvPr>
          <p:cNvSpPr>
            <a:spLocks noGrp="1"/>
          </p:cNvSpPr>
          <p:nvPr>
            <p:ph type="title"/>
          </p:nvPr>
        </p:nvSpPr>
        <p:spPr/>
        <p:txBody>
          <a:bodyPr/>
          <a:lstStyle/>
          <a:p>
            <a:r>
              <a:rPr lang="ja-JP" altLang="en-US"/>
              <a:t>ビジネスと</a:t>
            </a:r>
            <a:r>
              <a:rPr lang="en-US" altLang="ja-JP"/>
              <a:t>IT</a:t>
            </a:r>
            <a:r>
              <a:rPr lang="ja-JP" altLang="en-US"/>
              <a:t>のかかわり方の変遷</a:t>
            </a:r>
            <a:endParaRPr lang="ja-JP" altLang="en-US" dirty="0"/>
          </a:p>
        </p:txBody>
      </p:sp>
      <p:sp>
        <p:nvSpPr>
          <p:cNvPr id="5" name="テキスト ボックス 4">
            <a:extLst>
              <a:ext uri="{FF2B5EF4-FFF2-40B4-BE49-F238E27FC236}">
                <a16:creationId xmlns:a16="http://schemas.microsoft.com/office/drawing/2014/main" id="{ECBF4443-13FC-4738-A2DD-9B59BDEB74B1}"/>
              </a:ext>
            </a:extLst>
          </p:cNvPr>
          <p:cNvSpPr txBox="1"/>
          <p:nvPr/>
        </p:nvSpPr>
        <p:spPr>
          <a:xfrm>
            <a:off x="2717075" y="1690688"/>
            <a:ext cx="3587931" cy="369332"/>
          </a:xfrm>
          <a:prstGeom prst="rect">
            <a:avLst/>
          </a:prstGeom>
          <a:noFill/>
        </p:spPr>
        <p:txBody>
          <a:bodyPr wrap="square" rtlCol="0">
            <a:spAutoFit/>
          </a:bodyPr>
          <a:lstStyle/>
          <a:p>
            <a:pPr algn="ctr"/>
            <a:r>
              <a:rPr kumimoji="1" lang="ja-JP" altLang="en-US" dirty="0"/>
              <a:t>ビジネス</a:t>
            </a:r>
          </a:p>
        </p:txBody>
      </p:sp>
      <p:sp>
        <p:nvSpPr>
          <p:cNvPr id="6" name="テキスト ボックス 5">
            <a:extLst>
              <a:ext uri="{FF2B5EF4-FFF2-40B4-BE49-F238E27FC236}">
                <a16:creationId xmlns:a16="http://schemas.microsoft.com/office/drawing/2014/main" id="{2FF4C016-E3F6-43DC-B84F-BC215039B7C6}"/>
              </a:ext>
            </a:extLst>
          </p:cNvPr>
          <p:cNvSpPr txBox="1"/>
          <p:nvPr/>
        </p:nvSpPr>
        <p:spPr>
          <a:xfrm>
            <a:off x="6305006" y="1690688"/>
            <a:ext cx="3587931" cy="369332"/>
          </a:xfrm>
          <a:prstGeom prst="rect">
            <a:avLst/>
          </a:prstGeom>
          <a:noFill/>
        </p:spPr>
        <p:txBody>
          <a:bodyPr wrap="square" rtlCol="0">
            <a:spAutoFit/>
          </a:bodyPr>
          <a:lstStyle/>
          <a:p>
            <a:pPr algn="ctr"/>
            <a:r>
              <a:rPr lang="en-US" altLang="ja-JP" dirty="0"/>
              <a:t>IT</a:t>
            </a:r>
            <a:endParaRPr kumimoji="1" lang="ja-JP" altLang="en-US" dirty="0"/>
          </a:p>
        </p:txBody>
      </p:sp>
      <p:sp>
        <p:nvSpPr>
          <p:cNvPr id="7" name="テキスト ボックス 6">
            <a:extLst>
              <a:ext uri="{FF2B5EF4-FFF2-40B4-BE49-F238E27FC236}">
                <a16:creationId xmlns:a16="http://schemas.microsoft.com/office/drawing/2014/main" id="{D23FBFF2-EFD7-4B4E-B5E4-728B86DB7FB5}"/>
              </a:ext>
            </a:extLst>
          </p:cNvPr>
          <p:cNvSpPr txBox="1"/>
          <p:nvPr/>
        </p:nvSpPr>
        <p:spPr>
          <a:xfrm>
            <a:off x="2516778" y="2274163"/>
            <a:ext cx="3788228" cy="584775"/>
          </a:xfrm>
          <a:prstGeom prst="rect">
            <a:avLst/>
          </a:prstGeom>
          <a:noFill/>
        </p:spPr>
        <p:txBody>
          <a:bodyPr wrap="square" rtlCol="0">
            <a:spAutoFit/>
          </a:bodyPr>
          <a:lstStyle/>
          <a:p>
            <a:r>
              <a:rPr kumimoji="1" lang="ja-JP" altLang="en-US" sz="1600" dirty="0"/>
              <a:t>モノ中心のビジネス</a:t>
            </a:r>
            <a:endParaRPr kumimoji="1" lang="en-US" altLang="ja-JP" sz="1600" dirty="0"/>
          </a:p>
          <a:p>
            <a:r>
              <a:rPr lang="ja-JP" altLang="en-US" sz="1600" dirty="0"/>
              <a:t>（モノ、製品が主役）</a:t>
            </a:r>
            <a:endParaRPr kumimoji="1" lang="ja-JP" altLang="en-US" sz="1600" dirty="0"/>
          </a:p>
        </p:txBody>
      </p:sp>
      <p:sp>
        <p:nvSpPr>
          <p:cNvPr id="8" name="テキスト ボックス 7">
            <a:extLst>
              <a:ext uri="{FF2B5EF4-FFF2-40B4-BE49-F238E27FC236}">
                <a16:creationId xmlns:a16="http://schemas.microsoft.com/office/drawing/2014/main" id="{D610D45B-98DB-48B9-B047-BC5DF7C6ACDC}"/>
              </a:ext>
            </a:extLst>
          </p:cNvPr>
          <p:cNvSpPr txBox="1"/>
          <p:nvPr/>
        </p:nvSpPr>
        <p:spPr>
          <a:xfrm>
            <a:off x="6505303" y="2274163"/>
            <a:ext cx="3788228" cy="584775"/>
          </a:xfrm>
          <a:prstGeom prst="rect">
            <a:avLst/>
          </a:prstGeom>
          <a:noFill/>
        </p:spPr>
        <p:txBody>
          <a:bodyPr wrap="square" rtlCol="0">
            <a:spAutoFit/>
          </a:bodyPr>
          <a:lstStyle/>
          <a:p>
            <a:r>
              <a:rPr lang="ja-JP" altLang="en-US" sz="1600" dirty="0"/>
              <a:t>バッチ処理システム</a:t>
            </a:r>
            <a:endParaRPr lang="en-US" altLang="ja-JP" sz="1600" dirty="0"/>
          </a:p>
          <a:p>
            <a:r>
              <a:rPr kumimoji="1" lang="ja-JP" altLang="en-US" sz="1600" dirty="0"/>
              <a:t>ビジネスの事後事務処理</a:t>
            </a:r>
          </a:p>
        </p:txBody>
      </p:sp>
      <p:sp>
        <p:nvSpPr>
          <p:cNvPr id="9" name="テキスト ボックス 8">
            <a:extLst>
              <a:ext uri="{FF2B5EF4-FFF2-40B4-BE49-F238E27FC236}">
                <a16:creationId xmlns:a16="http://schemas.microsoft.com/office/drawing/2014/main" id="{B27A2B45-38D3-4AE7-9F02-24AACB4CB492}"/>
              </a:ext>
            </a:extLst>
          </p:cNvPr>
          <p:cNvSpPr txBox="1"/>
          <p:nvPr/>
        </p:nvSpPr>
        <p:spPr>
          <a:xfrm>
            <a:off x="6505303" y="2963815"/>
            <a:ext cx="3788228" cy="584775"/>
          </a:xfrm>
          <a:prstGeom prst="rect">
            <a:avLst/>
          </a:prstGeom>
          <a:noFill/>
        </p:spPr>
        <p:txBody>
          <a:bodyPr wrap="square" rtlCol="0">
            <a:spAutoFit/>
          </a:bodyPr>
          <a:lstStyle/>
          <a:p>
            <a:r>
              <a:rPr lang="ja-JP" altLang="en-US" sz="1600" dirty="0"/>
              <a:t>オンライン処理システム</a:t>
            </a:r>
            <a:endParaRPr lang="en-US" altLang="ja-JP" sz="1600" dirty="0"/>
          </a:p>
          <a:p>
            <a:r>
              <a:rPr kumimoji="1" lang="ja-JP" altLang="en-US" sz="1600" dirty="0"/>
              <a:t>ビジネス</a:t>
            </a:r>
            <a:r>
              <a:rPr lang="ja-JP" altLang="en-US" sz="1600" dirty="0"/>
              <a:t>と</a:t>
            </a:r>
            <a:r>
              <a:rPr kumimoji="1" lang="ja-JP" altLang="en-US" sz="1600" dirty="0"/>
              <a:t>同時並行での事務処理</a:t>
            </a:r>
          </a:p>
        </p:txBody>
      </p:sp>
      <p:sp>
        <p:nvSpPr>
          <p:cNvPr id="10" name="テキスト ボックス 9">
            <a:extLst>
              <a:ext uri="{FF2B5EF4-FFF2-40B4-BE49-F238E27FC236}">
                <a16:creationId xmlns:a16="http://schemas.microsoft.com/office/drawing/2014/main" id="{E708524C-B32B-4A25-A335-221F4BFA0E3B}"/>
              </a:ext>
            </a:extLst>
          </p:cNvPr>
          <p:cNvSpPr txBox="1"/>
          <p:nvPr/>
        </p:nvSpPr>
        <p:spPr>
          <a:xfrm>
            <a:off x="2516778" y="3625164"/>
            <a:ext cx="3788228" cy="830997"/>
          </a:xfrm>
          <a:prstGeom prst="rect">
            <a:avLst/>
          </a:prstGeom>
          <a:noFill/>
        </p:spPr>
        <p:txBody>
          <a:bodyPr wrap="square" rtlCol="0">
            <a:spAutoFit/>
          </a:bodyPr>
          <a:lstStyle/>
          <a:p>
            <a:r>
              <a:rPr kumimoji="1" lang="ja-JP" altLang="en-US" sz="1600" dirty="0"/>
              <a:t>モノのビジネスと</a:t>
            </a:r>
            <a:endParaRPr kumimoji="1" lang="en-US" altLang="ja-JP" sz="1600" dirty="0"/>
          </a:p>
          <a:p>
            <a:r>
              <a:rPr kumimoji="1" lang="ja-JP" altLang="en-US" sz="1600" dirty="0"/>
              <a:t>サービスのビジネス</a:t>
            </a:r>
            <a:endParaRPr kumimoji="1" lang="en-US" altLang="ja-JP" sz="1600" dirty="0"/>
          </a:p>
          <a:p>
            <a:r>
              <a:rPr lang="en-US" altLang="ja-JP" sz="1600" dirty="0"/>
              <a:t>(</a:t>
            </a:r>
            <a:r>
              <a:rPr lang="ja-JP" altLang="en-US" sz="1600" dirty="0"/>
              <a:t>モノが主役でサービスはおまけ</a:t>
            </a:r>
            <a:r>
              <a:rPr lang="en-US" altLang="ja-JP" sz="1600" dirty="0"/>
              <a:t>)</a:t>
            </a:r>
          </a:p>
        </p:txBody>
      </p:sp>
      <p:sp>
        <p:nvSpPr>
          <p:cNvPr id="11" name="テキスト ボックス 10">
            <a:extLst>
              <a:ext uri="{FF2B5EF4-FFF2-40B4-BE49-F238E27FC236}">
                <a16:creationId xmlns:a16="http://schemas.microsoft.com/office/drawing/2014/main" id="{0187E6FB-FE4B-43CD-8DC5-5D6D8C8B2329}"/>
              </a:ext>
            </a:extLst>
          </p:cNvPr>
          <p:cNvSpPr txBox="1"/>
          <p:nvPr/>
        </p:nvSpPr>
        <p:spPr>
          <a:xfrm>
            <a:off x="6505302" y="3669633"/>
            <a:ext cx="4781007" cy="830997"/>
          </a:xfrm>
          <a:prstGeom prst="rect">
            <a:avLst/>
          </a:prstGeom>
          <a:noFill/>
        </p:spPr>
        <p:txBody>
          <a:bodyPr wrap="square" rtlCol="0">
            <a:spAutoFit/>
          </a:bodyPr>
          <a:lstStyle/>
          <a:p>
            <a:r>
              <a:rPr lang="ja-JP" altLang="en-US" sz="1600" dirty="0"/>
              <a:t>インターネット／ウェブシステム</a:t>
            </a:r>
            <a:endParaRPr kumimoji="1" lang="en-US" altLang="ja-JP" sz="1600" dirty="0"/>
          </a:p>
          <a:p>
            <a:r>
              <a:rPr kumimoji="1" lang="ja-JP" altLang="en-US" sz="1600" dirty="0"/>
              <a:t>情報の一方通行的な発信もしくは受信</a:t>
            </a:r>
            <a:endParaRPr kumimoji="1" lang="en-US" altLang="ja-JP" sz="1600" dirty="0"/>
          </a:p>
          <a:p>
            <a:r>
              <a:rPr lang="ja-JP" altLang="en-US" sz="1600" dirty="0"/>
              <a:t>会話型でのサイバー店舗、</a:t>
            </a:r>
            <a:endParaRPr kumimoji="1" lang="ja-JP" altLang="en-US" sz="1600" dirty="0"/>
          </a:p>
        </p:txBody>
      </p:sp>
      <p:sp>
        <p:nvSpPr>
          <p:cNvPr id="12" name="テキスト ボックス 11">
            <a:extLst>
              <a:ext uri="{FF2B5EF4-FFF2-40B4-BE49-F238E27FC236}">
                <a16:creationId xmlns:a16="http://schemas.microsoft.com/office/drawing/2014/main" id="{B4344A25-8EAA-4D1D-AEFC-1084D0F43267}"/>
              </a:ext>
            </a:extLst>
          </p:cNvPr>
          <p:cNvSpPr txBox="1"/>
          <p:nvPr/>
        </p:nvSpPr>
        <p:spPr>
          <a:xfrm>
            <a:off x="2516778" y="2953712"/>
            <a:ext cx="3788228" cy="584775"/>
          </a:xfrm>
          <a:prstGeom prst="rect">
            <a:avLst/>
          </a:prstGeom>
          <a:noFill/>
        </p:spPr>
        <p:txBody>
          <a:bodyPr wrap="square" rtlCol="0">
            <a:spAutoFit/>
          </a:bodyPr>
          <a:lstStyle/>
          <a:p>
            <a:r>
              <a:rPr kumimoji="1" lang="ja-JP" altLang="en-US" sz="1600" dirty="0"/>
              <a:t>モノ中心のビジネス</a:t>
            </a:r>
            <a:endParaRPr kumimoji="1" lang="en-US" altLang="ja-JP" sz="1600" dirty="0"/>
          </a:p>
          <a:p>
            <a:r>
              <a:rPr lang="ja-JP" altLang="en-US" sz="1600" dirty="0"/>
              <a:t>（モノ、製品が主役）</a:t>
            </a:r>
            <a:endParaRPr kumimoji="1" lang="ja-JP" altLang="en-US" sz="1600" dirty="0"/>
          </a:p>
        </p:txBody>
      </p:sp>
      <p:sp>
        <p:nvSpPr>
          <p:cNvPr id="14" name="テキスト ボックス 13">
            <a:extLst>
              <a:ext uri="{FF2B5EF4-FFF2-40B4-BE49-F238E27FC236}">
                <a16:creationId xmlns:a16="http://schemas.microsoft.com/office/drawing/2014/main" id="{990AE6A4-9580-4309-ACF4-58548853E084}"/>
              </a:ext>
            </a:extLst>
          </p:cNvPr>
          <p:cNvSpPr txBox="1"/>
          <p:nvPr/>
        </p:nvSpPr>
        <p:spPr>
          <a:xfrm>
            <a:off x="2516778" y="4576797"/>
            <a:ext cx="3733898" cy="830997"/>
          </a:xfrm>
          <a:prstGeom prst="rect">
            <a:avLst/>
          </a:prstGeom>
          <a:noFill/>
        </p:spPr>
        <p:txBody>
          <a:bodyPr wrap="square" rtlCol="0">
            <a:spAutoFit/>
          </a:bodyPr>
          <a:lstStyle/>
          <a:p>
            <a:r>
              <a:rPr lang="ja-JP" altLang="en-US" sz="1600" dirty="0"/>
              <a:t>サービス</a:t>
            </a:r>
            <a:r>
              <a:rPr kumimoji="1" lang="ja-JP" altLang="en-US" sz="1600" dirty="0"/>
              <a:t>中心のビジネス</a:t>
            </a:r>
            <a:endParaRPr kumimoji="1" lang="en-US" altLang="ja-JP" sz="1600" dirty="0"/>
          </a:p>
          <a:p>
            <a:r>
              <a:rPr lang="ja-JP" altLang="en-US" sz="1600" dirty="0"/>
              <a:t>（サービスが主役で、あらゆるモノ、製品が脇役）</a:t>
            </a:r>
            <a:endParaRPr kumimoji="1" lang="ja-JP" altLang="en-US" sz="1600" dirty="0"/>
          </a:p>
        </p:txBody>
      </p:sp>
      <p:sp>
        <p:nvSpPr>
          <p:cNvPr id="16" name="テキスト ボックス 15">
            <a:extLst>
              <a:ext uri="{FF2B5EF4-FFF2-40B4-BE49-F238E27FC236}">
                <a16:creationId xmlns:a16="http://schemas.microsoft.com/office/drawing/2014/main" id="{59A8592D-7D75-48A4-9DBF-89EA8C7524DB}"/>
              </a:ext>
            </a:extLst>
          </p:cNvPr>
          <p:cNvSpPr txBox="1"/>
          <p:nvPr/>
        </p:nvSpPr>
        <p:spPr>
          <a:xfrm>
            <a:off x="6505302" y="4576797"/>
            <a:ext cx="4781007" cy="584775"/>
          </a:xfrm>
          <a:prstGeom prst="rect">
            <a:avLst/>
          </a:prstGeom>
          <a:noFill/>
        </p:spPr>
        <p:txBody>
          <a:bodyPr wrap="square" rtlCol="0">
            <a:spAutoFit/>
          </a:bodyPr>
          <a:lstStyle/>
          <a:p>
            <a:r>
              <a:rPr lang="ja-JP" altLang="en-US" sz="1600" dirty="0"/>
              <a:t>ウェブシステム</a:t>
            </a:r>
            <a:endParaRPr kumimoji="1" lang="en-US" altLang="ja-JP" sz="1600" dirty="0"/>
          </a:p>
          <a:p>
            <a:r>
              <a:rPr lang="ja-JP" altLang="en-US" sz="1600" dirty="0"/>
              <a:t>デジタル・トランスフォーメーション</a:t>
            </a:r>
            <a:endParaRPr kumimoji="1" lang="en-US" altLang="ja-JP" sz="1600" dirty="0"/>
          </a:p>
        </p:txBody>
      </p:sp>
      <p:sp>
        <p:nvSpPr>
          <p:cNvPr id="17" name="テキスト ボックス 16">
            <a:extLst>
              <a:ext uri="{FF2B5EF4-FFF2-40B4-BE49-F238E27FC236}">
                <a16:creationId xmlns:a16="http://schemas.microsoft.com/office/drawing/2014/main" id="{DEFDF08B-A9B3-4538-ACDE-ADECE72D16D3}"/>
              </a:ext>
            </a:extLst>
          </p:cNvPr>
          <p:cNvSpPr txBox="1"/>
          <p:nvPr/>
        </p:nvSpPr>
        <p:spPr>
          <a:xfrm>
            <a:off x="518160" y="2311592"/>
            <a:ext cx="1715590" cy="369332"/>
          </a:xfrm>
          <a:prstGeom prst="rect">
            <a:avLst/>
          </a:prstGeom>
          <a:noFill/>
        </p:spPr>
        <p:txBody>
          <a:bodyPr wrap="square" rtlCol="0">
            <a:spAutoFit/>
          </a:bodyPr>
          <a:lstStyle/>
          <a:p>
            <a:pPr algn="r"/>
            <a:r>
              <a:rPr kumimoji="1" lang="ja-JP" altLang="en-US" dirty="0"/>
              <a:t>～</a:t>
            </a:r>
            <a:r>
              <a:rPr kumimoji="1" lang="en-US" altLang="ja-JP" dirty="0"/>
              <a:t>1970</a:t>
            </a:r>
            <a:endParaRPr kumimoji="1" lang="ja-JP" altLang="en-US" dirty="0"/>
          </a:p>
        </p:txBody>
      </p:sp>
      <p:sp>
        <p:nvSpPr>
          <p:cNvPr id="18" name="テキスト ボックス 17">
            <a:extLst>
              <a:ext uri="{FF2B5EF4-FFF2-40B4-BE49-F238E27FC236}">
                <a16:creationId xmlns:a16="http://schemas.microsoft.com/office/drawing/2014/main" id="{926C9C85-BD8B-4204-8F1F-DDD15E9A7CF3}"/>
              </a:ext>
            </a:extLst>
          </p:cNvPr>
          <p:cNvSpPr txBox="1"/>
          <p:nvPr/>
        </p:nvSpPr>
        <p:spPr>
          <a:xfrm>
            <a:off x="518160" y="2915325"/>
            <a:ext cx="1715590" cy="369332"/>
          </a:xfrm>
          <a:prstGeom prst="rect">
            <a:avLst/>
          </a:prstGeom>
          <a:noFill/>
        </p:spPr>
        <p:txBody>
          <a:bodyPr wrap="square" rtlCol="0">
            <a:spAutoFit/>
          </a:bodyPr>
          <a:lstStyle/>
          <a:p>
            <a:pPr algn="r"/>
            <a:r>
              <a:rPr kumimoji="1" lang="ja-JP" altLang="en-US" dirty="0"/>
              <a:t>～</a:t>
            </a:r>
            <a:r>
              <a:rPr kumimoji="1" lang="en-US" altLang="ja-JP" dirty="0"/>
              <a:t>1990</a:t>
            </a:r>
            <a:endParaRPr kumimoji="1" lang="ja-JP" altLang="en-US" dirty="0"/>
          </a:p>
        </p:txBody>
      </p:sp>
      <p:sp>
        <p:nvSpPr>
          <p:cNvPr id="19" name="テキスト ボックス 18">
            <a:extLst>
              <a:ext uri="{FF2B5EF4-FFF2-40B4-BE49-F238E27FC236}">
                <a16:creationId xmlns:a16="http://schemas.microsoft.com/office/drawing/2014/main" id="{41F2BAAC-F1D7-4261-B155-F2CA9A793458}"/>
              </a:ext>
            </a:extLst>
          </p:cNvPr>
          <p:cNvSpPr txBox="1"/>
          <p:nvPr/>
        </p:nvSpPr>
        <p:spPr>
          <a:xfrm>
            <a:off x="518160" y="3801519"/>
            <a:ext cx="1715590" cy="369332"/>
          </a:xfrm>
          <a:prstGeom prst="rect">
            <a:avLst/>
          </a:prstGeom>
          <a:noFill/>
        </p:spPr>
        <p:txBody>
          <a:bodyPr wrap="square" rtlCol="0">
            <a:spAutoFit/>
          </a:bodyPr>
          <a:lstStyle/>
          <a:p>
            <a:pPr algn="r"/>
            <a:r>
              <a:rPr kumimoji="1" lang="ja-JP" altLang="en-US" dirty="0"/>
              <a:t>～</a:t>
            </a:r>
            <a:r>
              <a:rPr lang="en-US" altLang="ja-JP" dirty="0"/>
              <a:t>2010</a:t>
            </a:r>
            <a:endParaRPr kumimoji="1" lang="ja-JP" altLang="en-US" dirty="0"/>
          </a:p>
        </p:txBody>
      </p:sp>
      <p:sp>
        <p:nvSpPr>
          <p:cNvPr id="20" name="テキスト ボックス 19">
            <a:extLst>
              <a:ext uri="{FF2B5EF4-FFF2-40B4-BE49-F238E27FC236}">
                <a16:creationId xmlns:a16="http://schemas.microsoft.com/office/drawing/2014/main" id="{7602EBE1-ECE0-4BF0-B6CC-FBCF05B39528}"/>
              </a:ext>
            </a:extLst>
          </p:cNvPr>
          <p:cNvSpPr txBox="1"/>
          <p:nvPr/>
        </p:nvSpPr>
        <p:spPr>
          <a:xfrm>
            <a:off x="518160" y="4645743"/>
            <a:ext cx="1715590" cy="369332"/>
          </a:xfrm>
          <a:prstGeom prst="rect">
            <a:avLst/>
          </a:prstGeom>
          <a:noFill/>
        </p:spPr>
        <p:txBody>
          <a:bodyPr wrap="square" rtlCol="0">
            <a:spAutoFit/>
          </a:bodyPr>
          <a:lstStyle/>
          <a:p>
            <a:r>
              <a:rPr lang="en-US" altLang="ja-JP" dirty="0"/>
              <a:t>2010</a:t>
            </a:r>
            <a:r>
              <a:rPr lang="ja-JP" altLang="en-US" dirty="0"/>
              <a:t>～    </a:t>
            </a:r>
            <a:endParaRPr kumimoji="1" lang="ja-JP" altLang="en-US" dirty="0"/>
          </a:p>
        </p:txBody>
      </p:sp>
      <p:sp>
        <p:nvSpPr>
          <p:cNvPr id="21" name="テキスト ボックス 20">
            <a:extLst>
              <a:ext uri="{FF2B5EF4-FFF2-40B4-BE49-F238E27FC236}">
                <a16:creationId xmlns:a16="http://schemas.microsoft.com/office/drawing/2014/main" id="{3937EF5C-89FC-430F-B50F-79CAE88FFB8F}"/>
              </a:ext>
            </a:extLst>
          </p:cNvPr>
          <p:cNvSpPr txBox="1"/>
          <p:nvPr/>
        </p:nvSpPr>
        <p:spPr>
          <a:xfrm>
            <a:off x="10490934" y="4620658"/>
            <a:ext cx="1075509" cy="369332"/>
          </a:xfrm>
          <a:prstGeom prst="rect">
            <a:avLst/>
          </a:prstGeom>
          <a:noFill/>
        </p:spPr>
        <p:txBody>
          <a:bodyPr wrap="square" rtlCol="0">
            <a:spAutoFit/>
          </a:bodyPr>
          <a:lstStyle/>
          <a:p>
            <a:pPr algn="ctr"/>
            <a:r>
              <a:rPr lang="en-US" altLang="ja-JP" b="1" dirty="0">
                <a:solidFill>
                  <a:srgbClr val="0070C0"/>
                </a:solidFill>
              </a:rPr>
              <a:t>DevOps</a:t>
            </a:r>
            <a:endParaRPr kumimoji="1" lang="en-US" altLang="ja-JP" b="1" dirty="0">
              <a:solidFill>
                <a:srgbClr val="0070C0"/>
              </a:solidFill>
            </a:endParaRPr>
          </a:p>
        </p:txBody>
      </p:sp>
      <p:sp>
        <p:nvSpPr>
          <p:cNvPr id="22" name="テキスト ボックス 21">
            <a:extLst>
              <a:ext uri="{FF2B5EF4-FFF2-40B4-BE49-F238E27FC236}">
                <a16:creationId xmlns:a16="http://schemas.microsoft.com/office/drawing/2014/main" id="{40855A09-348B-4CC1-9CEC-7E08E361FD3E}"/>
              </a:ext>
            </a:extLst>
          </p:cNvPr>
          <p:cNvSpPr txBox="1"/>
          <p:nvPr/>
        </p:nvSpPr>
        <p:spPr>
          <a:xfrm>
            <a:off x="10562782" y="2311592"/>
            <a:ext cx="931817" cy="369332"/>
          </a:xfrm>
          <a:prstGeom prst="rect">
            <a:avLst/>
          </a:prstGeom>
          <a:noFill/>
        </p:spPr>
        <p:txBody>
          <a:bodyPr wrap="square" rtlCol="0">
            <a:spAutoFit/>
          </a:bodyPr>
          <a:lstStyle/>
          <a:p>
            <a:pPr algn="ctr"/>
            <a:r>
              <a:rPr kumimoji="1" lang="en-US" altLang="ja-JP" b="1" dirty="0">
                <a:solidFill>
                  <a:srgbClr val="0070C0"/>
                </a:solidFill>
              </a:rPr>
              <a:t>WF</a:t>
            </a:r>
          </a:p>
        </p:txBody>
      </p:sp>
      <p:sp>
        <p:nvSpPr>
          <p:cNvPr id="23" name="テキスト ボックス 22">
            <a:extLst>
              <a:ext uri="{FF2B5EF4-FFF2-40B4-BE49-F238E27FC236}">
                <a16:creationId xmlns:a16="http://schemas.microsoft.com/office/drawing/2014/main" id="{A10DCBF3-7C92-49F8-840C-484421463FF4}"/>
              </a:ext>
            </a:extLst>
          </p:cNvPr>
          <p:cNvSpPr txBox="1"/>
          <p:nvPr/>
        </p:nvSpPr>
        <p:spPr>
          <a:xfrm>
            <a:off x="10340712" y="3770354"/>
            <a:ext cx="1375955" cy="369332"/>
          </a:xfrm>
          <a:prstGeom prst="rect">
            <a:avLst/>
          </a:prstGeom>
          <a:noFill/>
        </p:spPr>
        <p:txBody>
          <a:bodyPr wrap="square" rtlCol="0">
            <a:spAutoFit/>
          </a:bodyPr>
          <a:lstStyle/>
          <a:p>
            <a:pPr algn="ctr"/>
            <a:r>
              <a:rPr kumimoji="1" lang="ja-JP" altLang="en-US" b="1" dirty="0">
                <a:solidFill>
                  <a:srgbClr val="0070C0"/>
                </a:solidFill>
              </a:rPr>
              <a:t>アジャイル</a:t>
            </a:r>
            <a:endParaRPr kumimoji="1" lang="en-US" altLang="ja-JP" b="1" dirty="0">
              <a:solidFill>
                <a:srgbClr val="0070C0"/>
              </a:solidFill>
            </a:endParaRPr>
          </a:p>
        </p:txBody>
      </p:sp>
      <p:sp>
        <p:nvSpPr>
          <p:cNvPr id="24" name="テキスト ボックス 23">
            <a:extLst>
              <a:ext uri="{FF2B5EF4-FFF2-40B4-BE49-F238E27FC236}">
                <a16:creationId xmlns:a16="http://schemas.microsoft.com/office/drawing/2014/main" id="{E594B12F-4712-4076-A3AF-7DBE511D3456}"/>
              </a:ext>
            </a:extLst>
          </p:cNvPr>
          <p:cNvSpPr txBox="1"/>
          <p:nvPr/>
        </p:nvSpPr>
        <p:spPr>
          <a:xfrm>
            <a:off x="10562782" y="3002315"/>
            <a:ext cx="931817" cy="369332"/>
          </a:xfrm>
          <a:prstGeom prst="rect">
            <a:avLst/>
          </a:prstGeom>
          <a:noFill/>
        </p:spPr>
        <p:txBody>
          <a:bodyPr wrap="square" rtlCol="0">
            <a:spAutoFit/>
          </a:bodyPr>
          <a:lstStyle/>
          <a:p>
            <a:pPr algn="ctr"/>
            <a:r>
              <a:rPr kumimoji="1" lang="en-US" altLang="ja-JP" b="1" dirty="0">
                <a:solidFill>
                  <a:srgbClr val="0070C0"/>
                </a:solidFill>
              </a:rPr>
              <a:t>WF</a:t>
            </a:r>
          </a:p>
        </p:txBody>
      </p:sp>
    </p:spTree>
    <p:extLst>
      <p:ext uri="{BB962C8B-B14F-4D97-AF65-F5344CB8AC3E}">
        <p14:creationId xmlns:p14="http://schemas.microsoft.com/office/powerpoint/2010/main" val="91516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706090"/>
          </a:xfrm>
        </p:spPr>
        <p:txBody>
          <a:bodyPr>
            <a:normAutofit/>
          </a:bodyPr>
          <a:lstStyle/>
          <a:p>
            <a:r>
              <a:rPr lang="ja-JP" altLang="en-US" sz="2800" dirty="0"/>
              <a:t>組織の変革（組織の四段階）</a:t>
            </a:r>
          </a:p>
        </p:txBody>
      </p:sp>
      <p:grpSp>
        <p:nvGrpSpPr>
          <p:cNvPr id="16" name="グループ化 15"/>
          <p:cNvGrpSpPr/>
          <p:nvPr/>
        </p:nvGrpSpPr>
        <p:grpSpPr>
          <a:xfrm>
            <a:off x="1991544" y="2031690"/>
            <a:ext cx="7272808" cy="3154660"/>
            <a:chOff x="467544" y="2031690"/>
            <a:chExt cx="7272808" cy="3154660"/>
          </a:xfrm>
        </p:grpSpPr>
        <p:sp>
          <p:nvSpPr>
            <p:cNvPr id="8" name="フローチャート : 結合子 7"/>
            <p:cNvSpPr/>
            <p:nvPr/>
          </p:nvSpPr>
          <p:spPr>
            <a:xfrm>
              <a:off x="2681790" y="2031690"/>
              <a:ext cx="3348372" cy="315466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 name="フローチャート : 結合子 6"/>
            <p:cNvSpPr/>
            <p:nvPr/>
          </p:nvSpPr>
          <p:spPr>
            <a:xfrm>
              <a:off x="3137046" y="2456892"/>
              <a:ext cx="2437860" cy="2304256"/>
            </a:xfrm>
            <a:prstGeom prst="flowChartConnector">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6" name="フローチャート : 結合子 5"/>
            <p:cNvSpPr/>
            <p:nvPr/>
          </p:nvSpPr>
          <p:spPr>
            <a:xfrm>
              <a:off x="3509882" y="2802691"/>
              <a:ext cx="1692188" cy="1612658"/>
            </a:xfrm>
            <a:prstGeom prst="flowChartConnector">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5" name="フローチャート : 結合子 4"/>
            <p:cNvSpPr/>
            <p:nvPr/>
          </p:nvSpPr>
          <p:spPr>
            <a:xfrm>
              <a:off x="3851920" y="3140968"/>
              <a:ext cx="1008112" cy="936104"/>
            </a:xfrm>
            <a:prstGeom prst="flowChartConnector">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個人</a:t>
              </a:r>
            </a:p>
          </p:txBody>
        </p:sp>
        <p:sp>
          <p:nvSpPr>
            <p:cNvPr id="9" name="テキスト ボックス 8"/>
            <p:cNvSpPr txBox="1"/>
            <p:nvPr/>
          </p:nvSpPr>
          <p:spPr>
            <a:xfrm>
              <a:off x="3851920" y="2842521"/>
              <a:ext cx="936104" cy="307777"/>
            </a:xfrm>
            <a:prstGeom prst="rect">
              <a:avLst/>
            </a:prstGeom>
            <a:noFill/>
          </p:spPr>
          <p:txBody>
            <a:bodyPr wrap="square" rtlCol="0">
              <a:spAutoFit/>
            </a:bodyPr>
            <a:lstStyle/>
            <a:p>
              <a:pPr algn="ctr"/>
              <a:r>
                <a:rPr lang="ja-JP" altLang="en-US" sz="1400" b="1" dirty="0">
                  <a:solidFill>
                    <a:prstClr val="white">
                      <a:lumMod val="85000"/>
                    </a:prstClr>
                  </a:solidFill>
                  <a:latin typeface="Calibri"/>
                  <a:ea typeface="ＭＳ Ｐゴシック" panose="020B0600070205080204" pitchFamily="50" charset="-128"/>
                </a:rPr>
                <a:t>人間関係</a:t>
              </a:r>
            </a:p>
          </p:txBody>
        </p:sp>
        <p:sp>
          <p:nvSpPr>
            <p:cNvPr id="10" name="テキスト ボックス 9"/>
            <p:cNvSpPr txBox="1"/>
            <p:nvPr/>
          </p:nvSpPr>
          <p:spPr>
            <a:xfrm>
              <a:off x="3788913" y="2456892"/>
              <a:ext cx="1134126" cy="307777"/>
            </a:xfrm>
            <a:prstGeom prst="rect">
              <a:avLst/>
            </a:prstGeom>
            <a:noFill/>
          </p:spPr>
          <p:txBody>
            <a:bodyPr wrap="square" rtlCol="0">
              <a:spAutoFit/>
            </a:bodyPr>
            <a:lstStyle/>
            <a:p>
              <a:pPr algn="ctr"/>
              <a:r>
                <a:rPr lang="ja-JP" altLang="en-US" sz="1400" b="1" dirty="0">
                  <a:solidFill>
                    <a:prstClr val="black"/>
                  </a:solidFill>
                  <a:latin typeface="Calibri"/>
                  <a:ea typeface="ＭＳ Ｐゴシック" panose="020B0600070205080204" pitchFamily="50" charset="-128"/>
                </a:rPr>
                <a:t>マネジメント</a:t>
              </a:r>
            </a:p>
          </p:txBody>
        </p:sp>
        <p:sp>
          <p:nvSpPr>
            <p:cNvPr id="11" name="テキスト ボックス 10"/>
            <p:cNvSpPr txBox="1"/>
            <p:nvPr/>
          </p:nvSpPr>
          <p:spPr>
            <a:xfrm>
              <a:off x="3923928" y="2031690"/>
              <a:ext cx="864096" cy="369332"/>
            </a:xfrm>
            <a:prstGeom prst="rect">
              <a:avLst/>
            </a:prstGeom>
            <a:noFill/>
          </p:spPr>
          <p:txBody>
            <a:bodyPr wrap="square" rtlCol="0">
              <a:spAutoFit/>
            </a:bodyPr>
            <a:lstStyle/>
            <a:p>
              <a:pPr algn="ctr"/>
              <a:r>
                <a:rPr lang="ja-JP" altLang="en-US" b="1" dirty="0">
                  <a:solidFill>
                    <a:prstClr val="black"/>
                  </a:solidFill>
                  <a:latin typeface="Calibri"/>
                  <a:ea typeface="ＭＳ Ｐゴシック" panose="020B0600070205080204" pitchFamily="50" charset="-128"/>
                </a:rPr>
                <a:t>組織</a:t>
              </a:r>
            </a:p>
          </p:txBody>
        </p:sp>
        <p:sp>
          <p:nvSpPr>
            <p:cNvPr id="12" name="下矢印 11"/>
            <p:cNvSpPr/>
            <p:nvPr/>
          </p:nvSpPr>
          <p:spPr>
            <a:xfrm rot="-4380000">
              <a:off x="2702040" y="2528990"/>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3" name="下矢印 12"/>
            <p:cNvSpPr/>
            <p:nvPr/>
          </p:nvSpPr>
          <p:spPr>
            <a:xfrm rot="-6840000">
              <a:off x="5222690" y="2546827"/>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4" name="テキスト ボックス 13"/>
            <p:cNvSpPr txBox="1"/>
            <p:nvPr/>
          </p:nvSpPr>
          <p:spPr>
            <a:xfrm>
              <a:off x="467544" y="2756167"/>
              <a:ext cx="1872208"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アウトサイド・イン</a:t>
              </a:r>
            </a:p>
          </p:txBody>
        </p:sp>
        <p:sp>
          <p:nvSpPr>
            <p:cNvPr id="15" name="テキスト ボックス 14"/>
            <p:cNvSpPr txBox="1"/>
            <p:nvPr/>
          </p:nvSpPr>
          <p:spPr>
            <a:xfrm>
              <a:off x="5868144" y="2756167"/>
              <a:ext cx="1872208"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インサイド・アウト</a:t>
              </a:r>
            </a:p>
          </p:txBody>
        </p:sp>
      </p:grpSp>
      <p:sp>
        <p:nvSpPr>
          <p:cNvPr id="17" name="テキスト ボックス 16"/>
          <p:cNvSpPr txBox="1"/>
          <p:nvPr/>
        </p:nvSpPr>
        <p:spPr>
          <a:xfrm>
            <a:off x="1991544" y="1124744"/>
            <a:ext cx="2592288" cy="369332"/>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従来のアプローチ</a:t>
            </a:r>
          </a:p>
        </p:txBody>
      </p:sp>
      <p:sp>
        <p:nvSpPr>
          <p:cNvPr id="18" name="テキスト ボックス 17"/>
          <p:cNvSpPr txBox="1"/>
          <p:nvPr/>
        </p:nvSpPr>
        <p:spPr>
          <a:xfrm>
            <a:off x="7098906" y="1124744"/>
            <a:ext cx="3149842" cy="369332"/>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パラダイム・シフトのアプローチ</a:t>
            </a:r>
          </a:p>
        </p:txBody>
      </p:sp>
      <p:sp>
        <p:nvSpPr>
          <p:cNvPr id="19" name="強調線吹き出し 1 (枠付き) 18"/>
          <p:cNvSpPr/>
          <p:nvPr/>
        </p:nvSpPr>
        <p:spPr>
          <a:xfrm flipH="1">
            <a:off x="2927648" y="5880658"/>
            <a:ext cx="914400" cy="612648"/>
          </a:xfrm>
          <a:prstGeom prst="accentBorderCallout1">
            <a:avLst>
              <a:gd name="adj1" fmla="val 18750"/>
              <a:gd name="adj2" fmla="val -8333"/>
              <a:gd name="adj3" fmla="val -337425"/>
              <a:gd name="adj4" fmla="val -1977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1F497D">
                    <a:lumMod val="50000"/>
                  </a:srgbClr>
                </a:solidFill>
                <a:latin typeface="Calibri"/>
                <a:ea typeface="ＭＳ Ｐゴシック" panose="020B0600070205080204" pitchFamily="50" charset="-128"/>
              </a:rPr>
              <a:t>二面性</a:t>
            </a:r>
          </a:p>
        </p:txBody>
      </p:sp>
      <p:sp>
        <p:nvSpPr>
          <p:cNvPr id="20" name="強調線吹き出し 1 (枠付き) 19"/>
          <p:cNvSpPr/>
          <p:nvPr/>
        </p:nvSpPr>
        <p:spPr>
          <a:xfrm flipH="1">
            <a:off x="2373288" y="5067472"/>
            <a:ext cx="914400" cy="612648"/>
          </a:xfrm>
          <a:prstGeom prst="accentBorderCallout1">
            <a:avLst>
              <a:gd name="adj1" fmla="val 18750"/>
              <a:gd name="adj2" fmla="val -8333"/>
              <a:gd name="adj3" fmla="val -309305"/>
              <a:gd name="adj4" fmla="val -2397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1F497D">
                    <a:lumMod val="50000"/>
                  </a:srgbClr>
                </a:solidFill>
                <a:latin typeface="Calibri"/>
                <a:ea typeface="ＭＳ Ｐゴシック" panose="020B0600070205080204" pitchFamily="50" charset="-128"/>
              </a:rPr>
              <a:t>不信感</a:t>
            </a:r>
          </a:p>
        </p:txBody>
      </p:sp>
      <p:sp>
        <p:nvSpPr>
          <p:cNvPr id="21" name="強調線吹き出し 1 (枠付き) 20"/>
          <p:cNvSpPr/>
          <p:nvPr/>
        </p:nvSpPr>
        <p:spPr>
          <a:xfrm flipH="1">
            <a:off x="1991544" y="4148500"/>
            <a:ext cx="914400" cy="612648"/>
          </a:xfrm>
          <a:prstGeom prst="accentBorderCallout1">
            <a:avLst>
              <a:gd name="adj1" fmla="val 18750"/>
              <a:gd name="adj2" fmla="val -8333"/>
              <a:gd name="adj3" fmla="val -235759"/>
              <a:gd name="adj4" fmla="val -28615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1F497D">
                    <a:lumMod val="50000"/>
                  </a:srgbClr>
                </a:solidFill>
                <a:latin typeface="Calibri"/>
                <a:ea typeface="ＭＳ Ｐゴシック" panose="020B0600070205080204" pitchFamily="50" charset="-128"/>
              </a:rPr>
              <a:t>命令＆統制</a:t>
            </a:r>
          </a:p>
        </p:txBody>
      </p:sp>
      <p:sp>
        <p:nvSpPr>
          <p:cNvPr id="22" name="強調線吹き出し 1 (枠付き) 21"/>
          <p:cNvSpPr/>
          <p:nvPr/>
        </p:nvSpPr>
        <p:spPr>
          <a:xfrm flipH="1">
            <a:off x="1631504" y="3395669"/>
            <a:ext cx="914400" cy="612648"/>
          </a:xfrm>
          <a:prstGeom prst="accentBorderCallout1">
            <a:avLst>
              <a:gd name="adj1" fmla="val 18750"/>
              <a:gd name="adj2" fmla="val -8333"/>
              <a:gd name="adj3" fmla="val -181682"/>
              <a:gd name="adj4" fmla="val -3281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1F497D">
                    <a:lumMod val="50000"/>
                  </a:srgbClr>
                </a:solidFill>
                <a:latin typeface="Calibri"/>
                <a:ea typeface="ＭＳ Ｐゴシック" panose="020B0600070205080204" pitchFamily="50" charset="-128"/>
              </a:rPr>
              <a:t>深い　階層</a:t>
            </a:r>
          </a:p>
        </p:txBody>
      </p:sp>
      <p:sp>
        <p:nvSpPr>
          <p:cNvPr id="23" name="強調線吹き出し 1 (枠付き) 22"/>
          <p:cNvSpPr/>
          <p:nvPr/>
        </p:nvSpPr>
        <p:spPr>
          <a:xfrm>
            <a:off x="7324397" y="5789254"/>
            <a:ext cx="914400" cy="612648"/>
          </a:xfrm>
          <a:prstGeom prst="accentBorderCallout1">
            <a:avLst>
              <a:gd name="adj1" fmla="val 18750"/>
              <a:gd name="adj2" fmla="val -8333"/>
              <a:gd name="adj3" fmla="val -328773"/>
              <a:gd name="adj4" fmla="val -13688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9BBB59">
                    <a:lumMod val="50000"/>
                  </a:srgbClr>
                </a:solidFill>
                <a:latin typeface="Calibri"/>
                <a:ea typeface="ＭＳ Ｐゴシック" panose="020B0600070205080204" pitchFamily="50" charset="-128"/>
              </a:rPr>
              <a:t>信頼性</a:t>
            </a:r>
          </a:p>
        </p:txBody>
      </p:sp>
      <p:sp>
        <p:nvSpPr>
          <p:cNvPr id="24" name="強調線吹き出し 1 (枠付き) 23"/>
          <p:cNvSpPr/>
          <p:nvPr/>
        </p:nvSpPr>
        <p:spPr>
          <a:xfrm>
            <a:off x="7935906" y="5067472"/>
            <a:ext cx="914400" cy="612648"/>
          </a:xfrm>
          <a:prstGeom prst="accentBorderCallout1">
            <a:avLst>
              <a:gd name="adj1" fmla="val 18750"/>
              <a:gd name="adj2" fmla="val -8333"/>
              <a:gd name="adj3" fmla="val -320121"/>
              <a:gd name="adj4" fmla="val -18905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9BBB59">
                    <a:lumMod val="50000"/>
                  </a:srgbClr>
                </a:solidFill>
                <a:latin typeface="Calibri"/>
                <a:ea typeface="ＭＳ Ｐゴシック" panose="020B0600070205080204" pitchFamily="50" charset="-128"/>
              </a:rPr>
              <a:t>信頼感</a:t>
            </a:r>
          </a:p>
        </p:txBody>
      </p:sp>
      <p:sp>
        <p:nvSpPr>
          <p:cNvPr id="25" name="強調線吹き出し 1 (枠付き) 24"/>
          <p:cNvSpPr/>
          <p:nvPr/>
        </p:nvSpPr>
        <p:spPr>
          <a:xfrm>
            <a:off x="8349952" y="4148500"/>
            <a:ext cx="1274440" cy="612648"/>
          </a:xfrm>
          <a:prstGeom prst="accentBorderCallout1">
            <a:avLst>
              <a:gd name="adj1" fmla="val 18750"/>
              <a:gd name="adj2" fmla="val -8333"/>
              <a:gd name="adj3" fmla="val -242248"/>
              <a:gd name="adj4" fmla="val -15795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9BBB59">
                    <a:lumMod val="50000"/>
                  </a:srgbClr>
                </a:solidFill>
                <a:latin typeface="Calibri"/>
                <a:ea typeface="ＭＳ Ｐゴシック" panose="020B0600070205080204" pitchFamily="50" charset="-128"/>
              </a:rPr>
              <a:t>エンパワーメント</a:t>
            </a:r>
          </a:p>
        </p:txBody>
      </p:sp>
      <p:sp>
        <p:nvSpPr>
          <p:cNvPr id="26" name="強調線吹き出し 1 (枠付き) 25"/>
          <p:cNvSpPr/>
          <p:nvPr/>
        </p:nvSpPr>
        <p:spPr>
          <a:xfrm>
            <a:off x="8570033" y="3395669"/>
            <a:ext cx="1198375" cy="612648"/>
          </a:xfrm>
          <a:prstGeom prst="accentBorderCallout1">
            <a:avLst>
              <a:gd name="adj1" fmla="val 18750"/>
              <a:gd name="adj2" fmla="val -8333"/>
              <a:gd name="adj3" fmla="val -186008"/>
              <a:gd name="adj4" fmla="val -20657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rgbClr val="9BBB59">
                    <a:lumMod val="50000"/>
                  </a:srgbClr>
                </a:solidFill>
                <a:latin typeface="Calibri"/>
                <a:ea typeface="ＭＳ Ｐゴシック" panose="020B0600070205080204" pitchFamily="50" charset="-128"/>
              </a:rPr>
              <a:t>アライメント</a:t>
            </a:r>
            <a:endParaRPr lang="en-US" altLang="ja-JP" sz="1600" dirty="0">
              <a:solidFill>
                <a:srgbClr val="9BBB59">
                  <a:lumMod val="50000"/>
                </a:srgbClr>
              </a:solidFill>
              <a:latin typeface="Calibri"/>
              <a:ea typeface="ＭＳ Ｐゴシック" panose="020B0600070205080204" pitchFamily="50" charset="-128"/>
            </a:endParaRPr>
          </a:p>
        </p:txBody>
      </p:sp>
      <p:sp>
        <p:nvSpPr>
          <p:cNvPr id="27" name="テキスト ボックス 26"/>
          <p:cNvSpPr txBox="1"/>
          <p:nvPr/>
        </p:nvSpPr>
        <p:spPr>
          <a:xfrm>
            <a:off x="9083824" y="3023009"/>
            <a:ext cx="1584176" cy="307777"/>
          </a:xfrm>
          <a:prstGeom prst="rect">
            <a:avLst/>
          </a:prstGeom>
          <a:noFill/>
        </p:spPr>
        <p:txBody>
          <a:bodyPr wrap="square" rtlCol="0">
            <a:spAutoFit/>
          </a:bodyPr>
          <a:lstStyle/>
          <a:p>
            <a:r>
              <a:rPr lang="ja-JP" altLang="en-US" sz="1400" dirty="0">
                <a:solidFill>
                  <a:prstClr val="black"/>
                </a:solidFill>
                <a:latin typeface="Calibri"/>
                <a:ea typeface="ＭＳ Ｐゴシック" panose="020B0600070205080204" pitchFamily="50" charset="-128"/>
              </a:rPr>
              <a:t>ビィジョン、原則</a:t>
            </a:r>
          </a:p>
        </p:txBody>
      </p:sp>
      <p:sp>
        <p:nvSpPr>
          <p:cNvPr id="28" name="テキスト ボックス 27"/>
          <p:cNvSpPr txBox="1"/>
          <p:nvPr/>
        </p:nvSpPr>
        <p:spPr>
          <a:xfrm>
            <a:off x="8367076" y="4752244"/>
            <a:ext cx="2092493" cy="307777"/>
          </a:xfrm>
          <a:prstGeom prst="rect">
            <a:avLst/>
          </a:prstGeom>
          <a:noFill/>
        </p:spPr>
        <p:txBody>
          <a:bodyPr wrap="square" rtlCol="0">
            <a:spAutoFit/>
          </a:bodyPr>
          <a:lstStyle/>
          <a:p>
            <a:r>
              <a:rPr lang="ja-JP" altLang="en-US" sz="1400" dirty="0">
                <a:solidFill>
                  <a:prstClr val="black"/>
                </a:solidFill>
                <a:latin typeface="Calibri"/>
                <a:ea typeface="ＭＳ Ｐゴシック" panose="020B0600070205080204" pitchFamily="50" charset="-128"/>
              </a:rPr>
              <a:t>各要素が同じ方向を向く</a:t>
            </a:r>
          </a:p>
        </p:txBody>
      </p:sp>
      <p:sp>
        <p:nvSpPr>
          <p:cNvPr id="29" name="テキスト ボックス 28"/>
          <p:cNvSpPr txBox="1"/>
          <p:nvPr/>
        </p:nvSpPr>
        <p:spPr>
          <a:xfrm>
            <a:off x="8159080" y="1738809"/>
            <a:ext cx="2210544" cy="369332"/>
          </a:xfrm>
          <a:prstGeom prst="rect">
            <a:avLst/>
          </a:prstGeom>
          <a:noFill/>
        </p:spPr>
        <p:txBody>
          <a:bodyPr wrap="square" rtlCol="0">
            <a:spAutoFit/>
          </a:bodyPr>
          <a:lstStyle/>
          <a:p>
            <a:r>
              <a:rPr lang="ja-JP" altLang="en-US" b="1" dirty="0">
                <a:solidFill>
                  <a:prstClr val="black"/>
                </a:solidFill>
                <a:latin typeface="Calibri"/>
                <a:ea typeface="ＭＳ Ｐゴシック" panose="020B0600070205080204" pitchFamily="50" charset="-128"/>
              </a:rPr>
              <a:t>自分自身を変える！</a:t>
            </a:r>
          </a:p>
        </p:txBody>
      </p:sp>
      <p:sp>
        <p:nvSpPr>
          <p:cNvPr id="30" name="テキスト ボックス 29"/>
          <p:cNvSpPr txBox="1"/>
          <p:nvPr/>
        </p:nvSpPr>
        <p:spPr>
          <a:xfrm>
            <a:off x="2373288" y="1747420"/>
            <a:ext cx="2414516" cy="369332"/>
          </a:xfrm>
          <a:prstGeom prst="rect">
            <a:avLst/>
          </a:prstGeom>
          <a:noFill/>
        </p:spPr>
        <p:txBody>
          <a:bodyPr wrap="square" rtlCol="0">
            <a:spAutoFit/>
          </a:bodyPr>
          <a:lstStyle/>
          <a:p>
            <a:r>
              <a:rPr lang="ja-JP" altLang="en-US" b="1" dirty="0">
                <a:solidFill>
                  <a:prstClr val="black"/>
                </a:solidFill>
                <a:latin typeface="Calibri"/>
                <a:ea typeface="ＭＳ Ｐゴシック" panose="020B0600070205080204" pitchFamily="50" charset="-128"/>
              </a:rPr>
              <a:t>外枠からのアプローチ</a:t>
            </a:r>
          </a:p>
        </p:txBody>
      </p:sp>
      <p:sp>
        <p:nvSpPr>
          <p:cNvPr id="31" name="テキスト ボックス 30"/>
          <p:cNvSpPr txBox="1"/>
          <p:nvPr/>
        </p:nvSpPr>
        <p:spPr>
          <a:xfrm>
            <a:off x="8367076" y="6095578"/>
            <a:ext cx="2193421" cy="369332"/>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見える化、説明責任</a:t>
            </a:r>
          </a:p>
        </p:txBody>
      </p:sp>
    </p:spTree>
    <p:extLst>
      <p:ext uri="{BB962C8B-B14F-4D97-AF65-F5344CB8AC3E}">
        <p14:creationId xmlns:p14="http://schemas.microsoft.com/office/powerpoint/2010/main" val="326913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6244281" y="762572"/>
            <a:ext cx="4746837" cy="5859088"/>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角丸四角形 8"/>
          <p:cNvSpPr/>
          <p:nvPr/>
        </p:nvSpPr>
        <p:spPr>
          <a:xfrm>
            <a:off x="1136822" y="846935"/>
            <a:ext cx="4710199" cy="5848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1981200" y="274638"/>
            <a:ext cx="8229600" cy="562074"/>
          </a:xfrm>
        </p:spPr>
        <p:txBody>
          <a:bodyPr>
            <a:normAutofit/>
          </a:bodyPr>
          <a:lstStyle/>
          <a:p>
            <a:r>
              <a:rPr kumimoji="1" lang="ja-JP" altLang="en-US" sz="2800" dirty="0">
                <a:solidFill>
                  <a:srgbClr val="002060"/>
                </a:solidFill>
              </a:rPr>
              <a:t>役割と責務</a:t>
            </a:r>
          </a:p>
        </p:txBody>
      </p:sp>
      <p:sp>
        <p:nvSpPr>
          <p:cNvPr id="3" name="テキスト ボックス 2"/>
          <p:cNvSpPr txBox="1"/>
          <p:nvPr/>
        </p:nvSpPr>
        <p:spPr>
          <a:xfrm>
            <a:off x="2206642" y="1268760"/>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a:t>
            </a:r>
          </a:p>
        </p:txBody>
      </p:sp>
      <p:sp>
        <p:nvSpPr>
          <p:cNvPr id="4" name="テキスト ボックス 3"/>
          <p:cNvSpPr txBox="1"/>
          <p:nvPr/>
        </p:nvSpPr>
        <p:spPr>
          <a:xfrm>
            <a:off x="6368190" y="1297299"/>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管理者（マネージャー）</a:t>
            </a:r>
          </a:p>
        </p:txBody>
      </p:sp>
      <p:sp>
        <p:nvSpPr>
          <p:cNvPr id="5" name="テキスト ボックス 4"/>
          <p:cNvSpPr txBox="1"/>
          <p:nvPr/>
        </p:nvSpPr>
        <p:spPr>
          <a:xfrm>
            <a:off x="1285103" y="1785412"/>
            <a:ext cx="4810897" cy="15081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職場を活性化させる全ての行動の立案と実行</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お客様の要望する品質、納期、価格での提供</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（お客様が満足して、すぐに代金を支払っていただけるか？）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自身の仕事の価値の向上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（常に現状に満足せず、日々改善の模索）</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新技術・手法の目利き（評価）</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ツール類の企画・作成</a:t>
            </a:r>
          </a:p>
        </p:txBody>
      </p:sp>
      <p:sp>
        <p:nvSpPr>
          <p:cNvPr id="6" name="テキスト ボックス 5"/>
          <p:cNvSpPr txBox="1"/>
          <p:nvPr/>
        </p:nvSpPr>
        <p:spPr>
          <a:xfrm>
            <a:off x="6368189" y="1785411"/>
            <a:ext cx="4546945"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部下の職場の活性化を促す環境を整える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職場を活性化させる気付きを作る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全体プロセスの流水化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（澱みなく仕事が流れる）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流水化の為の他部門への提言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（組織間のサイロの破壊）</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明確な方針の展開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（ビジョン、上位方針、組織の存在価値）</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チームの生産性を阻害する要件を全て排除する。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方針、指示にはすべて明確なビジネス価値に基づく優先順位付けを行い、常にこの優先順位を更新管理する。</a:t>
            </a:r>
          </a:p>
        </p:txBody>
      </p:sp>
      <p:sp>
        <p:nvSpPr>
          <p:cNvPr id="7" name="テキスト ボックス 6"/>
          <p:cNvSpPr txBox="1"/>
          <p:nvPr/>
        </p:nvSpPr>
        <p:spPr>
          <a:xfrm>
            <a:off x="1819911" y="5576868"/>
            <a:ext cx="352839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自工程完結</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改善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（ムダを見つける目）</a:t>
            </a:r>
          </a:p>
        </p:txBody>
      </p:sp>
      <p:sp>
        <p:nvSpPr>
          <p:cNvPr id="8" name="テキスト ボックス 7"/>
          <p:cNvSpPr txBox="1"/>
          <p:nvPr/>
        </p:nvSpPr>
        <p:spPr>
          <a:xfrm>
            <a:off x="6368189" y="5561943"/>
            <a:ext cx="422566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現地現物</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現状否定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（常に常識、慣習に疑念の目を向ける）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プロセスの流れ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050" name="Picture 2" descr="C:\Users\Luke\Desktop\Remove Impediment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91153" y="3894558"/>
            <a:ext cx="3101335" cy="166738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19911" y="3221569"/>
            <a:ext cx="3328737" cy="222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スライド番号プレースホルダー 10">
            <a:extLst>
              <a:ext uri="{FF2B5EF4-FFF2-40B4-BE49-F238E27FC236}">
                <a16:creationId xmlns:a16="http://schemas.microsoft.com/office/drawing/2014/main" id="{0C2A7E6F-8319-47C3-B396-954448CED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71477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4009BF-A9DE-42CC-83EC-07C9735568B8}"/>
              </a:ext>
            </a:extLst>
          </p:cNvPr>
          <p:cNvSpPr/>
          <p:nvPr/>
        </p:nvSpPr>
        <p:spPr>
          <a:xfrm>
            <a:off x="606583" y="217779"/>
            <a:ext cx="10909424" cy="523220"/>
          </a:xfrm>
          <a:prstGeom prst="rect">
            <a:avLst/>
          </a:prstGeom>
        </p:spPr>
        <p:txBody>
          <a:bodyPr wrap="square">
            <a:spAutoFit/>
          </a:bodyPr>
          <a:lstStyle/>
          <a:p>
            <a:pPr algn="just">
              <a:spcAft>
                <a:spcPts val="0"/>
              </a:spcAft>
            </a:pPr>
            <a:r>
              <a:rPr lang="en-US" altLang="ja-JP" sz="2800" kern="100" dirty="0">
                <a:latin typeface="+mj-ea"/>
                <a:ea typeface="+mj-ea"/>
                <a:cs typeface="Times New Roman" panose="02020603050405020304" pitchFamily="18" charset="0"/>
              </a:rPr>
              <a:t>Google</a:t>
            </a:r>
            <a:r>
              <a:rPr lang="ja-JP" altLang="ja-JP" sz="2800" kern="100" dirty="0">
                <a:latin typeface="+mj-ea"/>
                <a:ea typeface="+mj-ea"/>
                <a:cs typeface="Times New Roman" panose="02020603050405020304" pitchFamily="18" charset="0"/>
              </a:rPr>
              <a:t>が発見した、最も成功しているチームに共通する</a:t>
            </a:r>
            <a:r>
              <a:rPr lang="en-US" altLang="ja-JP" sz="2800" kern="100" dirty="0">
                <a:latin typeface="+mj-ea"/>
                <a:ea typeface="+mj-ea"/>
                <a:cs typeface="Times New Roman" panose="02020603050405020304" pitchFamily="18" charset="0"/>
              </a:rPr>
              <a:t>5</a:t>
            </a:r>
            <a:r>
              <a:rPr lang="ja-JP" altLang="ja-JP" sz="2800" kern="100" dirty="0" err="1">
                <a:latin typeface="+mj-ea"/>
                <a:ea typeface="+mj-ea"/>
                <a:cs typeface="Times New Roman" panose="02020603050405020304" pitchFamily="18" charset="0"/>
              </a:rPr>
              <a:t>つの</a:t>
            </a:r>
            <a:r>
              <a:rPr lang="ja-JP" altLang="ja-JP" sz="2800" kern="100" dirty="0">
                <a:latin typeface="+mj-ea"/>
                <a:ea typeface="+mj-ea"/>
                <a:cs typeface="Times New Roman" panose="02020603050405020304" pitchFamily="18" charset="0"/>
              </a:rPr>
              <a:t>特性</a:t>
            </a:r>
            <a:endParaRPr lang="ja-JP" altLang="ja-JP" sz="2800" kern="100" dirty="0">
              <a:effectLst/>
              <a:latin typeface="+mj-ea"/>
              <a:ea typeface="+mj-ea"/>
              <a:cs typeface="Times New Roman" panose="02020603050405020304" pitchFamily="18" charset="0"/>
            </a:endParaRPr>
          </a:p>
        </p:txBody>
      </p:sp>
      <p:sp>
        <p:nvSpPr>
          <p:cNvPr id="3" name="正方形/長方形 2">
            <a:extLst>
              <a:ext uri="{FF2B5EF4-FFF2-40B4-BE49-F238E27FC236}">
                <a16:creationId xmlns:a16="http://schemas.microsoft.com/office/drawing/2014/main" id="{4DFC11F9-3946-4BB2-9478-A95F8ED76F9F}"/>
              </a:ext>
            </a:extLst>
          </p:cNvPr>
          <p:cNvSpPr/>
          <p:nvPr/>
        </p:nvSpPr>
        <p:spPr>
          <a:xfrm>
            <a:off x="606583" y="740999"/>
            <a:ext cx="11282124" cy="5632311"/>
          </a:xfrm>
          <a:prstGeom prst="rect">
            <a:avLst/>
          </a:prstGeom>
        </p:spPr>
        <p:txBody>
          <a:bodyPr wrap="square">
            <a:spAutoFit/>
          </a:bodyPr>
          <a:lstStyle/>
          <a:p>
            <a:pPr algn="just">
              <a:spcAft>
                <a:spcPts val="0"/>
              </a:spcAft>
            </a:pPr>
            <a:r>
              <a:rPr lang="en-US" altLang="ja-JP" b="1" kern="100" dirty="0">
                <a:latin typeface="+mn-ea"/>
                <a:cs typeface="Times New Roman" panose="02020603050405020304" pitchFamily="18" charset="0"/>
              </a:rPr>
              <a:t>1. </a:t>
            </a:r>
            <a:r>
              <a:rPr lang="ja-JP" altLang="ja-JP" b="1" kern="100" dirty="0">
                <a:latin typeface="+mn-ea"/>
                <a:cs typeface="Times New Roman" panose="02020603050405020304" pitchFamily="18" charset="0"/>
              </a:rPr>
              <a:t>信頼性</a:t>
            </a:r>
          </a:p>
          <a:p>
            <a:pPr algn="just">
              <a:spcAft>
                <a:spcPts val="0"/>
              </a:spcAft>
            </a:pPr>
            <a:r>
              <a:rPr lang="ja-JP" altLang="ja-JP" kern="100" dirty="0">
                <a:latin typeface="+mn-ea"/>
                <a:cs typeface="Times New Roman" panose="02020603050405020304" pitchFamily="18" charset="0"/>
              </a:rPr>
              <a:t>チームメンバーは、基準をクリアする品質の仕事を、決められた時間内に終わらせることができる。</a:t>
            </a:r>
            <a:endParaRPr lang="en-US" altLang="ja-JP" kern="100" dirty="0">
              <a:latin typeface="+mn-ea"/>
              <a:cs typeface="Times New Roman" panose="02020603050405020304" pitchFamily="18" charset="0"/>
            </a:endParaRPr>
          </a:p>
          <a:p>
            <a:endParaRPr lang="en-US" altLang="ja-JP" dirty="0">
              <a:latin typeface="+mn-ea"/>
            </a:endParaRPr>
          </a:p>
          <a:p>
            <a:r>
              <a:rPr lang="en-US" altLang="ja-JP" b="1" dirty="0">
                <a:latin typeface="+mn-ea"/>
              </a:rPr>
              <a:t>2. </a:t>
            </a:r>
            <a:r>
              <a:rPr lang="ja-JP" altLang="ja-JP" b="1" dirty="0">
                <a:latin typeface="+mn-ea"/>
              </a:rPr>
              <a:t>構造と透明性</a:t>
            </a:r>
          </a:p>
          <a:p>
            <a:r>
              <a:rPr lang="ja-JP" altLang="ja-JP" dirty="0">
                <a:latin typeface="+mn-ea"/>
              </a:rPr>
              <a:t>チームメンバーは、明確な役割、計画、目標を持っている。</a:t>
            </a:r>
            <a:endParaRPr lang="en-US" altLang="ja-JP" kern="100" dirty="0">
              <a:latin typeface="+mn-ea"/>
              <a:cs typeface="Times New Roman" panose="02020603050405020304" pitchFamily="18" charset="0"/>
            </a:endParaRPr>
          </a:p>
          <a:p>
            <a:endParaRPr lang="en-US" altLang="ja-JP" dirty="0">
              <a:latin typeface="+mn-ea"/>
            </a:endParaRPr>
          </a:p>
          <a:p>
            <a:r>
              <a:rPr lang="en-US" altLang="ja-JP" b="1" dirty="0">
                <a:latin typeface="+mn-ea"/>
              </a:rPr>
              <a:t>3. </a:t>
            </a:r>
            <a:r>
              <a:rPr lang="ja-JP" altLang="ja-JP" b="1" dirty="0">
                <a:latin typeface="+mn-ea"/>
              </a:rPr>
              <a:t>意味</a:t>
            </a:r>
          </a:p>
          <a:p>
            <a:r>
              <a:rPr lang="ja-JP" altLang="ja-JP" dirty="0">
                <a:latin typeface="+mn-ea"/>
              </a:rPr>
              <a:t>チームメンバーは、仕事に個人的な意義を感じている。</a:t>
            </a:r>
            <a:endParaRPr lang="en-US" altLang="ja-JP" kern="100" dirty="0">
              <a:latin typeface="+mn-ea"/>
              <a:cs typeface="Times New Roman" panose="02020603050405020304" pitchFamily="18" charset="0"/>
            </a:endParaRPr>
          </a:p>
          <a:p>
            <a:endParaRPr lang="en-US" altLang="ja-JP" dirty="0">
              <a:latin typeface="+mn-ea"/>
            </a:endParaRPr>
          </a:p>
          <a:p>
            <a:r>
              <a:rPr lang="en-US" altLang="ja-JP" b="1" dirty="0">
                <a:latin typeface="+mn-ea"/>
              </a:rPr>
              <a:t>4. </a:t>
            </a:r>
            <a:r>
              <a:rPr lang="ja-JP" altLang="ja-JP" b="1" dirty="0">
                <a:latin typeface="+mn-ea"/>
              </a:rPr>
              <a:t>影響</a:t>
            </a:r>
          </a:p>
          <a:p>
            <a:r>
              <a:rPr lang="ja-JP" altLang="ja-JP" dirty="0">
                <a:latin typeface="+mn-ea"/>
              </a:rPr>
              <a:t>チームメンバーは、自分たちの仕事には大きな意味があり、社会全体の利益にプラスの影響を与えると信じている。</a:t>
            </a:r>
            <a:endParaRPr lang="en-US" altLang="ja-JP" kern="100" dirty="0">
              <a:latin typeface="+mn-ea"/>
              <a:cs typeface="Times New Roman" panose="02020603050405020304" pitchFamily="18" charset="0"/>
            </a:endParaRPr>
          </a:p>
          <a:p>
            <a:endParaRPr lang="en-US" altLang="ja-JP" dirty="0">
              <a:latin typeface="+mn-ea"/>
            </a:endParaRPr>
          </a:p>
          <a:p>
            <a:r>
              <a:rPr lang="en-US" altLang="ja-JP" b="1" dirty="0">
                <a:latin typeface="+mn-ea"/>
              </a:rPr>
              <a:t>5. </a:t>
            </a:r>
            <a:r>
              <a:rPr lang="ja-JP" altLang="ja-JP" b="1" dirty="0">
                <a:latin typeface="+mn-ea"/>
              </a:rPr>
              <a:t>心理的安全性</a:t>
            </a:r>
          </a:p>
          <a:p>
            <a:r>
              <a:rPr lang="ja-JP" altLang="ja-JP" dirty="0">
                <a:latin typeface="+mn-ea"/>
              </a:rPr>
              <a:t>多くの人が、無能な人間に見られるのを恐れて、会議の場で質問をしたり、アイデアを提示することを躊躇しています。よくわかります。職場における自分の言動や行動が、逐一監視され、批判の対象となるように感じているのだとしたら、そうなるのも無理はありません。</a:t>
            </a:r>
          </a:p>
          <a:p>
            <a:r>
              <a:rPr lang="ja-JP" altLang="ja-JP" dirty="0">
                <a:latin typeface="+mn-ea"/>
              </a:rPr>
              <a:t>一方、それとは真逆の状況を思い浮かべてください。誰もが安心してリスクを冒し、意見を述べ、質問できるような環境です。そこでは、マネージャーが「上空援護（</a:t>
            </a:r>
            <a:r>
              <a:rPr lang="en-US" altLang="ja-JP" dirty="0">
                <a:latin typeface="+mn-ea"/>
              </a:rPr>
              <a:t>air cover</a:t>
            </a:r>
            <a:r>
              <a:rPr lang="ja-JP" altLang="ja-JP" dirty="0">
                <a:latin typeface="+mn-ea"/>
              </a:rPr>
              <a:t>）」を担い、安全圏を作り出すことで、メンバーはガードを下げることができます。それが心理的安全性です。心理的に安全な環境にあるチームのメンバーは、離職率が低く、個性を生かしやすく、結果的に、成果を上げられやすくなるということでした。</a:t>
            </a:r>
          </a:p>
        </p:txBody>
      </p:sp>
    </p:spTree>
    <p:extLst>
      <p:ext uri="{BB962C8B-B14F-4D97-AF65-F5344CB8AC3E}">
        <p14:creationId xmlns:p14="http://schemas.microsoft.com/office/powerpoint/2010/main" val="1911778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BF0431C-2953-4811-BE45-E6958100FA37}"/>
              </a:ext>
            </a:extLst>
          </p:cNvPr>
          <p:cNvSpPr txBox="1"/>
          <p:nvPr/>
        </p:nvSpPr>
        <p:spPr>
          <a:xfrm>
            <a:off x="1244184" y="404734"/>
            <a:ext cx="9428813" cy="523220"/>
          </a:xfrm>
          <a:prstGeom prst="rect">
            <a:avLst/>
          </a:prstGeom>
          <a:noFill/>
        </p:spPr>
        <p:txBody>
          <a:bodyPr wrap="square" rtlCol="0">
            <a:spAutoFit/>
          </a:bodyPr>
          <a:lstStyle/>
          <a:p>
            <a:r>
              <a:rPr lang="ja-JP" altLang="en-US" sz="2800" dirty="0"/>
              <a:t>ある日の経営者（社長）とシステム企画室長との会話</a:t>
            </a:r>
            <a:endParaRPr kumimoji="1" lang="ja-JP" altLang="en-US" sz="2800" dirty="0"/>
          </a:p>
        </p:txBody>
      </p:sp>
      <p:sp>
        <p:nvSpPr>
          <p:cNvPr id="3" name="テキスト ボックス 2">
            <a:extLst>
              <a:ext uri="{FF2B5EF4-FFF2-40B4-BE49-F238E27FC236}">
                <a16:creationId xmlns:a16="http://schemas.microsoft.com/office/drawing/2014/main" id="{6F1E7CCC-9617-4A24-8B9E-CAB8C24DC40E}"/>
              </a:ext>
            </a:extLst>
          </p:cNvPr>
          <p:cNvSpPr txBox="1"/>
          <p:nvPr/>
        </p:nvSpPr>
        <p:spPr>
          <a:xfrm>
            <a:off x="884420" y="1408437"/>
            <a:ext cx="9953469" cy="646331"/>
          </a:xfrm>
          <a:prstGeom prst="rect">
            <a:avLst/>
          </a:prstGeom>
          <a:noFill/>
        </p:spPr>
        <p:txBody>
          <a:bodyPr wrap="square" rtlCol="0">
            <a:spAutoFit/>
          </a:bodyPr>
          <a:lstStyle/>
          <a:p>
            <a:r>
              <a:rPr kumimoji="1" lang="ja-JP" altLang="en-US" dirty="0"/>
              <a:t>システム企画室長：今日はアジャイル開発プロジェクトの状況と</a:t>
            </a:r>
            <a:r>
              <a:rPr kumimoji="1" lang="en-US" altLang="ja-JP" dirty="0"/>
              <a:t>DevOps</a:t>
            </a:r>
            <a:r>
              <a:rPr kumimoji="1" lang="ja-JP" altLang="en-US" dirty="0"/>
              <a:t>の進展具合のご報告をします。</a:t>
            </a:r>
            <a:endParaRPr kumimoji="1" lang="en-US" altLang="ja-JP" dirty="0"/>
          </a:p>
        </p:txBody>
      </p:sp>
      <p:sp>
        <p:nvSpPr>
          <p:cNvPr id="4" name="テキスト ボックス 3">
            <a:extLst>
              <a:ext uri="{FF2B5EF4-FFF2-40B4-BE49-F238E27FC236}">
                <a16:creationId xmlns:a16="http://schemas.microsoft.com/office/drawing/2014/main" id="{142496C9-D282-4287-B7BF-BA414D93D72D}"/>
              </a:ext>
            </a:extLst>
          </p:cNvPr>
          <p:cNvSpPr txBox="1"/>
          <p:nvPr/>
        </p:nvSpPr>
        <p:spPr>
          <a:xfrm>
            <a:off x="1671403" y="2110941"/>
            <a:ext cx="8379502" cy="369332"/>
          </a:xfrm>
          <a:prstGeom prst="rect">
            <a:avLst/>
          </a:prstGeom>
          <a:noFill/>
        </p:spPr>
        <p:txBody>
          <a:bodyPr wrap="square" rtlCol="0">
            <a:spAutoFit/>
          </a:bodyPr>
          <a:lstStyle/>
          <a:p>
            <a:pPr algn="ctr"/>
            <a:r>
              <a:rPr lang="ja-JP" altLang="en-US" dirty="0"/>
              <a:t>中　</a:t>
            </a:r>
            <a:r>
              <a:rPr kumimoji="1" lang="ja-JP" altLang="en-US" dirty="0"/>
              <a:t>略</a:t>
            </a:r>
          </a:p>
        </p:txBody>
      </p:sp>
      <p:sp>
        <p:nvSpPr>
          <p:cNvPr id="5" name="テキスト ボックス 4">
            <a:extLst>
              <a:ext uri="{FF2B5EF4-FFF2-40B4-BE49-F238E27FC236}">
                <a16:creationId xmlns:a16="http://schemas.microsoft.com/office/drawing/2014/main" id="{C578AD60-E0E5-4A8F-99D2-4F0E5C6903F8}"/>
              </a:ext>
            </a:extLst>
          </p:cNvPr>
          <p:cNvSpPr txBox="1"/>
          <p:nvPr/>
        </p:nvSpPr>
        <p:spPr>
          <a:xfrm>
            <a:off x="936885" y="2582852"/>
            <a:ext cx="9953469" cy="369332"/>
          </a:xfrm>
          <a:prstGeom prst="rect">
            <a:avLst/>
          </a:prstGeom>
          <a:noFill/>
        </p:spPr>
        <p:txBody>
          <a:bodyPr wrap="square" rtlCol="0">
            <a:spAutoFit/>
          </a:bodyPr>
          <a:lstStyle/>
          <a:p>
            <a:r>
              <a:rPr kumimoji="1" lang="ja-JP" altLang="en-US" dirty="0"/>
              <a:t>システム企画室長：以上でご報告を終わります。</a:t>
            </a:r>
          </a:p>
        </p:txBody>
      </p:sp>
      <p:sp>
        <p:nvSpPr>
          <p:cNvPr id="6" name="テキスト ボックス 5">
            <a:extLst>
              <a:ext uri="{FF2B5EF4-FFF2-40B4-BE49-F238E27FC236}">
                <a16:creationId xmlns:a16="http://schemas.microsoft.com/office/drawing/2014/main" id="{1D11EBE3-B0BC-4018-9EC4-F86356998778}"/>
              </a:ext>
            </a:extLst>
          </p:cNvPr>
          <p:cNvSpPr txBox="1"/>
          <p:nvPr/>
        </p:nvSpPr>
        <p:spPr>
          <a:xfrm>
            <a:off x="884420" y="2937037"/>
            <a:ext cx="10058400" cy="646331"/>
          </a:xfrm>
          <a:prstGeom prst="rect">
            <a:avLst/>
          </a:prstGeom>
          <a:noFill/>
        </p:spPr>
        <p:txBody>
          <a:bodyPr wrap="square" rtlCol="0">
            <a:spAutoFit/>
          </a:bodyPr>
          <a:lstStyle/>
          <a:p>
            <a:r>
              <a:rPr kumimoji="1" lang="ja-JP" altLang="en-US" dirty="0"/>
              <a:t>社長：ご苦労様。アジャイル開発のスピードの速さは良く解った。皆頑張っているね。大変良い</a:t>
            </a:r>
            <a:r>
              <a:rPr lang="ja-JP" altLang="en-US" dirty="0"/>
              <a:t>結果だ。ありがとう。</a:t>
            </a:r>
            <a:endParaRPr kumimoji="1" lang="ja-JP" altLang="en-US" dirty="0"/>
          </a:p>
        </p:txBody>
      </p:sp>
      <p:sp>
        <p:nvSpPr>
          <p:cNvPr id="7" name="テキスト ボックス 6">
            <a:extLst>
              <a:ext uri="{FF2B5EF4-FFF2-40B4-BE49-F238E27FC236}">
                <a16:creationId xmlns:a16="http://schemas.microsoft.com/office/drawing/2014/main" id="{6D464C24-F0B5-4041-A905-FAB766F158F1}"/>
              </a:ext>
            </a:extLst>
          </p:cNvPr>
          <p:cNvSpPr txBox="1"/>
          <p:nvPr/>
        </p:nvSpPr>
        <p:spPr>
          <a:xfrm>
            <a:off x="884420" y="3767555"/>
            <a:ext cx="9953469" cy="369332"/>
          </a:xfrm>
          <a:prstGeom prst="rect">
            <a:avLst/>
          </a:prstGeom>
          <a:noFill/>
        </p:spPr>
        <p:txBody>
          <a:bodyPr wrap="square" rtlCol="0">
            <a:spAutoFit/>
          </a:bodyPr>
          <a:lstStyle/>
          <a:p>
            <a:pPr algn="ctr"/>
            <a:r>
              <a:rPr kumimoji="1" lang="ja-JP" altLang="en-US" dirty="0"/>
              <a:t>トップへの報告会議は無事に終了。</a:t>
            </a:r>
          </a:p>
        </p:txBody>
      </p:sp>
      <p:sp>
        <p:nvSpPr>
          <p:cNvPr id="8" name="テキスト ボックス 7">
            <a:extLst>
              <a:ext uri="{FF2B5EF4-FFF2-40B4-BE49-F238E27FC236}">
                <a16:creationId xmlns:a16="http://schemas.microsoft.com/office/drawing/2014/main" id="{3DEFC2FF-EEEA-4493-A8AC-705392933FA3}"/>
              </a:ext>
            </a:extLst>
          </p:cNvPr>
          <p:cNvSpPr txBox="1"/>
          <p:nvPr/>
        </p:nvSpPr>
        <p:spPr>
          <a:xfrm>
            <a:off x="884420" y="4618566"/>
            <a:ext cx="10423160" cy="830997"/>
          </a:xfrm>
          <a:prstGeom prst="rect">
            <a:avLst/>
          </a:prstGeom>
          <a:noFill/>
        </p:spPr>
        <p:txBody>
          <a:bodyPr wrap="square" rtlCol="0">
            <a:spAutoFit/>
          </a:bodyPr>
          <a:lstStyle/>
          <a:p>
            <a:r>
              <a:rPr kumimoji="1" lang="ja-JP" altLang="en-US" sz="2400" dirty="0"/>
              <a:t>社長（席を立ちながら）：アジャイルは素晴らしいね。でもね、君たちはウォーターフォールだね。</a:t>
            </a:r>
          </a:p>
        </p:txBody>
      </p:sp>
    </p:spTree>
    <p:extLst>
      <p:ext uri="{BB962C8B-B14F-4D97-AF65-F5344CB8AC3E}">
        <p14:creationId xmlns:p14="http://schemas.microsoft.com/office/powerpoint/2010/main" val="784045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615009-98AA-42DB-B7F8-5DB15EEF7367}"/>
              </a:ext>
            </a:extLst>
          </p:cNvPr>
          <p:cNvSpPr>
            <a:spLocks noGrp="1"/>
          </p:cNvSpPr>
          <p:nvPr>
            <p:ph type="ctrTitle"/>
          </p:nvPr>
        </p:nvSpPr>
        <p:spPr/>
        <p:txBody>
          <a:bodyPr>
            <a:normAutofit/>
          </a:bodyPr>
          <a:lstStyle/>
          <a:p>
            <a:r>
              <a:rPr kumimoji="1" lang="ja-JP" altLang="en-US" sz="4000" dirty="0"/>
              <a:t>ビジネススピードを高める</a:t>
            </a:r>
            <a:r>
              <a:rPr kumimoji="1" lang="en-US" altLang="ja-JP" sz="4000" dirty="0"/>
              <a:t>IT</a:t>
            </a:r>
            <a:r>
              <a:rPr kumimoji="1" lang="ja-JP" altLang="en-US" sz="4000" dirty="0"/>
              <a:t>企画</a:t>
            </a:r>
          </a:p>
        </p:txBody>
      </p:sp>
      <p:sp>
        <p:nvSpPr>
          <p:cNvPr id="3" name="字幕 2">
            <a:extLst>
              <a:ext uri="{FF2B5EF4-FFF2-40B4-BE49-F238E27FC236}">
                <a16:creationId xmlns:a16="http://schemas.microsoft.com/office/drawing/2014/main" id="{21C7DF71-B8C7-40B0-B0E6-4885586A1FDE}"/>
              </a:ext>
            </a:extLst>
          </p:cNvPr>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1397440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E18C0B4-BF78-439A-89E0-58197D6221E4}"/>
              </a:ext>
            </a:extLst>
          </p:cNvPr>
          <p:cNvSpPr>
            <a:spLocks noGrp="1"/>
          </p:cNvSpPr>
          <p:nvPr>
            <p:ph type="title"/>
          </p:nvPr>
        </p:nvSpPr>
        <p:spPr>
          <a:xfrm>
            <a:off x="422684" y="130743"/>
            <a:ext cx="3546547" cy="1008170"/>
          </a:xfrm>
        </p:spPr>
        <p:txBody>
          <a:bodyPr>
            <a:normAutofit/>
          </a:bodyPr>
          <a:lstStyle/>
          <a:p>
            <a:r>
              <a:rPr kumimoji="1" lang="en-US" altLang="ja-JP" sz="3200" dirty="0"/>
              <a:t>IT</a:t>
            </a:r>
            <a:r>
              <a:rPr kumimoji="1" lang="ja-JP" altLang="en-US" sz="3200" dirty="0"/>
              <a:t>サー</a:t>
            </a:r>
            <a:r>
              <a:rPr lang="ja-JP" altLang="en-US" sz="3200" dirty="0"/>
              <a:t>ビス</a:t>
            </a:r>
            <a:r>
              <a:rPr kumimoji="1" lang="ja-JP" altLang="en-US" sz="3200" dirty="0"/>
              <a:t>企画の新フロー</a:t>
            </a:r>
          </a:p>
        </p:txBody>
      </p:sp>
      <p:sp>
        <p:nvSpPr>
          <p:cNvPr id="5" name="思考の吹き出し: 雲形 4">
            <a:extLst>
              <a:ext uri="{FF2B5EF4-FFF2-40B4-BE49-F238E27FC236}">
                <a16:creationId xmlns:a16="http://schemas.microsoft.com/office/drawing/2014/main" id="{8D815036-599C-4794-84F6-45B0751EC6F5}"/>
              </a:ext>
            </a:extLst>
          </p:cNvPr>
          <p:cNvSpPr/>
          <p:nvPr/>
        </p:nvSpPr>
        <p:spPr>
          <a:xfrm>
            <a:off x="89339" y="1616327"/>
            <a:ext cx="1734206" cy="961696"/>
          </a:xfrm>
          <a:prstGeom prst="cloudCallout">
            <a:avLst>
              <a:gd name="adj1" fmla="val 965"/>
              <a:gd name="adj2" fmla="val 72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ビジネス・アイデア</a:t>
            </a:r>
          </a:p>
        </p:txBody>
      </p:sp>
      <p:pic>
        <p:nvPicPr>
          <p:cNvPr id="7" name="グラフィックス 6" descr="ユーザー">
            <a:extLst>
              <a:ext uri="{FF2B5EF4-FFF2-40B4-BE49-F238E27FC236}">
                <a16:creationId xmlns:a16="http://schemas.microsoft.com/office/drawing/2014/main" id="{50BEAEA2-008B-4727-BA19-1ABD1007F4B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3383" y="2680137"/>
            <a:ext cx="914400" cy="914400"/>
          </a:xfrm>
          <a:prstGeom prst="rect">
            <a:avLst/>
          </a:prstGeom>
        </p:spPr>
      </p:pic>
      <p:sp>
        <p:nvSpPr>
          <p:cNvPr id="8" name="テキスト ボックス 7">
            <a:extLst>
              <a:ext uri="{FF2B5EF4-FFF2-40B4-BE49-F238E27FC236}">
                <a16:creationId xmlns:a16="http://schemas.microsoft.com/office/drawing/2014/main" id="{E82D827A-B14A-4C73-9D3C-360324626F60}"/>
              </a:ext>
            </a:extLst>
          </p:cNvPr>
          <p:cNvSpPr txBox="1"/>
          <p:nvPr/>
        </p:nvSpPr>
        <p:spPr>
          <a:xfrm>
            <a:off x="1352330" y="2443239"/>
            <a:ext cx="1530317" cy="338554"/>
          </a:xfrm>
          <a:prstGeom prst="rect">
            <a:avLst/>
          </a:prstGeom>
          <a:noFill/>
        </p:spPr>
        <p:txBody>
          <a:bodyPr wrap="square" rtlCol="0">
            <a:spAutoFit/>
          </a:bodyPr>
          <a:lstStyle/>
          <a:p>
            <a:r>
              <a:rPr lang="en-US" altLang="ja-JP" sz="1600" b="1" dirty="0">
                <a:solidFill>
                  <a:srgbClr val="7030A0"/>
                </a:solidFill>
              </a:rPr>
              <a:t>A3</a:t>
            </a:r>
            <a:r>
              <a:rPr kumimoji="1" lang="ja-JP" altLang="en-US" sz="1600" b="1" dirty="0">
                <a:solidFill>
                  <a:srgbClr val="7030A0"/>
                </a:solidFill>
              </a:rPr>
              <a:t>シンキング</a:t>
            </a:r>
          </a:p>
        </p:txBody>
      </p:sp>
      <p:pic>
        <p:nvPicPr>
          <p:cNvPr id="9" name="図 8">
            <a:extLst>
              <a:ext uri="{FF2B5EF4-FFF2-40B4-BE49-F238E27FC236}">
                <a16:creationId xmlns:a16="http://schemas.microsoft.com/office/drawing/2014/main" id="{05F79A6B-90B5-48EB-987F-6D3E6F263F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812" y="3453373"/>
            <a:ext cx="3031704" cy="2048794"/>
          </a:xfrm>
          <a:prstGeom prst="rect">
            <a:avLst/>
          </a:prstGeom>
        </p:spPr>
      </p:pic>
      <p:sp>
        <p:nvSpPr>
          <p:cNvPr id="10" name="正方形/長方形 9">
            <a:extLst>
              <a:ext uri="{FF2B5EF4-FFF2-40B4-BE49-F238E27FC236}">
                <a16:creationId xmlns:a16="http://schemas.microsoft.com/office/drawing/2014/main" id="{9C3B5372-6061-4F93-935D-6C6880EBD18C}"/>
              </a:ext>
            </a:extLst>
          </p:cNvPr>
          <p:cNvSpPr/>
          <p:nvPr/>
        </p:nvSpPr>
        <p:spPr>
          <a:xfrm>
            <a:off x="1319993" y="2721432"/>
            <a:ext cx="2362937" cy="738664"/>
          </a:xfrm>
          <a:prstGeom prst="rect">
            <a:avLst/>
          </a:prstGeom>
        </p:spPr>
        <p:txBody>
          <a:bodyPr wrap="square">
            <a:spAutoFit/>
          </a:bodyPr>
          <a:lstStyle/>
          <a:p>
            <a:r>
              <a:rPr lang="ja-JP" altLang="en-US" sz="1400" dirty="0"/>
              <a:t>ビジネスモデルのマップ（下図）を活用して</a:t>
            </a:r>
            <a:r>
              <a:rPr lang="en-US" altLang="ja-JP" sz="1400" dirty="0"/>
              <a:t>IT</a:t>
            </a:r>
            <a:r>
              <a:rPr lang="ja-JP" altLang="en-US" sz="1400" dirty="0"/>
              <a:t>サービスの企画案をまとめる。</a:t>
            </a:r>
          </a:p>
        </p:txBody>
      </p:sp>
      <p:pic>
        <p:nvPicPr>
          <p:cNvPr id="11" name="図 10">
            <a:extLst>
              <a:ext uri="{FF2B5EF4-FFF2-40B4-BE49-F238E27FC236}">
                <a16:creationId xmlns:a16="http://schemas.microsoft.com/office/drawing/2014/main" id="{DD9AB782-17AC-49CF-A265-5CB62D04B457}"/>
              </a:ext>
            </a:extLst>
          </p:cNvPr>
          <p:cNvPicPr>
            <a:picLocks noChangeAspect="1"/>
          </p:cNvPicPr>
          <p:nvPr/>
        </p:nvPicPr>
        <p:blipFill>
          <a:blip r:embed="rId5"/>
          <a:stretch>
            <a:fillRect/>
          </a:stretch>
        </p:blipFill>
        <p:spPr>
          <a:xfrm>
            <a:off x="3674980" y="1588086"/>
            <a:ext cx="3034073" cy="1901353"/>
          </a:xfrm>
          <a:prstGeom prst="rect">
            <a:avLst/>
          </a:prstGeom>
        </p:spPr>
      </p:pic>
      <p:grpSp>
        <p:nvGrpSpPr>
          <p:cNvPr id="12" name="グループ化 11">
            <a:extLst>
              <a:ext uri="{FF2B5EF4-FFF2-40B4-BE49-F238E27FC236}">
                <a16:creationId xmlns:a16="http://schemas.microsoft.com/office/drawing/2014/main" id="{97953D7E-3E7E-49D0-A99D-AEDA6B25C36C}"/>
              </a:ext>
            </a:extLst>
          </p:cNvPr>
          <p:cNvGrpSpPr/>
          <p:nvPr/>
        </p:nvGrpSpPr>
        <p:grpSpPr>
          <a:xfrm>
            <a:off x="6906504" y="5934323"/>
            <a:ext cx="5262202" cy="830997"/>
            <a:chOff x="6626743" y="3013501"/>
            <a:chExt cx="5565257" cy="830997"/>
          </a:xfrm>
        </p:grpSpPr>
        <p:sp>
          <p:nvSpPr>
            <p:cNvPr id="13" name="楕円 12">
              <a:extLst>
                <a:ext uri="{FF2B5EF4-FFF2-40B4-BE49-F238E27FC236}">
                  <a16:creationId xmlns:a16="http://schemas.microsoft.com/office/drawing/2014/main" id="{D9670E05-F9DD-4C2F-A557-FE08BEF75CD5}"/>
                </a:ext>
              </a:extLst>
            </p:cNvPr>
            <p:cNvSpPr/>
            <p:nvPr/>
          </p:nvSpPr>
          <p:spPr>
            <a:xfrm>
              <a:off x="6626743" y="3319834"/>
              <a:ext cx="470342" cy="189924"/>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4" name="グループ化 13">
              <a:extLst>
                <a:ext uri="{FF2B5EF4-FFF2-40B4-BE49-F238E27FC236}">
                  <a16:creationId xmlns:a16="http://schemas.microsoft.com/office/drawing/2014/main" id="{D98EA30D-3DB0-4D38-981B-F45D6297B84D}"/>
                </a:ext>
              </a:extLst>
            </p:cNvPr>
            <p:cNvGrpSpPr/>
            <p:nvPr/>
          </p:nvGrpSpPr>
          <p:grpSpPr>
            <a:xfrm>
              <a:off x="6626743" y="3013501"/>
              <a:ext cx="5565257" cy="830997"/>
              <a:chOff x="6626743" y="2999619"/>
              <a:chExt cx="5565257" cy="830997"/>
            </a:xfrm>
          </p:grpSpPr>
          <p:sp>
            <p:nvSpPr>
              <p:cNvPr id="15" name="テキスト ボックス 14">
                <a:extLst>
                  <a:ext uri="{FF2B5EF4-FFF2-40B4-BE49-F238E27FC236}">
                    <a16:creationId xmlns:a16="http://schemas.microsoft.com/office/drawing/2014/main" id="{4FD2769C-549E-40AF-8C97-7C35C9C164E8}"/>
                  </a:ext>
                </a:extLst>
              </p:cNvPr>
              <p:cNvSpPr txBox="1"/>
              <p:nvPr/>
            </p:nvSpPr>
            <p:spPr>
              <a:xfrm>
                <a:off x="7097085" y="2999619"/>
                <a:ext cx="50949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推測：思い付き、データで説明できない</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仮説：一部のデータで主要な部分の説明ができる</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事実：ほぼデータで説明できる。</a:t>
                </a:r>
              </a:p>
            </p:txBody>
          </p:sp>
          <p:sp>
            <p:nvSpPr>
              <p:cNvPr id="16" name="楕円 15">
                <a:extLst>
                  <a:ext uri="{FF2B5EF4-FFF2-40B4-BE49-F238E27FC236}">
                    <a16:creationId xmlns:a16="http://schemas.microsoft.com/office/drawing/2014/main" id="{EC7DAF55-23AF-4F9A-842F-D67DF9643886}"/>
                  </a:ext>
                </a:extLst>
              </p:cNvPr>
              <p:cNvSpPr/>
              <p:nvPr/>
            </p:nvSpPr>
            <p:spPr>
              <a:xfrm>
                <a:off x="6626743" y="3041728"/>
                <a:ext cx="470342" cy="189924"/>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D72EBB33-0D52-45A5-9BE4-792CFC9ED656}"/>
                  </a:ext>
                </a:extLst>
              </p:cNvPr>
              <p:cNvSpPr/>
              <p:nvPr/>
            </p:nvSpPr>
            <p:spPr>
              <a:xfrm>
                <a:off x="6626743" y="3563176"/>
                <a:ext cx="470342" cy="189924"/>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18" name="テキスト ボックス 17">
            <a:extLst>
              <a:ext uri="{FF2B5EF4-FFF2-40B4-BE49-F238E27FC236}">
                <a16:creationId xmlns:a16="http://schemas.microsoft.com/office/drawing/2014/main" id="{66CB7379-4FEE-48B7-9AE3-7BBDB8DE51B6}"/>
              </a:ext>
            </a:extLst>
          </p:cNvPr>
          <p:cNvSpPr txBox="1"/>
          <p:nvPr/>
        </p:nvSpPr>
        <p:spPr>
          <a:xfrm>
            <a:off x="3682930" y="3527396"/>
            <a:ext cx="3031704" cy="2062103"/>
          </a:xfrm>
          <a:prstGeom prst="rect">
            <a:avLst/>
          </a:prstGeom>
          <a:noFill/>
        </p:spPr>
        <p:txBody>
          <a:bodyPr wrap="square" rtlCol="0">
            <a:spAutoFit/>
          </a:bodyPr>
          <a:lstStyle/>
          <a:p>
            <a:r>
              <a:rPr kumimoji="1" lang="ja-JP" altLang="en-US" sz="1600" dirty="0"/>
              <a:t>上図の状態に至れば企画承認レビューを受ける。</a:t>
            </a:r>
            <a:endParaRPr kumimoji="1" lang="en-US" altLang="ja-JP" sz="1600" dirty="0"/>
          </a:p>
          <a:p>
            <a:r>
              <a:rPr lang="ja-JP" altLang="en-US" sz="1600" dirty="0"/>
              <a:t>１５分程度のプレゼンで、可能な予算規模の提示をレビュアーから貰う。</a:t>
            </a:r>
            <a:endParaRPr lang="en-US" altLang="ja-JP" sz="1600" dirty="0"/>
          </a:p>
          <a:p>
            <a:r>
              <a:rPr kumimoji="1" lang="ja-JP" altLang="en-US" sz="1600" dirty="0"/>
              <a:t>（インキュベーターがファンドから投資を引き出さすインベスター・ミーテングと同様）</a:t>
            </a:r>
          </a:p>
        </p:txBody>
      </p:sp>
      <p:grpSp>
        <p:nvGrpSpPr>
          <p:cNvPr id="19" name="グループ化 18">
            <a:extLst>
              <a:ext uri="{FF2B5EF4-FFF2-40B4-BE49-F238E27FC236}">
                <a16:creationId xmlns:a16="http://schemas.microsoft.com/office/drawing/2014/main" id="{3715B9C9-A4AA-4DD4-9319-C9AD8E342C63}"/>
              </a:ext>
            </a:extLst>
          </p:cNvPr>
          <p:cNvGrpSpPr/>
          <p:nvPr/>
        </p:nvGrpSpPr>
        <p:grpSpPr>
          <a:xfrm>
            <a:off x="8658697" y="1457969"/>
            <a:ext cx="3034072" cy="1912086"/>
            <a:chOff x="594506" y="3816132"/>
            <a:chExt cx="3624044" cy="2275055"/>
          </a:xfrm>
        </p:grpSpPr>
        <p:sp>
          <p:nvSpPr>
            <p:cNvPr id="20" name="正方形/長方形 19">
              <a:extLst>
                <a:ext uri="{FF2B5EF4-FFF2-40B4-BE49-F238E27FC236}">
                  <a16:creationId xmlns:a16="http://schemas.microsoft.com/office/drawing/2014/main" id="{DECC516B-1F3E-4C9A-8F09-6029C90D75F3}"/>
                </a:ext>
              </a:extLst>
            </p:cNvPr>
            <p:cNvSpPr/>
            <p:nvPr/>
          </p:nvSpPr>
          <p:spPr>
            <a:xfrm>
              <a:off x="1316079" y="4712341"/>
              <a:ext cx="724809" cy="885225"/>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a:extLst>
                <a:ext uri="{FF2B5EF4-FFF2-40B4-BE49-F238E27FC236}">
                  <a16:creationId xmlns:a16="http://schemas.microsoft.com/office/drawing/2014/main" id="{EFCF632B-1829-4551-B735-CA58900BE211}"/>
                </a:ext>
              </a:extLst>
            </p:cNvPr>
            <p:cNvGrpSpPr/>
            <p:nvPr/>
          </p:nvGrpSpPr>
          <p:grpSpPr>
            <a:xfrm>
              <a:off x="594506" y="3816132"/>
              <a:ext cx="3624044" cy="2275055"/>
              <a:chOff x="2382473" y="2666062"/>
              <a:chExt cx="6082015" cy="3600514"/>
            </a:xfrm>
          </p:grpSpPr>
          <p:sp>
            <p:nvSpPr>
              <p:cNvPr id="22" name="正方形/長方形 21">
                <a:extLst>
                  <a:ext uri="{FF2B5EF4-FFF2-40B4-BE49-F238E27FC236}">
                    <a16:creationId xmlns:a16="http://schemas.microsoft.com/office/drawing/2014/main" id="{1D9C749D-52BE-478B-B7B2-344B32FF88AC}"/>
                  </a:ext>
                </a:extLst>
              </p:cNvPr>
              <p:cNvSpPr/>
              <p:nvPr/>
            </p:nvSpPr>
            <p:spPr>
              <a:xfrm>
                <a:off x="2382473" y="2684477"/>
                <a:ext cx="1216403" cy="2801923"/>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22B5095F-9DF1-4877-AB5A-1BDFE5955038}"/>
                  </a:ext>
                </a:extLst>
              </p:cNvPr>
              <p:cNvSpPr/>
              <p:nvPr/>
            </p:nvSpPr>
            <p:spPr>
              <a:xfrm>
                <a:off x="3598876" y="2684478"/>
                <a:ext cx="1216403" cy="1400961"/>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968DB682-257F-476E-9B5E-B62006C605E9}"/>
                  </a:ext>
                </a:extLst>
              </p:cNvPr>
              <p:cNvSpPr/>
              <p:nvPr/>
            </p:nvSpPr>
            <p:spPr>
              <a:xfrm>
                <a:off x="4815279"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F3678302-D864-4E73-9195-8B471F9D8446}"/>
                  </a:ext>
                </a:extLst>
              </p:cNvPr>
              <p:cNvSpPr/>
              <p:nvPr/>
            </p:nvSpPr>
            <p:spPr>
              <a:xfrm>
                <a:off x="6031682" y="2684478"/>
                <a:ext cx="1216403" cy="1400961"/>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7D03424C-A411-412E-9307-10A6C5DE4291}"/>
                  </a:ext>
                </a:extLst>
              </p:cNvPr>
              <p:cNvSpPr/>
              <p:nvPr/>
            </p:nvSpPr>
            <p:spPr>
              <a:xfrm>
                <a:off x="6031682" y="4085439"/>
                <a:ext cx="1216403" cy="1400961"/>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549971DB-3703-408D-B3D5-291A15215435}"/>
                  </a:ext>
                </a:extLst>
              </p:cNvPr>
              <p:cNvSpPr/>
              <p:nvPr/>
            </p:nvSpPr>
            <p:spPr>
              <a:xfrm>
                <a:off x="7248085" y="2684476"/>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B8C5CC0F-90F8-45B5-94F1-91CE886A1B14}"/>
                  </a:ext>
                </a:extLst>
              </p:cNvPr>
              <p:cNvSpPr/>
              <p:nvPr/>
            </p:nvSpPr>
            <p:spPr>
              <a:xfrm>
                <a:off x="2382473" y="5486399"/>
                <a:ext cx="3095538" cy="780177"/>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1BE3C8F7-53BB-46F2-BD7E-47070F5C0035}"/>
                  </a:ext>
                </a:extLst>
              </p:cNvPr>
              <p:cNvSpPr/>
              <p:nvPr/>
            </p:nvSpPr>
            <p:spPr>
              <a:xfrm>
                <a:off x="5478011" y="5486399"/>
                <a:ext cx="2986477" cy="780177"/>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71C4E434-2948-46DD-A624-6B74A4DEBB67}"/>
                  </a:ext>
                </a:extLst>
              </p:cNvPr>
              <p:cNvSpPr txBox="1"/>
              <p:nvPr/>
            </p:nvSpPr>
            <p:spPr>
              <a:xfrm>
                <a:off x="2427667" y="2688720"/>
                <a:ext cx="1040595"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Partner</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B6157F2F-3861-45EF-858B-0428CD112938}"/>
                  </a:ext>
                </a:extLst>
              </p:cNvPr>
              <p:cNvSpPr txBox="1"/>
              <p:nvPr/>
            </p:nvSpPr>
            <p:spPr>
              <a:xfrm>
                <a:off x="3557502" y="2666062"/>
                <a:ext cx="1216189"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Activities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FC95E0B7-F68D-4608-B494-E015A9C740ED}"/>
                  </a:ext>
                </a:extLst>
              </p:cNvPr>
              <p:cNvSpPr txBox="1"/>
              <p:nvPr/>
            </p:nvSpPr>
            <p:spPr>
              <a:xfrm>
                <a:off x="3557502" y="4075716"/>
                <a:ext cx="1173609"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Resources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F9EC0AF9-30B7-40D6-BB11-5FF007E0E370}"/>
                  </a:ext>
                </a:extLst>
              </p:cNvPr>
              <p:cNvSpPr txBox="1"/>
              <p:nvPr/>
            </p:nvSpPr>
            <p:spPr>
              <a:xfrm>
                <a:off x="2541583" y="5560799"/>
                <a:ext cx="1853359"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Cost Structure</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A9FCBE4F-B569-4C62-BE3C-72BB33ABBB2E}"/>
                  </a:ext>
                </a:extLst>
              </p:cNvPr>
              <p:cNvSpPr txBox="1"/>
              <p:nvPr/>
            </p:nvSpPr>
            <p:spPr>
              <a:xfrm>
                <a:off x="5950943" y="2705448"/>
                <a:ext cx="1454618"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Relationships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272CB23-3D87-48AF-9BDF-67B57DBFD298}"/>
                  </a:ext>
                </a:extLst>
              </p:cNvPr>
              <p:cNvSpPr txBox="1"/>
              <p:nvPr/>
            </p:nvSpPr>
            <p:spPr>
              <a:xfrm>
                <a:off x="7274757" y="2691087"/>
                <a:ext cx="1122672"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Customer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Segments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EE1CD031-0789-44FC-AC0F-9233FD463B28}"/>
                  </a:ext>
                </a:extLst>
              </p:cNvPr>
              <p:cNvSpPr txBox="1"/>
              <p:nvPr/>
            </p:nvSpPr>
            <p:spPr>
              <a:xfrm>
                <a:off x="6125412" y="4133158"/>
                <a:ext cx="1122672"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Channels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AA0F8086-181C-428C-990C-F3BB9145C129}"/>
                  </a:ext>
                </a:extLst>
              </p:cNvPr>
              <p:cNvSpPr txBox="1"/>
              <p:nvPr/>
            </p:nvSpPr>
            <p:spPr>
              <a:xfrm>
                <a:off x="4762573" y="2979419"/>
                <a:ext cx="1402553"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Propositions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CE1A33C2-3543-4BBF-84A2-052A357E6F27}"/>
                  </a:ext>
                </a:extLst>
              </p:cNvPr>
              <p:cNvSpPr txBox="1"/>
              <p:nvPr/>
            </p:nvSpPr>
            <p:spPr>
              <a:xfrm>
                <a:off x="5606710" y="5534119"/>
                <a:ext cx="2229382"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Revenue Streams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grpSp>
      <p:sp>
        <p:nvSpPr>
          <p:cNvPr id="39" name="矢印: 右 38">
            <a:extLst>
              <a:ext uri="{FF2B5EF4-FFF2-40B4-BE49-F238E27FC236}">
                <a16:creationId xmlns:a16="http://schemas.microsoft.com/office/drawing/2014/main" id="{3E95DDD1-C7C5-4BB8-A93B-170455114E51}"/>
              </a:ext>
            </a:extLst>
          </p:cNvPr>
          <p:cNvSpPr/>
          <p:nvPr/>
        </p:nvSpPr>
        <p:spPr>
          <a:xfrm>
            <a:off x="7888059" y="2005738"/>
            <a:ext cx="570428" cy="6666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9237BD49-D13D-4E35-9345-1820D9ACCEBF}"/>
              </a:ext>
            </a:extLst>
          </p:cNvPr>
          <p:cNvSpPr txBox="1"/>
          <p:nvPr/>
        </p:nvSpPr>
        <p:spPr>
          <a:xfrm>
            <a:off x="8458487" y="3453373"/>
            <a:ext cx="3586943" cy="1569660"/>
          </a:xfrm>
          <a:prstGeom prst="rect">
            <a:avLst/>
          </a:prstGeom>
          <a:noFill/>
        </p:spPr>
        <p:txBody>
          <a:bodyPr wrap="square" rtlCol="0">
            <a:spAutoFit/>
          </a:bodyPr>
          <a:lstStyle/>
          <a:p>
            <a:r>
              <a:rPr kumimoji="1" lang="ja-JP" altLang="en-US" sz="1600" dirty="0"/>
              <a:t>上図の状態になるまでビジネス企画案を成熟化させる。上図の状態に至れば、プロジェクト（開発）開始のレビューを受け、予算と体制の承認を得る。（標準は企画承認から４週間程度、最長でも８週以内）</a:t>
            </a:r>
          </a:p>
        </p:txBody>
      </p:sp>
      <p:sp>
        <p:nvSpPr>
          <p:cNvPr id="41" name="吹き出し: 折線 40">
            <a:extLst>
              <a:ext uri="{FF2B5EF4-FFF2-40B4-BE49-F238E27FC236}">
                <a16:creationId xmlns:a16="http://schemas.microsoft.com/office/drawing/2014/main" id="{0E576763-1134-4235-AF25-EBFEDF686248}"/>
              </a:ext>
            </a:extLst>
          </p:cNvPr>
          <p:cNvSpPr/>
          <p:nvPr/>
        </p:nvSpPr>
        <p:spPr>
          <a:xfrm flipH="1">
            <a:off x="4653777" y="220739"/>
            <a:ext cx="2722704" cy="1114160"/>
          </a:xfrm>
          <a:prstGeom prst="borderCallout2">
            <a:avLst>
              <a:gd name="adj1" fmla="val 17692"/>
              <a:gd name="adj2" fmla="val 319"/>
              <a:gd name="adj3" fmla="val 18750"/>
              <a:gd name="adj4" fmla="val -16667"/>
              <a:gd name="adj5" fmla="val 164856"/>
              <a:gd name="adj6" fmla="val -28441"/>
            </a:avLst>
          </a:prstGeom>
          <a:ln w="28575">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工程の中間地点（標準形で２週間後）で</a:t>
            </a:r>
            <a:r>
              <a:rPr lang="en-US" altLang="ja-JP" dirty="0"/>
              <a:t>IT</a:t>
            </a:r>
            <a:r>
              <a:rPr lang="ja-JP" altLang="en-US" dirty="0"/>
              <a:t>企画からのリソース、技術面での指導</a:t>
            </a:r>
            <a:endParaRPr kumimoji="1" lang="ja-JP" altLang="en-US" dirty="0"/>
          </a:p>
        </p:txBody>
      </p:sp>
      <p:pic>
        <p:nvPicPr>
          <p:cNvPr id="43" name="グラフィックス 42" descr="会議">
            <a:extLst>
              <a:ext uri="{FF2B5EF4-FFF2-40B4-BE49-F238E27FC236}">
                <a16:creationId xmlns:a16="http://schemas.microsoft.com/office/drawing/2014/main" id="{4D6BB030-4BC8-4802-88AC-9CEB508C692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49878" y="2633564"/>
            <a:ext cx="914400" cy="914400"/>
          </a:xfrm>
          <a:prstGeom prst="rect">
            <a:avLst/>
          </a:prstGeom>
        </p:spPr>
      </p:pic>
      <p:sp>
        <p:nvSpPr>
          <p:cNvPr id="44" name="テキスト ボックス 43">
            <a:extLst>
              <a:ext uri="{FF2B5EF4-FFF2-40B4-BE49-F238E27FC236}">
                <a16:creationId xmlns:a16="http://schemas.microsoft.com/office/drawing/2014/main" id="{A001F9C6-BCCE-4C3A-A88D-BBE17EC69BEF}"/>
              </a:ext>
            </a:extLst>
          </p:cNvPr>
          <p:cNvSpPr txBox="1"/>
          <p:nvPr/>
        </p:nvSpPr>
        <p:spPr>
          <a:xfrm>
            <a:off x="6669400" y="3391234"/>
            <a:ext cx="1690338" cy="523220"/>
          </a:xfrm>
          <a:prstGeom prst="rect">
            <a:avLst/>
          </a:prstGeom>
          <a:noFill/>
        </p:spPr>
        <p:txBody>
          <a:bodyPr wrap="square" rtlCol="0">
            <a:spAutoFit/>
          </a:bodyPr>
          <a:lstStyle/>
          <a:p>
            <a:r>
              <a:rPr kumimoji="1" lang="ja-JP" altLang="en-US" sz="1400" b="1" dirty="0">
                <a:solidFill>
                  <a:srgbClr val="7030A0"/>
                </a:solidFill>
              </a:rPr>
              <a:t>企画承認レビュー（１回・週）</a:t>
            </a:r>
          </a:p>
        </p:txBody>
      </p:sp>
      <p:pic>
        <p:nvPicPr>
          <p:cNvPr id="46" name="グラフィックス 45" descr="チェックリスト">
            <a:extLst>
              <a:ext uri="{FF2B5EF4-FFF2-40B4-BE49-F238E27FC236}">
                <a16:creationId xmlns:a16="http://schemas.microsoft.com/office/drawing/2014/main" id="{A43EFE6A-84E5-4123-BA82-EAE8E12E68B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74211" y="1881877"/>
            <a:ext cx="914400" cy="914400"/>
          </a:xfrm>
          <a:prstGeom prst="rect">
            <a:avLst/>
          </a:prstGeom>
        </p:spPr>
      </p:pic>
      <p:sp>
        <p:nvSpPr>
          <p:cNvPr id="47" name="テキスト ボックス 46">
            <a:extLst>
              <a:ext uri="{FF2B5EF4-FFF2-40B4-BE49-F238E27FC236}">
                <a16:creationId xmlns:a16="http://schemas.microsoft.com/office/drawing/2014/main" id="{47D68CBB-603F-4EDC-A1BE-BFF2D7CFB737}"/>
              </a:ext>
            </a:extLst>
          </p:cNvPr>
          <p:cNvSpPr txBox="1"/>
          <p:nvPr/>
        </p:nvSpPr>
        <p:spPr>
          <a:xfrm>
            <a:off x="6743232" y="1485168"/>
            <a:ext cx="1266497" cy="523220"/>
          </a:xfrm>
          <a:prstGeom prst="rect">
            <a:avLst/>
          </a:prstGeom>
          <a:noFill/>
        </p:spPr>
        <p:txBody>
          <a:bodyPr wrap="square" rtlCol="0">
            <a:spAutoFit/>
          </a:bodyPr>
          <a:lstStyle/>
          <a:p>
            <a:r>
              <a:rPr kumimoji="1" lang="ja-JP" altLang="en-US" sz="1400" dirty="0"/>
              <a:t>ビジネス企画の承認</a:t>
            </a:r>
          </a:p>
        </p:txBody>
      </p:sp>
      <p:sp>
        <p:nvSpPr>
          <p:cNvPr id="48" name="吹き出し: 折線 47">
            <a:extLst>
              <a:ext uri="{FF2B5EF4-FFF2-40B4-BE49-F238E27FC236}">
                <a16:creationId xmlns:a16="http://schemas.microsoft.com/office/drawing/2014/main" id="{76BC5A46-0694-488B-BFD3-4CFAA8FFC7B1}"/>
              </a:ext>
            </a:extLst>
          </p:cNvPr>
          <p:cNvSpPr/>
          <p:nvPr/>
        </p:nvSpPr>
        <p:spPr>
          <a:xfrm flipH="1">
            <a:off x="819218" y="5571153"/>
            <a:ext cx="5380748" cy="1161237"/>
          </a:xfrm>
          <a:prstGeom prst="borderCallout2">
            <a:avLst>
              <a:gd name="adj1" fmla="val 13075"/>
              <a:gd name="adj2" fmla="val -1070"/>
              <a:gd name="adj3" fmla="val 13014"/>
              <a:gd name="adj4" fmla="val -11449"/>
              <a:gd name="adj5" fmla="val -142175"/>
              <a:gd name="adj6" fmla="val -18733"/>
            </a:avLst>
          </a:prstGeom>
          <a:ln w="28575">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t>承認された</a:t>
            </a:r>
            <a:r>
              <a:rPr kumimoji="1" lang="en-US" altLang="ja-JP" sz="1600" dirty="0"/>
              <a:t>IT</a:t>
            </a:r>
            <a:r>
              <a:rPr kumimoji="1" lang="ja-JP" altLang="en-US" sz="1600" dirty="0"/>
              <a:t>企画のビジネス・バックログリストを作成し、ビジネス（企業業績）への貢献度による優先順位付けを毎週見直して優先順位付けを行う。プロジェクトが開始されれば、バックログリストから削除</a:t>
            </a:r>
          </a:p>
        </p:txBody>
      </p:sp>
      <p:sp>
        <p:nvSpPr>
          <p:cNvPr id="49" name="吹き出し: 折線 48">
            <a:extLst>
              <a:ext uri="{FF2B5EF4-FFF2-40B4-BE49-F238E27FC236}">
                <a16:creationId xmlns:a16="http://schemas.microsoft.com/office/drawing/2014/main" id="{0B787B9D-8A24-47A0-900A-335ED3B01788}"/>
              </a:ext>
            </a:extLst>
          </p:cNvPr>
          <p:cNvSpPr/>
          <p:nvPr/>
        </p:nvSpPr>
        <p:spPr>
          <a:xfrm>
            <a:off x="8050005" y="5142922"/>
            <a:ext cx="3031704" cy="671512"/>
          </a:xfrm>
          <a:prstGeom prst="borderCallout2">
            <a:avLst>
              <a:gd name="adj1" fmla="val 18751"/>
              <a:gd name="adj2" fmla="val -3790"/>
              <a:gd name="adj3" fmla="val 18750"/>
              <a:gd name="adj4" fmla="val -16667"/>
              <a:gd name="adj5" fmla="val -175398"/>
              <a:gd name="adj6" fmla="val -20161"/>
            </a:avLst>
          </a:prstGeom>
          <a:ln w="28575">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想定されるプロジェクト</a:t>
            </a:r>
            <a:r>
              <a:rPr kumimoji="1" lang="ja-JP" altLang="en-US" sz="1400" dirty="0"/>
              <a:t>規模（影響の大きさ）で承認レベルを分ける</a:t>
            </a:r>
          </a:p>
        </p:txBody>
      </p:sp>
      <p:grpSp>
        <p:nvGrpSpPr>
          <p:cNvPr id="70" name="グループ化 69">
            <a:extLst>
              <a:ext uri="{FF2B5EF4-FFF2-40B4-BE49-F238E27FC236}">
                <a16:creationId xmlns:a16="http://schemas.microsoft.com/office/drawing/2014/main" id="{FC6447FF-BEF0-4E86-BFCD-4964F9D98E09}"/>
              </a:ext>
            </a:extLst>
          </p:cNvPr>
          <p:cNvGrpSpPr/>
          <p:nvPr/>
        </p:nvGrpSpPr>
        <p:grpSpPr>
          <a:xfrm>
            <a:off x="7559539" y="309295"/>
            <a:ext cx="2425506" cy="1195511"/>
            <a:chOff x="3433126" y="1020391"/>
            <a:chExt cx="2425506" cy="1162909"/>
          </a:xfrm>
        </p:grpSpPr>
        <p:grpSp>
          <p:nvGrpSpPr>
            <p:cNvPr id="71" name="グループ化 70">
              <a:extLst>
                <a:ext uri="{FF2B5EF4-FFF2-40B4-BE49-F238E27FC236}">
                  <a16:creationId xmlns:a16="http://schemas.microsoft.com/office/drawing/2014/main" id="{2A54CA47-444B-4104-9EC6-83CB72BCA5DE}"/>
                </a:ext>
              </a:extLst>
            </p:cNvPr>
            <p:cNvGrpSpPr/>
            <p:nvPr/>
          </p:nvGrpSpPr>
          <p:grpSpPr>
            <a:xfrm>
              <a:off x="3934614" y="1020391"/>
              <a:ext cx="1158230" cy="1049373"/>
              <a:chOff x="2909323" y="1117593"/>
              <a:chExt cx="1844317" cy="1797128"/>
            </a:xfrm>
          </p:grpSpPr>
          <p:pic>
            <p:nvPicPr>
              <p:cNvPr id="73" name="グラフィックス 72" descr="チャット">
                <a:extLst>
                  <a:ext uri="{FF2B5EF4-FFF2-40B4-BE49-F238E27FC236}">
                    <a16:creationId xmlns:a16="http://schemas.microsoft.com/office/drawing/2014/main" id="{278A61AC-D4EA-471F-A28B-1B098CE2F35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81354" y="1169366"/>
                <a:ext cx="949533" cy="949533"/>
              </a:xfrm>
              <a:prstGeom prst="rect">
                <a:avLst/>
              </a:prstGeom>
            </p:spPr>
          </p:pic>
          <p:pic>
            <p:nvPicPr>
              <p:cNvPr id="74" name="グラフィックス 73" descr="思案中の吹き出し">
                <a:extLst>
                  <a:ext uri="{FF2B5EF4-FFF2-40B4-BE49-F238E27FC236}">
                    <a16:creationId xmlns:a16="http://schemas.microsoft.com/office/drawing/2014/main" id="{2A479DE3-A789-49A6-9FD1-67B52D5C1AA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H="1">
                <a:off x="2909323" y="1117593"/>
                <a:ext cx="914400" cy="914400"/>
              </a:xfrm>
              <a:prstGeom prst="rect">
                <a:avLst/>
              </a:prstGeom>
            </p:spPr>
          </p:pic>
          <p:pic>
            <p:nvPicPr>
              <p:cNvPr id="75" name="グラフィックス 74" descr="会議">
                <a:extLst>
                  <a:ext uri="{FF2B5EF4-FFF2-40B4-BE49-F238E27FC236}">
                    <a16:creationId xmlns:a16="http://schemas.microsoft.com/office/drawing/2014/main" id="{79E5C123-1CF0-42C5-8277-511D651E0FD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40128" y="1601209"/>
                <a:ext cx="1313512" cy="1313512"/>
              </a:xfrm>
              <a:prstGeom prst="rect">
                <a:avLst/>
              </a:prstGeom>
            </p:spPr>
          </p:pic>
        </p:grpSp>
        <p:sp>
          <p:nvSpPr>
            <p:cNvPr id="72" name="テキスト ボックス 71">
              <a:extLst>
                <a:ext uri="{FF2B5EF4-FFF2-40B4-BE49-F238E27FC236}">
                  <a16:creationId xmlns:a16="http://schemas.microsoft.com/office/drawing/2014/main" id="{39BFFFC5-A85C-44FD-9F31-7C03F0E0686F}"/>
                </a:ext>
              </a:extLst>
            </p:cNvPr>
            <p:cNvSpPr txBox="1"/>
            <p:nvPr/>
          </p:nvSpPr>
          <p:spPr>
            <a:xfrm>
              <a:off x="3433126" y="1875523"/>
              <a:ext cx="2425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50" charset="-128"/>
                  <a:cs typeface="+mn-cs"/>
                </a:rPr>
                <a:t>プランニング・セッション</a:t>
              </a:r>
            </a:p>
          </p:txBody>
        </p:sp>
      </p:grpSp>
      <p:sp>
        <p:nvSpPr>
          <p:cNvPr id="76" name="テキスト ボックス 75">
            <a:extLst>
              <a:ext uri="{FF2B5EF4-FFF2-40B4-BE49-F238E27FC236}">
                <a16:creationId xmlns:a16="http://schemas.microsoft.com/office/drawing/2014/main" id="{32ED7E21-A63F-4013-9F1D-DD9624DF7A19}"/>
              </a:ext>
            </a:extLst>
          </p:cNvPr>
          <p:cNvSpPr txBox="1"/>
          <p:nvPr/>
        </p:nvSpPr>
        <p:spPr>
          <a:xfrm>
            <a:off x="9182905" y="520029"/>
            <a:ext cx="1818907" cy="738664"/>
          </a:xfrm>
          <a:prstGeom prst="rect">
            <a:avLst/>
          </a:prstGeom>
          <a:noFill/>
        </p:spPr>
        <p:txBody>
          <a:bodyPr wrap="square" rtlCol="0">
            <a:spAutoFit/>
          </a:bodyPr>
          <a:lstStyle/>
          <a:p>
            <a:r>
              <a:rPr kumimoji="1" lang="ja-JP" altLang="en-US" sz="1400" dirty="0"/>
              <a:t>必要に応じて合宿（プランニング・セッション）を実施</a:t>
            </a:r>
          </a:p>
        </p:txBody>
      </p:sp>
      <p:sp>
        <p:nvSpPr>
          <p:cNvPr id="77" name="テキスト ボックス 76">
            <a:extLst>
              <a:ext uri="{FF2B5EF4-FFF2-40B4-BE49-F238E27FC236}">
                <a16:creationId xmlns:a16="http://schemas.microsoft.com/office/drawing/2014/main" id="{BE763A29-9BBD-490A-A2F3-964A25B9CF38}"/>
              </a:ext>
            </a:extLst>
          </p:cNvPr>
          <p:cNvSpPr txBox="1"/>
          <p:nvPr/>
        </p:nvSpPr>
        <p:spPr>
          <a:xfrm>
            <a:off x="311139" y="1060432"/>
            <a:ext cx="4000365" cy="338554"/>
          </a:xfrm>
          <a:prstGeom prst="rect">
            <a:avLst/>
          </a:prstGeom>
          <a:noFill/>
        </p:spPr>
        <p:txBody>
          <a:bodyPr wrap="square" rtlCol="0">
            <a:spAutoFit/>
          </a:bodyPr>
          <a:lstStyle/>
          <a:p>
            <a:r>
              <a:rPr kumimoji="1" lang="ja-JP" altLang="en-US" sz="1600" dirty="0"/>
              <a:t>アイデア発案からプロジェクト開始まで</a:t>
            </a:r>
          </a:p>
        </p:txBody>
      </p:sp>
    </p:spTree>
    <p:extLst>
      <p:ext uri="{BB962C8B-B14F-4D97-AF65-F5344CB8AC3E}">
        <p14:creationId xmlns:p14="http://schemas.microsoft.com/office/powerpoint/2010/main" val="1819992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a:extLst>
              <a:ext uri="{FF2B5EF4-FFF2-40B4-BE49-F238E27FC236}">
                <a16:creationId xmlns:a16="http://schemas.microsoft.com/office/drawing/2014/main" id="{B009B28E-6559-4A28-98AC-6E0660917899}"/>
              </a:ext>
            </a:extLst>
          </p:cNvPr>
          <p:cNvSpPr txBox="1">
            <a:spLocks/>
          </p:cNvSpPr>
          <p:nvPr/>
        </p:nvSpPr>
        <p:spPr>
          <a:xfrm>
            <a:off x="422684" y="130743"/>
            <a:ext cx="3546547" cy="1008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t>IT</a:t>
            </a:r>
            <a:r>
              <a:rPr lang="ja-JP" altLang="en-US" sz="3200" dirty="0"/>
              <a:t>サービス実装の新フロー</a:t>
            </a:r>
          </a:p>
        </p:txBody>
      </p:sp>
      <p:sp>
        <p:nvSpPr>
          <p:cNvPr id="4" name="テキスト ボックス 3">
            <a:extLst>
              <a:ext uri="{FF2B5EF4-FFF2-40B4-BE49-F238E27FC236}">
                <a16:creationId xmlns:a16="http://schemas.microsoft.com/office/drawing/2014/main" id="{C8526865-05C7-4DF1-AD25-443BF1740683}"/>
              </a:ext>
            </a:extLst>
          </p:cNvPr>
          <p:cNvSpPr txBox="1"/>
          <p:nvPr/>
        </p:nvSpPr>
        <p:spPr>
          <a:xfrm>
            <a:off x="311139" y="1060432"/>
            <a:ext cx="4000365" cy="338554"/>
          </a:xfrm>
          <a:prstGeom prst="rect">
            <a:avLst/>
          </a:prstGeom>
          <a:noFill/>
        </p:spPr>
        <p:txBody>
          <a:bodyPr wrap="square" rtlCol="0">
            <a:spAutoFit/>
          </a:bodyPr>
          <a:lstStyle/>
          <a:p>
            <a:r>
              <a:rPr lang="ja-JP" altLang="en-US" sz="1600" dirty="0"/>
              <a:t>プロジェクト開始</a:t>
            </a:r>
            <a:r>
              <a:rPr kumimoji="1" lang="ja-JP" altLang="en-US" sz="1600" dirty="0"/>
              <a:t>からサービスインまで</a:t>
            </a:r>
          </a:p>
        </p:txBody>
      </p:sp>
      <p:grpSp>
        <p:nvGrpSpPr>
          <p:cNvPr id="7" name="グループ化 6">
            <a:extLst>
              <a:ext uri="{FF2B5EF4-FFF2-40B4-BE49-F238E27FC236}">
                <a16:creationId xmlns:a16="http://schemas.microsoft.com/office/drawing/2014/main" id="{002A1B8E-7529-4A57-9780-8E5548559250}"/>
              </a:ext>
            </a:extLst>
          </p:cNvPr>
          <p:cNvGrpSpPr/>
          <p:nvPr/>
        </p:nvGrpSpPr>
        <p:grpSpPr>
          <a:xfrm>
            <a:off x="1131612" y="2069177"/>
            <a:ext cx="2875547" cy="1940583"/>
            <a:chOff x="594506" y="3816132"/>
            <a:chExt cx="3624044" cy="2275055"/>
          </a:xfrm>
        </p:grpSpPr>
        <p:sp>
          <p:nvSpPr>
            <p:cNvPr id="8" name="正方形/長方形 7">
              <a:extLst>
                <a:ext uri="{FF2B5EF4-FFF2-40B4-BE49-F238E27FC236}">
                  <a16:creationId xmlns:a16="http://schemas.microsoft.com/office/drawing/2014/main" id="{CBC9A4E3-9514-4828-8CCC-40C94C0343EA}"/>
                </a:ext>
              </a:extLst>
            </p:cNvPr>
            <p:cNvSpPr/>
            <p:nvPr/>
          </p:nvSpPr>
          <p:spPr>
            <a:xfrm>
              <a:off x="1316079" y="4712341"/>
              <a:ext cx="724809" cy="885225"/>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9" name="グループ化 8">
              <a:extLst>
                <a:ext uri="{FF2B5EF4-FFF2-40B4-BE49-F238E27FC236}">
                  <a16:creationId xmlns:a16="http://schemas.microsoft.com/office/drawing/2014/main" id="{449446F2-0457-4965-9FB3-E0EE80DEFA8A}"/>
                </a:ext>
              </a:extLst>
            </p:cNvPr>
            <p:cNvGrpSpPr/>
            <p:nvPr/>
          </p:nvGrpSpPr>
          <p:grpSpPr>
            <a:xfrm>
              <a:off x="594506" y="3816132"/>
              <a:ext cx="3624044" cy="2275055"/>
              <a:chOff x="2382473" y="2666062"/>
              <a:chExt cx="6082015" cy="3600514"/>
            </a:xfrm>
          </p:grpSpPr>
          <p:sp>
            <p:nvSpPr>
              <p:cNvPr id="10" name="正方形/長方形 9">
                <a:extLst>
                  <a:ext uri="{FF2B5EF4-FFF2-40B4-BE49-F238E27FC236}">
                    <a16:creationId xmlns:a16="http://schemas.microsoft.com/office/drawing/2014/main" id="{0386B9B2-6913-493F-8ED0-D08CD38B8056}"/>
                  </a:ext>
                </a:extLst>
              </p:cNvPr>
              <p:cNvSpPr/>
              <p:nvPr/>
            </p:nvSpPr>
            <p:spPr>
              <a:xfrm>
                <a:off x="2382473" y="2684477"/>
                <a:ext cx="1216403" cy="2801923"/>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B840CF0B-6B33-4848-A2D8-948564B51EB0}"/>
                  </a:ext>
                </a:extLst>
              </p:cNvPr>
              <p:cNvSpPr/>
              <p:nvPr/>
            </p:nvSpPr>
            <p:spPr>
              <a:xfrm>
                <a:off x="3598876" y="2684478"/>
                <a:ext cx="1216403" cy="1400961"/>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8A468B58-DFD4-41AB-922A-29055146DDA8}"/>
                  </a:ext>
                </a:extLst>
              </p:cNvPr>
              <p:cNvSpPr/>
              <p:nvPr/>
            </p:nvSpPr>
            <p:spPr>
              <a:xfrm>
                <a:off x="4815279"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7B7F985-E2D5-43D0-8ABB-A95E94F835D3}"/>
                  </a:ext>
                </a:extLst>
              </p:cNvPr>
              <p:cNvSpPr/>
              <p:nvPr/>
            </p:nvSpPr>
            <p:spPr>
              <a:xfrm>
                <a:off x="6031682" y="2684478"/>
                <a:ext cx="1216403" cy="1400961"/>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2112AE55-0406-43A9-939F-D14904AE0583}"/>
                  </a:ext>
                </a:extLst>
              </p:cNvPr>
              <p:cNvSpPr/>
              <p:nvPr/>
            </p:nvSpPr>
            <p:spPr>
              <a:xfrm>
                <a:off x="6031682" y="4085439"/>
                <a:ext cx="1216403" cy="1400961"/>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014E7384-7E5D-4C3F-B247-6720EB752A40}"/>
                  </a:ext>
                </a:extLst>
              </p:cNvPr>
              <p:cNvSpPr/>
              <p:nvPr/>
            </p:nvSpPr>
            <p:spPr>
              <a:xfrm>
                <a:off x="7248085" y="2684476"/>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E2F277F5-E35C-44A4-B624-8F1B10ED7181}"/>
                  </a:ext>
                </a:extLst>
              </p:cNvPr>
              <p:cNvSpPr/>
              <p:nvPr/>
            </p:nvSpPr>
            <p:spPr>
              <a:xfrm>
                <a:off x="2382473" y="5486399"/>
                <a:ext cx="3095538" cy="780177"/>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F02658C9-741B-4933-A24D-D2034B02CE62}"/>
                  </a:ext>
                </a:extLst>
              </p:cNvPr>
              <p:cNvSpPr/>
              <p:nvPr/>
            </p:nvSpPr>
            <p:spPr>
              <a:xfrm>
                <a:off x="5478011" y="5486399"/>
                <a:ext cx="2986477" cy="780177"/>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141C86A8-E13C-497A-A4A3-7BA58E59E357}"/>
                  </a:ext>
                </a:extLst>
              </p:cNvPr>
              <p:cNvSpPr txBox="1"/>
              <p:nvPr/>
            </p:nvSpPr>
            <p:spPr>
              <a:xfrm>
                <a:off x="2427667" y="2688720"/>
                <a:ext cx="1040595"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Partner</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4FB74D3-F8EF-47D5-9173-1677E4590F83}"/>
                  </a:ext>
                </a:extLst>
              </p:cNvPr>
              <p:cNvSpPr txBox="1"/>
              <p:nvPr/>
            </p:nvSpPr>
            <p:spPr>
              <a:xfrm>
                <a:off x="3557502" y="2666062"/>
                <a:ext cx="1216189"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Activities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BF92AB8C-9A67-45CA-936F-DE992A4EBE83}"/>
                  </a:ext>
                </a:extLst>
              </p:cNvPr>
              <p:cNvSpPr txBox="1"/>
              <p:nvPr/>
            </p:nvSpPr>
            <p:spPr>
              <a:xfrm>
                <a:off x="3557502" y="4075716"/>
                <a:ext cx="1173609"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Resources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C56F5B0C-77E3-4E0F-8975-D6FCB5F1DE1D}"/>
                  </a:ext>
                </a:extLst>
              </p:cNvPr>
              <p:cNvSpPr txBox="1"/>
              <p:nvPr/>
            </p:nvSpPr>
            <p:spPr>
              <a:xfrm>
                <a:off x="2541583" y="5560799"/>
                <a:ext cx="1853359"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Cost Structure</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14605C42-80A8-4287-9859-2830ECFA441D}"/>
                  </a:ext>
                </a:extLst>
              </p:cNvPr>
              <p:cNvSpPr txBox="1"/>
              <p:nvPr/>
            </p:nvSpPr>
            <p:spPr>
              <a:xfrm>
                <a:off x="5950943" y="2705448"/>
                <a:ext cx="1454618"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Relationships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A94FBE2A-EB67-4B52-B956-BD162AB6B305}"/>
                  </a:ext>
                </a:extLst>
              </p:cNvPr>
              <p:cNvSpPr txBox="1"/>
              <p:nvPr/>
            </p:nvSpPr>
            <p:spPr>
              <a:xfrm>
                <a:off x="7274757" y="2691087"/>
                <a:ext cx="1122672"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Customer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Segments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A91014A6-3712-4875-ABE0-3E59A0082431}"/>
                  </a:ext>
                </a:extLst>
              </p:cNvPr>
              <p:cNvSpPr txBox="1"/>
              <p:nvPr/>
            </p:nvSpPr>
            <p:spPr>
              <a:xfrm>
                <a:off x="6125412" y="4133158"/>
                <a:ext cx="1122672"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Channels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0CDD49C5-30A7-4045-AFF9-83478D2712F0}"/>
                  </a:ext>
                </a:extLst>
              </p:cNvPr>
              <p:cNvSpPr txBox="1"/>
              <p:nvPr/>
            </p:nvSpPr>
            <p:spPr>
              <a:xfrm>
                <a:off x="4762573" y="2979419"/>
                <a:ext cx="1402553"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Propositions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2EF49AE1-2A04-4097-835B-B53E97ECEFA8}"/>
                  </a:ext>
                </a:extLst>
              </p:cNvPr>
              <p:cNvSpPr txBox="1"/>
              <p:nvPr/>
            </p:nvSpPr>
            <p:spPr>
              <a:xfrm>
                <a:off x="5606710" y="5534119"/>
                <a:ext cx="2229382"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Revenue Streams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grpSp>
      <p:grpSp>
        <p:nvGrpSpPr>
          <p:cNvPr id="27" name="グループ化 26">
            <a:extLst>
              <a:ext uri="{FF2B5EF4-FFF2-40B4-BE49-F238E27FC236}">
                <a16:creationId xmlns:a16="http://schemas.microsoft.com/office/drawing/2014/main" id="{531E23DF-9132-4825-BB78-9A206E45B911}"/>
              </a:ext>
            </a:extLst>
          </p:cNvPr>
          <p:cNvGrpSpPr/>
          <p:nvPr/>
        </p:nvGrpSpPr>
        <p:grpSpPr>
          <a:xfrm>
            <a:off x="8628995" y="2065147"/>
            <a:ext cx="2900000" cy="1930658"/>
            <a:chOff x="4489017" y="934448"/>
            <a:chExt cx="3624044" cy="2275055"/>
          </a:xfrm>
        </p:grpSpPr>
        <p:sp>
          <p:nvSpPr>
            <p:cNvPr id="28" name="正方形/長方形 27">
              <a:extLst>
                <a:ext uri="{FF2B5EF4-FFF2-40B4-BE49-F238E27FC236}">
                  <a16:creationId xmlns:a16="http://schemas.microsoft.com/office/drawing/2014/main" id="{501D5065-00F2-4C42-A711-4A3E333B52B7}"/>
                </a:ext>
              </a:extLst>
            </p:cNvPr>
            <p:cNvSpPr/>
            <p:nvPr/>
          </p:nvSpPr>
          <p:spPr>
            <a:xfrm>
              <a:off x="5230616" y="1820511"/>
              <a:ext cx="724809" cy="885225"/>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9" name="グループ化 28">
              <a:extLst>
                <a:ext uri="{FF2B5EF4-FFF2-40B4-BE49-F238E27FC236}">
                  <a16:creationId xmlns:a16="http://schemas.microsoft.com/office/drawing/2014/main" id="{95ECB609-18DE-47A4-B3DC-2E9813B889EA}"/>
                </a:ext>
              </a:extLst>
            </p:cNvPr>
            <p:cNvGrpSpPr/>
            <p:nvPr/>
          </p:nvGrpSpPr>
          <p:grpSpPr>
            <a:xfrm>
              <a:off x="4489017" y="934448"/>
              <a:ext cx="3624044" cy="2275055"/>
              <a:chOff x="2382473" y="2666062"/>
              <a:chExt cx="6082015" cy="3600514"/>
            </a:xfrm>
          </p:grpSpPr>
          <p:sp>
            <p:nvSpPr>
              <p:cNvPr id="30" name="正方形/長方形 29">
                <a:extLst>
                  <a:ext uri="{FF2B5EF4-FFF2-40B4-BE49-F238E27FC236}">
                    <a16:creationId xmlns:a16="http://schemas.microsoft.com/office/drawing/2014/main" id="{77773913-F965-4295-921D-9E6C9FD64CCC}"/>
                  </a:ext>
                </a:extLst>
              </p:cNvPr>
              <p:cNvSpPr/>
              <p:nvPr/>
            </p:nvSpPr>
            <p:spPr>
              <a:xfrm>
                <a:off x="2382473"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0ABF4B9A-EC61-46FC-AD64-0E5D51F07795}"/>
                  </a:ext>
                </a:extLst>
              </p:cNvPr>
              <p:cNvSpPr/>
              <p:nvPr/>
            </p:nvSpPr>
            <p:spPr>
              <a:xfrm>
                <a:off x="3598876" y="2684478"/>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9C131AFE-3E9E-44B9-B703-417D2923CC3D}"/>
                  </a:ext>
                </a:extLst>
              </p:cNvPr>
              <p:cNvSpPr/>
              <p:nvPr/>
            </p:nvSpPr>
            <p:spPr>
              <a:xfrm>
                <a:off x="4815279"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58198B2B-9B81-46A8-A996-E9F0094A5D4B}"/>
                  </a:ext>
                </a:extLst>
              </p:cNvPr>
              <p:cNvSpPr/>
              <p:nvPr/>
            </p:nvSpPr>
            <p:spPr>
              <a:xfrm>
                <a:off x="6031682" y="2684478"/>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BC524864-EE06-475B-8254-B06B6C90BF70}"/>
                  </a:ext>
                </a:extLst>
              </p:cNvPr>
              <p:cNvSpPr/>
              <p:nvPr/>
            </p:nvSpPr>
            <p:spPr>
              <a:xfrm>
                <a:off x="6031682" y="4085439"/>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0C894C9C-7638-4653-A694-E358A132CF3B}"/>
                  </a:ext>
                </a:extLst>
              </p:cNvPr>
              <p:cNvSpPr/>
              <p:nvPr/>
            </p:nvSpPr>
            <p:spPr>
              <a:xfrm>
                <a:off x="7248085" y="2684476"/>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AA60F2F4-54FB-4D02-9D4A-8A2B0E8A907C}"/>
                  </a:ext>
                </a:extLst>
              </p:cNvPr>
              <p:cNvSpPr/>
              <p:nvPr/>
            </p:nvSpPr>
            <p:spPr>
              <a:xfrm>
                <a:off x="2382473" y="5486399"/>
                <a:ext cx="3095538" cy="780177"/>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BCE7FEB3-727D-4582-8C61-A507DA40F7E5}"/>
                  </a:ext>
                </a:extLst>
              </p:cNvPr>
              <p:cNvSpPr/>
              <p:nvPr/>
            </p:nvSpPr>
            <p:spPr>
              <a:xfrm>
                <a:off x="5478011" y="5486399"/>
                <a:ext cx="2986477" cy="780177"/>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C06B243C-8E10-4372-B64A-091FD7B4F325}"/>
                  </a:ext>
                </a:extLst>
              </p:cNvPr>
              <p:cNvSpPr txBox="1"/>
              <p:nvPr/>
            </p:nvSpPr>
            <p:spPr>
              <a:xfrm>
                <a:off x="2427667" y="2688720"/>
                <a:ext cx="1040595"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Partner</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06734BD9-6B25-45C9-AE46-ACB3032E7466}"/>
                  </a:ext>
                </a:extLst>
              </p:cNvPr>
              <p:cNvSpPr txBox="1"/>
              <p:nvPr/>
            </p:nvSpPr>
            <p:spPr>
              <a:xfrm>
                <a:off x="3557502" y="2666062"/>
                <a:ext cx="1216189"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Activities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B0DA3096-B3DD-482E-B04B-6B81FCE7307D}"/>
                  </a:ext>
                </a:extLst>
              </p:cNvPr>
              <p:cNvSpPr txBox="1"/>
              <p:nvPr/>
            </p:nvSpPr>
            <p:spPr>
              <a:xfrm>
                <a:off x="3557502" y="4075716"/>
                <a:ext cx="1173609"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Resources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4469C5BB-AECD-474A-82A9-1DE272191AAF}"/>
                  </a:ext>
                </a:extLst>
              </p:cNvPr>
              <p:cNvSpPr txBox="1"/>
              <p:nvPr/>
            </p:nvSpPr>
            <p:spPr>
              <a:xfrm>
                <a:off x="2541583" y="5560799"/>
                <a:ext cx="1853359"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Cost Structure</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2" name="テキスト ボックス 41">
                <a:extLst>
                  <a:ext uri="{FF2B5EF4-FFF2-40B4-BE49-F238E27FC236}">
                    <a16:creationId xmlns:a16="http://schemas.microsoft.com/office/drawing/2014/main" id="{C7162CAC-BA91-4F52-AD61-C3FFA6114633}"/>
                  </a:ext>
                </a:extLst>
              </p:cNvPr>
              <p:cNvSpPr txBox="1"/>
              <p:nvPr/>
            </p:nvSpPr>
            <p:spPr>
              <a:xfrm>
                <a:off x="5950943" y="2705448"/>
                <a:ext cx="1454618"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Relationships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90903AC4-9B63-4BEC-9F2F-04E26469C264}"/>
                  </a:ext>
                </a:extLst>
              </p:cNvPr>
              <p:cNvSpPr txBox="1"/>
              <p:nvPr/>
            </p:nvSpPr>
            <p:spPr>
              <a:xfrm>
                <a:off x="7274757" y="2691087"/>
                <a:ext cx="1122672"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Customer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Segments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467D925F-36D9-4F92-8AA1-301F66ACF322}"/>
                  </a:ext>
                </a:extLst>
              </p:cNvPr>
              <p:cNvSpPr txBox="1"/>
              <p:nvPr/>
            </p:nvSpPr>
            <p:spPr>
              <a:xfrm>
                <a:off x="6125412" y="4133158"/>
                <a:ext cx="1122672"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Channels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5" name="テキスト ボックス 44">
                <a:extLst>
                  <a:ext uri="{FF2B5EF4-FFF2-40B4-BE49-F238E27FC236}">
                    <a16:creationId xmlns:a16="http://schemas.microsoft.com/office/drawing/2014/main" id="{9BE70C40-E3B3-4B71-B2B7-58C1FAEFA744}"/>
                  </a:ext>
                </a:extLst>
              </p:cNvPr>
              <p:cNvSpPr txBox="1"/>
              <p:nvPr/>
            </p:nvSpPr>
            <p:spPr>
              <a:xfrm>
                <a:off x="4762573" y="2979419"/>
                <a:ext cx="1402553" cy="498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Propositions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F782A9A9-304A-40A9-8674-842871215AD8}"/>
                  </a:ext>
                </a:extLst>
              </p:cNvPr>
              <p:cNvSpPr txBox="1"/>
              <p:nvPr/>
            </p:nvSpPr>
            <p:spPr>
              <a:xfrm>
                <a:off x="5606710" y="5534119"/>
                <a:ext cx="2229382" cy="31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Revenue Streams</a:t>
                </a:r>
                <a:endPar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grpSp>
      <p:sp>
        <p:nvSpPr>
          <p:cNvPr id="48" name="矢印: 右 47">
            <a:extLst>
              <a:ext uri="{FF2B5EF4-FFF2-40B4-BE49-F238E27FC236}">
                <a16:creationId xmlns:a16="http://schemas.microsoft.com/office/drawing/2014/main" id="{8C3353FD-B246-4B04-8B47-62E502866DA8}"/>
              </a:ext>
            </a:extLst>
          </p:cNvPr>
          <p:cNvSpPr/>
          <p:nvPr/>
        </p:nvSpPr>
        <p:spPr>
          <a:xfrm>
            <a:off x="311140" y="5839656"/>
            <a:ext cx="11217856" cy="548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24</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週以内　（標準形）</a:t>
            </a:r>
          </a:p>
        </p:txBody>
      </p:sp>
      <p:grpSp>
        <p:nvGrpSpPr>
          <p:cNvPr id="49" name="グループ化 48">
            <a:extLst>
              <a:ext uri="{FF2B5EF4-FFF2-40B4-BE49-F238E27FC236}">
                <a16:creationId xmlns:a16="http://schemas.microsoft.com/office/drawing/2014/main" id="{E789BC78-F528-4659-89A6-F4EA0B944EBE}"/>
              </a:ext>
            </a:extLst>
          </p:cNvPr>
          <p:cNvGrpSpPr/>
          <p:nvPr/>
        </p:nvGrpSpPr>
        <p:grpSpPr>
          <a:xfrm>
            <a:off x="8550078" y="4304711"/>
            <a:ext cx="2108917" cy="1426262"/>
            <a:chOff x="6916693" y="4799084"/>
            <a:chExt cx="2364003" cy="1718480"/>
          </a:xfrm>
        </p:grpSpPr>
        <p:sp>
          <p:nvSpPr>
            <p:cNvPr id="50" name="テキスト ボックス 49">
              <a:extLst>
                <a:ext uri="{FF2B5EF4-FFF2-40B4-BE49-F238E27FC236}">
                  <a16:creationId xmlns:a16="http://schemas.microsoft.com/office/drawing/2014/main" id="{9D716138-F3C1-4AD7-B9A3-7A23FB710695}"/>
                </a:ext>
              </a:extLst>
            </p:cNvPr>
            <p:cNvSpPr txBox="1"/>
            <p:nvPr/>
          </p:nvSpPr>
          <p:spPr>
            <a:xfrm>
              <a:off x="6916693" y="6146729"/>
              <a:ext cx="2364003" cy="370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50" charset="-128"/>
                  <a:cs typeface="+mn-cs"/>
                </a:rPr>
                <a:t>マネジメントメッシュ</a:t>
              </a:r>
              <a:r>
                <a:rPr kumimoji="1" lang="ja-JP" altLang="en-US" sz="1400" b="1" i="0" u="none" strike="noStrike" kern="1200" cap="none" spc="0" normalizeH="0" baseline="0" noProof="0" dirty="0">
                  <a:ln>
                    <a:noFill/>
                  </a:ln>
                  <a:solidFill>
                    <a:srgbClr val="7030A0"/>
                  </a:solidFill>
                  <a:effectLst/>
                  <a:uLnTx/>
                  <a:uFillTx/>
                  <a:latin typeface="游ゴシック" panose="020F0502020204030204"/>
                  <a:ea typeface="游ゴシック" panose="020B0400000000000000" pitchFamily="50" charset="-128"/>
                  <a:cs typeface="+mn-cs"/>
                </a:rPr>
                <a:t>定義</a:t>
              </a:r>
            </a:p>
          </p:txBody>
        </p:sp>
        <p:grpSp>
          <p:nvGrpSpPr>
            <p:cNvPr id="51" name="グループ化 50">
              <a:extLst>
                <a:ext uri="{FF2B5EF4-FFF2-40B4-BE49-F238E27FC236}">
                  <a16:creationId xmlns:a16="http://schemas.microsoft.com/office/drawing/2014/main" id="{25047539-9A4E-4DB3-AC56-75C9F6481EEB}"/>
                </a:ext>
              </a:extLst>
            </p:cNvPr>
            <p:cNvGrpSpPr/>
            <p:nvPr/>
          </p:nvGrpSpPr>
          <p:grpSpPr>
            <a:xfrm>
              <a:off x="7379640" y="4799084"/>
              <a:ext cx="1412023" cy="1388378"/>
              <a:chOff x="6336224" y="3385842"/>
              <a:chExt cx="4233620" cy="3377876"/>
            </a:xfrm>
          </p:grpSpPr>
          <p:sp>
            <p:nvSpPr>
              <p:cNvPr id="52" name="正方形/長方形 51">
                <a:extLst>
                  <a:ext uri="{FF2B5EF4-FFF2-40B4-BE49-F238E27FC236}">
                    <a16:creationId xmlns:a16="http://schemas.microsoft.com/office/drawing/2014/main" id="{6B190958-9419-4004-8CB3-498071FA5DBD}"/>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97C6A858-0503-4314-A4E2-CDA997EAEA71}"/>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79B4131C-CD74-4F35-8457-401EE5D7AAE1}"/>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7CEF1486-2C9C-4CD7-A107-041BBEF85CC9}"/>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正方形/長方形 55">
                <a:extLst>
                  <a:ext uri="{FF2B5EF4-FFF2-40B4-BE49-F238E27FC236}">
                    <a16:creationId xmlns:a16="http://schemas.microsoft.com/office/drawing/2014/main" id="{5066C0E4-33BF-4229-BA91-CD802144B853}"/>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 name="正方形/長方形 56">
                <a:extLst>
                  <a:ext uri="{FF2B5EF4-FFF2-40B4-BE49-F238E27FC236}">
                    <a16:creationId xmlns:a16="http://schemas.microsoft.com/office/drawing/2014/main" id="{E63F143C-3CF7-41C3-8687-040D6A377B50}"/>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8" name="正方形/長方形 57">
                <a:extLst>
                  <a:ext uri="{FF2B5EF4-FFF2-40B4-BE49-F238E27FC236}">
                    <a16:creationId xmlns:a16="http://schemas.microsoft.com/office/drawing/2014/main" id="{0FFF2C99-5313-4CAB-BEC7-3A2E71FBB508}"/>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9" name="正方形/長方形 58">
                <a:extLst>
                  <a:ext uri="{FF2B5EF4-FFF2-40B4-BE49-F238E27FC236}">
                    <a16:creationId xmlns:a16="http://schemas.microsoft.com/office/drawing/2014/main" id="{9DC3D376-3A00-4D15-B197-45B82349ADC1}"/>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0" name="正方形/長方形 59">
                <a:extLst>
                  <a:ext uri="{FF2B5EF4-FFF2-40B4-BE49-F238E27FC236}">
                    <a16:creationId xmlns:a16="http://schemas.microsoft.com/office/drawing/2014/main" id="{58D82230-00F2-4E71-B0CF-B26429352313}"/>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 name="正方形/長方形 60">
                <a:extLst>
                  <a:ext uri="{FF2B5EF4-FFF2-40B4-BE49-F238E27FC236}">
                    <a16:creationId xmlns:a16="http://schemas.microsoft.com/office/drawing/2014/main" id="{33531ED2-B83B-41AB-AB92-A8FD0F279931}"/>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正方形/長方形 61">
                <a:extLst>
                  <a:ext uri="{FF2B5EF4-FFF2-40B4-BE49-F238E27FC236}">
                    <a16:creationId xmlns:a16="http://schemas.microsoft.com/office/drawing/2014/main" id="{3A5EF65E-B2F7-4254-ADE1-376A3EE93EFF}"/>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正方形/長方形 62">
                <a:extLst>
                  <a:ext uri="{FF2B5EF4-FFF2-40B4-BE49-F238E27FC236}">
                    <a16:creationId xmlns:a16="http://schemas.microsoft.com/office/drawing/2014/main" id="{CEDA6AA4-7DB9-4CC4-AD75-B0DB7D77EBB9}"/>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正方形/長方形 63">
                <a:extLst>
                  <a:ext uri="{FF2B5EF4-FFF2-40B4-BE49-F238E27FC236}">
                    <a16:creationId xmlns:a16="http://schemas.microsoft.com/office/drawing/2014/main" id="{BB99EC33-708B-4F97-B7DF-1FE73E786A32}"/>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正方形/長方形 64">
                <a:extLst>
                  <a:ext uri="{FF2B5EF4-FFF2-40B4-BE49-F238E27FC236}">
                    <a16:creationId xmlns:a16="http://schemas.microsoft.com/office/drawing/2014/main" id="{7A6C5483-E08B-42B5-8300-42BB08F57ACB}"/>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 name="正方形/長方形 65">
                <a:extLst>
                  <a:ext uri="{FF2B5EF4-FFF2-40B4-BE49-F238E27FC236}">
                    <a16:creationId xmlns:a16="http://schemas.microsoft.com/office/drawing/2014/main" id="{8F575DEF-9BD1-4F24-849A-4F9B16B0033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67" name="四角形: 角を丸くする 66">
            <a:extLst>
              <a:ext uri="{FF2B5EF4-FFF2-40B4-BE49-F238E27FC236}">
                <a16:creationId xmlns:a16="http://schemas.microsoft.com/office/drawing/2014/main" id="{9E74EC60-7634-432D-8913-C893DA9989EC}"/>
              </a:ext>
            </a:extLst>
          </p:cNvPr>
          <p:cNvSpPr/>
          <p:nvPr/>
        </p:nvSpPr>
        <p:spPr>
          <a:xfrm>
            <a:off x="10300445" y="4357302"/>
            <a:ext cx="1166665" cy="376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最終形</a:t>
            </a:r>
          </a:p>
        </p:txBody>
      </p:sp>
      <p:sp>
        <p:nvSpPr>
          <p:cNvPr id="68" name="テキスト ボックス 67">
            <a:extLst>
              <a:ext uri="{FF2B5EF4-FFF2-40B4-BE49-F238E27FC236}">
                <a16:creationId xmlns:a16="http://schemas.microsoft.com/office/drawing/2014/main" id="{874A506E-84CA-4E7C-821C-8B10A2D73081}"/>
              </a:ext>
            </a:extLst>
          </p:cNvPr>
          <p:cNvSpPr txBox="1"/>
          <p:nvPr/>
        </p:nvSpPr>
        <p:spPr>
          <a:xfrm>
            <a:off x="10558950" y="4808785"/>
            <a:ext cx="1512589" cy="954107"/>
          </a:xfrm>
          <a:prstGeom prst="rect">
            <a:avLst/>
          </a:prstGeom>
          <a:noFill/>
        </p:spPr>
        <p:txBody>
          <a:bodyPr wrap="square" rtlCol="0">
            <a:spAutoFit/>
          </a:bodyPr>
          <a:lstStyle/>
          <a:p>
            <a:r>
              <a:rPr kumimoji="1" lang="en-US" altLang="ja-JP" sz="1400" dirty="0"/>
              <a:t>EOL</a:t>
            </a:r>
            <a:r>
              <a:rPr kumimoji="1" lang="ja-JP" altLang="en-US" sz="1400" dirty="0"/>
              <a:t>を管理するマネジメントメッシュの定義が完了</a:t>
            </a:r>
          </a:p>
        </p:txBody>
      </p:sp>
      <p:sp>
        <p:nvSpPr>
          <p:cNvPr id="69" name="テキスト ボックス 68">
            <a:extLst>
              <a:ext uri="{FF2B5EF4-FFF2-40B4-BE49-F238E27FC236}">
                <a16:creationId xmlns:a16="http://schemas.microsoft.com/office/drawing/2014/main" id="{5D9C10DC-4D53-4048-B818-23BD5294B04C}"/>
              </a:ext>
            </a:extLst>
          </p:cNvPr>
          <p:cNvSpPr txBox="1"/>
          <p:nvPr/>
        </p:nvSpPr>
        <p:spPr>
          <a:xfrm>
            <a:off x="8508834" y="980870"/>
            <a:ext cx="3372027" cy="1077218"/>
          </a:xfrm>
          <a:prstGeom prst="rect">
            <a:avLst/>
          </a:prstGeom>
          <a:noFill/>
        </p:spPr>
        <p:txBody>
          <a:bodyPr wrap="square" rtlCol="0">
            <a:spAutoFit/>
          </a:bodyPr>
          <a:lstStyle/>
          <a:p>
            <a:r>
              <a:rPr kumimoji="1" lang="ja-JP" altLang="en-US" sz="1600" dirty="0"/>
              <a:t>下図の状態に至れば、サービスのリリース（サービスイン）が可能。サービスオーナー（ビジネス側）</a:t>
            </a:r>
            <a:r>
              <a:rPr lang="ja-JP" altLang="en-US" sz="1600" dirty="0"/>
              <a:t>が決定する。</a:t>
            </a:r>
            <a:endParaRPr kumimoji="1" lang="en-US" altLang="ja-JP" sz="1600" dirty="0"/>
          </a:p>
        </p:txBody>
      </p:sp>
      <p:grpSp>
        <p:nvGrpSpPr>
          <p:cNvPr id="77" name="グループ化 76">
            <a:extLst>
              <a:ext uri="{FF2B5EF4-FFF2-40B4-BE49-F238E27FC236}">
                <a16:creationId xmlns:a16="http://schemas.microsoft.com/office/drawing/2014/main" id="{D163159A-F25C-4D33-BD0E-E2B798A77469}"/>
              </a:ext>
            </a:extLst>
          </p:cNvPr>
          <p:cNvGrpSpPr/>
          <p:nvPr/>
        </p:nvGrpSpPr>
        <p:grpSpPr>
          <a:xfrm>
            <a:off x="4713778" y="1693948"/>
            <a:ext cx="3140321" cy="2769017"/>
            <a:chOff x="4444685" y="1240168"/>
            <a:chExt cx="3785533" cy="3596282"/>
          </a:xfrm>
        </p:grpSpPr>
        <p:sp>
          <p:nvSpPr>
            <p:cNvPr id="70" name="フリーフォーム: 図形 69">
              <a:extLst>
                <a:ext uri="{FF2B5EF4-FFF2-40B4-BE49-F238E27FC236}">
                  <a16:creationId xmlns:a16="http://schemas.microsoft.com/office/drawing/2014/main" id="{742BEDEA-C0EF-4BC2-86C9-3865418FDBDF}"/>
                </a:ext>
              </a:extLst>
            </p:cNvPr>
            <p:cNvSpPr/>
            <p:nvPr/>
          </p:nvSpPr>
          <p:spPr>
            <a:xfrm rot="5400000">
              <a:off x="6335835" y="1114379"/>
              <a:ext cx="1747506" cy="199908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kumimoji="1" lang="en-US" altLang="ja-JP" sz="1400" b="1" kern="1200" dirty="0"/>
                <a:t>Provide</a:t>
              </a:r>
            </a:p>
            <a:p>
              <a:pPr marL="0" lvl="0" indent="0" algn="ctr" defTabSz="1600200">
                <a:lnSpc>
                  <a:spcPct val="90000"/>
                </a:lnSpc>
                <a:spcBef>
                  <a:spcPct val="0"/>
                </a:spcBef>
                <a:spcAft>
                  <a:spcPct val="35000"/>
                </a:spcAft>
                <a:buNone/>
              </a:pPr>
              <a:r>
                <a:rPr kumimoji="1" lang="ja-JP" altLang="en-US" sz="1400" b="1" kern="1200" dirty="0"/>
                <a:t>提供</a:t>
              </a:r>
            </a:p>
          </p:txBody>
        </p:sp>
        <p:sp>
          <p:nvSpPr>
            <p:cNvPr id="71" name="フリーフォーム: 図形 70">
              <a:extLst>
                <a:ext uri="{FF2B5EF4-FFF2-40B4-BE49-F238E27FC236}">
                  <a16:creationId xmlns:a16="http://schemas.microsoft.com/office/drawing/2014/main" id="{96417546-3571-4CBD-B9E2-2E5F2FEA83BD}"/>
                </a:ext>
              </a:extLst>
            </p:cNvPr>
            <p:cNvSpPr/>
            <p:nvPr/>
          </p:nvSpPr>
          <p:spPr>
            <a:xfrm rot="5400000">
              <a:off x="6352151" y="2958383"/>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337090" tIns="377781" rIns="337090" bIns="377781" numCol="1" spcCol="1270" anchor="ctr" anchorCtr="0">
              <a:noAutofit/>
            </a:bodyPr>
            <a:lstStyle/>
            <a:p>
              <a:pPr marL="0" lvl="0" indent="0" algn="ctr" defTabSz="755650">
                <a:lnSpc>
                  <a:spcPct val="90000"/>
                </a:lnSpc>
                <a:spcBef>
                  <a:spcPct val="0"/>
                </a:spcBef>
                <a:spcAft>
                  <a:spcPct val="35000"/>
                </a:spcAft>
                <a:buNone/>
              </a:pPr>
              <a:r>
                <a:rPr kumimoji="1" lang="en-US" altLang="ja-JP" sz="1400" b="1" kern="1200" dirty="0"/>
                <a:t>Respond</a:t>
              </a:r>
            </a:p>
            <a:p>
              <a:pPr marL="0" lvl="0" indent="0" algn="ctr" defTabSz="755650">
                <a:lnSpc>
                  <a:spcPct val="90000"/>
                </a:lnSpc>
                <a:spcBef>
                  <a:spcPct val="0"/>
                </a:spcBef>
                <a:spcAft>
                  <a:spcPct val="35000"/>
                </a:spcAft>
                <a:buNone/>
              </a:pPr>
              <a:r>
                <a:rPr kumimoji="1" lang="ja-JP" altLang="en-US" sz="1400" b="1" kern="1200" dirty="0"/>
                <a:t>反応</a:t>
              </a:r>
            </a:p>
          </p:txBody>
        </p:sp>
        <p:sp>
          <p:nvSpPr>
            <p:cNvPr id="72" name="フリーフォーム: 図形 71">
              <a:extLst>
                <a:ext uri="{FF2B5EF4-FFF2-40B4-BE49-F238E27FC236}">
                  <a16:creationId xmlns:a16="http://schemas.microsoft.com/office/drawing/2014/main" id="{B1745293-CDDB-4175-9B99-2BD587C4BE89}"/>
                </a:ext>
              </a:extLst>
            </p:cNvPr>
            <p:cNvSpPr/>
            <p:nvPr/>
          </p:nvSpPr>
          <p:spPr>
            <a:xfrm rot="5400000">
              <a:off x="4575246" y="1994217"/>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r>
                <a:rPr lang="en-US" altLang="ja-JP" sz="1400" b="1" dirty="0"/>
                <a:t>Produce</a:t>
              </a:r>
            </a:p>
            <a:p>
              <a:pPr marL="0" lvl="0" indent="0" algn="ctr" defTabSz="1600200">
                <a:lnSpc>
                  <a:spcPct val="90000"/>
                </a:lnSpc>
                <a:spcBef>
                  <a:spcPct val="0"/>
                </a:spcBef>
                <a:spcAft>
                  <a:spcPct val="35000"/>
                </a:spcAft>
                <a:buNone/>
              </a:pPr>
              <a:r>
                <a:rPr lang="ja-JP" altLang="en-US" sz="1400" b="1" dirty="0"/>
                <a:t>制作</a:t>
              </a:r>
              <a:endParaRPr kumimoji="1" lang="ja-JP" altLang="en-US" sz="1400" b="1" kern="1200" dirty="0"/>
            </a:p>
          </p:txBody>
        </p:sp>
        <p:pic>
          <p:nvPicPr>
            <p:cNvPr id="73" name="グラフィックス 72" descr="繰り返し">
              <a:extLst>
                <a:ext uri="{FF2B5EF4-FFF2-40B4-BE49-F238E27FC236}">
                  <a16:creationId xmlns:a16="http://schemas.microsoft.com/office/drawing/2014/main" id="{A73610C8-83FE-4716-A5AA-F2B72291EE8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240000" flipH="1">
              <a:off x="5930093" y="2349651"/>
              <a:ext cx="1310439" cy="1310439"/>
            </a:xfrm>
            <a:prstGeom prst="rect">
              <a:avLst/>
            </a:prstGeom>
          </p:spPr>
        </p:pic>
        <p:sp>
          <p:nvSpPr>
            <p:cNvPr id="74" name="テキスト ボックス 73">
              <a:extLst>
                <a:ext uri="{FF2B5EF4-FFF2-40B4-BE49-F238E27FC236}">
                  <a16:creationId xmlns:a16="http://schemas.microsoft.com/office/drawing/2014/main" id="{A16B425A-E234-4F6F-8F00-E6CA0C741C80}"/>
                </a:ext>
              </a:extLst>
            </p:cNvPr>
            <p:cNvSpPr txBox="1"/>
            <p:nvPr/>
          </p:nvSpPr>
          <p:spPr>
            <a:xfrm>
              <a:off x="4933711" y="3208593"/>
              <a:ext cx="1187196" cy="261610"/>
            </a:xfrm>
            <a:prstGeom prst="rect">
              <a:avLst/>
            </a:prstGeom>
            <a:noFill/>
          </p:spPr>
          <p:txBody>
            <a:bodyPr wrap="square" rtlCol="0">
              <a:spAutoFit/>
            </a:bodyPr>
            <a:lstStyle/>
            <a:p>
              <a:r>
                <a:rPr kumimoji="1" lang="ja-JP" altLang="en-US" sz="1100" b="1" dirty="0">
                  <a:solidFill>
                    <a:srgbClr val="FFFF00"/>
                  </a:solidFill>
                </a:rPr>
                <a:t>アジャイル開発</a:t>
              </a:r>
            </a:p>
          </p:txBody>
        </p:sp>
        <p:sp>
          <p:nvSpPr>
            <p:cNvPr id="75" name="テキスト ボックス 74">
              <a:extLst>
                <a:ext uri="{FF2B5EF4-FFF2-40B4-BE49-F238E27FC236}">
                  <a16:creationId xmlns:a16="http://schemas.microsoft.com/office/drawing/2014/main" id="{42489631-3978-4D68-9B8B-D2263DB6B3FC}"/>
                </a:ext>
              </a:extLst>
            </p:cNvPr>
            <p:cNvSpPr txBox="1"/>
            <p:nvPr/>
          </p:nvSpPr>
          <p:spPr>
            <a:xfrm>
              <a:off x="6059179" y="2580859"/>
              <a:ext cx="1019280" cy="261610"/>
            </a:xfrm>
            <a:prstGeom prst="rect">
              <a:avLst/>
            </a:prstGeom>
            <a:noFill/>
          </p:spPr>
          <p:txBody>
            <a:bodyPr wrap="square" rtlCol="0">
              <a:spAutoFit/>
            </a:bodyPr>
            <a:lstStyle/>
            <a:p>
              <a:r>
                <a:rPr lang="en-US" altLang="ja-JP" sz="1100" b="1" dirty="0">
                  <a:solidFill>
                    <a:srgbClr val="FF0000"/>
                  </a:solidFill>
                </a:rPr>
                <a:t>DevOps</a:t>
              </a:r>
              <a:r>
                <a:rPr lang="ja-JP" altLang="en-US" sz="1100" b="1" dirty="0">
                  <a:solidFill>
                    <a:srgbClr val="FF0000"/>
                  </a:solidFill>
                </a:rPr>
                <a:t> </a:t>
              </a:r>
              <a:r>
                <a:rPr lang="en-US" altLang="ja-JP" sz="1100" b="1" dirty="0">
                  <a:solidFill>
                    <a:srgbClr val="FF0000"/>
                  </a:solidFill>
                </a:rPr>
                <a:t>2.0</a:t>
              </a:r>
              <a:endParaRPr kumimoji="1" lang="ja-JP" altLang="en-US" sz="1100" b="1" dirty="0">
                <a:solidFill>
                  <a:srgbClr val="FF0000"/>
                </a:solidFill>
              </a:endParaRPr>
            </a:p>
          </p:txBody>
        </p:sp>
        <p:sp>
          <p:nvSpPr>
            <p:cNvPr id="76" name="テキスト ボックス 75">
              <a:extLst>
                <a:ext uri="{FF2B5EF4-FFF2-40B4-BE49-F238E27FC236}">
                  <a16:creationId xmlns:a16="http://schemas.microsoft.com/office/drawing/2014/main" id="{3DA01EFD-31FB-4742-8D8F-4EA03E3CE6EB}"/>
                </a:ext>
              </a:extLst>
            </p:cNvPr>
            <p:cNvSpPr txBox="1"/>
            <p:nvPr/>
          </p:nvSpPr>
          <p:spPr>
            <a:xfrm>
              <a:off x="6134343" y="3137413"/>
              <a:ext cx="1187197" cy="559618"/>
            </a:xfrm>
            <a:prstGeom prst="rect">
              <a:avLst/>
            </a:prstGeom>
            <a:noFill/>
          </p:spPr>
          <p:txBody>
            <a:bodyPr wrap="square" rtlCol="0">
              <a:spAutoFit/>
            </a:bodyPr>
            <a:lstStyle/>
            <a:p>
              <a:pPr algn="ctr"/>
              <a:r>
                <a:rPr kumimoji="1" lang="en-US" altLang="ja-JP" sz="1100" b="1" dirty="0">
                  <a:solidFill>
                    <a:srgbClr val="FF0000"/>
                  </a:solidFill>
                </a:rPr>
                <a:t>RFC</a:t>
              </a:r>
            </a:p>
            <a:p>
              <a:pPr algn="ctr"/>
              <a:r>
                <a:rPr lang="ja-JP" altLang="en-US" sz="1100" b="1" dirty="0">
                  <a:solidFill>
                    <a:srgbClr val="FF0000"/>
                  </a:solidFill>
                </a:rPr>
                <a:t>バックログ</a:t>
              </a:r>
              <a:endParaRPr kumimoji="1" lang="ja-JP" altLang="en-US" sz="1100" b="1" dirty="0">
                <a:solidFill>
                  <a:srgbClr val="FF0000"/>
                </a:solidFill>
              </a:endParaRPr>
            </a:p>
          </p:txBody>
        </p:sp>
      </p:grpSp>
      <p:sp>
        <p:nvSpPr>
          <p:cNvPr id="78" name="矢印: 右 77">
            <a:extLst>
              <a:ext uri="{FF2B5EF4-FFF2-40B4-BE49-F238E27FC236}">
                <a16:creationId xmlns:a16="http://schemas.microsoft.com/office/drawing/2014/main" id="{2F9863D6-BD74-4F54-83DA-2F33666F7502}"/>
              </a:ext>
            </a:extLst>
          </p:cNvPr>
          <p:cNvSpPr/>
          <p:nvPr/>
        </p:nvSpPr>
        <p:spPr>
          <a:xfrm>
            <a:off x="4140982" y="2738369"/>
            <a:ext cx="464718" cy="602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矢印: 右 78">
            <a:extLst>
              <a:ext uri="{FF2B5EF4-FFF2-40B4-BE49-F238E27FC236}">
                <a16:creationId xmlns:a16="http://schemas.microsoft.com/office/drawing/2014/main" id="{C0C9D283-6905-4CE2-8773-CF679618102A}"/>
              </a:ext>
            </a:extLst>
          </p:cNvPr>
          <p:cNvSpPr/>
          <p:nvPr/>
        </p:nvSpPr>
        <p:spPr>
          <a:xfrm>
            <a:off x="7971308" y="2748940"/>
            <a:ext cx="464718" cy="602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C0CAC3A1-0D86-456C-9FE3-97AA3EADA335}"/>
              </a:ext>
            </a:extLst>
          </p:cNvPr>
          <p:cNvSpPr txBox="1"/>
          <p:nvPr/>
        </p:nvSpPr>
        <p:spPr>
          <a:xfrm>
            <a:off x="0" y="5296456"/>
            <a:ext cx="1110425" cy="369332"/>
          </a:xfrm>
          <a:prstGeom prst="rect">
            <a:avLst/>
          </a:prstGeom>
          <a:noFill/>
        </p:spPr>
        <p:txBody>
          <a:bodyPr wrap="square" rtlCol="0">
            <a:spAutoFit/>
          </a:bodyPr>
          <a:lstStyle/>
          <a:p>
            <a:r>
              <a:rPr kumimoji="1" lang="ja-JP" altLang="en-US" b="1" dirty="0">
                <a:solidFill>
                  <a:srgbClr val="7030A0"/>
                </a:solidFill>
              </a:rPr>
              <a:t>企画承認</a:t>
            </a:r>
          </a:p>
        </p:txBody>
      </p:sp>
      <p:sp>
        <p:nvSpPr>
          <p:cNvPr id="81" name="テキスト ボックス 80">
            <a:extLst>
              <a:ext uri="{FF2B5EF4-FFF2-40B4-BE49-F238E27FC236}">
                <a16:creationId xmlns:a16="http://schemas.microsoft.com/office/drawing/2014/main" id="{42F6A408-FA9C-4BA5-B2CF-AC7F2CCD28A4}"/>
              </a:ext>
            </a:extLst>
          </p:cNvPr>
          <p:cNvSpPr txBox="1"/>
          <p:nvPr/>
        </p:nvSpPr>
        <p:spPr>
          <a:xfrm>
            <a:off x="10502640" y="6373702"/>
            <a:ext cx="1625208" cy="369332"/>
          </a:xfrm>
          <a:prstGeom prst="rect">
            <a:avLst/>
          </a:prstGeom>
          <a:noFill/>
        </p:spPr>
        <p:txBody>
          <a:bodyPr wrap="square" rtlCol="0">
            <a:spAutoFit/>
          </a:bodyPr>
          <a:lstStyle/>
          <a:p>
            <a:r>
              <a:rPr lang="ja-JP" altLang="en-US" b="1" dirty="0">
                <a:solidFill>
                  <a:srgbClr val="7030A0"/>
                </a:solidFill>
              </a:rPr>
              <a:t>サービスイン</a:t>
            </a:r>
            <a:endParaRPr kumimoji="1" lang="ja-JP" altLang="en-US" b="1" dirty="0">
              <a:solidFill>
                <a:srgbClr val="7030A0"/>
              </a:solidFill>
            </a:endParaRPr>
          </a:p>
        </p:txBody>
      </p:sp>
      <p:grpSp>
        <p:nvGrpSpPr>
          <p:cNvPr id="82" name="グループ化 81">
            <a:extLst>
              <a:ext uri="{FF2B5EF4-FFF2-40B4-BE49-F238E27FC236}">
                <a16:creationId xmlns:a16="http://schemas.microsoft.com/office/drawing/2014/main" id="{2819E01A-0F4D-4E44-B276-4B54FC41FA4B}"/>
              </a:ext>
            </a:extLst>
          </p:cNvPr>
          <p:cNvGrpSpPr/>
          <p:nvPr/>
        </p:nvGrpSpPr>
        <p:grpSpPr>
          <a:xfrm>
            <a:off x="221681" y="4231619"/>
            <a:ext cx="5285269" cy="830997"/>
            <a:chOff x="6626743" y="3013501"/>
            <a:chExt cx="5565257" cy="830997"/>
          </a:xfrm>
        </p:grpSpPr>
        <p:sp>
          <p:nvSpPr>
            <p:cNvPr id="83" name="楕円 82">
              <a:extLst>
                <a:ext uri="{FF2B5EF4-FFF2-40B4-BE49-F238E27FC236}">
                  <a16:creationId xmlns:a16="http://schemas.microsoft.com/office/drawing/2014/main" id="{AE51CE2F-230B-451F-9C84-33C92F509D24}"/>
                </a:ext>
              </a:extLst>
            </p:cNvPr>
            <p:cNvSpPr/>
            <p:nvPr/>
          </p:nvSpPr>
          <p:spPr>
            <a:xfrm>
              <a:off x="6626743" y="3319834"/>
              <a:ext cx="470342" cy="189924"/>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84" name="グループ化 83">
              <a:extLst>
                <a:ext uri="{FF2B5EF4-FFF2-40B4-BE49-F238E27FC236}">
                  <a16:creationId xmlns:a16="http://schemas.microsoft.com/office/drawing/2014/main" id="{DEB95A81-BB99-4C45-8DB8-2F51E45309F6}"/>
                </a:ext>
              </a:extLst>
            </p:cNvPr>
            <p:cNvGrpSpPr/>
            <p:nvPr/>
          </p:nvGrpSpPr>
          <p:grpSpPr>
            <a:xfrm>
              <a:off x="6626743" y="3013501"/>
              <a:ext cx="5565257" cy="830997"/>
              <a:chOff x="6626743" y="2999619"/>
              <a:chExt cx="5565257" cy="830997"/>
            </a:xfrm>
          </p:grpSpPr>
          <p:sp>
            <p:nvSpPr>
              <p:cNvPr id="85" name="テキスト ボックス 84">
                <a:extLst>
                  <a:ext uri="{FF2B5EF4-FFF2-40B4-BE49-F238E27FC236}">
                    <a16:creationId xmlns:a16="http://schemas.microsoft.com/office/drawing/2014/main" id="{25434B98-5ABD-4E81-A317-F08FCCB8AAEC}"/>
                  </a:ext>
                </a:extLst>
              </p:cNvPr>
              <p:cNvSpPr txBox="1"/>
              <p:nvPr/>
            </p:nvSpPr>
            <p:spPr>
              <a:xfrm>
                <a:off x="7097085" y="2999619"/>
                <a:ext cx="50949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推測：思い付き、データで説明できない</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仮説：一部のデータで主要な部分の説明ができる</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事実：ほぼデータで説明できる。</a:t>
                </a:r>
              </a:p>
            </p:txBody>
          </p:sp>
          <p:sp>
            <p:nvSpPr>
              <p:cNvPr id="86" name="楕円 85">
                <a:extLst>
                  <a:ext uri="{FF2B5EF4-FFF2-40B4-BE49-F238E27FC236}">
                    <a16:creationId xmlns:a16="http://schemas.microsoft.com/office/drawing/2014/main" id="{3ECBA668-C077-4975-BEF5-38A2CFDA39E4}"/>
                  </a:ext>
                </a:extLst>
              </p:cNvPr>
              <p:cNvSpPr/>
              <p:nvPr/>
            </p:nvSpPr>
            <p:spPr>
              <a:xfrm>
                <a:off x="6626743" y="3041728"/>
                <a:ext cx="470342" cy="189924"/>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7" name="楕円 86">
                <a:extLst>
                  <a:ext uri="{FF2B5EF4-FFF2-40B4-BE49-F238E27FC236}">
                    <a16:creationId xmlns:a16="http://schemas.microsoft.com/office/drawing/2014/main" id="{9BB94B70-2E13-4FCC-ADC4-AC24483246E4}"/>
                  </a:ext>
                </a:extLst>
              </p:cNvPr>
              <p:cNvSpPr/>
              <p:nvPr/>
            </p:nvSpPr>
            <p:spPr>
              <a:xfrm>
                <a:off x="6626743" y="3563176"/>
                <a:ext cx="470342" cy="189924"/>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88" name="テキスト ボックス 87">
            <a:extLst>
              <a:ext uri="{FF2B5EF4-FFF2-40B4-BE49-F238E27FC236}">
                <a16:creationId xmlns:a16="http://schemas.microsoft.com/office/drawing/2014/main" id="{C9EDD238-4B0B-4B9E-AE34-7679D880142A}"/>
              </a:ext>
            </a:extLst>
          </p:cNvPr>
          <p:cNvSpPr txBox="1"/>
          <p:nvPr/>
        </p:nvSpPr>
        <p:spPr>
          <a:xfrm>
            <a:off x="311139" y="1444646"/>
            <a:ext cx="6068913" cy="584775"/>
          </a:xfrm>
          <a:prstGeom prst="rect">
            <a:avLst/>
          </a:prstGeom>
          <a:noFill/>
        </p:spPr>
        <p:txBody>
          <a:bodyPr wrap="square" rtlCol="0">
            <a:spAutoFit/>
          </a:bodyPr>
          <a:lstStyle/>
          <a:p>
            <a:r>
              <a:rPr kumimoji="1" lang="ja-JP" altLang="en-US" sz="1600" dirty="0"/>
              <a:t>開発開始に際してリソースの確定とペルソナの確定、</a:t>
            </a:r>
            <a:r>
              <a:rPr lang="ja-JP" altLang="en-US" sz="1600" dirty="0"/>
              <a:t>ボディープロセス、プロダクトバックログ、リリースプランの提示</a:t>
            </a:r>
            <a:endParaRPr kumimoji="1" lang="ja-JP" altLang="en-US" sz="1600" dirty="0"/>
          </a:p>
        </p:txBody>
      </p:sp>
      <p:sp>
        <p:nvSpPr>
          <p:cNvPr id="89" name="テキスト ボックス 88">
            <a:extLst>
              <a:ext uri="{FF2B5EF4-FFF2-40B4-BE49-F238E27FC236}">
                <a16:creationId xmlns:a16="http://schemas.microsoft.com/office/drawing/2014/main" id="{AD2DB5C9-F484-49C0-9E64-0EAAC232DEF5}"/>
              </a:ext>
            </a:extLst>
          </p:cNvPr>
          <p:cNvSpPr txBox="1"/>
          <p:nvPr/>
        </p:nvSpPr>
        <p:spPr>
          <a:xfrm>
            <a:off x="979863" y="5607812"/>
            <a:ext cx="1767052" cy="369332"/>
          </a:xfrm>
          <a:prstGeom prst="rect">
            <a:avLst/>
          </a:prstGeom>
          <a:noFill/>
        </p:spPr>
        <p:txBody>
          <a:bodyPr wrap="square" rtlCol="0">
            <a:spAutoFit/>
          </a:bodyPr>
          <a:lstStyle/>
          <a:p>
            <a:r>
              <a:rPr lang="ja-JP" altLang="en-US" b="1" dirty="0">
                <a:solidFill>
                  <a:srgbClr val="7030A0"/>
                </a:solidFill>
              </a:rPr>
              <a:t>開発開始</a:t>
            </a:r>
            <a:r>
              <a:rPr kumimoji="1" lang="ja-JP" altLang="en-US" b="1" dirty="0">
                <a:solidFill>
                  <a:srgbClr val="7030A0"/>
                </a:solidFill>
              </a:rPr>
              <a:t>承認</a:t>
            </a:r>
          </a:p>
        </p:txBody>
      </p:sp>
    </p:spTree>
    <p:extLst>
      <p:ext uri="{BB962C8B-B14F-4D97-AF65-F5344CB8AC3E}">
        <p14:creationId xmlns:p14="http://schemas.microsoft.com/office/powerpoint/2010/main" val="2630339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ADA5597-FE1C-4217-88E0-9C9345942177}"/>
              </a:ext>
            </a:extLst>
          </p:cNvPr>
          <p:cNvSpPr>
            <a:spLocks noGrp="1"/>
          </p:cNvSpPr>
          <p:nvPr>
            <p:ph type="title"/>
          </p:nvPr>
        </p:nvSpPr>
        <p:spPr>
          <a:xfrm>
            <a:off x="973123" y="2403650"/>
            <a:ext cx="10515600" cy="591220"/>
          </a:xfrm>
        </p:spPr>
        <p:txBody>
          <a:bodyPr>
            <a:normAutofit/>
          </a:bodyPr>
          <a:lstStyle/>
          <a:p>
            <a:r>
              <a:rPr lang="ja-JP" altLang="en-US" sz="2800" dirty="0"/>
              <a:t>新</a:t>
            </a:r>
            <a:r>
              <a:rPr kumimoji="1" lang="ja-JP" altLang="en-US" sz="2800" dirty="0"/>
              <a:t>手法の概要</a:t>
            </a:r>
          </a:p>
        </p:txBody>
      </p:sp>
      <p:sp>
        <p:nvSpPr>
          <p:cNvPr id="5" name="テキスト ボックス 4">
            <a:extLst>
              <a:ext uri="{FF2B5EF4-FFF2-40B4-BE49-F238E27FC236}">
                <a16:creationId xmlns:a16="http://schemas.microsoft.com/office/drawing/2014/main" id="{7373C61D-2D5D-4FE5-B3DF-1C8A2524F831}"/>
              </a:ext>
            </a:extLst>
          </p:cNvPr>
          <p:cNvSpPr txBox="1"/>
          <p:nvPr/>
        </p:nvSpPr>
        <p:spPr>
          <a:xfrm>
            <a:off x="973123" y="3129094"/>
            <a:ext cx="10050011" cy="2862322"/>
          </a:xfrm>
          <a:prstGeom prst="rect">
            <a:avLst/>
          </a:prstGeom>
          <a:noFill/>
        </p:spPr>
        <p:txBody>
          <a:bodyPr wrap="square" rtlCol="0">
            <a:spAutoFit/>
          </a:bodyPr>
          <a:lstStyle/>
          <a:p>
            <a:r>
              <a:rPr kumimoji="1" lang="ja-JP" altLang="en-US" dirty="0"/>
              <a:t>デジタル・トランスフォーメーションの鍵を握る素早</a:t>
            </a:r>
            <a:r>
              <a:rPr lang="ja-JP" altLang="en-US" dirty="0"/>
              <a:t>くサービス</a:t>
            </a:r>
            <a:r>
              <a:rPr kumimoji="1" lang="ja-JP" altLang="en-US" dirty="0"/>
              <a:t>を企画し実現する</a:t>
            </a:r>
            <a:r>
              <a:rPr lang="ja-JP" altLang="en-US" dirty="0"/>
              <a:t>ための新しい</a:t>
            </a:r>
            <a:r>
              <a:rPr kumimoji="1" lang="ja-JP" altLang="en-US" dirty="0"/>
              <a:t>企画＆定義（ビジネスのアイデアからいかに素早く</a:t>
            </a:r>
            <a:r>
              <a:rPr kumimoji="1" lang="en-US" altLang="ja-JP" dirty="0"/>
              <a:t>IT</a:t>
            </a:r>
            <a:r>
              <a:rPr kumimoji="1" lang="ja-JP" altLang="en-US" dirty="0"/>
              <a:t>サービスを実装し運用できるか）の手法。特に</a:t>
            </a:r>
            <a:r>
              <a:rPr kumimoji="1" lang="en-US" altLang="ja-JP" dirty="0" err="1"/>
              <a:t>VeriSM</a:t>
            </a:r>
            <a:r>
              <a:rPr kumimoji="1" lang="ja-JP" altLang="en-US" dirty="0"/>
              <a:t>モデルでの</a:t>
            </a:r>
            <a:r>
              <a:rPr kumimoji="1" lang="en-US" altLang="ja-JP" dirty="0"/>
              <a:t>”Define”</a:t>
            </a:r>
            <a:r>
              <a:rPr lang="en-US" altLang="ja-JP" dirty="0"/>
              <a:t> Stage</a:t>
            </a:r>
            <a:r>
              <a:rPr lang="ja-JP" altLang="en-US" dirty="0"/>
              <a:t>（定義フェーズ）での使用を意識して、その後に続く</a:t>
            </a:r>
            <a:r>
              <a:rPr lang="en-US" altLang="ja-JP" dirty="0"/>
              <a:t>”Produce”, “Provide”, “Respond”</a:t>
            </a:r>
            <a:r>
              <a:rPr lang="ja-JP" altLang="en-US" dirty="0"/>
              <a:t>の各フェーズで関係者がブレ</a:t>
            </a:r>
            <a:r>
              <a:rPr lang="ja-JP" altLang="en-US" dirty="0" err="1"/>
              <a:t>ずに</a:t>
            </a:r>
            <a:r>
              <a:rPr lang="ja-JP" altLang="en-US" dirty="0"/>
              <a:t>機敏に実行するための大部屋を活用した手法。</a:t>
            </a:r>
            <a:endParaRPr lang="en-US" altLang="ja-JP" dirty="0"/>
          </a:p>
          <a:p>
            <a:r>
              <a:rPr lang="en-US" altLang="ja-JP" dirty="0"/>
              <a:t>TOYOTA</a:t>
            </a:r>
            <a:r>
              <a:rPr lang="ja-JP" altLang="en-US" dirty="0"/>
              <a:t> </a:t>
            </a:r>
            <a:r>
              <a:rPr lang="en-US" altLang="ja-JP" dirty="0"/>
              <a:t>Way</a:t>
            </a:r>
            <a:r>
              <a:rPr lang="ja-JP" altLang="en-US" dirty="0"/>
              <a:t>の手法の中から、特にスピードを高める手法を採用した。</a:t>
            </a:r>
            <a:endParaRPr lang="en-US" altLang="ja-JP" dirty="0"/>
          </a:p>
          <a:p>
            <a:r>
              <a:rPr lang="ja-JP" altLang="en-US" dirty="0"/>
              <a:t>用いる手法は、標準的なフォームとしての</a:t>
            </a:r>
            <a:r>
              <a:rPr lang="en-US" altLang="ja-JP" dirty="0"/>
              <a:t>VMB</a:t>
            </a:r>
            <a:r>
              <a:rPr lang="ja-JP" altLang="en-US" dirty="0"/>
              <a:t>（ビジュアル・マネジメント・ボード）とその運用手法としての大部屋が特徴。</a:t>
            </a:r>
            <a:endParaRPr lang="en-US" altLang="ja-JP" dirty="0"/>
          </a:p>
          <a:p>
            <a:endParaRPr kumimoji="1" lang="en-US" altLang="ja-JP" dirty="0"/>
          </a:p>
          <a:p>
            <a:r>
              <a:rPr lang="ja-JP" altLang="en-US" dirty="0"/>
              <a:t>（次ページの概念図を参照）</a:t>
            </a:r>
            <a:endParaRPr kumimoji="1" lang="ja-JP" altLang="en-US" dirty="0"/>
          </a:p>
        </p:txBody>
      </p:sp>
      <p:sp>
        <p:nvSpPr>
          <p:cNvPr id="2" name="正方形/長方形 1">
            <a:extLst>
              <a:ext uri="{FF2B5EF4-FFF2-40B4-BE49-F238E27FC236}">
                <a16:creationId xmlns:a16="http://schemas.microsoft.com/office/drawing/2014/main" id="{E1AA8107-F87D-47F7-80E1-830EEFCC5F72}"/>
              </a:ext>
            </a:extLst>
          </p:cNvPr>
          <p:cNvSpPr/>
          <p:nvPr/>
        </p:nvSpPr>
        <p:spPr>
          <a:xfrm>
            <a:off x="1487407" y="641731"/>
            <a:ext cx="9217186" cy="1384995"/>
          </a:xfrm>
          <a:prstGeom prst="rect">
            <a:avLst/>
          </a:prstGeom>
        </p:spPr>
        <p:txBody>
          <a:bodyPr wrap="square">
            <a:spAutoFit/>
          </a:bodyPr>
          <a:lstStyle/>
          <a:p>
            <a:pPr algn="ctr"/>
            <a:r>
              <a:rPr lang="ja-JP" altLang="en-US" sz="2800" dirty="0">
                <a:solidFill>
                  <a:srgbClr val="002060"/>
                </a:solidFill>
              </a:rPr>
              <a:t>ビジネスモデルと</a:t>
            </a:r>
            <a:r>
              <a:rPr lang="en-US" altLang="ja-JP" sz="2800" dirty="0">
                <a:solidFill>
                  <a:srgbClr val="002060"/>
                </a:solidFill>
              </a:rPr>
              <a:t>VMB</a:t>
            </a:r>
            <a:r>
              <a:rPr lang="ja-JP" altLang="en-US" sz="2800" dirty="0">
                <a:solidFill>
                  <a:srgbClr val="002060"/>
                </a:solidFill>
              </a:rPr>
              <a:t>を用いたサービス企画と仕様定義の新たな手法</a:t>
            </a:r>
            <a:br>
              <a:rPr lang="en-US" altLang="ja-JP" sz="2800" dirty="0">
                <a:solidFill>
                  <a:srgbClr val="002060"/>
                </a:solidFill>
              </a:rPr>
            </a:br>
            <a:r>
              <a:rPr lang="en-US" altLang="ja-JP" sz="2800" dirty="0">
                <a:solidFill>
                  <a:srgbClr val="002060"/>
                </a:solidFill>
              </a:rPr>
              <a:t>New method for Faster Service Business Realization</a:t>
            </a:r>
            <a:endParaRPr lang="ja-JP" altLang="en-US" sz="2800" dirty="0"/>
          </a:p>
        </p:txBody>
      </p:sp>
    </p:spTree>
    <p:extLst>
      <p:ext uri="{BB962C8B-B14F-4D97-AF65-F5344CB8AC3E}">
        <p14:creationId xmlns:p14="http://schemas.microsoft.com/office/powerpoint/2010/main" val="213527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グラフィックス 45" descr="線矢印: U ターン">
            <a:extLst>
              <a:ext uri="{FF2B5EF4-FFF2-40B4-BE49-F238E27FC236}">
                <a16:creationId xmlns:a16="http://schemas.microsoft.com/office/drawing/2014/main" id="{4DC4BBBB-757A-424A-A4CB-527EFC9F61C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004480" y="2132765"/>
            <a:ext cx="2793609" cy="2390007"/>
          </a:xfrm>
          <a:prstGeom prst="rect">
            <a:avLst/>
          </a:prstGeom>
        </p:spPr>
      </p:pic>
      <p:pic>
        <p:nvPicPr>
          <p:cNvPr id="42" name="グラフィックス 41" descr="線矢印: U ターン">
            <a:extLst>
              <a:ext uri="{FF2B5EF4-FFF2-40B4-BE49-F238E27FC236}">
                <a16:creationId xmlns:a16="http://schemas.microsoft.com/office/drawing/2014/main" id="{CB9C4781-BD8F-4C4B-AA8B-44EA3399DEE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149798" y="3144103"/>
            <a:ext cx="2793609" cy="2390007"/>
          </a:xfrm>
          <a:prstGeom prst="rect">
            <a:avLst/>
          </a:prstGeom>
        </p:spPr>
      </p:pic>
      <p:sp>
        <p:nvSpPr>
          <p:cNvPr id="2" name="テキスト ボックス 1">
            <a:extLst>
              <a:ext uri="{FF2B5EF4-FFF2-40B4-BE49-F238E27FC236}">
                <a16:creationId xmlns:a16="http://schemas.microsoft.com/office/drawing/2014/main" id="{AC5D7623-2410-46C2-B682-F5799DAA2AB1}"/>
              </a:ext>
            </a:extLst>
          </p:cNvPr>
          <p:cNvSpPr txBox="1"/>
          <p:nvPr/>
        </p:nvSpPr>
        <p:spPr>
          <a:xfrm>
            <a:off x="483192" y="372275"/>
            <a:ext cx="11450866" cy="584775"/>
          </a:xfrm>
          <a:prstGeom prst="rect">
            <a:avLst/>
          </a:prstGeom>
          <a:noFill/>
        </p:spPr>
        <p:txBody>
          <a:bodyPr wrap="square" rtlCol="0">
            <a:spAutoFit/>
          </a:bodyPr>
          <a:lstStyle/>
          <a:p>
            <a:r>
              <a:rPr lang="ja-JP" altLang="en-US" sz="3200" dirty="0"/>
              <a:t>デジタル化のプロセスとプラクティスの概念　（計画作り）</a:t>
            </a:r>
            <a:endParaRPr kumimoji="1" lang="ja-JP" altLang="en-US" sz="3200" dirty="0"/>
          </a:p>
        </p:txBody>
      </p:sp>
      <p:pic>
        <p:nvPicPr>
          <p:cNvPr id="3" name="図 2">
            <a:extLst>
              <a:ext uri="{FF2B5EF4-FFF2-40B4-BE49-F238E27FC236}">
                <a16:creationId xmlns:a16="http://schemas.microsoft.com/office/drawing/2014/main" id="{3CE9064B-8C97-4300-A410-EC69D3AB78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0240" y="2325426"/>
            <a:ext cx="2454245" cy="788476"/>
          </a:xfrm>
          <a:prstGeom prst="rect">
            <a:avLst/>
          </a:prstGeom>
        </p:spPr>
      </p:pic>
      <p:sp>
        <p:nvSpPr>
          <p:cNvPr id="4" name="テキスト ボックス 3">
            <a:extLst>
              <a:ext uri="{FF2B5EF4-FFF2-40B4-BE49-F238E27FC236}">
                <a16:creationId xmlns:a16="http://schemas.microsoft.com/office/drawing/2014/main" id="{A09AC896-CC10-4E02-B60E-EA46946B4711}"/>
              </a:ext>
            </a:extLst>
          </p:cNvPr>
          <p:cNvSpPr txBox="1"/>
          <p:nvPr/>
        </p:nvSpPr>
        <p:spPr>
          <a:xfrm>
            <a:off x="1293340" y="1260390"/>
            <a:ext cx="2784389" cy="1323439"/>
          </a:xfrm>
          <a:prstGeom prst="rect">
            <a:avLst/>
          </a:prstGeom>
          <a:noFill/>
        </p:spPr>
        <p:txBody>
          <a:bodyPr wrap="square" rtlCol="0">
            <a:spAutoFit/>
          </a:bodyPr>
          <a:lstStyle/>
          <a:p>
            <a:r>
              <a:rPr lang="ja-JP" altLang="en-US" sz="1600" dirty="0"/>
              <a:t>既存のビジネスまたは企画中のビジネスについてビジネスモデルジェネレーションを用いてビジネスモデルを整理する。</a:t>
            </a:r>
            <a:endParaRPr kumimoji="1" lang="ja-JP" altLang="en-US" sz="1600" dirty="0"/>
          </a:p>
        </p:txBody>
      </p:sp>
      <p:sp>
        <p:nvSpPr>
          <p:cNvPr id="5" name="テキスト ボックス 4">
            <a:extLst>
              <a:ext uri="{FF2B5EF4-FFF2-40B4-BE49-F238E27FC236}">
                <a16:creationId xmlns:a16="http://schemas.microsoft.com/office/drawing/2014/main" id="{978A6131-238A-4516-A239-E6B9C29E6A16}"/>
              </a:ext>
            </a:extLst>
          </p:cNvPr>
          <p:cNvSpPr txBox="1"/>
          <p:nvPr/>
        </p:nvSpPr>
        <p:spPr>
          <a:xfrm>
            <a:off x="4184629" y="1260390"/>
            <a:ext cx="2273644" cy="1077218"/>
          </a:xfrm>
          <a:prstGeom prst="rect">
            <a:avLst/>
          </a:prstGeom>
          <a:noFill/>
        </p:spPr>
        <p:txBody>
          <a:bodyPr wrap="square" rtlCol="0">
            <a:spAutoFit/>
          </a:bodyPr>
          <a:lstStyle/>
          <a:p>
            <a:r>
              <a:rPr kumimoji="1" lang="ja-JP" altLang="en-US" sz="1600" dirty="0"/>
              <a:t>データに基づきブレーンストーミングを行い</a:t>
            </a:r>
            <a:r>
              <a:rPr kumimoji="1" lang="en-US" altLang="ja-JP" sz="1600" dirty="0"/>
              <a:t>SWOT</a:t>
            </a:r>
            <a:r>
              <a:rPr kumimoji="1" lang="ja-JP" altLang="en-US" sz="1600" dirty="0"/>
              <a:t>分析を行いビジネスモデルを見直す。</a:t>
            </a:r>
          </a:p>
        </p:txBody>
      </p:sp>
      <p:pic>
        <p:nvPicPr>
          <p:cNvPr id="11" name="図 10">
            <a:extLst>
              <a:ext uri="{FF2B5EF4-FFF2-40B4-BE49-F238E27FC236}">
                <a16:creationId xmlns:a16="http://schemas.microsoft.com/office/drawing/2014/main" id="{E19D1F81-2268-43B5-A706-6999C41996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55474" y="2337608"/>
            <a:ext cx="2454245" cy="788476"/>
          </a:xfrm>
          <a:prstGeom prst="rect">
            <a:avLst/>
          </a:prstGeom>
        </p:spPr>
      </p:pic>
      <p:sp>
        <p:nvSpPr>
          <p:cNvPr id="12" name="テキスト ボックス 11">
            <a:extLst>
              <a:ext uri="{FF2B5EF4-FFF2-40B4-BE49-F238E27FC236}">
                <a16:creationId xmlns:a16="http://schemas.microsoft.com/office/drawing/2014/main" id="{A185F8DA-DAFC-44D7-A469-9AF00E5CD45D}"/>
              </a:ext>
            </a:extLst>
          </p:cNvPr>
          <p:cNvSpPr txBox="1"/>
          <p:nvPr/>
        </p:nvSpPr>
        <p:spPr>
          <a:xfrm>
            <a:off x="6598508" y="1260390"/>
            <a:ext cx="2669059" cy="1077218"/>
          </a:xfrm>
          <a:prstGeom prst="rect">
            <a:avLst/>
          </a:prstGeom>
          <a:noFill/>
        </p:spPr>
        <p:txBody>
          <a:bodyPr wrap="square" rtlCol="0">
            <a:spAutoFit/>
          </a:bodyPr>
          <a:lstStyle/>
          <a:p>
            <a:r>
              <a:rPr kumimoji="1" lang="ja-JP" altLang="en-US" sz="1600" dirty="0"/>
              <a:t>ビジネスモデルを完成させる。</a:t>
            </a:r>
            <a:r>
              <a:rPr kumimoji="1" lang="en-US" altLang="ja-JP" sz="1600" dirty="0"/>
              <a:t>MVP</a:t>
            </a:r>
            <a:r>
              <a:rPr kumimoji="1" lang="ja-JP" altLang="en-US" sz="1600" dirty="0"/>
              <a:t>（</a:t>
            </a:r>
            <a:r>
              <a:rPr kumimoji="1" lang="en-US" altLang="ja-JP" sz="1600" dirty="0"/>
              <a:t>Minimum Viable Product</a:t>
            </a:r>
            <a:r>
              <a:rPr kumimoji="1" lang="ja-JP" altLang="en-US" sz="1600" dirty="0"/>
              <a:t>）を定義する。</a:t>
            </a:r>
          </a:p>
        </p:txBody>
      </p:sp>
      <p:sp>
        <p:nvSpPr>
          <p:cNvPr id="13" name="楕円 12">
            <a:extLst>
              <a:ext uri="{FF2B5EF4-FFF2-40B4-BE49-F238E27FC236}">
                <a16:creationId xmlns:a16="http://schemas.microsoft.com/office/drawing/2014/main" id="{4C3E9011-9B7B-4D1C-9879-B7879500C4E0}"/>
              </a:ext>
            </a:extLst>
          </p:cNvPr>
          <p:cNvSpPr/>
          <p:nvPr/>
        </p:nvSpPr>
        <p:spPr>
          <a:xfrm>
            <a:off x="8690263" y="2803721"/>
            <a:ext cx="1235675" cy="53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Eras Bold ITC" panose="020B0907030504020204" pitchFamily="34" charset="0"/>
              </a:rPr>
              <a:t>MVP</a:t>
            </a:r>
            <a:endParaRPr kumimoji="1" lang="ja-JP" altLang="en-US" sz="2000" dirty="0">
              <a:latin typeface="Eras Bold ITC" panose="020B0907030504020204" pitchFamily="34" charset="0"/>
            </a:endParaRPr>
          </a:p>
        </p:txBody>
      </p:sp>
      <p:sp>
        <p:nvSpPr>
          <p:cNvPr id="14" name="正方形/長方形 13">
            <a:extLst>
              <a:ext uri="{FF2B5EF4-FFF2-40B4-BE49-F238E27FC236}">
                <a16:creationId xmlns:a16="http://schemas.microsoft.com/office/drawing/2014/main" id="{F851CCFB-1FAC-46D7-9B29-DF68377D224E}"/>
              </a:ext>
            </a:extLst>
          </p:cNvPr>
          <p:cNvSpPr/>
          <p:nvPr/>
        </p:nvSpPr>
        <p:spPr>
          <a:xfrm>
            <a:off x="1770093" y="3292961"/>
            <a:ext cx="4694234" cy="584775"/>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altLang="ja-JP"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Planning Session</a:t>
            </a:r>
            <a:endParaRPr lang="ja-JP" alt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nvGrpSpPr>
          <p:cNvPr id="29" name="グループ化 28">
            <a:extLst>
              <a:ext uri="{FF2B5EF4-FFF2-40B4-BE49-F238E27FC236}">
                <a16:creationId xmlns:a16="http://schemas.microsoft.com/office/drawing/2014/main" id="{5878BE7D-0CA4-4951-82D7-537F0D5F910B}"/>
              </a:ext>
            </a:extLst>
          </p:cNvPr>
          <p:cNvGrpSpPr/>
          <p:nvPr/>
        </p:nvGrpSpPr>
        <p:grpSpPr>
          <a:xfrm>
            <a:off x="1131970" y="5509400"/>
            <a:ext cx="4230669" cy="523102"/>
            <a:chOff x="1079157" y="5189838"/>
            <a:chExt cx="4230669" cy="523102"/>
          </a:xfrm>
        </p:grpSpPr>
        <p:sp>
          <p:nvSpPr>
            <p:cNvPr id="15" name="正方形/長方形 14">
              <a:extLst>
                <a:ext uri="{FF2B5EF4-FFF2-40B4-BE49-F238E27FC236}">
                  <a16:creationId xmlns:a16="http://schemas.microsoft.com/office/drawing/2014/main" id="{357B5811-008D-4E75-9959-B26191FDE293}"/>
                </a:ext>
              </a:extLst>
            </p:cNvPr>
            <p:cNvSpPr/>
            <p:nvPr/>
          </p:nvSpPr>
          <p:spPr>
            <a:xfrm>
              <a:off x="1079157"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94393EB-55FE-442B-906E-A3E7C20964F1}"/>
                </a:ext>
              </a:extLst>
            </p:cNvPr>
            <p:cNvSpPr/>
            <p:nvPr/>
          </p:nvSpPr>
          <p:spPr>
            <a:xfrm>
              <a:off x="1833190"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4B2EA96-D5BE-437D-A7BA-5320B18BE6E6}"/>
                </a:ext>
              </a:extLst>
            </p:cNvPr>
            <p:cNvSpPr/>
            <p:nvPr/>
          </p:nvSpPr>
          <p:spPr>
            <a:xfrm>
              <a:off x="2582561"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FCFEFBC-0278-4ACE-AAA0-06B769A01086}"/>
                </a:ext>
              </a:extLst>
            </p:cNvPr>
            <p:cNvSpPr/>
            <p:nvPr/>
          </p:nvSpPr>
          <p:spPr>
            <a:xfrm>
              <a:off x="3331932"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CE1851E-F407-4F4E-8547-99844749C946}"/>
                </a:ext>
              </a:extLst>
            </p:cNvPr>
            <p:cNvSpPr/>
            <p:nvPr/>
          </p:nvSpPr>
          <p:spPr>
            <a:xfrm>
              <a:off x="4077863"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3B4E272F-4FAA-4716-AE4A-77196EA9AB5F}"/>
                </a:ext>
              </a:extLst>
            </p:cNvPr>
            <p:cNvSpPr/>
            <p:nvPr/>
          </p:nvSpPr>
          <p:spPr>
            <a:xfrm>
              <a:off x="4823794"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1D2D017A-F890-4789-B956-EC3B7D21674D}"/>
                </a:ext>
              </a:extLst>
            </p:cNvPr>
            <p:cNvSpPr/>
            <p:nvPr/>
          </p:nvSpPr>
          <p:spPr>
            <a:xfrm>
              <a:off x="1573427"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C7643247-68C9-4263-998B-6B0D31BD3BAB}"/>
                </a:ext>
              </a:extLst>
            </p:cNvPr>
            <p:cNvSpPr/>
            <p:nvPr/>
          </p:nvSpPr>
          <p:spPr>
            <a:xfrm>
              <a:off x="2330800" y="5284573"/>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6FA88027-5ADA-46FD-8337-4D79EFDB1AB5}"/>
                </a:ext>
              </a:extLst>
            </p:cNvPr>
            <p:cNvSpPr/>
            <p:nvPr/>
          </p:nvSpPr>
          <p:spPr>
            <a:xfrm>
              <a:off x="3048541"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CD018106-FB59-4BFF-A6A8-338F2BDD431F}"/>
                </a:ext>
              </a:extLst>
            </p:cNvPr>
            <p:cNvSpPr/>
            <p:nvPr/>
          </p:nvSpPr>
          <p:spPr>
            <a:xfrm>
              <a:off x="3811083"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C93F05E7-6028-4CBE-8DD2-5549D2DFDA4C}"/>
                </a:ext>
              </a:extLst>
            </p:cNvPr>
            <p:cNvSpPr/>
            <p:nvPr/>
          </p:nvSpPr>
          <p:spPr>
            <a:xfrm>
              <a:off x="4563895"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id="{23E92076-9FE6-44CA-82A9-A6630DD5C9F0}"/>
              </a:ext>
            </a:extLst>
          </p:cNvPr>
          <p:cNvSpPr txBox="1"/>
          <p:nvPr/>
        </p:nvSpPr>
        <p:spPr>
          <a:xfrm>
            <a:off x="1131970" y="4573460"/>
            <a:ext cx="4321479" cy="923330"/>
          </a:xfrm>
          <a:prstGeom prst="rect">
            <a:avLst/>
          </a:prstGeom>
          <a:solidFill>
            <a:schemeClr val="bg1"/>
          </a:solidFill>
        </p:spPr>
        <p:txBody>
          <a:bodyPr wrap="square" rtlCol="0">
            <a:spAutoFit/>
          </a:bodyPr>
          <a:lstStyle/>
          <a:p>
            <a:r>
              <a:rPr kumimoji="1" lang="en-US" altLang="ja-JP" dirty="0"/>
              <a:t>MVP</a:t>
            </a:r>
            <a:r>
              <a:rPr kumimoji="1" lang="ja-JP" altLang="en-US" dirty="0"/>
              <a:t>の</a:t>
            </a:r>
            <a:r>
              <a:rPr kumimoji="1" lang="en-US" altLang="ja-JP" dirty="0"/>
              <a:t>Value Stream Map</a:t>
            </a:r>
            <a:r>
              <a:rPr kumimoji="1" lang="ja-JP" altLang="en-US" dirty="0"/>
              <a:t>を作成</a:t>
            </a:r>
            <a:r>
              <a:rPr kumimoji="1" lang="ja-JP" altLang="en-US" sz="1600" dirty="0"/>
              <a:t>する</a:t>
            </a:r>
            <a:r>
              <a:rPr kumimoji="1" lang="ja-JP" altLang="en-US" dirty="0"/>
              <a:t>。</a:t>
            </a:r>
            <a:endParaRPr kumimoji="1" lang="en-US" altLang="ja-JP" dirty="0"/>
          </a:p>
          <a:p>
            <a:r>
              <a:rPr lang="ja-JP" altLang="en-US" dirty="0"/>
              <a:t>（理想的なプロセスの流れと各ステップでの創造する価値と所要時間）</a:t>
            </a:r>
            <a:endParaRPr kumimoji="1" lang="ja-JP" altLang="en-US" dirty="0"/>
          </a:p>
        </p:txBody>
      </p:sp>
      <p:grpSp>
        <p:nvGrpSpPr>
          <p:cNvPr id="33" name="グループ化 32">
            <a:extLst>
              <a:ext uri="{FF2B5EF4-FFF2-40B4-BE49-F238E27FC236}">
                <a16:creationId xmlns:a16="http://schemas.microsoft.com/office/drawing/2014/main" id="{0D3C77AE-E1C4-4373-8B73-ACD36C0D01E0}"/>
              </a:ext>
            </a:extLst>
          </p:cNvPr>
          <p:cNvGrpSpPr/>
          <p:nvPr/>
        </p:nvGrpSpPr>
        <p:grpSpPr>
          <a:xfrm>
            <a:off x="6854322" y="4848356"/>
            <a:ext cx="2675599" cy="1662583"/>
            <a:chOff x="7472348" y="4530644"/>
            <a:chExt cx="2675599" cy="1662583"/>
          </a:xfrm>
        </p:grpSpPr>
        <p:sp>
          <p:nvSpPr>
            <p:cNvPr id="31" name="正方形/長方形 30">
              <a:extLst>
                <a:ext uri="{FF2B5EF4-FFF2-40B4-BE49-F238E27FC236}">
                  <a16:creationId xmlns:a16="http://schemas.microsoft.com/office/drawing/2014/main" id="{F6D41465-013B-4439-9984-51EFF14DAD99}"/>
                </a:ext>
              </a:extLst>
            </p:cNvPr>
            <p:cNvSpPr/>
            <p:nvPr/>
          </p:nvSpPr>
          <p:spPr>
            <a:xfrm>
              <a:off x="7472348" y="4530644"/>
              <a:ext cx="2675599" cy="1662583"/>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accent1">
                      <a:lumMod val="75000"/>
                    </a:schemeClr>
                  </a:solidFill>
                </a:rPr>
                <a:t>As</a:t>
              </a:r>
              <a:r>
                <a:rPr kumimoji="1" lang="ja-JP" altLang="en-US" sz="1400" dirty="0">
                  <a:solidFill>
                    <a:schemeClr val="accent1">
                      <a:lumMod val="75000"/>
                    </a:schemeClr>
                  </a:solidFill>
                </a:rPr>
                <a:t> </a:t>
              </a:r>
              <a:r>
                <a:rPr kumimoji="1" lang="en-US" altLang="ja-JP" sz="1400" dirty="0">
                  <a:solidFill>
                    <a:schemeClr val="accent1">
                      <a:lumMod val="75000"/>
                    </a:schemeClr>
                  </a:solidFill>
                </a:rPr>
                <a:t>a</a:t>
              </a:r>
              <a:r>
                <a:rPr kumimoji="1" lang="ja-JP" altLang="en-US" sz="1400" dirty="0">
                  <a:solidFill>
                    <a:schemeClr val="accent1">
                      <a:lumMod val="75000"/>
                    </a:schemeClr>
                  </a:solidFill>
                </a:rPr>
                <a:t> </a:t>
              </a:r>
              <a:r>
                <a:rPr kumimoji="1" lang="en-US" altLang="ja-JP" sz="1400" dirty="0">
                  <a:solidFill>
                    <a:schemeClr val="accent1">
                      <a:lumMod val="75000"/>
                    </a:schemeClr>
                  </a:solidFill>
                </a:rPr>
                <a:t>Role	</a:t>
              </a:r>
              <a:r>
                <a:rPr kumimoji="1" lang="ja-JP" altLang="en-US" sz="1400" dirty="0">
                  <a:solidFill>
                    <a:schemeClr val="accent1">
                      <a:lumMod val="75000"/>
                    </a:schemeClr>
                  </a:solidFill>
                </a:rPr>
                <a:t>（役割）</a:t>
              </a:r>
              <a:endParaRPr lang="en-US" altLang="ja-JP" sz="1400" dirty="0">
                <a:solidFill>
                  <a:schemeClr val="accent1">
                    <a:lumMod val="75000"/>
                  </a:schemeClr>
                </a:solidFill>
              </a:endParaRPr>
            </a:p>
            <a:p>
              <a:r>
                <a:rPr kumimoji="1" lang="en-US" altLang="ja-JP" sz="1400" dirty="0">
                  <a:solidFill>
                    <a:schemeClr val="accent1">
                      <a:lumMod val="75000"/>
                    </a:schemeClr>
                  </a:solidFill>
                </a:rPr>
                <a:t>I</a:t>
              </a:r>
              <a:r>
                <a:rPr kumimoji="1" lang="ja-JP" altLang="en-US" sz="1400" dirty="0">
                  <a:solidFill>
                    <a:schemeClr val="accent1">
                      <a:lumMod val="75000"/>
                    </a:schemeClr>
                  </a:solidFill>
                </a:rPr>
                <a:t> </a:t>
              </a:r>
              <a:r>
                <a:rPr kumimoji="1" lang="en-US" altLang="ja-JP" sz="1400" dirty="0">
                  <a:solidFill>
                    <a:schemeClr val="accent1">
                      <a:lumMod val="75000"/>
                    </a:schemeClr>
                  </a:solidFill>
                </a:rPr>
                <a:t>can	</a:t>
              </a:r>
              <a:r>
                <a:rPr kumimoji="1" lang="ja-JP" altLang="en-US" sz="1400" dirty="0">
                  <a:solidFill>
                    <a:schemeClr val="accent1">
                      <a:lumMod val="75000"/>
                    </a:schemeClr>
                  </a:solidFill>
                </a:rPr>
                <a:t>（機能）</a:t>
              </a:r>
              <a:endParaRPr kumimoji="1" lang="en-US" altLang="ja-JP" sz="1400" dirty="0">
                <a:solidFill>
                  <a:schemeClr val="accent1">
                    <a:lumMod val="75000"/>
                  </a:schemeClr>
                </a:solidFill>
              </a:endParaRPr>
            </a:p>
            <a:p>
              <a:r>
                <a:rPr lang="en-US" altLang="ja-JP" sz="1400" dirty="0">
                  <a:solidFill>
                    <a:schemeClr val="accent1">
                      <a:lumMod val="75000"/>
                    </a:schemeClr>
                  </a:solidFill>
                </a:rPr>
                <a:t>Which I need</a:t>
              </a:r>
            </a:p>
            <a:p>
              <a:r>
                <a:rPr lang="en-US" altLang="ja-JP" sz="1400">
                  <a:solidFill>
                    <a:schemeClr val="accent1">
                      <a:lumMod val="75000"/>
                    </a:schemeClr>
                  </a:solidFill>
                </a:rPr>
                <a:t>	</a:t>
              </a:r>
              <a:r>
                <a:rPr lang="ja-JP" altLang="en-US" sz="1400">
                  <a:solidFill>
                    <a:schemeClr val="accent1">
                      <a:lumMod val="75000"/>
                    </a:schemeClr>
                  </a:solidFill>
                </a:rPr>
                <a:t>（</a:t>
              </a:r>
              <a:r>
                <a:rPr lang="ja-JP" altLang="en-US" sz="1400" dirty="0">
                  <a:solidFill>
                    <a:schemeClr val="accent1">
                      <a:lumMod val="75000"/>
                    </a:schemeClr>
                  </a:solidFill>
                </a:rPr>
                <a:t>要件、条件）</a:t>
              </a:r>
              <a:endParaRPr lang="en-US" altLang="ja-JP" sz="1400" dirty="0">
                <a:solidFill>
                  <a:schemeClr val="accent1">
                    <a:lumMod val="75000"/>
                  </a:schemeClr>
                </a:solidFill>
              </a:endParaRPr>
            </a:p>
            <a:p>
              <a:r>
                <a:rPr kumimoji="1" lang="en-US" altLang="ja-JP" sz="1400" dirty="0">
                  <a:solidFill>
                    <a:schemeClr val="accent1">
                      <a:lumMod val="75000"/>
                    </a:schemeClr>
                  </a:solidFill>
                </a:rPr>
                <a:t>To	</a:t>
              </a:r>
              <a:r>
                <a:rPr kumimoji="1" lang="ja-JP" altLang="en-US" sz="1400" dirty="0">
                  <a:solidFill>
                    <a:schemeClr val="accent1">
                      <a:lumMod val="75000"/>
                    </a:schemeClr>
                  </a:solidFill>
                </a:rPr>
                <a:t>（ビジネス価値）</a:t>
              </a:r>
              <a:endParaRPr kumimoji="1" lang="en-US" altLang="ja-JP" sz="1400" dirty="0">
                <a:solidFill>
                  <a:schemeClr val="accent1">
                    <a:lumMod val="75000"/>
                  </a:schemeClr>
                </a:solidFill>
              </a:endParaRPr>
            </a:p>
          </p:txBody>
        </p:sp>
        <p:sp>
          <p:nvSpPr>
            <p:cNvPr id="32" name="テキスト ボックス 31">
              <a:extLst>
                <a:ext uri="{FF2B5EF4-FFF2-40B4-BE49-F238E27FC236}">
                  <a16:creationId xmlns:a16="http://schemas.microsoft.com/office/drawing/2014/main" id="{03E4DBA5-80C0-47DB-AC83-139696A7AF06}"/>
                </a:ext>
              </a:extLst>
            </p:cNvPr>
            <p:cNvSpPr txBox="1"/>
            <p:nvPr/>
          </p:nvSpPr>
          <p:spPr>
            <a:xfrm>
              <a:off x="7506938" y="4530644"/>
              <a:ext cx="2060160" cy="338554"/>
            </a:xfrm>
            <a:prstGeom prst="rect">
              <a:avLst/>
            </a:prstGeom>
            <a:noFill/>
          </p:spPr>
          <p:txBody>
            <a:bodyPr wrap="square" rtlCol="0">
              <a:spAutoFit/>
            </a:bodyPr>
            <a:lstStyle/>
            <a:p>
              <a:r>
                <a:rPr kumimoji="1" lang="ja-JP" altLang="en-US" sz="1600" b="1" dirty="0"/>
                <a:t>ユーザーストーリー</a:t>
              </a:r>
            </a:p>
          </p:txBody>
        </p:sp>
      </p:grpSp>
      <p:sp>
        <p:nvSpPr>
          <p:cNvPr id="34" name="テキスト ボックス 33">
            <a:extLst>
              <a:ext uri="{FF2B5EF4-FFF2-40B4-BE49-F238E27FC236}">
                <a16:creationId xmlns:a16="http://schemas.microsoft.com/office/drawing/2014/main" id="{3FF724F7-AA80-4EC1-8958-1E2339A4D35D}"/>
              </a:ext>
            </a:extLst>
          </p:cNvPr>
          <p:cNvSpPr txBox="1"/>
          <p:nvPr/>
        </p:nvSpPr>
        <p:spPr>
          <a:xfrm>
            <a:off x="6208625" y="4302403"/>
            <a:ext cx="3974547" cy="584775"/>
          </a:xfrm>
          <a:prstGeom prst="rect">
            <a:avLst/>
          </a:prstGeom>
          <a:noFill/>
        </p:spPr>
        <p:txBody>
          <a:bodyPr wrap="square" rtlCol="0">
            <a:spAutoFit/>
          </a:bodyPr>
          <a:lstStyle/>
          <a:p>
            <a:r>
              <a:rPr kumimoji="1" lang="ja-JP" altLang="en-US" sz="1600" dirty="0"/>
              <a:t>定義されたプロセスの各ステップ毎に、ユーザーストーリーにて要件を整理する。</a:t>
            </a:r>
          </a:p>
        </p:txBody>
      </p:sp>
      <p:pic>
        <p:nvPicPr>
          <p:cNvPr id="36" name="グラフィックス 35" descr="グループ">
            <a:extLst>
              <a:ext uri="{FF2B5EF4-FFF2-40B4-BE49-F238E27FC236}">
                <a16:creationId xmlns:a16="http://schemas.microsoft.com/office/drawing/2014/main" id="{89FFB52A-4D0C-404B-91E1-0062306E67D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80630" y="2908458"/>
            <a:ext cx="914400" cy="914400"/>
          </a:xfrm>
          <a:prstGeom prst="rect">
            <a:avLst/>
          </a:prstGeom>
        </p:spPr>
      </p:pic>
      <p:pic>
        <p:nvPicPr>
          <p:cNvPr id="38" name="グラフィックス 37" descr="線矢印: 直線">
            <a:extLst>
              <a:ext uri="{FF2B5EF4-FFF2-40B4-BE49-F238E27FC236}">
                <a16:creationId xmlns:a16="http://schemas.microsoft.com/office/drawing/2014/main" id="{8C0651E1-1009-4222-8F89-D6A028E2EEB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3818046" y="1684240"/>
            <a:ext cx="665864" cy="2038579"/>
          </a:xfrm>
          <a:prstGeom prst="rect">
            <a:avLst/>
          </a:prstGeom>
        </p:spPr>
      </p:pic>
      <p:pic>
        <p:nvPicPr>
          <p:cNvPr id="41" name="グラフィックス 40" descr="線矢印: 直線">
            <a:extLst>
              <a:ext uri="{FF2B5EF4-FFF2-40B4-BE49-F238E27FC236}">
                <a16:creationId xmlns:a16="http://schemas.microsoft.com/office/drawing/2014/main" id="{93C8461F-5ECA-4F94-8AB1-571D9BD6CEC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5971964" y="1566428"/>
            <a:ext cx="665864" cy="2306472"/>
          </a:xfrm>
          <a:prstGeom prst="rect">
            <a:avLst/>
          </a:prstGeom>
        </p:spPr>
      </p:pic>
      <p:pic>
        <p:nvPicPr>
          <p:cNvPr id="43" name="グラフィックス 42" descr="線矢印: 直線">
            <a:extLst>
              <a:ext uri="{FF2B5EF4-FFF2-40B4-BE49-F238E27FC236}">
                <a16:creationId xmlns:a16="http://schemas.microsoft.com/office/drawing/2014/main" id="{7C4067BF-0341-4DA0-B180-E3D2158AE6F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5812378" y="4435152"/>
            <a:ext cx="848573" cy="2306472"/>
          </a:xfrm>
          <a:prstGeom prst="rect">
            <a:avLst/>
          </a:prstGeom>
        </p:spPr>
      </p:pic>
      <p:grpSp>
        <p:nvGrpSpPr>
          <p:cNvPr id="10" name="グループ化 9">
            <a:extLst>
              <a:ext uri="{FF2B5EF4-FFF2-40B4-BE49-F238E27FC236}">
                <a16:creationId xmlns:a16="http://schemas.microsoft.com/office/drawing/2014/main" id="{3DD48E9C-41F5-45F9-B5A4-CE5EDDB13856}"/>
              </a:ext>
            </a:extLst>
          </p:cNvPr>
          <p:cNvGrpSpPr/>
          <p:nvPr/>
        </p:nvGrpSpPr>
        <p:grpSpPr>
          <a:xfrm>
            <a:off x="4434014" y="2265112"/>
            <a:ext cx="1587845" cy="1077218"/>
            <a:chOff x="4291914" y="3863546"/>
            <a:chExt cx="1598140" cy="1120346"/>
          </a:xfrm>
        </p:grpSpPr>
        <p:sp>
          <p:nvSpPr>
            <p:cNvPr id="6" name="正方形/長方形 5">
              <a:extLst>
                <a:ext uri="{FF2B5EF4-FFF2-40B4-BE49-F238E27FC236}">
                  <a16:creationId xmlns:a16="http://schemas.microsoft.com/office/drawing/2014/main" id="{9DD563A5-B072-492C-BC12-6F3F6C73A546}"/>
                </a:ext>
              </a:extLst>
            </p:cNvPr>
            <p:cNvSpPr/>
            <p:nvPr/>
          </p:nvSpPr>
          <p:spPr>
            <a:xfrm>
              <a:off x="429191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chemeClr val="accent1">
                      <a:lumMod val="75000"/>
                    </a:schemeClr>
                  </a:solidFill>
                  <a:latin typeface="Eras Bold ITC" panose="020B0907030504020204" pitchFamily="34" charset="0"/>
                </a:rPr>
                <a:t>S</a:t>
              </a:r>
              <a:endParaRPr kumimoji="1" lang="ja-JP" altLang="en-US" sz="3200" dirty="0">
                <a:solidFill>
                  <a:schemeClr val="accent1">
                    <a:lumMod val="75000"/>
                  </a:schemeClr>
                </a:solidFill>
                <a:latin typeface="Eras Bold ITC" panose="020B0907030504020204" pitchFamily="34" charset="0"/>
              </a:endParaRPr>
            </a:p>
          </p:txBody>
        </p:sp>
        <p:sp>
          <p:nvSpPr>
            <p:cNvPr id="7" name="正方形/長方形 6">
              <a:extLst>
                <a:ext uri="{FF2B5EF4-FFF2-40B4-BE49-F238E27FC236}">
                  <a16:creationId xmlns:a16="http://schemas.microsoft.com/office/drawing/2014/main" id="{976E3773-F58E-4D36-9025-F4A89369A73C}"/>
                </a:ext>
              </a:extLst>
            </p:cNvPr>
            <p:cNvSpPr/>
            <p:nvPr/>
          </p:nvSpPr>
          <p:spPr>
            <a:xfrm>
              <a:off x="509098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accent1">
                      <a:lumMod val="75000"/>
                    </a:schemeClr>
                  </a:solidFill>
                  <a:latin typeface="Eras Bold ITC" panose="020B0907030504020204" pitchFamily="34" charset="0"/>
                </a:rPr>
                <a:t>W</a:t>
              </a:r>
              <a:endParaRPr kumimoji="1" lang="ja-JP" altLang="en-US" sz="3200" dirty="0">
                <a:solidFill>
                  <a:schemeClr val="accent1">
                    <a:lumMod val="75000"/>
                  </a:schemeClr>
                </a:solidFill>
                <a:latin typeface="Eras Bold ITC" panose="020B0907030504020204" pitchFamily="34" charset="0"/>
              </a:endParaRPr>
            </a:p>
          </p:txBody>
        </p:sp>
        <p:sp>
          <p:nvSpPr>
            <p:cNvPr id="8" name="正方形/長方形 7">
              <a:extLst>
                <a:ext uri="{FF2B5EF4-FFF2-40B4-BE49-F238E27FC236}">
                  <a16:creationId xmlns:a16="http://schemas.microsoft.com/office/drawing/2014/main" id="{8C5547D6-69DE-4D50-9410-8C1BED4F8BAD}"/>
                </a:ext>
              </a:extLst>
            </p:cNvPr>
            <p:cNvSpPr/>
            <p:nvPr/>
          </p:nvSpPr>
          <p:spPr>
            <a:xfrm>
              <a:off x="429191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accent1">
                      <a:lumMod val="75000"/>
                    </a:schemeClr>
                  </a:solidFill>
                  <a:latin typeface="Eras Bold ITC" panose="020B0907030504020204" pitchFamily="34" charset="0"/>
                </a:rPr>
                <a:t>O</a:t>
              </a:r>
              <a:endParaRPr kumimoji="1" lang="ja-JP" altLang="en-US" sz="3200" dirty="0">
                <a:solidFill>
                  <a:schemeClr val="accent1">
                    <a:lumMod val="75000"/>
                  </a:schemeClr>
                </a:solidFill>
                <a:latin typeface="Eras Bold ITC" panose="020B0907030504020204" pitchFamily="34" charset="0"/>
              </a:endParaRPr>
            </a:p>
          </p:txBody>
        </p:sp>
        <p:sp>
          <p:nvSpPr>
            <p:cNvPr id="9" name="正方形/長方形 8">
              <a:extLst>
                <a:ext uri="{FF2B5EF4-FFF2-40B4-BE49-F238E27FC236}">
                  <a16:creationId xmlns:a16="http://schemas.microsoft.com/office/drawing/2014/main" id="{B7008D76-930F-4647-B95D-E1B4C98DA4E2}"/>
                </a:ext>
              </a:extLst>
            </p:cNvPr>
            <p:cNvSpPr/>
            <p:nvPr/>
          </p:nvSpPr>
          <p:spPr>
            <a:xfrm>
              <a:off x="509098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accent1">
                      <a:lumMod val="75000"/>
                    </a:schemeClr>
                  </a:solidFill>
                  <a:latin typeface="Eras Bold ITC" panose="020B0907030504020204" pitchFamily="34" charset="0"/>
                </a:rPr>
                <a:t>T</a:t>
              </a:r>
              <a:endParaRPr kumimoji="1" lang="ja-JP" altLang="en-US" sz="3200" dirty="0">
                <a:solidFill>
                  <a:schemeClr val="accent1">
                    <a:lumMod val="75000"/>
                  </a:schemeClr>
                </a:solidFill>
                <a:latin typeface="Eras Bold ITC" panose="020B0907030504020204" pitchFamily="34" charset="0"/>
              </a:endParaRPr>
            </a:p>
          </p:txBody>
        </p:sp>
      </p:grpSp>
      <p:sp>
        <p:nvSpPr>
          <p:cNvPr id="21" name="吹き出し: 角を丸めた四角形 20">
            <a:extLst>
              <a:ext uri="{FF2B5EF4-FFF2-40B4-BE49-F238E27FC236}">
                <a16:creationId xmlns:a16="http://schemas.microsoft.com/office/drawing/2014/main" id="{99EB0D42-B6EB-4CDD-B166-DEC47810BF81}"/>
              </a:ext>
            </a:extLst>
          </p:cNvPr>
          <p:cNvSpPr/>
          <p:nvPr/>
        </p:nvSpPr>
        <p:spPr>
          <a:xfrm>
            <a:off x="5937673" y="3267730"/>
            <a:ext cx="1989840" cy="430507"/>
          </a:xfrm>
          <a:prstGeom prst="wedgeRoundRectCallout">
            <a:avLst>
              <a:gd name="adj1" fmla="val -48462"/>
              <a:gd name="adj2" fmla="val -1512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002060"/>
                </a:solidFill>
              </a:rPr>
              <a:t>データサイエンティストの支援</a:t>
            </a:r>
          </a:p>
        </p:txBody>
      </p:sp>
      <p:pic>
        <p:nvPicPr>
          <p:cNvPr id="45" name="グラフィックス 44" descr="教師">
            <a:extLst>
              <a:ext uri="{FF2B5EF4-FFF2-40B4-BE49-F238E27FC236}">
                <a16:creationId xmlns:a16="http://schemas.microsoft.com/office/drawing/2014/main" id="{43561679-A461-487F-8A5C-71BB94FE80B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90370" y="2854029"/>
            <a:ext cx="2796045" cy="1623037"/>
          </a:xfrm>
          <a:prstGeom prst="rect">
            <a:avLst/>
          </a:prstGeom>
        </p:spPr>
      </p:pic>
      <p:pic>
        <p:nvPicPr>
          <p:cNvPr id="44" name="グラフィックス 43" descr="線矢印: 直線">
            <a:extLst>
              <a:ext uri="{FF2B5EF4-FFF2-40B4-BE49-F238E27FC236}">
                <a16:creationId xmlns:a16="http://schemas.microsoft.com/office/drawing/2014/main" id="{F80913C5-C24B-4314-9920-457D14399B8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9267567" y="4499205"/>
            <a:ext cx="848573" cy="2306472"/>
          </a:xfrm>
          <a:prstGeom prst="rect">
            <a:avLst/>
          </a:prstGeom>
        </p:spPr>
      </p:pic>
      <p:sp>
        <p:nvSpPr>
          <p:cNvPr id="22" name="正方形/長方形 21">
            <a:extLst>
              <a:ext uri="{FF2B5EF4-FFF2-40B4-BE49-F238E27FC236}">
                <a16:creationId xmlns:a16="http://schemas.microsoft.com/office/drawing/2014/main" id="{7779CAE8-4710-4B18-A2EA-1604536C268E}"/>
              </a:ext>
            </a:extLst>
          </p:cNvPr>
          <p:cNvSpPr/>
          <p:nvPr/>
        </p:nvSpPr>
        <p:spPr>
          <a:xfrm>
            <a:off x="10116140" y="5410887"/>
            <a:ext cx="1834572" cy="584775"/>
          </a:xfrm>
          <a:prstGeom prst="rect">
            <a:avLst/>
          </a:prstGeom>
          <a:noFill/>
        </p:spPr>
        <p:txBody>
          <a:bodyPr wrap="square" lIns="91440" tIns="45720" rIns="91440" bIns="45720">
            <a:spAutoFit/>
          </a:bodyPr>
          <a:lstStyle/>
          <a:p>
            <a:pPr algn="ctr"/>
            <a:r>
              <a:rPr lang="en-US" altLang="ja-JP"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DevOps</a:t>
            </a:r>
            <a:endParaRPr lang="ja-JP" alt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3" name="テキスト ボックス 22">
            <a:extLst>
              <a:ext uri="{FF2B5EF4-FFF2-40B4-BE49-F238E27FC236}">
                <a16:creationId xmlns:a16="http://schemas.microsoft.com/office/drawing/2014/main" id="{74ECC683-857F-4E5C-9B33-7ECCF7DB32B3}"/>
              </a:ext>
            </a:extLst>
          </p:cNvPr>
          <p:cNvSpPr txBox="1"/>
          <p:nvPr/>
        </p:nvSpPr>
        <p:spPr>
          <a:xfrm>
            <a:off x="10116140" y="5995662"/>
            <a:ext cx="1927579" cy="369332"/>
          </a:xfrm>
          <a:prstGeom prst="rect">
            <a:avLst/>
          </a:prstGeom>
          <a:noFill/>
        </p:spPr>
        <p:txBody>
          <a:bodyPr wrap="square" rtlCol="0">
            <a:spAutoFit/>
          </a:bodyPr>
          <a:lstStyle/>
          <a:p>
            <a:pPr algn="ctr"/>
            <a:r>
              <a:rPr lang="ja-JP" altLang="en-US" b="1" dirty="0">
                <a:solidFill>
                  <a:srgbClr val="0070C0"/>
                </a:solidFill>
              </a:rPr>
              <a:t>プロセスへ続く</a:t>
            </a:r>
            <a:endParaRPr kumimoji="1" lang="ja-JP" altLang="en-US" b="1" dirty="0">
              <a:solidFill>
                <a:srgbClr val="0070C0"/>
              </a:solidFill>
            </a:endParaRPr>
          </a:p>
        </p:txBody>
      </p:sp>
      <p:sp>
        <p:nvSpPr>
          <p:cNvPr id="35" name="スライド番号プレースホルダー 34">
            <a:extLst>
              <a:ext uri="{FF2B5EF4-FFF2-40B4-BE49-F238E27FC236}">
                <a16:creationId xmlns:a16="http://schemas.microsoft.com/office/drawing/2014/main" id="{27D2C1BC-6B7D-4224-B1D2-6CB58AA1C5F4}"/>
              </a:ext>
            </a:extLst>
          </p:cNvPr>
          <p:cNvSpPr>
            <a:spLocks noGrp="1"/>
          </p:cNvSpPr>
          <p:nvPr>
            <p:ph type="sldNum" sz="quarter" idx="12"/>
          </p:nvPr>
        </p:nvSpPr>
        <p:spPr/>
        <p:txBody>
          <a:bodyPr/>
          <a:lstStyle/>
          <a:p>
            <a:fld id="{1E1DC047-088E-438F-B077-FCC6D2EF2EB8}" type="slidenum">
              <a:rPr kumimoji="1" lang="ja-JP" altLang="en-US" smtClean="0"/>
              <a:t>38</a:t>
            </a:fld>
            <a:endParaRPr kumimoji="1" lang="ja-JP" altLang="en-US"/>
          </a:p>
        </p:txBody>
      </p:sp>
    </p:spTree>
    <p:extLst>
      <p:ext uri="{BB962C8B-B14F-4D97-AF65-F5344CB8AC3E}">
        <p14:creationId xmlns:p14="http://schemas.microsoft.com/office/powerpoint/2010/main" val="1128669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9C9BF55F-7BB3-45B3-8FD1-98CBAEA85C3F}"/>
              </a:ext>
            </a:extLst>
          </p:cNvPr>
          <p:cNvPicPr>
            <a:picLocks noChangeAspect="1"/>
          </p:cNvPicPr>
          <p:nvPr/>
        </p:nvPicPr>
        <p:blipFill>
          <a:blip r:embed="rId2"/>
          <a:stretch>
            <a:fillRect/>
          </a:stretch>
        </p:blipFill>
        <p:spPr>
          <a:xfrm>
            <a:off x="3435858" y="577999"/>
            <a:ext cx="7900424" cy="2538171"/>
          </a:xfrm>
          <a:prstGeom prst="rect">
            <a:avLst/>
          </a:prstGeom>
        </p:spPr>
      </p:pic>
      <p:grpSp>
        <p:nvGrpSpPr>
          <p:cNvPr id="2" name="グループ化 1">
            <a:extLst>
              <a:ext uri="{FF2B5EF4-FFF2-40B4-BE49-F238E27FC236}">
                <a16:creationId xmlns:a16="http://schemas.microsoft.com/office/drawing/2014/main" id="{F23EEC51-F95F-49F5-B3F4-059893B001E9}"/>
              </a:ext>
            </a:extLst>
          </p:cNvPr>
          <p:cNvGrpSpPr/>
          <p:nvPr/>
        </p:nvGrpSpPr>
        <p:grpSpPr>
          <a:xfrm>
            <a:off x="6096000" y="2769959"/>
            <a:ext cx="5763236" cy="3885742"/>
            <a:chOff x="2382473" y="2666062"/>
            <a:chExt cx="6082015" cy="3600514"/>
          </a:xfrm>
        </p:grpSpPr>
        <p:sp>
          <p:nvSpPr>
            <p:cNvPr id="3" name="正方形/長方形 2">
              <a:extLst>
                <a:ext uri="{FF2B5EF4-FFF2-40B4-BE49-F238E27FC236}">
                  <a16:creationId xmlns:a16="http://schemas.microsoft.com/office/drawing/2014/main" id="{ABD5A706-8EBF-4339-AD43-C0497035FBED}"/>
                </a:ext>
              </a:extLst>
            </p:cNvPr>
            <p:cNvSpPr/>
            <p:nvPr/>
          </p:nvSpPr>
          <p:spPr>
            <a:xfrm>
              <a:off x="2382473" y="2684477"/>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4" name="正方形/長方形 3">
              <a:extLst>
                <a:ext uri="{FF2B5EF4-FFF2-40B4-BE49-F238E27FC236}">
                  <a16:creationId xmlns:a16="http://schemas.microsoft.com/office/drawing/2014/main" id="{B3CB58DF-B6C1-497B-A5B9-65623788FCE7}"/>
                </a:ext>
              </a:extLst>
            </p:cNvPr>
            <p:cNvSpPr/>
            <p:nvPr/>
          </p:nvSpPr>
          <p:spPr>
            <a:xfrm>
              <a:off x="3598876"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 name="正方形/長方形 4">
              <a:extLst>
                <a:ext uri="{FF2B5EF4-FFF2-40B4-BE49-F238E27FC236}">
                  <a16:creationId xmlns:a16="http://schemas.microsoft.com/office/drawing/2014/main" id="{E6F10EF2-9A78-4D3F-8929-20571172CE54}"/>
                </a:ext>
              </a:extLst>
            </p:cNvPr>
            <p:cNvSpPr/>
            <p:nvPr/>
          </p:nvSpPr>
          <p:spPr>
            <a:xfrm>
              <a:off x="4815279" y="2684477"/>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6" name="正方形/長方形 5">
              <a:extLst>
                <a:ext uri="{FF2B5EF4-FFF2-40B4-BE49-F238E27FC236}">
                  <a16:creationId xmlns:a16="http://schemas.microsoft.com/office/drawing/2014/main" id="{D991A639-1CF4-430D-B8C6-A7DCF35F9D63}"/>
                </a:ext>
              </a:extLst>
            </p:cNvPr>
            <p:cNvSpPr/>
            <p:nvPr/>
          </p:nvSpPr>
          <p:spPr>
            <a:xfrm>
              <a:off x="6031682"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7" name="正方形/長方形 6">
              <a:extLst>
                <a:ext uri="{FF2B5EF4-FFF2-40B4-BE49-F238E27FC236}">
                  <a16:creationId xmlns:a16="http://schemas.microsoft.com/office/drawing/2014/main" id="{585ED428-89EE-47A9-B567-7EEEC07675CE}"/>
                </a:ext>
              </a:extLst>
            </p:cNvPr>
            <p:cNvSpPr/>
            <p:nvPr/>
          </p:nvSpPr>
          <p:spPr>
            <a:xfrm>
              <a:off x="6031682" y="4085439"/>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8" name="正方形/長方形 7">
              <a:extLst>
                <a:ext uri="{FF2B5EF4-FFF2-40B4-BE49-F238E27FC236}">
                  <a16:creationId xmlns:a16="http://schemas.microsoft.com/office/drawing/2014/main" id="{644C3D5F-BBC7-42DF-9D94-9C1E9B070F93}"/>
                </a:ext>
              </a:extLst>
            </p:cNvPr>
            <p:cNvSpPr/>
            <p:nvPr/>
          </p:nvSpPr>
          <p:spPr>
            <a:xfrm>
              <a:off x="7248085" y="2684476"/>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9" name="正方形/長方形 8">
              <a:extLst>
                <a:ext uri="{FF2B5EF4-FFF2-40B4-BE49-F238E27FC236}">
                  <a16:creationId xmlns:a16="http://schemas.microsoft.com/office/drawing/2014/main" id="{1A58817D-66BF-4579-9BAF-85E2D669D46D}"/>
                </a:ext>
              </a:extLst>
            </p:cNvPr>
            <p:cNvSpPr/>
            <p:nvPr/>
          </p:nvSpPr>
          <p:spPr>
            <a:xfrm>
              <a:off x="2382473" y="5486399"/>
              <a:ext cx="3095538"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正方形/長方形 9">
              <a:extLst>
                <a:ext uri="{FF2B5EF4-FFF2-40B4-BE49-F238E27FC236}">
                  <a16:creationId xmlns:a16="http://schemas.microsoft.com/office/drawing/2014/main" id="{4979AC72-A2B1-4D51-A8FB-45B6BD7B4017}"/>
                </a:ext>
              </a:extLst>
            </p:cNvPr>
            <p:cNvSpPr/>
            <p:nvPr/>
          </p:nvSpPr>
          <p:spPr>
            <a:xfrm>
              <a:off x="5478011" y="5486399"/>
              <a:ext cx="2986477"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 name="テキスト ボックス 10">
              <a:extLst>
                <a:ext uri="{FF2B5EF4-FFF2-40B4-BE49-F238E27FC236}">
                  <a16:creationId xmlns:a16="http://schemas.microsoft.com/office/drawing/2014/main" id="{F3914924-C990-4C6D-913D-93CBE0C612E9}"/>
                </a:ext>
              </a:extLst>
            </p:cNvPr>
            <p:cNvSpPr txBox="1"/>
            <p:nvPr/>
          </p:nvSpPr>
          <p:spPr>
            <a:xfrm>
              <a:off x="2427667" y="2688720"/>
              <a:ext cx="1040595" cy="498998"/>
            </a:xfrm>
            <a:prstGeom prst="rect">
              <a:avLst/>
            </a:prstGeom>
            <a:noFill/>
          </p:spPr>
          <p:txBody>
            <a:bodyPr wrap="square" rtlCol="0">
              <a:spAutoFit/>
            </a:bodyPr>
            <a:lstStyle/>
            <a:p>
              <a:r>
                <a:rPr kumimoji="1" lang="en-US" altLang="ja-JP" sz="1400" dirty="0"/>
                <a:t>Key </a:t>
              </a:r>
            </a:p>
            <a:p>
              <a:r>
                <a:rPr kumimoji="1" lang="en-US" altLang="ja-JP" sz="1400" dirty="0"/>
                <a:t>Partner</a:t>
              </a:r>
              <a:endParaRPr kumimoji="1" lang="ja-JP" altLang="en-US" sz="1400" dirty="0"/>
            </a:p>
          </p:txBody>
        </p:sp>
        <p:sp>
          <p:nvSpPr>
            <p:cNvPr id="12" name="テキスト ボックス 11">
              <a:extLst>
                <a:ext uri="{FF2B5EF4-FFF2-40B4-BE49-F238E27FC236}">
                  <a16:creationId xmlns:a16="http://schemas.microsoft.com/office/drawing/2014/main" id="{BDF89993-DF78-4B0D-AAF1-DD95CF2B1860}"/>
                </a:ext>
              </a:extLst>
            </p:cNvPr>
            <p:cNvSpPr txBox="1"/>
            <p:nvPr/>
          </p:nvSpPr>
          <p:spPr>
            <a:xfrm>
              <a:off x="3557502" y="2666062"/>
              <a:ext cx="1216189" cy="498998"/>
            </a:xfrm>
            <a:prstGeom prst="rect">
              <a:avLst/>
            </a:prstGeom>
            <a:noFill/>
          </p:spPr>
          <p:txBody>
            <a:bodyPr wrap="square" rtlCol="0">
              <a:spAutoFit/>
            </a:bodyPr>
            <a:lstStyle/>
            <a:p>
              <a:r>
                <a:rPr kumimoji="1" lang="en-US" altLang="ja-JP" sz="1400" dirty="0"/>
                <a:t>Key</a:t>
              </a:r>
            </a:p>
            <a:p>
              <a:r>
                <a:rPr kumimoji="1" lang="en-US" altLang="ja-JP" sz="1400" dirty="0"/>
                <a:t> Activities</a:t>
              </a:r>
              <a:endParaRPr kumimoji="1" lang="ja-JP" altLang="en-US" sz="1400" dirty="0"/>
            </a:p>
          </p:txBody>
        </p:sp>
        <p:sp>
          <p:nvSpPr>
            <p:cNvPr id="13" name="テキスト ボックス 12">
              <a:extLst>
                <a:ext uri="{FF2B5EF4-FFF2-40B4-BE49-F238E27FC236}">
                  <a16:creationId xmlns:a16="http://schemas.microsoft.com/office/drawing/2014/main" id="{2C0E0A67-6D08-4D37-9654-129BAA57C9C5}"/>
                </a:ext>
              </a:extLst>
            </p:cNvPr>
            <p:cNvSpPr txBox="1"/>
            <p:nvPr/>
          </p:nvSpPr>
          <p:spPr>
            <a:xfrm>
              <a:off x="3622697" y="4166724"/>
              <a:ext cx="1139876" cy="484814"/>
            </a:xfrm>
            <a:prstGeom prst="rect">
              <a:avLst/>
            </a:prstGeom>
            <a:noFill/>
          </p:spPr>
          <p:txBody>
            <a:bodyPr wrap="square" rtlCol="0">
              <a:spAutoFit/>
            </a:bodyPr>
            <a:lstStyle/>
            <a:p>
              <a:r>
                <a:rPr kumimoji="1" lang="en-US" altLang="ja-JP" sz="1400" dirty="0"/>
                <a:t>Key </a:t>
              </a:r>
            </a:p>
            <a:p>
              <a:r>
                <a:rPr kumimoji="1" lang="en-US" altLang="ja-JP" sz="1400" dirty="0"/>
                <a:t>Resources</a:t>
              </a:r>
              <a:endParaRPr kumimoji="1" lang="ja-JP" altLang="en-US" sz="1400" dirty="0"/>
            </a:p>
          </p:txBody>
        </p:sp>
        <p:sp>
          <p:nvSpPr>
            <p:cNvPr id="14" name="テキスト ボックス 13">
              <a:extLst>
                <a:ext uri="{FF2B5EF4-FFF2-40B4-BE49-F238E27FC236}">
                  <a16:creationId xmlns:a16="http://schemas.microsoft.com/office/drawing/2014/main" id="{BA34FDBE-7B8E-4B8D-AA89-122454B0D2AA}"/>
                </a:ext>
              </a:extLst>
            </p:cNvPr>
            <p:cNvSpPr txBox="1"/>
            <p:nvPr/>
          </p:nvSpPr>
          <p:spPr>
            <a:xfrm>
              <a:off x="2541584" y="5560799"/>
              <a:ext cx="1853359" cy="285185"/>
            </a:xfrm>
            <a:prstGeom prst="rect">
              <a:avLst/>
            </a:prstGeom>
            <a:noFill/>
          </p:spPr>
          <p:txBody>
            <a:bodyPr wrap="square" rtlCol="0">
              <a:spAutoFit/>
            </a:bodyPr>
            <a:lstStyle/>
            <a:p>
              <a:r>
                <a:rPr lang="en-US" altLang="ja-JP" sz="1400" dirty="0"/>
                <a:t>Cost Structure</a:t>
              </a:r>
              <a:endParaRPr kumimoji="1" lang="ja-JP" altLang="en-US" sz="1400" dirty="0"/>
            </a:p>
          </p:txBody>
        </p:sp>
        <p:sp>
          <p:nvSpPr>
            <p:cNvPr id="15" name="テキスト ボックス 14">
              <a:extLst>
                <a:ext uri="{FF2B5EF4-FFF2-40B4-BE49-F238E27FC236}">
                  <a16:creationId xmlns:a16="http://schemas.microsoft.com/office/drawing/2014/main" id="{DCCF9D14-20CD-4613-97BD-1075E02C284E}"/>
                </a:ext>
              </a:extLst>
            </p:cNvPr>
            <p:cNvSpPr txBox="1"/>
            <p:nvPr/>
          </p:nvSpPr>
          <p:spPr>
            <a:xfrm>
              <a:off x="5950943" y="2705448"/>
              <a:ext cx="1454618" cy="498998"/>
            </a:xfrm>
            <a:prstGeom prst="rect">
              <a:avLst/>
            </a:prstGeom>
            <a:noFill/>
          </p:spPr>
          <p:txBody>
            <a:bodyPr wrap="square" rtlCol="0">
              <a:spAutoFit/>
            </a:bodyPr>
            <a:lstStyle/>
            <a:p>
              <a:r>
                <a:rPr lang="en-US" altLang="ja-JP" sz="1400" dirty="0"/>
                <a:t>Customer</a:t>
              </a:r>
            </a:p>
            <a:p>
              <a:r>
                <a:rPr lang="en-US" altLang="ja-JP" sz="1400" dirty="0"/>
                <a:t>Relationships</a:t>
              </a:r>
              <a:endParaRPr kumimoji="1" lang="ja-JP" altLang="en-US" sz="1400" dirty="0"/>
            </a:p>
          </p:txBody>
        </p:sp>
        <p:sp>
          <p:nvSpPr>
            <p:cNvPr id="16" name="テキスト ボックス 15">
              <a:extLst>
                <a:ext uri="{FF2B5EF4-FFF2-40B4-BE49-F238E27FC236}">
                  <a16:creationId xmlns:a16="http://schemas.microsoft.com/office/drawing/2014/main" id="{699EFF33-C8DA-4D1C-B791-9FA38BFB1743}"/>
                </a:ext>
              </a:extLst>
            </p:cNvPr>
            <p:cNvSpPr txBox="1"/>
            <p:nvPr/>
          </p:nvSpPr>
          <p:spPr>
            <a:xfrm>
              <a:off x="7274757" y="2691087"/>
              <a:ext cx="1122672" cy="498998"/>
            </a:xfrm>
            <a:prstGeom prst="rect">
              <a:avLst/>
            </a:prstGeom>
            <a:noFill/>
          </p:spPr>
          <p:txBody>
            <a:bodyPr wrap="square" rtlCol="0">
              <a:spAutoFit/>
            </a:bodyPr>
            <a:lstStyle/>
            <a:p>
              <a:r>
                <a:rPr lang="en-US" altLang="ja-JP" sz="1400" dirty="0"/>
                <a:t>Customer </a:t>
              </a:r>
            </a:p>
            <a:p>
              <a:r>
                <a:rPr lang="en-US" altLang="ja-JP" sz="1400" dirty="0"/>
                <a:t>Segments</a:t>
              </a:r>
              <a:endParaRPr kumimoji="1" lang="ja-JP" altLang="en-US" sz="1400" dirty="0"/>
            </a:p>
          </p:txBody>
        </p:sp>
        <p:sp>
          <p:nvSpPr>
            <p:cNvPr id="17" name="テキスト ボックス 16">
              <a:extLst>
                <a:ext uri="{FF2B5EF4-FFF2-40B4-BE49-F238E27FC236}">
                  <a16:creationId xmlns:a16="http://schemas.microsoft.com/office/drawing/2014/main" id="{A5E2A775-580F-45B1-A949-C9893C419E86}"/>
                </a:ext>
              </a:extLst>
            </p:cNvPr>
            <p:cNvSpPr txBox="1"/>
            <p:nvPr/>
          </p:nvSpPr>
          <p:spPr>
            <a:xfrm>
              <a:off x="6125412" y="4133158"/>
              <a:ext cx="1122672" cy="285185"/>
            </a:xfrm>
            <a:prstGeom prst="rect">
              <a:avLst/>
            </a:prstGeom>
            <a:noFill/>
          </p:spPr>
          <p:txBody>
            <a:bodyPr wrap="square" rtlCol="0">
              <a:spAutoFit/>
            </a:bodyPr>
            <a:lstStyle/>
            <a:p>
              <a:r>
                <a:rPr lang="en-US" altLang="ja-JP" sz="1400" dirty="0"/>
                <a:t>Channels</a:t>
              </a:r>
              <a:endParaRPr kumimoji="1" lang="ja-JP" altLang="en-US" sz="1400" dirty="0"/>
            </a:p>
          </p:txBody>
        </p:sp>
        <p:sp>
          <p:nvSpPr>
            <p:cNvPr id="18" name="テキスト ボックス 17">
              <a:extLst>
                <a:ext uri="{FF2B5EF4-FFF2-40B4-BE49-F238E27FC236}">
                  <a16:creationId xmlns:a16="http://schemas.microsoft.com/office/drawing/2014/main" id="{4199DEE7-484D-44F9-B9F4-87989A2FC660}"/>
                </a:ext>
              </a:extLst>
            </p:cNvPr>
            <p:cNvSpPr txBox="1"/>
            <p:nvPr/>
          </p:nvSpPr>
          <p:spPr>
            <a:xfrm>
              <a:off x="4762573" y="2979419"/>
              <a:ext cx="1402553" cy="498998"/>
            </a:xfrm>
            <a:prstGeom prst="rect">
              <a:avLst/>
            </a:prstGeom>
            <a:noFill/>
          </p:spPr>
          <p:txBody>
            <a:bodyPr wrap="square" rtlCol="0">
              <a:spAutoFit/>
            </a:bodyPr>
            <a:lstStyle/>
            <a:p>
              <a:r>
                <a:rPr kumimoji="1" lang="en-US" altLang="ja-JP" sz="1400" dirty="0"/>
                <a:t>Value </a:t>
              </a:r>
            </a:p>
            <a:p>
              <a:r>
                <a:rPr kumimoji="1" lang="en-US" altLang="ja-JP" sz="1400" dirty="0"/>
                <a:t>Propositions</a:t>
              </a:r>
              <a:endParaRPr kumimoji="1" lang="ja-JP" altLang="en-US" sz="1400" dirty="0"/>
            </a:p>
          </p:txBody>
        </p:sp>
        <p:sp>
          <p:nvSpPr>
            <p:cNvPr id="19" name="テキスト ボックス 18">
              <a:extLst>
                <a:ext uri="{FF2B5EF4-FFF2-40B4-BE49-F238E27FC236}">
                  <a16:creationId xmlns:a16="http://schemas.microsoft.com/office/drawing/2014/main" id="{3BAC195E-610E-4247-9E08-565BACB0C78C}"/>
                </a:ext>
              </a:extLst>
            </p:cNvPr>
            <p:cNvSpPr txBox="1"/>
            <p:nvPr/>
          </p:nvSpPr>
          <p:spPr>
            <a:xfrm>
              <a:off x="5606710" y="5534119"/>
              <a:ext cx="2229382" cy="285185"/>
            </a:xfrm>
            <a:prstGeom prst="rect">
              <a:avLst/>
            </a:prstGeom>
            <a:noFill/>
          </p:spPr>
          <p:txBody>
            <a:bodyPr wrap="square" rtlCol="0">
              <a:spAutoFit/>
            </a:bodyPr>
            <a:lstStyle/>
            <a:p>
              <a:r>
                <a:rPr kumimoji="1" lang="en-US" altLang="ja-JP" sz="1400" dirty="0"/>
                <a:t>Revenue Streams</a:t>
              </a:r>
              <a:endParaRPr kumimoji="1" lang="ja-JP" altLang="en-US" sz="1400" dirty="0"/>
            </a:p>
          </p:txBody>
        </p:sp>
      </p:grpSp>
      <p:grpSp>
        <p:nvGrpSpPr>
          <p:cNvPr id="27" name="グループ化 26">
            <a:extLst>
              <a:ext uri="{FF2B5EF4-FFF2-40B4-BE49-F238E27FC236}">
                <a16:creationId xmlns:a16="http://schemas.microsoft.com/office/drawing/2014/main" id="{E03B4E98-D4B3-4299-8B29-897DEDCCA3C6}"/>
              </a:ext>
            </a:extLst>
          </p:cNvPr>
          <p:cNvGrpSpPr/>
          <p:nvPr/>
        </p:nvGrpSpPr>
        <p:grpSpPr>
          <a:xfrm>
            <a:off x="457881" y="5449004"/>
            <a:ext cx="5565257" cy="830997"/>
            <a:chOff x="768273" y="8158648"/>
            <a:chExt cx="5565257" cy="830997"/>
          </a:xfrm>
        </p:grpSpPr>
        <p:sp>
          <p:nvSpPr>
            <p:cNvPr id="23" name="楕円 22">
              <a:extLst>
                <a:ext uri="{FF2B5EF4-FFF2-40B4-BE49-F238E27FC236}">
                  <a16:creationId xmlns:a16="http://schemas.microsoft.com/office/drawing/2014/main" id="{4B58A1E4-85CC-423F-875E-CB21F6697BEA}"/>
                </a:ext>
              </a:extLst>
            </p:cNvPr>
            <p:cNvSpPr/>
            <p:nvPr/>
          </p:nvSpPr>
          <p:spPr>
            <a:xfrm>
              <a:off x="768273" y="8464981"/>
              <a:ext cx="470342" cy="189924"/>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59B7ED93-303E-409D-90C5-25602F82AD60}"/>
                </a:ext>
              </a:extLst>
            </p:cNvPr>
            <p:cNvGrpSpPr/>
            <p:nvPr/>
          </p:nvGrpSpPr>
          <p:grpSpPr>
            <a:xfrm>
              <a:off x="768273" y="8158648"/>
              <a:ext cx="5565257" cy="830997"/>
              <a:chOff x="768273" y="8144766"/>
              <a:chExt cx="5565257" cy="830997"/>
            </a:xfrm>
          </p:grpSpPr>
          <p:sp>
            <p:nvSpPr>
              <p:cNvPr id="21" name="テキスト ボックス 20">
                <a:extLst>
                  <a:ext uri="{FF2B5EF4-FFF2-40B4-BE49-F238E27FC236}">
                    <a16:creationId xmlns:a16="http://schemas.microsoft.com/office/drawing/2014/main" id="{EDD66F3F-E37A-414C-9B9A-BE79E98FD2F9}"/>
                  </a:ext>
                </a:extLst>
              </p:cNvPr>
              <p:cNvSpPr txBox="1"/>
              <p:nvPr/>
            </p:nvSpPr>
            <p:spPr>
              <a:xfrm>
                <a:off x="1238615" y="8144766"/>
                <a:ext cx="5094915" cy="830997"/>
              </a:xfrm>
              <a:prstGeom prst="rect">
                <a:avLst/>
              </a:prstGeom>
              <a:noFill/>
            </p:spPr>
            <p:txBody>
              <a:bodyPr wrap="square" rtlCol="0">
                <a:spAutoFit/>
              </a:bodyPr>
              <a:lstStyle/>
              <a:p>
                <a:r>
                  <a:rPr lang="ja-JP" altLang="en-US" sz="1600" dirty="0"/>
                  <a:t>推測：思い付き、データで説明できない</a:t>
                </a:r>
                <a:endParaRPr lang="en-US" altLang="ja-JP" sz="1600" dirty="0"/>
              </a:p>
              <a:p>
                <a:r>
                  <a:rPr kumimoji="1" lang="ja-JP" altLang="en-US" sz="1600" dirty="0"/>
                  <a:t>仮説：一部のデータで主要な部分の説明ができる</a:t>
                </a:r>
                <a:endParaRPr kumimoji="1" lang="en-US" altLang="ja-JP" sz="1600" dirty="0"/>
              </a:p>
              <a:p>
                <a:r>
                  <a:rPr lang="ja-JP" altLang="en-US" sz="1600" dirty="0"/>
                  <a:t>事実：ほぼデータで説明できる。</a:t>
                </a:r>
                <a:endParaRPr kumimoji="1" lang="ja-JP" altLang="en-US" sz="1600" dirty="0"/>
              </a:p>
            </p:txBody>
          </p:sp>
          <p:sp>
            <p:nvSpPr>
              <p:cNvPr id="22" name="楕円 21">
                <a:extLst>
                  <a:ext uri="{FF2B5EF4-FFF2-40B4-BE49-F238E27FC236}">
                    <a16:creationId xmlns:a16="http://schemas.microsoft.com/office/drawing/2014/main" id="{A7AD3B95-4FB6-4EC4-AA04-B31DA4262EF6}"/>
                  </a:ext>
                </a:extLst>
              </p:cNvPr>
              <p:cNvSpPr/>
              <p:nvPr/>
            </p:nvSpPr>
            <p:spPr>
              <a:xfrm>
                <a:off x="768273" y="8186875"/>
                <a:ext cx="470342" cy="189924"/>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78FAE107-4761-48FE-B8B6-56194BD32C81}"/>
                  </a:ext>
                </a:extLst>
              </p:cNvPr>
              <p:cNvSpPr/>
              <p:nvPr/>
            </p:nvSpPr>
            <p:spPr>
              <a:xfrm>
                <a:off x="768273" y="8708323"/>
                <a:ext cx="470342" cy="189924"/>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4" name="テキスト ボックス 23">
            <a:extLst>
              <a:ext uri="{FF2B5EF4-FFF2-40B4-BE49-F238E27FC236}">
                <a16:creationId xmlns:a16="http://schemas.microsoft.com/office/drawing/2014/main" id="{9F6BA1D6-1AC7-4378-A29B-8BB79FD05272}"/>
              </a:ext>
            </a:extLst>
          </p:cNvPr>
          <p:cNvSpPr txBox="1"/>
          <p:nvPr/>
        </p:nvSpPr>
        <p:spPr>
          <a:xfrm>
            <a:off x="457881" y="1294391"/>
            <a:ext cx="3951027" cy="646331"/>
          </a:xfrm>
          <a:prstGeom prst="rect">
            <a:avLst/>
          </a:prstGeom>
          <a:noFill/>
        </p:spPr>
        <p:txBody>
          <a:bodyPr wrap="square" rtlCol="0">
            <a:spAutoFit/>
          </a:bodyPr>
          <a:lstStyle/>
          <a:p>
            <a:r>
              <a:rPr kumimoji="1" lang="ja-JP" altLang="en-US" dirty="0"/>
              <a:t>右図のビジネスモデルのマップにて</a:t>
            </a:r>
            <a:r>
              <a:rPr kumimoji="1" lang="en-US" altLang="ja-JP" dirty="0"/>
              <a:t>IT</a:t>
            </a:r>
            <a:r>
              <a:rPr kumimoji="1" lang="ja-JP" altLang="en-US" dirty="0"/>
              <a:t>プロジェクトの状況を把握する。</a:t>
            </a:r>
            <a:endParaRPr lang="en-US" altLang="ja-JP" dirty="0"/>
          </a:p>
        </p:txBody>
      </p:sp>
      <p:sp>
        <p:nvSpPr>
          <p:cNvPr id="28" name="四角形: 角を丸くする 27">
            <a:extLst>
              <a:ext uri="{FF2B5EF4-FFF2-40B4-BE49-F238E27FC236}">
                <a16:creationId xmlns:a16="http://schemas.microsoft.com/office/drawing/2014/main" id="{0DEDECA6-DE70-485D-AFDA-CB8F4CF0C423}"/>
              </a:ext>
            </a:extLst>
          </p:cNvPr>
          <p:cNvSpPr/>
          <p:nvPr/>
        </p:nvSpPr>
        <p:spPr>
          <a:xfrm>
            <a:off x="10813683" y="3862317"/>
            <a:ext cx="968990" cy="368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対象顧客</a:t>
            </a:r>
            <a:endParaRPr lang="en-US" altLang="ja-JP" sz="1400" dirty="0"/>
          </a:p>
        </p:txBody>
      </p:sp>
      <p:sp>
        <p:nvSpPr>
          <p:cNvPr id="29" name="四角形: 角を丸くする 28">
            <a:extLst>
              <a:ext uri="{FF2B5EF4-FFF2-40B4-BE49-F238E27FC236}">
                <a16:creationId xmlns:a16="http://schemas.microsoft.com/office/drawing/2014/main" id="{BA963B4A-4378-4C61-9C85-A020501CD885}"/>
              </a:ext>
            </a:extLst>
          </p:cNvPr>
          <p:cNvSpPr/>
          <p:nvPr/>
        </p:nvSpPr>
        <p:spPr>
          <a:xfrm>
            <a:off x="6172507" y="3741831"/>
            <a:ext cx="955343" cy="338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協力企業</a:t>
            </a:r>
            <a:endParaRPr kumimoji="1" lang="ja-JP" altLang="en-US" sz="1400" dirty="0"/>
          </a:p>
        </p:txBody>
      </p:sp>
      <p:sp>
        <p:nvSpPr>
          <p:cNvPr id="30" name="四角形: 角を丸くする 29">
            <a:extLst>
              <a:ext uri="{FF2B5EF4-FFF2-40B4-BE49-F238E27FC236}">
                <a16:creationId xmlns:a16="http://schemas.microsoft.com/office/drawing/2014/main" id="{57B1601F-149B-4C04-9B36-49FF128A0564}"/>
              </a:ext>
            </a:extLst>
          </p:cNvPr>
          <p:cNvSpPr/>
          <p:nvPr/>
        </p:nvSpPr>
        <p:spPr>
          <a:xfrm>
            <a:off x="7233211" y="3357722"/>
            <a:ext cx="1152647" cy="338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主要な活動</a:t>
            </a:r>
          </a:p>
        </p:txBody>
      </p:sp>
      <p:sp>
        <p:nvSpPr>
          <p:cNvPr id="31" name="四角形: 角を丸くする 30">
            <a:extLst>
              <a:ext uri="{FF2B5EF4-FFF2-40B4-BE49-F238E27FC236}">
                <a16:creationId xmlns:a16="http://schemas.microsoft.com/office/drawing/2014/main" id="{E9F5C85E-4B21-41AD-B92F-29540A9E51F2}"/>
              </a:ext>
            </a:extLst>
          </p:cNvPr>
          <p:cNvSpPr/>
          <p:nvPr/>
        </p:nvSpPr>
        <p:spPr>
          <a:xfrm>
            <a:off x="7370989" y="4952845"/>
            <a:ext cx="968990" cy="5674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必要な</a:t>
            </a:r>
            <a:endParaRPr kumimoji="1" lang="en-US" altLang="ja-JP" sz="1400" dirty="0"/>
          </a:p>
          <a:p>
            <a:pPr algn="ctr"/>
            <a:r>
              <a:rPr kumimoji="1" lang="ja-JP" altLang="en-US" sz="1400" dirty="0"/>
              <a:t>リソース</a:t>
            </a:r>
          </a:p>
        </p:txBody>
      </p:sp>
      <p:sp>
        <p:nvSpPr>
          <p:cNvPr id="33" name="四角形: 角を丸くする 32">
            <a:extLst>
              <a:ext uri="{FF2B5EF4-FFF2-40B4-BE49-F238E27FC236}">
                <a16:creationId xmlns:a16="http://schemas.microsoft.com/office/drawing/2014/main" id="{B46C7BB3-FF5D-40C4-9D38-5822FF9377AC}"/>
              </a:ext>
            </a:extLst>
          </p:cNvPr>
          <p:cNvSpPr/>
          <p:nvPr/>
        </p:nvSpPr>
        <p:spPr>
          <a:xfrm>
            <a:off x="8516216" y="3993626"/>
            <a:ext cx="968990" cy="5674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提供する</a:t>
            </a:r>
            <a:endParaRPr lang="en-US" altLang="ja-JP" sz="1400" dirty="0"/>
          </a:p>
          <a:p>
            <a:pPr algn="ctr"/>
            <a:r>
              <a:rPr kumimoji="1" lang="ja-JP" altLang="en-US" sz="1400" dirty="0"/>
              <a:t>価値</a:t>
            </a:r>
            <a:endParaRPr kumimoji="1" lang="en-US" altLang="ja-JP" sz="1400" dirty="0"/>
          </a:p>
        </p:txBody>
      </p:sp>
      <p:sp>
        <p:nvSpPr>
          <p:cNvPr id="34" name="四角形: 角を丸くする 33">
            <a:extLst>
              <a:ext uri="{FF2B5EF4-FFF2-40B4-BE49-F238E27FC236}">
                <a16:creationId xmlns:a16="http://schemas.microsoft.com/office/drawing/2014/main" id="{423397F6-6C3A-4635-9A89-CEE7C633CE1A}"/>
              </a:ext>
            </a:extLst>
          </p:cNvPr>
          <p:cNvSpPr/>
          <p:nvPr/>
        </p:nvSpPr>
        <p:spPr>
          <a:xfrm>
            <a:off x="9661036" y="3375280"/>
            <a:ext cx="968990" cy="5674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顧客関係構築活動</a:t>
            </a:r>
            <a:endParaRPr lang="en-US" altLang="ja-JP" sz="1400" dirty="0"/>
          </a:p>
        </p:txBody>
      </p:sp>
      <p:sp>
        <p:nvSpPr>
          <p:cNvPr id="35" name="四角形: 角を丸くする 34">
            <a:extLst>
              <a:ext uri="{FF2B5EF4-FFF2-40B4-BE49-F238E27FC236}">
                <a16:creationId xmlns:a16="http://schemas.microsoft.com/office/drawing/2014/main" id="{34FFEA11-0FE3-423F-BE9E-ABDC91AF41C6}"/>
              </a:ext>
            </a:extLst>
          </p:cNvPr>
          <p:cNvSpPr/>
          <p:nvPr/>
        </p:nvSpPr>
        <p:spPr>
          <a:xfrm>
            <a:off x="9676284" y="4752012"/>
            <a:ext cx="968990"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提供方法</a:t>
            </a:r>
            <a:endParaRPr lang="en-US" altLang="ja-JP" sz="1400" dirty="0"/>
          </a:p>
        </p:txBody>
      </p:sp>
      <p:sp>
        <p:nvSpPr>
          <p:cNvPr id="36" name="四角形: 角を丸くする 35">
            <a:extLst>
              <a:ext uri="{FF2B5EF4-FFF2-40B4-BE49-F238E27FC236}">
                <a16:creationId xmlns:a16="http://schemas.microsoft.com/office/drawing/2014/main" id="{87F7F818-670F-4EB8-9E5C-18C3F55A1F08}"/>
              </a:ext>
            </a:extLst>
          </p:cNvPr>
          <p:cNvSpPr/>
          <p:nvPr/>
        </p:nvSpPr>
        <p:spPr>
          <a:xfrm>
            <a:off x="10027401" y="6151900"/>
            <a:ext cx="1358373" cy="433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得られる収入</a:t>
            </a:r>
            <a:endParaRPr lang="en-US" altLang="ja-JP" sz="1400" dirty="0"/>
          </a:p>
        </p:txBody>
      </p:sp>
      <p:sp>
        <p:nvSpPr>
          <p:cNvPr id="37" name="四角形: 角を丸くする 36">
            <a:extLst>
              <a:ext uri="{FF2B5EF4-FFF2-40B4-BE49-F238E27FC236}">
                <a16:creationId xmlns:a16="http://schemas.microsoft.com/office/drawing/2014/main" id="{D1AF7E09-D132-43CB-8CE8-69210BD19C12}"/>
              </a:ext>
            </a:extLst>
          </p:cNvPr>
          <p:cNvSpPr/>
          <p:nvPr/>
        </p:nvSpPr>
        <p:spPr>
          <a:xfrm>
            <a:off x="7205534" y="6151900"/>
            <a:ext cx="1228297" cy="433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コスト構造</a:t>
            </a:r>
            <a:endParaRPr lang="en-US" altLang="ja-JP" sz="1400" dirty="0"/>
          </a:p>
        </p:txBody>
      </p:sp>
    </p:spTree>
    <p:extLst>
      <p:ext uri="{BB962C8B-B14F-4D97-AF65-F5344CB8AC3E}">
        <p14:creationId xmlns:p14="http://schemas.microsoft.com/office/powerpoint/2010/main" val="234881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C715422-9130-4F1F-A8B3-AA1AE10AD9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48" y="205530"/>
            <a:ext cx="12161103" cy="6446939"/>
          </a:xfrm>
          <a:prstGeom prst="rect">
            <a:avLst/>
          </a:prstGeom>
        </p:spPr>
      </p:pic>
    </p:spTree>
    <p:extLst>
      <p:ext uri="{BB962C8B-B14F-4D97-AF65-F5344CB8AC3E}">
        <p14:creationId xmlns:p14="http://schemas.microsoft.com/office/powerpoint/2010/main" val="2522205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D82186FC-1322-46FB-982C-A0E857FE54B3}"/>
              </a:ext>
            </a:extLst>
          </p:cNvPr>
          <p:cNvGrpSpPr/>
          <p:nvPr/>
        </p:nvGrpSpPr>
        <p:grpSpPr>
          <a:xfrm>
            <a:off x="1344304" y="1778252"/>
            <a:ext cx="9289992" cy="3719015"/>
            <a:chOff x="906011" y="125835"/>
            <a:chExt cx="10922466" cy="6732165"/>
          </a:xfrm>
        </p:grpSpPr>
        <p:grpSp>
          <p:nvGrpSpPr>
            <p:cNvPr id="25" name="グループ化 24">
              <a:extLst>
                <a:ext uri="{FF2B5EF4-FFF2-40B4-BE49-F238E27FC236}">
                  <a16:creationId xmlns:a16="http://schemas.microsoft.com/office/drawing/2014/main" id="{EB69E7B7-41EB-4581-8D17-9A29B9BC52D1}"/>
                </a:ext>
              </a:extLst>
            </p:cNvPr>
            <p:cNvGrpSpPr/>
            <p:nvPr/>
          </p:nvGrpSpPr>
          <p:grpSpPr>
            <a:xfrm>
              <a:off x="906011" y="125835"/>
              <a:ext cx="10922466" cy="6732165"/>
              <a:chOff x="906011" y="125835"/>
              <a:chExt cx="10922466" cy="6732165"/>
            </a:xfrm>
          </p:grpSpPr>
          <p:sp>
            <p:nvSpPr>
              <p:cNvPr id="2" name="正方形/長方形 1">
                <a:extLst>
                  <a:ext uri="{FF2B5EF4-FFF2-40B4-BE49-F238E27FC236}">
                    <a16:creationId xmlns:a16="http://schemas.microsoft.com/office/drawing/2014/main" id="{ADA96556-3CAE-40E0-AE94-C20C74CF8B87}"/>
                  </a:ext>
                </a:extLst>
              </p:cNvPr>
              <p:cNvSpPr/>
              <p:nvPr/>
            </p:nvSpPr>
            <p:spPr>
              <a:xfrm>
                <a:off x="1149292" y="304801"/>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4582902E-3108-4F54-8875-9301F7EF020F}"/>
                  </a:ext>
                </a:extLst>
              </p:cNvPr>
              <p:cNvSpPr/>
              <p:nvPr/>
            </p:nvSpPr>
            <p:spPr>
              <a:xfrm>
                <a:off x="1149292" y="2232869"/>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A6318F5F-8CBD-4AD0-8D83-DCD419ACA35B}"/>
                  </a:ext>
                </a:extLst>
              </p:cNvPr>
              <p:cNvSpPr/>
              <p:nvPr/>
            </p:nvSpPr>
            <p:spPr>
              <a:xfrm>
                <a:off x="1149292" y="3801610"/>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1E4DC91-AA4F-459D-821F-70191F80E14C}"/>
                  </a:ext>
                </a:extLst>
              </p:cNvPr>
              <p:cNvSpPr/>
              <p:nvPr/>
            </p:nvSpPr>
            <p:spPr>
              <a:xfrm>
                <a:off x="1149292" y="5370351"/>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F59A534-1A14-48A0-8093-86E8C6D65A2F}"/>
                  </a:ext>
                </a:extLst>
              </p:cNvPr>
              <p:cNvSpPr/>
              <p:nvPr/>
            </p:nvSpPr>
            <p:spPr>
              <a:xfrm>
                <a:off x="3923252" y="304801"/>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F0EA7AA-8191-4C47-96A8-465136669C98}"/>
                  </a:ext>
                </a:extLst>
              </p:cNvPr>
              <p:cNvSpPr/>
              <p:nvPr/>
            </p:nvSpPr>
            <p:spPr>
              <a:xfrm>
                <a:off x="6603534" y="304800"/>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7D9A57C-368A-42FE-B03F-1C4A939EAFF2}"/>
                  </a:ext>
                </a:extLst>
              </p:cNvPr>
              <p:cNvSpPr/>
              <p:nvPr/>
            </p:nvSpPr>
            <p:spPr>
              <a:xfrm>
                <a:off x="9283816" y="304800"/>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AB3079A-E14D-4917-B95A-900C2CCDB4AD}"/>
                  </a:ext>
                </a:extLst>
              </p:cNvPr>
              <p:cNvSpPr/>
              <p:nvPr/>
            </p:nvSpPr>
            <p:spPr>
              <a:xfrm>
                <a:off x="3923252" y="1999375"/>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ビジネス・チーム</a:t>
                </a:r>
                <a:r>
                  <a:rPr lang="ja-JP" altLang="en-US" sz="1000" b="1" dirty="0">
                    <a:solidFill>
                      <a:srgbClr val="002060"/>
                    </a:solidFill>
                  </a:rPr>
                  <a:t>施策</a:t>
                </a:r>
                <a:endParaRPr kumimoji="1" lang="ja-JP" altLang="en-US" sz="1000" b="1" dirty="0">
                  <a:solidFill>
                    <a:srgbClr val="002060"/>
                  </a:solidFill>
                </a:endParaRPr>
              </a:p>
            </p:txBody>
          </p:sp>
          <p:sp>
            <p:nvSpPr>
              <p:cNvPr id="10" name="正方形/長方形 9">
                <a:extLst>
                  <a:ext uri="{FF2B5EF4-FFF2-40B4-BE49-F238E27FC236}">
                    <a16:creationId xmlns:a16="http://schemas.microsoft.com/office/drawing/2014/main" id="{360C4FCA-AA91-40EF-9F0C-FAF500A5D32E}"/>
                  </a:ext>
                </a:extLst>
              </p:cNvPr>
              <p:cNvSpPr/>
              <p:nvPr/>
            </p:nvSpPr>
            <p:spPr>
              <a:xfrm>
                <a:off x="3923252" y="3375169"/>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インフラ・チーム施策</a:t>
                </a:r>
              </a:p>
            </p:txBody>
          </p:sp>
          <p:sp>
            <p:nvSpPr>
              <p:cNvPr id="11" name="正方形/長方形 10">
                <a:extLst>
                  <a:ext uri="{FF2B5EF4-FFF2-40B4-BE49-F238E27FC236}">
                    <a16:creationId xmlns:a16="http://schemas.microsoft.com/office/drawing/2014/main" id="{B498AE6C-7F40-414B-98FC-277F971E290C}"/>
                  </a:ext>
                </a:extLst>
              </p:cNvPr>
              <p:cNvSpPr/>
              <p:nvPr/>
            </p:nvSpPr>
            <p:spPr>
              <a:xfrm>
                <a:off x="3923252" y="2687272"/>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開発チーム施策</a:t>
                </a:r>
              </a:p>
            </p:txBody>
          </p:sp>
          <p:sp>
            <p:nvSpPr>
              <p:cNvPr id="12" name="正方形/長方形 11">
                <a:extLst>
                  <a:ext uri="{FF2B5EF4-FFF2-40B4-BE49-F238E27FC236}">
                    <a16:creationId xmlns:a16="http://schemas.microsoft.com/office/drawing/2014/main" id="{A3AABDC5-3EF5-4D1A-B8B9-36D141B8FA3D}"/>
                  </a:ext>
                </a:extLst>
              </p:cNvPr>
              <p:cNvSpPr/>
              <p:nvPr/>
            </p:nvSpPr>
            <p:spPr>
              <a:xfrm>
                <a:off x="3923252" y="4063066"/>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運用チーム施策</a:t>
                </a:r>
              </a:p>
            </p:txBody>
          </p:sp>
          <p:sp>
            <p:nvSpPr>
              <p:cNvPr id="13" name="正方形/長方形 12">
                <a:extLst>
                  <a:ext uri="{FF2B5EF4-FFF2-40B4-BE49-F238E27FC236}">
                    <a16:creationId xmlns:a16="http://schemas.microsoft.com/office/drawing/2014/main" id="{464BAAD5-BA78-4A4F-B698-E3028619898B}"/>
                  </a:ext>
                </a:extLst>
              </p:cNvPr>
              <p:cNvSpPr/>
              <p:nvPr/>
            </p:nvSpPr>
            <p:spPr>
              <a:xfrm>
                <a:off x="3923252" y="4750963"/>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セキュリテー施策</a:t>
                </a:r>
              </a:p>
            </p:txBody>
          </p:sp>
          <p:sp>
            <p:nvSpPr>
              <p:cNvPr id="14" name="正方形/長方形 13">
                <a:extLst>
                  <a:ext uri="{FF2B5EF4-FFF2-40B4-BE49-F238E27FC236}">
                    <a16:creationId xmlns:a16="http://schemas.microsoft.com/office/drawing/2014/main" id="{1201C6D0-5683-4F29-B6E0-7F141C93FEC2}"/>
                  </a:ext>
                </a:extLst>
              </p:cNvPr>
              <p:cNvSpPr/>
              <p:nvPr/>
            </p:nvSpPr>
            <p:spPr>
              <a:xfrm>
                <a:off x="6603534" y="1999375"/>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ビジネス・チーム行動計画</a:t>
                </a:r>
              </a:p>
            </p:txBody>
          </p:sp>
          <p:sp>
            <p:nvSpPr>
              <p:cNvPr id="15" name="正方形/長方形 14">
                <a:extLst>
                  <a:ext uri="{FF2B5EF4-FFF2-40B4-BE49-F238E27FC236}">
                    <a16:creationId xmlns:a16="http://schemas.microsoft.com/office/drawing/2014/main" id="{A7811461-3DBA-409C-9EB4-4D751E6BAFAE}"/>
                  </a:ext>
                </a:extLst>
              </p:cNvPr>
              <p:cNvSpPr/>
              <p:nvPr/>
            </p:nvSpPr>
            <p:spPr>
              <a:xfrm>
                <a:off x="6603534" y="2698458"/>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開発チーム行動計画</a:t>
                </a:r>
              </a:p>
            </p:txBody>
          </p:sp>
          <p:sp>
            <p:nvSpPr>
              <p:cNvPr id="16" name="正方形/長方形 15">
                <a:extLst>
                  <a:ext uri="{FF2B5EF4-FFF2-40B4-BE49-F238E27FC236}">
                    <a16:creationId xmlns:a16="http://schemas.microsoft.com/office/drawing/2014/main" id="{6B770900-9D4A-4272-8F77-5E13A9F79B31}"/>
                  </a:ext>
                </a:extLst>
              </p:cNvPr>
              <p:cNvSpPr/>
              <p:nvPr/>
            </p:nvSpPr>
            <p:spPr>
              <a:xfrm>
                <a:off x="6603534" y="3397541"/>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インフラ・チーム行動計画</a:t>
                </a:r>
              </a:p>
            </p:txBody>
          </p:sp>
          <p:sp>
            <p:nvSpPr>
              <p:cNvPr id="17" name="正方形/長方形 16">
                <a:extLst>
                  <a:ext uri="{FF2B5EF4-FFF2-40B4-BE49-F238E27FC236}">
                    <a16:creationId xmlns:a16="http://schemas.microsoft.com/office/drawing/2014/main" id="{16555CD4-A427-4C99-8183-87F97F9F6DCA}"/>
                  </a:ext>
                </a:extLst>
              </p:cNvPr>
              <p:cNvSpPr/>
              <p:nvPr/>
            </p:nvSpPr>
            <p:spPr>
              <a:xfrm>
                <a:off x="6603534" y="4070060"/>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運用チーム行動計画</a:t>
                </a:r>
              </a:p>
            </p:txBody>
          </p:sp>
          <p:sp>
            <p:nvSpPr>
              <p:cNvPr id="18" name="正方形/長方形 17">
                <a:extLst>
                  <a:ext uri="{FF2B5EF4-FFF2-40B4-BE49-F238E27FC236}">
                    <a16:creationId xmlns:a16="http://schemas.microsoft.com/office/drawing/2014/main" id="{FE0F3CA9-B75E-483B-B586-368C0DBFA5FE}"/>
                  </a:ext>
                </a:extLst>
              </p:cNvPr>
              <p:cNvSpPr/>
              <p:nvPr/>
            </p:nvSpPr>
            <p:spPr>
              <a:xfrm>
                <a:off x="6603534" y="4750963"/>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セキュリテー・レビュー計画</a:t>
                </a:r>
              </a:p>
            </p:txBody>
          </p:sp>
          <p:sp>
            <p:nvSpPr>
              <p:cNvPr id="19" name="正方形/長方形 18">
                <a:extLst>
                  <a:ext uri="{FF2B5EF4-FFF2-40B4-BE49-F238E27FC236}">
                    <a16:creationId xmlns:a16="http://schemas.microsoft.com/office/drawing/2014/main" id="{A821641C-F3EE-4496-BCF1-D0D09FD33FB8}"/>
                  </a:ext>
                </a:extLst>
              </p:cNvPr>
              <p:cNvSpPr/>
              <p:nvPr/>
            </p:nvSpPr>
            <p:spPr>
              <a:xfrm>
                <a:off x="9283816" y="2010561"/>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20" name="正方形/長方形 19">
                <a:extLst>
                  <a:ext uri="{FF2B5EF4-FFF2-40B4-BE49-F238E27FC236}">
                    <a16:creationId xmlns:a16="http://schemas.microsoft.com/office/drawing/2014/main" id="{5CB0BBAD-05CF-4B42-B959-94CCBD08E359}"/>
                  </a:ext>
                </a:extLst>
              </p:cNvPr>
              <p:cNvSpPr/>
              <p:nvPr/>
            </p:nvSpPr>
            <p:spPr>
              <a:xfrm>
                <a:off x="9283816" y="3386355"/>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21" name="正方形/長方形 20">
                <a:extLst>
                  <a:ext uri="{FF2B5EF4-FFF2-40B4-BE49-F238E27FC236}">
                    <a16:creationId xmlns:a16="http://schemas.microsoft.com/office/drawing/2014/main" id="{2150C485-72A0-45CA-A1ED-5E7E94F1B3D3}"/>
                  </a:ext>
                </a:extLst>
              </p:cNvPr>
              <p:cNvSpPr/>
              <p:nvPr/>
            </p:nvSpPr>
            <p:spPr>
              <a:xfrm>
                <a:off x="9283816" y="2698458"/>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22" name="正方形/長方形 21">
                <a:extLst>
                  <a:ext uri="{FF2B5EF4-FFF2-40B4-BE49-F238E27FC236}">
                    <a16:creationId xmlns:a16="http://schemas.microsoft.com/office/drawing/2014/main" id="{83E2F810-1BB9-4A00-8755-26FA6183AACE}"/>
                  </a:ext>
                </a:extLst>
              </p:cNvPr>
              <p:cNvSpPr/>
              <p:nvPr/>
            </p:nvSpPr>
            <p:spPr>
              <a:xfrm>
                <a:off x="9283816" y="4074252"/>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23" name="正方形/長方形 22">
                <a:extLst>
                  <a:ext uri="{FF2B5EF4-FFF2-40B4-BE49-F238E27FC236}">
                    <a16:creationId xmlns:a16="http://schemas.microsoft.com/office/drawing/2014/main" id="{2929399C-753A-4395-AA4C-991BFC427E02}"/>
                  </a:ext>
                </a:extLst>
              </p:cNvPr>
              <p:cNvSpPr/>
              <p:nvPr/>
            </p:nvSpPr>
            <p:spPr>
              <a:xfrm>
                <a:off x="9283816" y="4762149"/>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24" name="正方形/長方形 23">
                <a:extLst>
                  <a:ext uri="{FF2B5EF4-FFF2-40B4-BE49-F238E27FC236}">
                    <a16:creationId xmlns:a16="http://schemas.microsoft.com/office/drawing/2014/main" id="{A058E3D8-EB6D-4B32-A880-44198B2F3E1B}"/>
                  </a:ext>
                </a:extLst>
              </p:cNvPr>
              <p:cNvSpPr/>
              <p:nvPr/>
            </p:nvSpPr>
            <p:spPr>
              <a:xfrm>
                <a:off x="906011" y="125835"/>
                <a:ext cx="10922466" cy="6732165"/>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B925EFB6-318A-46A3-A180-E41AABE80739}"/>
                </a:ext>
              </a:extLst>
            </p:cNvPr>
            <p:cNvSpPr txBox="1"/>
            <p:nvPr/>
          </p:nvSpPr>
          <p:spPr>
            <a:xfrm>
              <a:off x="1283515" y="419449"/>
              <a:ext cx="1904301" cy="374049"/>
            </a:xfrm>
            <a:prstGeom prst="rect">
              <a:avLst/>
            </a:prstGeom>
            <a:noFill/>
          </p:spPr>
          <p:txBody>
            <a:bodyPr wrap="square" rtlCol="0">
              <a:spAutoFit/>
            </a:bodyPr>
            <a:lstStyle/>
            <a:p>
              <a:pPr algn="ctr"/>
              <a:r>
                <a:rPr kumimoji="1" lang="ja-JP" altLang="en-US" sz="1100" b="1" dirty="0"/>
                <a:t>ビジネスの目的・目標</a:t>
              </a:r>
            </a:p>
          </p:txBody>
        </p:sp>
        <p:sp>
          <p:nvSpPr>
            <p:cNvPr id="27" name="テキスト ボックス 26">
              <a:extLst>
                <a:ext uri="{FF2B5EF4-FFF2-40B4-BE49-F238E27FC236}">
                  <a16:creationId xmlns:a16="http://schemas.microsoft.com/office/drawing/2014/main" id="{B1F366A9-D324-439C-9868-B1CC4914F9EC}"/>
                </a:ext>
              </a:extLst>
            </p:cNvPr>
            <p:cNvSpPr txBox="1"/>
            <p:nvPr/>
          </p:nvSpPr>
          <p:spPr>
            <a:xfrm>
              <a:off x="4020423" y="419450"/>
              <a:ext cx="1904301" cy="276999"/>
            </a:xfrm>
            <a:prstGeom prst="rect">
              <a:avLst/>
            </a:prstGeom>
            <a:noFill/>
          </p:spPr>
          <p:txBody>
            <a:bodyPr wrap="square" rtlCol="0">
              <a:spAutoFit/>
            </a:bodyPr>
            <a:lstStyle/>
            <a:p>
              <a:pPr algn="ctr"/>
              <a:r>
                <a:rPr lang="ja-JP" altLang="en-US" sz="1200" b="1" dirty="0"/>
                <a:t>方針</a:t>
              </a:r>
              <a:endParaRPr kumimoji="1" lang="ja-JP" altLang="en-US" sz="1200" b="1" dirty="0"/>
            </a:p>
          </p:txBody>
        </p:sp>
        <p:sp>
          <p:nvSpPr>
            <p:cNvPr id="28" name="テキスト ボックス 27">
              <a:extLst>
                <a:ext uri="{FF2B5EF4-FFF2-40B4-BE49-F238E27FC236}">
                  <a16:creationId xmlns:a16="http://schemas.microsoft.com/office/drawing/2014/main" id="{46DFE927-BC4E-44DD-B446-3102E73C8849}"/>
                </a:ext>
              </a:extLst>
            </p:cNvPr>
            <p:cNvSpPr txBox="1"/>
            <p:nvPr/>
          </p:nvSpPr>
          <p:spPr>
            <a:xfrm>
              <a:off x="6697212" y="419449"/>
              <a:ext cx="1904301" cy="276999"/>
            </a:xfrm>
            <a:prstGeom prst="rect">
              <a:avLst/>
            </a:prstGeom>
            <a:noFill/>
          </p:spPr>
          <p:txBody>
            <a:bodyPr wrap="square" rtlCol="0">
              <a:spAutoFit/>
            </a:bodyPr>
            <a:lstStyle/>
            <a:p>
              <a:pPr algn="ctr"/>
              <a:r>
                <a:rPr lang="ja-JP" altLang="en-US" sz="1200" b="1" dirty="0"/>
                <a:t>活動体制</a:t>
              </a:r>
              <a:endParaRPr kumimoji="1" lang="ja-JP" altLang="en-US" sz="1200" b="1" dirty="0"/>
            </a:p>
          </p:txBody>
        </p:sp>
        <p:sp>
          <p:nvSpPr>
            <p:cNvPr id="29" name="テキスト ボックス 28">
              <a:extLst>
                <a:ext uri="{FF2B5EF4-FFF2-40B4-BE49-F238E27FC236}">
                  <a16:creationId xmlns:a16="http://schemas.microsoft.com/office/drawing/2014/main" id="{655D873F-FFDF-47DD-AB0C-44BC9E10004F}"/>
                </a:ext>
              </a:extLst>
            </p:cNvPr>
            <p:cNvSpPr txBox="1"/>
            <p:nvPr/>
          </p:nvSpPr>
          <p:spPr>
            <a:xfrm>
              <a:off x="9418039" y="419449"/>
              <a:ext cx="1904301" cy="396052"/>
            </a:xfrm>
            <a:prstGeom prst="rect">
              <a:avLst/>
            </a:prstGeom>
            <a:noFill/>
          </p:spPr>
          <p:txBody>
            <a:bodyPr wrap="square" rtlCol="0">
              <a:spAutoFit/>
            </a:bodyPr>
            <a:lstStyle/>
            <a:p>
              <a:pPr algn="ctr"/>
              <a:r>
                <a:rPr lang="ja-JP" altLang="en-US" sz="1200" b="1" dirty="0"/>
                <a:t>マイルストーン</a:t>
              </a:r>
              <a:endParaRPr kumimoji="1" lang="ja-JP" altLang="en-US" sz="1200" b="1" dirty="0"/>
            </a:p>
          </p:txBody>
        </p:sp>
        <p:sp>
          <p:nvSpPr>
            <p:cNvPr id="30" name="テキスト ボックス 29">
              <a:extLst>
                <a:ext uri="{FF2B5EF4-FFF2-40B4-BE49-F238E27FC236}">
                  <a16:creationId xmlns:a16="http://schemas.microsoft.com/office/drawing/2014/main" id="{29374539-CA40-4BF8-A09E-57557F7A5FCF}"/>
                </a:ext>
              </a:extLst>
            </p:cNvPr>
            <p:cNvSpPr txBox="1"/>
            <p:nvPr/>
          </p:nvSpPr>
          <p:spPr>
            <a:xfrm>
              <a:off x="1283515" y="2320871"/>
              <a:ext cx="1904301" cy="374049"/>
            </a:xfrm>
            <a:prstGeom prst="rect">
              <a:avLst/>
            </a:prstGeom>
            <a:noFill/>
          </p:spPr>
          <p:txBody>
            <a:bodyPr wrap="square" rtlCol="0">
              <a:spAutoFit/>
            </a:bodyPr>
            <a:lstStyle/>
            <a:p>
              <a:pPr algn="ctr"/>
              <a:r>
                <a:rPr lang="ja-JP" altLang="en-US" sz="1100" b="1" dirty="0"/>
                <a:t>３ヶ月後のあるべき姿</a:t>
              </a:r>
              <a:endParaRPr kumimoji="1" lang="ja-JP" altLang="en-US" sz="1100" b="1" dirty="0"/>
            </a:p>
          </p:txBody>
        </p:sp>
        <p:sp>
          <p:nvSpPr>
            <p:cNvPr id="31" name="テキスト ボックス 30">
              <a:extLst>
                <a:ext uri="{FF2B5EF4-FFF2-40B4-BE49-F238E27FC236}">
                  <a16:creationId xmlns:a16="http://schemas.microsoft.com/office/drawing/2014/main" id="{198DE33E-56B8-44B2-A4AF-FFF9DE148729}"/>
                </a:ext>
              </a:extLst>
            </p:cNvPr>
            <p:cNvSpPr txBox="1"/>
            <p:nvPr/>
          </p:nvSpPr>
          <p:spPr>
            <a:xfrm>
              <a:off x="1276525" y="3931561"/>
              <a:ext cx="1904301" cy="374049"/>
            </a:xfrm>
            <a:prstGeom prst="rect">
              <a:avLst/>
            </a:prstGeom>
            <a:noFill/>
          </p:spPr>
          <p:txBody>
            <a:bodyPr wrap="square" rtlCol="0">
              <a:spAutoFit/>
            </a:bodyPr>
            <a:lstStyle/>
            <a:p>
              <a:pPr algn="ctr"/>
              <a:r>
                <a:rPr lang="ja-JP" altLang="en-US" sz="1100" b="1" dirty="0"/>
                <a:t>６ヶ月後のあるべき姿</a:t>
              </a:r>
              <a:endParaRPr kumimoji="1" lang="ja-JP" altLang="en-US" sz="1100" b="1" dirty="0"/>
            </a:p>
          </p:txBody>
        </p:sp>
        <p:sp>
          <p:nvSpPr>
            <p:cNvPr id="32" name="テキスト ボックス 31">
              <a:extLst>
                <a:ext uri="{FF2B5EF4-FFF2-40B4-BE49-F238E27FC236}">
                  <a16:creationId xmlns:a16="http://schemas.microsoft.com/office/drawing/2014/main" id="{E507B6DC-D2DF-4F7D-BF3A-B487609680AB}"/>
                </a:ext>
              </a:extLst>
            </p:cNvPr>
            <p:cNvSpPr txBox="1"/>
            <p:nvPr/>
          </p:nvSpPr>
          <p:spPr>
            <a:xfrm>
              <a:off x="1276524" y="5501737"/>
              <a:ext cx="1904301" cy="276999"/>
            </a:xfrm>
            <a:prstGeom prst="rect">
              <a:avLst/>
            </a:prstGeom>
            <a:noFill/>
          </p:spPr>
          <p:txBody>
            <a:bodyPr wrap="square" rtlCol="0">
              <a:spAutoFit/>
            </a:bodyPr>
            <a:lstStyle/>
            <a:p>
              <a:pPr algn="ctr"/>
              <a:r>
                <a:rPr lang="en-US" altLang="ja-JP" sz="1200" b="1" dirty="0"/>
                <a:t>KGI</a:t>
              </a:r>
              <a:r>
                <a:rPr lang="ja-JP" altLang="en-US" sz="1200" b="1" dirty="0"/>
                <a:t>管理項目</a:t>
              </a:r>
              <a:endParaRPr kumimoji="1" lang="ja-JP" altLang="en-US" sz="1200" b="1" dirty="0"/>
            </a:p>
          </p:txBody>
        </p:sp>
      </p:grpSp>
      <p:sp>
        <p:nvSpPr>
          <p:cNvPr id="34" name="テキスト ボックス 33">
            <a:extLst>
              <a:ext uri="{FF2B5EF4-FFF2-40B4-BE49-F238E27FC236}">
                <a16:creationId xmlns:a16="http://schemas.microsoft.com/office/drawing/2014/main" id="{4EAF0FC8-D8AC-4B90-9D67-940D561AB85B}"/>
              </a:ext>
            </a:extLst>
          </p:cNvPr>
          <p:cNvSpPr txBox="1"/>
          <p:nvPr/>
        </p:nvSpPr>
        <p:spPr>
          <a:xfrm>
            <a:off x="873456" y="341194"/>
            <a:ext cx="7786047" cy="369332"/>
          </a:xfrm>
          <a:prstGeom prst="rect">
            <a:avLst/>
          </a:prstGeom>
          <a:noFill/>
        </p:spPr>
        <p:txBody>
          <a:bodyPr wrap="square" rtlCol="0">
            <a:spAutoFit/>
          </a:bodyPr>
          <a:lstStyle/>
          <a:p>
            <a:r>
              <a:rPr kumimoji="1" lang="en-US" altLang="ja-JP" dirty="0"/>
              <a:t>VMB</a:t>
            </a:r>
            <a:r>
              <a:rPr kumimoji="1" lang="ja-JP" altLang="en-US" dirty="0"/>
              <a:t>を企画段階からプロジェクト終了まで一貫した管理資料として活用</a:t>
            </a:r>
          </a:p>
        </p:txBody>
      </p:sp>
      <p:sp>
        <p:nvSpPr>
          <p:cNvPr id="35" name="テキスト ボックス 34">
            <a:extLst>
              <a:ext uri="{FF2B5EF4-FFF2-40B4-BE49-F238E27FC236}">
                <a16:creationId xmlns:a16="http://schemas.microsoft.com/office/drawing/2014/main" id="{466D61CB-FC09-4E3B-A250-3255DDCA7DD9}"/>
              </a:ext>
            </a:extLst>
          </p:cNvPr>
          <p:cNvSpPr txBox="1"/>
          <p:nvPr/>
        </p:nvSpPr>
        <p:spPr>
          <a:xfrm>
            <a:off x="1344304" y="921224"/>
            <a:ext cx="9089409" cy="646331"/>
          </a:xfrm>
          <a:prstGeom prst="rect">
            <a:avLst/>
          </a:prstGeom>
          <a:noFill/>
        </p:spPr>
        <p:txBody>
          <a:bodyPr wrap="square" rtlCol="0">
            <a:spAutoFit/>
          </a:bodyPr>
          <a:lstStyle/>
          <a:p>
            <a:r>
              <a:rPr kumimoji="1" lang="ja-JP" altLang="en-US" dirty="0"/>
              <a:t>計画立案～企画承認～プロジェクト開始～完了までの間に徐々に</a:t>
            </a:r>
            <a:r>
              <a:rPr lang="ja-JP" altLang="en-US" dirty="0"/>
              <a:t>情報量、情報精度が改善していく為に、常に定期的な見直しを関係者で行う。</a:t>
            </a:r>
            <a:endParaRPr kumimoji="1" lang="en-US" altLang="ja-JP" dirty="0"/>
          </a:p>
        </p:txBody>
      </p:sp>
    </p:spTree>
    <p:extLst>
      <p:ext uri="{BB962C8B-B14F-4D97-AF65-F5344CB8AC3E}">
        <p14:creationId xmlns:p14="http://schemas.microsoft.com/office/powerpoint/2010/main" val="1373761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4E16C55C-86E7-4D66-91F4-536EFD3C5365}"/>
              </a:ext>
            </a:extLst>
          </p:cNvPr>
          <p:cNvGrpSpPr/>
          <p:nvPr/>
        </p:nvGrpSpPr>
        <p:grpSpPr>
          <a:xfrm>
            <a:off x="244128" y="1962721"/>
            <a:ext cx="3624044" cy="2275055"/>
            <a:chOff x="570452" y="568812"/>
            <a:chExt cx="3624044" cy="2275055"/>
          </a:xfrm>
        </p:grpSpPr>
        <p:sp>
          <p:nvSpPr>
            <p:cNvPr id="43" name="正方形/長方形 42">
              <a:extLst>
                <a:ext uri="{FF2B5EF4-FFF2-40B4-BE49-F238E27FC236}">
                  <a16:creationId xmlns:a16="http://schemas.microsoft.com/office/drawing/2014/main" id="{775CF7A7-CD08-4427-9539-278ABF730FB2}"/>
                </a:ext>
              </a:extLst>
            </p:cNvPr>
            <p:cNvSpPr/>
            <p:nvPr/>
          </p:nvSpPr>
          <p:spPr>
            <a:xfrm>
              <a:off x="1295261" y="1464208"/>
              <a:ext cx="724809" cy="885225"/>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grpSp>
          <p:nvGrpSpPr>
            <p:cNvPr id="24" name="グループ化 23">
              <a:extLst>
                <a:ext uri="{FF2B5EF4-FFF2-40B4-BE49-F238E27FC236}">
                  <a16:creationId xmlns:a16="http://schemas.microsoft.com/office/drawing/2014/main" id="{DF25D6EB-660E-4608-83E3-99FB3A0FF2C0}"/>
                </a:ext>
              </a:extLst>
            </p:cNvPr>
            <p:cNvGrpSpPr/>
            <p:nvPr/>
          </p:nvGrpSpPr>
          <p:grpSpPr>
            <a:xfrm>
              <a:off x="570452" y="568812"/>
              <a:ext cx="3624044" cy="2275055"/>
              <a:chOff x="2382473" y="2666062"/>
              <a:chExt cx="6082015" cy="3600514"/>
            </a:xfrm>
          </p:grpSpPr>
          <p:sp>
            <p:nvSpPr>
              <p:cNvPr id="2" name="正方形/長方形 1">
                <a:extLst>
                  <a:ext uri="{FF2B5EF4-FFF2-40B4-BE49-F238E27FC236}">
                    <a16:creationId xmlns:a16="http://schemas.microsoft.com/office/drawing/2014/main" id="{6014A1DF-5D88-4EF2-8A95-A065452571AA}"/>
                  </a:ext>
                </a:extLst>
              </p:cNvPr>
              <p:cNvSpPr/>
              <p:nvPr/>
            </p:nvSpPr>
            <p:spPr>
              <a:xfrm>
                <a:off x="2382473" y="2684477"/>
                <a:ext cx="1216403" cy="2801923"/>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 name="正方形/長方形 2">
                <a:extLst>
                  <a:ext uri="{FF2B5EF4-FFF2-40B4-BE49-F238E27FC236}">
                    <a16:creationId xmlns:a16="http://schemas.microsoft.com/office/drawing/2014/main" id="{CBCA2D67-5BAB-4375-ADEB-D8792448A952}"/>
                  </a:ext>
                </a:extLst>
              </p:cNvPr>
              <p:cNvSpPr/>
              <p:nvPr/>
            </p:nvSpPr>
            <p:spPr>
              <a:xfrm>
                <a:off x="3598876"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 name="正方形/長方形 5">
                <a:extLst>
                  <a:ext uri="{FF2B5EF4-FFF2-40B4-BE49-F238E27FC236}">
                    <a16:creationId xmlns:a16="http://schemas.microsoft.com/office/drawing/2014/main" id="{A996DDD3-A487-41A1-958B-3C6C17357ED8}"/>
                  </a:ext>
                </a:extLst>
              </p:cNvPr>
              <p:cNvSpPr/>
              <p:nvPr/>
            </p:nvSpPr>
            <p:spPr>
              <a:xfrm>
                <a:off x="4815279" y="2684477"/>
                <a:ext cx="1216403" cy="2801923"/>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 name="正方形/長方形 6">
                <a:extLst>
                  <a:ext uri="{FF2B5EF4-FFF2-40B4-BE49-F238E27FC236}">
                    <a16:creationId xmlns:a16="http://schemas.microsoft.com/office/drawing/2014/main" id="{8AF7E221-FEFE-49FB-9B2D-937B75EE672D}"/>
                  </a:ext>
                </a:extLst>
              </p:cNvPr>
              <p:cNvSpPr/>
              <p:nvPr/>
            </p:nvSpPr>
            <p:spPr>
              <a:xfrm>
                <a:off x="6031682"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 name="正方形/長方形 7">
                <a:extLst>
                  <a:ext uri="{FF2B5EF4-FFF2-40B4-BE49-F238E27FC236}">
                    <a16:creationId xmlns:a16="http://schemas.microsoft.com/office/drawing/2014/main" id="{CF6C19C5-65B0-4B8C-B5FE-22F82BE3886A}"/>
                  </a:ext>
                </a:extLst>
              </p:cNvPr>
              <p:cNvSpPr/>
              <p:nvPr/>
            </p:nvSpPr>
            <p:spPr>
              <a:xfrm>
                <a:off x="6031682" y="4085439"/>
                <a:ext cx="1216403" cy="1400961"/>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9" name="正方形/長方形 8">
                <a:extLst>
                  <a:ext uri="{FF2B5EF4-FFF2-40B4-BE49-F238E27FC236}">
                    <a16:creationId xmlns:a16="http://schemas.microsoft.com/office/drawing/2014/main" id="{AD806697-8426-479A-AFF3-2F6D1F419FAB}"/>
                  </a:ext>
                </a:extLst>
              </p:cNvPr>
              <p:cNvSpPr/>
              <p:nvPr/>
            </p:nvSpPr>
            <p:spPr>
              <a:xfrm>
                <a:off x="7248085" y="2684476"/>
                <a:ext cx="1216403" cy="2801923"/>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11" name="正方形/長方形 10">
                <a:extLst>
                  <a:ext uri="{FF2B5EF4-FFF2-40B4-BE49-F238E27FC236}">
                    <a16:creationId xmlns:a16="http://schemas.microsoft.com/office/drawing/2014/main" id="{24C8EFAC-1341-41D9-B2A4-C8515EE1F7E7}"/>
                  </a:ext>
                </a:extLst>
              </p:cNvPr>
              <p:cNvSpPr/>
              <p:nvPr/>
            </p:nvSpPr>
            <p:spPr>
              <a:xfrm>
                <a:off x="2382473" y="5486399"/>
                <a:ext cx="3095539"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4" name="正方形/長方形 13">
                <a:extLst>
                  <a:ext uri="{FF2B5EF4-FFF2-40B4-BE49-F238E27FC236}">
                    <a16:creationId xmlns:a16="http://schemas.microsoft.com/office/drawing/2014/main" id="{0FD7E5B9-2288-46F6-901A-B9E194A37F11}"/>
                  </a:ext>
                </a:extLst>
              </p:cNvPr>
              <p:cNvSpPr/>
              <p:nvPr/>
            </p:nvSpPr>
            <p:spPr>
              <a:xfrm>
                <a:off x="5478011" y="5486399"/>
                <a:ext cx="2986477" cy="780177"/>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5" name="テキスト ボックス 14">
                <a:extLst>
                  <a:ext uri="{FF2B5EF4-FFF2-40B4-BE49-F238E27FC236}">
                    <a16:creationId xmlns:a16="http://schemas.microsoft.com/office/drawing/2014/main" id="{C6930768-4F95-44F5-BF29-53C27690D5F0}"/>
                  </a:ext>
                </a:extLst>
              </p:cNvPr>
              <p:cNvSpPr txBox="1"/>
              <p:nvPr/>
            </p:nvSpPr>
            <p:spPr>
              <a:xfrm>
                <a:off x="2427667" y="2688720"/>
                <a:ext cx="1040595" cy="498998"/>
              </a:xfrm>
              <a:prstGeom prst="rect">
                <a:avLst/>
              </a:prstGeom>
              <a:noFill/>
            </p:spPr>
            <p:txBody>
              <a:bodyPr wrap="square" rtlCol="0">
                <a:spAutoFit/>
              </a:bodyPr>
              <a:lstStyle/>
              <a:p>
                <a:r>
                  <a:rPr kumimoji="1" lang="en-US" altLang="ja-JP" sz="800" dirty="0"/>
                  <a:t>Key </a:t>
                </a:r>
              </a:p>
              <a:p>
                <a:r>
                  <a:rPr kumimoji="1" lang="en-US" altLang="ja-JP" sz="800" dirty="0"/>
                  <a:t>Partner</a:t>
                </a:r>
                <a:endParaRPr kumimoji="1" lang="ja-JP" altLang="en-US" sz="800" dirty="0"/>
              </a:p>
            </p:txBody>
          </p:sp>
          <p:sp>
            <p:nvSpPr>
              <p:cNvPr id="16" name="テキスト ボックス 15">
                <a:extLst>
                  <a:ext uri="{FF2B5EF4-FFF2-40B4-BE49-F238E27FC236}">
                    <a16:creationId xmlns:a16="http://schemas.microsoft.com/office/drawing/2014/main" id="{0149CEF3-471D-49A3-8A8F-6C5109AACC68}"/>
                  </a:ext>
                </a:extLst>
              </p:cNvPr>
              <p:cNvSpPr txBox="1"/>
              <p:nvPr/>
            </p:nvSpPr>
            <p:spPr>
              <a:xfrm>
                <a:off x="3557502" y="2666062"/>
                <a:ext cx="1216189" cy="498998"/>
              </a:xfrm>
              <a:prstGeom prst="rect">
                <a:avLst/>
              </a:prstGeom>
              <a:noFill/>
            </p:spPr>
            <p:txBody>
              <a:bodyPr wrap="square" rtlCol="0">
                <a:spAutoFit/>
              </a:bodyPr>
              <a:lstStyle/>
              <a:p>
                <a:r>
                  <a:rPr kumimoji="1" lang="en-US" altLang="ja-JP" sz="800" dirty="0"/>
                  <a:t>Key</a:t>
                </a:r>
              </a:p>
              <a:p>
                <a:r>
                  <a:rPr kumimoji="1" lang="en-US" altLang="ja-JP" sz="800" dirty="0"/>
                  <a:t> Activities</a:t>
                </a:r>
                <a:endParaRPr kumimoji="1" lang="ja-JP" altLang="en-US" sz="800" dirty="0"/>
              </a:p>
            </p:txBody>
          </p:sp>
          <p:sp>
            <p:nvSpPr>
              <p:cNvPr id="17" name="テキスト ボックス 16">
                <a:extLst>
                  <a:ext uri="{FF2B5EF4-FFF2-40B4-BE49-F238E27FC236}">
                    <a16:creationId xmlns:a16="http://schemas.microsoft.com/office/drawing/2014/main" id="{51556E8A-3BEC-40CA-90B0-65E42C144257}"/>
                  </a:ext>
                </a:extLst>
              </p:cNvPr>
              <p:cNvSpPr txBox="1"/>
              <p:nvPr/>
            </p:nvSpPr>
            <p:spPr>
              <a:xfrm>
                <a:off x="3557502" y="4075716"/>
                <a:ext cx="1173609" cy="498998"/>
              </a:xfrm>
              <a:prstGeom prst="rect">
                <a:avLst/>
              </a:prstGeom>
              <a:noFill/>
            </p:spPr>
            <p:txBody>
              <a:bodyPr wrap="square" rtlCol="0">
                <a:spAutoFit/>
              </a:bodyPr>
              <a:lstStyle/>
              <a:p>
                <a:r>
                  <a:rPr kumimoji="1" lang="en-US" altLang="ja-JP" sz="800" dirty="0"/>
                  <a:t>Key </a:t>
                </a:r>
              </a:p>
              <a:p>
                <a:r>
                  <a:rPr kumimoji="1" lang="en-US" altLang="ja-JP" sz="800" dirty="0"/>
                  <a:t>Resources</a:t>
                </a:r>
                <a:endParaRPr kumimoji="1" lang="ja-JP" altLang="en-US" sz="800" dirty="0"/>
              </a:p>
            </p:txBody>
          </p:sp>
          <p:sp>
            <p:nvSpPr>
              <p:cNvPr id="18" name="テキスト ボックス 17">
                <a:extLst>
                  <a:ext uri="{FF2B5EF4-FFF2-40B4-BE49-F238E27FC236}">
                    <a16:creationId xmlns:a16="http://schemas.microsoft.com/office/drawing/2014/main" id="{58FE8725-9952-4C97-BEC7-4CFCA1BD59F7}"/>
                  </a:ext>
                </a:extLst>
              </p:cNvPr>
              <p:cNvSpPr txBox="1"/>
              <p:nvPr/>
            </p:nvSpPr>
            <p:spPr>
              <a:xfrm>
                <a:off x="2541583" y="5560799"/>
                <a:ext cx="1853359" cy="317545"/>
              </a:xfrm>
              <a:prstGeom prst="rect">
                <a:avLst/>
              </a:prstGeom>
              <a:noFill/>
            </p:spPr>
            <p:txBody>
              <a:bodyPr wrap="square" rtlCol="0">
                <a:spAutoFit/>
              </a:bodyPr>
              <a:lstStyle/>
              <a:p>
                <a:r>
                  <a:rPr lang="en-US" altLang="ja-JP" sz="800" dirty="0"/>
                  <a:t>Cost Structure</a:t>
                </a:r>
                <a:endParaRPr kumimoji="1" lang="ja-JP" altLang="en-US" sz="800" dirty="0"/>
              </a:p>
            </p:txBody>
          </p:sp>
          <p:sp>
            <p:nvSpPr>
              <p:cNvPr id="19" name="テキスト ボックス 18">
                <a:extLst>
                  <a:ext uri="{FF2B5EF4-FFF2-40B4-BE49-F238E27FC236}">
                    <a16:creationId xmlns:a16="http://schemas.microsoft.com/office/drawing/2014/main" id="{B4D10F8D-83B3-4D4B-8F66-595C8CCA78BD}"/>
                  </a:ext>
                </a:extLst>
              </p:cNvPr>
              <p:cNvSpPr txBox="1"/>
              <p:nvPr/>
            </p:nvSpPr>
            <p:spPr>
              <a:xfrm>
                <a:off x="5950943" y="2705448"/>
                <a:ext cx="1454618" cy="498998"/>
              </a:xfrm>
              <a:prstGeom prst="rect">
                <a:avLst/>
              </a:prstGeom>
              <a:noFill/>
            </p:spPr>
            <p:txBody>
              <a:bodyPr wrap="square" rtlCol="0">
                <a:spAutoFit/>
              </a:bodyPr>
              <a:lstStyle/>
              <a:p>
                <a:r>
                  <a:rPr lang="en-US" altLang="ja-JP" sz="800" dirty="0"/>
                  <a:t>Customer</a:t>
                </a:r>
              </a:p>
              <a:p>
                <a:r>
                  <a:rPr lang="en-US" altLang="ja-JP" sz="800" dirty="0"/>
                  <a:t>Relationships</a:t>
                </a:r>
                <a:endParaRPr kumimoji="1" lang="ja-JP" altLang="en-US" sz="800" dirty="0"/>
              </a:p>
            </p:txBody>
          </p:sp>
          <p:sp>
            <p:nvSpPr>
              <p:cNvPr id="20" name="テキスト ボックス 19">
                <a:extLst>
                  <a:ext uri="{FF2B5EF4-FFF2-40B4-BE49-F238E27FC236}">
                    <a16:creationId xmlns:a16="http://schemas.microsoft.com/office/drawing/2014/main" id="{174FAF3E-AF44-44D0-8889-AF11D040AB59}"/>
                  </a:ext>
                </a:extLst>
              </p:cNvPr>
              <p:cNvSpPr txBox="1"/>
              <p:nvPr/>
            </p:nvSpPr>
            <p:spPr>
              <a:xfrm>
                <a:off x="7274757" y="2691087"/>
                <a:ext cx="1122672" cy="498998"/>
              </a:xfrm>
              <a:prstGeom prst="rect">
                <a:avLst/>
              </a:prstGeom>
              <a:noFill/>
            </p:spPr>
            <p:txBody>
              <a:bodyPr wrap="square" rtlCol="0">
                <a:spAutoFit/>
              </a:bodyPr>
              <a:lstStyle/>
              <a:p>
                <a:r>
                  <a:rPr lang="en-US" altLang="ja-JP" sz="800" dirty="0"/>
                  <a:t>Customer </a:t>
                </a:r>
              </a:p>
              <a:p>
                <a:r>
                  <a:rPr lang="en-US" altLang="ja-JP" sz="800" dirty="0"/>
                  <a:t>Segments</a:t>
                </a:r>
                <a:endParaRPr kumimoji="1" lang="ja-JP" altLang="en-US" sz="800" dirty="0"/>
              </a:p>
            </p:txBody>
          </p:sp>
          <p:sp>
            <p:nvSpPr>
              <p:cNvPr id="21" name="テキスト ボックス 20">
                <a:extLst>
                  <a:ext uri="{FF2B5EF4-FFF2-40B4-BE49-F238E27FC236}">
                    <a16:creationId xmlns:a16="http://schemas.microsoft.com/office/drawing/2014/main" id="{9C4C9587-08F7-4852-8339-CF38F4E9C8C4}"/>
                  </a:ext>
                </a:extLst>
              </p:cNvPr>
              <p:cNvSpPr txBox="1"/>
              <p:nvPr/>
            </p:nvSpPr>
            <p:spPr>
              <a:xfrm>
                <a:off x="6125412" y="4133158"/>
                <a:ext cx="1122672" cy="317545"/>
              </a:xfrm>
              <a:prstGeom prst="rect">
                <a:avLst/>
              </a:prstGeom>
              <a:noFill/>
            </p:spPr>
            <p:txBody>
              <a:bodyPr wrap="square" rtlCol="0">
                <a:spAutoFit/>
              </a:bodyPr>
              <a:lstStyle/>
              <a:p>
                <a:r>
                  <a:rPr lang="en-US" altLang="ja-JP" sz="800" dirty="0"/>
                  <a:t>Channels</a:t>
                </a:r>
                <a:endParaRPr kumimoji="1" lang="ja-JP" altLang="en-US" sz="800" dirty="0"/>
              </a:p>
            </p:txBody>
          </p:sp>
          <p:sp>
            <p:nvSpPr>
              <p:cNvPr id="22" name="テキスト ボックス 21">
                <a:extLst>
                  <a:ext uri="{FF2B5EF4-FFF2-40B4-BE49-F238E27FC236}">
                    <a16:creationId xmlns:a16="http://schemas.microsoft.com/office/drawing/2014/main" id="{CC6492F5-201C-4D08-B1BD-DDDB65A9073D}"/>
                  </a:ext>
                </a:extLst>
              </p:cNvPr>
              <p:cNvSpPr txBox="1"/>
              <p:nvPr/>
            </p:nvSpPr>
            <p:spPr>
              <a:xfrm>
                <a:off x="4762573" y="2979419"/>
                <a:ext cx="1402553" cy="498998"/>
              </a:xfrm>
              <a:prstGeom prst="rect">
                <a:avLst/>
              </a:prstGeom>
              <a:noFill/>
            </p:spPr>
            <p:txBody>
              <a:bodyPr wrap="square" rtlCol="0">
                <a:spAutoFit/>
              </a:bodyPr>
              <a:lstStyle/>
              <a:p>
                <a:r>
                  <a:rPr kumimoji="1" lang="en-US" altLang="ja-JP" sz="800" dirty="0"/>
                  <a:t>Value </a:t>
                </a:r>
              </a:p>
              <a:p>
                <a:r>
                  <a:rPr kumimoji="1" lang="en-US" altLang="ja-JP" sz="800" dirty="0"/>
                  <a:t>Propositions</a:t>
                </a:r>
                <a:endParaRPr kumimoji="1" lang="ja-JP" altLang="en-US" sz="800" dirty="0"/>
              </a:p>
            </p:txBody>
          </p:sp>
          <p:sp>
            <p:nvSpPr>
              <p:cNvPr id="23" name="テキスト ボックス 22">
                <a:extLst>
                  <a:ext uri="{FF2B5EF4-FFF2-40B4-BE49-F238E27FC236}">
                    <a16:creationId xmlns:a16="http://schemas.microsoft.com/office/drawing/2014/main" id="{082C432D-196F-482C-802E-2BE37903585F}"/>
                  </a:ext>
                </a:extLst>
              </p:cNvPr>
              <p:cNvSpPr txBox="1"/>
              <p:nvPr/>
            </p:nvSpPr>
            <p:spPr>
              <a:xfrm>
                <a:off x="5606710" y="5534119"/>
                <a:ext cx="2229382" cy="317545"/>
              </a:xfrm>
              <a:prstGeom prst="rect">
                <a:avLst/>
              </a:prstGeom>
              <a:noFill/>
            </p:spPr>
            <p:txBody>
              <a:bodyPr wrap="square" rtlCol="0">
                <a:spAutoFit/>
              </a:bodyPr>
              <a:lstStyle/>
              <a:p>
                <a:r>
                  <a:rPr kumimoji="1" lang="en-US" altLang="ja-JP" sz="800" dirty="0"/>
                  <a:t>Revenue Streams</a:t>
                </a:r>
                <a:endParaRPr kumimoji="1" lang="ja-JP" altLang="en-US" sz="800" dirty="0"/>
              </a:p>
            </p:txBody>
          </p:sp>
        </p:grpSp>
      </p:grpSp>
      <p:grpSp>
        <p:nvGrpSpPr>
          <p:cNvPr id="4" name="グループ化 3">
            <a:extLst>
              <a:ext uri="{FF2B5EF4-FFF2-40B4-BE49-F238E27FC236}">
                <a16:creationId xmlns:a16="http://schemas.microsoft.com/office/drawing/2014/main" id="{0AE67115-3BDE-47C7-BC78-7FF0023A282C}"/>
              </a:ext>
            </a:extLst>
          </p:cNvPr>
          <p:cNvGrpSpPr/>
          <p:nvPr/>
        </p:nvGrpSpPr>
        <p:grpSpPr>
          <a:xfrm>
            <a:off x="4260736" y="1974356"/>
            <a:ext cx="3624044" cy="2275055"/>
            <a:chOff x="594506" y="3816132"/>
            <a:chExt cx="3624044" cy="2275055"/>
          </a:xfrm>
        </p:grpSpPr>
        <p:sp>
          <p:nvSpPr>
            <p:cNvPr id="44" name="正方形/長方形 43">
              <a:extLst>
                <a:ext uri="{FF2B5EF4-FFF2-40B4-BE49-F238E27FC236}">
                  <a16:creationId xmlns:a16="http://schemas.microsoft.com/office/drawing/2014/main" id="{D1998FBB-CB14-47CA-AC10-FB5EC6A4A9FA}"/>
                </a:ext>
              </a:extLst>
            </p:cNvPr>
            <p:cNvSpPr/>
            <p:nvPr/>
          </p:nvSpPr>
          <p:spPr>
            <a:xfrm>
              <a:off x="1316079" y="4712341"/>
              <a:ext cx="724809" cy="885225"/>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25" name="グループ化 24">
              <a:extLst>
                <a:ext uri="{FF2B5EF4-FFF2-40B4-BE49-F238E27FC236}">
                  <a16:creationId xmlns:a16="http://schemas.microsoft.com/office/drawing/2014/main" id="{EE4AD8FF-9724-4492-BD2B-BFEFB701180E}"/>
                </a:ext>
              </a:extLst>
            </p:cNvPr>
            <p:cNvGrpSpPr/>
            <p:nvPr/>
          </p:nvGrpSpPr>
          <p:grpSpPr>
            <a:xfrm>
              <a:off x="594506" y="3816132"/>
              <a:ext cx="3624044" cy="2275055"/>
              <a:chOff x="2382473" y="2666062"/>
              <a:chExt cx="6082015" cy="3600514"/>
            </a:xfrm>
          </p:grpSpPr>
          <p:sp>
            <p:nvSpPr>
              <p:cNvPr id="26" name="正方形/長方形 25">
                <a:extLst>
                  <a:ext uri="{FF2B5EF4-FFF2-40B4-BE49-F238E27FC236}">
                    <a16:creationId xmlns:a16="http://schemas.microsoft.com/office/drawing/2014/main" id="{905B3E53-1CAD-4417-899D-3D7045250E16}"/>
                  </a:ext>
                </a:extLst>
              </p:cNvPr>
              <p:cNvSpPr/>
              <p:nvPr/>
            </p:nvSpPr>
            <p:spPr>
              <a:xfrm>
                <a:off x="2382473" y="2684477"/>
                <a:ext cx="1216403" cy="2801923"/>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7" name="正方形/長方形 26">
                <a:extLst>
                  <a:ext uri="{FF2B5EF4-FFF2-40B4-BE49-F238E27FC236}">
                    <a16:creationId xmlns:a16="http://schemas.microsoft.com/office/drawing/2014/main" id="{7B42EA79-1051-488D-AE58-A1A247E2BA0D}"/>
                  </a:ext>
                </a:extLst>
              </p:cNvPr>
              <p:cNvSpPr/>
              <p:nvPr/>
            </p:nvSpPr>
            <p:spPr>
              <a:xfrm>
                <a:off x="3598876" y="2684478"/>
                <a:ext cx="1216403" cy="1400961"/>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8" name="正方形/長方形 27">
                <a:extLst>
                  <a:ext uri="{FF2B5EF4-FFF2-40B4-BE49-F238E27FC236}">
                    <a16:creationId xmlns:a16="http://schemas.microsoft.com/office/drawing/2014/main" id="{79488477-6FB0-4EC7-A037-A575D872A51E}"/>
                  </a:ext>
                </a:extLst>
              </p:cNvPr>
              <p:cNvSpPr/>
              <p:nvPr/>
            </p:nvSpPr>
            <p:spPr>
              <a:xfrm>
                <a:off x="4815279"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29" name="正方形/長方形 28">
                <a:extLst>
                  <a:ext uri="{FF2B5EF4-FFF2-40B4-BE49-F238E27FC236}">
                    <a16:creationId xmlns:a16="http://schemas.microsoft.com/office/drawing/2014/main" id="{F1651AFB-C757-4E68-8274-CFCCB7CD6085}"/>
                  </a:ext>
                </a:extLst>
              </p:cNvPr>
              <p:cNvSpPr/>
              <p:nvPr/>
            </p:nvSpPr>
            <p:spPr>
              <a:xfrm>
                <a:off x="6031682" y="2684478"/>
                <a:ext cx="1216403" cy="1400961"/>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0" name="正方形/長方形 29">
                <a:extLst>
                  <a:ext uri="{FF2B5EF4-FFF2-40B4-BE49-F238E27FC236}">
                    <a16:creationId xmlns:a16="http://schemas.microsoft.com/office/drawing/2014/main" id="{6CAB9D68-3E67-42AD-919F-9BD3CD3BA957}"/>
                  </a:ext>
                </a:extLst>
              </p:cNvPr>
              <p:cNvSpPr/>
              <p:nvPr/>
            </p:nvSpPr>
            <p:spPr>
              <a:xfrm>
                <a:off x="6031682" y="4085439"/>
                <a:ext cx="1216403" cy="1400961"/>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1" name="正方形/長方形 30">
                <a:extLst>
                  <a:ext uri="{FF2B5EF4-FFF2-40B4-BE49-F238E27FC236}">
                    <a16:creationId xmlns:a16="http://schemas.microsoft.com/office/drawing/2014/main" id="{041860C8-2CDB-4B3B-BE09-55BE5723DEC1}"/>
                  </a:ext>
                </a:extLst>
              </p:cNvPr>
              <p:cNvSpPr/>
              <p:nvPr/>
            </p:nvSpPr>
            <p:spPr>
              <a:xfrm>
                <a:off x="7248085" y="2684476"/>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32" name="正方形/長方形 31">
                <a:extLst>
                  <a:ext uri="{FF2B5EF4-FFF2-40B4-BE49-F238E27FC236}">
                    <a16:creationId xmlns:a16="http://schemas.microsoft.com/office/drawing/2014/main" id="{491752A2-AF32-48CC-B661-7CEF809E3BF5}"/>
                  </a:ext>
                </a:extLst>
              </p:cNvPr>
              <p:cNvSpPr/>
              <p:nvPr/>
            </p:nvSpPr>
            <p:spPr>
              <a:xfrm>
                <a:off x="2382473" y="5486399"/>
                <a:ext cx="3095538" cy="780177"/>
              </a:xfrm>
              <a:prstGeom prst="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3" name="正方形/長方形 32">
                <a:extLst>
                  <a:ext uri="{FF2B5EF4-FFF2-40B4-BE49-F238E27FC236}">
                    <a16:creationId xmlns:a16="http://schemas.microsoft.com/office/drawing/2014/main" id="{8A9D5B2B-C5D4-46B7-BC74-9B797CB8E151}"/>
                  </a:ext>
                </a:extLst>
              </p:cNvPr>
              <p:cNvSpPr/>
              <p:nvPr/>
            </p:nvSpPr>
            <p:spPr>
              <a:xfrm>
                <a:off x="5478011" y="5486399"/>
                <a:ext cx="2986477" cy="780177"/>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4" name="テキスト ボックス 33">
                <a:extLst>
                  <a:ext uri="{FF2B5EF4-FFF2-40B4-BE49-F238E27FC236}">
                    <a16:creationId xmlns:a16="http://schemas.microsoft.com/office/drawing/2014/main" id="{4D67BB1B-C808-4715-AECF-5A29013C93D9}"/>
                  </a:ext>
                </a:extLst>
              </p:cNvPr>
              <p:cNvSpPr txBox="1"/>
              <p:nvPr/>
            </p:nvSpPr>
            <p:spPr>
              <a:xfrm>
                <a:off x="2427667" y="2688720"/>
                <a:ext cx="1040595" cy="498998"/>
              </a:xfrm>
              <a:prstGeom prst="rect">
                <a:avLst/>
              </a:prstGeom>
              <a:noFill/>
            </p:spPr>
            <p:txBody>
              <a:bodyPr wrap="square" rtlCol="0">
                <a:spAutoFit/>
              </a:bodyPr>
              <a:lstStyle/>
              <a:p>
                <a:r>
                  <a:rPr kumimoji="1" lang="en-US" altLang="ja-JP" sz="800" dirty="0"/>
                  <a:t>Key </a:t>
                </a:r>
              </a:p>
              <a:p>
                <a:r>
                  <a:rPr kumimoji="1" lang="en-US" altLang="ja-JP" sz="800" dirty="0"/>
                  <a:t>Partner</a:t>
                </a:r>
                <a:endParaRPr kumimoji="1" lang="ja-JP" altLang="en-US" sz="800" dirty="0"/>
              </a:p>
            </p:txBody>
          </p:sp>
          <p:sp>
            <p:nvSpPr>
              <p:cNvPr id="35" name="テキスト ボックス 34">
                <a:extLst>
                  <a:ext uri="{FF2B5EF4-FFF2-40B4-BE49-F238E27FC236}">
                    <a16:creationId xmlns:a16="http://schemas.microsoft.com/office/drawing/2014/main" id="{7CDF8011-95A8-4AB6-90E9-0165DC171A77}"/>
                  </a:ext>
                </a:extLst>
              </p:cNvPr>
              <p:cNvSpPr txBox="1"/>
              <p:nvPr/>
            </p:nvSpPr>
            <p:spPr>
              <a:xfrm>
                <a:off x="3557502" y="2666062"/>
                <a:ext cx="1216189" cy="498998"/>
              </a:xfrm>
              <a:prstGeom prst="rect">
                <a:avLst/>
              </a:prstGeom>
              <a:noFill/>
            </p:spPr>
            <p:txBody>
              <a:bodyPr wrap="square" rtlCol="0">
                <a:spAutoFit/>
              </a:bodyPr>
              <a:lstStyle/>
              <a:p>
                <a:r>
                  <a:rPr kumimoji="1" lang="en-US" altLang="ja-JP" sz="800" dirty="0"/>
                  <a:t>Key</a:t>
                </a:r>
              </a:p>
              <a:p>
                <a:r>
                  <a:rPr kumimoji="1" lang="en-US" altLang="ja-JP" sz="800" dirty="0"/>
                  <a:t> Activities</a:t>
                </a:r>
                <a:endParaRPr kumimoji="1" lang="ja-JP" altLang="en-US" sz="800" dirty="0"/>
              </a:p>
            </p:txBody>
          </p:sp>
          <p:sp>
            <p:nvSpPr>
              <p:cNvPr id="36" name="テキスト ボックス 35">
                <a:extLst>
                  <a:ext uri="{FF2B5EF4-FFF2-40B4-BE49-F238E27FC236}">
                    <a16:creationId xmlns:a16="http://schemas.microsoft.com/office/drawing/2014/main" id="{51BCFE78-B6F0-4EE0-8589-C2297708395B}"/>
                  </a:ext>
                </a:extLst>
              </p:cNvPr>
              <p:cNvSpPr txBox="1"/>
              <p:nvPr/>
            </p:nvSpPr>
            <p:spPr>
              <a:xfrm>
                <a:off x="3557502" y="4075716"/>
                <a:ext cx="1173609" cy="498998"/>
              </a:xfrm>
              <a:prstGeom prst="rect">
                <a:avLst/>
              </a:prstGeom>
              <a:noFill/>
            </p:spPr>
            <p:txBody>
              <a:bodyPr wrap="square" rtlCol="0">
                <a:spAutoFit/>
              </a:bodyPr>
              <a:lstStyle/>
              <a:p>
                <a:r>
                  <a:rPr kumimoji="1" lang="en-US" altLang="ja-JP" sz="800" dirty="0"/>
                  <a:t>Key </a:t>
                </a:r>
              </a:p>
              <a:p>
                <a:r>
                  <a:rPr kumimoji="1" lang="en-US" altLang="ja-JP" sz="800" dirty="0"/>
                  <a:t>Resources</a:t>
                </a:r>
                <a:endParaRPr kumimoji="1" lang="ja-JP" altLang="en-US" sz="800" dirty="0"/>
              </a:p>
            </p:txBody>
          </p:sp>
          <p:sp>
            <p:nvSpPr>
              <p:cNvPr id="37" name="テキスト ボックス 36">
                <a:extLst>
                  <a:ext uri="{FF2B5EF4-FFF2-40B4-BE49-F238E27FC236}">
                    <a16:creationId xmlns:a16="http://schemas.microsoft.com/office/drawing/2014/main" id="{8109C050-B6F8-49FC-83B0-C2F9575D9457}"/>
                  </a:ext>
                </a:extLst>
              </p:cNvPr>
              <p:cNvSpPr txBox="1"/>
              <p:nvPr/>
            </p:nvSpPr>
            <p:spPr>
              <a:xfrm>
                <a:off x="2541583" y="5560799"/>
                <a:ext cx="1853359" cy="317545"/>
              </a:xfrm>
              <a:prstGeom prst="rect">
                <a:avLst/>
              </a:prstGeom>
              <a:noFill/>
            </p:spPr>
            <p:txBody>
              <a:bodyPr wrap="square" rtlCol="0">
                <a:spAutoFit/>
              </a:bodyPr>
              <a:lstStyle/>
              <a:p>
                <a:r>
                  <a:rPr lang="en-US" altLang="ja-JP" sz="800" dirty="0"/>
                  <a:t>Cost Structure</a:t>
                </a:r>
                <a:endParaRPr kumimoji="1" lang="ja-JP" altLang="en-US" sz="800" dirty="0"/>
              </a:p>
            </p:txBody>
          </p:sp>
          <p:sp>
            <p:nvSpPr>
              <p:cNvPr id="38" name="テキスト ボックス 37">
                <a:extLst>
                  <a:ext uri="{FF2B5EF4-FFF2-40B4-BE49-F238E27FC236}">
                    <a16:creationId xmlns:a16="http://schemas.microsoft.com/office/drawing/2014/main" id="{20E8DE46-EA49-4785-97E9-E270B9FBB3F9}"/>
                  </a:ext>
                </a:extLst>
              </p:cNvPr>
              <p:cNvSpPr txBox="1"/>
              <p:nvPr/>
            </p:nvSpPr>
            <p:spPr>
              <a:xfrm>
                <a:off x="5950943" y="2705448"/>
                <a:ext cx="1454618" cy="498998"/>
              </a:xfrm>
              <a:prstGeom prst="rect">
                <a:avLst/>
              </a:prstGeom>
              <a:noFill/>
            </p:spPr>
            <p:txBody>
              <a:bodyPr wrap="square" rtlCol="0">
                <a:spAutoFit/>
              </a:bodyPr>
              <a:lstStyle/>
              <a:p>
                <a:r>
                  <a:rPr lang="en-US" altLang="ja-JP" sz="800" dirty="0"/>
                  <a:t>Customer</a:t>
                </a:r>
              </a:p>
              <a:p>
                <a:r>
                  <a:rPr lang="en-US" altLang="ja-JP" sz="800" dirty="0"/>
                  <a:t>Relationships</a:t>
                </a:r>
                <a:endParaRPr kumimoji="1" lang="ja-JP" altLang="en-US" sz="800" dirty="0"/>
              </a:p>
            </p:txBody>
          </p:sp>
          <p:sp>
            <p:nvSpPr>
              <p:cNvPr id="39" name="テキスト ボックス 38">
                <a:extLst>
                  <a:ext uri="{FF2B5EF4-FFF2-40B4-BE49-F238E27FC236}">
                    <a16:creationId xmlns:a16="http://schemas.microsoft.com/office/drawing/2014/main" id="{9E6CDCD8-EED3-42E8-881D-5B48C63866D7}"/>
                  </a:ext>
                </a:extLst>
              </p:cNvPr>
              <p:cNvSpPr txBox="1"/>
              <p:nvPr/>
            </p:nvSpPr>
            <p:spPr>
              <a:xfrm>
                <a:off x="7274757" y="2691087"/>
                <a:ext cx="1122672" cy="498998"/>
              </a:xfrm>
              <a:prstGeom prst="rect">
                <a:avLst/>
              </a:prstGeom>
              <a:noFill/>
            </p:spPr>
            <p:txBody>
              <a:bodyPr wrap="square" rtlCol="0">
                <a:spAutoFit/>
              </a:bodyPr>
              <a:lstStyle/>
              <a:p>
                <a:r>
                  <a:rPr lang="en-US" altLang="ja-JP" sz="800" dirty="0"/>
                  <a:t>Customer </a:t>
                </a:r>
              </a:p>
              <a:p>
                <a:r>
                  <a:rPr lang="en-US" altLang="ja-JP" sz="800" dirty="0"/>
                  <a:t>Segments</a:t>
                </a:r>
                <a:endParaRPr kumimoji="1" lang="ja-JP" altLang="en-US" sz="800" dirty="0"/>
              </a:p>
            </p:txBody>
          </p:sp>
          <p:sp>
            <p:nvSpPr>
              <p:cNvPr id="40" name="テキスト ボックス 39">
                <a:extLst>
                  <a:ext uri="{FF2B5EF4-FFF2-40B4-BE49-F238E27FC236}">
                    <a16:creationId xmlns:a16="http://schemas.microsoft.com/office/drawing/2014/main" id="{B7A50DCE-26D1-46C0-9EAD-EAD42AE9D966}"/>
                  </a:ext>
                </a:extLst>
              </p:cNvPr>
              <p:cNvSpPr txBox="1"/>
              <p:nvPr/>
            </p:nvSpPr>
            <p:spPr>
              <a:xfrm>
                <a:off x="6125412" y="4133158"/>
                <a:ext cx="1122672" cy="317545"/>
              </a:xfrm>
              <a:prstGeom prst="rect">
                <a:avLst/>
              </a:prstGeom>
              <a:noFill/>
            </p:spPr>
            <p:txBody>
              <a:bodyPr wrap="square" rtlCol="0">
                <a:spAutoFit/>
              </a:bodyPr>
              <a:lstStyle/>
              <a:p>
                <a:r>
                  <a:rPr lang="en-US" altLang="ja-JP" sz="800" dirty="0"/>
                  <a:t>Channels</a:t>
                </a:r>
                <a:endParaRPr kumimoji="1" lang="ja-JP" altLang="en-US" sz="800" dirty="0"/>
              </a:p>
            </p:txBody>
          </p:sp>
          <p:sp>
            <p:nvSpPr>
              <p:cNvPr id="41" name="テキスト ボックス 40">
                <a:extLst>
                  <a:ext uri="{FF2B5EF4-FFF2-40B4-BE49-F238E27FC236}">
                    <a16:creationId xmlns:a16="http://schemas.microsoft.com/office/drawing/2014/main" id="{89532E47-8BD3-44E1-B8FE-8CD1E9282891}"/>
                  </a:ext>
                </a:extLst>
              </p:cNvPr>
              <p:cNvSpPr txBox="1"/>
              <p:nvPr/>
            </p:nvSpPr>
            <p:spPr>
              <a:xfrm>
                <a:off x="4762573" y="2979419"/>
                <a:ext cx="1402553" cy="498998"/>
              </a:xfrm>
              <a:prstGeom prst="rect">
                <a:avLst/>
              </a:prstGeom>
              <a:noFill/>
            </p:spPr>
            <p:txBody>
              <a:bodyPr wrap="square" rtlCol="0">
                <a:spAutoFit/>
              </a:bodyPr>
              <a:lstStyle/>
              <a:p>
                <a:r>
                  <a:rPr kumimoji="1" lang="en-US" altLang="ja-JP" sz="800" dirty="0"/>
                  <a:t>Value </a:t>
                </a:r>
              </a:p>
              <a:p>
                <a:r>
                  <a:rPr kumimoji="1" lang="en-US" altLang="ja-JP" sz="800" dirty="0"/>
                  <a:t>Propositions</a:t>
                </a:r>
                <a:endParaRPr kumimoji="1" lang="ja-JP" altLang="en-US" sz="800" dirty="0"/>
              </a:p>
            </p:txBody>
          </p:sp>
          <p:sp>
            <p:nvSpPr>
              <p:cNvPr id="42" name="テキスト ボックス 41">
                <a:extLst>
                  <a:ext uri="{FF2B5EF4-FFF2-40B4-BE49-F238E27FC236}">
                    <a16:creationId xmlns:a16="http://schemas.microsoft.com/office/drawing/2014/main" id="{907D7E39-C8E8-4B93-B950-5CABEE264B0F}"/>
                  </a:ext>
                </a:extLst>
              </p:cNvPr>
              <p:cNvSpPr txBox="1"/>
              <p:nvPr/>
            </p:nvSpPr>
            <p:spPr>
              <a:xfrm>
                <a:off x="5606710" y="5534119"/>
                <a:ext cx="2229382" cy="317545"/>
              </a:xfrm>
              <a:prstGeom prst="rect">
                <a:avLst/>
              </a:prstGeom>
              <a:noFill/>
            </p:spPr>
            <p:txBody>
              <a:bodyPr wrap="square" rtlCol="0">
                <a:spAutoFit/>
              </a:bodyPr>
              <a:lstStyle/>
              <a:p>
                <a:r>
                  <a:rPr kumimoji="1" lang="en-US" altLang="ja-JP" sz="800" dirty="0"/>
                  <a:t>Revenue Streams</a:t>
                </a:r>
                <a:endParaRPr kumimoji="1" lang="ja-JP" altLang="en-US" sz="800" dirty="0"/>
              </a:p>
            </p:txBody>
          </p:sp>
        </p:grpSp>
      </p:grpSp>
      <p:sp>
        <p:nvSpPr>
          <p:cNvPr id="45" name="テキスト ボックス 44">
            <a:extLst>
              <a:ext uri="{FF2B5EF4-FFF2-40B4-BE49-F238E27FC236}">
                <a16:creationId xmlns:a16="http://schemas.microsoft.com/office/drawing/2014/main" id="{FAD46505-05EE-41D4-BA73-94E4062AF7D9}"/>
              </a:ext>
            </a:extLst>
          </p:cNvPr>
          <p:cNvSpPr txBox="1"/>
          <p:nvPr/>
        </p:nvSpPr>
        <p:spPr>
          <a:xfrm>
            <a:off x="158559" y="1578313"/>
            <a:ext cx="3347208" cy="369332"/>
          </a:xfrm>
          <a:prstGeom prst="rect">
            <a:avLst/>
          </a:prstGeom>
          <a:noFill/>
        </p:spPr>
        <p:txBody>
          <a:bodyPr wrap="square" rtlCol="0">
            <a:spAutoFit/>
          </a:bodyPr>
          <a:lstStyle/>
          <a:p>
            <a:r>
              <a:rPr lang="ja-JP" altLang="en-US" dirty="0"/>
              <a:t>企画承認</a:t>
            </a:r>
            <a:endParaRPr kumimoji="1" lang="ja-JP" altLang="en-US" dirty="0"/>
          </a:p>
        </p:txBody>
      </p:sp>
      <p:sp>
        <p:nvSpPr>
          <p:cNvPr id="46" name="テキスト ボックス 45">
            <a:extLst>
              <a:ext uri="{FF2B5EF4-FFF2-40B4-BE49-F238E27FC236}">
                <a16:creationId xmlns:a16="http://schemas.microsoft.com/office/drawing/2014/main" id="{98B37317-0C1C-4C7A-A9A4-2A0AE8D70027}"/>
              </a:ext>
            </a:extLst>
          </p:cNvPr>
          <p:cNvSpPr txBox="1"/>
          <p:nvPr/>
        </p:nvSpPr>
        <p:spPr>
          <a:xfrm>
            <a:off x="4151061" y="1641463"/>
            <a:ext cx="3669655" cy="369332"/>
          </a:xfrm>
          <a:prstGeom prst="rect">
            <a:avLst/>
          </a:prstGeom>
          <a:noFill/>
        </p:spPr>
        <p:txBody>
          <a:bodyPr wrap="square" rtlCol="0">
            <a:spAutoFit/>
          </a:bodyPr>
          <a:lstStyle/>
          <a:p>
            <a:r>
              <a:rPr lang="ja-JP" altLang="en-US" dirty="0"/>
              <a:t>プロジェクト着手（開発開始）</a:t>
            </a:r>
            <a:endParaRPr kumimoji="1" lang="ja-JP" altLang="en-US" dirty="0"/>
          </a:p>
        </p:txBody>
      </p:sp>
      <p:grpSp>
        <p:nvGrpSpPr>
          <p:cNvPr id="47" name="グループ化 46">
            <a:extLst>
              <a:ext uri="{FF2B5EF4-FFF2-40B4-BE49-F238E27FC236}">
                <a16:creationId xmlns:a16="http://schemas.microsoft.com/office/drawing/2014/main" id="{AA7A21F1-5E1A-4FCD-96A1-D0E2234D77F9}"/>
              </a:ext>
            </a:extLst>
          </p:cNvPr>
          <p:cNvGrpSpPr/>
          <p:nvPr/>
        </p:nvGrpSpPr>
        <p:grpSpPr>
          <a:xfrm>
            <a:off x="8303256" y="1985991"/>
            <a:ext cx="3624044" cy="2275055"/>
            <a:chOff x="4489017" y="934448"/>
            <a:chExt cx="3624044" cy="2275055"/>
          </a:xfrm>
        </p:grpSpPr>
        <p:sp>
          <p:nvSpPr>
            <p:cNvPr id="48" name="正方形/長方形 47">
              <a:extLst>
                <a:ext uri="{FF2B5EF4-FFF2-40B4-BE49-F238E27FC236}">
                  <a16:creationId xmlns:a16="http://schemas.microsoft.com/office/drawing/2014/main" id="{9E185E35-4DB6-4737-B8DF-32999DEDA2E6}"/>
                </a:ext>
              </a:extLst>
            </p:cNvPr>
            <p:cNvSpPr/>
            <p:nvPr/>
          </p:nvSpPr>
          <p:spPr>
            <a:xfrm>
              <a:off x="5230616" y="1820511"/>
              <a:ext cx="724809" cy="885225"/>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49" name="グループ化 48">
              <a:extLst>
                <a:ext uri="{FF2B5EF4-FFF2-40B4-BE49-F238E27FC236}">
                  <a16:creationId xmlns:a16="http://schemas.microsoft.com/office/drawing/2014/main" id="{D6F4F807-A343-4AF3-88DA-BA5ED27D4ADB}"/>
                </a:ext>
              </a:extLst>
            </p:cNvPr>
            <p:cNvGrpSpPr/>
            <p:nvPr/>
          </p:nvGrpSpPr>
          <p:grpSpPr>
            <a:xfrm>
              <a:off x="4489017" y="934448"/>
              <a:ext cx="3624044" cy="2275055"/>
              <a:chOff x="2382473" y="2666062"/>
              <a:chExt cx="6082015" cy="3600514"/>
            </a:xfrm>
          </p:grpSpPr>
          <p:sp>
            <p:nvSpPr>
              <p:cNvPr id="50" name="正方形/長方形 49">
                <a:extLst>
                  <a:ext uri="{FF2B5EF4-FFF2-40B4-BE49-F238E27FC236}">
                    <a16:creationId xmlns:a16="http://schemas.microsoft.com/office/drawing/2014/main" id="{56DCE173-48F0-401A-908C-85026C717D95}"/>
                  </a:ext>
                </a:extLst>
              </p:cNvPr>
              <p:cNvSpPr/>
              <p:nvPr/>
            </p:nvSpPr>
            <p:spPr>
              <a:xfrm>
                <a:off x="2382473"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1" name="正方形/長方形 50">
                <a:extLst>
                  <a:ext uri="{FF2B5EF4-FFF2-40B4-BE49-F238E27FC236}">
                    <a16:creationId xmlns:a16="http://schemas.microsoft.com/office/drawing/2014/main" id="{A5B44C3C-4EE0-4F1F-8397-3BC0B2C15B0A}"/>
                  </a:ext>
                </a:extLst>
              </p:cNvPr>
              <p:cNvSpPr/>
              <p:nvPr/>
            </p:nvSpPr>
            <p:spPr>
              <a:xfrm>
                <a:off x="3598876" y="2684478"/>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2" name="正方形/長方形 51">
                <a:extLst>
                  <a:ext uri="{FF2B5EF4-FFF2-40B4-BE49-F238E27FC236}">
                    <a16:creationId xmlns:a16="http://schemas.microsoft.com/office/drawing/2014/main" id="{551BB5AB-DE42-43D7-B5FA-206011A0819F}"/>
                  </a:ext>
                </a:extLst>
              </p:cNvPr>
              <p:cNvSpPr/>
              <p:nvPr/>
            </p:nvSpPr>
            <p:spPr>
              <a:xfrm>
                <a:off x="4815279"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53" name="正方形/長方形 52">
                <a:extLst>
                  <a:ext uri="{FF2B5EF4-FFF2-40B4-BE49-F238E27FC236}">
                    <a16:creationId xmlns:a16="http://schemas.microsoft.com/office/drawing/2014/main" id="{1CC174A3-C747-4BFE-A9D4-58A5AE1C27BA}"/>
                  </a:ext>
                </a:extLst>
              </p:cNvPr>
              <p:cNvSpPr/>
              <p:nvPr/>
            </p:nvSpPr>
            <p:spPr>
              <a:xfrm>
                <a:off x="6031682" y="2684478"/>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4" name="正方形/長方形 53">
                <a:extLst>
                  <a:ext uri="{FF2B5EF4-FFF2-40B4-BE49-F238E27FC236}">
                    <a16:creationId xmlns:a16="http://schemas.microsoft.com/office/drawing/2014/main" id="{735400A8-B364-4E9B-B5BB-41288772F360}"/>
                  </a:ext>
                </a:extLst>
              </p:cNvPr>
              <p:cNvSpPr/>
              <p:nvPr/>
            </p:nvSpPr>
            <p:spPr>
              <a:xfrm>
                <a:off x="6031682" y="4085439"/>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5" name="正方形/長方形 54">
                <a:extLst>
                  <a:ext uri="{FF2B5EF4-FFF2-40B4-BE49-F238E27FC236}">
                    <a16:creationId xmlns:a16="http://schemas.microsoft.com/office/drawing/2014/main" id="{AAE455B9-33F5-45B7-B0E1-C562DA5D1020}"/>
                  </a:ext>
                </a:extLst>
              </p:cNvPr>
              <p:cNvSpPr/>
              <p:nvPr/>
            </p:nvSpPr>
            <p:spPr>
              <a:xfrm>
                <a:off x="7248085" y="2684476"/>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56" name="正方形/長方形 55">
                <a:extLst>
                  <a:ext uri="{FF2B5EF4-FFF2-40B4-BE49-F238E27FC236}">
                    <a16:creationId xmlns:a16="http://schemas.microsoft.com/office/drawing/2014/main" id="{75DB5BC0-3F70-490C-AB35-B40CAEE8B3A3}"/>
                  </a:ext>
                </a:extLst>
              </p:cNvPr>
              <p:cNvSpPr/>
              <p:nvPr/>
            </p:nvSpPr>
            <p:spPr>
              <a:xfrm>
                <a:off x="2382473" y="5486399"/>
                <a:ext cx="3095538" cy="780177"/>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7" name="正方形/長方形 56">
                <a:extLst>
                  <a:ext uri="{FF2B5EF4-FFF2-40B4-BE49-F238E27FC236}">
                    <a16:creationId xmlns:a16="http://schemas.microsoft.com/office/drawing/2014/main" id="{5A514866-1303-4348-904B-239EDC464551}"/>
                  </a:ext>
                </a:extLst>
              </p:cNvPr>
              <p:cNvSpPr/>
              <p:nvPr/>
            </p:nvSpPr>
            <p:spPr>
              <a:xfrm>
                <a:off x="5478011" y="5486399"/>
                <a:ext cx="2986477" cy="780177"/>
              </a:xfrm>
              <a:prstGeom prst="rect">
                <a:avLst/>
              </a:prstGeom>
              <a:solidFill>
                <a:schemeClr val="accent6">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8" name="テキスト ボックス 57">
                <a:extLst>
                  <a:ext uri="{FF2B5EF4-FFF2-40B4-BE49-F238E27FC236}">
                    <a16:creationId xmlns:a16="http://schemas.microsoft.com/office/drawing/2014/main" id="{763F7E81-BABD-48D4-B4DB-AB31D1B71CC6}"/>
                  </a:ext>
                </a:extLst>
              </p:cNvPr>
              <p:cNvSpPr txBox="1"/>
              <p:nvPr/>
            </p:nvSpPr>
            <p:spPr>
              <a:xfrm>
                <a:off x="2427667" y="2688720"/>
                <a:ext cx="1040595" cy="498998"/>
              </a:xfrm>
              <a:prstGeom prst="rect">
                <a:avLst/>
              </a:prstGeom>
              <a:noFill/>
            </p:spPr>
            <p:txBody>
              <a:bodyPr wrap="square" rtlCol="0">
                <a:spAutoFit/>
              </a:bodyPr>
              <a:lstStyle/>
              <a:p>
                <a:r>
                  <a:rPr kumimoji="1" lang="en-US" altLang="ja-JP" sz="800" dirty="0"/>
                  <a:t>Key </a:t>
                </a:r>
              </a:p>
              <a:p>
                <a:r>
                  <a:rPr kumimoji="1" lang="en-US" altLang="ja-JP" sz="800" dirty="0"/>
                  <a:t>Partner</a:t>
                </a:r>
                <a:endParaRPr kumimoji="1" lang="ja-JP" altLang="en-US" sz="800" dirty="0"/>
              </a:p>
            </p:txBody>
          </p:sp>
          <p:sp>
            <p:nvSpPr>
              <p:cNvPr id="59" name="テキスト ボックス 58">
                <a:extLst>
                  <a:ext uri="{FF2B5EF4-FFF2-40B4-BE49-F238E27FC236}">
                    <a16:creationId xmlns:a16="http://schemas.microsoft.com/office/drawing/2014/main" id="{8D98A57A-77C1-4310-90FE-3CBF1C716AF1}"/>
                  </a:ext>
                </a:extLst>
              </p:cNvPr>
              <p:cNvSpPr txBox="1"/>
              <p:nvPr/>
            </p:nvSpPr>
            <p:spPr>
              <a:xfrm>
                <a:off x="3557502" y="2666062"/>
                <a:ext cx="1216189" cy="498998"/>
              </a:xfrm>
              <a:prstGeom prst="rect">
                <a:avLst/>
              </a:prstGeom>
              <a:noFill/>
            </p:spPr>
            <p:txBody>
              <a:bodyPr wrap="square" rtlCol="0">
                <a:spAutoFit/>
              </a:bodyPr>
              <a:lstStyle/>
              <a:p>
                <a:r>
                  <a:rPr kumimoji="1" lang="en-US" altLang="ja-JP" sz="800" dirty="0"/>
                  <a:t>Key</a:t>
                </a:r>
              </a:p>
              <a:p>
                <a:r>
                  <a:rPr kumimoji="1" lang="en-US" altLang="ja-JP" sz="800" dirty="0"/>
                  <a:t> Activities</a:t>
                </a:r>
                <a:endParaRPr kumimoji="1" lang="ja-JP" altLang="en-US" sz="800" dirty="0"/>
              </a:p>
            </p:txBody>
          </p:sp>
          <p:sp>
            <p:nvSpPr>
              <p:cNvPr id="60" name="テキスト ボックス 59">
                <a:extLst>
                  <a:ext uri="{FF2B5EF4-FFF2-40B4-BE49-F238E27FC236}">
                    <a16:creationId xmlns:a16="http://schemas.microsoft.com/office/drawing/2014/main" id="{2F91C01A-0034-4648-A18C-B917AF59C924}"/>
                  </a:ext>
                </a:extLst>
              </p:cNvPr>
              <p:cNvSpPr txBox="1"/>
              <p:nvPr/>
            </p:nvSpPr>
            <p:spPr>
              <a:xfrm>
                <a:off x="3557502" y="4075716"/>
                <a:ext cx="1173609" cy="498998"/>
              </a:xfrm>
              <a:prstGeom prst="rect">
                <a:avLst/>
              </a:prstGeom>
              <a:noFill/>
            </p:spPr>
            <p:txBody>
              <a:bodyPr wrap="square" rtlCol="0">
                <a:spAutoFit/>
              </a:bodyPr>
              <a:lstStyle/>
              <a:p>
                <a:r>
                  <a:rPr kumimoji="1" lang="en-US" altLang="ja-JP" sz="800" dirty="0"/>
                  <a:t>Key </a:t>
                </a:r>
              </a:p>
              <a:p>
                <a:r>
                  <a:rPr kumimoji="1" lang="en-US" altLang="ja-JP" sz="800" dirty="0"/>
                  <a:t>Resources</a:t>
                </a:r>
                <a:endParaRPr kumimoji="1" lang="ja-JP" altLang="en-US" sz="800" dirty="0"/>
              </a:p>
            </p:txBody>
          </p:sp>
          <p:sp>
            <p:nvSpPr>
              <p:cNvPr id="61" name="テキスト ボックス 60">
                <a:extLst>
                  <a:ext uri="{FF2B5EF4-FFF2-40B4-BE49-F238E27FC236}">
                    <a16:creationId xmlns:a16="http://schemas.microsoft.com/office/drawing/2014/main" id="{B73E9DF9-2E8C-418D-BD27-A2BB7EF15C11}"/>
                  </a:ext>
                </a:extLst>
              </p:cNvPr>
              <p:cNvSpPr txBox="1"/>
              <p:nvPr/>
            </p:nvSpPr>
            <p:spPr>
              <a:xfrm>
                <a:off x="2541583" y="5560799"/>
                <a:ext cx="1853359" cy="317545"/>
              </a:xfrm>
              <a:prstGeom prst="rect">
                <a:avLst/>
              </a:prstGeom>
              <a:noFill/>
            </p:spPr>
            <p:txBody>
              <a:bodyPr wrap="square" rtlCol="0">
                <a:spAutoFit/>
              </a:bodyPr>
              <a:lstStyle/>
              <a:p>
                <a:r>
                  <a:rPr lang="en-US" altLang="ja-JP" sz="800" dirty="0"/>
                  <a:t>Cost Structure</a:t>
                </a:r>
                <a:endParaRPr kumimoji="1" lang="ja-JP" altLang="en-US" sz="800" dirty="0"/>
              </a:p>
            </p:txBody>
          </p:sp>
          <p:sp>
            <p:nvSpPr>
              <p:cNvPr id="62" name="テキスト ボックス 61">
                <a:extLst>
                  <a:ext uri="{FF2B5EF4-FFF2-40B4-BE49-F238E27FC236}">
                    <a16:creationId xmlns:a16="http://schemas.microsoft.com/office/drawing/2014/main" id="{42D3B76E-2449-45E6-B92F-5F210B29820C}"/>
                  </a:ext>
                </a:extLst>
              </p:cNvPr>
              <p:cNvSpPr txBox="1"/>
              <p:nvPr/>
            </p:nvSpPr>
            <p:spPr>
              <a:xfrm>
                <a:off x="5950943" y="2705448"/>
                <a:ext cx="1454618" cy="498998"/>
              </a:xfrm>
              <a:prstGeom prst="rect">
                <a:avLst/>
              </a:prstGeom>
              <a:noFill/>
            </p:spPr>
            <p:txBody>
              <a:bodyPr wrap="square" rtlCol="0">
                <a:spAutoFit/>
              </a:bodyPr>
              <a:lstStyle/>
              <a:p>
                <a:r>
                  <a:rPr lang="en-US" altLang="ja-JP" sz="800" dirty="0"/>
                  <a:t>Customer</a:t>
                </a:r>
              </a:p>
              <a:p>
                <a:r>
                  <a:rPr lang="en-US" altLang="ja-JP" sz="800" dirty="0"/>
                  <a:t>Relationships</a:t>
                </a:r>
                <a:endParaRPr kumimoji="1" lang="ja-JP" altLang="en-US" sz="800" dirty="0"/>
              </a:p>
            </p:txBody>
          </p:sp>
          <p:sp>
            <p:nvSpPr>
              <p:cNvPr id="63" name="テキスト ボックス 62">
                <a:extLst>
                  <a:ext uri="{FF2B5EF4-FFF2-40B4-BE49-F238E27FC236}">
                    <a16:creationId xmlns:a16="http://schemas.microsoft.com/office/drawing/2014/main" id="{F92251E7-0213-4DA7-A8AD-A3E9CD5D1249}"/>
                  </a:ext>
                </a:extLst>
              </p:cNvPr>
              <p:cNvSpPr txBox="1"/>
              <p:nvPr/>
            </p:nvSpPr>
            <p:spPr>
              <a:xfrm>
                <a:off x="7274757" y="2691087"/>
                <a:ext cx="1122672" cy="498998"/>
              </a:xfrm>
              <a:prstGeom prst="rect">
                <a:avLst/>
              </a:prstGeom>
              <a:noFill/>
            </p:spPr>
            <p:txBody>
              <a:bodyPr wrap="square" rtlCol="0">
                <a:spAutoFit/>
              </a:bodyPr>
              <a:lstStyle/>
              <a:p>
                <a:r>
                  <a:rPr lang="en-US" altLang="ja-JP" sz="800" dirty="0"/>
                  <a:t>Customer </a:t>
                </a:r>
              </a:p>
              <a:p>
                <a:r>
                  <a:rPr lang="en-US" altLang="ja-JP" sz="800" dirty="0"/>
                  <a:t>Segments</a:t>
                </a:r>
                <a:endParaRPr kumimoji="1" lang="ja-JP" altLang="en-US" sz="800" dirty="0"/>
              </a:p>
            </p:txBody>
          </p:sp>
          <p:sp>
            <p:nvSpPr>
              <p:cNvPr id="64" name="テキスト ボックス 63">
                <a:extLst>
                  <a:ext uri="{FF2B5EF4-FFF2-40B4-BE49-F238E27FC236}">
                    <a16:creationId xmlns:a16="http://schemas.microsoft.com/office/drawing/2014/main" id="{E8CD1AF7-CFA1-4A2D-A17B-861717992F69}"/>
                  </a:ext>
                </a:extLst>
              </p:cNvPr>
              <p:cNvSpPr txBox="1"/>
              <p:nvPr/>
            </p:nvSpPr>
            <p:spPr>
              <a:xfrm>
                <a:off x="6125412" y="4133158"/>
                <a:ext cx="1122672" cy="317545"/>
              </a:xfrm>
              <a:prstGeom prst="rect">
                <a:avLst/>
              </a:prstGeom>
              <a:noFill/>
            </p:spPr>
            <p:txBody>
              <a:bodyPr wrap="square" rtlCol="0">
                <a:spAutoFit/>
              </a:bodyPr>
              <a:lstStyle/>
              <a:p>
                <a:r>
                  <a:rPr lang="en-US" altLang="ja-JP" sz="800" dirty="0"/>
                  <a:t>Channels</a:t>
                </a:r>
                <a:endParaRPr kumimoji="1" lang="ja-JP" altLang="en-US" sz="800" dirty="0"/>
              </a:p>
            </p:txBody>
          </p:sp>
          <p:sp>
            <p:nvSpPr>
              <p:cNvPr id="65" name="テキスト ボックス 64">
                <a:extLst>
                  <a:ext uri="{FF2B5EF4-FFF2-40B4-BE49-F238E27FC236}">
                    <a16:creationId xmlns:a16="http://schemas.microsoft.com/office/drawing/2014/main" id="{5726B35E-B322-4926-9AC2-B649F347ACF2}"/>
                  </a:ext>
                </a:extLst>
              </p:cNvPr>
              <p:cNvSpPr txBox="1"/>
              <p:nvPr/>
            </p:nvSpPr>
            <p:spPr>
              <a:xfrm>
                <a:off x="4762573" y="2979419"/>
                <a:ext cx="1402553" cy="498998"/>
              </a:xfrm>
              <a:prstGeom prst="rect">
                <a:avLst/>
              </a:prstGeom>
              <a:noFill/>
            </p:spPr>
            <p:txBody>
              <a:bodyPr wrap="square" rtlCol="0">
                <a:spAutoFit/>
              </a:bodyPr>
              <a:lstStyle/>
              <a:p>
                <a:r>
                  <a:rPr kumimoji="1" lang="en-US" altLang="ja-JP" sz="800" dirty="0"/>
                  <a:t>Value </a:t>
                </a:r>
              </a:p>
              <a:p>
                <a:r>
                  <a:rPr kumimoji="1" lang="en-US" altLang="ja-JP" sz="800" dirty="0"/>
                  <a:t>Propositions</a:t>
                </a:r>
                <a:endParaRPr kumimoji="1" lang="ja-JP" altLang="en-US" sz="800" dirty="0"/>
              </a:p>
            </p:txBody>
          </p:sp>
          <p:sp>
            <p:nvSpPr>
              <p:cNvPr id="66" name="テキスト ボックス 65">
                <a:extLst>
                  <a:ext uri="{FF2B5EF4-FFF2-40B4-BE49-F238E27FC236}">
                    <a16:creationId xmlns:a16="http://schemas.microsoft.com/office/drawing/2014/main" id="{D24B14A5-66D6-4971-ABFC-62672F9F9857}"/>
                  </a:ext>
                </a:extLst>
              </p:cNvPr>
              <p:cNvSpPr txBox="1"/>
              <p:nvPr/>
            </p:nvSpPr>
            <p:spPr>
              <a:xfrm>
                <a:off x="5606710" y="5534119"/>
                <a:ext cx="2229382" cy="317545"/>
              </a:xfrm>
              <a:prstGeom prst="rect">
                <a:avLst/>
              </a:prstGeom>
              <a:noFill/>
            </p:spPr>
            <p:txBody>
              <a:bodyPr wrap="square" rtlCol="0">
                <a:spAutoFit/>
              </a:bodyPr>
              <a:lstStyle/>
              <a:p>
                <a:r>
                  <a:rPr kumimoji="1" lang="en-US" altLang="ja-JP" sz="800" dirty="0"/>
                  <a:t>Revenue Streams</a:t>
                </a:r>
                <a:endParaRPr kumimoji="1" lang="ja-JP" altLang="en-US" sz="800" dirty="0"/>
              </a:p>
            </p:txBody>
          </p:sp>
        </p:grpSp>
      </p:grpSp>
      <p:sp>
        <p:nvSpPr>
          <p:cNvPr id="67" name="テキスト ボックス 66">
            <a:extLst>
              <a:ext uri="{FF2B5EF4-FFF2-40B4-BE49-F238E27FC236}">
                <a16:creationId xmlns:a16="http://schemas.microsoft.com/office/drawing/2014/main" id="{F901DED7-D219-4CC2-AC26-2D73BCD3CD38}"/>
              </a:ext>
            </a:extLst>
          </p:cNvPr>
          <p:cNvSpPr txBox="1"/>
          <p:nvPr/>
        </p:nvSpPr>
        <p:spPr>
          <a:xfrm>
            <a:off x="8217687" y="1638118"/>
            <a:ext cx="3347208" cy="369332"/>
          </a:xfrm>
          <a:prstGeom prst="rect">
            <a:avLst/>
          </a:prstGeom>
          <a:noFill/>
        </p:spPr>
        <p:txBody>
          <a:bodyPr wrap="square" rtlCol="0">
            <a:spAutoFit/>
          </a:bodyPr>
          <a:lstStyle/>
          <a:p>
            <a:r>
              <a:rPr kumimoji="1" lang="ja-JP" altLang="en-US" dirty="0"/>
              <a:t>サービスイン（リリース）</a:t>
            </a:r>
          </a:p>
        </p:txBody>
      </p:sp>
      <p:grpSp>
        <p:nvGrpSpPr>
          <p:cNvPr id="69" name="グループ化 68">
            <a:extLst>
              <a:ext uri="{FF2B5EF4-FFF2-40B4-BE49-F238E27FC236}">
                <a16:creationId xmlns:a16="http://schemas.microsoft.com/office/drawing/2014/main" id="{31DDC1F7-64DC-42AB-ABF7-9904BDD0C566}"/>
              </a:ext>
            </a:extLst>
          </p:cNvPr>
          <p:cNvGrpSpPr/>
          <p:nvPr/>
        </p:nvGrpSpPr>
        <p:grpSpPr>
          <a:xfrm>
            <a:off x="6820429" y="685269"/>
            <a:ext cx="5565257" cy="830997"/>
            <a:chOff x="6626743" y="3013501"/>
            <a:chExt cx="5565257" cy="830997"/>
          </a:xfrm>
        </p:grpSpPr>
        <p:sp>
          <p:nvSpPr>
            <p:cNvPr id="70" name="楕円 69">
              <a:extLst>
                <a:ext uri="{FF2B5EF4-FFF2-40B4-BE49-F238E27FC236}">
                  <a16:creationId xmlns:a16="http://schemas.microsoft.com/office/drawing/2014/main" id="{CA094596-5524-40D5-A7B6-B39A342C12B4}"/>
                </a:ext>
              </a:extLst>
            </p:cNvPr>
            <p:cNvSpPr/>
            <p:nvPr/>
          </p:nvSpPr>
          <p:spPr>
            <a:xfrm>
              <a:off x="6626743" y="3319834"/>
              <a:ext cx="470342" cy="189924"/>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8126BC36-B529-4003-9195-320820BF2623}"/>
                </a:ext>
              </a:extLst>
            </p:cNvPr>
            <p:cNvGrpSpPr/>
            <p:nvPr/>
          </p:nvGrpSpPr>
          <p:grpSpPr>
            <a:xfrm>
              <a:off x="6626743" y="3013501"/>
              <a:ext cx="5565257" cy="830997"/>
              <a:chOff x="6626743" y="2999619"/>
              <a:chExt cx="5565257" cy="830997"/>
            </a:xfrm>
          </p:grpSpPr>
          <p:sp>
            <p:nvSpPr>
              <p:cNvPr id="72" name="テキスト ボックス 71">
                <a:extLst>
                  <a:ext uri="{FF2B5EF4-FFF2-40B4-BE49-F238E27FC236}">
                    <a16:creationId xmlns:a16="http://schemas.microsoft.com/office/drawing/2014/main" id="{F51F5707-A6E6-49C9-BC15-18A95AC79800}"/>
                  </a:ext>
                </a:extLst>
              </p:cNvPr>
              <p:cNvSpPr txBox="1"/>
              <p:nvPr/>
            </p:nvSpPr>
            <p:spPr>
              <a:xfrm>
                <a:off x="7097085" y="2999619"/>
                <a:ext cx="5094915" cy="830997"/>
              </a:xfrm>
              <a:prstGeom prst="rect">
                <a:avLst/>
              </a:prstGeom>
              <a:noFill/>
            </p:spPr>
            <p:txBody>
              <a:bodyPr wrap="square" rtlCol="0">
                <a:spAutoFit/>
              </a:bodyPr>
              <a:lstStyle/>
              <a:p>
                <a:r>
                  <a:rPr lang="ja-JP" altLang="en-US" sz="1600" dirty="0"/>
                  <a:t>推測：思い付き、データで説明できない</a:t>
                </a:r>
                <a:endParaRPr lang="en-US" altLang="ja-JP" sz="1600" dirty="0"/>
              </a:p>
              <a:p>
                <a:r>
                  <a:rPr kumimoji="1" lang="ja-JP" altLang="en-US" sz="1600" dirty="0"/>
                  <a:t>仮説：一部のデータで主要な部分の説明ができる</a:t>
                </a:r>
                <a:endParaRPr kumimoji="1" lang="en-US" altLang="ja-JP" sz="1600" dirty="0"/>
              </a:p>
              <a:p>
                <a:r>
                  <a:rPr lang="ja-JP" altLang="en-US" sz="1600" dirty="0"/>
                  <a:t>事実：ほぼデータで説明できる。</a:t>
                </a:r>
                <a:endParaRPr kumimoji="1" lang="ja-JP" altLang="en-US" sz="1600" dirty="0"/>
              </a:p>
            </p:txBody>
          </p:sp>
          <p:sp>
            <p:nvSpPr>
              <p:cNvPr id="73" name="楕円 72">
                <a:extLst>
                  <a:ext uri="{FF2B5EF4-FFF2-40B4-BE49-F238E27FC236}">
                    <a16:creationId xmlns:a16="http://schemas.microsoft.com/office/drawing/2014/main" id="{9ECE4E5A-359E-4608-A3DE-C03D4D4D6CA3}"/>
                  </a:ext>
                </a:extLst>
              </p:cNvPr>
              <p:cNvSpPr/>
              <p:nvPr/>
            </p:nvSpPr>
            <p:spPr>
              <a:xfrm>
                <a:off x="6626743" y="3041728"/>
                <a:ext cx="470342" cy="189924"/>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a:extLst>
                  <a:ext uri="{FF2B5EF4-FFF2-40B4-BE49-F238E27FC236}">
                    <a16:creationId xmlns:a16="http://schemas.microsoft.com/office/drawing/2014/main" id="{41F4EB92-CC98-49A7-88F6-3665037A6541}"/>
                  </a:ext>
                </a:extLst>
              </p:cNvPr>
              <p:cNvSpPr/>
              <p:nvPr/>
            </p:nvSpPr>
            <p:spPr>
              <a:xfrm>
                <a:off x="6626743" y="3563176"/>
                <a:ext cx="470342" cy="189924"/>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pic>
        <p:nvPicPr>
          <p:cNvPr id="13" name="グラフィックス 12" descr="矢印: 右回転">
            <a:extLst>
              <a:ext uri="{FF2B5EF4-FFF2-40B4-BE49-F238E27FC236}">
                <a16:creationId xmlns:a16="http://schemas.microsoft.com/office/drawing/2014/main" id="{9B3567E5-8490-4F51-8AC1-0A296F45722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70372" y="4165992"/>
            <a:ext cx="2012638" cy="1154685"/>
          </a:xfrm>
          <a:prstGeom prst="rect">
            <a:avLst/>
          </a:prstGeom>
        </p:spPr>
      </p:pic>
      <p:grpSp>
        <p:nvGrpSpPr>
          <p:cNvPr id="75" name="グループ化 74">
            <a:extLst>
              <a:ext uri="{FF2B5EF4-FFF2-40B4-BE49-F238E27FC236}">
                <a16:creationId xmlns:a16="http://schemas.microsoft.com/office/drawing/2014/main" id="{7AAA256A-501F-4A5E-80AB-8646B5CD8A5B}"/>
              </a:ext>
            </a:extLst>
          </p:cNvPr>
          <p:cNvGrpSpPr/>
          <p:nvPr/>
        </p:nvGrpSpPr>
        <p:grpSpPr>
          <a:xfrm>
            <a:off x="2803821" y="4568692"/>
            <a:ext cx="2425506" cy="1195511"/>
            <a:chOff x="3433126" y="1020391"/>
            <a:chExt cx="2425506" cy="1162909"/>
          </a:xfrm>
        </p:grpSpPr>
        <p:grpSp>
          <p:nvGrpSpPr>
            <p:cNvPr id="76" name="グループ化 75">
              <a:extLst>
                <a:ext uri="{FF2B5EF4-FFF2-40B4-BE49-F238E27FC236}">
                  <a16:creationId xmlns:a16="http://schemas.microsoft.com/office/drawing/2014/main" id="{7E9C960F-36E2-46C2-96DA-5255C3B9E87C}"/>
                </a:ext>
              </a:extLst>
            </p:cNvPr>
            <p:cNvGrpSpPr/>
            <p:nvPr/>
          </p:nvGrpSpPr>
          <p:grpSpPr>
            <a:xfrm>
              <a:off x="3934614" y="1020391"/>
              <a:ext cx="1158230" cy="1049373"/>
              <a:chOff x="2909323" y="1117593"/>
              <a:chExt cx="1844317" cy="1797128"/>
            </a:xfrm>
          </p:grpSpPr>
          <p:pic>
            <p:nvPicPr>
              <p:cNvPr id="78" name="グラフィックス 77" descr="チャット">
                <a:extLst>
                  <a:ext uri="{FF2B5EF4-FFF2-40B4-BE49-F238E27FC236}">
                    <a16:creationId xmlns:a16="http://schemas.microsoft.com/office/drawing/2014/main" id="{7FDDB910-6753-4430-8D09-8861377242D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81354" y="1169366"/>
                <a:ext cx="949533" cy="949533"/>
              </a:xfrm>
              <a:prstGeom prst="rect">
                <a:avLst/>
              </a:prstGeom>
            </p:spPr>
          </p:pic>
          <p:pic>
            <p:nvPicPr>
              <p:cNvPr id="79" name="グラフィックス 78" descr="思案中の吹き出し">
                <a:extLst>
                  <a:ext uri="{FF2B5EF4-FFF2-40B4-BE49-F238E27FC236}">
                    <a16:creationId xmlns:a16="http://schemas.microsoft.com/office/drawing/2014/main" id="{1A57EC50-9C7D-4717-8807-3E6D6469DC8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2909323" y="1117593"/>
                <a:ext cx="914400" cy="914400"/>
              </a:xfrm>
              <a:prstGeom prst="rect">
                <a:avLst/>
              </a:prstGeom>
            </p:spPr>
          </p:pic>
          <p:pic>
            <p:nvPicPr>
              <p:cNvPr id="80" name="グラフィックス 79" descr="会議">
                <a:extLst>
                  <a:ext uri="{FF2B5EF4-FFF2-40B4-BE49-F238E27FC236}">
                    <a16:creationId xmlns:a16="http://schemas.microsoft.com/office/drawing/2014/main" id="{07CFFE5F-2F81-4031-866B-AB6ADEBF1BC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40128" y="1601209"/>
                <a:ext cx="1313512" cy="1313512"/>
              </a:xfrm>
              <a:prstGeom prst="rect">
                <a:avLst/>
              </a:prstGeom>
            </p:spPr>
          </p:pic>
        </p:grpSp>
        <p:sp>
          <p:nvSpPr>
            <p:cNvPr id="77" name="テキスト ボックス 76">
              <a:extLst>
                <a:ext uri="{FF2B5EF4-FFF2-40B4-BE49-F238E27FC236}">
                  <a16:creationId xmlns:a16="http://schemas.microsoft.com/office/drawing/2014/main" id="{979A32D1-5F46-4654-BA23-49EBD078DD7E}"/>
                </a:ext>
              </a:extLst>
            </p:cNvPr>
            <p:cNvSpPr txBox="1"/>
            <p:nvPr/>
          </p:nvSpPr>
          <p:spPr>
            <a:xfrm>
              <a:off x="3433126" y="1875523"/>
              <a:ext cx="2425506" cy="307777"/>
            </a:xfrm>
            <a:prstGeom prst="rect">
              <a:avLst/>
            </a:prstGeom>
            <a:noFill/>
          </p:spPr>
          <p:txBody>
            <a:bodyPr wrap="square" rtlCol="0">
              <a:spAutoFit/>
            </a:bodyPr>
            <a:lstStyle/>
            <a:p>
              <a:r>
                <a:rPr kumimoji="1" lang="ja-JP" altLang="en-US" sz="1400" b="1" dirty="0">
                  <a:solidFill>
                    <a:srgbClr val="7030A0"/>
                  </a:solidFill>
                </a:rPr>
                <a:t>プランニング・セッション</a:t>
              </a:r>
            </a:p>
          </p:txBody>
        </p:sp>
      </p:grpSp>
      <p:pic>
        <p:nvPicPr>
          <p:cNvPr id="98" name="グラフィックス 97" descr="矢印: 右回転">
            <a:extLst>
              <a:ext uri="{FF2B5EF4-FFF2-40B4-BE49-F238E27FC236}">
                <a16:creationId xmlns:a16="http://schemas.microsoft.com/office/drawing/2014/main" id="{0ECAD8A9-78F8-400C-B9E5-E60A33B0425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V="1">
            <a:off x="7174219" y="4152355"/>
            <a:ext cx="2012638" cy="1154685"/>
          </a:xfrm>
          <a:prstGeom prst="rect">
            <a:avLst/>
          </a:prstGeom>
        </p:spPr>
      </p:pic>
      <p:grpSp>
        <p:nvGrpSpPr>
          <p:cNvPr id="10" name="グループ化 9">
            <a:extLst>
              <a:ext uri="{FF2B5EF4-FFF2-40B4-BE49-F238E27FC236}">
                <a16:creationId xmlns:a16="http://schemas.microsoft.com/office/drawing/2014/main" id="{2392794B-0F1F-47EF-8F6B-D634BFDE6EA3}"/>
              </a:ext>
            </a:extLst>
          </p:cNvPr>
          <p:cNvGrpSpPr/>
          <p:nvPr/>
        </p:nvGrpSpPr>
        <p:grpSpPr>
          <a:xfrm>
            <a:off x="6935938" y="4697664"/>
            <a:ext cx="2108917" cy="1426262"/>
            <a:chOff x="6916693" y="4799084"/>
            <a:chExt cx="2364003" cy="1718480"/>
          </a:xfrm>
        </p:grpSpPr>
        <p:sp>
          <p:nvSpPr>
            <p:cNvPr id="81" name="テキスト ボックス 80">
              <a:extLst>
                <a:ext uri="{FF2B5EF4-FFF2-40B4-BE49-F238E27FC236}">
                  <a16:creationId xmlns:a16="http://schemas.microsoft.com/office/drawing/2014/main" id="{E4188219-1928-4DCA-97E7-725E1BFE8774}"/>
                </a:ext>
              </a:extLst>
            </p:cNvPr>
            <p:cNvSpPr txBox="1"/>
            <p:nvPr/>
          </p:nvSpPr>
          <p:spPr>
            <a:xfrm>
              <a:off x="6916693" y="6146729"/>
              <a:ext cx="2364003" cy="370835"/>
            </a:xfrm>
            <a:prstGeom prst="rect">
              <a:avLst/>
            </a:prstGeom>
            <a:noFill/>
          </p:spPr>
          <p:txBody>
            <a:bodyPr wrap="square" rtlCol="0">
              <a:spAutoFit/>
            </a:bodyPr>
            <a:lstStyle/>
            <a:p>
              <a:r>
                <a:rPr kumimoji="1" lang="ja-JP" altLang="en-US" sz="1200" b="1" dirty="0">
                  <a:solidFill>
                    <a:srgbClr val="7030A0"/>
                  </a:solidFill>
                </a:rPr>
                <a:t>マネジメントメッシュ</a:t>
              </a:r>
              <a:r>
                <a:rPr kumimoji="1" lang="ja-JP" altLang="en-US" sz="1400" b="1" dirty="0">
                  <a:solidFill>
                    <a:srgbClr val="7030A0"/>
                  </a:solidFill>
                </a:rPr>
                <a:t>定義</a:t>
              </a:r>
            </a:p>
          </p:txBody>
        </p:sp>
        <p:grpSp>
          <p:nvGrpSpPr>
            <p:cNvPr id="82" name="グループ化 81">
              <a:extLst>
                <a:ext uri="{FF2B5EF4-FFF2-40B4-BE49-F238E27FC236}">
                  <a16:creationId xmlns:a16="http://schemas.microsoft.com/office/drawing/2014/main" id="{61B6B3F2-80D7-4007-93AF-912ABCC4E776}"/>
                </a:ext>
              </a:extLst>
            </p:cNvPr>
            <p:cNvGrpSpPr/>
            <p:nvPr/>
          </p:nvGrpSpPr>
          <p:grpSpPr>
            <a:xfrm>
              <a:off x="7379640" y="4799084"/>
              <a:ext cx="1412023" cy="1388378"/>
              <a:chOff x="6336224" y="3385842"/>
              <a:chExt cx="4233620" cy="3377876"/>
            </a:xfrm>
          </p:grpSpPr>
          <p:sp>
            <p:nvSpPr>
              <p:cNvPr id="83" name="正方形/長方形 82">
                <a:extLst>
                  <a:ext uri="{FF2B5EF4-FFF2-40B4-BE49-F238E27FC236}">
                    <a16:creationId xmlns:a16="http://schemas.microsoft.com/office/drawing/2014/main" id="{721D8407-4CEF-4D82-93AB-912F39BA4EF3}"/>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D5D2463A-94DB-4A35-AFEB-DAA493DBB988}"/>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F307705F-599A-4641-BE8D-EFE03E0B85C3}"/>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9765F401-10AD-494D-8854-D2A799FEA2E9}"/>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63FD735-9380-421B-8B7E-D3AD92C46D48}"/>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50CEF621-AFE9-4D9D-B80C-283940E5F271}"/>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41B341BE-3D4C-4DFF-B3A1-A1122D57C76F}"/>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62A73F2B-7E50-415E-8232-71F046AF2A19}"/>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ADCB57B-9559-4CA5-AF26-9A37238DC341}"/>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B4B4A85-5828-4BB8-B3BA-D6F7D2274C80}"/>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9061F2A9-7EF0-4F49-AE8F-C0B0A62C3D47}"/>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2C43DA6F-0723-42C0-A54E-1720C0407C68}"/>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BEA20674-BB41-426F-8F3E-455DF2189AB6}"/>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6D6BFD49-B8FD-4058-8F63-99647F59EF86}"/>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B008B390-46A2-4B7C-881C-D34E13CFF824}"/>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8" name="テキスト ボックス 67">
            <a:extLst>
              <a:ext uri="{FF2B5EF4-FFF2-40B4-BE49-F238E27FC236}">
                <a16:creationId xmlns:a16="http://schemas.microsoft.com/office/drawing/2014/main" id="{D6D6A887-2B8E-4E4E-A19A-5B1A242D9A6E}"/>
              </a:ext>
            </a:extLst>
          </p:cNvPr>
          <p:cNvSpPr txBox="1"/>
          <p:nvPr/>
        </p:nvSpPr>
        <p:spPr>
          <a:xfrm>
            <a:off x="687897" y="327171"/>
            <a:ext cx="5699156" cy="523220"/>
          </a:xfrm>
          <a:prstGeom prst="rect">
            <a:avLst/>
          </a:prstGeom>
          <a:noFill/>
        </p:spPr>
        <p:txBody>
          <a:bodyPr wrap="square" rtlCol="0">
            <a:spAutoFit/>
          </a:bodyPr>
          <a:lstStyle/>
          <a:p>
            <a:r>
              <a:rPr kumimoji="1" lang="ja-JP" altLang="en-US" sz="2800" dirty="0"/>
              <a:t>企画から実現へ</a:t>
            </a:r>
          </a:p>
        </p:txBody>
      </p:sp>
      <p:sp>
        <p:nvSpPr>
          <p:cNvPr id="12" name="矢印: 右 11">
            <a:extLst>
              <a:ext uri="{FF2B5EF4-FFF2-40B4-BE49-F238E27FC236}">
                <a16:creationId xmlns:a16="http://schemas.microsoft.com/office/drawing/2014/main" id="{BDF1C660-72B3-49DE-8033-EE737DF371EA}"/>
              </a:ext>
            </a:extLst>
          </p:cNvPr>
          <p:cNvSpPr/>
          <p:nvPr/>
        </p:nvSpPr>
        <p:spPr>
          <a:xfrm>
            <a:off x="227382" y="5791625"/>
            <a:ext cx="4016608" cy="548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4</a:t>
            </a:r>
            <a:r>
              <a:rPr kumimoji="1" lang="ja-JP" altLang="en-US" b="1" dirty="0"/>
              <a:t>週以内</a:t>
            </a:r>
          </a:p>
        </p:txBody>
      </p:sp>
      <p:sp>
        <p:nvSpPr>
          <p:cNvPr id="99" name="矢印: 右 98">
            <a:extLst>
              <a:ext uri="{FF2B5EF4-FFF2-40B4-BE49-F238E27FC236}">
                <a16:creationId xmlns:a16="http://schemas.microsoft.com/office/drawing/2014/main" id="{F3A3A627-91FF-4D79-B77C-F9B402513673}"/>
              </a:ext>
            </a:extLst>
          </p:cNvPr>
          <p:cNvSpPr/>
          <p:nvPr/>
        </p:nvSpPr>
        <p:spPr>
          <a:xfrm>
            <a:off x="227382" y="6252609"/>
            <a:ext cx="11699918" cy="548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24</a:t>
            </a:r>
            <a:r>
              <a:rPr kumimoji="1" lang="ja-JP" altLang="en-US" b="1" dirty="0"/>
              <a:t>週以内</a:t>
            </a:r>
          </a:p>
        </p:txBody>
      </p:sp>
      <p:sp>
        <p:nvSpPr>
          <p:cNvPr id="100" name="テキスト ボックス 99">
            <a:extLst>
              <a:ext uri="{FF2B5EF4-FFF2-40B4-BE49-F238E27FC236}">
                <a16:creationId xmlns:a16="http://schemas.microsoft.com/office/drawing/2014/main" id="{3C31E051-FFD6-4BAF-AD62-EC58DBBBCD3A}"/>
              </a:ext>
            </a:extLst>
          </p:cNvPr>
          <p:cNvSpPr txBox="1"/>
          <p:nvPr/>
        </p:nvSpPr>
        <p:spPr>
          <a:xfrm>
            <a:off x="651602" y="780313"/>
            <a:ext cx="5334286" cy="830997"/>
          </a:xfrm>
          <a:prstGeom prst="rect">
            <a:avLst/>
          </a:prstGeom>
          <a:noFill/>
        </p:spPr>
        <p:txBody>
          <a:bodyPr wrap="square" rtlCol="0">
            <a:spAutoFit/>
          </a:bodyPr>
          <a:lstStyle/>
          <a:p>
            <a:r>
              <a:rPr kumimoji="1" lang="ja-JP" altLang="en-US" sz="1600" dirty="0"/>
              <a:t>どんなに大きな課題でも、基本</a:t>
            </a:r>
            <a:r>
              <a:rPr kumimoji="1" lang="en-US" altLang="ja-JP" sz="1600" dirty="0"/>
              <a:t>24</a:t>
            </a:r>
            <a:r>
              <a:rPr lang="ja-JP" altLang="en-US" sz="1600" dirty="0"/>
              <a:t>週以内で計画する。</a:t>
            </a:r>
            <a:endParaRPr lang="en-US" altLang="ja-JP" sz="1600" dirty="0"/>
          </a:p>
          <a:p>
            <a:r>
              <a:rPr kumimoji="1" lang="en-US" altLang="ja-JP" sz="1600" dirty="0"/>
              <a:t>24</a:t>
            </a:r>
            <a:r>
              <a:rPr kumimoji="1" lang="ja-JP" altLang="en-US" sz="1600" dirty="0"/>
              <a:t>週以上になるプロジェクトは、</a:t>
            </a:r>
            <a:r>
              <a:rPr kumimoji="1" lang="en-US" altLang="ja-JP" sz="1600" dirty="0"/>
              <a:t>24</a:t>
            </a:r>
            <a:r>
              <a:rPr kumimoji="1" lang="ja-JP" altLang="en-US" sz="1600" dirty="0"/>
              <a:t>週ごとにレビュー＆次</a:t>
            </a:r>
            <a:r>
              <a:rPr lang="ja-JP" altLang="en-US" sz="1600" dirty="0"/>
              <a:t>の予算の承認を得る。</a:t>
            </a:r>
            <a:endParaRPr kumimoji="1" lang="ja-JP" altLang="en-US" sz="1600" dirty="0"/>
          </a:p>
        </p:txBody>
      </p:sp>
    </p:spTree>
    <p:extLst>
      <p:ext uri="{BB962C8B-B14F-4D97-AF65-F5344CB8AC3E}">
        <p14:creationId xmlns:p14="http://schemas.microsoft.com/office/powerpoint/2010/main" val="3429688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EFC1C34-0BCC-4B9A-823A-68C26B07C2AC}"/>
              </a:ext>
            </a:extLst>
          </p:cNvPr>
          <p:cNvGrpSpPr/>
          <p:nvPr/>
        </p:nvGrpSpPr>
        <p:grpSpPr>
          <a:xfrm>
            <a:off x="1344304" y="2129051"/>
            <a:ext cx="9289992" cy="3719015"/>
            <a:chOff x="906011" y="125835"/>
            <a:chExt cx="10922466" cy="6732165"/>
          </a:xfrm>
        </p:grpSpPr>
        <p:grpSp>
          <p:nvGrpSpPr>
            <p:cNvPr id="3" name="グループ化 2">
              <a:extLst>
                <a:ext uri="{FF2B5EF4-FFF2-40B4-BE49-F238E27FC236}">
                  <a16:creationId xmlns:a16="http://schemas.microsoft.com/office/drawing/2014/main" id="{0A71F1B5-88FD-4A62-BDD8-D4B0CA7B11BA}"/>
                </a:ext>
              </a:extLst>
            </p:cNvPr>
            <p:cNvGrpSpPr/>
            <p:nvPr/>
          </p:nvGrpSpPr>
          <p:grpSpPr>
            <a:xfrm>
              <a:off x="906011" y="125835"/>
              <a:ext cx="10922466" cy="6732165"/>
              <a:chOff x="906011" y="125835"/>
              <a:chExt cx="10922466" cy="6732165"/>
            </a:xfrm>
          </p:grpSpPr>
          <p:sp>
            <p:nvSpPr>
              <p:cNvPr id="11" name="正方形/長方形 10">
                <a:extLst>
                  <a:ext uri="{FF2B5EF4-FFF2-40B4-BE49-F238E27FC236}">
                    <a16:creationId xmlns:a16="http://schemas.microsoft.com/office/drawing/2014/main" id="{5097F105-335D-4495-BD5E-548BE08813DF}"/>
                  </a:ext>
                </a:extLst>
              </p:cNvPr>
              <p:cNvSpPr/>
              <p:nvPr/>
            </p:nvSpPr>
            <p:spPr>
              <a:xfrm>
                <a:off x="1149292" y="304801"/>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A6383C57-9C58-463A-A2C9-A45FB1BB7D82}"/>
                  </a:ext>
                </a:extLst>
              </p:cNvPr>
              <p:cNvSpPr/>
              <p:nvPr/>
            </p:nvSpPr>
            <p:spPr>
              <a:xfrm>
                <a:off x="1149292" y="2232869"/>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95A179C-DE90-4A60-8A8D-84FCB3FE3C06}"/>
                  </a:ext>
                </a:extLst>
              </p:cNvPr>
              <p:cNvSpPr/>
              <p:nvPr/>
            </p:nvSpPr>
            <p:spPr>
              <a:xfrm>
                <a:off x="1149292" y="3801610"/>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91538D8-B1A9-44FE-8DCD-E9BB53AF1A7F}"/>
                  </a:ext>
                </a:extLst>
              </p:cNvPr>
              <p:cNvSpPr/>
              <p:nvPr/>
            </p:nvSpPr>
            <p:spPr>
              <a:xfrm>
                <a:off x="1149292" y="5370351"/>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6828606-D682-4FB4-859A-4170F1121521}"/>
                  </a:ext>
                </a:extLst>
              </p:cNvPr>
              <p:cNvSpPr/>
              <p:nvPr/>
            </p:nvSpPr>
            <p:spPr>
              <a:xfrm>
                <a:off x="3923252" y="304801"/>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FF75CB6-8A3E-4962-B823-FCFB83886DC4}"/>
                  </a:ext>
                </a:extLst>
              </p:cNvPr>
              <p:cNvSpPr/>
              <p:nvPr/>
            </p:nvSpPr>
            <p:spPr>
              <a:xfrm>
                <a:off x="6603534" y="304800"/>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2C824EC-E227-4DD5-80E7-BEBD898B57BE}"/>
                  </a:ext>
                </a:extLst>
              </p:cNvPr>
              <p:cNvSpPr/>
              <p:nvPr/>
            </p:nvSpPr>
            <p:spPr>
              <a:xfrm>
                <a:off x="9283816" y="304800"/>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07CDD43-7004-4D3D-BA3A-5D76105BC7B4}"/>
                  </a:ext>
                </a:extLst>
              </p:cNvPr>
              <p:cNvSpPr/>
              <p:nvPr/>
            </p:nvSpPr>
            <p:spPr>
              <a:xfrm>
                <a:off x="3923252" y="1999375"/>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ビジネス・チーム</a:t>
                </a:r>
                <a:r>
                  <a:rPr lang="ja-JP" altLang="en-US" sz="1000" b="1" dirty="0">
                    <a:solidFill>
                      <a:srgbClr val="002060"/>
                    </a:solidFill>
                  </a:rPr>
                  <a:t>施策</a:t>
                </a:r>
                <a:endParaRPr kumimoji="1" lang="ja-JP" altLang="en-US" sz="1000" b="1" dirty="0">
                  <a:solidFill>
                    <a:srgbClr val="002060"/>
                  </a:solidFill>
                </a:endParaRPr>
              </a:p>
            </p:txBody>
          </p:sp>
          <p:sp>
            <p:nvSpPr>
              <p:cNvPr id="19" name="正方形/長方形 18">
                <a:extLst>
                  <a:ext uri="{FF2B5EF4-FFF2-40B4-BE49-F238E27FC236}">
                    <a16:creationId xmlns:a16="http://schemas.microsoft.com/office/drawing/2014/main" id="{A2A12442-3592-40CB-8BC3-F650A24EEA4F}"/>
                  </a:ext>
                </a:extLst>
              </p:cNvPr>
              <p:cNvSpPr/>
              <p:nvPr/>
            </p:nvSpPr>
            <p:spPr>
              <a:xfrm>
                <a:off x="3923252" y="3375169"/>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インフラ・チーム施策</a:t>
                </a:r>
              </a:p>
            </p:txBody>
          </p:sp>
          <p:sp>
            <p:nvSpPr>
              <p:cNvPr id="20" name="正方形/長方形 19">
                <a:extLst>
                  <a:ext uri="{FF2B5EF4-FFF2-40B4-BE49-F238E27FC236}">
                    <a16:creationId xmlns:a16="http://schemas.microsoft.com/office/drawing/2014/main" id="{8A4DEF4F-6E67-4418-A006-9D0CCF261C2E}"/>
                  </a:ext>
                </a:extLst>
              </p:cNvPr>
              <p:cNvSpPr/>
              <p:nvPr/>
            </p:nvSpPr>
            <p:spPr>
              <a:xfrm>
                <a:off x="3923252" y="2687272"/>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開発チーム施策</a:t>
                </a:r>
              </a:p>
            </p:txBody>
          </p:sp>
          <p:sp>
            <p:nvSpPr>
              <p:cNvPr id="21" name="正方形/長方形 20">
                <a:extLst>
                  <a:ext uri="{FF2B5EF4-FFF2-40B4-BE49-F238E27FC236}">
                    <a16:creationId xmlns:a16="http://schemas.microsoft.com/office/drawing/2014/main" id="{45FBE981-14C2-487F-ADD8-0C1F7186E090}"/>
                  </a:ext>
                </a:extLst>
              </p:cNvPr>
              <p:cNvSpPr/>
              <p:nvPr/>
            </p:nvSpPr>
            <p:spPr>
              <a:xfrm>
                <a:off x="3923252" y="4063066"/>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運用チーム施策</a:t>
                </a:r>
              </a:p>
            </p:txBody>
          </p:sp>
          <p:sp>
            <p:nvSpPr>
              <p:cNvPr id="22" name="正方形/長方形 21">
                <a:extLst>
                  <a:ext uri="{FF2B5EF4-FFF2-40B4-BE49-F238E27FC236}">
                    <a16:creationId xmlns:a16="http://schemas.microsoft.com/office/drawing/2014/main" id="{A7833673-E78A-4756-9958-A2CBAD997B72}"/>
                  </a:ext>
                </a:extLst>
              </p:cNvPr>
              <p:cNvSpPr/>
              <p:nvPr/>
            </p:nvSpPr>
            <p:spPr>
              <a:xfrm>
                <a:off x="3923252" y="4750963"/>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セキュリテー施策</a:t>
                </a:r>
              </a:p>
            </p:txBody>
          </p:sp>
          <p:sp>
            <p:nvSpPr>
              <p:cNvPr id="23" name="正方形/長方形 22">
                <a:extLst>
                  <a:ext uri="{FF2B5EF4-FFF2-40B4-BE49-F238E27FC236}">
                    <a16:creationId xmlns:a16="http://schemas.microsoft.com/office/drawing/2014/main" id="{4C2AA2E7-92FE-4500-AB20-E0185217F8AB}"/>
                  </a:ext>
                </a:extLst>
              </p:cNvPr>
              <p:cNvSpPr/>
              <p:nvPr/>
            </p:nvSpPr>
            <p:spPr>
              <a:xfrm>
                <a:off x="6603534" y="1999375"/>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ビジネス・チーム行動計画</a:t>
                </a:r>
              </a:p>
            </p:txBody>
          </p:sp>
          <p:sp>
            <p:nvSpPr>
              <p:cNvPr id="24" name="正方形/長方形 23">
                <a:extLst>
                  <a:ext uri="{FF2B5EF4-FFF2-40B4-BE49-F238E27FC236}">
                    <a16:creationId xmlns:a16="http://schemas.microsoft.com/office/drawing/2014/main" id="{FEBB9790-63D9-4831-B686-7ACAE51B56CD}"/>
                  </a:ext>
                </a:extLst>
              </p:cNvPr>
              <p:cNvSpPr/>
              <p:nvPr/>
            </p:nvSpPr>
            <p:spPr>
              <a:xfrm>
                <a:off x="6603534" y="2698458"/>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開発チーム行動計画</a:t>
                </a:r>
              </a:p>
            </p:txBody>
          </p:sp>
          <p:sp>
            <p:nvSpPr>
              <p:cNvPr id="25" name="正方形/長方形 24">
                <a:extLst>
                  <a:ext uri="{FF2B5EF4-FFF2-40B4-BE49-F238E27FC236}">
                    <a16:creationId xmlns:a16="http://schemas.microsoft.com/office/drawing/2014/main" id="{76BF7560-5E67-4943-BD20-B41EEA04F5D3}"/>
                  </a:ext>
                </a:extLst>
              </p:cNvPr>
              <p:cNvSpPr/>
              <p:nvPr/>
            </p:nvSpPr>
            <p:spPr>
              <a:xfrm>
                <a:off x="6603534" y="3397541"/>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インフラ・チーム行動計画</a:t>
                </a:r>
              </a:p>
            </p:txBody>
          </p:sp>
          <p:sp>
            <p:nvSpPr>
              <p:cNvPr id="26" name="正方形/長方形 25">
                <a:extLst>
                  <a:ext uri="{FF2B5EF4-FFF2-40B4-BE49-F238E27FC236}">
                    <a16:creationId xmlns:a16="http://schemas.microsoft.com/office/drawing/2014/main" id="{9D03DF85-1198-40F6-BA6C-A3E5CA1C174A}"/>
                  </a:ext>
                </a:extLst>
              </p:cNvPr>
              <p:cNvSpPr/>
              <p:nvPr/>
            </p:nvSpPr>
            <p:spPr>
              <a:xfrm>
                <a:off x="6603534" y="4070060"/>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運用チーム行動計画</a:t>
                </a:r>
              </a:p>
            </p:txBody>
          </p:sp>
          <p:sp>
            <p:nvSpPr>
              <p:cNvPr id="27" name="正方形/長方形 26">
                <a:extLst>
                  <a:ext uri="{FF2B5EF4-FFF2-40B4-BE49-F238E27FC236}">
                    <a16:creationId xmlns:a16="http://schemas.microsoft.com/office/drawing/2014/main" id="{6B7E512A-294B-43B2-8FCC-4C3F2CBEE9A2}"/>
                  </a:ext>
                </a:extLst>
              </p:cNvPr>
              <p:cNvSpPr/>
              <p:nvPr/>
            </p:nvSpPr>
            <p:spPr>
              <a:xfrm>
                <a:off x="6603534" y="4750963"/>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セキュリテー・レビュー計画</a:t>
                </a:r>
              </a:p>
            </p:txBody>
          </p:sp>
          <p:sp>
            <p:nvSpPr>
              <p:cNvPr id="28" name="正方形/長方形 27">
                <a:extLst>
                  <a:ext uri="{FF2B5EF4-FFF2-40B4-BE49-F238E27FC236}">
                    <a16:creationId xmlns:a16="http://schemas.microsoft.com/office/drawing/2014/main" id="{98E3F44F-EBAC-42A9-A0C2-251D5668011B}"/>
                  </a:ext>
                </a:extLst>
              </p:cNvPr>
              <p:cNvSpPr/>
              <p:nvPr/>
            </p:nvSpPr>
            <p:spPr>
              <a:xfrm>
                <a:off x="9283816" y="2010561"/>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29" name="正方形/長方形 28">
                <a:extLst>
                  <a:ext uri="{FF2B5EF4-FFF2-40B4-BE49-F238E27FC236}">
                    <a16:creationId xmlns:a16="http://schemas.microsoft.com/office/drawing/2014/main" id="{F0144A80-16F3-4AB4-BD1F-34285B6D00F6}"/>
                  </a:ext>
                </a:extLst>
              </p:cNvPr>
              <p:cNvSpPr/>
              <p:nvPr/>
            </p:nvSpPr>
            <p:spPr>
              <a:xfrm>
                <a:off x="9283816" y="3386355"/>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0" name="正方形/長方形 29">
                <a:extLst>
                  <a:ext uri="{FF2B5EF4-FFF2-40B4-BE49-F238E27FC236}">
                    <a16:creationId xmlns:a16="http://schemas.microsoft.com/office/drawing/2014/main" id="{F2FE1806-728B-4D4A-8FB4-8267CEDE6F3B}"/>
                  </a:ext>
                </a:extLst>
              </p:cNvPr>
              <p:cNvSpPr/>
              <p:nvPr/>
            </p:nvSpPr>
            <p:spPr>
              <a:xfrm>
                <a:off x="9283816" y="2698458"/>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1" name="正方形/長方形 30">
                <a:extLst>
                  <a:ext uri="{FF2B5EF4-FFF2-40B4-BE49-F238E27FC236}">
                    <a16:creationId xmlns:a16="http://schemas.microsoft.com/office/drawing/2014/main" id="{0C6F72C1-97CB-43FC-A912-80BEA4B1CAD2}"/>
                  </a:ext>
                </a:extLst>
              </p:cNvPr>
              <p:cNvSpPr/>
              <p:nvPr/>
            </p:nvSpPr>
            <p:spPr>
              <a:xfrm>
                <a:off x="9283816" y="4074252"/>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2" name="正方形/長方形 31">
                <a:extLst>
                  <a:ext uri="{FF2B5EF4-FFF2-40B4-BE49-F238E27FC236}">
                    <a16:creationId xmlns:a16="http://schemas.microsoft.com/office/drawing/2014/main" id="{BFC20C42-DDAD-4CB0-AE12-82F857C65BA2}"/>
                  </a:ext>
                </a:extLst>
              </p:cNvPr>
              <p:cNvSpPr/>
              <p:nvPr/>
            </p:nvSpPr>
            <p:spPr>
              <a:xfrm>
                <a:off x="9283816" y="4762149"/>
                <a:ext cx="2172748" cy="6193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3" name="正方形/長方形 32">
                <a:extLst>
                  <a:ext uri="{FF2B5EF4-FFF2-40B4-BE49-F238E27FC236}">
                    <a16:creationId xmlns:a16="http://schemas.microsoft.com/office/drawing/2014/main" id="{1E15D004-D254-4A1B-A2DB-6FF98287301A}"/>
                  </a:ext>
                </a:extLst>
              </p:cNvPr>
              <p:cNvSpPr/>
              <p:nvPr/>
            </p:nvSpPr>
            <p:spPr>
              <a:xfrm>
                <a:off x="906011" y="125835"/>
                <a:ext cx="10922466" cy="6732165"/>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F1C196C8-92F5-4FDF-804E-D456AD92F85D}"/>
                </a:ext>
              </a:extLst>
            </p:cNvPr>
            <p:cNvSpPr txBox="1"/>
            <p:nvPr/>
          </p:nvSpPr>
          <p:spPr>
            <a:xfrm>
              <a:off x="1283515" y="419449"/>
              <a:ext cx="1904301" cy="374049"/>
            </a:xfrm>
            <a:prstGeom prst="rect">
              <a:avLst/>
            </a:prstGeom>
            <a:noFill/>
          </p:spPr>
          <p:txBody>
            <a:bodyPr wrap="square" rtlCol="0">
              <a:spAutoFit/>
            </a:bodyPr>
            <a:lstStyle/>
            <a:p>
              <a:pPr algn="ctr"/>
              <a:r>
                <a:rPr kumimoji="1" lang="ja-JP" altLang="en-US" sz="1100" b="1" dirty="0"/>
                <a:t>ビジネスの目的・目標</a:t>
              </a:r>
            </a:p>
          </p:txBody>
        </p:sp>
        <p:sp>
          <p:nvSpPr>
            <p:cNvPr id="5" name="テキスト ボックス 4">
              <a:extLst>
                <a:ext uri="{FF2B5EF4-FFF2-40B4-BE49-F238E27FC236}">
                  <a16:creationId xmlns:a16="http://schemas.microsoft.com/office/drawing/2014/main" id="{8EDBD771-D825-4429-8463-5D083E3625B0}"/>
                </a:ext>
              </a:extLst>
            </p:cNvPr>
            <p:cNvSpPr txBox="1"/>
            <p:nvPr/>
          </p:nvSpPr>
          <p:spPr>
            <a:xfrm>
              <a:off x="4020423" y="419450"/>
              <a:ext cx="1904301" cy="276999"/>
            </a:xfrm>
            <a:prstGeom prst="rect">
              <a:avLst/>
            </a:prstGeom>
            <a:noFill/>
          </p:spPr>
          <p:txBody>
            <a:bodyPr wrap="square" rtlCol="0">
              <a:spAutoFit/>
            </a:bodyPr>
            <a:lstStyle/>
            <a:p>
              <a:pPr algn="ctr"/>
              <a:r>
                <a:rPr lang="ja-JP" altLang="en-US" sz="1200" b="1" dirty="0"/>
                <a:t>方針</a:t>
              </a:r>
              <a:endParaRPr kumimoji="1" lang="ja-JP" altLang="en-US" sz="1200" b="1" dirty="0"/>
            </a:p>
          </p:txBody>
        </p:sp>
        <p:sp>
          <p:nvSpPr>
            <p:cNvPr id="6" name="テキスト ボックス 5">
              <a:extLst>
                <a:ext uri="{FF2B5EF4-FFF2-40B4-BE49-F238E27FC236}">
                  <a16:creationId xmlns:a16="http://schemas.microsoft.com/office/drawing/2014/main" id="{7843B929-AE47-46CA-82D4-68B15F558CE0}"/>
                </a:ext>
              </a:extLst>
            </p:cNvPr>
            <p:cNvSpPr txBox="1"/>
            <p:nvPr/>
          </p:nvSpPr>
          <p:spPr>
            <a:xfrm>
              <a:off x="6697212" y="419449"/>
              <a:ext cx="1904301" cy="276999"/>
            </a:xfrm>
            <a:prstGeom prst="rect">
              <a:avLst/>
            </a:prstGeom>
            <a:noFill/>
          </p:spPr>
          <p:txBody>
            <a:bodyPr wrap="square" rtlCol="0">
              <a:spAutoFit/>
            </a:bodyPr>
            <a:lstStyle/>
            <a:p>
              <a:pPr algn="ctr"/>
              <a:r>
                <a:rPr lang="ja-JP" altLang="en-US" sz="1200" b="1" dirty="0"/>
                <a:t>活動体制</a:t>
              </a:r>
              <a:endParaRPr kumimoji="1" lang="ja-JP" altLang="en-US" sz="1200" b="1" dirty="0"/>
            </a:p>
          </p:txBody>
        </p:sp>
        <p:sp>
          <p:nvSpPr>
            <p:cNvPr id="7" name="テキスト ボックス 6">
              <a:extLst>
                <a:ext uri="{FF2B5EF4-FFF2-40B4-BE49-F238E27FC236}">
                  <a16:creationId xmlns:a16="http://schemas.microsoft.com/office/drawing/2014/main" id="{DFBFCAF4-53E9-4F11-835C-B7D30051508E}"/>
                </a:ext>
              </a:extLst>
            </p:cNvPr>
            <p:cNvSpPr txBox="1"/>
            <p:nvPr/>
          </p:nvSpPr>
          <p:spPr>
            <a:xfrm>
              <a:off x="9418039" y="419449"/>
              <a:ext cx="1904301" cy="396052"/>
            </a:xfrm>
            <a:prstGeom prst="rect">
              <a:avLst/>
            </a:prstGeom>
            <a:noFill/>
          </p:spPr>
          <p:txBody>
            <a:bodyPr wrap="square" rtlCol="0">
              <a:spAutoFit/>
            </a:bodyPr>
            <a:lstStyle/>
            <a:p>
              <a:pPr algn="ctr"/>
              <a:r>
                <a:rPr lang="ja-JP" altLang="en-US" sz="1200" b="1" dirty="0"/>
                <a:t>マイルストーン</a:t>
              </a:r>
              <a:endParaRPr kumimoji="1" lang="ja-JP" altLang="en-US" sz="1200" b="1" dirty="0"/>
            </a:p>
          </p:txBody>
        </p:sp>
        <p:sp>
          <p:nvSpPr>
            <p:cNvPr id="8" name="テキスト ボックス 7">
              <a:extLst>
                <a:ext uri="{FF2B5EF4-FFF2-40B4-BE49-F238E27FC236}">
                  <a16:creationId xmlns:a16="http://schemas.microsoft.com/office/drawing/2014/main" id="{A488FA29-5D64-42B9-ACE8-FE8C81C72866}"/>
                </a:ext>
              </a:extLst>
            </p:cNvPr>
            <p:cNvSpPr txBox="1"/>
            <p:nvPr/>
          </p:nvSpPr>
          <p:spPr>
            <a:xfrm>
              <a:off x="1283515" y="2320871"/>
              <a:ext cx="1904301" cy="374049"/>
            </a:xfrm>
            <a:prstGeom prst="rect">
              <a:avLst/>
            </a:prstGeom>
            <a:noFill/>
          </p:spPr>
          <p:txBody>
            <a:bodyPr wrap="square" rtlCol="0">
              <a:spAutoFit/>
            </a:bodyPr>
            <a:lstStyle/>
            <a:p>
              <a:pPr algn="ctr"/>
              <a:r>
                <a:rPr lang="ja-JP" altLang="en-US" sz="1100" b="1" dirty="0"/>
                <a:t>３ヶ月後のあるべき姿</a:t>
              </a:r>
              <a:endParaRPr kumimoji="1" lang="ja-JP" altLang="en-US" sz="1100" b="1" dirty="0"/>
            </a:p>
          </p:txBody>
        </p:sp>
        <p:sp>
          <p:nvSpPr>
            <p:cNvPr id="9" name="テキスト ボックス 8">
              <a:extLst>
                <a:ext uri="{FF2B5EF4-FFF2-40B4-BE49-F238E27FC236}">
                  <a16:creationId xmlns:a16="http://schemas.microsoft.com/office/drawing/2014/main" id="{EE2BC36C-EC19-48B0-A1BA-3561007254C7}"/>
                </a:ext>
              </a:extLst>
            </p:cNvPr>
            <p:cNvSpPr txBox="1"/>
            <p:nvPr/>
          </p:nvSpPr>
          <p:spPr>
            <a:xfrm>
              <a:off x="1276525" y="3931561"/>
              <a:ext cx="1904301" cy="374049"/>
            </a:xfrm>
            <a:prstGeom prst="rect">
              <a:avLst/>
            </a:prstGeom>
            <a:noFill/>
          </p:spPr>
          <p:txBody>
            <a:bodyPr wrap="square" rtlCol="0">
              <a:spAutoFit/>
            </a:bodyPr>
            <a:lstStyle/>
            <a:p>
              <a:pPr algn="ctr"/>
              <a:r>
                <a:rPr lang="ja-JP" altLang="en-US" sz="1100" b="1" dirty="0"/>
                <a:t>６ヶ月後のあるべき姿</a:t>
              </a:r>
              <a:endParaRPr kumimoji="1" lang="ja-JP" altLang="en-US" sz="1100" b="1" dirty="0"/>
            </a:p>
          </p:txBody>
        </p:sp>
        <p:sp>
          <p:nvSpPr>
            <p:cNvPr id="10" name="テキスト ボックス 9">
              <a:extLst>
                <a:ext uri="{FF2B5EF4-FFF2-40B4-BE49-F238E27FC236}">
                  <a16:creationId xmlns:a16="http://schemas.microsoft.com/office/drawing/2014/main" id="{F70BEDD4-27FE-43A0-B0EA-E2BAC4D2C6DC}"/>
                </a:ext>
              </a:extLst>
            </p:cNvPr>
            <p:cNvSpPr txBox="1"/>
            <p:nvPr/>
          </p:nvSpPr>
          <p:spPr>
            <a:xfrm>
              <a:off x="1276524" y="5501737"/>
              <a:ext cx="1904301" cy="276999"/>
            </a:xfrm>
            <a:prstGeom prst="rect">
              <a:avLst/>
            </a:prstGeom>
            <a:noFill/>
          </p:spPr>
          <p:txBody>
            <a:bodyPr wrap="square" rtlCol="0">
              <a:spAutoFit/>
            </a:bodyPr>
            <a:lstStyle/>
            <a:p>
              <a:pPr algn="ctr"/>
              <a:r>
                <a:rPr lang="en-US" altLang="ja-JP" sz="1200" b="1" dirty="0"/>
                <a:t>KGI</a:t>
              </a:r>
              <a:r>
                <a:rPr lang="ja-JP" altLang="en-US" sz="1200" b="1" dirty="0"/>
                <a:t>管理項目</a:t>
              </a:r>
              <a:endParaRPr kumimoji="1" lang="ja-JP" altLang="en-US" sz="1200" b="1" dirty="0"/>
            </a:p>
          </p:txBody>
        </p:sp>
      </p:grpSp>
      <p:sp>
        <p:nvSpPr>
          <p:cNvPr id="34" name="テキスト ボックス 33">
            <a:extLst>
              <a:ext uri="{FF2B5EF4-FFF2-40B4-BE49-F238E27FC236}">
                <a16:creationId xmlns:a16="http://schemas.microsoft.com/office/drawing/2014/main" id="{5D6748C8-17AA-4A36-AFAD-59FF69738E5C}"/>
              </a:ext>
            </a:extLst>
          </p:cNvPr>
          <p:cNvSpPr txBox="1"/>
          <p:nvPr/>
        </p:nvSpPr>
        <p:spPr>
          <a:xfrm>
            <a:off x="1112293" y="416257"/>
            <a:ext cx="9451074" cy="369332"/>
          </a:xfrm>
          <a:prstGeom prst="rect">
            <a:avLst/>
          </a:prstGeom>
          <a:noFill/>
        </p:spPr>
        <p:txBody>
          <a:bodyPr wrap="square" rtlCol="0">
            <a:spAutoFit/>
          </a:bodyPr>
          <a:lstStyle/>
          <a:p>
            <a:r>
              <a:rPr kumimoji="1" lang="ja-JP" altLang="en-US" dirty="0"/>
              <a:t>企画承認時点：</a:t>
            </a:r>
          </a:p>
        </p:txBody>
      </p:sp>
      <p:grpSp>
        <p:nvGrpSpPr>
          <p:cNvPr id="37" name="グループ化 36">
            <a:extLst>
              <a:ext uri="{FF2B5EF4-FFF2-40B4-BE49-F238E27FC236}">
                <a16:creationId xmlns:a16="http://schemas.microsoft.com/office/drawing/2014/main" id="{BCBB5E7E-88B4-40D9-9355-3E0B795329DF}"/>
              </a:ext>
            </a:extLst>
          </p:cNvPr>
          <p:cNvGrpSpPr/>
          <p:nvPr/>
        </p:nvGrpSpPr>
        <p:grpSpPr>
          <a:xfrm>
            <a:off x="1344304" y="1009934"/>
            <a:ext cx="9289992" cy="646331"/>
            <a:chOff x="1344304" y="1009934"/>
            <a:chExt cx="9289992" cy="646331"/>
          </a:xfrm>
        </p:grpSpPr>
        <p:sp>
          <p:nvSpPr>
            <p:cNvPr id="35" name="テキスト ボックス 34">
              <a:extLst>
                <a:ext uri="{FF2B5EF4-FFF2-40B4-BE49-F238E27FC236}">
                  <a16:creationId xmlns:a16="http://schemas.microsoft.com/office/drawing/2014/main" id="{408EF5F8-2026-4CD9-A7C2-79023B070ADA}"/>
                </a:ext>
              </a:extLst>
            </p:cNvPr>
            <p:cNvSpPr txBox="1"/>
            <p:nvPr/>
          </p:nvSpPr>
          <p:spPr>
            <a:xfrm>
              <a:off x="1344304" y="1009934"/>
              <a:ext cx="9289992" cy="646331"/>
            </a:xfrm>
            <a:prstGeom prst="rect">
              <a:avLst/>
            </a:prstGeom>
            <a:noFill/>
          </p:spPr>
          <p:txBody>
            <a:bodyPr wrap="square" rtlCol="0">
              <a:spAutoFit/>
            </a:bodyPr>
            <a:lstStyle/>
            <a:p>
              <a:r>
                <a:rPr kumimoji="1" lang="ja-JP" altLang="en-US" dirty="0"/>
                <a:t>下図の□色の項目に関しては、情報が満たされていなければならない。ただし情報精度は推測、仮設のレベルで構わない。</a:t>
              </a:r>
            </a:p>
          </p:txBody>
        </p:sp>
        <p:sp>
          <p:nvSpPr>
            <p:cNvPr id="36" name="正方形/長方形 35">
              <a:extLst>
                <a:ext uri="{FF2B5EF4-FFF2-40B4-BE49-F238E27FC236}">
                  <a16:creationId xmlns:a16="http://schemas.microsoft.com/office/drawing/2014/main" id="{A5B942F4-02A3-4236-9F9B-42D21BA50AA0}"/>
                </a:ext>
              </a:extLst>
            </p:cNvPr>
            <p:cNvSpPr/>
            <p:nvPr/>
          </p:nvSpPr>
          <p:spPr>
            <a:xfrm>
              <a:off x="2122226" y="1090679"/>
              <a:ext cx="225187" cy="1866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80046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781D46-6CAF-4982-981B-B0870001E844}"/>
              </a:ext>
            </a:extLst>
          </p:cNvPr>
          <p:cNvSpPr txBox="1"/>
          <p:nvPr/>
        </p:nvSpPr>
        <p:spPr>
          <a:xfrm>
            <a:off x="1125940" y="511791"/>
            <a:ext cx="8024884" cy="369332"/>
          </a:xfrm>
          <a:prstGeom prst="rect">
            <a:avLst/>
          </a:prstGeom>
          <a:noFill/>
        </p:spPr>
        <p:txBody>
          <a:bodyPr wrap="square" rtlCol="0">
            <a:spAutoFit/>
          </a:bodyPr>
          <a:lstStyle/>
          <a:p>
            <a:r>
              <a:rPr kumimoji="1" lang="ja-JP" altLang="en-US" dirty="0"/>
              <a:t>プランニング・セッション</a:t>
            </a:r>
          </a:p>
        </p:txBody>
      </p:sp>
      <p:sp>
        <p:nvSpPr>
          <p:cNvPr id="3" name="テキスト ボックス 2">
            <a:extLst>
              <a:ext uri="{FF2B5EF4-FFF2-40B4-BE49-F238E27FC236}">
                <a16:creationId xmlns:a16="http://schemas.microsoft.com/office/drawing/2014/main" id="{4648BF78-4BE5-44D1-B388-3B31A7738349}"/>
              </a:ext>
            </a:extLst>
          </p:cNvPr>
          <p:cNvSpPr txBox="1"/>
          <p:nvPr/>
        </p:nvSpPr>
        <p:spPr>
          <a:xfrm>
            <a:off x="6373505" y="1005385"/>
            <a:ext cx="4217158" cy="369332"/>
          </a:xfrm>
          <a:prstGeom prst="rect">
            <a:avLst/>
          </a:prstGeom>
          <a:noFill/>
        </p:spPr>
        <p:txBody>
          <a:bodyPr wrap="square" rtlCol="0">
            <a:spAutoFit/>
          </a:bodyPr>
          <a:lstStyle/>
          <a:p>
            <a:r>
              <a:rPr lang="ja-JP" altLang="en-US" dirty="0"/>
              <a:t>終了後</a:t>
            </a:r>
            <a:r>
              <a:rPr kumimoji="1" lang="ja-JP" altLang="en-US" dirty="0"/>
              <a:t>（成果物）</a:t>
            </a:r>
          </a:p>
        </p:txBody>
      </p:sp>
      <p:sp>
        <p:nvSpPr>
          <p:cNvPr id="4" name="テキスト ボックス 3">
            <a:extLst>
              <a:ext uri="{FF2B5EF4-FFF2-40B4-BE49-F238E27FC236}">
                <a16:creationId xmlns:a16="http://schemas.microsoft.com/office/drawing/2014/main" id="{17657DC3-0A10-4795-A9F6-134265885CB9}"/>
              </a:ext>
            </a:extLst>
          </p:cNvPr>
          <p:cNvSpPr txBox="1"/>
          <p:nvPr/>
        </p:nvSpPr>
        <p:spPr>
          <a:xfrm>
            <a:off x="657367" y="1000836"/>
            <a:ext cx="4217158" cy="369332"/>
          </a:xfrm>
          <a:prstGeom prst="rect">
            <a:avLst/>
          </a:prstGeom>
          <a:noFill/>
        </p:spPr>
        <p:txBody>
          <a:bodyPr wrap="square" rtlCol="0">
            <a:spAutoFit/>
          </a:bodyPr>
          <a:lstStyle/>
          <a:p>
            <a:r>
              <a:rPr kumimoji="1" lang="ja-JP" altLang="en-US" dirty="0"/>
              <a:t>実施前（準備作業）</a:t>
            </a:r>
          </a:p>
        </p:txBody>
      </p:sp>
      <p:sp>
        <p:nvSpPr>
          <p:cNvPr id="5" name="テキスト ボックス 4">
            <a:extLst>
              <a:ext uri="{FF2B5EF4-FFF2-40B4-BE49-F238E27FC236}">
                <a16:creationId xmlns:a16="http://schemas.microsoft.com/office/drawing/2014/main" id="{2F19AE06-BB46-4C74-9E84-20E6BC0B44AB}"/>
              </a:ext>
            </a:extLst>
          </p:cNvPr>
          <p:cNvSpPr txBox="1"/>
          <p:nvPr/>
        </p:nvSpPr>
        <p:spPr>
          <a:xfrm>
            <a:off x="6721522" y="1705970"/>
            <a:ext cx="4920018" cy="2585323"/>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記入された</a:t>
            </a:r>
            <a:r>
              <a:rPr kumimoji="1" lang="en-US" altLang="ja-JP" dirty="0"/>
              <a:t>VMB</a:t>
            </a:r>
          </a:p>
          <a:p>
            <a:pPr marL="285750" indent="-285750">
              <a:buFont typeface="Wingdings" panose="05000000000000000000" pitchFamily="2" charset="2"/>
              <a:buChar char="Ø"/>
            </a:pPr>
            <a:r>
              <a:rPr lang="ja-JP" altLang="en-US" dirty="0"/>
              <a:t>ペルソナ</a:t>
            </a:r>
            <a:endParaRPr lang="en-US" altLang="ja-JP" dirty="0"/>
          </a:p>
          <a:p>
            <a:r>
              <a:rPr lang="en-US" altLang="ja-JP" dirty="0"/>
              <a:t>	</a:t>
            </a:r>
            <a:r>
              <a:rPr lang="ja-JP" altLang="en-US" dirty="0"/>
              <a:t>定義</a:t>
            </a:r>
            <a:endParaRPr lang="en-US" altLang="ja-JP" dirty="0"/>
          </a:p>
          <a:p>
            <a:r>
              <a:rPr lang="en-US" altLang="ja-JP" dirty="0"/>
              <a:t>	</a:t>
            </a:r>
            <a:r>
              <a:rPr lang="ja-JP" altLang="en-US" dirty="0"/>
              <a:t>ユーザーのオペレーション・フロー</a:t>
            </a:r>
            <a:endParaRPr lang="en-US" altLang="ja-JP" dirty="0"/>
          </a:p>
          <a:p>
            <a:pPr marL="285750" indent="-285750">
              <a:buFont typeface="Wingdings" panose="05000000000000000000" pitchFamily="2" charset="2"/>
              <a:buChar char="Ø"/>
            </a:pPr>
            <a:r>
              <a:rPr kumimoji="1" lang="ja-JP" altLang="en-US" dirty="0"/>
              <a:t>ボディープロセス</a:t>
            </a:r>
            <a:endParaRPr kumimoji="1" lang="en-US" altLang="ja-JP" dirty="0"/>
          </a:p>
          <a:p>
            <a:r>
              <a:rPr lang="en-US" altLang="ja-JP" dirty="0"/>
              <a:t>	</a:t>
            </a:r>
            <a:r>
              <a:rPr lang="ja-JP" altLang="en-US" dirty="0"/>
              <a:t>範囲と条件</a:t>
            </a:r>
            <a:endParaRPr kumimoji="1" lang="en-US" altLang="ja-JP" dirty="0"/>
          </a:p>
          <a:p>
            <a:pPr marL="285750" indent="-285750">
              <a:buFont typeface="Wingdings" panose="05000000000000000000" pitchFamily="2" charset="2"/>
              <a:buChar char="Ø"/>
            </a:pPr>
            <a:r>
              <a:rPr kumimoji="1" lang="ja-JP" altLang="en-US" dirty="0"/>
              <a:t>プロダクト・バックログ</a:t>
            </a:r>
            <a:endParaRPr kumimoji="1" lang="en-US" altLang="ja-JP" dirty="0"/>
          </a:p>
          <a:p>
            <a:r>
              <a:rPr lang="en-US" altLang="ja-JP" dirty="0"/>
              <a:t>	</a:t>
            </a:r>
            <a:r>
              <a:rPr lang="ja-JP" altLang="en-US" dirty="0"/>
              <a:t>当初の</a:t>
            </a:r>
            <a:r>
              <a:rPr lang="en-US" altLang="ja-JP" dirty="0"/>
              <a:t>12</a:t>
            </a:r>
            <a:r>
              <a:rPr lang="ja-JP" altLang="en-US" dirty="0"/>
              <a:t>週間分</a:t>
            </a:r>
            <a:endParaRPr lang="en-US" altLang="ja-JP" dirty="0"/>
          </a:p>
          <a:p>
            <a:endParaRPr kumimoji="1" lang="ja-JP" altLang="en-US" dirty="0"/>
          </a:p>
        </p:txBody>
      </p:sp>
      <p:sp>
        <p:nvSpPr>
          <p:cNvPr id="6" name="テキスト ボックス 5">
            <a:extLst>
              <a:ext uri="{FF2B5EF4-FFF2-40B4-BE49-F238E27FC236}">
                <a16:creationId xmlns:a16="http://schemas.microsoft.com/office/drawing/2014/main" id="{2625A702-6C23-48DD-AC87-1F87072F0140}"/>
              </a:ext>
            </a:extLst>
          </p:cNvPr>
          <p:cNvSpPr txBox="1"/>
          <p:nvPr/>
        </p:nvSpPr>
        <p:spPr>
          <a:xfrm>
            <a:off x="1032681" y="1705969"/>
            <a:ext cx="4920018" cy="2031325"/>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一部分が記入された</a:t>
            </a:r>
            <a:r>
              <a:rPr kumimoji="1" lang="en-US" altLang="ja-JP" dirty="0"/>
              <a:t>VMB</a:t>
            </a:r>
          </a:p>
          <a:p>
            <a:pPr marL="285750" indent="-285750">
              <a:buFont typeface="Wingdings" panose="05000000000000000000" pitchFamily="2" charset="2"/>
              <a:buChar char="Ø"/>
            </a:pPr>
            <a:r>
              <a:rPr lang="ja-JP" altLang="en-US" dirty="0"/>
              <a:t>ペルソナ</a:t>
            </a:r>
            <a:endParaRPr lang="en-US" altLang="ja-JP" dirty="0"/>
          </a:p>
          <a:p>
            <a:r>
              <a:rPr lang="en-US" altLang="ja-JP" dirty="0"/>
              <a:t>	</a:t>
            </a:r>
            <a:r>
              <a:rPr lang="ja-JP" altLang="en-US" dirty="0"/>
              <a:t>定義</a:t>
            </a:r>
            <a:endParaRPr lang="en-US" altLang="ja-JP" dirty="0"/>
          </a:p>
          <a:p>
            <a:r>
              <a:rPr lang="en-US" altLang="ja-JP" dirty="0"/>
              <a:t>	</a:t>
            </a:r>
            <a:r>
              <a:rPr lang="ja-JP" altLang="en-US" dirty="0"/>
              <a:t>ユーザーのオペレーション・フロー</a:t>
            </a:r>
            <a:endParaRPr lang="en-US" altLang="ja-JP" dirty="0"/>
          </a:p>
          <a:p>
            <a:pPr marL="285750" indent="-285750">
              <a:buFont typeface="Wingdings" panose="05000000000000000000" pitchFamily="2" charset="2"/>
              <a:buChar char="Ø"/>
            </a:pPr>
            <a:r>
              <a:rPr lang="ja-JP" altLang="en-US" dirty="0"/>
              <a:t>企画承認資料</a:t>
            </a:r>
            <a:endParaRPr lang="en-US" altLang="ja-JP" dirty="0"/>
          </a:p>
          <a:p>
            <a:pPr marL="285750" indent="-285750">
              <a:buFont typeface="Wingdings" panose="05000000000000000000" pitchFamily="2" charset="2"/>
              <a:buChar char="Ø"/>
            </a:pPr>
            <a:endParaRPr lang="en-US" altLang="ja-JP" dirty="0"/>
          </a:p>
          <a:p>
            <a:endParaRPr kumimoji="1" lang="ja-JP" altLang="en-US" dirty="0"/>
          </a:p>
        </p:txBody>
      </p:sp>
    </p:spTree>
    <p:extLst>
      <p:ext uri="{BB962C8B-B14F-4D97-AF65-F5344CB8AC3E}">
        <p14:creationId xmlns:p14="http://schemas.microsoft.com/office/powerpoint/2010/main" val="510670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100B7FC-95CD-40AA-8C4B-1B4174AAED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7200" y="457200"/>
            <a:ext cx="7924800" cy="5943600"/>
          </a:xfrm>
          <a:prstGeom prst="rect">
            <a:avLst/>
          </a:prstGeom>
        </p:spPr>
      </p:pic>
      <p:pic>
        <p:nvPicPr>
          <p:cNvPr id="5" name="図 4">
            <a:extLst>
              <a:ext uri="{FF2B5EF4-FFF2-40B4-BE49-F238E27FC236}">
                <a16:creationId xmlns:a16="http://schemas.microsoft.com/office/drawing/2014/main" id="{DC272187-E82E-46BB-8085-2ACA44967E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457199"/>
            <a:ext cx="4463143" cy="5950857"/>
          </a:xfrm>
          <a:prstGeom prst="rect">
            <a:avLst/>
          </a:prstGeom>
        </p:spPr>
      </p:pic>
    </p:spTree>
    <p:extLst>
      <p:ext uri="{BB962C8B-B14F-4D97-AF65-F5344CB8AC3E}">
        <p14:creationId xmlns:p14="http://schemas.microsoft.com/office/powerpoint/2010/main" val="2645389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8FCD5E6-6C88-4F61-A295-0FBD933B35B0}"/>
              </a:ext>
            </a:extLst>
          </p:cNvPr>
          <p:cNvGrpSpPr/>
          <p:nvPr/>
        </p:nvGrpSpPr>
        <p:grpSpPr>
          <a:xfrm>
            <a:off x="1344304" y="2330986"/>
            <a:ext cx="9289992" cy="3719015"/>
            <a:chOff x="906011" y="125835"/>
            <a:chExt cx="10922466" cy="6732165"/>
          </a:xfrm>
        </p:grpSpPr>
        <p:grpSp>
          <p:nvGrpSpPr>
            <p:cNvPr id="3" name="グループ化 2">
              <a:extLst>
                <a:ext uri="{FF2B5EF4-FFF2-40B4-BE49-F238E27FC236}">
                  <a16:creationId xmlns:a16="http://schemas.microsoft.com/office/drawing/2014/main" id="{BF2D0642-D58D-4F6A-AB97-955BEA217456}"/>
                </a:ext>
              </a:extLst>
            </p:cNvPr>
            <p:cNvGrpSpPr/>
            <p:nvPr/>
          </p:nvGrpSpPr>
          <p:grpSpPr>
            <a:xfrm>
              <a:off x="906011" y="125835"/>
              <a:ext cx="10922466" cy="6732165"/>
              <a:chOff x="906011" y="125835"/>
              <a:chExt cx="10922466" cy="6732165"/>
            </a:xfrm>
          </p:grpSpPr>
          <p:sp>
            <p:nvSpPr>
              <p:cNvPr id="11" name="正方形/長方形 10">
                <a:extLst>
                  <a:ext uri="{FF2B5EF4-FFF2-40B4-BE49-F238E27FC236}">
                    <a16:creationId xmlns:a16="http://schemas.microsoft.com/office/drawing/2014/main" id="{BB70E3C7-75E1-4961-B46E-EF7E04E928FD}"/>
                  </a:ext>
                </a:extLst>
              </p:cNvPr>
              <p:cNvSpPr/>
              <p:nvPr/>
            </p:nvSpPr>
            <p:spPr>
              <a:xfrm>
                <a:off x="1149292" y="304801"/>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FD91C55-F5DB-40D7-B4CE-4D3D71A40391}"/>
                  </a:ext>
                </a:extLst>
              </p:cNvPr>
              <p:cNvSpPr/>
              <p:nvPr/>
            </p:nvSpPr>
            <p:spPr>
              <a:xfrm>
                <a:off x="1149292" y="2232869"/>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25ED777-747E-485E-8294-2714CEDEFCF0}"/>
                  </a:ext>
                </a:extLst>
              </p:cNvPr>
              <p:cNvSpPr/>
              <p:nvPr/>
            </p:nvSpPr>
            <p:spPr>
              <a:xfrm>
                <a:off x="1149292" y="3801610"/>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7732658-181C-4D30-BCA1-2C2239DBAA60}"/>
                  </a:ext>
                </a:extLst>
              </p:cNvPr>
              <p:cNvSpPr/>
              <p:nvPr/>
            </p:nvSpPr>
            <p:spPr>
              <a:xfrm>
                <a:off x="1149292" y="5370351"/>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36ED910-6FEB-4C10-A50B-8FCB30696DC3}"/>
                  </a:ext>
                </a:extLst>
              </p:cNvPr>
              <p:cNvSpPr/>
              <p:nvPr/>
            </p:nvSpPr>
            <p:spPr>
              <a:xfrm>
                <a:off x="3923252" y="304801"/>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1925A35-43D8-482E-81E1-D5D8A0604C8C}"/>
                  </a:ext>
                </a:extLst>
              </p:cNvPr>
              <p:cNvSpPr/>
              <p:nvPr/>
            </p:nvSpPr>
            <p:spPr>
              <a:xfrm>
                <a:off x="6603534" y="304800"/>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93FC48C-E4E0-40F3-AA1B-F74678F5A8F8}"/>
                  </a:ext>
                </a:extLst>
              </p:cNvPr>
              <p:cNvSpPr/>
              <p:nvPr/>
            </p:nvSpPr>
            <p:spPr>
              <a:xfrm>
                <a:off x="9283816" y="304800"/>
                <a:ext cx="2172748" cy="1375795"/>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369485C-2220-4039-8DE6-8E2F104EB3A6}"/>
                  </a:ext>
                </a:extLst>
              </p:cNvPr>
              <p:cNvSpPr/>
              <p:nvPr/>
            </p:nvSpPr>
            <p:spPr>
              <a:xfrm>
                <a:off x="3923252" y="1999375"/>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ビジネス・チーム</a:t>
                </a:r>
                <a:r>
                  <a:rPr lang="ja-JP" altLang="en-US" sz="1000" b="1" dirty="0">
                    <a:solidFill>
                      <a:srgbClr val="002060"/>
                    </a:solidFill>
                  </a:rPr>
                  <a:t>施策</a:t>
                </a:r>
                <a:endParaRPr kumimoji="1" lang="ja-JP" altLang="en-US" sz="1000" b="1" dirty="0">
                  <a:solidFill>
                    <a:srgbClr val="002060"/>
                  </a:solidFill>
                </a:endParaRPr>
              </a:p>
            </p:txBody>
          </p:sp>
          <p:sp>
            <p:nvSpPr>
              <p:cNvPr id="19" name="正方形/長方形 18">
                <a:extLst>
                  <a:ext uri="{FF2B5EF4-FFF2-40B4-BE49-F238E27FC236}">
                    <a16:creationId xmlns:a16="http://schemas.microsoft.com/office/drawing/2014/main" id="{04420A2B-07F7-4B6F-85A6-8E2476F68C35}"/>
                  </a:ext>
                </a:extLst>
              </p:cNvPr>
              <p:cNvSpPr/>
              <p:nvPr/>
            </p:nvSpPr>
            <p:spPr>
              <a:xfrm>
                <a:off x="3923252" y="3375169"/>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インフラ・チーム施策</a:t>
                </a:r>
              </a:p>
            </p:txBody>
          </p:sp>
          <p:sp>
            <p:nvSpPr>
              <p:cNvPr id="20" name="正方形/長方形 19">
                <a:extLst>
                  <a:ext uri="{FF2B5EF4-FFF2-40B4-BE49-F238E27FC236}">
                    <a16:creationId xmlns:a16="http://schemas.microsoft.com/office/drawing/2014/main" id="{F6D62BBE-5D46-42F5-BEFA-0732DC42507C}"/>
                  </a:ext>
                </a:extLst>
              </p:cNvPr>
              <p:cNvSpPr/>
              <p:nvPr/>
            </p:nvSpPr>
            <p:spPr>
              <a:xfrm>
                <a:off x="3923252" y="2687272"/>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開発チーム施策</a:t>
                </a:r>
              </a:p>
            </p:txBody>
          </p:sp>
          <p:sp>
            <p:nvSpPr>
              <p:cNvPr id="21" name="正方形/長方形 20">
                <a:extLst>
                  <a:ext uri="{FF2B5EF4-FFF2-40B4-BE49-F238E27FC236}">
                    <a16:creationId xmlns:a16="http://schemas.microsoft.com/office/drawing/2014/main" id="{A10A74B7-4AAE-44D1-98D2-D06BDDD85E88}"/>
                  </a:ext>
                </a:extLst>
              </p:cNvPr>
              <p:cNvSpPr/>
              <p:nvPr/>
            </p:nvSpPr>
            <p:spPr>
              <a:xfrm>
                <a:off x="3923252" y="4063066"/>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運用チーム施策</a:t>
                </a:r>
              </a:p>
            </p:txBody>
          </p:sp>
          <p:sp>
            <p:nvSpPr>
              <p:cNvPr id="22" name="正方形/長方形 21">
                <a:extLst>
                  <a:ext uri="{FF2B5EF4-FFF2-40B4-BE49-F238E27FC236}">
                    <a16:creationId xmlns:a16="http://schemas.microsoft.com/office/drawing/2014/main" id="{7222BE54-1FA5-4BEB-80E8-E25EF85134E6}"/>
                  </a:ext>
                </a:extLst>
              </p:cNvPr>
              <p:cNvSpPr/>
              <p:nvPr/>
            </p:nvSpPr>
            <p:spPr>
              <a:xfrm>
                <a:off x="3923252" y="4750963"/>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セキュリテー施策</a:t>
                </a:r>
              </a:p>
            </p:txBody>
          </p:sp>
          <p:sp>
            <p:nvSpPr>
              <p:cNvPr id="23" name="正方形/長方形 22">
                <a:extLst>
                  <a:ext uri="{FF2B5EF4-FFF2-40B4-BE49-F238E27FC236}">
                    <a16:creationId xmlns:a16="http://schemas.microsoft.com/office/drawing/2014/main" id="{AC23DF8C-5361-4FB5-AF5E-81420BD46519}"/>
                  </a:ext>
                </a:extLst>
              </p:cNvPr>
              <p:cNvSpPr/>
              <p:nvPr/>
            </p:nvSpPr>
            <p:spPr>
              <a:xfrm>
                <a:off x="6603534" y="1999375"/>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ビジネス・チーム行動計画</a:t>
                </a:r>
              </a:p>
            </p:txBody>
          </p:sp>
          <p:sp>
            <p:nvSpPr>
              <p:cNvPr id="24" name="正方形/長方形 23">
                <a:extLst>
                  <a:ext uri="{FF2B5EF4-FFF2-40B4-BE49-F238E27FC236}">
                    <a16:creationId xmlns:a16="http://schemas.microsoft.com/office/drawing/2014/main" id="{BC91DD2D-0FAB-42C8-909B-90A02931CB3E}"/>
                  </a:ext>
                </a:extLst>
              </p:cNvPr>
              <p:cNvSpPr/>
              <p:nvPr/>
            </p:nvSpPr>
            <p:spPr>
              <a:xfrm>
                <a:off x="6603534" y="2698458"/>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開発チーム行動計画</a:t>
                </a:r>
              </a:p>
            </p:txBody>
          </p:sp>
          <p:sp>
            <p:nvSpPr>
              <p:cNvPr id="25" name="正方形/長方形 24">
                <a:extLst>
                  <a:ext uri="{FF2B5EF4-FFF2-40B4-BE49-F238E27FC236}">
                    <a16:creationId xmlns:a16="http://schemas.microsoft.com/office/drawing/2014/main" id="{84A4CDB0-A866-4CAE-AE96-B007A26A78CE}"/>
                  </a:ext>
                </a:extLst>
              </p:cNvPr>
              <p:cNvSpPr/>
              <p:nvPr/>
            </p:nvSpPr>
            <p:spPr>
              <a:xfrm>
                <a:off x="6603534" y="3397541"/>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インフラ・チーム行動計画</a:t>
                </a:r>
              </a:p>
            </p:txBody>
          </p:sp>
          <p:sp>
            <p:nvSpPr>
              <p:cNvPr id="26" name="正方形/長方形 25">
                <a:extLst>
                  <a:ext uri="{FF2B5EF4-FFF2-40B4-BE49-F238E27FC236}">
                    <a16:creationId xmlns:a16="http://schemas.microsoft.com/office/drawing/2014/main" id="{0F5107A2-24AE-4687-84A2-159C3DAEA4E3}"/>
                  </a:ext>
                </a:extLst>
              </p:cNvPr>
              <p:cNvSpPr/>
              <p:nvPr/>
            </p:nvSpPr>
            <p:spPr>
              <a:xfrm>
                <a:off x="6603534" y="4070060"/>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運用チーム行動計画</a:t>
                </a:r>
              </a:p>
            </p:txBody>
          </p:sp>
          <p:sp>
            <p:nvSpPr>
              <p:cNvPr id="27" name="正方形/長方形 26">
                <a:extLst>
                  <a:ext uri="{FF2B5EF4-FFF2-40B4-BE49-F238E27FC236}">
                    <a16:creationId xmlns:a16="http://schemas.microsoft.com/office/drawing/2014/main" id="{50A45C3C-9F37-44FA-920A-13FBD6892408}"/>
                  </a:ext>
                </a:extLst>
              </p:cNvPr>
              <p:cNvSpPr/>
              <p:nvPr/>
            </p:nvSpPr>
            <p:spPr>
              <a:xfrm>
                <a:off x="6603534" y="4750963"/>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rgbClr val="002060"/>
                    </a:solidFill>
                  </a:rPr>
                  <a:t>セキュリテー・レビュー計画</a:t>
                </a:r>
              </a:p>
            </p:txBody>
          </p:sp>
          <p:sp>
            <p:nvSpPr>
              <p:cNvPr id="28" name="正方形/長方形 27">
                <a:extLst>
                  <a:ext uri="{FF2B5EF4-FFF2-40B4-BE49-F238E27FC236}">
                    <a16:creationId xmlns:a16="http://schemas.microsoft.com/office/drawing/2014/main" id="{61E8EE07-A432-4F23-8168-0B270CAC9145}"/>
                  </a:ext>
                </a:extLst>
              </p:cNvPr>
              <p:cNvSpPr/>
              <p:nvPr/>
            </p:nvSpPr>
            <p:spPr>
              <a:xfrm>
                <a:off x="9283816" y="2010561"/>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29" name="正方形/長方形 28">
                <a:extLst>
                  <a:ext uri="{FF2B5EF4-FFF2-40B4-BE49-F238E27FC236}">
                    <a16:creationId xmlns:a16="http://schemas.microsoft.com/office/drawing/2014/main" id="{2AB6BF03-0EEB-46FC-8B39-D529B41D1D5F}"/>
                  </a:ext>
                </a:extLst>
              </p:cNvPr>
              <p:cNvSpPr/>
              <p:nvPr/>
            </p:nvSpPr>
            <p:spPr>
              <a:xfrm>
                <a:off x="9283816" y="3386355"/>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0" name="正方形/長方形 29">
                <a:extLst>
                  <a:ext uri="{FF2B5EF4-FFF2-40B4-BE49-F238E27FC236}">
                    <a16:creationId xmlns:a16="http://schemas.microsoft.com/office/drawing/2014/main" id="{026F443C-2842-423C-998B-12CFFCB20B58}"/>
                  </a:ext>
                </a:extLst>
              </p:cNvPr>
              <p:cNvSpPr/>
              <p:nvPr/>
            </p:nvSpPr>
            <p:spPr>
              <a:xfrm>
                <a:off x="9283816" y="2698458"/>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1" name="正方形/長方形 30">
                <a:extLst>
                  <a:ext uri="{FF2B5EF4-FFF2-40B4-BE49-F238E27FC236}">
                    <a16:creationId xmlns:a16="http://schemas.microsoft.com/office/drawing/2014/main" id="{DEA2CF53-4704-4634-877D-DF71A7CFEF53}"/>
                  </a:ext>
                </a:extLst>
              </p:cNvPr>
              <p:cNvSpPr/>
              <p:nvPr/>
            </p:nvSpPr>
            <p:spPr>
              <a:xfrm>
                <a:off x="9283816" y="4074252"/>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2" name="正方形/長方形 31">
                <a:extLst>
                  <a:ext uri="{FF2B5EF4-FFF2-40B4-BE49-F238E27FC236}">
                    <a16:creationId xmlns:a16="http://schemas.microsoft.com/office/drawing/2014/main" id="{6A308588-CF9F-4F6F-A038-A08DA1B9268B}"/>
                  </a:ext>
                </a:extLst>
              </p:cNvPr>
              <p:cNvSpPr/>
              <p:nvPr/>
            </p:nvSpPr>
            <p:spPr>
              <a:xfrm>
                <a:off x="9283816" y="4762149"/>
                <a:ext cx="2172748" cy="6193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002060"/>
                    </a:solidFill>
                  </a:rPr>
                  <a:t>KPI</a:t>
                </a:r>
                <a:endParaRPr kumimoji="1" lang="ja-JP" altLang="en-US" b="1" dirty="0">
                  <a:solidFill>
                    <a:srgbClr val="002060"/>
                  </a:solidFill>
                </a:endParaRPr>
              </a:p>
            </p:txBody>
          </p:sp>
          <p:sp>
            <p:nvSpPr>
              <p:cNvPr id="33" name="正方形/長方形 32">
                <a:extLst>
                  <a:ext uri="{FF2B5EF4-FFF2-40B4-BE49-F238E27FC236}">
                    <a16:creationId xmlns:a16="http://schemas.microsoft.com/office/drawing/2014/main" id="{8FB13792-4801-4B6B-BD46-7B26FF1511DE}"/>
                  </a:ext>
                </a:extLst>
              </p:cNvPr>
              <p:cNvSpPr/>
              <p:nvPr/>
            </p:nvSpPr>
            <p:spPr>
              <a:xfrm>
                <a:off x="906011" y="125835"/>
                <a:ext cx="10922466" cy="6732165"/>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B2DD3B09-72E2-4664-9C37-BE606AD2B3D1}"/>
                </a:ext>
              </a:extLst>
            </p:cNvPr>
            <p:cNvSpPr txBox="1"/>
            <p:nvPr/>
          </p:nvSpPr>
          <p:spPr>
            <a:xfrm>
              <a:off x="1283515" y="419449"/>
              <a:ext cx="1904301" cy="374049"/>
            </a:xfrm>
            <a:prstGeom prst="rect">
              <a:avLst/>
            </a:prstGeom>
            <a:noFill/>
          </p:spPr>
          <p:txBody>
            <a:bodyPr wrap="square" rtlCol="0">
              <a:spAutoFit/>
            </a:bodyPr>
            <a:lstStyle/>
            <a:p>
              <a:pPr algn="ctr"/>
              <a:r>
                <a:rPr kumimoji="1" lang="ja-JP" altLang="en-US" sz="1100" b="1" dirty="0"/>
                <a:t>ビジネスの目的・目標</a:t>
              </a:r>
            </a:p>
          </p:txBody>
        </p:sp>
        <p:sp>
          <p:nvSpPr>
            <p:cNvPr id="5" name="テキスト ボックス 4">
              <a:extLst>
                <a:ext uri="{FF2B5EF4-FFF2-40B4-BE49-F238E27FC236}">
                  <a16:creationId xmlns:a16="http://schemas.microsoft.com/office/drawing/2014/main" id="{6537083F-92E1-4699-A04F-A313C88578C9}"/>
                </a:ext>
              </a:extLst>
            </p:cNvPr>
            <p:cNvSpPr txBox="1"/>
            <p:nvPr/>
          </p:nvSpPr>
          <p:spPr>
            <a:xfrm>
              <a:off x="4020423" y="419450"/>
              <a:ext cx="1904301" cy="276999"/>
            </a:xfrm>
            <a:prstGeom prst="rect">
              <a:avLst/>
            </a:prstGeom>
            <a:noFill/>
          </p:spPr>
          <p:txBody>
            <a:bodyPr wrap="square" rtlCol="0">
              <a:spAutoFit/>
            </a:bodyPr>
            <a:lstStyle/>
            <a:p>
              <a:pPr algn="ctr"/>
              <a:r>
                <a:rPr lang="ja-JP" altLang="en-US" sz="1200" b="1" dirty="0"/>
                <a:t>方針</a:t>
              </a:r>
              <a:endParaRPr kumimoji="1" lang="ja-JP" altLang="en-US" sz="1200" b="1" dirty="0"/>
            </a:p>
          </p:txBody>
        </p:sp>
        <p:sp>
          <p:nvSpPr>
            <p:cNvPr id="6" name="テキスト ボックス 5">
              <a:extLst>
                <a:ext uri="{FF2B5EF4-FFF2-40B4-BE49-F238E27FC236}">
                  <a16:creationId xmlns:a16="http://schemas.microsoft.com/office/drawing/2014/main" id="{9948F2FE-53F7-4F3D-95E3-132BC1455900}"/>
                </a:ext>
              </a:extLst>
            </p:cNvPr>
            <p:cNvSpPr txBox="1"/>
            <p:nvPr/>
          </p:nvSpPr>
          <p:spPr>
            <a:xfrm>
              <a:off x="6697212" y="419449"/>
              <a:ext cx="1904301" cy="276999"/>
            </a:xfrm>
            <a:prstGeom prst="rect">
              <a:avLst/>
            </a:prstGeom>
            <a:noFill/>
          </p:spPr>
          <p:txBody>
            <a:bodyPr wrap="square" rtlCol="0">
              <a:spAutoFit/>
            </a:bodyPr>
            <a:lstStyle/>
            <a:p>
              <a:pPr algn="ctr"/>
              <a:r>
                <a:rPr lang="ja-JP" altLang="en-US" sz="1200" b="1" dirty="0"/>
                <a:t>活動体制</a:t>
              </a:r>
              <a:endParaRPr kumimoji="1" lang="ja-JP" altLang="en-US" sz="1200" b="1" dirty="0"/>
            </a:p>
          </p:txBody>
        </p:sp>
        <p:sp>
          <p:nvSpPr>
            <p:cNvPr id="7" name="テキスト ボックス 6">
              <a:extLst>
                <a:ext uri="{FF2B5EF4-FFF2-40B4-BE49-F238E27FC236}">
                  <a16:creationId xmlns:a16="http://schemas.microsoft.com/office/drawing/2014/main" id="{291445BE-AF8A-4F8E-BF9B-016031377CEB}"/>
                </a:ext>
              </a:extLst>
            </p:cNvPr>
            <p:cNvSpPr txBox="1"/>
            <p:nvPr/>
          </p:nvSpPr>
          <p:spPr>
            <a:xfrm>
              <a:off x="9418039" y="419449"/>
              <a:ext cx="1904301" cy="396052"/>
            </a:xfrm>
            <a:prstGeom prst="rect">
              <a:avLst/>
            </a:prstGeom>
            <a:noFill/>
          </p:spPr>
          <p:txBody>
            <a:bodyPr wrap="square" rtlCol="0">
              <a:spAutoFit/>
            </a:bodyPr>
            <a:lstStyle/>
            <a:p>
              <a:pPr algn="ctr"/>
              <a:r>
                <a:rPr lang="ja-JP" altLang="en-US" sz="1200" b="1" dirty="0"/>
                <a:t>マイルストーン</a:t>
              </a:r>
              <a:endParaRPr kumimoji="1" lang="ja-JP" altLang="en-US" sz="1200" b="1" dirty="0"/>
            </a:p>
          </p:txBody>
        </p:sp>
        <p:sp>
          <p:nvSpPr>
            <p:cNvPr id="8" name="テキスト ボックス 7">
              <a:extLst>
                <a:ext uri="{FF2B5EF4-FFF2-40B4-BE49-F238E27FC236}">
                  <a16:creationId xmlns:a16="http://schemas.microsoft.com/office/drawing/2014/main" id="{100A9F14-ECCA-478A-A734-9B7344D4E001}"/>
                </a:ext>
              </a:extLst>
            </p:cNvPr>
            <p:cNvSpPr txBox="1"/>
            <p:nvPr/>
          </p:nvSpPr>
          <p:spPr>
            <a:xfrm>
              <a:off x="1283515" y="2320871"/>
              <a:ext cx="1904301" cy="374049"/>
            </a:xfrm>
            <a:prstGeom prst="rect">
              <a:avLst/>
            </a:prstGeom>
            <a:noFill/>
          </p:spPr>
          <p:txBody>
            <a:bodyPr wrap="square" rtlCol="0">
              <a:spAutoFit/>
            </a:bodyPr>
            <a:lstStyle/>
            <a:p>
              <a:pPr algn="ctr"/>
              <a:r>
                <a:rPr lang="ja-JP" altLang="en-US" sz="1100" b="1" dirty="0"/>
                <a:t>３ヶ月後のあるべき姿</a:t>
              </a:r>
              <a:endParaRPr kumimoji="1" lang="ja-JP" altLang="en-US" sz="1100" b="1" dirty="0"/>
            </a:p>
          </p:txBody>
        </p:sp>
        <p:sp>
          <p:nvSpPr>
            <p:cNvPr id="9" name="テキスト ボックス 8">
              <a:extLst>
                <a:ext uri="{FF2B5EF4-FFF2-40B4-BE49-F238E27FC236}">
                  <a16:creationId xmlns:a16="http://schemas.microsoft.com/office/drawing/2014/main" id="{1649BECF-C69D-4BEA-93AD-F6E398B6FAAF}"/>
                </a:ext>
              </a:extLst>
            </p:cNvPr>
            <p:cNvSpPr txBox="1"/>
            <p:nvPr/>
          </p:nvSpPr>
          <p:spPr>
            <a:xfrm>
              <a:off x="1276525" y="3931561"/>
              <a:ext cx="1904301" cy="374049"/>
            </a:xfrm>
            <a:prstGeom prst="rect">
              <a:avLst/>
            </a:prstGeom>
            <a:noFill/>
          </p:spPr>
          <p:txBody>
            <a:bodyPr wrap="square" rtlCol="0">
              <a:spAutoFit/>
            </a:bodyPr>
            <a:lstStyle/>
            <a:p>
              <a:pPr algn="ctr"/>
              <a:r>
                <a:rPr lang="ja-JP" altLang="en-US" sz="1100" b="1" dirty="0"/>
                <a:t>６ヶ月後のあるべき姿</a:t>
              </a:r>
              <a:endParaRPr kumimoji="1" lang="ja-JP" altLang="en-US" sz="1100" b="1" dirty="0"/>
            </a:p>
          </p:txBody>
        </p:sp>
        <p:sp>
          <p:nvSpPr>
            <p:cNvPr id="10" name="テキスト ボックス 9">
              <a:extLst>
                <a:ext uri="{FF2B5EF4-FFF2-40B4-BE49-F238E27FC236}">
                  <a16:creationId xmlns:a16="http://schemas.microsoft.com/office/drawing/2014/main" id="{907C12E6-6155-4041-87D9-A1275F804F97}"/>
                </a:ext>
              </a:extLst>
            </p:cNvPr>
            <p:cNvSpPr txBox="1"/>
            <p:nvPr/>
          </p:nvSpPr>
          <p:spPr>
            <a:xfrm>
              <a:off x="1276524" y="5501737"/>
              <a:ext cx="1904301" cy="276999"/>
            </a:xfrm>
            <a:prstGeom prst="rect">
              <a:avLst/>
            </a:prstGeom>
            <a:noFill/>
          </p:spPr>
          <p:txBody>
            <a:bodyPr wrap="square" rtlCol="0">
              <a:spAutoFit/>
            </a:bodyPr>
            <a:lstStyle/>
            <a:p>
              <a:pPr algn="ctr"/>
              <a:r>
                <a:rPr lang="en-US" altLang="ja-JP" sz="1200" b="1" dirty="0"/>
                <a:t>KGI</a:t>
              </a:r>
              <a:r>
                <a:rPr lang="ja-JP" altLang="en-US" sz="1200" b="1" dirty="0"/>
                <a:t>管理項目</a:t>
              </a:r>
              <a:endParaRPr kumimoji="1" lang="ja-JP" altLang="en-US" sz="1200" b="1" dirty="0"/>
            </a:p>
          </p:txBody>
        </p:sp>
      </p:grpSp>
      <p:sp>
        <p:nvSpPr>
          <p:cNvPr id="34" name="テキスト ボックス 33">
            <a:extLst>
              <a:ext uri="{FF2B5EF4-FFF2-40B4-BE49-F238E27FC236}">
                <a16:creationId xmlns:a16="http://schemas.microsoft.com/office/drawing/2014/main" id="{FD598E8B-989A-46AE-87CD-C6B017CB114C}"/>
              </a:ext>
            </a:extLst>
          </p:cNvPr>
          <p:cNvSpPr txBox="1"/>
          <p:nvPr/>
        </p:nvSpPr>
        <p:spPr>
          <a:xfrm>
            <a:off x="1180531" y="279779"/>
            <a:ext cx="5486400" cy="369332"/>
          </a:xfrm>
          <a:prstGeom prst="rect">
            <a:avLst/>
          </a:prstGeom>
          <a:noFill/>
        </p:spPr>
        <p:txBody>
          <a:bodyPr wrap="square" rtlCol="0">
            <a:spAutoFit/>
          </a:bodyPr>
          <a:lstStyle/>
          <a:p>
            <a:r>
              <a:rPr kumimoji="1" lang="ja-JP" altLang="en-US" dirty="0"/>
              <a:t>開発着手時点：</a:t>
            </a:r>
          </a:p>
        </p:txBody>
      </p:sp>
      <p:grpSp>
        <p:nvGrpSpPr>
          <p:cNvPr id="38" name="グループ化 37">
            <a:extLst>
              <a:ext uri="{FF2B5EF4-FFF2-40B4-BE49-F238E27FC236}">
                <a16:creationId xmlns:a16="http://schemas.microsoft.com/office/drawing/2014/main" id="{9455CC1A-1DCF-4157-86A6-228F1D75763B}"/>
              </a:ext>
            </a:extLst>
          </p:cNvPr>
          <p:cNvGrpSpPr/>
          <p:nvPr/>
        </p:nvGrpSpPr>
        <p:grpSpPr>
          <a:xfrm>
            <a:off x="1344304" y="649111"/>
            <a:ext cx="9225887" cy="1200329"/>
            <a:chOff x="1344304" y="649111"/>
            <a:chExt cx="9225887" cy="1200329"/>
          </a:xfrm>
        </p:grpSpPr>
        <p:sp>
          <p:nvSpPr>
            <p:cNvPr id="35" name="テキスト ボックス 34">
              <a:extLst>
                <a:ext uri="{FF2B5EF4-FFF2-40B4-BE49-F238E27FC236}">
                  <a16:creationId xmlns:a16="http://schemas.microsoft.com/office/drawing/2014/main" id="{AACFFEFB-56AE-400C-B64C-2B7849F017B6}"/>
                </a:ext>
              </a:extLst>
            </p:cNvPr>
            <p:cNvSpPr txBox="1"/>
            <p:nvPr/>
          </p:nvSpPr>
          <p:spPr>
            <a:xfrm>
              <a:off x="1344304" y="649111"/>
              <a:ext cx="9225887" cy="1200329"/>
            </a:xfrm>
            <a:prstGeom prst="rect">
              <a:avLst/>
            </a:prstGeom>
            <a:noFill/>
          </p:spPr>
          <p:txBody>
            <a:bodyPr wrap="square" rtlCol="0">
              <a:spAutoFit/>
            </a:bodyPr>
            <a:lstStyle/>
            <a:p>
              <a:r>
                <a:rPr kumimoji="1" lang="ja-JP" altLang="en-US" dirty="0"/>
                <a:t>企画承認後、関係者のコンセンサス作りと計画立案作業（合宿）を通して、情報精度の向上を図る。</a:t>
              </a:r>
              <a:endParaRPr kumimoji="1" lang="en-US" altLang="ja-JP" dirty="0"/>
            </a:p>
            <a:p>
              <a:r>
                <a:rPr lang="ja-JP" altLang="en-US" dirty="0"/>
                <a:t>開発着手時点では、下図の□色の項目に関しては、情報が満たされていなければならない。ただし情報精度は、ほぼすべての項目が仮設のレベルに至っている。</a:t>
              </a:r>
              <a:endParaRPr kumimoji="1" lang="ja-JP" altLang="en-US" dirty="0"/>
            </a:p>
          </p:txBody>
        </p:sp>
        <p:sp>
          <p:nvSpPr>
            <p:cNvPr id="37" name="正方形/長方形 36">
              <a:extLst>
                <a:ext uri="{FF2B5EF4-FFF2-40B4-BE49-F238E27FC236}">
                  <a16:creationId xmlns:a16="http://schemas.microsoft.com/office/drawing/2014/main" id="{94D5A739-EDDB-4D4D-BF53-71E547A60F82}"/>
                </a:ext>
              </a:extLst>
            </p:cNvPr>
            <p:cNvSpPr/>
            <p:nvPr/>
          </p:nvSpPr>
          <p:spPr>
            <a:xfrm>
              <a:off x="4176215" y="1249275"/>
              <a:ext cx="211538" cy="18374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63638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4C0C5F2-C4D2-4289-80D5-0CB91C95787B}"/>
              </a:ext>
            </a:extLst>
          </p:cNvPr>
          <p:cNvSpPr/>
          <p:nvPr/>
        </p:nvSpPr>
        <p:spPr>
          <a:xfrm>
            <a:off x="1149292" y="304801"/>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93E63F5-B521-4828-9EF5-EECE5218206D}"/>
              </a:ext>
            </a:extLst>
          </p:cNvPr>
          <p:cNvSpPr/>
          <p:nvPr/>
        </p:nvSpPr>
        <p:spPr>
          <a:xfrm>
            <a:off x="1149292" y="2232869"/>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7686EDE-BD95-471D-8474-FBE6262939FE}"/>
              </a:ext>
            </a:extLst>
          </p:cNvPr>
          <p:cNvSpPr/>
          <p:nvPr/>
        </p:nvSpPr>
        <p:spPr>
          <a:xfrm>
            <a:off x="1149292" y="3801610"/>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1ED5A21-7696-4373-90C0-6E731CDE7CC7}"/>
              </a:ext>
            </a:extLst>
          </p:cNvPr>
          <p:cNvSpPr/>
          <p:nvPr/>
        </p:nvSpPr>
        <p:spPr>
          <a:xfrm>
            <a:off x="1149292" y="5370351"/>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5EAEC0D-C00E-4EAB-9AF6-8647E378ADE2}"/>
              </a:ext>
            </a:extLst>
          </p:cNvPr>
          <p:cNvSpPr/>
          <p:nvPr/>
        </p:nvSpPr>
        <p:spPr>
          <a:xfrm>
            <a:off x="3923252" y="304801"/>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86CF750-B365-46A5-A464-FA30E9A18BD1}"/>
              </a:ext>
            </a:extLst>
          </p:cNvPr>
          <p:cNvSpPr/>
          <p:nvPr/>
        </p:nvSpPr>
        <p:spPr>
          <a:xfrm>
            <a:off x="6603534" y="304800"/>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2E18EDB-272E-4608-84C1-7203CE85EC6D}"/>
              </a:ext>
            </a:extLst>
          </p:cNvPr>
          <p:cNvSpPr/>
          <p:nvPr/>
        </p:nvSpPr>
        <p:spPr>
          <a:xfrm>
            <a:off x="9283816" y="304800"/>
            <a:ext cx="2172748" cy="1375795"/>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C99C0B5-E540-4429-AE7A-91D8D0164D68}"/>
              </a:ext>
            </a:extLst>
          </p:cNvPr>
          <p:cNvSpPr/>
          <p:nvPr/>
        </p:nvSpPr>
        <p:spPr>
          <a:xfrm>
            <a:off x="3923252" y="1999375"/>
            <a:ext cx="2172748" cy="619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ビジネス・チーム</a:t>
            </a:r>
            <a:r>
              <a:rPr lang="ja-JP" altLang="en-US" sz="1200" b="1" dirty="0"/>
              <a:t>施策</a:t>
            </a:r>
            <a:endParaRPr kumimoji="1" lang="ja-JP" altLang="en-US" sz="1200" b="1" dirty="0"/>
          </a:p>
        </p:txBody>
      </p:sp>
      <p:sp>
        <p:nvSpPr>
          <p:cNvPr id="11" name="正方形/長方形 10">
            <a:extLst>
              <a:ext uri="{FF2B5EF4-FFF2-40B4-BE49-F238E27FC236}">
                <a16:creationId xmlns:a16="http://schemas.microsoft.com/office/drawing/2014/main" id="{AAB50036-201F-404C-ACFB-F66A5DDA2365}"/>
              </a:ext>
            </a:extLst>
          </p:cNvPr>
          <p:cNvSpPr/>
          <p:nvPr/>
        </p:nvSpPr>
        <p:spPr>
          <a:xfrm>
            <a:off x="3923252" y="3375169"/>
            <a:ext cx="2172748" cy="61938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インフラ・チーム施策</a:t>
            </a:r>
          </a:p>
        </p:txBody>
      </p:sp>
      <p:sp>
        <p:nvSpPr>
          <p:cNvPr id="12" name="正方形/長方形 11">
            <a:extLst>
              <a:ext uri="{FF2B5EF4-FFF2-40B4-BE49-F238E27FC236}">
                <a16:creationId xmlns:a16="http://schemas.microsoft.com/office/drawing/2014/main" id="{E0436DB1-9F4E-413C-821A-2F9A603BAED4}"/>
              </a:ext>
            </a:extLst>
          </p:cNvPr>
          <p:cNvSpPr/>
          <p:nvPr/>
        </p:nvSpPr>
        <p:spPr>
          <a:xfrm>
            <a:off x="3923252" y="2687272"/>
            <a:ext cx="2172748" cy="6193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開発チーム施策</a:t>
            </a:r>
          </a:p>
        </p:txBody>
      </p:sp>
      <p:sp>
        <p:nvSpPr>
          <p:cNvPr id="13" name="正方形/長方形 12">
            <a:extLst>
              <a:ext uri="{FF2B5EF4-FFF2-40B4-BE49-F238E27FC236}">
                <a16:creationId xmlns:a16="http://schemas.microsoft.com/office/drawing/2014/main" id="{95A2ECF6-40E4-4F46-A0A9-649B5233C570}"/>
              </a:ext>
            </a:extLst>
          </p:cNvPr>
          <p:cNvSpPr/>
          <p:nvPr/>
        </p:nvSpPr>
        <p:spPr>
          <a:xfrm>
            <a:off x="3923252" y="4063066"/>
            <a:ext cx="2172748" cy="61938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運用チーム施策</a:t>
            </a:r>
          </a:p>
        </p:txBody>
      </p:sp>
      <p:sp>
        <p:nvSpPr>
          <p:cNvPr id="14" name="正方形/長方形 13">
            <a:extLst>
              <a:ext uri="{FF2B5EF4-FFF2-40B4-BE49-F238E27FC236}">
                <a16:creationId xmlns:a16="http://schemas.microsoft.com/office/drawing/2014/main" id="{C0706376-45D5-4CC6-92F1-AC12D00473D3}"/>
              </a:ext>
            </a:extLst>
          </p:cNvPr>
          <p:cNvSpPr/>
          <p:nvPr/>
        </p:nvSpPr>
        <p:spPr>
          <a:xfrm>
            <a:off x="3923252" y="4750963"/>
            <a:ext cx="2172748" cy="61938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セキュリテー施策</a:t>
            </a:r>
          </a:p>
        </p:txBody>
      </p:sp>
      <p:sp>
        <p:nvSpPr>
          <p:cNvPr id="15" name="正方形/長方形 14">
            <a:extLst>
              <a:ext uri="{FF2B5EF4-FFF2-40B4-BE49-F238E27FC236}">
                <a16:creationId xmlns:a16="http://schemas.microsoft.com/office/drawing/2014/main" id="{781D8BB8-21A3-4D15-8C7A-EF05B6D0EDFC}"/>
              </a:ext>
            </a:extLst>
          </p:cNvPr>
          <p:cNvSpPr/>
          <p:nvPr/>
        </p:nvSpPr>
        <p:spPr>
          <a:xfrm>
            <a:off x="6603534" y="1999375"/>
            <a:ext cx="2172748" cy="619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ビジネス・チーム行動計画</a:t>
            </a:r>
          </a:p>
        </p:txBody>
      </p:sp>
      <p:sp>
        <p:nvSpPr>
          <p:cNvPr id="16" name="正方形/長方形 15">
            <a:extLst>
              <a:ext uri="{FF2B5EF4-FFF2-40B4-BE49-F238E27FC236}">
                <a16:creationId xmlns:a16="http://schemas.microsoft.com/office/drawing/2014/main" id="{87D7C1E9-72C9-4513-94C9-2941E0A11C0C}"/>
              </a:ext>
            </a:extLst>
          </p:cNvPr>
          <p:cNvSpPr/>
          <p:nvPr/>
        </p:nvSpPr>
        <p:spPr>
          <a:xfrm>
            <a:off x="6603534" y="2698458"/>
            <a:ext cx="2172748" cy="6193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開発チーム行動計画</a:t>
            </a:r>
          </a:p>
        </p:txBody>
      </p:sp>
      <p:sp>
        <p:nvSpPr>
          <p:cNvPr id="18" name="正方形/長方形 17">
            <a:extLst>
              <a:ext uri="{FF2B5EF4-FFF2-40B4-BE49-F238E27FC236}">
                <a16:creationId xmlns:a16="http://schemas.microsoft.com/office/drawing/2014/main" id="{DCC8DEEF-3DB8-4792-9A1A-520650FA78F1}"/>
              </a:ext>
            </a:extLst>
          </p:cNvPr>
          <p:cNvSpPr/>
          <p:nvPr/>
        </p:nvSpPr>
        <p:spPr>
          <a:xfrm>
            <a:off x="6603534" y="3397541"/>
            <a:ext cx="2172748" cy="61938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インフラ・チーム行動計画</a:t>
            </a:r>
          </a:p>
        </p:txBody>
      </p:sp>
      <p:sp>
        <p:nvSpPr>
          <p:cNvPr id="19" name="正方形/長方形 18">
            <a:extLst>
              <a:ext uri="{FF2B5EF4-FFF2-40B4-BE49-F238E27FC236}">
                <a16:creationId xmlns:a16="http://schemas.microsoft.com/office/drawing/2014/main" id="{830B972B-8F8E-44E0-B97B-0CD84125061A}"/>
              </a:ext>
            </a:extLst>
          </p:cNvPr>
          <p:cNvSpPr/>
          <p:nvPr/>
        </p:nvSpPr>
        <p:spPr>
          <a:xfrm>
            <a:off x="6603534" y="4070060"/>
            <a:ext cx="2172748" cy="61938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運用チーム行動計画</a:t>
            </a:r>
          </a:p>
        </p:txBody>
      </p:sp>
      <p:sp>
        <p:nvSpPr>
          <p:cNvPr id="20" name="正方形/長方形 19">
            <a:extLst>
              <a:ext uri="{FF2B5EF4-FFF2-40B4-BE49-F238E27FC236}">
                <a16:creationId xmlns:a16="http://schemas.microsoft.com/office/drawing/2014/main" id="{ED045314-6E56-44B0-BE19-372660578A74}"/>
              </a:ext>
            </a:extLst>
          </p:cNvPr>
          <p:cNvSpPr/>
          <p:nvPr/>
        </p:nvSpPr>
        <p:spPr>
          <a:xfrm>
            <a:off x="6603534" y="4750963"/>
            <a:ext cx="2172748" cy="61938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セキュリテー・レビュー計画</a:t>
            </a:r>
          </a:p>
        </p:txBody>
      </p:sp>
      <p:sp>
        <p:nvSpPr>
          <p:cNvPr id="21" name="テキスト ボックス 20">
            <a:extLst>
              <a:ext uri="{FF2B5EF4-FFF2-40B4-BE49-F238E27FC236}">
                <a16:creationId xmlns:a16="http://schemas.microsoft.com/office/drawing/2014/main" id="{4CA26580-DF17-40E4-A5F3-FFF69B8B9BB0}"/>
              </a:ext>
            </a:extLst>
          </p:cNvPr>
          <p:cNvSpPr txBox="1"/>
          <p:nvPr/>
        </p:nvSpPr>
        <p:spPr>
          <a:xfrm>
            <a:off x="1283515" y="419450"/>
            <a:ext cx="1904301" cy="276999"/>
          </a:xfrm>
          <a:prstGeom prst="rect">
            <a:avLst/>
          </a:prstGeom>
          <a:noFill/>
        </p:spPr>
        <p:txBody>
          <a:bodyPr wrap="square" rtlCol="0">
            <a:spAutoFit/>
          </a:bodyPr>
          <a:lstStyle/>
          <a:p>
            <a:pPr algn="ctr"/>
            <a:r>
              <a:rPr kumimoji="1" lang="ja-JP" altLang="en-US" sz="1200" b="1" dirty="0"/>
              <a:t>ビジネスの目的・目標</a:t>
            </a:r>
          </a:p>
        </p:txBody>
      </p:sp>
      <p:sp>
        <p:nvSpPr>
          <p:cNvPr id="22" name="テキスト ボックス 21">
            <a:extLst>
              <a:ext uri="{FF2B5EF4-FFF2-40B4-BE49-F238E27FC236}">
                <a16:creationId xmlns:a16="http://schemas.microsoft.com/office/drawing/2014/main" id="{DBF11EF0-3523-43B3-8983-0A0393BDBC69}"/>
              </a:ext>
            </a:extLst>
          </p:cNvPr>
          <p:cNvSpPr txBox="1"/>
          <p:nvPr/>
        </p:nvSpPr>
        <p:spPr>
          <a:xfrm>
            <a:off x="4020423" y="419450"/>
            <a:ext cx="1904301" cy="276999"/>
          </a:xfrm>
          <a:prstGeom prst="rect">
            <a:avLst/>
          </a:prstGeom>
          <a:noFill/>
        </p:spPr>
        <p:txBody>
          <a:bodyPr wrap="square" rtlCol="0">
            <a:spAutoFit/>
          </a:bodyPr>
          <a:lstStyle/>
          <a:p>
            <a:pPr algn="ctr"/>
            <a:r>
              <a:rPr lang="ja-JP" altLang="en-US" sz="1200" b="1" dirty="0"/>
              <a:t>方針</a:t>
            </a:r>
            <a:endParaRPr kumimoji="1" lang="ja-JP" altLang="en-US" sz="1200" b="1" dirty="0"/>
          </a:p>
        </p:txBody>
      </p:sp>
      <p:sp>
        <p:nvSpPr>
          <p:cNvPr id="23" name="テキスト ボックス 22">
            <a:extLst>
              <a:ext uri="{FF2B5EF4-FFF2-40B4-BE49-F238E27FC236}">
                <a16:creationId xmlns:a16="http://schemas.microsoft.com/office/drawing/2014/main" id="{73F05782-2A0E-4968-8A06-3C64B37365E4}"/>
              </a:ext>
            </a:extLst>
          </p:cNvPr>
          <p:cNvSpPr txBox="1"/>
          <p:nvPr/>
        </p:nvSpPr>
        <p:spPr>
          <a:xfrm>
            <a:off x="6697212" y="419449"/>
            <a:ext cx="1904301" cy="276999"/>
          </a:xfrm>
          <a:prstGeom prst="rect">
            <a:avLst/>
          </a:prstGeom>
          <a:noFill/>
        </p:spPr>
        <p:txBody>
          <a:bodyPr wrap="square" rtlCol="0">
            <a:spAutoFit/>
          </a:bodyPr>
          <a:lstStyle/>
          <a:p>
            <a:pPr algn="ctr"/>
            <a:r>
              <a:rPr lang="ja-JP" altLang="en-US" sz="1200" b="1" dirty="0"/>
              <a:t>活動体制</a:t>
            </a:r>
            <a:endParaRPr kumimoji="1" lang="ja-JP" altLang="en-US" sz="1200" b="1" dirty="0"/>
          </a:p>
        </p:txBody>
      </p:sp>
      <p:sp>
        <p:nvSpPr>
          <p:cNvPr id="24" name="テキスト ボックス 23">
            <a:extLst>
              <a:ext uri="{FF2B5EF4-FFF2-40B4-BE49-F238E27FC236}">
                <a16:creationId xmlns:a16="http://schemas.microsoft.com/office/drawing/2014/main" id="{CF8A074A-8BD6-4EEB-872E-F8603B1EE22E}"/>
              </a:ext>
            </a:extLst>
          </p:cNvPr>
          <p:cNvSpPr txBox="1"/>
          <p:nvPr/>
        </p:nvSpPr>
        <p:spPr>
          <a:xfrm>
            <a:off x="9418039" y="419449"/>
            <a:ext cx="1904301" cy="276999"/>
          </a:xfrm>
          <a:prstGeom prst="rect">
            <a:avLst/>
          </a:prstGeom>
          <a:noFill/>
        </p:spPr>
        <p:txBody>
          <a:bodyPr wrap="square" rtlCol="0">
            <a:spAutoFit/>
          </a:bodyPr>
          <a:lstStyle/>
          <a:p>
            <a:pPr algn="ctr"/>
            <a:r>
              <a:rPr lang="ja-JP" altLang="en-US" sz="1200" b="1" dirty="0"/>
              <a:t>マイルストーン（参考）</a:t>
            </a:r>
            <a:endParaRPr kumimoji="1" lang="ja-JP" altLang="en-US" sz="1200" b="1" dirty="0"/>
          </a:p>
        </p:txBody>
      </p:sp>
      <p:sp>
        <p:nvSpPr>
          <p:cNvPr id="25" name="テキスト ボックス 24">
            <a:extLst>
              <a:ext uri="{FF2B5EF4-FFF2-40B4-BE49-F238E27FC236}">
                <a16:creationId xmlns:a16="http://schemas.microsoft.com/office/drawing/2014/main" id="{B3F93CE0-C5EB-449D-A69F-73F86D520F31}"/>
              </a:ext>
            </a:extLst>
          </p:cNvPr>
          <p:cNvSpPr txBox="1"/>
          <p:nvPr/>
        </p:nvSpPr>
        <p:spPr>
          <a:xfrm>
            <a:off x="1283515" y="2320872"/>
            <a:ext cx="1904301" cy="276999"/>
          </a:xfrm>
          <a:prstGeom prst="rect">
            <a:avLst/>
          </a:prstGeom>
          <a:noFill/>
        </p:spPr>
        <p:txBody>
          <a:bodyPr wrap="square" rtlCol="0">
            <a:spAutoFit/>
          </a:bodyPr>
          <a:lstStyle/>
          <a:p>
            <a:pPr algn="ctr"/>
            <a:r>
              <a:rPr lang="ja-JP" altLang="en-US" sz="1200" b="1" dirty="0"/>
              <a:t>３ヶ月後のあるべき姿</a:t>
            </a:r>
            <a:endParaRPr kumimoji="1" lang="ja-JP" altLang="en-US" sz="1200" b="1" dirty="0"/>
          </a:p>
        </p:txBody>
      </p:sp>
      <p:sp>
        <p:nvSpPr>
          <p:cNvPr id="26" name="テキスト ボックス 25">
            <a:extLst>
              <a:ext uri="{FF2B5EF4-FFF2-40B4-BE49-F238E27FC236}">
                <a16:creationId xmlns:a16="http://schemas.microsoft.com/office/drawing/2014/main" id="{FA7C2CF2-DA8A-4394-9C6F-9483BC1BBFFB}"/>
              </a:ext>
            </a:extLst>
          </p:cNvPr>
          <p:cNvSpPr txBox="1"/>
          <p:nvPr/>
        </p:nvSpPr>
        <p:spPr>
          <a:xfrm>
            <a:off x="1276525" y="3931561"/>
            <a:ext cx="1904301" cy="276999"/>
          </a:xfrm>
          <a:prstGeom prst="rect">
            <a:avLst/>
          </a:prstGeom>
          <a:noFill/>
        </p:spPr>
        <p:txBody>
          <a:bodyPr wrap="square" rtlCol="0">
            <a:spAutoFit/>
          </a:bodyPr>
          <a:lstStyle/>
          <a:p>
            <a:pPr algn="ctr"/>
            <a:r>
              <a:rPr lang="ja-JP" altLang="en-US" sz="1200" b="1" dirty="0"/>
              <a:t>６ヶ月後のあるべき姿</a:t>
            </a:r>
            <a:endParaRPr kumimoji="1" lang="ja-JP" altLang="en-US" sz="1200" b="1" dirty="0"/>
          </a:p>
        </p:txBody>
      </p:sp>
      <p:sp>
        <p:nvSpPr>
          <p:cNvPr id="27" name="テキスト ボックス 26">
            <a:extLst>
              <a:ext uri="{FF2B5EF4-FFF2-40B4-BE49-F238E27FC236}">
                <a16:creationId xmlns:a16="http://schemas.microsoft.com/office/drawing/2014/main" id="{078C8830-2CD3-4DCE-9A1C-06E63E154447}"/>
              </a:ext>
            </a:extLst>
          </p:cNvPr>
          <p:cNvSpPr txBox="1"/>
          <p:nvPr/>
        </p:nvSpPr>
        <p:spPr>
          <a:xfrm>
            <a:off x="1276524" y="5501737"/>
            <a:ext cx="1904301" cy="276999"/>
          </a:xfrm>
          <a:prstGeom prst="rect">
            <a:avLst/>
          </a:prstGeom>
          <a:noFill/>
        </p:spPr>
        <p:txBody>
          <a:bodyPr wrap="square" rtlCol="0">
            <a:spAutoFit/>
          </a:bodyPr>
          <a:lstStyle/>
          <a:p>
            <a:pPr algn="ctr"/>
            <a:r>
              <a:rPr lang="en-US" altLang="ja-JP" sz="1200" b="1" dirty="0"/>
              <a:t>KGI</a:t>
            </a:r>
            <a:r>
              <a:rPr lang="ja-JP" altLang="en-US" sz="1200" b="1" dirty="0"/>
              <a:t>管理項目</a:t>
            </a:r>
            <a:endParaRPr kumimoji="1" lang="ja-JP" altLang="en-US" sz="1200" b="1" dirty="0"/>
          </a:p>
        </p:txBody>
      </p:sp>
      <p:sp>
        <p:nvSpPr>
          <p:cNvPr id="28" name="正方形/長方形 27">
            <a:extLst>
              <a:ext uri="{FF2B5EF4-FFF2-40B4-BE49-F238E27FC236}">
                <a16:creationId xmlns:a16="http://schemas.microsoft.com/office/drawing/2014/main" id="{1DC0467B-5A5B-40CD-9BB7-21A62C9DCE0E}"/>
              </a:ext>
            </a:extLst>
          </p:cNvPr>
          <p:cNvSpPr/>
          <p:nvPr/>
        </p:nvSpPr>
        <p:spPr>
          <a:xfrm>
            <a:off x="9283816" y="2010561"/>
            <a:ext cx="2172748" cy="619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KPI</a:t>
            </a:r>
            <a:endParaRPr kumimoji="1" lang="ja-JP" altLang="en-US" b="1" dirty="0"/>
          </a:p>
        </p:txBody>
      </p:sp>
      <p:sp>
        <p:nvSpPr>
          <p:cNvPr id="29" name="正方形/長方形 28">
            <a:extLst>
              <a:ext uri="{FF2B5EF4-FFF2-40B4-BE49-F238E27FC236}">
                <a16:creationId xmlns:a16="http://schemas.microsoft.com/office/drawing/2014/main" id="{EB271A99-AF78-4FEE-B2FC-DCB98E1C4B7F}"/>
              </a:ext>
            </a:extLst>
          </p:cNvPr>
          <p:cNvSpPr/>
          <p:nvPr/>
        </p:nvSpPr>
        <p:spPr>
          <a:xfrm>
            <a:off x="9283816" y="3386355"/>
            <a:ext cx="2172748" cy="61938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KPI</a:t>
            </a:r>
            <a:endParaRPr kumimoji="1" lang="ja-JP" altLang="en-US" b="1" dirty="0"/>
          </a:p>
        </p:txBody>
      </p:sp>
      <p:sp>
        <p:nvSpPr>
          <p:cNvPr id="30" name="正方形/長方形 29">
            <a:extLst>
              <a:ext uri="{FF2B5EF4-FFF2-40B4-BE49-F238E27FC236}">
                <a16:creationId xmlns:a16="http://schemas.microsoft.com/office/drawing/2014/main" id="{83C47FAF-407C-41D4-8DE7-22595B847196}"/>
              </a:ext>
            </a:extLst>
          </p:cNvPr>
          <p:cNvSpPr/>
          <p:nvPr/>
        </p:nvSpPr>
        <p:spPr>
          <a:xfrm>
            <a:off x="9283816" y="2698458"/>
            <a:ext cx="2172748" cy="6193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KPI</a:t>
            </a:r>
            <a:endParaRPr kumimoji="1" lang="ja-JP" altLang="en-US" b="1" dirty="0"/>
          </a:p>
        </p:txBody>
      </p:sp>
      <p:sp>
        <p:nvSpPr>
          <p:cNvPr id="31" name="正方形/長方形 30">
            <a:extLst>
              <a:ext uri="{FF2B5EF4-FFF2-40B4-BE49-F238E27FC236}">
                <a16:creationId xmlns:a16="http://schemas.microsoft.com/office/drawing/2014/main" id="{9A9FBAF9-A00C-40CD-B705-9EC3C7DFB44F}"/>
              </a:ext>
            </a:extLst>
          </p:cNvPr>
          <p:cNvSpPr/>
          <p:nvPr/>
        </p:nvSpPr>
        <p:spPr>
          <a:xfrm>
            <a:off x="9283816" y="4074252"/>
            <a:ext cx="2172748" cy="61938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KPI</a:t>
            </a:r>
            <a:endParaRPr kumimoji="1" lang="ja-JP" altLang="en-US" b="1" dirty="0"/>
          </a:p>
        </p:txBody>
      </p:sp>
      <p:sp>
        <p:nvSpPr>
          <p:cNvPr id="32" name="正方形/長方形 31">
            <a:extLst>
              <a:ext uri="{FF2B5EF4-FFF2-40B4-BE49-F238E27FC236}">
                <a16:creationId xmlns:a16="http://schemas.microsoft.com/office/drawing/2014/main" id="{F761A3C5-E0F5-43DB-BA83-2C63117EDD9F}"/>
              </a:ext>
            </a:extLst>
          </p:cNvPr>
          <p:cNvSpPr/>
          <p:nvPr/>
        </p:nvSpPr>
        <p:spPr>
          <a:xfrm>
            <a:off x="9283816" y="4762149"/>
            <a:ext cx="2172748" cy="61938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KPI</a:t>
            </a:r>
            <a:endParaRPr kumimoji="1" lang="ja-JP" altLang="en-US" b="1" dirty="0"/>
          </a:p>
        </p:txBody>
      </p:sp>
      <p:sp>
        <p:nvSpPr>
          <p:cNvPr id="34" name="正方形/長方形 33">
            <a:extLst>
              <a:ext uri="{FF2B5EF4-FFF2-40B4-BE49-F238E27FC236}">
                <a16:creationId xmlns:a16="http://schemas.microsoft.com/office/drawing/2014/main" id="{3E8BB7E4-B313-4B3F-BEAB-133EB85714A7}"/>
              </a:ext>
            </a:extLst>
          </p:cNvPr>
          <p:cNvSpPr/>
          <p:nvPr/>
        </p:nvSpPr>
        <p:spPr>
          <a:xfrm>
            <a:off x="906011" y="125835"/>
            <a:ext cx="10922466" cy="6732165"/>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1697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グループ化 90">
            <a:extLst>
              <a:ext uri="{FF2B5EF4-FFF2-40B4-BE49-F238E27FC236}">
                <a16:creationId xmlns:a16="http://schemas.microsoft.com/office/drawing/2014/main" id="{7AD56AF7-A343-4EF1-9CBC-F36CE615FD0F}"/>
              </a:ext>
            </a:extLst>
          </p:cNvPr>
          <p:cNvGrpSpPr/>
          <p:nvPr/>
        </p:nvGrpSpPr>
        <p:grpSpPr>
          <a:xfrm>
            <a:off x="600501" y="177421"/>
            <a:ext cx="10788556" cy="6632812"/>
            <a:chOff x="600501" y="177421"/>
            <a:chExt cx="10788556" cy="6632812"/>
          </a:xfrm>
        </p:grpSpPr>
        <p:sp>
          <p:nvSpPr>
            <p:cNvPr id="90" name="楕円 89">
              <a:extLst>
                <a:ext uri="{FF2B5EF4-FFF2-40B4-BE49-F238E27FC236}">
                  <a16:creationId xmlns:a16="http://schemas.microsoft.com/office/drawing/2014/main" id="{B2A44A06-F05C-46D7-B798-21A2C076D78C}"/>
                </a:ext>
              </a:extLst>
            </p:cNvPr>
            <p:cNvSpPr/>
            <p:nvPr/>
          </p:nvSpPr>
          <p:spPr>
            <a:xfrm>
              <a:off x="2273785" y="5479472"/>
              <a:ext cx="1763643" cy="67078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t>セキュリティ</a:t>
              </a:r>
              <a:endParaRPr lang="en-US" altLang="ja-JP" sz="1100" dirty="0"/>
            </a:p>
            <a:p>
              <a:pPr algn="ctr"/>
              <a:r>
                <a:rPr lang="ja-JP" altLang="en-US" sz="1100" dirty="0"/>
                <a:t>スペシャリスト</a:t>
              </a:r>
              <a:endParaRPr kumimoji="1" lang="ja-JP" altLang="en-US" sz="1100" dirty="0"/>
            </a:p>
          </p:txBody>
        </p:sp>
        <p:sp>
          <p:nvSpPr>
            <p:cNvPr id="89" name="楕円 88">
              <a:extLst>
                <a:ext uri="{FF2B5EF4-FFF2-40B4-BE49-F238E27FC236}">
                  <a16:creationId xmlns:a16="http://schemas.microsoft.com/office/drawing/2014/main" id="{CF7FD38C-10BC-435A-BD98-20CE827BCE5C}"/>
                </a:ext>
              </a:extLst>
            </p:cNvPr>
            <p:cNvSpPr/>
            <p:nvPr/>
          </p:nvSpPr>
          <p:spPr>
            <a:xfrm>
              <a:off x="2270040" y="4386588"/>
              <a:ext cx="1763643" cy="670789"/>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運用</a:t>
              </a:r>
              <a:endParaRPr lang="en-US" altLang="ja-JP" dirty="0"/>
            </a:p>
            <a:p>
              <a:pPr algn="ctr"/>
              <a:r>
                <a:rPr kumimoji="1" lang="ja-JP" altLang="en-US" dirty="0"/>
                <a:t>チーム</a:t>
              </a:r>
            </a:p>
          </p:txBody>
        </p:sp>
        <p:sp>
          <p:nvSpPr>
            <p:cNvPr id="88" name="楕円 87">
              <a:extLst>
                <a:ext uri="{FF2B5EF4-FFF2-40B4-BE49-F238E27FC236}">
                  <a16:creationId xmlns:a16="http://schemas.microsoft.com/office/drawing/2014/main" id="{7D6463DF-AC6C-43A5-A682-1934B947B720}"/>
                </a:ext>
              </a:extLst>
            </p:cNvPr>
            <p:cNvSpPr/>
            <p:nvPr/>
          </p:nvSpPr>
          <p:spPr>
            <a:xfrm>
              <a:off x="2270040" y="3317393"/>
              <a:ext cx="1763643" cy="67078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インフラ</a:t>
              </a:r>
              <a:r>
                <a:rPr kumimoji="1" lang="ja-JP" altLang="en-US" dirty="0"/>
                <a:t>チーム</a:t>
              </a:r>
            </a:p>
          </p:txBody>
        </p:sp>
        <p:sp>
          <p:nvSpPr>
            <p:cNvPr id="87" name="楕円 86">
              <a:extLst>
                <a:ext uri="{FF2B5EF4-FFF2-40B4-BE49-F238E27FC236}">
                  <a16:creationId xmlns:a16="http://schemas.microsoft.com/office/drawing/2014/main" id="{004AD765-6E11-4AC2-8002-86CA24F82624}"/>
                </a:ext>
              </a:extLst>
            </p:cNvPr>
            <p:cNvSpPr/>
            <p:nvPr/>
          </p:nvSpPr>
          <p:spPr>
            <a:xfrm>
              <a:off x="2270040" y="2194307"/>
              <a:ext cx="1763643" cy="67078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開発</a:t>
              </a:r>
              <a:endParaRPr lang="en-US" altLang="ja-JP" dirty="0"/>
            </a:p>
            <a:p>
              <a:pPr algn="ctr"/>
              <a:r>
                <a:rPr kumimoji="1" lang="ja-JP" altLang="en-US" dirty="0"/>
                <a:t>チーム</a:t>
              </a:r>
            </a:p>
          </p:txBody>
        </p:sp>
        <p:sp>
          <p:nvSpPr>
            <p:cNvPr id="86" name="楕円 85">
              <a:extLst>
                <a:ext uri="{FF2B5EF4-FFF2-40B4-BE49-F238E27FC236}">
                  <a16:creationId xmlns:a16="http://schemas.microsoft.com/office/drawing/2014/main" id="{3DB7DBF7-0B8A-402E-ABD4-6220ABD2436C}"/>
                </a:ext>
              </a:extLst>
            </p:cNvPr>
            <p:cNvSpPr/>
            <p:nvPr/>
          </p:nvSpPr>
          <p:spPr>
            <a:xfrm>
              <a:off x="2270040" y="1133859"/>
              <a:ext cx="1763643" cy="67078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ビジネスチーム</a:t>
              </a:r>
            </a:p>
          </p:txBody>
        </p:sp>
        <p:grpSp>
          <p:nvGrpSpPr>
            <p:cNvPr id="83" name="グループ化 82">
              <a:extLst>
                <a:ext uri="{FF2B5EF4-FFF2-40B4-BE49-F238E27FC236}">
                  <a16:creationId xmlns:a16="http://schemas.microsoft.com/office/drawing/2014/main" id="{1E14AC98-DC43-442F-A3F0-1B84274C16A5}"/>
                </a:ext>
              </a:extLst>
            </p:cNvPr>
            <p:cNvGrpSpPr/>
            <p:nvPr/>
          </p:nvGrpSpPr>
          <p:grpSpPr>
            <a:xfrm>
              <a:off x="1422300" y="630444"/>
              <a:ext cx="8839527" cy="5741374"/>
              <a:chOff x="2043273" y="630444"/>
              <a:chExt cx="8839527" cy="5741374"/>
            </a:xfrm>
          </p:grpSpPr>
          <p:sp>
            <p:nvSpPr>
              <p:cNvPr id="2" name="正方形/長方形 1">
                <a:extLst>
                  <a:ext uri="{FF2B5EF4-FFF2-40B4-BE49-F238E27FC236}">
                    <a16:creationId xmlns:a16="http://schemas.microsoft.com/office/drawing/2014/main" id="{4343DB1E-E7FC-47F6-A9BD-761DCA2A9ADD}"/>
                  </a:ext>
                </a:extLst>
              </p:cNvPr>
              <p:cNvSpPr/>
              <p:nvPr/>
            </p:nvSpPr>
            <p:spPr>
              <a:xfrm>
                <a:off x="2043273" y="965113"/>
                <a:ext cx="2713701" cy="5406705"/>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66DB059-8B95-4369-9C64-7D50567F33C4}"/>
                  </a:ext>
                </a:extLst>
              </p:cNvPr>
              <p:cNvSpPr txBox="1"/>
              <p:nvPr/>
            </p:nvSpPr>
            <p:spPr>
              <a:xfrm>
                <a:off x="2213967" y="1071595"/>
                <a:ext cx="1634560" cy="369332"/>
              </a:xfrm>
              <a:prstGeom prst="rect">
                <a:avLst/>
              </a:prstGeom>
              <a:noFill/>
            </p:spPr>
            <p:txBody>
              <a:bodyPr wrap="square" rtlCol="0">
                <a:spAutoFit/>
              </a:bodyPr>
              <a:lstStyle/>
              <a:p>
                <a:r>
                  <a:rPr lang="en-US" altLang="ja-JP" b="1" dirty="0">
                    <a:solidFill>
                      <a:srgbClr val="002060"/>
                    </a:solidFill>
                  </a:rPr>
                  <a:t>VMB</a:t>
                </a:r>
                <a:endParaRPr kumimoji="1" lang="ja-JP" altLang="en-US" b="1" dirty="0">
                  <a:solidFill>
                    <a:srgbClr val="002060"/>
                  </a:solidFill>
                </a:endParaRPr>
              </a:p>
            </p:txBody>
          </p:sp>
          <p:sp>
            <p:nvSpPr>
              <p:cNvPr id="4" name="正方形/長方形 3">
                <a:extLst>
                  <a:ext uri="{FF2B5EF4-FFF2-40B4-BE49-F238E27FC236}">
                    <a16:creationId xmlns:a16="http://schemas.microsoft.com/office/drawing/2014/main" id="{EFA3E28D-E2F5-412C-894F-74D0F4564DD9}"/>
                  </a:ext>
                </a:extLst>
              </p:cNvPr>
              <p:cNvSpPr/>
              <p:nvPr/>
            </p:nvSpPr>
            <p:spPr>
              <a:xfrm>
                <a:off x="5080034" y="965113"/>
                <a:ext cx="1434518" cy="961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ビジネス・</a:t>
                </a:r>
                <a:endParaRPr kumimoji="1" lang="en-US" altLang="ja-JP" sz="1400" dirty="0"/>
              </a:p>
              <a:p>
                <a:pPr algn="ctr"/>
                <a:r>
                  <a:rPr kumimoji="1" lang="ja-JP" altLang="en-US" sz="1400" dirty="0"/>
                  <a:t>アクション・バックログ</a:t>
                </a:r>
              </a:p>
            </p:txBody>
          </p:sp>
          <p:sp>
            <p:nvSpPr>
              <p:cNvPr id="5" name="正方形/長方形 4">
                <a:extLst>
                  <a:ext uri="{FF2B5EF4-FFF2-40B4-BE49-F238E27FC236}">
                    <a16:creationId xmlns:a16="http://schemas.microsoft.com/office/drawing/2014/main" id="{4EA93B4E-C896-44C0-B551-D048AF9D2A20}"/>
                  </a:ext>
                </a:extLst>
              </p:cNvPr>
              <p:cNvSpPr/>
              <p:nvPr/>
            </p:nvSpPr>
            <p:spPr>
              <a:xfrm>
                <a:off x="5080034" y="2057081"/>
                <a:ext cx="1434518" cy="96193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サービス・</a:t>
                </a:r>
                <a:endParaRPr kumimoji="1" lang="en-US" altLang="ja-JP" sz="1400" dirty="0"/>
              </a:p>
              <a:p>
                <a:pPr algn="ctr"/>
                <a:r>
                  <a:rPr lang="ja-JP" altLang="en-US" sz="1400" dirty="0"/>
                  <a:t>バックログ</a:t>
                </a:r>
                <a:endParaRPr kumimoji="1" lang="ja-JP" altLang="en-US" sz="1400" dirty="0"/>
              </a:p>
            </p:txBody>
          </p:sp>
          <p:sp>
            <p:nvSpPr>
              <p:cNvPr id="6" name="正方形/長方形 5">
                <a:extLst>
                  <a:ext uri="{FF2B5EF4-FFF2-40B4-BE49-F238E27FC236}">
                    <a16:creationId xmlns:a16="http://schemas.microsoft.com/office/drawing/2014/main" id="{30BCB455-318C-499A-AAD3-8D69353FE7CF}"/>
                  </a:ext>
                </a:extLst>
              </p:cNvPr>
              <p:cNvSpPr/>
              <p:nvPr/>
            </p:nvSpPr>
            <p:spPr>
              <a:xfrm>
                <a:off x="5080034" y="3149049"/>
                <a:ext cx="1434518" cy="96193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インフラ・</a:t>
                </a:r>
                <a:endParaRPr kumimoji="1" lang="en-US" altLang="ja-JP" sz="1400" dirty="0"/>
              </a:p>
              <a:p>
                <a:pPr algn="ctr"/>
                <a:r>
                  <a:rPr kumimoji="1" lang="ja-JP" altLang="en-US" sz="1400" dirty="0"/>
                  <a:t>アクション・バックログ</a:t>
                </a:r>
              </a:p>
            </p:txBody>
          </p:sp>
          <p:sp>
            <p:nvSpPr>
              <p:cNvPr id="7" name="正方形/長方形 6">
                <a:extLst>
                  <a:ext uri="{FF2B5EF4-FFF2-40B4-BE49-F238E27FC236}">
                    <a16:creationId xmlns:a16="http://schemas.microsoft.com/office/drawing/2014/main" id="{AAD1CAAC-101F-48EA-8A82-46CCA4B8FB13}"/>
                  </a:ext>
                </a:extLst>
              </p:cNvPr>
              <p:cNvSpPr/>
              <p:nvPr/>
            </p:nvSpPr>
            <p:spPr>
              <a:xfrm>
                <a:off x="5080034" y="4241017"/>
                <a:ext cx="1434518" cy="9619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オペレーション</a:t>
                </a:r>
                <a:r>
                  <a:rPr kumimoji="1" lang="ja-JP" altLang="en-US" sz="1200" dirty="0"/>
                  <a:t>・アクション・</a:t>
                </a:r>
                <a:endParaRPr kumimoji="1" lang="en-US" altLang="ja-JP" sz="1200" dirty="0"/>
              </a:p>
              <a:p>
                <a:pPr algn="ctr"/>
                <a:r>
                  <a:rPr kumimoji="1" lang="ja-JP" altLang="en-US" sz="1200" dirty="0"/>
                  <a:t>バックログ</a:t>
                </a:r>
              </a:p>
            </p:txBody>
          </p:sp>
          <p:sp>
            <p:nvSpPr>
              <p:cNvPr id="8" name="正方形/長方形 7">
                <a:extLst>
                  <a:ext uri="{FF2B5EF4-FFF2-40B4-BE49-F238E27FC236}">
                    <a16:creationId xmlns:a16="http://schemas.microsoft.com/office/drawing/2014/main" id="{3FDF0362-A0ED-428E-A7AA-19C2C609D89B}"/>
                  </a:ext>
                </a:extLst>
              </p:cNvPr>
              <p:cNvSpPr/>
              <p:nvPr/>
            </p:nvSpPr>
            <p:spPr>
              <a:xfrm>
                <a:off x="5080034" y="5332985"/>
                <a:ext cx="1434518" cy="96193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セキュリティ・レビュー・</a:t>
                </a:r>
                <a:endParaRPr kumimoji="1" lang="en-US" altLang="ja-JP" sz="1400" dirty="0"/>
              </a:p>
              <a:p>
                <a:pPr algn="ctr"/>
                <a:r>
                  <a:rPr kumimoji="1" lang="ja-JP" altLang="en-US" sz="1400" dirty="0"/>
                  <a:t>バックログ</a:t>
                </a:r>
              </a:p>
            </p:txBody>
          </p:sp>
          <p:grpSp>
            <p:nvGrpSpPr>
              <p:cNvPr id="23" name="グループ化 22">
                <a:extLst>
                  <a:ext uri="{FF2B5EF4-FFF2-40B4-BE49-F238E27FC236}">
                    <a16:creationId xmlns:a16="http://schemas.microsoft.com/office/drawing/2014/main" id="{7A5740E1-4ACF-4B5C-8F83-92B40F7AF27D}"/>
                  </a:ext>
                </a:extLst>
              </p:cNvPr>
              <p:cNvGrpSpPr/>
              <p:nvPr/>
            </p:nvGrpSpPr>
            <p:grpSpPr>
              <a:xfrm>
                <a:off x="9426929" y="2051524"/>
                <a:ext cx="1434518" cy="961937"/>
                <a:chOff x="9447401" y="578840"/>
                <a:chExt cx="1434518" cy="961937"/>
              </a:xfrm>
            </p:grpSpPr>
            <p:sp>
              <p:nvSpPr>
                <p:cNvPr id="19" name="正方形/長方形 18">
                  <a:extLst>
                    <a:ext uri="{FF2B5EF4-FFF2-40B4-BE49-F238E27FC236}">
                      <a16:creationId xmlns:a16="http://schemas.microsoft.com/office/drawing/2014/main" id="{BC8B16FB-D5A0-432B-B853-397B484451C9}"/>
                    </a:ext>
                  </a:extLst>
                </p:cNvPr>
                <p:cNvSpPr/>
                <p:nvPr/>
              </p:nvSpPr>
              <p:spPr>
                <a:xfrm>
                  <a:off x="10184235" y="578840"/>
                  <a:ext cx="697684" cy="9619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rgbClr val="002060"/>
                      </a:solidFill>
                    </a:rPr>
                    <a:t>Try</a:t>
                  </a:r>
                  <a:endParaRPr kumimoji="1" lang="ja-JP" altLang="en-US" sz="1200" b="1" dirty="0">
                    <a:solidFill>
                      <a:srgbClr val="002060"/>
                    </a:solidFill>
                  </a:endParaRPr>
                </a:p>
              </p:txBody>
            </p:sp>
            <p:sp>
              <p:nvSpPr>
                <p:cNvPr id="20" name="正方形/長方形 19">
                  <a:extLst>
                    <a:ext uri="{FF2B5EF4-FFF2-40B4-BE49-F238E27FC236}">
                      <a16:creationId xmlns:a16="http://schemas.microsoft.com/office/drawing/2014/main" id="{74F276B1-1E9D-494D-81F1-7DD924222D8D}"/>
                    </a:ext>
                  </a:extLst>
                </p:cNvPr>
                <p:cNvSpPr/>
                <p:nvPr/>
              </p:nvSpPr>
              <p:spPr>
                <a:xfrm>
                  <a:off x="9447401" y="578840"/>
                  <a:ext cx="736834" cy="49495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rgbClr val="002060"/>
                      </a:solidFill>
                    </a:rPr>
                    <a:t>Keep</a:t>
                  </a:r>
                  <a:endParaRPr kumimoji="1" lang="ja-JP" altLang="en-US" sz="1200" b="1" dirty="0">
                    <a:solidFill>
                      <a:srgbClr val="002060"/>
                    </a:solidFill>
                  </a:endParaRPr>
                </a:p>
              </p:txBody>
            </p:sp>
            <p:sp>
              <p:nvSpPr>
                <p:cNvPr id="22" name="正方形/長方形 21">
                  <a:extLst>
                    <a:ext uri="{FF2B5EF4-FFF2-40B4-BE49-F238E27FC236}">
                      <a16:creationId xmlns:a16="http://schemas.microsoft.com/office/drawing/2014/main" id="{99BCF61F-F975-4D9B-8993-EB53112646F0}"/>
                    </a:ext>
                  </a:extLst>
                </p:cNvPr>
                <p:cNvSpPr/>
                <p:nvPr/>
              </p:nvSpPr>
              <p:spPr>
                <a:xfrm>
                  <a:off x="9447401" y="1073791"/>
                  <a:ext cx="736834" cy="46698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rgbClr val="002060"/>
                      </a:solidFill>
                    </a:rPr>
                    <a:t>Problem</a:t>
                  </a:r>
                  <a:endParaRPr kumimoji="1" lang="ja-JP" altLang="en-US" sz="1050" b="1" dirty="0">
                    <a:solidFill>
                      <a:srgbClr val="002060"/>
                    </a:solidFill>
                  </a:endParaRPr>
                </a:p>
              </p:txBody>
            </p:sp>
          </p:grpSp>
          <p:grpSp>
            <p:nvGrpSpPr>
              <p:cNvPr id="24" name="グループ化 23">
                <a:extLst>
                  <a:ext uri="{FF2B5EF4-FFF2-40B4-BE49-F238E27FC236}">
                    <a16:creationId xmlns:a16="http://schemas.microsoft.com/office/drawing/2014/main" id="{B65F5A47-2FE6-4A12-AC15-1E06B13CF1D7}"/>
                  </a:ext>
                </a:extLst>
              </p:cNvPr>
              <p:cNvGrpSpPr/>
              <p:nvPr/>
            </p:nvGrpSpPr>
            <p:grpSpPr>
              <a:xfrm>
                <a:off x="9426929" y="5332985"/>
                <a:ext cx="1434518" cy="961937"/>
                <a:chOff x="9447401" y="578840"/>
                <a:chExt cx="1434518" cy="961937"/>
              </a:xfrm>
            </p:grpSpPr>
            <p:sp>
              <p:nvSpPr>
                <p:cNvPr id="25" name="正方形/長方形 24">
                  <a:extLst>
                    <a:ext uri="{FF2B5EF4-FFF2-40B4-BE49-F238E27FC236}">
                      <a16:creationId xmlns:a16="http://schemas.microsoft.com/office/drawing/2014/main" id="{4F0E039A-FE24-4EBF-92D9-2F57522CBB9B}"/>
                    </a:ext>
                  </a:extLst>
                </p:cNvPr>
                <p:cNvSpPr/>
                <p:nvPr/>
              </p:nvSpPr>
              <p:spPr>
                <a:xfrm>
                  <a:off x="10184235" y="578840"/>
                  <a:ext cx="697684" cy="9619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rgbClr val="002060"/>
                      </a:solidFill>
                    </a:rPr>
                    <a:t>Try</a:t>
                  </a:r>
                  <a:endParaRPr kumimoji="1" lang="ja-JP" altLang="en-US" sz="1200" b="1" dirty="0">
                    <a:solidFill>
                      <a:srgbClr val="002060"/>
                    </a:solidFill>
                  </a:endParaRPr>
                </a:p>
              </p:txBody>
            </p:sp>
            <p:sp>
              <p:nvSpPr>
                <p:cNvPr id="26" name="正方形/長方形 25">
                  <a:extLst>
                    <a:ext uri="{FF2B5EF4-FFF2-40B4-BE49-F238E27FC236}">
                      <a16:creationId xmlns:a16="http://schemas.microsoft.com/office/drawing/2014/main" id="{57182A27-243E-4767-9195-08C694ED15F3}"/>
                    </a:ext>
                  </a:extLst>
                </p:cNvPr>
                <p:cNvSpPr/>
                <p:nvPr/>
              </p:nvSpPr>
              <p:spPr>
                <a:xfrm>
                  <a:off x="9447401" y="578840"/>
                  <a:ext cx="736834" cy="49495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rgbClr val="002060"/>
                      </a:solidFill>
                    </a:rPr>
                    <a:t>Keep</a:t>
                  </a:r>
                  <a:endParaRPr kumimoji="1" lang="ja-JP" altLang="en-US" sz="1200" b="1" dirty="0">
                    <a:solidFill>
                      <a:srgbClr val="002060"/>
                    </a:solidFill>
                  </a:endParaRPr>
                </a:p>
              </p:txBody>
            </p:sp>
            <p:sp>
              <p:nvSpPr>
                <p:cNvPr id="27" name="正方形/長方形 26">
                  <a:extLst>
                    <a:ext uri="{FF2B5EF4-FFF2-40B4-BE49-F238E27FC236}">
                      <a16:creationId xmlns:a16="http://schemas.microsoft.com/office/drawing/2014/main" id="{C622A781-8B3D-43FC-A317-9D7FC896971D}"/>
                    </a:ext>
                  </a:extLst>
                </p:cNvPr>
                <p:cNvSpPr/>
                <p:nvPr/>
              </p:nvSpPr>
              <p:spPr>
                <a:xfrm>
                  <a:off x="9447401" y="1073791"/>
                  <a:ext cx="736834" cy="46698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rgbClr val="002060"/>
                      </a:solidFill>
                    </a:rPr>
                    <a:t>Problem</a:t>
                  </a:r>
                  <a:endParaRPr kumimoji="1" lang="ja-JP" altLang="en-US" sz="1050" b="1" dirty="0">
                    <a:solidFill>
                      <a:srgbClr val="002060"/>
                    </a:solidFill>
                  </a:endParaRPr>
                </a:p>
              </p:txBody>
            </p:sp>
          </p:grpSp>
          <p:grpSp>
            <p:nvGrpSpPr>
              <p:cNvPr id="29" name="グループ化 28">
                <a:extLst>
                  <a:ext uri="{FF2B5EF4-FFF2-40B4-BE49-F238E27FC236}">
                    <a16:creationId xmlns:a16="http://schemas.microsoft.com/office/drawing/2014/main" id="{C4CCF3D4-480E-40EC-8302-685356108C77}"/>
                  </a:ext>
                </a:extLst>
              </p:cNvPr>
              <p:cNvGrpSpPr/>
              <p:nvPr/>
            </p:nvGrpSpPr>
            <p:grpSpPr>
              <a:xfrm>
                <a:off x="9426929" y="4241017"/>
                <a:ext cx="1434518" cy="961937"/>
                <a:chOff x="9447401" y="578840"/>
                <a:chExt cx="1434518" cy="961937"/>
              </a:xfrm>
            </p:grpSpPr>
            <p:sp>
              <p:nvSpPr>
                <p:cNvPr id="30" name="正方形/長方形 29">
                  <a:extLst>
                    <a:ext uri="{FF2B5EF4-FFF2-40B4-BE49-F238E27FC236}">
                      <a16:creationId xmlns:a16="http://schemas.microsoft.com/office/drawing/2014/main" id="{7A7611BC-A7C0-4A74-8B40-176BBAD4300F}"/>
                    </a:ext>
                  </a:extLst>
                </p:cNvPr>
                <p:cNvSpPr/>
                <p:nvPr/>
              </p:nvSpPr>
              <p:spPr>
                <a:xfrm>
                  <a:off x="10184235" y="578840"/>
                  <a:ext cx="697684" cy="9619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rgbClr val="002060"/>
                      </a:solidFill>
                    </a:rPr>
                    <a:t>Try</a:t>
                  </a:r>
                  <a:endParaRPr kumimoji="1" lang="ja-JP" altLang="en-US" sz="1200" b="1" dirty="0">
                    <a:solidFill>
                      <a:srgbClr val="002060"/>
                    </a:solidFill>
                  </a:endParaRPr>
                </a:p>
              </p:txBody>
            </p:sp>
            <p:sp>
              <p:nvSpPr>
                <p:cNvPr id="31" name="正方形/長方形 30">
                  <a:extLst>
                    <a:ext uri="{FF2B5EF4-FFF2-40B4-BE49-F238E27FC236}">
                      <a16:creationId xmlns:a16="http://schemas.microsoft.com/office/drawing/2014/main" id="{5C490AC5-CAD0-4361-906E-E54B6F5CE68B}"/>
                    </a:ext>
                  </a:extLst>
                </p:cNvPr>
                <p:cNvSpPr/>
                <p:nvPr/>
              </p:nvSpPr>
              <p:spPr>
                <a:xfrm>
                  <a:off x="9447401" y="578840"/>
                  <a:ext cx="736834" cy="49495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rgbClr val="002060"/>
                      </a:solidFill>
                    </a:rPr>
                    <a:t>Keep</a:t>
                  </a:r>
                  <a:endParaRPr kumimoji="1" lang="ja-JP" altLang="en-US" sz="1200" b="1" dirty="0">
                    <a:solidFill>
                      <a:srgbClr val="002060"/>
                    </a:solidFill>
                  </a:endParaRPr>
                </a:p>
              </p:txBody>
            </p:sp>
            <p:sp>
              <p:nvSpPr>
                <p:cNvPr id="32" name="正方形/長方形 31">
                  <a:extLst>
                    <a:ext uri="{FF2B5EF4-FFF2-40B4-BE49-F238E27FC236}">
                      <a16:creationId xmlns:a16="http://schemas.microsoft.com/office/drawing/2014/main" id="{DA18D84E-93E8-480D-A2DA-563CC05B612C}"/>
                    </a:ext>
                  </a:extLst>
                </p:cNvPr>
                <p:cNvSpPr/>
                <p:nvPr/>
              </p:nvSpPr>
              <p:spPr>
                <a:xfrm>
                  <a:off x="9447401" y="1073791"/>
                  <a:ext cx="736834" cy="46698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rgbClr val="002060"/>
                      </a:solidFill>
                    </a:rPr>
                    <a:t>Problem</a:t>
                  </a:r>
                  <a:endParaRPr kumimoji="1" lang="ja-JP" altLang="en-US" sz="1050" b="1" dirty="0">
                    <a:solidFill>
                      <a:srgbClr val="002060"/>
                    </a:solidFill>
                  </a:endParaRPr>
                </a:p>
              </p:txBody>
            </p:sp>
          </p:grpSp>
          <p:grpSp>
            <p:nvGrpSpPr>
              <p:cNvPr id="33" name="グループ化 32">
                <a:extLst>
                  <a:ext uri="{FF2B5EF4-FFF2-40B4-BE49-F238E27FC236}">
                    <a16:creationId xmlns:a16="http://schemas.microsoft.com/office/drawing/2014/main" id="{6D21A4E6-6E0D-49B7-BDF2-7CD6811B6DF5}"/>
                  </a:ext>
                </a:extLst>
              </p:cNvPr>
              <p:cNvGrpSpPr/>
              <p:nvPr/>
            </p:nvGrpSpPr>
            <p:grpSpPr>
              <a:xfrm>
                <a:off x="9426929" y="3151736"/>
                <a:ext cx="1434518" cy="961937"/>
                <a:chOff x="9447401" y="578840"/>
                <a:chExt cx="1434518" cy="961937"/>
              </a:xfrm>
            </p:grpSpPr>
            <p:sp>
              <p:nvSpPr>
                <p:cNvPr id="34" name="正方形/長方形 33">
                  <a:extLst>
                    <a:ext uri="{FF2B5EF4-FFF2-40B4-BE49-F238E27FC236}">
                      <a16:creationId xmlns:a16="http://schemas.microsoft.com/office/drawing/2014/main" id="{9B621AF9-5F4D-49CD-8FFF-237EFB1B3605}"/>
                    </a:ext>
                  </a:extLst>
                </p:cNvPr>
                <p:cNvSpPr/>
                <p:nvPr/>
              </p:nvSpPr>
              <p:spPr>
                <a:xfrm>
                  <a:off x="10184235" y="578840"/>
                  <a:ext cx="697684" cy="9619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rgbClr val="002060"/>
                      </a:solidFill>
                    </a:rPr>
                    <a:t>Try</a:t>
                  </a:r>
                  <a:endParaRPr kumimoji="1" lang="ja-JP" altLang="en-US" sz="1200" b="1" dirty="0">
                    <a:solidFill>
                      <a:srgbClr val="002060"/>
                    </a:solidFill>
                  </a:endParaRPr>
                </a:p>
              </p:txBody>
            </p:sp>
            <p:sp>
              <p:nvSpPr>
                <p:cNvPr id="35" name="正方形/長方形 34">
                  <a:extLst>
                    <a:ext uri="{FF2B5EF4-FFF2-40B4-BE49-F238E27FC236}">
                      <a16:creationId xmlns:a16="http://schemas.microsoft.com/office/drawing/2014/main" id="{F78B9EEF-7695-45BA-8005-FA54AD9AF7EC}"/>
                    </a:ext>
                  </a:extLst>
                </p:cNvPr>
                <p:cNvSpPr/>
                <p:nvPr/>
              </p:nvSpPr>
              <p:spPr>
                <a:xfrm>
                  <a:off x="9447401" y="578840"/>
                  <a:ext cx="736834" cy="49495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rgbClr val="002060"/>
                      </a:solidFill>
                    </a:rPr>
                    <a:t>Keep</a:t>
                  </a:r>
                  <a:endParaRPr kumimoji="1" lang="ja-JP" altLang="en-US" sz="1200" b="1" dirty="0">
                    <a:solidFill>
                      <a:srgbClr val="002060"/>
                    </a:solidFill>
                  </a:endParaRPr>
                </a:p>
              </p:txBody>
            </p:sp>
            <p:sp>
              <p:nvSpPr>
                <p:cNvPr id="36" name="正方形/長方形 35">
                  <a:extLst>
                    <a:ext uri="{FF2B5EF4-FFF2-40B4-BE49-F238E27FC236}">
                      <a16:creationId xmlns:a16="http://schemas.microsoft.com/office/drawing/2014/main" id="{BB4A49F2-40CD-489E-AD05-547B6B709268}"/>
                    </a:ext>
                  </a:extLst>
                </p:cNvPr>
                <p:cNvSpPr/>
                <p:nvPr/>
              </p:nvSpPr>
              <p:spPr>
                <a:xfrm>
                  <a:off x="9447401" y="1073791"/>
                  <a:ext cx="736834" cy="46698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rgbClr val="002060"/>
                      </a:solidFill>
                    </a:rPr>
                    <a:t>Problem</a:t>
                  </a:r>
                  <a:endParaRPr kumimoji="1" lang="ja-JP" altLang="en-US" sz="1050" b="1" dirty="0">
                    <a:solidFill>
                      <a:srgbClr val="002060"/>
                    </a:solidFill>
                  </a:endParaRPr>
                </a:p>
              </p:txBody>
            </p:sp>
          </p:grpSp>
          <p:grpSp>
            <p:nvGrpSpPr>
              <p:cNvPr id="37" name="グループ化 36">
                <a:extLst>
                  <a:ext uri="{FF2B5EF4-FFF2-40B4-BE49-F238E27FC236}">
                    <a16:creationId xmlns:a16="http://schemas.microsoft.com/office/drawing/2014/main" id="{338034FD-E40D-41AC-B9F2-E325912A3631}"/>
                  </a:ext>
                </a:extLst>
              </p:cNvPr>
              <p:cNvGrpSpPr/>
              <p:nvPr/>
            </p:nvGrpSpPr>
            <p:grpSpPr>
              <a:xfrm>
                <a:off x="9426929" y="967801"/>
                <a:ext cx="1434518" cy="961937"/>
                <a:chOff x="9447401" y="578840"/>
                <a:chExt cx="1434518" cy="961937"/>
              </a:xfrm>
            </p:grpSpPr>
            <p:sp>
              <p:nvSpPr>
                <p:cNvPr id="38" name="正方形/長方形 37">
                  <a:extLst>
                    <a:ext uri="{FF2B5EF4-FFF2-40B4-BE49-F238E27FC236}">
                      <a16:creationId xmlns:a16="http://schemas.microsoft.com/office/drawing/2014/main" id="{16274F84-85C0-417F-A9FC-F44D0A2C29F2}"/>
                    </a:ext>
                  </a:extLst>
                </p:cNvPr>
                <p:cNvSpPr/>
                <p:nvPr/>
              </p:nvSpPr>
              <p:spPr>
                <a:xfrm>
                  <a:off x="10184235" y="578840"/>
                  <a:ext cx="697684" cy="9619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rgbClr val="002060"/>
                      </a:solidFill>
                    </a:rPr>
                    <a:t>Try</a:t>
                  </a:r>
                  <a:endParaRPr kumimoji="1" lang="ja-JP" altLang="en-US" sz="1200" b="1" dirty="0">
                    <a:solidFill>
                      <a:srgbClr val="002060"/>
                    </a:solidFill>
                  </a:endParaRPr>
                </a:p>
              </p:txBody>
            </p:sp>
            <p:sp>
              <p:nvSpPr>
                <p:cNvPr id="39" name="正方形/長方形 38">
                  <a:extLst>
                    <a:ext uri="{FF2B5EF4-FFF2-40B4-BE49-F238E27FC236}">
                      <a16:creationId xmlns:a16="http://schemas.microsoft.com/office/drawing/2014/main" id="{0EBE4E8D-FBC3-43EB-88D4-EB68534DA15F}"/>
                    </a:ext>
                  </a:extLst>
                </p:cNvPr>
                <p:cNvSpPr/>
                <p:nvPr/>
              </p:nvSpPr>
              <p:spPr>
                <a:xfrm>
                  <a:off x="9447401" y="578840"/>
                  <a:ext cx="736834" cy="49495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rgbClr val="002060"/>
                      </a:solidFill>
                    </a:rPr>
                    <a:t>Keep</a:t>
                  </a:r>
                  <a:endParaRPr kumimoji="1" lang="ja-JP" altLang="en-US" sz="1200" b="1" dirty="0">
                    <a:solidFill>
                      <a:srgbClr val="002060"/>
                    </a:solidFill>
                  </a:endParaRPr>
                </a:p>
              </p:txBody>
            </p:sp>
            <p:sp>
              <p:nvSpPr>
                <p:cNvPr id="40" name="正方形/長方形 39">
                  <a:extLst>
                    <a:ext uri="{FF2B5EF4-FFF2-40B4-BE49-F238E27FC236}">
                      <a16:creationId xmlns:a16="http://schemas.microsoft.com/office/drawing/2014/main" id="{63ED0D21-4FB7-4EF5-85A1-E71D83C02EFE}"/>
                    </a:ext>
                  </a:extLst>
                </p:cNvPr>
                <p:cNvSpPr/>
                <p:nvPr/>
              </p:nvSpPr>
              <p:spPr>
                <a:xfrm>
                  <a:off x="9447401" y="1073791"/>
                  <a:ext cx="736834" cy="46698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rgbClr val="002060"/>
                      </a:solidFill>
                    </a:rPr>
                    <a:t>Problem</a:t>
                  </a:r>
                  <a:endParaRPr kumimoji="1" lang="ja-JP" altLang="en-US" sz="1050" b="1" dirty="0">
                    <a:solidFill>
                      <a:srgbClr val="002060"/>
                    </a:solidFill>
                  </a:endParaRPr>
                </a:p>
              </p:txBody>
            </p:sp>
          </p:grpSp>
          <p:sp>
            <p:nvSpPr>
              <p:cNvPr id="41" name="テキスト ボックス 40">
                <a:extLst>
                  <a:ext uri="{FF2B5EF4-FFF2-40B4-BE49-F238E27FC236}">
                    <a16:creationId xmlns:a16="http://schemas.microsoft.com/office/drawing/2014/main" id="{4C57D46B-E27E-4F47-A760-CB2D80975FB7}"/>
                  </a:ext>
                </a:extLst>
              </p:cNvPr>
              <p:cNvSpPr txBox="1"/>
              <p:nvPr/>
            </p:nvSpPr>
            <p:spPr>
              <a:xfrm>
                <a:off x="9444725" y="630445"/>
                <a:ext cx="1438075" cy="307777"/>
              </a:xfrm>
              <a:prstGeom prst="rect">
                <a:avLst/>
              </a:prstGeom>
              <a:noFill/>
            </p:spPr>
            <p:txBody>
              <a:bodyPr wrap="square" rtlCol="0">
                <a:spAutoFit/>
              </a:bodyPr>
              <a:lstStyle/>
              <a:p>
                <a:pPr algn="ctr"/>
                <a:r>
                  <a:rPr kumimoji="1" lang="ja-JP" altLang="en-US" sz="1400" b="1" dirty="0"/>
                  <a:t>振り返りボード</a:t>
                </a:r>
              </a:p>
            </p:txBody>
          </p:sp>
          <p:sp>
            <p:nvSpPr>
              <p:cNvPr id="42" name="テキスト ボックス 41">
                <a:extLst>
                  <a:ext uri="{FF2B5EF4-FFF2-40B4-BE49-F238E27FC236}">
                    <a16:creationId xmlns:a16="http://schemas.microsoft.com/office/drawing/2014/main" id="{625F4B76-16F3-4D3D-B81A-88433F1245B9}"/>
                  </a:ext>
                </a:extLst>
              </p:cNvPr>
              <p:cNvSpPr txBox="1"/>
              <p:nvPr/>
            </p:nvSpPr>
            <p:spPr>
              <a:xfrm>
                <a:off x="6960186" y="630444"/>
                <a:ext cx="1438075" cy="307777"/>
              </a:xfrm>
              <a:prstGeom prst="rect">
                <a:avLst/>
              </a:prstGeom>
              <a:noFill/>
            </p:spPr>
            <p:txBody>
              <a:bodyPr wrap="square" rtlCol="0">
                <a:spAutoFit/>
              </a:bodyPr>
              <a:lstStyle/>
              <a:p>
                <a:pPr algn="ctr"/>
                <a:r>
                  <a:rPr lang="ja-JP" altLang="en-US" sz="1400" b="1" dirty="0"/>
                  <a:t>タスク・</a:t>
                </a:r>
                <a:r>
                  <a:rPr kumimoji="1" lang="ja-JP" altLang="en-US" sz="1400" b="1" dirty="0"/>
                  <a:t>ボード</a:t>
                </a:r>
              </a:p>
            </p:txBody>
          </p:sp>
          <p:grpSp>
            <p:nvGrpSpPr>
              <p:cNvPr id="47" name="グループ化 46">
                <a:extLst>
                  <a:ext uri="{FF2B5EF4-FFF2-40B4-BE49-F238E27FC236}">
                    <a16:creationId xmlns:a16="http://schemas.microsoft.com/office/drawing/2014/main" id="{9DAE9B49-9793-45D5-A8CD-DC740BA5D62D}"/>
                  </a:ext>
                </a:extLst>
              </p:cNvPr>
              <p:cNvGrpSpPr/>
              <p:nvPr/>
            </p:nvGrpSpPr>
            <p:grpSpPr>
              <a:xfrm>
                <a:off x="6946899" y="2062728"/>
                <a:ext cx="1529632" cy="967494"/>
                <a:chOff x="6923798" y="959556"/>
                <a:chExt cx="1529632" cy="967494"/>
              </a:xfrm>
            </p:grpSpPr>
            <p:sp>
              <p:nvSpPr>
                <p:cNvPr id="44" name="正方形/長方形 43">
                  <a:extLst>
                    <a:ext uri="{FF2B5EF4-FFF2-40B4-BE49-F238E27FC236}">
                      <a16:creationId xmlns:a16="http://schemas.microsoft.com/office/drawing/2014/main" id="{6B56C48E-C685-494D-B5A0-97A32D0F91D2}"/>
                    </a:ext>
                  </a:extLst>
                </p:cNvPr>
                <p:cNvSpPr/>
                <p:nvPr/>
              </p:nvSpPr>
              <p:spPr>
                <a:xfrm>
                  <a:off x="6923798" y="959556"/>
                  <a:ext cx="500584" cy="96193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To</a:t>
                  </a:r>
                  <a:r>
                    <a:rPr kumimoji="1" lang="ja-JP" altLang="en-US" b="1" dirty="0">
                      <a:solidFill>
                        <a:srgbClr val="002060"/>
                      </a:solidFill>
                    </a:rPr>
                    <a:t> </a:t>
                  </a:r>
                  <a:r>
                    <a:rPr kumimoji="1" lang="en-US" altLang="ja-JP" b="1" dirty="0">
                      <a:solidFill>
                        <a:srgbClr val="002060"/>
                      </a:solidFill>
                    </a:rPr>
                    <a:t>Do</a:t>
                  </a:r>
                  <a:endParaRPr kumimoji="1" lang="ja-JP" altLang="en-US" b="1" dirty="0">
                    <a:solidFill>
                      <a:srgbClr val="002060"/>
                    </a:solidFill>
                  </a:endParaRPr>
                </a:p>
              </p:txBody>
            </p:sp>
            <p:sp>
              <p:nvSpPr>
                <p:cNvPr id="45" name="正方形/長方形 44">
                  <a:extLst>
                    <a:ext uri="{FF2B5EF4-FFF2-40B4-BE49-F238E27FC236}">
                      <a16:creationId xmlns:a16="http://schemas.microsoft.com/office/drawing/2014/main" id="{7617F22F-26B3-4AB2-A6CE-5B5960C12007}"/>
                    </a:ext>
                  </a:extLst>
                </p:cNvPr>
                <p:cNvSpPr/>
                <p:nvPr/>
              </p:nvSpPr>
              <p:spPr>
                <a:xfrm>
                  <a:off x="7438322" y="965113"/>
                  <a:ext cx="500584" cy="9619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Doing</a:t>
                  </a:r>
                  <a:endParaRPr kumimoji="1" lang="ja-JP" altLang="en-US" b="1" dirty="0">
                    <a:solidFill>
                      <a:srgbClr val="002060"/>
                    </a:solidFill>
                  </a:endParaRPr>
                </a:p>
              </p:txBody>
            </p:sp>
            <p:sp>
              <p:nvSpPr>
                <p:cNvPr id="46" name="正方形/長方形 45">
                  <a:extLst>
                    <a:ext uri="{FF2B5EF4-FFF2-40B4-BE49-F238E27FC236}">
                      <a16:creationId xmlns:a16="http://schemas.microsoft.com/office/drawing/2014/main" id="{73104C34-99A1-44AB-96C0-CA3421AEB25A}"/>
                    </a:ext>
                  </a:extLst>
                </p:cNvPr>
                <p:cNvSpPr/>
                <p:nvPr/>
              </p:nvSpPr>
              <p:spPr>
                <a:xfrm>
                  <a:off x="7952846" y="965113"/>
                  <a:ext cx="500584" cy="9619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t>Done</a:t>
                  </a:r>
                  <a:endParaRPr kumimoji="1" lang="ja-JP" altLang="en-US" b="1" dirty="0"/>
                </a:p>
              </p:txBody>
            </p:sp>
          </p:grpSp>
          <p:grpSp>
            <p:nvGrpSpPr>
              <p:cNvPr id="48" name="グループ化 47">
                <a:extLst>
                  <a:ext uri="{FF2B5EF4-FFF2-40B4-BE49-F238E27FC236}">
                    <a16:creationId xmlns:a16="http://schemas.microsoft.com/office/drawing/2014/main" id="{3637BEF4-AD8A-46A8-891E-EFAFAB9DAA08}"/>
                  </a:ext>
                </a:extLst>
              </p:cNvPr>
              <p:cNvGrpSpPr/>
              <p:nvPr/>
            </p:nvGrpSpPr>
            <p:grpSpPr>
              <a:xfrm>
                <a:off x="6938833" y="5344189"/>
                <a:ext cx="1529632" cy="967494"/>
                <a:chOff x="6923798" y="959556"/>
                <a:chExt cx="1529632" cy="967494"/>
              </a:xfrm>
            </p:grpSpPr>
            <p:sp>
              <p:nvSpPr>
                <p:cNvPr id="49" name="正方形/長方形 48">
                  <a:extLst>
                    <a:ext uri="{FF2B5EF4-FFF2-40B4-BE49-F238E27FC236}">
                      <a16:creationId xmlns:a16="http://schemas.microsoft.com/office/drawing/2014/main" id="{C6A84913-0237-4E5F-96A3-B4829EAE5817}"/>
                    </a:ext>
                  </a:extLst>
                </p:cNvPr>
                <p:cNvSpPr/>
                <p:nvPr/>
              </p:nvSpPr>
              <p:spPr>
                <a:xfrm>
                  <a:off x="6923798" y="959556"/>
                  <a:ext cx="500584" cy="96193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To</a:t>
                  </a:r>
                  <a:r>
                    <a:rPr kumimoji="1" lang="ja-JP" altLang="en-US" b="1" dirty="0">
                      <a:solidFill>
                        <a:srgbClr val="002060"/>
                      </a:solidFill>
                    </a:rPr>
                    <a:t> </a:t>
                  </a:r>
                  <a:r>
                    <a:rPr kumimoji="1" lang="en-US" altLang="ja-JP" b="1" dirty="0">
                      <a:solidFill>
                        <a:srgbClr val="002060"/>
                      </a:solidFill>
                    </a:rPr>
                    <a:t>Do</a:t>
                  </a:r>
                  <a:endParaRPr kumimoji="1" lang="ja-JP" altLang="en-US" b="1" dirty="0">
                    <a:solidFill>
                      <a:srgbClr val="002060"/>
                    </a:solidFill>
                  </a:endParaRPr>
                </a:p>
              </p:txBody>
            </p:sp>
            <p:sp>
              <p:nvSpPr>
                <p:cNvPr id="50" name="正方形/長方形 49">
                  <a:extLst>
                    <a:ext uri="{FF2B5EF4-FFF2-40B4-BE49-F238E27FC236}">
                      <a16:creationId xmlns:a16="http://schemas.microsoft.com/office/drawing/2014/main" id="{E480C967-350A-48FE-A441-9A6284581D97}"/>
                    </a:ext>
                  </a:extLst>
                </p:cNvPr>
                <p:cNvSpPr/>
                <p:nvPr/>
              </p:nvSpPr>
              <p:spPr>
                <a:xfrm>
                  <a:off x="7438322" y="965113"/>
                  <a:ext cx="500584" cy="9619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Doing</a:t>
                  </a:r>
                  <a:endParaRPr kumimoji="1" lang="ja-JP" altLang="en-US" b="1" dirty="0">
                    <a:solidFill>
                      <a:srgbClr val="002060"/>
                    </a:solidFill>
                  </a:endParaRPr>
                </a:p>
              </p:txBody>
            </p:sp>
            <p:sp>
              <p:nvSpPr>
                <p:cNvPr id="51" name="正方形/長方形 50">
                  <a:extLst>
                    <a:ext uri="{FF2B5EF4-FFF2-40B4-BE49-F238E27FC236}">
                      <a16:creationId xmlns:a16="http://schemas.microsoft.com/office/drawing/2014/main" id="{96BE5011-3C84-4831-99BB-CBE5E6547846}"/>
                    </a:ext>
                  </a:extLst>
                </p:cNvPr>
                <p:cNvSpPr/>
                <p:nvPr/>
              </p:nvSpPr>
              <p:spPr>
                <a:xfrm>
                  <a:off x="7952846" y="965113"/>
                  <a:ext cx="500584" cy="9619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t>Done</a:t>
                  </a:r>
                  <a:endParaRPr kumimoji="1" lang="ja-JP" altLang="en-US" b="1" dirty="0"/>
                </a:p>
              </p:txBody>
            </p:sp>
          </p:grpSp>
          <p:grpSp>
            <p:nvGrpSpPr>
              <p:cNvPr id="53" name="グループ化 52">
                <a:extLst>
                  <a:ext uri="{FF2B5EF4-FFF2-40B4-BE49-F238E27FC236}">
                    <a16:creationId xmlns:a16="http://schemas.microsoft.com/office/drawing/2014/main" id="{EB460F69-D47D-4263-9704-FE48FB6D068C}"/>
                  </a:ext>
                </a:extLst>
              </p:cNvPr>
              <p:cNvGrpSpPr/>
              <p:nvPr/>
            </p:nvGrpSpPr>
            <p:grpSpPr>
              <a:xfrm>
                <a:off x="6938833" y="4235460"/>
                <a:ext cx="1529632" cy="967494"/>
                <a:chOff x="6923798" y="959556"/>
                <a:chExt cx="1529632" cy="967494"/>
              </a:xfrm>
            </p:grpSpPr>
            <p:sp>
              <p:nvSpPr>
                <p:cNvPr id="54" name="正方形/長方形 53">
                  <a:extLst>
                    <a:ext uri="{FF2B5EF4-FFF2-40B4-BE49-F238E27FC236}">
                      <a16:creationId xmlns:a16="http://schemas.microsoft.com/office/drawing/2014/main" id="{FF5AF2D5-FBC5-4683-B638-18D9DD51455C}"/>
                    </a:ext>
                  </a:extLst>
                </p:cNvPr>
                <p:cNvSpPr/>
                <p:nvPr/>
              </p:nvSpPr>
              <p:spPr>
                <a:xfrm>
                  <a:off x="6923798" y="959556"/>
                  <a:ext cx="500584" cy="96193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To</a:t>
                  </a:r>
                  <a:r>
                    <a:rPr kumimoji="1" lang="ja-JP" altLang="en-US" b="1" dirty="0">
                      <a:solidFill>
                        <a:srgbClr val="002060"/>
                      </a:solidFill>
                    </a:rPr>
                    <a:t> </a:t>
                  </a:r>
                  <a:r>
                    <a:rPr kumimoji="1" lang="en-US" altLang="ja-JP" b="1" dirty="0">
                      <a:solidFill>
                        <a:srgbClr val="002060"/>
                      </a:solidFill>
                    </a:rPr>
                    <a:t>Do</a:t>
                  </a:r>
                  <a:endParaRPr kumimoji="1" lang="ja-JP" altLang="en-US" b="1" dirty="0">
                    <a:solidFill>
                      <a:srgbClr val="002060"/>
                    </a:solidFill>
                  </a:endParaRPr>
                </a:p>
              </p:txBody>
            </p:sp>
            <p:sp>
              <p:nvSpPr>
                <p:cNvPr id="55" name="正方形/長方形 54">
                  <a:extLst>
                    <a:ext uri="{FF2B5EF4-FFF2-40B4-BE49-F238E27FC236}">
                      <a16:creationId xmlns:a16="http://schemas.microsoft.com/office/drawing/2014/main" id="{29FDA37D-AA9E-434D-A306-E5FD7B099673}"/>
                    </a:ext>
                  </a:extLst>
                </p:cNvPr>
                <p:cNvSpPr/>
                <p:nvPr/>
              </p:nvSpPr>
              <p:spPr>
                <a:xfrm>
                  <a:off x="7438322" y="965113"/>
                  <a:ext cx="500584" cy="9619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Doing</a:t>
                  </a:r>
                  <a:endParaRPr kumimoji="1" lang="ja-JP" altLang="en-US" b="1" dirty="0">
                    <a:solidFill>
                      <a:srgbClr val="002060"/>
                    </a:solidFill>
                  </a:endParaRPr>
                </a:p>
              </p:txBody>
            </p:sp>
            <p:sp>
              <p:nvSpPr>
                <p:cNvPr id="56" name="正方形/長方形 55">
                  <a:extLst>
                    <a:ext uri="{FF2B5EF4-FFF2-40B4-BE49-F238E27FC236}">
                      <a16:creationId xmlns:a16="http://schemas.microsoft.com/office/drawing/2014/main" id="{30F38C32-8F22-44FF-AE74-E1F51AA61842}"/>
                    </a:ext>
                  </a:extLst>
                </p:cNvPr>
                <p:cNvSpPr/>
                <p:nvPr/>
              </p:nvSpPr>
              <p:spPr>
                <a:xfrm>
                  <a:off x="7952846" y="965113"/>
                  <a:ext cx="500584" cy="9619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t>Done</a:t>
                  </a:r>
                  <a:endParaRPr kumimoji="1" lang="ja-JP" altLang="en-US" b="1" dirty="0"/>
                </a:p>
              </p:txBody>
            </p:sp>
          </p:grpSp>
          <p:grpSp>
            <p:nvGrpSpPr>
              <p:cNvPr id="57" name="グループ化 56">
                <a:extLst>
                  <a:ext uri="{FF2B5EF4-FFF2-40B4-BE49-F238E27FC236}">
                    <a16:creationId xmlns:a16="http://schemas.microsoft.com/office/drawing/2014/main" id="{DA91E501-0BC1-49A3-A663-899C6BBA351A}"/>
                  </a:ext>
                </a:extLst>
              </p:cNvPr>
              <p:cNvGrpSpPr/>
              <p:nvPr/>
            </p:nvGrpSpPr>
            <p:grpSpPr>
              <a:xfrm>
                <a:off x="6946899" y="3146270"/>
                <a:ext cx="1529632" cy="967494"/>
                <a:chOff x="6923798" y="959556"/>
                <a:chExt cx="1529632" cy="967494"/>
              </a:xfrm>
            </p:grpSpPr>
            <p:sp>
              <p:nvSpPr>
                <p:cNvPr id="58" name="正方形/長方形 57">
                  <a:extLst>
                    <a:ext uri="{FF2B5EF4-FFF2-40B4-BE49-F238E27FC236}">
                      <a16:creationId xmlns:a16="http://schemas.microsoft.com/office/drawing/2014/main" id="{53071C22-6C0F-44E5-8FED-9FD1691898D9}"/>
                    </a:ext>
                  </a:extLst>
                </p:cNvPr>
                <p:cNvSpPr/>
                <p:nvPr/>
              </p:nvSpPr>
              <p:spPr>
                <a:xfrm>
                  <a:off x="6923798" y="959556"/>
                  <a:ext cx="500584" cy="96193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To</a:t>
                  </a:r>
                  <a:r>
                    <a:rPr kumimoji="1" lang="ja-JP" altLang="en-US" b="1" dirty="0">
                      <a:solidFill>
                        <a:srgbClr val="002060"/>
                      </a:solidFill>
                    </a:rPr>
                    <a:t> </a:t>
                  </a:r>
                  <a:r>
                    <a:rPr kumimoji="1" lang="en-US" altLang="ja-JP" b="1" dirty="0">
                      <a:solidFill>
                        <a:srgbClr val="002060"/>
                      </a:solidFill>
                    </a:rPr>
                    <a:t>Do</a:t>
                  </a:r>
                  <a:endParaRPr kumimoji="1" lang="ja-JP" altLang="en-US" b="1" dirty="0">
                    <a:solidFill>
                      <a:srgbClr val="002060"/>
                    </a:solidFill>
                  </a:endParaRPr>
                </a:p>
              </p:txBody>
            </p:sp>
            <p:sp>
              <p:nvSpPr>
                <p:cNvPr id="59" name="正方形/長方形 58">
                  <a:extLst>
                    <a:ext uri="{FF2B5EF4-FFF2-40B4-BE49-F238E27FC236}">
                      <a16:creationId xmlns:a16="http://schemas.microsoft.com/office/drawing/2014/main" id="{BDA30B4A-B41D-42FC-AC08-68CA55A434E7}"/>
                    </a:ext>
                  </a:extLst>
                </p:cNvPr>
                <p:cNvSpPr/>
                <p:nvPr/>
              </p:nvSpPr>
              <p:spPr>
                <a:xfrm>
                  <a:off x="7438322" y="965113"/>
                  <a:ext cx="500584" cy="9619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Doing</a:t>
                  </a:r>
                  <a:endParaRPr kumimoji="1" lang="ja-JP" altLang="en-US" b="1" dirty="0">
                    <a:solidFill>
                      <a:srgbClr val="002060"/>
                    </a:solidFill>
                  </a:endParaRPr>
                </a:p>
              </p:txBody>
            </p:sp>
            <p:sp>
              <p:nvSpPr>
                <p:cNvPr id="60" name="正方形/長方形 59">
                  <a:extLst>
                    <a:ext uri="{FF2B5EF4-FFF2-40B4-BE49-F238E27FC236}">
                      <a16:creationId xmlns:a16="http://schemas.microsoft.com/office/drawing/2014/main" id="{CABCCB7B-AAAF-4861-B641-B415B8A266E4}"/>
                    </a:ext>
                  </a:extLst>
                </p:cNvPr>
                <p:cNvSpPr/>
                <p:nvPr/>
              </p:nvSpPr>
              <p:spPr>
                <a:xfrm>
                  <a:off x="7952846" y="965113"/>
                  <a:ext cx="500584" cy="9619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t>Done</a:t>
                  </a:r>
                  <a:endParaRPr kumimoji="1" lang="ja-JP" altLang="en-US" b="1" dirty="0"/>
                </a:p>
              </p:txBody>
            </p:sp>
          </p:grpSp>
          <p:grpSp>
            <p:nvGrpSpPr>
              <p:cNvPr id="61" name="グループ化 60">
                <a:extLst>
                  <a:ext uri="{FF2B5EF4-FFF2-40B4-BE49-F238E27FC236}">
                    <a16:creationId xmlns:a16="http://schemas.microsoft.com/office/drawing/2014/main" id="{56CF92BE-B57F-4448-BCF4-54F301274144}"/>
                  </a:ext>
                </a:extLst>
              </p:cNvPr>
              <p:cNvGrpSpPr/>
              <p:nvPr/>
            </p:nvGrpSpPr>
            <p:grpSpPr>
              <a:xfrm>
                <a:off x="6946899" y="973584"/>
                <a:ext cx="1529632" cy="967494"/>
                <a:chOff x="6923798" y="959556"/>
                <a:chExt cx="1529632" cy="967494"/>
              </a:xfrm>
            </p:grpSpPr>
            <p:sp>
              <p:nvSpPr>
                <p:cNvPr id="62" name="正方形/長方形 61">
                  <a:extLst>
                    <a:ext uri="{FF2B5EF4-FFF2-40B4-BE49-F238E27FC236}">
                      <a16:creationId xmlns:a16="http://schemas.microsoft.com/office/drawing/2014/main" id="{D403D4E1-E8CA-4411-BC64-7DBB714E61D1}"/>
                    </a:ext>
                  </a:extLst>
                </p:cNvPr>
                <p:cNvSpPr/>
                <p:nvPr/>
              </p:nvSpPr>
              <p:spPr>
                <a:xfrm>
                  <a:off x="6923798" y="959556"/>
                  <a:ext cx="500584" cy="96193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To</a:t>
                  </a:r>
                  <a:r>
                    <a:rPr kumimoji="1" lang="ja-JP" altLang="en-US" b="1" dirty="0">
                      <a:solidFill>
                        <a:srgbClr val="002060"/>
                      </a:solidFill>
                    </a:rPr>
                    <a:t> </a:t>
                  </a:r>
                  <a:r>
                    <a:rPr kumimoji="1" lang="en-US" altLang="ja-JP" b="1" dirty="0">
                      <a:solidFill>
                        <a:srgbClr val="002060"/>
                      </a:solidFill>
                    </a:rPr>
                    <a:t>Do</a:t>
                  </a:r>
                  <a:endParaRPr kumimoji="1" lang="ja-JP" altLang="en-US" b="1" dirty="0">
                    <a:solidFill>
                      <a:srgbClr val="002060"/>
                    </a:solidFill>
                  </a:endParaRPr>
                </a:p>
              </p:txBody>
            </p:sp>
            <p:sp>
              <p:nvSpPr>
                <p:cNvPr id="63" name="正方形/長方形 62">
                  <a:extLst>
                    <a:ext uri="{FF2B5EF4-FFF2-40B4-BE49-F238E27FC236}">
                      <a16:creationId xmlns:a16="http://schemas.microsoft.com/office/drawing/2014/main" id="{096CCCCC-05E5-4C94-90FA-CA554A149024}"/>
                    </a:ext>
                  </a:extLst>
                </p:cNvPr>
                <p:cNvSpPr/>
                <p:nvPr/>
              </p:nvSpPr>
              <p:spPr>
                <a:xfrm>
                  <a:off x="7438322" y="965113"/>
                  <a:ext cx="500584" cy="9619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solidFill>
                        <a:srgbClr val="002060"/>
                      </a:solidFill>
                    </a:rPr>
                    <a:t>Doing</a:t>
                  </a:r>
                  <a:endParaRPr kumimoji="1" lang="ja-JP" altLang="en-US" b="1" dirty="0">
                    <a:solidFill>
                      <a:srgbClr val="002060"/>
                    </a:solidFill>
                  </a:endParaRPr>
                </a:p>
              </p:txBody>
            </p:sp>
            <p:sp>
              <p:nvSpPr>
                <p:cNvPr id="64" name="正方形/長方形 63">
                  <a:extLst>
                    <a:ext uri="{FF2B5EF4-FFF2-40B4-BE49-F238E27FC236}">
                      <a16:creationId xmlns:a16="http://schemas.microsoft.com/office/drawing/2014/main" id="{9DC9CE12-1D8E-4B16-9365-51BE5AACF7AE}"/>
                    </a:ext>
                  </a:extLst>
                </p:cNvPr>
                <p:cNvSpPr/>
                <p:nvPr/>
              </p:nvSpPr>
              <p:spPr>
                <a:xfrm>
                  <a:off x="7952846" y="965113"/>
                  <a:ext cx="500584" cy="9619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b="1" dirty="0"/>
                    <a:t>Done</a:t>
                  </a:r>
                  <a:endParaRPr kumimoji="1" lang="ja-JP" altLang="en-US" b="1" dirty="0"/>
                </a:p>
              </p:txBody>
            </p:sp>
          </p:grpSp>
          <p:sp>
            <p:nvSpPr>
              <p:cNvPr id="65" name="矢印: 右 64">
                <a:extLst>
                  <a:ext uri="{FF2B5EF4-FFF2-40B4-BE49-F238E27FC236}">
                    <a16:creationId xmlns:a16="http://schemas.microsoft.com/office/drawing/2014/main" id="{FC8488EC-F9FF-496D-85CD-5247A2351645}"/>
                  </a:ext>
                </a:extLst>
              </p:cNvPr>
              <p:cNvSpPr/>
              <p:nvPr/>
            </p:nvSpPr>
            <p:spPr>
              <a:xfrm>
                <a:off x="6437236" y="1071595"/>
                <a:ext cx="502693" cy="765913"/>
              </a:xfrm>
              <a:prstGeom prst="rightArrow">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accent6">
                        <a:lumMod val="50000"/>
                      </a:schemeClr>
                    </a:solidFill>
                  </a:rPr>
                  <a:t>分解</a:t>
                </a:r>
              </a:p>
            </p:txBody>
          </p:sp>
          <p:sp>
            <p:nvSpPr>
              <p:cNvPr id="66" name="矢印: 右 65">
                <a:extLst>
                  <a:ext uri="{FF2B5EF4-FFF2-40B4-BE49-F238E27FC236}">
                    <a16:creationId xmlns:a16="http://schemas.microsoft.com/office/drawing/2014/main" id="{477AAE82-74B3-4224-8BD1-10443B59DEE6}"/>
                  </a:ext>
                </a:extLst>
              </p:cNvPr>
              <p:cNvSpPr/>
              <p:nvPr/>
            </p:nvSpPr>
            <p:spPr>
              <a:xfrm>
                <a:off x="6444206" y="2149535"/>
                <a:ext cx="502693" cy="765913"/>
              </a:xfrm>
              <a:prstGeom prst="rightArrow">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accent6">
                        <a:lumMod val="50000"/>
                      </a:schemeClr>
                    </a:solidFill>
                  </a:rPr>
                  <a:t>分解</a:t>
                </a:r>
              </a:p>
            </p:txBody>
          </p:sp>
          <p:sp>
            <p:nvSpPr>
              <p:cNvPr id="67" name="矢印: 右 66">
                <a:extLst>
                  <a:ext uri="{FF2B5EF4-FFF2-40B4-BE49-F238E27FC236}">
                    <a16:creationId xmlns:a16="http://schemas.microsoft.com/office/drawing/2014/main" id="{917C08C3-E203-49CB-828C-28BDE8E75547}"/>
                  </a:ext>
                </a:extLst>
              </p:cNvPr>
              <p:cNvSpPr/>
              <p:nvPr/>
            </p:nvSpPr>
            <p:spPr>
              <a:xfrm>
                <a:off x="6438269" y="3244281"/>
                <a:ext cx="502693" cy="765913"/>
              </a:xfrm>
              <a:prstGeom prst="rightArrow">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accent6">
                        <a:lumMod val="50000"/>
                      </a:schemeClr>
                    </a:solidFill>
                  </a:rPr>
                  <a:t>分解</a:t>
                </a:r>
              </a:p>
            </p:txBody>
          </p:sp>
          <p:sp>
            <p:nvSpPr>
              <p:cNvPr id="68" name="矢印: 右 67">
                <a:extLst>
                  <a:ext uri="{FF2B5EF4-FFF2-40B4-BE49-F238E27FC236}">
                    <a16:creationId xmlns:a16="http://schemas.microsoft.com/office/drawing/2014/main" id="{CBD37FDC-0039-4074-B3E5-267C40EED514}"/>
                  </a:ext>
                </a:extLst>
              </p:cNvPr>
              <p:cNvSpPr/>
              <p:nvPr/>
            </p:nvSpPr>
            <p:spPr>
              <a:xfrm>
                <a:off x="6422200" y="4339027"/>
                <a:ext cx="502693" cy="765913"/>
              </a:xfrm>
              <a:prstGeom prst="rightArrow">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accent6">
                        <a:lumMod val="50000"/>
                      </a:schemeClr>
                    </a:solidFill>
                  </a:rPr>
                  <a:t>分解</a:t>
                </a:r>
              </a:p>
            </p:txBody>
          </p:sp>
          <p:sp>
            <p:nvSpPr>
              <p:cNvPr id="69" name="矢印: 右 68">
                <a:extLst>
                  <a:ext uri="{FF2B5EF4-FFF2-40B4-BE49-F238E27FC236}">
                    <a16:creationId xmlns:a16="http://schemas.microsoft.com/office/drawing/2014/main" id="{A241EEE6-7AF7-45EE-A474-D56E6D5D58F0}"/>
                  </a:ext>
                </a:extLst>
              </p:cNvPr>
              <p:cNvSpPr/>
              <p:nvPr/>
            </p:nvSpPr>
            <p:spPr>
              <a:xfrm>
                <a:off x="6436140" y="5442200"/>
                <a:ext cx="502693" cy="765913"/>
              </a:xfrm>
              <a:prstGeom prst="rightArrow">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accent6">
                        <a:lumMod val="50000"/>
                      </a:schemeClr>
                    </a:solidFill>
                  </a:rPr>
                  <a:t>分解</a:t>
                </a:r>
              </a:p>
            </p:txBody>
          </p:sp>
          <p:sp>
            <p:nvSpPr>
              <p:cNvPr id="70" name="テキスト ボックス 69">
                <a:extLst>
                  <a:ext uri="{FF2B5EF4-FFF2-40B4-BE49-F238E27FC236}">
                    <a16:creationId xmlns:a16="http://schemas.microsoft.com/office/drawing/2014/main" id="{D2AA4801-B72A-4DB6-8B21-05BBA3E4C281}"/>
                  </a:ext>
                </a:extLst>
              </p:cNvPr>
              <p:cNvSpPr txBox="1"/>
              <p:nvPr/>
            </p:nvSpPr>
            <p:spPr>
              <a:xfrm>
                <a:off x="5050553" y="630444"/>
                <a:ext cx="1576315" cy="276999"/>
              </a:xfrm>
              <a:prstGeom prst="rect">
                <a:avLst/>
              </a:prstGeom>
              <a:noFill/>
            </p:spPr>
            <p:txBody>
              <a:bodyPr wrap="square" rtlCol="0">
                <a:spAutoFit/>
              </a:bodyPr>
              <a:lstStyle/>
              <a:p>
                <a:pPr algn="ctr"/>
                <a:r>
                  <a:rPr kumimoji="1" lang="ja-JP" altLang="en-US" sz="1200" b="1" dirty="0"/>
                  <a:t>バックログ・リスト</a:t>
                </a:r>
              </a:p>
            </p:txBody>
          </p:sp>
          <p:pic>
            <p:nvPicPr>
              <p:cNvPr id="73" name="グラフィックス 72" descr="繰り返し">
                <a:extLst>
                  <a:ext uri="{FF2B5EF4-FFF2-40B4-BE49-F238E27FC236}">
                    <a16:creationId xmlns:a16="http://schemas.microsoft.com/office/drawing/2014/main" id="{A8B8DA4D-6A26-4957-A175-0965554B96E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8972" y="998849"/>
                <a:ext cx="914400" cy="914400"/>
              </a:xfrm>
              <a:prstGeom prst="rect">
                <a:avLst/>
              </a:prstGeom>
            </p:spPr>
          </p:pic>
          <p:pic>
            <p:nvPicPr>
              <p:cNvPr id="74" name="グラフィックス 73" descr="繰り返し">
                <a:extLst>
                  <a:ext uri="{FF2B5EF4-FFF2-40B4-BE49-F238E27FC236}">
                    <a16:creationId xmlns:a16="http://schemas.microsoft.com/office/drawing/2014/main" id="{F7D86685-466D-45C9-A10D-244F1355C70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8972" y="2082194"/>
                <a:ext cx="914400" cy="914400"/>
              </a:xfrm>
              <a:prstGeom prst="rect">
                <a:avLst/>
              </a:prstGeom>
            </p:spPr>
          </p:pic>
          <p:pic>
            <p:nvPicPr>
              <p:cNvPr id="75" name="グラフィックス 74" descr="繰り返し">
                <a:extLst>
                  <a:ext uri="{FF2B5EF4-FFF2-40B4-BE49-F238E27FC236}">
                    <a16:creationId xmlns:a16="http://schemas.microsoft.com/office/drawing/2014/main" id="{6CB8D454-82AA-4683-B542-136758A32F3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10243" y="3183616"/>
                <a:ext cx="914400" cy="914400"/>
              </a:xfrm>
              <a:prstGeom prst="rect">
                <a:avLst/>
              </a:prstGeom>
            </p:spPr>
          </p:pic>
          <p:pic>
            <p:nvPicPr>
              <p:cNvPr id="76" name="グラフィックス 75" descr="繰り返し">
                <a:extLst>
                  <a:ext uri="{FF2B5EF4-FFF2-40B4-BE49-F238E27FC236}">
                    <a16:creationId xmlns:a16="http://schemas.microsoft.com/office/drawing/2014/main" id="{DF3B8CC6-F3A0-4561-982B-C9BB206234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2064" y="5368383"/>
                <a:ext cx="914400" cy="914400"/>
              </a:xfrm>
              <a:prstGeom prst="rect">
                <a:avLst/>
              </a:prstGeom>
            </p:spPr>
          </p:pic>
          <p:pic>
            <p:nvPicPr>
              <p:cNvPr id="77" name="グラフィックス 76" descr="繰り返し">
                <a:extLst>
                  <a:ext uri="{FF2B5EF4-FFF2-40B4-BE49-F238E27FC236}">
                    <a16:creationId xmlns:a16="http://schemas.microsoft.com/office/drawing/2014/main" id="{5E00941A-8396-4529-9C14-9F13B0A6B43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19660" y="4258300"/>
                <a:ext cx="914400" cy="914400"/>
              </a:xfrm>
              <a:prstGeom prst="rect">
                <a:avLst/>
              </a:prstGeom>
            </p:spPr>
          </p:pic>
          <p:sp>
            <p:nvSpPr>
              <p:cNvPr id="78" name="矢印: 右 77">
                <a:extLst>
                  <a:ext uri="{FF2B5EF4-FFF2-40B4-BE49-F238E27FC236}">
                    <a16:creationId xmlns:a16="http://schemas.microsoft.com/office/drawing/2014/main" id="{F13B5D3F-E884-4C3F-BF36-096E176F2D8C}"/>
                  </a:ext>
                </a:extLst>
              </p:cNvPr>
              <p:cNvSpPr/>
              <p:nvPr/>
            </p:nvSpPr>
            <p:spPr>
              <a:xfrm>
                <a:off x="4410862" y="1195698"/>
                <a:ext cx="711102" cy="517705"/>
              </a:xfrm>
              <a:prstGeom prst="rightArrow">
                <a:avLst/>
              </a:prstGeom>
              <a:solidFill>
                <a:schemeClr val="accent4">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矢印: 右 78">
                <a:extLst>
                  <a:ext uri="{FF2B5EF4-FFF2-40B4-BE49-F238E27FC236}">
                    <a16:creationId xmlns:a16="http://schemas.microsoft.com/office/drawing/2014/main" id="{259075FB-2D2F-480B-B011-819A6B65685E}"/>
                  </a:ext>
                </a:extLst>
              </p:cNvPr>
              <p:cNvSpPr/>
              <p:nvPr/>
            </p:nvSpPr>
            <p:spPr>
              <a:xfrm>
                <a:off x="4401423" y="2273638"/>
                <a:ext cx="711102" cy="517705"/>
              </a:xfrm>
              <a:prstGeom prst="rightArrow">
                <a:avLst/>
              </a:prstGeom>
              <a:solidFill>
                <a:schemeClr val="accent4">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矢印: 右 79">
                <a:extLst>
                  <a:ext uri="{FF2B5EF4-FFF2-40B4-BE49-F238E27FC236}">
                    <a16:creationId xmlns:a16="http://schemas.microsoft.com/office/drawing/2014/main" id="{DF411693-07AC-45BA-86AE-BBAD0BCB101C}"/>
                  </a:ext>
                </a:extLst>
              </p:cNvPr>
              <p:cNvSpPr/>
              <p:nvPr/>
            </p:nvSpPr>
            <p:spPr>
              <a:xfrm>
                <a:off x="4397386" y="3381963"/>
                <a:ext cx="711102" cy="517705"/>
              </a:xfrm>
              <a:prstGeom prst="rightArrow">
                <a:avLst/>
              </a:prstGeom>
              <a:solidFill>
                <a:schemeClr val="accent4">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矢印: 右 80">
                <a:extLst>
                  <a:ext uri="{FF2B5EF4-FFF2-40B4-BE49-F238E27FC236}">
                    <a16:creationId xmlns:a16="http://schemas.microsoft.com/office/drawing/2014/main" id="{363101B6-DEF0-4F81-9AF3-B1119F329C6A}"/>
                  </a:ext>
                </a:extLst>
              </p:cNvPr>
              <p:cNvSpPr/>
              <p:nvPr/>
            </p:nvSpPr>
            <p:spPr>
              <a:xfrm>
                <a:off x="4405997" y="5555100"/>
                <a:ext cx="711102" cy="517705"/>
              </a:xfrm>
              <a:prstGeom prst="rightArrow">
                <a:avLst/>
              </a:prstGeom>
              <a:solidFill>
                <a:schemeClr val="accent4">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矢印: 右 81">
                <a:extLst>
                  <a:ext uri="{FF2B5EF4-FFF2-40B4-BE49-F238E27FC236}">
                    <a16:creationId xmlns:a16="http://schemas.microsoft.com/office/drawing/2014/main" id="{29C351B4-E4F4-41EB-9842-00DC74CCA74E}"/>
                  </a:ext>
                </a:extLst>
              </p:cNvPr>
              <p:cNvSpPr/>
              <p:nvPr/>
            </p:nvSpPr>
            <p:spPr>
              <a:xfrm>
                <a:off x="4408393" y="4456647"/>
                <a:ext cx="711102" cy="517705"/>
              </a:xfrm>
              <a:prstGeom prst="rightArrow">
                <a:avLst/>
              </a:prstGeom>
              <a:solidFill>
                <a:schemeClr val="accent4">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四角形: 角を丸くする 83">
              <a:extLst>
                <a:ext uri="{FF2B5EF4-FFF2-40B4-BE49-F238E27FC236}">
                  <a16:creationId xmlns:a16="http://schemas.microsoft.com/office/drawing/2014/main" id="{4EF12AE9-6439-4138-877E-65E547460C3E}"/>
                </a:ext>
              </a:extLst>
            </p:cNvPr>
            <p:cNvSpPr/>
            <p:nvPr/>
          </p:nvSpPr>
          <p:spPr>
            <a:xfrm>
              <a:off x="600501" y="177421"/>
              <a:ext cx="10788556" cy="6632812"/>
            </a:xfrm>
            <a:prstGeom prst="roundRect">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16C902D7-CFF1-4D9F-A8E5-6803BDFF413F}"/>
                </a:ext>
              </a:extLst>
            </p:cNvPr>
            <p:cNvSpPr txBox="1"/>
            <p:nvPr/>
          </p:nvSpPr>
          <p:spPr>
            <a:xfrm>
              <a:off x="1521176" y="260213"/>
              <a:ext cx="1781174" cy="646331"/>
            </a:xfrm>
            <a:prstGeom prst="rect">
              <a:avLst/>
            </a:prstGeom>
            <a:noFill/>
          </p:spPr>
          <p:txBody>
            <a:bodyPr wrap="square" rtlCol="0">
              <a:spAutoFit/>
            </a:bodyPr>
            <a:lstStyle/>
            <a:p>
              <a:pPr algn="ctr"/>
              <a:r>
                <a:rPr kumimoji="1" lang="ja-JP" altLang="en-US" sz="3600" b="1" dirty="0"/>
                <a:t>大部屋</a:t>
              </a:r>
            </a:p>
          </p:txBody>
        </p:sp>
      </p:grpSp>
      <p:pic>
        <p:nvPicPr>
          <p:cNvPr id="9" name="図 8">
            <a:extLst>
              <a:ext uri="{FF2B5EF4-FFF2-40B4-BE49-F238E27FC236}">
                <a16:creationId xmlns:a16="http://schemas.microsoft.com/office/drawing/2014/main" id="{B53E24BB-1CD1-4E4A-8A1C-AE1D5F8F14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357" y="2643482"/>
            <a:ext cx="2485391" cy="1871137"/>
          </a:xfrm>
          <a:prstGeom prst="rect">
            <a:avLst/>
          </a:prstGeom>
        </p:spPr>
      </p:pic>
    </p:spTree>
    <p:extLst>
      <p:ext uri="{BB962C8B-B14F-4D97-AF65-F5344CB8AC3E}">
        <p14:creationId xmlns:p14="http://schemas.microsoft.com/office/powerpoint/2010/main" val="1914574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楕円 17">
            <a:extLst>
              <a:ext uri="{FF2B5EF4-FFF2-40B4-BE49-F238E27FC236}">
                <a16:creationId xmlns:a16="http://schemas.microsoft.com/office/drawing/2014/main" id="{3A682AB7-0AB6-404D-A7D7-4D9B8F94838D}"/>
              </a:ext>
            </a:extLst>
          </p:cNvPr>
          <p:cNvSpPr/>
          <p:nvPr/>
        </p:nvSpPr>
        <p:spPr>
          <a:xfrm>
            <a:off x="5503638" y="742655"/>
            <a:ext cx="2482681" cy="207123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1BE1D2DF-E6D8-4835-8125-D57FF42BF089}"/>
              </a:ext>
            </a:extLst>
          </p:cNvPr>
          <p:cNvGrpSpPr/>
          <p:nvPr/>
        </p:nvGrpSpPr>
        <p:grpSpPr>
          <a:xfrm>
            <a:off x="111556" y="3890501"/>
            <a:ext cx="3850547" cy="2641591"/>
            <a:chOff x="111556" y="3890501"/>
            <a:chExt cx="3850547" cy="2641591"/>
          </a:xfrm>
        </p:grpSpPr>
        <p:sp>
          <p:nvSpPr>
            <p:cNvPr id="107" name="正方形/長方形 106">
              <a:extLst>
                <a:ext uri="{FF2B5EF4-FFF2-40B4-BE49-F238E27FC236}">
                  <a16:creationId xmlns:a16="http://schemas.microsoft.com/office/drawing/2014/main" id="{058668B5-07F4-4E79-9B8F-9C539D392D4B}"/>
                </a:ext>
              </a:extLst>
            </p:cNvPr>
            <p:cNvSpPr/>
            <p:nvPr/>
          </p:nvSpPr>
          <p:spPr>
            <a:xfrm>
              <a:off x="111556" y="3891118"/>
              <a:ext cx="3850547" cy="264097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C5C39CB-2626-471F-B010-918422A14A4E}"/>
                </a:ext>
              </a:extLst>
            </p:cNvPr>
            <p:cNvSpPr txBox="1"/>
            <p:nvPr/>
          </p:nvSpPr>
          <p:spPr>
            <a:xfrm>
              <a:off x="1490283" y="3890501"/>
              <a:ext cx="1254599" cy="307777"/>
            </a:xfrm>
            <a:prstGeom prst="rect">
              <a:avLst/>
            </a:prstGeom>
            <a:noFill/>
          </p:spPr>
          <p:txBody>
            <a:bodyPr wrap="square" rtlCol="0">
              <a:spAutoFit/>
            </a:bodyPr>
            <a:lstStyle/>
            <a:p>
              <a:r>
                <a:rPr kumimoji="1" lang="en-US" altLang="ja-JP" sz="1400" dirty="0"/>
                <a:t>Environment</a:t>
              </a:r>
              <a:endParaRPr kumimoji="1" lang="ja-JP" altLang="en-US" sz="1400" dirty="0"/>
            </a:p>
          </p:txBody>
        </p:sp>
      </p:grpSp>
      <p:grpSp>
        <p:nvGrpSpPr>
          <p:cNvPr id="8" name="グループ化 7">
            <a:extLst>
              <a:ext uri="{FF2B5EF4-FFF2-40B4-BE49-F238E27FC236}">
                <a16:creationId xmlns:a16="http://schemas.microsoft.com/office/drawing/2014/main" id="{33F44C00-3F43-426F-93BD-F56E67043A3F}"/>
              </a:ext>
            </a:extLst>
          </p:cNvPr>
          <p:cNvGrpSpPr/>
          <p:nvPr/>
        </p:nvGrpSpPr>
        <p:grpSpPr>
          <a:xfrm>
            <a:off x="4188000" y="3878629"/>
            <a:ext cx="3850547" cy="2642141"/>
            <a:chOff x="4188000" y="3878629"/>
            <a:chExt cx="3850547" cy="2642141"/>
          </a:xfrm>
        </p:grpSpPr>
        <p:sp>
          <p:nvSpPr>
            <p:cNvPr id="106" name="正方形/長方形 105">
              <a:extLst>
                <a:ext uri="{FF2B5EF4-FFF2-40B4-BE49-F238E27FC236}">
                  <a16:creationId xmlns:a16="http://schemas.microsoft.com/office/drawing/2014/main" id="{2E3F968E-C3CE-4B44-9C05-2B88953E7797}"/>
                </a:ext>
              </a:extLst>
            </p:cNvPr>
            <p:cNvSpPr/>
            <p:nvPr/>
          </p:nvSpPr>
          <p:spPr>
            <a:xfrm>
              <a:off x="4188000" y="3879796"/>
              <a:ext cx="3850547" cy="264097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ADA1DF59-3E5F-4C3F-861D-0044D92E2D9C}"/>
                </a:ext>
              </a:extLst>
            </p:cNvPr>
            <p:cNvSpPr txBox="1"/>
            <p:nvPr/>
          </p:nvSpPr>
          <p:spPr>
            <a:xfrm>
              <a:off x="5436891" y="3878629"/>
              <a:ext cx="1254599" cy="307777"/>
            </a:xfrm>
            <a:prstGeom prst="rect">
              <a:avLst/>
            </a:prstGeom>
            <a:noFill/>
          </p:spPr>
          <p:txBody>
            <a:bodyPr wrap="square" rtlCol="0">
              <a:spAutoFit/>
            </a:bodyPr>
            <a:lstStyle/>
            <a:p>
              <a:r>
                <a:rPr kumimoji="1" lang="en-US" altLang="ja-JP" sz="1400" dirty="0"/>
                <a:t>Environment</a:t>
              </a:r>
              <a:endParaRPr kumimoji="1" lang="ja-JP" altLang="en-US" sz="1400" dirty="0"/>
            </a:p>
          </p:txBody>
        </p:sp>
      </p:grpSp>
      <p:grpSp>
        <p:nvGrpSpPr>
          <p:cNvPr id="7" name="グループ化 6">
            <a:extLst>
              <a:ext uri="{FF2B5EF4-FFF2-40B4-BE49-F238E27FC236}">
                <a16:creationId xmlns:a16="http://schemas.microsoft.com/office/drawing/2014/main" id="{6F500088-287D-4FEE-8EFA-C2590238FFC6}"/>
              </a:ext>
            </a:extLst>
          </p:cNvPr>
          <p:cNvGrpSpPr/>
          <p:nvPr/>
        </p:nvGrpSpPr>
        <p:grpSpPr>
          <a:xfrm>
            <a:off x="8199482" y="3868857"/>
            <a:ext cx="3850547" cy="2640974"/>
            <a:chOff x="8199482" y="3868857"/>
            <a:chExt cx="3850547" cy="2640974"/>
          </a:xfrm>
          <a:solidFill>
            <a:schemeClr val="accent2">
              <a:lumMod val="75000"/>
            </a:schemeClr>
          </a:solidFill>
        </p:grpSpPr>
        <p:sp>
          <p:nvSpPr>
            <p:cNvPr id="2" name="正方形/長方形 1">
              <a:extLst>
                <a:ext uri="{FF2B5EF4-FFF2-40B4-BE49-F238E27FC236}">
                  <a16:creationId xmlns:a16="http://schemas.microsoft.com/office/drawing/2014/main" id="{ACF11956-AED1-472A-9708-A3EBB5196D69}"/>
                </a:ext>
              </a:extLst>
            </p:cNvPr>
            <p:cNvSpPr/>
            <p:nvPr/>
          </p:nvSpPr>
          <p:spPr>
            <a:xfrm>
              <a:off x="8199482" y="3868857"/>
              <a:ext cx="3850547" cy="2640974"/>
            </a:xfrm>
            <a:prstGeom prst="rect">
              <a:avLst/>
            </a:prstGeom>
            <a:gr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A29C35E1-76FE-4C9C-8636-158134478BE1}"/>
                </a:ext>
              </a:extLst>
            </p:cNvPr>
            <p:cNvSpPr txBox="1"/>
            <p:nvPr/>
          </p:nvSpPr>
          <p:spPr>
            <a:xfrm>
              <a:off x="9488533" y="3885199"/>
              <a:ext cx="1254599" cy="307777"/>
            </a:xfrm>
            <a:prstGeom prst="rect">
              <a:avLst/>
            </a:prstGeom>
            <a:grpFill/>
          </p:spPr>
          <p:txBody>
            <a:bodyPr wrap="square" rtlCol="0">
              <a:spAutoFit/>
            </a:bodyPr>
            <a:lstStyle/>
            <a:p>
              <a:r>
                <a:rPr kumimoji="1" lang="en-US" altLang="ja-JP" sz="1400" dirty="0"/>
                <a:t>Environment</a:t>
              </a:r>
              <a:endParaRPr kumimoji="1" lang="ja-JP" altLang="en-US" sz="1400" dirty="0"/>
            </a:p>
          </p:txBody>
        </p:sp>
      </p:grpSp>
      <p:grpSp>
        <p:nvGrpSpPr>
          <p:cNvPr id="3" name="グループ化 2">
            <a:extLst>
              <a:ext uri="{FF2B5EF4-FFF2-40B4-BE49-F238E27FC236}">
                <a16:creationId xmlns:a16="http://schemas.microsoft.com/office/drawing/2014/main" id="{E45D045F-EFEF-4B8D-A77A-01DF58F6F9A9}"/>
              </a:ext>
            </a:extLst>
          </p:cNvPr>
          <p:cNvGrpSpPr/>
          <p:nvPr/>
        </p:nvGrpSpPr>
        <p:grpSpPr>
          <a:xfrm>
            <a:off x="282608" y="4201044"/>
            <a:ext cx="3547158" cy="2235026"/>
            <a:chOff x="282608" y="4201044"/>
            <a:chExt cx="3547158" cy="2235026"/>
          </a:xfrm>
        </p:grpSpPr>
        <p:sp>
          <p:nvSpPr>
            <p:cNvPr id="105" name="正方形/長方形 104">
              <a:extLst>
                <a:ext uri="{FF2B5EF4-FFF2-40B4-BE49-F238E27FC236}">
                  <a16:creationId xmlns:a16="http://schemas.microsoft.com/office/drawing/2014/main" id="{BE41456B-9B2F-4B99-8202-756EF213F0A6}"/>
                </a:ext>
              </a:extLst>
            </p:cNvPr>
            <p:cNvSpPr/>
            <p:nvPr/>
          </p:nvSpPr>
          <p:spPr>
            <a:xfrm>
              <a:off x="988150" y="5075081"/>
              <a:ext cx="709432" cy="869649"/>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20" name="グループ化 19">
              <a:extLst>
                <a:ext uri="{FF2B5EF4-FFF2-40B4-BE49-F238E27FC236}">
                  <a16:creationId xmlns:a16="http://schemas.microsoft.com/office/drawing/2014/main" id="{2A2527F9-BF2E-4DAD-AD98-26DD515B219D}"/>
                </a:ext>
              </a:extLst>
            </p:cNvPr>
            <p:cNvGrpSpPr/>
            <p:nvPr/>
          </p:nvGrpSpPr>
          <p:grpSpPr>
            <a:xfrm>
              <a:off x="282608" y="4201044"/>
              <a:ext cx="3547158" cy="2235026"/>
              <a:chOff x="2382473" y="2666062"/>
              <a:chExt cx="6082015" cy="3600514"/>
            </a:xfrm>
          </p:grpSpPr>
          <p:sp>
            <p:nvSpPr>
              <p:cNvPr id="21" name="正方形/長方形 20">
                <a:extLst>
                  <a:ext uri="{FF2B5EF4-FFF2-40B4-BE49-F238E27FC236}">
                    <a16:creationId xmlns:a16="http://schemas.microsoft.com/office/drawing/2014/main" id="{A4678BAF-7E4A-4936-A47B-E0401EC1E5B9}"/>
                  </a:ext>
                </a:extLst>
              </p:cNvPr>
              <p:cNvSpPr/>
              <p:nvPr/>
            </p:nvSpPr>
            <p:spPr>
              <a:xfrm>
                <a:off x="2382473" y="2684477"/>
                <a:ext cx="1216403" cy="2801923"/>
              </a:xfrm>
              <a:prstGeom prst="rect">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2" name="正方形/長方形 21">
                <a:extLst>
                  <a:ext uri="{FF2B5EF4-FFF2-40B4-BE49-F238E27FC236}">
                    <a16:creationId xmlns:a16="http://schemas.microsoft.com/office/drawing/2014/main" id="{34AED966-B6A7-4218-B7A3-693F87CD5DEE}"/>
                  </a:ext>
                </a:extLst>
              </p:cNvPr>
              <p:cNvSpPr/>
              <p:nvPr/>
            </p:nvSpPr>
            <p:spPr>
              <a:xfrm>
                <a:off x="3598876"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3" name="正方形/長方形 22">
                <a:extLst>
                  <a:ext uri="{FF2B5EF4-FFF2-40B4-BE49-F238E27FC236}">
                    <a16:creationId xmlns:a16="http://schemas.microsoft.com/office/drawing/2014/main" id="{F90E7A4C-D881-4058-A3AF-3C58BBDD4221}"/>
                  </a:ext>
                </a:extLst>
              </p:cNvPr>
              <p:cNvSpPr/>
              <p:nvPr/>
            </p:nvSpPr>
            <p:spPr>
              <a:xfrm>
                <a:off x="4815279" y="2684477"/>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4" name="正方形/長方形 23">
                <a:extLst>
                  <a:ext uri="{FF2B5EF4-FFF2-40B4-BE49-F238E27FC236}">
                    <a16:creationId xmlns:a16="http://schemas.microsoft.com/office/drawing/2014/main" id="{59A9B8A8-1B50-4E61-8B81-B63255C090BC}"/>
                  </a:ext>
                </a:extLst>
              </p:cNvPr>
              <p:cNvSpPr/>
              <p:nvPr/>
            </p:nvSpPr>
            <p:spPr>
              <a:xfrm>
                <a:off x="6031682" y="2684478"/>
                <a:ext cx="1216403" cy="1400961"/>
              </a:xfrm>
              <a:prstGeom prst="rect">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5" name="正方形/長方形 24">
                <a:extLst>
                  <a:ext uri="{FF2B5EF4-FFF2-40B4-BE49-F238E27FC236}">
                    <a16:creationId xmlns:a16="http://schemas.microsoft.com/office/drawing/2014/main" id="{C9A6B92B-558B-4A14-9F81-93E362A071CA}"/>
                  </a:ext>
                </a:extLst>
              </p:cNvPr>
              <p:cNvSpPr/>
              <p:nvPr/>
            </p:nvSpPr>
            <p:spPr>
              <a:xfrm>
                <a:off x="6031682" y="4085439"/>
                <a:ext cx="1216403" cy="1400961"/>
              </a:xfrm>
              <a:prstGeom prst="rect">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6" name="正方形/長方形 25">
                <a:extLst>
                  <a:ext uri="{FF2B5EF4-FFF2-40B4-BE49-F238E27FC236}">
                    <a16:creationId xmlns:a16="http://schemas.microsoft.com/office/drawing/2014/main" id="{FFF03A38-5454-4571-B391-B5C60A3997CB}"/>
                  </a:ext>
                </a:extLst>
              </p:cNvPr>
              <p:cNvSpPr/>
              <p:nvPr/>
            </p:nvSpPr>
            <p:spPr>
              <a:xfrm>
                <a:off x="7248085" y="2684476"/>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27" name="正方形/長方形 26">
                <a:extLst>
                  <a:ext uri="{FF2B5EF4-FFF2-40B4-BE49-F238E27FC236}">
                    <a16:creationId xmlns:a16="http://schemas.microsoft.com/office/drawing/2014/main" id="{20B381CA-D51B-4F86-859E-EE49872EB304}"/>
                  </a:ext>
                </a:extLst>
              </p:cNvPr>
              <p:cNvSpPr/>
              <p:nvPr/>
            </p:nvSpPr>
            <p:spPr>
              <a:xfrm>
                <a:off x="2382473" y="5486399"/>
                <a:ext cx="3095538"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8" name="正方形/長方形 27">
                <a:extLst>
                  <a:ext uri="{FF2B5EF4-FFF2-40B4-BE49-F238E27FC236}">
                    <a16:creationId xmlns:a16="http://schemas.microsoft.com/office/drawing/2014/main" id="{A3E4185A-7454-4E57-AFEA-5217998097B9}"/>
                  </a:ext>
                </a:extLst>
              </p:cNvPr>
              <p:cNvSpPr/>
              <p:nvPr/>
            </p:nvSpPr>
            <p:spPr>
              <a:xfrm>
                <a:off x="5478011" y="5486399"/>
                <a:ext cx="2986477"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9" name="テキスト ボックス 28">
                <a:extLst>
                  <a:ext uri="{FF2B5EF4-FFF2-40B4-BE49-F238E27FC236}">
                    <a16:creationId xmlns:a16="http://schemas.microsoft.com/office/drawing/2014/main" id="{6F8FA86E-C0E1-48A7-8671-3B6A3BD74674}"/>
                  </a:ext>
                </a:extLst>
              </p:cNvPr>
              <p:cNvSpPr txBox="1"/>
              <p:nvPr/>
            </p:nvSpPr>
            <p:spPr>
              <a:xfrm>
                <a:off x="2427667" y="2688720"/>
                <a:ext cx="1040595" cy="498998"/>
              </a:xfrm>
              <a:prstGeom prst="rect">
                <a:avLst/>
              </a:prstGeom>
              <a:noFill/>
            </p:spPr>
            <p:txBody>
              <a:bodyPr wrap="square" rtlCol="0">
                <a:spAutoFit/>
              </a:bodyPr>
              <a:lstStyle/>
              <a:p>
                <a:r>
                  <a:rPr kumimoji="1" lang="en-US" altLang="ja-JP" sz="800" dirty="0"/>
                  <a:t>Key </a:t>
                </a:r>
              </a:p>
              <a:p>
                <a:r>
                  <a:rPr kumimoji="1" lang="en-US" altLang="ja-JP" sz="800" dirty="0"/>
                  <a:t>Partner</a:t>
                </a:r>
                <a:endParaRPr kumimoji="1" lang="ja-JP" altLang="en-US" sz="800" dirty="0"/>
              </a:p>
            </p:txBody>
          </p:sp>
          <p:sp>
            <p:nvSpPr>
              <p:cNvPr id="30" name="テキスト ボックス 29">
                <a:extLst>
                  <a:ext uri="{FF2B5EF4-FFF2-40B4-BE49-F238E27FC236}">
                    <a16:creationId xmlns:a16="http://schemas.microsoft.com/office/drawing/2014/main" id="{F92A319B-5CE1-4C7C-AFC8-44EA2CDE5F14}"/>
                  </a:ext>
                </a:extLst>
              </p:cNvPr>
              <p:cNvSpPr txBox="1"/>
              <p:nvPr/>
            </p:nvSpPr>
            <p:spPr>
              <a:xfrm>
                <a:off x="3557502" y="2666062"/>
                <a:ext cx="1216189" cy="498998"/>
              </a:xfrm>
              <a:prstGeom prst="rect">
                <a:avLst/>
              </a:prstGeom>
              <a:noFill/>
            </p:spPr>
            <p:txBody>
              <a:bodyPr wrap="square" rtlCol="0">
                <a:spAutoFit/>
              </a:bodyPr>
              <a:lstStyle/>
              <a:p>
                <a:r>
                  <a:rPr kumimoji="1" lang="en-US" altLang="ja-JP" sz="800" dirty="0"/>
                  <a:t>Key</a:t>
                </a:r>
              </a:p>
              <a:p>
                <a:r>
                  <a:rPr kumimoji="1" lang="en-US" altLang="ja-JP" sz="800" dirty="0"/>
                  <a:t> Activities</a:t>
                </a:r>
                <a:endParaRPr kumimoji="1" lang="ja-JP" altLang="en-US" sz="800" dirty="0"/>
              </a:p>
            </p:txBody>
          </p:sp>
          <p:sp>
            <p:nvSpPr>
              <p:cNvPr id="31" name="テキスト ボックス 30">
                <a:extLst>
                  <a:ext uri="{FF2B5EF4-FFF2-40B4-BE49-F238E27FC236}">
                    <a16:creationId xmlns:a16="http://schemas.microsoft.com/office/drawing/2014/main" id="{7CFCD6B8-0220-4C30-BFFA-63298DF0183F}"/>
                  </a:ext>
                </a:extLst>
              </p:cNvPr>
              <p:cNvSpPr txBox="1"/>
              <p:nvPr/>
            </p:nvSpPr>
            <p:spPr>
              <a:xfrm>
                <a:off x="3557502" y="4075716"/>
                <a:ext cx="1173609" cy="498998"/>
              </a:xfrm>
              <a:prstGeom prst="rect">
                <a:avLst/>
              </a:prstGeom>
              <a:noFill/>
            </p:spPr>
            <p:txBody>
              <a:bodyPr wrap="square" rtlCol="0">
                <a:spAutoFit/>
              </a:bodyPr>
              <a:lstStyle/>
              <a:p>
                <a:r>
                  <a:rPr kumimoji="1" lang="en-US" altLang="ja-JP" sz="800" dirty="0"/>
                  <a:t>Key </a:t>
                </a:r>
              </a:p>
              <a:p>
                <a:r>
                  <a:rPr kumimoji="1" lang="en-US" altLang="ja-JP" sz="800" dirty="0"/>
                  <a:t>Resources</a:t>
                </a:r>
                <a:endParaRPr kumimoji="1" lang="ja-JP" altLang="en-US" sz="800" dirty="0"/>
              </a:p>
            </p:txBody>
          </p:sp>
          <p:sp>
            <p:nvSpPr>
              <p:cNvPr id="32" name="テキスト ボックス 31">
                <a:extLst>
                  <a:ext uri="{FF2B5EF4-FFF2-40B4-BE49-F238E27FC236}">
                    <a16:creationId xmlns:a16="http://schemas.microsoft.com/office/drawing/2014/main" id="{3AE9C2A9-AC14-4951-8ECC-F560436731E0}"/>
                  </a:ext>
                </a:extLst>
              </p:cNvPr>
              <p:cNvSpPr txBox="1"/>
              <p:nvPr/>
            </p:nvSpPr>
            <p:spPr>
              <a:xfrm>
                <a:off x="2541583" y="5560799"/>
                <a:ext cx="1853359" cy="317545"/>
              </a:xfrm>
              <a:prstGeom prst="rect">
                <a:avLst/>
              </a:prstGeom>
              <a:noFill/>
            </p:spPr>
            <p:txBody>
              <a:bodyPr wrap="square" rtlCol="0">
                <a:spAutoFit/>
              </a:bodyPr>
              <a:lstStyle/>
              <a:p>
                <a:r>
                  <a:rPr lang="en-US" altLang="ja-JP" sz="800" dirty="0"/>
                  <a:t>Cost Structure</a:t>
                </a:r>
                <a:endParaRPr kumimoji="1" lang="ja-JP" altLang="en-US" sz="800" dirty="0"/>
              </a:p>
            </p:txBody>
          </p:sp>
          <p:sp>
            <p:nvSpPr>
              <p:cNvPr id="33" name="テキスト ボックス 32">
                <a:extLst>
                  <a:ext uri="{FF2B5EF4-FFF2-40B4-BE49-F238E27FC236}">
                    <a16:creationId xmlns:a16="http://schemas.microsoft.com/office/drawing/2014/main" id="{8BED1937-A567-41D0-8BA3-9A2BC9C68B66}"/>
                  </a:ext>
                </a:extLst>
              </p:cNvPr>
              <p:cNvSpPr txBox="1"/>
              <p:nvPr/>
            </p:nvSpPr>
            <p:spPr>
              <a:xfrm>
                <a:off x="5950943" y="2705448"/>
                <a:ext cx="1454618" cy="498998"/>
              </a:xfrm>
              <a:prstGeom prst="rect">
                <a:avLst/>
              </a:prstGeom>
              <a:noFill/>
            </p:spPr>
            <p:txBody>
              <a:bodyPr wrap="square" rtlCol="0">
                <a:spAutoFit/>
              </a:bodyPr>
              <a:lstStyle/>
              <a:p>
                <a:r>
                  <a:rPr lang="en-US" altLang="ja-JP" sz="800" dirty="0"/>
                  <a:t>Customer</a:t>
                </a:r>
              </a:p>
              <a:p>
                <a:r>
                  <a:rPr lang="en-US" altLang="ja-JP" sz="800" dirty="0"/>
                  <a:t>Relationships</a:t>
                </a:r>
                <a:endParaRPr kumimoji="1" lang="ja-JP" altLang="en-US" sz="800" dirty="0"/>
              </a:p>
            </p:txBody>
          </p:sp>
          <p:sp>
            <p:nvSpPr>
              <p:cNvPr id="34" name="テキスト ボックス 33">
                <a:extLst>
                  <a:ext uri="{FF2B5EF4-FFF2-40B4-BE49-F238E27FC236}">
                    <a16:creationId xmlns:a16="http://schemas.microsoft.com/office/drawing/2014/main" id="{3C5E9585-4182-4473-AF55-E6E72109EB11}"/>
                  </a:ext>
                </a:extLst>
              </p:cNvPr>
              <p:cNvSpPr txBox="1"/>
              <p:nvPr/>
            </p:nvSpPr>
            <p:spPr>
              <a:xfrm>
                <a:off x="7274757" y="2691087"/>
                <a:ext cx="1122672" cy="498998"/>
              </a:xfrm>
              <a:prstGeom prst="rect">
                <a:avLst/>
              </a:prstGeom>
              <a:noFill/>
            </p:spPr>
            <p:txBody>
              <a:bodyPr wrap="square" rtlCol="0">
                <a:spAutoFit/>
              </a:bodyPr>
              <a:lstStyle/>
              <a:p>
                <a:r>
                  <a:rPr lang="en-US" altLang="ja-JP" sz="800" dirty="0"/>
                  <a:t>Customer </a:t>
                </a:r>
              </a:p>
              <a:p>
                <a:r>
                  <a:rPr lang="en-US" altLang="ja-JP" sz="800" dirty="0"/>
                  <a:t>Segments</a:t>
                </a:r>
                <a:endParaRPr kumimoji="1" lang="ja-JP" altLang="en-US" sz="800" dirty="0"/>
              </a:p>
            </p:txBody>
          </p:sp>
          <p:sp>
            <p:nvSpPr>
              <p:cNvPr id="35" name="テキスト ボックス 34">
                <a:extLst>
                  <a:ext uri="{FF2B5EF4-FFF2-40B4-BE49-F238E27FC236}">
                    <a16:creationId xmlns:a16="http://schemas.microsoft.com/office/drawing/2014/main" id="{77F8BC40-0BB7-4CAF-A343-AA4F747927F7}"/>
                  </a:ext>
                </a:extLst>
              </p:cNvPr>
              <p:cNvSpPr txBox="1"/>
              <p:nvPr/>
            </p:nvSpPr>
            <p:spPr>
              <a:xfrm>
                <a:off x="6125412" y="4133158"/>
                <a:ext cx="1122672" cy="317545"/>
              </a:xfrm>
              <a:prstGeom prst="rect">
                <a:avLst/>
              </a:prstGeom>
              <a:noFill/>
            </p:spPr>
            <p:txBody>
              <a:bodyPr wrap="square" rtlCol="0">
                <a:spAutoFit/>
              </a:bodyPr>
              <a:lstStyle/>
              <a:p>
                <a:r>
                  <a:rPr lang="en-US" altLang="ja-JP" sz="800" dirty="0"/>
                  <a:t>Channels</a:t>
                </a:r>
                <a:endParaRPr kumimoji="1" lang="ja-JP" altLang="en-US" sz="800" dirty="0"/>
              </a:p>
            </p:txBody>
          </p:sp>
          <p:sp>
            <p:nvSpPr>
              <p:cNvPr id="36" name="テキスト ボックス 35">
                <a:extLst>
                  <a:ext uri="{FF2B5EF4-FFF2-40B4-BE49-F238E27FC236}">
                    <a16:creationId xmlns:a16="http://schemas.microsoft.com/office/drawing/2014/main" id="{7F56A719-CF24-4935-A123-5723A07E4CBD}"/>
                  </a:ext>
                </a:extLst>
              </p:cNvPr>
              <p:cNvSpPr txBox="1"/>
              <p:nvPr/>
            </p:nvSpPr>
            <p:spPr>
              <a:xfrm>
                <a:off x="4762573" y="2979419"/>
                <a:ext cx="1402553" cy="498998"/>
              </a:xfrm>
              <a:prstGeom prst="rect">
                <a:avLst/>
              </a:prstGeom>
              <a:noFill/>
            </p:spPr>
            <p:txBody>
              <a:bodyPr wrap="square" rtlCol="0">
                <a:spAutoFit/>
              </a:bodyPr>
              <a:lstStyle/>
              <a:p>
                <a:r>
                  <a:rPr kumimoji="1" lang="en-US" altLang="ja-JP" sz="800" dirty="0"/>
                  <a:t>Value </a:t>
                </a:r>
              </a:p>
              <a:p>
                <a:r>
                  <a:rPr kumimoji="1" lang="en-US" altLang="ja-JP" sz="800" dirty="0"/>
                  <a:t>Propositions</a:t>
                </a:r>
                <a:endParaRPr kumimoji="1" lang="ja-JP" altLang="en-US" sz="800" dirty="0"/>
              </a:p>
            </p:txBody>
          </p:sp>
          <p:sp>
            <p:nvSpPr>
              <p:cNvPr id="37" name="テキスト ボックス 36">
                <a:extLst>
                  <a:ext uri="{FF2B5EF4-FFF2-40B4-BE49-F238E27FC236}">
                    <a16:creationId xmlns:a16="http://schemas.microsoft.com/office/drawing/2014/main" id="{D42A895F-CBCB-4291-8418-151C169F6400}"/>
                  </a:ext>
                </a:extLst>
              </p:cNvPr>
              <p:cNvSpPr txBox="1"/>
              <p:nvPr/>
            </p:nvSpPr>
            <p:spPr>
              <a:xfrm>
                <a:off x="5606710" y="5534119"/>
                <a:ext cx="2229382" cy="317545"/>
              </a:xfrm>
              <a:prstGeom prst="rect">
                <a:avLst/>
              </a:prstGeom>
              <a:noFill/>
            </p:spPr>
            <p:txBody>
              <a:bodyPr wrap="square" rtlCol="0">
                <a:spAutoFit/>
              </a:bodyPr>
              <a:lstStyle/>
              <a:p>
                <a:r>
                  <a:rPr kumimoji="1" lang="en-US" altLang="ja-JP" sz="800" dirty="0"/>
                  <a:t>Revenue Streams</a:t>
                </a:r>
                <a:endParaRPr kumimoji="1" lang="ja-JP" altLang="en-US" sz="800" dirty="0"/>
              </a:p>
            </p:txBody>
          </p:sp>
        </p:grpSp>
      </p:grpSp>
      <p:grpSp>
        <p:nvGrpSpPr>
          <p:cNvPr id="57" name="グループ化 56">
            <a:extLst>
              <a:ext uri="{FF2B5EF4-FFF2-40B4-BE49-F238E27FC236}">
                <a16:creationId xmlns:a16="http://schemas.microsoft.com/office/drawing/2014/main" id="{8153A833-917B-4E52-BDCF-AE1E5D712F8D}"/>
              </a:ext>
            </a:extLst>
          </p:cNvPr>
          <p:cNvGrpSpPr/>
          <p:nvPr/>
        </p:nvGrpSpPr>
        <p:grpSpPr>
          <a:xfrm>
            <a:off x="8344536" y="544654"/>
            <a:ext cx="3624044" cy="2275055"/>
            <a:chOff x="4489017" y="934448"/>
            <a:chExt cx="3624044" cy="2275055"/>
          </a:xfrm>
        </p:grpSpPr>
        <p:sp>
          <p:nvSpPr>
            <p:cNvPr id="56" name="正方形/長方形 55">
              <a:extLst>
                <a:ext uri="{FF2B5EF4-FFF2-40B4-BE49-F238E27FC236}">
                  <a16:creationId xmlns:a16="http://schemas.microsoft.com/office/drawing/2014/main" id="{07B2FDC4-E421-4764-BA1D-6CB7D07ABF46}"/>
                </a:ext>
              </a:extLst>
            </p:cNvPr>
            <p:cNvSpPr/>
            <p:nvPr/>
          </p:nvSpPr>
          <p:spPr>
            <a:xfrm>
              <a:off x="5230616" y="1820511"/>
              <a:ext cx="724809" cy="885225"/>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38" name="グループ化 37">
              <a:extLst>
                <a:ext uri="{FF2B5EF4-FFF2-40B4-BE49-F238E27FC236}">
                  <a16:creationId xmlns:a16="http://schemas.microsoft.com/office/drawing/2014/main" id="{CDAAE408-D939-4657-9EE0-1A2EE1161AF3}"/>
                </a:ext>
              </a:extLst>
            </p:cNvPr>
            <p:cNvGrpSpPr/>
            <p:nvPr/>
          </p:nvGrpSpPr>
          <p:grpSpPr>
            <a:xfrm>
              <a:off x="4489017" y="934448"/>
              <a:ext cx="3624044" cy="2275055"/>
              <a:chOff x="2382473" y="2666062"/>
              <a:chExt cx="6082015" cy="3600514"/>
            </a:xfrm>
          </p:grpSpPr>
          <p:sp>
            <p:nvSpPr>
              <p:cNvPr id="39" name="正方形/長方形 38">
                <a:extLst>
                  <a:ext uri="{FF2B5EF4-FFF2-40B4-BE49-F238E27FC236}">
                    <a16:creationId xmlns:a16="http://schemas.microsoft.com/office/drawing/2014/main" id="{AA108A17-0466-49ED-AA11-2CA29020FF81}"/>
                  </a:ext>
                </a:extLst>
              </p:cNvPr>
              <p:cNvSpPr/>
              <p:nvPr/>
            </p:nvSpPr>
            <p:spPr>
              <a:xfrm>
                <a:off x="2382473"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0" name="正方形/長方形 39">
                <a:extLst>
                  <a:ext uri="{FF2B5EF4-FFF2-40B4-BE49-F238E27FC236}">
                    <a16:creationId xmlns:a16="http://schemas.microsoft.com/office/drawing/2014/main" id="{6194B758-884C-4764-B000-E3B7A7FFF896}"/>
                  </a:ext>
                </a:extLst>
              </p:cNvPr>
              <p:cNvSpPr/>
              <p:nvPr/>
            </p:nvSpPr>
            <p:spPr>
              <a:xfrm>
                <a:off x="3598876" y="2684478"/>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1" name="正方形/長方形 40">
                <a:extLst>
                  <a:ext uri="{FF2B5EF4-FFF2-40B4-BE49-F238E27FC236}">
                    <a16:creationId xmlns:a16="http://schemas.microsoft.com/office/drawing/2014/main" id="{2D1D9417-58CC-4E13-A809-87F581E6E8F1}"/>
                  </a:ext>
                </a:extLst>
              </p:cNvPr>
              <p:cNvSpPr/>
              <p:nvPr/>
            </p:nvSpPr>
            <p:spPr>
              <a:xfrm>
                <a:off x="4815279" y="2684477"/>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42" name="正方形/長方形 41">
                <a:extLst>
                  <a:ext uri="{FF2B5EF4-FFF2-40B4-BE49-F238E27FC236}">
                    <a16:creationId xmlns:a16="http://schemas.microsoft.com/office/drawing/2014/main" id="{49B572D8-02A3-462E-8B71-8700EEFAAF77}"/>
                  </a:ext>
                </a:extLst>
              </p:cNvPr>
              <p:cNvSpPr/>
              <p:nvPr/>
            </p:nvSpPr>
            <p:spPr>
              <a:xfrm>
                <a:off x="6031682" y="2684478"/>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3" name="正方形/長方形 42">
                <a:extLst>
                  <a:ext uri="{FF2B5EF4-FFF2-40B4-BE49-F238E27FC236}">
                    <a16:creationId xmlns:a16="http://schemas.microsoft.com/office/drawing/2014/main" id="{8B8562AA-A418-4460-8D83-32CDD31E037B}"/>
                  </a:ext>
                </a:extLst>
              </p:cNvPr>
              <p:cNvSpPr/>
              <p:nvPr/>
            </p:nvSpPr>
            <p:spPr>
              <a:xfrm>
                <a:off x="6031682" y="4085439"/>
                <a:ext cx="1216403" cy="1400961"/>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4" name="正方形/長方形 43">
                <a:extLst>
                  <a:ext uri="{FF2B5EF4-FFF2-40B4-BE49-F238E27FC236}">
                    <a16:creationId xmlns:a16="http://schemas.microsoft.com/office/drawing/2014/main" id="{F99E0761-0175-496E-9B1F-893987E3B683}"/>
                  </a:ext>
                </a:extLst>
              </p:cNvPr>
              <p:cNvSpPr/>
              <p:nvPr/>
            </p:nvSpPr>
            <p:spPr>
              <a:xfrm>
                <a:off x="7248085" y="2684476"/>
                <a:ext cx="1216403" cy="2801923"/>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45" name="正方形/長方形 44">
                <a:extLst>
                  <a:ext uri="{FF2B5EF4-FFF2-40B4-BE49-F238E27FC236}">
                    <a16:creationId xmlns:a16="http://schemas.microsoft.com/office/drawing/2014/main" id="{7394709A-B4D7-4D15-8DBA-19BE70AD276F}"/>
                  </a:ext>
                </a:extLst>
              </p:cNvPr>
              <p:cNvSpPr/>
              <p:nvPr/>
            </p:nvSpPr>
            <p:spPr>
              <a:xfrm>
                <a:off x="2382473" y="5486399"/>
                <a:ext cx="3095538" cy="780177"/>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6" name="正方形/長方形 45">
                <a:extLst>
                  <a:ext uri="{FF2B5EF4-FFF2-40B4-BE49-F238E27FC236}">
                    <a16:creationId xmlns:a16="http://schemas.microsoft.com/office/drawing/2014/main" id="{CC05E014-251E-4C01-997B-B56685653757}"/>
                  </a:ext>
                </a:extLst>
              </p:cNvPr>
              <p:cNvSpPr/>
              <p:nvPr/>
            </p:nvSpPr>
            <p:spPr>
              <a:xfrm>
                <a:off x="5478011" y="5486399"/>
                <a:ext cx="2986477" cy="780177"/>
              </a:xfrm>
              <a:prstGeom prst="rect">
                <a:avLst/>
              </a:prstGeom>
              <a:solidFill>
                <a:schemeClr val="accent6">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7" name="テキスト ボックス 46">
                <a:extLst>
                  <a:ext uri="{FF2B5EF4-FFF2-40B4-BE49-F238E27FC236}">
                    <a16:creationId xmlns:a16="http://schemas.microsoft.com/office/drawing/2014/main" id="{07CC0C54-50F0-4E0F-9ED5-0EAC499E5D0C}"/>
                  </a:ext>
                </a:extLst>
              </p:cNvPr>
              <p:cNvSpPr txBox="1"/>
              <p:nvPr/>
            </p:nvSpPr>
            <p:spPr>
              <a:xfrm>
                <a:off x="2427667" y="2688720"/>
                <a:ext cx="1040595" cy="498998"/>
              </a:xfrm>
              <a:prstGeom prst="rect">
                <a:avLst/>
              </a:prstGeom>
              <a:noFill/>
            </p:spPr>
            <p:txBody>
              <a:bodyPr wrap="square" rtlCol="0">
                <a:spAutoFit/>
              </a:bodyPr>
              <a:lstStyle/>
              <a:p>
                <a:r>
                  <a:rPr kumimoji="1" lang="en-US" altLang="ja-JP" sz="800" dirty="0"/>
                  <a:t>Key </a:t>
                </a:r>
              </a:p>
              <a:p>
                <a:r>
                  <a:rPr kumimoji="1" lang="en-US" altLang="ja-JP" sz="800" dirty="0"/>
                  <a:t>Partner</a:t>
                </a:r>
                <a:endParaRPr kumimoji="1" lang="ja-JP" altLang="en-US" sz="800" dirty="0"/>
              </a:p>
            </p:txBody>
          </p:sp>
          <p:sp>
            <p:nvSpPr>
              <p:cNvPr id="48" name="テキスト ボックス 47">
                <a:extLst>
                  <a:ext uri="{FF2B5EF4-FFF2-40B4-BE49-F238E27FC236}">
                    <a16:creationId xmlns:a16="http://schemas.microsoft.com/office/drawing/2014/main" id="{3D9F6F69-4DD1-4704-9934-292F3F1EA091}"/>
                  </a:ext>
                </a:extLst>
              </p:cNvPr>
              <p:cNvSpPr txBox="1"/>
              <p:nvPr/>
            </p:nvSpPr>
            <p:spPr>
              <a:xfrm>
                <a:off x="3557502" y="2666062"/>
                <a:ext cx="1216189" cy="498998"/>
              </a:xfrm>
              <a:prstGeom prst="rect">
                <a:avLst/>
              </a:prstGeom>
              <a:noFill/>
            </p:spPr>
            <p:txBody>
              <a:bodyPr wrap="square" rtlCol="0">
                <a:spAutoFit/>
              </a:bodyPr>
              <a:lstStyle/>
              <a:p>
                <a:r>
                  <a:rPr kumimoji="1" lang="en-US" altLang="ja-JP" sz="800" dirty="0"/>
                  <a:t>Key</a:t>
                </a:r>
              </a:p>
              <a:p>
                <a:r>
                  <a:rPr kumimoji="1" lang="en-US" altLang="ja-JP" sz="800" dirty="0"/>
                  <a:t> Activities</a:t>
                </a:r>
                <a:endParaRPr kumimoji="1" lang="ja-JP" altLang="en-US" sz="800" dirty="0"/>
              </a:p>
            </p:txBody>
          </p:sp>
          <p:sp>
            <p:nvSpPr>
              <p:cNvPr id="49" name="テキスト ボックス 48">
                <a:extLst>
                  <a:ext uri="{FF2B5EF4-FFF2-40B4-BE49-F238E27FC236}">
                    <a16:creationId xmlns:a16="http://schemas.microsoft.com/office/drawing/2014/main" id="{117732E7-EDC0-4096-BB9E-6F5BB6296AF6}"/>
                  </a:ext>
                </a:extLst>
              </p:cNvPr>
              <p:cNvSpPr txBox="1"/>
              <p:nvPr/>
            </p:nvSpPr>
            <p:spPr>
              <a:xfrm>
                <a:off x="3557502" y="4075716"/>
                <a:ext cx="1173609" cy="498998"/>
              </a:xfrm>
              <a:prstGeom prst="rect">
                <a:avLst/>
              </a:prstGeom>
              <a:noFill/>
            </p:spPr>
            <p:txBody>
              <a:bodyPr wrap="square" rtlCol="0">
                <a:spAutoFit/>
              </a:bodyPr>
              <a:lstStyle/>
              <a:p>
                <a:r>
                  <a:rPr kumimoji="1" lang="en-US" altLang="ja-JP" sz="800" dirty="0"/>
                  <a:t>Key </a:t>
                </a:r>
              </a:p>
              <a:p>
                <a:r>
                  <a:rPr kumimoji="1" lang="en-US" altLang="ja-JP" sz="800" dirty="0"/>
                  <a:t>Resources</a:t>
                </a:r>
                <a:endParaRPr kumimoji="1" lang="ja-JP" altLang="en-US" sz="800" dirty="0"/>
              </a:p>
            </p:txBody>
          </p:sp>
          <p:sp>
            <p:nvSpPr>
              <p:cNvPr id="50" name="テキスト ボックス 49">
                <a:extLst>
                  <a:ext uri="{FF2B5EF4-FFF2-40B4-BE49-F238E27FC236}">
                    <a16:creationId xmlns:a16="http://schemas.microsoft.com/office/drawing/2014/main" id="{788C0C5E-1367-45EB-8B82-D50FD3AFC6E7}"/>
                  </a:ext>
                </a:extLst>
              </p:cNvPr>
              <p:cNvSpPr txBox="1"/>
              <p:nvPr/>
            </p:nvSpPr>
            <p:spPr>
              <a:xfrm>
                <a:off x="2541583" y="5560799"/>
                <a:ext cx="1853359" cy="317545"/>
              </a:xfrm>
              <a:prstGeom prst="rect">
                <a:avLst/>
              </a:prstGeom>
              <a:noFill/>
            </p:spPr>
            <p:txBody>
              <a:bodyPr wrap="square" rtlCol="0">
                <a:spAutoFit/>
              </a:bodyPr>
              <a:lstStyle/>
              <a:p>
                <a:r>
                  <a:rPr lang="en-US" altLang="ja-JP" sz="800" dirty="0"/>
                  <a:t>Cost Structure</a:t>
                </a:r>
                <a:endParaRPr kumimoji="1" lang="ja-JP" altLang="en-US" sz="800" dirty="0"/>
              </a:p>
            </p:txBody>
          </p:sp>
          <p:sp>
            <p:nvSpPr>
              <p:cNvPr id="51" name="テキスト ボックス 50">
                <a:extLst>
                  <a:ext uri="{FF2B5EF4-FFF2-40B4-BE49-F238E27FC236}">
                    <a16:creationId xmlns:a16="http://schemas.microsoft.com/office/drawing/2014/main" id="{74C9B7A9-006A-452F-8275-961B7B794825}"/>
                  </a:ext>
                </a:extLst>
              </p:cNvPr>
              <p:cNvSpPr txBox="1"/>
              <p:nvPr/>
            </p:nvSpPr>
            <p:spPr>
              <a:xfrm>
                <a:off x="5950943" y="2705448"/>
                <a:ext cx="1454618" cy="498998"/>
              </a:xfrm>
              <a:prstGeom prst="rect">
                <a:avLst/>
              </a:prstGeom>
              <a:noFill/>
            </p:spPr>
            <p:txBody>
              <a:bodyPr wrap="square" rtlCol="0">
                <a:spAutoFit/>
              </a:bodyPr>
              <a:lstStyle/>
              <a:p>
                <a:r>
                  <a:rPr lang="en-US" altLang="ja-JP" sz="800" dirty="0"/>
                  <a:t>Customer</a:t>
                </a:r>
              </a:p>
              <a:p>
                <a:r>
                  <a:rPr lang="en-US" altLang="ja-JP" sz="800" dirty="0"/>
                  <a:t>Relationships</a:t>
                </a:r>
                <a:endParaRPr kumimoji="1" lang="ja-JP" altLang="en-US" sz="800" dirty="0"/>
              </a:p>
            </p:txBody>
          </p:sp>
          <p:sp>
            <p:nvSpPr>
              <p:cNvPr id="52" name="テキスト ボックス 51">
                <a:extLst>
                  <a:ext uri="{FF2B5EF4-FFF2-40B4-BE49-F238E27FC236}">
                    <a16:creationId xmlns:a16="http://schemas.microsoft.com/office/drawing/2014/main" id="{BC69ED9C-632A-4C15-AD58-A5CC97F0FBB3}"/>
                  </a:ext>
                </a:extLst>
              </p:cNvPr>
              <p:cNvSpPr txBox="1"/>
              <p:nvPr/>
            </p:nvSpPr>
            <p:spPr>
              <a:xfrm>
                <a:off x="7274757" y="2691087"/>
                <a:ext cx="1122672" cy="498998"/>
              </a:xfrm>
              <a:prstGeom prst="rect">
                <a:avLst/>
              </a:prstGeom>
              <a:noFill/>
            </p:spPr>
            <p:txBody>
              <a:bodyPr wrap="square" rtlCol="0">
                <a:spAutoFit/>
              </a:bodyPr>
              <a:lstStyle/>
              <a:p>
                <a:r>
                  <a:rPr lang="en-US" altLang="ja-JP" sz="800" dirty="0"/>
                  <a:t>Customer </a:t>
                </a:r>
              </a:p>
              <a:p>
                <a:r>
                  <a:rPr lang="en-US" altLang="ja-JP" sz="800" dirty="0"/>
                  <a:t>Segments</a:t>
                </a:r>
                <a:endParaRPr kumimoji="1" lang="ja-JP" altLang="en-US" sz="800" dirty="0"/>
              </a:p>
            </p:txBody>
          </p:sp>
          <p:sp>
            <p:nvSpPr>
              <p:cNvPr id="53" name="テキスト ボックス 52">
                <a:extLst>
                  <a:ext uri="{FF2B5EF4-FFF2-40B4-BE49-F238E27FC236}">
                    <a16:creationId xmlns:a16="http://schemas.microsoft.com/office/drawing/2014/main" id="{790DC846-E9A1-4FF8-878C-F64EBFA90B29}"/>
                  </a:ext>
                </a:extLst>
              </p:cNvPr>
              <p:cNvSpPr txBox="1"/>
              <p:nvPr/>
            </p:nvSpPr>
            <p:spPr>
              <a:xfrm>
                <a:off x="6125412" y="4133158"/>
                <a:ext cx="1122672" cy="317545"/>
              </a:xfrm>
              <a:prstGeom prst="rect">
                <a:avLst/>
              </a:prstGeom>
              <a:noFill/>
            </p:spPr>
            <p:txBody>
              <a:bodyPr wrap="square" rtlCol="0">
                <a:spAutoFit/>
              </a:bodyPr>
              <a:lstStyle/>
              <a:p>
                <a:r>
                  <a:rPr lang="en-US" altLang="ja-JP" sz="800" dirty="0"/>
                  <a:t>Channels</a:t>
                </a:r>
                <a:endParaRPr kumimoji="1" lang="ja-JP" altLang="en-US" sz="800" dirty="0"/>
              </a:p>
            </p:txBody>
          </p:sp>
          <p:sp>
            <p:nvSpPr>
              <p:cNvPr id="54" name="テキスト ボックス 53">
                <a:extLst>
                  <a:ext uri="{FF2B5EF4-FFF2-40B4-BE49-F238E27FC236}">
                    <a16:creationId xmlns:a16="http://schemas.microsoft.com/office/drawing/2014/main" id="{7345ABED-0A9E-4F47-AD91-EAD59FF4C50B}"/>
                  </a:ext>
                </a:extLst>
              </p:cNvPr>
              <p:cNvSpPr txBox="1"/>
              <p:nvPr/>
            </p:nvSpPr>
            <p:spPr>
              <a:xfrm>
                <a:off x="4762573" y="2979419"/>
                <a:ext cx="1402553" cy="498998"/>
              </a:xfrm>
              <a:prstGeom prst="rect">
                <a:avLst/>
              </a:prstGeom>
              <a:noFill/>
            </p:spPr>
            <p:txBody>
              <a:bodyPr wrap="square" rtlCol="0">
                <a:spAutoFit/>
              </a:bodyPr>
              <a:lstStyle/>
              <a:p>
                <a:r>
                  <a:rPr kumimoji="1" lang="en-US" altLang="ja-JP" sz="800" dirty="0"/>
                  <a:t>Value </a:t>
                </a:r>
              </a:p>
              <a:p>
                <a:r>
                  <a:rPr kumimoji="1" lang="en-US" altLang="ja-JP" sz="800" dirty="0"/>
                  <a:t>Propositions</a:t>
                </a:r>
                <a:endParaRPr kumimoji="1" lang="ja-JP" altLang="en-US" sz="800" dirty="0"/>
              </a:p>
            </p:txBody>
          </p:sp>
          <p:sp>
            <p:nvSpPr>
              <p:cNvPr id="55" name="テキスト ボックス 54">
                <a:extLst>
                  <a:ext uri="{FF2B5EF4-FFF2-40B4-BE49-F238E27FC236}">
                    <a16:creationId xmlns:a16="http://schemas.microsoft.com/office/drawing/2014/main" id="{2E46942D-179E-4658-AB61-D91777F57897}"/>
                  </a:ext>
                </a:extLst>
              </p:cNvPr>
              <p:cNvSpPr txBox="1"/>
              <p:nvPr/>
            </p:nvSpPr>
            <p:spPr>
              <a:xfrm>
                <a:off x="5606710" y="5534119"/>
                <a:ext cx="2229382" cy="317545"/>
              </a:xfrm>
              <a:prstGeom prst="rect">
                <a:avLst/>
              </a:prstGeom>
              <a:noFill/>
            </p:spPr>
            <p:txBody>
              <a:bodyPr wrap="square" rtlCol="0">
                <a:spAutoFit/>
              </a:bodyPr>
              <a:lstStyle/>
              <a:p>
                <a:r>
                  <a:rPr kumimoji="1" lang="en-US" altLang="ja-JP" sz="800" dirty="0"/>
                  <a:t>Revenue Streams</a:t>
                </a:r>
                <a:endParaRPr kumimoji="1" lang="ja-JP" altLang="en-US" sz="800" dirty="0"/>
              </a:p>
            </p:txBody>
          </p:sp>
        </p:grpSp>
      </p:grpSp>
      <p:sp>
        <p:nvSpPr>
          <p:cNvPr id="58" name="テキスト ボックス 57">
            <a:extLst>
              <a:ext uri="{FF2B5EF4-FFF2-40B4-BE49-F238E27FC236}">
                <a16:creationId xmlns:a16="http://schemas.microsoft.com/office/drawing/2014/main" id="{BFA3BF69-9BC9-4695-BD2A-AD9E9C949F93}"/>
              </a:ext>
            </a:extLst>
          </p:cNvPr>
          <p:cNvSpPr txBox="1"/>
          <p:nvPr/>
        </p:nvSpPr>
        <p:spPr>
          <a:xfrm>
            <a:off x="8258967" y="220130"/>
            <a:ext cx="3347208" cy="369332"/>
          </a:xfrm>
          <a:prstGeom prst="rect">
            <a:avLst/>
          </a:prstGeom>
          <a:noFill/>
        </p:spPr>
        <p:txBody>
          <a:bodyPr wrap="square" rtlCol="0">
            <a:spAutoFit/>
          </a:bodyPr>
          <a:lstStyle/>
          <a:p>
            <a:r>
              <a:rPr lang="ja-JP" altLang="en-US" dirty="0"/>
              <a:t>運用中</a:t>
            </a:r>
            <a:endParaRPr kumimoji="1" lang="ja-JP" altLang="en-US" dirty="0"/>
          </a:p>
        </p:txBody>
      </p:sp>
      <p:grpSp>
        <p:nvGrpSpPr>
          <p:cNvPr id="4" name="グループ化 3">
            <a:extLst>
              <a:ext uri="{FF2B5EF4-FFF2-40B4-BE49-F238E27FC236}">
                <a16:creationId xmlns:a16="http://schemas.microsoft.com/office/drawing/2014/main" id="{1D538432-966B-48A3-A381-804B030F09E6}"/>
              </a:ext>
            </a:extLst>
          </p:cNvPr>
          <p:cNvGrpSpPr/>
          <p:nvPr/>
        </p:nvGrpSpPr>
        <p:grpSpPr>
          <a:xfrm>
            <a:off x="4317165" y="4186727"/>
            <a:ext cx="3547158" cy="2235026"/>
            <a:chOff x="4317165" y="4186727"/>
            <a:chExt cx="3547158" cy="2235026"/>
          </a:xfrm>
        </p:grpSpPr>
        <p:sp>
          <p:nvSpPr>
            <p:cNvPr id="104" name="正方形/長方形 103">
              <a:extLst>
                <a:ext uri="{FF2B5EF4-FFF2-40B4-BE49-F238E27FC236}">
                  <a16:creationId xmlns:a16="http://schemas.microsoft.com/office/drawing/2014/main" id="{4A77A4A8-7825-4A83-8D4D-BEBFEB36CC34}"/>
                </a:ext>
              </a:extLst>
            </p:cNvPr>
            <p:cNvSpPr/>
            <p:nvPr/>
          </p:nvSpPr>
          <p:spPr>
            <a:xfrm>
              <a:off x="5034375" y="5066821"/>
              <a:ext cx="709432" cy="869649"/>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nvGrpSpPr>
            <p:cNvPr id="61" name="グループ化 60">
              <a:extLst>
                <a:ext uri="{FF2B5EF4-FFF2-40B4-BE49-F238E27FC236}">
                  <a16:creationId xmlns:a16="http://schemas.microsoft.com/office/drawing/2014/main" id="{87BF4889-F901-46AE-AF1C-17F5F2461EEA}"/>
                </a:ext>
              </a:extLst>
            </p:cNvPr>
            <p:cNvGrpSpPr/>
            <p:nvPr/>
          </p:nvGrpSpPr>
          <p:grpSpPr>
            <a:xfrm>
              <a:off x="4317165" y="4186727"/>
              <a:ext cx="3547158" cy="2235026"/>
              <a:chOff x="2382473" y="2666062"/>
              <a:chExt cx="6082015" cy="3600514"/>
            </a:xfrm>
          </p:grpSpPr>
          <p:sp>
            <p:nvSpPr>
              <p:cNvPr id="62" name="正方形/長方形 61">
                <a:extLst>
                  <a:ext uri="{FF2B5EF4-FFF2-40B4-BE49-F238E27FC236}">
                    <a16:creationId xmlns:a16="http://schemas.microsoft.com/office/drawing/2014/main" id="{B9530F60-B739-42DA-9BB1-F49F70406CA3}"/>
                  </a:ext>
                </a:extLst>
              </p:cNvPr>
              <p:cNvSpPr/>
              <p:nvPr/>
            </p:nvSpPr>
            <p:spPr>
              <a:xfrm>
                <a:off x="2382473" y="2684477"/>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3" name="正方形/長方形 62">
                <a:extLst>
                  <a:ext uri="{FF2B5EF4-FFF2-40B4-BE49-F238E27FC236}">
                    <a16:creationId xmlns:a16="http://schemas.microsoft.com/office/drawing/2014/main" id="{41691A2B-537D-477F-9DC0-DA1CDD905994}"/>
                  </a:ext>
                </a:extLst>
              </p:cNvPr>
              <p:cNvSpPr/>
              <p:nvPr/>
            </p:nvSpPr>
            <p:spPr>
              <a:xfrm>
                <a:off x="3598876" y="2684478"/>
                <a:ext cx="1216403" cy="1400961"/>
              </a:xfrm>
              <a:prstGeom prst="rect">
                <a:avLst/>
              </a:prstGeom>
              <a:solidFill>
                <a:schemeClr val="accent2">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64" name="正方形/長方形 63">
                <a:extLst>
                  <a:ext uri="{FF2B5EF4-FFF2-40B4-BE49-F238E27FC236}">
                    <a16:creationId xmlns:a16="http://schemas.microsoft.com/office/drawing/2014/main" id="{8ED2F860-4A9F-4672-9A68-4A351E564373}"/>
                  </a:ext>
                </a:extLst>
              </p:cNvPr>
              <p:cNvSpPr/>
              <p:nvPr/>
            </p:nvSpPr>
            <p:spPr>
              <a:xfrm>
                <a:off x="4815279" y="2684477"/>
                <a:ext cx="1216403" cy="2801923"/>
              </a:xfrm>
              <a:prstGeom prst="rect">
                <a:avLst/>
              </a:prstGeom>
              <a:solidFill>
                <a:schemeClr val="accent2">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5" name="正方形/長方形 64">
                <a:extLst>
                  <a:ext uri="{FF2B5EF4-FFF2-40B4-BE49-F238E27FC236}">
                    <a16:creationId xmlns:a16="http://schemas.microsoft.com/office/drawing/2014/main" id="{369E13C7-9E59-4839-AB0C-35F83EE32324}"/>
                  </a:ext>
                </a:extLst>
              </p:cNvPr>
              <p:cNvSpPr/>
              <p:nvPr/>
            </p:nvSpPr>
            <p:spPr>
              <a:xfrm>
                <a:off x="6031682"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6" name="正方形/長方形 65">
                <a:extLst>
                  <a:ext uri="{FF2B5EF4-FFF2-40B4-BE49-F238E27FC236}">
                    <a16:creationId xmlns:a16="http://schemas.microsoft.com/office/drawing/2014/main" id="{22564862-4592-42D5-A671-F13EF6BE5BBB}"/>
                  </a:ext>
                </a:extLst>
              </p:cNvPr>
              <p:cNvSpPr/>
              <p:nvPr/>
            </p:nvSpPr>
            <p:spPr>
              <a:xfrm>
                <a:off x="6031682" y="4085439"/>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7" name="正方形/長方形 66">
                <a:extLst>
                  <a:ext uri="{FF2B5EF4-FFF2-40B4-BE49-F238E27FC236}">
                    <a16:creationId xmlns:a16="http://schemas.microsoft.com/office/drawing/2014/main" id="{E5521F88-0CC1-4B73-9A08-5890E209B6B5}"/>
                  </a:ext>
                </a:extLst>
              </p:cNvPr>
              <p:cNvSpPr/>
              <p:nvPr/>
            </p:nvSpPr>
            <p:spPr>
              <a:xfrm>
                <a:off x="7248085" y="2684476"/>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68" name="正方形/長方形 67">
                <a:extLst>
                  <a:ext uri="{FF2B5EF4-FFF2-40B4-BE49-F238E27FC236}">
                    <a16:creationId xmlns:a16="http://schemas.microsoft.com/office/drawing/2014/main" id="{77316AA1-60AC-4952-AC28-6075C9A38D3A}"/>
                  </a:ext>
                </a:extLst>
              </p:cNvPr>
              <p:cNvSpPr/>
              <p:nvPr/>
            </p:nvSpPr>
            <p:spPr>
              <a:xfrm>
                <a:off x="2382473" y="5486399"/>
                <a:ext cx="3095538"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9" name="正方形/長方形 68">
                <a:extLst>
                  <a:ext uri="{FF2B5EF4-FFF2-40B4-BE49-F238E27FC236}">
                    <a16:creationId xmlns:a16="http://schemas.microsoft.com/office/drawing/2014/main" id="{84E08061-6100-48EF-80B1-CC3F3BF62D09}"/>
                  </a:ext>
                </a:extLst>
              </p:cNvPr>
              <p:cNvSpPr/>
              <p:nvPr/>
            </p:nvSpPr>
            <p:spPr>
              <a:xfrm>
                <a:off x="5478011" y="5486399"/>
                <a:ext cx="2986477"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0" name="テキスト ボックス 69">
                <a:extLst>
                  <a:ext uri="{FF2B5EF4-FFF2-40B4-BE49-F238E27FC236}">
                    <a16:creationId xmlns:a16="http://schemas.microsoft.com/office/drawing/2014/main" id="{4A5C43A7-E339-41CF-AA07-3B744760D3BE}"/>
                  </a:ext>
                </a:extLst>
              </p:cNvPr>
              <p:cNvSpPr txBox="1"/>
              <p:nvPr/>
            </p:nvSpPr>
            <p:spPr>
              <a:xfrm>
                <a:off x="2427667" y="2688720"/>
                <a:ext cx="1040595" cy="498998"/>
              </a:xfrm>
              <a:prstGeom prst="rect">
                <a:avLst/>
              </a:prstGeom>
              <a:noFill/>
            </p:spPr>
            <p:txBody>
              <a:bodyPr wrap="square" rtlCol="0">
                <a:spAutoFit/>
              </a:bodyPr>
              <a:lstStyle/>
              <a:p>
                <a:r>
                  <a:rPr kumimoji="1" lang="en-US" altLang="ja-JP" sz="800" dirty="0"/>
                  <a:t>Key </a:t>
                </a:r>
              </a:p>
              <a:p>
                <a:r>
                  <a:rPr kumimoji="1" lang="en-US" altLang="ja-JP" sz="800" dirty="0"/>
                  <a:t>Partner</a:t>
                </a:r>
                <a:endParaRPr kumimoji="1" lang="ja-JP" altLang="en-US" sz="800" dirty="0"/>
              </a:p>
            </p:txBody>
          </p:sp>
          <p:sp>
            <p:nvSpPr>
              <p:cNvPr id="71" name="テキスト ボックス 70">
                <a:extLst>
                  <a:ext uri="{FF2B5EF4-FFF2-40B4-BE49-F238E27FC236}">
                    <a16:creationId xmlns:a16="http://schemas.microsoft.com/office/drawing/2014/main" id="{44A7E5AD-82F3-48D7-9F0F-2E4F7D55AC9C}"/>
                  </a:ext>
                </a:extLst>
              </p:cNvPr>
              <p:cNvSpPr txBox="1"/>
              <p:nvPr/>
            </p:nvSpPr>
            <p:spPr>
              <a:xfrm>
                <a:off x="3557502" y="2666062"/>
                <a:ext cx="1216189" cy="498998"/>
              </a:xfrm>
              <a:prstGeom prst="rect">
                <a:avLst/>
              </a:prstGeom>
              <a:noFill/>
            </p:spPr>
            <p:txBody>
              <a:bodyPr wrap="square" rtlCol="0">
                <a:spAutoFit/>
              </a:bodyPr>
              <a:lstStyle/>
              <a:p>
                <a:r>
                  <a:rPr kumimoji="1" lang="en-US" altLang="ja-JP" sz="800" dirty="0"/>
                  <a:t>Key</a:t>
                </a:r>
              </a:p>
              <a:p>
                <a:r>
                  <a:rPr kumimoji="1" lang="en-US" altLang="ja-JP" sz="800" dirty="0"/>
                  <a:t> Activities</a:t>
                </a:r>
                <a:endParaRPr kumimoji="1" lang="ja-JP" altLang="en-US" sz="800" dirty="0"/>
              </a:p>
            </p:txBody>
          </p:sp>
          <p:sp>
            <p:nvSpPr>
              <p:cNvPr id="72" name="テキスト ボックス 71">
                <a:extLst>
                  <a:ext uri="{FF2B5EF4-FFF2-40B4-BE49-F238E27FC236}">
                    <a16:creationId xmlns:a16="http://schemas.microsoft.com/office/drawing/2014/main" id="{755B22E4-C94A-448C-959E-EDC2E1A84281}"/>
                  </a:ext>
                </a:extLst>
              </p:cNvPr>
              <p:cNvSpPr txBox="1"/>
              <p:nvPr/>
            </p:nvSpPr>
            <p:spPr>
              <a:xfrm>
                <a:off x="3557502" y="4075716"/>
                <a:ext cx="1173609" cy="498998"/>
              </a:xfrm>
              <a:prstGeom prst="rect">
                <a:avLst/>
              </a:prstGeom>
              <a:noFill/>
            </p:spPr>
            <p:txBody>
              <a:bodyPr wrap="square" rtlCol="0">
                <a:spAutoFit/>
              </a:bodyPr>
              <a:lstStyle/>
              <a:p>
                <a:r>
                  <a:rPr kumimoji="1" lang="en-US" altLang="ja-JP" sz="800" dirty="0"/>
                  <a:t>Key </a:t>
                </a:r>
              </a:p>
              <a:p>
                <a:r>
                  <a:rPr kumimoji="1" lang="en-US" altLang="ja-JP" sz="800" dirty="0"/>
                  <a:t>Resources</a:t>
                </a:r>
                <a:endParaRPr kumimoji="1" lang="ja-JP" altLang="en-US" sz="800" dirty="0"/>
              </a:p>
            </p:txBody>
          </p:sp>
          <p:sp>
            <p:nvSpPr>
              <p:cNvPr id="73" name="テキスト ボックス 72">
                <a:extLst>
                  <a:ext uri="{FF2B5EF4-FFF2-40B4-BE49-F238E27FC236}">
                    <a16:creationId xmlns:a16="http://schemas.microsoft.com/office/drawing/2014/main" id="{0EC9367E-91B9-4D69-A1F8-70DF34A71F48}"/>
                  </a:ext>
                </a:extLst>
              </p:cNvPr>
              <p:cNvSpPr txBox="1"/>
              <p:nvPr/>
            </p:nvSpPr>
            <p:spPr>
              <a:xfrm>
                <a:off x="2541583" y="5560799"/>
                <a:ext cx="1853359" cy="317545"/>
              </a:xfrm>
              <a:prstGeom prst="rect">
                <a:avLst/>
              </a:prstGeom>
              <a:noFill/>
            </p:spPr>
            <p:txBody>
              <a:bodyPr wrap="square" rtlCol="0">
                <a:spAutoFit/>
              </a:bodyPr>
              <a:lstStyle/>
              <a:p>
                <a:r>
                  <a:rPr lang="en-US" altLang="ja-JP" sz="800" dirty="0"/>
                  <a:t>Cost Structure</a:t>
                </a:r>
                <a:endParaRPr kumimoji="1" lang="ja-JP" altLang="en-US" sz="800" dirty="0"/>
              </a:p>
            </p:txBody>
          </p:sp>
          <p:sp>
            <p:nvSpPr>
              <p:cNvPr id="74" name="テキスト ボックス 73">
                <a:extLst>
                  <a:ext uri="{FF2B5EF4-FFF2-40B4-BE49-F238E27FC236}">
                    <a16:creationId xmlns:a16="http://schemas.microsoft.com/office/drawing/2014/main" id="{BABDEDE4-710E-44B5-8AC1-AC6E0D853DC1}"/>
                  </a:ext>
                </a:extLst>
              </p:cNvPr>
              <p:cNvSpPr txBox="1"/>
              <p:nvPr/>
            </p:nvSpPr>
            <p:spPr>
              <a:xfrm>
                <a:off x="5950943" y="2705448"/>
                <a:ext cx="1454618" cy="498998"/>
              </a:xfrm>
              <a:prstGeom prst="rect">
                <a:avLst/>
              </a:prstGeom>
              <a:noFill/>
            </p:spPr>
            <p:txBody>
              <a:bodyPr wrap="square" rtlCol="0">
                <a:spAutoFit/>
              </a:bodyPr>
              <a:lstStyle/>
              <a:p>
                <a:r>
                  <a:rPr lang="en-US" altLang="ja-JP" sz="800" dirty="0"/>
                  <a:t>Customer</a:t>
                </a:r>
              </a:p>
              <a:p>
                <a:r>
                  <a:rPr lang="en-US" altLang="ja-JP" sz="800" dirty="0"/>
                  <a:t>Relationships</a:t>
                </a:r>
                <a:endParaRPr kumimoji="1" lang="ja-JP" altLang="en-US" sz="800" dirty="0"/>
              </a:p>
            </p:txBody>
          </p:sp>
          <p:sp>
            <p:nvSpPr>
              <p:cNvPr id="75" name="テキスト ボックス 74">
                <a:extLst>
                  <a:ext uri="{FF2B5EF4-FFF2-40B4-BE49-F238E27FC236}">
                    <a16:creationId xmlns:a16="http://schemas.microsoft.com/office/drawing/2014/main" id="{4D8B3437-2AF2-417E-AD11-8413C917D09A}"/>
                  </a:ext>
                </a:extLst>
              </p:cNvPr>
              <p:cNvSpPr txBox="1"/>
              <p:nvPr/>
            </p:nvSpPr>
            <p:spPr>
              <a:xfrm>
                <a:off x="7274757" y="2691087"/>
                <a:ext cx="1122672" cy="498998"/>
              </a:xfrm>
              <a:prstGeom prst="rect">
                <a:avLst/>
              </a:prstGeom>
              <a:noFill/>
            </p:spPr>
            <p:txBody>
              <a:bodyPr wrap="square" rtlCol="0">
                <a:spAutoFit/>
              </a:bodyPr>
              <a:lstStyle/>
              <a:p>
                <a:r>
                  <a:rPr lang="en-US" altLang="ja-JP" sz="800" dirty="0"/>
                  <a:t>Customer </a:t>
                </a:r>
              </a:p>
              <a:p>
                <a:r>
                  <a:rPr lang="en-US" altLang="ja-JP" sz="800" dirty="0"/>
                  <a:t>Segments</a:t>
                </a:r>
                <a:endParaRPr kumimoji="1" lang="ja-JP" altLang="en-US" sz="800" dirty="0"/>
              </a:p>
            </p:txBody>
          </p:sp>
          <p:sp>
            <p:nvSpPr>
              <p:cNvPr id="76" name="テキスト ボックス 75">
                <a:extLst>
                  <a:ext uri="{FF2B5EF4-FFF2-40B4-BE49-F238E27FC236}">
                    <a16:creationId xmlns:a16="http://schemas.microsoft.com/office/drawing/2014/main" id="{BA88F6C4-FB58-4E95-B933-79702C35CEAD}"/>
                  </a:ext>
                </a:extLst>
              </p:cNvPr>
              <p:cNvSpPr txBox="1"/>
              <p:nvPr/>
            </p:nvSpPr>
            <p:spPr>
              <a:xfrm>
                <a:off x="6125412" y="4133158"/>
                <a:ext cx="1122672" cy="317545"/>
              </a:xfrm>
              <a:prstGeom prst="rect">
                <a:avLst/>
              </a:prstGeom>
              <a:noFill/>
            </p:spPr>
            <p:txBody>
              <a:bodyPr wrap="square" rtlCol="0">
                <a:spAutoFit/>
              </a:bodyPr>
              <a:lstStyle/>
              <a:p>
                <a:r>
                  <a:rPr lang="en-US" altLang="ja-JP" sz="800" dirty="0"/>
                  <a:t>Channels</a:t>
                </a:r>
                <a:endParaRPr kumimoji="1" lang="ja-JP" altLang="en-US" sz="800" dirty="0"/>
              </a:p>
            </p:txBody>
          </p:sp>
          <p:sp>
            <p:nvSpPr>
              <p:cNvPr id="77" name="テキスト ボックス 76">
                <a:extLst>
                  <a:ext uri="{FF2B5EF4-FFF2-40B4-BE49-F238E27FC236}">
                    <a16:creationId xmlns:a16="http://schemas.microsoft.com/office/drawing/2014/main" id="{FB390CF2-1725-493C-BBD8-5CF79BF37DC6}"/>
                  </a:ext>
                </a:extLst>
              </p:cNvPr>
              <p:cNvSpPr txBox="1"/>
              <p:nvPr/>
            </p:nvSpPr>
            <p:spPr>
              <a:xfrm>
                <a:off x="4762573" y="2979419"/>
                <a:ext cx="1402553" cy="498998"/>
              </a:xfrm>
              <a:prstGeom prst="rect">
                <a:avLst/>
              </a:prstGeom>
              <a:noFill/>
            </p:spPr>
            <p:txBody>
              <a:bodyPr wrap="square" rtlCol="0">
                <a:spAutoFit/>
              </a:bodyPr>
              <a:lstStyle/>
              <a:p>
                <a:r>
                  <a:rPr kumimoji="1" lang="en-US" altLang="ja-JP" sz="800" dirty="0"/>
                  <a:t>Value </a:t>
                </a:r>
              </a:p>
              <a:p>
                <a:r>
                  <a:rPr kumimoji="1" lang="en-US" altLang="ja-JP" sz="800" dirty="0"/>
                  <a:t>Propositions</a:t>
                </a:r>
                <a:endParaRPr kumimoji="1" lang="ja-JP" altLang="en-US" sz="800" dirty="0"/>
              </a:p>
            </p:txBody>
          </p:sp>
          <p:sp>
            <p:nvSpPr>
              <p:cNvPr id="78" name="テキスト ボックス 77">
                <a:extLst>
                  <a:ext uri="{FF2B5EF4-FFF2-40B4-BE49-F238E27FC236}">
                    <a16:creationId xmlns:a16="http://schemas.microsoft.com/office/drawing/2014/main" id="{CA10430C-BFB6-4131-92E1-D00DCD4CBF6C}"/>
                  </a:ext>
                </a:extLst>
              </p:cNvPr>
              <p:cNvSpPr txBox="1"/>
              <p:nvPr/>
            </p:nvSpPr>
            <p:spPr>
              <a:xfrm>
                <a:off x="5606710" y="5534119"/>
                <a:ext cx="2229382" cy="317545"/>
              </a:xfrm>
              <a:prstGeom prst="rect">
                <a:avLst/>
              </a:prstGeom>
              <a:noFill/>
            </p:spPr>
            <p:txBody>
              <a:bodyPr wrap="square" rtlCol="0">
                <a:spAutoFit/>
              </a:bodyPr>
              <a:lstStyle/>
              <a:p>
                <a:r>
                  <a:rPr kumimoji="1" lang="en-US" altLang="ja-JP" sz="800" dirty="0"/>
                  <a:t>Revenue Streams</a:t>
                </a:r>
                <a:endParaRPr kumimoji="1" lang="ja-JP" altLang="en-US" sz="800" dirty="0"/>
              </a:p>
            </p:txBody>
          </p:sp>
        </p:grpSp>
      </p:grpSp>
      <p:grpSp>
        <p:nvGrpSpPr>
          <p:cNvPr id="5" name="グループ化 4">
            <a:extLst>
              <a:ext uri="{FF2B5EF4-FFF2-40B4-BE49-F238E27FC236}">
                <a16:creationId xmlns:a16="http://schemas.microsoft.com/office/drawing/2014/main" id="{3ED185CC-EE0C-4E00-A3DB-DB230A8C567C}"/>
              </a:ext>
            </a:extLst>
          </p:cNvPr>
          <p:cNvGrpSpPr/>
          <p:nvPr/>
        </p:nvGrpSpPr>
        <p:grpSpPr>
          <a:xfrm>
            <a:off x="8354381" y="4180083"/>
            <a:ext cx="3547158" cy="2235026"/>
            <a:chOff x="8354381" y="4180083"/>
            <a:chExt cx="3547158" cy="2235026"/>
          </a:xfrm>
        </p:grpSpPr>
        <p:sp>
          <p:nvSpPr>
            <p:cNvPr id="103" name="正方形/長方形 102">
              <a:extLst>
                <a:ext uri="{FF2B5EF4-FFF2-40B4-BE49-F238E27FC236}">
                  <a16:creationId xmlns:a16="http://schemas.microsoft.com/office/drawing/2014/main" id="{65661169-012C-41B8-86C3-DDF939B9EA2F}"/>
                </a:ext>
              </a:extLst>
            </p:cNvPr>
            <p:cNvSpPr/>
            <p:nvPr/>
          </p:nvSpPr>
          <p:spPr>
            <a:xfrm>
              <a:off x="9060645" y="5053139"/>
              <a:ext cx="709432" cy="869649"/>
            </a:xfrm>
            <a:prstGeom prst="rect">
              <a:avLst/>
            </a:prstGeom>
            <a:solidFill>
              <a:schemeClr val="accent2">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grpSp>
          <p:nvGrpSpPr>
            <p:cNvPr id="79" name="グループ化 78">
              <a:extLst>
                <a:ext uri="{FF2B5EF4-FFF2-40B4-BE49-F238E27FC236}">
                  <a16:creationId xmlns:a16="http://schemas.microsoft.com/office/drawing/2014/main" id="{C568F238-BE47-4024-A164-022E83B2C32A}"/>
                </a:ext>
              </a:extLst>
            </p:cNvPr>
            <p:cNvGrpSpPr/>
            <p:nvPr/>
          </p:nvGrpSpPr>
          <p:grpSpPr>
            <a:xfrm>
              <a:off x="8354381" y="4180083"/>
              <a:ext cx="3547158" cy="2235026"/>
              <a:chOff x="2382473" y="2666062"/>
              <a:chExt cx="6082015" cy="3600514"/>
            </a:xfrm>
          </p:grpSpPr>
          <p:sp>
            <p:nvSpPr>
              <p:cNvPr id="80" name="正方形/長方形 79">
                <a:extLst>
                  <a:ext uri="{FF2B5EF4-FFF2-40B4-BE49-F238E27FC236}">
                    <a16:creationId xmlns:a16="http://schemas.microsoft.com/office/drawing/2014/main" id="{5B1FC346-CF73-41E5-B866-B3EC04D61C25}"/>
                  </a:ext>
                </a:extLst>
              </p:cNvPr>
              <p:cNvSpPr/>
              <p:nvPr/>
            </p:nvSpPr>
            <p:spPr>
              <a:xfrm>
                <a:off x="2382473" y="2684477"/>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1" name="正方形/長方形 80">
                <a:extLst>
                  <a:ext uri="{FF2B5EF4-FFF2-40B4-BE49-F238E27FC236}">
                    <a16:creationId xmlns:a16="http://schemas.microsoft.com/office/drawing/2014/main" id="{2BF86E6B-A755-40EA-B27C-2DC9B618BEAF}"/>
                  </a:ext>
                </a:extLst>
              </p:cNvPr>
              <p:cNvSpPr/>
              <p:nvPr/>
            </p:nvSpPr>
            <p:spPr>
              <a:xfrm>
                <a:off x="3598876"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2" name="正方形/長方形 81">
                <a:extLst>
                  <a:ext uri="{FF2B5EF4-FFF2-40B4-BE49-F238E27FC236}">
                    <a16:creationId xmlns:a16="http://schemas.microsoft.com/office/drawing/2014/main" id="{93A5B29F-FF00-4A33-91C9-A3CA4BD4190C}"/>
                  </a:ext>
                </a:extLst>
              </p:cNvPr>
              <p:cNvSpPr/>
              <p:nvPr/>
            </p:nvSpPr>
            <p:spPr>
              <a:xfrm>
                <a:off x="4815279" y="2684477"/>
                <a:ext cx="1216403" cy="2801923"/>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3" name="正方形/長方形 82">
                <a:extLst>
                  <a:ext uri="{FF2B5EF4-FFF2-40B4-BE49-F238E27FC236}">
                    <a16:creationId xmlns:a16="http://schemas.microsoft.com/office/drawing/2014/main" id="{3942C5A4-3BF8-4660-841B-DB88B9424767}"/>
                  </a:ext>
                </a:extLst>
              </p:cNvPr>
              <p:cNvSpPr/>
              <p:nvPr/>
            </p:nvSpPr>
            <p:spPr>
              <a:xfrm>
                <a:off x="6031682" y="2684478"/>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4" name="正方形/長方形 83">
                <a:extLst>
                  <a:ext uri="{FF2B5EF4-FFF2-40B4-BE49-F238E27FC236}">
                    <a16:creationId xmlns:a16="http://schemas.microsoft.com/office/drawing/2014/main" id="{EB5FAC2E-CB99-4BC2-8864-F748EDA4D5BE}"/>
                  </a:ext>
                </a:extLst>
              </p:cNvPr>
              <p:cNvSpPr/>
              <p:nvPr/>
            </p:nvSpPr>
            <p:spPr>
              <a:xfrm>
                <a:off x="6031682" y="4085439"/>
                <a:ext cx="1216403" cy="1400961"/>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5" name="正方形/長方形 84">
                <a:extLst>
                  <a:ext uri="{FF2B5EF4-FFF2-40B4-BE49-F238E27FC236}">
                    <a16:creationId xmlns:a16="http://schemas.microsoft.com/office/drawing/2014/main" id="{3D4F9260-0C89-460C-977D-A681D4ADB6D2}"/>
                  </a:ext>
                </a:extLst>
              </p:cNvPr>
              <p:cNvSpPr/>
              <p:nvPr/>
            </p:nvSpPr>
            <p:spPr>
              <a:xfrm>
                <a:off x="7248085" y="2684476"/>
                <a:ext cx="1216403" cy="2801923"/>
              </a:xfrm>
              <a:prstGeom prst="rect">
                <a:avLst/>
              </a:prstGeom>
              <a:solidFill>
                <a:schemeClr val="accent2">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sp>
            <p:nvSpPr>
              <p:cNvPr id="86" name="正方形/長方形 85">
                <a:extLst>
                  <a:ext uri="{FF2B5EF4-FFF2-40B4-BE49-F238E27FC236}">
                    <a16:creationId xmlns:a16="http://schemas.microsoft.com/office/drawing/2014/main" id="{3C29F0EE-1F96-406A-AE9C-6C7CE64C571D}"/>
                  </a:ext>
                </a:extLst>
              </p:cNvPr>
              <p:cNvSpPr/>
              <p:nvPr/>
            </p:nvSpPr>
            <p:spPr>
              <a:xfrm>
                <a:off x="2382473" y="5486399"/>
                <a:ext cx="3095538"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7" name="正方形/長方形 86">
                <a:extLst>
                  <a:ext uri="{FF2B5EF4-FFF2-40B4-BE49-F238E27FC236}">
                    <a16:creationId xmlns:a16="http://schemas.microsoft.com/office/drawing/2014/main" id="{7E3EB5C5-05D5-4494-8BE4-9FAA713E9106}"/>
                  </a:ext>
                </a:extLst>
              </p:cNvPr>
              <p:cNvSpPr/>
              <p:nvPr/>
            </p:nvSpPr>
            <p:spPr>
              <a:xfrm>
                <a:off x="5478011" y="5486399"/>
                <a:ext cx="2986477" cy="780177"/>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8" name="テキスト ボックス 87">
                <a:extLst>
                  <a:ext uri="{FF2B5EF4-FFF2-40B4-BE49-F238E27FC236}">
                    <a16:creationId xmlns:a16="http://schemas.microsoft.com/office/drawing/2014/main" id="{30CBECF7-388F-4FF1-80BA-78F5AC84F36E}"/>
                  </a:ext>
                </a:extLst>
              </p:cNvPr>
              <p:cNvSpPr txBox="1"/>
              <p:nvPr/>
            </p:nvSpPr>
            <p:spPr>
              <a:xfrm>
                <a:off x="2427667" y="2688720"/>
                <a:ext cx="1040595" cy="498998"/>
              </a:xfrm>
              <a:prstGeom prst="rect">
                <a:avLst/>
              </a:prstGeom>
              <a:noFill/>
            </p:spPr>
            <p:txBody>
              <a:bodyPr wrap="square" rtlCol="0">
                <a:spAutoFit/>
              </a:bodyPr>
              <a:lstStyle/>
              <a:p>
                <a:r>
                  <a:rPr kumimoji="1" lang="en-US" altLang="ja-JP" sz="800" dirty="0"/>
                  <a:t>Key </a:t>
                </a:r>
              </a:p>
              <a:p>
                <a:r>
                  <a:rPr kumimoji="1" lang="en-US" altLang="ja-JP" sz="800" dirty="0"/>
                  <a:t>Partner</a:t>
                </a:r>
                <a:endParaRPr kumimoji="1" lang="ja-JP" altLang="en-US" sz="800" dirty="0"/>
              </a:p>
            </p:txBody>
          </p:sp>
          <p:sp>
            <p:nvSpPr>
              <p:cNvPr id="89" name="テキスト ボックス 88">
                <a:extLst>
                  <a:ext uri="{FF2B5EF4-FFF2-40B4-BE49-F238E27FC236}">
                    <a16:creationId xmlns:a16="http://schemas.microsoft.com/office/drawing/2014/main" id="{10861D61-742E-45E7-AF4A-1A9CFDB372CC}"/>
                  </a:ext>
                </a:extLst>
              </p:cNvPr>
              <p:cNvSpPr txBox="1"/>
              <p:nvPr/>
            </p:nvSpPr>
            <p:spPr>
              <a:xfrm>
                <a:off x="3557502" y="2666062"/>
                <a:ext cx="1216189" cy="498998"/>
              </a:xfrm>
              <a:prstGeom prst="rect">
                <a:avLst/>
              </a:prstGeom>
              <a:noFill/>
            </p:spPr>
            <p:txBody>
              <a:bodyPr wrap="square" rtlCol="0">
                <a:spAutoFit/>
              </a:bodyPr>
              <a:lstStyle/>
              <a:p>
                <a:r>
                  <a:rPr kumimoji="1" lang="en-US" altLang="ja-JP" sz="800" dirty="0"/>
                  <a:t>Key</a:t>
                </a:r>
              </a:p>
              <a:p>
                <a:r>
                  <a:rPr kumimoji="1" lang="en-US" altLang="ja-JP" sz="800" dirty="0"/>
                  <a:t> Activities</a:t>
                </a:r>
                <a:endParaRPr kumimoji="1" lang="ja-JP" altLang="en-US" sz="800" dirty="0"/>
              </a:p>
            </p:txBody>
          </p:sp>
          <p:sp>
            <p:nvSpPr>
              <p:cNvPr id="90" name="テキスト ボックス 89">
                <a:extLst>
                  <a:ext uri="{FF2B5EF4-FFF2-40B4-BE49-F238E27FC236}">
                    <a16:creationId xmlns:a16="http://schemas.microsoft.com/office/drawing/2014/main" id="{9F43B676-FEDE-4538-A9A2-D493C567AB10}"/>
                  </a:ext>
                </a:extLst>
              </p:cNvPr>
              <p:cNvSpPr txBox="1"/>
              <p:nvPr/>
            </p:nvSpPr>
            <p:spPr>
              <a:xfrm>
                <a:off x="3557502" y="4075716"/>
                <a:ext cx="1173609" cy="498998"/>
              </a:xfrm>
              <a:prstGeom prst="rect">
                <a:avLst/>
              </a:prstGeom>
              <a:noFill/>
            </p:spPr>
            <p:txBody>
              <a:bodyPr wrap="square" rtlCol="0">
                <a:spAutoFit/>
              </a:bodyPr>
              <a:lstStyle/>
              <a:p>
                <a:r>
                  <a:rPr kumimoji="1" lang="en-US" altLang="ja-JP" sz="800" dirty="0"/>
                  <a:t>Key </a:t>
                </a:r>
              </a:p>
              <a:p>
                <a:r>
                  <a:rPr kumimoji="1" lang="en-US" altLang="ja-JP" sz="800" dirty="0"/>
                  <a:t>Resources</a:t>
                </a:r>
                <a:endParaRPr kumimoji="1" lang="ja-JP" altLang="en-US" sz="800" dirty="0"/>
              </a:p>
            </p:txBody>
          </p:sp>
          <p:sp>
            <p:nvSpPr>
              <p:cNvPr id="91" name="テキスト ボックス 90">
                <a:extLst>
                  <a:ext uri="{FF2B5EF4-FFF2-40B4-BE49-F238E27FC236}">
                    <a16:creationId xmlns:a16="http://schemas.microsoft.com/office/drawing/2014/main" id="{0C08F6C3-091B-4B24-8E3A-DD42052930BE}"/>
                  </a:ext>
                </a:extLst>
              </p:cNvPr>
              <p:cNvSpPr txBox="1"/>
              <p:nvPr/>
            </p:nvSpPr>
            <p:spPr>
              <a:xfrm>
                <a:off x="2541583" y="5560799"/>
                <a:ext cx="1853359" cy="317545"/>
              </a:xfrm>
              <a:prstGeom prst="rect">
                <a:avLst/>
              </a:prstGeom>
              <a:noFill/>
            </p:spPr>
            <p:txBody>
              <a:bodyPr wrap="square" rtlCol="0">
                <a:spAutoFit/>
              </a:bodyPr>
              <a:lstStyle/>
              <a:p>
                <a:r>
                  <a:rPr lang="en-US" altLang="ja-JP" sz="800" dirty="0"/>
                  <a:t>Cost Structure</a:t>
                </a:r>
                <a:endParaRPr kumimoji="1" lang="ja-JP" altLang="en-US" sz="800" dirty="0"/>
              </a:p>
            </p:txBody>
          </p:sp>
          <p:sp>
            <p:nvSpPr>
              <p:cNvPr id="92" name="テキスト ボックス 91">
                <a:extLst>
                  <a:ext uri="{FF2B5EF4-FFF2-40B4-BE49-F238E27FC236}">
                    <a16:creationId xmlns:a16="http://schemas.microsoft.com/office/drawing/2014/main" id="{A0C14472-08B3-4ED9-B1F2-1C274ABD5CC9}"/>
                  </a:ext>
                </a:extLst>
              </p:cNvPr>
              <p:cNvSpPr txBox="1"/>
              <p:nvPr/>
            </p:nvSpPr>
            <p:spPr>
              <a:xfrm>
                <a:off x="5950943" y="2705448"/>
                <a:ext cx="1454618" cy="498998"/>
              </a:xfrm>
              <a:prstGeom prst="rect">
                <a:avLst/>
              </a:prstGeom>
              <a:noFill/>
            </p:spPr>
            <p:txBody>
              <a:bodyPr wrap="square" rtlCol="0">
                <a:spAutoFit/>
              </a:bodyPr>
              <a:lstStyle/>
              <a:p>
                <a:r>
                  <a:rPr lang="en-US" altLang="ja-JP" sz="800" dirty="0"/>
                  <a:t>Customer</a:t>
                </a:r>
              </a:p>
              <a:p>
                <a:r>
                  <a:rPr lang="en-US" altLang="ja-JP" sz="800" dirty="0"/>
                  <a:t>Relationships</a:t>
                </a:r>
                <a:endParaRPr kumimoji="1" lang="ja-JP" altLang="en-US" sz="800" dirty="0"/>
              </a:p>
            </p:txBody>
          </p:sp>
          <p:sp>
            <p:nvSpPr>
              <p:cNvPr id="93" name="テキスト ボックス 92">
                <a:extLst>
                  <a:ext uri="{FF2B5EF4-FFF2-40B4-BE49-F238E27FC236}">
                    <a16:creationId xmlns:a16="http://schemas.microsoft.com/office/drawing/2014/main" id="{2FE7FEE1-8569-4544-895C-1EBF32B93D43}"/>
                  </a:ext>
                </a:extLst>
              </p:cNvPr>
              <p:cNvSpPr txBox="1"/>
              <p:nvPr/>
            </p:nvSpPr>
            <p:spPr>
              <a:xfrm>
                <a:off x="7274757" y="2691087"/>
                <a:ext cx="1122672" cy="498998"/>
              </a:xfrm>
              <a:prstGeom prst="rect">
                <a:avLst/>
              </a:prstGeom>
              <a:noFill/>
            </p:spPr>
            <p:txBody>
              <a:bodyPr wrap="square" rtlCol="0">
                <a:spAutoFit/>
              </a:bodyPr>
              <a:lstStyle/>
              <a:p>
                <a:r>
                  <a:rPr lang="en-US" altLang="ja-JP" sz="800" dirty="0"/>
                  <a:t>Customer </a:t>
                </a:r>
              </a:p>
              <a:p>
                <a:r>
                  <a:rPr lang="en-US" altLang="ja-JP" sz="800" dirty="0"/>
                  <a:t>Segments</a:t>
                </a:r>
                <a:endParaRPr kumimoji="1" lang="ja-JP" altLang="en-US" sz="800" dirty="0"/>
              </a:p>
            </p:txBody>
          </p:sp>
          <p:sp>
            <p:nvSpPr>
              <p:cNvPr id="94" name="テキスト ボックス 93">
                <a:extLst>
                  <a:ext uri="{FF2B5EF4-FFF2-40B4-BE49-F238E27FC236}">
                    <a16:creationId xmlns:a16="http://schemas.microsoft.com/office/drawing/2014/main" id="{BDB6D3B7-D8EF-4112-A75E-A7716C6F8354}"/>
                  </a:ext>
                </a:extLst>
              </p:cNvPr>
              <p:cNvSpPr txBox="1"/>
              <p:nvPr/>
            </p:nvSpPr>
            <p:spPr>
              <a:xfrm>
                <a:off x="6125412" y="4133158"/>
                <a:ext cx="1122672" cy="317545"/>
              </a:xfrm>
              <a:prstGeom prst="rect">
                <a:avLst/>
              </a:prstGeom>
              <a:noFill/>
            </p:spPr>
            <p:txBody>
              <a:bodyPr wrap="square" rtlCol="0">
                <a:spAutoFit/>
              </a:bodyPr>
              <a:lstStyle/>
              <a:p>
                <a:r>
                  <a:rPr lang="en-US" altLang="ja-JP" sz="800" dirty="0"/>
                  <a:t>Channels</a:t>
                </a:r>
                <a:endParaRPr kumimoji="1" lang="ja-JP" altLang="en-US" sz="800" dirty="0"/>
              </a:p>
            </p:txBody>
          </p:sp>
          <p:sp>
            <p:nvSpPr>
              <p:cNvPr id="95" name="テキスト ボックス 94">
                <a:extLst>
                  <a:ext uri="{FF2B5EF4-FFF2-40B4-BE49-F238E27FC236}">
                    <a16:creationId xmlns:a16="http://schemas.microsoft.com/office/drawing/2014/main" id="{3C01BD65-7EE2-41F1-B550-AD849876960F}"/>
                  </a:ext>
                </a:extLst>
              </p:cNvPr>
              <p:cNvSpPr txBox="1"/>
              <p:nvPr/>
            </p:nvSpPr>
            <p:spPr>
              <a:xfrm>
                <a:off x="4762573" y="2979419"/>
                <a:ext cx="1402553" cy="498998"/>
              </a:xfrm>
              <a:prstGeom prst="rect">
                <a:avLst/>
              </a:prstGeom>
              <a:noFill/>
            </p:spPr>
            <p:txBody>
              <a:bodyPr wrap="square" rtlCol="0">
                <a:spAutoFit/>
              </a:bodyPr>
              <a:lstStyle/>
              <a:p>
                <a:r>
                  <a:rPr kumimoji="1" lang="en-US" altLang="ja-JP" sz="800" dirty="0"/>
                  <a:t>Value </a:t>
                </a:r>
              </a:p>
              <a:p>
                <a:r>
                  <a:rPr kumimoji="1" lang="en-US" altLang="ja-JP" sz="800" dirty="0"/>
                  <a:t>Propositions</a:t>
                </a:r>
                <a:endParaRPr kumimoji="1" lang="ja-JP" altLang="en-US" sz="800" dirty="0"/>
              </a:p>
            </p:txBody>
          </p:sp>
          <p:sp>
            <p:nvSpPr>
              <p:cNvPr id="96" name="テキスト ボックス 95">
                <a:extLst>
                  <a:ext uri="{FF2B5EF4-FFF2-40B4-BE49-F238E27FC236}">
                    <a16:creationId xmlns:a16="http://schemas.microsoft.com/office/drawing/2014/main" id="{449C571E-8B3B-4161-B521-38B29BD6C522}"/>
                  </a:ext>
                </a:extLst>
              </p:cNvPr>
              <p:cNvSpPr txBox="1"/>
              <p:nvPr/>
            </p:nvSpPr>
            <p:spPr>
              <a:xfrm>
                <a:off x="5606710" y="5534119"/>
                <a:ext cx="2229382" cy="317545"/>
              </a:xfrm>
              <a:prstGeom prst="rect">
                <a:avLst/>
              </a:prstGeom>
              <a:noFill/>
            </p:spPr>
            <p:txBody>
              <a:bodyPr wrap="square" rtlCol="0">
                <a:spAutoFit/>
              </a:bodyPr>
              <a:lstStyle/>
              <a:p>
                <a:r>
                  <a:rPr kumimoji="1" lang="en-US" altLang="ja-JP" sz="800" dirty="0"/>
                  <a:t>Revenue Streams</a:t>
                </a:r>
                <a:endParaRPr kumimoji="1" lang="ja-JP" altLang="en-US" sz="800" dirty="0"/>
              </a:p>
            </p:txBody>
          </p:sp>
        </p:grpSp>
      </p:grpSp>
      <p:grpSp>
        <p:nvGrpSpPr>
          <p:cNvPr id="97" name="グループ化 96">
            <a:extLst>
              <a:ext uri="{FF2B5EF4-FFF2-40B4-BE49-F238E27FC236}">
                <a16:creationId xmlns:a16="http://schemas.microsoft.com/office/drawing/2014/main" id="{25FD88FE-3F1F-4F66-8D7C-82642B07FC64}"/>
              </a:ext>
            </a:extLst>
          </p:cNvPr>
          <p:cNvGrpSpPr/>
          <p:nvPr/>
        </p:nvGrpSpPr>
        <p:grpSpPr>
          <a:xfrm>
            <a:off x="359359" y="2844349"/>
            <a:ext cx="11601292" cy="1077218"/>
            <a:chOff x="6626743" y="3013501"/>
            <a:chExt cx="11601292" cy="1077218"/>
          </a:xfrm>
        </p:grpSpPr>
        <p:sp>
          <p:nvSpPr>
            <p:cNvPr id="98" name="楕円 97">
              <a:extLst>
                <a:ext uri="{FF2B5EF4-FFF2-40B4-BE49-F238E27FC236}">
                  <a16:creationId xmlns:a16="http://schemas.microsoft.com/office/drawing/2014/main" id="{FE3E8BAD-5FA9-4D7A-A7BE-CE9C5A1F1D85}"/>
                </a:ext>
              </a:extLst>
            </p:cNvPr>
            <p:cNvSpPr/>
            <p:nvPr/>
          </p:nvSpPr>
          <p:spPr>
            <a:xfrm>
              <a:off x="6626743" y="3319834"/>
              <a:ext cx="470342" cy="189924"/>
            </a:xfrm>
            <a:prstGeom prst="ellipse">
              <a:avLst/>
            </a:prstGeom>
            <a:solidFill>
              <a:schemeClr val="accent2">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B1FD6B43-92F5-44D8-9108-AC8335E620A7}"/>
                </a:ext>
              </a:extLst>
            </p:cNvPr>
            <p:cNvGrpSpPr/>
            <p:nvPr/>
          </p:nvGrpSpPr>
          <p:grpSpPr>
            <a:xfrm>
              <a:off x="6626743" y="3013501"/>
              <a:ext cx="11601292" cy="1077218"/>
              <a:chOff x="6626743" y="2999619"/>
              <a:chExt cx="11601292" cy="1077218"/>
            </a:xfrm>
          </p:grpSpPr>
          <p:sp>
            <p:nvSpPr>
              <p:cNvPr id="100" name="テキスト ボックス 99">
                <a:extLst>
                  <a:ext uri="{FF2B5EF4-FFF2-40B4-BE49-F238E27FC236}">
                    <a16:creationId xmlns:a16="http://schemas.microsoft.com/office/drawing/2014/main" id="{B620DC46-6CE8-4202-8C61-36EFE2B85188}"/>
                  </a:ext>
                </a:extLst>
              </p:cNvPr>
              <p:cNvSpPr txBox="1"/>
              <p:nvPr/>
            </p:nvSpPr>
            <p:spPr>
              <a:xfrm>
                <a:off x="7097084" y="2999619"/>
                <a:ext cx="11130951" cy="1077218"/>
              </a:xfrm>
              <a:prstGeom prst="rect">
                <a:avLst/>
              </a:prstGeom>
              <a:noFill/>
            </p:spPr>
            <p:txBody>
              <a:bodyPr wrap="square" rtlCol="0">
                <a:spAutoFit/>
              </a:bodyPr>
              <a:lstStyle/>
              <a:p>
                <a:r>
                  <a:rPr lang="ja-JP" altLang="en-US" sz="1600" dirty="0"/>
                  <a:t>修正</a:t>
                </a:r>
                <a:r>
                  <a:rPr lang="en-US" altLang="ja-JP" sz="1600" dirty="0"/>
                  <a:t>(Maintenance)</a:t>
                </a:r>
                <a:r>
                  <a:rPr lang="ja-JP" altLang="en-US" sz="1600" dirty="0"/>
                  <a:t>：該当分を修正し保守する。（</a:t>
                </a:r>
                <a:r>
                  <a:rPr lang="en-US" altLang="ja-JP" sz="1600" dirty="0"/>
                  <a:t>4</a:t>
                </a:r>
                <a:r>
                  <a:rPr lang="ja-JP" altLang="en-US" sz="1600" dirty="0"/>
                  <a:t>週以内）使用継続</a:t>
                </a:r>
                <a:endParaRPr lang="en-US" altLang="ja-JP" sz="1600" dirty="0"/>
              </a:p>
              <a:p>
                <a:r>
                  <a:rPr kumimoji="1" lang="ja-JP" altLang="en-US" sz="1600" dirty="0"/>
                  <a:t>差し替え</a:t>
                </a:r>
                <a:r>
                  <a:rPr kumimoji="1" lang="en-US" altLang="ja-JP" sz="1600" dirty="0"/>
                  <a:t>(Replace)</a:t>
                </a:r>
                <a:r>
                  <a:rPr kumimoji="1" lang="ja-JP" altLang="en-US" sz="1600" dirty="0"/>
                  <a:t>：</a:t>
                </a:r>
                <a:r>
                  <a:rPr lang="ja-JP" altLang="en-US" sz="1600" dirty="0"/>
                  <a:t>該当部分を作り直す。（</a:t>
                </a:r>
                <a:r>
                  <a:rPr lang="en-US" altLang="ja-JP" sz="1600" dirty="0"/>
                  <a:t>12</a:t>
                </a:r>
                <a:r>
                  <a:rPr lang="ja-JP" altLang="en-US" sz="1600" dirty="0"/>
                  <a:t>週以内）⇒開発完了後、該当部分を追加、差し替えをする。</a:t>
                </a:r>
                <a:endParaRPr kumimoji="1" lang="en-US" altLang="ja-JP" sz="1600" dirty="0"/>
              </a:p>
              <a:p>
                <a:r>
                  <a:rPr lang="ja-JP" altLang="en-US" sz="1600" dirty="0"/>
                  <a:t>移行</a:t>
                </a:r>
                <a:r>
                  <a:rPr lang="en-US" altLang="ja-JP" sz="1600" dirty="0"/>
                  <a:t>(Convert)</a:t>
                </a:r>
                <a:r>
                  <a:rPr lang="ja-JP" altLang="en-US" sz="1600" dirty="0"/>
                  <a:t>：新しいやり方に作り直す。（</a:t>
                </a:r>
                <a:r>
                  <a:rPr lang="en-US" altLang="ja-JP" sz="1600" dirty="0"/>
                  <a:t>13</a:t>
                </a:r>
                <a:r>
                  <a:rPr lang="ja-JP" altLang="en-US" sz="1600" dirty="0"/>
                  <a:t>週以上）⇒既存を稼働させながら並行してアジャイルで新規を開発し、一定の条件で移行可能な状態に至ったらば、業務を新しいモノに切り替えて移行を完了する</a:t>
                </a:r>
                <a:endParaRPr kumimoji="1" lang="ja-JP" altLang="en-US" sz="1600" dirty="0"/>
              </a:p>
            </p:txBody>
          </p:sp>
          <p:sp>
            <p:nvSpPr>
              <p:cNvPr id="101" name="楕円 100">
                <a:extLst>
                  <a:ext uri="{FF2B5EF4-FFF2-40B4-BE49-F238E27FC236}">
                    <a16:creationId xmlns:a16="http://schemas.microsoft.com/office/drawing/2014/main" id="{3907A60C-E1D2-4137-BF94-005D84F83CA3}"/>
                  </a:ext>
                </a:extLst>
              </p:cNvPr>
              <p:cNvSpPr/>
              <p:nvPr/>
            </p:nvSpPr>
            <p:spPr>
              <a:xfrm>
                <a:off x="6626743" y="3041728"/>
                <a:ext cx="470342" cy="189924"/>
              </a:xfrm>
              <a:prstGeom prst="ellipse">
                <a:avLst/>
              </a:pr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0D395994-80D4-48BB-8CF0-A146AD61DC14}"/>
                  </a:ext>
                </a:extLst>
              </p:cNvPr>
              <p:cNvSpPr/>
              <p:nvPr/>
            </p:nvSpPr>
            <p:spPr>
              <a:xfrm>
                <a:off x="6626743" y="3563176"/>
                <a:ext cx="470342" cy="189924"/>
              </a:xfrm>
              <a:prstGeom prst="ellipse">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0" name="テキスト ボックス 9">
            <a:extLst>
              <a:ext uri="{FF2B5EF4-FFF2-40B4-BE49-F238E27FC236}">
                <a16:creationId xmlns:a16="http://schemas.microsoft.com/office/drawing/2014/main" id="{CA6CCC17-8E7B-44A7-A79B-038269DAF085}"/>
              </a:ext>
            </a:extLst>
          </p:cNvPr>
          <p:cNvSpPr txBox="1"/>
          <p:nvPr/>
        </p:nvSpPr>
        <p:spPr>
          <a:xfrm>
            <a:off x="329201" y="325908"/>
            <a:ext cx="5095710" cy="461665"/>
          </a:xfrm>
          <a:prstGeom prst="rect">
            <a:avLst/>
          </a:prstGeom>
          <a:noFill/>
        </p:spPr>
        <p:txBody>
          <a:bodyPr wrap="square" rtlCol="0">
            <a:spAutoFit/>
          </a:bodyPr>
          <a:lstStyle/>
          <a:p>
            <a:r>
              <a:rPr kumimoji="1" lang="ja-JP" altLang="en-US" sz="2400" dirty="0"/>
              <a:t>既存サービス（システム）の更新</a:t>
            </a:r>
          </a:p>
        </p:txBody>
      </p:sp>
      <p:sp>
        <p:nvSpPr>
          <p:cNvPr id="11" name="テキスト ボックス 10">
            <a:extLst>
              <a:ext uri="{FF2B5EF4-FFF2-40B4-BE49-F238E27FC236}">
                <a16:creationId xmlns:a16="http://schemas.microsoft.com/office/drawing/2014/main" id="{DB8A6EC2-2F08-4EAD-A3BB-883C8BE5599B}"/>
              </a:ext>
            </a:extLst>
          </p:cNvPr>
          <p:cNvSpPr txBox="1"/>
          <p:nvPr/>
        </p:nvSpPr>
        <p:spPr>
          <a:xfrm>
            <a:off x="308966" y="902488"/>
            <a:ext cx="5095710" cy="584775"/>
          </a:xfrm>
          <a:prstGeom prst="rect">
            <a:avLst/>
          </a:prstGeom>
          <a:noFill/>
        </p:spPr>
        <p:txBody>
          <a:bodyPr wrap="square" rtlCol="0">
            <a:spAutoFit/>
          </a:bodyPr>
          <a:lstStyle/>
          <a:p>
            <a:r>
              <a:rPr kumimoji="1" lang="ja-JP" altLang="en-US" sz="1600" dirty="0"/>
              <a:t>既存サービス（システム）への変更修正、保守要求は、下記の判断基準</a:t>
            </a:r>
            <a:r>
              <a:rPr lang="ja-JP" altLang="en-US" sz="1600" dirty="0"/>
              <a:t>にて対処する。</a:t>
            </a:r>
            <a:endParaRPr kumimoji="1" lang="ja-JP" altLang="en-US" sz="1600" dirty="0"/>
          </a:p>
        </p:txBody>
      </p:sp>
      <p:sp>
        <p:nvSpPr>
          <p:cNvPr id="12" name="テキスト ボックス 11">
            <a:extLst>
              <a:ext uri="{FF2B5EF4-FFF2-40B4-BE49-F238E27FC236}">
                <a16:creationId xmlns:a16="http://schemas.microsoft.com/office/drawing/2014/main" id="{5472AAE4-A593-4FC1-8D39-5B8CEA0C1DF8}"/>
              </a:ext>
            </a:extLst>
          </p:cNvPr>
          <p:cNvSpPr txBox="1"/>
          <p:nvPr/>
        </p:nvSpPr>
        <p:spPr>
          <a:xfrm>
            <a:off x="237884" y="1657452"/>
            <a:ext cx="4938646" cy="923330"/>
          </a:xfrm>
          <a:prstGeom prst="rect">
            <a:avLst/>
          </a:prstGeom>
          <a:noFill/>
        </p:spPr>
        <p:txBody>
          <a:bodyPr wrap="square" rtlCol="0">
            <a:spAutoFit/>
          </a:bodyPr>
          <a:lstStyle/>
          <a:p>
            <a:r>
              <a:rPr kumimoji="1" lang="ja-JP" altLang="en-US" dirty="0"/>
              <a:t>マネジメント・メッシュの管理項目に注目して、運用中サービス（システム）への変更、保守の必要性を定期的にレビュー</a:t>
            </a:r>
          </a:p>
        </p:txBody>
      </p:sp>
      <p:grpSp>
        <p:nvGrpSpPr>
          <p:cNvPr id="17" name="グループ化 16">
            <a:extLst>
              <a:ext uri="{FF2B5EF4-FFF2-40B4-BE49-F238E27FC236}">
                <a16:creationId xmlns:a16="http://schemas.microsoft.com/office/drawing/2014/main" id="{52916800-7E6B-4007-AE13-937CA6202EF3}"/>
              </a:ext>
            </a:extLst>
          </p:cNvPr>
          <p:cNvGrpSpPr/>
          <p:nvPr/>
        </p:nvGrpSpPr>
        <p:grpSpPr>
          <a:xfrm>
            <a:off x="5713864" y="787573"/>
            <a:ext cx="2092189" cy="1967318"/>
            <a:chOff x="5151907" y="860953"/>
            <a:chExt cx="2605469" cy="2260417"/>
          </a:xfrm>
        </p:grpSpPr>
        <p:grpSp>
          <p:nvGrpSpPr>
            <p:cNvPr id="110" name="グループ化 109">
              <a:extLst>
                <a:ext uri="{FF2B5EF4-FFF2-40B4-BE49-F238E27FC236}">
                  <a16:creationId xmlns:a16="http://schemas.microsoft.com/office/drawing/2014/main" id="{07F620D2-1557-4F1C-A14F-0BF227343E29}"/>
                </a:ext>
              </a:extLst>
            </p:cNvPr>
            <p:cNvGrpSpPr/>
            <p:nvPr/>
          </p:nvGrpSpPr>
          <p:grpSpPr>
            <a:xfrm>
              <a:off x="5516724" y="1173370"/>
              <a:ext cx="1736522" cy="1656708"/>
              <a:chOff x="6336224" y="3385842"/>
              <a:chExt cx="4233620" cy="3377876"/>
            </a:xfrm>
          </p:grpSpPr>
          <p:sp>
            <p:nvSpPr>
              <p:cNvPr id="111" name="正方形/長方形 110">
                <a:extLst>
                  <a:ext uri="{FF2B5EF4-FFF2-40B4-BE49-F238E27FC236}">
                    <a16:creationId xmlns:a16="http://schemas.microsoft.com/office/drawing/2014/main" id="{024656FA-55AA-4176-9FBA-B04F1E89D175}"/>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7B76F5EE-35A1-49FA-AFC5-A71C0809DDC5}"/>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5E82C355-59C8-4C02-878A-ED77F395ED4D}"/>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9DBDD312-E279-439E-9D26-9150BA3BFCFB}"/>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3178B13A-37D6-44C5-9E3A-3B0AA7635020}"/>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4237792E-FD4A-48D6-995C-07EF0A77CC26}"/>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正方形/長方形 116">
                <a:extLst>
                  <a:ext uri="{FF2B5EF4-FFF2-40B4-BE49-F238E27FC236}">
                    <a16:creationId xmlns:a16="http://schemas.microsoft.com/office/drawing/2014/main" id="{BA2DA768-A98E-4332-893A-A318A05A0B04}"/>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76F8F975-DB80-4E9A-9579-C10F0EBEB350}"/>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643B5806-63D0-4984-94FA-76661E074A27}"/>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18F032EA-39A2-43B2-81C4-8BF61E012639}"/>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976CD348-4C1C-4B1A-9A19-D2E67367719D}"/>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7178B755-27C2-4F29-B74B-4902309BDAA9}"/>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C281F1EC-F804-4B8D-B004-703C1747652B}"/>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73ED9587-DF53-468D-82AD-FC40B2B1F741}"/>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B95B9E53-F78C-49CC-901F-F12460643860}"/>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822E71A9-FC1B-4A40-829D-43A075275113}"/>
                </a:ext>
              </a:extLst>
            </p:cNvPr>
            <p:cNvSpPr txBox="1"/>
            <p:nvPr/>
          </p:nvSpPr>
          <p:spPr>
            <a:xfrm>
              <a:off x="5679182" y="860953"/>
              <a:ext cx="1443118" cy="307777"/>
            </a:xfrm>
            <a:prstGeom prst="rect">
              <a:avLst/>
            </a:prstGeom>
            <a:noFill/>
          </p:spPr>
          <p:txBody>
            <a:bodyPr wrap="square" rtlCol="0">
              <a:spAutoFit/>
            </a:bodyPr>
            <a:lstStyle/>
            <a:p>
              <a:pPr algn="ctr"/>
              <a:r>
                <a:rPr kumimoji="1" lang="ja-JP" altLang="en-US" sz="1400" b="1" dirty="0">
                  <a:solidFill>
                    <a:srgbClr val="7030A0"/>
                  </a:solidFill>
                </a:rPr>
                <a:t>リソース</a:t>
              </a:r>
            </a:p>
          </p:txBody>
        </p:sp>
        <p:sp>
          <p:nvSpPr>
            <p:cNvPr id="14" name="テキスト ボックス 13">
              <a:extLst>
                <a:ext uri="{FF2B5EF4-FFF2-40B4-BE49-F238E27FC236}">
                  <a16:creationId xmlns:a16="http://schemas.microsoft.com/office/drawing/2014/main" id="{02EE8413-0562-408D-8D19-3B984052FB85}"/>
                </a:ext>
              </a:extLst>
            </p:cNvPr>
            <p:cNvSpPr txBox="1"/>
            <p:nvPr/>
          </p:nvSpPr>
          <p:spPr>
            <a:xfrm>
              <a:off x="5151907" y="1299672"/>
              <a:ext cx="400110" cy="1371132"/>
            </a:xfrm>
            <a:prstGeom prst="rect">
              <a:avLst/>
            </a:prstGeom>
            <a:noFill/>
          </p:spPr>
          <p:txBody>
            <a:bodyPr vert="eaVert" wrap="square" rtlCol="0">
              <a:spAutoFit/>
            </a:bodyPr>
            <a:lstStyle/>
            <a:p>
              <a:pPr algn="ctr"/>
              <a:r>
                <a:rPr kumimoji="1" lang="ja-JP" altLang="en-US" sz="1400" b="1" dirty="0">
                  <a:solidFill>
                    <a:srgbClr val="7030A0"/>
                  </a:solidFill>
                </a:rPr>
                <a:t>ビジネス環境</a:t>
              </a:r>
            </a:p>
          </p:txBody>
        </p:sp>
        <p:sp>
          <p:nvSpPr>
            <p:cNvPr id="15" name="テキスト ボックス 14">
              <a:extLst>
                <a:ext uri="{FF2B5EF4-FFF2-40B4-BE49-F238E27FC236}">
                  <a16:creationId xmlns:a16="http://schemas.microsoft.com/office/drawing/2014/main" id="{501AE7D9-38AB-48ED-80B2-253B1EC3640A}"/>
                </a:ext>
              </a:extLst>
            </p:cNvPr>
            <p:cNvSpPr txBox="1"/>
            <p:nvPr/>
          </p:nvSpPr>
          <p:spPr>
            <a:xfrm>
              <a:off x="7141823" y="1341758"/>
              <a:ext cx="615553" cy="1371132"/>
            </a:xfrm>
            <a:prstGeom prst="rect">
              <a:avLst/>
            </a:prstGeom>
            <a:noFill/>
          </p:spPr>
          <p:txBody>
            <a:bodyPr vert="eaVert" wrap="square" rtlCol="0">
              <a:spAutoFit/>
            </a:bodyPr>
            <a:lstStyle/>
            <a:p>
              <a:r>
                <a:rPr kumimoji="1" lang="ja-JP" altLang="en-US" sz="1400" b="1" dirty="0">
                  <a:solidFill>
                    <a:srgbClr val="7030A0"/>
                  </a:solidFill>
                </a:rPr>
                <a:t>革新的な</a:t>
              </a:r>
              <a:endParaRPr kumimoji="1" lang="en-US" altLang="ja-JP" sz="1400" b="1" dirty="0">
                <a:solidFill>
                  <a:srgbClr val="7030A0"/>
                </a:solidFill>
              </a:endParaRPr>
            </a:p>
            <a:p>
              <a:pPr algn="ctr"/>
              <a:r>
                <a:rPr kumimoji="1" lang="ja-JP" altLang="en-US" sz="1400" b="1" dirty="0">
                  <a:solidFill>
                    <a:srgbClr val="7030A0"/>
                  </a:solidFill>
                </a:rPr>
                <a:t>テクノロジー</a:t>
              </a:r>
            </a:p>
          </p:txBody>
        </p:sp>
        <p:sp>
          <p:nvSpPr>
            <p:cNvPr id="16" name="テキスト ボックス 15">
              <a:extLst>
                <a:ext uri="{FF2B5EF4-FFF2-40B4-BE49-F238E27FC236}">
                  <a16:creationId xmlns:a16="http://schemas.microsoft.com/office/drawing/2014/main" id="{290CA696-1F11-4846-931B-FE48144392D6}"/>
                </a:ext>
              </a:extLst>
            </p:cNvPr>
            <p:cNvSpPr txBox="1"/>
            <p:nvPr/>
          </p:nvSpPr>
          <p:spPr>
            <a:xfrm>
              <a:off x="5552017" y="2813593"/>
              <a:ext cx="1618430" cy="307777"/>
            </a:xfrm>
            <a:prstGeom prst="rect">
              <a:avLst/>
            </a:prstGeom>
            <a:noFill/>
          </p:spPr>
          <p:txBody>
            <a:bodyPr wrap="square" rtlCol="0">
              <a:spAutoFit/>
            </a:bodyPr>
            <a:lstStyle/>
            <a:p>
              <a:pPr algn="ctr"/>
              <a:r>
                <a:rPr kumimoji="1" lang="ja-JP" altLang="en-US" sz="1400" b="1" dirty="0">
                  <a:solidFill>
                    <a:srgbClr val="7030A0"/>
                  </a:solidFill>
                </a:rPr>
                <a:t>管理手法</a:t>
              </a:r>
            </a:p>
          </p:txBody>
        </p:sp>
      </p:grpSp>
      <p:cxnSp>
        <p:nvCxnSpPr>
          <p:cNvPr id="59" name="直線コネクタ 58">
            <a:extLst>
              <a:ext uri="{FF2B5EF4-FFF2-40B4-BE49-F238E27FC236}">
                <a16:creationId xmlns:a16="http://schemas.microsoft.com/office/drawing/2014/main" id="{EEBB9273-7187-46FF-A1CF-893D444859F3}"/>
              </a:ext>
            </a:extLst>
          </p:cNvPr>
          <p:cNvCxnSpPr>
            <a:cxnSpLocks/>
            <a:stCxn id="13" idx="0"/>
          </p:cNvCxnSpPr>
          <p:nvPr/>
        </p:nvCxnSpPr>
        <p:spPr>
          <a:xfrm flipV="1">
            <a:off x="6716676" y="593607"/>
            <a:ext cx="1627860" cy="193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1FBF31D1-F120-43A1-826D-5BBF74273CBD}"/>
              </a:ext>
            </a:extLst>
          </p:cNvPr>
          <p:cNvCxnSpPr>
            <a:cxnSpLocks/>
            <a:endCxn id="18" idx="4"/>
          </p:cNvCxnSpPr>
          <p:nvPr/>
        </p:nvCxnSpPr>
        <p:spPr>
          <a:xfrm flipH="1" flipV="1">
            <a:off x="6744979" y="2813885"/>
            <a:ext cx="1635760" cy="224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123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0"/>
            <a:ext cx="9144001" cy="6858000"/>
          </a:xfrm>
          <a:prstGeom prst="rect">
            <a:avLst/>
          </a:prstGeom>
        </p:spPr>
      </p:pic>
      <p:sp>
        <p:nvSpPr>
          <p:cNvPr id="2" name="タイトル 1"/>
          <p:cNvSpPr>
            <a:spLocks noGrp="1"/>
          </p:cNvSpPr>
          <p:nvPr>
            <p:ph type="title"/>
          </p:nvPr>
        </p:nvSpPr>
        <p:spPr>
          <a:xfrm>
            <a:off x="2855640" y="2852936"/>
            <a:ext cx="6306886" cy="778098"/>
          </a:xfrm>
        </p:spPr>
        <p:txBody>
          <a:bodyPr>
            <a:normAutofit/>
          </a:bodyPr>
          <a:lstStyle/>
          <a:p>
            <a:r>
              <a:rPr lang="en-US" altLang="ja-JP" sz="3200" dirty="0">
                <a:solidFill>
                  <a:schemeClr val="accent6">
                    <a:lumMod val="20000"/>
                    <a:lumOff val="80000"/>
                  </a:schemeClr>
                </a:solidFill>
              </a:rPr>
              <a:t>DevOps = Development + Operation</a:t>
            </a:r>
            <a:endParaRPr lang="ja-JP" altLang="en-US" sz="3200" dirty="0">
              <a:solidFill>
                <a:schemeClr val="accent6">
                  <a:lumMod val="20000"/>
                  <a:lumOff val="80000"/>
                </a:schemeClr>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4" name="スライド番号プレースホルダー 3"/>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49</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49227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E466B27-87B8-4207-B8A0-BC7B584705F9}"/>
              </a:ext>
            </a:extLst>
          </p:cNvPr>
          <p:cNvSpPr/>
          <p:nvPr/>
        </p:nvSpPr>
        <p:spPr>
          <a:xfrm>
            <a:off x="404712" y="3309697"/>
            <a:ext cx="2640293" cy="420564"/>
          </a:xfrm>
          <a:prstGeom prst="rect">
            <a:avLst/>
          </a:prstGeom>
        </p:spPr>
        <p:txBody>
          <a:bodyPr wrap="square">
            <a:spAutoFit/>
          </a:bodyPr>
          <a:lstStyle/>
          <a:p>
            <a:pPr algn="ctr"/>
            <a:r>
              <a:rPr lang="ja-JP" altLang="en-US" sz="2133" b="1" dirty="0">
                <a:latin typeface="Arial Unicode MS" panose="020B0604020202020204" pitchFamily="34" charset="-128"/>
                <a:ea typeface="Calibri" panose="020F0502020204030204" pitchFamily="34" charset="0"/>
                <a:cs typeface="Times New Roman" panose="02020603050405020304" pitchFamily="18" charset="0"/>
              </a:rPr>
              <a:t>タクシー業界</a:t>
            </a:r>
            <a:endParaRPr lang="en-US" sz="2133" b="1" dirty="0">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3" name="Rectangle 4">
            <a:extLst>
              <a:ext uri="{FF2B5EF4-FFF2-40B4-BE49-F238E27FC236}">
                <a16:creationId xmlns:a16="http://schemas.microsoft.com/office/drawing/2014/main" id="{37B31022-297B-42E2-832F-8228EF5F1027}"/>
              </a:ext>
            </a:extLst>
          </p:cNvPr>
          <p:cNvSpPr/>
          <p:nvPr/>
        </p:nvSpPr>
        <p:spPr>
          <a:xfrm>
            <a:off x="3298824" y="3309696"/>
            <a:ext cx="2928325" cy="420564"/>
          </a:xfrm>
          <a:prstGeom prst="rect">
            <a:avLst/>
          </a:prstGeom>
        </p:spPr>
        <p:txBody>
          <a:bodyPr wrap="square">
            <a:spAutoFit/>
          </a:bodyPr>
          <a:lstStyle/>
          <a:p>
            <a:pPr algn="ctr"/>
            <a:r>
              <a:rPr lang="ja-JP" altLang="en-US" sz="2133" b="1" dirty="0">
                <a:latin typeface="Arial Unicode MS" panose="020B0604020202020204" pitchFamily="34" charset="-128"/>
                <a:ea typeface="Calibri" panose="020F0502020204030204" pitchFamily="34" charset="0"/>
                <a:cs typeface="Times New Roman" panose="02020603050405020304" pitchFamily="18" charset="0"/>
              </a:rPr>
              <a:t>メディア業界</a:t>
            </a:r>
            <a:endParaRPr lang="en-US" sz="2133" b="1" dirty="0">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4" name="Rectangle 5">
            <a:extLst>
              <a:ext uri="{FF2B5EF4-FFF2-40B4-BE49-F238E27FC236}">
                <a16:creationId xmlns:a16="http://schemas.microsoft.com/office/drawing/2014/main" id="{ABC6398D-2BA5-426B-B566-33E7A2171CF4}"/>
              </a:ext>
            </a:extLst>
          </p:cNvPr>
          <p:cNvSpPr/>
          <p:nvPr/>
        </p:nvSpPr>
        <p:spPr>
          <a:xfrm>
            <a:off x="6377770" y="3309696"/>
            <a:ext cx="2911147" cy="420564"/>
          </a:xfrm>
          <a:prstGeom prst="rect">
            <a:avLst/>
          </a:prstGeom>
        </p:spPr>
        <p:txBody>
          <a:bodyPr wrap="square">
            <a:spAutoFit/>
          </a:bodyPr>
          <a:lstStyle/>
          <a:p>
            <a:pPr algn="ctr"/>
            <a:r>
              <a:rPr lang="ja-JP" altLang="en-US" sz="2133" b="1" dirty="0">
                <a:latin typeface="Arial Unicode MS" panose="020B0604020202020204" pitchFamily="34" charset="-128"/>
                <a:ea typeface="Calibri" panose="020F0502020204030204" pitchFamily="34" charset="0"/>
                <a:cs typeface="Times New Roman" panose="02020603050405020304" pitchFamily="18" charset="0"/>
              </a:rPr>
              <a:t>小売業界</a:t>
            </a:r>
            <a:endParaRPr lang="en-US" sz="2133" b="1" dirty="0">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5" name="Rectangle 6">
            <a:extLst>
              <a:ext uri="{FF2B5EF4-FFF2-40B4-BE49-F238E27FC236}">
                <a16:creationId xmlns:a16="http://schemas.microsoft.com/office/drawing/2014/main" id="{5434D5EA-8B8E-40C4-AE92-463B7444AA6C}"/>
              </a:ext>
            </a:extLst>
          </p:cNvPr>
          <p:cNvSpPr/>
          <p:nvPr/>
        </p:nvSpPr>
        <p:spPr>
          <a:xfrm>
            <a:off x="9392114" y="3309696"/>
            <a:ext cx="2640293" cy="420564"/>
          </a:xfrm>
          <a:prstGeom prst="rect">
            <a:avLst/>
          </a:prstGeom>
        </p:spPr>
        <p:txBody>
          <a:bodyPr wrap="square">
            <a:spAutoFit/>
          </a:bodyPr>
          <a:lstStyle/>
          <a:p>
            <a:pPr algn="ctr"/>
            <a:r>
              <a:rPr lang="ja-JP" altLang="en-US" sz="2133" b="1" dirty="0">
                <a:latin typeface="Arial Unicode MS" panose="020B0604020202020204" pitchFamily="34" charset="-128"/>
                <a:ea typeface="Calibri" panose="020F0502020204030204" pitchFamily="34" charset="0"/>
                <a:cs typeface="Times New Roman" panose="02020603050405020304" pitchFamily="18" charset="0"/>
              </a:rPr>
              <a:t>旅客業界</a:t>
            </a:r>
            <a:endParaRPr lang="en-US" sz="2133" b="1" dirty="0">
              <a:latin typeface="Arial Unicode MS" panose="020B0604020202020204" pitchFamily="34" charset="-128"/>
              <a:ea typeface="Calibri" panose="020F0502020204030204" pitchFamily="34" charset="0"/>
              <a:cs typeface="Times New Roman" panose="02020603050405020304" pitchFamily="18" charset="0"/>
            </a:endParaRPr>
          </a:p>
        </p:txBody>
      </p:sp>
      <p:pic>
        <p:nvPicPr>
          <p:cNvPr id="6" name="Picture 2">
            <a:extLst>
              <a:ext uri="{FF2B5EF4-FFF2-40B4-BE49-F238E27FC236}">
                <a16:creationId xmlns:a16="http://schemas.microsoft.com/office/drawing/2014/main" id="{A1F4BB09-236C-4E38-A446-1F7411DC1790}"/>
              </a:ext>
            </a:extLst>
          </p:cNvPr>
          <p:cNvPicPr>
            <a:picLocks noChangeAspect="1"/>
          </p:cNvPicPr>
          <p:nvPr/>
        </p:nvPicPr>
        <p:blipFill>
          <a:blip r:embed="rId2"/>
          <a:stretch>
            <a:fillRect/>
          </a:stretch>
        </p:blipFill>
        <p:spPr>
          <a:xfrm>
            <a:off x="940133" y="1485494"/>
            <a:ext cx="1536700" cy="1549400"/>
          </a:xfrm>
          <a:prstGeom prst="rect">
            <a:avLst/>
          </a:prstGeom>
        </p:spPr>
      </p:pic>
      <p:pic>
        <p:nvPicPr>
          <p:cNvPr id="7" name="Picture 7">
            <a:extLst>
              <a:ext uri="{FF2B5EF4-FFF2-40B4-BE49-F238E27FC236}">
                <a16:creationId xmlns:a16="http://schemas.microsoft.com/office/drawing/2014/main" id="{FE7390E7-8F21-435C-834B-2CF8800D9203}"/>
              </a:ext>
            </a:extLst>
          </p:cNvPr>
          <p:cNvPicPr>
            <a:picLocks noChangeAspect="1"/>
          </p:cNvPicPr>
          <p:nvPr/>
        </p:nvPicPr>
        <p:blipFill>
          <a:blip r:embed="rId3"/>
          <a:stretch>
            <a:fillRect/>
          </a:stretch>
        </p:blipFill>
        <p:spPr>
          <a:xfrm>
            <a:off x="4089603" y="1612494"/>
            <a:ext cx="1397000" cy="1422400"/>
          </a:xfrm>
          <a:prstGeom prst="rect">
            <a:avLst/>
          </a:prstGeom>
        </p:spPr>
      </p:pic>
      <p:pic>
        <p:nvPicPr>
          <p:cNvPr id="8" name="Picture 8">
            <a:extLst>
              <a:ext uri="{FF2B5EF4-FFF2-40B4-BE49-F238E27FC236}">
                <a16:creationId xmlns:a16="http://schemas.microsoft.com/office/drawing/2014/main" id="{31FCE4F3-9276-496B-9EAA-5143D02C6E87}"/>
              </a:ext>
            </a:extLst>
          </p:cNvPr>
          <p:cNvPicPr>
            <a:picLocks noChangeAspect="1"/>
          </p:cNvPicPr>
          <p:nvPr/>
        </p:nvPicPr>
        <p:blipFill>
          <a:blip r:embed="rId4"/>
          <a:stretch>
            <a:fillRect/>
          </a:stretch>
        </p:blipFill>
        <p:spPr>
          <a:xfrm>
            <a:off x="7201047" y="1612494"/>
            <a:ext cx="1422400" cy="1422400"/>
          </a:xfrm>
          <a:prstGeom prst="rect">
            <a:avLst/>
          </a:prstGeom>
        </p:spPr>
      </p:pic>
      <p:pic>
        <p:nvPicPr>
          <p:cNvPr id="9" name="Picture 9">
            <a:extLst>
              <a:ext uri="{FF2B5EF4-FFF2-40B4-BE49-F238E27FC236}">
                <a16:creationId xmlns:a16="http://schemas.microsoft.com/office/drawing/2014/main" id="{C541DB78-6E7D-4C0B-948F-050004BF6B01}"/>
              </a:ext>
            </a:extLst>
          </p:cNvPr>
          <p:cNvPicPr>
            <a:picLocks noChangeAspect="1"/>
          </p:cNvPicPr>
          <p:nvPr/>
        </p:nvPicPr>
        <p:blipFill>
          <a:blip r:embed="rId5"/>
          <a:stretch>
            <a:fillRect/>
          </a:stretch>
        </p:blipFill>
        <p:spPr>
          <a:xfrm>
            <a:off x="10013761" y="1637894"/>
            <a:ext cx="1397000" cy="1397000"/>
          </a:xfrm>
          <a:prstGeom prst="rect">
            <a:avLst/>
          </a:prstGeom>
        </p:spPr>
      </p:pic>
      <p:sp>
        <p:nvSpPr>
          <p:cNvPr id="10" name="テキスト ボックス 9">
            <a:extLst>
              <a:ext uri="{FF2B5EF4-FFF2-40B4-BE49-F238E27FC236}">
                <a16:creationId xmlns:a16="http://schemas.microsoft.com/office/drawing/2014/main" id="{95BBB5E3-83C6-46E8-B7D2-6B776C9A8BDB}"/>
              </a:ext>
            </a:extLst>
          </p:cNvPr>
          <p:cNvSpPr txBox="1"/>
          <p:nvPr/>
        </p:nvSpPr>
        <p:spPr>
          <a:xfrm>
            <a:off x="830510" y="536895"/>
            <a:ext cx="5203693" cy="523220"/>
          </a:xfrm>
          <a:prstGeom prst="rect">
            <a:avLst/>
          </a:prstGeom>
          <a:noFill/>
        </p:spPr>
        <p:txBody>
          <a:bodyPr wrap="square" rtlCol="0">
            <a:spAutoFit/>
          </a:bodyPr>
          <a:lstStyle/>
          <a:p>
            <a:r>
              <a:rPr lang="ja-JP" altLang="en-US" sz="2800" dirty="0"/>
              <a:t>デジタル・ビジネスの特徴</a:t>
            </a:r>
            <a:endParaRPr kumimoji="1" lang="ja-JP" altLang="en-US" sz="2800" dirty="0"/>
          </a:p>
        </p:txBody>
      </p:sp>
      <p:sp>
        <p:nvSpPr>
          <p:cNvPr id="11" name="テキスト ボックス 10">
            <a:extLst>
              <a:ext uri="{FF2B5EF4-FFF2-40B4-BE49-F238E27FC236}">
                <a16:creationId xmlns:a16="http://schemas.microsoft.com/office/drawing/2014/main" id="{55647A6D-E469-4F19-9C46-E7374E503EE7}"/>
              </a:ext>
            </a:extLst>
          </p:cNvPr>
          <p:cNvSpPr txBox="1"/>
          <p:nvPr/>
        </p:nvSpPr>
        <p:spPr>
          <a:xfrm>
            <a:off x="2775080" y="4588778"/>
            <a:ext cx="6518246" cy="923330"/>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t>アセット（資産）を持たない、小さい。</a:t>
            </a:r>
            <a:endParaRPr kumimoji="1" lang="en-US" altLang="ja-JP" dirty="0"/>
          </a:p>
          <a:p>
            <a:pPr marL="285750" indent="-285750">
              <a:buFont typeface="Wingdings" panose="05000000000000000000" pitchFamily="2" charset="2"/>
              <a:buChar char="Ø"/>
            </a:pPr>
            <a:r>
              <a:rPr lang="ja-JP" altLang="en-US" dirty="0"/>
              <a:t>市場は、最初からグローバル</a:t>
            </a:r>
            <a:endParaRPr lang="en-US" altLang="ja-JP" dirty="0"/>
          </a:p>
          <a:p>
            <a:pPr marL="285750" indent="-285750">
              <a:buFont typeface="Wingdings" panose="05000000000000000000" pitchFamily="2" charset="2"/>
              <a:buChar char="Ø"/>
            </a:pPr>
            <a:r>
              <a:rPr kumimoji="1" lang="ja-JP" altLang="en-US" dirty="0"/>
              <a:t>サービスがプラットフォーム化される。</a:t>
            </a:r>
          </a:p>
        </p:txBody>
      </p:sp>
    </p:spTree>
    <p:extLst>
      <p:ext uri="{BB962C8B-B14F-4D97-AF65-F5344CB8AC3E}">
        <p14:creationId xmlns:p14="http://schemas.microsoft.com/office/powerpoint/2010/main" val="2712840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en-US" altLang="ja-JP" sz="2800" dirty="0"/>
              <a:t>DevOps</a:t>
            </a:r>
            <a:r>
              <a:rPr lang="ja-JP" altLang="en-US" sz="2800" dirty="0"/>
              <a:t>とは、</a:t>
            </a:r>
          </a:p>
        </p:txBody>
      </p:sp>
      <p:sp>
        <p:nvSpPr>
          <p:cNvPr id="3" name="コンテンツ プレースホルダー 2"/>
          <p:cNvSpPr>
            <a:spLocks noGrp="1"/>
          </p:cNvSpPr>
          <p:nvPr>
            <p:ph idx="1"/>
          </p:nvPr>
        </p:nvSpPr>
        <p:spPr>
          <a:xfrm>
            <a:off x="1977807" y="1026314"/>
            <a:ext cx="8424936" cy="3456384"/>
          </a:xfrm>
        </p:spPr>
        <p:txBody>
          <a:bodyPr>
            <a:normAutofit fontScale="92500"/>
          </a:bodyPr>
          <a:lstStyle/>
          <a:p>
            <a:r>
              <a:rPr lang="en-US" altLang="ja-JP" sz="1800" dirty="0"/>
              <a:t>Development + Operation</a:t>
            </a:r>
            <a:r>
              <a:rPr lang="ja-JP" altLang="en-US" sz="1800" dirty="0"/>
              <a:t>　の造語</a:t>
            </a:r>
            <a:endParaRPr lang="en-US" altLang="ja-JP" sz="1800" dirty="0"/>
          </a:p>
          <a:p>
            <a:r>
              <a:rPr lang="en-US" altLang="ja-JP" sz="1800" dirty="0"/>
              <a:t>2009</a:t>
            </a:r>
            <a:r>
              <a:rPr lang="ja-JP" altLang="en-US" sz="1800" dirty="0"/>
              <a:t>年に「</a:t>
            </a:r>
            <a:r>
              <a:rPr lang="en-US" altLang="ja-JP" sz="1800" dirty="0"/>
              <a:t>Velocity 2009</a:t>
            </a:r>
            <a:r>
              <a:rPr lang="ja-JP" altLang="en-US" sz="1800" dirty="0"/>
              <a:t>」において、　　　　　　　　のエンジニアにより初めて公の場で用いられた。</a:t>
            </a:r>
            <a:endParaRPr lang="en-US" altLang="ja-JP" sz="1800" dirty="0"/>
          </a:p>
          <a:p>
            <a:pPr lvl="1"/>
            <a:r>
              <a:rPr lang="ja-JP" altLang="en-US" sz="1400" dirty="0"/>
              <a:t>このプレゼンテーションでは「開発と運用が協力することで、</a:t>
            </a:r>
            <a:r>
              <a:rPr lang="en-US" altLang="ja-JP" sz="1400" dirty="0"/>
              <a:t>1</a:t>
            </a:r>
            <a:r>
              <a:rPr lang="ja-JP" altLang="en-US" sz="1400" dirty="0"/>
              <a:t>日に</a:t>
            </a:r>
            <a:r>
              <a:rPr lang="en-US" altLang="ja-JP" sz="1400" dirty="0"/>
              <a:t>10</a:t>
            </a:r>
            <a:r>
              <a:rPr lang="ja-JP" altLang="en-US" sz="1400" dirty="0"/>
              <a:t>回以上のペースでリリースが可能になる」という発表とともに</a:t>
            </a:r>
            <a:r>
              <a:rPr lang="en-US" altLang="ja-JP" sz="1400" dirty="0"/>
              <a:t>DevOps</a:t>
            </a:r>
            <a:r>
              <a:rPr lang="ja-JP" altLang="en-US" sz="1400" dirty="0"/>
              <a:t>という単語が用いられた。</a:t>
            </a:r>
            <a:endParaRPr lang="en-US" altLang="ja-JP" sz="1400" dirty="0"/>
          </a:p>
          <a:p>
            <a:r>
              <a:rPr lang="en-US" altLang="ja-JP" sz="1800" dirty="0"/>
              <a:t>IT</a:t>
            </a:r>
            <a:r>
              <a:rPr lang="ja-JP" altLang="en-US" sz="1800" dirty="0"/>
              <a:t>コンサルタントのパトリック・デュボア氏は開発と運用を結び付ける手段として</a:t>
            </a:r>
            <a:r>
              <a:rPr lang="en-US" altLang="ja-JP" sz="1800" dirty="0"/>
              <a:t>DevOps</a:t>
            </a:r>
            <a:r>
              <a:rPr lang="ja-JP" altLang="en-US" sz="1800" dirty="0"/>
              <a:t>を提唱し、</a:t>
            </a:r>
            <a:r>
              <a:rPr lang="en-US" altLang="ja-JP" sz="1800" dirty="0"/>
              <a:t>2009</a:t>
            </a:r>
            <a:r>
              <a:rPr lang="ja-JP" altLang="en-US" sz="1800" dirty="0"/>
              <a:t>年に最初の</a:t>
            </a:r>
            <a:r>
              <a:rPr lang="en-US" altLang="ja-JP" sz="1800" dirty="0"/>
              <a:t>DevOps</a:t>
            </a:r>
            <a:r>
              <a:rPr lang="ja-JP" altLang="en-US" sz="1800" dirty="0"/>
              <a:t>カンファレンス「</a:t>
            </a:r>
            <a:r>
              <a:rPr lang="en-US" altLang="ja-JP" sz="1800" dirty="0" err="1"/>
              <a:t>DevOpsDays</a:t>
            </a:r>
            <a:r>
              <a:rPr lang="ja-JP" altLang="en-US" sz="1800" dirty="0"/>
              <a:t>」を開催している。</a:t>
            </a:r>
            <a:endParaRPr lang="en-US" altLang="ja-JP" sz="1800" dirty="0"/>
          </a:p>
          <a:p>
            <a:r>
              <a:rPr lang="ja-JP" altLang="en-US" sz="1800" dirty="0"/>
              <a:t>アジャイルとリーンの原則がソフトウエア・サプライチェーン全体に適用される。</a:t>
            </a:r>
            <a:endParaRPr lang="en-US" altLang="ja-JP" sz="1800" dirty="0"/>
          </a:p>
          <a:p>
            <a:r>
              <a:rPr lang="en-US" altLang="ja-JP" sz="1800" dirty="0"/>
              <a:t>ALM</a:t>
            </a:r>
            <a:r>
              <a:rPr lang="ja-JP" altLang="en-US" sz="1800" dirty="0"/>
              <a:t>（アプリケーション・ライフサイクル）の視点での管理プロセス</a:t>
            </a:r>
            <a:endParaRPr lang="en-US" altLang="ja-JP" sz="1800" dirty="0"/>
          </a:p>
          <a:p>
            <a:r>
              <a:rPr lang="ja-JP" altLang="en-US" sz="1800" dirty="0"/>
              <a:t>ビジネス・プロセスとしての側面</a:t>
            </a:r>
            <a:endParaRPr lang="en-US" altLang="ja-JP" sz="1800" dirty="0"/>
          </a:p>
          <a:p>
            <a:r>
              <a:rPr lang="en-US" altLang="ja-JP" sz="1800" dirty="0"/>
              <a:t>DevOps</a:t>
            </a:r>
            <a:r>
              <a:rPr lang="ja-JP" altLang="en-US" sz="1800" dirty="0"/>
              <a:t>とは、人、文化</a:t>
            </a:r>
            <a:endParaRPr lang="en-US" altLang="ja-JP" sz="1800" dirty="0"/>
          </a:p>
          <a:p>
            <a:pPr lvl="1"/>
            <a:r>
              <a:rPr lang="en-US" altLang="ja-JP" sz="1400" dirty="0"/>
              <a:t>DevOps is not Tool, DevOps is People, People use Tool. (Carnegie Mellon SEI)</a:t>
            </a:r>
          </a:p>
          <a:p>
            <a:pPr marL="0" indent="0">
              <a:buNone/>
            </a:pPr>
            <a:endParaRPr lang="ja-JP" alt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7659" y="1213471"/>
            <a:ext cx="1080120" cy="32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3"/>
          <p:cNvGrpSpPr/>
          <p:nvPr/>
        </p:nvGrpSpPr>
        <p:grpSpPr>
          <a:xfrm>
            <a:off x="6999753" y="764705"/>
            <a:ext cx="2871768" cy="560959"/>
            <a:chOff x="1690532" y="4047901"/>
            <a:chExt cx="3295264" cy="720080"/>
          </a:xfrm>
        </p:grpSpPr>
        <p:pic>
          <p:nvPicPr>
            <p:cNvPr id="7" name="Picture 2" descr="C:\Users\LukeToda\AppData\Local\Microsoft\Windows\Temporary Internet Files\Content.IE5\JZVZHSLM\cc-library010005377[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3807" y="4047901"/>
              <a:ext cx="1061869" cy="720080"/>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 7"/>
            <p:cNvSpPr/>
            <p:nvPr/>
          </p:nvSpPr>
          <p:spPr>
            <a:xfrm>
              <a:off x="1690532" y="4047901"/>
              <a:ext cx="1153275" cy="576064"/>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latin typeface="Calibri"/>
                  <a:ea typeface="ＭＳ Ｐゴシック" panose="020B0600070205080204" pitchFamily="34" charset="-128"/>
                </a:rPr>
                <a:t>開発側</a:t>
              </a:r>
            </a:p>
          </p:txBody>
        </p:sp>
        <p:sp>
          <p:nvSpPr>
            <p:cNvPr id="9" name="角丸四角形 8"/>
            <p:cNvSpPr/>
            <p:nvPr/>
          </p:nvSpPr>
          <p:spPr>
            <a:xfrm>
              <a:off x="3905676" y="4053116"/>
              <a:ext cx="1080120" cy="546893"/>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latin typeface="Calibri"/>
                  <a:ea typeface="ＭＳ Ｐゴシック" panose="020B0600070205080204" pitchFamily="34" charset="-128"/>
                </a:rPr>
                <a:t>運用側</a:t>
              </a:r>
            </a:p>
          </p:txBody>
        </p:sp>
      </p:grpSp>
      <p:sp>
        <p:nvSpPr>
          <p:cNvPr id="10" name="角丸四角形 9"/>
          <p:cNvSpPr/>
          <p:nvPr/>
        </p:nvSpPr>
        <p:spPr>
          <a:xfrm>
            <a:off x="3525713" y="4594716"/>
            <a:ext cx="4896544" cy="5624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latin typeface="Calibri"/>
                <a:ea typeface="ＭＳ Ｐゴシック" panose="020B0600070205080204" pitchFamily="34" charset="-128"/>
              </a:rPr>
              <a:t>ＪＩＴでのＩＴサービスの提供</a:t>
            </a:r>
          </a:p>
        </p:txBody>
      </p:sp>
      <p:sp>
        <p:nvSpPr>
          <p:cNvPr id="11" name="テキスト ボックス 10"/>
          <p:cNvSpPr txBox="1"/>
          <p:nvPr/>
        </p:nvSpPr>
        <p:spPr>
          <a:xfrm>
            <a:off x="2572618" y="5157193"/>
            <a:ext cx="6696744" cy="1169551"/>
          </a:xfrm>
          <a:prstGeom prst="rect">
            <a:avLst/>
          </a:prstGeom>
          <a:noFill/>
        </p:spPr>
        <p:txBody>
          <a:bodyPr wrap="square" rtlCol="0">
            <a:spAutoFit/>
          </a:bodyPr>
          <a:lstStyle/>
          <a:p>
            <a:r>
              <a:rPr lang="ja-JP" altLang="en-US" sz="1400" dirty="0">
                <a:solidFill>
                  <a:prstClr val="black"/>
                </a:solidFill>
                <a:latin typeface="Calibri"/>
                <a:ea typeface="ＭＳ Ｐゴシック" panose="020B0600070205080204" pitchFamily="34" charset="-128"/>
              </a:rPr>
              <a:t>企業におけるＩＴの価値の本質に立ち返る活動</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ＩＴの価値の本質　＝　</a:t>
            </a:r>
            <a:r>
              <a:rPr lang="en-US" altLang="ja-JP" sz="1400" dirty="0">
                <a:solidFill>
                  <a:prstClr val="black"/>
                </a:solidFill>
                <a:latin typeface="Calibri"/>
                <a:ea typeface="ＭＳ Ｐゴシック" panose="020B0600070205080204" pitchFamily="34" charset="-128"/>
              </a:rPr>
              <a:t>	</a:t>
            </a:r>
            <a:r>
              <a:rPr lang="ja-JP" altLang="en-US" sz="1400" dirty="0">
                <a:solidFill>
                  <a:prstClr val="black"/>
                </a:solidFill>
                <a:latin typeface="Calibri"/>
                <a:ea typeface="ＭＳ Ｐゴシック" panose="020B0600070205080204" pitchFamily="34" charset="-128"/>
              </a:rPr>
              <a:t>ビジネスをタイムリーに支援する。</a:t>
            </a:r>
            <a:endParaRPr lang="en-US" altLang="ja-JP" sz="1400" dirty="0">
              <a:solidFill>
                <a:prstClr val="black"/>
              </a:solidFill>
              <a:latin typeface="Calibri"/>
              <a:ea typeface="ＭＳ Ｐゴシック" panose="020B0600070205080204" pitchFamily="34" charset="-128"/>
            </a:endParaRPr>
          </a:p>
          <a:p>
            <a:r>
              <a:rPr lang="en-US" altLang="ja-JP" sz="1400" dirty="0">
                <a:solidFill>
                  <a:prstClr val="black"/>
                </a:solidFill>
                <a:latin typeface="Calibri"/>
                <a:ea typeface="ＭＳ Ｐゴシック" panose="020B0600070205080204" pitchFamily="34" charset="-128"/>
              </a:rPr>
              <a:t>			</a:t>
            </a:r>
            <a:r>
              <a:rPr lang="ja-JP" altLang="en-US" sz="1400" dirty="0">
                <a:solidFill>
                  <a:prstClr val="black"/>
                </a:solidFill>
                <a:latin typeface="Calibri"/>
                <a:ea typeface="ＭＳ Ｐゴシック" panose="020B0600070205080204" pitchFamily="34" charset="-128"/>
              </a:rPr>
              <a:t>ビジネス・スピードを牽引する。</a:t>
            </a:r>
            <a:endParaRPr lang="en-US" altLang="ja-JP" sz="1400" dirty="0">
              <a:solidFill>
                <a:prstClr val="black"/>
              </a:solidFill>
              <a:latin typeface="Calibri"/>
              <a:ea typeface="ＭＳ Ｐゴシック" panose="020B0600070205080204" pitchFamily="34" charset="-128"/>
            </a:endParaRPr>
          </a:p>
          <a:p>
            <a:r>
              <a:rPr lang="en-US" altLang="ja-JP" sz="1400" dirty="0">
                <a:solidFill>
                  <a:prstClr val="black"/>
                </a:solidFill>
                <a:latin typeface="Calibri"/>
                <a:ea typeface="ＭＳ Ｐゴシック" panose="020B0600070205080204" pitchFamily="34" charset="-128"/>
              </a:rPr>
              <a:t>			</a:t>
            </a:r>
            <a:r>
              <a:rPr lang="ja-JP" altLang="en-US" sz="1400" dirty="0">
                <a:solidFill>
                  <a:prstClr val="black"/>
                </a:solidFill>
                <a:latin typeface="Calibri"/>
                <a:ea typeface="ＭＳ Ｐゴシック" panose="020B0600070205080204" pitchFamily="34" charset="-128"/>
              </a:rPr>
              <a:t>ビジネス領域を拡大させる。</a:t>
            </a:r>
            <a:endParaRPr lang="en-US" altLang="ja-JP" sz="1400" dirty="0">
              <a:solidFill>
                <a:prstClr val="black"/>
              </a:solidFill>
              <a:latin typeface="Calibri"/>
              <a:ea typeface="ＭＳ Ｐゴシック" panose="020B0600070205080204" pitchFamily="34" charset="-128"/>
            </a:endParaRPr>
          </a:p>
          <a:p>
            <a:r>
              <a:rPr lang="en-US" altLang="ja-JP" sz="1400" dirty="0">
                <a:solidFill>
                  <a:prstClr val="black"/>
                </a:solidFill>
                <a:latin typeface="Calibri"/>
                <a:ea typeface="ＭＳ Ｐゴシック" panose="020B0600070205080204" pitchFamily="34" charset="-128"/>
              </a:rPr>
              <a:t>			</a:t>
            </a:r>
            <a:r>
              <a:rPr lang="ja-JP" altLang="en-US" sz="1400" dirty="0">
                <a:solidFill>
                  <a:prstClr val="black"/>
                </a:solidFill>
                <a:latin typeface="Calibri"/>
                <a:ea typeface="ＭＳ Ｐゴシック" panose="020B0600070205080204" pitchFamily="34" charset="-128"/>
              </a:rPr>
              <a:t>見えなかったモノを見える様にする。</a:t>
            </a:r>
          </a:p>
        </p:txBody>
      </p:sp>
      <p:sp>
        <p:nvSpPr>
          <p:cNvPr id="6" name="フッター プレースホルダー 5"/>
          <p:cNvSpPr>
            <a:spLocks noGrp="1"/>
          </p:cNvSpPr>
          <p:nvPr>
            <p:ph type="ftr" sz="quarter" idx="11"/>
          </p:nvPr>
        </p:nvSpPr>
        <p:spPr>
          <a:xfrm>
            <a:off x="4317523" y="6258964"/>
            <a:ext cx="2895600" cy="365125"/>
          </a:xfrm>
        </p:spPr>
        <p:txBody>
          <a:bodyPr/>
          <a:lstStyle/>
          <a:p>
            <a:r>
              <a:rPr lang="en-US" altLang="ja-JP" dirty="0">
                <a:solidFill>
                  <a:prstClr val="black">
                    <a:tint val="75000"/>
                  </a:prstClr>
                </a:solidFill>
                <a:latin typeface="Calibri"/>
                <a:ea typeface="ＭＳ Ｐゴシック" panose="020B0600070205080204" pitchFamily="34" charset="-128"/>
              </a:rPr>
              <a:t>Copyrights©2015  SSS Corporation</a:t>
            </a:r>
            <a:r>
              <a:rPr lang="ja-JP" altLang="en-US" dirty="0">
                <a:solidFill>
                  <a:prstClr val="black">
                    <a:tint val="75000"/>
                  </a:prstClr>
                </a:solidFill>
                <a:latin typeface="Calibri"/>
                <a:ea typeface="ＭＳ Ｐゴシック" panose="020B0600070205080204" pitchFamily="34" charset="-128"/>
              </a:rPr>
              <a:t>　 </a:t>
            </a:r>
          </a:p>
        </p:txBody>
      </p:sp>
      <p:sp>
        <p:nvSpPr>
          <p:cNvPr id="12" name="スライド番号プレースホルダー 11"/>
          <p:cNvSpPr>
            <a:spLocks noGrp="1"/>
          </p:cNvSpPr>
          <p:nvPr>
            <p:ph type="sldNum" sz="quarter" idx="12"/>
          </p:nvPr>
        </p:nvSpPr>
        <p:spPr/>
        <p:txBody>
          <a:bodyPr/>
          <a:lstStyle/>
          <a:p>
            <a:fld id="{1C1A3419-3A08-4F5F-A2C4-18443D13DFF7}" type="slidenum">
              <a:rPr lang="ja-JP" altLang="en-US">
                <a:solidFill>
                  <a:prstClr val="black">
                    <a:tint val="75000"/>
                  </a:prstClr>
                </a:solidFill>
                <a:latin typeface="Calibri"/>
                <a:ea typeface="ＭＳ Ｐゴシック" panose="020B0600070205080204" pitchFamily="34" charset="-128"/>
              </a:rPr>
              <a:pPr/>
              <a:t>50</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40952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Luke\Desktop\Continuous Delivery-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9688" y="157900"/>
            <a:ext cx="1938707" cy="25525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uke\Desktop\Contimuous Delivery-J.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59897" y="926039"/>
            <a:ext cx="1590887" cy="2040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uke\Desktop\DevOps for Developer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84742" y="4035087"/>
            <a:ext cx="1493267" cy="22111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uke\Desktop\DevOps Cookbook.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85162" y="4035088"/>
            <a:ext cx="1835326" cy="21797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uke\Desktop\Leading Transfomatio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28032" y="4045927"/>
            <a:ext cx="1509144" cy="226144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Luke\Desktop\Effective DevOps.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56240" y="3984739"/>
            <a:ext cx="1727496" cy="2261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Luke\Desktop\The DevOps逆転だ.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775520" y="157900"/>
            <a:ext cx="1800200" cy="2552546"/>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51</a:t>
            </a:fld>
            <a:endParaRPr lang="ja-JP" altLang="en-US">
              <a:solidFill>
                <a:prstClr val="black">
                  <a:tint val="75000"/>
                </a:prstClr>
              </a:solidFill>
              <a:latin typeface="Calibri"/>
              <a:ea typeface="ＭＳ Ｐゴシック" panose="020B0600070205080204" pitchFamily="34" charset="-128"/>
            </a:endParaRPr>
          </a:p>
        </p:txBody>
      </p:sp>
      <p:pic>
        <p:nvPicPr>
          <p:cNvPr id="3074" name="Picture 2" descr="C:\Users\Luke\Desktop\DevOps Architecture.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82605" y="157901"/>
            <a:ext cx="1779587" cy="26403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uke\Desktop\DevOps教科書.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862192" y="926039"/>
            <a:ext cx="1406935" cy="204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13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91544" y="522710"/>
            <a:ext cx="8229600" cy="562074"/>
          </a:xfrm>
        </p:spPr>
        <p:txBody>
          <a:bodyPr>
            <a:normAutofit/>
          </a:bodyPr>
          <a:lstStyle/>
          <a:p>
            <a:r>
              <a:rPr lang="en-US" altLang="ja-JP" sz="2800" dirty="0"/>
              <a:t>ITIL</a:t>
            </a:r>
            <a:r>
              <a:rPr lang="ja-JP" altLang="en-US" sz="2800" dirty="0"/>
              <a:t>の進化</a:t>
            </a:r>
          </a:p>
        </p:txBody>
      </p:sp>
      <p:sp>
        <p:nvSpPr>
          <p:cNvPr id="5" name="テキスト ボックス 4"/>
          <p:cNvSpPr txBox="1"/>
          <p:nvPr/>
        </p:nvSpPr>
        <p:spPr>
          <a:xfrm>
            <a:off x="1991544" y="1052737"/>
            <a:ext cx="8568952" cy="5262979"/>
          </a:xfrm>
          <a:prstGeom prst="rect">
            <a:avLst/>
          </a:prstGeom>
          <a:noFill/>
        </p:spPr>
        <p:txBody>
          <a:bodyPr wrap="square" rtlCol="0">
            <a:spAutoFit/>
          </a:bodyPr>
          <a:lstStyle/>
          <a:p>
            <a:r>
              <a:rPr lang="en-US" altLang="ja-JP" sz="1600" dirty="0">
                <a:solidFill>
                  <a:prstClr val="black"/>
                </a:solidFill>
                <a:latin typeface="Calibri"/>
                <a:ea typeface="ＭＳ Ｐゴシック" panose="020B0600070205080204" pitchFamily="34" charset="-128"/>
              </a:rPr>
              <a:t>ITIL V1. (1986</a:t>
            </a:r>
            <a:r>
              <a:rPr lang="ja-JP" altLang="en-US" sz="1600" dirty="0">
                <a:solidFill>
                  <a:prstClr val="black"/>
                </a:solidFill>
                <a:latin typeface="Calibri"/>
                <a:ea typeface="ＭＳ Ｐゴシック" panose="020B0600070205080204" pitchFamily="34" charset="-128"/>
              </a:rPr>
              <a:t>年～</a:t>
            </a:r>
            <a:r>
              <a:rPr lang="en-US" altLang="ja-JP" sz="1600" dirty="0">
                <a:solidFill>
                  <a:prstClr val="black"/>
                </a:solidFill>
                <a:latin typeface="Calibri"/>
                <a:ea typeface="ＭＳ Ｐゴシック" panose="020B0600070205080204" pitchFamily="34" charset="-128"/>
              </a:rPr>
              <a:t>)</a:t>
            </a:r>
            <a:r>
              <a:rPr lang="ja-JP" altLang="en-US" sz="1600" dirty="0">
                <a:solidFill>
                  <a:prstClr val="black"/>
                </a:solidFill>
                <a:latin typeface="Calibri"/>
                <a:ea typeface="ＭＳ Ｐゴシック" panose="020B0600070205080204" pitchFamily="34" charset="-128"/>
              </a:rPr>
              <a:t>　：　</a:t>
            </a:r>
            <a:r>
              <a:rPr lang="en-US" altLang="ja-JP" sz="1600" dirty="0">
                <a:solidFill>
                  <a:prstClr val="black"/>
                </a:solidFill>
                <a:latin typeface="Calibri"/>
                <a:ea typeface="ＭＳ Ｐゴシック" panose="020B0600070205080204" pitchFamily="34" charset="-128"/>
              </a:rPr>
              <a:t>IT</a:t>
            </a:r>
            <a:r>
              <a:rPr lang="ja-JP" altLang="en-US" sz="1600" dirty="0">
                <a:solidFill>
                  <a:prstClr val="black"/>
                </a:solidFill>
                <a:latin typeface="Calibri"/>
                <a:ea typeface="ＭＳ Ｐゴシック" panose="020B0600070205080204" pitchFamily="34" charset="-128"/>
              </a:rPr>
              <a:t>サービスの利用と提供のガイドライン</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業務中心</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ITIL V2. (2000</a:t>
            </a:r>
            <a:r>
              <a:rPr lang="ja-JP" altLang="en-US" sz="1600" dirty="0">
                <a:solidFill>
                  <a:prstClr val="black"/>
                </a:solidFill>
                <a:latin typeface="Calibri"/>
                <a:ea typeface="ＭＳ Ｐゴシック" panose="020B0600070205080204" pitchFamily="34" charset="-128"/>
              </a:rPr>
              <a:t>年～</a:t>
            </a:r>
            <a:r>
              <a:rPr lang="en-US" altLang="ja-JP" sz="1600" dirty="0">
                <a:solidFill>
                  <a:prstClr val="black"/>
                </a:solidFill>
                <a:latin typeface="Calibri"/>
                <a:ea typeface="ＭＳ Ｐゴシック" panose="020B0600070205080204" pitchFamily="34" charset="-128"/>
              </a:rPr>
              <a:t>)</a:t>
            </a:r>
            <a:r>
              <a:rPr lang="ja-JP" altLang="en-US" sz="1600" dirty="0">
                <a:solidFill>
                  <a:prstClr val="black"/>
                </a:solidFill>
                <a:latin typeface="Calibri"/>
                <a:ea typeface="ＭＳ Ｐゴシック" panose="020B0600070205080204" pitchFamily="34" charset="-128"/>
              </a:rPr>
              <a:t>　：　単体業務からプロセス（プラクティス）で体系化と業務の均一化</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①プロセス・アプローチとベスト・プラクティス</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②</a:t>
            </a:r>
            <a:r>
              <a:rPr lang="en-US" altLang="ja-JP" sz="1600" dirty="0">
                <a:solidFill>
                  <a:prstClr val="black"/>
                </a:solidFill>
                <a:latin typeface="Calibri"/>
                <a:ea typeface="ＭＳ Ｐゴシック" panose="020B0600070205080204" pitchFamily="34" charset="-128"/>
              </a:rPr>
              <a:t>IT</a:t>
            </a:r>
            <a:r>
              <a:rPr lang="ja-JP" altLang="en-US" sz="1600" dirty="0">
                <a:solidFill>
                  <a:prstClr val="black"/>
                </a:solidFill>
                <a:latin typeface="Calibri"/>
                <a:ea typeface="ＭＳ Ｐゴシック" panose="020B0600070205080204" pitchFamily="34" charset="-128"/>
              </a:rPr>
              <a:t>技術とビジネス視点で、７つの領域に整理して</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サポート（青本）とデリバリー（赤本）を定義</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ITIL V3. (2007</a:t>
            </a:r>
            <a:r>
              <a:rPr lang="ja-JP" altLang="en-US" sz="1600" dirty="0">
                <a:solidFill>
                  <a:prstClr val="black"/>
                </a:solidFill>
                <a:latin typeface="Calibri"/>
                <a:ea typeface="ＭＳ Ｐゴシック" panose="020B0600070205080204" pitchFamily="34" charset="-128"/>
              </a:rPr>
              <a:t>年～</a:t>
            </a:r>
            <a:r>
              <a:rPr lang="en-US" altLang="ja-JP" sz="1600" dirty="0">
                <a:solidFill>
                  <a:prstClr val="black"/>
                </a:solidFill>
                <a:latin typeface="Calibri"/>
                <a:ea typeface="ＭＳ Ｐゴシック" panose="020B0600070205080204" pitchFamily="34" charset="-128"/>
              </a:rPr>
              <a:t>)</a:t>
            </a:r>
            <a:r>
              <a:rPr lang="ja-JP" altLang="en-US" sz="1600" dirty="0">
                <a:solidFill>
                  <a:prstClr val="black"/>
                </a:solidFill>
                <a:latin typeface="Calibri"/>
                <a:ea typeface="ＭＳ Ｐゴシック" panose="020B0600070205080204" pitchFamily="34" charset="-128"/>
              </a:rPr>
              <a:t>　：　オープン化への対応とビジネスの継続性（</a:t>
            </a:r>
            <a:r>
              <a:rPr lang="en-US" altLang="ja-JP" sz="1600" dirty="0">
                <a:solidFill>
                  <a:prstClr val="black"/>
                </a:solidFill>
                <a:latin typeface="Calibri"/>
                <a:ea typeface="ＭＳ Ｐゴシック" panose="020B0600070205080204" pitchFamily="34" charset="-128"/>
              </a:rPr>
              <a:t>BCP</a:t>
            </a:r>
            <a:r>
              <a:rPr lang="ja-JP" altLang="en-US" sz="1600" dirty="0">
                <a:solidFill>
                  <a:prstClr val="black"/>
                </a:solidFill>
                <a:latin typeface="Calibri"/>
                <a:ea typeface="ＭＳ Ｐゴシック" panose="020B0600070205080204" pitchFamily="34" charset="-128"/>
              </a:rPr>
              <a:t>）重視</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①ビジネスと</a:t>
            </a:r>
            <a:r>
              <a:rPr lang="en-US" altLang="ja-JP" sz="1600" dirty="0">
                <a:solidFill>
                  <a:prstClr val="black"/>
                </a:solidFill>
                <a:latin typeface="Calibri"/>
                <a:ea typeface="ＭＳ Ｐゴシック" panose="020B0600070205080204" pitchFamily="34" charset="-128"/>
              </a:rPr>
              <a:t>IT</a:t>
            </a:r>
            <a:r>
              <a:rPr lang="ja-JP" altLang="en-US" sz="1600" dirty="0">
                <a:solidFill>
                  <a:prstClr val="black"/>
                </a:solidFill>
                <a:latin typeface="Calibri"/>
                <a:ea typeface="ＭＳ Ｐゴシック" panose="020B0600070205080204" pitchFamily="34" charset="-128"/>
              </a:rPr>
              <a:t>の統合</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ビジネス価値を意識</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②バリューネットワークの概念を導入</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ビジネス視点を原則とし</a:t>
            </a:r>
            <a:r>
              <a:rPr lang="en-US" altLang="ja-JP" sz="1600" dirty="0">
                <a:solidFill>
                  <a:prstClr val="black"/>
                </a:solidFill>
                <a:latin typeface="Calibri"/>
                <a:ea typeface="ＭＳ Ｐゴシック" panose="020B0600070205080204" pitchFamily="34" charset="-128"/>
              </a:rPr>
              <a:t>ALM</a:t>
            </a:r>
            <a:r>
              <a:rPr lang="ja-JP" altLang="en-US" sz="1600" dirty="0">
                <a:solidFill>
                  <a:prstClr val="black"/>
                </a:solidFill>
                <a:latin typeface="Calibri"/>
                <a:ea typeface="ＭＳ Ｐゴシック" panose="020B0600070205080204" pitchFamily="34" charset="-128"/>
              </a:rPr>
              <a:t>の実践</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DevOps</a:t>
            </a:r>
            <a:r>
              <a:rPr lang="ja-JP" altLang="en-US" sz="1600" dirty="0">
                <a:solidFill>
                  <a:prstClr val="black"/>
                </a:solidFill>
                <a:latin typeface="Calibri"/>
                <a:ea typeface="ＭＳ Ｐゴシック" panose="020B0600070205080204" pitchFamily="34" charset="-128"/>
              </a:rPr>
              <a:t>（アジャイル開発）</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ⅰ</a:t>
            </a:r>
            <a:r>
              <a:rPr lang="ja-JP" altLang="en-US" sz="1600" dirty="0">
                <a:solidFill>
                  <a:prstClr val="black"/>
                </a:solidFill>
                <a:latin typeface="Calibri"/>
                <a:ea typeface="ＭＳ Ｐゴシック" panose="020B0600070205080204" pitchFamily="34" charset="-128"/>
              </a:rPr>
              <a:t>アプリケーション開発（調達）</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要件定義、設計、構築</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ⅱ</a:t>
            </a:r>
            <a:r>
              <a:rPr lang="ja-JP" altLang="en-US" sz="1600" dirty="0">
                <a:solidFill>
                  <a:prstClr val="black"/>
                </a:solidFill>
                <a:latin typeface="Calibri"/>
                <a:ea typeface="ＭＳ Ｐゴシック" panose="020B0600070205080204" pitchFamily="34" charset="-128"/>
              </a:rPr>
              <a:t>サービス・マネジメント</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展開、運用、最適化、自動化</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ⅲ</a:t>
            </a:r>
            <a:r>
              <a:rPr lang="ja-JP" altLang="en-US" sz="1600" dirty="0">
                <a:solidFill>
                  <a:prstClr val="black"/>
                </a:solidFill>
                <a:latin typeface="Calibri"/>
                <a:ea typeface="ＭＳ Ｐゴシック" panose="020B0600070205080204" pitchFamily="34" charset="-128"/>
              </a:rPr>
              <a:t>アプリケーション・ポートフォリオ</a:t>
            </a:r>
            <a:endParaRPr lang="en-US" altLang="ja-JP" sz="1600" dirty="0">
              <a:solidFill>
                <a:prstClr val="black"/>
              </a:solidFill>
              <a:latin typeface="Calibri"/>
              <a:ea typeface="ＭＳ Ｐゴシック" panose="020B0600070205080204" pitchFamily="34" charset="-128"/>
            </a:endParaRPr>
          </a:p>
          <a:p>
            <a:r>
              <a:rPr lang="en-US" altLang="ja-JP" sz="1600" dirty="0">
                <a:solidFill>
                  <a:prstClr val="black"/>
                </a:solidFill>
                <a:latin typeface="Calibri"/>
                <a:ea typeface="ＭＳ Ｐゴシック" panose="020B0600070205080204" pitchFamily="34" charset="-128"/>
              </a:rPr>
              <a:t>		</a:t>
            </a:r>
            <a:r>
              <a:rPr lang="ja-JP" altLang="en-US" sz="1600" dirty="0">
                <a:solidFill>
                  <a:prstClr val="black"/>
                </a:solidFill>
                <a:latin typeface="Calibri"/>
                <a:ea typeface="ＭＳ Ｐゴシック" panose="020B0600070205080204" pitchFamily="34" charset="-128"/>
              </a:rPr>
              <a:t>③</a:t>
            </a:r>
            <a:r>
              <a:rPr lang="en-US" altLang="ja-JP" sz="1600" dirty="0">
                <a:solidFill>
                  <a:prstClr val="black"/>
                </a:solidFill>
                <a:latin typeface="Calibri"/>
                <a:ea typeface="ＭＳ Ｐゴシック" panose="020B0600070205080204" pitchFamily="34" charset="-128"/>
              </a:rPr>
              <a:t>SMO</a:t>
            </a:r>
            <a:r>
              <a:rPr lang="ja-JP" altLang="en-US" sz="1600" dirty="0">
                <a:solidFill>
                  <a:prstClr val="black"/>
                </a:solidFill>
                <a:latin typeface="Calibri"/>
                <a:ea typeface="ＭＳ Ｐゴシック" panose="020B0600070205080204" pitchFamily="34" charset="-128"/>
              </a:rPr>
              <a:t>（</a:t>
            </a:r>
            <a:r>
              <a:rPr lang="en-US" altLang="ja-JP" sz="1600" dirty="0">
                <a:solidFill>
                  <a:prstClr val="black"/>
                </a:solidFill>
                <a:latin typeface="Calibri"/>
                <a:ea typeface="ＭＳ Ｐゴシック" panose="020B0600070205080204" pitchFamily="34" charset="-128"/>
              </a:rPr>
              <a:t>Service Management Office</a:t>
            </a:r>
            <a:r>
              <a:rPr lang="ja-JP" altLang="en-US" sz="1600" dirty="0">
                <a:solidFill>
                  <a:prstClr val="black"/>
                </a:solidFill>
                <a:latin typeface="Calibri"/>
                <a:ea typeface="ＭＳ Ｐゴシック" panose="020B0600070205080204" pitchFamily="34" charset="-128"/>
              </a:rPr>
              <a:t>） </a:t>
            </a:r>
            <a:r>
              <a:rPr lang="en-US" altLang="ja-JP" sz="1600" dirty="0">
                <a:solidFill>
                  <a:prstClr val="black"/>
                </a:solidFill>
                <a:latin typeface="Calibri"/>
                <a:ea typeface="ＭＳ Ｐゴシック" panose="020B0600070205080204" pitchFamily="34" charset="-128"/>
                <a:sym typeface="Wingdings" panose="05000000000000000000" pitchFamily="2" charset="2"/>
              </a:rPr>
              <a:t> 2011</a:t>
            </a:r>
            <a:r>
              <a:rPr lang="ja-JP" altLang="en-US" sz="1600" dirty="0">
                <a:solidFill>
                  <a:prstClr val="black"/>
                </a:solidFill>
                <a:latin typeface="Calibri"/>
                <a:ea typeface="ＭＳ Ｐゴシック" panose="020B0600070205080204" pitchFamily="34" charset="-128"/>
                <a:sym typeface="Wingdings" panose="05000000000000000000" pitchFamily="2" charset="2"/>
              </a:rPr>
              <a:t>版で追加</a:t>
            </a:r>
            <a:endParaRPr lang="en-US" altLang="ja-JP" sz="1600" dirty="0">
              <a:solidFill>
                <a:prstClr val="black"/>
              </a:solidFill>
              <a:latin typeface="Calibri"/>
              <a:ea typeface="ＭＳ Ｐゴシック" panose="020B0600070205080204" pitchFamily="34" charset="-128"/>
              <a:sym typeface="Wingdings" panose="05000000000000000000" pitchFamily="2" charset="2"/>
            </a:endParaRPr>
          </a:p>
          <a:p>
            <a:r>
              <a:rPr lang="en-US" altLang="ja-JP" sz="1600" dirty="0">
                <a:solidFill>
                  <a:prstClr val="black"/>
                </a:solidFill>
                <a:latin typeface="Calibri"/>
                <a:ea typeface="ＭＳ Ｐゴシック" panose="020B0600070205080204" pitchFamily="34" charset="-128"/>
                <a:sym typeface="Wingdings" panose="05000000000000000000" pitchFamily="2" charset="2"/>
              </a:rPr>
              <a:t>			</a:t>
            </a:r>
            <a:r>
              <a:rPr lang="ja-JP" altLang="en-US" sz="1600" dirty="0">
                <a:solidFill>
                  <a:prstClr val="black"/>
                </a:solidFill>
                <a:latin typeface="Calibri"/>
                <a:ea typeface="ＭＳ Ｐゴシック" panose="020B0600070205080204" pitchFamily="34" charset="-128"/>
                <a:sym typeface="Wingdings" panose="05000000000000000000" pitchFamily="2" charset="2"/>
              </a:rPr>
              <a:t>プロセスの成熟度を上げる目的</a:t>
            </a:r>
            <a:endParaRPr lang="en-US" altLang="ja-JP" sz="1600" dirty="0">
              <a:solidFill>
                <a:prstClr val="black"/>
              </a:solidFill>
              <a:latin typeface="Calibri"/>
              <a:ea typeface="ＭＳ Ｐゴシック" panose="020B0600070205080204" pitchFamily="34" charset="-128"/>
              <a:sym typeface="Wingdings" panose="05000000000000000000" pitchFamily="2" charset="2"/>
            </a:endParaRPr>
          </a:p>
          <a:p>
            <a:r>
              <a:rPr lang="en-US" altLang="ja-JP" sz="1600" dirty="0">
                <a:solidFill>
                  <a:prstClr val="black"/>
                </a:solidFill>
                <a:latin typeface="Calibri"/>
                <a:ea typeface="ＭＳ Ｐゴシック" panose="020B0600070205080204" pitchFamily="34" charset="-128"/>
                <a:sym typeface="Wingdings" panose="05000000000000000000" pitchFamily="2" charset="2"/>
              </a:rPr>
              <a:t>			</a:t>
            </a:r>
            <a:r>
              <a:rPr lang="ja-JP" altLang="en-US" sz="1600" dirty="0">
                <a:solidFill>
                  <a:prstClr val="black"/>
                </a:solidFill>
                <a:latin typeface="Calibri"/>
                <a:ea typeface="ＭＳ Ｐゴシック" panose="020B0600070205080204" pitchFamily="34" charset="-128"/>
                <a:sym typeface="Wingdings" panose="05000000000000000000" pitchFamily="2" charset="2"/>
              </a:rPr>
              <a:t>プロセスの構築とプロセスの成熟度を上げる活動を明確に分ける</a:t>
            </a:r>
            <a:endParaRPr lang="en-US" altLang="ja-JP" sz="1600" dirty="0">
              <a:solidFill>
                <a:prstClr val="black"/>
              </a:solidFill>
              <a:latin typeface="Calibri"/>
              <a:ea typeface="ＭＳ Ｐゴシック" panose="020B0600070205080204" pitchFamily="34" charset="-128"/>
              <a:sym typeface="Wingdings" panose="05000000000000000000" pitchFamily="2" charset="2"/>
            </a:endParaRPr>
          </a:p>
          <a:p>
            <a:r>
              <a:rPr lang="en-US" altLang="ja-JP" sz="1600" dirty="0">
                <a:solidFill>
                  <a:prstClr val="black"/>
                </a:solidFill>
                <a:latin typeface="Calibri"/>
                <a:ea typeface="ＭＳ Ｐゴシック" panose="020B0600070205080204" pitchFamily="34" charset="-128"/>
                <a:sym typeface="Wingdings" panose="05000000000000000000" pitchFamily="2" charset="2"/>
              </a:rPr>
              <a:t>			</a:t>
            </a:r>
            <a:r>
              <a:rPr lang="ja-JP" altLang="en-US" sz="1600" dirty="0">
                <a:solidFill>
                  <a:prstClr val="black"/>
                </a:solidFill>
                <a:latin typeface="Calibri"/>
                <a:ea typeface="ＭＳ Ｐゴシック" panose="020B0600070205080204" pitchFamily="34" charset="-128"/>
                <a:sym typeface="Wingdings" panose="05000000000000000000" pitchFamily="2" charset="2"/>
              </a:rPr>
              <a:t>（</a:t>
            </a:r>
            <a:r>
              <a:rPr lang="en-US" altLang="ja-JP" sz="1600" dirty="0">
                <a:solidFill>
                  <a:prstClr val="black"/>
                </a:solidFill>
                <a:latin typeface="Calibri"/>
                <a:ea typeface="ＭＳ Ｐゴシック" panose="020B0600070205080204" pitchFamily="34" charset="-128"/>
                <a:sym typeface="Wingdings" panose="05000000000000000000" pitchFamily="2" charset="2"/>
              </a:rPr>
              <a:t>CMMI</a:t>
            </a:r>
            <a:r>
              <a:rPr lang="ja-JP" altLang="en-US" sz="1600" dirty="0">
                <a:solidFill>
                  <a:prstClr val="black"/>
                </a:solidFill>
                <a:latin typeface="Calibri"/>
                <a:ea typeface="ＭＳ Ｐゴシック" panose="020B0600070205080204" pitchFamily="34" charset="-128"/>
                <a:sym typeface="Wingdings" panose="05000000000000000000" pitchFamily="2" charset="2"/>
              </a:rPr>
              <a:t>で言う</a:t>
            </a:r>
            <a:r>
              <a:rPr lang="en-US" altLang="ja-JP" sz="1600" dirty="0">
                <a:solidFill>
                  <a:prstClr val="black"/>
                </a:solidFill>
                <a:latin typeface="Calibri"/>
                <a:ea typeface="ＭＳ Ｐゴシック" panose="020B0600070205080204" pitchFamily="34" charset="-128"/>
                <a:sym typeface="Wingdings" panose="05000000000000000000" pitchFamily="2" charset="2"/>
              </a:rPr>
              <a:t>PMO</a:t>
            </a:r>
            <a:r>
              <a:rPr lang="ja-JP" altLang="en-US" sz="1600" dirty="0">
                <a:solidFill>
                  <a:prstClr val="black"/>
                </a:solidFill>
                <a:latin typeface="Calibri"/>
                <a:ea typeface="ＭＳ Ｐゴシック" panose="020B0600070205080204" pitchFamily="34" charset="-128"/>
                <a:sym typeface="Wingdings" panose="05000000000000000000" pitchFamily="2" charset="2"/>
              </a:rPr>
              <a:t>と同様）</a:t>
            </a:r>
            <a:endParaRPr lang="ja-JP" altLang="en-US" sz="1600" dirty="0">
              <a:solidFill>
                <a:prstClr val="black"/>
              </a:solidFill>
              <a:latin typeface="Calibri"/>
              <a:ea typeface="ＭＳ Ｐゴシック" panose="020B0600070205080204" pitchFamily="34" charset="-128"/>
            </a:endParaRPr>
          </a:p>
        </p:txBody>
      </p:sp>
      <p:sp>
        <p:nvSpPr>
          <p:cNvPr id="2" name="雲形吹き出し 1"/>
          <p:cNvSpPr/>
          <p:nvPr/>
        </p:nvSpPr>
        <p:spPr>
          <a:xfrm>
            <a:off x="7896200" y="449178"/>
            <a:ext cx="1944216" cy="1080120"/>
          </a:xfrm>
          <a:prstGeom prst="cloudCallout">
            <a:avLst>
              <a:gd name="adj1" fmla="val -79151"/>
              <a:gd name="adj2" fmla="val 53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34" charset="-128"/>
              </a:rPr>
              <a:t>プロセス化</a:t>
            </a:r>
          </a:p>
        </p:txBody>
      </p:sp>
      <p:sp>
        <p:nvSpPr>
          <p:cNvPr id="3" name="雲形吹き出し 2"/>
          <p:cNvSpPr/>
          <p:nvPr/>
        </p:nvSpPr>
        <p:spPr>
          <a:xfrm>
            <a:off x="1810740" y="4005064"/>
            <a:ext cx="2917108" cy="1296144"/>
          </a:xfrm>
          <a:prstGeom prst="cloudCallout">
            <a:avLst>
              <a:gd name="adj1" fmla="val 47951"/>
              <a:gd name="adj2" fmla="val -58949"/>
            </a:avLst>
          </a:prstGeom>
          <a:solidFill>
            <a:schemeClr val="accent3">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34" charset="-128"/>
              </a:rPr>
              <a:t>バッチ・プロセスから</a:t>
            </a:r>
            <a:endParaRPr lang="en-US" altLang="ja-JP" b="1" dirty="0">
              <a:solidFill>
                <a:prstClr val="white"/>
              </a:solidFill>
              <a:latin typeface="Calibri"/>
              <a:ea typeface="ＭＳ Ｐゴシック" panose="020B0600070205080204" pitchFamily="34" charset="-128"/>
            </a:endParaRPr>
          </a:p>
          <a:p>
            <a:pPr algn="ctr"/>
            <a:r>
              <a:rPr lang="ja-JP" altLang="en-US" b="1" dirty="0">
                <a:solidFill>
                  <a:prstClr val="white"/>
                </a:solidFill>
                <a:latin typeface="Calibri"/>
                <a:ea typeface="ＭＳ Ｐゴシック" panose="020B0600070205080204" pitchFamily="34" charset="-128"/>
              </a:rPr>
              <a:t>一個流しプロセスへ</a:t>
            </a: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7" name="スライド番号プレースホルダー 6"/>
          <p:cNvSpPr>
            <a:spLocks noGrp="1"/>
          </p:cNvSpPr>
          <p:nvPr>
            <p:ph type="sldNum" sz="quarter" idx="12"/>
          </p:nvPr>
        </p:nvSpPr>
        <p:spPr/>
        <p:txBody>
          <a:bodyPr/>
          <a:lstStyle/>
          <a:p>
            <a:fld id="{1C1A3419-3A08-4F5F-A2C4-18443D13DFF7}" type="slidenum">
              <a:rPr lang="ja-JP" altLang="en-US">
                <a:solidFill>
                  <a:prstClr val="black">
                    <a:tint val="75000"/>
                  </a:prstClr>
                </a:solidFill>
                <a:latin typeface="Calibri"/>
                <a:ea typeface="ＭＳ Ｐゴシック" panose="020B0600070205080204" pitchFamily="34" charset="-128"/>
              </a:rPr>
              <a:pPr/>
              <a:t>52</a:t>
            </a:fld>
            <a:endParaRPr lang="ja-JP" altLang="en-US">
              <a:solidFill>
                <a:prstClr val="black">
                  <a:tint val="75000"/>
                </a:prstClr>
              </a:solidFill>
              <a:latin typeface="Calibri"/>
              <a:ea typeface="ＭＳ Ｐゴシック" panose="020B0600070205080204" pitchFamily="34" charset="-128"/>
            </a:endParaRPr>
          </a:p>
        </p:txBody>
      </p:sp>
      <p:sp>
        <p:nvSpPr>
          <p:cNvPr id="8" name="タイトル 1"/>
          <p:cNvSpPr txBox="1">
            <a:spLocks/>
          </p:cNvSpPr>
          <p:nvPr/>
        </p:nvSpPr>
        <p:spPr>
          <a:xfrm>
            <a:off x="1610816" y="20815"/>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solidFill>
                  <a:prstClr val="black"/>
                </a:solidFill>
                <a:latin typeface="Calibri"/>
                <a:ea typeface="ＭＳ Ｐゴシック" panose="020B0600070205080204" pitchFamily="34" charset="-128"/>
              </a:rPr>
              <a:t>運用系でも、アジャイル＆</a:t>
            </a:r>
            <a:r>
              <a:rPr lang="en-US" altLang="ja-JP" sz="2800" dirty="0">
                <a:solidFill>
                  <a:prstClr val="black"/>
                </a:solidFill>
                <a:latin typeface="Calibri"/>
                <a:ea typeface="ＭＳ Ｐゴシック" panose="020B0600070205080204" pitchFamily="34" charset="-128"/>
              </a:rPr>
              <a:t>DevOps</a:t>
            </a:r>
            <a:endParaRPr lang="ja-JP" altLang="en-US" sz="2800" dirty="0">
              <a:solidFill>
                <a:prstClr val="black"/>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411005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858706" y="4131079"/>
            <a:ext cx="402888" cy="385763"/>
          </a:xfrm>
          <a:prstGeom prst="rect">
            <a:avLst/>
          </a:prstGeom>
        </p:spPr>
      </p:pic>
      <p:pic>
        <p:nvPicPr>
          <p:cNvPr id="12" name="図 11"/>
          <p:cNvPicPr>
            <a:picLocks noChangeAspect="1"/>
          </p:cNvPicPr>
          <p:nvPr/>
        </p:nvPicPr>
        <p:blipFill>
          <a:blip r:embed="rId2"/>
          <a:stretch>
            <a:fillRect/>
          </a:stretch>
        </p:blipFill>
        <p:spPr>
          <a:xfrm>
            <a:off x="6946781" y="4131079"/>
            <a:ext cx="402888" cy="385763"/>
          </a:xfrm>
          <a:prstGeom prst="rect">
            <a:avLst/>
          </a:prstGeom>
        </p:spPr>
      </p:pic>
      <p:sp>
        <p:nvSpPr>
          <p:cNvPr id="2" name="タイトル 1"/>
          <p:cNvSpPr>
            <a:spLocks noGrp="1"/>
          </p:cNvSpPr>
          <p:nvPr>
            <p:ph type="title"/>
          </p:nvPr>
        </p:nvSpPr>
        <p:spPr>
          <a:xfrm>
            <a:off x="2963652" y="1093484"/>
            <a:ext cx="6172200" cy="421556"/>
          </a:xfrm>
        </p:spPr>
        <p:txBody>
          <a:bodyPr>
            <a:normAutofit/>
          </a:bodyPr>
          <a:lstStyle/>
          <a:p>
            <a:r>
              <a:rPr lang="en-US" altLang="ja-JP" sz="2100" dirty="0">
                <a:solidFill>
                  <a:srgbClr val="002060"/>
                </a:solidFill>
              </a:rPr>
              <a:t>DevOps</a:t>
            </a:r>
            <a:r>
              <a:rPr lang="ja-JP" altLang="en-US" sz="2100" dirty="0">
                <a:solidFill>
                  <a:srgbClr val="002060"/>
                </a:solidFill>
              </a:rPr>
              <a:t>の最終的なゴール</a:t>
            </a:r>
          </a:p>
        </p:txBody>
      </p:sp>
      <p:sp>
        <p:nvSpPr>
          <p:cNvPr id="13" name="テキスト ボックス 12"/>
          <p:cNvSpPr txBox="1"/>
          <p:nvPr/>
        </p:nvSpPr>
        <p:spPr>
          <a:xfrm>
            <a:off x="7419794" y="3850613"/>
            <a:ext cx="1545554" cy="836552"/>
          </a:xfrm>
          <a:prstGeom prst="rect">
            <a:avLst/>
          </a:prstGeom>
          <a:ln/>
        </p:spPr>
        <p:style>
          <a:lnRef idx="0">
            <a:schemeClr val="accent4"/>
          </a:lnRef>
          <a:fillRef idx="3">
            <a:schemeClr val="accent4"/>
          </a:fillRef>
          <a:effectRef idx="3">
            <a:schemeClr val="accent4"/>
          </a:effectRef>
          <a:fontRef idx="minor">
            <a:schemeClr val="lt1"/>
          </a:fontRef>
        </p:style>
        <p:txBody>
          <a:bodyPr wrap="none" rtlCol="0" anchor="ctr">
            <a:noAutofit/>
          </a:bodyPr>
          <a:lstStyle>
            <a:defPPr>
              <a:defRPr lang="ja-JP"/>
            </a:defPPr>
            <a:lvl1pPr algn="ctr">
              <a:defRPr sz="2000"/>
            </a:lvl1pPr>
          </a:lstStyle>
          <a:p>
            <a:r>
              <a:rPr lang="ja-JP" altLang="en-US" sz="1200" dirty="0">
                <a:solidFill>
                  <a:prstClr val="white"/>
                </a:solidFill>
                <a:latin typeface="Calibri"/>
                <a:ea typeface="ＭＳ Ｐゴシック" panose="020B0600070205080204" pitchFamily="34" charset="-128"/>
              </a:rPr>
              <a:t>運用部門のゴール</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　安定稼動</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　継続性</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　運用コスト</a:t>
            </a:r>
            <a:endParaRPr lang="en-US" altLang="ja-JP" sz="1200" dirty="0">
              <a:solidFill>
                <a:prstClr val="white"/>
              </a:solidFill>
              <a:latin typeface="Calibri"/>
              <a:ea typeface="ＭＳ Ｐゴシック" panose="020B0600070205080204" pitchFamily="34" charset="-128"/>
            </a:endParaRPr>
          </a:p>
        </p:txBody>
      </p:sp>
      <p:sp>
        <p:nvSpPr>
          <p:cNvPr id="15" name="テキスト ボックス 14"/>
          <p:cNvSpPr txBox="1"/>
          <p:nvPr/>
        </p:nvSpPr>
        <p:spPr>
          <a:xfrm>
            <a:off x="3945073" y="5411271"/>
            <a:ext cx="4323620" cy="323165"/>
          </a:xfrm>
          <a:prstGeom prst="rect">
            <a:avLst/>
          </a:prstGeom>
          <a:noFill/>
        </p:spPr>
        <p:txBody>
          <a:bodyPr wrap="none" rtlCol="0">
            <a:spAutoFit/>
          </a:bodyPr>
          <a:lstStyle/>
          <a:p>
            <a:r>
              <a:rPr lang="ja-JP" altLang="en-US" sz="1500" b="1" dirty="0">
                <a:solidFill>
                  <a:srgbClr val="3B689F"/>
                </a:solidFill>
                <a:latin typeface="Calibri"/>
                <a:ea typeface="ＭＳ Ｐゴシック" panose="020B0600070205080204" pitchFamily="34" charset="-128"/>
              </a:rPr>
              <a:t>縦割りの企業情報システム </a:t>
            </a:r>
            <a:r>
              <a:rPr lang="en-US" altLang="ja-JP" sz="1500" b="1" dirty="0">
                <a:solidFill>
                  <a:srgbClr val="3B689F"/>
                </a:solidFill>
                <a:latin typeface="Calibri"/>
                <a:ea typeface="ＭＳ Ｐゴシック" panose="020B0600070205080204" pitchFamily="34" charset="-128"/>
              </a:rPr>
              <a:t>&amp;  </a:t>
            </a:r>
            <a:r>
              <a:rPr lang="ja-JP" altLang="en-US" sz="1500" b="1" dirty="0">
                <a:solidFill>
                  <a:srgbClr val="3B689F"/>
                </a:solidFill>
                <a:latin typeface="Calibri"/>
                <a:ea typeface="ＭＳ Ｐゴシック" panose="020B0600070205080204" pitchFamily="34" charset="-128"/>
              </a:rPr>
              <a:t>ＩＴプロセスの仕組み </a:t>
            </a:r>
            <a:endParaRPr lang="en-US" altLang="ja-JP" sz="1500" b="1" dirty="0">
              <a:solidFill>
                <a:srgbClr val="3B689F"/>
              </a:solidFill>
              <a:latin typeface="Calibri"/>
              <a:ea typeface="ＭＳ Ｐゴシック" panose="020B0600070205080204" pitchFamily="34" charset="-128"/>
            </a:endParaRPr>
          </a:p>
        </p:txBody>
      </p:sp>
      <p:sp>
        <p:nvSpPr>
          <p:cNvPr id="16" name="テキスト ボックス 15"/>
          <p:cNvSpPr txBox="1"/>
          <p:nvPr/>
        </p:nvSpPr>
        <p:spPr>
          <a:xfrm>
            <a:off x="5319251" y="3861049"/>
            <a:ext cx="1545554" cy="836552"/>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nchor="ctr">
            <a:noAutofit/>
          </a:bodyPr>
          <a:lstStyle>
            <a:defPPr>
              <a:defRPr lang="ja-JP"/>
            </a:defPPr>
            <a:lvl1pPr algn="ctr">
              <a:defRPr sz="2000"/>
            </a:lvl1pPr>
          </a:lstStyle>
          <a:p>
            <a:r>
              <a:rPr lang="ja-JP" altLang="en-US" sz="1200" dirty="0">
                <a:solidFill>
                  <a:prstClr val="white"/>
                </a:solidFill>
                <a:latin typeface="Calibri"/>
                <a:ea typeface="ＭＳ Ｐゴシック" panose="020B0600070205080204" pitchFamily="34" charset="-128"/>
              </a:rPr>
              <a:t>開発部門のゴール</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　品質（Ｑ）</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　コスト（Ｃ）</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　納期（Ｄ）</a:t>
            </a:r>
            <a:endParaRPr lang="en-US" altLang="ja-JP" sz="1200" dirty="0">
              <a:solidFill>
                <a:prstClr val="white"/>
              </a:solidFill>
              <a:latin typeface="Calibri"/>
              <a:ea typeface="ＭＳ Ｐゴシック" panose="020B0600070205080204" pitchFamily="34" charset="-128"/>
            </a:endParaRPr>
          </a:p>
        </p:txBody>
      </p:sp>
      <p:sp>
        <p:nvSpPr>
          <p:cNvPr id="20" name="テキスト ボックス 19"/>
          <p:cNvSpPr txBox="1"/>
          <p:nvPr/>
        </p:nvSpPr>
        <p:spPr>
          <a:xfrm>
            <a:off x="3255494" y="3861048"/>
            <a:ext cx="1545554" cy="826116"/>
          </a:xfrm>
          <a:prstGeom prst="rect">
            <a:avLst/>
          </a:prstGeom>
          <a:ln/>
        </p:spPr>
        <p:style>
          <a:lnRef idx="1">
            <a:schemeClr val="accent2"/>
          </a:lnRef>
          <a:fillRef idx="3">
            <a:schemeClr val="accent2"/>
          </a:fillRef>
          <a:effectRef idx="2">
            <a:schemeClr val="accent2"/>
          </a:effectRef>
          <a:fontRef idx="minor">
            <a:schemeClr val="lt1"/>
          </a:fontRef>
        </p:style>
        <p:txBody>
          <a:bodyPr wrap="none" rtlCol="0" anchor="ctr">
            <a:noAutofit/>
          </a:bodyPr>
          <a:lstStyle>
            <a:defPPr>
              <a:defRPr lang="ja-JP"/>
            </a:defPPr>
            <a:lvl1pPr algn="ctr">
              <a:defRPr sz="2000"/>
            </a:lvl1pPr>
          </a:lstStyle>
          <a:p>
            <a:r>
              <a:rPr lang="ja-JP" altLang="en-US" sz="1200" dirty="0">
                <a:solidFill>
                  <a:prstClr val="white"/>
                </a:solidFill>
                <a:latin typeface="Calibri"/>
                <a:ea typeface="ＭＳ Ｐゴシック" panose="020B0600070205080204" pitchFamily="34" charset="-128"/>
              </a:rPr>
              <a:t>企画部門のゴール</a:t>
            </a:r>
          </a:p>
          <a:p>
            <a:r>
              <a:rPr lang="ja-JP" altLang="en-US" sz="1200" dirty="0">
                <a:solidFill>
                  <a:prstClr val="white"/>
                </a:solidFill>
                <a:latin typeface="Calibri"/>
                <a:ea typeface="ＭＳ Ｐゴシック" panose="020B0600070205080204" pitchFamily="34" charset="-128"/>
              </a:rPr>
              <a:t>ビジネス目標</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サービス戦略</a:t>
            </a:r>
            <a:endParaRPr lang="en-US" altLang="ja-JP" sz="1200" dirty="0">
              <a:solidFill>
                <a:prstClr val="white"/>
              </a:solidFill>
              <a:latin typeface="Calibri"/>
              <a:ea typeface="ＭＳ Ｐゴシック" panose="020B0600070205080204" pitchFamily="34" charset="-128"/>
            </a:endParaRPr>
          </a:p>
          <a:p>
            <a:r>
              <a:rPr lang="ja-JP" altLang="en-US" sz="1200" dirty="0">
                <a:solidFill>
                  <a:prstClr val="white"/>
                </a:solidFill>
                <a:latin typeface="Calibri"/>
                <a:ea typeface="ＭＳ Ｐゴシック" panose="020B0600070205080204" pitchFamily="34" charset="-128"/>
              </a:rPr>
              <a:t>投資効果</a:t>
            </a:r>
            <a:endParaRPr lang="en-US" altLang="ja-JP" sz="1200" dirty="0">
              <a:solidFill>
                <a:prstClr val="white"/>
              </a:solidFill>
              <a:latin typeface="Calibri"/>
              <a:ea typeface="ＭＳ Ｐゴシック" panose="020B0600070205080204" pitchFamily="34" charset="-128"/>
            </a:endParaRPr>
          </a:p>
        </p:txBody>
      </p:sp>
      <p:pic>
        <p:nvPicPr>
          <p:cNvPr id="17" name="図 16"/>
          <p:cNvPicPr>
            <a:picLocks noChangeAspect="1"/>
          </p:cNvPicPr>
          <p:nvPr/>
        </p:nvPicPr>
        <p:blipFill>
          <a:blip r:embed="rId3"/>
          <a:stretch>
            <a:fillRect/>
          </a:stretch>
        </p:blipFill>
        <p:spPr>
          <a:xfrm>
            <a:off x="3163083" y="4805613"/>
            <a:ext cx="5946441" cy="558506"/>
          </a:xfrm>
          <a:prstGeom prst="rect">
            <a:avLst/>
          </a:prstGeom>
        </p:spPr>
      </p:pic>
      <p:sp>
        <p:nvSpPr>
          <p:cNvPr id="5" name="台形 4"/>
          <p:cNvSpPr/>
          <p:nvPr/>
        </p:nvSpPr>
        <p:spPr>
          <a:xfrm>
            <a:off x="3255494" y="3429000"/>
            <a:ext cx="5709854" cy="324036"/>
          </a:xfrm>
          <a:prstGeom prst="trapezoid">
            <a:avLst>
              <a:gd name="adj" fmla="val 4330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b="1" dirty="0">
                <a:solidFill>
                  <a:srgbClr val="0070C0"/>
                </a:solidFill>
                <a:latin typeface="Calibri"/>
                <a:ea typeface="ＭＳ Ｐゴシック" panose="020B0600070205080204" pitchFamily="34" charset="-128"/>
              </a:rPr>
              <a:t>現行の縦割りプロセスの改善：ゴールの共有</a:t>
            </a:r>
          </a:p>
        </p:txBody>
      </p:sp>
      <p:sp>
        <p:nvSpPr>
          <p:cNvPr id="19" name="台形 18"/>
          <p:cNvSpPr/>
          <p:nvPr/>
        </p:nvSpPr>
        <p:spPr>
          <a:xfrm>
            <a:off x="3426000" y="2986515"/>
            <a:ext cx="5359587" cy="324036"/>
          </a:xfrm>
          <a:prstGeom prst="trapezoid">
            <a:avLst>
              <a:gd name="adj" fmla="val 4330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b="1" dirty="0">
                <a:solidFill>
                  <a:srgbClr val="0070C0"/>
                </a:solidFill>
                <a:latin typeface="Calibri"/>
                <a:ea typeface="ＭＳ Ｐゴシック" panose="020B0600070205080204" pitchFamily="34" charset="-128"/>
              </a:rPr>
              <a:t>ＩＴサービスのサプライチェーンの構築</a:t>
            </a:r>
          </a:p>
        </p:txBody>
      </p:sp>
      <p:sp>
        <p:nvSpPr>
          <p:cNvPr id="22" name="台形 21"/>
          <p:cNvSpPr/>
          <p:nvPr/>
        </p:nvSpPr>
        <p:spPr>
          <a:xfrm>
            <a:off x="3605761" y="2546737"/>
            <a:ext cx="5022000" cy="324036"/>
          </a:xfrm>
          <a:prstGeom prst="trapezoid">
            <a:avLst>
              <a:gd name="adj" fmla="val 43304"/>
            </a:avLst>
          </a:prstGeom>
          <a:solidFill>
            <a:srgbClr val="D3D3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b="1" dirty="0">
                <a:solidFill>
                  <a:srgbClr val="0070C0"/>
                </a:solidFill>
                <a:latin typeface="Calibri"/>
                <a:ea typeface="ＭＳ Ｐゴシック" panose="020B0600070205080204" pitchFamily="34" charset="-128"/>
              </a:rPr>
              <a:t>価値あるＩＴサービスを提供し続ける</a:t>
            </a:r>
          </a:p>
        </p:txBody>
      </p:sp>
      <p:sp>
        <p:nvSpPr>
          <p:cNvPr id="25" name="台形 24"/>
          <p:cNvSpPr/>
          <p:nvPr/>
        </p:nvSpPr>
        <p:spPr>
          <a:xfrm>
            <a:off x="3773741" y="2096743"/>
            <a:ext cx="4671000" cy="324036"/>
          </a:xfrm>
          <a:prstGeom prst="trapezoid">
            <a:avLst>
              <a:gd name="adj" fmla="val 43304"/>
            </a:avLst>
          </a:prstGeom>
          <a:solidFill>
            <a:srgbClr val="CFC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b="1" dirty="0">
                <a:solidFill>
                  <a:srgbClr val="0070C0"/>
                </a:solidFill>
                <a:latin typeface="Calibri"/>
                <a:ea typeface="ＭＳ Ｐゴシック" panose="020B0600070205080204" pitchFamily="34" charset="-128"/>
              </a:rPr>
              <a:t>顧客への価値を創造し続ける</a:t>
            </a:r>
          </a:p>
        </p:txBody>
      </p:sp>
      <p:sp>
        <p:nvSpPr>
          <p:cNvPr id="26" name="台形 25"/>
          <p:cNvSpPr/>
          <p:nvPr/>
        </p:nvSpPr>
        <p:spPr>
          <a:xfrm>
            <a:off x="3935798" y="1648964"/>
            <a:ext cx="4347000" cy="324036"/>
          </a:xfrm>
          <a:prstGeom prst="trapezoid">
            <a:avLst>
              <a:gd name="adj" fmla="val 43304"/>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b="1" dirty="0">
                <a:solidFill>
                  <a:srgbClr val="0070C0"/>
                </a:solidFill>
                <a:latin typeface="Calibri"/>
                <a:ea typeface="ＭＳ Ｐゴシック" panose="020B0600070205080204" pitchFamily="34" charset="-128"/>
              </a:rPr>
              <a:t>ビジネス目標の達成（売上、利益）</a:t>
            </a:r>
          </a:p>
        </p:txBody>
      </p:sp>
      <p:sp>
        <p:nvSpPr>
          <p:cNvPr id="4" name="スライド番号プレースホルダー 3">
            <a:extLst>
              <a:ext uri="{FF2B5EF4-FFF2-40B4-BE49-F238E27FC236}">
                <a16:creationId xmlns:a16="http://schemas.microsoft.com/office/drawing/2014/main" id="{F661DB7C-94E3-4408-A6D7-A172DD694C77}"/>
              </a:ext>
            </a:extLst>
          </p:cNvPr>
          <p:cNvSpPr>
            <a:spLocks noGrp="1"/>
          </p:cNvSpPr>
          <p:nvPr>
            <p:ph type="sldNum" sz="quarter" idx="12"/>
          </p:nvPr>
        </p:nvSpPr>
        <p:spPr/>
        <p:txBody>
          <a:bodyPr/>
          <a:lstStyle/>
          <a:p>
            <a:fld id="{E646ECA9-04F2-4AF4-9EC3-72478D24820A}" type="slidenum">
              <a:rPr lang="ja-JP" altLang="en-US">
                <a:solidFill>
                  <a:prstClr val="black">
                    <a:tint val="75000"/>
                  </a:prstClr>
                </a:solidFill>
                <a:latin typeface="Calibri"/>
                <a:ea typeface="ＭＳ Ｐゴシック" panose="020B0600070205080204" pitchFamily="34" charset="-128"/>
              </a:rPr>
              <a:pPr/>
              <a:t>53</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149659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直方体 30"/>
          <p:cNvSpPr/>
          <p:nvPr/>
        </p:nvSpPr>
        <p:spPr>
          <a:xfrm>
            <a:off x="5070771" y="4570009"/>
            <a:ext cx="866481" cy="378042"/>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Dev. Environment</a:t>
            </a:r>
            <a:endParaRPr lang="ja-JP" altLang="en-US" sz="825" dirty="0">
              <a:solidFill>
                <a:prstClr val="black"/>
              </a:solidFill>
              <a:latin typeface="Calibri"/>
              <a:ea typeface="ＭＳ Ｐゴシック" panose="020B0600070205080204" pitchFamily="34" charset="-128"/>
            </a:endParaRPr>
          </a:p>
        </p:txBody>
      </p:sp>
      <p:sp>
        <p:nvSpPr>
          <p:cNvPr id="2" name="タイトル 1"/>
          <p:cNvSpPr>
            <a:spLocks noGrp="1"/>
          </p:cNvSpPr>
          <p:nvPr>
            <p:ph type="title"/>
          </p:nvPr>
        </p:nvSpPr>
        <p:spPr>
          <a:xfrm>
            <a:off x="3009900" y="1063228"/>
            <a:ext cx="6172200" cy="421556"/>
          </a:xfrm>
        </p:spPr>
        <p:txBody>
          <a:bodyPr>
            <a:normAutofit/>
          </a:bodyPr>
          <a:lstStyle/>
          <a:p>
            <a:r>
              <a:rPr lang="ja-JP" altLang="en-US" sz="2100" dirty="0"/>
              <a:t>エンタープライズ</a:t>
            </a:r>
            <a:r>
              <a:rPr lang="en-US" altLang="ja-JP" sz="2100" dirty="0"/>
              <a:t>DevOps</a:t>
            </a:r>
            <a:r>
              <a:rPr lang="ja-JP" altLang="en-US" sz="2100" dirty="0"/>
              <a:t>概念図</a:t>
            </a:r>
          </a:p>
        </p:txBody>
      </p:sp>
      <p:grpSp>
        <p:nvGrpSpPr>
          <p:cNvPr id="19" name="グループ化 18"/>
          <p:cNvGrpSpPr/>
          <p:nvPr/>
        </p:nvGrpSpPr>
        <p:grpSpPr>
          <a:xfrm>
            <a:off x="2350635" y="1700810"/>
            <a:ext cx="6877714" cy="490043"/>
            <a:chOff x="-378585" y="1124744"/>
            <a:chExt cx="9127049" cy="653391"/>
          </a:xfrm>
        </p:grpSpPr>
        <p:sp>
          <p:nvSpPr>
            <p:cNvPr id="3" name="ホームベース 2"/>
            <p:cNvSpPr/>
            <p:nvPr/>
          </p:nvSpPr>
          <p:spPr>
            <a:xfrm>
              <a:off x="-378585" y="1124744"/>
              <a:ext cx="1777513"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70C0"/>
                  </a:solidFill>
                  <a:latin typeface="Calibri"/>
                  <a:ea typeface="ＭＳ Ｐゴシック" panose="020B0600070205080204" pitchFamily="34" charset="-128"/>
                </a:rPr>
                <a:t>計画</a:t>
              </a:r>
            </a:p>
          </p:txBody>
        </p:sp>
        <p:sp>
          <p:nvSpPr>
            <p:cNvPr id="4" name="山形 3"/>
            <p:cNvSpPr/>
            <p:nvPr/>
          </p:nvSpPr>
          <p:spPr>
            <a:xfrm>
              <a:off x="1175849" y="1124744"/>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70C0"/>
                  </a:solidFill>
                  <a:latin typeface="Calibri"/>
                  <a:ea typeface="ＭＳ Ｐゴシック" panose="020B0600070205080204" pitchFamily="34" charset="-128"/>
                </a:rPr>
                <a:t>要求</a:t>
              </a:r>
            </a:p>
          </p:txBody>
        </p:sp>
        <p:sp>
          <p:nvSpPr>
            <p:cNvPr id="5" name="山形 4"/>
            <p:cNvSpPr/>
            <p:nvPr/>
          </p:nvSpPr>
          <p:spPr>
            <a:xfrm>
              <a:off x="2296062" y="1124744"/>
              <a:ext cx="145996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70C0"/>
                  </a:solidFill>
                  <a:latin typeface="Calibri"/>
                  <a:ea typeface="ＭＳ Ｐゴシック" panose="020B0600070205080204" pitchFamily="34" charset="-128"/>
                </a:rPr>
                <a:t>設計</a:t>
              </a:r>
            </a:p>
          </p:txBody>
        </p:sp>
        <p:sp>
          <p:nvSpPr>
            <p:cNvPr id="6" name="山形 5"/>
            <p:cNvSpPr/>
            <p:nvPr/>
          </p:nvSpPr>
          <p:spPr>
            <a:xfrm>
              <a:off x="3539409" y="1124744"/>
              <a:ext cx="177614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70C0"/>
                  </a:solidFill>
                  <a:latin typeface="Calibri"/>
                  <a:ea typeface="ＭＳ Ｐゴシック" panose="020B0600070205080204" pitchFamily="34" charset="-128"/>
                </a:rPr>
                <a:t>開発</a:t>
              </a:r>
            </a:p>
          </p:txBody>
        </p:sp>
        <p:sp>
          <p:nvSpPr>
            <p:cNvPr id="7" name="山形 6"/>
            <p:cNvSpPr/>
            <p:nvPr/>
          </p:nvSpPr>
          <p:spPr>
            <a:xfrm>
              <a:off x="5117522" y="1130063"/>
              <a:ext cx="147070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70C0"/>
                  </a:solidFill>
                  <a:latin typeface="Calibri"/>
                  <a:ea typeface="ＭＳ Ｐゴシック" panose="020B0600070205080204" pitchFamily="34" charset="-128"/>
                </a:rPr>
                <a:t>移行</a:t>
              </a:r>
            </a:p>
          </p:txBody>
        </p:sp>
        <p:sp>
          <p:nvSpPr>
            <p:cNvPr id="9" name="山形 8"/>
            <p:cNvSpPr/>
            <p:nvPr/>
          </p:nvSpPr>
          <p:spPr>
            <a:xfrm>
              <a:off x="6437368" y="1130063"/>
              <a:ext cx="1879047"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70C0"/>
                  </a:solidFill>
                  <a:latin typeface="Calibri"/>
                  <a:ea typeface="ＭＳ Ｐゴシック" panose="020B0600070205080204" pitchFamily="34" charset="-128"/>
                </a:rPr>
                <a:t>運用</a:t>
              </a:r>
            </a:p>
          </p:txBody>
        </p:sp>
        <p:sp>
          <p:nvSpPr>
            <p:cNvPr id="10" name="角丸四角形 9"/>
            <p:cNvSpPr/>
            <p:nvPr/>
          </p:nvSpPr>
          <p:spPr>
            <a:xfrm>
              <a:off x="8388424" y="1130063"/>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rgbClr val="0070C0"/>
                  </a:solidFill>
                  <a:latin typeface="Calibri"/>
                  <a:ea typeface="ＭＳ Ｐゴシック" panose="020B0600070205080204" pitchFamily="34" charset="-128"/>
                </a:rPr>
                <a:t>EOL</a:t>
              </a:r>
            </a:p>
          </p:txBody>
        </p:sp>
      </p:grpSp>
      <p:sp>
        <p:nvSpPr>
          <p:cNvPr id="12" name="縦巻き 11"/>
          <p:cNvSpPr/>
          <p:nvPr/>
        </p:nvSpPr>
        <p:spPr>
          <a:xfrm>
            <a:off x="2801635" y="2240868"/>
            <a:ext cx="747253" cy="81009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prstClr val="black"/>
                </a:solidFill>
                <a:latin typeface="Calibri"/>
                <a:ea typeface="ＭＳ Ｐゴシック" panose="020B0600070205080204" pitchFamily="34" charset="-128"/>
              </a:rPr>
              <a:t>Project</a:t>
            </a:r>
          </a:p>
          <a:p>
            <a:pPr algn="ctr"/>
            <a:r>
              <a:rPr lang="en-US" altLang="ja-JP" sz="900" dirty="0">
                <a:solidFill>
                  <a:prstClr val="black"/>
                </a:solidFill>
                <a:latin typeface="Calibri"/>
                <a:ea typeface="ＭＳ Ｐゴシック" panose="020B0600070205080204" pitchFamily="34" charset="-128"/>
              </a:rPr>
              <a:t>Charter</a:t>
            </a:r>
            <a:endParaRPr lang="ja-JP" altLang="en-US" sz="900" dirty="0">
              <a:solidFill>
                <a:prstClr val="black"/>
              </a:solidFill>
              <a:latin typeface="Calibri"/>
              <a:ea typeface="ＭＳ Ｐゴシック" panose="020B0600070205080204" pitchFamily="34" charset="-128"/>
            </a:endParaRPr>
          </a:p>
        </p:txBody>
      </p:sp>
      <p:sp>
        <p:nvSpPr>
          <p:cNvPr id="13" name="スマイル 12"/>
          <p:cNvSpPr/>
          <p:nvPr/>
        </p:nvSpPr>
        <p:spPr>
          <a:xfrm>
            <a:off x="3548887" y="2348880"/>
            <a:ext cx="840161" cy="594066"/>
          </a:xfrm>
          <a:prstGeom prst="smileyFac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Requirement Definition</a:t>
            </a:r>
            <a:endParaRPr lang="ja-JP" altLang="en-US" sz="825" dirty="0">
              <a:solidFill>
                <a:prstClr val="black"/>
              </a:solidFill>
              <a:latin typeface="Calibri"/>
              <a:ea typeface="ＭＳ Ｐゴシック" panose="020B0600070205080204" pitchFamily="34" charset="-128"/>
            </a:endParaRPr>
          </a:p>
        </p:txBody>
      </p:sp>
      <p:sp>
        <p:nvSpPr>
          <p:cNvPr id="14" name="横巻き 13"/>
          <p:cNvSpPr/>
          <p:nvPr/>
        </p:nvSpPr>
        <p:spPr>
          <a:xfrm>
            <a:off x="3990021" y="2823060"/>
            <a:ext cx="629900" cy="324036"/>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50" dirty="0">
                <a:solidFill>
                  <a:prstClr val="black"/>
                </a:solidFill>
                <a:latin typeface="Calibri"/>
                <a:ea typeface="ＭＳ Ｐゴシック" panose="020B0600070205080204" pitchFamily="34" charset="-128"/>
              </a:rPr>
              <a:t>User Story</a:t>
            </a:r>
            <a:endParaRPr lang="ja-JP" altLang="en-US" sz="750" dirty="0">
              <a:solidFill>
                <a:prstClr val="black"/>
              </a:solidFill>
              <a:latin typeface="Calibri"/>
              <a:ea typeface="ＭＳ Ｐゴシック" panose="020B0600070205080204" pitchFamily="34" charset="-128"/>
            </a:endParaRPr>
          </a:p>
        </p:txBody>
      </p:sp>
      <p:sp>
        <p:nvSpPr>
          <p:cNvPr id="15" name="横巻き 14"/>
          <p:cNvSpPr/>
          <p:nvPr/>
        </p:nvSpPr>
        <p:spPr>
          <a:xfrm>
            <a:off x="5484018" y="2823060"/>
            <a:ext cx="629900" cy="324036"/>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50" dirty="0">
                <a:solidFill>
                  <a:prstClr val="black"/>
                </a:solidFill>
                <a:latin typeface="Calibri"/>
                <a:ea typeface="ＭＳ Ｐゴシック" panose="020B0600070205080204" pitchFamily="34" charset="-128"/>
              </a:rPr>
              <a:t>Test Story</a:t>
            </a:r>
            <a:endParaRPr lang="ja-JP" altLang="en-US" sz="750" dirty="0">
              <a:solidFill>
                <a:prstClr val="black"/>
              </a:solidFill>
              <a:latin typeface="Calibri"/>
              <a:ea typeface="ＭＳ Ｐゴシック" panose="020B0600070205080204" pitchFamily="34" charset="-128"/>
            </a:endParaRPr>
          </a:p>
        </p:txBody>
      </p:sp>
      <p:cxnSp>
        <p:nvCxnSpPr>
          <p:cNvPr id="18" name="直線矢印コネクタ 17"/>
          <p:cNvCxnSpPr>
            <a:stCxn id="14" idx="3"/>
            <a:endCxn id="15" idx="1"/>
          </p:cNvCxnSpPr>
          <p:nvPr/>
        </p:nvCxnSpPr>
        <p:spPr>
          <a:xfrm>
            <a:off x="4619922" y="2985078"/>
            <a:ext cx="864097"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15" idx="3"/>
            <a:endCxn id="16" idx="1"/>
          </p:cNvCxnSpPr>
          <p:nvPr/>
        </p:nvCxnSpPr>
        <p:spPr>
          <a:xfrm>
            <a:off x="6113919" y="2985078"/>
            <a:ext cx="1008197"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フローチャート : 定義済み処理 22"/>
          <p:cNvSpPr/>
          <p:nvPr/>
        </p:nvSpPr>
        <p:spPr>
          <a:xfrm>
            <a:off x="4547999" y="3147096"/>
            <a:ext cx="783713" cy="324036"/>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ＡＣＤＭ</a:t>
            </a:r>
          </a:p>
        </p:txBody>
      </p:sp>
      <p:sp>
        <p:nvSpPr>
          <p:cNvPr id="24" name="フローチャート : 定義済み処理 23"/>
          <p:cNvSpPr/>
          <p:nvPr/>
        </p:nvSpPr>
        <p:spPr>
          <a:xfrm>
            <a:off x="5400211" y="3147096"/>
            <a:ext cx="821718" cy="324036"/>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Ｓｃｒｕｍ</a:t>
            </a:r>
          </a:p>
        </p:txBody>
      </p:sp>
      <p:sp>
        <p:nvSpPr>
          <p:cNvPr id="25" name="フローチャート : 定義済み処理 24"/>
          <p:cNvSpPr/>
          <p:nvPr/>
        </p:nvSpPr>
        <p:spPr>
          <a:xfrm>
            <a:off x="6312024" y="3147096"/>
            <a:ext cx="972108" cy="324036"/>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Continuous Delivery</a:t>
            </a:r>
            <a:endParaRPr lang="ja-JP" altLang="en-US" sz="825" dirty="0">
              <a:solidFill>
                <a:prstClr val="black"/>
              </a:solidFill>
              <a:latin typeface="Calibri"/>
              <a:ea typeface="ＭＳ Ｐゴシック" panose="020B0600070205080204" pitchFamily="34" charset="-128"/>
            </a:endParaRPr>
          </a:p>
        </p:txBody>
      </p:sp>
      <p:sp>
        <p:nvSpPr>
          <p:cNvPr id="26" name="フローチャート : 定義済み処理 25"/>
          <p:cNvSpPr/>
          <p:nvPr/>
        </p:nvSpPr>
        <p:spPr>
          <a:xfrm>
            <a:off x="7989694" y="3158971"/>
            <a:ext cx="737912" cy="324036"/>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LW-ITSM</a:t>
            </a:r>
            <a:endParaRPr lang="ja-JP" altLang="en-US" sz="825" dirty="0">
              <a:solidFill>
                <a:prstClr val="black"/>
              </a:solidFill>
              <a:latin typeface="Calibri"/>
              <a:ea typeface="ＭＳ Ｐゴシック" panose="020B0600070205080204" pitchFamily="34" charset="-128"/>
            </a:endParaRPr>
          </a:p>
        </p:txBody>
      </p:sp>
      <p:sp>
        <p:nvSpPr>
          <p:cNvPr id="27" name="左右矢印 26"/>
          <p:cNvSpPr/>
          <p:nvPr/>
        </p:nvSpPr>
        <p:spPr>
          <a:xfrm>
            <a:off x="2960112" y="3645025"/>
            <a:ext cx="5998206" cy="513057"/>
          </a:xfrm>
          <a:prstGeom prst="lef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prstClr val="black"/>
                </a:solidFill>
                <a:latin typeface="Calibri"/>
                <a:ea typeface="ＭＳ Ｐゴシック" panose="020B0600070205080204" pitchFamily="34" charset="-128"/>
              </a:rPr>
              <a:t>見える化されたプロジェクト管理　（ＴＰＳでの大部屋方式）</a:t>
            </a:r>
          </a:p>
        </p:txBody>
      </p:sp>
      <p:sp>
        <p:nvSpPr>
          <p:cNvPr id="28" name="直方体 27"/>
          <p:cNvSpPr/>
          <p:nvPr/>
        </p:nvSpPr>
        <p:spPr>
          <a:xfrm>
            <a:off x="5900076" y="4570009"/>
            <a:ext cx="542858" cy="378042"/>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Test </a:t>
            </a:r>
            <a:r>
              <a:rPr lang="en-US" altLang="ja-JP" sz="825" dirty="0" err="1">
                <a:solidFill>
                  <a:prstClr val="black"/>
                </a:solidFill>
                <a:latin typeface="Calibri"/>
                <a:ea typeface="ＭＳ Ｐゴシック" panose="020B0600070205080204" pitchFamily="34" charset="-128"/>
              </a:rPr>
              <a:t>Env</a:t>
            </a:r>
            <a:r>
              <a:rPr lang="en-US" altLang="ja-JP" sz="825" dirty="0">
                <a:solidFill>
                  <a:prstClr val="black"/>
                </a:solidFill>
                <a:latin typeface="Calibri"/>
                <a:ea typeface="ＭＳ Ｐゴシック" panose="020B0600070205080204" pitchFamily="34" charset="-128"/>
              </a:rPr>
              <a:t>.</a:t>
            </a:r>
            <a:endParaRPr lang="ja-JP" altLang="en-US" sz="825" dirty="0">
              <a:solidFill>
                <a:prstClr val="black"/>
              </a:solidFill>
              <a:latin typeface="Calibri"/>
              <a:ea typeface="ＭＳ Ｐゴシック" panose="020B0600070205080204" pitchFamily="34" charset="-128"/>
            </a:endParaRPr>
          </a:p>
        </p:txBody>
      </p:sp>
      <p:sp>
        <p:nvSpPr>
          <p:cNvPr id="29" name="直方体 28"/>
          <p:cNvSpPr/>
          <p:nvPr/>
        </p:nvSpPr>
        <p:spPr>
          <a:xfrm>
            <a:off x="6394307" y="4570009"/>
            <a:ext cx="758882" cy="378042"/>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Transition</a:t>
            </a:r>
            <a:endParaRPr lang="ja-JP" altLang="en-US" sz="825" dirty="0">
              <a:solidFill>
                <a:prstClr val="black"/>
              </a:solidFill>
              <a:latin typeface="Calibri"/>
              <a:ea typeface="ＭＳ Ｐゴシック" panose="020B0600070205080204" pitchFamily="34" charset="-128"/>
            </a:endParaRPr>
          </a:p>
        </p:txBody>
      </p:sp>
      <p:sp>
        <p:nvSpPr>
          <p:cNvPr id="30" name="直方体 29"/>
          <p:cNvSpPr/>
          <p:nvPr/>
        </p:nvSpPr>
        <p:spPr>
          <a:xfrm>
            <a:off x="7134389" y="4570009"/>
            <a:ext cx="1788725" cy="378042"/>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Run Environment</a:t>
            </a:r>
            <a:endParaRPr lang="ja-JP" altLang="en-US" sz="825" dirty="0">
              <a:solidFill>
                <a:prstClr val="black"/>
              </a:solidFill>
              <a:latin typeface="Calibri"/>
              <a:ea typeface="ＭＳ Ｐゴシック" panose="020B0600070205080204" pitchFamily="34" charset="-128"/>
            </a:endParaRPr>
          </a:p>
        </p:txBody>
      </p:sp>
      <p:grpSp>
        <p:nvGrpSpPr>
          <p:cNvPr id="55" name="グループ化 54"/>
          <p:cNvGrpSpPr/>
          <p:nvPr/>
        </p:nvGrpSpPr>
        <p:grpSpPr>
          <a:xfrm>
            <a:off x="3395700" y="3147096"/>
            <a:ext cx="5076564" cy="497928"/>
            <a:chOff x="971600" y="3053128"/>
            <a:chExt cx="6768752" cy="663904"/>
          </a:xfrm>
        </p:grpSpPr>
        <p:cxnSp>
          <p:nvCxnSpPr>
            <p:cNvPr id="46" name="直線コネクタ 45"/>
            <p:cNvCxnSpPr/>
            <p:nvPr/>
          </p:nvCxnSpPr>
          <p:spPr>
            <a:xfrm>
              <a:off x="971600" y="3053128"/>
              <a:ext cx="0" cy="663904"/>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971600" y="3717032"/>
              <a:ext cx="6768752" cy="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7740352"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2603893"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2" name="フッター プレースホルダー 21"/>
          <p:cNvSpPr>
            <a:spLocks noGrp="1"/>
          </p:cNvSpPr>
          <p:nvPr>
            <p:ph type="ftr" sz="quarter" idx="11"/>
          </p:nvPr>
        </p:nvSpPr>
        <p:spPr>
          <a:xfrm>
            <a:off x="5028067" y="5589241"/>
            <a:ext cx="2171700" cy="273844"/>
          </a:xfrm>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32" name="スライド番号プレースホルダー 31"/>
          <p:cNvSpPr>
            <a:spLocks noGrp="1"/>
          </p:cNvSpPr>
          <p:nvPr>
            <p:ph type="sldNum" sz="quarter" idx="12"/>
          </p:nvPr>
        </p:nvSpPr>
        <p:spPr/>
        <p:txBody>
          <a:bodyPr/>
          <a:lstStyle/>
          <a:p>
            <a:fld id="{1C1A3419-3A08-4F5F-A2C4-18443D13DFF7}" type="slidenum">
              <a:rPr lang="ja-JP" altLang="en-US">
                <a:solidFill>
                  <a:prstClr val="black">
                    <a:tint val="75000"/>
                  </a:prstClr>
                </a:solidFill>
                <a:latin typeface="Calibri"/>
                <a:ea typeface="ＭＳ Ｐゴシック" panose="020B0600070205080204" pitchFamily="34" charset="-128"/>
              </a:rPr>
              <a:pPr/>
              <a:t>54</a:t>
            </a:fld>
            <a:endParaRPr lang="ja-JP" altLang="en-US">
              <a:solidFill>
                <a:prstClr val="black">
                  <a:tint val="75000"/>
                </a:prstClr>
              </a:solidFill>
              <a:latin typeface="Calibri"/>
              <a:ea typeface="ＭＳ Ｐゴシック" panose="020B0600070205080204" pitchFamily="34" charset="-128"/>
            </a:endParaRPr>
          </a:p>
        </p:txBody>
      </p:sp>
      <p:sp>
        <p:nvSpPr>
          <p:cNvPr id="37" name="フローチャート : 磁気ディスク 36"/>
          <p:cNvSpPr/>
          <p:nvPr/>
        </p:nvSpPr>
        <p:spPr>
          <a:xfrm>
            <a:off x="3175727" y="5001758"/>
            <a:ext cx="5956697" cy="647700"/>
          </a:xfrm>
          <a:prstGeom prst="flowChartMagneticDisk">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350" dirty="0">
                <a:solidFill>
                  <a:prstClr val="white">
                    <a:lumMod val="95000"/>
                  </a:prstClr>
                </a:solidFill>
                <a:latin typeface="Calibri"/>
                <a:ea typeface="ＭＳ Ｐゴシック" panose="020B0600070205080204" pitchFamily="34" charset="-128"/>
              </a:rPr>
              <a:t>ALM</a:t>
            </a:r>
            <a:r>
              <a:rPr lang="ja-JP" altLang="en-US" sz="1350" dirty="0">
                <a:solidFill>
                  <a:prstClr val="white">
                    <a:lumMod val="95000"/>
                  </a:prstClr>
                </a:solidFill>
                <a:latin typeface="Calibri"/>
                <a:ea typeface="ＭＳ Ｐゴシック" panose="020B0600070205080204" pitchFamily="34" charset="-128"/>
              </a:rPr>
              <a:t>　</a:t>
            </a:r>
            <a:r>
              <a:rPr lang="en-US" altLang="ja-JP" sz="1350" dirty="0">
                <a:solidFill>
                  <a:prstClr val="white">
                    <a:lumMod val="95000"/>
                  </a:prstClr>
                </a:solidFill>
                <a:latin typeface="Calibri"/>
                <a:ea typeface="ＭＳ Ｐゴシック" panose="020B0600070205080204" pitchFamily="34" charset="-128"/>
              </a:rPr>
              <a:t>(Application Lifecycle Management)</a:t>
            </a:r>
          </a:p>
          <a:p>
            <a:pPr algn="ctr">
              <a:defRPr/>
            </a:pPr>
            <a:r>
              <a:rPr lang="en-US" altLang="ja-JP" sz="1350" dirty="0">
                <a:solidFill>
                  <a:prstClr val="white">
                    <a:lumMod val="95000"/>
                  </a:prstClr>
                </a:solidFill>
                <a:latin typeface="Calibri"/>
                <a:ea typeface="ＭＳ Ｐゴシック" panose="020B0600070205080204" pitchFamily="34" charset="-128"/>
              </a:rPr>
              <a:t>MSDPM</a:t>
            </a:r>
            <a:r>
              <a:rPr lang="ja-JP" altLang="en-US" sz="1350" dirty="0">
                <a:solidFill>
                  <a:prstClr val="white">
                    <a:lumMod val="95000"/>
                  </a:prstClr>
                </a:solidFill>
                <a:latin typeface="Calibri"/>
                <a:ea typeface="ＭＳ Ｐゴシック" panose="020B0600070205080204" pitchFamily="34" charset="-128"/>
              </a:rPr>
              <a:t>：</a:t>
            </a:r>
            <a:r>
              <a:rPr lang="en-US" altLang="ja-JP" sz="1350" dirty="0">
                <a:solidFill>
                  <a:prstClr val="white">
                    <a:lumMod val="95000"/>
                  </a:prstClr>
                </a:solidFill>
                <a:latin typeface="Calibri"/>
                <a:ea typeface="ＭＳ Ｐゴシック" panose="020B0600070205080204" pitchFamily="34" charset="-128"/>
              </a:rPr>
              <a:t>Micro-Services Delivery Process Management</a:t>
            </a:r>
            <a:endParaRPr lang="ja-JP" altLang="en-US" sz="1350" dirty="0">
              <a:solidFill>
                <a:prstClr val="white">
                  <a:lumMod val="95000"/>
                </a:prstClr>
              </a:solidFill>
              <a:latin typeface="Calibri"/>
              <a:ea typeface="ＭＳ Ｐゴシック" panose="020B0600070205080204" pitchFamily="34" charset="-128"/>
            </a:endParaRPr>
          </a:p>
        </p:txBody>
      </p:sp>
      <p:sp>
        <p:nvSpPr>
          <p:cNvPr id="20" name="縦巻き 19"/>
          <p:cNvSpPr/>
          <p:nvPr/>
        </p:nvSpPr>
        <p:spPr>
          <a:xfrm>
            <a:off x="4672579" y="2408823"/>
            <a:ext cx="527907" cy="474180"/>
          </a:xfrm>
          <a:prstGeom prst="verticalScroll">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prstClr val="white">
                    <a:lumMod val="50000"/>
                  </a:prstClr>
                </a:solidFill>
                <a:latin typeface="Calibri"/>
                <a:ea typeface="ＭＳ Ｐゴシック" panose="020B0600070205080204" pitchFamily="34" charset="-128"/>
              </a:rPr>
              <a:t>SLA</a:t>
            </a:r>
          </a:p>
          <a:p>
            <a:pPr algn="ctr"/>
            <a:r>
              <a:rPr lang="en-US" altLang="ja-JP" sz="1050" dirty="0">
                <a:solidFill>
                  <a:prstClr val="white">
                    <a:lumMod val="50000"/>
                  </a:prstClr>
                </a:solidFill>
                <a:latin typeface="Calibri"/>
                <a:ea typeface="ＭＳ Ｐゴシック" panose="020B0600070205080204" pitchFamily="34" charset="-128"/>
              </a:rPr>
              <a:t>SDP</a:t>
            </a:r>
          </a:p>
          <a:p>
            <a:pPr algn="ctr"/>
            <a:r>
              <a:rPr lang="en-US" altLang="ja-JP" sz="1050" dirty="0">
                <a:solidFill>
                  <a:prstClr val="white">
                    <a:lumMod val="50000"/>
                  </a:prstClr>
                </a:solidFill>
                <a:latin typeface="Calibri"/>
                <a:ea typeface="ＭＳ Ｐゴシック" panose="020B0600070205080204" pitchFamily="34" charset="-128"/>
              </a:rPr>
              <a:t>SAC</a:t>
            </a:r>
            <a:endParaRPr lang="ja-JP" altLang="en-US" sz="1050" dirty="0">
              <a:solidFill>
                <a:prstClr val="white">
                  <a:lumMod val="50000"/>
                </a:prstClr>
              </a:solidFill>
              <a:latin typeface="Calibri"/>
              <a:ea typeface="ＭＳ Ｐゴシック" panose="020B0600070205080204" pitchFamily="34" charset="-128"/>
            </a:endParaRPr>
          </a:p>
        </p:txBody>
      </p:sp>
      <p:sp>
        <p:nvSpPr>
          <p:cNvPr id="39" name="縦巻き 38"/>
          <p:cNvSpPr/>
          <p:nvPr/>
        </p:nvSpPr>
        <p:spPr>
          <a:xfrm>
            <a:off x="7231074" y="2408823"/>
            <a:ext cx="527907" cy="47418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prstClr val="black"/>
                </a:solidFill>
                <a:latin typeface="Calibri"/>
                <a:ea typeface="ＭＳ Ｐゴシック" panose="020B0600070205080204" pitchFamily="34" charset="-128"/>
              </a:rPr>
              <a:t>SLA</a:t>
            </a:r>
          </a:p>
          <a:p>
            <a:pPr algn="ctr"/>
            <a:r>
              <a:rPr lang="en-US" altLang="ja-JP" sz="1050" dirty="0">
                <a:solidFill>
                  <a:prstClr val="black"/>
                </a:solidFill>
                <a:latin typeface="Calibri"/>
                <a:ea typeface="ＭＳ Ｐゴシック" panose="020B0600070205080204" pitchFamily="34" charset="-128"/>
              </a:rPr>
              <a:t>SDP</a:t>
            </a:r>
          </a:p>
          <a:p>
            <a:pPr algn="ctr"/>
            <a:r>
              <a:rPr lang="en-US" altLang="ja-JP" sz="1050" dirty="0">
                <a:solidFill>
                  <a:prstClr val="black"/>
                </a:solidFill>
                <a:latin typeface="Calibri"/>
                <a:ea typeface="ＭＳ Ｐゴシック" panose="020B0600070205080204" pitchFamily="34" charset="-128"/>
              </a:rPr>
              <a:t>SAC</a:t>
            </a:r>
            <a:endParaRPr lang="ja-JP" altLang="en-US" sz="1050" dirty="0">
              <a:solidFill>
                <a:prstClr val="black"/>
              </a:solidFill>
              <a:latin typeface="Calibri"/>
              <a:ea typeface="ＭＳ Ｐゴシック" panose="020B0600070205080204" pitchFamily="34" charset="-128"/>
            </a:endParaRPr>
          </a:p>
        </p:txBody>
      </p:sp>
      <p:sp>
        <p:nvSpPr>
          <p:cNvPr id="16" name="横巻き 15"/>
          <p:cNvSpPr/>
          <p:nvPr/>
        </p:nvSpPr>
        <p:spPr>
          <a:xfrm>
            <a:off x="7122114" y="2823060"/>
            <a:ext cx="810090" cy="324036"/>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50" dirty="0">
                <a:solidFill>
                  <a:prstClr val="black"/>
                </a:solidFill>
                <a:latin typeface="Calibri"/>
                <a:ea typeface="ＭＳ Ｐゴシック" panose="020B0600070205080204" pitchFamily="34" charset="-128"/>
              </a:rPr>
              <a:t>Operation Story</a:t>
            </a:r>
            <a:endParaRPr lang="ja-JP" altLang="en-US" sz="750" dirty="0">
              <a:solidFill>
                <a:prstClr val="black"/>
              </a:solidFill>
              <a:latin typeface="Calibri"/>
              <a:ea typeface="ＭＳ Ｐゴシック" panose="020B0600070205080204" pitchFamily="34" charset="-128"/>
            </a:endParaRPr>
          </a:p>
        </p:txBody>
      </p:sp>
      <p:cxnSp>
        <p:nvCxnSpPr>
          <p:cNvPr id="34" name="直線矢印コネクタ 33"/>
          <p:cNvCxnSpPr>
            <a:stCxn id="20" idx="3"/>
            <a:endCxn id="39" idx="1"/>
          </p:cNvCxnSpPr>
          <p:nvPr/>
        </p:nvCxnSpPr>
        <p:spPr>
          <a:xfrm>
            <a:off x="5141213" y="2645913"/>
            <a:ext cx="2149133" cy="0"/>
          </a:xfrm>
          <a:prstGeom prst="straightConnector1">
            <a:avLst/>
          </a:prstGeom>
          <a:ln w="28575">
            <a:solidFill>
              <a:schemeClr val="bg1">
                <a:lumMod val="6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876158" y="4991804"/>
            <a:ext cx="270031" cy="715581"/>
          </a:xfrm>
          <a:prstGeom prst="rect">
            <a:avLst/>
          </a:prstGeom>
          <a:noFill/>
        </p:spPr>
        <p:txBody>
          <a:bodyPr wrap="square" rtlCol="0">
            <a:spAutoFit/>
          </a:bodyPr>
          <a:lstStyle/>
          <a:p>
            <a:r>
              <a:rPr lang="en-US" altLang="ja-JP" sz="1350" dirty="0">
                <a:solidFill>
                  <a:srgbClr val="0070C0"/>
                </a:solidFill>
                <a:latin typeface="Calibri"/>
                <a:ea typeface="ＭＳ Ｐゴシック" panose="020B0600070205080204" pitchFamily="34" charset="-128"/>
              </a:rPr>
              <a:t>PDM</a:t>
            </a:r>
            <a:endParaRPr lang="ja-JP" altLang="en-US" sz="1350" dirty="0">
              <a:solidFill>
                <a:srgbClr val="0070C0"/>
              </a:solidFill>
              <a:latin typeface="Calibri"/>
              <a:ea typeface="ＭＳ Ｐゴシック" panose="020B0600070205080204" pitchFamily="34" charset="-128"/>
            </a:endParaRPr>
          </a:p>
        </p:txBody>
      </p:sp>
      <p:sp>
        <p:nvSpPr>
          <p:cNvPr id="11" name="テキスト ボックス 10"/>
          <p:cNvSpPr txBox="1"/>
          <p:nvPr/>
        </p:nvSpPr>
        <p:spPr>
          <a:xfrm>
            <a:off x="3206679" y="4644716"/>
            <a:ext cx="1934171" cy="300082"/>
          </a:xfrm>
          <a:prstGeom prst="rect">
            <a:avLst/>
          </a:prstGeom>
          <a:noFill/>
        </p:spPr>
        <p:txBody>
          <a:bodyPr wrap="square" rtlCol="0">
            <a:spAutoFit/>
          </a:bodyPr>
          <a:lstStyle/>
          <a:p>
            <a:pPr algn="ctr"/>
            <a:r>
              <a:rPr lang="ja-JP" altLang="en-US" sz="1350" dirty="0">
                <a:solidFill>
                  <a:prstClr val="white">
                    <a:lumMod val="50000"/>
                  </a:prstClr>
                </a:solidFill>
                <a:latin typeface="Calibri"/>
                <a:ea typeface="ＭＳ Ｐゴシック" panose="020B0600070205080204" pitchFamily="34" charset="-128"/>
              </a:rPr>
              <a:t>クラウド環境</a:t>
            </a:r>
            <a:r>
              <a:rPr lang="en-US" altLang="ja-JP" sz="1350" dirty="0">
                <a:solidFill>
                  <a:prstClr val="white">
                    <a:lumMod val="50000"/>
                  </a:prstClr>
                </a:solidFill>
                <a:latin typeface="Calibri"/>
                <a:ea typeface="ＭＳ Ｐゴシック" panose="020B0600070205080204" pitchFamily="34" charset="-128"/>
              </a:rPr>
              <a:t> (Docker)</a:t>
            </a:r>
            <a:endParaRPr lang="ja-JP" altLang="en-US" sz="1350" dirty="0">
              <a:solidFill>
                <a:prstClr val="white">
                  <a:lumMod val="50000"/>
                </a:prstClr>
              </a:solidFill>
              <a:latin typeface="Calibri"/>
              <a:ea typeface="ＭＳ Ｐゴシック" panose="020B0600070205080204" pitchFamily="34" charset="-128"/>
            </a:endParaRPr>
          </a:p>
        </p:txBody>
      </p:sp>
      <p:sp>
        <p:nvSpPr>
          <p:cNvPr id="17" name="テキスト ボックス 16"/>
          <p:cNvSpPr txBox="1"/>
          <p:nvPr/>
        </p:nvSpPr>
        <p:spPr>
          <a:xfrm>
            <a:off x="2801635" y="1430778"/>
            <a:ext cx="810091" cy="300082"/>
          </a:xfrm>
          <a:prstGeom prst="rect">
            <a:avLst/>
          </a:prstGeom>
          <a:noFill/>
        </p:spPr>
        <p:txBody>
          <a:bodyPr wrap="square" rtlCol="0">
            <a:spAutoFit/>
          </a:bodyPr>
          <a:lstStyle/>
          <a:p>
            <a:pPr algn="ctr"/>
            <a:r>
              <a:rPr lang="en-US" altLang="ja-JP" sz="1350" dirty="0">
                <a:solidFill>
                  <a:srgbClr val="0070C0"/>
                </a:solidFill>
                <a:latin typeface="Calibri"/>
                <a:ea typeface="ＭＳ Ｐゴシック" panose="020B0600070205080204" pitchFamily="34" charset="-128"/>
              </a:rPr>
              <a:t>Process</a:t>
            </a:r>
            <a:endParaRPr lang="ja-JP" altLang="en-US" sz="1350" dirty="0">
              <a:solidFill>
                <a:srgbClr val="0070C0"/>
              </a:solidFill>
              <a:latin typeface="Calibri"/>
              <a:ea typeface="ＭＳ Ｐゴシック" panose="020B0600070205080204" pitchFamily="34" charset="-128"/>
            </a:endParaRPr>
          </a:p>
        </p:txBody>
      </p:sp>
      <p:sp>
        <p:nvSpPr>
          <p:cNvPr id="33" name="テキスト ボックス 32"/>
          <p:cNvSpPr txBox="1"/>
          <p:nvPr/>
        </p:nvSpPr>
        <p:spPr>
          <a:xfrm>
            <a:off x="8958318" y="2195150"/>
            <a:ext cx="270030" cy="1938992"/>
          </a:xfrm>
          <a:prstGeom prst="rect">
            <a:avLst/>
          </a:prstGeom>
          <a:noFill/>
        </p:spPr>
        <p:txBody>
          <a:bodyPr wrap="square" rtlCol="0">
            <a:spAutoFit/>
          </a:bodyPr>
          <a:lstStyle/>
          <a:p>
            <a:pPr algn="ctr"/>
            <a:endParaRPr lang="en-US" altLang="ja-JP" sz="1200" dirty="0">
              <a:solidFill>
                <a:prstClr val="white">
                  <a:lumMod val="50000"/>
                </a:prstClr>
              </a:solidFill>
              <a:latin typeface="Calibri"/>
              <a:ea typeface="ＭＳ Ｐゴシック" panose="020B0600070205080204" pitchFamily="34" charset="-128"/>
            </a:endParaRPr>
          </a:p>
          <a:p>
            <a:pPr algn="ctr"/>
            <a:endParaRPr lang="en-US" altLang="ja-JP" sz="1200" dirty="0">
              <a:solidFill>
                <a:prstClr val="white">
                  <a:lumMod val="50000"/>
                </a:prstClr>
              </a:solidFill>
              <a:latin typeface="Calibri"/>
              <a:ea typeface="ＭＳ Ｐゴシック" panose="020B0600070205080204" pitchFamily="34" charset="-128"/>
            </a:endParaRPr>
          </a:p>
          <a:p>
            <a:pPr algn="ctr"/>
            <a:r>
              <a:rPr lang="ja-JP" altLang="en-US" sz="1200" dirty="0">
                <a:solidFill>
                  <a:prstClr val="white">
                    <a:lumMod val="50000"/>
                  </a:prstClr>
                </a:solidFill>
                <a:latin typeface="Calibri"/>
                <a:ea typeface="ＭＳ Ｐゴシック" panose="020B0600070205080204" pitchFamily="34" charset="-128"/>
              </a:rPr>
              <a:t>　　　手</a:t>
            </a:r>
            <a:endParaRPr lang="en-US" altLang="ja-JP" sz="1200" dirty="0">
              <a:solidFill>
                <a:prstClr val="white">
                  <a:lumMod val="50000"/>
                </a:prstClr>
              </a:solidFill>
              <a:latin typeface="Calibri"/>
              <a:ea typeface="ＭＳ Ｐゴシック" panose="020B0600070205080204" pitchFamily="34" charset="-128"/>
            </a:endParaRPr>
          </a:p>
          <a:p>
            <a:pPr algn="ctr"/>
            <a:r>
              <a:rPr lang="ja-JP" altLang="en-US" sz="1200" dirty="0">
                <a:solidFill>
                  <a:prstClr val="white">
                    <a:lumMod val="50000"/>
                  </a:prstClr>
                </a:solidFill>
                <a:latin typeface="Calibri"/>
                <a:ea typeface="ＭＳ Ｐゴシック" panose="020B0600070205080204" pitchFamily="34" charset="-128"/>
              </a:rPr>
              <a:t>　法</a:t>
            </a:r>
            <a:endParaRPr lang="en-US" altLang="ja-JP" sz="1200" dirty="0">
              <a:solidFill>
                <a:prstClr val="white">
                  <a:lumMod val="50000"/>
                </a:prstClr>
              </a:solidFill>
              <a:latin typeface="Calibri"/>
              <a:ea typeface="ＭＳ Ｐゴシック" panose="020B0600070205080204" pitchFamily="34" charset="-128"/>
            </a:endParaRPr>
          </a:p>
          <a:p>
            <a:pPr algn="ctr"/>
            <a:endParaRPr lang="en-US" altLang="ja-JP" sz="1200" dirty="0">
              <a:solidFill>
                <a:prstClr val="white">
                  <a:lumMod val="50000"/>
                </a:prstClr>
              </a:solidFill>
              <a:latin typeface="Calibri"/>
              <a:ea typeface="ＭＳ Ｐゴシック" panose="020B0600070205080204" pitchFamily="34" charset="-128"/>
            </a:endParaRPr>
          </a:p>
          <a:p>
            <a:pPr algn="ctr"/>
            <a:endParaRPr lang="en-US" altLang="ja-JP" sz="1200" dirty="0">
              <a:solidFill>
                <a:prstClr val="white">
                  <a:lumMod val="50000"/>
                </a:prstClr>
              </a:solidFill>
              <a:latin typeface="Calibri"/>
              <a:ea typeface="ＭＳ Ｐゴシック" panose="020B0600070205080204" pitchFamily="34" charset="-128"/>
            </a:endParaRPr>
          </a:p>
          <a:p>
            <a:pPr algn="ctr"/>
            <a:endParaRPr lang="en-US" altLang="ja-JP" sz="1200" dirty="0">
              <a:solidFill>
                <a:prstClr val="white">
                  <a:lumMod val="50000"/>
                </a:prstClr>
              </a:solidFill>
              <a:latin typeface="Calibri"/>
              <a:ea typeface="ＭＳ Ｐゴシック" panose="020B0600070205080204" pitchFamily="34" charset="-128"/>
            </a:endParaRPr>
          </a:p>
          <a:p>
            <a:pPr algn="ctr"/>
            <a:endParaRPr lang="ja-JP" altLang="en-US" sz="1200" dirty="0">
              <a:solidFill>
                <a:prstClr val="white">
                  <a:lumMod val="50000"/>
                </a:prstClr>
              </a:solidFill>
              <a:latin typeface="Calibri"/>
              <a:ea typeface="ＭＳ Ｐゴシック" panose="020B0600070205080204" pitchFamily="34" charset="-128"/>
            </a:endParaRPr>
          </a:p>
        </p:txBody>
      </p:sp>
      <p:sp>
        <p:nvSpPr>
          <p:cNvPr id="35" name="テキスト ボックス 34"/>
          <p:cNvSpPr txBox="1"/>
          <p:nvPr/>
        </p:nvSpPr>
        <p:spPr>
          <a:xfrm>
            <a:off x="3275686" y="4042959"/>
            <a:ext cx="5412603" cy="507831"/>
          </a:xfrm>
          <a:prstGeom prst="rect">
            <a:avLst/>
          </a:prstGeom>
          <a:no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計画から運用までの全体最適による整流化されたプロセスの構築</a:t>
            </a:r>
            <a:endParaRPr lang="en-US" altLang="ja-JP" sz="1350" dirty="0">
              <a:solidFill>
                <a:prstClr val="black"/>
              </a:solidFill>
              <a:latin typeface="Calibri"/>
              <a:ea typeface="ＭＳ Ｐゴシック" panose="020B0600070205080204" pitchFamily="34" charset="-128"/>
            </a:endParaRPr>
          </a:p>
          <a:p>
            <a:pPr algn="ctr"/>
            <a:r>
              <a:rPr lang="ja-JP" altLang="en-US" sz="1350" dirty="0">
                <a:solidFill>
                  <a:prstClr val="black"/>
                </a:solidFill>
                <a:latin typeface="Calibri"/>
                <a:ea typeface="ＭＳ Ｐゴシック" panose="020B0600070205080204" pitchFamily="34" charset="-128"/>
              </a:rPr>
              <a:t>トヨタのＴＰＳの様な一個流しによるマイクロサービスの提供</a:t>
            </a:r>
          </a:p>
        </p:txBody>
      </p:sp>
      <p:cxnSp>
        <p:nvCxnSpPr>
          <p:cNvPr id="44" name="直線コネクタ 43"/>
          <p:cNvCxnSpPr/>
          <p:nvPr/>
        </p:nvCxnSpPr>
        <p:spPr>
          <a:xfrm>
            <a:off x="5768100" y="3471132"/>
            <a:ext cx="0" cy="173892"/>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6798078" y="3471132"/>
            <a:ext cx="0" cy="173892"/>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9132422" y="4741045"/>
            <a:ext cx="216024" cy="923330"/>
          </a:xfrm>
          <a:prstGeom prst="rect">
            <a:avLst/>
          </a:prstGeom>
          <a:noFill/>
        </p:spPr>
        <p:txBody>
          <a:bodyPr wrap="square" rtlCol="0">
            <a:spAutoFit/>
          </a:bodyPr>
          <a:lstStyle/>
          <a:p>
            <a:pPr algn="ctr"/>
            <a:r>
              <a:rPr lang="ja-JP" altLang="en-US" sz="1350" dirty="0">
                <a:solidFill>
                  <a:prstClr val="white">
                    <a:lumMod val="50000"/>
                  </a:prstClr>
                </a:solidFill>
                <a:latin typeface="Calibri"/>
                <a:ea typeface="ＭＳ Ｐゴシック" panose="020B0600070205080204" pitchFamily="34" charset="-128"/>
              </a:rPr>
              <a:t>道具立て</a:t>
            </a:r>
          </a:p>
        </p:txBody>
      </p:sp>
      <p:sp>
        <p:nvSpPr>
          <p:cNvPr id="47" name="フローチャート : 定義済み処理 22">
            <a:extLst>
              <a:ext uri="{FF2B5EF4-FFF2-40B4-BE49-F238E27FC236}">
                <a16:creationId xmlns:a16="http://schemas.microsoft.com/office/drawing/2014/main" id="{5027FE17-2461-4494-A5C9-2B208CA2E40A}"/>
              </a:ext>
            </a:extLst>
          </p:cNvPr>
          <p:cNvSpPr/>
          <p:nvPr/>
        </p:nvSpPr>
        <p:spPr>
          <a:xfrm>
            <a:off x="3054352" y="3125666"/>
            <a:ext cx="737912" cy="324036"/>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a:solidFill>
                  <a:prstClr val="black"/>
                </a:solidFill>
                <a:latin typeface="Calibri"/>
                <a:ea typeface="ＭＳ Ｐゴシック" panose="020B0600070205080204" pitchFamily="34" charset="-128"/>
              </a:rPr>
              <a:t>SIAM</a:t>
            </a:r>
            <a:endParaRPr lang="ja-JP" altLang="en-US" sz="825" dirty="0">
              <a:solidFill>
                <a:prstClr val="black"/>
              </a:solidFill>
              <a:latin typeface="Calibri"/>
              <a:ea typeface="ＭＳ Ｐゴシック" panose="020B0600070205080204" pitchFamily="34" charset="-128"/>
            </a:endParaRPr>
          </a:p>
        </p:txBody>
      </p:sp>
      <p:sp>
        <p:nvSpPr>
          <p:cNvPr id="49" name="フローチャート : 定義済み処理 22">
            <a:extLst>
              <a:ext uri="{FF2B5EF4-FFF2-40B4-BE49-F238E27FC236}">
                <a16:creationId xmlns:a16="http://schemas.microsoft.com/office/drawing/2014/main" id="{B9A8169A-0589-4B1D-B1EC-887DFEB137C0}"/>
              </a:ext>
            </a:extLst>
          </p:cNvPr>
          <p:cNvSpPr/>
          <p:nvPr/>
        </p:nvSpPr>
        <p:spPr>
          <a:xfrm>
            <a:off x="2139743" y="2240870"/>
            <a:ext cx="737912" cy="486053"/>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25" dirty="0" err="1">
                <a:solidFill>
                  <a:prstClr val="black"/>
                </a:solidFill>
                <a:latin typeface="Calibri"/>
                <a:ea typeface="ＭＳ Ｐゴシック" panose="020B0600070205080204" pitchFamily="34" charset="-128"/>
              </a:rPr>
              <a:t>VeriSM</a:t>
            </a:r>
            <a:endParaRPr lang="ja-JP" altLang="en-US" sz="825" dirty="0">
              <a:solidFill>
                <a:prstClr val="black"/>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727708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Users\Luke\AppData\Local\Microsoft\Windows\INetCache\IE\P2TOFASA\Feedback_Logo_1[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2404" y="4792624"/>
            <a:ext cx="6402599" cy="1221351"/>
          </a:xfrm>
          <a:prstGeom prst="rect">
            <a:avLst/>
          </a:prstGeom>
          <a:noFill/>
          <a:extLst>
            <a:ext uri="{909E8E84-426E-40DD-AFC4-6F175D3DCCD1}">
              <a14:hiddenFill xmlns:a14="http://schemas.microsoft.com/office/drawing/2010/main">
                <a:solidFill>
                  <a:srgbClr val="FFFFFF"/>
                </a:solidFill>
              </a14:hiddenFill>
            </a:ext>
          </a:extLst>
        </p:spPr>
      </p:pic>
      <p:sp>
        <p:nvSpPr>
          <p:cNvPr id="4" name="フローチャート : 直接アクセス記憶 3"/>
          <p:cNvSpPr/>
          <p:nvPr/>
        </p:nvSpPr>
        <p:spPr>
          <a:xfrm flipH="1">
            <a:off x="3659017" y="1986717"/>
            <a:ext cx="1566175" cy="438057"/>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1F497D">
                    <a:lumMod val="60000"/>
                    <a:lumOff val="40000"/>
                  </a:srgbClr>
                </a:solidFill>
                <a:latin typeface="Calibri"/>
                <a:ea typeface="ＭＳ Ｐゴシック" panose="020B0600070205080204" pitchFamily="34" charset="-128"/>
              </a:rPr>
              <a:t>アジャイルチーム</a:t>
            </a:r>
            <a:endParaRPr lang="en-US" altLang="ja-JP" sz="900" dirty="0">
              <a:solidFill>
                <a:srgbClr val="1F497D">
                  <a:lumMod val="60000"/>
                  <a:lumOff val="40000"/>
                </a:srgbClr>
              </a:solidFill>
              <a:latin typeface="Calibri"/>
              <a:ea typeface="ＭＳ Ｐゴシック" panose="020B0600070205080204" pitchFamily="34" charset="-128"/>
            </a:endParaRPr>
          </a:p>
          <a:p>
            <a:pPr algn="ctr"/>
            <a:r>
              <a:rPr lang="en-US" altLang="ja-JP" sz="900" dirty="0">
                <a:solidFill>
                  <a:srgbClr val="1F497D">
                    <a:lumMod val="60000"/>
                    <a:lumOff val="40000"/>
                  </a:srgbClr>
                </a:solidFill>
                <a:latin typeface="Calibri"/>
                <a:ea typeface="ＭＳ Ｐゴシック" panose="020B0600070205080204" pitchFamily="34" charset="-128"/>
              </a:rPr>
              <a:t> (</a:t>
            </a:r>
            <a:r>
              <a:rPr lang="ja-JP" altLang="en-US" sz="900" dirty="0">
                <a:solidFill>
                  <a:srgbClr val="1F497D">
                    <a:lumMod val="60000"/>
                    <a:lumOff val="40000"/>
                  </a:srgbClr>
                </a:solidFill>
                <a:latin typeface="Calibri"/>
                <a:ea typeface="ＭＳ Ｐゴシック" panose="020B0600070205080204" pitchFamily="34" charset="-128"/>
              </a:rPr>
              <a:t>スクラム</a:t>
            </a:r>
            <a:r>
              <a:rPr lang="en-US" altLang="ja-JP" sz="900" dirty="0">
                <a:solidFill>
                  <a:srgbClr val="1F497D">
                    <a:lumMod val="60000"/>
                    <a:lumOff val="40000"/>
                  </a:srgbClr>
                </a:solidFill>
                <a:latin typeface="Calibri"/>
                <a:ea typeface="ＭＳ Ｐゴシック" panose="020B0600070205080204" pitchFamily="34" charset="-128"/>
              </a:rPr>
              <a:t>)</a:t>
            </a:r>
            <a:endParaRPr lang="ja-JP" altLang="en-US" sz="900" dirty="0">
              <a:solidFill>
                <a:srgbClr val="1F497D">
                  <a:lumMod val="60000"/>
                  <a:lumOff val="40000"/>
                </a:srgbClr>
              </a:solidFill>
              <a:latin typeface="Calibri"/>
              <a:ea typeface="ＭＳ Ｐゴシック" panose="020B0600070205080204" pitchFamily="34" charset="-128"/>
            </a:endParaRPr>
          </a:p>
        </p:txBody>
      </p:sp>
      <p:sp>
        <p:nvSpPr>
          <p:cNvPr id="9" name="フローチャート : 直接アクセス記憶 8"/>
          <p:cNvSpPr/>
          <p:nvPr/>
        </p:nvSpPr>
        <p:spPr>
          <a:xfrm flipH="1">
            <a:off x="3641961" y="2530391"/>
            <a:ext cx="1566175" cy="438057"/>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1F497D">
                    <a:lumMod val="60000"/>
                    <a:lumOff val="40000"/>
                  </a:srgbClr>
                </a:solidFill>
                <a:latin typeface="Calibri"/>
                <a:ea typeface="ＭＳ Ｐゴシック" panose="020B0600070205080204" pitchFamily="34" charset="-128"/>
              </a:rPr>
              <a:t>アジャイルチーム</a:t>
            </a:r>
            <a:endParaRPr lang="en-US" altLang="ja-JP" sz="900" dirty="0">
              <a:solidFill>
                <a:srgbClr val="1F497D">
                  <a:lumMod val="60000"/>
                  <a:lumOff val="40000"/>
                </a:srgbClr>
              </a:solidFill>
              <a:latin typeface="Calibri"/>
              <a:ea typeface="ＭＳ Ｐゴシック" panose="020B0600070205080204" pitchFamily="34" charset="-128"/>
            </a:endParaRPr>
          </a:p>
          <a:p>
            <a:pPr algn="ctr"/>
            <a:r>
              <a:rPr lang="en-US" altLang="ja-JP" sz="900" dirty="0">
                <a:solidFill>
                  <a:srgbClr val="1F497D">
                    <a:lumMod val="60000"/>
                    <a:lumOff val="40000"/>
                  </a:srgbClr>
                </a:solidFill>
                <a:latin typeface="Calibri"/>
                <a:ea typeface="ＭＳ Ｐゴシック" panose="020B0600070205080204" pitchFamily="34" charset="-128"/>
              </a:rPr>
              <a:t>(</a:t>
            </a:r>
            <a:r>
              <a:rPr lang="ja-JP" altLang="en-US" sz="900" dirty="0">
                <a:solidFill>
                  <a:srgbClr val="1F497D">
                    <a:lumMod val="60000"/>
                    <a:lumOff val="40000"/>
                  </a:srgbClr>
                </a:solidFill>
                <a:latin typeface="Calibri"/>
                <a:ea typeface="ＭＳ Ｐゴシック" panose="020B0600070205080204" pitchFamily="34" charset="-128"/>
              </a:rPr>
              <a:t>スクラム</a:t>
            </a:r>
            <a:r>
              <a:rPr lang="en-US" altLang="ja-JP" sz="900" dirty="0">
                <a:solidFill>
                  <a:srgbClr val="1F497D">
                    <a:lumMod val="60000"/>
                    <a:lumOff val="40000"/>
                  </a:srgbClr>
                </a:solidFill>
                <a:latin typeface="Calibri"/>
                <a:ea typeface="ＭＳ Ｐゴシック" panose="020B0600070205080204" pitchFamily="34" charset="-128"/>
              </a:rPr>
              <a:t>)</a:t>
            </a:r>
            <a:endParaRPr lang="ja-JP" altLang="en-US" sz="900" dirty="0">
              <a:solidFill>
                <a:srgbClr val="1F497D">
                  <a:lumMod val="60000"/>
                  <a:lumOff val="40000"/>
                </a:srgbClr>
              </a:solidFill>
              <a:latin typeface="Calibri"/>
              <a:ea typeface="ＭＳ Ｐゴシック" panose="020B0600070205080204" pitchFamily="34" charset="-128"/>
            </a:endParaRPr>
          </a:p>
        </p:txBody>
      </p:sp>
      <p:sp>
        <p:nvSpPr>
          <p:cNvPr id="10" name="フローチャート : 直接アクセス記憶 9"/>
          <p:cNvSpPr/>
          <p:nvPr/>
        </p:nvSpPr>
        <p:spPr>
          <a:xfrm flipH="1">
            <a:off x="3641962" y="3217712"/>
            <a:ext cx="1566175" cy="438057"/>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1F497D">
                    <a:lumMod val="60000"/>
                    <a:lumOff val="40000"/>
                  </a:srgbClr>
                </a:solidFill>
                <a:latin typeface="Calibri"/>
                <a:ea typeface="ＭＳ Ｐゴシック" panose="020B0600070205080204" pitchFamily="34" charset="-128"/>
              </a:rPr>
              <a:t>アジャイルチーム</a:t>
            </a:r>
            <a:endParaRPr lang="en-US" altLang="ja-JP" sz="900" dirty="0">
              <a:solidFill>
                <a:srgbClr val="1F497D">
                  <a:lumMod val="60000"/>
                  <a:lumOff val="40000"/>
                </a:srgbClr>
              </a:solidFill>
              <a:latin typeface="Calibri"/>
              <a:ea typeface="ＭＳ Ｐゴシック" panose="020B0600070205080204" pitchFamily="34" charset="-128"/>
            </a:endParaRPr>
          </a:p>
          <a:p>
            <a:pPr algn="ctr"/>
            <a:r>
              <a:rPr lang="en-US" altLang="ja-JP" sz="900" dirty="0">
                <a:solidFill>
                  <a:srgbClr val="1F497D">
                    <a:lumMod val="60000"/>
                    <a:lumOff val="40000"/>
                  </a:srgbClr>
                </a:solidFill>
                <a:latin typeface="Calibri"/>
                <a:ea typeface="ＭＳ Ｐゴシック" panose="020B0600070205080204" pitchFamily="34" charset="-128"/>
              </a:rPr>
              <a:t>(</a:t>
            </a:r>
            <a:r>
              <a:rPr lang="ja-JP" altLang="en-US" sz="900" dirty="0">
                <a:solidFill>
                  <a:srgbClr val="1F497D">
                    <a:lumMod val="60000"/>
                    <a:lumOff val="40000"/>
                  </a:srgbClr>
                </a:solidFill>
                <a:latin typeface="Calibri"/>
                <a:ea typeface="ＭＳ Ｐゴシック" panose="020B0600070205080204" pitchFamily="34" charset="-128"/>
              </a:rPr>
              <a:t>スクラム</a:t>
            </a:r>
            <a:r>
              <a:rPr lang="en-US" altLang="ja-JP" sz="900" dirty="0">
                <a:solidFill>
                  <a:srgbClr val="1F497D">
                    <a:lumMod val="60000"/>
                    <a:lumOff val="40000"/>
                  </a:srgbClr>
                </a:solidFill>
                <a:latin typeface="Calibri"/>
                <a:ea typeface="ＭＳ Ｐゴシック" panose="020B0600070205080204" pitchFamily="34" charset="-128"/>
              </a:rPr>
              <a:t>)</a:t>
            </a:r>
            <a:endParaRPr lang="ja-JP" altLang="en-US" sz="900" dirty="0">
              <a:solidFill>
                <a:srgbClr val="1F497D">
                  <a:lumMod val="60000"/>
                  <a:lumOff val="40000"/>
                </a:srgbClr>
              </a:solidFill>
              <a:latin typeface="Calibri"/>
              <a:ea typeface="ＭＳ Ｐゴシック" panose="020B0600070205080204" pitchFamily="34" charset="-128"/>
            </a:endParaRPr>
          </a:p>
        </p:txBody>
      </p:sp>
      <p:sp>
        <p:nvSpPr>
          <p:cNvPr id="11" name="フローチャート : 直接アクセス記憶 10"/>
          <p:cNvSpPr/>
          <p:nvPr/>
        </p:nvSpPr>
        <p:spPr>
          <a:xfrm flipH="1">
            <a:off x="3641980" y="4498177"/>
            <a:ext cx="1566175" cy="438057"/>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1F497D">
                    <a:lumMod val="60000"/>
                    <a:lumOff val="40000"/>
                  </a:srgbClr>
                </a:solidFill>
                <a:latin typeface="Calibri"/>
                <a:ea typeface="ＭＳ Ｐゴシック" panose="020B0600070205080204" pitchFamily="34" charset="-128"/>
              </a:rPr>
              <a:t>アジャイルチーム</a:t>
            </a:r>
            <a:endParaRPr lang="en-US" altLang="ja-JP" sz="900" dirty="0">
              <a:solidFill>
                <a:srgbClr val="1F497D">
                  <a:lumMod val="60000"/>
                  <a:lumOff val="40000"/>
                </a:srgbClr>
              </a:solidFill>
              <a:latin typeface="Calibri"/>
              <a:ea typeface="ＭＳ Ｐゴシック" panose="020B0600070205080204" pitchFamily="34" charset="-128"/>
            </a:endParaRPr>
          </a:p>
          <a:p>
            <a:pPr algn="ctr"/>
            <a:r>
              <a:rPr lang="en-US" altLang="ja-JP" sz="900" dirty="0">
                <a:solidFill>
                  <a:srgbClr val="1F497D">
                    <a:lumMod val="60000"/>
                    <a:lumOff val="40000"/>
                  </a:srgbClr>
                </a:solidFill>
                <a:latin typeface="Calibri"/>
                <a:ea typeface="ＭＳ Ｐゴシック" panose="020B0600070205080204" pitchFamily="34" charset="-128"/>
              </a:rPr>
              <a:t> (</a:t>
            </a:r>
            <a:r>
              <a:rPr lang="ja-JP" altLang="en-US" sz="900" dirty="0">
                <a:solidFill>
                  <a:srgbClr val="1F497D">
                    <a:lumMod val="60000"/>
                    <a:lumOff val="40000"/>
                  </a:srgbClr>
                </a:solidFill>
                <a:latin typeface="Calibri"/>
                <a:ea typeface="ＭＳ Ｐゴシック" panose="020B0600070205080204" pitchFamily="34" charset="-128"/>
              </a:rPr>
              <a:t>スクラム</a:t>
            </a:r>
            <a:r>
              <a:rPr lang="en-US" altLang="ja-JP" sz="900" dirty="0">
                <a:solidFill>
                  <a:srgbClr val="1F497D">
                    <a:lumMod val="60000"/>
                    <a:lumOff val="40000"/>
                  </a:srgbClr>
                </a:solidFill>
                <a:latin typeface="Calibri"/>
                <a:ea typeface="ＭＳ Ｐゴシック" panose="020B0600070205080204" pitchFamily="34" charset="-128"/>
              </a:rPr>
              <a:t>)</a:t>
            </a:r>
            <a:endParaRPr lang="ja-JP" altLang="en-US" sz="900" dirty="0">
              <a:solidFill>
                <a:srgbClr val="1F497D">
                  <a:lumMod val="60000"/>
                  <a:lumOff val="40000"/>
                </a:srgbClr>
              </a:solidFill>
              <a:latin typeface="Calibri"/>
              <a:ea typeface="ＭＳ Ｐゴシック" panose="020B0600070205080204" pitchFamily="34" charset="-128"/>
            </a:endParaRPr>
          </a:p>
        </p:txBody>
      </p:sp>
      <p:sp>
        <p:nvSpPr>
          <p:cNvPr id="12" name="フローチャート : 直接アクセス記憶 11"/>
          <p:cNvSpPr/>
          <p:nvPr/>
        </p:nvSpPr>
        <p:spPr>
          <a:xfrm flipH="1">
            <a:off x="3662464" y="5093517"/>
            <a:ext cx="1566175" cy="438057"/>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1F497D">
                    <a:lumMod val="60000"/>
                    <a:lumOff val="40000"/>
                  </a:srgbClr>
                </a:solidFill>
                <a:latin typeface="Calibri"/>
                <a:ea typeface="ＭＳ Ｐゴシック" panose="020B0600070205080204" pitchFamily="34" charset="-128"/>
              </a:rPr>
              <a:t>アジャイルチーム</a:t>
            </a:r>
            <a:endParaRPr lang="en-US" altLang="ja-JP" sz="900" dirty="0">
              <a:solidFill>
                <a:srgbClr val="1F497D">
                  <a:lumMod val="60000"/>
                  <a:lumOff val="40000"/>
                </a:srgbClr>
              </a:solidFill>
              <a:latin typeface="Calibri"/>
              <a:ea typeface="ＭＳ Ｐゴシック" panose="020B0600070205080204" pitchFamily="34" charset="-128"/>
            </a:endParaRPr>
          </a:p>
          <a:p>
            <a:pPr algn="ctr"/>
            <a:r>
              <a:rPr lang="en-US" altLang="ja-JP" sz="900" dirty="0">
                <a:solidFill>
                  <a:srgbClr val="1F497D">
                    <a:lumMod val="60000"/>
                    <a:lumOff val="40000"/>
                  </a:srgbClr>
                </a:solidFill>
                <a:latin typeface="Calibri"/>
                <a:ea typeface="ＭＳ Ｐゴシック" panose="020B0600070205080204" pitchFamily="34" charset="-128"/>
              </a:rPr>
              <a:t>(</a:t>
            </a:r>
            <a:r>
              <a:rPr lang="ja-JP" altLang="en-US" sz="900" dirty="0">
                <a:solidFill>
                  <a:srgbClr val="1F497D">
                    <a:lumMod val="60000"/>
                    <a:lumOff val="40000"/>
                  </a:srgbClr>
                </a:solidFill>
                <a:latin typeface="Calibri"/>
                <a:ea typeface="ＭＳ Ｐゴシック" panose="020B0600070205080204" pitchFamily="34" charset="-128"/>
              </a:rPr>
              <a:t>スクラム</a:t>
            </a:r>
            <a:r>
              <a:rPr lang="en-US" altLang="ja-JP" sz="900" dirty="0">
                <a:solidFill>
                  <a:srgbClr val="1F497D">
                    <a:lumMod val="60000"/>
                    <a:lumOff val="40000"/>
                  </a:srgbClr>
                </a:solidFill>
                <a:latin typeface="Calibri"/>
                <a:ea typeface="ＭＳ Ｐゴシック" panose="020B0600070205080204" pitchFamily="34" charset="-128"/>
              </a:rPr>
              <a:t>)</a:t>
            </a:r>
            <a:endParaRPr lang="ja-JP" altLang="en-US" sz="900" dirty="0">
              <a:solidFill>
                <a:srgbClr val="1F497D">
                  <a:lumMod val="60000"/>
                  <a:lumOff val="40000"/>
                </a:srgbClr>
              </a:solidFill>
              <a:latin typeface="Calibri"/>
              <a:ea typeface="ＭＳ Ｐゴシック" panose="020B0600070205080204" pitchFamily="34" charset="-128"/>
            </a:endParaRPr>
          </a:p>
        </p:txBody>
      </p:sp>
      <p:sp>
        <p:nvSpPr>
          <p:cNvPr id="13" name="フローチャート : 直接アクセス記憶 12"/>
          <p:cNvSpPr/>
          <p:nvPr/>
        </p:nvSpPr>
        <p:spPr>
          <a:xfrm flipH="1">
            <a:off x="5663952" y="3512177"/>
            <a:ext cx="2214246" cy="696069"/>
          </a:xfrm>
          <a:prstGeom prst="flowChartMagneticDrum">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F79646">
                    <a:lumMod val="75000"/>
                  </a:srgbClr>
                </a:solidFill>
                <a:latin typeface="Calibri"/>
                <a:ea typeface="ＭＳ Ｐゴシック" panose="020B0600070205080204" pitchFamily="34" charset="-128"/>
              </a:rPr>
              <a:t>デプロイメントパイプライン</a:t>
            </a:r>
          </a:p>
        </p:txBody>
      </p:sp>
      <p:sp>
        <p:nvSpPr>
          <p:cNvPr id="14" name="縦巻き 13"/>
          <p:cNvSpPr/>
          <p:nvPr/>
        </p:nvSpPr>
        <p:spPr>
          <a:xfrm>
            <a:off x="2913154" y="1073243"/>
            <a:ext cx="696351" cy="705083"/>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25" dirty="0">
                <a:solidFill>
                  <a:srgbClr val="1F497D">
                    <a:lumMod val="60000"/>
                    <a:lumOff val="40000"/>
                  </a:srgbClr>
                </a:solidFill>
                <a:latin typeface="Calibri"/>
                <a:ea typeface="ＭＳ Ｐゴシック" panose="020B0600070205080204" pitchFamily="34" charset="-128"/>
              </a:rPr>
              <a:t>サービスバックログ</a:t>
            </a:r>
          </a:p>
        </p:txBody>
      </p:sp>
      <p:sp>
        <p:nvSpPr>
          <p:cNvPr id="15" name="縦巻き 14"/>
          <p:cNvSpPr/>
          <p:nvPr/>
        </p:nvSpPr>
        <p:spPr>
          <a:xfrm>
            <a:off x="5541180" y="2149942"/>
            <a:ext cx="943471" cy="861092"/>
          </a:xfrm>
          <a:prstGeom prst="verticalScroll">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F79646">
                    <a:lumMod val="75000"/>
                  </a:srgbClr>
                </a:solidFill>
                <a:latin typeface="Calibri"/>
                <a:ea typeface="ＭＳ Ｐゴシック" panose="020B0600070205080204" pitchFamily="34" charset="-128"/>
              </a:rPr>
              <a:t>デプロイメントバックログ</a:t>
            </a:r>
          </a:p>
        </p:txBody>
      </p:sp>
      <p:sp>
        <p:nvSpPr>
          <p:cNvPr id="16" name="縦巻き 15"/>
          <p:cNvSpPr/>
          <p:nvPr/>
        </p:nvSpPr>
        <p:spPr>
          <a:xfrm>
            <a:off x="7338137" y="2092652"/>
            <a:ext cx="864096" cy="861092"/>
          </a:xfrm>
          <a:prstGeom prst="verticalScroll">
            <a:avLst/>
          </a:prstGeom>
          <a:solidFill>
            <a:schemeClr val="bg1">
              <a:lumMod val="9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9BBB59">
                    <a:lumMod val="50000"/>
                  </a:srgbClr>
                </a:solidFill>
                <a:latin typeface="Calibri"/>
                <a:ea typeface="ＭＳ Ｐゴシック" panose="020B0600070205080204" pitchFamily="34" charset="-128"/>
              </a:rPr>
              <a:t>オペレーションバックログ</a:t>
            </a:r>
          </a:p>
        </p:txBody>
      </p:sp>
      <p:sp>
        <p:nvSpPr>
          <p:cNvPr id="17" name="フローチャート : 端子 16"/>
          <p:cNvSpPr/>
          <p:nvPr/>
        </p:nvSpPr>
        <p:spPr>
          <a:xfrm>
            <a:off x="8094222" y="3429347"/>
            <a:ext cx="1296144" cy="861729"/>
          </a:xfrm>
          <a:prstGeom prst="flowChartTerminator">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rgbClr val="9BBB59">
                    <a:lumMod val="50000"/>
                  </a:srgbClr>
                </a:solidFill>
                <a:latin typeface="Calibri"/>
                <a:ea typeface="ＭＳ Ｐゴシック" panose="020B0600070205080204" pitchFamily="34" charset="-128"/>
              </a:rPr>
              <a:t>運用</a:t>
            </a:r>
          </a:p>
        </p:txBody>
      </p:sp>
      <p:sp>
        <p:nvSpPr>
          <p:cNvPr id="18" name="フローチャート : 内部記憶 17"/>
          <p:cNvSpPr/>
          <p:nvPr/>
        </p:nvSpPr>
        <p:spPr>
          <a:xfrm>
            <a:off x="3114720" y="1808822"/>
            <a:ext cx="540061" cy="421769"/>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rgbClr val="1F497D">
                    <a:lumMod val="60000"/>
                    <a:lumOff val="40000"/>
                  </a:srgbClr>
                </a:solidFill>
                <a:latin typeface="Calibri"/>
                <a:ea typeface="ＭＳ Ｐゴシック" panose="020B0600070205080204" pitchFamily="34" charset="-128"/>
              </a:rPr>
              <a:t>タスクボード</a:t>
            </a:r>
          </a:p>
        </p:txBody>
      </p:sp>
      <p:sp>
        <p:nvSpPr>
          <p:cNvPr id="19" name="フローチャート : 内部記憶 18"/>
          <p:cNvSpPr/>
          <p:nvPr/>
        </p:nvSpPr>
        <p:spPr>
          <a:xfrm>
            <a:off x="5845476" y="2822492"/>
            <a:ext cx="648753" cy="646006"/>
          </a:xfrm>
          <a:prstGeom prst="flowChartInternalStorag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F79646">
                    <a:lumMod val="75000"/>
                  </a:srgbClr>
                </a:solidFill>
                <a:latin typeface="Calibri"/>
                <a:ea typeface="ＭＳ Ｐゴシック" panose="020B0600070205080204" pitchFamily="34" charset="-128"/>
              </a:rPr>
              <a:t>タスクボード</a:t>
            </a:r>
          </a:p>
        </p:txBody>
      </p:sp>
      <p:sp>
        <p:nvSpPr>
          <p:cNvPr id="20" name="フローチャート : 内部記憶 19"/>
          <p:cNvSpPr/>
          <p:nvPr/>
        </p:nvSpPr>
        <p:spPr>
          <a:xfrm>
            <a:off x="7619075" y="2749419"/>
            <a:ext cx="712139" cy="677579"/>
          </a:xfrm>
          <a:prstGeom prst="flowChartInternalStorag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9BBB59">
                    <a:lumMod val="50000"/>
                  </a:srgbClr>
                </a:solidFill>
                <a:latin typeface="Calibri"/>
                <a:ea typeface="ＭＳ Ｐゴシック" panose="020B0600070205080204" pitchFamily="34" charset="-128"/>
              </a:rPr>
              <a:t>タスクボード</a:t>
            </a:r>
          </a:p>
        </p:txBody>
      </p:sp>
      <p:sp>
        <p:nvSpPr>
          <p:cNvPr id="21" name="縦巻き 20"/>
          <p:cNvSpPr/>
          <p:nvPr/>
        </p:nvSpPr>
        <p:spPr>
          <a:xfrm>
            <a:off x="2906252" y="4026866"/>
            <a:ext cx="676241" cy="664169"/>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1F497D">
                    <a:lumMod val="60000"/>
                    <a:lumOff val="40000"/>
                  </a:srgbClr>
                </a:solidFill>
                <a:latin typeface="Calibri"/>
                <a:ea typeface="ＭＳ Ｐゴシック" panose="020B0600070205080204" pitchFamily="34" charset="-128"/>
              </a:rPr>
              <a:t>サービスバックログ</a:t>
            </a:r>
            <a:endParaRPr lang="ja-JP" altLang="en-US" sz="1350" dirty="0">
              <a:solidFill>
                <a:srgbClr val="1F497D">
                  <a:lumMod val="60000"/>
                  <a:lumOff val="40000"/>
                </a:srgbClr>
              </a:solidFill>
              <a:latin typeface="Calibri"/>
              <a:ea typeface="ＭＳ Ｐゴシック" panose="020B0600070205080204" pitchFamily="34" charset="-128"/>
            </a:endParaRPr>
          </a:p>
        </p:txBody>
      </p:sp>
      <p:sp>
        <p:nvSpPr>
          <p:cNvPr id="22" name="フローチャート : 内部記憶 21"/>
          <p:cNvSpPr/>
          <p:nvPr/>
        </p:nvSpPr>
        <p:spPr>
          <a:xfrm>
            <a:off x="3142144" y="4549808"/>
            <a:ext cx="540061" cy="485635"/>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rgbClr val="1F497D">
                    <a:lumMod val="60000"/>
                    <a:lumOff val="40000"/>
                  </a:srgbClr>
                </a:solidFill>
                <a:latin typeface="Calibri"/>
                <a:ea typeface="ＭＳ Ｐゴシック" panose="020B0600070205080204" pitchFamily="34" charset="-128"/>
              </a:rPr>
              <a:t>タスクボード</a:t>
            </a:r>
          </a:p>
        </p:txBody>
      </p:sp>
      <p:sp>
        <p:nvSpPr>
          <p:cNvPr id="23" name="縦巻き 22"/>
          <p:cNvSpPr/>
          <p:nvPr/>
        </p:nvSpPr>
        <p:spPr>
          <a:xfrm>
            <a:off x="2840447" y="2992319"/>
            <a:ext cx="702077" cy="711437"/>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rgbClr val="1F497D">
                    <a:lumMod val="60000"/>
                    <a:lumOff val="40000"/>
                  </a:srgbClr>
                </a:solidFill>
                <a:latin typeface="Calibri"/>
                <a:ea typeface="ＭＳ Ｐゴシック" panose="020B0600070205080204" pitchFamily="34" charset="-128"/>
              </a:rPr>
              <a:t>サービスバックログ</a:t>
            </a:r>
            <a:endParaRPr lang="ja-JP" altLang="en-US" sz="1350" dirty="0">
              <a:solidFill>
                <a:srgbClr val="1F497D">
                  <a:lumMod val="60000"/>
                  <a:lumOff val="40000"/>
                </a:srgbClr>
              </a:solidFill>
              <a:latin typeface="Calibri"/>
              <a:ea typeface="ＭＳ Ｐゴシック" panose="020B0600070205080204" pitchFamily="34" charset="-128"/>
            </a:endParaRPr>
          </a:p>
        </p:txBody>
      </p:sp>
      <p:sp>
        <p:nvSpPr>
          <p:cNvPr id="24" name="フローチャート : 内部記憶 23"/>
          <p:cNvSpPr/>
          <p:nvPr/>
        </p:nvSpPr>
        <p:spPr>
          <a:xfrm>
            <a:off x="3056471" y="3488169"/>
            <a:ext cx="540061" cy="517126"/>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rgbClr val="1F497D">
                    <a:lumMod val="60000"/>
                    <a:lumOff val="40000"/>
                  </a:srgbClr>
                </a:solidFill>
                <a:latin typeface="Calibri"/>
                <a:ea typeface="ＭＳ Ｐゴシック" panose="020B0600070205080204" pitchFamily="34" charset="-128"/>
              </a:rPr>
              <a:t>タスクボード</a:t>
            </a:r>
          </a:p>
        </p:txBody>
      </p:sp>
      <p:sp>
        <p:nvSpPr>
          <p:cNvPr id="25" name="フローチャート : 内部記憶 24"/>
          <p:cNvSpPr/>
          <p:nvPr/>
        </p:nvSpPr>
        <p:spPr>
          <a:xfrm>
            <a:off x="3122404" y="2351017"/>
            <a:ext cx="540061" cy="429913"/>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rgbClr val="1F497D">
                    <a:lumMod val="60000"/>
                    <a:lumOff val="40000"/>
                  </a:srgbClr>
                </a:solidFill>
                <a:latin typeface="Calibri"/>
                <a:ea typeface="ＭＳ Ｐゴシック" panose="020B0600070205080204" pitchFamily="34" charset="-128"/>
              </a:rPr>
              <a:t>タスクボード</a:t>
            </a:r>
          </a:p>
        </p:txBody>
      </p:sp>
      <p:sp>
        <p:nvSpPr>
          <p:cNvPr id="26" name="フローチャート : 内部記憶 25"/>
          <p:cNvSpPr/>
          <p:nvPr/>
        </p:nvSpPr>
        <p:spPr>
          <a:xfrm>
            <a:off x="3142145" y="5085359"/>
            <a:ext cx="540061" cy="485635"/>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rgbClr val="1F497D">
                    <a:lumMod val="60000"/>
                    <a:lumOff val="40000"/>
                  </a:srgbClr>
                </a:solidFill>
                <a:latin typeface="Calibri"/>
                <a:ea typeface="ＭＳ Ｐゴシック" panose="020B0600070205080204" pitchFamily="34" charset="-128"/>
              </a:rPr>
              <a:t>タスクボード</a:t>
            </a:r>
          </a:p>
        </p:txBody>
      </p:sp>
      <p:cxnSp>
        <p:nvCxnSpPr>
          <p:cNvPr id="29" name="カギ線コネクタ 28"/>
          <p:cNvCxnSpPr>
            <a:stCxn id="4" idx="1"/>
            <a:endCxn id="13" idx="4"/>
          </p:cNvCxnSpPr>
          <p:nvPr/>
        </p:nvCxnSpPr>
        <p:spPr>
          <a:xfrm>
            <a:off x="5225191" y="2205745"/>
            <a:ext cx="438763" cy="165446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カギ線コネクタ 30"/>
          <p:cNvCxnSpPr>
            <a:stCxn id="9" idx="1"/>
            <a:endCxn id="13" idx="4"/>
          </p:cNvCxnSpPr>
          <p:nvPr/>
        </p:nvCxnSpPr>
        <p:spPr>
          <a:xfrm>
            <a:off x="5208134" y="2749418"/>
            <a:ext cx="455819" cy="1110792"/>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1"/>
            <a:endCxn id="13" idx="4"/>
          </p:cNvCxnSpPr>
          <p:nvPr/>
        </p:nvCxnSpPr>
        <p:spPr>
          <a:xfrm>
            <a:off x="5208135" y="3436740"/>
            <a:ext cx="455818" cy="423471"/>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カギ線コネクタ 34"/>
          <p:cNvCxnSpPr>
            <a:stCxn id="11" idx="1"/>
            <a:endCxn id="13" idx="4"/>
          </p:cNvCxnSpPr>
          <p:nvPr/>
        </p:nvCxnSpPr>
        <p:spPr>
          <a:xfrm flipV="1">
            <a:off x="5208154" y="3860212"/>
            <a:ext cx="455799" cy="856994"/>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2" idx="1"/>
            <a:endCxn id="13" idx="4"/>
          </p:cNvCxnSpPr>
          <p:nvPr/>
        </p:nvCxnSpPr>
        <p:spPr>
          <a:xfrm flipV="1">
            <a:off x="5228638" y="3860211"/>
            <a:ext cx="435315" cy="1452334"/>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13" idx="1"/>
            <a:endCxn id="17" idx="1"/>
          </p:cNvCxnSpPr>
          <p:nvPr/>
        </p:nvCxnSpPr>
        <p:spPr>
          <a:xfrm>
            <a:off x="7878198" y="3860210"/>
            <a:ext cx="216024"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Luke\AppData\Local\Microsoft\Windows\INetCache\IE\S1FQY2QS\21719326[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4044" y="2767646"/>
            <a:ext cx="539000" cy="7895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82989" y="1633764"/>
            <a:ext cx="600836" cy="6882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82205" y="4984071"/>
            <a:ext cx="600836" cy="68820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7149" y="4347235"/>
            <a:ext cx="600836" cy="6882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96531" y="3118439"/>
            <a:ext cx="600836" cy="68820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7149" y="2436825"/>
            <a:ext cx="600836" cy="6882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Luke\AppData\Local\Microsoft\Windows\INetCache\IE\SQK3CDJB\administrator_99287[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71759" y="923933"/>
            <a:ext cx="809741" cy="80974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Luke\AppData\Local\Microsoft\Windows\INetCache\IE\E1G3MY4G\lgi01a201501090400[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94639" y="4078939"/>
            <a:ext cx="671721" cy="6382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Luke\AppData\Local\Microsoft\Windows\INetCache\IE\P2TOFASA\gi01a201406040100[1].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flipH="1">
            <a:off x="8331212" y="2992317"/>
            <a:ext cx="446874" cy="5270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C:\Users\Luke\AppData\Local\Microsoft\Windows\INetCache\IE\SQK3CDJB\administrator_99287[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3542524" y="869260"/>
            <a:ext cx="809741" cy="80974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36925" y="1652778"/>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40906" y="1652778"/>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26880" y="1644594"/>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322115" y="3481722"/>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626096" y="3481722"/>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912070" y="3473538"/>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68368" y="4059336"/>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72349" y="4059336"/>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058323" y="4051152"/>
            <a:ext cx="303981" cy="31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C:\Users\Luke\AppData\Local\Microsoft\Windows\INetCache\IE\E1G3MY4G\feedback[1].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07393" y="4037067"/>
            <a:ext cx="811676" cy="5475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Luke\AppData\Local\Microsoft\Windows\INetCache\IE\E1G3MY4G\desktop-monitor[1].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208382" y="883656"/>
            <a:ext cx="1609325" cy="145483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6277964" y="1029519"/>
            <a:ext cx="1512167" cy="369332"/>
          </a:xfrm>
          <a:prstGeom prst="rect">
            <a:avLst/>
          </a:prstGeom>
          <a:noFill/>
        </p:spPr>
        <p:txBody>
          <a:bodyPr wrap="square" rtlCol="0">
            <a:spAutoFit/>
          </a:bodyPr>
          <a:lstStyle/>
          <a:p>
            <a:pPr algn="ctr"/>
            <a:r>
              <a:rPr lang="ja-JP" altLang="en-US" dirty="0">
                <a:solidFill>
                  <a:srgbClr val="4F81BD">
                    <a:lumMod val="75000"/>
                  </a:srgbClr>
                </a:solidFill>
                <a:latin typeface="Calibri"/>
                <a:ea typeface="ＭＳ Ｐゴシック" panose="020B0600070205080204" pitchFamily="34" charset="-128"/>
              </a:rPr>
              <a:t>大部屋</a:t>
            </a:r>
          </a:p>
        </p:txBody>
      </p:sp>
      <p:sp>
        <p:nvSpPr>
          <p:cNvPr id="42" name="テキスト ボックス 41"/>
          <p:cNvSpPr txBox="1"/>
          <p:nvPr/>
        </p:nvSpPr>
        <p:spPr>
          <a:xfrm>
            <a:off x="5845476" y="3481721"/>
            <a:ext cx="1853747" cy="300082"/>
          </a:xfrm>
          <a:prstGeom prst="rect">
            <a:avLst/>
          </a:prstGeom>
          <a:noFill/>
        </p:spPr>
        <p:txBody>
          <a:bodyPr wrap="square" rtlCol="0">
            <a:spAutoFit/>
          </a:bodyPr>
          <a:lstStyle/>
          <a:p>
            <a:r>
              <a:rPr lang="ja-JP" altLang="en-US" sz="1350" b="1" dirty="0">
                <a:solidFill>
                  <a:srgbClr val="4F81BD">
                    <a:lumMod val="75000"/>
                  </a:srgbClr>
                </a:solidFill>
                <a:latin typeface="Calibri"/>
                <a:ea typeface="ＭＳ Ｐゴシック" panose="020B0600070205080204" pitchFamily="34" charset="-128"/>
              </a:rPr>
              <a:t>一個流しのフロー</a:t>
            </a:r>
          </a:p>
        </p:txBody>
      </p:sp>
      <p:sp>
        <p:nvSpPr>
          <p:cNvPr id="43" name="テキスト ボックス 42"/>
          <p:cNvSpPr txBox="1"/>
          <p:nvPr/>
        </p:nvSpPr>
        <p:spPr>
          <a:xfrm>
            <a:off x="4370402" y="1449987"/>
            <a:ext cx="844991" cy="369332"/>
          </a:xfrm>
          <a:prstGeom prst="rect">
            <a:avLst/>
          </a:prstGeom>
          <a:noFill/>
        </p:spPr>
        <p:txBody>
          <a:bodyPr wrap="square" rtlCol="0">
            <a:spAutoFit/>
          </a:bodyPr>
          <a:lstStyle/>
          <a:p>
            <a:pPr algn="ctr"/>
            <a:r>
              <a:rPr lang="ja-JP" altLang="en-US" sz="900" b="1" dirty="0">
                <a:solidFill>
                  <a:srgbClr val="4F81BD">
                    <a:lumMod val="75000"/>
                  </a:srgbClr>
                </a:solidFill>
                <a:latin typeface="Calibri"/>
                <a:ea typeface="ＭＳ Ｐゴシック" panose="020B0600070205080204" pitchFamily="34" charset="-128"/>
              </a:rPr>
              <a:t>イテレーション</a:t>
            </a:r>
          </a:p>
        </p:txBody>
      </p:sp>
      <p:sp>
        <p:nvSpPr>
          <p:cNvPr id="44" name="テキスト ボックス 43"/>
          <p:cNvSpPr txBox="1"/>
          <p:nvPr/>
        </p:nvSpPr>
        <p:spPr>
          <a:xfrm>
            <a:off x="8243960" y="3951982"/>
            <a:ext cx="1068252" cy="276999"/>
          </a:xfrm>
          <a:prstGeom prst="rect">
            <a:avLst/>
          </a:prstGeom>
          <a:noFill/>
        </p:spPr>
        <p:txBody>
          <a:bodyPr wrap="square" rtlCol="0">
            <a:spAutoFit/>
          </a:bodyPr>
          <a:lstStyle/>
          <a:p>
            <a:pPr algn="ctr"/>
            <a:r>
              <a:rPr lang="ja-JP" altLang="en-US" sz="1200" b="1" dirty="0">
                <a:solidFill>
                  <a:srgbClr val="4F81BD">
                    <a:lumMod val="75000"/>
                  </a:srgbClr>
                </a:solidFill>
                <a:latin typeface="Calibri"/>
                <a:ea typeface="ＭＳ Ｐゴシック" panose="020B0600070205080204" pitchFamily="34" charset="-128"/>
              </a:rPr>
              <a:t>週・日　単位</a:t>
            </a:r>
          </a:p>
        </p:txBody>
      </p:sp>
      <p:sp>
        <p:nvSpPr>
          <p:cNvPr id="45" name="テキスト ボックス 44"/>
          <p:cNvSpPr txBox="1"/>
          <p:nvPr/>
        </p:nvSpPr>
        <p:spPr>
          <a:xfrm>
            <a:off x="7273389" y="4483285"/>
            <a:ext cx="1035526" cy="230832"/>
          </a:xfrm>
          <a:prstGeom prst="rect">
            <a:avLst/>
          </a:prstGeom>
          <a:noFill/>
        </p:spPr>
        <p:txBody>
          <a:bodyPr wrap="square" rtlCol="0">
            <a:spAutoFit/>
          </a:bodyPr>
          <a:lstStyle/>
          <a:p>
            <a:pPr algn="ctr"/>
            <a:r>
              <a:rPr lang="ja-JP" altLang="en-US" sz="900" b="1" dirty="0">
                <a:solidFill>
                  <a:prstClr val="black"/>
                </a:solidFill>
                <a:latin typeface="Calibri"/>
                <a:ea typeface="ＭＳ Ｐゴシック" panose="020B0600070205080204" pitchFamily="34" charset="-128"/>
              </a:rPr>
              <a:t>ゲートキーパー</a:t>
            </a:r>
          </a:p>
        </p:txBody>
      </p:sp>
      <p:sp>
        <p:nvSpPr>
          <p:cNvPr id="78" name="テキスト ボックス 77"/>
          <p:cNvSpPr txBox="1"/>
          <p:nvPr/>
        </p:nvSpPr>
        <p:spPr>
          <a:xfrm>
            <a:off x="6002307" y="4443452"/>
            <a:ext cx="741946" cy="415498"/>
          </a:xfrm>
          <a:prstGeom prst="rect">
            <a:avLst/>
          </a:prstGeom>
          <a:noFill/>
        </p:spPr>
        <p:txBody>
          <a:bodyPr wrap="square" rtlCol="0">
            <a:spAutoFit/>
          </a:bodyPr>
          <a:lstStyle/>
          <a:p>
            <a:pPr algn="ctr"/>
            <a:r>
              <a:rPr lang="en-US" altLang="ja-JP" sz="1200" b="1" dirty="0">
                <a:solidFill>
                  <a:prstClr val="black"/>
                </a:solidFill>
                <a:latin typeface="Calibri"/>
                <a:ea typeface="ＭＳ Ｐゴシック" panose="020B0600070205080204" pitchFamily="34" charset="-128"/>
              </a:rPr>
              <a:t>DevOps</a:t>
            </a:r>
            <a:r>
              <a:rPr lang="en-US" altLang="ja-JP" sz="900" b="1" dirty="0">
                <a:solidFill>
                  <a:prstClr val="black"/>
                </a:solidFill>
                <a:latin typeface="Calibri"/>
                <a:ea typeface="ＭＳ Ｐゴシック" panose="020B0600070205080204" pitchFamily="34" charset="-128"/>
              </a:rPr>
              <a:t> </a:t>
            </a:r>
          </a:p>
          <a:p>
            <a:pPr algn="ctr"/>
            <a:r>
              <a:rPr lang="ja-JP" altLang="en-US" sz="900" b="1" dirty="0">
                <a:solidFill>
                  <a:prstClr val="black"/>
                </a:solidFill>
                <a:latin typeface="Calibri"/>
                <a:ea typeface="ＭＳ Ｐゴシック" panose="020B0600070205080204" pitchFamily="34" charset="-128"/>
              </a:rPr>
              <a:t>エンジニア</a:t>
            </a:r>
          </a:p>
        </p:txBody>
      </p:sp>
      <p:sp>
        <p:nvSpPr>
          <p:cNvPr id="79" name="テキスト ボックス 78"/>
          <p:cNvSpPr txBox="1"/>
          <p:nvPr/>
        </p:nvSpPr>
        <p:spPr>
          <a:xfrm>
            <a:off x="6934256" y="3206681"/>
            <a:ext cx="1185998" cy="369332"/>
          </a:xfrm>
          <a:prstGeom prst="rect">
            <a:avLst/>
          </a:prstGeom>
          <a:noFill/>
        </p:spPr>
        <p:txBody>
          <a:bodyPr wrap="square" rtlCol="0">
            <a:spAutoFit/>
          </a:bodyPr>
          <a:lstStyle/>
          <a:p>
            <a:pPr algn="ctr"/>
            <a:r>
              <a:rPr lang="ja-JP" altLang="en-US" sz="900" b="1" dirty="0">
                <a:solidFill>
                  <a:prstClr val="black"/>
                </a:solidFill>
                <a:latin typeface="Calibri"/>
                <a:ea typeface="ＭＳ Ｐゴシック" panose="020B0600070205080204" pitchFamily="34" charset="-128"/>
              </a:rPr>
              <a:t>リライアビリティー</a:t>
            </a:r>
            <a:endParaRPr lang="en-US" altLang="ja-JP" sz="900" b="1" dirty="0">
              <a:solidFill>
                <a:prstClr val="black"/>
              </a:solidFill>
              <a:latin typeface="Calibri"/>
              <a:ea typeface="ＭＳ Ｐゴシック" panose="020B0600070205080204" pitchFamily="34" charset="-128"/>
            </a:endParaRPr>
          </a:p>
          <a:p>
            <a:pPr algn="ctr"/>
            <a:r>
              <a:rPr lang="ja-JP" altLang="en-US" sz="900" b="1" dirty="0">
                <a:solidFill>
                  <a:prstClr val="black"/>
                </a:solidFill>
                <a:latin typeface="Calibri"/>
                <a:ea typeface="ＭＳ Ｐゴシック" panose="020B0600070205080204" pitchFamily="34" charset="-128"/>
              </a:rPr>
              <a:t>エンジニア</a:t>
            </a:r>
          </a:p>
        </p:txBody>
      </p:sp>
      <p:sp>
        <p:nvSpPr>
          <p:cNvPr id="80" name="テキスト ボックス 79"/>
          <p:cNvSpPr txBox="1"/>
          <p:nvPr/>
        </p:nvSpPr>
        <p:spPr>
          <a:xfrm>
            <a:off x="8654027" y="2853284"/>
            <a:ext cx="741946" cy="230832"/>
          </a:xfrm>
          <a:prstGeom prst="rect">
            <a:avLst/>
          </a:prstGeom>
          <a:noFill/>
        </p:spPr>
        <p:txBody>
          <a:bodyPr wrap="square" rtlCol="0">
            <a:spAutoFit/>
          </a:bodyPr>
          <a:lstStyle/>
          <a:p>
            <a:pPr algn="ctr"/>
            <a:r>
              <a:rPr lang="ja-JP" altLang="en-US" sz="900" b="1" dirty="0">
                <a:solidFill>
                  <a:prstClr val="black"/>
                </a:solidFill>
                <a:latin typeface="Calibri"/>
                <a:ea typeface="ＭＳ Ｐゴシック" panose="020B0600070205080204" pitchFamily="34" charset="-128"/>
              </a:rPr>
              <a:t>運用チーム</a:t>
            </a:r>
          </a:p>
        </p:txBody>
      </p:sp>
      <p:sp>
        <p:nvSpPr>
          <p:cNvPr id="81" name="テキスト ボックス 80"/>
          <p:cNvSpPr txBox="1"/>
          <p:nvPr/>
        </p:nvSpPr>
        <p:spPr>
          <a:xfrm>
            <a:off x="3776976" y="3758721"/>
            <a:ext cx="741946" cy="369332"/>
          </a:xfrm>
          <a:prstGeom prst="rect">
            <a:avLst/>
          </a:prstGeom>
          <a:noFill/>
        </p:spPr>
        <p:txBody>
          <a:bodyPr wrap="square" rtlCol="0">
            <a:spAutoFit/>
          </a:bodyPr>
          <a:lstStyle/>
          <a:p>
            <a:pPr algn="ctr"/>
            <a:r>
              <a:rPr lang="ja-JP" altLang="en-US" sz="900" b="1" dirty="0">
                <a:solidFill>
                  <a:prstClr val="black"/>
                </a:solidFill>
                <a:latin typeface="Calibri"/>
                <a:ea typeface="ＭＳ Ｐゴシック" panose="020B0600070205080204" pitchFamily="34" charset="-128"/>
              </a:rPr>
              <a:t>スクラムチーム</a:t>
            </a:r>
          </a:p>
        </p:txBody>
      </p:sp>
      <p:sp>
        <p:nvSpPr>
          <p:cNvPr id="82" name="テキスト ボックス 81"/>
          <p:cNvSpPr txBox="1"/>
          <p:nvPr/>
        </p:nvSpPr>
        <p:spPr>
          <a:xfrm>
            <a:off x="3983664" y="1110031"/>
            <a:ext cx="741946" cy="369332"/>
          </a:xfrm>
          <a:prstGeom prst="rect">
            <a:avLst/>
          </a:prstGeom>
          <a:noFill/>
        </p:spPr>
        <p:txBody>
          <a:bodyPr wrap="square" rtlCol="0">
            <a:spAutoFit/>
          </a:bodyPr>
          <a:lstStyle/>
          <a:p>
            <a:pPr algn="ctr"/>
            <a:r>
              <a:rPr lang="ja-JP" altLang="en-US" sz="900" b="1" dirty="0">
                <a:solidFill>
                  <a:prstClr val="black"/>
                </a:solidFill>
                <a:latin typeface="Calibri"/>
                <a:ea typeface="ＭＳ Ｐゴシック" panose="020B0600070205080204" pitchFamily="34" charset="-128"/>
              </a:rPr>
              <a:t>サービス　マスター</a:t>
            </a:r>
          </a:p>
        </p:txBody>
      </p:sp>
      <p:sp>
        <p:nvSpPr>
          <p:cNvPr id="83" name="テキスト ボックス 82"/>
          <p:cNvSpPr txBox="1"/>
          <p:nvPr/>
        </p:nvSpPr>
        <p:spPr>
          <a:xfrm>
            <a:off x="4922008" y="1155677"/>
            <a:ext cx="608565" cy="369332"/>
          </a:xfrm>
          <a:prstGeom prst="rect">
            <a:avLst/>
          </a:prstGeom>
          <a:noFill/>
        </p:spPr>
        <p:txBody>
          <a:bodyPr wrap="square" rtlCol="0">
            <a:spAutoFit/>
          </a:bodyPr>
          <a:lstStyle/>
          <a:p>
            <a:pPr algn="ctr"/>
            <a:r>
              <a:rPr lang="ja-JP" altLang="en-US" sz="900" b="1" dirty="0">
                <a:solidFill>
                  <a:prstClr val="black"/>
                </a:solidFill>
                <a:latin typeface="Calibri"/>
                <a:ea typeface="ＭＳ Ｐゴシック" panose="020B0600070205080204" pitchFamily="34" charset="-128"/>
              </a:rPr>
              <a:t>プロセス　マスター</a:t>
            </a:r>
          </a:p>
        </p:txBody>
      </p:sp>
      <p:sp>
        <p:nvSpPr>
          <p:cNvPr id="2" name="テキスト ボックス 1"/>
          <p:cNvSpPr txBox="1"/>
          <p:nvPr/>
        </p:nvSpPr>
        <p:spPr>
          <a:xfrm>
            <a:off x="6276820" y="1406222"/>
            <a:ext cx="1535614" cy="369332"/>
          </a:xfrm>
          <a:prstGeom prst="rect">
            <a:avLst/>
          </a:prstGeom>
          <a:noFill/>
        </p:spPr>
        <p:txBody>
          <a:bodyPr wrap="square" rtlCol="0">
            <a:spAutoFit/>
          </a:bodyPr>
          <a:lstStyle/>
          <a:p>
            <a:r>
              <a:rPr lang="ja-JP" altLang="en-US" sz="900" dirty="0">
                <a:solidFill>
                  <a:prstClr val="black"/>
                </a:solidFill>
                <a:latin typeface="Calibri"/>
                <a:ea typeface="ＭＳ Ｐゴシック" panose="020B0600070205080204" pitchFamily="34" charset="-128"/>
              </a:rPr>
              <a:t>バリューストリームマップ</a:t>
            </a:r>
            <a:endParaRPr lang="en-US" altLang="ja-JP" sz="900" dirty="0">
              <a:solidFill>
                <a:prstClr val="black"/>
              </a:solidFill>
              <a:latin typeface="Calibri"/>
              <a:ea typeface="ＭＳ Ｐゴシック" panose="020B0600070205080204" pitchFamily="34" charset="-128"/>
            </a:endParaRPr>
          </a:p>
          <a:p>
            <a:r>
              <a:rPr lang="ja-JP" altLang="en-US" sz="900" dirty="0">
                <a:solidFill>
                  <a:prstClr val="black"/>
                </a:solidFill>
                <a:latin typeface="Calibri"/>
                <a:ea typeface="ＭＳ Ｐゴシック" panose="020B0600070205080204" pitchFamily="34" charset="-128"/>
              </a:rPr>
              <a:t>見える化ボード類</a:t>
            </a:r>
          </a:p>
        </p:txBody>
      </p:sp>
      <p:sp>
        <p:nvSpPr>
          <p:cNvPr id="68" name="タイトル 1"/>
          <p:cNvSpPr txBox="1">
            <a:spLocks/>
          </p:cNvSpPr>
          <p:nvPr/>
        </p:nvSpPr>
        <p:spPr>
          <a:xfrm>
            <a:off x="7984059" y="914177"/>
            <a:ext cx="1460295" cy="688865"/>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100" dirty="0">
                <a:solidFill>
                  <a:srgbClr val="002060"/>
                </a:solidFill>
                <a:latin typeface="Calibri"/>
                <a:ea typeface="ＭＳ Ｐゴシック" panose="020B0600070205080204" pitchFamily="34" charset="-128"/>
              </a:rPr>
              <a:t>DevOps2.0</a:t>
            </a:r>
            <a:r>
              <a:rPr lang="ja-JP" altLang="en-US" sz="2100" dirty="0">
                <a:solidFill>
                  <a:srgbClr val="002060"/>
                </a:solidFill>
                <a:latin typeface="Calibri"/>
                <a:ea typeface="ＭＳ Ｐゴシック" panose="020B0600070205080204" pitchFamily="34" charset="-128"/>
              </a:rPr>
              <a:t>概念図</a:t>
            </a:r>
          </a:p>
        </p:txBody>
      </p:sp>
      <p:sp>
        <p:nvSpPr>
          <p:cNvPr id="3" name="正方形/長方形 2"/>
          <p:cNvSpPr/>
          <p:nvPr/>
        </p:nvSpPr>
        <p:spPr>
          <a:xfrm>
            <a:off x="3327174" y="5746836"/>
            <a:ext cx="5822663" cy="276999"/>
          </a:xfrm>
          <a:prstGeom prst="rect">
            <a:avLst/>
          </a:prstGeom>
        </p:spPr>
        <p:txBody>
          <a:bodyPr wrap="square">
            <a:spAutoFit/>
          </a:bodyPr>
          <a:lstStyle/>
          <a:p>
            <a:pPr algn="ctr"/>
            <a:r>
              <a:rPr lang="ja-JP" altLang="en-US" sz="1200" b="1" dirty="0">
                <a:solidFill>
                  <a:srgbClr val="FF0000"/>
                </a:solidFill>
                <a:latin typeface="Calibri"/>
                <a:ea typeface="ＭＳ Ｐゴシック" panose="020B0600070205080204" pitchFamily="34" charset="-128"/>
              </a:rPr>
              <a:t>計画から運用までの全体最適による流水化されたプロセスの構築</a:t>
            </a:r>
          </a:p>
        </p:txBody>
      </p:sp>
      <p:sp>
        <p:nvSpPr>
          <p:cNvPr id="5" name="スライド番号プレースホルダー 4">
            <a:extLst>
              <a:ext uri="{FF2B5EF4-FFF2-40B4-BE49-F238E27FC236}">
                <a16:creationId xmlns:a16="http://schemas.microsoft.com/office/drawing/2014/main" id="{64494048-D393-4CD0-8811-87AB52963750}"/>
              </a:ext>
            </a:extLst>
          </p:cNvPr>
          <p:cNvSpPr>
            <a:spLocks noGrp="1"/>
          </p:cNvSpPr>
          <p:nvPr>
            <p:ph type="sldNum" sz="quarter" idx="12"/>
          </p:nvPr>
        </p:nvSpPr>
        <p:spPr/>
        <p:txBody>
          <a:bodyPr/>
          <a:lstStyle/>
          <a:p>
            <a:fld id="{E646ECA9-04F2-4AF4-9EC3-72478D24820A}" type="slidenum">
              <a:rPr lang="ja-JP" altLang="en-US">
                <a:solidFill>
                  <a:prstClr val="black">
                    <a:tint val="75000"/>
                  </a:prstClr>
                </a:solidFill>
                <a:latin typeface="Calibri"/>
                <a:ea typeface="ＭＳ Ｐゴシック" panose="020B0600070205080204" pitchFamily="34" charset="-128"/>
              </a:rPr>
              <a:pPr/>
              <a:t>55</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956163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009900" y="1063228"/>
            <a:ext cx="6172200" cy="421556"/>
          </a:xfrm>
        </p:spPr>
        <p:txBody>
          <a:bodyPr>
            <a:normAutofit/>
          </a:bodyPr>
          <a:lstStyle/>
          <a:p>
            <a:r>
              <a:rPr lang="en-US" altLang="ja-JP" sz="2100" dirty="0"/>
              <a:t>DevOps</a:t>
            </a:r>
            <a:r>
              <a:rPr lang="ja-JP" altLang="en-US" sz="2100" dirty="0"/>
              <a:t>のプロセス（模式図）</a:t>
            </a:r>
          </a:p>
        </p:txBody>
      </p:sp>
      <p:sp>
        <p:nvSpPr>
          <p:cNvPr id="5" name="角丸四角形 4"/>
          <p:cNvSpPr/>
          <p:nvPr/>
        </p:nvSpPr>
        <p:spPr>
          <a:xfrm>
            <a:off x="2929335" y="1808820"/>
            <a:ext cx="1512168" cy="37804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6" name="テキスト ボックス 5"/>
          <p:cNvSpPr txBox="1"/>
          <p:nvPr/>
        </p:nvSpPr>
        <p:spPr>
          <a:xfrm>
            <a:off x="3145359" y="1700808"/>
            <a:ext cx="1080120" cy="300082"/>
          </a:xfrm>
          <a:prstGeom prst="rect">
            <a:avLst/>
          </a:prstGeom>
          <a:solidFill>
            <a:schemeClr val="bg1"/>
          </a:solid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開発チーム</a:t>
            </a:r>
          </a:p>
        </p:txBody>
      </p:sp>
      <p:sp>
        <p:nvSpPr>
          <p:cNvPr id="7" name="角丸四角形 6"/>
          <p:cNvSpPr/>
          <p:nvPr/>
        </p:nvSpPr>
        <p:spPr>
          <a:xfrm>
            <a:off x="4853862" y="1808820"/>
            <a:ext cx="1404156" cy="37804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8" name="テキスト ボックス 7"/>
          <p:cNvSpPr txBox="1"/>
          <p:nvPr/>
        </p:nvSpPr>
        <p:spPr>
          <a:xfrm>
            <a:off x="5015880" y="1700808"/>
            <a:ext cx="1026114" cy="300082"/>
          </a:xfrm>
          <a:prstGeom prst="rect">
            <a:avLst/>
          </a:prstGeom>
          <a:solidFill>
            <a:schemeClr val="bg1"/>
          </a:solidFill>
        </p:spPr>
        <p:txBody>
          <a:bodyPr wrap="square" rtlCol="0">
            <a:spAutoFit/>
          </a:bodyPr>
          <a:lstStyle/>
          <a:p>
            <a:pPr algn="ctr"/>
            <a:r>
              <a:rPr lang="ja-JP" altLang="en-US" sz="1350" dirty="0">
                <a:solidFill>
                  <a:prstClr val="black"/>
                </a:solidFill>
                <a:latin typeface="Calibri"/>
                <a:ea typeface="ＭＳ Ｐゴシック" panose="020B0600070205080204" pitchFamily="34" charset="-128"/>
              </a:rPr>
              <a:t>ビルド管理</a:t>
            </a:r>
          </a:p>
        </p:txBody>
      </p:sp>
      <p:sp>
        <p:nvSpPr>
          <p:cNvPr id="9" name="円柱 8"/>
          <p:cNvSpPr/>
          <p:nvPr/>
        </p:nvSpPr>
        <p:spPr>
          <a:xfrm>
            <a:off x="5015880" y="3158970"/>
            <a:ext cx="1134126" cy="756084"/>
          </a:xfrm>
          <a:prstGeom prst="can">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1" name="角丸四角形 10"/>
          <p:cNvSpPr/>
          <p:nvPr/>
        </p:nvSpPr>
        <p:spPr>
          <a:xfrm>
            <a:off x="7334995" y="3069824"/>
            <a:ext cx="627357" cy="9181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2" name="角丸四角形 11"/>
          <p:cNvSpPr/>
          <p:nvPr/>
        </p:nvSpPr>
        <p:spPr>
          <a:xfrm>
            <a:off x="8019501" y="3077961"/>
            <a:ext cx="594066" cy="9181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3" name="角丸四角形 12"/>
          <p:cNvSpPr/>
          <p:nvPr/>
        </p:nvSpPr>
        <p:spPr>
          <a:xfrm>
            <a:off x="8715291" y="3077961"/>
            <a:ext cx="594066" cy="9181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0" name="右矢印 9"/>
          <p:cNvSpPr/>
          <p:nvPr/>
        </p:nvSpPr>
        <p:spPr>
          <a:xfrm>
            <a:off x="6366030" y="3104964"/>
            <a:ext cx="1134126" cy="864096"/>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rgbClr val="002060"/>
                </a:solidFill>
                <a:latin typeface="Calibri"/>
                <a:ea typeface="ＭＳ Ｐゴシック" panose="020B0600070205080204" pitchFamily="34" charset="-128"/>
              </a:rPr>
              <a:t>パイプライン</a:t>
            </a:r>
            <a:endParaRPr lang="en-US" altLang="ja-JP" sz="900" b="1" dirty="0">
              <a:solidFill>
                <a:srgbClr val="002060"/>
              </a:solidFill>
              <a:latin typeface="Calibri"/>
              <a:ea typeface="ＭＳ Ｐゴシック" panose="020B0600070205080204" pitchFamily="34" charset="-128"/>
            </a:endParaRPr>
          </a:p>
          <a:p>
            <a:pPr algn="ctr"/>
            <a:endParaRPr lang="en-US" altLang="ja-JP" sz="900" b="1" dirty="0">
              <a:solidFill>
                <a:srgbClr val="002060"/>
              </a:solidFill>
              <a:latin typeface="Calibri"/>
              <a:ea typeface="ＭＳ Ｐゴシック" panose="020B0600070205080204" pitchFamily="34" charset="-128"/>
            </a:endParaRPr>
          </a:p>
          <a:p>
            <a:pPr algn="ctr"/>
            <a:endParaRPr lang="ja-JP" altLang="en-US" sz="900" b="1" dirty="0">
              <a:solidFill>
                <a:srgbClr val="002060"/>
              </a:solidFill>
              <a:latin typeface="Calibri"/>
              <a:ea typeface="ＭＳ Ｐゴシック" panose="020B0600070205080204" pitchFamily="34" charset="-128"/>
            </a:endParaRPr>
          </a:p>
        </p:txBody>
      </p:sp>
      <p:sp>
        <p:nvSpPr>
          <p:cNvPr id="14" name="テキスト ボックス 13"/>
          <p:cNvSpPr txBox="1"/>
          <p:nvPr/>
        </p:nvSpPr>
        <p:spPr>
          <a:xfrm>
            <a:off x="7392145" y="2996953"/>
            <a:ext cx="525633" cy="230832"/>
          </a:xfrm>
          <a:prstGeom prst="rect">
            <a:avLst/>
          </a:prstGeom>
          <a:solidFill>
            <a:schemeClr val="bg1"/>
          </a:solidFill>
        </p:spPr>
        <p:txBody>
          <a:bodyPr wrap="square" rtlCol="0">
            <a:spAutoFit/>
          </a:bodyPr>
          <a:lstStyle/>
          <a:p>
            <a:r>
              <a:rPr lang="ja-JP" altLang="en-US" sz="900" b="1" dirty="0">
                <a:solidFill>
                  <a:prstClr val="black"/>
                </a:solidFill>
                <a:latin typeface="Calibri"/>
                <a:ea typeface="ＭＳ Ｐゴシック" panose="020B0600070205080204" pitchFamily="34" charset="-128"/>
              </a:rPr>
              <a:t>テスト</a:t>
            </a:r>
          </a:p>
        </p:txBody>
      </p:sp>
      <p:sp>
        <p:nvSpPr>
          <p:cNvPr id="15" name="テキスト ボックス 14"/>
          <p:cNvSpPr txBox="1"/>
          <p:nvPr/>
        </p:nvSpPr>
        <p:spPr>
          <a:xfrm>
            <a:off x="8148228" y="2996953"/>
            <a:ext cx="378042" cy="369332"/>
          </a:xfrm>
          <a:prstGeom prst="rect">
            <a:avLst/>
          </a:prstGeom>
          <a:solidFill>
            <a:schemeClr val="bg1"/>
          </a:solidFill>
        </p:spPr>
        <p:txBody>
          <a:bodyPr wrap="square" rtlCol="0">
            <a:spAutoFit/>
          </a:bodyPr>
          <a:lstStyle/>
          <a:p>
            <a:r>
              <a:rPr lang="ja-JP" altLang="en-US" sz="900" b="1" dirty="0">
                <a:solidFill>
                  <a:prstClr val="black"/>
                </a:solidFill>
                <a:latin typeface="Calibri"/>
                <a:ea typeface="ＭＳ Ｐゴシック" panose="020B0600070205080204" pitchFamily="34" charset="-128"/>
              </a:rPr>
              <a:t>受入</a:t>
            </a:r>
          </a:p>
        </p:txBody>
      </p:sp>
      <p:sp>
        <p:nvSpPr>
          <p:cNvPr id="16" name="テキスト ボックス 15"/>
          <p:cNvSpPr txBox="1"/>
          <p:nvPr/>
        </p:nvSpPr>
        <p:spPr>
          <a:xfrm>
            <a:off x="8850306" y="2996953"/>
            <a:ext cx="378042" cy="369332"/>
          </a:xfrm>
          <a:prstGeom prst="rect">
            <a:avLst/>
          </a:prstGeom>
          <a:solidFill>
            <a:schemeClr val="bg1"/>
          </a:solidFill>
        </p:spPr>
        <p:txBody>
          <a:bodyPr wrap="square" rtlCol="0">
            <a:spAutoFit/>
          </a:bodyPr>
          <a:lstStyle/>
          <a:p>
            <a:r>
              <a:rPr lang="ja-JP" altLang="en-US" sz="900" b="1" dirty="0">
                <a:solidFill>
                  <a:prstClr val="black"/>
                </a:solidFill>
                <a:latin typeface="Calibri"/>
                <a:ea typeface="ＭＳ Ｐゴシック" panose="020B0600070205080204" pitchFamily="34" charset="-128"/>
              </a:rPr>
              <a:t>稼働</a:t>
            </a:r>
          </a:p>
        </p:txBody>
      </p:sp>
      <p:sp>
        <p:nvSpPr>
          <p:cNvPr id="17" name="円柱 16"/>
          <p:cNvSpPr/>
          <p:nvPr/>
        </p:nvSpPr>
        <p:spPr>
          <a:xfrm>
            <a:off x="3685420" y="2348880"/>
            <a:ext cx="628383" cy="32403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8" name="円柱 17"/>
          <p:cNvSpPr/>
          <p:nvPr/>
        </p:nvSpPr>
        <p:spPr>
          <a:xfrm>
            <a:off x="3685420" y="3104964"/>
            <a:ext cx="628383" cy="32403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9" name="円柱 18"/>
          <p:cNvSpPr/>
          <p:nvPr/>
        </p:nvSpPr>
        <p:spPr>
          <a:xfrm>
            <a:off x="3685420" y="3876005"/>
            <a:ext cx="628383" cy="32403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0" name="円柱 19"/>
          <p:cNvSpPr/>
          <p:nvPr/>
        </p:nvSpPr>
        <p:spPr>
          <a:xfrm>
            <a:off x="3694726" y="4725144"/>
            <a:ext cx="628383" cy="32403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1" name="二等辺三角形 20"/>
          <p:cNvSpPr/>
          <p:nvPr/>
        </p:nvSpPr>
        <p:spPr>
          <a:xfrm rot="5400000">
            <a:off x="2983341" y="2379369"/>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2" name="二等辺三角形 21"/>
          <p:cNvSpPr/>
          <p:nvPr/>
        </p:nvSpPr>
        <p:spPr>
          <a:xfrm rot="5400000">
            <a:off x="3698220" y="2297664"/>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3" name="二等辺三角形 22"/>
          <p:cNvSpPr/>
          <p:nvPr/>
        </p:nvSpPr>
        <p:spPr>
          <a:xfrm rot="5400000">
            <a:off x="3931931" y="2419881"/>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4" name="二等辺三角形 23"/>
          <p:cNvSpPr/>
          <p:nvPr/>
        </p:nvSpPr>
        <p:spPr>
          <a:xfrm rot="5400000">
            <a:off x="4517049" y="2824098"/>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5" name="二等辺三角形 24"/>
          <p:cNvSpPr/>
          <p:nvPr/>
        </p:nvSpPr>
        <p:spPr>
          <a:xfrm rot="5400000">
            <a:off x="6072482" y="3424721"/>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6" name="二等辺三角形 25"/>
          <p:cNvSpPr/>
          <p:nvPr/>
        </p:nvSpPr>
        <p:spPr>
          <a:xfrm rot="5400000">
            <a:off x="4831041" y="3148134"/>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7" name="二等辺三角形 26"/>
          <p:cNvSpPr/>
          <p:nvPr/>
        </p:nvSpPr>
        <p:spPr>
          <a:xfrm rot="5400000">
            <a:off x="7103157" y="3405091"/>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8" name="二等辺三角形 27"/>
          <p:cNvSpPr/>
          <p:nvPr/>
        </p:nvSpPr>
        <p:spPr>
          <a:xfrm rot="5400000">
            <a:off x="8282574" y="3405091"/>
            <a:ext cx="324036" cy="2630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29" name="フローチャート : 結合子 28"/>
          <p:cNvSpPr/>
          <p:nvPr/>
        </p:nvSpPr>
        <p:spPr>
          <a:xfrm>
            <a:off x="3729395" y="3168521"/>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0" name="フローチャート : 結合子 29"/>
          <p:cNvSpPr/>
          <p:nvPr/>
        </p:nvSpPr>
        <p:spPr>
          <a:xfrm>
            <a:off x="3015797" y="3134979"/>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1" name="フローチャート : 結合子 30"/>
          <p:cNvSpPr/>
          <p:nvPr/>
        </p:nvSpPr>
        <p:spPr>
          <a:xfrm>
            <a:off x="4439525" y="3175136"/>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2" name="フローチャート : 結合子 31"/>
          <p:cNvSpPr/>
          <p:nvPr/>
        </p:nvSpPr>
        <p:spPr>
          <a:xfrm>
            <a:off x="8019501" y="3401232"/>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3" name="フローチャート : 結合子 32"/>
          <p:cNvSpPr/>
          <p:nvPr/>
        </p:nvSpPr>
        <p:spPr>
          <a:xfrm>
            <a:off x="6551579" y="3441681"/>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4" name="フローチャート : 結合子 33"/>
          <p:cNvSpPr/>
          <p:nvPr/>
        </p:nvSpPr>
        <p:spPr>
          <a:xfrm>
            <a:off x="9010613" y="3374603"/>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6" name="フローチャート : 結合子 35"/>
          <p:cNvSpPr/>
          <p:nvPr/>
        </p:nvSpPr>
        <p:spPr>
          <a:xfrm>
            <a:off x="5447928" y="3441681"/>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8" name="フローチャート : 結合子 37"/>
          <p:cNvSpPr/>
          <p:nvPr/>
        </p:nvSpPr>
        <p:spPr>
          <a:xfrm>
            <a:off x="6388640" y="3441443"/>
            <a:ext cx="216024" cy="289368"/>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9" name="平行四辺形 38"/>
          <p:cNvSpPr/>
          <p:nvPr/>
        </p:nvSpPr>
        <p:spPr>
          <a:xfrm>
            <a:off x="3369779" y="3933497"/>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0" name="平行四辺形 39"/>
          <p:cNvSpPr/>
          <p:nvPr/>
        </p:nvSpPr>
        <p:spPr>
          <a:xfrm>
            <a:off x="3013829" y="3933497"/>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1" name="平行四辺形 40"/>
          <p:cNvSpPr/>
          <p:nvPr/>
        </p:nvSpPr>
        <p:spPr>
          <a:xfrm>
            <a:off x="3945419" y="4037769"/>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2" name="平行四辺形 41"/>
          <p:cNvSpPr/>
          <p:nvPr/>
        </p:nvSpPr>
        <p:spPr>
          <a:xfrm>
            <a:off x="4471934" y="3716816"/>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3" name="平行四辺形 42"/>
          <p:cNvSpPr/>
          <p:nvPr/>
        </p:nvSpPr>
        <p:spPr>
          <a:xfrm>
            <a:off x="3789887" y="3933497"/>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4" name="平行四辺形 43"/>
          <p:cNvSpPr/>
          <p:nvPr/>
        </p:nvSpPr>
        <p:spPr>
          <a:xfrm>
            <a:off x="5737932" y="3464505"/>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5" name="平行四辺形 44"/>
          <p:cNvSpPr/>
          <p:nvPr/>
        </p:nvSpPr>
        <p:spPr>
          <a:xfrm>
            <a:off x="7634660" y="3441682"/>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7" name="平行四辺形 46"/>
          <p:cNvSpPr/>
          <p:nvPr/>
        </p:nvSpPr>
        <p:spPr>
          <a:xfrm>
            <a:off x="8653511" y="3424348"/>
            <a:ext cx="304062" cy="209055"/>
          </a:xfrm>
          <a:prstGeom prst="parallelogram">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49" name="星 5 48"/>
          <p:cNvSpPr/>
          <p:nvPr/>
        </p:nvSpPr>
        <p:spPr>
          <a:xfrm>
            <a:off x="2935695" y="4724833"/>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0" name="星 5 49"/>
          <p:cNvSpPr/>
          <p:nvPr/>
        </p:nvSpPr>
        <p:spPr>
          <a:xfrm>
            <a:off x="3322742" y="4725144"/>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1" name="星 5 50"/>
          <p:cNvSpPr/>
          <p:nvPr/>
        </p:nvSpPr>
        <p:spPr>
          <a:xfrm>
            <a:off x="3694725" y="4752147"/>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2" name="星 5 51"/>
          <p:cNvSpPr/>
          <p:nvPr/>
        </p:nvSpPr>
        <p:spPr>
          <a:xfrm>
            <a:off x="3876084" y="4617132"/>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3" name="星 5 52"/>
          <p:cNvSpPr/>
          <p:nvPr/>
        </p:nvSpPr>
        <p:spPr>
          <a:xfrm>
            <a:off x="4341542" y="4454803"/>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4" name="星 5 53"/>
          <p:cNvSpPr/>
          <p:nvPr/>
        </p:nvSpPr>
        <p:spPr>
          <a:xfrm>
            <a:off x="3941918" y="4859848"/>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5" name="星 5 54"/>
          <p:cNvSpPr/>
          <p:nvPr/>
        </p:nvSpPr>
        <p:spPr>
          <a:xfrm>
            <a:off x="4534449" y="4146647"/>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6" name="星 5 55"/>
          <p:cNvSpPr/>
          <p:nvPr/>
        </p:nvSpPr>
        <p:spPr>
          <a:xfrm>
            <a:off x="5147411" y="3451350"/>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7" name="星 5 56"/>
          <p:cNvSpPr/>
          <p:nvPr/>
        </p:nvSpPr>
        <p:spPr>
          <a:xfrm>
            <a:off x="7373876" y="3411194"/>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8" name="星 5 57"/>
          <p:cNvSpPr/>
          <p:nvPr/>
        </p:nvSpPr>
        <p:spPr>
          <a:xfrm>
            <a:off x="6802701" y="3421235"/>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59" name="星 5 58"/>
          <p:cNvSpPr/>
          <p:nvPr/>
        </p:nvSpPr>
        <p:spPr>
          <a:xfrm>
            <a:off x="9239762" y="3393860"/>
            <a:ext cx="260784" cy="27003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cxnSp>
        <p:nvCxnSpPr>
          <p:cNvPr id="61" name="直線矢印コネクタ 60"/>
          <p:cNvCxnSpPr>
            <a:stCxn id="17" idx="4"/>
            <a:endCxn id="9" idx="2"/>
          </p:cNvCxnSpPr>
          <p:nvPr/>
        </p:nvCxnSpPr>
        <p:spPr>
          <a:xfrm>
            <a:off x="4313802" y="2510898"/>
            <a:ext cx="702078" cy="102611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18" idx="4"/>
            <a:endCxn id="9" idx="2"/>
          </p:cNvCxnSpPr>
          <p:nvPr/>
        </p:nvCxnSpPr>
        <p:spPr>
          <a:xfrm>
            <a:off x="4313802" y="3266982"/>
            <a:ext cx="702078" cy="2700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stCxn id="19" idx="4"/>
            <a:endCxn id="9" idx="2"/>
          </p:cNvCxnSpPr>
          <p:nvPr/>
        </p:nvCxnSpPr>
        <p:spPr>
          <a:xfrm flipV="1">
            <a:off x="4313802" y="3537014"/>
            <a:ext cx="702078" cy="50101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20" idx="4"/>
            <a:endCxn id="9" idx="2"/>
          </p:cNvCxnSpPr>
          <p:nvPr/>
        </p:nvCxnSpPr>
        <p:spPr>
          <a:xfrm flipV="1">
            <a:off x="4323108" y="3537012"/>
            <a:ext cx="692772" cy="13501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a:stCxn id="21" idx="0"/>
            <a:endCxn id="17" idx="2"/>
          </p:cNvCxnSpPr>
          <p:nvPr/>
        </p:nvCxnSpPr>
        <p:spPr>
          <a:xfrm>
            <a:off x="3276889" y="2510898"/>
            <a:ext cx="40853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a:stCxn id="30" idx="6"/>
            <a:endCxn id="18" idx="2"/>
          </p:cNvCxnSpPr>
          <p:nvPr/>
        </p:nvCxnSpPr>
        <p:spPr>
          <a:xfrm flipV="1">
            <a:off x="3231822" y="3266983"/>
            <a:ext cx="453598" cy="126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a:stCxn id="40" idx="2"/>
            <a:endCxn id="19" idx="2"/>
          </p:cNvCxnSpPr>
          <p:nvPr/>
        </p:nvCxnSpPr>
        <p:spPr>
          <a:xfrm>
            <a:off x="3291759" y="4038023"/>
            <a:ext cx="3936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a:stCxn id="49" idx="4"/>
            <a:endCxn id="20" idx="2"/>
          </p:cNvCxnSpPr>
          <p:nvPr/>
        </p:nvCxnSpPr>
        <p:spPr>
          <a:xfrm>
            <a:off x="3196479" y="4827976"/>
            <a:ext cx="498246" cy="59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49AAC94F-6695-4529-8258-BF91D3057454}"/>
              </a:ext>
            </a:extLst>
          </p:cNvPr>
          <p:cNvSpPr txBox="1"/>
          <p:nvPr/>
        </p:nvSpPr>
        <p:spPr>
          <a:xfrm>
            <a:off x="1788855" y="2389393"/>
            <a:ext cx="1055196" cy="253916"/>
          </a:xfrm>
          <a:prstGeom prst="rect">
            <a:avLst/>
          </a:prstGeom>
          <a:noFill/>
        </p:spPr>
        <p:txBody>
          <a:bodyPr wrap="square" rtlCol="0">
            <a:spAutoFit/>
          </a:bodyPr>
          <a:lstStyle/>
          <a:p>
            <a:pPr algn="ctr"/>
            <a:r>
              <a:rPr lang="en-US" altLang="ja-JP" sz="1050" b="1" dirty="0">
                <a:solidFill>
                  <a:srgbClr val="0070C0"/>
                </a:solidFill>
                <a:latin typeface="Calibri"/>
                <a:ea typeface="ＭＳ Ｐゴシック" panose="020B0600070205080204" pitchFamily="34" charset="-128"/>
              </a:rPr>
              <a:t>A</a:t>
            </a:r>
            <a:r>
              <a:rPr lang="ja-JP" altLang="en-US" sz="1050" b="1" dirty="0">
                <a:solidFill>
                  <a:srgbClr val="0070C0"/>
                </a:solidFill>
                <a:latin typeface="Calibri"/>
                <a:ea typeface="ＭＳ Ｐゴシック" panose="020B0600070205080204" pitchFamily="34" charset="-128"/>
              </a:rPr>
              <a:t>プロジェクト</a:t>
            </a:r>
          </a:p>
        </p:txBody>
      </p:sp>
      <p:sp>
        <p:nvSpPr>
          <p:cNvPr id="68" name="テキスト ボックス 67">
            <a:extLst>
              <a:ext uri="{FF2B5EF4-FFF2-40B4-BE49-F238E27FC236}">
                <a16:creationId xmlns:a16="http://schemas.microsoft.com/office/drawing/2014/main" id="{A473EC66-01A8-4091-81E5-6ECFB067CF8E}"/>
              </a:ext>
            </a:extLst>
          </p:cNvPr>
          <p:cNvSpPr txBox="1"/>
          <p:nvPr/>
        </p:nvSpPr>
        <p:spPr>
          <a:xfrm>
            <a:off x="1786372" y="3148358"/>
            <a:ext cx="1055196" cy="253916"/>
          </a:xfrm>
          <a:prstGeom prst="rect">
            <a:avLst/>
          </a:prstGeom>
          <a:noFill/>
        </p:spPr>
        <p:txBody>
          <a:bodyPr wrap="square" rtlCol="0">
            <a:spAutoFit/>
          </a:bodyPr>
          <a:lstStyle/>
          <a:p>
            <a:pPr algn="ctr"/>
            <a:r>
              <a:rPr lang="en-US" altLang="ja-JP" sz="1050" b="1" dirty="0">
                <a:solidFill>
                  <a:srgbClr val="0070C0"/>
                </a:solidFill>
                <a:latin typeface="Calibri"/>
                <a:ea typeface="ＭＳ Ｐゴシック" panose="020B0600070205080204" pitchFamily="34" charset="-128"/>
              </a:rPr>
              <a:t>B</a:t>
            </a:r>
            <a:r>
              <a:rPr lang="ja-JP" altLang="en-US" sz="1050" b="1" dirty="0">
                <a:solidFill>
                  <a:srgbClr val="0070C0"/>
                </a:solidFill>
                <a:latin typeface="Calibri"/>
                <a:ea typeface="ＭＳ Ｐゴシック" panose="020B0600070205080204" pitchFamily="34" charset="-128"/>
              </a:rPr>
              <a:t>プロジェクト</a:t>
            </a:r>
          </a:p>
        </p:txBody>
      </p:sp>
      <p:sp>
        <p:nvSpPr>
          <p:cNvPr id="69" name="テキスト ボックス 68">
            <a:extLst>
              <a:ext uri="{FF2B5EF4-FFF2-40B4-BE49-F238E27FC236}">
                <a16:creationId xmlns:a16="http://schemas.microsoft.com/office/drawing/2014/main" id="{3FBB39B0-F2BA-4F21-BEFD-3529873FFA14}"/>
              </a:ext>
            </a:extLst>
          </p:cNvPr>
          <p:cNvSpPr txBox="1"/>
          <p:nvPr/>
        </p:nvSpPr>
        <p:spPr>
          <a:xfrm>
            <a:off x="1792247" y="3974839"/>
            <a:ext cx="1055196" cy="253916"/>
          </a:xfrm>
          <a:prstGeom prst="rect">
            <a:avLst/>
          </a:prstGeom>
          <a:noFill/>
        </p:spPr>
        <p:txBody>
          <a:bodyPr wrap="square" rtlCol="0">
            <a:spAutoFit/>
          </a:bodyPr>
          <a:lstStyle/>
          <a:p>
            <a:pPr algn="ctr"/>
            <a:r>
              <a:rPr lang="en-US" altLang="ja-JP" sz="1050" b="1" dirty="0">
                <a:solidFill>
                  <a:srgbClr val="0070C0"/>
                </a:solidFill>
                <a:latin typeface="Calibri"/>
                <a:ea typeface="ＭＳ Ｐゴシック" panose="020B0600070205080204" pitchFamily="34" charset="-128"/>
              </a:rPr>
              <a:t>C</a:t>
            </a:r>
            <a:r>
              <a:rPr lang="ja-JP" altLang="en-US" sz="1050" b="1" dirty="0">
                <a:solidFill>
                  <a:srgbClr val="0070C0"/>
                </a:solidFill>
                <a:latin typeface="Calibri"/>
                <a:ea typeface="ＭＳ Ｐゴシック" panose="020B0600070205080204" pitchFamily="34" charset="-128"/>
              </a:rPr>
              <a:t>プロジェクト</a:t>
            </a:r>
          </a:p>
        </p:txBody>
      </p:sp>
      <p:sp>
        <p:nvSpPr>
          <p:cNvPr id="70" name="テキスト ボックス 69">
            <a:extLst>
              <a:ext uri="{FF2B5EF4-FFF2-40B4-BE49-F238E27FC236}">
                <a16:creationId xmlns:a16="http://schemas.microsoft.com/office/drawing/2014/main" id="{41BF41EA-44BC-490F-AA7A-503008610A13}"/>
              </a:ext>
            </a:extLst>
          </p:cNvPr>
          <p:cNvSpPr txBox="1"/>
          <p:nvPr/>
        </p:nvSpPr>
        <p:spPr>
          <a:xfrm>
            <a:off x="1792247" y="4768538"/>
            <a:ext cx="1055196" cy="253916"/>
          </a:xfrm>
          <a:prstGeom prst="rect">
            <a:avLst/>
          </a:prstGeom>
          <a:noFill/>
        </p:spPr>
        <p:txBody>
          <a:bodyPr wrap="square" rtlCol="0">
            <a:spAutoFit/>
          </a:bodyPr>
          <a:lstStyle/>
          <a:p>
            <a:pPr algn="ctr"/>
            <a:r>
              <a:rPr lang="en-US" altLang="ja-JP" sz="1050" b="1" dirty="0">
                <a:solidFill>
                  <a:srgbClr val="0070C0"/>
                </a:solidFill>
                <a:latin typeface="Calibri"/>
                <a:ea typeface="ＭＳ Ｐゴシック" panose="020B0600070205080204" pitchFamily="34" charset="-128"/>
              </a:rPr>
              <a:t>D</a:t>
            </a:r>
            <a:r>
              <a:rPr lang="ja-JP" altLang="en-US" sz="1050" b="1" dirty="0">
                <a:solidFill>
                  <a:srgbClr val="0070C0"/>
                </a:solidFill>
                <a:latin typeface="Calibri"/>
                <a:ea typeface="ＭＳ Ｐゴシック" panose="020B0600070205080204" pitchFamily="34" charset="-128"/>
              </a:rPr>
              <a:t>プロジェクト</a:t>
            </a:r>
          </a:p>
        </p:txBody>
      </p:sp>
      <p:sp>
        <p:nvSpPr>
          <p:cNvPr id="3" name="スライド番号プレースホルダー 2">
            <a:extLst>
              <a:ext uri="{FF2B5EF4-FFF2-40B4-BE49-F238E27FC236}">
                <a16:creationId xmlns:a16="http://schemas.microsoft.com/office/drawing/2014/main" id="{414645F0-9ECF-446E-8533-5D4B18E6C626}"/>
              </a:ext>
            </a:extLst>
          </p:cNvPr>
          <p:cNvSpPr>
            <a:spLocks noGrp="1"/>
          </p:cNvSpPr>
          <p:nvPr>
            <p:ph type="sldNum" sz="quarter" idx="12"/>
          </p:nvPr>
        </p:nvSpPr>
        <p:spPr/>
        <p:txBody>
          <a:bodyPr/>
          <a:lstStyle/>
          <a:p>
            <a:fld id="{E646ECA9-04F2-4AF4-9EC3-72478D24820A}" type="slidenum">
              <a:rPr lang="ja-JP" altLang="en-US">
                <a:solidFill>
                  <a:prstClr val="black">
                    <a:tint val="75000"/>
                  </a:prstClr>
                </a:solidFill>
                <a:latin typeface="Calibri"/>
                <a:ea typeface="ＭＳ Ｐゴシック" panose="020B0600070205080204" pitchFamily="34" charset="-128"/>
              </a:rPr>
              <a:pPr/>
              <a:t>56</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304899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下矢印 125"/>
          <p:cNvSpPr/>
          <p:nvPr/>
        </p:nvSpPr>
        <p:spPr>
          <a:xfrm>
            <a:off x="8916047" y="4048344"/>
            <a:ext cx="237365" cy="1141544"/>
          </a:xfrm>
          <a:prstGeom prst="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25" name="下矢印 124"/>
          <p:cNvSpPr/>
          <p:nvPr/>
        </p:nvSpPr>
        <p:spPr>
          <a:xfrm>
            <a:off x="6392243" y="4048344"/>
            <a:ext cx="237365" cy="1141544"/>
          </a:xfrm>
          <a:prstGeom prst="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06" name="角丸四角形 105"/>
          <p:cNvSpPr/>
          <p:nvPr/>
        </p:nvSpPr>
        <p:spPr>
          <a:xfrm>
            <a:off x="5164512" y="2509310"/>
            <a:ext cx="3202246" cy="53211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89" name="正方形/長方形 88"/>
          <p:cNvSpPr/>
          <p:nvPr/>
        </p:nvSpPr>
        <p:spPr>
          <a:xfrm>
            <a:off x="8723382" y="2119847"/>
            <a:ext cx="693989" cy="21554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prstClr val="black"/>
                </a:solidFill>
                <a:latin typeface="Calibri"/>
                <a:ea typeface="ＭＳ Ｐゴシック" panose="020B0600070205080204" pitchFamily="34" charset="-128"/>
              </a:rPr>
              <a:t>本番運用</a:t>
            </a:r>
          </a:p>
        </p:txBody>
      </p:sp>
      <p:sp>
        <p:nvSpPr>
          <p:cNvPr id="2" name="タイトル 1"/>
          <p:cNvSpPr>
            <a:spLocks noGrp="1"/>
          </p:cNvSpPr>
          <p:nvPr>
            <p:ph type="title"/>
          </p:nvPr>
        </p:nvSpPr>
        <p:spPr>
          <a:xfrm>
            <a:off x="2961620" y="944725"/>
            <a:ext cx="6172200" cy="414940"/>
          </a:xfrm>
        </p:spPr>
        <p:txBody>
          <a:bodyPr>
            <a:normAutofit/>
          </a:bodyPr>
          <a:lstStyle/>
          <a:p>
            <a:r>
              <a:rPr lang="ja-JP" altLang="en-US" sz="2100" dirty="0">
                <a:solidFill>
                  <a:srgbClr val="002060"/>
                </a:solidFill>
              </a:rPr>
              <a:t>デプロイメントパイプラインの概略フロー</a:t>
            </a:r>
          </a:p>
        </p:txBody>
      </p:sp>
      <p:grpSp>
        <p:nvGrpSpPr>
          <p:cNvPr id="20" name="グループ化 19"/>
          <p:cNvGrpSpPr/>
          <p:nvPr/>
        </p:nvGrpSpPr>
        <p:grpSpPr>
          <a:xfrm>
            <a:off x="3341695" y="2577797"/>
            <a:ext cx="316487" cy="1437852"/>
            <a:chOff x="1163452" y="2636912"/>
            <a:chExt cx="864096" cy="1656184"/>
          </a:xfrm>
          <a:solidFill>
            <a:schemeClr val="accent5">
              <a:lumMod val="20000"/>
              <a:lumOff val="80000"/>
            </a:schemeClr>
          </a:solidFill>
        </p:grpSpPr>
        <p:sp>
          <p:nvSpPr>
            <p:cNvPr id="7" name="縦巻き 6"/>
            <p:cNvSpPr/>
            <p:nvPr/>
          </p:nvSpPr>
          <p:spPr>
            <a:xfrm>
              <a:off x="1163452" y="2636912"/>
              <a:ext cx="864096" cy="1656184"/>
            </a:xfrm>
            <a:prstGeom prst="verticalScroll">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prstClr val="black"/>
                </a:solidFill>
                <a:latin typeface="Calibri"/>
                <a:ea typeface="ＭＳ Ｐゴシック" panose="020B0600070205080204" pitchFamily="34" charset="-128"/>
              </a:endParaRPr>
            </a:p>
          </p:txBody>
        </p:sp>
        <p:cxnSp>
          <p:nvCxnSpPr>
            <p:cNvPr id="9" name="直線コネクタ 8"/>
            <p:cNvCxnSpPr/>
            <p:nvPr/>
          </p:nvCxnSpPr>
          <p:spPr>
            <a:xfrm>
              <a:off x="1271464" y="2996952"/>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271464" y="3212976"/>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271464" y="3426904"/>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271464" y="3645024"/>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271464" y="3861048"/>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271464" y="4077072"/>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曲折矢印 20"/>
          <p:cNvSpPr/>
          <p:nvPr/>
        </p:nvSpPr>
        <p:spPr>
          <a:xfrm rot="10800000" flipH="1">
            <a:off x="3126935" y="2119844"/>
            <a:ext cx="243027" cy="6800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black"/>
              </a:solidFill>
              <a:latin typeface="Calibri"/>
              <a:ea typeface="ＭＳ Ｐゴシック" panose="020B0600070205080204" pitchFamily="34" charset="-128"/>
            </a:endParaRPr>
          </a:p>
        </p:txBody>
      </p:sp>
      <p:sp>
        <p:nvSpPr>
          <p:cNvPr id="22" name="テキスト ボックス 21"/>
          <p:cNvSpPr txBox="1"/>
          <p:nvPr/>
        </p:nvSpPr>
        <p:spPr>
          <a:xfrm>
            <a:off x="3309046" y="2336733"/>
            <a:ext cx="441146" cy="300082"/>
          </a:xfrm>
          <a:prstGeom prst="rect">
            <a:avLst/>
          </a:prstGeom>
          <a:noFill/>
        </p:spPr>
        <p:txBody>
          <a:bodyPr wrap="none" rtlCol="0">
            <a:spAutoFit/>
          </a:bodyPr>
          <a:lstStyle/>
          <a:p>
            <a:r>
              <a:rPr lang="en-US" altLang="ja-JP" sz="1350" dirty="0">
                <a:solidFill>
                  <a:prstClr val="black"/>
                </a:solidFill>
                <a:latin typeface="Calibri"/>
                <a:ea typeface="ＭＳ Ｐゴシック" panose="020B0600070205080204" pitchFamily="34" charset="-128"/>
              </a:rPr>
              <a:t>PBL</a:t>
            </a:r>
            <a:endParaRPr lang="ja-JP" altLang="en-US" sz="1350" dirty="0">
              <a:solidFill>
                <a:prstClr val="black"/>
              </a:solidFill>
              <a:latin typeface="Calibri"/>
              <a:ea typeface="ＭＳ Ｐゴシック" panose="020B0600070205080204" pitchFamily="34" charset="-128"/>
            </a:endParaRPr>
          </a:p>
        </p:txBody>
      </p:sp>
      <p:grpSp>
        <p:nvGrpSpPr>
          <p:cNvPr id="23" name="グループ化 22"/>
          <p:cNvGrpSpPr/>
          <p:nvPr/>
        </p:nvGrpSpPr>
        <p:grpSpPr>
          <a:xfrm>
            <a:off x="3793766" y="2935529"/>
            <a:ext cx="414611" cy="1242138"/>
            <a:chOff x="1163452" y="2636912"/>
            <a:chExt cx="864096" cy="1656184"/>
          </a:xfrm>
          <a:solidFill>
            <a:srgbClr val="FFFF99"/>
          </a:solidFill>
        </p:grpSpPr>
        <p:sp>
          <p:nvSpPr>
            <p:cNvPr id="24" name="縦巻き 23"/>
            <p:cNvSpPr/>
            <p:nvPr/>
          </p:nvSpPr>
          <p:spPr>
            <a:xfrm>
              <a:off x="1163452" y="2636912"/>
              <a:ext cx="864096" cy="1656184"/>
            </a:xfrm>
            <a:prstGeom prst="verticalScroll">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prstClr val="black"/>
                </a:solidFill>
                <a:latin typeface="Calibri"/>
                <a:ea typeface="ＭＳ Ｐゴシック" panose="020B0600070205080204" pitchFamily="34" charset="-128"/>
              </a:endParaRPr>
            </a:p>
          </p:txBody>
        </p:sp>
        <p:cxnSp>
          <p:nvCxnSpPr>
            <p:cNvPr id="25" name="直線コネクタ 24"/>
            <p:cNvCxnSpPr/>
            <p:nvPr/>
          </p:nvCxnSpPr>
          <p:spPr>
            <a:xfrm>
              <a:off x="1271464" y="2996952"/>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271464" y="3212976"/>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271464" y="3426904"/>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271464" y="3645024"/>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271464" y="3861048"/>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271464" y="4077072"/>
              <a:ext cx="648072" cy="0"/>
            </a:xfrm>
            <a:prstGeom prst="line">
              <a:avLst/>
            </a:prstGeom>
            <a:grpFill/>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右矢印 30"/>
          <p:cNvSpPr/>
          <p:nvPr/>
        </p:nvSpPr>
        <p:spPr>
          <a:xfrm>
            <a:off x="3467814" y="2827111"/>
            <a:ext cx="569222" cy="217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prstClr val="black"/>
                </a:solidFill>
                <a:latin typeface="Calibri"/>
                <a:ea typeface="ＭＳ Ｐゴシック" panose="020B0600070205080204" pitchFamily="34" charset="-128"/>
              </a:rPr>
              <a:t>PBL item</a:t>
            </a:r>
            <a:endParaRPr lang="ja-JP" altLang="en-US" sz="1050" dirty="0">
              <a:solidFill>
                <a:prstClr val="black"/>
              </a:solidFill>
              <a:latin typeface="Calibri"/>
              <a:ea typeface="ＭＳ Ｐゴシック" panose="020B0600070205080204" pitchFamily="34" charset="-128"/>
            </a:endParaRPr>
          </a:p>
        </p:txBody>
      </p:sp>
      <p:sp>
        <p:nvSpPr>
          <p:cNvPr id="32" name="テキスト ボックス 31"/>
          <p:cNvSpPr txBox="1"/>
          <p:nvPr/>
        </p:nvSpPr>
        <p:spPr>
          <a:xfrm>
            <a:off x="3839026" y="2590864"/>
            <a:ext cx="431528" cy="300082"/>
          </a:xfrm>
          <a:prstGeom prst="rect">
            <a:avLst/>
          </a:prstGeom>
          <a:noFill/>
        </p:spPr>
        <p:txBody>
          <a:bodyPr wrap="none" rtlCol="0">
            <a:spAutoFit/>
          </a:bodyPr>
          <a:lstStyle/>
          <a:p>
            <a:r>
              <a:rPr lang="en-US" altLang="ja-JP" sz="1350" dirty="0">
                <a:solidFill>
                  <a:prstClr val="black"/>
                </a:solidFill>
                <a:latin typeface="Calibri"/>
                <a:ea typeface="ＭＳ Ｐゴシック" panose="020B0600070205080204" pitchFamily="34" charset="-128"/>
              </a:rPr>
              <a:t>SBL</a:t>
            </a:r>
            <a:endParaRPr lang="ja-JP" altLang="en-US" sz="1350" dirty="0">
              <a:solidFill>
                <a:prstClr val="black"/>
              </a:solidFill>
              <a:latin typeface="Calibri"/>
              <a:ea typeface="ＭＳ Ｐゴシック" panose="020B0600070205080204" pitchFamily="34" charset="-128"/>
            </a:endParaRPr>
          </a:p>
        </p:txBody>
      </p:sp>
      <p:sp>
        <p:nvSpPr>
          <p:cNvPr id="33" name="テキスト ボックス 32"/>
          <p:cNvSpPr txBox="1"/>
          <p:nvPr/>
        </p:nvSpPr>
        <p:spPr>
          <a:xfrm>
            <a:off x="3781782" y="3180341"/>
            <a:ext cx="392415" cy="568425"/>
          </a:xfrm>
          <a:prstGeom prst="rect">
            <a:avLst/>
          </a:prstGeom>
          <a:noFill/>
        </p:spPr>
        <p:txBody>
          <a:bodyPr vert="eaVert" wrap="none" rtlCol="0">
            <a:spAutoFit/>
          </a:bodyPr>
          <a:lstStyle/>
          <a:p>
            <a:r>
              <a:rPr lang="ja-JP" altLang="en-US" sz="1350" b="1" dirty="0">
                <a:solidFill>
                  <a:prstClr val="black"/>
                </a:solidFill>
                <a:latin typeface="Calibri"/>
                <a:ea typeface="ＭＳ Ｐゴシック" panose="020B0600070205080204" pitchFamily="34" charset="-128"/>
              </a:rPr>
              <a:t>タスク</a:t>
            </a:r>
          </a:p>
        </p:txBody>
      </p:sp>
      <p:sp>
        <p:nvSpPr>
          <p:cNvPr id="34" name="右矢印 33"/>
          <p:cNvSpPr/>
          <p:nvPr/>
        </p:nvSpPr>
        <p:spPr>
          <a:xfrm>
            <a:off x="4193869" y="3263368"/>
            <a:ext cx="154098" cy="529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5" name="正方形/長方形 34"/>
          <p:cNvSpPr/>
          <p:nvPr/>
        </p:nvSpPr>
        <p:spPr>
          <a:xfrm>
            <a:off x="4394812" y="3347984"/>
            <a:ext cx="412965" cy="32403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25" dirty="0">
                <a:solidFill>
                  <a:prstClr val="black"/>
                </a:solidFill>
                <a:latin typeface="Calibri"/>
                <a:ea typeface="ＭＳ Ｐゴシック" panose="020B0600070205080204" pitchFamily="34" charset="-128"/>
              </a:rPr>
              <a:t>コード開発</a:t>
            </a:r>
          </a:p>
        </p:txBody>
      </p:sp>
      <p:grpSp>
        <p:nvGrpSpPr>
          <p:cNvPr id="56" name="グループ化 55"/>
          <p:cNvGrpSpPr/>
          <p:nvPr/>
        </p:nvGrpSpPr>
        <p:grpSpPr>
          <a:xfrm>
            <a:off x="4920543" y="3044884"/>
            <a:ext cx="3440733" cy="1132975"/>
            <a:chOff x="4403813" y="3359782"/>
            <a:chExt cx="6236981" cy="1510633"/>
          </a:xfrm>
          <a:solidFill>
            <a:schemeClr val="accent3">
              <a:lumMod val="60000"/>
              <a:lumOff val="40000"/>
            </a:schemeClr>
          </a:solidFill>
        </p:grpSpPr>
        <p:sp>
          <p:nvSpPr>
            <p:cNvPr id="36" name="正方形/長方形 35"/>
            <p:cNvSpPr/>
            <p:nvPr/>
          </p:nvSpPr>
          <p:spPr>
            <a:xfrm>
              <a:off x="4403813" y="3359782"/>
              <a:ext cx="6236981" cy="143737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37" name="テキスト ボックス 36"/>
            <p:cNvSpPr txBox="1"/>
            <p:nvPr/>
          </p:nvSpPr>
          <p:spPr>
            <a:xfrm>
              <a:off x="6488102" y="4501083"/>
              <a:ext cx="3394495" cy="369332"/>
            </a:xfrm>
            <a:prstGeom prst="rect">
              <a:avLst/>
            </a:prstGeom>
            <a:grpFill/>
          </p:spPr>
          <p:txBody>
            <a:bodyPr wrap="none" rtlCol="0">
              <a:spAutoFit/>
            </a:bodyPr>
            <a:lstStyle/>
            <a:p>
              <a:r>
                <a:rPr lang="ja-JP" altLang="en-US" sz="1200" dirty="0">
                  <a:solidFill>
                    <a:prstClr val="black"/>
                  </a:solidFill>
                  <a:latin typeface="Calibri"/>
                  <a:ea typeface="ＭＳ Ｐゴシック" panose="020B0600070205080204" pitchFamily="34" charset="-128"/>
                </a:rPr>
                <a:t>デプロイメントパイプライン</a:t>
              </a:r>
            </a:p>
          </p:txBody>
        </p:sp>
        <p:sp>
          <p:nvSpPr>
            <p:cNvPr id="38" name="正方形/長方形 37"/>
            <p:cNvSpPr/>
            <p:nvPr/>
          </p:nvSpPr>
          <p:spPr>
            <a:xfrm>
              <a:off x="4672070" y="3772402"/>
              <a:ext cx="1263114" cy="432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prstClr val="black"/>
                  </a:solidFill>
                  <a:latin typeface="Calibri"/>
                  <a:ea typeface="ＭＳ Ｐゴシック" panose="020B0600070205080204" pitchFamily="34" charset="-128"/>
                </a:rPr>
                <a:t>コミット</a:t>
              </a:r>
              <a:endParaRPr lang="en-US" altLang="ja-JP" sz="900" dirty="0">
                <a:solidFill>
                  <a:prstClr val="black"/>
                </a:solidFill>
                <a:latin typeface="Calibri"/>
                <a:ea typeface="ＭＳ Ｐゴシック" panose="020B0600070205080204" pitchFamily="34" charset="-128"/>
              </a:endParaRPr>
            </a:p>
            <a:p>
              <a:pPr algn="ctr"/>
              <a:r>
                <a:rPr lang="ja-JP" altLang="en-US" sz="900" dirty="0">
                  <a:solidFill>
                    <a:prstClr val="black"/>
                  </a:solidFill>
                  <a:latin typeface="Calibri"/>
                  <a:ea typeface="ＭＳ Ｐゴシック" panose="020B0600070205080204" pitchFamily="34" charset="-128"/>
                </a:rPr>
                <a:t>ステージ</a:t>
              </a:r>
            </a:p>
          </p:txBody>
        </p:sp>
        <p:sp>
          <p:nvSpPr>
            <p:cNvPr id="40" name="正方形/長方形 39"/>
            <p:cNvSpPr/>
            <p:nvPr/>
          </p:nvSpPr>
          <p:spPr>
            <a:xfrm>
              <a:off x="6564914" y="3785789"/>
              <a:ext cx="1192872" cy="432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受け入れ</a:t>
              </a:r>
              <a:endParaRPr lang="en-US" altLang="ja-JP" sz="750" dirty="0">
                <a:solidFill>
                  <a:prstClr val="black"/>
                </a:solidFill>
                <a:latin typeface="Calibri"/>
                <a:ea typeface="ＭＳ Ｐゴシック" panose="020B0600070205080204" pitchFamily="34" charset="-128"/>
              </a:endParaRPr>
            </a:p>
            <a:p>
              <a:pPr algn="ctr"/>
              <a:r>
                <a:rPr lang="ja-JP" altLang="en-US" sz="750" dirty="0">
                  <a:solidFill>
                    <a:prstClr val="black"/>
                  </a:solidFill>
                  <a:latin typeface="Calibri"/>
                  <a:ea typeface="ＭＳ Ｐゴシック" panose="020B0600070205080204" pitchFamily="34" charset="-128"/>
                </a:rPr>
                <a:t>テスト</a:t>
              </a:r>
              <a:endParaRPr lang="en-US" altLang="ja-JP" sz="750" dirty="0">
                <a:solidFill>
                  <a:prstClr val="black"/>
                </a:solidFill>
                <a:latin typeface="Calibri"/>
                <a:ea typeface="ＭＳ Ｐゴシック" panose="020B0600070205080204" pitchFamily="34" charset="-128"/>
              </a:endParaRPr>
            </a:p>
            <a:p>
              <a:pPr algn="ctr"/>
              <a:r>
                <a:rPr lang="ja-JP" altLang="en-US" sz="750" dirty="0">
                  <a:solidFill>
                    <a:prstClr val="black"/>
                  </a:solidFill>
                  <a:latin typeface="Calibri"/>
                  <a:ea typeface="ＭＳ Ｐゴシック" panose="020B0600070205080204" pitchFamily="34" charset="-128"/>
                </a:rPr>
                <a:t>ステージ</a:t>
              </a:r>
            </a:p>
          </p:txBody>
        </p:sp>
        <p:sp>
          <p:nvSpPr>
            <p:cNvPr id="41" name="正方形/長方形 40"/>
            <p:cNvSpPr/>
            <p:nvPr/>
          </p:nvSpPr>
          <p:spPr>
            <a:xfrm>
              <a:off x="9357300" y="3784476"/>
              <a:ext cx="1162661" cy="432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キャパシティ</a:t>
              </a:r>
              <a:endParaRPr lang="en-US" altLang="ja-JP" sz="750" dirty="0">
                <a:solidFill>
                  <a:prstClr val="black"/>
                </a:solidFill>
                <a:latin typeface="Calibri"/>
                <a:ea typeface="ＭＳ Ｐゴシック" panose="020B0600070205080204" pitchFamily="34" charset="-128"/>
              </a:endParaRPr>
            </a:p>
            <a:p>
              <a:pPr algn="ctr"/>
              <a:r>
                <a:rPr lang="ja-JP" altLang="en-US" sz="750" dirty="0">
                  <a:solidFill>
                    <a:prstClr val="black"/>
                  </a:solidFill>
                  <a:latin typeface="Calibri"/>
                  <a:ea typeface="ＭＳ Ｐゴシック" panose="020B0600070205080204" pitchFamily="34" charset="-128"/>
                </a:rPr>
                <a:t>テスト</a:t>
              </a:r>
              <a:endParaRPr lang="en-US" altLang="ja-JP" sz="750" dirty="0">
                <a:solidFill>
                  <a:prstClr val="black"/>
                </a:solidFill>
                <a:latin typeface="Calibri"/>
                <a:ea typeface="ＭＳ Ｐゴシック" panose="020B0600070205080204" pitchFamily="34" charset="-128"/>
              </a:endParaRPr>
            </a:p>
            <a:p>
              <a:pPr algn="ctr"/>
              <a:r>
                <a:rPr lang="ja-JP" altLang="en-US" sz="750" dirty="0">
                  <a:solidFill>
                    <a:prstClr val="black"/>
                  </a:solidFill>
                  <a:latin typeface="Calibri"/>
                  <a:ea typeface="ＭＳ Ｐゴシック" panose="020B0600070205080204" pitchFamily="34" charset="-128"/>
                </a:rPr>
                <a:t>ステージ</a:t>
              </a:r>
            </a:p>
          </p:txBody>
        </p:sp>
        <p:sp>
          <p:nvSpPr>
            <p:cNvPr id="42" name="正方形/長方形 41"/>
            <p:cNvSpPr/>
            <p:nvPr/>
          </p:nvSpPr>
          <p:spPr>
            <a:xfrm>
              <a:off x="7961107" y="3784476"/>
              <a:ext cx="1192872" cy="432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prstClr val="black"/>
                  </a:solidFill>
                  <a:latin typeface="Calibri"/>
                  <a:ea typeface="ＭＳ Ｐゴシック" panose="020B0600070205080204" pitchFamily="34" charset="-128"/>
                </a:rPr>
                <a:t>手動テスト</a:t>
              </a:r>
              <a:endParaRPr lang="en-US" altLang="ja-JP" sz="900" dirty="0">
                <a:solidFill>
                  <a:prstClr val="black"/>
                </a:solidFill>
                <a:latin typeface="Calibri"/>
                <a:ea typeface="ＭＳ Ｐゴシック" panose="020B0600070205080204" pitchFamily="34" charset="-128"/>
              </a:endParaRPr>
            </a:p>
            <a:p>
              <a:pPr algn="ctr"/>
              <a:r>
                <a:rPr lang="ja-JP" altLang="en-US" sz="900" dirty="0">
                  <a:solidFill>
                    <a:prstClr val="black"/>
                  </a:solidFill>
                  <a:latin typeface="Calibri"/>
                  <a:ea typeface="ＭＳ Ｐゴシック" panose="020B0600070205080204" pitchFamily="34" charset="-128"/>
                </a:rPr>
                <a:t>ステージ</a:t>
              </a:r>
            </a:p>
          </p:txBody>
        </p:sp>
        <p:cxnSp>
          <p:nvCxnSpPr>
            <p:cNvPr id="44" name="カギ線コネクタ 43"/>
            <p:cNvCxnSpPr/>
            <p:nvPr/>
          </p:nvCxnSpPr>
          <p:spPr>
            <a:xfrm rot="16200000" flipH="1">
              <a:off x="9921727" y="4221037"/>
              <a:ext cx="22423" cy="13395"/>
            </a:xfrm>
            <a:prstGeom prst="bentConnector3">
              <a:avLst/>
            </a:prstGeom>
            <a:grpFill/>
            <a:ln>
              <a:tailEnd type="triangle"/>
            </a:ln>
          </p:spPr>
          <p:style>
            <a:lnRef idx="1">
              <a:schemeClr val="accent1"/>
            </a:lnRef>
            <a:fillRef idx="0">
              <a:schemeClr val="accent1"/>
            </a:fillRef>
            <a:effectRef idx="0">
              <a:schemeClr val="accent1"/>
            </a:effectRef>
            <a:fontRef idx="minor">
              <a:schemeClr val="tx1"/>
            </a:fontRef>
          </p:style>
        </p:cxnSp>
      </p:grpSp>
      <p:cxnSp>
        <p:nvCxnSpPr>
          <p:cNvPr id="46" name="カギ線コネクタ 45"/>
          <p:cNvCxnSpPr>
            <a:stCxn id="41" idx="2"/>
          </p:cNvCxnSpPr>
          <p:nvPr/>
        </p:nvCxnSpPr>
        <p:spPr>
          <a:xfrm rot="5400000">
            <a:off x="6203704" y="2073431"/>
            <a:ext cx="156206" cy="3384222"/>
          </a:xfrm>
          <a:prstGeom prst="bentConnector2">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endCxn id="35" idx="2"/>
          </p:cNvCxnSpPr>
          <p:nvPr/>
        </p:nvCxnSpPr>
        <p:spPr>
          <a:xfrm flipV="1">
            <a:off x="4601294" y="3672020"/>
            <a:ext cx="0" cy="1620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a:off x="7530423" y="3481771"/>
            <a:ext cx="15194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6744220" y="3481771"/>
            <a:ext cx="15194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V="1">
            <a:off x="5771565" y="3481774"/>
            <a:ext cx="338558" cy="706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35" idx="3"/>
            <a:endCxn id="38" idx="1"/>
          </p:cNvCxnSpPr>
          <p:nvPr/>
        </p:nvCxnSpPr>
        <p:spPr>
          <a:xfrm>
            <a:off x="4807776" y="3510003"/>
            <a:ext cx="260754" cy="6364"/>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a:stCxn id="42" idx="2"/>
          </p:cNvCxnSpPr>
          <p:nvPr/>
        </p:nvCxnSpPr>
        <p:spPr>
          <a:xfrm flipH="1">
            <a:off x="7189448" y="3687439"/>
            <a:ext cx="22569" cy="156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6415503" y="3686239"/>
            <a:ext cx="0" cy="156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5461246" y="3686239"/>
            <a:ext cx="0" cy="1562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573843" y="3629708"/>
            <a:ext cx="356188" cy="253916"/>
          </a:xfrm>
          <a:prstGeom prst="rect">
            <a:avLst/>
          </a:prstGeom>
          <a:noFill/>
        </p:spPr>
        <p:txBody>
          <a:bodyPr wrap="none" rtlCol="0">
            <a:spAutoFit/>
          </a:bodyPr>
          <a:lstStyle/>
          <a:p>
            <a:r>
              <a:rPr lang="en-US" altLang="ja-JP" sz="1050" dirty="0">
                <a:solidFill>
                  <a:srgbClr val="FF0000"/>
                </a:solidFill>
                <a:latin typeface="Calibri"/>
                <a:ea typeface="ＭＳ Ｐゴシック" panose="020B0600070205080204" pitchFamily="34" charset="-128"/>
              </a:rPr>
              <a:t>NG</a:t>
            </a:r>
            <a:endParaRPr lang="ja-JP" altLang="en-US" sz="1050" dirty="0">
              <a:solidFill>
                <a:srgbClr val="FF0000"/>
              </a:solidFill>
              <a:latin typeface="Calibri"/>
              <a:ea typeface="ＭＳ Ｐゴシック" panose="020B0600070205080204" pitchFamily="34" charset="-128"/>
            </a:endParaRPr>
          </a:p>
        </p:txBody>
      </p:sp>
      <p:sp>
        <p:nvSpPr>
          <p:cNvPr id="73" name="テキスト ボックス 72"/>
          <p:cNvSpPr txBox="1"/>
          <p:nvPr/>
        </p:nvSpPr>
        <p:spPr>
          <a:xfrm>
            <a:off x="6412391" y="3648926"/>
            <a:ext cx="356188" cy="253916"/>
          </a:xfrm>
          <a:prstGeom prst="rect">
            <a:avLst/>
          </a:prstGeom>
          <a:noFill/>
        </p:spPr>
        <p:txBody>
          <a:bodyPr wrap="none" rtlCol="0">
            <a:spAutoFit/>
          </a:bodyPr>
          <a:lstStyle/>
          <a:p>
            <a:r>
              <a:rPr lang="en-US" altLang="ja-JP" sz="1050" dirty="0">
                <a:solidFill>
                  <a:srgbClr val="FF0000"/>
                </a:solidFill>
                <a:latin typeface="Calibri"/>
                <a:ea typeface="ＭＳ Ｐゴシック" panose="020B0600070205080204" pitchFamily="34" charset="-128"/>
              </a:rPr>
              <a:t>NG</a:t>
            </a:r>
            <a:endParaRPr lang="ja-JP" altLang="en-US" sz="1050" dirty="0">
              <a:solidFill>
                <a:srgbClr val="FF0000"/>
              </a:solidFill>
              <a:latin typeface="Calibri"/>
              <a:ea typeface="ＭＳ Ｐゴシック" panose="020B0600070205080204" pitchFamily="34" charset="-128"/>
            </a:endParaRPr>
          </a:p>
        </p:txBody>
      </p:sp>
      <p:sp>
        <p:nvSpPr>
          <p:cNvPr id="74" name="テキスト ボックス 73"/>
          <p:cNvSpPr txBox="1"/>
          <p:nvPr/>
        </p:nvSpPr>
        <p:spPr>
          <a:xfrm>
            <a:off x="7199832" y="3648927"/>
            <a:ext cx="356188" cy="253916"/>
          </a:xfrm>
          <a:prstGeom prst="rect">
            <a:avLst/>
          </a:prstGeom>
          <a:noFill/>
        </p:spPr>
        <p:txBody>
          <a:bodyPr wrap="none" rtlCol="0">
            <a:spAutoFit/>
          </a:bodyPr>
          <a:lstStyle/>
          <a:p>
            <a:r>
              <a:rPr lang="en-US" altLang="ja-JP" sz="1050" dirty="0">
                <a:solidFill>
                  <a:srgbClr val="FF0000"/>
                </a:solidFill>
                <a:latin typeface="Calibri"/>
                <a:ea typeface="ＭＳ Ｐゴシック" panose="020B0600070205080204" pitchFamily="34" charset="-128"/>
              </a:rPr>
              <a:t>NG</a:t>
            </a:r>
            <a:endParaRPr lang="ja-JP" altLang="en-US" sz="1050" dirty="0">
              <a:solidFill>
                <a:srgbClr val="FF0000"/>
              </a:solidFill>
              <a:latin typeface="Calibri"/>
              <a:ea typeface="ＭＳ Ｐゴシック" panose="020B0600070205080204" pitchFamily="34" charset="-128"/>
            </a:endParaRPr>
          </a:p>
        </p:txBody>
      </p:sp>
      <p:sp>
        <p:nvSpPr>
          <p:cNvPr id="75" name="テキスト ボックス 74"/>
          <p:cNvSpPr txBox="1"/>
          <p:nvPr/>
        </p:nvSpPr>
        <p:spPr>
          <a:xfrm>
            <a:off x="7955016" y="3652631"/>
            <a:ext cx="356188" cy="253916"/>
          </a:xfrm>
          <a:prstGeom prst="rect">
            <a:avLst/>
          </a:prstGeom>
          <a:noFill/>
        </p:spPr>
        <p:txBody>
          <a:bodyPr wrap="none" rtlCol="0">
            <a:spAutoFit/>
          </a:bodyPr>
          <a:lstStyle/>
          <a:p>
            <a:r>
              <a:rPr lang="en-US" altLang="ja-JP" sz="1050" dirty="0">
                <a:solidFill>
                  <a:srgbClr val="FF0000"/>
                </a:solidFill>
                <a:latin typeface="Calibri"/>
                <a:ea typeface="ＭＳ Ｐゴシック" panose="020B0600070205080204" pitchFamily="34" charset="-128"/>
              </a:rPr>
              <a:t>NG</a:t>
            </a:r>
            <a:endParaRPr lang="ja-JP" altLang="en-US" sz="1050" dirty="0">
              <a:solidFill>
                <a:srgbClr val="FF0000"/>
              </a:solidFill>
              <a:latin typeface="Calibri"/>
              <a:ea typeface="ＭＳ Ｐゴシック" panose="020B0600070205080204" pitchFamily="34" charset="-128"/>
            </a:endParaRPr>
          </a:p>
        </p:txBody>
      </p:sp>
      <p:sp>
        <p:nvSpPr>
          <p:cNvPr id="77" name="正方形/長方形 76"/>
          <p:cNvSpPr/>
          <p:nvPr/>
        </p:nvSpPr>
        <p:spPr>
          <a:xfrm>
            <a:off x="6233132" y="2219733"/>
            <a:ext cx="786037" cy="21688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prstClr val="black"/>
                </a:solidFill>
                <a:latin typeface="Calibri"/>
                <a:ea typeface="ＭＳ Ｐゴシック" panose="020B0600070205080204" pitchFamily="34" charset="-128"/>
              </a:rPr>
              <a:t>テスト・ストーリー</a:t>
            </a:r>
          </a:p>
        </p:txBody>
      </p:sp>
      <p:cxnSp>
        <p:nvCxnSpPr>
          <p:cNvPr id="80" name="直線矢印コネクタ 79"/>
          <p:cNvCxnSpPr>
            <a:endCxn id="77" idx="1"/>
          </p:cNvCxnSpPr>
          <p:nvPr/>
        </p:nvCxnSpPr>
        <p:spPr>
          <a:xfrm flipV="1">
            <a:off x="3793766" y="2328175"/>
            <a:ext cx="2439365" cy="669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2" name="正方形/長方形 81"/>
          <p:cNvSpPr/>
          <p:nvPr/>
        </p:nvSpPr>
        <p:spPr>
          <a:xfrm>
            <a:off x="7608193" y="2226423"/>
            <a:ext cx="786037" cy="21688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prstClr val="black"/>
                </a:solidFill>
                <a:latin typeface="Calibri"/>
                <a:ea typeface="ＭＳ Ｐゴシック" panose="020B0600070205080204" pitchFamily="34" charset="-128"/>
              </a:rPr>
              <a:t>運用・ストーリー</a:t>
            </a:r>
          </a:p>
        </p:txBody>
      </p:sp>
      <p:sp>
        <p:nvSpPr>
          <p:cNvPr id="84" name="メモ 83"/>
          <p:cNvSpPr/>
          <p:nvPr/>
        </p:nvSpPr>
        <p:spPr>
          <a:xfrm>
            <a:off x="6114854" y="2852284"/>
            <a:ext cx="560591" cy="385496"/>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自動テスト</a:t>
            </a:r>
            <a:endParaRPr lang="en-US" altLang="ja-JP" sz="750" dirty="0">
              <a:solidFill>
                <a:prstClr val="black"/>
              </a:solidFill>
              <a:latin typeface="Calibri"/>
              <a:ea typeface="ＭＳ Ｐゴシック" panose="020B0600070205080204" pitchFamily="34" charset="-128"/>
            </a:endParaRPr>
          </a:p>
          <a:p>
            <a:pPr algn="ctr"/>
            <a:r>
              <a:rPr lang="ja-JP" altLang="en-US" sz="750" dirty="0">
                <a:solidFill>
                  <a:prstClr val="black"/>
                </a:solidFill>
                <a:latin typeface="Calibri"/>
                <a:ea typeface="ＭＳ Ｐゴシック" panose="020B0600070205080204" pitchFamily="34" charset="-128"/>
              </a:rPr>
              <a:t>仕様</a:t>
            </a:r>
          </a:p>
        </p:txBody>
      </p:sp>
      <p:sp>
        <p:nvSpPr>
          <p:cNvPr id="85" name="メモ 84"/>
          <p:cNvSpPr/>
          <p:nvPr/>
        </p:nvSpPr>
        <p:spPr>
          <a:xfrm>
            <a:off x="7628324" y="2847829"/>
            <a:ext cx="560591" cy="403333"/>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キャパシティテスト仕様</a:t>
            </a:r>
          </a:p>
        </p:txBody>
      </p:sp>
      <p:sp>
        <p:nvSpPr>
          <p:cNvPr id="86" name="メモ 85"/>
          <p:cNvSpPr/>
          <p:nvPr/>
        </p:nvSpPr>
        <p:spPr>
          <a:xfrm>
            <a:off x="6854163" y="2847826"/>
            <a:ext cx="560591" cy="389954"/>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手動テスト</a:t>
            </a:r>
            <a:endParaRPr lang="en-US" altLang="ja-JP" sz="750" dirty="0">
              <a:solidFill>
                <a:prstClr val="black"/>
              </a:solidFill>
              <a:latin typeface="Calibri"/>
              <a:ea typeface="ＭＳ Ｐゴシック" panose="020B0600070205080204" pitchFamily="34" charset="-128"/>
            </a:endParaRPr>
          </a:p>
          <a:p>
            <a:pPr algn="ctr"/>
            <a:r>
              <a:rPr lang="ja-JP" altLang="en-US" sz="750" dirty="0">
                <a:solidFill>
                  <a:prstClr val="black"/>
                </a:solidFill>
                <a:latin typeface="Calibri"/>
                <a:ea typeface="ＭＳ Ｐゴシック" panose="020B0600070205080204" pitchFamily="34" charset="-128"/>
              </a:rPr>
              <a:t>仕様</a:t>
            </a:r>
          </a:p>
        </p:txBody>
      </p:sp>
      <p:sp>
        <p:nvSpPr>
          <p:cNvPr id="88" name="フローチャート: 判断 87"/>
          <p:cNvSpPr/>
          <p:nvPr/>
        </p:nvSpPr>
        <p:spPr>
          <a:xfrm>
            <a:off x="8515472" y="2935529"/>
            <a:ext cx="283532" cy="1167822"/>
          </a:xfrm>
          <a:prstGeom prst="flowChartDecisio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本番決定</a:t>
            </a:r>
          </a:p>
        </p:txBody>
      </p:sp>
      <p:sp>
        <p:nvSpPr>
          <p:cNvPr id="87" name="右矢印 86"/>
          <p:cNvSpPr/>
          <p:nvPr/>
        </p:nvSpPr>
        <p:spPr>
          <a:xfrm>
            <a:off x="8406748" y="3251161"/>
            <a:ext cx="154098" cy="529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cxnSp>
        <p:nvCxnSpPr>
          <p:cNvPr id="91" name="直線矢印コネクタ 90"/>
          <p:cNvCxnSpPr>
            <a:endCxn id="82" idx="3"/>
          </p:cNvCxnSpPr>
          <p:nvPr/>
        </p:nvCxnSpPr>
        <p:spPr>
          <a:xfrm flipH="1" flipV="1">
            <a:off x="8394229" y="2334867"/>
            <a:ext cx="338905" cy="1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a:stCxn id="77" idx="3"/>
            <a:endCxn id="82" idx="1"/>
          </p:cNvCxnSpPr>
          <p:nvPr/>
        </p:nvCxnSpPr>
        <p:spPr>
          <a:xfrm>
            <a:off x="7019168" y="2328175"/>
            <a:ext cx="589024" cy="669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3793766" y="2338693"/>
            <a:ext cx="0" cy="52202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a:xfrm>
            <a:off x="8404760" y="1953340"/>
            <a:ext cx="453970" cy="415498"/>
          </a:xfrm>
          <a:prstGeom prst="rect">
            <a:avLst/>
          </a:prstGeom>
          <a:noFill/>
        </p:spPr>
        <p:txBody>
          <a:bodyPr wrap="none" rtlCol="0">
            <a:spAutoFit/>
          </a:bodyPr>
          <a:lstStyle/>
          <a:p>
            <a:r>
              <a:rPr lang="ja-JP" altLang="en-US" sz="1050" dirty="0">
                <a:solidFill>
                  <a:prstClr val="black"/>
                </a:solidFill>
                <a:latin typeface="Calibri"/>
                <a:ea typeface="ＭＳ Ｐゴシック" panose="020B0600070205080204" pitchFamily="34" charset="-128"/>
              </a:rPr>
              <a:t>稼働</a:t>
            </a:r>
            <a:endParaRPr lang="en-US" altLang="ja-JP" sz="1050" dirty="0">
              <a:solidFill>
                <a:prstClr val="black"/>
              </a:solidFill>
              <a:latin typeface="Calibri"/>
              <a:ea typeface="ＭＳ Ｐゴシック" panose="020B0600070205080204" pitchFamily="34" charset="-128"/>
            </a:endParaRPr>
          </a:p>
          <a:p>
            <a:r>
              <a:rPr lang="ja-JP" altLang="en-US" sz="1050" dirty="0">
                <a:solidFill>
                  <a:prstClr val="black"/>
                </a:solidFill>
                <a:latin typeface="Calibri"/>
                <a:ea typeface="ＭＳ Ｐゴシック" panose="020B0600070205080204" pitchFamily="34" charset="-128"/>
              </a:rPr>
              <a:t>状況</a:t>
            </a:r>
          </a:p>
        </p:txBody>
      </p:sp>
      <p:sp>
        <p:nvSpPr>
          <p:cNvPr id="100" name="曲折矢印 99"/>
          <p:cNvSpPr/>
          <p:nvPr/>
        </p:nvSpPr>
        <p:spPr>
          <a:xfrm rot="10800000" flipV="1">
            <a:off x="4107151" y="1715504"/>
            <a:ext cx="4824164" cy="371563"/>
          </a:xfrm>
          <a:prstGeom prst="bentArrow">
            <a:avLst>
              <a:gd name="adj1" fmla="val 22358"/>
              <a:gd name="adj2" fmla="val 204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black"/>
              </a:solidFill>
              <a:latin typeface="Calibri"/>
              <a:ea typeface="ＭＳ Ｐゴシック" panose="020B0600070205080204" pitchFamily="34" charset="-128"/>
            </a:endParaRPr>
          </a:p>
        </p:txBody>
      </p:sp>
      <p:sp>
        <p:nvSpPr>
          <p:cNvPr id="101" name="下矢印 100"/>
          <p:cNvSpPr/>
          <p:nvPr/>
        </p:nvSpPr>
        <p:spPr>
          <a:xfrm>
            <a:off x="6258816" y="2472407"/>
            <a:ext cx="162018" cy="354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02" name="下矢印 101"/>
          <p:cNvSpPr/>
          <p:nvPr/>
        </p:nvSpPr>
        <p:spPr>
          <a:xfrm>
            <a:off x="6793283" y="2472407"/>
            <a:ext cx="162018" cy="354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05" name="下矢印 104"/>
          <p:cNvSpPr/>
          <p:nvPr/>
        </p:nvSpPr>
        <p:spPr>
          <a:xfrm>
            <a:off x="7791890" y="2479204"/>
            <a:ext cx="162018" cy="354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07" name="テキスト ボックス 106"/>
          <p:cNvSpPr txBox="1"/>
          <p:nvPr/>
        </p:nvSpPr>
        <p:spPr>
          <a:xfrm>
            <a:off x="7087456" y="2564794"/>
            <a:ext cx="699230" cy="253916"/>
          </a:xfrm>
          <a:prstGeom prst="rect">
            <a:avLst/>
          </a:prstGeom>
          <a:noFill/>
        </p:spPr>
        <p:txBody>
          <a:bodyPr wrap="none" rtlCol="0">
            <a:spAutoFit/>
          </a:bodyPr>
          <a:lstStyle/>
          <a:p>
            <a:r>
              <a:rPr lang="en-US" altLang="ja-JP" sz="1050" dirty="0">
                <a:solidFill>
                  <a:prstClr val="white"/>
                </a:solidFill>
                <a:latin typeface="Calibri"/>
                <a:ea typeface="ＭＳ Ｐゴシック" panose="020B0600070205080204" pitchFamily="34" charset="-128"/>
              </a:rPr>
              <a:t>TPI</a:t>
            </a:r>
            <a:r>
              <a:rPr lang="ja-JP" altLang="en-US" sz="1050" dirty="0">
                <a:solidFill>
                  <a:prstClr val="white"/>
                </a:solidFill>
                <a:latin typeface="Calibri"/>
                <a:ea typeface="ＭＳ Ｐゴシック" panose="020B0600070205080204" pitchFamily="34" charset="-128"/>
              </a:rPr>
              <a:t>　</a:t>
            </a:r>
            <a:r>
              <a:rPr lang="en-US" altLang="ja-JP" sz="1050" dirty="0">
                <a:solidFill>
                  <a:prstClr val="white"/>
                </a:solidFill>
                <a:latin typeface="Calibri"/>
                <a:ea typeface="ＭＳ Ｐゴシック" panose="020B0600070205080204" pitchFamily="34" charset="-128"/>
              </a:rPr>
              <a:t>Next</a:t>
            </a:r>
            <a:endParaRPr lang="ja-JP" altLang="en-US" sz="1050" dirty="0">
              <a:solidFill>
                <a:prstClr val="white"/>
              </a:solidFill>
              <a:latin typeface="Calibri"/>
              <a:ea typeface="ＭＳ Ｐゴシック" panose="020B0600070205080204" pitchFamily="34" charset="-128"/>
            </a:endParaRPr>
          </a:p>
        </p:txBody>
      </p:sp>
      <p:sp>
        <p:nvSpPr>
          <p:cNvPr id="108" name="メモ 107"/>
          <p:cNvSpPr/>
          <p:nvPr/>
        </p:nvSpPr>
        <p:spPr>
          <a:xfrm>
            <a:off x="5071493" y="2944034"/>
            <a:ext cx="696371" cy="212862"/>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prstClr val="black"/>
                </a:solidFill>
                <a:latin typeface="Calibri"/>
                <a:ea typeface="ＭＳ Ｐゴシック" panose="020B0600070205080204" pitchFamily="34" charset="-128"/>
              </a:rPr>
              <a:t>単体テスト</a:t>
            </a:r>
            <a:endParaRPr lang="en-US" altLang="ja-JP" sz="750" dirty="0">
              <a:solidFill>
                <a:prstClr val="black"/>
              </a:solidFill>
              <a:latin typeface="Calibri"/>
              <a:ea typeface="ＭＳ Ｐゴシック" panose="020B0600070205080204" pitchFamily="34" charset="-128"/>
            </a:endParaRPr>
          </a:p>
          <a:p>
            <a:pPr algn="ctr"/>
            <a:r>
              <a:rPr lang="ja-JP" altLang="en-US" sz="750" dirty="0">
                <a:solidFill>
                  <a:prstClr val="black"/>
                </a:solidFill>
                <a:latin typeface="Calibri"/>
                <a:ea typeface="ＭＳ Ｐゴシック" panose="020B0600070205080204" pitchFamily="34" charset="-128"/>
              </a:rPr>
              <a:t>仕様</a:t>
            </a:r>
          </a:p>
        </p:txBody>
      </p:sp>
      <p:sp>
        <p:nvSpPr>
          <p:cNvPr id="110" name="曲折矢印 109"/>
          <p:cNvSpPr/>
          <p:nvPr/>
        </p:nvSpPr>
        <p:spPr>
          <a:xfrm>
            <a:off x="4588909" y="2956868"/>
            <a:ext cx="376556" cy="378845"/>
          </a:xfrm>
          <a:prstGeom prst="bentArrow">
            <a:avLst>
              <a:gd name="adj1" fmla="val 1368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black"/>
              </a:solidFill>
              <a:latin typeface="Calibri"/>
              <a:ea typeface="ＭＳ Ｐゴシック" panose="020B0600070205080204" pitchFamily="34" charset="-128"/>
            </a:endParaRPr>
          </a:p>
        </p:txBody>
      </p:sp>
      <p:grpSp>
        <p:nvGrpSpPr>
          <p:cNvPr id="113" name="グループ化 112"/>
          <p:cNvGrpSpPr/>
          <p:nvPr/>
        </p:nvGrpSpPr>
        <p:grpSpPr>
          <a:xfrm>
            <a:off x="4457226" y="4202810"/>
            <a:ext cx="1470482" cy="230832"/>
            <a:chOff x="3193659" y="4993896"/>
            <a:chExt cx="2614190" cy="307776"/>
          </a:xfrm>
        </p:grpSpPr>
        <p:sp>
          <p:nvSpPr>
            <p:cNvPr id="111" name="左右矢印 110"/>
            <p:cNvSpPr/>
            <p:nvPr/>
          </p:nvSpPr>
          <p:spPr>
            <a:xfrm>
              <a:off x="3193659" y="5046959"/>
              <a:ext cx="2614190" cy="1415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12" name="テキスト ボックス 111"/>
            <p:cNvSpPr txBox="1"/>
            <p:nvPr/>
          </p:nvSpPr>
          <p:spPr>
            <a:xfrm>
              <a:off x="3933664" y="4993896"/>
              <a:ext cx="1245925" cy="307776"/>
            </a:xfrm>
            <a:prstGeom prst="rect">
              <a:avLst/>
            </a:prstGeom>
            <a:solidFill>
              <a:schemeClr val="bg1"/>
            </a:solidFill>
          </p:spPr>
          <p:txBody>
            <a:bodyPr wrap="none" rtlCol="0">
              <a:spAutoFit/>
            </a:bodyPr>
            <a:lstStyle/>
            <a:p>
              <a:r>
                <a:rPr lang="ja-JP" altLang="en-US" sz="900" dirty="0">
                  <a:solidFill>
                    <a:prstClr val="black"/>
                  </a:solidFill>
                  <a:latin typeface="Calibri"/>
                  <a:ea typeface="ＭＳ Ｐゴシック" panose="020B0600070205080204" pitchFamily="34" charset="-128"/>
                </a:rPr>
                <a:t>タスク単位</a:t>
              </a:r>
            </a:p>
          </p:txBody>
        </p:sp>
      </p:grpSp>
      <p:grpSp>
        <p:nvGrpSpPr>
          <p:cNvPr id="114" name="グループ化 113"/>
          <p:cNvGrpSpPr/>
          <p:nvPr/>
        </p:nvGrpSpPr>
        <p:grpSpPr>
          <a:xfrm>
            <a:off x="4473300" y="4396186"/>
            <a:ext cx="2981893" cy="369332"/>
            <a:chOff x="3193659" y="4993896"/>
            <a:chExt cx="2614190" cy="492443"/>
          </a:xfrm>
        </p:grpSpPr>
        <p:sp>
          <p:nvSpPr>
            <p:cNvPr id="115" name="左右矢印 114"/>
            <p:cNvSpPr/>
            <p:nvPr/>
          </p:nvSpPr>
          <p:spPr>
            <a:xfrm>
              <a:off x="3193659" y="5046959"/>
              <a:ext cx="2614190" cy="1415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16" name="テキスト ボックス 115"/>
            <p:cNvSpPr txBox="1"/>
            <p:nvPr/>
          </p:nvSpPr>
          <p:spPr>
            <a:xfrm>
              <a:off x="4277714" y="4993896"/>
              <a:ext cx="587118" cy="492443"/>
            </a:xfrm>
            <a:prstGeom prst="rect">
              <a:avLst/>
            </a:prstGeom>
            <a:solidFill>
              <a:schemeClr val="bg1"/>
            </a:solidFill>
          </p:spPr>
          <p:txBody>
            <a:bodyPr wrap="square" rtlCol="0">
              <a:spAutoFit/>
            </a:bodyPr>
            <a:lstStyle/>
            <a:p>
              <a:r>
                <a:rPr lang="en-US" altLang="ja-JP" sz="900" dirty="0">
                  <a:solidFill>
                    <a:prstClr val="black"/>
                  </a:solidFill>
                  <a:latin typeface="Calibri"/>
                  <a:ea typeface="ＭＳ Ｐゴシック" panose="020B0600070205080204" pitchFamily="34" charset="-128"/>
                </a:rPr>
                <a:t>PBL</a:t>
              </a:r>
              <a:r>
                <a:rPr lang="ja-JP" altLang="en-US" sz="900" dirty="0">
                  <a:solidFill>
                    <a:prstClr val="black"/>
                  </a:solidFill>
                  <a:latin typeface="Calibri"/>
                  <a:ea typeface="ＭＳ Ｐゴシック" panose="020B0600070205080204" pitchFamily="34" charset="-128"/>
                </a:rPr>
                <a:t> </a:t>
              </a:r>
              <a:r>
                <a:rPr lang="en-US" altLang="ja-JP" sz="900" dirty="0">
                  <a:solidFill>
                    <a:prstClr val="black"/>
                  </a:solidFill>
                  <a:latin typeface="Calibri"/>
                  <a:ea typeface="ＭＳ Ｐゴシック" panose="020B0600070205080204" pitchFamily="34" charset="-128"/>
                </a:rPr>
                <a:t>item</a:t>
              </a:r>
              <a:r>
                <a:rPr lang="ja-JP" altLang="en-US" sz="900" dirty="0">
                  <a:solidFill>
                    <a:prstClr val="black"/>
                  </a:solidFill>
                  <a:latin typeface="Calibri"/>
                  <a:ea typeface="ＭＳ Ｐゴシック" panose="020B0600070205080204" pitchFamily="34" charset="-128"/>
                </a:rPr>
                <a:t>単位</a:t>
              </a:r>
            </a:p>
          </p:txBody>
        </p:sp>
      </p:grpSp>
      <p:grpSp>
        <p:nvGrpSpPr>
          <p:cNvPr id="117" name="グループ化 116"/>
          <p:cNvGrpSpPr/>
          <p:nvPr/>
        </p:nvGrpSpPr>
        <p:grpSpPr>
          <a:xfrm>
            <a:off x="4473299" y="4620906"/>
            <a:ext cx="3893459" cy="369332"/>
            <a:chOff x="3193659" y="4993896"/>
            <a:chExt cx="2614190" cy="492443"/>
          </a:xfrm>
        </p:grpSpPr>
        <p:sp>
          <p:nvSpPr>
            <p:cNvPr id="118" name="左右矢印 117"/>
            <p:cNvSpPr/>
            <p:nvPr/>
          </p:nvSpPr>
          <p:spPr>
            <a:xfrm>
              <a:off x="3193659" y="5046959"/>
              <a:ext cx="2614190" cy="14157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19" name="テキスト ボックス 118"/>
            <p:cNvSpPr txBox="1"/>
            <p:nvPr/>
          </p:nvSpPr>
          <p:spPr>
            <a:xfrm>
              <a:off x="4392511" y="4993896"/>
              <a:ext cx="472320" cy="492443"/>
            </a:xfrm>
            <a:prstGeom prst="rect">
              <a:avLst/>
            </a:prstGeom>
            <a:solidFill>
              <a:schemeClr val="bg1"/>
            </a:solidFill>
          </p:spPr>
          <p:txBody>
            <a:bodyPr wrap="square" rtlCol="0">
              <a:spAutoFit/>
            </a:bodyPr>
            <a:lstStyle/>
            <a:p>
              <a:r>
                <a:rPr lang="en-US" altLang="ja-JP" sz="900" dirty="0">
                  <a:solidFill>
                    <a:prstClr val="black"/>
                  </a:solidFill>
                  <a:latin typeface="Calibri"/>
                  <a:ea typeface="ＭＳ Ｐゴシック" panose="020B0600070205080204" pitchFamily="34" charset="-128"/>
                </a:rPr>
                <a:t>IT</a:t>
              </a:r>
              <a:r>
                <a:rPr lang="ja-JP" altLang="en-US" sz="900" dirty="0">
                  <a:solidFill>
                    <a:prstClr val="black"/>
                  </a:solidFill>
                  <a:latin typeface="Calibri"/>
                  <a:ea typeface="ＭＳ Ｐゴシック" panose="020B0600070205080204" pitchFamily="34" charset="-128"/>
                </a:rPr>
                <a:t>サービス単位</a:t>
              </a:r>
            </a:p>
          </p:txBody>
        </p:sp>
      </p:grpSp>
      <p:sp>
        <p:nvSpPr>
          <p:cNvPr id="120" name="テキスト ボックス 119"/>
          <p:cNvSpPr txBox="1"/>
          <p:nvPr/>
        </p:nvSpPr>
        <p:spPr>
          <a:xfrm>
            <a:off x="6991626" y="1507262"/>
            <a:ext cx="2124299"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34" charset="-128"/>
              </a:rPr>
              <a:t>IT</a:t>
            </a:r>
            <a:r>
              <a:rPr lang="ja-JP" altLang="en-US" sz="1200" dirty="0">
                <a:solidFill>
                  <a:prstClr val="black"/>
                </a:solidFill>
                <a:latin typeface="Calibri"/>
                <a:ea typeface="ＭＳ Ｐゴシック" panose="020B0600070205080204" pitchFamily="34" charset="-128"/>
              </a:rPr>
              <a:t>サービス状況（コストも含む）</a:t>
            </a:r>
          </a:p>
        </p:txBody>
      </p:sp>
      <p:sp>
        <p:nvSpPr>
          <p:cNvPr id="121" name="左中かっこ 120"/>
          <p:cNvSpPr/>
          <p:nvPr/>
        </p:nvSpPr>
        <p:spPr>
          <a:xfrm>
            <a:off x="4285923" y="4163582"/>
            <a:ext cx="152540" cy="65099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solidFill>
                <a:prstClr val="black"/>
              </a:solidFill>
              <a:latin typeface="Calibri"/>
              <a:ea typeface="ＭＳ Ｐゴシック" panose="020B0600070205080204" pitchFamily="34" charset="-128"/>
            </a:endParaRPr>
          </a:p>
        </p:txBody>
      </p:sp>
      <p:sp>
        <p:nvSpPr>
          <p:cNvPr id="122" name="テキスト ボックス 121"/>
          <p:cNvSpPr txBox="1"/>
          <p:nvPr/>
        </p:nvSpPr>
        <p:spPr>
          <a:xfrm>
            <a:off x="3686648" y="4274660"/>
            <a:ext cx="949299" cy="577081"/>
          </a:xfrm>
          <a:prstGeom prst="rect">
            <a:avLst/>
          </a:prstGeom>
          <a:noFill/>
        </p:spPr>
        <p:txBody>
          <a:bodyPr wrap="none" rtlCol="0">
            <a:spAutoFit/>
          </a:bodyPr>
          <a:lstStyle/>
          <a:p>
            <a:r>
              <a:rPr lang="ja-JP" altLang="en-US" sz="1050" dirty="0">
                <a:solidFill>
                  <a:prstClr val="black"/>
                </a:solidFill>
                <a:latin typeface="Calibri"/>
                <a:ea typeface="ＭＳ Ｐゴシック" panose="020B0600070205080204" pitchFamily="34" charset="-128"/>
              </a:rPr>
              <a:t>開発時</a:t>
            </a:r>
            <a:endParaRPr lang="en-US" altLang="ja-JP" sz="1050" dirty="0">
              <a:solidFill>
                <a:prstClr val="black"/>
              </a:solidFill>
              <a:latin typeface="Calibri"/>
              <a:ea typeface="ＭＳ Ｐゴシック" panose="020B0600070205080204" pitchFamily="34" charset="-128"/>
            </a:endParaRPr>
          </a:p>
          <a:p>
            <a:r>
              <a:rPr lang="ja-JP" altLang="en-US" sz="1050" dirty="0">
                <a:solidFill>
                  <a:prstClr val="black"/>
                </a:solidFill>
                <a:latin typeface="Calibri"/>
                <a:ea typeface="ＭＳ Ｐゴシック" panose="020B0600070205080204" pitchFamily="34" charset="-128"/>
              </a:rPr>
              <a:t>フィードバック</a:t>
            </a:r>
            <a:endParaRPr lang="en-US" altLang="ja-JP" sz="1050" dirty="0">
              <a:solidFill>
                <a:prstClr val="black"/>
              </a:solidFill>
              <a:latin typeface="Calibri"/>
              <a:ea typeface="ＭＳ Ｐゴシック" panose="020B0600070205080204" pitchFamily="34" charset="-128"/>
            </a:endParaRPr>
          </a:p>
          <a:p>
            <a:r>
              <a:rPr lang="ja-JP" altLang="en-US" sz="1050" dirty="0">
                <a:solidFill>
                  <a:prstClr val="black"/>
                </a:solidFill>
                <a:latin typeface="Calibri"/>
                <a:ea typeface="ＭＳ Ｐゴシック" panose="020B0600070205080204" pitchFamily="34" charset="-128"/>
              </a:rPr>
              <a:t>単位</a:t>
            </a:r>
          </a:p>
        </p:txBody>
      </p:sp>
      <p:sp>
        <p:nvSpPr>
          <p:cNvPr id="123" name="角丸四角形 122"/>
          <p:cNvSpPr/>
          <p:nvPr/>
        </p:nvSpPr>
        <p:spPr>
          <a:xfrm>
            <a:off x="3248450" y="5249716"/>
            <a:ext cx="6128417" cy="2315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prstClr val="black"/>
                </a:solidFill>
                <a:latin typeface="Calibri"/>
                <a:ea typeface="ＭＳ Ｐゴシック" panose="020B0600070205080204" pitchFamily="34" charset="-128"/>
              </a:rPr>
              <a:t>軽量化した</a:t>
            </a:r>
            <a:r>
              <a:rPr lang="en-US" altLang="ja-JP" sz="1500" dirty="0">
                <a:solidFill>
                  <a:prstClr val="black"/>
                </a:solidFill>
                <a:latin typeface="Calibri"/>
                <a:ea typeface="ＭＳ Ｐゴシック" panose="020B0600070205080204" pitchFamily="34" charset="-128"/>
              </a:rPr>
              <a:t>IT</a:t>
            </a:r>
            <a:r>
              <a:rPr lang="ja-JP" altLang="en-US" sz="1350" dirty="0">
                <a:solidFill>
                  <a:prstClr val="black"/>
                </a:solidFill>
                <a:latin typeface="Calibri"/>
                <a:ea typeface="ＭＳ Ｐゴシック" panose="020B0600070205080204" pitchFamily="34" charset="-128"/>
              </a:rPr>
              <a:t>サービスマネジメント</a:t>
            </a:r>
          </a:p>
        </p:txBody>
      </p:sp>
      <p:sp>
        <p:nvSpPr>
          <p:cNvPr id="124" name="下矢印 123"/>
          <p:cNvSpPr/>
          <p:nvPr/>
        </p:nvSpPr>
        <p:spPr>
          <a:xfrm>
            <a:off x="3381257" y="4160560"/>
            <a:ext cx="237365" cy="996633"/>
          </a:xfrm>
          <a:prstGeom prst="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27" name="テキスト ボックス 126"/>
          <p:cNvSpPr txBox="1"/>
          <p:nvPr/>
        </p:nvSpPr>
        <p:spPr>
          <a:xfrm>
            <a:off x="3576746" y="4976481"/>
            <a:ext cx="453970" cy="253916"/>
          </a:xfrm>
          <a:prstGeom prst="rect">
            <a:avLst/>
          </a:prstGeom>
          <a:noFill/>
        </p:spPr>
        <p:txBody>
          <a:bodyPr wrap="none" rtlCol="0">
            <a:spAutoFit/>
          </a:bodyPr>
          <a:lstStyle/>
          <a:p>
            <a:r>
              <a:rPr lang="ja-JP" altLang="en-US" sz="1050" dirty="0">
                <a:solidFill>
                  <a:prstClr val="black"/>
                </a:solidFill>
                <a:latin typeface="Calibri"/>
                <a:ea typeface="ＭＳ Ｐゴシック" panose="020B0600070205080204" pitchFamily="34" charset="-128"/>
              </a:rPr>
              <a:t>目標</a:t>
            </a:r>
          </a:p>
        </p:txBody>
      </p:sp>
      <p:sp>
        <p:nvSpPr>
          <p:cNvPr id="128" name="テキスト ボックス 127"/>
          <p:cNvSpPr txBox="1"/>
          <p:nvPr/>
        </p:nvSpPr>
        <p:spPr>
          <a:xfrm>
            <a:off x="5911209" y="5053345"/>
            <a:ext cx="1648208" cy="253916"/>
          </a:xfrm>
          <a:prstGeom prst="rect">
            <a:avLst/>
          </a:prstGeom>
          <a:noFill/>
        </p:spPr>
        <p:txBody>
          <a:bodyPr wrap="none" rtlCol="0">
            <a:spAutoFit/>
          </a:bodyPr>
          <a:lstStyle/>
          <a:p>
            <a:r>
              <a:rPr lang="ja-JP" altLang="en-US" sz="1050" dirty="0">
                <a:solidFill>
                  <a:prstClr val="black"/>
                </a:solidFill>
                <a:latin typeface="Calibri"/>
                <a:ea typeface="ＭＳ Ｐゴシック" panose="020B0600070205080204" pitchFamily="34" charset="-128"/>
              </a:rPr>
              <a:t>開発・構築　　　リリース前</a:t>
            </a:r>
          </a:p>
        </p:txBody>
      </p:sp>
      <p:sp>
        <p:nvSpPr>
          <p:cNvPr id="129" name="テキスト ボックス 128"/>
          <p:cNvSpPr txBox="1"/>
          <p:nvPr/>
        </p:nvSpPr>
        <p:spPr>
          <a:xfrm>
            <a:off x="8423486" y="5005753"/>
            <a:ext cx="723275" cy="253916"/>
          </a:xfrm>
          <a:prstGeom prst="rect">
            <a:avLst/>
          </a:prstGeom>
          <a:noFill/>
        </p:spPr>
        <p:txBody>
          <a:bodyPr wrap="none" rtlCol="0">
            <a:spAutoFit/>
          </a:bodyPr>
          <a:lstStyle/>
          <a:p>
            <a:r>
              <a:rPr lang="ja-JP" altLang="en-US" sz="1050" dirty="0">
                <a:solidFill>
                  <a:prstClr val="black"/>
                </a:solidFill>
                <a:latin typeface="Calibri"/>
                <a:ea typeface="ＭＳ Ｐゴシック" panose="020B0600070205080204" pitchFamily="34" charset="-128"/>
              </a:rPr>
              <a:t>稼働状況</a:t>
            </a:r>
          </a:p>
        </p:txBody>
      </p:sp>
      <p:pic>
        <p:nvPicPr>
          <p:cNvPr id="130" name="Picture 33" descr="j043262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505102" y="2563788"/>
            <a:ext cx="201811" cy="269081"/>
          </a:xfrm>
          <a:prstGeom prst="rect">
            <a:avLst/>
          </a:prstGeom>
          <a:noFill/>
          <a:extLst>
            <a:ext uri="{909E8E84-426E-40DD-AFC4-6F175D3DCCD1}">
              <a14:hiddenFill xmlns:a14="http://schemas.microsoft.com/office/drawing/2010/main">
                <a:solidFill>
                  <a:srgbClr val="FFFFFF"/>
                </a:solidFill>
              </a14:hiddenFill>
            </a:ext>
          </a:extLst>
        </p:spPr>
      </p:pic>
      <p:sp>
        <p:nvSpPr>
          <p:cNvPr id="131" name="テキスト ボックス 130"/>
          <p:cNvSpPr txBox="1"/>
          <p:nvPr/>
        </p:nvSpPr>
        <p:spPr>
          <a:xfrm>
            <a:off x="8387960" y="2814893"/>
            <a:ext cx="928459" cy="230832"/>
          </a:xfrm>
          <a:prstGeom prst="rect">
            <a:avLst/>
          </a:prstGeom>
          <a:noFill/>
        </p:spPr>
        <p:txBody>
          <a:bodyPr wrap="none" rtlCol="0">
            <a:spAutoFit/>
          </a:bodyPr>
          <a:lstStyle/>
          <a:p>
            <a:r>
              <a:rPr lang="ja-JP" altLang="en-US" sz="900" b="1" dirty="0">
                <a:solidFill>
                  <a:prstClr val="black"/>
                </a:solidFill>
                <a:latin typeface="Calibri"/>
                <a:ea typeface="ＭＳ Ｐゴシック" panose="020B0600070205080204" pitchFamily="34" charset="-128"/>
              </a:rPr>
              <a:t>ゲートキーパー</a:t>
            </a:r>
          </a:p>
        </p:txBody>
      </p:sp>
      <p:pic>
        <p:nvPicPr>
          <p:cNvPr id="132" name="Picture 33" descr="j043262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1855" y="2544434"/>
            <a:ext cx="201811" cy="269081"/>
          </a:xfrm>
          <a:prstGeom prst="rect">
            <a:avLst/>
          </a:prstGeom>
          <a:noFill/>
          <a:extLst>
            <a:ext uri="{909E8E84-426E-40DD-AFC4-6F175D3DCCD1}">
              <a14:hiddenFill xmlns:a14="http://schemas.microsoft.com/office/drawing/2010/main">
                <a:solidFill>
                  <a:srgbClr val="FFFFFF"/>
                </a:solidFill>
              </a14:hiddenFill>
            </a:ext>
          </a:extLst>
        </p:spPr>
      </p:pic>
      <p:sp>
        <p:nvSpPr>
          <p:cNvPr id="133" name="テキスト ボックス 132"/>
          <p:cNvSpPr txBox="1"/>
          <p:nvPr/>
        </p:nvSpPr>
        <p:spPr>
          <a:xfrm>
            <a:off x="5417919" y="2521681"/>
            <a:ext cx="930063" cy="369332"/>
          </a:xfrm>
          <a:prstGeom prst="rect">
            <a:avLst/>
          </a:prstGeom>
          <a:noFill/>
        </p:spPr>
        <p:txBody>
          <a:bodyPr wrap="none" rtlCol="0">
            <a:spAutoFit/>
          </a:bodyPr>
          <a:lstStyle/>
          <a:p>
            <a:r>
              <a:rPr lang="ja-JP" altLang="en-US" sz="900" b="1" dirty="0">
                <a:solidFill>
                  <a:prstClr val="black"/>
                </a:solidFill>
                <a:latin typeface="Calibri"/>
                <a:ea typeface="ＭＳ Ｐゴシック" panose="020B0600070205080204" pitchFamily="34" charset="-128"/>
              </a:rPr>
              <a:t>リライアビリティ</a:t>
            </a:r>
            <a:endParaRPr lang="en-US" altLang="ja-JP" sz="900" b="1" dirty="0">
              <a:solidFill>
                <a:prstClr val="black"/>
              </a:solidFill>
              <a:latin typeface="Calibri"/>
              <a:ea typeface="ＭＳ Ｐゴシック" panose="020B0600070205080204" pitchFamily="34" charset="-128"/>
            </a:endParaRPr>
          </a:p>
          <a:p>
            <a:r>
              <a:rPr lang="ja-JP" altLang="en-US" sz="900" b="1" dirty="0">
                <a:solidFill>
                  <a:prstClr val="black"/>
                </a:solidFill>
                <a:latin typeface="Calibri"/>
                <a:ea typeface="ＭＳ Ｐゴシック" panose="020B0600070205080204" pitchFamily="34" charset="-128"/>
              </a:rPr>
              <a:t>エンジニア</a:t>
            </a:r>
          </a:p>
        </p:txBody>
      </p:sp>
      <p:pic>
        <p:nvPicPr>
          <p:cNvPr id="134" name="Picture 35" descr="j043395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56154" y="2101536"/>
            <a:ext cx="227616" cy="303488"/>
          </a:xfrm>
          <a:prstGeom prst="rect">
            <a:avLst/>
          </a:prstGeom>
          <a:noFill/>
          <a:extLst>
            <a:ext uri="{909E8E84-426E-40DD-AFC4-6F175D3DCCD1}">
              <a14:hiddenFill xmlns:a14="http://schemas.microsoft.com/office/drawing/2010/main">
                <a:solidFill>
                  <a:srgbClr val="FFFFFF"/>
                </a:solidFill>
              </a14:hiddenFill>
            </a:ext>
          </a:extLst>
        </p:spPr>
      </p:pic>
      <p:sp>
        <p:nvSpPr>
          <p:cNvPr id="135" name="テキスト ボックス 134"/>
          <p:cNvSpPr txBox="1"/>
          <p:nvPr/>
        </p:nvSpPr>
        <p:spPr>
          <a:xfrm>
            <a:off x="3404603" y="2150969"/>
            <a:ext cx="1021433" cy="230832"/>
          </a:xfrm>
          <a:prstGeom prst="rect">
            <a:avLst/>
          </a:prstGeom>
          <a:noFill/>
        </p:spPr>
        <p:txBody>
          <a:bodyPr wrap="none" rtlCol="0">
            <a:spAutoFit/>
          </a:bodyPr>
          <a:lstStyle/>
          <a:p>
            <a:r>
              <a:rPr lang="ja-JP" altLang="en-US" sz="900" b="1" dirty="0">
                <a:solidFill>
                  <a:prstClr val="black"/>
                </a:solidFill>
                <a:latin typeface="Calibri"/>
                <a:ea typeface="ＭＳ Ｐゴシック" panose="020B0600070205080204" pitchFamily="34" charset="-128"/>
              </a:rPr>
              <a:t>サービスマスター</a:t>
            </a:r>
          </a:p>
        </p:txBody>
      </p:sp>
      <p:pic>
        <p:nvPicPr>
          <p:cNvPr id="137" name="Picture 34" descr="j0433948[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40324" y="2366882"/>
            <a:ext cx="261431" cy="348574"/>
          </a:xfrm>
          <a:prstGeom prst="rect">
            <a:avLst/>
          </a:prstGeom>
          <a:noFill/>
          <a:extLst>
            <a:ext uri="{909E8E84-426E-40DD-AFC4-6F175D3DCCD1}">
              <a14:hiddenFill xmlns:a14="http://schemas.microsoft.com/office/drawing/2010/main">
                <a:solidFill>
                  <a:srgbClr val="FFFFFF"/>
                </a:solidFill>
              </a14:hiddenFill>
            </a:ext>
          </a:extLst>
        </p:spPr>
      </p:pic>
      <p:sp>
        <p:nvSpPr>
          <p:cNvPr id="138" name="テキスト ボックス 137"/>
          <p:cNvSpPr txBox="1"/>
          <p:nvPr/>
        </p:nvSpPr>
        <p:spPr>
          <a:xfrm>
            <a:off x="4712145" y="2367517"/>
            <a:ext cx="1003801" cy="230832"/>
          </a:xfrm>
          <a:prstGeom prst="rect">
            <a:avLst/>
          </a:prstGeom>
          <a:noFill/>
        </p:spPr>
        <p:txBody>
          <a:bodyPr wrap="none" rtlCol="0">
            <a:spAutoFit/>
          </a:bodyPr>
          <a:lstStyle/>
          <a:p>
            <a:r>
              <a:rPr lang="ja-JP" altLang="en-US" sz="900" b="1" dirty="0">
                <a:solidFill>
                  <a:prstClr val="black"/>
                </a:solidFill>
                <a:latin typeface="Calibri"/>
                <a:ea typeface="ＭＳ Ｐゴシック" panose="020B0600070205080204" pitchFamily="34" charset="-128"/>
              </a:rPr>
              <a:t>プロセスマスター</a:t>
            </a:r>
          </a:p>
        </p:txBody>
      </p:sp>
      <p:grpSp>
        <p:nvGrpSpPr>
          <p:cNvPr id="139" name="Group 25"/>
          <p:cNvGrpSpPr>
            <a:grpSpLocks/>
          </p:cNvGrpSpPr>
          <p:nvPr/>
        </p:nvGrpSpPr>
        <p:grpSpPr bwMode="auto">
          <a:xfrm>
            <a:off x="4270419" y="2732211"/>
            <a:ext cx="363438" cy="325040"/>
            <a:chOff x="3833" y="754"/>
            <a:chExt cx="407" cy="273"/>
          </a:xfrm>
        </p:grpSpPr>
        <p:pic>
          <p:nvPicPr>
            <p:cNvPr id="140" name="Picture 26" descr="j043394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7" descr="j043262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Group 25"/>
          <p:cNvGrpSpPr>
            <a:grpSpLocks/>
          </p:cNvGrpSpPr>
          <p:nvPr/>
        </p:nvGrpSpPr>
        <p:grpSpPr bwMode="auto">
          <a:xfrm>
            <a:off x="4356144" y="2846511"/>
            <a:ext cx="363438" cy="325040"/>
            <a:chOff x="3833" y="754"/>
            <a:chExt cx="407" cy="273"/>
          </a:xfrm>
        </p:grpSpPr>
        <p:pic>
          <p:nvPicPr>
            <p:cNvPr id="143" name="Picture 26" descr="j043394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7" descr="j043262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sp>
        <p:nvSpPr>
          <p:cNvPr id="145" name="テキスト ボックス 144"/>
          <p:cNvSpPr txBox="1"/>
          <p:nvPr/>
        </p:nvSpPr>
        <p:spPr>
          <a:xfrm>
            <a:off x="5119384" y="3883048"/>
            <a:ext cx="1066318" cy="230832"/>
          </a:xfrm>
          <a:prstGeom prst="rect">
            <a:avLst/>
          </a:prstGeom>
          <a:noFill/>
        </p:spPr>
        <p:txBody>
          <a:bodyPr wrap="none" rtlCol="0">
            <a:spAutoFit/>
          </a:bodyPr>
          <a:lstStyle/>
          <a:p>
            <a:r>
              <a:rPr lang="en-US" altLang="ja-JP" sz="900" dirty="0">
                <a:solidFill>
                  <a:prstClr val="black"/>
                </a:solidFill>
                <a:latin typeface="Calibri"/>
                <a:ea typeface="ＭＳ Ｐゴシック" panose="020B0600070205080204" pitchFamily="34" charset="-128"/>
              </a:rPr>
              <a:t>DevOps</a:t>
            </a:r>
            <a:r>
              <a:rPr lang="ja-JP" altLang="en-US" sz="900" b="1" dirty="0">
                <a:solidFill>
                  <a:prstClr val="black"/>
                </a:solidFill>
                <a:latin typeface="Calibri"/>
                <a:ea typeface="ＭＳ Ｐゴシック" panose="020B0600070205080204" pitchFamily="34" charset="-128"/>
              </a:rPr>
              <a:t>エンジニア</a:t>
            </a:r>
          </a:p>
        </p:txBody>
      </p:sp>
      <p:pic>
        <p:nvPicPr>
          <p:cNvPr id="146" name="Picture 33" descr="j043262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82460" y="3845374"/>
            <a:ext cx="201811" cy="269081"/>
          </a:xfrm>
          <a:prstGeom prst="rect">
            <a:avLst/>
          </a:prstGeom>
          <a:noFill/>
          <a:extLst>
            <a:ext uri="{909E8E84-426E-40DD-AFC4-6F175D3DCCD1}">
              <a14:hiddenFill xmlns:a14="http://schemas.microsoft.com/office/drawing/2010/main">
                <a:solidFill>
                  <a:srgbClr val="FFFFFF"/>
                </a:solidFill>
              </a14:hiddenFill>
            </a:ext>
          </a:extLst>
        </p:spPr>
      </p:pic>
      <p:sp>
        <p:nvSpPr>
          <p:cNvPr id="147" name="テキスト ボックス 146"/>
          <p:cNvSpPr txBox="1"/>
          <p:nvPr/>
        </p:nvSpPr>
        <p:spPr>
          <a:xfrm>
            <a:off x="4581328" y="2737821"/>
            <a:ext cx="745717" cy="230832"/>
          </a:xfrm>
          <a:prstGeom prst="rect">
            <a:avLst/>
          </a:prstGeom>
          <a:noFill/>
        </p:spPr>
        <p:txBody>
          <a:bodyPr wrap="none" rtlCol="0">
            <a:spAutoFit/>
          </a:bodyPr>
          <a:lstStyle/>
          <a:p>
            <a:r>
              <a:rPr lang="ja-JP" altLang="en-US" sz="900" b="1" dirty="0">
                <a:solidFill>
                  <a:prstClr val="black"/>
                </a:solidFill>
                <a:latin typeface="Calibri"/>
                <a:ea typeface="ＭＳ Ｐゴシック" panose="020B0600070205080204" pitchFamily="34" charset="-128"/>
              </a:rPr>
              <a:t>開発チーム</a:t>
            </a:r>
          </a:p>
        </p:txBody>
      </p:sp>
      <p:grpSp>
        <p:nvGrpSpPr>
          <p:cNvPr id="148" name="Group 25"/>
          <p:cNvGrpSpPr>
            <a:grpSpLocks/>
          </p:cNvGrpSpPr>
          <p:nvPr/>
        </p:nvGrpSpPr>
        <p:grpSpPr bwMode="auto">
          <a:xfrm>
            <a:off x="8817233" y="3739086"/>
            <a:ext cx="363438" cy="325040"/>
            <a:chOff x="3833" y="754"/>
            <a:chExt cx="407" cy="273"/>
          </a:xfrm>
        </p:grpSpPr>
        <p:pic>
          <p:nvPicPr>
            <p:cNvPr id="149" name="Picture 26" descr="j043394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7" descr="j043262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1" name="Group 25"/>
          <p:cNvGrpSpPr>
            <a:grpSpLocks/>
          </p:cNvGrpSpPr>
          <p:nvPr/>
        </p:nvGrpSpPr>
        <p:grpSpPr bwMode="auto">
          <a:xfrm>
            <a:off x="8844477" y="3849204"/>
            <a:ext cx="363438" cy="325040"/>
            <a:chOff x="3833" y="754"/>
            <a:chExt cx="407" cy="273"/>
          </a:xfrm>
        </p:grpSpPr>
        <p:pic>
          <p:nvPicPr>
            <p:cNvPr id="152" name="Picture 26" descr="j043394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7" descr="j043262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sp>
        <p:nvSpPr>
          <p:cNvPr id="154" name="テキスト ボックス 153"/>
          <p:cNvSpPr txBox="1"/>
          <p:nvPr/>
        </p:nvSpPr>
        <p:spPr>
          <a:xfrm>
            <a:off x="8850386" y="3619011"/>
            <a:ext cx="744114" cy="230832"/>
          </a:xfrm>
          <a:prstGeom prst="rect">
            <a:avLst/>
          </a:prstGeom>
          <a:noFill/>
        </p:spPr>
        <p:txBody>
          <a:bodyPr wrap="none" rtlCol="0">
            <a:spAutoFit/>
          </a:bodyPr>
          <a:lstStyle/>
          <a:p>
            <a:r>
              <a:rPr lang="ja-JP" altLang="en-US" sz="900" dirty="0">
                <a:solidFill>
                  <a:prstClr val="black"/>
                </a:solidFill>
                <a:latin typeface="Calibri"/>
                <a:ea typeface="ＭＳ Ｐゴシック" panose="020B0600070205080204" pitchFamily="34" charset="-128"/>
              </a:rPr>
              <a:t>運用チーム</a:t>
            </a:r>
          </a:p>
        </p:txBody>
      </p:sp>
      <p:sp>
        <p:nvSpPr>
          <p:cNvPr id="6" name="星 12 5"/>
          <p:cNvSpPr/>
          <p:nvPr/>
        </p:nvSpPr>
        <p:spPr>
          <a:xfrm>
            <a:off x="2757735" y="1484784"/>
            <a:ext cx="1336649" cy="577994"/>
          </a:xfrm>
          <a:prstGeom prst="star1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prstClr val="black"/>
                </a:solidFill>
                <a:latin typeface="Calibri"/>
                <a:ea typeface="ＭＳ Ｐゴシック" panose="020B0600070205080204" pitchFamily="34" charset="-128"/>
              </a:rPr>
              <a:t>ビジネス</a:t>
            </a:r>
            <a:endParaRPr lang="en-US" altLang="ja-JP" sz="900" dirty="0">
              <a:solidFill>
                <a:prstClr val="black"/>
              </a:solidFill>
              <a:latin typeface="Calibri"/>
              <a:ea typeface="ＭＳ Ｐゴシック" panose="020B0600070205080204" pitchFamily="34" charset="-128"/>
            </a:endParaRPr>
          </a:p>
          <a:p>
            <a:pPr algn="ctr"/>
            <a:r>
              <a:rPr lang="ja-JP" altLang="en-US" sz="900" dirty="0">
                <a:solidFill>
                  <a:prstClr val="black"/>
                </a:solidFill>
                <a:latin typeface="Calibri"/>
                <a:ea typeface="ＭＳ Ｐゴシック" panose="020B0600070205080204" pitchFamily="34" charset="-128"/>
              </a:rPr>
              <a:t>戦略・企画</a:t>
            </a:r>
          </a:p>
        </p:txBody>
      </p:sp>
      <p:sp>
        <p:nvSpPr>
          <p:cNvPr id="136" name="テキスト ボックス 135"/>
          <p:cNvSpPr txBox="1"/>
          <p:nvPr/>
        </p:nvSpPr>
        <p:spPr>
          <a:xfrm>
            <a:off x="2949875" y="3054869"/>
            <a:ext cx="869149" cy="727122"/>
          </a:xfrm>
          <a:prstGeom prst="rect">
            <a:avLst/>
          </a:prstGeom>
          <a:solidFill>
            <a:schemeClr val="bg1"/>
          </a:solidFill>
        </p:spPr>
        <p:txBody>
          <a:bodyPr wrap="none" rtlCol="0">
            <a:spAutoFit/>
          </a:bodyPr>
          <a:lstStyle/>
          <a:p>
            <a:pPr algn="ctr"/>
            <a:r>
              <a:rPr lang="en-US" altLang="ja-JP" sz="825" dirty="0">
                <a:solidFill>
                  <a:prstClr val="black"/>
                </a:solidFill>
                <a:latin typeface="Calibri"/>
                <a:ea typeface="ＭＳ Ｐゴシック" panose="020B0600070205080204" pitchFamily="34" charset="-128"/>
              </a:rPr>
              <a:t>IT</a:t>
            </a:r>
            <a:r>
              <a:rPr lang="ja-JP" altLang="en-US" sz="825" dirty="0">
                <a:solidFill>
                  <a:prstClr val="black"/>
                </a:solidFill>
                <a:latin typeface="Calibri"/>
                <a:ea typeface="ＭＳ Ｐゴシック" panose="020B0600070205080204" pitchFamily="34" charset="-128"/>
              </a:rPr>
              <a:t>サービス仕様</a:t>
            </a:r>
            <a:endParaRPr lang="en-US" altLang="ja-JP" sz="825" dirty="0">
              <a:solidFill>
                <a:prstClr val="black"/>
              </a:solidFill>
              <a:latin typeface="Calibri"/>
              <a:ea typeface="ＭＳ Ｐゴシック" panose="020B0600070205080204" pitchFamily="34" charset="-128"/>
            </a:endParaRPr>
          </a:p>
          <a:p>
            <a:pPr algn="ctr"/>
            <a:r>
              <a:rPr lang="ja-JP" altLang="en-US" sz="825" dirty="0">
                <a:solidFill>
                  <a:prstClr val="black"/>
                </a:solidFill>
                <a:latin typeface="Calibri"/>
                <a:ea typeface="ＭＳ Ｐゴシック" panose="020B0600070205080204" pitchFamily="34" charset="-128"/>
              </a:rPr>
              <a:t>＋</a:t>
            </a:r>
            <a:endParaRPr lang="en-US" altLang="ja-JP" sz="825" dirty="0">
              <a:solidFill>
                <a:prstClr val="black"/>
              </a:solidFill>
              <a:latin typeface="Calibri"/>
              <a:ea typeface="ＭＳ Ｐゴシック" panose="020B0600070205080204" pitchFamily="34" charset="-128"/>
            </a:endParaRPr>
          </a:p>
          <a:p>
            <a:pPr algn="ctr"/>
            <a:r>
              <a:rPr lang="ja-JP" altLang="en-US" sz="825" dirty="0">
                <a:solidFill>
                  <a:prstClr val="black"/>
                </a:solidFill>
                <a:latin typeface="Calibri"/>
                <a:ea typeface="ＭＳ Ｐゴシック" panose="020B0600070205080204" pitchFamily="34" charset="-128"/>
              </a:rPr>
              <a:t>コスト</a:t>
            </a:r>
            <a:endParaRPr lang="en-US" altLang="ja-JP" sz="825" dirty="0">
              <a:solidFill>
                <a:prstClr val="black"/>
              </a:solidFill>
              <a:latin typeface="Calibri"/>
              <a:ea typeface="ＭＳ Ｐゴシック" panose="020B0600070205080204" pitchFamily="34" charset="-128"/>
            </a:endParaRPr>
          </a:p>
          <a:p>
            <a:pPr algn="ctr"/>
            <a:r>
              <a:rPr lang="en-US" altLang="ja-JP" sz="825" dirty="0">
                <a:solidFill>
                  <a:prstClr val="black"/>
                </a:solidFill>
                <a:latin typeface="Calibri"/>
                <a:ea typeface="ＭＳ Ｐゴシック" panose="020B0600070205080204" pitchFamily="34" charset="-128"/>
              </a:rPr>
              <a:t>+</a:t>
            </a:r>
          </a:p>
          <a:p>
            <a:pPr algn="ctr"/>
            <a:r>
              <a:rPr lang="en-US" altLang="ja-JP" sz="825" dirty="0">
                <a:solidFill>
                  <a:prstClr val="black"/>
                </a:solidFill>
                <a:latin typeface="Calibri"/>
                <a:ea typeface="ＭＳ Ｐゴシック" panose="020B0600070205080204" pitchFamily="34" charset="-128"/>
              </a:rPr>
              <a:t>EOL</a:t>
            </a:r>
            <a:endParaRPr lang="ja-JP" altLang="en-US" sz="825" dirty="0">
              <a:solidFill>
                <a:prstClr val="black"/>
              </a:solidFill>
              <a:latin typeface="Calibri"/>
              <a:ea typeface="ＭＳ Ｐゴシック" panose="020B0600070205080204" pitchFamily="34" charset="-128"/>
            </a:endParaRPr>
          </a:p>
        </p:txBody>
      </p:sp>
      <p:grpSp>
        <p:nvGrpSpPr>
          <p:cNvPr id="160" name="グループ化 159"/>
          <p:cNvGrpSpPr/>
          <p:nvPr/>
        </p:nvGrpSpPr>
        <p:grpSpPr>
          <a:xfrm>
            <a:off x="2862366" y="1953343"/>
            <a:ext cx="3517168" cy="3934705"/>
            <a:chOff x="347314" y="1461454"/>
            <a:chExt cx="6252743" cy="5246273"/>
          </a:xfrm>
        </p:grpSpPr>
        <p:sp>
          <p:nvSpPr>
            <p:cNvPr id="156" name="U ターン矢印 155"/>
            <p:cNvSpPr/>
            <p:nvPr/>
          </p:nvSpPr>
          <p:spPr>
            <a:xfrm rot="10800000" flipH="1">
              <a:off x="407368" y="6227646"/>
              <a:ext cx="6192689" cy="480081"/>
            </a:xfrm>
            <a:prstGeom prst="uturnArrow">
              <a:avLst>
                <a:gd name="adj1" fmla="val 25000"/>
                <a:gd name="adj2" fmla="val 20736"/>
                <a:gd name="adj3" fmla="val 27843"/>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black"/>
                </a:solidFill>
                <a:latin typeface="Calibri"/>
                <a:ea typeface="ＭＳ Ｐゴシック" panose="020B0600070205080204" pitchFamily="34" charset="-128"/>
              </a:endParaRPr>
            </a:p>
          </p:txBody>
        </p:sp>
        <p:sp>
          <p:nvSpPr>
            <p:cNvPr id="158" name="上矢印 157"/>
            <p:cNvSpPr/>
            <p:nvPr/>
          </p:nvSpPr>
          <p:spPr>
            <a:xfrm>
              <a:off x="347314" y="1461454"/>
              <a:ext cx="245970" cy="4757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sp>
          <p:nvSpPr>
            <p:cNvPr id="159" name="正方形/長方形 158"/>
            <p:cNvSpPr/>
            <p:nvPr/>
          </p:nvSpPr>
          <p:spPr>
            <a:xfrm>
              <a:off x="414813" y="6150633"/>
              <a:ext cx="107702" cy="1456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ＭＳ Ｐゴシック" panose="020B0600070205080204" pitchFamily="34" charset="-128"/>
              </a:endParaRPr>
            </a:p>
          </p:txBody>
        </p:sp>
      </p:grpSp>
      <p:sp>
        <p:nvSpPr>
          <p:cNvPr id="3" name="テキスト ボックス 2"/>
          <p:cNvSpPr txBox="1"/>
          <p:nvPr/>
        </p:nvSpPr>
        <p:spPr>
          <a:xfrm>
            <a:off x="7890824" y="5514666"/>
            <a:ext cx="1112805" cy="334835"/>
          </a:xfrm>
          <a:prstGeom prst="rect">
            <a:avLst/>
          </a:prstGeom>
          <a:noFill/>
        </p:spPr>
        <p:txBody>
          <a:bodyPr wrap="none" rtlCol="0">
            <a:spAutoFit/>
          </a:bodyPr>
          <a:lstStyle/>
          <a:p>
            <a:r>
              <a:rPr lang="en-US" altLang="ja-JP" sz="788" dirty="0">
                <a:solidFill>
                  <a:prstClr val="black"/>
                </a:solidFill>
                <a:latin typeface="Calibri"/>
                <a:ea typeface="ＭＳ Ｐゴシック" panose="020B0600070205080204" pitchFamily="34" charset="-128"/>
              </a:rPr>
              <a:t>PBL</a:t>
            </a:r>
            <a:r>
              <a:rPr lang="ja-JP" altLang="en-US" sz="788" dirty="0">
                <a:solidFill>
                  <a:prstClr val="black"/>
                </a:solidFill>
                <a:latin typeface="Calibri"/>
                <a:ea typeface="ＭＳ Ｐゴシック" panose="020B0600070205080204" pitchFamily="34" charset="-128"/>
              </a:rPr>
              <a:t> </a:t>
            </a:r>
            <a:r>
              <a:rPr lang="en-US" altLang="ja-JP" sz="788" dirty="0">
                <a:solidFill>
                  <a:prstClr val="black"/>
                </a:solidFill>
                <a:latin typeface="Calibri"/>
                <a:ea typeface="ＭＳ Ｐゴシック" panose="020B0600070205080204" pitchFamily="34" charset="-128"/>
              </a:rPr>
              <a:t>: Product</a:t>
            </a:r>
            <a:r>
              <a:rPr lang="ja-JP" altLang="en-US" sz="788" dirty="0">
                <a:solidFill>
                  <a:prstClr val="black"/>
                </a:solidFill>
                <a:latin typeface="Calibri"/>
                <a:ea typeface="ＭＳ Ｐゴシック" panose="020B0600070205080204" pitchFamily="34" charset="-128"/>
              </a:rPr>
              <a:t> </a:t>
            </a:r>
            <a:r>
              <a:rPr lang="en-US" altLang="ja-JP" sz="788" dirty="0">
                <a:solidFill>
                  <a:prstClr val="black"/>
                </a:solidFill>
                <a:latin typeface="Calibri"/>
                <a:ea typeface="ＭＳ Ｐゴシック" panose="020B0600070205080204" pitchFamily="34" charset="-128"/>
              </a:rPr>
              <a:t>Back</a:t>
            </a:r>
            <a:r>
              <a:rPr lang="ja-JP" altLang="en-US" sz="788" dirty="0">
                <a:solidFill>
                  <a:prstClr val="black"/>
                </a:solidFill>
                <a:latin typeface="Calibri"/>
                <a:ea typeface="ＭＳ Ｐゴシック" panose="020B0600070205080204" pitchFamily="34" charset="-128"/>
              </a:rPr>
              <a:t> </a:t>
            </a:r>
            <a:r>
              <a:rPr lang="en-US" altLang="ja-JP" sz="788" dirty="0">
                <a:solidFill>
                  <a:prstClr val="black"/>
                </a:solidFill>
                <a:latin typeface="Calibri"/>
                <a:ea typeface="ＭＳ Ｐゴシック" panose="020B0600070205080204" pitchFamily="34" charset="-128"/>
              </a:rPr>
              <a:t>Log</a:t>
            </a:r>
          </a:p>
          <a:p>
            <a:r>
              <a:rPr lang="en-US" altLang="ja-JP" sz="788" dirty="0">
                <a:solidFill>
                  <a:prstClr val="black"/>
                </a:solidFill>
                <a:latin typeface="Calibri"/>
                <a:ea typeface="ＭＳ Ｐゴシック" panose="020B0600070205080204" pitchFamily="34" charset="-128"/>
              </a:rPr>
              <a:t>SBL</a:t>
            </a:r>
            <a:r>
              <a:rPr lang="ja-JP" altLang="en-US" sz="788" dirty="0">
                <a:solidFill>
                  <a:prstClr val="black"/>
                </a:solidFill>
                <a:latin typeface="Calibri"/>
                <a:ea typeface="ＭＳ Ｐゴシック" panose="020B0600070205080204" pitchFamily="34" charset="-128"/>
              </a:rPr>
              <a:t> </a:t>
            </a:r>
            <a:r>
              <a:rPr lang="en-US" altLang="ja-JP" sz="788" dirty="0">
                <a:solidFill>
                  <a:prstClr val="black"/>
                </a:solidFill>
                <a:latin typeface="Calibri"/>
                <a:ea typeface="ＭＳ Ｐゴシック" panose="020B0600070205080204" pitchFamily="34" charset="-128"/>
              </a:rPr>
              <a:t>: Splint Back Log</a:t>
            </a:r>
          </a:p>
        </p:txBody>
      </p:sp>
      <p:sp>
        <p:nvSpPr>
          <p:cNvPr id="8" name="スライド番号プレースホルダー 7">
            <a:extLst>
              <a:ext uri="{FF2B5EF4-FFF2-40B4-BE49-F238E27FC236}">
                <a16:creationId xmlns:a16="http://schemas.microsoft.com/office/drawing/2014/main" id="{82BDFE4E-E121-468B-BAAE-E577FD7FD949}"/>
              </a:ext>
            </a:extLst>
          </p:cNvPr>
          <p:cNvSpPr>
            <a:spLocks noGrp="1"/>
          </p:cNvSpPr>
          <p:nvPr>
            <p:ph type="sldNum" sz="quarter" idx="12"/>
          </p:nvPr>
        </p:nvSpPr>
        <p:spPr/>
        <p:txBody>
          <a:bodyPr/>
          <a:lstStyle/>
          <a:p>
            <a:fld id="{E646ECA9-04F2-4AF4-9EC3-72478D24820A}" type="slidenum">
              <a:rPr lang="ja-JP" altLang="en-US">
                <a:solidFill>
                  <a:prstClr val="black">
                    <a:tint val="75000"/>
                  </a:prstClr>
                </a:solidFill>
                <a:latin typeface="Calibri"/>
                <a:ea typeface="ＭＳ Ｐゴシック" panose="020B0600070205080204" pitchFamily="34" charset="-128"/>
              </a:rPr>
              <a:pPr/>
              <a:t>57</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75192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extLst>
              <a:ext uri="{28A0092B-C50C-407E-A947-70E740481C1C}">
                <a14:useLocalDpi xmlns:a14="http://schemas.microsoft.com/office/drawing/2010/main"/>
              </a:ext>
            </a:extLst>
          </a:blip>
          <a:srcRect/>
          <a:stretch>
            <a:fillRect/>
          </a:stretch>
        </p:blipFill>
        <p:spPr bwMode="auto">
          <a:xfrm>
            <a:off x="2355501" y="512394"/>
            <a:ext cx="7480998" cy="5616624"/>
          </a:xfrm>
          <a:prstGeom prst="rect">
            <a:avLst/>
          </a:prstGeom>
          <a:noFill/>
          <a:ln>
            <a:noFill/>
          </a:ln>
        </p:spPr>
      </p:pic>
      <p:sp>
        <p:nvSpPr>
          <p:cNvPr id="3" name="テキスト ボックス 2"/>
          <p:cNvSpPr txBox="1"/>
          <p:nvPr/>
        </p:nvSpPr>
        <p:spPr>
          <a:xfrm>
            <a:off x="6480241" y="1052737"/>
            <a:ext cx="3356259" cy="507831"/>
          </a:xfrm>
          <a:prstGeom prst="rect">
            <a:avLst/>
          </a:prstGeom>
          <a:noFill/>
        </p:spPr>
        <p:txBody>
          <a:bodyPr wrap="square" rtlCol="0">
            <a:spAutoFit/>
          </a:bodyPr>
          <a:lstStyle/>
          <a:p>
            <a:r>
              <a:rPr lang="en-US" altLang="ja-JP" sz="1350" dirty="0">
                <a:solidFill>
                  <a:srgbClr val="FF0000"/>
                </a:solidFill>
                <a:latin typeface="Calibri"/>
                <a:ea typeface="ＭＳ Ｐゴシック" panose="020B0600070205080204" pitchFamily="34" charset="-128"/>
              </a:rPr>
              <a:t>MRI</a:t>
            </a:r>
            <a:r>
              <a:rPr lang="ja-JP" altLang="en-US" sz="1350" dirty="0">
                <a:solidFill>
                  <a:srgbClr val="FF0000"/>
                </a:solidFill>
                <a:latin typeface="Calibri"/>
                <a:ea typeface="ＭＳ Ｐゴシック" panose="020B0600070205080204" pitchFamily="34" charset="-128"/>
              </a:rPr>
              <a:t>（</a:t>
            </a:r>
            <a:r>
              <a:rPr lang="en-US" altLang="ja-JP" sz="1350" dirty="0">
                <a:solidFill>
                  <a:srgbClr val="FF0000"/>
                </a:solidFill>
                <a:latin typeface="Calibri"/>
                <a:ea typeface="ＭＳ Ｐゴシック" panose="020B0600070205080204" pitchFamily="34" charset="-128"/>
              </a:rPr>
              <a:t>Minimum Required Information)</a:t>
            </a:r>
            <a:r>
              <a:rPr lang="ja-JP" altLang="en-US" sz="1350" dirty="0">
                <a:solidFill>
                  <a:srgbClr val="FF0000"/>
                </a:solidFill>
                <a:latin typeface="Calibri"/>
                <a:ea typeface="ＭＳ Ｐゴシック" panose="020B0600070205080204" pitchFamily="34" charset="-128"/>
              </a:rPr>
              <a:t>を決める事が大事</a:t>
            </a:r>
          </a:p>
        </p:txBody>
      </p:sp>
      <p:sp>
        <p:nvSpPr>
          <p:cNvPr id="4" name="テキスト ボックス 3"/>
          <p:cNvSpPr txBox="1"/>
          <p:nvPr/>
        </p:nvSpPr>
        <p:spPr>
          <a:xfrm>
            <a:off x="2639616" y="6251767"/>
            <a:ext cx="6401850" cy="300082"/>
          </a:xfrm>
          <a:prstGeom prst="rect">
            <a:avLst/>
          </a:prstGeom>
          <a:noFill/>
        </p:spPr>
        <p:txBody>
          <a:bodyPr wrap="square" rtlCol="0">
            <a:spAutoFit/>
          </a:bodyPr>
          <a:lstStyle/>
          <a:p>
            <a:r>
              <a:rPr lang="ja-JP" altLang="en-US" sz="1350" b="1" dirty="0">
                <a:solidFill>
                  <a:srgbClr val="002060"/>
                </a:solidFill>
                <a:latin typeface="Calibri"/>
                <a:ea typeface="ＭＳ Ｐゴシック" panose="020B0600070205080204" pitchFamily="34" charset="-128"/>
              </a:rPr>
              <a:t>各作業現場では、正しく作業を行うために、それなりの情報が創出されている。</a:t>
            </a:r>
          </a:p>
        </p:txBody>
      </p:sp>
      <p:sp>
        <p:nvSpPr>
          <p:cNvPr id="5" name="スライド番号プレースホルダー 4">
            <a:extLst>
              <a:ext uri="{FF2B5EF4-FFF2-40B4-BE49-F238E27FC236}">
                <a16:creationId xmlns:a16="http://schemas.microsoft.com/office/drawing/2014/main" id="{EDBB59B3-B639-47F4-A2B8-F120DA67BC6B}"/>
              </a:ext>
            </a:extLst>
          </p:cNvPr>
          <p:cNvSpPr>
            <a:spLocks noGrp="1"/>
          </p:cNvSpPr>
          <p:nvPr>
            <p:ph type="sldNum" sz="quarter" idx="12"/>
          </p:nvPr>
        </p:nvSpPr>
        <p:spPr/>
        <p:txBody>
          <a:bodyPr/>
          <a:lstStyle/>
          <a:p>
            <a:fld id="{E646ECA9-04F2-4AF4-9EC3-72478D24820A}" type="slidenum">
              <a:rPr lang="ja-JP" altLang="en-US">
                <a:solidFill>
                  <a:prstClr val="black">
                    <a:tint val="75000"/>
                  </a:prstClr>
                </a:solidFill>
                <a:latin typeface="Calibri"/>
                <a:ea typeface="ＭＳ Ｐゴシック" panose="020B0600070205080204" pitchFamily="34" charset="-128"/>
              </a:rPr>
              <a:pPr/>
              <a:t>58</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735926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7384"/>
            <a:ext cx="9144001" cy="6858000"/>
          </a:xfrm>
          <a:prstGeom prst="rect">
            <a:avLst/>
          </a:prstGeom>
        </p:spPr>
      </p:pic>
      <p:sp>
        <p:nvSpPr>
          <p:cNvPr id="2" name="タイトル 1"/>
          <p:cNvSpPr>
            <a:spLocks noGrp="1"/>
          </p:cNvSpPr>
          <p:nvPr>
            <p:ph type="title"/>
          </p:nvPr>
        </p:nvSpPr>
        <p:spPr>
          <a:xfrm>
            <a:off x="2855640" y="2852936"/>
            <a:ext cx="6306886" cy="778098"/>
          </a:xfrm>
        </p:spPr>
        <p:txBody>
          <a:bodyPr>
            <a:normAutofit/>
          </a:bodyPr>
          <a:lstStyle/>
          <a:p>
            <a:r>
              <a:rPr lang="ja-JP" altLang="en-US" sz="3200" dirty="0">
                <a:solidFill>
                  <a:schemeClr val="accent6">
                    <a:lumMod val="20000"/>
                    <a:lumOff val="80000"/>
                  </a:schemeClr>
                </a:solidFill>
              </a:rPr>
              <a:t>アジャイル開発</a:t>
            </a: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4" name="スライド番号プレースホルダー 3"/>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59</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926683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97D8F7-7C5C-4891-9F2A-5913F0F13E7D}"/>
              </a:ext>
            </a:extLst>
          </p:cNvPr>
          <p:cNvSpPr>
            <a:spLocks noGrp="1"/>
          </p:cNvSpPr>
          <p:nvPr>
            <p:ph type="title"/>
          </p:nvPr>
        </p:nvSpPr>
        <p:spPr>
          <a:xfrm>
            <a:off x="838200" y="365125"/>
            <a:ext cx="10515600" cy="665281"/>
          </a:xfrm>
        </p:spPr>
        <p:txBody>
          <a:bodyPr>
            <a:normAutofit/>
          </a:bodyPr>
          <a:lstStyle/>
          <a:p>
            <a:r>
              <a:rPr kumimoji="1" lang="ja-JP" altLang="en-US" sz="2800" dirty="0"/>
              <a:t>バリューバンパイア出現</a:t>
            </a:r>
          </a:p>
        </p:txBody>
      </p:sp>
      <p:sp>
        <p:nvSpPr>
          <p:cNvPr id="3" name="テキスト ボックス 2">
            <a:extLst>
              <a:ext uri="{FF2B5EF4-FFF2-40B4-BE49-F238E27FC236}">
                <a16:creationId xmlns:a16="http://schemas.microsoft.com/office/drawing/2014/main" id="{22241079-78F7-4846-A252-04A40D706D7E}"/>
              </a:ext>
            </a:extLst>
          </p:cNvPr>
          <p:cNvSpPr txBox="1"/>
          <p:nvPr/>
        </p:nvSpPr>
        <p:spPr>
          <a:xfrm>
            <a:off x="914400" y="1371600"/>
            <a:ext cx="9423779" cy="369332"/>
          </a:xfrm>
          <a:prstGeom prst="rect">
            <a:avLst/>
          </a:prstGeom>
          <a:noFill/>
        </p:spPr>
        <p:txBody>
          <a:bodyPr wrap="square" rtlCol="0">
            <a:spAutoFit/>
          </a:bodyPr>
          <a:lstStyle/>
          <a:p>
            <a:r>
              <a:rPr kumimoji="1" lang="en-US" altLang="ja-JP" dirty="0"/>
              <a:t>1998</a:t>
            </a:r>
            <a:r>
              <a:rPr kumimoji="1" lang="ja-JP" altLang="en-US" dirty="0"/>
              <a:t>年　地球上に初めて現われる！</a:t>
            </a:r>
          </a:p>
        </p:txBody>
      </p:sp>
      <p:sp>
        <p:nvSpPr>
          <p:cNvPr id="4" name="正方形/長方形 3">
            <a:extLst>
              <a:ext uri="{FF2B5EF4-FFF2-40B4-BE49-F238E27FC236}">
                <a16:creationId xmlns:a16="http://schemas.microsoft.com/office/drawing/2014/main" id="{F2BD0271-62BA-4672-97C8-0943577610B2}"/>
              </a:ext>
            </a:extLst>
          </p:cNvPr>
          <p:cNvSpPr/>
          <p:nvPr/>
        </p:nvSpPr>
        <p:spPr>
          <a:xfrm>
            <a:off x="6515741" y="1233100"/>
            <a:ext cx="2843868" cy="646331"/>
          </a:xfrm>
          <a:prstGeom prst="rect">
            <a:avLst/>
          </a:prstGeom>
        </p:spPr>
        <p:txBody>
          <a:bodyPr wrap="square">
            <a:spAutoFit/>
          </a:bodyPr>
          <a:lstStyle/>
          <a:p>
            <a:r>
              <a:rPr lang="en-US" altLang="ja-JP" sz="3600" b="1" dirty="0" err="1">
                <a:solidFill>
                  <a:srgbClr val="000000"/>
                </a:solidFill>
                <a:latin typeface="ヒラギノ角ゴ Pro W3"/>
              </a:rPr>
              <a:t>Napstar</a:t>
            </a:r>
            <a:endParaRPr lang="ja-JP" altLang="en-US" sz="3600" dirty="0"/>
          </a:p>
        </p:txBody>
      </p:sp>
      <p:sp>
        <p:nvSpPr>
          <p:cNvPr id="5" name="テキスト ボックス 4">
            <a:extLst>
              <a:ext uri="{FF2B5EF4-FFF2-40B4-BE49-F238E27FC236}">
                <a16:creationId xmlns:a16="http://schemas.microsoft.com/office/drawing/2014/main" id="{ABBF9430-6677-4CC6-8D14-D47F4ADF56B6}"/>
              </a:ext>
            </a:extLst>
          </p:cNvPr>
          <p:cNvSpPr txBox="1"/>
          <p:nvPr/>
        </p:nvSpPr>
        <p:spPr>
          <a:xfrm>
            <a:off x="6515741" y="2004283"/>
            <a:ext cx="4394579" cy="646331"/>
          </a:xfrm>
          <a:prstGeom prst="rect">
            <a:avLst/>
          </a:prstGeom>
          <a:noFill/>
        </p:spPr>
        <p:txBody>
          <a:bodyPr wrap="square" rtlCol="0">
            <a:spAutoFit/>
          </a:bodyPr>
          <a:lstStyle/>
          <a:p>
            <a:r>
              <a:rPr kumimoji="1" lang="ja-JP" altLang="en-US" dirty="0"/>
              <a:t>音楽業界：市場規模、利益総額の破壊</a:t>
            </a:r>
            <a:endParaRPr kumimoji="1" lang="en-US" altLang="ja-JP" dirty="0"/>
          </a:p>
          <a:p>
            <a:r>
              <a:rPr lang="en-US" altLang="ja-JP" dirty="0"/>
              <a:t>	</a:t>
            </a:r>
            <a:r>
              <a:rPr lang="ja-JP" altLang="en-US" dirty="0"/>
              <a:t>（市場の縮小）</a:t>
            </a:r>
            <a:endParaRPr kumimoji="1" lang="ja-JP" altLang="en-US" dirty="0"/>
          </a:p>
        </p:txBody>
      </p:sp>
      <p:sp>
        <p:nvSpPr>
          <p:cNvPr id="6" name="タイトル 1">
            <a:extLst>
              <a:ext uri="{FF2B5EF4-FFF2-40B4-BE49-F238E27FC236}">
                <a16:creationId xmlns:a16="http://schemas.microsoft.com/office/drawing/2014/main" id="{9647DB6E-2313-4D30-91A3-874E6C86324C}"/>
              </a:ext>
            </a:extLst>
          </p:cNvPr>
          <p:cNvSpPr txBox="1">
            <a:spLocks/>
          </p:cNvSpPr>
          <p:nvPr/>
        </p:nvSpPr>
        <p:spPr>
          <a:xfrm>
            <a:off x="794745" y="3542106"/>
            <a:ext cx="10515600" cy="665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バリューベイカンシー</a:t>
            </a:r>
            <a:r>
              <a:rPr lang="en-US" altLang="ja-JP" sz="2800" dirty="0"/>
              <a:t>(</a:t>
            </a:r>
            <a:r>
              <a:rPr lang="ja-JP" altLang="en-US" sz="2800" dirty="0"/>
              <a:t>価値の空白地帯</a:t>
            </a:r>
            <a:r>
              <a:rPr lang="en-US" altLang="ja-JP" sz="2800" dirty="0"/>
              <a:t>)</a:t>
            </a:r>
            <a:endParaRPr lang="ja-JP" altLang="en-US" sz="2800" dirty="0"/>
          </a:p>
        </p:txBody>
      </p:sp>
      <p:sp>
        <p:nvSpPr>
          <p:cNvPr id="7" name="テキスト ボックス 6">
            <a:extLst>
              <a:ext uri="{FF2B5EF4-FFF2-40B4-BE49-F238E27FC236}">
                <a16:creationId xmlns:a16="http://schemas.microsoft.com/office/drawing/2014/main" id="{BBB5E508-3267-4222-ABB5-D111EEDAD740}"/>
              </a:ext>
            </a:extLst>
          </p:cNvPr>
          <p:cNvSpPr txBox="1"/>
          <p:nvPr/>
        </p:nvSpPr>
        <p:spPr>
          <a:xfrm>
            <a:off x="838200" y="4346228"/>
            <a:ext cx="9423779" cy="1200329"/>
          </a:xfrm>
          <a:prstGeom prst="rect">
            <a:avLst/>
          </a:prstGeom>
          <a:noFill/>
        </p:spPr>
        <p:txBody>
          <a:bodyPr wrap="square" rtlCol="0">
            <a:spAutoFit/>
          </a:bodyPr>
          <a:lstStyle/>
          <a:p>
            <a:r>
              <a:rPr lang="en-US" altLang="ja-JP" dirty="0"/>
              <a:t>2000</a:t>
            </a:r>
            <a:r>
              <a:rPr kumimoji="1" lang="ja-JP" altLang="en-US" dirty="0"/>
              <a:t>年頃～</a:t>
            </a:r>
            <a:r>
              <a:rPr kumimoji="1" lang="en-US" altLang="ja-JP" dirty="0"/>
              <a:t>	</a:t>
            </a:r>
            <a:r>
              <a:rPr kumimoji="1" lang="ja-JP" altLang="en-US" dirty="0"/>
              <a:t>市場に価値の空白が生まれる。</a:t>
            </a:r>
            <a:endParaRPr kumimoji="1" lang="en-US" altLang="ja-JP" dirty="0"/>
          </a:p>
          <a:p>
            <a:r>
              <a:rPr lang="ja-JP" altLang="en-US" dirty="0"/>
              <a:t>その後この空白地帯に新規参入組が出現。</a:t>
            </a:r>
            <a:endParaRPr lang="en-US" altLang="ja-JP" dirty="0"/>
          </a:p>
          <a:p>
            <a:endParaRPr kumimoji="1" lang="en-US" altLang="ja-JP" dirty="0"/>
          </a:p>
          <a:p>
            <a:r>
              <a:rPr kumimoji="1" lang="en-US" altLang="ja-JP" dirty="0"/>
              <a:t>2010</a:t>
            </a:r>
            <a:r>
              <a:rPr kumimoji="1" lang="ja-JP" altLang="en-US" dirty="0"/>
              <a:t>年～</a:t>
            </a:r>
            <a:r>
              <a:rPr kumimoji="1" lang="en-US" altLang="ja-JP" dirty="0"/>
              <a:t>	</a:t>
            </a:r>
            <a:r>
              <a:rPr kumimoji="1" lang="ja-JP" altLang="en-US" dirty="0"/>
              <a:t>新規参入組が市場を席捲</a:t>
            </a:r>
          </a:p>
        </p:txBody>
      </p:sp>
      <p:grpSp>
        <p:nvGrpSpPr>
          <p:cNvPr id="16" name="グループ化 15">
            <a:extLst>
              <a:ext uri="{FF2B5EF4-FFF2-40B4-BE49-F238E27FC236}">
                <a16:creationId xmlns:a16="http://schemas.microsoft.com/office/drawing/2014/main" id="{54CB6396-C7C1-4BB1-8062-10408F258FCC}"/>
              </a:ext>
            </a:extLst>
          </p:cNvPr>
          <p:cNvGrpSpPr/>
          <p:nvPr/>
        </p:nvGrpSpPr>
        <p:grpSpPr>
          <a:xfrm>
            <a:off x="2319965" y="5624900"/>
            <a:ext cx="7214840" cy="1033689"/>
            <a:chOff x="1237785" y="5685397"/>
            <a:chExt cx="7214840" cy="1033689"/>
          </a:xfrm>
        </p:grpSpPr>
        <p:grpSp>
          <p:nvGrpSpPr>
            <p:cNvPr id="11" name="グループ化 10">
              <a:extLst>
                <a:ext uri="{FF2B5EF4-FFF2-40B4-BE49-F238E27FC236}">
                  <a16:creationId xmlns:a16="http://schemas.microsoft.com/office/drawing/2014/main" id="{2F0B0CE4-76FC-4637-B066-B582937E2561}"/>
                </a:ext>
              </a:extLst>
            </p:cNvPr>
            <p:cNvGrpSpPr/>
            <p:nvPr/>
          </p:nvGrpSpPr>
          <p:grpSpPr>
            <a:xfrm>
              <a:off x="1237785" y="5685397"/>
              <a:ext cx="3183307" cy="1033689"/>
              <a:chOff x="7510346" y="5445899"/>
              <a:chExt cx="1701110" cy="571500"/>
            </a:xfrm>
          </p:grpSpPr>
          <p:pic>
            <p:nvPicPr>
              <p:cNvPr id="9" name="図 8">
                <a:extLst>
                  <a:ext uri="{FF2B5EF4-FFF2-40B4-BE49-F238E27FC236}">
                    <a16:creationId xmlns:a16="http://schemas.microsoft.com/office/drawing/2014/main" id="{074C7E2D-4881-4253-B097-BD5FE07875EA}"/>
                  </a:ext>
                </a:extLst>
              </p:cNvPr>
              <p:cNvPicPr>
                <a:picLocks noChangeAspect="1"/>
              </p:cNvPicPr>
              <p:nvPr/>
            </p:nvPicPr>
            <p:blipFill>
              <a:blip r:embed="rId2"/>
              <a:stretch>
                <a:fillRect/>
              </a:stretch>
            </p:blipFill>
            <p:spPr>
              <a:xfrm>
                <a:off x="7510346" y="5445899"/>
                <a:ext cx="1676400" cy="571500"/>
              </a:xfrm>
              <a:prstGeom prst="rect">
                <a:avLst/>
              </a:prstGeom>
            </p:spPr>
          </p:pic>
          <p:sp>
            <p:nvSpPr>
              <p:cNvPr id="10" name="正方形/長方形 9">
                <a:extLst>
                  <a:ext uri="{FF2B5EF4-FFF2-40B4-BE49-F238E27FC236}">
                    <a16:creationId xmlns:a16="http://schemas.microsoft.com/office/drawing/2014/main" id="{28929895-B0A5-4207-BDFD-34D9CCD5832C}"/>
                  </a:ext>
                </a:extLst>
              </p:cNvPr>
              <p:cNvSpPr/>
              <p:nvPr/>
            </p:nvSpPr>
            <p:spPr>
              <a:xfrm>
                <a:off x="8713030" y="5546557"/>
                <a:ext cx="498426" cy="46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8F48129C-30FF-48E0-A194-A105A17D4D43}"/>
                </a:ext>
              </a:extLst>
            </p:cNvPr>
            <p:cNvPicPr>
              <a:picLocks noChangeAspect="1"/>
            </p:cNvPicPr>
            <p:nvPr/>
          </p:nvPicPr>
          <p:blipFill>
            <a:blip r:embed="rId3"/>
            <a:stretch>
              <a:fillRect/>
            </a:stretch>
          </p:blipFill>
          <p:spPr>
            <a:xfrm>
              <a:off x="3954737" y="5728620"/>
              <a:ext cx="807477" cy="807477"/>
            </a:xfrm>
            <a:prstGeom prst="rect">
              <a:avLst/>
            </a:prstGeom>
          </p:spPr>
        </p:pic>
        <p:pic>
          <p:nvPicPr>
            <p:cNvPr id="15" name="図 14">
              <a:extLst>
                <a:ext uri="{FF2B5EF4-FFF2-40B4-BE49-F238E27FC236}">
                  <a16:creationId xmlns:a16="http://schemas.microsoft.com/office/drawing/2014/main" id="{0677EDD8-B1D1-49BB-B9AC-DAF8235158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71846" y="5818699"/>
              <a:ext cx="3080779" cy="656559"/>
            </a:xfrm>
            <a:prstGeom prst="rect">
              <a:avLst/>
            </a:prstGeom>
          </p:spPr>
        </p:pic>
      </p:grpSp>
    </p:spTree>
    <p:extLst>
      <p:ext uri="{BB962C8B-B14F-4D97-AF65-F5344CB8AC3E}">
        <p14:creationId xmlns:p14="http://schemas.microsoft.com/office/powerpoint/2010/main" val="19069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en-US" altLang="ja-JP" sz="2800" dirty="0">
                <a:solidFill>
                  <a:srgbClr val="002060"/>
                </a:solidFill>
              </a:rPr>
              <a:t>IT</a:t>
            </a:r>
            <a:r>
              <a:rPr lang="ja-JP" altLang="en-US" sz="2800" dirty="0">
                <a:solidFill>
                  <a:srgbClr val="002060"/>
                </a:solidFill>
              </a:rPr>
              <a:t>システムの開発手法</a:t>
            </a:r>
          </a:p>
        </p:txBody>
      </p:sp>
      <p:sp>
        <p:nvSpPr>
          <p:cNvPr id="4" name="テキスト ボックス 3"/>
          <p:cNvSpPr txBox="1"/>
          <p:nvPr/>
        </p:nvSpPr>
        <p:spPr>
          <a:xfrm>
            <a:off x="2279576" y="1012086"/>
            <a:ext cx="2880320"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34" charset="-128"/>
              </a:rPr>
              <a:t>【Waterfall </a:t>
            </a:r>
            <a:r>
              <a:rPr lang="ja-JP" altLang="en-US" dirty="0">
                <a:solidFill>
                  <a:srgbClr val="002060"/>
                </a:solidFill>
                <a:latin typeface="Calibri"/>
                <a:ea typeface="ＭＳ Ｐゴシック" panose="020B0600070205080204" pitchFamily="34" charset="-128"/>
              </a:rPr>
              <a:t> </a:t>
            </a:r>
            <a:r>
              <a:rPr lang="en-US" altLang="ja-JP" dirty="0">
                <a:solidFill>
                  <a:srgbClr val="002060"/>
                </a:solidFill>
                <a:latin typeface="Calibri"/>
                <a:ea typeface="ＭＳ Ｐゴシック" panose="020B0600070205080204" pitchFamily="34" charset="-128"/>
              </a:rPr>
              <a:t>Development】</a:t>
            </a:r>
            <a:endParaRPr lang="ja-JP" altLang="en-US" dirty="0">
              <a:solidFill>
                <a:srgbClr val="002060"/>
              </a:solidFill>
              <a:latin typeface="Calibri"/>
              <a:ea typeface="ＭＳ Ｐゴシック" panose="020B0600070205080204" pitchFamily="34" charset="-128"/>
            </a:endParaRPr>
          </a:p>
        </p:txBody>
      </p:sp>
      <p:sp>
        <p:nvSpPr>
          <p:cNvPr id="5" name="テキスト ボックス 4"/>
          <p:cNvSpPr txBox="1"/>
          <p:nvPr/>
        </p:nvSpPr>
        <p:spPr>
          <a:xfrm>
            <a:off x="2279576" y="3645024"/>
            <a:ext cx="2880320"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34" charset="-128"/>
              </a:rPr>
              <a:t>【Agile</a:t>
            </a:r>
            <a:r>
              <a:rPr lang="ja-JP" altLang="en-US" dirty="0">
                <a:solidFill>
                  <a:srgbClr val="002060"/>
                </a:solidFill>
                <a:latin typeface="Calibri"/>
                <a:ea typeface="ＭＳ Ｐゴシック" panose="020B0600070205080204" pitchFamily="34" charset="-128"/>
              </a:rPr>
              <a:t> </a:t>
            </a:r>
            <a:r>
              <a:rPr lang="en-US" altLang="ja-JP" dirty="0">
                <a:solidFill>
                  <a:srgbClr val="002060"/>
                </a:solidFill>
                <a:latin typeface="Calibri"/>
                <a:ea typeface="ＭＳ Ｐゴシック" panose="020B0600070205080204" pitchFamily="34" charset="-128"/>
              </a:rPr>
              <a:t>Development】</a:t>
            </a:r>
            <a:endParaRPr lang="ja-JP" altLang="en-US" dirty="0">
              <a:solidFill>
                <a:srgbClr val="002060"/>
              </a:solidFill>
              <a:latin typeface="Calibri"/>
              <a:ea typeface="ＭＳ Ｐゴシック" panose="020B0600070205080204" pitchFamily="34" charset="-128"/>
            </a:endParaRPr>
          </a:p>
        </p:txBody>
      </p:sp>
      <p:sp>
        <p:nvSpPr>
          <p:cNvPr id="6" name="テキスト ボックス 5"/>
          <p:cNvSpPr txBox="1"/>
          <p:nvPr/>
        </p:nvSpPr>
        <p:spPr>
          <a:xfrm>
            <a:off x="2855640" y="1381418"/>
            <a:ext cx="7524328" cy="923330"/>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34" charset="-128"/>
              </a:rPr>
              <a:t>ソフトウエアを作成することが目的</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評価は、計画通りに完成する事</a:t>
            </a:r>
            <a:endParaRPr lang="en-US" altLang="ja-JP" dirty="0">
              <a:solidFill>
                <a:srgbClr val="002060"/>
              </a:solidFill>
              <a:latin typeface="Calibri"/>
              <a:ea typeface="ＭＳ Ｐゴシック" panose="020B0600070205080204" pitchFamily="34" charset="-128"/>
            </a:endParaRPr>
          </a:p>
          <a:p>
            <a:r>
              <a:rPr lang="en-US" altLang="ja-JP" dirty="0">
                <a:solidFill>
                  <a:srgbClr val="002060"/>
                </a:solidFill>
                <a:latin typeface="Calibri"/>
                <a:ea typeface="ＭＳ Ｐゴシック" panose="020B0600070205080204" pitchFamily="34" charset="-128"/>
              </a:rPr>
              <a:t>19</a:t>
            </a:r>
            <a:r>
              <a:rPr lang="ja-JP" altLang="en-US" dirty="0">
                <a:solidFill>
                  <a:srgbClr val="002060"/>
                </a:solidFill>
                <a:latin typeface="Calibri"/>
                <a:ea typeface="ＭＳ Ｐゴシック" panose="020B0600070205080204" pitchFamily="34" charset="-128"/>
              </a:rPr>
              <a:t>世紀のフレデリック・テイラー（</a:t>
            </a:r>
            <a:r>
              <a:rPr lang="en-US" altLang="ja-JP" dirty="0">
                <a:solidFill>
                  <a:srgbClr val="002060"/>
                </a:solidFill>
                <a:latin typeface="Calibri"/>
                <a:ea typeface="ＭＳ Ｐゴシック" panose="020B0600070205080204" pitchFamily="34" charset="-128"/>
              </a:rPr>
              <a:t>IE</a:t>
            </a:r>
            <a:r>
              <a:rPr lang="ja-JP" altLang="en-US" dirty="0">
                <a:solidFill>
                  <a:srgbClr val="002060"/>
                </a:solidFill>
                <a:latin typeface="Calibri"/>
                <a:ea typeface="ＭＳ Ｐゴシック" panose="020B0600070205080204" pitchFamily="34" charset="-128"/>
              </a:rPr>
              <a:t>の創始者）の「科学的管理法」が基本思想</a:t>
            </a:r>
          </a:p>
        </p:txBody>
      </p:sp>
      <p:sp>
        <p:nvSpPr>
          <p:cNvPr id="7" name="テキスト ボックス 6"/>
          <p:cNvSpPr txBox="1"/>
          <p:nvPr/>
        </p:nvSpPr>
        <p:spPr>
          <a:xfrm>
            <a:off x="2865710" y="4043381"/>
            <a:ext cx="6336704" cy="923330"/>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34" charset="-128"/>
              </a:rPr>
              <a:t>IT</a:t>
            </a:r>
            <a:r>
              <a:rPr lang="ja-JP" altLang="en-US" dirty="0">
                <a:solidFill>
                  <a:srgbClr val="002060"/>
                </a:solidFill>
                <a:latin typeface="Calibri"/>
                <a:ea typeface="ＭＳ Ｐゴシック" panose="020B0600070205080204" pitchFamily="34" charset="-128"/>
              </a:rPr>
              <a:t>サービスを実装し、提供することが目的</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評価は、ビジネスの成果</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フェレデリック・テイラーの考え方に疑問？を唱える</a:t>
            </a:r>
            <a:r>
              <a:rPr lang="en-US" altLang="ja-JP" dirty="0">
                <a:solidFill>
                  <a:srgbClr val="002060"/>
                </a:solidFill>
                <a:latin typeface="Calibri"/>
                <a:ea typeface="ＭＳ Ｐゴシック" panose="020B0600070205080204" pitchFamily="34" charset="-128"/>
              </a:rPr>
              <a:t>(Kent Beck)</a:t>
            </a:r>
            <a:endParaRPr lang="ja-JP" altLang="en-US" dirty="0">
              <a:solidFill>
                <a:srgbClr val="002060"/>
              </a:solidFill>
              <a:latin typeface="Calibri"/>
              <a:ea typeface="ＭＳ Ｐゴシック" panose="020B0600070205080204" pitchFamily="34" charset="-128"/>
            </a:endParaRPr>
          </a:p>
        </p:txBody>
      </p:sp>
      <p:sp>
        <p:nvSpPr>
          <p:cNvPr id="8" name="正方形/長方形 7"/>
          <p:cNvSpPr/>
          <p:nvPr/>
        </p:nvSpPr>
        <p:spPr>
          <a:xfrm>
            <a:off x="5807968" y="4869161"/>
            <a:ext cx="4572000" cy="830997"/>
          </a:xfrm>
          <a:prstGeom prst="rect">
            <a:avLst/>
          </a:prstGeom>
        </p:spPr>
        <p:txBody>
          <a:bodyPr>
            <a:spAutoFit/>
          </a:bodyPr>
          <a:lstStyle/>
          <a:p>
            <a:r>
              <a:rPr lang="ja-JP" altLang="en-US" sz="1200" dirty="0">
                <a:solidFill>
                  <a:srgbClr val="F79646">
                    <a:lumMod val="50000"/>
                  </a:srgbClr>
                </a:solidFill>
                <a:latin typeface="Calibri"/>
                <a:ea typeface="ＭＳ Ｐゴシック" panose="020B0600070205080204" pitchFamily="34" charset="-128"/>
              </a:rPr>
              <a:t>問題となる三つの単純化された仮定</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34" charset="-128"/>
              </a:rPr>
              <a:t>通常、物事は計画通りに進む</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34" charset="-128"/>
              </a:rPr>
              <a:t>局所最適は全体最適に繋がる</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34" charset="-128"/>
              </a:rPr>
              <a:t>人はほぼ代替可能であり、何をすべきかを指示する必要がある。</a:t>
            </a:r>
          </a:p>
        </p:txBody>
      </p:sp>
    </p:spTree>
    <p:extLst>
      <p:ext uri="{BB962C8B-B14F-4D97-AF65-F5344CB8AC3E}">
        <p14:creationId xmlns:p14="http://schemas.microsoft.com/office/powerpoint/2010/main" val="3544416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593A3BF4-40BB-1249-AB45-D3B0B2870ADC}" type="slidenum">
              <a:rPr lang="ja-JP" altLang="en-US">
                <a:solidFill>
                  <a:prstClr val="black">
                    <a:tint val="75000"/>
                  </a:prstClr>
                </a:solidFill>
                <a:latin typeface="Calibri"/>
                <a:ea typeface="ＭＳ Ｐゴシック" panose="020B0600070205080204" pitchFamily="34" charset="-128"/>
              </a:rPr>
              <a:pPr/>
              <a:t>61</a:t>
            </a:fld>
            <a:endParaRPr lang="ja-JP" altLang="en-US">
              <a:solidFill>
                <a:prstClr val="black">
                  <a:tint val="75000"/>
                </a:prstClr>
              </a:solidFill>
              <a:latin typeface="Calibri"/>
              <a:ea typeface="ＭＳ Ｐゴシック" panose="020B0600070205080204" pitchFamily="34" charset="-128"/>
            </a:endParaRPr>
          </a:p>
        </p:txBody>
      </p:sp>
      <p:sp>
        <p:nvSpPr>
          <p:cNvPr id="8" name="Text Box 27"/>
          <p:cNvSpPr txBox="1">
            <a:spLocks noChangeArrowheads="1"/>
          </p:cNvSpPr>
          <p:nvPr/>
        </p:nvSpPr>
        <p:spPr bwMode="auto">
          <a:xfrm>
            <a:off x="3231308" y="11088"/>
            <a:ext cx="57610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2800" dirty="0">
                <a:solidFill>
                  <a:srgbClr val="002060"/>
                </a:solidFill>
                <a:latin typeface="Calibri"/>
                <a:ea typeface="ＭＳ Ｐゴシック" panose="020B0600070205080204" pitchFamily="34" charset="-128"/>
              </a:rPr>
              <a:t>開発手法の違い（概要）</a:t>
            </a:r>
          </a:p>
        </p:txBody>
      </p:sp>
      <p:grpSp>
        <p:nvGrpSpPr>
          <p:cNvPr id="9" name="Group 3"/>
          <p:cNvGrpSpPr>
            <a:grpSpLocks/>
          </p:cNvGrpSpPr>
          <p:nvPr/>
        </p:nvGrpSpPr>
        <p:grpSpPr bwMode="auto">
          <a:xfrm>
            <a:off x="1883367" y="685940"/>
            <a:ext cx="5208897" cy="3156711"/>
            <a:chOff x="340" y="663"/>
            <a:chExt cx="2495" cy="1419"/>
          </a:xfrm>
        </p:grpSpPr>
        <p:grpSp>
          <p:nvGrpSpPr>
            <p:cNvPr id="10" name="Group 4"/>
            <p:cNvGrpSpPr>
              <a:grpSpLocks/>
            </p:cNvGrpSpPr>
            <p:nvPr/>
          </p:nvGrpSpPr>
          <p:grpSpPr bwMode="auto">
            <a:xfrm>
              <a:off x="340" y="754"/>
              <a:ext cx="2495" cy="1328"/>
              <a:chOff x="249" y="618"/>
              <a:chExt cx="2495" cy="1328"/>
            </a:xfrm>
          </p:grpSpPr>
          <p:sp>
            <p:nvSpPr>
              <p:cNvPr id="14" name="Rectangle 5"/>
              <p:cNvSpPr>
                <a:spLocks noChangeArrowheads="1"/>
              </p:cNvSpPr>
              <p:nvPr/>
            </p:nvSpPr>
            <p:spPr bwMode="auto">
              <a:xfrm>
                <a:off x="431" y="618"/>
                <a:ext cx="40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a:solidFill>
                      <a:prstClr val="black"/>
                    </a:solidFill>
                    <a:latin typeface="Calibri"/>
                    <a:ea typeface="ＭＳ Ｐゴシック" panose="020B0600070205080204" pitchFamily="34" charset="-128"/>
                  </a:rPr>
                  <a:t>要求仕様</a:t>
                </a:r>
              </a:p>
            </p:txBody>
          </p:sp>
          <p:sp>
            <p:nvSpPr>
              <p:cNvPr id="15" name="Rectangle 6"/>
              <p:cNvSpPr>
                <a:spLocks noChangeArrowheads="1"/>
              </p:cNvSpPr>
              <p:nvPr/>
            </p:nvSpPr>
            <p:spPr bwMode="auto">
              <a:xfrm>
                <a:off x="884" y="845"/>
                <a:ext cx="40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a:solidFill>
                      <a:prstClr val="black"/>
                    </a:solidFill>
                    <a:latin typeface="Calibri"/>
                    <a:ea typeface="ＭＳ Ｐゴシック" panose="020B0600070205080204" pitchFamily="34" charset="-128"/>
                  </a:rPr>
                  <a:t>設計</a:t>
                </a:r>
              </a:p>
            </p:txBody>
          </p:sp>
          <p:sp>
            <p:nvSpPr>
              <p:cNvPr id="16" name="Rectangle 7"/>
              <p:cNvSpPr>
                <a:spLocks noChangeArrowheads="1"/>
              </p:cNvSpPr>
              <p:nvPr/>
            </p:nvSpPr>
            <p:spPr bwMode="auto">
              <a:xfrm>
                <a:off x="1338" y="1071"/>
                <a:ext cx="40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800" dirty="0">
                    <a:solidFill>
                      <a:prstClr val="black"/>
                    </a:solidFill>
                    <a:latin typeface="Calibri"/>
                    <a:ea typeface="ＭＳ Ｐゴシック" panose="020B0600070205080204" pitchFamily="34" charset="-128"/>
                  </a:rPr>
                  <a:t>コーディング</a:t>
                </a:r>
              </a:p>
              <a:p>
                <a:pPr algn="ctr"/>
                <a:r>
                  <a:rPr lang="ja-JP" altLang="en-US" sz="800" dirty="0">
                    <a:solidFill>
                      <a:prstClr val="black"/>
                    </a:solidFill>
                    <a:latin typeface="Calibri"/>
                    <a:ea typeface="ＭＳ Ｐゴシック" panose="020B0600070205080204" pitchFamily="34" charset="-128"/>
                  </a:rPr>
                  <a:t>ユニット・テスト</a:t>
                </a:r>
              </a:p>
            </p:txBody>
          </p:sp>
          <p:sp>
            <p:nvSpPr>
              <p:cNvPr id="17" name="Rectangle 8"/>
              <p:cNvSpPr>
                <a:spLocks noChangeArrowheads="1"/>
              </p:cNvSpPr>
              <p:nvPr/>
            </p:nvSpPr>
            <p:spPr bwMode="auto">
              <a:xfrm>
                <a:off x="1791" y="1298"/>
                <a:ext cx="40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800">
                    <a:solidFill>
                      <a:prstClr val="black"/>
                    </a:solidFill>
                    <a:latin typeface="Calibri"/>
                    <a:ea typeface="ＭＳ Ｐゴシック" panose="020B0600070205080204" pitchFamily="34" charset="-128"/>
                  </a:rPr>
                  <a:t>システム統合</a:t>
                </a:r>
              </a:p>
            </p:txBody>
          </p:sp>
          <p:sp>
            <p:nvSpPr>
              <p:cNvPr id="18" name="Rectangle 9"/>
              <p:cNvSpPr>
                <a:spLocks noChangeArrowheads="1"/>
              </p:cNvSpPr>
              <p:nvPr/>
            </p:nvSpPr>
            <p:spPr bwMode="auto">
              <a:xfrm>
                <a:off x="2245" y="1525"/>
                <a:ext cx="40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a:solidFill>
                      <a:prstClr val="black"/>
                    </a:solidFill>
                    <a:latin typeface="Calibri"/>
                    <a:ea typeface="ＭＳ Ｐゴシック" panose="020B0600070205080204" pitchFamily="34" charset="-128"/>
                  </a:rPr>
                  <a:t>運用保守</a:t>
                </a:r>
              </a:p>
            </p:txBody>
          </p:sp>
          <p:cxnSp>
            <p:nvCxnSpPr>
              <p:cNvPr id="19" name="AutoShape 10"/>
              <p:cNvCxnSpPr>
                <a:cxnSpLocks noChangeShapeType="1"/>
                <a:stCxn id="14" idx="3"/>
                <a:endCxn id="15" idx="0"/>
              </p:cNvCxnSpPr>
              <p:nvPr/>
            </p:nvCxnSpPr>
            <p:spPr bwMode="auto">
              <a:xfrm>
                <a:off x="840" y="732"/>
                <a:ext cx="249" cy="11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1"/>
              <p:cNvCxnSpPr>
                <a:cxnSpLocks noChangeShapeType="1"/>
                <a:stCxn id="15" idx="3"/>
                <a:endCxn id="16" idx="0"/>
              </p:cNvCxnSpPr>
              <p:nvPr/>
            </p:nvCxnSpPr>
            <p:spPr bwMode="auto">
              <a:xfrm>
                <a:off x="1293" y="959"/>
                <a:ext cx="250" cy="112"/>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2"/>
              <p:cNvCxnSpPr>
                <a:cxnSpLocks noChangeShapeType="1"/>
                <a:stCxn id="16" idx="3"/>
                <a:endCxn id="17" idx="0"/>
              </p:cNvCxnSpPr>
              <p:nvPr/>
            </p:nvCxnSpPr>
            <p:spPr bwMode="auto">
              <a:xfrm>
                <a:off x="1747" y="1185"/>
                <a:ext cx="249" cy="11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13"/>
              <p:cNvCxnSpPr>
                <a:cxnSpLocks noChangeShapeType="1"/>
                <a:stCxn id="17" idx="3"/>
                <a:endCxn id="18" idx="0"/>
              </p:cNvCxnSpPr>
              <p:nvPr/>
            </p:nvCxnSpPr>
            <p:spPr bwMode="auto">
              <a:xfrm>
                <a:off x="2200" y="1412"/>
                <a:ext cx="250" cy="11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14"/>
              <p:cNvCxnSpPr>
                <a:cxnSpLocks noChangeShapeType="1"/>
                <a:stCxn id="18" idx="1"/>
                <a:endCxn id="17" idx="2"/>
              </p:cNvCxnSpPr>
              <p:nvPr/>
            </p:nvCxnSpPr>
            <p:spPr bwMode="auto">
              <a:xfrm rot="10800000">
                <a:off x="1996" y="1525"/>
                <a:ext cx="249" cy="11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15"/>
              <p:cNvCxnSpPr>
                <a:cxnSpLocks noChangeShapeType="1"/>
                <a:stCxn id="17" idx="1"/>
                <a:endCxn id="16" idx="2"/>
              </p:cNvCxnSpPr>
              <p:nvPr/>
            </p:nvCxnSpPr>
            <p:spPr bwMode="auto">
              <a:xfrm rot="10800000">
                <a:off x="1543" y="1298"/>
                <a:ext cx="248" cy="11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16"/>
              <p:cNvCxnSpPr>
                <a:cxnSpLocks noChangeShapeType="1"/>
                <a:stCxn id="16" idx="1"/>
                <a:endCxn id="15" idx="2"/>
              </p:cNvCxnSpPr>
              <p:nvPr/>
            </p:nvCxnSpPr>
            <p:spPr bwMode="auto">
              <a:xfrm rot="10800000">
                <a:off x="1089" y="1072"/>
                <a:ext cx="249" cy="11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17"/>
              <p:cNvCxnSpPr>
                <a:cxnSpLocks noChangeShapeType="1"/>
                <a:stCxn id="15" idx="1"/>
                <a:endCxn id="14" idx="2"/>
              </p:cNvCxnSpPr>
              <p:nvPr/>
            </p:nvCxnSpPr>
            <p:spPr bwMode="auto">
              <a:xfrm rot="10800000">
                <a:off x="636" y="845"/>
                <a:ext cx="248" cy="11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Line 18"/>
              <p:cNvSpPr>
                <a:spLocks noChangeShapeType="1"/>
              </p:cNvSpPr>
              <p:nvPr/>
            </p:nvSpPr>
            <p:spPr bwMode="auto">
              <a:xfrm>
                <a:off x="249" y="1842"/>
                <a:ext cx="249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28" name="Text Box 19"/>
              <p:cNvSpPr txBox="1">
                <a:spLocks noChangeArrowheads="1"/>
              </p:cNvSpPr>
              <p:nvPr/>
            </p:nvSpPr>
            <p:spPr bwMode="auto">
              <a:xfrm>
                <a:off x="340" y="1842"/>
                <a:ext cx="182"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０</a:t>
                </a:r>
              </a:p>
            </p:txBody>
          </p:sp>
          <p:sp>
            <p:nvSpPr>
              <p:cNvPr id="29" name="Text Box 20"/>
              <p:cNvSpPr txBox="1">
                <a:spLocks noChangeArrowheads="1"/>
              </p:cNvSpPr>
              <p:nvPr/>
            </p:nvSpPr>
            <p:spPr bwMode="auto">
              <a:xfrm>
                <a:off x="793" y="1842"/>
                <a:ext cx="182"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３</a:t>
                </a:r>
              </a:p>
            </p:txBody>
          </p:sp>
          <p:sp>
            <p:nvSpPr>
              <p:cNvPr id="30" name="Text Box 21"/>
              <p:cNvSpPr txBox="1">
                <a:spLocks noChangeArrowheads="1"/>
              </p:cNvSpPr>
              <p:nvPr/>
            </p:nvSpPr>
            <p:spPr bwMode="auto">
              <a:xfrm>
                <a:off x="1247" y="1842"/>
                <a:ext cx="182"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６</a:t>
                </a:r>
              </a:p>
            </p:txBody>
          </p:sp>
          <p:sp>
            <p:nvSpPr>
              <p:cNvPr id="31" name="Text Box 22"/>
              <p:cNvSpPr txBox="1">
                <a:spLocks noChangeArrowheads="1"/>
              </p:cNvSpPr>
              <p:nvPr/>
            </p:nvSpPr>
            <p:spPr bwMode="auto">
              <a:xfrm>
                <a:off x="1701" y="1842"/>
                <a:ext cx="182"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９</a:t>
                </a:r>
              </a:p>
            </p:txBody>
          </p:sp>
          <p:sp>
            <p:nvSpPr>
              <p:cNvPr id="32" name="Text Box 23"/>
              <p:cNvSpPr txBox="1">
                <a:spLocks noChangeArrowheads="1"/>
              </p:cNvSpPr>
              <p:nvPr/>
            </p:nvSpPr>
            <p:spPr bwMode="auto">
              <a:xfrm>
                <a:off x="2109" y="1842"/>
                <a:ext cx="272"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１２</a:t>
                </a:r>
              </a:p>
            </p:txBody>
          </p:sp>
        </p:grpSp>
        <p:sp>
          <p:nvSpPr>
            <p:cNvPr id="11" name="Text Box 24"/>
            <p:cNvSpPr txBox="1">
              <a:spLocks noChangeArrowheads="1"/>
            </p:cNvSpPr>
            <p:nvPr/>
          </p:nvSpPr>
          <p:spPr bwMode="auto">
            <a:xfrm>
              <a:off x="1111" y="1797"/>
              <a:ext cx="680" cy="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Calibri"/>
                  <a:ea typeface="ＭＳ Ｐゴシック" panose="020B0600070205080204" pitchFamily="34" charset="-128"/>
                </a:rPr>
                <a:t>時間経過（月）</a:t>
              </a:r>
            </a:p>
          </p:txBody>
        </p:sp>
        <p:sp>
          <p:nvSpPr>
            <p:cNvPr id="12" name="Line 25"/>
            <p:cNvSpPr>
              <a:spLocks noChangeShapeType="1"/>
            </p:cNvSpPr>
            <p:nvPr/>
          </p:nvSpPr>
          <p:spPr bwMode="auto">
            <a:xfrm flipV="1">
              <a:off x="2336" y="663"/>
              <a:ext cx="0" cy="131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3" name="Text Box 26"/>
            <p:cNvSpPr txBox="1">
              <a:spLocks noChangeArrowheads="1"/>
            </p:cNvSpPr>
            <p:nvPr/>
          </p:nvSpPr>
          <p:spPr bwMode="auto">
            <a:xfrm>
              <a:off x="2154" y="935"/>
              <a:ext cx="363" cy="1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srgbClr val="1F497D"/>
                  </a:solidFill>
                  <a:latin typeface="Calibri"/>
                  <a:ea typeface="ＭＳ Ｐゴシック" panose="020B0600070205080204" pitchFamily="34" charset="-128"/>
                </a:rPr>
                <a:t>納期</a:t>
              </a:r>
            </a:p>
          </p:txBody>
        </p:sp>
      </p:grpSp>
      <p:sp>
        <p:nvSpPr>
          <p:cNvPr id="33" name="Text Box 27"/>
          <p:cNvSpPr txBox="1">
            <a:spLocks noChangeArrowheads="1"/>
          </p:cNvSpPr>
          <p:nvPr/>
        </p:nvSpPr>
        <p:spPr bwMode="auto">
          <a:xfrm>
            <a:off x="2298992" y="489868"/>
            <a:ext cx="2740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b="1" dirty="0">
                <a:solidFill>
                  <a:srgbClr val="002060"/>
                </a:solidFill>
                <a:latin typeface="Calibri"/>
                <a:ea typeface="ＭＳ Ｐゴシック" panose="020B0600070205080204" pitchFamily="34" charset="-128"/>
              </a:rPr>
              <a:t>ウォーターフォール型開発</a:t>
            </a:r>
          </a:p>
        </p:txBody>
      </p:sp>
      <p:grpSp>
        <p:nvGrpSpPr>
          <p:cNvPr id="3" name="グループ化 2"/>
          <p:cNvGrpSpPr/>
          <p:nvPr/>
        </p:nvGrpSpPr>
        <p:grpSpPr>
          <a:xfrm>
            <a:off x="2335671" y="4990438"/>
            <a:ext cx="4756593" cy="1560716"/>
            <a:chOff x="4115280" y="3579467"/>
            <a:chExt cx="4756593" cy="1560716"/>
          </a:xfrm>
        </p:grpSpPr>
        <p:grpSp>
          <p:nvGrpSpPr>
            <p:cNvPr id="2" name="グループ化 1"/>
            <p:cNvGrpSpPr/>
            <p:nvPr/>
          </p:nvGrpSpPr>
          <p:grpSpPr>
            <a:xfrm>
              <a:off x="4115280" y="3579467"/>
              <a:ext cx="1573212" cy="1349704"/>
              <a:chOff x="4685505" y="3595271"/>
              <a:chExt cx="1573212" cy="1349704"/>
            </a:xfrm>
          </p:grpSpPr>
          <p:grpSp>
            <p:nvGrpSpPr>
              <p:cNvPr id="64" name="Group 48"/>
              <p:cNvGrpSpPr>
                <a:grpSpLocks/>
              </p:cNvGrpSpPr>
              <p:nvPr/>
            </p:nvGrpSpPr>
            <p:grpSpPr bwMode="auto">
              <a:xfrm>
                <a:off x="4685505" y="3628109"/>
                <a:ext cx="1573212" cy="686593"/>
                <a:chOff x="231" y="3113"/>
                <a:chExt cx="1814" cy="974"/>
              </a:xfrm>
            </p:grpSpPr>
            <p:sp>
              <p:nvSpPr>
                <p:cNvPr id="65" name="AutoShape 6"/>
                <p:cNvSpPr>
                  <a:spLocks noChangeArrowheads="1"/>
                </p:cNvSpPr>
                <p:nvPr/>
              </p:nvSpPr>
              <p:spPr bwMode="auto">
                <a:xfrm>
                  <a:off x="231" y="3113"/>
                  <a:ext cx="1814" cy="453"/>
                </a:xfrm>
                <a:prstGeom prst="homePlate">
                  <a:avLst>
                    <a:gd name="adj" fmla="val 100110"/>
                  </a:avLst>
                </a:prstGeom>
                <a:gradFill rotWithShape="1">
                  <a:gsLst>
                    <a:gs pos="0">
                      <a:srgbClr val="9D9DFF"/>
                    </a:gs>
                    <a:gs pos="100000">
                      <a:srgbClr val="CCECFF"/>
                    </a:gs>
                  </a:gsLst>
                  <a:lin ang="5400000" scaled="1"/>
                </a:gradFill>
                <a:ln w="9525">
                  <a:miter lim="800000"/>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prstClr val="black"/>
                    </a:solidFill>
                  </a:endParaRPr>
                </a:p>
              </p:txBody>
            </p:sp>
            <p:grpSp>
              <p:nvGrpSpPr>
                <p:cNvPr id="66" name="Group 33"/>
                <p:cNvGrpSpPr>
                  <a:grpSpLocks/>
                </p:cNvGrpSpPr>
                <p:nvPr/>
              </p:nvGrpSpPr>
              <p:grpSpPr bwMode="auto">
                <a:xfrm>
                  <a:off x="231" y="3566"/>
                  <a:ext cx="1723" cy="521"/>
                  <a:chOff x="431" y="1570"/>
                  <a:chExt cx="1723" cy="521"/>
                </a:xfrm>
              </p:grpSpPr>
              <p:grpSp>
                <p:nvGrpSpPr>
                  <p:cNvPr id="67" name="Group 34"/>
                  <p:cNvGrpSpPr>
                    <a:grpSpLocks/>
                  </p:cNvGrpSpPr>
                  <p:nvPr/>
                </p:nvGrpSpPr>
                <p:grpSpPr bwMode="auto">
                  <a:xfrm>
                    <a:off x="431" y="1570"/>
                    <a:ext cx="408" cy="521"/>
                    <a:chOff x="431" y="1570"/>
                    <a:chExt cx="408" cy="521"/>
                  </a:xfrm>
                </p:grpSpPr>
                <p:sp>
                  <p:nvSpPr>
                    <p:cNvPr id="77" name="AutoShape 35"/>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78" name="AutoShape 36"/>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68" name="Group 37"/>
                  <p:cNvGrpSpPr>
                    <a:grpSpLocks/>
                  </p:cNvGrpSpPr>
                  <p:nvPr/>
                </p:nvGrpSpPr>
                <p:grpSpPr bwMode="auto">
                  <a:xfrm>
                    <a:off x="869" y="1570"/>
                    <a:ext cx="408" cy="521"/>
                    <a:chOff x="431" y="1570"/>
                    <a:chExt cx="408" cy="521"/>
                  </a:xfrm>
                </p:grpSpPr>
                <p:sp>
                  <p:nvSpPr>
                    <p:cNvPr id="75" name="AutoShape 38"/>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76" name="AutoShape 39"/>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69" name="Group 40"/>
                  <p:cNvGrpSpPr>
                    <a:grpSpLocks/>
                  </p:cNvGrpSpPr>
                  <p:nvPr/>
                </p:nvGrpSpPr>
                <p:grpSpPr bwMode="auto">
                  <a:xfrm>
                    <a:off x="1307" y="1570"/>
                    <a:ext cx="408" cy="521"/>
                    <a:chOff x="431" y="1570"/>
                    <a:chExt cx="408" cy="521"/>
                  </a:xfrm>
                </p:grpSpPr>
                <p:sp>
                  <p:nvSpPr>
                    <p:cNvPr id="73" name="AutoShape 41"/>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74" name="AutoShape 42"/>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70" name="Group 43"/>
                  <p:cNvGrpSpPr>
                    <a:grpSpLocks/>
                  </p:cNvGrpSpPr>
                  <p:nvPr/>
                </p:nvGrpSpPr>
                <p:grpSpPr bwMode="auto">
                  <a:xfrm>
                    <a:off x="1746" y="1570"/>
                    <a:ext cx="408" cy="521"/>
                    <a:chOff x="431" y="1570"/>
                    <a:chExt cx="408" cy="521"/>
                  </a:xfrm>
                </p:grpSpPr>
                <p:sp>
                  <p:nvSpPr>
                    <p:cNvPr id="71" name="AutoShape 44"/>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72" name="AutoShape 45"/>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grpSp>
          <p:grpSp>
            <p:nvGrpSpPr>
              <p:cNvPr id="89" name="Group 62"/>
              <p:cNvGrpSpPr>
                <a:grpSpLocks/>
              </p:cNvGrpSpPr>
              <p:nvPr/>
            </p:nvGrpSpPr>
            <p:grpSpPr bwMode="auto">
              <a:xfrm>
                <a:off x="4705451" y="4344988"/>
                <a:ext cx="1534186" cy="599987"/>
                <a:chOff x="204" y="2001"/>
                <a:chExt cx="1769" cy="586"/>
              </a:xfrm>
            </p:grpSpPr>
            <p:sp>
              <p:nvSpPr>
                <p:cNvPr id="90" name="Text Box 63"/>
                <p:cNvSpPr txBox="1">
                  <a:spLocks noChangeArrowheads="1"/>
                </p:cNvSpPr>
                <p:nvPr/>
              </p:nvSpPr>
              <p:spPr bwMode="auto">
                <a:xfrm>
                  <a:off x="204"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反復１</a:t>
                  </a:r>
                </a:p>
              </p:txBody>
            </p:sp>
            <p:sp>
              <p:nvSpPr>
                <p:cNvPr id="91" name="Text Box 64"/>
                <p:cNvSpPr txBox="1">
                  <a:spLocks noChangeArrowheads="1"/>
                </p:cNvSpPr>
                <p:nvPr/>
              </p:nvSpPr>
              <p:spPr bwMode="auto">
                <a:xfrm>
                  <a:off x="643"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反復２</a:t>
                  </a:r>
                </a:p>
              </p:txBody>
            </p:sp>
            <p:sp>
              <p:nvSpPr>
                <p:cNvPr id="92" name="Text Box 65"/>
                <p:cNvSpPr txBox="1">
                  <a:spLocks noChangeArrowheads="1"/>
                </p:cNvSpPr>
                <p:nvPr/>
              </p:nvSpPr>
              <p:spPr bwMode="auto">
                <a:xfrm>
                  <a:off x="1082"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反復３</a:t>
                  </a:r>
                </a:p>
              </p:txBody>
            </p:sp>
            <p:sp>
              <p:nvSpPr>
                <p:cNvPr id="93" name="Text Box 66"/>
                <p:cNvSpPr txBox="1">
                  <a:spLocks noChangeArrowheads="1"/>
                </p:cNvSpPr>
                <p:nvPr/>
              </p:nvSpPr>
              <p:spPr bwMode="auto">
                <a:xfrm>
                  <a:off x="1520"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反復４</a:t>
                  </a:r>
                </a:p>
              </p:txBody>
            </p:sp>
          </p:grpSp>
          <p:sp>
            <p:nvSpPr>
              <p:cNvPr id="94" name="Text Box 50"/>
              <p:cNvSpPr txBox="1">
                <a:spLocks noChangeArrowheads="1"/>
              </p:cNvSpPr>
              <p:nvPr/>
            </p:nvSpPr>
            <p:spPr bwMode="auto">
              <a:xfrm>
                <a:off x="4806379" y="3595271"/>
                <a:ext cx="115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b="1" dirty="0">
                    <a:solidFill>
                      <a:prstClr val="black"/>
                    </a:solidFill>
                  </a:rPr>
                  <a:t>リリース２</a:t>
                </a:r>
              </a:p>
            </p:txBody>
          </p:sp>
        </p:grpSp>
        <p:grpSp>
          <p:nvGrpSpPr>
            <p:cNvPr id="95" name="グループ化 94"/>
            <p:cNvGrpSpPr/>
            <p:nvPr/>
          </p:nvGrpSpPr>
          <p:grpSpPr>
            <a:xfrm>
              <a:off x="5725449" y="3665859"/>
              <a:ext cx="1573212" cy="1349704"/>
              <a:chOff x="4685505" y="3595271"/>
              <a:chExt cx="1573212" cy="1349704"/>
            </a:xfrm>
          </p:grpSpPr>
          <p:grpSp>
            <p:nvGrpSpPr>
              <p:cNvPr id="96" name="Group 48"/>
              <p:cNvGrpSpPr>
                <a:grpSpLocks/>
              </p:cNvGrpSpPr>
              <p:nvPr/>
            </p:nvGrpSpPr>
            <p:grpSpPr bwMode="auto">
              <a:xfrm>
                <a:off x="4685505" y="3628109"/>
                <a:ext cx="1573212" cy="686593"/>
                <a:chOff x="231" y="3113"/>
                <a:chExt cx="1814" cy="974"/>
              </a:xfrm>
            </p:grpSpPr>
            <p:sp>
              <p:nvSpPr>
                <p:cNvPr id="103" name="AutoShape 6"/>
                <p:cNvSpPr>
                  <a:spLocks noChangeArrowheads="1"/>
                </p:cNvSpPr>
                <p:nvPr/>
              </p:nvSpPr>
              <p:spPr bwMode="auto">
                <a:xfrm>
                  <a:off x="231" y="3113"/>
                  <a:ext cx="1814" cy="453"/>
                </a:xfrm>
                <a:prstGeom prst="homePlate">
                  <a:avLst>
                    <a:gd name="adj" fmla="val 100110"/>
                  </a:avLst>
                </a:prstGeom>
                <a:gradFill rotWithShape="1">
                  <a:gsLst>
                    <a:gs pos="0">
                      <a:srgbClr val="9D9DFF"/>
                    </a:gs>
                    <a:gs pos="100000">
                      <a:srgbClr val="CCECFF"/>
                    </a:gs>
                  </a:gsLst>
                  <a:lin ang="5400000" scaled="1"/>
                </a:gradFill>
                <a:ln w="9525">
                  <a:miter lim="800000"/>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prstClr val="black"/>
                    </a:solidFill>
                  </a:endParaRPr>
                </a:p>
              </p:txBody>
            </p:sp>
            <p:grpSp>
              <p:nvGrpSpPr>
                <p:cNvPr id="104" name="Group 33"/>
                <p:cNvGrpSpPr>
                  <a:grpSpLocks/>
                </p:cNvGrpSpPr>
                <p:nvPr/>
              </p:nvGrpSpPr>
              <p:grpSpPr bwMode="auto">
                <a:xfrm>
                  <a:off x="231" y="3566"/>
                  <a:ext cx="1723" cy="521"/>
                  <a:chOff x="431" y="1570"/>
                  <a:chExt cx="1723" cy="521"/>
                </a:xfrm>
              </p:grpSpPr>
              <p:grpSp>
                <p:nvGrpSpPr>
                  <p:cNvPr id="105" name="Group 34"/>
                  <p:cNvGrpSpPr>
                    <a:grpSpLocks/>
                  </p:cNvGrpSpPr>
                  <p:nvPr/>
                </p:nvGrpSpPr>
                <p:grpSpPr bwMode="auto">
                  <a:xfrm>
                    <a:off x="431" y="1570"/>
                    <a:ext cx="408" cy="521"/>
                    <a:chOff x="431" y="1570"/>
                    <a:chExt cx="408" cy="521"/>
                  </a:xfrm>
                </p:grpSpPr>
                <p:sp>
                  <p:nvSpPr>
                    <p:cNvPr id="115" name="AutoShape 35"/>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16" name="AutoShape 36"/>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106" name="Group 37"/>
                  <p:cNvGrpSpPr>
                    <a:grpSpLocks/>
                  </p:cNvGrpSpPr>
                  <p:nvPr/>
                </p:nvGrpSpPr>
                <p:grpSpPr bwMode="auto">
                  <a:xfrm>
                    <a:off x="869" y="1570"/>
                    <a:ext cx="408" cy="521"/>
                    <a:chOff x="431" y="1570"/>
                    <a:chExt cx="408" cy="521"/>
                  </a:xfrm>
                </p:grpSpPr>
                <p:sp>
                  <p:nvSpPr>
                    <p:cNvPr id="113" name="AutoShape 38"/>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14" name="AutoShape 39"/>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107" name="Group 40"/>
                  <p:cNvGrpSpPr>
                    <a:grpSpLocks/>
                  </p:cNvGrpSpPr>
                  <p:nvPr/>
                </p:nvGrpSpPr>
                <p:grpSpPr bwMode="auto">
                  <a:xfrm>
                    <a:off x="1307" y="1570"/>
                    <a:ext cx="408" cy="521"/>
                    <a:chOff x="431" y="1570"/>
                    <a:chExt cx="408" cy="521"/>
                  </a:xfrm>
                </p:grpSpPr>
                <p:sp>
                  <p:nvSpPr>
                    <p:cNvPr id="111" name="AutoShape 41"/>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12" name="AutoShape 42"/>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108" name="Group 43"/>
                  <p:cNvGrpSpPr>
                    <a:grpSpLocks/>
                  </p:cNvGrpSpPr>
                  <p:nvPr/>
                </p:nvGrpSpPr>
                <p:grpSpPr bwMode="auto">
                  <a:xfrm>
                    <a:off x="1746" y="1570"/>
                    <a:ext cx="408" cy="521"/>
                    <a:chOff x="431" y="1570"/>
                    <a:chExt cx="408" cy="521"/>
                  </a:xfrm>
                </p:grpSpPr>
                <p:sp>
                  <p:nvSpPr>
                    <p:cNvPr id="109" name="AutoShape 44"/>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10" name="AutoShape 45"/>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grpSp>
          <p:grpSp>
            <p:nvGrpSpPr>
              <p:cNvPr id="97" name="Group 62"/>
              <p:cNvGrpSpPr>
                <a:grpSpLocks/>
              </p:cNvGrpSpPr>
              <p:nvPr/>
            </p:nvGrpSpPr>
            <p:grpSpPr bwMode="auto">
              <a:xfrm>
                <a:off x="4705451" y="4344988"/>
                <a:ext cx="1534186" cy="599987"/>
                <a:chOff x="204" y="2001"/>
                <a:chExt cx="1769" cy="586"/>
              </a:xfrm>
            </p:grpSpPr>
            <p:sp>
              <p:nvSpPr>
                <p:cNvPr id="99" name="Text Box 63"/>
                <p:cNvSpPr txBox="1">
                  <a:spLocks noChangeArrowheads="1"/>
                </p:cNvSpPr>
                <p:nvPr/>
              </p:nvSpPr>
              <p:spPr bwMode="auto">
                <a:xfrm>
                  <a:off x="204"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反復１</a:t>
                  </a:r>
                </a:p>
              </p:txBody>
            </p:sp>
            <p:sp>
              <p:nvSpPr>
                <p:cNvPr id="100" name="Text Box 64"/>
                <p:cNvSpPr txBox="1">
                  <a:spLocks noChangeArrowheads="1"/>
                </p:cNvSpPr>
                <p:nvPr/>
              </p:nvSpPr>
              <p:spPr bwMode="auto">
                <a:xfrm>
                  <a:off x="643"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反復２</a:t>
                  </a:r>
                </a:p>
              </p:txBody>
            </p:sp>
            <p:sp>
              <p:nvSpPr>
                <p:cNvPr id="101" name="Text Box 65"/>
                <p:cNvSpPr txBox="1">
                  <a:spLocks noChangeArrowheads="1"/>
                </p:cNvSpPr>
                <p:nvPr/>
              </p:nvSpPr>
              <p:spPr bwMode="auto">
                <a:xfrm>
                  <a:off x="1082"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反復３</a:t>
                  </a:r>
                </a:p>
              </p:txBody>
            </p:sp>
            <p:sp>
              <p:nvSpPr>
                <p:cNvPr id="102" name="Text Box 66"/>
                <p:cNvSpPr txBox="1">
                  <a:spLocks noChangeArrowheads="1"/>
                </p:cNvSpPr>
                <p:nvPr/>
              </p:nvSpPr>
              <p:spPr bwMode="auto">
                <a:xfrm>
                  <a:off x="1520"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反復４</a:t>
                  </a:r>
                </a:p>
              </p:txBody>
            </p:sp>
          </p:grpSp>
          <p:sp>
            <p:nvSpPr>
              <p:cNvPr id="98" name="Text Box 50"/>
              <p:cNvSpPr txBox="1">
                <a:spLocks noChangeArrowheads="1"/>
              </p:cNvSpPr>
              <p:nvPr/>
            </p:nvSpPr>
            <p:spPr bwMode="auto">
              <a:xfrm>
                <a:off x="4806379" y="3595271"/>
                <a:ext cx="115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b="1" dirty="0">
                    <a:solidFill>
                      <a:prstClr val="black"/>
                    </a:solidFill>
                  </a:rPr>
                  <a:t>リリース２</a:t>
                </a:r>
              </a:p>
            </p:txBody>
          </p:sp>
        </p:grpSp>
        <p:grpSp>
          <p:nvGrpSpPr>
            <p:cNvPr id="117" name="グループ化 116"/>
            <p:cNvGrpSpPr/>
            <p:nvPr/>
          </p:nvGrpSpPr>
          <p:grpSpPr>
            <a:xfrm>
              <a:off x="7298661" y="3790479"/>
              <a:ext cx="1573212" cy="1349704"/>
              <a:chOff x="4685505" y="3595271"/>
              <a:chExt cx="1573212" cy="1349704"/>
            </a:xfrm>
          </p:grpSpPr>
          <p:grpSp>
            <p:nvGrpSpPr>
              <p:cNvPr id="118" name="Group 48"/>
              <p:cNvGrpSpPr>
                <a:grpSpLocks/>
              </p:cNvGrpSpPr>
              <p:nvPr/>
            </p:nvGrpSpPr>
            <p:grpSpPr bwMode="auto">
              <a:xfrm>
                <a:off x="4685505" y="3628109"/>
                <a:ext cx="1573212" cy="686593"/>
                <a:chOff x="231" y="3113"/>
                <a:chExt cx="1814" cy="974"/>
              </a:xfrm>
            </p:grpSpPr>
            <p:sp>
              <p:nvSpPr>
                <p:cNvPr id="125" name="AutoShape 6"/>
                <p:cNvSpPr>
                  <a:spLocks noChangeArrowheads="1"/>
                </p:cNvSpPr>
                <p:nvPr/>
              </p:nvSpPr>
              <p:spPr bwMode="auto">
                <a:xfrm>
                  <a:off x="231" y="3113"/>
                  <a:ext cx="1814" cy="453"/>
                </a:xfrm>
                <a:prstGeom prst="homePlate">
                  <a:avLst>
                    <a:gd name="adj" fmla="val 100110"/>
                  </a:avLst>
                </a:prstGeom>
                <a:gradFill rotWithShape="1">
                  <a:gsLst>
                    <a:gs pos="0">
                      <a:srgbClr val="9D9DFF"/>
                    </a:gs>
                    <a:gs pos="100000">
                      <a:srgbClr val="CCECFF"/>
                    </a:gs>
                  </a:gsLst>
                  <a:lin ang="5400000" scaled="1"/>
                </a:gradFill>
                <a:ln w="9525">
                  <a:miter lim="800000"/>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prstClr val="black"/>
                    </a:solidFill>
                  </a:endParaRPr>
                </a:p>
              </p:txBody>
            </p:sp>
            <p:grpSp>
              <p:nvGrpSpPr>
                <p:cNvPr id="126" name="Group 33"/>
                <p:cNvGrpSpPr>
                  <a:grpSpLocks/>
                </p:cNvGrpSpPr>
                <p:nvPr/>
              </p:nvGrpSpPr>
              <p:grpSpPr bwMode="auto">
                <a:xfrm>
                  <a:off x="231" y="3566"/>
                  <a:ext cx="1723" cy="521"/>
                  <a:chOff x="431" y="1570"/>
                  <a:chExt cx="1723" cy="521"/>
                </a:xfrm>
              </p:grpSpPr>
              <p:grpSp>
                <p:nvGrpSpPr>
                  <p:cNvPr id="127" name="Group 34"/>
                  <p:cNvGrpSpPr>
                    <a:grpSpLocks/>
                  </p:cNvGrpSpPr>
                  <p:nvPr/>
                </p:nvGrpSpPr>
                <p:grpSpPr bwMode="auto">
                  <a:xfrm>
                    <a:off x="431" y="1570"/>
                    <a:ext cx="408" cy="521"/>
                    <a:chOff x="431" y="1570"/>
                    <a:chExt cx="408" cy="521"/>
                  </a:xfrm>
                </p:grpSpPr>
                <p:sp>
                  <p:nvSpPr>
                    <p:cNvPr id="137" name="AutoShape 35"/>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38" name="AutoShape 36"/>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128" name="Group 37"/>
                  <p:cNvGrpSpPr>
                    <a:grpSpLocks/>
                  </p:cNvGrpSpPr>
                  <p:nvPr/>
                </p:nvGrpSpPr>
                <p:grpSpPr bwMode="auto">
                  <a:xfrm>
                    <a:off x="869" y="1570"/>
                    <a:ext cx="408" cy="521"/>
                    <a:chOff x="431" y="1570"/>
                    <a:chExt cx="408" cy="521"/>
                  </a:xfrm>
                </p:grpSpPr>
                <p:sp>
                  <p:nvSpPr>
                    <p:cNvPr id="135" name="AutoShape 38"/>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36" name="AutoShape 39"/>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129" name="Group 40"/>
                  <p:cNvGrpSpPr>
                    <a:grpSpLocks/>
                  </p:cNvGrpSpPr>
                  <p:nvPr/>
                </p:nvGrpSpPr>
                <p:grpSpPr bwMode="auto">
                  <a:xfrm>
                    <a:off x="1307" y="1570"/>
                    <a:ext cx="408" cy="521"/>
                    <a:chOff x="431" y="1570"/>
                    <a:chExt cx="408" cy="521"/>
                  </a:xfrm>
                </p:grpSpPr>
                <p:sp>
                  <p:nvSpPr>
                    <p:cNvPr id="133" name="AutoShape 41"/>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34" name="AutoShape 42"/>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nvGrpSpPr>
                  <p:cNvPr id="130" name="Group 43"/>
                  <p:cNvGrpSpPr>
                    <a:grpSpLocks/>
                  </p:cNvGrpSpPr>
                  <p:nvPr/>
                </p:nvGrpSpPr>
                <p:grpSpPr bwMode="auto">
                  <a:xfrm>
                    <a:off x="1746" y="1570"/>
                    <a:ext cx="408" cy="521"/>
                    <a:chOff x="431" y="1570"/>
                    <a:chExt cx="408" cy="521"/>
                  </a:xfrm>
                </p:grpSpPr>
                <p:sp>
                  <p:nvSpPr>
                    <p:cNvPr id="131" name="AutoShape 44"/>
                    <p:cNvSpPr>
                      <a:spLocks noChangeArrowheads="1"/>
                    </p:cNvSpPr>
                    <p:nvPr/>
                  </p:nvSpPr>
                  <p:spPr bwMode="auto">
                    <a:xfrm>
                      <a:off x="431" y="1570"/>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sp>
                  <p:nvSpPr>
                    <p:cNvPr id="132" name="AutoShape 45"/>
                    <p:cNvSpPr>
                      <a:spLocks noChangeArrowheads="1"/>
                    </p:cNvSpPr>
                    <p:nvPr/>
                  </p:nvSpPr>
                  <p:spPr bwMode="auto">
                    <a:xfrm rot="10800000">
                      <a:off x="454" y="1706"/>
                      <a:ext cx="385" cy="38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2 w 21600"/>
                        <a:gd name="T19" fmla="*/ 3142 h 21600"/>
                        <a:gd name="T20" fmla="*/ 18458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9D9DFF"/>
                        </a:gs>
                        <a:gs pos="100000">
                          <a:srgbClr val="CCECFF"/>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9D9DFF"/>
                      </a:extrusionClr>
                    </a:sp3d>
                  </p:spPr>
                  <p:txBody>
                    <a:bodyPr wrap="none" anchor="ctr">
                      <a:flatTx/>
                    </a:bodyPr>
                    <a:lstStyle/>
                    <a:p>
                      <a:endParaRPr lang="ja-JP" altLang="en-US">
                        <a:solidFill>
                          <a:prstClr val="black"/>
                        </a:solidFill>
                        <a:latin typeface="Calibri"/>
                        <a:ea typeface="ＭＳ Ｐゴシック" panose="020B0600070205080204" pitchFamily="34" charset="-128"/>
                      </a:endParaRPr>
                    </a:p>
                  </p:txBody>
                </p:sp>
              </p:grpSp>
            </p:grpSp>
          </p:grpSp>
          <p:grpSp>
            <p:nvGrpSpPr>
              <p:cNvPr id="119" name="Group 62"/>
              <p:cNvGrpSpPr>
                <a:grpSpLocks/>
              </p:cNvGrpSpPr>
              <p:nvPr/>
            </p:nvGrpSpPr>
            <p:grpSpPr bwMode="auto">
              <a:xfrm>
                <a:off x="4705451" y="4344988"/>
                <a:ext cx="1534186" cy="599987"/>
                <a:chOff x="204" y="2001"/>
                <a:chExt cx="1769" cy="586"/>
              </a:xfrm>
            </p:grpSpPr>
            <p:sp>
              <p:nvSpPr>
                <p:cNvPr id="121" name="Text Box 63"/>
                <p:cNvSpPr txBox="1">
                  <a:spLocks noChangeArrowheads="1"/>
                </p:cNvSpPr>
                <p:nvPr/>
              </p:nvSpPr>
              <p:spPr bwMode="auto">
                <a:xfrm>
                  <a:off x="204"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反復１</a:t>
                  </a:r>
                </a:p>
              </p:txBody>
            </p:sp>
            <p:sp>
              <p:nvSpPr>
                <p:cNvPr id="122" name="Text Box 64"/>
                <p:cNvSpPr txBox="1">
                  <a:spLocks noChangeArrowheads="1"/>
                </p:cNvSpPr>
                <p:nvPr/>
              </p:nvSpPr>
              <p:spPr bwMode="auto">
                <a:xfrm>
                  <a:off x="643"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反復２</a:t>
                  </a:r>
                </a:p>
              </p:txBody>
            </p:sp>
            <p:sp>
              <p:nvSpPr>
                <p:cNvPr id="123" name="Text Box 65"/>
                <p:cNvSpPr txBox="1">
                  <a:spLocks noChangeArrowheads="1"/>
                </p:cNvSpPr>
                <p:nvPr/>
              </p:nvSpPr>
              <p:spPr bwMode="auto">
                <a:xfrm>
                  <a:off x="1082"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反復３</a:t>
                  </a:r>
                </a:p>
              </p:txBody>
            </p:sp>
            <p:sp>
              <p:nvSpPr>
                <p:cNvPr id="124" name="Text Box 66"/>
                <p:cNvSpPr txBox="1">
                  <a:spLocks noChangeArrowheads="1"/>
                </p:cNvSpPr>
                <p:nvPr/>
              </p:nvSpPr>
              <p:spPr bwMode="auto">
                <a:xfrm>
                  <a:off x="1520" y="2001"/>
                  <a:ext cx="453"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a:solidFill>
                        <a:prstClr val="black"/>
                      </a:solidFill>
                    </a:rPr>
                    <a:t>反復４</a:t>
                  </a:r>
                </a:p>
              </p:txBody>
            </p:sp>
          </p:grpSp>
          <p:sp>
            <p:nvSpPr>
              <p:cNvPr id="120" name="Text Box 50"/>
              <p:cNvSpPr txBox="1">
                <a:spLocks noChangeArrowheads="1"/>
              </p:cNvSpPr>
              <p:nvPr/>
            </p:nvSpPr>
            <p:spPr bwMode="auto">
              <a:xfrm>
                <a:off x="4806379" y="3595271"/>
                <a:ext cx="11549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600" b="1" dirty="0">
                    <a:solidFill>
                      <a:prstClr val="black"/>
                    </a:solidFill>
                  </a:rPr>
                  <a:t>リリース２</a:t>
                </a:r>
              </a:p>
            </p:txBody>
          </p:sp>
        </p:grpSp>
      </p:grpSp>
      <p:sp>
        <p:nvSpPr>
          <p:cNvPr id="141" name="Text Box 27"/>
          <p:cNvSpPr txBox="1">
            <a:spLocks noChangeArrowheads="1"/>
          </p:cNvSpPr>
          <p:nvPr/>
        </p:nvSpPr>
        <p:spPr bwMode="auto">
          <a:xfrm>
            <a:off x="2378517" y="4359942"/>
            <a:ext cx="21605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b="1" dirty="0">
                <a:solidFill>
                  <a:srgbClr val="002060"/>
                </a:solidFill>
                <a:latin typeface="Calibri"/>
                <a:ea typeface="ＭＳ Ｐゴシック" panose="020B0600070205080204" pitchFamily="34" charset="-128"/>
              </a:rPr>
              <a:t>アジャイル型開発</a:t>
            </a:r>
          </a:p>
        </p:txBody>
      </p:sp>
      <p:sp>
        <p:nvSpPr>
          <p:cNvPr id="4" name="テキスト ボックス 3"/>
          <p:cNvSpPr txBox="1"/>
          <p:nvPr/>
        </p:nvSpPr>
        <p:spPr>
          <a:xfrm>
            <a:off x="6252754" y="534308"/>
            <a:ext cx="4415246" cy="2308324"/>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34" charset="-128"/>
              </a:rPr>
              <a:t>水が流れ落ちる様にプロジェクトのプロセスのステップを順を追って作業を進めていく方法</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プロセスの各ステップで必要な全ての作業が完了しなければ、次のステップに移行しない。</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同類、同質な作業を貯めて、まとめて行う。</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最終的にリリースは、一回で実行される。</a:t>
            </a:r>
            <a:endParaRPr lang="en-US" altLang="ja-JP" dirty="0">
              <a:solidFill>
                <a:srgbClr val="002060"/>
              </a:solidFill>
              <a:latin typeface="Calibri"/>
              <a:ea typeface="ＭＳ Ｐゴシック" panose="020B0600070205080204" pitchFamily="34" charset="-128"/>
            </a:endParaRPr>
          </a:p>
        </p:txBody>
      </p:sp>
      <p:sp>
        <p:nvSpPr>
          <p:cNvPr id="34" name="テキスト ボックス 33"/>
          <p:cNvSpPr txBox="1"/>
          <p:nvPr/>
        </p:nvSpPr>
        <p:spPr>
          <a:xfrm>
            <a:off x="5038569" y="3931634"/>
            <a:ext cx="5449920" cy="923330"/>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34" charset="-128"/>
              </a:rPr>
              <a:t>期間を決めて、その期間内で小さな稼働可能な部分のリリースを小まめに実施し、フィードバックを得て修正を加えつつユーザーの望むシステムを完成させる方法</a:t>
            </a:r>
          </a:p>
        </p:txBody>
      </p:sp>
      <p:sp>
        <p:nvSpPr>
          <p:cNvPr id="35" name="テキスト ボックス 34"/>
          <p:cNvSpPr txBox="1"/>
          <p:nvPr/>
        </p:nvSpPr>
        <p:spPr>
          <a:xfrm>
            <a:off x="7392144" y="4848319"/>
            <a:ext cx="3096344" cy="1754326"/>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34" charset="-128"/>
              </a:rPr>
              <a:t>各反復期間内では、開発チームによって、設計、コーディング、単体テスト、結合テストが実施され、常に稼働可能な状態で段階的にリリースを繰り返す。</a:t>
            </a:r>
          </a:p>
        </p:txBody>
      </p:sp>
    </p:spTree>
    <p:extLst>
      <p:ext uri="{BB962C8B-B14F-4D97-AF65-F5344CB8AC3E}">
        <p14:creationId xmlns:p14="http://schemas.microsoft.com/office/powerpoint/2010/main" val="4194297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825961" y="1113294"/>
            <a:ext cx="1656184" cy="5693866"/>
          </a:xfrm>
          <a:prstGeom prst="rect">
            <a:avLst/>
          </a:prstGeom>
          <a:noFill/>
        </p:spPr>
        <p:txBody>
          <a:bodyPr wrap="square" rtlCol="0">
            <a:spAutoFit/>
          </a:bodyPr>
          <a:lstStyle/>
          <a:p>
            <a:r>
              <a:rPr lang="ja-JP" altLang="en-US" sz="1400" dirty="0">
                <a:solidFill>
                  <a:prstClr val="black"/>
                </a:solidFill>
                <a:latin typeface="Calibri"/>
                <a:ea typeface="ＭＳ Ｐゴシック" panose="020B0600070205080204" pitchFamily="34" charset="-128"/>
              </a:rPr>
              <a:t>価値観</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スピード</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働き方</a:t>
            </a:r>
            <a:endParaRPr lang="en-US" altLang="ja-JP" sz="1400" dirty="0">
              <a:solidFill>
                <a:prstClr val="black"/>
              </a:solidFill>
              <a:latin typeface="Calibri"/>
              <a:ea typeface="ＭＳ Ｐゴシック" panose="020B0600070205080204" pitchFamily="34" charset="-128"/>
            </a:endParaRPr>
          </a:p>
          <a:p>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時間の使い方</a:t>
            </a:r>
            <a:endParaRPr lang="en-US" altLang="ja-JP" sz="1400" dirty="0">
              <a:solidFill>
                <a:prstClr val="black"/>
              </a:solidFill>
              <a:latin typeface="Calibri"/>
              <a:ea typeface="ＭＳ Ｐゴシック" panose="020B0600070205080204" pitchFamily="34" charset="-128"/>
            </a:endParaRPr>
          </a:p>
          <a:p>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計画</a:t>
            </a:r>
            <a:endParaRPr lang="en-US" altLang="ja-JP" sz="1400" dirty="0">
              <a:solidFill>
                <a:prstClr val="black"/>
              </a:solidFill>
              <a:latin typeface="Calibri"/>
              <a:ea typeface="ＭＳ Ｐゴシック" panose="020B0600070205080204" pitchFamily="34" charset="-128"/>
            </a:endParaRPr>
          </a:p>
          <a:p>
            <a:endParaRPr lang="en-US" altLang="ja-JP" sz="1400" dirty="0">
              <a:solidFill>
                <a:prstClr val="black"/>
              </a:solidFill>
              <a:latin typeface="Calibri"/>
              <a:ea typeface="ＭＳ Ｐゴシック" panose="020B0600070205080204" pitchFamily="34" charset="-128"/>
            </a:endParaRPr>
          </a:p>
          <a:p>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プロジェクト</a:t>
            </a:r>
            <a:endParaRPr lang="en-US" altLang="ja-JP" sz="1400" dirty="0">
              <a:solidFill>
                <a:prstClr val="black"/>
              </a:solidFill>
              <a:latin typeface="Calibri"/>
              <a:ea typeface="ＭＳ Ｐゴシック" panose="020B0600070205080204" pitchFamily="34" charset="-128"/>
            </a:endParaRPr>
          </a:p>
          <a:p>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リスク</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役割</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進捗管理</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見える化</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評価基準</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要求</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設計</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開発</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コード</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品質</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ドキュメント</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デプロイ＆リリース</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運用</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運用管理</a:t>
            </a:r>
            <a:endParaRPr lang="en-US" altLang="ja-JP" sz="1400" dirty="0">
              <a:solidFill>
                <a:prstClr val="black"/>
              </a:solidFill>
              <a:latin typeface="Calibri"/>
              <a:ea typeface="ＭＳ Ｐゴシック" panose="020B0600070205080204" pitchFamily="34" charset="-128"/>
            </a:endParaRPr>
          </a:p>
          <a:p>
            <a:r>
              <a:rPr lang="ja-JP" altLang="en-US" sz="1400" dirty="0">
                <a:solidFill>
                  <a:prstClr val="black"/>
                </a:solidFill>
                <a:latin typeface="Calibri"/>
                <a:ea typeface="ＭＳ Ｐゴシック" panose="020B0600070205080204" pitchFamily="34" charset="-128"/>
              </a:rPr>
              <a:t>リーダーシップ</a:t>
            </a:r>
          </a:p>
        </p:txBody>
      </p:sp>
      <p:sp>
        <p:nvSpPr>
          <p:cNvPr id="7" name="テキスト ボックス 6"/>
          <p:cNvSpPr txBox="1"/>
          <p:nvPr/>
        </p:nvSpPr>
        <p:spPr>
          <a:xfrm>
            <a:off x="3626161" y="1113294"/>
            <a:ext cx="2736304" cy="5693866"/>
          </a:xfrm>
          <a:prstGeom prst="rect">
            <a:avLst/>
          </a:prstGeom>
          <a:noFill/>
        </p:spPr>
        <p:txBody>
          <a:bodyPr wrap="square" rtlCol="0">
            <a:spAutoFit/>
          </a:bodyPr>
          <a:lstStyle/>
          <a:p>
            <a:r>
              <a:rPr lang="ja-JP" altLang="en-US" sz="1400" dirty="0">
                <a:solidFill>
                  <a:srgbClr val="002060"/>
                </a:solidFill>
                <a:latin typeface="Calibri"/>
                <a:ea typeface="ＭＳ Ｐゴシック" panose="020B0600070205080204" pitchFamily="34" charset="-128"/>
              </a:rPr>
              <a:t>計画重視</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遅い</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仕事はまとめた方が効率が良い</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残業を認める</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仕事の目的を達するまでの時間</a:t>
            </a:r>
            <a:endParaRPr lang="en-US" altLang="ja-JP" sz="1400" dirty="0">
              <a:solidFill>
                <a:srgbClr val="002060"/>
              </a:solidFill>
              <a:latin typeface="Calibri"/>
              <a:ea typeface="ＭＳ Ｐゴシック" panose="020B0600070205080204" pitchFamily="34" charset="-128"/>
            </a:endParaRPr>
          </a:p>
          <a:p>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計画重視</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全期間にわたる計画立案</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　（計画通りにコトは運ぶ）</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しっかりと計画を立て、理論的に進める。</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プロジェクト後半に増大</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専門家（分業化）</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管理指標</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作業が終わらないと見えない</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計画に対して</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管理可能、</a:t>
            </a:r>
            <a:r>
              <a:rPr lang="en-US" altLang="ja-JP" sz="1400" dirty="0">
                <a:solidFill>
                  <a:srgbClr val="002060"/>
                </a:solidFill>
                <a:latin typeface="Calibri"/>
                <a:ea typeface="ＭＳ Ｐゴシック" panose="020B0600070205080204" pitchFamily="34" charset="-128"/>
              </a:rPr>
              <a:t>100</a:t>
            </a:r>
            <a:r>
              <a:rPr lang="ja-JP" altLang="en-US" sz="1400" dirty="0">
                <a:solidFill>
                  <a:srgbClr val="002060"/>
                </a:solidFill>
                <a:latin typeface="Calibri"/>
                <a:ea typeface="ＭＳ Ｐゴシック" panose="020B0600070205080204" pitchFamily="34" charset="-128"/>
              </a:rPr>
              <a:t>％定義可能</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機能中心設計</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基本は個人（専門家）</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属人化する</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管理強化（当たり前品質）</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多種多様、管理基準</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半自動</a:t>
            </a:r>
            <a:endParaRPr lang="en-US" altLang="ja-JP" sz="1400" dirty="0">
              <a:solidFill>
                <a:srgbClr val="002060"/>
              </a:solidFill>
              <a:latin typeface="Calibri"/>
              <a:ea typeface="ＭＳ Ｐゴシック" panose="020B0600070205080204" pitchFamily="34" charset="-128"/>
            </a:endParaRPr>
          </a:p>
          <a:p>
            <a:r>
              <a:rPr lang="ja-JP" altLang="en-US" sz="1400" dirty="0">
                <a:solidFill>
                  <a:srgbClr val="002060"/>
                </a:solidFill>
                <a:latin typeface="Calibri"/>
                <a:ea typeface="ＭＳ Ｐゴシック" panose="020B0600070205080204" pitchFamily="34" charset="-128"/>
              </a:rPr>
              <a:t>分権独立</a:t>
            </a:r>
            <a:endParaRPr lang="en-US" altLang="ja-JP" sz="1400" dirty="0">
              <a:solidFill>
                <a:srgbClr val="002060"/>
              </a:solidFill>
              <a:latin typeface="Calibri"/>
              <a:ea typeface="ＭＳ Ｐゴシック" panose="020B0600070205080204" pitchFamily="34" charset="-128"/>
            </a:endParaRPr>
          </a:p>
          <a:p>
            <a:r>
              <a:rPr lang="en-US" altLang="ja-JP" sz="1400" dirty="0">
                <a:solidFill>
                  <a:srgbClr val="002060"/>
                </a:solidFill>
                <a:latin typeface="Calibri"/>
                <a:ea typeface="ＭＳ Ｐゴシック" panose="020B0600070205080204" pitchFamily="34" charset="-128"/>
              </a:rPr>
              <a:t>ITIL</a:t>
            </a:r>
          </a:p>
          <a:p>
            <a:r>
              <a:rPr lang="ja-JP" altLang="en-US" sz="1400" dirty="0">
                <a:solidFill>
                  <a:srgbClr val="002060"/>
                </a:solidFill>
                <a:latin typeface="Calibri"/>
                <a:ea typeface="ＭＳ Ｐゴシック" panose="020B0600070205080204" pitchFamily="34" charset="-128"/>
              </a:rPr>
              <a:t>統率型（指示＆命令）</a:t>
            </a:r>
          </a:p>
        </p:txBody>
      </p:sp>
      <p:sp>
        <p:nvSpPr>
          <p:cNvPr id="8" name="テキスト ボックス 7"/>
          <p:cNvSpPr txBox="1"/>
          <p:nvPr/>
        </p:nvSpPr>
        <p:spPr>
          <a:xfrm>
            <a:off x="6794512" y="1113293"/>
            <a:ext cx="3873488" cy="5909310"/>
          </a:xfrm>
          <a:prstGeom prst="rect">
            <a:avLst/>
          </a:prstGeom>
          <a:noFill/>
        </p:spPr>
        <p:txBody>
          <a:bodyPr wrap="square" rtlCol="0">
            <a:spAutoFit/>
          </a:bodyPr>
          <a:lstStyle/>
          <a:p>
            <a:r>
              <a:rPr lang="ja-JP" altLang="en-US" sz="1400" dirty="0">
                <a:solidFill>
                  <a:srgbClr val="0070C0"/>
                </a:solidFill>
                <a:latin typeface="Calibri"/>
                <a:ea typeface="ＭＳ Ｐゴシック" panose="020B0600070205080204" pitchFamily="34" charset="-128"/>
              </a:rPr>
              <a:t>リソース重視、適応性重視</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早い</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仕事は一つづつこなした方が効率が良い</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残業を認めない　（定時間労働）</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区切られた時間内で仕事の目的を達成</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　　　　　　　　　　　</a:t>
            </a:r>
            <a:r>
              <a:rPr lang="en-US" altLang="ja-JP" sz="1400" dirty="0">
                <a:solidFill>
                  <a:srgbClr val="0070C0"/>
                </a:solidFill>
                <a:latin typeface="Calibri"/>
                <a:ea typeface="ＭＳ Ｐゴシック" panose="020B0600070205080204" pitchFamily="34" charset="-128"/>
              </a:rPr>
              <a:t>→</a:t>
            </a:r>
            <a:r>
              <a:rPr lang="ja-JP" altLang="en-US" sz="1400" dirty="0">
                <a:solidFill>
                  <a:srgbClr val="0070C0"/>
                </a:solidFill>
                <a:latin typeface="Calibri"/>
                <a:ea typeface="ＭＳ Ｐゴシック" panose="020B0600070205080204" pitchFamily="34" charset="-128"/>
              </a:rPr>
              <a:t>タイムボックス</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計画作り重視（朝令暮改）</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当面１ヶ月は詳細に、後は粗い計画</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　（計画通りにはコトは運ばない）</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反復的（イタラティブ）に進める</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フィードバックが重要</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プロジェクト前半に集中</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多能工化（</a:t>
            </a:r>
            <a:r>
              <a:rPr lang="en-US" altLang="ja-JP" sz="1400" dirty="0">
                <a:solidFill>
                  <a:srgbClr val="0070C0"/>
                </a:solidFill>
                <a:latin typeface="Calibri"/>
                <a:ea typeface="ＭＳ Ｐゴシック" panose="020B0600070205080204" pitchFamily="34" charset="-128"/>
              </a:rPr>
              <a:t>T</a:t>
            </a:r>
            <a:r>
              <a:rPr lang="ja-JP" altLang="en-US" sz="1400" dirty="0">
                <a:solidFill>
                  <a:srgbClr val="0070C0"/>
                </a:solidFill>
                <a:latin typeface="Calibri"/>
                <a:ea typeface="ＭＳ Ｐゴシック" panose="020B0600070205080204" pitchFamily="34" charset="-128"/>
              </a:rPr>
              <a:t>型人材））</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現地現物管理（働くプログラムのみ）</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ほぼ何時でも見える化（透明性）</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ビジネス価値（ビジネスの成果）</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管理不能、定義不能（標的は動く）</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プロセス中心設計</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チームの連帯責任</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属人性の排除</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向上可能性あり（魅力的品質）</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MRI</a:t>
            </a:r>
            <a:r>
              <a:rPr lang="ja-JP" altLang="en-US" sz="1400" dirty="0">
                <a:solidFill>
                  <a:srgbClr val="0070C0"/>
                </a:solidFill>
                <a:latin typeface="Calibri"/>
                <a:ea typeface="ＭＳ Ｐゴシック" panose="020B0600070205080204" pitchFamily="34" charset="-128"/>
              </a:rPr>
              <a:t>　（最低必要限）使用目的の明確化</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自動化　（デプロイメント・パイプライン）</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オペレーションの一体化</a:t>
            </a:r>
            <a:endParaRPr lang="en-US" altLang="ja-JP" sz="1400" dirty="0">
              <a:solidFill>
                <a:srgbClr val="0070C0"/>
              </a:solidFill>
              <a:latin typeface="Calibri"/>
              <a:ea typeface="ＭＳ Ｐゴシック" panose="020B0600070205080204" pitchFamily="34" charset="-128"/>
            </a:endParaRPr>
          </a:p>
          <a:p>
            <a:r>
              <a:rPr lang="ja-JP" altLang="en-US" sz="1400" dirty="0">
                <a:solidFill>
                  <a:srgbClr val="0070C0"/>
                </a:solidFill>
                <a:latin typeface="Calibri"/>
                <a:ea typeface="ＭＳ Ｐゴシック" panose="020B0600070205080204" pitchFamily="34" charset="-128"/>
              </a:rPr>
              <a:t>軽量化した</a:t>
            </a:r>
            <a:r>
              <a:rPr lang="en-US" altLang="ja-JP" sz="1400" dirty="0">
                <a:solidFill>
                  <a:srgbClr val="0070C0"/>
                </a:solidFill>
                <a:latin typeface="Calibri"/>
                <a:ea typeface="ＭＳ Ｐゴシック" panose="020B0600070205080204" pitchFamily="34" charset="-128"/>
              </a:rPr>
              <a:t>IT</a:t>
            </a:r>
            <a:r>
              <a:rPr lang="ja-JP" altLang="en-US" sz="1400" dirty="0">
                <a:solidFill>
                  <a:srgbClr val="0070C0"/>
                </a:solidFill>
                <a:latin typeface="Calibri"/>
                <a:ea typeface="ＭＳ Ｐゴシック" panose="020B0600070205080204" pitchFamily="34" charset="-128"/>
              </a:rPr>
              <a:t>サービス管理＆</a:t>
            </a:r>
            <a:r>
              <a:rPr lang="en-US" altLang="ja-JP" sz="1400" dirty="0">
                <a:solidFill>
                  <a:srgbClr val="0070C0"/>
                </a:solidFill>
                <a:latin typeface="Calibri"/>
                <a:ea typeface="ＭＳ Ｐゴシック" panose="020B0600070205080204" pitchFamily="34" charset="-128"/>
              </a:rPr>
              <a:t>ISO20000</a:t>
            </a:r>
          </a:p>
          <a:p>
            <a:r>
              <a:rPr lang="ja-JP" altLang="en-US" sz="1400" dirty="0">
                <a:solidFill>
                  <a:srgbClr val="0070C0"/>
                </a:solidFill>
                <a:latin typeface="Calibri"/>
                <a:ea typeface="ＭＳ Ｐゴシック" panose="020B0600070205080204" pitchFamily="34" charset="-128"/>
              </a:rPr>
              <a:t>サーバントリーダーシップ（ファシリテーション）</a:t>
            </a:r>
          </a:p>
        </p:txBody>
      </p:sp>
      <p:sp>
        <p:nvSpPr>
          <p:cNvPr id="9" name="テキスト ボックス 8"/>
          <p:cNvSpPr txBox="1"/>
          <p:nvPr/>
        </p:nvSpPr>
        <p:spPr>
          <a:xfrm>
            <a:off x="3431704" y="540782"/>
            <a:ext cx="2952328" cy="584775"/>
          </a:xfrm>
          <a:prstGeom prst="rect">
            <a:avLst/>
          </a:prstGeom>
          <a:noFill/>
        </p:spPr>
        <p:txBody>
          <a:bodyPr wrap="square" rtlCol="0">
            <a:spAutoFit/>
          </a:bodyPr>
          <a:lstStyle/>
          <a:p>
            <a:r>
              <a:rPr lang="ja-JP" altLang="en-US" sz="1600" b="1" dirty="0">
                <a:solidFill>
                  <a:srgbClr val="002060"/>
                </a:solidFill>
                <a:latin typeface="Calibri"/>
                <a:ea typeface="ＭＳ Ｐゴシック" panose="020B0600070205080204" pitchFamily="34" charset="-128"/>
              </a:rPr>
              <a:t>ウォーターフォールを中心とした従来の方式</a:t>
            </a:r>
          </a:p>
        </p:txBody>
      </p:sp>
      <p:sp>
        <p:nvSpPr>
          <p:cNvPr id="10" name="テキスト ボックス 9"/>
          <p:cNvSpPr txBox="1"/>
          <p:nvPr/>
        </p:nvSpPr>
        <p:spPr>
          <a:xfrm>
            <a:off x="6600056" y="539969"/>
            <a:ext cx="2952328" cy="584775"/>
          </a:xfrm>
          <a:prstGeom prst="rect">
            <a:avLst/>
          </a:prstGeom>
          <a:noFill/>
        </p:spPr>
        <p:txBody>
          <a:bodyPr wrap="square" rtlCol="0">
            <a:spAutoFit/>
          </a:bodyPr>
          <a:lstStyle/>
          <a:p>
            <a:r>
              <a:rPr lang="ja-JP" altLang="en-US" sz="1600" b="1" dirty="0">
                <a:solidFill>
                  <a:srgbClr val="0070C0"/>
                </a:solidFill>
                <a:latin typeface="Calibri"/>
                <a:ea typeface="ＭＳ Ｐゴシック" panose="020B0600070205080204" pitchFamily="34" charset="-128"/>
              </a:rPr>
              <a:t>アジャイル、</a:t>
            </a:r>
            <a:r>
              <a:rPr lang="en-US" altLang="ja-JP" sz="1600" b="1" dirty="0">
                <a:solidFill>
                  <a:srgbClr val="0070C0"/>
                </a:solidFill>
                <a:latin typeface="Calibri"/>
                <a:ea typeface="ＭＳ Ｐゴシック" panose="020B0600070205080204" pitchFamily="34" charset="-128"/>
              </a:rPr>
              <a:t>DevOps</a:t>
            </a:r>
            <a:r>
              <a:rPr lang="ja-JP" altLang="en-US" sz="1600" b="1" dirty="0">
                <a:solidFill>
                  <a:srgbClr val="0070C0"/>
                </a:solidFill>
                <a:latin typeface="Calibri"/>
                <a:ea typeface="ＭＳ Ｐゴシック" panose="020B0600070205080204" pitchFamily="34" charset="-128"/>
              </a:rPr>
              <a:t>の</a:t>
            </a:r>
            <a:endParaRPr lang="en-US" altLang="ja-JP" sz="1600" b="1" dirty="0">
              <a:solidFill>
                <a:srgbClr val="0070C0"/>
              </a:solidFill>
              <a:latin typeface="Calibri"/>
              <a:ea typeface="ＭＳ Ｐゴシック" panose="020B0600070205080204" pitchFamily="34" charset="-128"/>
            </a:endParaRPr>
          </a:p>
          <a:p>
            <a:r>
              <a:rPr lang="ja-JP" altLang="en-US" sz="1600" b="1" dirty="0">
                <a:solidFill>
                  <a:srgbClr val="0070C0"/>
                </a:solidFill>
                <a:latin typeface="Calibri"/>
                <a:ea typeface="ＭＳ Ｐゴシック" panose="020B0600070205080204" pitchFamily="34" charset="-128"/>
              </a:rPr>
              <a:t>新しい方式</a:t>
            </a:r>
          </a:p>
        </p:txBody>
      </p:sp>
      <p:sp>
        <p:nvSpPr>
          <p:cNvPr id="11" name="タイトル 1"/>
          <p:cNvSpPr txBox="1">
            <a:spLocks/>
          </p:cNvSpPr>
          <p:nvPr/>
        </p:nvSpPr>
        <p:spPr>
          <a:xfrm>
            <a:off x="1981200" y="141"/>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solidFill>
                  <a:srgbClr val="002060"/>
                </a:solidFill>
                <a:latin typeface="Calibri"/>
                <a:ea typeface="ＭＳ Ｐゴシック" panose="020B0600070205080204" pitchFamily="34" charset="-128"/>
              </a:rPr>
              <a:t>何を変えるべきか？</a:t>
            </a:r>
          </a:p>
        </p:txBody>
      </p:sp>
    </p:spTree>
    <p:extLst>
      <p:ext uri="{BB962C8B-B14F-4D97-AF65-F5344CB8AC3E}">
        <p14:creationId xmlns:p14="http://schemas.microsoft.com/office/powerpoint/2010/main" val="594714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850106"/>
          </a:xfrm>
        </p:spPr>
        <p:txBody>
          <a:bodyPr>
            <a:normAutofit/>
          </a:bodyPr>
          <a:lstStyle/>
          <a:p>
            <a:r>
              <a:rPr lang="ja-JP" altLang="en-US" sz="2800" dirty="0">
                <a:solidFill>
                  <a:srgbClr val="002060"/>
                </a:solidFill>
              </a:rPr>
              <a:t>アジャイル開発の仕事の基本構造</a:t>
            </a:r>
          </a:p>
        </p:txBody>
      </p:sp>
      <p:sp>
        <p:nvSpPr>
          <p:cNvPr id="4" name="テキスト ボックス 3"/>
          <p:cNvSpPr txBox="1"/>
          <p:nvPr/>
        </p:nvSpPr>
        <p:spPr>
          <a:xfrm>
            <a:off x="2351584" y="1268760"/>
            <a:ext cx="5256584" cy="923330"/>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34" charset="-128"/>
              </a:rPr>
              <a:t>イテレーション（スプリント）</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何故、反復的に開発を行った方が良いのか？</a:t>
            </a:r>
            <a:endParaRPr lang="en-US" altLang="ja-JP" dirty="0">
              <a:solidFill>
                <a:srgbClr val="002060"/>
              </a:solidFill>
              <a:latin typeface="Calibri"/>
              <a:ea typeface="ＭＳ Ｐゴシック" panose="020B0600070205080204" pitchFamily="34" charset="-128"/>
            </a:endParaRPr>
          </a:p>
          <a:p>
            <a:r>
              <a:rPr lang="ja-JP" altLang="en-US" dirty="0">
                <a:solidFill>
                  <a:srgbClr val="002060"/>
                </a:solidFill>
                <a:latin typeface="Calibri"/>
                <a:ea typeface="ＭＳ Ｐゴシック" panose="020B0600070205080204" pitchFamily="34" charset="-128"/>
              </a:rPr>
              <a:t>何故、そうしなければならないのか？</a:t>
            </a:r>
          </a:p>
        </p:txBody>
      </p:sp>
      <p:sp>
        <p:nvSpPr>
          <p:cNvPr id="5" name="テキスト ボックス 4"/>
          <p:cNvSpPr txBox="1"/>
          <p:nvPr/>
        </p:nvSpPr>
        <p:spPr>
          <a:xfrm>
            <a:off x="5516162" y="5733256"/>
            <a:ext cx="4012393" cy="923330"/>
          </a:xfrm>
          <a:prstGeom prst="rect">
            <a:avLst/>
          </a:prstGeom>
          <a:noFill/>
        </p:spPr>
        <p:txBody>
          <a:bodyPr wrap="square" rtlCol="0">
            <a:spAutoFit/>
          </a:bodyPr>
          <a:lstStyle/>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34" charset="-128"/>
              </a:rPr>
              <a:t>時間の使い方　（タイムボックス）</a:t>
            </a:r>
            <a:endParaRPr lang="en-US" altLang="ja-JP" b="1"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34" charset="-128"/>
              </a:rPr>
              <a:t>透明性</a:t>
            </a:r>
            <a:endParaRPr lang="en-US" altLang="ja-JP" b="1"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34" charset="-128"/>
              </a:rPr>
              <a:t>品質</a:t>
            </a:r>
          </a:p>
        </p:txBody>
      </p:sp>
      <p:grpSp>
        <p:nvGrpSpPr>
          <p:cNvPr id="23" name="グループ化 22"/>
          <p:cNvGrpSpPr/>
          <p:nvPr/>
        </p:nvGrpSpPr>
        <p:grpSpPr>
          <a:xfrm>
            <a:off x="2515072" y="2602248"/>
            <a:ext cx="6749280" cy="803523"/>
            <a:chOff x="991072" y="3777605"/>
            <a:chExt cx="6749280" cy="803523"/>
          </a:xfrm>
        </p:grpSpPr>
        <p:sp>
          <p:nvSpPr>
            <p:cNvPr id="6" name="円/楕円 5"/>
            <p:cNvSpPr/>
            <p:nvPr/>
          </p:nvSpPr>
          <p:spPr>
            <a:xfrm>
              <a:off x="991072" y="3777605"/>
              <a:ext cx="9361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34" charset="-128"/>
                </a:rPr>
                <a:t>課題目標</a:t>
              </a:r>
            </a:p>
          </p:txBody>
        </p:sp>
        <p:sp>
          <p:nvSpPr>
            <p:cNvPr id="7" name="右矢印 6"/>
            <p:cNvSpPr/>
            <p:nvPr/>
          </p:nvSpPr>
          <p:spPr>
            <a:xfrm>
              <a:off x="1927176" y="4137645"/>
              <a:ext cx="4877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8" name="角丸四角形 7"/>
            <p:cNvSpPr/>
            <p:nvPr/>
          </p:nvSpPr>
          <p:spPr>
            <a:xfrm>
              <a:off x="6804248" y="3777605"/>
              <a:ext cx="936104" cy="8035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34" charset="-128"/>
                </a:rPr>
                <a:t>100</a:t>
              </a:r>
              <a:r>
                <a:rPr lang="ja-JP" altLang="en-US" dirty="0">
                  <a:solidFill>
                    <a:srgbClr val="002060"/>
                  </a:solidFill>
                  <a:latin typeface="Calibri"/>
                  <a:ea typeface="ＭＳ Ｐゴシック" panose="020B0600070205080204" pitchFamily="34" charset="-128"/>
                </a:rPr>
                <a:t>点狙い</a:t>
              </a:r>
            </a:p>
          </p:txBody>
        </p:sp>
      </p:grpSp>
      <p:grpSp>
        <p:nvGrpSpPr>
          <p:cNvPr id="14" name="グループ化 13"/>
          <p:cNvGrpSpPr/>
          <p:nvPr/>
        </p:nvGrpSpPr>
        <p:grpSpPr>
          <a:xfrm>
            <a:off x="2529409" y="3945792"/>
            <a:ext cx="5747210" cy="1548098"/>
            <a:chOff x="991072" y="4842221"/>
            <a:chExt cx="5747210" cy="1548098"/>
          </a:xfrm>
        </p:grpSpPr>
        <p:sp>
          <p:nvSpPr>
            <p:cNvPr id="9" name="円/楕円 8"/>
            <p:cNvSpPr/>
            <p:nvPr/>
          </p:nvSpPr>
          <p:spPr>
            <a:xfrm>
              <a:off x="991072" y="5130253"/>
              <a:ext cx="9361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34" charset="-128"/>
                </a:rPr>
                <a:t>課題目標</a:t>
              </a:r>
            </a:p>
          </p:txBody>
        </p:sp>
        <p:sp>
          <p:nvSpPr>
            <p:cNvPr id="10" name="右矢印 9"/>
            <p:cNvSpPr/>
            <p:nvPr/>
          </p:nvSpPr>
          <p:spPr>
            <a:xfrm>
              <a:off x="1927176" y="5490293"/>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15" name="角丸四角形 14"/>
            <p:cNvSpPr/>
            <p:nvPr/>
          </p:nvSpPr>
          <p:spPr>
            <a:xfrm>
              <a:off x="5381707" y="5217464"/>
              <a:ext cx="1125860" cy="8035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34" charset="-128"/>
                </a:rPr>
                <a:t>合格点</a:t>
              </a:r>
              <a:endParaRPr lang="en-US" altLang="ja-JP" dirty="0">
                <a:solidFill>
                  <a:srgbClr val="002060"/>
                </a:solidFill>
                <a:latin typeface="Calibri"/>
                <a:ea typeface="ＭＳ Ｐゴシック" panose="020B0600070205080204" pitchFamily="34" charset="-128"/>
              </a:endParaRPr>
            </a:p>
            <a:p>
              <a:pPr algn="ctr"/>
              <a:r>
                <a:rPr lang="ja-JP" altLang="en-US" dirty="0">
                  <a:solidFill>
                    <a:srgbClr val="002060"/>
                  </a:solidFill>
                  <a:latin typeface="Calibri"/>
                  <a:ea typeface="ＭＳ Ｐゴシック" panose="020B0600070205080204" pitchFamily="34" charset="-128"/>
                </a:rPr>
                <a:t>狙い</a:t>
              </a:r>
            </a:p>
          </p:txBody>
        </p:sp>
        <p:sp>
          <p:nvSpPr>
            <p:cNvPr id="16" name="角丸四角形 15"/>
            <p:cNvSpPr/>
            <p:nvPr/>
          </p:nvSpPr>
          <p:spPr>
            <a:xfrm>
              <a:off x="2287810" y="5847066"/>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34" charset="-128"/>
                </a:rPr>
                <a:t>20</a:t>
              </a:r>
              <a:r>
                <a:rPr lang="ja-JP" altLang="en-US" dirty="0">
                  <a:solidFill>
                    <a:srgbClr val="002060"/>
                  </a:solidFill>
                  <a:latin typeface="Calibri"/>
                  <a:ea typeface="ＭＳ Ｐゴシック" panose="020B0600070205080204" pitchFamily="34" charset="-128"/>
                </a:rPr>
                <a:t>点</a:t>
              </a:r>
            </a:p>
          </p:txBody>
        </p:sp>
        <p:sp>
          <p:nvSpPr>
            <p:cNvPr id="18" name="角丸四角形 17"/>
            <p:cNvSpPr/>
            <p:nvPr/>
          </p:nvSpPr>
          <p:spPr>
            <a:xfrm>
              <a:off x="3221740" y="5850333"/>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34" charset="-128"/>
                </a:rPr>
                <a:t>40</a:t>
              </a:r>
              <a:r>
                <a:rPr lang="ja-JP" altLang="en-US" dirty="0">
                  <a:solidFill>
                    <a:srgbClr val="002060"/>
                  </a:solidFill>
                  <a:latin typeface="Calibri"/>
                  <a:ea typeface="ＭＳ Ｐゴシック" panose="020B0600070205080204" pitchFamily="34" charset="-128"/>
                </a:rPr>
                <a:t>点</a:t>
              </a:r>
            </a:p>
          </p:txBody>
        </p:sp>
        <p:sp>
          <p:nvSpPr>
            <p:cNvPr id="19" name="角丸四角形 18"/>
            <p:cNvSpPr/>
            <p:nvPr/>
          </p:nvSpPr>
          <p:spPr>
            <a:xfrm>
              <a:off x="4080515" y="5869399"/>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34" charset="-128"/>
                </a:rPr>
                <a:t>60</a:t>
              </a:r>
              <a:r>
                <a:rPr lang="ja-JP" altLang="en-US" dirty="0">
                  <a:solidFill>
                    <a:srgbClr val="002060"/>
                  </a:solidFill>
                  <a:latin typeface="Calibri"/>
                  <a:ea typeface="ＭＳ Ｐゴシック" panose="020B0600070205080204" pitchFamily="34" charset="-128"/>
                </a:rPr>
                <a:t>点</a:t>
              </a:r>
            </a:p>
          </p:txBody>
        </p:sp>
        <p:sp>
          <p:nvSpPr>
            <p:cNvPr id="20" name="円形吹き出し 19"/>
            <p:cNvSpPr/>
            <p:nvPr/>
          </p:nvSpPr>
          <p:spPr>
            <a:xfrm>
              <a:off x="2375646" y="4842221"/>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34" charset="-128"/>
                </a:rPr>
                <a:t>フィードバック</a:t>
              </a:r>
              <a:endParaRPr lang="en-US" altLang="ja-JP" sz="1000" b="1" dirty="0">
                <a:solidFill>
                  <a:srgbClr val="F79646">
                    <a:lumMod val="75000"/>
                  </a:srgbClr>
                </a:solidFill>
                <a:latin typeface="Calibri"/>
                <a:ea typeface="ＭＳ Ｐゴシック" panose="020B0600070205080204" pitchFamily="34" charset="-128"/>
              </a:endParaRPr>
            </a:p>
          </p:txBody>
        </p:sp>
        <p:sp>
          <p:nvSpPr>
            <p:cNvPr id="21" name="円形吹き出し 20"/>
            <p:cNvSpPr/>
            <p:nvPr/>
          </p:nvSpPr>
          <p:spPr>
            <a:xfrm>
              <a:off x="3258903" y="4878225"/>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34" charset="-128"/>
                </a:rPr>
                <a:t>フィードバック</a:t>
              </a:r>
              <a:endParaRPr lang="en-US" altLang="ja-JP" sz="1000" b="1" dirty="0">
                <a:solidFill>
                  <a:srgbClr val="F79646">
                    <a:lumMod val="75000"/>
                  </a:srgbClr>
                </a:solidFill>
                <a:latin typeface="Calibri"/>
                <a:ea typeface="ＭＳ Ｐゴシック" panose="020B0600070205080204" pitchFamily="34" charset="-128"/>
              </a:endParaRPr>
            </a:p>
          </p:txBody>
        </p:sp>
        <p:sp>
          <p:nvSpPr>
            <p:cNvPr id="22" name="円形吹き出し 21"/>
            <p:cNvSpPr/>
            <p:nvPr/>
          </p:nvSpPr>
          <p:spPr>
            <a:xfrm>
              <a:off x="4110995" y="4878225"/>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34" charset="-128"/>
                </a:rPr>
                <a:t>フィードバック</a:t>
              </a:r>
              <a:endParaRPr lang="en-US" altLang="ja-JP" sz="1000" b="1" dirty="0">
                <a:solidFill>
                  <a:srgbClr val="F79646">
                    <a:lumMod val="75000"/>
                  </a:srgbClr>
                </a:solidFill>
                <a:latin typeface="Calibri"/>
                <a:ea typeface="ＭＳ Ｐゴシック" panose="020B0600070205080204" pitchFamily="34" charset="-128"/>
              </a:endParaRPr>
            </a:p>
          </p:txBody>
        </p:sp>
        <p:sp>
          <p:nvSpPr>
            <p:cNvPr id="3" name="テキスト ボックス 2"/>
            <p:cNvSpPr txBox="1"/>
            <p:nvPr/>
          </p:nvSpPr>
          <p:spPr>
            <a:xfrm>
              <a:off x="5150992" y="6020987"/>
              <a:ext cx="1587290" cy="369332"/>
            </a:xfrm>
            <a:prstGeom prst="rect">
              <a:avLst/>
            </a:prstGeom>
            <a:noFill/>
          </p:spPr>
          <p:txBody>
            <a:bodyPr wrap="square" rtlCol="0">
              <a:spAutoFit/>
            </a:bodyPr>
            <a:lstStyle/>
            <a:p>
              <a:pPr algn="ctr"/>
              <a:r>
                <a:rPr lang="en-US" altLang="ja-JP" dirty="0">
                  <a:solidFill>
                    <a:prstClr val="black"/>
                  </a:solidFill>
                  <a:latin typeface="Calibri"/>
                  <a:ea typeface="ＭＳ Ｐゴシック" panose="020B0600070205080204" pitchFamily="34" charset="-128"/>
                </a:rPr>
                <a:t>80:20</a:t>
              </a:r>
              <a:r>
                <a:rPr lang="ja-JP" altLang="en-US" dirty="0">
                  <a:solidFill>
                    <a:prstClr val="black"/>
                  </a:solidFill>
                  <a:latin typeface="Calibri"/>
                  <a:ea typeface="ＭＳ Ｐゴシック" panose="020B0600070205080204" pitchFamily="34" charset="-128"/>
                </a:rPr>
                <a:t>の法則</a:t>
              </a:r>
            </a:p>
          </p:txBody>
        </p:sp>
        <p:sp>
          <p:nvSpPr>
            <p:cNvPr id="25" name="右矢印 24"/>
            <p:cNvSpPr/>
            <p:nvPr/>
          </p:nvSpPr>
          <p:spPr>
            <a:xfrm>
              <a:off x="2771800"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26" name="右矢印 25"/>
            <p:cNvSpPr/>
            <p:nvPr/>
          </p:nvSpPr>
          <p:spPr>
            <a:xfrm>
              <a:off x="3634682"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27" name="右矢印 26"/>
            <p:cNvSpPr/>
            <p:nvPr/>
          </p:nvSpPr>
          <p:spPr>
            <a:xfrm>
              <a:off x="4479306"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grpSp>
      <p:sp>
        <p:nvSpPr>
          <p:cNvPr id="11" name="テキスト ボックス 10"/>
          <p:cNvSpPr txBox="1"/>
          <p:nvPr/>
        </p:nvSpPr>
        <p:spPr>
          <a:xfrm>
            <a:off x="2191740" y="2228343"/>
            <a:ext cx="1998112"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34" charset="-128"/>
              </a:rPr>
              <a:t>【</a:t>
            </a:r>
            <a:r>
              <a:rPr lang="ja-JP" altLang="en-US" dirty="0">
                <a:solidFill>
                  <a:srgbClr val="002060"/>
                </a:solidFill>
                <a:latin typeface="Calibri"/>
                <a:ea typeface="ＭＳ Ｐゴシック" panose="020B0600070205080204" pitchFamily="34" charset="-128"/>
              </a:rPr>
              <a:t>従来の考え方</a:t>
            </a:r>
            <a:r>
              <a:rPr lang="en-US" altLang="ja-JP" dirty="0">
                <a:solidFill>
                  <a:srgbClr val="002060"/>
                </a:solidFill>
                <a:latin typeface="Calibri"/>
                <a:ea typeface="ＭＳ Ｐゴシック" panose="020B0600070205080204" pitchFamily="34" charset="-128"/>
              </a:rPr>
              <a:t>】</a:t>
            </a:r>
            <a:endParaRPr lang="ja-JP" altLang="en-US" dirty="0">
              <a:solidFill>
                <a:srgbClr val="002060"/>
              </a:solidFill>
              <a:latin typeface="Calibri"/>
              <a:ea typeface="ＭＳ Ｐゴシック" panose="020B0600070205080204" pitchFamily="34" charset="-128"/>
            </a:endParaRPr>
          </a:p>
        </p:txBody>
      </p:sp>
      <p:sp>
        <p:nvSpPr>
          <p:cNvPr id="24" name="テキスト ボックス 23"/>
          <p:cNvSpPr txBox="1"/>
          <p:nvPr/>
        </p:nvSpPr>
        <p:spPr>
          <a:xfrm>
            <a:off x="2163918" y="3552292"/>
            <a:ext cx="2397675"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34" charset="-128"/>
              </a:rPr>
              <a:t>【</a:t>
            </a:r>
            <a:r>
              <a:rPr lang="ja-JP" altLang="en-US" dirty="0">
                <a:solidFill>
                  <a:srgbClr val="002060"/>
                </a:solidFill>
                <a:latin typeface="Calibri"/>
                <a:ea typeface="ＭＳ Ｐゴシック" panose="020B0600070205080204" pitchFamily="34" charset="-128"/>
              </a:rPr>
              <a:t>アジャイルの考え方</a:t>
            </a:r>
            <a:r>
              <a:rPr lang="en-US" altLang="ja-JP" dirty="0">
                <a:solidFill>
                  <a:srgbClr val="002060"/>
                </a:solidFill>
                <a:latin typeface="Calibri"/>
                <a:ea typeface="ＭＳ Ｐゴシック" panose="020B0600070205080204" pitchFamily="34" charset="-128"/>
              </a:rPr>
              <a:t>】</a:t>
            </a:r>
            <a:endParaRPr lang="ja-JP" altLang="en-US" dirty="0">
              <a:solidFill>
                <a:srgbClr val="002060"/>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1600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5560" y="237927"/>
            <a:ext cx="7704856" cy="523220"/>
          </a:xfrm>
          <a:prstGeom prst="rect">
            <a:avLst/>
          </a:prstGeom>
          <a:noFill/>
        </p:spPr>
        <p:txBody>
          <a:bodyPr wrap="square" rtlCol="0">
            <a:spAutoFit/>
          </a:bodyPr>
          <a:lstStyle/>
          <a:p>
            <a:pPr algn="ctr"/>
            <a:r>
              <a:rPr lang="ja-JP" altLang="en-US" sz="2800" dirty="0">
                <a:solidFill>
                  <a:srgbClr val="002060"/>
                </a:solidFill>
                <a:latin typeface="Calibri"/>
                <a:ea typeface="ＭＳ Ｐゴシック" panose="020B0600070205080204" pitchFamily="34" charset="-128"/>
              </a:rPr>
              <a:t>要求の変質</a:t>
            </a:r>
          </a:p>
        </p:txBody>
      </p:sp>
      <p:grpSp>
        <p:nvGrpSpPr>
          <p:cNvPr id="3" name="Group 28"/>
          <p:cNvGrpSpPr>
            <a:grpSpLocks/>
          </p:cNvGrpSpPr>
          <p:nvPr/>
        </p:nvGrpSpPr>
        <p:grpSpPr bwMode="auto">
          <a:xfrm>
            <a:off x="2775561" y="2183933"/>
            <a:ext cx="6918594" cy="3638030"/>
            <a:chOff x="2698" y="527"/>
            <a:chExt cx="3062" cy="1801"/>
          </a:xfrm>
        </p:grpSpPr>
        <p:grpSp>
          <p:nvGrpSpPr>
            <p:cNvPr id="4" name="Group 29"/>
            <p:cNvGrpSpPr>
              <a:grpSpLocks/>
            </p:cNvGrpSpPr>
            <p:nvPr/>
          </p:nvGrpSpPr>
          <p:grpSpPr bwMode="auto">
            <a:xfrm>
              <a:off x="2698" y="527"/>
              <a:ext cx="2767" cy="1801"/>
              <a:chOff x="2653" y="572"/>
              <a:chExt cx="2767" cy="1801"/>
            </a:xfrm>
          </p:grpSpPr>
          <p:grpSp>
            <p:nvGrpSpPr>
              <p:cNvPr id="7" name="Group 30"/>
              <p:cNvGrpSpPr>
                <a:grpSpLocks/>
              </p:cNvGrpSpPr>
              <p:nvPr/>
            </p:nvGrpSpPr>
            <p:grpSpPr bwMode="auto">
              <a:xfrm>
                <a:off x="2653" y="618"/>
                <a:ext cx="2767" cy="1611"/>
                <a:chOff x="2608" y="572"/>
                <a:chExt cx="2767" cy="1611"/>
              </a:xfrm>
            </p:grpSpPr>
            <p:sp>
              <p:nvSpPr>
                <p:cNvPr id="11" name="Line 31"/>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2" name="Line 32"/>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3" name="Line 33"/>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4" name="Line 34"/>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5" name="Line 35"/>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cxnSp>
              <p:nvCxnSpPr>
                <p:cNvPr id="16" name="AutoShape 36"/>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37"/>
                <p:cNvSpPr txBox="1">
                  <a:spLocks noChangeArrowheads="1"/>
                </p:cNvSpPr>
                <p:nvPr/>
              </p:nvSpPr>
              <p:spPr bwMode="auto">
                <a:xfrm>
                  <a:off x="2880"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０</a:t>
                  </a:r>
                </a:p>
              </p:txBody>
            </p:sp>
            <p:sp>
              <p:nvSpPr>
                <p:cNvPr id="18" name="Text Box 38"/>
                <p:cNvSpPr txBox="1">
                  <a:spLocks noChangeArrowheads="1"/>
                </p:cNvSpPr>
                <p:nvPr/>
              </p:nvSpPr>
              <p:spPr bwMode="auto">
                <a:xfrm>
                  <a:off x="3424" y="2069"/>
                  <a:ext cx="22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３</a:t>
                  </a:r>
                </a:p>
              </p:txBody>
            </p:sp>
            <p:sp>
              <p:nvSpPr>
                <p:cNvPr id="19" name="Text Box 39"/>
                <p:cNvSpPr txBox="1">
                  <a:spLocks noChangeArrowheads="1"/>
                </p:cNvSpPr>
                <p:nvPr/>
              </p:nvSpPr>
              <p:spPr bwMode="auto">
                <a:xfrm>
                  <a:off x="3969"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６</a:t>
                  </a:r>
                </a:p>
              </p:txBody>
            </p:sp>
            <p:sp>
              <p:nvSpPr>
                <p:cNvPr id="20" name="Text Box 40"/>
                <p:cNvSpPr txBox="1">
                  <a:spLocks noChangeArrowheads="1"/>
                </p:cNvSpPr>
                <p:nvPr/>
              </p:nvSpPr>
              <p:spPr bwMode="auto">
                <a:xfrm>
                  <a:off x="4468"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９</a:t>
                  </a:r>
                </a:p>
              </p:txBody>
            </p:sp>
            <p:sp>
              <p:nvSpPr>
                <p:cNvPr id="21" name="Text Box 41"/>
                <p:cNvSpPr txBox="1">
                  <a:spLocks noChangeArrowheads="1"/>
                </p:cNvSpPr>
                <p:nvPr/>
              </p:nvSpPr>
              <p:spPr bwMode="auto">
                <a:xfrm>
                  <a:off x="5012"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１２</a:t>
                  </a:r>
                </a:p>
              </p:txBody>
            </p:sp>
            <p:sp>
              <p:nvSpPr>
                <p:cNvPr id="22" name="Text Box 42"/>
                <p:cNvSpPr txBox="1">
                  <a:spLocks noChangeArrowheads="1"/>
                </p:cNvSpPr>
                <p:nvPr/>
              </p:nvSpPr>
              <p:spPr bwMode="auto">
                <a:xfrm>
                  <a:off x="2699" y="1661"/>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２５％</a:t>
                  </a:r>
                </a:p>
              </p:txBody>
            </p:sp>
            <p:sp>
              <p:nvSpPr>
                <p:cNvPr id="23" name="Text Box 43"/>
                <p:cNvSpPr txBox="1">
                  <a:spLocks noChangeArrowheads="1"/>
                </p:cNvSpPr>
                <p:nvPr/>
              </p:nvSpPr>
              <p:spPr bwMode="auto">
                <a:xfrm>
                  <a:off x="2699" y="1344"/>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５０％</a:t>
                  </a:r>
                </a:p>
              </p:txBody>
            </p:sp>
            <p:sp>
              <p:nvSpPr>
                <p:cNvPr id="24" name="Text Box 44"/>
                <p:cNvSpPr txBox="1">
                  <a:spLocks noChangeArrowheads="1"/>
                </p:cNvSpPr>
                <p:nvPr/>
              </p:nvSpPr>
              <p:spPr bwMode="auto">
                <a:xfrm>
                  <a:off x="2653" y="1026"/>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７５％</a:t>
                  </a:r>
                </a:p>
              </p:txBody>
            </p:sp>
            <p:sp>
              <p:nvSpPr>
                <p:cNvPr id="25" name="Text Box 45"/>
                <p:cNvSpPr txBox="1">
                  <a:spLocks noChangeArrowheads="1"/>
                </p:cNvSpPr>
                <p:nvPr/>
              </p:nvSpPr>
              <p:spPr bwMode="auto">
                <a:xfrm>
                  <a:off x="2608" y="709"/>
                  <a:ext cx="409"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１００％</a:t>
                  </a:r>
                </a:p>
              </p:txBody>
            </p:sp>
            <p:sp>
              <p:nvSpPr>
                <p:cNvPr id="26" name="Line 46"/>
                <p:cNvSpPr>
                  <a:spLocks noChangeShapeType="1"/>
                </p:cNvSpPr>
                <p:nvPr/>
              </p:nvSpPr>
              <p:spPr bwMode="auto">
                <a:xfrm>
                  <a:off x="2971" y="799"/>
                  <a:ext cx="2177"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27" name="Line 47"/>
                <p:cNvSpPr>
                  <a:spLocks noChangeShapeType="1"/>
                </p:cNvSpPr>
                <p:nvPr/>
              </p:nvSpPr>
              <p:spPr bwMode="auto">
                <a:xfrm>
                  <a:off x="2971" y="799"/>
                  <a:ext cx="2177"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28" name="Line 48"/>
                <p:cNvSpPr>
                  <a:spLocks noChangeShapeType="1"/>
                </p:cNvSpPr>
                <p:nvPr/>
              </p:nvSpPr>
              <p:spPr bwMode="auto">
                <a:xfrm>
                  <a:off x="2971" y="799"/>
                  <a:ext cx="2177"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grpSp>
          <p:sp>
            <p:nvSpPr>
              <p:cNvPr id="8" name="Text Box 49"/>
              <p:cNvSpPr txBox="1">
                <a:spLocks noChangeArrowheads="1"/>
              </p:cNvSpPr>
              <p:nvPr/>
            </p:nvSpPr>
            <p:spPr bwMode="auto">
              <a:xfrm>
                <a:off x="3742" y="2251"/>
                <a:ext cx="726"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Calibri"/>
                    <a:ea typeface="ＭＳ Ｐゴシック" panose="020B0600070205080204" pitchFamily="34" charset="-128"/>
                  </a:rPr>
                  <a:t>時間経過（月）</a:t>
                </a:r>
              </a:p>
            </p:txBody>
          </p:sp>
          <p:sp>
            <p:nvSpPr>
              <p:cNvPr id="9" name="Text Box 50"/>
              <p:cNvSpPr txBox="1">
                <a:spLocks noChangeArrowheads="1"/>
              </p:cNvSpPr>
              <p:nvPr/>
            </p:nvSpPr>
            <p:spPr bwMode="auto">
              <a:xfrm>
                <a:off x="2670" y="754"/>
                <a:ext cx="150"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Calibri"/>
                    <a:ea typeface="ＭＳ Ｐゴシック" panose="020B0600070205080204" pitchFamily="34" charset="-128"/>
                  </a:rPr>
                  <a:t>要求の信憑性</a:t>
                </a:r>
              </a:p>
            </p:txBody>
          </p:sp>
          <p:sp>
            <p:nvSpPr>
              <p:cNvPr id="10" name="Text Box 51"/>
              <p:cNvSpPr txBox="1">
                <a:spLocks noChangeArrowheads="1"/>
              </p:cNvSpPr>
              <p:nvPr/>
            </p:nvSpPr>
            <p:spPr bwMode="auto">
              <a:xfrm>
                <a:off x="3515" y="572"/>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Calibri"/>
                    <a:ea typeface="ＭＳ Ｐゴシック" panose="020B0600070205080204" pitchFamily="34" charset="-128"/>
                  </a:rPr>
                  <a:t>要求の時間的変質</a:t>
                </a:r>
              </a:p>
            </p:txBody>
          </p:sp>
        </p:grpSp>
        <p:sp>
          <p:nvSpPr>
            <p:cNvPr id="5" name="Text Box 52"/>
            <p:cNvSpPr txBox="1">
              <a:spLocks noChangeArrowheads="1"/>
            </p:cNvSpPr>
            <p:nvPr/>
          </p:nvSpPr>
          <p:spPr bwMode="auto">
            <a:xfrm>
              <a:off x="5239" y="1071"/>
              <a:ext cx="521"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900">
                  <a:solidFill>
                    <a:prstClr val="black"/>
                  </a:solidFill>
                  <a:latin typeface="Calibri"/>
                  <a:ea typeface="ＭＳ Ｐゴシック" panose="020B0600070205080204" pitchFamily="34" charset="-128"/>
                </a:rPr>
                <a:t>２４ヶ月後では２５％程度</a:t>
              </a:r>
            </a:p>
          </p:txBody>
        </p:sp>
        <p:sp>
          <p:nvSpPr>
            <p:cNvPr id="6" name="Text Box 53"/>
            <p:cNvSpPr txBox="1">
              <a:spLocks noChangeArrowheads="1"/>
            </p:cNvSpPr>
            <p:nvPr/>
          </p:nvSpPr>
          <p:spPr bwMode="auto">
            <a:xfrm>
              <a:off x="4604" y="981"/>
              <a:ext cx="589"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34" charset="-128"/>
                </a:rPr>
                <a:t>平均的な値</a:t>
              </a:r>
            </a:p>
          </p:txBody>
        </p:sp>
      </p:grpSp>
      <p:sp>
        <p:nvSpPr>
          <p:cNvPr id="29" name="テキスト ボックス 28"/>
          <p:cNvSpPr txBox="1"/>
          <p:nvPr/>
        </p:nvSpPr>
        <p:spPr>
          <a:xfrm>
            <a:off x="2135560" y="980729"/>
            <a:ext cx="7992888" cy="461665"/>
          </a:xfrm>
          <a:prstGeom prst="rect">
            <a:avLst/>
          </a:prstGeom>
          <a:noFill/>
        </p:spPr>
        <p:txBody>
          <a:bodyPr wrap="square" rtlCol="0">
            <a:spAutoFit/>
          </a:bodyPr>
          <a:lstStyle/>
          <a:p>
            <a:pPr algn="ctr"/>
            <a:r>
              <a:rPr lang="ja-JP" altLang="en-US" sz="2400" dirty="0">
                <a:solidFill>
                  <a:srgbClr val="002060"/>
                </a:solidFill>
                <a:latin typeface="Calibri"/>
                <a:ea typeface="ＭＳ Ｐゴシック" panose="020B0600070205080204" pitchFamily="34" charset="-128"/>
              </a:rPr>
              <a:t>要求を明確に定義できれば良いシステムができるという迷信</a:t>
            </a:r>
          </a:p>
        </p:txBody>
      </p:sp>
      <p:sp>
        <p:nvSpPr>
          <p:cNvPr id="30" name="フッター プレースホルダー 29"/>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31" name="スライド番号プレースホルダー 30"/>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64</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461283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634082"/>
          </a:xfrm>
        </p:spPr>
        <p:txBody>
          <a:bodyPr>
            <a:normAutofit/>
          </a:bodyPr>
          <a:lstStyle/>
          <a:p>
            <a:r>
              <a:rPr lang="ja-JP" altLang="en-US" sz="2800" dirty="0">
                <a:solidFill>
                  <a:srgbClr val="002060"/>
                </a:solidFill>
              </a:rPr>
              <a:t>アジャイル開発の基本行動</a:t>
            </a:r>
          </a:p>
        </p:txBody>
      </p:sp>
      <p:sp>
        <p:nvSpPr>
          <p:cNvPr id="5" name="テキスト ボックス 4"/>
          <p:cNvSpPr txBox="1"/>
          <p:nvPr/>
        </p:nvSpPr>
        <p:spPr>
          <a:xfrm>
            <a:off x="2214133" y="1052736"/>
            <a:ext cx="7848872" cy="1815882"/>
          </a:xfrm>
          <a:prstGeom prst="rect">
            <a:avLst/>
          </a:prstGeom>
          <a:noFill/>
        </p:spPr>
        <p:txBody>
          <a:bodyPr wrap="square" rtlCol="0">
            <a:spAutoFit/>
          </a:bodyPr>
          <a:lstStyle/>
          <a:p>
            <a:r>
              <a:rPr lang="ja-JP" altLang="en-US" sz="1400" dirty="0">
                <a:solidFill>
                  <a:srgbClr val="0070C0"/>
                </a:solidFill>
                <a:latin typeface="Calibri"/>
                <a:ea typeface="ＭＳ Ｐゴシック" panose="020B0600070205080204" pitchFamily="34" charset="-128"/>
              </a:rPr>
              <a:t>基本的な価値観：</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	</a:t>
            </a:r>
            <a:r>
              <a:rPr lang="ja-JP" altLang="en-US" sz="1400" dirty="0">
                <a:solidFill>
                  <a:srgbClr val="0070C0"/>
                </a:solidFill>
                <a:latin typeface="Calibri"/>
                <a:ea typeface="ＭＳ Ｐゴシック" panose="020B0600070205080204" pitchFamily="34" charset="-128"/>
              </a:rPr>
              <a:t>与えられたリソース（資源）の制約下で、最大のパフォーマンスを発揮する。</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	</a:t>
            </a:r>
            <a:r>
              <a:rPr lang="ja-JP" altLang="en-US" sz="1400" dirty="0">
                <a:solidFill>
                  <a:srgbClr val="0070C0"/>
                </a:solidFill>
                <a:latin typeface="Calibri"/>
                <a:ea typeface="ＭＳ Ｐゴシック" panose="020B0600070205080204" pitchFamily="34" charset="-128"/>
              </a:rPr>
              <a:t>常にカイゼンを行い、作業効率の向上を目指す。</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	</a:t>
            </a:r>
            <a:r>
              <a:rPr lang="ja-JP" altLang="en-US" sz="1400" dirty="0">
                <a:solidFill>
                  <a:srgbClr val="0070C0"/>
                </a:solidFill>
                <a:latin typeface="Calibri"/>
                <a:ea typeface="ＭＳ Ｐゴシック" panose="020B0600070205080204" pitchFamily="34" charset="-128"/>
              </a:rPr>
              <a:t>タイムボックスでの働き方で、時間の有効活用</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	</a:t>
            </a:r>
            <a:r>
              <a:rPr lang="ja-JP" altLang="en-US" sz="1400" dirty="0">
                <a:solidFill>
                  <a:srgbClr val="0070C0"/>
                </a:solidFill>
                <a:latin typeface="Calibri"/>
                <a:ea typeface="ＭＳ Ｐゴシック" panose="020B0600070205080204" pitchFamily="34" charset="-128"/>
              </a:rPr>
              <a:t>反復（イタレーション）を利用して、こまめにフィードバックを得て、軌道修正を常に行う。</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	</a:t>
            </a:r>
            <a:r>
              <a:rPr lang="ja-JP" altLang="en-US" sz="1400" dirty="0">
                <a:solidFill>
                  <a:srgbClr val="0070C0"/>
                </a:solidFill>
                <a:latin typeface="Calibri"/>
                <a:ea typeface="ＭＳ Ｐゴシック" panose="020B0600070205080204" pitchFamily="34" charset="-128"/>
              </a:rPr>
              <a:t>ゴール（標的）は、固定されていない。常に動く。</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	</a:t>
            </a:r>
            <a:r>
              <a:rPr lang="ja-JP" altLang="en-US" sz="1400" dirty="0">
                <a:solidFill>
                  <a:srgbClr val="0070C0"/>
                </a:solidFill>
                <a:latin typeface="Calibri"/>
                <a:ea typeface="ＭＳ Ｐゴシック" panose="020B0600070205080204" pitchFamily="34" charset="-128"/>
              </a:rPr>
              <a:t>常に動作するソフトウエアで確認する。</a:t>
            </a:r>
            <a:endParaRPr lang="en-US" altLang="ja-JP" sz="1400" dirty="0">
              <a:solidFill>
                <a:srgbClr val="0070C0"/>
              </a:solidFill>
              <a:latin typeface="Calibri"/>
              <a:ea typeface="ＭＳ Ｐゴシック" panose="020B0600070205080204" pitchFamily="34" charset="-128"/>
            </a:endParaRPr>
          </a:p>
          <a:p>
            <a:r>
              <a:rPr lang="en-US" altLang="ja-JP" sz="1400" dirty="0">
                <a:solidFill>
                  <a:srgbClr val="0070C0"/>
                </a:solidFill>
                <a:latin typeface="Calibri"/>
                <a:ea typeface="ＭＳ Ｐゴシック" panose="020B0600070205080204" pitchFamily="34" charset="-128"/>
              </a:rPr>
              <a:t>	</a:t>
            </a:r>
            <a:r>
              <a:rPr lang="ja-JP" altLang="en-US" sz="1400" dirty="0">
                <a:solidFill>
                  <a:srgbClr val="0070C0"/>
                </a:solidFill>
                <a:latin typeface="Calibri"/>
                <a:ea typeface="ＭＳ Ｐゴシック" panose="020B0600070205080204" pitchFamily="34" charset="-128"/>
              </a:rPr>
              <a:t>品質を犠牲にしない。品質を高め、維持する努力。</a:t>
            </a:r>
          </a:p>
        </p:txBody>
      </p:sp>
      <p:sp>
        <p:nvSpPr>
          <p:cNvPr id="6" name="角丸四角形 5"/>
          <p:cNvSpPr/>
          <p:nvPr/>
        </p:nvSpPr>
        <p:spPr>
          <a:xfrm>
            <a:off x="3371788" y="3007218"/>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機能</a:t>
            </a:r>
          </a:p>
        </p:txBody>
      </p:sp>
      <p:sp>
        <p:nvSpPr>
          <p:cNvPr id="7" name="角丸四角形 6"/>
          <p:cNvSpPr/>
          <p:nvPr/>
        </p:nvSpPr>
        <p:spPr>
          <a:xfrm>
            <a:off x="1872410"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工期</a:t>
            </a:r>
            <a:endParaRPr lang="en-US" altLang="ja-JP" dirty="0">
              <a:solidFill>
                <a:prstClr val="black"/>
              </a:solidFill>
              <a:latin typeface="Calibri"/>
              <a:ea typeface="ＭＳ Ｐゴシック" panose="020B0600070205080204" pitchFamily="34" charset="-128"/>
            </a:endParaRPr>
          </a:p>
          <a:p>
            <a:pPr algn="ctr"/>
            <a:r>
              <a:rPr lang="ja-JP" altLang="en-US" dirty="0">
                <a:solidFill>
                  <a:prstClr val="black"/>
                </a:solidFill>
                <a:latin typeface="Calibri"/>
                <a:ea typeface="ＭＳ Ｐゴシック" panose="020B0600070205080204" pitchFamily="34" charset="-128"/>
              </a:rPr>
              <a:t>（時間）</a:t>
            </a:r>
          </a:p>
        </p:txBody>
      </p:sp>
      <p:sp>
        <p:nvSpPr>
          <p:cNvPr id="8" name="角丸四角形 7"/>
          <p:cNvSpPr/>
          <p:nvPr/>
        </p:nvSpPr>
        <p:spPr>
          <a:xfrm>
            <a:off x="4856854"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工数</a:t>
            </a:r>
            <a:endParaRPr lang="en-US" altLang="ja-JP" dirty="0">
              <a:solidFill>
                <a:prstClr val="black"/>
              </a:solidFill>
              <a:latin typeface="Calibri"/>
              <a:ea typeface="ＭＳ Ｐゴシック" panose="020B0600070205080204" pitchFamily="34" charset="-128"/>
            </a:endParaRPr>
          </a:p>
          <a:p>
            <a:pPr algn="ctr"/>
            <a:r>
              <a:rPr lang="ja-JP" altLang="en-US" dirty="0">
                <a:solidFill>
                  <a:prstClr val="black"/>
                </a:solidFill>
                <a:latin typeface="Calibri"/>
                <a:ea typeface="ＭＳ Ｐゴシック" panose="020B0600070205080204" pitchFamily="34" charset="-128"/>
              </a:rPr>
              <a:t>（コスト）</a:t>
            </a:r>
          </a:p>
        </p:txBody>
      </p:sp>
      <p:sp>
        <p:nvSpPr>
          <p:cNvPr id="9" name="角丸四角形 8"/>
          <p:cNvSpPr/>
          <p:nvPr/>
        </p:nvSpPr>
        <p:spPr>
          <a:xfrm>
            <a:off x="3364632" y="4829629"/>
            <a:ext cx="1296144" cy="720080"/>
          </a:xfrm>
          <a:prstGeom prst="round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品質？</a:t>
            </a:r>
          </a:p>
        </p:txBody>
      </p:sp>
      <p:sp>
        <p:nvSpPr>
          <p:cNvPr id="10" name="角丸四角形 9"/>
          <p:cNvSpPr/>
          <p:nvPr/>
        </p:nvSpPr>
        <p:spPr>
          <a:xfrm>
            <a:off x="6291278"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工期</a:t>
            </a:r>
            <a:endParaRPr lang="en-US" altLang="ja-JP" dirty="0">
              <a:solidFill>
                <a:prstClr val="black"/>
              </a:solidFill>
              <a:latin typeface="Calibri"/>
              <a:ea typeface="ＭＳ Ｐゴシック" panose="020B0600070205080204" pitchFamily="34" charset="-128"/>
            </a:endParaRPr>
          </a:p>
          <a:p>
            <a:pPr algn="ctr"/>
            <a:r>
              <a:rPr lang="ja-JP" altLang="en-US" dirty="0">
                <a:solidFill>
                  <a:prstClr val="black"/>
                </a:solidFill>
                <a:latin typeface="Calibri"/>
                <a:ea typeface="ＭＳ Ｐゴシック" panose="020B0600070205080204" pitchFamily="34" charset="-128"/>
              </a:rPr>
              <a:t>（時間）</a:t>
            </a:r>
          </a:p>
        </p:txBody>
      </p:sp>
      <p:sp>
        <p:nvSpPr>
          <p:cNvPr id="11" name="角丸四角形 10"/>
          <p:cNvSpPr/>
          <p:nvPr/>
        </p:nvSpPr>
        <p:spPr>
          <a:xfrm>
            <a:off x="9070720"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工数</a:t>
            </a:r>
            <a:endParaRPr lang="en-US" altLang="ja-JP" dirty="0">
              <a:solidFill>
                <a:prstClr val="black"/>
              </a:solidFill>
              <a:latin typeface="Calibri"/>
              <a:ea typeface="ＭＳ Ｐゴシック" panose="020B0600070205080204" pitchFamily="34" charset="-128"/>
            </a:endParaRPr>
          </a:p>
          <a:p>
            <a:pPr algn="ctr"/>
            <a:r>
              <a:rPr lang="ja-JP" altLang="en-US" dirty="0">
                <a:solidFill>
                  <a:prstClr val="black"/>
                </a:solidFill>
                <a:latin typeface="Calibri"/>
                <a:ea typeface="ＭＳ Ｐゴシック" panose="020B0600070205080204" pitchFamily="34" charset="-128"/>
              </a:rPr>
              <a:t>（コスト）</a:t>
            </a:r>
          </a:p>
        </p:txBody>
      </p:sp>
      <p:sp>
        <p:nvSpPr>
          <p:cNvPr id="12" name="角丸四角形 11"/>
          <p:cNvSpPr/>
          <p:nvPr/>
        </p:nvSpPr>
        <p:spPr>
          <a:xfrm>
            <a:off x="7684312" y="4109549"/>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品質</a:t>
            </a:r>
          </a:p>
        </p:txBody>
      </p:sp>
      <p:sp>
        <p:nvSpPr>
          <p:cNvPr id="13" name="角丸四角形 12"/>
          <p:cNvSpPr/>
          <p:nvPr/>
        </p:nvSpPr>
        <p:spPr>
          <a:xfrm>
            <a:off x="7653266" y="5854768"/>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機能</a:t>
            </a:r>
          </a:p>
        </p:txBody>
      </p:sp>
      <p:cxnSp>
        <p:nvCxnSpPr>
          <p:cNvPr id="14" name="直線コネクタ 13"/>
          <p:cNvCxnSpPr>
            <a:stCxn id="6" idx="2"/>
          </p:cNvCxnSpPr>
          <p:nvPr/>
        </p:nvCxnSpPr>
        <p:spPr>
          <a:xfrm flipH="1">
            <a:off x="2565614" y="3727298"/>
            <a:ext cx="145424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6" idx="2"/>
            <a:endCxn id="8" idx="0"/>
          </p:cNvCxnSpPr>
          <p:nvPr/>
        </p:nvCxnSpPr>
        <p:spPr>
          <a:xfrm>
            <a:off x="4019860" y="3727298"/>
            <a:ext cx="148506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7" idx="3"/>
            <a:endCxn id="8" idx="1"/>
          </p:cNvCxnSpPr>
          <p:nvPr/>
        </p:nvCxnSpPr>
        <p:spPr>
          <a:xfrm>
            <a:off x="3168554" y="6292000"/>
            <a:ext cx="1688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9" idx="2"/>
            <a:endCxn id="8" idx="0"/>
          </p:cNvCxnSpPr>
          <p:nvPr/>
        </p:nvCxnSpPr>
        <p:spPr>
          <a:xfrm>
            <a:off x="4012704" y="5549710"/>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9" idx="2"/>
            <a:endCxn id="7" idx="0"/>
          </p:cNvCxnSpPr>
          <p:nvPr/>
        </p:nvCxnSpPr>
        <p:spPr>
          <a:xfrm flipH="1">
            <a:off x="2520482" y="5549710"/>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10" idx="3"/>
            <a:endCxn id="11" idx="1"/>
          </p:cNvCxnSpPr>
          <p:nvPr/>
        </p:nvCxnSpPr>
        <p:spPr>
          <a:xfrm>
            <a:off x="7587422" y="3379203"/>
            <a:ext cx="1483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0" idx="2"/>
            <a:endCxn id="13" idx="0"/>
          </p:cNvCxnSpPr>
          <p:nvPr/>
        </p:nvCxnSpPr>
        <p:spPr>
          <a:xfrm>
            <a:off x="6939350" y="3739244"/>
            <a:ext cx="1361988"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1" idx="2"/>
            <a:endCxn id="13" idx="0"/>
          </p:cNvCxnSpPr>
          <p:nvPr/>
        </p:nvCxnSpPr>
        <p:spPr>
          <a:xfrm flipH="1">
            <a:off x="8301338" y="3739244"/>
            <a:ext cx="1417454"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2" idx="0"/>
            <a:endCxn id="10" idx="2"/>
          </p:cNvCxnSpPr>
          <p:nvPr/>
        </p:nvCxnSpPr>
        <p:spPr>
          <a:xfrm flipH="1" flipV="1">
            <a:off x="6939350" y="3739243"/>
            <a:ext cx="1393034" cy="370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2" idx="0"/>
            <a:endCxn id="11" idx="2"/>
          </p:cNvCxnSpPr>
          <p:nvPr/>
        </p:nvCxnSpPr>
        <p:spPr>
          <a:xfrm flipV="1">
            <a:off x="8332384" y="3739243"/>
            <a:ext cx="1386408" cy="370306"/>
          </a:xfrm>
          <a:prstGeom prst="line">
            <a:avLst/>
          </a:prstGeom>
        </p:spPr>
        <p:style>
          <a:lnRef idx="1">
            <a:schemeClr val="accent1"/>
          </a:lnRef>
          <a:fillRef idx="0">
            <a:schemeClr val="accent1"/>
          </a:fillRef>
          <a:effectRef idx="0">
            <a:schemeClr val="accent1"/>
          </a:effectRef>
          <a:fontRef idx="minor">
            <a:schemeClr val="tx1"/>
          </a:fontRef>
        </p:style>
      </p:cxnSp>
      <p:sp>
        <p:nvSpPr>
          <p:cNvPr id="24" name="左右矢印吹き出し 23"/>
          <p:cNvSpPr/>
          <p:nvPr/>
        </p:nvSpPr>
        <p:spPr>
          <a:xfrm>
            <a:off x="4747048" y="3340303"/>
            <a:ext cx="1618292" cy="1249000"/>
          </a:xfrm>
          <a:prstGeom prst="leftRightArrowCallout">
            <a:avLst/>
          </a:prstGeom>
          <a:solidFill>
            <a:schemeClr val="accent5">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固定項目</a:t>
            </a:r>
          </a:p>
        </p:txBody>
      </p:sp>
      <p:sp>
        <p:nvSpPr>
          <p:cNvPr id="25" name="左右矢印吹き出し 24"/>
          <p:cNvSpPr/>
          <p:nvPr/>
        </p:nvSpPr>
        <p:spPr>
          <a:xfrm>
            <a:off x="5943752" y="4965808"/>
            <a:ext cx="1618292" cy="1249000"/>
          </a:xfrm>
          <a:prstGeom prst="leftRightArrowCallout">
            <a:avLst/>
          </a:prstGeom>
          <a:solidFill>
            <a:schemeClr val="accent3">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34" charset="-128"/>
              </a:rPr>
              <a:t>変動項目</a:t>
            </a:r>
          </a:p>
        </p:txBody>
      </p:sp>
      <p:cxnSp>
        <p:nvCxnSpPr>
          <p:cNvPr id="26" name="直線コネクタ 25"/>
          <p:cNvCxnSpPr/>
          <p:nvPr/>
        </p:nvCxnSpPr>
        <p:spPr>
          <a:xfrm flipH="1">
            <a:off x="4031582" y="3727299"/>
            <a:ext cx="7156" cy="1102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8316861" y="4797006"/>
            <a:ext cx="31046" cy="1025139"/>
          </a:xfrm>
          <a:prstGeom prst="line">
            <a:avLst/>
          </a:prstGeom>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1632619" y="2983571"/>
            <a:ext cx="1633974"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latin typeface="Calibri"/>
                <a:ea typeface="ＭＳ Ｐゴシック" panose="020B0600070205080204" pitchFamily="34" charset="-128"/>
              </a:rPr>
              <a:t>ウォ</a:t>
            </a:r>
            <a:r>
              <a:rPr lang="en-US" altLang="ja-JP" sz="1200" b="1" dirty="0">
                <a:solidFill>
                  <a:prstClr val="white"/>
                </a:solidFill>
                <a:latin typeface="Calibri"/>
                <a:ea typeface="ＭＳ Ｐゴシック" panose="020B0600070205080204" pitchFamily="34" charset="-128"/>
              </a:rPr>
              <a:t>―</a:t>
            </a:r>
            <a:r>
              <a:rPr lang="ja-JP" altLang="en-US" sz="1200" b="1" dirty="0">
                <a:solidFill>
                  <a:prstClr val="white"/>
                </a:solidFill>
                <a:latin typeface="Calibri"/>
                <a:ea typeface="ＭＳ Ｐゴシック" panose="020B0600070205080204" pitchFamily="34" charset="-128"/>
              </a:rPr>
              <a:t>ターフォール</a:t>
            </a:r>
          </a:p>
        </p:txBody>
      </p:sp>
      <p:sp>
        <p:nvSpPr>
          <p:cNvPr id="29" name="角丸四角形 28"/>
          <p:cNvSpPr/>
          <p:nvPr/>
        </p:nvSpPr>
        <p:spPr>
          <a:xfrm>
            <a:off x="7812805" y="2983571"/>
            <a:ext cx="1008112"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latin typeface="Calibri"/>
                <a:ea typeface="ＭＳ Ｐゴシック" panose="020B0600070205080204" pitchFamily="34" charset="-128"/>
              </a:rPr>
              <a:t>アジャイル</a:t>
            </a:r>
          </a:p>
        </p:txBody>
      </p:sp>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65</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051134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solidFill>
                  <a:srgbClr val="002060"/>
                </a:solidFill>
              </a:rPr>
              <a:t>システム設計方法の変化</a:t>
            </a:r>
          </a:p>
        </p:txBody>
      </p:sp>
      <p:sp>
        <p:nvSpPr>
          <p:cNvPr id="3" name="コンテンツ プレースホルダー 2"/>
          <p:cNvSpPr>
            <a:spLocks noGrp="1"/>
          </p:cNvSpPr>
          <p:nvPr>
            <p:ph idx="1"/>
          </p:nvPr>
        </p:nvSpPr>
        <p:spPr>
          <a:xfrm>
            <a:off x="2063552" y="1098285"/>
            <a:ext cx="8229600" cy="5688632"/>
          </a:xfrm>
        </p:spPr>
        <p:txBody>
          <a:bodyPr>
            <a:normAutofit lnSpcReduction="10000"/>
          </a:bodyPr>
          <a:lstStyle/>
          <a:p>
            <a:r>
              <a:rPr lang="ja-JP" altLang="en-US" sz="2000" dirty="0">
                <a:solidFill>
                  <a:srgbClr val="002060"/>
                </a:solidFill>
              </a:rPr>
              <a:t>何故オブジェクト（</a:t>
            </a:r>
            <a:r>
              <a:rPr lang="en-US" altLang="ja-JP" sz="2000" dirty="0">
                <a:solidFill>
                  <a:srgbClr val="002060"/>
                </a:solidFill>
              </a:rPr>
              <a:t>SOA</a:t>
            </a:r>
            <a:r>
              <a:rPr lang="ja-JP" altLang="en-US" sz="2000" dirty="0">
                <a:solidFill>
                  <a:srgbClr val="002060"/>
                </a:solidFill>
              </a:rPr>
              <a:t>）を使用しているのに再利用が困難なのか？再利用されないのか？</a:t>
            </a:r>
            <a:endParaRPr lang="en-US" altLang="ja-JP" sz="2000" dirty="0">
              <a:solidFill>
                <a:srgbClr val="002060"/>
              </a:solidFill>
            </a:endParaRPr>
          </a:p>
          <a:p>
            <a:pPr lvl="1"/>
            <a:r>
              <a:rPr lang="ja-JP" altLang="en-US" sz="1600" dirty="0">
                <a:solidFill>
                  <a:srgbClr val="002060"/>
                </a:solidFill>
              </a:rPr>
              <a:t>ソフトウエアの標準部品（コンポーネント）は簡単に設計できるのか？</a:t>
            </a:r>
            <a:endParaRPr lang="en-US" altLang="ja-JP" sz="1600" dirty="0">
              <a:solidFill>
                <a:srgbClr val="002060"/>
              </a:solidFill>
            </a:endParaRPr>
          </a:p>
          <a:p>
            <a:pPr lvl="1"/>
            <a:r>
              <a:rPr lang="ja-JP" altLang="en-US" sz="1600" dirty="0">
                <a:solidFill>
                  <a:srgbClr val="002060"/>
                </a:solidFill>
              </a:rPr>
              <a:t>いきなり標準部品（コンポーネント）の設計に入って居ませんか？</a:t>
            </a:r>
            <a:endParaRPr lang="en-US" altLang="ja-JP" sz="16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r>
              <a:rPr lang="ja-JP" altLang="en-US" sz="2000" b="1" dirty="0">
                <a:solidFill>
                  <a:srgbClr val="002060"/>
                </a:solidFill>
              </a:rPr>
              <a:t>業務プロセスで設計するという方法があります。</a:t>
            </a:r>
            <a:endParaRPr lang="en-US" altLang="ja-JP" sz="2000" b="1" dirty="0">
              <a:solidFill>
                <a:srgbClr val="002060"/>
              </a:solidFill>
            </a:endParaRPr>
          </a:p>
          <a:p>
            <a:pPr lvl="1"/>
            <a:r>
              <a:rPr lang="ja-JP" altLang="en-US" sz="1600" dirty="0">
                <a:solidFill>
                  <a:srgbClr val="002060"/>
                </a:solidFill>
              </a:rPr>
              <a:t>ユーザー・ストーリー</a:t>
            </a:r>
            <a:endParaRPr lang="en-US" altLang="ja-JP" sz="1600" dirty="0">
              <a:solidFill>
                <a:srgbClr val="002060"/>
              </a:solidFill>
            </a:endParaRPr>
          </a:p>
          <a:p>
            <a:pPr lvl="1"/>
            <a:r>
              <a:rPr lang="ja-JP" altLang="en-US" sz="1600" dirty="0">
                <a:solidFill>
                  <a:srgbClr val="002060"/>
                </a:solidFill>
              </a:rPr>
              <a:t>ボディー・プロセス（</a:t>
            </a:r>
            <a:r>
              <a:rPr lang="en-US" altLang="ja-JP" sz="1600" dirty="0">
                <a:solidFill>
                  <a:srgbClr val="002060"/>
                </a:solidFill>
              </a:rPr>
              <a:t>Body</a:t>
            </a:r>
            <a:r>
              <a:rPr lang="ja-JP" altLang="en-US" sz="1600" dirty="0">
                <a:solidFill>
                  <a:srgbClr val="002060"/>
                </a:solidFill>
              </a:rPr>
              <a:t>）：　業種を問わず共通している基本プロセス</a:t>
            </a:r>
            <a:endParaRPr lang="en-US" altLang="ja-JP" sz="1600" dirty="0">
              <a:solidFill>
                <a:srgbClr val="002060"/>
              </a:solidFill>
            </a:endParaRPr>
          </a:p>
          <a:p>
            <a:pPr lvl="1"/>
            <a:r>
              <a:rPr lang="ja-JP" altLang="en-US" sz="1600" dirty="0">
                <a:solidFill>
                  <a:srgbClr val="002060"/>
                </a:solidFill>
              </a:rPr>
              <a:t>オルタナティブ・プロセス（</a:t>
            </a:r>
            <a:r>
              <a:rPr lang="en-US" altLang="ja-JP" sz="1600" dirty="0">
                <a:solidFill>
                  <a:srgbClr val="002060"/>
                </a:solidFill>
              </a:rPr>
              <a:t>Alternative</a:t>
            </a:r>
            <a:r>
              <a:rPr lang="ja-JP" altLang="en-US" sz="1600" dirty="0">
                <a:solidFill>
                  <a:srgbClr val="002060"/>
                </a:solidFill>
              </a:rPr>
              <a:t>）：　業種特性に影響を受けるプロセス</a:t>
            </a:r>
            <a:endParaRPr lang="en-US" altLang="ja-JP" sz="1600" dirty="0">
              <a:solidFill>
                <a:srgbClr val="002060"/>
              </a:solidFill>
            </a:endParaRPr>
          </a:p>
          <a:p>
            <a:pPr lvl="1"/>
            <a:r>
              <a:rPr lang="ja-JP" altLang="en-US" sz="1600" dirty="0">
                <a:solidFill>
                  <a:srgbClr val="002060"/>
                </a:solidFill>
              </a:rPr>
              <a:t>オプション・プロセス（</a:t>
            </a:r>
            <a:r>
              <a:rPr lang="en-US" altLang="ja-JP" sz="1600" dirty="0">
                <a:solidFill>
                  <a:srgbClr val="002060"/>
                </a:solidFill>
              </a:rPr>
              <a:t>Option</a:t>
            </a:r>
            <a:r>
              <a:rPr lang="ja-JP" altLang="en-US" sz="1600" dirty="0">
                <a:solidFill>
                  <a:srgbClr val="002060"/>
                </a:solidFill>
              </a:rPr>
              <a:t>）：　企業の商慣習や慣行に影響を受けるプロセス</a:t>
            </a:r>
          </a:p>
        </p:txBody>
      </p:sp>
      <p:sp>
        <p:nvSpPr>
          <p:cNvPr id="4" name="角丸四角形 3"/>
          <p:cNvSpPr/>
          <p:nvPr/>
        </p:nvSpPr>
        <p:spPr>
          <a:xfrm rot="-1020000">
            <a:off x="1941792" y="2563609"/>
            <a:ext cx="1872208" cy="576064"/>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Calibri"/>
                <a:ea typeface="ＭＳ Ｐゴシック" panose="020B0600070205080204" pitchFamily="34" charset="-128"/>
              </a:rPr>
              <a:t>機能で設計</a:t>
            </a:r>
          </a:p>
        </p:txBody>
      </p:sp>
      <p:grpSp>
        <p:nvGrpSpPr>
          <p:cNvPr id="63" name="グループ化 62"/>
          <p:cNvGrpSpPr/>
          <p:nvPr/>
        </p:nvGrpSpPr>
        <p:grpSpPr>
          <a:xfrm>
            <a:off x="2383682" y="2347587"/>
            <a:ext cx="4257645" cy="2237581"/>
            <a:chOff x="943405" y="2294237"/>
            <a:chExt cx="4257645" cy="2237581"/>
          </a:xfrm>
        </p:grpSpPr>
        <p:sp>
          <p:nvSpPr>
            <p:cNvPr id="5" name="正方形/長方形 4"/>
            <p:cNvSpPr/>
            <p:nvPr/>
          </p:nvSpPr>
          <p:spPr>
            <a:xfrm>
              <a:off x="2537587" y="2294237"/>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34" charset="-128"/>
                </a:rPr>
                <a:t>プロダクト</a:t>
              </a:r>
            </a:p>
          </p:txBody>
        </p:sp>
        <p:sp>
          <p:nvSpPr>
            <p:cNvPr id="6" name="正方形/長方形 5"/>
            <p:cNvSpPr/>
            <p:nvPr/>
          </p:nvSpPr>
          <p:spPr>
            <a:xfrm>
              <a:off x="1043608" y="3044123"/>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サブシステム</a:t>
              </a:r>
            </a:p>
          </p:txBody>
        </p:sp>
        <p:sp>
          <p:nvSpPr>
            <p:cNvPr id="7" name="正方形/長方形 6"/>
            <p:cNvSpPr/>
            <p:nvPr/>
          </p:nvSpPr>
          <p:spPr>
            <a:xfrm>
              <a:off x="2537587"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サブシステム</a:t>
              </a:r>
            </a:p>
          </p:txBody>
        </p:sp>
        <p:sp>
          <p:nvSpPr>
            <p:cNvPr id="8" name="正方形/長方形 7"/>
            <p:cNvSpPr/>
            <p:nvPr/>
          </p:nvSpPr>
          <p:spPr>
            <a:xfrm>
              <a:off x="3995936"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サブシステム</a:t>
              </a:r>
            </a:p>
          </p:txBody>
        </p:sp>
        <p:cxnSp>
          <p:nvCxnSpPr>
            <p:cNvPr id="12" name="カギ線コネクタ 11"/>
            <p:cNvCxnSpPr>
              <a:stCxn id="5" idx="2"/>
              <a:endCxn id="6" idx="0"/>
            </p:cNvCxnSpPr>
            <p:nvPr/>
          </p:nvCxnSpPr>
          <p:spPr>
            <a:xfrm rot="5400000">
              <a:off x="2243747" y="2174219"/>
              <a:ext cx="245830" cy="149397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カギ線コネクタ 14"/>
            <p:cNvCxnSpPr>
              <a:endCxn id="7" idx="0"/>
            </p:cNvCxnSpPr>
            <p:nvPr/>
          </p:nvCxnSpPr>
          <p:spPr>
            <a:xfrm>
              <a:off x="2656452" y="2798293"/>
              <a:ext cx="457199" cy="2460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stCxn id="5" idx="2"/>
              <a:endCxn id="8" idx="0"/>
            </p:cNvCxnSpPr>
            <p:nvPr/>
          </p:nvCxnSpPr>
          <p:spPr>
            <a:xfrm rot="16200000" flipH="1">
              <a:off x="3719786" y="2192157"/>
              <a:ext cx="246078" cy="14583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943405" y="3899136"/>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2" name="円/楕円 21"/>
            <p:cNvSpPr/>
            <p:nvPr/>
          </p:nvSpPr>
          <p:spPr>
            <a:xfrm>
              <a:off x="1375453"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3" name="円/楕円 22"/>
            <p:cNvSpPr/>
            <p:nvPr/>
          </p:nvSpPr>
          <p:spPr>
            <a:xfrm>
              <a:off x="1807501"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4" name="円/楕円 23"/>
            <p:cNvSpPr/>
            <p:nvPr/>
          </p:nvSpPr>
          <p:spPr>
            <a:xfrm>
              <a:off x="4769002"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5" name="円/楕円 24"/>
            <p:cNvSpPr/>
            <p:nvPr/>
          </p:nvSpPr>
          <p:spPr>
            <a:xfrm>
              <a:off x="2440428"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6" name="円/楕円 25"/>
            <p:cNvSpPr/>
            <p:nvPr/>
          </p:nvSpPr>
          <p:spPr>
            <a:xfrm>
              <a:off x="3329674"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7" name="円/楕円 26"/>
            <p:cNvSpPr/>
            <p:nvPr/>
          </p:nvSpPr>
          <p:spPr>
            <a:xfrm>
              <a:off x="2897626" y="387580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8" name="円/楕円 27"/>
            <p:cNvSpPr/>
            <p:nvPr/>
          </p:nvSpPr>
          <p:spPr>
            <a:xfrm>
              <a:off x="4336954" y="3899137"/>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sp>
          <p:nvSpPr>
            <p:cNvPr id="29" name="円/楕円 28"/>
            <p:cNvSpPr/>
            <p:nvPr/>
          </p:nvSpPr>
          <p:spPr>
            <a:xfrm>
              <a:off x="3923928"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34" charset="-128"/>
                </a:rPr>
                <a:t>機能</a:t>
              </a:r>
            </a:p>
          </p:txBody>
        </p:sp>
        <p:cxnSp>
          <p:nvCxnSpPr>
            <p:cNvPr id="31" name="直線コネクタ 30"/>
            <p:cNvCxnSpPr>
              <a:stCxn id="6" idx="2"/>
              <a:endCxn id="21" idx="0"/>
            </p:cNvCxnSpPr>
            <p:nvPr/>
          </p:nvCxnSpPr>
          <p:spPr>
            <a:xfrm flipH="1">
              <a:off x="1159429" y="3548179"/>
              <a:ext cx="460243" cy="350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6" idx="2"/>
              <a:endCxn id="22" idx="0"/>
            </p:cNvCxnSpPr>
            <p:nvPr/>
          </p:nvCxnSpPr>
          <p:spPr>
            <a:xfrm flipH="1">
              <a:off x="1591477" y="3548179"/>
              <a:ext cx="28195"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6" idx="2"/>
              <a:endCxn id="23" idx="0"/>
            </p:cNvCxnSpPr>
            <p:nvPr/>
          </p:nvCxnSpPr>
          <p:spPr>
            <a:xfrm>
              <a:off x="1619672" y="3548179"/>
              <a:ext cx="403853"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7" idx="2"/>
              <a:endCxn id="25" idx="0"/>
            </p:cNvCxnSpPr>
            <p:nvPr/>
          </p:nvCxnSpPr>
          <p:spPr>
            <a:xfrm flipH="1">
              <a:off x="2656452" y="3548427"/>
              <a:ext cx="457199"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7" idx="2"/>
              <a:endCxn id="27" idx="0"/>
            </p:cNvCxnSpPr>
            <p:nvPr/>
          </p:nvCxnSpPr>
          <p:spPr>
            <a:xfrm flipH="1">
              <a:off x="3113650" y="3548427"/>
              <a:ext cx="1" cy="327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7" idx="2"/>
              <a:endCxn id="26" idx="0"/>
            </p:cNvCxnSpPr>
            <p:nvPr/>
          </p:nvCxnSpPr>
          <p:spPr>
            <a:xfrm>
              <a:off x="3113651" y="3548427"/>
              <a:ext cx="432047"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8" idx="2"/>
              <a:endCxn id="29" idx="0"/>
            </p:cNvCxnSpPr>
            <p:nvPr/>
          </p:nvCxnSpPr>
          <p:spPr>
            <a:xfrm flipH="1">
              <a:off x="4139952" y="3548427"/>
              <a:ext cx="432048" cy="350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8" idx="2"/>
              <a:endCxn id="28" idx="0"/>
            </p:cNvCxnSpPr>
            <p:nvPr/>
          </p:nvCxnSpPr>
          <p:spPr>
            <a:xfrm flipH="1">
              <a:off x="4552978" y="3548427"/>
              <a:ext cx="19022" cy="350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8" idx="2"/>
              <a:endCxn id="24" idx="0"/>
            </p:cNvCxnSpPr>
            <p:nvPr/>
          </p:nvCxnSpPr>
          <p:spPr>
            <a:xfrm>
              <a:off x="4572000" y="3548427"/>
              <a:ext cx="413026" cy="3507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7640813" y="4393079"/>
            <a:ext cx="2731236" cy="1033533"/>
            <a:chOff x="2915816" y="3717032"/>
            <a:chExt cx="3824042" cy="1656184"/>
          </a:xfrm>
        </p:grpSpPr>
        <p:sp>
          <p:nvSpPr>
            <p:cNvPr id="68" name="円/楕円 67"/>
            <p:cNvSpPr/>
            <p:nvPr/>
          </p:nvSpPr>
          <p:spPr>
            <a:xfrm>
              <a:off x="2915816" y="3717032"/>
              <a:ext cx="1152128" cy="16561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69" name="円/楕円 68"/>
            <p:cNvSpPr/>
            <p:nvPr/>
          </p:nvSpPr>
          <p:spPr>
            <a:xfrm>
              <a:off x="5587730" y="3717032"/>
              <a:ext cx="1152128" cy="1656184"/>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70" name="円/楕円 69"/>
            <p:cNvSpPr/>
            <p:nvPr/>
          </p:nvSpPr>
          <p:spPr>
            <a:xfrm>
              <a:off x="3167844" y="3987062"/>
              <a:ext cx="648072" cy="11161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71" name="円/楕円 70"/>
            <p:cNvSpPr/>
            <p:nvPr/>
          </p:nvSpPr>
          <p:spPr>
            <a:xfrm>
              <a:off x="3329862" y="4257092"/>
              <a:ext cx="324036" cy="57606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cxnSp>
          <p:nvCxnSpPr>
            <p:cNvPr id="72" name="直線コネクタ 71"/>
            <p:cNvCxnSpPr>
              <a:stCxn id="68" idx="0"/>
              <a:endCxn id="69" idx="0"/>
            </p:cNvCxnSpPr>
            <p:nvPr/>
          </p:nvCxnSpPr>
          <p:spPr>
            <a:xfrm>
              <a:off x="3491880" y="3717032"/>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p:cNvCxnSpPr>
              <a:stCxn id="68" idx="4"/>
              <a:endCxn id="69" idx="4"/>
            </p:cNvCxnSpPr>
            <p:nvPr/>
          </p:nvCxnSpPr>
          <p:spPr>
            <a:xfrm>
              <a:off x="3491880" y="5373216"/>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5839758" y="3987062"/>
              <a:ext cx="648072" cy="1116124"/>
            </a:xfrm>
            <a:prstGeom prst="ellipse">
              <a:avLst/>
            </a:prstGeom>
            <a:solidFill>
              <a:schemeClr val="accent1">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75" name="円/楕円 74"/>
            <p:cNvSpPr/>
            <p:nvPr/>
          </p:nvSpPr>
          <p:spPr>
            <a:xfrm>
              <a:off x="6001776" y="4257092"/>
              <a:ext cx="324036" cy="576064"/>
            </a:xfrm>
            <a:prstGeom prst="ellipse">
              <a:avLst/>
            </a:prstGeom>
            <a:solidFill>
              <a:schemeClr val="accent1">
                <a:lumMod val="7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cxnSp>
          <p:nvCxnSpPr>
            <p:cNvPr id="76" name="直線コネクタ 75"/>
            <p:cNvCxnSpPr>
              <a:stCxn id="71" idx="0"/>
              <a:endCxn id="75" idx="0"/>
            </p:cNvCxnSpPr>
            <p:nvPr/>
          </p:nvCxnSpPr>
          <p:spPr>
            <a:xfrm>
              <a:off x="3491880" y="4257092"/>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stCxn id="71" idx="4"/>
              <a:endCxn id="75" idx="4"/>
            </p:cNvCxnSpPr>
            <p:nvPr/>
          </p:nvCxnSpPr>
          <p:spPr>
            <a:xfrm>
              <a:off x="3491880" y="4833156"/>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stCxn id="70" idx="0"/>
              <a:endCxn id="74" idx="0"/>
            </p:cNvCxnSpPr>
            <p:nvPr/>
          </p:nvCxnSpPr>
          <p:spPr>
            <a:xfrm>
              <a:off x="3491880" y="3987062"/>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stCxn id="70" idx="4"/>
              <a:endCxn id="74" idx="4"/>
            </p:cNvCxnSpPr>
            <p:nvPr/>
          </p:nvCxnSpPr>
          <p:spPr>
            <a:xfrm>
              <a:off x="3491880" y="5103186"/>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sp>
        <p:nvSpPr>
          <p:cNvPr id="83" name="角丸四角形 82"/>
          <p:cNvSpPr/>
          <p:nvPr/>
        </p:nvSpPr>
        <p:spPr>
          <a:xfrm rot="1020000">
            <a:off x="8613063" y="3852721"/>
            <a:ext cx="1872208" cy="576064"/>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Calibri"/>
                <a:ea typeface="ＭＳ Ｐゴシック" panose="020B0600070205080204" pitchFamily="34" charset="-128"/>
              </a:rPr>
              <a:t>プロセスで設計</a:t>
            </a:r>
          </a:p>
        </p:txBody>
      </p:sp>
      <p:sp>
        <p:nvSpPr>
          <p:cNvPr id="9" name="日付プレースホルダー 8"/>
          <p:cNvSpPr>
            <a:spLocks noGrp="1"/>
          </p:cNvSpPr>
          <p:nvPr>
            <p:ph type="dt" sz="half" idx="10"/>
          </p:nvPr>
        </p:nvSpPr>
        <p:spPr/>
        <p:txBody>
          <a:bodyPr/>
          <a:lstStyle/>
          <a:p>
            <a:r>
              <a:rPr lang="en-US" altLang="ja-JP">
                <a:solidFill>
                  <a:prstClr val="black">
                    <a:tint val="75000"/>
                  </a:prstClr>
                </a:solidFill>
                <a:latin typeface="Calibri"/>
                <a:ea typeface="ＭＳ Ｐゴシック" panose="020B0600070205080204" pitchFamily="34" charset="-128"/>
              </a:rPr>
              <a:t>2015/11/26</a:t>
            </a:r>
            <a:endParaRPr lang="ja-JP" altLang="en-US">
              <a:solidFill>
                <a:prstClr val="black">
                  <a:tint val="75000"/>
                </a:prstClr>
              </a:solidFill>
              <a:latin typeface="Calibri"/>
              <a:ea typeface="ＭＳ Ｐゴシック" panose="020B0600070205080204" pitchFamily="34" charset="-128"/>
            </a:endParaRPr>
          </a:p>
        </p:txBody>
      </p:sp>
      <p:sp>
        <p:nvSpPr>
          <p:cNvPr id="10" name="スライド番号プレースホルダー 9"/>
          <p:cNvSpPr>
            <a:spLocks noGrp="1"/>
          </p:cNvSpPr>
          <p:nvPr>
            <p:ph type="sldNum" sz="quarter" idx="12"/>
          </p:nvPr>
        </p:nvSpPr>
        <p:spPr/>
        <p:txBody>
          <a:bodyPr/>
          <a:lstStyle/>
          <a:p>
            <a:fld id="{A5BEEA4A-895B-44DE-8197-2459B52054CF}" type="slidenum">
              <a:rPr lang="ja-JP" altLang="en-US">
                <a:solidFill>
                  <a:prstClr val="black">
                    <a:tint val="75000"/>
                  </a:prstClr>
                </a:solidFill>
                <a:latin typeface="Calibri"/>
                <a:ea typeface="ＭＳ Ｐゴシック" panose="020B0600070205080204" pitchFamily="34" charset="-128"/>
              </a:rPr>
              <a:pPr/>
              <a:t>66</a:t>
            </a:fld>
            <a:endParaRPr lang="ja-JP" altLang="en-US">
              <a:solidFill>
                <a:prstClr val="black">
                  <a:tint val="75000"/>
                </a:prstClr>
              </a:solidFill>
              <a:latin typeface="Calibri"/>
              <a:ea typeface="ＭＳ Ｐゴシック" panose="020B0600070205080204" pitchFamily="34" charset="-128"/>
            </a:endParaRPr>
          </a:p>
        </p:txBody>
      </p:sp>
      <p:cxnSp>
        <p:nvCxnSpPr>
          <p:cNvPr id="32" name="カギ線コネクタ 31"/>
          <p:cNvCxnSpPr/>
          <p:nvPr/>
        </p:nvCxnSpPr>
        <p:spPr>
          <a:xfrm rot="5400000" flipH="1" flipV="1">
            <a:off x="7517126" y="5013351"/>
            <a:ext cx="607387" cy="400376"/>
          </a:xfrm>
          <a:prstGeom prst="bentConnector2">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カギ線コネクタ 50"/>
          <p:cNvCxnSpPr/>
          <p:nvPr/>
        </p:nvCxnSpPr>
        <p:spPr>
          <a:xfrm rot="5400000" flipH="1" flipV="1">
            <a:off x="8918762" y="5531682"/>
            <a:ext cx="691180" cy="144016"/>
          </a:xfrm>
          <a:prstGeom prst="bentConnector3">
            <a:avLst>
              <a:gd name="adj1" fmla="val -2498"/>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カギ線コネクタ 59"/>
          <p:cNvCxnSpPr/>
          <p:nvPr/>
        </p:nvCxnSpPr>
        <p:spPr>
          <a:xfrm rot="5400000" flipH="1" flipV="1">
            <a:off x="9327684" y="5648096"/>
            <a:ext cx="738693" cy="295724"/>
          </a:xfrm>
          <a:prstGeom prst="bentConnector3">
            <a:avLst>
              <a:gd name="adj1" fmla="val 879"/>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a:off x="7575164" y="3341164"/>
            <a:ext cx="2862534" cy="646331"/>
            <a:chOff x="6051164" y="2955691"/>
            <a:chExt cx="2862534" cy="646331"/>
          </a:xfrm>
        </p:grpSpPr>
        <p:sp>
          <p:nvSpPr>
            <p:cNvPr id="11" name="角丸四角形 10"/>
            <p:cNvSpPr/>
            <p:nvPr/>
          </p:nvSpPr>
          <p:spPr>
            <a:xfrm>
              <a:off x="6051164" y="2955691"/>
              <a:ext cx="1185613" cy="616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34" charset="-128"/>
                </a:rPr>
                <a:t>プロセス</a:t>
              </a:r>
            </a:p>
          </p:txBody>
        </p:sp>
        <p:sp>
          <p:nvSpPr>
            <p:cNvPr id="52" name="角丸四角形 51"/>
            <p:cNvSpPr/>
            <p:nvPr/>
          </p:nvSpPr>
          <p:spPr>
            <a:xfrm>
              <a:off x="7728085" y="2974557"/>
              <a:ext cx="1185613" cy="616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34" charset="-128"/>
                </a:rPr>
                <a:t>ルール</a:t>
              </a:r>
            </a:p>
          </p:txBody>
        </p:sp>
        <p:sp>
          <p:nvSpPr>
            <p:cNvPr id="14" name="テキスト ボックス 13"/>
            <p:cNvSpPr txBox="1"/>
            <p:nvPr/>
          </p:nvSpPr>
          <p:spPr>
            <a:xfrm>
              <a:off x="7146095" y="2955691"/>
              <a:ext cx="672672" cy="646331"/>
            </a:xfrm>
            <a:prstGeom prst="rect">
              <a:avLst/>
            </a:prstGeom>
            <a:noFill/>
          </p:spPr>
          <p:txBody>
            <a:bodyPr wrap="square" rtlCol="0">
              <a:spAutoFit/>
            </a:bodyPr>
            <a:lstStyle/>
            <a:p>
              <a:r>
                <a:rPr lang="ja-JP" altLang="en-US" sz="3600" dirty="0">
                  <a:solidFill>
                    <a:srgbClr val="7030A0"/>
                  </a:solidFill>
                  <a:latin typeface="Calibri"/>
                  <a:ea typeface="ＭＳ Ｐゴシック" panose="020B0600070205080204" pitchFamily="34" charset="-128"/>
                </a:rPr>
                <a:t>＋</a:t>
              </a:r>
            </a:p>
          </p:txBody>
        </p:sp>
      </p:grpSp>
    </p:spTree>
    <p:extLst>
      <p:ext uri="{BB962C8B-B14F-4D97-AF65-F5344CB8AC3E}">
        <p14:creationId xmlns:p14="http://schemas.microsoft.com/office/powerpoint/2010/main" val="517404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EC4B3982-258A-4F03-B5DD-6561DB94380C}"/>
              </a:ext>
            </a:extLst>
          </p:cNvPr>
          <p:cNvSpPr>
            <a:spLocks noGrp="1"/>
          </p:cNvSpPr>
          <p:nvPr>
            <p:ph type="title"/>
          </p:nvPr>
        </p:nvSpPr>
        <p:spPr>
          <a:xfrm>
            <a:off x="838200" y="365125"/>
            <a:ext cx="10515600" cy="579255"/>
          </a:xfrm>
        </p:spPr>
        <p:txBody>
          <a:bodyPr>
            <a:normAutofit/>
          </a:bodyPr>
          <a:lstStyle/>
          <a:p>
            <a:r>
              <a:rPr lang="en-US" altLang="ja-JP" sz="3200" dirty="0"/>
              <a:t>Gall’s Law</a:t>
            </a:r>
            <a:r>
              <a:rPr lang="ja-JP" altLang="en-US" sz="3200" dirty="0"/>
              <a:t>　（ゴールの法則）</a:t>
            </a:r>
            <a:endParaRPr kumimoji="1" lang="ja-JP" altLang="en-US" sz="3200" dirty="0"/>
          </a:p>
        </p:txBody>
      </p:sp>
      <p:sp>
        <p:nvSpPr>
          <p:cNvPr id="7" name="正方形/長方形 6">
            <a:extLst>
              <a:ext uri="{FF2B5EF4-FFF2-40B4-BE49-F238E27FC236}">
                <a16:creationId xmlns:a16="http://schemas.microsoft.com/office/drawing/2014/main" id="{657FAF70-0040-4872-ACBF-25B7F8346CED}"/>
              </a:ext>
            </a:extLst>
          </p:cNvPr>
          <p:cNvSpPr/>
          <p:nvPr/>
        </p:nvSpPr>
        <p:spPr>
          <a:xfrm>
            <a:off x="838200" y="1135386"/>
            <a:ext cx="10702977" cy="1477328"/>
          </a:xfrm>
          <a:prstGeom prst="rect">
            <a:avLst/>
          </a:prstGeom>
        </p:spPr>
        <p:txBody>
          <a:bodyPr wrap="square">
            <a:spAutoFit/>
          </a:bodyPr>
          <a:lstStyle/>
          <a:p>
            <a:r>
              <a:rPr lang="en-US" altLang="ja-JP" dirty="0" err="1"/>
              <a:t>Systemantics</a:t>
            </a:r>
            <a:r>
              <a:rPr lang="en-US" altLang="ja-JP" dirty="0"/>
              <a:t>: How Systems Work and Especially How They Fail by Quadrangle, The New York Times Book Company</a:t>
            </a:r>
          </a:p>
          <a:p>
            <a:r>
              <a:rPr lang="ja-JP" altLang="en-US" dirty="0"/>
              <a:t>彼の著書</a:t>
            </a:r>
            <a:r>
              <a:rPr lang="en-US" altLang="ja-JP" dirty="0"/>
              <a:t>1977</a:t>
            </a:r>
            <a:r>
              <a:rPr lang="ja-JP" altLang="en-US" dirty="0"/>
              <a:t>年ニューヨークタイムス出版から刊行した</a:t>
            </a:r>
            <a:r>
              <a:rPr lang="en-US" altLang="ja-JP" dirty="0"/>
              <a:t>『Systematics: How Systems Work and Especially How They Fail by Quadrangle,』(</a:t>
            </a:r>
            <a:r>
              <a:rPr lang="ja-JP" altLang="en-US" dirty="0"/>
              <a:t>体系学：どの様にシステムは作用するか？そして特にどの様にそれらは四方から囲まれて失敗に終わるのか？</a:t>
            </a:r>
            <a:r>
              <a:rPr lang="en-US" altLang="ja-JP" dirty="0"/>
              <a:t>)</a:t>
            </a:r>
          </a:p>
        </p:txBody>
      </p:sp>
      <p:sp>
        <p:nvSpPr>
          <p:cNvPr id="8" name="正方形/長方形 7">
            <a:extLst>
              <a:ext uri="{FF2B5EF4-FFF2-40B4-BE49-F238E27FC236}">
                <a16:creationId xmlns:a16="http://schemas.microsoft.com/office/drawing/2014/main" id="{75FFB3B5-BD62-4729-81B5-13EF0E44EF0C}"/>
              </a:ext>
            </a:extLst>
          </p:cNvPr>
          <p:cNvSpPr/>
          <p:nvPr/>
        </p:nvSpPr>
        <p:spPr>
          <a:xfrm>
            <a:off x="838200" y="2849250"/>
            <a:ext cx="10702977" cy="2554545"/>
          </a:xfrm>
          <a:prstGeom prst="rect">
            <a:avLst/>
          </a:prstGeom>
        </p:spPr>
        <p:txBody>
          <a:bodyPr wrap="square">
            <a:spAutoFit/>
          </a:bodyPr>
          <a:lstStyle/>
          <a:p>
            <a:r>
              <a:rPr lang="en-US" altLang="ja-JP" sz="2000" dirty="0"/>
              <a:t>“A complex system that works is invariably found to have evolved from a simple system that worked. A complex system designed from scratch never works and cannot be patched up to make it work. You have to start over with a working simple system.” </a:t>
            </a:r>
          </a:p>
          <a:p>
            <a:r>
              <a:rPr lang="en-US" altLang="ja-JP" sz="2000" dirty="0"/>
              <a:t>~ John Gall</a:t>
            </a:r>
          </a:p>
          <a:p>
            <a:r>
              <a:rPr lang="ja-JP" altLang="en-US" sz="2000" dirty="0"/>
              <a:t>複雑なシステムそれは例外なくしっかりと動くシンプル（単純）なシステムから発展（進化）している事が解る。最初から複雑なシステムを設計すると決して上手く動かないし、動くようにまとめ上げる事が出来ない。</a:t>
            </a:r>
          </a:p>
          <a:p>
            <a:r>
              <a:rPr lang="ja-JP" altLang="en-US" sz="2000" dirty="0"/>
              <a:t>確実に動くシンプル（単純）なシステムから始めなさい。</a:t>
            </a:r>
            <a:r>
              <a:rPr lang="en-US" altLang="ja-JP" sz="2000" dirty="0"/>
              <a:t>【</a:t>
            </a:r>
            <a:r>
              <a:rPr lang="ja-JP" altLang="en-US" sz="2000" dirty="0"/>
              <a:t>ジョン・ゴール</a:t>
            </a:r>
            <a:r>
              <a:rPr lang="en-US" altLang="ja-JP" sz="2000" dirty="0"/>
              <a:t>】</a:t>
            </a:r>
          </a:p>
        </p:txBody>
      </p:sp>
      <p:sp>
        <p:nvSpPr>
          <p:cNvPr id="9" name="正方形/長方形 8">
            <a:extLst>
              <a:ext uri="{FF2B5EF4-FFF2-40B4-BE49-F238E27FC236}">
                <a16:creationId xmlns:a16="http://schemas.microsoft.com/office/drawing/2014/main" id="{D0966C17-E9A1-4B61-8293-A22A5D1F5EEF}"/>
              </a:ext>
            </a:extLst>
          </p:cNvPr>
          <p:cNvSpPr/>
          <p:nvPr/>
        </p:nvSpPr>
        <p:spPr>
          <a:xfrm>
            <a:off x="1762593" y="5969655"/>
            <a:ext cx="8854190" cy="523220"/>
          </a:xfrm>
          <a:prstGeom prst="rect">
            <a:avLst/>
          </a:prstGeom>
        </p:spPr>
        <p:txBody>
          <a:bodyPr wrap="square">
            <a:spAutoFit/>
          </a:bodyPr>
          <a:lstStyle/>
          <a:p>
            <a:r>
              <a:rPr lang="en-US" altLang="ja-JP" sz="1400" dirty="0"/>
              <a:t>John Gall (September 18, 1925 - December 15, 2014) was an American author and retired pediatrician</a:t>
            </a:r>
          </a:p>
          <a:p>
            <a:r>
              <a:rPr lang="ja-JP" altLang="en-US" sz="1400" dirty="0"/>
              <a:t>ジョン・ゴール（</a:t>
            </a:r>
            <a:r>
              <a:rPr lang="en-US" altLang="ja-JP" sz="1400" dirty="0"/>
              <a:t>1925</a:t>
            </a:r>
            <a:r>
              <a:rPr lang="ja-JP" altLang="en-US" sz="1400" dirty="0"/>
              <a:t>年</a:t>
            </a:r>
            <a:r>
              <a:rPr lang="en-US" altLang="ja-JP" sz="1400" dirty="0"/>
              <a:t>9</a:t>
            </a:r>
            <a:r>
              <a:rPr lang="ja-JP" altLang="en-US" sz="1400" dirty="0"/>
              <a:t>月</a:t>
            </a:r>
            <a:r>
              <a:rPr lang="en-US" altLang="ja-JP" sz="1400" dirty="0"/>
              <a:t>18</a:t>
            </a:r>
            <a:r>
              <a:rPr lang="ja-JP" altLang="en-US" sz="1400" dirty="0"/>
              <a:t>日生まれ、</a:t>
            </a:r>
            <a:r>
              <a:rPr lang="en-US" altLang="ja-JP" sz="1400" dirty="0"/>
              <a:t>2014</a:t>
            </a:r>
            <a:r>
              <a:rPr lang="ja-JP" altLang="en-US" sz="1400" dirty="0"/>
              <a:t>年</a:t>
            </a:r>
            <a:r>
              <a:rPr lang="en-US" altLang="ja-JP" sz="1400" dirty="0"/>
              <a:t>12</a:t>
            </a:r>
            <a:r>
              <a:rPr lang="ja-JP" altLang="en-US" sz="1400" dirty="0"/>
              <a:t>月</a:t>
            </a:r>
            <a:r>
              <a:rPr lang="en-US" altLang="ja-JP" sz="1400" dirty="0"/>
              <a:t>15</a:t>
            </a:r>
            <a:r>
              <a:rPr lang="ja-JP" altLang="en-US" sz="1400" dirty="0"/>
              <a:t>日没）アメリカの作家、元小児科医</a:t>
            </a:r>
          </a:p>
        </p:txBody>
      </p:sp>
    </p:spTree>
    <p:extLst>
      <p:ext uri="{BB962C8B-B14F-4D97-AF65-F5344CB8AC3E}">
        <p14:creationId xmlns:p14="http://schemas.microsoft.com/office/powerpoint/2010/main" val="1656587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ChangeArrowheads="1"/>
          </p:cNvSpPr>
          <p:nvPr>
            <p:ph type="title"/>
          </p:nvPr>
        </p:nvSpPr>
        <p:spPr>
          <a:xfrm>
            <a:off x="1981200" y="274638"/>
            <a:ext cx="8229600" cy="850106"/>
          </a:xfrm>
        </p:spPr>
        <p:txBody>
          <a:bodyPr>
            <a:normAutofit/>
          </a:bodyPr>
          <a:lstStyle/>
          <a:p>
            <a:pPr>
              <a:defRPr/>
            </a:pPr>
            <a:r>
              <a:rPr lang="ja-JP" altLang="en-US" sz="2800" dirty="0">
                <a:solidFill>
                  <a:srgbClr val="002060"/>
                </a:solidFill>
              </a:rPr>
              <a:t>アジャイル開発におけるソフトウエアの作り方</a:t>
            </a:r>
          </a:p>
        </p:txBody>
      </p:sp>
      <p:sp>
        <p:nvSpPr>
          <p:cNvPr id="392197" name="AutoShape 5"/>
          <p:cNvSpPr>
            <a:spLocks noChangeArrowheads="1"/>
          </p:cNvSpPr>
          <p:nvPr/>
        </p:nvSpPr>
        <p:spPr bwMode="auto">
          <a:xfrm>
            <a:off x="2889250" y="2049464"/>
            <a:ext cx="647700" cy="574675"/>
          </a:xfrm>
          <a:prstGeom prst="flowChartDisplay">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198" name="AutoShape 6"/>
          <p:cNvSpPr>
            <a:spLocks noChangeArrowheads="1"/>
          </p:cNvSpPr>
          <p:nvPr/>
        </p:nvSpPr>
        <p:spPr bwMode="auto">
          <a:xfrm>
            <a:off x="5840414"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199" name="AutoShape 7"/>
          <p:cNvSpPr>
            <a:spLocks noChangeArrowheads="1"/>
          </p:cNvSpPr>
          <p:nvPr/>
        </p:nvSpPr>
        <p:spPr bwMode="auto">
          <a:xfrm>
            <a:off x="6992939"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00" name="AutoShape 8"/>
          <p:cNvSpPr>
            <a:spLocks noChangeArrowheads="1"/>
          </p:cNvSpPr>
          <p:nvPr/>
        </p:nvSpPr>
        <p:spPr bwMode="auto">
          <a:xfrm>
            <a:off x="8145464"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01" name="AutoShape 9"/>
          <p:cNvSpPr>
            <a:spLocks noChangeArrowheads="1"/>
          </p:cNvSpPr>
          <p:nvPr/>
        </p:nvSpPr>
        <p:spPr bwMode="auto">
          <a:xfrm>
            <a:off x="9297988" y="2049464"/>
            <a:ext cx="863600" cy="574675"/>
          </a:xfrm>
          <a:prstGeom prst="flowChartDocumen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02" name="AutoShape 10"/>
          <p:cNvSpPr>
            <a:spLocks noChangeArrowheads="1"/>
          </p:cNvSpPr>
          <p:nvPr/>
        </p:nvSpPr>
        <p:spPr bwMode="auto">
          <a:xfrm>
            <a:off x="2024063" y="2120901"/>
            <a:ext cx="647700" cy="358775"/>
          </a:xfrm>
          <a:prstGeom prst="flowChartManualInput">
            <a:avLst/>
          </a:prstGeom>
          <a:solidFill>
            <a:srgbClr val="CCFFFF"/>
          </a:solidFill>
          <a:ln w="12700">
            <a:solidFill>
              <a:srgbClr val="0000FF"/>
            </a:solidFill>
            <a:miter lim="800000"/>
            <a:headEnd/>
            <a:tailEnd/>
          </a:ln>
        </p:spPr>
        <p:txBody>
          <a:bodyPr wrap="none" anchor="ctr"/>
          <a:lstStyle/>
          <a:p>
            <a:r>
              <a:rPr lang="en-US" altLang="ja-JP" sz="2000">
                <a:solidFill>
                  <a:srgbClr val="000000"/>
                </a:solidFill>
                <a:latin typeface="Calibri"/>
                <a:ea typeface="ＭＳ Ｐゴシック" panose="020B0600070205080204" pitchFamily="34" charset="-128"/>
              </a:rPr>
              <a:t>◎</a:t>
            </a:r>
          </a:p>
        </p:txBody>
      </p:sp>
      <p:sp>
        <p:nvSpPr>
          <p:cNvPr id="392203" name="AutoShape 11"/>
          <p:cNvSpPr>
            <a:spLocks noChangeArrowheads="1"/>
          </p:cNvSpPr>
          <p:nvPr/>
        </p:nvSpPr>
        <p:spPr bwMode="auto">
          <a:xfrm>
            <a:off x="2024063" y="2624139"/>
            <a:ext cx="647700" cy="358775"/>
          </a:xfrm>
          <a:prstGeom prst="flowChartManualInput">
            <a:avLst/>
          </a:prstGeom>
          <a:solidFill>
            <a:srgbClr val="CCFFCC"/>
          </a:solidFill>
          <a:ln w="12700">
            <a:solidFill>
              <a:srgbClr val="0080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34" charset="-128"/>
              </a:rPr>
              <a:t>○</a:t>
            </a:r>
          </a:p>
        </p:txBody>
      </p:sp>
      <p:sp>
        <p:nvSpPr>
          <p:cNvPr id="392204" name="AutoShape 12"/>
          <p:cNvSpPr>
            <a:spLocks noChangeArrowheads="1"/>
          </p:cNvSpPr>
          <p:nvPr/>
        </p:nvSpPr>
        <p:spPr bwMode="auto">
          <a:xfrm>
            <a:off x="2024063" y="3057526"/>
            <a:ext cx="647700" cy="358775"/>
          </a:xfrm>
          <a:prstGeom prst="flowChartManualInput">
            <a:avLst/>
          </a:prstGeom>
          <a:solidFill>
            <a:srgbClr val="FFCC99"/>
          </a:solidFill>
          <a:ln w="12700">
            <a:solidFill>
              <a:srgbClr val="FF66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34" charset="-128"/>
              </a:rPr>
              <a:t>×</a:t>
            </a:r>
          </a:p>
        </p:txBody>
      </p:sp>
      <p:sp>
        <p:nvSpPr>
          <p:cNvPr id="392205" name="AutoShape 13"/>
          <p:cNvSpPr>
            <a:spLocks noChangeArrowheads="1"/>
          </p:cNvSpPr>
          <p:nvPr/>
        </p:nvSpPr>
        <p:spPr bwMode="auto">
          <a:xfrm>
            <a:off x="2024063" y="3560764"/>
            <a:ext cx="647700" cy="358775"/>
          </a:xfrm>
          <a:prstGeom prst="flowChartManualInput">
            <a:avLst/>
          </a:prstGeom>
          <a:solidFill>
            <a:srgbClr val="FFFF99"/>
          </a:solidFill>
          <a:ln w="12700">
            <a:solidFill>
              <a:srgbClr val="99CC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34" charset="-128"/>
              </a:rPr>
              <a:t>△</a:t>
            </a:r>
          </a:p>
        </p:txBody>
      </p:sp>
      <p:sp>
        <p:nvSpPr>
          <p:cNvPr id="392206" name="AutoShape 14"/>
          <p:cNvSpPr>
            <a:spLocks noChangeArrowheads="1"/>
          </p:cNvSpPr>
          <p:nvPr/>
        </p:nvSpPr>
        <p:spPr bwMode="auto">
          <a:xfrm>
            <a:off x="4760914" y="4424364"/>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07" name="AutoShape 15"/>
          <p:cNvSpPr>
            <a:spLocks noChangeArrowheads="1"/>
          </p:cNvSpPr>
          <p:nvPr/>
        </p:nvSpPr>
        <p:spPr bwMode="auto">
          <a:xfrm>
            <a:off x="5840414" y="4424364"/>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08" name="AutoShape 16"/>
          <p:cNvSpPr>
            <a:spLocks noChangeArrowheads="1"/>
          </p:cNvSpPr>
          <p:nvPr/>
        </p:nvSpPr>
        <p:spPr bwMode="auto">
          <a:xfrm>
            <a:off x="9297988" y="2840039"/>
            <a:ext cx="1008062" cy="574675"/>
          </a:xfrm>
          <a:prstGeom prst="flowChartMultidocumen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09" name="AutoShape 17"/>
          <p:cNvSpPr>
            <a:spLocks noChangeArrowheads="1"/>
          </p:cNvSpPr>
          <p:nvPr/>
        </p:nvSpPr>
        <p:spPr bwMode="auto">
          <a:xfrm>
            <a:off x="2889250" y="2768601"/>
            <a:ext cx="647700" cy="574675"/>
          </a:xfrm>
          <a:prstGeom prst="flowChartDisplay">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10" name="AutoShape 18"/>
          <p:cNvSpPr>
            <a:spLocks noChangeArrowheads="1"/>
          </p:cNvSpPr>
          <p:nvPr/>
        </p:nvSpPr>
        <p:spPr bwMode="auto">
          <a:xfrm>
            <a:off x="2889250" y="5073651"/>
            <a:ext cx="647700" cy="574675"/>
          </a:xfrm>
          <a:prstGeom prst="flowChartDisplay">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11" name="AutoShape 19"/>
          <p:cNvSpPr>
            <a:spLocks noChangeArrowheads="1"/>
          </p:cNvSpPr>
          <p:nvPr/>
        </p:nvSpPr>
        <p:spPr bwMode="auto">
          <a:xfrm>
            <a:off x="4760914" y="3560764"/>
            <a:ext cx="865187" cy="574675"/>
          </a:xfrm>
          <a:prstGeom prst="flowChartProcess">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12" name="AutoShape 20"/>
          <p:cNvSpPr>
            <a:spLocks noChangeArrowheads="1"/>
          </p:cNvSpPr>
          <p:nvPr/>
        </p:nvSpPr>
        <p:spPr bwMode="auto">
          <a:xfrm>
            <a:off x="5840413" y="3560764"/>
            <a:ext cx="863600" cy="574675"/>
          </a:xfrm>
          <a:prstGeom prst="flowChartDocumen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cxnSp>
        <p:nvCxnSpPr>
          <p:cNvPr id="392213" name="AutoShape 21"/>
          <p:cNvCxnSpPr>
            <a:cxnSpLocks noChangeShapeType="1"/>
            <a:stCxn id="392211" idx="3"/>
            <a:endCxn id="392212" idx="1"/>
          </p:cNvCxnSpPr>
          <p:nvPr/>
        </p:nvCxnSpPr>
        <p:spPr bwMode="auto">
          <a:xfrm>
            <a:off x="5626101" y="3848100"/>
            <a:ext cx="214313" cy="0"/>
          </a:xfrm>
          <a:prstGeom prst="straightConnector1">
            <a:avLst/>
          </a:prstGeom>
          <a:noFill/>
          <a:ln w="1905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392214" name="AutoShape 22"/>
          <p:cNvCxnSpPr>
            <a:cxnSpLocks noChangeShapeType="1"/>
            <a:stCxn id="392206" idx="3"/>
            <a:endCxn id="392207" idx="1"/>
          </p:cNvCxnSpPr>
          <p:nvPr/>
        </p:nvCxnSpPr>
        <p:spPr bwMode="auto">
          <a:xfrm>
            <a:off x="5626101" y="4711700"/>
            <a:ext cx="214313"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15" name="AutoShape 23"/>
          <p:cNvCxnSpPr>
            <a:cxnSpLocks noChangeShapeType="1"/>
            <a:stCxn id="392222" idx="2"/>
            <a:endCxn id="392211" idx="1"/>
          </p:cNvCxnSpPr>
          <p:nvPr/>
        </p:nvCxnSpPr>
        <p:spPr bwMode="auto">
          <a:xfrm rot="16200000" flipH="1">
            <a:off x="3825876" y="2913063"/>
            <a:ext cx="1222375" cy="64770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6" name="AutoShape 24"/>
          <p:cNvCxnSpPr>
            <a:cxnSpLocks noChangeShapeType="1"/>
            <a:stCxn id="392217" idx="2"/>
            <a:endCxn id="392206" idx="1"/>
          </p:cNvCxnSpPr>
          <p:nvPr/>
        </p:nvCxnSpPr>
        <p:spPr bwMode="auto">
          <a:xfrm rot="16200000" flipH="1">
            <a:off x="4149726" y="4100513"/>
            <a:ext cx="574675" cy="64770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392217" name="AutoShape 25"/>
          <p:cNvSpPr>
            <a:spLocks noChangeArrowheads="1"/>
          </p:cNvSpPr>
          <p:nvPr/>
        </p:nvSpPr>
        <p:spPr bwMode="auto">
          <a:xfrm>
            <a:off x="3681413" y="3560763"/>
            <a:ext cx="863600" cy="576262"/>
          </a:xfrm>
          <a:prstGeom prst="flowChartDecision">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cxnSp>
        <p:nvCxnSpPr>
          <p:cNvPr id="392218" name="AutoShape 26"/>
          <p:cNvCxnSpPr>
            <a:cxnSpLocks noChangeShapeType="1"/>
            <a:stCxn id="392211" idx="0"/>
            <a:endCxn id="392209" idx="3"/>
          </p:cNvCxnSpPr>
          <p:nvPr/>
        </p:nvCxnSpPr>
        <p:spPr bwMode="auto">
          <a:xfrm rot="5400000" flipH="1">
            <a:off x="4113213" y="2479676"/>
            <a:ext cx="504825" cy="165735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9" name="AutoShape 27"/>
          <p:cNvCxnSpPr>
            <a:cxnSpLocks noChangeShapeType="1"/>
            <a:stCxn id="392206" idx="2"/>
            <a:endCxn id="392210" idx="3"/>
          </p:cNvCxnSpPr>
          <p:nvPr/>
        </p:nvCxnSpPr>
        <p:spPr bwMode="auto">
          <a:xfrm rot="5400000">
            <a:off x="4184650" y="4351338"/>
            <a:ext cx="361950" cy="165735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0" name="AutoShape 28"/>
          <p:cNvCxnSpPr>
            <a:cxnSpLocks noChangeShapeType="1"/>
            <a:stCxn id="392197" idx="3"/>
            <a:endCxn id="392198" idx="1"/>
          </p:cNvCxnSpPr>
          <p:nvPr/>
        </p:nvCxnSpPr>
        <p:spPr bwMode="auto">
          <a:xfrm>
            <a:off x="3536951" y="2336800"/>
            <a:ext cx="2303463"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1" name="AutoShape 29"/>
          <p:cNvSpPr>
            <a:spLocks noChangeArrowheads="1"/>
          </p:cNvSpPr>
          <p:nvPr/>
        </p:nvSpPr>
        <p:spPr bwMode="auto">
          <a:xfrm>
            <a:off x="4760914" y="2049464"/>
            <a:ext cx="865187" cy="574675"/>
          </a:xfrm>
          <a:prstGeom prst="flowChartProcess">
            <a:avLst/>
          </a:prstGeom>
          <a:solidFill>
            <a:srgbClr val="CCFFCC"/>
          </a:solidFill>
          <a:ln w="12700">
            <a:solidFill>
              <a:srgbClr val="0080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392222" name="AutoShape 30"/>
          <p:cNvSpPr>
            <a:spLocks noChangeArrowheads="1"/>
          </p:cNvSpPr>
          <p:nvPr/>
        </p:nvSpPr>
        <p:spPr bwMode="auto">
          <a:xfrm>
            <a:off x="3681413" y="2049463"/>
            <a:ext cx="863600" cy="576262"/>
          </a:xfrm>
          <a:prstGeom prst="flowChartDecision">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cxnSp>
        <p:nvCxnSpPr>
          <p:cNvPr id="392223" name="AutoShape 31"/>
          <p:cNvCxnSpPr>
            <a:cxnSpLocks noChangeShapeType="1"/>
            <a:stCxn id="392198" idx="3"/>
            <a:endCxn id="392199" idx="1"/>
          </p:cNvCxnSpPr>
          <p:nvPr/>
        </p:nvCxnSpPr>
        <p:spPr bwMode="auto">
          <a:xfrm>
            <a:off x="6705600" y="2336800"/>
            <a:ext cx="28733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92224" name="AutoShape 32"/>
          <p:cNvCxnSpPr>
            <a:cxnSpLocks noChangeShapeType="1"/>
            <a:stCxn id="392199" idx="3"/>
            <a:endCxn id="392200" idx="1"/>
          </p:cNvCxnSpPr>
          <p:nvPr/>
        </p:nvCxnSpPr>
        <p:spPr bwMode="auto">
          <a:xfrm>
            <a:off x="7858125"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392225" name="AutoShape 33"/>
          <p:cNvCxnSpPr>
            <a:cxnSpLocks noChangeShapeType="1"/>
            <a:stCxn id="392200" idx="3"/>
            <a:endCxn id="392201" idx="1"/>
          </p:cNvCxnSpPr>
          <p:nvPr/>
        </p:nvCxnSpPr>
        <p:spPr bwMode="auto">
          <a:xfrm>
            <a:off x="9010650"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6" name="AutoShape 34"/>
          <p:cNvSpPr>
            <a:spLocks noChangeArrowheads="1"/>
          </p:cNvSpPr>
          <p:nvPr/>
        </p:nvSpPr>
        <p:spPr bwMode="auto">
          <a:xfrm>
            <a:off x="8145464" y="2840039"/>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cxnSp>
        <p:nvCxnSpPr>
          <p:cNvPr id="392227" name="AutoShape 35"/>
          <p:cNvCxnSpPr>
            <a:cxnSpLocks noChangeShapeType="1"/>
          </p:cNvCxnSpPr>
          <p:nvPr/>
        </p:nvCxnSpPr>
        <p:spPr bwMode="auto">
          <a:xfrm>
            <a:off x="9009064" y="3128963"/>
            <a:ext cx="287337"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28" name="AutoShape 36"/>
          <p:cNvCxnSpPr>
            <a:cxnSpLocks noChangeShapeType="1"/>
            <a:stCxn id="392199" idx="3"/>
            <a:endCxn id="392226" idx="1"/>
          </p:cNvCxnSpPr>
          <p:nvPr/>
        </p:nvCxnSpPr>
        <p:spPr bwMode="auto">
          <a:xfrm>
            <a:off x="7858125" y="2336801"/>
            <a:ext cx="287338" cy="790575"/>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9" name="AutoShape 37"/>
          <p:cNvCxnSpPr>
            <a:cxnSpLocks noChangeShapeType="1"/>
            <a:stCxn id="392207" idx="3"/>
            <a:endCxn id="392199" idx="1"/>
          </p:cNvCxnSpPr>
          <p:nvPr/>
        </p:nvCxnSpPr>
        <p:spPr bwMode="auto">
          <a:xfrm flipV="1">
            <a:off x="6705600" y="2336800"/>
            <a:ext cx="287338" cy="2374900"/>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60454" name="Rectangle 41"/>
          <p:cNvSpPr>
            <a:spLocks noChangeArrowheads="1"/>
          </p:cNvSpPr>
          <p:nvPr/>
        </p:nvSpPr>
        <p:spPr bwMode="auto">
          <a:xfrm>
            <a:off x="7858126" y="4713288"/>
            <a:ext cx="504825" cy="215900"/>
          </a:xfrm>
          <a:prstGeom prst="rec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60455" name="Rectangle 42"/>
          <p:cNvSpPr>
            <a:spLocks noChangeArrowheads="1"/>
          </p:cNvSpPr>
          <p:nvPr/>
        </p:nvSpPr>
        <p:spPr bwMode="auto">
          <a:xfrm>
            <a:off x="7858126" y="5073650"/>
            <a:ext cx="504825" cy="215900"/>
          </a:xfrm>
          <a:prstGeom prst="rect">
            <a:avLst/>
          </a:prstGeom>
          <a:solidFill>
            <a:srgbClr val="CCFFCC"/>
          </a:solidFill>
          <a:ln w="12700">
            <a:solidFill>
              <a:srgbClr val="339966"/>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60456" name="Rectangle 43"/>
          <p:cNvSpPr>
            <a:spLocks noChangeArrowheads="1"/>
          </p:cNvSpPr>
          <p:nvPr/>
        </p:nvSpPr>
        <p:spPr bwMode="auto">
          <a:xfrm>
            <a:off x="7858126" y="5432425"/>
            <a:ext cx="504825" cy="215900"/>
          </a:xfrm>
          <a:prstGeom prst="rec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60457" name="Rectangle 44"/>
          <p:cNvSpPr>
            <a:spLocks noChangeArrowheads="1"/>
          </p:cNvSpPr>
          <p:nvPr/>
        </p:nvSpPr>
        <p:spPr bwMode="auto">
          <a:xfrm>
            <a:off x="7858126" y="5792788"/>
            <a:ext cx="504825" cy="215900"/>
          </a:xfrm>
          <a:prstGeom prst="rec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34" charset="-128"/>
            </a:endParaRPr>
          </a:p>
        </p:txBody>
      </p:sp>
      <p:sp>
        <p:nvSpPr>
          <p:cNvPr id="60458" name="Text Box 45"/>
          <p:cNvSpPr txBox="1">
            <a:spLocks noChangeArrowheads="1"/>
          </p:cNvSpPr>
          <p:nvPr/>
        </p:nvSpPr>
        <p:spPr bwMode="auto">
          <a:xfrm>
            <a:off x="8361364" y="4640263"/>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１</a:t>
            </a:r>
          </a:p>
        </p:txBody>
      </p:sp>
      <p:sp>
        <p:nvSpPr>
          <p:cNvPr id="60459" name="Text Box 46"/>
          <p:cNvSpPr txBox="1">
            <a:spLocks noChangeArrowheads="1"/>
          </p:cNvSpPr>
          <p:nvPr/>
        </p:nvSpPr>
        <p:spPr bwMode="auto">
          <a:xfrm>
            <a:off x="8361364" y="5000625"/>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２</a:t>
            </a:r>
          </a:p>
        </p:txBody>
      </p:sp>
      <p:sp>
        <p:nvSpPr>
          <p:cNvPr id="60460" name="Text Box 47"/>
          <p:cNvSpPr txBox="1">
            <a:spLocks noChangeArrowheads="1"/>
          </p:cNvSpPr>
          <p:nvPr/>
        </p:nvSpPr>
        <p:spPr bwMode="auto">
          <a:xfrm>
            <a:off x="8361364" y="5360988"/>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３</a:t>
            </a:r>
          </a:p>
        </p:txBody>
      </p:sp>
      <p:sp>
        <p:nvSpPr>
          <p:cNvPr id="60461" name="Text Box 48"/>
          <p:cNvSpPr txBox="1">
            <a:spLocks noChangeArrowheads="1"/>
          </p:cNvSpPr>
          <p:nvPr/>
        </p:nvSpPr>
        <p:spPr bwMode="auto">
          <a:xfrm>
            <a:off x="8361364" y="5721350"/>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４</a:t>
            </a:r>
          </a:p>
        </p:txBody>
      </p:sp>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68</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910445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2202"/>
                                        </p:tgtEl>
                                        <p:attrNameLst>
                                          <p:attrName>style.visibility</p:attrName>
                                        </p:attrNameLst>
                                      </p:cBhvr>
                                      <p:to>
                                        <p:strVal val="visible"/>
                                      </p:to>
                                    </p:set>
                                    <p:anim calcmode="lin" valueType="num">
                                      <p:cBhvr additive="base">
                                        <p:cTn id="7" dur="1000" fill="hold"/>
                                        <p:tgtEl>
                                          <p:spTgt spid="392202"/>
                                        </p:tgtEl>
                                        <p:attrNameLst>
                                          <p:attrName>ppt_x</p:attrName>
                                        </p:attrNameLst>
                                      </p:cBhvr>
                                      <p:tavLst>
                                        <p:tav tm="0">
                                          <p:val>
                                            <p:strVal val="#ppt_x"/>
                                          </p:val>
                                        </p:tav>
                                        <p:tav tm="100000">
                                          <p:val>
                                            <p:strVal val="#ppt_x"/>
                                          </p:val>
                                        </p:tav>
                                      </p:tavLst>
                                    </p:anim>
                                    <p:anim calcmode="lin" valueType="num">
                                      <p:cBhvr additive="base">
                                        <p:cTn id="8" dur="1000" fill="hold"/>
                                        <p:tgtEl>
                                          <p:spTgt spid="39220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92197"/>
                                        </p:tgtEl>
                                        <p:attrNameLst>
                                          <p:attrName>style.visibility</p:attrName>
                                        </p:attrNameLst>
                                      </p:cBhvr>
                                      <p:to>
                                        <p:strVal val="visible"/>
                                      </p:to>
                                    </p:set>
                                    <p:animEffect transition="in" filter="wipe(up)">
                                      <p:cBhvr>
                                        <p:cTn id="13" dur="1000"/>
                                        <p:tgtEl>
                                          <p:spTgt spid="392197"/>
                                        </p:tgtEl>
                                      </p:cBhvr>
                                    </p:animEffect>
                                  </p:childTnLst>
                                </p:cTn>
                              </p:par>
                              <p:par>
                                <p:cTn id="14" presetID="22" presetClass="entr" presetSubtype="1" fill="hold" nodeType="withEffect">
                                  <p:stCondLst>
                                    <p:cond delay="0"/>
                                  </p:stCondLst>
                                  <p:childTnLst>
                                    <p:set>
                                      <p:cBhvr>
                                        <p:cTn id="15" dur="1" fill="hold">
                                          <p:stCondLst>
                                            <p:cond delay="0"/>
                                          </p:stCondLst>
                                        </p:cTn>
                                        <p:tgtEl>
                                          <p:spTgt spid="392220"/>
                                        </p:tgtEl>
                                        <p:attrNameLst>
                                          <p:attrName>style.visibility</p:attrName>
                                        </p:attrNameLst>
                                      </p:cBhvr>
                                      <p:to>
                                        <p:strVal val="visible"/>
                                      </p:to>
                                    </p:set>
                                    <p:animEffect transition="in" filter="wipe(up)">
                                      <p:cBhvr>
                                        <p:cTn id="16" dur="1000"/>
                                        <p:tgtEl>
                                          <p:spTgt spid="39222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92198"/>
                                        </p:tgtEl>
                                        <p:attrNameLst>
                                          <p:attrName>style.visibility</p:attrName>
                                        </p:attrNameLst>
                                      </p:cBhvr>
                                      <p:to>
                                        <p:strVal val="visible"/>
                                      </p:to>
                                    </p:set>
                                    <p:animEffect transition="in" filter="wipe(up)">
                                      <p:cBhvr>
                                        <p:cTn id="19" dur="1000"/>
                                        <p:tgtEl>
                                          <p:spTgt spid="392198"/>
                                        </p:tgtEl>
                                      </p:cBhvr>
                                    </p:animEffect>
                                  </p:childTnLst>
                                </p:cTn>
                              </p:par>
                              <p:par>
                                <p:cTn id="20" presetID="22" presetClass="entr" presetSubtype="1" fill="hold" nodeType="withEffect">
                                  <p:stCondLst>
                                    <p:cond delay="0"/>
                                  </p:stCondLst>
                                  <p:childTnLst>
                                    <p:set>
                                      <p:cBhvr>
                                        <p:cTn id="21" dur="1" fill="hold">
                                          <p:stCondLst>
                                            <p:cond delay="0"/>
                                          </p:stCondLst>
                                        </p:cTn>
                                        <p:tgtEl>
                                          <p:spTgt spid="392223"/>
                                        </p:tgtEl>
                                        <p:attrNameLst>
                                          <p:attrName>style.visibility</p:attrName>
                                        </p:attrNameLst>
                                      </p:cBhvr>
                                      <p:to>
                                        <p:strVal val="visible"/>
                                      </p:to>
                                    </p:set>
                                    <p:animEffect transition="in" filter="wipe(up)">
                                      <p:cBhvr>
                                        <p:cTn id="22" dur="1000"/>
                                        <p:tgtEl>
                                          <p:spTgt spid="39222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92199"/>
                                        </p:tgtEl>
                                        <p:attrNameLst>
                                          <p:attrName>style.visibility</p:attrName>
                                        </p:attrNameLst>
                                      </p:cBhvr>
                                      <p:to>
                                        <p:strVal val="visible"/>
                                      </p:to>
                                    </p:set>
                                    <p:animEffect transition="in" filter="wipe(up)">
                                      <p:cBhvr>
                                        <p:cTn id="25" dur="1000"/>
                                        <p:tgtEl>
                                          <p:spTgt spid="392199"/>
                                        </p:tgtEl>
                                      </p:cBhvr>
                                    </p:animEffect>
                                  </p:childTnLst>
                                </p:cTn>
                              </p:par>
                              <p:par>
                                <p:cTn id="26" presetID="22" presetClass="entr" presetSubtype="1" fill="hold" nodeType="withEffect">
                                  <p:stCondLst>
                                    <p:cond delay="0"/>
                                  </p:stCondLst>
                                  <p:childTnLst>
                                    <p:set>
                                      <p:cBhvr>
                                        <p:cTn id="27" dur="1" fill="hold">
                                          <p:stCondLst>
                                            <p:cond delay="0"/>
                                          </p:stCondLst>
                                        </p:cTn>
                                        <p:tgtEl>
                                          <p:spTgt spid="392224"/>
                                        </p:tgtEl>
                                        <p:attrNameLst>
                                          <p:attrName>style.visibility</p:attrName>
                                        </p:attrNameLst>
                                      </p:cBhvr>
                                      <p:to>
                                        <p:strVal val="visible"/>
                                      </p:to>
                                    </p:set>
                                    <p:animEffect transition="in" filter="wipe(up)">
                                      <p:cBhvr>
                                        <p:cTn id="28" dur="1000"/>
                                        <p:tgtEl>
                                          <p:spTgt spid="39222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92200"/>
                                        </p:tgtEl>
                                        <p:attrNameLst>
                                          <p:attrName>style.visibility</p:attrName>
                                        </p:attrNameLst>
                                      </p:cBhvr>
                                      <p:to>
                                        <p:strVal val="visible"/>
                                      </p:to>
                                    </p:set>
                                    <p:animEffect transition="in" filter="wipe(up)">
                                      <p:cBhvr>
                                        <p:cTn id="31" dur="1000"/>
                                        <p:tgtEl>
                                          <p:spTgt spid="392200"/>
                                        </p:tgtEl>
                                      </p:cBhvr>
                                    </p:animEffect>
                                  </p:childTnLst>
                                </p:cTn>
                              </p:par>
                              <p:par>
                                <p:cTn id="32" presetID="22" presetClass="entr" presetSubtype="1" fill="hold" nodeType="withEffect">
                                  <p:stCondLst>
                                    <p:cond delay="0"/>
                                  </p:stCondLst>
                                  <p:childTnLst>
                                    <p:set>
                                      <p:cBhvr>
                                        <p:cTn id="33" dur="1" fill="hold">
                                          <p:stCondLst>
                                            <p:cond delay="0"/>
                                          </p:stCondLst>
                                        </p:cTn>
                                        <p:tgtEl>
                                          <p:spTgt spid="392225"/>
                                        </p:tgtEl>
                                        <p:attrNameLst>
                                          <p:attrName>style.visibility</p:attrName>
                                        </p:attrNameLst>
                                      </p:cBhvr>
                                      <p:to>
                                        <p:strVal val="visible"/>
                                      </p:to>
                                    </p:set>
                                    <p:animEffect transition="in" filter="wipe(up)">
                                      <p:cBhvr>
                                        <p:cTn id="34" dur="1000"/>
                                        <p:tgtEl>
                                          <p:spTgt spid="3922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92201"/>
                                        </p:tgtEl>
                                        <p:attrNameLst>
                                          <p:attrName>style.visibility</p:attrName>
                                        </p:attrNameLst>
                                      </p:cBhvr>
                                      <p:to>
                                        <p:strVal val="visible"/>
                                      </p:to>
                                    </p:set>
                                    <p:animEffect transition="in" filter="wipe(up)">
                                      <p:cBhvr>
                                        <p:cTn id="37" dur="1000"/>
                                        <p:tgtEl>
                                          <p:spTgt spid="3922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2203"/>
                                        </p:tgtEl>
                                        <p:attrNameLst>
                                          <p:attrName>style.visibility</p:attrName>
                                        </p:attrNameLst>
                                      </p:cBhvr>
                                      <p:to>
                                        <p:strVal val="visible"/>
                                      </p:to>
                                    </p:set>
                                    <p:animEffect transition="in" filter="wipe(down)">
                                      <p:cBhvr>
                                        <p:cTn id="42" dur="1000"/>
                                        <p:tgtEl>
                                          <p:spTgt spid="39220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92221"/>
                                        </p:tgtEl>
                                        <p:attrNameLst>
                                          <p:attrName>style.visibility</p:attrName>
                                        </p:attrNameLst>
                                      </p:cBhvr>
                                      <p:to>
                                        <p:strVal val="visible"/>
                                      </p:to>
                                    </p:set>
                                    <p:animEffect transition="in" filter="wipe(down)">
                                      <p:cBhvr>
                                        <p:cTn id="45" dur="1000"/>
                                        <p:tgtEl>
                                          <p:spTgt spid="3922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92204"/>
                                        </p:tgtEl>
                                        <p:attrNameLst>
                                          <p:attrName>style.visibility</p:attrName>
                                        </p:attrNameLst>
                                      </p:cBhvr>
                                      <p:to>
                                        <p:strVal val="visible"/>
                                      </p:to>
                                    </p:set>
                                    <p:animEffect transition="in" filter="box(in)">
                                      <p:cBhvr>
                                        <p:cTn id="50" dur="1000"/>
                                        <p:tgtEl>
                                          <p:spTgt spid="392204"/>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92209"/>
                                        </p:tgtEl>
                                        <p:attrNameLst>
                                          <p:attrName>style.visibility</p:attrName>
                                        </p:attrNameLst>
                                      </p:cBhvr>
                                      <p:to>
                                        <p:strVal val="visible"/>
                                      </p:to>
                                    </p:set>
                                    <p:animEffect transition="in" filter="box(in)">
                                      <p:cBhvr>
                                        <p:cTn id="53" dur="1000"/>
                                        <p:tgtEl>
                                          <p:spTgt spid="39220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392222"/>
                                        </p:tgtEl>
                                        <p:attrNameLst>
                                          <p:attrName>style.visibility</p:attrName>
                                        </p:attrNameLst>
                                      </p:cBhvr>
                                      <p:to>
                                        <p:strVal val="visible"/>
                                      </p:to>
                                    </p:set>
                                    <p:animEffect transition="in" filter="box(in)">
                                      <p:cBhvr>
                                        <p:cTn id="56" dur="1000"/>
                                        <p:tgtEl>
                                          <p:spTgt spid="392222"/>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92211"/>
                                        </p:tgtEl>
                                        <p:attrNameLst>
                                          <p:attrName>style.visibility</p:attrName>
                                        </p:attrNameLst>
                                      </p:cBhvr>
                                      <p:to>
                                        <p:strVal val="visible"/>
                                      </p:to>
                                    </p:set>
                                    <p:animEffect transition="in" filter="box(in)">
                                      <p:cBhvr>
                                        <p:cTn id="59" dur="1000"/>
                                        <p:tgtEl>
                                          <p:spTgt spid="392211"/>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92212"/>
                                        </p:tgtEl>
                                        <p:attrNameLst>
                                          <p:attrName>style.visibility</p:attrName>
                                        </p:attrNameLst>
                                      </p:cBhvr>
                                      <p:to>
                                        <p:strVal val="visible"/>
                                      </p:to>
                                    </p:set>
                                    <p:animEffect transition="in" filter="box(in)">
                                      <p:cBhvr>
                                        <p:cTn id="62" dur="1000"/>
                                        <p:tgtEl>
                                          <p:spTgt spid="392212"/>
                                        </p:tgtEl>
                                      </p:cBhvr>
                                    </p:animEffect>
                                  </p:childTnLst>
                                </p:cTn>
                              </p:par>
                              <p:par>
                                <p:cTn id="63" presetID="4" presetClass="entr" presetSubtype="16" fill="hold" nodeType="withEffect">
                                  <p:stCondLst>
                                    <p:cond delay="0"/>
                                  </p:stCondLst>
                                  <p:childTnLst>
                                    <p:set>
                                      <p:cBhvr>
                                        <p:cTn id="64" dur="1" fill="hold">
                                          <p:stCondLst>
                                            <p:cond delay="0"/>
                                          </p:stCondLst>
                                        </p:cTn>
                                        <p:tgtEl>
                                          <p:spTgt spid="392213"/>
                                        </p:tgtEl>
                                        <p:attrNameLst>
                                          <p:attrName>style.visibility</p:attrName>
                                        </p:attrNameLst>
                                      </p:cBhvr>
                                      <p:to>
                                        <p:strVal val="visible"/>
                                      </p:to>
                                    </p:set>
                                    <p:animEffect transition="in" filter="box(in)">
                                      <p:cBhvr>
                                        <p:cTn id="65" dur="1000"/>
                                        <p:tgtEl>
                                          <p:spTgt spid="392213"/>
                                        </p:tgtEl>
                                      </p:cBhvr>
                                    </p:animEffect>
                                  </p:childTnLst>
                                </p:cTn>
                              </p:par>
                              <p:par>
                                <p:cTn id="66" presetID="4" presetClass="entr" presetSubtype="16" fill="hold" nodeType="withEffect">
                                  <p:stCondLst>
                                    <p:cond delay="0"/>
                                  </p:stCondLst>
                                  <p:childTnLst>
                                    <p:set>
                                      <p:cBhvr>
                                        <p:cTn id="67" dur="1" fill="hold">
                                          <p:stCondLst>
                                            <p:cond delay="0"/>
                                          </p:stCondLst>
                                        </p:cTn>
                                        <p:tgtEl>
                                          <p:spTgt spid="392215"/>
                                        </p:tgtEl>
                                        <p:attrNameLst>
                                          <p:attrName>style.visibility</p:attrName>
                                        </p:attrNameLst>
                                      </p:cBhvr>
                                      <p:to>
                                        <p:strVal val="visible"/>
                                      </p:to>
                                    </p:set>
                                    <p:animEffect transition="in" filter="box(in)">
                                      <p:cBhvr>
                                        <p:cTn id="68" dur="1000"/>
                                        <p:tgtEl>
                                          <p:spTgt spid="392215"/>
                                        </p:tgtEl>
                                      </p:cBhvr>
                                    </p:animEffect>
                                  </p:childTnLst>
                                </p:cTn>
                              </p:par>
                              <p:par>
                                <p:cTn id="69" presetID="4" presetClass="entr" presetSubtype="16" fill="hold" nodeType="withEffect">
                                  <p:stCondLst>
                                    <p:cond delay="0"/>
                                  </p:stCondLst>
                                  <p:childTnLst>
                                    <p:set>
                                      <p:cBhvr>
                                        <p:cTn id="70" dur="1" fill="hold">
                                          <p:stCondLst>
                                            <p:cond delay="0"/>
                                          </p:stCondLst>
                                        </p:cTn>
                                        <p:tgtEl>
                                          <p:spTgt spid="392218"/>
                                        </p:tgtEl>
                                        <p:attrNameLst>
                                          <p:attrName>style.visibility</p:attrName>
                                        </p:attrNameLst>
                                      </p:cBhvr>
                                      <p:to>
                                        <p:strVal val="visible"/>
                                      </p:to>
                                    </p:set>
                                    <p:animEffect transition="in" filter="box(in)">
                                      <p:cBhvr>
                                        <p:cTn id="71" dur="1000"/>
                                        <p:tgtEl>
                                          <p:spTgt spid="39221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92205"/>
                                        </p:tgtEl>
                                        <p:attrNameLst>
                                          <p:attrName>style.visibility</p:attrName>
                                        </p:attrNameLst>
                                      </p:cBhvr>
                                      <p:to>
                                        <p:strVal val="visible"/>
                                      </p:to>
                                    </p:set>
                                    <p:animEffect transition="in" filter="blinds(horizontal)">
                                      <p:cBhvr>
                                        <p:cTn id="76" dur="1000"/>
                                        <p:tgtEl>
                                          <p:spTgt spid="392205"/>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92217"/>
                                        </p:tgtEl>
                                        <p:attrNameLst>
                                          <p:attrName>style.visibility</p:attrName>
                                        </p:attrNameLst>
                                      </p:cBhvr>
                                      <p:to>
                                        <p:strVal val="visible"/>
                                      </p:to>
                                    </p:set>
                                    <p:animEffect transition="in" filter="blinds(horizontal)">
                                      <p:cBhvr>
                                        <p:cTn id="79" dur="1000"/>
                                        <p:tgtEl>
                                          <p:spTgt spid="39221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92206"/>
                                        </p:tgtEl>
                                        <p:attrNameLst>
                                          <p:attrName>style.visibility</p:attrName>
                                        </p:attrNameLst>
                                      </p:cBhvr>
                                      <p:to>
                                        <p:strVal val="visible"/>
                                      </p:to>
                                    </p:set>
                                    <p:animEffect transition="in" filter="blinds(horizontal)">
                                      <p:cBhvr>
                                        <p:cTn id="82" dur="1000"/>
                                        <p:tgtEl>
                                          <p:spTgt spid="39220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92207"/>
                                        </p:tgtEl>
                                        <p:attrNameLst>
                                          <p:attrName>style.visibility</p:attrName>
                                        </p:attrNameLst>
                                      </p:cBhvr>
                                      <p:to>
                                        <p:strVal val="visible"/>
                                      </p:to>
                                    </p:set>
                                    <p:animEffect transition="in" filter="blinds(horizontal)">
                                      <p:cBhvr>
                                        <p:cTn id="85" dur="1000"/>
                                        <p:tgtEl>
                                          <p:spTgt spid="392207"/>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92210"/>
                                        </p:tgtEl>
                                        <p:attrNameLst>
                                          <p:attrName>style.visibility</p:attrName>
                                        </p:attrNameLst>
                                      </p:cBhvr>
                                      <p:to>
                                        <p:strVal val="visible"/>
                                      </p:to>
                                    </p:set>
                                    <p:animEffect transition="in" filter="blinds(horizontal)">
                                      <p:cBhvr>
                                        <p:cTn id="88" dur="1000"/>
                                        <p:tgtEl>
                                          <p:spTgt spid="39221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392226"/>
                                        </p:tgtEl>
                                        <p:attrNameLst>
                                          <p:attrName>style.visibility</p:attrName>
                                        </p:attrNameLst>
                                      </p:cBhvr>
                                      <p:to>
                                        <p:strVal val="visible"/>
                                      </p:to>
                                    </p:set>
                                    <p:animEffect transition="in" filter="blinds(horizontal)">
                                      <p:cBhvr>
                                        <p:cTn id="91" dur="1000"/>
                                        <p:tgtEl>
                                          <p:spTgt spid="39222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92208"/>
                                        </p:tgtEl>
                                        <p:attrNameLst>
                                          <p:attrName>style.visibility</p:attrName>
                                        </p:attrNameLst>
                                      </p:cBhvr>
                                      <p:to>
                                        <p:strVal val="visible"/>
                                      </p:to>
                                    </p:set>
                                    <p:animEffect transition="in" filter="blinds(horizontal)">
                                      <p:cBhvr>
                                        <p:cTn id="94" dur="1000"/>
                                        <p:tgtEl>
                                          <p:spTgt spid="392208"/>
                                        </p:tgtEl>
                                      </p:cBhvr>
                                    </p:animEffect>
                                  </p:childTnLst>
                                </p:cTn>
                              </p:par>
                              <p:par>
                                <p:cTn id="95" presetID="3" presetClass="entr" presetSubtype="10" fill="hold" nodeType="withEffect">
                                  <p:stCondLst>
                                    <p:cond delay="0"/>
                                  </p:stCondLst>
                                  <p:childTnLst>
                                    <p:set>
                                      <p:cBhvr>
                                        <p:cTn id="96" dur="1" fill="hold">
                                          <p:stCondLst>
                                            <p:cond delay="0"/>
                                          </p:stCondLst>
                                        </p:cTn>
                                        <p:tgtEl>
                                          <p:spTgt spid="392227"/>
                                        </p:tgtEl>
                                        <p:attrNameLst>
                                          <p:attrName>style.visibility</p:attrName>
                                        </p:attrNameLst>
                                      </p:cBhvr>
                                      <p:to>
                                        <p:strVal val="visible"/>
                                      </p:to>
                                    </p:set>
                                    <p:animEffect transition="in" filter="blinds(horizontal)">
                                      <p:cBhvr>
                                        <p:cTn id="97" dur="1000"/>
                                        <p:tgtEl>
                                          <p:spTgt spid="392227"/>
                                        </p:tgtEl>
                                      </p:cBhvr>
                                    </p:animEffect>
                                  </p:childTnLst>
                                </p:cTn>
                              </p:par>
                              <p:par>
                                <p:cTn id="98" presetID="3" presetClass="entr" presetSubtype="10" fill="hold" nodeType="withEffect">
                                  <p:stCondLst>
                                    <p:cond delay="0"/>
                                  </p:stCondLst>
                                  <p:childTnLst>
                                    <p:set>
                                      <p:cBhvr>
                                        <p:cTn id="99" dur="1" fill="hold">
                                          <p:stCondLst>
                                            <p:cond delay="0"/>
                                          </p:stCondLst>
                                        </p:cTn>
                                        <p:tgtEl>
                                          <p:spTgt spid="392228"/>
                                        </p:tgtEl>
                                        <p:attrNameLst>
                                          <p:attrName>style.visibility</p:attrName>
                                        </p:attrNameLst>
                                      </p:cBhvr>
                                      <p:to>
                                        <p:strVal val="visible"/>
                                      </p:to>
                                    </p:set>
                                    <p:animEffect transition="in" filter="blinds(horizontal)">
                                      <p:cBhvr>
                                        <p:cTn id="100" dur="1000"/>
                                        <p:tgtEl>
                                          <p:spTgt spid="392228"/>
                                        </p:tgtEl>
                                      </p:cBhvr>
                                    </p:animEffect>
                                  </p:childTnLst>
                                </p:cTn>
                              </p:par>
                              <p:par>
                                <p:cTn id="101" presetID="3" presetClass="entr" presetSubtype="10" fill="hold" nodeType="withEffect">
                                  <p:stCondLst>
                                    <p:cond delay="0"/>
                                  </p:stCondLst>
                                  <p:childTnLst>
                                    <p:set>
                                      <p:cBhvr>
                                        <p:cTn id="102" dur="1" fill="hold">
                                          <p:stCondLst>
                                            <p:cond delay="0"/>
                                          </p:stCondLst>
                                        </p:cTn>
                                        <p:tgtEl>
                                          <p:spTgt spid="392229"/>
                                        </p:tgtEl>
                                        <p:attrNameLst>
                                          <p:attrName>style.visibility</p:attrName>
                                        </p:attrNameLst>
                                      </p:cBhvr>
                                      <p:to>
                                        <p:strVal val="visible"/>
                                      </p:to>
                                    </p:set>
                                    <p:animEffect transition="in" filter="blinds(horizontal)">
                                      <p:cBhvr>
                                        <p:cTn id="103" dur="1000"/>
                                        <p:tgtEl>
                                          <p:spTgt spid="392229"/>
                                        </p:tgtEl>
                                      </p:cBhvr>
                                    </p:animEffect>
                                  </p:childTnLst>
                                </p:cTn>
                              </p:par>
                              <p:par>
                                <p:cTn id="104" presetID="3" presetClass="entr" presetSubtype="10" fill="hold" nodeType="withEffect">
                                  <p:stCondLst>
                                    <p:cond delay="0"/>
                                  </p:stCondLst>
                                  <p:childTnLst>
                                    <p:set>
                                      <p:cBhvr>
                                        <p:cTn id="105" dur="1" fill="hold">
                                          <p:stCondLst>
                                            <p:cond delay="0"/>
                                          </p:stCondLst>
                                        </p:cTn>
                                        <p:tgtEl>
                                          <p:spTgt spid="392214"/>
                                        </p:tgtEl>
                                        <p:attrNameLst>
                                          <p:attrName>style.visibility</p:attrName>
                                        </p:attrNameLst>
                                      </p:cBhvr>
                                      <p:to>
                                        <p:strVal val="visible"/>
                                      </p:to>
                                    </p:set>
                                    <p:animEffect transition="in" filter="blinds(horizontal)">
                                      <p:cBhvr>
                                        <p:cTn id="106" dur="1000"/>
                                        <p:tgtEl>
                                          <p:spTgt spid="392214"/>
                                        </p:tgtEl>
                                      </p:cBhvr>
                                    </p:animEffect>
                                  </p:childTnLst>
                                </p:cTn>
                              </p:par>
                              <p:par>
                                <p:cTn id="107" presetID="3" presetClass="entr" presetSubtype="10" fill="hold" nodeType="withEffect">
                                  <p:stCondLst>
                                    <p:cond delay="0"/>
                                  </p:stCondLst>
                                  <p:childTnLst>
                                    <p:set>
                                      <p:cBhvr>
                                        <p:cTn id="108" dur="1" fill="hold">
                                          <p:stCondLst>
                                            <p:cond delay="0"/>
                                          </p:stCondLst>
                                        </p:cTn>
                                        <p:tgtEl>
                                          <p:spTgt spid="392216"/>
                                        </p:tgtEl>
                                        <p:attrNameLst>
                                          <p:attrName>style.visibility</p:attrName>
                                        </p:attrNameLst>
                                      </p:cBhvr>
                                      <p:to>
                                        <p:strVal val="visible"/>
                                      </p:to>
                                    </p:set>
                                    <p:animEffect transition="in" filter="blinds(horizontal)">
                                      <p:cBhvr>
                                        <p:cTn id="109" dur="1000"/>
                                        <p:tgtEl>
                                          <p:spTgt spid="392216"/>
                                        </p:tgtEl>
                                      </p:cBhvr>
                                    </p:animEffect>
                                  </p:childTnLst>
                                </p:cTn>
                              </p:par>
                              <p:par>
                                <p:cTn id="110" presetID="3" presetClass="entr" presetSubtype="10" fill="hold" nodeType="withEffect">
                                  <p:stCondLst>
                                    <p:cond delay="0"/>
                                  </p:stCondLst>
                                  <p:childTnLst>
                                    <p:set>
                                      <p:cBhvr>
                                        <p:cTn id="111" dur="1" fill="hold">
                                          <p:stCondLst>
                                            <p:cond delay="0"/>
                                          </p:stCondLst>
                                        </p:cTn>
                                        <p:tgtEl>
                                          <p:spTgt spid="392219"/>
                                        </p:tgtEl>
                                        <p:attrNameLst>
                                          <p:attrName>style.visibility</p:attrName>
                                        </p:attrNameLst>
                                      </p:cBhvr>
                                      <p:to>
                                        <p:strVal val="visible"/>
                                      </p:to>
                                    </p:set>
                                    <p:animEffect transition="in" filter="blinds(horizontal)">
                                      <p:cBhvr>
                                        <p:cTn id="112" dur="1000"/>
                                        <p:tgtEl>
                                          <p:spTgt spid="392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7" grpId="0" animBg="1"/>
      <p:bldP spid="392198" grpId="0" animBg="1"/>
      <p:bldP spid="392199" grpId="0" animBg="1"/>
      <p:bldP spid="392200" grpId="0" animBg="1"/>
      <p:bldP spid="392201" grpId="0" animBg="1"/>
      <p:bldP spid="392202" grpId="0" animBg="1"/>
      <p:bldP spid="392203" grpId="0" animBg="1"/>
      <p:bldP spid="392204" grpId="0" animBg="1"/>
      <p:bldP spid="392205" grpId="0" animBg="1"/>
      <p:bldP spid="392206" grpId="0" animBg="1"/>
      <p:bldP spid="392207" grpId="0" animBg="1"/>
      <p:bldP spid="392208" grpId="0" animBg="1"/>
      <p:bldP spid="392209" grpId="0" animBg="1"/>
      <p:bldP spid="392210" grpId="0" animBg="1"/>
      <p:bldP spid="392211" grpId="0" animBg="1"/>
      <p:bldP spid="392212" grpId="0" animBg="1"/>
      <p:bldP spid="392217" grpId="0" animBg="1"/>
      <p:bldP spid="392221" grpId="0" animBg="1"/>
      <p:bldP spid="392222" grpId="0" animBg="1"/>
      <p:bldP spid="3922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solidFill>
                  <a:srgbClr val="002060"/>
                </a:solidFill>
              </a:rPr>
              <a:t>アジャイル開発</a:t>
            </a:r>
            <a:r>
              <a:rPr lang="en-US" altLang="ja-JP" sz="2800" dirty="0">
                <a:solidFill>
                  <a:srgbClr val="002060"/>
                </a:solidFill>
              </a:rPr>
              <a:t>―</a:t>
            </a:r>
            <a:r>
              <a:rPr lang="ja-JP" altLang="en-US" sz="2800" dirty="0">
                <a:solidFill>
                  <a:srgbClr val="002060"/>
                </a:solidFill>
              </a:rPr>
              <a:t>概論</a:t>
            </a:r>
          </a:p>
        </p:txBody>
      </p:sp>
      <p:sp>
        <p:nvSpPr>
          <p:cNvPr id="5" name="スライド番号プレースホルダー 4"/>
          <p:cNvSpPr>
            <a:spLocks noGrp="1"/>
          </p:cNvSpPr>
          <p:nvPr>
            <p:ph type="sldNum" sz="quarter" idx="12"/>
          </p:nvPr>
        </p:nvSpPr>
        <p:spPr/>
        <p:txBody>
          <a:bodyPr/>
          <a:lstStyle/>
          <a:p>
            <a:fld id="{A903E5BA-119A-4272-AC46-CC617D07B5E3}" type="slidenum">
              <a:rPr lang="ja-JP" altLang="en-US">
                <a:solidFill>
                  <a:prstClr val="black">
                    <a:tint val="75000"/>
                  </a:prstClr>
                </a:solidFill>
                <a:latin typeface="Calibri"/>
                <a:ea typeface="ＭＳ Ｐゴシック" panose="020B0600070205080204" pitchFamily="34" charset="-128"/>
              </a:rPr>
              <a:pPr/>
              <a:t>69</a:t>
            </a:fld>
            <a:endParaRPr lang="ja-JP" altLang="en-US">
              <a:solidFill>
                <a:prstClr val="black">
                  <a:tint val="75000"/>
                </a:prstClr>
              </a:solidFill>
              <a:latin typeface="Calibri"/>
              <a:ea typeface="ＭＳ Ｐゴシック" panose="020B0600070205080204" pitchFamily="34" charset="-128"/>
            </a:endParaRPr>
          </a:p>
        </p:txBody>
      </p:sp>
      <p:sp>
        <p:nvSpPr>
          <p:cNvPr id="7" name="Rectangle 6"/>
          <p:cNvSpPr>
            <a:spLocks noChangeArrowheads="1"/>
          </p:cNvSpPr>
          <p:nvPr/>
        </p:nvSpPr>
        <p:spPr bwMode="auto">
          <a:xfrm>
            <a:off x="2135189" y="1628775"/>
            <a:ext cx="79914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dirty="0">
                <a:solidFill>
                  <a:srgbClr val="002060"/>
                </a:solidFill>
                <a:latin typeface="Calibri"/>
                <a:ea typeface="ＭＳ Ｐゴシック" panose="020B0600070205080204" pitchFamily="34" charset="-128"/>
              </a:rPr>
              <a:t>■</a:t>
            </a:r>
            <a:r>
              <a:rPr lang="ja-JP" altLang="en-US" sz="1200" dirty="0">
                <a:solidFill>
                  <a:srgbClr val="002060"/>
                </a:solidFill>
                <a:latin typeface="Calibri"/>
                <a:ea typeface="ＭＳ Ｐゴシック" panose="020B0600070205080204" pitchFamily="34" charset="-128"/>
              </a:rPr>
              <a:t>ダイナミックシステムズ開発技法（</a:t>
            </a:r>
            <a:r>
              <a:rPr lang="en-US" altLang="ja-JP" sz="1200" dirty="0">
                <a:solidFill>
                  <a:srgbClr val="002060"/>
                </a:solidFill>
                <a:latin typeface="Calibri"/>
                <a:ea typeface="ＭＳ Ｐゴシック" panose="020B0600070205080204" pitchFamily="34" charset="-128"/>
              </a:rPr>
              <a:t>Dynamic Systems Development Method</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			デイン・フォルナー（</a:t>
            </a:r>
            <a:r>
              <a:rPr lang="en-US" altLang="ja-JP" sz="1200" dirty="0">
                <a:solidFill>
                  <a:srgbClr val="002060"/>
                </a:solidFill>
                <a:latin typeface="Calibri"/>
                <a:ea typeface="ＭＳ Ｐゴシック" panose="020B0600070205080204" pitchFamily="34" charset="-128"/>
              </a:rPr>
              <a:t>Dane Faulkner</a:t>
            </a:r>
            <a:r>
              <a:rPr lang="ja-JP" altLang="en-US" sz="1200" dirty="0">
                <a:solidFill>
                  <a:srgbClr val="002060"/>
                </a:solidFill>
                <a:latin typeface="Calibri"/>
                <a:ea typeface="ＭＳ Ｐゴシック" panose="020B0600070205080204" pitchFamily="34" charset="-128"/>
              </a:rPr>
              <a:t>）ほか</a:t>
            </a:r>
          </a:p>
          <a:p>
            <a:r>
              <a:rPr lang="ja-JP" altLang="en-US" sz="1200" dirty="0">
                <a:solidFill>
                  <a:srgbClr val="002060"/>
                </a:solidFill>
                <a:latin typeface="Calibri"/>
                <a:ea typeface="ＭＳ Ｐゴシック" panose="020B0600070205080204" pitchFamily="34" charset="-128"/>
              </a:rPr>
              <a:t>■アダプティブソフトウェア開発（</a:t>
            </a:r>
            <a:r>
              <a:rPr lang="en-US" altLang="ja-JP" sz="1200" dirty="0">
                <a:solidFill>
                  <a:srgbClr val="002060"/>
                </a:solidFill>
                <a:latin typeface="Calibri"/>
                <a:ea typeface="ＭＳ Ｐゴシック" panose="020B0600070205080204" pitchFamily="34" charset="-128"/>
              </a:rPr>
              <a:t>Adaptive Software Development</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			ジム・ハイスミス（</a:t>
            </a:r>
            <a:r>
              <a:rPr lang="en-US" altLang="ja-JP" sz="1200" dirty="0">
                <a:solidFill>
                  <a:srgbClr val="002060"/>
                </a:solidFill>
                <a:latin typeface="Calibri"/>
                <a:ea typeface="ＭＳ Ｐゴシック" panose="020B0600070205080204" pitchFamily="34" charset="-128"/>
              </a:rPr>
              <a:t>Jim </a:t>
            </a:r>
            <a:r>
              <a:rPr lang="en-US" altLang="ja-JP" sz="1200" dirty="0" err="1">
                <a:solidFill>
                  <a:srgbClr val="002060"/>
                </a:solidFill>
                <a:latin typeface="Calibri"/>
                <a:ea typeface="ＭＳ Ｐゴシック" panose="020B0600070205080204" pitchFamily="34" charset="-128"/>
              </a:rPr>
              <a:t>Highsmith</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■クリスタルメソッド（</a:t>
            </a:r>
            <a:r>
              <a:rPr lang="en-US" altLang="ja-JP" sz="1200" dirty="0">
                <a:solidFill>
                  <a:srgbClr val="002060"/>
                </a:solidFill>
                <a:latin typeface="Calibri"/>
                <a:ea typeface="ＭＳ Ｐゴシック" panose="020B0600070205080204" pitchFamily="34" charset="-128"/>
              </a:rPr>
              <a:t>Crystal Methods</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			アリスター・コックバーン（</a:t>
            </a:r>
            <a:r>
              <a:rPr lang="en-US" altLang="ja-JP" sz="1200" dirty="0">
                <a:solidFill>
                  <a:srgbClr val="002060"/>
                </a:solidFill>
                <a:latin typeface="Calibri"/>
                <a:ea typeface="ＭＳ Ｐゴシック" panose="020B0600070205080204" pitchFamily="34" charset="-128"/>
              </a:rPr>
              <a:t>Alistair Cockburn</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■スクラム</a:t>
            </a:r>
            <a:r>
              <a:rPr lang="en-US" altLang="ja-JP" sz="1200" dirty="0">
                <a:solidFill>
                  <a:srgbClr val="002060"/>
                </a:solidFill>
                <a:latin typeface="Calibri"/>
                <a:ea typeface="ＭＳ Ｐゴシック" panose="020B0600070205080204" pitchFamily="34" charset="-128"/>
              </a:rPr>
              <a:t>(Scrum)</a:t>
            </a:r>
          </a:p>
          <a:p>
            <a:r>
              <a:rPr lang="en-US" altLang="ja-JP" sz="1200" dirty="0">
                <a:solidFill>
                  <a:srgbClr val="002060"/>
                </a:solidFill>
                <a:latin typeface="Calibri"/>
                <a:ea typeface="ＭＳ Ｐゴシック" panose="020B0600070205080204" pitchFamily="34" charset="-128"/>
              </a:rPr>
              <a:t>			</a:t>
            </a:r>
            <a:r>
              <a:rPr lang="ja-JP" altLang="en-US" sz="1200" dirty="0">
                <a:solidFill>
                  <a:srgbClr val="002060"/>
                </a:solidFill>
                <a:latin typeface="Calibri"/>
                <a:ea typeface="ＭＳ Ｐゴシック" panose="020B0600070205080204" pitchFamily="34" charset="-128"/>
              </a:rPr>
              <a:t>ケン・シュエイバー（</a:t>
            </a:r>
            <a:r>
              <a:rPr lang="en-US" altLang="ja-JP" sz="1200" dirty="0">
                <a:solidFill>
                  <a:srgbClr val="002060"/>
                </a:solidFill>
                <a:latin typeface="Calibri"/>
                <a:ea typeface="ＭＳ Ｐゴシック" panose="020B0600070205080204" pitchFamily="34" charset="-128"/>
              </a:rPr>
              <a:t>Ken </a:t>
            </a:r>
            <a:r>
              <a:rPr lang="en-US" altLang="ja-JP" sz="1200" dirty="0" err="1">
                <a:solidFill>
                  <a:srgbClr val="002060"/>
                </a:solidFill>
                <a:latin typeface="Calibri"/>
                <a:ea typeface="ＭＳ Ｐゴシック" panose="020B0600070205080204" pitchFamily="34" charset="-128"/>
              </a:rPr>
              <a:t>Schwaber</a:t>
            </a:r>
            <a:r>
              <a:rPr lang="ja-JP" altLang="en-US" sz="1200" dirty="0">
                <a:solidFill>
                  <a:srgbClr val="002060"/>
                </a:solidFill>
                <a:latin typeface="Calibri"/>
                <a:ea typeface="ＭＳ Ｐゴシック" panose="020B0600070205080204" pitchFamily="34" charset="-128"/>
              </a:rPr>
              <a:t>）、ジェフ・サザーランド（</a:t>
            </a:r>
            <a:r>
              <a:rPr lang="en-US" altLang="ja-JP" sz="1200" dirty="0">
                <a:solidFill>
                  <a:srgbClr val="002060"/>
                </a:solidFill>
                <a:latin typeface="Calibri"/>
                <a:ea typeface="ＭＳ Ｐゴシック" panose="020B0600070205080204" pitchFamily="34" charset="-128"/>
              </a:rPr>
              <a:t>Jeff Sutherland</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 </a:t>
            </a:r>
            <a:r>
              <a:rPr lang="en-US" altLang="ja-JP" sz="1200" dirty="0">
                <a:solidFill>
                  <a:srgbClr val="002060"/>
                </a:solidFill>
                <a:latin typeface="Calibri"/>
                <a:ea typeface="ＭＳ Ｐゴシック" panose="020B0600070205080204" pitchFamily="34" charset="-128"/>
              </a:rPr>
              <a:t>XP</a:t>
            </a:r>
            <a:r>
              <a:rPr lang="ja-JP" altLang="en-US" sz="1200" dirty="0">
                <a:solidFill>
                  <a:srgbClr val="002060"/>
                </a:solidFill>
                <a:latin typeface="Calibri"/>
                <a:ea typeface="ＭＳ Ｐゴシック" panose="020B0600070205080204" pitchFamily="34" charset="-128"/>
              </a:rPr>
              <a:t>（エクストリームプログラミング）</a:t>
            </a:r>
          </a:p>
          <a:p>
            <a:r>
              <a:rPr lang="ja-JP" altLang="en-US" sz="1200" dirty="0">
                <a:solidFill>
                  <a:srgbClr val="002060"/>
                </a:solidFill>
                <a:latin typeface="Calibri"/>
                <a:ea typeface="ＭＳ Ｐゴシック" panose="020B0600070205080204" pitchFamily="34" charset="-128"/>
              </a:rPr>
              <a:t>			ケント・ベック（</a:t>
            </a:r>
            <a:r>
              <a:rPr lang="en-US" altLang="ja-JP" sz="1200" dirty="0">
                <a:solidFill>
                  <a:srgbClr val="002060"/>
                </a:solidFill>
                <a:latin typeface="Calibri"/>
                <a:ea typeface="ＭＳ Ｐゴシック" panose="020B0600070205080204" pitchFamily="34" charset="-128"/>
              </a:rPr>
              <a:t>Kent Beck</a:t>
            </a:r>
            <a:r>
              <a:rPr lang="ja-JP" altLang="en-US" sz="1200" dirty="0">
                <a:solidFill>
                  <a:srgbClr val="002060"/>
                </a:solidFill>
                <a:latin typeface="Calibri"/>
                <a:ea typeface="ＭＳ Ｐゴシック" panose="020B0600070205080204" pitchFamily="34" charset="-128"/>
              </a:rPr>
              <a:t>）、エリック・ガンマ（</a:t>
            </a:r>
            <a:r>
              <a:rPr lang="en-US" altLang="ja-JP" sz="1200" dirty="0">
                <a:solidFill>
                  <a:srgbClr val="002060"/>
                </a:solidFill>
                <a:latin typeface="Calibri"/>
                <a:ea typeface="ＭＳ Ｐゴシック" panose="020B0600070205080204" pitchFamily="34" charset="-128"/>
              </a:rPr>
              <a:t>Eric Gamma</a:t>
            </a:r>
            <a:r>
              <a:rPr lang="ja-JP" altLang="en-US" sz="1200" dirty="0">
                <a:solidFill>
                  <a:srgbClr val="002060"/>
                </a:solidFill>
                <a:latin typeface="Calibri"/>
                <a:ea typeface="ＭＳ Ｐゴシック" panose="020B0600070205080204" pitchFamily="34" charset="-128"/>
              </a:rPr>
              <a:t>）ほか</a:t>
            </a:r>
          </a:p>
          <a:p>
            <a:r>
              <a:rPr lang="ja-JP" altLang="en-US" sz="1200" dirty="0">
                <a:solidFill>
                  <a:srgbClr val="002060"/>
                </a:solidFill>
                <a:latin typeface="Calibri"/>
                <a:ea typeface="ＭＳ Ｐゴシック" panose="020B0600070205080204" pitchFamily="34" charset="-128"/>
              </a:rPr>
              <a:t>■リーンソフトウェア開発（</a:t>
            </a:r>
            <a:r>
              <a:rPr lang="en-US" altLang="ja-JP" sz="1200" dirty="0">
                <a:solidFill>
                  <a:srgbClr val="002060"/>
                </a:solidFill>
                <a:latin typeface="Calibri"/>
                <a:ea typeface="ＭＳ Ｐゴシック" panose="020B0600070205080204" pitchFamily="34" charset="-128"/>
              </a:rPr>
              <a:t>Lean Software Development</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			トムおよびメアリー・ポッペンディーク（</a:t>
            </a:r>
            <a:r>
              <a:rPr lang="en-US" altLang="ja-JP" sz="1200" dirty="0">
                <a:solidFill>
                  <a:srgbClr val="002060"/>
                </a:solidFill>
                <a:latin typeface="Calibri"/>
                <a:ea typeface="ＭＳ Ｐゴシック" panose="020B0600070205080204" pitchFamily="34" charset="-128"/>
              </a:rPr>
              <a:t>Tom and Mary </a:t>
            </a:r>
            <a:r>
              <a:rPr lang="en-US" altLang="ja-JP" sz="1200" dirty="0" err="1">
                <a:solidFill>
                  <a:srgbClr val="002060"/>
                </a:solidFill>
                <a:latin typeface="Calibri"/>
                <a:ea typeface="ＭＳ Ｐゴシック" panose="020B0600070205080204" pitchFamily="34" charset="-128"/>
              </a:rPr>
              <a:t>Poppendieck</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■フィーチャ駆動開発（</a:t>
            </a:r>
            <a:r>
              <a:rPr lang="en-US" altLang="ja-JP" sz="1200" dirty="0">
                <a:solidFill>
                  <a:srgbClr val="002060"/>
                </a:solidFill>
                <a:latin typeface="Calibri"/>
                <a:ea typeface="ＭＳ Ｐゴシック" panose="020B0600070205080204" pitchFamily="34" charset="-128"/>
              </a:rPr>
              <a:t>Feature-Driven Development</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			ピーター・コード（</a:t>
            </a:r>
            <a:r>
              <a:rPr lang="en-US" altLang="ja-JP" sz="1200" dirty="0">
                <a:solidFill>
                  <a:srgbClr val="002060"/>
                </a:solidFill>
                <a:latin typeface="Calibri"/>
                <a:ea typeface="ＭＳ Ｐゴシック" panose="020B0600070205080204" pitchFamily="34" charset="-128"/>
              </a:rPr>
              <a:t>Peter Code</a:t>
            </a:r>
            <a:r>
              <a:rPr lang="ja-JP" altLang="en-US" sz="1200" dirty="0">
                <a:solidFill>
                  <a:srgbClr val="002060"/>
                </a:solidFill>
                <a:latin typeface="Calibri"/>
                <a:ea typeface="ＭＳ Ｐゴシック" panose="020B0600070205080204" pitchFamily="34" charset="-128"/>
              </a:rPr>
              <a:t>）、ジェフ・デルーカ（</a:t>
            </a:r>
            <a:r>
              <a:rPr lang="en-US" altLang="ja-JP" sz="1200" dirty="0">
                <a:solidFill>
                  <a:srgbClr val="002060"/>
                </a:solidFill>
                <a:latin typeface="Calibri"/>
                <a:ea typeface="ＭＳ Ｐゴシック" panose="020B0600070205080204" pitchFamily="34" charset="-128"/>
              </a:rPr>
              <a:t>Jeff DeLuca</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■アジャイル統一プロセス（</a:t>
            </a:r>
            <a:r>
              <a:rPr lang="en-US" altLang="ja-JP" sz="1200" dirty="0">
                <a:solidFill>
                  <a:srgbClr val="002060"/>
                </a:solidFill>
                <a:latin typeface="Calibri"/>
                <a:ea typeface="ＭＳ Ｐゴシック" panose="020B0600070205080204" pitchFamily="34" charset="-128"/>
              </a:rPr>
              <a:t>Agile Unified Process</a:t>
            </a:r>
            <a:r>
              <a:rPr lang="ja-JP" altLang="en-US" sz="1200" dirty="0">
                <a:solidFill>
                  <a:srgbClr val="002060"/>
                </a:solidFill>
                <a:latin typeface="Calibri"/>
                <a:ea typeface="ＭＳ Ｐゴシック" panose="020B0600070205080204" pitchFamily="34" charset="-128"/>
              </a:rPr>
              <a:t>）</a:t>
            </a:r>
          </a:p>
          <a:p>
            <a:r>
              <a:rPr lang="ja-JP" altLang="en-US" sz="1200" dirty="0">
                <a:solidFill>
                  <a:srgbClr val="002060"/>
                </a:solidFill>
                <a:latin typeface="Calibri"/>
                <a:ea typeface="ＭＳ Ｐゴシック" panose="020B0600070205080204" pitchFamily="34" charset="-128"/>
              </a:rPr>
              <a:t>			スコット・アンブラー（</a:t>
            </a:r>
            <a:r>
              <a:rPr lang="en-US" altLang="ja-JP" sz="1200" dirty="0">
                <a:solidFill>
                  <a:srgbClr val="002060"/>
                </a:solidFill>
                <a:latin typeface="Calibri"/>
                <a:ea typeface="ＭＳ Ｐゴシック" panose="020B0600070205080204" pitchFamily="34" charset="-128"/>
              </a:rPr>
              <a:t>Scott Ambler</a:t>
            </a:r>
            <a:r>
              <a:rPr lang="ja-JP" altLang="en-US" sz="1200" dirty="0">
                <a:solidFill>
                  <a:srgbClr val="002060"/>
                </a:solidFill>
                <a:latin typeface="Calibri"/>
                <a:ea typeface="ＭＳ Ｐゴシック" panose="020B0600070205080204" pitchFamily="34" charset="-128"/>
              </a:rPr>
              <a:t>）</a:t>
            </a:r>
          </a:p>
        </p:txBody>
      </p:sp>
      <p:sp>
        <p:nvSpPr>
          <p:cNvPr id="8" name="Text Box 7"/>
          <p:cNvSpPr txBox="1">
            <a:spLocks noChangeArrowheads="1"/>
          </p:cNvSpPr>
          <p:nvPr/>
        </p:nvSpPr>
        <p:spPr bwMode="auto">
          <a:xfrm>
            <a:off x="3287714" y="4724400"/>
            <a:ext cx="5761037" cy="1822450"/>
          </a:xfrm>
          <a:prstGeom prst="rect">
            <a:avLst/>
          </a:prstGeom>
          <a:solidFill>
            <a:srgbClr val="CCFFFF"/>
          </a:soli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ja-JP" altLang="en-US" sz="1600">
                <a:solidFill>
                  <a:prstClr val="black"/>
                </a:solidFill>
                <a:latin typeface="Calibri"/>
                <a:ea typeface="ＭＳ Ｐゴシック" panose="020B0600070205080204" pitchFamily="34" charset="-128"/>
              </a:rPr>
              <a:t>反復（周期）的</a:t>
            </a:r>
            <a:r>
              <a:rPr lang="en-US" altLang="ja-JP" sz="1600">
                <a:solidFill>
                  <a:prstClr val="black"/>
                </a:solidFill>
                <a:latin typeface="Calibri"/>
                <a:ea typeface="ＭＳ Ｐゴシック" panose="020B0600070205080204" pitchFamily="34" charset="-128"/>
              </a:rPr>
              <a:t>(Iterative) --- </a:t>
            </a:r>
            <a:r>
              <a:rPr lang="ja-JP" altLang="en-US" sz="1600">
                <a:solidFill>
                  <a:prstClr val="black"/>
                </a:solidFill>
                <a:latin typeface="Calibri"/>
                <a:ea typeface="ＭＳ Ｐゴシック" panose="020B0600070205080204" pitchFamily="34" charset="-128"/>
              </a:rPr>
              <a:t>定期的なリリース</a:t>
            </a:r>
          </a:p>
          <a:p>
            <a:pPr>
              <a:spcBef>
                <a:spcPct val="50000"/>
              </a:spcBef>
              <a:buFontTx/>
              <a:buChar char="•"/>
            </a:pPr>
            <a:r>
              <a:rPr lang="ja-JP" altLang="en-US" sz="1600">
                <a:solidFill>
                  <a:prstClr val="black"/>
                </a:solidFill>
                <a:latin typeface="Calibri"/>
                <a:ea typeface="ＭＳ Ｐゴシック" panose="020B0600070205080204" pitchFamily="34" charset="-128"/>
              </a:rPr>
              <a:t>漸進的</a:t>
            </a:r>
            <a:r>
              <a:rPr lang="en-US" altLang="ja-JP" sz="1600">
                <a:solidFill>
                  <a:prstClr val="black"/>
                </a:solidFill>
                <a:latin typeface="Calibri"/>
                <a:ea typeface="ＭＳ Ｐゴシック" panose="020B0600070205080204" pitchFamily="34" charset="-128"/>
              </a:rPr>
              <a:t>(Incremental) --- </a:t>
            </a:r>
            <a:r>
              <a:rPr lang="ja-JP" altLang="en-US" sz="1600">
                <a:solidFill>
                  <a:prstClr val="black"/>
                </a:solidFill>
                <a:latin typeface="Calibri"/>
                <a:ea typeface="ＭＳ Ｐゴシック" panose="020B0600070205080204" pitchFamily="34" charset="-128"/>
              </a:rPr>
              <a:t>徐々に機能を増加</a:t>
            </a:r>
          </a:p>
          <a:p>
            <a:pPr>
              <a:spcBef>
                <a:spcPct val="50000"/>
              </a:spcBef>
              <a:buFontTx/>
              <a:buChar char="•"/>
            </a:pPr>
            <a:r>
              <a:rPr lang="ja-JP" altLang="en-US" sz="1600">
                <a:solidFill>
                  <a:prstClr val="black"/>
                </a:solidFill>
                <a:latin typeface="Calibri"/>
                <a:ea typeface="ＭＳ Ｐゴシック" panose="020B0600070205080204" pitchFamily="34" charset="-128"/>
              </a:rPr>
              <a:t>適応主義</a:t>
            </a:r>
            <a:r>
              <a:rPr lang="en-US" altLang="ja-JP" sz="1600">
                <a:solidFill>
                  <a:prstClr val="black"/>
                </a:solidFill>
                <a:latin typeface="Calibri"/>
                <a:ea typeface="ＭＳ Ｐゴシック" panose="020B0600070205080204" pitchFamily="34" charset="-128"/>
              </a:rPr>
              <a:t>(Adaptive) --- </a:t>
            </a:r>
            <a:r>
              <a:rPr lang="ja-JP" altLang="en-US" sz="1600">
                <a:solidFill>
                  <a:prstClr val="black"/>
                </a:solidFill>
                <a:latin typeface="Calibri"/>
                <a:ea typeface="ＭＳ Ｐゴシック" panose="020B0600070205080204" pitchFamily="34" charset="-128"/>
              </a:rPr>
              <a:t>変化に対応（即応）</a:t>
            </a:r>
          </a:p>
          <a:p>
            <a:pPr>
              <a:spcBef>
                <a:spcPct val="50000"/>
              </a:spcBef>
              <a:buFontTx/>
              <a:buChar char="•"/>
            </a:pPr>
            <a:r>
              <a:rPr lang="ja-JP" altLang="en-US" sz="1600">
                <a:solidFill>
                  <a:prstClr val="black"/>
                </a:solidFill>
                <a:latin typeface="Calibri"/>
                <a:ea typeface="ＭＳ Ｐゴシック" panose="020B0600070205080204" pitchFamily="34" charset="-128"/>
              </a:rPr>
              <a:t>自律的</a:t>
            </a:r>
            <a:r>
              <a:rPr lang="en-US" altLang="ja-JP" sz="1600">
                <a:solidFill>
                  <a:prstClr val="black"/>
                </a:solidFill>
                <a:latin typeface="Calibri"/>
                <a:ea typeface="ＭＳ Ｐゴシック" panose="020B0600070205080204" pitchFamily="34" charset="-128"/>
              </a:rPr>
              <a:t>(Self-Organized) --- </a:t>
            </a:r>
            <a:r>
              <a:rPr lang="ja-JP" altLang="en-US" sz="1600">
                <a:solidFill>
                  <a:prstClr val="black"/>
                </a:solidFill>
                <a:latin typeface="Calibri"/>
                <a:ea typeface="ＭＳ Ｐゴシック" panose="020B0600070205080204" pitchFamily="34" charset="-128"/>
              </a:rPr>
              <a:t>学習する組織</a:t>
            </a:r>
          </a:p>
          <a:p>
            <a:pPr>
              <a:spcBef>
                <a:spcPct val="50000"/>
              </a:spcBef>
              <a:buFontTx/>
              <a:buChar char="•"/>
            </a:pPr>
            <a:r>
              <a:rPr lang="ja-JP" altLang="en-US" sz="1600">
                <a:solidFill>
                  <a:prstClr val="black"/>
                </a:solidFill>
                <a:latin typeface="Calibri"/>
                <a:ea typeface="ＭＳ Ｐゴシック" panose="020B0600070205080204" pitchFamily="34" charset="-128"/>
              </a:rPr>
              <a:t>多能工</a:t>
            </a:r>
            <a:r>
              <a:rPr lang="en-US" altLang="ja-JP" sz="1600">
                <a:solidFill>
                  <a:prstClr val="black"/>
                </a:solidFill>
                <a:latin typeface="Calibri"/>
                <a:ea typeface="ＭＳ Ｐゴシック" panose="020B0600070205080204" pitchFamily="34" charset="-128"/>
              </a:rPr>
              <a:t>(Cell Production) --- </a:t>
            </a:r>
            <a:r>
              <a:rPr lang="ja-JP" altLang="en-US" sz="1600">
                <a:solidFill>
                  <a:prstClr val="black"/>
                </a:solidFill>
                <a:latin typeface="Calibri"/>
                <a:ea typeface="ＭＳ Ｐゴシック" panose="020B0600070205080204" pitchFamily="34" charset="-128"/>
              </a:rPr>
              <a:t>一人多役</a:t>
            </a:r>
            <a:r>
              <a:rPr lang="ja-JP" altLang="en-US" sz="1200">
                <a:solidFill>
                  <a:prstClr val="black"/>
                </a:solidFill>
                <a:latin typeface="Calibri"/>
                <a:ea typeface="ＭＳ Ｐゴシック" panose="020B0600070205080204" pitchFamily="34" charset="-128"/>
              </a:rPr>
              <a:t>（ＳＥ、プログラマー、テスター）</a:t>
            </a:r>
          </a:p>
        </p:txBody>
      </p:sp>
      <p:sp>
        <p:nvSpPr>
          <p:cNvPr id="9" name="Text Box 8"/>
          <p:cNvSpPr txBox="1">
            <a:spLocks noChangeArrowheads="1"/>
          </p:cNvSpPr>
          <p:nvPr/>
        </p:nvSpPr>
        <p:spPr bwMode="auto">
          <a:xfrm>
            <a:off x="2113460" y="892175"/>
            <a:ext cx="79216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dirty="0">
                <a:solidFill>
                  <a:srgbClr val="002060"/>
                </a:solidFill>
                <a:latin typeface="Calibri"/>
                <a:ea typeface="ＭＳ Ｐゴシック" panose="020B0600070205080204" pitchFamily="34" charset="-128"/>
              </a:rPr>
              <a:t>高品質でムダの無い、且つ変更要求に対応できるソフトウエアを作成する為の適切な一連の手順に従い高い協調と自律的なプロジェクト関係者によって実施される反復（周期）的、インクリメンタルなアプローチである。</a:t>
            </a: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Copylights@2012 SSS Corporation</a:t>
            </a:r>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169251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3761A00-1E92-4480-B5C4-463BD5890CB4}"/>
              </a:ext>
            </a:extLst>
          </p:cNvPr>
          <p:cNvSpPr>
            <a:spLocks noGrp="1"/>
          </p:cNvSpPr>
          <p:nvPr>
            <p:ph type="title"/>
          </p:nvPr>
        </p:nvSpPr>
        <p:spPr>
          <a:xfrm>
            <a:off x="838200" y="365126"/>
            <a:ext cx="10515600" cy="691888"/>
          </a:xfrm>
        </p:spPr>
        <p:txBody>
          <a:bodyPr>
            <a:normAutofit fontScale="90000"/>
          </a:bodyPr>
          <a:lstStyle/>
          <a:p>
            <a:r>
              <a:rPr kumimoji="1" lang="ja-JP" altLang="en-US" sz="3200" dirty="0"/>
              <a:t>デジタルが可能にしたビジネスモデル</a:t>
            </a:r>
            <a:br>
              <a:rPr kumimoji="1" lang="en-US" altLang="ja-JP" sz="3200" dirty="0"/>
            </a:br>
            <a:r>
              <a:rPr kumimoji="1" lang="en-US" altLang="ja-JP" sz="2700" dirty="0"/>
              <a:t>(</a:t>
            </a:r>
            <a:r>
              <a:rPr kumimoji="1" lang="ja-JP" altLang="en-US" sz="2700" dirty="0"/>
              <a:t>デジタル・ディスラプターのビジネスモデル</a:t>
            </a:r>
            <a:r>
              <a:rPr kumimoji="1" lang="en-US" altLang="ja-JP" sz="2700" dirty="0"/>
              <a:t>)</a:t>
            </a:r>
            <a:endParaRPr kumimoji="1" lang="ja-JP" altLang="en-US" sz="2700" dirty="0"/>
          </a:p>
        </p:txBody>
      </p:sp>
      <p:sp>
        <p:nvSpPr>
          <p:cNvPr id="6" name="テキスト ボックス 5">
            <a:extLst>
              <a:ext uri="{FF2B5EF4-FFF2-40B4-BE49-F238E27FC236}">
                <a16:creationId xmlns:a16="http://schemas.microsoft.com/office/drawing/2014/main" id="{3AB7E53D-D46C-4147-9546-C0D5247CCFC4}"/>
              </a:ext>
            </a:extLst>
          </p:cNvPr>
          <p:cNvSpPr txBox="1"/>
          <p:nvPr/>
        </p:nvSpPr>
        <p:spPr>
          <a:xfrm>
            <a:off x="2100044" y="1225060"/>
            <a:ext cx="6792286" cy="1754326"/>
          </a:xfrm>
          <a:prstGeom prst="rect">
            <a:avLst/>
          </a:prstGeom>
          <a:noFill/>
        </p:spPr>
        <p:txBody>
          <a:bodyPr wrap="square" rtlCol="0">
            <a:spAutoFit/>
          </a:bodyPr>
          <a:lstStyle/>
          <a:p>
            <a:r>
              <a:rPr lang="ja-JP" altLang="en-US" dirty="0"/>
              <a:t>コスト・バリュー</a:t>
            </a:r>
            <a:endParaRPr lang="en-US" altLang="ja-JP" dirty="0"/>
          </a:p>
          <a:p>
            <a:r>
              <a:rPr kumimoji="1" lang="en-US" altLang="ja-JP" dirty="0"/>
              <a:t>	</a:t>
            </a:r>
            <a:r>
              <a:rPr kumimoji="1" lang="ja-JP" altLang="en-US" dirty="0"/>
              <a:t>無料／</a:t>
            </a:r>
            <a:r>
              <a:rPr lang="ja-JP" altLang="en-US" dirty="0"/>
              <a:t>超</a:t>
            </a:r>
            <a:r>
              <a:rPr kumimoji="1" lang="ja-JP" altLang="en-US" dirty="0"/>
              <a:t>低価格</a:t>
            </a:r>
            <a:endParaRPr kumimoji="1" lang="en-US" altLang="ja-JP" dirty="0"/>
          </a:p>
          <a:p>
            <a:r>
              <a:rPr lang="en-US" altLang="ja-JP" dirty="0"/>
              <a:t>	</a:t>
            </a:r>
            <a:r>
              <a:rPr lang="ja-JP" altLang="en-US" dirty="0"/>
              <a:t>購入者集約</a:t>
            </a:r>
            <a:endParaRPr lang="en-US" altLang="ja-JP" dirty="0"/>
          </a:p>
          <a:p>
            <a:r>
              <a:rPr kumimoji="1" lang="en-US" altLang="ja-JP" dirty="0"/>
              <a:t>	</a:t>
            </a:r>
            <a:r>
              <a:rPr kumimoji="1" lang="ja-JP" altLang="en-US" dirty="0"/>
              <a:t>価格透明性</a:t>
            </a:r>
            <a:endParaRPr kumimoji="1" lang="en-US" altLang="ja-JP" dirty="0"/>
          </a:p>
          <a:p>
            <a:r>
              <a:rPr lang="en-US" altLang="ja-JP" dirty="0"/>
              <a:t>	</a:t>
            </a:r>
            <a:r>
              <a:rPr lang="ja-JP" altLang="en-US" dirty="0"/>
              <a:t>リバース・オークション</a:t>
            </a:r>
            <a:endParaRPr lang="en-US" altLang="ja-JP" dirty="0"/>
          </a:p>
          <a:p>
            <a:r>
              <a:rPr lang="en-US" altLang="ja-JP" dirty="0"/>
              <a:t>	</a:t>
            </a:r>
            <a:r>
              <a:rPr lang="ja-JP" altLang="en-US" dirty="0"/>
              <a:t>従量課金制（サブスクリプション）</a:t>
            </a:r>
            <a:endParaRPr kumimoji="1" lang="ja-JP" altLang="en-US" dirty="0"/>
          </a:p>
        </p:txBody>
      </p:sp>
      <p:sp>
        <p:nvSpPr>
          <p:cNvPr id="7" name="テキスト ボックス 6">
            <a:extLst>
              <a:ext uri="{FF2B5EF4-FFF2-40B4-BE49-F238E27FC236}">
                <a16:creationId xmlns:a16="http://schemas.microsoft.com/office/drawing/2014/main" id="{95B4A673-EDA8-4225-82CF-005387CCBEF5}"/>
              </a:ext>
            </a:extLst>
          </p:cNvPr>
          <p:cNvSpPr txBox="1"/>
          <p:nvPr/>
        </p:nvSpPr>
        <p:spPr>
          <a:xfrm>
            <a:off x="2100045" y="2979386"/>
            <a:ext cx="6028888" cy="1754326"/>
          </a:xfrm>
          <a:prstGeom prst="rect">
            <a:avLst/>
          </a:prstGeom>
          <a:noFill/>
        </p:spPr>
        <p:txBody>
          <a:bodyPr wrap="square" rtlCol="0">
            <a:spAutoFit/>
          </a:bodyPr>
          <a:lstStyle/>
          <a:p>
            <a:r>
              <a:rPr kumimoji="1" lang="ja-JP" altLang="en-US" dirty="0"/>
              <a:t>エクスペリエンス・バリュー</a:t>
            </a:r>
            <a:endParaRPr kumimoji="1" lang="en-US" altLang="ja-JP" dirty="0"/>
          </a:p>
          <a:p>
            <a:r>
              <a:rPr lang="en-US" altLang="ja-JP" dirty="0"/>
              <a:t>	</a:t>
            </a:r>
            <a:r>
              <a:rPr lang="ja-JP" altLang="en-US" dirty="0"/>
              <a:t>カストマーエンパワーメント</a:t>
            </a:r>
            <a:endParaRPr lang="en-US" altLang="ja-JP" dirty="0"/>
          </a:p>
          <a:p>
            <a:r>
              <a:rPr kumimoji="1" lang="en-US" altLang="ja-JP" dirty="0"/>
              <a:t>	</a:t>
            </a:r>
            <a:r>
              <a:rPr kumimoji="1" lang="ja-JP" altLang="en-US" dirty="0"/>
              <a:t>カストマイズ</a:t>
            </a:r>
            <a:endParaRPr kumimoji="1" lang="en-US" altLang="ja-JP" dirty="0"/>
          </a:p>
          <a:p>
            <a:r>
              <a:rPr lang="en-US" altLang="ja-JP" dirty="0"/>
              <a:t>	</a:t>
            </a:r>
            <a:r>
              <a:rPr lang="ja-JP" altLang="en-US" dirty="0"/>
              <a:t>即時的な満足感</a:t>
            </a:r>
            <a:endParaRPr lang="en-US" altLang="ja-JP" dirty="0"/>
          </a:p>
          <a:p>
            <a:r>
              <a:rPr kumimoji="1" lang="en-US" altLang="ja-JP" dirty="0"/>
              <a:t>	</a:t>
            </a:r>
            <a:r>
              <a:rPr kumimoji="1" lang="ja-JP" altLang="en-US" dirty="0"/>
              <a:t>摩擦軽減</a:t>
            </a:r>
            <a:endParaRPr kumimoji="1" lang="en-US" altLang="ja-JP" dirty="0"/>
          </a:p>
          <a:p>
            <a:r>
              <a:rPr lang="en-US" altLang="ja-JP" dirty="0"/>
              <a:t>	</a:t>
            </a:r>
            <a:r>
              <a:rPr lang="ja-JP" altLang="en-US" dirty="0"/>
              <a:t>自動化</a:t>
            </a:r>
            <a:endParaRPr kumimoji="1" lang="ja-JP" altLang="en-US" dirty="0"/>
          </a:p>
        </p:txBody>
      </p:sp>
      <p:sp>
        <p:nvSpPr>
          <p:cNvPr id="8" name="テキスト ボックス 7">
            <a:extLst>
              <a:ext uri="{FF2B5EF4-FFF2-40B4-BE49-F238E27FC236}">
                <a16:creationId xmlns:a16="http://schemas.microsoft.com/office/drawing/2014/main" id="{B18F1944-2F60-40CF-A9EB-41069788A032}"/>
              </a:ext>
            </a:extLst>
          </p:cNvPr>
          <p:cNvSpPr txBox="1"/>
          <p:nvPr/>
        </p:nvSpPr>
        <p:spPr>
          <a:xfrm>
            <a:off x="2100044" y="4671885"/>
            <a:ext cx="5785607" cy="1754326"/>
          </a:xfrm>
          <a:prstGeom prst="rect">
            <a:avLst/>
          </a:prstGeom>
          <a:noFill/>
        </p:spPr>
        <p:txBody>
          <a:bodyPr wrap="square" rtlCol="0">
            <a:spAutoFit/>
          </a:bodyPr>
          <a:lstStyle/>
          <a:p>
            <a:r>
              <a:rPr kumimoji="1" lang="ja-JP" altLang="en-US" dirty="0"/>
              <a:t>プラットフォーム・バリュー</a:t>
            </a:r>
            <a:endParaRPr kumimoji="1" lang="en-US" altLang="ja-JP" dirty="0"/>
          </a:p>
          <a:p>
            <a:r>
              <a:rPr lang="en-US" altLang="ja-JP" dirty="0"/>
              <a:t>	</a:t>
            </a:r>
            <a:r>
              <a:rPr lang="ja-JP" altLang="en-US" dirty="0"/>
              <a:t>エコシステム</a:t>
            </a:r>
            <a:endParaRPr lang="en-US" altLang="ja-JP" dirty="0"/>
          </a:p>
          <a:p>
            <a:r>
              <a:rPr kumimoji="1" lang="en-US" altLang="ja-JP" dirty="0"/>
              <a:t>	</a:t>
            </a:r>
            <a:r>
              <a:rPr kumimoji="1" lang="ja-JP" altLang="en-US" dirty="0"/>
              <a:t>クラウドソーシング</a:t>
            </a:r>
            <a:endParaRPr kumimoji="1" lang="en-US" altLang="ja-JP" dirty="0"/>
          </a:p>
          <a:p>
            <a:r>
              <a:rPr lang="en-US" altLang="ja-JP" dirty="0"/>
              <a:t>	</a:t>
            </a:r>
            <a:r>
              <a:rPr lang="ja-JP" altLang="en-US" dirty="0"/>
              <a:t>コミュニティ</a:t>
            </a:r>
            <a:endParaRPr lang="en-US" altLang="ja-JP" dirty="0"/>
          </a:p>
          <a:p>
            <a:r>
              <a:rPr kumimoji="1" lang="en-US" altLang="ja-JP" dirty="0"/>
              <a:t>	</a:t>
            </a:r>
            <a:r>
              <a:rPr kumimoji="1" lang="ja-JP" altLang="en-US" dirty="0"/>
              <a:t>デジタルマーケットプレイス</a:t>
            </a:r>
            <a:endParaRPr kumimoji="1" lang="en-US" altLang="ja-JP" dirty="0"/>
          </a:p>
          <a:p>
            <a:r>
              <a:rPr lang="en-US" altLang="ja-JP" dirty="0"/>
              <a:t>	</a:t>
            </a:r>
            <a:r>
              <a:rPr lang="ja-JP" altLang="en-US" dirty="0"/>
              <a:t>データオーケストレーター</a:t>
            </a:r>
            <a:endParaRPr kumimoji="1" lang="ja-JP" altLang="en-US" dirty="0"/>
          </a:p>
        </p:txBody>
      </p:sp>
    </p:spTree>
    <p:extLst>
      <p:ext uri="{BB962C8B-B14F-4D97-AF65-F5344CB8AC3E}">
        <p14:creationId xmlns:p14="http://schemas.microsoft.com/office/powerpoint/2010/main" val="868035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solidFill>
                  <a:srgbClr val="002060"/>
                </a:solidFill>
              </a:rPr>
              <a:t>アジャイル・マニフェスト２００１</a:t>
            </a:r>
          </a:p>
        </p:txBody>
      </p:sp>
      <p:sp>
        <p:nvSpPr>
          <p:cNvPr id="4" name="スライド番号プレースホルダー 3"/>
          <p:cNvSpPr>
            <a:spLocks noGrp="1"/>
          </p:cNvSpPr>
          <p:nvPr>
            <p:ph type="sldNum" sz="quarter" idx="12"/>
          </p:nvPr>
        </p:nvSpPr>
        <p:spPr/>
        <p:txBody>
          <a:bodyPr/>
          <a:lstStyle/>
          <a:p>
            <a:fld id="{A903E5BA-119A-4272-AC46-CC617D07B5E3}" type="slidenum">
              <a:rPr lang="ja-JP" altLang="en-US">
                <a:solidFill>
                  <a:prstClr val="black">
                    <a:tint val="75000"/>
                  </a:prstClr>
                </a:solidFill>
                <a:latin typeface="Calibri"/>
                <a:ea typeface="ＭＳ Ｐゴシック" panose="020B0600070205080204" pitchFamily="34" charset="-128"/>
              </a:rPr>
              <a:pPr/>
              <a:t>70</a:t>
            </a:fld>
            <a:endParaRPr lang="ja-JP" altLang="en-US">
              <a:solidFill>
                <a:prstClr val="black">
                  <a:tint val="75000"/>
                </a:prstClr>
              </a:solidFill>
              <a:latin typeface="Calibri"/>
              <a:ea typeface="ＭＳ Ｐゴシック" panose="020B0600070205080204" pitchFamily="34" charset="-128"/>
            </a:endParaRPr>
          </a:p>
        </p:txBody>
      </p:sp>
      <p:sp>
        <p:nvSpPr>
          <p:cNvPr id="5" name="Rectangle 3"/>
          <p:cNvSpPr txBox="1">
            <a:spLocks noChangeArrowheads="1"/>
          </p:cNvSpPr>
          <p:nvPr/>
        </p:nvSpPr>
        <p:spPr>
          <a:xfrm>
            <a:off x="2065338" y="1196752"/>
            <a:ext cx="8229600" cy="14398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80000"/>
              </a:lnSpc>
            </a:pPr>
            <a:r>
              <a:rPr lang="ja-JP" altLang="en-US" sz="2400" dirty="0">
                <a:solidFill>
                  <a:srgbClr val="002060"/>
                </a:solidFill>
                <a:latin typeface="Calibri"/>
                <a:ea typeface="ＭＳ Ｐゴシック" panose="020B0600070205080204" pitchFamily="34" charset="-128"/>
              </a:rPr>
              <a:t>アジャイル・ソフトウェア開発宣言</a:t>
            </a:r>
          </a:p>
          <a:p>
            <a:pPr lvl="1">
              <a:lnSpc>
                <a:spcPct val="80000"/>
              </a:lnSpc>
              <a:buNone/>
            </a:pPr>
            <a:r>
              <a:rPr lang="ja-JP" altLang="en-US" sz="2000" dirty="0">
                <a:solidFill>
                  <a:srgbClr val="002060"/>
                </a:solidFill>
                <a:latin typeface="Calibri"/>
                <a:ea typeface="ＭＳ Ｐゴシック" panose="020B0600070205080204" pitchFamily="34" charset="-128"/>
              </a:rPr>
              <a:t>	我々は、自らアジャイル開発を実践するとともに、</a:t>
            </a:r>
            <a:br>
              <a:rPr lang="ja-JP" altLang="en-US" sz="2000" dirty="0">
                <a:solidFill>
                  <a:srgbClr val="002060"/>
                </a:solidFill>
                <a:latin typeface="Calibri"/>
                <a:ea typeface="ＭＳ Ｐゴシック" panose="020B0600070205080204" pitchFamily="34" charset="-128"/>
              </a:rPr>
            </a:br>
            <a:r>
              <a:rPr lang="ja-JP" altLang="en-US" sz="2000" dirty="0">
                <a:solidFill>
                  <a:srgbClr val="002060"/>
                </a:solidFill>
                <a:latin typeface="Calibri"/>
                <a:ea typeface="ＭＳ Ｐゴシック" panose="020B0600070205080204" pitchFamily="34" charset="-128"/>
              </a:rPr>
              <a:t>人々がアジャイル開発を実践するための支援を通じて、</a:t>
            </a:r>
            <a:br>
              <a:rPr lang="ja-JP" altLang="en-US" sz="2000" dirty="0">
                <a:solidFill>
                  <a:srgbClr val="002060"/>
                </a:solidFill>
                <a:latin typeface="Calibri"/>
                <a:ea typeface="ＭＳ Ｐゴシック" panose="020B0600070205080204" pitchFamily="34" charset="-128"/>
              </a:rPr>
            </a:br>
            <a:r>
              <a:rPr lang="ja-JP" altLang="en-US" sz="2000" dirty="0">
                <a:solidFill>
                  <a:srgbClr val="002060"/>
                </a:solidFill>
                <a:latin typeface="Calibri"/>
                <a:ea typeface="ＭＳ Ｐゴシック" panose="020B0600070205080204" pitchFamily="34" charset="-128"/>
              </a:rPr>
              <a:t>より優れたソフトウェア開発方法を見つけようとしている。</a:t>
            </a:r>
            <a:br>
              <a:rPr lang="ja-JP" altLang="en-US" sz="2000" dirty="0">
                <a:solidFill>
                  <a:srgbClr val="002060"/>
                </a:solidFill>
                <a:latin typeface="Calibri"/>
                <a:ea typeface="ＭＳ Ｐゴシック" panose="020B0600070205080204" pitchFamily="34" charset="-128"/>
              </a:rPr>
            </a:br>
            <a:r>
              <a:rPr lang="ja-JP" altLang="en-US" sz="2000" dirty="0">
                <a:solidFill>
                  <a:srgbClr val="002060"/>
                </a:solidFill>
                <a:latin typeface="Calibri"/>
                <a:ea typeface="ＭＳ Ｐゴシック" panose="020B0600070205080204" pitchFamily="34" charset="-128"/>
              </a:rPr>
              <a:t>この活動を通じて、我々は、</a:t>
            </a:r>
          </a:p>
        </p:txBody>
      </p:sp>
      <p:sp>
        <p:nvSpPr>
          <p:cNvPr id="6" name="Rectangle 4"/>
          <p:cNvSpPr>
            <a:spLocks noChangeArrowheads="1"/>
          </p:cNvSpPr>
          <p:nvPr/>
        </p:nvSpPr>
        <p:spPr bwMode="auto">
          <a:xfrm>
            <a:off x="2065338" y="2674714"/>
            <a:ext cx="8229600" cy="1225550"/>
          </a:xfrm>
          <a:prstGeom prst="rect">
            <a:avLst/>
          </a:prstGeom>
          <a:solidFill>
            <a:srgbClr val="CCFFFF">
              <a:alpha val="50195"/>
            </a:srgbClr>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nSpc>
                <a:spcPct val="80000"/>
              </a:lnSpc>
              <a:spcBef>
                <a:spcPct val="20000"/>
              </a:spcBef>
              <a:buClr>
                <a:srgbClr val="990033"/>
              </a:buClr>
              <a:buFont typeface="Wingdings" pitchFamily="2" charset="2"/>
              <a:buChar char="l"/>
            </a:pPr>
            <a:r>
              <a:rPr lang="ja-JP" altLang="en-US" sz="2000" b="1" dirty="0">
                <a:solidFill>
                  <a:prstClr val="black"/>
                </a:solidFill>
                <a:latin typeface="Calibri"/>
                <a:ea typeface="ＭＳ Ｐゴシック" panose="020B0600070205080204" pitchFamily="34" charset="-128"/>
              </a:rPr>
              <a:t>人と人同士の相互作用を</a:t>
            </a:r>
            <a:r>
              <a:rPr lang="ja-JP" altLang="en-US" sz="2000" dirty="0">
                <a:solidFill>
                  <a:prstClr val="black"/>
                </a:solidFill>
                <a:latin typeface="Calibri"/>
                <a:ea typeface="ＭＳ Ｐゴシック" panose="020B0600070205080204" pitchFamily="34" charset="-128"/>
              </a:rPr>
              <a:t>、	プロセスやツールよりも</a:t>
            </a:r>
          </a:p>
          <a:p>
            <a:pPr marL="742950" lvl="1" indent="-285750">
              <a:lnSpc>
                <a:spcPct val="80000"/>
              </a:lnSpc>
              <a:spcBef>
                <a:spcPct val="20000"/>
              </a:spcBef>
              <a:buClr>
                <a:srgbClr val="990033"/>
              </a:buClr>
              <a:buFont typeface="Wingdings" pitchFamily="2" charset="2"/>
              <a:buChar char="l"/>
            </a:pPr>
            <a:r>
              <a:rPr lang="ja-JP" altLang="en-US" sz="2000" b="1" dirty="0">
                <a:solidFill>
                  <a:prstClr val="black"/>
                </a:solidFill>
                <a:latin typeface="Calibri"/>
                <a:ea typeface="ＭＳ Ｐゴシック" panose="020B0600070205080204" pitchFamily="34" charset="-128"/>
              </a:rPr>
              <a:t>動くソフトウェアを</a:t>
            </a:r>
            <a:r>
              <a:rPr lang="ja-JP" altLang="en-US" sz="2000" dirty="0">
                <a:solidFill>
                  <a:prstClr val="black"/>
                </a:solidFill>
                <a:latin typeface="Calibri"/>
                <a:ea typeface="ＭＳ Ｐゴシック" panose="020B0600070205080204" pitchFamily="34" charset="-128"/>
              </a:rPr>
              <a:t>、	包括的なドキュメントよりも</a:t>
            </a:r>
          </a:p>
          <a:p>
            <a:pPr marL="742950" lvl="1" indent="-285750">
              <a:lnSpc>
                <a:spcPct val="80000"/>
              </a:lnSpc>
              <a:spcBef>
                <a:spcPct val="20000"/>
              </a:spcBef>
              <a:buClr>
                <a:srgbClr val="990033"/>
              </a:buClr>
              <a:buFont typeface="Wingdings" pitchFamily="2" charset="2"/>
              <a:buChar char="l"/>
            </a:pPr>
            <a:r>
              <a:rPr lang="ja-JP" altLang="en-US" sz="2000" b="1" dirty="0">
                <a:solidFill>
                  <a:prstClr val="black"/>
                </a:solidFill>
                <a:latin typeface="Calibri"/>
                <a:ea typeface="ＭＳ Ｐゴシック" panose="020B0600070205080204" pitchFamily="34" charset="-128"/>
              </a:rPr>
              <a:t>顧客との協力を</a:t>
            </a:r>
            <a:r>
              <a:rPr lang="ja-JP" altLang="en-US" sz="2000" dirty="0">
                <a:solidFill>
                  <a:prstClr val="black"/>
                </a:solidFill>
                <a:latin typeface="Calibri"/>
                <a:ea typeface="ＭＳ Ｐゴシック" panose="020B0600070205080204" pitchFamily="34" charset="-128"/>
              </a:rPr>
              <a:t>、		契約交渉よりも</a:t>
            </a:r>
          </a:p>
          <a:p>
            <a:pPr marL="742950" lvl="1" indent="-285750">
              <a:lnSpc>
                <a:spcPct val="80000"/>
              </a:lnSpc>
              <a:spcBef>
                <a:spcPct val="20000"/>
              </a:spcBef>
              <a:buClr>
                <a:srgbClr val="990033"/>
              </a:buClr>
              <a:buFont typeface="Wingdings" pitchFamily="2" charset="2"/>
              <a:buChar char="l"/>
            </a:pPr>
            <a:r>
              <a:rPr lang="ja-JP" altLang="en-US" sz="2000" b="1" dirty="0">
                <a:solidFill>
                  <a:prstClr val="black"/>
                </a:solidFill>
                <a:latin typeface="Calibri"/>
                <a:ea typeface="ＭＳ Ｐゴシック" panose="020B0600070205080204" pitchFamily="34" charset="-128"/>
              </a:rPr>
              <a:t>変化に対応することを</a:t>
            </a:r>
            <a:r>
              <a:rPr lang="ja-JP" altLang="en-US" sz="2000" dirty="0">
                <a:solidFill>
                  <a:prstClr val="black"/>
                </a:solidFill>
                <a:latin typeface="Calibri"/>
                <a:ea typeface="ＭＳ Ｐゴシック" panose="020B0600070205080204" pitchFamily="34" charset="-128"/>
              </a:rPr>
              <a:t>、	計画に従うことよりも</a:t>
            </a:r>
          </a:p>
        </p:txBody>
      </p:sp>
      <p:sp>
        <p:nvSpPr>
          <p:cNvPr id="7" name="Rectangle 5"/>
          <p:cNvSpPr>
            <a:spLocks noChangeArrowheads="1"/>
          </p:cNvSpPr>
          <p:nvPr/>
        </p:nvSpPr>
        <p:spPr bwMode="auto">
          <a:xfrm>
            <a:off x="2065338" y="4149726"/>
            <a:ext cx="82296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nSpc>
                <a:spcPct val="80000"/>
              </a:lnSpc>
              <a:spcBef>
                <a:spcPct val="20000"/>
              </a:spcBef>
              <a:buClr>
                <a:srgbClr val="990033"/>
              </a:buClr>
            </a:pPr>
            <a:r>
              <a:rPr lang="en-US" altLang="ja-JP" sz="2000">
                <a:solidFill>
                  <a:srgbClr val="002060"/>
                </a:solidFill>
                <a:latin typeface="Calibri"/>
                <a:ea typeface="ＭＳ Ｐゴシック" panose="020B0600070205080204" pitchFamily="34" charset="-128"/>
              </a:rPr>
              <a:t>	</a:t>
            </a:r>
            <a:r>
              <a:rPr lang="ja-JP" altLang="en-US" sz="2000">
                <a:solidFill>
                  <a:srgbClr val="002060"/>
                </a:solidFill>
                <a:latin typeface="Calibri"/>
                <a:ea typeface="ＭＳ Ｐゴシック" panose="020B0600070205080204" pitchFamily="34" charset="-128"/>
              </a:rPr>
              <a:t>尊重するに至った。</a:t>
            </a:r>
          </a:p>
          <a:p>
            <a:pPr marL="742950" lvl="1" indent="-285750">
              <a:lnSpc>
                <a:spcPct val="80000"/>
              </a:lnSpc>
              <a:spcBef>
                <a:spcPct val="20000"/>
              </a:spcBef>
              <a:buClr>
                <a:srgbClr val="990033"/>
              </a:buClr>
            </a:pPr>
            <a:r>
              <a:rPr lang="ja-JP" altLang="en-US" sz="2000">
                <a:solidFill>
                  <a:srgbClr val="002060"/>
                </a:solidFill>
                <a:latin typeface="Calibri"/>
                <a:ea typeface="ＭＳ Ｐゴシック" panose="020B0600070205080204" pitchFamily="34" charset="-128"/>
              </a:rPr>
              <a:t>	これは、右側にある項目の価値を認めつつも、</a:t>
            </a:r>
            <a:br>
              <a:rPr lang="ja-JP" altLang="en-US" sz="2000">
                <a:solidFill>
                  <a:srgbClr val="002060"/>
                </a:solidFill>
                <a:latin typeface="Calibri"/>
                <a:ea typeface="ＭＳ Ｐゴシック" panose="020B0600070205080204" pitchFamily="34" charset="-128"/>
              </a:rPr>
            </a:br>
            <a:r>
              <a:rPr lang="ja-JP" altLang="en-US" sz="2000">
                <a:solidFill>
                  <a:srgbClr val="002060"/>
                </a:solidFill>
                <a:latin typeface="Calibri"/>
                <a:ea typeface="ＭＳ Ｐゴシック" panose="020B0600070205080204" pitchFamily="34" charset="-128"/>
              </a:rPr>
              <a:t>左側にある項目の価値をより一層重視する、ということである。</a:t>
            </a:r>
          </a:p>
        </p:txBody>
      </p:sp>
      <p:sp>
        <p:nvSpPr>
          <p:cNvPr id="8" name="Rectangle 6"/>
          <p:cNvSpPr>
            <a:spLocks noChangeArrowheads="1"/>
          </p:cNvSpPr>
          <p:nvPr/>
        </p:nvSpPr>
        <p:spPr bwMode="auto">
          <a:xfrm>
            <a:off x="2063750" y="5084764"/>
            <a:ext cx="8229600"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nSpc>
                <a:spcPct val="80000"/>
              </a:lnSpc>
              <a:spcBef>
                <a:spcPct val="20000"/>
              </a:spcBef>
              <a:buClr>
                <a:srgbClr val="990033"/>
              </a:buClr>
            </a:pPr>
            <a:r>
              <a:rPr lang="en-US" altLang="ja-JP" sz="1400">
                <a:solidFill>
                  <a:srgbClr val="002060"/>
                </a:solidFill>
                <a:latin typeface="Calibri"/>
                <a:ea typeface="ＭＳ Ｐゴシック" panose="020B0600070205080204" pitchFamily="34" charset="-128"/>
              </a:rPr>
              <a:t>	Kent Beck		James Grenning	Robert C.Martin</a:t>
            </a:r>
          </a:p>
          <a:p>
            <a:pPr marL="742950" lvl="1" indent="-285750">
              <a:lnSpc>
                <a:spcPct val="80000"/>
              </a:lnSpc>
              <a:spcBef>
                <a:spcPct val="20000"/>
              </a:spcBef>
              <a:buClr>
                <a:srgbClr val="990033"/>
              </a:buClr>
            </a:pPr>
            <a:r>
              <a:rPr lang="en-US" altLang="ja-JP" sz="1400">
                <a:solidFill>
                  <a:srgbClr val="002060"/>
                </a:solidFill>
                <a:latin typeface="Calibri"/>
                <a:ea typeface="ＭＳ Ｐゴシック" panose="020B0600070205080204" pitchFamily="34" charset="-128"/>
              </a:rPr>
              <a:t>	Mike Beedle		Jim Highamith	Steve Mellor</a:t>
            </a:r>
          </a:p>
          <a:p>
            <a:pPr marL="742950" lvl="1" indent="-285750">
              <a:lnSpc>
                <a:spcPct val="80000"/>
              </a:lnSpc>
              <a:spcBef>
                <a:spcPct val="20000"/>
              </a:spcBef>
              <a:buClr>
                <a:srgbClr val="990033"/>
              </a:buClr>
            </a:pPr>
            <a:r>
              <a:rPr lang="en-US" altLang="ja-JP" sz="1400">
                <a:solidFill>
                  <a:srgbClr val="002060"/>
                </a:solidFill>
                <a:latin typeface="Calibri"/>
                <a:ea typeface="ＭＳ Ｐゴシック" panose="020B0600070205080204" pitchFamily="34" charset="-128"/>
              </a:rPr>
              <a:t>	Arie van Bennekum	Andrew Hunt	Ken Schwaber</a:t>
            </a:r>
          </a:p>
          <a:p>
            <a:pPr marL="742950" lvl="1" indent="-285750">
              <a:lnSpc>
                <a:spcPct val="80000"/>
              </a:lnSpc>
              <a:spcBef>
                <a:spcPct val="20000"/>
              </a:spcBef>
              <a:buClr>
                <a:srgbClr val="990033"/>
              </a:buClr>
            </a:pPr>
            <a:r>
              <a:rPr lang="en-US" altLang="ja-JP" sz="1400">
                <a:solidFill>
                  <a:srgbClr val="002060"/>
                </a:solidFill>
                <a:latin typeface="Calibri"/>
                <a:ea typeface="ＭＳ Ｐゴシック" panose="020B0600070205080204" pitchFamily="34" charset="-128"/>
              </a:rPr>
              <a:t>	Alistair Cockburn	Rin Jeffries		Jeff Sutherland</a:t>
            </a:r>
          </a:p>
          <a:p>
            <a:pPr marL="742950" lvl="1" indent="-285750">
              <a:lnSpc>
                <a:spcPct val="80000"/>
              </a:lnSpc>
              <a:spcBef>
                <a:spcPct val="20000"/>
              </a:spcBef>
              <a:buClr>
                <a:srgbClr val="990033"/>
              </a:buClr>
            </a:pPr>
            <a:r>
              <a:rPr lang="en-US" altLang="ja-JP" sz="1400">
                <a:solidFill>
                  <a:srgbClr val="002060"/>
                </a:solidFill>
                <a:latin typeface="Calibri"/>
                <a:ea typeface="ＭＳ Ｐゴシック" panose="020B0600070205080204" pitchFamily="34" charset="-128"/>
              </a:rPr>
              <a:t>	Ward Cunningham	Lon Ker		Dave Thomas</a:t>
            </a:r>
          </a:p>
          <a:p>
            <a:pPr marL="742950" lvl="1" indent="-285750">
              <a:lnSpc>
                <a:spcPct val="80000"/>
              </a:lnSpc>
              <a:spcBef>
                <a:spcPct val="20000"/>
              </a:spcBef>
              <a:buClr>
                <a:srgbClr val="990033"/>
              </a:buClr>
            </a:pPr>
            <a:r>
              <a:rPr lang="en-US" altLang="ja-JP" sz="1400">
                <a:solidFill>
                  <a:srgbClr val="002060"/>
                </a:solidFill>
                <a:latin typeface="Calibri"/>
                <a:ea typeface="ＭＳ Ｐゴシック" panose="020B0600070205080204" pitchFamily="34" charset="-128"/>
              </a:rPr>
              <a:t>	Martin Fowler		Brian Marick</a:t>
            </a:r>
          </a:p>
        </p:txBody>
      </p:sp>
      <p:sp>
        <p:nvSpPr>
          <p:cNvPr id="9" name="Text Box 7"/>
          <p:cNvSpPr txBox="1">
            <a:spLocks noChangeArrowheads="1"/>
          </p:cNvSpPr>
          <p:nvPr/>
        </p:nvSpPr>
        <p:spPr bwMode="auto">
          <a:xfrm>
            <a:off x="7320136" y="6172200"/>
            <a:ext cx="2376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1400" dirty="0">
                <a:solidFill>
                  <a:prstClr val="black"/>
                </a:solidFill>
              </a:rPr>
              <a:t>http://agilemanifesto.org/</a:t>
            </a: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Copylights@2012 SSS Corporation</a:t>
            </a:r>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595452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3513" y="274638"/>
            <a:ext cx="8713662" cy="634082"/>
          </a:xfrm>
        </p:spPr>
        <p:txBody>
          <a:bodyPr>
            <a:normAutofit/>
          </a:bodyPr>
          <a:lstStyle/>
          <a:p>
            <a:r>
              <a:rPr lang="ja-JP" altLang="en-US" sz="2800" dirty="0">
                <a:solidFill>
                  <a:srgbClr val="002060"/>
                </a:solidFill>
              </a:rPr>
              <a:t>マニフェストの思想を支える重要な方針（アジャイル原理）</a:t>
            </a:r>
          </a:p>
        </p:txBody>
      </p:sp>
      <p:sp>
        <p:nvSpPr>
          <p:cNvPr id="4" name="スライド番号プレースホルダー 3"/>
          <p:cNvSpPr>
            <a:spLocks noGrp="1"/>
          </p:cNvSpPr>
          <p:nvPr>
            <p:ph type="sldNum" sz="quarter" idx="12"/>
          </p:nvPr>
        </p:nvSpPr>
        <p:spPr/>
        <p:txBody>
          <a:bodyPr/>
          <a:lstStyle/>
          <a:p>
            <a:fld id="{A903E5BA-119A-4272-AC46-CC617D07B5E3}" type="slidenum">
              <a:rPr lang="ja-JP" altLang="en-US">
                <a:solidFill>
                  <a:prstClr val="black">
                    <a:tint val="75000"/>
                  </a:prstClr>
                </a:solidFill>
                <a:latin typeface="Calibri"/>
                <a:ea typeface="ＭＳ Ｐゴシック" panose="020B0600070205080204" pitchFamily="34" charset="-128"/>
              </a:rPr>
              <a:pPr/>
              <a:t>71</a:t>
            </a:fld>
            <a:endParaRPr lang="ja-JP" altLang="en-US">
              <a:solidFill>
                <a:prstClr val="black">
                  <a:tint val="75000"/>
                </a:prstClr>
              </a:solidFill>
              <a:latin typeface="Calibri"/>
              <a:ea typeface="ＭＳ Ｐゴシック" panose="020B0600070205080204" pitchFamily="34" charset="-128"/>
            </a:endParaRPr>
          </a:p>
        </p:txBody>
      </p:sp>
      <p:sp>
        <p:nvSpPr>
          <p:cNvPr id="5" name="Rectangle 3"/>
          <p:cNvSpPr txBox="1">
            <a:spLocks noChangeArrowheads="1"/>
          </p:cNvSpPr>
          <p:nvPr/>
        </p:nvSpPr>
        <p:spPr>
          <a:xfrm>
            <a:off x="1847850" y="980728"/>
            <a:ext cx="8569325" cy="55446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80000"/>
              </a:lnSpc>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我々の最優先事項は、</a:t>
            </a:r>
            <a:r>
              <a:rPr lang="ja-JP" altLang="en-US" sz="1600" dirty="0">
                <a:solidFill>
                  <a:srgbClr val="FF0000"/>
                </a:solidFill>
                <a:latin typeface="Calibri"/>
                <a:ea typeface="ＭＳ Ｐゴシック" panose="020B0600070205080204" pitchFamily="34" charset="-128"/>
              </a:rPr>
              <a:t>素早いそして継続的な価値あるソフトウエアの提供</a:t>
            </a:r>
            <a:r>
              <a:rPr lang="ja-JP" altLang="en-US" sz="1600" dirty="0">
                <a:solidFill>
                  <a:srgbClr val="002060"/>
                </a:solidFill>
                <a:latin typeface="Calibri"/>
                <a:ea typeface="ＭＳ Ｐゴシック" panose="020B0600070205080204" pitchFamily="34" charset="-128"/>
              </a:rPr>
              <a:t>を通して顧客の満足を得る事である。</a:t>
            </a:r>
          </a:p>
          <a:p>
            <a:pPr>
              <a:lnSpc>
                <a:spcPct val="80000"/>
              </a:lnSpc>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開発局面の後半であっても</a:t>
            </a:r>
            <a:r>
              <a:rPr lang="ja-JP" altLang="en-US" sz="1600" dirty="0">
                <a:solidFill>
                  <a:srgbClr val="FF0000"/>
                </a:solidFill>
                <a:latin typeface="Calibri"/>
                <a:ea typeface="ＭＳ Ｐゴシック" panose="020B0600070205080204" pitchFamily="34" charset="-128"/>
              </a:rPr>
              <a:t>要求の変更を歓迎</a:t>
            </a:r>
            <a:r>
              <a:rPr lang="ja-JP" altLang="en-US" sz="1600" dirty="0">
                <a:solidFill>
                  <a:srgbClr val="002060"/>
                </a:solidFill>
                <a:latin typeface="Calibri"/>
                <a:ea typeface="ＭＳ Ｐゴシック" panose="020B0600070205080204" pitchFamily="34" charset="-128"/>
              </a:rPr>
              <a:t>する。アジャイルなプロセスを顧客の競争優位の為の変化に利用する。</a:t>
            </a:r>
          </a:p>
          <a:p>
            <a:pPr>
              <a:lnSpc>
                <a:spcPct val="80000"/>
              </a:lnSpc>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a:t>
            </a:r>
            <a:r>
              <a:rPr lang="ja-JP" altLang="en-US" sz="1600" dirty="0">
                <a:solidFill>
                  <a:srgbClr val="FF0000"/>
                </a:solidFill>
                <a:latin typeface="Calibri"/>
                <a:ea typeface="ＭＳ Ｐゴシック" panose="020B0600070205080204" pitchFamily="34" charset="-128"/>
              </a:rPr>
              <a:t>稼動するソフトウエア</a:t>
            </a:r>
            <a:r>
              <a:rPr lang="ja-JP" altLang="en-US" sz="1600" dirty="0">
                <a:solidFill>
                  <a:srgbClr val="002060"/>
                </a:solidFill>
                <a:latin typeface="Calibri"/>
                <a:ea typeface="ＭＳ Ｐゴシック" panose="020B0600070205080204" pitchFamily="34" charset="-128"/>
              </a:rPr>
              <a:t>をより短かい期間を優先して、数週間から数ヶ月で</a:t>
            </a:r>
            <a:r>
              <a:rPr lang="ja-JP" altLang="en-US" sz="1600" dirty="0">
                <a:solidFill>
                  <a:srgbClr val="FF0000"/>
                </a:solidFill>
                <a:latin typeface="Calibri"/>
                <a:ea typeface="ＭＳ Ｐゴシック" panose="020B0600070205080204" pitchFamily="34" charset="-128"/>
              </a:rPr>
              <a:t>定期的に提供</a:t>
            </a:r>
            <a:r>
              <a:rPr lang="ja-JP" altLang="en-US" sz="1600" dirty="0">
                <a:solidFill>
                  <a:srgbClr val="002060"/>
                </a:solidFill>
                <a:latin typeface="Calibri"/>
                <a:ea typeface="ＭＳ Ｐゴシック" panose="020B0600070205080204" pitchFamily="34" charset="-128"/>
              </a:rPr>
              <a:t>する。</a:t>
            </a:r>
          </a:p>
          <a:p>
            <a:pPr>
              <a:lnSpc>
                <a:spcPct val="80000"/>
              </a:lnSpc>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プロジェクト期間を通して</a:t>
            </a:r>
            <a:r>
              <a:rPr lang="ja-JP" altLang="en-US" sz="1600" dirty="0">
                <a:solidFill>
                  <a:srgbClr val="FF0000"/>
                </a:solidFill>
                <a:latin typeface="Calibri"/>
                <a:ea typeface="ＭＳ Ｐゴシック" panose="020B0600070205080204" pitchFamily="34" charset="-128"/>
              </a:rPr>
              <a:t>業務ユーザーと開発者は共同して作業</a:t>
            </a:r>
            <a:r>
              <a:rPr lang="ja-JP" altLang="en-US" sz="1600" dirty="0">
                <a:solidFill>
                  <a:srgbClr val="002060"/>
                </a:solidFill>
                <a:latin typeface="Calibri"/>
                <a:ea typeface="ＭＳ Ｐゴシック" panose="020B0600070205080204" pitchFamily="34" charset="-128"/>
              </a:rPr>
              <a:t>をしなければならない。</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a:t>
            </a:r>
            <a:r>
              <a:rPr lang="ja-JP" altLang="en-US" sz="1600" dirty="0">
                <a:solidFill>
                  <a:srgbClr val="FF0000"/>
                </a:solidFill>
                <a:latin typeface="Calibri"/>
                <a:ea typeface="ＭＳ Ｐゴシック" panose="020B0600070205080204" pitchFamily="34" charset="-128"/>
              </a:rPr>
              <a:t>やる気のある人々</a:t>
            </a:r>
            <a:r>
              <a:rPr lang="ja-JP" altLang="en-US" sz="1600" dirty="0">
                <a:solidFill>
                  <a:srgbClr val="002060"/>
                </a:solidFill>
                <a:latin typeface="Calibri"/>
                <a:ea typeface="ＭＳ Ｐゴシック" panose="020B0600070205080204" pitchFamily="34" charset="-128"/>
              </a:rPr>
              <a:t>を集めてプロジェクトを組織し、彼らが必要とする環境と支援を与え、仕事が</a:t>
            </a:r>
            <a:r>
              <a:rPr lang="ja-JP" altLang="en-US" sz="1600" dirty="0">
                <a:solidFill>
                  <a:srgbClr val="FF0000"/>
                </a:solidFill>
                <a:latin typeface="Calibri"/>
                <a:ea typeface="ＭＳ Ｐゴシック" panose="020B0600070205080204" pitchFamily="34" charset="-128"/>
              </a:rPr>
              <a:t>完了するまで信頼</a:t>
            </a:r>
            <a:r>
              <a:rPr lang="ja-JP" altLang="en-US" sz="1600" dirty="0">
                <a:solidFill>
                  <a:srgbClr val="002060"/>
                </a:solidFill>
                <a:latin typeface="Calibri"/>
                <a:ea typeface="ＭＳ Ｐゴシック" panose="020B0600070205080204" pitchFamily="34" charset="-128"/>
              </a:rPr>
              <a:t>する。</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開発チーム内あるいは開発チームに対するコミュニケーションで最も効率的かつ効果的な手法は、</a:t>
            </a:r>
            <a:r>
              <a:rPr lang="ja-JP" altLang="en-US" sz="1600" dirty="0">
                <a:solidFill>
                  <a:srgbClr val="FF0000"/>
                </a:solidFill>
                <a:latin typeface="Calibri"/>
                <a:ea typeface="ＭＳ Ｐゴシック" panose="020B0600070205080204" pitchFamily="34" charset="-128"/>
              </a:rPr>
              <a:t>フェイスツーフェイスの会話</a:t>
            </a:r>
            <a:r>
              <a:rPr lang="ja-JP" altLang="en-US" sz="1600" dirty="0">
                <a:solidFill>
                  <a:srgbClr val="002060"/>
                </a:solidFill>
                <a:latin typeface="Calibri"/>
                <a:ea typeface="ＭＳ Ｐゴシック" panose="020B0600070205080204" pitchFamily="34" charset="-128"/>
              </a:rPr>
              <a:t>である。</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a:t>
            </a:r>
            <a:r>
              <a:rPr lang="ja-JP" altLang="en-US" sz="1600" dirty="0">
                <a:solidFill>
                  <a:srgbClr val="FF0000"/>
                </a:solidFill>
                <a:latin typeface="Calibri"/>
                <a:ea typeface="ＭＳ Ｐゴシック" panose="020B0600070205080204" pitchFamily="34" charset="-128"/>
              </a:rPr>
              <a:t>ソフトウエアが正常に機能するということが進捗</a:t>
            </a:r>
            <a:r>
              <a:rPr lang="ja-JP" altLang="en-US" sz="1600" dirty="0">
                <a:solidFill>
                  <a:srgbClr val="002060"/>
                </a:solidFill>
                <a:latin typeface="Calibri"/>
                <a:ea typeface="ＭＳ Ｐゴシック" panose="020B0600070205080204" pitchFamily="34" charset="-128"/>
              </a:rPr>
              <a:t>の基本的な評価である。</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アジャイルプロセスは</a:t>
            </a:r>
            <a:r>
              <a:rPr lang="ja-JP" altLang="en-US" sz="1600" dirty="0">
                <a:solidFill>
                  <a:srgbClr val="FF0000"/>
                </a:solidFill>
                <a:latin typeface="Calibri"/>
                <a:ea typeface="ＭＳ Ｐゴシック" panose="020B0600070205080204" pitchFamily="34" charset="-128"/>
              </a:rPr>
              <a:t>持続可能な開発を促進</a:t>
            </a:r>
            <a:r>
              <a:rPr lang="ja-JP" altLang="en-US" sz="1600" dirty="0">
                <a:solidFill>
                  <a:srgbClr val="002060"/>
                </a:solidFill>
                <a:latin typeface="Calibri"/>
                <a:ea typeface="ＭＳ Ｐゴシック" panose="020B0600070205080204" pitchFamily="34" charset="-128"/>
              </a:rPr>
              <a:t>する。スポンサー、開発者、ユーザーは無期限かつ不断に保守できるようにしなければならない。</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a:t>
            </a:r>
            <a:r>
              <a:rPr lang="ja-JP" altLang="en-US" sz="1600" dirty="0">
                <a:solidFill>
                  <a:srgbClr val="FF0000"/>
                </a:solidFill>
                <a:latin typeface="Calibri"/>
                <a:ea typeface="ＭＳ Ｐゴシック" panose="020B0600070205080204" pitchFamily="34" charset="-128"/>
              </a:rPr>
              <a:t>技術的に優れた良い設計</a:t>
            </a:r>
            <a:r>
              <a:rPr lang="ja-JP" altLang="en-US" sz="1600" dirty="0">
                <a:solidFill>
                  <a:srgbClr val="002060"/>
                </a:solidFill>
                <a:latin typeface="Calibri"/>
                <a:ea typeface="ＭＳ Ｐゴシック" panose="020B0600070205080204" pitchFamily="34" charset="-128"/>
              </a:rPr>
              <a:t>に継続的に配慮する事は</a:t>
            </a:r>
            <a:r>
              <a:rPr lang="ja-JP" altLang="en-US" sz="1600" dirty="0">
                <a:solidFill>
                  <a:srgbClr val="FF0000"/>
                </a:solidFill>
                <a:latin typeface="Calibri"/>
                <a:ea typeface="ＭＳ Ｐゴシック" panose="020B0600070205080204" pitchFamily="34" charset="-128"/>
              </a:rPr>
              <a:t>機敏性（アジリティー）</a:t>
            </a:r>
            <a:r>
              <a:rPr lang="ja-JP" altLang="en-US" sz="1600" dirty="0">
                <a:solidFill>
                  <a:srgbClr val="002060"/>
                </a:solidFill>
                <a:latin typeface="Calibri"/>
                <a:ea typeface="ＭＳ Ｐゴシック" panose="020B0600070205080204" pitchFamily="34" charset="-128"/>
              </a:rPr>
              <a:t>を増長させる。</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a:t>
            </a:r>
            <a:r>
              <a:rPr lang="ja-JP" altLang="en-US" sz="1600" dirty="0">
                <a:solidFill>
                  <a:srgbClr val="FF0000"/>
                </a:solidFill>
                <a:latin typeface="Calibri"/>
                <a:ea typeface="ＭＳ Ｐゴシック" panose="020B0600070205080204" pitchFamily="34" charset="-128"/>
              </a:rPr>
              <a:t>簡素が基本</a:t>
            </a:r>
            <a:r>
              <a:rPr lang="ja-JP" altLang="en-US" sz="1600" dirty="0">
                <a:solidFill>
                  <a:srgbClr val="002060"/>
                </a:solidFill>
                <a:latin typeface="Calibri"/>
                <a:ea typeface="ＭＳ Ｐゴシック" panose="020B0600070205080204" pitchFamily="34" charset="-128"/>
              </a:rPr>
              <a:t>　－やらない仕事をできるだけ多くする</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a:t>
            </a:r>
            <a:r>
              <a:rPr lang="ja-JP" altLang="en-US" sz="1600" dirty="0">
                <a:solidFill>
                  <a:srgbClr val="FF0000"/>
                </a:solidFill>
                <a:latin typeface="Calibri"/>
                <a:ea typeface="ＭＳ Ｐゴシック" panose="020B0600070205080204" pitchFamily="34" charset="-128"/>
              </a:rPr>
              <a:t>最良の構想（アーキテクチャ）、要求仕様、設計は自己統制された（自律的）チームより出現</a:t>
            </a:r>
            <a:r>
              <a:rPr lang="ja-JP" altLang="en-US" sz="1600" dirty="0">
                <a:solidFill>
                  <a:srgbClr val="002060"/>
                </a:solidFill>
                <a:latin typeface="Calibri"/>
                <a:ea typeface="ＭＳ Ｐゴシック" panose="020B0600070205080204" pitchFamily="34" charset="-128"/>
              </a:rPr>
              <a:t>する。</a:t>
            </a:r>
          </a:p>
          <a:p>
            <a:pPr>
              <a:spcBef>
                <a:spcPct val="50000"/>
              </a:spcBef>
              <a:buFont typeface="Wingdings" pitchFamily="2" charset="2"/>
              <a:buAutoNum type="arabicPeriod"/>
            </a:pPr>
            <a:r>
              <a:rPr lang="ja-JP" altLang="en-US" sz="1600" dirty="0">
                <a:solidFill>
                  <a:srgbClr val="002060"/>
                </a:solidFill>
                <a:latin typeface="Calibri"/>
                <a:ea typeface="ＭＳ Ｐゴシック" panose="020B0600070205080204" pitchFamily="34" charset="-128"/>
              </a:rPr>
              <a:t>　</a:t>
            </a:r>
            <a:r>
              <a:rPr lang="ja-JP" altLang="en-US" sz="1600" dirty="0">
                <a:solidFill>
                  <a:srgbClr val="FF0000"/>
                </a:solidFill>
                <a:latin typeface="Calibri"/>
                <a:ea typeface="ＭＳ Ｐゴシック" panose="020B0600070205080204" pitchFamily="34" charset="-128"/>
              </a:rPr>
              <a:t>定期的にチームは振り返りを行い、より効果的に出来る方法</a:t>
            </a:r>
            <a:r>
              <a:rPr lang="ja-JP" altLang="en-US" sz="1600" dirty="0">
                <a:solidFill>
                  <a:srgbClr val="002060"/>
                </a:solidFill>
                <a:latin typeface="Calibri"/>
                <a:ea typeface="ＭＳ Ｐゴシック" panose="020B0600070205080204" pitchFamily="34" charset="-128"/>
              </a:rPr>
              <a:t>を思案し、それに基づいてチームの行動に協調と調整が働く。</a:t>
            </a:r>
          </a:p>
        </p:txBody>
      </p:sp>
      <p:sp>
        <p:nvSpPr>
          <p:cNvPr id="3" name="フッター プレースホルダー 2"/>
          <p:cNvSpPr>
            <a:spLocks noGrp="1"/>
          </p:cNvSpPr>
          <p:nvPr>
            <p:ph type="ftr" sz="quarter" idx="11"/>
          </p:nvPr>
        </p:nvSpPr>
        <p:spPr/>
        <p:txBody>
          <a:bodyPr/>
          <a:lstStyle/>
          <a:p>
            <a:r>
              <a:rPr lang="en-US" altLang="ja-JP" dirty="0">
                <a:solidFill>
                  <a:prstClr val="black">
                    <a:tint val="75000"/>
                  </a:prstClr>
                </a:solidFill>
                <a:latin typeface="Calibri"/>
                <a:ea typeface="ＭＳ Ｐゴシック" panose="020B0600070205080204" pitchFamily="34" charset="-128"/>
              </a:rPr>
              <a:t>Copylights@2012 SSS Corporation</a:t>
            </a:r>
            <a:endParaRPr lang="ja-JP" altLang="en-US" dirty="0">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1856843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72</a:t>
            </a:fld>
            <a:endParaRPr lang="ja-JP" altLang="en-US">
              <a:solidFill>
                <a:prstClr val="black">
                  <a:tint val="75000"/>
                </a:prstClr>
              </a:solidFill>
              <a:latin typeface="Calibri"/>
              <a:ea typeface="ＭＳ Ｐゴシック" panose="020B0600070205080204" pitchFamily="34" charset="-128"/>
            </a:endParaRPr>
          </a:p>
        </p:txBody>
      </p:sp>
      <p:pic>
        <p:nvPicPr>
          <p:cNvPr id="3074" name="Picture 2" descr="C:\Users\Luke\Desktop\References\Ref-Books\01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84232" y="260648"/>
            <a:ext cx="1560924" cy="20384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uke\Desktop\References\Ref-Books\01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19537" y="260649"/>
            <a:ext cx="1697037" cy="20542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uke\Desktop\References\Ref-Books\016.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30377" y="980728"/>
            <a:ext cx="1703387" cy="20510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Luke\Desktop\References\Ref-Books\02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42621" y="260648"/>
            <a:ext cx="1705570" cy="238060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Luke\Desktop\References\Ref-Books\027.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044068" y="1329659"/>
            <a:ext cx="1402177" cy="19704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Luke\Desktop\References\Ref-Books\024.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70600" y="3787087"/>
            <a:ext cx="1084835" cy="156737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Luke\Desktop\References\Ref-Books\011.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97557" y="3797142"/>
            <a:ext cx="1173043" cy="15679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uke\Desktop\References\Ref-Books\014.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11824" y="276399"/>
            <a:ext cx="1481836" cy="20384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Luke\Desktop\References\Ref-Books\026.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188250" y="1715911"/>
            <a:ext cx="1159609"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Luke\Desktop\References\Ref-Books\003.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525816" y="3800286"/>
            <a:ext cx="1213600" cy="156737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Luke\Desktop\References\Ref-Books\018.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533107" y="3870811"/>
            <a:ext cx="1302251" cy="15796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Luke\Desktop\References\Ref-Books\009.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242621" y="3870811"/>
            <a:ext cx="1236926" cy="157966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Luke\Desktop\References\Ref-Books\005.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964695" y="3903354"/>
            <a:ext cx="1109888" cy="154711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Luke\Desktop\References\Ref-Books\002.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132616" y="4660827"/>
            <a:ext cx="1280244" cy="1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20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5781" y="136472"/>
            <a:ext cx="8229600" cy="561975"/>
          </a:xfrm>
        </p:spPr>
        <p:txBody>
          <a:bodyPr>
            <a:normAutofit/>
          </a:bodyPr>
          <a:lstStyle/>
          <a:p>
            <a:r>
              <a:rPr lang="ja-JP" altLang="en-US" sz="2800" dirty="0">
                <a:solidFill>
                  <a:srgbClr val="002060"/>
                </a:solidFill>
              </a:rPr>
              <a:t>スクラム・プロセス</a:t>
            </a:r>
          </a:p>
        </p:txBody>
      </p:sp>
      <p:sp>
        <p:nvSpPr>
          <p:cNvPr id="4" name="スライド番号プレースホルダー 3"/>
          <p:cNvSpPr>
            <a:spLocks noGrp="1"/>
          </p:cNvSpPr>
          <p:nvPr>
            <p:ph type="sldNum" sz="quarter" idx="12"/>
          </p:nvPr>
        </p:nvSpPr>
        <p:spPr/>
        <p:txBody>
          <a:bodyPr/>
          <a:lstStyle/>
          <a:p>
            <a:fld id="{A903E5BA-119A-4272-AC46-CC617D07B5E3}" type="slidenum">
              <a:rPr lang="ja-JP" altLang="en-US">
                <a:solidFill>
                  <a:prstClr val="black">
                    <a:tint val="75000"/>
                  </a:prstClr>
                </a:solidFill>
                <a:latin typeface="Calibri"/>
                <a:ea typeface="ＭＳ Ｐゴシック" panose="020B0600070205080204" pitchFamily="34" charset="-128"/>
              </a:rPr>
              <a:pPr/>
              <a:t>73</a:t>
            </a:fld>
            <a:endParaRPr lang="ja-JP" altLang="en-US">
              <a:solidFill>
                <a:prstClr val="black">
                  <a:tint val="75000"/>
                </a:prstClr>
              </a:solidFill>
              <a:latin typeface="Calibri"/>
              <a:ea typeface="ＭＳ Ｐゴシック" panose="020B0600070205080204" pitchFamily="34" charset="-128"/>
            </a:endParaRPr>
          </a:p>
        </p:txBody>
      </p:sp>
      <p:sp>
        <p:nvSpPr>
          <p:cNvPr id="5" name="Rectangle 8"/>
          <p:cNvSpPr>
            <a:spLocks noChangeArrowheads="1"/>
          </p:cNvSpPr>
          <p:nvPr/>
        </p:nvSpPr>
        <p:spPr bwMode="auto">
          <a:xfrm>
            <a:off x="1919288" y="1125538"/>
            <a:ext cx="1008062" cy="1295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ja-JP" altLang="en-US" sz="1000" dirty="0">
                <a:solidFill>
                  <a:prstClr val="black"/>
                </a:solidFill>
                <a:latin typeface="Calibri"/>
                <a:ea typeface="ＭＳ Ｐゴシック" panose="020B0600070205080204" pitchFamily="34" charset="-128"/>
              </a:rPr>
              <a:t>プロダクトバックログ</a:t>
            </a:r>
            <a:endParaRPr lang="en-US" altLang="ja-JP" sz="1000" dirty="0">
              <a:solidFill>
                <a:prstClr val="black"/>
              </a:solidFill>
              <a:latin typeface="Calibri"/>
              <a:ea typeface="ＭＳ Ｐゴシック" panose="020B0600070205080204" pitchFamily="34" charset="-128"/>
            </a:endParaRPr>
          </a:p>
          <a:p>
            <a:r>
              <a:rPr lang="en-US" altLang="ja-JP" sz="1000" dirty="0">
                <a:solidFill>
                  <a:prstClr val="black"/>
                </a:solidFill>
                <a:latin typeface="Calibri"/>
                <a:ea typeface="ＭＳ Ｐゴシック" panose="020B0600070205080204" pitchFamily="34" charset="-128"/>
              </a:rPr>
              <a:t>1.---------------</a:t>
            </a:r>
          </a:p>
          <a:p>
            <a:r>
              <a:rPr lang="en-US" altLang="ja-JP" sz="1000" dirty="0">
                <a:solidFill>
                  <a:prstClr val="black"/>
                </a:solidFill>
                <a:latin typeface="Calibri"/>
                <a:ea typeface="ＭＳ Ｐゴシック" panose="020B0600070205080204" pitchFamily="34" charset="-128"/>
              </a:rPr>
              <a:t>2.---------------</a:t>
            </a:r>
          </a:p>
          <a:p>
            <a:r>
              <a:rPr lang="en-US" altLang="ja-JP" sz="1000" dirty="0">
                <a:solidFill>
                  <a:prstClr val="black"/>
                </a:solidFill>
                <a:latin typeface="Calibri"/>
                <a:ea typeface="ＭＳ Ｐゴシック" panose="020B0600070205080204" pitchFamily="34" charset="-128"/>
              </a:rPr>
              <a:t>3.---------------</a:t>
            </a:r>
          </a:p>
          <a:p>
            <a:r>
              <a:rPr lang="en-US" altLang="ja-JP" sz="1000" dirty="0">
                <a:solidFill>
                  <a:prstClr val="black"/>
                </a:solidFill>
                <a:latin typeface="Calibri"/>
                <a:ea typeface="ＭＳ Ｐゴシック" panose="020B0600070205080204" pitchFamily="34" charset="-128"/>
              </a:rPr>
              <a:t>4.---------------</a:t>
            </a:r>
          </a:p>
          <a:p>
            <a:r>
              <a:rPr lang="en-US" altLang="ja-JP" sz="1000" dirty="0">
                <a:solidFill>
                  <a:prstClr val="black"/>
                </a:solidFill>
                <a:latin typeface="Calibri"/>
                <a:ea typeface="ＭＳ Ｐゴシック" panose="020B0600070205080204" pitchFamily="34" charset="-128"/>
              </a:rPr>
              <a:t>5.---------------</a:t>
            </a: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p:txBody>
      </p:sp>
      <p:sp>
        <p:nvSpPr>
          <p:cNvPr id="6" name="Rectangle 9"/>
          <p:cNvSpPr>
            <a:spLocks noChangeArrowheads="1"/>
          </p:cNvSpPr>
          <p:nvPr/>
        </p:nvSpPr>
        <p:spPr bwMode="auto">
          <a:xfrm>
            <a:off x="3432176" y="1916114"/>
            <a:ext cx="1008063"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ja-JP" altLang="en-US" sz="1000" dirty="0">
                <a:solidFill>
                  <a:prstClr val="black"/>
                </a:solidFill>
                <a:latin typeface="Calibri"/>
                <a:ea typeface="ＭＳ Ｐゴシック" panose="020B0600070205080204" pitchFamily="34" charset="-128"/>
              </a:rPr>
              <a:t>パート</a:t>
            </a:r>
            <a:r>
              <a:rPr lang="en-US" altLang="ja-JP" sz="1000" dirty="0">
                <a:solidFill>
                  <a:prstClr val="black"/>
                </a:solidFill>
                <a:latin typeface="Calibri"/>
                <a:ea typeface="ＭＳ Ｐゴシック" panose="020B0600070205080204" pitchFamily="34" charset="-128"/>
              </a:rPr>
              <a:t> 1</a:t>
            </a: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p:txBody>
      </p:sp>
      <p:sp>
        <p:nvSpPr>
          <p:cNvPr id="7" name="Rectangle 10"/>
          <p:cNvSpPr>
            <a:spLocks noChangeArrowheads="1"/>
          </p:cNvSpPr>
          <p:nvPr/>
        </p:nvSpPr>
        <p:spPr bwMode="auto">
          <a:xfrm>
            <a:off x="3432176" y="2636839"/>
            <a:ext cx="1008063"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ja-JP" altLang="en-US" sz="1000" dirty="0">
                <a:solidFill>
                  <a:prstClr val="black"/>
                </a:solidFill>
                <a:latin typeface="Calibri"/>
                <a:ea typeface="ＭＳ Ｐゴシック" panose="020B0600070205080204" pitchFamily="34" charset="-128"/>
              </a:rPr>
              <a:t>パート</a:t>
            </a:r>
            <a:r>
              <a:rPr lang="en-US" altLang="ja-JP" sz="1000" dirty="0">
                <a:solidFill>
                  <a:prstClr val="black"/>
                </a:solidFill>
                <a:latin typeface="Calibri"/>
                <a:ea typeface="ＭＳ Ｐゴシック" panose="020B0600070205080204" pitchFamily="34" charset="-128"/>
              </a:rPr>
              <a:t>2</a:t>
            </a: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p:txBody>
      </p:sp>
      <p:sp>
        <p:nvSpPr>
          <p:cNvPr id="8" name="Rectangle 11"/>
          <p:cNvSpPr>
            <a:spLocks noChangeArrowheads="1"/>
          </p:cNvSpPr>
          <p:nvPr/>
        </p:nvSpPr>
        <p:spPr bwMode="auto">
          <a:xfrm>
            <a:off x="4800601" y="3357563"/>
            <a:ext cx="1008063" cy="1295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ja-JP" altLang="en-US" sz="1000" dirty="0">
                <a:solidFill>
                  <a:prstClr val="black"/>
                </a:solidFill>
                <a:latin typeface="Calibri"/>
                <a:ea typeface="ＭＳ Ｐゴシック" panose="020B0600070205080204" pitchFamily="34" charset="-128"/>
              </a:rPr>
              <a:t>タスクリスト</a:t>
            </a:r>
            <a:endParaRPr lang="en-US" altLang="ja-JP" sz="1000" dirty="0">
              <a:solidFill>
                <a:prstClr val="black"/>
              </a:solidFill>
              <a:latin typeface="Calibri"/>
              <a:ea typeface="ＭＳ Ｐゴシック" panose="020B0600070205080204" pitchFamily="34" charset="-128"/>
            </a:endParaRPr>
          </a:p>
          <a:p>
            <a:r>
              <a:rPr lang="en-US" altLang="ja-JP" sz="1000" dirty="0">
                <a:solidFill>
                  <a:prstClr val="black"/>
                </a:solidFill>
                <a:latin typeface="Calibri"/>
                <a:ea typeface="ＭＳ Ｐゴシック" panose="020B0600070205080204" pitchFamily="34" charset="-128"/>
              </a:rPr>
              <a:t>(</a:t>
            </a:r>
            <a:r>
              <a:rPr lang="ja-JP" altLang="en-US" sz="1000" dirty="0">
                <a:solidFill>
                  <a:prstClr val="black"/>
                </a:solidFill>
                <a:latin typeface="Calibri"/>
                <a:ea typeface="ＭＳ Ｐゴシック" panose="020B0600070205080204" pitchFamily="34" charset="-128"/>
              </a:rPr>
              <a:t>スプリントバックログ</a:t>
            </a:r>
            <a:r>
              <a:rPr lang="en-US" altLang="ja-JP" sz="1000" dirty="0">
                <a:solidFill>
                  <a:prstClr val="black"/>
                </a:solidFill>
                <a:latin typeface="Calibri"/>
                <a:ea typeface="ＭＳ Ｐゴシック" panose="020B0600070205080204" pitchFamily="34" charset="-128"/>
              </a:rPr>
              <a:t>)</a:t>
            </a:r>
          </a:p>
          <a:p>
            <a:r>
              <a:rPr lang="en-US" altLang="ja-JP" sz="1000" dirty="0">
                <a:solidFill>
                  <a:prstClr val="black"/>
                </a:solidFill>
                <a:latin typeface="Calibri"/>
                <a:ea typeface="ＭＳ Ｐゴシック" panose="020B0600070205080204" pitchFamily="34" charset="-128"/>
              </a:rPr>
              <a:t>a.----------------</a:t>
            </a:r>
          </a:p>
          <a:p>
            <a:r>
              <a:rPr lang="en-US" altLang="ja-JP" sz="1000" dirty="0">
                <a:solidFill>
                  <a:prstClr val="black"/>
                </a:solidFill>
                <a:latin typeface="Calibri"/>
                <a:ea typeface="ＭＳ Ｐゴシック" panose="020B0600070205080204" pitchFamily="34" charset="-128"/>
              </a:rPr>
              <a:t>b.----------------</a:t>
            </a:r>
          </a:p>
          <a:p>
            <a:r>
              <a:rPr lang="en-US" altLang="ja-JP" sz="1000" dirty="0">
                <a:solidFill>
                  <a:prstClr val="black"/>
                </a:solidFill>
                <a:latin typeface="Calibri"/>
                <a:ea typeface="ＭＳ Ｐゴシック" panose="020B0600070205080204" pitchFamily="34" charset="-128"/>
              </a:rPr>
              <a:t>c.----------------</a:t>
            </a:r>
          </a:p>
          <a:p>
            <a:r>
              <a:rPr lang="en-US" altLang="ja-JP" sz="1000" dirty="0">
                <a:solidFill>
                  <a:prstClr val="black"/>
                </a:solidFill>
                <a:latin typeface="Calibri"/>
                <a:ea typeface="ＭＳ Ｐゴシック" panose="020B0600070205080204" pitchFamily="34" charset="-128"/>
              </a:rPr>
              <a:t>d.----------------</a:t>
            </a:r>
          </a:p>
          <a:p>
            <a:r>
              <a:rPr lang="en-US" altLang="ja-JP" sz="1000" dirty="0">
                <a:solidFill>
                  <a:prstClr val="black"/>
                </a:solidFill>
                <a:latin typeface="Calibri"/>
                <a:ea typeface="ＭＳ Ｐゴシック" panose="020B0600070205080204" pitchFamily="34" charset="-128"/>
              </a:rPr>
              <a:t>e.----------------</a:t>
            </a:r>
          </a:p>
          <a:p>
            <a:r>
              <a:rPr lang="en-US" altLang="ja-JP" sz="1000" dirty="0">
                <a:solidFill>
                  <a:prstClr val="black"/>
                </a:solidFill>
                <a:latin typeface="Calibri"/>
                <a:ea typeface="ＭＳ Ｐゴシック" panose="020B0600070205080204" pitchFamily="34" charset="-128"/>
              </a:rPr>
              <a:t>f.----------------</a:t>
            </a:r>
          </a:p>
        </p:txBody>
      </p:sp>
      <p:sp>
        <p:nvSpPr>
          <p:cNvPr id="9" name="Rectangle 13"/>
          <p:cNvSpPr>
            <a:spLocks noChangeArrowheads="1"/>
          </p:cNvSpPr>
          <p:nvPr/>
        </p:nvSpPr>
        <p:spPr bwMode="auto">
          <a:xfrm>
            <a:off x="8688388" y="4652964"/>
            <a:ext cx="1008062"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ja-JP" altLang="en-US" sz="1000" dirty="0">
                <a:solidFill>
                  <a:prstClr val="black"/>
                </a:solidFill>
                <a:latin typeface="Calibri"/>
                <a:ea typeface="ＭＳ Ｐゴシック" panose="020B0600070205080204" pitchFamily="34" charset="-128"/>
              </a:rPr>
              <a:t>レトロスペクティブ</a:t>
            </a:r>
            <a:endParaRPr lang="en-US" altLang="ja-JP" sz="1000" dirty="0">
              <a:solidFill>
                <a:prstClr val="black"/>
              </a:solidFill>
              <a:latin typeface="Calibri"/>
              <a:ea typeface="ＭＳ Ｐゴシック" panose="020B0600070205080204" pitchFamily="34" charset="-128"/>
            </a:endParaRPr>
          </a:p>
          <a:p>
            <a:r>
              <a:rPr lang="ja-JP" altLang="en-US" sz="1000" dirty="0">
                <a:solidFill>
                  <a:prstClr val="black"/>
                </a:solidFill>
                <a:latin typeface="Calibri"/>
                <a:ea typeface="ＭＳ Ｐゴシック" panose="020B0600070205080204" pitchFamily="34" charset="-128"/>
              </a:rPr>
              <a:t>（振り返り）</a:t>
            </a:r>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p:txBody>
      </p:sp>
      <p:sp>
        <p:nvSpPr>
          <p:cNvPr id="10" name="AutoShape 14"/>
          <p:cNvSpPr>
            <a:spLocks noChangeArrowheads="1"/>
          </p:cNvSpPr>
          <p:nvPr/>
        </p:nvSpPr>
        <p:spPr bwMode="auto">
          <a:xfrm rot="5400000">
            <a:off x="3216276" y="1341438"/>
            <a:ext cx="360362" cy="3603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11" name="AutoShape 15"/>
          <p:cNvSpPr>
            <a:spLocks noChangeArrowheads="1"/>
          </p:cNvSpPr>
          <p:nvPr/>
        </p:nvSpPr>
        <p:spPr bwMode="auto">
          <a:xfrm rot="5400000">
            <a:off x="4800601" y="2781301"/>
            <a:ext cx="360363" cy="3603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12" name="Freeform 16"/>
          <p:cNvSpPr>
            <a:spLocks/>
          </p:cNvSpPr>
          <p:nvPr/>
        </p:nvSpPr>
        <p:spPr bwMode="auto">
          <a:xfrm>
            <a:off x="5880100" y="3141664"/>
            <a:ext cx="2952750" cy="1031875"/>
          </a:xfrm>
          <a:custGeom>
            <a:avLst/>
            <a:gdLst>
              <a:gd name="T0" fmla="*/ 0 w 1814"/>
              <a:gd name="T1" fmla="*/ 589 h 650"/>
              <a:gd name="T2" fmla="*/ 907 w 1814"/>
              <a:gd name="T3" fmla="*/ 589 h 650"/>
              <a:gd name="T4" fmla="*/ 1043 w 1814"/>
              <a:gd name="T5" fmla="*/ 226 h 650"/>
              <a:gd name="T6" fmla="*/ 862 w 1814"/>
              <a:gd name="T7" fmla="*/ 45 h 650"/>
              <a:gd name="T8" fmla="*/ 680 w 1814"/>
              <a:gd name="T9" fmla="*/ 0 h 650"/>
              <a:gd name="T10" fmla="*/ 544 w 1814"/>
              <a:gd name="T11" fmla="*/ 45 h 650"/>
              <a:gd name="T12" fmla="*/ 408 w 1814"/>
              <a:gd name="T13" fmla="*/ 226 h 650"/>
              <a:gd name="T14" fmla="*/ 408 w 1814"/>
              <a:gd name="T15" fmla="*/ 408 h 650"/>
              <a:gd name="T16" fmla="*/ 499 w 1814"/>
              <a:gd name="T17" fmla="*/ 544 h 650"/>
              <a:gd name="T18" fmla="*/ 635 w 1814"/>
              <a:gd name="T19" fmla="*/ 635 h 650"/>
              <a:gd name="T20" fmla="*/ 816 w 1814"/>
              <a:gd name="T21" fmla="*/ 635 h 650"/>
              <a:gd name="T22" fmla="*/ 1678 w 1814"/>
              <a:gd name="T23" fmla="*/ 635 h 650"/>
              <a:gd name="T24" fmla="*/ 1633 w 1814"/>
              <a:gd name="T25" fmla="*/ 63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4" h="650">
                <a:moveTo>
                  <a:pt x="0" y="589"/>
                </a:moveTo>
                <a:cubicBezTo>
                  <a:pt x="366" y="619"/>
                  <a:pt x="733" y="649"/>
                  <a:pt x="907" y="589"/>
                </a:cubicBezTo>
                <a:cubicBezTo>
                  <a:pt x="1081" y="529"/>
                  <a:pt x="1051" y="317"/>
                  <a:pt x="1043" y="226"/>
                </a:cubicBezTo>
                <a:cubicBezTo>
                  <a:pt x="1035" y="135"/>
                  <a:pt x="922" y="83"/>
                  <a:pt x="862" y="45"/>
                </a:cubicBezTo>
                <a:cubicBezTo>
                  <a:pt x="802" y="7"/>
                  <a:pt x="733" y="0"/>
                  <a:pt x="680" y="0"/>
                </a:cubicBezTo>
                <a:cubicBezTo>
                  <a:pt x="627" y="0"/>
                  <a:pt x="589" y="7"/>
                  <a:pt x="544" y="45"/>
                </a:cubicBezTo>
                <a:cubicBezTo>
                  <a:pt x="499" y="83"/>
                  <a:pt x="431" y="165"/>
                  <a:pt x="408" y="226"/>
                </a:cubicBezTo>
                <a:cubicBezTo>
                  <a:pt x="385" y="287"/>
                  <a:pt x="393" y="355"/>
                  <a:pt x="408" y="408"/>
                </a:cubicBezTo>
                <a:cubicBezTo>
                  <a:pt x="423" y="461"/>
                  <a:pt x="461" y="506"/>
                  <a:pt x="499" y="544"/>
                </a:cubicBezTo>
                <a:cubicBezTo>
                  <a:pt x="537" y="582"/>
                  <a:pt x="582" y="620"/>
                  <a:pt x="635" y="635"/>
                </a:cubicBezTo>
                <a:cubicBezTo>
                  <a:pt x="688" y="650"/>
                  <a:pt x="642" y="635"/>
                  <a:pt x="816" y="635"/>
                </a:cubicBezTo>
                <a:cubicBezTo>
                  <a:pt x="990" y="635"/>
                  <a:pt x="1542" y="635"/>
                  <a:pt x="1678" y="635"/>
                </a:cubicBezTo>
                <a:cubicBezTo>
                  <a:pt x="1814" y="635"/>
                  <a:pt x="1640" y="635"/>
                  <a:pt x="1633" y="635"/>
                </a:cubicBezTo>
              </a:path>
            </a:pathLst>
          </a:custGeom>
          <a:noFill/>
          <a:ln w="88900">
            <a:solidFill>
              <a:srgbClr val="3366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3" name="Text Box 17"/>
          <p:cNvSpPr txBox="1">
            <a:spLocks noChangeArrowheads="1"/>
          </p:cNvSpPr>
          <p:nvPr/>
        </p:nvSpPr>
        <p:spPr bwMode="auto">
          <a:xfrm>
            <a:off x="6712841" y="3433705"/>
            <a:ext cx="7824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200" dirty="0">
                <a:solidFill>
                  <a:prstClr val="black"/>
                </a:solidFill>
                <a:latin typeface="Calibri"/>
                <a:ea typeface="ＭＳ Ｐゴシック" panose="020B0600070205080204" pitchFamily="34" charset="-128"/>
              </a:rPr>
              <a:t>デイリー</a:t>
            </a:r>
            <a:endParaRPr lang="en-US" altLang="ja-JP" sz="1200" dirty="0">
              <a:solidFill>
                <a:prstClr val="black"/>
              </a:solidFill>
              <a:latin typeface="Calibri"/>
              <a:ea typeface="ＭＳ Ｐゴシック" panose="020B0600070205080204" pitchFamily="34" charset="-128"/>
            </a:endParaRPr>
          </a:p>
          <a:p>
            <a:pPr>
              <a:spcBef>
                <a:spcPct val="50000"/>
              </a:spcBef>
            </a:pPr>
            <a:r>
              <a:rPr lang="ja-JP" altLang="en-US" sz="1200" dirty="0">
                <a:solidFill>
                  <a:prstClr val="black"/>
                </a:solidFill>
                <a:latin typeface="Calibri"/>
                <a:ea typeface="ＭＳ Ｐゴシック" panose="020B0600070205080204" pitchFamily="34" charset="-128"/>
              </a:rPr>
              <a:t>スクラム</a:t>
            </a:r>
            <a:endParaRPr lang="en-US" altLang="ja-JP" sz="1200" dirty="0">
              <a:solidFill>
                <a:prstClr val="black"/>
              </a:solidFill>
              <a:latin typeface="Calibri"/>
              <a:ea typeface="ＭＳ Ｐゴシック" panose="020B0600070205080204" pitchFamily="34" charset="-128"/>
            </a:endParaRPr>
          </a:p>
        </p:txBody>
      </p:sp>
      <p:sp>
        <p:nvSpPr>
          <p:cNvPr id="14" name="AutoShape 18"/>
          <p:cNvSpPr>
            <a:spLocks noChangeArrowheads="1"/>
          </p:cNvSpPr>
          <p:nvPr/>
        </p:nvSpPr>
        <p:spPr bwMode="auto">
          <a:xfrm>
            <a:off x="4800600" y="5805489"/>
            <a:ext cx="4895850" cy="433387"/>
          </a:xfrm>
          <a:prstGeom prst="leftRightArrow">
            <a:avLst>
              <a:gd name="adj1" fmla="val 50000"/>
              <a:gd name="adj2" fmla="val 225934"/>
            </a:avLst>
          </a:prstGeom>
          <a:solidFill>
            <a:srgbClr val="CCFFCC"/>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1600" dirty="0">
                <a:solidFill>
                  <a:prstClr val="black"/>
                </a:solidFill>
                <a:latin typeface="Calibri"/>
                <a:ea typeface="ＭＳ Ｐゴシック" panose="020B0600070205080204" pitchFamily="34" charset="-128"/>
              </a:rPr>
              <a:t>スプリント　</a:t>
            </a:r>
            <a:r>
              <a:rPr lang="en-US" altLang="ja-JP" sz="1600" dirty="0">
                <a:solidFill>
                  <a:prstClr val="black"/>
                </a:solidFill>
                <a:latin typeface="Calibri"/>
                <a:ea typeface="ＭＳ Ｐゴシック" panose="020B0600070205080204" pitchFamily="34" charset="-128"/>
              </a:rPr>
              <a:t>(</a:t>
            </a:r>
            <a:r>
              <a:rPr lang="ja-JP" altLang="en-US" sz="1600" dirty="0">
                <a:solidFill>
                  <a:prstClr val="black"/>
                </a:solidFill>
                <a:latin typeface="Calibri"/>
                <a:ea typeface="ＭＳ Ｐゴシック" panose="020B0600070205080204" pitchFamily="34" charset="-128"/>
              </a:rPr>
              <a:t>反復期間</a:t>
            </a:r>
            <a:r>
              <a:rPr lang="en-US" altLang="ja-JP" sz="1600" dirty="0">
                <a:solidFill>
                  <a:prstClr val="black"/>
                </a:solidFill>
                <a:latin typeface="Calibri"/>
                <a:ea typeface="ＭＳ Ｐゴシック" panose="020B0600070205080204" pitchFamily="34" charset="-128"/>
              </a:rPr>
              <a:t>)</a:t>
            </a:r>
          </a:p>
        </p:txBody>
      </p:sp>
      <p:sp>
        <p:nvSpPr>
          <p:cNvPr id="15" name="Text Box 20"/>
          <p:cNvSpPr txBox="1">
            <a:spLocks noChangeArrowheads="1"/>
          </p:cNvSpPr>
          <p:nvPr/>
        </p:nvSpPr>
        <p:spPr bwMode="auto">
          <a:xfrm>
            <a:off x="3432175" y="1700214"/>
            <a:ext cx="15486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000" dirty="0">
                <a:solidFill>
                  <a:prstClr val="black"/>
                </a:solidFill>
                <a:latin typeface="Calibri"/>
                <a:ea typeface="ＭＳ Ｐゴシック" panose="020B0600070205080204" pitchFamily="34" charset="-128"/>
              </a:rPr>
              <a:t>スプリントプランニング</a:t>
            </a:r>
            <a:endParaRPr lang="en-US" altLang="ja-JP" sz="1000" dirty="0">
              <a:solidFill>
                <a:prstClr val="black"/>
              </a:solidFill>
              <a:latin typeface="Calibri"/>
              <a:ea typeface="ＭＳ Ｐゴシック" panose="020B0600070205080204" pitchFamily="34" charset="-128"/>
            </a:endParaRPr>
          </a:p>
        </p:txBody>
      </p:sp>
      <p:sp>
        <p:nvSpPr>
          <p:cNvPr id="16" name="Text Box 21"/>
          <p:cNvSpPr txBox="1">
            <a:spLocks noChangeArrowheads="1"/>
          </p:cNvSpPr>
          <p:nvPr/>
        </p:nvSpPr>
        <p:spPr bwMode="auto">
          <a:xfrm>
            <a:off x="6024563" y="6165850"/>
            <a:ext cx="24495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solidFill>
                  <a:prstClr val="black"/>
                </a:solidFill>
                <a:latin typeface="Calibri"/>
                <a:ea typeface="ＭＳ Ｐゴシック" panose="020B0600070205080204" pitchFamily="34" charset="-128"/>
              </a:rPr>
              <a:t>１週間～４週間</a:t>
            </a:r>
          </a:p>
        </p:txBody>
      </p:sp>
      <p:grpSp>
        <p:nvGrpSpPr>
          <p:cNvPr id="17" name="Group 22"/>
          <p:cNvGrpSpPr>
            <a:grpSpLocks/>
          </p:cNvGrpSpPr>
          <p:nvPr/>
        </p:nvGrpSpPr>
        <p:grpSpPr bwMode="auto">
          <a:xfrm>
            <a:off x="7319963" y="2492375"/>
            <a:ext cx="647700" cy="433388"/>
            <a:chOff x="3061" y="754"/>
            <a:chExt cx="408" cy="273"/>
          </a:xfrm>
        </p:grpSpPr>
        <p:pic>
          <p:nvPicPr>
            <p:cNvPr id="18" name="Picture 23" descr="j043394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61"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j043262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43"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25"/>
          <p:cNvGrpSpPr>
            <a:grpSpLocks/>
          </p:cNvGrpSpPr>
          <p:nvPr/>
        </p:nvGrpSpPr>
        <p:grpSpPr bwMode="auto">
          <a:xfrm>
            <a:off x="7608888" y="2852739"/>
            <a:ext cx="646112" cy="433387"/>
            <a:chOff x="3833" y="754"/>
            <a:chExt cx="407" cy="273"/>
          </a:xfrm>
        </p:grpSpPr>
        <p:pic>
          <p:nvPicPr>
            <p:cNvPr id="21" name="Picture 26" descr="j043394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7" descr="j043262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8"/>
          <p:cNvGrpSpPr>
            <a:grpSpLocks/>
          </p:cNvGrpSpPr>
          <p:nvPr/>
        </p:nvGrpSpPr>
        <p:grpSpPr bwMode="auto">
          <a:xfrm>
            <a:off x="7967663" y="2492375"/>
            <a:ext cx="646112" cy="433388"/>
            <a:chOff x="3833" y="754"/>
            <a:chExt cx="407" cy="273"/>
          </a:xfrm>
        </p:grpSpPr>
        <p:pic>
          <p:nvPicPr>
            <p:cNvPr id="24" name="Picture 29" descr="j043394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j043262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31"/>
          <p:cNvGrpSpPr>
            <a:grpSpLocks/>
          </p:cNvGrpSpPr>
          <p:nvPr/>
        </p:nvGrpSpPr>
        <p:grpSpPr bwMode="auto">
          <a:xfrm>
            <a:off x="8256588" y="2924175"/>
            <a:ext cx="646112" cy="433388"/>
            <a:chOff x="3833" y="754"/>
            <a:chExt cx="407" cy="273"/>
          </a:xfrm>
        </p:grpSpPr>
        <p:pic>
          <p:nvPicPr>
            <p:cNvPr id="27" name="Picture 32" descr="j043394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3" descr="j043262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34" descr="j0433948[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64200" y="1628775"/>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5" descr="j0433953[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27350" y="692150"/>
            <a:ext cx="647700" cy="6477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36"/>
          <p:cNvSpPr txBox="1">
            <a:spLocks noChangeArrowheads="1"/>
          </p:cNvSpPr>
          <p:nvPr/>
        </p:nvSpPr>
        <p:spPr bwMode="auto">
          <a:xfrm>
            <a:off x="3359150" y="836613"/>
            <a:ext cx="13170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000" b="1" dirty="0">
                <a:solidFill>
                  <a:prstClr val="black"/>
                </a:solidFill>
                <a:latin typeface="Calibri"/>
                <a:ea typeface="ＭＳ Ｐゴシック" panose="020B0600070205080204" pitchFamily="34" charset="-128"/>
              </a:rPr>
              <a:t>プロダクトオーナー</a:t>
            </a:r>
            <a:r>
              <a:rPr lang="en-US" altLang="ja-JP" sz="1000" b="1" dirty="0">
                <a:solidFill>
                  <a:prstClr val="black"/>
                </a:solidFill>
                <a:latin typeface="Calibri"/>
                <a:ea typeface="ＭＳ Ｐゴシック" panose="020B0600070205080204" pitchFamily="34" charset="-128"/>
              </a:rPr>
              <a:t>r</a:t>
            </a:r>
            <a:r>
              <a:rPr lang="ja-JP" altLang="en-US" sz="1000" b="1" dirty="0">
                <a:solidFill>
                  <a:prstClr val="black"/>
                </a:solidFill>
                <a:latin typeface="Calibri"/>
                <a:ea typeface="ＭＳ Ｐゴシック" panose="020B0600070205080204" pitchFamily="34" charset="-128"/>
              </a:rPr>
              <a:t>（お客様）</a:t>
            </a:r>
          </a:p>
        </p:txBody>
      </p:sp>
      <p:sp>
        <p:nvSpPr>
          <p:cNvPr id="32" name="Text Box 37"/>
          <p:cNvSpPr txBox="1">
            <a:spLocks noChangeArrowheads="1"/>
          </p:cNvSpPr>
          <p:nvPr/>
        </p:nvSpPr>
        <p:spPr bwMode="auto">
          <a:xfrm>
            <a:off x="5519738" y="2205038"/>
            <a:ext cx="1148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000" b="1">
                <a:solidFill>
                  <a:prstClr val="black"/>
                </a:solidFill>
                <a:latin typeface="Calibri"/>
                <a:ea typeface="ＭＳ Ｐゴシック" panose="020B0600070205080204" pitchFamily="34" charset="-128"/>
              </a:rPr>
              <a:t>スクラムマスター</a:t>
            </a:r>
            <a:r>
              <a:rPr lang="ja-JP" altLang="en-US" sz="800" b="1">
                <a:solidFill>
                  <a:prstClr val="black"/>
                </a:solidFill>
                <a:latin typeface="Calibri"/>
                <a:ea typeface="ＭＳ Ｐゴシック" panose="020B0600070205080204" pitchFamily="34" charset="-128"/>
              </a:rPr>
              <a:t>（</a:t>
            </a:r>
            <a:r>
              <a:rPr lang="ja-JP" altLang="en-US" sz="800" b="1" dirty="0">
                <a:solidFill>
                  <a:prstClr val="black"/>
                </a:solidFill>
                <a:latin typeface="Calibri"/>
                <a:ea typeface="ＭＳ Ｐゴシック" panose="020B0600070205080204" pitchFamily="34" charset="-128"/>
              </a:rPr>
              <a:t>ファシリテーター）</a:t>
            </a:r>
          </a:p>
        </p:txBody>
      </p:sp>
      <p:sp>
        <p:nvSpPr>
          <p:cNvPr id="33" name="Text Box 38"/>
          <p:cNvSpPr txBox="1">
            <a:spLocks noChangeArrowheads="1"/>
          </p:cNvSpPr>
          <p:nvPr/>
        </p:nvSpPr>
        <p:spPr bwMode="auto">
          <a:xfrm>
            <a:off x="7319965" y="2060576"/>
            <a:ext cx="6487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000" b="1" dirty="0">
                <a:solidFill>
                  <a:prstClr val="black"/>
                </a:solidFill>
                <a:latin typeface="Calibri"/>
                <a:ea typeface="ＭＳ Ｐゴシック" panose="020B0600070205080204" pitchFamily="34" charset="-128"/>
              </a:rPr>
              <a:t>チーム</a:t>
            </a:r>
            <a:endParaRPr lang="en-US" altLang="ja-JP" sz="1000" b="1" dirty="0">
              <a:solidFill>
                <a:prstClr val="black"/>
              </a:solidFill>
              <a:latin typeface="Calibri"/>
              <a:ea typeface="ＭＳ Ｐゴシック" panose="020B0600070205080204" pitchFamily="34" charset="-128"/>
            </a:endParaRPr>
          </a:p>
          <a:p>
            <a:pPr>
              <a:spcBef>
                <a:spcPct val="50000"/>
              </a:spcBef>
            </a:pPr>
            <a:r>
              <a:rPr lang="ja-JP" altLang="en-US" sz="1000" b="1" dirty="0">
                <a:solidFill>
                  <a:prstClr val="black"/>
                </a:solidFill>
                <a:latin typeface="Calibri"/>
                <a:ea typeface="ＭＳ Ｐゴシック" panose="020B0600070205080204" pitchFamily="34" charset="-128"/>
              </a:rPr>
              <a:t>開発者</a:t>
            </a:r>
            <a:endParaRPr lang="en-US" altLang="ja-JP" sz="1000" b="1" dirty="0">
              <a:solidFill>
                <a:prstClr val="black"/>
              </a:solidFill>
              <a:latin typeface="Calibri"/>
              <a:ea typeface="ＭＳ Ｐゴシック" panose="020B0600070205080204" pitchFamily="34" charset="-128"/>
            </a:endParaRPr>
          </a:p>
        </p:txBody>
      </p:sp>
      <p:grpSp>
        <p:nvGrpSpPr>
          <p:cNvPr id="34" name="Group 39"/>
          <p:cNvGrpSpPr>
            <a:grpSpLocks/>
          </p:cNvGrpSpPr>
          <p:nvPr/>
        </p:nvGrpSpPr>
        <p:grpSpPr bwMode="auto">
          <a:xfrm>
            <a:off x="7104063" y="4581525"/>
            <a:ext cx="1441450" cy="863600"/>
            <a:chOff x="204" y="2523"/>
            <a:chExt cx="1587" cy="1134"/>
          </a:xfrm>
        </p:grpSpPr>
        <p:sp>
          <p:nvSpPr>
            <p:cNvPr id="35" name="Rectangle 40"/>
            <p:cNvSpPr>
              <a:spLocks noChangeArrowheads="1"/>
            </p:cNvSpPr>
            <p:nvPr/>
          </p:nvSpPr>
          <p:spPr bwMode="auto">
            <a:xfrm>
              <a:off x="204" y="2523"/>
              <a:ext cx="1587" cy="113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grpSp>
          <p:nvGrpSpPr>
            <p:cNvPr id="36" name="Group 41"/>
            <p:cNvGrpSpPr>
              <a:grpSpLocks/>
            </p:cNvGrpSpPr>
            <p:nvPr/>
          </p:nvGrpSpPr>
          <p:grpSpPr bwMode="auto">
            <a:xfrm>
              <a:off x="340" y="2614"/>
              <a:ext cx="1368" cy="915"/>
              <a:chOff x="340" y="2614"/>
              <a:chExt cx="1368" cy="915"/>
            </a:xfrm>
          </p:grpSpPr>
          <p:grpSp>
            <p:nvGrpSpPr>
              <p:cNvPr id="38" name="Group 42"/>
              <p:cNvGrpSpPr>
                <a:grpSpLocks/>
              </p:cNvGrpSpPr>
              <p:nvPr/>
            </p:nvGrpSpPr>
            <p:grpSpPr bwMode="auto">
              <a:xfrm>
                <a:off x="340" y="2614"/>
                <a:ext cx="1361" cy="907"/>
                <a:chOff x="340" y="2614"/>
                <a:chExt cx="1361" cy="907"/>
              </a:xfrm>
            </p:grpSpPr>
            <p:sp>
              <p:nvSpPr>
                <p:cNvPr id="40" name="Line 43"/>
                <p:cNvSpPr>
                  <a:spLocks noChangeShapeType="1"/>
                </p:cNvSpPr>
                <p:nvPr/>
              </p:nvSpPr>
              <p:spPr bwMode="auto">
                <a:xfrm>
                  <a:off x="340" y="2614"/>
                  <a:ext cx="0" cy="9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1" name="Line 44"/>
                <p:cNvSpPr>
                  <a:spLocks noChangeShapeType="1"/>
                </p:cNvSpPr>
                <p:nvPr/>
              </p:nvSpPr>
              <p:spPr bwMode="auto">
                <a:xfrm>
                  <a:off x="431"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2" name="Line 45"/>
                <p:cNvSpPr>
                  <a:spLocks noChangeShapeType="1"/>
                </p:cNvSpPr>
                <p:nvPr/>
              </p:nvSpPr>
              <p:spPr bwMode="auto">
                <a:xfrm>
                  <a:off x="521"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3" name="Line 46"/>
                <p:cNvSpPr>
                  <a:spLocks noChangeShapeType="1"/>
                </p:cNvSpPr>
                <p:nvPr/>
              </p:nvSpPr>
              <p:spPr bwMode="auto">
                <a:xfrm>
                  <a:off x="612"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4" name="Line 47"/>
                <p:cNvSpPr>
                  <a:spLocks noChangeShapeType="1"/>
                </p:cNvSpPr>
                <p:nvPr/>
              </p:nvSpPr>
              <p:spPr bwMode="auto">
                <a:xfrm>
                  <a:off x="703"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5" name="Line 48"/>
                <p:cNvSpPr>
                  <a:spLocks noChangeShapeType="1"/>
                </p:cNvSpPr>
                <p:nvPr/>
              </p:nvSpPr>
              <p:spPr bwMode="auto">
                <a:xfrm>
                  <a:off x="793"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6" name="Line 49"/>
                <p:cNvSpPr>
                  <a:spLocks noChangeShapeType="1"/>
                </p:cNvSpPr>
                <p:nvPr/>
              </p:nvSpPr>
              <p:spPr bwMode="auto">
                <a:xfrm>
                  <a:off x="884"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7" name="Line 50"/>
                <p:cNvSpPr>
                  <a:spLocks noChangeShapeType="1"/>
                </p:cNvSpPr>
                <p:nvPr/>
              </p:nvSpPr>
              <p:spPr bwMode="auto">
                <a:xfrm>
                  <a:off x="975"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8" name="Line 51"/>
                <p:cNvSpPr>
                  <a:spLocks noChangeShapeType="1"/>
                </p:cNvSpPr>
                <p:nvPr/>
              </p:nvSpPr>
              <p:spPr bwMode="auto">
                <a:xfrm>
                  <a:off x="1066"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49" name="Line 52"/>
                <p:cNvSpPr>
                  <a:spLocks noChangeShapeType="1"/>
                </p:cNvSpPr>
                <p:nvPr/>
              </p:nvSpPr>
              <p:spPr bwMode="auto">
                <a:xfrm>
                  <a:off x="1156"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50" name="Line 53"/>
                <p:cNvSpPr>
                  <a:spLocks noChangeShapeType="1"/>
                </p:cNvSpPr>
                <p:nvPr/>
              </p:nvSpPr>
              <p:spPr bwMode="auto">
                <a:xfrm>
                  <a:off x="1247"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51" name="Line 54"/>
                <p:cNvSpPr>
                  <a:spLocks noChangeShapeType="1"/>
                </p:cNvSpPr>
                <p:nvPr/>
              </p:nvSpPr>
              <p:spPr bwMode="auto">
                <a:xfrm>
                  <a:off x="1338"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52" name="Line 55"/>
                <p:cNvSpPr>
                  <a:spLocks noChangeShapeType="1"/>
                </p:cNvSpPr>
                <p:nvPr/>
              </p:nvSpPr>
              <p:spPr bwMode="auto">
                <a:xfrm>
                  <a:off x="1429"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53" name="Line 56"/>
                <p:cNvSpPr>
                  <a:spLocks noChangeShapeType="1"/>
                </p:cNvSpPr>
                <p:nvPr/>
              </p:nvSpPr>
              <p:spPr bwMode="auto">
                <a:xfrm>
                  <a:off x="1519"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54" name="Line 57"/>
                <p:cNvSpPr>
                  <a:spLocks noChangeShapeType="1"/>
                </p:cNvSpPr>
                <p:nvPr/>
              </p:nvSpPr>
              <p:spPr bwMode="auto">
                <a:xfrm>
                  <a:off x="1610"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55" name="Line 58"/>
                <p:cNvSpPr>
                  <a:spLocks noChangeShapeType="1"/>
                </p:cNvSpPr>
                <p:nvPr/>
              </p:nvSpPr>
              <p:spPr bwMode="auto">
                <a:xfrm>
                  <a:off x="340" y="3521"/>
                  <a:ext cx="136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grpSp>
          <p:sp>
            <p:nvSpPr>
              <p:cNvPr id="39" name="Freeform 59"/>
              <p:cNvSpPr>
                <a:spLocks/>
              </p:cNvSpPr>
              <p:nvPr/>
            </p:nvSpPr>
            <p:spPr bwMode="auto">
              <a:xfrm>
                <a:off x="340" y="2659"/>
                <a:ext cx="1368" cy="870"/>
              </a:xfrm>
              <a:custGeom>
                <a:avLst/>
                <a:gdLst>
                  <a:gd name="T0" fmla="*/ 0 w 1368"/>
                  <a:gd name="T1" fmla="*/ 0 h 870"/>
                  <a:gd name="T2" fmla="*/ 91 w 1368"/>
                  <a:gd name="T3" fmla="*/ 45 h 870"/>
                  <a:gd name="T4" fmla="*/ 181 w 1368"/>
                  <a:gd name="T5" fmla="*/ 136 h 870"/>
                  <a:gd name="T6" fmla="*/ 272 w 1368"/>
                  <a:gd name="T7" fmla="*/ 136 h 870"/>
                  <a:gd name="T8" fmla="*/ 363 w 1368"/>
                  <a:gd name="T9" fmla="*/ 181 h 870"/>
                  <a:gd name="T10" fmla="*/ 453 w 1368"/>
                  <a:gd name="T11" fmla="*/ 227 h 870"/>
                  <a:gd name="T12" fmla="*/ 544 w 1368"/>
                  <a:gd name="T13" fmla="*/ 227 h 870"/>
                  <a:gd name="T14" fmla="*/ 635 w 1368"/>
                  <a:gd name="T15" fmla="*/ 227 h 870"/>
                  <a:gd name="T16" fmla="*/ 726 w 1368"/>
                  <a:gd name="T17" fmla="*/ 272 h 870"/>
                  <a:gd name="T18" fmla="*/ 816 w 1368"/>
                  <a:gd name="T19" fmla="*/ 363 h 870"/>
                  <a:gd name="T20" fmla="*/ 907 w 1368"/>
                  <a:gd name="T21" fmla="*/ 454 h 870"/>
                  <a:gd name="T22" fmla="*/ 998 w 1368"/>
                  <a:gd name="T23" fmla="*/ 499 h 870"/>
                  <a:gd name="T24" fmla="*/ 1089 w 1368"/>
                  <a:gd name="T25" fmla="*/ 590 h 870"/>
                  <a:gd name="T26" fmla="*/ 1179 w 1368"/>
                  <a:gd name="T27" fmla="*/ 726 h 870"/>
                  <a:gd name="T28" fmla="*/ 1270 w 1368"/>
                  <a:gd name="T29" fmla="*/ 816 h 870"/>
                  <a:gd name="T30" fmla="*/ 1361 w 1368"/>
                  <a:gd name="T31" fmla="*/ 862 h 870"/>
                  <a:gd name="T32" fmla="*/ 1315 w 1368"/>
                  <a:gd name="T33" fmla="*/ 86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8" h="870">
                    <a:moveTo>
                      <a:pt x="0" y="0"/>
                    </a:moveTo>
                    <a:cubicBezTo>
                      <a:pt x="30" y="11"/>
                      <a:pt x="61" y="22"/>
                      <a:pt x="91" y="45"/>
                    </a:cubicBezTo>
                    <a:cubicBezTo>
                      <a:pt x="121" y="68"/>
                      <a:pt x="151" y="121"/>
                      <a:pt x="181" y="136"/>
                    </a:cubicBezTo>
                    <a:cubicBezTo>
                      <a:pt x="211" y="151"/>
                      <a:pt x="242" y="129"/>
                      <a:pt x="272" y="136"/>
                    </a:cubicBezTo>
                    <a:cubicBezTo>
                      <a:pt x="302" y="143"/>
                      <a:pt x="333" y="166"/>
                      <a:pt x="363" y="181"/>
                    </a:cubicBezTo>
                    <a:cubicBezTo>
                      <a:pt x="393" y="196"/>
                      <a:pt x="423" y="219"/>
                      <a:pt x="453" y="227"/>
                    </a:cubicBezTo>
                    <a:cubicBezTo>
                      <a:pt x="483" y="235"/>
                      <a:pt x="514" y="227"/>
                      <a:pt x="544" y="227"/>
                    </a:cubicBezTo>
                    <a:cubicBezTo>
                      <a:pt x="574" y="227"/>
                      <a:pt x="605" y="220"/>
                      <a:pt x="635" y="227"/>
                    </a:cubicBezTo>
                    <a:cubicBezTo>
                      <a:pt x="665" y="234"/>
                      <a:pt x="696" y="249"/>
                      <a:pt x="726" y="272"/>
                    </a:cubicBezTo>
                    <a:cubicBezTo>
                      <a:pt x="756" y="295"/>
                      <a:pt x="786" y="333"/>
                      <a:pt x="816" y="363"/>
                    </a:cubicBezTo>
                    <a:cubicBezTo>
                      <a:pt x="846" y="393"/>
                      <a:pt x="877" y="431"/>
                      <a:pt x="907" y="454"/>
                    </a:cubicBezTo>
                    <a:cubicBezTo>
                      <a:pt x="937" y="477"/>
                      <a:pt x="968" y="476"/>
                      <a:pt x="998" y="499"/>
                    </a:cubicBezTo>
                    <a:cubicBezTo>
                      <a:pt x="1028" y="522"/>
                      <a:pt x="1059" y="552"/>
                      <a:pt x="1089" y="590"/>
                    </a:cubicBezTo>
                    <a:cubicBezTo>
                      <a:pt x="1119" y="628"/>
                      <a:pt x="1149" y="688"/>
                      <a:pt x="1179" y="726"/>
                    </a:cubicBezTo>
                    <a:cubicBezTo>
                      <a:pt x="1209" y="764"/>
                      <a:pt x="1240" y="793"/>
                      <a:pt x="1270" y="816"/>
                    </a:cubicBezTo>
                    <a:cubicBezTo>
                      <a:pt x="1300" y="839"/>
                      <a:pt x="1354" y="854"/>
                      <a:pt x="1361" y="862"/>
                    </a:cubicBezTo>
                    <a:cubicBezTo>
                      <a:pt x="1368" y="870"/>
                      <a:pt x="1323" y="862"/>
                      <a:pt x="1315" y="86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grpSp>
        <p:sp>
          <p:nvSpPr>
            <p:cNvPr id="37" name="Line 60"/>
            <p:cNvSpPr>
              <a:spLocks noChangeShapeType="1"/>
            </p:cNvSpPr>
            <p:nvPr/>
          </p:nvSpPr>
          <p:spPr bwMode="auto">
            <a:xfrm>
              <a:off x="340" y="2659"/>
              <a:ext cx="1361" cy="86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grpSp>
      <p:sp>
        <p:nvSpPr>
          <p:cNvPr id="56" name="Text Box 61"/>
          <p:cNvSpPr txBox="1">
            <a:spLocks noChangeArrowheads="1"/>
          </p:cNvSpPr>
          <p:nvPr/>
        </p:nvSpPr>
        <p:spPr bwMode="auto">
          <a:xfrm>
            <a:off x="6959600" y="4365625"/>
            <a:ext cx="1728788"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200">
                <a:solidFill>
                  <a:prstClr val="black"/>
                </a:solidFill>
                <a:latin typeface="Calibri"/>
                <a:ea typeface="ＭＳ Ｐゴシック" panose="020B0600070205080204" pitchFamily="34" charset="-128"/>
              </a:rPr>
              <a:t>バーンダウン・チャート</a:t>
            </a:r>
          </a:p>
        </p:txBody>
      </p:sp>
      <p:sp>
        <p:nvSpPr>
          <p:cNvPr id="57" name="Text Box 62"/>
          <p:cNvSpPr txBox="1">
            <a:spLocks noChangeArrowheads="1"/>
          </p:cNvSpPr>
          <p:nvPr/>
        </p:nvSpPr>
        <p:spPr bwMode="auto">
          <a:xfrm>
            <a:off x="5880101" y="2708276"/>
            <a:ext cx="13684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prstClr val="black"/>
                </a:solidFill>
                <a:latin typeface="Calibri"/>
                <a:ea typeface="ＭＳ Ｐゴシック" panose="020B0600070205080204" pitchFamily="34" charset="-128"/>
              </a:rPr>
              <a:t>毎朝</a:t>
            </a:r>
            <a:r>
              <a:rPr lang="en-US" altLang="ja-JP" sz="1000">
                <a:solidFill>
                  <a:prstClr val="black"/>
                </a:solidFill>
                <a:latin typeface="Calibri"/>
                <a:ea typeface="ＭＳ Ｐゴシック" panose="020B0600070205080204" pitchFamily="34" charset="-128"/>
              </a:rPr>
              <a:t>15</a:t>
            </a:r>
            <a:r>
              <a:rPr lang="ja-JP" altLang="en-US" sz="1000">
                <a:solidFill>
                  <a:prstClr val="black"/>
                </a:solidFill>
                <a:latin typeface="Calibri"/>
                <a:ea typeface="ＭＳ Ｐゴシック" panose="020B0600070205080204" pitchFamily="34" charset="-128"/>
              </a:rPr>
              <a:t>分のスタンドアップ・ミーティング</a:t>
            </a:r>
          </a:p>
        </p:txBody>
      </p:sp>
      <p:sp>
        <p:nvSpPr>
          <p:cNvPr id="58" name="Text Box 63"/>
          <p:cNvSpPr txBox="1">
            <a:spLocks noChangeArrowheads="1"/>
          </p:cNvSpPr>
          <p:nvPr/>
        </p:nvSpPr>
        <p:spPr bwMode="auto">
          <a:xfrm>
            <a:off x="8042275" y="2205039"/>
            <a:ext cx="15113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dirty="0">
                <a:solidFill>
                  <a:prstClr val="black"/>
                </a:solidFill>
                <a:latin typeface="Calibri"/>
                <a:ea typeface="ＭＳ Ｐゴシック" panose="020B0600070205080204" pitchFamily="34" charset="-128"/>
              </a:rPr>
              <a:t>デザイン・開発・テスト</a:t>
            </a:r>
          </a:p>
        </p:txBody>
      </p:sp>
      <p:grpSp>
        <p:nvGrpSpPr>
          <p:cNvPr id="59" name="Group 64"/>
          <p:cNvGrpSpPr>
            <a:grpSpLocks/>
          </p:cNvGrpSpPr>
          <p:nvPr/>
        </p:nvGrpSpPr>
        <p:grpSpPr bwMode="auto">
          <a:xfrm>
            <a:off x="1774825" y="3573463"/>
            <a:ext cx="2952750" cy="2519362"/>
            <a:chOff x="158" y="2296"/>
            <a:chExt cx="1769" cy="1542"/>
          </a:xfrm>
        </p:grpSpPr>
        <p:sp>
          <p:nvSpPr>
            <p:cNvPr id="60" name="Rectangle 65"/>
            <p:cNvSpPr>
              <a:spLocks noChangeArrowheads="1"/>
            </p:cNvSpPr>
            <p:nvPr/>
          </p:nvSpPr>
          <p:spPr bwMode="auto">
            <a:xfrm>
              <a:off x="158" y="2478"/>
              <a:ext cx="1769" cy="136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61" name="Line 66"/>
            <p:cNvSpPr>
              <a:spLocks noChangeShapeType="1"/>
            </p:cNvSpPr>
            <p:nvPr/>
          </p:nvSpPr>
          <p:spPr bwMode="auto">
            <a:xfrm>
              <a:off x="249"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62" name="Line 67"/>
            <p:cNvSpPr>
              <a:spLocks noChangeShapeType="1"/>
            </p:cNvSpPr>
            <p:nvPr/>
          </p:nvSpPr>
          <p:spPr bwMode="auto">
            <a:xfrm>
              <a:off x="748"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63" name="Line 68"/>
            <p:cNvSpPr>
              <a:spLocks noChangeShapeType="1"/>
            </p:cNvSpPr>
            <p:nvPr/>
          </p:nvSpPr>
          <p:spPr bwMode="auto">
            <a:xfrm>
              <a:off x="1292"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64" name="Line 69"/>
            <p:cNvSpPr>
              <a:spLocks noChangeShapeType="1"/>
            </p:cNvSpPr>
            <p:nvPr/>
          </p:nvSpPr>
          <p:spPr bwMode="auto">
            <a:xfrm>
              <a:off x="1791"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65" name="Line 70"/>
            <p:cNvSpPr>
              <a:spLocks noChangeShapeType="1"/>
            </p:cNvSpPr>
            <p:nvPr/>
          </p:nvSpPr>
          <p:spPr bwMode="auto">
            <a:xfrm>
              <a:off x="249" y="2704"/>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66" name="Line 71"/>
            <p:cNvSpPr>
              <a:spLocks noChangeShapeType="1"/>
            </p:cNvSpPr>
            <p:nvPr/>
          </p:nvSpPr>
          <p:spPr bwMode="auto">
            <a:xfrm>
              <a:off x="249" y="3158"/>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67" name="Line 72"/>
            <p:cNvSpPr>
              <a:spLocks noChangeShapeType="1"/>
            </p:cNvSpPr>
            <p:nvPr/>
          </p:nvSpPr>
          <p:spPr bwMode="auto">
            <a:xfrm>
              <a:off x="249" y="3657"/>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68" name="Text Box 73"/>
            <p:cNvSpPr txBox="1">
              <a:spLocks noChangeArrowheads="1"/>
            </p:cNvSpPr>
            <p:nvPr/>
          </p:nvSpPr>
          <p:spPr bwMode="auto">
            <a:xfrm>
              <a:off x="476" y="2296"/>
              <a:ext cx="1179"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200">
                  <a:solidFill>
                    <a:prstClr val="black"/>
                  </a:solidFill>
                  <a:latin typeface="Calibri"/>
                  <a:ea typeface="ＭＳ Ｐゴシック" panose="020B0600070205080204" pitchFamily="34" charset="-128"/>
                </a:rPr>
                <a:t>タスクボード</a:t>
              </a:r>
            </a:p>
          </p:txBody>
        </p:sp>
        <p:sp>
          <p:nvSpPr>
            <p:cNvPr id="69" name="Rectangle 74"/>
            <p:cNvSpPr>
              <a:spLocks noChangeArrowheads="1"/>
            </p:cNvSpPr>
            <p:nvPr/>
          </p:nvSpPr>
          <p:spPr bwMode="auto">
            <a:xfrm>
              <a:off x="340" y="2523"/>
              <a:ext cx="318" cy="136"/>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To Do</a:t>
              </a:r>
            </a:p>
          </p:txBody>
        </p:sp>
        <p:sp>
          <p:nvSpPr>
            <p:cNvPr id="70" name="Rectangle 75"/>
            <p:cNvSpPr>
              <a:spLocks noChangeArrowheads="1"/>
            </p:cNvSpPr>
            <p:nvPr/>
          </p:nvSpPr>
          <p:spPr bwMode="auto">
            <a:xfrm>
              <a:off x="793" y="2523"/>
              <a:ext cx="455" cy="136"/>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On Going</a:t>
              </a:r>
            </a:p>
          </p:txBody>
        </p:sp>
        <p:sp>
          <p:nvSpPr>
            <p:cNvPr id="71" name="Rectangle 76"/>
            <p:cNvSpPr>
              <a:spLocks noChangeArrowheads="1"/>
            </p:cNvSpPr>
            <p:nvPr/>
          </p:nvSpPr>
          <p:spPr bwMode="auto">
            <a:xfrm>
              <a:off x="1383" y="2523"/>
              <a:ext cx="318" cy="136"/>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Done</a:t>
              </a:r>
            </a:p>
          </p:txBody>
        </p:sp>
        <p:sp>
          <p:nvSpPr>
            <p:cNvPr id="72" name="Rectangle 77"/>
            <p:cNvSpPr>
              <a:spLocks noChangeArrowheads="1"/>
            </p:cNvSpPr>
            <p:nvPr/>
          </p:nvSpPr>
          <p:spPr bwMode="auto">
            <a:xfrm>
              <a:off x="1338"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a</a:t>
              </a:r>
            </a:p>
          </p:txBody>
        </p:sp>
        <p:sp>
          <p:nvSpPr>
            <p:cNvPr id="73" name="Rectangle 78"/>
            <p:cNvSpPr>
              <a:spLocks noChangeArrowheads="1"/>
            </p:cNvSpPr>
            <p:nvPr/>
          </p:nvSpPr>
          <p:spPr bwMode="auto">
            <a:xfrm>
              <a:off x="295"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e</a:t>
              </a:r>
            </a:p>
          </p:txBody>
        </p:sp>
        <p:sp>
          <p:nvSpPr>
            <p:cNvPr id="74" name="Rectangle 79"/>
            <p:cNvSpPr>
              <a:spLocks noChangeArrowheads="1"/>
            </p:cNvSpPr>
            <p:nvPr/>
          </p:nvSpPr>
          <p:spPr bwMode="auto">
            <a:xfrm>
              <a:off x="521" y="2931"/>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d</a:t>
              </a:r>
            </a:p>
          </p:txBody>
        </p:sp>
        <p:sp>
          <p:nvSpPr>
            <p:cNvPr id="75" name="Rectangle 80"/>
            <p:cNvSpPr>
              <a:spLocks noChangeArrowheads="1"/>
            </p:cNvSpPr>
            <p:nvPr/>
          </p:nvSpPr>
          <p:spPr bwMode="auto">
            <a:xfrm>
              <a:off x="521"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c</a:t>
              </a:r>
            </a:p>
          </p:txBody>
        </p:sp>
        <p:sp>
          <p:nvSpPr>
            <p:cNvPr id="76" name="Rectangle 81"/>
            <p:cNvSpPr>
              <a:spLocks noChangeArrowheads="1"/>
            </p:cNvSpPr>
            <p:nvPr/>
          </p:nvSpPr>
          <p:spPr bwMode="auto">
            <a:xfrm>
              <a:off x="793"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b</a:t>
              </a:r>
            </a:p>
          </p:txBody>
        </p:sp>
        <p:sp>
          <p:nvSpPr>
            <p:cNvPr id="77" name="Rectangle 82"/>
            <p:cNvSpPr>
              <a:spLocks noChangeArrowheads="1"/>
            </p:cNvSpPr>
            <p:nvPr/>
          </p:nvSpPr>
          <p:spPr bwMode="auto">
            <a:xfrm>
              <a:off x="1338"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f</a:t>
              </a:r>
            </a:p>
          </p:txBody>
        </p:sp>
        <p:sp>
          <p:nvSpPr>
            <p:cNvPr id="78" name="Rectangle 83"/>
            <p:cNvSpPr>
              <a:spLocks noChangeArrowheads="1"/>
            </p:cNvSpPr>
            <p:nvPr/>
          </p:nvSpPr>
          <p:spPr bwMode="auto">
            <a:xfrm>
              <a:off x="793"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g</a:t>
              </a:r>
            </a:p>
          </p:txBody>
        </p:sp>
        <p:sp>
          <p:nvSpPr>
            <p:cNvPr id="79" name="Rectangle 84"/>
            <p:cNvSpPr>
              <a:spLocks noChangeArrowheads="1"/>
            </p:cNvSpPr>
            <p:nvPr/>
          </p:nvSpPr>
          <p:spPr bwMode="auto">
            <a:xfrm>
              <a:off x="521" y="3385"/>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solidFill>
                    <a:prstClr val="black"/>
                  </a:solidFill>
                  <a:latin typeface="Calibri"/>
                  <a:ea typeface="ＭＳ Ｐゴシック" panose="020B0600070205080204" pitchFamily="34" charset="-128"/>
                </a:rPr>
                <a:t>h</a:t>
              </a:r>
            </a:p>
          </p:txBody>
        </p:sp>
      </p:grpSp>
      <p:sp>
        <p:nvSpPr>
          <p:cNvPr id="80" name="Text Box 85"/>
          <p:cNvSpPr txBox="1">
            <a:spLocks noChangeArrowheads="1"/>
          </p:cNvSpPr>
          <p:nvPr/>
        </p:nvSpPr>
        <p:spPr bwMode="auto">
          <a:xfrm>
            <a:off x="3792538" y="2349501"/>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prstClr val="black"/>
                </a:solidFill>
                <a:latin typeface="Calibri"/>
                <a:ea typeface="ＭＳ Ｐゴシック" panose="020B0600070205080204" pitchFamily="34" charset="-128"/>
              </a:rPr>
              <a:t>２時間</a:t>
            </a:r>
          </a:p>
        </p:txBody>
      </p:sp>
      <p:sp>
        <p:nvSpPr>
          <p:cNvPr id="81" name="Text Box 86"/>
          <p:cNvSpPr txBox="1">
            <a:spLocks noChangeArrowheads="1"/>
          </p:cNvSpPr>
          <p:nvPr/>
        </p:nvSpPr>
        <p:spPr bwMode="auto">
          <a:xfrm>
            <a:off x="3792538" y="3068639"/>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prstClr val="black"/>
                </a:solidFill>
                <a:latin typeface="Calibri"/>
                <a:ea typeface="ＭＳ Ｐゴシック" panose="020B0600070205080204" pitchFamily="34" charset="-128"/>
              </a:rPr>
              <a:t>２時間</a:t>
            </a:r>
          </a:p>
        </p:txBody>
      </p:sp>
      <p:sp>
        <p:nvSpPr>
          <p:cNvPr id="82" name="Text Box 87"/>
          <p:cNvSpPr txBox="1">
            <a:spLocks noChangeArrowheads="1"/>
          </p:cNvSpPr>
          <p:nvPr/>
        </p:nvSpPr>
        <p:spPr bwMode="auto">
          <a:xfrm>
            <a:off x="1847851" y="2420938"/>
            <a:ext cx="1152525"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800">
                <a:solidFill>
                  <a:prstClr val="black"/>
                </a:solidFill>
                <a:latin typeface="Calibri"/>
                <a:ea typeface="ＭＳ Ｐゴシック" panose="020B0600070205080204" pitchFamily="34" charset="-128"/>
              </a:rPr>
              <a:t>確実な優先順位付け（同位は無し）</a:t>
            </a:r>
          </a:p>
          <a:p>
            <a:pPr>
              <a:spcBef>
                <a:spcPct val="50000"/>
              </a:spcBef>
            </a:pPr>
            <a:r>
              <a:rPr lang="ja-JP" altLang="en-US" sz="800">
                <a:solidFill>
                  <a:prstClr val="black"/>
                </a:solidFill>
                <a:latin typeface="Calibri"/>
                <a:ea typeface="ＭＳ Ｐゴシック" panose="020B0600070205080204" pitchFamily="34" charset="-128"/>
              </a:rPr>
              <a:t>追加、修正、変更可能（</a:t>
            </a:r>
            <a:r>
              <a:rPr lang="en-US" altLang="ja-JP" sz="800">
                <a:solidFill>
                  <a:prstClr val="black"/>
                </a:solidFill>
                <a:latin typeface="Calibri"/>
                <a:ea typeface="ＭＳ Ｐゴシック" panose="020B0600070205080204" pitchFamily="34" charset="-128"/>
              </a:rPr>
              <a:t>Sprint</a:t>
            </a:r>
            <a:r>
              <a:rPr lang="ja-JP" altLang="en-US" sz="800">
                <a:solidFill>
                  <a:prstClr val="black"/>
                </a:solidFill>
                <a:latin typeface="Calibri"/>
                <a:ea typeface="ＭＳ Ｐゴシック" panose="020B0600070205080204" pitchFamily="34" charset="-128"/>
              </a:rPr>
              <a:t>に入っている物以外）</a:t>
            </a:r>
          </a:p>
          <a:p>
            <a:pPr>
              <a:spcBef>
                <a:spcPct val="50000"/>
              </a:spcBef>
            </a:pPr>
            <a:r>
              <a:rPr lang="en-US" altLang="ja-JP" sz="800">
                <a:solidFill>
                  <a:prstClr val="black"/>
                </a:solidFill>
                <a:latin typeface="Calibri"/>
                <a:ea typeface="ＭＳ Ｐゴシック" panose="020B0600070205080204" pitchFamily="34" charset="-128"/>
              </a:rPr>
              <a:t>Product Owner</a:t>
            </a:r>
            <a:r>
              <a:rPr lang="ja-JP" altLang="en-US" sz="800">
                <a:solidFill>
                  <a:prstClr val="black"/>
                </a:solidFill>
                <a:latin typeface="Calibri"/>
                <a:ea typeface="ＭＳ Ｐゴシック" panose="020B0600070205080204" pitchFamily="34" charset="-128"/>
              </a:rPr>
              <a:t>が全て責任を持つ</a:t>
            </a:r>
          </a:p>
        </p:txBody>
      </p:sp>
      <p:sp>
        <p:nvSpPr>
          <p:cNvPr id="83" name="Text Box 90"/>
          <p:cNvSpPr txBox="1">
            <a:spLocks noChangeArrowheads="1"/>
          </p:cNvSpPr>
          <p:nvPr/>
        </p:nvSpPr>
        <p:spPr bwMode="auto">
          <a:xfrm>
            <a:off x="9048750" y="5084764"/>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prstClr val="black"/>
                </a:solidFill>
                <a:latin typeface="Calibri"/>
                <a:ea typeface="ＭＳ Ｐゴシック" panose="020B0600070205080204" pitchFamily="34" charset="-128"/>
              </a:rPr>
              <a:t>３時間</a:t>
            </a: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Copylights@2012 SSS Corporation</a:t>
            </a:r>
            <a:endParaRPr lang="ja-JP" altLang="en-US">
              <a:solidFill>
                <a:prstClr val="black">
                  <a:tint val="75000"/>
                </a:prstClr>
              </a:solidFill>
              <a:latin typeface="Calibri"/>
              <a:ea typeface="ＭＳ Ｐゴシック" panose="020B0600070205080204" pitchFamily="34" charset="-128"/>
            </a:endParaRPr>
          </a:p>
        </p:txBody>
      </p:sp>
      <p:sp>
        <p:nvSpPr>
          <p:cNvPr id="85" name="Rectangle 13"/>
          <p:cNvSpPr>
            <a:spLocks noChangeArrowheads="1"/>
          </p:cNvSpPr>
          <p:nvPr/>
        </p:nvSpPr>
        <p:spPr bwMode="auto">
          <a:xfrm>
            <a:off x="8687594" y="3847947"/>
            <a:ext cx="1008062"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ja-JP" altLang="en-US" sz="1000" dirty="0">
                <a:solidFill>
                  <a:prstClr val="black"/>
                </a:solidFill>
                <a:latin typeface="Calibri"/>
                <a:ea typeface="ＭＳ Ｐゴシック" panose="020B0600070205080204" pitchFamily="34" charset="-128"/>
              </a:rPr>
              <a:t>スプリントレビュー</a:t>
            </a:r>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a:p>
            <a:endParaRPr lang="en-US" altLang="ja-JP" sz="1000" dirty="0">
              <a:solidFill>
                <a:prstClr val="black"/>
              </a:solidFill>
              <a:latin typeface="Calibri"/>
              <a:ea typeface="ＭＳ Ｐゴシック" panose="020B0600070205080204" pitchFamily="34" charset="-128"/>
            </a:endParaRPr>
          </a:p>
        </p:txBody>
      </p:sp>
      <p:sp>
        <p:nvSpPr>
          <p:cNvPr id="86" name="Text Box 90"/>
          <p:cNvSpPr txBox="1">
            <a:spLocks noChangeArrowheads="1"/>
          </p:cNvSpPr>
          <p:nvPr/>
        </p:nvSpPr>
        <p:spPr bwMode="auto">
          <a:xfrm>
            <a:off x="9047956" y="4268313"/>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prstClr val="black"/>
                </a:solidFill>
                <a:latin typeface="Calibri"/>
                <a:ea typeface="ＭＳ Ｐゴシック" panose="020B0600070205080204" pitchFamily="34" charset="-128"/>
              </a:rPr>
              <a:t>３時間</a:t>
            </a:r>
          </a:p>
        </p:txBody>
      </p:sp>
      <p:grpSp>
        <p:nvGrpSpPr>
          <p:cNvPr id="87" name="グループ化 86"/>
          <p:cNvGrpSpPr/>
          <p:nvPr/>
        </p:nvGrpSpPr>
        <p:grpSpPr>
          <a:xfrm>
            <a:off x="6168008" y="850415"/>
            <a:ext cx="4245992" cy="1210160"/>
            <a:chOff x="4859338" y="620713"/>
            <a:chExt cx="4030662" cy="863600"/>
          </a:xfrm>
        </p:grpSpPr>
        <p:sp>
          <p:nvSpPr>
            <p:cNvPr id="88" name="Rectangle 11"/>
            <p:cNvSpPr>
              <a:spLocks noChangeArrowheads="1"/>
            </p:cNvSpPr>
            <p:nvPr/>
          </p:nvSpPr>
          <p:spPr bwMode="auto">
            <a:xfrm>
              <a:off x="4859338" y="837009"/>
              <a:ext cx="771106" cy="179851"/>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dirty="0">
                  <a:solidFill>
                    <a:prstClr val="black"/>
                  </a:solidFill>
                  <a:latin typeface="Calibri"/>
                  <a:ea typeface="ＭＳ Ｐゴシック" panose="020B0600070205080204" pitchFamily="34" charset="-128"/>
                </a:rPr>
                <a:t>イタレーション１</a:t>
              </a:r>
            </a:p>
          </p:txBody>
        </p:sp>
        <p:sp>
          <p:nvSpPr>
            <p:cNvPr id="89" name="Rectangle 12"/>
            <p:cNvSpPr>
              <a:spLocks noChangeArrowheads="1"/>
            </p:cNvSpPr>
            <p:nvPr/>
          </p:nvSpPr>
          <p:spPr bwMode="auto">
            <a:xfrm>
              <a:off x="5630444" y="837009"/>
              <a:ext cx="771106" cy="179851"/>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イタレーション２</a:t>
              </a:r>
            </a:p>
          </p:txBody>
        </p:sp>
        <p:sp>
          <p:nvSpPr>
            <p:cNvPr id="90" name="Rectangle 13"/>
            <p:cNvSpPr>
              <a:spLocks noChangeArrowheads="1"/>
            </p:cNvSpPr>
            <p:nvPr/>
          </p:nvSpPr>
          <p:spPr bwMode="auto">
            <a:xfrm>
              <a:off x="6400243" y="837009"/>
              <a:ext cx="771106" cy="179851"/>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イタレーション３</a:t>
              </a:r>
            </a:p>
          </p:txBody>
        </p:sp>
        <p:sp>
          <p:nvSpPr>
            <p:cNvPr id="91" name="Rectangle 14"/>
            <p:cNvSpPr>
              <a:spLocks noChangeArrowheads="1"/>
            </p:cNvSpPr>
            <p:nvPr/>
          </p:nvSpPr>
          <p:spPr bwMode="auto">
            <a:xfrm>
              <a:off x="7171349" y="837009"/>
              <a:ext cx="771106" cy="179851"/>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イタレーション４</a:t>
              </a:r>
            </a:p>
          </p:txBody>
        </p:sp>
        <p:sp>
          <p:nvSpPr>
            <p:cNvPr id="92" name="Rectangle 15"/>
            <p:cNvSpPr>
              <a:spLocks noChangeArrowheads="1"/>
            </p:cNvSpPr>
            <p:nvPr/>
          </p:nvSpPr>
          <p:spPr bwMode="auto">
            <a:xfrm>
              <a:off x="7942455" y="837009"/>
              <a:ext cx="771106" cy="179851"/>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イタレーション５</a:t>
              </a:r>
            </a:p>
          </p:txBody>
        </p:sp>
        <p:sp>
          <p:nvSpPr>
            <p:cNvPr id="93" name="AutoShape 16"/>
            <p:cNvSpPr>
              <a:spLocks noChangeArrowheads="1"/>
            </p:cNvSpPr>
            <p:nvPr/>
          </p:nvSpPr>
          <p:spPr bwMode="auto">
            <a:xfrm>
              <a:off x="5511511" y="1016860"/>
              <a:ext cx="296680" cy="467453"/>
            </a:xfrm>
            <a:prstGeom prst="upArrowCallout">
              <a:avLst>
                <a:gd name="adj1" fmla="val 25000"/>
                <a:gd name="adj2" fmla="val 25000"/>
                <a:gd name="adj3" fmla="val 43319"/>
                <a:gd name="adj4" fmla="val 6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dirty="0">
                  <a:solidFill>
                    <a:prstClr val="black"/>
                  </a:solidFill>
                  <a:latin typeface="Calibri"/>
                  <a:ea typeface="ＭＳ Ｐゴシック" panose="020B0600070205080204" pitchFamily="34" charset="-128"/>
                </a:rPr>
                <a:t>納品</a:t>
              </a:r>
            </a:p>
          </p:txBody>
        </p:sp>
        <p:sp>
          <p:nvSpPr>
            <p:cNvPr id="94" name="AutoShape 17"/>
            <p:cNvSpPr>
              <a:spLocks noChangeArrowheads="1"/>
            </p:cNvSpPr>
            <p:nvPr/>
          </p:nvSpPr>
          <p:spPr bwMode="auto">
            <a:xfrm>
              <a:off x="6281310" y="1016860"/>
              <a:ext cx="296680" cy="467453"/>
            </a:xfrm>
            <a:prstGeom prst="upArrowCallout">
              <a:avLst>
                <a:gd name="adj1" fmla="val 25000"/>
                <a:gd name="adj2" fmla="val 25000"/>
                <a:gd name="adj3" fmla="val 43319"/>
                <a:gd name="adj4" fmla="val 6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dirty="0">
                  <a:solidFill>
                    <a:prstClr val="black"/>
                  </a:solidFill>
                  <a:latin typeface="Calibri"/>
                  <a:ea typeface="ＭＳ Ｐゴシック" panose="020B0600070205080204" pitchFamily="34" charset="-128"/>
                </a:rPr>
                <a:t>納品</a:t>
              </a:r>
            </a:p>
          </p:txBody>
        </p:sp>
        <p:sp>
          <p:nvSpPr>
            <p:cNvPr id="95" name="AutoShape 18"/>
            <p:cNvSpPr>
              <a:spLocks noChangeArrowheads="1"/>
            </p:cNvSpPr>
            <p:nvPr/>
          </p:nvSpPr>
          <p:spPr bwMode="auto">
            <a:xfrm>
              <a:off x="7052415" y="1016860"/>
              <a:ext cx="296680" cy="467453"/>
            </a:xfrm>
            <a:prstGeom prst="upArrowCallout">
              <a:avLst>
                <a:gd name="adj1" fmla="val 25000"/>
                <a:gd name="adj2" fmla="val 25000"/>
                <a:gd name="adj3" fmla="val 43319"/>
                <a:gd name="adj4" fmla="val 6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納品</a:t>
              </a:r>
            </a:p>
          </p:txBody>
        </p:sp>
        <p:sp>
          <p:nvSpPr>
            <p:cNvPr id="96" name="AutoShape 19"/>
            <p:cNvSpPr>
              <a:spLocks noChangeArrowheads="1"/>
            </p:cNvSpPr>
            <p:nvPr/>
          </p:nvSpPr>
          <p:spPr bwMode="auto">
            <a:xfrm>
              <a:off x="7823521" y="1016860"/>
              <a:ext cx="296680" cy="467453"/>
            </a:xfrm>
            <a:prstGeom prst="upArrowCallout">
              <a:avLst>
                <a:gd name="adj1" fmla="val 25000"/>
                <a:gd name="adj2" fmla="val 25000"/>
                <a:gd name="adj3" fmla="val 43319"/>
                <a:gd name="adj4" fmla="val 6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納品</a:t>
              </a:r>
            </a:p>
          </p:txBody>
        </p:sp>
        <p:sp>
          <p:nvSpPr>
            <p:cNvPr id="97" name="AutoShape 20"/>
            <p:cNvSpPr>
              <a:spLocks noChangeArrowheads="1"/>
            </p:cNvSpPr>
            <p:nvPr/>
          </p:nvSpPr>
          <p:spPr bwMode="auto">
            <a:xfrm>
              <a:off x="8593320" y="1016860"/>
              <a:ext cx="296680" cy="467453"/>
            </a:xfrm>
            <a:prstGeom prst="upArrowCallout">
              <a:avLst>
                <a:gd name="adj1" fmla="val 25000"/>
                <a:gd name="adj2" fmla="val 25000"/>
                <a:gd name="adj3" fmla="val 43319"/>
                <a:gd name="adj4" fmla="val 6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dirty="0">
                  <a:solidFill>
                    <a:prstClr val="black"/>
                  </a:solidFill>
                  <a:latin typeface="Calibri"/>
                  <a:ea typeface="ＭＳ Ｐゴシック" panose="020B0600070205080204" pitchFamily="34" charset="-128"/>
                </a:rPr>
                <a:t>納品</a:t>
              </a:r>
            </a:p>
          </p:txBody>
        </p:sp>
        <p:sp>
          <p:nvSpPr>
            <p:cNvPr id="98" name="AutoShape 21"/>
            <p:cNvSpPr>
              <a:spLocks noChangeArrowheads="1"/>
            </p:cNvSpPr>
            <p:nvPr/>
          </p:nvSpPr>
          <p:spPr bwMode="auto">
            <a:xfrm>
              <a:off x="4859338" y="620713"/>
              <a:ext cx="769799" cy="179058"/>
            </a:xfrm>
            <a:prstGeom prst="leftRightArrow">
              <a:avLst>
                <a:gd name="adj1" fmla="val 50000"/>
                <a:gd name="adj2" fmla="val 52124"/>
              </a:avLst>
            </a:prstGeom>
            <a:solidFill>
              <a:srgbClr val="00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dirty="0">
                  <a:solidFill>
                    <a:prstClr val="black"/>
                  </a:solidFill>
                  <a:latin typeface="Calibri"/>
                  <a:ea typeface="ＭＳ Ｐゴシック" panose="020B0600070205080204" pitchFamily="34" charset="-128"/>
                </a:rPr>
                <a:t>４週間</a:t>
              </a:r>
            </a:p>
          </p:txBody>
        </p:sp>
        <p:sp>
          <p:nvSpPr>
            <p:cNvPr id="99" name="AutoShape 22"/>
            <p:cNvSpPr>
              <a:spLocks noChangeArrowheads="1"/>
            </p:cNvSpPr>
            <p:nvPr/>
          </p:nvSpPr>
          <p:spPr bwMode="auto">
            <a:xfrm>
              <a:off x="7941148" y="620713"/>
              <a:ext cx="769799" cy="179058"/>
            </a:xfrm>
            <a:prstGeom prst="leftRightArrow">
              <a:avLst>
                <a:gd name="adj1" fmla="val 50000"/>
                <a:gd name="adj2" fmla="val 52124"/>
              </a:avLst>
            </a:prstGeom>
            <a:solidFill>
              <a:srgbClr val="00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４週間</a:t>
              </a:r>
            </a:p>
          </p:txBody>
        </p:sp>
        <p:sp>
          <p:nvSpPr>
            <p:cNvPr id="100" name="AutoShape 23"/>
            <p:cNvSpPr>
              <a:spLocks noChangeArrowheads="1"/>
            </p:cNvSpPr>
            <p:nvPr/>
          </p:nvSpPr>
          <p:spPr bwMode="auto">
            <a:xfrm>
              <a:off x="7171349" y="620713"/>
              <a:ext cx="769799" cy="179058"/>
            </a:xfrm>
            <a:prstGeom prst="leftRightArrow">
              <a:avLst>
                <a:gd name="adj1" fmla="val 50000"/>
                <a:gd name="adj2" fmla="val 52124"/>
              </a:avLst>
            </a:prstGeom>
            <a:solidFill>
              <a:srgbClr val="00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４週間</a:t>
              </a:r>
            </a:p>
          </p:txBody>
        </p:sp>
        <p:sp>
          <p:nvSpPr>
            <p:cNvPr id="101" name="AutoShape 24"/>
            <p:cNvSpPr>
              <a:spLocks noChangeArrowheads="1"/>
            </p:cNvSpPr>
            <p:nvPr/>
          </p:nvSpPr>
          <p:spPr bwMode="auto">
            <a:xfrm>
              <a:off x="6400243" y="620713"/>
              <a:ext cx="769799" cy="179058"/>
            </a:xfrm>
            <a:prstGeom prst="leftRightArrow">
              <a:avLst>
                <a:gd name="adj1" fmla="val 50000"/>
                <a:gd name="adj2" fmla="val 52124"/>
              </a:avLst>
            </a:prstGeom>
            <a:solidFill>
              <a:srgbClr val="00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４週間</a:t>
              </a:r>
            </a:p>
          </p:txBody>
        </p:sp>
        <p:sp>
          <p:nvSpPr>
            <p:cNvPr id="102" name="AutoShape 25"/>
            <p:cNvSpPr>
              <a:spLocks noChangeArrowheads="1"/>
            </p:cNvSpPr>
            <p:nvPr/>
          </p:nvSpPr>
          <p:spPr bwMode="auto">
            <a:xfrm>
              <a:off x="5629137" y="620713"/>
              <a:ext cx="769799" cy="179058"/>
            </a:xfrm>
            <a:prstGeom prst="leftRightArrow">
              <a:avLst>
                <a:gd name="adj1" fmla="val 50000"/>
                <a:gd name="adj2" fmla="val 52124"/>
              </a:avLst>
            </a:prstGeom>
            <a:solidFill>
              <a:srgbClr val="00FF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800">
                  <a:solidFill>
                    <a:prstClr val="black"/>
                  </a:solidFill>
                  <a:latin typeface="Calibri"/>
                  <a:ea typeface="ＭＳ Ｐゴシック" panose="020B0600070205080204" pitchFamily="34" charset="-128"/>
                </a:rPr>
                <a:t>４週間</a:t>
              </a:r>
            </a:p>
          </p:txBody>
        </p:sp>
      </p:grpSp>
    </p:spTree>
    <p:extLst>
      <p:ext uri="{BB962C8B-B14F-4D97-AF65-F5344CB8AC3E}">
        <p14:creationId xmlns:p14="http://schemas.microsoft.com/office/powerpoint/2010/main" val="970553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solidFill>
                  <a:srgbClr val="002060"/>
                </a:solidFill>
              </a:rPr>
              <a:t>スクラム　（</a:t>
            </a:r>
            <a:r>
              <a:rPr lang="en-US" altLang="ja-JP" sz="2800" dirty="0">
                <a:solidFill>
                  <a:srgbClr val="002060"/>
                </a:solidFill>
              </a:rPr>
              <a:t>Scrum</a:t>
            </a:r>
            <a:r>
              <a:rPr lang="ja-JP" altLang="en-US" sz="2800" dirty="0">
                <a:solidFill>
                  <a:srgbClr val="002060"/>
                </a:solidFill>
              </a:rPr>
              <a:t>）</a:t>
            </a:r>
          </a:p>
        </p:txBody>
      </p:sp>
      <p:sp>
        <p:nvSpPr>
          <p:cNvPr id="3" name="コンテンツ プレースホルダー 2"/>
          <p:cNvSpPr>
            <a:spLocks noGrp="1"/>
          </p:cNvSpPr>
          <p:nvPr>
            <p:ph idx="1"/>
          </p:nvPr>
        </p:nvSpPr>
        <p:spPr>
          <a:xfrm>
            <a:off x="2063552" y="980728"/>
            <a:ext cx="8229600" cy="5184576"/>
          </a:xfrm>
        </p:spPr>
        <p:txBody>
          <a:bodyPr>
            <a:normAutofit/>
          </a:bodyPr>
          <a:lstStyle/>
          <a:p>
            <a:r>
              <a:rPr lang="en-US" altLang="ja-JP" sz="2000" dirty="0">
                <a:solidFill>
                  <a:srgbClr val="002060"/>
                </a:solidFill>
              </a:rPr>
              <a:t>Ken </a:t>
            </a:r>
            <a:r>
              <a:rPr lang="en-US" altLang="ja-JP" sz="2000" dirty="0" err="1">
                <a:solidFill>
                  <a:srgbClr val="002060"/>
                </a:solidFill>
              </a:rPr>
              <a:t>Schwaber</a:t>
            </a:r>
            <a:r>
              <a:rPr lang="en-US" altLang="ja-JP" sz="2000" dirty="0">
                <a:solidFill>
                  <a:srgbClr val="002060"/>
                </a:solidFill>
              </a:rPr>
              <a:t> &amp; Jeff Sutherland</a:t>
            </a:r>
            <a:r>
              <a:rPr lang="ja-JP" altLang="en-US" sz="2000" dirty="0">
                <a:solidFill>
                  <a:srgbClr val="002060"/>
                </a:solidFill>
              </a:rPr>
              <a:t>　（</a:t>
            </a:r>
            <a:r>
              <a:rPr lang="en-US" altLang="ja-JP" sz="2000" dirty="0">
                <a:solidFill>
                  <a:srgbClr val="002060"/>
                </a:solidFill>
              </a:rPr>
              <a:t>1995</a:t>
            </a:r>
            <a:r>
              <a:rPr lang="ja-JP" altLang="en-US" sz="2000" dirty="0">
                <a:solidFill>
                  <a:srgbClr val="002060"/>
                </a:solidFill>
              </a:rPr>
              <a:t>年）</a:t>
            </a:r>
            <a:endParaRPr lang="en-US" altLang="ja-JP" sz="2000" dirty="0">
              <a:solidFill>
                <a:srgbClr val="002060"/>
              </a:solidFill>
            </a:endParaRPr>
          </a:p>
          <a:p>
            <a:r>
              <a:rPr lang="ja-JP" altLang="en-US" sz="2000" dirty="0">
                <a:solidFill>
                  <a:srgbClr val="002060"/>
                </a:solidFill>
              </a:rPr>
              <a:t>特徴</a:t>
            </a:r>
            <a:endParaRPr lang="en-US" altLang="ja-JP" sz="2000" dirty="0">
              <a:solidFill>
                <a:srgbClr val="002060"/>
              </a:solidFill>
            </a:endParaRPr>
          </a:p>
          <a:p>
            <a:pPr lvl="1"/>
            <a:r>
              <a:rPr lang="ja-JP" altLang="en-US" sz="1600" dirty="0">
                <a:solidFill>
                  <a:srgbClr val="002060"/>
                </a:solidFill>
              </a:rPr>
              <a:t>軽量</a:t>
            </a:r>
            <a:endParaRPr lang="en-US" altLang="ja-JP" sz="1600" dirty="0">
              <a:solidFill>
                <a:srgbClr val="002060"/>
              </a:solidFill>
            </a:endParaRPr>
          </a:p>
          <a:p>
            <a:pPr lvl="1"/>
            <a:r>
              <a:rPr lang="ja-JP" altLang="en-US" sz="1600" dirty="0">
                <a:solidFill>
                  <a:srgbClr val="002060"/>
                </a:solidFill>
              </a:rPr>
              <a:t>理解しやすい（シンプル）</a:t>
            </a:r>
            <a:endParaRPr lang="en-US" altLang="ja-JP" sz="1600" dirty="0">
              <a:solidFill>
                <a:srgbClr val="002060"/>
              </a:solidFill>
            </a:endParaRPr>
          </a:p>
          <a:p>
            <a:pPr lvl="1"/>
            <a:r>
              <a:rPr lang="ja-JP" altLang="en-US" sz="1600" dirty="0">
                <a:solidFill>
                  <a:srgbClr val="002060"/>
                </a:solidFill>
              </a:rPr>
              <a:t>でも、会得するのは難しい</a:t>
            </a:r>
            <a:endParaRPr lang="en-US" altLang="ja-JP" sz="1600" dirty="0">
              <a:solidFill>
                <a:srgbClr val="002060"/>
              </a:solidFill>
            </a:endParaRPr>
          </a:p>
          <a:p>
            <a:r>
              <a:rPr lang="ja-JP" altLang="en-US" sz="2000" dirty="0">
                <a:solidFill>
                  <a:srgbClr val="002060"/>
                </a:solidFill>
              </a:rPr>
              <a:t>三本の柱</a:t>
            </a:r>
            <a:endParaRPr lang="en-US" altLang="ja-JP" sz="2000" dirty="0">
              <a:solidFill>
                <a:srgbClr val="002060"/>
              </a:solidFill>
            </a:endParaRPr>
          </a:p>
          <a:p>
            <a:pPr lvl="1"/>
            <a:r>
              <a:rPr lang="en-US" altLang="ja-JP" sz="1600" dirty="0">
                <a:solidFill>
                  <a:srgbClr val="002060"/>
                </a:solidFill>
              </a:rPr>
              <a:t>Transparency</a:t>
            </a:r>
            <a:r>
              <a:rPr lang="ja-JP" altLang="en-US" sz="1600" dirty="0">
                <a:solidFill>
                  <a:srgbClr val="002060"/>
                </a:solidFill>
              </a:rPr>
              <a:t>　（透明性）</a:t>
            </a:r>
            <a:endParaRPr lang="en-US" altLang="ja-JP" sz="1600" dirty="0">
              <a:solidFill>
                <a:srgbClr val="002060"/>
              </a:solidFill>
            </a:endParaRPr>
          </a:p>
          <a:p>
            <a:pPr lvl="1"/>
            <a:r>
              <a:rPr lang="en-US" altLang="ja-JP" sz="1600" dirty="0">
                <a:solidFill>
                  <a:srgbClr val="002060"/>
                </a:solidFill>
              </a:rPr>
              <a:t>Inspection</a:t>
            </a:r>
            <a:r>
              <a:rPr lang="ja-JP" altLang="en-US" sz="1600" dirty="0">
                <a:solidFill>
                  <a:srgbClr val="002060"/>
                </a:solidFill>
              </a:rPr>
              <a:t>　（視察、検査）</a:t>
            </a:r>
            <a:endParaRPr lang="en-US" altLang="ja-JP" sz="1600" dirty="0">
              <a:solidFill>
                <a:srgbClr val="002060"/>
              </a:solidFill>
            </a:endParaRPr>
          </a:p>
          <a:p>
            <a:pPr lvl="1"/>
            <a:r>
              <a:rPr lang="en-US" altLang="ja-JP" sz="1600" dirty="0">
                <a:solidFill>
                  <a:srgbClr val="002060"/>
                </a:solidFill>
              </a:rPr>
              <a:t>Adaptation</a:t>
            </a:r>
            <a:r>
              <a:rPr lang="ja-JP" altLang="en-US" sz="1600" dirty="0">
                <a:solidFill>
                  <a:srgbClr val="002060"/>
                </a:solidFill>
              </a:rPr>
              <a:t>　（適応、順応、改作）</a:t>
            </a:r>
            <a:endParaRPr lang="en-US" altLang="ja-JP" sz="1600" dirty="0">
              <a:solidFill>
                <a:srgbClr val="002060"/>
              </a:solidFill>
            </a:endParaRPr>
          </a:p>
          <a:p>
            <a:r>
              <a:rPr lang="ja-JP" altLang="en-US" sz="2000" dirty="0">
                <a:solidFill>
                  <a:srgbClr val="002060"/>
                </a:solidFill>
              </a:rPr>
              <a:t>基本的考え方</a:t>
            </a:r>
            <a:endParaRPr lang="en-US" altLang="ja-JP" sz="2000" dirty="0">
              <a:solidFill>
                <a:srgbClr val="002060"/>
              </a:solidFill>
            </a:endParaRPr>
          </a:p>
          <a:p>
            <a:pPr lvl="1"/>
            <a:r>
              <a:rPr lang="ja-JP" altLang="en-US" sz="1600" dirty="0">
                <a:solidFill>
                  <a:srgbClr val="002060"/>
                </a:solidFill>
              </a:rPr>
              <a:t>タイムボックス（</a:t>
            </a:r>
            <a:r>
              <a:rPr lang="en-US" altLang="ja-JP" sz="1600" dirty="0">
                <a:solidFill>
                  <a:srgbClr val="002060"/>
                </a:solidFill>
              </a:rPr>
              <a:t>Time Box</a:t>
            </a:r>
            <a:r>
              <a:rPr lang="ja-JP" altLang="en-US" sz="1600" dirty="0">
                <a:solidFill>
                  <a:srgbClr val="002060"/>
                </a:solidFill>
              </a:rPr>
              <a:t>）</a:t>
            </a:r>
            <a:endParaRPr lang="en-US" altLang="ja-JP" sz="1600" dirty="0">
              <a:solidFill>
                <a:srgbClr val="002060"/>
              </a:solidFill>
            </a:endParaRPr>
          </a:p>
          <a:p>
            <a:pPr lvl="2"/>
            <a:r>
              <a:rPr lang="ja-JP" altLang="en-US" sz="1200" dirty="0">
                <a:solidFill>
                  <a:srgbClr val="002060"/>
                </a:solidFill>
              </a:rPr>
              <a:t>時間を区切って、その時間内に目的を果たす仕事を行う仕事の仕方</a:t>
            </a:r>
            <a:endParaRPr lang="en-US" altLang="ja-JP" sz="1200" dirty="0">
              <a:solidFill>
                <a:srgbClr val="002060"/>
              </a:solidFill>
            </a:endParaRPr>
          </a:p>
          <a:p>
            <a:pPr lvl="1"/>
            <a:r>
              <a:rPr lang="ja-JP" altLang="en-US" sz="1600" dirty="0">
                <a:solidFill>
                  <a:srgbClr val="002060"/>
                </a:solidFill>
              </a:rPr>
              <a:t>機能横断的な固定化されたチーム</a:t>
            </a:r>
            <a:endParaRPr lang="en-US" altLang="ja-JP" sz="1600" dirty="0">
              <a:solidFill>
                <a:srgbClr val="002060"/>
              </a:solidFill>
            </a:endParaRPr>
          </a:p>
          <a:p>
            <a:pPr lvl="2"/>
            <a:r>
              <a:rPr lang="ja-JP" altLang="en-US" sz="1200" dirty="0">
                <a:solidFill>
                  <a:srgbClr val="002060"/>
                </a:solidFill>
              </a:rPr>
              <a:t>チーム内で役割分担を決めず、全員が必要な仕事をこなす多能工（</a:t>
            </a:r>
            <a:r>
              <a:rPr lang="en-US" altLang="ja-JP" sz="1200" dirty="0">
                <a:solidFill>
                  <a:srgbClr val="002060"/>
                </a:solidFill>
              </a:rPr>
              <a:t>T</a:t>
            </a:r>
            <a:r>
              <a:rPr lang="ja-JP" altLang="en-US" sz="1200" dirty="0">
                <a:solidFill>
                  <a:srgbClr val="002060"/>
                </a:solidFill>
              </a:rPr>
              <a:t>型人間のチームでできるだけチームメンバーを固定化した方が良い</a:t>
            </a:r>
            <a:endParaRPr lang="en-US" altLang="ja-JP" sz="1200" dirty="0">
              <a:solidFill>
                <a:srgbClr val="002060"/>
              </a:solidFill>
            </a:endParaRPr>
          </a:p>
          <a:p>
            <a:pPr lvl="1"/>
            <a:r>
              <a:rPr lang="ja-JP" altLang="en-US" sz="1600" dirty="0">
                <a:solidFill>
                  <a:srgbClr val="002060"/>
                </a:solidFill>
              </a:rPr>
              <a:t>持続可能なペース</a:t>
            </a:r>
            <a:endParaRPr lang="en-US" altLang="ja-JP" sz="1600" dirty="0">
              <a:solidFill>
                <a:srgbClr val="002060"/>
              </a:solidFill>
            </a:endParaRPr>
          </a:p>
          <a:p>
            <a:pPr lvl="2"/>
            <a:r>
              <a:rPr lang="ja-JP" altLang="en-US" sz="1200" dirty="0">
                <a:solidFill>
                  <a:srgbClr val="002060"/>
                </a:solidFill>
              </a:rPr>
              <a:t>徹夜や残業を排除して安定した持続可能な一定のペースで開発し、定期的にリリースを行う</a:t>
            </a:r>
          </a:p>
        </p:txBody>
      </p:sp>
      <p:sp>
        <p:nvSpPr>
          <p:cNvPr id="4" name="フッター プレースホルダー 3"/>
          <p:cNvSpPr>
            <a:spLocks noGrp="1"/>
          </p:cNvSpPr>
          <p:nvPr>
            <p:ph type="ftr" sz="quarter" idx="11"/>
          </p:nvPr>
        </p:nvSpPr>
        <p:spPr>
          <a:xfrm>
            <a:off x="4648200" y="6597353"/>
            <a:ext cx="2887960" cy="124123"/>
          </a:xfrm>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5" name="スライド番号プレースホルダー 4"/>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74</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208315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77439" y="194876"/>
            <a:ext cx="8019634" cy="707886"/>
          </a:xfrm>
          <a:prstGeom prst="rect">
            <a:avLst/>
          </a:prstGeom>
          <a:noFill/>
        </p:spPr>
        <p:txBody>
          <a:bodyPr wrap="square" rtlCol="0">
            <a:spAutoFit/>
          </a:bodyPr>
          <a:lstStyle/>
          <a:p>
            <a:pPr defTabSz="457200"/>
            <a:r>
              <a:rPr lang="ja-JP" altLang="en-US" sz="2000" b="1" dirty="0">
                <a:solidFill>
                  <a:srgbClr val="002060"/>
                </a:solidFill>
                <a:latin typeface="Calibri"/>
                <a:ea typeface="ＭＳ Ｐゴシック" panose="020B0600070205080204" pitchFamily="34" charset="-128"/>
              </a:rPr>
              <a:t>（参考）アジャイル開発におけるタイムボックスの価値</a:t>
            </a:r>
            <a:endParaRPr lang="en-US" altLang="ja-JP" sz="2000" b="1" dirty="0">
              <a:solidFill>
                <a:srgbClr val="002060"/>
              </a:solidFill>
              <a:latin typeface="Calibri"/>
              <a:ea typeface="ＭＳ Ｐゴシック" panose="020B0600070205080204" pitchFamily="34" charset="-128"/>
            </a:endParaRPr>
          </a:p>
          <a:p>
            <a:pPr defTabSz="457200"/>
            <a:r>
              <a:rPr lang="en-US" altLang="ja-JP" sz="2000" b="1" dirty="0">
                <a:solidFill>
                  <a:srgbClr val="002060"/>
                </a:solidFill>
                <a:latin typeface="Calibri"/>
                <a:ea typeface="ＭＳ Ｐゴシック" panose="020B0600070205080204" pitchFamily="34" charset="-128"/>
              </a:rPr>
              <a:t>												</a:t>
            </a:r>
            <a:r>
              <a:rPr lang="ja-JP" altLang="en-US" sz="2000" b="1" dirty="0">
                <a:solidFill>
                  <a:srgbClr val="002060"/>
                </a:solidFill>
                <a:latin typeface="Calibri"/>
                <a:ea typeface="ＭＳ Ｐゴシック" panose="020B0600070205080204" pitchFamily="34" charset="-128"/>
              </a:rPr>
              <a:t>　＝　やる気と集中力</a:t>
            </a:r>
          </a:p>
        </p:txBody>
      </p:sp>
      <p:sp>
        <p:nvSpPr>
          <p:cNvPr id="3" name="テキスト ボックス 2"/>
          <p:cNvSpPr txBox="1"/>
          <p:nvPr/>
        </p:nvSpPr>
        <p:spPr>
          <a:xfrm>
            <a:off x="2268954" y="902762"/>
            <a:ext cx="7449536" cy="553998"/>
          </a:xfrm>
          <a:prstGeom prst="rect">
            <a:avLst/>
          </a:prstGeom>
          <a:noFill/>
        </p:spPr>
        <p:txBody>
          <a:bodyPr wrap="square" rtlCol="0">
            <a:spAutoFit/>
          </a:bodyPr>
          <a:lstStyle/>
          <a:p>
            <a:pPr defTabSz="457200"/>
            <a:r>
              <a:rPr lang="en-US" altLang="ja-JP" dirty="0">
                <a:solidFill>
                  <a:srgbClr val="0000FF"/>
                </a:solidFill>
                <a:latin typeface="Calibri"/>
                <a:ea typeface="ＭＳ Ｐゴシック" panose="020B0600070205080204" pitchFamily="34" charset="-128"/>
              </a:rPr>
              <a:t>『</a:t>
            </a:r>
            <a:r>
              <a:rPr lang="ja-JP" altLang="en-US" dirty="0">
                <a:solidFill>
                  <a:srgbClr val="0000FF"/>
                </a:solidFill>
                <a:latin typeface="Calibri"/>
                <a:ea typeface="ＭＳ Ｐゴシック" panose="020B0600070205080204" pitchFamily="34" charset="-128"/>
              </a:rPr>
              <a:t>仕事の量は、完成の為に与えられた時間を全て使い切るまで膨張する</a:t>
            </a:r>
            <a:r>
              <a:rPr lang="en-US" altLang="ja-JP" dirty="0">
                <a:solidFill>
                  <a:srgbClr val="0000FF"/>
                </a:solidFill>
                <a:latin typeface="Calibri"/>
                <a:ea typeface="ＭＳ Ｐゴシック" panose="020B0600070205080204" pitchFamily="34" charset="-128"/>
              </a:rPr>
              <a:t>』</a:t>
            </a:r>
          </a:p>
          <a:p>
            <a:pPr defTabSz="457200"/>
            <a:r>
              <a:rPr lang="ja-JP" altLang="en-US" sz="1200" dirty="0">
                <a:solidFill>
                  <a:srgbClr val="0000FF"/>
                </a:solidFill>
                <a:latin typeface="Calibri"/>
                <a:ea typeface="ＭＳ Ｐゴシック" panose="020B0600070205080204" pitchFamily="34" charset="-128"/>
              </a:rPr>
              <a:t>							イギリスの歴史学者・経済学者であるパーキンソンの言葉</a:t>
            </a:r>
          </a:p>
        </p:txBody>
      </p:sp>
      <p:sp>
        <p:nvSpPr>
          <p:cNvPr id="4" name="テキスト ボックス 3"/>
          <p:cNvSpPr txBox="1"/>
          <p:nvPr/>
        </p:nvSpPr>
        <p:spPr>
          <a:xfrm>
            <a:off x="2794085" y="1652988"/>
            <a:ext cx="7449536" cy="923330"/>
          </a:xfrm>
          <a:prstGeom prst="rect">
            <a:avLst/>
          </a:prstGeom>
          <a:noFill/>
        </p:spPr>
        <p:txBody>
          <a:bodyPr wrap="square" rtlCol="0">
            <a:spAutoFit/>
          </a:bodyPr>
          <a:lstStyle/>
          <a:p>
            <a:pPr defTabSz="457200"/>
            <a:r>
              <a:rPr lang="ja-JP" altLang="en-US" dirty="0">
                <a:solidFill>
                  <a:srgbClr val="002060"/>
                </a:solidFill>
                <a:latin typeface="Calibri"/>
                <a:ea typeface="ＭＳ Ｐゴシック" panose="020B0600070205080204" pitchFamily="34" charset="-128"/>
              </a:rPr>
              <a:t>時間には弾力性がある。</a:t>
            </a:r>
          </a:p>
          <a:p>
            <a:pPr defTabSz="457200"/>
            <a:r>
              <a:rPr lang="ja-JP" altLang="en-US" dirty="0">
                <a:solidFill>
                  <a:srgbClr val="002060"/>
                </a:solidFill>
                <a:latin typeface="Calibri"/>
                <a:ea typeface="ＭＳ Ｐゴシック" panose="020B0600070205080204" pitchFamily="34" charset="-128"/>
              </a:rPr>
              <a:t>時間は、何となく使ったのではいくら有っても足りない。</a:t>
            </a:r>
          </a:p>
          <a:p>
            <a:pPr defTabSz="457200"/>
            <a:r>
              <a:rPr lang="ja-JP" altLang="en-US" b="1" dirty="0">
                <a:solidFill>
                  <a:srgbClr val="002060"/>
                </a:solidFill>
                <a:latin typeface="Calibri"/>
                <a:ea typeface="ＭＳ Ｐゴシック" panose="020B0600070205080204" pitchFamily="34" charset="-128"/>
              </a:rPr>
              <a:t>同じ仕事量でも、意識の違いでかかる時間は全く異なる。</a:t>
            </a:r>
          </a:p>
        </p:txBody>
      </p:sp>
      <p:sp>
        <p:nvSpPr>
          <p:cNvPr id="5" name="テキスト ボックス 4"/>
          <p:cNvSpPr txBox="1"/>
          <p:nvPr/>
        </p:nvSpPr>
        <p:spPr>
          <a:xfrm>
            <a:off x="1914795" y="2576318"/>
            <a:ext cx="8753205" cy="1477328"/>
          </a:xfrm>
          <a:prstGeom prst="rect">
            <a:avLst/>
          </a:prstGeom>
          <a:noFill/>
        </p:spPr>
        <p:txBody>
          <a:bodyPr wrap="square" rtlCol="0">
            <a:spAutoFit/>
          </a:bodyPr>
          <a:lstStyle/>
          <a:p>
            <a:pPr defTabSz="457200"/>
            <a:r>
              <a:rPr lang="ja-JP" altLang="en-US" b="1" dirty="0">
                <a:solidFill>
                  <a:srgbClr val="002060"/>
                </a:solidFill>
                <a:latin typeface="Calibri"/>
                <a:ea typeface="ＭＳ Ｐゴシック" panose="020B0600070205080204" pitchFamily="34" charset="-128"/>
              </a:rPr>
              <a:t>生産性はやる気と集中力で高まる。</a:t>
            </a:r>
          </a:p>
          <a:p>
            <a:pPr defTabSz="457200"/>
            <a:r>
              <a:rPr lang="ja-JP" altLang="en-US" dirty="0">
                <a:solidFill>
                  <a:srgbClr val="002060"/>
                </a:solidFill>
                <a:latin typeface="Calibri"/>
                <a:ea typeface="ＭＳ Ｐゴシック" panose="020B0600070205080204" pitchFamily="34" charset="-128"/>
              </a:rPr>
              <a:t>やる気のホルモン　＝　ドーパミン</a:t>
            </a:r>
          </a:p>
          <a:p>
            <a:pPr defTabSz="457200"/>
            <a:r>
              <a:rPr lang="ja-JP" altLang="en-US" dirty="0">
                <a:solidFill>
                  <a:srgbClr val="002060"/>
                </a:solidFill>
                <a:latin typeface="Calibri"/>
                <a:ea typeface="ＭＳ Ｐゴシック" panose="020B0600070205080204" pitchFamily="34" charset="-128"/>
              </a:rPr>
              <a:t>ドーパミンは、ご褒美によって放出される。</a:t>
            </a:r>
          </a:p>
          <a:p>
            <a:pPr defTabSz="457200"/>
            <a:r>
              <a:rPr lang="ja-JP" altLang="en-US" dirty="0">
                <a:solidFill>
                  <a:srgbClr val="002060"/>
                </a:solidFill>
                <a:latin typeface="Calibri"/>
                <a:ea typeface="ＭＳ Ｐゴシック" panose="020B0600070205080204" pitchFamily="34" charset="-128"/>
              </a:rPr>
              <a:t>やる気はご褒美の事を考えるだけで出る。しかし、裏切られると一瞬で低下する。</a:t>
            </a:r>
          </a:p>
          <a:p>
            <a:pPr defTabSz="457200"/>
            <a:r>
              <a:rPr lang="ja-JP" altLang="en-US" dirty="0">
                <a:solidFill>
                  <a:srgbClr val="002060"/>
                </a:solidFill>
                <a:latin typeface="Calibri"/>
                <a:ea typeface="ＭＳ Ｐゴシック" panose="020B0600070205080204" pitchFamily="34" charset="-128"/>
              </a:rPr>
              <a:t>ご褒美の６０秒ルール　＝　ご褒美は直ぐに貰える事が重要。楽しく想像できる事が重要。</a:t>
            </a:r>
          </a:p>
        </p:txBody>
      </p:sp>
      <p:sp>
        <p:nvSpPr>
          <p:cNvPr id="6" name="テキスト ボックス 5"/>
          <p:cNvSpPr txBox="1"/>
          <p:nvPr/>
        </p:nvSpPr>
        <p:spPr>
          <a:xfrm>
            <a:off x="2794085" y="4200582"/>
            <a:ext cx="7302988" cy="1477328"/>
          </a:xfrm>
          <a:prstGeom prst="rect">
            <a:avLst/>
          </a:prstGeom>
          <a:noFill/>
        </p:spPr>
        <p:txBody>
          <a:bodyPr wrap="square" rtlCol="0">
            <a:spAutoFit/>
          </a:bodyPr>
          <a:lstStyle/>
          <a:p>
            <a:pPr defTabSz="457200"/>
            <a:r>
              <a:rPr lang="ja-JP" altLang="en-US" b="1" dirty="0">
                <a:solidFill>
                  <a:srgbClr val="002060"/>
                </a:solidFill>
                <a:latin typeface="Calibri"/>
                <a:ea typeface="ＭＳ Ｐゴシック" panose="020B0600070205080204" pitchFamily="34" charset="-128"/>
              </a:rPr>
              <a:t>スピードを上げるほど、脳は活性化する。</a:t>
            </a:r>
          </a:p>
          <a:p>
            <a:pPr defTabSz="457200"/>
            <a:r>
              <a:rPr lang="ja-JP" altLang="en-US" dirty="0">
                <a:solidFill>
                  <a:srgbClr val="002060"/>
                </a:solidFill>
                <a:latin typeface="Calibri"/>
                <a:ea typeface="ＭＳ Ｐゴシック" panose="020B0600070205080204" pitchFamily="34" charset="-128"/>
              </a:rPr>
              <a:t>集中していればミスは少ない。</a:t>
            </a:r>
          </a:p>
          <a:p>
            <a:pPr defTabSz="457200"/>
            <a:r>
              <a:rPr lang="ja-JP" altLang="en-US" dirty="0">
                <a:solidFill>
                  <a:srgbClr val="002060"/>
                </a:solidFill>
                <a:latin typeface="Calibri"/>
                <a:ea typeface="ＭＳ Ｐゴシック" panose="020B0600070205080204" pitchFamily="34" charset="-128"/>
              </a:rPr>
              <a:t>時間を計ればムダに気づく事ができる。</a:t>
            </a:r>
          </a:p>
          <a:p>
            <a:pPr defTabSz="457200"/>
            <a:r>
              <a:rPr lang="ja-JP" altLang="en-US" dirty="0">
                <a:solidFill>
                  <a:srgbClr val="002060"/>
                </a:solidFill>
                <a:latin typeface="Calibri"/>
                <a:ea typeface="ＭＳ Ｐゴシック" panose="020B0600070205080204" pitchFamily="34" charset="-128"/>
              </a:rPr>
              <a:t>集中力は長く続かない。休む事で充電される。</a:t>
            </a:r>
          </a:p>
          <a:p>
            <a:pPr defTabSz="457200"/>
            <a:r>
              <a:rPr lang="ja-JP" altLang="en-US" dirty="0">
                <a:solidFill>
                  <a:srgbClr val="002060"/>
                </a:solidFill>
                <a:latin typeface="Calibri"/>
                <a:ea typeface="ＭＳ Ｐゴシック" panose="020B0600070205080204" pitchFamily="34" charset="-128"/>
              </a:rPr>
              <a:t>時間が読めるからリラックスできる。</a:t>
            </a:r>
          </a:p>
        </p:txBody>
      </p:sp>
      <p:sp>
        <p:nvSpPr>
          <p:cNvPr id="7" name="テキスト ボックス 6"/>
          <p:cNvSpPr txBox="1"/>
          <p:nvPr/>
        </p:nvSpPr>
        <p:spPr>
          <a:xfrm>
            <a:off x="5138857" y="5877273"/>
            <a:ext cx="4958216" cy="276999"/>
          </a:xfrm>
          <a:prstGeom prst="rect">
            <a:avLst/>
          </a:prstGeom>
          <a:noFill/>
        </p:spPr>
        <p:txBody>
          <a:bodyPr wrap="square" rtlCol="0">
            <a:spAutoFit/>
          </a:bodyPr>
          <a:lstStyle/>
          <a:p>
            <a:pPr defTabSz="457200"/>
            <a:r>
              <a:rPr lang="en-US" altLang="ja-JP" sz="1200" dirty="0">
                <a:solidFill>
                  <a:srgbClr val="002060"/>
                </a:solidFill>
                <a:latin typeface="Calibri"/>
                <a:ea typeface="ＭＳ Ｐゴシック" panose="020B0600070205080204" pitchFamily="34" charset="-128"/>
              </a:rPr>
              <a:t>『</a:t>
            </a:r>
            <a:r>
              <a:rPr lang="ja-JP" altLang="en-US" sz="1200" dirty="0">
                <a:solidFill>
                  <a:srgbClr val="002060"/>
                </a:solidFill>
                <a:latin typeface="Calibri"/>
                <a:ea typeface="ＭＳ Ｐゴシック" panose="020B0600070205080204" pitchFamily="34" charset="-128"/>
              </a:rPr>
              <a:t>やる気と集中力の高め方</a:t>
            </a:r>
            <a:r>
              <a:rPr lang="en-US" altLang="ja-JP" sz="1200" dirty="0">
                <a:solidFill>
                  <a:srgbClr val="002060"/>
                </a:solidFill>
                <a:latin typeface="Calibri"/>
                <a:ea typeface="ＭＳ Ｐゴシック" panose="020B0600070205080204" pitchFamily="34" charset="-128"/>
              </a:rPr>
              <a:t>』</a:t>
            </a:r>
            <a:r>
              <a:rPr lang="ja-JP" altLang="en-US" sz="1200" dirty="0">
                <a:solidFill>
                  <a:srgbClr val="002060"/>
                </a:solidFill>
                <a:latin typeface="Calibri"/>
                <a:ea typeface="ＭＳ Ｐゴシック" panose="020B0600070205080204" pitchFamily="34" charset="-128"/>
              </a:rPr>
              <a:t>　東京大学　医学博士　森田敏宏著より抜粋</a:t>
            </a:r>
          </a:p>
        </p:txBody>
      </p:sp>
    </p:spTree>
    <p:extLst>
      <p:ext uri="{BB962C8B-B14F-4D97-AF65-F5344CB8AC3E}">
        <p14:creationId xmlns:p14="http://schemas.microsoft.com/office/powerpoint/2010/main" val="1223841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フッター プレースホルダ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kumimoji="0" lang="ja-JP" altLang="en-US" sz="1000">
                <a:solidFill>
                  <a:prstClr val="black"/>
                </a:solidFill>
              </a:rPr>
              <a:t>Ｃｏｐｙｒｉｇｈｔｓ</a:t>
            </a:r>
            <a:r>
              <a:rPr kumimoji="0" lang="en-US" altLang="ja-JP" sz="1000">
                <a:solidFill>
                  <a:prstClr val="black"/>
                </a:solidFill>
              </a:rPr>
              <a:t>©2010 SSS Corporation</a:t>
            </a:r>
            <a:endParaRPr lang="en-US" altLang="ja-JP" sz="1000">
              <a:solidFill>
                <a:prstClr val="black"/>
              </a:solidFill>
            </a:endParaRPr>
          </a:p>
        </p:txBody>
      </p:sp>
      <p:sp>
        <p:nvSpPr>
          <p:cNvPr id="94211"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fld id="{15C1373C-8847-4EAC-A4F0-A3C696F4DFC8}" type="slidenum">
              <a:rPr lang="en-US" altLang="ja-JP" sz="1400">
                <a:solidFill>
                  <a:prstClr val="black"/>
                </a:solidFill>
              </a:rPr>
              <a:pPr/>
              <a:t>76</a:t>
            </a:fld>
            <a:endParaRPr lang="en-US" altLang="ja-JP" sz="1400">
              <a:solidFill>
                <a:prstClr val="black"/>
              </a:solidFill>
            </a:endParaRPr>
          </a:p>
        </p:txBody>
      </p:sp>
      <p:sp>
        <p:nvSpPr>
          <p:cNvPr id="94212" name="Rectangle 2"/>
          <p:cNvSpPr>
            <a:spLocks noGrp="1" noChangeArrowheads="1"/>
          </p:cNvSpPr>
          <p:nvPr>
            <p:ph type="title"/>
          </p:nvPr>
        </p:nvSpPr>
        <p:spPr>
          <a:xfrm>
            <a:off x="1981200" y="274638"/>
            <a:ext cx="8229600" cy="634082"/>
          </a:xfrm>
        </p:spPr>
        <p:txBody>
          <a:bodyPr>
            <a:normAutofit/>
          </a:bodyPr>
          <a:lstStyle/>
          <a:p>
            <a:pPr eaLnBrk="1" hangingPunct="1"/>
            <a:r>
              <a:rPr lang="ja-JP" altLang="en-US" sz="2800" dirty="0">
                <a:solidFill>
                  <a:srgbClr val="002060"/>
                </a:solidFill>
              </a:rPr>
              <a:t>開発チーム</a:t>
            </a:r>
          </a:p>
        </p:txBody>
      </p:sp>
      <p:sp>
        <p:nvSpPr>
          <p:cNvPr id="369667" name="Rectangle 3"/>
          <p:cNvSpPr>
            <a:spLocks noGrp="1" noChangeArrowheads="1"/>
          </p:cNvSpPr>
          <p:nvPr>
            <p:ph type="body" idx="1"/>
          </p:nvPr>
        </p:nvSpPr>
        <p:spPr>
          <a:xfrm>
            <a:off x="1981200" y="981076"/>
            <a:ext cx="8229600" cy="5472113"/>
          </a:xfrm>
        </p:spPr>
        <p:txBody>
          <a:bodyPr/>
          <a:lstStyle/>
          <a:p>
            <a:pPr eaLnBrk="1" hangingPunct="1">
              <a:lnSpc>
                <a:spcPct val="90000"/>
              </a:lnSpc>
            </a:pPr>
            <a:r>
              <a:rPr lang="ja-JP" altLang="en-US" sz="2400" dirty="0">
                <a:solidFill>
                  <a:srgbClr val="002060"/>
                </a:solidFill>
              </a:rPr>
              <a:t>自己組織的なチームである</a:t>
            </a:r>
            <a:endParaRPr lang="en-US" altLang="ja-JP" sz="2400" dirty="0">
              <a:solidFill>
                <a:srgbClr val="002060"/>
              </a:solidFill>
            </a:endParaRPr>
          </a:p>
          <a:p>
            <a:pPr lvl="1" eaLnBrk="1" hangingPunct="1">
              <a:lnSpc>
                <a:spcPct val="90000"/>
              </a:lnSpc>
            </a:pPr>
            <a:r>
              <a:rPr lang="ja-JP" altLang="en-US" sz="2000" dirty="0">
                <a:solidFill>
                  <a:srgbClr val="002060"/>
                </a:solidFill>
              </a:rPr>
              <a:t>自律性</a:t>
            </a:r>
            <a:endParaRPr lang="en-US" altLang="ja-JP" sz="2000" dirty="0">
              <a:solidFill>
                <a:srgbClr val="002060"/>
              </a:solidFill>
            </a:endParaRPr>
          </a:p>
          <a:p>
            <a:pPr lvl="2" eaLnBrk="1" hangingPunct="1">
              <a:lnSpc>
                <a:spcPct val="90000"/>
              </a:lnSpc>
            </a:pPr>
            <a:r>
              <a:rPr lang="ja-JP" altLang="en-US" sz="1800" dirty="0">
                <a:solidFill>
                  <a:srgbClr val="002060"/>
                </a:solidFill>
              </a:rPr>
              <a:t>メンバーが自ら日々の仕事を管理する</a:t>
            </a:r>
            <a:endParaRPr lang="en-US" altLang="ja-JP" sz="1800" dirty="0">
              <a:solidFill>
                <a:srgbClr val="002060"/>
              </a:solidFill>
            </a:endParaRPr>
          </a:p>
          <a:p>
            <a:pPr lvl="1" eaLnBrk="1" hangingPunct="1">
              <a:lnSpc>
                <a:spcPct val="90000"/>
              </a:lnSpc>
            </a:pPr>
            <a:r>
              <a:rPr lang="ja-JP" altLang="en-US" sz="2000" dirty="0">
                <a:solidFill>
                  <a:srgbClr val="002060"/>
                </a:solidFill>
              </a:rPr>
              <a:t>自己超越</a:t>
            </a:r>
            <a:endParaRPr lang="en-US" altLang="ja-JP" sz="2000" dirty="0">
              <a:solidFill>
                <a:srgbClr val="002060"/>
              </a:solidFill>
            </a:endParaRPr>
          </a:p>
          <a:p>
            <a:pPr lvl="2" eaLnBrk="1" hangingPunct="1">
              <a:lnSpc>
                <a:spcPct val="90000"/>
              </a:lnSpc>
            </a:pPr>
            <a:r>
              <a:rPr lang="ja-JP" altLang="en-US" sz="1800" dirty="0">
                <a:solidFill>
                  <a:srgbClr val="002060"/>
                </a:solidFill>
              </a:rPr>
              <a:t>常に目標を達成するように自らを追い込み、常に自身のプラクティスを改善する</a:t>
            </a:r>
            <a:endParaRPr lang="en-US" altLang="ja-JP" sz="1800" dirty="0">
              <a:solidFill>
                <a:srgbClr val="002060"/>
              </a:solidFill>
            </a:endParaRPr>
          </a:p>
          <a:p>
            <a:pPr lvl="1" eaLnBrk="1" hangingPunct="1">
              <a:lnSpc>
                <a:spcPct val="90000"/>
              </a:lnSpc>
            </a:pPr>
            <a:r>
              <a:rPr lang="ja-JP" altLang="en-US" sz="2000" dirty="0">
                <a:solidFill>
                  <a:srgbClr val="002060"/>
                </a:solidFill>
              </a:rPr>
              <a:t>相互交換作用</a:t>
            </a:r>
            <a:endParaRPr lang="en-US" altLang="ja-JP" sz="2000" dirty="0">
              <a:solidFill>
                <a:srgbClr val="002060"/>
              </a:solidFill>
            </a:endParaRPr>
          </a:p>
          <a:p>
            <a:pPr lvl="2" eaLnBrk="1" hangingPunct="1">
              <a:lnSpc>
                <a:spcPct val="90000"/>
              </a:lnSpc>
            </a:pPr>
            <a:r>
              <a:rPr lang="ja-JP" altLang="en-US" sz="1800" dirty="0">
                <a:solidFill>
                  <a:srgbClr val="002060"/>
                </a:solidFill>
              </a:rPr>
              <a:t>機能横断的かつ定めた役割が無い</a:t>
            </a:r>
            <a:endParaRPr lang="en-US" altLang="ja-JP" sz="1800" dirty="0">
              <a:solidFill>
                <a:srgbClr val="002060"/>
              </a:solidFill>
            </a:endParaRPr>
          </a:p>
          <a:p>
            <a:pPr eaLnBrk="1" hangingPunct="1">
              <a:lnSpc>
                <a:spcPct val="90000"/>
              </a:lnSpc>
            </a:pPr>
            <a:r>
              <a:rPr lang="ja-JP" altLang="en-US" sz="2400" dirty="0">
                <a:solidFill>
                  <a:srgbClr val="002060"/>
                </a:solidFill>
              </a:rPr>
              <a:t>目標にコミットする義務がある</a:t>
            </a:r>
            <a:endParaRPr lang="en-US" altLang="ja-JP" sz="2400" dirty="0">
              <a:solidFill>
                <a:srgbClr val="002060"/>
              </a:solidFill>
            </a:endParaRPr>
          </a:p>
          <a:p>
            <a:pPr lvl="1" eaLnBrk="1" hangingPunct="1">
              <a:lnSpc>
                <a:spcPct val="90000"/>
              </a:lnSpc>
            </a:pPr>
            <a:r>
              <a:rPr lang="ja-JP" altLang="en-US" sz="2000" dirty="0">
                <a:solidFill>
                  <a:srgbClr val="002060"/>
                </a:solidFill>
              </a:rPr>
              <a:t>チームはスプリント計画ミーティングでコミットした目標を達成する責任を持つ</a:t>
            </a:r>
            <a:endParaRPr lang="en-US" altLang="ja-JP" sz="2000" dirty="0">
              <a:solidFill>
                <a:srgbClr val="002060"/>
              </a:solidFill>
            </a:endParaRPr>
          </a:p>
          <a:p>
            <a:pPr eaLnBrk="1" hangingPunct="1">
              <a:lnSpc>
                <a:spcPct val="90000"/>
              </a:lnSpc>
            </a:pPr>
            <a:r>
              <a:rPr lang="ja-JP" altLang="en-US" sz="2400" dirty="0">
                <a:solidFill>
                  <a:srgbClr val="002060"/>
                </a:solidFill>
              </a:rPr>
              <a:t>目標達成につながるならば方法を限定しない</a:t>
            </a:r>
            <a:endParaRPr lang="en-US" altLang="ja-JP" sz="2400" dirty="0">
              <a:solidFill>
                <a:srgbClr val="002060"/>
              </a:solidFill>
            </a:endParaRPr>
          </a:p>
          <a:p>
            <a:pPr lvl="1" eaLnBrk="1" hangingPunct="1">
              <a:lnSpc>
                <a:spcPct val="90000"/>
              </a:lnSpc>
            </a:pPr>
            <a:r>
              <a:rPr lang="ja-JP" altLang="en-US" sz="2000" dirty="0">
                <a:solidFill>
                  <a:srgbClr val="002060"/>
                </a:solidFill>
              </a:rPr>
              <a:t>チームはすべての決断を下す権限、必要なことを何でも行う権限、あらゆる障害の除去を依頼する権限を持つ</a:t>
            </a:r>
            <a:endParaRPr lang="en-US" altLang="ja-JP" sz="2000" dirty="0">
              <a:solidFill>
                <a:srgbClr val="002060"/>
              </a:solidFill>
            </a:endParaRPr>
          </a:p>
          <a:p>
            <a:pPr eaLnBrk="1" hangingPunct="1">
              <a:lnSpc>
                <a:spcPct val="90000"/>
              </a:lnSpc>
            </a:pPr>
            <a:r>
              <a:rPr lang="ja-JP" altLang="en-US" sz="2400" dirty="0">
                <a:solidFill>
                  <a:srgbClr val="002060"/>
                </a:solidFill>
              </a:rPr>
              <a:t>争議はチーム内で解決する</a:t>
            </a:r>
            <a:endParaRPr lang="en-US" altLang="ja-JP" sz="2400" dirty="0">
              <a:solidFill>
                <a:srgbClr val="002060"/>
              </a:solidFill>
            </a:endParaRPr>
          </a:p>
          <a:p>
            <a:pPr eaLnBrk="1" hangingPunct="1">
              <a:lnSpc>
                <a:spcPct val="90000"/>
              </a:lnSpc>
            </a:pPr>
            <a:r>
              <a:rPr lang="ja-JP" altLang="en-US" sz="2400" b="1" u="sng" dirty="0">
                <a:solidFill>
                  <a:srgbClr val="002060"/>
                </a:solidFill>
              </a:rPr>
              <a:t>作業規約</a:t>
            </a:r>
            <a:r>
              <a:rPr lang="ja-JP" altLang="en-US" sz="2400" dirty="0">
                <a:solidFill>
                  <a:srgbClr val="002060"/>
                </a:solidFill>
              </a:rPr>
              <a:t>を作る</a:t>
            </a:r>
          </a:p>
        </p:txBody>
      </p:sp>
    </p:spTree>
    <p:extLst>
      <p:ext uri="{BB962C8B-B14F-4D97-AF65-F5344CB8AC3E}">
        <p14:creationId xmlns:p14="http://schemas.microsoft.com/office/powerpoint/2010/main" val="3848309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solidFill>
                  <a:srgbClr val="002060"/>
                </a:solidFill>
              </a:rPr>
              <a:t>プロダクト・オーナー</a:t>
            </a:r>
          </a:p>
        </p:txBody>
      </p:sp>
      <p:sp>
        <p:nvSpPr>
          <p:cNvPr id="3" name="テキスト ボックス 2"/>
          <p:cNvSpPr txBox="1"/>
          <p:nvPr/>
        </p:nvSpPr>
        <p:spPr>
          <a:xfrm>
            <a:off x="2711624" y="1439084"/>
            <a:ext cx="7344816" cy="1754326"/>
          </a:xfrm>
          <a:prstGeom prst="rect">
            <a:avLst/>
          </a:prstGeom>
          <a:noFill/>
        </p:spPr>
        <p:txBody>
          <a:bodyPr wrap="square" rtlCol="0">
            <a:spAutoFit/>
          </a:bodyPr>
          <a:lstStyle/>
          <a:p>
            <a:pPr marL="285750" indent="-285750">
              <a:buFont typeface="Wingdings" panose="05000000000000000000" pitchFamily="2" charset="2"/>
              <a:buChar char="Ø"/>
            </a:pPr>
            <a:r>
              <a:rPr lang="ja-JP" altLang="en-US" dirty="0">
                <a:solidFill>
                  <a:srgbClr val="002060"/>
                </a:solidFill>
                <a:latin typeface="Calibri"/>
                <a:ea typeface="ＭＳ Ｐゴシック" panose="020B0600070205080204" pitchFamily="34" charset="-128"/>
              </a:rPr>
              <a:t>プロダクトの完成図と方向性を示す</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Ø"/>
            </a:pPr>
            <a:r>
              <a:rPr lang="ja-JP" altLang="en-US" dirty="0">
                <a:solidFill>
                  <a:srgbClr val="002060"/>
                </a:solidFill>
                <a:latin typeface="Calibri"/>
                <a:ea typeface="ＭＳ Ｐゴシック" panose="020B0600070205080204" pitchFamily="34" charset="-128"/>
              </a:rPr>
              <a:t>プロダクトに必要な機能の詳細を決める</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Ø"/>
            </a:pPr>
            <a:r>
              <a:rPr lang="ja-JP" altLang="en-US" dirty="0">
                <a:solidFill>
                  <a:srgbClr val="002060"/>
                </a:solidFill>
                <a:latin typeface="Calibri"/>
                <a:ea typeface="ＭＳ Ｐゴシック" panose="020B0600070205080204" pitchFamily="34" charset="-128"/>
              </a:rPr>
              <a:t>リリースの内容と日程を決める</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Ø"/>
            </a:pPr>
            <a:r>
              <a:rPr lang="ja-JP" altLang="en-US" dirty="0">
                <a:solidFill>
                  <a:srgbClr val="002060"/>
                </a:solidFill>
                <a:latin typeface="Calibri"/>
                <a:ea typeface="ＭＳ Ｐゴシック" panose="020B0600070205080204" pitchFamily="34" charset="-128"/>
              </a:rPr>
              <a:t>市場価値に基づくプロダクトバックロイグの優先順位を決める</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Ø"/>
            </a:pPr>
            <a:r>
              <a:rPr lang="ja-JP" altLang="en-US" dirty="0">
                <a:solidFill>
                  <a:srgbClr val="002060"/>
                </a:solidFill>
                <a:latin typeface="Calibri"/>
                <a:ea typeface="ＭＳ Ｐゴシック" panose="020B0600070205080204" pitchFamily="34" charset="-128"/>
              </a:rPr>
              <a:t>スプリント毎に優先順位を変更できる権限を持つ</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Ø"/>
            </a:pPr>
            <a:r>
              <a:rPr lang="ja-JP" altLang="en-US" dirty="0">
                <a:solidFill>
                  <a:srgbClr val="002060"/>
                </a:solidFill>
                <a:latin typeface="Calibri"/>
                <a:ea typeface="ＭＳ Ｐゴシック" panose="020B0600070205080204" pitchFamily="34" charset="-128"/>
              </a:rPr>
              <a:t>プロダクトの収益性（</a:t>
            </a:r>
            <a:r>
              <a:rPr lang="en-US" altLang="ja-JP" dirty="0">
                <a:solidFill>
                  <a:srgbClr val="002060"/>
                </a:solidFill>
                <a:latin typeface="Calibri"/>
                <a:ea typeface="ＭＳ Ｐゴシック" panose="020B0600070205080204" pitchFamily="34" charset="-128"/>
              </a:rPr>
              <a:t>ROI</a:t>
            </a:r>
            <a:r>
              <a:rPr lang="ja-JP" altLang="en-US" dirty="0">
                <a:solidFill>
                  <a:srgbClr val="002060"/>
                </a:solidFill>
                <a:latin typeface="Calibri"/>
                <a:ea typeface="ＭＳ Ｐゴシック" panose="020B0600070205080204" pitchFamily="34" charset="-128"/>
              </a:rPr>
              <a:t>）の責任を持つ</a:t>
            </a:r>
          </a:p>
        </p:txBody>
      </p:sp>
      <p:sp>
        <p:nvSpPr>
          <p:cNvPr id="4" name="テキスト ボックス 3"/>
          <p:cNvSpPr txBox="1"/>
          <p:nvPr/>
        </p:nvSpPr>
        <p:spPr>
          <a:xfrm>
            <a:off x="2711624" y="3613900"/>
            <a:ext cx="7416824" cy="2862322"/>
          </a:xfrm>
          <a:prstGeom prst="rect">
            <a:avLst/>
          </a:prstGeom>
          <a:noFill/>
        </p:spPr>
        <p:txBody>
          <a:bodyPr wrap="square" rtlCol="0">
            <a:spAutoFit/>
          </a:bodyPr>
          <a:lstStyle/>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プロダクトのビジョンを作成し、関係者に示す。（共有する）</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対象プロダクトのビジネス要求（ビジネス環境）の説明</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エピック、ユーザーストーリーの確定とペルソナの作成</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ユーザーストーリー毎の受け入れ基準の承認</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プロダクトバックログの優先順位付けとプロジェクト期間中の維持管理</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開発チームへのユーザーストーリーの説明</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開発チームの</a:t>
            </a:r>
            <a:r>
              <a:rPr lang="en-US" altLang="ja-JP" dirty="0">
                <a:solidFill>
                  <a:srgbClr val="002060"/>
                </a:solidFill>
                <a:latin typeface="Calibri"/>
                <a:ea typeface="ＭＳ Ｐゴシック" panose="020B0600070205080204" pitchFamily="34" charset="-128"/>
              </a:rPr>
              <a:t>DoD</a:t>
            </a:r>
            <a:r>
              <a:rPr lang="ja-JP" altLang="en-US" dirty="0">
                <a:solidFill>
                  <a:srgbClr val="002060"/>
                </a:solidFill>
                <a:latin typeface="Calibri"/>
                <a:ea typeface="ＭＳ Ｐゴシック" panose="020B0600070205080204" pitchFamily="34" charset="-128"/>
              </a:rPr>
              <a:t>（完了の定義）作成の支援</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リリース計画の承認</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ja-JP" altLang="en-US" dirty="0">
                <a:solidFill>
                  <a:srgbClr val="002060"/>
                </a:solidFill>
                <a:latin typeface="Calibri"/>
                <a:ea typeface="ＭＳ Ｐゴシック" panose="020B0600070205080204" pitchFamily="34" charset="-128"/>
              </a:rPr>
              <a:t>稼働環境の定義</a:t>
            </a:r>
            <a:endParaRPr lang="en-US" altLang="ja-JP" dirty="0">
              <a:solidFill>
                <a:srgbClr val="002060"/>
              </a:solidFill>
              <a:latin typeface="Calibri"/>
              <a:ea typeface="ＭＳ Ｐゴシック" panose="020B0600070205080204" pitchFamily="34" charset="-128"/>
            </a:endParaRPr>
          </a:p>
          <a:p>
            <a:pPr marL="285750" indent="-285750">
              <a:buFont typeface="Wingdings" panose="05000000000000000000" pitchFamily="2" charset="2"/>
              <a:buChar char="l"/>
            </a:pPr>
            <a:r>
              <a:rPr lang="en-US" altLang="ja-JP" dirty="0">
                <a:solidFill>
                  <a:srgbClr val="002060"/>
                </a:solidFill>
                <a:latin typeface="Calibri"/>
                <a:ea typeface="ＭＳ Ｐゴシック" panose="020B0600070205080204" pitchFamily="34" charset="-128"/>
              </a:rPr>
              <a:t>EOL</a:t>
            </a:r>
            <a:r>
              <a:rPr lang="ja-JP" altLang="en-US" dirty="0">
                <a:solidFill>
                  <a:srgbClr val="002060"/>
                </a:solidFill>
                <a:latin typeface="Calibri"/>
                <a:ea typeface="ＭＳ Ｐゴシック" panose="020B0600070205080204" pitchFamily="34" charset="-128"/>
              </a:rPr>
              <a:t>（プロダクトの終焉）条件の設定</a:t>
            </a:r>
          </a:p>
        </p:txBody>
      </p:sp>
      <p:sp>
        <p:nvSpPr>
          <p:cNvPr id="5" name="テキスト ボックス 4"/>
          <p:cNvSpPr txBox="1"/>
          <p:nvPr/>
        </p:nvSpPr>
        <p:spPr>
          <a:xfrm>
            <a:off x="2392502" y="3230807"/>
            <a:ext cx="4824536"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34" charset="-128"/>
              </a:rPr>
              <a:t>【</a:t>
            </a:r>
            <a:r>
              <a:rPr lang="ja-JP" altLang="en-US" dirty="0">
                <a:solidFill>
                  <a:srgbClr val="002060"/>
                </a:solidFill>
                <a:latin typeface="Calibri"/>
                <a:ea typeface="ＭＳ Ｐゴシック" panose="020B0600070205080204" pitchFamily="34" charset="-128"/>
              </a:rPr>
              <a:t>プロダクトオーナーが行う事</a:t>
            </a:r>
            <a:r>
              <a:rPr lang="en-US" altLang="ja-JP" dirty="0">
                <a:solidFill>
                  <a:srgbClr val="002060"/>
                </a:solidFill>
                <a:latin typeface="Calibri"/>
                <a:ea typeface="ＭＳ Ｐゴシック" panose="020B0600070205080204" pitchFamily="34" charset="-128"/>
              </a:rPr>
              <a:t>】</a:t>
            </a:r>
            <a:endParaRPr lang="ja-JP" altLang="en-US" dirty="0">
              <a:solidFill>
                <a:srgbClr val="002060"/>
              </a:solidFill>
              <a:latin typeface="Calibri"/>
              <a:ea typeface="ＭＳ Ｐゴシック" panose="020B0600070205080204" pitchFamily="34" charset="-128"/>
            </a:endParaRPr>
          </a:p>
        </p:txBody>
      </p:sp>
      <p:sp>
        <p:nvSpPr>
          <p:cNvPr id="6" name="テキスト ボックス 5"/>
          <p:cNvSpPr txBox="1"/>
          <p:nvPr/>
        </p:nvSpPr>
        <p:spPr>
          <a:xfrm>
            <a:off x="2393428" y="1050235"/>
            <a:ext cx="3024336" cy="369332"/>
          </a:xfrm>
          <a:prstGeom prst="rect">
            <a:avLst/>
          </a:prstGeom>
          <a:noFill/>
        </p:spPr>
        <p:txBody>
          <a:bodyPr wrap="square" rtlCol="0">
            <a:spAutoFit/>
          </a:bodyPr>
          <a:lstStyle/>
          <a:p>
            <a:r>
              <a:rPr lang="en-US" altLang="ja-JP" dirty="0">
                <a:solidFill>
                  <a:prstClr val="black"/>
                </a:solidFill>
                <a:latin typeface="Calibri"/>
                <a:ea typeface="ＭＳ Ｐゴシック" panose="020B0600070205080204" pitchFamily="34" charset="-128"/>
              </a:rPr>
              <a:t>【</a:t>
            </a:r>
            <a:r>
              <a:rPr lang="ja-JP" altLang="en-US" dirty="0">
                <a:solidFill>
                  <a:prstClr val="black"/>
                </a:solidFill>
                <a:latin typeface="Calibri"/>
                <a:ea typeface="ＭＳ Ｐゴシック" panose="020B0600070205080204" pitchFamily="34" charset="-128"/>
              </a:rPr>
              <a:t>ミッションと責任</a:t>
            </a:r>
            <a:r>
              <a:rPr lang="en-US" altLang="ja-JP" dirty="0">
                <a:solidFill>
                  <a:prstClr val="black"/>
                </a:solidFill>
                <a:latin typeface="Calibri"/>
                <a:ea typeface="ＭＳ Ｐゴシック" panose="020B0600070205080204" pitchFamily="34" charset="-128"/>
              </a:rPr>
              <a:t>】</a:t>
            </a:r>
            <a:endParaRPr lang="ja-JP" altLang="en-US" dirty="0">
              <a:solidFill>
                <a:prstClr val="black"/>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3554280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フッター プレースホルダ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r>
              <a:rPr kumimoji="0" lang="ja-JP" altLang="en-US" sz="1000">
                <a:solidFill>
                  <a:prstClr val="black"/>
                </a:solidFill>
              </a:rPr>
              <a:t>Ｃｏｐｙｒｉｇｈｔｓ</a:t>
            </a:r>
            <a:r>
              <a:rPr kumimoji="0" lang="en-US" altLang="ja-JP" sz="1000">
                <a:solidFill>
                  <a:prstClr val="black"/>
                </a:solidFill>
              </a:rPr>
              <a:t>©2010 SSS Corporation</a:t>
            </a:r>
            <a:endParaRPr lang="en-US" altLang="ja-JP" sz="1000">
              <a:solidFill>
                <a:prstClr val="black"/>
              </a:solidFill>
            </a:endParaRPr>
          </a:p>
        </p:txBody>
      </p:sp>
      <p:sp>
        <p:nvSpPr>
          <p:cNvPr id="86019"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fld id="{7469AAC3-2760-4DDC-9CC7-7707AA4DAC4A}" type="slidenum">
              <a:rPr lang="en-US" altLang="ja-JP" sz="1400">
                <a:solidFill>
                  <a:prstClr val="black"/>
                </a:solidFill>
              </a:rPr>
              <a:pPr/>
              <a:t>78</a:t>
            </a:fld>
            <a:endParaRPr lang="en-US" altLang="ja-JP" sz="1400">
              <a:solidFill>
                <a:prstClr val="black"/>
              </a:solidFill>
            </a:endParaRPr>
          </a:p>
        </p:txBody>
      </p:sp>
      <p:sp>
        <p:nvSpPr>
          <p:cNvPr id="86020" name="Rectangle 2"/>
          <p:cNvSpPr>
            <a:spLocks noGrp="1" noChangeArrowheads="1"/>
          </p:cNvSpPr>
          <p:nvPr>
            <p:ph type="title"/>
          </p:nvPr>
        </p:nvSpPr>
        <p:spPr>
          <a:xfrm>
            <a:off x="1981200" y="274638"/>
            <a:ext cx="8229600" cy="562074"/>
          </a:xfrm>
        </p:spPr>
        <p:txBody>
          <a:bodyPr>
            <a:normAutofit fontScale="90000"/>
          </a:bodyPr>
          <a:lstStyle/>
          <a:p>
            <a:pPr eaLnBrk="1" hangingPunct="1"/>
            <a:r>
              <a:rPr lang="ja-JP" altLang="en-US" sz="3600" dirty="0">
                <a:solidFill>
                  <a:srgbClr val="002060"/>
                </a:solidFill>
              </a:rPr>
              <a:t>スクラムの管理者</a:t>
            </a:r>
            <a:r>
              <a:rPr lang="ja-JP" altLang="en-US" sz="3200" dirty="0">
                <a:solidFill>
                  <a:srgbClr val="002060"/>
                </a:solidFill>
              </a:rPr>
              <a:t>（スクラムマスターの仕事）</a:t>
            </a:r>
            <a:r>
              <a:rPr lang="en-US" altLang="ja-JP" sz="3600" dirty="0">
                <a:solidFill>
                  <a:srgbClr val="002060"/>
                </a:solidFill>
              </a:rPr>
              <a:t> </a:t>
            </a:r>
          </a:p>
        </p:txBody>
      </p:sp>
      <p:sp>
        <p:nvSpPr>
          <p:cNvPr id="244747" name="Rectangle 11"/>
          <p:cNvSpPr>
            <a:spLocks noChangeArrowheads="1"/>
          </p:cNvSpPr>
          <p:nvPr/>
        </p:nvSpPr>
        <p:spPr bwMode="auto">
          <a:xfrm>
            <a:off x="2208213" y="1196976"/>
            <a:ext cx="7848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a:buClr>
                <a:srgbClr val="990033"/>
              </a:buClr>
              <a:buFont typeface="Wingdings" charset="2"/>
              <a:buChar char="u"/>
            </a:pPr>
            <a:r>
              <a:rPr lang="ja-JP" altLang="en-US" sz="1800">
                <a:solidFill>
                  <a:prstClr val="black"/>
                </a:solidFill>
              </a:rPr>
              <a:t>チームの機能や効率化を支援する</a:t>
            </a:r>
            <a:endParaRPr lang="en-US" altLang="ja-JP" sz="1800">
              <a:solidFill>
                <a:prstClr val="black"/>
              </a:solidFill>
            </a:endParaRPr>
          </a:p>
          <a:p>
            <a:pPr algn="ctr">
              <a:buClr>
                <a:srgbClr val="990033"/>
              </a:buClr>
              <a:buFont typeface="Wingdings" charset="2"/>
              <a:buChar char="u"/>
            </a:pPr>
            <a:r>
              <a:rPr lang="ja-JP" altLang="en-US" sz="1800">
                <a:solidFill>
                  <a:prstClr val="black"/>
                </a:solidFill>
              </a:rPr>
              <a:t>チームが最大のパフォーマンスを発揮できる環境を作る</a:t>
            </a:r>
            <a:br>
              <a:rPr lang="en-US" altLang="ja-JP" sz="1800">
                <a:solidFill>
                  <a:prstClr val="black"/>
                </a:solidFill>
              </a:rPr>
            </a:br>
            <a:r>
              <a:rPr lang="ja-JP" altLang="en-US" sz="1800">
                <a:solidFill>
                  <a:prstClr val="black"/>
                </a:solidFill>
              </a:rPr>
              <a:t>　（妨害からチームを守る）</a:t>
            </a:r>
            <a:endParaRPr lang="en-US" altLang="ja-JP" sz="1800">
              <a:solidFill>
                <a:prstClr val="black"/>
              </a:solidFill>
            </a:endParaRPr>
          </a:p>
          <a:p>
            <a:pPr algn="ctr">
              <a:buClr>
                <a:srgbClr val="990033"/>
              </a:buClr>
              <a:buFont typeface="Wingdings" charset="2"/>
              <a:buChar char="u"/>
            </a:pPr>
            <a:r>
              <a:rPr lang="ja-JP" altLang="en-US" sz="1800">
                <a:solidFill>
                  <a:prstClr val="black"/>
                </a:solidFill>
              </a:rPr>
              <a:t>チームがスクラム・プロセス通りに作業を実施できる様に支援する</a:t>
            </a:r>
          </a:p>
        </p:txBody>
      </p:sp>
      <p:sp>
        <p:nvSpPr>
          <p:cNvPr id="244748" name="Text Box 12"/>
          <p:cNvSpPr txBox="1">
            <a:spLocks noChangeArrowheads="1"/>
          </p:cNvSpPr>
          <p:nvPr/>
        </p:nvSpPr>
        <p:spPr bwMode="auto">
          <a:xfrm>
            <a:off x="2566988" y="3317876"/>
            <a:ext cx="71294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a:buClr>
                <a:srgbClr val="990033"/>
              </a:buClr>
              <a:buFont typeface="Wingdings" charset="2"/>
              <a:buChar char="u"/>
            </a:pPr>
            <a:r>
              <a:rPr lang="ja-JP" altLang="en-US" sz="1800">
                <a:solidFill>
                  <a:srgbClr val="990033"/>
                </a:solidFill>
              </a:rPr>
              <a:t>チームに気付きを与える</a:t>
            </a:r>
            <a:endParaRPr lang="en-US" altLang="ja-JP" sz="1800">
              <a:solidFill>
                <a:srgbClr val="990033"/>
              </a:solidFill>
            </a:endParaRPr>
          </a:p>
          <a:p>
            <a:pPr algn="ctr">
              <a:buClr>
                <a:srgbClr val="990033"/>
              </a:buClr>
              <a:buFont typeface="Wingdings" charset="2"/>
              <a:buChar char="u"/>
            </a:pPr>
            <a:r>
              <a:rPr lang="ja-JP" altLang="en-US" sz="1800">
                <a:solidFill>
                  <a:srgbClr val="990033"/>
                </a:solidFill>
              </a:rPr>
              <a:t>チームの自律を支援する</a:t>
            </a:r>
            <a:endParaRPr lang="en-US" altLang="ja-JP" sz="1800">
              <a:solidFill>
                <a:srgbClr val="990033"/>
              </a:solidFill>
            </a:endParaRPr>
          </a:p>
          <a:p>
            <a:pPr algn="ctr">
              <a:buClr>
                <a:srgbClr val="990033"/>
              </a:buClr>
              <a:buFont typeface="Wingdings" charset="2"/>
              <a:buChar char="u"/>
            </a:pPr>
            <a:r>
              <a:rPr lang="ja-JP" altLang="en-US" sz="1800">
                <a:solidFill>
                  <a:srgbClr val="990033"/>
                </a:solidFill>
              </a:rPr>
              <a:t>チームの能力をユーザーに売り込む</a:t>
            </a:r>
            <a:endParaRPr lang="en-US" altLang="ja-JP" sz="1800">
              <a:solidFill>
                <a:srgbClr val="990033"/>
              </a:solidFill>
            </a:endParaRPr>
          </a:p>
          <a:p>
            <a:pPr algn="ctr">
              <a:buClr>
                <a:srgbClr val="990033"/>
              </a:buClr>
              <a:buFont typeface="Wingdings" charset="2"/>
              <a:buChar char="u"/>
            </a:pPr>
            <a:r>
              <a:rPr lang="ja-JP" altLang="en-US" sz="1800">
                <a:solidFill>
                  <a:srgbClr val="990033"/>
                </a:solidFill>
              </a:rPr>
              <a:t>プロジェクト関係者（ステーク・ホルダー）間の信頼感を醸成する</a:t>
            </a:r>
          </a:p>
        </p:txBody>
      </p:sp>
      <p:sp>
        <p:nvSpPr>
          <p:cNvPr id="244749" name="Text Box 13"/>
          <p:cNvSpPr txBox="1">
            <a:spLocks noChangeArrowheads="1"/>
          </p:cNvSpPr>
          <p:nvPr/>
        </p:nvSpPr>
        <p:spPr bwMode="auto">
          <a:xfrm>
            <a:off x="3540126" y="5013326"/>
            <a:ext cx="51847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pPr algn="ctr">
              <a:buClr>
                <a:srgbClr val="990033"/>
              </a:buClr>
              <a:buFont typeface="Wingdings" charset="2"/>
              <a:buChar char="u"/>
            </a:pPr>
            <a:r>
              <a:rPr lang="ja-JP" altLang="en-US" sz="1800">
                <a:solidFill>
                  <a:prstClr val="black"/>
                </a:solidFill>
              </a:rPr>
              <a:t>お客様（ユーザー）第一の思想</a:t>
            </a:r>
            <a:endParaRPr lang="en-US" altLang="ja-JP" sz="1800">
              <a:solidFill>
                <a:prstClr val="black"/>
              </a:solidFill>
            </a:endParaRPr>
          </a:p>
          <a:p>
            <a:pPr algn="ctr">
              <a:buClr>
                <a:srgbClr val="990033"/>
              </a:buClr>
              <a:buFont typeface="Wingdings" charset="2"/>
              <a:buChar char="u"/>
            </a:pPr>
            <a:r>
              <a:rPr lang="ja-JP" altLang="en-US" sz="1800">
                <a:solidFill>
                  <a:prstClr val="black"/>
                </a:solidFill>
              </a:rPr>
              <a:t>ジャスト・イン・タイムの徹底</a:t>
            </a:r>
            <a:endParaRPr lang="en-US" altLang="ja-JP" sz="1800">
              <a:solidFill>
                <a:prstClr val="black"/>
              </a:solidFill>
            </a:endParaRPr>
          </a:p>
          <a:p>
            <a:pPr algn="ctr">
              <a:buClr>
                <a:srgbClr val="990033"/>
              </a:buClr>
              <a:buFont typeface="Wingdings" charset="2"/>
              <a:buChar char="u"/>
            </a:pPr>
            <a:r>
              <a:rPr lang="ja-JP" altLang="en-US" sz="1800">
                <a:solidFill>
                  <a:prstClr val="black"/>
                </a:solidFill>
              </a:rPr>
              <a:t>カイゼン活動の促進</a:t>
            </a:r>
            <a:endParaRPr lang="en-US" altLang="ja-JP" sz="1800">
              <a:solidFill>
                <a:prstClr val="black"/>
              </a:solidFill>
            </a:endParaRPr>
          </a:p>
          <a:p>
            <a:pPr algn="ctr">
              <a:buClr>
                <a:srgbClr val="990033"/>
              </a:buClr>
              <a:buFont typeface="Wingdings" charset="2"/>
              <a:buChar char="u"/>
            </a:pPr>
            <a:r>
              <a:rPr lang="ja-JP" altLang="en-US" sz="1800">
                <a:solidFill>
                  <a:prstClr val="black"/>
                </a:solidFill>
              </a:rPr>
              <a:t>チームのモチベーションの向上</a:t>
            </a:r>
          </a:p>
        </p:txBody>
      </p:sp>
      <p:sp>
        <p:nvSpPr>
          <p:cNvPr id="244750" name="AutoShape 14"/>
          <p:cNvSpPr>
            <a:spLocks noChangeArrowheads="1"/>
          </p:cNvSpPr>
          <p:nvPr/>
        </p:nvSpPr>
        <p:spPr bwMode="auto">
          <a:xfrm>
            <a:off x="5376863" y="2636838"/>
            <a:ext cx="1511300" cy="431800"/>
          </a:xfrm>
          <a:prstGeom prst="upArrow">
            <a:avLst>
              <a:gd name="adj1" fmla="val 57565"/>
              <a:gd name="adj2" fmla="val 51472"/>
            </a:avLst>
          </a:prstGeom>
          <a:solidFill>
            <a:srgbClr val="990033"/>
          </a:solidFill>
          <a:ln w="9525">
            <a:solidFill>
              <a:schemeClr val="tx1"/>
            </a:solidFill>
            <a:miter lim="800000"/>
            <a:headEnd/>
            <a:tailEnd/>
          </a:ln>
        </p:spPr>
        <p:txBody>
          <a:bodyPr vert="eaVert" wrap="none" anchor="ctr"/>
          <a:lstStyle>
            <a:lvl1pPr>
              <a:defRPr kumimoji="1" sz="2400">
                <a:solidFill>
                  <a:schemeClr val="tx1"/>
                </a:solidFill>
                <a:latin typeface="Arial" charset="0"/>
                <a:ea typeface="ＭＳ Ｐゴシック" charset="-128"/>
              </a:defRPr>
            </a:lvl1pPr>
            <a:lvl2pPr marL="37931725" indent="-37474525">
              <a:defRPr kumimoji="1" sz="2400">
                <a:solidFill>
                  <a:schemeClr val="tx1"/>
                </a:solidFill>
                <a:latin typeface="Arial" charset="0"/>
                <a:ea typeface="ＭＳ Ｐゴシック" charset="-128"/>
              </a:defRPr>
            </a:lvl2pPr>
            <a:lvl3pPr>
              <a:defRPr kumimoji="1" sz="2400">
                <a:solidFill>
                  <a:schemeClr val="tx1"/>
                </a:solidFill>
                <a:latin typeface="Arial" charset="0"/>
                <a:ea typeface="ＭＳ Ｐゴシック" charset="-128"/>
              </a:defRPr>
            </a:lvl3pPr>
            <a:lvl4pPr>
              <a:defRPr kumimoji="1" sz="2400">
                <a:solidFill>
                  <a:schemeClr val="tx1"/>
                </a:solidFill>
                <a:latin typeface="Arial" charset="0"/>
                <a:ea typeface="ＭＳ Ｐゴシック" charset="-128"/>
              </a:defRPr>
            </a:lvl4pPr>
            <a:lvl5pPr>
              <a:defRPr kumimoji="1" sz="2400">
                <a:solidFill>
                  <a:schemeClr val="tx1"/>
                </a:solidFill>
                <a:latin typeface="Arial" charset="0"/>
                <a:ea typeface="ＭＳ Ｐゴシック" charset="-128"/>
              </a:defRPr>
            </a:lvl5pPr>
            <a:lvl6pPr marL="457200" fontAlgn="base">
              <a:spcBef>
                <a:spcPct val="0"/>
              </a:spcBef>
              <a:spcAft>
                <a:spcPct val="0"/>
              </a:spcAft>
              <a:defRPr kumimoji="1" sz="2400">
                <a:solidFill>
                  <a:schemeClr val="tx1"/>
                </a:solidFill>
                <a:latin typeface="Arial" charset="0"/>
                <a:ea typeface="ＭＳ Ｐゴシック" charset="-128"/>
              </a:defRPr>
            </a:lvl6pPr>
            <a:lvl7pPr marL="914400" fontAlgn="base">
              <a:spcBef>
                <a:spcPct val="0"/>
              </a:spcBef>
              <a:spcAft>
                <a:spcPct val="0"/>
              </a:spcAft>
              <a:defRPr kumimoji="1" sz="2400">
                <a:solidFill>
                  <a:schemeClr val="tx1"/>
                </a:solidFill>
                <a:latin typeface="Arial" charset="0"/>
                <a:ea typeface="ＭＳ Ｐゴシック" charset="-128"/>
              </a:defRPr>
            </a:lvl7pPr>
            <a:lvl8pPr marL="1371600" fontAlgn="base">
              <a:spcBef>
                <a:spcPct val="0"/>
              </a:spcBef>
              <a:spcAft>
                <a:spcPct val="0"/>
              </a:spcAft>
              <a:defRPr kumimoji="1" sz="2400">
                <a:solidFill>
                  <a:schemeClr val="tx1"/>
                </a:solidFill>
                <a:latin typeface="Arial" charset="0"/>
                <a:ea typeface="ＭＳ Ｐゴシック" charset="-128"/>
              </a:defRPr>
            </a:lvl8pPr>
            <a:lvl9pPr marL="1828800" fontAlgn="base">
              <a:spcBef>
                <a:spcPct val="0"/>
              </a:spcBef>
              <a:spcAft>
                <a:spcPct val="0"/>
              </a:spcAft>
              <a:defRPr kumimoji="1" sz="2400">
                <a:solidFill>
                  <a:schemeClr val="tx1"/>
                </a:solidFill>
                <a:latin typeface="Arial" charset="0"/>
                <a:ea typeface="ＭＳ Ｐゴシック" charset="-128"/>
              </a:defRPr>
            </a:lvl9pPr>
          </a:lstStyle>
          <a:p>
            <a:endParaRPr lang="ja-JP" altLang="en-US" sz="1800">
              <a:solidFill>
                <a:prstClr val="black"/>
              </a:solidFill>
            </a:endParaRPr>
          </a:p>
        </p:txBody>
      </p:sp>
    </p:spTree>
    <p:extLst>
      <p:ext uri="{BB962C8B-B14F-4D97-AF65-F5344CB8AC3E}">
        <p14:creationId xmlns:p14="http://schemas.microsoft.com/office/powerpoint/2010/main" val="1443644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283385"/>
            <a:ext cx="8229600" cy="706090"/>
          </a:xfrm>
        </p:spPr>
        <p:txBody>
          <a:bodyPr>
            <a:normAutofit/>
          </a:bodyPr>
          <a:lstStyle/>
          <a:p>
            <a:r>
              <a:rPr lang="ja-JP" altLang="en-US" sz="2800" dirty="0">
                <a:solidFill>
                  <a:srgbClr val="002060"/>
                </a:solidFill>
              </a:rPr>
              <a:t>スクラムの環境</a:t>
            </a:r>
          </a:p>
        </p:txBody>
      </p:sp>
      <p:sp>
        <p:nvSpPr>
          <p:cNvPr id="4" name="スライド番号プレースホルダー 3"/>
          <p:cNvSpPr>
            <a:spLocks noGrp="1"/>
          </p:cNvSpPr>
          <p:nvPr>
            <p:ph type="sldNum" sz="quarter" idx="12"/>
          </p:nvPr>
        </p:nvSpPr>
        <p:spPr/>
        <p:txBody>
          <a:bodyPr/>
          <a:lstStyle/>
          <a:p>
            <a:fld id="{A903E5BA-119A-4272-AC46-CC617D07B5E3}" type="slidenum">
              <a:rPr lang="ja-JP" altLang="en-US">
                <a:solidFill>
                  <a:prstClr val="black">
                    <a:tint val="75000"/>
                  </a:prstClr>
                </a:solidFill>
                <a:latin typeface="Calibri"/>
                <a:ea typeface="ＭＳ Ｐゴシック" panose="020B0600070205080204" pitchFamily="34" charset="-128"/>
              </a:rPr>
              <a:pPr/>
              <a:t>79</a:t>
            </a:fld>
            <a:endParaRPr lang="ja-JP" altLang="en-US">
              <a:solidFill>
                <a:prstClr val="black">
                  <a:tint val="75000"/>
                </a:prstClr>
              </a:solidFill>
              <a:latin typeface="Calibri"/>
              <a:ea typeface="ＭＳ Ｐゴシック" panose="020B0600070205080204" pitchFamily="34" charset="-128"/>
            </a:endParaRPr>
          </a:p>
        </p:txBody>
      </p:sp>
      <p:sp>
        <p:nvSpPr>
          <p:cNvPr id="5" name="Rectangle 3"/>
          <p:cNvSpPr txBox="1">
            <a:spLocks noChangeArrowheads="1"/>
          </p:cNvSpPr>
          <p:nvPr/>
        </p:nvSpPr>
        <p:spPr>
          <a:xfrm>
            <a:off x="1802163" y="981076"/>
            <a:ext cx="8229600" cy="17998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1800" dirty="0">
                <a:solidFill>
                  <a:srgbClr val="002060"/>
                </a:solidFill>
                <a:latin typeface="Calibri"/>
                <a:ea typeface="ＭＳ Ｐゴシック" panose="020B0600070205080204" pitchFamily="34" charset="-128"/>
              </a:rPr>
              <a:t>オープンな作業環境</a:t>
            </a:r>
            <a:endParaRPr lang="en-US" altLang="ja-JP" sz="1800" dirty="0">
              <a:solidFill>
                <a:srgbClr val="002060"/>
              </a:solidFill>
              <a:latin typeface="Calibri"/>
              <a:ea typeface="ＭＳ Ｐゴシック" panose="020B0600070205080204" pitchFamily="34" charset="-128"/>
            </a:endParaRPr>
          </a:p>
          <a:p>
            <a:pPr lvl="1"/>
            <a:r>
              <a:rPr lang="ja-JP" altLang="en-US" sz="1800" dirty="0">
                <a:solidFill>
                  <a:srgbClr val="002060"/>
                </a:solidFill>
                <a:latin typeface="Calibri"/>
                <a:ea typeface="ＭＳ Ｐゴシック" panose="020B0600070205080204" pitchFamily="34" charset="-128"/>
              </a:rPr>
              <a:t>チーム全員のコミュニケーションがとり易く、</a:t>
            </a:r>
            <a:br>
              <a:rPr lang="en-US" altLang="ja-JP" sz="1800" dirty="0">
                <a:solidFill>
                  <a:srgbClr val="002060"/>
                </a:solidFill>
                <a:latin typeface="Calibri"/>
                <a:ea typeface="ＭＳ Ｐゴシック" panose="020B0600070205080204" pitchFamily="34" charset="-128"/>
              </a:rPr>
            </a:br>
            <a:r>
              <a:rPr lang="ja-JP" altLang="en-US" sz="1800" dirty="0">
                <a:solidFill>
                  <a:srgbClr val="002060"/>
                </a:solidFill>
                <a:latin typeface="Calibri"/>
                <a:ea typeface="ＭＳ Ｐゴシック" panose="020B0600070205080204" pitchFamily="34" charset="-128"/>
              </a:rPr>
              <a:t>一緒にいる時間が多くなるような環境が良い</a:t>
            </a:r>
            <a:endParaRPr lang="en-US" altLang="ja-JP" sz="1800" dirty="0">
              <a:solidFill>
                <a:srgbClr val="002060"/>
              </a:solidFill>
              <a:latin typeface="Calibri"/>
              <a:ea typeface="ＭＳ Ｐゴシック" panose="020B0600070205080204" pitchFamily="34" charset="-128"/>
            </a:endParaRPr>
          </a:p>
          <a:p>
            <a:pPr lvl="1"/>
            <a:r>
              <a:rPr lang="ja-JP" altLang="en-US" sz="1800" dirty="0">
                <a:solidFill>
                  <a:srgbClr val="002060"/>
                </a:solidFill>
                <a:latin typeface="Calibri"/>
                <a:ea typeface="ＭＳ Ｐゴシック" panose="020B0600070205080204" pitchFamily="34" charset="-128"/>
              </a:rPr>
              <a:t>広い区画の無い共有作業スペース</a:t>
            </a:r>
            <a:endParaRPr lang="en-US" altLang="ja-JP" sz="1800" dirty="0">
              <a:solidFill>
                <a:srgbClr val="002060"/>
              </a:solidFill>
              <a:latin typeface="Calibri"/>
              <a:ea typeface="ＭＳ Ｐゴシック" panose="020B0600070205080204" pitchFamily="34" charset="-128"/>
            </a:endParaRPr>
          </a:p>
          <a:p>
            <a:pPr lvl="2"/>
            <a:r>
              <a:rPr lang="ja-JP" altLang="en-US" sz="1800" dirty="0">
                <a:solidFill>
                  <a:srgbClr val="002060"/>
                </a:solidFill>
                <a:latin typeface="Calibri"/>
                <a:ea typeface="ＭＳ Ｐゴシック" panose="020B0600070205080204" pitchFamily="34" charset="-128"/>
              </a:rPr>
              <a:t>パーティションは人を引き離し、チームを分離する</a:t>
            </a:r>
            <a:endParaRPr lang="en-US" altLang="ja-JP" sz="1800" dirty="0">
              <a:solidFill>
                <a:srgbClr val="002060"/>
              </a:solidFill>
              <a:latin typeface="Calibri"/>
              <a:ea typeface="ＭＳ Ｐゴシック" panose="020B0600070205080204" pitchFamily="34" charset="-128"/>
            </a:endParaRPr>
          </a:p>
          <a:p>
            <a:endParaRPr lang="ja-JP" altLang="en-US" sz="1800" dirty="0">
              <a:solidFill>
                <a:srgbClr val="002060"/>
              </a:solidFill>
              <a:latin typeface="Calibri"/>
              <a:ea typeface="ＭＳ Ｐゴシック" panose="020B0600070205080204" pitchFamily="34" charset="-128"/>
            </a:endParaRP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28962" y="4264773"/>
            <a:ext cx="2520280" cy="201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4571" y="2845156"/>
            <a:ext cx="2352675" cy="176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7928" y="2733811"/>
            <a:ext cx="3799168" cy="375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
          <p:cNvSpPr>
            <a:spLocks noChangeArrowheads="1"/>
          </p:cNvSpPr>
          <p:nvPr/>
        </p:nvSpPr>
        <p:spPr bwMode="auto">
          <a:xfrm>
            <a:off x="5578103" y="4130603"/>
            <a:ext cx="677720" cy="576660"/>
          </a:xfrm>
          <a:prstGeom prst="wedgeRoundRectCallout">
            <a:avLst>
              <a:gd name="adj1" fmla="val -54847"/>
              <a:gd name="adj2" fmla="val 96139"/>
              <a:gd name="adj3" fmla="val 16667"/>
            </a:avLst>
          </a:prstGeom>
          <a:solidFill>
            <a:schemeClr val="tx2">
              <a:lumMod val="20000"/>
              <a:lumOff val="80000"/>
            </a:schemeClr>
          </a:solidFill>
          <a:ln w="9525">
            <a:solidFill>
              <a:schemeClr val="tx1"/>
            </a:solidFill>
            <a:miter lim="800000"/>
            <a:headEnd/>
            <a:tailEnd/>
          </a:ln>
        </p:spPr>
        <p:txBody>
          <a:bodyPr/>
          <a:lstStyle/>
          <a:p>
            <a:pPr algn="ctr"/>
            <a:r>
              <a:rPr lang="ja-JP" altLang="en-US" sz="1200" dirty="0">
                <a:solidFill>
                  <a:prstClr val="black"/>
                </a:solidFill>
                <a:latin typeface="Calibri"/>
                <a:ea typeface="ＭＳ Ｐゴシック" panose="020B0600070205080204" pitchFamily="34" charset="-128"/>
              </a:rPr>
              <a:t>タスクボード</a:t>
            </a:r>
          </a:p>
        </p:txBody>
      </p:sp>
      <p:sp>
        <p:nvSpPr>
          <p:cNvPr id="10" name="AutoShape 11"/>
          <p:cNvSpPr>
            <a:spLocks noChangeArrowheads="1"/>
          </p:cNvSpPr>
          <p:nvPr/>
        </p:nvSpPr>
        <p:spPr bwMode="auto">
          <a:xfrm>
            <a:off x="8112225" y="5089931"/>
            <a:ext cx="820741" cy="337092"/>
          </a:xfrm>
          <a:prstGeom prst="wedgeRoundRectCallout">
            <a:avLst>
              <a:gd name="adj1" fmla="val 38824"/>
              <a:gd name="adj2" fmla="val -107861"/>
              <a:gd name="adj3" fmla="val 16667"/>
            </a:avLst>
          </a:prstGeom>
          <a:solidFill>
            <a:schemeClr val="tx2">
              <a:lumMod val="20000"/>
              <a:lumOff val="80000"/>
            </a:schemeClr>
          </a:solidFill>
          <a:ln w="9525">
            <a:solidFill>
              <a:schemeClr val="tx1"/>
            </a:solidFill>
            <a:miter lim="800000"/>
            <a:headEnd/>
            <a:tailEnd/>
          </a:ln>
        </p:spPr>
        <p:txBody>
          <a:bodyPr/>
          <a:lstStyle/>
          <a:p>
            <a:pPr algn="ctr"/>
            <a:r>
              <a:rPr lang="ja-JP" altLang="en-US" sz="1200">
                <a:solidFill>
                  <a:prstClr val="black"/>
                </a:solidFill>
                <a:latin typeface="Calibri"/>
                <a:ea typeface="ＭＳ Ｐゴシック" panose="020B0600070205080204" pitchFamily="34" charset="-128"/>
              </a:rPr>
              <a:t>ビルド用</a:t>
            </a:r>
          </a:p>
        </p:txBody>
      </p:sp>
      <p:sp>
        <p:nvSpPr>
          <p:cNvPr id="11" name="AutoShape 9"/>
          <p:cNvSpPr>
            <a:spLocks noChangeArrowheads="1"/>
          </p:cNvSpPr>
          <p:nvPr/>
        </p:nvSpPr>
        <p:spPr bwMode="auto">
          <a:xfrm>
            <a:off x="4089103" y="2761816"/>
            <a:ext cx="1223963" cy="936625"/>
          </a:xfrm>
          <a:prstGeom prst="wedgeRoundRectCallout">
            <a:avLst>
              <a:gd name="adj1" fmla="val -74773"/>
              <a:gd name="adj2" fmla="val 64745"/>
              <a:gd name="adj3" fmla="val 16667"/>
            </a:avLst>
          </a:prstGeom>
          <a:solidFill>
            <a:schemeClr val="tx2">
              <a:lumMod val="20000"/>
              <a:lumOff val="80000"/>
            </a:schemeClr>
          </a:solidFill>
          <a:ln w="9525">
            <a:solidFill>
              <a:schemeClr val="tx1"/>
            </a:solidFill>
            <a:miter lim="800000"/>
            <a:headEnd/>
            <a:tailEnd/>
          </a:ln>
        </p:spPr>
        <p:txBody>
          <a:bodyPr/>
          <a:lstStyle/>
          <a:p>
            <a:pPr algn="ctr"/>
            <a:r>
              <a:rPr lang="ja-JP" altLang="en-US" sz="1600" dirty="0">
                <a:solidFill>
                  <a:prstClr val="black"/>
                </a:solidFill>
                <a:latin typeface="Calibri"/>
                <a:ea typeface="ＭＳ Ｐゴシック" panose="020B0600070205080204" pitchFamily="34" charset="-128"/>
              </a:rPr>
              <a:t>ペアプログラミングの風景</a:t>
            </a: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Copylights@2012 SSS Corporation</a:t>
            </a:r>
            <a:endParaRPr lang="ja-JP" altLang="en-US">
              <a:solidFill>
                <a:prstClr val="black">
                  <a:tint val="75000"/>
                </a:prstClr>
              </a:solidFill>
              <a:latin typeface="Calibri"/>
              <a:ea typeface="ＭＳ Ｐゴシック" panose="020B0600070205080204" pitchFamily="34" charset="-128"/>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370" y="602997"/>
            <a:ext cx="2844759" cy="213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17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191371-B9A6-4908-932E-B35AB35D8121}"/>
              </a:ext>
            </a:extLst>
          </p:cNvPr>
          <p:cNvSpPr>
            <a:spLocks noGrp="1"/>
          </p:cNvSpPr>
          <p:nvPr>
            <p:ph type="title"/>
          </p:nvPr>
        </p:nvSpPr>
        <p:spPr>
          <a:xfrm>
            <a:off x="838200" y="365126"/>
            <a:ext cx="10515600" cy="960336"/>
          </a:xfrm>
        </p:spPr>
        <p:txBody>
          <a:bodyPr>
            <a:normAutofit/>
          </a:bodyPr>
          <a:lstStyle/>
          <a:p>
            <a:r>
              <a:rPr kumimoji="1" lang="en-US" altLang="ja-JP" sz="2800" dirty="0"/>
              <a:t>3</a:t>
            </a:r>
            <a:r>
              <a:rPr kumimoji="1" lang="ja-JP" altLang="en-US" sz="2800" dirty="0" err="1"/>
              <a:t>つの</a:t>
            </a:r>
            <a:r>
              <a:rPr kumimoji="1" lang="ja-JP" altLang="en-US" sz="2800" dirty="0"/>
              <a:t>価値を組み合わせたビジネスモデル（組み合わせ</a:t>
            </a:r>
            <a:r>
              <a:rPr lang="ja-JP" altLang="en-US" sz="2800" dirty="0"/>
              <a:t>型）</a:t>
            </a:r>
            <a:br>
              <a:rPr lang="en-US" altLang="ja-JP" sz="2800" dirty="0"/>
            </a:br>
            <a:r>
              <a:rPr lang="ja-JP" altLang="en-US" sz="2800" dirty="0"/>
              <a:t>デジタル・ビジネスのリーダー</a:t>
            </a:r>
            <a:endParaRPr kumimoji="1" lang="ja-JP" altLang="en-US" sz="2800" dirty="0"/>
          </a:p>
        </p:txBody>
      </p:sp>
      <p:pic>
        <p:nvPicPr>
          <p:cNvPr id="6" name="図 5">
            <a:extLst>
              <a:ext uri="{FF2B5EF4-FFF2-40B4-BE49-F238E27FC236}">
                <a16:creationId xmlns:a16="http://schemas.microsoft.com/office/drawing/2014/main" id="{231B3658-F062-472E-AEC4-1E20996BC9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64489" y="1378555"/>
            <a:ext cx="1178829" cy="1178829"/>
          </a:xfrm>
          <a:prstGeom prst="rect">
            <a:avLst/>
          </a:prstGeom>
        </p:spPr>
      </p:pic>
      <p:pic>
        <p:nvPicPr>
          <p:cNvPr id="8" name="図 7">
            <a:extLst>
              <a:ext uri="{FF2B5EF4-FFF2-40B4-BE49-F238E27FC236}">
                <a16:creationId xmlns:a16="http://schemas.microsoft.com/office/drawing/2014/main" id="{F193E07A-F7A2-40FD-A492-A9CCD6F0B9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66139" y="1896458"/>
            <a:ext cx="1661918" cy="623219"/>
          </a:xfrm>
          <a:prstGeom prst="rect">
            <a:avLst/>
          </a:prstGeom>
        </p:spPr>
      </p:pic>
      <p:pic>
        <p:nvPicPr>
          <p:cNvPr id="10" name="図 9">
            <a:extLst>
              <a:ext uri="{FF2B5EF4-FFF2-40B4-BE49-F238E27FC236}">
                <a16:creationId xmlns:a16="http://schemas.microsoft.com/office/drawing/2014/main" id="{C4802A52-9393-43D0-BC96-FDFBB4E0F8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0863" y="3598661"/>
            <a:ext cx="1439505" cy="489432"/>
          </a:xfrm>
          <a:prstGeom prst="rect">
            <a:avLst/>
          </a:prstGeom>
        </p:spPr>
      </p:pic>
      <p:pic>
        <p:nvPicPr>
          <p:cNvPr id="12" name="図 11">
            <a:extLst>
              <a:ext uri="{FF2B5EF4-FFF2-40B4-BE49-F238E27FC236}">
                <a16:creationId xmlns:a16="http://schemas.microsoft.com/office/drawing/2014/main" id="{D420EEE8-C275-4CA1-8C40-465F5D79000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4867" y="3659471"/>
            <a:ext cx="1362265" cy="367812"/>
          </a:xfrm>
          <a:prstGeom prst="rect">
            <a:avLst/>
          </a:prstGeom>
        </p:spPr>
      </p:pic>
      <p:pic>
        <p:nvPicPr>
          <p:cNvPr id="14" name="図 13">
            <a:extLst>
              <a:ext uri="{FF2B5EF4-FFF2-40B4-BE49-F238E27FC236}">
                <a16:creationId xmlns:a16="http://schemas.microsoft.com/office/drawing/2014/main" id="{72E65FF6-EA6E-46C2-8E1A-BD59DDD236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66139" y="3467100"/>
            <a:ext cx="1768397" cy="684942"/>
          </a:xfrm>
          <a:prstGeom prst="rect">
            <a:avLst/>
          </a:prstGeom>
        </p:spPr>
      </p:pic>
      <p:pic>
        <p:nvPicPr>
          <p:cNvPr id="16" name="図 15">
            <a:extLst>
              <a:ext uri="{FF2B5EF4-FFF2-40B4-BE49-F238E27FC236}">
                <a16:creationId xmlns:a16="http://schemas.microsoft.com/office/drawing/2014/main" id="{9B93487D-8730-4458-A1D5-494901DDFEB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37655" y="5286407"/>
            <a:ext cx="1905000" cy="514350"/>
          </a:xfrm>
          <a:prstGeom prst="rect">
            <a:avLst/>
          </a:prstGeom>
        </p:spPr>
      </p:pic>
      <p:pic>
        <p:nvPicPr>
          <p:cNvPr id="4" name="図 3">
            <a:extLst>
              <a:ext uri="{FF2B5EF4-FFF2-40B4-BE49-F238E27FC236}">
                <a16:creationId xmlns:a16="http://schemas.microsoft.com/office/drawing/2014/main" id="{D0895E8A-9A26-4A52-B03E-B20DCCB5989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20863" y="2030244"/>
            <a:ext cx="1985834" cy="575335"/>
          </a:xfrm>
          <a:prstGeom prst="rect">
            <a:avLst/>
          </a:prstGeom>
        </p:spPr>
      </p:pic>
    </p:spTree>
    <p:extLst>
      <p:ext uri="{BB962C8B-B14F-4D97-AF65-F5344CB8AC3E}">
        <p14:creationId xmlns:p14="http://schemas.microsoft.com/office/powerpoint/2010/main" val="12606344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en-US" altLang="ja-JP" sz="2800" dirty="0"/>
              <a:t>DoD (Definition of Done)</a:t>
            </a:r>
            <a:r>
              <a:rPr lang="ja-JP" altLang="en-US" sz="2800" dirty="0"/>
              <a:t>　完了の定義</a:t>
            </a:r>
          </a:p>
        </p:txBody>
      </p:sp>
      <p:sp>
        <p:nvSpPr>
          <p:cNvPr id="3" name="コンテンツ プレースホルダー 2"/>
          <p:cNvSpPr>
            <a:spLocks noGrp="1"/>
          </p:cNvSpPr>
          <p:nvPr>
            <p:ph idx="1"/>
          </p:nvPr>
        </p:nvSpPr>
        <p:spPr>
          <a:xfrm>
            <a:off x="2927648" y="1196752"/>
            <a:ext cx="6563072" cy="1324744"/>
          </a:xfrm>
        </p:spPr>
        <p:txBody>
          <a:bodyPr>
            <a:normAutofit fontScale="77500" lnSpcReduction="20000"/>
          </a:bodyPr>
          <a:lstStyle/>
          <a:p>
            <a:r>
              <a:rPr lang="ja-JP" altLang="en-US" sz="2000" dirty="0"/>
              <a:t>各作業の完了基準</a:t>
            </a:r>
            <a:endParaRPr lang="en-US" altLang="ja-JP" sz="2000" dirty="0"/>
          </a:p>
          <a:p>
            <a:r>
              <a:rPr lang="ja-JP" altLang="en-US" sz="2000" dirty="0"/>
              <a:t>閾値（標準値）を決める。</a:t>
            </a:r>
            <a:endParaRPr lang="en-US" altLang="ja-JP" sz="2000" dirty="0"/>
          </a:p>
          <a:p>
            <a:r>
              <a:rPr lang="ja-JP" altLang="en-US" sz="2000" dirty="0"/>
              <a:t>作業経過、結果を計測する。</a:t>
            </a:r>
            <a:endParaRPr lang="en-US" altLang="ja-JP" sz="2000" dirty="0"/>
          </a:p>
          <a:p>
            <a:r>
              <a:rPr lang="ja-JP" altLang="en-US" sz="2000" dirty="0"/>
              <a:t>自工程完結の基本的な姿勢（現場での意思決定）</a:t>
            </a:r>
            <a:endParaRPr lang="en-US" altLang="ja-JP" sz="2000" dirty="0"/>
          </a:p>
          <a:p>
            <a:r>
              <a:rPr lang="ja-JP" altLang="en-US" sz="2000" dirty="0"/>
              <a:t>仁＝他人の努力を無駄にしない思いやり</a:t>
            </a:r>
          </a:p>
        </p:txBody>
      </p:sp>
      <p:sp>
        <p:nvSpPr>
          <p:cNvPr id="10" name="正方形/長方形 9"/>
          <p:cNvSpPr/>
          <p:nvPr/>
        </p:nvSpPr>
        <p:spPr>
          <a:xfrm>
            <a:off x="3071664" y="4149080"/>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34" charset="-128"/>
              </a:rPr>
              <a:t>検査</a:t>
            </a:r>
            <a:endParaRPr lang="en-US" altLang="ja-JP" sz="1600" b="1" dirty="0">
              <a:solidFill>
                <a:prstClr val="white"/>
              </a:solidFill>
              <a:latin typeface="Calibri"/>
              <a:ea typeface="ＭＳ Ｐゴシック" panose="020B0600070205080204" pitchFamily="34" charset="-128"/>
            </a:endParaRPr>
          </a:p>
        </p:txBody>
      </p:sp>
      <p:sp>
        <p:nvSpPr>
          <p:cNvPr id="11" name="正方形/長方形 10"/>
          <p:cNvSpPr/>
          <p:nvPr/>
        </p:nvSpPr>
        <p:spPr>
          <a:xfrm>
            <a:off x="4727848" y="4149080"/>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34" charset="-128"/>
              </a:rPr>
              <a:t>検査</a:t>
            </a:r>
            <a:endParaRPr lang="en-US" altLang="ja-JP" sz="1600" b="1" dirty="0">
              <a:solidFill>
                <a:prstClr val="white"/>
              </a:solidFill>
              <a:latin typeface="Calibri"/>
              <a:ea typeface="ＭＳ Ｐゴシック" panose="020B0600070205080204" pitchFamily="34" charset="-128"/>
            </a:endParaRPr>
          </a:p>
        </p:txBody>
      </p:sp>
      <p:sp>
        <p:nvSpPr>
          <p:cNvPr id="12" name="正方形/長方形 11"/>
          <p:cNvSpPr/>
          <p:nvPr/>
        </p:nvSpPr>
        <p:spPr>
          <a:xfrm>
            <a:off x="6384032" y="4135735"/>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34" charset="-128"/>
              </a:rPr>
              <a:t>検査</a:t>
            </a:r>
            <a:endParaRPr lang="en-US" altLang="ja-JP" sz="1600" b="1" dirty="0">
              <a:solidFill>
                <a:prstClr val="white"/>
              </a:solidFill>
              <a:latin typeface="Calibri"/>
              <a:ea typeface="ＭＳ Ｐゴシック" panose="020B0600070205080204" pitchFamily="34" charset="-128"/>
            </a:endParaRPr>
          </a:p>
        </p:txBody>
      </p:sp>
      <p:sp>
        <p:nvSpPr>
          <p:cNvPr id="13" name="フローチャート : 端子 12"/>
          <p:cNvSpPr/>
          <p:nvPr/>
        </p:nvSpPr>
        <p:spPr>
          <a:xfrm>
            <a:off x="2112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34" charset="-128"/>
              </a:rPr>
              <a:t>発生防止</a:t>
            </a:r>
          </a:p>
        </p:txBody>
      </p:sp>
      <p:sp>
        <p:nvSpPr>
          <p:cNvPr id="14" name="フローチャート : 端子 13"/>
          <p:cNvSpPr/>
          <p:nvPr/>
        </p:nvSpPr>
        <p:spPr>
          <a:xfrm>
            <a:off x="2112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34" charset="-128"/>
              </a:rPr>
              <a:t>流出防止</a:t>
            </a:r>
          </a:p>
        </p:txBody>
      </p:sp>
      <p:sp>
        <p:nvSpPr>
          <p:cNvPr id="15" name="正方形/長方形 14"/>
          <p:cNvSpPr/>
          <p:nvPr/>
        </p:nvSpPr>
        <p:spPr>
          <a:xfrm>
            <a:off x="2279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34" charset="-128"/>
              </a:rPr>
              <a:t>プロセス</a:t>
            </a:r>
          </a:p>
        </p:txBody>
      </p:sp>
      <p:sp>
        <p:nvSpPr>
          <p:cNvPr id="16" name="正方形/長方形 15"/>
          <p:cNvSpPr/>
          <p:nvPr/>
        </p:nvSpPr>
        <p:spPr>
          <a:xfrm>
            <a:off x="3935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34" charset="-128"/>
              </a:rPr>
              <a:t>プロセス</a:t>
            </a:r>
          </a:p>
        </p:txBody>
      </p:sp>
      <p:sp>
        <p:nvSpPr>
          <p:cNvPr id="17" name="正方形/長方形 16"/>
          <p:cNvSpPr/>
          <p:nvPr/>
        </p:nvSpPr>
        <p:spPr>
          <a:xfrm>
            <a:off x="5591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34" charset="-128"/>
              </a:rPr>
              <a:t>プロセス</a:t>
            </a:r>
          </a:p>
        </p:txBody>
      </p:sp>
      <p:sp>
        <p:nvSpPr>
          <p:cNvPr id="18" name="正方形/長方形 17"/>
          <p:cNvSpPr/>
          <p:nvPr/>
        </p:nvSpPr>
        <p:spPr>
          <a:xfrm>
            <a:off x="7308676" y="4163553"/>
            <a:ext cx="1152128"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34" charset="-128"/>
              </a:rPr>
              <a:t>検査</a:t>
            </a:r>
            <a:endParaRPr lang="en-US" altLang="ja-JP" sz="1600" b="1" dirty="0">
              <a:solidFill>
                <a:prstClr val="white"/>
              </a:solidFill>
              <a:latin typeface="Calibri"/>
              <a:ea typeface="ＭＳ Ｐゴシック" panose="020B0600070205080204" pitchFamily="34" charset="-128"/>
            </a:endParaRPr>
          </a:p>
        </p:txBody>
      </p:sp>
      <p:sp>
        <p:nvSpPr>
          <p:cNvPr id="19" name="円/楕円 18"/>
          <p:cNvSpPr/>
          <p:nvPr/>
        </p:nvSpPr>
        <p:spPr>
          <a:xfrm>
            <a:off x="8975078" y="4176899"/>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34" charset="-128"/>
              </a:rPr>
              <a:t>納入</a:t>
            </a:r>
          </a:p>
        </p:txBody>
      </p:sp>
      <p:sp>
        <p:nvSpPr>
          <p:cNvPr id="20" name="右矢印 19"/>
          <p:cNvSpPr/>
          <p:nvPr/>
        </p:nvSpPr>
        <p:spPr>
          <a:xfrm>
            <a:off x="3506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21" name="右矢印 20"/>
          <p:cNvSpPr/>
          <p:nvPr/>
        </p:nvSpPr>
        <p:spPr>
          <a:xfrm>
            <a:off x="5168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22" name="右矢印 21"/>
          <p:cNvSpPr/>
          <p:nvPr/>
        </p:nvSpPr>
        <p:spPr>
          <a:xfrm>
            <a:off x="6829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23" name="右矢印 22"/>
          <p:cNvSpPr/>
          <p:nvPr/>
        </p:nvSpPr>
        <p:spPr>
          <a:xfrm>
            <a:off x="8585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24" name="正方形/長方形 23"/>
          <p:cNvSpPr/>
          <p:nvPr/>
        </p:nvSpPr>
        <p:spPr>
          <a:xfrm>
            <a:off x="2279576" y="4797152"/>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Calibri"/>
                <a:ea typeface="ＭＳ Ｐゴシック" panose="020B0600070205080204" pitchFamily="34" charset="-128"/>
              </a:rPr>
              <a:t>検査</a:t>
            </a:r>
          </a:p>
        </p:txBody>
      </p:sp>
      <p:sp>
        <p:nvSpPr>
          <p:cNvPr id="25" name="正方形/長方形 24"/>
          <p:cNvSpPr/>
          <p:nvPr/>
        </p:nvSpPr>
        <p:spPr>
          <a:xfrm>
            <a:off x="3935760"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Calibri"/>
                <a:ea typeface="ＭＳ Ｐゴシック" panose="020B0600070205080204" pitchFamily="34" charset="-128"/>
              </a:rPr>
              <a:t>検査</a:t>
            </a:r>
          </a:p>
        </p:txBody>
      </p:sp>
      <p:sp>
        <p:nvSpPr>
          <p:cNvPr id="26" name="正方形/長方形 25"/>
          <p:cNvSpPr/>
          <p:nvPr/>
        </p:nvSpPr>
        <p:spPr>
          <a:xfrm>
            <a:off x="5591944"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latin typeface="Calibri"/>
                <a:ea typeface="ＭＳ Ｐゴシック" panose="020B0600070205080204" pitchFamily="34" charset="-128"/>
              </a:rPr>
              <a:t>検査</a:t>
            </a:r>
          </a:p>
        </p:txBody>
      </p:sp>
      <p:cxnSp>
        <p:nvCxnSpPr>
          <p:cNvPr id="27" name="直線矢印コネクタ 26"/>
          <p:cNvCxnSpPr/>
          <p:nvPr/>
        </p:nvCxnSpPr>
        <p:spPr>
          <a:xfrm>
            <a:off x="2279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3935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5591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2675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4292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5987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7571122" y="3993077"/>
            <a:ext cx="627236" cy="1015663"/>
          </a:xfrm>
          <a:prstGeom prst="rect">
            <a:avLst/>
          </a:prstGeom>
          <a:noFill/>
        </p:spPr>
        <p:txBody>
          <a:bodyPr wrap="square" rtlCol="0">
            <a:spAutoFit/>
          </a:bodyPr>
          <a:lstStyle/>
          <a:p>
            <a:r>
              <a:rPr lang="ja-JP" altLang="en-US" sz="6000" b="1">
                <a:solidFill>
                  <a:prstClr val="black"/>
                </a:solidFill>
                <a:latin typeface="Calibri"/>
                <a:ea typeface="ＭＳ Ｐゴシック" panose="020B0600070205080204" pitchFamily="34" charset="-128"/>
              </a:rPr>
              <a:t>Ｘ</a:t>
            </a:r>
          </a:p>
        </p:txBody>
      </p:sp>
      <p:sp>
        <p:nvSpPr>
          <p:cNvPr id="7" name="テキスト ボックス 6"/>
          <p:cNvSpPr txBox="1"/>
          <p:nvPr/>
        </p:nvSpPr>
        <p:spPr>
          <a:xfrm>
            <a:off x="2938066" y="4011451"/>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34" charset="-128"/>
              </a:rPr>
              <a:t>Ｘ</a:t>
            </a:r>
          </a:p>
        </p:txBody>
      </p:sp>
      <p:sp>
        <p:nvSpPr>
          <p:cNvPr id="8" name="テキスト ボックス 7"/>
          <p:cNvSpPr txBox="1"/>
          <p:nvPr/>
        </p:nvSpPr>
        <p:spPr>
          <a:xfrm>
            <a:off x="4594250" y="4042223"/>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34" charset="-128"/>
              </a:rPr>
              <a:t>Ｘ</a:t>
            </a:r>
          </a:p>
        </p:txBody>
      </p:sp>
      <p:sp>
        <p:nvSpPr>
          <p:cNvPr id="9" name="テキスト ボックス 8"/>
          <p:cNvSpPr txBox="1"/>
          <p:nvPr/>
        </p:nvSpPr>
        <p:spPr>
          <a:xfrm>
            <a:off x="6250434" y="3998106"/>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34" charset="-128"/>
              </a:rPr>
              <a:t>Ｘ</a:t>
            </a:r>
          </a:p>
        </p:txBody>
      </p:sp>
      <p:sp>
        <p:nvSpPr>
          <p:cNvPr id="4" name="円形吹き出し 3"/>
          <p:cNvSpPr/>
          <p:nvPr/>
        </p:nvSpPr>
        <p:spPr>
          <a:xfrm>
            <a:off x="7884740" y="5445224"/>
            <a:ext cx="1594394" cy="463450"/>
          </a:xfrm>
          <a:prstGeom prst="wedgeEllipseCallout">
            <a:avLst>
              <a:gd name="adj1" fmla="val -147005"/>
              <a:gd name="adj2" fmla="val -13480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rgbClr val="F79646">
                    <a:lumMod val="75000"/>
                  </a:srgbClr>
                </a:solidFill>
                <a:latin typeface="Calibri"/>
                <a:ea typeface="ＭＳ Ｐゴシック" panose="020B0600070205080204" pitchFamily="34" charset="-128"/>
              </a:rPr>
              <a:t>DoD</a:t>
            </a:r>
            <a:endParaRPr lang="ja-JP" altLang="en-US" b="1" dirty="0">
              <a:solidFill>
                <a:srgbClr val="F79646">
                  <a:lumMod val="75000"/>
                </a:srgb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120431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継続的インテグレーション（常時結合）</a:t>
            </a:r>
          </a:p>
        </p:txBody>
      </p:sp>
      <p:sp>
        <p:nvSpPr>
          <p:cNvPr id="3" name="テキスト ボックス 2"/>
          <p:cNvSpPr txBox="1"/>
          <p:nvPr/>
        </p:nvSpPr>
        <p:spPr>
          <a:xfrm>
            <a:off x="2352190" y="5419516"/>
            <a:ext cx="3888432" cy="369332"/>
          </a:xfrm>
          <a:prstGeom prst="rect">
            <a:avLst/>
          </a:prstGeom>
          <a:noFill/>
        </p:spPr>
        <p:txBody>
          <a:bodyPr wrap="square" rtlCol="0">
            <a:spAutoFit/>
          </a:bodyPr>
          <a:lstStyle/>
          <a:p>
            <a:r>
              <a:rPr lang="en-US" altLang="ja-JP" dirty="0">
                <a:solidFill>
                  <a:prstClr val="black"/>
                </a:solidFill>
                <a:latin typeface="Calibri"/>
                <a:ea typeface="ＭＳ Ｐゴシック" panose="020B0600070205080204" pitchFamily="34" charset="-128"/>
              </a:rPr>
              <a:t>10</a:t>
            </a:r>
            <a:r>
              <a:rPr lang="ja-JP" altLang="en-US" dirty="0">
                <a:solidFill>
                  <a:prstClr val="black"/>
                </a:solidFill>
                <a:latin typeface="Calibri"/>
                <a:ea typeface="ＭＳ Ｐゴシック" panose="020B0600070205080204" pitchFamily="34" charset="-128"/>
              </a:rPr>
              <a:t>分間ビルド</a:t>
            </a:r>
          </a:p>
        </p:txBody>
      </p:sp>
      <p:sp>
        <p:nvSpPr>
          <p:cNvPr id="4" name="正方形/長方形 3"/>
          <p:cNvSpPr/>
          <p:nvPr/>
        </p:nvSpPr>
        <p:spPr>
          <a:xfrm>
            <a:off x="2371725" y="908720"/>
            <a:ext cx="4572000" cy="1077218"/>
          </a:xfrm>
          <a:prstGeom prst="rect">
            <a:avLst/>
          </a:prstGeom>
        </p:spPr>
        <p:txBody>
          <a:bodyPr>
            <a:spAutoFit/>
          </a:bodyPr>
          <a:lstStyle/>
          <a:p>
            <a:pPr>
              <a:spcBef>
                <a:spcPct val="50000"/>
              </a:spcBef>
            </a:pPr>
            <a:r>
              <a:rPr lang="ja-JP" altLang="en-US" sz="1600" dirty="0">
                <a:solidFill>
                  <a:prstClr val="black"/>
                </a:solidFill>
                <a:latin typeface="Calibri"/>
                <a:ea typeface="ＭＳ Ｐゴシック" panose="020B0600070205080204" pitchFamily="34" charset="-128"/>
              </a:rPr>
              <a:t>毎日実施</a:t>
            </a:r>
          </a:p>
          <a:p>
            <a:pPr lvl="1">
              <a:spcBef>
                <a:spcPct val="50000"/>
              </a:spcBef>
              <a:buFontTx/>
              <a:buChar char="•"/>
            </a:pPr>
            <a:r>
              <a:rPr lang="ja-JP" altLang="en-US" sz="1600" dirty="0">
                <a:solidFill>
                  <a:prstClr val="black"/>
                </a:solidFill>
                <a:latin typeface="Calibri"/>
                <a:ea typeface="ＭＳ Ｐゴシック" panose="020B0600070205080204" pitchFamily="34" charset="-128"/>
              </a:rPr>
              <a:t>行灯（パトライト）</a:t>
            </a:r>
          </a:p>
          <a:p>
            <a:pPr lvl="1">
              <a:spcBef>
                <a:spcPct val="50000"/>
              </a:spcBef>
              <a:buFontTx/>
              <a:buChar char="•"/>
            </a:pPr>
            <a:r>
              <a:rPr lang="ja-JP" altLang="en-US" sz="1600" dirty="0">
                <a:solidFill>
                  <a:prstClr val="black"/>
                </a:solidFill>
                <a:latin typeface="Calibri"/>
                <a:ea typeface="ＭＳ Ｐゴシック" panose="020B0600070205080204" pitchFamily="34" charset="-128"/>
              </a:rPr>
              <a:t>自動テスト</a:t>
            </a:r>
          </a:p>
        </p:txBody>
      </p:sp>
      <p:grpSp>
        <p:nvGrpSpPr>
          <p:cNvPr id="5" name="Group 90"/>
          <p:cNvGrpSpPr>
            <a:grpSpLocks/>
          </p:cNvGrpSpPr>
          <p:nvPr/>
        </p:nvGrpSpPr>
        <p:grpSpPr bwMode="auto">
          <a:xfrm>
            <a:off x="4657726" y="2493467"/>
            <a:ext cx="936625" cy="431800"/>
            <a:chOff x="2653" y="3294"/>
            <a:chExt cx="590" cy="272"/>
          </a:xfrm>
        </p:grpSpPr>
        <p:sp>
          <p:nvSpPr>
            <p:cNvPr id="6" name="AutoShape 91"/>
            <p:cNvSpPr>
              <a:spLocks noChangeArrowheads="1"/>
            </p:cNvSpPr>
            <p:nvPr/>
          </p:nvSpPr>
          <p:spPr bwMode="auto">
            <a:xfrm>
              <a:off x="2653" y="3294"/>
              <a:ext cx="590" cy="272"/>
            </a:xfrm>
            <a:prstGeom prst="flowChartTerminator">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7" name="AutoShape 92"/>
            <p:cNvSpPr>
              <a:spLocks noChangeArrowheads="1"/>
            </p:cNvSpPr>
            <p:nvPr/>
          </p:nvSpPr>
          <p:spPr bwMode="auto">
            <a:xfrm>
              <a:off x="2744" y="3339"/>
              <a:ext cx="181" cy="182"/>
            </a:xfrm>
            <a:prstGeom prst="flowChartConnector">
              <a:avLst/>
            </a:prstGeom>
            <a:solidFill>
              <a:srgbClr val="00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8" name="AutoShape 93"/>
            <p:cNvSpPr>
              <a:spLocks noChangeArrowheads="1"/>
            </p:cNvSpPr>
            <p:nvPr/>
          </p:nvSpPr>
          <p:spPr bwMode="auto">
            <a:xfrm>
              <a:off x="2971" y="3339"/>
              <a:ext cx="181" cy="182"/>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grpSp>
      <p:sp>
        <p:nvSpPr>
          <p:cNvPr id="9" name="Text Box 94"/>
          <p:cNvSpPr txBox="1">
            <a:spLocks noChangeArrowheads="1"/>
          </p:cNvSpPr>
          <p:nvPr/>
        </p:nvSpPr>
        <p:spPr bwMode="auto">
          <a:xfrm>
            <a:off x="3576638" y="2564905"/>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prstClr val="black"/>
                </a:solidFill>
                <a:latin typeface="Calibri"/>
                <a:ea typeface="ＭＳ Ｐゴシック" panose="020B0600070205080204" pitchFamily="34" charset="-128"/>
              </a:rPr>
              <a:t>テスト正常終了</a:t>
            </a:r>
          </a:p>
        </p:txBody>
      </p:sp>
      <p:sp>
        <p:nvSpPr>
          <p:cNvPr id="10" name="Text Box 95"/>
          <p:cNvSpPr txBox="1">
            <a:spLocks noChangeArrowheads="1"/>
          </p:cNvSpPr>
          <p:nvPr/>
        </p:nvSpPr>
        <p:spPr bwMode="auto">
          <a:xfrm>
            <a:off x="5737226" y="2564905"/>
            <a:ext cx="1008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srgbClr val="FF0000"/>
                </a:solidFill>
                <a:latin typeface="Calibri"/>
                <a:ea typeface="ＭＳ Ｐゴシック" panose="020B0600070205080204" pitchFamily="34" charset="-128"/>
              </a:rPr>
              <a:t>テスト異常発生</a:t>
            </a:r>
          </a:p>
        </p:txBody>
      </p:sp>
      <p:sp>
        <p:nvSpPr>
          <p:cNvPr id="11" name="AutoShape 98"/>
          <p:cNvSpPr>
            <a:spLocks noChangeArrowheads="1"/>
          </p:cNvSpPr>
          <p:nvPr/>
        </p:nvSpPr>
        <p:spPr bwMode="auto">
          <a:xfrm>
            <a:off x="6745288" y="2853829"/>
            <a:ext cx="2305050" cy="503238"/>
          </a:xfrm>
          <a:prstGeom prst="cloudCallout">
            <a:avLst>
              <a:gd name="adj1" fmla="val -49310"/>
              <a:gd name="adj2" fmla="val -80282"/>
            </a:avLst>
          </a:prstGeom>
          <a:solidFill>
            <a:schemeClr val="tx1">
              <a:lumMod val="75000"/>
              <a:lumOff val="25000"/>
            </a:schemeClr>
          </a:solidFill>
          <a:ln w="9525">
            <a:solidFill>
              <a:schemeClr val="tx1"/>
            </a:solidFill>
            <a:round/>
            <a:headEnd/>
            <a:tailEnd/>
          </a:ln>
          <a:effectLst/>
        </p:spPr>
        <p:txBody>
          <a:bodyPr/>
          <a:lstStyle/>
          <a:p>
            <a:r>
              <a:rPr lang="ja-JP" altLang="en-US" sz="1000" b="1">
                <a:solidFill>
                  <a:prstClr val="white"/>
                </a:solidFill>
                <a:latin typeface="Calibri"/>
                <a:ea typeface="ＭＳ Ｐゴシック" panose="020B0600070205080204" pitchFamily="34" charset="-128"/>
              </a:rPr>
              <a:t>チーム全員でメンテ実行</a:t>
            </a:r>
          </a:p>
        </p:txBody>
      </p:sp>
      <p:sp>
        <p:nvSpPr>
          <p:cNvPr id="12" name="Line 96"/>
          <p:cNvSpPr>
            <a:spLocks noChangeShapeType="1"/>
          </p:cNvSpPr>
          <p:nvPr/>
        </p:nvSpPr>
        <p:spPr bwMode="auto">
          <a:xfrm flipH="1">
            <a:off x="5448301" y="2709367"/>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3" name="Line 97"/>
          <p:cNvSpPr>
            <a:spLocks noChangeShapeType="1"/>
          </p:cNvSpPr>
          <p:nvPr/>
        </p:nvSpPr>
        <p:spPr bwMode="auto">
          <a:xfrm>
            <a:off x="4440238" y="2709367"/>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34" charset="-128"/>
            </a:endParaRPr>
          </a:p>
        </p:txBody>
      </p:sp>
      <p:sp>
        <p:nvSpPr>
          <p:cNvPr id="14" name="正方形/長方形 13"/>
          <p:cNvSpPr/>
          <p:nvPr/>
        </p:nvSpPr>
        <p:spPr>
          <a:xfrm>
            <a:off x="2453804" y="3645024"/>
            <a:ext cx="7612707" cy="1477328"/>
          </a:xfrm>
          <a:prstGeom prst="rect">
            <a:avLst/>
          </a:prstGeom>
        </p:spPr>
        <p:txBody>
          <a:bodyPr wrap="square">
            <a:spAutoFit/>
          </a:bodyPr>
          <a:lstStyle/>
          <a:p>
            <a:pPr marL="285750"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開発したプログラムを毎日統合して動作確認を行う</a:t>
            </a:r>
          </a:p>
          <a:p>
            <a:pPr marL="285750"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システムの進捗を日々の動作機能で測る事が可能</a:t>
            </a:r>
          </a:p>
          <a:p>
            <a:pPr marL="285750"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開発チーム内での統合動作不良・改善を日々行う事が可能</a:t>
            </a:r>
          </a:p>
          <a:p>
            <a:pPr marL="285750"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自動化ツールを使用して開発チームが休息している間も統合試験が可能</a:t>
            </a:r>
          </a:p>
          <a:p>
            <a:pPr marL="285750"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品質向上に貢献</a:t>
            </a:r>
          </a:p>
        </p:txBody>
      </p:sp>
      <p:sp>
        <p:nvSpPr>
          <p:cNvPr id="15" name="フッター プレースホルダー 14"/>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16" name="スライド番号プレースホルダー 15"/>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81</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5661284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78098"/>
          </a:xfrm>
        </p:spPr>
        <p:txBody>
          <a:bodyPr>
            <a:normAutofit/>
          </a:bodyPr>
          <a:lstStyle/>
          <a:p>
            <a:r>
              <a:rPr lang="en-US" altLang="ja-JP" sz="2800" dirty="0"/>
              <a:t>XP</a:t>
            </a:r>
            <a:r>
              <a:rPr lang="ja-JP" altLang="en-US" sz="2800" dirty="0"/>
              <a:t>（エクストリーム・プログラミング）</a:t>
            </a:r>
          </a:p>
        </p:txBody>
      </p:sp>
      <p:sp>
        <p:nvSpPr>
          <p:cNvPr id="3" name="コンテンツ プレースホルダー 2"/>
          <p:cNvSpPr>
            <a:spLocks noGrp="1"/>
          </p:cNvSpPr>
          <p:nvPr>
            <p:ph idx="1"/>
          </p:nvPr>
        </p:nvSpPr>
        <p:spPr>
          <a:xfrm>
            <a:off x="1991544" y="1268761"/>
            <a:ext cx="8507288" cy="4525963"/>
          </a:xfrm>
        </p:spPr>
        <p:txBody>
          <a:bodyPr>
            <a:normAutofit fontScale="92500" lnSpcReduction="10000"/>
          </a:bodyPr>
          <a:lstStyle/>
          <a:p>
            <a:r>
              <a:rPr lang="en-US" altLang="ja-JP" sz="2000" dirty="0"/>
              <a:t>Kent Beck</a:t>
            </a:r>
            <a:r>
              <a:rPr lang="ja-JP" altLang="en-US" sz="2000" dirty="0"/>
              <a:t>（</a:t>
            </a:r>
            <a:r>
              <a:rPr lang="en-US" altLang="ja-JP" sz="2000" dirty="0"/>
              <a:t>1999</a:t>
            </a:r>
            <a:r>
              <a:rPr lang="ja-JP" altLang="en-US" sz="2000" dirty="0"/>
              <a:t>年）</a:t>
            </a:r>
            <a:endParaRPr lang="en-US" altLang="ja-JP" sz="2000" dirty="0"/>
          </a:p>
          <a:p>
            <a:r>
              <a:rPr lang="ja-JP" altLang="en-US" sz="2000" dirty="0"/>
              <a:t>テスト駆動開発（</a:t>
            </a:r>
            <a:r>
              <a:rPr lang="en-US" altLang="ja-JP" sz="2000" dirty="0"/>
              <a:t>TDD</a:t>
            </a:r>
            <a:r>
              <a:rPr lang="ja-JP" altLang="en-US" sz="2000" dirty="0"/>
              <a:t>）＝テストファースト・プログラミング</a:t>
            </a:r>
            <a:endParaRPr lang="en-US" altLang="ja-JP" sz="2000" dirty="0"/>
          </a:p>
          <a:p>
            <a:pPr marL="800100" lvl="1" indent="-342900">
              <a:buFont typeface="+mj-ea"/>
              <a:buAutoNum type="circleNumDbPlain"/>
            </a:pPr>
            <a:r>
              <a:rPr lang="ja-JP" altLang="en-US" sz="1600" dirty="0"/>
              <a:t>実装する機能をテストするプログラムを書く。</a:t>
            </a:r>
            <a:endParaRPr lang="en-US" altLang="ja-JP" sz="1600" dirty="0"/>
          </a:p>
          <a:p>
            <a:pPr marL="800100" lvl="1" indent="-342900">
              <a:buFont typeface="+mj-ea"/>
              <a:buAutoNum type="circleNumDbPlain"/>
            </a:pPr>
            <a:r>
              <a:rPr lang="ja-JP" altLang="en-US" sz="1600" dirty="0"/>
              <a:t>コードを書いてテストする。</a:t>
            </a:r>
            <a:endParaRPr lang="en-US" altLang="ja-JP" sz="1600" dirty="0"/>
          </a:p>
          <a:p>
            <a:pPr marL="800100" lvl="1" indent="-342900">
              <a:buFont typeface="+mj-ea"/>
              <a:buAutoNum type="circleNumDbPlain"/>
            </a:pPr>
            <a:r>
              <a:rPr lang="ja-JP" altLang="en-US" sz="1600" dirty="0"/>
              <a:t>デザインを見直す。</a:t>
            </a:r>
            <a:endParaRPr lang="en-US" altLang="ja-JP" sz="1600" dirty="0"/>
          </a:p>
          <a:p>
            <a:pPr marL="800100" lvl="1" indent="-342900">
              <a:buFont typeface="+mj-ea"/>
              <a:buAutoNum type="circleNumDbPlain"/>
            </a:pPr>
            <a:r>
              <a:rPr lang="ja-JP" altLang="en-US" sz="1600" dirty="0"/>
              <a:t>信号が青になるまで２＆３を繰り返す。</a:t>
            </a:r>
            <a:endParaRPr lang="en-US" altLang="ja-JP" sz="2000" dirty="0"/>
          </a:p>
          <a:p>
            <a:r>
              <a:rPr lang="ja-JP" altLang="en-US" sz="2000" dirty="0"/>
              <a:t>リファクタリング</a:t>
            </a:r>
            <a:endParaRPr lang="en-US" altLang="ja-JP" sz="2000" dirty="0"/>
          </a:p>
          <a:p>
            <a:pPr lvl="1"/>
            <a:r>
              <a:rPr lang="ja-JP" altLang="en-US" sz="1600" dirty="0"/>
              <a:t>完成したコードの見直し（実装された機能を変えずに、コードをシンプルに、見やすくする）</a:t>
            </a:r>
            <a:endParaRPr lang="en-US" altLang="ja-JP" sz="1600" dirty="0"/>
          </a:p>
          <a:p>
            <a:pPr lvl="1"/>
            <a:r>
              <a:rPr lang="ja-JP" altLang="en-US" sz="1600" dirty="0"/>
              <a:t>任意の作業（全員が行う。　時間が空いたら行う。）</a:t>
            </a:r>
            <a:endParaRPr lang="en-US" altLang="ja-JP" sz="1600" dirty="0"/>
          </a:p>
          <a:p>
            <a:r>
              <a:rPr lang="ja-JP" altLang="en-US" sz="2000" dirty="0"/>
              <a:t>ペア・プログラミング</a:t>
            </a:r>
            <a:endParaRPr lang="en-US" altLang="ja-JP" sz="2000" dirty="0"/>
          </a:p>
          <a:p>
            <a:pPr lvl="1"/>
            <a:r>
              <a:rPr lang="ja-JP" altLang="en-US" sz="1600" dirty="0"/>
              <a:t>ドライバー（コードを書く人）</a:t>
            </a:r>
            <a:endParaRPr lang="en-US" altLang="ja-JP" sz="1600" dirty="0"/>
          </a:p>
          <a:p>
            <a:pPr lvl="1"/>
            <a:r>
              <a:rPr lang="ja-JP" altLang="en-US" sz="1600" dirty="0"/>
              <a:t>ナビゲーター（コードをチェックする人、ナビゲーションをする人）</a:t>
            </a:r>
            <a:endParaRPr lang="en-US" altLang="ja-JP" sz="1600" dirty="0"/>
          </a:p>
          <a:p>
            <a:pPr lvl="1"/>
            <a:r>
              <a:rPr lang="ja-JP" altLang="en-US" sz="1600" dirty="0"/>
              <a:t>この役割を</a:t>
            </a:r>
            <a:r>
              <a:rPr lang="en-US" altLang="ja-JP" sz="1600" dirty="0"/>
              <a:t>1</a:t>
            </a:r>
            <a:r>
              <a:rPr lang="ja-JP" altLang="en-US" sz="1600" dirty="0"/>
              <a:t>日の中でペアの間で、途中で交代する。</a:t>
            </a:r>
            <a:endParaRPr lang="en-US" altLang="ja-JP" sz="1600" dirty="0"/>
          </a:p>
          <a:p>
            <a:pPr lvl="1"/>
            <a:r>
              <a:rPr lang="ja-JP" altLang="en-US" sz="1600" dirty="0"/>
              <a:t>ペアの組み合わせを毎日替える。</a:t>
            </a:r>
            <a:endParaRPr lang="en-US" altLang="ja-JP" sz="1600" dirty="0"/>
          </a:p>
          <a:p>
            <a:r>
              <a:rPr lang="ja-JP" altLang="en-US" sz="2000" dirty="0"/>
              <a:t>１０分間ビルド</a:t>
            </a:r>
            <a:endParaRPr lang="en-US" altLang="ja-JP" sz="2000" dirty="0"/>
          </a:p>
          <a:p>
            <a:pPr lvl="1"/>
            <a:r>
              <a:rPr lang="ja-JP" altLang="en-US" sz="1600" dirty="0"/>
              <a:t>自動的にシステム全体をビルドして、全てのテストを</a:t>
            </a:r>
            <a:r>
              <a:rPr lang="en-US" altLang="ja-JP" sz="1600" dirty="0"/>
              <a:t>10</a:t>
            </a:r>
            <a:r>
              <a:rPr lang="ja-JP" altLang="en-US" sz="1600" dirty="0"/>
              <a:t>分以内に実行させる。（理想形）</a:t>
            </a:r>
            <a:endParaRPr lang="en-US" altLang="ja-JP" sz="1600"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5" name="スライド番号プレースホルダー 4"/>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82</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9474401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テスト駆動開発（ＴＤＤ）</a:t>
            </a:r>
          </a:p>
        </p:txBody>
      </p:sp>
      <p:sp>
        <p:nvSpPr>
          <p:cNvPr id="3" name="正方形/長方形 2"/>
          <p:cNvSpPr/>
          <p:nvPr/>
        </p:nvSpPr>
        <p:spPr>
          <a:xfrm>
            <a:off x="2855640" y="1556792"/>
            <a:ext cx="4572000" cy="1077218"/>
          </a:xfrm>
          <a:prstGeom prst="rect">
            <a:avLst/>
          </a:prstGeom>
        </p:spPr>
        <p:txBody>
          <a:bodyPr>
            <a:spAutoFit/>
          </a:bodyPr>
          <a:lstStyle/>
          <a:p>
            <a:pPr>
              <a:spcBef>
                <a:spcPct val="50000"/>
              </a:spcBef>
              <a:buFontTx/>
              <a:buChar char="•"/>
            </a:pPr>
            <a:r>
              <a:rPr lang="ja-JP" altLang="en-US" sz="1600" b="1" dirty="0">
                <a:solidFill>
                  <a:prstClr val="black"/>
                </a:solidFill>
                <a:latin typeface="Calibri"/>
                <a:ea typeface="ＭＳ Ｐゴシック" panose="020B0600070205080204" pitchFamily="34" charset="-128"/>
              </a:rPr>
              <a:t>テスト駆動開発</a:t>
            </a:r>
          </a:p>
          <a:p>
            <a:pPr lvl="1">
              <a:spcBef>
                <a:spcPct val="50000"/>
              </a:spcBef>
              <a:buFontTx/>
              <a:buChar char="•"/>
            </a:pPr>
            <a:r>
              <a:rPr lang="ja-JP" altLang="en-US" sz="1600" dirty="0">
                <a:solidFill>
                  <a:prstClr val="black"/>
                </a:solidFill>
                <a:latin typeface="Calibri"/>
                <a:ea typeface="ＭＳ Ｐゴシック" panose="020B0600070205080204" pitchFamily="34" charset="-128"/>
              </a:rPr>
              <a:t>テストの自動化</a:t>
            </a:r>
          </a:p>
          <a:p>
            <a:pPr lvl="1">
              <a:spcBef>
                <a:spcPct val="50000"/>
              </a:spcBef>
              <a:buFontTx/>
              <a:buChar char="•"/>
            </a:pPr>
            <a:r>
              <a:rPr lang="ja-JP" altLang="en-US" sz="1600" dirty="0">
                <a:solidFill>
                  <a:prstClr val="black"/>
                </a:solidFill>
                <a:latin typeface="Calibri"/>
                <a:ea typeface="ＭＳ Ｐゴシック" panose="020B0600070205080204" pitchFamily="34" charset="-128"/>
              </a:rPr>
              <a:t>アクセプタンス・テスト（完了・終了の定義）</a:t>
            </a:r>
          </a:p>
        </p:txBody>
      </p:sp>
      <p:grpSp>
        <p:nvGrpSpPr>
          <p:cNvPr id="4" name="Group 99"/>
          <p:cNvGrpSpPr>
            <a:grpSpLocks/>
          </p:cNvGrpSpPr>
          <p:nvPr/>
        </p:nvGrpSpPr>
        <p:grpSpPr bwMode="auto">
          <a:xfrm>
            <a:off x="3719737" y="2852937"/>
            <a:ext cx="3361875" cy="1368227"/>
            <a:chOff x="2676" y="2659"/>
            <a:chExt cx="1496" cy="544"/>
          </a:xfrm>
        </p:grpSpPr>
        <p:sp>
          <p:nvSpPr>
            <p:cNvPr id="5" name="Rectangle 100"/>
            <p:cNvSpPr>
              <a:spLocks noChangeArrowheads="1"/>
            </p:cNvSpPr>
            <p:nvPr/>
          </p:nvSpPr>
          <p:spPr bwMode="auto">
            <a:xfrm>
              <a:off x="2676" y="2659"/>
              <a:ext cx="408" cy="181"/>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dirty="0">
                  <a:solidFill>
                    <a:srgbClr val="002060"/>
                  </a:solidFill>
                  <a:latin typeface="Calibri"/>
                  <a:ea typeface="ＭＳ Ｐゴシック" panose="020B0600070205080204" pitchFamily="34" charset="-128"/>
                </a:rPr>
                <a:t>テスト</a:t>
              </a:r>
            </a:p>
          </p:txBody>
        </p:sp>
        <p:sp>
          <p:nvSpPr>
            <p:cNvPr id="6" name="Rectangle 101"/>
            <p:cNvSpPr>
              <a:spLocks noChangeArrowheads="1"/>
            </p:cNvSpPr>
            <p:nvPr/>
          </p:nvSpPr>
          <p:spPr bwMode="auto">
            <a:xfrm>
              <a:off x="3220" y="2840"/>
              <a:ext cx="408" cy="181"/>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a:solidFill>
                    <a:srgbClr val="002060"/>
                  </a:solidFill>
                  <a:latin typeface="Calibri"/>
                  <a:ea typeface="ＭＳ Ｐゴシック" panose="020B0600070205080204" pitchFamily="34" charset="-128"/>
                </a:rPr>
                <a:t>コード</a:t>
              </a:r>
            </a:p>
          </p:txBody>
        </p:sp>
        <p:sp>
          <p:nvSpPr>
            <p:cNvPr id="7" name="Rectangle 102"/>
            <p:cNvSpPr>
              <a:spLocks noChangeArrowheads="1"/>
            </p:cNvSpPr>
            <p:nvPr/>
          </p:nvSpPr>
          <p:spPr bwMode="auto">
            <a:xfrm>
              <a:off x="3764" y="3022"/>
              <a:ext cx="408" cy="181"/>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a:solidFill>
                    <a:srgbClr val="002060"/>
                  </a:solidFill>
                  <a:latin typeface="Calibri"/>
                  <a:ea typeface="ＭＳ Ｐゴシック" panose="020B0600070205080204" pitchFamily="34" charset="-128"/>
                </a:rPr>
                <a:t>デザイン</a:t>
              </a:r>
            </a:p>
          </p:txBody>
        </p:sp>
        <p:cxnSp>
          <p:nvCxnSpPr>
            <p:cNvPr id="8" name="AutoShape 103"/>
            <p:cNvCxnSpPr>
              <a:cxnSpLocks noChangeShapeType="1"/>
              <a:stCxn id="5" idx="3"/>
              <a:endCxn id="6" idx="0"/>
            </p:cNvCxnSpPr>
            <p:nvPr/>
          </p:nvCxnSpPr>
          <p:spPr bwMode="auto">
            <a:xfrm>
              <a:off x="3084" y="2750"/>
              <a:ext cx="340" cy="90"/>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AutoShape 104"/>
            <p:cNvCxnSpPr>
              <a:cxnSpLocks noChangeShapeType="1"/>
              <a:stCxn id="6" idx="3"/>
              <a:endCxn id="7" idx="0"/>
            </p:cNvCxnSpPr>
            <p:nvPr/>
          </p:nvCxnSpPr>
          <p:spPr bwMode="auto">
            <a:xfrm>
              <a:off x="3628" y="2931"/>
              <a:ext cx="340" cy="91"/>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105"/>
            <p:cNvCxnSpPr>
              <a:cxnSpLocks noChangeShapeType="1"/>
              <a:stCxn id="7" idx="1"/>
              <a:endCxn id="5" idx="2"/>
            </p:cNvCxnSpPr>
            <p:nvPr/>
          </p:nvCxnSpPr>
          <p:spPr bwMode="auto">
            <a:xfrm rot="10800000">
              <a:off x="2880" y="2840"/>
              <a:ext cx="884" cy="27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 Box 106"/>
          <p:cNvSpPr txBox="1">
            <a:spLocks noChangeArrowheads="1"/>
          </p:cNvSpPr>
          <p:nvPr/>
        </p:nvSpPr>
        <p:spPr bwMode="auto">
          <a:xfrm>
            <a:off x="7102656" y="2833136"/>
            <a:ext cx="23050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dirty="0">
                <a:solidFill>
                  <a:prstClr val="black"/>
                </a:solidFill>
                <a:latin typeface="Calibri"/>
                <a:ea typeface="ＭＳ Ｐゴシック" panose="020B0600070205080204" pitchFamily="34" charset="-128"/>
              </a:rPr>
              <a:t>小さいテストのコード作成</a:t>
            </a:r>
          </a:p>
          <a:p>
            <a:pPr>
              <a:spcBef>
                <a:spcPct val="50000"/>
              </a:spcBef>
            </a:pPr>
            <a:r>
              <a:rPr lang="ja-JP" altLang="en-US" sz="1000" dirty="0">
                <a:solidFill>
                  <a:prstClr val="black"/>
                </a:solidFill>
                <a:latin typeface="Calibri"/>
                <a:ea typeface="ＭＳ Ｐゴシック" panose="020B0600070205080204" pitchFamily="34" charset="-128"/>
              </a:rPr>
              <a:t>次にソース・コードを作成</a:t>
            </a:r>
          </a:p>
          <a:p>
            <a:pPr>
              <a:spcBef>
                <a:spcPct val="50000"/>
              </a:spcBef>
            </a:pPr>
            <a:r>
              <a:rPr lang="ja-JP" altLang="en-US" sz="1000" dirty="0">
                <a:solidFill>
                  <a:prstClr val="black"/>
                </a:solidFill>
                <a:latin typeface="Calibri"/>
                <a:ea typeface="ＭＳ Ｐゴシック" panose="020B0600070205080204" pitchFamily="34" charset="-128"/>
              </a:rPr>
              <a:t>最後にデザインをリファクタリングする。</a:t>
            </a:r>
          </a:p>
          <a:p>
            <a:pPr>
              <a:spcBef>
                <a:spcPct val="50000"/>
              </a:spcBef>
            </a:pPr>
            <a:r>
              <a:rPr lang="ja-JP" altLang="en-US" sz="1000" dirty="0">
                <a:solidFill>
                  <a:prstClr val="black"/>
                </a:solidFill>
                <a:latin typeface="Calibri"/>
                <a:ea typeface="ＭＳ Ｐゴシック" panose="020B0600070205080204" pitchFamily="34" charset="-128"/>
              </a:rPr>
              <a:t>このプロセスを廻す。</a:t>
            </a:r>
          </a:p>
        </p:txBody>
      </p:sp>
      <p:sp>
        <p:nvSpPr>
          <p:cNvPr id="12" name="フッター プレースホルダー 1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13" name="スライド番号プレースホルダー 1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83</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727967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リファクタリング（</a:t>
            </a:r>
            <a:r>
              <a:rPr lang="en-US" altLang="ja-JP" sz="2800" dirty="0"/>
              <a:t>Refactoring</a:t>
            </a:r>
            <a:r>
              <a:rPr lang="ja-JP" altLang="en-US" sz="2800" dirty="0"/>
              <a:t>）</a:t>
            </a:r>
          </a:p>
        </p:txBody>
      </p:sp>
      <p:grpSp>
        <p:nvGrpSpPr>
          <p:cNvPr id="3" name="Group 76"/>
          <p:cNvGrpSpPr>
            <a:grpSpLocks/>
          </p:cNvGrpSpPr>
          <p:nvPr/>
        </p:nvGrpSpPr>
        <p:grpSpPr bwMode="auto">
          <a:xfrm>
            <a:off x="5429250" y="2852937"/>
            <a:ext cx="4319588" cy="288925"/>
            <a:chOff x="2608" y="1298"/>
            <a:chExt cx="2721" cy="182"/>
          </a:xfrm>
        </p:grpSpPr>
        <p:sp>
          <p:nvSpPr>
            <p:cNvPr id="4" name="Rectangle 77"/>
            <p:cNvSpPr>
              <a:spLocks noChangeArrowheads="1"/>
            </p:cNvSpPr>
            <p:nvPr/>
          </p:nvSpPr>
          <p:spPr bwMode="auto">
            <a:xfrm>
              <a:off x="2608" y="1298"/>
              <a:ext cx="272" cy="182"/>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5" name="Rectangle 78"/>
            <p:cNvSpPr>
              <a:spLocks noChangeArrowheads="1"/>
            </p:cNvSpPr>
            <p:nvPr/>
          </p:nvSpPr>
          <p:spPr bwMode="auto">
            <a:xfrm>
              <a:off x="2880" y="1298"/>
              <a:ext cx="272" cy="182"/>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6" name="Rectangle 79"/>
            <p:cNvSpPr>
              <a:spLocks noChangeArrowheads="1"/>
            </p:cNvSpPr>
            <p:nvPr/>
          </p:nvSpPr>
          <p:spPr bwMode="auto">
            <a:xfrm>
              <a:off x="3152"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7" name="Rectangle 80"/>
            <p:cNvSpPr>
              <a:spLocks noChangeArrowheads="1"/>
            </p:cNvSpPr>
            <p:nvPr/>
          </p:nvSpPr>
          <p:spPr bwMode="auto">
            <a:xfrm>
              <a:off x="3424"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8" name="Rectangle 81"/>
            <p:cNvSpPr>
              <a:spLocks noChangeArrowheads="1"/>
            </p:cNvSpPr>
            <p:nvPr/>
          </p:nvSpPr>
          <p:spPr bwMode="auto">
            <a:xfrm>
              <a:off x="3696"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9" name="Rectangle 82"/>
            <p:cNvSpPr>
              <a:spLocks noChangeArrowheads="1"/>
            </p:cNvSpPr>
            <p:nvPr/>
          </p:nvSpPr>
          <p:spPr bwMode="auto">
            <a:xfrm>
              <a:off x="3969"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10" name="Rectangle 83"/>
            <p:cNvSpPr>
              <a:spLocks noChangeArrowheads="1"/>
            </p:cNvSpPr>
            <p:nvPr/>
          </p:nvSpPr>
          <p:spPr bwMode="auto">
            <a:xfrm>
              <a:off x="4241"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11" name="Rectangle 84"/>
            <p:cNvSpPr>
              <a:spLocks noChangeArrowheads="1"/>
            </p:cNvSpPr>
            <p:nvPr/>
          </p:nvSpPr>
          <p:spPr bwMode="auto">
            <a:xfrm>
              <a:off x="4513"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12" name="Rectangle 85"/>
            <p:cNvSpPr>
              <a:spLocks noChangeArrowheads="1"/>
            </p:cNvSpPr>
            <p:nvPr/>
          </p:nvSpPr>
          <p:spPr bwMode="auto">
            <a:xfrm>
              <a:off x="4785"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sp>
          <p:nvSpPr>
            <p:cNvPr id="13" name="Rectangle 86"/>
            <p:cNvSpPr>
              <a:spLocks noChangeArrowheads="1"/>
            </p:cNvSpPr>
            <p:nvPr/>
          </p:nvSpPr>
          <p:spPr bwMode="auto">
            <a:xfrm>
              <a:off x="5057"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34" charset="-128"/>
              </a:endParaRPr>
            </a:p>
          </p:txBody>
        </p:sp>
      </p:grpSp>
      <p:sp>
        <p:nvSpPr>
          <p:cNvPr id="14" name="Text Box 89"/>
          <p:cNvSpPr txBox="1">
            <a:spLocks noChangeArrowheads="1"/>
          </p:cNvSpPr>
          <p:nvPr/>
        </p:nvSpPr>
        <p:spPr bwMode="auto">
          <a:xfrm>
            <a:off x="5502276" y="2492574"/>
            <a:ext cx="122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b="1" dirty="0">
                <a:solidFill>
                  <a:srgbClr val="FF0000"/>
                </a:solidFill>
                <a:latin typeface="Calibri"/>
                <a:ea typeface="ＭＳ Ｐゴシック" panose="020B0600070205080204" pitchFamily="34" charset="-128"/>
              </a:rPr>
              <a:t>リファクタリング用（１０％）</a:t>
            </a:r>
          </a:p>
        </p:txBody>
      </p:sp>
      <p:sp>
        <p:nvSpPr>
          <p:cNvPr id="15" name="正方形/長方形 14"/>
          <p:cNvSpPr/>
          <p:nvPr/>
        </p:nvSpPr>
        <p:spPr>
          <a:xfrm>
            <a:off x="2205634" y="833537"/>
            <a:ext cx="8064895" cy="2308324"/>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34" charset="-128"/>
              </a:rPr>
              <a:t>正常に動作確認したプログラムに対して下記目的でソースコードの調整を行う作業</a:t>
            </a:r>
          </a:p>
          <a:p>
            <a:pPr marL="742950" lvl="1"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プログラムの可読性を高める</a:t>
            </a:r>
          </a:p>
          <a:p>
            <a:pPr marL="742950" lvl="1"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クラス化・部品化</a:t>
            </a:r>
          </a:p>
          <a:p>
            <a:pPr marL="742950" lvl="1"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変更容易</a:t>
            </a:r>
          </a:p>
          <a:p>
            <a:r>
              <a:rPr lang="ja-JP" altLang="en-US" dirty="0">
                <a:solidFill>
                  <a:prstClr val="black"/>
                </a:solidFill>
                <a:latin typeface="Calibri"/>
                <a:ea typeface="ＭＳ Ｐゴシック" panose="020B0600070205080204" pitchFamily="34" charset="-128"/>
              </a:rPr>
              <a:t>仕様レベルでの調整</a:t>
            </a:r>
          </a:p>
          <a:p>
            <a:pPr marL="742950" lvl="1"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使い易さ</a:t>
            </a:r>
          </a:p>
          <a:p>
            <a:pPr marL="742950" lvl="1"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誤操作抑止</a:t>
            </a:r>
          </a:p>
          <a:p>
            <a:pPr marL="742950" lvl="1" indent="-285750">
              <a:buFont typeface="Wingdings" panose="05000000000000000000" pitchFamily="2" charset="2"/>
              <a:buChar char="p"/>
            </a:pPr>
            <a:r>
              <a:rPr lang="ja-JP" altLang="en-US" dirty="0">
                <a:solidFill>
                  <a:prstClr val="black"/>
                </a:solidFill>
                <a:latin typeface="Calibri"/>
                <a:ea typeface="ＭＳ Ｐゴシック" panose="020B0600070205080204" pitchFamily="34" charset="-128"/>
              </a:rPr>
              <a:t>仕様変更</a:t>
            </a:r>
          </a:p>
        </p:txBody>
      </p:sp>
      <p:sp>
        <p:nvSpPr>
          <p:cNvPr id="16" name="コンテンツ プレースホルダ 2"/>
          <p:cNvSpPr txBox="1">
            <a:spLocks/>
          </p:cNvSpPr>
          <p:nvPr/>
        </p:nvSpPr>
        <p:spPr>
          <a:xfrm>
            <a:off x="2040928" y="3284984"/>
            <a:ext cx="8229600" cy="3412976"/>
          </a:xfrm>
          <a:prstGeom prst="rect">
            <a:avLst/>
          </a:prstGeom>
        </p:spPr>
        <p:txBody>
          <a:bodyPr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defRPr/>
            </a:pPr>
            <a:r>
              <a:rPr lang="ja-JP" altLang="en-US" sz="1800" b="1" dirty="0">
                <a:solidFill>
                  <a:prstClr val="black"/>
                </a:solidFill>
                <a:latin typeface="Calibri"/>
                <a:ea typeface="ＭＳ Ｐゴシック" panose="020B0600070205080204" pitchFamily="34" charset="-128"/>
              </a:rPr>
              <a:t>リファクタリングのルール</a:t>
            </a:r>
          </a:p>
          <a:p>
            <a:pPr>
              <a:defRPr/>
            </a:pPr>
            <a:r>
              <a:rPr lang="ja-JP" altLang="en-US" sz="1800" dirty="0">
                <a:solidFill>
                  <a:prstClr val="black"/>
                </a:solidFill>
                <a:latin typeface="Calibri"/>
                <a:ea typeface="ＭＳ Ｐゴシック" panose="020B0600070205080204" pitchFamily="34" charset="-128"/>
              </a:rPr>
              <a:t>リファクタリングと機能改変を同時にはおこなわない。リファクタリングをしてから新しい機能を追加する。</a:t>
            </a:r>
          </a:p>
          <a:p>
            <a:pPr>
              <a:defRPr/>
            </a:pPr>
            <a:r>
              <a:rPr lang="ja-JP" altLang="en-US" sz="1800" dirty="0">
                <a:solidFill>
                  <a:prstClr val="black"/>
                </a:solidFill>
                <a:latin typeface="Calibri"/>
                <a:ea typeface="ＭＳ Ｐゴシック" panose="020B0600070205080204" pitchFamily="34" charset="-128"/>
              </a:rPr>
              <a:t>リファクタリングを始める前と後にはユニットテストを実行しコードの機能が変更ないかを確認する。</a:t>
            </a:r>
          </a:p>
          <a:p>
            <a:pPr>
              <a:defRPr/>
            </a:pPr>
            <a:r>
              <a:rPr lang="ja-JP" altLang="en-US" sz="1800" dirty="0">
                <a:solidFill>
                  <a:prstClr val="black"/>
                </a:solidFill>
                <a:latin typeface="Calibri"/>
                <a:ea typeface="ＭＳ Ｐゴシック" panose="020B0600070205080204" pitchFamily="34" charset="-128"/>
              </a:rPr>
              <a:t>パフォーマンスよりもメンテナンス性を重視する。</a:t>
            </a:r>
          </a:p>
          <a:p>
            <a:pPr>
              <a:defRPr/>
            </a:pPr>
            <a:r>
              <a:rPr lang="ja-JP" altLang="en-US" sz="1800" dirty="0">
                <a:solidFill>
                  <a:prstClr val="black"/>
                </a:solidFill>
                <a:latin typeface="Calibri"/>
                <a:ea typeface="ＭＳ Ｐゴシック" panose="020B0600070205080204" pitchFamily="34" charset="-128"/>
              </a:rPr>
              <a:t>こだわり過ぎてはいけない。</a:t>
            </a:r>
          </a:p>
          <a:p>
            <a:pPr>
              <a:defRPr/>
            </a:pPr>
            <a:r>
              <a:rPr lang="ja-JP" altLang="en-US" sz="1800" dirty="0">
                <a:solidFill>
                  <a:prstClr val="black"/>
                </a:solidFill>
                <a:latin typeface="Calibri"/>
                <a:ea typeface="ＭＳ Ｐゴシック" panose="020B0600070205080204" pitchFamily="34" charset="-128"/>
              </a:rPr>
              <a:t>小さなリファクタリングとテストの組み合わせを繰り返す。決して一度に大きなリファクタリングをしない。</a:t>
            </a:r>
          </a:p>
          <a:p>
            <a:pPr>
              <a:defRPr/>
            </a:pPr>
            <a:r>
              <a:rPr lang="ja-JP" altLang="en-US" sz="1800" i="1" dirty="0">
                <a:solidFill>
                  <a:prstClr val="black"/>
                </a:solidFill>
                <a:latin typeface="Calibri"/>
                <a:ea typeface="ＭＳ Ｐゴシック" panose="020B0600070205080204" pitchFamily="34" charset="-128"/>
              </a:rPr>
              <a:t>大きなリファクタリングは惨事のもとである。</a:t>
            </a:r>
            <a:br>
              <a:rPr lang="ja-JP" altLang="en-US" sz="1800" i="1" dirty="0">
                <a:solidFill>
                  <a:prstClr val="black"/>
                </a:solidFill>
                <a:latin typeface="Calibri"/>
                <a:ea typeface="ＭＳ Ｐゴシック" panose="020B0600070205080204" pitchFamily="34" charset="-128"/>
              </a:rPr>
            </a:br>
            <a:r>
              <a:rPr lang="ja-JP" altLang="en-US" sz="1800" i="1" dirty="0">
                <a:solidFill>
                  <a:prstClr val="black"/>
                </a:solidFill>
                <a:latin typeface="Calibri"/>
                <a:ea typeface="ＭＳ Ｐゴシック" panose="020B0600070205080204" pitchFamily="34" charset="-128"/>
              </a:rPr>
              <a:t>～</a:t>
            </a:r>
            <a:r>
              <a:rPr lang="en-US" altLang="ja-JP" sz="1800" i="1" dirty="0">
                <a:solidFill>
                  <a:prstClr val="black"/>
                </a:solidFill>
                <a:latin typeface="Calibri"/>
                <a:ea typeface="ＭＳ Ｐゴシック" panose="020B0600070205080204" pitchFamily="34" charset="-128"/>
              </a:rPr>
              <a:t>Kent Beck</a:t>
            </a:r>
            <a:endParaRPr lang="ja-JP" altLang="en-US" sz="1800" dirty="0">
              <a:solidFill>
                <a:prstClr val="black"/>
              </a:solidFill>
              <a:latin typeface="Calibri"/>
              <a:ea typeface="ＭＳ Ｐゴシック" panose="020B0600070205080204" pitchFamily="34" charset="-128"/>
            </a:endParaRPr>
          </a:p>
          <a:p>
            <a:pPr>
              <a:defRPr/>
            </a:pPr>
            <a:endParaRPr lang="ja-JP" altLang="en-US" sz="1800" dirty="0">
              <a:solidFill>
                <a:prstClr val="black"/>
              </a:solidFill>
              <a:latin typeface="Calibri"/>
              <a:ea typeface="ＭＳ Ｐゴシック" panose="020B0600070205080204" pitchFamily="34" charset="-128"/>
            </a:endParaRPr>
          </a:p>
        </p:txBody>
      </p:sp>
      <p:sp>
        <p:nvSpPr>
          <p:cNvPr id="17" name="フッター プレースホルダー 16"/>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18" name="スライド番号プレースホルダー 17"/>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84</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3933920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274638"/>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solidFill>
                  <a:prstClr val="black"/>
                </a:solidFill>
                <a:latin typeface="Calibri"/>
                <a:ea typeface="ＭＳ Ｐゴシック" panose="020B0600070205080204" pitchFamily="34" charset="-128"/>
              </a:rPr>
              <a:t>ペア・プログラミング（</a:t>
            </a:r>
            <a:r>
              <a:rPr lang="en-US" altLang="ja-JP" sz="2800" dirty="0">
                <a:solidFill>
                  <a:prstClr val="black"/>
                </a:solidFill>
                <a:latin typeface="Calibri"/>
                <a:ea typeface="ＭＳ Ｐゴシック" panose="020B0600070205080204" pitchFamily="34" charset="-128"/>
              </a:rPr>
              <a:t>Pair programming</a:t>
            </a:r>
            <a:r>
              <a:rPr lang="ja-JP" altLang="en-US" sz="2800" dirty="0">
                <a:solidFill>
                  <a:prstClr val="black"/>
                </a:solidFill>
                <a:latin typeface="Calibri"/>
                <a:ea typeface="ＭＳ Ｐゴシック" panose="020B0600070205080204" pitchFamily="34" charset="-128"/>
              </a:rPr>
              <a:t>）</a:t>
            </a:r>
          </a:p>
        </p:txBody>
      </p:sp>
      <p:sp>
        <p:nvSpPr>
          <p:cNvPr id="4" name="Rectangle 3"/>
          <p:cNvSpPr txBox="1">
            <a:spLocks noChangeArrowheads="1"/>
          </p:cNvSpPr>
          <p:nvPr/>
        </p:nvSpPr>
        <p:spPr>
          <a:xfrm>
            <a:off x="2001777" y="830817"/>
            <a:ext cx="8229600" cy="34575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80000"/>
              </a:lnSpc>
            </a:pPr>
            <a:r>
              <a:rPr lang="ja-JP" altLang="en-US" sz="1600" dirty="0">
                <a:solidFill>
                  <a:prstClr val="black"/>
                </a:solidFill>
                <a:latin typeface="Calibri"/>
                <a:ea typeface="ＭＳ Ｐゴシック" panose="020B0600070205080204" pitchFamily="34" charset="-128"/>
              </a:rPr>
              <a:t>二人で一台の端末に向かってプログラム製造を実施する</a:t>
            </a:r>
          </a:p>
          <a:p>
            <a:pPr lvl="1">
              <a:lnSpc>
                <a:spcPct val="80000"/>
              </a:lnSpc>
            </a:pPr>
            <a:r>
              <a:rPr lang="ja-JP" altLang="en-US" sz="1600" dirty="0">
                <a:solidFill>
                  <a:prstClr val="black"/>
                </a:solidFill>
                <a:latin typeface="Calibri"/>
                <a:ea typeface="ＭＳ Ｐゴシック" panose="020B0600070205080204" pitchFamily="34" charset="-128"/>
              </a:rPr>
              <a:t>毎日違ったペア</a:t>
            </a:r>
          </a:p>
          <a:p>
            <a:pPr lvl="2">
              <a:lnSpc>
                <a:spcPct val="80000"/>
              </a:lnSpc>
            </a:pPr>
            <a:r>
              <a:rPr lang="ja-JP" altLang="en-US" sz="1600" dirty="0">
                <a:solidFill>
                  <a:prstClr val="black"/>
                </a:solidFill>
                <a:latin typeface="Calibri"/>
                <a:ea typeface="ＭＳ Ｐゴシック" panose="020B0600070205080204" pitchFamily="34" charset="-128"/>
              </a:rPr>
              <a:t>緊張感の維持</a:t>
            </a:r>
          </a:p>
          <a:p>
            <a:pPr lvl="2">
              <a:lnSpc>
                <a:spcPct val="80000"/>
              </a:lnSpc>
            </a:pPr>
            <a:r>
              <a:rPr lang="ja-JP" altLang="en-US" sz="1600" dirty="0">
                <a:solidFill>
                  <a:prstClr val="black"/>
                </a:solidFill>
                <a:latin typeface="Calibri"/>
                <a:ea typeface="ＭＳ Ｐゴシック" panose="020B0600070205080204" pitchFamily="34" charset="-128"/>
              </a:rPr>
              <a:t>この瞬間にこの作業しか出来ない！！</a:t>
            </a:r>
          </a:p>
          <a:p>
            <a:pPr lvl="1">
              <a:lnSpc>
                <a:spcPct val="80000"/>
              </a:lnSpc>
            </a:pPr>
            <a:r>
              <a:rPr lang="ja-JP" altLang="en-US" sz="1600" dirty="0">
                <a:solidFill>
                  <a:prstClr val="black"/>
                </a:solidFill>
                <a:latin typeface="Calibri"/>
                <a:ea typeface="ＭＳ Ｐゴシック" panose="020B0600070205080204" pitchFamily="34" charset="-128"/>
              </a:rPr>
              <a:t>役割を一時間前後で交代</a:t>
            </a:r>
          </a:p>
          <a:p>
            <a:pPr lvl="2">
              <a:lnSpc>
                <a:spcPct val="80000"/>
              </a:lnSpc>
            </a:pPr>
            <a:r>
              <a:rPr lang="ja-JP" altLang="en-US" sz="1600" dirty="0">
                <a:solidFill>
                  <a:prstClr val="black"/>
                </a:solidFill>
                <a:latin typeface="Calibri"/>
                <a:ea typeface="ＭＳ Ｐゴシック" panose="020B0600070205080204" pitchFamily="34" charset="-128"/>
              </a:rPr>
              <a:t>作業者とチェッカー</a:t>
            </a:r>
          </a:p>
          <a:p>
            <a:pPr lvl="2">
              <a:lnSpc>
                <a:spcPct val="80000"/>
              </a:lnSpc>
            </a:pPr>
            <a:r>
              <a:rPr lang="ja-JP" altLang="en-US" sz="1600" dirty="0">
                <a:solidFill>
                  <a:prstClr val="black"/>
                </a:solidFill>
                <a:latin typeface="Calibri"/>
                <a:ea typeface="ＭＳ Ｐゴシック" panose="020B0600070205080204" pitchFamily="34" charset="-128"/>
              </a:rPr>
              <a:t>曖昧な作業が無くなる</a:t>
            </a:r>
          </a:p>
          <a:p>
            <a:pPr lvl="2">
              <a:lnSpc>
                <a:spcPct val="80000"/>
              </a:lnSpc>
            </a:pPr>
            <a:r>
              <a:rPr lang="ja-JP" altLang="en-US" sz="1600" dirty="0">
                <a:solidFill>
                  <a:prstClr val="black"/>
                </a:solidFill>
                <a:latin typeface="Calibri"/>
                <a:ea typeface="ＭＳ Ｐゴシック" panose="020B0600070205080204" pitchFamily="34" charset="-128"/>
              </a:rPr>
              <a:t>手戻りの軽減</a:t>
            </a:r>
          </a:p>
          <a:p>
            <a:pPr lvl="1">
              <a:lnSpc>
                <a:spcPct val="80000"/>
              </a:lnSpc>
            </a:pPr>
            <a:r>
              <a:rPr lang="ja-JP" altLang="en-US" sz="1600" dirty="0">
                <a:solidFill>
                  <a:prstClr val="black"/>
                </a:solidFill>
                <a:latin typeface="Calibri"/>
                <a:ea typeface="ＭＳ Ｐゴシック" panose="020B0600070205080204" pitchFamily="34" charset="-128"/>
              </a:rPr>
              <a:t>品質の向上</a:t>
            </a:r>
          </a:p>
          <a:p>
            <a:pPr lvl="2">
              <a:lnSpc>
                <a:spcPct val="80000"/>
              </a:lnSpc>
            </a:pPr>
            <a:r>
              <a:rPr lang="ja-JP" altLang="en-US" sz="1600" dirty="0">
                <a:solidFill>
                  <a:prstClr val="black"/>
                </a:solidFill>
                <a:latin typeface="Calibri"/>
                <a:ea typeface="ＭＳ Ｐゴシック" panose="020B0600070205080204" pitchFamily="34" charset="-128"/>
              </a:rPr>
              <a:t>動けば良いと言うような安易な</a:t>
            </a:r>
            <a:br>
              <a:rPr lang="ja-JP" altLang="en-US" sz="1600" dirty="0">
                <a:solidFill>
                  <a:prstClr val="black"/>
                </a:solidFill>
                <a:latin typeface="Calibri"/>
                <a:ea typeface="ＭＳ Ｐゴシック" panose="020B0600070205080204" pitchFamily="34" charset="-128"/>
              </a:rPr>
            </a:br>
            <a:r>
              <a:rPr lang="ja-JP" altLang="en-US" sz="1600" dirty="0">
                <a:solidFill>
                  <a:prstClr val="black"/>
                </a:solidFill>
                <a:latin typeface="Calibri"/>
                <a:ea typeface="ＭＳ Ｐゴシック" panose="020B0600070205080204" pitchFamily="34" charset="-128"/>
              </a:rPr>
              <a:t>プログラム製造ではない</a:t>
            </a:r>
            <a:endParaRPr lang="en-US" altLang="ja-JP" sz="1600" dirty="0">
              <a:solidFill>
                <a:prstClr val="black"/>
              </a:solidFill>
              <a:latin typeface="Calibri"/>
              <a:ea typeface="ＭＳ Ｐゴシック" panose="020B0600070205080204" pitchFamily="34" charset="-128"/>
            </a:endParaRPr>
          </a:p>
          <a:p>
            <a:pPr lvl="2">
              <a:lnSpc>
                <a:spcPct val="80000"/>
              </a:lnSpc>
            </a:pPr>
            <a:r>
              <a:rPr lang="ja-JP" altLang="en-US" sz="1600" dirty="0">
                <a:solidFill>
                  <a:prstClr val="black"/>
                </a:solidFill>
                <a:latin typeface="Calibri"/>
                <a:ea typeface="ＭＳ Ｐゴシック" panose="020B0600070205080204" pitchFamily="34" charset="-128"/>
              </a:rPr>
              <a:t>可読性の高いコード</a:t>
            </a:r>
          </a:p>
          <a:p>
            <a:pPr lvl="1">
              <a:lnSpc>
                <a:spcPct val="80000"/>
              </a:lnSpc>
            </a:pPr>
            <a:r>
              <a:rPr lang="ja-JP" altLang="en-US" sz="1600" dirty="0">
                <a:solidFill>
                  <a:prstClr val="black"/>
                </a:solidFill>
                <a:latin typeface="Calibri"/>
                <a:ea typeface="ＭＳ Ｐゴシック" panose="020B0600070205080204" pitchFamily="34" charset="-128"/>
              </a:rPr>
              <a:t>頭脳労働のムダとり</a:t>
            </a:r>
          </a:p>
          <a:p>
            <a:pPr lvl="2">
              <a:lnSpc>
                <a:spcPct val="80000"/>
              </a:lnSpc>
            </a:pPr>
            <a:r>
              <a:rPr lang="ja-JP" altLang="en-US" sz="1600" dirty="0">
                <a:solidFill>
                  <a:prstClr val="black"/>
                </a:solidFill>
                <a:latin typeface="Calibri"/>
                <a:ea typeface="ＭＳ Ｐゴシック" panose="020B0600070205080204" pitchFamily="34" charset="-128"/>
              </a:rPr>
              <a:t>一人で考え込む時間が無くなる。</a:t>
            </a:r>
          </a:p>
        </p:txBody>
      </p:sp>
      <p:grpSp>
        <p:nvGrpSpPr>
          <p:cNvPr id="5" name="Group 7"/>
          <p:cNvGrpSpPr>
            <a:grpSpLocks/>
          </p:cNvGrpSpPr>
          <p:nvPr/>
        </p:nvGrpSpPr>
        <p:grpSpPr bwMode="auto">
          <a:xfrm>
            <a:off x="7052411" y="2637236"/>
            <a:ext cx="1520825" cy="803275"/>
            <a:chOff x="3833" y="754"/>
            <a:chExt cx="407" cy="273"/>
          </a:xfrm>
        </p:grpSpPr>
        <p:pic>
          <p:nvPicPr>
            <p:cNvPr id="6" name="Picture 8" descr="j043394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3" y="754"/>
              <a:ext cx="27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j043262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4" y="799"/>
              <a:ext cx="22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10"/>
          <p:cNvSpPr txBox="1">
            <a:spLocks noChangeArrowheads="1"/>
          </p:cNvSpPr>
          <p:nvPr/>
        </p:nvSpPr>
        <p:spPr bwMode="auto">
          <a:xfrm>
            <a:off x="6096000" y="3440510"/>
            <a:ext cx="457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400" dirty="0">
                <a:solidFill>
                  <a:prstClr val="black"/>
                </a:solidFill>
              </a:rPr>
              <a:t>ペアの交替（定期的 </a:t>
            </a:r>
            <a:r>
              <a:rPr lang="en-US" altLang="ja-JP" sz="1400" dirty="0">
                <a:solidFill>
                  <a:prstClr val="black"/>
                </a:solidFill>
              </a:rPr>
              <a:t>: </a:t>
            </a:r>
            <a:r>
              <a:rPr lang="ja-JP" altLang="en-US" sz="1400" dirty="0">
                <a:solidFill>
                  <a:prstClr val="black"/>
                </a:solidFill>
              </a:rPr>
              <a:t>毎日）</a:t>
            </a:r>
          </a:p>
          <a:p>
            <a:pPr eaLnBrk="1" hangingPunct="1"/>
            <a:r>
              <a:rPr lang="ja-JP" altLang="en-US" sz="1400" dirty="0">
                <a:solidFill>
                  <a:prstClr val="black"/>
                </a:solidFill>
              </a:rPr>
              <a:t>作業の交替（一定時間毎） ： ドライバーとナビゲーター</a:t>
            </a:r>
          </a:p>
        </p:txBody>
      </p:sp>
      <p:sp>
        <p:nvSpPr>
          <p:cNvPr id="9" name="AutoShape 11"/>
          <p:cNvSpPr>
            <a:spLocks noChangeArrowheads="1"/>
          </p:cNvSpPr>
          <p:nvPr/>
        </p:nvSpPr>
        <p:spPr bwMode="auto">
          <a:xfrm>
            <a:off x="6765073" y="2205435"/>
            <a:ext cx="1308100" cy="360362"/>
          </a:xfrm>
          <a:prstGeom prst="wedgeEllipseCallout">
            <a:avLst>
              <a:gd name="adj1" fmla="val 33333"/>
              <a:gd name="adj2" fmla="val 101542"/>
            </a:avLst>
          </a:prstGeom>
          <a:solidFill>
            <a:schemeClr val="accent2">
              <a:lumMod val="20000"/>
              <a:lumOff val="80000"/>
            </a:schemeClr>
          </a:solidFill>
          <a:ln w="9525">
            <a:solidFill>
              <a:schemeClr val="accent2"/>
            </a:solidFill>
            <a:miter lim="800000"/>
            <a:headEnd/>
            <a:tailEnd/>
          </a:ln>
          <a:effec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200">
                <a:solidFill>
                  <a:prstClr val="black"/>
                </a:solidFill>
              </a:rPr>
              <a:t>ドライバー</a:t>
            </a:r>
            <a:endParaRPr lang="ja-JP" altLang="en-US">
              <a:solidFill>
                <a:prstClr val="black"/>
              </a:solidFill>
            </a:endParaRPr>
          </a:p>
        </p:txBody>
      </p:sp>
      <p:sp>
        <p:nvSpPr>
          <p:cNvPr id="10" name="AutoShape 12"/>
          <p:cNvSpPr>
            <a:spLocks noChangeArrowheads="1"/>
          </p:cNvSpPr>
          <p:nvPr/>
        </p:nvSpPr>
        <p:spPr bwMode="auto">
          <a:xfrm>
            <a:off x="8349399" y="2276873"/>
            <a:ext cx="1584325" cy="360363"/>
          </a:xfrm>
          <a:prstGeom prst="wedgeEllipseCallout">
            <a:avLst>
              <a:gd name="adj1" fmla="val -53250"/>
              <a:gd name="adj2" fmla="val 100222"/>
            </a:avLst>
          </a:prstGeom>
          <a:solidFill>
            <a:schemeClr val="accent2">
              <a:lumMod val="20000"/>
              <a:lumOff val="80000"/>
            </a:schemeClr>
          </a:solidFill>
          <a:ln w="9525">
            <a:solidFill>
              <a:schemeClr val="accent2"/>
            </a:solidFill>
            <a:miter lim="800000"/>
            <a:headEnd/>
            <a:tailEnd/>
          </a:ln>
          <a:effec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200">
                <a:solidFill>
                  <a:prstClr val="black"/>
                </a:solidFill>
              </a:rPr>
              <a:t>ナビゲーター</a:t>
            </a:r>
            <a:endParaRPr lang="ja-JP" altLang="en-US">
              <a:solidFill>
                <a:prstClr val="black"/>
              </a:solidFill>
            </a:endParaRPr>
          </a:p>
        </p:txBody>
      </p:sp>
      <p:sp>
        <p:nvSpPr>
          <p:cNvPr id="11" name="爆発 2 10"/>
          <p:cNvSpPr/>
          <p:nvPr/>
        </p:nvSpPr>
        <p:spPr>
          <a:xfrm>
            <a:off x="5375920" y="4529902"/>
            <a:ext cx="5112568" cy="194267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prstClr val="white"/>
                </a:solidFill>
                <a:latin typeface="Calibri"/>
                <a:ea typeface="ＭＳ Ｐゴシック" panose="020B0600070205080204" pitchFamily="34" charset="-128"/>
              </a:rPr>
              <a:t>静かなペアプロは</a:t>
            </a:r>
            <a:endParaRPr lang="en-US" altLang="ja-JP" sz="2000" dirty="0">
              <a:solidFill>
                <a:prstClr val="white"/>
              </a:solidFill>
              <a:latin typeface="Calibri"/>
              <a:ea typeface="ＭＳ Ｐゴシック" panose="020B0600070205080204" pitchFamily="34" charset="-128"/>
            </a:endParaRPr>
          </a:p>
          <a:p>
            <a:pPr algn="ctr"/>
            <a:r>
              <a:rPr lang="ja-JP" altLang="en-US" sz="2000" dirty="0">
                <a:solidFill>
                  <a:prstClr val="white"/>
                </a:solidFill>
                <a:latin typeface="Calibri"/>
                <a:ea typeface="ＭＳ Ｐゴシック" panose="020B0600070205080204" pitchFamily="34" charset="-128"/>
              </a:rPr>
              <a:t>機能してない</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1" y="4288391"/>
            <a:ext cx="3243263"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12" name="スライド番号プレースホルダー 11"/>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85</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4118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3418" y="188640"/>
            <a:ext cx="8229600" cy="706090"/>
          </a:xfrm>
        </p:spPr>
        <p:txBody>
          <a:bodyPr>
            <a:normAutofit/>
          </a:bodyPr>
          <a:lstStyle/>
          <a:p>
            <a:r>
              <a:rPr lang="ja-JP" altLang="en-US" sz="2800" dirty="0"/>
              <a:t>品質について考える</a:t>
            </a:r>
          </a:p>
        </p:txBody>
      </p:sp>
      <p:grpSp>
        <p:nvGrpSpPr>
          <p:cNvPr id="11" name="グループ化 10"/>
          <p:cNvGrpSpPr/>
          <p:nvPr/>
        </p:nvGrpSpPr>
        <p:grpSpPr>
          <a:xfrm>
            <a:off x="2567608" y="1041726"/>
            <a:ext cx="7956884" cy="2585323"/>
            <a:chOff x="1187624" y="1484782"/>
            <a:chExt cx="7956884" cy="2585323"/>
          </a:xfrm>
        </p:grpSpPr>
        <p:sp>
          <p:nvSpPr>
            <p:cNvPr id="3" name="テキスト ボックス 2"/>
            <p:cNvSpPr txBox="1"/>
            <p:nvPr/>
          </p:nvSpPr>
          <p:spPr>
            <a:xfrm>
              <a:off x="1187624" y="1484784"/>
              <a:ext cx="1656184" cy="1477328"/>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34" charset="-128"/>
                </a:rPr>
                <a:t>当り前品質</a:t>
              </a:r>
              <a:endParaRPr lang="en-US" altLang="ja-JP" dirty="0">
                <a:solidFill>
                  <a:prstClr val="black"/>
                </a:solidFill>
                <a:latin typeface="Calibri"/>
                <a:ea typeface="ＭＳ Ｐゴシック" panose="020B0600070205080204" pitchFamily="34" charset="-128"/>
              </a:endParaRPr>
            </a:p>
            <a:p>
              <a:endParaRPr lang="en-US" altLang="ja-JP" dirty="0">
                <a:solidFill>
                  <a:prstClr val="black"/>
                </a:solidFill>
                <a:latin typeface="Calibri"/>
                <a:ea typeface="ＭＳ Ｐゴシック" panose="020B0600070205080204" pitchFamily="34" charset="-128"/>
              </a:endParaRPr>
            </a:p>
            <a:p>
              <a:endParaRPr lang="en-US" altLang="ja-JP" dirty="0">
                <a:solidFill>
                  <a:prstClr val="black"/>
                </a:solidFill>
                <a:latin typeface="Calibri"/>
                <a:ea typeface="ＭＳ Ｐゴシック" panose="020B0600070205080204" pitchFamily="34" charset="-128"/>
              </a:endParaRPr>
            </a:p>
            <a:p>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魅力的品質</a:t>
              </a:r>
            </a:p>
          </p:txBody>
        </p:sp>
        <p:sp>
          <p:nvSpPr>
            <p:cNvPr id="4" name="テキスト ボックス 3"/>
            <p:cNvSpPr txBox="1"/>
            <p:nvPr/>
          </p:nvSpPr>
          <p:spPr>
            <a:xfrm>
              <a:off x="3131840" y="1484783"/>
              <a:ext cx="1656184" cy="1477328"/>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34" charset="-128"/>
                </a:rPr>
                <a:t>顕在品質</a:t>
              </a:r>
              <a:endParaRPr lang="en-US" altLang="ja-JP" dirty="0">
                <a:solidFill>
                  <a:prstClr val="black"/>
                </a:solidFill>
                <a:latin typeface="Calibri"/>
                <a:ea typeface="ＭＳ Ｐゴシック" panose="020B0600070205080204" pitchFamily="34" charset="-128"/>
              </a:endParaRPr>
            </a:p>
            <a:p>
              <a:endParaRPr lang="en-US" altLang="ja-JP" dirty="0">
                <a:solidFill>
                  <a:prstClr val="black"/>
                </a:solidFill>
                <a:latin typeface="Calibri"/>
                <a:ea typeface="ＭＳ Ｐゴシック" panose="020B0600070205080204" pitchFamily="34" charset="-128"/>
              </a:endParaRPr>
            </a:p>
            <a:p>
              <a:endParaRPr lang="en-US" altLang="ja-JP" dirty="0">
                <a:solidFill>
                  <a:prstClr val="black"/>
                </a:solidFill>
                <a:latin typeface="Calibri"/>
                <a:ea typeface="ＭＳ Ｐゴシック" panose="020B0600070205080204" pitchFamily="34" charset="-128"/>
              </a:endParaRPr>
            </a:p>
            <a:p>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潜在品質</a:t>
              </a:r>
            </a:p>
          </p:txBody>
        </p:sp>
        <p:sp>
          <p:nvSpPr>
            <p:cNvPr id="5" name="テキスト ボックス 4"/>
            <p:cNvSpPr txBox="1"/>
            <p:nvPr/>
          </p:nvSpPr>
          <p:spPr>
            <a:xfrm>
              <a:off x="5364088" y="1484782"/>
              <a:ext cx="3780420" cy="2585323"/>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34" charset="-128"/>
                </a:rPr>
                <a:t>バグフリー</a:t>
              </a:r>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アジャイル・プラクティスの徹底（守）</a:t>
              </a:r>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頻繁なフィードバック・ループの設計</a:t>
              </a:r>
              <a:endParaRPr lang="en-US" altLang="ja-JP" dirty="0">
                <a:solidFill>
                  <a:prstClr val="black"/>
                </a:solidFill>
                <a:latin typeface="Calibri"/>
                <a:ea typeface="ＭＳ Ｐゴシック" panose="020B0600070205080204" pitchFamily="34" charset="-128"/>
              </a:endParaRPr>
            </a:p>
            <a:p>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メンテの容易性</a:t>
              </a:r>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ソースコード　＝　ドキュメント</a:t>
              </a:r>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メソッド名と変数名　（名は体を表す）</a:t>
              </a:r>
              <a:endParaRPr lang="en-US" altLang="ja-JP" dirty="0">
                <a:solidFill>
                  <a:prstClr val="black"/>
                </a:solidFill>
                <a:latin typeface="Calibri"/>
                <a:ea typeface="ＭＳ Ｐゴシック" panose="020B0600070205080204" pitchFamily="34" charset="-128"/>
              </a:endParaRPr>
            </a:p>
            <a:p>
              <a:r>
                <a:rPr lang="ja-JP" altLang="en-US" dirty="0">
                  <a:solidFill>
                    <a:prstClr val="black"/>
                  </a:solidFill>
                  <a:latin typeface="Calibri"/>
                  <a:ea typeface="ＭＳ Ｐゴシック" panose="020B0600070205080204" pitchFamily="34" charset="-128"/>
                </a:rPr>
                <a:t>簡易に書けるセカンド・ランゲージ</a:t>
              </a:r>
              <a:endParaRPr lang="en-US" altLang="ja-JP" dirty="0">
                <a:solidFill>
                  <a:prstClr val="black"/>
                </a:solidFill>
                <a:latin typeface="Calibri"/>
                <a:ea typeface="ＭＳ Ｐゴシック" panose="020B0600070205080204" pitchFamily="34" charset="-128"/>
              </a:endParaRPr>
            </a:p>
            <a:p>
              <a:r>
                <a:rPr lang="en-US" altLang="ja-JP" dirty="0">
                  <a:solidFill>
                    <a:prstClr val="black"/>
                  </a:solidFill>
                  <a:latin typeface="Calibri"/>
                  <a:ea typeface="ＭＳ Ｐゴシック" panose="020B0600070205080204" pitchFamily="34" charset="-128"/>
                </a:rPr>
                <a:t>	</a:t>
              </a:r>
              <a:r>
                <a:rPr lang="ja-JP" altLang="en-US" dirty="0">
                  <a:solidFill>
                    <a:prstClr val="black"/>
                  </a:solidFill>
                  <a:latin typeface="Calibri"/>
                  <a:ea typeface="ＭＳ Ｐゴシック" panose="020B0600070205080204" pitchFamily="34" charset="-128"/>
                </a:rPr>
                <a:t>　　　　（自分のツール作成）</a:t>
              </a:r>
            </a:p>
          </p:txBody>
        </p:sp>
        <p:sp>
          <p:nvSpPr>
            <p:cNvPr id="7" name="右矢印 6"/>
            <p:cNvSpPr/>
            <p:nvPr/>
          </p:nvSpPr>
          <p:spPr>
            <a:xfrm>
              <a:off x="2596379" y="2705435"/>
              <a:ext cx="432048" cy="14401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8" name="右矢印 7"/>
            <p:cNvSpPr/>
            <p:nvPr/>
          </p:nvSpPr>
          <p:spPr>
            <a:xfrm>
              <a:off x="2614662" y="1556792"/>
              <a:ext cx="432048" cy="14401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9" name="右矢印 8"/>
            <p:cNvSpPr/>
            <p:nvPr/>
          </p:nvSpPr>
          <p:spPr>
            <a:xfrm>
              <a:off x="4373140" y="1486123"/>
              <a:ext cx="990947" cy="28535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sp>
          <p:nvSpPr>
            <p:cNvPr id="10" name="右矢印 9"/>
            <p:cNvSpPr/>
            <p:nvPr/>
          </p:nvSpPr>
          <p:spPr>
            <a:xfrm>
              <a:off x="4373139" y="2634766"/>
              <a:ext cx="990947" cy="28535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34" charset="-128"/>
              </a:endParaRPr>
            </a:p>
          </p:txBody>
        </p:sp>
      </p:gr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12" name="スライド番号プレースホルダー 11"/>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86</a:t>
            </a:fld>
            <a:endParaRPr lang="ja-JP" altLang="en-US">
              <a:solidFill>
                <a:prstClr val="black">
                  <a:tint val="75000"/>
                </a:prstClr>
              </a:solidFill>
              <a:latin typeface="Calibri"/>
              <a:ea typeface="ＭＳ Ｐゴシック" panose="020B0600070205080204" pitchFamily="34" charset="-128"/>
            </a:endParaRPr>
          </a:p>
        </p:txBody>
      </p:sp>
      <p:grpSp>
        <p:nvGrpSpPr>
          <p:cNvPr id="14" name="グループ化 17"/>
          <p:cNvGrpSpPr>
            <a:grpSpLocks/>
          </p:cNvGrpSpPr>
          <p:nvPr/>
        </p:nvGrpSpPr>
        <p:grpSpPr bwMode="auto">
          <a:xfrm>
            <a:off x="3188018" y="2566583"/>
            <a:ext cx="3975100" cy="3887788"/>
            <a:chOff x="2211388" y="2024063"/>
            <a:chExt cx="3975100" cy="3192462"/>
          </a:xfrm>
        </p:grpSpPr>
        <p:sp>
          <p:nvSpPr>
            <p:cNvPr id="15" name="AutoShape 9"/>
            <p:cNvSpPr>
              <a:spLocks noChangeArrowheads="1"/>
            </p:cNvSpPr>
            <p:nvPr/>
          </p:nvSpPr>
          <p:spPr bwMode="auto">
            <a:xfrm>
              <a:off x="2211388" y="2024063"/>
              <a:ext cx="3975100" cy="3192462"/>
            </a:xfrm>
            <a:prstGeom prst="flowChartConnector">
              <a:avLst/>
            </a:prstGeom>
            <a:solidFill>
              <a:schemeClr val="accent1">
                <a:lumMod val="60000"/>
                <a:lumOff val="40000"/>
              </a:schemeClr>
            </a:solidFill>
            <a:ln w="9525">
              <a:solidFill>
                <a:schemeClr val="tx1"/>
              </a:solidFill>
              <a:round/>
              <a:headEnd/>
              <a:tailEnd/>
            </a:ln>
          </p:spPr>
          <p:txBody>
            <a:bodyPr wrap="none" anchor="ctr"/>
            <a:lstStyle/>
            <a:p>
              <a:pPr>
                <a:defRPr/>
              </a:pPr>
              <a:endParaRPr lang="ja-JP" altLang="en-US">
                <a:solidFill>
                  <a:prstClr val="black"/>
                </a:solidFill>
                <a:latin typeface="Calibri"/>
                <a:ea typeface="ＭＳ Ｐゴシック" panose="020B0600070205080204" pitchFamily="34" charset="-128"/>
              </a:endParaRPr>
            </a:p>
          </p:txBody>
        </p:sp>
        <p:sp>
          <p:nvSpPr>
            <p:cNvPr id="16" name="AutoShape 8"/>
            <p:cNvSpPr>
              <a:spLocks noChangeArrowheads="1"/>
            </p:cNvSpPr>
            <p:nvPr/>
          </p:nvSpPr>
          <p:spPr bwMode="auto">
            <a:xfrm>
              <a:off x="2668588" y="2630227"/>
              <a:ext cx="3041650" cy="2586298"/>
            </a:xfrm>
            <a:prstGeom prst="flowChartConnector">
              <a:avLst/>
            </a:prstGeom>
            <a:solidFill>
              <a:schemeClr val="accent2">
                <a:lumMod val="60000"/>
                <a:lumOff val="40000"/>
              </a:schemeClr>
            </a:solidFill>
            <a:ln w="9525">
              <a:solidFill>
                <a:schemeClr val="tx1"/>
              </a:solidFill>
              <a:round/>
              <a:headEnd/>
              <a:tailEnd/>
            </a:ln>
          </p:spPr>
          <p:txBody>
            <a:bodyPr wrap="none" anchor="ctr"/>
            <a:lstStyle/>
            <a:p>
              <a:pPr>
                <a:defRPr/>
              </a:pPr>
              <a:endParaRPr lang="ja-JP" altLang="en-US">
                <a:solidFill>
                  <a:prstClr val="black"/>
                </a:solidFill>
                <a:latin typeface="Calibri"/>
                <a:ea typeface="ＭＳ Ｐゴシック" panose="020B0600070205080204" pitchFamily="34" charset="-128"/>
              </a:endParaRPr>
            </a:p>
          </p:txBody>
        </p:sp>
        <p:sp>
          <p:nvSpPr>
            <p:cNvPr id="17" name="AutoShape 7"/>
            <p:cNvSpPr>
              <a:spLocks noChangeArrowheads="1"/>
            </p:cNvSpPr>
            <p:nvPr/>
          </p:nvSpPr>
          <p:spPr bwMode="auto">
            <a:xfrm>
              <a:off x="2930525" y="3171211"/>
              <a:ext cx="2425700" cy="2045314"/>
            </a:xfrm>
            <a:prstGeom prst="flowChartConnector">
              <a:avLst/>
            </a:prstGeom>
            <a:solidFill>
              <a:schemeClr val="accent1">
                <a:lumMod val="50000"/>
              </a:schemeClr>
            </a:solidFill>
            <a:ln w="9525">
              <a:solidFill>
                <a:schemeClr val="tx1"/>
              </a:solidFill>
              <a:round/>
              <a:headEnd/>
              <a:tailEnd/>
            </a:ln>
          </p:spPr>
          <p:txBody>
            <a:bodyPr wrap="none" anchor="ctr"/>
            <a:lstStyle/>
            <a:p>
              <a:pPr>
                <a:defRPr/>
              </a:pPr>
              <a:endParaRPr lang="ja-JP" altLang="en-US">
                <a:solidFill>
                  <a:prstClr val="black"/>
                </a:solidFill>
                <a:latin typeface="Calibri"/>
                <a:ea typeface="ＭＳ Ｐゴシック" panose="020B0600070205080204" pitchFamily="34" charset="-128"/>
              </a:endParaRPr>
            </a:p>
          </p:txBody>
        </p:sp>
        <p:sp>
          <p:nvSpPr>
            <p:cNvPr id="18" name="AutoShape 6"/>
            <p:cNvSpPr>
              <a:spLocks noChangeArrowheads="1"/>
            </p:cNvSpPr>
            <p:nvPr/>
          </p:nvSpPr>
          <p:spPr bwMode="auto">
            <a:xfrm>
              <a:off x="3232150" y="3695700"/>
              <a:ext cx="1852613" cy="1520825"/>
            </a:xfrm>
            <a:prstGeom prst="flowChartConnector">
              <a:avLst/>
            </a:prstGeom>
            <a:solidFill>
              <a:srgbClr val="FF9900"/>
            </a:solidFill>
            <a:ln w="9525">
              <a:solidFill>
                <a:schemeClr val="tx1"/>
              </a:solidFill>
              <a:round/>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prstClr val="black"/>
                </a:solidFill>
              </a:endParaRPr>
            </a:p>
          </p:txBody>
        </p:sp>
        <p:sp>
          <p:nvSpPr>
            <p:cNvPr id="19" name="AutoShape 5"/>
            <p:cNvSpPr>
              <a:spLocks noChangeArrowheads="1"/>
            </p:cNvSpPr>
            <p:nvPr/>
          </p:nvSpPr>
          <p:spPr bwMode="auto">
            <a:xfrm>
              <a:off x="3452813" y="4105275"/>
              <a:ext cx="1352550" cy="1111250"/>
            </a:xfrm>
            <a:prstGeom prst="flowChartConnector">
              <a:avLst/>
            </a:prstGeom>
            <a:solidFill>
              <a:srgbClr val="FFCC00"/>
            </a:solidFill>
            <a:ln w="9525">
              <a:solidFill>
                <a:schemeClr val="tx1"/>
              </a:solidFill>
              <a:round/>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prstClr val="black"/>
                </a:solidFill>
              </a:endParaRPr>
            </a:p>
          </p:txBody>
        </p:sp>
        <p:sp>
          <p:nvSpPr>
            <p:cNvPr id="20" name="AutoShape 4"/>
            <p:cNvSpPr>
              <a:spLocks noChangeArrowheads="1"/>
            </p:cNvSpPr>
            <p:nvPr/>
          </p:nvSpPr>
          <p:spPr bwMode="auto">
            <a:xfrm>
              <a:off x="3640138" y="4506913"/>
              <a:ext cx="931862" cy="709612"/>
            </a:xfrm>
            <a:prstGeom prst="flowChartConnector">
              <a:avLst/>
            </a:prstGeom>
            <a:solidFill>
              <a:srgbClr val="FFCC99"/>
            </a:solidFill>
            <a:ln w="9525">
              <a:solidFill>
                <a:schemeClr val="tx1"/>
              </a:solidFill>
              <a:round/>
              <a:headEnd/>
              <a:tailEnd/>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prstClr val="black"/>
                </a:solidFill>
              </a:endParaRPr>
            </a:p>
          </p:txBody>
        </p:sp>
        <p:sp>
          <p:nvSpPr>
            <p:cNvPr id="21" name="Text Box 10"/>
            <p:cNvSpPr txBox="1">
              <a:spLocks noChangeArrowheads="1"/>
            </p:cNvSpPr>
            <p:nvPr/>
          </p:nvSpPr>
          <p:spPr bwMode="auto">
            <a:xfrm>
              <a:off x="3509169" y="4743450"/>
              <a:ext cx="1296194" cy="4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dirty="0">
                  <a:solidFill>
                    <a:prstClr val="black"/>
                  </a:solidFill>
                </a:rPr>
                <a:t>ペアプログラミング</a:t>
              </a:r>
            </a:p>
            <a:p>
              <a:pPr algn="ctr" eaLnBrk="1" hangingPunct="1">
                <a:spcBef>
                  <a:spcPct val="50000"/>
                </a:spcBef>
              </a:pPr>
              <a:r>
                <a:rPr lang="ja-JP" altLang="en-US" sz="1100" b="1" dirty="0">
                  <a:solidFill>
                    <a:prstClr val="black"/>
                  </a:solidFill>
                </a:rPr>
                <a:t>秒／分</a:t>
              </a:r>
            </a:p>
          </p:txBody>
        </p:sp>
        <p:sp>
          <p:nvSpPr>
            <p:cNvPr id="22" name="Text Box 11"/>
            <p:cNvSpPr txBox="1">
              <a:spLocks noChangeArrowheads="1"/>
            </p:cNvSpPr>
            <p:nvPr/>
          </p:nvSpPr>
          <p:spPr bwMode="auto">
            <a:xfrm>
              <a:off x="3621088" y="4105275"/>
              <a:ext cx="995044" cy="4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dirty="0">
                  <a:solidFill>
                    <a:prstClr val="black"/>
                  </a:solidFill>
                </a:rPr>
                <a:t>ユニットテスト</a:t>
              </a:r>
            </a:p>
            <a:p>
              <a:pPr algn="ctr" eaLnBrk="1" hangingPunct="1">
                <a:spcBef>
                  <a:spcPct val="50000"/>
                </a:spcBef>
              </a:pPr>
              <a:r>
                <a:rPr lang="ja-JP" altLang="en-US" sz="1100" b="1" dirty="0">
                  <a:solidFill>
                    <a:prstClr val="black"/>
                  </a:solidFill>
                </a:rPr>
                <a:t>２～３時間</a:t>
              </a:r>
            </a:p>
          </p:txBody>
        </p:sp>
        <p:sp>
          <p:nvSpPr>
            <p:cNvPr id="23" name="Text Box 12"/>
            <p:cNvSpPr txBox="1">
              <a:spLocks noChangeArrowheads="1"/>
            </p:cNvSpPr>
            <p:nvPr/>
          </p:nvSpPr>
          <p:spPr bwMode="auto">
            <a:xfrm>
              <a:off x="3640138" y="3695700"/>
              <a:ext cx="950912" cy="45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200" b="1" dirty="0">
                  <a:solidFill>
                    <a:prstClr val="black"/>
                  </a:solidFill>
                </a:rPr>
                <a:t>常時結合</a:t>
              </a:r>
            </a:p>
            <a:p>
              <a:pPr algn="ctr" eaLnBrk="1" hangingPunct="1">
                <a:spcBef>
                  <a:spcPct val="50000"/>
                </a:spcBef>
              </a:pPr>
              <a:r>
                <a:rPr lang="ja-JP" altLang="en-US" sz="1200" b="1" dirty="0">
                  <a:solidFill>
                    <a:prstClr val="black"/>
                  </a:solidFill>
                </a:rPr>
                <a:t>５～８時間</a:t>
              </a:r>
            </a:p>
          </p:txBody>
        </p:sp>
        <p:sp>
          <p:nvSpPr>
            <p:cNvPr id="24" name="Text Box 13"/>
            <p:cNvSpPr txBox="1">
              <a:spLocks noChangeArrowheads="1"/>
            </p:cNvSpPr>
            <p:nvPr/>
          </p:nvSpPr>
          <p:spPr bwMode="auto">
            <a:xfrm>
              <a:off x="3232150" y="3222625"/>
              <a:ext cx="1849438" cy="4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100" b="1" dirty="0">
                  <a:solidFill>
                    <a:prstClr val="white"/>
                  </a:solidFill>
                </a:rPr>
                <a:t>スタンドアップ・ミーティング</a:t>
              </a:r>
            </a:p>
            <a:p>
              <a:pPr algn="ctr" eaLnBrk="1" hangingPunct="1">
                <a:spcBef>
                  <a:spcPct val="50000"/>
                </a:spcBef>
              </a:pPr>
              <a:r>
                <a:rPr lang="ja-JP" altLang="en-US" sz="1100" b="1" dirty="0">
                  <a:solidFill>
                    <a:prstClr val="white"/>
                  </a:solidFill>
                </a:rPr>
                <a:t>１日</a:t>
              </a:r>
            </a:p>
          </p:txBody>
        </p:sp>
        <p:sp>
          <p:nvSpPr>
            <p:cNvPr id="25" name="Text Box 14"/>
            <p:cNvSpPr txBox="1">
              <a:spLocks noChangeArrowheads="1"/>
            </p:cNvSpPr>
            <p:nvPr/>
          </p:nvSpPr>
          <p:spPr bwMode="auto">
            <a:xfrm>
              <a:off x="3695700" y="2112128"/>
              <a:ext cx="950913" cy="51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400" b="1" dirty="0">
                  <a:solidFill>
                    <a:prstClr val="black"/>
                  </a:solidFill>
                </a:rPr>
                <a:t>リリース</a:t>
              </a:r>
            </a:p>
            <a:p>
              <a:pPr algn="ctr" eaLnBrk="1" hangingPunct="1">
                <a:spcBef>
                  <a:spcPct val="50000"/>
                </a:spcBef>
              </a:pPr>
              <a:r>
                <a:rPr lang="ja-JP" altLang="en-US" sz="1400" b="1" dirty="0">
                  <a:solidFill>
                    <a:prstClr val="black"/>
                  </a:solidFill>
                </a:rPr>
                <a:t>１ヶ月</a:t>
              </a:r>
            </a:p>
          </p:txBody>
        </p:sp>
        <p:sp>
          <p:nvSpPr>
            <p:cNvPr id="26" name="Text Box 15"/>
            <p:cNvSpPr txBox="1">
              <a:spLocks noChangeArrowheads="1"/>
            </p:cNvSpPr>
            <p:nvPr/>
          </p:nvSpPr>
          <p:spPr bwMode="auto">
            <a:xfrm>
              <a:off x="3194050" y="2749550"/>
              <a:ext cx="1887538" cy="45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1200" b="1" dirty="0">
                  <a:solidFill>
                    <a:prstClr val="black"/>
                  </a:solidFill>
                </a:rPr>
                <a:t>イタレーション（スプリント）</a:t>
              </a:r>
            </a:p>
            <a:p>
              <a:pPr algn="ctr" eaLnBrk="1" hangingPunct="1">
                <a:spcBef>
                  <a:spcPct val="50000"/>
                </a:spcBef>
              </a:pPr>
              <a:r>
                <a:rPr lang="ja-JP" altLang="en-US" sz="1200" b="1" dirty="0">
                  <a:solidFill>
                    <a:prstClr val="black"/>
                  </a:solidFill>
                </a:rPr>
                <a:t>１週間</a:t>
              </a:r>
            </a:p>
          </p:txBody>
        </p:sp>
      </p:grpSp>
    </p:spTree>
    <p:extLst>
      <p:ext uri="{BB962C8B-B14F-4D97-AF65-F5344CB8AC3E}">
        <p14:creationId xmlns:p14="http://schemas.microsoft.com/office/powerpoint/2010/main" val="2962841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490066"/>
          </a:xfrm>
        </p:spPr>
        <p:txBody>
          <a:bodyPr>
            <a:normAutofit fontScale="90000"/>
          </a:bodyPr>
          <a:lstStyle/>
          <a:p>
            <a:r>
              <a:rPr lang="ja-JP" altLang="en-US" sz="2800" dirty="0">
                <a:solidFill>
                  <a:srgbClr val="002060"/>
                </a:solidFill>
              </a:rPr>
              <a:t>アジャイル開発で品質が向上する理由</a:t>
            </a:r>
          </a:p>
        </p:txBody>
      </p:sp>
      <p:sp>
        <p:nvSpPr>
          <p:cNvPr id="3" name="コンテンツ プレースホルダー 2"/>
          <p:cNvSpPr>
            <a:spLocks noGrp="1"/>
          </p:cNvSpPr>
          <p:nvPr>
            <p:ph idx="1"/>
          </p:nvPr>
        </p:nvSpPr>
        <p:spPr>
          <a:xfrm>
            <a:off x="1991544" y="908720"/>
            <a:ext cx="8424936" cy="5616624"/>
          </a:xfrm>
        </p:spPr>
        <p:txBody>
          <a:bodyPr>
            <a:normAutofit fontScale="85000" lnSpcReduction="10000"/>
          </a:bodyPr>
          <a:lstStyle/>
          <a:p>
            <a:pPr>
              <a:buFont typeface="Wingdings" panose="05000000000000000000" pitchFamily="2" charset="2"/>
              <a:buChar char="u"/>
            </a:pPr>
            <a:r>
              <a:rPr lang="ja-JP" altLang="en-US" sz="1800" dirty="0"/>
              <a:t>ムダ取りの原則</a:t>
            </a:r>
            <a:endParaRPr lang="en-US" altLang="ja-JP" sz="1800" dirty="0"/>
          </a:p>
          <a:p>
            <a:pPr marL="0" indent="0">
              <a:buNone/>
            </a:pPr>
            <a:r>
              <a:rPr lang="en-US" altLang="ja-JP" sz="1800" dirty="0"/>
              <a:t>	</a:t>
            </a:r>
            <a:r>
              <a:rPr lang="ja-JP" altLang="en-US" sz="1800" dirty="0"/>
              <a:t>作業に</a:t>
            </a:r>
            <a:r>
              <a:rPr lang="ja-JP" altLang="en-US" sz="1800" dirty="0">
                <a:solidFill>
                  <a:srgbClr val="FF0000"/>
                </a:solidFill>
              </a:rPr>
              <a:t>ムラ</a:t>
            </a:r>
            <a:r>
              <a:rPr lang="ja-JP" altLang="en-US" sz="1800" dirty="0"/>
              <a:t>があるから、</a:t>
            </a:r>
            <a:r>
              <a:rPr lang="ja-JP" altLang="en-US" sz="1800" dirty="0">
                <a:solidFill>
                  <a:srgbClr val="FF0000"/>
                </a:solidFill>
              </a:rPr>
              <a:t>ムリ</a:t>
            </a:r>
            <a:r>
              <a:rPr lang="ja-JP" altLang="en-US" sz="1800" dirty="0"/>
              <a:t>をするようになる。</a:t>
            </a:r>
            <a:endParaRPr lang="en-US" altLang="ja-JP" sz="1800" dirty="0"/>
          </a:p>
          <a:p>
            <a:pPr marL="0" indent="0">
              <a:buNone/>
            </a:pPr>
            <a:r>
              <a:rPr lang="en-US" altLang="ja-JP" sz="1800" dirty="0">
                <a:solidFill>
                  <a:srgbClr val="FF0000"/>
                </a:solidFill>
              </a:rPr>
              <a:t>	</a:t>
            </a:r>
            <a:r>
              <a:rPr lang="ja-JP" altLang="en-US" sz="1800" dirty="0">
                <a:solidFill>
                  <a:srgbClr val="FF0000"/>
                </a:solidFill>
              </a:rPr>
              <a:t>ムリ</a:t>
            </a:r>
            <a:r>
              <a:rPr lang="ja-JP" altLang="en-US" sz="1800" dirty="0"/>
              <a:t>な作業をした結果、</a:t>
            </a:r>
            <a:r>
              <a:rPr lang="ja-JP" altLang="en-US" sz="1800" dirty="0">
                <a:solidFill>
                  <a:srgbClr val="FF0000"/>
                </a:solidFill>
              </a:rPr>
              <a:t>ムダ</a:t>
            </a:r>
            <a:r>
              <a:rPr lang="ja-JP" altLang="en-US" sz="1800" dirty="0"/>
              <a:t>が生じる。</a:t>
            </a:r>
            <a:endParaRPr lang="en-US" altLang="ja-JP" sz="1800" dirty="0"/>
          </a:p>
          <a:p>
            <a:pPr marL="0" indent="0">
              <a:buNone/>
            </a:pPr>
            <a:r>
              <a:rPr lang="en-US" altLang="ja-JP" sz="1800" dirty="0"/>
              <a:t>	</a:t>
            </a:r>
            <a:r>
              <a:rPr lang="ja-JP" altLang="en-US" sz="1800" dirty="0"/>
              <a:t>ムラを防止するのは、一定の作業リズム（タクトタイム＝タイムボックス）</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タスクの粒度を小さくする。</a:t>
            </a:r>
            <a:endParaRPr lang="en-US" altLang="ja-JP" sz="1800" dirty="0"/>
          </a:p>
          <a:p>
            <a:pPr marL="0" indent="0">
              <a:buNone/>
            </a:pPr>
            <a:r>
              <a:rPr lang="en-US" altLang="ja-JP" sz="1800" dirty="0"/>
              <a:t>	</a:t>
            </a:r>
            <a:r>
              <a:rPr lang="ja-JP" altLang="en-US" sz="1800" dirty="0"/>
              <a:t>作業手順（工程設計）を考えなければタスクは小さくできない。</a:t>
            </a:r>
            <a:endParaRPr lang="en-US" altLang="ja-JP" sz="1800" dirty="0"/>
          </a:p>
          <a:p>
            <a:pPr marL="0" indent="0">
              <a:buNone/>
            </a:pPr>
            <a:r>
              <a:rPr lang="en-US" altLang="ja-JP" sz="1800" dirty="0"/>
              <a:t>	</a:t>
            </a:r>
            <a:r>
              <a:rPr lang="ja-JP" altLang="en-US" sz="1800" dirty="0"/>
              <a:t>タスクが小さくなれば、ミスを容易に発見できる。手戻りも小さい。</a:t>
            </a:r>
            <a:endParaRPr lang="en-US" altLang="ja-JP" sz="1800" dirty="0"/>
          </a:p>
          <a:p>
            <a:pPr marL="0" indent="0">
              <a:buNone/>
            </a:pPr>
            <a:r>
              <a:rPr lang="en-US" altLang="ja-JP" sz="1800" dirty="0"/>
              <a:t>	</a:t>
            </a:r>
            <a:r>
              <a:rPr lang="ja-JP" altLang="en-US" sz="1800" dirty="0"/>
              <a:t>タスクを小さくするとムダが見えてくる。</a:t>
            </a:r>
            <a:endParaRPr lang="en-US" altLang="ja-JP" sz="1800" dirty="0"/>
          </a:p>
          <a:p>
            <a:pPr marL="0" indent="0">
              <a:buNone/>
            </a:pPr>
            <a:r>
              <a:rPr lang="en-US" altLang="ja-JP" sz="1800" dirty="0"/>
              <a:t>	</a:t>
            </a:r>
            <a:r>
              <a:rPr lang="ja-JP" altLang="en-US" sz="1800" dirty="0"/>
              <a:t>正味（本来の価値を作り込む）作業、付帯（事前、事後の）作業、ムダな作業</a:t>
            </a:r>
            <a:endParaRPr lang="en-US" altLang="ja-JP" sz="1800" dirty="0"/>
          </a:p>
          <a:p>
            <a:pPr marL="0" indent="0">
              <a:buNone/>
            </a:pPr>
            <a:r>
              <a:rPr lang="en-US" altLang="ja-JP" sz="1800" dirty="0"/>
              <a:t>	</a:t>
            </a:r>
            <a:r>
              <a:rPr lang="ja-JP" altLang="en-US" sz="1800" dirty="0"/>
              <a:t>タスクを小さくすることで、整流化が容易になる。（ボトルネックの解消：　一個流し生産）</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全員での作業で透明性が高まる。</a:t>
            </a:r>
            <a:endParaRPr lang="en-US" altLang="ja-JP" sz="1800" dirty="0"/>
          </a:p>
          <a:p>
            <a:pPr marL="0" indent="0">
              <a:buNone/>
            </a:pPr>
            <a:r>
              <a:rPr lang="en-US" altLang="ja-JP" sz="1800" dirty="0"/>
              <a:t>	</a:t>
            </a:r>
            <a:r>
              <a:rPr lang="ja-JP" altLang="en-US" sz="1800" dirty="0"/>
              <a:t>一人で抱え込む仕事がなくなる。</a:t>
            </a:r>
            <a:endParaRPr lang="en-US" altLang="ja-JP" sz="1800" dirty="0"/>
          </a:p>
          <a:p>
            <a:pPr marL="0" indent="0">
              <a:buNone/>
            </a:pPr>
            <a:r>
              <a:rPr lang="en-US" altLang="ja-JP" sz="1800" dirty="0"/>
              <a:t>	</a:t>
            </a:r>
            <a:r>
              <a:rPr lang="ja-JP" altLang="en-US" sz="1800" dirty="0"/>
              <a:t>事前に他人の目が届く（チェック）</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トヨタ生産方式（ＴＰＳ）の自働化の思想をプロセスに組み込める。</a:t>
            </a:r>
            <a:endParaRPr lang="en-US" altLang="ja-JP" sz="1800" dirty="0"/>
          </a:p>
          <a:p>
            <a:pPr marL="0" indent="0">
              <a:buNone/>
            </a:pPr>
            <a:r>
              <a:rPr lang="en-US" altLang="ja-JP" sz="1800" dirty="0"/>
              <a:t>	</a:t>
            </a:r>
            <a:r>
              <a:rPr lang="ja-JP" altLang="en-US" sz="1800" dirty="0"/>
              <a:t>不良作業をしない。不良品を流さない。不良品を受け取らない。（自工程完結）</a:t>
            </a:r>
            <a:endParaRPr lang="en-US" altLang="ja-JP" sz="1800" dirty="0"/>
          </a:p>
          <a:p>
            <a:pPr marL="0" indent="0">
              <a:buNone/>
            </a:pPr>
            <a:r>
              <a:rPr lang="en-US" altLang="ja-JP" sz="1800" dirty="0"/>
              <a:t>	</a:t>
            </a:r>
            <a:r>
              <a:rPr lang="ja-JP" altLang="en-US" sz="1800" dirty="0"/>
              <a:t>不良が起こったらラインストップをして、関係者全員が異常に気づく。（見える化）</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作業者（開発者）に直接フィードバックする仕組みが構築できる。</a:t>
            </a:r>
            <a:endParaRPr lang="en-US" altLang="ja-JP" sz="1800" dirty="0"/>
          </a:p>
          <a:p>
            <a:pPr marL="0" indent="0">
              <a:buNone/>
            </a:pPr>
            <a:r>
              <a:rPr lang="en-US" altLang="ja-JP" sz="1800" dirty="0"/>
              <a:t>	『</a:t>
            </a:r>
            <a:r>
              <a:rPr lang="ja-JP" altLang="en-US" sz="1800" dirty="0"/>
              <a:t>擦り合わせ</a:t>
            </a:r>
            <a:r>
              <a:rPr lang="en-US" altLang="ja-JP" sz="1800" dirty="0"/>
              <a:t>』</a:t>
            </a:r>
            <a:r>
              <a:rPr lang="ja-JP" altLang="en-US" sz="1800" dirty="0"/>
              <a:t>をしながら作業が進む。</a:t>
            </a: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5" name="スライド番号プレースホルダー 4"/>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87</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9348029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フッター プレースホルダ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en-US" altLang="ja-JP">
                <a:solidFill>
                  <a:prstClr val="white">
                    <a:lumMod val="50000"/>
                  </a:prstClr>
                </a:solidFill>
              </a:rPr>
              <a:t>Copyrights©2015  SSS Corporation</a:t>
            </a:r>
            <a:r>
              <a:rPr kumimoji="0" lang="ja-JP" altLang="en-US">
                <a:solidFill>
                  <a:prstClr val="white">
                    <a:lumMod val="50000"/>
                  </a:prstClr>
                </a:solidFill>
              </a:rPr>
              <a:t>　 </a:t>
            </a:r>
            <a:endParaRPr lang="en-US" altLang="ja-JP" dirty="0">
              <a:solidFill>
                <a:prstClr val="white">
                  <a:lumMod val="50000"/>
                </a:prstClr>
              </a:solidFill>
            </a:endParaRPr>
          </a:p>
        </p:txBody>
      </p:sp>
      <p:sp>
        <p:nvSpPr>
          <p:cNvPr id="65539"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63D7D82D-F87B-4811-A1E0-3AE7C462ACB7}" type="slidenum">
              <a:rPr lang="en-US" altLang="ja-JP">
                <a:solidFill>
                  <a:prstClr val="white">
                    <a:lumMod val="50000"/>
                  </a:prstClr>
                </a:solidFill>
              </a:rPr>
              <a:pPr eaLnBrk="1" hangingPunct="1"/>
              <a:t>88</a:t>
            </a:fld>
            <a:endParaRPr lang="en-US" altLang="ja-JP">
              <a:solidFill>
                <a:prstClr val="white">
                  <a:lumMod val="50000"/>
                </a:prstClr>
              </a:solidFill>
            </a:endParaRPr>
          </a:p>
        </p:txBody>
      </p:sp>
      <p:sp>
        <p:nvSpPr>
          <p:cNvPr id="65540" name="Rectangle 2"/>
          <p:cNvSpPr>
            <a:spLocks noGrp="1" noChangeArrowheads="1"/>
          </p:cNvSpPr>
          <p:nvPr>
            <p:ph type="title"/>
          </p:nvPr>
        </p:nvSpPr>
        <p:spPr>
          <a:xfrm>
            <a:off x="1981200" y="274638"/>
            <a:ext cx="8229600" cy="562074"/>
          </a:xfrm>
        </p:spPr>
        <p:txBody>
          <a:bodyPr>
            <a:normAutofit/>
          </a:bodyPr>
          <a:lstStyle/>
          <a:p>
            <a:pPr eaLnBrk="1" hangingPunct="1"/>
            <a:r>
              <a:rPr lang="ja-JP" altLang="en-US" sz="2800" dirty="0"/>
              <a:t>タスクの粒度</a:t>
            </a:r>
          </a:p>
        </p:txBody>
      </p:sp>
      <p:sp>
        <p:nvSpPr>
          <p:cNvPr id="336904" name="Rectangle 8"/>
          <p:cNvSpPr>
            <a:spLocks noGrp="1" noChangeArrowheads="1"/>
          </p:cNvSpPr>
          <p:nvPr>
            <p:ph type="body" idx="1"/>
          </p:nvPr>
        </p:nvSpPr>
        <p:spPr>
          <a:xfrm>
            <a:off x="1991544" y="908720"/>
            <a:ext cx="8229600" cy="5328592"/>
          </a:xfrm>
        </p:spPr>
        <p:txBody>
          <a:bodyPr>
            <a:normAutofit/>
          </a:bodyPr>
          <a:lstStyle/>
          <a:p>
            <a:pPr eaLnBrk="1" hangingPunct="1">
              <a:lnSpc>
                <a:spcPct val="90000"/>
              </a:lnSpc>
              <a:spcBef>
                <a:spcPct val="50000"/>
              </a:spcBef>
            </a:pPr>
            <a:r>
              <a:rPr lang="ja-JP" altLang="en-US" sz="1600" dirty="0"/>
              <a:t>タスクの粒度を小さくすることはＴＰＳにおける小ロット化と同様</a:t>
            </a:r>
            <a:endParaRPr lang="en-US" altLang="ja-JP" sz="1600" dirty="0"/>
          </a:p>
          <a:p>
            <a:pPr lvl="1" eaLnBrk="1" hangingPunct="1">
              <a:lnSpc>
                <a:spcPct val="90000"/>
              </a:lnSpc>
              <a:spcBef>
                <a:spcPct val="50000"/>
              </a:spcBef>
            </a:pPr>
            <a:r>
              <a:rPr lang="ja-JP" altLang="en-US" sz="1600" dirty="0"/>
              <a:t>「流れ」を作り、負荷を平準化し、柔軟性を高める</a:t>
            </a:r>
            <a:endParaRPr lang="en-US" altLang="ja-JP" sz="1600" dirty="0"/>
          </a:p>
          <a:p>
            <a:pPr lvl="1" eaLnBrk="1" hangingPunct="1">
              <a:lnSpc>
                <a:spcPct val="90000"/>
              </a:lnSpc>
              <a:spcBef>
                <a:spcPct val="50000"/>
              </a:spcBef>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r>
              <a:rPr lang="ja-JP" altLang="en-US" sz="1600" dirty="0"/>
              <a:t>タスクの粒度は小さいほど良い</a:t>
            </a:r>
            <a:endParaRPr lang="en-US" altLang="ja-JP" sz="1600" dirty="0"/>
          </a:p>
          <a:p>
            <a:pPr lvl="1" eaLnBrk="1" hangingPunct="1">
              <a:lnSpc>
                <a:spcPct val="90000"/>
              </a:lnSpc>
            </a:pPr>
            <a:r>
              <a:rPr lang="ja-JP" altLang="en-US" sz="1600" dirty="0"/>
              <a:t>１日以内、理想は１時間</a:t>
            </a:r>
            <a:endParaRPr lang="en-US" altLang="ja-JP" sz="1600" dirty="0"/>
          </a:p>
          <a:p>
            <a:pPr lvl="1" eaLnBrk="1" hangingPunct="1">
              <a:lnSpc>
                <a:spcPct val="90000"/>
              </a:lnSpc>
            </a:pPr>
            <a:r>
              <a:rPr lang="ja-JP" altLang="en-US" sz="1600" dirty="0"/>
              <a:t>責任を持って見積ができる</a:t>
            </a:r>
            <a:endParaRPr lang="en-US" altLang="ja-JP" sz="1600" dirty="0"/>
          </a:p>
          <a:p>
            <a:pPr lvl="1" eaLnBrk="1" hangingPunct="1">
              <a:lnSpc>
                <a:spcPct val="90000"/>
              </a:lnSpc>
            </a:pPr>
            <a:r>
              <a:rPr lang="ja-JP" altLang="en-US" sz="1600" dirty="0"/>
              <a:t>バグを作り込まない（簡単にテスト可能）</a:t>
            </a:r>
            <a:endParaRPr lang="en-US" altLang="ja-JP" sz="1600" dirty="0"/>
          </a:p>
          <a:p>
            <a:pPr lvl="1" eaLnBrk="1" hangingPunct="1">
              <a:lnSpc>
                <a:spcPct val="90000"/>
              </a:lnSpc>
            </a:pPr>
            <a:r>
              <a:rPr lang="ja-JP" altLang="en-US" sz="1600" dirty="0"/>
              <a:t>他のペアと同期がとれる</a:t>
            </a:r>
            <a:endParaRPr lang="en-US" altLang="ja-JP" sz="1600" dirty="0"/>
          </a:p>
          <a:p>
            <a:pPr lvl="1" eaLnBrk="1" hangingPunct="1">
              <a:lnSpc>
                <a:spcPct val="90000"/>
              </a:lnSpc>
            </a:pPr>
            <a:r>
              <a:rPr lang="ja-JP" altLang="en-US" sz="1600" dirty="0"/>
              <a:t>ダイナミックなプロジェクト運営が可能となる（チーム編成の増減、分散開発など）</a:t>
            </a:r>
            <a:endParaRPr lang="en-US" altLang="ja-JP" sz="1600" dirty="0"/>
          </a:p>
          <a:p>
            <a:pPr lvl="1" eaLnBrk="1" hangingPunct="1">
              <a:lnSpc>
                <a:spcPct val="90000"/>
              </a:lnSpc>
            </a:pPr>
            <a:r>
              <a:rPr lang="ja-JP" altLang="en-US" sz="1600" dirty="0"/>
              <a:t>タスクが小さくできないのは、作業対象の内容把握に問題が存在するのではないか？</a:t>
            </a:r>
            <a:endParaRPr lang="en-US" altLang="ja-JP" sz="1600" dirty="0"/>
          </a:p>
          <a:p>
            <a:pPr lvl="1" eaLnBrk="1" hangingPunct="1">
              <a:lnSpc>
                <a:spcPct val="90000"/>
              </a:lnSpc>
            </a:pPr>
            <a:r>
              <a:rPr lang="ja-JP" altLang="en-US" sz="1600" dirty="0"/>
              <a:t>タスクを小さく分割するという事は、作業指示書を作成する事。</a:t>
            </a:r>
          </a:p>
        </p:txBody>
      </p:sp>
      <p:graphicFrame>
        <p:nvGraphicFramePr>
          <p:cNvPr id="6" name="表 5"/>
          <p:cNvGraphicFramePr>
            <a:graphicFrameLocks noGrp="1"/>
          </p:cNvGraphicFramePr>
          <p:nvPr>
            <p:extLst/>
          </p:nvPr>
        </p:nvGraphicFramePr>
        <p:xfrm>
          <a:off x="6456040" y="2276873"/>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Cases</a:t>
                      </a:r>
                      <a:endParaRPr lang="en-US" sz="1100" b="0" i="0" u="none" strike="noStrike">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Coverage</a:t>
                      </a:r>
                      <a:endParaRPr lang="en-US"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250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a:effectLst/>
                        </a:rPr>
                        <a:t>10,000,000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6528049" y="1556792"/>
            <a:ext cx="3666703" cy="738664"/>
          </a:xfrm>
          <a:prstGeom prst="rect">
            <a:avLst/>
          </a:prstGeom>
          <a:noFill/>
        </p:spPr>
        <p:txBody>
          <a:bodyPr wrap="square" rtlCol="0">
            <a:spAutoFit/>
          </a:bodyPr>
          <a:lstStyle/>
          <a:p>
            <a:r>
              <a:rPr lang="en-US" altLang="ja-JP" sz="1400" dirty="0">
                <a:solidFill>
                  <a:prstClr val="black"/>
                </a:solidFill>
                <a:latin typeface="Calibri"/>
                <a:ea typeface="ＭＳ Ｐゴシック" panose="020B0600070205080204" pitchFamily="34" charset="-128"/>
              </a:rPr>
              <a:t>Application size, Test Cases, and Test Coverage.</a:t>
            </a:r>
          </a:p>
          <a:p>
            <a:r>
              <a:rPr lang="en-US" altLang="ja-JP" sz="1400" dirty="0">
                <a:solidFill>
                  <a:prstClr val="black"/>
                </a:solidFill>
                <a:latin typeface="Calibri"/>
                <a:ea typeface="ＭＳ Ｐゴシック" panose="020B0600070205080204" pitchFamily="34" charset="-128"/>
              </a:rPr>
              <a:t>	Logical source code  statements</a:t>
            </a:r>
          </a:p>
          <a:p>
            <a:pPr algn="r"/>
            <a:r>
              <a:rPr lang="en-US" altLang="ja-JP" sz="1400" dirty="0">
                <a:solidFill>
                  <a:prstClr val="black"/>
                </a:solidFill>
                <a:latin typeface="Calibri"/>
                <a:ea typeface="ＭＳ Ｐゴシック" panose="020B0600070205080204" pitchFamily="34" charset="-128"/>
              </a:rPr>
              <a:t>By Caper Jones</a:t>
            </a:r>
            <a:endParaRPr lang="ja-JP" altLang="en-US" sz="1400" dirty="0">
              <a:solidFill>
                <a:prstClr val="black"/>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7935289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タスクを小さく（粒度）する</a:t>
            </a:r>
          </a:p>
        </p:txBody>
      </p:sp>
      <p:sp>
        <p:nvSpPr>
          <p:cNvPr id="3" name="テキスト ボックス 2"/>
          <p:cNvSpPr txBox="1"/>
          <p:nvPr/>
        </p:nvSpPr>
        <p:spPr>
          <a:xfrm>
            <a:off x="1919536" y="908720"/>
            <a:ext cx="8352928" cy="369332"/>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34" charset="-128"/>
              </a:rPr>
              <a:t>例えば、レポートを作る業務（仕事）をタスク分解する。</a:t>
            </a:r>
          </a:p>
        </p:txBody>
      </p:sp>
      <p:sp>
        <p:nvSpPr>
          <p:cNvPr id="4" name="テキスト ボックス 3"/>
          <p:cNvSpPr txBox="1"/>
          <p:nvPr/>
        </p:nvSpPr>
        <p:spPr>
          <a:xfrm>
            <a:off x="2243572" y="1489109"/>
            <a:ext cx="8244916" cy="4801314"/>
          </a:xfrm>
          <a:prstGeom prst="rect">
            <a:avLst/>
          </a:prstGeom>
          <a:noFill/>
        </p:spPr>
        <p:txBody>
          <a:bodyPr wrap="square" rtlCol="0">
            <a:spAutoFit/>
          </a:bodyPr>
          <a:lstStyle/>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レポートの主旨を確認し、レポートのストーリーを練る。</a:t>
            </a:r>
            <a:r>
              <a:rPr lang="en-US" altLang="ja-JP" dirty="0">
                <a:solidFill>
                  <a:prstClr val="black"/>
                </a:solidFill>
                <a:latin typeface="Calibri"/>
                <a:ea typeface="ＭＳ Ｐゴシック" panose="020B0600070205080204" pitchFamily="34" charset="-128"/>
              </a:rPr>
              <a:t>		30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レポートの章立てを決める</a:t>
            </a:r>
            <a:r>
              <a:rPr lang="en-US" altLang="ja-JP" dirty="0">
                <a:solidFill>
                  <a:prstClr val="black"/>
                </a:solidFill>
                <a:latin typeface="Calibri"/>
                <a:ea typeface="ＭＳ Ｐゴシック" panose="020B0600070205080204" pitchFamily="34" charset="-128"/>
              </a:rPr>
              <a:t>					10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各章の基本を決める（文章、図、グラフ、データ、イラスト等）</a:t>
            </a:r>
            <a:r>
              <a:rPr lang="en-US" altLang="ja-JP" dirty="0">
                <a:solidFill>
                  <a:prstClr val="black"/>
                </a:solidFill>
                <a:latin typeface="Calibri"/>
                <a:ea typeface="ＭＳ Ｐゴシック" panose="020B0600070205080204" pitchFamily="34" charset="-128"/>
              </a:rPr>
              <a:t>		30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文章の下書きをする。</a:t>
            </a:r>
            <a:r>
              <a:rPr lang="en-US" altLang="ja-JP" dirty="0">
                <a:solidFill>
                  <a:prstClr val="black"/>
                </a:solidFill>
                <a:latin typeface="Calibri"/>
                <a:ea typeface="ＭＳ Ｐゴシック" panose="020B0600070205080204" pitchFamily="34" charset="-128"/>
              </a:rPr>
              <a:t>						30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図やグラフを作成するためのデータを決め、データを収集する。</a:t>
            </a:r>
            <a:r>
              <a:rPr lang="en-US" altLang="ja-JP" dirty="0">
                <a:solidFill>
                  <a:prstClr val="black"/>
                </a:solidFill>
                <a:latin typeface="Calibri"/>
                <a:ea typeface="ＭＳ Ｐゴシック" panose="020B0600070205080204" pitchFamily="34" charset="-128"/>
              </a:rPr>
              <a:t>		30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en-US" altLang="ja-JP" dirty="0">
                <a:solidFill>
                  <a:prstClr val="black"/>
                </a:solidFill>
                <a:latin typeface="Calibri"/>
                <a:ea typeface="ＭＳ Ｐゴシック" panose="020B0600070205080204" pitchFamily="34" charset="-128"/>
              </a:rPr>
              <a:t>PC</a:t>
            </a:r>
            <a:r>
              <a:rPr lang="ja-JP" altLang="en-US" dirty="0">
                <a:solidFill>
                  <a:prstClr val="black"/>
                </a:solidFill>
                <a:latin typeface="Calibri"/>
                <a:ea typeface="ＭＳ Ｐゴシック" panose="020B0600070205080204" pitchFamily="34" charset="-128"/>
              </a:rPr>
              <a:t>を立ち上げ、</a:t>
            </a:r>
            <a:r>
              <a:rPr lang="en-US" altLang="ja-JP" dirty="0">
                <a:solidFill>
                  <a:prstClr val="black"/>
                </a:solidFill>
                <a:latin typeface="Calibri"/>
                <a:ea typeface="ＭＳ Ｐゴシック" panose="020B0600070205080204" pitchFamily="34" charset="-128"/>
              </a:rPr>
              <a:t>EXCEL</a:t>
            </a:r>
            <a:r>
              <a:rPr lang="ja-JP" altLang="en-US" dirty="0" err="1">
                <a:solidFill>
                  <a:prstClr val="black"/>
                </a:solidFill>
                <a:latin typeface="Calibri"/>
                <a:ea typeface="ＭＳ Ｐゴシック" panose="020B0600070205080204" pitchFamily="34" charset="-128"/>
              </a:rPr>
              <a:t>、</a:t>
            </a:r>
            <a:r>
              <a:rPr lang="en-US" altLang="ja-JP" dirty="0">
                <a:solidFill>
                  <a:prstClr val="black"/>
                </a:solidFill>
                <a:latin typeface="Calibri"/>
                <a:ea typeface="ＭＳ Ｐゴシック" panose="020B0600070205080204" pitchFamily="34" charset="-128"/>
              </a:rPr>
              <a:t>PowerPoint</a:t>
            </a:r>
            <a:r>
              <a:rPr lang="ja-JP" altLang="en-US" dirty="0">
                <a:solidFill>
                  <a:prstClr val="black"/>
                </a:solidFill>
                <a:latin typeface="Calibri"/>
                <a:ea typeface="ＭＳ Ｐゴシック" panose="020B0600070205080204" pitchFamily="34" charset="-128"/>
              </a:rPr>
              <a:t>を起動する。</a:t>
            </a:r>
            <a:r>
              <a:rPr lang="en-US" altLang="ja-JP" dirty="0">
                <a:solidFill>
                  <a:prstClr val="black"/>
                </a:solidFill>
                <a:latin typeface="Calibri"/>
                <a:ea typeface="ＭＳ Ｐゴシック" panose="020B0600070205080204" pitchFamily="34" charset="-128"/>
              </a:rPr>
              <a:t>			  5</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データを</a:t>
            </a:r>
            <a:r>
              <a:rPr lang="en-US" altLang="ja-JP" dirty="0">
                <a:solidFill>
                  <a:prstClr val="black"/>
                </a:solidFill>
                <a:latin typeface="Calibri"/>
                <a:ea typeface="ＭＳ Ｐゴシック" panose="020B0600070205080204" pitchFamily="34" charset="-128"/>
              </a:rPr>
              <a:t>EXCEL</a:t>
            </a:r>
            <a:r>
              <a:rPr lang="ja-JP" altLang="en-US" dirty="0">
                <a:solidFill>
                  <a:prstClr val="black"/>
                </a:solidFill>
                <a:latin typeface="Calibri"/>
                <a:ea typeface="ＭＳ Ｐゴシック" panose="020B0600070205080204" pitchFamily="34" charset="-128"/>
              </a:rPr>
              <a:t>に入力する。（データをインポートする。）</a:t>
            </a:r>
            <a:r>
              <a:rPr lang="en-US" altLang="ja-JP" dirty="0">
                <a:solidFill>
                  <a:prstClr val="black"/>
                </a:solidFill>
                <a:latin typeface="Calibri"/>
                <a:ea typeface="ＭＳ Ｐゴシック" panose="020B0600070205080204" pitchFamily="34" charset="-128"/>
              </a:rPr>
              <a:t>		20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グラフを作成する。</a:t>
            </a:r>
            <a:r>
              <a:rPr lang="en-US" altLang="ja-JP" dirty="0">
                <a:solidFill>
                  <a:prstClr val="black"/>
                </a:solidFill>
                <a:latin typeface="Calibri"/>
                <a:ea typeface="ＭＳ Ｐゴシック" panose="020B0600070205080204" pitchFamily="34" charset="-128"/>
              </a:rPr>
              <a:t>						10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文章を構成し、</a:t>
            </a:r>
            <a:r>
              <a:rPr lang="en-US" altLang="ja-JP" dirty="0">
                <a:solidFill>
                  <a:prstClr val="black"/>
                </a:solidFill>
                <a:latin typeface="Calibri"/>
                <a:ea typeface="ＭＳ Ｐゴシック" panose="020B0600070205080204" pitchFamily="34" charset="-128"/>
              </a:rPr>
              <a:t>PowerPoint</a:t>
            </a:r>
            <a:r>
              <a:rPr lang="ja-JP" altLang="en-US" dirty="0">
                <a:solidFill>
                  <a:prstClr val="black"/>
                </a:solidFill>
                <a:latin typeface="Calibri"/>
                <a:ea typeface="ＭＳ Ｐゴシック" panose="020B0600070205080204" pitchFamily="34" charset="-128"/>
              </a:rPr>
              <a:t>に入力する。（コピーする。）</a:t>
            </a:r>
            <a:r>
              <a:rPr lang="en-US" altLang="ja-JP" dirty="0">
                <a:solidFill>
                  <a:prstClr val="black"/>
                </a:solidFill>
                <a:latin typeface="Calibri"/>
                <a:ea typeface="ＭＳ Ｐゴシック" panose="020B0600070205080204" pitchFamily="34" charset="-128"/>
              </a:rPr>
              <a:t>			30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en-US" altLang="ja-JP" dirty="0">
                <a:solidFill>
                  <a:prstClr val="black"/>
                </a:solidFill>
                <a:latin typeface="Calibri"/>
                <a:ea typeface="ＭＳ Ｐゴシック" panose="020B0600070205080204" pitchFamily="34" charset="-128"/>
              </a:rPr>
              <a:t>PowerPoint</a:t>
            </a:r>
            <a:r>
              <a:rPr lang="ja-JP" altLang="en-US" dirty="0">
                <a:solidFill>
                  <a:prstClr val="black"/>
                </a:solidFill>
                <a:latin typeface="Calibri"/>
                <a:ea typeface="ＭＳ Ｐゴシック" panose="020B0600070205080204" pitchFamily="34" charset="-128"/>
              </a:rPr>
              <a:t>のレイアウトを決め、文章、図、グラフ、イラストを配置する。</a:t>
            </a:r>
            <a:r>
              <a:rPr lang="en-US" altLang="ja-JP" dirty="0">
                <a:solidFill>
                  <a:prstClr val="black"/>
                </a:solidFill>
                <a:latin typeface="Calibri"/>
                <a:ea typeface="ＭＳ Ｐゴシック" panose="020B0600070205080204" pitchFamily="34" charset="-128"/>
              </a:rPr>
              <a:t>	  5</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④～⑩を必要ページ分繰り返す。</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レポート全体を通して確認する（校正する。）</a:t>
            </a:r>
            <a:r>
              <a:rPr lang="en-US" altLang="ja-JP" dirty="0">
                <a:solidFill>
                  <a:prstClr val="black"/>
                </a:solidFill>
                <a:latin typeface="Calibri"/>
                <a:ea typeface="ＭＳ Ｐゴシック" panose="020B0600070205080204" pitchFamily="34" charset="-128"/>
              </a:rPr>
              <a:t>				30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作成日、作成者名、レポートの題名を記入し、完成させる。</a:t>
            </a:r>
            <a:r>
              <a:rPr lang="en-US" altLang="ja-JP" dirty="0">
                <a:solidFill>
                  <a:prstClr val="black"/>
                </a:solidFill>
                <a:latin typeface="Calibri"/>
                <a:ea typeface="ＭＳ Ｐゴシック" panose="020B0600070205080204" pitchFamily="34" charset="-128"/>
              </a:rPr>
              <a:t>		  5</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r>
              <a:rPr lang="ja-JP" altLang="en-US" dirty="0">
                <a:solidFill>
                  <a:prstClr val="black"/>
                </a:solidFill>
                <a:latin typeface="Calibri"/>
                <a:ea typeface="ＭＳ Ｐゴシック" panose="020B0600070205080204" pitchFamily="34" charset="-128"/>
              </a:rPr>
              <a:t>レポートを提出する。</a:t>
            </a:r>
            <a:r>
              <a:rPr lang="en-US" altLang="ja-JP" dirty="0">
                <a:solidFill>
                  <a:prstClr val="black"/>
                </a:solidFill>
                <a:latin typeface="Calibri"/>
                <a:ea typeface="ＭＳ Ｐゴシック" panose="020B0600070205080204" pitchFamily="34" charset="-128"/>
              </a:rPr>
              <a:t>						  5</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r>
              <a:rPr lang="en-US" altLang="ja-JP" dirty="0">
                <a:solidFill>
                  <a:prstClr val="black"/>
                </a:solidFill>
                <a:latin typeface="Calibri"/>
                <a:ea typeface="ＭＳ Ｐゴシック" panose="020B0600070205080204" pitchFamily="34" charset="-128"/>
              </a:rPr>
              <a:t>						                                 240</a:t>
            </a:r>
            <a:r>
              <a:rPr lang="ja-JP" altLang="en-US" dirty="0">
                <a:solidFill>
                  <a:prstClr val="black"/>
                </a:solidFill>
                <a:latin typeface="Calibri"/>
                <a:ea typeface="ＭＳ Ｐゴシック" panose="020B0600070205080204" pitchFamily="34" charset="-128"/>
              </a:rPr>
              <a:t>分</a:t>
            </a:r>
            <a:endParaRPr lang="en-US" altLang="ja-JP" dirty="0">
              <a:solidFill>
                <a:prstClr val="black"/>
              </a:solidFill>
              <a:latin typeface="Calibri"/>
              <a:ea typeface="ＭＳ Ｐゴシック" panose="020B0600070205080204" pitchFamily="34" charset="-128"/>
            </a:endParaRPr>
          </a:p>
          <a:p>
            <a:r>
              <a:rPr lang="en-US" altLang="ja-JP" dirty="0">
                <a:solidFill>
                  <a:prstClr val="black"/>
                </a:solidFill>
                <a:latin typeface="Calibri"/>
                <a:ea typeface="ＭＳ Ｐゴシック" panose="020B0600070205080204" pitchFamily="34" charset="-128"/>
              </a:rPr>
              <a:t>							            </a:t>
            </a:r>
            <a:r>
              <a:rPr lang="ja-JP" altLang="en-US" dirty="0">
                <a:solidFill>
                  <a:prstClr val="black"/>
                </a:solidFill>
                <a:latin typeface="Calibri"/>
                <a:ea typeface="ＭＳ Ｐゴシック" panose="020B0600070205080204" pitchFamily="34" charset="-128"/>
              </a:rPr>
              <a:t>（４時間）</a:t>
            </a:r>
            <a:endParaRPr lang="en-US" altLang="ja-JP" dirty="0">
              <a:solidFill>
                <a:prstClr val="black"/>
              </a:solidFill>
              <a:latin typeface="Calibri"/>
              <a:ea typeface="ＭＳ Ｐゴシック" panose="020B0600070205080204" pitchFamily="34" charset="-128"/>
            </a:endParaRPr>
          </a:p>
          <a:p>
            <a:pPr marL="342900" indent="-342900">
              <a:buFont typeface="+mj-lt"/>
              <a:buAutoNum type="arabicPeriod"/>
            </a:pPr>
            <a:endParaRPr lang="ja-JP" altLang="en-US" dirty="0">
              <a:solidFill>
                <a:prstClr val="black"/>
              </a:solidFill>
              <a:latin typeface="Calibri"/>
              <a:ea typeface="ＭＳ Ｐゴシック" panose="020B0600070205080204" pitchFamily="34" charset="-128"/>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6" name="スライド番号プレースホルダー 5"/>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89</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25451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BAF21B-7BD7-46F9-A75F-C925720231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5124"/>
            <a:ext cx="12192000" cy="6096000"/>
          </a:xfrm>
          <a:prstGeom prst="rect">
            <a:avLst/>
          </a:prstGeom>
          <a:noFill/>
        </p:spPr>
      </p:pic>
      <p:sp>
        <p:nvSpPr>
          <p:cNvPr id="8" name="テキスト ボックス 7">
            <a:extLst>
              <a:ext uri="{FF2B5EF4-FFF2-40B4-BE49-F238E27FC236}">
                <a16:creationId xmlns:a16="http://schemas.microsoft.com/office/drawing/2014/main" id="{F8D2960B-3E21-4B65-A1F3-BA33CE07D652}"/>
              </a:ext>
            </a:extLst>
          </p:cNvPr>
          <p:cNvSpPr txBox="1"/>
          <p:nvPr/>
        </p:nvSpPr>
        <p:spPr>
          <a:xfrm>
            <a:off x="3465352" y="3731488"/>
            <a:ext cx="1209343" cy="369332"/>
          </a:xfrm>
          <a:prstGeom prst="rect">
            <a:avLst/>
          </a:prstGeom>
          <a:solidFill>
            <a:schemeClr val="bg2"/>
          </a:solidFill>
        </p:spPr>
        <p:txBody>
          <a:bodyPr wrap="square" rtlCol="0">
            <a:spAutoFit/>
          </a:bodyPr>
          <a:lstStyle/>
          <a:p>
            <a:pPr algn="ctr"/>
            <a:r>
              <a:rPr kumimoji="1" lang="ja-JP" altLang="en-US" dirty="0"/>
              <a:t>小売書店</a:t>
            </a:r>
          </a:p>
        </p:txBody>
      </p:sp>
      <p:sp>
        <p:nvSpPr>
          <p:cNvPr id="9" name="テキスト ボックス 8">
            <a:extLst>
              <a:ext uri="{FF2B5EF4-FFF2-40B4-BE49-F238E27FC236}">
                <a16:creationId xmlns:a16="http://schemas.microsoft.com/office/drawing/2014/main" id="{1BB615A1-A311-4605-99B7-4566FA819316}"/>
              </a:ext>
            </a:extLst>
          </p:cNvPr>
          <p:cNvSpPr txBox="1"/>
          <p:nvPr/>
        </p:nvSpPr>
        <p:spPr>
          <a:xfrm>
            <a:off x="5721360" y="2757181"/>
            <a:ext cx="1209343" cy="369332"/>
          </a:xfrm>
          <a:prstGeom prst="rect">
            <a:avLst/>
          </a:prstGeom>
          <a:solidFill>
            <a:schemeClr val="bg2"/>
          </a:solidFill>
        </p:spPr>
        <p:txBody>
          <a:bodyPr wrap="square" rtlCol="0">
            <a:spAutoFit/>
          </a:bodyPr>
          <a:lstStyle/>
          <a:p>
            <a:pPr algn="ctr"/>
            <a:r>
              <a:rPr lang="ja-JP" altLang="en-US" dirty="0"/>
              <a:t>出版社</a:t>
            </a:r>
            <a:endParaRPr kumimoji="1" lang="ja-JP" altLang="en-US" dirty="0"/>
          </a:p>
        </p:txBody>
      </p:sp>
      <p:sp>
        <p:nvSpPr>
          <p:cNvPr id="10" name="テキスト ボックス 9">
            <a:extLst>
              <a:ext uri="{FF2B5EF4-FFF2-40B4-BE49-F238E27FC236}">
                <a16:creationId xmlns:a16="http://schemas.microsoft.com/office/drawing/2014/main" id="{80DCBD44-7F37-4907-B055-DA75A1B4CD44}"/>
              </a:ext>
            </a:extLst>
          </p:cNvPr>
          <p:cNvSpPr txBox="1"/>
          <p:nvPr/>
        </p:nvSpPr>
        <p:spPr>
          <a:xfrm>
            <a:off x="2918597" y="2713145"/>
            <a:ext cx="1209343" cy="369332"/>
          </a:xfrm>
          <a:prstGeom prst="rect">
            <a:avLst/>
          </a:prstGeom>
          <a:solidFill>
            <a:schemeClr val="bg2"/>
          </a:solidFill>
        </p:spPr>
        <p:txBody>
          <a:bodyPr wrap="square" rtlCol="0">
            <a:spAutoFit/>
          </a:bodyPr>
          <a:lstStyle/>
          <a:p>
            <a:pPr algn="ctr"/>
            <a:r>
              <a:rPr lang="ja-JP" altLang="en-US" dirty="0"/>
              <a:t>音楽業界</a:t>
            </a:r>
            <a:endParaRPr kumimoji="1" lang="ja-JP" altLang="en-US" dirty="0"/>
          </a:p>
        </p:txBody>
      </p:sp>
      <p:sp>
        <p:nvSpPr>
          <p:cNvPr id="11" name="テキスト ボックス 10">
            <a:extLst>
              <a:ext uri="{FF2B5EF4-FFF2-40B4-BE49-F238E27FC236}">
                <a16:creationId xmlns:a16="http://schemas.microsoft.com/office/drawing/2014/main" id="{337CBDA3-950E-44EF-A012-FF3503449196}"/>
              </a:ext>
            </a:extLst>
          </p:cNvPr>
          <p:cNvSpPr txBox="1"/>
          <p:nvPr/>
        </p:nvSpPr>
        <p:spPr>
          <a:xfrm>
            <a:off x="1108079" y="1935757"/>
            <a:ext cx="1209343" cy="369332"/>
          </a:xfrm>
          <a:prstGeom prst="rect">
            <a:avLst/>
          </a:prstGeom>
          <a:solidFill>
            <a:schemeClr val="bg2"/>
          </a:solidFill>
        </p:spPr>
        <p:txBody>
          <a:bodyPr wrap="square" rtlCol="0">
            <a:spAutoFit/>
          </a:bodyPr>
          <a:lstStyle/>
          <a:p>
            <a:pPr algn="ctr"/>
            <a:r>
              <a:rPr lang="ja-JP" altLang="en-US" dirty="0"/>
              <a:t>映画産業</a:t>
            </a:r>
            <a:endParaRPr kumimoji="1" lang="ja-JP" altLang="en-US" dirty="0"/>
          </a:p>
        </p:txBody>
      </p:sp>
      <p:sp>
        <p:nvSpPr>
          <p:cNvPr id="12" name="テキスト ボックス 11">
            <a:extLst>
              <a:ext uri="{FF2B5EF4-FFF2-40B4-BE49-F238E27FC236}">
                <a16:creationId xmlns:a16="http://schemas.microsoft.com/office/drawing/2014/main" id="{A5011937-1950-4CA9-97EC-5EB120DD98EE}"/>
              </a:ext>
            </a:extLst>
          </p:cNvPr>
          <p:cNvSpPr txBox="1"/>
          <p:nvPr/>
        </p:nvSpPr>
        <p:spPr>
          <a:xfrm>
            <a:off x="5008296" y="1502111"/>
            <a:ext cx="1602229" cy="369332"/>
          </a:xfrm>
          <a:prstGeom prst="rect">
            <a:avLst/>
          </a:prstGeom>
          <a:solidFill>
            <a:schemeClr val="bg2"/>
          </a:solidFill>
        </p:spPr>
        <p:txBody>
          <a:bodyPr wrap="square" rtlCol="0">
            <a:spAutoFit/>
          </a:bodyPr>
          <a:lstStyle/>
          <a:p>
            <a:pPr algn="ctr"/>
            <a:r>
              <a:rPr kumimoji="1" lang="ja-JP" altLang="en-US" dirty="0"/>
              <a:t>食品スーパー</a:t>
            </a:r>
          </a:p>
        </p:txBody>
      </p:sp>
      <p:sp>
        <p:nvSpPr>
          <p:cNvPr id="13" name="テキスト ボックス 12">
            <a:extLst>
              <a:ext uri="{FF2B5EF4-FFF2-40B4-BE49-F238E27FC236}">
                <a16:creationId xmlns:a16="http://schemas.microsoft.com/office/drawing/2014/main" id="{39F0FB76-268D-47C8-9A51-616C6D40CA01}"/>
              </a:ext>
            </a:extLst>
          </p:cNvPr>
          <p:cNvSpPr txBox="1"/>
          <p:nvPr/>
        </p:nvSpPr>
        <p:spPr>
          <a:xfrm>
            <a:off x="503408" y="4413739"/>
            <a:ext cx="1209343" cy="369332"/>
          </a:xfrm>
          <a:prstGeom prst="rect">
            <a:avLst/>
          </a:prstGeom>
          <a:solidFill>
            <a:schemeClr val="bg2"/>
          </a:solidFill>
        </p:spPr>
        <p:txBody>
          <a:bodyPr wrap="square" rtlCol="0">
            <a:spAutoFit/>
          </a:bodyPr>
          <a:lstStyle/>
          <a:p>
            <a:pPr algn="ctr"/>
            <a:r>
              <a:rPr lang="ja-JP" altLang="en-US" dirty="0"/>
              <a:t>コンビニ</a:t>
            </a:r>
            <a:endParaRPr kumimoji="1" lang="ja-JP" altLang="en-US" dirty="0"/>
          </a:p>
        </p:txBody>
      </p:sp>
      <p:sp>
        <p:nvSpPr>
          <p:cNvPr id="14" name="テキスト ボックス 13">
            <a:extLst>
              <a:ext uri="{FF2B5EF4-FFF2-40B4-BE49-F238E27FC236}">
                <a16:creationId xmlns:a16="http://schemas.microsoft.com/office/drawing/2014/main" id="{BD04B6C7-DC65-427C-8EDD-5E3927D9D96E}"/>
              </a:ext>
            </a:extLst>
          </p:cNvPr>
          <p:cNvSpPr txBox="1"/>
          <p:nvPr/>
        </p:nvSpPr>
        <p:spPr>
          <a:xfrm>
            <a:off x="8087123" y="3126513"/>
            <a:ext cx="1518339" cy="369332"/>
          </a:xfrm>
          <a:prstGeom prst="rect">
            <a:avLst/>
          </a:prstGeom>
          <a:solidFill>
            <a:schemeClr val="bg2"/>
          </a:solidFill>
        </p:spPr>
        <p:txBody>
          <a:bodyPr wrap="square" rtlCol="0">
            <a:spAutoFit/>
          </a:bodyPr>
          <a:lstStyle/>
          <a:p>
            <a:pPr algn="ctr"/>
            <a:r>
              <a:rPr kumimoji="1" lang="ja-JP" altLang="en-US" dirty="0"/>
              <a:t>小売専門店</a:t>
            </a:r>
          </a:p>
        </p:txBody>
      </p:sp>
      <p:sp>
        <p:nvSpPr>
          <p:cNvPr id="15" name="テキスト ボックス 14">
            <a:extLst>
              <a:ext uri="{FF2B5EF4-FFF2-40B4-BE49-F238E27FC236}">
                <a16:creationId xmlns:a16="http://schemas.microsoft.com/office/drawing/2014/main" id="{E7C07A24-D1C4-4F6B-B710-3805908BA058}"/>
              </a:ext>
            </a:extLst>
          </p:cNvPr>
          <p:cNvSpPr txBox="1"/>
          <p:nvPr/>
        </p:nvSpPr>
        <p:spPr>
          <a:xfrm>
            <a:off x="5077067" y="5544412"/>
            <a:ext cx="1905000" cy="646331"/>
          </a:xfrm>
          <a:prstGeom prst="rect">
            <a:avLst/>
          </a:prstGeom>
          <a:solidFill>
            <a:schemeClr val="bg2"/>
          </a:solidFill>
        </p:spPr>
        <p:txBody>
          <a:bodyPr wrap="square" rtlCol="0">
            <a:spAutoFit/>
          </a:bodyPr>
          <a:lstStyle/>
          <a:p>
            <a:pPr algn="ctr"/>
            <a:r>
              <a:rPr lang="ja-JP" altLang="en-US" dirty="0"/>
              <a:t>ファイナンス・サービス</a:t>
            </a:r>
            <a:endParaRPr kumimoji="1" lang="ja-JP" altLang="en-US" dirty="0"/>
          </a:p>
        </p:txBody>
      </p:sp>
      <p:sp>
        <p:nvSpPr>
          <p:cNvPr id="2" name="テキスト ボックス 1">
            <a:extLst>
              <a:ext uri="{FF2B5EF4-FFF2-40B4-BE49-F238E27FC236}">
                <a16:creationId xmlns:a16="http://schemas.microsoft.com/office/drawing/2014/main" id="{1C6EE62B-E55B-477C-A65B-7565952F5E74}"/>
              </a:ext>
            </a:extLst>
          </p:cNvPr>
          <p:cNvSpPr txBox="1"/>
          <p:nvPr/>
        </p:nvSpPr>
        <p:spPr>
          <a:xfrm>
            <a:off x="614597" y="381000"/>
            <a:ext cx="7480092" cy="523220"/>
          </a:xfrm>
          <a:prstGeom prst="rect">
            <a:avLst/>
          </a:prstGeom>
          <a:noFill/>
        </p:spPr>
        <p:txBody>
          <a:bodyPr wrap="square" rtlCol="0">
            <a:spAutoFit/>
          </a:bodyPr>
          <a:lstStyle/>
          <a:p>
            <a:r>
              <a:rPr kumimoji="1" lang="ja-JP" altLang="en-US" sz="2800" b="1" dirty="0">
                <a:solidFill>
                  <a:schemeClr val="bg1"/>
                </a:solidFill>
              </a:rPr>
              <a:t>巨大な</a:t>
            </a:r>
            <a:r>
              <a:rPr kumimoji="1" lang="en-US" altLang="ja-JP" sz="2800" b="1" dirty="0">
                <a:solidFill>
                  <a:schemeClr val="bg1"/>
                </a:solidFill>
              </a:rPr>
              <a:t>Digital Vortex</a:t>
            </a:r>
            <a:endParaRPr kumimoji="1" lang="ja-JP" altLang="en-US" sz="2800" b="1" dirty="0">
              <a:solidFill>
                <a:schemeClr val="bg1"/>
              </a:solidFill>
            </a:endParaRPr>
          </a:p>
        </p:txBody>
      </p:sp>
      <p:sp>
        <p:nvSpPr>
          <p:cNvPr id="3" name="テキスト ボックス 2">
            <a:extLst>
              <a:ext uri="{FF2B5EF4-FFF2-40B4-BE49-F238E27FC236}">
                <a16:creationId xmlns:a16="http://schemas.microsoft.com/office/drawing/2014/main" id="{94E92200-2221-45E6-8A7C-269DB6D6C509}"/>
              </a:ext>
            </a:extLst>
          </p:cNvPr>
          <p:cNvSpPr txBox="1"/>
          <p:nvPr/>
        </p:nvSpPr>
        <p:spPr>
          <a:xfrm>
            <a:off x="6280810" y="4152617"/>
            <a:ext cx="3627757" cy="461665"/>
          </a:xfrm>
          <a:prstGeom prst="rect">
            <a:avLst/>
          </a:prstGeom>
          <a:noFill/>
        </p:spPr>
        <p:txBody>
          <a:bodyPr wrap="square" rtlCol="0">
            <a:spAutoFit/>
          </a:bodyPr>
          <a:lstStyle/>
          <a:p>
            <a:pPr algn="ctr"/>
            <a:r>
              <a:rPr kumimoji="1" lang="en-US" altLang="ja-JP" sz="2400" b="1" dirty="0" err="1">
                <a:solidFill>
                  <a:srgbClr val="FF0000"/>
                </a:solidFill>
              </a:rPr>
              <a:t>Conglomeratization</a:t>
            </a:r>
            <a:endParaRPr kumimoji="1" lang="ja-JP" altLang="en-US" sz="2400" b="1" dirty="0">
              <a:solidFill>
                <a:srgbClr val="FF0000"/>
              </a:solidFill>
            </a:endParaRPr>
          </a:p>
        </p:txBody>
      </p:sp>
      <p:sp>
        <p:nvSpPr>
          <p:cNvPr id="16" name="テキスト ボックス 15">
            <a:extLst>
              <a:ext uri="{FF2B5EF4-FFF2-40B4-BE49-F238E27FC236}">
                <a16:creationId xmlns:a16="http://schemas.microsoft.com/office/drawing/2014/main" id="{BB57B9E1-EA5F-44DD-9DEF-EC0FC6DF226B}"/>
              </a:ext>
            </a:extLst>
          </p:cNvPr>
          <p:cNvSpPr txBox="1"/>
          <p:nvPr/>
        </p:nvSpPr>
        <p:spPr>
          <a:xfrm>
            <a:off x="7471145" y="2231778"/>
            <a:ext cx="1906515" cy="369332"/>
          </a:xfrm>
          <a:prstGeom prst="rect">
            <a:avLst/>
          </a:prstGeom>
          <a:solidFill>
            <a:schemeClr val="bg2"/>
          </a:solidFill>
        </p:spPr>
        <p:txBody>
          <a:bodyPr wrap="square" rtlCol="0">
            <a:spAutoFit/>
          </a:bodyPr>
          <a:lstStyle/>
          <a:p>
            <a:pPr algn="ctr"/>
            <a:r>
              <a:rPr kumimoji="1" lang="ja-JP" altLang="en-US" dirty="0"/>
              <a:t>ホームセンター</a:t>
            </a:r>
          </a:p>
        </p:txBody>
      </p:sp>
      <p:pic>
        <p:nvPicPr>
          <p:cNvPr id="6" name="図 5">
            <a:extLst>
              <a:ext uri="{FF2B5EF4-FFF2-40B4-BE49-F238E27FC236}">
                <a16:creationId xmlns:a16="http://schemas.microsoft.com/office/drawing/2014/main" id="{5C5EEA9A-3C3A-4DA0-9A64-AD351DC3A8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3106" y="3803157"/>
            <a:ext cx="1830394" cy="530301"/>
          </a:xfrm>
          <a:prstGeom prst="rect">
            <a:avLst/>
          </a:prstGeom>
          <a:noFill/>
        </p:spPr>
      </p:pic>
    </p:spTree>
    <p:extLst>
      <p:ext uri="{BB962C8B-B14F-4D97-AF65-F5344CB8AC3E}">
        <p14:creationId xmlns:p14="http://schemas.microsoft.com/office/powerpoint/2010/main" val="41902905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423592" y="116632"/>
            <a:ext cx="7344816" cy="6552728"/>
            <a:chOff x="899592" y="116632"/>
            <a:chExt cx="7344816" cy="6552728"/>
          </a:xfrm>
        </p:grpSpPr>
        <p:pic>
          <p:nvPicPr>
            <p:cNvPr id="3" name="図 2"/>
            <p:cNvPicPr/>
            <p:nvPr/>
          </p:nvPicPr>
          <p:blipFill>
            <a:blip r:embed="rId2">
              <a:extLst>
                <a:ext uri="{28A0092B-C50C-407E-A947-70E740481C1C}">
                  <a14:useLocalDpi xmlns:a14="http://schemas.microsoft.com/office/drawing/2010/main"/>
                </a:ext>
              </a:extLst>
            </a:blip>
            <a:srcRect/>
            <a:stretch>
              <a:fillRect/>
            </a:stretch>
          </p:blipFill>
          <p:spPr bwMode="auto">
            <a:xfrm>
              <a:off x="899592" y="116632"/>
              <a:ext cx="7344816" cy="6552728"/>
            </a:xfrm>
            <a:prstGeom prst="rect">
              <a:avLst/>
            </a:prstGeom>
            <a:noFill/>
            <a:ln>
              <a:noFill/>
            </a:ln>
          </p:spPr>
        </p:pic>
        <p:sp>
          <p:nvSpPr>
            <p:cNvPr id="4" name="テキスト ボックス 3"/>
            <p:cNvSpPr txBox="1"/>
            <p:nvPr/>
          </p:nvSpPr>
          <p:spPr>
            <a:xfrm>
              <a:off x="7380312" y="620687"/>
              <a:ext cx="864096" cy="276999"/>
            </a:xfrm>
            <a:prstGeom prst="rect">
              <a:avLst/>
            </a:prstGeom>
            <a:noFill/>
          </p:spPr>
          <p:txBody>
            <a:bodyPr wrap="square" rtlCol="0">
              <a:spAutoFit/>
            </a:bodyPr>
            <a:lstStyle/>
            <a:p>
              <a:pPr algn="ctr"/>
              <a:r>
                <a:rPr lang="en-US" altLang="ja-JP" sz="1200" dirty="0">
                  <a:solidFill>
                    <a:prstClr val="black"/>
                  </a:solidFill>
                  <a:latin typeface="Calibri"/>
                  <a:ea typeface="ＭＳ Ｐゴシック" panose="020B0600070205080204" pitchFamily="34" charset="-128"/>
                </a:rPr>
                <a:t>55.5 </a:t>
              </a:r>
              <a:r>
                <a:rPr lang="ja-JP" altLang="en-US" sz="1200" dirty="0">
                  <a:solidFill>
                    <a:prstClr val="black"/>
                  </a:solidFill>
                  <a:latin typeface="Calibri"/>
                  <a:ea typeface="ＭＳ Ｐゴシック" panose="020B0600070205080204" pitchFamily="34" charset="-128"/>
                </a:rPr>
                <a:t>時間</a:t>
              </a:r>
            </a:p>
          </p:txBody>
        </p:sp>
      </p:grpSp>
    </p:spTree>
    <p:extLst>
      <p:ext uri="{BB962C8B-B14F-4D97-AF65-F5344CB8AC3E}">
        <p14:creationId xmlns:p14="http://schemas.microsoft.com/office/powerpoint/2010/main" val="17112079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ext Box 9"/>
          <p:cNvSpPr txBox="1">
            <a:spLocks noChangeArrowheads="1"/>
          </p:cNvSpPr>
          <p:nvPr/>
        </p:nvSpPr>
        <p:spPr bwMode="auto">
          <a:xfrm>
            <a:off x="1992313" y="908051"/>
            <a:ext cx="8280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solidFill>
                  <a:prstClr val="black"/>
                </a:solidFill>
                <a:latin typeface="ＭＳ Ｐゴシック" charset="-128"/>
              </a:rPr>
              <a:t>エンジニアＡさん：　アジャイル初体験、ウォーターフォール開発経験約１５年（主任クラス）３７才</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情報処理技術者　１種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ＵＭＴＰ　Ｌ１</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業務ＳＥ（物流／生産管理／公共サービス）　８年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ホスト汎用機テクニカルＳＥ　７年</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今回　．ＮＥＴは初めての経験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ＪＡＶＡ（</a:t>
            </a:r>
            <a:r>
              <a:rPr lang="en-US" altLang="ja-JP" sz="1200" dirty="0">
                <a:solidFill>
                  <a:prstClr val="black"/>
                </a:solidFill>
                <a:latin typeface="ＭＳ Ｐゴシック" charset="-128"/>
              </a:rPr>
              <a:t>web</a:t>
            </a:r>
            <a:r>
              <a:rPr lang="ja-JP" altLang="en-US" sz="1200" dirty="0">
                <a:solidFill>
                  <a:prstClr val="black"/>
                </a:solidFill>
                <a:latin typeface="ＭＳ Ｐゴシック" charset="-128"/>
              </a:rPr>
              <a:t>）　３年</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ＰＬ／ＳＱＬ　２年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ＶＢ．ＮＥＴ　（２週間：本アジャイル開発で初）</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a:t>
            </a:r>
            <a:r>
              <a:rPr lang="ja-JP" altLang="en-US" sz="1200" dirty="0">
                <a:solidFill>
                  <a:prstClr val="black"/>
                </a:solidFill>
                <a:latin typeface="ＭＳ Ｐゴシック" charset="-128"/>
              </a:rPr>
              <a:t>ＣＯＢＯＬ、Ｃ＋＋　</a:t>
            </a:r>
            <a:r>
              <a:rPr lang="en-US" altLang="ja-JP" sz="1200" dirty="0" err="1">
                <a:solidFill>
                  <a:prstClr val="black"/>
                </a:solidFill>
                <a:latin typeface="ＭＳ Ｐゴシック" charset="-128"/>
              </a:rPr>
              <a:t>etc</a:t>
            </a:r>
            <a:r>
              <a:rPr lang="ja-JP" altLang="en-US" sz="1200" dirty="0">
                <a:solidFill>
                  <a:prstClr val="black"/>
                </a:solidFill>
                <a:latin typeface="ＭＳ Ｐゴシック" charset="-128"/>
              </a:rPr>
              <a:t>（細かい開発は多数）</a:t>
            </a:r>
          </a:p>
          <a:p>
            <a:pPr>
              <a:spcBef>
                <a:spcPct val="50000"/>
              </a:spcBef>
            </a:pPr>
            <a:r>
              <a:rPr lang="ja-JP" altLang="en-US" sz="1200" dirty="0">
                <a:solidFill>
                  <a:prstClr val="black"/>
                </a:solidFill>
                <a:latin typeface="ＭＳ Ｐゴシック" charset="-128"/>
              </a:rPr>
              <a:t>アジャイル開発の効果：　コーディングの生産性は変わらないが、開発作業内で手戻りが無く、結果的に早く完了できる。</a:t>
            </a:r>
          </a:p>
          <a:p>
            <a:pPr>
              <a:spcBef>
                <a:spcPct val="50000"/>
              </a:spcBef>
            </a:pPr>
            <a:r>
              <a:rPr lang="ja-JP" altLang="en-US" sz="1200" dirty="0">
                <a:solidFill>
                  <a:prstClr val="black"/>
                </a:solidFill>
                <a:latin typeface="ＭＳ Ｐゴシック" charset="-128"/>
              </a:rPr>
              <a:t>体験した感想：　とにかく頭が疲れる。集中する。</a:t>
            </a:r>
          </a:p>
          <a:p>
            <a:pPr>
              <a:spcBef>
                <a:spcPct val="50000"/>
              </a:spcBef>
            </a:pPr>
            <a:r>
              <a:rPr lang="ja-JP" altLang="en-US" sz="1200" dirty="0">
                <a:solidFill>
                  <a:prstClr val="black"/>
                </a:solidFill>
                <a:latin typeface="ＭＳ Ｐゴシック" charset="-128"/>
              </a:rPr>
              <a:t>・品質が高くなる。</a:t>
            </a:r>
          </a:p>
          <a:p>
            <a:r>
              <a:rPr lang="ja-JP" altLang="en-US" sz="1200" dirty="0">
                <a:solidFill>
                  <a:prstClr val="black"/>
                </a:solidFill>
                <a:latin typeface="ＭＳ Ｐゴシック" charset="-128"/>
              </a:rPr>
              <a:t>・技術的な問題や、方式で悩む時間が少ないので効率は良い。</a:t>
            </a:r>
          </a:p>
          <a:p>
            <a:r>
              <a:rPr lang="ja-JP" altLang="en-US" sz="1200" dirty="0">
                <a:solidFill>
                  <a:prstClr val="black"/>
                </a:solidFill>
                <a:latin typeface="ＭＳ Ｐゴシック" charset="-128"/>
              </a:rPr>
              <a:t>・気を抜く暇がないので、稼働率は高い</a:t>
            </a:r>
          </a:p>
          <a:p>
            <a:r>
              <a:rPr lang="ja-JP" altLang="en-US" sz="1200" dirty="0">
                <a:solidFill>
                  <a:prstClr val="black"/>
                </a:solidFill>
                <a:latin typeface="ＭＳ Ｐゴシック" charset="-128"/>
              </a:rPr>
              <a:t>・二人でやっているので、生産性は倍まではいかない。ただし品質が高いので、改修やテスト時の修正工数は少なくなる</a:t>
            </a:r>
          </a:p>
          <a:p>
            <a:r>
              <a:rPr lang="ja-JP" altLang="en-US" sz="1200" dirty="0">
                <a:solidFill>
                  <a:prstClr val="black"/>
                </a:solidFill>
                <a:latin typeface="ＭＳ Ｐゴシック" charset="-128"/>
              </a:rPr>
              <a:t>・ペアプロ／クロスファンクションにより　ソースコードレベルで情報を共有するため、 自然に　可読性／ロジックのシンプルさが感じられる実装となる。</a:t>
            </a:r>
          </a:p>
          <a:p>
            <a:r>
              <a:rPr lang="ja-JP" altLang="en-US" sz="1200" dirty="0">
                <a:solidFill>
                  <a:prstClr val="black"/>
                </a:solidFill>
                <a:latin typeface="ＭＳ Ｐゴシック" charset="-128"/>
              </a:rPr>
              <a:t>・随時に動かしながら機能拡張をするため、潜在バグ／デグレードのリスクは低い。</a:t>
            </a:r>
          </a:p>
          <a:p>
            <a:r>
              <a:rPr lang="ja-JP" altLang="en-US" sz="1200" dirty="0">
                <a:solidFill>
                  <a:prstClr val="black"/>
                </a:solidFill>
                <a:latin typeface="ＭＳ Ｐゴシック" charset="-128"/>
              </a:rPr>
              <a:t>・実装が不慣れな要員がいても、ペアの組み合わせにより品質の高い実装が可能となる。</a:t>
            </a:r>
          </a:p>
          <a:p>
            <a:r>
              <a:rPr lang="ja-JP" altLang="en-US" sz="1200" dirty="0">
                <a:solidFill>
                  <a:prstClr val="black"/>
                </a:solidFill>
                <a:latin typeface="ＭＳ Ｐゴシック" charset="-128"/>
              </a:rPr>
              <a:t>・作業の完了が、視覚的に理解できる。実装の成果がすぐに見れる。</a:t>
            </a:r>
          </a:p>
          <a:p>
            <a:r>
              <a:rPr lang="ja-JP" altLang="en-US" sz="1200" dirty="0">
                <a:solidFill>
                  <a:prstClr val="black"/>
                </a:solidFill>
                <a:latin typeface="ＭＳ Ｐゴシック" charset="-128"/>
              </a:rPr>
              <a:t>・スタンドアップミーティング／振り返り／タスクの割り振りによりメンバー全員が全体の作業を見渡せる。司会を持ち回りすることにより参加意識が強調される。</a:t>
            </a:r>
          </a:p>
          <a:p>
            <a:r>
              <a:rPr lang="ja-JP" altLang="en-US" sz="1200" dirty="0">
                <a:solidFill>
                  <a:prstClr val="black"/>
                </a:solidFill>
                <a:latin typeface="ＭＳ Ｐゴシック" charset="-128"/>
              </a:rPr>
              <a:t>人に見られているのに、適当な（動けばいい）コーディングはできない。</a:t>
            </a:r>
          </a:p>
          <a:p>
            <a:r>
              <a:rPr lang="ja-JP" altLang="en-US" sz="1200" dirty="0">
                <a:solidFill>
                  <a:prstClr val="black"/>
                </a:solidFill>
                <a:latin typeface="ＭＳ Ｐゴシック" charset="-128"/>
              </a:rPr>
              <a:t>・悩んでいる時間が少ない。（随時相談／調査）</a:t>
            </a:r>
          </a:p>
          <a:p>
            <a:r>
              <a:rPr lang="ja-JP" altLang="en-US" sz="1200" dirty="0">
                <a:solidFill>
                  <a:prstClr val="black"/>
                </a:solidFill>
                <a:latin typeface="ＭＳ Ｐゴシック" charset="-128"/>
              </a:rPr>
              <a:t>・具体的な目標を随時持つことができる。</a:t>
            </a:r>
          </a:p>
          <a:p>
            <a:r>
              <a:rPr lang="ja-JP" altLang="en-US" sz="1200" dirty="0">
                <a:solidFill>
                  <a:prstClr val="black"/>
                </a:solidFill>
                <a:latin typeface="ＭＳ Ｐゴシック" charset="-128"/>
              </a:rPr>
              <a:t>・タスク担当を明確にすることにより、責任範囲の当事者意識を持つことができる。</a:t>
            </a:r>
          </a:p>
          <a:p>
            <a:pPr>
              <a:spcBef>
                <a:spcPct val="50000"/>
              </a:spcBef>
            </a:pPr>
            <a:endParaRPr lang="en-US" altLang="ja-JP" sz="1200" dirty="0">
              <a:solidFill>
                <a:prstClr val="black"/>
              </a:solidFill>
              <a:latin typeface="ＭＳ Ｐゴシック" charset="-128"/>
            </a:endParaRPr>
          </a:p>
        </p:txBody>
      </p:sp>
      <p:sp>
        <p:nvSpPr>
          <p:cNvPr id="124939" name="Rectangle 11"/>
          <p:cNvSpPr>
            <a:spLocks noGrp="1" noChangeArrowheads="1"/>
          </p:cNvSpPr>
          <p:nvPr>
            <p:ph type="title" idx="4294967295"/>
          </p:nvPr>
        </p:nvSpPr>
        <p:spPr>
          <a:xfrm>
            <a:off x="1919289" y="155576"/>
            <a:ext cx="7056437" cy="752475"/>
          </a:xfrm>
        </p:spPr>
        <p:txBody>
          <a:bodyPr vert="horz" lIns="90000" tIns="46800" rIns="90000" bIns="46800" rtlCol="0" anchor="ctr">
            <a:normAutofit/>
          </a:bodyPr>
          <a:lstStyle/>
          <a:p>
            <a:pPr algn="l"/>
            <a:r>
              <a:rPr lang="ja-JP" altLang="en-US" sz="2800" dirty="0">
                <a:solidFill>
                  <a:srgbClr val="002060"/>
                </a:solidFill>
                <a:latin typeface="ＭＳ Ｐゴシック" charset="-128"/>
              </a:rPr>
              <a:t>経験事例の報告（エンジニアの声）</a:t>
            </a:r>
          </a:p>
        </p:txBody>
      </p:sp>
      <p:cxnSp>
        <p:nvCxnSpPr>
          <p:cNvPr id="3" name="直線コネクタ 2"/>
          <p:cNvCxnSpPr/>
          <p:nvPr/>
        </p:nvCxnSpPr>
        <p:spPr>
          <a:xfrm>
            <a:off x="2999656" y="2636912"/>
            <a:ext cx="2160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34" charset="-128"/>
              </a:rPr>
              <a:t>Copyrights©2015  SSS Corporation</a:t>
            </a:r>
            <a:r>
              <a:rPr lang="ja-JP" altLang="en-US">
                <a:solidFill>
                  <a:prstClr val="black">
                    <a:tint val="75000"/>
                  </a:prstClr>
                </a:solidFill>
                <a:latin typeface="Calibri"/>
                <a:ea typeface="ＭＳ Ｐゴシック" panose="020B0600070205080204" pitchFamily="34" charset="-128"/>
              </a:rPr>
              <a:t>　 </a:t>
            </a:r>
          </a:p>
        </p:txBody>
      </p:sp>
      <p:sp>
        <p:nvSpPr>
          <p:cNvPr id="4" name="スライド番号プレースホルダー 3"/>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34" charset="-128"/>
              </a:rPr>
              <a:pPr/>
              <a:t>91</a:t>
            </a:fld>
            <a:endParaRPr lang="ja-JP" altLang="en-US">
              <a:solidFill>
                <a:prstClr val="black">
                  <a:tint val="75000"/>
                </a:prst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120113880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ChangeArrowheads="1"/>
          </p:cNvSpPr>
          <p:nvPr>
            <p:ph type="title" idx="4294967295"/>
          </p:nvPr>
        </p:nvSpPr>
        <p:spPr>
          <a:xfrm>
            <a:off x="1774826" y="188914"/>
            <a:ext cx="8228013" cy="530225"/>
          </a:xfrm>
        </p:spPr>
        <p:txBody>
          <a:bodyPr vert="horz" lIns="90000" tIns="46800" rIns="90000" bIns="46800" rtlCol="0" anchor="ctr">
            <a:normAutofit/>
          </a:bodyPr>
          <a:lstStyle/>
          <a:p>
            <a:pPr algn="l"/>
            <a:r>
              <a:rPr lang="ja-JP" altLang="en-US" sz="2800" dirty="0">
                <a:solidFill>
                  <a:srgbClr val="002060"/>
                </a:solidFill>
                <a:latin typeface="ＭＳ Ｐゴシック" charset="-128"/>
              </a:rPr>
              <a:t>経験事例の報告（エンジニアの声）</a:t>
            </a:r>
          </a:p>
        </p:txBody>
      </p:sp>
      <p:sp>
        <p:nvSpPr>
          <p:cNvPr id="103428" name="Rectangle 4"/>
          <p:cNvSpPr>
            <a:spLocks noChangeArrowheads="1"/>
          </p:cNvSpPr>
          <p:nvPr/>
        </p:nvSpPr>
        <p:spPr bwMode="auto">
          <a:xfrm>
            <a:off x="3108326" y="2708275"/>
            <a:ext cx="7559675" cy="387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エンジニア</a:t>
            </a:r>
            <a:r>
              <a:rPr lang="en-US" altLang="ja-JP" sz="1200" dirty="0">
                <a:solidFill>
                  <a:prstClr val="black"/>
                </a:solidFill>
                <a:latin typeface="ＭＳ Ｐゴシック" charset="-128"/>
                <a:ea typeface="ＭＳ Ｐゴシック" panose="020B0600070205080204" pitchFamily="34" charset="-128"/>
              </a:rPr>
              <a:t>C</a:t>
            </a:r>
            <a:r>
              <a:rPr lang="ja-JP" altLang="en-US" sz="1200" dirty="0">
                <a:solidFill>
                  <a:prstClr val="black"/>
                </a:solidFill>
                <a:latin typeface="ＭＳ Ｐゴシック" charset="-128"/>
                <a:ea typeface="ＭＳ Ｐゴシック" panose="020B0600070205080204" pitchFamily="34" charset="-128"/>
              </a:rPr>
              <a:t>さん：　アジャイル初体験、ウォーターフォール開発経験約４年２７才</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	</a:t>
            </a:r>
            <a:r>
              <a:rPr lang="en-US" altLang="ja-JP" sz="1200" dirty="0">
                <a:solidFill>
                  <a:prstClr val="black"/>
                </a:solidFill>
                <a:latin typeface="ＭＳ Ｐゴシック" charset="-128"/>
                <a:ea typeface="ＭＳ Ｐゴシック" panose="020B0600070205080204" pitchFamily="34" charset="-128"/>
              </a:rPr>
              <a:t>&gt; </a:t>
            </a:r>
            <a:r>
              <a:rPr lang="ja-JP" altLang="en-US" sz="1200" dirty="0">
                <a:solidFill>
                  <a:prstClr val="black"/>
                </a:solidFill>
                <a:latin typeface="ＭＳ Ｐゴシック" charset="-128"/>
                <a:ea typeface="ＭＳ Ｐゴシック" panose="020B0600070205080204" pitchFamily="34" charset="-128"/>
              </a:rPr>
              <a:t>初級アドミニストレータ</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	</a:t>
            </a:r>
            <a:r>
              <a:rPr lang="en-US" altLang="ja-JP" sz="1200" dirty="0">
                <a:solidFill>
                  <a:prstClr val="black"/>
                </a:solidFill>
                <a:latin typeface="ＭＳ Ｐゴシック" charset="-128"/>
                <a:ea typeface="ＭＳ Ｐゴシック" panose="020B0600070205080204" pitchFamily="34" charset="-128"/>
              </a:rPr>
              <a:t>&gt; </a:t>
            </a:r>
            <a:r>
              <a:rPr lang="ja-JP" altLang="en-US" sz="1200" dirty="0">
                <a:solidFill>
                  <a:prstClr val="black"/>
                </a:solidFill>
                <a:latin typeface="ＭＳ Ｐゴシック" charset="-128"/>
                <a:ea typeface="ＭＳ Ｐゴシック" panose="020B0600070205080204" pitchFamily="34" charset="-128"/>
              </a:rPr>
              <a:t>詳細設計・</a:t>
            </a:r>
            <a:r>
              <a:rPr lang="en-US" altLang="ja-JP" sz="1200" dirty="0">
                <a:solidFill>
                  <a:prstClr val="black"/>
                </a:solidFill>
                <a:latin typeface="ＭＳ Ｐゴシック" charset="-128"/>
                <a:ea typeface="ＭＳ Ｐゴシック" panose="020B0600070205080204" pitchFamily="34" charset="-128"/>
              </a:rPr>
              <a:t>PG</a:t>
            </a:r>
            <a:r>
              <a:rPr lang="ja-JP" altLang="en-US" sz="1200" dirty="0">
                <a:solidFill>
                  <a:prstClr val="black"/>
                </a:solidFill>
                <a:latin typeface="ＭＳ Ｐゴシック" charset="-128"/>
                <a:ea typeface="ＭＳ Ｐゴシック" panose="020B0600070205080204" pitchFamily="34" charset="-128"/>
              </a:rPr>
              <a:t>・</a:t>
            </a:r>
            <a:r>
              <a:rPr lang="en-US" altLang="ja-JP" sz="1200" dirty="0">
                <a:solidFill>
                  <a:prstClr val="black"/>
                </a:solidFill>
                <a:latin typeface="ＭＳ Ｐゴシック" charset="-128"/>
                <a:ea typeface="ＭＳ Ｐゴシック" panose="020B0600070205080204" pitchFamily="34" charset="-128"/>
              </a:rPr>
              <a:t>/</a:t>
            </a:r>
            <a:r>
              <a:rPr lang="ja-JP" altLang="en-US" sz="1200" dirty="0">
                <a:solidFill>
                  <a:prstClr val="black"/>
                </a:solidFill>
                <a:latin typeface="ＭＳ Ｐゴシック" charset="-128"/>
                <a:ea typeface="ＭＳ Ｐゴシック" panose="020B0600070205080204" pitchFamily="34" charset="-128"/>
              </a:rPr>
              <a:t>テスト（物流／在庫管理／</a:t>
            </a:r>
            <a:r>
              <a:rPr lang="en-US" altLang="ja-JP" sz="1200" dirty="0">
                <a:solidFill>
                  <a:prstClr val="black"/>
                </a:solidFill>
                <a:latin typeface="ＭＳ Ｐゴシック" charset="-128"/>
                <a:ea typeface="ＭＳ Ｐゴシック" panose="020B0600070205080204" pitchFamily="34" charset="-128"/>
              </a:rPr>
              <a:t>Web</a:t>
            </a:r>
            <a:r>
              <a:rPr lang="ja-JP" altLang="en-US" sz="1200" dirty="0">
                <a:solidFill>
                  <a:prstClr val="black"/>
                </a:solidFill>
                <a:latin typeface="ＭＳ Ｐゴシック" charset="-128"/>
                <a:ea typeface="ＭＳ Ｐゴシック" panose="020B0600070205080204" pitchFamily="34" charset="-128"/>
              </a:rPr>
              <a:t>）　４年		</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	</a:t>
            </a:r>
            <a:r>
              <a:rPr lang="en-US" altLang="ja-JP" sz="1200" dirty="0">
                <a:solidFill>
                  <a:prstClr val="black"/>
                </a:solidFill>
                <a:latin typeface="ＭＳ Ｐゴシック" charset="-128"/>
                <a:ea typeface="ＭＳ Ｐゴシック" panose="020B0600070205080204" pitchFamily="34" charset="-128"/>
              </a:rPr>
              <a:t>&gt;</a:t>
            </a:r>
            <a:r>
              <a:rPr lang="ja-JP" altLang="en-US" sz="1200" dirty="0">
                <a:solidFill>
                  <a:prstClr val="black"/>
                </a:solidFill>
                <a:latin typeface="ＭＳ Ｐゴシック" charset="-128"/>
                <a:ea typeface="ＭＳ Ｐゴシック" panose="020B0600070205080204" pitchFamily="34" charset="-128"/>
              </a:rPr>
              <a:t>ＶＢ．</a:t>
            </a:r>
            <a:r>
              <a:rPr lang="en-US" altLang="ja-JP" sz="1200" dirty="0">
                <a:solidFill>
                  <a:prstClr val="black"/>
                </a:solidFill>
                <a:latin typeface="ＭＳ Ｐゴシック" charset="-128"/>
                <a:ea typeface="ＭＳ Ｐゴシック" panose="020B0600070205080204" pitchFamily="34" charset="-128"/>
              </a:rPr>
              <a:t>2</a:t>
            </a:r>
            <a:r>
              <a:rPr lang="ja-JP" altLang="en-US" sz="1200" dirty="0">
                <a:solidFill>
                  <a:prstClr val="black"/>
                </a:solidFill>
                <a:latin typeface="ＭＳ Ｐゴシック" charset="-128"/>
                <a:ea typeface="ＭＳ Ｐゴシック" panose="020B0600070205080204" pitchFamily="34" charset="-128"/>
              </a:rPr>
              <a:t>年　　　　　　			</a:t>
            </a:r>
            <a:r>
              <a:rPr lang="en-US" altLang="ja-JP" sz="1200" dirty="0">
                <a:solidFill>
                  <a:prstClr val="black"/>
                </a:solidFill>
                <a:latin typeface="ＭＳ Ｐゴシック" charset="-128"/>
                <a:ea typeface="ＭＳ Ｐゴシック" panose="020B0600070205080204" pitchFamily="34" charset="-128"/>
              </a:rPr>
              <a:t>&gt; </a:t>
            </a:r>
            <a:r>
              <a:rPr lang="ja-JP" altLang="en-US" sz="1200" dirty="0">
                <a:solidFill>
                  <a:prstClr val="black"/>
                </a:solidFill>
                <a:latin typeface="ＭＳ Ｐゴシック" charset="-128"/>
                <a:ea typeface="ＭＳ Ｐゴシック" panose="020B0600070205080204" pitchFamily="34" charset="-128"/>
              </a:rPr>
              <a:t>ＪＡＶＡ（</a:t>
            </a:r>
            <a:r>
              <a:rPr lang="en-US" altLang="ja-JP" sz="1200" dirty="0">
                <a:solidFill>
                  <a:prstClr val="black"/>
                </a:solidFill>
                <a:latin typeface="ＭＳ Ｐゴシック" charset="-128"/>
                <a:ea typeface="ＭＳ Ｐゴシック" panose="020B0600070205080204" pitchFamily="34" charset="-128"/>
              </a:rPr>
              <a:t>web</a:t>
            </a:r>
            <a:r>
              <a:rPr lang="ja-JP" altLang="en-US" sz="1200" dirty="0">
                <a:solidFill>
                  <a:prstClr val="black"/>
                </a:solidFill>
                <a:latin typeface="ＭＳ Ｐゴシック" charset="-128"/>
                <a:ea typeface="ＭＳ Ｐゴシック" panose="020B0600070205080204" pitchFamily="34" charset="-128"/>
              </a:rPr>
              <a:t>）　３年</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	</a:t>
            </a:r>
            <a:r>
              <a:rPr lang="en-US" altLang="ja-JP" sz="1200" dirty="0">
                <a:solidFill>
                  <a:prstClr val="black"/>
                </a:solidFill>
                <a:latin typeface="ＭＳ Ｐゴシック" charset="-128"/>
                <a:ea typeface="ＭＳ Ｐゴシック" panose="020B0600070205080204" pitchFamily="34" charset="-128"/>
              </a:rPr>
              <a:t>&gt; </a:t>
            </a:r>
            <a:r>
              <a:rPr lang="ja-JP" altLang="en-US" sz="1200" dirty="0">
                <a:solidFill>
                  <a:prstClr val="black"/>
                </a:solidFill>
                <a:latin typeface="ＭＳ Ｐゴシック" charset="-128"/>
                <a:ea typeface="ＭＳ Ｐゴシック" panose="020B0600070205080204" pitchFamily="34" charset="-128"/>
              </a:rPr>
              <a:t>ＰＬ／ＳＱＬ　三ヶ月	</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		</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アジャイル感想：　</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・一人で開発をしている時は、技術的にわからないことがあるとネットや本等で調べて解決し、作業を進めていくが、ペア・プロの場合横で他の人が見ているので、気軽に調べ物がしにくい。</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　（まだメンバーに慣れていないため、気軽に質問ができない）</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・仕様をよく知っている人とペアを組むと、プログラミングの道筋を立てて開発ができるので、良いと思う。</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・反対にある程度わかっている人が作業を行い、ほとんどわかっていない人が横で見ている場合、作業者はどこまで説明しながら進めればいいのかわからない。</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・ペア・プロだと常に他の人と一緒に開発を行うので、緊張感が保てる。その反面、気を抜くことができないので、一人で作業をするよりもかなり疲労度が高い。</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・タスク毎に見積もり時間を出して作業を行うことと、プログラム１本の見積もり時間しか出ていない状態で作業を行うことと比べると、タスク毎の方が作業を進めやすい。</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　（プログラム１本の見積もりの場合、ペース配分が上手くいかないことがある）</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・ウォーターフォール型の開発に慣れているので、要件定義からいきなりプログラミングに入ることにまだ戸惑いを感じる。外部設計書、内部設計書があった方が開発がしやすい。</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・ペア・プロに慣れてきたので、作業進捗が早くなってきた。</a:t>
            </a:r>
          </a:p>
          <a:p>
            <a:pPr defTabSz="449263">
              <a:lnSpc>
                <a:spcPct val="93000"/>
              </a:lnSpc>
              <a:buClr>
                <a:srgbClr val="000000"/>
              </a:buClr>
              <a:buSzPct val="100000"/>
            </a:pPr>
            <a:r>
              <a:rPr lang="ja-JP" altLang="en-US" sz="1200" dirty="0">
                <a:solidFill>
                  <a:prstClr val="black"/>
                </a:solidFill>
                <a:latin typeface="ＭＳ Ｐゴシック" charset="-128"/>
                <a:ea typeface="ＭＳ Ｐゴシック" panose="020B0600070205080204" pitchFamily="34" charset="-128"/>
              </a:rPr>
              <a:t>・常に隣に他人がいる環境でずっと開発を行うのは疲労度が高く、辛い時もある。</a:t>
            </a:r>
          </a:p>
        </p:txBody>
      </p:sp>
      <p:sp>
        <p:nvSpPr>
          <p:cNvPr id="103430" name="Text Box 10"/>
          <p:cNvSpPr txBox="1">
            <a:spLocks noChangeArrowheads="1"/>
          </p:cNvSpPr>
          <p:nvPr/>
        </p:nvSpPr>
        <p:spPr bwMode="auto">
          <a:xfrm>
            <a:off x="1774826" y="692150"/>
            <a:ext cx="83534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solidFill>
                  <a:prstClr val="black"/>
                </a:solidFill>
                <a:latin typeface="ＭＳ Ｐゴシック" charset="-128"/>
              </a:rPr>
              <a:t>エンジニアＢさん：　アジャイル初体験、ウォーターフォール開発経験約５年　２８才</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Oracle Master Bronze 10g			&gt; VB.NET</a:t>
            </a:r>
            <a:r>
              <a:rPr lang="ja-JP" altLang="en-US" sz="1200" dirty="0">
                <a:solidFill>
                  <a:prstClr val="black"/>
                </a:solidFill>
                <a:latin typeface="ＭＳ Ｐゴシック" charset="-128"/>
              </a:rPr>
              <a:t>：１年</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HTML</a:t>
            </a:r>
            <a:r>
              <a:rPr lang="ja-JP" altLang="en-US" sz="1200" dirty="0" err="1">
                <a:solidFill>
                  <a:prstClr val="black"/>
                </a:solidFill>
                <a:latin typeface="ＭＳ Ｐゴシック" charset="-128"/>
              </a:rPr>
              <a:t>、</a:t>
            </a:r>
            <a:r>
              <a:rPr lang="en-US" altLang="ja-JP" sz="1200" dirty="0">
                <a:solidFill>
                  <a:prstClr val="black"/>
                </a:solidFill>
                <a:latin typeface="ＭＳ Ｐゴシック" charset="-128"/>
              </a:rPr>
              <a:t>JavaScript</a:t>
            </a:r>
            <a:r>
              <a:rPr lang="ja-JP" altLang="en-US" sz="1200" dirty="0" err="1">
                <a:solidFill>
                  <a:prstClr val="black"/>
                </a:solidFill>
                <a:latin typeface="ＭＳ Ｐゴシック" charset="-128"/>
              </a:rPr>
              <a:t>、</a:t>
            </a:r>
            <a:r>
              <a:rPr lang="en-US" altLang="ja-JP" sz="1200" dirty="0">
                <a:solidFill>
                  <a:prstClr val="black"/>
                </a:solidFill>
                <a:latin typeface="ＭＳ Ｐゴシック" charset="-128"/>
              </a:rPr>
              <a:t>CSS</a:t>
            </a:r>
            <a:r>
              <a:rPr lang="ja-JP" altLang="en-US" sz="1200" dirty="0">
                <a:solidFill>
                  <a:prstClr val="black"/>
                </a:solidFill>
                <a:latin typeface="ＭＳ Ｐゴシック" charset="-128"/>
              </a:rPr>
              <a:t>など</a:t>
            </a:r>
            <a:r>
              <a:rPr lang="en-US" altLang="ja-JP" sz="1200" dirty="0">
                <a:solidFill>
                  <a:prstClr val="black"/>
                </a:solidFill>
                <a:latin typeface="ＭＳ Ｐゴシック" charset="-128"/>
              </a:rPr>
              <a:t>Web</a:t>
            </a:r>
            <a:r>
              <a:rPr lang="ja-JP" altLang="en-US" sz="1200" dirty="0">
                <a:solidFill>
                  <a:prstClr val="black"/>
                </a:solidFill>
                <a:latin typeface="ＭＳ Ｐゴシック" charset="-128"/>
              </a:rPr>
              <a:t>関係：１年（随時）	</a:t>
            </a:r>
            <a:r>
              <a:rPr lang="en-US" altLang="ja-JP" sz="1200" dirty="0">
                <a:solidFill>
                  <a:prstClr val="black"/>
                </a:solidFill>
                <a:latin typeface="ＭＳ Ｐゴシック" charset="-128"/>
              </a:rPr>
              <a:t>&gt; PHP</a:t>
            </a:r>
            <a:r>
              <a:rPr lang="ja-JP" altLang="en-US" sz="1200" dirty="0">
                <a:solidFill>
                  <a:prstClr val="black"/>
                </a:solidFill>
                <a:latin typeface="ＭＳ Ｐゴシック" charset="-128"/>
              </a:rPr>
              <a:t>：１年</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VB6</a:t>
            </a:r>
            <a:r>
              <a:rPr lang="ja-JP" altLang="en-US" sz="1200" dirty="0">
                <a:solidFill>
                  <a:prstClr val="black"/>
                </a:solidFill>
                <a:latin typeface="ＭＳ Ｐゴシック" charset="-128"/>
              </a:rPr>
              <a:t>：３年				</a:t>
            </a:r>
            <a:r>
              <a:rPr lang="en-US" altLang="ja-JP" sz="1200" dirty="0">
                <a:solidFill>
                  <a:prstClr val="black"/>
                </a:solidFill>
                <a:latin typeface="ＭＳ Ｐゴシック" charset="-128"/>
              </a:rPr>
              <a:t>&gt; PL/SQL</a:t>
            </a:r>
            <a:r>
              <a:rPr lang="ja-JP" altLang="en-US" sz="1200" dirty="0">
                <a:solidFill>
                  <a:prstClr val="black"/>
                </a:solidFill>
                <a:latin typeface="ＭＳ Ｐゴシック" charset="-128"/>
              </a:rPr>
              <a:t>：１年</a:t>
            </a:r>
          </a:p>
          <a:p>
            <a:r>
              <a:rPr lang="ja-JP" altLang="en-US" sz="1200" dirty="0">
                <a:solidFill>
                  <a:prstClr val="black"/>
                </a:solidFill>
                <a:latin typeface="ＭＳ Ｐゴシック" charset="-128"/>
              </a:rPr>
              <a:t>	</a:t>
            </a:r>
            <a:r>
              <a:rPr lang="en-US" altLang="ja-JP" sz="1200" dirty="0">
                <a:solidFill>
                  <a:prstClr val="black"/>
                </a:solidFill>
                <a:latin typeface="ＭＳ Ｐゴシック" charset="-128"/>
              </a:rPr>
              <a:t>&gt; XML</a:t>
            </a:r>
            <a:r>
              <a:rPr lang="ja-JP" altLang="en-US" sz="1200" dirty="0">
                <a:solidFill>
                  <a:prstClr val="black"/>
                </a:solidFill>
                <a:latin typeface="ＭＳ Ｐゴシック" charset="-128"/>
              </a:rPr>
              <a:t>：１ヶ月</a:t>
            </a:r>
          </a:p>
          <a:p>
            <a:pPr>
              <a:spcBef>
                <a:spcPct val="50000"/>
              </a:spcBef>
            </a:pPr>
            <a:r>
              <a:rPr lang="ja-JP" altLang="en-US" sz="1200" dirty="0">
                <a:solidFill>
                  <a:prstClr val="black"/>
                </a:solidFill>
                <a:latin typeface="ＭＳ Ｐゴシック" charset="-128"/>
              </a:rPr>
              <a:t>アジャイル開発の効果：　生産性が上がった（体感）。</a:t>
            </a:r>
          </a:p>
          <a:p>
            <a:pPr>
              <a:spcBef>
                <a:spcPct val="50000"/>
              </a:spcBef>
            </a:pPr>
            <a:r>
              <a:rPr lang="ja-JP" altLang="en-US" sz="1200" dirty="0">
                <a:solidFill>
                  <a:prstClr val="black"/>
                </a:solidFill>
                <a:latin typeface="ＭＳ Ｐゴシック" charset="-128"/>
              </a:rPr>
              <a:t>体験した感想：　個人のコミュニケーション能力が高く問われる</a:t>
            </a:r>
          </a:p>
          <a:p>
            <a:r>
              <a:rPr lang="ja-JP" altLang="en-US" sz="1200" dirty="0">
                <a:solidFill>
                  <a:prstClr val="black"/>
                </a:solidFill>
                <a:latin typeface="ＭＳ Ｐゴシック" charset="-128"/>
              </a:rPr>
              <a:t>・二人で作業を行っているため、単純ミスも少なく精度が高い。</a:t>
            </a:r>
          </a:p>
          <a:p>
            <a:r>
              <a:rPr lang="ja-JP" altLang="en-US" sz="1200" dirty="0">
                <a:solidFill>
                  <a:prstClr val="black"/>
                </a:solidFill>
                <a:latin typeface="ＭＳ Ｐゴシック" charset="-128"/>
              </a:rPr>
              <a:t>・思った以上に疲れる。気を抜く暇がない。</a:t>
            </a:r>
          </a:p>
        </p:txBody>
      </p:sp>
      <p:cxnSp>
        <p:nvCxnSpPr>
          <p:cNvPr id="3" name="直線コネクタ 2"/>
          <p:cNvCxnSpPr/>
          <p:nvPr/>
        </p:nvCxnSpPr>
        <p:spPr>
          <a:xfrm>
            <a:off x="3791744" y="2348880"/>
            <a:ext cx="19442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275844" y="2611438"/>
            <a:ext cx="12241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22152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427284" y="1429737"/>
            <a:ext cx="8666285" cy="2169825"/>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元気が無い現場に四つのサイン あいさつが元気を取り戻す第一歩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コミュニケーションが取れない組織 他人をどれだけ知っているのか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残業が減らない組織 属人的な仕事を無くしているか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多忙で夏休みを取れない職場 改善活動の停滞乗り越え取得率向上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助け合いの無いシステム部門 「心のマネジメント」 が改善のカギ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アジャイル開発でチームを元気に 初挑戦でも成功、カギは見える化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発注者の信頼をどう得るのか アジャイル開発成功のカギ</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チームの透明性はアナログで高める　自らを律するのが成功の秘訣</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暗すぎるウォーターフォールの現場　やる気引き出す心のマネジメントを</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進捗が</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％から先に進まない　</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時間の作業に分割しているか</a:t>
            </a:r>
          </a:p>
        </p:txBody>
      </p:sp>
      <p:sp>
        <p:nvSpPr>
          <p:cNvPr id="4" name="正方形/長方形 3">
            <a:extLst>
              <a:ext uri="{FF2B5EF4-FFF2-40B4-BE49-F238E27FC236}">
                <a16:creationId xmlns:a16="http://schemas.microsoft.com/office/drawing/2014/main" id="{0914828A-7BB7-4193-B962-571D5FF5D732}"/>
              </a:ext>
            </a:extLst>
          </p:cNvPr>
          <p:cNvSpPr/>
          <p:nvPr/>
        </p:nvSpPr>
        <p:spPr>
          <a:xfrm>
            <a:off x="1292471" y="1171505"/>
            <a:ext cx="518603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総合タイトル：前編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現場を元気にするチーム運営術</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D0151DF-18FF-4094-B045-3B5CABCB2EE1}"/>
              </a:ext>
            </a:extLst>
          </p:cNvPr>
          <p:cNvSpPr/>
          <p:nvPr/>
        </p:nvSpPr>
        <p:spPr>
          <a:xfrm>
            <a:off x="2652765" y="3749603"/>
            <a:ext cx="504657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総合タイトル：後編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595B2CA-4F2B-4472-A1F2-0E7DACF08E93}"/>
              </a:ext>
            </a:extLst>
          </p:cNvPr>
          <p:cNvSpPr/>
          <p:nvPr/>
        </p:nvSpPr>
        <p:spPr>
          <a:xfrm>
            <a:off x="2787580" y="4049684"/>
            <a:ext cx="8903049" cy="2377574"/>
          </a:xfrm>
          <a:prstGeom prst="rect">
            <a:avLst/>
          </a:prstGeom>
        </p:spPr>
        <p:txBody>
          <a:bodyPr wrap="square">
            <a:spAutoFit/>
          </a:bodyPr>
          <a:lstStyle/>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今こそ大量生産時代の常識に決別　トヨタ由来の方法論で元気になろう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自ら改善を続けるチームに変える　働き方改革への第一歩</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人を大切にするのが「強い企業」　仕事のやり方を変えて近づこう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「サイロ」現場を３段階で変革　個別最適では幸せにはなれない</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アジャイル開発の品質向上策　７つの視点で作業の様子を観察</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「伝達ゲーム」は開発失敗の元凶　業務プロセスの観点を貫こう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ビジネスの速度が</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倍に　全体最適に変革する</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ステップ</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ウォーターフォールは時流に合わない　まずは安全管理と可視化に着手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チームを育てるならアジャイルを　マネジャーは支援役に徹する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ツールだけでは元気は出ない </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 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に必要な</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つの</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役割</a:t>
            </a: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8" name="スライド番号プレースホルダー 7">
            <a:extLst>
              <a:ext uri="{FF2B5EF4-FFF2-40B4-BE49-F238E27FC236}">
                <a16:creationId xmlns:a16="http://schemas.microsoft.com/office/drawing/2014/main" id="{92502799-DC44-4BD5-A2F5-EDB76506F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2" name="タイトル 1">
            <a:extLst>
              <a:ext uri="{FF2B5EF4-FFF2-40B4-BE49-F238E27FC236}">
                <a16:creationId xmlns:a16="http://schemas.microsoft.com/office/drawing/2014/main" id="{F7C068A6-1D72-4362-8599-C6B310143ABC}"/>
              </a:ext>
            </a:extLst>
          </p:cNvPr>
          <p:cNvSpPr>
            <a:spLocks noGrp="1"/>
          </p:cNvSpPr>
          <p:nvPr>
            <p:ph type="title"/>
          </p:nvPr>
        </p:nvSpPr>
        <p:spPr>
          <a:xfrm>
            <a:off x="838200" y="365125"/>
            <a:ext cx="10515600" cy="499033"/>
          </a:xfrm>
        </p:spPr>
        <p:txBody>
          <a:bodyPr>
            <a:normAutofit/>
          </a:bodyPr>
          <a:lstStyle/>
          <a:p>
            <a:pPr algn="ctr"/>
            <a:r>
              <a:rPr lang="ja-JP" altLang="en-US" sz="2000" dirty="0"/>
              <a:t>日経コンピュータ連載コラム</a:t>
            </a:r>
            <a:endParaRPr kumimoji="1" lang="ja-JP" altLang="en-US" sz="2000" dirty="0"/>
          </a:p>
        </p:txBody>
      </p:sp>
    </p:spTree>
    <p:extLst>
      <p:ext uri="{BB962C8B-B14F-4D97-AF65-F5344CB8AC3E}">
        <p14:creationId xmlns:p14="http://schemas.microsoft.com/office/powerpoint/2010/main" val="4278183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966E7E-1A6C-4BF2-B2EC-F897093A34AF}"/>
              </a:ext>
            </a:extLst>
          </p:cNvPr>
          <p:cNvSpPr>
            <a:spLocks noGrp="1"/>
          </p:cNvSpPr>
          <p:nvPr>
            <p:ph type="title"/>
          </p:nvPr>
        </p:nvSpPr>
        <p:spPr>
          <a:xfrm>
            <a:off x="838200" y="365125"/>
            <a:ext cx="10515600" cy="499033"/>
          </a:xfrm>
        </p:spPr>
        <p:txBody>
          <a:bodyPr>
            <a:noAutofit/>
          </a:bodyPr>
          <a:lstStyle/>
          <a:p>
            <a:pPr algn="ctr"/>
            <a:r>
              <a:rPr lang="ja-JP" altLang="en-US" sz="3200" dirty="0"/>
              <a:t>日経コンピュータ連載コラム</a:t>
            </a:r>
            <a:endParaRPr kumimoji="1" lang="ja-JP" altLang="en-US" sz="3200" dirty="0"/>
          </a:p>
        </p:txBody>
      </p:sp>
      <p:sp>
        <p:nvSpPr>
          <p:cNvPr id="3" name="スライド番号プレースホルダー 2">
            <a:extLst>
              <a:ext uri="{FF2B5EF4-FFF2-40B4-BE49-F238E27FC236}">
                <a16:creationId xmlns:a16="http://schemas.microsoft.com/office/drawing/2014/main" id="{8D422EA6-120C-4F12-A6ED-DE1CC9FB60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56D5724A-8A50-4DDA-810A-1A82FDE722ED}"/>
              </a:ext>
            </a:extLst>
          </p:cNvPr>
          <p:cNvSpPr/>
          <p:nvPr/>
        </p:nvSpPr>
        <p:spPr>
          <a:xfrm>
            <a:off x="1322615" y="1134640"/>
            <a:ext cx="518603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総合タイトル：続編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現場を元気にする組織変革術</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35A98F18-3EF0-43C9-B092-0F866CF2D32B}"/>
              </a:ext>
            </a:extLst>
          </p:cNvPr>
          <p:cNvSpPr/>
          <p:nvPr/>
        </p:nvSpPr>
        <p:spPr>
          <a:xfrm>
            <a:off x="1457428" y="1542913"/>
            <a:ext cx="8666285" cy="4247317"/>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組織変革は１日にして成らず　トップを変え、３段階で現場を変える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やる気引き出す「心のマネジメント」、まずは鏡を</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言葉では３割しか伝わらない、現場に出向き変化を感じ取る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大切なのはルールよりマナー、「人の幸せ」を目指す発想方法</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意思決定の遅さを変革　新事業を次々生み出すコツ</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泥臭さと人を幸せにする思い　リーダーに求められる行動原理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さらば縦割り組織、形だけで終わらせないマネジメント</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p>
        </p:txBody>
      </p:sp>
    </p:spTree>
    <p:extLst>
      <p:ext uri="{BB962C8B-B14F-4D97-AF65-F5344CB8AC3E}">
        <p14:creationId xmlns:p14="http://schemas.microsoft.com/office/powerpoint/2010/main" val="308748254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天空">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7815</Words>
  <Application>Microsoft Macintosh PowerPoint</Application>
  <PresentationFormat>ワイド画面</PresentationFormat>
  <Paragraphs>2031</Paragraphs>
  <Slides>94</Slides>
  <Notes>19</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94</vt:i4>
      </vt:variant>
    </vt:vector>
  </HeadingPairs>
  <TitlesOfParts>
    <vt:vector size="112" baseType="lpstr">
      <vt:lpstr>Arial Unicode MS</vt:lpstr>
      <vt:lpstr>HG 明朝L Sun</vt:lpstr>
      <vt:lpstr>ＭＳ Ｐゴシック</vt:lpstr>
      <vt:lpstr>ＭＳ Ｐゴシック</vt:lpstr>
      <vt:lpstr>ＭＳ Ｐ明朝</vt:lpstr>
      <vt:lpstr>Titillium Web SemiBold</vt:lpstr>
      <vt:lpstr>ヒラギノ角ゴ Pro W3</vt:lpstr>
      <vt:lpstr>游ゴシック</vt:lpstr>
      <vt:lpstr>游ゴシック Light</vt:lpstr>
      <vt:lpstr>Arial</vt:lpstr>
      <vt:lpstr>Calibri</vt:lpstr>
      <vt:lpstr>Calibri Light</vt:lpstr>
      <vt:lpstr>Eras Bold ITC</vt:lpstr>
      <vt:lpstr>Times New Roman</vt:lpstr>
      <vt:lpstr>Wingdings</vt:lpstr>
      <vt:lpstr>Office テーマ</vt:lpstr>
      <vt:lpstr>天空</vt:lpstr>
      <vt:lpstr>Office ​​テーマ</vt:lpstr>
      <vt:lpstr>PowerPoint プレゼンテーション</vt:lpstr>
      <vt:lpstr>PowerPoint プレゼンテーション</vt:lpstr>
      <vt:lpstr>ビジネスとITのかかわり方の変遷</vt:lpstr>
      <vt:lpstr>PowerPoint プレゼンテーション</vt:lpstr>
      <vt:lpstr>PowerPoint プレゼンテーション</vt:lpstr>
      <vt:lpstr>バリューバンパイア出現</vt:lpstr>
      <vt:lpstr>デジタルが可能にしたビジネスモデル (デジタル・ディスラプターのビジネスモデル)</vt:lpstr>
      <vt:lpstr>3つの価値を組み合わせたビジネスモデル（組み合わせ型） デジタル・ビジネスのリーダー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デジタルビジネス・アジリティー</vt:lpstr>
      <vt:lpstr>PowerPoint プレゼンテーション</vt:lpstr>
      <vt:lpstr>ビジネススピードを高めて成功したDevOps 事例</vt:lpstr>
      <vt:lpstr>PowerPoint プレゼンテーション</vt:lpstr>
      <vt:lpstr>VeriSM™とは？</vt:lpstr>
      <vt:lpstr>対象は、</vt:lpstr>
      <vt:lpstr>PowerPoint プレゼンテーション</vt:lpstr>
      <vt:lpstr>マネジメント・メッシュ（例）</vt:lpstr>
      <vt:lpstr>VeriSM はデジタル時代の新しいビジネス管理モデル</vt:lpstr>
      <vt:lpstr>VeriSMモデルを利用した全体のプロセスフロー</vt:lpstr>
      <vt:lpstr>組織の変革（組織の四段階）</vt:lpstr>
      <vt:lpstr>役割と責務</vt:lpstr>
      <vt:lpstr>PowerPoint プレゼンテーション</vt:lpstr>
      <vt:lpstr>PowerPoint プレゼンテーション</vt:lpstr>
      <vt:lpstr>ビジネススピードを高めるIT企画</vt:lpstr>
      <vt:lpstr>ITサービス企画の新フロー</vt:lpstr>
      <vt:lpstr>PowerPoint プレゼンテーション</vt:lpstr>
      <vt:lpstr>新手法の概要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DevOps = Development + Operation</vt:lpstr>
      <vt:lpstr>DevOpsとは、</vt:lpstr>
      <vt:lpstr>PowerPoint プレゼンテーション</vt:lpstr>
      <vt:lpstr>ITILの進化</vt:lpstr>
      <vt:lpstr>DevOpsの最終的なゴール</vt:lpstr>
      <vt:lpstr>エンタープライズDevOps概念図</vt:lpstr>
      <vt:lpstr>PowerPoint プレゼンテーション</vt:lpstr>
      <vt:lpstr>DevOpsのプロセス（模式図）</vt:lpstr>
      <vt:lpstr>デプロイメントパイプラインの概略フロー</vt:lpstr>
      <vt:lpstr>PowerPoint プレゼンテーション</vt:lpstr>
      <vt:lpstr>アジャイル開発</vt:lpstr>
      <vt:lpstr>ITシステムの開発手法</vt:lpstr>
      <vt:lpstr>PowerPoint プレゼンテーション</vt:lpstr>
      <vt:lpstr>PowerPoint プレゼンテーション</vt:lpstr>
      <vt:lpstr>アジャイル開発の仕事の基本構造</vt:lpstr>
      <vt:lpstr>PowerPoint プレゼンテーション</vt:lpstr>
      <vt:lpstr>アジャイル開発の基本行動</vt:lpstr>
      <vt:lpstr>システム設計方法の変化</vt:lpstr>
      <vt:lpstr>Gall’s Law　（ゴールの法則）</vt:lpstr>
      <vt:lpstr>アジャイル開発におけるソフトウエアの作り方</vt:lpstr>
      <vt:lpstr>アジャイル開発―概論</vt:lpstr>
      <vt:lpstr>アジャイル・マニフェスト２００１</vt:lpstr>
      <vt:lpstr>マニフェストの思想を支える重要な方針（アジャイル原理）</vt:lpstr>
      <vt:lpstr>PowerPoint プレゼンテーション</vt:lpstr>
      <vt:lpstr>スクラム・プロセス</vt:lpstr>
      <vt:lpstr>スクラム　（Scrum）</vt:lpstr>
      <vt:lpstr>PowerPoint プレゼンテーション</vt:lpstr>
      <vt:lpstr>開発チーム</vt:lpstr>
      <vt:lpstr>プロダクト・オーナー</vt:lpstr>
      <vt:lpstr>スクラムの管理者（スクラムマスターの仕事） </vt:lpstr>
      <vt:lpstr>スクラムの環境</vt:lpstr>
      <vt:lpstr>DoD (Definition of Done)　完了の定義</vt:lpstr>
      <vt:lpstr>継続的インテグレーション（常時結合）</vt:lpstr>
      <vt:lpstr>XP（エクストリーム・プログラミング）</vt:lpstr>
      <vt:lpstr>テスト駆動開発（ＴＤＤ）</vt:lpstr>
      <vt:lpstr>リファクタリング（Refactoring）</vt:lpstr>
      <vt:lpstr>PowerPoint プレゼンテーション</vt:lpstr>
      <vt:lpstr>品質について考える</vt:lpstr>
      <vt:lpstr>アジャイル開発で品質が向上する理由</vt:lpstr>
      <vt:lpstr>タスクの粒度</vt:lpstr>
      <vt:lpstr>タスクを小さく（粒度）する</vt:lpstr>
      <vt:lpstr>PowerPoint プレゼンテーション</vt:lpstr>
      <vt:lpstr>経験事例の報告（エンジニアの声）</vt:lpstr>
      <vt:lpstr>経験事例の報告（エンジニアの声）</vt:lpstr>
      <vt:lpstr>日経コンピュータ連載コラム</vt:lpstr>
      <vt:lpstr>日経コンピュータ連載コラム</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デジタルが可能にしたビジネスモデル</dc:title>
  <dc:creator>孝一郎 戸田</dc:creator>
  <cp:lastModifiedBy>斎藤昌義</cp:lastModifiedBy>
  <cp:revision>62</cp:revision>
  <dcterms:created xsi:type="dcterms:W3CDTF">2018-06-24T01:38:31Z</dcterms:created>
  <dcterms:modified xsi:type="dcterms:W3CDTF">2018-07-11T09:21:30Z</dcterms:modified>
</cp:coreProperties>
</file>