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20" r:id="rId2"/>
    <p:sldId id="425" r:id="rId3"/>
    <p:sldId id="426" r:id="rId4"/>
    <p:sldId id="427" r:id="rId5"/>
    <p:sldId id="428" r:id="rId6"/>
    <p:sldId id="429" r:id="rId7"/>
    <p:sldId id="430" r:id="rId8"/>
    <p:sldId id="436" r:id="rId9"/>
    <p:sldId id="432" r:id="rId10"/>
  </p:sldIdLst>
  <p:sldSz cx="9144000" cy="6858000" type="screen4x3"/>
  <p:notesSz cx="6805613" cy="9939338"/>
  <p:defaultTextStyle>
    <a:defPPr>
      <a:defRPr lang="en-US"/>
    </a:defPPr>
    <a:lvl1pPr algn="l" rtl="0" fontAlgn="base">
      <a:spcBef>
        <a:spcPct val="20000"/>
      </a:spcBef>
      <a:spcAft>
        <a:spcPct val="0"/>
      </a:spcAft>
      <a:defRPr sz="1200" kern="1200">
        <a:solidFill>
          <a:srgbClr val="484848"/>
        </a:solidFill>
        <a:latin typeface="Arial" charset="0"/>
        <a:ea typeface="HG丸ｺﾞｼｯｸM-PRO" pitchFamily="50" charset="-128"/>
        <a:cs typeface="+mn-cs"/>
      </a:defRPr>
    </a:lvl1pPr>
    <a:lvl2pPr marL="457200" algn="l" rtl="0" fontAlgn="base">
      <a:spcBef>
        <a:spcPct val="20000"/>
      </a:spcBef>
      <a:spcAft>
        <a:spcPct val="0"/>
      </a:spcAft>
      <a:defRPr sz="1200" kern="1200">
        <a:solidFill>
          <a:srgbClr val="484848"/>
        </a:solidFill>
        <a:latin typeface="Arial" charset="0"/>
        <a:ea typeface="HG丸ｺﾞｼｯｸM-PRO" pitchFamily="50" charset="-128"/>
        <a:cs typeface="+mn-cs"/>
      </a:defRPr>
    </a:lvl2pPr>
    <a:lvl3pPr marL="914400" algn="l" rtl="0" fontAlgn="base">
      <a:spcBef>
        <a:spcPct val="20000"/>
      </a:spcBef>
      <a:spcAft>
        <a:spcPct val="0"/>
      </a:spcAft>
      <a:defRPr sz="1200" kern="1200">
        <a:solidFill>
          <a:srgbClr val="484848"/>
        </a:solidFill>
        <a:latin typeface="Arial" charset="0"/>
        <a:ea typeface="HG丸ｺﾞｼｯｸM-PRO" pitchFamily="50" charset="-128"/>
        <a:cs typeface="+mn-cs"/>
      </a:defRPr>
    </a:lvl3pPr>
    <a:lvl4pPr marL="1371600" algn="l" rtl="0" fontAlgn="base">
      <a:spcBef>
        <a:spcPct val="20000"/>
      </a:spcBef>
      <a:spcAft>
        <a:spcPct val="0"/>
      </a:spcAft>
      <a:defRPr sz="1200" kern="1200">
        <a:solidFill>
          <a:srgbClr val="484848"/>
        </a:solidFill>
        <a:latin typeface="Arial" charset="0"/>
        <a:ea typeface="HG丸ｺﾞｼｯｸM-PRO" pitchFamily="50" charset="-128"/>
        <a:cs typeface="+mn-cs"/>
      </a:defRPr>
    </a:lvl4pPr>
    <a:lvl5pPr marL="1828800" algn="l" rtl="0" fontAlgn="base">
      <a:spcBef>
        <a:spcPct val="20000"/>
      </a:spcBef>
      <a:spcAft>
        <a:spcPct val="0"/>
      </a:spcAft>
      <a:defRPr sz="1200" kern="1200">
        <a:solidFill>
          <a:srgbClr val="484848"/>
        </a:solidFill>
        <a:latin typeface="Arial" charset="0"/>
        <a:ea typeface="HG丸ｺﾞｼｯｸM-PRO" pitchFamily="50" charset="-128"/>
        <a:cs typeface="+mn-cs"/>
      </a:defRPr>
    </a:lvl5pPr>
    <a:lvl6pPr marL="2286000" algn="l" defTabSz="914400" rtl="0" eaLnBrk="1" latinLnBrk="0" hangingPunct="1">
      <a:defRPr sz="1200" kern="1200">
        <a:solidFill>
          <a:srgbClr val="484848"/>
        </a:solidFill>
        <a:latin typeface="Arial" charset="0"/>
        <a:ea typeface="HG丸ｺﾞｼｯｸM-PRO" pitchFamily="50" charset="-128"/>
        <a:cs typeface="+mn-cs"/>
      </a:defRPr>
    </a:lvl6pPr>
    <a:lvl7pPr marL="2743200" algn="l" defTabSz="914400" rtl="0" eaLnBrk="1" latinLnBrk="0" hangingPunct="1">
      <a:defRPr sz="1200" kern="1200">
        <a:solidFill>
          <a:srgbClr val="484848"/>
        </a:solidFill>
        <a:latin typeface="Arial" charset="0"/>
        <a:ea typeface="HG丸ｺﾞｼｯｸM-PRO" pitchFamily="50" charset="-128"/>
        <a:cs typeface="+mn-cs"/>
      </a:defRPr>
    </a:lvl7pPr>
    <a:lvl8pPr marL="3200400" algn="l" defTabSz="914400" rtl="0" eaLnBrk="1" latinLnBrk="0" hangingPunct="1">
      <a:defRPr sz="1200" kern="1200">
        <a:solidFill>
          <a:srgbClr val="484848"/>
        </a:solidFill>
        <a:latin typeface="Arial" charset="0"/>
        <a:ea typeface="HG丸ｺﾞｼｯｸM-PRO" pitchFamily="50" charset="-128"/>
        <a:cs typeface="+mn-cs"/>
      </a:defRPr>
    </a:lvl8pPr>
    <a:lvl9pPr marL="3657600" algn="l" defTabSz="914400" rtl="0" eaLnBrk="1" latinLnBrk="0" hangingPunct="1">
      <a:defRPr sz="1200" kern="1200">
        <a:solidFill>
          <a:srgbClr val="484848"/>
        </a:solidFill>
        <a:latin typeface="Arial" charset="0"/>
        <a:ea typeface="HG丸ｺﾞｼｯｸM-PRO" pitchFamily="50" charset="-128"/>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66FF"/>
    <a:srgbClr val="FF9900"/>
    <a:srgbClr val="FFCCFF"/>
    <a:srgbClr val="003300"/>
    <a:srgbClr val="33CC33"/>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1" autoAdjust="0"/>
    <p:restoredTop sz="97857" autoAdjust="0"/>
  </p:normalViewPr>
  <p:slideViewPr>
    <p:cSldViewPr showGuides="1">
      <p:cViewPr varScale="1">
        <p:scale>
          <a:sx n="216" d="100"/>
          <a:sy n="216" d="100"/>
        </p:scale>
        <p:origin x="2904" y="184"/>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0" d="100"/>
          <a:sy n="70" d="100"/>
        </p:scale>
        <p:origin x="-2142" y="-96"/>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39" name="Rectangle 3"/>
          <p:cNvSpPr>
            <a:spLocks noGrp="1" noChangeArrowheads="1"/>
          </p:cNvSpPr>
          <p:nvPr>
            <p:ph type="dt" sz="quarter" idx="1"/>
          </p:nvPr>
        </p:nvSpPr>
        <p:spPr bwMode="auto">
          <a:xfrm>
            <a:off x="385445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40" name="Rectangle 4"/>
          <p:cNvSpPr>
            <a:spLocks noGrp="1" noChangeArrowheads="1"/>
          </p:cNvSpPr>
          <p:nvPr>
            <p:ph type="ftr" sz="quarter" idx="2"/>
          </p:nvPr>
        </p:nvSpPr>
        <p:spPr bwMode="auto">
          <a:xfrm>
            <a:off x="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41" name="Rectangle 5"/>
          <p:cNvSpPr>
            <a:spLocks noGrp="1" noChangeArrowheads="1"/>
          </p:cNvSpPr>
          <p:nvPr>
            <p:ph type="sldNum" sz="quarter" idx="3"/>
          </p:nvPr>
        </p:nvSpPr>
        <p:spPr bwMode="auto">
          <a:xfrm>
            <a:off x="385445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fld id="{240DFDDC-E6C4-4CB1-BA43-CB1D8D32630C}" type="slidenum">
              <a:rPr lang="ja-JP" altLang="en-US"/>
              <a:pPr>
                <a:defRPr/>
              </a:pPr>
              <a:t>‹#›</a:t>
            </a:fld>
            <a:endParaRPr lang="en-US" altLang="ja-JP"/>
          </a:p>
        </p:txBody>
      </p:sp>
    </p:spTree>
    <p:extLst>
      <p:ext uri="{BB962C8B-B14F-4D97-AF65-F5344CB8AC3E}">
        <p14:creationId xmlns:p14="http://schemas.microsoft.com/office/powerpoint/2010/main" val="3425647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50179" name="Rectangle 3"/>
          <p:cNvSpPr>
            <a:spLocks noGrp="1" noChangeArrowheads="1"/>
          </p:cNvSpPr>
          <p:nvPr>
            <p:ph type="dt" idx="1"/>
          </p:nvPr>
        </p:nvSpPr>
        <p:spPr bwMode="auto">
          <a:xfrm>
            <a:off x="385445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endParaRPr lang="en-US" altLang="ja-JP"/>
          </a:p>
        </p:txBody>
      </p:sp>
      <p:sp>
        <p:nvSpPr>
          <p:cNvPr id="12292" name="Rectangle 4"/>
          <p:cNvSpPr>
            <a:spLocks noGrp="1" noRot="1" noChangeAspect="1" noChangeArrowheads="1" noTextEdit="1"/>
          </p:cNvSpPr>
          <p:nvPr>
            <p:ph type="sldImg" idx="2"/>
          </p:nvPr>
        </p:nvSpPr>
        <p:spPr bwMode="auto">
          <a:xfrm>
            <a:off x="919163" y="744538"/>
            <a:ext cx="4970462" cy="3727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0181" name="Rectangle 5"/>
          <p:cNvSpPr>
            <a:spLocks noGrp="1" noChangeArrowheads="1"/>
          </p:cNvSpPr>
          <p:nvPr>
            <p:ph type="body" sz="quarter" idx="3"/>
          </p:nvPr>
        </p:nvSpPr>
        <p:spPr bwMode="auto">
          <a:xfrm>
            <a:off x="679450" y="4721225"/>
            <a:ext cx="5446713"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0182" name="Rectangle 6"/>
          <p:cNvSpPr>
            <a:spLocks noGrp="1" noChangeArrowheads="1"/>
          </p:cNvSpPr>
          <p:nvPr>
            <p:ph type="ftr" sz="quarter" idx="4"/>
          </p:nvPr>
        </p:nvSpPr>
        <p:spPr bwMode="auto">
          <a:xfrm>
            <a:off x="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50183" name="Rectangle 7"/>
          <p:cNvSpPr>
            <a:spLocks noGrp="1" noChangeArrowheads="1"/>
          </p:cNvSpPr>
          <p:nvPr>
            <p:ph type="sldNum" sz="quarter" idx="5"/>
          </p:nvPr>
        </p:nvSpPr>
        <p:spPr bwMode="auto">
          <a:xfrm>
            <a:off x="385445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fld id="{C2EE8C6C-E626-427D-B640-F5DF0133F91E}" type="slidenum">
              <a:rPr lang="ja-JP" altLang="en-US"/>
              <a:pPr>
                <a:defRPr/>
              </a:pPr>
              <a:t>‹#›</a:t>
            </a:fld>
            <a:endParaRPr lang="en-US" altLang="ja-JP"/>
          </a:p>
        </p:txBody>
      </p:sp>
    </p:spTree>
    <p:extLst>
      <p:ext uri="{BB962C8B-B14F-4D97-AF65-F5344CB8AC3E}">
        <p14:creationId xmlns:p14="http://schemas.microsoft.com/office/powerpoint/2010/main" val="204019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57263" eaLnBrk="0" hangingPunct="0">
              <a:defRPr sz="1200">
                <a:solidFill>
                  <a:srgbClr val="484848"/>
                </a:solidFill>
                <a:latin typeface="Arial" charset="0"/>
                <a:ea typeface="HG丸ｺﾞｼｯｸM-PRO" pitchFamily="50" charset="-128"/>
              </a:defRPr>
            </a:lvl1pPr>
            <a:lvl2pPr marL="742950" indent="-285750" defTabSz="957263" eaLnBrk="0" hangingPunct="0">
              <a:defRPr sz="1200">
                <a:solidFill>
                  <a:srgbClr val="484848"/>
                </a:solidFill>
                <a:latin typeface="Arial" charset="0"/>
                <a:ea typeface="HG丸ｺﾞｼｯｸM-PRO" pitchFamily="50" charset="-128"/>
              </a:defRPr>
            </a:lvl2pPr>
            <a:lvl3pPr marL="1143000" indent="-228600" defTabSz="957263" eaLnBrk="0" hangingPunct="0">
              <a:defRPr sz="1200">
                <a:solidFill>
                  <a:srgbClr val="484848"/>
                </a:solidFill>
                <a:latin typeface="Arial" charset="0"/>
                <a:ea typeface="HG丸ｺﾞｼｯｸM-PRO" pitchFamily="50" charset="-128"/>
              </a:defRPr>
            </a:lvl3pPr>
            <a:lvl4pPr marL="1600200" indent="-228600" defTabSz="957263" eaLnBrk="0" hangingPunct="0">
              <a:defRPr sz="1200">
                <a:solidFill>
                  <a:srgbClr val="484848"/>
                </a:solidFill>
                <a:latin typeface="Arial" charset="0"/>
                <a:ea typeface="HG丸ｺﾞｼｯｸM-PRO" pitchFamily="50" charset="-128"/>
              </a:defRPr>
            </a:lvl4pPr>
            <a:lvl5pPr marL="2057400" indent="-228600" defTabSz="957263" eaLnBrk="0" hangingPunct="0">
              <a:defRPr sz="1200">
                <a:solidFill>
                  <a:srgbClr val="484848"/>
                </a:solidFill>
                <a:latin typeface="Arial" charset="0"/>
                <a:ea typeface="HG丸ｺﾞｼｯｸM-PRO" pitchFamily="50" charset="-128"/>
              </a:defRPr>
            </a:lvl5pPr>
            <a:lvl6pPr marL="25146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7258892A-72EE-4E0E-970C-63642359DE19}" type="slidenum">
              <a:rPr lang="ja-JP" altLang="en-US" sz="1300" smtClean="0">
                <a:solidFill>
                  <a:schemeClr val="tx1"/>
                </a:solidFill>
                <a:ea typeface="ＭＳ Ｐゴシック" pitchFamily="50" charset="-128"/>
              </a:rPr>
              <a:pPr eaLnBrk="1" hangingPunct="1"/>
              <a:t>1</a:t>
            </a:fld>
            <a:endParaRPr lang="en-US" altLang="ja-JP" sz="1300" smtClean="0">
              <a:solidFill>
                <a:schemeClr val="tx1"/>
              </a:solidFill>
              <a:ea typeface="ＭＳ Ｐゴシック" pitchFamily="50"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ja-JP" altLang="en-US" smtClean="0"/>
          </a:p>
        </p:txBody>
      </p:sp>
    </p:spTree>
    <p:extLst>
      <p:ext uri="{BB962C8B-B14F-4D97-AF65-F5344CB8AC3E}">
        <p14:creationId xmlns:p14="http://schemas.microsoft.com/office/powerpoint/2010/main" val="2563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2</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3178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3</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9164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4</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85470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5</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01114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6</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22645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7</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45236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8</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64160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9</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79615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6858000"/>
          </a:xfrm>
          <a:prstGeom prst="rect">
            <a:avLst/>
          </a:prstGeom>
          <a:gradFill rotWithShape="1">
            <a:gsLst>
              <a:gs pos="0">
                <a:srgbClr val="0066CC"/>
              </a:gs>
              <a:gs pos="100000">
                <a:srgbClr val="7DB1E5"/>
              </a:gs>
            </a:gsLst>
            <a:lin ang="0" scaled="1"/>
          </a:gradFill>
          <a:ln>
            <a:noFill/>
          </a:ln>
          <a:effectLst/>
          <a:extLs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4" name="AutoShape 7"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userDrawn="1"/>
        </p:nvSpPr>
        <p:spPr bwMode="auto">
          <a:xfrm>
            <a:off x="152400" y="6461125"/>
            <a:ext cx="1527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en-US" altLang="ja-JP" sz="2000" smtClean="0">
                <a:solidFill>
                  <a:schemeClr val="bg1"/>
                </a:solidFill>
                <a:latin typeface="Arial Narrow" pitchFamily="34" charset="0"/>
                <a:ea typeface="ＭＳ Ｐゴシック" pitchFamily="50" charset="-128"/>
              </a:rPr>
              <a:t>NetCommerce</a:t>
            </a:r>
          </a:p>
        </p:txBody>
      </p:sp>
      <p:sp>
        <p:nvSpPr>
          <p:cNvPr id="6" name="Text Box 9"/>
          <p:cNvSpPr txBox="1">
            <a:spLocks noChangeArrowheads="1"/>
          </p:cNvSpPr>
          <p:nvPr userDrawn="1"/>
        </p:nvSpPr>
        <p:spPr bwMode="auto">
          <a:xfrm>
            <a:off x="1828800" y="6461125"/>
            <a:ext cx="21891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en-US" altLang="ja-JP" sz="2000" smtClean="0">
                <a:solidFill>
                  <a:srgbClr val="FF3300"/>
                </a:solidFill>
                <a:ea typeface="ＭＳ Ｐゴシック" pitchFamily="50" charset="-128"/>
              </a:rPr>
              <a:t>applied marketing</a:t>
            </a:r>
          </a:p>
        </p:txBody>
      </p:sp>
      <p:sp>
        <p:nvSpPr>
          <p:cNvPr id="7" name="Text Box 10"/>
          <p:cNvSpPr txBox="1">
            <a:spLocks noChangeArrowheads="1"/>
          </p:cNvSpPr>
          <p:nvPr userDrawn="1"/>
        </p:nvSpPr>
        <p:spPr bwMode="auto">
          <a:xfrm>
            <a:off x="5883275" y="6643688"/>
            <a:ext cx="326072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r">
              <a:spcBef>
                <a:spcPct val="20000"/>
              </a:spcBef>
              <a:defRPr/>
            </a:pPr>
            <a:r>
              <a:rPr lang="en-US" altLang="ja-JP" sz="800" dirty="0" smtClean="0">
                <a:solidFill>
                  <a:srgbClr val="484848"/>
                </a:solidFill>
                <a:ea typeface="ＭＳ Ｐゴシック" pitchFamily="50" charset="-128"/>
              </a:rPr>
              <a:t>2009-2011,all rights reserved by </a:t>
            </a:r>
            <a:r>
              <a:rPr lang="en-US" altLang="ja-JP" sz="800" dirty="0" err="1" smtClean="0">
                <a:solidFill>
                  <a:srgbClr val="484848"/>
                </a:solidFill>
                <a:ea typeface="ＭＳ Ｐゴシック" pitchFamily="50" charset="-128"/>
              </a:rPr>
              <a:t>NetCommerce</a:t>
            </a:r>
            <a:r>
              <a:rPr lang="en-US" altLang="ja-JP" sz="800" dirty="0" smtClean="0">
                <a:solidFill>
                  <a:srgbClr val="484848"/>
                </a:solidFill>
                <a:ea typeface="ＭＳ Ｐゴシック" pitchFamily="50" charset="-128"/>
              </a:rPr>
              <a:t> &amp; applied marketing</a:t>
            </a:r>
          </a:p>
        </p:txBody>
      </p:sp>
      <p:sp>
        <p:nvSpPr>
          <p:cNvPr id="8" name="Line 11"/>
          <p:cNvSpPr>
            <a:spLocks noChangeShapeType="1"/>
          </p:cNvSpPr>
          <p:nvPr userDrawn="1"/>
        </p:nvSpPr>
        <p:spPr bwMode="auto">
          <a:xfrm>
            <a:off x="4038600" y="3352800"/>
            <a:ext cx="0" cy="3505200"/>
          </a:xfrm>
          <a:prstGeom prst="line">
            <a:avLst/>
          </a:prstGeom>
          <a:noFill/>
          <a:ln w="12700">
            <a:solidFill>
              <a:srgbClr val="B2B2B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9" name="Line 12"/>
          <p:cNvSpPr>
            <a:spLocks noChangeShapeType="1"/>
          </p:cNvSpPr>
          <p:nvPr userDrawn="1"/>
        </p:nvSpPr>
        <p:spPr bwMode="auto">
          <a:xfrm>
            <a:off x="4038600" y="0"/>
            <a:ext cx="0" cy="2438400"/>
          </a:xfrm>
          <a:prstGeom prst="line">
            <a:avLst/>
          </a:prstGeom>
          <a:noFill/>
          <a:ln w="12700">
            <a:solidFill>
              <a:srgbClr val="B2B2B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0" name="Text Box 13"/>
          <p:cNvSpPr txBox="1">
            <a:spLocks noChangeArrowheads="1"/>
          </p:cNvSpPr>
          <p:nvPr userDrawn="1"/>
        </p:nvSpPr>
        <p:spPr bwMode="auto">
          <a:xfrm>
            <a:off x="7032107" y="0"/>
            <a:ext cx="204414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ja-JP" altLang="en-US" dirty="0" smtClean="0">
                <a:solidFill>
                  <a:srgbClr val="484848"/>
                </a:solidFill>
                <a:ea typeface="HGP創英角ｺﾞｼｯｸUB" pitchFamily="50" charset="-128"/>
              </a:rPr>
              <a:t>ＩＴソリューション塾　講義資料</a:t>
            </a:r>
          </a:p>
        </p:txBody>
      </p:sp>
      <p:sp>
        <p:nvSpPr>
          <p:cNvPr id="11" name="Line 16"/>
          <p:cNvSpPr>
            <a:spLocks noChangeShapeType="1"/>
          </p:cNvSpPr>
          <p:nvPr userDrawn="1"/>
        </p:nvSpPr>
        <p:spPr bwMode="auto">
          <a:xfrm>
            <a:off x="1828800" y="3352800"/>
            <a:ext cx="6629400" cy="0"/>
          </a:xfrm>
          <a:prstGeom prst="line">
            <a:avLst/>
          </a:prstGeom>
          <a:noFill/>
          <a:ln w="38100">
            <a:solidFill>
              <a:srgbClr val="4168A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2" name="Line 17"/>
          <p:cNvSpPr>
            <a:spLocks noChangeShapeType="1"/>
          </p:cNvSpPr>
          <p:nvPr userDrawn="1"/>
        </p:nvSpPr>
        <p:spPr bwMode="auto">
          <a:xfrm>
            <a:off x="457200" y="3352800"/>
            <a:ext cx="1371600"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pPr lvl="0"/>
            <a:r>
              <a:rPr lang="ja-JP" altLang="en-US" noProof="0" smtClean="0"/>
              <a:t>マスタ タイトルの書式設定</a:t>
            </a:r>
          </a:p>
        </p:txBody>
      </p:sp>
    </p:spTree>
    <p:extLst>
      <p:ext uri="{BB962C8B-B14F-4D97-AF65-F5344CB8AC3E}">
        <p14:creationId xmlns:p14="http://schemas.microsoft.com/office/powerpoint/2010/main" val="33471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754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983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399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44414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372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98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66363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64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55399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4375406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userDrawn="1"/>
        </p:nvSpPr>
        <p:spPr bwMode="auto">
          <a:xfrm>
            <a:off x="0" y="0"/>
            <a:ext cx="9144000" cy="838200"/>
          </a:xfrm>
          <a:prstGeom prst="rect">
            <a:avLst/>
          </a:prstGeom>
          <a:gradFill rotWithShape="1">
            <a:gsLst>
              <a:gs pos="0">
                <a:srgbClr val="0066CC"/>
              </a:gs>
              <a:gs pos="100000">
                <a:srgbClr val="7DB1E5"/>
              </a:gs>
            </a:gsLst>
            <a:lin ang="0" scaled="1"/>
          </a:gradFill>
          <a:ln>
            <a:noFill/>
          </a:ln>
          <a:effectLst/>
          <a:extLs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27" name="Rectangle 7"/>
          <p:cNvSpPr>
            <a:spLocks noChangeArrowheads="1"/>
          </p:cNvSpPr>
          <p:nvPr/>
        </p:nvSpPr>
        <p:spPr bwMode="auto">
          <a:xfrm>
            <a:off x="0" y="1282700"/>
            <a:ext cx="9144000" cy="55753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lgn="ctr"/>
            <a:endParaRPr lang="ja-JP" altLang="en-US" sz="1600">
              <a:ea typeface="ＭＳ Ｐゴシック" pitchFamily="50" charset="-128"/>
            </a:endParaRPr>
          </a:p>
        </p:txBody>
      </p:sp>
      <p:sp>
        <p:nvSpPr>
          <p:cNvPr id="1028" name="Rectangle 2"/>
          <p:cNvSpPr>
            <a:spLocks noGrp="1" noChangeArrowheads="1"/>
          </p:cNvSpPr>
          <p:nvPr>
            <p:ph type="title"/>
          </p:nvPr>
        </p:nvSpPr>
        <p:spPr bwMode="auto">
          <a:xfrm>
            <a:off x="152400" y="152400"/>
            <a:ext cx="8229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9" name="AutoShape 20"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1046" name="Text Box 22"/>
          <p:cNvSpPr txBox="1">
            <a:spLocks noChangeArrowheads="1"/>
          </p:cNvSpPr>
          <p:nvPr userDrawn="1"/>
        </p:nvSpPr>
        <p:spPr bwMode="auto">
          <a:xfrm>
            <a:off x="6537325" y="6583363"/>
            <a:ext cx="26066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defRPr/>
            </a:pPr>
            <a:r>
              <a:rPr lang="en-US" altLang="ja-JP" smtClean="0">
                <a:solidFill>
                  <a:srgbClr val="FF3300"/>
                </a:solidFill>
                <a:ea typeface="ＭＳ Ｐゴシック" pitchFamily="50" charset="-128"/>
              </a:rPr>
              <a:t>Net</a:t>
            </a:r>
            <a:r>
              <a:rPr lang="en-US" altLang="ja-JP" smtClean="0">
                <a:solidFill>
                  <a:srgbClr val="006699"/>
                </a:solidFill>
                <a:ea typeface="ＭＳ Ｐゴシック" pitchFamily="50" charset="-128"/>
              </a:rPr>
              <a:t>Commerce</a:t>
            </a:r>
            <a:r>
              <a:rPr lang="ja-JP" altLang="en-US" smtClean="0">
                <a:solidFill>
                  <a:srgbClr val="006699"/>
                </a:solidFill>
                <a:ea typeface="ＭＳ Ｐゴシック" pitchFamily="50" charset="-128"/>
              </a:rPr>
              <a:t>　</a:t>
            </a:r>
            <a:r>
              <a:rPr lang="en-US" altLang="ja-JP" smtClean="0">
                <a:solidFill>
                  <a:srgbClr val="006699"/>
                </a:solidFill>
                <a:ea typeface="ＭＳ Ｐゴシック" pitchFamily="50" charset="-128"/>
              </a:rPr>
              <a:t>&amp; </a:t>
            </a:r>
            <a:r>
              <a:rPr lang="en-US" altLang="ja-JP" smtClean="0">
                <a:solidFill>
                  <a:srgbClr val="FF3300"/>
                </a:solidFill>
                <a:ea typeface="ＭＳ Ｐゴシック" pitchFamily="50" charset="-128"/>
              </a:rPr>
              <a:t>applied Marketing</a:t>
            </a:r>
          </a:p>
        </p:txBody>
      </p:sp>
      <p:sp>
        <p:nvSpPr>
          <p:cNvPr id="1048" name="Text Box 24"/>
          <p:cNvSpPr txBox="1">
            <a:spLocks noChangeArrowheads="1"/>
          </p:cNvSpPr>
          <p:nvPr userDrawn="1"/>
        </p:nvSpPr>
        <p:spPr bwMode="auto">
          <a:xfrm>
            <a:off x="0" y="6643688"/>
            <a:ext cx="326072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defRPr/>
            </a:pPr>
            <a:r>
              <a:rPr lang="en-US" altLang="ja-JP" sz="800" smtClean="0">
                <a:solidFill>
                  <a:srgbClr val="484848"/>
                </a:solidFill>
                <a:ea typeface="ＭＳ Ｐゴシック" pitchFamily="50" charset="-128"/>
              </a:rPr>
              <a:t>2009-2010,all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a:solidFill>
            <a:srgbClr val="0073A3"/>
          </a:solidFill>
          <a:latin typeface="+mn-lt"/>
          <a:ea typeface="+mn-ea"/>
          <a:cs typeface="+mn-cs"/>
        </a:defRPr>
      </a:lvl1pPr>
      <a:lvl2pPr marL="742950" indent="-285750" algn="l" rtl="0" eaLnBrk="0" fontAlgn="base" hangingPunct="0">
        <a:spcBef>
          <a:spcPct val="20000"/>
        </a:spcBef>
        <a:spcAft>
          <a:spcPct val="0"/>
        </a:spcAft>
        <a:buChar char="–"/>
        <a:defRPr sz="1600">
          <a:solidFill>
            <a:srgbClr val="484848"/>
          </a:solidFill>
          <a:latin typeface="+mn-lt"/>
        </a:defRPr>
      </a:lvl2pPr>
      <a:lvl3pPr marL="1143000" indent="-228600" algn="l" rtl="0" eaLnBrk="0" fontAlgn="base" hangingPunct="0">
        <a:spcBef>
          <a:spcPct val="20000"/>
        </a:spcBef>
        <a:spcAft>
          <a:spcPct val="0"/>
        </a:spcAft>
        <a:buChar char="•"/>
        <a:defRPr sz="1600">
          <a:solidFill>
            <a:srgbClr val="484848"/>
          </a:solidFill>
          <a:latin typeface="+mn-lt"/>
        </a:defRPr>
      </a:lvl3pPr>
      <a:lvl4pPr marL="1600200" indent="-228600" algn="l" rtl="0" eaLnBrk="0" fontAlgn="base" hangingPunct="0">
        <a:spcBef>
          <a:spcPct val="20000"/>
        </a:spcBef>
        <a:spcAft>
          <a:spcPct val="0"/>
        </a:spcAft>
        <a:buChar char="–"/>
        <a:defRPr sz="1400">
          <a:solidFill>
            <a:srgbClr val="484848"/>
          </a:solidFill>
          <a:latin typeface="+mn-lt"/>
        </a:defRPr>
      </a:lvl4pPr>
      <a:lvl5pPr marL="2057400" indent="-228600" algn="l" rtl="0" eaLnBrk="0" fontAlgn="base" hangingPunct="0">
        <a:spcBef>
          <a:spcPct val="20000"/>
        </a:spcBef>
        <a:spcAft>
          <a:spcPct val="0"/>
        </a:spcAft>
        <a:buChar char="»"/>
        <a:defRPr sz="1400">
          <a:solidFill>
            <a:srgbClr val="484848"/>
          </a:solidFill>
          <a:latin typeface="+mn-lt"/>
        </a:defRPr>
      </a:lvl5pPr>
      <a:lvl6pPr marL="2514600" indent="-228600" algn="l" rtl="0" fontAlgn="base">
        <a:spcBef>
          <a:spcPct val="20000"/>
        </a:spcBef>
        <a:spcAft>
          <a:spcPct val="0"/>
        </a:spcAft>
        <a:buChar char="»"/>
        <a:defRPr sz="1400">
          <a:solidFill>
            <a:srgbClr val="484848"/>
          </a:solidFill>
          <a:latin typeface="+mn-lt"/>
        </a:defRPr>
      </a:lvl6pPr>
      <a:lvl7pPr marL="2971800" indent="-228600" algn="l" rtl="0" fontAlgn="base">
        <a:spcBef>
          <a:spcPct val="20000"/>
        </a:spcBef>
        <a:spcAft>
          <a:spcPct val="0"/>
        </a:spcAft>
        <a:buChar char="»"/>
        <a:defRPr sz="1400">
          <a:solidFill>
            <a:srgbClr val="484848"/>
          </a:solidFill>
          <a:latin typeface="+mn-lt"/>
        </a:defRPr>
      </a:lvl7pPr>
      <a:lvl8pPr marL="3429000" indent="-228600" algn="l" rtl="0" fontAlgn="base">
        <a:spcBef>
          <a:spcPct val="20000"/>
        </a:spcBef>
        <a:spcAft>
          <a:spcPct val="0"/>
        </a:spcAft>
        <a:buChar char="»"/>
        <a:defRPr sz="1400">
          <a:solidFill>
            <a:srgbClr val="484848"/>
          </a:solidFill>
          <a:latin typeface="+mn-lt"/>
        </a:defRPr>
      </a:lvl8pPr>
      <a:lvl9pPr marL="3886200" indent="-228600" algn="l" rtl="0" fontAlgn="base">
        <a:spcBef>
          <a:spcPct val="20000"/>
        </a:spcBef>
        <a:spcAft>
          <a:spcPct val="0"/>
        </a:spcAft>
        <a:buChar char="»"/>
        <a:defRPr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ja-JP" altLang="en-US" dirty="0" smtClean="0">
                <a:ea typeface="ＭＳ Ｐゴシック" pitchFamily="50" charset="-128"/>
              </a:rPr>
              <a:t>提案型営業の課題発掘術</a:t>
            </a:r>
          </a:p>
        </p:txBody>
      </p:sp>
      <p:sp>
        <p:nvSpPr>
          <p:cNvPr id="3075" name="Text Box 7"/>
          <p:cNvSpPr txBox="1">
            <a:spLocks noChangeArrowheads="1"/>
          </p:cNvSpPr>
          <p:nvPr/>
        </p:nvSpPr>
        <p:spPr bwMode="auto">
          <a:xfrm>
            <a:off x="7435850" y="228600"/>
            <a:ext cx="1708150" cy="244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r" eaLnBrk="1" hangingPunct="1"/>
            <a:r>
              <a:rPr lang="ja-JP" altLang="en-US" sz="1000"/>
              <a:t>ソリューション営業スキル</a:t>
            </a:r>
          </a:p>
        </p:txBody>
      </p:sp>
      <p:pic>
        <p:nvPicPr>
          <p:cNvPr id="3" name="図 2"/>
          <p:cNvPicPr>
            <a:picLocks noChangeAspect="1"/>
          </p:cNvPicPr>
          <p:nvPr/>
        </p:nvPicPr>
        <p:blipFill>
          <a:blip r:embed="rId3"/>
          <a:stretch>
            <a:fillRect/>
          </a:stretch>
        </p:blipFill>
        <p:spPr>
          <a:xfrm>
            <a:off x="1" y="4579"/>
            <a:ext cx="9144000" cy="6100763"/>
          </a:xfrm>
          <a:prstGeom prst="rect">
            <a:avLst/>
          </a:prstGeom>
        </p:spPr>
      </p:pic>
      <p:sp>
        <p:nvSpPr>
          <p:cNvPr id="6" name="Rectangle 4"/>
          <p:cNvSpPr txBox="1">
            <a:spLocks noChangeArrowheads="1"/>
          </p:cNvSpPr>
          <p:nvPr/>
        </p:nvSpPr>
        <p:spPr bwMode="auto">
          <a:xfrm>
            <a:off x="228600" y="4267200"/>
            <a:ext cx="82296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eaLnBrk="1" hangingPunct="1"/>
            <a:r>
              <a:rPr lang="ja-JP" altLang="en-US" sz="3600" dirty="0" smtClean="0">
                <a:solidFill>
                  <a:schemeClr val="bg1"/>
                </a:solidFill>
                <a:effectLst>
                  <a:glow rad="228600">
                    <a:schemeClr val="accent2">
                      <a:satMod val="175000"/>
                      <a:alpha val="40000"/>
                    </a:schemeClr>
                  </a:glow>
                </a:effectLst>
                <a:latin typeface="HGP創英角ｺﾞｼｯｸUB" pitchFamily="50" charset="-128"/>
                <a:ea typeface="HGP創英角ｺﾞｼｯｸUB" pitchFamily="50" charset="-128"/>
              </a:rPr>
              <a:t>提案型営業の課題発掘術</a:t>
            </a:r>
          </a:p>
        </p:txBody>
      </p:sp>
      <p:sp>
        <p:nvSpPr>
          <p:cNvPr id="7" name="正方形/長方形 6"/>
          <p:cNvSpPr/>
          <p:nvPr/>
        </p:nvSpPr>
        <p:spPr>
          <a:xfrm>
            <a:off x="180224" y="344630"/>
            <a:ext cx="4413388" cy="502702"/>
          </a:xfrm>
          <a:prstGeom prst="rect">
            <a:avLst/>
          </a:prstGeom>
        </p:spPr>
        <p:txBody>
          <a:bodyPr wrap="none">
            <a:spAutoFit/>
          </a:bodyPr>
          <a:lstStyle/>
          <a:p>
            <a:pPr algn="r">
              <a:lnSpc>
                <a:spcPct val="80000"/>
              </a:lnSpc>
              <a:buClr>
                <a:schemeClr val="hlink"/>
              </a:buClr>
              <a:buSzPct val="110000"/>
            </a:pPr>
            <a:r>
              <a:rPr lang="ja-JP" altLang="en-US" sz="3200" dirty="0" smtClean="0">
                <a:solidFill>
                  <a:schemeClr val="bg1"/>
                </a:solidFill>
                <a:effectLst>
                  <a:glow rad="228600">
                    <a:schemeClr val="accent2">
                      <a:satMod val="175000"/>
                      <a:alpha val="40000"/>
                    </a:schemeClr>
                  </a:glow>
                </a:effectLst>
                <a:ea typeface="HGP創英角ｺﾞｼｯｸUB" pitchFamily="50" charset="-128"/>
              </a:rPr>
              <a:t>仮説検証型のアプローチ</a:t>
            </a:r>
            <a:endParaRPr lang="ja-JP" altLang="en-US" sz="3200" dirty="0">
              <a:solidFill>
                <a:schemeClr val="bg1"/>
              </a:solidFill>
              <a:effectLst>
                <a:glow rad="228600">
                  <a:schemeClr val="accent2">
                    <a:satMod val="175000"/>
                    <a:alpha val="40000"/>
                  </a:schemeClr>
                </a:glow>
              </a:effectLst>
              <a:ea typeface="HGP創英角ｺﾞｼｯｸUB" pitchFamily="50" charset="-128"/>
            </a:endParaRPr>
          </a:p>
        </p:txBody>
      </p:sp>
      <p:sp>
        <p:nvSpPr>
          <p:cNvPr id="4" name="正方形/長方形 3"/>
          <p:cNvSpPr/>
          <p:nvPr/>
        </p:nvSpPr>
        <p:spPr bwMode="auto">
          <a:xfrm>
            <a:off x="0" y="6096000"/>
            <a:ext cx="9144000" cy="762000"/>
          </a:xfrm>
          <a:prstGeom prst="rect">
            <a:avLst/>
          </a:pr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Text Box 19"/>
          <p:cNvSpPr txBox="1">
            <a:spLocks noChangeArrowheads="1"/>
          </p:cNvSpPr>
          <p:nvPr/>
        </p:nvSpPr>
        <p:spPr bwMode="auto">
          <a:xfrm>
            <a:off x="7142781" y="6584298"/>
            <a:ext cx="2001219"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spcBef>
                <a:spcPct val="20000"/>
              </a:spcBef>
            </a:pPr>
            <a:r>
              <a:rPr lang="en-US" altLang="ja-JP" sz="800" dirty="0">
                <a:solidFill>
                  <a:schemeClr val="tx1"/>
                </a:solidFill>
              </a:rPr>
              <a:t>All rights reserved by </a:t>
            </a:r>
            <a:r>
              <a:rPr lang="en-US" altLang="ja-JP" sz="800" dirty="0" smtClean="0">
                <a:solidFill>
                  <a:schemeClr val="tx1"/>
                </a:solidFill>
              </a:rPr>
              <a:t>NetCommerce </a:t>
            </a:r>
            <a:r>
              <a:rPr lang="en-US" altLang="ja-JP" sz="800" dirty="0" err="1" smtClean="0">
                <a:solidFill>
                  <a:schemeClr val="tx1"/>
                </a:solidFill>
              </a:rPr>
              <a:t>inc.</a:t>
            </a:r>
            <a:endParaRPr lang="en-US" altLang="ja-JP" sz="800" dirty="0">
              <a:solidFill>
                <a:schemeClr val="tx1"/>
              </a:solidFill>
            </a:endParaRPr>
          </a:p>
        </p:txBody>
      </p:sp>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3941930" y="6579349"/>
            <a:ext cx="1257140" cy="225025"/>
          </a:xfrm>
          <a:prstGeom prst="rect">
            <a:avLst/>
          </a:prstGeom>
          <a:noFill/>
          <a:ln>
            <a:noFill/>
          </a:ln>
        </p:spPr>
      </p:pic>
      <p:sp>
        <p:nvSpPr>
          <p:cNvPr id="11" name="Text Box 21"/>
          <p:cNvSpPr txBox="1">
            <a:spLocks noChangeArrowheads="1"/>
          </p:cNvSpPr>
          <p:nvPr/>
        </p:nvSpPr>
        <p:spPr bwMode="auto">
          <a:xfrm>
            <a:off x="6607744" y="6584298"/>
            <a:ext cx="669975"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r" eaLnBrk="1" hangingPunct="1">
              <a:spcBef>
                <a:spcPct val="20000"/>
              </a:spcBef>
            </a:pPr>
            <a:r>
              <a:rPr lang="en-US" altLang="ja-JP" sz="800" dirty="0" smtClean="0">
                <a:solidFill>
                  <a:schemeClr val="tx1"/>
                </a:solidFill>
              </a:rPr>
              <a:t>2008-2013</a:t>
            </a:r>
            <a:endParaRPr lang="ja-JP" altLang="en-US" sz="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609600" y="1066800"/>
            <a:ext cx="7924800" cy="5486400"/>
          </a:xfrm>
          <a:prstGeom prst="roundRect">
            <a:avLst>
              <a:gd name="adj" fmla="val 2468"/>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追加オーダーに</a:t>
            </a:r>
            <a:r>
              <a:rPr lang="ja-JP" altLang="en-US" sz="2400" dirty="0">
                <a:ea typeface="ＭＳ Ｐゴシック" pitchFamily="50" charset="-128"/>
              </a:rPr>
              <a:t>ついて</a:t>
            </a:r>
            <a:r>
              <a:rPr lang="ja-JP" altLang="en-US" sz="2400" dirty="0" smtClean="0">
                <a:ea typeface="ＭＳ Ｐゴシック" pitchFamily="50" charset="-128"/>
              </a:rPr>
              <a:t>の応対／ケースＡ</a:t>
            </a:r>
            <a:endParaRPr lang="ja-JP" altLang="en-US" sz="2400" dirty="0">
              <a:ea typeface="ＭＳ Ｐゴシック" pitchFamily="50" charset="-128"/>
            </a:endParaRPr>
          </a:p>
        </p:txBody>
      </p:sp>
      <p:sp>
        <p:nvSpPr>
          <p:cNvPr id="2" name="テキスト ボックス 1"/>
          <p:cNvSpPr txBox="1"/>
          <p:nvPr/>
        </p:nvSpPr>
        <p:spPr>
          <a:xfrm>
            <a:off x="969818" y="1720197"/>
            <a:ext cx="7239000" cy="2997743"/>
          </a:xfrm>
          <a:prstGeom prst="rect">
            <a:avLst/>
          </a:prstGeom>
          <a:noFill/>
        </p:spPr>
        <p:txBody>
          <a:bodyPr wrap="square" rtlCol="0">
            <a:spAutoFit/>
          </a:bodyPr>
          <a:lstStyle/>
          <a:p>
            <a:r>
              <a:rPr kumimoji="1" lang="ja-JP" altLang="en-US" sz="1600" b="1" dirty="0" smtClean="0">
                <a:solidFill>
                  <a:srgbClr val="3366FF"/>
                </a:solidFill>
                <a:latin typeface="HGP創英角ｺﾞｼｯｸUB" pitchFamily="50" charset="-128"/>
                <a:ea typeface="HGP創英角ｺﾞｼｯｸUB" pitchFamily="50" charset="-128"/>
              </a:rPr>
              <a:t>お客様</a:t>
            </a:r>
            <a:r>
              <a:rPr kumimoji="1" lang="ja-JP" altLang="en-US" sz="1600" dirty="0" smtClean="0">
                <a:solidFill>
                  <a:srgbClr val="3366FF"/>
                </a:solidFill>
                <a:latin typeface="HGP創英角ｺﾞｼｯｸUB" pitchFamily="50" charset="-128"/>
                <a:ea typeface="HGP創英角ｺﾞｼｯｸUB" pitchFamily="50" charset="-128"/>
              </a:rPr>
              <a:t>：</a:t>
            </a:r>
            <a:r>
              <a:rPr kumimoji="1" lang="en-US" altLang="ja-JP" sz="1600" dirty="0" smtClean="0">
                <a:solidFill>
                  <a:srgbClr val="3366FF"/>
                </a:solidFill>
                <a:latin typeface="HGP創英角ｺﾞｼｯｸUB" pitchFamily="50" charset="-128"/>
                <a:ea typeface="HGP創英角ｺﾞｼｯｸUB" pitchFamily="50" charset="-128"/>
              </a:rPr>
              <a:t>	</a:t>
            </a:r>
            <a:r>
              <a:rPr kumimoji="1" lang="ja-JP" altLang="en-US" sz="1600" dirty="0" smtClean="0">
                <a:solidFill>
                  <a:srgbClr val="3366FF"/>
                </a:solidFill>
                <a:latin typeface="HGP創英角ｺﾞｼｯｸUB" pitchFamily="50" charset="-128"/>
                <a:ea typeface="HGP創英角ｺﾞｼｯｸUB" pitchFamily="50" charset="-128"/>
              </a:rPr>
              <a:t>斎藤さん、先日から使わせてもらっているあのサービスなんだが、</a:t>
            </a:r>
            <a:endParaRPr kumimoji="1" lang="en-US" altLang="ja-JP" sz="1600" dirty="0" smtClean="0">
              <a:solidFill>
                <a:srgbClr val="3366FF"/>
              </a:solidFill>
              <a:latin typeface="HGP創英角ｺﾞｼｯｸUB" pitchFamily="50" charset="-128"/>
              <a:ea typeface="HGP創英角ｺﾞｼｯｸUB" pitchFamily="50" charset="-128"/>
            </a:endParaRPr>
          </a:p>
          <a:p>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smtClean="0">
                <a:solidFill>
                  <a:srgbClr val="3366FF"/>
                </a:solidFill>
                <a:latin typeface="HGP創英角ｺﾞｼｯｸUB" pitchFamily="50" charset="-128"/>
                <a:ea typeface="HGP創英角ｺﾞｼｯｸUB" pitchFamily="50" charset="-128"/>
              </a:rPr>
              <a:t>ユーザーを</a:t>
            </a:r>
            <a:r>
              <a:rPr kumimoji="1" lang="en-US" altLang="ja-JP" sz="1600" dirty="0" smtClean="0">
                <a:solidFill>
                  <a:srgbClr val="3366FF"/>
                </a:solidFill>
                <a:latin typeface="HGP創英角ｺﾞｼｯｸUB" pitchFamily="50" charset="-128"/>
                <a:ea typeface="HGP創英角ｺﾞｼｯｸUB" pitchFamily="50" charset="-128"/>
              </a:rPr>
              <a:t>100</a:t>
            </a:r>
            <a:r>
              <a:rPr kumimoji="1" lang="ja-JP" altLang="en-US" sz="1600" dirty="0" smtClean="0">
                <a:solidFill>
                  <a:srgbClr val="3366FF"/>
                </a:solidFill>
                <a:latin typeface="HGP創英角ｺﾞｼｯｸUB" pitchFamily="50" charset="-128"/>
                <a:ea typeface="HGP創英角ｺﾞｼｯｸUB" pitchFamily="50" charset="-128"/>
              </a:rPr>
              <a:t>名増やしたいんだが、手配してもらえないだろうか。</a:t>
            </a:r>
            <a:endParaRPr kumimoji="1" lang="en-US" altLang="ja-JP" sz="1600" dirty="0" smtClean="0">
              <a:solidFill>
                <a:srgbClr val="3366FF"/>
              </a:solidFill>
              <a:latin typeface="HGP創英角ｺﾞｼｯｸUB" pitchFamily="50" charset="-128"/>
              <a:ea typeface="HGP創英角ｺﾞｼｯｸUB" pitchFamily="50" charset="-128"/>
            </a:endParaRPr>
          </a:p>
          <a:p>
            <a:endParaRPr kumimoji="1" lang="en-US" altLang="ja-JP" sz="1600" dirty="0" smtClean="0">
              <a:latin typeface="HGP創英角ｺﾞｼｯｸUB" pitchFamily="50" charset="-128"/>
              <a:ea typeface="HGP創英角ｺﾞｼｯｸUB" pitchFamily="50" charset="-128"/>
            </a:endParaRPr>
          </a:p>
          <a:p>
            <a:r>
              <a:rPr kumimoji="1" lang="ja-JP" altLang="en-US" sz="1600" b="1" dirty="0" smtClean="0">
                <a:latin typeface="HGP創英角ｺﾞｼｯｸUB" pitchFamily="50" charset="-128"/>
                <a:ea typeface="HGP創英角ｺﾞｼｯｸUB" pitchFamily="50" charset="-128"/>
              </a:rPr>
              <a:t>斎　藤</a:t>
            </a:r>
            <a:r>
              <a:rPr kumimoji="1" lang="ja-JP" altLang="en-US" sz="1600" dirty="0" smtClean="0">
                <a:latin typeface="HGP創英角ｺﾞｼｯｸUB" pitchFamily="50" charset="-128"/>
                <a:ea typeface="HGP創英角ｺﾞｼｯｸUB" pitchFamily="50" charset="-128"/>
              </a:rPr>
              <a:t>：</a:t>
            </a:r>
            <a:r>
              <a:rPr kumimoji="1" lang="en-US" altLang="ja-JP" sz="1600" dirty="0" smtClean="0">
                <a:latin typeface="HGP創英角ｺﾞｼｯｸUB" pitchFamily="50" charset="-128"/>
                <a:ea typeface="HGP創英角ｺﾞｼｯｸUB" pitchFamily="50" charset="-128"/>
              </a:rPr>
              <a:t>	</a:t>
            </a:r>
            <a:r>
              <a:rPr kumimoji="1" lang="ja-JP" altLang="en-US" sz="1600" dirty="0" smtClean="0">
                <a:latin typeface="HGP創英角ｺﾞｼｯｸUB" pitchFamily="50" charset="-128"/>
                <a:ea typeface="HGP創英角ｺﾞｼｯｸUB" pitchFamily="50" charset="-128"/>
              </a:rPr>
              <a:t>ありがとうございます。すぐ手配させていただきます。</a:t>
            </a:r>
            <a:endParaRPr kumimoji="1" lang="en-US" altLang="ja-JP" sz="1600" dirty="0" smtClean="0">
              <a:latin typeface="HGP創英角ｺﾞｼｯｸUB" pitchFamily="50" charset="-128"/>
              <a:ea typeface="HGP創英角ｺﾞｼｯｸUB" pitchFamily="50" charset="-128"/>
            </a:endParaRPr>
          </a:p>
          <a:p>
            <a:r>
              <a:rPr kumimoji="1" lang="en-US" altLang="ja-JP" sz="1600" dirty="0">
                <a:latin typeface="HGP創英角ｺﾞｼｯｸUB" pitchFamily="50" charset="-128"/>
                <a:ea typeface="HGP創英角ｺﾞｼｯｸUB" pitchFamily="50" charset="-128"/>
              </a:rPr>
              <a:t>	</a:t>
            </a:r>
            <a:r>
              <a:rPr kumimoji="1" lang="ja-JP" altLang="en-US" sz="1600" dirty="0" smtClean="0">
                <a:latin typeface="HGP創英角ｺﾞｼｯｸUB" pitchFamily="50" charset="-128"/>
                <a:ea typeface="HGP創英角ｺﾞｼｯｸUB" pitchFamily="50" charset="-128"/>
              </a:rPr>
              <a:t>ところで、いつからスタートさせていただければよろしいでしょうか？</a:t>
            </a:r>
            <a:endParaRPr kumimoji="1" lang="en-US" altLang="ja-JP" sz="1600" dirty="0" smtClean="0">
              <a:latin typeface="HGP創英角ｺﾞｼｯｸUB" pitchFamily="50" charset="-128"/>
              <a:ea typeface="HGP創英角ｺﾞｼｯｸUB" pitchFamily="50" charset="-128"/>
            </a:endParaRPr>
          </a:p>
          <a:p>
            <a:endParaRPr kumimoji="1" lang="en-US" altLang="ja-JP" sz="1600" dirty="0" smtClean="0">
              <a:latin typeface="HGP創英角ｺﾞｼｯｸUB" pitchFamily="50" charset="-128"/>
              <a:ea typeface="HGP創英角ｺﾞｼｯｸUB" pitchFamily="50" charset="-128"/>
            </a:endParaRPr>
          </a:p>
          <a:p>
            <a:r>
              <a:rPr kumimoji="1" lang="ja-JP" altLang="en-US" sz="1600" b="1" dirty="0">
                <a:latin typeface="HGP創英角ｺﾞｼｯｸUB" pitchFamily="50" charset="-128"/>
                <a:ea typeface="HGP創英角ｺﾞｼｯｸUB" pitchFamily="50" charset="-128"/>
              </a:rPr>
              <a:t>お客</a:t>
            </a:r>
            <a:r>
              <a:rPr kumimoji="1" lang="ja-JP" altLang="en-US" sz="1600" b="1" dirty="0" smtClean="0">
                <a:latin typeface="HGP創英角ｺﾞｼｯｸUB" pitchFamily="50" charset="-128"/>
                <a:ea typeface="HGP創英角ｺﾞｼｯｸUB" pitchFamily="50" charset="-128"/>
              </a:rPr>
              <a:t>様</a:t>
            </a:r>
            <a:r>
              <a:rPr kumimoji="1" lang="ja-JP" altLang="en-US" sz="1600" dirty="0" smtClean="0">
                <a:latin typeface="HGP創英角ｺﾞｼｯｸUB" pitchFamily="50" charset="-128"/>
                <a:ea typeface="HGP創英角ｺﾞｼｯｸUB" pitchFamily="50" charset="-128"/>
              </a:rPr>
              <a:t>：</a:t>
            </a:r>
            <a:r>
              <a:rPr kumimoji="1" lang="en-US" altLang="ja-JP" sz="1600" dirty="0" smtClean="0">
                <a:latin typeface="HGP創英角ｺﾞｼｯｸUB" pitchFamily="50" charset="-128"/>
                <a:ea typeface="HGP創英角ｺﾞｼｯｸUB" pitchFamily="50" charset="-128"/>
              </a:rPr>
              <a:t>	</a:t>
            </a:r>
            <a:r>
              <a:rPr kumimoji="1" lang="ja-JP" altLang="en-US" sz="1600" smtClean="0">
                <a:latin typeface="HGP創英角ｺﾞｼｯｸUB" pitchFamily="50" charset="-128"/>
                <a:ea typeface="HGP創英角ｺﾞｼｯｸUB" pitchFamily="50" charset="-128"/>
              </a:rPr>
              <a:t>来月の</a:t>
            </a:r>
            <a:r>
              <a:rPr kumimoji="1" lang="ja-JP" altLang="en-US" sz="1600" dirty="0" smtClean="0">
                <a:latin typeface="HGP創英角ｺﾞｼｯｸUB" pitchFamily="50" charset="-128"/>
                <a:ea typeface="HGP創英角ｺﾞｼｯｸUB" pitchFamily="50" charset="-128"/>
              </a:rPr>
              <a:t>はじめから使わせてもらえないだろうか。</a:t>
            </a:r>
          </a:p>
          <a:p>
            <a:endParaRPr kumimoji="1" lang="en-US" altLang="ja-JP" sz="1600" dirty="0" smtClean="0">
              <a:latin typeface="HGP創英角ｺﾞｼｯｸUB" pitchFamily="50" charset="-128"/>
              <a:ea typeface="HGP創英角ｺﾞｼｯｸUB" pitchFamily="50" charset="-128"/>
            </a:endParaRPr>
          </a:p>
          <a:p>
            <a:r>
              <a:rPr kumimoji="1" lang="ja-JP" altLang="en-US" sz="1600" b="1" dirty="0" smtClean="0">
                <a:latin typeface="HGP創英角ｺﾞｼｯｸUB" pitchFamily="50" charset="-128"/>
                <a:ea typeface="HGP創英角ｺﾞｼｯｸUB" pitchFamily="50" charset="-128"/>
              </a:rPr>
              <a:t>斎　藤</a:t>
            </a:r>
            <a:r>
              <a:rPr kumimoji="1" lang="ja-JP" altLang="en-US" sz="1600" dirty="0" smtClean="0">
                <a:latin typeface="HGP創英角ｺﾞｼｯｸUB" pitchFamily="50" charset="-128"/>
                <a:ea typeface="HGP創英角ｺﾞｼｯｸUB" pitchFamily="50" charset="-128"/>
              </a:rPr>
              <a:t>：</a:t>
            </a:r>
            <a:r>
              <a:rPr kumimoji="1" lang="en-US" altLang="ja-JP" sz="1600" dirty="0" smtClean="0">
                <a:latin typeface="HGP創英角ｺﾞｼｯｸUB" pitchFamily="50" charset="-128"/>
                <a:ea typeface="HGP創英角ｺﾞｼｯｸUB" pitchFamily="50" charset="-128"/>
              </a:rPr>
              <a:t>	</a:t>
            </a:r>
            <a:r>
              <a:rPr kumimoji="1" lang="ja-JP" altLang="en-US" sz="1600" dirty="0" smtClean="0">
                <a:latin typeface="HGP創英角ｺﾞｼｯｸUB" pitchFamily="50" charset="-128"/>
                <a:ea typeface="HGP創英角ｺﾞｼｯｸUB" pitchFamily="50" charset="-128"/>
              </a:rPr>
              <a:t>かしこまりました。早速手配いたします。</a:t>
            </a:r>
            <a:endParaRPr kumimoji="1" lang="en-US" altLang="ja-JP" sz="1600" dirty="0" smtClean="0">
              <a:latin typeface="HGP創英角ｺﾞｼｯｸUB" pitchFamily="50" charset="-128"/>
              <a:ea typeface="HGP創英角ｺﾞｼｯｸUB" pitchFamily="50" charset="-128"/>
            </a:endParaRPr>
          </a:p>
          <a:p>
            <a:r>
              <a:rPr kumimoji="1" lang="en-US" altLang="ja-JP" sz="1600" dirty="0" smtClean="0">
                <a:latin typeface="HGP創英角ｺﾞｼｯｸUB" pitchFamily="50" charset="-128"/>
                <a:ea typeface="HGP創英角ｺﾞｼｯｸUB" pitchFamily="50" charset="-128"/>
              </a:rPr>
              <a:t>	</a:t>
            </a:r>
            <a:endParaRPr kumimoji="1" lang="ja-JP" altLang="en-US" sz="16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39984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left)">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609600" y="914400"/>
            <a:ext cx="7924800" cy="5715000"/>
          </a:xfrm>
          <a:prstGeom prst="roundRect">
            <a:avLst>
              <a:gd name="adj" fmla="val 2468"/>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追加</a:t>
            </a:r>
            <a:r>
              <a:rPr lang="ja-JP" altLang="en-US" sz="2400" dirty="0">
                <a:ea typeface="ＭＳ Ｐゴシック" pitchFamily="50" charset="-128"/>
              </a:rPr>
              <a:t>オーダーについての応対／</a:t>
            </a:r>
            <a:r>
              <a:rPr lang="ja-JP" altLang="en-US" sz="2400" dirty="0" smtClean="0">
                <a:ea typeface="ＭＳ Ｐゴシック" pitchFamily="50" charset="-128"/>
              </a:rPr>
              <a:t>ケースＢ</a:t>
            </a:r>
            <a:endParaRPr lang="ja-JP" altLang="en-US" sz="2400" dirty="0">
              <a:ea typeface="ＭＳ Ｐゴシック" pitchFamily="50" charset="-128"/>
            </a:endParaRPr>
          </a:p>
        </p:txBody>
      </p:sp>
      <p:sp>
        <p:nvSpPr>
          <p:cNvPr id="2" name="テキスト ボックス 1"/>
          <p:cNvSpPr txBox="1"/>
          <p:nvPr/>
        </p:nvSpPr>
        <p:spPr>
          <a:xfrm>
            <a:off x="685800" y="990600"/>
            <a:ext cx="7848600" cy="5836726"/>
          </a:xfrm>
          <a:prstGeom prst="rect">
            <a:avLst/>
          </a:prstGeom>
          <a:noFill/>
        </p:spPr>
        <p:txBody>
          <a:bodyPr wrap="square" rtlCol="0">
            <a:spAutoFit/>
          </a:bodyPr>
          <a:lstStyle/>
          <a:p>
            <a:r>
              <a:rPr kumimoji="1" lang="ja-JP" altLang="en-US" sz="1600" b="1" dirty="0">
                <a:solidFill>
                  <a:srgbClr val="3366FF"/>
                </a:solidFill>
                <a:latin typeface="HGP創英角ｺﾞｼｯｸUB" pitchFamily="50" charset="-128"/>
                <a:ea typeface="HGP創英角ｺﾞｼｯｸUB" pitchFamily="50" charset="-128"/>
              </a:rPr>
              <a:t>お客様</a:t>
            </a:r>
            <a:r>
              <a:rPr kumimoji="1" lang="ja-JP" altLang="en-US" sz="1600" dirty="0">
                <a:solidFill>
                  <a:srgbClr val="3366FF"/>
                </a:solidFill>
                <a:latin typeface="HGP創英角ｺﾞｼｯｸUB" pitchFamily="50" charset="-128"/>
                <a:ea typeface="HGP創英角ｺﾞｼｯｸUB" pitchFamily="50" charset="-128"/>
              </a:rPr>
              <a:t>：</a:t>
            </a:r>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a:solidFill>
                  <a:srgbClr val="3366FF"/>
                </a:solidFill>
                <a:latin typeface="HGP創英角ｺﾞｼｯｸUB" pitchFamily="50" charset="-128"/>
                <a:ea typeface="HGP創英角ｺﾞｼｯｸUB" pitchFamily="50" charset="-128"/>
              </a:rPr>
              <a:t>斎藤さん、先日から使わせてもらっているあのサービスなんだが、</a:t>
            </a:r>
            <a:endParaRPr kumimoji="1" lang="en-US" altLang="ja-JP" sz="1600" dirty="0">
              <a:solidFill>
                <a:srgbClr val="3366FF"/>
              </a:solidFill>
              <a:latin typeface="HGP創英角ｺﾞｼｯｸUB" pitchFamily="50" charset="-128"/>
              <a:ea typeface="HGP創英角ｺﾞｼｯｸUB" pitchFamily="50" charset="-128"/>
            </a:endParaRPr>
          </a:p>
          <a:p>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a:solidFill>
                  <a:srgbClr val="3366FF"/>
                </a:solidFill>
                <a:latin typeface="HGP創英角ｺﾞｼｯｸUB" pitchFamily="50" charset="-128"/>
                <a:ea typeface="HGP創英角ｺﾞｼｯｸUB" pitchFamily="50" charset="-128"/>
              </a:rPr>
              <a:t>ユーザー</a:t>
            </a:r>
            <a:r>
              <a:rPr kumimoji="1" lang="ja-JP" altLang="en-US" sz="1600" dirty="0" smtClean="0">
                <a:solidFill>
                  <a:srgbClr val="3366FF"/>
                </a:solidFill>
                <a:latin typeface="HGP創英角ｺﾞｼｯｸUB" pitchFamily="50" charset="-128"/>
                <a:ea typeface="HGP創英角ｺﾞｼｯｸUB" pitchFamily="50" charset="-128"/>
              </a:rPr>
              <a:t>を</a:t>
            </a:r>
            <a:r>
              <a:rPr kumimoji="1" lang="en-US" altLang="ja-JP" sz="1600" dirty="0" smtClean="0">
                <a:solidFill>
                  <a:srgbClr val="3366FF"/>
                </a:solidFill>
                <a:latin typeface="HGP創英角ｺﾞｼｯｸUB" pitchFamily="50" charset="-128"/>
                <a:ea typeface="HGP創英角ｺﾞｼｯｸUB" pitchFamily="50" charset="-128"/>
              </a:rPr>
              <a:t>100</a:t>
            </a:r>
            <a:r>
              <a:rPr kumimoji="1" lang="ja-JP" altLang="en-US" sz="1600" dirty="0" smtClean="0">
                <a:solidFill>
                  <a:srgbClr val="3366FF"/>
                </a:solidFill>
                <a:latin typeface="HGP創英角ｺﾞｼｯｸUB" pitchFamily="50" charset="-128"/>
                <a:ea typeface="HGP創英角ｺﾞｼｯｸUB" pitchFamily="50" charset="-128"/>
              </a:rPr>
              <a:t>名</a:t>
            </a:r>
            <a:r>
              <a:rPr kumimoji="1" lang="ja-JP" altLang="en-US" sz="1600" dirty="0">
                <a:solidFill>
                  <a:srgbClr val="3366FF"/>
                </a:solidFill>
                <a:latin typeface="HGP創英角ｺﾞｼｯｸUB" pitchFamily="50" charset="-128"/>
                <a:ea typeface="HGP創英角ｺﾞｼｯｸUB" pitchFamily="50" charset="-128"/>
              </a:rPr>
              <a:t>増やしたいんだが、手配してもらえないだろうか。</a:t>
            </a:r>
            <a:endParaRPr kumimoji="1" lang="en-US" altLang="ja-JP" sz="1600" dirty="0">
              <a:solidFill>
                <a:srgbClr val="3366FF"/>
              </a:solidFill>
              <a:latin typeface="HGP創英角ｺﾞｼｯｸUB" pitchFamily="50" charset="-128"/>
              <a:ea typeface="HGP創英角ｺﾞｼｯｸUB" pitchFamily="50" charset="-128"/>
            </a:endParaRPr>
          </a:p>
          <a:p>
            <a:pPr>
              <a:lnSpc>
                <a:spcPts val="1500"/>
              </a:lnSpc>
              <a:spcBef>
                <a:spcPts val="0"/>
              </a:spcBef>
            </a:pPr>
            <a:endParaRPr kumimoji="1" lang="en-US" altLang="ja-JP" sz="1600" dirty="0" smtClean="0">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smtClean="0">
                <a:solidFill>
                  <a:srgbClr val="008000"/>
                </a:solidFill>
                <a:latin typeface="Arial" pitchFamily="34" charset="0"/>
                <a:ea typeface="HGP創英角ｺﾞｼｯｸUB" pitchFamily="50" charset="-128"/>
                <a:cs typeface="Arial" pitchFamily="34" charset="0"/>
              </a:rPr>
              <a:t>斎　藤</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chemeClr val="tx1"/>
                </a:solidFill>
                <a:latin typeface="Arial" pitchFamily="34" charset="0"/>
                <a:ea typeface="HGP創英角ｺﾞｼｯｸUB" pitchFamily="50" charset="-128"/>
                <a:cs typeface="Arial" pitchFamily="34" charset="0"/>
              </a:rPr>
              <a:t>ありがとうございます。</a:t>
            </a:r>
            <a:r>
              <a:rPr kumimoji="1" lang="ja-JP" altLang="en-US" sz="1600" dirty="0" smtClean="0">
                <a:solidFill>
                  <a:srgbClr val="008000"/>
                </a:solidFill>
                <a:latin typeface="Arial" pitchFamily="34" charset="0"/>
                <a:ea typeface="HGP創英角ｺﾞｼｯｸUB" pitchFamily="50" charset="-128"/>
                <a:cs typeface="Arial" pitchFamily="34" charset="0"/>
              </a:rPr>
              <a:t>ところで、</a:t>
            </a:r>
            <a:r>
              <a:rPr kumimoji="1" lang="ja-JP" altLang="en-US" sz="1600" dirty="0" smtClean="0">
                <a:solidFill>
                  <a:srgbClr val="C00000"/>
                </a:solidFill>
                <a:latin typeface="Arial" pitchFamily="34" charset="0"/>
                <a:ea typeface="HGP創英角ｺﾞｼｯｸUB" pitchFamily="50" charset="-128"/>
                <a:cs typeface="Arial" pitchFamily="34" charset="0"/>
              </a:rPr>
              <a:t>なぜユーザーを増やされるんですか</a:t>
            </a:r>
            <a:r>
              <a:rPr kumimoji="1" lang="en-US" altLang="ja-JP" sz="1600" dirty="0" smtClean="0">
                <a:solidFill>
                  <a:srgbClr val="C00000"/>
                </a:solidFill>
                <a:latin typeface="Arial" pitchFamily="34" charset="0"/>
                <a:ea typeface="HGP創英角ｺﾞｼｯｸUB" pitchFamily="50" charset="-128"/>
                <a:cs typeface="Arial" pitchFamily="34" charset="0"/>
              </a:rPr>
              <a:t>?</a:t>
            </a:r>
          </a:p>
          <a:p>
            <a:pPr>
              <a:lnSpc>
                <a:spcPts val="1500"/>
              </a:lnSpc>
              <a:spcBef>
                <a:spcPts val="0"/>
              </a:spcBef>
            </a:pPr>
            <a:r>
              <a:rPr kumimoji="1" lang="ja-JP" altLang="en-US"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前回と同じ部門で、使われるのでしょうか</a:t>
            </a:r>
            <a:r>
              <a:rPr kumimoji="1" lang="en-US" altLang="ja-JP" sz="1600" dirty="0" smtClean="0">
                <a:solidFill>
                  <a:srgbClr val="008000"/>
                </a:solidFill>
                <a:latin typeface="Arial" pitchFamily="34" charset="0"/>
                <a:ea typeface="HGP創英角ｺﾞｼｯｸUB" pitchFamily="50" charset="-128"/>
                <a:cs typeface="Arial" pitchFamily="34" charset="0"/>
              </a:rPr>
              <a:t>?</a:t>
            </a:r>
          </a:p>
          <a:p>
            <a:pPr>
              <a:lnSpc>
                <a:spcPts val="1500"/>
              </a:lnSpc>
              <a:spcBef>
                <a:spcPts val="0"/>
              </a:spcBef>
            </a:pP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a:t>
            </a:r>
            <a:r>
              <a:rPr kumimoji="1" lang="ja-JP" altLang="en-US" sz="1600" b="1" dirty="0" smtClean="0">
                <a:solidFill>
                  <a:srgbClr val="008000"/>
                </a:solidFill>
                <a:latin typeface="Arial" pitchFamily="34" charset="0"/>
                <a:ea typeface="HGP創英角ｺﾞｼｯｸUB" pitchFamily="50" charset="-128"/>
                <a:cs typeface="Arial" pitchFamily="34" charset="0"/>
              </a:rPr>
              <a:t>様</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実は、商品企画部の人間が見せてくれと言うので紹介したら</a:t>
            </a:r>
          </a:p>
          <a:p>
            <a:pPr>
              <a:lnSpc>
                <a:spcPts val="1500"/>
              </a:lnSpc>
              <a:spcBef>
                <a:spcPts val="0"/>
              </a:spcBef>
            </a:pPr>
            <a:r>
              <a:rPr kumimoji="1" lang="ja-JP" altLang="en-US"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是非、うちでも使わせてくれと言うことになってね。それでお願いしているんだ。</a:t>
            </a:r>
          </a:p>
          <a:p>
            <a:pPr>
              <a:lnSpc>
                <a:spcPts val="1500"/>
              </a:lnSpc>
              <a:spcBef>
                <a:spcPts val="0"/>
              </a:spcBef>
            </a:pP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smtClean="0">
                <a:solidFill>
                  <a:srgbClr val="008000"/>
                </a:solidFill>
                <a:latin typeface="Arial" pitchFamily="34" charset="0"/>
                <a:ea typeface="HGP創英角ｺﾞｼｯｸUB" pitchFamily="50" charset="-128"/>
                <a:cs typeface="Arial" pitchFamily="34" charset="0"/>
              </a:rPr>
              <a:t>斎　藤</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そうですか。それは、ありがとうございます。</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ただ、商品企画部でのご利用となると、分析やレポーティング機能が物足りないと</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感じられるのではないでしょうか。その当たりは、なにか話しをされていましたか</a:t>
            </a:r>
            <a:r>
              <a:rPr kumimoji="1" lang="en-US" altLang="ja-JP" sz="1600" dirty="0" smtClean="0">
                <a:solidFill>
                  <a:srgbClr val="008000"/>
                </a:solidFill>
                <a:latin typeface="Arial" pitchFamily="34" charset="0"/>
                <a:ea typeface="HGP創英角ｺﾞｼｯｸUB" pitchFamily="50" charset="-128"/>
                <a:cs typeface="Arial" pitchFamily="34" charset="0"/>
              </a:rPr>
              <a:t>?</a:t>
            </a:r>
          </a:p>
          <a:p>
            <a:pPr>
              <a:lnSpc>
                <a:spcPts val="1500"/>
              </a:lnSpc>
              <a:spcBef>
                <a:spcPts val="0"/>
              </a:spcBef>
            </a:pP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a:t>
            </a:r>
            <a:r>
              <a:rPr kumimoji="1" lang="ja-JP" altLang="en-US" sz="1600" b="1" dirty="0" smtClean="0">
                <a:solidFill>
                  <a:srgbClr val="008000"/>
                </a:solidFill>
                <a:latin typeface="Arial" pitchFamily="34" charset="0"/>
                <a:ea typeface="HGP創英角ｺﾞｼｯｸUB" pitchFamily="50" charset="-128"/>
                <a:cs typeface="Arial" pitchFamily="34" charset="0"/>
              </a:rPr>
              <a:t>様</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言われてみれば、そうだなぁ。</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まあ、あのときは時間も無くて、そこまで詳しくは話さなかったからねぇ。</a:t>
            </a:r>
          </a:p>
          <a:p>
            <a:pPr>
              <a:lnSpc>
                <a:spcPts val="1500"/>
              </a:lnSpc>
              <a:spcBef>
                <a:spcPts val="0"/>
              </a:spcBef>
            </a:pP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smtClean="0">
                <a:solidFill>
                  <a:srgbClr val="008000"/>
                </a:solidFill>
                <a:latin typeface="Arial" pitchFamily="34" charset="0"/>
                <a:ea typeface="HGP創英角ｺﾞｼｯｸUB" pitchFamily="50" charset="-128"/>
                <a:cs typeface="Arial" pitchFamily="34" charset="0"/>
              </a:rPr>
              <a:t>斎　藤</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このままでは、使い物にならないなんて、がっかりされるかもしれません。</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どうでしょう、企画・マーケティングの方を対象に提供しているサービスも</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あるのですが、そちらを紹介させていだくというのは？</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お客様</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ほう、それはどういうもの？</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既にお使いいただいております機能に加え、</a:t>
            </a:r>
            <a:r>
              <a:rPr kumimoji="1" lang="en-US" altLang="ja-JP" sz="1600" dirty="0" smtClean="0">
                <a:solidFill>
                  <a:srgbClr val="008000"/>
                </a:solidFill>
                <a:latin typeface="Arial" pitchFamily="34" charset="0"/>
                <a:ea typeface="HGP創英角ｺﾞｼｯｸUB" pitchFamily="50" charset="-128"/>
                <a:cs typeface="Arial" pitchFamily="34" charset="0"/>
              </a:rPr>
              <a:t>60</a:t>
            </a:r>
            <a:r>
              <a:rPr kumimoji="1" lang="ja-JP" altLang="en-US" sz="1600" dirty="0" smtClean="0">
                <a:solidFill>
                  <a:srgbClr val="008000"/>
                </a:solidFill>
                <a:latin typeface="Arial" pitchFamily="34" charset="0"/>
                <a:ea typeface="HGP創英角ｺﾞｼｯｸUB" pitchFamily="50" charset="-128"/>
                <a:cs typeface="Arial" pitchFamily="34" charset="0"/>
              </a:rPr>
              <a:t>種類の解析機能、</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en-US" altLang="ja-JP" sz="1600" dirty="0" smtClean="0">
                <a:solidFill>
                  <a:srgbClr val="008000"/>
                </a:solidFill>
                <a:latin typeface="Arial" pitchFamily="34" charset="0"/>
                <a:ea typeface="HGP創英角ｺﾞｼｯｸUB" pitchFamily="50" charset="-128"/>
                <a:cs typeface="Arial" pitchFamily="34" charset="0"/>
              </a:rPr>
              <a:t>120</a:t>
            </a:r>
            <a:r>
              <a:rPr kumimoji="1" lang="ja-JP" altLang="en-US" sz="1600" dirty="0" smtClean="0">
                <a:solidFill>
                  <a:srgbClr val="008000"/>
                </a:solidFill>
                <a:latin typeface="Arial" pitchFamily="34" charset="0"/>
                <a:ea typeface="HGP創英角ｺﾞｼｯｸUB" pitchFamily="50" charset="-128"/>
                <a:cs typeface="Arial" pitchFamily="34" charset="0"/>
              </a:rPr>
              <a:t>種類のレポーティング機能を追加したものがございます。</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endParaRPr kumimoji="1" lang="ja-JP" altLang="en-US"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お客様</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なるほど、それはいいねぇ。一度詳しく話を聞かせてもらえないだろうか。</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承知いたしました。それでは、明日改めて、デモの準備をして伺います。</a:t>
            </a:r>
            <a:endParaRPr kumimoji="1" lang="ja-JP" altLang="en-US" sz="1600" dirty="0">
              <a:solidFill>
                <a:srgbClr val="008000"/>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89676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left)">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left)">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left)">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left)">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wipe(left)">
                                      <p:cBhvr>
                                        <p:cTn id="42" dur="500"/>
                                        <p:tgtEl>
                                          <p:spTgt spid="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wipe(left)">
                                      <p:cBhvr>
                                        <p:cTn id="47" dur="500"/>
                                        <p:tgtEl>
                                          <p:spTgt spid="2">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wipe(left)">
                                      <p:cBhvr>
                                        <p:cTn id="52" dur="500"/>
                                        <p:tgtEl>
                                          <p:spTgt spid="2">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wipe(left)">
                                      <p:cBhvr>
                                        <p:cTn id="57" dur="500"/>
                                        <p:tgtEl>
                                          <p:spTgt spid="2">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8" end="18"/>
                                            </p:txEl>
                                          </p:spTgt>
                                        </p:tgtEl>
                                        <p:attrNameLst>
                                          <p:attrName>style.visibility</p:attrName>
                                        </p:attrNameLst>
                                      </p:cBhvr>
                                      <p:to>
                                        <p:strVal val="visible"/>
                                      </p:to>
                                    </p:set>
                                    <p:animEffect transition="in" filter="wipe(left)">
                                      <p:cBhvr>
                                        <p:cTn id="62" dur="500"/>
                                        <p:tgtEl>
                                          <p:spTgt spid="2">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20" end="20"/>
                                            </p:txEl>
                                          </p:spTgt>
                                        </p:tgtEl>
                                        <p:attrNameLst>
                                          <p:attrName>style.visibility</p:attrName>
                                        </p:attrNameLst>
                                      </p:cBhvr>
                                      <p:to>
                                        <p:strVal val="visible"/>
                                      </p:to>
                                    </p:set>
                                    <p:animEffect transition="in" filter="wipe(left)">
                                      <p:cBhvr>
                                        <p:cTn id="67" dur="500"/>
                                        <p:tgtEl>
                                          <p:spTgt spid="2">
                                            <p:txEl>
                                              <p:pRg st="20" end="2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22" end="22"/>
                                            </p:txEl>
                                          </p:spTgt>
                                        </p:tgtEl>
                                        <p:attrNameLst>
                                          <p:attrName>style.visibility</p:attrName>
                                        </p:attrNameLst>
                                      </p:cBhvr>
                                      <p:to>
                                        <p:strVal val="visible"/>
                                      </p:to>
                                    </p:set>
                                    <p:animEffect transition="in" filter="wipe(left)">
                                      <p:cBhvr>
                                        <p:cTn id="72" dur="500"/>
                                        <p:tgtEl>
                                          <p:spTgt spid="2">
                                            <p:txEl>
                                              <p:pRg st="22" end="2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xEl>
                                              <p:pRg st="23" end="23"/>
                                            </p:txEl>
                                          </p:spTgt>
                                        </p:tgtEl>
                                        <p:attrNameLst>
                                          <p:attrName>style.visibility</p:attrName>
                                        </p:attrNameLst>
                                      </p:cBhvr>
                                      <p:to>
                                        <p:strVal val="visible"/>
                                      </p:to>
                                    </p:set>
                                    <p:animEffect transition="in" filter="wipe(left)">
                                      <p:cBhvr>
                                        <p:cTn id="77" dur="500"/>
                                        <p:tgtEl>
                                          <p:spTgt spid="2">
                                            <p:txEl>
                                              <p:pRg st="23" end="2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25" end="25"/>
                                            </p:txEl>
                                          </p:spTgt>
                                        </p:tgtEl>
                                        <p:attrNameLst>
                                          <p:attrName>style.visibility</p:attrName>
                                        </p:attrNameLst>
                                      </p:cBhvr>
                                      <p:to>
                                        <p:strVal val="visible"/>
                                      </p:to>
                                    </p:set>
                                    <p:animEffect transition="in" filter="wipe(left)">
                                      <p:cBhvr>
                                        <p:cTn id="82" dur="500"/>
                                        <p:tgtEl>
                                          <p:spTgt spid="2">
                                            <p:txEl>
                                              <p:pRg st="25" end="2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txEl>
                                              <p:pRg st="27" end="27"/>
                                            </p:txEl>
                                          </p:spTgt>
                                        </p:tgtEl>
                                        <p:attrNameLst>
                                          <p:attrName>style.visibility</p:attrName>
                                        </p:attrNameLst>
                                      </p:cBhvr>
                                      <p:to>
                                        <p:strVal val="visible"/>
                                      </p:to>
                                    </p:set>
                                    <p:animEffect transition="in" filter="wipe(left)">
                                      <p:cBhvr>
                                        <p:cTn id="87" dur="500"/>
                                        <p:tgtEl>
                                          <p:spTgt spid="2">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追加</a:t>
            </a:r>
            <a:r>
              <a:rPr lang="ja-JP" altLang="en-US" sz="2400" dirty="0">
                <a:ea typeface="ＭＳ Ｐゴシック" pitchFamily="50" charset="-128"/>
              </a:rPr>
              <a:t>オーダーについての応対</a:t>
            </a:r>
            <a:r>
              <a:rPr lang="ja-JP" altLang="en-US" sz="2400" dirty="0" smtClean="0">
                <a:ea typeface="ＭＳ Ｐゴシック" pitchFamily="50" charset="-128"/>
              </a:rPr>
              <a:t>／分析</a:t>
            </a:r>
            <a:endParaRPr lang="ja-JP" altLang="en-US" sz="2400" dirty="0">
              <a:ea typeface="ＭＳ Ｐゴシック" pitchFamily="50" charset="-128"/>
            </a:endParaRPr>
          </a:p>
        </p:txBody>
      </p:sp>
      <p:sp>
        <p:nvSpPr>
          <p:cNvPr id="3" name="角丸四角形 2"/>
          <p:cNvSpPr/>
          <p:nvPr/>
        </p:nvSpPr>
        <p:spPr bwMode="auto">
          <a:xfrm>
            <a:off x="685800" y="1905000"/>
            <a:ext cx="342900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～をお願いします。</a:t>
            </a:r>
          </a:p>
        </p:txBody>
      </p:sp>
      <p:sp>
        <p:nvSpPr>
          <p:cNvPr id="7" name="角丸四角形 6"/>
          <p:cNvSpPr/>
          <p:nvPr/>
        </p:nvSpPr>
        <p:spPr bwMode="auto">
          <a:xfrm>
            <a:off x="5029199" y="1905000"/>
            <a:ext cx="3458561"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～をお願いします。</a:t>
            </a:r>
          </a:p>
        </p:txBody>
      </p:sp>
      <p:grpSp>
        <p:nvGrpSpPr>
          <p:cNvPr id="2" name="グループ化 1"/>
          <p:cNvGrpSpPr/>
          <p:nvPr/>
        </p:nvGrpSpPr>
        <p:grpSpPr>
          <a:xfrm>
            <a:off x="685800" y="2391103"/>
            <a:ext cx="3429000" cy="4162096"/>
            <a:chOff x="685800" y="2391103"/>
            <a:chExt cx="3429000" cy="4162096"/>
          </a:xfrm>
        </p:grpSpPr>
        <p:sp>
          <p:nvSpPr>
            <p:cNvPr id="6" name="角丸四角形 5"/>
            <p:cNvSpPr/>
            <p:nvPr/>
          </p:nvSpPr>
          <p:spPr bwMode="auto">
            <a:xfrm>
              <a:off x="685800" y="6067096"/>
              <a:ext cx="3429000"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はい、わかりました。</a:t>
              </a:r>
            </a:p>
          </p:txBody>
        </p:sp>
        <p:cxnSp>
          <p:nvCxnSpPr>
            <p:cNvPr id="15" name="直線矢印コネクタ 14"/>
            <p:cNvCxnSpPr>
              <a:stCxn id="3" idx="2"/>
              <a:endCxn id="6" idx="0"/>
            </p:cNvCxnSpPr>
            <p:nvPr/>
          </p:nvCxnSpPr>
          <p:spPr bwMode="auto">
            <a:xfrm>
              <a:off x="2400300" y="2391103"/>
              <a:ext cx="0" cy="3675993"/>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6" name="グループ化 15"/>
          <p:cNvGrpSpPr/>
          <p:nvPr/>
        </p:nvGrpSpPr>
        <p:grpSpPr>
          <a:xfrm>
            <a:off x="5029199" y="2391103"/>
            <a:ext cx="3458561" cy="838199"/>
            <a:chOff x="5029199" y="2391103"/>
            <a:chExt cx="3458561" cy="838199"/>
          </a:xfrm>
        </p:grpSpPr>
        <p:sp>
          <p:nvSpPr>
            <p:cNvPr id="9" name="角丸四角形 8"/>
            <p:cNvSpPr/>
            <p:nvPr/>
          </p:nvSpPr>
          <p:spPr bwMode="auto">
            <a:xfrm>
              <a:off x="5029199" y="2743199"/>
              <a:ext cx="3458561" cy="486103"/>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なぜ？</a:t>
              </a:r>
            </a:p>
          </p:txBody>
        </p:sp>
        <p:cxnSp>
          <p:nvCxnSpPr>
            <p:cNvPr id="17" name="直線矢印コネクタ 16"/>
            <p:cNvCxnSpPr>
              <a:stCxn id="7" idx="2"/>
              <a:endCxn id="9" idx="0"/>
            </p:cNvCxnSpPr>
            <p:nvPr/>
          </p:nvCxnSpPr>
          <p:spPr bwMode="auto">
            <a:xfrm>
              <a:off x="6758480" y="2391103"/>
              <a:ext cx="0" cy="352096"/>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8" name="グループ化 17"/>
          <p:cNvGrpSpPr/>
          <p:nvPr/>
        </p:nvGrpSpPr>
        <p:grpSpPr>
          <a:xfrm>
            <a:off x="5029201" y="3229302"/>
            <a:ext cx="3458560" cy="809297"/>
            <a:chOff x="5029201" y="3229302"/>
            <a:chExt cx="3458560" cy="809297"/>
          </a:xfrm>
        </p:grpSpPr>
        <p:sp>
          <p:nvSpPr>
            <p:cNvPr id="10" name="角丸四角形 9"/>
            <p:cNvSpPr/>
            <p:nvPr/>
          </p:nvSpPr>
          <p:spPr bwMode="auto">
            <a:xfrm>
              <a:off x="5029201" y="3552496"/>
              <a:ext cx="345856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お客様の真のニーズ</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ある</a:t>
              </a:r>
              <a:r>
                <a:rPr lang="ja-JP" altLang="en-US" sz="1400" dirty="0">
                  <a:solidFill>
                    <a:schemeClr val="bg1"/>
                  </a:solidFill>
                  <a:latin typeface="HGP創英角ｺﾞｼｯｸUB" pitchFamily="50" charset="-128"/>
                  <a:ea typeface="HGP創英角ｺﾞｼｯｸUB" pitchFamily="50" charset="-128"/>
                </a:rPr>
                <a:t>べき姿</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19" name="直線矢印コネクタ 18"/>
            <p:cNvCxnSpPr>
              <a:stCxn id="9" idx="2"/>
              <a:endCxn id="10" idx="0"/>
            </p:cNvCxnSpPr>
            <p:nvPr/>
          </p:nvCxnSpPr>
          <p:spPr bwMode="auto">
            <a:xfrm>
              <a:off x="6758480" y="3229302"/>
              <a:ext cx="1" cy="32319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0" name="グループ化 19"/>
          <p:cNvGrpSpPr/>
          <p:nvPr/>
        </p:nvGrpSpPr>
        <p:grpSpPr>
          <a:xfrm>
            <a:off x="5029200" y="4038599"/>
            <a:ext cx="3458561" cy="840827"/>
            <a:chOff x="5029200" y="4038599"/>
            <a:chExt cx="3458561" cy="840827"/>
          </a:xfrm>
        </p:grpSpPr>
        <p:sp>
          <p:nvSpPr>
            <p:cNvPr id="11" name="角丸四角形 10"/>
            <p:cNvSpPr/>
            <p:nvPr/>
          </p:nvSpPr>
          <p:spPr bwMode="auto">
            <a:xfrm>
              <a:off x="5029200" y="4390695"/>
              <a:ext cx="102213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解決案１</a:t>
              </a:r>
            </a:p>
          </p:txBody>
        </p:sp>
        <p:sp>
          <p:nvSpPr>
            <p:cNvPr id="12" name="角丸四角形 11"/>
            <p:cNvSpPr/>
            <p:nvPr/>
          </p:nvSpPr>
          <p:spPr bwMode="auto">
            <a:xfrm>
              <a:off x="6247415" y="4393323"/>
              <a:ext cx="102213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解決案２</a:t>
              </a:r>
            </a:p>
          </p:txBody>
        </p:sp>
        <p:sp>
          <p:nvSpPr>
            <p:cNvPr id="14" name="角丸四角形 13"/>
            <p:cNvSpPr/>
            <p:nvPr/>
          </p:nvSpPr>
          <p:spPr bwMode="auto">
            <a:xfrm>
              <a:off x="7465629" y="4390694"/>
              <a:ext cx="1022132"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解決案３</a:t>
              </a:r>
            </a:p>
          </p:txBody>
        </p:sp>
        <p:cxnSp>
          <p:nvCxnSpPr>
            <p:cNvPr id="22" name="直線矢印コネクタ 21"/>
            <p:cNvCxnSpPr>
              <a:stCxn id="10" idx="2"/>
              <a:endCxn id="11" idx="0"/>
            </p:cNvCxnSpPr>
            <p:nvPr/>
          </p:nvCxnSpPr>
          <p:spPr bwMode="auto">
            <a:xfrm flipH="1">
              <a:off x="5540266" y="4038599"/>
              <a:ext cx="1218215" cy="352096"/>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直線矢印コネクタ 24"/>
            <p:cNvCxnSpPr>
              <a:stCxn id="10" idx="2"/>
              <a:endCxn id="12" idx="0"/>
            </p:cNvCxnSpPr>
            <p:nvPr/>
          </p:nvCxnSpPr>
          <p:spPr bwMode="auto">
            <a:xfrm>
              <a:off x="6758481" y="4038599"/>
              <a:ext cx="0" cy="35472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 name="直線矢印コネクタ 28"/>
            <p:cNvCxnSpPr>
              <a:stCxn id="10" idx="2"/>
              <a:endCxn id="14" idx="0"/>
            </p:cNvCxnSpPr>
            <p:nvPr/>
          </p:nvCxnSpPr>
          <p:spPr bwMode="auto">
            <a:xfrm>
              <a:off x="6758481" y="4038599"/>
              <a:ext cx="1218214" cy="352095"/>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1" name="グループ化 20"/>
          <p:cNvGrpSpPr/>
          <p:nvPr/>
        </p:nvGrpSpPr>
        <p:grpSpPr>
          <a:xfrm>
            <a:off x="5029201" y="4879426"/>
            <a:ext cx="3458560" cy="843456"/>
            <a:chOff x="5029201" y="4879426"/>
            <a:chExt cx="3458560" cy="843456"/>
          </a:xfrm>
        </p:grpSpPr>
        <p:sp>
          <p:nvSpPr>
            <p:cNvPr id="13" name="角丸四角形 12"/>
            <p:cNvSpPr/>
            <p:nvPr/>
          </p:nvSpPr>
          <p:spPr bwMode="auto">
            <a:xfrm>
              <a:off x="5029201" y="5236779"/>
              <a:ext cx="345856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解決策２でお願いします。</a:t>
              </a:r>
            </a:p>
          </p:txBody>
        </p:sp>
        <p:cxnSp>
          <p:nvCxnSpPr>
            <p:cNvPr id="32" name="直線矢印コネクタ 31"/>
            <p:cNvCxnSpPr>
              <a:stCxn id="12" idx="2"/>
              <a:endCxn id="13" idx="0"/>
            </p:cNvCxnSpPr>
            <p:nvPr/>
          </p:nvCxnSpPr>
          <p:spPr bwMode="auto">
            <a:xfrm>
              <a:off x="6758481" y="4879426"/>
              <a:ext cx="0" cy="357353"/>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3" name="グループ化 22"/>
          <p:cNvGrpSpPr/>
          <p:nvPr/>
        </p:nvGrpSpPr>
        <p:grpSpPr>
          <a:xfrm>
            <a:off x="5029199" y="5722882"/>
            <a:ext cx="3458561" cy="830317"/>
            <a:chOff x="5029199" y="5722882"/>
            <a:chExt cx="3458561" cy="830317"/>
          </a:xfrm>
        </p:grpSpPr>
        <p:sp>
          <p:nvSpPr>
            <p:cNvPr id="8" name="角丸四角形 7"/>
            <p:cNvSpPr/>
            <p:nvPr/>
          </p:nvSpPr>
          <p:spPr bwMode="auto">
            <a:xfrm>
              <a:off x="5029199" y="6067096"/>
              <a:ext cx="345856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はい、わかりました。</a:t>
              </a:r>
            </a:p>
          </p:txBody>
        </p:sp>
        <p:cxnSp>
          <p:nvCxnSpPr>
            <p:cNvPr id="52" name="直線矢印コネクタ 51"/>
            <p:cNvCxnSpPr>
              <a:stCxn id="13" idx="2"/>
              <a:endCxn id="8" idx="0"/>
            </p:cNvCxnSpPr>
            <p:nvPr/>
          </p:nvCxnSpPr>
          <p:spPr bwMode="auto">
            <a:xfrm flipH="1">
              <a:off x="6758480" y="5722882"/>
              <a:ext cx="1" cy="34421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 name="グループ化 3"/>
          <p:cNvGrpSpPr/>
          <p:nvPr/>
        </p:nvGrpSpPr>
        <p:grpSpPr>
          <a:xfrm>
            <a:off x="490164" y="1047690"/>
            <a:ext cx="3820277" cy="781110"/>
            <a:chOff x="490164" y="1047690"/>
            <a:chExt cx="3820277" cy="781110"/>
          </a:xfrm>
        </p:grpSpPr>
        <p:sp>
          <p:nvSpPr>
            <p:cNvPr id="61" name="テキスト ボックス 60"/>
            <p:cNvSpPr txBox="1"/>
            <p:nvPr/>
          </p:nvSpPr>
          <p:spPr>
            <a:xfrm>
              <a:off x="490164" y="1047690"/>
              <a:ext cx="3820277" cy="461665"/>
            </a:xfrm>
            <a:prstGeom prst="rect">
              <a:avLst/>
            </a:prstGeom>
            <a:noFill/>
          </p:spPr>
          <p:txBody>
            <a:bodyPr wrap="none" rtlCol="0">
              <a:spAutoFit/>
            </a:bodyPr>
            <a:lstStyle/>
            <a:p>
              <a:pPr algn="ctr"/>
              <a:r>
                <a:rPr kumimoji="1" lang="ja-JP" altLang="en-US" sz="2400" dirty="0" smtClean="0">
                  <a:solidFill>
                    <a:srgbClr val="FF9900"/>
                  </a:solidFill>
                  <a:latin typeface="HGP創英角ｺﾞｼｯｸUB" pitchFamily="50" charset="-128"/>
                  <a:ea typeface="HGP創英角ｺﾞｼｯｸUB" pitchFamily="50" charset="-128"/>
                </a:rPr>
                <a:t>［ケースＡ］　御用聞き営業型</a:t>
              </a:r>
              <a:endParaRPr kumimoji="1" lang="ja-JP" altLang="en-US" sz="2400" dirty="0">
                <a:solidFill>
                  <a:srgbClr val="FF9900"/>
                </a:solidFill>
                <a:latin typeface="HGP創英角ｺﾞｼｯｸUB" pitchFamily="50" charset="-128"/>
                <a:ea typeface="HGP創英角ｺﾞｼｯｸUB" pitchFamily="50" charset="-128"/>
              </a:endParaRPr>
            </a:p>
          </p:txBody>
        </p:sp>
        <p:sp>
          <p:nvSpPr>
            <p:cNvPr id="64" name="テキスト ボックス 63"/>
            <p:cNvSpPr txBox="1"/>
            <p:nvPr/>
          </p:nvSpPr>
          <p:spPr>
            <a:xfrm>
              <a:off x="663825" y="1428690"/>
              <a:ext cx="3472425" cy="400110"/>
            </a:xfrm>
            <a:prstGeom prst="rect">
              <a:avLst/>
            </a:prstGeom>
            <a:noFill/>
          </p:spPr>
          <p:txBody>
            <a:bodyPr wrap="none" rtlCol="0">
              <a:spAutoFit/>
            </a:bodyPr>
            <a:lstStyle/>
            <a:p>
              <a:pPr algn="ctr"/>
              <a:r>
                <a:rPr kumimoji="1" lang="ja-JP" altLang="en-US" sz="2000" dirty="0" smtClean="0">
                  <a:solidFill>
                    <a:srgbClr val="FF9900"/>
                  </a:solidFill>
                  <a:latin typeface="HGP創英角ｺﾞｼｯｸUB" pitchFamily="50" charset="-128"/>
                  <a:ea typeface="HGP創英角ｺﾞｼｯｸUB" pitchFamily="50" charset="-128"/>
                </a:rPr>
                <a:t>お客様の期待に応えるスタイル</a:t>
              </a:r>
              <a:endParaRPr kumimoji="1" lang="ja-JP" altLang="en-US" sz="2000" dirty="0">
                <a:solidFill>
                  <a:srgbClr val="FF9900"/>
                </a:solidFill>
                <a:latin typeface="HGP創英角ｺﾞｼｯｸUB" pitchFamily="50" charset="-128"/>
                <a:ea typeface="HGP創英角ｺﾞｼｯｸUB" pitchFamily="50" charset="-128"/>
              </a:endParaRPr>
            </a:p>
          </p:txBody>
        </p:sp>
      </p:grpSp>
      <p:grpSp>
        <p:nvGrpSpPr>
          <p:cNvPr id="5" name="グループ化 4"/>
          <p:cNvGrpSpPr/>
          <p:nvPr/>
        </p:nvGrpSpPr>
        <p:grpSpPr>
          <a:xfrm>
            <a:off x="5035639" y="1047690"/>
            <a:ext cx="3445174" cy="781110"/>
            <a:chOff x="5035639" y="1047690"/>
            <a:chExt cx="3445174" cy="781110"/>
          </a:xfrm>
        </p:grpSpPr>
        <p:sp>
          <p:nvSpPr>
            <p:cNvPr id="63" name="テキスト ボックス 62"/>
            <p:cNvSpPr txBox="1"/>
            <p:nvPr/>
          </p:nvSpPr>
          <p:spPr>
            <a:xfrm>
              <a:off x="5128076" y="1047690"/>
              <a:ext cx="3260829"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pitchFamily="50" charset="-128"/>
                  <a:ea typeface="HGP創英角ｺﾞｼｯｸUB" pitchFamily="50" charset="-128"/>
                </a:rPr>
                <a:t>［ケースＢ］　提案営業型</a:t>
              </a:r>
              <a:endParaRPr kumimoji="1" lang="ja-JP" altLang="en-US" sz="2400" dirty="0">
                <a:solidFill>
                  <a:srgbClr val="3366FF"/>
                </a:solidFill>
                <a:latin typeface="HGP創英角ｺﾞｼｯｸUB" pitchFamily="50" charset="-128"/>
                <a:ea typeface="HGP創英角ｺﾞｼｯｸUB" pitchFamily="50" charset="-128"/>
              </a:endParaRPr>
            </a:p>
          </p:txBody>
        </p:sp>
        <p:sp>
          <p:nvSpPr>
            <p:cNvPr id="65" name="テキスト ボックス 64"/>
            <p:cNvSpPr txBox="1"/>
            <p:nvPr/>
          </p:nvSpPr>
          <p:spPr>
            <a:xfrm>
              <a:off x="5035639" y="1428690"/>
              <a:ext cx="3445174" cy="400110"/>
            </a:xfrm>
            <a:prstGeom prst="rect">
              <a:avLst/>
            </a:prstGeom>
            <a:noFill/>
          </p:spPr>
          <p:txBody>
            <a:bodyPr wrap="none" rtlCol="0">
              <a:spAutoFit/>
            </a:bodyPr>
            <a:lstStyle/>
            <a:p>
              <a:pPr algn="ctr"/>
              <a:r>
                <a:rPr kumimoji="1" lang="ja-JP" altLang="en-US" sz="2000" dirty="0" smtClean="0">
                  <a:solidFill>
                    <a:srgbClr val="3366FF"/>
                  </a:solidFill>
                  <a:latin typeface="HGP創英角ｺﾞｼｯｸUB" pitchFamily="50" charset="-128"/>
                  <a:ea typeface="HGP創英角ｺﾞｼｯｸUB" pitchFamily="50" charset="-128"/>
                </a:rPr>
                <a:t>お客様の期待を超えるスタイル</a:t>
              </a:r>
              <a:endParaRPr kumimoji="1" lang="ja-JP" altLang="en-US" sz="2000" dirty="0">
                <a:solidFill>
                  <a:srgbClr val="3366FF"/>
                </a:solidFill>
                <a:latin typeface="HGP創英角ｺﾞｼｯｸUB" pitchFamily="50" charset="-128"/>
                <a:ea typeface="HGP創英角ｺﾞｼｯｸUB" pitchFamily="50" charset="-128"/>
              </a:endParaRPr>
            </a:p>
          </p:txBody>
        </p:sp>
      </p:grpSp>
      <p:sp>
        <p:nvSpPr>
          <p:cNvPr id="62" name="テキスト ボックス 61"/>
          <p:cNvSpPr txBox="1"/>
          <p:nvPr/>
        </p:nvSpPr>
        <p:spPr>
          <a:xfrm>
            <a:off x="539499" y="4749224"/>
            <a:ext cx="3732112" cy="584775"/>
          </a:xfrm>
          <a:prstGeom prst="rect">
            <a:avLst/>
          </a:prstGeom>
          <a:noFill/>
        </p:spPr>
        <p:txBody>
          <a:bodyPr wrap="none" rtlCol="0">
            <a:spAutoFit/>
          </a:bodyPr>
          <a:lstStyle/>
          <a:p>
            <a:pPr algn="ctr"/>
            <a:r>
              <a:rPr kumimoji="1" lang="ja-JP" altLang="en-US" sz="3200" dirty="0" smtClean="0">
                <a:ln w="9525" cmpd="sng">
                  <a:solidFill>
                    <a:schemeClr val="bg1"/>
                  </a:solidFill>
                  <a:prstDash val="solid"/>
                </a:ln>
                <a:solidFill>
                  <a:srgbClr val="FF9900"/>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rPr>
              <a:t>お客様の価値を維持</a:t>
            </a:r>
            <a:endParaRPr kumimoji="1" lang="ja-JP" altLang="en-US" sz="3200" dirty="0">
              <a:ln w="9525" cmpd="sng">
                <a:solidFill>
                  <a:schemeClr val="bg1"/>
                </a:solidFill>
                <a:prstDash val="solid"/>
              </a:ln>
              <a:solidFill>
                <a:srgbClr val="FF9900"/>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endParaRPr>
          </a:p>
        </p:txBody>
      </p:sp>
      <p:sp>
        <p:nvSpPr>
          <p:cNvPr id="67" name="テキスト ボックス 66"/>
          <p:cNvSpPr txBox="1"/>
          <p:nvPr/>
        </p:nvSpPr>
        <p:spPr>
          <a:xfrm>
            <a:off x="4902680" y="4741066"/>
            <a:ext cx="3732112" cy="584775"/>
          </a:xfrm>
          <a:prstGeom prst="rect">
            <a:avLst/>
          </a:prstGeom>
          <a:noFill/>
        </p:spPr>
        <p:txBody>
          <a:bodyPr wrap="none" rtlCol="0">
            <a:spAutoFit/>
          </a:bodyPr>
          <a:lstStyle/>
          <a:p>
            <a:pPr algn="ctr"/>
            <a:r>
              <a:rPr kumimoji="1" lang="ja-JP" altLang="en-US" sz="3200" dirty="0" smtClean="0">
                <a:ln w="9525" cmpd="sng">
                  <a:solidFill>
                    <a:schemeClr val="bg1"/>
                  </a:solidFill>
                  <a:prstDash val="solid"/>
                </a:ln>
                <a:solidFill>
                  <a:srgbClr val="3366FF"/>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rPr>
              <a:t>お客様の価値を拡大</a:t>
            </a:r>
            <a:endParaRPr kumimoji="1" lang="ja-JP" altLang="en-US" sz="3200" dirty="0">
              <a:ln w="9525" cmpd="sng">
                <a:solidFill>
                  <a:schemeClr val="bg1"/>
                </a:solidFill>
                <a:prstDash val="solid"/>
              </a:ln>
              <a:solidFill>
                <a:srgbClr val="3366FF"/>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9087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up)">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2"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609600" y="1066800"/>
            <a:ext cx="7924800" cy="1219200"/>
          </a:xfrm>
          <a:prstGeom prst="roundRect">
            <a:avLst>
              <a:gd name="adj" fmla="val 11536"/>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1" lang="ja-JP" altLang="en-US" sz="2400" dirty="0" smtClean="0">
                <a:latin typeface="Arial" pitchFamily="34" charset="0"/>
                <a:ea typeface="HGP創英角ｺﾞｼｯｸUB" pitchFamily="50" charset="-128"/>
                <a:cs typeface="Arial" pitchFamily="34" charset="0"/>
              </a:rPr>
              <a:t>社長から、</a:t>
            </a:r>
            <a:endParaRPr kumimoji="1" lang="en-US" altLang="ja-JP" sz="2400" dirty="0" smtClean="0">
              <a:latin typeface="Arial" pitchFamily="34" charset="0"/>
              <a:ea typeface="HGP創英角ｺﾞｼｯｸUB" pitchFamily="50" charset="-128"/>
              <a:cs typeface="Arial" pitchFamily="34" charset="0"/>
            </a:endParaRPr>
          </a:p>
          <a:p>
            <a:pPr algn="ctr">
              <a:spcBef>
                <a:spcPts val="0"/>
              </a:spcBef>
            </a:pPr>
            <a:r>
              <a:rPr kumimoji="1" lang="ja-JP" altLang="en-US" sz="2400" dirty="0" smtClean="0">
                <a:latin typeface="Arial" pitchFamily="34" charset="0"/>
                <a:ea typeface="HGP創英角ｺﾞｼｯｸUB" pitchFamily="50" charset="-128"/>
                <a:cs typeface="Arial" pitchFamily="34" charset="0"/>
              </a:rPr>
              <a:t>今のシステムをクラウドに移管できないかと言われてね。</a:t>
            </a:r>
            <a:endParaRPr kumimoji="1" lang="en-US" altLang="ja-JP" sz="2400" dirty="0">
              <a:latin typeface="Arial" pitchFamily="34" charset="0"/>
              <a:ea typeface="HGP創英角ｺﾞｼｯｸUB" pitchFamily="50" charset="-128"/>
              <a:cs typeface="Arial" pitchFamily="34" charset="0"/>
            </a:endParaRPr>
          </a:p>
          <a:p>
            <a:pPr algn="r">
              <a:spcBef>
                <a:spcPts val="0"/>
              </a:spcBef>
            </a:pPr>
            <a:r>
              <a:rPr kumimoji="1" lang="ja-JP" altLang="en-US" sz="2400" dirty="0" smtClean="0">
                <a:latin typeface="Arial" pitchFamily="34" charset="0"/>
                <a:ea typeface="HGP創英角ｺﾞｼｯｸUB" pitchFamily="50" charset="-128"/>
                <a:cs typeface="Arial" pitchFamily="34" charset="0"/>
              </a:rPr>
              <a:t>お宅のサービスも対応してもらえないだろうか</a:t>
            </a:r>
            <a:r>
              <a:rPr kumimoji="1" lang="en-US" altLang="ja-JP" sz="2400" dirty="0" smtClean="0">
                <a:latin typeface="Arial" pitchFamily="34" charset="0"/>
                <a:ea typeface="HGP創英角ｺﾞｼｯｸUB" pitchFamily="50" charset="-128"/>
                <a:cs typeface="Arial" pitchFamily="34" charset="0"/>
              </a:rPr>
              <a:t>?</a:t>
            </a:r>
          </a:p>
        </p:txBody>
      </p:sp>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お客</a:t>
            </a:r>
            <a:r>
              <a:rPr lang="ja-JP" altLang="en-US" sz="2400" dirty="0">
                <a:ea typeface="ＭＳ Ｐゴシック" pitchFamily="50" charset="-128"/>
              </a:rPr>
              <a:t>様の価値を高めようと</a:t>
            </a:r>
            <a:r>
              <a:rPr lang="ja-JP" altLang="en-US" sz="2400" dirty="0" smtClean="0">
                <a:ea typeface="ＭＳ Ｐゴシック" pitchFamily="50" charset="-128"/>
              </a:rPr>
              <a:t>する応対</a:t>
            </a:r>
            <a:endParaRPr lang="ja-JP" altLang="en-US" sz="2400" dirty="0">
              <a:ea typeface="ＭＳ Ｐゴシック" pitchFamily="50" charset="-128"/>
            </a:endParaRPr>
          </a:p>
        </p:txBody>
      </p:sp>
      <p:grpSp>
        <p:nvGrpSpPr>
          <p:cNvPr id="4" name="グループ化 3"/>
          <p:cNvGrpSpPr/>
          <p:nvPr/>
        </p:nvGrpSpPr>
        <p:grpSpPr>
          <a:xfrm>
            <a:off x="609600" y="3788569"/>
            <a:ext cx="7908131" cy="1240631"/>
            <a:chOff x="609600" y="3788569"/>
            <a:chExt cx="7908131" cy="1240631"/>
          </a:xfrm>
        </p:grpSpPr>
        <p:grpSp>
          <p:nvGrpSpPr>
            <p:cNvPr id="599456" name="グループ化 599455"/>
            <p:cNvGrpSpPr/>
            <p:nvPr/>
          </p:nvGrpSpPr>
          <p:grpSpPr>
            <a:xfrm>
              <a:off x="762000" y="4032153"/>
              <a:ext cx="624681" cy="740967"/>
              <a:chOff x="5491163" y="4330700"/>
              <a:chExt cx="935037" cy="922338"/>
            </a:xfrm>
          </p:grpSpPr>
          <p:sp>
            <p:nvSpPr>
              <p:cNvPr id="599276" name="Freeform 265"/>
              <p:cNvSpPr>
                <a:spLocks/>
              </p:cNvSpPr>
              <p:nvPr/>
            </p:nvSpPr>
            <p:spPr bwMode="auto">
              <a:xfrm>
                <a:off x="5932488" y="4449763"/>
                <a:ext cx="115888" cy="115888"/>
              </a:xfrm>
              <a:custGeom>
                <a:avLst/>
                <a:gdLst>
                  <a:gd name="T0" fmla="*/ 36 w 73"/>
                  <a:gd name="T1" fmla="*/ 73 h 73"/>
                  <a:gd name="T2" fmla="*/ 44 w 73"/>
                  <a:gd name="T3" fmla="*/ 71 h 73"/>
                  <a:gd name="T4" fmla="*/ 50 w 73"/>
                  <a:gd name="T5" fmla="*/ 69 h 73"/>
                  <a:gd name="T6" fmla="*/ 55 w 73"/>
                  <a:gd name="T7" fmla="*/ 65 h 73"/>
                  <a:gd name="T8" fmla="*/ 61 w 73"/>
                  <a:gd name="T9" fmla="*/ 61 h 73"/>
                  <a:gd name="T10" fmla="*/ 65 w 73"/>
                  <a:gd name="T11" fmla="*/ 56 h 73"/>
                  <a:gd name="T12" fmla="*/ 69 w 73"/>
                  <a:gd name="T13" fmla="*/ 50 h 73"/>
                  <a:gd name="T14" fmla="*/ 71 w 73"/>
                  <a:gd name="T15" fmla="*/ 44 h 73"/>
                  <a:gd name="T16" fmla="*/ 73 w 73"/>
                  <a:gd name="T17" fmla="*/ 36 h 73"/>
                  <a:gd name="T18" fmla="*/ 71 w 73"/>
                  <a:gd name="T19" fmla="*/ 29 h 73"/>
                  <a:gd name="T20" fmla="*/ 69 w 73"/>
                  <a:gd name="T21" fmla="*/ 23 h 73"/>
                  <a:gd name="T22" fmla="*/ 65 w 73"/>
                  <a:gd name="T23" fmla="*/ 17 h 73"/>
                  <a:gd name="T24" fmla="*/ 61 w 73"/>
                  <a:gd name="T25" fmla="*/ 11 h 73"/>
                  <a:gd name="T26" fmla="*/ 55 w 73"/>
                  <a:gd name="T27" fmla="*/ 8 h 73"/>
                  <a:gd name="T28" fmla="*/ 50 w 73"/>
                  <a:gd name="T29" fmla="*/ 4 h 73"/>
                  <a:gd name="T30" fmla="*/ 44 w 73"/>
                  <a:gd name="T31" fmla="*/ 2 h 73"/>
                  <a:gd name="T32" fmla="*/ 36 w 73"/>
                  <a:gd name="T33" fmla="*/ 0 h 73"/>
                  <a:gd name="T34" fmla="*/ 29 w 73"/>
                  <a:gd name="T35" fmla="*/ 2 h 73"/>
                  <a:gd name="T36" fmla="*/ 23 w 73"/>
                  <a:gd name="T37" fmla="*/ 4 h 73"/>
                  <a:gd name="T38" fmla="*/ 17 w 73"/>
                  <a:gd name="T39" fmla="*/ 8 h 73"/>
                  <a:gd name="T40" fmla="*/ 11 w 73"/>
                  <a:gd name="T41" fmla="*/ 11 h 73"/>
                  <a:gd name="T42" fmla="*/ 7 w 73"/>
                  <a:gd name="T43" fmla="*/ 17 h 73"/>
                  <a:gd name="T44" fmla="*/ 4 w 73"/>
                  <a:gd name="T45" fmla="*/ 23 h 73"/>
                  <a:gd name="T46" fmla="*/ 2 w 73"/>
                  <a:gd name="T47" fmla="*/ 29 h 73"/>
                  <a:gd name="T48" fmla="*/ 0 w 73"/>
                  <a:gd name="T49" fmla="*/ 36 h 73"/>
                  <a:gd name="T50" fmla="*/ 2 w 73"/>
                  <a:gd name="T51" fmla="*/ 44 h 73"/>
                  <a:gd name="T52" fmla="*/ 4 w 73"/>
                  <a:gd name="T53" fmla="*/ 50 h 73"/>
                  <a:gd name="T54" fmla="*/ 7 w 73"/>
                  <a:gd name="T55" fmla="*/ 56 h 73"/>
                  <a:gd name="T56" fmla="*/ 11 w 73"/>
                  <a:gd name="T57" fmla="*/ 61 h 73"/>
                  <a:gd name="T58" fmla="*/ 17 w 73"/>
                  <a:gd name="T59" fmla="*/ 65 h 73"/>
                  <a:gd name="T60" fmla="*/ 23 w 73"/>
                  <a:gd name="T61" fmla="*/ 69 h 73"/>
                  <a:gd name="T62" fmla="*/ 29 w 73"/>
                  <a:gd name="T63" fmla="*/ 71 h 73"/>
                  <a:gd name="T64" fmla="*/ 36 w 73"/>
                  <a:gd name="T6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3">
                    <a:moveTo>
                      <a:pt x="36" y="73"/>
                    </a:moveTo>
                    <a:lnTo>
                      <a:pt x="44" y="71"/>
                    </a:lnTo>
                    <a:lnTo>
                      <a:pt x="50" y="69"/>
                    </a:lnTo>
                    <a:lnTo>
                      <a:pt x="55" y="65"/>
                    </a:lnTo>
                    <a:lnTo>
                      <a:pt x="61" y="61"/>
                    </a:lnTo>
                    <a:lnTo>
                      <a:pt x="65" y="56"/>
                    </a:lnTo>
                    <a:lnTo>
                      <a:pt x="69" y="50"/>
                    </a:lnTo>
                    <a:lnTo>
                      <a:pt x="71" y="44"/>
                    </a:lnTo>
                    <a:lnTo>
                      <a:pt x="73" y="36"/>
                    </a:lnTo>
                    <a:lnTo>
                      <a:pt x="71" y="29"/>
                    </a:lnTo>
                    <a:lnTo>
                      <a:pt x="69" y="23"/>
                    </a:lnTo>
                    <a:lnTo>
                      <a:pt x="65" y="17"/>
                    </a:lnTo>
                    <a:lnTo>
                      <a:pt x="61" y="11"/>
                    </a:lnTo>
                    <a:lnTo>
                      <a:pt x="55" y="8"/>
                    </a:lnTo>
                    <a:lnTo>
                      <a:pt x="50" y="4"/>
                    </a:lnTo>
                    <a:lnTo>
                      <a:pt x="44" y="2"/>
                    </a:lnTo>
                    <a:lnTo>
                      <a:pt x="36" y="0"/>
                    </a:lnTo>
                    <a:lnTo>
                      <a:pt x="29" y="2"/>
                    </a:lnTo>
                    <a:lnTo>
                      <a:pt x="23" y="4"/>
                    </a:lnTo>
                    <a:lnTo>
                      <a:pt x="17" y="8"/>
                    </a:lnTo>
                    <a:lnTo>
                      <a:pt x="11" y="11"/>
                    </a:lnTo>
                    <a:lnTo>
                      <a:pt x="7" y="17"/>
                    </a:lnTo>
                    <a:lnTo>
                      <a:pt x="4" y="23"/>
                    </a:lnTo>
                    <a:lnTo>
                      <a:pt x="2" y="29"/>
                    </a:lnTo>
                    <a:lnTo>
                      <a:pt x="0" y="36"/>
                    </a:lnTo>
                    <a:lnTo>
                      <a:pt x="2" y="44"/>
                    </a:lnTo>
                    <a:lnTo>
                      <a:pt x="4" y="50"/>
                    </a:lnTo>
                    <a:lnTo>
                      <a:pt x="7" y="56"/>
                    </a:lnTo>
                    <a:lnTo>
                      <a:pt x="11" y="61"/>
                    </a:lnTo>
                    <a:lnTo>
                      <a:pt x="17" y="65"/>
                    </a:lnTo>
                    <a:lnTo>
                      <a:pt x="23" y="69"/>
                    </a:lnTo>
                    <a:lnTo>
                      <a:pt x="29" y="71"/>
                    </a:lnTo>
                    <a:lnTo>
                      <a:pt x="36" y="73"/>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77" name="Freeform 266"/>
              <p:cNvSpPr>
                <a:spLocks/>
              </p:cNvSpPr>
              <p:nvPr/>
            </p:nvSpPr>
            <p:spPr bwMode="auto">
              <a:xfrm>
                <a:off x="5978525" y="4465638"/>
                <a:ext cx="69850" cy="100013"/>
              </a:xfrm>
              <a:custGeom>
                <a:avLst/>
                <a:gdLst>
                  <a:gd name="T0" fmla="*/ 44 w 44"/>
                  <a:gd name="T1" fmla="*/ 26 h 63"/>
                  <a:gd name="T2" fmla="*/ 44 w 44"/>
                  <a:gd name="T3" fmla="*/ 23 h 63"/>
                  <a:gd name="T4" fmla="*/ 42 w 44"/>
                  <a:gd name="T5" fmla="*/ 19 h 63"/>
                  <a:gd name="T6" fmla="*/ 42 w 44"/>
                  <a:gd name="T7" fmla="*/ 15 h 63"/>
                  <a:gd name="T8" fmla="*/ 40 w 44"/>
                  <a:gd name="T9" fmla="*/ 13 h 63"/>
                  <a:gd name="T10" fmla="*/ 38 w 44"/>
                  <a:gd name="T11" fmla="*/ 9 h 63"/>
                  <a:gd name="T12" fmla="*/ 36 w 44"/>
                  <a:gd name="T13" fmla="*/ 5 h 63"/>
                  <a:gd name="T14" fmla="*/ 34 w 44"/>
                  <a:gd name="T15" fmla="*/ 3 h 63"/>
                  <a:gd name="T16" fmla="*/ 32 w 44"/>
                  <a:gd name="T17" fmla="*/ 0 h 63"/>
                  <a:gd name="T18" fmla="*/ 24 w 44"/>
                  <a:gd name="T19" fmla="*/ 5 h 63"/>
                  <a:gd name="T20" fmla="*/ 19 w 44"/>
                  <a:gd name="T21" fmla="*/ 9 h 63"/>
                  <a:gd name="T22" fmla="*/ 13 w 44"/>
                  <a:gd name="T23" fmla="*/ 15 h 63"/>
                  <a:gd name="T24" fmla="*/ 9 w 44"/>
                  <a:gd name="T25" fmla="*/ 21 h 63"/>
                  <a:gd name="T26" fmla="*/ 5 w 44"/>
                  <a:gd name="T27" fmla="*/ 28 h 63"/>
                  <a:gd name="T28" fmla="*/ 1 w 44"/>
                  <a:gd name="T29" fmla="*/ 36 h 63"/>
                  <a:gd name="T30" fmla="*/ 0 w 44"/>
                  <a:gd name="T31" fmla="*/ 44 h 63"/>
                  <a:gd name="T32" fmla="*/ 0 w 44"/>
                  <a:gd name="T33" fmla="*/ 53 h 63"/>
                  <a:gd name="T34" fmla="*/ 0 w 44"/>
                  <a:gd name="T35" fmla="*/ 53 h 63"/>
                  <a:gd name="T36" fmla="*/ 0 w 44"/>
                  <a:gd name="T37" fmla="*/ 55 h 63"/>
                  <a:gd name="T38" fmla="*/ 0 w 44"/>
                  <a:gd name="T39" fmla="*/ 57 h 63"/>
                  <a:gd name="T40" fmla="*/ 0 w 44"/>
                  <a:gd name="T41" fmla="*/ 57 h 63"/>
                  <a:gd name="T42" fmla="*/ 0 w 44"/>
                  <a:gd name="T43" fmla="*/ 59 h 63"/>
                  <a:gd name="T44" fmla="*/ 0 w 44"/>
                  <a:gd name="T45" fmla="*/ 59 h 63"/>
                  <a:gd name="T46" fmla="*/ 0 w 44"/>
                  <a:gd name="T47" fmla="*/ 61 h 63"/>
                  <a:gd name="T48" fmla="*/ 0 w 44"/>
                  <a:gd name="T49" fmla="*/ 61 h 63"/>
                  <a:gd name="T50" fmla="*/ 1 w 44"/>
                  <a:gd name="T51" fmla="*/ 61 h 63"/>
                  <a:gd name="T52" fmla="*/ 1 w 44"/>
                  <a:gd name="T53" fmla="*/ 61 h 63"/>
                  <a:gd name="T54" fmla="*/ 3 w 44"/>
                  <a:gd name="T55" fmla="*/ 63 h 63"/>
                  <a:gd name="T56" fmla="*/ 3 w 44"/>
                  <a:gd name="T57" fmla="*/ 63 h 63"/>
                  <a:gd name="T58" fmla="*/ 5 w 44"/>
                  <a:gd name="T59" fmla="*/ 63 h 63"/>
                  <a:gd name="T60" fmla="*/ 5 w 44"/>
                  <a:gd name="T61" fmla="*/ 63 h 63"/>
                  <a:gd name="T62" fmla="*/ 7 w 44"/>
                  <a:gd name="T63" fmla="*/ 63 h 63"/>
                  <a:gd name="T64" fmla="*/ 7 w 44"/>
                  <a:gd name="T65" fmla="*/ 63 h 63"/>
                  <a:gd name="T66" fmla="*/ 15 w 44"/>
                  <a:gd name="T67" fmla="*/ 61 h 63"/>
                  <a:gd name="T68" fmla="*/ 21 w 44"/>
                  <a:gd name="T69" fmla="*/ 59 h 63"/>
                  <a:gd name="T70" fmla="*/ 26 w 44"/>
                  <a:gd name="T71" fmla="*/ 55 h 63"/>
                  <a:gd name="T72" fmla="*/ 32 w 44"/>
                  <a:gd name="T73" fmla="*/ 51 h 63"/>
                  <a:gd name="T74" fmla="*/ 36 w 44"/>
                  <a:gd name="T75" fmla="*/ 46 h 63"/>
                  <a:gd name="T76" fmla="*/ 40 w 44"/>
                  <a:gd name="T77" fmla="*/ 40 h 63"/>
                  <a:gd name="T78" fmla="*/ 42 w 44"/>
                  <a:gd name="T79" fmla="*/ 34 h 63"/>
                  <a:gd name="T80" fmla="*/ 44 w 44"/>
                  <a:gd name="T81"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63">
                    <a:moveTo>
                      <a:pt x="44" y="26"/>
                    </a:moveTo>
                    <a:lnTo>
                      <a:pt x="44" y="23"/>
                    </a:lnTo>
                    <a:lnTo>
                      <a:pt x="42" y="19"/>
                    </a:lnTo>
                    <a:lnTo>
                      <a:pt x="42" y="15"/>
                    </a:lnTo>
                    <a:lnTo>
                      <a:pt x="40" y="13"/>
                    </a:lnTo>
                    <a:lnTo>
                      <a:pt x="38" y="9"/>
                    </a:lnTo>
                    <a:lnTo>
                      <a:pt x="36" y="5"/>
                    </a:lnTo>
                    <a:lnTo>
                      <a:pt x="34" y="3"/>
                    </a:lnTo>
                    <a:lnTo>
                      <a:pt x="32" y="0"/>
                    </a:lnTo>
                    <a:lnTo>
                      <a:pt x="24" y="5"/>
                    </a:lnTo>
                    <a:lnTo>
                      <a:pt x="19" y="9"/>
                    </a:lnTo>
                    <a:lnTo>
                      <a:pt x="13" y="15"/>
                    </a:lnTo>
                    <a:lnTo>
                      <a:pt x="9" y="21"/>
                    </a:lnTo>
                    <a:lnTo>
                      <a:pt x="5" y="28"/>
                    </a:lnTo>
                    <a:lnTo>
                      <a:pt x="1" y="36"/>
                    </a:lnTo>
                    <a:lnTo>
                      <a:pt x="0" y="44"/>
                    </a:lnTo>
                    <a:lnTo>
                      <a:pt x="0" y="53"/>
                    </a:lnTo>
                    <a:lnTo>
                      <a:pt x="0" y="53"/>
                    </a:lnTo>
                    <a:lnTo>
                      <a:pt x="0" y="55"/>
                    </a:lnTo>
                    <a:lnTo>
                      <a:pt x="0" y="57"/>
                    </a:lnTo>
                    <a:lnTo>
                      <a:pt x="0" y="57"/>
                    </a:lnTo>
                    <a:lnTo>
                      <a:pt x="0" y="59"/>
                    </a:lnTo>
                    <a:lnTo>
                      <a:pt x="0" y="59"/>
                    </a:lnTo>
                    <a:lnTo>
                      <a:pt x="0" y="61"/>
                    </a:lnTo>
                    <a:lnTo>
                      <a:pt x="0" y="61"/>
                    </a:lnTo>
                    <a:lnTo>
                      <a:pt x="1" y="61"/>
                    </a:lnTo>
                    <a:lnTo>
                      <a:pt x="1" y="61"/>
                    </a:lnTo>
                    <a:lnTo>
                      <a:pt x="3" y="63"/>
                    </a:lnTo>
                    <a:lnTo>
                      <a:pt x="3" y="63"/>
                    </a:lnTo>
                    <a:lnTo>
                      <a:pt x="5" y="63"/>
                    </a:lnTo>
                    <a:lnTo>
                      <a:pt x="5" y="63"/>
                    </a:lnTo>
                    <a:lnTo>
                      <a:pt x="7" y="63"/>
                    </a:lnTo>
                    <a:lnTo>
                      <a:pt x="7" y="63"/>
                    </a:lnTo>
                    <a:lnTo>
                      <a:pt x="15" y="61"/>
                    </a:lnTo>
                    <a:lnTo>
                      <a:pt x="21" y="59"/>
                    </a:lnTo>
                    <a:lnTo>
                      <a:pt x="26" y="55"/>
                    </a:lnTo>
                    <a:lnTo>
                      <a:pt x="32" y="51"/>
                    </a:lnTo>
                    <a:lnTo>
                      <a:pt x="36" y="46"/>
                    </a:lnTo>
                    <a:lnTo>
                      <a:pt x="40" y="40"/>
                    </a:lnTo>
                    <a:lnTo>
                      <a:pt x="42" y="34"/>
                    </a:lnTo>
                    <a:lnTo>
                      <a:pt x="44" y="26"/>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78" name="Freeform 267"/>
              <p:cNvSpPr>
                <a:spLocks/>
              </p:cNvSpPr>
              <p:nvPr/>
            </p:nvSpPr>
            <p:spPr bwMode="auto">
              <a:xfrm>
                <a:off x="5935663" y="4505325"/>
                <a:ext cx="112713" cy="60325"/>
              </a:xfrm>
              <a:custGeom>
                <a:avLst/>
                <a:gdLst>
                  <a:gd name="T0" fmla="*/ 65 w 71"/>
                  <a:gd name="T1" fmla="*/ 3 h 38"/>
                  <a:gd name="T2" fmla="*/ 53 w 71"/>
                  <a:gd name="T3" fmla="*/ 5 h 38"/>
                  <a:gd name="T4" fmla="*/ 46 w 71"/>
                  <a:gd name="T5" fmla="*/ 11 h 38"/>
                  <a:gd name="T6" fmla="*/ 38 w 71"/>
                  <a:gd name="T7" fmla="*/ 17 h 38"/>
                  <a:gd name="T8" fmla="*/ 32 w 71"/>
                  <a:gd name="T9" fmla="*/ 15 h 38"/>
                  <a:gd name="T10" fmla="*/ 25 w 71"/>
                  <a:gd name="T11" fmla="*/ 9 h 38"/>
                  <a:gd name="T12" fmla="*/ 17 w 71"/>
                  <a:gd name="T13" fmla="*/ 3 h 38"/>
                  <a:gd name="T14" fmla="*/ 5 w 71"/>
                  <a:gd name="T15" fmla="*/ 1 h 38"/>
                  <a:gd name="T16" fmla="*/ 0 w 71"/>
                  <a:gd name="T17" fmla="*/ 0 h 38"/>
                  <a:gd name="T18" fmla="*/ 0 w 71"/>
                  <a:gd name="T19" fmla="*/ 0 h 38"/>
                  <a:gd name="T20" fmla="*/ 0 w 71"/>
                  <a:gd name="T21" fmla="*/ 0 h 38"/>
                  <a:gd name="T22" fmla="*/ 0 w 71"/>
                  <a:gd name="T23" fmla="*/ 0 h 38"/>
                  <a:gd name="T24" fmla="*/ 0 w 71"/>
                  <a:gd name="T25" fmla="*/ 1 h 38"/>
                  <a:gd name="T26" fmla="*/ 0 w 71"/>
                  <a:gd name="T27" fmla="*/ 1 h 38"/>
                  <a:gd name="T28" fmla="*/ 0 w 71"/>
                  <a:gd name="T29" fmla="*/ 1 h 38"/>
                  <a:gd name="T30" fmla="*/ 0 w 71"/>
                  <a:gd name="T31" fmla="*/ 3 h 38"/>
                  <a:gd name="T32" fmla="*/ 0 w 71"/>
                  <a:gd name="T33" fmla="*/ 9 h 38"/>
                  <a:gd name="T34" fmla="*/ 4 w 71"/>
                  <a:gd name="T35" fmla="*/ 21 h 38"/>
                  <a:gd name="T36" fmla="*/ 13 w 71"/>
                  <a:gd name="T37" fmla="*/ 30 h 38"/>
                  <a:gd name="T38" fmla="*/ 25 w 71"/>
                  <a:gd name="T39" fmla="*/ 36 h 38"/>
                  <a:gd name="T40" fmla="*/ 30 w 71"/>
                  <a:gd name="T41" fmla="*/ 38 h 38"/>
                  <a:gd name="T42" fmla="*/ 32 w 71"/>
                  <a:gd name="T43" fmla="*/ 38 h 38"/>
                  <a:gd name="T44" fmla="*/ 32 w 71"/>
                  <a:gd name="T45" fmla="*/ 38 h 38"/>
                  <a:gd name="T46" fmla="*/ 34 w 71"/>
                  <a:gd name="T47" fmla="*/ 38 h 38"/>
                  <a:gd name="T48" fmla="*/ 34 w 71"/>
                  <a:gd name="T49" fmla="*/ 38 h 38"/>
                  <a:gd name="T50" fmla="*/ 36 w 71"/>
                  <a:gd name="T51" fmla="*/ 38 h 38"/>
                  <a:gd name="T52" fmla="*/ 36 w 71"/>
                  <a:gd name="T53" fmla="*/ 38 h 38"/>
                  <a:gd name="T54" fmla="*/ 38 w 71"/>
                  <a:gd name="T55" fmla="*/ 38 h 38"/>
                  <a:gd name="T56" fmla="*/ 46 w 71"/>
                  <a:gd name="T57" fmla="*/ 36 h 38"/>
                  <a:gd name="T58" fmla="*/ 55 w 71"/>
                  <a:gd name="T59" fmla="*/ 30 h 38"/>
                  <a:gd name="T60" fmla="*/ 65 w 71"/>
                  <a:gd name="T61" fmla="*/ 23 h 38"/>
                  <a:gd name="T62" fmla="*/ 69 w 71"/>
                  <a:gd name="T63" fmla="*/ 9 h 38"/>
                  <a:gd name="T64" fmla="*/ 71 w 71"/>
                  <a:gd name="T65" fmla="*/ 3 h 38"/>
                  <a:gd name="T66" fmla="*/ 71 w 71"/>
                  <a:gd name="T67" fmla="*/ 3 h 38"/>
                  <a:gd name="T68" fmla="*/ 71 w 71"/>
                  <a:gd name="T69" fmla="*/ 3 h 38"/>
                  <a:gd name="T70" fmla="*/ 71 w 71"/>
                  <a:gd name="T7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38">
                    <a:moveTo>
                      <a:pt x="71" y="3"/>
                    </a:moveTo>
                    <a:lnTo>
                      <a:pt x="65" y="3"/>
                    </a:lnTo>
                    <a:lnTo>
                      <a:pt x="59" y="5"/>
                    </a:lnTo>
                    <a:lnTo>
                      <a:pt x="53" y="5"/>
                    </a:lnTo>
                    <a:lnTo>
                      <a:pt x="50" y="7"/>
                    </a:lnTo>
                    <a:lnTo>
                      <a:pt x="46" y="11"/>
                    </a:lnTo>
                    <a:lnTo>
                      <a:pt x="42" y="13"/>
                    </a:lnTo>
                    <a:lnTo>
                      <a:pt x="38" y="17"/>
                    </a:lnTo>
                    <a:lnTo>
                      <a:pt x="36" y="19"/>
                    </a:lnTo>
                    <a:lnTo>
                      <a:pt x="32" y="15"/>
                    </a:lnTo>
                    <a:lnTo>
                      <a:pt x="30" y="11"/>
                    </a:lnTo>
                    <a:lnTo>
                      <a:pt x="25" y="9"/>
                    </a:lnTo>
                    <a:lnTo>
                      <a:pt x="21" y="5"/>
                    </a:lnTo>
                    <a:lnTo>
                      <a:pt x="17" y="3"/>
                    </a:lnTo>
                    <a:lnTo>
                      <a:pt x="11" y="1"/>
                    </a:lnTo>
                    <a:lnTo>
                      <a:pt x="5" y="1"/>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3"/>
                    </a:lnTo>
                    <a:lnTo>
                      <a:pt x="0" y="3"/>
                    </a:lnTo>
                    <a:lnTo>
                      <a:pt x="0" y="9"/>
                    </a:lnTo>
                    <a:lnTo>
                      <a:pt x="2" y="15"/>
                    </a:lnTo>
                    <a:lnTo>
                      <a:pt x="4" y="21"/>
                    </a:lnTo>
                    <a:lnTo>
                      <a:pt x="7" y="26"/>
                    </a:lnTo>
                    <a:lnTo>
                      <a:pt x="13" y="30"/>
                    </a:lnTo>
                    <a:lnTo>
                      <a:pt x="17" y="34"/>
                    </a:lnTo>
                    <a:lnTo>
                      <a:pt x="25" y="36"/>
                    </a:lnTo>
                    <a:lnTo>
                      <a:pt x="30" y="38"/>
                    </a:lnTo>
                    <a:lnTo>
                      <a:pt x="30" y="38"/>
                    </a:lnTo>
                    <a:lnTo>
                      <a:pt x="30" y="38"/>
                    </a:lnTo>
                    <a:lnTo>
                      <a:pt x="32" y="38"/>
                    </a:lnTo>
                    <a:lnTo>
                      <a:pt x="32" y="38"/>
                    </a:lnTo>
                    <a:lnTo>
                      <a:pt x="32" y="38"/>
                    </a:lnTo>
                    <a:lnTo>
                      <a:pt x="34" y="38"/>
                    </a:lnTo>
                    <a:lnTo>
                      <a:pt x="34" y="38"/>
                    </a:lnTo>
                    <a:lnTo>
                      <a:pt x="34" y="38"/>
                    </a:lnTo>
                    <a:lnTo>
                      <a:pt x="34" y="38"/>
                    </a:lnTo>
                    <a:lnTo>
                      <a:pt x="36" y="38"/>
                    </a:lnTo>
                    <a:lnTo>
                      <a:pt x="36" y="38"/>
                    </a:lnTo>
                    <a:lnTo>
                      <a:pt x="36" y="38"/>
                    </a:lnTo>
                    <a:lnTo>
                      <a:pt x="36" y="38"/>
                    </a:lnTo>
                    <a:lnTo>
                      <a:pt x="38" y="38"/>
                    </a:lnTo>
                    <a:lnTo>
                      <a:pt x="38" y="38"/>
                    </a:lnTo>
                    <a:lnTo>
                      <a:pt x="38" y="38"/>
                    </a:lnTo>
                    <a:lnTo>
                      <a:pt x="46" y="36"/>
                    </a:lnTo>
                    <a:lnTo>
                      <a:pt x="51" y="34"/>
                    </a:lnTo>
                    <a:lnTo>
                      <a:pt x="55" y="30"/>
                    </a:lnTo>
                    <a:lnTo>
                      <a:pt x="61" y="26"/>
                    </a:lnTo>
                    <a:lnTo>
                      <a:pt x="65" y="23"/>
                    </a:lnTo>
                    <a:lnTo>
                      <a:pt x="67" y="17"/>
                    </a:lnTo>
                    <a:lnTo>
                      <a:pt x="69" y="9"/>
                    </a:lnTo>
                    <a:lnTo>
                      <a:pt x="71" y="3"/>
                    </a:lnTo>
                    <a:lnTo>
                      <a:pt x="71" y="3"/>
                    </a:lnTo>
                    <a:lnTo>
                      <a:pt x="71" y="3"/>
                    </a:lnTo>
                    <a:lnTo>
                      <a:pt x="71" y="3"/>
                    </a:lnTo>
                    <a:lnTo>
                      <a:pt x="71" y="3"/>
                    </a:lnTo>
                    <a:lnTo>
                      <a:pt x="71" y="3"/>
                    </a:lnTo>
                    <a:lnTo>
                      <a:pt x="71" y="3"/>
                    </a:lnTo>
                    <a:lnTo>
                      <a:pt x="71" y="3"/>
                    </a:lnTo>
                    <a:lnTo>
                      <a:pt x="71" y="3"/>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79" name="Freeform 268"/>
              <p:cNvSpPr>
                <a:spLocks/>
              </p:cNvSpPr>
              <p:nvPr/>
            </p:nvSpPr>
            <p:spPr bwMode="auto">
              <a:xfrm>
                <a:off x="5737225" y="4727575"/>
                <a:ext cx="19050" cy="17463"/>
              </a:xfrm>
              <a:custGeom>
                <a:avLst/>
                <a:gdLst>
                  <a:gd name="T0" fmla="*/ 12 w 12"/>
                  <a:gd name="T1" fmla="*/ 1 h 11"/>
                  <a:gd name="T2" fmla="*/ 10 w 12"/>
                  <a:gd name="T3" fmla="*/ 0 h 11"/>
                  <a:gd name="T4" fmla="*/ 8 w 12"/>
                  <a:gd name="T5" fmla="*/ 0 h 11"/>
                  <a:gd name="T6" fmla="*/ 4 w 12"/>
                  <a:gd name="T7" fmla="*/ 0 h 11"/>
                  <a:gd name="T8" fmla="*/ 2 w 12"/>
                  <a:gd name="T9" fmla="*/ 1 h 11"/>
                  <a:gd name="T10" fmla="*/ 0 w 12"/>
                  <a:gd name="T11" fmla="*/ 3 h 11"/>
                  <a:gd name="T12" fmla="*/ 0 w 12"/>
                  <a:gd name="T13" fmla="*/ 7 h 11"/>
                  <a:gd name="T14" fmla="*/ 0 w 12"/>
                  <a:gd name="T15" fmla="*/ 9 h 11"/>
                  <a:gd name="T16" fmla="*/ 2 w 12"/>
                  <a:gd name="T17" fmla="*/ 11 h 11"/>
                  <a:gd name="T18" fmla="*/ 12 w 12"/>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2" y="1"/>
                    </a:moveTo>
                    <a:lnTo>
                      <a:pt x="10" y="0"/>
                    </a:lnTo>
                    <a:lnTo>
                      <a:pt x="8" y="0"/>
                    </a:lnTo>
                    <a:lnTo>
                      <a:pt x="4" y="0"/>
                    </a:lnTo>
                    <a:lnTo>
                      <a:pt x="2" y="1"/>
                    </a:lnTo>
                    <a:lnTo>
                      <a:pt x="0" y="3"/>
                    </a:lnTo>
                    <a:lnTo>
                      <a:pt x="0" y="7"/>
                    </a:lnTo>
                    <a:lnTo>
                      <a:pt x="0" y="9"/>
                    </a:lnTo>
                    <a:lnTo>
                      <a:pt x="2" y="11"/>
                    </a:lnTo>
                    <a:lnTo>
                      <a:pt x="12" y="1"/>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0" name="Freeform 269"/>
              <p:cNvSpPr>
                <a:spLocks/>
              </p:cNvSpPr>
              <p:nvPr/>
            </p:nvSpPr>
            <p:spPr bwMode="auto">
              <a:xfrm>
                <a:off x="5740400" y="4729163"/>
                <a:ext cx="115888" cy="254000"/>
              </a:xfrm>
              <a:custGeom>
                <a:avLst/>
                <a:gdLst>
                  <a:gd name="T0" fmla="*/ 63 w 73"/>
                  <a:gd name="T1" fmla="*/ 144 h 160"/>
                  <a:gd name="T2" fmla="*/ 73 w 73"/>
                  <a:gd name="T3" fmla="*/ 152 h 160"/>
                  <a:gd name="T4" fmla="*/ 71 w 73"/>
                  <a:gd name="T5" fmla="*/ 135 h 160"/>
                  <a:gd name="T6" fmla="*/ 69 w 73"/>
                  <a:gd name="T7" fmla="*/ 117 h 160"/>
                  <a:gd name="T8" fmla="*/ 65 w 73"/>
                  <a:gd name="T9" fmla="*/ 102 h 160"/>
                  <a:gd name="T10" fmla="*/ 61 w 73"/>
                  <a:gd name="T11" fmla="*/ 87 h 160"/>
                  <a:gd name="T12" fmla="*/ 50 w 73"/>
                  <a:gd name="T13" fmla="*/ 62 h 160"/>
                  <a:gd name="T14" fmla="*/ 40 w 73"/>
                  <a:gd name="T15" fmla="*/ 41 h 160"/>
                  <a:gd name="T16" fmla="*/ 29 w 73"/>
                  <a:gd name="T17" fmla="*/ 23 h 160"/>
                  <a:gd name="T18" fmla="*/ 19 w 73"/>
                  <a:gd name="T19" fmla="*/ 10 h 160"/>
                  <a:gd name="T20" fmla="*/ 13 w 73"/>
                  <a:gd name="T21" fmla="*/ 4 h 160"/>
                  <a:gd name="T22" fmla="*/ 10 w 73"/>
                  <a:gd name="T23" fmla="*/ 0 h 160"/>
                  <a:gd name="T24" fmla="*/ 0 w 73"/>
                  <a:gd name="T25" fmla="*/ 10 h 160"/>
                  <a:gd name="T26" fmla="*/ 2 w 73"/>
                  <a:gd name="T27" fmla="*/ 12 h 160"/>
                  <a:gd name="T28" fmla="*/ 8 w 73"/>
                  <a:gd name="T29" fmla="*/ 20 h 160"/>
                  <a:gd name="T30" fmla="*/ 17 w 73"/>
                  <a:gd name="T31" fmla="*/ 31 h 160"/>
                  <a:gd name="T32" fmla="*/ 27 w 73"/>
                  <a:gd name="T33" fmla="*/ 46 h 160"/>
                  <a:gd name="T34" fmla="*/ 38 w 73"/>
                  <a:gd name="T35" fmla="*/ 68 h 160"/>
                  <a:gd name="T36" fmla="*/ 48 w 73"/>
                  <a:gd name="T37" fmla="*/ 92 h 160"/>
                  <a:gd name="T38" fmla="*/ 52 w 73"/>
                  <a:gd name="T39" fmla="*/ 106 h 160"/>
                  <a:gd name="T40" fmla="*/ 54 w 73"/>
                  <a:gd name="T41" fmla="*/ 119 h 160"/>
                  <a:gd name="T42" fmla="*/ 57 w 73"/>
                  <a:gd name="T43" fmla="*/ 137 h 160"/>
                  <a:gd name="T44" fmla="*/ 57 w 73"/>
                  <a:gd name="T45" fmla="*/ 152 h 160"/>
                  <a:gd name="T46" fmla="*/ 67 w 73"/>
                  <a:gd name="T47" fmla="*/ 160 h 160"/>
                  <a:gd name="T48" fmla="*/ 63 w 73"/>
                  <a:gd name="T4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60">
                    <a:moveTo>
                      <a:pt x="63" y="144"/>
                    </a:moveTo>
                    <a:lnTo>
                      <a:pt x="73" y="152"/>
                    </a:lnTo>
                    <a:lnTo>
                      <a:pt x="71" y="135"/>
                    </a:lnTo>
                    <a:lnTo>
                      <a:pt x="69" y="117"/>
                    </a:lnTo>
                    <a:lnTo>
                      <a:pt x="65" y="102"/>
                    </a:lnTo>
                    <a:lnTo>
                      <a:pt x="61" y="87"/>
                    </a:lnTo>
                    <a:lnTo>
                      <a:pt x="50" y="62"/>
                    </a:lnTo>
                    <a:lnTo>
                      <a:pt x="40" y="41"/>
                    </a:lnTo>
                    <a:lnTo>
                      <a:pt x="29" y="23"/>
                    </a:lnTo>
                    <a:lnTo>
                      <a:pt x="19" y="10"/>
                    </a:lnTo>
                    <a:lnTo>
                      <a:pt x="13" y="4"/>
                    </a:lnTo>
                    <a:lnTo>
                      <a:pt x="10" y="0"/>
                    </a:lnTo>
                    <a:lnTo>
                      <a:pt x="0" y="10"/>
                    </a:lnTo>
                    <a:lnTo>
                      <a:pt x="2" y="12"/>
                    </a:lnTo>
                    <a:lnTo>
                      <a:pt x="8" y="20"/>
                    </a:lnTo>
                    <a:lnTo>
                      <a:pt x="17" y="31"/>
                    </a:lnTo>
                    <a:lnTo>
                      <a:pt x="27" y="46"/>
                    </a:lnTo>
                    <a:lnTo>
                      <a:pt x="38" y="68"/>
                    </a:lnTo>
                    <a:lnTo>
                      <a:pt x="48" y="92"/>
                    </a:lnTo>
                    <a:lnTo>
                      <a:pt x="52" y="106"/>
                    </a:lnTo>
                    <a:lnTo>
                      <a:pt x="54" y="119"/>
                    </a:lnTo>
                    <a:lnTo>
                      <a:pt x="57" y="137"/>
                    </a:lnTo>
                    <a:lnTo>
                      <a:pt x="57" y="152"/>
                    </a:lnTo>
                    <a:lnTo>
                      <a:pt x="67" y="160"/>
                    </a:lnTo>
                    <a:lnTo>
                      <a:pt x="63" y="144"/>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1" name="Freeform 270"/>
              <p:cNvSpPr>
                <a:spLocks/>
              </p:cNvSpPr>
              <p:nvPr/>
            </p:nvSpPr>
            <p:spPr bwMode="auto">
              <a:xfrm>
                <a:off x="5840413" y="4954588"/>
                <a:ext cx="284163" cy="141288"/>
              </a:xfrm>
              <a:custGeom>
                <a:avLst/>
                <a:gdLst>
                  <a:gd name="T0" fmla="*/ 179 w 179"/>
                  <a:gd name="T1" fmla="*/ 81 h 89"/>
                  <a:gd name="T2" fmla="*/ 165 w 179"/>
                  <a:gd name="T3" fmla="*/ 64 h 89"/>
                  <a:gd name="T4" fmla="*/ 150 w 179"/>
                  <a:gd name="T5" fmla="*/ 48 h 89"/>
                  <a:gd name="T6" fmla="*/ 134 w 179"/>
                  <a:gd name="T7" fmla="*/ 37 h 89"/>
                  <a:gd name="T8" fmla="*/ 121 w 179"/>
                  <a:gd name="T9" fmla="*/ 25 h 89"/>
                  <a:gd name="T10" fmla="*/ 106 w 179"/>
                  <a:gd name="T11" fmla="*/ 18 h 89"/>
                  <a:gd name="T12" fmla="*/ 90 w 179"/>
                  <a:gd name="T13" fmla="*/ 12 h 89"/>
                  <a:gd name="T14" fmla="*/ 77 w 179"/>
                  <a:gd name="T15" fmla="*/ 8 h 89"/>
                  <a:gd name="T16" fmla="*/ 62 w 179"/>
                  <a:gd name="T17" fmla="*/ 4 h 89"/>
                  <a:gd name="T18" fmla="*/ 39 w 179"/>
                  <a:gd name="T19" fmla="*/ 0 h 89"/>
                  <a:gd name="T20" fmla="*/ 19 w 179"/>
                  <a:gd name="T21" fmla="*/ 0 h 89"/>
                  <a:gd name="T22" fmla="*/ 6 w 179"/>
                  <a:gd name="T23" fmla="*/ 2 h 89"/>
                  <a:gd name="T24" fmla="*/ 0 w 179"/>
                  <a:gd name="T25" fmla="*/ 2 h 89"/>
                  <a:gd name="T26" fmla="*/ 4 w 179"/>
                  <a:gd name="T27" fmla="*/ 18 h 89"/>
                  <a:gd name="T28" fmla="*/ 8 w 179"/>
                  <a:gd name="T29" fmla="*/ 16 h 89"/>
                  <a:gd name="T30" fmla="*/ 19 w 179"/>
                  <a:gd name="T31" fmla="*/ 16 h 89"/>
                  <a:gd name="T32" fmla="*/ 37 w 179"/>
                  <a:gd name="T33" fmla="*/ 16 h 89"/>
                  <a:gd name="T34" fmla="*/ 60 w 179"/>
                  <a:gd name="T35" fmla="*/ 18 h 89"/>
                  <a:gd name="T36" fmla="*/ 73 w 179"/>
                  <a:gd name="T37" fmla="*/ 21 h 89"/>
                  <a:gd name="T38" fmla="*/ 85 w 179"/>
                  <a:gd name="T39" fmla="*/ 25 h 89"/>
                  <a:gd name="T40" fmla="*/ 100 w 179"/>
                  <a:gd name="T41" fmla="*/ 31 h 89"/>
                  <a:gd name="T42" fmla="*/ 113 w 179"/>
                  <a:gd name="T43" fmla="*/ 39 h 89"/>
                  <a:gd name="T44" fmla="*/ 127 w 179"/>
                  <a:gd name="T45" fmla="*/ 48 h 89"/>
                  <a:gd name="T46" fmla="*/ 140 w 179"/>
                  <a:gd name="T47" fmla="*/ 60 h 89"/>
                  <a:gd name="T48" fmla="*/ 154 w 179"/>
                  <a:gd name="T49" fmla="*/ 73 h 89"/>
                  <a:gd name="T50" fmla="*/ 167 w 179"/>
                  <a:gd name="T51" fmla="*/ 89 h 89"/>
                  <a:gd name="T52" fmla="*/ 179 w 179"/>
                  <a:gd name="T53"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89">
                    <a:moveTo>
                      <a:pt x="179" y="81"/>
                    </a:moveTo>
                    <a:lnTo>
                      <a:pt x="165" y="64"/>
                    </a:lnTo>
                    <a:lnTo>
                      <a:pt x="150" y="48"/>
                    </a:lnTo>
                    <a:lnTo>
                      <a:pt x="134" y="37"/>
                    </a:lnTo>
                    <a:lnTo>
                      <a:pt x="121" y="25"/>
                    </a:lnTo>
                    <a:lnTo>
                      <a:pt x="106" y="18"/>
                    </a:lnTo>
                    <a:lnTo>
                      <a:pt x="90" y="12"/>
                    </a:lnTo>
                    <a:lnTo>
                      <a:pt x="77" y="8"/>
                    </a:lnTo>
                    <a:lnTo>
                      <a:pt x="62" y="4"/>
                    </a:lnTo>
                    <a:lnTo>
                      <a:pt x="39" y="0"/>
                    </a:lnTo>
                    <a:lnTo>
                      <a:pt x="19" y="0"/>
                    </a:lnTo>
                    <a:lnTo>
                      <a:pt x="6" y="2"/>
                    </a:lnTo>
                    <a:lnTo>
                      <a:pt x="0" y="2"/>
                    </a:lnTo>
                    <a:lnTo>
                      <a:pt x="4" y="18"/>
                    </a:lnTo>
                    <a:lnTo>
                      <a:pt x="8" y="16"/>
                    </a:lnTo>
                    <a:lnTo>
                      <a:pt x="19" y="16"/>
                    </a:lnTo>
                    <a:lnTo>
                      <a:pt x="37" y="16"/>
                    </a:lnTo>
                    <a:lnTo>
                      <a:pt x="60" y="18"/>
                    </a:lnTo>
                    <a:lnTo>
                      <a:pt x="73" y="21"/>
                    </a:lnTo>
                    <a:lnTo>
                      <a:pt x="85" y="25"/>
                    </a:lnTo>
                    <a:lnTo>
                      <a:pt x="100" y="31"/>
                    </a:lnTo>
                    <a:lnTo>
                      <a:pt x="113" y="39"/>
                    </a:lnTo>
                    <a:lnTo>
                      <a:pt x="127" y="48"/>
                    </a:lnTo>
                    <a:lnTo>
                      <a:pt x="140" y="60"/>
                    </a:lnTo>
                    <a:lnTo>
                      <a:pt x="154" y="73"/>
                    </a:lnTo>
                    <a:lnTo>
                      <a:pt x="167" y="89"/>
                    </a:lnTo>
                    <a:lnTo>
                      <a:pt x="179" y="81"/>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2" name="Freeform 271"/>
              <p:cNvSpPr>
                <a:spLocks/>
              </p:cNvSpPr>
              <p:nvPr/>
            </p:nvSpPr>
            <p:spPr bwMode="auto">
              <a:xfrm>
                <a:off x="6105525" y="5083175"/>
                <a:ext cx="22225" cy="17463"/>
              </a:xfrm>
              <a:custGeom>
                <a:avLst/>
                <a:gdLst>
                  <a:gd name="T0" fmla="*/ 0 w 14"/>
                  <a:gd name="T1" fmla="*/ 8 h 11"/>
                  <a:gd name="T2" fmla="*/ 2 w 14"/>
                  <a:gd name="T3" fmla="*/ 10 h 11"/>
                  <a:gd name="T4" fmla="*/ 4 w 14"/>
                  <a:gd name="T5" fmla="*/ 11 h 11"/>
                  <a:gd name="T6" fmla="*/ 8 w 14"/>
                  <a:gd name="T7" fmla="*/ 10 h 11"/>
                  <a:gd name="T8" fmla="*/ 10 w 14"/>
                  <a:gd name="T9" fmla="*/ 10 h 11"/>
                  <a:gd name="T10" fmla="*/ 12 w 14"/>
                  <a:gd name="T11" fmla="*/ 8 h 11"/>
                  <a:gd name="T12" fmla="*/ 14 w 14"/>
                  <a:gd name="T13" fmla="*/ 6 h 11"/>
                  <a:gd name="T14" fmla="*/ 14 w 14"/>
                  <a:gd name="T15" fmla="*/ 2 h 11"/>
                  <a:gd name="T16" fmla="*/ 12 w 14"/>
                  <a:gd name="T17" fmla="*/ 0 h 11"/>
                  <a:gd name="T18" fmla="*/ 0 w 14"/>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8"/>
                    </a:moveTo>
                    <a:lnTo>
                      <a:pt x="2" y="10"/>
                    </a:lnTo>
                    <a:lnTo>
                      <a:pt x="4" y="11"/>
                    </a:lnTo>
                    <a:lnTo>
                      <a:pt x="8" y="10"/>
                    </a:lnTo>
                    <a:lnTo>
                      <a:pt x="10" y="10"/>
                    </a:lnTo>
                    <a:lnTo>
                      <a:pt x="12" y="8"/>
                    </a:lnTo>
                    <a:lnTo>
                      <a:pt x="14" y="6"/>
                    </a:lnTo>
                    <a:lnTo>
                      <a:pt x="14" y="2"/>
                    </a:lnTo>
                    <a:lnTo>
                      <a:pt x="12" y="0"/>
                    </a:lnTo>
                    <a:lnTo>
                      <a:pt x="0" y="8"/>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3" name="Freeform 272"/>
              <p:cNvSpPr>
                <a:spLocks/>
              </p:cNvSpPr>
              <p:nvPr/>
            </p:nvSpPr>
            <p:spPr bwMode="auto">
              <a:xfrm>
                <a:off x="5591175" y="4805363"/>
                <a:ext cx="17463" cy="22225"/>
              </a:xfrm>
              <a:custGeom>
                <a:avLst/>
                <a:gdLst>
                  <a:gd name="T0" fmla="*/ 11 w 11"/>
                  <a:gd name="T1" fmla="*/ 2 h 14"/>
                  <a:gd name="T2" fmla="*/ 8 w 11"/>
                  <a:gd name="T3" fmla="*/ 0 h 14"/>
                  <a:gd name="T4" fmla="*/ 6 w 11"/>
                  <a:gd name="T5" fmla="*/ 2 h 14"/>
                  <a:gd name="T6" fmla="*/ 2 w 11"/>
                  <a:gd name="T7" fmla="*/ 2 h 14"/>
                  <a:gd name="T8" fmla="*/ 2 w 11"/>
                  <a:gd name="T9" fmla="*/ 6 h 14"/>
                  <a:gd name="T10" fmla="*/ 0 w 11"/>
                  <a:gd name="T11" fmla="*/ 8 h 14"/>
                  <a:gd name="T12" fmla="*/ 2 w 11"/>
                  <a:gd name="T13" fmla="*/ 10 h 14"/>
                  <a:gd name="T14" fmla="*/ 2 w 11"/>
                  <a:gd name="T15" fmla="*/ 14 h 14"/>
                  <a:gd name="T16" fmla="*/ 6 w 11"/>
                  <a:gd name="T17" fmla="*/ 14 h 14"/>
                  <a:gd name="T18" fmla="*/ 11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11" y="2"/>
                    </a:moveTo>
                    <a:lnTo>
                      <a:pt x="8" y="0"/>
                    </a:lnTo>
                    <a:lnTo>
                      <a:pt x="6" y="2"/>
                    </a:lnTo>
                    <a:lnTo>
                      <a:pt x="2" y="2"/>
                    </a:lnTo>
                    <a:lnTo>
                      <a:pt x="2" y="6"/>
                    </a:lnTo>
                    <a:lnTo>
                      <a:pt x="0" y="8"/>
                    </a:lnTo>
                    <a:lnTo>
                      <a:pt x="2" y="10"/>
                    </a:lnTo>
                    <a:lnTo>
                      <a:pt x="2" y="14"/>
                    </a:lnTo>
                    <a:lnTo>
                      <a:pt x="6" y="14"/>
                    </a:lnTo>
                    <a:lnTo>
                      <a:pt x="11" y="2"/>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4" name="Freeform 273"/>
              <p:cNvSpPr>
                <a:spLocks/>
              </p:cNvSpPr>
              <p:nvPr/>
            </p:nvSpPr>
            <p:spPr bwMode="auto">
              <a:xfrm>
                <a:off x="5600700" y="4808538"/>
                <a:ext cx="93663" cy="115888"/>
              </a:xfrm>
              <a:custGeom>
                <a:avLst/>
                <a:gdLst>
                  <a:gd name="T0" fmla="*/ 50 w 59"/>
                  <a:gd name="T1" fmla="*/ 60 h 73"/>
                  <a:gd name="T2" fmla="*/ 59 w 59"/>
                  <a:gd name="T3" fmla="*/ 66 h 73"/>
                  <a:gd name="T4" fmla="*/ 57 w 59"/>
                  <a:gd name="T5" fmla="*/ 50 h 73"/>
                  <a:gd name="T6" fmla="*/ 50 w 59"/>
                  <a:gd name="T7" fmla="*/ 35 h 73"/>
                  <a:gd name="T8" fmla="*/ 40 w 59"/>
                  <a:gd name="T9" fmla="*/ 23 h 73"/>
                  <a:gd name="T10" fmla="*/ 30 w 59"/>
                  <a:gd name="T11" fmla="*/ 16 h 73"/>
                  <a:gd name="T12" fmla="*/ 21 w 59"/>
                  <a:gd name="T13" fmla="*/ 8 h 73"/>
                  <a:gd name="T14" fmla="*/ 13 w 59"/>
                  <a:gd name="T15" fmla="*/ 4 h 73"/>
                  <a:gd name="T16" fmla="*/ 7 w 59"/>
                  <a:gd name="T17" fmla="*/ 0 h 73"/>
                  <a:gd name="T18" fmla="*/ 5 w 59"/>
                  <a:gd name="T19" fmla="*/ 0 h 73"/>
                  <a:gd name="T20" fmla="*/ 0 w 59"/>
                  <a:gd name="T21" fmla="*/ 12 h 73"/>
                  <a:gd name="T22" fmla="*/ 2 w 59"/>
                  <a:gd name="T23" fmla="*/ 14 h 73"/>
                  <a:gd name="T24" fmla="*/ 5 w 59"/>
                  <a:gd name="T25" fmla="*/ 16 h 73"/>
                  <a:gd name="T26" fmla="*/ 13 w 59"/>
                  <a:gd name="T27" fmla="*/ 19 h 73"/>
                  <a:gd name="T28" fmla="*/ 23 w 59"/>
                  <a:gd name="T29" fmla="*/ 27 h 73"/>
                  <a:gd name="T30" fmla="*/ 30 w 59"/>
                  <a:gd name="T31" fmla="*/ 35 h 73"/>
                  <a:gd name="T32" fmla="*/ 38 w 59"/>
                  <a:gd name="T33" fmla="*/ 42 h 73"/>
                  <a:gd name="T34" fmla="*/ 42 w 59"/>
                  <a:gd name="T35" fmla="*/ 54 h 73"/>
                  <a:gd name="T36" fmla="*/ 46 w 59"/>
                  <a:gd name="T37" fmla="*/ 66 h 73"/>
                  <a:gd name="T38" fmla="*/ 55 w 59"/>
                  <a:gd name="T39" fmla="*/ 73 h 73"/>
                  <a:gd name="T40" fmla="*/ 50 w 59"/>
                  <a:gd name="T41"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3">
                    <a:moveTo>
                      <a:pt x="50" y="60"/>
                    </a:moveTo>
                    <a:lnTo>
                      <a:pt x="59" y="66"/>
                    </a:lnTo>
                    <a:lnTo>
                      <a:pt x="57" y="50"/>
                    </a:lnTo>
                    <a:lnTo>
                      <a:pt x="50" y="35"/>
                    </a:lnTo>
                    <a:lnTo>
                      <a:pt x="40" y="23"/>
                    </a:lnTo>
                    <a:lnTo>
                      <a:pt x="30" y="16"/>
                    </a:lnTo>
                    <a:lnTo>
                      <a:pt x="21" y="8"/>
                    </a:lnTo>
                    <a:lnTo>
                      <a:pt x="13" y="4"/>
                    </a:lnTo>
                    <a:lnTo>
                      <a:pt x="7" y="0"/>
                    </a:lnTo>
                    <a:lnTo>
                      <a:pt x="5" y="0"/>
                    </a:lnTo>
                    <a:lnTo>
                      <a:pt x="0" y="12"/>
                    </a:lnTo>
                    <a:lnTo>
                      <a:pt x="2" y="14"/>
                    </a:lnTo>
                    <a:lnTo>
                      <a:pt x="5" y="16"/>
                    </a:lnTo>
                    <a:lnTo>
                      <a:pt x="13" y="19"/>
                    </a:lnTo>
                    <a:lnTo>
                      <a:pt x="23" y="27"/>
                    </a:lnTo>
                    <a:lnTo>
                      <a:pt x="30" y="35"/>
                    </a:lnTo>
                    <a:lnTo>
                      <a:pt x="38" y="42"/>
                    </a:lnTo>
                    <a:lnTo>
                      <a:pt x="42" y="54"/>
                    </a:lnTo>
                    <a:lnTo>
                      <a:pt x="46" y="66"/>
                    </a:lnTo>
                    <a:lnTo>
                      <a:pt x="55" y="73"/>
                    </a:lnTo>
                    <a:lnTo>
                      <a:pt x="50" y="60"/>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5" name="Freeform 274"/>
              <p:cNvSpPr>
                <a:spLocks/>
              </p:cNvSpPr>
              <p:nvPr/>
            </p:nvSpPr>
            <p:spPr bwMode="auto">
              <a:xfrm>
                <a:off x="5680075" y="4887913"/>
                <a:ext cx="157163" cy="42863"/>
              </a:xfrm>
              <a:custGeom>
                <a:avLst/>
                <a:gdLst>
                  <a:gd name="T0" fmla="*/ 99 w 99"/>
                  <a:gd name="T1" fmla="*/ 16 h 27"/>
                  <a:gd name="T2" fmla="*/ 84 w 99"/>
                  <a:gd name="T3" fmla="*/ 6 h 27"/>
                  <a:gd name="T4" fmla="*/ 67 w 99"/>
                  <a:gd name="T5" fmla="*/ 2 h 27"/>
                  <a:gd name="T6" fmla="*/ 51 w 99"/>
                  <a:gd name="T7" fmla="*/ 0 h 27"/>
                  <a:gd name="T8" fmla="*/ 34 w 99"/>
                  <a:gd name="T9" fmla="*/ 2 h 27"/>
                  <a:gd name="T10" fmla="*/ 21 w 99"/>
                  <a:gd name="T11" fmla="*/ 4 h 27"/>
                  <a:gd name="T12" fmla="*/ 11 w 99"/>
                  <a:gd name="T13" fmla="*/ 6 h 27"/>
                  <a:gd name="T14" fmla="*/ 3 w 99"/>
                  <a:gd name="T15" fmla="*/ 8 h 27"/>
                  <a:gd name="T16" fmla="*/ 0 w 99"/>
                  <a:gd name="T17" fmla="*/ 10 h 27"/>
                  <a:gd name="T18" fmla="*/ 5 w 99"/>
                  <a:gd name="T19" fmla="*/ 23 h 27"/>
                  <a:gd name="T20" fmla="*/ 7 w 99"/>
                  <a:gd name="T21" fmla="*/ 21 h 27"/>
                  <a:gd name="T22" fmla="*/ 13 w 99"/>
                  <a:gd name="T23" fmla="*/ 19 h 27"/>
                  <a:gd name="T24" fmla="*/ 24 w 99"/>
                  <a:gd name="T25" fmla="*/ 17 h 27"/>
                  <a:gd name="T26" fmla="*/ 36 w 99"/>
                  <a:gd name="T27" fmla="*/ 16 h 27"/>
                  <a:gd name="T28" fmla="*/ 51 w 99"/>
                  <a:gd name="T29" fmla="*/ 16 h 27"/>
                  <a:gd name="T30" fmla="*/ 65 w 99"/>
                  <a:gd name="T31" fmla="*/ 16 h 27"/>
                  <a:gd name="T32" fmla="*/ 78 w 99"/>
                  <a:gd name="T33" fmla="*/ 19 h 27"/>
                  <a:gd name="T34" fmla="*/ 92 w 99"/>
                  <a:gd name="T35" fmla="*/ 27 h 27"/>
                  <a:gd name="T36" fmla="*/ 99 w 99"/>
                  <a:gd name="T37"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27">
                    <a:moveTo>
                      <a:pt x="99" y="16"/>
                    </a:moveTo>
                    <a:lnTo>
                      <a:pt x="84" y="6"/>
                    </a:lnTo>
                    <a:lnTo>
                      <a:pt x="67" y="2"/>
                    </a:lnTo>
                    <a:lnTo>
                      <a:pt x="51" y="0"/>
                    </a:lnTo>
                    <a:lnTo>
                      <a:pt x="34" y="2"/>
                    </a:lnTo>
                    <a:lnTo>
                      <a:pt x="21" y="4"/>
                    </a:lnTo>
                    <a:lnTo>
                      <a:pt x="11" y="6"/>
                    </a:lnTo>
                    <a:lnTo>
                      <a:pt x="3" y="8"/>
                    </a:lnTo>
                    <a:lnTo>
                      <a:pt x="0" y="10"/>
                    </a:lnTo>
                    <a:lnTo>
                      <a:pt x="5" y="23"/>
                    </a:lnTo>
                    <a:lnTo>
                      <a:pt x="7" y="21"/>
                    </a:lnTo>
                    <a:lnTo>
                      <a:pt x="13" y="19"/>
                    </a:lnTo>
                    <a:lnTo>
                      <a:pt x="24" y="17"/>
                    </a:lnTo>
                    <a:lnTo>
                      <a:pt x="36" y="16"/>
                    </a:lnTo>
                    <a:lnTo>
                      <a:pt x="51" y="16"/>
                    </a:lnTo>
                    <a:lnTo>
                      <a:pt x="65" y="16"/>
                    </a:lnTo>
                    <a:lnTo>
                      <a:pt x="78" y="19"/>
                    </a:lnTo>
                    <a:lnTo>
                      <a:pt x="92" y="27"/>
                    </a:lnTo>
                    <a:lnTo>
                      <a:pt x="99" y="16"/>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6" name="Freeform 275"/>
              <p:cNvSpPr>
                <a:spLocks/>
              </p:cNvSpPr>
              <p:nvPr/>
            </p:nvSpPr>
            <p:spPr bwMode="auto">
              <a:xfrm>
                <a:off x="5826125" y="4913313"/>
                <a:ext cx="17463" cy="17463"/>
              </a:xfrm>
              <a:custGeom>
                <a:avLst/>
                <a:gdLst>
                  <a:gd name="T0" fmla="*/ 0 w 11"/>
                  <a:gd name="T1" fmla="*/ 11 h 11"/>
                  <a:gd name="T2" fmla="*/ 3 w 11"/>
                  <a:gd name="T3" fmla="*/ 11 h 11"/>
                  <a:gd name="T4" fmla="*/ 5 w 11"/>
                  <a:gd name="T5" fmla="*/ 11 h 11"/>
                  <a:gd name="T6" fmla="*/ 7 w 11"/>
                  <a:gd name="T7" fmla="*/ 11 h 11"/>
                  <a:gd name="T8" fmla="*/ 9 w 11"/>
                  <a:gd name="T9" fmla="*/ 9 h 11"/>
                  <a:gd name="T10" fmla="*/ 11 w 11"/>
                  <a:gd name="T11" fmla="*/ 7 h 11"/>
                  <a:gd name="T12" fmla="*/ 11 w 11"/>
                  <a:gd name="T13" fmla="*/ 3 h 11"/>
                  <a:gd name="T14" fmla="*/ 11 w 11"/>
                  <a:gd name="T15" fmla="*/ 1 h 11"/>
                  <a:gd name="T16" fmla="*/ 7 w 11"/>
                  <a:gd name="T17" fmla="*/ 0 h 11"/>
                  <a:gd name="T18" fmla="*/ 0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11"/>
                    </a:moveTo>
                    <a:lnTo>
                      <a:pt x="3" y="11"/>
                    </a:lnTo>
                    <a:lnTo>
                      <a:pt x="5" y="11"/>
                    </a:lnTo>
                    <a:lnTo>
                      <a:pt x="7" y="11"/>
                    </a:lnTo>
                    <a:lnTo>
                      <a:pt x="9" y="9"/>
                    </a:lnTo>
                    <a:lnTo>
                      <a:pt x="11" y="7"/>
                    </a:lnTo>
                    <a:lnTo>
                      <a:pt x="11" y="3"/>
                    </a:lnTo>
                    <a:lnTo>
                      <a:pt x="11" y="1"/>
                    </a:lnTo>
                    <a:lnTo>
                      <a:pt x="7" y="0"/>
                    </a:lnTo>
                    <a:lnTo>
                      <a:pt x="0" y="11"/>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7" name="Freeform 276"/>
              <p:cNvSpPr>
                <a:spLocks/>
              </p:cNvSpPr>
              <p:nvPr/>
            </p:nvSpPr>
            <p:spPr bwMode="auto">
              <a:xfrm>
                <a:off x="5983288" y="4986338"/>
                <a:ext cx="22225" cy="14288"/>
              </a:xfrm>
              <a:custGeom>
                <a:avLst/>
                <a:gdLst>
                  <a:gd name="T0" fmla="*/ 2 w 14"/>
                  <a:gd name="T1" fmla="*/ 0 h 9"/>
                  <a:gd name="T2" fmla="*/ 0 w 14"/>
                  <a:gd name="T3" fmla="*/ 1 h 9"/>
                  <a:gd name="T4" fmla="*/ 2 w 14"/>
                  <a:gd name="T5" fmla="*/ 5 h 9"/>
                  <a:gd name="T6" fmla="*/ 2 w 14"/>
                  <a:gd name="T7" fmla="*/ 7 h 9"/>
                  <a:gd name="T8" fmla="*/ 4 w 14"/>
                  <a:gd name="T9" fmla="*/ 9 h 9"/>
                  <a:gd name="T10" fmla="*/ 8 w 14"/>
                  <a:gd name="T11" fmla="*/ 9 h 9"/>
                  <a:gd name="T12" fmla="*/ 10 w 14"/>
                  <a:gd name="T13" fmla="*/ 9 h 9"/>
                  <a:gd name="T14" fmla="*/ 12 w 14"/>
                  <a:gd name="T15" fmla="*/ 7 h 9"/>
                  <a:gd name="T16" fmla="*/ 14 w 14"/>
                  <a:gd name="T17" fmla="*/ 5 h 9"/>
                  <a:gd name="T18" fmla="*/ 2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2" y="0"/>
                    </a:moveTo>
                    <a:lnTo>
                      <a:pt x="0" y="1"/>
                    </a:lnTo>
                    <a:lnTo>
                      <a:pt x="2" y="5"/>
                    </a:lnTo>
                    <a:lnTo>
                      <a:pt x="2" y="7"/>
                    </a:lnTo>
                    <a:lnTo>
                      <a:pt x="4" y="9"/>
                    </a:lnTo>
                    <a:lnTo>
                      <a:pt x="8" y="9"/>
                    </a:lnTo>
                    <a:lnTo>
                      <a:pt x="10" y="9"/>
                    </a:lnTo>
                    <a:lnTo>
                      <a:pt x="12" y="7"/>
                    </a:lnTo>
                    <a:lnTo>
                      <a:pt x="14" y="5"/>
                    </a:lnTo>
                    <a:lnTo>
                      <a:pt x="2" y="0"/>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8" name="Freeform 277"/>
              <p:cNvSpPr>
                <a:spLocks/>
              </p:cNvSpPr>
              <p:nvPr/>
            </p:nvSpPr>
            <p:spPr bwMode="auto">
              <a:xfrm>
                <a:off x="5986463" y="4821238"/>
                <a:ext cx="238125" cy="173038"/>
              </a:xfrm>
              <a:custGeom>
                <a:avLst/>
                <a:gdLst>
                  <a:gd name="T0" fmla="*/ 136 w 150"/>
                  <a:gd name="T1" fmla="*/ 8 h 109"/>
                  <a:gd name="T2" fmla="*/ 142 w 150"/>
                  <a:gd name="T3" fmla="*/ 0 h 109"/>
                  <a:gd name="T4" fmla="*/ 123 w 150"/>
                  <a:gd name="T5" fmla="*/ 4 h 109"/>
                  <a:gd name="T6" fmla="*/ 106 w 150"/>
                  <a:gd name="T7" fmla="*/ 10 h 109"/>
                  <a:gd name="T8" fmla="*/ 90 w 150"/>
                  <a:gd name="T9" fmla="*/ 17 h 109"/>
                  <a:gd name="T10" fmla="*/ 77 w 150"/>
                  <a:gd name="T11" fmla="*/ 25 h 109"/>
                  <a:gd name="T12" fmla="*/ 52 w 150"/>
                  <a:gd name="T13" fmla="*/ 40 h 109"/>
                  <a:gd name="T14" fmla="*/ 33 w 150"/>
                  <a:gd name="T15" fmla="*/ 58 h 109"/>
                  <a:gd name="T16" fmla="*/ 18 w 150"/>
                  <a:gd name="T17" fmla="*/ 75 h 109"/>
                  <a:gd name="T18" fmla="*/ 8 w 150"/>
                  <a:gd name="T19" fmla="*/ 88 h 109"/>
                  <a:gd name="T20" fmla="*/ 2 w 150"/>
                  <a:gd name="T21" fmla="*/ 100 h 109"/>
                  <a:gd name="T22" fmla="*/ 0 w 150"/>
                  <a:gd name="T23" fmla="*/ 104 h 109"/>
                  <a:gd name="T24" fmla="*/ 12 w 150"/>
                  <a:gd name="T25" fmla="*/ 109 h 109"/>
                  <a:gd name="T26" fmla="*/ 14 w 150"/>
                  <a:gd name="T27" fmla="*/ 105 h 109"/>
                  <a:gd name="T28" fmla="*/ 19 w 150"/>
                  <a:gd name="T29" fmla="*/ 98 h 109"/>
                  <a:gd name="T30" fmla="*/ 29 w 150"/>
                  <a:gd name="T31" fmla="*/ 84 h 109"/>
                  <a:gd name="T32" fmla="*/ 42 w 150"/>
                  <a:gd name="T33" fmla="*/ 69 h 109"/>
                  <a:gd name="T34" fmla="*/ 62 w 150"/>
                  <a:gd name="T35" fmla="*/ 52 h 109"/>
                  <a:gd name="T36" fmla="*/ 85 w 150"/>
                  <a:gd name="T37" fmla="*/ 36 h 109"/>
                  <a:gd name="T38" fmla="*/ 96 w 150"/>
                  <a:gd name="T39" fmla="*/ 29 h 109"/>
                  <a:gd name="T40" fmla="*/ 112 w 150"/>
                  <a:gd name="T41" fmla="*/ 23 h 109"/>
                  <a:gd name="T42" fmla="*/ 127 w 150"/>
                  <a:gd name="T43" fmla="*/ 19 h 109"/>
                  <a:gd name="T44" fmla="*/ 144 w 150"/>
                  <a:gd name="T45" fmla="*/ 15 h 109"/>
                  <a:gd name="T46" fmla="*/ 150 w 150"/>
                  <a:gd name="T47" fmla="*/ 8 h 109"/>
                  <a:gd name="T48" fmla="*/ 136 w 150"/>
                  <a:gd name="T4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09">
                    <a:moveTo>
                      <a:pt x="136" y="8"/>
                    </a:moveTo>
                    <a:lnTo>
                      <a:pt x="142" y="0"/>
                    </a:lnTo>
                    <a:lnTo>
                      <a:pt x="123" y="4"/>
                    </a:lnTo>
                    <a:lnTo>
                      <a:pt x="106" y="10"/>
                    </a:lnTo>
                    <a:lnTo>
                      <a:pt x="90" y="17"/>
                    </a:lnTo>
                    <a:lnTo>
                      <a:pt x="77" y="25"/>
                    </a:lnTo>
                    <a:lnTo>
                      <a:pt x="52" y="40"/>
                    </a:lnTo>
                    <a:lnTo>
                      <a:pt x="33" y="58"/>
                    </a:lnTo>
                    <a:lnTo>
                      <a:pt x="18" y="75"/>
                    </a:lnTo>
                    <a:lnTo>
                      <a:pt x="8" y="88"/>
                    </a:lnTo>
                    <a:lnTo>
                      <a:pt x="2" y="100"/>
                    </a:lnTo>
                    <a:lnTo>
                      <a:pt x="0" y="104"/>
                    </a:lnTo>
                    <a:lnTo>
                      <a:pt x="12" y="109"/>
                    </a:lnTo>
                    <a:lnTo>
                      <a:pt x="14" y="105"/>
                    </a:lnTo>
                    <a:lnTo>
                      <a:pt x="19" y="98"/>
                    </a:lnTo>
                    <a:lnTo>
                      <a:pt x="29" y="84"/>
                    </a:lnTo>
                    <a:lnTo>
                      <a:pt x="42" y="69"/>
                    </a:lnTo>
                    <a:lnTo>
                      <a:pt x="62" y="52"/>
                    </a:lnTo>
                    <a:lnTo>
                      <a:pt x="85" y="36"/>
                    </a:lnTo>
                    <a:lnTo>
                      <a:pt x="96" y="29"/>
                    </a:lnTo>
                    <a:lnTo>
                      <a:pt x="112" y="23"/>
                    </a:lnTo>
                    <a:lnTo>
                      <a:pt x="127" y="19"/>
                    </a:lnTo>
                    <a:lnTo>
                      <a:pt x="144" y="15"/>
                    </a:lnTo>
                    <a:lnTo>
                      <a:pt x="150" y="8"/>
                    </a:lnTo>
                    <a:lnTo>
                      <a:pt x="136" y="8"/>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9" name="Freeform 278"/>
              <p:cNvSpPr>
                <a:spLocks/>
              </p:cNvSpPr>
              <p:nvPr/>
            </p:nvSpPr>
            <p:spPr bwMode="auto">
              <a:xfrm>
                <a:off x="6202363" y="4595813"/>
                <a:ext cx="155575" cy="238125"/>
              </a:xfrm>
              <a:custGeom>
                <a:avLst/>
                <a:gdLst>
                  <a:gd name="T0" fmla="*/ 93 w 98"/>
                  <a:gd name="T1" fmla="*/ 0 h 150"/>
                  <a:gd name="T2" fmla="*/ 77 w 98"/>
                  <a:gd name="T3" fmla="*/ 8 h 150"/>
                  <a:gd name="T4" fmla="*/ 64 w 98"/>
                  <a:gd name="T5" fmla="*/ 17 h 150"/>
                  <a:gd name="T6" fmla="*/ 52 w 98"/>
                  <a:gd name="T7" fmla="*/ 27 h 150"/>
                  <a:gd name="T8" fmla="*/ 43 w 98"/>
                  <a:gd name="T9" fmla="*/ 38 h 150"/>
                  <a:gd name="T10" fmla="*/ 33 w 98"/>
                  <a:gd name="T11" fmla="*/ 52 h 150"/>
                  <a:gd name="T12" fmla="*/ 27 w 98"/>
                  <a:gd name="T13" fmla="*/ 63 h 150"/>
                  <a:gd name="T14" fmla="*/ 20 w 98"/>
                  <a:gd name="T15" fmla="*/ 77 h 150"/>
                  <a:gd name="T16" fmla="*/ 16 w 98"/>
                  <a:gd name="T17" fmla="*/ 88 h 150"/>
                  <a:gd name="T18" fmla="*/ 8 w 98"/>
                  <a:gd name="T19" fmla="*/ 111 h 150"/>
                  <a:gd name="T20" fmla="*/ 2 w 98"/>
                  <a:gd name="T21" fmla="*/ 130 h 150"/>
                  <a:gd name="T22" fmla="*/ 0 w 98"/>
                  <a:gd name="T23" fmla="*/ 144 h 150"/>
                  <a:gd name="T24" fmla="*/ 0 w 98"/>
                  <a:gd name="T25" fmla="*/ 150 h 150"/>
                  <a:gd name="T26" fmla="*/ 14 w 98"/>
                  <a:gd name="T27" fmla="*/ 150 h 150"/>
                  <a:gd name="T28" fmla="*/ 14 w 98"/>
                  <a:gd name="T29" fmla="*/ 146 h 150"/>
                  <a:gd name="T30" fmla="*/ 16 w 98"/>
                  <a:gd name="T31" fmla="*/ 134 h 150"/>
                  <a:gd name="T32" fmla="*/ 22 w 98"/>
                  <a:gd name="T33" fmla="*/ 115 h 150"/>
                  <a:gd name="T34" fmla="*/ 29 w 98"/>
                  <a:gd name="T35" fmla="*/ 94 h 150"/>
                  <a:gd name="T36" fmla="*/ 33 w 98"/>
                  <a:gd name="T37" fmla="*/ 83 h 150"/>
                  <a:gd name="T38" fmla="*/ 39 w 98"/>
                  <a:gd name="T39" fmla="*/ 71 h 150"/>
                  <a:gd name="T40" fmla="*/ 47 w 98"/>
                  <a:gd name="T41" fmla="*/ 59 h 150"/>
                  <a:gd name="T42" fmla="*/ 54 w 98"/>
                  <a:gd name="T43" fmla="*/ 48 h 150"/>
                  <a:gd name="T44" fmla="*/ 64 w 98"/>
                  <a:gd name="T45" fmla="*/ 36 h 150"/>
                  <a:gd name="T46" fmla="*/ 73 w 98"/>
                  <a:gd name="T47" fmla="*/ 27 h 150"/>
                  <a:gd name="T48" fmla="*/ 85 w 98"/>
                  <a:gd name="T49" fmla="*/ 19 h 150"/>
                  <a:gd name="T50" fmla="*/ 98 w 98"/>
                  <a:gd name="T51" fmla="*/ 12 h 150"/>
                  <a:gd name="T52" fmla="*/ 93 w 98"/>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0">
                    <a:moveTo>
                      <a:pt x="93" y="0"/>
                    </a:moveTo>
                    <a:lnTo>
                      <a:pt x="77" y="8"/>
                    </a:lnTo>
                    <a:lnTo>
                      <a:pt x="64" y="17"/>
                    </a:lnTo>
                    <a:lnTo>
                      <a:pt x="52" y="27"/>
                    </a:lnTo>
                    <a:lnTo>
                      <a:pt x="43" y="38"/>
                    </a:lnTo>
                    <a:lnTo>
                      <a:pt x="33" y="52"/>
                    </a:lnTo>
                    <a:lnTo>
                      <a:pt x="27" y="63"/>
                    </a:lnTo>
                    <a:lnTo>
                      <a:pt x="20" y="77"/>
                    </a:lnTo>
                    <a:lnTo>
                      <a:pt x="16" y="88"/>
                    </a:lnTo>
                    <a:lnTo>
                      <a:pt x="8" y="111"/>
                    </a:lnTo>
                    <a:lnTo>
                      <a:pt x="2" y="130"/>
                    </a:lnTo>
                    <a:lnTo>
                      <a:pt x="0" y="144"/>
                    </a:lnTo>
                    <a:lnTo>
                      <a:pt x="0" y="150"/>
                    </a:lnTo>
                    <a:lnTo>
                      <a:pt x="14" y="150"/>
                    </a:lnTo>
                    <a:lnTo>
                      <a:pt x="14" y="146"/>
                    </a:lnTo>
                    <a:lnTo>
                      <a:pt x="16" y="134"/>
                    </a:lnTo>
                    <a:lnTo>
                      <a:pt x="22" y="115"/>
                    </a:lnTo>
                    <a:lnTo>
                      <a:pt x="29" y="94"/>
                    </a:lnTo>
                    <a:lnTo>
                      <a:pt x="33" y="83"/>
                    </a:lnTo>
                    <a:lnTo>
                      <a:pt x="39" y="71"/>
                    </a:lnTo>
                    <a:lnTo>
                      <a:pt x="47" y="59"/>
                    </a:lnTo>
                    <a:lnTo>
                      <a:pt x="54" y="48"/>
                    </a:lnTo>
                    <a:lnTo>
                      <a:pt x="64" y="36"/>
                    </a:lnTo>
                    <a:lnTo>
                      <a:pt x="73" y="27"/>
                    </a:lnTo>
                    <a:lnTo>
                      <a:pt x="85" y="19"/>
                    </a:lnTo>
                    <a:lnTo>
                      <a:pt x="98" y="12"/>
                    </a:lnTo>
                    <a:lnTo>
                      <a:pt x="93" y="0"/>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0" name="Freeform 279"/>
              <p:cNvSpPr>
                <a:spLocks/>
              </p:cNvSpPr>
              <p:nvPr/>
            </p:nvSpPr>
            <p:spPr bwMode="auto">
              <a:xfrm>
                <a:off x="6350000" y="4592638"/>
                <a:ext cx="14288" cy="22225"/>
              </a:xfrm>
              <a:custGeom>
                <a:avLst/>
                <a:gdLst>
                  <a:gd name="T0" fmla="*/ 5 w 9"/>
                  <a:gd name="T1" fmla="*/ 14 h 14"/>
                  <a:gd name="T2" fmla="*/ 9 w 9"/>
                  <a:gd name="T3" fmla="*/ 12 h 14"/>
                  <a:gd name="T4" fmla="*/ 9 w 9"/>
                  <a:gd name="T5" fmla="*/ 10 h 14"/>
                  <a:gd name="T6" fmla="*/ 9 w 9"/>
                  <a:gd name="T7" fmla="*/ 8 h 14"/>
                  <a:gd name="T8" fmla="*/ 9 w 9"/>
                  <a:gd name="T9" fmla="*/ 4 h 14"/>
                  <a:gd name="T10" fmla="*/ 7 w 9"/>
                  <a:gd name="T11" fmla="*/ 2 h 14"/>
                  <a:gd name="T12" fmla="*/ 5 w 9"/>
                  <a:gd name="T13" fmla="*/ 0 h 14"/>
                  <a:gd name="T14" fmla="*/ 3 w 9"/>
                  <a:gd name="T15" fmla="*/ 0 h 14"/>
                  <a:gd name="T16" fmla="*/ 0 w 9"/>
                  <a:gd name="T17" fmla="*/ 2 h 14"/>
                  <a:gd name="T18" fmla="*/ 5 w 9"/>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5" y="14"/>
                    </a:moveTo>
                    <a:lnTo>
                      <a:pt x="9" y="12"/>
                    </a:lnTo>
                    <a:lnTo>
                      <a:pt x="9" y="10"/>
                    </a:lnTo>
                    <a:lnTo>
                      <a:pt x="9" y="8"/>
                    </a:lnTo>
                    <a:lnTo>
                      <a:pt x="9" y="4"/>
                    </a:lnTo>
                    <a:lnTo>
                      <a:pt x="7" y="2"/>
                    </a:lnTo>
                    <a:lnTo>
                      <a:pt x="5" y="0"/>
                    </a:lnTo>
                    <a:lnTo>
                      <a:pt x="3" y="0"/>
                    </a:lnTo>
                    <a:lnTo>
                      <a:pt x="0" y="2"/>
                    </a:lnTo>
                    <a:lnTo>
                      <a:pt x="5" y="14"/>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1" name="Freeform 280"/>
              <p:cNvSpPr>
                <a:spLocks/>
              </p:cNvSpPr>
              <p:nvPr/>
            </p:nvSpPr>
            <p:spPr bwMode="auto">
              <a:xfrm>
                <a:off x="5594350" y="4489450"/>
                <a:ext cx="414338" cy="344488"/>
              </a:xfrm>
              <a:custGeom>
                <a:avLst/>
                <a:gdLst>
                  <a:gd name="T0" fmla="*/ 259 w 261"/>
                  <a:gd name="T1" fmla="*/ 80 h 217"/>
                  <a:gd name="T2" fmla="*/ 251 w 261"/>
                  <a:gd name="T3" fmla="*/ 61 h 217"/>
                  <a:gd name="T4" fmla="*/ 234 w 261"/>
                  <a:gd name="T5" fmla="*/ 46 h 217"/>
                  <a:gd name="T6" fmla="*/ 213 w 261"/>
                  <a:gd name="T7" fmla="*/ 36 h 217"/>
                  <a:gd name="T8" fmla="*/ 199 w 261"/>
                  <a:gd name="T9" fmla="*/ 36 h 217"/>
                  <a:gd name="T10" fmla="*/ 197 w 261"/>
                  <a:gd name="T11" fmla="*/ 36 h 217"/>
                  <a:gd name="T12" fmla="*/ 194 w 261"/>
                  <a:gd name="T13" fmla="*/ 36 h 217"/>
                  <a:gd name="T14" fmla="*/ 192 w 261"/>
                  <a:gd name="T15" fmla="*/ 36 h 217"/>
                  <a:gd name="T16" fmla="*/ 186 w 261"/>
                  <a:gd name="T17" fmla="*/ 29 h 217"/>
                  <a:gd name="T18" fmla="*/ 176 w 261"/>
                  <a:gd name="T19" fmla="*/ 15 h 217"/>
                  <a:gd name="T20" fmla="*/ 161 w 261"/>
                  <a:gd name="T21" fmla="*/ 6 h 217"/>
                  <a:gd name="T22" fmla="*/ 144 w 261"/>
                  <a:gd name="T23" fmla="*/ 2 h 217"/>
                  <a:gd name="T24" fmla="*/ 125 w 261"/>
                  <a:gd name="T25" fmla="*/ 0 h 217"/>
                  <a:gd name="T26" fmla="*/ 105 w 261"/>
                  <a:gd name="T27" fmla="*/ 6 h 217"/>
                  <a:gd name="T28" fmla="*/ 90 w 261"/>
                  <a:gd name="T29" fmla="*/ 15 h 217"/>
                  <a:gd name="T30" fmla="*/ 78 w 261"/>
                  <a:gd name="T31" fmla="*/ 29 h 217"/>
                  <a:gd name="T32" fmla="*/ 73 w 261"/>
                  <a:gd name="T33" fmla="*/ 36 h 217"/>
                  <a:gd name="T34" fmla="*/ 71 w 261"/>
                  <a:gd name="T35" fmla="*/ 36 h 217"/>
                  <a:gd name="T36" fmla="*/ 67 w 261"/>
                  <a:gd name="T37" fmla="*/ 36 h 217"/>
                  <a:gd name="T38" fmla="*/ 63 w 261"/>
                  <a:gd name="T39" fmla="*/ 36 h 217"/>
                  <a:gd name="T40" fmla="*/ 50 w 261"/>
                  <a:gd name="T41" fmla="*/ 36 h 217"/>
                  <a:gd name="T42" fmla="*/ 29 w 261"/>
                  <a:gd name="T43" fmla="*/ 44 h 217"/>
                  <a:gd name="T44" fmla="*/ 11 w 261"/>
                  <a:gd name="T45" fmla="*/ 59 h 217"/>
                  <a:gd name="T46" fmla="*/ 2 w 261"/>
                  <a:gd name="T47" fmla="*/ 79 h 217"/>
                  <a:gd name="T48" fmla="*/ 0 w 261"/>
                  <a:gd name="T49" fmla="*/ 98 h 217"/>
                  <a:gd name="T50" fmla="*/ 4 w 261"/>
                  <a:gd name="T51" fmla="*/ 111 h 217"/>
                  <a:gd name="T52" fmla="*/ 13 w 261"/>
                  <a:gd name="T53" fmla="*/ 125 h 217"/>
                  <a:gd name="T54" fmla="*/ 23 w 261"/>
                  <a:gd name="T55" fmla="*/ 134 h 217"/>
                  <a:gd name="T56" fmla="*/ 29 w 261"/>
                  <a:gd name="T57" fmla="*/ 140 h 217"/>
                  <a:gd name="T58" fmla="*/ 27 w 261"/>
                  <a:gd name="T59" fmla="*/ 146 h 217"/>
                  <a:gd name="T60" fmla="*/ 25 w 261"/>
                  <a:gd name="T61" fmla="*/ 151 h 217"/>
                  <a:gd name="T62" fmla="*/ 25 w 261"/>
                  <a:gd name="T63" fmla="*/ 157 h 217"/>
                  <a:gd name="T64" fmla="*/ 27 w 261"/>
                  <a:gd name="T65" fmla="*/ 171 h 217"/>
                  <a:gd name="T66" fmla="*/ 34 w 261"/>
                  <a:gd name="T67" fmla="*/ 192 h 217"/>
                  <a:gd name="T68" fmla="*/ 52 w 261"/>
                  <a:gd name="T69" fmla="*/ 207 h 217"/>
                  <a:gd name="T70" fmla="*/ 73 w 261"/>
                  <a:gd name="T71" fmla="*/ 215 h 217"/>
                  <a:gd name="T72" fmla="*/ 92 w 261"/>
                  <a:gd name="T73" fmla="*/ 217 h 217"/>
                  <a:gd name="T74" fmla="*/ 105 w 261"/>
                  <a:gd name="T75" fmla="*/ 213 h 217"/>
                  <a:gd name="T76" fmla="*/ 117 w 261"/>
                  <a:gd name="T77" fmla="*/ 209 h 217"/>
                  <a:gd name="T78" fmla="*/ 126 w 261"/>
                  <a:gd name="T79" fmla="*/ 203 h 217"/>
                  <a:gd name="T80" fmla="*/ 136 w 261"/>
                  <a:gd name="T81" fmla="*/ 201 h 217"/>
                  <a:gd name="T82" fmla="*/ 146 w 261"/>
                  <a:gd name="T83" fmla="*/ 209 h 217"/>
                  <a:gd name="T84" fmla="*/ 157 w 261"/>
                  <a:gd name="T85" fmla="*/ 213 h 217"/>
                  <a:gd name="T86" fmla="*/ 169 w 261"/>
                  <a:gd name="T87" fmla="*/ 217 h 217"/>
                  <a:gd name="T88" fmla="*/ 188 w 261"/>
                  <a:gd name="T89" fmla="*/ 217 h 217"/>
                  <a:gd name="T90" fmla="*/ 211 w 261"/>
                  <a:gd name="T91" fmla="*/ 207 h 217"/>
                  <a:gd name="T92" fmla="*/ 226 w 261"/>
                  <a:gd name="T93" fmla="*/ 194 h 217"/>
                  <a:gd name="T94" fmla="*/ 236 w 261"/>
                  <a:gd name="T95" fmla="*/ 174 h 217"/>
                  <a:gd name="T96" fmla="*/ 238 w 261"/>
                  <a:gd name="T97" fmla="*/ 159 h 217"/>
                  <a:gd name="T98" fmla="*/ 238 w 261"/>
                  <a:gd name="T99" fmla="*/ 153 h 217"/>
                  <a:gd name="T100" fmla="*/ 236 w 261"/>
                  <a:gd name="T101" fmla="*/ 146 h 217"/>
                  <a:gd name="T102" fmla="*/ 234 w 261"/>
                  <a:gd name="T103" fmla="*/ 140 h 217"/>
                  <a:gd name="T104" fmla="*/ 238 w 261"/>
                  <a:gd name="T105" fmla="*/ 134 h 217"/>
                  <a:gd name="T106" fmla="*/ 249 w 261"/>
                  <a:gd name="T107" fmla="*/ 125 h 217"/>
                  <a:gd name="T108" fmla="*/ 255 w 261"/>
                  <a:gd name="T109" fmla="*/ 113 h 217"/>
                  <a:gd name="T110" fmla="*/ 261 w 261"/>
                  <a:gd name="T111" fmla="*/ 10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217">
                    <a:moveTo>
                      <a:pt x="261" y="92"/>
                    </a:moveTo>
                    <a:lnTo>
                      <a:pt x="259" y="80"/>
                    </a:lnTo>
                    <a:lnTo>
                      <a:pt x="257" y="71"/>
                    </a:lnTo>
                    <a:lnTo>
                      <a:pt x="251" y="61"/>
                    </a:lnTo>
                    <a:lnTo>
                      <a:pt x="243" y="54"/>
                    </a:lnTo>
                    <a:lnTo>
                      <a:pt x="234" y="46"/>
                    </a:lnTo>
                    <a:lnTo>
                      <a:pt x="224" y="40"/>
                    </a:lnTo>
                    <a:lnTo>
                      <a:pt x="213" y="36"/>
                    </a:lnTo>
                    <a:lnTo>
                      <a:pt x="199" y="36"/>
                    </a:lnTo>
                    <a:lnTo>
                      <a:pt x="199" y="36"/>
                    </a:lnTo>
                    <a:lnTo>
                      <a:pt x="197" y="36"/>
                    </a:lnTo>
                    <a:lnTo>
                      <a:pt x="197" y="36"/>
                    </a:lnTo>
                    <a:lnTo>
                      <a:pt x="196" y="36"/>
                    </a:lnTo>
                    <a:lnTo>
                      <a:pt x="194" y="36"/>
                    </a:lnTo>
                    <a:lnTo>
                      <a:pt x="194" y="36"/>
                    </a:lnTo>
                    <a:lnTo>
                      <a:pt x="192" y="36"/>
                    </a:lnTo>
                    <a:lnTo>
                      <a:pt x="190" y="36"/>
                    </a:lnTo>
                    <a:lnTo>
                      <a:pt x="186" y="29"/>
                    </a:lnTo>
                    <a:lnTo>
                      <a:pt x="182" y="23"/>
                    </a:lnTo>
                    <a:lnTo>
                      <a:pt x="176" y="15"/>
                    </a:lnTo>
                    <a:lnTo>
                      <a:pt x="169" y="11"/>
                    </a:lnTo>
                    <a:lnTo>
                      <a:pt x="161" y="6"/>
                    </a:lnTo>
                    <a:lnTo>
                      <a:pt x="153" y="4"/>
                    </a:lnTo>
                    <a:lnTo>
                      <a:pt x="144" y="2"/>
                    </a:lnTo>
                    <a:lnTo>
                      <a:pt x="134" y="0"/>
                    </a:lnTo>
                    <a:lnTo>
                      <a:pt x="125" y="0"/>
                    </a:lnTo>
                    <a:lnTo>
                      <a:pt x="115" y="2"/>
                    </a:lnTo>
                    <a:lnTo>
                      <a:pt x="105" y="6"/>
                    </a:lnTo>
                    <a:lnTo>
                      <a:pt x="98" y="10"/>
                    </a:lnTo>
                    <a:lnTo>
                      <a:pt x="90" y="15"/>
                    </a:lnTo>
                    <a:lnTo>
                      <a:pt x="84" y="23"/>
                    </a:lnTo>
                    <a:lnTo>
                      <a:pt x="78" y="29"/>
                    </a:lnTo>
                    <a:lnTo>
                      <a:pt x="75" y="36"/>
                    </a:lnTo>
                    <a:lnTo>
                      <a:pt x="73" y="36"/>
                    </a:lnTo>
                    <a:lnTo>
                      <a:pt x="73" y="36"/>
                    </a:lnTo>
                    <a:lnTo>
                      <a:pt x="71" y="36"/>
                    </a:lnTo>
                    <a:lnTo>
                      <a:pt x="69" y="36"/>
                    </a:lnTo>
                    <a:lnTo>
                      <a:pt x="67" y="36"/>
                    </a:lnTo>
                    <a:lnTo>
                      <a:pt x="65" y="36"/>
                    </a:lnTo>
                    <a:lnTo>
                      <a:pt x="63" y="36"/>
                    </a:lnTo>
                    <a:lnTo>
                      <a:pt x="61" y="36"/>
                    </a:lnTo>
                    <a:lnTo>
                      <a:pt x="50" y="36"/>
                    </a:lnTo>
                    <a:lnTo>
                      <a:pt x="38" y="40"/>
                    </a:lnTo>
                    <a:lnTo>
                      <a:pt x="29" y="44"/>
                    </a:lnTo>
                    <a:lnTo>
                      <a:pt x="19" y="52"/>
                    </a:lnTo>
                    <a:lnTo>
                      <a:pt x="11" y="59"/>
                    </a:lnTo>
                    <a:lnTo>
                      <a:pt x="6" y="69"/>
                    </a:lnTo>
                    <a:lnTo>
                      <a:pt x="2" y="79"/>
                    </a:lnTo>
                    <a:lnTo>
                      <a:pt x="0" y="90"/>
                    </a:lnTo>
                    <a:lnTo>
                      <a:pt x="0" y="98"/>
                    </a:lnTo>
                    <a:lnTo>
                      <a:pt x="2" y="105"/>
                    </a:lnTo>
                    <a:lnTo>
                      <a:pt x="4" y="111"/>
                    </a:lnTo>
                    <a:lnTo>
                      <a:pt x="8" y="119"/>
                    </a:lnTo>
                    <a:lnTo>
                      <a:pt x="13" y="125"/>
                    </a:lnTo>
                    <a:lnTo>
                      <a:pt x="17" y="130"/>
                    </a:lnTo>
                    <a:lnTo>
                      <a:pt x="23" y="134"/>
                    </a:lnTo>
                    <a:lnTo>
                      <a:pt x="31" y="138"/>
                    </a:lnTo>
                    <a:lnTo>
                      <a:pt x="29" y="140"/>
                    </a:lnTo>
                    <a:lnTo>
                      <a:pt x="29" y="144"/>
                    </a:lnTo>
                    <a:lnTo>
                      <a:pt x="27" y="146"/>
                    </a:lnTo>
                    <a:lnTo>
                      <a:pt x="27" y="150"/>
                    </a:lnTo>
                    <a:lnTo>
                      <a:pt x="25" y="151"/>
                    </a:lnTo>
                    <a:lnTo>
                      <a:pt x="25" y="153"/>
                    </a:lnTo>
                    <a:lnTo>
                      <a:pt x="25" y="157"/>
                    </a:lnTo>
                    <a:lnTo>
                      <a:pt x="25" y="159"/>
                    </a:lnTo>
                    <a:lnTo>
                      <a:pt x="27" y="171"/>
                    </a:lnTo>
                    <a:lnTo>
                      <a:pt x="29" y="182"/>
                    </a:lnTo>
                    <a:lnTo>
                      <a:pt x="34" y="192"/>
                    </a:lnTo>
                    <a:lnTo>
                      <a:pt x="42" y="199"/>
                    </a:lnTo>
                    <a:lnTo>
                      <a:pt x="52" y="207"/>
                    </a:lnTo>
                    <a:lnTo>
                      <a:pt x="61" y="211"/>
                    </a:lnTo>
                    <a:lnTo>
                      <a:pt x="73" y="215"/>
                    </a:lnTo>
                    <a:lnTo>
                      <a:pt x="86" y="217"/>
                    </a:lnTo>
                    <a:lnTo>
                      <a:pt x="92" y="217"/>
                    </a:lnTo>
                    <a:lnTo>
                      <a:pt x="98" y="215"/>
                    </a:lnTo>
                    <a:lnTo>
                      <a:pt x="105" y="213"/>
                    </a:lnTo>
                    <a:lnTo>
                      <a:pt x="111" y="211"/>
                    </a:lnTo>
                    <a:lnTo>
                      <a:pt x="117" y="209"/>
                    </a:lnTo>
                    <a:lnTo>
                      <a:pt x="123" y="205"/>
                    </a:lnTo>
                    <a:lnTo>
                      <a:pt x="126" y="203"/>
                    </a:lnTo>
                    <a:lnTo>
                      <a:pt x="132" y="197"/>
                    </a:lnTo>
                    <a:lnTo>
                      <a:pt x="136" y="201"/>
                    </a:lnTo>
                    <a:lnTo>
                      <a:pt x="140" y="205"/>
                    </a:lnTo>
                    <a:lnTo>
                      <a:pt x="146" y="209"/>
                    </a:lnTo>
                    <a:lnTo>
                      <a:pt x="151" y="211"/>
                    </a:lnTo>
                    <a:lnTo>
                      <a:pt x="157" y="213"/>
                    </a:lnTo>
                    <a:lnTo>
                      <a:pt x="163" y="215"/>
                    </a:lnTo>
                    <a:lnTo>
                      <a:pt x="169" y="217"/>
                    </a:lnTo>
                    <a:lnTo>
                      <a:pt x="176" y="217"/>
                    </a:lnTo>
                    <a:lnTo>
                      <a:pt x="188" y="217"/>
                    </a:lnTo>
                    <a:lnTo>
                      <a:pt x="199" y="213"/>
                    </a:lnTo>
                    <a:lnTo>
                      <a:pt x="211" y="207"/>
                    </a:lnTo>
                    <a:lnTo>
                      <a:pt x="220" y="201"/>
                    </a:lnTo>
                    <a:lnTo>
                      <a:pt x="226" y="194"/>
                    </a:lnTo>
                    <a:lnTo>
                      <a:pt x="234" y="184"/>
                    </a:lnTo>
                    <a:lnTo>
                      <a:pt x="236" y="174"/>
                    </a:lnTo>
                    <a:lnTo>
                      <a:pt x="238" y="163"/>
                    </a:lnTo>
                    <a:lnTo>
                      <a:pt x="238" y="159"/>
                    </a:lnTo>
                    <a:lnTo>
                      <a:pt x="238" y="155"/>
                    </a:lnTo>
                    <a:lnTo>
                      <a:pt x="238" y="153"/>
                    </a:lnTo>
                    <a:lnTo>
                      <a:pt x="236" y="150"/>
                    </a:lnTo>
                    <a:lnTo>
                      <a:pt x="236" y="146"/>
                    </a:lnTo>
                    <a:lnTo>
                      <a:pt x="234" y="144"/>
                    </a:lnTo>
                    <a:lnTo>
                      <a:pt x="234" y="140"/>
                    </a:lnTo>
                    <a:lnTo>
                      <a:pt x="232" y="138"/>
                    </a:lnTo>
                    <a:lnTo>
                      <a:pt x="238" y="134"/>
                    </a:lnTo>
                    <a:lnTo>
                      <a:pt x="243" y="128"/>
                    </a:lnTo>
                    <a:lnTo>
                      <a:pt x="249" y="125"/>
                    </a:lnTo>
                    <a:lnTo>
                      <a:pt x="253" y="119"/>
                    </a:lnTo>
                    <a:lnTo>
                      <a:pt x="255" y="113"/>
                    </a:lnTo>
                    <a:lnTo>
                      <a:pt x="259" y="105"/>
                    </a:lnTo>
                    <a:lnTo>
                      <a:pt x="261" y="100"/>
                    </a:lnTo>
                    <a:lnTo>
                      <a:pt x="261" y="92"/>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2" name="Line 281"/>
              <p:cNvSpPr>
                <a:spLocks noChangeShapeType="1"/>
              </p:cNvSpPr>
              <p:nvPr/>
            </p:nvSpPr>
            <p:spPr bwMode="auto">
              <a:xfrm>
                <a:off x="5734050" y="4652963"/>
                <a:ext cx="42863" cy="31750"/>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3" name="Line 282"/>
              <p:cNvSpPr>
                <a:spLocks noChangeShapeType="1"/>
              </p:cNvSpPr>
              <p:nvPr/>
            </p:nvSpPr>
            <p:spPr bwMode="auto">
              <a:xfrm flipH="1">
                <a:off x="5830888" y="4656138"/>
                <a:ext cx="39688" cy="28575"/>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4" name="Line 283"/>
              <p:cNvSpPr>
                <a:spLocks noChangeShapeType="1"/>
              </p:cNvSpPr>
              <p:nvPr/>
            </p:nvSpPr>
            <p:spPr bwMode="auto">
              <a:xfrm>
                <a:off x="5803900" y="4632325"/>
                <a:ext cx="0" cy="5238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5" name="Freeform 284"/>
              <p:cNvSpPr>
                <a:spLocks/>
              </p:cNvSpPr>
              <p:nvPr/>
            </p:nvSpPr>
            <p:spPr bwMode="auto">
              <a:xfrm>
                <a:off x="5710238" y="4629150"/>
                <a:ext cx="39688" cy="39688"/>
              </a:xfrm>
              <a:custGeom>
                <a:avLst/>
                <a:gdLst>
                  <a:gd name="T0" fmla="*/ 11 w 25"/>
                  <a:gd name="T1" fmla="*/ 25 h 25"/>
                  <a:gd name="T2" fmla="*/ 15 w 25"/>
                  <a:gd name="T3" fmla="*/ 25 h 25"/>
                  <a:gd name="T4" fmla="*/ 17 w 25"/>
                  <a:gd name="T5" fmla="*/ 23 h 25"/>
                  <a:gd name="T6" fmla="*/ 19 w 25"/>
                  <a:gd name="T7" fmla="*/ 23 h 25"/>
                  <a:gd name="T8" fmla="*/ 21 w 25"/>
                  <a:gd name="T9" fmla="*/ 21 h 25"/>
                  <a:gd name="T10" fmla="*/ 21 w 25"/>
                  <a:gd name="T11" fmla="*/ 19 h 25"/>
                  <a:gd name="T12" fmla="*/ 23 w 25"/>
                  <a:gd name="T13" fmla="*/ 17 h 25"/>
                  <a:gd name="T14" fmla="*/ 23 w 25"/>
                  <a:gd name="T15" fmla="*/ 15 h 25"/>
                  <a:gd name="T16" fmla="*/ 25 w 25"/>
                  <a:gd name="T17" fmla="*/ 14 h 25"/>
                  <a:gd name="T18" fmla="*/ 23 w 25"/>
                  <a:gd name="T19" fmla="*/ 12 h 25"/>
                  <a:gd name="T20" fmla="*/ 23 w 25"/>
                  <a:gd name="T21" fmla="*/ 8 h 25"/>
                  <a:gd name="T22" fmla="*/ 23 w 25"/>
                  <a:gd name="T23" fmla="*/ 6 h 25"/>
                  <a:gd name="T24" fmla="*/ 21 w 25"/>
                  <a:gd name="T25" fmla="*/ 4 h 25"/>
                  <a:gd name="T26" fmla="*/ 19 w 25"/>
                  <a:gd name="T27" fmla="*/ 4 h 25"/>
                  <a:gd name="T28" fmla="*/ 17 w 25"/>
                  <a:gd name="T29" fmla="*/ 2 h 25"/>
                  <a:gd name="T30" fmla="*/ 15 w 25"/>
                  <a:gd name="T31" fmla="*/ 2 h 25"/>
                  <a:gd name="T32" fmla="*/ 11 w 25"/>
                  <a:gd name="T33" fmla="*/ 0 h 25"/>
                  <a:gd name="T34" fmla="*/ 9 w 25"/>
                  <a:gd name="T35" fmla="*/ 2 h 25"/>
                  <a:gd name="T36" fmla="*/ 7 w 25"/>
                  <a:gd name="T37" fmla="*/ 2 h 25"/>
                  <a:gd name="T38" fmla="*/ 5 w 25"/>
                  <a:gd name="T39" fmla="*/ 2 h 25"/>
                  <a:gd name="T40" fmla="*/ 4 w 25"/>
                  <a:gd name="T41" fmla="*/ 4 h 25"/>
                  <a:gd name="T42" fmla="*/ 2 w 25"/>
                  <a:gd name="T43" fmla="*/ 6 h 25"/>
                  <a:gd name="T44" fmla="*/ 2 w 25"/>
                  <a:gd name="T45" fmla="*/ 8 h 25"/>
                  <a:gd name="T46" fmla="*/ 0 w 25"/>
                  <a:gd name="T47" fmla="*/ 10 h 25"/>
                  <a:gd name="T48" fmla="*/ 0 w 25"/>
                  <a:gd name="T49" fmla="*/ 14 h 25"/>
                  <a:gd name="T50" fmla="*/ 0 w 25"/>
                  <a:gd name="T51" fmla="*/ 15 h 25"/>
                  <a:gd name="T52" fmla="*/ 2 w 25"/>
                  <a:gd name="T53" fmla="*/ 17 h 25"/>
                  <a:gd name="T54" fmla="*/ 2 w 25"/>
                  <a:gd name="T55" fmla="*/ 19 h 25"/>
                  <a:gd name="T56" fmla="*/ 4 w 25"/>
                  <a:gd name="T57" fmla="*/ 21 h 25"/>
                  <a:gd name="T58" fmla="*/ 5 w 25"/>
                  <a:gd name="T59" fmla="*/ 23 h 25"/>
                  <a:gd name="T60" fmla="*/ 7 w 25"/>
                  <a:gd name="T61" fmla="*/ 23 h 25"/>
                  <a:gd name="T62" fmla="*/ 9 w 25"/>
                  <a:gd name="T63" fmla="*/ 25 h 25"/>
                  <a:gd name="T64" fmla="*/ 11 w 25"/>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11" y="25"/>
                    </a:moveTo>
                    <a:lnTo>
                      <a:pt x="15" y="25"/>
                    </a:lnTo>
                    <a:lnTo>
                      <a:pt x="17" y="23"/>
                    </a:lnTo>
                    <a:lnTo>
                      <a:pt x="19" y="23"/>
                    </a:lnTo>
                    <a:lnTo>
                      <a:pt x="21" y="21"/>
                    </a:lnTo>
                    <a:lnTo>
                      <a:pt x="21" y="19"/>
                    </a:lnTo>
                    <a:lnTo>
                      <a:pt x="23" y="17"/>
                    </a:lnTo>
                    <a:lnTo>
                      <a:pt x="23" y="15"/>
                    </a:lnTo>
                    <a:lnTo>
                      <a:pt x="25" y="14"/>
                    </a:lnTo>
                    <a:lnTo>
                      <a:pt x="23" y="12"/>
                    </a:lnTo>
                    <a:lnTo>
                      <a:pt x="23" y="8"/>
                    </a:lnTo>
                    <a:lnTo>
                      <a:pt x="23" y="6"/>
                    </a:lnTo>
                    <a:lnTo>
                      <a:pt x="21" y="4"/>
                    </a:lnTo>
                    <a:lnTo>
                      <a:pt x="19" y="4"/>
                    </a:lnTo>
                    <a:lnTo>
                      <a:pt x="17" y="2"/>
                    </a:lnTo>
                    <a:lnTo>
                      <a:pt x="15" y="2"/>
                    </a:lnTo>
                    <a:lnTo>
                      <a:pt x="11" y="0"/>
                    </a:lnTo>
                    <a:lnTo>
                      <a:pt x="9" y="2"/>
                    </a:lnTo>
                    <a:lnTo>
                      <a:pt x="7" y="2"/>
                    </a:lnTo>
                    <a:lnTo>
                      <a:pt x="5" y="2"/>
                    </a:lnTo>
                    <a:lnTo>
                      <a:pt x="4" y="4"/>
                    </a:lnTo>
                    <a:lnTo>
                      <a:pt x="2" y="6"/>
                    </a:lnTo>
                    <a:lnTo>
                      <a:pt x="2" y="8"/>
                    </a:lnTo>
                    <a:lnTo>
                      <a:pt x="0" y="10"/>
                    </a:lnTo>
                    <a:lnTo>
                      <a:pt x="0" y="14"/>
                    </a:lnTo>
                    <a:lnTo>
                      <a:pt x="0" y="15"/>
                    </a:lnTo>
                    <a:lnTo>
                      <a:pt x="2" y="17"/>
                    </a:lnTo>
                    <a:lnTo>
                      <a:pt x="2" y="19"/>
                    </a:lnTo>
                    <a:lnTo>
                      <a:pt x="4" y="21"/>
                    </a:lnTo>
                    <a:lnTo>
                      <a:pt x="5" y="23"/>
                    </a:lnTo>
                    <a:lnTo>
                      <a:pt x="7" y="23"/>
                    </a:lnTo>
                    <a:lnTo>
                      <a:pt x="9" y="25"/>
                    </a:lnTo>
                    <a:lnTo>
                      <a:pt x="11" y="25"/>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6" name="Freeform 285"/>
              <p:cNvSpPr>
                <a:spLocks/>
              </p:cNvSpPr>
              <p:nvPr/>
            </p:nvSpPr>
            <p:spPr bwMode="auto">
              <a:xfrm>
                <a:off x="5786438" y="4614863"/>
                <a:ext cx="39688" cy="36513"/>
              </a:xfrm>
              <a:custGeom>
                <a:avLst/>
                <a:gdLst>
                  <a:gd name="T0" fmla="*/ 11 w 25"/>
                  <a:gd name="T1" fmla="*/ 23 h 23"/>
                  <a:gd name="T2" fmla="*/ 15 w 25"/>
                  <a:gd name="T3" fmla="*/ 23 h 23"/>
                  <a:gd name="T4" fmla="*/ 17 w 25"/>
                  <a:gd name="T5" fmla="*/ 23 h 23"/>
                  <a:gd name="T6" fmla="*/ 19 w 25"/>
                  <a:gd name="T7" fmla="*/ 21 h 23"/>
                  <a:gd name="T8" fmla="*/ 21 w 25"/>
                  <a:gd name="T9" fmla="*/ 19 h 23"/>
                  <a:gd name="T10" fmla="*/ 23 w 25"/>
                  <a:gd name="T11" fmla="*/ 17 h 23"/>
                  <a:gd name="T12" fmla="*/ 23 w 25"/>
                  <a:gd name="T13" fmla="*/ 15 h 23"/>
                  <a:gd name="T14" fmla="*/ 25 w 25"/>
                  <a:gd name="T15" fmla="*/ 13 h 23"/>
                  <a:gd name="T16" fmla="*/ 25 w 25"/>
                  <a:gd name="T17" fmla="*/ 11 h 23"/>
                  <a:gd name="T18" fmla="*/ 25 w 25"/>
                  <a:gd name="T19" fmla="*/ 9 h 23"/>
                  <a:gd name="T20" fmla="*/ 23 w 25"/>
                  <a:gd name="T21" fmla="*/ 5 h 23"/>
                  <a:gd name="T22" fmla="*/ 23 w 25"/>
                  <a:gd name="T23" fmla="*/ 3 h 23"/>
                  <a:gd name="T24" fmla="*/ 21 w 25"/>
                  <a:gd name="T25" fmla="*/ 1 h 23"/>
                  <a:gd name="T26" fmla="*/ 19 w 25"/>
                  <a:gd name="T27" fmla="*/ 1 h 23"/>
                  <a:gd name="T28" fmla="*/ 17 w 25"/>
                  <a:gd name="T29" fmla="*/ 0 h 23"/>
                  <a:gd name="T30" fmla="*/ 15 w 25"/>
                  <a:gd name="T31" fmla="*/ 0 h 23"/>
                  <a:gd name="T32" fmla="*/ 13 w 25"/>
                  <a:gd name="T33" fmla="*/ 0 h 23"/>
                  <a:gd name="T34" fmla="*/ 9 w 25"/>
                  <a:gd name="T35" fmla="*/ 0 h 23"/>
                  <a:gd name="T36" fmla="*/ 7 w 25"/>
                  <a:gd name="T37" fmla="*/ 0 h 23"/>
                  <a:gd name="T38" fmla="*/ 5 w 25"/>
                  <a:gd name="T39" fmla="*/ 1 h 23"/>
                  <a:gd name="T40" fmla="*/ 4 w 25"/>
                  <a:gd name="T41" fmla="*/ 1 h 23"/>
                  <a:gd name="T42" fmla="*/ 2 w 25"/>
                  <a:gd name="T43" fmla="*/ 3 h 23"/>
                  <a:gd name="T44" fmla="*/ 2 w 25"/>
                  <a:gd name="T45" fmla="*/ 5 h 23"/>
                  <a:gd name="T46" fmla="*/ 0 w 25"/>
                  <a:gd name="T47" fmla="*/ 7 h 23"/>
                  <a:gd name="T48" fmla="*/ 0 w 25"/>
                  <a:gd name="T49" fmla="*/ 11 h 23"/>
                  <a:gd name="T50" fmla="*/ 0 w 25"/>
                  <a:gd name="T51" fmla="*/ 13 h 23"/>
                  <a:gd name="T52" fmla="*/ 2 w 25"/>
                  <a:gd name="T53" fmla="*/ 15 h 23"/>
                  <a:gd name="T54" fmla="*/ 2 w 25"/>
                  <a:gd name="T55" fmla="*/ 17 h 23"/>
                  <a:gd name="T56" fmla="*/ 4 w 25"/>
                  <a:gd name="T57" fmla="*/ 19 h 23"/>
                  <a:gd name="T58" fmla="*/ 5 w 25"/>
                  <a:gd name="T59" fmla="*/ 21 h 23"/>
                  <a:gd name="T60" fmla="*/ 7 w 25"/>
                  <a:gd name="T61" fmla="*/ 21 h 23"/>
                  <a:gd name="T62" fmla="*/ 9 w 25"/>
                  <a:gd name="T63" fmla="*/ 23 h 23"/>
                  <a:gd name="T64" fmla="*/ 11 w 25"/>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3">
                    <a:moveTo>
                      <a:pt x="11" y="23"/>
                    </a:moveTo>
                    <a:lnTo>
                      <a:pt x="15" y="23"/>
                    </a:lnTo>
                    <a:lnTo>
                      <a:pt x="17" y="23"/>
                    </a:lnTo>
                    <a:lnTo>
                      <a:pt x="19" y="21"/>
                    </a:lnTo>
                    <a:lnTo>
                      <a:pt x="21" y="19"/>
                    </a:lnTo>
                    <a:lnTo>
                      <a:pt x="23" y="17"/>
                    </a:lnTo>
                    <a:lnTo>
                      <a:pt x="23" y="15"/>
                    </a:lnTo>
                    <a:lnTo>
                      <a:pt x="25" y="13"/>
                    </a:lnTo>
                    <a:lnTo>
                      <a:pt x="25" y="11"/>
                    </a:lnTo>
                    <a:lnTo>
                      <a:pt x="25" y="9"/>
                    </a:lnTo>
                    <a:lnTo>
                      <a:pt x="23" y="5"/>
                    </a:lnTo>
                    <a:lnTo>
                      <a:pt x="23" y="3"/>
                    </a:lnTo>
                    <a:lnTo>
                      <a:pt x="21" y="1"/>
                    </a:lnTo>
                    <a:lnTo>
                      <a:pt x="19" y="1"/>
                    </a:lnTo>
                    <a:lnTo>
                      <a:pt x="17" y="0"/>
                    </a:lnTo>
                    <a:lnTo>
                      <a:pt x="15" y="0"/>
                    </a:lnTo>
                    <a:lnTo>
                      <a:pt x="13" y="0"/>
                    </a:lnTo>
                    <a:lnTo>
                      <a:pt x="9" y="0"/>
                    </a:lnTo>
                    <a:lnTo>
                      <a:pt x="7" y="0"/>
                    </a:lnTo>
                    <a:lnTo>
                      <a:pt x="5" y="1"/>
                    </a:lnTo>
                    <a:lnTo>
                      <a:pt x="4" y="1"/>
                    </a:lnTo>
                    <a:lnTo>
                      <a:pt x="2" y="3"/>
                    </a:lnTo>
                    <a:lnTo>
                      <a:pt x="2" y="5"/>
                    </a:lnTo>
                    <a:lnTo>
                      <a:pt x="0" y="7"/>
                    </a:lnTo>
                    <a:lnTo>
                      <a:pt x="0" y="11"/>
                    </a:lnTo>
                    <a:lnTo>
                      <a:pt x="0" y="13"/>
                    </a:lnTo>
                    <a:lnTo>
                      <a:pt x="2" y="15"/>
                    </a:lnTo>
                    <a:lnTo>
                      <a:pt x="2" y="17"/>
                    </a:lnTo>
                    <a:lnTo>
                      <a:pt x="4" y="19"/>
                    </a:lnTo>
                    <a:lnTo>
                      <a:pt x="5" y="21"/>
                    </a:lnTo>
                    <a:lnTo>
                      <a:pt x="7" y="21"/>
                    </a:lnTo>
                    <a:lnTo>
                      <a:pt x="9" y="23"/>
                    </a:lnTo>
                    <a:lnTo>
                      <a:pt x="11" y="23"/>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7" name="Freeform 286"/>
              <p:cNvSpPr>
                <a:spLocks/>
              </p:cNvSpPr>
              <p:nvPr/>
            </p:nvSpPr>
            <p:spPr bwMode="auto">
              <a:xfrm>
                <a:off x="5856288" y="4638675"/>
                <a:ext cx="36513" cy="39688"/>
              </a:xfrm>
              <a:custGeom>
                <a:avLst/>
                <a:gdLst>
                  <a:gd name="T0" fmla="*/ 11 w 23"/>
                  <a:gd name="T1" fmla="*/ 25 h 25"/>
                  <a:gd name="T2" fmla="*/ 13 w 23"/>
                  <a:gd name="T3" fmla="*/ 25 h 25"/>
                  <a:gd name="T4" fmla="*/ 15 w 23"/>
                  <a:gd name="T5" fmla="*/ 23 h 25"/>
                  <a:gd name="T6" fmla="*/ 17 w 23"/>
                  <a:gd name="T7" fmla="*/ 23 h 25"/>
                  <a:gd name="T8" fmla="*/ 19 w 23"/>
                  <a:gd name="T9" fmla="*/ 21 h 25"/>
                  <a:gd name="T10" fmla="*/ 21 w 23"/>
                  <a:gd name="T11" fmla="*/ 19 h 25"/>
                  <a:gd name="T12" fmla="*/ 23 w 23"/>
                  <a:gd name="T13" fmla="*/ 17 h 25"/>
                  <a:gd name="T14" fmla="*/ 23 w 23"/>
                  <a:gd name="T15" fmla="*/ 15 h 25"/>
                  <a:gd name="T16" fmla="*/ 23 w 23"/>
                  <a:gd name="T17" fmla="*/ 13 h 25"/>
                  <a:gd name="T18" fmla="*/ 23 w 23"/>
                  <a:gd name="T19" fmla="*/ 9 h 25"/>
                  <a:gd name="T20" fmla="*/ 23 w 23"/>
                  <a:gd name="T21" fmla="*/ 8 h 25"/>
                  <a:gd name="T22" fmla="*/ 21 w 23"/>
                  <a:gd name="T23" fmla="*/ 6 h 25"/>
                  <a:gd name="T24" fmla="*/ 19 w 23"/>
                  <a:gd name="T25" fmla="*/ 4 h 25"/>
                  <a:gd name="T26" fmla="*/ 17 w 23"/>
                  <a:gd name="T27" fmla="*/ 4 h 25"/>
                  <a:gd name="T28" fmla="*/ 15 w 23"/>
                  <a:gd name="T29" fmla="*/ 2 h 25"/>
                  <a:gd name="T30" fmla="*/ 13 w 23"/>
                  <a:gd name="T31" fmla="*/ 2 h 25"/>
                  <a:gd name="T32" fmla="*/ 11 w 23"/>
                  <a:gd name="T33" fmla="*/ 0 h 25"/>
                  <a:gd name="T34" fmla="*/ 9 w 23"/>
                  <a:gd name="T35" fmla="*/ 0 h 25"/>
                  <a:gd name="T36" fmla="*/ 6 w 23"/>
                  <a:gd name="T37" fmla="*/ 2 h 25"/>
                  <a:gd name="T38" fmla="*/ 4 w 23"/>
                  <a:gd name="T39" fmla="*/ 2 h 25"/>
                  <a:gd name="T40" fmla="*/ 2 w 23"/>
                  <a:gd name="T41" fmla="*/ 4 h 25"/>
                  <a:gd name="T42" fmla="*/ 2 w 23"/>
                  <a:gd name="T43" fmla="*/ 6 h 25"/>
                  <a:gd name="T44" fmla="*/ 0 w 23"/>
                  <a:gd name="T45" fmla="*/ 8 h 25"/>
                  <a:gd name="T46" fmla="*/ 0 w 23"/>
                  <a:gd name="T47" fmla="*/ 9 h 25"/>
                  <a:gd name="T48" fmla="*/ 0 w 23"/>
                  <a:gd name="T49" fmla="*/ 11 h 25"/>
                  <a:gd name="T50" fmla="*/ 0 w 23"/>
                  <a:gd name="T51" fmla="*/ 15 h 25"/>
                  <a:gd name="T52" fmla="*/ 0 w 23"/>
                  <a:gd name="T53" fmla="*/ 17 h 25"/>
                  <a:gd name="T54" fmla="*/ 2 w 23"/>
                  <a:gd name="T55" fmla="*/ 19 h 25"/>
                  <a:gd name="T56" fmla="*/ 2 w 23"/>
                  <a:gd name="T57" fmla="*/ 21 h 25"/>
                  <a:gd name="T58" fmla="*/ 4 w 23"/>
                  <a:gd name="T59" fmla="*/ 23 h 25"/>
                  <a:gd name="T60" fmla="*/ 6 w 23"/>
                  <a:gd name="T61" fmla="*/ 23 h 25"/>
                  <a:gd name="T62" fmla="*/ 7 w 23"/>
                  <a:gd name="T63" fmla="*/ 25 h 25"/>
                  <a:gd name="T64" fmla="*/ 11 w 23"/>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5">
                    <a:moveTo>
                      <a:pt x="11" y="25"/>
                    </a:moveTo>
                    <a:lnTo>
                      <a:pt x="13" y="25"/>
                    </a:lnTo>
                    <a:lnTo>
                      <a:pt x="15" y="23"/>
                    </a:lnTo>
                    <a:lnTo>
                      <a:pt x="17" y="23"/>
                    </a:lnTo>
                    <a:lnTo>
                      <a:pt x="19" y="21"/>
                    </a:lnTo>
                    <a:lnTo>
                      <a:pt x="21" y="19"/>
                    </a:lnTo>
                    <a:lnTo>
                      <a:pt x="23" y="17"/>
                    </a:lnTo>
                    <a:lnTo>
                      <a:pt x="23" y="15"/>
                    </a:lnTo>
                    <a:lnTo>
                      <a:pt x="23" y="13"/>
                    </a:lnTo>
                    <a:lnTo>
                      <a:pt x="23" y="9"/>
                    </a:lnTo>
                    <a:lnTo>
                      <a:pt x="23" y="8"/>
                    </a:lnTo>
                    <a:lnTo>
                      <a:pt x="21" y="6"/>
                    </a:lnTo>
                    <a:lnTo>
                      <a:pt x="19" y="4"/>
                    </a:lnTo>
                    <a:lnTo>
                      <a:pt x="17" y="4"/>
                    </a:lnTo>
                    <a:lnTo>
                      <a:pt x="15" y="2"/>
                    </a:lnTo>
                    <a:lnTo>
                      <a:pt x="13" y="2"/>
                    </a:lnTo>
                    <a:lnTo>
                      <a:pt x="11" y="0"/>
                    </a:lnTo>
                    <a:lnTo>
                      <a:pt x="9" y="0"/>
                    </a:lnTo>
                    <a:lnTo>
                      <a:pt x="6" y="2"/>
                    </a:lnTo>
                    <a:lnTo>
                      <a:pt x="4" y="2"/>
                    </a:lnTo>
                    <a:lnTo>
                      <a:pt x="2" y="4"/>
                    </a:lnTo>
                    <a:lnTo>
                      <a:pt x="2" y="6"/>
                    </a:lnTo>
                    <a:lnTo>
                      <a:pt x="0" y="8"/>
                    </a:lnTo>
                    <a:lnTo>
                      <a:pt x="0" y="9"/>
                    </a:lnTo>
                    <a:lnTo>
                      <a:pt x="0" y="11"/>
                    </a:lnTo>
                    <a:lnTo>
                      <a:pt x="0" y="15"/>
                    </a:lnTo>
                    <a:lnTo>
                      <a:pt x="0" y="17"/>
                    </a:lnTo>
                    <a:lnTo>
                      <a:pt x="2" y="19"/>
                    </a:lnTo>
                    <a:lnTo>
                      <a:pt x="2" y="21"/>
                    </a:lnTo>
                    <a:lnTo>
                      <a:pt x="4" y="23"/>
                    </a:lnTo>
                    <a:lnTo>
                      <a:pt x="6" y="23"/>
                    </a:lnTo>
                    <a:lnTo>
                      <a:pt x="7" y="25"/>
                    </a:lnTo>
                    <a:lnTo>
                      <a:pt x="11" y="25"/>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8" name="Freeform 287"/>
              <p:cNvSpPr>
                <a:spLocks/>
              </p:cNvSpPr>
              <p:nvPr/>
            </p:nvSpPr>
            <p:spPr bwMode="auto">
              <a:xfrm>
                <a:off x="5624513" y="4687888"/>
                <a:ext cx="188913" cy="150813"/>
              </a:xfrm>
              <a:custGeom>
                <a:avLst/>
                <a:gdLst>
                  <a:gd name="T0" fmla="*/ 59 w 119"/>
                  <a:gd name="T1" fmla="*/ 95 h 95"/>
                  <a:gd name="T2" fmla="*/ 71 w 119"/>
                  <a:gd name="T3" fmla="*/ 95 h 95"/>
                  <a:gd name="T4" fmla="*/ 83 w 119"/>
                  <a:gd name="T5" fmla="*/ 92 h 95"/>
                  <a:gd name="T6" fmla="*/ 94 w 119"/>
                  <a:gd name="T7" fmla="*/ 88 h 95"/>
                  <a:gd name="T8" fmla="*/ 102 w 119"/>
                  <a:gd name="T9" fmla="*/ 82 h 95"/>
                  <a:gd name="T10" fmla="*/ 109 w 119"/>
                  <a:gd name="T11" fmla="*/ 74 h 95"/>
                  <a:gd name="T12" fmla="*/ 115 w 119"/>
                  <a:gd name="T13" fmla="*/ 67 h 95"/>
                  <a:gd name="T14" fmla="*/ 119 w 119"/>
                  <a:gd name="T15" fmla="*/ 57 h 95"/>
                  <a:gd name="T16" fmla="*/ 119 w 119"/>
                  <a:gd name="T17" fmla="*/ 48 h 95"/>
                  <a:gd name="T18" fmla="*/ 119 w 119"/>
                  <a:gd name="T19" fmla="*/ 38 h 95"/>
                  <a:gd name="T20" fmla="*/ 115 w 119"/>
                  <a:gd name="T21" fmla="*/ 28 h 95"/>
                  <a:gd name="T22" fmla="*/ 109 w 119"/>
                  <a:gd name="T23" fmla="*/ 21 h 95"/>
                  <a:gd name="T24" fmla="*/ 102 w 119"/>
                  <a:gd name="T25" fmla="*/ 13 h 95"/>
                  <a:gd name="T26" fmla="*/ 94 w 119"/>
                  <a:gd name="T27" fmla="*/ 7 h 95"/>
                  <a:gd name="T28" fmla="*/ 83 w 119"/>
                  <a:gd name="T29" fmla="*/ 3 h 95"/>
                  <a:gd name="T30" fmla="*/ 71 w 119"/>
                  <a:gd name="T31" fmla="*/ 0 h 95"/>
                  <a:gd name="T32" fmla="*/ 59 w 119"/>
                  <a:gd name="T33" fmla="*/ 0 h 95"/>
                  <a:gd name="T34" fmla="*/ 48 w 119"/>
                  <a:gd name="T35" fmla="*/ 0 h 95"/>
                  <a:gd name="T36" fmla="*/ 36 w 119"/>
                  <a:gd name="T37" fmla="*/ 3 h 95"/>
                  <a:gd name="T38" fmla="*/ 27 w 119"/>
                  <a:gd name="T39" fmla="*/ 7 h 95"/>
                  <a:gd name="T40" fmla="*/ 17 w 119"/>
                  <a:gd name="T41" fmla="*/ 13 h 95"/>
                  <a:gd name="T42" fmla="*/ 10 w 119"/>
                  <a:gd name="T43" fmla="*/ 21 h 95"/>
                  <a:gd name="T44" fmla="*/ 4 w 119"/>
                  <a:gd name="T45" fmla="*/ 28 h 95"/>
                  <a:gd name="T46" fmla="*/ 2 w 119"/>
                  <a:gd name="T47" fmla="*/ 38 h 95"/>
                  <a:gd name="T48" fmla="*/ 0 w 119"/>
                  <a:gd name="T49" fmla="*/ 48 h 95"/>
                  <a:gd name="T50" fmla="*/ 2 w 119"/>
                  <a:gd name="T51" fmla="*/ 57 h 95"/>
                  <a:gd name="T52" fmla="*/ 4 w 119"/>
                  <a:gd name="T53" fmla="*/ 67 h 95"/>
                  <a:gd name="T54" fmla="*/ 10 w 119"/>
                  <a:gd name="T55" fmla="*/ 74 h 95"/>
                  <a:gd name="T56" fmla="*/ 17 w 119"/>
                  <a:gd name="T57" fmla="*/ 82 h 95"/>
                  <a:gd name="T58" fmla="*/ 27 w 119"/>
                  <a:gd name="T59" fmla="*/ 88 h 95"/>
                  <a:gd name="T60" fmla="*/ 36 w 119"/>
                  <a:gd name="T61" fmla="*/ 92 h 95"/>
                  <a:gd name="T62" fmla="*/ 48 w 119"/>
                  <a:gd name="T63" fmla="*/ 95 h 95"/>
                  <a:gd name="T64" fmla="*/ 59 w 119"/>
                  <a:gd name="T6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95">
                    <a:moveTo>
                      <a:pt x="59" y="95"/>
                    </a:moveTo>
                    <a:lnTo>
                      <a:pt x="71" y="95"/>
                    </a:lnTo>
                    <a:lnTo>
                      <a:pt x="83" y="92"/>
                    </a:lnTo>
                    <a:lnTo>
                      <a:pt x="94" y="88"/>
                    </a:lnTo>
                    <a:lnTo>
                      <a:pt x="102" y="82"/>
                    </a:lnTo>
                    <a:lnTo>
                      <a:pt x="109" y="74"/>
                    </a:lnTo>
                    <a:lnTo>
                      <a:pt x="115" y="67"/>
                    </a:lnTo>
                    <a:lnTo>
                      <a:pt x="119" y="57"/>
                    </a:lnTo>
                    <a:lnTo>
                      <a:pt x="119" y="48"/>
                    </a:lnTo>
                    <a:lnTo>
                      <a:pt x="119" y="38"/>
                    </a:lnTo>
                    <a:lnTo>
                      <a:pt x="115" y="28"/>
                    </a:lnTo>
                    <a:lnTo>
                      <a:pt x="109" y="21"/>
                    </a:lnTo>
                    <a:lnTo>
                      <a:pt x="102" y="13"/>
                    </a:lnTo>
                    <a:lnTo>
                      <a:pt x="94" y="7"/>
                    </a:lnTo>
                    <a:lnTo>
                      <a:pt x="83" y="3"/>
                    </a:lnTo>
                    <a:lnTo>
                      <a:pt x="71" y="0"/>
                    </a:lnTo>
                    <a:lnTo>
                      <a:pt x="59" y="0"/>
                    </a:lnTo>
                    <a:lnTo>
                      <a:pt x="48" y="0"/>
                    </a:lnTo>
                    <a:lnTo>
                      <a:pt x="36" y="3"/>
                    </a:lnTo>
                    <a:lnTo>
                      <a:pt x="27" y="7"/>
                    </a:lnTo>
                    <a:lnTo>
                      <a:pt x="17" y="13"/>
                    </a:lnTo>
                    <a:lnTo>
                      <a:pt x="10" y="21"/>
                    </a:lnTo>
                    <a:lnTo>
                      <a:pt x="4" y="28"/>
                    </a:lnTo>
                    <a:lnTo>
                      <a:pt x="2" y="38"/>
                    </a:lnTo>
                    <a:lnTo>
                      <a:pt x="0" y="48"/>
                    </a:lnTo>
                    <a:lnTo>
                      <a:pt x="2" y="57"/>
                    </a:lnTo>
                    <a:lnTo>
                      <a:pt x="4" y="67"/>
                    </a:lnTo>
                    <a:lnTo>
                      <a:pt x="10" y="74"/>
                    </a:lnTo>
                    <a:lnTo>
                      <a:pt x="17" y="82"/>
                    </a:lnTo>
                    <a:lnTo>
                      <a:pt x="27" y="88"/>
                    </a:lnTo>
                    <a:lnTo>
                      <a:pt x="36" y="92"/>
                    </a:lnTo>
                    <a:lnTo>
                      <a:pt x="48" y="95"/>
                    </a:lnTo>
                    <a:lnTo>
                      <a:pt x="59" y="95"/>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9" name="Freeform 288"/>
              <p:cNvSpPr>
                <a:spLocks/>
              </p:cNvSpPr>
              <p:nvPr/>
            </p:nvSpPr>
            <p:spPr bwMode="auto">
              <a:xfrm>
                <a:off x="5792788" y="4687888"/>
                <a:ext cx="190500" cy="153988"/>
              </a:xfrm>
              <a:custGeom>
                <a:avLst/>
                <a:gdLst>
                  <a:gd name="T0" fmla="*/ 59 w 120"/>
                  <a:gd name="T1" fmla="*/ 97 h 97"/>
                  <a:gd name="T2" fmla="*/ 72 w 120"/>
                  <a:gd name="T3" fmla="*/ 95 h 97"/>
                  <a:gd name="T4" fmla="*/ 82 w 120"/>
                  <a:gd name="T5" fmla="*/ 94 h 97"/>
                  <a:gd name="T6" fmla="*/ 94 w 120"/>
                  <a:gd name="T7" fmla="*/ 88 h 97"/>
                  <a:gd name="T8" fmla="*/ 101 w 120"/>
                  <a:gd name="T9" fmla="*/ 82 h 97"/>
                  <a:gd name="T10" fmla="*/ 109 w 120"/>
                  <a:gd name="T11" fmla="*/ 74 h 97"/>
                  <a:gd name="T12" fmla="*/ 115 w 120"/>
                  <a:gd name="T13" fmla="*/ 67 h 97"/>
                  <a:gd name="T14" fmla="*/ 118 w 120"/>
                  <a:gd name="T15" fmla="*/ 57 h 97"/>
                  <a:gd name="T16" fmla="*/ 120 w 120"/>
                  <a:gd name="T17" fmla="*/ 48 h 97"/>
                  <a:gd name="T18" fmla="*/ 118 w 120"/>
                  <a:gd name="T19" fmla="*/ 38 h 97"/>
                  <a:gd name="T20" fmla="*/ 115 w 120"/>
                  <a:gd name="T21" fmla="*/ 28 h 97"/>
                  <a:gd name="T22" fmla="*/ 109 w 120"/>
                  <a:gd name="T23" fmla="*/ 21 h 97"/>
                  <a:gd name="T24" fmla="*/ 101 w 120"/>
                  <a:gd name="T25" fmla="*/ 13 h 97"/>
                  <a:gd name="T26" fmla="*/ 94 w 120"/>
                  <a:gd name="T27" fmla="*/ 7 h 97"/>
                  <a:gd name="T28" fmla="*/ 82 w 120"/>
                  <a:gd name="T29" fmla="*/ 3 h 97"/>
                  <a:gd name="T30" fmla="*/ 72 w 120"/>
                  <a:gd name="T31" fmla="*/ 1 h 97"/>
                  <a:gd name="T32" fmla="*/ 59 w 120"/>
                  <a:gd name="T33" fmla="*/ 0 h 97"/>
                  <a:gd name="T34" fmla="*/ 47 w 120"/>
                  <a:gd name="T35" fmla="*/ 1 h 97"/>
                  <a:gd name="T36" fmla="*/ 36 w 120"/>
                  <a:gd name="T37" fmla="*/ 3 h 97"/>
                  <a:gd name="T38" fmla="*/ 26 w 120"/>
                  <a:gd name="T39" fmla="*/ 7 h 97"/>
                  <a:gd name="T40" fmla="*/ 17 w 120"/>
                  <a:gd name="T41" fmla="*/ 13 h 97"/>
                  <a:gd name="T42" fmla="*/ 9 w 120"/>
                  <a:gd name="T43" fmla="*/ 21 h 97"/>
                  <a:gd name="T44" fmla="*/ 3 w 120"/>
                  <a:gd name="T45" fmla="*/ 28 h 97"/>
                  <a:gd name="T46" fmla="*/ 1 w 120"/>
                  <a:gd name="T47" fmla="*/ 38 h 97"/>
                  <a:gd name="T48" fmla="*/ 0 w 120"/>
                  <a:gd name="T49" fmla="*/ 48 h 97"/>
                  <a:gd name="T50" fmla="*/ 1 w 120"/>
                  <a:gd name="T51" fmla="*/ 57 h 97"/>
                  <a:gd name="T52" fmla="*/ 3 w 120"/>
                  <a:gd name="T53" fmla="*/ 67 h 97"/>
                  <a:gd name="T54" fmla="*/ 9 w 120"/>
                  <a:gd name="T55" fmla="*/ 74 h 97"/>
                  <a:gd name="T56" fmla="*/ 17 w 120"/>
                  <a:gd name="T57" fmla="*/ 82 h 97"/>
                  <a:gd name="T58" fmla="*/ 26 w 120"/>
                  <a:gd name="T59" fmla="*/ 88 h 97"/>
                  <a:gd name="T60" fmla="*/ 36 w 120"/>
                  <a:gd name="T61" fmla="*/ 94 h 97"/>
                  <a:gd name="T62" fmla="*/ 47 w 120"/>
                  <a:gd name="T63" fmla="*/ 95 h 97"/>
                  <a:gd name="T64" fmla="*/ 59 w 120"/>
                  <a:gd name="T6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97">
                    <a:moveTo>
                      <a:pt x="59" y="97"/>
                    </a:moveTo>
                    <a:lnTo>
                      <a:pt x="72" y="95"/>
                    </a:lnTo>
                    <a:lnTo>
                      <a:pt x="82" y="94"/>
                    </a:lnTo>
                    <a:lnTo>
                      <a:pt x="94" y="88"/>
                    </a:lnTo>
                    <a:lnTo>
                      <a:pt x="101" y="82"/>
                    </a:lnTo>
                    <a:lnTo>
                      <a:pt x="109" y="74"/>
                    </a:lnTo>
                    <a:lnTo>
                      <a:pt x="115" y="67"/>
                    </a:lnTo>
                    <a:lnTo>
                      <a:pt x="118" y="57"/>
                    </a:lnTo>
                    <a:lnTo>
                      <a:pt x="120" y="48"/>
                    </a:lnTo>
                    <a:lnTo>
                      <a:pt x="118" y="38"/>
                    </a:lnTo>
                    <a:lnTo>
                      <a:pt x="115" y="28"/>
                    </a:lnTo>
                    <a:lnTo>
                      <a:pt x="109" y="21"/>
                    </a:lnTo>
                    <a:lnTo>
                      <a:pt x="101" y="13"/>
                    </a:lnTo>
                    <a:lnTo>
                      <a:pt x="94" y="7"/>
                    </a:lnTo>
                    <a:lnTo>
                      <a:pt x="82" y="3"/>
                    </a:lnTo>
                    <a:lnTo>
                      <a:pt x="72" y="1"/>
                    </a:lnTo>
                    <a:lnTo>
                      <a:pt x="59" y="0"/>
                    </a:lnTo>
                    <a:lnTo>
                      <a:pt x="47" y="1"/>
                    </a:lnTo>
                    <a:lnTo>
                      <a:pt x="36" y="3"/>
                    </a:lnTo>
                    <a:lnTo>
                      <a:pt x="26" y="7"/>
                    </a:lnTo>
                    <a:lnTo>
                      <a:pt x="17" y="13"/>
                    </a:lnTo>
                    <a:lnTo>
                      <a:pt x="9" y="21"/>
                    </a:lnTo>
                    <a:lnTo>
                      <a:pt x="3" y="28"/>
                    </a:lnTo>
                    <a:lnTo>
                      <a:pt x="1" y="38"/>
                    </a:lnTo>
                    <a:lnTo>
                      <a:pt x="0" y="48"/>
                    </a:lnTo>
                    <a:lnTo>
                      <a:pt x="1" y="57"/>
                    </a:lnTo>
                    <a:lnTo>
                      <a:pt x="3" y="67"/>
                    </a:lnTo>
                    <a:lnTo>
                      <a:pt x="9" y="74"/>
                    </a:lnTo>
                    <a:lnTo>
                      <a:pt x="17" y="82"/>
                    </a:lnTo>
                    <a:lnTo>
                      <a:pt x="26" y="88"/>
                    </a:lnTo>
                    <a:lnTo>
                      <a:pt x="36" y="94"/>
                    </a:lnTo>
                    <a:lnTo>
                      <a:pt x="47" y="95"/>
                    </a:lnTo>
                    <a:lnTo>
                      <a:pt x="59" y="97"/>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0" name="Freeform 289"/>
              <p:cNvSpPr>
                <a:spLocks/>
              </p:cNvSpPr>
              <p:nvPr/>
            </p:nvSpPr>
            <p:spPr bwMode="auto">
              <a:xfrm>
                <a:off x="5905500" y="5006975"/>
                <a:ext cx="288925" cy="239713"/>
              </a:xfrm>
              <a:custGeom>
                <a:avLst/>
                <a:gdLst>
                  <a:gd name="T0" fmla="*/ 182 w 182"/>
                  <a:gd name="T1" fmla="*/ 56 h 151"/>
                  <a:gd name="T2" fmla="*/ 176 w 182"/>
                  <a:gd name="T3" fmla="*/ 42 h 151"/>
                  <a:gd name="T4" fmla="*/ 164 w 182"/>
                  <a:gd name="T5" fmla="*/ 33 h 151"/>
                  <a:gd name="T6" fmla="*/ 149 w 182"/>
                  <a:gd name="T7" fmla="*/ 25 h 151"/>
                  <a:gd name="T8" fmla="*/ 140 w 182"/>
                  <a:gd name="T9" fmla="*/ 25 h 151"/>
                  <a:gd name="T10" fmla="*/ 138 w 182"/>
                  <a:gd name="T11" fmla="*/ 25 h 151"/>
                  <a:gd name="T12" fmla="*/ 136 w 182"/>
                  <a:gd name="T13" fmla="*/ 25 h 151"/>
                  <a:gd name="T14" fmla="*/ 134 w 182"/>
                  <a:gd name="T15" fmla="*/ 25 h 151"/>
                  <a:gd name="T16" fmla="*/ 130 w 182"/>
                  <a:gd name="T17" fmla="*/ 19 h 151"/>
                  <a:gd name="T18" fmla="*/ 122 w 182"/>
                  <a:gd name="T19" fmla="*/ 11 h 151"/>
                  <a:gd name="T20" fmla="*/ 113 w 182"/>
                  <a:gd name="T21" fmla="*/ 4 h 151"/>
                  <a:gd name="T22" fmla="*/ 99 w 182"/>
                  <a:gd name="T23" fmla="*/ 0 h 151"/>
                  <a:gd name="T24" fmla="*/ 86 w 182"/>
                  <a:gd name="T25" fmla="*/ 0 h 151"/>
                  <a:gd name="T26" fmla="*/ 74 w 182"/>
                  <a:gd name="T27" fmla="*/ 4 h 151"/>
                  <a:gd name="T28" fmla="*/ 63 w 182"/>
                  <a:gd name="T29" fmla="*/ 11 h 151"/>
                  <a:gd name="T30" fmla="*/ 55 w 182"/>
                  <a:gd name="T31" fmla="*/ 21 h 151"/>
                  <a:gd name="T32" fmla="*/ 51 w 182"/>
                  <a:gd name="T33" fmla="*/ 25 h 151"/>
                  <a:gd name="T34" fmla="*/ 49 w 182"/>
                  <a:gd name="T35" fmla="*/ 25 h 151"/>
                  <a:gd name="T36" fmla="*/ 47 w 182"/>
                  <a:gd name="T37" fmla="*/ 25 h 151"/>
                  <a:gd name="T38" fmla="*/ 44 w 182"/>
                  <a:gd name="T39" fmla="*/ 25 h 151"/>
                  <a:gd name="T40" fmla="*/ 34 w 182"/>
                  <a:gd name="T41" fmla="*/ 25 h 151"/>
                  <a:gd name="T42" fmla="*/ 19 w 182"/>
                  <a:gd name="T43" fmla="*/ 31 h 151"/>
                  <a:gd name="T44" fmla="*/ 7 w 182"/>
                  <a:gd name="T45" fmla="*/ 42 h 151"/>
                  <a:gd name="T46" fmla="*/ 1 w 182"/>
                  <a:gd name="T47" fmla="*/ 56 h 151"/>
                  <a:gd name="T48" fmla="*/ 0 w 182"/>
                  <a:gd name="T49" fmla="*/ 67 h 151"/>
                  <a:gd name="T50" fmla="*/ 3 w 182"/>
                  <a:gd name="T51" fmla="*/ 79 h 151"/>
                  <a:gd name="T52" fmla="*/ 9 w 182"/>
                  <a:gd name="T53" fmla="*/ 86 h 151"/>
                  <a:gd name="T54" fmla="*/ 17 w 182"/>
                  <a:gd name="T55" fmla="*/ 94 h 151"/>
                  <a:gd name="T56" fmla="*/ 21 w 182"/>
                  <a:gd name="T57" fmla="*/ 98 h 151"/>
                  <a:gd name="T58" fmla="*/ 19 w 182"/>
                  <a:gd name="T59" fmla="*/ 102 h 151"/>
                  <a:gd name="T60" fmla="*/ 17 w 182"/>
                  <a:gd name="T61" fmla="*/ 105 h 151"/>
                  <a:gd name="T62" fmla="*/ 17 w 182"/>
                  <a:gd name="T63" fmla="*/ 109 h 151"/>
                  <a:gd name="T64" fmla="*/ 19 w 182"/>
                  <a:gd name="T65" fmla="*/ 119 h 151"/>
                  <a:gd name="T66" fmla="*/ 24 w 182"/>
                  <a:gd name="T67" fmla="*/ 134 h 151"/>
                  <a:gd name="T68" fmla="*/ 36 w 182"/>
                  <a:gd name="T69" fmla="*/ 144 h 151"/>
                  <a:gd name="T70" fmla="*/ 51 w 182"/>
                  <a:gd name="T71" fmla="*/ 150 h 151"/>
                  <a:gd name="T72" fmla="*/ 65 w 182"/>
                  <a:gd name="T73" fmla="*/ 151 h 151"/>
                  <a:gd name="T74" fmla="*/ 72 w 182"/>
                  <a:gd name="T75" fmla="*/ 150 h 151"/>
                  <a:gd name="T76" fmla="*/ 82 w 182"/>
                  <a:gd name="T77" fmla="*/ 146 h 151"/>
                  <a:gd name="T78" fmla="*/ 88 w 182"/>
                  <a:gd name="T79" fmla="*/ 142 h 151"/>
                  <a:gd name="T80" fmla="*/ 95 w 182"/>
                  <a:gd name="T81" fmla="*/ 142 h 151"/>
                  <a:gd name="T82" fmla="*/ 101 w 182"/>
                  <a:gd name="T83" fmla="*/ 146 h 151"/>
                  <a:gd name="T84" fmla="*/ 109 w 182"/>
                  <a:gd name="T85" fmla="*/ 150 h 151"/>
                  <a:gd name="T86" fmla="*/ 118 w 182"/>
                  <a:gd name="T87" fmla="*/ 151 h 151"/>
                  <a:gd name="T88" fmla="*/ 132 w 182"/>
                  <a:gd name="T89" fmla="*/ 151 h 151"/>
                  <a:gd name="T90" fmla="*/ 147 w 182"/>
                  <a:gd name="T91" fmla="*/ 146 h 151"/>
                  <a:gd name="T92" fmla="*/ 159 w 182"/>
                  <a:gd name="T93" fmla="*/ 134 h 151"/>
                  <a:gd name="T94" fmla="*/ 164 w 182"/>
                  <a:gd name="T95" fmla="*/ 121 h 151"/>
                  <a:gd name="T96" fmla="*/ 166 w 182"/>
                  <a:gd name="T97" fmla="*/ 111 h 151"/>
                  <a:gd name="T98" fmla="*/ 166 w 182"/>
                  <a:gd name="T99" fmla="*/ 107 h 151"/>
                  <a:gd name="T100" fmla="*/ 164 w 182"/>
                  <a:gd name="T101" fmla="*/ 102 h 151"/>
                  <a:gd name="T102" fmla="*/ 163 w 182"/>
                  <a:gd name="T103" fmla="*/ 98 h 151"/>
                  <a:gd name="T104" fmla="*/ 166 w 182"/>
                  <a:gd name="T105" fmla="*/ 94 h 151"/>
                  <a:gd name="T106" fmla="*/ 174 w 182"/>
                  <a:gd name="T107" fmla="*/ 86 h 151"/>
                  <a:gd name="T108" fmla="*/ 178 w 182"/>
                  <a:gd name="T109" fmla="*/ 79 h 151"/>
                  <a:gd name="T110" fmla="*/ 182 w 182"/>
                  <a:gd name="T111"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51">
                    <a:moveTo>
                      <a:pt x="182" y="63"/>
                    </a:moveTo>
                    <a:lnTo>
                      <a:pt x="182" y="56"/>
                    </a:lnTo>
                    <a:lnTo>
                      <a:pt x="180" y="50"/>
                    </a:lnTo>
                    <a:lnTo>
                      <a:pt x="176" y="42"/>
                    </a:lnTo>
                    <a:lnTo>
                      <a:pt x="170" y="36"/>
                    </a:lnTo>
                    <a:lnTo>
                      <a:pt x="164" y="33"/>
                    </a:lnTo>
                    <a:lnTo>
                      <a:pt x="157" y="29"/>
                    </a:lnTo>
                    <a:lnTo>
                      <a:pt x="149" y="25"/>
                    </a:lnTo>
                    <a:lnTo>
                      <a:pt x="140" y="25"/>
                    </a:lnTo>
                    <a:lnTo>
                      <a:pt x="140" y="25"/>
                    </a:lnTo>
                    <a:lnTo>
                      <a:pt x="138" y="25"/>
                    </a:lnTo>
                    <a:lnTo>
                      <a:pt x="138" y="25"/>
                    </a:lnTo>
                    <a:lnTo>
                      <a:pt x="136" y="25"/>
                    </a:lnTo>
                    <a:lnTo>
                      <a:pt x="136" y="25"/>
                    </a:lnTo>
                    <a:lnTo>
                      <a:pt x="134" y="25"/>
                    </a:lnTo>
                    <a:lnTo>
                      <a:pt x="134" y="25"/>
                    </a:lnTo>
                    <a:lnTo>
                      <a:pt x="134" y="25"/>
                    </a:lnTo>
                    <a:lnTo>
                      <a:pt x="130" y="19"/>
                    </a:lnTo>
                    <a:lnTo>
                      <a:pt x="126" y="15"/>
                    </a:lnTo>
                    <a:lnTo>
                      <a:pt x="122" y="11"/>
                    </a:lnTo>
                    <a:lnTo>
                      <a:pt x="118" y="8"/>
                    </a:lnTo>
                    <a:lnTo>
                      <a:pt x="113" y="4"/>
                    </a:lnTo>
                    <a:lnTo>
                      <a:pt x="107" y="2"/>
                    </a:lnTo>
                    <a:lnTo>
                      <a:pt x="99" y="0"/>
                    </a:lnTo>
                    <a:lnTo>
                      <a:pt x="93" y="0"/>
                    </a:lnTo>
                    <a:lnTo>
                      <a:pt x="86" y="0"/>
                    </a:lnTo>
                    <a:lnTo>
                      <a:pt x="80" y="2"/>
                    </a:lnTo>
                    <a:lnTo>
                      <a:pt x="74" y="4"/>
                    </a:lnTo>
                    <a:lnTo>
                      <a:pt x="69" y="8"/>
                    </a:lnTo>
                    <a:lnTo>
                      <a:pt x="63" y="11"/>
                    </a:lnTo>
                    <a:lnTo>
                      <a:pt x="59" y="15"/>
                    </a:lnTo>
                    <a:lnTo>
                      <a:pt x="55" y="21"/>
                    </a:lnTo>
                    <a:lnTo>
                      <a:pt x="51" y="25"/>
                    </a:lnTo>
                    <a:lnTo>
                      <a:pt x="51" y="25"/>
                    </a:lnTo>
                    <a:lnTo>
                      <a:pt x="49" y="25"/>
                    </a:lnTo>
                    <a:lnTo>
                      <a:pt x="49" y="25"/>
                    </a:lnTo>
                    <a:lnTo>
                      <a:pt x="47" y="25"/>
                    </a:lnTo>
                    <a:lnTo>
                      <a:pt x="47" y="25"/>
                    </a:lnTo>
                    <a:lnTo>
                      <a:pt x="46" y="25"/>
                    </a:lnTo>
                    <a:lnTo>
                      <a:pt x="44" y="25"/>
                    </a:lnTo>
                    <a:lnTo>
                      <a:pt x="44" y="25"/>
                    </a:lnTo>
                    <a:lnTo>
                      <a:pt x="34" y="25"/>
                    </a:lnTo>
                    <a:lnTo>
                      <a:pt x="26" y="27"/>
                    </a:lnTo>
                    <a:lnTo>
                      <a:pt x="19" y="31"/>
                    </a:lnTo>
                    <a:lnTo>
                      <a:pt x="13" y="36"/>
                    </a:lnTo>
                    <a:lnTo>
                      <a:pt x="7" y="42"/>
                    </a:lnTo>
                    <a:lnTo>
                      <a:pt x="3" y="48"/>
                    </a:lnTo>
                    <a:lnTo>
                      <a:pt x="1" y="56"/>
                    </a:lnTo>
                    <a:lnTo>
                      <a:pt x="0" y="63"/>
                    </a:lnTo>
                    <a:lnTo>
                      <a:pt x="0" y="67"/>
                    </a:lnTo>
                    <a:lnTo>
                      <a:pt x="1" y="73"/>
                    </a:lnTo>
                    <a:lnTo>
                      <a:pt x="3" y="79"/>
                    </a:lnTo>
                    <a:lnTo>
                      <a:pt x="5" y="82"/>
                    </a:lnTo>
                    <a:lnTo>
                      <a:pt x="9" y="86"/>
                    </a:lnTo>
                    <a:lnTo>
                      <a:pt x="13" y="90"/>
                    </a:lnTo>
                    <a:lnTo>
                      <a:pt x="17" y="94"/>
                    </a:lnTo>
                    <a:lnTo>
                      <a:pt x="21" y="96"/>
                    </a:lnTo>
                    <a:lnTo>
                      <a:pt x="21" y="98"/>
                    </a:lnTo>
                    <a:lnTo>
                      <a:pt x="19" y="100"/>
                    </a:lnTo>
                    <a:lnTo>
                      <a:pt x="19" y="102"/>
                    </a:lnTo>
                    <a:lnTo>
                      <a:pt x="19" y="104"/>
                    </a:lnTo>
                    <a:lnTo>
                      <a:pt x="17" y="105"/>
                    </a:lnTo>
                    <a:lnTo>
                      <a:pt x="17" y="107"/>
                    </a:lnTo>
                    <a:lnTo>
                      <a:pt x="17" y="109"/>
                    </a:lnTo>
                    <a:lnTo>
                      <a:pt x="17" y="111"/>
                    </a:lnTo>
                    <a:lnTo>
                      <a:pt x="19" y="119"/>
                    </a:lnTo>
                    <a:lnTo>
                      <a:pt x="21" y="127"/>
                    </a:lnTo>
                    <a:lnTo>
                      <a:pt x="24" y="134"/>
                    </a:lnTo>
                    <a:lnTo>
                      <a:pt x="28" y="140"/>
                    </a:lnTo>
                    <a:lnTo>
                      <a:pt x="36" y="144"/>
                    </a:lnTo>
                    <a:lnTo>
                      <a:pt x="44" y="148"/>
                    </a:lnTo>
                    <a:lnTo>
                      <a:pt x="51" y="150"/>
                    </a:lnTo>
                    <a:lnTo>
                      <a:pt x="59" y="151"/>
                    </a:lnTo>
                    <a:lnTo>
                      <a:pt x="65" y="151"/>
                    </a:lnTo>
                    <a:lnTo>
                      <a:pt x="69" y="150"/>
                    </a:lnTo>
                    <a:lnTo>
                      <a:pt x="72" y="150"/>
                    </a:lnTo>
                    <a:lnTo>
                      <a:pt x="78" y="148"/>
                    </a:lnTo>
                    <a:lnTo>
                      <a:pt x="82" y="146"/>
                    </a:lnTo>
                    <a:lnTo>
                      <a:pt x="86" y="144"/>
                    </a:lnTo>
                    <a:lnTo>
                      <a:pt x="88" y="142"/>
                    </a:lnTo>
                    <a:lnTo>
                      <a:pt x="92" y="138"/>
                    </a:lnTo>
                    <a:lnTo>
                      <a:pt x="95" y="142"/>
                    </a:lnTo>
                    <a:lnTo>
                      <a:pt x="97" y="144"/>
                    </a:lnTo>
                    <a:lnTo>
                      <a:pt x="101" y="146"/>
                    </a:lnTo>
                    <a:lnTo>
                      <a:pt x="105" y="148"/>
                    </a:lnTo>
                    <a:lnTo>
                      <a:pt x="109" y="150"/>
                    </a:lnTo>
                    <a:lnTo>
                      <a:pt x="115" y="150"/>
                    </a:lnTo>
                    <a:lnTo>
                      <a:pt x="118" y="151"/>
                    </a:lnTo>
                    <a:lnTo>
                      <a:pt x="122" y="151"/>
                    </a:lnTo>
                    <a:lnTo>
                      <a:pt x="132" y="151"/>
                    </a:lnTo>
                    <a:lnTo>
                      <a:pt x="140" y="150"/>
                    </a:lnTo>
                    <a:lnTo>
                      <a:pt x="147" y="146"/>
                    </a:lnTo>
                    <a:lnTo>
                      <a:pt x="153" y="140"/>
                    </a:lnTo>
                    <a:lnTo>
                      <a:pt x="159" y="134"/>
                    </a:lnTo>
                    <a:lnTo>
                      <a:pt x="163" y="128"/>
                    </a:lnTo>
                    <a:lnTo>
                      <a:pt x="164" y="121"/>
                    </a:lnTo>
                    <a:lnTo>
                      <a:pt x="166" y="113"/>
                    </a:lnTo>
                    <a:lnTo>
                      <a:pt x="166" y="111"/>
                    </a:lnTo>
                    <a:lnTo>
                      <a:pt x="166" y="109"/>
                    </a:lnTo>
                    <a:lnTo>
                      <a:pt x="166" y="107"/>
                    </a:lnTo>
                    <a:lnTo>
                      <a:pt x="164" y="105"/>
                    </a:lnTo>
                    <a:lnTo>
                      <a:pt x="164" y="102"/>
                    </a:lnTo>
                    <a:lnTo>
                      <a:pt x="164" y="100"/>
                    </a:lnTo>
                    <a:lnTo>
                      <a:pt x="163" y="98"/>
                    </a:lnTo>
                    <a:lnTo>
                      <a:pt x="163" y="96"/>
                    </a:lnTo>
                    <a:lnTo>
                      <a:pt x="166" y="94"/>
                    </a:lnTo>
                    <a:lnTo>
                      <a:pt x="170" y="90"/>
                    </a:lnTo>
                    <a:lnTo>
                      <a:pt x="174" y="86"/>
                    </a:lnTo>
                    <a:lnTo>
                      <a:pt x="176" y="82"/>
                    </a:lnTo>
                    <a:lnTo>
                      <a:pt x="178" y="79"/>
                    </a:lnTo>
                    <a:lnTo>
                      <a:pt x="180" y="75"/>
                    </a:lnTo>
                    <a:lnTo>
                      <a:pt x="182" y="69"/>
                    </a:lnTo>
                    <a:lnTo>
                      <a:pt x="182" y="63"/>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1" name="Line 290"/>
              <p:cNvSpPr>
                <a:spLocks noChangeShapeType="1"/>
              </p:cNvSpPr>
              <p:nvPr/>
            </p:nvSpPr>
            <p:spPr bwMode="auto">
              <a:xfrm>
                <a:off x="6002338" y="5122863"/>
                <a:ext cx="30163" cy="2063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2" name="Line 291"/>
              <p:cNvSpPr>
                <a:spLocks noChangeShapeType="1"/>
              </p:cNvSpPr>
              <p:nvPr/>
            </p:nvSpPr>
            <p:spPr bwMode="auto">
              <a:xfrm flipH="1">
                <a:off x="6069013" y="5122863"/>
                <a:ext cx="30163" cy="2063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3" name="Line 292"/>
              <p:cNvSpPr>
                <a:spLocks noChangeShapeType="1"/>
              </p:cNvSpPr>
              <p:nvPr/>
            </p:nvSpPr>
            <p:spPr bwMode="auto">
              <a:xfrm>
                <a:off x="6051550" y="5106988"/>
                <a:ext cx="0" cy="36513"/>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4" name="Freeform 293"/>
              <p:cNvSpPr>
                <a:spLocks/>
              </p:cNvSpPr>
              <p:nvPr/>
            </p:nvSpPr>
            <p:spPr bwMode="auto">
              <a:xfrm>
                <a:off x="5986463" y="5103813"/>
                <a:ext cx="25400" cy="28575"/>
              </a:xfrm>
              <a:custGeom>
                <a:avLst/>
                <a:gdLst>
                  <a:gd name="T0" fmla="*/ 8 w 16"/>
                  <a:gd name="T1" fmla="*/ 18 h 18"/>
                  <a:gd name="T2" fmla="*/ 10 w 16"/>
                  <a:gd name="T3" fmla="*/ 18 h 18"/>
                  <a:gd name="T4" fmla="*/ 12 w 16"/>
                  <a:gd name="T5" fmla="*/ 18 h 18"/>
                  <a:gd name="T6" fmla="*/ 12 w 16"/>
                  <a:gd name="T7" fmla="*/ 16 h 18"/>
                  <a:gd name="T8" fmla="*/ 14 w 16"/>
                  <a:gd name="T9" fmla="*/ 16 h 18"/>
                  <a:gd name="T10" fmla="*/ 16 w 16"/>
                  <a:gd name="T11" fmla="*/ 14 h 18"/>
                  <a:gd name="T12" fmla="*/ 16 w 16"/>
                  <a:gd name="T13" fmla="*/ 12 h 18"/>
                  <a:gd name="T14" fmla="*/ 16 w 16"/>
                  <a:gd name="T15" fmla="*/ 12 h 18"/>
                  <a:gd name="T16" fmla="*/ 16 w 16"/>
                  <a:gd name="T17" fmla="*/ 10 h 18"/>
                  <a:gd name="T18" fmla="*/ 16 w 16"/>
                  <a:gd name="T19" fmla="*/ 8 h 18"/>
                  <a:gd name="T20" fmla="*/ 16 w 16"/>
                  <a:gd name="T21" fmla="*/ 6 h 18"/>
                  <a:gd name="T22" fmla="*/ 16 w 16"/>
                  <a:gd name="T23" fmla="*/ 4 h 18"/>
                  <a:gd name="T24" fmla="*/ 14 w 16"/>
                  <a:gd name="T25" fmla="*/ 4 h 18"/>
                  <a:gd name="T26" fmla="*/ 14 w 16"/>
                  <a:gd name="T27" fmla="*/ 2 h 18"/>
                  <a:gd name="T28" fmla="*/ 12 w 16"/>
                  <a:gd name="T29" fmla="*/ 2 h 18"/>
                  <a:gd name="T30" fmla="*/ 10 w 16"/>
                  <a:gd name="T31" fmla="*/ 0 h 18"/>
                  <a:gd name="T32" fmla="*/ 8 w 16"/>
                  <a:gd name="T33" fmla="*/ 0 h 18"/>
                  <a:gd name="T34" fmla="*/ 6 w 16"/>
                  <a:gd name="T35" fmla="*/ 0 h 18"/>
                  <a:gd name="T36" fmla="*/ 4 w 16"/>
                  <a:gd name="T37" fmla="*/ 2 h 18"/>
                  <a:gd name="T38" fmla="*/ 4 w 16"/>
                  <a:gd name="T39" fmla="*/ 2 h 18"/>
                  <a:gd name="T40" fmla="*/ 2 w 16"/>
                  <a:gd name="T41" fmla="*/ 4 h 18"/>
                  <a:gd name="T42" fmla="*/ 2 w 16"/>
                  <a:gd name="T43" fmla="*/ 4 h 18"/>
                  <a:gd name="T44" fmla="*/ 0 w 16"/>
                  <a:gd name="T45" fmla="*/ 6 h 18"/>
                  <a:gd name="T46" fmla="*/ 0 w 16"/>
                  <a:gd name="T47" fmla="*/ 8 h 18"/>
                  <a:gd name="T48" fmla="*/ 0 w 16"/>
                  <a:gd name="T49" fmla="*/ 10 h 18"/>
                  <a:gd name="T50" fmla="*/ 0 w 16"/>
                  <a:gd name="T51" fmla="*/ 12 h 18"/>
                  <a:gd name="T52" fmla="*/ 0 w 16"/>
                  <a:gd name="T53" fmla="*/ 12 h 18"/>
                  <a:gd name="T54" fmla="*/ 0 w 16"/>
                  <a:gd name="T55" fmla="*/ 14 h 18"/>
                  <a:gd name="T56" fmla="*/ 2 w 16"/>
                  <a:gd name="T57" fmla="*/ 16 h 18"/>
                  <a:gd name="T58" fmla="*/ 4 w 16"/>
                  <a:gd name="T59" fmla="*/ 16 h 18"/>
                  <a:gd name="T60" fmla="*/ 4 w 16"/>
                  <a:gd name="T61" fmla="*/ 18 h 18"/>
                  <a:gd name="T62" fmla="*/ 6 w 16"/>
                  <a:gd name="T63" fmla="*/ 18 h 18"/>
                  <a:gd name="T64" fmla="*/ 8 w 16"/>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8" y="18"/>
                    </a:moveTo>
                    <a:lnTo>
                      <a:pt x="10" y="18"/>
                    </a:lnTo>
                    <a:lnTo>
                      <a:pt x="12" y="18"/>
                    </a:lnTo>
                    <a:lnTo>
                      <a:pt x="12" y="16"/>
                    </a:lnTo>
                    <a:lnTo>
                      <a:pt x="14" y="16"/>
                    </a:lnTo>
                    <a:lnTo>
                      <a:pt x="16" y="14"/>
                    </a:lnTo>
                    <a:lnTo>
                      <a:pt x="16" y="12"/>
                    </a:lnTo>
                    <a:lnTo>
                      <a:pt x="16" y="12"/>
                    </a:lnTo>
                    <a:lnTo>
                      <a:pt x="16" y="10"/>
                    </a:lnTo>
                    <a:lnTo>
                      <a:pt x="16" y="8"/>
                    </a:lnTo>
                    <a:lnTo>
                      <a:pt x="16" y="6"/>
                    </a:lnTo>
                    <a:lnTo>
                      <a:pt x="16" y="4"/>
                    </a:lnTo>
                    <a:lnTo>
                      <a:pt x="14" y="4"/>
                    </a:lnTo>
                    <a:lnTo>
                      <a:pt x="14" y="2"/>
                    </a:lnTo>
                    <a:lnTo>
                      <a:pt x="12" y="2"/>
                    </a:lnTo>
                    <a:lnTo>
                      <a:pt x="10" y="0"/>
                    </a:lnTo>
                    <a:lnTo>
                      <a:pt x="8" y="0"/>
                    </a:lnTo>
                    <a:lnTo>
                      <a:pt x="6" y="0"/>
                    </a:lnTo>
                    <a:lnTo>
                      <a:pt x="4" y="2"/>
                    </a:lnTo>
                    <a:lnTo>
                      <a:pt x="4" y="2"/>
                    </a:lnTo>
                    <a:lnTo>
                      <a:pt x="2" y="4"/>
                    </a:lnTo>
                    <a:lnTo>
                      <a:pt x="2" y="4"/>
                    </a:lnTo>
                    <a:lnTo>
                      <a:pt x="0" y="6"/>
                    </a:lnTo>
                    <a:lnTo>
                      <a:pt x="0" y="8"/>
                    </a:lnTo>
                    <a:lnTo>
                      <a:pt x="0" y="10"/>
                    </a:lnTo>
                    <a:lnTo>
                      <a:pt x="0" y="12"/>
                    </a:lnTo>
                    <a:lnTo>
                      <a:pt x="0" y="12"/>
                    </a:lnTo>
                    <a:lnTo>
                      <a:pt x="0" y="14"/>
                    </a:lnTo>
                    <a:lnTo>
                      <a:pt x="2" y="16"/>
                    </a:lnTo>
                    <a:lnTo>
                      <a:pt x="4" y="16"/>
                    </a:lnTo>
                    <a:lnTo>
                      <a:pt x="4" y="18"/>
                    </a:lnTo>
                    <a:lnTo>
                      <a:pt x="6" y="18"/>
                    </a:lnTo>
                    <a:lnTo>
                      <a:pt x="8" y="18"/>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5" name="Freeform 294"/>
              <p:cNvSpPr>
                <a:spLocks/>
              </p:cNvSpPr>
              <p:nvPr/>
            </p:nvSpPr>
            <p:spPr bwMode="auto">
              <a:xfrm>
                <a:off x="6038850" y="5092700"/>
                <a:ext cx="26988" cy="26988"/>
              </a:xfrm>
              <a:custGeom>
                <a:avLst/>
                <a:gdLst>
                  <a:gd name="T0" fmla="*/ 9 w 17"/>
                  <a:gd name="T1" fmla="*/ 17 h 17"/>
                  <a:gd name="T2" fmla="*/ 11 w 17"/>
                  <a:gd name="T3" fmla="*/ 17 h 17"/>
                  <a:gd name="T4" fmla="*/ 11 w 17"/>
                  <a:gd name="T5" fmla="*/ 17 h 17"/>
                  <a:gd name="T6" fmla="*/ 13 w 17"/>
                  <a:gd name="T7" fmla="*/ 15 h 17"/>
                  <a:gd name="T8" fmla="*/ 15 w 17"/>
                  <a:gd name="T9" fmla="*/ 15 h 17"/>
                  <a:gd name="T10" fmla="*/ 15 w 17"/>
                  <a:gd name="T11" fmla="*/ 13 h 17"/>
                  <a:gd name="T12" fmla="*/ 17 w 17"/>
                  <a:gd name="T13" fmla="*/ 11 h 17"/>
                  <a:gd name="T14" fmla="*/ 17 w 17"/>
                  <a:gd name="T15" fmla="*/ 11 h 17"/>
                  <a:gd name="T16" fmla="*/ 17 w 17"/>
                  <a:gd name="T17" fmla="*/ 9 h 17"/>
                  <a:gd name="T18" fmla="*/ 17 w 17"/>
                  <a:gd name="T19" fmla="*/ 7 h 17"/>
                  <a:gd name="T20" fmla="*/ 17 w 17"/>
                  <a:gd name="T21" fmla="*/ 5 h 17"/>
                  <a:gd name="T22" fmla="*/ 15 w 17"/>
                  <a:gd name="T23" fmla="*/ 4 h 17"/>
                  <a:gd name="T24" fmla="*/ 15 w 17"/>
                  <a:gd name="T25" fmla="*/ 4 h 17"/>
                  <a:gd name="T26" fmla="*/ 13 w 17"/>
                  <a:gd name="T27" fmla="*/ 2 h 17"/>
                  <a:gd name="T28" fmla="*/ 11 w 17"/>
                  <a:gd name="T29" fmla="*/ 2 h 17"/>
                  <a:gd name="T30" fmla="*/ 11 w 17"/>
                  <a:gd name="T31" fmla="*/ 0 h 17"/>
                  <a:gd name="T32" fmla="*/ 9 w 17"/>
                  <a:gd name="T33" fmla="*/ 0 h 17"/>
                  <a:gd name="T34" fmla="*/ 8 w 17"/>
                  <a:gd name="T35" fmla="*/ 0 h 17"/>
                  <a:gd name="T36" fmla="*/ 6 w 17"/>
                  <a:gd name="T37" fmla="*/ 2 h 17"/>
                  <a:gd name="T38" fmla="*/ 4 w 17"/>
                  <a:gd name="T39" fmla="*/ 2 h 17"/>
                  <a:gd name="T40" fmla="*/ 4 w 17"/>
                  <a:gd name="T41" fmla="*/ 2 h 17"/>
                  <a:gd name="T42" fmla="*/ 2 w 17"/>
                  <a:gd name="T43" fmla="*/ 4 h 17"/>
                  <a:gd name="T44" fmla="*/ 2 w 17"/>
                  <a:gd name="T45" fmla="*/ 5 h 17"/>
                  <a:gd name="T46" fmla="*/ 0 w 17"/>
                  <a:gd name="T47" fmla="*/ 7 h 17"/>
                  <a:gd name="T48" fmla="*/ 0 w 17"/>
                  <a:gd name="T49" fmla="*/ 9 h 17"/>
                  <a:gd name="T50" fmla="*/ 0 w 17"/>
                  <a:gd name="T51" fmla="*/ 9 h 17"/>
                  <a:gd name="T52" fmla="*/ 2 w 17"/>
                  <a:gd name="T53" fmla="*/ 11 h 17"/>
                  <a:gd name="T54" fmla="*/ 2 w 17"/>
                  <a:gd name="T55" fmla="*/ 13 h 17"/>
                  <a:gd name="T56" fmla="*/ 4 w 17"/>
                  <a:gd name="T57" fmla="*/ 15 h 17"/>
                  <a:gd name="T58" fmla="*/ 4 w 17"/>
                  <a:gd name="T59" fmla="*/ 15 h 17"/>
                  <a:gd name="T60" fmla="*/ 6 w 17"/>
                  <a:gd name="T61" fmla="*/ 17 h 17"/>
                  <a:gd name="T62" fmla="*/ 8 w 17"/>
                  <a:gd name="T63" fmla="*/ 17 h 17"/>
                  <a:gd name="T64" fmla="*/ 9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9" y="17"/>
                    </a:moveTo>
                    <a:lnTo>
                      <a:pt x="11" y="17"/>
                    </a:lnTo>
                    <a:lnTo>
                      <a:pt x="11" y="17"/>
                    </a:lnTo>
                    <a:lnTo>
                      <a:pt x="13" y="15"/>
                    </a:lnTo>
                    <a:lnTo>
                      <a:pt x="15" y="15"/>
                    </a:lnTo>
                    <a:lnTo>
                      <a:pt x="15" y="13"/>
                    </a:lnTo>
                    <a:lnTo>
                      <a:pt x="17" y="11"/>
                    </a:lnTo>
                    <a:lnTo>
                      <a:pt x="17" y="11"/>
                    </a:lnTo>
                    <a:lnTo>
                      <a:pt x="17" y="9"/>
                    </a:lnTo>
                    <a:lnTo>
                      <a:pt x="17" y="7"/>
                    </a:lnTo>
                    <a:lnTo>
                      <a:pt x="17" y="5"/>
                    </a:lnTo>
                    <a:lnTo>
                      <a:pt x="15" y="4"/>
                    </a:lnTo>
                    <a:lnTo>
                      <a:pt x="15" y="4"/>
                    </a:lnTo>
                    <a:lnTo>
                      <a:pt x="13" y="2"/>
                    </a:lnTo>
                    <a:lnTo>
                      <a:pt x="11" y="2"/>
                    </a:lnTo>
                    <a:lnTo>
                      <a:pt x="11" y="0"/>
                    </a:lnTo>
                    <a:lnTo>
                      <a:pt x="9" y="0"/>
                    </a:lnTo>
                    <a:lnTo>
                      <a:pt x="8" y="0"/>
                    </a:lnTo>
                    <a:lnTo>
                      <a:pt x="6" y="2"/>
                    </a:lnTo>
                    <a:lnTo>
                      <a:pt x="4" y="2"/>
                    </a:lnTo>
                    <a:lnTo>
                      <a:pt x="4" y="2"/>
                    </a:lnTo>
                    <a:lnTo>
                      <a:pt x="2" y="4"/>
                    </a:lnTo>
                    <a:lnTo>
                      <a:pt x="2" y="5"/>
                    </a:lnTo>
                    <a:lnTo>
                      <a:pt x="0" y="7"/>
                    </a:lnTo>
                    <a:lnTo>
                      <a:pt x="0" y="9"/>
                    </a:lnTo>
                    <a:lnTo>
                      <a:pt x="0" y="9"/>
                    </a:lnTo>
                    <a:lnTo>
                      <a:pt x="2" y="11"/>
                    </a:lnTo>
                    <a:lnTo>
                      <a:pt x="2" y="13"/>
                    </a:lnTo>
                    <a:lnTo>
                      <a:pt x="4" y="15"/>
                    </a:lnTo>
                    <a:lnTo>
                      <a:pt x="4" y="15"/>
                    </a:lnTo>
                    <a:lnTo>
                      <a:pt x="6" y="17"/>
                    </a:lnTo>
                    <a:lnTo>
                      <a:pt x="8" y="17"/>
                    </a:lnTo>
                    <a:lnTo>
                      <a:pt x="9" y="1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6" name="Freeform 295"/>
              <p:cNvSpPr>
                <a:spLocks/>
              </p:cNvSpPr>
              <p:nvPr/>
            </p:nvSpPr>
            <p:spPr bwMode="auto">
              <a:xfrm>
                <a:off x="6088063" y="5110163"/>
                <a:ext cx="26988" cy="26988"/>
              </a:xfrm>
              <a:custGeom>
                <a:avLst/>
                <a:gdLst>
                  <a:gd name="T0" fmla="*/ 7 w 17"/>
                  <a:gd name="T1" fmla="*/ 17 h 17"/>
                  <a:gd name="T2" fmla="*/ 9 w 17"/>
                  <a:gd name="T3" fmla="*/ 17 h 17"/>
                  <a:gd name="T4" fmla="*/ 11 w 17"/>
                  <a:gd name="T5" fmla="*/ 17 h 17"/>
                  <a:gd name="T6" fmla="*/ 13 w 17"/>
                  <a:gd name="T7" fmla="*/ 16 h 17"/>
                  <a:gd name="T8" fmla="*/ 13 w 17"/>
                  <a:gd name="T9" fmla="*/ 16 h 17"/>
                  <a:gd name="T10" fmla="*/ 15 w 17"/>
                  <a:gd name="T11" fmla="*/ 14 h 17"/>
                  <a:gd name="T12" fmla="*/ 15 w 17"/>
                  <a:gd name="T13" fmla="*/ 14 h 17"/>
                  <a:gd name="T14" fmla="*/ 17 w 17"/>
                  <a:gd name="T15" fmla="*/ 12 h 17"/>
                  <a:gd name="T16" fmla="*/ 17 w 17"/>
                  <a:gd name="T17" fmla="*/ 10 h 17"/>
                  <a:gd name="T18" fmla="*/ 17 w 17"/>
                  <a:gd name="T19" fmla="*/ 8 h 17"/>
                  <a:gd name="T20" fmla="*/ 15 w 17"/>
                  <a:gd name="T21" fmla="*/ 6 h 17"/>
                  <a:gd name="T22" fmla="*/ 15 w 17"/>
                  <a:gd name="T23" fmla="*/ 4 h 17"/>
                  <a:gd name="T24" fmla="*/ 13 w 17"/>
                  <a:gd name="T25" fmla="*/ 4 h 17"/>
                  <a:gd name="T26" fmla="*/ 13 w 17"/>
                  <a:gd name="T27" fmla="*/ 2 h 17"/>
                  <a:gd name="T28" fmla="*/ 11 w 17"/>
                  <a:gd name="T29" fmla="*/ 2 h 17"/>
                  <a:gd name="T30" fmla="*/ 9 w 17"/>
                  <a:gd name="T31" fmla="*/ 2 h 17"/>
                  <a:gd name="T32" fmla="*/ 7 w 17"/>
                  <a:gd name="T33" fmla="*/ 0 h 17"/>
                  <a:gd name="T34" fmla="*/ 5 w 17"/>
                  <a:gd name="T35" fmla="*/ 0 h 17"/>
                  <a:gd name="T36" fmla="*/ 5 w 17"/>
                  <a:gd name="T37" fmla="*/ 2 h 17"/>
                  <a:gd name="T38" fmla="*/ 3 w 17"/>
                  <a:gd name="T39" fmla="*/ 2 h 17"/>
                  <a:gd name="T40" fmla="*/ 2 w 17"/>
                  <a:gd name="T41" fmla="*/ 4 h 17"/>
                  <a:gd name="T42" fmla="*/ 2 w 17"/>
                  <a:gd name="T43" fmla="*/ 4 h 17"/>
                  <a:gd name="T44" fmla="*/ 0 w 17"/>
                  <a:gd name="T45" fmla="*/ 6 h 17"/>
                  <a:gd name="T46" fmla="*/ 0 w 17"/>
                  <a:gd name="T47" fmla="*/ 8 h 17"/>
                  <a:gd name="T48" fmla="*/ 0 w 17"/>
                  <a:gd name="T49" fmla="*/ 10 h 17"/>
                  <a:gd name="T50" fmla="*/ 0 w 17"/>
                  <a:gd name="T51" fmla="*/ 12 h 17"/>
                  <a:gd name="T52" fmla="*/ 0 w 17"/>
                  <a:gd name="T53" fmla="*/ 12 h 17"/>
                  <a:gd name="T54" fmla="*/ 2 w 17"/>
                  <a:gd name="T55" fmla="*/ 14 h 17"/>
                  <a:gd name="T56" fmla="*/ 2 w 17"/>
                  <a:gd name="T57" fmla="*/ 16 h 17"/>
                  <a:gd name="T58" fmla="*/ 3 w 17"/>
                  <a:gd name="T59" fmla="*/ 16 h 17"/>
                  <a:gd name="T60" fmla="*/ 5 w 17"/>
                  <a:gd name="T61" fmla="*/ 17 h 17"/>
                  <a:gd name="T62" fmla="*/ 5 w 17"/>
                  <a:gd name="T63" fmla="*/ 17 h 17"/>
                  <a:gd name="T64" fmla="*/ 7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7" y="17"/>
                    </a:moveTo>
                    <a:lnTo>
                      <a:pt x="9" y="17"/>
                    </a:lnTo>
                    <a:lnTo>
                      <a:pt x="11" y="17"/>
                    </a:lnTo>
                    <a:lnTo>
                      <a:pt x="13" y="16"/>
                    </a:lnTo>
                    <a:lnTo>
                      <a:pt x="13" y="16"/>
                    </a:lnTo>
                    <a:lnTo>
                      <a:pt x="15" y="14"/>
                    </a:lnTo>
                    <a:lnTo>
                      <a:pt x="15" y="14"/>
                    </a:lnTo>
                    <a:lnTo>
                      <a:pt x="17" y="12"/>
                    </a:lnTo>
                    <a:lnTo>
                      <a:pt x="17" y="10"/>
                    </a:lnTo>
                    <a:lnTo>
                      <a:pt x="17" y="8"/>
                    </a:lnTo>
                    <a:lnTo>
                      <a:pt x="15" y="6"/>
                    </a:lnTo>
                    <a:lnTo>
                      <a:pt x="15" y="4"/>
                    </a:lnTo>
                    <a:lnTo>
                      <a:pt x="13" y="4"/>
                    </a:lnTo>
                    <a:lnTo>
                      <a:pt x="13" y="2"/>
                    </a:lnTo>
                    <a:lnTo>
                      <a:pt x="11" y="2"/>
                    </a:lnTo>
                    <a:lnTo>
                      <a:pt x="9" y="2"/>
                    </a:lnTo>
                    <a:lnTo>
                      <a:pt x="7" y="0"/>
                    </a:lnTo>
                    <a:lnTo>
                      <a:pt x="5" y="0"/>
                    </a:lnTo>
                    <a:lnTo>
                      <a:pt x="5" y="2"/>
                    </a:lnTo>
                    <a:lnTo>
                      <a:pt x="3" y="2"/>
                    </a:lnTo>
                    <a:lnTo>
                      <a:pt x="2" y="4"/>
                    </a:lnTo>
                    <a:lnTo>
                      <a:pt x="2" y="4"/>
                    </a:lnTo>
                    <a:lnTo>
                      <a:pt x="0" y="6"/>
                    </a:lnTo>
                    <a:lnTo>
                      <a:pt x="0" y="8"/>
                    </a:lnTo>
                    <a:lnTo>
                      <a:pt x="0" y="10"/>
                    </a:lnTo>
                    <a:lnTo>
                      <a:pt x="0" y="12"/>
                    </a:lnTo>
                    <a:lnTo>
                      <a:pt x="0" y="12"/>
                    </a:lnTo>
                    <a:lnTo>
                      <a:pt x="2" y="14"/>
                    </a:lnTo>
                    <a:lnTo>
                      <a:pt x="2" y="16"/>
                    </a:lnTo>
                    <a:lnTo>
                      <a:pt x="3" y="16"/>
                    </a:lnTo>
                    <a:lnTo>
                      <a:pt x="5" y="17"/>
                    </a:lnTo>
                    <a:lnTo>
                      <a:pt x="5" y="17"/>
                    </a:lnTo>
                    <a:lnTo>
                      <a:pt x="7" y="1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7" name="Freeform 296"/>
              <p:cNvSpPr>
                <a:spLocks/>
              </p:cNvSpPr>
              <p:nvPr/>
            </p:nvSpPr>
            <p:spPr bwMode="auto">
              <a:xfrm>
                <a:off x="5926138" y="5143500"/>
                <a:ext cx="133350" cy="109538"/>
              </a:xfrm>
              <a:custGeom>
                <a:avLst/>
                <a:gdLst>
                  <a:gd name="T0" fmla="*/ 42 w 84"/>
                  <a:gd name="T1" fmla="*/ 69 h 69"/>
                  <a:gd name="T2" fmla="*/ 50 w 84"/>
                  <a:gd name="T3" fmla="*/ 67 h 69"/>
                  <a:gd name="T4" fmla="*/ 57 w 84"/>
                  <a:gd name="T5" fmla="*/ 65 h 69"/>
                  <a:gd name="T6" fmla="*/ 65 w 84"/>
                  <a:gd name="T7" fmla="*/ 64 h 69"/>
                  <a:gd name="T8" fmla="*/ 71 w 84"/>
                  <a:gd name="T9" fmla="*/ 58 h 69"/>
                  <a:gd name="T10" fmla="*/ 77 w 84"/>
                  <a:gd name="T11" fmla="*/ 54 h 69"/>
                  <a:gd name="T12" fmla="*/ 80 w 84"/>
                  <a:gd name="T13" fmla="*/ 48 h 69"/>
                  <a:gd name="T14" fmla="*/ 82 w 84"/>
                  <a:gd name="T15" fmla="*/ 41 h 69"/>
                  <a:gd name="T16" fmla="*/ 84 w 84"/>
                  <a:gd name="T17" fmla="*/ 35 h 69"/>
                  <a:gd name="T18" fmla="*/ 82 w 84"/>
                  <a:gd name="T19" fmla="*/ 27 h 69"/>
                  <a:gd name="T20" fmla="*/ 80 w 84"/>
                  <a:gd name="T21" fmla="*/ 21 h 69"/>
                  <a:gd name="T22" fmla="*/ 77 w 84"/>
                  <a:gd name="T23" fmla="*/ 16 h 69"/>
                  <a:gd name="T24" fmla="*/ 71 w 84"/>
                  <a:gd name="T25" fmla="*/ 10 h 69"/>
                  <a:gd name="T26" fmla="*/ 65 w 84"/>
                  <a:gd name="T27" fmla="*/ 6 h 69"/>
                  <a:gd name="T28" fmla="*/ 57 w 84"/>
                  <a:gd name="T29" fmla="*/ 4 h 69"/>
                  <a:gd name="T30" fmla="*/ 50 w 84"/>
                  <a:gd name="T31" fmla="*/ 2 h 69"/>
                  <a:gd name="T32" fmla="*/ 42 w 84"/>
                  <a:gd name="T33" fmla="*/ 0 h 69"/>
                  <a:gd name="T34" fmla="*/ 33 w 84"/>
                  <a:gd name="T35" fmla="*/ 2 h 69"/>
                  <a:gd name="T36" fmla="*/ 25 w 84"/>
                  <a:gd name="T37" fmla="*/ 4 h 69"/>
                  <a:gd name="T38" fmla="*/ 19 w 84"/>
                  <a:gd name="T39" fmla="*/ 6 h 69"/>
                  <a:gd name="T40" fmla="*/ 11 w 84"/>
                  <a:gd name="T41" fmla="*/ 10 h 69"/>
                  <a:gd name="T42" fmla="*/ 8 w 84"/>
                  <a:gd name="T43" fmla="*/ 16 h 69"/>
                  <a:gd name="T44" fmla="*/ 4 w 84"/>
                  <a:gd name="T45" fmla="*/ 21 h 69"/>
                  <a:gd name="T46" fmla="*/ 0 w 84"/>
                  <a:gd name="T47" fmla="*/ 27 h 69"/>
                  <a:gd name="T48" fmla="*/ 0 w 84"/>
                  <a:gd name="T49" fmla="*/ 35 h 69"/>
                  <a:gd name="T50" fmla="*/ 0 w 84"/>
                  <a:gd name="T51" fmla="*/ 41 h 69"/>
                  <a:gd name="T52" fmla="*/ 4 w 84"/>
                  <a:gd name="T53" fmla="*/ 48 h 69"/>
                  <a:gd name="T54" fmla="*/ 8 w 84"/>
                  <a:gd name="T55" fmla="*/ 54 h 69"/>
                  <a:gd name="T56" fmla="*/ 11 w 84"/>
                  <a:gd name="T57" fmla="*/ 58 h 69"/>
                  <a:gd name="T58" fmla="*/ 19 w 84"/>
                  <a:gd name="T59" fmla="*/ 64 h 69"/>
                  <a:gd name="T60" fmla="*/ 25 w 84"/>
                  <a:gd name="T61" fmla="*/ 65 h 69"/>
                  <a:gd name="T62" fmla="*/ 33 w 84"/>
                  <a:gd name="T63" fmla="*/ 67 h 69"/>
                  <a:gd name="T64" fmla="*/ 42 w 84"/>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69">
                    <a:moveTo>
                      <a:pt x="42" y="69"/>
                    </a:moveTo>
                    <a:lnTo>
                      <a:pt x="50" y="67"/>
                    </a:lnTo>
                    <a:lnTo>
                      <a:pt x="57" y="65"/>
                    </a:lnTo>
                    <a:lnTo>
                      <a:pt x="65" y="64"/>
                    </a:lnTo>
                    <a:lnTo>
                      <a:pt x="71" y="58"/>
                    </a:lnTo>
                    <a:lnTo>
                      <a:pt x="77" y="54"/>
                    </a:lnTo>
                    <a:lnTo>
                      <a:pt x="80" y="48"/>
                    </a:lnTo>
                    <a:lnTo>
                      <a:pt x="82" y="41"/>
                    </a:lnTo>
                    <a:lnTo>
                      <a:pt x="84" y="35"/>
                    </a:lnTo>
                    <a:lnTo>
                      <a:pt x="82" y="27"/>
                    </a:lnTo>
                    <a:lnTo>
                      <a:pt x="80" y="21"/>
                    </a:lnTo>
                    <a:lnTo>
                      <a:pt x="77" y="16"/>
                    </a:lnTo>
                    <a:lnTo>
                      <a:pt x="71" y="10"/>
                    </a:lnTo>
                    <a:lnTo>
                      <a:pt x="65" y="6"/>
                    </a:lnTo>
                    <a:lnTo>
                      <a:pt x="57" y="4"/>
                    </a:lnTo>
                    <a:lnTo>
                      <a:pt x="50" y="2"/>
                    </a:lnTo>
                    <a:lnTo>
                      <a:pt x="42" y="0"/>
                    </a:lnTo>
                    <a:lnTo>
                      <a:pt x="33" y="2"/>
                    </a:lnTo>
                    <a:lnTo>
                      <a:pt x="25" y="4"/>
                    </a:lnTo>
                    <a:lnTo>
                      <a:pt x="19" y="6"/>
                    </a:lnTo>
                    <a:lnTo>
                      <a:pt x="11" y="10"/>
                    </a:lnTo>
                    <a:lnTo>
                      <a:pt x="8" y="16"/>
                    </a:lnTo>
                    <a:lnTo>
                      <a:pt x="4" y="21"/>
                    </a:lnTo>
                    <a:lnTo>
                      <a:pt x="0" y="27"/>
                    </a:lnTo>
                    <a:lnTo>
                      <a:pt x="0" y="35"/>
                    </a:lnTo>
                    <a:lnTo>
                      <a:pt x="0" y="41"/>
                    </a:lnTo>
                    <a:lnTo>
                      <a:pt x="4" y="48"/>
                    </a:lnTo>
                    <a:lnTo>
                      <a:pt x="8" y="54"/>
                    </a:lnTo>
                    <a:lnTo>
                      <a:pt x="11" y="58"/>
                    </a:lnTo>
                    <a:lnTo>
                      <a:pt x="19" y="64"/>
                    </a:lnTo>
                    <a:lnTo>
                      <a:pt x="25" y="65"/>
                    </a:lnTo>
                    <a:lnTo>
                      <a:pt x="33" y="67"/>
                    </a:lnTo>
                    <a:lnTo>
                      <a:pt x="42" y="69"/>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8" name="Freeform 297"/>
              <p:cNvSpPr>
                <a:spLocks/>
              </p:cNvSpPr>
              <p:nvPr/>
            </p:nvSpPr>
            <p:spPr bwMode="auto">
              <a:xfrm>
                <a:off x="6045200" y="5143500"/>
                <a:ext cx="130175" cy="109538"/>
              </a:xfrm>
              <a:custGeom>
                <a:avLst/>
                <a:gdLst>
                  <a:gd name="T0" fmla="*/ 40 w 82"/>
                  <a:gd name="T1" fmla="*/ 69 h 69"/>
                  <a:gd name="T2" fmla="*/ 50 w 82"/>
                  <a:gd name="T3" fmla="*/ 67 h 69"/>
                  <a:gd name="T4" fmla="*/ 57 w 82"/>
                  <a:gd name="T5" fmla="*/ 65 h 69"/>
                  <a:gd name="T6" fmla="*/ 65 w 82"/>
                  <a:gd name="T7" fmla="*/ 64 h 69"/>
                  <a:gd name="T8" fmla="*/ 71 w 82"/>
                  <a:gd name="T9" fmla="*/ 60 h 69"/>
                  <a:gd name="T10" fmla="*/ 76 w 82"/>
                  <a:gd name="T11" fmla="*/ 54 h 69"/>
                  <a:gd name="T12" fmla="*/ 80 w 82"/>
                  <a:gd name="T13" fmla="*/ 48 h 69"/>
                  <a:gd name="T14" fmla="*/ 82 w 82"/>
                  <a:gd name="T15" fmla="*/ 42 h 69"/>
                  <a:gd name="T16" fmla="*/ 82 w 82"/>
                  <a:gd name="T17" fmla="*/ 35 h 69"/>
                  <a:gd name="T18" fmla="*/ 82 w 82"/>
                  <a:gd name="T19" fmla="*/ 29 h 69"/>
                  <a:gd name="T20" fmla="*/ 80 w 82"/>
                  <a:gd name="T21" fmla="*/ 21 h 69"/>
                  <a:gd name="T22" fmla="*/ 76 w 82"/>
                  <a:gd name="T23" fmla="*/ 16 h 69"/>
                  <a:gd name="T24" fmla="*/ 71 w 82"/>
                  <a:gd name="T25" fmla="*/ 12 h 69"/>
                  <a:gd name="T26" fmla="*/ 65 w 82"/>
                  <a:gd name="T27" fmla="*/ 6 h 69"/>
                  <a:gd name="T28" fmla="*/ 57 w 82"/>
                  <a:gd name="T29" fmla="*/ 4 h 69"/>
                  <a:gd name="T30" fmla="*/ 50 w 82"/>
                  <a:gd name="T31" fmla="*/ 2 h 69"/>
                  <a:gd name="T32" fmla="*/ 40 w 82"/>
                  <a:gd name="T33" fmla="*/ 0 h 69"/>
                  <a:gd name="T34" fmla="*/ 32 w 82"/>
                  <a:gd name="T35" fmla="*/ 2 h 69"/>
                  <a:gd name="T36" fmla="*/ 25 w 82"/>
                  <a:gd name="T37" fmla="*/ 4 h 69"/>
                  <a:gd name="T38" fmla="*/ 17 w 82"/>
                  <a:gd name="T39" fmla="*/ 6 h 69"/>
                  <a:gd name="T40" fmla="*/ 11 w 82"/>
                  <a:gd name="T41" fmla="*/ 12 h 69"/>
                  <a:gd name="T42" fmla="*/ 5 w 82"/>
                  <a:gd name="T43" fmla="*/ 16 h 69"/>
                  <a:gd name="T44" fmla="*/ 2 w 82"/>
                  <a:gd name="T45" fmla="*/ 21 h 69"/>
                  <a:gd name="T46" fmla="*/ 0 w 82"/>
                  <a:gd name="T47" fmla="*/ 29 h 69"/>
                  <a:gd name="T48" fmla="*/ 0 w 82"/>
                  <a:gd name="T49" fmla="*/ 35 h 69"/>
                  <a:gd name="T50" fmla="*/ 0 w 82"/>
                  <a:gd name="T51" fmla="*/ 42 h 69"/>
                  <a:gd name="T52" fmla="*/ 2 w 82"/>
                  <a:gd name="T53" fmla="*/ 48 h 69"/>
                  <a:gd name="T54" fmla="*/ 5 w 82"/>
                  <a:gd name="T55" fmla="*/ 54 h 69"/>
                  <a:gd name="T56" fmla="*/ 11 w 82"/>
                  <a:gd name="T57" fmla="*/ 60 h 69"/>
                  <a:gd name="T58" fmla="*/ 17 w 82"/>
                  <a:gd name="T59" fmla="*/ 64 h 69"/>
                  <a:gd name="T60" fmla="*/ 25 w 82"/>
                  <a:gd name="T61" fmla="*/ 65 h 69"/>
                  <a:gd name="T62" fmla="*/ 32 w 82"/>
                  <a:gd name="T63" fmla="*/ 67 h 69"/>
                  <a:gd name="T64" fmla="*/ 40 w 82"/>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9">
                    <a:moveTo>
                      <a:pt x="40" y="69"/>
                    </a:moveTo>
                    <a:lnTo>
                      <a:pt x="50" y="67"/>
                    </a:lnTo>
                    <a:lnTo>
                      <a:pt x="57" y="65"/>
                    </a:lnTo>
                    <a:lnTo>
                      <a:pt x="65" y="64"/>
                    </a:lnTo>
                    <a:lnTo>
                      <a:pt x="71" y="60"/>
                    </a:lnTo>
                    <a:lnTo>
                      <a:pt x="76" y="54"/>
                    </a:lnTo>
                    <a:lnTo>
                      <a:pt x="80" y="48"/>
                    </a:lnTo>
                    <a:lnTo>
                      <a:pt x="82" y="42"/>
                    </a:lnTo>
                    <a:lnTo>
                      <a:pt x="82" y="35"/>
                    </a:lnTo>
                    <a:lnTo>
                      <a:pt x="82" y="29"/>
                    </a:lnTo>
                    <a:lnTo>
                      <a:pt x="80" y="21"/>
                    </a:lnTo>
                    <a:lnTo>
                      <a:pt x="76" y="16"/>
                    </a:lnTo>
                    <a:lnTo>
                      <a:pt x="71" y="12"/>
                    </a:lnTo>
                    <a:lnTo>
                      <a:pt x="65" y="6"/>
                    </a:lnTo>
                    <a:lnTo>
                      <a:pt x="57" y="4"/>
                    </a:lnTo>
                    <a:lnTo>
                      <a:pt x="50" y="2"/>
                    </a:lnTo>
                    <a:lnTo>
                      <a:pt x="40" y="0"/>
                    </a:lnTo>
                    <a:lnTo>
                      <a:pt x="32" y="2"/>
                    </a:lnTo>
                    <a:lnTo>
                      <a:pt x="25" y="4"/>
                    </a:lnTo>
                    <a:lnTo>
                      <a:pt x="17" y="6"/>
                    </a:lnTo>
                    <a:lnTo>
                      <a:pt x="11" y="12"/>
                    </a:lnTo>
                    <a:lnTo>
                      <a:pt x="5" y="16"/>
                    </a:lnTo>
                    <a:lnTo>
                      <a:pt x="2" y="21"/>
                    </a:lnTo>
                    <a:lnTo>
                      <a:pt x="0" y="29"/>
                    </a:lnTo>
                    <a:lnTo>
                      <a:pt x="0" y="35"/>
                    </a:lnTo>
                    <a:lnTo>
                      <a:pt x="0" y="42"/>
                    </a:lnTo>
                    <a:lnTo>
                      <a:pt x="2" y="48"/>
                    </a:lnTo>
                    <a:lnTo>
                      <a:pt x="5" y="54"/>
                    </a:lnTo>
                    <a:lnTo>
                      <a:pt x="11" y="60"/>
                    </a:lnTo>
                    <a:lnTo>
                      <a:pt x="17" y="64"/>
                    </a:lnTo>
                    <a:lnTo>
                      <a:pt x="25" y="65"/>
                    </a:lnTo>
                    <a:lnTo>
                      <a:pt x="32" y="67"/>
                    </a:lnTo>
                    <a:lnTo>
                      <a:pt x="40" y="69"/>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9" name="Freeform 298"/>
              <p:cNvSpPr>
                <a:spLocks/>
              </p:cNvSpPr>
              <p:nvPr/>
            </p:nvSpPr>
            <p:spPr bwMode="auto">
              <a:xfrm>
                <a:off x="6008688" y="4648200"/>
                <a:ext cx="374650" cy="309563"/>
              </a:xfrm>
              <a:custGeom>
                <a:avLst/>
                <a:gdLst>
                  <a:gd name="T0" fmla="*/ 234 w 236"/>
                  <a:gd name="T1" fmla="*/ 73 h 195"/>
                  <a:gd name="T2" fmla="*/ 226 w 236"/>
                  <a:gd name="T3" fmla="*/ 55 h 195"/>
                  <a:gd name="T4" fmla="*/ 211 w 236"/>
                  <a:gd name="T5" fmla="*/ 42 h 195"/>
                  <a:gd name="T6" fmla="*/ 192 w 236"/>
                  <a:gd name="T7" fmla="*/ 32 h 195"/>
                  <a:gd name="T8" fmla="*/ 180 w 236"/>
                  <a:gd name="T9" fmla="*/ 32 h 195"/>
                  <a:gd name="T10" fmla="*/ 178 w 236"/>
                  <a:gd name="T11" fmla="*/ 32 h 195"/>
                  <a:gd name="T12" fmla="*/ 174 w 236"/>
                  <a:gd name="T13" fmla="*/ 32 h 195"/>
                  <a:gd name="T14" fmla="*/ 172 w 236"/>
                  <a:gd name="T15" fmla="*/ 32 h 195"/>
                  <a:gd name="T16" fmla="*/ 169 w 236"/>
                  <a:gd name="T17" fmla="*/ 26 h 195"/>
                  <a:gd name="T18" fmla="*/ 159 w 236"/>
                  <a:gd name="T19" fmla="*/ 13 h 195"/>
                  <a:gd name="T20" fmla="*/ 146 w 236"/>
                  <a:gd name="T21" fmla="*/ 5 h 195"/>
                  <a:gd name="T22" fmla="*/ 130 w 236"/>
                  <a:gd name="T23" fmla="*/ 0 h 195"/>
                  <a:gd name="T24" fmla="*/ 111 w 236"/>
                  <a:gd name="T25" fmla="*/ 0 h 195"/>
                  <a:gd name="T26" fmla="*/ 96 w 236"/>
                  <a:gd name="T27" fmla="*/ 5 h 195"/>
                  <a:gd name="T28" fmla="*/ 82 w 236"/>
                  <a:gd name="T29" fmla="*/ 13 h 195"/>
                  <a:gd name="T30" fmla="*/ 71 w 236"/>
                  <a:gd name="T31" fmla="*/ 26 h 195"/>
                  <a:gd name="T32" fmla="*/ 67 w 236"/>
                  <a:gd name="T33" fmla="*/ 32 h 195"/>
                  <a:gd name="T34" fmla="*/ 63 w 236"/>
                  <a:gd name="T35" fmla="*/ 32 h 195"/>
                  <a:gd name="T36" fmla="*/ 61 w 236"/>
                  <a:gd name="T37" fmla="*/ 32 h 195"/>
                  <a:gd name="T38" fmla="*/ 57 w 236"/>
                  <a:gd name="T39" fmla="*/ 32 h 195"/>
                  <a:gd name="T40" fmla="*/ 46 w 236"/>
                  <a:gd name="T41" fmla="*/ 32 h 195"/>
                  <a:gd name="T42" fmla="*/ 25 w 236"/>
                  <a:gd name="T43" fmla="*/ 40 h 195"/>
                  <a:gd name="T44" fmla="*/ 9 w 236"/>
                  <a:gd name="T45" fmla="*/ 53 h 195"/>
                  <a:gd name="T46" fmla="*/ 2 w 236"/>
                  <a:gd name="T47" fmla="*/ 71 h 195"/>
                  <a:gd name="T48" fmla="*/ 0 w 236"/>
                  <a:gd name="T49" fmla="*/ 88 h 195"/>
                  <a:gd name="T50" fmla="*/ 4 w 236"/>
                  <a:gd name="T51" fmla="*/ 99 h 195"/>
                  <a:gd name="T52" fmla="*/ 11 w 236"/>
                  <a:gd name="T53" fmla="*/ 111 h 195"/>
                  <a:gd name="T54" fmla="*/ 21 w 236"/>
                  <a:gd name="T55" fmla="*/ 120 h 195"/>
                  <a:gd name="T56" fmla="*/ 27 w 236"/>
                  <a:gd name="T57" fmla="*/ 126 h 195"/>
                  <a:gd name="T58" fmla="*/ 25 w 236"/>
                  <a:gd name="T59" fmla="*/ 132 h 195"/>
                  <a:gd name="T60" fmla="*/ 23 w 236"/>
                  <a:gd name="T61" fmla="*/ 136 h 195"/>
                  <a:gd name="T62" fmla="*/ 23 w 236"/>
                  <a:gd name="T63" fmla="*/ 142 h 195"/>
                  <a:gd name="T64" fmla="*/ 23 w 236"/>
                  <a:gd name="T65" fmla="*/ 153 h 195"/>
                  <a:gd name="T66" fmla="*/ 32 w 236"/>
                  <a:gd name="T67" fmla="*/ 172 h 195"/>
                  <a:gd name="T68" fmla="*/ 46 w 236"/>
                  <a:gd name="T69" fmla="*/ 186 h 195"/>
                  <a:gd name="T70" fmla="*/ 67 w 236"/>
                  <a:gd name="T71" fmla="*/ 193 h 195"/>
                  <a:gd name="T72" fmla="*/ 82 w 236"/>
                  <a:gd name="T73" fmla="*/ 193 h 195"/>
                  <a:gd name="T74" fmla="*/ 96 w 236"/>
                  <a:gd name="T75" fmla="*/ 191 h 195"/>
                  <a:gd name="T76" fmla="*/ 105 w 236"/>
                  <a:gd name="T77" fmla="*/ 188 h 195"/>
                  <a:gd name="T78" fmla="*/ 115 w 236"/>
                  <a:gd name="T79" fmla="*/ 182 h 195"/>
                  <a:gd name="T80" fmla="*/ 122 w 236"/>
                  <a:gd name="T81" fmla="*/ 182 h 195"/>
                  <a:gd name="T82" fmla="*/ 132 w 236"/>
                  <a:gd name="T83" fmla="*/ 188 h 195"/>
                  <a:gd name="T84" fmla="*/ 142 w 236"/>
                  <a:gd name="T85" fmla="*/ 191 h 195"/>
                  <a:gd name="T86" fmla="*/ 153 w 236"/>
                  <a:gd name="T87" fmla="*/ 193 h 195"/>
                  <a:gd name="T88" fmla="*/ 170 w 236"/>
                  <a:gd name="T89" fmla="*/ 193 h 195"/>
                  <a:gd name="T90" fmla="*/ 190 w 236"/>
                  <a:gd name="T91" fmla="*/ 188 h 195"/>
                  <a:gd name="T92" fmla="*/ 205 w 236"/>
                  <a:gd name="T93" fmla="*/ 174 h 195"/>
                  <a:gd name="T94" fmla="*/ 213 w 236"/>
                  <a:gd name="T95" fmla="*/ 155 h 195"/>
                  <a:gd name="T96" fmla="*/ 215 w 236"/>
                  <a:gd name="T97" fmla="*/ 143 h 195"/>
                  <a:gd name="T98" fmla="*/ 215 w 236"/>
                  <a:gd name="T99" fmla="*/ 138 h 195"/>
                  <a:gd name="T100" fmla="*/ 213 w 236"/>
                  <a:gd name="T101" fmla="*/ 132 h 195"/>
                  <a:gd name="T102" fmla="*/ 211 w 236"/>
                  <a:gd name="T103" fmla="*/ 126 h 195"/>
                  <a:gd name="T104" fmla="*/ 215 w 236"/>
                  <a:gd name="T105" fmla="*/ 120 h 195"/>
                  <a:gd name="T106" fmla="*/ 224 w 236"/>
                  <a:gd name="T107" fmla="*/ 111 h 195"/>
                  <a:gd name="T108" fmla="*/ 230 w 236"/>
                  <a:gd name="T109" fmla="*/ 101 h 195"/>
                  <a:gd name="T110" fmla="*/ 234 w 236"/>
                  <a:gd name="T111"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5">
                    <a:moveTo>
                      <a:pt x="236" y="82"/>
                    </a:moveTo>
                    <a:lnTo>
                      <a:pt x="234" y="73"/>
                    </a:lnTo>
                    <a:lnTo>
                      <a:pt x="230" y="63"/>
                    </a:lnTo>
                    <a:lnTo>
                      <a:pt x="226" y="55"/>
                    </a:lnTo>
                    <a:lnTo>
                      <a:pt x="218" y="48"/>
                    </a:lnTo>
                    <a:lnTo>
                      <a:pt x="211" y="42"/>
                    </a:lnTo>
                    <a:lnTo>
                      <a:pt x="201" y="36"/>
                    </a:lnTo>
                    <a:lnTo>
                      <a:pt x="192" y="32"/>
                    </a:lnTo>
                    <a:lnTo>
                      <a:pt x="180" y="32"/>
                    </a:lnTo>
                    <a:lnTo>
                      <a:pt x="180" y="32"/>
                    </a:lnTo>
                    <a:lnTo>
                      <a:pt x="178" y="32"/>
                    </a:lnTo>
                    <a:lnTo>
                      <a:pt x="178" y="32"/>
                    </a:lnTo>
                    <a:lnTo>
                      <a:pt x="176" y="32"/>
                    </a:lnTo>
                    <a:lnTo>
                      <a:pt x="174" y="32"/>
                    </a:lnTo>
                    <a:lnTo>
                      <a:pt x="174" y="32"/>
                    </a:lnTo>
                    <a:lnTo>
                      <a:pt x="172" y="32"/>
                    </a:lnTo>
                    <a:lnTo>
                      <a:pt x="172" y="32"/>
                    </a:lnTo>
                    <a:lnTo>
                      <a:pt x="169" y="26"/>
                    </a:lnTo>
                    <a:lnTo>
                      <a:pt x="165" y="19"/>
                    </a:lnTo>
                    <a:lnTo>
                      <a:pt x="159" y="13"/>
                    </a:lnTo>
                    <a:lnTo>
                      <a:pt x="153" y="9"/>
                    </a:lnTo>
                    <a:lnTo>
                      <a:pt x="146" y="5"/>
                    </a:lnTo>
                    <a:lnTo>
                      <a:pt x="138" y="2"/>
                    </a:lnTo>
                    <a:lnTo>
                      <a:pt x="130" y="0"/>
                    </a:lnTo>
                    <a:lnTo>
                      <a:pt x="121" y="0"/>
                    </a:lnTo>
                    <a:lnTo>
                      <a:pt x="111" y="0"/>
                    </a:lnTo>
                    <a:lnTo>
                      <a:pt x="103" y="2"/>
                    </a:lnTo>
                    <a:lnTo>
                      <a:pt x="96" y="5"/>
                    </a:lnTo>
                    <a:lnTo>
                      <a:pt x="88" y="9"/>
                    </a:lnTo>
                    <a:lnTo>
                      <a:pt x="82" y="13"/>
                    </a:lnTo>
                    <a:lnTo>
                      <a:pt x="76" y="19"/>
                    </a:lnTo>
                    <a:lnTo>
                      <a:pt x="71" y="26"/>
                    </a:lnTo>
                    <a:lnTo>
                      <a:pt x="69" y="32"/>
                    </a:lnTo>
                    <a:lnTo>
                      <a:pt x="67" y="32"/>
                    </a:lnTo>
                    <a:lnTo>
                      <a:pt x="65" y="32"/>
                    </a:lnTo>
                    <a:lnTo>
                      <a:pt x="63" y="32"/>
                    </a:lnTo>
                    <a:lnTo>
                      <a:pt x="63" y="32"/>
                    </a:lnTo>
                    <a:lnTo>
                      <a:pt x="61" y="32"/>
                    </a:lnTo>
                    <a:lnTo>
                      <a:pt x="59" y="32"/>
                    </a:lnTo>
                    <a:lnTo>
                      <a:pt x="57" y="32"/>
                    </a:lnTo>
                    <a:lnTo>
                      <a:pt x="55" y="32"/>
                    </a:lnTo>
                    <a:lnTo>
                      <a:pt x="46" y="32"/>
                    </a:lnTo>
                    <a:lnTo>
                      <a:pt x="34" y="36"/>
                    </a:lnTo>
                    <a:lnTo>
                      <a:pt x="25" y="40"/>
                    </a:lnTo>
                    <a:lnTo>
                      <a:pt x="17" y="46"/>
                    </a:lnTo>
                    <a:lnTo>
                      <a:pt x="9" y="53"/>
                    </a:lnTo>
                    <a:lnTo>
                      <a:pt x="5" y="61"/>
                    </a:lnTo>
                    <a:lnTo>
                      <a:pt x="2" y="71"/>
                    </a:lnTo>
                    <a:lnTo>
                      <a:pt x="0" y="80"/>
                    </a:lnTo>
                    <a:lnTo>
                      <a:pt x="0" y="88"/>
                    </a:lnTo>
                    <a:lnTo>
                      <a:pt x="2" y="94"/>
                    </a:lnTo>
                    <a:lnTo>
                      <a:pt x="4" y="99"/>
                    </a:lnTo>
                    <a:lnTo>
                      <a:pt x="7" y="105"/>
                    </a:lnTo>
                    <a:lnTo>
                      <a:pt x="11" y="111"/>
                    </a:lnTo>
                    <a:lnTo>
                      <a:pt x="17" y="117"/>
                    </a:lnTo>
                    <a:lnTo>
                      <a:pt x="21" y="120"/>
                    </a:lnTo>
                    <a:lnTo>
                      <a:pt x="27" y="124"/>
                    </a:lnTo>
                    <a:lnTo>
                      <a:pt x="27" y="126"/>
                    </a:lnTo>
                    <a:lnTo>
                      <a:pt x="25" y="128"/>
                    </a:lnTo>
                    <a:lnTo>
                      <a:pt x="25" y="132"/>
                    </a:lnTo>
                    <a:lnTo>
                      <a:pt x="25" y="134"/>
                    </a:lnTo>
                    <a:lnTo>
                      <a:pt x="23" y="136"/>
                    </a:lnTo>
                    <a:lnTo>
                      <a:pt x="23" y="138"/>
                    </a:lnTo>
                    <a:lnTo>
                      <a:pt x="23" y="142"/>
                    </a:lnTo>
                    <a:lnTo>
                      <a:pt x="23" y="143"/>
                    </a:lnTo>
                    <a:lnTo>
                      <a:pt x="23" y="153"/>
                    </a:lnTo>
                    <a:lnTo>
                      <a:pt x="27" y="163"/>
                    </a:lnTo>
                    <a:lnTo>
                      <a:pt x="32" y="172"/>
                    </a:lnTo>
                    <a:lnTo>
                      <a:pt x="38" y="178"/>
                    </a:lnTo>
                    <a:lnTo>
                      <a:pt x="46" y="186"/>
                    </a:lnTo>
                    <a:lnTo>
                      <a:pt x="55" y="190"/>
                    </a:lnTo>
                    <a:lnTo>
                      <a:pt x="67" y="193"/>
                    </a:lnTo>
                    <a:lnTo>
                      <a:pt x="76" y="193"/>
                    </a:lnTo>
                    <a:lnTo>
                      <a:pt x="82" y="193"/>
                    </a:lnTo>
                    <a:lnTo>
                      <a:pt x="90" y="193"/>
                    </a:lnTo>
                    <a:lnTo>
                      <a:pt x="96" y="191"/>
                    </a:lnTo>
                    <a:lnTo>
                      <a:pt x="99" y="190"/>
                    </a:lnTo>
                    <a:lnTo>
                      <a:pt x="105" y="188"/>
                    </a:lnTo>
                    <a:lnTo>
                      <a:pt x="109" y="186"/>
                    </a:lnTo>
                    <a:lnTo>
                      <a:pt x="115" y="182"/>
                    </a:lnTo>
                    <a:lnTo>
                      <a:pt x="119" y="178"/>
                    </a:lnTo>
                    <a:lnTo>
                      <a:pt x="122" y="182"/>
                    </a:lnTo>
                    <a:lnTo>
                      <a:pt x="126" y="186"/>
                    </a:lnTo>
                    <a:lnTo>
                      <a:pt x="132" y="188"/>
                    </a:lnTo>
                    <a:lnTo>
                      <a:pt x="136" y="190"/>
                    </a:lnTo>
                    <a:lnTo>
                      <a:pt x="142" y="191"/>
                    </a:lnTo>
                    <a:lnTo>
                      <a:pt x="147" y="193"/>
                    </a:lnTo>
                    <a:lnTo>
                      <a:pt x="153" y="193"/>
                    </a:lnTo>
                    <a:lnTo>
                      <a:pt x="159" y="195"/>
                    </a:lnTo>
                    <a:lnTo>
                      <a:pt x="170" y="193"/>
                    </a:lnTo>
                    <a:lnTo>
                      <a:pt x="180" y="191"/>
                    </a:lnTo>
                    <a:lnTo>
                      <a:pt x="190" y="188"/>
                    </a:lnTo>
                    <a:lnTo>
                      <a:pt x="197" y="180"/>
                    </a:lnTo>
                    <a:lnTo>
                      <a:pt x="205" y="174"/>
                    </a:lnTo>
                    <a:lnTo>
                      <a:pt x="211" y="165"/>
                    </a:lnTo>
                    <a:lnTo>
                      <a:pt x="213" y="155"/>
                    </a:lnTo>
                    <a:lnTo>
                      <a:pt x="215" y="145"/>
                    </a:lnTo>
                    <a:lnTo>
                      <a:pt x="215" y="143"/>
                    </a:lnTo>
                    <a:lnTo>
                      <a:pt x="215" y="140"/>
                    </a:lnTo>
                    <a:lnTo>
                      <a:pt x="215" y="138"/>
                    </a:lnTo>
                    <a:lnTo>
                      <a:pt x="213" y="134"/>
                    </a:lnTo>
                    <a:lnTo>
                      <a:pt x="213" y="132"/>
                    </a:lnTo>
                    <a:lnTo>
                      <a:pt x="211" y="128"/>
                    </a:lnTo>
                    <a:lnTo>
                      <a:pt x="211" y="126"/>
                    </a:lnTo>
                    <a:lnTo>
                      <a:pt x="209" y="124"/>
                    </a:lnTo>
                    <a:lnTo>
                      <a:pt x="215" y="120"/>
                    </a:lnTo>
                    <a:lnTo>
                      <a:pt x="220" y="117"/>
                    </a:lnTo>
                    <a:lnTo>
                      <a:pt x="224" y="111"/>
                    </a:lnTo>
                    <a:lnTo>
                      <a:pt x="228" y="107"/>
                    </a:lnTo>
                    <a:lnTo>
                      <a:pt x="230" y="101"/>
                    </a:lnTo>
                    <a:lnTo>
                      <a:pt x="234" y="96"/>
                    </a:lnTo>
                    <a:lnTo>
                      <a:pt x="234" y="90"/>
                    </a:lnTo>
                    <a:lnTo>
                      <a:pt x="236" y="82"/>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0" name="Line 299"/>
              <p:cNvSpPr>
                <a:spLocks noChangeShapeType="1"/>
              </p:cNvSpPr>
              <p:nvPr/>
            </p:nvSpPr>
            <p:spPr bwMode="auto">
              <a:xfrm>
                <a:off x="6135688" y="4797425"/>
                <a:ext cx="36513" cy="2698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1" name="Line 300"/>
              <p:cNvSpPr>
                <a:spLocks noChangeShapeType="1"/>
              </p:cNvSpPr>
              <p:nvPr/>
            </p:nvSpPr>
            <p:spPr bwMode="auto">
              <a:xfrm flipH="1">
                <a:off x="6221413" y="4797425"/>
                <a:ext cx="39688" cy="2698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2" name="Line 301"/>
              <p:cNvSpPr>
                <a:spLocks noChangeShapeType="1"/>
              </p:cNvSpPr>
              <p:nvPr/>
            </p:nvSpPr>
            <p:spPr bwMode="auto">
              <a:xfrm>
                <a:off x="6197600" y="4775200"/>
                <a:ext cx="0" cy="49213"/>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3" name="Freeform 302"/>
              <p:cNvSpPr>
                <a:spLocks/>
              </p:cNvSpPr>
              <p:nvPr/>
            </p:nvSpPr>
            <p:spPr bwMode="auto">
              <a:xfrm>
                <a:off x="6115050" y="4775200"/>
                <a:ext cx="33338" cy="33338"/>
              </a:xfrm>
              <a:custGeom>
                <a:avLst/>
                <a:gdLst>
                  <a:gd name="T0" fmla="*/ 9 w 21"/>
                  <a:gd name="T1" fmla="*/ 21 h 21"/>
                  <a:gd name="T2" fmla="*/ 11 w 21"/>
                  <a:gd name="T3" fmla="*/ 21 h 21"/>
                  <a:gd name="T4" fmla="*/ 13 w 21"/>
                  <a:gd name="T5" fmla="*/ 21 h 21"/>
                  <a:gd name="T6" fmla="*/ 15 w 21"/>
                  <a:gd name="T7" fmla="*/ 19 h 21"/>
                  <a:gd name="T8" fmla="*/ 17 w 21"/>
                  <a:gd name="T9" fmla="*/ 17 h 21"/>
                  <a:gd name="T10" fmla="*/ 19 w 21"/>
                  <a:gd name="T11" fmla="*/ 17 h 21"/>
                  <a:gd name="T12" fmla="*/ 19 w 21"/>
                  <a:gd name="T13" fmla="*/ 16 h 21"/>
                  <a:gd name="T14" fmla="*/ 21 w 21"/>
                  <a:gd name="T15" fmla="*/ 14 h 21"/>
                  <a:gd name="T16" fmla="*/ 21 w 21"/>
                  <a:gd name="T17" fmla="*/ 10 h 21"/>
                  <a:gd name="T18" fmla="*/ 21 w 21"/>
                  <a:gd name="T19" fmla="*/ 8 h 21"/>
                  <a:gd name="T20" fmla="*/ 19 w 21"/>
                  <a:gd name="T21" fmla="*/ 6 h 21"/>
                  <a:gd name="T22" fmla="*/ 19 w 21"/>
                  <a:gd name="T23" fmla="*/ 4 h 21"/>
                  <a:gd name="T24" fmla="*/ 17 w 21"/>
                  <a:gd name="T25" fmla="*/ 2 h 21"/>
                  <a:gd name="T26" fmla="*/ 15 w 21"/>
                  <a:gd name="T27" fmla="*/ 2 h 21"/>
                  <a:gd name="T28" fmla="*/ 13 w 21"/>
                  <a:gd name="T29" fmla="*/ 0 h 21"/>
                  <a:gd name="T30" fmla="*/ 11 w 21"/>
                  <a:gd name="T31" fmla="*/ 0 h 21"/>
                  <a:gd name="T32" fmla="*/ 9 w 21"/>
                  <a:gd name="T33" fmla="*/ 0 h 21"/>
                  <a:gd name="T34" fmla="*/ 8 w 21"/>
                  <a:gd name="T35" fmla="*/ 0 h 21"/>
                  <a:gd name="T36" fmla="*/ 6 w 21"/>
                  <a:gd name="T37" fmla="*/ 0 h 21"/>
                  <a:gd name="T38" fmla="*/ 4 w 21"/>
                  <a:gd name="T39" fmla="*/ 2 h 21"/>
                  <a:gd name="T40" fmla="*/ 2 w 21"/>
                  <a:gd name="T41" fmla="*/ 2 h 21"/>
                  <a:gd name="T42" fmla="*/ 2 w 21"/>
                  <a:gd name="T43" fmla="*/ 4 h 21"/>
                  <a:gd name="T44" fmla="*/ 0 w 21"/>
                  <a:gd name="T45" fmla="*/ 6 h 21"/>
                  <a:gd name="T46" fmla="*/ 0 w 21"/>
                  <a:gd name="T47" fmla="*/ 8 h 21"/>
                  <a:gd name="T48" fmla="*/ 0 w 21"/>
                  <a:gd name="T49" fmla="*/ 10 h 21"/>
                  <a:gd name="T50" fmla="*/ 0 w 21"/>
                  <a:gd name="T51" fmla="*/ 12 h 21"/>
                  <a:gd name="T52" fmla="*/ 0 w 21"/>
                  <a:gd name="T53" fmla="*/ 14 h 21"/>
                  <a:gd name="T54" fmla="*/ 2 w 21"/>
                  <a:gd name="T55" fmla="*/ 16 h 21"/>
                  <a:gd name="T56" fmla="*/ 2 w 21"/>
                  <a:gd name="T57" fmla="*/ 17 h 21"/>
                  <a:gd name="T58" fmla="*/ 4 w 21"/>
                  <a:gd name="T59" fmla="*/ 19 h 21"/>
                  <a:gd name="T60" fmla="*/ 6 w 21"/>
                  <a:gd name="T61" fmla="*/ 19 h 21"/>
                  <a:gd name="T62" fmla="*/ 8 w 21"/>
                  <a:gd name="T63" fmla="*/ 21 h 21"/>
                  <a:gd name="T64" fmla="*/ 9 w 21"/>
                  <a:gd name="T6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9" y="21"/>
                    </a:moveTo>
                    <a:lnTo>
                      <a:pt x="11" y="21"/>
                    </a:lnTo>
                    <a:lnTo>
                      <a:pt x="13" y="21"/>
                    </a:lnTo>
                    <a:lnTo>
                      <a:pt x="15" y="19"/>
                    </a:lnTo>
                    <a:lnTo>
                      <a:pt x="17" y="17"/>
                    </a:lnTo>
                    <a:lnTo>
                      <a:pt x="19" y="17"/>
                    </a:lnTo>
                    <a:lnTo>
                      <a:pt x="19" y="16"/>
                    </a:lnTo>
                    <a:lnTo>
                      <a:pt x="21" y="14"/>
                    </a:lnTo>
                    <a:lnTo>
                      <a:pt x="21" y="10"/>
                    </a:lnTo>
                    <a:lnTo>
                      <a:pt x="21" y="8"/>
                    </a:lnTo>
                    <a:lnTo>
                      <a:pt x="19" y="6"/>
                    </a:lnTo>
                    <a:lnTo>
                      <a:pt x="19" y="4"/>
                    </a:lnTo>
                    <a:lnTo>
                      <a:pt x="17" y="2"/>
                    </a:lnTo>
                    <a:lnTo>
                      <a:pt x="15" y="2"/>
                    </a:lnTo>
                    <a:lnTo>
                      <a:pt x="13" y="0"/>
                    </a:lnTo>
                    <a:lnTo>
                      <a:pt x="11" y="0"/>
                    </a:lnTo>
                    <a:lnTo>
                      <a:pt x="9" y="0"/>
                    </a:lnTo>
                    <a:lnTo>
                      <a:pt x="8" y="0"/>
                    </a:lnTo>
                    <a:lnTo>
                      <a:pt x="6" y="0"/>
                    </a:lnTo>
                    <a:lnTo>
                      <a:pt x="4" y="2"/>
                    </a:lnTo>
                    <a:lnTo>
                      <a:pt x="2" y="2"/>
                    </a:lnTo>
                    <a:lnTo>
                      <a:pt x="2" y="4"/>
                    </a:lnTo>
                    <a:lnTo>
                      <a:pt x="0" y="6"/>
                    </a:lnTo>
                    <a:lnTo>
                      <a:pt x="0" y="8"/>
                    </a:lnTo>
                    <a:lnTo>
                      <a:pt x="0" y="10"/>
                    </a:lnTo>
                    <a:lnTo>
                      <a:pt x="0" y="12"/>
                    </a:lnTo>
                    <a:lnTo>
                      <a:pt x="0" y="14"/>
                    </a:lnTo>
                    <a:lnTo>
                      <a:pt x="2" y="16"/>
                    </a:lnTo>
                    <a:lnTo>
                      <a:pt x="2" y="17"/>
                    </a:lnTo>
                    <a:lnTo>
                      <a:pt x="4" y="19"/>
                    </a:lnTo>
                    <a:lnTo>
                      <a:pt x="6" y="19"/>
                    </a:lnTo>
                    <a:lnTo>
                      <a:pt x="8" y="21"/>
                    </a:lnTo>
                    <a:lnTo>
                      <a:pt x="9" y="2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4" name="Freeform 303"/>
              <p:cNvSpPr>
                <a:spLocks/>
              </p:cNvSpPr>
              <p:nvPr/>
            </p:nvSpPr>
            <p:spPr bwMode="auto">
              <a:xfrm>
                <a:off x="6181725" y="4757738"/>
                <a:ext cx="33338" cy="36513"/>
              </a:xfrm>
              <a:custGeom>
                <a:avLst/>
                <a:gdLst>
                  <a:gd name="T0" fmla="*/ 12 w 21"/>
                  <a:gd name="T1" fmla="*/ 23 h 23"/>
                  <a:gd name="T2" fmla="*/ 13 w 21"/>
                  <a:gd name="T3" fmla="*/ 23 h 23"/>
                  <a:gd name="T4" fmla="*/ 15 w 21"/>
                  <a:gd name="T5" fmla="*/ 21 h 23"/>
                  <a:gd name="T6" fmla="*/ 17 w 21"/>
                  <a:gd name="T7" fmla="*/ 21 h 23"/>
                  <a:gd name="T8" fmla="*/ 19 w 21"/>
                  <a:gd name="T9" fmla="*/ 19 h 23"/>
                  <a:gd name="T10" fmla="*/ 19 w 21"/>
                  <a:gd name="T11" fmla="*/ 17 h 23"/>
                  <a:gd name="T12" fmla="*/ 21 w 21"/>
                  <a:gd name="T13" fmla="*/ 15 h 23"/>
                  <a:gd name="T14" fmla="*/ 21 w 21"/>
                  <a:gd name="T15" fmla="*/ 13 h 23"/>
                  <a:gd name="T16" fmla="*/ 21 w 21"/>
                  <a:gd name="T17" fmla="*/ 11 h 23"/>
                  <a:gd name="T18" fmla="*/ 21 w 21"/>
                  <a:gd name="T19" fmla="*/ 9 h 23"/>
                  <a:gd name="T20" fmla="*/ 21 w 21"/>
                  <a:gd name="T21" fmla="*/ 7 h 23"/>
                  <a:gd name="T22" fmla="*/ 21 w 21"/>
                  <a:gd name="T23" fmla="*/ 5 h 23"/>
                  <a:gd name="T24" fmla="*/ 19 w 21"/>
                  <a:gd name="T25" fmla="*/ 4 h 23"/>
                  <a:gd name="T26" fmla="*/ 17 w 21"/>
                  <a:gd name="T27" fmla="*/ 2 h 23"/>
                  <a:gd name="T28" fmla="*/ 15 w 21"/>
                  <a:gd name="T29" fmla="*/ 2 h 23"/>
                  <a:gd name="T30" fmla="*/ 13 w 21"/>
                  <a:gd name="T31" fmla="*/ 2 h 23"/>
                  <a:gd name="T32" fmla="*/ 12 w 21"/>
                  <a:gd name="T33" fmla="*/ 0 h 23"/>
                  <a:gd name="T34" fmla="*/ 10 w 21"/>
                  <a:gd name="T35" fmla="*/ 2 h 23"/>
                  <a:gd name="T36" fmla="*/ 8 w 21"/>
                  <a:gd name="T37" fmla="*/ 2 h 23"/>
                  <a:gd name="T38" fmla="*/ 6 w 21"/>
                  <a:gd name="T39" fmla="*/ 2 h 23"/>
                  <a:gd name="T40" fmla="*/ 4 w 21"/>
                  <a:gd name="T41" fmla="*/ 4 h 23"/>
                  <a:gd name="T42" fmla="*/ 2 w 21"/>
                  <a:gd name="T43" fmla="*/ 5 h 23"/>
                  <a:gd name="T44" fmla="*/ 2 w 21"/>
                  <a:gd name="T45" fmla="*/ 7 h 23"/>
                  <a:gd name="T46" fmla="*/ 0 w 21"/>
                  <a:gd name="T47" fmla="*/ 9 h 23"/>
                  <a:gd name="T48" fmla="*/ 0 w 21"/>
                  <a:gd name="T49" fmla="*/ 11 h 23"/>
                  <a:gd name="T50" fmla="*/ 0 w 21"/>
                  <a:gd name="T51" fmla="*/ 13 h 23"/>
                  <a:gd name="T52" fmla="*/ 2 w 21"/>
                  <a:gd name="T53" fmla="*/ 15 h 23"/>
                  <a:gd name="T54" fmla="*/ 2 w 21"/>
                  <a:gd name="T55" fmla="*/ 17 h 23"/>
                  <a:gd name="T56" fmla="*/ 4 w 21"/>
                  <a:gd name="T57" fmla="*/ 19 h 23"/>
                  <a:gd name="T58" fmla="*/ 6 w 21"/>
                  <a:gd name="T59" fmla="*/ 21 h 23"/>
                  <a:gd name="T60" fmla="*/ 8 w 21"/>
                  <a:gd name="T61" fmla="*/ 21 h 23"/>
                  <a:gd name="T62" fmla="*/ 10 w 21"/>
                  <a:gd name="T63" fmla="*/ 23 h 23"/>
                  <a:gd name="T64" fmla="*/ 12 w 21"/>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3">
                    <a:moveTo>
                      <a:pt x="12" y="23"/>
                    </a:moveTo>
                    <a:lnTo>
                      <a:pt x="13" y="23"/>
                    </a:lnTo>
                    <a:lnTo>
                      <a:pt x="15" y="21"/>
                    </a:lnTo>
                    <a:lnTo>
                      <a:pt x="17" y="21"/>
                    </a:lnTo>
                    <a:lnTo>
                      <a:pt x="19" y="19"/>
                    </a:lnTo>
                    <a:lnTo>
                      <a:pt x="19" y="17"/>
                    </a:lnTo>
                    <a:lnTo>
                      <a:pt x="21" y="15"/>
                    </a:lnTo>
                    <a:lnTo>
                      <a:pt x="21" y="13"/>
                    </a:lnTo>
                    <a:lnTo>
                      <a:pt x="21" y="11"/>
                    </a:lnTo>
                    <a:lnTo>
                      <a:pt x="21" y="9"/>
                    </a:lnTo>
                    <a:lnTo>
                      <a:pt x="21" y="7"/>
                    </a:lnTo>
                    <a:lnTo>
                      <a:pt x="21" y="5"/>
                    </a:lnTo>
                    <a:lnTo>
                      <a:pt x="19" y="4"/>
                    </a:lnTo>
                    <a:lnTo>
                      <a:pt x="17" y="2"/>
                    </a:lnTo>
                    <a:lnTo>
                      <a:pt x="15" y="2"/>
                    </a:lnTo>
                    <a:lnTo>
                      <a:pt x="13" y="2"/>
                    </a:lnTo>
                    <a:lnTo>
                      <a:pt x="12" y="0"/>
                    </a:lnTo>
                    <a:lnTo>
                      <a:pt x="10" y="2"/>
                    </a:lnTo>
                    <a:lnTo>
                      <a:pt x="8" y="2"/>
                    </a:lnTo>
                    <a:lnTo>
                      <a:pt x="6" y="2"/>
                    </a:lnTo>
                    <a:lnTo>
                      <a:pt x="4" y="4"/>
                    </a:lnTo>
                    <a:lnTo>
                      <a:pt x="2" y="5"/>
                    </a:lnTo>
                    <a:lnTo>
                      <a:pt x="2" y="7"/>
                    </a:lnTo>
                    <a:lnTo>
                      <a:pt x="0" y="9"/>
                    </a:lnTo>
                    <a:lnTo>
                      <a:pt x="0" y="11"/>
                    </a:lnTo>
                    <a:lnTo>
                      <a:pt x="0" y="13"/>
                    </a:lnTo>
                    <a:lnTo>
                      <a:pt x="2" y="15"/>
                    </a:lnTo>
                    <a:lnTo>
                      <a:pt x="2" y="17"/>
                    </a:lnTo>
                    <a:lnTo>
                      <a:pt x="4" y="19"/>
                    </a:lnTo>
                    <a:lnTo>
                      <a:pt x="6" y="21"/>
                    </a:lnTo>
                    <a:lnTo>
                      <a:pt x="8" y="21"/>
                    </a:lnTo>
                    <a:lnTo>
                      <a:pt x="10" y="23"/>
                    </a:lnTo>
                    <a:lnTo>
                      <a:pt x="12" y="23"/>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5" name="Freeform 304"/>
              <p:cNvSpPr>
                <a:spLocks/>
              </p:cNvSpPr>
              <p:nvPr/>
            </p:nvSpPr>
            <p:spPr bwMode="auto">
              <a:xfrm>
                <a:off x="6242050" y="4781550"/>
                <a:ext cx="34925" cy="36513"/>
              </a:xfrm>
              <a:custGeom>
                <a:avLst/>
                <a:gdLst>
                  <a:gd name="T0" fmla="*/ 12 w 22"/>
                  <a:gd name="T1" fmla="*/ 23 h 23"/>
                  <a:gd name="T2" fmla="*/ 14 w 22"/>
                  <a:gd name="T3" fmla="*/ 21 h 23"/>
                  <a:gd name="T4" fmla="*/ 16 w 22"/>
                  <a:gd name="T5" fmla="*/ 21 h 23"/>
                  <a:gd name="T6" fmla="*/ 18 w 22"/>
                  <a:gd name="T7" fmla="*/ 21 h 23"/>
                  <a:gd name="T8" fmla="*/ 20 w 22"/>
                  <a:gd name="T9" fmla="*/ 19 h 23"/>
                  <a:gd name="T10" fmla="*/ 20 w 22"/>
                  <a:gd name="T11" fmla="*/ 17 h 23"/>
                  <a:gd name="T12" fmla="*/ 22 w 22"/>
                  <a:gd name="T13" fmla="*/ 15 h 23"/>
                  <a:gd name="T14" fmla="*/ 22 w 22"/>
                  <a:gd name="T15" fmla="*/ 13 h 23"/>
                  <a:gd name="T16" fmla="*/ 22 w 22"/>
                  <a:gd name="T17" fmla="*/ 12 h 23"/>
                  <a:gd name="T18" fmla="*/ 22 w 22"/>
                  <a:gd name="T19" fmla="*/ 10 h 23"/>
                  <a:gd name="T20" fmla="*/ 22 w 22"/>
                  <a:gd name="T21" fmla="*/ 8 h 23"/>
                  <a:gd name="T22" fmla="*/ 22 w 22"/>
                  <a:gd name="T23" fmla="*/ 6 h 23"/>
                  <a:gd name="T24" fmla="*/ 20 w 22"/>
                  <a:gd name="T25" fmla="*/ 4 h 23"/>
                  <a:gd name="T26" fmla="*/ 18 w 22"/>
                  <a:gd name="T27" fmla="*/ 2 h 23"/>
                  <a:gd name="T28" fmla="*/ 16 w 22"/>
                  <a:gd name="T29" fmla="*/ 2 h 23"/>
                  <a:gd name="T30" fmla="*/ 14 w 22"/>
                  <a:gd name="T31" fmla="*/ 2 h 23"/>
                  <a:gd name="T32" fmla="*/ 12 w 22"/>
                  <a:gd name="T33" fmla="*/ 0 h 23"/>
                  <a:gd name="T34" fmla="*/ 10 w 22"/>
                  <a:gd name="T35" fmla="*/ 0 h 23"/>
                  <a:gd name="T36" fmla="*/ 8 w 22"/>
                  <a:gd name="T37" fmla="*/ 2 h 23"/>
                  <a:gd name="T38" fmla="*/ 6 w 22"/>
                  <a:gd name="T39" fmla="*/ 2 h 23"/>
                  <a:gd name="T40" fmla="*/ 4 w 22"/>
                  <a:gd name="T41" fmla="*/ 4 h 23"/>
                  <a:gd name="T42" fmla="*/ 2 w 22"/>
                  <a:gd name="T43" fmla="*/ 6 h 23"/>
                  <a:gd name="T44" fmla="*/ 2 w 22"/>
                  <a:gd name="T45" fmla="*/ 8 h 23"/>
                  <a:gd name="T46" fmla="*/ 0 w 22"/>
                  <a:gd name="T47" fmla="*/ 10 h 23"/>
                  <a:gd name="T48" fmla="*/ 0 w 22"/>
                  <a:gd name="T49" fmla="*/ 12 h 23"/>
                  <a:gd name="T50" fmla="*/ 0 w 22"/>
                  <a:gd name="T51" fmla="*/ 13 h 23"/>
                  <a:gd name="T52" fmla="*/ 2 w 22"/>
                  <a:gd name="T53" fmla="*/ 15 h 23"/>
                  <a:gd name="T54" fmla="*/ 2 w 22"/>
                  <a:gd name="T55" fmla="*/ 17 h 23"/>
                  <a:gd name="T56" fmla="*/ 4 w 22"/>
                  <a:gd name="T57" fmla="*/ 19 h 23"/>
                  <a:gd name="T58" fmla="*/ 6 w 22"/>
                  <a:gd name="T59" fmla="*/ 21 h 23"/>
                  <a:gd name="T60" fmla="*/ 8 w 22"/>
                  <a:gd name="T61" fmla="*/ 21 h 23"/>
                  <a:gd name="T62" fmla="*/ 10 w 22"/>
                  <a:gd name="T63" fmla="*/ 21 h 23"/>
                  <a:gd name="T64" fmla="*/ 12 w 22"/>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3">
                    <a:moveTo>
                      <a:pt x="12" y="23"/>
                    </a:moveTo>
                    <a:lnTo>
                      <a:pt x="14" y="21"/>
                    </a:lnTo>
                    <a:lnTo>
                      <a:pt x="16" y="21"/>
                    </a:lnTo>
                    <a:lnTo>
                      <a:pt x="18" y="21"/>
                    </a:lnTo>
                    <a:lnTo>
                      <a:pt x="20" y="19"/>
                    </a:lnTo>
                    <a:lnTo>
                      <a:pt x="20" y="17"/>
                    </a:lnTo>
                    <a:lnTo>
                      <a:pt x="22" y="15"/>
                    </a:lnTo>
                    <a:lnTo>
                      <a:pt x="22" y="13"/>
                    </a:lnTo>
                    <a:lnTo>
                      <a:pt x="22" y="12"/>
                    </a:lnTo>
                    <a:lnTo>
                      <a:pt x="22" y="10"/>
                    </a:lnTo>
                    <a:lnTo>
                      <a:pt x="22" y="8"/>
                    </a:lnTo>
                    <a:lnTo>
                      <a:pt x="22" y="6"/>
                    </a:lnTo>
                    <a:lnTo>
                      <a:pt x="20" y="4"/>
                    </a:lnTo>
                    <a:lnTo>
                      <a:pt x="18" y="2"/>
                    </a:lnTo>
                    <a:lnTo>
                      <a:pt x="16" y="2"/>
                    </a:lnTo>
                    <a:lnTo>
                      <a:pt x="14" y="2"/>
                    </a:lnTo>
                    <a:lnTo>
                      <a:pt x="12" y="0"/>
                    </a:lnTo>
                    <a:lnTo>
                      <a:pt x="10" y="0"/>
                    </a:lnTo>
                    <a:lnTo>
                      <a:pt x="8" y="2"/>
                    </a:lnTo>
                    <a:lnTo>
                      <a:pt x="6" y="2"/>
                    </a:lnTo>
                    <a:lnTo>
                      <a:pt x="4" y="4"/>
                    </a:lnTo>
                    <a:lnTo>
                      <a:pt x="2" y="6"/>
                    </a:lnTo>
                    <a:lnTo>
                      <a:pt x="2" y="8"/>
                    </a:lnTo>
                    <a:lnTo>
                      <a:pt x="0" y="10"/>
                    </a:lnTo>
                    <a:lnTo>
                      <a:pt x="0" y="12"/>
                    </a:lnTo>
                    <a:lnTo>
                      <a:pt x="0" y="13"/>
                    </a:lnTo>
                    <a:lnTo>
                      <a:pt x="2" y="15"/>
                    </a:lnTo>
                    <a:lnTo>
                      <a:pt x="2" y="17"/>
                    </a:lnTo>
                    <a:lnTo>
                      <a:pt x="4" y="19"/>
                    </a:lnTo>
                    <a:lnTo>
                      <a:pt x="6" y="21"/>
                    </a:lnTo>
                    <a:lnTo>
                      <a:pt x="8" y="21"/>
                    </a:lnTo>
                    <a:lnTo>
                      <a:pt x="10" y="21"/>
                    </a:lnTo>
                    <a:lnTo>
                      <a:pt x="12" y="23"/>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6" name="Freeform 305"/>
              <p:cNvSpPr>
                <a:spLocks/>
              </p:cNvSpPr>
              <p:nvPr/>
            </p:nvSpPr>
            <p:spPr bwMode="auto">
              <a:xfrm>
                <a:off x="6035675" y="4824413"/>
                <a:ext cx="169863" cy="139700"/>
              </a:xfrm>
              <a:custGeom>
                <a:avLst/>
                <a:gdLst>
                  <a:gd name="T0" fmla="*/ 54 w 107"/>
                  <a:gd name="T1" fmla="*/ 88 h 88"/>
                  <a:gd name="T2" fmla="*/ 65 w 107"/>
                  <a:gd name="T3" fmla="*/ 86 h 88"/>
                  <a:gd name="T4" fmla="*/ 75 w 107"/>
                  <a:gd name="T5" fmla="*/ 84 h 88"/>
                  <a:gd name="T6" fmla="*/ 84 w 107"/>
                  <a:gd name="T7" fmla="*/ 80 h 88"/>
                  <a:gd name="T8" fmla="*/ 92 w 107"/>
                  <a:gd name="T9" fmla="*/ 75 h 88"/>
                  <a:gd name="T10" fmla="*/ 100 w 107"/>
                  <a:gd name="T11" fmla="*/ 69 h 88"/>
                  <a:gd name="T12" fmla="*/ 104 w 107"/>
                  <a:gd name="T13" fmla="*/ 61 h 88"/>
                  <a:gd name="T14" fmla="*/ 107 w 107"/>
                  <a:gd name="T15" fmla="*/ 54 h 88"/>
                  <a:gd name="T16" fmla="*/ 107 w 107"/>
                  <a:gd name="T17" fmla="*/ 44 h 88"/>
                  <a:gd name="T18" fmla="*/ 107 w 107"/>
                  <a:gd name="T19" fmla="*/ 34 h 88"/>
                  <a:gd name="T20" fmla="*/ 104 w 107"/>
                  <a:gd name="T21" fmla="*/ 27 h 88"/>
                  <a:gd name="T22" fmla="*/ 100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4 w 107"/>
                  <a:gd name="T35" fmla="*/ 2 h 88"/>
                  <a:gd name="T36" fmla="*/ 33 w 107"/>
                  <a:gd name="T37" fmla="*/ 4 h 88"/>
                  <a:gd name="T38" fmla="*/ 25 w 107"/>
                  <a:gd name="T39" fmla="*/ 8 h 88"/>
                  <a:gd name="T40" fmla="*/ 15 w 107"/>
                  <a:gd name="T41" fmla="*/ 13 h 88"/>
                  <a:gd name="T42" fmla="*/ 10 w 107"/>
                  <a:gd name="T43" fmla="*/ 19 h 88"/>
                  <a:gd name="T44" fmla="*/ 4 w 107"/>
                  <a:gd name="T45" fmla="*/ 27 h 88"/>
                  <a:gd name="T46" fmla="*/ 2 w 107"/>
                  <a:gd name="T47" fmla="*/ 34 h 88"/>
                  <a:gd name="T48" fmla="*/ 0 w 107"/>
                  <a:gd name="T49" fmla="*/ 44 h 88"/>
                  <a:gd name="T50" fmla="*/ 2 w 107"/>
                  <a:gd name="T51" fmla="*/ 54 h 88"/>
                  <a:gd name="T52" fmla="*/ 4 w 107"/>
                  <a:gd name="T53" fmla="*/ 61 h 88"/>
                  <a:gd name="T54" fmla="*/ 10 w 107"/>
                  <a:gd name="T55" fmla="*/ 69 h 88"/>
                  <a:gd name="T56" fmla="*/ 15 w 107"/>
                  <a:gd name="T57" fmla="*/ 75 h 88"/>
                  <a:gd name="T58" fmla="*/ 25 w 107"/>
                  <a:gd name="T59" fmla="*/ 80 h 88"/>
                  <a:gd name="T60" fmla="*/ 33 w 107"/>
                  <a:gd name="T61" fmla="*/ 84 h 88"/>
                  <a:gd name="T62" fmla="*/ 44 w 107"/>
                  <a:gd name="T63" fmla="*/ 86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6"/>
                    </a:lnTo>
                    <a:lnTo>
                      <a:pt x="75" y="84"/>
                    </a:lnTo>
                    <a:lnTo>
                      <a:pt x="84" y="80"/>
                    </a:lnTo>
                    <a:lnTo>
                      <a:pt x="92" y="75"/>
                    </a:lnTo>
                    <a:lnTo>
                      <a:pt x="100" y="69"/>
                    </a:lnTo>
                    <a:lnTo>
                      <a:pt x="104" y="61"/>
                    </a:lnTo>
                    <a:lnTo>
                      <a:pt x="107" y="54"/>
                    </a:lnTo>
                    <a:lnTo>
                      <a:pt x="107" y="44"/>
                    </a:lnTo>
                    <a:lnTo>
                      <a:pt x="107" y="34"/>
                    </a:lnTo>
                    <a:lnTo>
                      <a:pt x="104" y="27"/>
                    </a:lnTo>
                    <a:lnTo>
                      <a:pt x="100" y="19"/>
                    </a:lnTo>
                    <a:lnTo>
                      <a:pt x="92" y="13"/>
                    </a:lnTo>
                    <a:lnTo>
                      <a:pt x="84" y="8"/>
                    </a:lnTo>
                    <a:lnTo>
                      <a:pt x="75" y="4"/>
                    </a:lnTo>
                    <a:lnTo>
                      <a:pt x="65" y="2"/>
                    </a:lnTo>
                    <a:lnTo>
                      <a:pt x="54" y="0"/>
                    </a:lnTo>
                    <a:lnTo>
                      <a:pt x="44" y="2"/>
                    </a:lnTo>
                    <a:lnTo>
                      <a:pt x="33" y="4"/>
                    </a:lnTo>
                    <a:lnTo>
                      <a:pt x="25" y="8"/>
                    </a:lnTo>
                    <a:lnTo>
                      <a:pt x="15" y="13"/>
                    </a:lnTo>
                    <a:lnTo>
                      <a:pt x="10" y="19"/>
                    </a:lnTo>
                    <a:lnTo>
                      <a:pt x="4" y="27"/>
                    </a:lnTo>
                    <a:lnTo>
                      <a:pt x="2" y="34"/>
                    </a:lnTo>
                    <a:lnTo>
                      <a:pt x="0" y="44"/>
                    </a:lnTo>
                    <a:lnTo>
                      <a:pt x="2" y="54"/>
                    </a:lnTo>
                    <a:lnTo>
                      <a:pt x="4" y="61"/>
                    </a:lnTo>
                    <a:lnTo>
                      <a:pt x="10" y="69"/>
                    </a:lnTo>
                    <a:lnTo>
                      <a:pt x="15" y="75"/>
                    </a:lnTo>
                    <a:lnTo>
                      <a:pt x="25" y="80"/>
                    </a:lnTo>
                    <a:lnTo>
                      <a:pt x="33" y="84"/>
                    </a:lnTo>
                    <a:lnTo>
                      <a:pt x="44" y="86"/>
                    </a:lnTo>
                    <a:lnTo>
                      <a:pt x="54" y="88"/>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7" name="Freeform 306"/>
              <p:cNvSpPr>
                <a:spLocks/>
              </p:cNvSpPr>
              <p:nvPr/>
            </p:nvSpPr>
            <p:spPr bwMode="auto">
              <a:xfrm>
                <a:off x="6188075" y="4824413"/>
                <a:ext cx="169863" cy="139700"/>
              </a:xfrm>
              <a:custGeom>
                <a:avLst/>
                <a:gdLst>
                  <a:gd name="T0" fmla="*/ 54 w 107"/>
                  <a:gd name="T1" fmla="*/ 88 h 88"/>
                  <a:gd name="T2" fmla="*/ 65 w 107"/>
                  <a:gd name="T3" fmla="*/ 88 h 88"/>
                  <a:gd name="T4" fmla="*/ 75 w 107"/>
                  <a:gd name="T5" fmla="*/ 84 h 88"/>
                  <a:gd name="T6" fmla="*/ 84 w 107"/>
                  <a:gd name="T7" fmla="*/ 80 h 88"/>
                  <a:gd name="T8" fmla="*/ 92 w 107"/>
                  <a:gd name="T9" fmla="*/ 75 h 88"/>
                  <a:gd name="T10" fmla="*/ 98 w 107"/>
                  <a:gd name="T11" fmla="*/ 69 h 88"/>
                  <a:gd name="T12" fmla="*/ 103 w 107"/>
                  <a:gd name="T13" fmla="*/ 61 h 88"/>
                  <a:gd name="T14" fmla="*/ 105 w 107"/>
                  <a:gd name="T15" fmla="*/ 54 h 88"/>
                  <a:gd name="T16" fmla="*/ 107 w 107"/>
                  <a:gd name="T17" fmla="*/ 44 h 88"/>
                  <a:gd name="T18" fmla="*/ 105 w 107"/>
                  <a:gd name="T19" fmla="*/ 36 h 88"/>
                  <a:gd name="T20" fmla="*/ 103 w 107"/>
                  <a:gd name="T21" fmla="*/ 27 h 88"/>
                  <a:gd name="T22" fmla="*/ 98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2 w 107"/>
                  <a:gd name="T35" fmla="*/ 2 h 88"/>
                  <a:gd name="T36" fmla="*/ 33 w 107"/>
                  <a:gd name="T37" fmla="*/ 4 h 88"/>
                  <a:gd name="T38" fmla="*/ 23 w 107"/>
                  <a:gd name="T39" fmla="*/ 8 h 88"/>
                  <a:gd name="T40" fmla="*/ 15 w 107"/>
                  <a:gd name="T41" fmla="*/ 13 h 88"/>
                  <a:gd name="T42" fmla="*/ 9 w 107"/>
                  <a:gd name="T43" fmla="*/ 19 h 88"/>
                  <a:gd name="T44" fmla="*/ 4 w 107"/>
                  <a:gd name="T45" fmla="*/ 27 h 88"/>
                  <a:gd name="T46" fmla="*/ 0 w 107"/>
                  <a:gd name="T47" fmla="*/ 36 h 88"/>
                  <a:gd name="T48" fmla="*/ 0 w 107"/>
                  <a:gd name="T49" fmla="*/ 44 h 88"/>
                  <a:gd name="T50" fmla="*/ 0 w 107"/>
                  <a:gd name="T51" fmla="*/ 54 h 88"/>
                  <a:gd name="T52" fmla="*/ 4 w 107"/>
                  <a:gd name="T53" fmla="*/ 61 h 88"/>
                  <a:gd name="T54" fmla="*/ 9 w 107"/>
                  <a:gd name="T55" fmla="*/ 69 h 88"/>
                  <a:gd name="T56" fmla="*/ 15 w 107"/>
                  <a:gd name="T57" fmla="*/ 75 h 88"/>
                  <a:gd name="T58" fmla="*/ 23 w 107"/>
                  <a:gd name="T59" fmla="*/ 80 h 88"/>
                  <a:gd name="T60" fmla="*/ 33 w 107"/>
                  <a:gd name="T61" fmla="*/ 84 h 88"/>
                  <a:gd name="T62" fmla="*/ 42 w 107"/>
                  <a:gd name="T63" fmla="*/ 88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8"/>
                    </a:lnTo>
                    <a:lnTo>
                      <a:pt x="75" y="84"/>
                    </a:lnTo>
                    <a:lnTo>
                      <a:pt x="84" y="80"/>
                    </a:lnTo>
                    <a:lnTo>
                      <a:pt x="92" y="75"/>
                    </a:lnTo>
                    <a:lnTo>
                      <a:pt x="98" y="69"/>
                    </a:lnTo>
                    <a:lnTo>
                      <a:pt x="103" y="61"/>
                    </a:lnTo>
                    <a:lnTo>
                      <a:pt x="105" y="54"/>
                    </a:lnTo>
                    <a:lnTo>
                      <a:pt x="107" y="44"/>
                    </a:lnTo>
                    <a:lnTo>
                      <a:pt x="105" y="36"/>
                    </a:lnTo>
                    <a:lnTo>
                      <a:pt x="103" y="27"/>
                    </a:lnTo>
                    <a:lnTo>
                      <a:pt x="98" y="19"/>
                    </a:lnTo>
                    <a:lnTo>
                      <a:pt x="92" y="13"/>
                    </a:lnTo>
                    <a:lnTo>
                      <a:pt x="84" y="8"/>
                    </a:lnTo>
                    <a:lnTo>
                      <a:pt x="75" y="4"/>
                    </a:lnTo>
                    <a:lnTo>
                      <a:pt x="65" y="2"/>
                    </a:lnTo>
                    <a:lnTo>
                      <a:pt x="54" y="0"/>
                    </a:lnTo>
                    <a:lnTo>
                      <a:pt x="42" y="2"/>
                    </a:lnTo>
                    <a:lnTo>
                      <a:pt x="33" y="4"/>
                    </a:lnTo>
                    <a:lnTo>
                      <a:pt x="23" y="8"/>
                    </a:lnTo>
                    <a:lnTo>
                      <a:pt x="15" y="13"/>
                    </a:lnTo>
                    <a:lnTo>
                      <a:pt x="9" y="19"/>
                    </a:lnTo>
                    <a:lnTo>
                      <a:pt x="4" y="27"/>
                    </a:lnTo>
                    <a:lnTo>
                      <a:pt x="0" y="36"/>
                    </a:lnTo>
                    <a:lnTo>
                      <a:pt x="0" y="44"/>
                    </a:lnTo>
                    <a:lnTo>
                      <a:pt x="0" y="54"/>
                    </a:lnTo>
                    <a:lnTo>
                      <a:pt x="4" y="61"/>
                    </a:lnTo>
                    <a:lnTo>
                      <a:pt x="9" y="69"/>
                    </a:lnTo>
                    <a:lnTo>
                      <a:pt x="15" y="75"/>
                    </a:lnTo>
                    <a:lnTo>
                      <a:pt x="23" y="80"/>
                    </a:lnTo>
                    <a:lnTo>
                      <a:pt x="33" y="84"/>
                    </a:lnTo>
                    <a:lnTo>
                      <a:pt x="42" y="88"/>
                    </a:lnTo>
                    <a:lnTo>
                      <a:pt x="54" y="88"/>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8" name="Freeform 307"/>
              <p:cNvSpPr>
                <a:spLocks/>
              </p:cNvSpPr>
              <p:nvPr/>
            </p:nvSpPr>
            <p:spPr bwMode="auto">
              <a:xfrm>
                <a:off x="5491163" y="4708525"/>
                <a:ext cx="139700" cy="139700"/>
              </a:xfrm>
              <a:custGeom>
                <a:avLst/>
                <a:gdLst>
                  <a:gd name="T0" fmla="*/ 44 w 88"/>
                  <a:gd name="T1" fmla="*/ 88 h 88"/>
                  <a:gd name="T2" fmla="*/ 51 w 88"/>
                  <a:gd name="T3" fmla="*/ 88 h 88"/>
                  <a:gd name="T4" fmla="*/ 61 w 88"/>
                  <a:gd name="T5" fmla="*/ 84 h 88"/>
                  <a:gd name="T6" fmla="*/ 69 w 88"/>
                  <a:gd name="T7" fmla="*/ 81 h 88"/>
                  <a:gd name="T8" fmla="*/ 74 w 88"/>
                  <a:gd name="T9" fmla="*/ 75 h 88"/>
                  <a:gd name="T10" fmla="*/ 80 w 88"/>
                  <a:gd name="T11" fmla="*/ 69 h 88"/>
                  <a:gd name="T12" fmla="*/ 84 w 88"/>
                  <a:gd name="T13" fmla="*/ 61 h 88"/>
                  <a:gd name="T14" fmla="*/ 86 w 88"/>
                  <a:gd name="T15" fmla="*/ 54 h 88"/>
                  <a:gd name="T16" fmla="*/ 88 w 88"/>
                  <a:gd name="T17" fmla="*/ 44 h 88"/>
                  <a:gd name="T18" fmla="*/ 86 w 88"/>
                  <a:gd name="T19" fmla="*/ 36 h 88"/>
                  <a:gd name="T20" fmla="*/ 84 w 88"/>
                  <a:gd name="T21" fmla="*/ 27 h 88"/>
                  <a:gd name="T22" fmla="*/ 80 w 88"/>
                  <a:gd name="T23" fmla="*/ 19 h 88"/>
                  <a:gd name="T24" fmla="*/ 74 w 88"/>
                  <a:gd name="T25" fmla="*/ 13 h 88"/>
                  <a:gd name="T26" fmla="*/ 69 w 88"/>
                  <a:gd name="T27" fmla="*/ 8 h 88"/>
                  <a:gd name="T28" fmla="*/ 61 w 88"/>
                  <a:gd name="T29" fmla="*/ 4 h 88"/>
                  <a:gd name="T30" fmla="*/ 51 w 88"/>
                  <a:gd name="T31" fmla="*/ 2 h 88"/>
                  <a:gd name="T32" fmla="*/ 44 w 88"/>
                  <a:gd name="T33" fmla="*/ 0 h 88"/>
                  <a:gd name="T34" fmla="*/ 34 w 88"/>
                  <a:gd name="T35" fmla="*/ 2 h 88"/>
                  <a:gd name="T36" fmla="*/ 26 w 88"/>
                  <a:gd name="T37" fmla="*/ 4 h 88"/>
                  <a:gd name="T38" fmla="*/ 19 w 88"/>
                  <a:gd name="T39" fmla="*/ 8 h 88"/>
                  <a:gd name="T40" fmla="*/ 11 w 88"/>
                  <a:gd name="T41" fmla="*/ 13 h 88"/>
                  <a:gd name="T42" fmla="*/ 7 w 88"/>
                  <a:gd name="T43" fmla="*/ 19 h 88"/>
                  <a:gd name="T44" fmla="*/ 2 w 88"/>
                  <a:gd name="T45" fmla="*/ 27 h 88"/>
                  <a:gd name="T46" fmla="*/ 0 w 88"/>
                  <a:gd name="T47" fmla="*/ 36 h 88"/>
                  <a:gd name="T48" fmla="*/ 0 w 88"/>
                  <a:gd name="T49" fmla="*/ 44 h 88"/>
                  <a:gd name="T50" fmla="*/ 0 w 88"/>
                  <a:gd name="T51" fmla="*/ 54 h 88"/>
                  <a:gd name="T52" fmla="*/ 2 w 88"/>
                  <a:gd name="T53" fmla="*/ 61 h 88"/>
                  <a:gd name="T54" fmla="*/ 7 w 88"/>
                  <a:gd name="T55" fmla="*/ 69 h 88"/>
                  <a:gd name="T56" fmla="*/ 11 w 88"/>
                  <a:gd name="T57" fmla="*/ 75 h 88"/>
                  <a:gd name="T58" fmla="*/ 19 w 88"/>
                  <a:gd name="T59" fmla="*/ 81 h 88"/>
                  <a:gd name="T60" fmla="*/ 26 w 88"/>
                  <a:gd name="T61" fmla="*/ 84 h 88"/>
                  <a:gd name="T62" fmla="*/ 34 w 88"/>
                  <a:gd name="T63" fmla="*/ 88 h 88"/>
                  <a:gd name="T64" fmla="*/ 44 w 88"/>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8">
                    <a:moveTo>
                      <a:pt x="44" y="88"/>
                    </a:moveTo>
                    <a:lnTo>
                      <a:pt x="51" y="88"/>
                    </a:lnTo>
                    <a:lnTo>
                      <a:pt x="61" y="84"/>
                    </a:lnTo>
                    <a:lnTo>
                      <a:pt x="69" y="81"/>
                    </a:lnTo>
                    <a:lnTo>
                      <a:pt x="74" y="75"/>
                    </a:lnTo>
                    <a:lnTo>
                      <a:pt x="80" y="69"/>
                    </a:lnTo>
                    <a:lnTo>
                      <a:pt x="84" y="61"/>
                    </a:lnTo>
                    <a:lnTo>
                      <a:pt x="86" y="54"/>
                    </a:lnTo>
                    <a:lnTo>
                      <a:pt x="88" y="44"/>
                    </a:lnTo>
                    <a:lnTo>
                      <a:pt x="86" y="36"/>
                    </a:lnTo>
                    <a:lnTo>
                      <a:pt x="84" y="27"/>
                    </a:lnTo>
                    <a:lnTo>
                      <a:pt x="80" y="19"/>
                    </a:lnTo>
                    <a:lnTo>
                      <a:pt x="74" y="13"/>
                    </a:lnTo>
                    <a:lnTo>
                      <a:pt x="69" y="8"/>
                    </a:lnTo>
                    <a:lnTo>
                      <a:pt x="61" y="4"/>
                    </a:lnTo>
                    <a:lnTo>
                      <a:pt x="51" y="2"/>
                    </a:lnTo>
                    <a:lnTo>
                      <a:pt x="44" y="0"/>
                    </a:lnTo>
                    <a:lnTo>
                      <a:pt x="34" y="2"/>
                    </a:lnTo>
                    <a:lnTo>
                      <a:pt x="26" y="4"/>
                    </a:lnTo>
                    <a:lnTo>
                      <a:pt x="19" y="8"/>
                    </a:lnTo>
                    <a:lnTo>
                      <a:pt x="11" y="13"/>
                    </a:lnTo>
                    <a:lnTo>
                      <a:pt x="7" y="19"/>
                    </a:lnTo>
                    <a:lnTo>
                      <a:pt x="2" y="27"/>
                    </a:lnTo>
                    <a:lnTo>
                      <a:pt x="0" y="36"/>
                    </a:lnTo>
                    <a:lnTo>
                      <a:pt x="0" y="44"/>
                    </a:lnTo>
                    <a:lnTo>
                      <a:pt x="0" y="54"/>
                    </a:lnTo>
                    <a:lnTo>
                      <a:pt x="2" y="61"/>
                    </a:lnTo>
                    <a:lnTo>
                      <a:pt x="7" y="69"/>
                    </a:lnTo>
                    <a:lnTo>
                      <a:pt x="11" y="75"/>
                    </a:lnTo>
                    <a:lnTo>
                      <a:pt x="19" y="81"/>
                    </a:lnTo>
                    <a:lnTo>
                      <a:pt x="26" y="84"/>
                    </a:lnTo>
                    <a:lnTo>
                      <a:pt x="34" y="88"/>
                    </a:lnTo>
                    <a:lnTo>
                      <a:pt x="44" y="88"/>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9" name="Freeform 308"/>
              <p:cNvSpPr>
                <a:spLocks/>
              </p:cNvSpPr>
              <p:nvPr/>
            </p:nvSpPr>
            <p:spPr bwMode="auto">
              <a:xfrm>
                <a:off x="5545138" y="4727575"/>
                <a:ext cx="85725" cy="120650"/>
              </a:xfrm>
              <a:custGeom>
                <a:avLst/>
                <a:gdLst>
                  <a:gd name="T0" fmla="*/ 54 w 54"/>
                  <a:gd name="T1" fmla="*/ 32 h 76"/>
                  <a:gd name="T2" fmla="*/ 54 w 54"/>
                  <a:gd name="T3" fmla="*/ 28 h 76"/>
                  <a:gd name="T4" fmla="*/ 52 w 54"/>
                  <a:gd name="T5" fmla="*/ 23 h 76"/>
                  <a:gd name="T6" fmla="*/ 52 w 54"/>
                  <a:gd name="T7" fmla="*/ 19 h 76"/>
                  <a:gd name="T8" fmla="*/ 50 w 54"/>
                  <a:gd name="T9" fmla="*/ 15 h 76"/>
                  <a:gd name="T10" fmla="*/ 48 w 54"/>
                  <a:gd name="T11" fmla="*/ 11 h 76"/>
                  <a:gd name="T12" fmla="*/ 44 w 54"/>
                  <a:gd name="T13" fmla="*/ 7 h 76"/>
                  <a:gd name="T14" fmla="*/ 42 w 54"/>
                  <a:gd name="T15" fmla="*/ 3 h 76"/>
                  <a:gd name="T16" fmla="*/ 39 w 54"/>
                  <a:gd name="T17" fmla="*/ 0 h 76"/>
                  <a:gd name="T18" fmla="*/ 31 w 54"/>
                  <a:gd name="T19" fmla="*/ 5 h 76"/>
                  <a:gd name="T20" fmla="*/ 23 w 54"/>
                  <a:gd name="T21" fmla="*/ 11 h 76"/>
                  <a:gd name="T22" fmla="*/ 15 w 54"/>
                  <a:gd name="T23" fmla="*/ 19 h 76"/>
                  <a:gd name="T24" fmla="*/ 10 w 54"/>
                  <a:gd name="T25" fmla="*/ 26 h 76"/>
                  <a:gd name="T26" fmla="*/ 6 w 54"/>
                  <a:gd name="T27" fmla="*/ 34 h 76"/>
                  <a:gd name="T28" fmla="*/ 2 w 54"/>
                  <a:gd name="T29" fmla="*/ 44 h 76"/>
                  <a:gd name="T30" fmla="*/ 0 w 54"/>
                  <a:gd name="T31" fmla="*/ 55 h 76"/>
                  <a:gd name="T32" fmla="*/ 0 w 54"/>
                  <a:gd name="T33" fmla="*/ 65 h 76"/>
                  <a:gd name="T34" fmla="*/ 0 w 54"/>
                  <a:gd name="T35" fmla="*/ 67 h 76"/>
                  <a:gd name="T36" fmla="*/ 0 w 54"/>
                  <a:gd name="T37" fmla="*/ 69 h 76"/>
                  <a:gd name="T38" fmla="*/ 0 w 54"/>
                  <a:gd name="T39" fmla="*/ 69 h 76"/>
                  <a:gd name="T40" fmla="*/ 0 w 54"/>
                  <a:gd name="T41" fmla="*/ 70 h 76"/>
                  <a:gd name="T42" fmla="*/ 0 w 54"/>
                  <a:gd name="T43" fmla="*/ 72 h 76"/>
                  <a:gd name="T44" fmla="*/ 0 w 54"/>
                  <a:gd name="T45" fmla="*/ 72 h 76"/>
                  <a:gd name="T46" fmla="*/ 0 w 54"/>
                  <a:gd name="T47" fmla="*/ 74 h 76"/>
                  <a:gd name="T48" fmla="*/ 0 w 54"/>
                  <a:gd name="T49" fmla="*/ 76 h 76"/>
                  <a:gd name="T50" fmla="*/ 2 w 54"/>
                  <a:gd name="T51" fmla="*/ 76 h 76"/>
                  <a:gd name="T52" fmla="*/ 2 w 54"/>
                  <a:gd name="T53" fmla="*/ 76 h 76"/>
                  <a:gd name="T54" fmla="*/ 4 w 54"/>
                  <a:gd name="T55" fmla="*/ 76 h 76"/>
                  <a:gd name="T56" fmla="*/ 4 w 54"/>
                  <a:gd name="T57" fmla="*/ 76 h 76"/>
                  <a:gd name="T58" fmla="*/ 6 w 54"/>
                  <a:gd name="T59" fmla="*/ 76 h 76"/>
                  <a:gd name="T60" fmla="*/ 8 w 54"/>
                  <a:gd name="T61" fmla="*/ 76 h 76"/>
                  <a:gd name="T62" fmla="*/ 8 w 54"/>
                  <a:gd name="T63" fmla="*/ 76 h 76"/>
                  <a:gd name="T64" fmla="*/ 10 w 54"/>
                  <a:gd name="T65" fmla="*/ 76 h 76"/>
                  <a:gd name="T66" fmla="*/ 17 w 54"/>
                  <a:gd name="T67" fmla="*/ 76 h 76"/>
                  <a:gd name="T68" fmla="*/ 27 w 54"/>
                  <a:gd name="T69" fmla="*/ 72 h 76"/>
                  <a:gd name="T70" fmla="*/ 35 w 54"/>
                  <a:gd name="T71" fmla="*/ 69 h 76"/>
                  <a:gd name="T72" fmla="*/ 40 w 54"/>
                  <a:gd name="T73" fmla="*/ 63 h 76"/>
                  <a:gd name="T74" fmla="*/ 46 w 54"/>
                  <a:gd name="T75" fmla="*/ 57 h 76"/>
                  <a:gd name="T76" fmla="*/ 50 w 54"/>
                  <a:gd name="T77" fmla="*/ 49 h 76"/>
                  <a:gd name="T78" fmla="*/ 52 w 54"/>
                  <a:gd name="T79" fmla="*/ 42 h 76"/>
                  <a:gd name="T80" fmla="*/ 54 w 54"/>
                  <a:gd name="T81"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76">
                    <a:moveTo>
                      <a:pt x="54" y="32"/>
                    </a:moveTo>
                    <a:lnTo>
                      <a:pt x="54" y="28"/>
                    </a:lnTo>
                    <a:lnTo>
                      <a:pt x="52" y="23"/>
                    </a:lnTo>
                    <a:lnTo>
                      <a:pt x="52" y="19"/>
                    </a:lnTo>
                    <a:lnTo>
                      <a:pt x="50" y="15"/>
                    </a:lnTo>
                    <a:lnTo>
                      <a:pt x="48" y="11"/>
                    </a:lnTo>
                    <a:lnTo>
                      <a:pt x="44" y="7"/>
                    </a:lnTo>
                    <a:lnTo>
                      <a:pt x="42" y="3"/>
                    </a:lnTo>
                    <a:lnTo>
                      <a:pt x="39" y="0"/>
                    </a:lnTo>
                    <a:lnTo>
                      <a:pt x="31" y="5"/>
                    </a:lnTo>
                    <a:lnTo>
                      <a:pt x="23" y="11"/>
                    </a:lnTo>
                    <a:lnTo>
                      <a:pt x="15" y="19"/>
                    </a:lnTo>
                    <a:lnTo>
                      <a:pt x="10" y="26"/>
                    </a:lnTo>
                    <a:lnTo>
                      <a:pt x="6" y="34"/>
                    </a:lnTo>
                    <a:lnTo>
                      <a:pt x="2" y="44"/>
                    </a:lnTo>
                    <a:lnTo>
                      <a:pt x="0" y="55"/>
                    </a:lnTo>
                    <a:lnTo>
                      <a:pt x="0" y="65"/>
                    </a:lnTo>
                    <a:lnTo>
                      <a:pt x="0" y="67"/>
                    </a:lnTo>
                    <a:lnTo>
                      <a:pt x="0" y="69"/>
                    </a:lnTo>
                    <a:lnTo>
                      <a:pt x="0" y="69"/>
                    </a:lnTo>
                    <a:lnTo>
                      <a:pt x="0" y="70"/>
                    </a:lnTo>
                    <a:lnTo>
                      <a:pt x="0" y="72"/>
                    </a:lnTo>
                    <a:lnTo>
                      <a:pt x="0" y="72"/>
                    </a:lnTo>
                    <a:lnTo>
                      <a:pt x="0" y="74"/>
                    </a:lnTo>
                    <a:lnTo>
                      <a:pt x="0" y="76"/>
                    </a:lnTo>
                    <a:lnTo>
                      <a:pt x="2" y="76"/>
                    </a:lnTo>
                    <a:lnTo>
                      <a:pt x="2" y="76"/>
                    </a:lnTo>
                    <a:lnTo>
                      <a:pt x="4" y="76"/>
                    </a:lnTo>
                    <a:lnTo>
                      <a:pt x="4" y="76"/>
                    </a:lnTo>
                    <a:lnTo>
                      <a:pt x="6" y="76"/>
                    </a:lnTo>
                    <a:lnTo>
                      <a:pt x="8" y="76"/>
                    </a:lnTo>
                    <a:lnTo>
                      <a:pt x="8" y="76"/>
                    </a:lnTo>
                    <a:lnTo>
                      <a:pt x="10" y="76"/>
                    </a:lnTo>
                    <a:lnTo>
                      <a:pt x="17" y="76"/>
                    </a:lnTo>
                    <a:lnTo>
                      <a:pt x="27" y="72"/>
                    </a:lnTo>
                    <a:lnTo>
                      <a:pt x="35" y="69"/>
                    </a:lnTo>
                    <a:lnTo>
                      <a:pt x="40" y="63"/>
                    </a:lnTo>
                    <a:lnTo>
                      <a:pt x="46" y="57"/>
                    </a:lnTo>
                    <a:lnTo>
                      <a:pt x="50" y="49"/>
                    </a:lnTo>
                    <a:lnTo>
                      <a:pt x="52" y="42"/>
                    </a:lnTo>
                    <a:lnTo>
                      <a:pt x="54" y="32"/>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0" name="Freeform 309"/>
              <p:cNvSpPr>
                <a:spLocks/>
              </p:cNvSpPr>
              <p:nvPr/>
            </p:nvSpPr>
            <p:spPr bwMode="auto">
              <a:xfrm>
                <a:off x="5491163" y="4775200"/>
                <a:ext cx="139700" cy="76200"/>
              </a:xfrm>
              <a:custGeom>
                <a:avLst/>
                <a:gdLst>
                  <a:gd name="T0" fmla="*/ 80 w 88"/>
                  <a:gd name="T1" fmla="*/ 4 h 48"/>
                  <a:gd name="T2" fmla="*/ 69 w 88"/>
                  <a:gd name="T3" fmla="*/ 8 h 48"/>
                  <a:gd name="T4" fmla="*/ 57 w 88"/>
                  <a:gd name="T5" fmla="*/ 14 h 48"/>
                  <a:gd name="T6" fmla="*/ 48 w 88"/>
                  <a:gd name="T7" fmla="*/ 19 h 48"/>
                  <a:gd name="T8" fmla="*/ 42 w 88"/>
                  <a:gd name="T9" fmla="*/ 19 h 48"/>
                  <a:gd name="T10" fmla="*/ 32 w 88"/>
                  <a:gd name="T11" fmla="*/ 12 h 48"/>
                  <a:gd name="T12" fmla="*/ 21 w 88"/>
                  <a:gd name="T13" fmla="*/ 4 h 48"/>
                  <a:gd name="T14" fmla="*/ 7 w 88"/>
                  <a:gd name="T15" fmla="*/ 2 h 48"/>
                  <a:gd name="T16" fmla="*/ 0 w 88"/>
                  <a:gd name="T17" fmla="*/ 0 h 48"/>
                  <a:gd name="T18" fmla="*/ 0 w 88"/>
                  <a:gd name="T19" fmla="*/ 0 h 48"/>
                  <a:gd name="T20" fmla="*/ 0 w 88"/>
                  <a:gd name="T21" fmla="*/ 0 h 48"/>
                  <a:gd name="T22" fmla="*/ 0 w 88"/>
                  <a:gd name="T23" fmla="*/ 0 h 48"/>
                  <a:gd name="T24" fmla="*/ 0 w 88"/>
                  <a:gd name="T25" fmla="*/ 2 h 48"/>
                  <a:gd name="T26" fmla="*/ 0 w 88"/>
                  <a:gd name="T27" fmla="*/ 2 h 48"/>
                  <a:gd name="T28" fmla="*/ 0 w 88"/>
                  <a:gd name="T29" fmla="*/ 2 h 48"/>
                  <a:gd name="T30" fmla="*/ 0 w 88"/>
                  <a:gd name="T31" fmla="*/ 4 h 48"/>
                  <a:gd name="T32" fmla="*/ 0 w 88"/>
                  <a:gd name="T33" fmla="*/ 12 h 48"/>
                  <a:gd name="T34" fmla="*/ 5 w 88"/>
                  <a:gd name="T35" fmla="*/ 27 h 48"/>
                  <a:gd name="T36" fmla="*/ 17 w 88"/>
                  <a:gd name="T37" fmla="*/ 39 h 48"/>
                  <a:gd name="T38" fmla="*/ 30 w 88"/>
                  <a:gd name="T39" fmla="*/ 46 h 48"/>
                  <a:gd name="T40" fmla="*/ 38 w 88"/>
                  <a:gd name="T41" fmla="*/ 48 h 48"/>
                  <a:gd name="T42" fmla="*/ 40 w 88"/>
                  <a:gd name="T43" fmla="*/ 48 h 48"/>
                  <a:gd name="T44" fmla="*/ 42 w 88"/>
                  <a:gd name="T45" fmla="*/ 48 h 48"/>
                  <a:gd name="T46" fmla="*/ 42 w 88"/>
                  <a:gd name="T47" fmla="*/ 48 h 48"/>
                  <a:gd name="T48" fmla="*/ 44 w 88"/>
                  <a:gd name="T49" fmla="*/ 48 h 48"/>
                  <a:gd name="T50" fmla="*/ 46 w 88"/>
                  <a:gd name="T51" fmla="*/ 48 h 48"/>
                  <a:gd name="T52" fmla="*/ 46 w 88"/>
                  <a:gd name="T53" fmla="*/ 48 h 48"/>
                  <a:gd name="T54" fmla="*/ 48 w 88"/>
                  <a:gd name="T55" fmla="*/ 48 h 48"/>
                  <a:gd name="T56" fmla="*/ 57 w 88"/>
                  <a:gd name="T57" fmla="*/ 46 h 48"/>
                  <a:gd name="T58" fmla="*/ 71 w 88"/>
                  <a:gd name="T59" fmla="*/ 39 h 48"/>
                  <a:gd name="T60" fmla="*/ 80 w 88"/>
                  <a:gd name="T61" fmla="*/ 27 h 48"/>
                  <a:gd name="T62" fmla="*/ 86 w 88"/>
                  <a:gd name="T63" fmla="*/ 14 h 48"/>
                  <a:gd name="T64" fmla="*/ 88 w 88"/>
                  <a:gd name="T65" fmla="*/ 4 h 48"/>
                  <a:gd name="T66" fmla="*/ 88 w 88"/>
                  <a:gd name="T67" fmla="*/ 4 h 48"/>
                  <a:gd name="T68" fmla="*/ 88 w 88"/>
                  <a:gd name="T69" fmla="*/ 4 h 48"/>
                  <a:gd name="T70" fmla="*/ 88 w 88"/>
                  <a:gd name="T7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48">
                    <a:moveTo>
                      <a:pt x="88" y="4"/>
                    </a:moveTo>
                    <a:lnTo>
                      <a:pt x="80" y="4"/>
                    </a:lnTo>
                    <a:lnTo>
                      <a:pt x="74" y="6"/>
                    </a:lnTo>
                    <a:lnTo>
                      <a:pt x="69" y="8"/>
                    </a:lnTo>
                    <a:lnTo>
                      <a:pt x="63" y="10"/>
                    </a:lnTo>
                    <a:lnTo>
                      <a:pt x="57" y="14"/>
                    </a:lnTo>
                    <a:lnTo>
                      <a:pt x="51" y="16"/>
                    </a:lnTo>
                    <a:lnTo>
                      <a:pt x="48" y="19"/>
                    </a:lnTo>
                    <a:lnTo>
                      <a:pt x="44" y="25"/>
                    </a:lnTo>
                    <a:lnTo>
                      <a:pt x="42" y="19"/>
                    </a:lnTo>
                    <a:lnTo>
                      <a:pt x="38" y="16"/>
                    </a:lnTo>
                    <a:lnTo>
                      <a:pt x="32" y="12"/>
                    </a:lnTo>
                    <a:lnTo>
                      <a:pt x="26" y="8"/>
                    </a:lnTo>
                    <a:lnTo>
                      <a:pt x="21" y="4"/>
                    </a:lnTo>
                    <a:lnTo>
                      <a:pt x="15" y="2"/>
                    </a:lnTo>
                    <a:lnTo>
                      <a:pt x="7" y="2"/>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4"/>
                    </a:lnTo>
                    <a:lnTo>
                      <a:pt x="0" y="4"/>
                    </a:lnTo>
                    <a:lnTo>
                      <a:pt x="0" y="4"/>
                    </a:lnTo>
                    <a:lnTo>
                      <a:pt x="0" y="12"/>
                    </a:lnTo>
                    <a:lnTo>
                      <a:pt x="2" y="19"/>
                    </a:lnTo>
                    <a:lnTo>
                      <a:pt x="5" y="27"/>
                    </a:lnTo>
                    <a:lnTo>
                      <a:pt x="11" y="33"/>
                    </a:lnTo>
                    <a:lnTo>
                      <a:pt x="17" y="39"/>
                    </a:lnTo>
                    <a:lnTo>
                      <a:pt x="23" y="42"/>
                    </a:lnTo>
                    <a:lnTo>
                      <a:pt x="30" y="46"/>
                    </a:lnTo>
                    <a:lnTo>
                      <a:pt x="38" y="48"/>
                    </a:lnTo>
                    <a:lnTo>
                      <a:pt x="38" y="48"/>
                    </a:lnTo>
                    <a:lnTo>
                      <a:pt x="40" y="48"/>
                    </a:lnTo>
                    <a:lnTo>
                      <a:pt x="40" y="48"/>
                    </a:lnTo>
                    <a:lnTo>
                      <a:pt x="40" y="48"/>
                    </a:lnTo>
                    <a:lnTo>
                      <a:pt x="42" y="48"/>
                    </a:lnTo>
                    <a:lnTo>
                      <a:pt x="42" y="48"/>
                    </a:lnTo>
                    <a:lnTo>
                      <a:pt x="42" y="48"/>
                    </a:lnTo>
                    <a:lnTo>
                      <a:pt x="44" y="48"/>
                    </a:lnTo>
                    <a:lnTo>
                      <a:pt x="44" y="48"/>
                    </a:lnTo>
                    <a:lnTo>
                      <a:pt x="44" y="48"/>
                    </a:lnTo>
                    <a:lnTo>
                      <a:pt x="46" y="48"/>
                    </a:lnTo>
                    <a:lnTo>
                      <a:pt x="46" y="48"/>
                    </a:lnTo>
                    <a:lnTo>
                      <a:pt x="46" y="48"/>
                    </a:lnTo>
                    <a:lnTo>
                      <a:pt x="48" y="48"/>
                    </a:lnTo>
                    <a:lnTo>
                      <a:pt x="48" y="48"/>
                    </a:lnTo>
                    <a:lnTo>
                      <a:pt x="48" y="48"/>
                    </a:lnTo>
                    <a:lnTo>
                      <a:pt x="57" y="46"/>
                    </a:lnTo>
                    <a:lnTo>
                      <a:pt x="63" y="42"/>
                    </a:lnTo>
                    <a:lnTo>
                      <a:pt x="71" y="39"/>
                    </a:lnTo>
                    <a:lnTo>
                      <a:pt x="76" y="33"/>
                    </a:lnTo>
                    <a:lnTo>
                      <a:pt x="80" y="27"/>
                    </a:lnTo>
                    <a:lnTo>
                      <a:pt x="84" y="21"/>
                    </a:lnTo>
                    <a:lnTo>
                      <a:pt x="86" y="14"/>
                    </a:lnTo>
                    <a:lnTo>
                      <a:pt x="88" y="4"/>
                    </a:lnTo>
                    <a:lnTo>
                      <a:pt x="88" y="4"/>
                    </a:lnTo>
                    <a:lnTo>
                      <a:pt x="88" y="4"/>
                    </a:lnTo>
                    <a:lnTo>
                      <a:pt x="88" y="4"/>
                    </a:lnTo>
                    <a:lnTo>
                      <a:pt x="88" y="4"/>
                    </a:lnTo>
                    <a:lnTo>
                      <a:pt x="88" y="4"/>
                    </a:lnTo>
                    <a:lnTo>
                      <a:pt x="88" y="4"/>
                    </a:lnTo>
                    <a:lnTo>
                      <a:pt x="88" y="4"/>
                    </a:lnTo>
                    <a:lnTo>
                      <a:pt x="88" y="4"/>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1" name="Freeform 310"/>
              <p:cNvSpPr>
                <a:spLocks/>
              </p:cNvSpPr>
              <p:nvPr/>
            </p:nvSpPr>
            <p:spPr bwMode="auto">
              <a:xfrm>
                <a:off x="6321425" y="4516438"/>
                <a:ext cx="101600" cy="100013"/>
              </a:xfrm>
              <a:custGeom>
                <a:avLst/>
                <a:gdLst>
                  <a:gd name="T0" fmla="*/ 33 w 64"/>
                  <a:gd name="T1" fmla="*/ 63 h 63"/>
                  <a:gd name="T2" fmla="*/ 39 w 64"/>
                  <a:gd name="T3" fmla="*/ 63 h 63"/>
                  <a:gd name="T4" fmla="*/ 44 w 64"/>
                  <a:gd name="T5" fmla="*/ 62 h 63"/>
                  <a:gd name="T6" fmla="*/ 50 w 64"/>
                  <a:gd name="T7" fmla="*/ 58 h 63"/>
                  <a:gd name="T8" fmla="*/ 56 w 64"/>
                  <a:gd name="T9" fmla="*/ 54 h 63"/>
                  <a:gd name="T10" fmla="*/ 60 w 64"/>
                  <a:gd name="T11" fmla="*/ 50 h 63"/>
                  <a:gd name="T12" fmla="*/ 62 w 64"/>
                  <a:gd name="T13" fmla="*/ 44 h 63"/>
                  <a:gd name="T14" fmla="*/ 64 w 64"/>
                  <a:gd name="T15" fmla="*/ 39 h 63"/>
                  <a:gd name="T16" fmla="*/ 64 w 64"/>
                  <a:gd name="T17" fmla="*/ 33 h 63"/>
                  <a:gd name="T18" fmla="*/ 64 w 64"/>
                  <a:gd name="T19" fmla="*/ 25 h 63"/>
                  <a:gd name="T20" fmla="*/ 62 w 64"/>
                  <a:gd name="T21" fmla="*/ 19 h 63"/>
                  <a:gd name="T22" fmla="*/ 60 w 64"/>
                  <a:gd name="T23" fmla="*/ 14 h 63"/>
                  <a:gd name="T24" fmla="*/ 56 w 64"/>
                  <a:gd name="T25" fmla="*/ 10 h 63"/>
                  <a:gd name="T26" fmla="*/ 50 w 64"/>
                  <a:gd name="T27" fmla="*/ 6 h 63"/>
                  <a:gd name="T28" fmla="*/ 44 w 64"/>
                  <a:gd name="T29" fmla="*/ 2 h 63"/>
                  <a:gd name="T30" fmla="*/ 39 w 64"/>
                  <a:gd name="T31" fmla="*/ 0 h 63"/>
                  <a:gd name="T32" fmla="*/ 33 w 64"/>
                  <a:gd name="T33" fmla="*/ 0 h 63"/>
                  <a:gd name="T34" fmla="*/ 25 w 64"/>
                  <a:gd name="T35" fmla="*/ 0 h 63"/>
                  <a:gd name="T36" fmla="*/ 19 w 64"/>
                  <a:gd name="T37" fmla="*/ 2 h 63"/>
                  <a:gd name="T38" fmla="*/ 14 w 64"/>
                  <a:gd name="T39" fmla="*/ 6 h 63"/>
                  <a:gd name="T40" fmla="*/ 10 w 64"/>
                  <a:gd name="T41" fmla="*/ 10 h 63"/>
                  <a:gd name="T42" fmla="*/ 6 w 64"/>
                  <a:gd name="T43" fmla="*/ 14 h 63"/>
                  <a:gd name="T44" fmla="*/ 2 w 64"/>
                  <a:gd name="T45" fmla="*/ 19 h 63"/>
                  <a:gd name="T46" fmla="*/ 0 w 64"/>
                  <a:gd name="T47" fmla="*/ 25 h 63"/>
                  <a:gd name="T48" fmla="*/ 0 w 64"/>
                  <a:gd name="T49" fmla="*/ 33 h 63"/>
                  <a:gd name="T50" fmla="*/ 0 w 64"/>
                  <a:gd name="T51" fmla="*/ 39 h 63"/>
                  <a:gd name="T52" fmla="*/ 2 w 64"/>
                  <a:gd name="T53" fmla="*/ 44 h 63"/>
                  <a:gd name="T54" fmla="*/ 6 w 64"/>
                  <a:gd name="T55" fmla="*/ 50 h 63"/>
                  <a:gd name="T56" fmla="*/ 10 w 64"/>
                  <a:gd name="T57" fmla="*/ 54 h 63"/>
                  <a:gd name="T58" fmla="*/ 14 w 64"/>
                  <a:gd name="T59" fmla="*/ 58 h 63"/>
                  <a:gd name="T60" fmla="*/ 19 w 64"/>
                  <a:gd name="T61" fmla="*/ 62 h 63"/>
                  <a:gd name="T62" fmla="*/ 25 w 64"/>
                  <a:gd name="T63" fmla="*/ 63 h 63"/>
                  <a:gd name="T64" fmla="*/ 33 w 64"/>
                  <a:gd name="T6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33" y="63"/>
                    </a:moveTo>
                    <a:lnTo>
                      <a:pt x="39" y="63"/>
                    </a:lnTo>
                    <a:lnTo>
                      <a:pt x="44" y="62"/>
                    </a:lnTo>
                    <a:lnTo>
                      <a:pt x="50" y="58"/>
                    </a:lnTo>
                    <a:lnTo>
                      <a:pt x="56" y="54"/>
                    </a:lnTo>
                    <a:lnTo>
                      <a:pt x="60" y="50"/>
                    </a:lnTo>
                    <a:lnTo>
                      <a:pt x="62" y="44"/>
                    </a:lnTo>
                    <a:lnTo>
                      <a:pt x="64" y="39"/>
                    </a:lnTo>
                    <a:lnTo>
                      <a:pt x="64" y="33"/>
                    </a:lnTo>
                    <a:lnTo>
                      <a:pt x="64" y="25"/>
                    </a:lnTo>
                    <a:lnTo>
                      <a:pt x="62" y="19"/>
                    </a:lnTo>
                    <a:lnTo>
                      <a:pt x="60" y="14"/>
                    </a:lnTo>
                    <a:lnTo>
                      <a:pt x="56" y="10"/>
                    </a:lnTo>
                    <a:lnTo>
                      <a:pt x="50" y="6"/>
                    </a:lnTo>
                    <a:lnTo>
                      <a:pt x="44" y="2"/>
                    </a:lnTo>
                    <a:lnTo>
                      <a:pt x="39" y="0"/>
                    </a:lnTo>
                    <a:lnTo>
                      <a:pt x="33" y="0"/>
                    </a:lnTo>
                    <a:lnTo>
                      <a:pt x="25" y="0"/>
                    </a:lnTo>
                    <a:lnTo>
                      <a:pt x="19" y="2"/>
                    </a:lnTo>
                    <a:lnTo>
                      <a:pt x="14" y="6"/>
                    </a:lnTo>
                    <a:lnTo>
                      <a:pt x="10" y="10"/>
                    </a:lnTo>
                    <a:lnTo>
                      <a:pt x="6" y="14"/>
                    </a:lnTo>
                    <a:lnTo>
                      <a:pt x="2" y="19"/>
                    </a:lnTo>
                    <a:lnTo>
                      <a:pt x="0" y="25"/>
                    </a:lnTo>
                    <a:lnTo>
                      <a:pt x="0" y="33"/>
                    </a:lnTo>
                    <a:lnTo>
                      <a:pt x="0" y="39"/>
                    </a:lnTo>
                    <a:lnTo>
                      <a:pt x="2" y="44"/>
                    </a:lnTo>
                    <a:lnTo>
                      <a:pt x="6" y="50"/>
                    </a:lnTo>
                    <a:lnTo>
                      <a:pt x="10" y="54"/>
                    </a:lnTo>
                    <a:lnTo>
                      <a:pt x="14" y="58"/>
                    </a:lnTo>
                    <a:lnTo>
                      <a:pt x="19" y="62"/>
                    </a:lnTo>
                    <a:lnTo>
                      <a:pt x="25" y="63"/>
                    </a:lnTo>
                    <a:lnTo>
                      <a:pt x="33" y="63"/>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2" name="Freeform 311"/>
              <p:cNvSpPr>
                <a:spLocks/>
              </p:cNvSpPr>
              <p:nvPr/>
            </p:nvSpPr>
            <p:spPr bwMode="auto">
              <a:xfrm>
                <a:off x="6361113" y="4529138"/>
                <a:ext cx="61913" cy="87313"/>
              </a:xfrm>
              <a:custGeom>
                <a:avLst/>
                <a:gdLst>
                  <a:gd name="T0" fmla="*/ 39 w 39"/>
                  <a:gd name="T1" fmla="*/ 25 h 55"/>
                  <a:gd name="T2" fmla="*/ 39 w 39"/>
                  <a:gd name="T3" fmla="*/ 21 h 55"/>
                  <a:gd name="T4" fmla="*/ 39 w 39"/>
                  <a:gd name="T5" fmla="*/ 17 h 55"/>
                  <a:gd name="T6" fmla="*/ 39 w 39"/>
                  <a:gd name="T7" fmla="*/ 13 h 55"/>
                  <a:gd name="T8" fmla="*/ 37 w 39"/>
                  <a:gd name="T9" fmla="*/ 11 h 55"/>
                  <a:gd name="T10" fmla="*/ 35 w 39"/>
                  <a:gd name="T11" fmla="*/ 8 h 55"/>
                  <a:gd name="T12" fmla="*/ 33 w 39"/>
                  <a:gd name="T13" fmla="*/ 6 h 55"/>
                  <a:gd name="T14" fmla="*/ 31 w 39"/>
                  <a:gd name="T15" fmla="*/ 4 h 55"/>
                  <a:gd name="T16" fmla="*/ 29 w 39"/>
                  <a:gd name="T17" fmla="*/ 0 h 55"/>
                  <a:gd name="T18" fmla="*/ 23 w 39"/>
                  <a:gd name="T19" fmla="*/ 4 h 55"/>
                  <a:gd name="T20" fmla="*/ 18 w 39"/>
                  <a:gd name="T21" fmla="*/ 8 h 55"/>
                  <a:gd name="T22" fmla="*/ 14 w 39"/>
                  <a:gd name="T23" fmla="*/ 13 h 55"/>
                  <a:gd name="T24" fmla="*/ 8 w 39"/>
                  <a:gd name="T25" fmla="*/ 19 h 55"/>
                  <a:gd name="T26" fmla="*/ 6 w 39"/>
                  <a:gd name="T27" fmla="*/ 25 h 55"/>
                  <a:gd name="T28" fmla="*/ 2 w 39"/>
                  <a:gd name="T29" fmla="*/ 32 h 55"/>
                  <a:gd name="T30" fmla="*/ 0 w 39"/>
                  <a:gd name="T31" fmla="*/ 40 h 55"/>
                  <a:gd name="T32" fmla="*/ 0 w 39"/>
                  <a:gd name="T33" fmla="*/ 48 h 55"/>
                  <a:gd name="T34" fmla="*/ 0 w 39"/>
                  <a:gd name="T35" fmla="*/ 48 h 55"/>
                  <a:gd name="T36" fmla="*/ 0 w 39"/>
                  <a:gd name="T37" fmla="*/ 50 h 55"/>
                  <a:gd name="T38" fmla="*/ 0 w 39"/>
                  <a:gd name="T39" fmla="*/ 50 h 55"/>
                  <a:gd name="T40" fmla="*/ 0 w 39"/>
                  <a:gd name="T41" fmla="*/ 52 h 55"/>
                  <a:gd name="T42" fmla="*/ 0 w 39"/>
                  <a:gd name="T43" fmla="*/ 52 h 55"/>
                  <a:gd name="T44" fmla="*/ 0 w 39"/>
                  <a:gd name="T45" fmla="*/ 54 h 55"/>
                  <a:gd name="T46" fmla="*/ 0 w 39"/>
                  <a:gd name="T47" fmla="*/ 54 h 55"/>
                  <a:gd name="T48" fmla="*/ 2 w 39"/>
                  <a:gd name="T49" fmla="*/ 55 h 55"/>
                  <a:gd name="T50" fmla="*/ 2 w 39"/>
                  <a:gd name="T51" fmla="*/ 55 h 55"/>
                  <a:gd name="T52" fmla="*/ 2 w 39"/>
                  <a:gd name="T53" fmla="*/ 55 h 55"/>
                  <a:gd name="T54" fmla="*/ 4 w 39"/>
                  <a:gd name="T55" fmla="*/ 55 h 55"/>
                  <a:gd name="T56" fmla="*/ 4 w 39"/>
                  <a:gd name="T57" fmla="*/ 55 h 55"/>
                  <a:gd name="T58" fmla="*/ 4 w 39"/>
                  <a:gd name="T59" fmla="*/ 55 h 55"/>
                  <a:gd name="T60" fmla="*/ 6 w 39"/>
                  <a:gd name="T61" fmla="*/ 55 h 55"/>
                  <a:gd name="T62" fmla="*/ 6 w 39"/>
                  <a:gd name="T63" fmla="*/ 55 h 55"/>
                  <a:gd name="T64" fmla="*/ 8 w 39"/>
                  <a:gd name="T65" fmla="*/ 55 h 55"/>
                  <a:gd name="T66" fmla="*/ 14 w 39"/>
                  <a:gd name="T67" fmla="*/ 55 h 55"/>
                  <a:gd name="T68" fmla="*/ 19 w 39"/>
                  <a:gd name="T69" fmla="*/ 54 h 55"/>
                  <a:gd name="T70" fmla="*/ 25 w 39"/>
                  <a:gd name="T71" fmla="*/ 50 h 55"/>
                  <a:gd name="T72" fmla="*/ 31 w 39"/>
                  <a:gd name="T73" fmla="*/ 46 h 55"/>
                  <a:gd name="T74" fmla="*/ 35 w 39"/>
                  <a:gd name="T75" fmla="*/ 42 h 55"/>
                  <a:gd name="T76" fmla="*/ 37 w 39"/>
                  <a:gd name="T77" fmla="*/ 36 h 55"/>
                  <a:gd name="T78" fmla="*/ 39 w 39"/>
                  <a:gd name="T79" fmla="*/ 31 h 55"/>
                  <a:gd name="T80" fmla="*/ 39 w 39"/>
                  <a:gd name="T8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55">
                    <a:moveTo>
                      <a:pt x="39" y="25"/>
                    </a:moveTo>
                    <a:lnTo>
                      <a:pt x="39" y="21"/>
                    </a:lnTo>
                    <a:lnTo>
                      <a:pt x="39" y="17"/>
                    </a:lnTo>
                    <a:lnTo>
                      <a:pt x="39" y="13"/>
                    </a:lnTo>
                    <a:lnTo>
                      <a:pt x="37" y="11"/>
                    </a:lnTo>
                    <a:lnTo>
                      <a:pt x="35" y="8"/>
                    </a:lnTo>
                    <a:lnTo>
                      <a:pt x="33" y="6"/>
                    </a:lnTo>
                    <a:lnTo>
                      <a:pt x="31" y="4"/>
                    </a:lnTo>
                    <a:lnTo>
                      <a:pt x="29" y="0"/>
                    </a:lnTo>
                    <a:lnTo>
                      <a:pt x="23" y="4"/>
                    </a:lnTo>
                    <a:lnTo>
                      <a:pt x="18" y="8"/>
                    </a:lnTo>
                    <a:lnTo>
                      <a:pt x="14" y="13"/>
                    </a:lnTo>
                    <a:lnTo>
                      <a:pt x="8" y="19"/>
                    </a:lnTo>
                    <a:lnTo>
                      <a:pt x="6" y="25"/>
                    </a:lnTo>
                    <a:lnTo>
                      <a:pt x="2" y="32"/>
                    </a:lnTo>
                    <a:lnTo>
                      <a:pt x="0" y="40"/>
                    </a:lnTo>
                    <a:lnTo>
                      <a:pt x="0" y="48"/>
                    </a:lnTo>
                    <a:lnTo>
                      <a:pt x="0" y="48"/>
                    </a:lnTo>
                    <a:lnTo>
                      <a:pt x="0" y="50"/>
                    </a:lnTo>
                    <a:lnTo>
                      <a:pt x="0" y="50"/>
                    </a:lnTo>
                    <a:lnTo>
                      <a:pt x="0" y="52"/>
                    </a:lnTo>
                    <a:lnTo>
                      <a:pt x="0" y="52"/>
                    </a:lnTo>
                    <a:lnTo>
                      <a:pt x="0" y="54"/>
                    </a:lnTo>
                    <a:lnTo>
                      <a:pt x="0" y="54"/>
                    </a:lnTo>
                    <a:lnTo>
                      <a:pt x="2" y="55"/>
                    </a:lnTo>
                    <a:lnTo>
                      <a:pt x="2" y="55"/>
                    </a:lnTo>
                    <a:lnTo>
                      <a:pt x="2" y="55"/>
                    </a:lnTo>
                    <a:lnTo>
                      <a:pt x="4" y="55"/>
                    </a:lnTo>
                    <a:lnTo>
                      <a:pt x="4" y="55"/>
                    </a:lnTo>
                    <a:lnTo>
                      <a:pt x="4" y="55"/>
                    </a:lnTo>
                    <a:lnTo>
                      <a:pt x="6" y="55"/>
                    </a:lnTo>
                    <a:lnTo>
                      <a:pt x="6" y="55"/>
                    </a:lnTo>
                    <a:lnTo>
                      <a:pt x="8" y="55"/>
                    </a:lnTo>
                    <a:lnTo>
                      <a:pt x="14" y="55"/>
                    </a:lnTo>
                    <a:lnTo>
                      <a:pt x="19" y="54"/>
                    </a:lnTo>
                    <a:lnTo>
                      <a:pt x="25" y="50"/>
                    </a:lnTo>
                    <a:lnTo>
                      <a:pt x="31" y="46"/>
                    </a:lnTo>
                    <a:lnTo>
                      <a:pt x="35" y="42"/>
                    </a:lnTo>
                    <a:lnTo>
                      <a:pt x="37" y="36"/>
                    </a:lnTo>
                    <a:lnTo>
                      <a:pt x="39" y="31"/>
                    </a:lnTo>
                    <a:lnTo>
                      <a:pt x="39" y="25"/>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3" name="Freeform 312"/>
              <p:cNvSpPr>
                <a:spLocks/>
              </p:cNvSpPr>
              <p:nvPr/>
            </p:nvSpPr>
            <p:spPr bwMode="auto">
              <a:xfrm>
                <a:off x="6321425" y="4565650"/>
                <a:ext cx="104775" cy="53975"/>
              </a:xfrm>
              <a:custGeom>
                <a:avLst/>
                <a:gdLst>
                  <a:gd name="T0" fmla="*/ 60 w 66"/>
                  <a:gd name="T1" fmla="*/ 2 h 34"/>
                  <a:gd name="T2" fmla="*/ 50 w 66"/>
                  <a:gd name="T3" fmla="*/ 6 h 34"/>
                  <a:gd name="T4" fmla="*/ 43 w 66"/>
                  <a:gd name="T5" fmla="*/ 9 h 34"/>
                  <a:gd name="T6" fmla="*/ 37 w 66"/>
                  <a:gd name="T7" fmla="*/ 13 h 34"/>
                  <a:gd name="T8" fmla="*/ 31 w 66"/>
                  <a:gd name="T9" fmla="*/ 13 h 34"/>
                  <a:gd name="T10" fmla="*/ 25 w 66"/>
                  <a:gd name="T11" fmla="*/ 8 h 34"/>
                  <a:gd name="T12" fmla="*/ 16 w 66"/>
                  <a:gd name="T13" fmla="*/ 2 h 34"/>
                  <a:gd name="T14" fmla="*/ 6 w 66"/>
                  <a:gd name="T15" fmla="*/ 0 h 34"/>
                  <a:gd name="T16" fmla="*/ 0 w 66"/>
                  <a:gd name="T17" fmla="*/ 0 h 34"/>
                  <a:gd name="T18" fmla="*/ 0 w 66"/>
                  <a:gd name="T19" fmla="*/ 0 h 34"/>
                  <a:gd name="T20" fmla="*/ 0 w 66"/>
                  <a:gd name="T21" fmla="*/ 0 h 34"/>
                  <a:gd name="T22" fmla="*/ 0 w 66"/>
                  <a:gd name="T23" fmla="*/ 0 h 34"/>
                  <a:gd name="T24" fmla="*/ 0 w 66"/>
                  <a:gd name="T25" fmla="*/ 0 h 34"/>
                  <a:gd name="T26" fmla="*/ 0 w 66"/>
                  <a:gd name="T27" fmla="*/ 0 h 34"/>
                  <a:gd name="T28" fmla="*/ 0 w 66"/>
                  <a:gd name="T29" fmla="*/ 2 h 34"/>
                  <a:gd name="T30" fmla="*/ 0 w 66"/>
                  <a:gd name="T31" fmla="*/ 2 h 34"/>
                  <a:gd name="T32" fmla="*/ 0 w 66"/>
                  <a:gd name="T33" fmla="*/ 8 h 34"/>
                  <a:gd name="T34" fmla="*/ 6 w 66"/>
                  <a:gd name="T35" fmla="*/ 19 h 34"/>
                  <a:gd name="T36" fmla="*/ 12 w 66"/>
                  <a:gd name="T37" fmla="*/ 27 h 34"/>
                  <a:gd name="T38" fmla="*/ 23 w 66"/>
                  <a:gd name="T39" fmla="*/ 32 h 34"/>
                  <a:gd name="T40" fmla="*/ 29 w 66"/>
                  <a:gd name="T41" fmla="*/ 34 h 34"/>
                  <a:gd name="T42" fmla="*/ 31 w 66"/>
                  <a:gd name="T43" fmla="*/ 34 h 34"/>
                  <a:gd name="T44" fmla="*/ 31 w 66"/>
                  <a:gd name="T45" fmla="*/ 34 h 34"/>
                  <a:gd name="T46" fmla="*/ 33 w 66"/>
                  <a:gd name="T47" fmla="*/ 34 h 34"/>
                  <a:gd name="T48" fmla="*/ 33 w 66"/>
                  <a:gd name="T49" fmla="*/ 34 h 34"/>
                  <a:gd name="T50" fmla="*/ 35 w 66"/>
                  <a:gd name="T51" fmla="*/ 34 h 34"/>
                  <a:gd name="T52" fmla="*/ 35 w 66"/>
                  <a:gd name="T53" fmla="*/ 34 h 34"/>
                  <a:gd name="T54" fmla="*/ 37 w 66"/>
                  <a:gd name="T55" fmla="*/ 34 h 34"/>
                  <a:gd name="T56" fmla="*/ 43 w 66"/>
                  <a:gd name="T57" fmla="*/ 32 h 34"/>
                  <a:gd name="T58" fmla="*/ 52 w 66"/>
                  <a:gd name="T59" fmla="*/ 27 h 34"/>
                  <a:gd name="T60" fmla="*/ 60 w 66"/>
                  <a:gd name="T61" fmla="*/ 19 h 34"/>
                  <a:gd name="T62" fmla="*/ 64 w 66"/>
                  <a:gd name="T63" fmla="*/ 8 h 34"/>
                  <a:gd name="T64" fmla="*/ 66 w 66"/>
                  <a:gd name="T65" fmla="*/ 2 h 34"/>
                  <a:gd name="T66" fmla="*/ 66 w 66"/>
                  <a:gd name="T67" fmla="*/ 2 h 34"/>
                  <a:gd name="T68" fmla="*/ 64 w 66"/>
                  <a:gd name="T69" fmla="*/ 2 h 34"/>
                  <a:gd name="T70" fmla="*/ 64 w 66"/>
                  <a:gd name="T7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34">
                    <a:moveTo>
                      <a:pt x="64" y="2"/>
                    </a:moveTo>
                    <a:lnTo>
                      <a:pt x="60" y="2"/>
                    </a:lnTo>
                    <a:lnTo>
                      <a:pt x="54" y="4"/>
                    </a:lnTo>
                    <a:lnTo>
                      <a:pt x="50" y="6"/>
                    </a:lnTo>
                    <a:lnTo>
                      <a:pt x="46" y="6"/>
                    </a:lnTo>
                    <a:lnTo>
                      <a:pt x="43" y="9"/>
                    </a:lnTo>
                    <a:lnTo>
                      <a:pt x="39" y="11"/>
                    </a:lnTo>
                    <a:lnTo>
                      <a:pt x="37" y="13"/>
                    </a:lnTo>
                    <a:lnTo>
                      <a:pt x="33" y="17"/>
                    </a:lnTo>
                    <a:lnTo>
                      <a:pt x="31" y="13"/>
                    </a:lnTo>
                    <a:lnTo>
                      <a:pt x="27" y="9"/>
                    </a:lnTo>
                    <a:lnTo>
                      <a:pt x="25" y="8"/>
                    </a:lnTo>
                    <a:lnTo>
                      <a:pt x="21" y="4"/>
                    </a:lnTo>
                    <a:lnTo>
                      <a:pt x="16" y="2"/>
                    </a:lnTo>
                    <a:lnTo>
                      <a:pt x="12" y="2"/>
                    </a:lnTo>
                    <a:lnTo>
                      <a:pt x="6"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8"/>
                    </a:lnTo>
                    <a:lnTo>
                      <a:pt x="2" y="13"/>
                    </a:lnTo>
                    <a:lnTo>
                      <a:pt x="6" y="19"/>
                    </a:lnTo>
                    <a:lnTo>
                      <a:pt x="8" y="23"/>
                    </a:lnTo>
                    <a:lnTo>
                      <a:pt x="12" y="27"/>
                    </a:lnTo>
                    <a:lnTo>
                      <a:pt x="18" y="31"/>
                    </a:lnTo>
                    <a:lnTo>
                      <a:pt x="23" y="32"/>
                    </a:lnTo>
                    <a:lnTo>
                      <a:pt x="29" y="34"/>
                    </a:lnTo>
                    <a:lnTo>
                      <a:pt x="29" y="34"/>
                    </a:lnTo>
                    <a:lnTo>
                      <a:pt x="29" y="34"/>
                    </a:lnTo>
                    <a:lnTo>
                      <a:pt x="31" y="34"/>
                    </a:lnTo>
                    <a:lnTo>
                      <a:pt x="31" y="34"/>
                    </a:lnTo>
                    <a:lnTo>
                      <a:pt x="31" y="34"/>
                    </a:lnTo>
                    <a:lnTo>
                      <a:pt x="31" y="34"/>
                    </a:lnTo>
                    <a:lnTo>
                      <a:pt x="33" y="34"/>
                    </a:lnTo>
                    <a:lnTo>
                      <a:pt x="33" y="34"/>
                    </a:lnTo>
                    <a:lnTo>
                      <a:pt x="33" y="34"/>
                    </a:lnTo>
                    <a:lnTo>
                      <a:pt x="33" y="34"/>
                    </a:lnTo>
                    <a:lnTo>
                      <a:pt x="35" y="34"/>
                    </a:lnTo>
                    <a:lnTo>
                      <a:pt x="35" y="34"/>
                    </a:lnTo>
                    <a:lnTo>
                      <a:pt x="35" y="34"/>
                    </a:lnTo>
                    <a:lnTo>
                      <a:pt x="35" y="34"/>
                    </a:lnTo>
                    <a:lnTo>
                      <a:pt x="37" y="34"/>
                    </a:lnTo>
                    <a:lnTo>
                      <a:pt x="37" y="34"/>
                    </a:lnTo>
                    <a:lnTo>
                      <a:pt x="43" y="32"/>
                    </a:lnTo>
                    <a:lnTo>
                      <a:pt x="48" y="31"/>
                    </a:lnTo>
                    <a:lnTo>
                      <a:pt x="52" y="27"/>
                    </a:lnTo>
                    <a:lnTo>
                      <a:pt x="56" y="23"/>
                    </a:lnTo>
                    <a:lnTo>
                      <a:pt x="60" y="19"/>
                    </a:lnTo>
                    <a:lnTo>
                      <a:pt x="62" y="13"/>
                    </a:lnTo>
                    <a:lnTo>
                      <a:pt x="64" y="8"/>
                    </a:lnTo>
                    <a:lnTo>
                      <a:pt x="66" y="2"/>
                    </a:lnTo>
                    <a:lnTo>
                      <a:pt x="66" y="2"/>
                    </a:lnTo>
                    <a:lnTo>
                      <a:pt x="66" y="2"/>
                    </a:lnTo>
                    <a:lnTo>
                      <a:pt x="66" y="2"/>
                    </a:lnTo>
                    <a:lnTo>
                      <a:pt x="66" y="2"/>
                    </a:lnTo>
                    <a:lnTo>
                      <a:pt x="64" y="2"/>
                    </a:lnTo>
                    <a:lnTo>
                      <a:pt x="64" y="2"/>
                    </a:lnTo>
                    <a:lnTo>
                      <a:pt x="64" y="2"/>
                    </a:lnTo>
                    <a:lnTo>
                      <a:pt x="64" y="2"/>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4" name="Freeform 313"/>
              <p:cNvSpPr>
                <a:spLocks/>
              </p:cNvSpPr>
              <p:nvPr/>
            </p:nvSpPr>
            <p:spPr bwMode="auto">
              <a:xfrm>
                <a:off x="5713413" y="4330700"/>
                <a:ext cx="80963" cy="82550"/>
              </a:xfrm>
              <a:custGeom>
                <a:avLst/>
                <a:gdLst>
                  <a:gd name="T0" fmla="*/ 25 w 51"/>
                  <a:gd name="T1" fmla="*/ 52 h 52"/>
                  <a:gd name="T2" fmla="*/ 21 w 51"/>
                  <a:gd name="T3" fmla="*/ 52 h 52"/>
                  <a:gd name="T4" fmla="*/ 15 w 51"/>
                  <a:gd name="T5" fmla="*/ 50 h 52"/>
                  <a:gd name="T6" fmla="*/ 11 w 51"/>
                  <a:gd name="T7" fmla="*/ 48 h 52"/>
                  <a:gd name="T8" fmla="*/ 7 w 51"/>
                  <a:gd name="T9" fmla="*/ 44 h 52"/>
                  <a:gd name="T10" fmla="*/ 3 w 51"/>
                  <a:gd name="T11" fmla="*/ 40 h 52"/>
                  <a:gd name="T12" fmla="*/ 2 w 51"/>
                  <a:gd name="T13" fmla="*/ 37 h 52"/>
                  <a:gd name="T14" fmla="*/ 0 w 51"/>
                  <a:gd name="T15" fmla="*/ 31 h 52"/>
                  <a:gd name="T16" fmla="*/ 0 w 51"/>
                  <a:gd name="T17" fmla="*/ 25 h 52"/>
                  <a:gd name="T18" fmla="*/ 0 w 51"/>
                  <a:gd name="T19" fmla="*/ 21 h 52"/>
                  <a:gd name="T20" fmla="*/ 2 w 51"/>
                  <a:gd name="T21" fmla="*/ 16 h 52"/>
                  <a:gd name="T22" fmla="*/ 3 w 51"/>
                  <a:gd name="T23" fmla="*/ 12 h 52"/>
                  <a:gd name="T24" fmla="*/ 7 w 51"/>
                  <a:gd name="T25" fmla="*/ 8 h 52"/>
                  <a:gd name="T26" fmla="*/ 11 w 51"/>
                  <a:gd name="T27" fmla="*/ 4 h 52"/>
                  <a:gd name="T28" fmla="*/ 15 w 51"/>
                  <a:gd name="T29" fmla="*/ 2 h 52"/>
                  <a:gd name="T30" fmla="*/ 21 w 51"/>
                  <a:gd name="T31" fmla="*/ 0 h 52"/>
                  <a:gd name="T32" fmla="*/ 25 w 51"/>
                  <a:gd name="T33" fmla="*/ 0 h 52"/>
                  <a:gd name="T34" fmla="*/ 30 w 51"/>
                  <a:gd name="T35" fmla="*/ 0 h 52"/>
                  <a:gd name="T36" fmla="*/ 36 w 51"/>
                  <a:gd name="T37" fmla="*/ 2 h 52"/>
                  <a:gd name="T38" fmla="*/ 40 w 51"/>
                  <a:gd name="T39" fmla="*/ 4 h 52"/>
                  <a:gd name="T40" fmla="*/ 44 w 51"/>
                  <a:gd name="T41" fmla="*/ 8 h 52"/>
                  <a:gd name="T42" fmla="*/ 48 w 51"/>
                  <a:gd name="T43" fmla="*/ 12 h 52"/>
                  <a:gd name="T44" fmla="*/ 50 w 51"/>
                  <a:gd name="T45" fmla="*/ 16 h 52"/>
                  <a:gd name="T46" fmla="*/ 51 w 51"/>
                  <a:gd name="T47" fmla="*/ 21 h 52"/>
                  <a:gd name="T48" fmla="*/ 51 w 51"/>
                  <a:gd name="T49" fmla="*/ 25 h 52"/>
                  <a:gd name="T50" fmla="*/ 51 w 51"/>
                  <a:gd name="T51" fmla="*/ 31 h 52"/>
                  <a:gd name="T52" fmla="*/ 50 w 51"/>
                  <a:gd name="T53" fmla="*/ 37 h 52"/>
                  <a:gd name="T54" fmla="*/ 48 w 51"/>
                  <a:gd name="T55" fmla="*/ 40 h 52"/>
                  <a:gd name="T56" fmla="*/ 44 w 51"/>
                  <a:gd name="T57" fmla="*/ 44 h 52"/>
                  <a:gd name="T58" fmla="*/ 40 w 51"/>
                  <a:gd name="T59" fmla="*/ 48 h 52"/>
                  <a:gd name="T60" fmla="*/ 36 w 51"/>
                  <a:gd name="T61" fmla="*/ 50 h 52"/>
                  <a:gd name="T62" fmla="*/ 30 w 51"/>
                  <a:gd name="T63" fmla="*/ 52 h 52"/>
                  <a:gd name="T64" fmla="*/ 25 w 5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2">
                    <a:moveTo>
                      <a:pt x="25" y="52"/>
                    </a:moveTo>
                    <a:lnTo>
                      <a:pt x="21" y="52"/>
                    </a:lnTo>
                    <a:lnTo>
                      <a:pt x="15" y="50"/>
                    </a:lnTo>
                    <a:lnTo>
                      <a:pt x="11" y="48"/>
                    </a:lnTo>
                    <a:lnTo>
                      <a:pt x="7" y="44"/>
                    </a:lnTo>
                    <a:lnTo>
                      <a:pt x="3" y="40"/>
                    </a:lnTo>
                    <a:lnTo>
                      <a:pt x="2" y="37"/>
                    </a:lnTo>
                    <a:lnTo>
                      <a:pt x="0" y="31"/>
                    </a:lnTo>
                    <a:lnTo>
                      <a:pt x="0" y="25"/>
                    </a:lnTo>
                    <a:lnTo>
                      <a:pt x="0" y="21"/>
                    </a:lnTo>
                    <a:lnTo>
                      <a:pt x="2" y="16"/>
                    </a:lnTo>
                    <a:lnTo>
                      <a:pt x="3" y="12"/>
                    </a:lnTo>
                    <a:lnTo>
                      <a:pt x="7" y="8"/>
                    </a:lnTo>
                    <a:lnTo>
                      <a:pt x="11" y="4"/>
                    </a:lnTo>
                    <a:lnTo>
                      <a:pt x="15" y="2"/>
                    </a:lnTo>
                    <a:lnTo>
                      <a:pt x="21" y="0"/>
                    </a:lnTo>
                    <a:lnTo>
                      <a:pt x="25" y="0"/>
                    </a:lnTo>
                    <a:lnTo>
                      <a:pt x="30" y="0"/>
                    </a:lnTo>
                    <a:lnTo>
                      <a:pt x="36" y="2"/>
                    </a:lnTo>
                    <a:lnTo>
                      <a:pt x="40" y="4"/>
                    </a:lnTo>
                    <a:lnTo>
                      <a:pt x="44" y="8"/>
                    </a:lnTo>
                    <a:lnTo>
                      <a:pt x="48" y="12"/>
                    </a:lnTo>
                    <a:lnTo>
                      <a:pt x="50" y="16"/>
                    </a:lnTo>
                    <a:lnTo>
                      <a:pt x="51" y="21"/>
                    </a:lnTo>
                    <a:lnTo>
                      <a:pt x="51" y="25"/>
                    </a:lnTo>
                    <a:lnTo>
                      <a:pt x="51" y="31"/>
                    </a:lnTo>
                    <a:lnTo>
                      <a:pt x="50" y="37"/>
                    </a:lnTo>
                    <a:lnTo>
                      <a:pt x="48" y="40"/>
                    </a:lnTo>
                    <a:lnTo>
                      <a:pt x="44" y="44"/>
                    </a:lnTo>
                    <a:lnTo>
                      <a:pt x="40" y="48"/>
                    </a:lnTo>
                    <a:lnTo>
                      <a:pt x="36" y="50"/>
                    </a:lnTo>
                    <a:lnTo>
                      <a:pt x="30" y="52"/>
                    </a:lnTo>
                    <a:lnTo>
                      <a:pt x="25" y="52"/>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5" name="Freeform 314"/>
              <p:cNvSpPr>
                <a:spLocks/>
              </p:cNvSpPr>
              <p:nvPr/>
            </p:nvSpPr>
            <p:spPr bwMode="auto">
              <a:xfrm>
                <a:off x="5713413" y="4340225"/>
                <a:ext cx="47625" cy="73025"/>
              </a:xfrm>
              <a:custGeom>
                <a:avLst/>
                <a:gdLst>
                  <a:gd name="T0" fmla="*/ 0 w 30"/>
                  <a:gd name="T1" fmla="*/ 19 h 46"/>
                  <a:gd name="T2" fmla="*/ 0 w 30"/>
                  <a:gd name="T3" fmla="*/ 17 h 46"/>
                  <a:gd name="T4" fmla="*/ 0 w 30"/>
                  <a:gd name="T5" fmla="*/ 13 h 46"/>
                  <a:gd name="T6" fmla="*/ 0 w 30"/>
                  <a:gd name="T7" fmla="*/ 11 h 46"/>
                  <a:gd name="T8" fmla="*/ 2 w 30"/>
                  <a:gd name="T9" fmla="*/ 10 h 46"/>
                  <a:gd name="T10" fmla="*/ 3 w 30"/>
                  <a:gd name="T11" fmla="*/ 8 h 46"/>
                  <a:gd name="T12" fmla="*/ 3 w 30"/>
                  <a:gd name="T13" fmla="*/ 4 h 46"/>
                  <a:gd name="T14" fmla="*/ 5 w 30"/>
                  <a:gd name="T15" fmla="*/ 2 h 46"/>
                  <a:gd name="T16" fmla="*/ 7 w 30"/>
                  <a:gd name="T17" fmla="*/ 0 h 46"/>
                  <a:gd name="T18" fmla="*/ 13 w 30"/>
                  <a:gd name="T19" fmla="*/ 4 h 46"/>
                  <a:gd name="T20" fmla="*/ 17 w 30"/>
                  <a:gd name="T21" fmla="*/ 8 h 46"/>
                  <a:gd name="T22" fmla="*/ 21 w 30"/>
                  <a:gd name="T23" fmla="*/ 11 h 46"/>
                  <a:gd name="T24" fmla="*/ 25 w 30"/>
                  <a:gd name="T25" fmla="*/ 15 h 46"/>
                  <a:gd name="T26" fmla="*/ 27 w 30"/>
                  <a:gd name="T27" fmla="*/ 21 h 46"/>
                  <a:gd name="T28" fmla="*/ 28 w 30"/>
                  <a:gd name="T29" fmla="*/ 27 h 46"/>
                  <a:gd name="T30" fmla="*/ 30 w 30"/>
                  <a:gd name="T31" fmla="*/ 33 h 46"/>
                  <a:gd name="T32" fmla="*/ 30 w 30"/>
                  <a:gd name="T33" fmla="*/ 38 h 46"/>
                  <a:gd name="T34" fmla="*/ 30 w 30"/>
                  <a:gd name="T35" fmla="*/ 40 h 46"/>
                  <a:gd name="T36" fmla="*/ 30 w 30"/>
                  <a:gd name="T37" fmla="*/ 40 h 46"/>
                  <a:gd name="T38" fmla="*/ 30 w 30"/>
                  <a:gd name="T39" fmla="*/ 42 h 46"/>
                  <a:gd name="T40" fmla="*/ 30 w 30"/>
                  <a:gd name="T41" fmla="*/ 42 h 46"/>
                  <a:gd name="T42" fmla="*/ 30 w 30"/>
                  <a:gd name="T43" fmla="*/ 42 h 46"/>
                  <a:gd name="T44" fmla="*/ 30 w 30"/>
                  <a:gd name="T45" fmla="*/ 44 h 46"/>
                  <a:gd name="T46" fmla="*/ 30 w 30"/>
                  <a:gd name="T47" fmla="*/ 44 h 46"/>
                  <a:gd name="T48" fmla="*/ 30 w 30"/>
                  <a:gd name="T49" fmla="*/ 46 h 46"/>
                  <a:gd name="T50" fmla="*/ 30 w 30"/>
                  <a:gd name="T51" fmla="*/ 46 h 46"/>
                  <a:gd name="T52" fmla="*/ 28 w 30"/>
                  <a:gd name="T53" fmla="*/ 46 h 46"/>
                  <a:gd name="T54" fmla="*/ 28 w 30"/>
                  <a:gd name="T55" fmla="*/ 46 h 46"/>
                  <a:gd name="T56" fmla="*/ 28 w 30"/>
                  <a:gd name="T57" fmla="*/ 46 h 46"/>
                  <a:gd name="T58" fmla="*/ 27 w 30"/>
                  <a:gd name="T59" fmla="*/ 46 h 46"/>
                  <a:gd name="T60" fmla="*/ 27 w 30"/>
                  <a:gd name="T61" fmla="*/ 46 h 46"/>
                  <a:gd name="T62" fmla="*/ 27 w 30"/>
                  <a:gd name="T63" fmla="*/ 46 h 46"/>
                  <a:gd name="T64" fmla="*/ 25 w 30"/>
                  <a:gd name="T65" fmla="*/ 46 h 46"/>
                  <a:gd name="T66" fmla="*/ 21 w 30"/>
                  <a:gd name="T67" fmla="*/ 46 h 46"/>
                  <a:gd name="T68" fmla="*/ 15 w 30"/>
                  <a:gd name="T69" fmla="*/ 44 h 46"/>
                  <a:gd name="T70" fmla="*/ 11 w 30"/>
                  <a:gd name="T71" fmla="*/ 42 h 46"/>
                  <a:gd name="T72" fmla="*/ 7 w 30"/>
                  <a:gd name="T73" fmla="*/ 38 h 46"/>
                  <a:gd name="T74" fmla="*/ 3 w 30"/>
                  <a:gd name="T75" fmla="*/ 34 h 46"/>
                  <a:gd name="T76" fmla="*/ 2 w 30"/>
                  <a:gd name="T77" fmla="*/ 31 h 46"/>
                  <a:gd name="T78" fmla="*/ 0 w 30"/>
                  <a:gd name="T79" fmla="*/ 25 h 46"/>
                  <a:gd name="T80" fmla="*/ 0 w 30"/>
                  <a:gd name="T8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46">
                    <a:moveTo>
                      <a:pt x="0" y="19"/>
                    </a:moveTo>
                    <a:lnTo>
                      <a:pt x="0" y="17"/>
                    </a:lnTo>
                    <a:lnTo>
                      <a:pt x="0" y="13"/>
                    </a:lnTo>
                    <a:lnTo>
                      <a:pt x="0" y="11"/>
                    </a:lnTo>
                    <a:lnTo>
                      <a:pt x="2" y="10"/>
                    </a:lnTo>
                    <a:lnTo>
                      <a:pt x="3" y="8"/>
                    </a:lnTo>
                    <a:lnTo>
                      <a:pt x="3" y="4"/>
                    </a:lnTo>
                    <a:lnTo>
                      <a:pt x="5" y="2"/>
                    </a:lnTo>
                    <a:lnTo>
                      <a:pt x="7" y="0"/>
                    </a:lnTo>
                    <a:lnTo>
                      <a:pt x="13" y="4"/>
                    </a:lnTo>
                    <a:lnTo>
                      <a:pt x="17" y="8"/>
                    </a:lnTo>
                    <a:lnTo>
                      <a:pt x="21" y="11"/>
                    </a:lnTo>
                    <a:lnTo>
                      <a:pt x="25" y="15"/>
                    </a:lnTo>
                    <a:lnTo>
                      <a:pt x="27" y="21"/>
                    </a:lnTo>
                    <a:lnTo>
                      <a:pt x="28" y="27"/>
                    </a:lnTo>
                    <a:lnTo>
                      <a:pt x="30" y="33"/>
                    </a:lnTo>
                    <a:lnTo>
                      <a:pt x="30" y="38"/>
                    </a:lnTo>
                    <a:lnTo>
                      <a:pt x="30" y="40"/>
                    </a:lnTo>
                    <a:lnTo>
                      <a:pt x="30" y="40"/>
                    </a:lnTo>
                    <a:lnTo>
                      <a:pt x="30" y="42"/>
                    </a:lnTo>
                    <a:lnTo>
                      <a:pt x="30" y="42"/>
                    </a:lnTo>
                    <a:lnTo>
                      <a:pt x="30" y="42"/>
                    </a:lnTo>
                    <a:lnTo>
                      <a:pt x="30" y="44"/>
                    </a:lnTo>
                    <a:lnTo>
                      <a:pt x="30" y="44"/>
                    </a:lnTo>
                    <a:lnTo>
                      <a:pt x="30" y="46"/>
                    </a:lnTo>
                    <a:lnTo>
                      <a:pt x="30" y="46"/>
                    </a:lnTo>
                    <a:lnTo>
                      <a:pt x="28" y="46"/>
                    </a:lnTo>
                    <a:lnTo>
                      <a:pt x="28" y="46"/>
                    </a:lnTo>
                    <a:lnTo>
                      <a:pt x="28" y="46"/>
                    </a:lnTo>
                    <a:lnTo>
                      <a:pt x="27" y="46"/>
                    </a:lnTo>
                    <a:lnTo>
                      <a:pt x="27" y="46"/>
                    </a:lnTo>
                    <a:lnTo>
                      <a:pt x="27" y="46"/>
                    </a:lnTo>
                    <a:lnTo>
                      <a:pt x="25" y="46"/>
                    </a:lnTo>
                    <a:lnTo>
                      <a:pt x="21" y="46"/>
                    </a:lnTo>
                    <a:lnTo>
                      <a:pt x="15" y="44"/>
                    </a:lnTo>
                    <a:lnTo>
                      <a:pt x="11" y="42"/>
                    </a:lnTo>
                    <a:lnTo>
                      <a:pt x="7" y="38"/>
                    </a:lnTo>
                    <a:lnTo>
                      <a:pt x="3" y="34"/>
                    </a:lnTo>
                    <a:lnTo>
                      <a:pt x="2" y="31"/>
                    </a:lnTo>
                    <a:lnTo>
                      <a:pt x="0" y="25"/>
                    </a:lnTo>
                    <a:lnTo>
                      <a:pt x="0" y="19"/>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6" name="Freeform 315"/>
              <p:cNvSpPr>
                <a:spLocks/>
              </p:cNvSpPr>
              <p:nvPr/>
            </p:nvSpPr>
            <p:spPr bwMode="auto">
              <a:xfrm>
                <a:off x="5713413" y="4370388"/>
                <a:ext cx="80963" cy="42863"/>
              </a:xfrm>
              <a:custGeom>
                <a:avLst/>
                <a:gdLst>
                  <a:gd name="T0" fmla="*/ 3 w 51"/>
                  <a:gd name="T1" fmla="*/ 2 h 27"/>
                  <a:gd name="T2" fmla="*/ 11 w 51"/>
                  <a:gd name="T3" fmla="*/ 4 h 27"/>
                  <a:gd name="T4" fmla="*/ 17 w 51"/>
                  <a:gd name="T5" fmla="*/ 8 h 27"/>
                  <a:gd name="T6" fmla="*/ 23 w 51"/>
                  <a:gd name="T7" fmla="*/ 12 h 27"/>
                  <a:gd name="T8" fmla="*/ 27 w 51"/>
                  <a:gd name="T9" fmla="*/ 12 h 27"/>
                  <a:gd name="T10" fmla="*/ 32 w 51"/>
                  <a:gd name="T11" fmla="*/ 6 h 27"/>
                  <a:gd name="T12" fmla="*/ 38 w 51"/>
                  <a:gd name="T13" fmla="*/ 2 h 27"/>
                  <a:gd name="T14" fmla="*/ 46 w 51"/>
                  <a:gd name="T15" fmla="*/ 0 h 27"/>
                  <a:gd name="T16" fmla="*/ 51 w 51"/>
                  <a:gd name="T17" fmla="*/ 0 h 27"/>
                  <a:gd name="T18" fmla="*/ 51 w 51"/>
                  <a:gd name="T19" fmla="*/ 0 h 27"/>
                  <a:gd name="T20" fmla="*/ 51 w 51"/>
                  <a:gd name="T21" fmla="*/ 0 h 27"/>
                  <a:gd name="T22" fmla="*/ 51 w 51"/>
                  <a:gd name="T23" fmla="*/ 0 h 27"/>
                  <a:gd name="T24" fmla="*/ 51 w 51"/>
                  <a:gd name="T25" fmla="*/ 0 h 27"/>
                  <a:gd name="T26" fmla="*/ 51 w 51"/>
                  <a:gd name="T27" fmla="*/ 0 h 27"/>
                  <a:gd name="T28" fmla="*/ 51 w 51"/>
                  <a:gd name="T29" fmla="*/ 0 h 27"/>
                  <a:gd name="T30" fmla="*/ 51 w 51"/>
                  <a:gd name="T31" fmla="*/ 2 h 27"/>
                  <a:gd name="T32" fmla="*/ 51 w 51"/>
                  <a:gd name="T33" fmla="*/ 6 h 27"/>
                  <a:gd name="T34" fmla="*/ 48 w 51"/>
                  <a:gd name="T35" fmla="*/ 15 h 27"/>
                  <a:gd name="T36" fmla="*/ 42 w 51"/>
                  <a:gd name="T37" fmla="*/ 21 h 27"/>
                  <a:gd name="T38" fmla="*/ 32 w 51"/>
                  <a:gd name="T39" fmla="*/ 27 h 27"/>
                  <a:gd name="T40" fmla="*/ 28 w 51"/>
                  <a:gd name="T41" fmla="*/ 27 h 27"/>
                  <a:gd name="T42" fmla="*/ 27 w 51"/>
                  <a:gd name="T43" fmla="*/ 27 h 27"/>
                  <a:gd name="T44" fmla="*/ 27 w 51"/>
                  <a:gd name="T45" fmla="*/ 27 h 27"/>
                  <a:gd name="T46" fmla="*/ 25 w 51"/>
                  <a:gd name="T47" fmla="*/ 27 h 27"/>
                  <a:gd name="T48" fmla="*/ 25 w 51"/>
                  <a:gd name="T49" fmla="*/ 27 h 27"/>
                  <a:gd name="T50" fmla="*/ 25 w 51"/>
                  <a:gd name="T51" fmla="*/ 27 h 27"/>
                  <a:gd name="T52" fmla="*/ 23 w 51"/>
                  <a:gd name="T53" fmla="*/ 27 h 27"/>
                  <a:gd name="T54" fmla="*/ 23 w 51"/>
                  <a:gd name="T55" fmla="*/ 27 h 27"/>
                  <a:gd name="T56" fmla="*/ 17 w 51"/>
                  <a:gd name="T57" fmla="*/ 27 h 27"/>
                  <a:gd name="T58" fmla="*/ 9 w 51"/>
                  <a:gd name="T59" fmla="*/ 21 h 27"/>
                  <a:gd name="T60" fmla="*/ 3 w 51"/>
                  <a:gd name="T61" fmla="*/ 15 h 27"/>
                  <a:gd name="T62" fmla="*/ 0 w 51"/>
                  <a:gd name="T63" fmla="*/ 6 h 27"/>
                  <a:gd name="T64" fmla="*/ 0 w 51"/>
                  <a:gd name="T65" fmla="*/ 2 h 27"/>
                  <a:gd name="T66" fmla="*/ 0 w 51"/>
                  <a:gd name="T67" fmla="*/ 2 h 27"/>
                  <a:gd name="T68" fmla="*/ 0 w 51"/>
                  <a:gd name="T69" fmla="*/ 2 h 27"/>
                  <a:gd name="T70" fmla="*/ 0 w 51"/>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27">
                    <a:moveTo>
                      <a:pt x="0" y="2"/>
                    </a:moveTo>
                    <a:lnTo>
                      <a:pt x="3" y="2"/>
                    </a:lnTo>
                    <a:lnTo>
                      <a:pt x="7" y="2"/>
                    </a:lnTo>
                    <a:lnTo>
                      <a:pt x="11" y="4"/>
                    </a:lnTo>
                    <a:lnTo>
                      <a:pt x="13" y="6"/>
                    </a:lnTo>
                    <a:lnTo>
                      <a:pt x="17" y="8"/>
                    </a:lnTo>
                    <a:lnTo>
                      <a:pt x="19" y="10"/>
                    </a:lnTo>
                    <a:lnTo>
                      <a:pt x="23" y="12"/>
                    </a:lnTo>
                    <a:lnTo>
                      <a:pt x="25" y="14"/>
                    </a:lnTo>
                    <a:lnTo>
                      <a:pt x="27" y="12"/>
                    </a:lnTo>
                    <a:lnTo>
                      <a:pt x="28" y="8"/>
                    </a:lnTo>
                    <a:lnTo>
                      <a:pt x="32" y="6"/>
                    </a:lnTo>
                    <a:lnTo>
                      <a:pt x="34" y="4"/>
                    </a:lnTo>
                    <a:lnTo>
                      <a:pt x="38" y="2"/>
                    </a:lnTo>
                    <a:lnTo>
                      <a:pt x="42" y="0"/>
                    </a:lnTo>
                    <a:lnTo>
                      <a:pt x="46"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2"/>
                    </a:lnTo>
                    <a:lnTo>
                      <a:pt x="51" y="2"/>
                    </a:lnTo>
                    <a:lnTo>
                      <a:pt x="51" y="6"/>
                    </a:lnTo>
                    <a:lnTo>
                      <a:pt x="50" y="12"/>
                    </a:lnTo>
                    <a:lnTo>
                      <a:pt x="48" y="15"/>
                    </a:lnTo>
                    <a:lnTo>
                      <a:pt x="44" y="19"/>
                    </a:lnTo>
                    <a:lnTo>
                      <a:pt x="42" y="21"/>
                    </a:lnTo>
                    <a:lnTo>
                      <a:pt x="38" y="25"/>
                    </a:lnTo>
                    <a:lnTo>
                      <a:pt x="32" y="27"/>
                    </a:lnTo>
                    <a:lnTo>
                      <a:pt x="28" y="27"/>
                    </a:lnTo>
                    <a:lnTo>
                      <a:pt x="28" y="27"/>
                    </a:lnTo>
                    <a:lnTo>
                      <a:pt x="27" y="27"/>
                    </a:lnTo>
                    <a:lnTo>
                      <a:pt x="27" y="27"/>
                    </a:lnTo>
                    <a:lnTo>
                      <a:pt x="27" y="27"/>
                    </a:lnTo>
                    <a:lnTo>
                      <a:pt x="27" y="27"/>
                    </a:lnTo>
                    <a:lnTo>
                      <a:pt x="27" y="27"/>
                    </a:lnTo>
                    <a:lnTo>
                      <a:pt x="25" y="27"/>
                    </a:lnTo>
                    <a:lnTo>
                      <a:pt x="25" y="27"/>
                    </a:lnTo>
                    <a:lnTo>
                      <a:pt x="25" y="27"/>
                    </a:lnTo>
                    <a:lnTo>
                      <a:pt x="25" y="27"/>
                    </a:lnTo>
                    <a:lnTo>
                      <a:pt x="25" y="27"/>
                    </a:lnTo>
                    <a:lnTo>
                      <a:pt x="23" y="27"/>
                    </a:lnTo>
                    <a:lnTo>
                      <a:pt x="23" y="27"/>
                    </a:lnTo>
                    <a:lnTo>
                      <a:pt x="23" y="27"/>
                    </a:lnTo>
                    <a:lnTo>
                      <a:pt x="23" y="27"/>
                    </a:lnTo>
                    <a:lnTo>
                      <a:pt x="23" y="27"/>
                    </a:lnTo>
                    <a:lnTo>
                      <a:pt x="17" y="27"/>
                    </a:lnTo>
                    <a:lnTo>
                      <a:pt x="13" y="25"/>
                    </a:lnTo>
                    <a:lnTo>
                      <a:pt x="9" y="21"/>
                    </a:lnTo>
                    <a:lnTo>
                      <a:pt x="5" y="19"/>
                    </a:lnTo>
                    <a:lnTo>
                      <a:pt x="3" y="15"/>
                    </a:lnTo>
                    <a:lnTo>
                      <a:pt x="2" y="12"/>
                    </a:lnTo>
                    <a:lnTo>
                      <a:pt x="0" y="6"/>
                    </a:lnTo>
                    <a:lnTo>
                      <a:pt x="0" y="2"/>
                    </a:lnTo>
                    <a:lnTo>
                      <a:pt x="0" y="2"/>
                    </a:lnTo>
                    <a:lnTo>
                      <a:pt x="0" y="2"/>
                    </a:lnTo>
                    <a:lnTo>
                      <a:pt x="0" y="2"/>
                    </a:lnTo>
                    <a:lnTo>
                      <a:pt x="0" y="2"/>
                    </a:lnTo>
                    <a:lnTo>
                      <a:pt x="0" y="2"/>
                    </a:lnTo>
                    <a:lnTo>
                      <a:pt x="0" y="2"/>
                    </a:lnTo>
                    <a:lnTo>
                      <a:pt x="0" y="2"/>
                    </a:lnTo>
                    <a:lnTo>
                      <a:pt x="0" y="2"/>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508" name="角丸四角形 507"/>
            <p:cNvSpPr/>
            <p:nvPr/>
          </p:nvSpPr>
          <p:spPr bwMode="auto">
            <a:xfrm>
              <a:off x="1659731" y="3788569"/>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Arial" pitchFamily="34" charset="0"/>
                  <a:ea typeface="HGP創英角ｺﾞｼｯｸUB" pitchFamily="50" charset="-128"/>
                  <a:cs typeface="Arial" pitchFamily="34" charset="0"/>
                </a:rPr>
                <a:t>ご相談、ありがとうございます。ただ、クラウド対応は未だなんです。それよりも、まずは喫緊の課題であるセキュリティ対応を優先されてはいかがでしょう</a:t>
              </a:r>
              <a:r>
                <a:rPr lang="en-US" altLang="ja-JP" sz="1600" dirty="0" smtClean="0">
                  <a:solidFill>
                    <a:schemeClr val="bg1"/>
                  </a:solidFill>
                  <a:latin typeface="Arial" pitchFamily="34" charset="0"/>
                  <a:ea typeface="HGP創英角ｺﾞｼｯｸUB" pitchFamily="50" charset="-128"/>
                  <a:cs typeface="Arial" pitchFamily="34" charset="0"/>
                </a:rPr>
                <a:t>?</a:t>
              </a:r>
              <a:endPar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24" name="テキスト ボックス 523"/>
            <p:cNvSpPr txBox="1"/>
            <p:nvPr/>
          </p:nvSpPr>
          <p:spPr>
            <a:xfrm>
              <a:off x="609600" y="3886200"/>
              <a:ext cx="966931"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梅</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grpSp>
      <p:grpSp>
        <p:nvGrpSpPr>
          <p:cNvPr id="6" name="グループ化 5"/>
          <p:cNvGrpSpPr/>
          <p:nvPr/>
        </p:nvGrpSpPr>
        <p:grpSpPr>
          <a:xfrm>
            <a:off x="609600" y="5083969"/>
            <a:ext cx="7908131" cy="1240631"/>
            <a:chOff x="609600" y="5083969"/>
            <a:chExt cx="7908131" cy="1240631"/>
          </a:xfrm>
        </p:grpSpPr>
        <p:grpSp>
          <p:nvGrpSpPr>
            <p:cNvPr id="599455" name="グループ化 599454"/>
            <p:cNvGrpSpPr/>
            <p:nvPr/>
          </p:nvGrpSpPr>
          <p:grpSpPr>
            <a:xfrm>
              <a:off x="762000" y="5334000"/>
              <a:ext cx="586668" cy="712788"/>
              <a:chOff x="4567238" y="4433888"/>
              <a:chExt cx="682625" cy="1425575"/>
            </a:xfrm>
          </p:grpSpPr>
          <p:sp>
            <p:nvSpPr>
              <p:cNvPr id="599349" name="Rectangle 338"/>
              <p:cNvSpPr>
                <a:spLocks noChangeArrowheads="1"/>
              </p:cNvSpPr>
              <p:nvPr/>
            </p:nvSpPr>
            <p:spPr bwMode="auto">
              <a:xfrm>
                <a:off x="4902200" y="4433888"/>
                <a:ext cx="49213" cy="142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0" name="Rectangle 339"/>
              <p:cNvSpPr>
                <a:spLocks noChangeArrowheads="1"/>
              </p:cNvSpPr>
              <p:nvPr/>
            </p:nvSpPr>
            <p:spPr bwMode="auto">
              <a:xfrm>
                <a:off x="4835525" y="4433888"/>
                <a:ext cx="85725" cy="1425575"/>
              </a:xfrm>
              <a:prstGeom prst="rect">
                <a:avLst/>
              </a:prstGeom>
              <a:solidFill>
                <a:srgbClr val="32E5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1" name="Rectangle 340"/>
              <p:cNvSpPr>
                <a:spLocks noChangeArrowheads="1"/>
              </p:cNvSpPr>
              <p:nvPr/>
            </p:nvSpPr>
            <p:spPr bwMode="auto">
              <a:xfrm>
                <a:off x="4935538" y="4433888"/>
                <a:ext cx="49213" cy="1425575"/>
              </a:xfrm>
              <a:prstGeom prst="rect">
                <a:avLst/>
              </a:prstGeom>
              <a:solidFill>
                <a:srgbClr val="32B2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2" name="Freeform 341"/>
              <p:cNvSpPr>
                <a:spLocks/>
              </p:cNvSpPr>
              <p:nvPr/>
            </p:nvSpPr>
            <p:spPr bwMode="auto">
              <a:xfrm>
                <a:off x="4824413" y="4538663"/>
                <a:ext cx="176213" cy="50800"/>
              </a:xfrm>
              <a:custGeom>
                <a:avLst/>
                <a:gdLst>
                  <a:gd name="T0" fmla="*/ 105 w 111"/>
                  <a:gd name="T1" fmla="*/ 32 h 32"/>
                  <a:gd name="T2" fmla="*/ 111 w 111"/>
                  <a:gd name="T3" fmla="*/ 15 h 32"/>
                  <a:gd name="T4" fmla="*/ 105 w 111"/>
                  <a:gd name="T5" fmla="*/ 0 h 32"/>
                  <a:gd name="T6" fmla="*/ 7 w 111"/>
                  <a:gd name="T7" fmla="*/ 0 h 32"/>
                  <a:gd name="T8" fmla="*/ 0 w 111"/>
                  <a:gd name="T9" fmla="*/ 15 h 32"/>
                  <a:gd name="T10" fmla="*/ 7 w 111"/>
                  <a:gd name="T11" fmla="*/ 32 h 32"/>
                  <a:gd name="T12" fmla="*/ 105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05" y="32"/>
                    </a:moveTo>
                    <a:lnTo>
                      <a:pt x="111" y="15"/>
                    </a:lnTo>
                    <a:lnTo>
                      <a:pt x="105" y="0"/>
                    </a:lnTo>
                    <a:lnTo>
                      <a:pt x="7" y="0"/>
                    </a:lnTo>
                    <a:lnTo>
                      <a:pt x="0" y="15"/>
                    </a:lnTo>
                    <a:lnTo>
                      <a:pt x="7" y="32"/>
                    </a:lnTo>
                    <a:lnTo>
                      <a:pt x="105" y="32"/>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3" name="Line 342"/>
              <p:cNvSpPr>
                <a:spLocks noChangeShapeType="1"/>
              </p:cNvSpPr>
              <p:nvPr/>
            </p:nvSpPr>
            <p:spPr bwMode="auto">
              <a:xfrm>
                <a:off x="4845050" y="4535488"/>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4" name="Line 343"/>
              <p:cNvSpPr>
                <a:spLocks noChangeShapeType="1"/>
              </p:cNvSpPr>
              <p:nvPr/>
            </p:nvSpPr>
            <p:spPr bwMode="auto">
              <a:xfrm>
                <a:off x="4832350" y="4565650"/>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5" name="Line 344"/>
              <p:cNvSpPr>
                <a:spLocks noChangeShapeType="1"/>
              </p:cNvSpPr>
              <p:nvPr/>
            </p:nvSpPr>
            <p:spPr bwMode="auto">
              <a:xfrm>
                <a:off x="4838700" y="458946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6" name="Freeform 345"/>
              <p:cNvSpPr>
                <a:spLocks/>
              </p:cNvSpPr>
              <p:nvPr/>
            </p:nvSpPr>
            <p:spPr bwMode="auto">
              <a:xfrm>
                <a:off x="4824413" y="5210175"/>
                <a:ext cx="176213" cy="52388"/>
              </a:xfrm>
              <a:custGeom>
                <a:avLst/>
                <a:gdLst>
                  <a:gd name="T0" fmla="*/ 105 w 111"/>
                  <a:gd name="T1" fmla="*/ 33 h 33"/>
                  <a:gd name="T2" fmla="*/ 111 w 111"/>
                  <a:gd name="T3" fmla="*/ 16 h 33"/>
                  <a:gd name="T4" fmla="*/ 105 w 111"/>
                  <a:gd name="T5" fmla="*/ 0 h 33"/>
                  <a:gd name="T6" fmla="*/ 7 w 111"/>
                  <a:gd name="T7" fmla="*/ 0 h 33"/>
                  <a:gd name="T8" fmla="*/ 0 w 111"/>
                  <a:gd name="T9" fmla="*/ 16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6"/>
                    </a:lnTo>
                    <a:lnTo>
                      <a:pt x="105" y="0"/>
                    </a:lnTo>
                    <a:lnTo>
                      <a:pt x="7" y="0"/>
                    </a:lnTo>
                    <a:lnTo>
                      <a:pt x="0" y="16"/>
                    </a:lnTo>
                    <a:lnTo>
                      <a:pt x="7" y="33"/>
                    </a:lnTo>
                    <a:lnTo>
                      <a:pt x="105" y="33"/>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7" name="Line 346"/>
              <p:cNvSpPr>
                <a:spLocks noChangeShapeType="1"/>
              </p:cNvSpPr>
              <p:nvPr/>
            </p:nvSpPr>
            <p:spPr bwMode="auto">
              <a:xfrm>
                <a:off x="4845050" y="5208588"/>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8" name="Line 347"/>
              <p:cNvSpPr>
                <a:spLocks noChangeShapeType="1"/>
              </p:cNvSpPr>
              <p:nvPr/>
            </p:nvSpPr>
            <p:spPr bwMode="auto">
              <a:xfrm>
                <a:off x="4832350" y="5238750"/>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9" name="Line 348"/>
              <p:cNvSpPr>
                <a:spLocks noChangeShapeType="1"/>
              </p:cNvSpPr>
              <p:nvPr/>
            </p:nvSpPr>
            <p:spPr bwMode="auto">
              <a:xfrm>
                <a:off x="4838700" y="526256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0" name="Freeform 349"/>
              <p:cNvSpPr>
                <a:spLocks/>
              </p:cNvSpPr>
              <p:nvPr/>
            </p:nvSpPr>
            <p:spPr bwMode="auto">
              <a:xfrm>
                <a:off x="4824413" y="5749925"/>
                <a:ext cx="176213" cy="52388"/>
              </a:xfrm>
              <a:custGeom>
                <a:avLst/>
                <a:gdLst>
                  <a:gd name="T0" fmla="*/ 105 w 111"/>
                  <a:gd name="T1" fmla="*/ 33 h 33"/>
                  <a:gd name="T2" fmla="*/ 111 w 111"/>
                  <a:gd name="T3" fmla="*/ 17 h 33"/>
                  <a:gd name="T4" fmla="*/ 105 w 111"/>
                  <a:gd name="T5" fmla="*/ 0 h 33"/>
                  <a:gd name="T6" fmla="*/ 7 w 111"/>
                  <a:gd name="T7" fmla="*/ 0 h 33"/>
                  <a:gd name="T8" fmla="*/ 0 w 111"/>
                  <a:gd name="T9" fmla="*/ 15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7"/>
                    </a:lnTo>
                    <a:lnTo>
                      <a:pt x="105" y="0"/>
                    </a:lnTo>
                    <a:lnTo>
                      <a:pt x="7" y="0"/>
                    </a:lnTo>
                    <a:lnTo>
                      <a:pt x="0" y="15"/>
                    </a:lnTo>
                    <a:lnTo>
                      <a:pt x="7" y="33"/>
                    </a:lnTo>
                    <a:lnTo>
                      <a:pt x="105" y="33"/>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1" name="Line 350"/>
              <p:cNvSpPr>
                <a:spLocks noChangeShapeType="1"/>
              </p:cNvSpPr>
              <p:nvPr/>
            </p:nvSpPr>
            <p:spPr bwMode="auto">
              <a:xfrm>
                <a:off x="4845050" y="5746750"/>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2" name="Line 351"/>
              <p:cNvSpPr>
                <a:spLocks noChangeShapeType="1"/>
              </p:cNvSpPr>
              <p:nvPr/>
            </p:nvSpPr>
            <p:spPr bwMode="auto">
              <a:xfrm>
                <a:off x="4832350" y="5776913"/>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3" name="Line 352"/>
              <p:cNvSpPr>
                <a:spLocks noChangeShapeType="1"/>
              </p:cNvSpPr>
              <p:nvPr/>
            </p:nvSpPr>
            <p:spPr bwMode="auto">
              <a:xfrm>
                <a:off x="4838700" y="580231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4" name="Freeform 353"/>
              <p:cNvSpPr>
                <a:spLocks/>
              </p:cNvSpPr>
              <p:nvPr/>
            </p:nvSpPr>
            <p:spPr bwMode="auto">
              <a:xfrm>
                <a:off x="4708525" y="4648200"/>
                <a:ext cx="227013" cy="169863"/>
              </a:xfrm>
              <a:custGeom>
                <a:avLst/>
                <a:gdLst>
                  <a:gd name="T0" fmla="*/ 143 w 143"/>
                  <a:gd name="T1" fmla="*/ 2 h 107"/>
                  <a:gd name="T2" fmla="*/ 132 w 143"/>
                  <a:gd name="T3" fmla="*/ 0 h 107"/>
                  <a:gd name="T4" fmla="*/ 120 w 143"/>
                  <a:gd name="T5" fmla="*/ 0 h 107"/>
                  <a:gd name="T6" fmla="*/ 107 w 143"/>
                  <a:gd name="T7" fmla="*/ 2 h 107"/>
                  <a:gd name="T8" fmla="*/ 96 w 143"/>
                  <a:gd name="T9" fmla="*/ 3 h 107"/>
                  <a:gd name="T10" fmla="*/ 84 w 143"/>
                  <a:gd name="T11" fmla="*/ 7 h 107"/>
                  <a:gd name="T12" fmla="*/ 73 w 143"/>
                  <a:gd name="T13" fmla="*/ 11 h 107"/>
                  <a:gd name="T14" fmla="*/ 61 w 143"/>
                  <a:gd name="T15" fmla="*/ 17 h 107"/>
                  <a:gd name="T16" fmla="*/ 51 w 143"/>
                  <a:gd name="T17" fmla="*/ 25 h 107"/>
                  <a:gd name="T18" fmla="*/ 40 w 143"/>
                  <a:gd name="T19" fmla="*/ 32 h 107"/>
                  <a:gd name="T20" fmla="*/ 32 w 143"/>
                  <a:gd name="T21" fmla="*/ 42 h 107"/>
                  <a:gd name="T22" fmla="*/ 25 w 143"/>
                  <a:gd name="T23" fmla="*/ 51 h 107"/>
                  <a:gd name="T24" fmla="*/ 17 w 143"/>
                  <a:gd name="T25" fmla="*/ 61 h 107"/>
                  <a:gd name="T26" fmla="*/ 11 w 143"/>
                  <a:gd name="T27" fmla="*/ 71 h 107"/>
                  <a:gd name="T28" fmla="*/ 5 w 143"/>
                  <a:gd name="T29" fmla="*/ 82 h 107"/>
                  <a:gd name="T30" fmla="*/ 2 w 143"/>
                  <a:gd name="T31" fmla="*/ 94 h 107"/>
                  <a:gd name="T32" fmla="*/ 0 w 143"/>
                  <a:gd name="T33" fmla="*/ 105 h 107"/>
                  <a:gd name="T34" fmla="*/ 11 w 143"/>
                  <a:gd name="T35" fmla="*/ 107 h 107"/>
                  <a:gd name="T36" fmla="*/ 23 w 143"/>
                  <a:gd name="T37" fmla="*/ 107 h 107"/>
                  <a:gd name="T38" fmla="*/ 36 w 143"/>
                  <a:gd name="T39" fmla="*/ 105 h 107"/>
                  <a:gd name="T40" fmla="*/ 48 w 143"/>
                  <a:gd name="T41" fmla="*/ 103 h 107"/>
                  <a:gd name="T42" fmla="*/ 59 w 143"/>
                  <a:gd name="T43" fmla="*/ 99 h 107"/>
                  <a:gd name="T44" fmla="*/ 71 w 143"/>
                  <a:gd name="T45" fmla="*/ 96 h 107"/>
                  <a:gd name="T46" fmla="*/ 82 w 143"/>
                  <a:gd name="T47" fmla="*/ 90 h 107"/>
                  <a:gd name="T48" fmla="*/ 92 w 143"/>
                  <a:gd name="T49" fmla="*/ 82 h 107"/>
                  <a:gd name="T50" fmla="*/ 103 w 143"/>
                  <a:gd name="T51" fmla="*/ 74 h 107"/>
                  <a:gd name="T52" fmla="*/ 111 w 143"/>
                  <a:gd name="T53" fmla="*/ 65 h 107"/>
                  <a:gd name="T54" fmla="*/ 119 w 143"/>
                  <a:gd name="T55" fmla="*/ 55 h 107"/>
                  <a:gd name="T56" fmla="*/ 126 w 143"/>
                  <a:gd name="T57" fmla="*/ 46 h 107"/>
                  <a:gd name="T58" fmla="*/ 132 w 143"/>
                  <a:gd name="T59" fmla="*/ 36 h 107"/>
                  <a:gd name="T60" fmla="*/ 138 w 143"/>
                  <a:gd name="T61" fmla="*/ 25 h 107"/>
                  <a:gd name="T62" fmla="*/ 142 w 143"/>
                  <a:gd name="T63" fmla="*/ 13 h 107"/>
                  <a:gd name="T64" fmla="*/ 143 w 143"/>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07">
                    <a:moveTo>
                      <a:pt x="143" y="2"/>
                    </a:moveTo>
                    <a:lnTo>
                      <a:pt x="132" y="0"/>
                    </a:lnTo>
                    <a:lnTo>
                      <a:pt x="120" y="0"/>
                    </a:lnTo>
                    <a:lnTo>
                      <a:pt x="107" y="2"/>
                    </a:lnTo>
                    <a:lnTo>
                      <a:pt x="96" y="3"/>
                    </a:lnTo>
                    <a:lnTo>
                      <a:pt x="84" y="7"/>
                    </a:lnTo>
                    <a:lnTo>
                      <a:pt x="73" y="11"/>
                    </a:lnTo>
                    <a:lnTo>
                      <a:pt x="61" y="17"/>
                    </a:lnTo>
                    <a:lnTo>
                      <a:pt x="51" y="25"/>
                    </a:lnTo>
                    <a:lnTo>
                      <a:pt x="40" y="32"/>
                    </a:lnTo>
                    <a:lnTo>
                      <a:pt x="32" y="42"/>
                    </a:lnTo>
                    <a:lnTo>
                      <a:pt x="25" y="51"/>
                    </a:lnTo>
                    <a:lnTo>
                      <a:pt x="17" y="61"/>
                    </a:lnTo>
                    <a:lnTo>
                      <a:pt x="11" y="71"/>
                    </a:lnTo>
                    <a:lnTo>
                      <a:pt x="5" y="82"/>
                    </a:lnTo>
                    <a:lnTo>
                      <a:pt x="2" y="94"/>
                    </a:lnTo>
                    <a:lnTo>
                      <a:pt x="0" y="105"/>
                    </a:lnTo>
                    <a:lnTo>
                      <a:pt x="11" y="107"/>
                    </a:lnTo>
                    <a:lnTo>
                      <a:pt x="23" y="107"/>
                    </a:lnTo>
                    <a:lnTo>
                      <a:pt x="36" y="105"/>
                    </a:lnTo>
                    <a:lnTo>
                      <a:pt x="48" y="103"/>
                    </a:lnTo>
                    <a:lnTo>
                      <a:pt x="59" y="99"/>
                    </a:lnTo>
                    <a:lnTo>
                      <a:pt x="71" y="96"/>
                    </a:lnTo>
                    <a:lnTo>
                      <a:pt x="82" y="90"/>
                    </a:lnTo>
                    <a:lnTo>
                      <a:pt x="92" y="82"/>
                    </a:lnTo>
                    <a:lnTo>
                      <a:pt x="103" y="74"/>
                    </a:lnTo>
                    <a:lnTo>
                      <a:pt x="111" y="65"/>
                    </a:lnTo>
                    <a:lnTo>
                      <a:pt x="119" y="55"/>
                    </a:lnTo>
                    <a:lnTo>
                      <a:pt x="126" y="46"/>
                    </a:lnTo>
                    <a:lnTo>
                      <a:pt x="132" y="36"/>
                    </a:lnTo>
                    <a:lnTo>
                      <a:pt x="138" y="25"/>
                    </a:lnTo>
                    <a:lnTo>
                      <a:pt x="142" y="13"/>
                    </a:lnTo>
                    <a:lnTo>
                      <a:pt x="143" y="2"/>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5" name="Line 354"/>
              <p:cNvSpPr>
                <a:spLocks noChangeShapeType="1"/>
              </p:cNvSpPr>
              <p:nvPr/>
            </p:nvSpPr>
            <p:spPr bwMode="auto">
              <a:xfrm flipH="1">
                <a:off x="4719638" y="4656138"/>
                <a:ext cx="207963" cy="149225"/>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6" name="Freeform 355"/>
              <p:cNvSpPr>
                <a:spLocks/>
              </p:cNvSpPr>
              <p:nvPr/>
            </p:nvSpPr>
            <p:spPr bwMode="auto">
              <a:xfrm>
                <a:off x="4935538" y="4651375"/>
                <a:ext cx="174625" cy="222250"/>
              </a:xfrm>
              <a:custGeom>
                <a:avLst/>
                <a:gdLst>
                  <a:gd name="T0" fmla="*/ 0 w 110"/>
                  <a:gd name="T1" fmla="*/ 0 h 140"/>
                  <a:gd name="T2" fmla="*/ 12 w 110"/>
                  <a:gd name="T3" fmla="*/ 1 h 140"/>
                  <a:gd name="T4" fmla="*/ 23 w 110"/>
                  <a:gd name="T5" fmla="*/ 5 h 140"/>
                  <a:gd name="T6" fmla="*/ 35 w 110"/>
                  <a:gd name="T7" fmla="*/ 9 h 140"/>
                  <a:gd name="T8" fmla="*/ 47 w 110"/>
                  <a:gd name="T9" fmla="*/ 15 h 140"/>
                  <a:gd name="T10" fmla="*/ 56 w 110"/>
                  <a:gd name="T11" fmla="*/ 21 h 140"/>
                  <a:gd name="T12" fmla="*/ 66 w 110"/>
                  <a:gd name="T13" fmla="*/ 28 h 140"/>
                  <a:gd name="T14" fmla="*/ 75 w 110"/>
                  <a:gd name="T15" fmla="*/ 38 h 140"/>
                  <a:gd name="T16" fmla="*/ 83 w 110"/>
                  <a:gd name="T17" fmla="*/ 48 h 140"/>
                  <a:gd name="T18" fmla="*/ 91 w 110"/>
                  <a:gd name="T19" fmla="*/ 59 h 140"/>
                  <a:gd name="T20" fmla="*/ 96 w 110"/>
                  <a:gd name="T21" fmla="*/ 69 h 140"/>
                  <a:gd name="T22" fmla="*/ 102 w 110"/>
                  <a:gd name="T23" fmla="*/ 80 h 140"/>
                  <a:gd name="T24" fmla="*/ 106 w 110"/>
                  <a:gd name="T25" fmla="*/ 92 h 140"/>
                  <a:gd name="T26" fmla="*/ 108 w 110"/>
                  <a:gd name="T27" fmla="*/ 103 h 140"/>
                  <a:gd name="T28" fmla="*/ 110 w 110"/>
                  <a:gd name="T29" fmla="*/ 115 h 140"/>
                  <a:gd name="T30" fmla="*/ 110 w 110"/>
                  <a:gd name="T31" fmla="*/ 128 h 140"/>
                  <a:gd name="T32" fmla="*/ 110 w 110"/>
                  <a:gd name="T33" fmla="*/ 140 h 140"/>
                  <a:gd name="T34" fmla="*/ 98 w 110"/>
                  <a:gd name="T35" fmla="*/ 138 h 140"/>
                  <a:gd name="T36" fmla="*/ 87 w 110"/>
                  <a:gd name="T37" fmla="*/ 134 h 140"/>
                  <a:gd name="T38" fmla="*/ 75 w 110"/>
                  <a:gd name="T39" fmla="*/ 130 h 140"/>
                  <a:gd name="T40" fmla="*/ 64 w 110"/>
                  <a:gd name="T41" fmla="*/ 124 h 140"/>
                  <a:gd name="T42" fmla="*/ 54 w 110"/>
                  <a:gd name="T43" fmla="*/ 117 h 140"/>
                  <a:gd name="T44" fmla="*/ 45 w 110"/>
                  <a:gd name="T45" fmla="*/ 109 h 140"/>
                  <a:gd name="T46" fmla="*/ 35 w 110"/>
                  <a:gd name="T47" fmla="*/ 101 h 140"/>
                  <a:gd name="T48" fmla="*/ 27 w 110"/>
                  <a:gd name="T49" fmla="*/ 92 h 140"/>
                  <a:gd name="T50" fmla="*/ 20 w 110"/>
                  <a:gd name="T51" fmla="*/ 80 h 140"/>
                  <a:gd name="T52" fmla="*/ 14 w 110"/>
                  <a:gd name="T53" fmla="*/ 71 h 140"/>
                  <a:gd name="T54" fmla="*/ 8 w 110"/>
                  <a:gd name="T55" fmla="*/ 59 h 140"/>
                  <a:gd name="T56" fmla="*/ 4 w 110"/>
                  <a:gd name="T57" fmla="*/ 48 h 140"/>
                  <a:gd name="T58" fmla="*/ 2 w 110"/>
                  <a:gd name="T59" fmla="*/ 34 h 140"/>
                  <a:gd name="T60" fmla="*/ 0 w 110"/>
                  <a:gd name="T61" fmla="*/ 23 h 140"/>
                  <a:gd name="T62" fmla="*/ 0 w 110"/>
                  <a:gd name="T63" fmla="*/ 11 h 140"/>
                  <a:gd name="T64" fmla="*/ 0 w 11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40">
                    <a:moveTo>
                      <a:pt x="0" y="0"/>
                    </a:moveTo>
                    <a:lnTo>
                      <a:pt x="12" y="1"/>
                    </a:lnTo>
                    <a:lnTo>
                      <a:pt x="23" y="5"/>
                    </a:lnTo>
                    <a:lnTo>
                      <a:pt x="35" y="9"/>
                    </a:lnTo>
                    <a:lnTo>
                      <a:pt x="47" y="15"/>
                    </a:lnTo>
                    <a:lnTo>
                      <a:pt x="56" y="21"/>
                    </a:lnTo>
                    <a:lnTo>
                      <a:pt x="66" y="28"/>
                    </a:lnTo>
                    <a:lnTo>
                      <a:pt x="75" y="38"/>
                    </a:lnTo>
                    <a:lnTo>
                      <a:pt x="83" y="48"/>
                    </a:lnTo>
                    <a:lnTo>
                      <a:pt x="91" y="59"/>
                    </a:lnTo>
                    <a:lnTo>
                      <a:pt x="96" y="69"/>
                    </a:lnTo>
                    <a:lnTo>
                      <a:pt x="102" y="80"/>
                    </a:lnTo>
                    <a:lnTo>
                      <a:pt x="106" y="92"/>
                    </a:lnTo>
                    <a:lnTo>
                      <a:pt x="108" y="103"/>
                    </a:lnTo>
                    <a:lnTo>
                      <a:pt x="110" y="115"/>
                    </a:lnTo>
                    <a:lnTo>
                      <a:pt x="110" y="128"/>
                    </a:lnTo>
                    <a:lnTo>
                      <a:pt x="110" y="140"/>
                    </a:lnTo>
                    <a:lnTo>
                      <a:pt x="98" y="138"/>
                    </a:lnTo>
                    <a:lnTo>
                      <a:pt x="87" y="134"/>
                    </a:lnTo>
                    <a:lnTo>
                      <a:pt x="75" y="130"/>
                    </a:lnTo>
                    <a:lnTo>
                      <a:pt x="64" y="124"/>
                    </a:lnTo>
                    <a:lnTo>
                      <a:pt x="54" y="117"/>
                    </a:lnTo>
                    <a:lnTo>
                      <a:pt x="45" y="109"/>
                    </a:lnTo>
                    <a:lnTo>
                      <a:pt x="35" y="101"/>
                    </a:lnTo>
                    <a:lnTo>
                      <a:pt x="27" y="92"/>
                    </a:lnTo>
                    <a:lnTo>
                      <a:pt x="20" y="80"/>
                    </a:lnTo>
                    <a:lnTo>
                      <a:pt x="14" y="71"/>
                    </a:lnTo>
                    <a:lnTo>
                      <a:pt x="8" y="59"/>
                    </a:lnTo>
                    <a:lnTo>
                      <a:pt x="4" y="48"/>
                    </a:lnTo>
                    <a:lnTo>
                      <a:pt x="2" y="34"/>
                    </a:lnTo>
                    <a:lnTo>
                      <a:pt x="0" y="23"/>
                    </a:lnTo>
                    <a:lnTo>
                      <a:pt x="0" y="11"/>
                    </a:lnTo>
                    <a:lnTo>
                      <a:pt x="0" y="0"/>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7" name="Line 356"/>
              <p:cNvSpPr>
                <a:spLocks noChangeShapeType="1"/>
              </p:cNvSpPr>
              <p:nvPr/>
            </p:nvSpPr>
            <p:spPr bwMode="auto">
              <a:xfrm>
                <a:off x="4945063" y="4656138"/>
                <a:ext cx="155575" cy="204788"/>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8" name="Freeform 357"/>
              <p:cNvSpPr>
                <a:spLocks/>
              </p:cNvSpPr>
              <p:nvPr/>
            </p:nvSpPr>
            <p:spPr bwMode="auto">
              <a:xfrm>
                <a:off x="4857750" y="4652963"/>
                <a:ext cx="114300" cy="280988"/>
              </a:xfrm>
              <a:custGeom>
                <a:avLst/>
                <a:gdLst>
                  <a:gd name="T0" fmla="*/ 49 w 72"/>
                  <a:gd name="T1" fmla="*/ 0 h 177"/>
                  <a:gd name="T2" fmla="*/ 40 w 72"/>
                  <a:gd name="T3" fmla="*/ 8 h 177"/>
                  <a:gd name="T4" fmla="*/ 32 w 72"/>
                  <a:gd name="T5" fmla="*/ 18 h 177"/>
                  <a:gd name="T6" fmla="*/ 25 w 72"/>
                  <a:gd name="T7" fmla="*/ 27 h 177"/>
                  <a:gd name="T8" fmla="*/ 17 w 72"/>
                  <a:gd name="T9" fmla="*/ 37 h 177"/>
                  <a:gd name="T10" fmla="*/ 13 w 72"/>
                  <a:gd name="T11" fmla="*/ 48 h 177"/>
                  <a:gd name="T12" fmla="*/ 7 w 72"/>
                  <a:gd name="T13" fmla="*/ 60 h 177"/>
                  <a:gd name="T14" fmla="*/ 3 w 72"/>
                  <a:gd name="T15" fmla="*/ 71 h 177"/>
                  <a:gd name="T16" fmla="*/ 2 w 72"/>
                  <a:gd name="T17" fmla="*/ 83 h 177"/>
                  <a:gd name="T18" fmla="*/ 0 w 72"/>
                  <a:gd name="T19" fmla="*/ 96 h 177"/>
                  <a:gd name="T20" fmla="*/ 0 w 72"/>
                  <a:gd name="T21" fmla="*/ 108 h 177"/>
                  <a:gd name="T22" fmla="*/ 2 w 72"/>
                  <a:gd name="T23" fmla="*/ 121 h 177"/>
                  <a:gd name="T24" fmla="*/ 3 w 72"/>
                  <a:gd name="T25" fmla="*/ 133 h 177"/>
                  <a:gd name="T26" fmla="*/ 7 w 72"/>
                  <a:gd name="T27" fmla="*/ 144 h 177"/>
                  <a:gd name="T28" fmla="*/ 11 w 72"/>
                  <a:gd name="T29" fmla="*/ 156 h 177"/>
                  <a:gd name="T30" fmla="*/ 17 w 72"/>
                  <a:gd name="T31" fmla="*/ 167 h 177"/>
                  <a:gd name="T32" fmla="*/ 25 w 72"/>
                  <a:gd name="T33" fmla="*/ 177 h 177"/>
                  <a:gd name="T34" fmla="*/ 32 w 72"/>
                  <a:gd name="T35" fmla="*/ 169 h 177"/>
                  <a:gd name="T36" fmla="*/ 42 w 72"/>
                  <a:gd name="T37" fmla="*/ 160 h 177"/>
                  <a:gd name="T38" fmla="*/ 49 w 72"/>
                  <a:gd name="T39" fmla="*/ 150 h 177"/>
                  <a:gd name="T40" fmla="*/ 55 w 72"/>
                  <a:gd name="T41" fmla="*/ 140 h 177"/>
                  <a:gd name="T42" fmla="*/ 61 w 72"/>
                  <a:gd name="T43" fmla="*/ 129 h 177"/>
                  <a:gd name="T44" fmla="*/ 65 w 72"/>
                  <a:gd name="T45" fmla="*/ 117 h 177"/>
                  <a:gd name="T46" fmla="*/ 69 w 72"/>
                  <a:gd name="T47" fmla="*/ 106 h 177"/>
                  <a:gd name="T48" fmla="*/ 72 w 72"/>
                  <a:gd name="T49" fmla="*/ 94 h 177"/>
                  <a:gd name="T50" fmla="*/ 72 w 72"/>
                  <a:gd name="T51" fmla="*/ 81 h 177"/>
                  <a:gd name="T52" fmla="*/ 72 w 72"/>
                  <a:gd name="T53" fmla="*/ 68 h 177"/>
                  <a:gd name="T54" fmla="*/ 71 w 72"/>
                  <a:gd name="T55" fmla="*/ 56 h 177"/>
                  <a:gd name="T56" fmla="*/ 69 w 72"/>
                  <a:gd name="T57" fmla="*/ 45 h 177"/>
                  <a:gd name="T58" fmla="*/ 65 w 72"/>
                  <a:gd name="T59" fmla="*/ 33 h 177"/>
                  <a:gd name="T60" fmla="*/ 61 w 72"/>
                  <a:gd name="T61" fmla="*/ 22 h 177"/>
                  <a:gd name="T62" fmla="*/ 55 w 72"/>
                  <a:gd name="T63" fmla="*/ 10 h 177"/>
                  <a:gd name="T64" fmla="*/ 49 w 72"/>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77">
                    <a:moveTo>
                      <a:pt x="49" y="0"/>
                    </a:moveTo>
                    <a:lnTo>
                      <a:pt x="40" y="8"/>
                    </a:lnTo>
                    <a:lnTo>
                      <a:pt x="32" y="18"/>
                    </a:lnTo>
                    <a:lnTo>
                      <a:pt x="25" y="27"/>
                    </a:lnTo>
                    <a:lnTo>
                      <a:pt x="17" y="37"/>
                    </a:lnTo>
                    <a:lnTo>
                      <a:pt x="13" y="48"/>
                    </a:lnTo>
                    <a:lnTo>
                      <a:pt x="7" y="60"/>
                    </a:lnTo>
                    <a:lnTo>
                      <a:pt x="3" y="71"/>
                    </a:lnTo>
                    <a:lnTo>
                      <a:pt x="2" y="83"/>
                    </a:lnTo>
                    <a:lnTo>
                      <a:pt x="0" y="96"/>
                    </a:lnTo>
                    <a:lnTo>
                      <a:pt x="0" y="108"/>
                    </a:lnTo>
                    <a:lnTo>
                      <a:pt x="2" y="121"/>
                    </a:lnTo>
                    <a:lnTo>
                      <a:pt x="3" y="133"/>
                    </a:lnTo>
                    <a:lnTo>
                      <a:pt x="7" y="144"/>
                    </a:lnTo>
                    <a:lnTo>
                      <a:pt x="11" y="156"/>
                    </a:lnTo>
                    <a:lnTo>
                      <a:pt x="17" y="167"/>
                    </a:lnTo>
                    <a:lnTo>
                      <a:pt x="25" y="177"/>
                    </a:lnTo>
                    <a:lnTo>
                      <a:pt x="32" y="169"/>
                    </a:lnTo>
                    <a:lnTo>
                      <a:pt x="42" y="160"/>
                    </a:lnTo>
                    <a:lnTo>
                      <a:pt x="49" y="150"/>
                    </a:lnTo>
                    <a:lnTo>
                      <a:pt x="55" y="140"/>
                    </a:lnTo>
                    <a:lnTo>
                      <a:pt x="61" y="129"/>
                    </a:lnTo>
                    <a:lnTo>
                      <a:pt x="65" y="117"/>
                    </a:lnTo>
                    <a:lnTo>
                      <a:pt x="69" y="106"/>
                    </a:lnTo>
                    <a:lnTo>
                      <a:pt x="72" y="94"/>
                    </a:lnTo>
                    <a:lnTo>
                      <a:pt x="72" y="81"/>
                    </a:lnTo>
                    <a:lnTo>
                      <a:pt x="72" y="68"/>
                    </a:lnTo>
                    <a:lnTo>
                      <a:pt x="71" y="56"/>
                    </a:lnTo>
                    <a:lnTo>
                      <a:pt x="69" y="45"/>
                    </a:lnTo>
                    <a:lnTo>
                      <a:pt x="65" y="33"/>
                    </a:lnTo>
                    <a:lnTo>
                      <a:pt x="61" y="22"/>
                    </a:lnTo>
                    <a:lnTo>
                      <a:pt x="55" y="10"/>
                    </a:lnTo>
                    <a:lnTo>
                      <a:pt x="49" y="0"/>
                    </a:lnTo>
                    <a:close/>
                  </a:path>
                </a:pathLst>
              </a:custGeom>
              <a:solidFill>
                <a:srgbClr val="3F9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9" name="Line 358"/>
              <p:cNvSpPr>
                <a:spLocks noChangeShapeType="1"/>
              </p:cNvSpPr>
              <p:nvPr/>
            </p:nvSpPr>
            <p:spPr bwMode="auto">
              <a:xfrm flipH="1">
                <a:off x="4897438" y="4665663"/>
                <a:ext cx="36513" cy="252413"/>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0" name="Freeform 359"/>
              <p:cNvSpPr>
                <a:spLocks/>
              </p:cNvSpPr>
              <p:nvPr/>
            </p:nvSpPr>
            <p:spPr bwMode="auto">
              <a:xfrm>
                <a:off x="4865688" y="5000625"/>
                <a:ext cx="134938" cy="261938"/>
              </a:xfrm>
              <a:custGeom>
                <a:avLst/>
                <a:gdLst>
                  <a:gd name="T0" fmla="*/ 75 w 85"/>
                  <a:gd name="T1" fmla="*/ 0 h 165"/>
                  <a:gd name="T2" fmla="*/ 64 w 85"/>
                  <a:gd name="T3" fmla="*/ 6 h 165"/>
                  <a:gd name="T4" fmla="*/ 54 w 85"/>
                  <a:gd name="T5" fmla="*/ 12 h 165"/>
                  <a:gd name="T6" fmla="*/ 44 w 85"/>
                  <a:gd name="T7" fmla="*/ 19 h 165"/>
                  <a:gd name="T8" fmla="*/ 35 w 85"/>
                  <a:gd name="T9" fmla="*/ 29 h 165"/>
                  <a:gd name="T10" fmla="*/ 27 w 85"/>
                  <a:gd name="T11" fmla="*/ 37 h 165"/>
                  <a:gd name="T12" fmla="*/ 21 w 85"/>
                  <a:gd name="T13" fmla="*/ 48 h 165"/>
                  <a:gd name="T14" fmla="*/ 14 w 85"/>
                  <a:gd name="T15" fmla="*/ 58 h 165"/>
                  <a:gd name="T16" fmla="*/ 10 w 85"/>
                  <a:gd name="T17" fmla="*/ 69 h 165"/>
                  <a:gd name="T18" fmla="*/ 6 w 85"/>
                  <a:gd name="T19" fmla="*/ 83 h 165"/>
                  <a:gd name="T20" fmla="*/ 2 w 85"/>
                  <a:gd name="T21" fmla="*/ 94 h 165"/>
                  <a:gd name="T22" fmla="*/ 2 w 85"/>
                  <a:gd name="T23" fmla="*/ 108 h 165"/>
                  <a:gd name="T24" fmla="*/ 0 w 85"/>
                  <a:gd name="T25" fmla="*/ 119 h 165"/>
                  <a:gd name="T26" fmla="*/ 2 w 85"/>
                  <a:gd name="T27" fmla="*/ 131 h 165"/>
                  <a:gd name="T28" fmla="*/ 4 w 85"/>
                  <a:gd name="T29" fmla="*/ 142 h 165"/>
                  <a:gd name="T30" fmla="*/ 6 w 85"/>
                  <a:gd name="T31" fmla="*/ 154 h 165"/>
                  <a:gd name="T32" fmla="*/ 12 w 85"/>
                  <a:gd name="T33" fmla="*/ 165 h 165"/>
                  <a:gd name="T34" fmla="*/ 21 w 85"/>
                  <a:gd name="T35" fmla="*/ 159 h 165"/>
                  <a:gd name="T36" fmla="*/ 31 w 85"/>
                  <a:gd name="T37" fmla="*/ 154 h 165"/>
                  <a:gd name="T38" fmla="*/ 41 w 85"/>
                  <a:gd name="T39" fmla="*/ 146 h 165"/>
                  <a:gd name="T40" fmla="*/ 50 w 85"/>
                  <a:gd name="T41" fmla="*/ 138 h 165"/>
                  <a:gd name="T42" fmla="*/ 58 w 85"/>
                  <a:gd name="T43" fmla="*/ 129 h 165"/>
                  <a:gd name="T44" fmla="*/ 64 w 85"/>
                  <a:gd name="T45" fmla="*/ 117 h 165"/>
                  <a:gd name="T46" fmla="*/ 71 w 85"/>
                  <a:gd name="T47" fmla="*/ 108 h 165"/>
                  <a:gd name="T48" fmla="*/ 75 w 85"/>
                  <a:gd name="T49" fmla="*/ 96 h 165"/>
                  <a:gd name="T50" fmla="*/ 79 w 85"/>
                  <a:gd name="T51" fmla="*/ 83 h 165"/>
                  <a:gd name="T52" fmla="*/ 83 w 85"/>
                  <a:gd name="T53" fmla="*/ 71 h 165"/>
                  <a:gd name="T54" fmla="*/ 85 w 85"/>
                  <a:gd name="T55" fmla="*/ 58 h 165"/>
                  <a:gd name="T56" fmla="*/ 85 w 85"/>
                  <a:gd name="T57" fmla="*/ 46 h 165"/>
                  <a:gd name="T58" fmla="*/ 83 w 85"/>
                  <a:gd name="T59" fmla="*/ 35 h 165"/>
                  <a:gd name="T60" fmla="*/ 81 w 85"/>
                  <a:gd name="T61" fmla="*/ 23 h 165"/>
                  <a:gd name="T62" fmla="*/ 79 w 85"/>
                  <a:gd name="T63" fmla="*/ 12 h 165"/>
                  <a:gd name="T64" fmla="*/ 75 w 8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65">
                    <a:moveTo>
                      <a:pt x="75" y="0"/>
                    </a:moveTo>
                    <a:lnTo>
                      <a:pt x="64" y="6"/>
                    </a:lnTo>
                    <a:lnTo>
                      <a:pt x="54" y="12"/>
                    </a:lnTo>
                    <a:lnTo>
                      <a:pt x="44" y="19"/>
                    </a:lnTo>
                    <a:lnTo>
                      <a:pt x="35" y="29"/>
                    </a:lnTo>
                    <a:lnTo>
                      <a:pt x="27" y="37"/>
                    </a:lnTo>
                    <a:lnTo>
                      <a:pt x="21" y="48"/>
                    </a:lnTo>
                    <a:lnTo>
                      <a:pt x="14" y="58"/>
                    </a:lnTo>
                    <a:lnTo>
                      <a:pt x="10" y="69"/>
                    </a:lnTo>
                    <a:lnTo>
                      <a:pt x="6" y="83"/>
                    </a:lnTo>
                    <a:lnTo>
                      <a:pt x="2" y="94"/>
                    </a:lnTo>
                    <a:lnTo>
                      <a:pt x="2" y="108"/>
                    </a:lnTo>
                    <a:lnTo>
                      <a:pt x="0" y="119"/>
                    </a:lnTo>
                    <a:lnTo>
                      <a:pt x="2" y="131"/>
                    </a:lnTo>
                    <a:lnTo>
                      <a:pt x="4" y="142"/>
                    </a:lnTo>
                    <a:lnTo>
                      <a:pt x="6" y="154"/>
                    </a:lnTo>
                    <a:lnTo>
                      <a:pt x="12" y="165"/>
                    </a:lnTo>
                    <a:lnTo>
                      <a:pt x="21" y="159"/>
                    </a:lnTo>
                    <a:lnTo>
                      <a:pt x="31" y="154"/>
                    </a:lnTo>
                    <a:lnTo>
                      <a:pt x="41" y="146"/>
                    </a:lnTo>
                    <a:lnTo>
                      <a:pt x="50" y="138"/>
                    </a:lnTo>
                    <a:lnTo>
                      <a:pt x="58" y="129"/>
                    </a:lnTo>
                    <a:lnTo>
                      <a:pt x="64" y="117"/>
                    </a:lnTo>
                    <a:lnTo>
                      <a:pt x="71" y="108"/>
                    </a:lnTo>
                    <a:lnTo>
                      <a:pt x="75" y="96"/>
                    </a:lnTo>
                    <a:lnTo>
                      <a:pt x="79" y="83"/>
                    </a:lnTo>
                    <a:lnTo>
                      <a:pt x="83" y="71"/>
                    </a:lnTo>
                    <a:lnTo>
                      <a:pt x="85" y="58"/>
                    </a:lnTo>
                    <a:lnTo>
                      <a:pt x="85" y="46"/>
                    </a:lnTo>
                    <a:lnTo>
                      <a:pt x="83" y="35"/>
                    </a:lnTo>
                    <a:lnTo>
                      <a:pt x="81" y="23"/>
                    </a:lnTo>
                    <a:lnTo>
                      <a:pt x="79" y="12"/>
                    </a:lnTo>
                    <a:lnTo>
                      <a:pt x="75" y="0"/>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1" name="Line 360"/>
              <p:cNvSpPr>
                <a:spLocks noChangeShapeType="1"/>
              </p:cNvSpPr>
              <p:nvPr/>
            </p:nvSpPr>
            <p:spPr bwMode="auto">
              <a:xfrm flipH="1">
                <a:off x="4887913" y="5010150"/>
                <a:ext cx="90488" cy="236538"/>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2" name="Freeform 361"/>
              <p:cNvSpPr>
                <a:spLocks/>
              </p:cNvSpPr>
              <p:nvPr/>
            </p:nvSpPr>
            <p:spPr bwMode="auto">
              <a:xfrm>
                <a:off x="4984750" y="4983163"/>
                <a:ext cx="265113" cy="127000"/>
              </a:xfrm>
              <a:custGeom>
                <a:avLst/>
                <a:gdLst>
                  <a:gd name="T0" fmla="*/ 0 w 167"/>
                  <a:gd name="T1" fmla="*/ 11 h 80"/>
                  <a:gd name="T2" fmla="*/ 10 w 167"/>
                  <a:gd name="T3" fmla="*/ 5 h 80"/>
                  <a:gd name="T4" fmla="*/ 21 w 167"/>
                  <a:gd name="T5" fmla="*/ 3 h 80"/>
                  <a:gd name="T6" fmla="*/ 33 w 167"/>
                  <a:gd name="T7" fmla="*/ 0 h 80"/>
                  <a:gd name="T8" fmla="*/ 46 w 167"/>
                  <a:gd name="T9" fmla="*/ 0 h 80"/>
                  <a:gd name="T10" fmla="*/ 58 w 167"/>
                  <a:gd name="T11" fmla="*/ 0 h 80"/>
                  <a:gd name="T12" fmla="*/ 71 w 167"/>
                  <a:gd name="T13" fmla="*/ 0 h 80"/>
                  <a:gd name="T14" fmla="*/ 83 w 167"/>
                  <a:gd name="T15" fmla="*/ 2 h 80"/>
                  <a:gd name="T16" fmla="*/ 94 w 167"/>
                  <a:gd name="T17" fmla="*/ 5 h 80"/>
                  <a:gd name="T18" fmla="*/ 108 w 167"/>
                  <a:gd name="T19" fmla="*/ 11 h 80"/>
                  <a:gd name="T20" fmla="*/ 117 w 167"/>
                  <a:gd name="T21" fmla="*/ 17 h 80"/>
                  <a:gd name="T22" fmla="*/ 129 w 167"/>
                  <a:gd name="T23" fmla="*/ 23 h 80"/>
                  <a:gd name="T24" fmla="*/ 138 w 167"/>
                  <a:gd name="T25" fmla="*/ 30 h 80"/>
                  <a:gd name="T26" fmla="*/ 146 w 167"/>
                  <a:gd name="T27" fmla="*/ 40 h 80"/>
                  <a:gd name="T28" fmla="*/ 154 w 167"/>
                  <a:gd name="T29" fmla="*/ 48 h 80"/>
                  <a:gd name="T30" fmla="*/ 161 w 167"/>
                  <a:gd name="T31" fmla="*/ 57 h 80"/>
                  <a:gd name="T32" fmla="*/ 167 w 167"/>
                  <a:gd name="T33" fmla="*/ 69 h 80"/>
                  <a:gd name="T34" fmla="*/ 156 w 167"/>
                  <a:gd name="T35" fmla="*/ 73 h 80"/>
                  <a:gd name="T36" fmla="*/ 144 w 167"/>
                  <a:gd name="T37" fmla="*/ 76 h 80"/>
                  <a:gd name="T38" fmla="*/ 133 w 167"/>
                  <a:gd name="T39" fmla="*/ 78 h 80"/>
                  <a:gd name="T40" fmla="*/ 121 w 167"/>
                  <a:gd name="T41" fmla="*/ 80 h 80"/>
                  <a:gd name="T42" fmla="*/ 110 w 167"/>
                  <a:gd name="T43" fmla="*/ 80 h 80"/>
                  <a:gd name="T44" fmla="*/ 96 w 167"/>
                  <a:gd name="T45" fmla="*/ 78 h 80"/>
                  <a:gd name="T46" fmla="*/ 85 w 167"/>
                  <a:gd name="T47" fmla="*/ 76 h 80"/>
                  <a:gd name="T48" fmla="*/ 71 w 167"/>
                  <a:gd name="T49" fmla="*/ 73 h 80"/>
                  <a:gd name="T50" fmla="*/ 60 w 167"/>
                  <a:gd name="T51" fmla="*/ 69 h 80"/>
                  <a:gd name="T52" fmla="*/ 48 w 167"/>
                  <a:gd name="T53" fmla="*/ 63 h 80"/>
                  <a:gd name="T54" fmla="*/ 39 w 167"/>
                  <a:gd name="T55" fmla="*/ 55 h 80"/>
                  <a:gd name="T56" fmla="*/ 29 w 167"/>
                  <a:gd name="T57" fmla="*/ 48 h 80"/>
                  <a:gd name="T58" fmla="*/ 19 w 167"/>
                  <a:gd name="T59" fmla="*/ 40 h 80"/>
                  <a:gd name="T60" fmla="*/ 12 w 167"/>
                  <a:gd name="T61" fmla="*/ 30 h 80"/>
                  <a:gd name="T62" fmla="*/ 6 w 167"/>
                  <a:gd name="T63" fmla="*/ 21 h 80"/>
                  <a:gd name="T64" fmla="*/ 0 w 167"/>
                  <a:gd name="T65"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80">
                    <a:moveTo>
                      <a:pt x="0" y="11"/>
                    </a:moveTo>
                    <a:lnTo>
                      <a:pt x="10" y="5"/>
                    </a:lnTo>
                    <a:lnTo>
                      <a:pt x="21" y="3"/>
                    </a:lnTo>
                    <a:lnTo>
                      <a:pt x="33" y="0"/>
                    </a:lnTo>
                    <a:lnTo>
                      <a:pt x="46" y="0"/>
                    </a:lnTo>
                    <a:lnTo>
                      <a:pt x="58" y="0"/>
                    </a:lnTo>
                    <a:lnTo>
                      <a:pt x="71" y="0"/>
                    </a:lnTo>
                    <a:lnTo>
                      <a:pt x="83" y="2"/>
                    </a:lnTo>
                    <a:lnTo>
                      <a:pt x="94" y="5"/>
                    </a:lnTo>
                    <a:lnTo>
                      <a:pt x="108" y="11"/>
                    </a:lnTo>
                    <a:lnTo>
                      <a:pt x="117" y="17"/>
                    </a:lnTo>
                    <a:lnTo>
                      <a:pt x="129" y="23"/>
                    </a:lnTo>
                    <a:lnTo>
                      <a:pt x="138" y="30"/>
                    </a:lnTo>
                    <a:lnTo>
                      <a:pt x="146" y="40"/>
                    </a:lnTo>
                    <a:lnTo>
                      <a:pt x="154" y="48"/>
                    </a:lnTo>
                    <a:lnTo>
                      <a:pt x="161" y="57"/>
                    </a:lnTo>
                    <a:lnTo>
                      <a:pt x="167" y="69"/>
                    </a:lnTo>
                    <a:lnTo>
                      <a:pt x="156" y="73"/>
                    </a:lnTo>
                    <a:lnTo>
                      <a:pt x="144" y="76"/>
                    </a:lnTo>
                    <a:lnTo>
                      <a:pt x="133" y="78"/>
                    </a:lnTo>
                    <a:lnTo>
                      <a:pt x="121" y="80"/>
                    </a:lnTo>
                    <a:lnTo>
                      <a:pt x="110" y="80"/>
                    </a:lnTo>
                    <a:lnTo>
                      <a:pt x="96" y="78"/>
                    </a:lnTo>
                    <a:lnTo>
                      <a:pt x="85" y="76"/>
                    </a:lnTo>
                    <a:lnTo>
                      <a:pt x="71" y="73"/>
                    </a:lnTo>
                    <a:lnTo>
                      <a:pt x="60" y="69"/>
                    </a:lnTo>
                    <a:lnTo>
                      <a:pt x="48" y="63"/>
                    </a:lnTo>
                    <a:lnTo>
                      <a:pt x="39" y="55"/>
                    </a:lnTo>
                    <a:lnTo>
                      <a:pt x="29" y="48"/>
                    </a:lnTo>
                    <a:lnTo>
                      <a:pt x="19" y="40"/>
                    </a:lnTo>
                    <a:lnTo>
                      <a:pt x="12" y="30"/>
                    </a:lnTo>
                    <a:lnTo>
                      <a:pt x="6" y="21"/>
                    </a:lnTo>
                    <a:lnTo>
                      <a:pt x="0" y="11"/>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3" name="Line 362"/>
              <p:cNvSpPr>
                <a:spLocks noChangeShapeType="1"/>
              </p:cNvSpPr>
              <p:nvPr/>
            </p:nvSpPr>
            <p:spPr bwMode="auto">
              <a:xfrm>
                <a:off x="4994275" y="5000625"/>
                <a:ext cx="242888" cy="85725"/>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4" name="Freeform 363"/>
              <p:cNvSpPr>
                <a:spLocks/>
              </p:cNvSpPr>
              <p:nvPr/>
            </p:nvSpPr>
            <p:spPr bwMode="auto">
              <a:xfrm>
                <a:off x="4975225" y="5003800"/>
                <a:ext cx="141288" cy="255588"/>
              </a:xfrm>
              <a:custGeom>
                <a:avLst/>
                <a:gdLst>
                  <a:gd name="T0" fmla="*/ 6 w 89"/>
                  <a:gd name="T1" fmla="*/ 0 h 161"/>
                  <a:gd name="T2" fmla="*/ 2 w 89"/>
                  <a:gd name="T3" fmla="*/ 12 h 161"/>
                  <a:gd name="T4" fmla="*/ 0 w 89"/>
                  <a:gd name="T5" fmla="*/ 23 h 161"/>
                  <a:gd name="T6" fmla="*/ 0 w 89"/>
                  <a:gd name="T7" fmla="*/ 35 h 161"/>
                  <a:gd name="T8" fmla="*/ 0 w 89"/>
                  <a:gd name="T9" fmla="*/ 48 h 161"/>
                  <a:gd name="T10" fmla="*/ 0 w 89"/>
                  <a:gd name="T11" fmla="*/ 60 h 161"/>
                  <a:gd name="T12" fmla="*/ 4 w 89"/>
                  <a:gd name="T13" fmla="*/ 71 h 161"/>
                  <a:gd name="T14" fmla="*/ 8 w 89"/>
                  <a:gd name="T15" fmla="*/ 84 h 161"/>
                  <a:gd name="T16" fmla="*/ 12 w 89"/>
                  <a:gd name="T17" fmla="*/ 96 h 161"/>
                  <a:gd name="T18" fmla="*/ 18 w 89"/>
                  <a:gd name="T19" fmla="*/ 107 h 161"/>
                  <a:gd name="T20" fmla="*/ 25 w 89"/>
                  <a:gd name="T21" fmla="*/ 117 h 161"/>
                  <a:gd name="T22" fmla="*/ 33 w 89"/>
                  <a:gd name="T23" fmla="*/ 127 h 161"/>
                  <a:gd name="T24" fmla="*/ 41 w 89"/>
                  <a:gd name="T25" fmla="*/ 136 h 161"/>
                  <a:gd name="T26" fmla="*/ 50 w 89"/>
                  <a:gd name="T27" fmla="*/ 144 h 161"/>
                  <a:gd name="T28" fmla="*/ 60 w 89"/>
                  <a:gd name="T29" fmla="*/ 150 h 161"/>
                  <a:gd name="T30" fmla="*/ 71 w 89"/>
                  <a:gd name="T31" fmla="*/ 155 h 161"/>
                  <a:gd name="T32" fmla="*/ 81 w 89"/>
                  <a:gd name="T33" fmla="*/ 161 h 161"/>
                  <a:gd name="T34" fmla="*/ 85 w 89"/>
                  <a:gd name="T35" fmla="*/ 150 h 161"/>
                  <a:gd name="T36" fmla="*/ 87 w 89"/>
                  <a:gd name="T37" fmla="*/ 138 h 161"/>
                  <a:gd name="T38" fmla="*/ 89 w 89"/>
                  <a:gd name="T39" fmla="*/ 125 h 161"/>
                  <a:gd name="T40" fmla="*/ 89 w 89"/>
                  <a:gd name="T41" fmla="*/ 113 h 161"/>
                  <a:gd name="T42" fmla="*/ 87 w 89"/>
                  <a:gd name="T43" fmla="*/ 102 h 161"/>
                  <a:gd name="T44" fmla="*/ 85 w 89"/>
                  <a:gd name="T45" fmla="*/ 88 h 161"/>
                  <a:gd name="T46" fmla="*/ 81 w 89"/>
                  <a:gd name="T47" fmla="*/ 77 h 161"/>
                  <a:gd name="T48" fmla="*/ 75 w 89"/>
                  <a:gd name="T49" fmla="*/ 65 h 161"/>
                  <a:gd name="T50" fmla="*/ 69 w 89"/>
                  <a:gd name="T51" fmla="*/ 54 h 161"/>
                  <a:gd name="T52" fmla="*/ 64 w 89"/>
                  <a:gd name="T53" fmla="*/ 44 h 161"/>
                  <a:gd name="T54" fmla="*/ 56 w 89"/>
                  <a:gd name="T55" fmla="*/ 35 h 161"/>
                  <a:gd name="T56" fmla="*/ 46 w 89"/>
                  <a:gd name="T57" fmla="*/ 25 h 161"/>
                  <a:gd name="T58" fmla="*/ 37 w 89"/>
                  <a:gd name="T59" fmla="*/ 17 h 161"/>
                  <a:gd name="T60" fmla="*/ 27 w 89"/>
                  <a:gd name="T61" fmla="*/ 12 h 161"/>
                  <a:gd name="T62" fmla="*/ 18 w 89"/>
                  <a:gd name="T63" fmla="*/ 4 h 161"/>
                  <a:gd name="T64" fmla="*/ 6 w 89"/>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61">
                    <a:moveTo>
                      <a:pt x="6" y="0"/>
                    </a:moveTo>
                    <a:lnTo>
                      <a:pt x="2" y="12"/>
                    </a:lnTo>
                    <a:lnTo>
                      <a:pt x="0" y="23"/>
                    </a:lnTo>
                    <a:lnTo>
                      <a:pt x="0" y="35"/>
                    </a:lnTo>
                    <a:lnTo>
                      <a:pt x="0" y="48"/>
                    </a:lnTo>
                    <a:lnTo>
                      <a:pt x="0" y="60"/>
                    </a:lnTo>
                    <a:lnTo>
                      <a:pt x="4" y="71"/>
                    </a:lnTo>
                    <a:lnTo>
                      <a:pt x="8" y="84"/>
                    </a:lnTo>
                    <a:lnTo>
                      <a:pt x="12" y="96"/>
                    </a:lnTo>
                    <a:lnTo>
                      <a:pt x="18" y="107"/>
                    </a:lnTo>
                    <a:lnTo>
                      <a:pt x="25" y="117"/>
                    </a:lnTo>
                    <a:lnTo>
                      <a:pt x="33" y="127"/>
                    </a:lnTo>
                    <a:lnTo>
                      <a:pt x="41" y="136"/>
                    </a:lnTo>
                    <a:lnTo>
                      <a:pt x="50" y="144"/>
                    </a:lnTo>
                    <a:lnTo>
                      <a:pt x="60" y="150"/>
                    </a:lnTo>
                    <a:lnTo>
                      <a:pt x="71" y="155"/>
                    </a:lnTo>
                    <a:lnTo>
                      <a:pt x="81" y="161"/>
                    </a:lnTo>
                    <a:lnTo>
                      <a:pt x="85" y="150"/>
                    </a:lnTo>
                    <a:lnTo>
                      <a:pt x="87" y="138"/>
                    </a:lnTo>
                    <a:lnTo>
                      <a:pt x="89" y="125"/>
                    </a:lnTo>
                    <a:lnTo>
                      <a:pt x="89" y="113"/>
                    </a:lnTo>
                    <a:lnTo>
                      <a:pt x="87" y="102"/>
                    </a:lnTo>
                    <a:lnTo>
                      <a:pt x="85" y="88"/>
                    </a:lnTo>
                    <a:lnTo>
                      <a:pt x="81" y="77"/>
                    </a:lnTo>
                    <a:lnTo>
                      <a:pt x="75" y="65"/>
                    </a:lnTo>
                    <a:lnTo>
                      <a:pt x="69" y="54"/>
                    </a:lnTo>
                    <a:lnTo>
                      <a:pt x="64" y="44"/>
                    </a:lnTo>
                    <a:lnTo>
                      <a:pt x="56" y="35"/>
                    </a:lnTo>
                    <a:lnTo>
                      <a:pt x="46" y="25"/>
                    </a:lnTo>
                    <a:lnTo>
                      <a:pt x="37" y="17"/>
                    </a:lnTo>
                    <a:lnTo>
                      <a:pt x="27" y="12"/>
                    </a:lnTo>
                    <a:lnTo>
                      <a:pt x="18" y="4"/>
                    </a:lnTo>
                    <a:lnTo>
                      <a:pt x="6" y="0"/>
                    </a:lnTo>
                    <a:close/>
                  </a:path>
                </a:pathLst>
              </a:custGeom>
              <a:solidFill>
                <a:srgbClr val="3F9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5" name="Line 364"/>
              <p:cNvSpPr>
                <a:spLocks noChangeShapeType="1"/>
              </p:cNvSpPr>
              <p:nvPr/>
            </p:nvSpPr>
            <p:spPr bwMode="auto">
              <a:xfrm>
                <a:off x="4987925" y="5016500"/>
                <a:ext cx="109538" cy="228600"/>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6" name="Freeform 365"/>
              <p:cNvSpPr>
                <a:spLocks/>
              </p:cNvSpPr>
              <p:nvPr/>
            </p:nvSpPr>
            <p:spPr bwMode="auto">
              <a:xfrm>
                <a:off x="4567238" y="5375275"/>
                <a:ext cx="254000" cy="142875"/>
              </a:xfrm>
              <a:custGeom>
                <a:avLst/>
                <a:gdLst>
                  <a:gd name="T0" fmla="*/ 160 w 160"/>
                  <a:gd name="T1" fmla="*/ 8 h 90"/>
                  <a:gd name="T2" fmla="*/ 148 w 160"/>
                  <a:gd name="T3" fmla="*/ 4 h 90"/>
                  <a:gd name="T4" fmla="*/ 137 w 160"/>
                  <a:gd name="T5" fmla="*/ 2 h 90"/>
                  <a:gd name="T6" fmla="*/ 125 w 160"/>
                  <a:gd name="T7" fmla="*/ 0 h 90"/>
                  <a:gd name="T8" fmla="*/ 112 w 160"/>
                  <a:gd name="T9" fmla="*/ 0 h 90"/>
                  <a:gd name="T10" fmla="*/ 100 w 160"/>
                  <a:gd name="T11" fmla="*/ 2 h 90"/>
                  <a:gd name="T12" fmla="*/ 89 w 160"/>
                  <a:gd name="T13" fmla="*/ 6 h 90"/>
                  <a:gd name="T14" fmla="*/ 77 w 160"/>
                  <a:gd name="T15" fmla="*/ 8 h 90"/>
                  <a:gd name="T16" fmla="*/ 64 w 160"/>
                  <a:gd name="T17" fmla="*/ 13 h 90"/>
                  <a:gd name="T18" fmla="*/ 54 w 160"/>
                  <a:gd name="T19" fmla="*/ 19 h 90"/>
                  <a:gd name="T20" fmla="*/ 43 w 160"/>
                  <a:gd name="T21" fmla="*/ 27 h 90"/>
                  <a:gd name="T22" fmla="*/ 33 w 160"/>
                  <a:gd name="T23" fmla="*/ 35 h 90"/>
                  <a:gd name="T24" fmla="*/ 25 w 160"/>
                  <a:gd name="T25" fmla="*/ 44 h 90"/>
                  <a:gd name="T26" fmla="*/ 18 w 160"/>
                  <a:gd name="T27" fmla="*/ 52 h 90"/>
                  <a:gd name="T28" fmla="*/ 10 w 160"/>
                  <a:gd name="T29" fmla="*/ 63 h 90"/>
                  <a:gd name="T30" fmla="*/ 4 w 160"/>
                  <a:gd name="T31" fmla="*/ 73 h 90"/>
                  <a:gd name="T32" fmla="*/ 0 w 160"/>
                  <a:gd name="T33" fmla="*/ 84 h 90"/>
                  <a:gd name="T34" fmla="*/ 12 w 160"/>
                  <a:gd name="T35" fmla="*/ 86 h 90"/>
                  <a:gd name="T36" fmla="*/ 23 w 160"/>
                  <a:gd name="T37" fmla="*/ 88 h 90"/>
                  <a:gd name="T38" fmla="*/ 35 w 160"/>
                  <a:gd name="T39" fmla="*/ 90 h 90"/>
                  <a:gd name="T40" fmla="*/ 48 w 160"/>
                  <a:gd name="T41" fmla="*/ 90 h 90"/>
                  <a:gd name="T42" fmla="*/ 60 w 160"/>
                  <a:gd name="T43" fmla="*/ 88 h 90"/>
                  <a:gd name="T44" fmla="*/ 71 w 160"/>
                  <a:gd name="T45" fmla="*/ 86 h 90"/>
                  <a:gd name="T46" fmla="*/ 83 w 160"/>
                  <a:gd name="T47" fmla="*/ 83 h 90"/>
                  <a:gd name="T48" fmla="*/ 96 w 160"/>
                  <a:gd name="T49" fmla="*/ 77 h 90"/>
                  <a:gd name="T50" fmla="*/ 106 w 160"/>
                  <a:gd name="T51" fmla="*/ 71 h 90"/>
                  <a:gd name="T52" fmla="*/ 117 w 160"/>
                  <a:gd name="T53" fmla="*/ 63 h 90"/>
                  <a:gd name="T54" fmla="*/ 127 w 160"/>
                  <a:gd name="T55" fmla="*/ 56 h 90"/>
                  <a:gd name="T56" fmla="*/ 135 w 160"/>
                  <a:gd name="T57" fmla="*/ 48 h 90"/>
                  <a:gd name="T58" fmla="*/ 142 w 160"/>
                  <a:gd name="T59" fmla="*/ 38 h 90"/>
                  <a:gd name="T60" fmla="*/ 150 w 160"/>
                  <a:gd name="T61" fmla="*/ 29 h 90"/>
                  <a:gd name="T62" fmla="*/ 156 w 160"/>
                  <a:gd name="T63" fmla="*/ 17 h 90"/>
                  <a:gd name="T64" fmla="*/ 160 w 160"/>
                  <a:gd name="T6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90">
                    <a:moveTo>
                      <a:pt x="160" y="8"/>
                    </a:moveTo>
                    <a:lnTo>
                      <a:pt x="148" y="4"/>
                    </a:lnTo>
                    <a:lnTo>
                      <a:pt x="137" y="2"/>
                    </a:lnTo>
                    <a:lnTo>
                      <a:pt x="125" y="0"/>
                    </a:lnTo>
                    <a:lnTo>
                      <a:pt x="112" y="0"/>
                    </a:lnTo>
                    <a:lnTo>
                      <a:pt x="100" y="2"/>
                    </a:lnTo>
                    <a:lnTo>
                      <a:pt x="89" y="6"/>
                    </a:lnTo>
                    <a:lnTo>
                      <a:pt x="77" y="8"/>
                    </a:lnTo>
                    <a:lnTo>
                      <a:pt x="64" y="13"/>
                    </a:lnTo>
                    <a:lnTo>
                      <a:pt x="54" y="19"/>
                    </a:lnTo>
                    <a:lnTo>
                      <a:pt x="43" y="27"/>
                    </a:lnTo>
                    <a:lnTo>
                      <a:pt x="33" y="35"/>
                    </a:lnTo>
                    <a:lnTo>
                      <a:pt x="25" y="44"/>
                    </a:lnTo>
                    <a:lnTo>
                      <a:pt x="18" y="52"/>
                    </a:lnTo>
                    <a:lnTo>
                      <a:pt x="10" y="63"/>
                    </a:lnTo>
                    <a:lnTo>
                      <a:pt x="4" y="73"/>
                    </a:lnTo>
                    <a:lnTo>
                      <a:pt x="0" y="84"/>
                    </a:lnTo>
                    <a:lnTo>
                      <a:pt x="12" y="86"/>
                    </a:lnTo>
                    <a:lnTo>
                      <a:pt x="23" y="88"/>
                    </a:lnTo>
                    <a:lnTo>
                      <a:pt x="35" y="90"/>
                    </a:lnTo>
                    <a:lnTo>
                      <a:pt x="48" y="90"/>
                    </a:lnTo>
                    <a:lnTo>
                      <a:pt x="60" y="88"/>
                    </a:lnTo>
                    <a:lnTo>
                      <a:pt x="71" y="86"/>
                    </a:lnTo>
                    <a:lnTo>
                      <a:pt x="83" y="83"/>
                    </a:lnTo>
                    <a:lnTo>
                      <a:pt x="96" y="77"/>
                    </a:lnTo>
                    <a:lnTo>
                      <a:pt x="106" y="71"/>
                    </a:lnTo>
                    <a:lnTo>
                      <a:pt x="117" y="63"/>
                    </a:lnTo>
                    <a:lnTo>
                      <a:pt x="127" y="56"/>
                    </a:lnTo>
                    <a:lnTo>
                      <a:pt x="135" y="48"/>
                    </a:lnTo>
                    <a:lnTo>
                      <a:pt x="142" y="38"/>
                    </a:lnTo>
                    <a:lnTo>
                      <a:pt x="150" y="29"/>
                    </a:lnTo>
                    <a:lnTo>
                      <a:pt x="156" y="17"/>
                    </a:lnTo>
                    <a:lnTo>
                      <a:pt x="160" y="8"/>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7" name="Line 366"/>
              <p:cNvSpPr>
                <a:spLocks noChangeShapeType="1"/>
              </p:cNvSpPr>
              <p:nvPr/>
            </p:nvSpPr>
            <p:spPr bwMode="auto">
              <a:xfrm flipH="1">
                <a:off x="4579938" y="5391150"/>
                <a:ext cx="231775" cy="109538"/>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8" name="Freeform 367"/>
              <p:cNvSpPr>
                <a:spLocks/>
              </p:cNvSpPr>
              <p:nvPr/>
            </p:nvSpPr>
            <p:spPr bwMode="auto">
              <a:xfrm>
                <a:off x="4814888" y="5387975"/>
                <a:ext cx="146050" cy="249238"/>
              </a:xfrm>
              <a:custGeom>
                <a:avLst/>
                <a:gdLst>
                  <a:gd name="T0" fmla="*/ 4 w 92"/>
                  <a:gd name="T1" fmla="*/ 0 h 157"/>
                  <a:gd name="T2" fmla="*/ 15 w 92"/>
                  <a:gd name="T3" fmla="*/ 4 h 157"/>
                  <a:gd name="T4" fmla="*/ 27 w 92"/>
                  <a:gd name="T5" fmla="*/ 9 h 157"/>
                  <a:gd name="T6" fmla="*/ 36 w 92"/>
                  <a:gd name="T7" fmla="*/ 15 h 157"/>
                  <a:gd name="T8" fmla="*/ 46 w 92"/>
                  <a:gd name="T9" fmla="*/ 23 h 157"/>
                  <a:gd name="T10" fmla="*/ 55 w 92"/>
                  <a:gd name="T11" fmla="*/ 30 h 157"/>
                  <a:gd name="T12" fmla="*/ 63 w 92"/>
                  <a:gd name="T13" fmla="*/ 40 h 157"/>
                  <a:gd name="T14" fmla="*/ 71 w 92"/>
                  <a:gd name="T15" fmla="*/ 50 h 157"/>
                  <a:gd name="T16" fmla="*/ 76 w 92"/>
                  <a:gd name="T17" fmla="*/ 61 h 157"/>
                  <a:gd name="T18" fmla="*/ 82 w 92"/>
                  <a:gd name="T19" fmla="*/ 73 h 157"/>
                  <a:gd name="T20" fmla="*/ 86 w 92"/>
                  <a:gd name="T21" fmla="*/ 84 h 157"/>
                  <a:gd name="T22" fmla="*/ 90 w 92"/>
                  <a:gd name="T23" fmla="*/ 98 h 157"/>
                  <a:gd name="T24" fmla="*/ 90 w 92"/>
                  <a:gd name="T25" fmla="*/ 109 h 157"/>
                  <a:gd name="T26" fmla="*/ 92 w 92"/>
                  <a:gd name="T27" fmla="*/ 121 h 157"/>
                  <a:gd name="T28" fmla="*/ 90 w 92"/>
                  <a:gd name="T29" fmla="*/ 132 h 157"/>
                  <a:gd name="T30" fmla="*/ 90 w 92"/>
                  <a:gd name="T31" fmla="*/ 145 h 157"/>
                  <a:gd name="T32" fmla="*/ 86 w 92"/>
                  <a:gd name="T33" fmla="*/ 157 h 157"/>
                  <a:gd name="T34" fmla="*/ 75 w 92"/>
                  <a:gd name="T35" fmla="*/ 151 h 157"/>
                  <a:gd name="T36" fmla="*/ 65 w 92"/>
                  <a:gd name="T37" fmla="*/ 147 h 157"/>
                  <a:gd name="T38" fmla="*/ 53 w 92"/>
                  <a:gd name="T39" fmla="*/ 140 h 157"/>
                  <a:gd name="T40" fmla="*/ 44 w 92"/>
                  <a:gd name="T41" fmla="*/ 132 h 157"/>
                  <a:gd name="T42" fmla="*/ 36 w 92"/>
                  <a:gd name="T43" fmla="*/ 124 h 157"/>
                  <a:gd name="T44" fmla="*/ 29 w 92"/>
                  <a:gd name="T45" fmla="*/ 115 h 157"/>
                  <a:gd name="T46" fmla="*/ 21 w 92"/>
                  <a:gd name="T47" fmla="*/ 105 h 157"/>
                  <a:gd name="T48" fmla="*/ 13 w 92"/>
                  <a:gd name="T49" fmla="*/ 94 h 157"/>
                  <a:gd name="T50" fmla="*/ 9 w 92"/>
                  <a:gd name="T51" fmla="*/ 82 h 157"/>
                  <a:gd name="T52" fmla="*/ 4 w 92"/>
                  <a:gd name="T53" fmla="*/ 71 h 157"/>
                  <a:gd name="T54" fmla="*/ 2 w 92"/>
                  <a:gd name="T55" fmla="*/ 59 h 157"/>
                  <a:gd name="T56" fmla="*/ 0 w 92"/>
                  <a:gd name="T57" fmla="*/ 46 h 157"/>
                  <a:gd name="T58" fmla="*/ 0 w 92"/>
                  <a:gd name="T59" fmla="*/ 34 h 157"/>
                  <a:gd name="T60" fmla="*/ 0 w 92"/>
                  <a:gd name="T61" fmla="*/ 23 h 157"/>
                  <a:gd name="T62" fmla="*/ 2 w 92"/>
                  <a:gd name="T63" fmla="*/ 11 h 157"/>
                  <a:gd name="T64" fmla="*/ 4 w 9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57">
                    <a:moveTo>
                      <a:pt x="4" y="0"/>
                    </a:moveTo>
                    <a:lnTo>
                      <a:pt x="15" y="4"/>
                    </a:lnTo>
                    <a:lnTo>
                      <a:pt x="27" y="9"/>
                    </a:lnTo>
                    <a:lnTo>
                      <a:pt x="36" y="15"/>
                    </a:lnTo>
                    <a:lnTo>
                      <a:pt x="46" y="23"/>
                    </a:lnTo>
                    <a:lnTo>
                      <a:pt x="55" y="30"/>
                    </a:lnTo>
                    <a:lnTo>
                      <a:pt x="63" y="40"/>
                    </a:lnTo>
                    <a:lnTo>
                      <a:pt x="71" y="50"/>
                    </a:lnTo>
                    <a:lnTo>
                      <a:pt x="76" y="61"/>
                    </a:lnTo>
                    <a:lnTo>
                      <a:pt x="82" y="73"/>
                    </a:lnTo>
                    <a:lnTo>
                      <a:pt x="86" y="84"/>
                    </a:lnTo>
                    <a:lnTo>
                      <a:pt x="90" y="98"/>
                    </a:lnTo>
                    <a:lnTo>
                      <a:pt x="90" y="109"/>
                    </a:lnTo>
                    <a:lnTo>
                      <a:pt x="92" y="121"/>
                    </a:lnTo>
                    <a:lnTo>
                      <a:pt x="90" y="132"/>
                    </a:lnTo>
                    <a:lnTo>
                      <a:pt x="90" y="145"/>
                    </a:lnTo>
                    <a:lnTo>
                      <a:pt x="86" y="157"/>
                    </a:lnTo>
                    <a:lnTo>
                      <a:pt x="75" y="151"/>
                    </a:lnTo>
                    <a:lnTo>
                      <a:pt x="65" y="147"/>
                    </a:lnTo>
                    <a:lnTo>
                      <a:pt x="53" y="140"/>
                    </a:lnTo>
                    <a:lnTo>
                      <a:pt x="44" y="132"/>
                    </a:lnTo>
                    <a:lnTo>
                      <a:pt x="36" y="124"/>
                    </a:lnTo>
                    <a:lnTo>
                      <a:pt x="29" y="115"/>
                    </a:lnTo>
                    <a:lnTo>
                      <a:pt x="21" y="105"/>
                    </a:lnTo>
                    <a:lnTo>
                      <a:pt x="13" y="94"/>
                    </a:lnTo>
                    <a:lnTo>
                      <a:pt x="9" y="82"/>
                    </a:lnTo>
                    <a:lnTo>
                      <a:pt x="4" y="71"/>
                    </a:lnTo>
                    <a:lnTo>
                      <a:pt x="2" y="59"/>
                    </a:lnTo>
                    <a:lnTo>
                      <a:pt x="0" y="46"/>
                    </a:lnTo>
                    <a:lnTo>
                      <a:pt x="0" y="34"/>
                    </a:lnTo>
                    <a:lnTo>
                      <a:pt x="0" y="23"/>
                    </a:lnTo>
                    <a:lnTo>
                      <a:pt x="2" y="11"/>
                    </a:lnTo>
                    <a:lnTo>
                      <a:pt x="4" y="0"/>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9" name="Line 368"/>
              <p:cNvSpPr>
                <a:spLocks noChangeShapeType="1"/>
              </p:cNvSpPr>
              <p:nvPr/>
            </p:nvSpPr>
            <p:spPr bwMode="auto">
              <a:xfrm>
                <a:off x="4826000" y="5395913"/>
                <a:ext cx="119063" cy="225425"/>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80" name="Freeform 369"/>
              <p:cNvSpPr>
                <a:spLocks/>
              </p:cNvSpPr>
              <p:nvPr/>
            </p:nvSpPr>
            <p:spPr bwMode="auto">
              <a:xfrm>
                <a:off x="4711700" y="5391150"/>
                <a:ext cx="127000" cy="266700"/>
              </a:xfrm>
              <a:custGeom>
                <a:avLst/>
                <a:gdLst>
                  <a:gd name="T0" fmla="*/ 69 w 80"/>
                  <a:gd name="T1" fmla="*/ 0 h 168"/>
                  <a:gd name="T2" fmla="*/ 57 w 80"/>
                  <a:gd name="T3" fmla="*/ 5 h 168"/>
                  <a:gd name="T4" fmla="*/ 47 w 80"/>
                  <a:gd name="T5" fmla="*/ 13 h 168"/>
                  <a:gd name="T6" fmla="*/ 40 w 80"/>
                  <a:gd name="T7" fmla="*/ 21 h 168"/>
                  <a:gd name="T8" fmla="*/ 30 w 80"/>
                  <a:gd name="T9" fmla="*/ 28 h 168"/>
                  <a:gd name="T10" fmla="*/ 23 w 80"/>
                  <a:gd name="T11" fmla="*/ 38 h 168"/>
                  <a:gd name="T12" fmla="*/ 17 w 80"/>
                  <a:gd name="T13" fmla="*/ 49 h 168"/>
                  <a:gd name="T14" fmla="*/ 11 w 80"/>
                  <a:gd name="T15" fmla="*/ 61 h 168"/>
                  <a:gd name="T16" fmla="*/ 7 w 80"/>
                  <a:gd name="T17" fmla="*/ 73 h 168"/>
                  <a:gd name="T18" fmla="*/ 3 w 80"/>
                  <a:gd name="T19" fmla="*/ 84 h 168"/>
                  <a:gd name="T20" fmla="*/ 1 w 80"/>
                  <a:gd name="T21" fmla="*/ 97 h 168"/>
                  <a:gd name="T22" fmla="*/ 0 w 80"/>
                  <a:gd name="T23" fmla="*/ 109 h 168"/>
                  <a:gd name="T24" fmla="*/ 0 w 80"/>
                  <a:gd name="T25" fmla="*/ 122 h 168"/>
                  <a:gd name="T26" fmla="*/ 1 w 80"/>
                  <a:gd name="T27" fmla="*/ 134 h 168"/>
                  <a:gd name="T28" fmla="*/ 3 w 80"/>
                  <a:gd name="T29" fmla="*/ 145 h 168"/>
                  <a:gd name="T30" fmla="*/ 7 w 80"/>
                  <a:gd name="T31" fmla="*/ 157 h 168"/>
                  <a:gd name="T32" fmla="*/ 13 w 80"/>
                  <a:gd name="T33" fmla="*/ 168 h 168"/>
                  <a:gd name="T34" fmla="*/ 23 w 80"/>
                  <a:gd name="T35" fmla="*/ 163 h 168"/>
                  <a:gd name="T36" fmla="*/ 32 w 80"/>
                  <a:gd name="T37" fmla="*/ 155 h 168"/>
                  <a:gd name="T38" fmla="*/ 42 w 80"/>
                  <a:gd name="T39" fmla="*/ 147 h 168"/>
                  <a:gd name="T40" fmla="*/ 49 w 80"/>
                  <a:gd name="T41" fmla="*/ 138 h 168"/>
                  <a:gd name="T42" fmla="*/ 57 w 80"/>
                  <a:gd name="T43" fmla="*/ 128 h 168"/>
                  <a:gd name="T44" fmla="*/ 63 w 80"/>
                  <a:gd name="T45" fmla="*/ 119 h 168"/>
                  <a:gd name="T46" fmla="*/ 69 w 80"/>
                  <a:gd name="T47" fmla="*/ 107 h 168"/>
                  <a:gd name="T48" fmla="*/ 74 w 80"/>
                  <a:gd name="T49" fmla="*/ 96 h 168"/>
                  <a:gd name="T50" fmla="*/ 78 w 80"/>
                  <a:gd name="T51" fmla="*/ 82 h 168"/>
                  <a:gd name="T52" fmla="*/ 80 w 80"/>
                  <a:gd name="T53" fmla="*/ 71 h 168"/>
                  <a:gd name="T54" fmla="*/ 80 w 80"/>
                  <a:gd name="T55" fmla="*/ 57 h 168"/>
                  <a:gd name="T56" fmla="*/ 80 w 80"/>
                  <a:gd name="T57" fmla="*/ 46 h 168"/>
                  <a:gd name="T58" fmla="*/ 78 w 80"/>
                  <a:gd name="T59" fmla="*/ 34 h 168"/>
                  <a:gd name="T60" fmla="*/ 76 w 80"/>
                  <a:gd name="T61" fmla="*/ 23 h 168"/>
                  <a:gd name="T62" fmla="*/ 72 w 80"/>
                  <a:gd name="T63" fmla="*/ 11 h 168"/>
                  <a:gd name="T64" fmla="*/ 69 w 80"/>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168">
                    <a:moveTo>
                      <a:pt x="69" y="0"/>
                    </a:moveTo>
                    <a:lnTo>
                      <a:pt x="57" y="5"/>
                    </a:lnTo>
                    <a:lnTo>
                      <a:pt x="47" y="13"/>
                    </a:lnTo>
                    <a:lnTo>
                      <a:pt x="40" y="21"/>
                    </a:lnTo>
                    <a:lnTo>
                      <a:pt x="30" y="28"/>
                    </a:lnTo>
                    <a:lnTo>
                      <a:pt x="23" y="38"/>
                    </a:lnTo>
                    <a:lnTo>
                      <a:pt x="17" y="49"/>
                    </a:lnTo>
                    <a:lnTo>
                      <a:pt x="11" y="61"/>
                    </a:lnTo>
                    <a:lnTo>
                      <a:pt x="7" y="73"/>
                    </a:lnTo>
                    <a:lnTo>
                      <a:pt x="3" y="84"/>
                    </a:lnTo>
                    <a:lnTo>
                      <a:pt x="1" y="97"/>
                    </a:lnTo>
                    <a:lnTo>
                      <a:pt x="0" y="109"/>
                    </a:lnTo>
                    <a:lnTo>
                      <a:pt x="0" y="122"/>
                    </a:lnTo>
                    <a:lnTo>
                      <a:pt x="1" y="134"/>
                    </a:lnTo>
                    <a:lnTo>
                      <a:pt x="3" y="145"/>
                    </a:lnTo>
                    <a:lnTo>
                      <a:pt x="7" y="157"/>
                    </a:lnTo>
                    <a:lnTo>
                      <a:pt x="13" y="168"/>
                    </a:lnTo>
                    <a:lnTo>
                      <a:pt x="23" y="163"/>
                    </a:lnTo>
                    <a:lnTo>
                      <a:pt x="32" y="155"/>
                    </a:lnTo>
                    <a:lnTo>
                      <a:pt x="42" y="147"/>
                    </a:lnTo>
                    <a:lnTo>
                      <a:pt x="49" y="138"/>
                    </a:lnTo>
                    <a:lnTo>
                      <a:pt x="57" y="128"/>
                    </a:lnTo>
                    <a:lnTo>
                      <a:pt x="63" y="119"/>
                    </a:lnTo>
                    <a:lnTo>
                      <a:pt x="69" y="107"/>
                    </a:lnTo>
                    <a:lnTo>
                      <a:pt x="74" y="96"/>
                    </a:lnTo>
                    <a:lnTo>
                      <a:pt x="78" y="82"/>
                    </a:lnTo>
                    <a:lnTo>
                      <a:pt x="80" y="71"/>
                    </a:lnTo>
                    <a:lnTo>
                      <a:pt x="80" y="57"/>
                    </a:lnTo>
                    <a:lnTo>
                      <a:pt x="80" y="46"/>
                    </a:lnTo>
                    <a:lnTo>
                      <a:pt x="78" y="34"/>
                    </a:lnTo>
                    <a:lnTo>
                      <a:pt x="76" y="23"/>
                    </a:lnTo>
                    <a:lnTo>
                      <a:pt x="72" y="11"/>
                    </a:lnTo>
                    <a:lnTo>
                      <a:pt x="69" y="0"/>
                    </a:lnTo>
                    <a:close/>
                  </a:path>
                </a:pathLst>
              </a:custGeom>
              <a:solidFill>
                <a:srgbClr val="3F9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81" name="Line 370"/>
              <p:cNvSpPr>
                <a:spLocks noChangeShapeType="1"/>
              </p:cNvSpPr>
              <p:nvPr/>
            </p:nvSpPr>
            <p:spPr bwMode="auto">
              <a:xfrm flipH="1">
                <a:off x="4735513" y="5399088"/>
                <a:ext cx="79375" cy="244475"/>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509" name="角丸四角形 508"/>
            <p:cNvSpPr/>
            <p:nvPr/>
          </p:nvSpPr>
          <p:spPr bwMode="auto">
            <a:xfrm>
              <a:off x="1659731" y="5083969"/>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Arial" pitchFamily="34" charset="0"/>
                  <a:ea typeface="HGP創英角ｺﾞｼｯｸUB" pitchFamily="50" charset="-128"/>
                  <a:cs typeface="Arial" pitchFamily="34" charset="0"/>
                </a:rPr>
                <a:t>ご相談、ありがとうございます。ただ、クラウドとなるとセキュリティへの不安や運用上制約も多く、今は、おすすめできません。うちもそんなことがあるので、まだ対応していなんですよ。ですから、しばらくはこのままの使い続けられることをお勧めいたします。</a:t>
              </a:r>
              <a:endPar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25" name="テキスト ボックス 524"/>
            <p:cNvSpPr txBox="1"/>
            <p:nvPr/>
          </p:nvSpPr>
          <p:spPr>
            <a:xfrm>
              <a:off x="609600" y="5156537"/>
              <a:ext cx="954107"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竹</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grpSp>
      <p:grpSp>
        <p:nvGrpSpPr>
          <p:cNvPr id="2" name="グループ化 1"/>
          <p:cNvGrpSpPr/>
          <p:nvPr/>
        </p:nvGrpSpPr>
        <p:grpSpPr>
          <a:xfrm>
            <a:off x="609200" y="2492772"/>
            <a:ext cx="7925200" cy="1240631"/>
            <a:chOff x="609200" y="2492772"/>
            <a:chExt cx="7925200" cy="1240631"/>
          </a:xfrm>
        </p:grpSpPr>
        <p:sp>
          <p:nvSpPr>
            <p:cNvPr id="5" name="角丸四角形 4"/>
            <p:cNvSpPr/>
            <p:nvPr/>
          </p:nvSpPr>
          <p:spPr bwMode="auto">
            <a:xfrm>
              <a:off x="1676400" y="2492772"/>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Arial" pitchFamily="34" charset="0"/>
                  <a:ea typeface="HGP創英角ｺﾞｼｯｸUB" pitchFamily="50" charset="-128"/>
                  <a:cs typeface="Arial" pitchFamily="34" charset="0"/>
                </a:rPr>
                <a:t>申し訳</a:t>
              </a:r>
              <a:r>
                <a:rPr lang="ja-JP" altLang="en-US" sz="1600" dirty="0">
                  <a:solidFill>
                    <a:schemeClr val="bg1"/>
                  </a:solidFill>
                  <a:latin typeface="Arial" pitchFamily="34" charset="0"/>
                  <a:ea typeface="HGP創英角ｺﾞｼｯｸUB" pitchFamily="50" charset="-128"/>
                  <a:cs typeface="Arial" pitchFamily="34" charset="0"/>
                </a:rPr>
                <a:t>ありません</a:t>
              </a:r>
              <a:r>
                <a:rPr lang="ja-JP" altLang="en-US" sz="1600" dirty="0" smtClean="0">
                  <a:solidFill>
                    <a:schemeClr val="bg1"/>
                  </a:solidFill>
                  <a:latin typeface="Arial" pitchFamily="34" charset="0"/>
                  <a:ea typeface="HGP創英角ｺﾞｼｯｸUB" pitchFamily="50" charset="-128"/>
                  <a:cs typeface="Arial" pitchFamily="34" charset="0"/>
                </a:rPr>
                <a:t>。</a:t>
              </a:r>
              <a:r>
                <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うちは、対応していません。このままで、お願いします</a:t>
              </a:r>
              <a:r>
                <a:rPr kumimoji="0" lang="en-US" altLang="ja-JP"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a:t>
              </a:r>
              <a:endPar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grpSp>
          <p:nvGrpSpPr>
            <p:cNvPr id="599483" name="グループ化 599482"/>
            <p:cNvGrpSpPr/>
            <p:nvPr/>
          </p:nvGrpSpPr>
          <p:grpSpPr>
            <a:xfrm>
              <a:off x="781514" y="2667000"/>
              <a:ext cx="677863" cy="756378"/>
              <a:chOff x="6248400" y="4676775"/>
              <a:chExt cx="1809751" cy="876300"/>
            </a:xfrm>
          </p:grpSpPr>
          <p:sp>
            <p:nvSpPr>
              <p:cNvPr id="599461" name="Freeform 481"/>
              <p:cNvSpPr>
                <a:spLocks/>
              </p:cNvSpPr>
              <p:nvPr/>
            </p:nvSpPr>
            <p:spPr bwMode="auto">
              <a:xfrm>
                <a:off x="6961188" y="4676775"/>
                <a:ext cx="647700" cy="788988"/>
              </a:xfrm>
              <a:custGeom>
                <a:avLst/>
                <a:gdLst>
                  <a:gd name="T0" fmla="*/ 0 w 814"/>
                  <a:gd name="T1" fmla="*/ 994 h 994"/>
                  <a:gd name="T2" fmla="*/ 4 w 814"/>
                  <a:gd name="T3" fmla="*/ 962 h 994"/>
                  <a:gd name="T4" fmla="*/ 25 w 814"/>
                  <a:gd name="T5" fmla="*/ 909 h 994"/>
                  <a:gd name="T6" fmla="*/ 47 w 814"/>
                  <a:gd name="T7" fmla="*/ 857 h 994"/>
                  <a:gd name="T8" fmla="*/ 60 w 814"/>
                  <a:gd name="T9" fmla="*/ 828 h 994"/>
                  <a:gd name="T10" fmla="*/ 86 w 814"/>
                  <a:gd name="T11" fmla="*/ 736 h 994"/>
                  <a:gd name="T12" fmla="*/ 117 w 814"/>
                  <a:gd name="T13" fmla="*/ 646 h 994"/>
                  <a:gd name="T14" fmla="*/ 154 w 814"/>
                  <a:gd name="T15" fmla="*/ 560 h 994"/>
                  <a:gd name="T16" fmla="*/ 198 w 814"/>
                  <a:gd name="T17" fmla="*/ 477 h 994"/>
                  <a:gd name="T18" fmla="*/ 247 w 814"/>
                  <a:gd name="T19" fmla="*/ 399 h 994"/>
                  <a:gd name="T20" fmla="*/ 304 w 814"/>
                  <a:gd name="T21" fmla="*/ 324 h 994"/>
                  <a:gd name="T22" fmla="*/ 369 w 814"/>
                  <a:gd name="T23" fmla="*/ 253 h 994"/>
                  <a:gd name="T24" fmla="*/ 442 w 814"/>
                  <a:gd name="T25" fmla="*/ 189 h 994"/>
                  <a:gd name="T26" fmla="*/ 451 w 814"/>
                  <a:gd name="T27" fmla="*/ 182 h 994"/>
                  <a:gd name="T28" fmla="*/ 478 w 814"/>
                  <a:gd name="T29" fmla="*/ 162 h 994"/>
                  <a:gd name="T30" fmla="*/ 517 w 814"/>
                  <a:gd name="T31" fmla="*/ 135 h 994"/>
                  <a:gd name="T32" fmla="*/ 568 w 814"/>
                  <a:gd name="T33" fmla="*/ 101 h 994"/>
                  <a:gd name="T34" fmla="*/ 625 w 814"/>
                  <a:gd name="T35" fmla="*/ 68 h 994"/>
                  <a:gd name="T36" fmla="*/ 687 w 814"/>
                  <a:gd name="T37" fmla="*/ 38 h 994"/>
                  <a:gd name="T38" fmla="*/ 752 w 814"/>
                  <a:gd name="T39" fmla="*/ 14 h 994"/>
                  <a:gd name="T40" fmla="*/ 814 w 814"/>
                  <a:gd name="T41" fmla="*/ 0 h 994"/>
                  <a:gd name="T42" fmla="*/ 801 w 814"/>
                  <a:gd name="T43" fmla="*/ 6 h 994"/>
                  <a:gd name="T44" fmla="*/ 767 w 814"/>
                  <a:gd name="T45" fmla="*/ 23 h 994"/>
                  <a:gd name="T46" fmla="*/ 716 w 814"/>
                  <a:gd name="T47" fmla="*/ 52 h 994"/>
                  <a:gd name="T48" fmla="*/ 652 w 814"/>
                  <a:gd name="T49" fmla="*/ 91 h 994"/>
                  <a:gd name="T50" fmla="*/ 580 w 814"/>
                  <a:gd name="T51" fmla="*/ 142 h 994"/>
                  <a:gd name="T52" fmla="*/ 505 w 814"/>
                  <a:gd name="T53" fmla="*/ 202 h 994"/>
                  <a:gd name="T54" fmla="*/ 432 w 814"/>
                  <a:gd name="T55" fmla="*/ 273 h 994"/>
                  <a:gd name="T56" fmla="*/ 364 w 814"/>
                  <a:gd name="T57" fmla="*/ 353 h 994"/>
                  <a:gd name="T58" fmla="*/ 316 w 814"/>
                  <a:gd name="T59" fmla="*/ 422 h 994"/>
                  <a:gd name="T60" fmla="*/ 274 w 814"/>
                  <a:gd name="T61" fmla="*/ 494 h 994"/>
                  <a:gd name="T62" fmla="*/ 237 w 814"/>
                  <a:gd name="T63" fmla="*/ 569 h 994"/>
                  <a:gd name="T64" fmla="*/ 205 w 814"/>
                  <a:gd name="T65" fmla="*/ 646 h 994"/>
                  <a:gd name="T66" fmla="*/ 190 w 814"/>
                  <a:gd name="T67" fmla="*/ 687 h 994"/>
                  <a:gd name="T68" fmla="*/ 176 w 814"/>
                  <a:gd name="T69" fmla="*/ 726 h 994"/>
                  <a:gd name="T70" fmla="*/ 163 w 814"/>
                  <a:gd name="T71" fmla="*/ 766 h 994"/>
                  <a:gd name="T72" fmla="*/ 151 w 814"/>
                  <a:gd name="T73" fmla="*/ 806 h 994"/>
                  <a:gd name="T74" fmla="*/ 139 w 814"/>
                  <a:gd name="T75" fmla="*/ 848 h 994"/>
                  <a:gd name="T76" fmla="*/ 122 w 814"/>
                  <a:gd name="T77" fmla="*/ 901 h 994"/>
                  <a:gd name="T78" fmla="*/ 100 w 814"/>
                  <a:gd name="T79" fmla="*/ 952 h 994"/>
                  <a:gd name="T80" fmla="*/ 75 w 814"/>
                  <a:gd name="T81" fmla="*/ 98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4" h="994">
                    <a:moveTo>
                      <a:pt x="75" y="985"/>
                    </a:moveTo>
                    <a:lnTo>
                      <a:pt x="0" y="994"/>
                    </a:lnTo>
                    <a:lnTo>
                      <a:pt x="0" y="982"/>
                    </a:lnTo>
                    <a:lnTo>
                      <a:pt x="4" y="962"/>
                    </a:lnTo>
                    <a:lnTo>
                      <a:pt x="13" y="937"/>
                    </a:lnTo>
                    <a:lnTo>
                      <a:pt x="25" y="909"/>
                    </a:lnTo>
                    <a:lnTo>
                      <a:pt x="37" y="881"/>
                    </a:lnTo>
                    <a:lnTo>
                      <a:pt x="47" y="857"/>
                    </a:lnTo>
                    <a:lnTo>
                      <a:pt x="55" y="839"/>
                    </a:lnTo>
                    <a:lnTo>
                      <a:pt x="60" y="828"/>
                    </a:lnTo>
                    <a:lnTo>
                      <a:pt x="72" y="782"/>
                    </a:lnTo>
                    <a:lnTo>
                      <a:pt x="86" y="736"/>
                    </a:lnTo>
                    <a:lnTo>
                      <a:pt x="101" y="691"/>
                    </a:lnTo>
                    <a:lnTo>
                      <a:pt x="117" y="646"/>
                    </a:lnTo>
                    <a:lnTo>
                      <a:pt x="134" y="602"/>
                    </a:lnTo>
                    <a:lnTo>
                      <a:pt x="154" y="560"/>
                    </a:lnTo>
                    <a:lnTo>
                      <a:pt x="175" y="518"/>
                    </a:lnTo>
                    <a:lnTo>
                      <a:pt x="198" y="477"/>
                    </a:lnTo>
                    <a:lnTo>
                      <a:pt x="221" y="437"/>
                    </a:lnTo>
                    <a:lnTo>
                      <a:pt x="247" y="399"/>
                    </a:lnTo>
                    <a:lnTo>
                      <a:pt x="275" y="361"/>
                    </a:lnTo>
                    <a:lnTo>
                      <a:pt x="304" y="324"/>
                    </a:lnTo>
                    <a:lnTo>
                      <a:pt x="336" y="288"/>
                    </a:lnTo>
                    <a:lnTo>
                      <a:pt x="369" y="253"/>
                    </a:lnTo>
                    <a:lnTo>
                      <a:pt x="404" y="221"/>
                    </a:lnTo>
                    <a:lnTo>
                      <a:pt x="442" y="189"/>
                    </a:lnTo>
                    <a:lnTo>
                      <a:pt x="444" y="187"/>
                    </a:lnTo>
                    <a:lnTo>
                      <a:pt x="451" y="182"/>
                    </a:lnTo>
                    <a:lnTo>
                      <a:pt x="463" y="173"/>
                    </a:lnTo>
                    <a:lnTo>
                      <a:pt x="478" y="162"/>
                    </a:lnTo>
                    <a:lnTo>
                      <a:pt x="496" y="149"/>
                    </a:lnTo>
                    <a:lnTo>
                      <a:pt x="517" y="135"/>
                    </a:lnTo>
                    <a:lnTo>
                      <a:pt x="541" y="119"/>
                    </a:lnTo>
                    <a:lnTo>
                      <a:pt x="568" y="101"/>
                    </a:lnTo>
                    <a:lnTo>
                      <a:pt x="595" y="85"/>
                    </a:lnTo>
                    <a:lnTo>
                      <a:pt x="625" y="68"/>
                    </a:lnTo>
                    <a:lnTo>
                      <a:pt x="656" y="53"/>
                    </a:lnTo>
                    <a:lnTo>
                      <a:pt x="687" y="38"/>
                    </a:lnTo>
                    <a:lnTo>
                      <a:pt x="720" y="24"/>
                    </a:lnTo>
                    <a:lnTo>
                      <a:pt x="752" y="14"/>
                    </a:lnTo>
                    <a:lnTo>
                      <a:pt x="783" y="6"/>
                    </a:lnTo>
                    <a:lnTo>
                      <a:pt x="814" y="0"/>
                    </a:lnTo>
                    <a:lnTo>
                      <a:pt x="811" y="1"/>
                    </a:lnTo>
                    <a:lnTo>
                      <a:pt x="801" y="6"/>
                    </a:lnTo>
                    <a:lnTo>
                      <a:pt x="787" y="13"/>
                    </a:lnTo>
                    <a:lnTo>
                      <a:pt x="767" y="23"/>
                    </a:lnTo>
                    <a:lnTo>
                      <a:pt x="744" y="36"/>
                    </a:lnTo>
                    <a:lnTo>
                      <a:pt x="716" y="52"/>
                    </a:lnTo>
                    <a:lnTo>
                      <a:pt x="685" y="70"/>
                    </a:lnTo>
                    <a:lnTo>
                      <a:pt x="652" y="91"/>
                    </a:lnTo>
                    <a:lnTo>
                      <a:pt x="617" y="115"/>
                    </a:lnTo>
                    <a:lnTo>
                      <a:pt x="580" y="142"/>
                    </a:lnTo>
                    <a:lnTo>
                      <a:pt x="542" y="170"/>
                    </a:lnTo>
                    <a:lnTo>
                      <a:pt x="505" y="202"/>
                    </a:lnTo>
                    <a:lnTo>
                      <a:pt x="467" y="236"/>
                    </a:lnTo>
                    <a:lnTo>
                      <a:pt x="432" y="273"/>
                    </a:lnTo>
                    <a:lnTo>
                      <a:pt x="396" y="311"/>
                    </a:lnTo>
                    <a:lnTo>
                      <a:pt x="364" y="353"/>
                    </a:lnTo>
                    <a:lnTo>
                      <a:pt x="340" y="387"/>
                    </a:lnTo>
                    <a:lnTo>
                      <a:pt x="316" y="422"/>
                    </a:lnTo>
                    <a:lnTo>
                      <a:pt x="295" y="457"/>
                    </a:lnTo>
                    <a:lnTo>
                      <a:pt x="274" y="494"/>
                    </a:lnTo>
                    <a:lnTo>
                      <a:pt x="255" y="531"/>
                    </a:lnTo>
                    <a:lnTo>
                      <a:pt x="237" y="569"/>
                    </a:lnTo>
                    <a:lnTo>
                      <a:pt x="221" y="607"/>
                    </a:lnTo>
                    <a:lnTo>
                      <a:pt x="205" y="646"/>
                    </a:lnTo>
                    <a:lnTo>
                      <a:pt x="197" y="666"/>
                    </a:lnTo>
                    <a:lnTo>
                      <a:pt x="190" y="687"/>
                    </a:lnTo>
                    <a:lnTo>
                      <a:pt x="183" y="706"/>
                    </a:lnTo>
                    <a:lnTo>
                      <a:pt x="176" y="726"/>
                    </a:lnTo>
                    <a:lnTo>
                      <a:pt x="169" y="745"/>
                    </a:lnTo>
                    <a:lnTo>
                      <a:pt x="163" y="766"/>
                    </a:lnTo>
                    <a:lnTo>
                      <a:pt x="156" y="786"/>
                    </a:lnTo>
                    <a:lnTo>
                      <a:pt x="151" y="806"/>
                    </a:lnTo>
                    <a:lnTo>
                      <a:pt x="146" y="825"/>
                    </a:lnTo>
                    <a:lnTo>
                      <a:pt x="139" y="848"/>
                    </a:lnTo>
                    <a:lnTo>
                      <a:pt x="131" y="873"/>
                    </a:lnTo>
                    <a:lnTo>
                      <a:pt x="122" y="901"/>
                    </a:lnTo>
                    <a:lnTo>
                      <a:pt x="110" y="927"/>
                    </a:lnTo>
                    <a:lnTo>
                      <a:pt x="100" y="952"/>
                    </a:lnTo>
                    <a:lnTo>
                      <a:pt x="87" y="971"/>
                    </a:lnTo>
                    <a:lnTo>
                      <a:pt x="75" y="985"/>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2" name="Freeform 482"/>
              <p:cNvSpPr>
                <a:spLocks/>
              </p:cNvSpPr>
              <p:nvPr/>
            </p:nvSpPr>
            <p:spPr bwMode="auto">
              <a:xfrm>
                <a:off x="6426200" y="4835525"/>
                <a:ext cx="501650" cy="676275"/>
              </a:xfrm>
              <a:custGeom>
                <a:avLst/>
                <a:gdLst>
                  <a:gd name="T0" fmla="*/ 0 w 631"/>
                  <a:gd name="T1" fmla="*/ 23 h 853"/>
                  <a:gd name="T2" fmla="*/ 27 w 631"/>
                  <a:gd name="T3" fmla="*/ 14 h 853"/>
                  <a:gd name="T4" fmla="*/ 56 w 631"/>
                  <a:gd name="T5" fmla="*/ 7 h 853"/>
                  <a:gd name="T6" fmla="*/ 85 w 631"/>
                  <a:gd name="T7" fmla="*/ 3 h 853"/>
                  <a:gd name="T8" fmla="*/ 115 w 631"/>
                  <a:gd name="T9" fmla="*/ 0 h 853"/>
                  <a:gd name="T10" fmla="*/ 145 w 631"/>
                  <a:gd name="T11" fmla="*/ 0 h 853"/>
                  <a:gd name="T12" fmla="*/ 174 w 631"/>
                  <a:gd name="T13" fmla="*/ 2 h 853"/>
                  <a:gd name="T14" fmla="*/ 204 w 631"/>
                  <a:gd name="T15" fmla="*/ 5 h 853"/>
                  <a:gd name="T16" fmla="*/ 232 w 631"/>
                  <a:gd name="T17" fmla="*/ 10 h 853"/>
                  <a:gd name="T18" fmla="*/ 261 w 631"/>
                  <a:gd name="T19" fmla="*/ 15 h 853"/>
                  <a:gd name="T20" fmla="*/ 288 w 631"/>
                  <a:gd name="T21" fmla="*/ 22 h 853"/>
                  <a:gd name="T22" fmla="*/ 313 w 631"/>
                  <a:gd name="T23" fmla="*/ 30 h 853"/>
                  <a:gd name="T24" fmla="*/ 337 w 631"/>
                  <a:gd name="T25" fmla="*/ 38 h 853"/>
                  <a:gd name="T26" fmla="*/ 360 w 631"/>
                  <a:gd name="T27" fmla="*/ 48 h 853"/>
                  <a:gd name="T28" fmla="*/ 381 w 631"/>
                  <a:gd name="T29" fmla="*/ 57 h 853"/>
                  <a:gd name="T30" fmla="*/ 398 w 631"/>
                  <a:gd name="T31" fmla="*/ 66 h 853"/>
                  <a:gd name="T32" fmla="*/ 414 w 631"/>
                  <a:gd name="T33" fmla="*/ 74 h 853"/>
                  <a:gd name="T34" fmla="*/ 439 w 631"/>
                  <a:gd name="T35" fmla="*/ 89 h 853"/>
                  <a:gd name="T36" fmla="*/ 460 w 631"/>
                  <a:gd name="T37" fmla="*/ 105 h 853"/>
                  <a:gd name="T38" fmla="*/ 481 w 631"/>
                  <a:gd name="T39" fmla="*/ 121 h 853"/>
                  <a:gd name="T40" fmla="*/ 500 w 631"/>
                  <a:gd name="T41" fmla="*/ 139 h 853"/>
                  <a:gd name="T42" fmla="*/ 517 w 631"/>
                  <a:gd name="T43" fmla="*/ 156 h 853"/>
                  <a:gd name="T44" fmla="*/ 532 w 631"/>
                  <a:gd name="T45" fmla="*/ 174 h 853"/>
                  <a:gd name="T46" fmla="*/ 547 w 631"/>
                  <a:gd name="T47" fmla="*/ 193 h 853"/>
                  <a:gd name="T48" fmla="*/ 558 w 631"/>
                  <a:gd name="T49" fmla="*/ 212 h 853"/>
                  <a:gd name="T50" fmla="*/ 570 w 631"/>
                  <a:gd name="T51" fmla="*/ 232 h 853"/>
                  <a:gd name="T52" fmla="*/ 580 w 631"/>
                  <a:gd name="T53" fmla="*/ 253 h 853"/>
                  <a:gd name="T54" fmla="*/ 588 w 631"/>
                  <a:gd name="T55" fmla="*/ 273 h 853"/>
                  <a:gd name="T56" fmla="*/ 596 w 631"/>
                  <a:gd name="T57" fmla="*/ 297 h 853"/>
                  <a:gd name="T58" fmla="*/ 603 w 631"/>
                  <a:gd name="T59" fmla="*/ 318 h 853"/>
                  <a:gd name="T60" fmla="*/ 609 w 631"/>
                  <a:gd name="T61" fmla="*/ 341 h 853"/>
                  <a:gd name="T62" fmla="*/ 615 w 631"/>
                  <a:gd name="T63" fmla="*/ 366 h 853"/>
                  <a:gd name="T64" fmla="*/ 619 w 631"/>
                  <a:gd name="T65" fmla="*/ 391 h 853"/>
                  <a:gd name="T66" fmla="*/ 628 w 631"/>
                  <a:gd name="T67" fmla="*/ 480 h 853"/>
                  <a:gd name="T68" fmla="*/ 631 w 631"/>
                  <a:gd name="T69" fmla="*/ 598 h 853"/>
                  <a:gd name="T70" fmla="*/ 631 w 631"/>
                  <a:gd name="T71" fmla="*/ 716 h 853"/>
                  <a:gd name="T72" fmla="*/ 628 w 631"/>
                  <a:gd name="T73" fmla="*/ 803 h 853"/>
                  <a:gd name="T74" fmla="*/ 575 w 631"/>
                  <a:gd name="T75" fmla="*/ 853 h 853"/>
                  <a:gd name="T76" fmla="*/ 573 w 631"/>
                  <a:gd name="T77" fmla="*/ 798 h 853"/>
                  <a:gd name="T78" fmla="*/ 570 w 631"/>
                  <a:gd name="T79" fmla="*/ 724 h 853"/>
                  <a:gd name="T80" fmla="*/ 564 w 631"/>
                  <a:gd name="T81" fmla="*/ 638 h 853"/>
                  <a:gd name="T82" fmla="*/ 556 w 631"/>
                  <a:gd name="T83" fmla="*/ 546 h 853"/>
                  <a:gd name="T84" fmla="*/ 545 w 631"/>
                  <a:gd name="T85" fmla="*/ 457 h 853"/>
                  <a:gd name="T86" fmla="*/ 532 w 631"/>
                  <a:gd name="T87" fmla="*/ 373 h 853"/>
                  <a:gd name="T88" fmla="*/ 515 w 631"/>
                  <a:gd name="T89" fmla="*/ 302 h 853"/>
                  <a:gd name="T90" fmla="*/ 494 w 631"/>
                  <a:gd name="T91" fmla="*/ 252 h 853"/>
                  <a:gd name="T92" fmla="*/ 467 w 631"/>
                  <a:gd name="T93" fmla="*/ 212 h 853"/>
                  <a:gd name="T94" fmla="*/ 436 w 631"/>
                  <a:gd name="T95" fmla="*/ 178 h 853"/>
                  <a:gd name="T96" fmla="*/ 402 w 631"/>
                  <a:gd name="T97" fmla="*/ 148 h 853"/>
                  <a:gd name="T98" fmla="*/ 364 w 631"/>
                  <a:gd name="T99" fmla="*/ 123 h 853"/>
                  <a:gd name="T100" fmla="*/ 325 w 631"/>
                  <a:gd name="T101" fmla="*/ 100 h 853"/>
                  <a:gd name="T102" fmla="*/ 283 w 631"/>
                  <a:gd name="T103" fmla="*/ 81 h 853"/>
                  <a:gd name="T104" fmla="*/ 242 w 631"/>
                  <a:gd name="T105" fmla="*/ 65 h 853"/>
                  <a:gd name="T106" fmla="*/ 201 w 631"/>
                  <a:gd name="T107" fmla="*/ 52 h 853"/>
                  <a:gd name="T108" fmla="*/ 162 w 631"/>
                  <a:gd name="T109" fmla="*/ 42 h 853"/>
                  <a:gd name="T110" fmla="*/ 124 w 631"/>
                  <a:gd name="T111" fmla="*/ 35 h 853"/>
                  <a:gd name="T112" fmla="*/ 91 w 631"/>
                  <a:gd name="T113" fmla="*/ 29 h 853"/>
                  <a:gd name="T114" fmla="*/ 61 w 631"/>
                  <a:gd name="T115" fmla="*/ 26 h 853"/>
                  <a:gd name="T116" fmla="*/ 37 w 631"/>
                  <a:gd name="T117" fmla="*/ 23 h 853"/>
                  <a:gd name="T118" fmla="*/ 17 w 631"/>
                  <a:gd name="T119" fmla="*/ 22 h 853"/>
                  <a:gd name="T120" fmla="*/ 4 w 631"/>
                  <a:gd name="T121" fmla="*/ 22 h 853"/>
                  <a:gd name="T122" fmla="*/ 0 w 631"/>
                  <a:gd name="T123" fmla="*/ 2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1" h="853">
                    <a:moveTo>
                      <a:pt x="0" y="23"/>
                    </a:moveTo>
                    <a:lnTo>
                      <a:pt x="27" y="14"/>
                    </a:lnTo>
                    <a:lnTo>
                      <a:pt x="56" y="7"/>
                    </a:lnTo>
                    <a:lnTo>
                      <a:pt x="85" y="3"/>
                    </a:lnTo>
                    <a:lnTo>
                      <a:pt x="115" y="0"/>
                    </a:lnTo>
                    <a:lnTo>
                      <a:pt x="145" y="0"/>
                    </a:lnTo>
                    <a:lnTo>
                      <a:pt x="174" y="2"/>
                    </a:lnTo>
                    <a:lnTo>
                      <a:pt x="204" y="5"/>
                    </a:lnTo>
                    <a:lnTo>
                      <a:pt x="232" y="10"/>
                    </a:lnTo>
                    <a:lnTo>
                      <a:pt x="261" y="15"/>
                    </a:lnTo>
                    <a:lnTo>
                      <a:pt x="288" y="22"/>
                    </a:lnTo>
                    <a:lnTo>
                      <a:pt x="313" y="30"/>
                    </a:lnTo>
                    <a:lnTo>
                      <a:pt x="337" y="38"/>
                    </a:lnTo>
                    <a:lnTo>
                      <a:pt x="360" y="48"/>
                    </a:lnTo>
                    <a:lnTo>
                      <a:pt x="381" y="57"/>
                    </a:lnTo>
                    <a:lnTo>
                      <a:pt x="398" y="66"/>
                    </a:lnTo>
                    <a:lnTo>
                      <a:pt x="414" y="74"/>
                    </a:lnTo>
                    <a:lnTo>
                      <a:pt x="439" y="89"/>
                    </a:lnTo>
                    <a:lnTo>
                      <a:pt x="460" y="105"/>
                    </a:lnTo>
                    <a:lnTo>
                      <a:pt x="481" y="121"/>
                    </a:lnTo>
                    <a:lnTo>
                      <a:pt x="500" y="139"/>
                    </a:lnTo>
                    <a:lnTo>
                      <a:pt x="517" y="156"/>
                    </a:lnTo>
                    <a:lnTo>
                      <a:pt x="532" y="174"/>
                    </a:lnTo>
                    <a:lnTo>
                      <a:pt x="547" y="193"/>
                    </a:lnTo>
                    <a:lnTo>
                      <a:pt x="558" y="212"/>
                    </a:lnTo>
                    <a:lnTo>
                      <a:pt x="570" y="232"/>
                    </a:lnTo>
                    <a:lnTo>
                      <a:pt x="580" y="253"/>
                    </a:lnTo>
                    <a:lnTo>
                      <a:pt x="588" y="273"/>
                    </a:lnTo>
                    <a:lnTo>
                      <a:pt x="596" y="297"/>
                    </a:lnTo>
                    <a:lnTo>
                      <a:pt x="603" y="318"/>
                    </a:lnTo>
                    <a:lnTo>
                      <a:pt x="609" y="341"/>
                    </a:lnTo>
                    <a:lnTo>
                      <a:pt x="615" y="366"/>
                    </a:lnTo>
                    <a:lnTo>
                      <a:pt x="619" y="391"/>
                    </a:lnTo>
                    <a:lnTo>
                      <a:pt x="628" y="480"/>
                    </a:lnTo>
                    <a:lnTo>
                      <a:pt x="631" y="598"/>
                    </a:lnTo>
                    <a:lnTo>
                      <a:pt x="631" y="716"/>
                    </a:lnTo>
                    <a:lnTo>
                      <a:pt x="628" y="803"/>
                    </a:lnTo>
                    <a:lnTo>
                      <a:pt x="575" y="853"/>
                    </a:lnTo>
                    <a:lnTo>
                      <a:pt x="573" y="798"/>
                    </a:lnTo>
                    <a:lnTo>
                      <a:pt x="570" y="724"/>
                    </a:lnTo>
                    <a:lnTo>
                      <a:pt x="564" y="638"/>
                    </a:lnTo>
                    <a:lnTo>
                      <a:pt x="556" y="546"/>
                    </a:lnTo>
                    <a:lnTo>
                      <a:pt x="545" y="457"/>
                    </a:lnTo>
                    <a:lnTo>
                      <a:pt x="532" y="373"/>
                    </a:lnTo>
                    <a:lnTo>
                      <a:pt x="515" y="302"/>
                    </a:lnTo>
                    <a:lnTo>
                      <a:pt x="494" y="252"/>
                    </a:lnTo>
                    <a:lnTo>
                      <a:pt x="467" y="212"/>
                    </a:lnTo>
                    <a:lnTo>
                      <a:pt x="436" y="178"/>
                    </a:lnTo>
                    <a:lnTo>
                      <a:pt x="402" y="148"/>
                    </a:lnTo>
                    <a:lnTo>
                      <a:pt x="364" y="123"/>
                    </a:lnTo>
                    <a:lnTo>
                      <a:pt x="325" y="100"/>
                    </a:lnTo>
                    <a:lnTo>
                      <a:pt x="283" y="81"/>
                    </a:lnTo>
                    <a:lnTo>
                      <a:pt x="242" y="65"/>
                    </a:lnTo>
                    <a:lnTo>
                      <a:pt x="201" y="52"/>
                    </a:lnTo>
                    <a:lnTo>
                      <a:pt x="162" y="42"/>
                    </a:lnTo>
                    <a:lnTo>
                      <a:pt x="124" y="35"/>
                    </a:lnTo>
                    <a:lnTo>
                      <a:pt x="91" y="29"/>
                    </a:lnTo>
                    <a:lnTo>
                      <a:pt x="61" y="26"/>
                    </a:lnTo>
                    <a:lnTo>
                      <a:pt x="37" y="23"/>
                    </a:lnTo>
                    <a:lnTo>
                      <a:pt x="17" y="22"/>
                    </a:lnTo>
                    <a:lnTo>
                      <a:pt x="4" y="22"/>
                    </a:lnTo>
                    <a:lnTo>
                      <a:pt x="0" y="23"/>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3" name="Freeform 483"/>
              <p:cNvSpPr>
                <a:spLocks/>
              </p:cNvSpPr>
              <p:nvPr/>
            </p:nvSpPr>
            <p:spPr bwMode="auto">
              <a:xfrm>
                <a:off x="6811963" y="4975225"/>
                <a:ext cx="1246188" cy="577850"/>
              </a:xfrm>
              <a:custGeom>
                <a:avLst/>
                <a:gdLst>
                  <a:gd name="T0" fmla="*/ 51 w 1569"/>
                  <a:gd name="T1" fmla="*/ 586 h 728"/>
                  <a:gd name="T2" fmla="*/ 89 w 1569"/>
                  <a:gd name="T3" fmla="*/ 527 h 728"/>
                  <a:gd name="T4" fmla="*/ 135 w 1569"/>
                  <a:gd name="T5" fmla="*/ 474 h 728"/>
                  <a:gd name="T6" fmla="*/ 185 w 1569"/>
                  <a:gd name="T7" fmla="*/ 426 h 728"/>
                  <a:gd name="T8" fmla="*/ 244 w 1569"/>
                  <a:gd name="T9" fmla="*/ 375 h 728"/>
                  <a:gd name="T10" fmla="*/ 309 w 1569"/>
                  <a:gd name="T11" fmla="*/ 321 h 728"/>
                  <a:gd name="T12" fmla="*/ 373 w 1569"/>
                  <a:gd name="T13" fmla="*/ 270 h 728"/>
                  <a:gd name="T14" fmla="*/ 439 w 1569"/>
                  <a:gd name="T15" fmla="*/ 222 h 728"/>
                  <a:gd name="T16" fmla="*/ 507 w 1569"/>
                  <a:gd name="T17" fmla="*/ 178 h 728"/>
                  <a:gd name="T18" fmla="*/ 577 w 1569"/>
                  <a:gd name="T19" fmla="*/ 139 h 728"/>
                  <a:gd name="T20" fmla="*/ 652 w 1569"/>
                  <a:gd name="T21" fmla="*/ 104 h 728"/>
                  <a:gd name="T22" fmla="*/ 731 w 1569"/>
                  <a:gd name="T23" fmla="*/ 74 h 728"/>
                  <a:gd name="T24" fmla="*/ 783 w 1569"/>
                  <a:gd name="T25" fmla="*/ 59 h 728"/>
                  <a:gd name="T26" fmla="*/ 809 w 1569"/>
                  <a:gd name="T27" fmla="*/ 51 h 728"/>
                  <a:gd name="T28" fmla="*/ 841 w 1569"/>
                  <a:gd name="T29" fmla="*/ 43 h 728"/>
                  <a:gd name="T30" fmla="*/ 879 w 1569"/>
                  <a:gd name="T31" fmla="*/ 34 h 728"/>
                  <a:gd name="T32" fmla="*/ 923 w 1569"/>
                  <a:gd name="T33" fmla="*/ 24 h 728"/>
                  <a:gd name="T34" fmla="*/ 970 w 1569"/>
                  <a:gd name="T35" fmla="*/ 15 h 728"/>
                  <a:gd name="T36" fmla="*/ 1022 w 1569"/>
                  <a:gd name="T37" fmla="*/ 8 h 728"/>
                  <a:gd name="T38" fmla="*/ 1077 w 1569"/>
                  <a:gd name="T39" fmla="*/ 2 h 728"/>
                  <a:gd name="T40" fmla="*/ 1135 w 1569"/>
                  <a:gd name="T41" fmla="*/ 0 h 728"/>
                  <a:gd name="T42" fmla="*/ 1193 w 1569"/>
                  <a:gd name="T43" fmla="*/ 0 h 728"/>
                  <a:gd name="T44" fmla="*/ 1253 w 1569"/>
                  <a:gd name="T45" fmla="*/ 5 h 728"/>
                  <a:gd name="T46" fmla="*/ 1314 w 1569"/>
                  <a:gd name="T47" fmla="*/ 15 h 728"/>
                  <a:gd name="T48" fmla="*/ 1374 w 1569"/>
                  <a:gd name="T49" fmla="*/ 30 h 728"/>
                  <a:gd name="T50" fmla="*/ 1432 w 1569"/>
                  <a:gd name="T51" fmla="*/ 51 h 728"/>
                  <a:gd name="T52" fmla="*/ 1490 w 1569"/>
                  <a:gd name="T53" fmla="*/ 81 h 728"/>
                  <a:gd name="T54" fmla="*/ 1544 w 1569"/>
                  <a:gd name="T55" fmla="*/ 117 h 728"/>
                  <a:gd name="T56" fmla="*/ 1568 w 1569"/>
                  <a:gd name="T57" fmla="*/ 138 h 728"/>
                  <a:gd name="T58" fmla="*/ 1556 w 1569"/>
                  <a:gd name="T59" fmla="*/ 133 h 728"/>
                  <a:gd name="T60" fmla="*/ 1534 w 1569"/>
                  <a:gd name="T61" fmla="*/ 125 h 728"/>
                  <a:gd name="T62" fmla="*/ 1503 w 1569"/>
                  <a:gd name="T63" fmla="*/ 115 h 728"/>
                  <a:gd name="T64" fmla="*/ 1462 w 1569"/>
                  <a:gd name="T65" fmla="*/ 102 h 728"/>
                  <a:gd name="T66" fmla="*/ 1412 w 1569"/>
                  <a:gd name="T67" fmla="*/ 91 h 728"/>
                  <a:gd name="T68" fmla="*/ 1354 w 1569"/>
                  <a:gd name="T69" fmla="*/ 79 h 728"/>
                  <a:gd name="T70" fmla="*/ 1288 w 1569"/>
                  <a:gd name="T71" fmla="*/ 71 h 728"/>
                  <a:gd name="T72" fmla="*/ 1215 w 1569"/>
                  <a:gd name="T73" fmla="*/ 65 h 728"/>
                  <a:gd name="T74" fmla="*/ 1137 w 1569"/>
                  <a:gd name="T75" fmla="*/ 64 h 728"/>
                  <a:gd name="T76" fmla="*/ 1052 w 1569"/>
                  <a:gd name="T77" fmla="*/ 69 h 728"/>
                  <a:gd name="T78" fmla="*/ 962 w 1569"/>
                  <a:gd name="T79" fmla="*/ 80 h 728"/>
                  <a:gd name="T80" fmla="*/ 869 w 1569"/>
                  <a:gd name="T81" fmla="*/ 100 h 728"/>
                  <a:gd name="T82" fmla="*/ 769 w 1569"/>
                  <a:gd name="T83" fmla="*/ 130 h 728"/>
                  <a:gd name="T84" fmla="*/ 668 w 1569"/>
                  <a:gd name="T85" fmla="*/ 169 h 728"/>
                  <a:gd name="T86" fmla="*/ 564 w 1569"/>
                  <a:gd name="T87" fmla="*/ 220 h 728"/>
                  <a:gd name="T88" fmla="*/ 507 w 1569"/>
                  <a:gd name="T89" fmla="*/ 253 h 728"/>
                  <a:gd name="T90" fmla="*/ 478 w 1569"/>
                  <a:gd name="T91" fmla="*/ 274 h 728"/>
                  <a:gd name="T92" fmla="*/ 426 w 1569"/>
                  <a:gd name="T93" fmla="*/ 313 h 728"/>
                  <a:gd name="T94" fmla="*/ 359 w 1569"/>
                  <a:gd name="T95" fmla="*/ 366 h 728"/>
                  <a:gd name="T96" fmla="*/ 287 w 1569"/>
                  <a:gd name="T97" fmla="*/ 426 h 728"/>
                  <a:gd name="T98" fmla="*/ 214 w 1569"/>
                  <a:gd name="T99" fmla="*/ 490 h 728"/>
                  <a:gd name="T100" fmla="*/ 150 w 1569"/>
                  <a:gd name="T101" fmla="*/ 554 h 728"/>
                  <a:gd name="T102" fmla="*/ 101 w 1569"/>
                  <a:gd name="T103" fmla="*/ 612 h 728"/>
                  <a:gd name="T104" fmla="*/ 60 w 1569"/>
                  <a:gd name="T105" fmla="*/ 720 h 728"/>
                  <a:gd name="T106" fmla="*/ 1 w 1569"/>
                  <a:gd name="T107" fmla="*/ 725 h 728"/>
                  <a:gd name="T108" fmla="*/ 6 w 1569"/>
                  <a:gd name="T109" fmla="*/ 705 h 728"/>
                  <a:gd name="T110" fmla="*/ 15 w 1569"/>
                  <a:gd name="T111" fmla="*/ 672 h 728"/>
                  <a:gd name="T112" fmla="*/ 27 w 1569"/>
                  <a:gd name="T113" fmla="*/ 63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9" h="728">
                    <a:moveTo>
                      <a:pt x="34" y="617"/>
                    </a:moveTo>
                    <a:lnTo>
                      <a:pt x="51" y="586"/>
                    </a:lnTo>
                    <a:lnTo>
                      <a:pt x="69" y="556"/>
                    </a:lnTo>
                    <a:lnTo>
                      <a:pt x="89" y="527"/>
                    </a:lnTo>
                    <a:lnTo>
                      <a:pt x="112" y="501"/>
                    </a:lnTo>
                    <a:lnTo>
                      <a:pt x="135" y="474"/>
                    </a:lnTo>
                    <a:lnTo>
                      <a:pt x="160" y="450"/>
                    </a:lnTo>
                    <a:lnTo>
                      <a:pt x="185" y="426"/>
                    </a:lnTo>
                    <a:lnTo>
                      <a:pt x="212" y="403"/>
                    </a:lnTo>
                    <a:lnTo>
                      <a:pt x="244" y="375"/>
                    </a:lnTo>
                    <a:lnTo>
                      <a:pt x="276" y="347"/>
                    </a:lnTo>
                    <a:lnTo>
                      <a:pt x="309" y="321"/>
                    </a:lnTo>
                    <a:lnTo>
                      <a:pt x="341" y="296"/>
                    </a:lnTo>
                    <a:lnTo>
                      <a:pt x="373" y="270"/>
                    </a:lnTo>
                    <a:lnTo>
                      <a:pt x="407" y="246"/>
                    </a:lnTo>
                    <a:lnTo>
                      <a:pt x="439" y="222"/>
                    </a:lnTo>
                    <a:lnTo>
                      <a:pt x="472" y="200"/>
                    </a:lnTo>
                    <a:lnTo>
                      <a:pt x="507" y="178"/>
                    </a:lnTo>
                    <a:lnTo>
                      <a:pt x="541" y="159"/>
                    </a:lnTo>
                    <a:lnTo>
                      <a:pt x="577" y="139"/>
                    </a:lnTo>
                    <a:lnTo>
                      <a:pt x="614" y="121"/>
                    </a:lnTo>
                    <a:lnTo>
                      <a:pt x="652" y="104"/>
                    </a:lnTo>
                    <a:lnTo>
                      <a:pt x="691" y="88"/>
                    </a:lnTo>
                    <a:lnTo>
                      <a:pt x="731" y="74"/>
                    </a:lnTo>
                    <a:lnTo>
                      <a:pt x="773" y="62"/>
                    </a:lnTo>
                    <a:lnTo>
                      <a:pt x="783" y="59"/>
                    </a:lnTo>
                    <a:lnTo>
                      <a:pt x="795" y="56"/>
                    </a:lnTo>
                    <a:lnTo>
                      <a:pt x="809" y="51"/>
                    </a:lnTo>
                    <a:lnTo>
                      <a:pt x="824" y="48"/>
                    </a:lnTo>
                    <a:lnTo>
                      <a:pt x="841" y="43"/>
                    </a:lnTo>
                    <a:lnTo>
                      <a:pt x="859" y="39"/>
                    </a:lnTo>
                    <a:lnTo>
                      <a:pt x="879" y="34"/>
                    </a:lnTo>
                    <a:lnTo>
                      <a:pt x="900" y="28"/>
                    </a:lnTo>
                    <a:lnTo>
                      <a:pt x="923" y="24"/>
                    </a:lnTo>
                    <a:lnTo>
                      <a:pt x="946" y="19"/>
                    </a:lnTo>
                    <a:lnTo>
                      <a:pt x="970" y="15"/>
                    </a:lnTo>
                    <a:lnTo>
                      <a:pt x="996" y="11"/>
                    </a:lnTo>
                    <a:lnTo>
                      <a:pt x="1022" y="8"/>
                    </a:lnTo>
                    <a:lnTo>
                      <a:pt x="1049" y="4"/>
                    </a:lnTo>
                    <a:lnTo>
                      <a:pt x="1077" y="2"/>
                    </a:lnTo>
                    <a:lnTo>
                      <a:pt x="1106" y="0"/>
                    </a:lnTo>
                    <a:lnTo>
                      <a:pt x="1135" y="0"/>
                    </a:lnTo>
                    <a:lnTo>
                      <a:pt x="1163" y="0"/>
                    </a:lnTo>
                    <a:lnTo>
                      <a:pt x="1193" y="0"/>
                    </a:lnTo>
                    <a:lnTo>
                      <a:pt x="1223" y="2"/>
                    </a:lnTo>
                    <a:lnTo>
                      <a:pt x="1253" y="5"/>
                    </a:lnTo>
                    <a:lnTo>
                      <a:pt x="1284" y="9"/>
                    </a:lnTo>
                    <a:lnTo>
                      <a:pt x="1314" y="15"/>
                    </a:lnTo>
                    <a:lnTo>
                      <a:pt x="1344" y="21"/>
                    </a:lnTo>
                    <a:lnTo>
                      <a:pt x="1374" y="30"/>
                    </a:lnTo>
                    <a:lnTo>
                      <a:pt x="1403" y="40"/>
                    </a:lnTo>
                    <a:lnTo>
                      <a:pt x="1432" y="51"/>
                    </a:lnTo>
                    <a:lnTo>
                      <a:pt x="1461" y="65"/>
                    </a:lnTo>
                    <a:lnTo>
                      <a:pt x="1490" y="81"/>
                    </a:lnTo>
                    <a:lnTo>
                      <a:pt x="1516" y="99"/>
                    </a:lnTo>
                    <a:lnTo>
                      <a:pt x="1544" y="117"/>
                    </a:lnTo>
                    <a:lnTo>
                      <a:pt x="1569" y="139"/>
                    </a:lnTo>
                    <a:lnTo>
                      <a:pt x="1568" y="138"/>
                    </a:lnTo>
                    <a:lnTo>
                      <a:pt x="1563" y="137"/>
                    </a:lnTo>
                    <a:lnTo>
                      <a:pt x="1556" y="133"/>
                    </a:lnTo>
                    <a:lnTo>
                      <a:pt x="1547" y="130"/>
                    </a:lnTo>
                    <a:lnTo>
                      <a:pt x="1534" y="125"/>
                    </a:lnTo>
                    <a:lnTo>
                      <a:pt x="1519" y="121"/>
                    </a:lnTo>
                    <a:lnTo>
                      <a:pt x="1503" y="115"/>
                    </a:lnTo>
                    <a:lnTo>
                      <a:pt x="1484" y="109"/>
                    </a:lnTo>
                    <a:lnTo>
                      <a:pt x="1462" y="102"/>
                    </a:lnTo>
                    <a:lnTo>
                      <a:pt x="1438" y="96"/>
                    </a:lnTo>
                    <a:lnTo>
                      <a:pt x="1412" y="91"/>
                    </a:lnTo>
                    <a:lnTo>
                      <a:pt x="1384" y="85"/>
                    </a:lnTo>
                    <a:lnTo>
                      <a:pt x="1354" y="79"/>
                    </a:lnTo>
                    <a:lnTo>
                      <a:pt x="1322" y="74"/>
                    </a:lnTo>
                    <a:lnTo>
                      <a:pt x="1288" y="71"/>
                    </a:lnTo>
                    <a:lnTo>
                      <a:pt x="1253" y="68"/>
                    </a:lnTo>
                    <a:lnTo>
                      <a:pt x="1215" y="65"/>
                    </a:lnTo>
                    <a:lnTo>
                      <a:pt x="1177" y="64"/>
                    </a:lnTo>
                    <a:lnTo>
                      <a:pt x="1137" y="64"/>
                    </a:lnTo>
                    <a:lnTo>
                      <a:pt x="1095" y="65"/>
                    </a:lnTo>
                    <a:lnTo>
                      <a:pt x="1052" y="69"/>
                    </a:lnTo>
                    <a:lnTo>
                      <a:pt x="1008" y="73"/>
                    </a:lnTo>
                    <a:lnTo>
                      <a:pt x="962" y="80"/>
                    </a:lnTo>
                    <a:lnTo>
                      <a:pt x="916" y="89"/>
                    </a:lnTo>
                    <a:lnTo>
                      <a:pt x="869" y="100"/>
                    </a:lnTo>
                    <a:lnTo>
                      <a:pt x="819" y="114"/>
                    </a:lnTo>
                    <a:lnTo>
                      <a:pt x="769" y="130"/>
                    </a:lnTo>
                    <a:lnTo>
                      <a:pt x="720" y="147"/>
                    </a:lnTo>
                    <a:lnTo>
                      <a:pt x="668" y="169"/>
                    </a:lnTo>
                    <a:lnTo>
                      <a:pt x="616" y="192"/>
                    </a:lnTo>
                    <a:lnTo>
                      <a:pt x="564" y="220"/>
                    </a:lnTo>
                    <a:lnTo>
                      <a:pt x="511" y="250"/>
                    </a:lnTo>
                    <a:lnTo>
                      <a:pt x="507" y="253"/>
                    </a:lnTo>
                    <a:lnTo>
                      <a:pt x="495" y="261"/>
                    </a:lnTo>
                    <a:lnTo>
                      <a:pt x="478" y="274"/>
                    </a:lnTo>
                    <a:lnTo>
                      <a:pt x="454" y="292"/>
                    </a:lnTo>
                    <a:lnTo>
                      <a:pt x="426" y="313"/>
                    </a:lnTo>
                    <a:lnTo>
                      <a:pt x="394" y="338"/>
                    </a:lnTo>
                    <a:lnTo>
                      <a:pt x="359" y="366"/>
                    </a:lnTo>
                    <a:lnTo>
                      <a:pt x="324" y="395"/>
                    </a:lnTo>
                    <a:lnTo>
                      <a:pt x="287" y="426"/>
                    </a:lnTo>
                    <a:lnTo>
                      <a:pt x="250" y="458"/>
                    </a:lnTo>
                    <a:lnTo>
                      <a:pt x="214" y="490"/>
                    </a:lnTo>
                    <a:lnTo>
                      <a:pt x="180" y="523"/>
                    </a:lnTo>
                    <a:lnTo>
                      <a:pt x="150" y="554"/>
                    </a:lnTo>
                    <a:lnTo>
                      <a:pt x="123" y="585"/>
                    </a:lnTo>
                    <a:lnTo>
                      <a:pt x="101" y="612"/>
                    </a:lnTo>
                    <a:lnTo>
                      <a:pt x="85" y="639"/>
                    </a:lnTo>
                    <a:lnTo>
                      <a:pt x="60" y="720"/>
                    </a:lnTo>
                    <a:lnTo>
                      <a:pt x="0" y="728"/>
                    </a:lnTo>
                    <a:lnTo>
                      <a:pt x="1" y="725"/>
                    </a:lnTo>
                    <a:lnTo>
                      <a:pt x="2" y="717"/>
                    </a:lnTo>
                    <a:lnTo>
                      <a:pt x="6" y="705"/>
                    </a:lnTo>
                    <a:lnTo>
                      <a:pt x="9" y="690"/>
                    </a:lnTo>
                    <a:lnTo>
                      <a:pt x="15" y="672"/>
                    </a:lnTo>
                    <a:lnTo>
                      <a:pt x="21" y="654"/>
                    </a:lnTo>
                    <a:lnTo>
                      <a:pt x="27" y="635"/>
                    </a:lnTo>
                    <a:lnTo>
                      <a:pt x="34" y="617"/>
                    </a:lnTo>
                    <a:close/>
                  </a:path>
                </a:pathLst>
              </a:custGeom>
              <a:solidFill>
                <a:srgbClr val="00C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4" name="Freeform 484"/>
              <p:cNvSpPr>
                <a:spLocks/>
              </p:cNvSpPr>
              <p:nvPr/>
            </p:nvSpPr>
            <p:spPr bwMode="auto">
              <a:xfrm>
                <a:off x="6248400" y="5040313"/>
                <a:ext cx="604838" cy="246063"/>
              </a:xfrm>
              <a:custGeom>
                <a:avLst/>
                <a:gdLst>
                  <a:gd name="T0" fmla="*/ 22 w 762"/>
                  <a:gd name="T1" fmla="*/ 158 h 309"/>
                  <a:gd name="T2" fmla="*/ 67 w 762"/>
                  <a:gd name="T3" fmla="*/ 131 h 309"/>
                  <a:gd name="T4" fmla="*/ 112 w 762"/>
                  <a:gd name="T5" fmla="*/ 105 h 309"/>
                  <a:gd name="T6" fmla="*/ 159 w 762"/>
                  <a:gd name="T7" fmla="*/ 80 h 309"/>
                  <a:gd name="T8" fmla="*/ 206 w 762"/>
                  <a:gd name="T9" fmla="*/ 58 h 309"/>
                  <a:gd name="T10" fmla="*/ 255 w 762"/>
                  <a:gd name="T11" fmla="*/ 39 h 309"/>
                  <a:gd name="T12" fmla="*/ 305 w 762"/>
                  <a:gd name="T13" fmla="*/ 22 h 309"/>
                  <a:gd name="T14" fmla="*/ 356 w 762"/>
                  <a:gd name="T15" fmla="*/ 11 h 309"/>
                  <a:gd name="T16" fmla="*/ 397 w 762"/>
                  <a:gd name="T17" fmla="*/ 4 h 309"/>
                  <a:gd name="T18" fmla="*/ 430 w 762"/>
                  <a:gd name="T19" fmla="*/ 2 h 309"/>
                  <a:gd name="T20" fmla="*/ 463 w 762"/>
                  <a:gd name="T21" fmla="*/ 0 h 309"/>
                  <a:gd name="T22" fmla="*/ 497 w 762"/>
                  <a:gd name="T23" fmla="*/ 3 h 309"/>
                  <a:gd name="T24" fmla="*/ 530 w 762"/>
                  <a:gd name="T25" fmla="*/ 9 h 309"/>
                  <a:gd name="T26" fmla="*/ 562 w 762"/>
                  <a:gd name="T27" fmla="*/ 15 h 309"/>
                  <a:gd name="T28" fmla="*/ 594 w 762"/>
                  <a:gd name="T29" fmla="*/ 25 h 309"/>
                  <a:gd name="T30" fmla="*/ 624 w 762"/>
                  <a:gd name="T31" fmla="*/ 37 h 309"/>
                  <a:gd name="T32" fmla="*/ 669 w 762"/>
                  <a:gd name="T33" fmla="*/ 64 h 309"/>
                  <a:gd name="T34" fmla="*/ 718 w 762"/>
                  <a:gd name="T35" fmla="*/ 123 h 309"/>
                  <a:gd name="T36" fmla="*/ 750 w 762"/>
                  <a:gd name="T37" fmla="*/ 196 h 309"/>
                  <a:gd name="T38" fmla="*/ 762 w 762"/>
                  <a:gd name="T39" fmla="*/ 274 h 309"/>
                  <a:gd name="T40" fmla="*/ 758 w 762"/>
                  <a:gd name="T41" fmla="*/ 307 h 309"/>
                  <a:gd name="T42" fmla="*/ 749 w 762"/>
                  <a:gd name="T43" fmla="*/ 294 h 309"/>
                  <a:gd name="T44" fmla="*/ 736 w 762"/>
                  <a:gd name="T45" fmla="*/ 275 h 309"/>
                  <a:gd name="T46" fmla="*/ 724 w 762"/>
                  <a:gd name="T47" fmla="*/ 254 h 309"/>
                  <a:gd name="T48" fmla="*/ 712 w 762"/>
                  <a:gd name="T49" fmla="*/ 226 h 309"/>
                  <a:gd name="T50" fmla="*/ 702 w 762"/>
                  <a:gd name="T51" fmla="*/ 193 h 309"/>
                  <a:gd name="T52" fmla="*/ 689 w 762"/>
                  <a:gd name="T53" fmla="*/ 163 h 309"/>
                  <a:gd name="T54" fmla="*/ 668 w 762"/>
                  <a:gd name="T55" fmla="*/ 135 h 309"/>
                  <a:gd name="T56" fmla="*/ 618 w 762"/>
                  <a:gd name="T57" fmla="*/ 101 h 309"/>
                  <a:gd name="T58" fmla="*/ 541 w 762"/>
                  <a:gd name="T59" fmla="*/ 70 h 309"/>
                  <a:gd name="T60" fmla="*/ 457 w 762"/>
                  <a:gd name="T61" fmla="*/ 56 h 309"/>
                  <a:gd name="T62" fmla="*/ 369 w 762"/>
                  <a:gd name="T63" fmla="*/ 55 h 309"/>
                  <a:gd name="T64" fmla="*/ 279 w 762"/>
                  <a:gd name="T65" fmla="*/ 66 h 309"/>
                  <a:gd name="T66" fmla="*/ 191 w 762"/>
                  <a:gd name="T67" fmla="*/ 88 h 309"/>
                  <a:gd name="T68" fmla="*/ 108 w 762"/>
                  <a:gd name="T69" fmla="*/ 117 h 309"/>
                  <a:gd name="T70" fmla="*/ 33 w 762"/>
                  <a:gd name="T71" fmla="*/ 1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2" h="309">
                    <a:moveTo>
                      <a:pt x="0" y="172"/>
                    </a:moveTo>
                    <a:lnTo>
                      <a:pt x="22" y="158"/>
                    </a:lnTo>
                    <a:lnTo>
                      <a:pt x="44" y="144"/>
                    </a:lnTo>
                    <a:lnTo>
                      <a:pt x="67" y="131"/>
                    </a:lnTo>
                    <a:lnTo>
                      <a:pt x="89" y="118"/>
                    </a:lnTo>
                    <a:lnTo>
                      <a:pt x="112" y="105"/>
                    </a:lnTo>
                    <a:lnTo>
                      <a:pt x="135" y="93"/>
                    </a:lnTo>
                    <a:lnTo>
                      <a:pt x="159" y="80"/>
                    </a:lnTo>
                    <a:lnTo>
                      <a:pt x="182" y="68"/>
                    </a:lnTo>
                    <a:lnTo>
                      <a:pt x="206" y="58"/>
                    </a:lnTo>
                    <a:lnTo>
                      <a:pt x="230" y="48"/>
                    </a:lnTo>
                    <a:lnTo>
                      <a:pt x="255" y="39"/>
                    </a:lnTo>
                    <a:lnTo>
                      <a:pt x="280" y="30"/>
                    </a:lnTo>
                    <a:lnTo>
                      <a:pt x="305" y="22"/>
                    </a:lnTo>
                    <a:lnTo>
                      <a:pt x="329" y="15"/>
                    </a:lnTo>
                    <a:lnTo>
                      <a:pt x="356" y="11"/>
                    </a:lnTo>
                    <a:lnTo>
                      <a:pt x="381" y="6"/>
                    </a:lnTo>
                    <a:lnTo>
                      <a:pt x="397" y="4"/>
                    </a:lnTo>
                    <a:lnTo>
                      <a:pt x="414" y="3"/>
                    </a:lnTo>
                    <a:lnTo>
                      <a:pt x="430" y="2"/>
                    </a:lnTo>
                    <a:lnTo>
                      <a:pt x="447" y="0"/>
                    </a:lnTo>
                    <a:lnTo>
                      <a:pt x="463" y="0"/>
                    </a:lnTo>
                    <a:lnTo>
                      <a:pt x="480" y="2"/>
                    </a:lnTo>
                    <a:lnTo>
                      <a:pt x="497" y="3"/>
                    </a:lnTo>
                    <a:lnTo>
                      <a:pt x="514" y="5"/>
                    </a:lnTo>
                    <a:lnTo>
                      <a:pt x="530" y="9"/>
                    </a:lnTo>
                    <a:lnTo>
                      <a:pt x="546" y="11"/>
                    </a:lnTo>
                    <a:lnTo>
                      <a:pt x="562" y="15"/>
                    </a:lnTo>
                    <a:lnTo>
                      <a:pt x="578" y="20"/>
                    </a:lnTo>
                    <a:lnTo>
                      <a:pt x="594" y="25"/>
                    </a:lnTo>
                    <a:lnTo>
                      <a:pt x="609" y="30"/>
                    </a:lnTo>
                    <a:lnTo>
                      <a:pt x="624" y="37"/>
                    </a:lnTo>
                    <a:lnTo>
                      <a:pt x="639" y="44"/>
                    </a:lnTo>
                    <a:lnTo>
                      <a:pt x="669" y="64"/>
                    </a:lnTo>
                    <a:lnTo>
                      <a:pt x="696" y="90"/>
                    </a:lnTo>
                    <a:lnTo>
                      <a:pt x="718" y="123"/>
                    </a:lnTo>
                    <a:lnTo>
                      <a:pt x="736" y="158"/>
                    </a:lnTo>
                    <a:lnTo>
                      <a:pt x="750" y="196"/>
                    </a:lnTo>
                    <a:lnTo>
                      <a:pt x="758" y="236"/>
                    </a:lnTo>
                    <a:lnTo>
                      <a:pt x="762" y="274"/>
                    </a:lnTo>
                    <a:lnTo>
                      <a:pt x="759" y="309"/>
                    </a:lnTo>
                    <a:lnTo>
                      <a:pt x="758" y="307"/>
                    </a:lnTo>
                    <a:lnTo>
                      <a:pt x="755" y="302"/>
                    </a:lnTo>
                    <a:lnTo>
                      <a:pt x="749" y="294"/>
                    </a:lnTo>
                    <a:lnTo>
                      <a:pt x="743" y="285"/>
                    </a:lnTo>
                    <a:lnTo>
                      <a:pt x="736" y="275"/>
                    </a:lnTo>
                    <a:lnTo>
                      <a:pt x="729" y="263"/>
                    </a:lnTo>
                    <a:lnTo>
                      <a:pt x="724" y="254"/>
                    </a:lnTo>
                    <a:lnTo>
                      <a:pt x="719" y="245"/>
                    </a:lnTo>
                    <a:lnTo>
                      <a:pt x="712" y="226"/>
                    </a:lnTo>
                    <a:lnTo>
                      <a:pt x="707" y="210"/>
                    </a:lnTo>
                    <a:lnTo>
                      <a:pt x="702" y="193"/>
                    </a:lnTo>
                    <a:lnTo>
                      <a:pt x="696" y="178"/>
                    </a:lnTo>
                    <a:lnTo>
                      <a:pt x="689" y="163"/>
                    </a:lnTo>
                    <a:lnTo>
                      <a:pt x="680" y="149"/>
                    </a:lnTo>
                    <a:lnTo>
                      <a:pt x="668" y="135"/>
                    </a:lnTo>
                    <a:lnTo>
                      <a:pt x="652" y="123"/>
                    </a:lnTo>
                    <a:lnTo>
                      <a:pt x="618" y="101"/>
                    </a:lnTo>
                    <a:lnTo>
                      <a:pt x="581" y="83"/>
                    </a:lnTo>
                    <a:lnTo>
                      <a:pt x="541" y="70"/>
                    </a:lnTo>
                    <a:lnTo>
                      <a:pt x="500" y="62"/>
                    </a:lnTo>
                    <a:lnTo>
                      <a:pt x="457" y="56"/>
                    </a:lnTo>
                    <a:lnTo>
                      <a:pt x="414" y="53"/>
                    </a:lnTo>
                    <a:lnTo>
                      <a:pt x="369" y="55"/>
                    </a:lnTo>
                    <a:lnTo>
                      <a:pt x="324" y="59"/>
                    </a:lnTo>
                    <a:lnTo>
                      <a:pt x="279" y="66"/>
                    </a:lnTo>
                    <a:lnTo>
                      <a:pt x="235" y="75"/>
                    </a:lnTo>
                    <a:lnTo>
                      <a:pt x="191" y="88"/>
                    </a:lnTo>
                    <a:lnTo>
                      <a:pt x="149" y="102"/>
                    </a:lnTo>
                    <a:lnTo>
                      <a:pt x="108" y="117"/>
                    </a:lnTo>
                    <a:lnTo>
                      <a:pt x="69" y="134"/>
                    </a:lnTo>
                    <a:lnTo>
                      <a:pt x="33" y="153"/>
                    </a:lnTo>
                    <a:lnTo>
                      <a:pt x="0" y="172"/>
                    </a:lnTo>
                    <a:close/>
                  </a:path>
                </a:pathLst>
              </a:custGeom>
              <a:solidFill>
                <a:srgbClr val="00C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5" name="Freeform 485"/>
              <p:cNvSpPr>
                <a:spLocks/>
              </p:cNvSpPr>
              <p:nvPr/>
            </p:nvSpPr>
            <p:spPr bwMode="auto">
              <a:xfrm>
                <a:off x="6438900" y="5175250"/>
                <a:ext cx="431800" cy="273050"/>
              </a:xfrm>
              <a:custGeom>
                <a:avLst/>
                <a:gdLst>
                  <a:gd name="T0" fmla="*/ 2 w 542"/>
                  <a:gd name="T1" fmla="*/ 99 h 343"/>
                  <a:gd name="T2" fmla="*/ 21 w 542"/>
                  <a:gd name="T3" fmla="*/ 90 h 343"/>
                  <a:gd name="T4" fmla="*/ 54 w 542"/>
                  <a:gd name="T5" fmla="*/ 74 h 343"/>
                  <a:gd name="T6" fmla="*/ 99 w 542"/>
                  <a:gd name="T7" fmla="*/ 54 h 343"/>
                  <a:gd name="T8" fmla="*/ 151 w 542"/>
                  <a:gd name="T9" fmla="*/ 35 h 343"/>
                  <a:gd name="T10" fmla="*/ 206 w 542"/>
                  <a:gd name="T11" fmla="*/ 17 h 343"/>
                  <a:gd name="T12" fmla="*/ 261 w 542"/>
                  <a:gd name="T13" fmla="*/ 5 h 343"/>
                  <a:gd name="T14" fmla="*/ 314 w 542"/>
                  <a:gd name="T15" fmla="*/ 0 h 343"/>
                  <a:gd name="T16" fmla="*/ 359 w 542"/>
                  <a:gd name="T17" fmla="*/ 5 h 343"/>
                  <a:gd name="T18" fmla="*/ 398 w 542"/>
                  <a:gd name="T19" fmla="*/ 18 h 343"/>
                  <a:gd name="T20" fmla="*/ 432 w 542"/>
                  <a:gd name="T21" fmla="*/ 38 h 343"/>
                  <a:gd name="T22" fmla="*/ 459 w 542"/>
                  <a:gd name="T23" fmla="*/ 60 h 343"/>
                  <a:gd name="T24" fmla="*/ 483 w 542"/>
                  <a:gd name="T25" fmla="*/ 85 h 343"/>
                  <a:gd name="T26" fmla="*/ 500 w 542"/>
                  <a:gd name="T27" fmla="*/ 109 h 343"/>
                  <a:gd name="T28" fmla="*/ 512 w 542"/>
                  <a:gd name="T29" fmla="*/ 132 h 343"/>
                  <a:gd name="T30" fmla="*/ 521 w 542"/>
                  <a:gd name="T31" fmla="*/ 152 h 343"/>
                  <a:gd name="T32" fmla="*/ 527 w 542"/>
                  <a:gd name="T33" fmla="*/ 174 h 343"/>
                  <a:gd name="T34" fmla="*/ 542 w 542"/>
                  <a:gd name="T35" fmla="*/ 249 h 343"/>
                  <a:gd name="T36" fmla="*/ 539 w 542"/>
                  <a:gd name="T37" fmla="*/ 290 h 343"/>
                  <a:gd name="T38" fmla="*/ 521 w 542"/>
                  <a:gd name="T39" fmla="*/ 325 h 343"/>
                  <a:gd name="T40" fmla="*/ 511 w 542"/>
                  <a:gd name="T41" fmla="*/ 336 h 343"/>
                  <a:gd name="T42" fmla="*/ 507 w 542"/>
                  <a:gd name="T43" fmla="*/ 288 h 343"/>
                  <a:gd name="T44" fmla="*/ 493 w 542"/>
                  <a:gd name="T45" fmla="*/ 214 h 343"/>
                  <a:gd name="T46" fmla="*/ 469 w 542"/>
                  <a:gd name="T47" fmla="*/ 139 h 343"/>
                  <a:gd name="T48" fmla="*/ 438 w 542"/>
                  <a:gd name="T49" fmla="*/ 90 h 343"/>
                  <a:gd name="T50" fmla="*/ 398 w 542"/>
                  <a:gd name="T51" fmla="*/ 60 h 343"/>
                  <a:gd name="T52" fmla="*/ 351 w 542"/>
                  <a:gd name="T53" fmla="*/ 43 h 343"/>
                  <a:gd name="T54" fmla="*/ 295 w 542"/>
                  <a:gd name="T55" fmla="*/ 35 h 343"/>
                  <a:gd name="T56" fmla="*/ 234 w 542"/>
                  <a:gd name="T57" fmla="*/ 36 h 343"/>
                  <a:gd name="T58" fmla="*/ 168 w 542"/>
                  <a:gd name="T59" fmla="*/ 45 h 343"/>
                  <a:gd name="T60" fmla="*/ 100 w 542"/>
                  <a:gd name="T61" fmla="*/ 62 h 343"/>
                  <a:gd name="T62" fmla="*/ 33 w 542"/>
                  <a:gd name="T63" fmla="*/ 8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343">
                    <a:moveTo>
                      <a:pt x="0" y="100"/>
                    </a:moveTo>
                    <a:lnTo>
                      <a:pt x="2" y="99"/>
                    </a:lnTo>
                    <a:lnTo>
                      <a:pt x="9" y="96"/>
                    </a:lnTo>
                    <a:lnTo>
                      <a:pt x="21" y="90"/>
                    </a:lnTo>
                    <a:lnTo>
                      <a:pt x="36" y="83"/>
                    </a:lnTo>
                    <a:lnTo>
                      <a:pt x="54" y="74"/>
                    </a:lnTo>
                    <a:lnTo>
                      <a:pt x="75" y="65"/>
                    </a:lnTo>
                    <a:lnTo>
                      <a:pt x="99" y="54"/>
                    </a:lnTo>
                    <a:lnTo>
                      <a:pt x="124" y="45"/>
                    </a:lnTo>
                    <a:lnTo>
                      <a:pt x="151" y="35"/>
                    </a:lnTo>
                    <a:lnTo>
                      <a:pt x="178" y="25"/>
                    </a:lnTo>
                    <a:lnTo>
                      <a:pt x="206" y="17"/>
                    </a:lnTo>
                    <a:lnTo>
                      <a:pt x="234" y="10"/>
                    </a:lnTo>
                    <a:lnTo>
                      <a:pt x="261" y="5"/>
                    </a:lnTo>
                    <a:lnTo>
                      <a:pt x="289" y="1"/>
                    </a:lnTo>
                    <a:lnTo>
                      <a:pt x="314" y="0"/>
                    </a:lnTo>
                    <a:lnTo>
                      <a:pt x="337" y="1"/>
                    </a:lnTo>
                    <a:lnTo>
                      <a:pt x="359" y="5"/>
                    </a:lnTo>
                    <a:lnTo>
                      <a:pt x="380" y="12"/>
                    </a:lnTo>
                    <a:lnTo>
                      <a:pt x="398" y="18"/>
                    </a:lnTo>
                    <a:lnTo>
                      <a:pt x="416" y="28"/>
                    </a:lnTo>
                    <a:lnTo>
                      <a:pt x="432" y="38"/>
                    </a:lnTo>
                    <a:lnTo>
                      <a:pt x="447" y="48"/>
                    </a:lnTo>
                    <a:lnTo>
                      <a:pt x="459" y="60"/>
                    </a:lnTo>
                    <a:lnTo>
                      <a:pt x="472" y="73"/>
                    </a:lnTo>
                    <a:lnTo>
                      <a:pt x="483" y="85"/>
                    </a:lnTo>
                    <a:lnTo>
                      <a:pt x="492" y="98"/>
                    </a:lnTo>
                    <a:lnTo>
                      <a:pt x="500" y="109"/>
                    </a:lnTo>
                    <a:lnTo>
                      <a:pt x="507" y="121"/>
                    </a:lnTo>
                    <a:lnTo>
                      <a:pt x="512" y="132"/>
                    </a:lnTo>
                    <a:lnTo>
                      <a:pt x="517" y="143"/>
                    </a:lnTo>
                    <a:lnTo>
                      <a:pt x="521" y="152"/>
                    </a:lnTo>
                    <a:lnTo>
                      <a:pt x="523" y="160"/>
                    </a:lnTo>
                    <a:lnTo>
                      <a:pt x="527" y="174"/>
                    </a:lnTo>
                    <a:lnTo>
                      <a:pt x="536" y="209"/>
                    </a:lnTo>
                    <a:lnTo>
                      <a:pt x="542" y="249"/>
                    </a:lnTo>
                    <a:lnTo>
                      <a:pt x="542" y="285"/>
                    </a:lnTo>
                    <a:lnTo>
                      <a:pt x="539" y="290"/>
                    </a:lnTo>
                    <a:lnTo>
                      <a:pt x="531" y="305"/>
                    </a:lnTo>
                    <a:lnTo>
                      <a:pt x="521" y="325"/>
                    </a:lnTo>
                    <a:lnTo>
                      <a:pt x="512" y="343"/>
                    </a:lnTo>
                    <a:lnTo>
                      <a:pt x="511" y="336"/>
                    </a:lnTo>
                    <a:lnTo>
                      <a:pt x="510" y="317"/>
                    </a:lnTo>
                    <a:lnTo>
                      <a:pt x="507" y="288"/>
                    </a:lnTo>
                    <a:lnTo>
                      <a:pt x="501" y="252"/>
                    </a:lnTo>
                    <a:lnTo>
                      <a:pt x="493" y="214"/>
                    </a:lnTo>
                    <a:lnTo>
                      <a:pt x="483" y="175"/>
                    </a:lnTo>
                    <a:lnTo>
                      <a:pt x="469" y="139"/>
                    </a:lnTo>
                    <a:lnTo>
                      <a:pt x="453" y="108"/>
                    </a:lnTo>
                    <a:lnTo>
                      <a:pt x="438" y="90"/>
                    </a:lnTo>
                    <a:lnTo>
                      <a:pt x="419" y="74"/>
                    </a:lnTo>
                    <a:lnTo>
                      <a:pt x="398" y="60"/>
                    </a:lnTo>
                    <a:lnTo>
                      <a:pt x="375" y="50"/>
                    </a:lnTo>
                    <a:lnTo>
                      <a:pt x="351" y="43"/>
                    </a:lnTo>
                    <a:lnTo>
                      <a:pt x="324" y="37"/>
                    </a:lnTo>
                    <a:lnTo>
                      <a:pt x="295" y="35"/>
                    </a:lnTo>
                    <a:lnTo>
                      <a:pt x="265" y="33"/>
                    </a:lnTo>
                    <a:lnTo>
                      <a:pt x="234" y="36"/>
                    </a:lnTo>
                    <a:lnTo>
                      <a:pt x="201" y="39"/>
                    </a:lnTo>
                    <a:lnTo>
                      <a:pt x="168" y="45"/>
                    </a:lnTo>
                    <a:lnTo>
                      <a:pt x="135" y="53"/>
                    </a:lnTo>
                    <a:lnTo>
                      <a:pt x="100" y="62"/>
                    </a:lnTo>
                    <a:lnTo>
                      <a:pt x="67" y="74"/>
                    </a:lnTo>
                    <a:lnTo>
                      <a:pt x="33" y="86"/>
                    </a:lnTo>
                    <a:lnTo>
                      <a:pt x="0" y="100"/>
                    </a:lnTo>
                    <a:close/>
                  </a:path>
                </a:pathLst>
              </a:custGeom>
              <a:solidFill>
                <a:srgbClr val="33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6" name="Freeform 486"/>
              <p:cNvSpPr>
                <a:spLocks/>
              </p:cNvSpPr>
              <p:nvPr/>
            </p:nvSpPr>
            <p:spPr bwMode="auto">
              <a:xfrm>
                <a:off x="6384925" y="5245100"/>
                <a:ext cx="457200" cy="250825"/>
              </a:xfrm>
              <a:custGeom>
                <a:avLst/>
                <a:gdLst>
                  <a:gd name="T0" fmla="*/ 15 w 575"/>
                  <a:gd name="T1" fmla="*/ 149 h 317"/>
                  <a:gd name="T2" fmla="*/ 48 w 575"/>
                  <a:gd name="T3" fmla="*/ 118 h 317"/>
                  <a:gd name="T4" fmla="*/ 87 w 575"/>
                  <a:gd name="T5" fmla="*/ 88 h 317"/>
                  <a:gd name="T6" fmla="*/ 130 w 575"/>
                  <a:gd name="T7" fmla="*/ 60 h 317"/>
                  <a:gd name="T8" fmla="*/ 176 w 575"/>
                  <a:gd name="T9" fmla="*/ 37 h 317"/>
                  <a:gd name="T10" fmla="*/ 223 w 575"/>
                  <a:gd name="T11" fmla="*/ 18 h 317"/>
                  <a:gd name="T12" fmla="*/ 271 w 575"/>
                  <a:gd name="T13" fmla="*/ 6 h 317"/>
                  <a:gd name="T14" fmla="*/ 315 w 575"/>
                  <a:gd name="T15" fmla="*/ 0 h 317"/>
                  <a:gd name="T16" fmla="*/ 360 w 575"/>
                  <a:gd name="T17" fmla="*/ 5 h 317"/>
                  <a:gd name="T18" fmla="*/ 403 w 575"/>
                  <a:gd name="T19" fmla="*/ 17 h 317"/>
                  <a:gd name="T20" fmla="*/ 442 w 575"/>
                  <a:gd name="T21" fmla="*/ 35 h 317"/>
                  <a:gd name="T22" fmla="*/ 477 w 575"/>
                  <a:gd name="T23" fmla="*/ 60 h 317"/>
                  <a:gd name="T24" fmla="*/ 507 w 575"/>
                  <a:gd name="T25" fmla="*/ 90 h 317"/>
                  <a:gd name="T26" fmla="*/ 532 w 575"/>
                  <a:gd name="T27" fmla="*/ 125 h 317"/>
                  <a:gd name="T28" fmla="*/ 553 w 575"/>
                  <a:gd name="T29" fmla="*/ 164 h 317"/>
                  <a:gd name="T30" fmla="*/ 568 w 575"/>
                  <a:gd name="T31" fmla="*/ 207 h 317"/>
                  <a:gd name="T32" fmla="*/ 575 w 575"/>
                  <a:gd name="T33" fmla="*/ 252 h 317"/>
                  <a:gd name="T34" fmla="*/ 564 w 575"/>
                  <a:gd name="T35" fmla="*/ 295 h 317"/>
                  <a:gd name="T36" fmla="*/ 557 w 575"/>
                  <a:gd name="T37" fmla="*/ 298 h 317"/>
                  <a:gd name="T38" fmla="*/ 546 w 575"/>
                  <a:gd name="T39" fmla="*/ 254 h 317"/>
                  <a:gd name="T40" fmla="*/ 522 w 575"/>
                  <a:gd name="T41" fmla="*/ 210 h 317"/>
                  <a:gd name="T42" fmla="*/ 493 w 575"/>
                  <a:gd name="T43" fmla="*/ 174 h 317"/>
                  <a:gd name="T44" fmla="*/ 466 w 575"/>
                  <a:gd name="T45" fmla="*/ 147 h 317"/>
                  <a:gd name="T46" fmla="*/ 439 w 575"/>
                  <a:gd name="T47" fmla="*/ 120 h 317"/>
                  <a:gd name="T48" fmla="*/ 411 w 575"/>
                  <a:gd name="T49" fmla="*/ 95 h 317"/>
                  <a:gd name="T50" fmla="*/ 380 w 575"/>
                  <a:gd name="T51" fmla="*/ 73 h 317"/>
                  <a:gd name="T52" fmla="*/ 354 w 575"/>
                  <a:gd name="T53" fmla="*/ 57 h 317"/>
                  <a:gd name="T54" fmla="*/ 330 w 575"/>
                  <a:gd name="T55" fmla="*/ 49 h 317"/>
                  <a:gd name="T56" fmla="*/ 305 w 575"/>
                  <a:gd name="T57" fmla="*/ 45 h 317"/>
                  <a:gd name="T58" fmla="*/ 281 w 575"/>
                  <a:gd name="T59" fmla="*/ 44 h 317"/>
                  <a:gd name="T60" fmla="*/ 254 w 575"/>
                  <a:gd name="T61" fmla="*/ 46 h 317"/>
                  <a:gd name="T62" fmla="*/ 230 w 575"/>
                  <a:gd name="T63" fmla="*/ 51 h 317"/>
                  <a:gd name="T64" fmla="*/ 205 w 575"/>
                  <a:gd name="T65" fmla="*/ 57 h 317"/>
                  <a:gd name="T66" fmla="*/ 182 w 575"/>
                  <a:gd name="T67" fmla="*/ 65 h 317"/>
                  <a:gd name="T68" fmla="*/ 161 w 575"/>
                  <a:gd name="T69" fmla="*/ 74 h 317"/>
                  <a:gd name="T70" fmla="*/ 142 w 575"/>
                  <a:gd name="T71" fmla="*/ 83 h 317"/>
                  <a:gd name="T72" fmla="*/ 122 w 575"/>
                  <a:gd name="T73" fmla="*/ 94 h 317"/>
                  <a:gd name="T74" fmla="*/ 102 w 575"/>
                  <a:gd name="T75" fmla="*/ 104 h 317"/>
                  <a:gd name="T76" fmla="*/ 82 w 575"/>
                  <a:gd name="T77" fmla="*/ 116 h 317"/>
                  <a:gd name="T78" fmla="*/ 56 w 575"/>
                  <a:gd name="T79" fmla="*/ 128 h 317"/>
                  <a:gd name="T80" fmla="*/ 31 w 575"/>
                  <a:gd name="T81" fmla="*/ 141 h 317"/>
                  <a:gd name="T82" fmla="*/ 8 w 575"/>
                  <a:gd name="T83" fmla="*/ 15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17">
                    <a:moveTo>
                      <a:pt x="0" y="164"/>
                    </a:moveTo>
                    <a:lnTo>
                      <a:pt x="15" y="149"/>
                    </a:lnTo>
                    <a:lnTo>
                      <a:pt x="31" y="133"/>
                    </a:lnTo>
                    <a:lnTo>
                      <a:pt x="48" y="118"/>
                    </a:lnTo>
                    <a:lnTo>
                      <a:pt x="67" y="103"/>
                    </a:lnTo>
                    <a:lnTo>
                      <a:pt x="87" y="88"/>
                    </a:lnTo>
                    <a:lnTo>
                      <a:pt x="108" y="74"/>
                    </a:lnTo>
                    <a:lnTo>
                      <a:pt x="130" y="60"/>
                    </a:lnTo>
                    <a:lnTo>
                      <a:pt x="153" y="48"/>
                    </a:lnTo>
                    <a:lnTo>
                      <a:pt x="176" y="37"/>
                    </a:lnTo>
                    <a:lnTo>
                      <a:pt x="199" y="27"/>
                    </a:lnTo>
                    <a:lnTo>
                      <a:pt x="223" y="18"/>
                    </a:lnTo>
                    <a:lnTo>
                      <a:pt x="246" y="11"/>
                    </a:lnTo>
                    <a:lnTo>
                      <a:pt x="271" y="6"/>
                    </a:lnTo>
                    <a:lnTo>
                      <a:pt x="294" y="3"/>
                    </a:lnTo>
                    <a:lnTo>
                      <a:pt x="315" y="0"/>
                    </a:lnTo>
                    <a:lnTo>
                      <a:pt x="337" y="2"/>
                    </a:lnTo>
                    <a:lnTo>
                      <a:pt x="360" y="5"/>
                    </a:lnTo>
                    <a:lnTo>
                      <a:pt x="382" y="10"/>
                    </a:lnTo>
                    <a:lnTo>
                      <a:pt x="403" y="17"/>
                    </a:lnTo>
                    <a:lnTo>
                      <a:pt x="423" y="25"/>
                    </a:lnTo>
                    <a:lnTo>
                      <a:pt x="442" y="35"/>
                    </a:lnTo>
                    <a:lnTo>
                      <a:pt x="460" y="46"/>
                    </a:lnTo>
                    <a:lnTo>
                      <a:pt x="477" y="60"/>
                    </a:lnTo>
                    <a:lnTo>
                      <a:pt x="492" y="74"/>
                    </a:lnTo>
                    <a:lnTo>
                      <a:pt x="507" y="90"/>
                    </a:lnTo>
                    <a:lnTo>
                      <a:pt x="521" y="108"/>
                    </a:lnTo>
                    <a:lnTo>
                      <a:pt x="532" y="125"/>
                    </a:lnTo>
                    <a:lnTo>
                      <a:pt x="542" y="144"/>
                    </a:lnTo>
                    <a:lnTo>
                      <a:pt x="553" y="164"/>
                    </a:lnTo>
                    <a:lnTo>
                      <a:pt x="561" y="185"/>
                    </a:lnTo>
                    <a:lnTo>
                      <a:pt x="568" y="207"/>
                    </a:lnTo>
                    <a:lnTo>
                      <a:pt x="574" y="228"/>
                    </a:lnTo>
                    <a:lnTo>
                      <a:pt x="575" y="252"/>
                    </a:lnTo>
                    <a:lnTo>
                      <a:pt x="571" y="273"/>
                    </a:lnTo>
                    <a:lnTo>
                      <a:pt x="564" y="295"/>
                    </a:lnTo>
                    <a:lnTo>
                      <a:pt x="556" y="317"/>
                    </a:lnTo>
                    <a:lnTo>
                      <a:pt x="557" y="298"/>
                    </a:lnTo>
                    <a:lnTo>
                      <a:pt x="554" y="276"/>
                    </a:lnTo>
                    <a:lnTo>
                      <a:pt x="546" y="254"/>
                    </a:lnTo>
                    <a:lnTo>
                      <a:pt x="534" y="232"/>
                    </a:lnTo>
                    <a:lnTo>
                      <a:pt x="522" y="210"/>
                    </a:lnTo>
                    <a:lnTo>
                      <a:pt x="507" y="190"/>
                    </a:lnTo>
                    <a:lnTo>
                      <a:pt x="493" y="174"/>
                    </a:lnTo>
                    <a:lnTo>
                      <a:pt x="480" y="161"/>
                    </a:lnTo>
                    <a:lnTo>
                      <a:pt x="466" y="147"/>
                    </a:lnTo>
                    <a:lnTo>
                      <a:pt x="453" y="133"/>
                    </a:lnTo>
                    <a:lnTo>
                      <a:pt x="439" y="120"/>
                    </a:lnTo>
                    <a:lnTo>
                      <a:pt x="425" y="108"/>
                    </a:lnTo>
                    <a:lnTo>
                      <a:pt x="411" y="95"/>
                    </a:lnTo>
                    <a:lnTo>
                      <a:pt x="396" y="83"/>
                    </a:lnTo>
                    <a:lnTo>
                      <a:pt x="380" y="73"/>
                    </a:lnTo>
                    <a:lnTo>
                      <a:pt x="364" y="63"/>
                    </a:lnTo>
                    <a:lnTo>
                      <a:pt x="354" y="57"/>
                    </a:lnTo>
                    <a:lnTo>
                      <a:pt x="342" y="52"/>
                    </a:lnTo>
                    <a:lnTo>
                      <a:pt x="330" y="49"/>
                    </a:lnTo>
                    <a:lnTo>
                      <a:pt x="318" y="46"/>
                    </a:lnTo>
                    <a:lnTo>
                      <a:pt x="305" y="45"/>
                    </a:lnTo>
                    <a:lnTo>
                      <a:pt x="294" y="44"/>
                    </a:lnTo>
                    <a:lnTo>
                      <a:pt x="281" y="44"/>
                    </a:lnTo>
                    <a:lnTo>
                      <a:pt x="268" y="45"/>
                    </a:lnTo>
                    <a:lnTo>
                      <a:pt x="254" y="46"/>
                    </a:lnTo>
                    <a:lnTo>
                      <a:pt x="242" y="48"/>
                    </a:lnTo>
                    <a:lnTo>
                      <a:pt x="230" y="51"/>
                    </a:lnTo>
                    <a:lnTo>
                      <a:pt x="218" y="53"/>
                    </a:lnTo>
                    <a:lnTo>
                      <a:pt x="205" y="57"/>
                    </a:lnTo>
                    <a:lnTo>
                      <a:pt x="193" y="61"/>
                    </a:lnTo>
                    <a:lnTo>
                      <a:pt x="182" y="65"/>
                    </a:lnTo>
                    <a:lnTo>
                      <a:pt x="171" y="70"/>
                    </a:lnTo>
                    <a:lnTo>
                      <a:pt x="161" y="74"/>
                    </a:lnTo>
                    <a:lnTo>
                      <a:pt x="152" y="79"/>
                    </a:lnTo>
                    <a:lnTo>
                      <a:pt x="142" y="83"/>
                    </a:lnTo>
                    <a:lnTo>
                      <a:pt x="132" y="89"/>
                    </a:lnTo>
                    <a:lnTo>
                      <a:pt x="122" y="94"/>
                    </a:lnTo>
                    <a:lnTo>
                      <a:pt x="113" y="99"/>
                    </a:lnTo>
                    <a:lnTo>
                      <a:pt x="102" y="104"/>
                    </a:lnTo>
                    <a:lnTo>
                      <a:pt x="93" y="110"/>
                    </a:lnTo>
                    <a:lnTo>
                      <a:pt x="82" y="116"/>
                    </a:lnTo>
                    <a:lnTo>
                      <a:pt x="70" y="121"/>
                    </a:lnTo>
                    <a:lnTo>
                      <a:pt x="56" y="128"/>
                    </a:lnTo>
                    <a:lnTo>
                      <a:pt x="44" y="134"/>
                    </a:lnTo>
                    <a:lnTo>
                      <a:pt x="31" y="141"/>
                    </a:lnTo>
                    <a:lnTo>
                      <a:pt x="18" y="148"/>
                    </a:lnTo>
                    <a:lnTo>
                      <a:pt x="8" y="156"/>
                    </a:lnTo>
                    <a:lnTo>
                      <a:pt x="0" y="16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7" name="Freeform 487"/>
              <p:cNvSpPr>
                <a:spLocks/>
              </p:cNvSpPr>
              <p:nvPr/>
            </p:nvSpPr>
            <p:spPr bwMode="auto">
              <a:xfrm>
                <a:off x="6931025" y="4708525"/>
                <a:ext cx="415925" cy="614363"/>
              </a:xfrm>
              <a:custGeom>
                <a:avLst/>
                <a:gdLst>
                  <a:gd name="T0" fmla="*/ 3 w 525"/>
                  <a:gd name="T1" fmla="*/ 709 h 775"/>
                  <a:gd name="T2" fmla="*/ 3 w 525"/>
                  <a:gd name="T3" fmla="*/ 705 h 775"/>
                  <a:gd name="T4" fmla="*/ 4 w 525"/>
                  <a:gd name="T5" fmla="*/ 695 h 775"/>
                  <a:gd name="T6" fmla="*/ 6 w 525"/>
                  <a:gd name="T7" fmla="*/ 679 h 775"/>
                  <a:gd name="T8" fmla="*/ 10 w 525"/>
                  <a:gd name="T9" fmla="*/ 656 h 775"/>
                  <a:gd name="T10" fmla="*/ 15 w 525"/>
                  <a:gd name="T11" fmla="*/ 628 h 775"/>
                  <a:gd name="T12" fmla="*/ 25 w 525"/>
                  <a:gd name="T13" fmla="*/ 596 h 775"/>
                  <a:gd name="T14" fmla="*/ 36 w 525"/>
                  <a:gd name="T15" fmla="*/ 559 h 775"/>
                  <a:gd name="T16" fmla="*/ 52 w 525"/>
                  <a:gd name="T17" fmla="*/ 517 h 775"/>
                  <a:gd name="T18" fmla="*/ 72 w 525"/>
                  <a:gd name="T19" fmla="*/ 474 h 775"/>
                  <a:gd name="T20" fmla="*/ 96 w 525"/>
                  <a:gd name="T21" fmla="*/ 426 h 775"/>
                  <a:gd name="T22" fmla="*/ 125 w 525"/>
                  <a:gd name="T23" fmla="*/ 377 h 775"/>
                  <a:gd name="T24" fmla="*/ 161 w 525"/>
                  <a:gd name="T25" fmla="*/ 325 h 775"/>
                  <a:gd name="T26" fmla="*/ 201 w 525"/>
                  <a:gd name="T27" fmla="*/ 271 h 775"/>
                  <a:gd name="T28" fmla="*/ 249 w 525"/>
                  <a:gd name="T29" fmla="*/ 217 h 775"/>
                  <a:gd name="T30" fmla="*/ 303 w 525"/>
                  <a:gd name="T31" fmla="*/ 163 h 775"/>
                  <a:gd name="T32" fmla="*/ 366 w 525"/>
                  <a:gd name="T33" fmla="*/ 107 h 775"/>
                  <a:gd name="T34" fmla="*/ 370 w 525"/>
                  <a:gd name="T35" fmla="*/ 104 h 775"/>
                  <a:gd name="T36" fmla="*/ 382 w 525"/>
                  <a:gd name="T37" fmla="*/ 95 h 775"/>
                  <a:gd name="T38" fmla="*/ 400 w 525"/>
                  <a:gd name="T39" fmla="*/ 81 h 775"/>
                  <a:gd name="T40" fmla="*/ 423 w 525"/>
                  <a:gd name="T41" fmla="*/ 65 h 775"/>
                  <a:gd name="T42" fmla="*/ 447 w 525"/>
                  <a:gd name="T43" fmla="*/ 46 h 775"/>
                  <a:gd name="T44" fmla="*/ 475 w 525"/>
                  <a:gd name="T45" fmla="*/ 29 h 775"/>
                  <a:gd name="T46" fmla="*/ 500 w 525"/>
                  <a:gd name="T47" fmla="*/ 13 h 775"/>
                  <a:gd name="T48" fmla="*/ 525 w 525"/>
                  <a:gd name="T49" fmla="*/ 0 h 775"/>
                  <a:gd name="T50" fmla="*/ 522 w 525"/>
                  <a:gd name="T51" fmla="*/ 2 h 775"/>
                  <a:gd name="T52" fmla="*/ 514 w 525"/>
                  <a:gd name="T53" fmla="*/ 7 h 775"/>
                  <a:gd name="T54" fmla="*/ 503 w 525"/>
                  <a:gd name="T55" fmla="*/ 16 h 775"/>
                  <a:gd name="T56" fmla="*/ 485 w 525"/>
                  <a:gd name="T57" fmla="*/ 29 h 775"/>
                  <a:gd name="T58" fmla="*/ 466 w 525"/>
                  <a:gd name="T59" fmla="*/ 44 h 775"/>
                  <a:gd name="T60" fmla="*/ 443 w 525"/>
                  <a:gd name="T61" fmla="*/ 65 h 775"/>
                  <a:gd name="T62" fmla="*/ 418 w 525"/>
                  <a:gd name="T63" fmla="*/ 88 h 775"/>
                  <a:gd name="T64" fmla="*/ 390 w 525"/>
                  <a:gd name="T65" fmla="*/ 114 h 775"/>
                  <a:gd name="T66" fmla="*/ 361 w 525"/>
                  <a:gd name="T67" fmla="*/ 145 h 775"/>
                  <a:gd name="T68" fmla="*/ 330 w 525"/>
                  <a:gd name="T69" fmla="*/ 181 h 775"/>
                  <a:gd name="T70" fmla="*/ 299 w 525"/>
                  <a:gd name="T71" fmla="*/ 219 h 775"/>
                  <a:gd name="T72" fmla="*/ 268 w 525"/>
                  <a:gd name="T73" fmla="*/ 262 h 775"/>
                  <a:gd name="T74" fmla="*/ 237 w 525"/>
                  <a:gd name="T75" fmla="*/ 308 h 775"/>
                  <a:gd name="T76" fmla="*/ 206 w 525"/>
                  <a:gd name="T77" fmla="*/ 358 h 775"/>
                  <a:gd name="T78" fmla="*/ 176 w 525"/>
                  <a:gd name="T79" fmla="*/ 413 h 775"/>
                  <a:gd name="T80" fmla="*/ 148 w 525"/>
                  <a:gd name="T81" fmla="*/ 471 h 775"/>
                  <a:gd name="T82" fmla="*/ 143 w 525"/>
                  <a:gd name="T83" fmla="*/ 481 h 775"/>
                  <a:gd name="T84" fmla="*/ 132 w 525"/>
                  <a:gd name="T85" fmla="*/ 504 h 775"/>
                  <a:gd name="T86" fmla="*/ 115 w 525"/>
                  <a:gd name="T87" fmla="*/ 538 h 775"/>
                  <a:gd name="T88" fmla="*/ 96 w 525"/>
                  <a:gd name="T89" fmla="*/ 578 h 775"/>
                  <a:gd name="T90" fmla="*/ 79 w 525"/>
                  <a:gd name="T91" fmla="*/ 623 h 775"/>
                  <a:gd name="T92" fmla="*/ 64 w 525"/>
                  <a:gd name="T93" fmla="*/ 667 h 775"/>
                  <a:gd name="T94" fmla="*/ 56 w 525"/>
                  <a:gd name="T95" fmla="*/ 705 h 775"/>
                  <a:gd name="T96" fmla="*/ 57 w 525"/>
                  <a:gd name="T97" fmla="*/ 735 h 775"/>
                  <a:gd name="T98" fmla="*/ 3 w 525"/>
                  <a:gd name="T99" fmla="*/ 775 h 775"/>
                  <a:gd name="T100" fmla="*/ 2 w 525"/>
                  <a:gd name="T101" fmla="*/ 770 h 775"/>
                  <a:gd name="T102" fmla="*/ 0 w 525"/>
                  <a:gd name="T103" fmla="*/ 754 h 775"/>
                  <a:gd name="T104" fmla="*/ 0 w 525"/>
                  <a:gd name="T105" fmla="*/ 732 h 775"/>
                  <a:gd name="T106" fmla="*/ 3 w 525"/>
                  <a:gd name="T107" fmla="*/ 70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775">
                    <a:moveTo>
                      <a:pt x="3" y="709"/>
                    </a:moveTo>
                    <a:lnTo>
                      <a:pt x="3" y="705"/>
                    </a:lnTo>
                    <a:lnTo>
                      <a:pt x="4" y="695"/>
                    </a:lnTo>
                    <a:lnTo>
                      <a:pt x="6" y="679"/>
                    </a:lnTo>
                    <a:lnTo>
                      <a:pt x="10" y="656"/>
                    </a:lnTo>
                    <a:lnTo>
                      <a:pt x="15" y="628"/>
                    </a:lnTo>
                    <a:lnTo>
                      <a:pt x="25" y="596"/>
                    </a:lnTo>
                    <a:lnTo>
                      <a:pt x="36" y="559"/>
                    </a:lnTo>
                    <a:lnTo>
                      <a:pt x="52" y="517"/>
                    </a:lnTo>
                    <a:lnTo>
                      <a:pt x="72" y="474"/>
                    </a:lnTo>
                    <a:lnTo>
                      <a:pt x="96" y="426"/>
                    </a:lnTo>
                    <a:lnTo>
                      <a:pt x="125" y="377"/>
                    </a:lnTo>
                    <a:lnTo>
                      <a:pt x="161" y="325"/>
                    </a:lnTo>
                    <a:lnTo>
                      <a:pt x="201" y="271"/>
                    </a:lnTo>
                    <a:lnTo>
                      <a:pt x="249" y="217"/>
                    </a:lnTo>
                    <a:lnTo>
                      <a:pt x="303" y="163"/>
                    </a:lnTo>
                    <a:lnTo>
                      <a:pt x="366" y="107"/>
                    </a:lnTo>
                    <a:lnTo>
                      <a:pt x="370" y="104"/>
                    </a:lnTo>
                    <a:lnTo>
                      <a:pt x="382" y="95"/>
                    </a:lnTo>
                    <a:lnTo>
                      <a:pt x="400" y="81"/>
                    </a:lnTo>
                    <a:lnTo>
                      <a:pt x="423" y="65"/>
                    </a:lnTo>
                    <a:lnTo>
                      <a:pt x="447" y="46"/>
                    </a:lnTo>
                    <a:lnTo>
                      <a:pt x="475" y="29"/>
                    </a:lnTo>
                    <a:lnTo>
                      <a:pt x="500" y="13"/>
                    </a:lnTo>
                    <a:lnTo>
                      <a:pt x="525" y="0"/>
                    </a:lnTo>
                    <a:lnTo>
                      <a:pt x="522" y="2"/>
                    </a:lnTo>
                    <a:lnTo>
                      <a:pt x="514" y="7"/>
                    </a:lnTo>
                    <a:lnTo>
                      <a:pt x="503" y="16"/>
                    </a:lnTo>
                    <a:lnTo>
                      <a:pt x="485" y="29"/>
                    </a:lnTo>
                    <a:lnTo>
                      <a:pt x="466" y="44"/>
                    </a:lnTo>
                    <a:lnTo>
                      <a:pt x="443" y="65"/>
                    </a:lnTo>
                    <a:lnTo>
                      <a:pt x="418" y="88"/>
                    </a:lnTo>
                    <a:lnTo>
                      <a:pt x="390" y="114"/>
                    </a:lnTo>
                    <a:lnTo>
                      <a:pt x="361" y="145"/>
                    </a:lnTo>
                    <a:lnTo>
                      <a:pt x="330" y="181"/>
                    </a:lnTo>
                    <a:lnTo>
                      <a:pt x="299" y="219"/>
                    </a:lnTo>
                    <a:lnTo>
                      <a:pt x="268" y="262"/>
                    </a:lnTo>
                    <a:lnTo>
                      <a:pt x="237" y="308"/>
                    </a:lnTo>
                    <a:lnTo>
                      <a:pt x="206" y="358"/>
                    </a:lnTo>
                    <a:lnTo>
                      <a:pt x="176" y="413"/>
                    </a:lnTo>
                    <a:lnTo>
                      <a:pt x="148" y="471"/>
                    </a:lnTo>
                    <a:lnTo>
                      <a:pt x="143" y="481"/>
                    </a:lnTo>
                    <a:lnTo>
                      <a:pt x="132" y="504"/>
                    </a:lnTo>
                    <a:lnTo>
                      <a:pt x="115" y="538"/>
                    </a:lnTo>
                    <a:lnTo>
                      <a:pt x="96" y="578"/>
                    </a:lnTo>
                    <a:lnTo>
                      <a:pt x="79" y="623"/>
                    </a:lnTo>
                    <a:lnTo>
                      <a:pt x="64" y="667"/>
                    </a:lnTo>
                    <a:lnTo>
                      <a:pt x="56" y="705"/>
                    </a:lnTo>
                    <a:lnTo>
                      <a:pt x="57" y="735"/>
                    </a:lnTo>
                    <a:lnTo>
                      <a:pt x="3" y="775"/>
                    </a:lnTo>
                    <a:lnTo>
                      <a:pt x="2" y="770"/>
                    </a:lnTo>
                    <a:lnTo>
                      <a:pt x="0" y="754"/>
                    </a:lnTo>
                    <a:lnTo>
                      <a:pt x="0" y="732"/>
                    </a:lnTo>
                    <a:lnTo>
                      <a:pt x="3" y="709"/>
                    </a:lnTo>
                    <a:close/>
                  </a:path>
                </a:pathLst>
              </a:custGeom>
              <a:solidFill>
                <a:srgbClr val="00C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8" name="Freeform 488"/>
              <p:cNvSpPr>
                <a:spLocks/>
              </p:cNvSpPr>
              <p:nvPr/>
            </p:nvSpPr>
            <p:spPr bwMode="auto">
              <a:xfrm>
                <a:off x="6953250" y="5321300"/>
                <a:ext cx="633413" cy="141288"/>
              </a:xfrm>
              <a:custGeom>
                <a:avLst/>
                <a:gdLst>
                  <a:gd name="T0" fmla="*/ 6 w 800"/>
                  <a:gd name="T1" fmla="*/ 115 h 179"/>
                  <a:gd name="T2" fmla="*/ 14 w 800"/>
                  <a:gd name="T3" fmla="*/ 108 h 179"/>
                  <a:gd name="T4" fmla="*/ 34 w 800"/>
                  <a:gd name="T5" fmla="*/ 97 h 179"/>
                  <a:gd name="T6" fmla="*/ 63 w 800"/>
                  <a:gd name="T7" fmla="*/ 82 h 179"/>
                  <a:gd name="T8" fmla="*/ 106 w 800"/>
                  <a:gd name="T9" fmla="*/ 64 h 179"/>
                  <a:gd name="T10" fmla="*/ 164 w 800"/>
                  <a:gd name="T11" fmla="*/ 46 h 179"/>
                  <a:gd name="T12" fmla="*/ 239 w 800"/>
                  <a:gd name="T13" fmla="*/ 29 h 179"/>
                  <a:gd name="T14" fmla="*/ 330 w 800"/>
                  <a:gd name="T15" fmla="*/ 15 h 179"/>
                  <a:gd name="T16" fmla="*/ 436 w 800"/>
                  <a:gd name="T17" fmla="*/ 5 h 179"/>
                  <a:gd name="T18" fmla="*/ 527 w 800"/>
                  <a:gd name="T19" fmla="*/ 0 h 179"/>
                  <a:gd name="T20" fmla="*/ 600 w 800"/>
                  <a:gd name="T21" fmla="*/ 0 h 179"/>
                  <a:gd name="T22" fmla="*/ 659 w 800"/>
                  <a:gd name="T23" fmla="*/ 5 h 179"/>
                  <a:gd name="T24" fmla="*/ 705 w 800"/>
                  <a:gd name="T25" fmla="*/ 14 h 179"/>
                  <a:gd name="T26" fmla="*/ 741 w 800"/>
                  <a:gd name="T27" fmla="*/ 26 h 179"/>
                  <a:gd name="T28" fmla="*/ 769 w 800"/>
                  <a:gd name="T29" fmla="*/ 40 h 179"/>
                  <a:gd name="T30" fmla="*/ 790 w 800"/>
                  <a:gd name="T31" fmla="*/ 57 h 179"/>
                  <a:gd name="T32" fmla="*/ 799 w 800"/>
                  <a:gd name="T33" fmla="*/ 65 h 179"/>
                  <a:gd name="T34" fmla="*/ 790 w 800"/>
                  <a:gd name="T35" fmla="*/ 60 h 179"/>
                  <a:gd name="T36" fmla="*/ 773 w 800"/>
                  <a:gd name="T37" fmla="*/ 52 h 179"/>
                  <a:gd name="T38" fmla="*/ 747 w 800"/>
                  <a:gd name="T39" fmla="*/ 43 h 179"/>
                  <a:gd name="T40" fmla="*/ 709 w 800"/>
                  <a:gd name="T41" fmla="*/ 32 h 179"/>
                  <a:gd name="T42" fmla="*/ 660 w 800"/>
                  <a:gd name="T43" fmla="*/ 24 h 179"/>
                  <a:gd name="T44" fmla="*/ 599 w 800"/>
                  <a:gd name="T45" fmla="*/ 19 h 179"/>
                  <a:gd name="T46" fmla="*/ 527 w 800"/>
                  <a:gd name="T47" fmla="*/ 19 h 179"/>
                  <a:gd name="T48" fmla="*/ 443 w 800"/>
                  <a:gd name="T49" fmla="*/ 24 h 179"/>
                  <a:gd name="T50" fmla="*/ 362 w 800"/>
                  <a:gd name="T51" fmla="*/ 30 h 179"/>
                  <a:gd name="T52" fmla="*/ 288 w 800"/>
                  <a:gd name="T53" fmla="*/ 39 h 179"/>
                  <a:gd name="T54" fmla="*/ 220 w 800"/>
                  <a:gd name="T55" fmla="*/ 51 h 179"/>
                  <a:gd name="T56" fmla="*/ 160 w 800"/>
                  <a:gd name="T57" fmla="*/ 67 h 179"/>
                  <a:gd name="T58" fmla="*/ 106 w 800"/>
                  <a:gd name="T59" fmla="*/ 89 h 179"/>
                  <a:gd name="T60" fmla="*/ 60 w 800"/>
                  <a:gd name="T61" fmla="*/ 119 h 179"/>
                  <a:gd name="T62" fmla="*/ 21 w 800"/>
                  <a:gd name="T63" fmla="*/ 156 h 179"/>
                  <a:gd name="T64" fmla="*/ 4 w 800"/>
                  <a:gd name="T65" fmla="*/ 173 h 179"/>
                  <a:gd name="T66" fmla="*/ 0 w 800"/>
                  <a:gd name="T67" fmla="*/ 1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179">
                    <a:moveTo>
                      <a:pt x="5" y="117"/>
                    </a:moveTo>
                    <a:lnTo>
                      <a:pt x="6" y="115"/>
                    </a:lnTo>
                    <a:lnTo>
                      <a:pt x="9" y="113"/>
                    </a:lnTo>
                    <a:lnTo>
                      <a:pt x="14" y="108"/>
                    </a:lnTo>
                    <a:lnTo>
                      <a:pt x="22" y="104"/>
                    </a:lnTo>
                    <a:lnTo>
                      <a:pt x="34" y="97"/>
                    </a:lnTo>
                    <a:lnTo>
                      <a:pt x="46" y="90"/>
                    </a:lnTo>
                    <a:lnTo>
                      <a:pt x="63" y="82"/>
                    </a:lnTo>
                    <a:lnTo>
                      <a:pt x="83" y="73"/>
                    </a:lnTo>
                    <a:lnTo>
                      <a:pt x="106" y="64"/>
                    </a:lnTo>
                    <a:lnTo>
                      <a:pt x="134" y="55"/>
                    </a:lnTo>
                    <a:lnTo>
                      <a:pt x="164" y="46"/>
                    </a:lnTo>
                    <a:lnTo>
                      <a:pt x="199" y="37"/>
                    </a:lnTo>
                    <a:lnTo>
                      <a:pt x="239" y="29"/>
                    </a:lnTo>
                    <a:lnTo>
                      <a:pt x="281" y="22"/>
                    </a:lnTo>
                    <a:lnTo>
                      <a:pt x="330" y="15"/>
                    </a:lnTo>
                    <a:lnTo>
                      <a:pt x="383" y="9"/>
                    </a:lnTo>
                    <a:lnTo>
                      <a:pt x="436" y="5"/>
                    </a:lnTo>
                    <a:lnTo>
                      <a:pt x="484" y="1"/>
                    </a:lnTo>
                    <a:lnTo>
                      <a:pt x="527" y="0"/>
                    </a:lnTo>
                    <a:lnTo>
                      <a:pt x="566" y="0"/>
                    </a:lnTo>
                    <a:lnTo>
                      <a:pt x="600" y="0"/>
                    </a:lnTo>
                    <a:lnTo>
                      <a:pt x="631" y="2"/>
                    </a:lnTo>
                    <a:lnTo>
                      <a:pt x="659" y="5"/>
                    </a:lnTo>
                    <a:lnTo>
                      <a:pt x="684" y="9"/>
                    </a:lnTo>
                    <a:lnTo>
                      <a:pt x="705" y="14"/>
                    </a:lnTo>
                    <a:lnTo>
                      <a:pt x="725" y="20"/>
                    </a:lnTo>
                    <a:lnTo>
                      <a:pt x="741" y="26"/>
                    </a:lnTo>
                    <a:lnTo>
                      <a:pt x="756" y="32"/>
                    </a:lnTo>
                    <a:lnTo>
                      <a:pt x="769" y="40"/>
                    </a:lnTo>
                    <a:lnTo>
                      <a:pt x="780" y="49"/>
                    </a:lnTo>
                    <a:lnTo>
                      <a:pt x="790" y="57"/>
                    </a:lnTo>
                    <a:lnTo>
                      <a:pt x="800" y="66"/>
                    </a:lnTo>
                    <a:lnTo>
                      <a:pt x="799" y="65"/>
                    </a:lnTo>
                    <a:lnTo>
                      <a:pt x="795" y="64"/>
                    </a:lnTo>
                    <a:lnTo>
                      <a:pt x="790" y="60"/>
                    </a:lnTo>
                    <a:lnTo>
                      <a:pt x="782" y="57"/>
                    </a:lnTo>
                    <a:lnTo>
                      <a:pt x="773" y="52"/>
                    </a:lnTo>
                    <a:lnTo>
                      <a:pt x="760" y="47"/>
                    </a:lnTo>
                    <a:lnTo>
                      <a:pt x="747" y="43"/>
                    </a:lnTo>
                    <a:lnTo>
                      <a:pt x="729" y="37"/>
                    </a:lnTo>
                    <a:lnTo>
                      <a:pt x="709" y="32"/>
                    </a:lnTo>
                    <a:lnTo>
                      <a:pt x="686" y="28"/>
                    </a:lnTo>
                    <a:lnTo>
                      <a:pt x="660" y="24"/>
                    </a:lnTo>
                    <a:lnTo>
                      <a:pt x="631" y="21"/>
                    </a:lnTo>
                    <a:lnTo>
                      <a:pt x="599" y="19"/>
                    </a:lnTo>
                    <a:lnTo>
                      <a:pt x="565" y="19"/>
                    </a:lnTo>
                    <a:lnTo>
                      <a:pt x="527" y="19"/>
                    </a:lnTo>
                    <a:lnTo>
                      <a:pt x="485" y="21"/>
                    </a:lnTo>
                    <a:lnTo>
                      <a:pt x="443" y="24"/>
                    </a:lnTo>
                    <a:lnTo>
                      <a:pt x="401" y="27"/>
                    </a:lnTo>
                    <a:lnTo>
                      <a:pt x="362" y="30"/>
                    </a:lnTo>
                    <a:lnTo>
                      <a:pt x="324" y="35"/>
                    </a:lnTo>
                    <a:lnTo>
                      <a:pt x="288" y="39"/>
                    </a:lnTo>
                    <a:lnTo>
                      <a:pt x="254" y="44"/>
                    </a:lnTo>
                    <a:lnTo>
                      <a:pt x="220" y="51"/>
                    </a:lnTo>
                    <a:lnTo>
                      <a:pt x="189" y="58"/>
                    </a:lnTo>
                    <a:lnTo>
                      <a:pt x="160" y="67"/>
                    </a:lnTo>
                    <a:lnTo>
                      <a:pt x="133" y="77"/>
                    </a:lnTo>
                    <a:lnTo>
                      <a:pt x="106" y="89"/>
                    </a:lnTo>
                    <a:lnTo>
                      <a:pt x="82" y="103"/>
                    </a:lnTo>
                    <a:lnTo>
                      <a:pt x="60" y="119"/>
                    </a:lnTo>
                    <a:lnTo>
                      <a:pt x="39" y="136"/>
                    </a:lnTo>
                    <a:lnTo>
                      <a:pt x="21" y="156"/>
                    </a:lnTo>
                    <a:lnTo>
                      <a:pt x="5" y="179"/>
                    </a:lnTo>
                    <a:lnTo>
                      <a:pt x="4" y="173"/>
                    </a:lnTo>
                    <a:lnTo>
                      <a:pt x="1" y="157"/>
                    </a:lnTo>
                    <a:lnTo>
                      <a:pt x="0" y="136"/>
                    </a:lnTo>
                    <a:lnTo>
                      <a:pt x="5" y="117"/>
                    </a:lnTo>
                    <a:close/>
                  </a:path>
                </a:pathLst>
              </a:custGeom>
              <a:solidFill>
                <a:srgbClr val="33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9" name="Freeform 489"/>
              <p:cNvSpPr>
                <a:spLocks/>
              </p:cNvSpPr>
              <p:nvPr/>
            </p:nvSpPr>
            <p:spPr bwMode="auto">
              <a:xfrm>
                <a:off x="7008813" y="5364163"/>
                <a:ext cx="106363" cy="96838"/>
              </a:xfrm>
              <a:custGeom>
                <a:avLst/>
                <a:gdLst>
                  <a:gd name="T0" fmla="*/ 0 w 132"/>
                  <a:gd name="T1" fmla="*/ 121 h 121"/>
                  <a:gd name="T2" fmla="*/ 1 w 132"/>
                  <a:gd name="T3" fmla="*/ 118 h 121"/>
                  <a:gd name="T4" fmla="*/ 5 w 132"/>
                  <a:gd name="T5" fmla="*/ 106 h 121"/>
                  <a:gd name="T6" fmla="*/ 11 w 132"/>
                  <a:gd name="T7" fmla="*/ 91 h 121"/>
                  <a:gd name="T8" fmla="*/ 20 w 132"/>
                  <a:gd name="T9" fmla="*/ 74 h 121"/>
                  <a:gd name="T10" fmla="*/ 29 w 132"/>
                  <a:gd name="T11" fmla="*/ 56 h 121"/>
                  <a:gd name="T12" fmla="*/ 40 w 132"/>
                  <a:gd name="T13" fmla="*/ 39 h 121"/>
                  <a:gd name="T14" fmla="*/ 53 w 132"/>
                  <a:gd name="T15" fmla="*/ 27 h 121"/>
                  <a:gd name="T16" fmla="*/ 64 w 132"/>
                  <a:gd name="T17" fmla="*/ 20 h 121"/>
                  <a:gd name="T18" fmla="*/ 132 w 132"/>
                  <a:gd name="T19" fmla="*/ 0 h 121"/>
                  <a:gd name="T20" fmla="*/ 130 w 132"/>
                  <a:gd name="T21" fmla="*/ 4 h 121"/>
                  <a:gd name="T22" fmla="*/ 124 w 132"/>
                  <a:gd name="T23" fmla="*/ 13 h 121"/>
                  <a:gd name="T24" fmla="*/ 115 w 132"/>
                  <a:gd name="T25" fmla="*/ 26 h 121"/>
                  <a:gd name="T26" fmla="*/ 103 w 132"/>
                  <a:gd name="T27" fmla="*/ 42 h 121"/>
                  <a:gd name="T28" fmla="*/ 92 w 132"/>
                  <a:gd name="T29" fmla="*/ 58 h 121"/>
                  <a:gd name="T30" fmla="*/ 80 w 132"/>
                  <a:gd name="T31" fmla="*/ 74 h 121"/>
                  <a:gd name="T32" fmla="*/ 71 w 132"/>
                  <a:gd name="T33" fmla="*/ 88 h 121"/>
                  <a:gd name="T34" fmla="*/ 63 w 132"/>
                  <a:gd name="T35" fmla="*/ 98 h 121"/>
                  <a:gd name="T36" fmla="*/ 61 w 132"/>
                  <a:gd name="T37" fmla="*/ 99 h 121"/>
                  <a:gd name="T38" fmla="*/ 55 w 132"/>
                  <a:gd name="T39" fmla="*/ 101 h 121"/>
                  <a:gd name="T40" fmla="*/ 46 w 132"/>
                  <a:gd name="T41" fmla="*/ 103 h 121"/>
                  <a:gd name="T42" fmla="*/ 36 w 132"/>
                  <a:gd name="T43" fmla="*/ 106 h 121"/>
                  <a:gd name="T44" fmla="*/ 25 w 132"/>
                  <a:gd name="T45" fmla="*/ 111 h 121"/>
                  <a:gd name="T46" fmla="*/ 15 w 132"/>
                  <a:gd name="T47" fmla="*/ 114 h 121"/>
                  <a:gd name="T48" fmla="*/ 6 w 132"/>
                  <a:gd name="T49" fmla="*/ 118 h 121"/>
                  <a:gd name="T50" fmla="*/ 0 w 132"/>
                  <a:gd name="T5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21">
                    <a:moveTo>
                      <a:pt x="0" y="121"/>
                    </a:moveTo>
                    <a:lnTo>
                      <a:pt x="1" y="118"/>
                    </a:lnTo>
                    <a:lnTo>
                      <a:pt x="5" y="106"/>
                    </a:lnTo>
                    <a:lnTo>
                      <a:pt x="11" y="91"/>
                    </a:lnTo>
                    <a:lnTo>
                      <a:pt x="20" y="74"/>
                    </a:lnTo>
                    <a:lnTo>
                      <a:pt x="29" y="56"/>
                    </a:lnTo>
                    <a:lnTo>
                      <a:pt x="40" y="39"/>
                    </a:lnTo>
                    <a:lnTo>
                      <a:pt x="53" y="27"/>
                    </a:lnTo>
                    <a:lnTo>
                      <a:pt x="64" y="20"/>
                    </a:lnTo>
                    <a:lnTo>
                      <a:pt x="132" y="0"/>
                    </a:lnTo>
                    <a:lnTo>
                      <a:pt x="130" y="4"/>
                    </a:lnTo>
                    <a:lnTo>
                      <a:pt x="124" y="13"/>
                    </a:lnTo>
                    <a:lnTo>
                      <a:pt x="115" y="26"/>
                    </a:lnTo>
                    <a:lnTo>
                      <a:pt x="103" y="42"/>
                    </a:lnTo>
                    <a:lnTo>
                      <a:pt x="92" y="58"/>
                    </a:lnTo>
                    <a:lnTo>
                      <a:pt x="80" y="74"/>
                    </a:lnTo>
                    <a:lnTo>
                      <a:pt x="71" y="88"/>
                    </a:lnTo>
                    <a:lnTo>
                      <a:pt x="63" y="98"/>
                    </a:lnTo>
                    <a:lnTo>
                      <a:pt x="61" y="99"/>
                    </a:lnTo>
                    <a:lnTo>
                      <a:pt x="55" y="101"/>
                    </a:lnTo>
                    <a:lnTo>
                      <a:pt x="46" y="103"/>
                    </a:lnTo>
                    <a:lnTo>
                      <a:pt x="36" y="106"/>
                    </a:lnTo>
                    <a:lnTo>
                      <a:pt x="25" y="111"/>
                    </a:lnTo>
                    <a:lnTo>
                      <a:pt x="15" y="114"/>
                    </a:lnTo>
                    <a:lnTo>
                      <a:pt x="6" y="118"/>
                    </a:lnTo>
                    <a:lnTo>
                      <a:pt x="0" y="121"/>
                    </a:lnTo>
                    <a:close/>
                  </a:path>
                </a:pathLst>
              </a:custGeom>
              <a:solidFill>
                <a:srgbClr val="00B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70" name="Freeform 490"/>
              <p:cNvSpPr>
                <a:spLocks/>
              </p:cNvSpPr>
              <p:nvPr/>
            </p:nvSpPr>
            <p:spPr bwMode="auto">
              <a:xfrm>
                <a:off x="7050088" y="5137150"/>
                <a:ext cx="315913" cy="228600"/>
              </a:xfrm>
              <a:custGeom>
                <a:avLst/>
                <a:gdLst>
                  <a:gd name="T0" fmla="*/ 249 w 399"/>
                  <a:gd name="T1" fmla="*/ 62 h 290"/>
                  <a:gd name="T2" fmla="*/ 230 w 399"/>
                  <a:gd name="T3" fmla="*/ 73 h 290"/>
                  <a:gd name="T4" fmla="*/ 210 w 399"/>
                  <a:gd name="T5" fmla="*/ 88 h 290"/>
                  <a:gd name="T6" fmla="*/ 189 w 399"/>
                  <a:gd name="T7" fmla="*/ 103 h 290"/>
                  <a:gd name="T8" fmla="*/ 168 w 399"/>
                  <a:gd name="T9" fmla="*/ 121 h 290"/>
                  <a:gd name="T10" fmla="*/ 148 w 399"/>
                  <a:gd name="T11" fmla="*/ 140 h 290"/>
                  <a:gd name="T12" fmla="*/ 127 w 399"/>
                  <a:gd name="T13" fmla="*/ 158 h 290"/>
                  <a:gd name="T14" fmla="*/ 106 w 399"/>
                  <a:gd name="T15" fmla="*/ 178 h 290"/>
                  <a:gd name="T16" fmla="*/ 88 w 399"/>
                  <a:gd name="T17" fmla="*/ 196 h 290"/>
                  <a:gd name="T18" fmla="*/ 69 w 399"/>
                  <a:gd name="T19" fmla="*/ 215 h 290"/>
                  <a:gd name="T20" fmla="*/ 53 w 399"/>
                  <a:gd name="T21" fmla="*/ 232 h 290"/>
                  <a:gd name="T22" fmla="*/ 38 w 399"/>
                  <a:gd name="T23" fmla="*/ 248 h 290"/>
                  <a:gd name="T24" fmla="*/ 26 w 399"/>
                  <a:gd name="T25" fmla="*/ 262 h 290"/>
                  <a:gd name="T26" fmla="*/ 15 w 399"/>
                  <a:gd name="T27" fmla="*/ 273 h 290"/>
                  <a:gd name="T28" fmla="*/ 7 w 399"/>
                  <a:gd name="T29" fmla="*/ 283 h 290"/>
                  <a:gd name="T30" fmla="*/ 1 w 399"/>
                  <a:gd name="T31" fmla="*/ 287 h 290"/>
                  <a:gd name="T32" fmla="*/ 0 w 399"/>
                  <a:gd name="T33" fmla="*/ 290 h 290"/>
                  <a:gd name="T34" fmla="*/ 85 w 399"/>
                  <a:gd name="T35" fmla="*/ 267 h 290"/>
                  <a:gd name="T36" fmla="*/ 111 w 399"/>
                  <a:gd name="T37" fmla="*/ 239 h 290"/>
                  <a:gd name="T38" fmla="*/ 137 w 399"/>
                  <a:gd name="T39" fmla="*/ 214 h 290"/>
                  <a:gd name="T40" fmla="*/ 164 w 399"/>
                  <a:gd name="T41" fmla="*/ 188 h 290"/>
                  <a:gd name="T42" fmla="*/ 190 w 399"/>
                  <a:gd name="T43" fmla="*/ 163 h 290"/>
                  <a:gd name="T44" fmla="*/ 217 w 399"/>
                  <a:gd name="T45" fmla="*/ 140 h 290"/>
                  <a:gd name="T46" fmla="*/ 243 w 399"/>
                  <a:gd name="T47" fmla="*/ 118 h 290"/>
                  <a:gd name="T48" fmla="*/ 269 w 399"/>
                  <a:gd name="T49" fmla="*/ 97 h 290"/>
                  <a:gd name="T50" fmla="*/ 293 w 399"/>
                  <a:gd name="T51" fmla="*/ 79 h 290"/>
                  <a:gd name="T52" fmla="*/ 315 w 399"/>
                  <a:gd name="T53" fmla="*/ 62 h 290"/>
                  <a:gd name="T54" fmla="*/ 335 w 399"/>
                  <a:gd name="T55" fmla="*/ 47 h 290"/>
                  <a:gd name="T56" fmla="*/ 353 w 399"/>
                  <a:gd name="T57" fmla="*/ 33 h 290"/>
                  <a:gd name="T58" fmla="*/ 369 w 399"/>
                  <a:gd name="T59" fmla="*/ 21 h 290"/>
                  <a:gd name="T60" fmla="*/ 382 w 399"/>
                  <a:gd name="T61" fmla="*/ 12 h 290"/>
                  <a:gd name="T62" fmla="*/ 391 w 399"/>
                  <a:gd name="T63" fmla="*/ 6 h 290"/>
                  <a:gd name="T64" fmla="*/ 397 w 399"/>
                  <a:gd name="T65" fmla="*/ 2 h 290"/>
                  <a:gd name="T66" fmla="*/ 399 w 399"/>
                  <a:gd name="T67" fmla="*/ 0 h 290"/>
                  <a:gd name="T68" fmla="*/ 375 w 399"/>
                  <a:gd name="T69" fmla="*/ 6 h 290"/>
                  <a:gd name="T70" fmla="*/ 349 w 399"/>
                  <a:gd name="T71" fmla="*/ 14 h 290"/>
                  <a:gd name="T72" fmla="*/ 325 w 399"/>
                  <a:gd name="T73" fmla="*/ 25 h 290"/>
                  <a:gd name="T74" fmla="*/ 301 w 399"/>
                  <a:gd name="T75" fmla="*/ 35 h 290"/>
                  <a:gd name="T76" fmla="*/ 280 w 399"/>
                  <a:gd name="T77" fmla="*/ 45 h 290"/>
                  <a:gd name="T78" fmla="*/ 264 w 399"/>
                  <a:gd name="T79" fmla="*/ 53 h 290"/>
                  <a:gd name="T80" fmla="*/ 253 w 399"/>
                  <a:gd name="T81" fmla="*/ 59 h 290"/>
                  <a:gd name="T82" fmla="*/ 249 w 399"/>
                  <a:gd name="T83" fmla="*/ 6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 h="290">
                    <a:moveTo>
                      <a:pt x="249" y="62"/>
                    </a:moveTo>
                    <a:lnTo>
                      <a:pt x="230" y="73"/>
                    </a:lnTo>
                    <a:lnTo>
                      <a:pt x="210" y="88"/>
                    </a:lnTo>
                    <a:lnTo>
                      <a:pt x="189" y="103"/>
                    </a:lnTo>
                    <a:lnTo>
                      <a:pt x="168" y="121"/>
                    </a:lnTo>
                    <a:lnTo>
                      <a:pt x="148" y="140"/>
                    </a:lnTo>
                    <a:lnTo>
                      <a:pt x="127" y="158"/>
                    </a:lnTo>
                    <a:lnTo>
                      <a:pt x="106" y="178"/>
                    </a:lnTo>
                    <a:lnTo>
                      <a:pt x="88" y="196"/>
                    </a:lnTo>
                    <a:lnTo>
                      <a:pt x="69" y="215"/>
                    </a:lnTo>
                    <a:lnTo>
                      <a:pt x="53" y="232"/>
                    </a:lnTo>
                    <a:lnTo>
                      <a:pt x="38" y="248"/>
                    </a:lnTo>
                    <a:lnTo>
                      <a:pt x="26" y="262"/>
                    </a:lnTo>
                    <a:lnTo>
                      <a:pt x="15" y="273"/>
                    </a:lnTo>
                    <a:lnTo>
                      <a:pt x="7" y="283"/>
                    </a:lnTo>
                    <a:lnTo>
                      <a:pt x="1" y="287"/>
                    </a:lnTo>
                    <a:lnTo>
                      <a:pt x="0" y="290"/>
                    </a:lnTo>
                    <a:lnTo>
                      <a:pt x="85" y="267"/>
                    </a:lnTo>
                    <a:lnTo>
                      <a:pt x="111" y="239"/>
                    </a:lnTo>
                    <a:lnTo>
                      <a:pt x="137" y="214"/>
                    </a:lnTo>
                    <a:lnTo>
                      <a:pt x="164" y="188"/>
                    </a:lnTo>
                    <a:lnTo>
                      <a:pt x="190" y="163"/>
                    </a:lnTo>
                    <a:lnTo>
                      <a:pt x="217" y="140"/>
                    </a:lnTo>
                    <a:lnTo>
                      <a:pt x="243" y="118"/>
                    </a:lnTo>
                    <a:lnTo>
                      <a:pt x="269" y="97"/>
                    </a:lnTo>
                    <a:lnTo>
                      <a:pt x="293" y="79"/>
                    </a:lnTo>
                    <a:lnTo>
                      <a:pt x="315" y="62"/>
                    </a:lnTo>
                    <a:lnTo>
                      <a:pt x="335" y="47"/>
                    </a:lnTo>
                    <a:lnTo>
                      <a:pt x="353" y="33"/>
                    </a:lnTo>
                    <a:lnTo>
                      <a:pt x="369" y="21"/>
                    </a:lnTo>
                    <a:lnTo>
                      <a:pt x="382" y="12"/>
                    </a:lnTo>
                    <a:lnTo>
                      <a:pt x="391" y="6"/>
                    </a:lnTo>
                    <a:lnTo>
                      <a:pt x="397" y="2"/>
                    </a:lnTo>
                    <a:lnTo>
                      <a:pt x="399" y="0"/>
                    </a:lnTo>
                    <a:lnTo>
                      <a:pt x="375" y="6"/>
                    </a:lnTo>
                    <a:lnTo>
                      <a:pt x="349" y="14"/>
                    </a:lnTo>
                    <a:lnTo>
                      <a:pt x="325" y="25"/>
                    </a:lnTo>
                    <a:lnTo>
                      <a:pt x="301" y="35"/>
                    </a:lnTo>
                    <a:lnTo>
                      <a:pt x="280" y="45"/>
                    </a:lnTo>
                    <a:lnTo>
                      <a:pt x="264" y="53"/>
                    </a:lnTo>
                    <a:lnTo>
                      <a:pt x="253" y="59"/>
                    </a:lnTo>
                    <a:lnTo>
                      <a:pt x="249" y="62"/>
                    </a:lnTo>
                    <a:close/>
                  </a:path>
                </a:pathLst>
              </a:custGeom>
              <a:solidFill>
                <a:srgbClr val="00B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71" name="Freeform 491"/>
              <p:cNvSpPr>
                <a:spLocks/>
              </p:cNvSpPr>
              <p:nvPr/>
            </p:nvSpPr>
            <p:spPr bwMode="auto">
              <a:xfrm>
                <a:off x="7107238" y="5243513"/>
                <a:ext cx="712788" cy="180975"/>
              </a:xfrm>
              <a:custGeom>
                <a:avLst/>
                <a:gdLst>
                  <a:gd name="T0" fmla="*/ 1 w 897"/>
                  <a:gd name="T1" fmla="*/ 226 h 228"/>
                  <a:gd name="T2" fmla="*/ 12 w 897"/>
                  <a:gd name="T3" fmla="*/ 212 h 228"/>
                  <a:gd name="T4" fmla="*/ 34 w 897"/>
                  <a:gd name="T5" fmla="*/ 187 h 228"/>
                  <a:gd name="T6" fmla="*/ 68 w 897"/>
                  <a:gd name="T7" fmla="*/ 156 h 228"/>
                  <a:gd name="T8" fmla="*/ 113 w 897"/>
                  <a:gd name="T9" fmla="*/ 120 h 228"/>
                  <a:gd name="T10" fmla="*/ 168 w 897"/>
                  <a:gd name="T11" fmla="*/ 84 h 228"/>
                  <a:gd name="T12" fmla="*/ 235 w 897"/>
                  <a:gd name="T13" fmla="*/ 52 h 228"/>
                  <a:gd name="T14" fmla="*/ 313 w 897"/>
                  <a:gd name="T15" fmla="*/ 27 h 228"/>
                  <a:gd name="T16" fmla="*/ 400 w 897"/>
                  <a:gd name="T17" fmla="*/ 12 h 228"/>
                  <a:gd name="T18" fmla="*/ 487 w 897"/>
                  <a:gd name="T19" fmla="*/ 4 h 228"/>
                  <a:gd name="T20" fmla="*/ 570 w 897"/>
                  <a:gd name="T21" fmla="*/ 0 h 228"/>
                  <a:gd name="T22" fmla="*/ 648 w 897"/>
                  <a:gd name="T23" fmla="*/ 6 h 228"/>
                  <a:gd name="T24" fmla="*/ 720 w 897"/>
                  <a:gd name="T25" fmla="*/ 21 h 228"/>
                  <a:gd name="T26" fmla="*/ 783 w 897"/>
                  <a:gd name="T27" fmla="*/ 46 h 228"/>
                  <a:gd name="T28" fmla="*/ 837 w 897"/>
                  <a:gd name="T29" fmla="*/ 83 h 228"/>
                  <a:gd name="T30" fmla="*/ 880 w 897"/>
                  <a:gd name="T31" fmla="*/ 134 h 228"/>
                  <a:gd name="T32" fmla="*/ 896 w 897"/>
                  <a:gd name="T33" fmla="*/ 163 h 228"/>
                  <a:gd name="T34" fmla="*/ 882 w 897"/>
                  <a:gd name="T35" fmla="*/ 146 h 228"/>
                  <a:gd name="T36" fmla="*/ 854 w 897"/>
                  <a:gd name="T37" fmla="*/ 120 h 228"/>
                  <a:gd name="T38" fmla="*/ 807 w 897"/>
                  <a:gd name="T39" fmla="*/ 89 h 228"/>
                  <a:gd name="T40" fmla="*/ 743 w 897"/>
                  <a:gd name="T41" fmla="*/ 60 h 228"/>
                  <a:gd name="T42" fmla="*/ 659 w 897"/>
                  <a:gd name="T43" fmla="*/ 39 h 228"/>
                  <a:gd name="T44" fmla="*/ 552 w 897"/>
                  <a:gd name="T45" fmla="*/ 32 h 228"/>
                  <a:gd name="T46" fmla="*/ 420 w 897"/>
                  <a:gd name="T47" fmla="*/ 45 h 228"/>
                  <a:gd name="T48" fmla="*/ 343 w 897"/>
                  <a:gd name="T49" fmla="*/ 62 h 228"/>
                  <a:gd name="T50" fmla="*/ 322 w 897"/>
                  <a:gd name="T51" fmla="*/ 69 h 228"/>
                  <a:gd name="T52" fmla="*/ 288 w 897"/>
                  <a:gd name="T53" fmla="*/ 82 h 228"/>
                  <a:gd name="T54" fmla="*/ 243 w 897"/>
                  <a:gd name="T55" fmla="*/ 100 h 228"/>
                  <a:gd name="T56" fmla="*/ 193 w 897"/>
                  <a:gd name="T57" fmla="*/ 122 h 228"/>
                  <a:gd name="T58" fmla="*/ 144 w 897"/>
                  <a:gd name="T59" fmla="*/ 148 h 228"/>
                  <a:gd name="T60" fmla="*/ 101 w 897"/>
                  <a:gd name="T61" fmla="*/ 175 h 228"/>
                  <a:gd name="T62" fmla="*/ 68 w 897"/>
                  <a:gd name="T63" fmla="*/ 204 h 228"/>
                  <a:gd name="T64" fmla="*/ 0 w 897"/>
                  <a:gd name="T6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7" h="228">
                    <a:moveTo>
                      <a:pt x="0" y="228"/>
                    </a:moveTo>
                    <a:lnTo>
                      <a:pt x="1" y="226"/>
                    </a:lnTo>
                    <a:lnTo>
                      <a:pt x="6" y="221"/>
                    </a:lnTo>
                    <a:lnTo>
                      <a:pt x="12" y="212"/>
                    </a:lnTo>
                    <a:lnTo>
                      <a:pt x="22" y="201"/>
                    </a:lnTo>
                    <a:lnTo>
                      <a:pt x="34" y="187"/>
                    </a:lnTo>
                    <a:lnTo>
                      <a:pt x="49" y="172"/>
                    </a:lnTo>
                    <a:lnTo>
                      <a:pt x="68" y="156"/>
                    </a:lnTo>
                    <a:lnTo>
                      <a:pt x="89" y="137"/>
                    </a:lnTo>
                    <a:lnTo>
                      <a:pt x="113" y="120"/>
                    </a:lnTo>
                    <a:lnTo>
                      <a:pt x="139" y="101"/>
                    </a:lnTo>
                    <a:lnTo>
                      <a:pt x="168" y="84"/>
                    </a:lnTo>
                    <a:lnTo>
                      <a:pt x="200" y="67"/>
                    </a:lnTo>
                    <a:lnTo>
                      <a:pt x="235" y="52"/>
                    </a:lnTo>
                    <a:lnTo>
                      <a:pt x="273" y="38"/>
                    </a:lnTo>
                    <a:lnTo>
                      <a:pt x="313" y="27"/>
                    </a:lnTo>
                    <a:lnTo>
                      <a:pt x="356" y="19"/>
                    </a:lnTo>
                    <a:lnTo>
                      <a:pt x="400" y="12"/>
                    </a:lnTo>
                    <a:lnTo>
                      <a:pt x="443" y="7"/>
                    </a:lnTo>
                    <a:lnTo>
                      <a:pt x="487" y="4"/>
                    </a:lnTo>
                    <a:lnTo>
                      <a:pt x="530" y="1"/>
                    </a:lnTo>
                    <a:lnTo>
                      <a:pt x="570" y="0"/>
                    </a:lnTo>
                    <a:lnTo>
                      <a:pt x="610" y="2"/>
                    </a:lnTo>
                    <a:lnTo>
                      <a:pt x="648" y="6"/>
                    </a:lnTo>
                    <a:lnTo>
                      <a:pt x="685" y="12"/>
                    </a:lnTo>
                    <a:lnTo>
                      <a:pt x="720" y="21"/>
                    </a:lnTo>
                    <a:lnTo>
                      <a:pt x="753" y="32"/>
                    </a:lnTo>
                    <a:lnTo>
                      <a:pt x="783" y="46"/>
                    </a:lnTo>
                    <a:lnTo>
                      <a:pt x="812" y="63"/>
                    </a:lnTo>
                    <a:lnTo>
                      <a:pt x="837" y="83"/>
                    </a:lnTo>
                    <a:lnTo>
                      <a:pt x="860" y="107"/>
                    </a:lnTo>
                    <a:lnTo>
                      <a:pt x="880" y="134"/>
                    </a:lnTo>
                    <a:lnTo>
                      <a:pt x="897" y="165"/>
                    </a:lnTo>
                    <a:lnTo>
                      <a:pt x="896" y="163"/>
                    </a:lnTo>
                    <a:lnTo>
                      <a:pt x="890" y="156"/>
                    </a:lnTo>
                    <a:lnTo>
                      <a:pt x="882" y="146"/>
                    </a:lnTo>
                    <a:lnTo>
                      <a:pt x="870" y="134"/>
                    </a:lnTo>
                    <a:lnTo>
                      <a:pt x="854" y="120"/>
                    </a:lnTo>
                    <a:lnTo>
                      <a:pt x="833" y="105"/>
                    </a:lnTo>
                    <a:lnTo>
                      <a:pt x="807" y="89"/>
                    </a:lnTo>
                    <a:lnTo>
                      <a:pt x="777" y="74"/>
                    </a:lnTo>
                    <a:lnTo>
                      <a:pt x="743" y="60"/>
                    </a:lnTo>
                    <a:lnTo>
                      <a:pt x="704" y="48"/>
                    </a:lnTo>
                    <a:lnTo>
                      <a:pt x="659" y="39"/>
                    </a:lnTo>
                    <a:lnTo>
                      <a:pt x="608" y="33"/>
                    </a:lnTo>
                    <a:lnTo>
                      <a:pt x="552" y="32"/>
                    </a:lnTo>
                    <a:lnTo>
                      <a:pt x="489" y="36"/>
                    </a:lnTo>
                    <a:lnTo>
                      <a:pt x="420" y="45"/>
                    </a:lnTo>
                    <a:lnTo>
                      <a:pt x="345" y="61"/>
                    </a:lnTo>
                    <a:lnTo>
                      <a:pt x="343" y="62"/>
                    </a:lnTo>
                    <a:lnTo>
                      <a:pt x="335" y="65"/>
                    </a:lnTo>
                    <a:lnTo>
                      <a:pt x="322" y="69"/>
                    </a:lnTo>
                    <a:lnTo>
                      <a:pt x="306" y="75"/>
                    </a:lnTo>
                    <a:lnTo>
                      <a:pt x="288" y="82"/>
                    </a:lnTo>
                    <a:lnTo>
                      <a:pt x="266" y="90"/>
                    </a:lnTo>
                    <a:lnTo>
                      <a:pt x="243" y="100"/>
                    </a:lnTo>
                    <a:lnTo>
                      <a:pt x="219" y="111"/>
                    </a:lnTo>
                    <a:lnTo>
                      <a:pt x="193" y="122"/>
                    </a:lnTo>
                    <a:lnTo>
                      <a:pt x="168" y="135"/>
                    </a:lnTo>
                    <a:lnTo>
                      <a:pt x="144" y="148"/>
                    </a:lnTo>
                    <a:lnTo>
                      <a:pt x="122" y="161"/>
                    </a:lnTo>
                    <a:lnTo>
                      <a:pt x="101" y="175"/>
                    </a:lnTo>
                    <a:lnTo>
                      <a:pt x="83" y="190"/>
                    </a:lnTo>
                    <a:lnTo>
                      <a:pt x="68" y="204"/>
                    </a:lnTo>
                    <a:lnTo>
                      <a:pt x="57" y="219"/>
                    </a:lnTo>
                    <a:lnTo>
                      <a:pt x="0" y="228"/>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72" name="Freeform 492"/>
              <p:cNvSpPr>
                <a:spLocks/>
              </p:cNvSpPr>
              <p:nvPr/>
            </p:nvSpPr>
            <p:spPr bwMode="auto">
              <a:xfrm>
                <a:off x="7304088" y="4859338"/>
                <a:ext cx="442913" cy="203200"/>
              </a:xfrm>
              <a:custGeom>
                <a:avLst/>
                <a:gdLst>
                  <a:gd name="T0" fmla="*/ 558 w 558"/>
                  <a:gd name="T1" fmla="*/ 0 h 256"/>
                  <a:gd name="T2" fmla="*/ 554 w 558"/>
                  <a:gd name="T3" fmla="*/ 2 h 256"/>
                  <a:gd name="T4" fmla="*/ 541 w 558"/>
                  <a:gd name="T5" fmla="*/ 4 h 256"/>
                  <a:gd name="T6" fmla="*/ 521 w 558"/>
                  <a:gd name="T7" fmla="*/ 8 h 256"/>
                  <a:gd name="T8" fmla="*/ 495 w 558"/>
                  <a:gd name="T9" fmla="*/ 15 h 256"/>
                  <a:gd name="T10" fmla="*/ 464 w 558"/>
                  <a:gd name="T11" fmla="*/ 25 h 256"/>
                  <a:gd name="T12" fmla="*/ 427 w 558"/>
                  <a:gd name="T13" fmla="*/ 35 h 256"/>
                  <a:gd name="T14" fmla="*/ 388 w 558"/>
                  <a:gd name="T15" fmla="*/ 48 h 256"/>
                  <a:gd name="T16" fmla="*/ 344 w 558"/>
                  <a:gd name="T17" fmla="*/ 63 h 256"/>
                  <a:gd name="T18" fmla="*/ 299 w 558"/>
                  <a:gd name="T19" fmla="*/ 79 h 256"/>
                  <a:gd name="T20" fmla="*/ 253 w 558"/>
                  <a:gd name="T21" fmla="*/ 98 h 256"/>
                  <a:gd name="T22" fmla="*/ 206 w 558"/>
                  <a:gd name="T23" fmla="*/ 119 h 256"/>
                  <a:gd name="T24" fmla="*/ 160 w 558"/>
                  <a:gd name="T25" fmla="*/ 142 h 256"/>
                  <a:gd name="T26" fmla="*/ 116 w 558"/>
                  <a:gd name="T27" fmla="*/ 167 h 256"/>
                  <a:gd name="T28" fmla="*/ 73 w 558"/>
                  <a:gd name="T29" fmla="*/ 195 h 256"/>
                  <a:gd name="T30" fmla="*/ 34 w 558"/>
                  <a:gd name="T31" fmla="*/ 224 h 256"/>
                  <a:gd name="T32" fmla="*/ 0 w 558"/>
                  <a:gd name="T33" fmla="*/ 256 h 256"/>
                  <a:gd name="T34" fmla="*/ 4 w 558"/>
                  <a:gd name="T35" fmla="*/ 254 h 256"/>
                  <a:gd name="T36" fmla="*/ 18 w 558"/>
                  <a:gd name="T37" fmla="*/ 249 h 256"/>
                  <a:gd name="T38" fmla="*/ 36 w 558"/>
                  <a:gd name="T39" fmla="*/ 242 h 256"/>
                  <a:gd name="T40" fmla="*/ 59 w 558"/>
                  <a:gd name="T41" fmla="*/ 234 h 256"/>
                  <a:gd name="T42" fmla="*/ 84 w 558"/>
                  <a:gd name="T43" fmla="*/ 226 h 256"/>
                  <a:gd name="T44" fmla="*/ 107 w 558"/>
                  <a:gd name="T45" fmla="*/ 218 h 256"/>
                  <a:gd name="T46" fmla="*/ 126 w 558"/>
                  <a:gd name="T47" fmla="*/ 212 h 256"/>
                  <a:gd name="T48" fmla="*/ 140 w 558"/>
                  <a:gd name="T49" fmla="*/ 209 h 256"/>
                  <a:gd name="T50" fmla="*/ 141 w 558"/>
                  <a:gd name="T51" fmla="*/ 208 h 256"/>
                  <a:gd name="T52" fmla="*/ 146 w 558"/>
                  <a:gd name="T53" fmla="*/ 204 h 256"/>
                  <a:gd name="T54" fmla="*/ 153 w 558"/>
                  <a:gd name="T55" fmla="*/ 197 h 256"/>
                  <a:gd name="T56" fmla="*/ 163 w 558"/>
                  <a:gd name="T57" fmla="*/ 189 h 256"/>
                  <a:gd name="T58" fmla="*/ 177 w 558"/>
                  <a:gd name="T59" fmla="*/ 180 h 256"/>
                  <a:gd name="T60" fmla="*/ 193 w 558"/>
                  <a:gd name="T61" fmla="*/ 167 h 256"/>
                  <a:gd name="T62" fmla="*/ 213 w 558"/>
                  <a:gd name="T63" fmla="*/ 155 h 256"/>
                  <a:gd name="T64" fmla="*/ 237 w 558"/>
                  <a:gd name="T65" fmla="*/ 140 h 256"/>
                  <a:gd name="T66" fmla="*/ 263 w 558"/>
                  <a:gd name="T67" fmla="*/ 125 h 256"/>
                  <a:gd name="T68" fmla="*/ 293 w 558"/>
                  <a:gd name="T69" fmla="*/ 108 h 256"/>
                  <a:gd name="T70" fmla="*/ 328 w 558"/>
                  <a:gd name="T71" fmla="*/ 90 h 256"/>
                  <a:gd name="T72" fmla="*/ 366 w 558"/>
                  <a:gd name="T73" fmla="*/ 73 h 256"/>
                  <a:gd name="T74" fmla="*/ 409 w 558"/>
                  <a:gd name="T75" fmla="*/ 55 h 256"/>
                  <a:gd name="T76" fmla="*/ 453 w 558"/>
                  <a:gd name="T77" fmla="*/ 36 h 256"/>
                  <a:gd name="T78" fmla="*/ 504 w 558"/>
                  <a:gd name="T79" fmla="*/ 19 h 256"/>
                  <a:gd name="T80" fmla="*/ 558 w 558"/>
                  <a:gd name="T8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8" h="256">
                    <a:moveTo>
                      <a:pt x="558" y="0"/>
                    </a:moveTo>
                    <a:lnTo>
                      <a:pt x="554" y="2"/>
                    </a:lnTo>
                    <a:lnTo>
                      <a:pt x="541" y="4"/>
                    </a:lnTo>
                    <a:lnTo>
                      <a:pt x="521" y="8"/>
                    </a:lnTo>
                    <a:lnTo>
                      <a:pt x="495" y="15"/>
                    </a:lnTo>
                    <a:lnTo>
                      <a:pt x="464" y="25"/>
                    </a:lnTo>
                    <a:lnTo>
                      <a:pt x="427" y="35"/>
                    </a:lnTo>
                    <a:lnTo>
                      <a:pt x="388" y="48"/>
                    </a:lnTo>
                    <a:lnTo>
                      <a:pt x="344" y="63"/>
                    </a:lnTo>
                    <a:lnTo>
                      <a:pt x="299" y="79"/>
                    </a:lnTo>
                    <a:lnTo>
                      <a:pt x="253" y="98"/>
                    </a:lnTo>
                    <a:lnTo>
                      <a:pt x="206" y="119"/>
                    </a:lnTo>
                    <a:lnTo>
                      <a:pt x="160" y="142"/>
                    </a:lnTo>
                    <a:lnTo>
                      <a:pt x="116" y="167"/>
                    </a:lnTo>
                    <a:lnTo>
                      <a:pt x="73" y="195"/>
                    </a:lnTo>
                    <a:lnTo>
                      <a:pt x="34" y="224"/>
                    </a:lnTo>
                    <a:lnTo>
                      <a:pt x="0" y="256"/>
                    </a:lnTo>
                    <a:lnTo>
                      <a:pt x="4" y="254"/>
                    </a:lnTo>
                    <a:lnTo>
                      <a:pt x="18" y="249"/>
                    </a:lnTo>
                    <a:lnTo>
                      <a:pt x="36" y="242"/>
                    </a:lnTo>
                    <a:lnTo>
                      <a:pt x="59" y="234"/>
                    </a:lnTo>
                    <a:lnTo>
                      <a:pt x="84" y="226"/>
                    </a:lnTo>
                    <a:lnTo>
                      <a:pt x="107" y="218"/>
                    </a:lnTo>
                    <a:lnTo>
                      <a:pt x="126" y="212"/>
                    </a:lnTo>
                    <a:lnTo>
                      <a:pt x="140" y="209"/>
                    </a:lnTo>
                    <a:lnTo>
                      <a:pt x="141" y="208"/>
                    </a:lnTo>
                    <a:lnTo>
                      <a:pt x="146" y="204"/>
                    </a:lnTo>
                    <a:lnTo>
                      <a:pt x="153" y="197"/>
                    </a:lnTo>
                    <a:lnTo>
                      <a:pt x="163" y="189"/>
                    </a:lnTo>
                    <a:lnTo>
                      <a:pt x="177" y="180"/>
                    </a:lnTo>
                    <a:lnTo>
                      <a:pt x="193" y="167"/>
                    </a:lnTo>
                    <a:lnTo>
                      <a:pt x="213" y="155"/>
                    </a:lnTo>
                    <a:lnTo>
                      <a:pt x="237" y="140"/>
                    </a:lnTo>
                    <a:lnTo>
                      <a:pt x="263" y="125"/>
                    </a:lnTo>
                    <a:lnTo>
                      <a:pt x="293" y="108"/>
                    </a:lnTo>
                    <a:lnTo>
                      <a:pt x="328" y="90"/>
                    </a:lnTo>
                    <a:lnTo>
                      <a:pt x="366" y="73"/>
                    </a:lnTo>
                    <a:lnTo>
                      <a:pt x="409" y="55"/>
                    </a:lnTo>
                    <a:lnTo>
                      <a:pt x="453" y="36"/>
                    </a:lnTo>
                    <a:lnTo>
                      <a:pt x="504" y="19"/>
                    </a:lnTo>
                    <a:lnTo>
                      <a:pt x="558"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599484" name="テキスト ボックス 599483"/>
            <p:cNvSpPr txBox="1"/>
            <p:nvPr/>
          </p:nvSpPr>
          <p:spPr>
            <a:xfrm>
              <a:off x="609200" y="2599979"/>
              <a:ext cx="954107"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草</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grpSp>
    </p:spTree>
    <p:extLst>
      <p:ext uri="{BB962C8B-B14F-4D97-AF65-F5344CB8AC3E}">
        <p14:creationId xmlns:p14="http://schemas.microsoft.com/office/powerpoint/2010/main" val="98993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お客</a:t>
            </a:r>
            <a:r>
              <a:rPr lang="ja-JP" altLang="en-US" sz="2400" dirty="0">
                <a:ea typeface="ＭＳ Ｐゴシック" pitchFamily="50" charset="-128"/>
              </a:rPr>
              <a:t>様の価値を高めようと</a:t>
            </a:r>
            <a:r>
              <a:rPr lang="ja-JP" altLang="en-US" sz="2400" dirty="0" smtClean="0">
                <a:ea typeface="ＭＳ Ｐゴシック" pitchFamily="50" charset="-128"/>
              </a:rPr>
              <a:t>する</a:t>
            </a:r>
            <a:r>
              <a:rPr lang="ja-JP" altLang="en-US" sz="2400" dirty="0">
                <a:ea typeface="ＭＳ Ｐゴシック" pitchFamily="50" charset="-128"/>
              </a:rPr>
              <a:t>応対</a:t>
            </a:r>
          </a:p>
        </p:txBody>
      </p:sp>
      <p:sp>
        <p:nvSpPr>
          <p:cNvPr id="509" name="角丸四角形 508"/>
          <p:cNvSpPr/>
          <p:nvPr/>
        </p:nvSpPr>
        <p:spPr bwMode="auto">
          <a:xfrm>
            <a:off x="1143000" y="914400"/>
            <a:ext cx="7924800" cy="5638800"/>
          </a:xfrm>
          <a:prstGeom prst="roundRect">
            <a:avLst>
              <a:gd name="adj" fmla="val 3231"/>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ありがとうございます。でも、</a:t>
            </a:r>
            <a:r>
              <a:rPr lang="ja-JP" altLang="en-US" sz="2400" dirty="0" smtClean="0">
                <a:solidFill>
                  <a:schemeClr val="bg1"/>
                </a:solidFill>
                <a:latin typeface="HGP創英角ｺﾞｼｯｸUB" pitchFamily="50" charset="-128"/>
                <a:ea typeface="HGP創英角ｺﾞｼｯｸUB" pitchFamily="50" charset="-128"/>
              </a:rPr>
              <a:t>なぜ</a:t>
            </a:r>
            <a:r>
              <a:rPr lang="ja-JP" altLang="en-US" sz="1600" dirty="0" smtClean="0">
                <a:solidFill>
                  <a:schemeClr val="bg1"/>
                </a:solidFill>
                <a:latin typeface="HGP創英角ｺﾞｼｯｸUB" pitchFamily="50" charset="-128"/>
                <a:ea typeface="HGP創英角ｺﾞｼｯｸUB" pitchFamily="50" charset="-128"/>
              </a:rPr>
              <a:t>、そんなことを考えられたんですか</a:t>
            </a:r>
            <a:r>
              <a:rPr lang="en-US" altLang="ja-JP" sz="1600" dirty="0" smtClean="0">
                <a:solidFill>
                  <a:schemeClr val="bg1"/>
                </a:solidFill>
                <a:latin typeface="HGP創英角ｺﾞｼｯｸUB" pitchFamily="50" charset="-128"/>
                <a:ea typeface="HGP創英角ｺﾞｼｯｸUB" pitchFamily="50" charset="-128"/>
              </a:rPr>
              <a:t>?</a:t>
            </a:r>
          </a:p>
          <a:p>
            <a:pPr>
              <a:spcBef>
                <a:spcPts val="0"/>
              </a:spcBef>
            </a:pPr>
            <a:endParaRPr kumimoji="0" lang="en-US" altLang="ja-JP"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お客様：　実は、社長から、システム運用コストをもっと下げるように言われてね。</a:t>
            </a: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やるだけのことはやってきたつもりなんだが、そんなことを社長に話したら、</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それならクラウドを検討したらどうかと言われてね。それで相談しているんだよ。</a:t>
            </a:r>
          </a:p>
          <a:p>
            <a:pPr>
              <a:spcBef>
                <a:spcPts val="0"/>
              </a:spcBef>
            </a:pPr>
            <a:endPar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なるほど目的は、コスト削減なんですね。何が何でもクラウドにしなければいけないという話しではないんですね。</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確かにクラウドもひとつの選択肢だと思いますが、その対応に相当の時間とコストもかかります。また、これまでとは異なるプラットフォームへの移管となるとアプリケーションに手を入れなければならず、これは結構やっかいです。</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ja-JP" sz="1600" dirty="0" smtClean="0">
                <a:solidFill>
                  <a:schemeClr val="bg1"/>
                </a:solidFill>
                <a:latin typeface="HGP創英角ｺﾞｼｯｸUB" pitchFamily="50" charset="-128"/>
                <a:ea typeface="HGP創英角ｺﾞｼｯｸUB" pitchFamily="50" charset="-128"/>
              </a:rPr>
              <a:t>どうでしょうか</a:t>
            </a:r>
            <a:r>
              <a:rPr lang="ja-JP" altLang="en-US" sz="1600" dirty="0" smtClean="0">
                <a:solidFill>
                  <a:schemeClr val="bg1"/>
                </a:solidFill>
                <a:latin typeface="HGP創英角ｺﾞｼｯｸUB" pitchFamily="50" charset="-128"/>
                <a:ea typeface="HGP創英角ｺﾞｼｯｸUB" pitchFamily="50" charset="-128"/>
              </a:rPr>
              <a:t>、まずは仮想化でサーバーを集約し、データセンターの利用料金を下げてみる。また、</a:t>
            </a:r>
            <a:r>
              <a:rPr lang="ja-JP" altLang="ja-JP" sz="1600" dirty="0" smtClean="0">
                <a:solidFill>
                  <a:schemeClr val="bg1"/>
                </a:solidFill>
                <a:latin typeface="HGP創英角ｺﾞｼｯｸUB" pitchFamily="50" charset="-128"/>
                <a:ea typeface="HGP創英角ｺﾞｼｯｸUB" pitchFamily="50" charset="-128"/>
              </a:rPr>
              <a:t>運用</a:t>
            </a:r>
            <a:r>
              <a:rPr lang="ja-JP" altLang="en-US" sz="1600" dirty="0" smtClean="0">
                <a:solidFill>
                  <a:schemeClr val="bg1"/>
                </a:solidFill>
                <a:latin typeface="HGP創英角ｺﾞｼｯｸUB" pitchFamily="50" charset="-128"/>
                <a:ea typeface="HGP創英角ｺﾞｼｯｸUB" pitchFamily="50" charset="-128"/>
              </a:rPr>
              <a:t>をマネージドサービスに移管することで、さらにコスト削減も可能になると思います。そうすれば、アプリケーションをそのままに、コスト削減も可能になるはずです。</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お客様：　なるほど、そういうやり方があったのか。ぜひ、詳しく話しを聞かせてもらえないだろうか。</a:t>
            </a:r>
            <a:endParaRPr lang="en-US" altLang="ja-JP" sz="1600" dirty="0" smtClean="0">
              <a:solidFill>
                <a:schemeClr val="bg1"/>
              </a:solidFill>
              <a:latin typeface="HGP創英角ｺﾞｼｯｸUB" pitchFamily="50" charset="-128"/>
              <a:ea typeface="HGP創英角ｺﾞｼｯｸUB" pitchFamily="50" charset="-128"/>
            </a:endParaRPr>
          </a:p>
        </p:txBody>
      </p:sp>
      <p:grpSp>
        <p:nvGrpSpPr>
          <p:cNvPr id="171" name="グループ化 87"/>
          <p:cNvGrpSpPr/>
          <p:nvPr/>
        </p:nvGrpSpPr>
        <p:grpSpPr>
          <a:xfrm>
            <a:off x="346444" y="1544026"/>
            <a:ext cx="574437" cy="704320"/>
            <a:chOff x="1676400" y="4114800"/>
            <a:chExt cx="1066800" cy="1270000"/>
          </a:xfrm>
        </p:grpSpPr>
        <p:sp>
          <p:nvSpPr>
            <p:cNvPr id="17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0"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1"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2"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3"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4"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5"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6"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7"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8"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9"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0"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1"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2"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3"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4"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5"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6"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7"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8"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9"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0"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1"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2"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3"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4"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5"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6"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7"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8"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9"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0"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1"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2"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3"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4"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5"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6"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7"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8"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9"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0"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1"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2"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3"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4"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5"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6"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7"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8"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9"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0"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1"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2"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3"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4"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5"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6"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7"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8"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9"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0"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1"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2"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3"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4"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338" name="テキスト ボックス 337"/>
          <p:cNvSpPr txBox="1"/>
          <p:nvPr/>
        </p:nvSpPr>
        <p:spPr>
          <a:xfrm>
            <a:off x="188893" y="1219200"/>
            <a:ext cx="954107"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松</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spTree>
    <p:extLst>
      <p:ext uri="{BB962C8B-B14F-4D97-AF65-F5344CB8AC3E}">
        <p14:creationId xmlns:p14="http://schemas.microsoft.com/office/powerpoint/2010/main" val="2642428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お客</a:t>
            </a:r>
            <a:r>
              <a:rPr lang="ja-JP" altLang="en-US" sz="2400" dirty="0">
                <a:ea typeface="ＭＳ Ｐゴシック" pitchFamily="50" charset="-128"/>
              </a:rPr>
              <a:t>様の価値を高めようと</a:t>
            </a:r>
            <a:r>
              <a:rPr lang="ja-JP" altLang="en-US" sz="2400" dirty="0" smtClean="0">
                <a:ea typeface="ＭＳ Ｐゴシック" pitchFamily="50" charset="-128"/>
              </a:rPr>
              <a:t>する</a:t>
            </a:r>
            <a:r>
              <a:rPr lang="ja-JP" altLang="en-US" sz="2400" dirty="0">
                <a:ea typeface="ＭＳ Ｐゴシック" pitchFamily="50" charset="-128"/>
              </a:rPr>
              <a:t>応対</a:t>
            </a:r>
          </a:p>
        </p:txBody>
      </p:sp>
      <p:grpSp>
        <p:nvGrpSpPr>
          <p:cNvPr id="9" name="グループ化 8"/>
          <p:cNvGrpSpPr/>
          <p:nvPr/>
        </p:nvGrpSpPr>
        <p:grpSpPr>
          <a:xfrm>
            <a:off x="191707" y="1371600"/>
            <a:ext cx="8418893" cy="1063052"/>
            <a:chOff x="191707" y="1371600"/>
            <a:chExt cx="8418893" cy="1063052"/>
          </a:xfrm>
        </p:grpSpPr>
        <p:sp>
          <p:nvSpPr>
            <p:cNvPr id="190" name="テキスト ボックス 189"/>
            <p:cNvSpPr txBox="1"/>
            <p:nvPr/>
          </p:nvSpPr>
          <p:spPr>
            <a:xfrm>
              <a:off x="191707" y="1371600"/>
              <a:ext cx="954107" cy="1015663"/>
            </a:xfrm>
            <a:prstGeom prst="rect">
              <a:avLst/>
            </a:prstGeom>
            <a:noFill/>
          </p:spPr>
          <p:txBody>
            <a:bodyPr wrap="none" rtlCol="0">
              <a:spAutoFit/>
            </a:bodyPr>
            <a:lstStyle/>
            <a:p>
              <a:r>
                <a:rPr kumimoji="1" lang="ja-JP" altLang="en-US" sz="6000" dirty="0" smtClean="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草</a:t>
              </a:r>
              <a:endPar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endParaRPr>
            </a:p>
          </p:txBody>
        </p:sp>
        <p:grpSp>
          <p:nvGrpSpPr>
            <p:cNvPr id="4" name="グループ化 3"/>
            <p:cNvGrpSpPr/>
            <p:nvPr/>
          </p:nvGrpSpPr>
          <p:grpSpPr>
            <a:xfrm>
              <a:off x="364021" y="1455848"/>
              <a:ext cx="8246579" cy="978804"/>
              <a:chOff x="364021" y="1455848"/>
              <a:chExt cx="8246579" cy="978804"/>
            </a:xfrm>
          </p:grpSpPr>
          <p:grpSp>
            <p:nvGrpSpPr>
              <p:cNvPr id="174" name="グループ化 173"/>
              <p:cNvGrpSpPr/>
              <p:nvPr/>
            </p:nvGrpSpPr>
            <p:grpSpPr>
              <a:xfrm>
                <a:off x="364021" y="1601201"/>
                <a:ext cx="677863" cy="756378"/>
                <a:chOff x="6248400" y="4676775"/>
                <a:chExt cx="1809751" cy="876300"/>
              </a:xfrm>
            </p:grpSpPr>
            <p:sp>
              <p:nvSpPr>
                <p:cNvPr id="175" name="Freeform 481"/>
                <p:cNvSpPr>
                  <a:spLocks/>
                </p:cNvSpPr>
                <p:nvPr/>
              </p:nvSpPr>
              <p:spPr bwMode="auto">
                <a:xfrm>
                  <a:off x="6961188" y="4676775"/>
                  <a:ext cx="647700" cy="788988"/>
                </a:xfrm>
                <a:custGeom>
                  <a:avLst/>
                  <a:gdLst>
                    <a:gd name="T0" fmla="*/ 0 w 814"/>
                    <a:gd name="T1" fmla="*/ 994 h 994"/>
                    <a:gd name="T2" fmla="*/ 4 w 814"/>
                    <a:gd name="T3" fmla="*/ 962 h 994"/>
                    <a:gd name="T4" fmla="*/ 25 w 814"/>
                    <a:gd name="T5" fmla="*/ 909 h 994"/>
                    <a:gd name="T6" fmla="*/ 47 w 814"/>
                    <a:gd name="T7" fmla="*/ 857 h 994"/>
                    <a:gd name="T8" fmla="*/ 60 w 814"/>
                    <a:gd name="T9" fmla="*/ 828 h 994"/>
                    <a:gd name="T10" fmla="*/ 86 w 814"/>
                    <a:gd name="T11" fmla="*/ 736 h 994"/>
                    <a:gd name="T12" fmla="*/ 117 w 814"/>
                    <a:gd name="T13" fmla="*/ 646 h 994"/>
                    <a:gd name="T14" fmla="*/ 154 w 814"/>
                    <a:gd name="T15" fmla="*/ 560 h 994"/>
                    <a:gd name="T16" fmla="*/ 198 w 814"/>
                    <a:gd name="T17" fmla="*/ 477 h 994"/>
                    <a:gd name="T18" fmla="*/ 247 w 814"/>
                    <a:gd name="T19" fmla="*/ 399 h 994"/>
                    <a:gd name="T20" fmla="*/ 304 w 814"/>
                    <a:gd name="T21" fmla="*/ 324 h 994"/>
                    <a:gd name="T22" fmla="*/ 369 w 814"/>
                    <a:gd name="T23" fmla="*/ 253 h 994"/>
                    <a:gd name="T24" fmla="*/ 442 w 814"/>
                    <a:gd name="T25" fmla="*/ 189 h 994"/>
                    <a:gd name="T26" fmla="*/ 451 w 814"/>
                    <a:gd name="T27" fmla="*/ 182 h 994"/>
                    <a:gd name="T28" fmla="*/ 478 w 814"/>
                    <a:gd name="T29" fmla="*/ 162 h 994"/>
                    <a:gd name="T30" fmla="*/ 517 w 814"/>
                    <a:gd name="T31" fmla="*/ 135 h 994"/>
                    <a:gd name="T32" fmla="*/ 568 w 814"/>
                    <a:gd name="T33" fmla="*/ 101 h 994"/>
                    <a:gd name="T34" fmla="*/ 625 w 814"/>
                    <a:gd name="T35" fmla="*/ 68 h 994"/>
                    <a:gd name="T36" fmla="*/ 687 w 814"/>
                    <a:gd name="T37" fmla="*/ 38 h 994"/>
                    <a:gd name="T38" fmla="*/ 752 w 814"/>
                    <a:gd name="T39" fmla="*/ 14 h 994"/>
                    <a:gd name="T40" fmla="*/ 814 w 814"/>
                    <a:gd name="T41" fmla="*/ 0 h 994"/>
                    <a:gd name="T42" fmla="*/ 801 w 814"/>
                    <a:gd name="T43" fmla="*/ 6 h 994"/>
                    <a:gd name="T44" fmla="*/ 767 w 814"/>
                    <a:gd name="T45" fmla="*/ 23 h 994"/>
                    <a:gd name="T46" fmla="*/ 716 w 814"/>
                    <a:gd name="T47" fmla="*/ 52 h 994"/>
                    <a:gd name="T48" fmla="*/ 652 w 814"/>
                    <a:gd name="T49" fmla="*/ 91 h 994"/>
                    <a:gd name="T50" fmla="*/ 580 w 814"/>
                    <a:gd name="T51" fmla="*/ 142 h 994"/>
                    <a:gd name="T52" fmla="*/ 505 w 814"/>
                    <a:gd name="T53" fmla="*/ 202 h 994"/>
                    <a:gd name="T54" fmla="*/ 432 w 814"/>
                    <a:gd name="T55" fmla="*/ 273 h 994"/>
                    <a:gd name="T56" fmla="*/ 364 w 814"/>
                    <a:gd name="T57" fmla="*/ 353 h 994"/>
                    <a:gd name="T58" fmla="*/ 316 w 814"/>
                    <a:gd name="T59" fmla="*/ 422 h 994"/>
                    <a:gd name="T60" fmla="*/ 274 w 814"/>
                    <a:gd name="T61" fmla="*/ 494 h 994"/>
                    <a:gd name="T62" fmla="*/ 237 w 814"/>
                    <a:gd name="T63" fmla="*/ 569 h 994"/>
                    <a:gd name="T64" fmla="*/ 205 w 814"/>
                    <a:gd name="T65" fmla="*/ 646 h 994"/>
                    <a:gd name="T66" fmla="*/ 190 w 814"/>
                    <a:gd name="T67" fmla="*/ 687 h 994"/>
                    <a:gd name="T68" fmla="*/ 176 w 814"/>
                    <a:gd name="T69" fmla="*/ 726 h 994"/>
                    <a:gd name="T70" fmla="*/ 163 w 814"/>
                    <a:gd name="T71" fmla="*/ 766 h 994"/>
                    <a:gd name="T72" fmla="*/ 151 w 814"/>
                    <a:gd name="T73" fmla="*/ 806 h 994"/>
                    <a:gd name="T74" fmla="*/ 139 w 814"/>
                    <a:gd name="T75" fmla="*/ 848 h 994"/>
                    <a:gd name="T76" fmla="*/ 122 w 814"/>
                    <a:gd name="T77" fmla="*/ 901 h 994"/>
                    <a:gd name="T78" fmla="*/ 100 w 814"/>
                    <a:gd name="T79" fmla="*/ 952 h 994"/>
                    <a:gd name="T80" fmla="*/ 75 w 814"/>
                    <a:gd name="T81" fmla="*/ 98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4" h="994">
                      <a:moveTo>
                        <a:pt x="75" y="985"/>
                      </a:moveTo>
                      <a:lnTo>
                        <a:pt x="0" y="994"/>
                      </a:lnTo>
                      <a:lnTo>
                        <a:pt x="0" y="982"/>
                      </a:lnTo>
                      <a:lnTo>
                        <a:pt x="4" y="962"/>
                      </a:lnTo>
                      <a:lnTo>
                        <a:pt x="13" y="937"/>
                      </a:lnTo>
                      <a:lnTo>
                        <a:pt x="25" y="909"/>
                      </a:lnTo>
                      <a:lnTo>
                        <a:pt x="37" y="881"/>
                      </a:lnTo>
                      <a:lnTo>
                        <a:pt x="47" y="857"/>
                      </a:lnTo>
                      <a:lnTo>
                        <a:pt x="55" y="839"/>
                      </a:lnTo>
                      <a:lnTo>
                        <a:pt x="60" y="828"/>
                      </a:lnTo>
                      <a:lnTo>
                        <a:pt x="72" y="782"/>
                      </a:lnTo>
                      <a:lnTo>
                        <a:pt x="86" y="736"/>
                      </a:lnTo>
                      <a:lnTo>
                        <a:pt x="101" y="691"/>
                      </a:lnTo>
                      <a:lnTo>
                        <a:pt x="117" y="646"/>
                      </a:lnTo>
                      <a:lnTo>
                        <a:pt x="134" y="602"/>
                      </a:lnTo>
                      <a:lnTo>
                        <a:pt x="154" y="560"/>
                      </a:lnTo>
                      <a:lnTo>
                        <a:pt x="175" y="518"/>
                      </a:lnTo>
                      <a:lnTo>
                        <a:pt x="198" y="477"/>
                      </a:lnTo>
                      <a:lnTo>
                        <a:pt x="221" y="437"/>
                      </a:lnTo>
                      <a:lnTo>
                        <a:pt x="247" y="399"/>
                      </a:lnTo>
                      <a:lnTo>
                        <a:pt x="275" y="361"/>
                      </a:lnTo>
                      <a:lnTo>
                        <a:pt x="304" y="324"/>
                      </a:lnTo>
                      <a:lnTo>
                        <a:pt x="336" y="288"/>
                      </a:lnTo>
                      <a:lnTo>
                        <a:pt x="369" y="253"/>
                      </a:lnTo>
                      <a:lnTo>
                        <a:pt x="404" y="221"/>
                      </a:lnTo>
                      <a:lnTo>
                        <a:pt x="442" y="189"/>
                      </a:lnTo>
                      <a:lnTo>
                        <a:pt x="444" y="187"/>
                      </a:lnTo>
                      <a:lnTo>
                        <a:pt x="451" y="182"/>
                      </a:lnTo>
                      <a:lnTo>
                        <a:pt x="463" y="173"/>
                      </a:lnTo>
                      <a:lnTo>
                        <a:pt x="478" y="162"/>
                      </a:lnTo>
                      <a:lnTo>
                        <a:pt x="496" y="149"/>
                      </a:lnTo>
                      <a:lnTo>
                        <a:pt x="517" y="135"/>
                      </a:lnTo>
                      <a:lnTo>
                        <a:pt x="541" y="119"/>
                      </a:lnTo>
                      <a:lnTo>
                        <a:pt x="568" y="101"/>
                      </a:lnTo>
                      <a:lnTo>
                        <a:pt x="595" y="85"/>
                      </a:lnTo>
                      <a:lnTo>
                        <a:pt x="625" y="68"/>
                      </a:lnTo>
                      <a:lnTo>
                        <a:pt x="656" y="53"/>
                      </a:lnTo>
                      <a:lnTo>
                        <a:pt x="687" y="38"/>
                      </a:lnTo>
                      <a:lnTo>
                        <a:pt x="720" y="24"/>
                      </a:lnTo>
                      <a:lnTo>
                        <a:pt x="752" y="14"/>
                      </a:lnTo>
                      <a:lnTo>
                        <a:pt x="783" y="6"/>
                      </a:lnTo>
                      <a:lnTo>
                        <a:pt x="814" y="0"/>
                      </a:lnTo>
                      <a:lnTo>
                        <a:pt x="811" y="1"/>
                      </a:lnTo>
                      <a:lnTo>
                        <a:pt x="801" y="6"/>
                      </a:lnTo>
                      <a:lnTo>
                        <a:pt x="787" y="13"/>
                      </a:lnTo>
                      <a:lnTo>
                        <a:pt x="767" y="23"/>
                      </a:lnTo>
                      <a:lnTo>
                        <a:pt x="744" y="36"/>
                      </a:lnTo>
                      <a:lnTo>
                        <a:pt x="716" y="52"/>
                      </a:lnTo>
                      <a:lnTo>
                        <a:pt x="685" y="70"/>
                      </a:lnTo>
                      <a:lnTo>
                        <a:pt x="652" y="91"/>
                      </a:lnTo>
                      <a:lnTo>
                        <a:pt x="617" y="115"/>
                      </a:lnTo>
                      <a:lnTo>
                        <a:pt x="580" y="142"/>
                      </a:lnTo>
                      <a:lnTo>
                        <a:pt x="542" y="170"/>
                      </a:lnTo>
                      <a:lnTo>
                        <a:pt x="505" y="202"/>
                      </a:lnTo>
                      <a:lnTo>
                        <a:pt x="467" y="236"/>
                      </a:lnTo>
                      <a:lnTo>
                        <a:pt x="432" y="273"/>
                      </a:lnTo>
                      <a:lnTo>
                        <a:pt x="396" y="311"/>
                      </a:lnTo>
                      <a:lnTo>
                        <a:pt x="364" y="353"/>
                      </a:lnTo>
                      <a:lnTo>
                        <a:pt x="340" y="387"/>
                      </a:lnTo>
                      <a:lnTo>
                        <a:pt x="316" y="422"/>
                      </a:lnTo>
                      <a:lnTo>
                        <a:pt x="295" y="457"/>
                      </a:lnTo>
                      <a:lnTo>
                        <a:pt x="274" y="494"/>
                      </a:lnTo>
                      <a:lnTo>
                        <a:pt x="255" y="531"/>
                      </a:lnTo>
                      <a:lnTo>
                        <a:pt x="237" y="569"/>
                      </a:lnTo>
                      <a:lnTo>
                        <a:pt x="221" y="607"/>
                      </a:lnTo>
                      <a:lnTo>
                        <a:pt x="205" y="646"/>
                      </a:lnTo>
                      <a:lnTo>
                        <a:pt x="197" y="666"/>
                      </a:lnTo>
                      <a:lnTo>
                        <a:pt x="190" y="687"/>
                      </a:lnTo>
                      <a:lnTo>
                        <a:pt x="183" y="706"/>
                      </a:lnTo>
                      <a:lnTo>
                        <a:pt x="176" y="726"/>
                      </a:lnTo>
                      <a:lnTo>
                        <a:pt x="169" y="745"/>
                      </a:lnTo>
                      <a:lnTo>
                        <a:pt x="163" y="766"/>
                      </a:lnTo>
                      <a:lnTo>
                        <a:pt x="156" y="786"/>
                      </a:lnTo>
                      <a:lnTo>
                        <a:pt x="151" y="806"/>
                      </a:lnTo>
                      <a:lnTo>
                        <a:pt x="146" y="825"/>
                      </a:lnTo>
                      <a:lnTo>
                        <a:pt x="139" y="848"/>
                      </a:lnTo>
                      <a:lnTo>
                        <a:pt x="131" y="873"/>
                      </a:lnTo>
                      <a:lnTo>
                        <a:pt x="122" y="901"/>
                      </a:lnTo>
                      <a:lnTo>
                        <a:pt x="110" y="927"/>
                      </a:lnTo>
                      <a:lnTo>
                        <a:pt x="100" y="952"/>
                      </a:lnTo>
                      <a:lnTo>
                        <a:pt x="87" y="971"/>
                      </a:lnTo>
                      <a:lnTo>
                        <a:pt x="75" y="985"/>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482"/>
                <p:cNvSpPr>
                  <a:spLocks/>
                </p:cNvSpPr>
                <p:nvPr/>
              </p:nvSpPr>
              <p:spPr bwMode="auto">
                <a:xfrm>
                  <a:off x="6426200" y="4835525"/>
                  <a:ext cx="501650" cy="676275"/>
                </a:xfrm>
                <a:custGeom>
                  <a:avLst/>
                  <a:gdLst>
                    <a:gd name="T0" fmla="*/ 0 w 631"/>
                    <a:gd name="T1" fmla="*/ 23 h 853"/>
                    <a:gd name="T2" fmla="*/ 27 w 631"/>
                    <a:gd name="T3" fmla="*/ 14 h 853"/>
                    <a:gd name="T4" fmla="*/ 56 w 631"/>
                    <a:gd name="T5" fmla="*/ 7 h 853"/>
                    <a:gd name="T6" fmla="*/ 85 w 631"/>
                    <a:gd name="T7" fmla="*/ 3 h 853"/>
                    <a:gd name="T8" fmla="*/ 115 w 631"/>
                    <a:gd name="T9" fmla="*/ 0 h 853"/>
                    <a:gd name="T10" fmla="*/ 145 w 631"/>
                    <a:gd name="T11" fmla="*/ 0 h 853"/>
                    <a:gd name="T12" fmla="*/ 174 w 631"/>
                    <a:gd name="T13" fmla="*/ 2 h 853"/>
                    <a:gd name="T14" fmla="*/ 204 w 631"/>
                    <a:gd name="T15" fmla="*/ 5 h 853"/>
                    <a:gd name="T16" fmla="*/ 232 w 631"/>
                    <a:gd name="T17" fmla="*/ 10 h 853"/>
                    <a:gd name="T18" fmla="*/ 261 w 631"/>
                    <a:gd name="T19" fmla="*/ 15 h 853"/>
                    <a:gd name="T20" fmla="*/ 288 w 631"/>
                    <a:gd name="T21" fmla="*/ 22 h 853"/>
                    <a:gd name="T22" fmla="*/ 313 w 631"/>
                    <a:gd name="T23" fmla="*/ 30 h 853"/>
                    <a:gd name="T24" fmla="*/ 337 w 631"/>
                    <a:gd name="T25" fmla="*/ 38 h 853"/>
                    <a:gd name="T26" fmla="*/ 360 w 631"/>
                    <a:gd name="T27" fmla="*/ 48 h 853"/>
                    <a:gd name="T28" fmla="*/ 381 w 631"/>
                    <a:gd name="T29" fmla="*/ 57 h 853"/>
                    <a:gd name="T30" fmla="*/ 398 w 631"/>
                    <a:gd name="T31" fmla="*/ 66 h 853"/>
                    <a:gd name="T32" fmla="*/ 414 w 631"/>
                    <a:gd name="T33" fmla="*/ 74 h 853"/>
                    <a:gd name="T34" fmla="*/ 439 w 631"/>
                    <a:gd name="T35" fmla="*/ 89 h 853"/>
                    <a:gd name="T36" fmla="*/ 460 w 631"/>
                    <a:gd name="T37" fmla="*/ 105 h 853"/>
                    <a:gd name="T38" fmla="*/ 481 w 631"/>
                    <a:gd name="T39" fmla="*/ 121 h 853"/>
                    <a:gd name="T40" fmla="*/ 500 w 631"/>
                    <a:gd name="T41" fmla="*/ 139 h 853"/>
                    <a:gd name="T42" fmla="*/ 517 w 631"/>
                    <a:gd name="T43" fmla="*/ 156 h 853"/>
                    <a:gd name="T44" fmla="*/ 532 w 631"/>
                    <a:gd name="T45" fmla="*/ 174 h 853"/>
                    <a:gd name="T46" fmla="*/ 547 w 631"/>
                    <a:gd name="T47" fmla="*/ 193 h 853"/>
                    <a:gd name="T48" fmla="*/ 558 w 631"/>
                    <a:gd name="T49" fmla="*/ 212 h 853"/>
                    <a:gd name="T50" fmla="*/ 570 w 631"/>
                    <a:gd name="T51" fmla="*/ 232 h 853"/>
                    <a:gd name="T52" fmla="*/ 580 w 631"/>
                    <a:gd name="T53" fmla="*/ 253 h 853"/>
                    <a:gd name="T54" fmla="*/ 588 w 631"/>
                    <a:gd name="T55" fmla="*/ 273 h 853"/>
                    <a:gd name="T56" fmla="*/ 596 w 631"/>
                    <a:gd name="T57" fmla="*/ 297 h 853"/>
                    <a:gd name="T58" fmla="*/ 603 w 631"/>
                    <a:gd name="T59" fmla="*/ 318 h 853"/>
                    <a:gd name="T60" fmla="*/ 609 w 631"/>
                    <a:gd name="T61" fmla="*/ 341 h 853"/>
                    <a:gd name="T62" fmla="*/ 615 w 631"/>
                    <a:gd name="T63" fmla="*/ 366 h 853"/>
                    <a:gd name="T64" fmla="*/ 619 w 631"/>
                    <a:gd name="T65" fmla="*/ 391 h 853"/>
                    <a:gd name="T66" fmla="*/ 628 w 631"/>
                    <a:gd name="T67" fmla="*/ 480 h 853"/>
                    <a:gd name="T68" fmla="*/ 631 w 631"/>
                    <a:gd name="T69" fmla="*/ 598 h 853"/>
                    <a:gd name="T70" fmla="*/ 631 w 631"/>
                    <a:gd name="T71" fmla="*/ 716 h 853"/>
                    <a:gd name="T72" fmla="*/ 628 w 631"/>
                    <a:gd name="T73" fmla="*/ 803 h 853"/>
                    <a:gd name="T74" fmla="*/ 575 w 631"/>
                    <a:gd name="T75" fmla="*/ 853 h 853"/>
                    <a:gd name="T76" fmla="*/ 573 w 631"/>
                    <a:gd name="T77" fmla="*/ 798 h 853"/>
                    <a:gd name="T78" fmla="*/ 570 w 631"/>
                    <a:gd name="T79" fmla="*/ 724 h 853"/>
                    <a:gd name="T80" fmla="*/ 564 w 631"/>
                    <a:gd name="T81" fmla="*/ 638 h 853"/>
                    <a:gd name="T82" fmla="*/ 556 w 631"/>
                    <a:gd name="T83" fmla="*/ 546 h 853"/>
                    <a:gd name="T84" fmla="*/ 545 w 631"/>
                    <a:gd name="T85" fmla="*/ 457 h 853"/>
                    <a:gd name="T86" fmla="*/ 532 w 631"/>
                    <a:gd name="T87" fmla="*/ 373 h 853"/>
                    <a:gd name="T88" fmla="*/ 515 w 631"/>
                    <a:gd name="T89" fmla="*/ 302 h 853"/>
                    <a:gd name="T90" fmla="*/ 494 w 631"/>
                    <a:gd name="T91" fmla="*/ 252 h 853"/>
                    <a:gd name="T92" fmla="*/ 467 w 631"/>
                    <a:gd name="T93" fmla="*/ 212 h 853"/>
                    <a:gd name="T94" fmla="*/ 436 w 631"/>
                    <a:gd name="T95" fmla="*/ 178 h 853"/>
                    <a:gd name="T96" fmla="*/ 402 w 631"/>
                    <a:gd name="T97" fmla="*/ 148 h 853"/>
                    <a:gd name="T98" fmla="*/ 364 w 631"/>
                    <a:gd name="T99" fmla="*/ 123 h 853"/>
                    <a:gd name="T100" fmla="*/ 325 w 631"/>
                    <a:gd name="T101" fmla="*/ 100 h 853"/>
                    <a:gd name="T102" fmla="*/ 283 w 631"/>
                    <a:gd name="T103" fmla="*/ 81 h 853"/>
                    <a:gd name="T104" fmla="*/ 242 w 631"/>
                    <a:gd name="T105" fmla="*/ 65 h 853"/>
                    <a:gd name="T106" fmla="*/ 201 w 631"/>
                    <a:gd name="T107" fmla="*/ 52 h 853"/>
                    <a:gd name="T108" fmla="*/ 162 w 631"/>
                    <a:gd name="T109" fmla="*/ 42 h 853"/>
                    <a:gd name="T110" fmla="*/ 124 w 631"/>
                    <a:gd name="T111" fmla="*/ 35 h 853"/>
                    <a:gd name="T112" fmla="*/ 91 w 631"/>
                    <a:gd name="T113" fmla="*/ 29 h 853"/>
                    <a:gd name="T114" fmla="*/ 61 w 631"/>
                    <a:gd name="T115" fmla="*/ 26 h 853"/>
                    <a:gd name="T116" fmla="*/ 37 w 631"/>
                    <a:gd name="T117" fmla="*/ 23 h 853"/>
                    <a:gd name="T118" fmla="*/ 17 w 631"/>
                    <a:gd name="T119" fmla="*/ 22 h 853"/>
                    <a:gd name="T120" fmla="*/ 4 w 631"/>
                    <a:gd name="T121" fmla="*/ 22 h 853"/>
                    <a:gd name="T122" fmla="*/ 0 w 631"/>
                    <a:gd name="T123" fmla="*/ 2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1" h="853">
                      <a:moveTo>
                        <a:pt x="0" y="23"/>
                      </a:moveTo>
                      <a:lnTo>
                        <a:pt x="27" y="14"/>
                      </a:lnTo>
                      <a:lnTo>
                        <a:pt x="56" y="7"/>
                      </a:lnTo>
                      <a:lnTo>
                        <a:pt x="85" y="3"/>
                      </a:lnTo>
                      <a:lnTo>
                        <a:pt x="115" y="0"/>
                      </a:lnTo>
                      <a:lnTo>
                        <a:pt x="145" y="0"/>
                      </a:lnTo>
                      <a:lnTo>
                        <a:pt x="174" y="2"/>
                      </a:lnTo>
                      <a:lnTo>
                        <a:pt x="204" y="5"/>
                      </a:lnTo>
                      <a:lnTo>
                        <a:pt x="232" y="10"/>
                      </a:lnTo>
                      <a:lnTo>
                        <a:pt x="261" y="15"/>
                      </a:lnTo>
                      <a:lnTo>
                        <a:pt x="288" y="22"/>
                      </a:lnTo>
                      <a:lnTo>
                        <a:pt x="313" y="30"/>
                      </a:lnTo>
                      <a:lnTo>
                        <a:pt x="337" y="38"/>
                      </a:lnTo>
                      <a:lnTo>
                        <a:pt x="360" y="48"/>
                      </a:lnTo>
                      <a:lnTo>
                        <a:pt x="381" y="57"/>
                      </a:lnTo>
                      <a:lnTo>
                        <a:pt x="398" y="66"/>
                      </a:lnTo>
                      <a:lnTo>
                        <a:pt x="414" y="74"/>
                      </a:lnTo>
                      <a:lnTo>
                        <a:pt x="439" y="89"/>
                      </a:lnTo>
                      <a:lnTo>
                        <a:pt x="460" y="105"/>
                      </a:lnTo>
                      <a:lnTo>
                        <a:pt x="481" y="121"/>
                      </a:lnTo>
                      <a:lnTo>
                        <a:pt x="500" y="139"/>
                      </a:lnTo>
                      <a:lnTo>
                        <a:pt x="517" y="156"/>
                      </a:lnTo>
                      <a:lnTo>
                        <a:pt x="532" y="174"/>
                      </a:lnTo>
                      <a:lnTo>
                        <a:pt x="547" y="193"/>
                      </a:lnTo>
                      <a:lnTo>
                        <a:pt x="558" y="212"/>
                      </a:lnTo>
                      <a:lnTo>
                        <a:pt x="570" y="232"/>
                      </a:lnTo>
                      <a:lnTo>
                        <a:pt x="580" y="253"/>
                      </a:lnTo>
                      <a:lnTo>
                        <a:pt x="588" y="273"/>
                      </a:lnTo>
                      <a:lnTo>
                        <a:pt x="596" y="297"/>
                      </a:lnTo>
                      <a:lnTo>
                        <a:pt x="603" y="318"/>
                      </a:lnTo>
                      <a:lnTo>
                        <a:pt x="609" y="341"/>
                      </a:lnTo>
                      <a:lnTo>
                        <a:pt x="615" y="366"/>
                      </a:lnTo>
                      <a:lnTo>
                        <a:pt x="619" y="391"/>
                      </a:lnTo>
                      <a:lnTo>
                        <a:pt x="628" y="480"/>
                      </a:lnTo>
                      <a:lnTo>
                        <a:pt x="631" y="598"/>
                      </a:lnTo>
                      <a:lnTo>
                        <a:pt x="631" y="716"/>
                      </a:lnTo>
                      <a:lnTo>
                        <a:pt x="628" y="803"/>
                      </a:lnTo>
                      <a:lnTo>
                        <a:pt x="575" y="853"/>
                      </a:lnTo>
                      <a:lnTo>
                        <a:pt x="573" y="798"/>
                      </a:lnTo>
                      <a:lnTo>
                        <a:pt x="570" y="724"/>
                      </a:lnTo>
                      <a:lnTo>
                        <a:pt x="564" y="638"/>
                      </a:lnTo>
                      <a:lnTo>
                        <a:pt x="556" y="546"/>
                      </a:lnTo>
                      <a:lnTo>
                        <a:pt x="545" y="457"/>
                      </a:lnTo>
                      <a:lnTo>
                        <a:pt x="532" y="373"/>
                      </a:lnTo>
                      <a:lnTo>
                        <a:pt x="515" y="302"/>
                      </a:lnTo>
                      <a:lnTo>
                        <a:pt x="494" y="252"/>
                      </a:lnTo>
                      <a:lnTo>
                        <a:pt x="467" y="212"/>
                      </a:lnTo>
                      <a:lnTo>
                        <a:pt x="436" y="178"/>
                      </a:lnTo>
                      <a:lnTo>
                        <a:pt x="402" y="148"/>
                      </a:lnTo>
                      <a:lnTo>
                        <a:pt x="364" y="123"/>
                      </a:lnTo>
                      <a:lnTo>
                        <a:pt x="325" y="100"/>
                      </a:lnTo>
                      <a:lnTo>
                        <a:pt x="283" y="81"/>
                      </a:lnTo>
                      <a:lnTo>
                        <a:pt x="242" y="65"/>
                      </a:lnTo>
                      <a:lnTo>
                        <a:pt x="201" y="52"/>
                      </a:lnTo>
                      <a:lnTo>
                        <a:pt x="162" y="42"/>
                      </a:lnTo>
                      <a:lnTo>
                        <a:pt x="124" y="35"/>
                      </a:lnTo>
                      <a:lnTo>
                        <a:pt x="91" y="29"/>
                      </a:lnTo>
                      <a:lnTo>
                        <a:pt x="61" y="26"/>
                      </a:lnTo>
                      <a:lnTo>
                        <a:pt x="37" y="23"/>
                      </a:lnTo>
                      <a:lnTo>
                        <a:pt x="17" y="22"/>
                      </a:lnTo>
                      <a:lnTo>
                        <a:pt x="4" y="22"/>
                      </a:lnTo>
                      <a:lnTo>
                        <a:pt x="0" y="23"/>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483"/>
                <p:cNvSpPr>
                  <a:spLocks/>
                </p:cNvSpPr>
                <p:nvPr/>
              </p:nvSpPr>
              <p:spPr bwMode="auto">
                <a:xfrm>
                  <a:off x="6811963" y="4975225"/>
                  <a:ext cx="1246188" cy="577850"/>
                </a:xfrm>
                <a:custGeom>
                  <a:avLst/>
                  <a:gdLst>
                    <a:gd name="T0" fmla="*/ 51 w 1569"/>
                    <a:gd name="T1" fmla="*/ 586 h 728"/>
                    <a:gd name="T2" fmla="*/ 89 w 1569"/>
                    <a:gd name="T3" fmla="*/ 527 h 728"/>
                    <a:gd name="T4" fmla="*/ 135 w 1569"/>
                    <a:gd name="T5" fmla="*/ 474 h 728"/>
                    <a:gd name="T6" fmla="*/ 185 w 1569"/>
                    <a:gd name="T7" fmla="*/ 426 h 728"/>
                    <a:gd name="T8" fmla="*/ 244 w 1569"/>
                    <a:gd name="T9" fmla="*/ 375 h 728"/>
                    <a:gd name="T10" fmla="*/ 309 w 1569"/>
                    <a:gd name="T11" fmla="*/ 321 h 728"/>
                    <a:gd name="T12" fmla="*/ 373 w 1569"/>
                    <a:gd name="T13" fmla="*/ 270 h 728"/>
                    <a:gd name="T14" fmla="*/ 439 w 1569"/>
                    <a:gd name="T15" fmla="*/ 222 h 728"/>
                    <a:gd name="T16" fmla="*/ 507 w 1569"/>
                    <a:gd name="T17" fmla="*/ 178 h 728"/>
                    <a:gd name="T18" fmla="*/ 577 w 1569"/>
                    <a:gd name="T19" fmla="*/ 139 h 728"/>
                    <a:gd name="T20" fmla="*/ 652 w 1569"/>
                    <a:gd name="T21" fmla="*/ 104 h 728"/>
                    <a:gd name="T22" fmla="*/ 731 w 1569"/>
                    <a:gd name="T23" fmla="*/ 74 h 728"/>
                    <a:gd name="T24" fmla="*/ 783 w 1569"/>
                    <a:gd name="T25" fmla="*/ 59 h 728"/>
                    <a:gd name="T26" fmla="*/ 809 w 1569"/>
                    <a:gd name="T27" fmla="*/ 51 h 728"/>
                    <a:gd name="T28" fmla="*/ 841 w 1569"/>
                    <a:gd name="T29" fmla="*/ 43 h 728"/>
                    <a:gd name="T30" fmla="*/ 879 w 1569"/>
                    <a:gd name="T31" fmla="*/ 34 h 728"/>
                    <a:gd name="T32" fmla="*/ 923 w 1569"/>
                    <a:gd name="T33" fmla="*/ 24 h 728"/>
                    <a:gd name="T34" fmla="*/ 970 w 1569"/>
                    <a:gd name="T35" fmla="*/ 15 h 728"/>
                    <a:gd name="T36" fmla="*/ 1022 w 1569"/>
                    <a:gd name="T37" fmla="*/ 8 h 728"/>
                    <a:gd name="T38" fmla="*/ 1077 w 1569"/>
                    <a:gd name="T39" fmla="*/ 2 h 728"/>
                    <a:gd name="T40" fmla="*/ 1135 w 1569"/>
                    <a:gd name="T41" fmla="*/ 0 h 728"/>
                    <a:gd name="T42" fmla="*/ 1193 w 1569"/>
                    <a:gd name="T43" fmla="*/ 0 h 728"/>
                    <a:gd name="T44" fmla="*/ 1253 w 1569"/>
                    <a:gd name="T45" fmla="*/ 5 h 728"/>
                    <a:gd name="T46" fmla="*/ 1314 w 1569"/>
                    <a:gd name="T47" fmla="*/ 15 h 728"/>
                    <a:gd name="T48" fmla="*/ 1374 w 1569"/>
                    <a:gd name="T49" fmla="*/ 30 h 728"/>
                    <a:gd name="T50" fmla="*/ 1432 w 1569"/>
                    <a:gd name="T51" fmla="*/ 51 h 728"/>
                    <a:gd name="T52" fmla="*/ 1490 w 1569"/>
                    <a:gd name="T53" fmla="*/ 81 h 728"/>
                    <a:gd name="T54" fmla="*/ 1544 w 1569"/>
                    <a:gd name="T55" fmla="*/ 117 h 728"/>
                    <a:gd name="T56" fmla="*/ 1568 w 1569"/>
                    <a:gd name="T57" fmla="*/ 138 h 728"/>
                    <a:gd name="T58" fmla="*/ 1556 w 1569"/>
                    <a:gd name="T59" fmla="*/ 133 h 728"/>
                    <a:gd name="T60" fmla="*/ 1534 w 1569"/>
                    <a:gd name="T61" fmla="*/ 125 h 728"/>
                    <a:gd name="T62" fmla="*/ 1503 w 1569"/>
                    <a:gd name="T63" fmla="*/ 115 h 728"/>
                    <a:gd name="T64" fmla="*/ 1462 w 1569"/>
                    <a:gd name="T65" fmla="*/ 102 h 728"/>
                    <a:gd name="T66" fmla="*/ 1412 w 1569"/>
                    <a:gd name="T67" fmla="*/ 91 h 728"/>
                    <a:gd name="T68" fmla="*/ 1354 w 1569"/>
                    <a:gd name="T69" fmla="*/ 79 h 728"/>
                    <a:gd name="T70" fmla="*/ 1288 w 1569"/>
                    <a:gd name="T71" fmla="*/ 71 h 728"/>
                    <a:gd name="T72" fmla="*/ 1215 w 1569"/>
                    <a:gd name="T73" fmla="*/ 65 h 728"/>
                    <a:gd name="T74" fmla="*/ 1137 w 1569"/>
                    <a:gd name="T75" fmla="*/ 64 h 728"/>
                    <a:gd name="T76" fmla="*/ 1052 w 1569"/>
                    <a:gd name="T77" fmla="*/ 69 h 728"/>
                    <a:gd name="T78" fmla="*/ 962 w 1569"/>
                    <a:gd name="T79" fmla="*/ 80 h 728"/>
                    <a:gd name="T80" fmla="*/ 869 w 1569"/>
                    <a:gd name="T81" fmla="*/ 100 h 728"/>
                    <a:gd name="T82" fmla="*/ 769 w 1569"/>
                    <a:gd name="T83" fmla="*/ 130 h 728"/>
                    <a:gd name="T84" fmla="*/ 668 w 1569"/>
                    <a:gd name="T85" fmla="*/ 169 h 728"/>
                    <a:gd name="T86" fmla="*/ 564 w 1569"/>
                    <a:gd name="T87" fmla="*/ 220 h 728"/>
                    <a:gd name="T88" fmla="*/ 507 w 1569"/>
                    <a:gd name="T89" fmla="*/ 253 h 728"/>
                    <a:gd name="T90" fmla="*/ 478 w 1569"/>
                    <a:gd name="T91" fmla="*/ 274 h 728"/>
                    <a:gd name="T92" fmla="*/ 426 w 1569"/>
                    <a:gd name="T93" fmla="*/ 313 h 728"/>
                    <a:gd name="T94" fmla="*/ 359 w 1569"/>
                    <a:gd name="T95" fmla="*/ 366 h 728"/>
                    <a:gd name="T96" fmla="*/ 287 w 1569"/>
                    <a:gd name="T97" fmla="*/ 426 h 728"/>
                    <a:gd name="T98" fmla="*/ 214 w 1569"/>
                    <a:gd name="T99" fmla="*/ 490 h 728"/>
                    <a:gd name="T100" fmla="*/ 150 w 1569"/>
                    <a:gd name="T101" fmla="*/ 554 h 728"/>
                    <a:gd name="T102" fmla="*/ 101 w 1569"/>
                    <a:gd name="T103" fmla="*/ 612 h 728"/>
                    <a:gd name="T104" fmla="*/ 60 w 1569"/>
                    <a:gd name="T105" fmla="*/ 720 h 728"/>
                    <a:gd name="T106" fmla="*/ 1 w 1569"/>
                    <a:gd name="T107" fmla="*/ 725 h 728"/>
                    <a:gd name="T108" fmla="*/ 6 w 1569"/>
                    <a:gd name="T109" fmla="*/ 705 h 728"/>
                    <a:gd name="T110" fmla="*/ 15 w 1569"/>
                    <a:gd name="T111" fmla="*/ 672 h 728"/>
                    <a:gd name="T112" fmla="*/ 27 w 1569"/>
                    <a:gd name="T113" fmla="*/ 63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9" h="728">
                      <a:moveTo>
                        <a:pt x="34" y="617"/>
                      </a:moveTo>
                      <a:lnTo>
                        <a:pt x="51" y="586"/>
                      </a:lnTo>
                      <a:lnTo>
                        <a:pt x="69" y="556"/>
                      </a:lnTo>
                      <a:lnTo>
                        <a:pt x="89" y="527"/>
                      </a:lnTo>
                      <a:lnTo>
                        <a:pt x="112" y="501"/>
                      </a:lnTo>
                      <a:lnTo>
                        <a:pt x="135" y="474"/>
                      </a:lnTo>
                      <a:lnTo>
                        <a:pt x="160" y="450"/>
                      </a:lnTo>
                      <a:lnTo>
                        <a:pt x="185" y="426"/>
                      </a:lnTo>
                      <a:lnTo>
                        <a:pt x="212" y="403"/>
                      </a:lnTo>
                      <a:lnTo>
                        <a:pt x="244" y="375"/>
                      </a:lnTo>
                      <a:lnTo>
                        <a:pt x="276" y="347"/>
                      </a:lnTo>
                      <a:lnTo>
                        <a:pt x="309" y="321"/>
                      </a:lnTo>
                      <a:lnTo>
                        <a:pt x="341" y="296"/>
                      </a:lnTo>
                      <a:lnTo>
                        <a:pt x="373" y="270"/>
                      </a:lnTo>
                      <a:lnTo>
                        <a:pt x="407" y="246"/>
                      </a:lnTo>
                      <a:lnTo>
                        <a:pt x="439" y="222"/>
                      </a:lnTo>
                      <a:lnTo>
                        <a:pt x="472" y="200"/>
                      </a:lnTo>
                      <a:lnTo>
                        <a:pt x="507" y="178"/>
                      </a:lnTo>
                      <a:lnTo>
                        <a:pt x="541" y="159"/>
                      </a:lnTo>
                      <a:lnTo>
                        <a:pt x="577" y="139"/>
                      </a:lnTo>
                      <a:lnTo>
                        <a:pt x="614" y="121"/>
                      </a:lnTo>
                      <a:lnTo>
                        <a:pt x="652" y="104"/>
                      </a:lnTo>
                      <a:lnTo>
                        <a:pt x="691" y="88"/>
                      </a:lnTo>
                      <a:lnTo>
                        <a:pt x="731" y="74"/>
                      </a:lnTo>
                      <a:lnTo>
                        <a:pt x="773" y="62"/>
                      </a:lnTo>
                      <a:lnTo>
                        <a:pt x="783" y="59"/>
                      </a:lnTo>
                      <a:lnTo>
                        <a:pt x="795" y="56"/>
                      </a:lnTo>
                      <a:lnTo>
                        <a:pt x="809" y="51"/>
                      </a:lnTo>
                      <a:lnTo>
                        <a:pt x="824" y="48"/>
                      </a:lnTo>
                      <a:lnTo>
                        <a:pt x="841" y="43"/>
                      </a:lnTo>
                      <a:lnTo>
                        <a:pt x="859" y="39"/>
                      </a:lnTo>
                      <a:lnTo>
                        <a:pt x="879" y="34"/>
                      </a:lnTo>
                      <a:lnTo>
                        <a:pt x="900" y="28"/>
                      </a:lnTo>
                      <a:lnTo>
                        <a:pt x="923" y="24"/>
                      </a:lnTo>
                      <a:lnTo>
                        <a:pt x="946" y="19"/>
                      </a:lnTo>
                      <a:lnTo>
                        <a:pt x="970" y="15"/>
                      </a:lnTo>
                      <a:lnTo>
                        <a:pt x="996" y="11"/>
                      </a:lnTo>
                      <a:lnTo>
                        <a:pt x="1022" y="8"/>
                      </a:lnTo>
                      <a:lnTo>
                        <a:pt x="1049" y="4"/>
                      </a:lnTo>
                      <a:lnTo>
                        <a:pt x="1077" y="2"/>
                      </a:lnTo>
                      <a:lnTo>
                        <a:pt x="1106" y="0"/>
                      </a:lnTo>
                      <a:lnTo>
                        <a:pt x="1135" y="0"/>
                      </a:lnTo>
                      <a:lnTo>
                        <a:pt x="1163" y="0"/>
                      </a:lnTo>
                      <a:lnTo>
                        <a:pt x="1193" y="0"/>
                      </a:lnTo>
                      <a:lnTo>
                        <a:pt x="1223" y="2"/>
                      </a:lnTo>
                      <a:lnTo>
                        <a:pt x="1253" y="5"/>
                      </a:lnTo>
                      <a:lnTo>
                        <a:pt x="1284" y="9"/>
                      </a:lnTo>
                      <a:lnTo>
                        <a:pt x="1314" y="15"/>
                      </a:lnTo>
                      <a:lnTo>
                        <a:pt x="1344" y="21"/>
                      </a:lnTo>
                      <a:lnTo>
                        <a:pt x="1374" y="30"/>
                      </a:lnTo>
                      <a:lnTo>
                        <a:pt x="1403" y="40"/>
                      </a:lnTo>
                      <a:lnTo>
                        <a:pt x="1432" y="51"/>
                      </a:lnTo>
                      <a:lnTo>
                        <a:pt x="1461" y="65"/>
                      </a:lnTo>
                      <a:lnTo>
                        <a:pt x="1490" y="81"/>
                      </a:lnTo>
                      <a:lnTo>
                        <a:pt x="1516" y="99"/>
                      </a:lnTo>
                      <a:lnTo>
                        <a:pt x="1544" y="117"/>
                      </a:lnTo>
                      <a:lnTo>
                        <a:pt x="1569" y="139"/>
                      </a:lnTo>
                      <a:lnTo>
                        <a:pt x="1568" y="138"/>
                      </a:lnTo>
                      <a:lnTo>
                        <a:pt x="1563" y="137"/>
                      </a:lnTo>
                      <a:lnTo>
                        <a:pt x="1556" y="133"/>
                      </a:lnTo>
                      <a:lnTo>
                        <a:pt x="1547" y="130"/>
                      </a:lnTo>
                      <a:lnTo>
                        <a:pt x="1534" y="125"/>
                      </a:lnTo>
                      <a:lnTo>
                        <a:pt x="1519" y="121"/>
                      </a:lnTo>
                      <a:lnTo>
                        <a:pt x="1503" y="115"/>
                      </a:lnTo>
                      <a:lnTo>
                        <a:pt x="1484" y="109"/>
                      </a:lnTo>
                      <a:lnTo>
                        <a:pt x="1462" y="102"/>
                      </a:lnTo>
                      <a:lnTo>
                        <a:pt x="1438" y="96"/>
                      </a:lnTo>
                      <a:lnTo>
                        <a:pt x="1412" y="91"/>
                      </a:lnTo>
                      <a:lnTo>
                        <a:pt x="1384" y="85"/>
                      </a:lnTo>
                      <a:lnTo>
                        <a:pt x="1354" y="79"/>
                      </a:lnTo>
                      <a:lnTo>
                        <a:pt x="1322" y="74"/>
                      </a:lnTo>
                      <a:lnTo>
                        <a:pt x="1288" y="71"/>
                      </a:lnTo>
                      <a:lnTo>
                        <a:pt x="1253" y="68"/>
                      </a:lnTo>
                      <a:lnTo>
                        <a:pt x="1215" y="65"/>
                      </a:lnTo>
                      <a:lnTo>
                        <a:pt x="1177" y="64"/>
                      </a:lnTo>
                      <a:lnTo>
                        <a:pt x="1137" y="64"/>
                      </a:lnTo>
                      <a:lnTo>
                        <a:pt x="1095" y="65"/>
                      </a:lnTo>
                      <a:lnTo>
                        <a:pt x="1052" y="69"/>
                      </a:lnTo>
                      <a:lnTo>
                        <a:pt x="1008" y="73"/>
                      </a:lnTo>
                      <a:lnTo>
                        <a:pt x="962" y="80"/>
                      </a:lnTo>
                      <a:lnTo>
                        <a:pt x="916" y="89"/>
                      </a:lnTo>
                      <a:lnTo>
                        <a:pt x="869" y="100"/>
                      </a:lnTo>
                      <a:lnTo>
                        <a:pt x="819" y="114"/>
                      </a:lnTo>
                      <a:lnTo>
                        <a:pt x="769" y="130"/>
                      </a:lnTo>
                      <a:lnTo>
                        <a:pt x="720" y="147"/>
                      </a:lnTo>
                      <a:lnTo>
                        <a:pt x="668" y="169"/>
                      </a:lnTo>
                      <a:lnTo>
                        <a:pt x="616" y="192"/>
                      </a:lnTo>
                      <a:lnTo>
                        <a:pt x="564" y="220"/>
                      </a:lnTo>
                      <a:lnTo>
                        <a:pt x="511" y="250"/>
                      </a:lnTo>
                      <a:lnTo>
                        <a:pt x="507" y="253"/>
                      </a:lnTo>
                      <a:lnTo>
                        <a:pt x="495" y="261"/>
                      </a:lnTo>
                      <a:lnTo>
                        <a:pt x="478" y="274"/>
                      </a:lnTo>
                      <a:lnTo>
                        <a:pt x="454" y="292"/>
                      </a:lnTo>
                      <a:lnTo>
                        <a:pt x="426" y="313"/>
                      </a:lnTo>
                      <a:lnTo>
                        <a:pt x="394" y="338"/>
                      </a:lnTo>
                      <a:lnTo>
                        <a:pt x="359" y="366"/>
                      </a:lnTo>
                      <a:lnTo>
                        <a:pt x="324" y="395"/>
                      </a:lnTo>
                      <a:lnTo>
                        <a:pt x="287" y="426"/>
                      </a:lnTo>
                      <a:lnTo>
                        <a:pt x="250" y="458"/>
                      </a:lnTo>
                      <a:lnTo>
                        <a:pt x="214" y="490"/>
                      </a:lnTo>
                      <a:lnTo>
                        <a:pt x="180" y="523"/>
                      </a:lnTo>
                      <a:lnTo>
                        <a:pt x="150" y="554"/>
                      </a:lnTo>
                      <a:lnTo>
                        <a:pt x="123" y="585"/>
                      </a:lnTo>
                      <a:lnTo>
                        <a:pt x="101" y="612"/>
                      </a:lnTo>
                      <a:lnTo>
                        <a:pt x="85" y="639"/>
                      </a:lnTo>
                      <a:lnTo>
                        <a:pt x="60" y="720"/>
                      </a:lnTo>
                      <a:lnTo>
                        <a:pt x="0" y="728"/>
                      </a:lnTo>
                      <a:lnTo>
                        <a:pt x="1" y="725"/>
                      </a:lnTo>
                      <a:lnTo>
                        <a:pt x="2" y="717"/>
                      </a:lnTo>
                      <a:lnTo>
                        <a:pt x="6" y="705"/>
                      </a:lnTo>
                      <a:lnTo>
                        <a:pt x="9" y="690"/>
                      </a:lnTo>
                      <a:lnTo>
                        <a:pt x="15" y="672"/>
                      </a:lnTo>
                      <a:lnTo>
                        <a:pt x="21" y="654"/>
                      </a:lnTo>
                      <a:lnTo>
                        <a:pt x="27" y="635"/>
                      </a:lnTo>
                      <a:lnTo>
                        <a:pt x="34" y="617"/>
                      </a:lnTo>
                      <a:close/>
                    </a:path>
                  </a:pathLst>
                </a:custGeom>
                <a:solidFill>
                  <a:srgbClr val="00C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484"/>
                <p:cNvSpPr>
                  <a:spLocks/>
                </p:cNvSpPr>
                <p:nvPr/>
              </p:nvSpPr>
              <p:spPr bwMode="auto">
                <a:xfrm>
                  <a:off x="6248400" y="5040313"/>
                  <a:ext cx="604838" cy="246063"/>
                </a:xfrm>
                <a:custGeom>
                  <a:avLst/>
                  <a:gdLst>
                    <a:gd name="T0" fmla="*/ 22 w 762"/>
                    <a:gd name="T1" fmla="*/ 158 h 309"/>
                    <a:gd name="T2" fmla="*/ 67 w 762"/>
                    <a:gd name="T3" fmla="*/ 131 h 309"/>
                    <a:gd name="T4" fmla="*/ 112 w 762"/>
                    <a:gd name="T5" fmla="*/ 105 h 309"/>
                    <a:gd name="T6" fmla="*/ 159 w 762"/>
                    <a:gd name="T7" fmla="*/ 80 h 309"/>
                    <a:gd name="T8" fmla="*/ 206 w 762"/>
                    <a:gd name="T9" fmla="*/ 58 h 309"/>
                    <a:gd name="T10" fmla="*/ 255 w 762"/>
                    <a:gd name="T11" fmla="*/ 39 h 309"/>
                    <a:gd name="T12" fmla="*/ 305 w 762"/>
                    <a:gd name="T13" fmla="*/ 22 h 309"/>
                    <a:gd name="T14" fmla="*/ 356 w 762"/>
                    <a:gd name="T15" fmla="*/ 11 h 309"/>
                    <a:gd name="T16" fmla="*/ 397 w 762"/>
                    <a:gd name="T17" fmla="*/ 4 h 309"/>
                    <a:gd name="T18" fmla="*/ 430 w 762"/>
                    <a:gd name="T19" fmla="*/ 2 h 309"/>
                    <a:gd name="T20" fmla="*/ 463 w 762"/>
                    <a:gd name="T21" fmla="*/ 0 h 309"/>
                    <a:gd name="T22" fmla="*/ 497 w 762"/>
                    <a:gd name="T23" fmla="*/ 3 h 309"/>
                    <a:gd name="T24" fmla="*/ 530 w 762"/>
                    <a:gd name="T25" fmla="*/ 9 h 309"/>
                    <a:gd name="T26" fmla="*/ 562 w 762"/>
                    <a:gd name="T27" fmla="*/ 15 h 309"/>
                    <a:gd name="T28" fmla="*/ 594 w 762"/>
                    <a:gd name="T29" fmla="*/ 25 h 309"/>
                    <a:gd name="T30" fmla="*/ 624 w 762"/>
                    <a:gd name="T31" fmla="*/ 37 h 309"/>
                    <a:gd name="T32" fmla="*/ 669 w 762"/>
                    <a:gd name="T33" fmla="*/ 64 h 309"/>
                    <a:gd name="T34" fmla="*/ 718 w 762"/>
                    <a:gd name="T35" fmla="*/ 123 h 309"/>
                    <a:gd name="T36" fmla="*/ 750 w 762"/>
                    <a:gd name="T37" fmla="*/ 196 h 309"/>
                    <a:gd name="T38" fmla="*/ 762 w 762"/>
                    <a:gd name="T39" fmla="*/ 274 h 309"/>
                    <a:gd name="T40" fmla="*/ 758 w 762"/>
                    <a:gd name="T41" fmla="*/ 307 h 309"/>
                    <a:gd name="T42" fmla="*/ 749 w 762"/>
                    <a:gd name="T43" fmla="*/ 294 h 309"/>
                    <a:gd name="T44" fmla="*/ 736 w 762"/>
                    <a:gd name="T45" fmla="*/ 275 h 309"/>
                    <a:gd name="T46" fmla="*/ 724 w 762"/>
                    <a:gd name="T47" fmla="*/ 254 h 309"/>
                    <a:gd name="T48" fmla="*/ 712 w 762"/>
                    <a:gd name="T49" fmla="*/ 226 h 309"/>
                    <a:gd name="T50" fmla="*/ 702 w 762"/>
                    <a:gd name="T51" fmla="*/ 193 h 309"/>
                    <a:gd name="T52" fmla="*/ 689 w 762"/>
                    <a:gd name="T53" fmla="*/ 163 h 309"/>
                    <a:gd name="T54" fmla="*/ 668 w 762"/>
                    <a:gd name="T55" fmla="*/ 135 h 309"/>
                    <a:gd name="T56" fmla="*/ 618 w 762"/>
                    <a:gd name="T57" fmla="*/ 101 h 309"/>
                    <a:gd name="T58" fmla="*/ 541 w 762"/>
                    <a:gd name="T59" fmla="*/ 70 h 309"/>
                    <a:gd name="T60" fmla="*/ 457 w 762"/>
                    <a:gd name="T61" fmla="*/ 56 h 309"/>
                    <a:gd name="T62" fmla="*/ 369 w 762"/>
                    <a:gd name="T63" fmla="*/ 55 h 309"/>
                    <a:gd name="T64" fmla="*/ 279 w 762"/>
                    <a:gd name="T65" fmla="*/ 66 h 309"/>
                    <a:gd name="T66" fmla="*/ 191 w 762"/>
                    <a:gd name="T67" fmla="*/ 88 h 309"/>
                    <a:gd name="T68" fmla="*/ 108 w 762"/>
                    <a:gd name="T69" fmla="*/ 117 h 309"/>
                    <a:gd name="T70" fmla="*/ 33 w 762"/>
                    <a:gd name="T71" fmla="*/ 1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2" h="309">
                      <a:moveTo>
                        <a:pt x="0" y="172"/>
                      </a:moveTo>
                      <a:lnTo>
                        <a:pt x="22" y="158"/>
                      </a:lnTo>
                      <a:lnTo>
                        <a:pt x="44" y="144"/>
                      </a:lnTo>
                      <a:lnTo>
                        <a:pt x="67" y="131"/>
                      </a:lnTo>
                      <a:lnTo>
                        <a:pt x="89" y="118"/>
                      </a:lnTo>
                      <a:lnTo>
                        <a:pt x="112" y="105"/>
                      </a:lnTo>
                      <a:lnTo>
                        <a:pt x="135" y="93"/>
                      </a:lnTo>
                      <a:lnTo>
                        <a:pt x="159" y="80"/>
                      </a:lnTo>
                      <a:lnTo>
                        <a:pt x="182" y="68"/>
                      </a:lnTo>
                      <a:lnTo>
                        <a:pt x="206" y="58"/>
                      </a:lnTo>
                      <a:lnTo>
                        <a:pt x="230" y="48"/>
                      </a:lnTo>
                      <a:lnTo>
                        <a:pt x="255" y="39"/>
                      </a:lnTo>
                      <a:lnTo>
                        <a:pt x="280" y="30"/>
                      </a:lnTo>
                      <a:lnTo>
                        <a:pt x="305" y="22"/>
                      </a:lnTo>
                      <a:lnTo>
                        <a:pt x="329" y="15"/>
                      </a:lnTo>
                      <a:lnTo>
                        <a:pt x="356" y="11"/>
                      </a:lnTo>
                      <a:lnTo>
                        <a:pt x="381" y="6"/>
                      </a:lnTo>
                      <a:lnTo>
                        <a:pt x="397" y="4"/>
                      </a:lnTo>
                      <a:lnTo>
                        <a:pt x="414" y="3"/>
                      </a:lnTo>
                      <a:lnTo>
                        <a:pt x="430" y="2"/>
                      </a:lnTo>
                      <a:lnTo>
                        <a:pt x="447" y="0"/>
                      </a:lnTo>
                      <a:lnTo>
                        <a:pt x="463" y="0"/>
                      </a:lnTo>
                      <a:lnTo>
                        <a:pt x="480" y="2"/>
                      </a:lnTo>
                      <a:lnTo>
                        <a:pt x="497" y="3"/>
                      </a:lnTo>
                      <a:lnTo>
                        <a:pt x="514" y="5"/>
                      </a:lnTo>
                      <a:lnTo>
                        <a:pt x="530" y="9"/>
                      </a:lnTo>
                      <a:lnTo>
                        <a:pt x="546" y="11"/>
                      </a:lnTo>
                      <a:lnTo>
                        <a:pt x="562" y="15"/>
                      </a:lnTo>
                      <a:lnTo>
                        <a:pt x="578" y="20"/>
                      </a:lnTo>
                      <a:lnTo>
                        <a:pt x="594" y="25"/>
                      </a:lnTo>
                      <a:lnTo>
                        <a:pt x="609" y="30"/>
                      </a:lnTo>
                      <a:lnTo>
                        <a:pt x="624" y="37"/>
                      </a:lnTo>
                      <a:lnTo>
                        <a:pt x="639" y="44"/>
                      </a:lnTo>
                      <a:lnTo>
                        <a:pt x="669" y="64"/>
                      </a:lnTo>
                      <a:lnTo>
                        <a:pt x="696" y="90"/>
                      </a:lnTo>
                      <a:lnTo>
                        <a:pt x="718" y="123"/>
                      </a:lnTo>
                      <a:lnTo>
                        <a:pt x="736" y="158"/>
                      </a:lnTo>
                      <a:lnTo>
                        <a:pt x="750" y="196"/>
                      </a:lnTo>
                      <a:lnTo>
                        <a:pt x="758" y="236"/>
                      </a:lnTo>
                      <a:lnTo>
                        <a:pt x="762" y="274"/>
                      </a:lnTo>
                      <a:lnTo>
                        <a:pt x="759" y="309"/>
                      </a:lnTo>
                      <a:lnTo>
                        <a:pt x="758" y="307"/>
                      </a:lnTo>
                      <a:lnTo>
                        <a:pt x="755" y="302"/>
                      </a:lnTo>
                      <a:lnTo>
                        <a:pt x="749" y="294"/>
                      </a:lnTo>
                      <a:lnTo>
                        <a:pt x="743" y="285"/>
                      </a:lnTo>
                      <a:lnTo>
                        <a:pt x="736" y="275"/>
                      </a:lnTo>
                      <a:lnTo>
                        <a:pt x="729" y="263"/>
                      </a:lnTo>
                      <a:lnTo>
                        <a:pt x="724" y="254"/>
                      </a:lnTo>
                      <a:lnTo>
                        <a:pt x="719" y="245"/>
                      </a:lnTo>
                      <a:lnTo>
                        <a:pt x="712" y="226"/>
                      </a:lnTo>
                      <a:lnTo>
                        <a:pt x="707" y="210"/>
                      </a:lnTo>
                      <a:lnTo>
                        <a:pt x="702" y="193"/>
                      </a:lnTo>
                      <a:lnTo>
                        <a:pt x="696" y="178"/>
                      </a:lnTo>
                      <a:lnTo>
                        <a:pt x="689" y="163"/>
                      </a:lnTo>
                      <a:lnTo>
                        <a:pt x="680" y="149"/>
                      </a:lnTo>
                      <a:lnTo>
                        <a:pt x="668" y="135"/>
                      </a:lnTo>
                      <a:lnTo>
                        <a:pt x="652" y="123"/>
                      </a:lnTo>
                      <a:lnTo>
                        <a:pt x="618" y="101"/>
                      </a:lnTo>
                      <a:lnTo>
                        <a:pt x="581" y="83"/>
                      </a:lnTo>
                      <a:lnTo>
                        <a:pt x="541" y="70"/>
                      </a:lnTo>
                      <a:lnTo>
                        <a:pt x="500" y="62"/>
                      </a:lnTo>
                      <a:lnTo>
                        <a:pt x="457" y="56"/>
                      </a:lnTo>
                      <a:lnTo>
                        <a:pt x="414" y="53"/>
                      </a:lnTo>
                      <a:lnTo>
                        <a:pt x="369" y="55"/>
                      </a:lnTo>
                      <a:lnTo>
                        <a:pt x="324" y="59"/>
                      </a:lnTo>
                      <a:lnTo>
                        <a:pt x="279" y="66"/>
                      </a:lnTo>
                      <a:lnTo>
                        <a:pt x="235" y="75"/>
                      </a:lnTo>
                      <a:lnTo>
                        <a:pt x="191" y="88"/>
                      </a:lnTo>
                      <a:lnTo>
                        <a:pt x="149" y="102"/>
                      </a:lnTo>
                      <a:lnTo>
                        <a:pt x="108" y="117"/>
                      </a:lnTo>
                      <a:lnTo>
                        <a:pt x="69" y="134"/>
                      </a:lnTo>
                      <a:lnTo>
                        <a:pt x="33" y="153"/>
                      </a:lnTo>
                      <a:lnTo>
                        <a:pt x="0" y="172"/>
                      </a:lnTo>
                      <a:close/>
                    </a:path>
                  </a:pathLst>
                </a:custGeom>
                <a:solidFill>
                  <a:srgbClr val="00C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485"/>
                <p:cNvSpPr>
                  <a:spLocks/>
                </p:cNvSpPr>
                <p:nvPr/>
              </p:nvSpPr>
              <p:spPr bwMode="auto">
                <a:xfrm>
                  <a:off x="6438900" y="5175250"/>
                  <a:ext cx="431800" cy="273050"/>
                </a:xfrm>
                <a:custGeom>
                  <a:avLst/>
                  <a:gdLst>
                    <a:gd name="T0" fmla="*/ 2 w 542"/>
                    <a:gd name="T1" fmla="*/ 99 h 343"/>
                    <a:gd name="T2" fmla="*/ 21 w 542"/>
                    <a:gd name="T3" fmla="*/ 90 h 343"/>
                    <a:gd name="T4" fmla="*/ 54 w 542"/>
                    <a:gd name="T5" fmla="*/ 74 h 343"/>
                    <a:gd name="T6" fmla="*/ 99 w 542"/>
                    <a:gd name="T7" fmla="*/ 54 h 343"/>
                    <a:gd name="T8" fmla="*/ 151 w 542"/>
                    <a:gd name="T9" fmla="*/ 35 h 343"/>
                    <a:gd name="T10" fmla="*/ 206 w 542"/>
                    <a:gd name="T11" fmla="*/ 17 h 343"/>
                    <a:gd name="T12" fmla="*/ 261 w 542"/>
                    <a:gd name="T13" fmla="*/ 5 h 343"/>
                    <a:gd name="T14" fmla="*/ 314 w 542"/>
                    <a:gd name="T15" fmla="*/ 0 h 343"/>
                    <a:gd name="T16" fmla="*/ 359 w 542"/>
                    <a:gd name="T17" fmla="*/ 5 h 343"/>
                    <a:gd name="T18" fmla="*/ 398 w 542"/>
                    <a:gd name="T19" fmla="*/ 18 h 343"/>
                    <a:gd name="T20" fmla="*/ 432 w 542"/>
                    <a:gd name="T21" fmla="*/ 38 h 343"/>
                    <a:gd name="T22" fmla="*/ 459 w 542"/>
                    <a:gd name="T23" fmla="*/ 60 h 343"/>
                    <a:gd name="T24" fmla="*/ 483 w 542"/>
                    <a:gd name="T25" fmla="*/ 85 h 343"/>
                    <a:gd name="T26" fmla="*/ 500 w 542"/>
                    <a:gd name="T27" fmla="*/ 109 h 343"/>
                    <a:gd name="T28" fmla="*/ 512 w 542"/>
                    <a:gd name="T29" fmla="*/ 132 h 343"/>
                    <a:gd name="T30" fmla="*/ 521 w 542"/>
                    <a:gd name="T31" fmla="*/ 152 h 343"/>
                    <a:gd name="T32" fmla="*/ 527 w 542"/>
                    <a:gd name="T33" fmla="*/ 174 h 343"/>
                    <a:gd name="T34" fmla="*/ 542 w 542"/>
                    <a:gd name="T35" fmla="*/ 249 h 343"/>
                    <a:gd name="T36" fmla="*/ 539 w 542"/>
                    <a:gd name="T37" fmla="*/ 290 h 343"/>
                    <a:gd name="T38" fmla="*/ 521 w 542"/>
                    <a:gd name="T39" fmla="*/ 325 h 343"/>
                    <a:gd name="T40" fmla="*/ 511 w 542"/>
                    <a:gd name="T41" fmla="*/ 336 h 343"/>
                    <a:gd name="T42" fmla="*/ 507 w 542"/>
                    <a:gd name="T43" fmla="*/ 288 h 343"/>
                    <a:gd name="T44" fmla="*/ 493 w 542"/>
                    <a:gd name="T45" fmla="*/ 214 h 343"/>
                    <a:gd name="T46" fmla="*/ 469 w 542"/>
                    <a:gd name="T47" fmla="*/ 139 h 343"/>
                    <a:gd name="T48" fmla="*/ 438 w 542"/>
                    <a:gd name="T49" fmla="*/ 90 h 343"/>
                    <a:gd name="T50" fmla="*/ 398 w 542"/>
                    <a:gd name="T51" fmla="*/ 60 h 343"/>
                    <a:gd name="T52" fmla="*/ 351 w 542"/>
                    <a:gd name="T53" fmla="*/ 43 h 343"/>
                    <a:gd name="T54" fmla="*/ 295 w 542"/>
                    <a:gd name="T55" fmla="*/ 35 h 343"/>
                    <a:gd name="T56" fmla="*/ 234 w 542"/>
                    <a:gd name="T57" fmla="*/ 36 h 343"/>
                    <a:gd name="T58" fmla="*/ 168 w 542"/>
                    <a:gd name="T59" fmla="*/ 45 h 343"/>
                    <a:gd name="T60" fmla="*/ 100 w 542"/>
                    <a:gd name="T61" fmla="*/ 62 h 343"/>
                    <a:gd name="T62" fmla="*/ 33 w 542"/>
                    <a:gd name="T63" fmla="*/ 8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343">
                      <a:moveTo>
                        <a:pt x="0" y="100"/>
                      </a:moveTo>
                      <a:lnTo>
                        <a:pt x="2" y="99"/>
                      </a:lnTo>
                      <a:lnTo>
                        <a:pt x="9" y="96"/>
                      </a:lnTo>
                      <a:lnTo>
                        <a:pt x="21" y="90"/>
                      </a:lnTo>
                      <a:lnTo>
                        <a:pt x="36" y="83"/>
                      </a:lnTo>
                      <a:lnTo>
                        <a:pt x="54" y="74"/>
                      </a:lnTo>
                      <a:lnTo>
                        <a:pt x="75" y="65"/>
                      </a:lnTo>
                      <a:lnTo>
                        <a:pt x="99" y="54"/>
                      </a:lnTo>
                      <a:lnTo>
                        <a:pt x="124" y="45"/>
                      </a:lnTo>
                      <a:lnTo>
                        <a:pt x="151" y="35"/>
                      </a:lnTo>
                      <a:lnTo>
                        <a:pt x="178" y="25"/>
                      </a:lnTo>
                      <a:lnTo>
                        <a:pt x="206" y="17"/>
                      </a:lnTo>
                      <a:lnTo>
                        <a:pt x="234" y="10"/>
                      </a:lnTo>
                      <a:lnTo>
                        <a:pt x="261" y="5"/>
                      </a:lnTo>
                      <a:lnTo>
                        <a:pt x="289" y="1"/>
                      </a:lnTo>
                      <a:lnTo>
                        <a:pt x="314" y="0"/>
                      </a:lnTo>
                      <a:lnTo>
                        <a:pt x="337" y="1"/>
                      </a:lnTo>
                      <a:lnTo>
                        <a:pt x="359" y="5"/>
                      </a:lnTo>
                      <a:lnTo>
                        <a:pt x="380" y="12"/>
                      </a:lnTo>
                      <a:lnTo>
                        <a:pt x="398" y="18"/>
                      </a:lnTo>
                      <a:lnTo>
                        <a:pt x="416" y="28"/>
                      </a:lnTo>
                      <a:lnTo>
                        <a:pt x="432" y="38"/>
                      </a:lnTo>
                      <a:lnTo>
                        <a:pt x="447" y="48"/>
                      </a:lnTo>
                      <a:lnTo>
                        <a:pt x="459" y="60"/>
                      </a:lnTo>
                      <a:lnTo>
                        <a:pt x="472" y="73"/>
                      </a:lnTo>
                      <a:lnTo>
                        <a:pt x="483" y="85"/>
                      </a:lnTo>
                      <a:lnTo>
                        <a:pt x="492" y="98"/>
                      </a:lnTo>
                      <a:lnTo>
                        <a:pt x="500" y="109"/>
                      </a:lnTo>
                      <a:lnTo>
                        <a:pt x="507" y="121"/>
                      </a:lnTo>
                      <a:lnTo>
                        <a:pt x="512" y="132"/>
                      </a:lnTo>
                      <a:lnTo>
                        <a:pt x="517" y="143"/>
                      </a:lnTo>
                      <a:lnTo>
                        <a:pt x="521" y="152"/>
                      </a:lnTo>
                      <a:lnTo>
                        <a:pt x="523" y="160"/>
                      </a:lnTo>
                      <a:lnTo>
                        <a:pt x="527" y="174"/>
                      </a:lnTo>
                      <a:lnTo>
                        <a:pt x="536" y="209"/>
                      </a:lnTo>
                      <a:lnTo>
                        <a:pt x="542" y="249"/>
                      </a:lnTo>
                      <a:lnTo>
                        <a:pt x="542" y="285"/>
                      </a:lnTo>
                      <a:lnTo>
                        <a:pt x="539" y="290"/>
                      </a:lnTo>
                      <a:lnTo>
                        <a:pt x="531" y="305"/>
                      </a:lnTo>
                      <a:lnTo>
                        <a:pt x="521" y="325"/>
                      </a:lnTo>
                      <a:lnTo>
                        <a:pt x="512" y="343"/>
                      </a:lnTo>
                      <a:lnTo>
                        <a:pt x="511" y="336"/>
                      </a:lnTo>
                      <a:lnTo>
                        <a:pt x="510" y="317"/>
                      </a:lnTo>
                      <a:lnTo>
                        <a:pt x="507" y="288"/>
                      </a:lnTo>
                      <a:lnTo>
                        <a:pt x="501" y="252"/>
                      </a:lnTo>
                      <a:lnTo>
                        <a:pt x="493" y="214"/>
                      </a:lnTo>
                      <a:lnTo>
                        <a:pt x="483" y="175"/>
                      </a:lnTo>
                      <a:lnTo>
                        <a:pt x="469" y="139"/>
                      </a:lnTo>
                      <a:lnTo>
                        <a:pt x="453" y="108"/>
                      </a:lnTo>
                      <a:lnTo>
                        <a:pt x="438" y="90"/>
                      </a:lnTo>
                      <a:lnTo>
                        <a:pt x="419" y="74"/>
                      </a:lnTo>
                      <a:lnTo>
                        <a:pt x="398" y="60"/>
                      </a:lnTo>
                      <a:lnTo>
                        <a:pt x="375" y="50"/>
                      </a:lnTo>
                      <a:lnTo>
                        <a:pt x="351" y="43"/>
                      </a:lnTo>
                      <a:lnTo>
                        <a:pt x="324" y="37"/>
                      </a:lnTo>
                      <a:lnTo>
                        <a:pt x="295" y="35"/>
                      </a:lnTo>
                      <a:lnTo>
                        <a:pt x="265" y="33"/>
                      </a:lnTo>
                      <a:lnTo>
                        <a:pt x="234" y="36"/>
                      </a:lnTo>
                      <a:lnTo>
                        <a:pt x="201" y="39"/>
                      </a:lnTo>
                      <a:lnTo>
                        <a:pt x="168" y="45"/>
                      </a:lnTo>
                      <a:lnTo>
                        <a:pt x="135" y="53"/>
                      </a:lnTo>
                      <a:lnTo>
                        <a:pt x="100" y="62"/>
                      </a:lnTo>
                      <a:lnTo>
                        <a:pt x="67" y="74"/>
                      </a:lnTo>
                      <a:lnTo>
                        <a:pt x="33" y="86"/>
                      </a:lnTo>
                      <a:lnTo>
                        <a:pt x="0" y="100"/>
                      </a:lnTo>
                      <a:close/>
                    </a:path>
                  </a:pathLst>
                </a:custGeom>
                <a:solidFill>
                  <a:srgbClr val="33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486"/>
                <p:cNvSpPr>
                  <a:spLocks/>
                </p:cNvSpPr>
                <p:nvPr/>
              </p:nvSpPr>
              <p:spPr bwMode="auto">
                <a:xfrm>
                  <a:off x="6384925" y="5245100"/>
                  <a:ext cx="457200" cy="250825"/>
                </a:xfrm>
                <a:custGeom>
                  <a:avLst/>
                  <a:gdLst>
                    <a:gd name="T0" fmla="*/ 15 w 575"/>
                    <a:gd name="T1" fmla="*/ 149 h 317"/>
                    <a:gd name="T2" fmla="*/ 48 w 575"/>
                    <a:gd name="T3" fmla="*/ 118 h 317"/>
                    <a:gd name="T4" fmla="*/ 87 w 575"/>
                    <a:gd name="T5" fmla="*/ 88 h 317"/>
                    <a:gd name="T6" fmla="*/ 130 w 575"/>
                    <a:gd name="T7" fmla="*/ 60 h 317"/>
                    <a:gd name="T8" fmla="*/ 176 w 575"/>
                    <a:gd name="T9" fmla="*/ 37 h 317"/>
                    <a:gd name="T10" fmla="*/ 223 w 575"/>
                    <a:gd name="T11" fmla="*/ 18 h 317"/>
                    <a:gd name="T12" fmla="*/ 271 w 575"/>
                    <a:gd name="T13" fmla="*/ 6 h 317"/>
                    <a:gd name="T14" fmla="*/ 315 w 575"/>
                    <a:gd name="T15" fmla="*/ 0 h 317"/>
                    <a:gd name="T16" fmla="*/ 360 w 575"/>
                    <a:gd name="T17" fmla="*/ 5 h 317"/>
                    <a:gd name="T18" fmla="*/ 403 w 575"/>
                    <a:gd name="T19" fmla="*/ 17 h 317"/>
                    <a:gd name="T20" fmla="*/ 442 w 575"/>
                    <a:gd name="T21" fmla="*/ 35 h 317"/>
                    <a:gd name="T22" fmla="*/ 477 w 575"/>
                    <a:gd name="T23" fmla="*/ 60 h 317"/>
                    <a:gd name="T24" fmla="*/ 507 w 575"/>
                    <a:gd name="T25" fmla="*/ 90 h 317"/>
                    <a:gd name="T26" fmla="*/ 532 w 575"/>
                    <a:gd name="T27" fmla="*/ 125 h 317"/>
                    <a:gd name="T28" fmla="*/ 553 w 575"/>
                    <a:gd name="T29" fmla="*/ 164 h 317"/>
                    <a:gd name="T30" fmla="*/ 568 w 575"/>
                    <a:gd name="T31" fmla="*/ 207 h 317"/>
                    <a:gd name="T32" fmla="*/ 575 w 575"/>
                    <a:gd name="T33" fmla="*/ 252 h 317"/>
                    <a:gd name="T34" fmla="*/ 564 w 575"/>
                    <a:gd name="T35" fmla="*/ 295 h 317"/>
                    <a:gd name="T36" fmla="*/ 557 w 575"/>
                    <a:gd name="T37" fmla="*/ 298 h 317"/>
                    <a:gd name="T38" fmla="*/ 546 w 575"/>
                    <a:gd name="T39" fmla="*/ 254 h 317"/>
                    <a:gd name="T40" fmla="*/ 522 w 575"/>
                    <a:gd name="T41" fmla="*/ 210 h 317"/>
                    <a:gd name="T42" fmla="*/ 493 w 575"/>
                    <a:gd name="T43" fmla="*/ 174 h 317"/>
                    <a:gd name="T44" fmla="*/ 466 w 575"/>
                    <a:gd name="T45" fmla="*/ 147 h 317"/>
                    <a:gd name="T46" fmla="*/ 439 w 575"/>
                    <a:gd name="T47" fmla="*/ 120 h 317"/>
                    <a:gd name="T48" fmla="*/ 411 w 575"/>
                    <a:gd name="T49" fmla="*/ 95 h 317"/>
                    <a:gd name="T50" fmla="*/ 380 w 575"/>
                    <a:gd name="T51" fmla="*/ 73 h 317"/>
                    <a:gd name="T52" fmla="*/ 354 w 575"/>
                    <a:gd name="T53" fmla="*/ 57 h 317"/>
                    <a:gd name="T54" fmla="*/ 330 w 575"/>
                    <a:gd name="T55" fmla="*/ 49 h 317"/>
                    <a:gd name="T56" fmla="*/ 305 w 575"/>
                    <a:gd name="T57" fmla="*/ 45 h 317"/>
                    <a:gd name="T58" fmla="*/ 281 w 575"/>
                    <a:gd name="T59" fmla="*/ 44 h 317"/>
                    <a:gd name="T60" fmla="*/ 254 w 575"/>
                    <a:gd name="T61" fmla="*/ 46 h 317"/>
                    <a:gd name="T62" fmla="*/ 230 w 575"/>
                    <a:gd name="T63" fmla="*/ 51 h 317"/>
                    <a:gd name="T64" fmla="*/ 205 w 575"/>
                    <a:gd name="T65" fmla="*/ 57 h 317"/>
                    <a:gd name="T66" fmla="*/ 182 w 575"/>
                    <a:gd name="T67" fmla="*/ 65 h 317"/>
                    <a:gd name="T68" fmla="*/ 161 w 575"/>
                    <a:gd name="T69" fmla="*/ 74 h 317"/>
                    <a:gd name="T70" fmla="*/ 142 w 575"/>
                    <a:gd name="T71" fmla="*/ 83 h 317"/>
                    <a:gd name="T72" fmla="*/ 122 w 575"/>
                    <a:gd name="T73" fmla="*/ 94 h 317"/>
                    <a:gd name="T74" fmla="*/ 102 w 575"/>
                    <a:gd name="T75" fmla="*/ 104 h 317"/>
                    <a:gd name="T76" fmla="*/ 82 w 575"/>
                    <a:gd name="T77" fmla="*/ 116 h 317"/>
                    <a:gd name="T78" fmla="*/ 56 w 575"/>
                    <a:gd name="T79" fmla="*/ 128 h 317"/>
                    <a:gd name="T80" fmla="*/ 31 w 575"/>
                    <a:gd name="T81" fmla="*/ 141 h 317"/>
                    <a:gd name="T82" fmla="*/ 8 w 575"/>
                    <a:gd name="T83" fmla="*/ 15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17">
                      <a:moveTo>
                        <a:pt x="0" y="164"/>
                      </a:moveTo>
                      <a:lnTo>
                        <a:pt x="15" y="149"/>
                      </a:lnTo>
                      <a:lnTo>
                        <a:pt x="31" y="133"/>
                      </a:lnTo>
                      <a:lnTo>
                        <a:pt x="48" y="118"/>
                      </a:lnTo>
                      <a:lnTo>
                        <a:pt x="67" y="103"/>
                      </a:lnTo>
                      <a:lnTo>
                        <a:pt x="87" y="88"/>
                      </a:lnTo>
                      <a:lnTo>
                        <a:pt x="108" y="74"/>
                      </a:lnTo>
                      <a:lnTo>
                        <a:pt x="130" y="60"/>
                      </a:lnTo>
                      <a:lnTo>
                        <a:pt x="153" y="48"/>
                      </a:lnTo>
                      <a:lnTo>
                        <a:pt x="176" y="37"/>
                      </a:lnTo>
                      <a:lnTo>
                        <a:pt x="199" y="27"/>
                      </a:lnTo>
                      <a:lnTo>
                        <a:pt x="223" y="18"/>
                      </a:lnTo>
                      <a:lnTo>
                        <a:pt x="246" y="11"/>
                      </a:lnTo>
                      <a:lnTo>
                        <a:pt x="271" y="6"/>
                      </a:lnTo>
                      <a:lnTo>
                        <a:pt x="294" y="3"/>
                      </a:lnTo>
                      <a:lnTo>
                        <a:pt x="315" y="0"/>
                      </a:lnTo>
                      <a:lnTo>
                        <a:pt x="337" y="2"/>
                      </a:lnTo>
                      <a:lnTo>
                        <a:pt x="360" y="5"/>
                      </a:lnTo>
                      <a:lnTo>
                        <a:pt x="382" y="10"/>
                      </a:lnTo>
                      <a:lnTo>
                        <a:pt x="403" y="17"/>
                      </a:lnTo>
                      <a:lnTo>
                        <a:pt x="423" y="25"/>
                      </a:lnTo>
                      <a:lnTo>
                        <a:pt x="442" y="35"/>
                      </a:lnTo>
                      <a:lnTo>
                        <a:pt x="460" y="46"/>
                      </a:lnTo>
                      <a:lnTo>
                        <a:pt x="477" y="60"/>
                      </a:lnTo>
                      <a:lnTo>
                        <a:pt x="492" y="74"/>
                      </a:lnTo>
                      <a:lnTo>
                        <a:pt x="507" y="90"/>
                      </a:lnTo>
                      <a:lnTo>
                        <a:pt x="521" y="108"/>
                      </a:lnTo>
                      <a:lnTo>
                        <a:pt x="532" y="125"/>
                      </a:lnTo>
                      <a:lnTo>
                        <a:pt x="542" y="144"/>
                      </a:lnTo>
                      <a:lnTo>
                        <a:pt x="553" y="164"/>
                      </a:lnTo>
                      <a:lnTo>
                        <a:pt x="561" y="185"/>
                      </a:lnTo>
                      <a:lnTo>
                        <a:pt x="568" y="207"/>
                      </a:lnTo>
                      <a:lnTo>
                        <a:pt x="574" y="228"/>
                      </a:lnTo>
                      <a:lnTo>
                        <a:pt x="575" y="252"/>
                      </a:lnTo>
                      <a:lnTo>
                        <a:pt x="571" y="273"/>
                      </a:lnTo>
                      <a:lnTo>
                        <a:pt x="564" y="295"/>
                      </a:lnTo>
                      <a:lnTo>
                        <a:pt x="556" y="317"/>
                      </a:lnTo>
                      <a:lnTo>
                        <a:pt x="557" y="298"/>
                      </a:lnTo>
                      <a:lnTo>
                        <a:pt x="554" y="276"/>
                      </a:lnTo>
                      <a:lnTo>
                        <a:pt x="546" y="254"/>
                      </a:lnTo>
                      <a:lnTo>
                        <a:pt x="534" y="232"/>
                      </a:lnTo>
                      <a:lnTo>
                        <a:pt x="522" y="210"/>
                      </a:lnTo>
                      <a:lnTo>
                        <a:pt x="507" y="190"/>
                      </a:lnTo>
                      <a:lnTo>
                        <a:pt x="493" y="174"/>
                      </a:lnTo>
                      <a:lnTo>
                        <a:pt x="480" y="161"/>
                      </a:lnTo>
                      <a:lnTo>
                        <a:pt x="466" y="147"/>
                      </a:lnTo>
                      <a:lnTo>
                        <a:pt x="453" y="133"/>
                      </a:lnTo>
                      <a:lnTo>
                        <a:pt x="439" y="120"/>
                      </a:lnTo>
                      <a:lnTo>
                        <a:pt x="425" y="108"/>
                      </a:lnTo>
                      <a:lnTo>
                        <a:pt x="411" y="95"/>
                      </a:lnTo>
                      <a:lnTo>
                        <a:pt x="396" y="83"/>
                      </a:lnTo>
                      <a:lnTo>
                        <a:pt x="380" y="73"/>
                      </a:lnTo>
                      <a:lnTo>
                        <a:pt x="364" y="63"/>
                      </a:lnTo>
                      <a:lnTo>
                        <a:pt x="354" y="57"/>
                      </a:lnTo>
                      <a:lnTo>
                        <a:pt x="342" y="52"/>
                      </a:lnTo>
                      <a:lnTo>
                        <a:pt x="330" y="49"/>
                      </a:lnTo>
                      <a:lnTo>
                        <a:pt x="318" y="46"/>
                      </a:lnTo>
                      <a:lnTo>
                        <a:pt x="305" y="45"/>
                      </a:lnTo>
                      <a:lnTo>
                        <a:pt x="294" y="44"/>
                      </a:lnTo>
                      <a:lnTo>
                        <a:pt x="281" y="44"/>
                      </a:lnTo>
                      <a:lnTo>
                        <a:pt x="268" y="45"/>
                      </a:lnTo>
                      <a:lnTo>
                        <a:pt x="254" y="46"/>
                      </a:lnTo>
                      <a:lnTo>
                        <a:pt x="242" y="48"/>
                      </a:lnTo>
                      <a:lnTo>
                        <a:pt x="230" y="51"/>
                      </a:lnTo>
                      <a:lnTo>
                        <a:pt x="218" y="53"/>
                      </a:lnTo>
                      <a:lnTo>
                        <a:pt x="205" y="57"/>
                      </a:lnTo>
                      <a:lnTo>
                        <a:pt x="193" y="61"/>
                      </a:lnTo>
                      <a:lnTo>
                        <a:pt x="182" y="65"/>
                      </a:lnTo>
                      <a:lnTo>
                        <a:pt x="171" y="70"/>
                      </a:lnTo>
                      <a:lnTo>
                        <a:pt x="161" y="74"/>
                      </a:lnTo>
                      <a:lnTo>
                        <a:pt x="152" y="79"/>
                      </a:lnTo>
                      <a:lnTo>
                        <a:pt x="142" y="83"/>
                      </a:lnTo>
                      <a:lnTo>
                        <a:pt x="132" y="89"/>
                      </a:lnTo>
                      <a:lnTo>
                        <a:pt x="122" y="94"/>
                      </a:lnTo>
                      <a:lnTo>
                        <a:pt x="113" y="99"/>
                      </a:lnTo>
                      <a:lnTo>
                        <a:pt x="102" y="104"/>
                      </a:lnTo>
                      <a:lnTo>
                        <a:pt x="93" y="110"/>
                      </a:lnTo>
                      <a:lnTo>
                        <a:pt x="82" y="116"/>
                      </a:lnTo>
                      <a:lnTo>
                        <a:pt x="70" y="121"/>
                      </a:lnTo>
                      <a:lnTo>
                        <a:pt x="56" y="128"/>
                      </a:lnTo>
                      <a:lnTo>
                        <a:pt x="44" y="134"/>
                      </a:lnTo>
                      <a:lnTo>
                        <a:pt x="31" y="141"/>
                      </a:lnTo>
                      <a:lnTo>
                        <a:pt x="18" y="148"/>
                      </a:lnTo>
                      <a:lnTo>
                        <a:pt x="8" y="156"/>
                      </a:lnTo>
                      <a:lnTo>
                        <a:pt x="0" y="16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487"/>
                <p:cNvSpPr>
                  <a:spLocks/>
                </p:cNvSpPr>
                <p:nvPr/>
              </p:nvSpPr>
              <p:spPr bwMode="auto">
                <a:xfrm>
                  <a:off x="6931025" y="4708525"/>
                  <a:ext cx="415925" cy="614363"/>
                </a:xfrm>
                <a:custGeom>
                  <a:avLst/>
                  <a:gdLst>
                    <a:gd name="T0" fmla="*/ 3 w 525"/>
                    <a:gd name="T1" fmla="*/ 709 h 775"/>
                    <a:gd name="T2" fmla="*/ 3 w 525"/>
                    <a:gd name="T3" fmla="*/ 705 h 775"/>
                    <a:gd name="T4" fmla="*/ 4 w 525"/>
                    <a:gd name="T5" fmla="*/ 695 h 775"/>
                    <a:gd name="T6" fmla="*/ 6 w 525"/>
                    <a:gd name="T7" fmla="*/ 679 h 775"/>
                    <a:gd name="T8" fmla="*/ 10 w 525"/>
                    <a:gd name="T9" fmla="*/ 656 h 775"/>
                    <a:gd name="T10" fmla="*/ 15 w 525"/>
                    <a:gd name="T11" fmla="*/ 628 h 775"/>
                    <a:gd name="T12" fmla="*/ 25 w 525"/>
                    <a:gd name="T13" fmla="*/ 596 h 775"/>
                    <a:gd name="T14" fmla="*/ 36 w 525"/>
                    <a:gd name="T15" fmla="*/ 559 h 775"/>
                    <a:gd name="T16" fmla="*/ 52 w 525"/>
                    <a:gd name="T17" fmla="*/ 517 h 775"/>
                    <a:gd name="T18" fmla="*/ 72 w 525"/>
                    <a:gd name="T19" fmla="*/ 474 h 775"/>
                    <a:gd name="T20" fmla="*/ 96 w 525"/>
                    <a:gd name="T21" fmla="*/ 426 h 775"/>
                    <a:gd name="T22" fmla="*/ 125 w 525"/>
                    <a:gd name="T23" fmla="*/ 377 h 775"/>
                    <a:gd name="T24" fmla="*/ 161 w 525"/>
                    <a:gd name="T25" fmla="*/ 325 h 775"/>
                    <a:gd name="T26" fmla="*/ 201 w 525"/>
                    <a:gd name="T27" fmla="*/ 271 h 775"/>
                    <a:gd name="T28" fmla="*/ 249 w 525"/>
                    <a:gd name="T29" fmla="*/ 217 h 775"/>
                    <a:gd name="T30" fmla="*/ 303 w 525"/>
                    <a:gd name="T31" fmla="*/ 163 h 775"/>
                    <a:gd name="T32" fmla="*/ 366 w 525"/>
                    <a:gd name="T33" fmla="*/ 107 h 775"/>
                    <a:gd name="T34" fmla="*/ 370 w 525"/>
                    <a:gd name="T35" fmla="*/ 104 h 775"/>
                    <a:gd name="T36" fmla="*/ 382 w 525"/>
                    <a:gd name="T37" fmla="*/ 95 h 775"/>
                    <a:gd name="T38" fmla="*/ 400 w 525"/>
                    <a:gd name="T39" fmla="*/ 81 h 775"/>
                    <a:gd name="T40" fmla="*/ 423 w 525"/>
                    <a:gd name="T41" fmla="*/ 65 h 775"/>
                    <a:gd name="T42" fmla="*/ 447 w 525"/>
                    <a:gd name="T43" fmla="*/ 46 h 775"/>
                    <a:gd name="T44" fmla="*/ 475 w 525"/>
                    <a:gd name="T45" fmla="*/ 29 h 775"/>
                    <a:gd name="T46" fmla="*/ 500 w 525"/>
                    <a:gd name="T47" fmla="*/ 13 h 775"/>
                    <a:gd name="T48" fmla="*/ 525 w 525"/>
                    <a:gd name="T49" fmla="*/ 0 h 775"/>
                    <a:gd name="T50" fmla="*/ 522 w 525"/>
                    <a:gd name="T51" fmla="*/ 2 h 775"/>
                    <a:gd name="T52" fmla="*/ 514 w 525"/>
                    <a:gd name="T53" fmla="*/ 7 h 775"/>
                    <a:gd name="T54" fmla="*/ 503 w 525"/>
                    <a:gd name="T55" fmla="*/ 16 h 775"/>
                    <a:gd name="T56" fmla="*/ 485 w 525"/>
                    <a:gd name="T57" fmla="*/ 29 h 775"/>
                    <a:gd name="T58" fmla="*/ 466 w 525"/>
                    <a:gd name="T59" fmla="*/ 44 h 775"/>
                    <a:gd name="T60" fmla="*/ 443 w 525"/>
                    <a:gd name="T61" fmla="*/ 65 h 775"/>
                    <a:gd name="T62" fmla="*/ 418 w 525"/>
                    <a:gd name="T63" fmla="*/ 88 h 775"/>
                    <a:gd name="T64" fmla="*/ 390 w 525"/>
                    <a:gd name="T65" fmla="*/ 114 h 775"/>
                    <a:gd name="T66" fmla="*/ 361 w 525"/>
                    <a:gd name="T67" fmla="*/ 145 h 775"/>
                    <a:gd name="T68" fmla="*/ 330 w 525"/>
                    <a:gd name="T69" fmla="*/ 181 h 775"/>
                    <a:gd name="T70" fmla="*/ 299 w 525"/>
                    <a:gd name="T71" fmla="*/ 219 h 775"/>
                    <a:gd name="T72" fmla="*/ 268 w 525"/>
                    <a:gd name="T73" fmla="*/ 262 h 775"/>
                    <a:gd name="T74" fmla="*/ 237 w 525"/>
                    <a:gd name="T75" fmla="*/ 308 h 775"/>
                    <a:gd name="T76" fmla="*/ 206 w 525"/>
                    <a:gd name="T77" fmla="*/ 358 h 775"/>
                    <a:gd name="T78" fmla="*/ 176 w 525"/>
                    <a:gd name="T79" fmla="*/ 413 h 775"/>
                    <a:gd name="T80" fmla="*/ 148 w 525"/>
                    <a:gd name="T81" fmla="*/ 471 h 775"/>
                    <a:gd name="T82" fmla="*/ 143 w 525"/>
                    <a:gd name="T83" fmla="*/ 481 h 775"/>
                    <a:gd name="T84" fmla="*/ 132 w 525"/>
                    <a:gd name="T85" fmla="*/ 504 h 775"/>
                    <a:gd name="T86" fmla="*/ 115 w 525"/>
                    <a:gd name="T87" fmla="*/ 538 h 775"/>
                    <a:gd name="T88" fmla="*/ 96 w 525"/>
                    <a:gd name="T89" fmla="*/ 578 h 775"/>
                    <a:gd name="T90" fmla="*/ 79 w 525"/>
                    <a:gd name="T91" fmla="*/ 623 h 775"/>
                    <a:gd name="T92" fmla="*/ 64 w 525"/>
                    <a:gd name="T93" fmla="*/ 667 h 775"/>
                    <a:gd name="T94" fmla="*/ 56 w 525"/>
                    <a:gd name="T95" fmla="*/ 705 h 775"/>
                    <a:gd name="T96" fmla="*/ 57 w 525"/>
                    <a:gd name="T97" fmla="*/ 735 h 775"/>
                    <a:gd name="T98" fmla="*/ 3 w 525"/>
                    <a:gd name="T99" fmla="*/ 775 h 775"/>
                    <a:gd name="T100" fmla="*/ 2 w 525"/>
                    <a:gd name="T101" fmla="*/ 770 h 775"/>
                    <a:gd name="T102" fmla="*/ 0 w 525"/>
                    <a:gd name="T103" fmla="*/ 754 h 775"/>
                    <a:gd name="T104" fmla="*/ 0 w 525"/>
                    <a:gd name="T105" fmla="*/ 732 h 775"/>
                    <a:gd name="T106" fmla="*/ 3 w 525"/>
                    <a:gd name="T107" fmla="*/ 70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775">
                      <a:moveTo>
                        <a:pt x="3" y="709"/>
                      </a:moveTo>
                      <a:lnTo>
                        <a:pt x="3" y="705"/>
                      </a:lnTo>
                      <a:lnTo>
                        <a:pt x="4" y="695"/>
                      </a:lnTo>
                      <a:lnTo>
                        <a:pt x="6" y="679"/>
                      </a:lnTo>
                      <a:lnTo>
                        <a:pt x="10" y="656"/>
                      </a:lnTo>
                      <a:lnTo>
                        <a:pt x="15" y="628"/>
                      </a:lnTo>
                      <a:lnTo>
                        <a:pt x="25" y="596"/>
                      </a:lnTo>
                      <a:lnTo>
                        <a:pt x="36" y="559"/>
                      </a:lnTo>
                      <a:lnTo>
                        <a:pt x="52" y="517"/>
                      </a:lnTo>
                      <a:lnTo>
                        <a:pt x="72" y="474"/>
                      </a:lnTo>
                      <a:lnTo>
                        <a:pt x="96" y="426"/>
                      </a:lnTo>
                      <a:lnTo>
                        <a:pt x="125" y="377"/>
                      </a:lnTo>
                      <a:lnTo>
                        <a:pt x="161" y="325"/>
                      </a:lnTo>
                      <a:lnTo>
                        <a:pt x="201" y="271"/>
                      </a:lnTo>
                      <a:lnTo>
                        <a:pt x="249" y="217"/>
                      </a:lnTo>
                      <a:lnTo>
                        <a:pt x="303" y="163"/>
                      </a:lnTo>
                      <a:lnTo>
                        <a:pt x="366" y="107"/>
                      </a:lnTo>
                      <a:lnTo>
                        <a:pt x="370" y="104"/>
                      </a:lnTo>
                      <a:lnTo>
                        <a:pt x="382" y="95"/>
                      </a:lnTo>
                      <a:lnTo>
                        <a:pt x="400" y="81"/>
                      </a:lnTo>
                      <a:lnTo>
                        <a:pt x="423" y="65"/>
                      </a:lnTo>
                      <a:lnTo>
                        <a:pt x="447" y="46"/>
                      </a:lnTo>
                      <a:lnTo>
                        <a:pt x="475" y="29"/>
                      </a:lnTo>
                      <a:lnTo>
                        <a:pt x="500" y="13"/>
                      </a:lnTo>
                      <a:lnTo>
                        <a:pt x="525" y="0"/>
                      </a:lnTo>
                      <a:lnTo>
                        <a:pt x="522" y="2"/>
                      </a:lnTo>
                      <a:lnTo>
                        <a:pt x="514" y="7"/>
                      </a:lnTo>
                      <a:lnTo>
                        <a:pt x="503" y="16"/>
                      </a:lnTo>
                      <a:lnTo>
                        <a:pt x="485" y="29"/>
                      </a:lnTo>
                      <a:lnTo>
                        <a:pt x="466" y="44"/>
                      </a:lnTo>
                      <a:lnTo>
                        <a:pt x="443" y="65"/>
                      </a:lnTo>
                      <a:lnTo>
                        <a:pt x="418" y="88"/>
                      </a:lnTo>
                      <a:lnTo>
                        <a:pt x="390" y="114"/>
                      </a:lnTo>
                      <a:lnTo>
                        <a:pt x="361" y="145"/>
                      </a:lnTo>
                      <a:lnTo>
                        <a:pt x="330" y="181"/>
                      </a:lnTo>
                      <a:lnTo>
                        <a:pt x="299" y="219"/>
                      </a:lnTo>
                      <a:lnTo>
                        <a:pt x="268" y="262"/>
                      </a:lnTo>
                      <a:lnTo>
                        <a:pt x="237" y="308"/>
                      </a:lnTo>
                      <a:lnTo>
                        <a:pt x="206" y="358"/>
                      </a:lnTo>
                      <a:lnTo>
                        <a:pt x="176" y="413"/>
                      </a:lnTo>
                      <a:lnTo>
                        <a:pt x="148" y="471"/>
                      </a:lnTo>
                      <a:lnTo>
                        <a:pt x="143" y="481"/>
                      </a:lnTo>
                      <a:lnTo>
                        <a:pt x="132" y="504"/>
                      </a:lnTo>
                      <a:lnTo>
                        <a:pt x="115" y="538"/>
                      </a:lnTo>
                      <a:lnTo>
                        <a:pt x="96" y="578"/>
                      </a:lnTo>
                      <a:lnTo>
                        <a:pt x="79" y="623"/>
                      </a:lnTo>
                      <a:lnTo>
                        <a:pt x="64" y="667"/>
                      </a:lnTo>
                      <a:lnTo>
                        <a:pt x="56" y="705"/>
                      </a:lnTo>
                      <a:lnTo>
                        <a:pt x="57" y="735"/>
                      </a:lnTo>
                      <a:lnTo>
                        <a:pt x="3" y="775"/>
                      </a:lnTo>
                      <a:lnTo>
                        <a:pt x="2" y="770"/>
                      </a:lnTo>
                      <a:lnTo>
                        <a:pt x="0" y="754"/>
                      </a:lnTo>
                      <a:lnTo>
                        <a:pt x="0" y="732"/>
                      </a:lnTo>
                      <a:lnTo>
                        <a:pt x="3" y="709"/>
                      </a:lnTo>
                      <a:close/>
                    </a:path>
                  </a:pathLst>
                </a:custGeom>
                <a:solidFill>
                  <a:srgbClr val="00C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488"/>
                <p:cNvSpPr>
                  <a:spLocks/>
                </p:cNvSpPr>
                <p:nvPr/>
              </p:nvSpPr>
              <p:spPr bwMode="auto">
                <a:xfrm>
                  <a:off x="6953250" y="5321300"/>
                  <a:ext cx="633413" cy="141288"/>
                </a:xfrm>
                <a:custGeom>
                  <a:avLst/>
                  <a:gdLst>
                    <a:gd name="T0" fmla="*/ 6 w 800"/>
                    <a:gd name="T1" fmla="*/ 115 h 179"/>
                    <a:gd name="T2" fmla="*/ 14 w 800"/>
                    <a:gd name="T3" fmla="*/ 108 h 179"/>
                    <a:gd name="T4" fmla="*/ 34 w 800"/>
                    <a:gd name="T5" fmla="*/ 97 h 179"/>
                    <a:gd name="T6" fmla="*/ 63 w 800"/>
                    <a:gd name="T7" fmla="*/ 82 h 179"/>
                    <a:gd name="T8" fmla="*/ 106 w 800"/>
                    <a:gd name="T9" fmla="*/ 64 h 179"/>
                    <a:gd name="T10" fmla="*/ 164 w 800"/>
                    <a:gd name="T11" fmla="*/ 46 h 179"/>
                    <a:gd name="T12" fmla="*/ 239 w 800"/>
                    <a:gd name="T13" fmla="*/ 29 h 179"/>
                    <a:gd name="T14" fmla="*/ 330 w 800"/>
                    <a:gd name="T15" fmla="*/ 15 h 179"/>
                    <a:gd name="T16" fmla="*/ 436 w 800"/>
                    <a:gd name="T17" fmla="*/ 5 h 179"/>
                    <a:gd name="T18" fmla="*/ 527 w 800"/>
                    <a:gd name="T19" fmla="*/ 0 h 179"/>
                    <a:gd name="T20" fmla="*/ 600 w 800"/>
                    <a:gd name="T21" fmla="*/ 0 h 179"/>
                    <a:gd name="T22" fmla="*/ 659 w 800"/>
                    <a:gd name="T23" fmla="*/ 5 h 179"/>
                    <a:gd name="T24" fmla="*/ 705 w 800"/>
                    <a:gd name="T25" fmla="*/ 14 h 179"/>
                    <a:gd name="T26" fmla="*/ 741 w 800"/>
                    <a:gd name="T27" fmla="*/ 26 h 179"/>
                    <a:gd name="T28" fmla="*/ 769 w 800"/>
                    <a:gd name="T29" fmla="*/ 40 h 179"/>
                    <a:gd name="T30" fmla="*/ 790 w 800"/>
                    <a:gd name="T31" fmla="*/ 57 h 179"/>
                    <a:gd name="T32" fmla="*/ 799 w 800"/>
                    <a:gd name="T33" fmla="*/ 65 h 179"/>
                    <a:gd name="T34" fmla="*/ 790 w 800"/>
                    <a:gd name="T35" fmla="*/ 60 h 179"/>
                    <a:gd name="T36" fmla="*/ 773 w 800"/>
                    <a:gd name="T37" fmla="*/ 52 h 179"/>
                    <a:gd name="T38" fmla="*/ 747 w 800"/>
                    <a:gd name="T39" fmla="*/ 43 h 179"/>
                    <a:gd name="T40" fmla="*/ 709 w 800"/>
                    <a:gd name="T41" fmla="*/ 32 h 179"/>
                    <a:gd name="T42" fmla="*/ 660 w 800"/>
                    <a:gd name="T43" fmla="*/ 24 h 179"/>
                    <a:gd name="T44" fmla="*/ 599 w 800"/>
                    <a:gd name="T45" fmla="*/ 19 h 179"/>
                    <a:gd name="T46" fmla="*/ 527 w 800"/>
                    <a:gd name="T47" fmla="*/ 19 h 179"/>
                    <a:gd name="T48" fmla="*/ 443 w 800"/>
                    <a:gd name="T49" fmla="*/ 24 h 179"/>
                    <a:gd name="T50" fmla="*/ 362 w 800"/>
                    <a:gd name="T51" fmla="*/ 30 h 179"/>
                    <a:gd name="T52" fmla="*/ 288 w 800"/>
                    <a:gd name="T53" fmla="*/ 39 h 179"/>
                    <a:gd name="T54" fmla="*/ 220 w 800"/>
                    <a:gd name="T55" fmla="*/ 51 h 179"/>
                    <a:gd name="T56" fmla="*/ 160 w 800"/>
                    <a:gd name="T57" fmla="*/ 67 h 179"/>
                    <a:gd name="T58" fmla="*/ 106 w 800"/>
                    <a:gd name="T59" fmla="*/ 89 h 179"/>
                    <a:gd name="T60" fmla="*/ 60 w 800"/>
                    <a:gd name="T61" fmla="*/ 119 h 179"/>
                    <a:gd name="T62" fmla="*/ 21 w 800"/>
                    <a:gd name="T63" fmla="*/ 156 h 179"/>
                    <a:gd name="T64" fmla="*/ 4 w 800"/>
                    <a:gd name="T65" fmla="*/ 173 h 179"/>
                    <a:gd name="T66" fmla="*/ 0 w 800"/>
                    <a:gd name="T67" fmla="*/ 1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179">
                      <a:moveTo>
                        <a:pt x="5" y="117"/>
                      </a:moveTo>
                      <a:lnTo>
                        <a:pt x="6" y="115"/>
                      </a:lnTo>
                      <a:lnTo>
                        <a:pt x="9" y="113"/>
                      </a:lnTo>
                      <a:lnTo>
                        <a:pt x="14" y="108"/>
                      </a:lnTo>
                      <a:lnTo>
                        <a:pt x="22" y="104"/>
                      </a:lnTo>
                      <a:lnTo>
                        <a:pt x="34" y="97"/>
                      </a:lnTo>
                      <a:lnTo>
                        <a:pt x="46" y="90"/>
                      </a:lnTo>
                      <a:lnTo>
                        <a:pt x="63" y="82"/>
                      </a:lnTo>
                      <a:lnTo>
                        <a:pt x="83" y="73"/>
                      </a:lnTo>
                      <a:lnTo>
                        <a:pt x="106" y="64"/>
                      </a:lnTo>
                      <a:lnTo>
                        <a:pt x="134" y="55"/>
                      </a:lnTo>
                      <a:lnTo>
                        <a:pt x="164" y="46"/>
                      </a:lnTo>
                      <a:lnTo>
                        <a:pt x="199" y="37"/>
                      </a:lnTo>
                      <a:lnTo>
                        <a:pt x="239" y="29"/>
                      </a:lnTo>
                      <a:lnTo>
                        <a:pt x="281" y="22"/>
                      </a:lnTo>
                      <a:lnTo>
                        <a:pt x="330" y="15"/>
                      </a:lnTo>
                      <a:lnTo>
                        <a:pt x="383" y="9"/>
                      </a:lnTo>
                      <a:lnTo>
                        <a:pt x="436" y="5"/>
                      </a:lnTo>
                      <a:lnTo>
                        <a:pt x="484" y="1"/>
                      </a:lnTo>
                      <a:lnTo>
                        <a:pt x="527" y="0"/>
                      </a:lnTo>
                      <a:lnTo>
                        <a:pt x="566" y="0"/>
                      </a:lnTo>
                      <a:lnTo>
                        <a:pt x="600" y="0"/>
                      </a:lnTo>
                      <a:lnTo>
                        <a:pt x="631" y="2"/>
                      </a:lnTo>
                      <a:lnTo>
                        <a:pt x="659" y="5"/>
                      </a:lnTo>
                      <a:lnTo>
                        <a:pt x="684" y="9"/>
                      </a:lnTo>
                      <a:lnTo>
                        <a:pt x="705" y="14"/>
                      </a:lnTo>
                      <a:lnTo>
                        <a:pt x="725" y="20"/>
                      </a:lnTo>
                      <a:lnTo>
                        <a:pt x="741" y="26"/>
                      </a:lnTo>
                      <a:lnTo>
                        <a:pt x="756" y="32"/>
                      </a:lnTo>
                      <a:lnTo>
                        <a:pt x="769" y="40"/>
                      </a:lnTo>
                      <a:lnTo>
                        <a:pt x="780" y="49"/>
                      </a:lnTo>
                      <a:lnTo>
                        <a:pt x="790" y="57"/>
                      </a:lnTo>
                      <a:lnTo>
                        <a:pt x="800" y="66"/>
                      </a:lnTo>
                      <a:lnTo>
                        <a:pt x="799" y="65"/>
                      </a:lnTo>
                      <a:lnTo>
                        <a:pt x="795" y="64"/>
                      </a:lnTo>
                      <a:lnTo>
                        <a:pt x="790" y="60"/>
                      </a:lnTo>
                      <a:lnTo>
                        <a:pt x="782" y="57"/>
                      </a:lnTo>
                      <a:lnTo>
                        <a:pt x="773" y="52"/>
                      </a:lnTo>
                      <a:lnTo>
                        <a:pt x="760" y="47"/>
                      </a:lnTo>
                      <a:lnTo>
                        <a:pt x="747" y="43"/>
                      </a:lnTo>
                      <a:lnTo>
                        <a:pt x="729" y="37"/>
                      </a:lnTo>
                      <a:lnTo>
                        <a:pt x="709" y="32"/>
                      </a:lnTo>
                      <a:lnTo>
                        <a:pt x="686" y="28"/>
                      </a:lnTo>
                      <a:lnTo>
                        <a:pt x="660" y="24"/>
                      </a:lnTo>
                      <a:lnTo>
                        <a:pt x="631" y="21"/>
                      </a:lnTo>
                      <a:lnTo>
                        <a:pt x="599" y="19"/>
                      </a:lnTo>
                      <a:lnTo>
                        <a:pt x="565" y="19"/>
                      </a:lnTo>
                      <a:lnTo>
                        <a:pt x="527" y="19"/>
                      </a:lnTo>
                      <a:lnTo>
                        <a:pt x="485" y="21"/>
                      </a:lnTo>
                      <a:lnTo>
                        <a:pt x="443" y="24"/>
                      </a:lnTo>
                      <a:lnTo>
                        <a:pt x="401" y="27"/>
                      </a:lnTo>
                      <a:lnTo>
                        <a:pt x="362" y="30"/>
                      </a:lnTo>
                      <a:lnTo>
                        <a:pt x="324" y="35"/>
                      </a:lnTo>
                      <a:lnTo>
                        <a:pt x="288" y="39"/>
                      </a:lnTo>
                      <a:lnTo>
                        <a:pt x="254" y="44"/>
                      </a:lnTo>
                      <a:lnTo>
                        <a:pt x="220" y="51"/>
                      </a:lnTo>
                      <a:lnTo>
                        <a:pt x="189" y="58"/>
                      </a:lnTo>
                      <a:lnTo>
                        <a:pt x="160" y="67"/>
                      </a:lnTo>
                      <a:lnTo>
                        <a:pt x="133" y="77"/>
                      </a:lnTo>
                      <a:lnTo>
                        <a:pt x="106" y="89"/>
                      </a:lnTo>
                      <a:lnTo>
                        <a:pt x="82" y="103"/>
                      </a:lnTo>
                      <a:lnTo>
                        <a:pt x="60" y="119"/>
                      </a:lnTo>
                      <a:lnTo>
                        <a:pt x="39" y="136"/>
                      </a:lnTo>
                      <a:lnTo>
                        <a:pt x="21" y="156"/>
                      </a:lnTo>
                      <a:lnTo>
                        <a:pt x="5" y="179"/>
                      </a:lnTo>
                      <a:lnTo>
                        <a:pt x="4" y="173"/>
                      </a:lnTo>
                      <a:lnTo>
                        <a:pt x="1" y="157"/>
                      </a:lnTo>
                      <a:lnTo>
                        <a:pt x="0" y="136"/>
                      </a:lnTo>
                      <a:lnTo>
                        <a:pt x="5" y="117"/>
                      </a:lnTo>
                      <a:close/>
                    </a:path>
                  </a:pathLst>
                </a:custGeom>
                <a:solidFill>
                  <a:srgbClr val="33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489"/>
                <p:cNvSpPr>
                  <a:spLocks/>
                </p:cNvSpPr>
                <p:nvPr/>
              </p:nvSpPr>
              <p:spPr bwMode="auto">
                <a:xfrm>
                  <a:off x="7008813" y="5364163"/>
                  <a:ext cx="106363" cy="96838"/>
                </a:xfrm>
                <a:custGeom>
                  <a:avLst/>
                  <a:gdLst>
                    <a:gd name="T0" fmla="*/ 0 w 132"/>
                    <a:gd name="T1" fmla="*/ 121 h 121"/>
                    <a:gd name="T2" fmla="*/ 1 w 132"/>
                    <a:gd name="T3" fmla="*/ 118 h 121"/>
                    <a:gd name="T4" fmla="*/ 5 w 132"/>
                    <a:gd name="T5" fmla="*/ 106 h 121"/>
                    <a:gd name="T6" fmla="*/ 11 w 132"/>
                    <a:gd name="T7" fmla="*/ 91 h 121"/>
                    <a:gd name="T8" fmla="*/ 20 w 132"/>
                    <a:gd name="T9" fmla="*/ 74 h 121"/>
                    <a:gd name="T10" fmla="*/ 29 w 132"/>
                    <a:gd name="T11" fmla="*/ 56 h 121"/>
                    <a:gd name="T12" fmla="*/ 40 w 132"/>
                    <a:gd name="T13" fmla="*/ 39 h 121"/>
                    <a:gd name="T14" fmla="*/ 53 w 132"/>
                    <a:gd name="T15" fmla="*/ 27 h 121"/>
                    <a:gd name="T16" fmla="*/ 64 w 132"/>
                    <a:gd name="T17" fmla="*/ 20 h 121"/>
                    <a:gd name="T18" fmla="*/ 132 w 132"/>
                    <a:gd name="T19" fmla="*/ 0 h 121"/>
                    <a:gd name="T20" fmla="*/ 130 w 132"/>
                    <a:gd name="T21" fmla="*/ 4 h 121"/>
                    <a:gd name="T22" fmla="*/ 124 w 132"/>
                    <a:gd name="T23" fmla="*/ 13 h 121"/>
                    <a:gd name="T24" fmla="*/ 115 w 132"/>
                    <a:gd name="T25" fmla="*/ 26 h 121"/>
                    <a:gd name="T26" fmla="*/ 103 w 132"/>
                    <a:gd name="T27" fmla="*/ 42 h 121"/>
                    <a:gd name="T28" fmla="*/ 92 w 132"/>
                    <a:gd name="T29" fmla="*/ 58 h 121"/>
                    <a:gd name="T30" fmla="*/ 80 w 132"/>
                    <a:gd name="T31" fmla="*/ 74 h 121"/>
                    <a:gd name="T32" fmla="*/ 71 w 132"/>
                    <a:gd name="T33" fmla="*/ 88 h 121"/>
                    <a:gd name="T34" fmla="*/ 63 w 132"/>
                    <a:gd name="T35" fmla="*/ 98 h 121"/>
                    <a:gd name="T36" fmla="*/ 61 w 132"/>
                    <a:gd name="T37" fmla="*/ 99 h 121"/>
                    <a:gd name="T38" fmla="*/ 55 w 132"/>
                    <a:gd name="T39" fmla="*/ 101 h 121"/>
                    <a:gd name="T40" fmla="*/ 46 w 132"/>
                    <a:gd name="T41" fmla="*/ 103 h 121"/>
                    <a:gd name="T42" fmla="*/ 36 w 132"/>
                    <a:gd name="T43" fmla="*/ 106 h 121"/>
                    <a:gd name="T44" fmla="*/ 25 w 132"/>
                    <a:gd name="T45" fmla="*/ 111 h 121"/>
                    <a:gd name="T46" fmla="*/ 15 w 132"/>
                    <a:gd name="T47" fmla="*/ 114 h 121"/>
                    <a:gd name="T48" fmla="*/ 6 w 132"/>
                    <a:gd name="T49" fmla="*/ 118 h 121"/>
                    <a:gd name="T50" fmla="*/ 0 w 132"/>
                    <a:gd name="T5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21">
                      <a:moveTo>
                        <a:pt x="0" y="121"/>
                      </a:moveTo>
                      <a:lnTo>
                        <a:pt x="1" y="118"/>
                      </a:lnTo>
                      <a:lnTo>
                        <a:pt x="5" y="106"/>
                      </a:lnTo>
                      <a:lnTo>
                        <a:pt x="11" y="91"/>
                      </a:lnTo>
                      <a:lnTo>
                        <a:pt x="20" y="74"/>
                      </a:lnTo>
                      <a:lnTo>
                        <a:pt x="29" y="56"/>
                      </a:lnTo>
                      <a:lnTo>
                        <a:pt x="40" y="39"/>
                      </a:lnTo>
                      <a:lnTo>
                        <a:pt x="53" y="27"/>
                      </a:lnTo>
                      <a:lnTo>
                        <a:pt x="64" y="20"/>
                      </a:lnTo>
                      <a:lnTo>
                        <a:pt x="132" y="0"/>
                      </a:lnTo>
                      <a:lnTo>
                        <a:pt x="130" y="4"/>
                      </a:lnTo>
                      <a:lnTo>
                        <a:pt x="124" y="13"/>
                      </a:lnTo>
                      <a:lnTo>
                        <a:pt x="115" y="26"/>
                      </a:lnTo>
                      <a:lnTo>
                        <a:pt x="103" y="42"/>
                      </a:lnTo>
                      <a:lnTo>
                        <a:pt x="92" y="58"/>
                      </a:lnTo>
                      <a:lnTo>
                        <a:pt x="80" y="74"/>
                      </a:lnTo>
                      <a:lnTo>
                        <a:pt x="71" y="88"/>
                      </a:lnTo>
                      <a:lnTo>
                        <a:pt x="63" y="98"/>
                      </a:lnTo>
                      <a:lnTo>
                        <a:pt x="61" y="99"/>
                      </a:lnTo>
                      <a:lnTo>
                        <a:pt x="55" y="101"/>
                      </a:lnTo>
                      <a:lnTo>
                        <a:pt x="46" y="103"/>
                      </a:lnTo>
                      <a:lnTo>
                        <a:pt x="36" y="106"/>
                      </a:lnTo>
                      <a:lnTo>
                        <a:pt x="25" y="111"/>
                      </a:lnTo>
                      <a:lnTo>
                        <a:pt x="15" y="114"/>
                      </a:lnTo>
                      <a:lnTo>
                        <a:pt x="6" y="118"/>
                      </a:lnTo>
                      <a:lnTo>
                        <a:pt x="0" y="121"/>
                      </a:lnTo>
                      <a:close/>
                    </a:path>
                  </a:pathLst>
                </a:custGeom>
                <a:solidFill>
                  <a:srgbClr val="00B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490"/>
                <p:cNvSpPr>
                  <a:spLocks/>
                </p:cNvSpPr>
                <p:nvPr/>
              </p:nvSpPr>
              <p:spPr bwMode="auto">
                <a:xfrm>
                  <a:off x="7050088" y="5137150"/>
                  <a:ext cx="315913" cy="228600"/>
                </a:xfrm>
                <a:custGeom>
                  <a:avLst/>
                  <a:gdLst>
                    <a:gd name="T0" fmla="*/ 249 w 399"/>
                    <a:gd name="T1" fmla="*/ 62 h 290"/>
                    <a:gd name="T2" fmla="*/ 230 w 399"/>
                    <a:gd name="T3" fmla="*/ 73 h 290"/>
                    <a:gd name="T4" fmla="*/ 210 w 399"/>
                    <a:gd name="T5" fmla="*/ 88 h 290"/>
                    <a:gd name="T6" fmla="*/ 189 w 399"/>
                    <a:gd name="T7" fmla="*/ 103 h 290"/>
                    <a:gd name="T8" fmla="*/ 168 w 399"/>
                    <a:gd name="T9" fmla="*/ 121 h 290"/>
                    <a:gd name="T10" fmla="*/ 148 w 399"/>
                    <a:gd name="T11" fmla="*/ 140 h 290"/>
                    <a:gd name="T12" fmla="*/ 127 w 399"/>
                    <a:gd name="T13" fmla="*/ 158 h 290"/>
                    <a:gd name="T14" fmla="*/ 106 w 399"/>
                    <a:gd name="T15" fmla="*/ 178 h 290"/>
                    <a:gd name="T16" fmla="*/ 88 w 399"/>
                    <a:gd name="T17" fmla="*/ 196 h 290"/>
                    <a:gd name="T18" fmla="*/ 69 w 399"/>
                    <a:gd name="T19" fmla="*/ 215 h 290"/>
                    <a:gd name="T20" fmla="*/ 53 w 399"/>
                    <a:gd name="T21" fmla="*/ 232 h 290"/>
                    <a:gd name="T22" fmla="*/ 38 w 399"/>
                    <a:gd name="T23" fmla="*/ 248 h 290"/>
                    <a:gd name="T24" fmla="*/ 26 w 399"/>
                    <a:gd name="T25" fmla="*/ 262 h 290"/>
                    <a:gd name="T26" fmla="*/ 15 w 399"/>
                    <a:gd name="T27" fmla="*/ 273 h 290"/>
                    <a:gd name="T28" fmla="*/ 7 w 399"/>
                    <a:gd name="T29" fmla="*/ 283 h 290"/>
                    <a:gd name="T30" fmla="*/ 1 w 399"/>
                    <a:gd name="T31" fmla="*/ 287 h 290"/>
                    <a:gd name="T32" fmla="*/ 0 w 399"/>
                    <a:gd name="T33" fmla="*/ 290 h 290"/>
                    <a:gd name="T34" fmla="*/ 85 w 399"/>
                    <a:gd name="T35" fmla="*/ 267 h 290"/>
                    <a:gd name="T36" fmla="*/ 111 w 399"/>
                    <a:gd name="T37" fmla="*/ 239 h 290"/>
                    <a:gd name="T38" fmla="*/ 137 w 399"/>
                    <a:gd name="T39" fmla="*/ 214 h 290"/>
                    <a:gd name="T40" fmla="*/ 164 w 399"/>
                    <a:gd name="T41" fmla="*/ 188 h 290"/>
                    <a:gd name="T42" fmla="*/ 190 w 399"/>
                    <a:gd name="T43" fmla="*/ 163 h 290"/>
                    <a:gd name="T44" fmla="*/ 217 w 399"/>
                    <a:gd name="T45" fmla="*/ 140 h 290"/>
                    <a:gd name="T46" fmla="*/ 243 w 399"/>
                    <a:gd name="T47" fmla="*/ 118 h 290"/>
                    <a:gd name="T48" fmla="*/ 269 w 399"/>
                    <a:gd name="T49" fmla="*/ 97 h 290"/>
                    <a:gd name="T50" fmla="*/ 293 w 399"/>
                    <a:gd name="T51" fmla="*/ 79 h 290"/>
                    <a:gd name="T52" fmla="*/ 315 w 399"/>
                    <a:gd name="T53" fmla="*/ 62 h 290"/>
                    <a:gd name="T54" fmla="*/ 335 w 399"/>
                    <a:gd name="T55" fmla="*/ 47 h 290"/>
                    <a:gd name="T56" fmla="*/ 353 w 399"/>
                    <a:gd name="T57" fmla="*/ 33 h 290"/>
                    <a:gd name="T58" fmla="*/ 369 w 399"/>
                    <a:gd name="T59" fmla="*/ 21 h 290"/>
                    <a:gd name="T60" fmla="*/ 382 w 399"/>
                    <a:gd name="T61" fmla="*/ 12 h 290"/>
                    <a:gd name="T62" fmla="*/ 391 w 399"/>
                    <a:gd name="T63" fmla="*/ 6 h 290"/>
                    <a:gd name="T64" fmla="*/ 397 w 399"/>
                    <a:gd name="T65" fmla="*/ 2 h 290"/>
                    <a:gd name="T66" fmla="*/ 399 w 399"/>
                    <a:gd name="T67" fmla="*/ 0 h 290"/>
                    <a:gd name="T68" fmla="*/ 375 w 399"/>
                    <a:gd name="T69" fmla="*/ 6 h 290"/>
                    <a:gd name="T70" fmla="*/ 349 w 399"/>
                    <a:gd name="T71" fmla="*/ 14 h 290"/>
                    <a:gd name="T72" fmla="*/ 325 w 399"/>
                    <a:gd name="T73" fmla="*/ 25 h 290"/>
                    <a:gd name="T74" fmla="*/ 301 w 399"/>
                    <a:gd name="T75" fmla="*/ 35 h 290"/>
                    <a:gd name="T76" fmla="*/ 280 w 399"/>
                    <a:gd name="T77" fmla="*/ 45 h 290"/>
                    <a:gd name="T78" fmla="*/ 264 w 399"/>
                    <a:gd name="T79" fmla="*/ 53 h 290"/>
                    <a:gd name="T80" fmla="*/ 253 w 399"/>
                    <a:gd name="T81" fmla="*/ 59 h 290"/>
                    <a:gd name="T82" fmla="*/ 249 w 399"/>
                    <a:gd name="T83" fmla="*/ 6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 h="290">
                      <a:moveTo>
                        <a:pt x="249" y="62"/>
                      </a:moveTo>
                      <a:lnTo>
                        <a:pt x="230" y="73"/>
                      </a:lnTo>
                      <a:lnTo>
                        <a:pt x="210" y="88"/>
                      </a:lnTo>
                      <a:lnTo>
                        <a:pt x="189" y="103"/>
                      </a:lnTo>
                      <a:lnTo>
                        <a:pt x="168" y="121"/>
                      </a:lnTo>
                      <a:lnTo>
                        <a:pt x="148" y="140"/>
                      </a:lnTo>
                      <a:lnTo>
                        <a:pt x="127" y="158"/>
                      </a:lnTo>
                      <a:lnTo>
                        <a:pt x="106" y="178"/>
                      </a:lnTo>
                      <a:lnTo>
                        <a:pt x="88" y="196"/>
                      </a:lnTo>
                      <a:lnTo>
                        <a:pt x="69" y="215"/>
                      </a:lnTo>
                      <a:lnTo>
                        <a:pt x="53" y="232"/>
                      </a:lnTo>
                      <a:lnTo>
                        <a:pt x="38" y="248"/>
                      </a:lnTo>
                      <a:lnTo>
                        <a:pt x="26" y="262"/>
                      </a:lnTo>
                      <a:lnTo>
                        <a:pt x="15" y="273"/>
                      </a:lnTo>
                      <a:lnTo>
                        <a:pt x="7" y="283"/>
                      </a:lnTo>
                      <a:lnTo>
                        <a:pt x="1" y="287"/>
                      </a:lnTo>
                      <a:lnTo>
                        <a:pt x="0" y="290"/>
                      </a:lnTo>
                      <a:lnTo>
                        <a:pt x="85" y="267"/>
                      </a:lnTo>
                      <a:lnTo>
                        <a:pt x="111" y="239"/>
                      </a:lnTo>
                      <a:lnTo>
                        <a:pt x="137" y="214"/>
                      </a:lnTo>
                      <a:lnTo>
                        <a:pt x="164" y="188"/>
                      </a:lnTo>
                      <a:lnTo>
                        <a:pt x="190" y="163"/>
                      </a:lnTo>
                      <a:lnTo>
                        <a:pt x="217" y="140"/>
                      </a:lnTo>
                      <a:lnTo>
                        <a:pt x="243" y="118"/>
                      </a:lnTo>
                      <a:lnTo>
                        <a:pt x="269" y="97"/>
                      </a:lnTo>
                      <a:lnTo>
                        <a:pt x="293" y="79"/>
                      </a:lnTo>
                      <a:lnTo>
                        <a:pt x="315" y="62"/>
                      </a:lnTo>
                      <a:lnTo>
                        <a:pt x="335" y="47"/>
                      </a:lnTo>
                      <a:lnTo>
                        <a:pt x="353" y="33"/>
                      </a:lnTo>
                      <a:lnTo>
                        <a:pt x="369" y="21"/>
                      </a:lnTo>
                      <a:lnTo>
                        <a:pt x="382" y="12"/>
                      </a:lnTo>
                      <a:lnTo>
                        <a:pt x="391" y="6"/>
                      </a:lnTo>
                      <a:lnTo>
                        <a:pt x="397" y="2"/>
                      </a:lnTo>
                      <a:lnTo>
                        <a:pt x="399" y="0"/>
                      </a:lnTo>
                      <a:lnTo>
                        <a:pt x="375" y="6"/>
                      </a:lnTo>
                      <a:lnTo>
                        <a:pt x="349" y="14"/>
                      </a:lnTo>
                      <a:lnTo>
                        <a:pt x="325" y="25"/>
                      </a:lnTo>
                      <a:lnTo>
                        <a:pt x="301" y="35"/>
                      </a:lnTo>
                      <a:lnTo>
                        <a:pt x="280" y="45"/>
                      </a:lnTo>
                      <a:lnTo>
                        <a:pt x="264" y="53"/>
                      </a:lnTo>
                      <a:lnTo>
                        <a:pt x="253" y="59"/>
                      </a:lnTo>
                      <a:lnTo>
                        <a:pt x="249" y="62"/>
                      </a:lnTo>
                      <a:close/>
                    </a:path>
                  </a:pathLst>
                </a:custGeom>
                <a:solidFill>
                  <a:srgbClr val="00B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491"/>
                <p:cNvSpPr>
                  <a:spLocks/>
                </p:cNvSpPr>
                <p:nvPr/>
              </p:nvSpPr>
              <p:spPr bwMode="auto">
                <a:xfrm>
                  <a:off x="7107238" y="5243513"/>
                  <a:ext cx="712788" cy="180975"/>
                </a:xfrm>
                <a:custGeom>
                  <a:avLst/>
                  <a:gdLst>
                    <a:gd name="T0" fmla="*/ 1 w 897"/>
                    <a:gd name="T1" fmla="*/ 226 h 228"/>
                    <a:gd name="T2" fmla="*/ 12 w 897"/>
                    <a:gd name="T3" fmla="*/ 212 h 228"/>
                    <a:gd name="T4" fmla="*/ 34 w 897"/>
                    <a:gd name="T5" fmla="*/ 187 h 228"/>
                    <a:gd name="T6" fmla="*/ 68 w 897"/>
                    <a:gd name="T7" fmla="*/ 156 h 228"/>
                    <a:gd name="T8" fmla="*/ 113 w 897"/>
                    <a:gd name="T9" fmla="*/ 120 h 228"/>
                    <a:gd name="T10" fmla="*/ 168 w 897"/>
                    <a:gd name="T11" fmla="*/ 84 h 228"/>
                    <a:gd name="T12" fmla="*/ 235 w 897"/>
                    <a:gd name="T13" fmla="*/ 52 h 228"/>
                    <a:gd name="T14" fmla="*/ 313 w 897"/>
                    <a:gd name="T15" fmla="*/ 27 h 228"/>
                    <a:gd name="T16" fmla="*/ 400 w 897"/>
                    <a:gd name="T17" fmla="*/ 12 h 228"/>
                    <a:gd name="T18" fmla="*/ 487 w 897"/>
                    <a:gd name="T19" fmla="*/ 4 h 228"/>
                    <a:gd name="T20" fmla="*/ 570 w 897"/>
                    <a:gd name="T21" fmla="*/ 0 h 228"/>
                    <a:gd name="T22" fmla="*/ 648 w 897"/>
                    <a:gd name="T23" fmla="*/ 6 h 228"/>
                    <a:gd name="T24" fmla="*/ 720 w 897"/>
                    <a:gd name="T25" fmla="*/ 21 h 228"/>
                    <a:gd name="T26" fmla="*/ 783 w 897"/>
                    <a:gd name="T27" fmla="*/ 46 h 228"/>
                    <a:gd name="T28" fmla="*/ 837 w 897"/>
                    <a:gd name="T29" fmla="*/ 83 h 228"/>
                    <a:gd name="T30" fmla="*/ 880 w 897"/>
                    <a:gd name="T31" fmla="*/ 134 h 228"/>
                    <a:gd name="T32" fmla="*/ 896 w 897"/>
                    <a:gd name="T33" fmla="*/ 163 h 228"/>
                    <a:gd name="T34" fmla="*/ 882 w 897"/>
                    <a:gd name="T35" fmla="*/ 146 h 228"/>
                    <a:gd name="T36" fmla="*/ 854 w 897"/>
                    <a:gd name="T37" fmla="*/ 120 h 228"/>
                    <a:gd name="T38" fmla="*/ 807 w 897"/>
                    <a:gd name="T39" fmla="*/ 89 h 228"/>
                    <a:gd name="T40" fmla="*/ 743 w 897"/>
                    <a:gd name="T41" fmla="*/ 60 h 228"/>
                    <a:gd name="T42" fmla="*/ 659 w 897"/>
                    <a:gd name="T43" fmla="*/ 39 h 228"/>
                    <a:gd name="T44" fmla="*/ 552 w 897"/>
                    <a:gd name="T45" fmla="*/ 32 h 228"/>
                    <a:gd name="T46" fmla="*/ 420 w 897"/>
                    <a:gd name="T47" fmla="*/ 45 h 228"/>
                    <a:gd name="T48" fmla="*/ 343 w 897"/>
                    <a:gd name="T49" fmla="*/ 62 h 228"/>
                    <a:gd name="T50" fmla="*/ 322 w 897"/>
                    <a:gd name="T51" fmla="*/ 69 h 228"/>
                    <a:gd name="T52" fmla="*/ 288 w 897"/>
                    <a:gd name="T53" fmla="*/ 82 h 228"/>
                    <a:gd name="T54" fmla="*/ 243 w 897"/>
                    <a:gd name="T55" fmla="*/ 100 h 228"/>
                    <a:gd name="T56" fmla="*/ 193 w 897"/>
                    <a:gd name="T57" fmla="*/ 122 h 228"/>
                    <a:gd name="T58" fmla="*/ 144 w 897"/>
                    <a:gd name="T59" fmla="*/ 148 h 228"/>
                    <a:gd name="T60" fmla="*/ 101 w 897"/>
                    <a:gd name="T61" fmla="*/ 175 h 228"/>
                    <a:gd name="T62" fmla="*/ 68 w 897"/>
                    <a:gd name="T63" fmla="*/ 204 h 228"/>
                    <a:gd name="T64" fmla="*/ 0 w 897"/>
                    <a:gd name="T6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7" h="228">
                      <a:moveTo>
                        <a:pt x="0" y="228"/>
                      </a:moveTo>
                      <a:lnTo>
                        <a:pt x="1" y="226"/>
                      </a:lnTo>
                      <a:lnTo>
                        <a:pt x="6" y="221"/>
                      </a:lnTo>
                      <a:lnTo>
                        <a:pt x="12" y="212"/>
                      </a:lnTo>
                      <a:lnTo>
                        <a:pt x="22" y="201"/>
                      </a:lnTo>
                      <a:lnTo>
                        <a:pt x="34" y="187"/>
                      </a:lnTo>
                      <a:lnTo>
                        <a:pt x="49" y="172"/>
                      </a:lnTo>
                      <a:lnTo>
                        <a:pt x="68" y="156"/>
                      </a:lnTo>
                      <a:lnTo>
                        <a:pt x="89" y="137"/>
                      </a:lnTo>
                      <a:lnTo>
                        <a:pt x="113" y="120"/>
                      </a:lnTo>
                      <a:lnTo>
                        <a:pt x="139" y="101"/>
                      </a:lnTo>
                      <a:lnTo>
                        <a:pt x="168" y="84"/>
                      </a:lnTo>
                      <a:lnTo>
                        <a:pt x="200" y="67"/>
                      </a:lnTo>
                      <a:lnTo>
                        <a:pt x="235" y="52"/>
                      </a:lnTo>
                      <a:lnTo>
                        <a:pt x="273" y="38"/>
                      </a:lnTo>
                      <a:lnTo>
                        <a:pt x="313" y="27"/>
                      </a:lnTo>
                      <a:lnTo>
                        <a:pt x="356" y="19"/>
                      </a:lnTo>
                      <a:lnTo>
                        <a:pt x="400" y="12"/>
                      </a:lnTo>
                      <a:lnTo>
                        <a:pt x="443" y="7"/>
                      </a:lnTo>
                      <a:lnTo>
                        <a:pt x="487" y="4"/>
                      </a:lnTo>
                      <a:lnTo>
                        <a:pt x="530" y="1"/>
                      </a:lnTo>
                      <a:lnTo>
                        <a:pt x="570" y="0"/>
                      </a:lnTo>
                      <a:lnTo>
                        <a:pt x="610" y="2"/>
                      </a:lnTo>
                      <a:lnTo>
                        <a:pt x="648" y="6"/>
                      </a:lnTo>
                      <a:lnTo>
                        <a:pt x="685" y="12"/>
                      </a:lnTo>
                      <a:lnTo>
                        <a:pt x="720" y="21"/>
                      </a:lnTo>
                      <a:lnTo>
                        <a:pt x="753" y="32"/>
                      </a:lnTo>
                      <a:lnTo>
                        <a:pt x="783" y="46"/>
                      </a:lnTo>
                      <a:lnTo>
                        <a:pt x="812" y="63"/>
                      </a:lnTo>
                      <a:lnTo>
                        <a:pt x="837" y="83"/>
                      </a:lnTo>
                      <a:lnTo>
                        <a:pt x="860" y="107"/>
                      </a:lnTo>
                      <a:lnTo>
                        <a:pt x="880" y="134"/>
                      </a:lnTo>
                      <a:lnTo>
                        <a:pt x="897" y="165"/>
                      </a:lnTo>
                      <a:lnTo>
                        <a:pt x="896" y="163"/>
                      </a:lnTo>
                      <a:lnTo>
                        <a:pt x="890" y="156"/>
                      </a:lnTo>
                      <a:lnTo>
                        <a:pt x="882" y="146"/>
                      </a:lnTo>
                      <a:lnTo>
                        <a:pt x="870" y="134"/>
                      </a:lnTo>
                      <a:lnTo>
                        <a:pt x="854" y="120"/>
                      </a:lnTo>
                      <a:lnTo>
                        <a:pt x="833" y="105"/>
                      </a:lnTo>
                      <a:lnTo>
                        <a:pt x="807" y="89"/>
                      </a:lnTo>
                      <a:lnTo>
                        <a:pt x="777" y="74"/>
                      </a:lnTo>
                      <a:lnTo>
                        <a:pt x="743" y="60"/>
                      </a:lnTo>
                      <a:lnTo>
                        <a:pt x="704" y="48"/>
                      </a:lnTo>
                      <a:lnTo>
                        <a:pt x="659" y="39"/>
                      </a:lnTo>
                      <a:lnTo>
                        <a:pt x="608" y="33"/>
                      </a:lnTo>
                      <a:lnTo>
                        <a:pt x="552" y="32"/>
                      </a:lnTo>
                      <a:lnTo>
                        <a:pt x="489" y="36"/>
                      </a:lnTo>
                      <a:lnTo>
                        <a:pt x="420" y="45"/>
                      </a:lnTo>
                      <a:lnTo>
                        <a:pt x="345" y="61"/>
                      </a:lnTo>
                      <a:lnTo>
                        <a:pt x="343" y="62"/>
                      </a:lnTo>
                      <a:lnTo>
                        <a:pt x="335" y="65"/>
                      </a:lnTo>
                      <a:lnTo>
                        <a:pt x="322" y="69"/>
                      </a:lnTo>
                      <a:lnTo>
                        <a:pt x="306" y="75"/>
                      </a:lnTo>
                      <a:lnTo>
                        <a:pt x="288" y="82"/>
                      </a:lnTo>
                      <a:lnTo>
                        <a:pt x="266" y="90"/>
                      </a:lnTo>
                      <a:lnTo>
                        <a:pt x="243" y="100"/>
                      </a:lnTo>
                      <a:lnTo>
                        <a:pt x="219" y="111"/>
                      </a:lnTo>
                      <a:lnTo>
                        <a:pt x="193" y="122"/>
                      </a:lnTo>
                      <a:lnTo>
                        <a:pt x="168" y="135"/>
                      </a:lnTo>
                      <a:lnTo>
                        <a:pt x="144" y="148"/>
                      </a:lnTo>
                      <a:lnTo>
                        <a:pt x="122" y="161"/>
                      </a:lnTo>
                      <a:lnTo>
                        <a:pt x="101" y="175"/>
                      </a:lnTo>
                      <a:lnTo>
                        <a:pt x="83" y="190"/>
                      </a:lnTo>
                      <a:lnTo>
                        <a:pt x="68" y="204"/>
                      </a:lnTo>
                      <a:lnTo>
                        <a:pt x="57" y="219"/>
                      </a:lnTo>
                      <a:lnTo>
                        <a:pt x="0" y="228"/>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492"/>
                <p:cNvSpPr>
                  <a:spLocks/>
                </p:cNvSpPr>
                <p:nvPr/>
              </p:nvSpPr>
              <p:spPr bwMode="auto">
                <a:xfrm>
                  <a:off x="7304088" y="4859338"/>
                  <a:ext cx="442913" cy="203200"/>
                </a:xfrm>
                <a:custGeom>
                  <a:avLst/>
                  <a:gdLst>
                    <a:gd name="T0" fmla="*/ 558 w 558"/>
                    <a:gd name="T1" fmla="*/ 0 h 256"/>
                    <a:gd name="T2" fmla="*/ 554 w 558"/>
                    <a:gd name="T3" fmla="*/ 2 h 256"/>
                    <a:gd name="T4" fmla="*/ 541 w 558"/>
                    <a:gd name="T5" fmla="*/ 4 h 256"/>
                    <a:gd name="T6" fmla="*/ 521 w 558"/>
                    <a:gd name="T7" fmla="*/ 8 h 256"/>
                    <a:gd name="T8" fmla="*/ 495 w 558"/>
                    <a:gd name="T9" fmla="*/ 15 h 256"/>
                    <a:gd name="T10" fmla="*/ 464 w 558"/>
                    <a:gd name="T11" fmla="*/ 25 h 256"/>
                    <a:gd name="T12" fmla="*/ 427 w 558"/>
                    <a:gd name="T13" fmla="*/ 35 h 256"/>
                    <a:gd name="T14" fmla="*/ 388 w 558"/>
                    <a:gd name="T15" fmla="*/ 48 h 256"/>
                    <a:gd name="T16" fmla="*/ 344 w 558"/>
                    <a:gd name="T17" fmla="*/ 63 h 256"/>
                    <a:gd name="T18" fmla="*/ 299 w 558"/>
                    <a:gd name="T19" fmla="*/ 79 h 256"/>
                    <a:gd name="T20" fmla="*/ 253 w 558"/>
                    <a:gd name="T21" fmla="*/ 98 h 256"/>
                    <a:gd name="T22" fmla="*/ 206 w 558"/>
                    <a:gd name="T23" fmla="*/ 119 h 256"/>
                    <a:gd name="T24" fmla="*/ 160 w 558"/>
                    <a:gd name="T25" fmla="*/ 142 h 256"/>
                    <a:gd name="T26" fmla="*/ 116 w 558"/>
                    <a:gd name="T27" fmla="*/ 167 h 256"/>
                    <a:gd name="T28" fmla="*/ 73 w 558"/>
                    <a:gd name="T29" fmla="*/ 195 h 256"/>
                    <a:gd name="T30" fmla="*/ 34 w 558"/>
                    <a:gd name="T31" fmla="*/ 224 h 256"/>
                    <a:gd name="T32" fmla="*/ 0 w 558"/>
                    <a:gd name="T33" fmla="*/ 256 h 256"/>
                    <a:gd name="T34" fmla="*/ 4 w 558"/>
                    <a:gd name="T35" fmla="*/ 254 h 256"/>
                    <a:gd name="T36" fmla="*/ 18 w 558"/>
                    <a:gd name="T37" fmla="*/ 249 h 256"/>
                    <a:gd name="T38" fmla="*/ 36 w 558"/>
                    <a:gd name="T39" fmla="*/ 242 h 256"/>
                    <a:gd name="T40" fmla="*/ 59 w 558"/>
                    <a:gd name="T41" fmla="*/ 234 h 256"/>
                    <a:gd name="T42" fmla="*/ 84 w 558"/>
                    <a:gd name="T43" fmla="*/ 226 h 256"/>
                    <a:gd name="T44" fmla="*/ 107 w 558"/>
                    <a:gd name="T45" fmla="*/ 218 h 256"/>
                    <a:gd name="T46" fmla="*/ 126 w 558"/>
                    <a:gd name="T47" fmla="*/ 212 h 256"/>
                    <a:gd name="T48" fmla="*/ 140 w 558"/>
                    <a:gd name="T49" fmla="*/ 209 h 256"/>
                    <a:gd name="T50" fmla="*/ 141 w 558"/>
                    <a:gd name="T51" fmla="*/ 208 h 256"/>
                    <a:gd name="T52" fmla="*/ 146 w 558"/>
                    <a:gd name="T53" fmla="*/ 204 h 256"/>
                    <a:gd name="T54" fmla="*/ 153 w 558"/>
                    <a:gd name="T55" fmla="*/ 197 h 256"/>
                    <a:gd name="T56" fmla="*/ 163 w 558"/>
                    <a:gd name="T57" fmla="*/ 189 h 256"/>
                    <a:gd name="T58" fmla="*/ 177 w 558"/>
                    <a:gd name="T59" fmla="*/ 180 h 256"/>
                    <a:gd name="T60" fmla="*/ 193 w 558"/>
                    <a:gd name="T61" fmla="*/ 167 h 256"/>
                    <a:gd name="T62" fmla="*/ 213 w 558"/>
                    <a:gd name="T63" fmla="*/ 155 h 256"/>
                    <a:gd name="T64" fmla="*/ 237 w 558"/>
                    <a:gd name="T65" fmla="*/ 140 h 256"/>
                    <a:gd name="T66" fmla="*/ 263 w 558"/>
                    <a:gd name="T67" fmla="*/ 125 h 256"/>
                    <a:gd name="T68" fmla="*/ 293 w 558"/>
                    <a:gd name="T69" fmla="*/ 108 h 256"/>
                    <a:gd name="T70" fmla="*/ 328 w 558"/>
                    <a:gd name="T71" fmla="*/ 90 h 256"/>
                    <a:gd name="T72" fmla="*/ 366 w 558"/>
                    <a:gd name="T73" fmla="*/ 73 h 256"/>
                    <a:gd name="T74" fmla="*/ 409 w 558"/>
                    <a:gd name="T75" fmla="*/ 55 h 256"/>
                    <a:gd name="T76" fmla="*/ 453 w 558"/>
                    <a:gd name="T77" fmla="*/ 36 h 256"/>
                    <a:gd name="T78" fmla="*/ 504 w 558"/>
                    <a:gd name="T79" fmla="*/ 19 h 256"/>
                    <a:gd name="T80" fmla="*/ 558 w 558"/>
                    <a:gd name="T8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8" h="256">
                      <a:moveTo>
                        <a:pt x="558" y="0"/>
                      </a:moveTo>
                      <a:lnTo>
                        <a:pt x="554" y="2"/>
                      </a:lnTo>
                      <a:lnTo>
                        <a:pt x="541" y="4"/>
                      </a:lnTo>
                      <a:lnTo>
                        <a:pt x="521" y="8"/>
                      </a:lnTo>
                      <a:lnTo>
                        <a:pt x="495" y="15"/>
                      </a:lnTo>
                      <a:lnTo>
                        <a:pt x="464" y="25"/>
                      </a:lnTo>
                      <a:lnTo>
                        <a:pt x="427" y="35"/>
                      </a:lnTo>
                      <a:lnTo>
                        <a:pt x="388" y="48"/>
                      </a:lnTo>
                      <a:lnTo>
                        <a:pt x="344" y="63"/>
                      </a:lnTo>
                      <a:lnTo>
                        <a:pt x="299" y="79"/>
                      </a:lnTo>
                      <a:lnTo>
                        <a:pt x="253" y="98"/>
                      </a:lnTo>
                      <a:lnTo>
                        <a:pt x="206" y="119"/>
                      </a:lnTo>
                      <a:lnTo>
                        <a:pt x="160" y="142"/>
                      </a:lnTo>
                      <a:lnTo>
                        <a:pt x="116" y="167"/>
                      </a:lnTo>
                      <a:lnTo>
                        <a:pt x="73" y="195"/>
                      </a:lnTo>
                      <a:lnTo>
                        <a:pt x="34" y="224"/>
                      </a:lnTo>
                      <a:lnTo>
                        <a:pt x="0" y="256"/>
                      </a:lnTo>
                      <a:lnTo>
                        <a:pt x="4" y="254"/>
                      </a:lnTo>
                      <a:lnTo>
                        <a:pt x="18" y="249"/>
                      </a:lnTo>
                      <a:lnTo>
                        <a:pt x="36" y="242"/>
                      </a:lnTo>
                      <a:lnTo>
                        <a:pt x="59" y="234"/>
                      </a:lnTo>
                      <a:lnTo>
                        <a:pt x="84" y="226"/>
                      </a:lnTo>
                      <a:lnTo>
                        <a:pt x="107" y="218"/>
                      </a:lnTo>
                      <a:lnTo>
                        <a:pt x="126" y="212"/>
                      </a:lnTo>
                      <a:lnTo>
                        <a:pt x="140" y="209"/>
                      </a:lnTo>
                      <a:lnTo>
                        <a:pt x="141" y="208"/>
                      </a:lnTo>
                      <a:lnTo>
                        <a:pt x="146" y="204"/>
                      </a:lnTo>
                      <a:lnTo>
                        <a:pt x="153" y="197"/>
                      </a:lnTo>
                      <a:lnTo>
                        <a:pt x="163" y="189"/>
                      </a:lnTo>
                      <a:lnTo>
                        <a:pt x="177" y="180"/>
                      </a:lnTo>
                      <a:lnTo>
                        <a:pt x="193" y="167"/>
                      </a:lnTo>
                      <a:lnTo>
                        <a:pt x="213" y="155"/>
                      </a:lnTo>
                      <a:lnTo>
                        <a:pt x="237" y="140"/>
                      </a:lnTo>
                      <a:lnTo>
                        <a:pt x="263" y="125"/>
                      </a:lnTo>
                      <a:lnTo>
                        <a:pt x="293" y="108"/>
                      </a:lnTo>
                      <a:lnTo>
                        <a:pt x="328" y="90"/>
                      </a:lnTo>
                      <a:lnTo>
                        <a:pt x="366" y="73"/>
                      </a:lnTo>
                      <a:lnTo>
                        <a:pt x="409" y="55"/>
                      </a:lnTo>
                      <a:lnTo>
                        <a:pt x="453" y="36"/>
                      </a:lnTo>
                      <a:lnTo>
                        <a:pt x="504" y="19"/>
                      </a:lnTo>
                      <a:lnTo>
                        <a:pt x="558"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 name="角丸四角形 1"/>
              <p:cNvSpPr/>
              <p:nvPr/>
            </p:nvSpPr>
            <p:spPr bwMode="auto">
              <a:xfrm>
                <a:off x="1295400" y="1472017"/>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お願いします</a:t>
                </a:r>
              </a:p>
            </p:txBody>
          </p:sp>
          <p:sp>
            <p:nvSpPr>
              <p:cNvPr id="275" name="角丸四角形 274"/>
              <p:cNvSpPr/>
              <p:nvPr/>
            </p:nvSpPr>
            <p:spPr bwMode="auto">
              <a:xfrm>
                <a:off x="2819400" y="1455848"/>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できません</a:t>
                </a:r>
              </a:p>
            </p:txBody>
          </p:sp>
          <p:sp>
            <p:nvSpPr>
              <p:cNvPr id="291" name="テキスト ボックス 290"/>
              <p:cNvSpPr txBox="1"/>
              <p:nvPr/>
            </p:nvSpPr>
            <p:spPr>
              <a:xfrm>
                <a:off x="1295400" y="1911432"/>
                <a:ext cx="7315200" cy="523220"/>
              </a:xfrm>
              <a:prstGeom prst="rect">
                <a:avLst/>
              </a:prstGeom>
              <a:noFill/>
            </p:spPr>
            <p:txBody>
              <a:bodyPr wrap="square" rtlCol="0">
                <a:spAutoFit/>
              </a:bodyPr>
              <a:lstStyle/>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提供者の視点</a:t>
                </a:r>
                <a:endParaRPr kumimoji="1" lang="en-US" altLang="ja-JP" sz="1400" dirty="0" smtClean="0">
                  <a:solidFill>
                    <a:srgbClr val="FF9900"/>
                  </a:solidFill>
                  <a:latin typeface="HGP創英角ｺﾞｼｯｸUB" pitchFamily="50" charset="-128"/>
                  <a:ea typeface="HGP創英角ｺﾞｼｯｸUB" pitchFamily="50" charset="-128"/>
                </a:endParaRPr>
              </a:p>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自分たちの現状を超えず、お客様の価値をまったく意識しないアプローチ</a:t>
                </a:r>
                <a:endParaRPr kumimoji="1" lang="ja-JP" altLang="en-US" sz="1400" dirty="0">
                  <a:solidFill>
                    <a:srgbClr val="FF9900"/>
                  </a:solidFill>
                  <a:latin typeface="HGP創英角ｺﾞｼｯｸUB" pitchFamily="50" charset="-128"/>
                  <a:ea typeface="HGP創英角ｺﾞｼｯｸUB" pitchFamily="50" charset="-128"/>
                </a:endParaRPr>
              </a:p>
            </p:txBody>
          </p:sp>
          <p:sp>
            <p:nvSpPr>
              <p:cNvPr id="6" name="右矢印 5"/>
              <p:cNvSpPr/>
              <p:nvPr/>
            </p:nvSpPr>
            <p:spPr bwMode="auto">
              <a:xfrm>
                <a:off x="2590800" y="1600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grpSp>
        <p:nvGrpSpPr>
          <p:cNvPr id="5" name="グループ化 4"/>
          <p:cNvGrpSpPr/>
          <p:nvPr/>
        </p:nvGrpSpPr>
        <p:grpSpPr>
          <a:xfrm>
            <a:off x="192107" y="2600980"/>
            <a:ext cx="6132493" cy="1056620"/>
            <a:chOff x="192107" y="2600980"/>
            <a:chExt cx="6132493" cy="1056620"/>
          </a:xfrm>
        </p:grpSpPr>
        <p:grpSp>
          <p:nvGrpSpPr>
            <p:cNvPr id="88" name="グループ化 87"/>
            <p:cNvGrpSpPr/>
            <p:nvPr/>
          </p:nvGrpSpPr>
          <p:grpSpPr>
            <a:xfrm>
              <a:off x="344507" y="2746933"/>
              <a:ext cx="624681" cy="740967"/>
              <a:chOff x="5491163" y="4330700"/>
              <a:chExt cx="935037" cy="922338"/>
            </a:xfrm>
          </p:grpSpPr>
          <p:sp>
            <p:nvSpPr>
              <p:cNvPr id="89" name="Freeform 265"/>
              <p:cNvSpPr>
                <a:spLocks/>
              </p:cNvSpPr>
              <p:nvPr/>
            </p:nvSpPr>
            <p:spPr bwMode="auto">
              <a:xfrm>
                <a:off x="5932488" y="4449763"/>
                <a:ext cx="115888" cy="115888"/>
              </a:xfrm>
              <a:custGeom>
                <a:avLst/>
                <a:gdLst>
                  <a:gd name="T0" fmla="*/ 36 w 73"/>
                  <a:gd name="T1" fmla="*/ 73 h 73"/>
                  <a:gd name="T2" fmla="*/ 44 w 73"/>
                  <a:gd name="T3" fmla="*/ 71 h 73"/>
                  <a:gd name="T4" fmla="*/ 50 w 73"/>
                  <a:gd name="T5" fmla="*/ 69 h 73"/>
                  <a:gd name="T6" fmla="*/ 55 w 73"/>
                  <a:gd name="T7" fmla="*/ 65 h 73"/>
                  <a:gd name="T8" fmla="*/ 61 w 73"/>
                  <a:gd name="T9" fmla="*/ 61 h 73"/>
                  <a:gd name="T10" fmla="*/ 65 w 73"/>
                  <a:gd name="T11" fmla="*/ 56 h 73"/>
                  <a:gd name="T12" fmla="*/ 69 w 73"/>
                  <a:gd name="T13" fmla="*/ 50 h 73"/>
                  <a:gd name="T14" fmla="*/ 71 w 73"/>
                  <a:gd name="T15" fmla="*/ 44 h 73"/>
                  <a:gd name="T16" fmla="*/ 73 w 73"/>
                  <a:gd name="T17" fmla="*/ 36 h 73"/>
                  <a:gd name="T18" fmla="*/ 71 w 73"/>
                  <a:gd name="T19" fmla="*/ 29 h 73"/>
                  <a:gd name="T20" fmla="*/ 69 w 73"/>
                  <a:gd name="T21" fmla="*/ 23 h 73"/>
                  <a:gd name="T22" fmla="*/ 65 w 73"/>
                  <a:gd name="T23" fmla="*/ 17 h 73"/>
                  <a:gd name="T24" fmla="*/ 61 w 73"/>
                  <a:gd name="T25" fmla="*/ 11 h 73"/>
                  <a:gd name="T26" fmla="*/ 55 w 73"/>
                  <a:gd name="T27" fmla="*/ 8 h 73"/>
                  <a:gd name="T28" fmla="*/ 50 w 73"/>
                  <a:gd name="T29" fmla="*/ 4 h 73"/>
                  <a:gd name="T30" fmla="*/ 44 w 73"/>
                  <a:gd name="T31" fmla="*/ 2 h 73"/>
                  <a:gd name="T32" fmla="*/ 36 w 73"/>
                  <a:gd name="T33" fmla="*/ 0 h 73"/>
                  <a:gd name="T34" fmla="*/ 29 w 73"/>
                  <a:gd name="T35" fmla="*/ 2 h 73"/>
                  <a:gd name="T36" fmla="*/ 23 w 73"/>
                  <a:gd name="T37" fmla="*/ 4 h 73"/>
                  <a:gd name="T38" fmla="*/ 17 w 73"/>
                  <a:gd name="T39" fmla="*/ 8 h 73"/>
                  <a:gd name="T40" fmla="*/ 11 w 73"/>
                  <a:gd name="T41" fmla="*/ 11 h 73"/>
                  <a:gd name="T42" fmla="*/ 7 w 73"/>
                  <a:gd name="T43" fmla="*/ 17 h 73"/>
                  <a:gd name="T44" fmla="*/ 4 w 73"/>
                  <a:gd name="T45" fmla="*/ 23 h 73"/>
                  <a:gd name="T46" fmla="*/ 2 w 73"/>
                  <a:gd name="T47" fmla="*/ 29 h 73"/>
                  <a:gd name="T48" fmla="*/ 0 w 73"/>
                  <a:gd name="T49" fmla="*/ 36 h 73"/>
                  <a:gd name="T50" fmla="*/ 2 w 73"/>
                  <a:gd name="T51" fmla="*/ 44 h 73"/>
                  <a:gd name="T52" fmla="*/ 4 w 73"/>
                  <a:gd name="T53" fmla="*/ 50 h 73"/>
                  <a:gd name="T54" fmla="*/ 7 w 73"/>
                  <a:gd name="T55" fmla="*/ 56 h 73"/>
                  <a:gd name="T56" fmla="*/ 11 w 73"/>
                  <a:gd name="T57" fmla="*/ 61 h 73"/>
                  <a:gd name="T58" fmla="*/ 17 w 73"/>
                  <a:gd name="T59" fmla="*/ 65 h 73"/>
                  <a:gd name="T60" fmla="*/ 23 w 73"/>
                  <a:gd name="T61" fmla="*/ 69 h 73"/>
                  <a:gd name="T62" fmla="*/ 29 w 73"/>
                  <a:gd name="T63" fmla="*/ 71 h 73"/>
                  <a:gd name="T64" fmla="*/ 36 w 73"/>
                  <a:gd name="T6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3">
                    <a:moveTo>
                      <a:pt x="36" y="73"/>
                    </a:moveTo>
                    <a:lnTo>
                      <a:pt x="44" y="71"/>
                    </a:lnTo>
                    <a:lnTo>
                      <a:pt x="50" y="69"/>
                    </a:lnTo>
                    <a:lnTo>
                      <a:pt x="55" y="65"/>
                    </a:lnTo>
                    <a:lnTo>
                      <a:pt x="61" y="61"/>
                    </a:lnTo>
                    <a:lnTo>
                      <a:pt x="65" y="56"/>
                    </a:lnTo>
                    <a:lnTo>
                      <a:pt x="69" y="50"/>
                    </a:lnTo>
                    <a:lnTo>
                      <a:pt x="71" y="44"/>
                    </a:lnTo>
                    <a:lnTo>
                      <a:pt x="73" y="36"/>
                    </a:lnTo>
                    <a:lnTo>
                      <a:pt x="71" y="29"/>
                    </a:lnTo>
                    <a:lnTo>
                      <a:pt x="69" y="23"/>
                    </a:lnTo>
                    <a:lnTo>
                      <a:pt x="65" y="17"/>
                    </a:lnTo>
                    <a:lnTo>
                      <a:pt x="61" y="11"/>
                    </a:lnTo>
                    <a:lnTo>
                      <a:pt x="55" y="8"/>
                    </a:lnTo>
                    <a:lnTo>
                      <a:pt x="50" y="4"/>
                    </a:lnTo>
                    <a:lnTo>
                      <a:pt x="44" y="2"/>
                    </a:lnTo>
                    <a:lnTo>
                      <a:pt x="36" y="0"/>
                    </a:lnTo>
                    <a:lnTo>
                      <a:pt x="29" y="2"/>
                    </a:lnTo>
                    <a:lnTo>
                      <a:pt x="23" y="4"/>
                    </a:lnTo>
                    <a:lnTo>
                      <a:pt x="17" y="8"/>
                    </a:lnTo>
                    <a:lnTo>
                      <a:pt x="11" y="11"/>
                    </a:lnTo>
                    <a:lnTo>
                      <a:pt x="7" y="17"/>
                    </a:lnTo>
                    <a:lnTo>
                      <a:pt x="4" y="23"/>
                    </a:lnTo>
                    <a:lnTo>
                      <a:pt x="2" y="29"/>
                    </a:lnTo>
                    <a:lnTo>
                      <a:pt x="0" y="36"/>
                    </a:lnTo>
                    <a:lnTo>
                      <a:pt x="2" y="44"/>
                    </a:lnTo>
                    <a:lnTo>
                      <a:pt x="4" y="50"/>
                    </a:lnTo>
                    <a:lnTo>
                      <a:pt x="7" y="56"/>
                    </a:lnTo>
                    <a:lnTo>
                      <a:pt x="11" y="61"/>
                    </a:lnTo>
                    <a:lnTo>
                      <a:pt x="17" y="65"/>
                    </a:lnTo>
                    <a:lnTo>
                      <a:pt x="23" y="69"/>
                    </a:lnTo>
                    <a:lnTo>
                      <a:pt x="29" y="71"/>
                    </a:lnTo>
                    <a:lnTo>
                      <a:pt x="36" y="73"/>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266"/>
              <p:cNvSpPr>
                <a:spLocks/>
              </p:cNvSpPr>
              <p:nvPr/>
            </p:nvSpPr>
            <p:spPr bwMode="auto">
              <a:xfrm>
                <a:off x="5978525" y="4465638"/>
                <a:ext cx="69850" cy="100013"/>
              </a:xfrm>
              <a:custGeom>
                <a:avLst/>
                <a:gdLst>
                  <a:gd name="T0" fmla="*/ 44 w 44"/>
                  <a:gd name="T1" fmla="*/ 26 h 63"/>
                  <a:gd name="T2" fmla="*/ 44 w 44"/>
                  <a:gd name="T3" fmla="*/ 23 h 63"/>
                  <a:gd name="T4" fmla="*/ 42 w 44"/>
                  <a:gd name="T5" fmla="*/ 19 h 63"/>
                  <a:gd name="T6" fmla="*/ 42 w 44"/>
                  <a:gd name="T7" fmla="*/ 15 h 63"/>
                  <a:gd name="T8" fmla="*/ 40 w 44"/>
                  <a:gd name="T9" fmla="*/ 13 h 63"/>
                  <a:gd name="T10" fmla="*/ 38 w 44"/>
                  <a:gd name="T11" fmla="*/ 9 h 63"/>
                  <a:gd name="T12" fmla="*/ 36 w 44"/>
                  <a:gd name="T13" fmla="*/ 5 h 63"/>
                  <a:gd name="T14" fmla="*/ 34 w 44"/>
                  <a:gd name="T15" fmla="*/ 3 h 63"/>
                  <a:gd name="T16" fmla="*/ 32 w 44"/>
                  <a:gd name="T17" fmla="*/ 0 h 63"/>
                  <a:gd name="T18" fmla="*/ 24 w 44"/>
                  <a:gd name="T19" fmla="*/ 5 h 63"/>
                  <a:gd name="T20" fmla="*/ 19 w 44"/>
                  <a:gd name="T21" fmla="*/ 9 h 63"/>
                  <a:gd name="T22" fmla="*/ 13 w 44"/>
                  <a:gd name="T23" fmla="*/ 15 h 63"/>
                  <a:gd name="T24" fmla="*/ 9 w 44"/>
                  <a:gd name="T25" fmla="*/ 21 h 63"/>
                  <a:gd name="T26" fmla="*/ 5 w 44"/>
                  <a:gd name="T27" fmla="*/ 28 h 63"/>
                  <a:gd name="T28" fmla="*/ 1 w 44"/>
                  <a:gd name="T29" fmla="*/ 36 h 63"/>
                  <a:gd name="T30" fmla="*/ 0 w 44"/>
                  <a:gd name="T31" fmla="*/ 44 h 63"/>
                  <a:gd name="T32" fmla="*/ 0 w 44"/>
                  <a:gd name="T33" fmla="*/ 53 h 63"/>
                  <a:gd name="T34" fmla="*/ 0 w 44"/>
                  <a:gd name="T35" fmla="*/ 53 h 63"/>
                  <a:gd name="T36" fmla="*/ 0 w 44"/>
                  <a:gd name="T37" fmla="*/ 55 h 63"/>
                  <a:gd name="T38" fmla="*/ 0 w 44"/>
                  <a:gd name="T39" fmla="*/ 57 h 63"/>
                  <a:gd name="T40" fmla="*/ 0 w 44"/>
                  <a:gd name="T41" fmla="*/ 57 h 63"/>
                  <a:gd name="T42" fmla="*/ 0 w 44"/>
                  <a:gd name="T43" fmla="*/ 59 h 63"/>
                  <a:gd name="T44" fmla="*/ 0 w 44"/>
                  <a:gd name="T45" fmla="*/ 59 h 63"/>
                  <a:gd name="T46" fmla="*/ 0 w 44"/>
                  <a:gd name="T47" fmla="*/ 61 h 63"/>
                  <a:gd name="T48" fmla="*/ 0 w 44"/>
                  <a:gd name="T49" fmla="*/ 61 h 63"/>
                  <a:gd name="T50" fmla="*/ 1 w 44"/>
                  <a:gd name="T51" fmla="*/ 61 h 63"/>
                  <a:gd name="T52" fmla="*/ 1 w 44"/>
                  <a:gd name="T53" fmla="*/ 61 h 63"/>
                  <a:gd name="T54" fmla="*/ 3 w 44"/>
                  <a:gd name="T55" fmla="*/ 63 h 63"/>
                  <a:gd name="T56" fmla="*/ 3 w 44"/>
                  <a:gd name="T57" fmla="*/ 63 h 63"/>
                  <a:gd name="T58" fmla="*/ 5 w 44"/>
                  <a:gd name="T59" fmla="*/ 63 h 63"/>
                  <a:gd name="T60" fmla="*/ 5 w 44"/>
                  <a:gd name="T61" fmla="*/ 63 h 63"/>
                  <a:gd name="T62" fmla="*/ 7 w 44"/>
                  <a:gd name="T63" fmla="*/ 63 h 63"/>
                  <a:gd name="T64" fmla="*/ 7 w 44"/>
                  <a:gd name="T65" fmla="*/ 63 h 63"/>
                  <a:gd name="T66" fmla="*/ 15 w 44"/>
                  <a:gd name="T67" fmla="*/ 61 h 63"/>
                  <a:gd name="T68" fmla="*/ 21 w 44"/>
                  <a:gd name="T69" fmla="*/ 59 h 63"/>
                  <a:gd name="T70" fmla="*/ 26 w 44"/>
                  <a:gd name="T71" fmla="*/ 55 h 63"/>
                  <a:gd name="T72" fmla="*/ 32 w 44"/>
                  <a:gd name="T73" fmla="*/ 51 h 63"/>
                  <a:gd name="T74" fmla="*/ 36 w 44"/>
                  <a:gd name="T75" fmla="*/ 46 h 63"/>
                  <a:gd name="T76" fmla="*/ 40 w 44"/>
                  <a:gd name="T77" fmla="*/ 40 h 63"/>
                  <a:gd name="T78" fmla="*/ 42 w 44"/>
                  <a:gd name="T79" fmla="*/ 34 h 63"/>
                  <a:gd name="T80" fmla="*/ 44 w 44"/>
                  <a:gd name="T81"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63">
                    <a:moveTo>
                      <a:pt x="44" y="26"/>
                    </a:moveTo>
                    <a:lnTo>
                      <a:pt x="44" y="23"/>
                    </a:lnTo>
                    <a:lnTo>
                      <a:pt x="42" y="19"/>
                    </a:lnTo>
                    <a:lnTo>
                      <a:pt x="42" y="15"/>
                    </a:lnTo>
                    <a:lnTo>
                      <a:pt x="40" y="13"/>
                    </a:lnTo>
                    <a:lnTo>
                      <a:pt x="38" y="9"/>
                    </a:lnTo>
                    <a:lnTo>
                      <a:pt x="36" y="5"/>
                    </a:lnTo>
                    <a:lnTo>
                      <a:pt x="34" y="3"/>
                    </a:lnTo>
                    <a:lnTo>
                      <a:pt x="32" y="0"/>
                    </a:lnTo>
                    <a:lnTo>
                      <a:pt x="24" y="5"/>
                    </a:lnTo>
                    <a:lnTo>
                      <a:pt x="19" y="9"/>
                    </a:lnTo>
                    <a:lnTo>
                      <a:pt x="13" y="15"/>
                    </a:lnTo>
                    <a:lnTo>
                      <a:pt x="9" y="21"/>
                    </a:lnTo>
                    <a:lnTo>
                      <a:pt x="5" y="28"/>
                    </a:lnTo>
                    <a:lnTo>
                      <a:pt x="1" y="36"/>
                    </a:lnTo>
                    <a:lnTo>
                      <a:pt x="0" y="44"/>
                    </a:lnTo>
                    <a:lnTo>
                      <a:pt x="0" y="53"/>
                    </a:lnTo>
                    <a:lnTo>
                      <a:pt x="0" y="53"/>
                    </a:lnTo>
                    <a:lnTo>
                      <a:pt x="0" y="55"/>
                    </a:lnTo>
                    <a:lnTo>
                      <a:pt x="0" y="57"/>
                    </a:lnTo>
                    <a:lnTo>
                      <a:pt x="0" y="57"/>
                    </a:lnTo>
                    <a:lnTo>
                      <a:pt x="0" y="59"/>
                    </a:lnTo>
                    <a:lnTo>
                      <a:pt x="0" y="59"/>
                    </a:lnTo>
                    <a:lnTo>
                      <a:pt x="0" y="61"/>
                    </a:lnTo>
                    <a:lnTo>
                      <a:pt x="0" y="61"/>
                    </a:lnTo>
                    <a:lnTo>
                      <a:pt x="1" y="61"/>
                    </a:lnTo>
                    <a:lnTo>
                      <a:pt x="1" y="61"/>
                    </a:lnTo>
                    <a:lnTo>
                      <a:pt x="3" y="63"/>
                    </a:lnTo>
                    <a:lnTo>
                      <a:pt x="3" y="63"/>
                    </a:lnTo>
                    <a:lnTo>
                      <a:pt x="5" y="63"/>
                    </a:lnTo>
                    <a:lnTo>
                      <a:pt x="5" y="63"/>
                    </a:lnTo>
                    <a:lnTo>
                      <a:pt x="7" y="63"/>
                    </a:lnTo>
                    <a:lnTo>
                      <a:pt x="7" y="63"/>
                    </a:lnTo>
                    <a:lnTo>
                      <a:pt x="15" y="61"/>
                    </a:lnTo>
                    <a:lnTo>
                      <a:pt x="21" y="59"/>
                    </a:lnTo>
                    <a:lnTo>
                      <a:pt x="26" y="55"/>
                    </a:lnTo>
                    <a:lnTo>
                      <a:pt x="32" y="51"/>
                    </a:lnTo>
                    <a:lnTo>
                      <a:pt x="36" y="46"/>
                    </a:lnTo>
                    <a:lnTo>
                      <a:pt x="40" y="40"/>
                    </a:lnTo>
                    <a:lnTo>
                      <a:pt x="42" y="34"/>
                    </a:lnTo>
                    <a:lnTo>
                      <a:pt x="44" y="26"/>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267"/>
              <p:cNvSpPr>
                <a:spLocks/>
              </p:cNvSpPr>
              <p:nvPr/>
            </p:nvSpPr>
            <p:spPr bwMode="auto">
              <a:xfrm>
                <a:off x="5935663" y="4505325"/>
                <a:ext cx="112713" cy="60325"/>
              </a:xfrm>
              <a:custGeom>
                <a:avLst/>
                <a:gdLst>
                  <a:gd name="T0" fmla="*/ 65 w 71"/>
                  <a:gd name="T1" fmla="*/ 3 h 38"/>
                  <a:gd name="T2" fmla="*/ 53 w 71"/>
                  <a:gd name="T3" fmla="*/ 5 h 38"/>
                  <a:gd name="T4" fmla="*/ 46 w 71"/>
                  <a:gd name="T5" fmla="*/ 11 h 38"/>
                  <a:gd name="T6" fmla="*/ 38 w 71"/>
                  <a:gd name="T7" fmla="*/ 17 h 38"/>
                  <a:gd name="T8" fmla="*/ 32 w 71"/>
                  <a:gd name="T9" fmla="*/ 15 h 38"/>
                  <a:gd name="T10" fmla="*/ 25 w 71"/>
                  <a:gd name="T11" fmla="*/ 9 h 38"/>
                  <a:gd name="T12" fmla="*/ 17 w 71"/>
                  <a:gd name="T13" fmla="*/ 3 h 38"/>
                  <a:gd name="T14" fmla="*/ 5 w 71"/>
                  <a:gd name="T15" fmla="*/ 1 h 38"/>
                  <a:gd name="T16" fmla="*/ 0 w 71"/>
                  <a:gd name="T17" fmla="*/ 0 h 38"/>
                  <a:gd name="T18" fmla="*/ 0 w 71"/>
                  <a:gd name="T19" fmla="*/ 0 h 38"/>
                  <a:gd name="T20" fmla="*/ 0 w 71"/>
                  <a:gd name="T21" fmla="*/ 0 h 38"/>
                  <a:gd name="T22" fmla="*/ 0 w 71"/>
                  <a:gd name="T23" fmla="*/ 0 h 38"/>
                  <a:gd name="T24" fmla="*/ 0 w 71"/>
                  <a:gd name="T25" fmla="*/ 1 h 38"/>
                  <a:gd name="T26" fmla="*/ 0 w 71"/>
                  <a:gd name="T27" fmla="*/ 1 h 38"/>
                  <a:gd name="T28" fmla="*/ 0 w 71"/>
                  <a:gd name="T29" fmla="*/ 1 h 38"/>
                  <a:gd name="T30" fmla="*/ 0 w 71"/>
                  <a:gd name="T31" fmla="*/ 3 h 38"/>
                  <a:gd name="T32" fmla="*/ 0 w 71"/>
                  <a:gd name="T33" fmla="*/ 9 h 38"/>
                  <a:gd name="T34" fmla="*/ 4 w 71"/>
                  <a:gd name="T35" fmla="*/ 21 h 38"/>
                  <a:gd name="T36" fmla="*/ 13 w 71"/>
                  <a:gd name="T37" fmla="*/ 30 h 38"/>
                  <a:gd name="T38" fmla="*/ 25 w 71"/>
                  <a:gd name="T39" fmla="*/ 36 h 38"/>
                  <a:gd name="T40" fmla="*/ 30 w 71"/>
                  <a:gd name="T41" fmla="*/ 38 h 38"/>
                  <a:gd name="T42" fmla="*/ 32 w 71"/>
                  <a:gd name="T43" fmla="*/ 38 h 38"/>
                  <a:gd name="T44" fmla="*/ 32 w 71"/>
                  <a:gd name="T45" fmla="*/ 38 h 38"/>
                  <a:gd name="T46" fmla="*/ 34 w 71"/>
                  <a:gd name="T47" fmla="*/ 38 h 38"/>
                  <a:gd name="T48" fmla="*/ 34 w 71"/>
                  <a:gd name="T49" fmla="*/ 38 h 38"/>
                  <a:gd name="T50" fmla="*/ 36 w 71"/>
                  <a:gd name="T51" fmla="*/ 38 h 38"/>
                  <a:gd name="T52" fmla="*/ 36 w 71"/>
                  <a:gd name="T53" fmla="*/ 38 h 38"/>
                  <a:gd name="T54" fmla="*/ 38 w 71"/>
                  <a:gd name="T55" fmla="*/ 38 h 38"/>
                  <a:gd name="T56" fmla="*/ 46 w 71"/>
                  <a:gd name="T57" fmla="*/ 36 h 38"/>
                  <a:gd name="T58" fmla="*/ 55 w 71"/>
                  <a:gd name="T59" fmla="*/ 30 h 38"/>
                  <a:gd name="T60" fmla="*/ 65 w 71"/>
                  <a:gd name="T61" fmla="*/ 23 h 38"/>
                  <a:gd name="T62" fmla="*/ 69 w 71"/>
                  <a:gd name="T63" fmla="*/ 9 h 38"/>
                  <a:gd name="T64" fmla="*/ 71 w 71"/>
                  <a:gd name="T65" fmla="*/ 3 h 38"/>
                  <a:gd name="T66" fmla="*/ 71 w 71"/>
                  <a:gd name="T67" fmla="*/ 3 h 38"/>
                  <a:gd name="T68" fmla="*/ 71 w 71"/>
                  <a:gd name="T69" fmla="*/ 3 h 38"/>
                  <a:gd name="T70" fmla="*/ 71 w 71"/>
                  <a:gd name="T7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38">
                    <a:moveTo>
                      <a:pt x="71" y="3"/>
                    </a:moveTo>
                    <a:lnTo>
                      <a:pt x="65" y="3"/>
                    </a:lnTo>
                    <a:lnTo>
                      <a:pt x="59" y="5"/>
                    </a:lnTo>
                    <a:lnTo>
                      <a:pt x="53" y="5"/>
                    </a:lnTo>
                    <a:lnTo>
                      <a:pt x="50" y="7"/>
                    </a:lnTo>
                    <a:lnTo>
                      <a:pt x="46" y="11"/>
                    </a:lnTo>
                    <a:lnTo>
                      <a:pt x="42" y="13"/>
                    </a:lnTo>
                    <a:lnTo>
                      <a:pt x="38" y="17"/>
                    </a:lnTo>
                    <a:lnTo>
                      <a:pt x="36" y="19"/>
                    </a:lnTo>
                    <a:lnTo>
                      <a:pt x="32" y="15"/>
                    </a:lnTo>
                    <a:lnTo>
                      <a:pt x="30" y="11"/>
                    </a:lnTo>
                    <a:lnTo>
                      <a:pt x="25" y="9"/>
                    </a:lnTo>
                    <a:lnTo>
                      <a:pt x="21" y="5"/>
                    </a:lnTo>
                    <a:lnTo>
                      <a:pt x="17" y="3"/>
                    </a:lnTo>
                    <a:lnTo>
                      <a:pt x="11" y="1"/>
                    </a:lnTo>
                    <a:lnTo>
                      <a:pt x="5" y="1"/>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3"/>
                    </a:lnTo>
                    <a:lnTo>
                      <a:pt x="0" y="3"/>
                    </a:lnTo>
                    <a:lnTo>
                      <a:pt x="0" y="9"/>
                    </a:lnTo>
                    <a:lnTo>
                      <a:pt x="2" y="15"/>
                    </a:lnTo>
                    <a:lnTo>
                      <a:pt x="4" y="21"/>
                    </a:lnTo>
                    <a:lnTo>
                      <a:pt x="7" y="26"/>
                    </a:lnTo>
                    <a:lnTo>
                      <a:pt x="13" y="30"/>
                    </a:lnTo>
                    <a:lnTo>
                      <a:pt x="17" y="34"/>
                    </a:lnTo>
                    <a:lnTo>
                      <a:pt x="25" y="36"/>
                    </a:lnTo>
                    <a:lnTo>
                      <a:pt x="30" y="38"/>
                    </a:lnTo>
                    <a:lnTo>
                      <a:pt x="30" y="38"/>
                    </a:lnTo>
                    <a:lnTo>
                      <a:pt x="30" y="38"/>
                    </a:lnTo>
                    <a:lnTo>
                      <a:pt x="32" y="38"/>
                    </a:lnTo>
                    <a:lnTo>
                      <a:pt x="32" y="38"/>
                    </a:lnTo>
                    <a:lnTo>
                      <a:pt x="32" y="38"/>
                    </a:lnTo>
                    <a:lnTo>
                      <a:pt x="34" y="38"/>
                    </a:lnTo>
                    <a:lnTo>
                      <a:pt x="34" y="38"/>
                    </a:lnTo>
                    <a:lnTo>
                      <a:pt x="34" y="38"/>
                    </a:lnTo>
                    <a:lnTo>
                      <a:pt x="34" y="38"/>
                    </a:lnTo>
                    <a:lnTo>
                      <a:pt x="36" y="38"/>
                    </a:lnTo>
                    <a:lnTo>
                      <a:pt x="36" y="38"/>
                    </a:lnTo>
                    <a:lnTo>
                      <a:pt x="36" y="38"/>
                    </a:lnTo>
                    <a:lnTo>
                      <a:pt x="36" y="38"/>
                    </a:lnTo>
                    <a:lnTo>
                      <a:pt x="38" y="38"/>
                    </a:lnTo>
                    <a:lnTo>
                      <a:pt x="38" y="38"/>
                    </a:lnTo>
                    <a:lnTo>
                      <a:pt x="38" y="38"/>
                    </a:lnTo>
                    <a:lnTo>
                      <a:pt x="46" y="36"/>
                    </a:lnTo>
                    <a:lnTo>
                      <a:pt x="51" y="34"/>
                    </a:lnTo>
                    <a:lnTo>
                      <a:pt x="55" y="30"/>
                    </a:lnTo>
                    <a:lnTo>
                      <a:pt x="61" y="26"/>
                    </a:lnTo>
                    <a:lnTo>
                      <a:pt x="65" y="23"/>
                    </a:lnTo>
                    <a:lnTo>
                      <a:pt x="67" y="17"/>
                    </a:lnTo>
                    <a:lnTo>
                      <a:pt x="69" y="9"/>
                    </a:lnTo>
                    <a:lnTo>
                      <a:pt x="71" y="3"/>
                    </a:lnTo>
                    <a:lnTo>
                      <a:pt x="71" y="3"/>
                    </a:lnTo>
                    <a:lnTo>
                      <a:pt x="71" y="3"/>
                    </a:lnTo>
                    <a:lnTo>
                      <a:pt x="71" y="3"/>
                    </a:lnTo>
                    <a:lnTo>
                      <a:pt x="71" y="3"/>
                    </a:lnTo>
                    <a:lnTo>
                      <a:pt x="71" y="3"/>
                    </a:lnTo>
                    <a:lnTo>
                      <a:pt x="71" y="3"/>
                    </a:lnTo>
                    <a:lnTo>
                      <a:pt x="71" y="3"/>
                    </a:lnTo>
                    <a:lnTo>
                      <a:pt x="71" y="3"/>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268"/>
              <p:cNvSpPr>
                <a:spLocks/>
              </p:cNvSpPr>
              <p:nvPr/>
            </p:nvSpPr>
            <p:spPr bwMode="auto">
              <a:xfrm>
                <a:off x="5737225" y="4727575"/>
                <a:ext cx="19050" cy="17463"/>
              </a:xfrm>
              <a:custGeom>
                <a:avLst/>
                <a:gdLst>
                  <a:gd name="T0" fmla="*/ 12 w 12"/>
                  <a:gd name="T1" fmla="*/ 1 h 11"/>
                  <a:gd name="T2" fmla="*/ 10 w 12"/>
                  <a:gd name="T3" fmla="*/ 0 h 11"/>
                  <a:gd name="T4" fmla="*/ 8 w 12"/>
                  <a:gd name="T5" fmla="*/ 0 h 11"/>
                  <a:gd name="T6" fmla="*/ 4 w 12"/>
                  <a:gd name="T7" fmla="*/ 0 h 11"/>
                  <a:gd name="T8" fmla="*/ 2 w 12"/>
                  <a:gd name="T9" fmla="*/ 1 h 11"/>
                  <a:gd name="T10" fmla="*/ 0 w 12"/>
                  <a:gd name="T11" fmla="*/ 3 h 11"/>
                  <a:gd name="T12" fmla="*/ 0 w 12"/>
                  <a:gd name="T13" fmla="*/ 7 h 11"/>
                  <a:gd name="T14" fmla="*/ 0 w 12"/>
                  <a:gd name="T15" fmla="*/ 9 h 11"/>
                  <a:gd name="T16" fmla="*/ 2 w 12"/>
                  <a:gd name="T17" fmla="*/ 11 h 11"/>
                  <a:gd name="T18" fmla="*/ 12 w 12"/>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2" y="1"/>
                    </a:moveTo>
                    <a:lnTo>
                      <a:pt x="10" y="0"/>
                    </a:lnTo>
                    <a:lnTo>
                      <a:pt x="8" y="0"/>
                    </a:lnTo>
                    <a:lnTo>
                      <a:pt x="4" y="0"/>
                    </a:lnTo>
                    <a:lnTo>
                      <a:pt x="2" y="1"/>
                    </a:lnTo>
                    <a:lnTo>
                      <a:pt x="0" y="3"/>
                    </a:lnTo>
                    <a:lnTo>
                      <a:pt x="0" y="7"/>
                    </a:lnTo>
                    <a:lnTo>
                      <a:pt x="0" y="9"/>
                    </a:lnTo>
                    <a:lnTo>
                      <a:pt x="2" y="11"/>
                    </a:lnTo>
                    <a:lnTo>
                      <a:pt x="12" y="1"/>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269"/>
              <p:cNvSpPr>
                <a:spLocks/>
              </p:cNvSpPr>
              <p:nvPr/>
            </p:nvSpPr>
            <p:spPr bwMode="auto">
              <a:xfrm>
                <a:off x="5740400" y="4729163"/>
                <a:ext cx="115888" cy="254000"/>
              </a:xfrm>
              <a:custGeom>
                <a:avLst/>
                <a:gdLst>
                  <a:gd name="T0" fmla="*/ 63 w 73"/>
                  <a:gd name="T1" fmla="*/ 144 h 160"/>
                  <a:gd name="T2" fmla="*/ 73 w 73"/>
                  <a:gd name="T3" fmla="*/ 152 h 160"/>
                  <a:gd name="T4" fmla="*/ 71 w 73"/>
                  <a:gd name="T5" fmla="*/ 135 h 160"/>
                  <a:gd name="T6" fmla="*/ 69 w 73"/>
                  <a:gd name="T7" fmla="*/ 117 h 160"/>
                  <a:gd name="T8" fmla="*/ 65 w 73"/>
                  <a:gd name="T9" fmla="*/ 102 h 160"/>
                  <a:gd name="T10" fmla="*/ 61 w 73"/>
                  <a:gd name="T11" fmla="*/ 87 h 160"/>
                  <a:gd name="T12" fmla="*/ 50 w 73"/>
                  <a:gd name="T13" fmla="*/ 62 h 160"/>
                  <a:gd name="T14" fmla="*/ 40 w 73"/>
                  <a:gd name="T15" fmla="*/ 41 h 160"/>
                  <a:gd name="T16" fmla="*/ 29 w 73"/>
                  <a:gd name="T17" fmla="*/ 23 h 160"/>
                  <a:gd name="T18" fmla="*/ 19 w 73"/>
                  <a:gd name="T19" fmla="*/ 10 h 160"/>
                  <a:gd name="T20" fmla="*/ 13 w 73"/>
                  <a:gd name="T21" fmla="*/ 4 h 160"/>
                  <a:gd name="T22" fmla="*/ 10 w 73"/>
                  <a:gd name="T23" fmla="*/ 0 h 160"/>
                  <a:gd name="T24" fmla="*/ 0 w 73"/>
                  <a:gd name="T25" fmla="*/ 10 h 160"/>
                  <a:gd name="T26" fmla="*/ 2 w 73"/>
                  <a:gd name="T27" fmla="*/ 12 h 160"/>
                  <a:gd name="T28" fmla="*/ 8 w 73"/>
                  <a:gd name="T29" fmla="*/ 20 h 160"/>
                  <a:gd name="T30" fmla="*/ 17 w 73"/>
                  <a:gd name="T31" fmla="*/ 31 h 160"/>
                  <a:gd name="T32" fmla="*/ 27 w 73"/>
                  <a:gd name="T33" fmla="*/ 46 h 160"/>
                  <a:gd name="T34" fmla="*/ 38 w 73"/>
                  <a:gd name="T35" fmla="*/ 68 h 160"/>
                  <a:gd name="T36" fmla="*/ 48 w 73"/>
                  <a:gd name="T37" fmla="*/ 92 h 160"/>
                  <a:gd name="T38" fmla="*/ 52 w 73"/>
                  <a:gd name="T39" fmla="*/ 106 h 160"/>
                  <a:gd name="T40" fmla="*/ 54 w 73"/>
                  <a:gd name="T41" fmla="*/ 119 h 160"/>
                  <a:gd name="T42" fmla="*/ 57 w 73"/>
                  <a:gd name="T43" fmla="*/ 137 h 160"/>
                  <a:gd name="T44" fmla="*/ 57 w 73"/>
                  <a:gd name="T45" fmla="*/ 152 h 160"/>
                  <a:gd name="T46" fmla="*/ 67 w 73"/>
                  <a:gd name="T47" fmla="*/ 160 h 160"/>
                  <a:gd name="T48" fmla="*/ 63 w 73"/>
                  <a:gd name="T4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60">
                    <a:moveTo>
                      <a:pt x="63" y="144"/>
                    </a:moveTo>
                    <a:lnTo>
                      <a:pt x="73" y="152"/>
                    </a:lnTo>
                    <a:lnTo>
                      <a:pt x="71" y="135"/>
                    </a:lnTo>
                    <a:lnTo>
                      <a:pt x="69" y="117"/>
                    </a:lnTo>
                    <a:lnTo>
                      <a:pt x="65" y="102"/>
                    </a:lnTo>
                    <a:lnTo>
                      <a:pt x="61" y="87"/>
                    </a:lnTo>
                    <a:lnTo>
                      <a:pt x="50" y="62"/>
                    </a:lnTo>
                    <a:lnTo>
                      <a:pt x="40" y="41"/>
                    </a:lnTo>
                    <a:lnTo>
                      <a:pt x="29" y="23"/>
                    </a:lnTo>
                    <a:lnTo>
                      <a:pt x="19" y="10"/>
                    </a:lnTo>
                    <a:lnTo>
                      <a:pt x="13" y="4"/>
                    </a:lnTo>
                    <a:lnTo>
                      <a:pt x="10" y="0"/>
                    </a:lnTo>
                    <a:lnTo>
                      <a:pt x="0" y="10"/>
                    </a:lnTo>
                    <a:lnTo>
                      <a:pt x="2" y="12"/>
                    </a:lnTo>
                    <a:lnTo>
                      <a:pt x="8" y="20"/>
                    </a:lnTo>
                    <a:lnTo>
                      <a:pt x="17" y="31"/>
                    </a:lnTo>
                    <a:lnTo>
                      <a:pt x="27" y="46"/>
                    </a:lnTo>
                    <a:lnTo>
                      <a:pt x="38" y="68"/>
                    </a:lnTo>
                    <a:lnTo>
                      <a:pt x="48" y="92"/>
                    </a:lnTo>
                    <a:lnTo>
                      <a:pt x="52" y="106"/>
                    </a:lnTo>
                    <a:lnTo>
                      <a:pt x="54" y="119"/>
                    </a:lnTo>
                    <a:lnTo>
                      <a:pt x="57" y="137"/>
                    </a:lnTo>
                    <a:lnTo>
                      <a:pt x="57" y="152"/>
                    </a:lnTo>
                    <a:lnTo>
                      <a:pt x="67" y="160"/>
                    </a:lnTo>
                    <a:lnTo>
                      <a:pt x="63" y="144"/>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270"/>
              <p:cNvSpPr>
                <a:spLocks/>
              </p:cNvSpPr>
              <p:nvPr/>
            </p:nvSpPr>
            <p:spPr bwMode="auto">
              <a:xfrm>
                <a:off x="5840413" y="4954588"/>
                <a:ext cx="284163" cy="141288"/>
              </a:xfrm>
              <a:custGeom>
                <a:avLst/>
                <a:gdLst>
                  <a:gd name="T0" fmla="*/ 179 w 179"/>
                  <a:gd name="T1" fmla="*/ 81 h 89"/>
                  <a:gd name="T2" fmla="*/ 165 w 179"/>
                  <a:gd name="T3" fmla="*/ 64 h 89"/>
                  <a:gd name="T4" fmla="*/ 150 w 179"/>
                  <a:gd name="T5" fmla="*/ 48 h 89"/>
                  <a:gd name="T6" fmla="*/ 134 w 179"/>
                  <a:gd name="T7" fmla="*/ 37 h 89"/>
                  <a:gd name="T8" fmla="*/ 121 w 179"/>
                  <a:gd name="T9" fmla="*/ 25 h 89"/>
                  <a:gd name="T10" fmla="*/ 106 w 179"/>
                  <a:gd name="T11" fmla="*/ 18 h 89"/>
                  <a:gd name="T12" fmla="*/ 90 w 179"/>
                  <a:gd name="T13" fmla="*/ 12 h 89"/>
                  <a:gd name="T14" fmla="*/ 77 w 179"/>
                  <a:gd name="T15" fmla="*/ 8 h 89"/>
                  <a:gd name="T16" fmla="*/ 62 w 179"/>
                  <a:gd name="T17" fmla="*/ 4 h 89"/>
                  <a:gd name="T18" fmla="*/ 39 w 179"/>
                  <a:gd name="T19" fmla="*/ 0 h 89"/>
                  <a:gd name="T20" fmla="*/ 19 w 179"/>
                  <a:gd name="T21" fmla="*/ 0 h 89"/>
                  <a:gd name="T22" fmla="*/ 6 w 179"/>
                  <a:gd name="T23" fmla="*/ 2 h 89"/>
                  <a:gd name="T24" fmla="*/ 0 w 179"/>
                  <a:gd name="T25" fmla="*/ 2 h 89"/>
                  <a:gd name="T26" fmla="*/ 4 w 179"/>
                  <a:gd name="T27" fmla="*/ 18 h 89"/>
                  <a:gd name="T28" fmla="*/ 8 w 179"/>
                  <a:gd name="T29" fmla="*/ 16 h 89"/>
                  <a:gd name="T30" fmla="*/ 19 w 179"/>
                  <a:gd name="T31" fmla="*/ 16 h 89"/>
                  <a:gd name="T32" fmla="*/ 37 w 179"/>
                  <a:gd name="T33" fmla="*/ 16 h 89"/>
                  <a:gd name="T34" fmla="*/ 60 w 179"/>
                  <a:gd name="T35" fmla="*/ 18 h 89"/>
                  <a:gd name="T36" fmla="*/ 73 w 179"/>
                  <a:gd name="T37" fmla="*/ 21 h 89"/>
                  <a:gd name="T38" fmla="*/ 85 w 179"/>
                  <a:gd name="T39" fmla="*/ 25 h 89"/>
                  <a:gd name="T40" fmla="*/ 100 w 179"/>
                  <a:gd name="T41" fmla="*/ 31 h 89"/>
                  <a:gd name="T42" fmla="*/ 113 w 179"/>
                  <a:gd name="T43" fmla="*/ 39 h 89"/>
                  <a:gd name="T44" fmla="*/ 127 w 179"/>
                  <a:gd name="T45" fmla="*/ 48 h 89"/>
                  <a:gd name="T46" fmla="*/ 140 w 179"/>
                  <a:gd name="T47" fmla="*/ 60 h 89"/>
                  <a:gd name="T48" fmla="*/ 154 w 179"/>
                  <a:gd name="T49" fmla="*/ 73 h 89"/>
                  <a:gd name="T50" fmla="*/ 167 w 179"/>
                  <a:gd name="T51" fmla="*/ 89 h 89"/>
                  <a:gd name="T52" fmla="*/ 179 w 179"/>
                  <a:gd name="T53"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89">
                    <a:moveTo>
                      <a:pt x="179" y="81"/>
                    </a:moveTo>
                    <a:lnTo>
                      <a:pt x="165" y="64"/>
                    </a:lnTo>
                    <a:lnTo>
                      <a:pt x="150" y="48"/>
                    </a:lnTo>
                    <a:lnTo>
                      <a:pt x="134" y="37"/>
                    </a:lnTo>
                    <a:lnTo>
                      <a:pt x="121" y="25"/>
                    </a:lnTo>
                    <a:lnTo>
                      <a:pt x="106" y="18"/>
                    </a:lnTo>
                    <a:lnTo>
                      <a:pt x="90" y="12"/>
                    </a:lnTo>
                    <a:lnTo>
                      <a:pt x="77" y="8"/>
                    </a:lnTo>
                    <a:lnTo>
                      <a:pt x="62" y="4"/>
                    </a:lnTo>
                    <a:lnTo>
                      <a:pt x="39" y="0"/>
                    </a:lnTo>
                    <a:lnTo>
                      <a:pt x="19" y="0"/>
                    </a:lnTo>
                    <a:lnTo>
                      <a:pt x="6" y="2"/>
                    </a:lnTo>
                    <a:lnTo>
                      <a:pt x="0" y="2"/>
                    </a:lnTo>
                    <a:lnTo>
                      <a:pt x="4" y="18"/>
                    </a:lnTo>
                    <a:lnTo>
                      <a:pt x="8" y="16"/>
                    </a:lnTo>
                    <a:lnTo>
                      <a:pt x="19" y="16"/>
                    </a:lnTo>
                    <a:lnTo>
                      <a:pt x="37" y="16"/>
                    </a:lnTo>
                    <a:lnTo>
                      <a:pt x="60" y="18"/>
                    </a:lnTo>
                    <a:lnTo>
                      <a:pt x="73" y="21"/>
                    </a:lnTo>
                    <a:lnTo>
                      <a:pt x="85" y="25"/>
                    </a:lnTo>
                    <a:lnTo>
                      <a:pt x="100" y="31"/>
                    </a:lnTo>
                    <a:lnTo>
                      <a:pt x="113" y="39"/>
                    </a:lnTo>
                    <a:lnTo>
                      <a:pt x="127" y="48"/>
                    </a:lnTo>
                    <a:lnTo>
                      <a:pt x="140" y="60"/>
                    </a:lnTo>
                    <a:lnTo>
                      <a:pt x="154" y="73"/>
                    </a:lnTo>
                    <a:lnTo>
                      <a:pt x="167" y="89"/>
                    </a:lnTo>
                    <a:lnTo>
                      <a:pt x="179" y="81"/>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271"/>
              <p:cNvSpPr>
                <a:spLocks/>
              </p:cNvSpPr>
              <p:nvPr/>
            </p:nvSpPr>
            <p:spPr bwMode="auto">
              <a:xfrm>
                <a:off x="6105525" y="5083175"/>
                <a:ext cx="22225" cy="17463"/>
              </a:xfrm>
              <a:custGeom>
                <a:avLst/>
                <a:gdLst>
                  <a:gd name="T0" fmla="*/ 0 w 14"/>
                  <a:gd name="T1" fmla="*/ 8 h 11"/>
                  <a:gd name="T2" fmla="*/ 2 w 14"/>
                  <a:gd name="T3" fmla="*/ 10 h 11"/>
                  <a:gd name="T4" fmla="*/ 4 w 14"/>
                  <a:gd name="T5" fmla="*/ 11 h 11"/>
                  <a:gd name="T6" fmla="*/ 8 w 14"/>
                  <a:gd name="T7" fmla="*/ 10 h 11"/>
                  <a:gd name="T8" fmla="*/ 10 w 14"/>
                  <a:gd name="T9" fmla="*/ 10 h 11"/>
                  <a:gd name="T10" fmla="*/ 12 w 14"/>
                  <a:gd name="T11" fmla="*/ 8 h 11"/>
                  <a:gd name="T12" fmla="*/ 14 w 14"/>
                  <a:gd name="T13" fmla="*/ 6 h 11"/>
                  <a:gd name="T14" fmla="*/ 14 w 14"/>
                  <a:gd name="T15" fmla="*/ 2 h 11"/>
                  <a:gd name="T16" fmla="*/ 12 w 14"/>
                  <a:gd name="T17" fmla="*/ 0 h 11"/>
                  <a:gd name="T18" fmla="*/ 0 w 14"/>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8"/>
                    </a:moveTo>
                    <a:lnTo>
                      <a:pt x="2" y="10"/>
                    </a:lnTo>
                    <a:lnTo>
                      <a:pt x="4" y="11"/>
                    </a:lnTo>
                    <a:lnTo>
                      <a:pt x="8" y="10"/>
                    </a:lnTo>
                    <a:lnTo>
                      <a:pt x="10" y="10"/>
                    </a:lnTo>
                    <a:lnTo>
                      <a:pt x="12" y="8"/>
                    </a:lnTo>
                    <a:lnTo>
                      <a:pt x="14" y="6"/>
                    </a:lnTo>
                    <a:lnTo>
                      <a:pt x="14" y="2"/>
                    </a:lnTo>
                    <a:lnTo>
                      <a:pt x="12" y="0"/>
                    </a:lnTo>
                    <a:lnTo>
                      <a:pt x="0" y="8"/>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272"/>
              <p:cNvSpPr>
                <a:spLocks/>
              </p:cNvSpPr>
              <p:nvPr/>
            </p:nvSpPr>
            <p:spPr bwMode="auto">
              <a:xfrm>
                <a:off x="5591175" y="4805363"/>
                <a:ext cx="17463" cy="22225"/>
              </a:xfrm>
              <a:custGeom>
                <a:avLst/>
                <a:gdLst>
                  <a:gd name="T0" fmla="*/ 11 w 11"/>
                  <a:gd name="T1" fmla="*/ 2 h 14"/>
                  <a:gd name="T2" fmla="*/ 8 w 11"/>
                  <a:gd name="T3" fmla="*/ 0 h 14"/>
                  <a:gd name="T4" fmla="*/ 6 w 11"/>
                  <a:gd name="T5" fmla="*/ 2 h 14"/>
                  <a:gd name="T6" fmla="*/ 2 w 11"/>
                  <a:gd name="T7" fmla="*/ 2 h 14"/>
                  <a:gd name="T8" fmla="*/ 2 w 11"/>
                  <a:gd name="T9" fmla="*/ 6 h 14"/>
                  <a:gd name="T10" fmla="*/ 0 w 11"/>
                  <a:gd name="T11" fmla="*/ 8 h 14"/>
                  <a:gd name="T12" fmla="*/ 2 w 11"/>
                  <a:gd name="T13" fmla="*/ 10 h 14"/>
                  <a:gd name="T14" fmla="*/ 2 w 11"/>
                  <a:gd name="T15" fmla="*/ 14 h 14"/>
                  <a:gd name="T16" fmla="*/ 6 w 11"/>
                  <a:gd name="T17" fmla="*/ 14 h 14"/>
                  <a:gd name="T18" fmla="*/ 11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11" y="2"/>
                    </a:moveTo>
                    <a:lnTo>
                      <a:pt x="8" y="0"/>
                    </a:lnTo>
                    <a:lnTo>
                      <a:pt x="6" y="2"/>
                    </a:lnTo>
                    <a:lnTo>
                      <a:pt x="2" y="2"/>
                    </a:lnTo>
                    <a:lnTo>
                      <a:pt x="2" y="6"/>
                    </a:lnTo>
                    <a:lnTo>
                      <a:pt x="0" y="8"/>
                    </a:lnTo>
                    <a:lnTo>
                      <a:pt x="2" y="10"/>
                    </a:lnTo>
                    <a:lnTo>
                      <a:pt x="2" y="14"/>
                    </a:lnTo>
                    <a:lnTo>
                      <a:pt x="6" y="14"/>
                    </a:lnTo>
                    <a:lnTo>
                      <a:pt x="11" y="2"/>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273"/>
              <p:cNvSpPr>
                <a:spLocks/>
              </p:cNvSpPr>
              <p:nvPr/>
            </p:nvSpPr>
            <p:spPr bwMode="auto">
              <a:xfrm>
                <a:off x="5600700" y="4808538"/>
                <a:ext cx="93663" cy="115888"/>
              </a:xfrm>
              <a:custGeom>
                <a:avLst/>
                <a:gdLst>
                  <a:gd name="T0" fmla="*/ 50 w 59"/>
                  <a:gd name="T1" fmla="*/ 60 h 73"/>
                  <a:gd name="T2" fmla="*/ 59 w 59"/>
                  <a:gd name="T3" fmla="*/ 66 h 73"/>
                  <a:gd name="T4" fmla="*/ 57 w 59"/>
                  <a:gd name="T5" fmla="*/ 50 h 73"/>
                  <a:gd name="T6" fmla="*/ 50 w 59"/>
                  <a:gd name="T7" fmla="*/ 35 h 73"/>
                  <a:gd name="T8" fmla="*/ 40 w 59"/>
                  <a:gd name="T9" fmla="*/ 23 h 73"/>
                  <a:gd name="T10" fmla="*/ 30 w 59"/>
                  <a:gd name="T11" fmla="*/ 16 h 73"/>
                  <a:gd name="T12" fmla="*/ 21 w 59"/>
                  <a:gd name="T13" fmla="*/ 8 h 73"/>
                  <a:gd name="T14" fmla="*/ 13 w 59"/>
                  <a:gd name="T15" fmla="*/ 4 h 73"/>
                  <a:gd name="T16" fmla="*/ 7 w 59"/>
                  <a:gd name="T17" fmla="*/ 0 h 73"/>
                  <a:gd name="T18" fmla="*/ 5 w 59"/>
                  <a:gd name="T19" fmla="*/ 0 h 73"/>
                  <a:gd name="T20" fmla="*/ 0 w 59"/>
                  <a:gd name="T21" fmla="*/ 12 h 73"/>
                  <a:gd name="T22" fmla="*/ 2 w 59"/>
                  <a:gd name="T23" fmla="*/ 14 h 73"/>
                  <a:gd name="T24" fmla="*/ 5 w 59"/>
                  <a:gd name="T25" fmla="*/ 16 h 73"/>
                  <a:gd name="T26" fmla="*/ 13 w 59"/>
                  <a:gd name="T27" fmla="*/ 19 h 73"/>
                  <a:gd name="T28" fmla="*/ 23 w 59"/>
                  <a:gd name="T29" fmla="*/ 27 h 73"/>
                  <a:gd name="T30" fmla="*/ 30 w 59"/>
                  <a:gd name="T31" fmla="*/ 35 h 73"/>
                  <a:gd name="T32" fmla="*/ 38 w 59"/>
                  <a:gd name="T33" fmla="*/ 42 h 73"/>
                  <a:gd name="T34" fmla="*/ 42 w 59"/>
                  <a:gd name="T35" fmla="*/ 54 h 73"/>
                  <a:gd name="T36" fmla="*/ 46 w 59"/>
                  <a:gd name="T37" fmla="*/ 66 h 73"/>
                  <a:gd name="T38" fmla="*/ 55 w 59"/>
                  <a:gd name="T39" fmla="*/ 73 h 73"/>
                  <a:gd name="T40" fmla="*/ 50 w 59"/>
                  <a:gd name="T41"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3">
                    <a:moveTo>
                      <a:pt x="50" y="60"/>
                    </a:moveTo>
                    <a:lnTo>
                      <a:pt x="59" y="66"/>
                    </a:lnTo>
                    <a:lnTo>
                      <a:pt x="57" y="50"/>
                    </a:lnTo>
                    <a:lnTo>
                      <a:pt x="50" y="35"/>
                    </a:lnTo>
                    <a:lnTo>
                      <a:pt x="40" y="23"/>
                    </a:lnTo>
                    <a:lnTo>
                      <a:pt x="30" y="16"/>
                    </a:lnTo>
                    <a:lnTo>
                      <a:pt x="21" y="8"/>
                    </a:lnTo>
                    <a:lnTo>
                      <a:pt x="13" y="4"/>
                    </a:lnTo>
                    <a:lnTo>
                      <a:pt x="7" y="0"/>
                    </a:lnTo>
                    <a:lnTo>
                      <a:pt x="5" y="0"/>
                    </a:lnTo>
                    <a:lnTo>
                      <a:pt x="0" y="12"/>
                    </a:lnTo>
                    <a:lnTo>
                      <a:pt x="2" y="14"/>
                    </a:lnTo>
                    <a:lnTo>
                      <a:pt x="5" y="16"/>
                    </a:lnTo>
                    <a:lnTo>
                      <a:pt x="13" y="19"/>
                    </a:lnTo>
                    <a:lnTo>
                      <a:pt x="23" y="27"/>
                    </a:lnTo>
                    <a:lnTo>
                      <a:pt x="30" y="35"/>
                    </a:lnTo>
                    <a:lnTo>
                      <a:pt x="38" y="42"/>
                    </a:lnTo>
                    <a:lnTo>
                      <a:pt x="42" y="54"/>
                    </a:lnTo>
                    <a:lnTo>
                      <a:pt x="46" y="66"/>
                    </a:lnTo>
                    <a:lnTo>
                      <a:pt x="55" y="73"/>
                    </a:lnTo>
                    <a:lnTo>
                      <a:pt x="50" y="60"/>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274"/>
              <p:cNvSpPr>
                <a:spLocks/>
              </p:cNvSpPr>
              <p:nvPr/>
            </p:nvSpPr>
            <p:spPr bwMode="auto">
              <a:xfrm>
                <a:off x="5680075" y="4887913"/>
                <a:ext cx="157163" cy="42863"/>
              </a:xfrm>
              <a:custGeom>
                <a:avLst/>
                <a:gdLst>
                  <a:gd name="T0" fmla="*/ 99 w 99"/>
                  <a:gd name="T1" fmla="*/ 16 h 27"/>
                  <a:gd name="T2" fmla="*/ 84 w 99"/>
                  <a:gd name="T3" fmla="*/ 6 h 27"/>
                  <a:gd name="T4" fmla="*/ 67 w 99"/>
                  <a:gd name="T5" fmla="*/ 2 h 27"/>
                  <a:gd name="T6" fmla="*/ 51 w 99"/>
                  <a:gd name="T7" fmla="*/ 0 h 27"/>
                  <a:gd name="T8" fmla="*/ 34 w 99"/>
                  <a:gd name="T9" fmla="*/ 2 h 27"/>
                  <a:gd name="T10" fmla="*/ 21 w 99"/>
                  <a:gd name="T11" fmla="*/ 4 h 27"/>
                  <a:gd name="T12" fmla="*/ 11 w 99"/>
                  <a:gd name="T13" fmla="*/ 6 h 27"/>
                  <a:gd name="T14" fmla="*/ 3 w 99"/>
                  <a:gd name="T15" fmla="*/ 8 h 27"/>
                  <a:gd name="T16" fmla="*/ 0 w 99"/>
                  <a:gd name="T17" fmla="*/ 10 h 27"/>
                  <a:gd name="T18" fmla="*/ 5 w 99"/>
                  <a:gd name="T19" fmla="*/ 23 h 27"/>
                  <a:gd name="T20" fmla="*/ 7 w 99"/>
                  <a:gd name="T21" fmla="*/ 21 h 27"/>
                  <a:gd name="T22" fmla="*/ 13 w 99"/>
                  <a:gd name="T23" fmla="*/ 19 h 27"/>
                  <a:gd name="T24" fmla="*/ 24 w 99"/>
                  <a:gd name="T25" fmla="*/ 17 h 27"/>
                  <a:gd name="T26" fmla="*/ 36 w 99"/>
                  <a:gd name="T27" fmla="*/ 16 h 27"/>
                  <a:gd name="T28" fmla="*/ 51 w 99"/>
                  <a:gd name="T29" fmla="*/ 16 h 27"/>
                  <a:gd name="T30" fmla="*/ 65 w 99"/>
                  <a:gd name="T31" fmla="*/ 16 h 27"/>
                  <a:gd name="T32" fmla="*/ 78 w 99"/>
                  <a:gd name="T33" fmla="*/ 19 h 27"/>
                  <a:gd name="T34" fmla="*/ 92 w 99"/>
                  <a:gd name="T35" fmla="*/ 27 h 27"/>
                  <a:gd name="T36" fmla="*/ 99 w 99"/>
                  <a:gd name="T37"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27">
                    <a:moveTo>
                      <a:pt x="99" y="16"/>
                    </a:moveTo>
                    <a:lnTo>
                      <a:pt x="84" y="6"/>
                    </a:lnTo>
                    <a:lnTo>
                      <a:pt x="67" y="2"/>
                    </a:lnTo>
                    <a:lnTo>
                      <a:pt x="51" y="0"/>
                    </a:lnTo>
                    <a:lnTo>
                      <a:pt x="34" y="2"/>
                    </a:lnTo>
                    <a:lnTo>
                      <a:pt x="21" y="4"/>
                    </a:lnTo>
                    <a:lnTo>
                      <a:pt x="11" y="6"/>
                    </a:lnTo>
                    <a:lnTo>
                      <a:pt x="3" y="8"/>
                    </a:lnTo>
                    <a:lnTo>
                      <a:pt x="0" y="10"/>
                    </a:lnTo>
                    <a:lnTo>
                      <a:pt x="5" y="23"/>
                    </a:lnTo>
                    <a:lnTo>
                      <a:pt x="7" y="21"/>
                    </a:lnTo>
                    <a:lnTo>
                      <a:pt x="13" y="19"/>
                    </a:lnTo>
                    <a:lnTo>
                      <a:pt x="24" y="17"/>
                    </a:lnTo>
                    <a:lnTo>
                      <a:pt x="36" y="16"/>
                    </a:lnTo>
                    <a:lnTo>
                      <a:pt x="51" y="16"/>
                    </a:lnTo>
                    <a:lnTo>
                      <a:pt x="65" y="16"/>
                    </a:lnTo>
                    <a:lnTo>
                      <a:pt x="78" y="19"/>
                    </a:lnTo>
                    <a:lnTo>
                      <a:pt x="92" y="27"/>
                    </a:lnTo>
                    <a:lnTo>
                      <a:pt x="99" y="16"/>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275"/>
              <p:cNvSpPr>
                <a:spLocks/>
              </p:cNvSpPr>
              <p:nvPr/>
            </p:nvSpPr>
            <p:spPr bwMode="auto">
              <a:xfrm>
                <a:off x="5826125" y="4913313"/>
                <a:ext cx="17463" cy="17463"/>
              </a:xfrm>
              <a:custGeom>
                <a:avLst/>
                <a:gdLst>
                  <a:gd name="T0" fmla="*/ 0 w 11"/>
                  <a:gd name="T1" fmla="*/ 11 h 11"/>
                  <a:gd name="T2" fmla="*/ 3 w 11"/>
                  <a:gd name="T3" fmla="*/ 11 h 11"/>
                  <a:gd name="T4" fmla="*/ 5 w 11"/>
                  <a:gd name="T5" fmla="*/ 11 h 11"/>
                  <a:gd name="T6" fmla="*/ 7 w 11"/>
                  <a:gd name="T7" fmla="*/ 11 h 11"/>
                  <a:gd name="T8" fmla="*/ 9 w 11"/>
                  <a:gd name="T9" fmla="*/ 9 h 11"/>
                  <a:gd name="T10" fmla="*/ 11 w 11"/>
                  <a:gd name="T11" fmla="*/ 7 h 11"/>
                  <a:gd name="T12" fmla="*/ 11 w 11"/>
                  <a:gd name="T13" fmla="*/ 3 h 11"/>
                  <a:gd name="T14" fmla="*/ 11 w 11"/>
                  <a:gd name="T15" fmla="*/ 1 h 11"/>
                  <a:gd name="T16" fmla="*/ 7 w 11"/>
                  <a:gd name="T17" fmla="*/ 0 h 11"/>
                  <a:gd name="T18" fmla="*/ 0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11"/>
                    </a:moveTo>
                    <a:lnTo>
                      <a:pt x="3" y="11"/>
                    </a:lnTo>
                    <a:lnTo>
                      <a:pt x="5" y="11"/>
                    </a:lnTo>
                    <a:lnTo>
                      <a:pt x="7" y="11"/>
                    </a:lnTo>
                    <a:lnTo>
                      <a:pt x="9" y="9"/>
                    </a:lnTo>
                    <a:lnTo>
                      <a:pt x="11" y="7"/>
                    </a:lnTo>
                    <a:lnTo>
                      <a:pt x="11" y="3"/>
                    </a:lnTo>
                    <a:lnTo>
                      <a:pt x="11" y="1"/>
                    </a:lnTo>
                    <a:lnTo>
                      <a:pt x="7" y="0"/>
                    </a:lnTo>
                    <a:lnTo>
                      <a:pt x="0" y="11"/>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276"/>
              <p:cNvSpPr>
                <a:spLocks/>
              </p:cNvSpPr>
              <p:nvPr/>
            </p:nvSpPr>
            <p:spPr bwMode="auto">
              <a:xfrm>
                <a:off x="5983288" y="4986338"/>
                <a:ext cx="22225" cy="14288"/>
              </a:xfrm>
              <a:custGeom>
                <a:avLst/>
                <a:gdLst>
                  <a:gd name="T0" fmla="*/ 2 w 14"/>
                  <a:gd name="T1" fmla="*/ 0 h 9"/>
                  <a:gd name="T2" fmla="*/ 0 w 14"/>
                  <a:gd name="T3" fmla="*/ 1 h 9"/>
                  <a:gd name="T4" fmla="*/ 2 w 14"/>
                  <a:gd name="T5" fmla="*/ 5 h 9"/>
                  <a:gd name="T6" fmla="*/ 2 w 14"/>
                  <a:gd name="T7" fmla="*/ 7 h 9"/>
                  <a:gd name="T8" fmla="*/ 4 w 14"/>
                  <a:gd name="T9" fmla="*/ 9 h 9"/>
                  <a:gd name="T10" fmla="*/ 8 w 14"/>
                  <a:gd name="T11" fmla="*/ 9 h 9"/>
                  <a:gd name="T12" fmla="*/ 10 w 14"/>
                  <a:gd name="T13" fmla="*/ 9 h 9"/>
                  <a:gd name="T14" fmla="*/ 12 w 14"/>
                  <a:gd name="T15" fmla="*/ 7 h 9"/>
                  <a:gd name="T16" fmla="*/ 14 w 14"/>
                  <a:gd name="T17" fmla="*/ 5 h 9"/>
                  <a:gd name="T18" fmla="*/ 2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2" y="0"/>
                    </a:moveTo>
                    <a:lnTo>
                      <a:pt x="0" y="1"/>
                    </a:lnTo>
                    <a:lnTo>
                      <a:pt x="2" y="5"/>
                    </a:lnTo>
                    <a:lnTo>
                      <a:pt x="2" y="7"/>
                    </a:lnTo>
                    <a:lnTo>
                      <a:pt x="4" y="9"/>
                    </a:lnTo>
                    <a:lnTo>
                      <a:pt x="8" y="9"/>
                    </a:lnTo>
                    <a:lnTo>
                      <a:pt x="10" y="9"/>
                    </a:lnTo>
                    <a:lnTo>
                      <a:pt x="12" y="7"/>
                    </a:lnTo>
                    <a:lnTo>
                      <a:pt x="14" y="5"/>
                    </a:lnTo>
                    <a:lnTo>
                      <a:pt x="2" y="0"/>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277"/>
              <p:cNvSpPr>
                <a:spLocks/>
              </p:cNvSpPr>
              <p:nvPr/>
            </p:nvSpPr>
            <p:spPr bwMode="auto">
              <a:xfrm>
                <a:off x="5986463" y="4821238"/>
                <a:ext cx="238125" cy="173038"/>
              </a:xfrm>
              <a:custGeom>
                <a:avLst/>
                <a:gdLst>
                  <a:gd name="T0" fmla="*/ 136 w 150"/>
                  <a:gd name="T1" fmla="*/ 8 h 109"/>
                  <a:gd name="T2" fmla="*/ 142 w 150"/>
                  <a:gd name="T3" fmla="*/ 0 h 109"/>
                  <a:gd name="T4" fmla="*/ 123 w 150"/>
                  <a:gd name="T5" fmla="*/ 4 h 109"/>
                  <a:gd name="T6" fmla="*/ 106 w 150"/>
                  <a:gd name="T7" fmla="*/ 10 h 109"/>
                  <a:gd name="T8" fmla="*/ 90 w 150"/>
                  <a:gd name="T9" fmla="*/ 17 h 109"/>
                  <a:gd name="T10" fmla="*/ 77 w 150"/>
                  <a:gd name="T11" fmla="*/ 25 h 109"/>
                  <a:gd name="T12" fmla="*/ 52 w 150"/>
                  <a:gd name="T13" fmla="*/ 40 h 109"/>
                  <a:gd name="T14" fmla="*/ 33 w 150"/>
                  <a:gd name="T15" fmla="*/ 58 h 109"/>
                  <a:gd name="T16" fmla="*/ 18 w 150"/>
                  <a:gd name="T17" fmla="*/ 75 h 109"/>
                  <a:gd name="T18" fmla="*/ 8 w 150"/>
                  <a:gd name="T19" fmla="*/ 88 h 109"/>
                  <a:gd name="T20" fmla="*/ 2 w 150"/>
                  <a:gd name="T21" fmla="*/ 100 h 109"/>
                  <a:gd name="T22" fmla="*/ 0 w 150"/>
                  <a:gd name="T23" fmla="*/ 104 h 109"/>
                  <a:gd name="T24" fmla="*/ 12 w 150"/>
                  <a:gd name="T25" fmla="*/ 109 h 109"/>
                  <a:gd name="T26" fmla="*/ 14 w 150"/>
                  <a:gd name="T27" fmla="*/ 105 h 109"/>
                  <a:gd name="T28" fmla="*/ 19 w 150"/>
                  <a:gd name="T29" fmla="*/ 98 h 109"/>
                  <a:gd name="T30" fmla="*/ 29 w 150"/>
                  <a:gd name="T31" fmla="*/ 84 h 109"/>
                  <a:gd name="T32" fmla="*/ 42 w 150"/>
                  <a:gd name="T33" fmla="*/ 69 h 109"/>
                  <a:gd name="T34" fmla="*/ 62 w 150"/>
                  <a:gd name="T35" fmla="*/ 52 h 109"/>
                  <a:gd name="T36" fmla="*/ 85 w 150"/>
                  <a:gd name="T37" fmla="*/ 36 h 109"/>
                  <a:gd name="T38" fmla="*/ 96 w 150"/>
                  <a:gd name="T39" fmla="*/ 29 h 109"/>
                  <a:gd name="T40" fmla="*/ 112 w 150"/>
                  <a:gd name="T41" fmla="*/ 23 h 109"/>
                  <a:gd name="T42" fmla="*/ 127 w 150"/>
                  <a:gd name="T43" fmla="*/ 19 h 109"/>
                  <a:gd name="T44" fmla="*/ 144 w 150"/>
                  <a:gd name="T45" fmla="*/ 15 h 109"/>
                  <a:gd name="T46" fmla="*/ 150 w 150"/>
                  <a:gd name="T47" fmla="*/ 8 h 109"/>
                  <a:gd name="T48" fmla="*/ 136 w 150"/>
                  <a:gd name="T4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09">
                    <a:moveTo>
                      <a:pt x="136" y="8"/>
                    </a:moveTo>
                    <a:lnTo>
                      <a:pt x="142" y="0"/>
                    </a:lnTo>
                    <a:lnTo>
                      <a:pt x="123" y="4"/>
                    </a:lnTo>
                    <a:lnTo>
                      <a:pt x="106" y="10"/>
                    </a:lnTo>
                    <a:lnTo>
                      <a:pt x="90" y="17"/>
                    </a:lnTo>
                    <a:lnTo>
                      <a:pt x="77" y="25"/>
                    </a:lnTo>
                    <a:lnTo>
                      <a:pt x="52" y="40"/>
                    </a:lnTo>
                    <a:lnTo>
                      <a:pt x="33" y="58"/>
                    </a:lnTo>
                    <a:lnTo>
                      <a:pt x="18" y="75"/>
                    </a:lnTo>
                    <a:lnTo>
                      <a:pt x="8" y="88"/>
                    </a:lnTo>
                    <a:lnTo>
                      <a:pt x="2" y="100"/>
                    </a:lnTo>
                    <a:lnTo>
                      <a:pt x="0" y="104"/>
                    </a:lnTo>
                    <a:lnTo>
                      <a:pt x="12" y="109"/>
                    </a:lnTo>
                    <a:lnTo>
                      <a:pt x="14" y="105"/>
                    </a:lnTo>
                    <a:lnTo>
                      <a:pt x="19" y="98"/>
                    </a:lnTo>
                    <a:lnTo>
                      <a:pt x="29" y="84"/>
                    </a:lnTo>
                    <a:lnTo>
                      <a:pt x="42" y="69"/>
                    </a:lnTo>
                    <a:lnTo>
                      <a:pt x="62" y="52"/>
                    </a:lnTo>
                    <a:lnTo>
                      <a:pt x="85" y="36"/>
                    </a:lnTo>
                    <a:lnTo>
                      <a:pt x="96" y="29"/>
                    </a:lnTo>
                    <a:lnTo>
                      <a:pt x="112" y="23"/>
                    </a:lnTo>
                    <a:lnTo>
                      <a:pt x="127" y="19"/>
                    </a:lnTo>
                    <a:lnTo>
                      <a:pt x="144" y="15"/>
                    </a:lnTo>
                    <a:lnTo>
                      <a:pt x="150" y="8"/>
                    </a:lnTo>
                    <a:lnTo>
                      <a:pt x="136" y="8"/>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278"/>
              <p:cNvSpPr>
                <a:spLocks/>
              </p:cNvSpPr>
              <p:nvPr/>
            </p:nvSpPr>
            <p:spPr bwMode="auto">
              <a:xfrm>
                <a:off x="6202363" y="4595813"/>
                <a:ext cx="155575" cy="238125"/>
              </a:xfrm>
              <a:custGeom>
                <a:avLst/>
                <a:gdLst>
                  <a:gd name="T0" fmla="*/ 93 w 98"/>
                  <a:gd name="T1" fmla="*/ 0 h 150"/>
                  <a:gd name="T2" fmla="*/ 77 w 98"/>
                  <a:gd name="T3" fmla="*/ 8 h 150"/>
                  <a:gd name="T4" fmla="*/ 64 w 98"/>
                  <a:gd name="T5" fmla="*/ 17 h 150"/>
                  <a:gd name="T6" fmla="*/ 52 w 98"/>
                  <a:gd name="T7" fmla="*/ 27 h 150"/>
                  <a:gd name="T8" fmla="*/ 43 w 98"/>
                  <a:gd name="T9" fmla="*/ 38 h 150"/>
                  <a:gd name="T10" fmla="*/ 33 w 98"/>
                  <a:gd name="T11" fmla="*/ 52 h 150"/>
                  <a:gd name="T12" fmla="*/ 27 w 98"/>
                  <a:gd name="T13" fmla="*/ 63 h 150"/>
                  <a:gd name="T14" fmla="*/ 20 w 98"/>
                  <a:gd name="T15" fmla="*/ 77 h 150"/>
                  <a:gd name="T16" fmla="*/ 16 w 98"/>
                  <a:gd name="T17" fmla="*/ 88 h 150"/>
                  <a:gd name="T18" fmla="*/ 8 w 98"/>
                  <a:gd name="T19" fmla="*/ 111 h 150"/>
                  <a:gd name="T20" fmla="*/ 2 w 98"/>
                  <a:gd name="T21" fmla="*/ 130 h 150"/>
                  <a:gd name="T22" fmla="*/ 0 w 98"/>
                  <a:gd name="T23" fmla="*/ 144 h 150"/>
                  <a:gd name="T24" fmla="*/ 0 w 98"/>
                  <a:gd name="T25" fmla="*/ 150 h 150"/>
                  <a:gd name="T26" fmla="*/ 14 w 98"/>
                  <a:gd name="T27" fmla="*/ 150 h 150"/>
                  <a:gd name="T28" fmla="*/ 14 w 98"/>
                  <a:gd name="T29" fmla="*/ 146 h 150"/>
                  <a:gd name="T30" fmla="*/ 16 w 98"/>
                  <a:gd name="T31" fmla="*/ 134 h 150"/>
                  <a:gd name="T32" fmla="*/ 22 w 98"/>
                  <a:gd name="T33" fmla="*/ 115 h 150"/>
                  <a:gd name="T34" fmla="*/ 29 w 98"/>
                  <a:gd name="T35" fmla="*/ 94 h 150"/>
                  <a:gd name="T36" fmla="*/ 33 w 98"/>
                  <a:gd name="T37" fmla="*/ 83 h 150"/>
                  <a:gd name="T38" fmla="*/ 39 w 98"/>
                  <a:gd name="T39" fmla="*/ 71 h 150"/>
                  <a:gd name="T40" fmla="*/ 47 w 98"/>
                  <a:gd name="T41" fmla="*/ 59 h 150"/>
                  <a:gd name="T42" fmla="*/ 54 w 98"/>
                  <a:gd name="T43" fmla="*/ 48 h 150"/>
                  <a:gd name="T44" fmla="*/ 64 w 98"/>
                  <a:gd name="T45" fmla="*/ 36 h 150"/>
                  <a:gd name="T46" fmla="*/ 73 w 98"/>
                  <a:gd name="T47" fmla="*/ 27 h 150"/>
                  <a:gd name="T48" fmla="*/ 85 w 98"/>
                  <a:gd name="T49" fmla="*/ 19 h 150"/>
                  <a:gd name="T50" fmla="*/ 98 w 98"/>
                  <a:gd name="T51" fmla="*/ 12 h 150"/>
                  <a:gd name="T52" fmla="*/ 93 w 98"/>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0">
                    <a:moveTo>
                      <a:pt x="93" y="0"/>
                    </a:moveTo>
                    <a:lnTo>
                      <a:pt x="77" y="8"/>
                    </a:lnTo>
                    <a:lnTo>
                      <a:pt x="64" y="17"/>
                    </a:lnTo>
                    <a:lnTo>
                      <a:pt x="52" y="27"/>
                    </a:lnTo>
                    <a:lnTo>
                      <a:pt x="43" y="38"/>
                    </a:lnTo>
                    <a:lnTo>
                      <a:pt x="33" y="52"/>
                    </a:lnTo>
                    <a:lnTo>
                      <a:pt x="27" y="63"/>
                    </a:lnTo>
                    <a:lnTo>
                      <a:pt x="20" y="77"/>
                    </a:lnTo>
                    <a:lnTo>
                      <a:pt x="16" y="88"/>
                    </a:lnTo>
                    <a:lnTo>
                      <a:pt x="8" y="111"/>
                    </a:lnTo>
                    <a:lnTo>
                      <a:pt x="2" y="130"/>
                    </a:lnTo>
                    <a:lnTo>
                      <a:pt x="0" y="144"/>
                    </a:lnTo>
                    <a:lnTo>
                      <a:pt x="0" y="150"/>
                    </a:lnTo>
                    <a:lnTo>
                      <a:pt x="14" y="150"/>
                    </a:lnTo>
                    <a:lnTo>
                      <a:pt x="14" y="146"/>
                    </a:lnTo>
                    <a:lnTo>
                      <a:pt x="16" y="134"/>
                    </a:lnTo>
                    <a:lnTo>
                      <a:pt x="22" y="115"/>
                    </a:lnTo>
                    <a:lnTo>
                      <a:pt x="29" y="94"/>
                    </a:lnTo>
                    <a:lnTo>
                      <a:pt x="33" y="83"/>
                    </a:lnTo>
                    <a:lnTo>
                      <a:pt x="39" y="71"/>
                    </a:lnTo>
                    <a:lnTo>
                      <a:pt x="47" y="59"/>
                    </a:lnTo>
                    <a:lnTo>
                      <a:pt x="54" y="48"/>
                    </a:lnTo>
                    <a:lnTo>
                      <a:pt x="64" y="36"/>
                    </a:lnTo>
                    <a:lnTo>
                      <a:pt x="73" y="27"/>
                    </a:lnTo>
                    <a:lnTo>
                      <a:pt x="85" y="19"/>
                    </a:lnTo>
                    <a:lnTo>
                      <a:pt x="98" y="12"/>
                    </a:lnTo>
                    <a:lnTo>
                      <a:pt x="93" y="0"/>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279"/>
              <p:cNvSpPr>
                <a:spLocks/>
              </p:cNvSpPr>
              <p:nvPr/>
            </p:nvSpPr>
            <p:spPr bwMode="auto">
              <a:xfrm>
                <a:off x="6350000" y="4592638"/>
                <a:ext cx="14288" cy="22225"/>
              </a:xfrm>
              <a:custGeom>
                <a:avLst/>
                <a:gdLst>
                  <a:gd name="T0" fmla="*/ 5 w 9"/>
                  <a:gd name="T1" fmla="*/ 14 h 14"/>
                  <a:gd name="T2" fmla="*/ 9 w 9"/>
                  <a:gd name="T3" fmla="*/ 12 h 14"/>
                  <a:gd name="T4" fmla="*/ 9 w 9"/>
                  <a:gd name="T5" fmla="*/ 10 h 14"/>
                  <a:gd name="T6" fmla="*/ 9 w 9"/>
                  <a:gd name="T7" fmla="*/ 8 h 14"/>
                  <a:gd name="T8" fmla="*/ 9 w 9"/>
                  <a:gd name="T9" fmla="*/ 4 h 14"/>
                  <a:gd name="T10" fmla="*/ 7 w 9"/>
                  <a:gd name="T11" fmla="*/ 2 h 14"/>
                  <a:gd name="T12" fmla="*/ 5 w 9"/>
                  <a:gd name="T13" fmla="*/ 0 h 14"/>
                  <a:gd name="T14" fmla="*/ 3 w 9"/>
                  <a:gd name="T15" fmla="*/ 0 h 14"/>
                  <a:gd name="T16" fmla="*/ 0 w 9"/>
                  <a:gd name="T17" fmla="*/ 2 h 14"/>
                  <a:gd name="T18" fmla="*/ 5 w 9"/>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5" y="14"/>
                    </a:moveTo>
                    <a:lnTo>
                      <a:pt x="9" y="12"/>
                    </a:lnTo>
                    <a:lnTo>
                      <a:pt x="9" y="10"/>
                    </a:lnTo>
                    <a:lnTo>
                      <a:pt x="9" y="8"/>
                    </a:lnTo>
                    <a:lnTo>
                      <a:pt x="9" y="4"/>
                    </a:lnTo>
                    <a:lnTo>
                      <a:pt x="7" y="2"/>
                    </a:lnTo>
                    <a:lnTo>
                      <a:pt x="5" y="0"/>
                    </a:lnTo>
                    <a:lnTo>
                      <a:pt x="3" y="0"/>
                    </a:lnTo>
                    <a:lnTo>
                      <a:pt x="0" y="2"/>
                    </a:lnTo>
                    <a:lnTo>
                      <a:pt x="5" y="14"/>
                    </a:lnTo>
                    <a:close/>
                  </a:path>
                </a:pathLst>
              </a:custGeom>
              <a:solidFill>
                <a:srgbClr val="5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280"/>
              <p:cNvSpPr>
                <a:spLocks/>
              </p:cNvSpPr>
              <p:nvPr/>
            </p:nvSpPr>
            <p:spPr bwMode="auto">
              <a:xfrm>
                <a:off x="5594350" y="4489450"/>
                <a:ext cx="414338" cy="344488"/>
              </a:xfrm>
              <a:custGeom>
                <a:avLst/>
                <a:gdLst>
                  <a:gd name="T0" fmla="*/ 259 w 261"/>
                  <a:gd name="T1" fmla="*/ 80 h 217"/>
                  <a:gd name="T2" fmla="*/ 251 w 261"/>
                  <a:gd name="T3" fmla="*/ 61 h 217"/>
                  <a:gd name="T4" fmla="*/ 234 w 261"/>
                  <a:gd name="T5" fmla="*/ 46 h 217"/>
                  <a:gd name="T6" fmla="*/ 213 w 261"/>
                  <a:gd name="T7" fmla="*/ 36 h 217"/>
                  <a:gd name="T8" fmla="*/ 199 w 261"/>
                  <a:gd name="T9" fmla="*/ 36 h 217"/>
                  <a:gd name="T10" fmla="*/ 197 w 261"/>
                  <a:gd name="T11" fmla="*/ 36 h 217"/>
                  <a:gd name="T12" fmla="*/ 194 w 261"/>
                  <a:gd name="T13" fmla="*/ 36 h 217"/>
                  <a:gd name="T14" fmla="*/ 192 w 261"/>
                  <a:gd name="T15" fmla="*/ 36 h 217"/>
                  <a:gd name="T16" fmla="*/ 186 w 261"/>
                  <a:gd name="T17" fmla="*/ 29 h 217"/>
                  <a:gd name="T18" fmla="*/ 176 w 261"/>
                  <a:gd name="T19" fmla="*/ 15 h 217"/>
                  <a:gd name="T20" fmla="*/ 161 w 261"/>
                  <a:gd name="T21" fmla="*/ 6 h 217"/>
                  <a:gd name="T22" fmla="*/ 144 w 261"/>
                  <a:gd name="T23" fmla="*/ 2 h 217"/>
                  <a:gd name="T24" fmla="*/ 125 w 261"/>
                  <a:gd name="T25" fmla="*/ 0 h 217"/>
                  <a:gd name="T26" fmla="*/ 105 w 261"/>
                  <a:gd name="T27" fmla="*/ 6 h 217"/>
                  <a:gd name="T28" fmla="*/ 90 w 261"/>
                  <a:gd name="T29" fmla="*/ 15 h 217"/>
                  <a:gd name="T30" fmla="*/ 78 w 261"/>
                  <a:gd name="T31" fmla="*/ 29 h 217"/>
                  <a:gd name="T32" fmla="*/ 73 w 261"/>
                  <a:gd name="T33" fmla="*/ 36 h 217"/>
                  <a:gd name="T34" fmla="*/ 71 w 261"/>
                  <a:gd name="T35" fmla="*/ 36 h 217"/>
                  <a:gd name="T36" fmla="*/ 67 w 261"/>
                  <a:gd name="T37" fmla="*/ 36 h 217"/>
                  <a:gd name="T38" fmla="*/ 63 w 261"/>
                  <a:gd name="T39" fmla="*/ 36 h 217"/>
                  <a:gd name="T40" fmla="*/ 50 w 261"/>
                  <a:gd name="T41" fmla="*/ 36 h 217"/>
                  <a:gd name="T42" fmla="*/ 29 w 261"/>
                  <a:gd name="T43" fmla="*/ 44 h 217"/>
                  <a:gd name="T44" fmla="*/ 11 w 261"/>
                  <a:gd name="T45" fmla="*/ 59 h 217"/>
                  <a:gd name="T46" fmla="*/ 2 w 261"/>
                  <a:gd name="T47" fmla="*/ 79 h 217"/>
                  <a:gd name="T48" fmla="*/ 0 w 261"/>
                  <a:gd name="T49" fmla="*/ 98 h 217"/>
                  <a:gd name="T50" fmla="*/ 4 w 261"/>
                  <a:gd name="T51" fmla="*/ 111 h 217"/>
                  <a:gd name="T52" fmla="*/ 13 w 261"/>
                  <a:gd name="T53" fmla="*/ 125 h 217"/>
                  <a:gd name="T54" fmla="*/ 23 w 261"/>
                  <a:gd name="T55" fmla="*/ 134 h 217"/>
                  <a:gd name="T56" fmla="*/ 29 w 261"/>
                  <a:gd name="T57" fmla="*/ 140 h 217"/>
                  <a:gd name="T58" fmla="*/ 27 w 261"/>
                  <a:gd name="T59" fmla="*/ 146 h 217"/>
                  <a:gd name="T60" fmla="*/ 25 w 261"/>
                  <a:gd name="T61" fmla="*/ 151 h 217"/>
                  <a:gd name="T62" fmla="*/ 25 w 261"/>
                  <a:gd name="T63" fmla="*/ 157 h 217"/>
                  <a:gd name="T64" fmla="*/ 27 w 261"/>
                  <a:gd name="T65" fmla="*/ 171 h 217"/>
                  <a:gd name="T66" fmla="*/ 34 w 261"/>
                  <a:gd name="T67" fmla="*/ 192 h 217"/>
                  <a:gd name="T68" fmla="*/ 52 w 261"/>
                  <a:gd name="T69" fmla="*/ 207 h 217"/>
                  <a:gd name="T70" fmla="*/ 73 w 261"/>
                  <a:gd name="T71" fmla="*/ 215 h 217"/>
                  <a:gd name="T72" fmla="*/ 92 w 261"/>
                  <a:gd name="T73" fmla="*/ 217 h 217"/>
                  <a:gd name="T74" fmla="*/ 105 w 261"/>
                  <a:gd name="T75" fmla="*/ 213 h 217"/>
                  <a:gd name="T76" fmla="*/ 117 w 261"/>
                  <a:gd name="T77" fmla="*/ 209 h 217"/>
                  <a:gd name="T78" fmla="*/ 126 w 261"/>
                  <a:gd name="T79" fmla="*/ 203 h 217"/>
                  <a:gd name="T80" fmla="*/ 136 w 261"/>
                  <a:gd name="T81" fmla="*/ 201 h 217"/>
                  <a:gd name="T82" fmla="*/ 146 w 261"/>
                  <a:gd name="T83" fmla="*/ 209 h 217"/>
                  <a:gd name="T84" fmla="*/ 157 w 261"/>
                  <a:gd name="T85" fmla="*/ 213 h 217"/>
                  <a:gd name="T86" fmla="*/ 169 w 261"/>
                  <a:gd name="T87" fmla="*/ 217 h 217"/>
                  <a:gd name="T88" fmla="*/ 188 w 261"/>
                  <a:gd name="T89" fmla="*/ 217 h 217"/>
                  <a:gd name="T90" fmla="*/ 211 w 261"/>
                  <a:gd name="T91" fmla="*/ 207 h 217"/>
                  <a:gd name="T92" fmla="*/ 226 w 261"/>
                  <a:gd name="T93" fmla="*/ 194 h 217"/>
                  <a:gd name="T94" fmla="*/ 236 w 261"/>
                  <a:gd name="T95" fmla="*/ 174 h 217"/>
                  <a:gd name="T96" fmla="*/ 238 w 261"/>
                  <a:gd name="T97" fmla="*/ 159 h 217"/>
                  <a:gd name="T98" fmla="*/ 238 w 261"/>
                  <a:gd name="T99" fmla="*/ 153 h 217"/>
                  <a:gd name="T100" fmla="*/ 236 w 261"/>
                  <a:gd name="T101" fmla="*/ 146 h 217"/>
                  <a:gd name="T102" fmla="*/ 234 w 261"/>
                  <a:gd name="T103" fmla="*/ 140 h 217"/>
                  <a:gd name="T104" fmla="*/ 238 w 261"/>
                  <a:gd name="T105" fmla="*/ 134 h 217"/>
                  <a:gd name="T106" fmla="*/ 249 w 261"/>
                  <a:gd name="T107" fmla="*/ 125 h 217"/>
                  <a:gd name="T108" fmla="*/ 255 w 261"/>
                  <a:gd name="T109" fmla="*/ 113 h 217"/>
                  <a:gd name="T110" fmla="*/ 261 w 261"/>
                  <a:gd name="T111" fmla="*/ 10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217">
                    <a:moveTo>
                      <a:pt x="261" y="92"/>
                    </a:moveTo>
                    <a:lnTo>
                      <a:pt x="259" y="80"/>
                    </a:lnTo>
                    <a:lnTo>
                      <a:pt x="257" y="71"/>
                    </a:lnTo>
                    <a:lnTo>
                      <a:pt x="251" y="61"/>
                    </a:lnTo>
                    <a:lnTo>
                      <a:pt x="243" y="54"/>
                    </a:lnTo>
                    <a:lnTo>
                      <a:pt x="234" y="46"/>
                    </a:lnTo>
                    <a:lnTo>
                      <a:pt x="224" y="40"/>
                    </a:lnTo>
                    <a:lnTo>
                      <a:pt x="213" y="36"/>
                    </a:lnTo>
                    <a:lnTo>
                      <a:pt x="199" y="36"/>
                    </a:lnTo>
                    <a:lnTo>
                      <a:pt x="199" y="36"/>
                    </a:lnTo>
                    <a:lnTo>
                      <a:pt x="197" y="36"/>
                    </a:lnTo>
                    <a:lnTo>
                      <a:pt x="197" y="36"/>
                    </a:lnTo>
                    <a:lnTo>
                      <a:pt x="196" y="36"/>
                    </a:lnTo>
                    <a:lnTo>
                      <a:pt x="194" y="36"/>
                    </a:lnTo>
                    <a:lnTo>
                      <a:pt x="194" y="36"/>
                    </a:lnTo>
                    <a:lnTo>
                      <a:pt x="192" y="36"/>
                    </a:lnTo>
                    <a:lnTo>
                      <a:pt x="190" y="36"/>
                    </a:lnTo>
                    <a:lnTo>
                      <a:pt x="186" y="29"/>
                    </a:lnTo>
                    <a:lnTo>
                      <a:pt x="182" y="23"/>
                    </a:lnTo>
                    <a:lnTo>
                      <a:pt x="176" y="15"/>
                    </a:lnTo>
                    <a:lnTo>
                      <a:pt x="169" y="11"/>
                    </a:lnTo>
                    <a:lnTo>
                      <a:pt x="161" y="6"/>
                    </a:lnTo>
                    <a:lnTo>
                      <a:pt x="153" y="4"/>
                    </a:lnTo>
                    <a:lnTo>
                      <a:pt x="144" y="2"/>
                    </a:lnTo>
                    <a:lnTo>
                      <a:pt x="134" y="0"/>
                    </a:lnTo>
                    <a:lnTo>
                      <a:pt x="125" y="0"/>
                    </a:lnTo>
                    <a:lnTo>
                      <a:pt x="115" y="2"/>
                    </a:lnTo>
                    <a:lnTo>
                      <a:pt x="105" y="6"/>
                    </a:lnTo>
                    <a:lnTo>
                      <a:pt x="98" y="10"/>
                    </a:lnTo>
                    <a:lnTo>
                      <a:pt x="90" y="15"/>
                    </a:lnTo>
                    <a:lnTo>
                      <a:pt x="84" y="23"/>
                    </a:lnTo>
                    <a:lnTo>
                      <a:pt x="78" y="29"/>
                    </a:lnTo>
                    <a:lnTo>
                      <a:pt x="75" y="36"/>
                    </a:lnTo>
                    <a:lnTo>
                      <a:pt x="73" y="36"/>
                    </a:lnTo>
                    <a:lnTo>
                      <a:pt x="73" y="36"/>
                    </a:lnTo>
                    <a:lnTo>
                      <a:pt x="71" y="36"/>
                    </a:lnTo>
                    <a:lnTo>
                      <a:pt x="69" y="36"/>
                    </a:lnTo>
                    <a:lnTo>
                      <a:pt x="67" y="36"/>
                    </a:lnTo>
                    <a:lnTo>
                      <a:pt x="65" y="36"/>
                    </a:lnTo>
                    <a:lnTo>
                      <a:pt x="63" y="36"/>
                    </a:lnTo>
                    <a:lnTo>
                      <a:pt x="61" y="36"/>
                    </a:lnTo>
                    <a:lnTo>
                      <a:pt x="50" y="36"/>
                    </a:lnTo>
                    <a:lnTo>
                      <a:pt x="38" y="40"/>
                    </a:lnTo>
                    <a:lnTo>
                      <a:pt x="29" y="44"/>
                    </a:lnTo>
                    <a:lnTo>
                      <a:pt x="19" y="52"/>
                    </a:lnTo>
                    <a:lnTo>
                      <a:pt x="11" y="59"/>
                    </a:lnTo>
                    <a:lnTo>
                      <a:pt x="6" y="69"/>
                    </a:lnTo>
                    <a:lnTo>
                      <a:pt x="2" y="79"/>
                    </a:lnTo>
                    <a:lnTo>
                      <a:pt x="0" y="90"/>
                    </a:lnTo>
                    <a:lnTo>
                      <a:pt x="0" y="98"/>
                    </a:lnTo>
                    <a:lnTo>
                      <a:pt x="2" y="105"/>
                    </a:lnTo>
                    <a:lnTo>
                      <a:pt x="4" y="111"/>
                    </a:lnTo>
                    <a:lnTo>
                      <a:pt x="8" y="119"/>
                    </a:lnTo>
                    <a:lnTo>
                      <a:pt x="13" y="125"/>
                    </a:lnTo>
                    <a:lnTo>
                      <a:pt x="17" y="130"/>
                    </a:lnTo>
                    <a:lnTo>
                      <a:pt x="23" y="134"/>
                    </a:lnTo>
                    <a:lnTo>
                      <a:pt x="31" y="138"/>
                    </a:lnTo>
                    <a:lnTo>
                      <a:pt x="29" y="140"/>
                    </a:lnTo>
                    <a:lnTo>
                      <a:pt x="29" y="144"/>
                    </a:lnTo>
                    <a:lnTo>
                      <a:pt x="27" y="146"/>
                    </a:lnTo>
                    <a:lnTo>
                      <a:pt x="27" y="150"/>
                    </a:lnTo>
                    <a:lnTo>
                      <a:pt x="25" y="151"/>
                    </a:lnTo>
                    <a:lnTo>
                      <a:pt x="25" y="153"/>
                    </a:lnTo>
                    <a:lnTo>
                      <a:pt x="25" y="157"/>
                    </a:lnTo>
                    <a:lnTo>
                      <a:pt x="25" y="159"/>
                    </a:lnTo>
                    <a:lnTo>
                      <a:pt x="27" y="171"/>
                    </a:lnTo>
                    <a:lnTo>
                      <a:pt x="29" y="182"/>
                    </a:lnTo>
                    <a:lnTo>
                      <a:pt x="34" y="192"/>
                    </a:lnTo>
                    <a:lnTo>
                      <a:pt x="42" y="199"/>
                    </a:lnTo>
                    <a:lnTo>
                      <a:pt x="52" y="207"/>
                    </a:lnTo>
                    <a:lnTo>
                      <a:pt x="61" y="211"/>
                    </a:lnTo>
                    <a:lnTo>
                      <a:pt x="73" y="215"/>
                    </a:lnTo>
                    <a:lnTo>
                      <a:pt x="86" y="217"/>
                    </a:lnTo>
                    <a:lnTo>
                      <a:pt x="92" y="217"/>
                    </a:lnTo>
                    <a:lnTo>
                      <a:pt x="98" y="215"/>
                    </a:lnTo>
                    <a:lnTo>
                      <a:pt x="105" y="213"/>
                    </a:lnTo>
                    <a:lnTo>
                      <a:pt x="111" y="211"/>
                    </a:lnTo>
                    <a:lnTo>
                      <a:pt x="117" y="209"/>
                    </a:lnTo>
                    <a:lnTo>
                      <a:pt x="123" y="205"/>
                    </a:lnTo>
                    <a:lnTo>
                      <a:pt x="126" y="203"/>
                    </a:lnTo>
                    <a:lnTo>
                      <a:pt x="132" y="197"/>
                    </a:lnTo>
                    <a:lnTo>
                      <a:pt x="136" y="201"/>
                    </a:lnTo>
                    <a:lnTo>
                      <a:pt x="140" y="205"/>
                    </a:lnTo>
                    <a:lnTo>
                      <a:pt x="146" y="209"/>
                    </a:lnTo>
                    <a:lnTo>
                      <a:pt x="151" y="211"/>
                    </a:lnTo>
                    <a:lnTo>
                      <a:pt x="157" y="213"/>
                    </a:lnTo>
                    <a:lnTo>
                      <a:pt x="163" y="215"/>
                    </a:lnTo>
                    <a:lnTo>
                      <a:pt x="169" y="217"/>
                    </a:lnTo>
                    <a:lnTo>
                      <a:pt x="176" y="217"/>
                    </a:lnTo>
                    <a:lnTo>
                      <a:pt x="188" y="217"/>
                    </a:lnTo>
                    <a:lnTo>
                      <a:pt x="199" y="213"/>
                    </a:lnTo>
                    <a:lnTo>
                      <a:pt x="211" y="207"/>
                    </a:lnTo>
                    <a:lnTo>
                      <a:pt x="220" y="201"/>
                    </a:lnTo>
                    <a:lnTo>
                      <a:pt x="226" y="194"/>
                    </a:lnTo>
                    <a:lnTo>
                      <a:pt x="234" y="184"/>
                    </a:lnTo>
                    <a:lnTo>
                      <a:pt x="236" y="174"/>
                    </a:lnTo>
                    <a:lnTo>
                      <a:pt x="238" y="163"/>
                    </a:lnTo>
                    <a:lnTo>
                      <a:pt x="238" y="159"/>
                    </a:lnTo>
                    <a:lnTo>
                      <a:pt x="238" y="155"/>
                    </a:lnTo>
                    <a:lnTo>
                      <a:pt x="238" y="153"/>
                    </a:lnTo>
                    <a:lnTo>
                      <a:pt x="236" y="150"/>
                    </a:lnTo>
                    <a:lnTo>
                      <a:pt x="236" y="146"/>
                    </a:lnTo>
                    <a:lnTo>
                      <a:pt x="234" y="144"/>
                    </a:lnTo>
                    <a:lnTo>
                      <a:pt x="234" y="140"/>
                    </a:lnTo>
                    <a:lnTo>
                      <a:pt x="232" y="138"/>
                    </a:lnTo>
                    <a:lnTo>
                      <a:pt x="238" y="134"/>
                    </a:lnTo>
                    <a:lnTo>
                      <a:pt x="243" y="128"/>
                    </a:lnTo>
                    <a:lnTo>
                      <a:pt x="249" y="125"/>
                    </a:lnTo>
                    <a:lnTo>
                      <a:pt x="253" y="119"/>
                    </a:lnTo>
                    <a:lnTo>
                      <a:pt x="255" y="113"/>
                    </a:lnTo>
                    <a:lnTo>
                      <a:pt x="259" y="105"/>
                    </a:lnTo>
                    <a:lnTo>
                      <a:pt x="261" y="100"/>
                    </a:lnTo>
                    <a:lnTo>
                      <a:pt x="261" y="92"/>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Line 281"/>
              <p:cNvSpPr>
                <a:spLocks noChangeShapeType="1"/>
              </p:cNvSpPr>
              <p:nvPr/>
            </p:nvSpPr>
            <p:spPr bwMode="auto">
              <a:xfrm>
                <a:off x="5734050" y="4652963"/>
                <a:ext cx="42863" cy="31750"/>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282"/>
              <p:cNvSpPr>
                <a:spLocks noChangeShapeType="1"/>
              </p:cNvSpPr>
              <p:nvPr/>
            </p:nvSpPr>
            <p:spPr bwMode="auto">
              <a:xfrm flipH="1">
                <a:off x="5830888" y="4656138"/>
                <a:ext cx="39688" cy="28575"/>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Line 283"/>
              <p:cNvSpPr>
                <a:spLocks noChangeShapeType="1"/>
              </p:cNvSpPr>
              <p:nvPr/>
            </p:nvSpPr>
            <p:spPr bwMode="auto">
              <a:xfrm>
                <a:off x="5803900" y="4632325"/>
                <a:ext cx="0" cy="5238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84"/>
              <p:cNvSpPr>
                <a:spLocks/>
              </p:cNvSpPr>
              <p:nvPr/>
            </p:nvSpPr>
            <p:spPr bwMode="auto">
              <a:xfrm>
                <a:off x="5710238" y="4629150"/>
                <a:ext cx="39688" cy="39688"/>
              </a:xfrm>
              <a:custGeom>
                <a:avLst/>
                <a:gdLst>
                  <a:gd name="T0" fmla="*/ 11 w 25"/>
                  <a:gd name="T1" fmla="*/ 25 h 25"/>
                  <a:gd name="T2" fmla="*/ 15 w 25"/>
                  <a:gd name="T3" fmla="*/ 25 h 25"/>
                  <a:gd name="T4" fmla="*/ 17 w 25"/>
                  <a:gd name="T5" fmla="*/ 23 h 25"/>
                  <a:gd name="T6" fmla="*/ 19 w 25"/>
                  <a:gd name="T7" fmla="*/ 23 h 25"/>
                  <a:gd name="T8" fmla="*/ 21 w 25"/>
                  <a:gd name="T9" fmla="*/ 21 h 25"/>
                  <a:gd name="T10" fmla="*/ 21 w 25"/>
                  <a:gd name="T11" fmla="*/ 19 h 25"/>
                  <a:gd name="T12" fmla="*/ 23 w 25"/>
                  <a:gd name="T13" fmla="*/ 17 h 25"/>
                  <a:gd name="T14" fmla="*/ 23 w 25"/>
                  <a:gd name="T15" fmla="*/ 15 h 25"/>
                  <a:gd name="T16" fmla="*/ 25 w 25"/>
                  <a:gd name="T17" fmla="*/ 14 h 25"/>
                  <a:gd name="T18" fmla="*/ 23 w 25"/>
                  <a:gd name="T19" fmla="*/ 12 h 25"/>
                  <a:gd name="T20" fmla="*/ 23 w 25"/>
                  <a:gd name="T21" fmla="*/ 8 h 25"/>
                  <a:gd name="T22" fmla="*/ 23 w 25"/>
                  <a:gd name="T23" fmla="*/ 6 h 25"/>
                  <a:gd name="T24" fmla="*/ 21 w 25"/>
                  <a:gd name="T25" fmla="*/ 4 h 25"/>
                  <a:gd name="T26" fmla="*/ 19 w 25"/>
                  <a:gd name="T27" fmla="*/ 4 h 25"/>
                  <a:gd name="T28" fmla="*/ 17 w 25"/>
                  <a:gd name="T29" fmla="*/ 2 h 25"/>
                  <a:gd name="T30" fmla="*/ 15 w 25"/>
                  <a:gd name="T31" fmla="*/ 2 h 25"/>
                  <a:gd name="T32" fmla="*/ 11 w 25"/>
                  <a:gd name="T33" fmla="*/ 0 h 25"/>
                  <a:gd name="T34" fmla="*/ 9 w 25"/>
                  <a:gd name="T35" fmla="*/ 2 h 25"/>
                  <a:gd name="T36" fmla="*/ 7 w 25"/>
                  <a:gd name="T37" fmla="*/ 2 h 25"/>
                  <a:gd name="T38" fmla="*/ 5 w 25"/>
                  <a:gd name="T39" fmla="*/ 2 h 25"/>
                  <a:gd name="T40" fmla="*/ 4 w 25"/>
                  <a:gd name="T41" fmla="*/ 4 h 25"/>
                  <a:gd name="T42" fmla="*/ 2 w 25"/>
                  <a:gd name="T43" fmla="*/ 6 h 25"/>
                  <a:gd name="T44" fmla="*/ 2 w 25"/>
                  <a:gd name="T45" fmla="*/ 8 h 25"/>
                  <a:gd name="T46" fmla="*/ 0 w 25"/>
                  <a:gd name="T47" fmla="*/ 10 h 25"/>
                  <a:gd name="T48" fmla="*/ 0 w 25"/>
                  <a:gd name="T49" fmla="*/ 14 h 25"/>
                  <a:gd name="T50" fmla="*/ 0 w 25"/>
                  <a:gd name="T51" fmla="*/ 15 h 25"/>
                  <a:gd name="T52" fmla="*/ 2 w 25"/>
                  <a:gd name="T53" fmla="*/ 17 h 25"/>
                  <a:gd name="T54" fmla="*/ 2 w 25"/>
                  <a:gd name="T55" fmla="*/ 19 h 25"/>
                  <a:gd name="T56" fmla="*/ 4 w 25"/>
                  <a:gd name="T57" fmla="*/ 21 h 25"/>
                  <a:gd name="T58" fmla="*/ 5 w 25"/>
                  <a:gd name="T59" fmla="*/ 23 h 25"/>
                  <a:gd name="T60" fmla="*/ 7 w 25"/>
                  <a:gd name="T61" fmla="*/ 23 h 25"/>
                  <a:gd name="T62" fmla="*/ 9 w 25"/>
                  <a:gd name="T63" fmla="*/ 25 h 25"/>
                  <a:gd name="T64" fmla="*/ 11 w 25"/>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11" y="25"/>
                    </a:moveTo>
                    <a:lnTo>
                      <a:pt x="15" y="25"/>
                    </a:lnTo>
                    <a:lnTo>
                      <a:pt x="17" y="23"/>
                    </a:lnTo>
                    <a:lnTo>
                      <a:pt x="19" y="23"/>
                    </a:lnTo>
                    <a:lnTo>
                      <a:pt x="21" y="21"/>
                    </a:lnTo>
                    <a:lnTo>
                      <a:pt x="21" y="19"/>
                    </a:lnTo>
                    <a:lnTo>
                      <a:pt x="23" y="17"/>
                    </a:lnTo>
                    <a:lnTo>
                      <a:pt x="23" y="15"/>
                    </a:lnTo>
                    <a:lnTo>
                      <a:pt x="25" y="14"/>
                    </a:lnTo>
                    <a:lnTo>
                      <a:pt x="23" y="12"/>
                    </a:lnTo>
                    <a:lnTo>
                      <a:pt x="23" y="8"/>
                    </a:lnTo>
                    <a:lnTo>
                      <a:pt x="23" y="6"/>
                    </a:lnTo>
                    <a:lnTo>
                      <a:pt x="21" y="4"/>
                    </a:lnTo>
                    <a:lnTo>
                      <a:pt x="19" y="4"/>
                    </a:lnTo>
                    <a:lnTo>
                      <a:pt x="17" y="2"/>
                    </a:lnTo>
                    <a:lnTo>
                      <a:pt x="15" y="2"/>
                    </a:lnTo>
                    <a:lnTo>
                      <a:pt x="11" y="0"/>
                    </a:lnTo>
                    <a:lnTo>
                      <a:pt x="9" y="2"/>
                    </a:lnTo>
                    <a:lnTo>
                      <a:pt x="7" y="2"/>
                    </a:lnTo>
                    <a:lnTo>
                      <a:pt x="5" y="2"/>
                    </a:lnTo>
                    <a:lnTo>
                      <a:pt x="4" y="4"/>
                    </a:lnTo>
                    <a:lnTo>
                      <a:pt x="2" y="6"/>
                    </a:lnTo>
                    <a:lnTo>
                      <a:pt x="2" y="8"/>
                    </a:lnTo>
                    <a:lnTo>
                      <a:pt x="0" y="10"/>
                    </a:lnTo>
                    <a:lnTo>
                      <a:pt x="0" y="14"/>
                    </a:lnTo>
                    <a:lnTo>
                      <a:pt x="0" y="15"/>
                    </a:lnTo>
                    <a:lnTo>
                      <a:pt x="2" y="17"/>
                    </a:lnTo>
                    <a:lnTo>
                      <a:pt x="2" y="19"/>
                    </a:lnTo>
                    <a:lnTo>
                      <a:pt x="4" y="21"/>
                    </a:lnTo>
                    <a:lnTo>
                      <a:pt x="5" y="23"/>
                    </a:lnTo>
                    <a:lnTo>
                      <a:pt x="7" y="23"/>
                    </a:lnTo>
                    <a:lnTo>
                      <a:pt x="9" y="25"/>
                    </a:lnTo>
                    <a:lnTo>
                      <a:pt x="11" y="25"/>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85"/>
              <p:cNvSpPr>
                <a:spLocks/>
              </p:cNvSpPr>
              <p:nvPr/>
            </p:nvSpPr>
            <p:spPr bwMode="auto">
              <a:xfrm>
                <a:off x="5786438" y="4614863"/>
                <a:ext cx="39688" cy="36513"/>
              </a:xfrm>
              <a:custGeom>
                <a:avLst/>
                <a:gdLst>
                  <a:gd name="T0" fmla="*/ 11 w 25"/>
                  <a:gd name="T1" fmla="*/ 23 h 23"/>
                  <a:gd name="T2" fmla="*/ 15 w 25"/>
                  <a:gd name="T3" fmla="*/ 23 h 23"/>
                  <a:gd name="T4" fmla="*/ 17 w 25"/>
                  <a:gd name="T5" fmla="*/ 23 h 23"/>
                  <a:gd name="T6" fmla="*/ 19 w 25"/>
                  <a:gd name="T7" fmla="*/ 21 h 23"/>
                  <a:gd name="T8" fmla="*/ 21 w 25"/>
                  <a:gd name="T9" fmla="*/ 19 h 23"/>
                  <a:gd name="T10" fmla="*/ 23 w 25"/>
                  <a:gd name="T11" fmla="*/ 17 h 23"/>
                  <a:gd name="T12" fmla="*/ 23 w 25"/>
                  <a:gd name="T13" fmla="*/ 15 h 23"/>
                  <a:gd name="T14" fmla="*/ 25 w 25"/>
                  <a:gd name="T15" fmla="*/ 13 h 23"/>
                  <a:gd name="T16" fmla="*/ 25 w 25"/>
                  <a:gd name="T17" fmla="*/ 11 h 23"/>
                  <a:gd name="T18" fmla="*/ 25 w 25"/>
                  <a:gd name="T19" fmla="*/ 9 h 23"/>
                  <a:gd name="T20" fmla="*/ 23 w 25"/>
                  <a:gd name="T21" fmla="*/ 5 h 23"/>
                  <a:gd name="T22" fmla="*/ 23 w 25"/>
                  <a:gd name="T23" fmla="*/ 3 h 23"/>
                  <a:gd name="T24" fmla="*/ 21 w 25"/>
                  <a:gd name="T25" fmla="*/ 1 h 23"/>
                  <a:gd name="T26" fmla="*/ 19 w 25"/>
                  <a:gd name="T27" fmla="*/ 1 h 23"/>
                  <a:gd name="T28" fmla="*/ 17 w 25"/>
                  <a:gd name="T29" fmla="*/ 0 h 23"/>
                  <a:gd name="T30" fmla="*/ 15 w 25"/>
                  <a:gd name="T31" fmla="*/ 0 h 23"/>
                  <a:gd name="T32" fmla="*/ 13 w 25"/>
                  <a:gd name="T33" fmla="*/ 0 h 23"/>
                  <a:gd name="T34" fmla="*/ 9 w 25"/>
                  <a:gd name="T35" fmla="*/ 0 h 23"/>
                  <a:gd name="T36" fmla="*/ 7 w 25"/>
                  <a:gd name="T37" fmla="*/ 0 h 23"/>
                  <a:gd name="T38" fmla="*/ 5 w 25"/>
                  <a:gd name="T39" fmla="*/ 1 h 23"/>
                  <a:gd name="T40" fmla="*/ 4 w 25"/>
                  <a:gd name="T41" fmla="*/ 1 h 23"/>
                  <a:gd name="T42" fmla="*/ 2 w 25"/>
                  <a:gd name="T43" fmla="*/ 3 h 23"/>
                  <a:gd name="T44" fmla="*/ 2 w 25"/>
                  <a:gd name="T45" fmla="*/ 5 h 23"/>
                  <a:gd name="T46" fmla="*/ 0 w 25"/>
                  <a:gd name="T47" fmla="*/ 7 h 23"/>
                  <a:gd name="T48" fmla="*/ 0 w 25"/>
                  <a:gd name="T49" fmla="*/ 11 h 23"/>
                  <a:gd name="T50" fmla="*/ 0 w 25"/>
                  <a:gd name="T51" fmla="*/ 13 h 23"/>
                  <a:gd name="T52" fmla="*/ 2 w 25"/>
                  <a:gd name="T53" fmla="*/ 15 h 23"/>
                  <a:gd name="T54" fmla="*/ 2 w 25"/>
                  <a:gd name="T55" fmla="*/ 17 h 23"/>
                  <a:gd name="T56" fmla="*/ 4 w 25"/>
                  <a:gd name="T57" fmla="*/ 19 h 23"/>
                  <a:gd name="T58" fmla="*/ 5 w 25"/>
                  <a:gd name="T59" fmla="*/ 21 h 23"/>
                  <a:gd name="T60" fmla="*/ 7 w 25"/>
                  <a:gd name="T61" fmla="*/ 21 h 23"/>
                  <a:gd name="T62" fmla="*/ 9 w 25"/>
                  <a:gd name="T63" fmla="*/ 23 h 23"/>
                  <a:gd name="T64" fmla="*/ 11 w 25"/>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3">
                    <a:moveTo>
                      <a:pt x="11" y="23"/>
                    </a:moveTo>
                    <a:lnTo>
                      <a:pt x="15" y="23"/>
                    </a:lnTo>
                    <a:lnTo>
                      <a:pt x="17" y="23"/>
                    </a:lnTo>
                    <a:lnTo>
                      <a:pt x="19" y="21"/>
                    </a:lnTo>
                    <a:lnTo>
                      <a:pt x="21" y="19"/>
                    </a:lnTo>
                    <a:lnTo>
                      <a:pt x="23" y="17"/>
                    </a:lnTo>
                    <a:lnTo>
                      <a:pt x="23" y="15"/>
                    </a:lnTo>
                    <a:lnTo>
                      <a:pt x="25" y="13"/>
                    </a:lnTo>
                    <a:lnTo>
                      <a:pt x="25" y="11"/>
                    </a:lnTo>
                    <a:lnTo>
                      <a:pt x="25" y="9"/>
                    </a:lnTo>
                    <a:lnTo>
                      <a:pt x="23" y="5"/>
                    </a:lnTo>
                    <a:lnTo>
                      <a:pt x="23" y="3"/>
                    </a:lnTo>
                    <a:lnTo>
                      <a:pt x="21" y="1"/>
                    </a:lnTo>
                    <a:lnTo>
                      <a:pt x="19" y="1"/>
                    </a:lnTo>
                    <a:lnTo>
                      <a:pt x="17" y="0"/>
                    </a:lnTo>
                    <a:lnTo>
                      <a:pt x="15" y="0"/>
                    </a:lnTo>
                    <a:lnTo>
                      <a:pt x="13" y="0"/>
                    </a:lnTo>
                    <a:lnTo>
                      <a:pt x="9" y="0"/>
                    </a:lnTo>
                    <a:lnTo>
                      <a:pt x="7" y="0"/>
                    </a:lnTo>
                    <a:lnTo>
                      <a:pt x="5" y="1"/>
                    </a:lnTo>
                    <a:lnTo>
                      <a:pt x="4" y="1"/>
                    </a:lnTo>
                    <a:lnTo>
                      <a:pt x="2" y="3"/>
                    </a:lnTo>
                    <a:lnTo>
                      <a:pt x="2" y="5"/>
                    </a:lnTo>
                    <a:lnTo>
                      <a:pt x="0" y="7"/>
                    </a:lnTo>
                    <a:lnTo>
                      <a:pt x="0" y="11"/>
                    </a:lnTo>
                    <a:lnTo>
                      <a:pt x="0" y="13"/>
                    </a:lnTo>
                    <a:lnTo>
                      <a:pt x="2" y="15"/>
                    </a:lnTo>
                    <a:lnTo>
                      <a:pt x="2" y="17"/>
                    </a:lnTo>
                    <a:lnTo>
                      <a:pt x="4" y="19"/>
                    </a:lnTo>
                    <a:lnTo>
                      <a:pt x="5" y="21"/>
                    </a:lnTo>
                    <a:lnTo>
                      <a:pt x="7" y="21"/>
                    </a:lnTo>
                    <a:lnTo>
                      <a:pt x="9" y="23"/>
                    </a:lnTo>
                    <a:lnTo>
                      <a:pt x="11" y="23"/>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86"/>
              <p:cNvSpPr>
                <a:spLocks/>
              </p:cNvSpPr>
              <p:nvPr/>
            </p:nvSpPr>
            <p:spPr bwMode="auto">
              <a:xfrm>
                <a:off x="5856288" y="4638675"/>
                <a:ext cx="36513" cy="39688"/>
              </a:xfrm>
              <a:custGeom>
                <a:avLst/>
                <a:gdLst>
                  <a:gd name="T0" fmla="*/ 11 w 23"/>
                  <a:gd name="T1" fmla="*/ 25 h 25"/>
                  <a:gd name="T2" fmla="*/ 13 w 23"/>
                  <a:gd name="T3" fmla="*/ 25 h 25"/>
                  <a:gd name="T4" fmla="*/ 15 w 23"/>
                  <a:gd name="T5" fmla="*/ 23 h 25"/>
                  <a:gd name="T6" fmla="*/ 17 w 23"/>
                  <a:gd name="T7" fmla="*/ 23 h 25"/>
                  <a:gd name="T8" fmla="*/ 19 w 23"/>
                  <a:gd name="T9" fmla="*/ 21 h 25"/>
                  <a:gd name="T10" fmla="*/ 21 w 23"/>
                  <a:gd name="T11" fmla="*/ 19 h 25"/>
                  <a:gd name="T12" fmla="*/ 23 w 23"/>
                  <a:gd name="T13" fmla="*/ 17 h 25"/>
                  <a:gd name="T14" fmla="*/ 23 w 23"/>
                  <a:gd name="T15" fmla="*/ 15 h 25"/>
                  <a:gd name="T16" fmla="*/ 23 w 23"/>
                  <a:gd name="T17" fmla="*/ 13 h 25"/>
                  <a:gd name="T18" fmla="*/ 23 w 23"/>
                  <a:gd name="T19" fmla="*/ 9 h 25"/>
                  <a:gd name="T20" fmla="*/ 23 w 23"/>
                  <a:gd name="T21" fmla="*/ 8 h 25"/>
                  <a:gd name="T22" fmla="*/ 21 w 23"/>
                  <a:gd name="T23" fmla="*/ 6 h 25"/>
                  <a:gd name="T24" fmla="*/ 19 w 23"/>
                  <a:gd name="T25" fmla="*/ 4 h 25"/>
                  <a:gd name="T26" fmla="*/ 17 w 23"/>
                  <a:gd name="T27" fmla="*/ 4 h 25"/>
                  <a:gd name="T28" fmla="*/ 15 w 23"/>
                  <a:gd name="T29" fmla="*/ 2 h 25"/>
                  <a:gd name="T30" fmla="*/ 13 w 23"/>
                  <a:gd name="T31" fmla="*/ 2 h 25"/>
                  <a:gd name="T32" fmla="*/ 11 w 23"/>
                  <a:gd name="T33" fmla="*/ 0 h 25"/>
                  <a:gd name="T34" fmla="*/ 9 w 23"/>
                  <a:gd name="T35" fmla="*/ 0 h 25"/>
                  <a:gd name="T36" fmla="*/ 6 w 23"/>
                  <a:gd name="T37" fmla="*/ 2 h 25"/>
                  <a:gd name="T38" fmla="*/ 4 w 23"/>
                  <a:gd name="T39" fmla="*/ 2 h 25"/>
                  <a:gd name="T40" fmla="*/ 2 w 23"/>
                  <a:gd name="T41" fmla="*/ 4 h 25"/>
                  <a:gd name="T42" fmla="*/ 2 w 23"/>
                  <a:gd name="T43" fmla="*/ 6 h 25"/>
                  <a:gd name="T44" fmla="*/ 0 w 23"/>
                  <a:gd name="T45" fmla="*/ 8 h 25"/>
                  <a:gd name="T46" fmla="*/ 0 w 23"/>
                  <a:gd name="T47" fmla="*/ 9 h 25"/>
                  <a:gd name="T48" fmla="*/ 0 w 23"/>
                  <a:gd name="T49" fmla="*/ 11 h 25"/>
                  <a:gd name="T50" fmla="*/ 0 w 23"/>
                  <a:gd name="T51" fmla="*/ 15 h 25"/>
                  <a:gd name="T52" fmla="*/ 0 w 23"/>
                  <a:gd name="T53" fmla="*/ 17 h 25"/>
                  <a:gd name="T54" fmla="*/ 2 w 23"/>
                  <a:gd name="T55" fmla="*/ 19 h 25"/>
                  <a:gd name="T56" fmla="*/ 2 w 23"/>
                  <a:gd name="T57" fmla="*/ 21 h 25"/>
                  <a:gd name="T58" fmla="*/ 4 w 23"/>
                  <a:gd name="T59" fmla="*/ 23 h 25"/>
                  <a:gd name="T60" fmla="*/ 6 w 23"/>
                  <a:gd name="T61" fmla="*/ 23 h 25"/>
                  <a:gd name="T62" fmla="*/ 7 w 23"/>
                  <a:gd name="T63" fmla="*/ 25 h 25"/>
                  <a:gd name="T64" fmla="*/ 11 w 23"/>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5">
                    <a:moveTo>
                      <a:pt x="11" y="25"/>
                    </a:moveTo>
                    <a:lnTo>
                      <a:pt x="13" y="25"/>
                    </a:lnTo>
                    <a:lnTo>
                      <a:pt x="15" y="23"/>
                    </a:lnTo>
                    <a:lnTo>
                      <a:pt x="17" y="23"/>
                    </a:lnTo>
                    <a:lnTo>
                      <a:pt x="19" y="21"/>
                    </a:lnTo>
                    <a:lnTo>
                      <a:pt x="21" y="19"/>
                    </a:lnTo>
                    <a:lnTo>
                      <a:pt x="23" y="17"/>
                    </a:lnTo>
                    <a:lnTo>
                      <a:pt x="23" y="15"/>
                    </a:lnTo>
                    <a:lnTo>
                      <a:pt x="23" y="13"/>
                    </a:lnTo>
                    <a:lnTo>
                      <a:pt x="23" y="9"/>
                    </a:lnTo>
                    <a:lnTo>
                      <a:pt x="23" y="8"/>
                    </a:lnTo>
                    <a:lnTo>
                      <a:pt x="21" y="6"/>
                    </a:lnTo>
                    <a:lnTo>
                      <a:pt x="19" y="4"/>
                    </a:lnTo>
                    <a:lnTo>
                      <a:pt x="17" y="4"/>
                    </a:lnTo>
                    <a:lnTo>
                      <a:pt x="15" y="2"/>
                    </a:lnTo>
                    <a:lnTo>
                      <a:pt x="13" y="2"/>
                    </a:lnTo>
                    <a:lnTo>
                      <a:pt x="11" y="0"/>
                    </a:lnTo>
                    <a:lnTo>
                      <a:pt x="9" y="0"/>
                    </a:lnTo>
                    <a:lnTo>
                      <a:pt x="6" y="2"/>
                    </a:lnTo>
                    <a:lnTo>
                      <a:pt x="4" y="2"/>
                    </a:lnTo>
                    <a:lnTo>
                      <a:pt x="2" y="4"/>
                    </a:lnTo>
                    <a:lnTo>
                      <a:pt x="2" y="6"/>
                    </a:lnTo>
                    <a:lnTo>
                      <a:pt x="0" y="8"/>
                    </a:lnTo>
                    <a:lnTo>
                      <a:pt x="0" y="9"/>
                    </a:lnTo>
                    <a:lnTo>
                      <a:pt x="0" y="11"/>
                    </a:lnTo>
                    <a:lnTo>
                      <a:pt x="0" y="15"/>
                    </a:lnTo>
                    <a:lnTo>
                      <a:pt x="0" y="17"/>
                    </a:lnTo>
                    <a:lnTo>
                      <a:pt x="2" y="19"/>
                    </a:lnTo>
                    <a:lnTo>
                      <a:pt x="2" y="21"/>
                    </a:lnTo>
                    <a:lnTo>
                      <a:pt x="4" y="23"/>
                    </a:lnTo>
                    <a:lnTo>
                      <a:pt x="6" y="23"/>
                    </a:lnTo>
                    <a:lnTo>
                      <a:pt x="7" y="25"/>
                    </a:lnTo>
                    <a:lnTo>
                      <a:pt x="11" y="25"/>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87"/>
              <p:cNvSpPr>
                <a:spLocks/>
              </p:cNvSpPr>
              <p:nvPr/>
            </p:nvSpPr>
            <p:spPr bwMode="auto">
              <a:xfrm>
                <a:off x="5624513" y="4687888"/>
                <a:ext cx="188913" cy="150813"/>
              </a:xfrm>
              <a:custGeom>
                <a:avLst/>
                <a:gdLst>
                  <a:gd name="T0" fmla="*/ 59 w 119"/>
                  <a:gd name="T1" fmla="*/ 95 h 95"/>
                  <a:gd name="T2" fmla="*/ 71 w 119"/>
                  <a:gd name="T3" fmla="*/ 95 h 95"/>
                  <a:gd name="T4" fmla="*/ 83 w 119"/>
                  <a:gd name="T5" fmla="*/ 92 h 95"/>
                  <a:gd name="T6" fmla="*/ 94 w 119"/>
                  <a:gd name="T7" fmla="*/ 88 h 95"/>
                  <a:gd name="T8" fmla="*/ 102 w 119"/>
                  <a:gd name="T9" fmla="*/ 82 h 95"/>
                  <a:gd name="T10" fmla="*/ 109 w 119"/>
                  <a:gd name="T11" fmla="*/ 74 h 95"/>
                  <a:gd name="T12" fmla="*/ 115 w 119"/>
                  <a:gd name="T13" fmla="*/ 67 h 95"/>
                  <a:gd name="T14" fmla="*/ 119 w 119"/>
                  <a:gd name="T15" fmla="*/ 57 h 95"/>
                  <a:gd name="T16" fmla="*/ 119 w 119"/>
                  <a:gd name="T17" fmla="*/ 48 h 95"/>
                  <a:gd name="T18" fmla="*/ 119 w 119"/>
                  <a:gd name="T19" fmla="*/ 38 h 95"/>
                  <a:gd name="T20" fmla="*/ 115 w 119"/>
                  <a:gd name="T21" fmla="*/ 28 h 95"/>
                  <a:gd name="T22" fmla="*/ 109 w 119"/>
                  <a:gd name="T23" fmla="*/ 21 h 95"/>
                  <a:gd name="T24" fmla="*/ 102 w 119"/>
                  <a:gd name="T25" fmla="*/ 13 h 95"/>
                  <a:gd name="T26" fmla="*/ 94 w 119"/>
                  <a:gd name="T27" fmla="*/ 7 h 95"/>
                  <a:gd name="T28" fmla="*/ 83 w 119"/>
                  <a:gd name="T29" fmla="*/ 3 h 95"/>
                  <a:gd name="T30" fmla="*/ 71 w 119"/>
                  <a:gd name="T31" fmla="*/ 0 h 95"/>
                  <a:gd name="T32" fmla="*/ 59 w 119"/>
                  <a:gd name="T33" fmla="*/ 0 h 95"/>
                  <a:gd name="T34" fmla="*/ 48 w 119"/>
                  <a:gd name="T35" fmla="*/ 0 h 95"/>
                  <a:gd name="T36" fmla="*/ 36 w 119"/>
                  <a:gd name="T37" fmla="*/ 3 h 95"/>
                  <a:gd name="T38" fmla="*/ 27 w 119"/>
                  <a:gd name="T39" fmla="*/ 7 h 95"/>
                  <a:gd name="T40" fmla="*/ 17 w 119"/>
                  <a:gd name="T41" fmla="*/ 13 h 95"/>
                  <a:gd name="T42" fmla="*/ 10 w 119"/>
                  <a:gd name="T43" fmla="*/ 21 h 95"/>
                  <a:gd name="T44" fmla="*/ 4 w 119"/>
                  <a:gd name="T45" fmla="*/ 28 h 95"/>
                  <a:gd name="T46" fmla="*/ 2 w 119"/>
                  <a:gd name="T47" fmla="*/ 38 h 95"/>
                  <a:gd name="T48" fmla="*/ 0 w 119"/>
                  <a:gd name="T49" fmla="*/ 48 h 95"/>
                  <a:gd name="T50" fmla="*/ 2 w 119"/>
                  <a:gd name="T51" fmla="*/ 57 h 95"/>
                  <a:gd name="T52" fmla="*/ 4 w 119"/>
                  <a:gd name="T53" fmla="*/ 67 h 95"/>
                  <a:gd name="T54" fmla="*/ 10 w 119"/>
                  <a:gd name="T55" fmla="*/ 74 h 95"/>
                  <a:gd name="T56" fmla="*/ 17 w 119"/>
                  <a:gd name="T57" fmla="*/ 82 h 95"/>
                  <a:gd name="T58" fmla="*/ 27 w 119"/>
                  <a:gd name="T59" fmla="*/ 88 h 95"/>
                  <a:gd name="T60" fmla="*/ 36 w 119"/>
                  <a:gd name="T61" fmla="*/ 92 h 95"/>
                  <a:gd name="T62" fmla="*/ 48 w 119"/>
                  <a:gd name="T63" fmla="*/ 95 h 95"/>
                  <a:gd name="T64" fmla="*/ 59 w 119"/>
                  <a:gd name="T6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95">
                    <a:moveTo>
                      <a:pt x="59" y="95"/>
                    </a:moveTo>
                    <a:lnTo>
                      <a:pt x="71" y="95"/>
                    </a:lnTo>
                    <a:lnTo>
                      <a:pt x="83" y="92"/>
                    </a:lnTo>
                    <a:lnTo>
                      <a:pt x="94" y="88"/>
                    </a:lnTo>
                    <a:lnTo>
                      <a:pt x="102" y="82"/>
                    </a:lnTo>
                    <a:lnTo>
                      <a:pt x="109" y="74"/>
                    </a:lnTo>
                    <a:lnTo>
                      <a:pt x="115" y="67"/>
                    </a:lnTo>
                    <a:lnTo>
                      <a:pt x="119" y="57"/>
                    </a:lnTo>
                    <a:lnTo>
                      <a:pt x="119" y="48"/>
                    </a:lnTo>
                    <a:lnTo>
                      <a:pt x="119" y="38"/>
                    </a:lnTo>
                    <a:lnTo>
                      <a:pt x="115" y="28"/>
                    </a:lnTo>
                    <a:lnTo>
                      <a:pt x="109" y="21"/>
                    </a:lnTo>
                    <a:lnTo>
                      <a:pt x="102" y="13"/>
                    </a:lnTo>
                    <a:lnTo>
                      <a:pt x="94" y="7"/>
                    </a:lnTo>
                    <a:lnTo>
                      <a:pt x="83" y="3"/>
                    </a:lnTo>
                    <a:lnTo>
                      <a:pt x="71" y="0"/>
                    </a:lnTo>
                    <a:lnTo>
                      <a:pt x="59" y="0"/>
                    </a:lnTo>
                    <a:lnTo>
                      <a:pt x="48" y="0"/>
                    </a:lnTo>
                    <a:lnTo>
                      <a:pt x="36" y="3"/>
                    </a:lnTo>
                    <a:lnTo>
                      <a:pt x="27" y="7"/>
                    </a:lnTo>
                    <a:lnTo>
                      <a:pt x="17" y="13"/>
                    </a:lnTo>
                    <a:lnTo>
                      <a:pt x="10" y="21"/>
                    </a:lnTo>
                    <a:lnTo>
                      <a:pt x="4" y="28"/>
                    </a:lnTo>
                    <a:lnTo>
                      <a:pt x="2" y="38"/>
                    </a:lnTo>
                    <a:lnTo>
                      <a:pt x="0" y="48"/>
                    </a:lnTo>
                    <a:lnTo>
                      <a:pt x="2" y="57"/>
                    </a:lnTo>
                    <a:lnTo>
                      <a:pt x="4" y="67"/>
                    </a:lnTo>
                    <a:lnTo>
                      <a:pt x="10" y="74"/>
                    </a:lnTo>
                    <a:lnTo>
                      <a:pt x="17" y="82"/>
                    </a:lnTo>
                    <a:lnTo>
                      <a:pt x="27" y="88"/>
                    </a:lnTo>
                    <a:lnTo>
                      <a:pt x="36" y="92"/>
                    </a:lnTo>
                    <a:lnTo>
                      <a:pt x="48" y="95"/>
                    </a:lnTo>
                    <a:lnTo>
                      <a:pt x="59" y="95"/>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88"/>
              <p:cNvSpPr>
                <a:spLocks/>
              </p:cNvSpPr>
              <p:nvPr/>
            </p:nvSpPr>
            <p:spPr bwMode="auto">
              <a:xfrm>
                <a:off x="5792788" y="4687888"/>
                <a:ext cx="190500" cy="153988"/>
              </a:xfrm>
              <a:custGeom>
                <a:avLst/>
                <a:gdLst>
                  <a:gd name="T0" fmla="*/ 59 w 120"/>
                  <a:gd name="T1" fmla="*/ 97 h 97"/>
                  <a:gd name="T2" fmla="*/ 72 w 120"/>
                  <a:gd name="T3" fmla="*/ 95 h 97"/>
                  <a:gd name="T4" fmla="*/ 82 w 120"/>
                  <a:gd name="T5" fmla="*/ 94 h 97"/>
                  <a:gd name="T6" fmla="*/ 94 w 120"/>
                  <a:gd name="T7" fmla="*/ 88 h 97"/>
                  <a:gd name="T8" fmla="*/ 101 w 120"/>
                  <a:gd name="T9" fmla="*/ 82 h 97"/>
                  <a:gd name="T10" fmla="*/ 109 w 120"/>
                  <a:gd name="T11" fmla="*/ 74 h 97"/>
                  <a:gd name="T12" fmla="*/ 115 w 120"/>
                  <a:gd name="T13" fmla="*/ 67 h 97"/>
                  <a:gd name="T14" fmla="*/ 118 w 120"/>
                  <a:gd name="T15" fmla="*/ 57 h 97"/>
                  <a:gd name="T16" fmla="*/ 120 w 120"/>
                  <a:gd name="T17" fmla="*/ 48 h 97"/>
                  <a:gd name="T18" fmla="*/ 118 w 120"/>
                  <a:gd name="T19" fmla="*/ 38 h 97"/>
                  <a:gd name="T20" fmla="*/ 115 w 120"/>
                  <a:gd name="T21" fmla="*/ 28 h 97"/>
                  <a:gd name="T22" fmla="*/ 109 w 120"/>
                  <a:gd name="T23" fmla="*/ 21 h 97"/>
                  <a:gd name="T24" fmla="*/ 101 w 120"/>
                  <a:gd name="T25" fmla="*/ 13 h 97"/>
                  <a:gd name="T26" fmla="*/ 94 w 120"/>
                  <a:gd name="T27" fmla="*/ 7 h 97"/>
                  <a:gd name="T28" fmla="*/ 82 w 120"/>
                  <a:gd name="T29" fmla="*/ 3 h 97"/>
                  <a:gd name="T30" fmla="*/ 72 w 120"/>
                  <a:gd name="T31" fmla="*/ 1 h 97"/>
                  <a:gd name="T32" fmla="*/ 59 w 120"/>
                  <a:gd name="T33" fmla="*/ 0 h 97"/>
                  <a:gd name="T34" fmla="*/ 47 w 120"/>
                  <a:gd name="T35" fmla="*/ 1 h 97"/>
                  <a:gd name="T36" fmla="*/ 36 w 120"/>
                  <a:gd name="T37" fmla="*/ 3 h 97"/>
                  <a:gd name="T38" fmla="*/ 26 w 120"/>
                  <a:gd name="T39" fmla="*/ 7 h 97"/>
                  <a:gd name="T40" fmla="*/ 17 w 120"/>
                  <a:gd name="T41" fmla="*/ 13 h 97"/>
                  <a:gd name="T42" fmla="*/ 9 w 120"/>
                  <a:gd name="T43" fmla="*/ 21 h 97"/>
                  <a:gd name="T44" fmla="*/ 3 w 120"/>
                  <a:gd name="T45" fmla="*/ 28 h 97"/>
                  <a:gd name="T46" fmla="*/ 1 w 120"/>
                  <a:gd name="T47" fmla="*/ 38 h 97"/>
                  <a:gd name="T48" fmla="*/ 0 w 120"/>
                  <a:gd name="T49" fmla="*/ 48 h 97"/>
                  <a:gd name="T50" fmla="*/ 1 w 120"/>
                  <a:gd name="T51" fmla="*/ 57 h 97"/>
                  <a:gd name="T52" fmla="*/ 3 w 120"/>
                  <a:gd name="T53" fmla="*/ 67 h 97"/>
                  <a:gd name="T54" fmla="*/ 9 w 120"/>
                  <a:gd name="T55" fmla="*/ 74 h 97"/>
                  <a:gd name="T56" fmla="*/ 17 w 120"/>
                  <a:gd name="T57" fmla="*/ 82 h 97"/>
                  <a:gd name="T58" fmla="*/ 26 w 120"/>
                  <a:gd name="T59" fmla="*/ 88 h 97"/>
                  <a:gd name="T60" fmla="*/ 36 w 120"/>
                  <a:gd name="T61" fmla="*/ 94 h 97"/>
                  <a:gd name="T62" fmla="*/ 47 w 120"/>
                  <a:gd name="T63" fmla="*/ 95 h 97"/>
                  <a:gd name="T64" fmla="*/ 59 w 120"/>
                  <a:gd name="T6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97">
                    <a:moveTo>
                      <a:pt x="59" y="97"/>
                    </a:moveTo>
                    <a:lnTo>
                      <a:pt x="72" y="95"/>
                    </a:lnTo>
                    <a:lnTo>
                      <a:pt x="82" y="94"/>
                    </a:lnTo>
                    <a:lnTo>
                      <a:pt x="94" y="88"/>
                    </a:lnTo>
                    <a:lnTo>
                      <a:pt x="101" y="82"/>
                    </a:lnTo>
                    <a:lnTo>
                      <a:pt x="109" y="74"/>
                    </a:lnTo>
                    <a:lnTo>
                      <a:pt x="115" y="67"/>
                    </a:lnTo>
                    <a:lnTo>
                      <a:pt x="118" y="57"/>
                    </a:lnTo>
                    <a:lnTo>
                      <a:pt x="120" y="48"/>
                    </a:lnTo>
                    <a:lnTo>
                      <a:pt x="118" y="38"/>
                    </a:lnTo>
                    <a:lnTo>
                      <a:pt x="115" y="28"/>
                    </a:lnTo>
                    <a:lnTo>
                      <a:pt x="109" y="21"/>
                    </a:lnTo>
                    <a:lnTo>
                      <a:pt x="101" y="13"/>
                    </a:lnTo>
                    <a:lnTo>
                      <a:pt x="94" y="7"/>
                    </a:lnTo>
                    <a:lnTo>
                      <a:pt x="82" y="3"/>
                    </a:lnTo>
                    <a:lnTo>
                      <a:pt x="72" y="1"/>
                    </a:lnTo>
                    <a:lnTo>
                      <a:pt x="59" y="0"/>
                    </a:lnTo>
                    <a:lnTo>
                      <a:pt x="47" y="1"/>
                    </a:lnTo>
                    <a:lnTo>
                      <a:pt x="36" y="3"/>
                    </a:lnTo>
                    <a:lnTo>
                      <a:pt x="26" y="7"/>
                    </a:lnTo>
                    <a:lnTo>
                      <a:pt x="17" y="13"/>
                    </a:lnTo>
                    <a:lnTo>
                      <a:pt x="9" y="21"/>
                    </a:lnTo>
                    <a:lnTo>
                      <a:pt x="3" y="28"/>
                    </a:lnTo>
                    <a:lnTo>
                      <a:pt x="1" y="38"/>
                    </a:lnTo>
                    <a:lnTo>
                      <a:pt x="0" y="48"/>
                    </a:lnTo>
                    <a:lnTo>
                      <a:pt x="1" y="57"/>
                    </a:lnTo>
                    <a:lnTo>
                      <a:pt x="3" y="67"/>
                    </a:lnTo>
                    <a:lnTo>
                      <a:pt x="9" y="74"/>
                    </a:lnTo>
                    <a:lnTo>
                      <a:pt x="17" y="82"/>
                    </a:lnTo>
                    <a:lnTo>
                      <a:pt x="26" y="88"/>
                    </a:lnTo>
                    <a:lnTo>
                      <a:pt x="36" y="94"/>
                    </a:lnTo>
                    <a:lnTo>
                      <a:pt x="47" y="95"/>
                    </a:lnTo>
                    <a:lnTo>
                      <a:pt x="59" y="97"/>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9"/>
              <p:cNvSpPr>
                <a:spLocks/>
              </p:cNvSpPr>
              <p:nvPr/>
            </p:nvSpPr>
            <p:spPr bwMode="auto">
              <a:xfrm>
                <a:off x="5905500" y="5006975"/>
                <a:ext cx="288925" cy="239713"/>
              </a:xfrm>
              <a:custGeom>
                <a:avLst/>
                <a:gdLst>
                  <a:gd name="T0" fmla="*/ 182 w 182"/>
                  <a:gd name="T1" fmla="*/ 56 h 151"/>
                  <a:gd name="T2" fmla="*/ 176 w 182"/>
                  <a:gd name="T3" fmla="*/ 42 h 151"/>
                  <a:gd name="T4" fmla="*/ 164 w 182"/>
                  <a:gd name="T5" fmla="*/ 33 h 151"/>
                  <a:gd name="T6" fmla="*/ 149 w 182"/>
                  <a:gd name="T7" fmla="*/ 25 h 151"/>
                  <a:gd name="T8" fmla="*/ 140 w 182"/>
                  <a:gd name="T9" fmla="*/ 25 h 151"/>
                  <a:gd name="T10" fmla="*/ 138 w 182"/>
                  <a:gd name="T11" fmla="*/ 25 h 151"/>
                  <a:gd name="T12" fmla="*/ 136 w 182"/>
                  <a:gd name="T13" fmla="*/ 25 h 151"/>
                  <a:gd name="T14" fmla="*/ 134 w 182"/>
                  <a:gd name="T15" fmla="*/ 25 h 151"/>
                  <a:gd name="T16" fmla="*/ 130 w 182"/>
                  <a:gd name="T17" fmla="*/ 19 h 151"/>
                  <a:gd name="T18" fmla="*/ 122 w 182"/>
                  <a:gd name="T19" fmla="*/ 11 h 151"/>
                  <a:gd name="T20" fmla="*/ 113 w 182"/>
                  <a:gd name="T21" fmla="*/ 4 h 151"/>
                  <a:gd name="T22" fmla="*/ 99 w 182"/>
                  <a:gd name="T23" fmla="*/ 0 h 151"/>
                  <a:gd name="T24" fmla="*/ 86 w 182"/>
                  <a:gd name="T25" fmla="*/ 0 h 151"/>
                  <a:gd name="T26" fmla="*/ 74 w 182"/>
                  <a:gd name="T27" fmla="*/ 4 h 151"/>
                  <a:gd name="T28" fmla="*/ 63 w 182"/>
                  <a:gd name="T29" fmla="*/ 11 h 151"/>
                  <a:gd name="T30" fmla="*/ 55 w 182"/>
                  <a:gd name="T31" fmla="*/ 21 h 151"/>
                  <a:gd name="T32" fmla="*/ 51 w 182"/>
                  <a:gd name="T33" fmla="*/ 25 h 151"/>
                  <a:gd name="T34" fmla="*/ 49 w 182"/>
                  <a:gd name="T35" fmla="*/ 25 h 151"/>
                  <a:gd name="T36" fmla="*/ 47 w 182"/>
                  <a:gd name="T37" fmla="*/ 25 h 151"/>
                  <a:gd name="T38" fmla="*/ 44 w 182"/>
                  <a:gd name="T39" fmla="*/ 25 h 151"/>
                  <a:gd name="T40" fmla="*/ 34 w 182"/>
                  <a:gd name="T41" fmla="*/ 25 h 151"/>
                  <a:gd name="T42" fmla="*/ 19 w 182"/>
                  <a:gd name="T43" fmla="*/ 31 h 151"/>
                  <a:gd name="T44" fmla="*/ 7 w 182"/>
                  <a:gd name="T45" fmla="*/ 42 h 151"/>
                  <a:gd name="T46" fmla="*/ 1 w 182"/>
                  <a:gd name="T47" fmla="*/ 56 h 151"/>
                  <a:gd name="T48" fmla="*/ 0 w 182"/>
                  <a:gd name="T49" fmla="*/ 67 h 151"/>
                  <a:gd name="T50" fmla="*/ 3 w 182"/>
                  <a:gd name="T51" fmla="*/ 79 h 151"/>
                  <a:gd name="T52" fmla="*/ 9 w 182"/>
                  <a:gd name="T53" fmla="*/ 86 h 151"/>
                  <a:gd name="T54" fmla="*/ 17 w 182"/>
                  <a:gd name="T55" fmla="*/ 94 h 151"/>
                  <a:gd name="T56" fmla="*/ 21 w 182"/>
                  <a:gd name="T57" fmla="*/ 98 h 151"/>
                  <a:gd name="T58" fmla="*/ 19 w 182"/>
                  <a:gd name="T59" fmla="*/ 102 h 151"/>
                  <a:gd name="T60" fmla="*/ 17 w 182"/>
                  <a:gd name="T61" fmla="*/ 105 h 151"/>
                  <a:gd name="T62" fmla="*/ 17 w 182"/>
                  <a:gd name="T63" fmla="*/ 109 h 151"/>
                  <a:gd name="T64" fmla="*/ 19 w 182"/>
                  <a:gd name="T65" fmla="*/ 119 h 151"/>
                  <a:gd name="T66" fmla="*/ 24 w 182"/>
                  <a:gd name="T67" fmla="*/ 134 h 151"/>
                  <a:gd name="T68" fmla="*/ 36 w 182"/>
                  <a:gd name="T69" fmla="*/ 144 h 151"/>
                  <a:gd name="T70" fmla="*/ 51 w 182"/>
                  <a:gd name="T71" fmla="*/ 150 h 151"/>
                  <a:gd name="T72" fmla="*/ 65 w 182"/>
                  <a:gd name="T73" fmla="*/ 151 h 151"/>
                  <a:gd name="T74" fmla="*/ 72 w 182"/>
                  <a:gd name="T75" fmla="*/ 150 h 151"/>
                  <a:gd name="T76" fmla="*/ 82 w 182"/>
                  <a:gd name="T77" fmla="*/ 146 h 151"/>
                  <a:gd name="T78" fmla="*/ 88 w 182"/>
                  <a:gd name="T79" fmla="*/ 142 h 151"/>
                  <a:gd name="T80" fmla="*/ 95 w 182"/>
                  <a:gd name="T81" fmla="*/ 142 h 151"/>
                  <a:gd name="T82" fmla="*/ 101 w 182"/>
                  <a:gd name="T83" fmla="*/ 146 h 151"/>
                  <a:gd name="T84" fmla="*/ 109 w 182"/>
                  <a:gd name="T85" fmla="*/ 150 h 151"/>
                  <a:gd name="T86" fmla="*/ 118 w 182"/>
                  <a:gd name="T87" fmla="*/ 151 h 151"/>
                  <a:gd name="T88" fmla="*/ 132 w 182"/>
                  <a:gd name="T89" fmla="*/ 151 h 151"/>
                  <a:gd name="T90" fmla="*/ 147 w 182"/>
                  <a:gd name="T91" fmla="*/ 146 h 151"/>
                  <a:gd name="T92" fmla="*/ 159 w 182"/>
                  <a:gd name="T93" fmla="*/ 134 h 151"/>
                  <a:gd name="T94" fmla="*/ 164 w 182"/>
                  <a:gd name="T95" fmla="*/ 121 h 151"/>
                  <a:gd name="T96" fmla="*/ 166 w 182"/>
                  <a:gd name="T97" fmla="*/ 111 h 151"/>
                  <a:gd name="T98" fmla="*/ 166 w 182"/>
                  <a:gd name="T99" fmla="*/ 107 h 151"/>
                  <a:gd name="T100" fmla="*/ 164 w 182"/>
                  <a:gd name="T101" fmla="*/ 102 h 151"/>
                  <a:gd name="T102" fmla="*/ 163 w 182"/>
                  <a:gd name="T103" fmla="*/ 98 h 151"/>
                  <a:gd name="T104" fmla="*/ 166 w 182"/>
                  <a:gd name="T105" fmla="*/ 94 h 151"/>
                  <a:gd name="T106" fmla="*/ 174 w 182"/>
                  <a:gd name="T107" fmla="*/ 86 h 151"/>
                  <a:gd name="T108" fmla="*/ 178 w 182"/>
                  <a:gd name="T109" fmla="*/ 79 h 151"/>
                  <a:gd name="T110" fmla="*/ 182 w 182"/>
                  <a:gd name="T111"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51">
                    <a:moveTo>
                      <a:pt x="182" y="63"/>
                    </a:moveTo>
                    <a:lnTo>
                      <a:pt x="182" y="56"/>
                    </a:lnTo>
                    <a:lnTo>
                      <a:pt x="180" y="50"/>
                    </a:lnTo>
                    <a:lnTo>
                      <a:pt x="176" y="42"/>
                    </a:lnTo>
                    <a:lnTo>
                      <a:pt x="170" y="36"/>
                    </a:lnTo>
                    <a:lnTo>
                      <a:pt x="164" y="33"/>
                    </a:lnTo>
                    <a:lnTo>
                      <a:pt x="157" y="29"/>
                    </a:lnTo>
                    <a:lnTo>
                      <a:pt x="149" y="25"/>
                    </a:lnTo>
                    <a:lnTo>
                      <a:pt x="140" y="25"/>
                    </a:lnTo>
                    <a:lnTo>
                      <a:pt x="140" y="25"/>
                    </a:lnTo>
                    <a:lnTo>
                      <a:pt x="138" y="25"/>
                    </a:lnTo>
                    <a:lnTo>
                      <a:pt x="138" y="25"/>
                    </a:lnTo>
                    <a:lnTo>
                      <a:pt x="136" y="25"/>
                    </a:lnTo>
                    <a:lnTo>
                      <a:pt x="136" y="25"/>
                    </a:lnTo>
                    <a:lnTo>
                      <a:pt x="134" y="25"/>
                    </a:lnTo>
                    <a:lnTo>
                      <a:pt x="134" y="25"/>
                    </a:lnTo>
                    <a:lnTo>
                      <a:pt x="134" y="25"/>
                    </a:lnTo>
                    <a:lnTo>
                      <a:pt x="130" y="19"/>
                    </a:lnTo>
                    <a:lnTo>
                      <a:pt x="126" y="15"/>
                    </a:lnTo>
                    <a:lnTo>
                      <a:pt x="122" y="11"/>
                    </a:lnTo>
                    <a:lnTo>
                      <a:pt x="118" y="8"/>
                    </a:lnTo>
                    <a:lnTo>
                      <a:pt x="113" y="4"/>
                    </a:lnTo>
                    <a:lnTo>
                      <a:pt x="107" y="2"/>
                    </a:lnTo>
                    <a:lnTo>
                      <a:pt x="99" y="0"/>
                    </a:lnTo>
                    <a:lnTo>
                      <a:pt x="93" y="0"/>
                    </a:lnTo>
                    <a:lnTo>
                      <a:pt x="86" y="0"/>
                    </a:lnTo>
                    <a:lnTo>
                      <a:pt x="80" y="2"/>
                    </a:lnTo>
                    <a:lnTo>
                      <a:pt x="74" y="4"/>
                    </a:lnTo>
                    <a:lnTo>
                      <a:pt x="69" y="8"/>
                    </a:lnTo>
                    <a:lnTo>
                      <a:pt x="63" y="11"/>
                    </a:lnTo>
                    <a:lnTo>
                      <a:pt x="59" y="15"/>
                    </a:lnTo>
                    <a:lnTo>
                      <a:pt x="55" y="21"/>
                    </a:lnTo>
                    <a:lnTo>
                      <a:pt x="51" y="25"/>
                    </a:lnTo>
                    <a:lnTo>
                      <a:pt x="51" y="25"/>
                    </a:lnTo>
                    <a:lnTo>
                      <a:pt x="49" y="25"/>
                    </a:lnTo>
                    <a:lnTo>
                      <a:pt x="49" y="25"/>
                    </a:lnTo>
                    <a:lnTo>
                      <a:pt x="47" y="25"/>
                    </a:lnTo>
                    <a:lnTo>
                      <a:pt x="47" y="25"/>
                    </a:lnTo>
                    <a:lnTo>
                      <a:pt x="46" y="25"/>
                    </a:lnTo>
                    <a:lnTo>
                      <a:pt x="44" y="25"/>
                    </a:lnTo>
                    <a:lnTo>
                      <a:pt x="44" y="25"/>
                    </a:lnTo>
                    <a:lnTo>
                      <a:pt x="34" y="25"/>
                    </a:lnTo>
                    <a:lnTo>
                      <a:pt x="26" y="27"/>
                    </a:lnTo>
                    <a:lnTo>
                      <a:pt x="19" y="31"/>
                    </a:lnTo>
                    <a:lnTo>
                      <a:pt x="13" y="36"/>
                    </a:lnTo>
                    <a:lnTo>
                      <a:pt x="7" y="42"/>
                    </a:lnTo>
                    <a:lnTo>
                      <a:pt x="3" y="48"/>
                    </a:lnTo>
                    <a:lnTo>
                      <a:pt x="1" y="56"/>
                    </a:lnTo>
                    <a:lnTo>
                      <a:pt x="0" y="63"/>
                    </a:lnTo>
                    <a:lnTo>
                      <a:pt x="0" y="67"/>
                    </a:lnTo>
                    <a:lnTo>
                      <a:pt x="1" y="73"/>
                    </a:lnTo>
                    <a:lnTo>
                      <a:pt x="3" y="79"/>
                    </a:lnTo>
                    <a:lnTo>
                      <a:pt x="5" y="82"/>
                    </a:lnTo>
                    <a:lnTo>
                      <a:pt x="9" y="86"/>
                    </a:lnTo>
                    <a:lnTo>
                      <a:pt x="13" y="90"/>
                    </a:lnTo>
                    <a:lnTo>
                      <a:pt x="17" y="94"/>
                    </a:lnTo>
                    <a:lnTo>
                      <a:pt x="21" y="96"/>
                    </a:lnTo>
                    <a:lnTo>
                      <a:pt x="21" y="98"/>
                    </a:lnTo>
                    <a:lnTo>
                      <a:pt x="19" y="100"/>
                    </a:lnTo>
                    <a:lnTo>
                      <a:pt x="19" y="102"/>
                    </a:lnTo>
                    <a:lnTo>
                      <a:pt x="19" y="104"/>
                    </a:lnTo>
                    <a:lnTo>
                      <a:pt x="17" y="105"/>
                    </a:lnTo>
                    <a:lnTo>
                      <a:pt x="17" y="107"/>
                    </a:lnTo>
                    <a:lnTo>
                      <a:pt x="17" y="109"/>
                    </a:lnTo>
                    <a:lnTo>
                      <a:pt x="17" y="111"/>
                    </a:lnTo>
                    <a:lnTo>
                      <a:pt x="19" y="119"/>
                    </a:lnTo>
                    <a:lnTo>
                      <a:pt x="21" y="127"/>
                    </a:lnTo>
                    <a:lnTo>
                      <a:pt x="24" y="134"/>
                    </a:lnTo>
                    <a:lnTo>
                      <a:pt x="28" y="140"/>
                    </a:lnTo>
                    <a:lnTo>
                      <a:pt x="36" y="144"/>
                    </a:lnTo>
                    <a:lnTo>
                      <a:pt x="44" y="148"/>
                    </a:lnTo>
                    <a:lnTo>
                      <a:pt x="51" y="150"/>
                    </a:lnTo>
                    <a:lnTo>
                      <a:pt x="59" y="151"/>
                    </a:lnTo>
                    <a:lnTo>
                      <a:pt x="65" y="151"/>
                    </a:lnTo>
                    <a:lnTo>
                      <a:pt x="69" y="150"/>
                    </a:lnTo>
                    <a:lnTo>
                      <a:pt x="72" y="150"/>
                    </a:lnTo>
                    <a:lnTo>
                      <a:pt x="78" y="148"/>
                    </a:lnTo>
                    <a:lnTo>
                      <a:pt x="82" y="146"/>
                    </a:lnTo>
                    <a:lnTo>
                      <a:pt x="86" y="144"/>
                    </a:lnTo>
                    <a:lnTo>
                      <a:pt x="88" y="142"/>
                    </a:lnTo>
                    <a:lnTo>
                      <a:pt x="92" y="138"/>
                    </a:lnTo>
                    <a:lnTo>
                      <a:pt x="95" y="142"/>
                    </a:lnTo>
                    <a:lnTo>
                      <a:pt x="97" y="144"/>
                    </a:lnTo>
                    <a:lnTo>
                      <a:pt x="101" y="146"/>
                    </a:lnTo>
                    <a:lnTo>
                      <a:pt x="105" y="148"/>
                    </a:lnTo>
                    <a:lnTo>
                      <a:pt x="109" y="150"/>
                    </a:lnTo>
                    <a:lnTo>
                      <a:pt x="115" y="150"/>
                    </a:lnTo>
                    <a:lnTo>
                      <a:pt x="118" y="151"/>
                    </a:lnTo>
                    <a:lnTo>
                      <a:pt x="122" y="151"/>
                    </a:lnTo>
                    <a:lnTo>
                      <a:pt x="132" y="151"/>
                    </a:lnTo>
                    <a:lnTo>
                      <a:pt x="140" y="150"/>
                    </a:lnTo>
                    <a:lnTo>
                      <a:pt x="147" y="146"/>
                    </a:lnTo>
                    <a:lnTo>
                      <a:pt x="153" y="140"/>
                    </a:lnTo>
                    <a:lnTo>
                      <a:pt x="159" y="134"/>
                    </a:lnTo>
                    <a:lnTo>
                      <a:pt x="163" y="128"/>
                    </a:lnTo>
                    <a:lnTo>
                      <a:pt x="164" y="121"/>
                    </a:lnTo>
                    <a:lnTo>
                      <a:pt x="166" y="113"/>
                    </a:lnTo>
                    <a:lnTo>
                      <a:pt x="166" y="111"/>
                    </a:lnTo>
                    <a:lnTo>
                      <a:pt x="166" y="109"/>
                    </a:lnTo>
                    <a:lnTo>
                      <a:pt x="166" y="107"/>
                    </a:lnTo>
                    <a:lnTo>
                      <a:pt x="164" y="105"/>
                    </a:lnTo>
                    <a:lnTo>
                      <a:pt x="164" y="102"/>
                    </a:lnTo>
                    <a:lnTo>
                      <a:pt x="164" y="100"/>
                    </a:lnTo>
                    <a:lnTo>
                      <a:pt x="163" y="98"/>
                    </a:lnTo>
                    <a:lnTo>
                      <a:pt x="163" y="96"/>
                    </a:lnTo>
                    <a:lnTo>
                      <a:pt x="166" y="94"/>
                    </a:lnTo>
                    <a:lnTo>
                      <a:pt x="170" y="90"/>
                    </a:lnTo>
                    <a:lnTo>
                      <a:pt x="174" y="86"/>
                    </a:lnTo>
                    <a:lnTo>
                      <a:pt x="176" y="82"/>
                    </a:lnTo>
                    <a:lnTo>
                      <a:pt x="178" y="79"/>
                    </a:lnTo>
                    <a:lnTo>
                      <a:pt x="180" y="75"/>
                    </a:lnTo>
                    <a:lnTo>
                      <a:pt x="182" y="69"/>
                    </a:lnTo>
                    <a:lnTo>
                      <a:pt x="182" y="63"/>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290"/>
              <p:cNvSpPr>
                <a:spLocks noChangeShapeType="1"/>
              </p:cNvSpPr>
              <p:nvPr/>
            </p:nvSpPr>
            <p:spPr bwMode="auto">
              <a:xfrm>
                <a:off x="6002338" y="5122863"/>
                <a:ext cx="30163" cy="2063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Line 291"/>
              <p:cNvSpPr>
                <a:spLocks noChangeShapeType="1"/>
              </p:cNvSpPr>
              <p:nvPr/>
            </p:nvSpPr>
            <p:spPr bwMode="auto">
              <a:xfrm flipH="1">
                <a:off x="6069013" y="5122863"/>
                <a:ext cx="30163" cy="2063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292"/>
              <p:cNvSpPr>
                <a:spLocks noChangeShapeType="1"/>
              </p:cNvSpPr>
              <p:nvPr/>
            </p:nvSpPr>
            <p:spPr bwMode="auto">
              <a:xfrm>
                <a:off x="6051550" y="5106988"/>
                <a:ext cx="0" cy="36513"/>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293"/>
              <p:cNvSpPr>
                <a:spLocks/>
              </p:cNvSpPr>
              <p:nvPr/>
            </p:nvSpPr>
            <p:spPr bwMode="auto">
              <a:xfrm>
                <a:off x="5986463" y="5103813"/>
                <a:ext cx="25400" cy="28575"/>
              </a:xfrm>
              <a:custGeom>
                <a:avLst/>
                <a:gdLst>
                  <a:gd name="T0" fmla="*/ 8 w 16"/>
                  <a:gd name="T1" fmla="*/ 18 h 18"/>
                  <a:gd name="T2" fmla="*/ 10 w 16"/>
                  <a:gd name="T3" fmla="*/ 18 h 18"/>
                  <a:gd name="T4" fmla="*/ 12 w 16"/>
                  <a:gd name="T5" fmla="*/ 18 h 18"/>
                  <a:gd name="T6" fmla="*/ 12 w 16"/>
                  <a:gd name="T7" fmla="*/ 16 h 18"/>
                  <a:gd name="T8" fmla="*/ 14 w 16"/>
                  <a:gd name="T9" fmla="*/ 16 h 18"/>
                  <a:gd name="T10" fmla="*/ 16 w 16"/>
                  <a:gd name="T11" fmla="*/ 14 h 18"/>
                  <a:gd name="T12" fmla="*/ 16 w 16"/>
                  <a:gd name="T13" fmla="*/ 12 h 18"/>
                  <a:gd name="T14" fmla="*/ 16 w 16"/>
                  <a:gd name="T15" fmla="*/ 12 h 18"/>
                  <a:gd name="T16" fmla="*/ 16 w 16"/>
                  <a:gd name="T17" fmla="*/ 10 h 18"/>
                  <a:gd name="T18" fmla="*/ 16 w 16"/>
                  <a:gd name="T19" fmla="*/ 8 h 18"/>
                  <a:gd name="T20" fmla="*/ 16 w 16"/>
                  <a:gd name="T21" fmla="*/ 6 h 18"/>
                  <a:gd name="T22" fmla="*/ 16 w 16"/>
                  <a:gd name="T23" fmla="*/ 4 h 18"/>
                  <a:gd name="T24" fmla="*/ 14 w 16"/>
                  <a:gd name="T25" fmla="*/ 4 h 18"/>
                  <a:gd name="T26" fmla="*/ 14 w 16"/>
                  <a:gd name="T27" fmla="*/ 2 h 18"/>
                  <a:gd name="T28" fmla="*/ 12 w 16"/>
                  <a:gd name="T29" fmla="*/ 2 h 18"/>
                  <a:gd name="T30" fmla="*/ 10 w 16"/>
                  <a:gd name="T31" fmla="*/ 0 h 18"/>
                  <a:gd name="T32" fmla="*/ 8 w 16"/>
                  <a:gd name="T33" fmla="*/ 0 h 18"/>
                  <a:gd name="T34" fmla="*/ 6 w 16"/>
                  <a:gd name="T35" fmla="*/ 0 h 18"/>
                  <a:gd name="T36" fmla="*/ 4 w 16"/>
                  <a:gd name="T37" fmla="*/ 2 h 18"/>
                  <a:gd name="T38" fmla="*/ 4 w 16"/>
                  <a:gd name="T39" fmla="*/ 2 h 18"/>
                  <a:gd name="T40" fmla="*/ 2 w 16"/>
                  <a:gd name="T41" fmla="*/ 4 h 18"/>
                  <a:gd name="T42" fmla="*/ 2 w 16"/>
                  <a:gd name="T43" fmla="*/ 4 h 18"/>
                  <a:gd name="T44" fmla="*/ 0 w 16"/>
                  <a:gd name="T45" fmla="*/ 6 h 18"/>
                  <a:gd name="T46" fmla="*/ 0 w 16"/>
                  <a:gd name="T47" fmla="*/ 8 h 18"/>
                  <a:gd name="T48" fmla="*/ 0 w 16"/>
                  <a:gd name="T49" fmla="*/ 10 h 18"/>
                  <a:gd name="T50" fmla="*/ 0 w 16"/>
                  <a:gd name="T51" fmla="*/ 12 h 18"/>
                  <a:gd name="T52" fmla="*/ 0 w 16"/>
                  <a:gd name="T53" fmla="*/ 12 h 18"/>
                  <a:gd name="T54" fmla="*/ 0 w 16"/>
                  <a:gd name="T55" fmla="*/ 14 h 18"/>
                  <a:gd name="T56" fmla="*/ 2 w 16"/>
                  <a:gd name="T57" fmla="*/ 16 h 18"/>
                  <a:gd name="T58" fmla="*/ 4 w 16"/>
                  <a:gd name="T59" fmla="*/ 16 h 18"/>
                  <a:gd name="T60" fmla="*/ 4 w 16"/>
                  <a:gd name="T61" fmla="*/ 18 h 18"/>
                  <a:gd name="T62" fmla="*/ 6 w 16"/>
                  <a:gd name="T63" fmla="*/ 18 h 18"/>
                  <a:gd name="T64" fmla="*/ 8 w 16"/>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8" y="18"/>
                    </a:moveTo>
                    <a:lnTo>
                      <a:pt x="10" y="18"/>
                    </a:lnTo>
                    <a:lnTo>
                      <a:pt x="12" y="18"/>
                    </a:lnTo>
                    <a:lnTo>
                      <a:pt x="12" y="16"/>
                    </a:lnTo>
                    <a:lnTo>
                      <a:pt x="14" y="16"/>
                    </a:lnTo>
                    <a:lnTo>
                      <a:pt x="16" y="14"/>
                    </a:lnTo>
                    <a:lnTo>
                      <a:pt x="16" y="12"/>
                    </a:lnTo>
                    <a:lnTo>
                      <a:pt x="16" y="12"/>
                    </a:lnTo>
                    <a:lnTo>
                      <a:pt x="16" y="10"/>
                    </a:lnTo>
                    <a:lnTo>
                      <a:pt x="16" y="8"/>
                    </a:lnTo>
                    <a:lnTo>
                      <a:pt x="16" y="6"/>
                    </a:lnTo>
                    <a:lnTo>
                      <a:pt x="16" y="4"/>
                    </a:lnTo>
                    <a:lnTo>
                      <a:pt x="14" y="4"/>
                    </a:lnTo>
                    <a:lnTo>
                      <a:pt x="14" y="2"/>
                    </a:lnTo>
                    <a:lnTo>
                      <a:pt x="12" y="2"/>
                    </a:lnTo>
                    <a:lnTo>
                      <a:pt x="10" y="0"/>
                    </a:lnTo>
                    <a:lnTo>
                      <a:pt x="8" y="0"/>
                    </a:lnTo>
                    <a:lnTo>
                      <a:pt x="6" y="0"/>
                    </a:lnTo>
                    <a:lnTo>
                      <a:pt x="4" y="2"/>
                    </a:lnTo>
                    <a:lnTo>
                      <a:pt x="4" y="2"/>
                    </a:lnTo>
                    <a:lnTo>
                      <a:pt x="2" y="4"/>
                    </a:lnTo>
                    <a:lnTo>
                      <a:pt x="2" y="4"/>
                    </a:lnTo>
                    <a:lnTo>
                      <a:pt x="0" y="6"/>
                    </a:lnTo>
                    <a:lnTo>
                      <a:pt x="0" y="8"/>
                    </a:lnTo>
                    <a:lnTo>
                      <a:pt x="0" y="10"/>
                    </a:lnTo>
                    <a:lnTo>
                      <a:pt x="0" y="12"/>
                    </a:lnTo>
                    <a:lnTo>
                      <a:pt x="0" y="12"/>
                    </a:lnTo>
                    <a:lnTo>
                      <a:pt x="0" y="14"/>
                    </a:lnTo>
                    <a:lnTo>
                      <a:pt x="2" y="16"/>
                    </a:lnTo>
                    <a:lnTo>
                      <a:pt x="4" y="16"/>
                    </a:lnTo>
                    <a:lnTo>
                      <a:pt x="4" y="18"/>
                    </a:lnTo>
                    <a:lnTo>
                      <a:pt x="6" y="18"/>
                    </a:lnTo>
                    <a:lnTo>
                      <a:pt x="8" y="18"/>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294"/>
              <p:cNvSpPr>
                <a:spLocks/>
              </p:cNvSpPr>
              <p:nvPr/>
            </p:nvSpPr>
            <p:spPr bwMode="auto">
              <a:xfrm>
                <a:off x="6038850" y="5092700"/>
                <a:ext cx="26988" cy="26988"/>
              </a:xfrm>
              <a:custGeom>
                <a:avLst/>
                <a:gdLst>
                  <a:gd name="T0" fmla="*/ 9 w 17"/>
                  <a:gd name="T1" fmla="*/ 17 h 17"/>
                  <a:gd name="T2" fmla="*/ 11 w 17"/>
                  <a:gd name="T3" fmla="*/ 17 h 17"/>
                  <a:gd name="T4" fmla="*/ 11 w 17"/>
                  <a:gd name="T5" fmla="*/ 17 h 17"/>
                  <a:gd name="T6" fmla="*/ 13 w 17"/>
                  <a:gd name="T7" fmla="*/ 15 h 17"/>
                  <a:gd name="T8" fmla="*/ 15 w 17"/>
                  <a:gd name="T9" fmla="*/ 15 h 17"/>
                  <a:gd name="T10" fmla="*/ 15 w 17"/>
                  <a:gd name="T11" fmla="*/ 13 h 17"/>
                  <a:gd name="T12" fmla="*/ 17 w 17"/>
                  <a:gd name="T13" fmla="*/ 11 h 17"/>
                  <a:gd name="T14" fmla="*/ 17 w 17"/>
                  <a:gd name="T15" fmla="*/ 11 h 17"/>
                  <a:gd name="T16" fmla="*/ 17 w 17"/>
                  <a:gd name="T17" fmla="*/ 9 h 17"/>
                  <a:gd name="T18" fmla="*/ 17 w 17"/>
                  <a:gd name="T19" fmla="*/ 7 h 17"/>
                  <a:gd name="T20" fmla="*/ 17 w 17"/>
                  <a:gd name="T21" fmla="*/ 5 h 17"/>
                  <a:gd name="T22" fmla="*/ 15 w 17"/>
                  <a:gd name="T23" fmla="*/ 4 h 17"/>
                  <a:gd name="T24" fmla="*/ 15 w 17"/>
                  <a:gd name="T25" fmla="*/ 4 h 17"/>
                  <a:gd name="T26" fmla="*/ 13 w 17"/>
                  <a:gd name="T27" fmla="*/ 2 h 17"/>
                  <a:gd name="T28" fmla="*/ 11 w 17"/>
                  <a:gd name="T29" fmla="*/ 2 h 17"/>
                  <a:gd name="T30" fmla="*/ 11 w 17"/>
                  <a:gd name="T31" fmla="*/ 0 h 17"/>
                  <a:gd name="T32" fmla="*/ 9 w 17"/>
                  <a:gd name="T33" fmla="*/ 0 h 17"/>
                  <a:gd name="T34" fmla="*/ 8 w 17"/>
                  <a:gd name="T35" fmla="*/ 0 h 17"/>
                  <a:gd name="T36" fmla="*/ 6 w 17"/>
                  <a:gd name="T37" fmla="*/ 2 h 17"/>
                  <a:gd name="T38" fmla="*/ 4 w 17"/>
                  <a:gd name="T39" fmla="*/ 2 h 17"/>
                  <a:gd name="T40" fmla="*/ 4 w 17"/>
                  <a:gd name="T41" fmla="*/ 2 h 17"/>
                  <a:gd name="T42" fmla="*/ 2 w 17"/>
                  <a:gd name="T43" fmla="*/ 4 h 17"/>
                  <a:gd name="T44" fmla="*/ 2 w 17"/>
                  <a:gd name="T45" fmla="*/ 5 h 17"/>
                  <a:gd name="T46" fmla="*/ 0 w 17"/>
                  <a:gd name="T47" fmla="*/ 7 h 17"/>
                  <a:gd name="T48" fmla="*/ 0 w 17"/>
                  <a:gd name="T49" fmla="*/ 9 h 17"/>
                  <a:gd name="T50" fmla="*/ 0 w 17"/>
                  <a:gd name="T51" fmla="*/ 9 h 17"/>
                  <a:gd name="T52" fmla="*/ 2 w 17"/>
                  <a:gd name="T53" fmla="*/ 11 h 17"/>
                  <a:gd name="T54" fmla="*/ 2 w 17"/>
                  <a:gd name="T55" fmla="*/ 13 h 17"/>
                  <a:gd name="T56" fmla="*/ 4 w 17"/>
                  <a:gd name="T57" fmla="*/ 15 h 17"/>
                  <a:gd name="T58" fmla="*/ 4 w 17"/>
                  <a:gd name="T59" fmla="*/ 15 h 17"/>
                  <a:gd name="T60" fmla="*/ 6 w 17"/>
                  <a:gd name="T61" fmla="*/ 17 h 17"/>
                  <a:gd name="T62" fmla="*/ 8 w 17"/>
                  <a:gd name="T63" fmla="*/ 17 h 17"/>
                  <a:gd name="T64" fmla="*/ 9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9" y="17"/>
                    </a:moveTo>
                    <a:lnTo>
                      <a:pt x="11" y="17"/>
                    </a:lnTo>
                    <a:lnTo>
                      <a:pt x="11" y="17"/>
                    </a:lnTo>
                    <a:lnTo>
                      <a:pt x="13" y="15"/>
                    </a:lnTo>
                    <a:lnTo>
                      <a:pt x="15" y="15"/>
                    </a:lnTo>
                    <a:lnTo>
                      <a:pt x="15" y="13"/>
                    </a:lnTo>
                    <a:lnTo>
                      <a:pt x="17" y="11"/>
                    </a:lnTo>
                    <a:lnTo>
                      <a:pt x="17" y="11"/>
                    </a:lnTo>
                    <a:lnTo>
                      <a:pt x="17" y="9"/>
                    </a:lnTo>
                    <a:lnTo>
                      <a:pt x="17" y="7"/>
                    </a:lnTo>
                    <a:lnTo>
                      <a:pt x="17" y="5"/>
                    </a:lnTo>
                    <a:lnTo>
                      <a:pt x="15" y="4"/>
                    </a:lnTo>
                    <a:lnTo>
                      <a:pt x="15" y="4"/>
                    </a:lnTo>
                    <a:lnTo>
                      <a:pt x="13" y="2"/>
                    </a:lnTo>
                    <a:lnTo>
                      <a:pt x="11" y="2"/>
                    </a:lnTo>
                    <a:lnTo>
                      <a:pt x="11" y="0"/>
                    </a:lnTo>
                    <a:lnTo>
                      <a:pt x="9" y="0"/>
                    </a:lnTo>
                    <a:lnTo>
                      <a:pt x="8" y="0"/>
                    </a:lnTo>
                    <a:lnTo>
                      <a:pt x="6" y="2"/>
                    </a:lnTo>
                    <a:lnTo>
                      <a:pt x="4" y="2"/>
                    </a:lnTo>
                    <a:lnTo>
                      <a:pt x="4" y="2"/>
                    </a:lnTo>
                    <a:lnTo>
                      <a:pt x="2" y="4"/>
                    </a:lnTo>
                    <a:lnTo>
                      <a:pt x="2" y="5"/>
                    </a:lnTo>
                    <a:lnTo>
                      <a:pt x="0" y="7"/>
                    </a:lnTo>
                    <a:lnTo>
                      <a:pt x="0" y="9"/>
                    </a:lnTo>
                    <a:lnTo>
                      <a:pt x="0" y="9"/>
                    </a:lnTo>
                    <a:lnTo>
                      <a:pt x="2" y="11"/>
                    </a:lnTo>
                    <a:lnTo>
                      <a:pt x="2" y="13"/>
                    </a:lnTo>
                    <a:lnTo>
                      <a:pt x="4" y="15"/>
                    </a:lnTo>
                    <a:lnTo>
                      <a:pt x="4" y="15"/>
                    </a:lnTo>
                    <a:lnTo>
                      <a:pt x="6" y="17"/>
                    </a:lnTo>
                    <a:lnTo>
                      <a:pt x="8" y="17"/>
                    </a:lnTo>
                    <a:lnTo>
                      <a:pt x="9" y="1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295"/>
              <p:cNvSpPr>
                <a:spLocks/>
              </p:cNvSpPr>
              <p:nvPr/>
            </p:nvSpPr>
            <p:spPr bwMode="auto">
              <a:xfrm>
                <a:off x="6088063" y="5110163"/>
                <a:ext cx="26988" cy="26988"/>
              </a:xfrm>
              <a:custGeom>
                <a:avLst/>
                <a:gdLst>
                  <a:gd name="T0" fmla="*/ 7 w 17"/>
                  <a:gd name="T1" fmla="*/ 17 h 17"/>
                  <a:gd name="T2" fmla="*/ 9 w 17"/>
                  <a:gd name="T3" fmla="*/ 17 h 17"/>
                  <a:gd name="T4" fmla="*/ 11 w 17"/>
                  <a:gd name="T5" fmla="*/ 17 h 17"/>
                  <a:gd name="T6" fmla="*/ 13 w 17"/>
                  <a:gd name="T7" fmla="*/ 16 h 17"/>
                  <a:gd name="T8" fmla="*/ 13 w 17"/>
                  <a:gd name="T9" fmla="*/ 16 h 17"/>
                  <a:gd name="T10" fmla="*/ 15 w 17"/>
                  <a:gd name="T11" fmla="*/ 14 h 17"/>
                  <a:gd name="T12" fmla="*/ 15 w 17"/>
                  <a:gd name="T13" fmla="*/ 14 h 17"/>
                  <a:gd name="T14" fmla="*/ 17 w 17"/>
                  <a:gd name="T15" fmla="*/ 12 h 17"/>
                  <a:gd name="T16" fmla="*/ 17 w 17"/>
                  <a:gd name="T17" fmla="*/ 10 h 17"/>
                  <a:gd name="T18" fmla="*/ 17 w 17"/>
                  <a:gd name="T19" fmla="*/ 8 h 17"/>
                  <a:gd name="T20" fmla="*/ 15 w 17"/>
                  <a:gd name="T21" fmla="*/ 6 h 17"/>
                  <a:gd name="T22" fmla="*/ 15 w 17"/>
                  <a:gd name="T23" fmla="*/ 4 h 17"/>
                  <a:gd name="T24" fmla="*/ 13 w 17"/>
                  <a:gd name="T25" fmla="*/ 4 h 17"/>
                  <a:gd name="T26" fmla="*/ 13 w 17"/>
                  <a:gd name="T27" fmla="*/ 2 h 17"/>
                  <a:gd name="T28" fmla="*/ 11 w 17"/>
                  <a:gd name="T29" fmla="*/ 2 h 17"/>
                  <a:gd name="T30" fmla="*/ 9 w 17"/>
                  <a:gd name="T31" fmla="*/ 2 h 17"/>
                  <a:gd name="T32" fmla="*/ 7 w 17"/>
                  <a:gd name="T33" fmla="*/ 0 h 17"/>
                  <a:gd name="T34" fmla="*/ 5 w 17"/>
                  <a:gd name="T35" fmla="*/ 0 h 17"/>
                  <a:gd name="T36" fmla="*/ 5 w 17"/>
                  <a:gd name="T37" fmla="*/ 2 h 17"/>
                  <a:gd name="T38" fmla="*/ 3 w 17"/>
                  <a:gd name="T39" fmla="*/ 2 h 17"/>
                  <a:gd name="T40" fmla="*/ 2 w 17"/>
                  <a:gd name="T41" fmla="*/ 4 h 17"/>
                  <a:gd name="T42" fmla="*/ 2 w 17"/>
                  <a:gd name="T43" fmla="*/ 4 h 17"/>
                  <a:gd name="T44" fmla="*/ 0 w 17"/>
                  <a:gd name="T45" fmla="*/ 6 h 17"/>
                  <a:gd name="T46" fmla="*/ 0 w 17"/>
                  <a:gd name="T47" fmla="*/ 8 h 17"/>
                  <a:gd name="T48" fmla="*/ 0 w 17"/>
                  <a:gd name="T49" fmla="*/ 10 h 17"/>
                  <a:gd name="T50" fmla="*/ 0 w 17"/>
                  <a:gd name="T51" fmla="*/ 12 h 17"/>
                  <a:gd name="T52" fmla="*/ 0 w 17"/>
                  <a:gd name="T53" fmla="*/ 12 h 17"/>
                  <a:gd name="T54" fmla="*/ 2 w 17"/>
                  <a:gd name="T55" fmla="*/ 14 h 17"/>
                  <a:gd name="T56" fmla="*/ 2 w 17"/>
                  <a:gd name="T57" fmla="*/ 16 h 17"/>
                  <a:gd name="T58" fmla="*/ 3 w 17"/>
                  <a:gd name="T59" fmla="*/ 16 h 17"/>
                  <a:gd name="T60" fmla="*/ 5 w 17"/>
                  <a:gd name="T61" fmla="*/ 17 h 17"/>
                  <a:gd name="T62" fmla="*/ 5 w 17"/>
                  <a:gd name="T63" fmla="*/ 17 h 17"/>
                  <a:gd name="T64" fmla="*/ 7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7" y="17"/>
                    </a:moveTo>
                    <a:lnTo>
                      <a:pt x="9" y="17"/>
                    </a:lnTo>
                    <a:lnTo>
                      <a:pt x="11" y="17"/>
                    </a:lnTo>
                    <a:lnTo>
                      <a:pt x="13" y="16"/>
                    </a:lnTo>
                    <a:lnTo>
                      <a:pt x="13" y="16"/>
                    </a:lnTo>
                    <a:lnTo>
                      <a:pt x="15" y="14"/>
                    </a:lnTo>
                    <a:lnTo>
                      <a:pt x="15" y="14"/>
                    </a:lnTo>
                    <a:lnTo>
                      <a:pt x="17" y="12"/>
                    </a:lnTo>
                    <a:lnTo>
                      <a:pt x="17" y="10"/>
                    </a:lnTo>
                    <a:lnTo>
                      <a:pt x="17" y="8"/>
                    </a:lnTo>
                    <a:lnTo>
                      <a:pt x="15" y="6"/>
                    </a:lnTo>
                    <a:lnTo>
                      <a:pt x="15" y="4"/>
                    </a:lnTo>
                    <a:lnTo>
                      <a:pt x="13" y="4"/>
                    </a:lnTo>
                    <a:lnTo>
                      <a:pt x="13" y="2"/>
                    </a:lnTo>
                    <a:lnTo>
                      <a:pt x="11" y="2"/>
                    </a:lnTo>
                    <a:lnTo>
                      <a:pt x="9" y="2"/>
                    </a:lnTo>
                    <a:lnTo>
                      <a:pt x="7" y="0"/>
                    </a:lnTo>
                    <a:lnTo>
                      <a:pt x="5" y="0"/>
                    </a:lnTo>
                    <a:lnTo>
                      <a:pt x="5" y="2"/>
                    </a:lnTo>
                    <a:lnTo>
                      <a:pt x="3" y="2"/>
                    </a:lnTo>
                    <a:lnTo>
                      <a:pt x="2" y="4"/>
                    </a:lnTo>
                    <a:lnTo>
                      <a:pt x="2" y="4"/>
                    </a:lnTo>
                    <a:lnTo>
                      <a:pt x="0" y="6"/>
                    </a:lnTo>
                    <a:lnTo>
                      <a:pt x="0" y="8"/>
                    </a:lnTo>
                    <a:lnTo>
                      <a:pt x="0" y="10"/>
                    </a:lnTo>
                    <a:lnTo>
                      <a:pt x="0" y="12"/>
                    </a:lnTo>
                    <a:lnTo>
                      <a:pt x="0" y="12"/>
                    </a:lnTo>
                    <a:lnTo>
                      <a:pt x="2" y="14"/>
                    </a:lnTo>
                    <a:lnTo>
                      <a:pt x="2" y="16"/>
                    </a:lnTo>
                    <a:lnTo>
                      <a:pt x="3" y="16"/>
                    </a:lnTo>
                    <a:lnTo>
                      <a:pt x="5" y="17"/>
                    </a:lnTo>
                    <a:lnTo>
                      <a:pt x="5" y="17"/>
                    </a:lnTo>
                    <a:lnTo>
                      <a:pt x="7" y="1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296"/>
              <p:cNvSpPr>
                <a:spLocks/>
              </p:cNvSpPr>
              <p:nvPr/>
            </p:nvSpPr>
            <p:spPr bwMode="auto">
              <a:xfrm>
                <a:off x="5926138" y="5143500"/>
                <a:ext cx="133350" cy="109538"/>
              </a:xfrm>
              <a:custGeom>
                <a:avLst/>
                <a:gdLst>
                  <a:gd name="T0" fmla="*/ 42 w 84"/>
                  <a:gd name="T1" fmla="*/ 69 h 69"/>
                  <a:gd name="T2" fmla="*/ 50 w 84"/>
                  <a:gd name="T3" fmla="*/ 67 h 69"/>
                  <a:gd name="T4" fmla="*/ 57 w 84"/>
                  <a:gd name="T5" fmla="*/ 65 h 69"/>
                  <a:gd name="T6" fmla="*/ 65 w 84"/>
                  <a:gd name="T7" fmla="*/ 64 h 69"/>
                  <a:gd name="T8" fmla="*/ 71 w 84"/>
                  <a:gd name="T9" fmla="*/ 58 h 69"/>
                  <a:gd name="T10" fmla="*/ 77 w 84"/>
                  <a:gd name="T11" fmla="*/ 54 h 69"/>
                  <a:gd name="T12" fmla="*/ 80 w 84"/>
                  <a:gd name="T13" fmla="*/ 48 h 69"/>
                  <a:gd name="T14" fmla="*/ 82 w 84"/>
                  <a:gd name="T15" fmla="*/ 41 h 69"/>
                  <a:gd name="T16" fmla="*/ 84 w 84"/>
                  <a:gd name="T17" fmla="*/ 35 h 69"/>
                  <a:gd name="T18" fmla="*/ 82 w 84"/>
                  <a:gd name="T19" fmla="*/ 27 h 69"/>
                  <a:gd name="T20" fmla="*/ 80 w 84"/>
                  <a:gd name="T21" fmla="*/ 21 h 69"/>
                  <a:gd name="T22" fmla="*/ 77 w 84"/>
                  <a:gd name="T23" fmla="*/ 16 h 69"/>
                  <a:gd name="T24" fmla="*/ 71 w 84"/>
                  <a:gd name="T25" fmla="*/ 10 h 69"/>
                  <a:gd name="T26" fmla="*/ 65 w 84"/>
                  <a:gd name="T27" fmla="*/ 6 h 69"/>
                  <a:gd name="T28" fmla="*/ 57 w 84"/>
                  <a:gd name="T29" fmla="*/ 4 h 69"/>
                  <a:gd name="T30" fmla="*/ 50 w 84"/>
                  <a:gd name="T31" fmla="*/ 2 h 69"/>
                  <a:gd name="T32" fmla="*/ 42 w 84"/>
                  <a:gd name="T33" fmla="*/ 0 h 69"/>
                  <a:gd name="T34" fmla="*/ 33 w 84"/>
                  <a:gd name="T35" fmla="*/ 2 h 69"/>
                  <a:gd name="T36" fmla="*/ 25 w 84"/>
                  <a:gd name="T37" fmla="*/ 4 h 69"/>
                  <a:gd name="T38" fmla="*/ 19 w 84"/>
                  <a:gd name="T39" fmla="*/ 6 h 69"/>
                  <a:gd name="T40" fmla="*/ 11 w 84"/>
                  <a:gd name="T41" fmla="*/ 10 h 69"/>
                  <a:gd name="T42" fmla="*/ 8 w 84"/>
                  <a:gd name="T43" fmla="*/ 16 h 69"/>
                  <a:gd name="T44" fmla="*/ 4 w 84"/>
                  <a:gd name="T45" fmla="*/ 21 h 69"/>
                  <a:gd name="T46" fmla="*/ 0 w 84"/>
                  <a:gd name="T47" fmla="*/ 27 h 69"/>
                  <a:gd name="T48" fmla="*/ 0 w 84"/>
                  <a:gd name="T49" fmla="*/ 35 h 69"/>
                  <a:gd name="T50" fmla="*/ 0 w 84"/>
                  <a:gd name="T51" fmla="*/ 41 h 69"/>
                  <a:gd name="T52" fmla="*/ 4 w 84"/>
                  <a:gd name="T53" fmla="*/ 48 h 69"/>
                  <a:gd name="T54" fmla="*/ 8 w 84"/>
                  <a:gd name="T55" fmla="*/ 54 h 69"/>
                  <a:gd name="T56" fmla="*/ 11 w 84"/>
                  <a:gd name="T57" fmla="*/ 58 h 69"/>
                  <a:gd name="T58" fmla="*/ 19 w 84"/>
                  <a:gd name="T59" fmla="*/ 64 h 69"/>
                  <a:gd name="T60" fmla="*/ 25 w 84"/>
                  <a:gd name="T61" fmla="*/ 65 h 69"/>
                  <a:gd name="T62" fmla="*/ 33 w 84"/>
                  <a:gd name="T63" fmla="*/ 67 h 69"/>
                  <a:gd name="T64" fmla="*/ 42 w 84"/>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69">
                    <a:moveTo>
                      <a:pt x="42" y="69"/>
                    </a:moveTo>
                    <a:lnTo>
                      <a:pt x="50" y="67"/>
                    </a:lnTo>
                    <a:lnTo>
                      <a:pt x="57" y="65"/>
                    </a:lnTo>
                    <a:lnTo>
                      <a:pt x="65" y="64"/>
                    </a:lnTo>
                    <a:lnTo>
                      <a:pt x="71" y="58"/>
                    </a:lnTo>
                    <a:lnTo>
                      <a:pt x="77" y="54"/>
                    </a:lnTo>
                    <a:lnTo>
                      <a:pt x="80" y="48"/>
                    </a:lnTo>
                    <a:lnTo>
                      <a:pt x="82" y="41"/>
                    </a:lnTo>
                    <a:lnTo>
                      <a:pt x="84" y="35"/>
                    </a:lnTo>
                    <a:lnTo>
                      <a:pt x="82" y="27"/>
                    </a:lnTo>
                    <a:lnTo>
                      <a:pt x="80" y="21"/>
                    </a:lnTo>
                    <a:lnTo>
                      <a:pt x="77" y="16"/>
                    </a:lnTo>
                    <a:lnTo>
                      <a:pt x="71" y="10"/>
                    </a:lnTo>
                    <a:lnTo>
                      <a:pt x="65" y="6"/>
                    </a:lnTo>
                    <a:lnTo>
                      <a:pt x="57" y="4"/>
                    </a:lnTo>
                    <a:lnTo>
                      <a:pt x="50" y="2"/>
                    </a:lnTo>
                    <a:lnTo>
                      <a:pt x="42" y="0"/>
                    </a:lnTo>
                    <a:lnTo>
                      <a:pt x="33" y="2"/>
                    </a:lnTo>
                    <a:lnTo>
                      <a:pt x="25" y="4"/>
                    </a:lnTo>
                    <a:lnTo>
                      <a:pt x="19" y="6"/>
                    </a:lnTo>
                    <a:lnTo>
                      <a:pt x="11" y="10"/>
                    </a:lnTo>
                    <a:lnTo>
                      <a:pt x="8" y="16"/>
                    </a:lnTo>
                    <a:lnTo>
                      <a:pt x="4" y="21"/>
                    </a:lnTo>
                    <a:lnTo>
                      <a:pt x="0" y="27"/>
                    </a:lnTo>
                    <a:lnTo>
                      <a:pt x="0" y="35"/>
                    </a:lnTo>
                    <a:lnTo>
                      <a:pt x="0" y="41"/>
                    </a:lnTo>
                    <a:lnTo>
                      <a:pt x="4" y="48"/>
                    </a:lnTo>
                    <a:lnTo>
                      <a:pt x="8" y="54"/>
                    </a:lnTo>
                    <a:lnTo>
                      <a:pt x="11" y="58"/>
                    </a:lnTo>
                    <a:lnTo>
                      <a:pt x="19" y="64"/>
                    </a:lnTo>
                    <a:lnTo>
                      <a:pt x="25" y="65"/>
                    </a:lnTo>
                    <a:lnTo>
                      <a:pt x="33" y="67"/>
                    </a:lnTo>
                    <a:lnTo>
                      <a:pt x="42" y="69"/>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97"/>
              <p:cNvSpPr>
                <a:spLocks/>
              </p:cNvSpPr>
              <p:nvPr/>
            </p:nvSpPr>
            <p:spPr bwMode="auto">
              <a:xfrm>
                <a:off x="6045200" y="5143500"/>
                <a:ext cx="130175" cy="109538"/>
              </a:xfrm>
              <a:custGeom>
                <a:avLst/>
                <a:gdLst>
                  <a:gd name="T0" fmla="*/ 40 w 82"/>
                  <a:gd name="T1" fmla="*/ 69 h 69"/>
                  <a:gd name="T2" fmla="*/ 50 w 82"/>
                  <a:gd name="T3" fmla="*/ 67 h 69"/>
                  <a:gd name="T4" fmla="*/ 57 w 82"/>
                  <a:gd name="T5" fmla="*/ 65 h 69"/>
                  <a:gd name="T6" fmla="*/ 65 w 82"/>
                  <a:gd name="T7" fmla="*/ 64 h 69"/>
                  <a:gd name="T8" fmla="*/ 71 w 82"/>
                  <a:gd name="T9" fmla="*/ 60 h 69"/>
                  <a:gd name="T10" fmla="*/ 76 w 82"/>
                  <a:gd name="T11" fmla="*/ 54 h 69"/>
                  <a:gd name="T12" fmla="*/ 80 w 82"/>
                  <a:gd name="T13" fmla="*/ 48 h 69"/>
                  <a:gd name="T14" fmla="*/ 82 w 82"/>
                  <a:gd name="T15" fmla="*/ 42 h 69"/>
                  <a:gd name="T16" fmla="*/ 82 w 82"/>
                  <a:gd name="T17" fmla="*/ 35 h 69"/>
                  <a:gd name="T18" fmla="*/ 82 w 82"/>
                  <a:gd name="T19" fmla="*/ 29 h 69"/>
                  <a:gd name="T20" fmla="*/ 80 w 82"/>
                  <a:gd name="T21" fmla="*/ 21 h 69"/>
                  <a:gd name="T22" fmla="*/ 76 w 82"/>
                  <a:gd name="T23" fmla="*/ 16 h 69"/>
                  <a:gd name="T24" fmla="*/ 71 w 82"/>
                  <a:gd name="T25" fmla="*/ 12 h 69"/>
                  <a:gd name="T26" fmla="*/ 65 w 82"/>
                  <a:gd name="T27" fmla="*/ 6 h 69"/>
                  <a:gd name="T28" fmla="*/ 57 w 82"/>
                  <a:gd name="T29" fmla="*/ 4 h 69"/>
                  <a:gd name="T30" fmla="*/ 50 w 82"/>
                  <a:gd name="T31" fmla="*/ 2 h 69"/>
                  <a:gd name="T32" fmla="*/ 40 w 82"/>
                  <a:gd name="T33" fmla="*/ 0 h 69"/>
                  <a:gd name="T34" fmla="*/ 32 w 82"/>
                  <a:gd name="T35" fmla="*/ 2 h 69"/>
                  <a:gd name="T36" fmla="*/ 25 w 82"/>
                  <a:gd name="T37" fmla="*/ 4 h 69"/>
                  <a:gd name="T38" fmla="*/ 17 w 82"/>
                  <a:gd name="T39" fmla="*/ 6 h 69"/>
                  <a:gd name="T40" fmla="*/ 11 w 82"/>
                  <a:gd name="T41" fmla="*/ 12 h 69"/>
                  <a:gd name="T42" fmla="*/ 5 w 82"/>
                  <a:gd name="T43" fmla="*/ 16 h 69"/>
                  <a:gd name="T44" fmla="*/ 2 w 82"/>
                  <a:gd name="T45" fmla="*/ 21 h 69"/>
                  <a:gd name="T46" fmla="*/ 0 w 82"/>
                  <a:gd name="T47" fmla="*/ 29 h 69"/>
                  <a:gd name="T48" fmla="*/ 0 w 82"/>
                  <a:gd name="T49" fmla="*/ 35 h 69"/>
                  <a:gd name="T50" fmla="*/ 0 w 82"/>
                  <a:gd name="T51" fmla="*/ 42 h 69"/>
                  <a:gd name="T52" fmla="*/ 2 w 82"/>
                  <a:gd name="T53" fmla="*/ 48 h 69"/>
                  <a:gd name="T54" fmla="*/ 5 w 82"/>
                  <a:gd name="T55" fmla="*/ 54 h 69"/>
                  <a:gd name="T56" fmla="*/ 11 w 82"/>
                  <a:gd name="T57" fmla="*/ 60 h 69"/>
                  <a:gd name="T58" fmla="*/ 17 w 82"/>
                  <a:gd name="T59" fmla="*/ 64 h 69"/>
                  <a:gd name="T60" fmla="*/ 25 w 82"/>
                  <a:gd name="T61" fmla="*/ 65 h 69"/>
                  <a:gd name="T62" fmla="*/ 32 w 82"/>
                  <a:gd name="T63" fmla="*/ 67 h 69"/>
                  <a:gd name="T64" fmla="*/ 40 w 82"/>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9">
                    <a:moveTo>
                      <a:pt x="40" y="69"/>
                    </a:moveTo>
                    <a:lnTo>
                      <a:pt x="50" y="67"/>
                    </a:lnTo>
                    <a:lnTo>
                      <a:pt x="57" y="65"/>
                    </a:lnTo>
                    <a:lnTo>
                      <a:pt x="65" y="64"/>
                    </a:lnTo>
                    <a:lnTo>
                      <a:pt x="71" y="60"/>
                    </a:lnTo>
                    <a:lnTo>
                      <a:pt x="76" y="54"/>
                    </a:lnTo>
                    <a:lnTo>
                      <a:pt x="80" y="48"/>
                    </a:lnTo>
                    <a:lnTo>
                      <a:pt x="82" y="42"/>
                    </a:lnTo>
                    <a:lnTo>
                      <a:pt x="82" y="35"/>
                    </a:lnTo>
                    <a:lnTo>
                      <a:pt x="82" y="29"/>
                    </a:lnTo>
                    <a:lnTo>
                      <a:pt x="80" y="21"/>
                    </a:lnTo>
                    <a:lnTo>
                      <a:pt x="76" y="16"/>
                    </a:lnTo>
                    <a:lnTo>
                      <a:pt x="71" y="12"/>
                    </a:lnTo>
                    <a:lnTo>
                      <a:pt x="65" y="6"/>
                    </a:lnTo>
                    <a:lnTo>
                      <a:pt x="57" y="4"/>
                    </a:lnTo>
                    <a:lnTo>
                      <a:pt x="50" y="2"/>
                    </a:lnTo>
                    <a:lnTo>
                      <a:pt x="40" y="0"/>
                    </a:lnTo>
                    <a:lnTo>
                      <a:pt x="32" y="2"/>
                    </a:lnTo>
                    <a:lnTo>
                      <a:pt x="25" y="4"/>
                    </a:lnTo>
                    <a:lnTo>
                      <a:pt x="17" y="6"/>
                    </a:lnTo>
                    <a:lnTo>
                      <a:pt x="11" y="12"/>
                    </a:lnTo>
                    <a:lnTo>
                      <a:pt x="5" y="16"/>
                    </a:lnTo>
                    <a:lnTo>
                      <a:pt x="2" y="21"/>
                    </a:lnTo>
                    <a:lnTo>
                      <a:pt x="0" y="29"/>
                    </a:lnTo>
                    <a:lnTo>
                      <a:pt x="0" y="35"/>
                    </a:lnTo>
                    <a:lnTo>
                      <a:pt x="0" y="42"/>
                    </a:lnTo>
                    <a:lnTo>
                      <a:pt x="2" y="48"/>
                    </a:lnTo>
                    <a:lnTo>
                      <a:pt x="5" y="54"/>
                    </a:lnTo>
                    <a:lnTo>
                      <a:pt x="11" y="60"/>
                    </a:lnTo>
                    <a:lnTo>
                      <a:pt x="17" y="64"/>
                    </a:lnTo>
                    <a:lnTo>
                      <a:pt x="25" y="65"/>
                    </a:lnTo>
                    <a:lnTo>
                      <a:pt x="32" y="67"/>
                    </a:lnTo>
                    <a:lnTo>
                      <a:pt x="40" y="69"/>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298"/>
              <p:cNvSpPr>
                <a:spLocks/>
              </p:cNvSpPr>
              <p:nvPr/>
            </p:nvSpPr>
            <p:spPr bwMode="auto">
              <a:xfrm>
                <a:off x="6008688" y="4648200"/>
                <a:ext cx="374650" cy="309563"/>
              </a:xfrm>
              <a:custGeom>
                <a:avLst/>
                <a:gdLst>
                  <a:gd name="T0" fmla="*/ 234 w 236"/>
                  <a:gd name="T1" fmla="*/ 73 h 195"/>
                  <a:gd name="T2" fmla="*/ 226 w 236"/>
                  <a:gd name="T3" fmla="*/ 55 h 195"/>
                  <a:gd name="T4" fmla="*/ 211 w 236"/>
                  <a:gd name="T5" fmla="*/ 42 h 195"/>
                  <a:gd name="T6" fmla="*/ 192 w 236"/>
                  <a:gd name="T7" fmla="*/ 32 h 195"/>
                  <a:gd name="T8" fmla="*/ 180 w 236"/>
                  <a:gd name="T9" fmla="*/ 32 h 195"/>
                  <a:gd name="T10" fmla="*/ 178 w 236"/>
                  <a:gd name="T11" fmla="*/ 32 h 195"/>
                  <a:gd name="T12" fmla="*/ 174 w 236"/>
                  <a:gd name="T13" fmla="*/ 32 h 195"/>
                  <a:gd name="T14" fmla="*/ 172 w 236"/>
                  <a:gd name="T15" fmla="*/ 32 h 195"/>
                  <a:gd name="T16" fmla="*/ 169 w 236"/>
                  <a:gd name="T17" fmla="*/ 26 h 195"/>
                  <a:gd name="T18" fmla="*/ 159 w 236"/>
                  <a:gd name="T19" fmla="*/ 13 h 195"/>
                  <a:gd name="T20" fmla="*/ 146 w 236"/>
                  <a:gd name="T21" fmla="*/ 5 h 195"/>
                  <a:gd name="T22" fmla="*/ 130 w 236"/>
                  <a:gd name="T23" fmla="*/ 0 h 195"/>
                  <a:gd name="T24" fmla="*/ 111 w 236"/>
                  <a:gd name="T25" fmla="*/ 0 h 195"/>
                  <a:gd name="T26" fmla="*/ 96 w 236"/>
                  <a:gd name="T27" fmla="*/ 5 h 195"/>
                  <a:gd name="T28" fmla="*/ 82 w 236"/>
                  <a:gd name="T29" fmla="*/ 13 h 195"/>
                  <a:gd name="T30" fmla="*/ 71 w 236"/>
                  <a:gd name="T31" fmla="*/ 26 h 195"/>
                  <a:gd name="T32" fmla="*/ 67 w 236"/>
                  <a:gd name="T33" fmla="*/ 32 h 195"/>
                  <a:gd name="T34" fmla="*/ 63 w 236"/>
                  <a:gd name="T35" fmla="*/ 32 h 195"/>
                  <a:gd name="T36" fmla="*/ 61 w 236"/>
                  <a:gd name="T37" fmla="*/ 32 h 195"/>
                  <a:gd name="T38" fmla="*/ 57 w 236"/>
                  <a:gd name="T39" fmla="*/ 32 h 195"/>
                  <a:gd name="T40" fmla="*/ 46 w 236"/>
                  <a:gd name="T41" fmla="*/ 32 h 195"/>
                  <a:gd name="T42" fmla="*/ 25 w 236"/>
                  <a:gd name="T43" fmla="*/ 40 h 195"/>
                  <a:gd name="T44" fmla="*/ 9 w 236"/>
                  <a:gd name="T45" fmla="*/ 53 h 195"/>
                  <a:gd name="T46" fmla="*/ 2 w 236"/>
                  <a:gd name="T47" fmla="*/ 71 h 195"/>
                  <a:gd name="T48" fmla="*/ 0 w 236"/>
                  <a:gd name="T49" fmla="*/ 88 h 195"/>
                  <a:gd name="T50" fmla="*/ 4 w 236"/>
                  <a:gd name="T51" fmla="*/ 99 h 195"/>
                  <a:gd name="T52" fmla="*/ 11 w 236"/>
                  <a:gd name="T53" fmla="*/ 111 h 195"/>
                  <a:gd name="T54" fmla="*/ 21 w 236"/>
                  <a:gd name="T55" fmla="*/ 120 h 195"/>
                  <a:gd name="T56" fmla="*/ 27 w 236"/>
                  <a:gd name="T57" fmla="*/ 126 h 195"/>
                  <a:gd name="T58" fmla="*/ 25 w 236"/>
                  <a:gd name="T59" fmla="*/ 132 h 195"/>
                  <a:gd name="T60" fmla="*/ 23 w 236"/>
                  <a:gd name="T61" fmla="*/ 136 h 195"/>
                  <a:gd name="T62" fmla="*/ 23 w 236"/>
                  <a:gd name="T63" fmla="*/ 142 h 195"/>
                  <a:gd name="T64" fmla="*/ 23 w 236"/>
                  <a:gd name="T65" fmla="*/ 153 h 195"/>
                  <a:gd name="T66" fmla="*/ 32 w 236"/>
                  <a:gd name="T67" fmla="*/ 172 h 195"/>
                  <a:gd name="T68" fmla="*/ 46 w 236"/>
                  <a:gd name="T69" fmla="*/ 186 h 195"/>
                  <a:gd name="T70" fmla="*/ 67 w 236"/>
                  <a:gd name="T71" fmla="*/ 193 h 195"/>
                  <a:gd name="T72" fmla="*/ 82 w 236"/>
                  <a:gd name="T73" fmla="*/ 193 h 195"/>
                  <a:gd name="T74" fmla="*/ 96 w 236"/>
                  <a:gd name="T75" fmla="*/ 191 h 195"/>
                  <a:gd name="T76" fmla="*/ 105 w 236"/>
                  <a:gd name="T77" fmla="*/ 188 h 195"/>
                  <a:gd name="T78" fmla="*/ 115 w 236"/>
                  <a:gd name="T79" fmla="*/ 182 h 195"/>
                  <a:gd name="T80" fmla="*/ 122 w 236"/>
                  <a:gd name="T81" fmla="*/ 182 h 195"/>
                  <a:gd name="T82" fmla="*/ 132 w 236"/>
                  <a:gd name="T83" fmla="*/ 188 h 195"/>
                  <a:gd name="T84" fmla="*/ 142 w 236"/>
                  <a:gd name="T85" fmla="*/ 191 h 195"/>
                  <a:gd name="T86" fmla="*/ 153 w 236"/>
                  <a:gd name="T87" fmla="*/ 193 h 195"/>
                  <a:gd name="T88" fmla="*/ 170 w 236"/>
                  <a:gd name="T89" fmla="*/ 193 h 195"/>
                  <a:gd name="T90" fmla="*/ 190 w 236"/>
                  <a:gd name="T91" fmla="*/ 188 h 195"/>
                  <a:gd name="T92" fmla="*/ 205 w 236"/>
                  <a:gd name="T93" fmla="*/ 174 h 195"/>
                  <a:gd name="T94" fmla="*/ 213 w 236"/>
                  <a:gd name="T95" fmla="*/ 155 h 195"/>
                  <a:gd name="T96" fmla="*/ 215 w 236"/>
                  <a:gd name="T97" fmla="*/ 143 h 195"/>
                  <a:gd name="T98" fmla="*/ 215 w 236"/>
                  <a:gd name="T99" fmla="*/ 138 h 195"/>
                  <a:gd name="T100" fmla="*/ 213 w 236"/>
                  <a:gd name="T101" fmla="*/ 132 h 195"/>
                  <a:gd name="T102" fmla="*/ 211 w 236"/>
                  <a:gd name="T103" fmla="*/ 126 h 195"/>
                  <a:gd name="T104" fmla="*/ 215 w 236"/>
                  <a:gd name="T105" fmla="*/ 120 h 195"/>
                  <a:gd name="T106" fmla="*/ 224 w 236"/>
                  <a:gd name="T107" fmla="*/ 111 h 195"/>
                  <a:gd name="T108" fmla="*/ 230 w 236"/>
                  <a:gd name="T109" fmla="*/ 101 h 195"/>
                  <a:gd name="T110" fmla="*/ 234 w 236"/>
                  <a:gd name="T111"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5">
                    <a:moveTo>
                      <a:pt x="236" y="82"/>
                    </a:moveTo>
                    <a:lnTo>
                      <a:pt x="234" y="73"/>
                    </a:lnTo>
                    <a:lnTo>
                      <a:pt x="230" y="63"/>
                    </a:lnTo>
                    <a:lnTo>
                      <a:pt x="226" y="55"/>
                    </a:lnTo>
                    <a:lnTo>
                      <a:pt x="218" y="48"/>
                    </a:lnTo>
                    <a:lnTo>
                      <a:pt x="211" y="42"/>
                    </a:lnTo>
                    <a:lnTo>
                      <a:pt x="201" y="36"/>
                    </a:lnTo>
                    <a:lnTo>
                      <a:pt x="192" y="32"/>
                    </a:lnTo>
                    <a:lnTo>
                      <a:pt x="180" y="32"/>
                    </a:lnTo>
                    <a:lnTo>
                      <a:pt x="180" y="32"/>
                    </a:lnTo>
                    <a:lnTo>
                      <a:pt x="178" y="32"/>
                    </a:lnTo>
                    <a:lnTo>
                      <a:pt x="178" y="32"/>
                    </a:lnTo>
                    <a:lnTo>
                      <a:pt x="176" y="32"/>
                    </a:lnTo>
                    <a:lnTo>
                      <a:pt x="174" y="32"/>
                    </a:lnTo>
                    <a:lnTo>
                      <a:pt x="174" y="32"/>
                    </a:lnTo>
                    <a:lnTo>
                      <a:pt x="172" y="32"/>
                    </a:lnTo>
                    <a:lnTo>
                      <a:pt x="172" y="32"/>
                    </a:lnTo>
                    <a:lnTo>
                      <a:pt x="169" y="26"/>
                    </a:lnTo>
                    <a:lnTo>
                      <a:pt x="165" y="19"/>
                    </a:lnTo>
                    <a:lnTo>
                      <a:pt x="159" y="13"/>
                    </a:lnTo>
                    <a:lnTo>
                      <a:pt x="153" y="9"/>
                    </a:lnTo>
                    <a:lnTo>
                      <a:pt x="146" y="5"/>
                    </a:lnTo>
                    <a:lnTo>
                      <a:pt x="138" y="2"/>
                    </a:lnTo>
                    <a:lnTo>
                      <a:pt x="130" y="0"/>
                    </a:lnTo>
                    <a:lnTo>
                      <a:pt x="121" y="0"/>
                    </a:lnTo>
                    <a:lnTo>
                      <a:pt x="111" y="0"/>
                    </a:lnTo>
                    <a:lnTo>
                      <a:pt x="103" y="2"/>
                    </a:lnTo>
                    <a:lnTo>
                      <a:pt x="96" y="5"/>
                    </a:lnTo>
                    <a:lnTo>
                      <a:pt x="88" y="9"/>
                    </a:lnTo>
                    <a:lnTo>
                      <a:pt x="82" y="13"/>
                    </a:lnTo>
                    <a:lnTo>
                      <a:pt x="76" y="19"/>
                    </a:lnTo>
                    <a:lnTo>
                      <a:pt x="71" y="26"/>
                    </a:lnTo>
                    <a:lnTo>
                      <a:pt x="69" y="32"/>
                    </a:lnTo>
                    <a:lnTo>
                      <a:pt x="67" y="32"/>
                    </a:lnTo>
                    <a:lnTo>
                      <a:pt x="65" y="32"/>
                    </a:lnTo>
                    <a:lnTo>
                      <a:pt x="63" y="32"/>
                    </a:lnTo>
                    <a:lnTo>
                      <a:pt x="63" y="32"/>
                    </a:lnTo>
                    <a:lnTo>
                      <a:pt x="61" y="32"/>
                    </a:lnTo>
                    <a:lnTo>
                      <a:pt x="59" y="32"/>
                    </a:lnTo>
                    <a:lnTo>
                      <a:pt x="57" y="32"/>
                    </a:lnTo>
                    <a:lnTo>
                      <a:pt x="55" y="32"/>
                    </a:lnTo>
                    <a:lnTo>
                      <a:pt x="46" y="32"/>
                    </a:lnTo>
                    <a:lnTo>
                      <a:pt x="34" y="36"/>
                    </a:lnTo>
                    <a:lnTo>
                      <a:pt x="25" y="40"/>
                    </a:lnTo>
                    <a:lnTo>
                      <a:pt x="17" y="46"/>
                    </a:lnTo>
                    <a:lnTo>
                      <a:pt x="9" y="53"/>
                    </a:lnTo>
                    <a:lnTo>
                      <a:pt x="5" y="61"/>
                    </a:lnTo>
                    <a:lnTo>
                      <a:pt x="2" y="71"/>
                    </a:lnTo>
                    <a:lnTo>
                      <a:pt x="0" y="80"/>
                    </a:lnTo>
                    <a:lnTo>
                      <a:pt x="0" y="88"/>
                    </a:lnTo>
                    <a:lnTo>
                      <a:pt x="2" y="94"/>
                    </a:lnTo>
                    <a:lnTo>
                      <a:pt x="4" y="99"/>
                    </a:lnTo>
                    <a:lnTo>
                      <a:pt x="7" y="105"/>
                    </a:lnTo>
                    <a:lnTo>
                      <a:pt x="11" y="111"/>
                    </a:lnTo>
                    <a:lnTo>
                      <a:pt x="17" y="117"/>
                    </a:lnTo>
                    <a:lnTo>
                      <a:pt x="21" y="120"/>
                    </a:lnTo>
                    <a:lnTo>
                      <a:pt x="27" y="124"/>
                    </a:lnTo>
                    <a:lnTo>
                      <a:pt x="27" y="126"/>
                    </a:lnTo>
                    <a:lnTo>
                      <a:pt x="25" y="128"/>
                    </a:lnTo>
                    <a:lnTo>
                      <a:pt x="25" y="132"/>
                    </a:lnTo>
                    <a:lnTo>
                      <a:pt x="25" y="134"/>
                    </a:lnTo>
                    <a:lnTo>
                      <a:pt x="23" y="136"/>
                    </a:lnTo>
                    <a:lnTo>
                      <a:pt x="23" y="138"/>
                    </a:lnTo>
                    <a:lnTo>
                      <a:pt x="23" y="142"/>
                    </a:lnTo>
                    <a:lnTo>
                      <a:pt x="23" y="143"/>
                    </a:lnTo>
                    <a:lnTo>
                      <a:pt x="23" y="153"/>
                    </a:lnTo>
                    <a:lnTo>
                      <a:pt x="27" y="163"/>
                    </a:lnTo>
                    <a:lnTo>
                      <a:pt x="32" y="172"/>
                    </a:lnTo>
                    <a:lnTo>
                      <a:pt x="38" y="178"/>
                    </a:lnTo>
                    <a:lnTo>
                      <a:pt x="46" y="186"/>
                    </a:lnTo>
                    <a:lnTo>
                      <a:pt x="55" y="190"/>
                    </a:lnTo>
                    <a:lnTo>
                      <a:pt x="67" y="193"/>
                    </a:lnTo>
                    <a:lnTo>
                      <a:pt x="76" y="193"/>
                    </a:lnTo>
                    <a:lnTo>
                      <a:pt x="82" y="193"/>
                    </a:lnTo>
                    <a:lnTo>
                      <a:pt x="90" y="193"/>
                    </a:lnTo>
                    <a:lnTo>
                      <a:pt x="96" y="191"/>
                    </a:lnTo>
                    <a:lnTo>
                      <a:pt x="99" y="190"/>
                    </a:lnTo>
                    <a:lnTo>
                      <a:pt x="105" y="188"/>
                    </a:lnTo>
                    <a:lnTo>
                      <a:pt x="109" y="186"/>
                    </a:lnTo>
                    <a:lnTo>
                      <a:pt x="115" y="182"/>
                    </a:lnTo>
                    <a:lnTo>
                      <a:pt x="119" y="178"/>
                    </a:lnTo>
                    <a:lnTo>
                      <a:pt x="122" y="182"/>
                    </a:lnTo>
                    <a:lnTo>
                      <a:pt x="126" y="186"/>
                    </a:lnTo>
                    <a:lnTo>
                      <a:pt x="132" y="188"/>
                    </a:lnTo>
                    <a:lnTo>
                      <a:pt x="136" y="190"/>
                    </a:lnTo>
                    <a:lnTo>
                      <a:pt x="142" y="191"/>
                    </a:lnTo>
                    <a:lnTo>
                      <a:pt x="147" y="193"/>
                    </a:lnTo>
                    <a:lnTo>
                      <a:pt x="153" y="193"/>
                    </a:lnTo>
                    <a:lnTo>
                      <a:pt x="159" y="195"/>
                    </a:lnTo>
                    <a:lnTo>
                      <a:pt x="170" y="193"/>
                    </a:lnTo>
                    <a:lnTo>
                      <a:pt x="180" y="191"/>
                    </a:lnTo>
                    <a:lnTo>
                      <a:pt x="190" y="188"/>
                    </a:lnTo>
                    <a:lnTo>
                      <a:pt x="197" y="180"/>
                    </a:lnTo>
                    <a:lnTo>
                      <a:pt x="205" y="174"/>
                    </a:lnTo>
                    <a:lnTo>
                      <a:pt x="211" y="165"/>
                    </a:lnTo>
                    <a:lnTo>
                      <a:pt x="213" y="155"/>
                    </a:lnTo>
                    <a:lnTo>
                      <a:pt x="215" y="145"/>
                    </a:lnTo>
                    <a:lnTo>
                      <a:pt x="215" y="143"/>
                    </a:lnTo>
                    <a:lnTo>
                      <a:pt x="215" y="140"/>
                    </a:lnTo>
                    <a:lnTo>
                      <a:pt x="215" y="138"/>
                    </a:lnTo>
                    <a:lnTo>
                      <a:pt x="213" y="134"/>
                    </a:lnTo>
                    <a:lnTo>
                      <a:pt x="213" y="132"/>
                    </a:lnTo>
                    <a:lnTo>
                      <a:pt x="211" y="128"/>
                    </a:lnTo>
                    <a:lnTo>
                      <a:pt x="211" y="126"/>
                    </a:lnTo>
                    <a:lnTo>
                      <a:pt x="209" y="124"/>
                    </a:lnTo>
                    <a:lnTo>
                      <a:pt x="215" y="120"/>
                    </a:lnTo>
                    <a:lnTo>
                      <a:pt x="220" y="117"/>
                    </a:lnTo>
                    <a:lnTo>
                      <a:pt x="224" y="111"/>
                    </a:lnTo>
                    <a:lnTo>
                      <a:pt x="228" y="107"/>
                    </a:lnTo>
                    <a:lnTo>
                      <a:pt x="230" y="101"/>
                    </a:lnTo>
                    <a:lnTo>
                      <a:pt x="234" y="96"/>
                    </a:lnTo>
                    <a:lnTo>
                      <a:pt x="234" y="90"/>
                    </a:lnTo>
                    <a:lnTo>
                      <a:pt x="236" y="82"/>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Line 299"/>
              <p:cNvSpPr>
                <a:spLocks noChangeShapeType="1"/>
              </p:cNvSpPr>
              <p:nvPr/>
            </p:nvSpPr>
            <p:spPr bwMode="auto">
              <a:xfrm>
                <a:off x="6135688" y="4797425"/>
                <a:ext cx="36513" cy="2698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00"/>
              <p:cNvSpPr>
                <a:spLocks noChangeShapeType="1"/>
              </p:cNvSpPr>
              <p:nvPr/>
            </p:nvSpPr>
            <p:spPr bwMode="auto">
              <a:xfrm flipH="1">
                <a:off x="6221413" y="4797425"/>
                <a:ext cx="39688" cy="26988"/>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Line 301"/>
              <p:cNvSpPr>
                <a:spLocks noChangeShapeType="1"/>
              </p:cNvSpPr>
              <p:nvPr/>
            </p:nvSpPr>
            <p:spPr bwMode="auto">
              <a:xfrm>
                <a:off x="6197600" y="4775200"/>
                <a:ext cx="0" cy="49213"/>
              </a:xfrm>
              <a:prstGeom prst="line">
                <a:avLst/>
              </a:prstGeom>
              <a:noFill/>
              <a:ln w="0">
                <a:solidFill>
                  <a:srgbClr val="FF9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302"/>
              <p:cNvSpPr>
                <a:spLocks/>
              </p:cNvSpPr>
              <p:nvPr/>
            </p:nvSpPr>
            <p:spPr bwMode="auto">
              <a:xfrm>
                <a:off x="6115050" y="4775200"/>
                <a:ext cx="33338" cy="33338"/>
              </a:xfrm>
              <a:custGeom>
                <a:avLst/>
                <a:gdLst>
                  <a:gd name="T0" fmla="*/ 9 w 21"/>
                  <a:gd name="T1" fmla="*/ 21 h 21"/>
                  <a:gd name="T2" fmla="*/ 11 w 21"/>
                  <a:gd name="T3" fmla="*/ 21 h 21"/>
                  <a:gd name="T4" fmla="*/ 13 w 21"/>
                  <a:gd name="T5" fmla="*/ 21 h 21"/>
                  <a:gd name="T6" fmla="*/ 15 w 21"/>
                  <a:gd name="T7" fmla="*/ 19 h 21"/>
                  <a:gd name="T8" fmla="*/ 17 w 21"/>
                  <a:gd name="T9" fmla="*/ 17 h 21"/>
                  <a:gd name="T10" fmla="*/ 19 w 21"/>
                  <a:gd name="T11" fmla="*/ 17 h 21"/>
                  <a:gd name="T12" fmla="*/ 19 w 21"/>
                  <a:gd name="T13" fmla="*/ 16 h 21"/>
                  <a:gd name="T14" fmla="*/ 21 w 21"/>
                  <a:gd name="T15" fmla="*/ 14 h 21"/>
                  <a:gd name="T16" fmla="*/ 21 w 21"/>
                  <a:gd name="T17" fmla="*/ 10 h 21"/>
                  <a:gd name="T18" fmla="*/ 21 w 21"/>
                  <a:gd name="T19" fmla="*/ 8 h 21"/>
                  <a:gd name="T20" fmla="*/ 19 w 21"/>
                  <a:gd name="T21" fmla="*/ 6 h 21"/>
                  <a:gd name="T22" fmla="*/ 19 w 21"/>
                  <a:gd name="T23" fmla="*/ 4 h 21"/>
                  <a:gd name="T24" fmla="*/ 17 w 21"/>
                  <a:gd name="T25" fmla="*/ 2 h 21"/>
                  <a:gd name="T26" fmla="*/ 15 w 21"/>
                  <a:gd name="T27" fmla="*/ 2 h 21"/>
                  <a:gd name="T28" fmla="*/ 13 w 21"/>
                  <a:gd name="T29" fmla="*/ 0 h 21"/>
                  <a:gd name="T30" fmla="*/ 11 w 21"/>
                  <a:gd name="T31" fmla="*/ 0 h 21"/>
                  <a:gd name="T32" fmla="*/ 9 w 21"/>
                  <a:gd name="T33" fmla="*/ 0 h 21"/>
                  <a:gd name="T34" fmla="*/ 8 w 21"/>
                  <a:gd name="T35" fmla="*/ 0 h 21"/>
                  <a:gd name="T36" fmla="*/ 6 w 21"/>
                  <a:gd name="T37" fmla="*/ 0 h 21"/>
                  <a:gd name="T38" fmla="*/ 4 w 21"/>
                  <a:gd name="T39" fmla="*/ 2 h 21"/>
                  <a:gd name="T40" fmla="*/ 2 w 21"/>
                  <a:gd name="T41" fmla="*/ 2 h 21"/>
                  <a:gd name="T42" fmla="*/ 2 w 21"/>
                  <a:gd name="T43" fmla="*/ 4 h 21"/>
                  <a:gd name="T44" fmla="*/ 0 w 21"/>
                  <a:gd name="T45" fmla="*/ 6 h 21"/>
                  <a:gd name="T46" fmla="*/ 0 w 21"/>
                  <a:gd name="T47" fmla="*/ 8 h 21"/>
                  <a:gd name="T48" fmla="*/ 0 w 21"/>
                  <a:gd name="T49" fmla="*/ 10 h 21"/>
                  <a:gd name="T50" fmla="*/ 0 w 21"/>
                  <a:gd name="T51" fmla="*/ 12 h 21"/>
                  <a:gd name="T52" fmla="*/ 0 w 21"/>
                  <a:gd name="T53" fmla="*/ 14 h 21"/>
                  <a:gd name="T54" fmla="*/ 2 w 21"/>
                  <a:gd name="T55" fmla="*/ 16 h 21"/>
                  <a:gd name="T56" fmla="*/ 2 w 21"/>
                  <a:gd name="T57" fmla="*/ 17 h 21"/>
                  <a:gd name="T58" fmla="*/ 4 w 21"/>
                  <a:gd name="T59" fmla="*/ 19 h 21"/>
                  <a:gd name="T60" fmla="*/ 6 w 21"/>
                  <a:gd name="T61" fmla="*/ 19 h 21"/>
                  <a:gd name="T62" fmla="*/ 8 w 21"/>
                  <a:gd name="T63" fmla="*/ 21 h 21"/>
                  <a:gd name="T64" fmla="*/ 9 w 21"/>
                  <a:gd name="T6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9" y="21"/>
                    </a:moveTo>
                    <a:lnTo>
                      <a:pt x="11" y="21"/>
                    </a:lnTo>
                    <a:lnTo>
                      <a:pt x="13" y="21"/>
                    </a:lnTo>
                    <a:lnTo>
                      <a:pt x="15" y="19"/>
                    </a:lnTo>
                    <a:lnTo>
                      <a:pt x="17" y="17"/>
                    </a:lnTo>
                    <a:lnTo>
                      <a:pt x="19" y="17"/>
                    </a:lnTo>
                    <a:lnTo>
                      <a:pt x="19" y="16"/>
                    </a:lnTo>
                    <a:lnTo>
                      <a:pt x="21" y="14"/>
                    </a:lnTo>
                    <a:lnTo>
                      <a:pt x="21" y="10"/>
                    </a:lnTo>
                    <a:lnTo>
                      <a:pt x="21" y="8"/>
                    </a:lnTo>
                    <a:lnTo>
                      <a:pt x="19" y="6"/>
                    </a:lnTo>
                    <a:lnTo>
                      <a:pt x="19" y="4"/>
                    </a:lnTo>
                    <a:lnTo>
                      <a:pt x="17" y="2"/>
                    </a:lnTo>
                    <a:lnTo>
                      <a:pt x="15" y="2"/>
                    </a:lnTo>
                    <a:lnTo>
                      <a:pt x="13" y="0"/>
                    </a:lnTo>
                    <a:lnTo>
                      <a:pt x="11" y="0"/>
                    </a:lnTo>
                    <a:lnTo>
                      <a:pt x="9" y="0"/>
                    </a:lnTo>
                    <a:lnTo>
                      <a:pt x="8" y="0"/>
                    </a:lnTo>
                    <a:lnTo>
                      <a:pt x="6" y="0"/>
                    </a:lnTo>
                    <a:lnTo>
                      <a:pt x="4" y="2"/>
                    </a:lnTo>
                    <a:lnTo>
                      <a:pt x="2" y="2"/>
                    </a:lnTo>
                    <a:lnTo>
                      <a:pt x="2" y="4"/>
                    </a:lnTo>
                    <a:lnTo>
                      <a:pt x="0" y="6"/>
                    </a:lnTo>
                    <a:lnTo>
                      <a:pt x="0" y="8"/>
                    </a:lnTo>
                    <a:lnTo>
                      <a:pt x="0" y="10"/>
                    </a:lnTo>
                    <a:lnTo>
                      <a:pt x="0" y="12"/>
                    </a:lnTo>
                    <a:lnTo>
                      <a:pt x="0" y="14"/>
                    </a:lnTo>
                    <a:lnTo>
                      <a:pt x="2" y="16"/>
                    </a:lnTo>
                    <a:lnTo>
                      <a:pt x="2" y="17"/>
                    </a:lnTo>
                    <a:lnTo>
                      <a:pt x="4" y="19"/>
                    </a:lnTo>
                    <a:lnTo>
                      <a:pt x="6" y="19"/>
                    </a:lnTo>
                    <a:lnTo>
                      <a:pt x="8" y="21"/>
                    </a:lnTo>
                    <a:lnTo>
                      <a:pt x="9" y="2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303"/>
              <p:cNvSpPr>
                <a:spLocks/>
              </p:cNvSpPr>
              <p:nvPr/>
            </p:nvSpPr>
            <p:spPr bwMode="auto">
              <a:xfrm>
                <a:off x="6181725" y="4757738"/>
                <a:ext cx="33338" cy="36513"/>
              </a:xfrm>
              <a:custGeom>
                <a:avLst/>
                <a:gdLst>
                  <a:gd name="T0" fmla="*/ 12 w 21"/>
                  <a:gd name="T1" fmla="*/ 23 h 23"/>
                  <a:gd name="T2" fmla="*/ 13 w 21"/>
                  <a:gd name="T3" fmla="*/ 23 h 23"/>
                  <a:gd name="T4" fmla="*/ 15 w 21"/>
                  <a:gd name="T5" fmla="*/ 21 h 23"/>
                  <a:gd name="T6" fmla="*/ 17 w 21"/>
                  <a:gd name="T7" fmla="*/ 21 h 23"/>
                  <a:gd name="T8" fmla="*/ 19 w 21"/>
                  <a:gd name="T9" fmla="*/ 19 h 23"/>
                  <a:gd name="T10" fmla="*/ 19 w 21"/>
                  <a:gd name="T11" fmla="*/ 17 h 23"/>
                  <a:gd name="T12" fmla="*/ 21 w 21"/>
                  <a:gd name="T13" fmla="*/ 15 h 23"/>
                  <a:gd name="T14" fmla="*/ 21 w 21"/>
                  <a:gd name="T15" fmla="*/ 13 h 23"/>
                  <a:gd name="T16" fmla="*/ 21 w 21"/>
                  <a:gd name="T17" fmla="*/ 11 h 23"/>
                  <a:gd name="T18" fmla="*/ 21 w 21"/>
                  <a:gd name="T19" fmla="*/ 9 h 23"/>
                  <a:gd name="T20" fmla="*/ 21 w 21"/>
                  <a:gd name="T21" fmla="*/ 7 h 23"/>
                  <a:gd name="T22" fmla="*/ 21 w 21"/>
                  <a:gd name="T23" fmla="*/ 5 h 23"/>
                  <a:gd name="T24" fmla="*/ 19 w 21"/>
                  <a:gd name="T25" fmla="*/ 4 h 23"/>
                  <a:gd name="T26" fmla="*/ 17 w 21"/>
                  <a:gd name="T27" fmla="*/ 2 h 23"/>
                  <a:gd name="T28" fmla="*/ 15 w 21"/>
                  <a:gd name="T29" fmla="*/ 2 h 23"/>
                  <a:gd name="T30" fmla="*/ 13 w 21"/>
                  <a:gd name="T31" fmla="*/ 2 h 23"/>
                  <a:gd name="T32" fmla="*/ 12 w 21"/>
                  <a:gd name="T33" fmla="*/ 0 h 23"/>
                  <a:gd name="T34" fmla="*/ 10 w 21"/>
                  <a:gd name="T35" fmla="*/ 2 h 23"/>
                  <a:gd name="T36" fmla="*/ 8 w 21"/>
                  <a:gd name="T37" fmla="*/ 2 h 23"/>
                  <a:gd name="T38" fmla="*/ 6 w 21"/>
                  <a:gd name="T39" fmla="*/ 2 h 23"/>
                  <a:gd name="T40" fmla="*/ 4 w 21"/>
                  <a:gd name="T41" fmla="*/ 4 h 23"/>
                  <a:gd name="T42" fmla="*/ 2 w 21"/>
                  <a:gd name="T43" fmla="*/ 5 h 23"/>
                  <a:gd name="T44" fmla="*/ 2 w 21"/>
                  <a:gd name="T45" fmla="*/ 7 h 23"/>
                  <a:gd name="T46" fmla="*/ 0 w 21"/>
                  <a:gd name="T47" fmla="*/ 9 h 23"/>
                  <a:gd name="T48" fmla="*/ 0 w 21"/>
                  <a:gd name="T49" fmla="*/ 11 h 23"/>
                  <a:gd name="T50" fmla="*/ 0 w 21"/>
                  <a:gd name="T51" fmla="*/ 13 h 23"/>
                  <a:gd name="T52" fmla="*/ 2 w 21"/>
                  <a:gd name="T53" fmla="*/ 15 h 23"/>
                  <a:gd name="T54" fmla="*/ 2 w 21"/>
                  <a:gd name="T55" fmla="*/ 17 h 23"/>
                  <a:gd name="T56" fmla="*/ 4 w 21"/>
                  <a:gd name="T57" fmla="*/ 19 h 23"/>
                  <a:gd name="T58" fmla="*/ 6 w 21"/>
                  <a:gd name="T59" fmla="*/ 21 h 23"/>
                  <a:gd name="T60" fmla="*/ 8 w 21"/>
                  <a:gd name="T61" fmla="*/ 21 h 23"/>
                  <a:gd name="T62" fmla="*/ 10 w 21"/>
                  <a:gd name="T63" fmla="*/ 23 h 23"/>
                  <a:gd name="T64" fmla="*/ 12 w 21"/>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3">
                    <a:moveTo>
                      <a:pt x="12" y="23"/>
                    </a:moveTo>
                    <a:lnTo>
                      <a:pt x="13" y="23"/>
                    </a:lnTo>
                    <a:lnTo>
                      <a:pt x="15" y="21"/>
                    </a:lnTo>
                    <a:lnTo>
                      <a:pt x="17" y="21"/>
                    </a:lnTo>
                    <a:lnTo>
                      <a:pt x="19" y="19"/>
                    </a:lnTo>
                    <a:lnTo>
                      <a:pt x="19" y="17"/>
                    </a:lnTo>
                    <a:lnTo>
                      <a:pt x="21" y="15"/>
                    </a:lnTo>
                    <a:lnTo>
                      <a:pt x="21" y="13"/>
                    </a:lnTo>
                    <a:lnTo>
                      <a:pt x="21" y="11"/>
                    </a:lnTo>
                    <a:lnTo>
                      <a:pt x="21" y="9"/>
                    </a:lnTo>
                    <a:lnTo>
                      <a:pt x="21" y="7"/>
                    </a:lnTo>
                    <a:lnTo>
                      <a:pt x="21" y="5"/>
                    </a:lnTo>
                    <a:lnTo>
                      <a:pt x="19" y="4"/>
                    </a:lnTo>
                    <a:lnTo>
                      <a:pt x="17" y="2"/>
                    </a:lnTo>
                    <a:lnTo>
                      <a:pt x="15" y="2"/>
                    </a:lnTo>
                    <a:lnTo>
                      <a:pt x="13" y="2"/>
                    </a:lnTo>
                    <a:lnTo>
                      <a:pt x="12" y="0"/>
                    </a:lnTo>
                    <a:lnTo>
                      <a:pt x="10" y="2"/>
                    </a:lnTo>
                    <a:lnTo>
                      <a:pt x="8" y="2"/>
                    </a:lnTo>
                    <a:lnTo>
                      <a:pt x="6" y="2"/>
                    </a:lnTo>
                    <a:lnTo>
                      <a:pt x="4" y="4"/>
                    </a:lnTo>
                    <a:lnTo>
                      <a:pt x="2" y="5"/>
                    </a:lnTo>
                    <a:lnTo>
                      <a:pt x="2" y="7"/>
                    </a:lnTo>
                    <a:lnTo>
                      <a:pt x="0" y="9"/>
                    </a:lnTo>
                    <a:lnTo>
                      <a:pt x="0" y="11"/>
                    </a:lnTo>
                    <a:lnTo>
                      <a:pt x="0" y="13"/>
                    </a:lnTo>
                    <a:lnTo>
                      <a:pt x="2" y="15"/>
                    </a:lnTo>
                    <a:lnTo>
                      <a:pt x="2" y="17"/>
                    </a:lnTo>
                    <a:lnTo>
                      <a:pt x="4" y="19"/>
                    </a:lnTo>
                    <a:lnTo>
                      <a:pt x="6" y="21"/>
                    </a:lnTo>
                    <a:lnTo>
                      <a:pt x="8" y="21"/>
                    </a:lnTo>
                    <a:lnTo>
                      <a:pt x="10" y="23"/>
                    </a:lnTo>
                    <a:lnTo>
                      <a:pt x="12" y="23"/>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304"/>
              <p:cNvSpPr>
                <a:spLocks/>
              </p:cNvSpPr>
              <p:nvPr/>
            </p:nvSpPr>
            <p:spPr bwMode="auto">
              <a:xfrm>
                <a:off x="6242050" y="4781550"/>
                <a:ext cx="34925" cy="36513"/>
              </a:xfrm>
              <a:custGeom>
                <a:avLst/>
                <a:gdLst>
                  <a:gd name="T0" fmla="*/ 12 w 22"/>
                  <a:gd name="T1" fmla="*/ 23 h 23"/>
                  <a:gd name="T2" fmla="*/ 14 w 22"/>
                  <a:gd name="T3" fmla="*/ 21 h 23"/>
                  <a:gd name="T4" fmla="*/ 16 w 22"/>
                  <a:gd name="T5" fmla="*/ 21 h 23"/>
                  <a:gd name="T6" fmla="*/ 18 w 22"/>
                  <a:gd name="T7" fmla="*/ 21 h 23"/>
                  <a:gd name="T8" fmla="*/ 20 w 22"/>
                  <a:gd name="T9" fmla="*/ 19 h 23"/>
                  <a:gd name="T10" fmla="*/ 20 w 22"/>
                  <a:gd name="T11" fmla="*/ 17 h 23"/>
                  <a:gd name="T12" fmla="*/ 22 w 22"/>
                  <a:gd name="T13" fmla="*/ 15 h 23"/>
                  <a:gd name="T14" fmla="*/ 22 w 22"/>
                  <a:gd name="T15" fmla="*/ 13 h 23"/>
                  <a:gd name="T16" fmla="*/ 22 w 22"/>
                  <a:gd name="T17" fmla="*/ 12 h 23"/>
                  <a:gd name="T18" fmla="*/ 22 w 22"/>
                  <a:gd name="T19" fmla="*/ 10 h 23"/>
                  <a:gd name="T20" fmla="*/ 22 w 22"/>
                  <a:gd name="T21" fmla="*/ 8 h 23"/>
                  <a:gd name="T22" fmla="*/ 22 w 22"/>
                  <a:gd name="T23" fmla="*/ 6 h 23"/>
                  <a:gd name="T24" fmla="*/ 20 w 22"/>
                  <a:gd name="T25" fmla="*/ 4 h 23"/>
                  <a:gd name="T26" fmla="*/ 18 w 22"/>
                  <a:gd name="T27" fmla="*/ 2 h 23"/>
                  <a:gd name="T28" fmla="*/ 16 w 22"/>
                  <a:gd name="T29" fmla="*/ 2 h 23"/>
                  <a:gd name="T30" fmla="*/ 14 w 22"/>
                  <a:gd name="T31" fmla="*/ 2 h 23"/>
                  <a:gd name="T32" fmla="*/ 12 w 22"/>
                  <a:gd name="T33" fmla="*/ 0 h 23"/>
                  <a:gd name="T34" fmla="*/ 10 w 22"/>
                  <a:gd name="T35" fmla="*/ 0 h 23"/>
                  <a:gd name="T36" fmla="*/ 8 w 22"/>
                  <a:gd name="T37" fmla="*/ 2 h 23"/>
                  <a:gd name="T38" fmla="*/ 6 w 22"/>
                  <a:gd name="T39" fmla="*/ 2 h 23"/>
                  <a:gd name="T40" fmla="*/ 4 w 22"/>
                  <a:gd name="T41" fmla="*/ 4 h 23"/>
                  <a:gd name="T42" fmla="*/ 2 w 22"/>
                  <a:gd name="T43" fmla="*/ 6 h 23"/>
                  <a:gd name="T44" fmla="*/ 2 w 22"/>
                  <a:gd name="T45" fmla="*/ 8 h 23"/>
                  <a:gd name="T46" fmla="*/ 0 w 22"/>
                  <a:gd name="T47" fmla="*/ 10 h 23"/>
                  <a:gd name="T48" fmla="*/ 0 w 22"/>
                  <a:gd name="T49" fmla="*/ 12 h 23"/>
                  <a:gd name="T50" fmla="*/ 0 w 22"/>
                  <a:gd name="T51" fmla="*/ 13 h 23"/>
                  <a:gd name="T52" fmla="*/ 2 w 22"/>
                  <a:gd name="T53" fmla="*/ 15 h 23"/>
                  <a:gd name="T54" fmla="*/ 2 w 22"/>
                  <a:gd name="T55" fmla="*/ 17 h 23"/>
                  <a:gd name="T56" fmla="*/ 4 w 22"/>
                  <a:gd name="T57" fmla="*/ 19 h 23"/>
                  <a:gd name="T58" fmla="*/ 6 w 22"/>
                  <a:gd name="T59" fmla="*/ 21 h 23"/>
                  <a:gd name="T60" fmla="*/ 8 w 22"/>
                  <a:gd name="T61" fmla="*/ 21 h 23"/>
                  <a:gd name="T62" fmla="*/ 10 w 22"/>
                  <a:gd name="T63" fmla="*/ 21 h 23"/>
                  <a:gd name="T64" fmla="*/ 12 w 22"/>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3">
                    <a:moveTo>
                      <a:pt x="12" y="23"/>
                    </a:moveTo>
                    <a:lnTo>
                      <a:pt x="14" y="21"/>
                    </a:lnTo>
                    <a:lnTo>
                      <a:pt x="16" y="21"/>
                    </a:lnTo>
                    <a:lnTo>
                      <a:pt x="18" y="21"/>
                    </a:lnTo>
                    <a:lnTo>
                      <a:pt x="20" y="19"/>
                    </a:lnTo>
                    <a:lnTo>
                      <a:pt x="20" y="17"/>
                    </a:lnTo>
                    <a:lnTo>
                      <a:pt x="22" y="15"/>
                    </a:lnTo>
                    <a:lnTo>
                      <a:pt x="22" y="13"/>
                    </a:lnTo>
                    <a:lnTo>
                      <a:pt x="22" y="12"/>
                    </a:lnTo>
                    <a:lnTo>
                      <a:pt x="22" y="10"/>
                    </a:lnTo>
                    <a:lnTo>
                      <a:pt x="22" y="8"/>
                    </a:lnTo>
                    <a:lnTo>
                      <a:pt x="22" y="6"/>
                    </a:lnTo>
                    <a:lnTo>
                      <a:pt x="20" y="4"/>
                    </a:lnTo>
                    <a:lnTo>
                      <a:pt x="18" y="2"/>
                    </a:lnTo>
                    <a:lnTo>
                      <a:pt x="16" y="2"/>
                    </a:lnTo>
                    <a:lnTo>
                      <a:pt x="14" y="2"/>
                    </a:lnTo>
                    <a:lnTo>
                      <a:pt x="12" y="0"/>
                    </a:lnTo>
                    <a:lnTo>
                      <a:pt x="10" y="0"/>
                    </a:lnTo>
                    <a:lnTo>
                      <a:pt x="8" y="2"/>
                    </a:lnTo>
                    <a:lnTo>
                      <a:pt x="6" y="2"/>
                    </a:lnTo>
                    <a:lnTo>
                      <a:pt x="4" y="4"/>
                    </a:lnTo>
                    <a:lnTo>
                      <a:pt x="2" y="6"/>
                    </a:lnTo>
                    <a:lnTo>
                      <a:pt x="2" y="8"/>
                    </a:lnTo>
                    <a:lnTo>
                      <a:pt x="0" y="10"/>
                    </a:lnTo>
                    <a:lnTo>
                      <a:pt x="0" y="12"/>
                    </a:lnTo>
                    <a:lnTo>
                      <a:pt x="0" y="13"/>
                    </a:lnTo>
                    <a:lnTo>
                      <a:pt x="2" y="15"/>
                    </a:lnTo>
                    <a:lnTo>
                      <a:pt x="2" y="17"/>
                    </a:lnTo>
                    <a:lnTo>
                      <a:pt x="4" y="19"/>
                    </a:lnTo>
                    <a:lnTo>
                      <a:pt x="6" y="21"/>
                    </a:lnTo>
                    <a:lnTo>
                      <a:pt x="8" y="21"/>
                    </a:lnTo>
                    <a:lnTo>
                      <a:pt x="10" y="21"/>
                    </a:lnTo>
                    <a:lnTo>
                      <a:pt x="12" y="23"/>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305"/>
              <p:cNvSpPr>
                <a:spLocks/>
              </p:cNvSpPr>
              <p:nvPr/>
            </p:nvSpPr>
            <p:spPr bwMode="auto">
              <a:xfrm>
                <a:off x="6035675" y="4824413"/>
                <a:ext cx="169863" cy="139700"/>
              </a:xfrm>
              <a:custGeom>
                <a:avLst/>
                <a:gdLst>
                  <a:gd name="T0" fmla="*/ 54 w 107"/>
                  <a:gd name="T1" fmla="*/ 88 h 88"/>
                  <a:gd name="T2" fmla="*/ 65 w 107"/>
                  <a:gd name="T3" fmla="*/ 86 h 88"/>
                  <a:gd name="T4" fmla="*/ 75 w 107"/>
                  <a:gd name="T5" fmla="*/ 84 h 88"/>
                  <a:gd name="T6" fmla="*/ 84 w 107"/>
                  <a:gd name="T7" fmla="*/ 80 h 88"/>
                  <a:gd name="T8" fmla="*/ 92 w 107"/>
                  <a:gd name="T9" fmla="*/ 75 h 88"/>
                  <a:gd name="T10" fmla="*/ 100 w 107"/>
                  <a:gd name="T11" fmla="*/ 69 h 88"/>
                  <a:gd name="T12" fmla="*/ 104 w 107"/>
                  <a:gd name="T13" fmla="*/ 61 h 88"/>
                  <a:gd name="T14" fmla="*/ 107 w 107"/>
                  <a:gd name="T15" fmla="*/ 54 h 88"/>
                  <a:gd name="T16" fmla="*/ 107 w 107"/>
                  <a:gd name="T17" fmla="*/ 44 h 88"/>
                  <a:gd name="T18" fmla="*/ 107 w 107"/>
                  <a:gd name="T19" fmla="*/ 34 h 88"/>
                  <a:gd name="T20" fmla="*/ 104 w 107"/>
                  <a:gd name="T21" fmla="*/ 27 h 88"/>
                  <a:gd name="T22" fmla="*/ 100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4 w 107"/>
                  <a:gd name="T35" fmla="*/ 2 h 88"/>
                  <a:gd name="T36" fmla="*/ 33 w 107"/>
                  <a:gd name="T37" fmla="*/ 4 h 88"/>
                  <a:gd name="T38" fmla="*/ 25 w 107"/>
                  <a:gd name="T39" fmla="*/ 8 h 88"/>
                  <a:gd name="T40" fmla="*/ 15 w 107"/>
                  <a:gd name="T41" fmla="*/ 13 h 88"/>
                  <a:gd name="T42" fmla="*/ 10 w 107"/>
                  <a:gd name="T43" fmla="*/ 19 h 88"/>
                  <a:gd name="T44" fmla="*/ 4 w 107"/>
                  <a:gd name="T45" fmla="*/ 27 h 88"/>
                  <a:gd name="T46" fmla="*/ 2 w 107"/>
                  <a:gd name="T47" fmla="*/ 34 h 88"/>
                  <a:gd name="T48" fmla="*/ 0 w 107"/>
                  <a:gd name="T49" fmla="*/ 44 h 88"/>
                  <a:gd name="T50" fmla="*/ 2 w 107"/>
                  <a:gd name="T51" fmla="*/ 54 h 88"/>
                  <a:gd name="T52" fmla="*/ 4 w 107"/>
                  <a:gd name="T53" fmla="*/ 61 h 88"/>
                  <a:gd name="T54" fmla="*/ 10 w 107"/>
                  <a:gd name="T55" fmla="*/ 69 h 88"/>
                  <a:gd name="T56" fmla="*/ 15 w 107"/>
                  <a:gd name="T57" fmla="*/ 75 h 88"/>
                  <a:gd name="T58" fmla="*/ 25 w 107"/>
                  <a:gd name="T59" fmla="*/ 80 h 88"/>
                  <a:gd name="T60" fmla="*/ 33 w 107"/>
                  <a:gd name="T61" fmla="*/ 84 h 88"/>
                  <a:gd name="T62" fmla="*/ 44 w 107"/>
                  <a:gd name="T63" fmla="*/ 86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6"/>
                    </a:lnTo>
                    <a:lnTo>
                      <a:pt x="75" y="84"/>
                    </a:lnTo>
                    <a:lnTo>
                      <a:pt x="84" y="80"/>
                    </a:lnTo>
                    <a:lnTo>
                      <a:pt x="92" y="75"/>
                    </a:lnTo>
                    <a:lnTo>
                      <a:pt x="100" y="69"/>
                    </a:lnTo>
                    <a:lnTo>
                      <a:pt x="104" y="61"/>
                    </a:lnTo>
                    <a:lnTo>
                      <a:pt x="107" y="54"/>
                    </a:lnTo>
                    <a:lnTo>
                      <a:pt x="107" y="44"/>
                    </a:lnTo>
                    <a:lnTo>
                      <a:pt x="107" y="34"/>
                    </a:lnTo>
                    <a:lnTo>
                      <a:pt x="104" y="27"/>
                    </a:lnTo>
                    <a:lnTo>
                      <a:pt x="100" y="19"/>
                    </a:lnTo>
                    <a:lnTo>
                      <a:pt x="92" y="13"/>
                    </a:lnTo>
                    <a:lnTo>
                      <a:pt x="84" y="8"/>
                    </a:lnTo>
                    <a:lnTo>
                      <a:pt x="75" y="4"/>
                    </a:lnTo>
                    <a:lnTo>
                      <a:pt x="65" y="2"/>
                    </a:lnTo>
                    <a:lnTo>
                      <a:pt x="54" y="0"/>
                    </a:lnTo>
                    <a:lnTo>
                      <a:pt x="44" y="2"/>
                    </a:lnTo>
                    <a:lnTo>
                      <a:pt x="33" y="4"/>
                    </a:lnTo>
                    <a:lnTo>
                      <a:pt x="25" y="8"/>
                    </a:lnTo>
                    <a:lnTo>
                      <a:pt x="15" y="13"/>
                    </a:lnTo>
                    <a:lnTo>
                      <a:pt x="10" y="19"/>
                    </a:lnTo>
                    <a:lnTo>
                      <a:pt x="4" y="27"/>
                    </a:lnTo>
                    <a:lnTo>
                      <a:pt x="2" y="34"/>
                    </a:lnTo>
                    <a:lnTo>
                      <a:pt x="0" y="44"/>
                    </a:lnTo>
                    <a:lnTo>
                      <a:pt x="2" y="54"/>
                    </a:lnTo>
                    <a:lnTo>
                      <a:pt x="4" y="61"/>
                    </a:lnTo>
                    <a:lnTo>
                      <a:pt x="10" y="69"/>
                    </a:lnTo>
                    <a:lnTo>
                      <a:pt x="15" y="75"/>
                    </a:lnTo>
                    <a:lnTo>
                      <a:pt x="25" y="80"/>
                    </a:lnTo>
                    <a:lnTo>
                      <a:pt x="33" y="84"/>
                    </a:lnTo>
                    <a:lnTo>
                      <a:pt x="44" y="86"/>
                    </a:lnTo>
                    <a:lnTo>
                      <a:pt x="54" y="88"/>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306"/>
              <p:cNvSpPr>
                <a:spLocks/>
              </p:cNvSpPr>
              <p:nvPr/>
            </p:nvSpPr>
            <p:spPr bwMode="auto">
              <a:xfrm>
                <a:off x="6188075" y="4824413"/>
                <a:ext cx="169863" cy="139700"/>
              </a:xfrm>
              <a:custGeom>
                <a:avLst/>
                <a:gdLst>
                  <a:gd name="T0" fmla="*/ 54 w 107"/>
                  <a:gd name="T1" fmla="*/ 88 h 88"/>
                  <a:gd name="T2" fmla="*/ 65 w 107"/>
                  <a:gd name="T3" fmla="*/ 88 h 88"/>
                  <a:gd name="T4" fmla="*/ 75 w 107"/>
                  <a:gd name="T5" fmla="*/ 84 h 88"/>
                  <a:gd name="T6" fmla="*/ 84 w 107"/>
                  <a:gd name="T7" fmla="*/ 80 h 88"/>
                  <a:gd name="T8" fmla="*/ 92 w 107"/>
                  <a:gd name="T9" fmla="*/ 75 h 88"/>
                  <a:gd name="T10" fmla="*/ 98 w 107"/>
                  <a:gd name="T11" fmla="*/ 69 h 88"/>
                  <a:gd name="T12" fmla="*/ 103 w 107"/>
                  <a:gd name="T13" fmla="*/ 61 h 88"/>
                  <a:gd name="T14" fmla="*/ 105 w 107"/>
                  <a:gd name="T15" fmla="*/ 54 h 88"/>
                  <a:gd name="T16" fmla="*/ 107 w 107"/>
                  <a:gd name="T17" fmla="*/ 44 h 88"/>
                  <a:gd name="T18" fmla="*/ 105 w 107"/>
                  <a:gd name="T19" fmla="*/ 36 h 88"/>
                  <a:gd name="T20" fmla="*/ 103 w 107"/>
                  <a:gd name="T21" fmla="*/ 27 h 88"/>
                  <a:gd name="T22" fmla="*/ 98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2 w 107"/>
                  <a:gd name="T35" fmla="*/ 2 h 88"/>
                  <a:gd name="T36" fmla="*/ 33 w 107"/>
                  <a:gd name="T37" fmla="*/ 4 h 88"/>
                  <a:gd name="T38" fmla="*/ 23 w 107"/>
                  <a:gd name="T39" fmla="*/ 8 h 88"/>
                  <a:gd name="T40" fmla="*/ 15 w 107"/>
                  <a:gd name="T41" fmla="*/ 13 h 88"/>
                  <a:gd name="T42" fmla="*/ 9 w 107"/>
                  <a:gd name="T43" fmla="*/ 19 h 88"/>
                  <a:gd name="T44" fmla="*/ 4 w 107"/>
                  <a:gd name="T45" fmla="*/ 27 h 88"/>
                  <a:gd name="T46" fmla="*/ 0 w 107"/>
                  <a:gd name="T47" fmla="*/ 36 h 88"/>
                  <a:gd name="T48" fmla="*/ 0 w 107"/>
                  <a:gd name="T49" fmla="*/ 44 h 88"/>
                  <a:gd name="T50" fmla="*/ 0 w 107"/>
                  <a:gd name="T51" fmla="*/ 54 h 88"/>
                  <a:gd name="T52" fmla="*/ 4 w 107"/>
                  <a:gd name="T53" fmla="*/ 61 h 88"/>
                  <a:gd name="T54" fmla="*/ 9 w 107"/>
                  <a:gd name="T55" fmla="*/ 69 h 88"/>
                  <a:gd name="T56" fmla="*/ 15 w 107"/>
                  <a:gd name="T57" fmla="*/ 75 h 88"/>
                  <a:gd name="T58" fmla="*/ 23 w 107"/>
                  <a:gd name="T59" fmla="*/ 80 h 88"/>
                  <a:gd name="T60" fmla="*/ 33 w 107"/>
                  <a:gd name="T61" fmla="*/ 84 h 88"/>
                  <a:gd name="T62" fmla="*/ 42 w 107"/>
                  <a:gd name="T63" fmla="*/ 88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8"/>
                    </a:lnTo>
                    <a:lnTo>
                      <a:pt x="75" y="84"/>
                    </a:lnTo>
                    <a:lnTo>
                      <a:pt x="84" y="80"/>
                    </a:lnTo>
                    <a:lnTo>
                      <a:pt x="92" y="75"/>
                    </a:lnTo>
                    <a:lnTo>
                      <a:pt x="98" y="69"/>
                    </a:lnTo>
                    <a:lnTo>
                      <a:pt x="103" y="61"/>
                    </a:lnTo>
                    <a:lnTo>
                      <a:pt x="105" y="54"/>
                    </a:lnTo>
                    <a:lnTo>
                      <a:pt x="107" y="44"/>
                    </a:lnTo>
                    <a:lnTo>
                      <a:pt x="105" y="36"/>
                    </a:lnTo>
                    <a:lnTo>
                      <a:pt x="103" y="27"/>
                    </a:lnTo>
                    <a:lnTo>
                      <a:pt x="98" y="19"/>
                    </a:lnTo>
                    <a:lnTo>
                      <a:pt x="92" y="13"/>
                    </a:lnTo>
                    <a:lnTo>
                      <a:pt x="84" y="8"/>
                    </a:lnTo>
                    <a:lnTo>
                      <a:pt x="75" y="4"/>
                    </a:lnTo>
                    <a:lnTo>
                      <a:pt x="65" y="2"/>
                    </a:lnTo>
                    <a:lnTo>
                      <a:pt x="54" y="0"/>
                    </a:lnTo>
                    <a:lnTo>
                      <a:pt x="42" y="2"/>
                    </a:lnTo>
                    <a:lnTo>
                      <a:pt x="33" y="4"/>
                    </a:lnTo>
                    <a:lnTo>
                      <a:pt x="23" y="8"/>
                    </a:lnTo>
                    <a:lnTo>
                      <a:pt x="15" y="13"/>
                    </a:lnTo>
                    <a:lnTo>
                      <a:pt x="9" y="19"/>
                    </a:lnTo>
                    <a:lnTo>
                      <a:pt x="4" y="27"/>
                    </a:lnTo>
                    <a:lnTo>
                      <a:pt x="0" y="36"/>
                    </a:lnTo>
                    <a:lnTo>
                      <a:pt x="0" y="44"/>
                    </a:lnTo>
                    <a:lnTo>
                      <a:pt x="0" y="54"/>
                    </a:lnTo>
                    <a:lnTo>
                      <a:pt x="4" y="61"/>
                    </a:lnTo>
                    <a:lnTo>
                      <a:pt x="9" y="69"/>
                    </a:lnTo>
                    <a:lnTo>
                      <a:pt x="15" y="75"/>
                    </a:lnTo>
                    <a:lnTo>
                      <a:pt x="23" y="80"/>
                    </a:lnTo>
                    <a:lnTo>
                      <a:pt x="33" y="84"/>
                    </a:lnTo>
                    <a:lnTo>
                      <a:pt x="42" y="88"/>
                    </a:lnTo>
                    <a:lnTo>
                      <a:pt x="54" y="88"/>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307"/>
              <p:cNvSpPr>
                <a:spLocks/>
              </p:cNvSpPr>
              <p:nvPr/>
            </p:nvSpPr>
            <p:spPr bwMode="auto">
              <a:xfrm>
                <a:off x="5491163" y="4708525"/>
                <a:ext cx="139700" cy="139700"/>
              </a:xfrm>
              <a:custGeom>
                <a:avLst/>
                <a:gdLst>
                  <a:gd name="T0" fmla="*/ 44 w 88"/>
                  <a:gd name="T1" fmla="*/ 88 h 88"/>
                  <a:gd name="T2" fmla="*/ 51 w 88"/>
                  <a:gd name="T3" fmla="*/ 88 h 88"/>
                  <a:gd name="T4" fmla="*/ 61 w 88"/>
                  <a:gd name="T5" fmla="*/ 84 h 88"/>
                  <a:gd name="T6" fmla="*/ 69 w 88"/>
                  <a:gd name="T7" fmla="*/ 81 h 88"/>
                  <a:gd name="T8" fmla="*/ 74 w 88"/>
                  <a:gd name="T9" fmla="*/ 75 h 88"/>
                  <a:gd name="T10" fmla="*/ 80 w 88"/>
                  <a:gd name="T11" fmla="*/ 69 h 88"/>
                  <a:gd name="T12" fmla="*/ 84 w 88"/>
                  <a:gd name="T13" fmla="*/ 61 h 88"/>
                  <a:gd name="T14" fmla="*/ 86 w 88"/>
                  <a:gd name="T15" fmla="*/ 54 h 88"/>
                  <a:gd name="T16" fmla="*/ 88 w 88"/>
                  <a:gd name="T17" fmla="*/ 44 h 88"/>
                  <a:gd name="T18" fmla="*/ 86 w 88"/>
                  <a:gd name="T19" fmla="*/ 36 h 88"/>
                  <a:gd name="T20" fmla="*/ 84 w 88"/>
                  <a:gd name="T21" fmla="*/ 27 h 88"/>
                  <a:gd name="T22" fmla="*/ 80 w 88"/>
                  <a:gd name="T23" fmla="*/ 19 h 88"/>
                  <a:gd name="T24" fmla="*/ 74 w 88"/>
                  <a:gd name="T25" fmla="*/ 13 h 88"/>
                  <a:gd name="T26" fmla="*/ 69 w 88"/>
                  <a:gd name="T27" fmla="*/ 8 h 88"/>
                  <a:gd name="T28" fmla="*/ 61 w 88"/>
                  <a:gd name="T29" fmla="*/ 4 h 88"/>
                  <a:gd name="T30" fmla="*/ 51 w 88"/>
                  <a:gd name="T31" fmla="*/ 2 h 88"/>
                  <a:gd name="T32" fmla="*/ 44 w 88"/>
                  <a:gd name="T33" fmla="*/ 0 h 88"/>
                  <a:gd name="T34" fmla="*/ 34 w 88"/>
                  <a:gd name="T35" fmla="*/ 2 h 88"/>
                  <a:gd name="T36" fmla="*/ 26 w 88"/>
                  <a:gd name="T37" fmla="*/ 4 h 88"/>
                  <a:gd name="T38" fmla="*/ 19 w 88"/>
                  <a:gd name="T39" fmla="*/ 8 h 88"/>
                  <a:gd name="T40" fmla="*/ 11 w 88"/>
                  <a:gd name="T41" fmla="*/ 13 h 88"/>
                  <a:gd name="T42" fmla="*/ 7 w 88"/>
                  <a:gd name="T43" fmla="*/ 19 h 88"/>
                  <a:gd name="T44" fmla="*/ 2 w 88"/>
                  <a:gd name="T45" fmla="*/ 27 h 88"/>
                  <a:gd name="T46" fmla="*/ 0 w 88"/>
                  <a:gd name="T47" fmla="*/ 36 h 88"/>
                  <a:gd name="T48" fmla="*/ 0 w 88"/>
                  <a:gd name="T49" fmla="*/ 44 h 88"/>
                  <a:gd name="T50" fmla="*/ 0 w 88"/>
                  <a:gd name="T51" fmla="*/ 54 h 88"/>
                  <a:gd name="T52" fmla="*/ 2 w 88"/>
                  <a:gd name="T53" fmla="*/ 61 h 88"/>
                  <a:gd name="T54" fmla="*/ 7 w 88"/>
                  <a:gd name="T55" fmla="*/ 69 h 88"/>
                  <a:gd name="T56" fmla="*/ 11 w 88"/>
                  <a:gd name="T57" fmla="*/ 75 h 88"/>
                  <a:gd name="T58" fmla="*/ 19 w 88"/>
                  <a:gd name="T59" fmla="*/ 81 h 88"/>
                  <a:gd name="T60" fmla="*/ 26 w 88"/>
                  <a:gd name="T61" fmla="*/ 84 h 88"/>
                  <a:gd name="T62" fmla="*/ 34 w 88"/>
                  <a:gd name="T63" fmla="*/ 88 h 88"/>
                  <a:gd name="T64" fmla="*/ 44 w 88"/>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8">
                    <a:moveTo>
                      <a:pt x="44" y="88"/>
                    </a:moveTo>
                    <a:lnTo>
                      <a:pt x="51" y="88"/>
                    </a:lnTo>
                    <a:lnTo>
                      <a:pt x="61" y="84"/>
                    </a:lnTo>
                    <a:lnTo>
                      <a:pt x="69" y="81"/>
                    </a:lnTo>
                    <a:lnTo>
                      <a:pt x="74" y="75"/>
                    </a:lnTo>
                    <a:lnTo>
                      <a:pt x="80" y="69"/>
                    </a:lnTo>
                    <a:lnTo>
                      <a:pt x="84" y="61"/>
                    </a:lnTo>
                    <a:lnTo>
                      <a:pt x="86" y="54"/>
                    </a:lnTo>
                    <a:lnTo>
                      <a:pt x="88" y="44"/>
                    </a:lnTo>
                    <a:lnTo>
                      <a:pt x="86" y="36"/>
                    </a:lnTo>
                    <a:lnTo>
                      <a:pt x="84" y="27"/>
                    </a:lnTo>
                    <a:lnTo>
                      <a:pt x="80" y="19"/>
                    </a:lnTo>
                    <a:lnTo>
                      <a:pt x="74" y="13"/>
                    </a:lnTo>
                    <a:lnTo>
                      <a:pt x="69" y="8"/>
                    </a:lnTo>
                    <a:lnTo>
                      <a:pt x="61" y="4"/>
                    </a:lnTo>
                    <a:lnTo>
                      <a:pt x="51" y="2"/>
                    </a:lnTo>
                    <a:lnTo>
                      <a:pt x="44" y="0"/>
                    </a:lnTo>
                    <a:lnTo>
                      <a:pt x="34" y="2"/>
                    </a:lnTo>
                    <a:lnTo>
                      <a:pt x="26" y="4"/>
                    </a:lnTo>
                    <a:lnTo>
                      <a:pt x="19" y="8"/>
                    </a:lnTo>
                    <a:lnTo>
                      <a:pt x="11" y="13"/>
                    </a:lnTo>
                    <a:lnTo>
                      <a:pt x="7" y="19"/>
                    </a:lnTo>
                    <a:lnTo>
                      <a:pt x="2" y="27"/>
                    </a:lnTo>
                    <a:lnTo>
                      <a:pt x="0" y="36"/>
                    </a:lnTo>
                    <a:lnTo>
                      <a:pt x="0" y="44"/>
                    </a:lnTo>
                    <a:lnTo>
                      <a:pt x="0" y="54"/>
                    </a:lnTo>
                    <a:lnTo>
                      <a:pt x="2" y="61"/>
                    </a:lnTo>
                    <a:lnTo>
                      <a:pt x="7" y="69"/>
                    </a:lnTo>
                    <a:lnTo>
                      <a:pt x="11" y="75"/>
                    </a:lnTo>
                    <a:lnTo>
                      <a:pt x="19" y="81"/>
                    </a:lnTo>
                    <a:lnTo>
                      <a:pt x="26" y="84"/>
                    </a:lnTo>
                    <a:lnTo>
                      <a:pt x="34" y="88"/>
                    </a:lnTo>
                    <a:lnTo>
                      <a:pt x="44" y="88"/>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308"/>
              <p:cNvSpPr>
                <a:spLocks/>
              </p:cNvSpPr>
              <p:nvPr/>
            </p:nvSpPr>
            <p:spPr bwMode="auto">
              <a:xfrm>
                <a:off x="5545138" y="4727575"/>
                <a:ext cx="85725" cy="120650"/>
              </a:xfrm>
              <a:custGeom>
                <a:avLst/>
                <a:gdLst>
                  <a:gd name="T0" fmla="*/ 54 w 54"/>
                  <a:gd name="T1" fmla="*/ 32 h 76"/>
                  <a:gd name="T2" fmla="*/ 54 w 54"/>
                  <a:gd name="T3" fmla="*/ 28 h 76"/>
                  <a:gd name="T4" fmla="*/ 52 w 54"/>
                  <a:gd name="T5" fmla="*/ 23 h 76"/>
                  <a:gd name="T6" fmla="*/ 52 w 54"/>
                  <a:gd name="T7" fmla="*/ 19 h 76"/>
                  <a:gd name="T8" fmla="*/ 50 w 54"/>
                  <a:gd name="T9" fmla="*/ 15 h 76"/>
                  <a:gd name="T10" fmla="*/ 48 w 54"/>
                  <a:gd name="T11" fmla="*/ 11 h 76"/>
                  <a:gd name="T12" fmla="*/ 44 w 54"/>
                  <a:gd name="T13" fmla="*/ 7 h 76"/>
                  <a:gd name="T14" fmla="*/ 42 w 54"/>
                  <a:gd name="T15" fmla="*/ 3 h 76"/>
                  <a:gd name="T16" fmla="*/ 39 w 54"/>
                  <a:gd name="T17" fmla="*/ 0 h 76"/>
                  <a:gd name="T18" fmla="*/ 31 w 54"/>
                  <a:gd name="T19" fmla="*/ 5 h 76"/>
                  <a:gd name="T20" fmla="*/ 23 w 54"/>
                  <a:gd name="T21" fmla="*/ 11 h 76"/>
                  <a:gd name="T22" fmla="*/ 15 w 54"/>
                  <a:gd name="T23" fmla="*/ 19 h 76"/>
                  <a:gd name="T24" fmla="*/ 10 w 54"/>
                  <a:gd name="T25" fmla="*/ 26 h 76"/>
                  <a:gd name="T26" fmla="*/ 6 w 54"/>
                  <a:gd name="T27" fmla="*/ 34 h 76"/>
                  <a:gd name="T28" fmla="*/ 2 w 54"/>
                  <a:gd name="T29" fmla="*/ 44 h 76"/>
                  <a:gd name="T30" fmla="*/ 0 w 54"/>
                  <a:gd name="T31" fmla="*/ 55 h 76"/>
                  <a:gd name="T32" fmla="*/ 0 w 54"/>
                  <a:gd name="T33" fmla="*/ 65 h 76"/>
                  <a:gd name="T34" fmla="*/ 0 w 54"/>
                  <a:gd name="T35" fmla="*/ 67 h 76"/>
                  <a:gd name="T36" fmla="*/ 0 w 54"/>
                  <a:gd name="T37" fmla="*/ 69 h 76"/>
                  <a:gd name="T38" fmla="*/ 0 w 54"/>
                  <a:gd name="T39" fmla="*/ 69 h 76"/>
                  <a:gd name="T40" fmla="*/ 0 w 54"/>
                  <a:gd name="T41" fmla="*/ 70 h 76"/>
                  <a:gd name="T42" fmla="*/ 0 w 54"/>
                  <a:gd name="T43" fmla="*/ 72 h 76"/>
                  <a:gd name="T44" fmla="*/ 0 w 54"/>
                  <a:gd name="T45" fmla="*/ 72 h 76"/>
                  <a:gd name="T46" fmla="*/ 0 w 54"/>
                  <a:gd name="T47" fmla="*/ 74 h 76"/>
                  <a:gd name="T48" fmla="*/ 0 w 54"/>
                  <a:gd name="T49" fmla="*/ 76 h 76"/>
                  <a:gd name="T50" fmla="*/ 2 w 54"/>
                  <a:gd name="T51" fmla="*/ 76 h 76"/>
                  <a:gd name="T52" fmla="*/ 2 w 54"/>
                  <a:gd name="T53" fmla="*/ 76 h 76"/>
                  <a:gd name="T54" fmla="*/ 4 w 54"/>
                  <a:gd name="T55" fmla="*/ 76 h 76"/>
                  <a:gd name="T56" fmla="*/ 4 w 54"/>
                  <a:gd name="T57" fmla="*/ 76 h 76"/>
                  <a:gd name="T58" fmla="*/ 6 w 54"/>
                  <a:gd name="T59" fmla="*/ 76 h 76"/>
                  <a:gd name="T60" fmla="*/ 8 w 54"/>
                  <a:gd name="T61" fmla="*/ 76 h 76"/>
                  <a:gd name="T62" fmla="*/ 8 w 54"/>
                  <a:gd name="T63" fmla="*/ 76 h 76"/>
                  <a:gd name="T64" fmla="*/ 10 w 54"/>
                  <a:gd name="T65" fmla="*/ 76 h 76"/>
                  <a:gd name="T66" fmla="*/ 17 w 54"/>
                  <a:gd name="T67" fmla="*/ 76 h 76"/>
                  <a:gd name="T68" fmla="*/ 27 w 54"/>
                  <a:gd name="T69" fmla="*/ 72 h 76"/>
                  <a:gd name="T70" fmla="*/ 35 w 54"/>
                  <a:gd name="T71" fmla="*/ 69 h 76"/>
                  <a:gd name="T72" fmla="*/ 40 w 54"/>
                  <a:gd name="T73" fmla="*/ 63 h 76"/>
                  <a:gd name="T74" fmla="*/ 46 w 54"/>
                  <a:gd name="T75" fmla="*/ 57 h 76"/>
                  <a:gd name="T76" fmla="*/ 50 w 54"/>
                  <a:gd name="T77" fmla="*/ 49 h 76"/>
                  <a:gd name="T78" fmla="*/ 52 w 54"/>
                  <a:gd name="T79" fmla="*/ 42 h 76"/>
                  <a:gd name="T80" fmla="*/ 54 w 54"/>
                  <a:gd name="T81"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76">
                    <a:moveTo>
                      <a:pt x="54" y="32"/>
                    </a:moveTo>
                    <a:lnTo>
                      <a:pt x="54" y="28"/>
                    </a:lnTo>
                    <a:lnTo>
                      <a:pt x="52" y="23"/>
                    </a:lnTo>
                    <a:lnTo>
                      <a:pt x="52" y="19"/>
                    </a:lnTo>
                    <a:lnTo>
                      <a:pt x="50" y="15"/>
                    </a:lnTo>
                    <a:lnTo>
                      <a:pt x="48" y="11"/>
                    </a:lnTo>
                    <a:lnTo>
                      <a:pt x="44" y="7"/>
                    </a:lnTo>
                    <a:lnTo>
                      <a:pt x="42" y="3"/>
                    </a:lnTo>
                    <a:lnTo>
                      <a:pt x="39" y="0"/>
                    </a:lnTo>
                    <a:lnTo>
                      <a:pt x="31" y="5"/>
                    </a:lnTo>
                    <a:lnTo>
                      <a:pt x="23" y="11"/>
                    </a:lnTo>
                    <a:lnTo>
                      <a:pt x="15" y="19"/>
                    </a:lnTo>
                    <a:lnTo>
                      <a:pt x="10" y="26"/>
                    </a:lnTo>
                    <a:lnTo>
                      <a:pt x="6" y="34"/>
                    </a:lnTo>
                    <a:lnTo>
                      <a:pt x="2" y="44"/>
                    </a:lnTo>
                    <a:lnTo>
                      <a:pt x="0" y="55"/>
                    </a:lnTo>
                    <a:lnTo>
                      <a:pt x="0" y="65"/>
                    </a:lnTo>
                    <a:lnTo>
                      <a:pt x="0" y="67"/>
                    </a:lnTo>
                    <a:lnTo>
                      <a:pt x="0" y="69"/>
                    </a:lnTo>
                    <a:lnTo>
                      <a:pt x="0" y="69"/>
                    </a:lnTo>
                    <a:lnTo>
                      <a:pt x="0" y="70"/>
                    </a:lnTo>
                    <a:lnTo>
                      <a:pt x="0" y="72"/>
                    </a:lnTo>
                    <a:lnTo>
                      <a:pt x="0" y="72"/>
                    </a:lnTo>
                    <a:lnTo>
                      <a:pt x="0" y="74"/>
                    </a:lnTo>
                    <a:lnTo>
                      <a:pt x="0" y="76"/>
                    </a:lnTo>
                    <a:lnTo>
                      <a:pt x="2" y="76"/>
                    </a:lnTo>
                    <a:lnTo>
                      <a:pt x="2" y="76"/>
                    </a:lnTo>
                    <a:lnTo>
                      <a:pt x="4" y="76"/>
                    </a:lnTo>
                    <a:lnTo>
                      <a:pt x="4" y="76"/>
                    </a:lnTo>
                    <a:lnTo>
                      <a:pt x="6" y="76"/>
                    </a:lnTo>
                    <a:lnTo>
                      <a:pt x="8" y="76"/>
                    </a:lnTo>
                    <a:lnTo>
                      <a:pt x="8" y="76"/>
                    </a:lnTo>
                    <a:lnTo>
                      <a:pt x="10" y="76"/>
                    </a:lnTo>
                    <a:lnTo>
                      <a:pt x="17" y="76"/>
                    </a:lnTo>
                    <a:lnTo>
                      <a:pt x="27" y="72"/>
                    </a:lnTo>
                    <a:lnTo>
                      <a:pt x="35" y="69"/>
                    </a:lnTo>
                    <a:lnTo>
                      <a:pt x="40" y="63"/>
                    </a:lnTo>
                    <a:lnTo>
                      <a:pt x="46" y="57"/>
                    </a:lnTo>
                    <a:lnTo>
                      <a:pt x="50" y="49"/>
                    </a:lnTo>
                    <a:lnTo>
                      <a:pt x="52" y="42"/>
                    </a:lnTo>
                    <a:lnTo>
                      <a:pt x="54" y="32"/>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309"/>
              <p:cNvSpPr>
                <a:spLocks/>
              </p:cNvSpPr>
              <p:nvPr/>
            </p:nvSpPr>
            <p:spPr bwMode="auto">
              <a:xfrm>
                <a:off x="5491163" y="4775200"/>
                <a:ext cx="139700" cy="76200"/>
              </a:xfrm>
              <a:custGeom>
                <a:avLst/>
                <a:gdLst>
                  <a:gd name="T0" fmla="*/ 80 w 88"/>
                  <a:gd name="T1" fmla="*/ 4 h 48"/>
                  <a:gd name="T2" fmla="*/ 69 w 88"/>
                  <a:gd name="T3" fmla="*/ 8 h 48"/>
                  <a:gd name="T4" fmla="*/ 57 w 88"/>
                  <a:gd name="T5" fmla="*/ 14 h 48"/>
                  <a:gd name="T6" fmla="*/ 48 w 88"/>
                  <a:gd name="T7" fmla="*/ 19 h 48"/>
                  <a:gd name="T8" fmla="*/ 42 w 88"/>
                  <a:gd name="T9" fmla="*/ 19 h 48"/>
                  <a:gd name="T10" fmla="*/ 32 w 88"/>
                  <a:gd name="T11" fmla="*/ 12 h 48"/>
                  <a:gd name="T12" fmla="*/ 21 w 88"/>
                  <a:gd name="T13" fmla="*/ 4 h 48"/>
                  <a:gd name="T14" fmla="*/ 7 w 88"/>
                  <a:gd name="T15" fmla="*/ 2 h 48"/>
                  <a:gd name="T16" fmla="*/ 0 w 88"/>
                  <a:gd name="T17" fmla="*/ 0 h 48"/>
                  <a:gd name="T18" fmla="*/ 0 w 88"/>
                  <a:gd name="T19" fmla="*/ 0 h 48"/>
                  <a:gd name="T20" fmla="*/ 0 w 88"/>
                  <a:gd name="T21" fmla="*/ 0 h 48"/>
                  <a:gd name="T22" fmla="*/ 0 w 88"/>
                  <a:gd name="T23" fmla="*/ 0 h 48"/>
                  <a:gd name="T24" fmla="*/ 0 w 88"/>
                  <a:gd name="T25" fmla="*/ 2 h 48"/>
                  <a:gd name="T26" fmla="*/ 0 w 88"/>
                  <a:gd name="T27" fmla="*/ 2 h 48"/>
                  <a:gd name="T28" fmla="*/ 0 w 88"/>
                  <a:gd name="T29" fmla="*/ 2 h 48"/>
                  <a:gd name="T30" fmla="*/ 0 w 88"/>
                  <a:gd name="T31" fmla="*/ 4 h 48"/>
                  <a:gd name="T32" fmla="*/ 0 w 88"/>
                  <a:gd name="T33" fmla="*/ 12 h 48"/>
                  <a:gd name="T34" fmla="*/ 5 w 88"/>
                  <a:gd name="T35" fmla="*/ 27 h 48"/>
                  <a:gd name="T36" fmla="*/ 17 w 88"/>
                  <a:gd name="T37" fmla="*/ 39 h 48"/>
                  <a:gd name="T38" fmla="*/ 30 w 88"/>
                  <a:gd name="T39" fmla="*/ 46 h 48"/>
                  <a:gd name="T40" fmla="*/ 38 w 88"/>
                  <a:gd name="T41" fmla="*/ 48 h 48"/>
                  <a:gd name="T42" fmla="*/ 40 w 88"/>
                  <a:gd name="T43" fmla="*/ 48 h 48"/>
                  <a:gd name="T44" fmla="*/ 42 w 88"/>
                  <a:gd name="T45" fmla="*/ 48 h 48"/>
                  <a:gd name="T46" fmla="*/ 42 w 88"/>
                  <a:gd name="T47" fmla="*/ 48 h 48"/>
                  <a:gd name="T48" fmla="*/ 44 w 88"/>
                  <a:gd name="T49" fmla="*/ 48 h 48"/>
                  <a:gd name="T50" fmla="*/ 46 w 88"/>
                  <a:gd name="T51" fmla="*/ 48 h 48"/>
                  <a:gd name="T52" fmla="*/ 46 w 88"/>
                  <a:gd name="T53" fmla="*/ 48 h 48"/>
                  <a:gd name="T54" fmla="*/ 48 w 88"/>
                  <a:gd name="T55" fmla="*/ 48 h 48"/>
                  <a:gd name="T56" fmla="*/ 57 w 88"/>
                  <a:gd name="T57" fmla="*/ 46 h 48"/>
                  <a:gd name="T58" fmla="*/ 71 w 88"/>
                  <a:gd name="T59" fmla="*/ 39 h 48"/>
                  <a:gd name="T60" fmla="*/ 80 w 88"/>
                  <a:gd name="T61" fmla="*/ 27 h 48"/>
                  <a:gd name="T62" fmla="*/ 86 w 88"/>
                  <a:gd name="T63" fmla="*/ 14 h 48"/>
                  <a:gd name="T64" fmla="*/ 88 w 88"/>
                  <a:gd name="T65" fmla="*/ 4 h 48"/>
                  <a:gd name="T66" fmla="*/ 88 w 88"/>
                  <a:gd name="T67" fmla="*/ 4 h 48"/>
                  <a:gd name="T68" fmla="*/ 88 w 88"/>
                  <a:gd name="T69" fmla="*/ 4 h 48"/>
                  <a:gd name="T70" fmla="*/ 88 w 88"/>
                  <a:gd name="T7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48">
                    <a:moveTo>
                      <a:pt x="88" y="4"/>
                    </a:moveTo>
                    <a:lnTo>
                      <a:pt x="80" y="4"/>
                    </a:lnTo>
                    <a:lnTo>
                      <a:pt x="74" y="6"/>
                    </a:lnTo>
                    <a:lnTo>
                      <a:pt x="69" y="8"/>
                    </a:lnTo>
                    <a:lnTo>
                      <a:pt x="63" y="10"/>
                    </a:lnTo>
                    <a:lnTo>
                      <a:pt x="57" y="14"/>
                    </a:lnTo>
                    <a:lnTo>
                      <a:pt x="51" y="16"/>
                    </a:lnTo>
                    <a:lnTo>
                      <a:pt x="48" y="19"/>
                    </a:lnTo>
                    <a:lnTo>
                      <a:pt x="44" y="25"/>
                    </a:lnTo>
                    <a:lnTo>
                      <a:pt x="42" y="19"/>
                    </a:lnTo>
                    <a:lnTo>
                      <a:pt x="38" y="16"/>
                    </a:lnTo>
                    <a:lnTo>
                      <a:pt x="32" y="12"/>
                    </a:lnTo>
                    <a:lnTo>
                      <a:pt x="26" y="8"/>
                    </a:lnTo>
                    <a:lnTo>
                      <a:pt x="21" y="4"/>
                    </a:lnTo>
                    <a:lnTo>
                      <a:pt x="15" y="2"/>
                    </a:lnTo>
                    <a:lnTo>
                      <a:pt x="7" y="2"/>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4"/>
                    </a:lnTo>
                    <a:lnTo>
                      <a:pt x="0" y="4"/>
                    </a:lnTo>
                    <a:lnTo>
                      <a:pt x="0" y="4"/>
                    </a:lnTo>
                    <a:lnTo>
                      <a:pt x="0" y="12"/>
                    </a:lnTo>
                    <a:lnTo>
                      <a:pt x="2" y="19"/>
                    </a:lnTo>
                    <a:lnTo>
                      <a:pt x="5" y="27"/>
                    </a:lnTo>
                    <a:lnTo>
                      <a:pt x="11" y="33"/>
                    </a:lnTo>
                    <a:lnTo>
                      <a:pt x="17" y="39"/>
                    </a:lnTo>
                    <a:lnTo>
                      <a:pt x="23" y="42"/>
                    </a:lnTo>
                    <a:lnTo>
                      <a:pt x="30" y="46"/>
                    </a:lnTo>
                    <a:lnTo>
                      <a:pt x="38" y="48"/>
                    </a:lnTo>
                    <a:lnTo>
                      <a:pt x="38" y="48"/>
                    </a:lnTo>
                    <a:lnTo>
                      <a:pt x="40" y="48"/>
                    </a:lnTo>
                    <a:lnTo>
                      <a:pt x="40" y="48"/>
                    </a:lnTo>
                    <a:lnTo>
                      <a:pt x="40" y="48"/>
                    </a:lnTo>
                    <a:lnTo>
                      <a:pt x="42" y="48"/>
                    </a:lnTo>
                    <a:lnTo>
                      <a:pt x="42" y="48"/>
                    </a:lnTo>
                    <a:lnTo>
                      <a:pt x="42" y="48"/>
                    </a:lnTo>
                    <a:lnTo>
                      <a:pt x="44" y="48"/>
                    </a:lnTo>
                    <a:lnTo>
                      <a:pt x="44" y="48"/>
                    </a:lnTo>
                    <a:lnTo>
                      <a:pt x="44" y="48"/>
                    </a:lnTo>
                    <a:lnTo>
                      <a:pt x="46" y="48"/>
                    </a:lnTo>
                    <a:lnTo>
                      <a:pt x="46" y="48"/>
                    </a:lnTo>
                    <a:lnTo>
                      <a:pt x="46" y="48"/>
                    </a:lnTo>
                    <a:lnTo>
                      <a:pt x="48" y="48"/>
                    </a:lnTo>
                    <a:lnTo>
                      <a:pt x="48" y="48"/>
                    </a:lnTo>
                    <a:lnTo>
                      <a:pt x="48" y="48"/>
                    </a:lnTo>
                    <a:lnTo>
                      <a:pt x="57" y="46"/>
                    </a:lnTo>
                    <a:lnTo>
                      <a:pt x="63" y="42"/>
                    </a:lnTo>
                    <a:lnTo>
                      <a:pt x="71" y="39"/>
                    </a:lnTo>
                    <a:lnTo>
                      <a:pt x="76" y="33"/>
                    </a:lnTo>
                    <a:lnTo>
                      <a:pt x="80" y="27"/>
                    </a:lnTo>
                    <a:lnTo>
                      <a:pt x="84" y="21"/>
                    </a:lnTo>
                    <a:lnTo>
                      <a:pt x="86" y="14"/>
                    </a:lnTo>
                    <a:lnTo>
                      <a:pt x="88" y="4"/>
                    </a:lnTo>
                    <a:lnTo>
                      <a:pt x="88" y="4"/>
                    </a:lnTo>
                    <a:lnTo>
                      <a:pt x="88" y="4"/>
                    </a:lnTo>
                    <a:lnTo>
                      <a:pt x="88" y="4"/>
                    </a:lnTo>
                    <a:lnTo>
                      <a:pt x="88" y="4"/>
                    </a:lnTo>
                    <a:lnTo>
                      <a:pt x="88" y="4"/>
                    </a:lnTo>
                    <a:lnTo>
                      <a:pt x="88" y="4"/>
                    </a:lnTo>
                    <a:lnTo>
                      <a:pt x="88" y="4"/>
                    </a:lnTo>
                    <a:lnTo>
                      <a:pt x="88" y="4"/>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310"/>
              <p:cNvSpPr>
                <a:spLocks/>
              </p:cNvSpPr>
              <p:nvPr/>
            </p:nvSpPr>
            <p:spPr bwMode="auto">
              <a:xfrm>
                <a:off x="6321425" y="4516438"/>
                <a:ext cx="101600" cy="100013"/>
              </a:xfrm>
              <a:custGeom>
                <a:avLst/>
                <a:gdLst>
                  <a:gd name="T0" fmla="*/ 33 w 64"/>
                  <a:gd name="T1" fmla="*/ 63 h 63"/>
                  <a:gd name="T2" fmla="*/ 39 w 64"/>
                  <a:gd name="T3" fmla="*/ 63 h 63"/>
                  <a:gd name="T4" fmla="*/ 44 w 64"/>
                  <a:gd name="T5" fmla="*/ 62 h 63"/>
                  <a:gd name="T6" fmla="*/ 50 w 64"/>
                  <a:gd name="T7" fmla="*/ 58 h 63"/>
                  <a:gd name="T8" fmla="*/ 56 w 64"/>
                  <a:gd name="T9" fmla="*/ 54 h 63"/>
                  <a:gd name="T10" fmla="*/ 60 w 64"/>
                  <a:gd name="T11" fmla="*/ 50 h 63"/>
                  <a:gd name="T12" fmla="*/ 62 w 64"/>
                  <a:gd name="T13" fmla="*/ 44 h 63"/>
                  <a:gd name="T14" fmla="*/ 64 w 64"/>
                  <a:gd name="T15" fmla="*/ 39 h 63"/>
                  <a:gd name="T16" fmla="*/ 64 w 64"/>
                  <a:gd name="T17" fmla="*/ 33 h 63"/>
                  <a:gd name="T18" fmla="*/ 64 w 64"/>
                  <a:gd name="T19" fmla="*/ 25 h 63"/>
                  <a:gd name="T20" fmla="*/ 62 w 64"/>
                  <a:gd name="T21" fmla="*/ 19 h 63"/>
                  <a:gd name="T22" fmla="*/ 60 w 64"/>
                  <a:gd name="T23" fmla="*/ 14 h 63"/>
                  <a:gd name="T24" fmla="*/ 56 w 64"/>
                  <a:gd name="T25" fmla="*/ 10 h 63"/>
                  <a:gd name="T26" fmla="*/ 50 w 64"/>
                  <a:gd name="T27" fmla="*/ 6 h 63"/>
                  <a:gd name="T28" fmla="*/ 44 w 64"/>
                  <a:gd name="T29" fmla="*/ 2 h 63"/>
                  <a:gd name="T30" fmla="*/ 39 w 64"/>
                  <a:gd name="T31" fmla="*/ 0 h 63"/>
                  <a:gd name="T32" fmla="*/ 33 w 64"/>
                  <a:gd name="T33" fmla="*/ 0 h 63"/>
                  <a:gd name="T34" fmla="*/ 25 w 64"/>
                  <a:gd name="T35" fmla="*/ 0 h 63"/>
                  <a:gd name="T36" fmla="*/ 19 w 64"/>
                  <a:gd name="T37" fmla="*/ 2 h 63"/>
                  <a:gd name="T38" fmla="*/ 14 w 64"/>
                  <a:gd name="T39" fmla="*/ 6 h 63"/>
                  <a:gd name="T40" fmla="*/ 10 w 64"/>
                  <a:gd name="T41" fmla="*/ 10 h 63"/>
                  <a:gd name="T42" fmla="*/ 6 w 64"/>
                  <a:gd name="T43" fmla="*/ 14 h 63"/>
                  <a:gd name="T44" fmla="*/ 2 w 64"/>
                  <a:gd name="T45" fmla="*/ 19 h 63"/>
                  <a:gd name="T46" fmla="*/ 0 w 64"/>
                  <a:gd name="T47" fmla="*/ 25 h 63"/>
                  <a:gd name="T48" fmla="*/ 0 w 64"/>
                  <a:gd name="T49" fmla="*/ 33 h 63"/>
                  <a:gd name="T50" fmla="*/ 0 w 64"/>
                  <a:gd name="T51" fmla="*/ 39 h 63"/>
                  <a:gd name="T52" fmla="*/ 2 w 64"/>
                  <a:gd name="T53" fmla="*/ 44 h 63"/>
                  <a:gd name="T54" fmla="*/ 6 w 64"/>
                  <a:gd name="T55" fmla="*/ 50 h 63"/>
                  <a:gd name="T56" fmla="*/ 10 w 64"/>
                  <a:gd name="T57" fmla="*/ 54 h 63"/>
                  <a:gd name="T58" fmla="*/ 14 w 64"/>
                  <a:gd name="T59" fmla="*/ 58 h 63"/>
                  <a:gd name="T60" fmla="*/ 19 w 64"/>
                  <a:gd name="T61" fmla="*/ 62 h 63"/>
                  <a:gd name="T62" fmla="*/ 25 w 64"/>
                  <a:gd name="T63" fmla="*/ 63 h 63"/>
                  <a:gd name="T64" fmla="*/ 33 w 64"/>
                  <a:gd name="T6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33" y="63"/>
                    </a:moveTo>
                    <a:lnTo>
                      <a:pt x="39" y="63"/>
                    </a:lnTo>
                    <a:lnTo>
                      <a:pt x="44" y="62"/>
                    </a:lnTo>
                    <a:lnTo>
                      <a:pt x="50" y="58"/>
                    </a:lnTo>
                    <a:lnTo>
                      <a:pt x="56" y="54"/>
                    </a:lnTo>
                    <a:lnTo>
                      <a:pt x="60" y="50"/>
                    </a:lnTo>
                    <a:lnTo>
                      <a:pt x="62" y="44"/>
                    </a:lnTo>
                    <a:lnTo>
                      <a:pt x="64" y="39"/>
                    </a:lnTo>
                    <a:lnTo>
                      <a:pt x="64" y="33"/>
                    </a:lnTo>
                    <a:lnTo>
                      <a:pt x="64" y="25"/>
                    </a:lnTo>
                    <a:lnTo>
                      <a:pt x="62" y="19"/>
                    </a:lnTo>
                    <a:lnTo>
                      <a:pt x="60" y="14"/>
                    </a:lnTo>
                    <a:lnTo>
                      <a:pt x="56" y="10"/>
                    </a:lnTo>
                    <a:lnTo>
                      <a:pt x="50" y="6"/>
                    </a:lnTo>
                    <a:lnTo>
                      <a:pt x="44" y="2"/>
                    </a:lnTo>
                    <a:lnTo>
                      <a:pt x="39" y="0"/>
                    </a:lnTo>
                    <a:lnTo>
                      <a:pt x="33" y="0"/>
                    </a:lnTo>
                    <a:lnTo>
                      <a:pt x="25" y="0"/>
                    </a:lnTo>
                    <a:lnTo>
                      <a:pt x="19" y="2"/>
                    </a:lnTo>
                    <a:lnTo>
                      <a:pt x="14" y="6"/>
                    </a:lnTo>
                    <a:lnTo>
                      <a:pt x="10" y="10"/>
                    </a:lnTo>
                    <a:lnTo>
                      <a:pt x="6" y="14"/>
                    </a:lnTo>
                    <a:lnTo>
                      <a:pt x="2" y="19"/>
                    </a:lnTo>
                    <a:lnTo>
                      <a:pt x="0" y="25"/>
                    </a:lnTo>
                    <a:lnTo>
                      <a:pt x="0" y="33"/>
                    </a:lnTo>
                    <a:lnTo>
                      <a:pt x="0" y="39"/>
                    </a:lnTo>
                    <a:lnTo>
                      <a:pt x="2" y="44"/>
                    </a:lnTo>
                    <a:lnTo>
                      <a:pt x="6" y="50"/>
                    </a:lnTo>
                    <a:lnTo>
                      <a:pt x="10" y="54"/>
                    </a:lnTo>
                    <a:lnTo>
                      <a:pt x="14" y="58"/>
                    </a:lnTo>
                    <a:lnTo>
                      <a:pt x="19" y="62"/>
                    </a:lnTo>
                    <a:lnTo>
                      <a:pt x="25" y="63"/>
                    </a:lnTo>
                    <a:lnTo>
                      <a:pt x="33" y="63"/>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311"/>
              <p:cNvSpPr>
                <a:spLocks/>
              </p:cNvSpPr>
              <p:nvPr/>
            </p:nvSpPr>
            <p:spPr bwMode="auto">
              <a:xfrm>
                <a:off x="6361113" y="4529138"/>
                <a:ext cx="61913" cy="87313"/>
              </a:xfrm>
              <a:custGeom>
                <a:avLst/>
                <a:gdLst>
                  <a:gd name="T0" fmla="*/ 39 w 39"/>
                  <a:gd name="T1" fmla="*/ 25 h 55"/>
                  <a:gd name="T2" fmla="*/ 39 w 39"/>
                  <a:gd name="T3" fmla="*/ 21 h 55"/>
                  <a:gd name="T4" fmla="*/ 39 w 39"/>
                  <a:gd name="T5" fmla="*/ 17 h 55"/>
                  <a:gd name="T6" fmla="*/ 39 w 39"/>
                  <a:gd name="T7" fmla="*/ 13 h 55"/>
                  <a:gd name="T8" fmla="*/ 37 w 39"/>
                  <a:gd name="T9" fmla="*/ 11 h 55"/>
                  <a:gd name="T10" fmla="*/ 35 w 39"/>
                  <a:gd name="T11" fmla="*/ 8 h 55"/>
                  <a:gd name="T12" fmla="*/ 33 w 39"/>
                  <a:gd name="T13" fmla="*/ 6 h 55"/>
                  <a:gd name="T14" fmla="*/ 31 w 39"/>
                  <a:gd name="T15" fmla="*/ 4 h 55"/>
                  <a:gd name="T16" fmla="*/ 29 w 39"/>
                  <a:gd name="T17" fmla="*/ 0 h 55"/>
                  <a:gd name="T18" fmla="*/ 23 w 39"/>
                  <a:gd name="T19" fmla="*/ 4 h 55"/>
                  <a:gd name="T20" fmla="*/ 18 w 39"/>
                  <a:gd name="T21" fmla="*/ 8 h 55"/>
                  <a:gd name="T22" fmla="*/ 14 w 39"/>
                  <a:gd name="T23" fmla="*/ 13 h 55"/>
                  <a:gd name="T24" fmla="*/ 8 w 39"/>
                  <a:gd name="T25" fmla="*/ 19 h 55"/>
                  <a:gd name="T26" fmla="*/ 6 w 39"/>
                  <a:gd name="T27" fmla="*/ 25 h 55"/>
                  <a:gd name="T28" fmla="*/ 2 w 39"/>
                  <a:gd name="T29" fmla="*/ 32 h 55"/>
                  <a:gd name="T30" fmla="*/ 0 w 39"/>
                  <a:gd name="T31" fmla="*/ 40 h 55"/>
                  <a:gd name="T32" fmla="*/ 0 w 39"/>
                  <a:gd name="T33" fmla="*/ 48 h 55"/>
                  <a:gd name="T34" fmla="*/ 0 w 39"/>
                  <a:gd name="T35" fmla="*/ 48 h 55"/>
                  <a:gd name="T36" fmla="*/ 0 w 39"/>
                  <a:gd name="T37" fmla="*/ 50 h 55"/>
                  <a:gd name="T38" fmla="*/ 0 w 39"/>
                  <a:gd name="T39" fmla="*/ 50 h 55"/>
                  <a:gd name="T40" fmla="*/ 0 w 39"/>
                  <a:gd name="T41" fmla="*/ 52 h 55"/>
                  <a:gd name="T42" fmla="*/ 0 w 39"/>
                  <a:gd name="T43" fmla="*/ 52 h 55"/>
                  <a:gd name="T44" fmla="*/ 0 w 39"/>
                  <a:gd name="T45" fmla="*/ 54 h 55"/>
                  <a:gd name="T46" fmla="*/ 0 w 39"/>
                  <a:gd name="T47" fmla="*/ 54 h 55"/>
                  <a:gd name="T48" fmla="*/ 2 w 39"/>
                  <a:gd name="T49" fmla="*/ 55 h 55"/>
                  <a:gd name="T50" fmla="*/ 2 w 39"/>
                  <a:gd name="T51" fmla="*/ 55 h 55"/>
                  <a:gd name="T52" fmla="*/ 2 w 39"/>
                  <a:gd name="T53" fmla="*/ 55 h 55"/>
                  <a:gd name="T54" fmla="*/ 4 w 39"/>
                  <a:gd name="T55" fmla="*/ 55 h 55"/>
                  <a:gd name="T56" fmla="*/ 4 w 39"/>
                  <a:gd name="T57" fmla="*/ 55 h 55"/>
                  <a:gd name="T58" fmla="*/ 4 w 39"/>
                  <a:gd name="T59" fmla="*/ 55 h 55"/>
                  <a:gd name="T60" fmla="*/ 6 w 39"/>
                  <a:gd name="T61" fmla="*/ 55 h 55"/>
                  <a:gd name="T62" fmla="*/ 6 w 39"/>
                  <a:gd name="T63" fmla="*/ 55 h 55"/>
                  <a:gd name="T64" fmla="*/ 8 w 39"/>
                  <a:gd name="T65" fmla="*/ 55 h 55"/>
                  <a:gd name="T66" fmla="*/ 14 w 39"/>
                  <a:gd name="T67" fmla="*/ 55 h 55"/>
                  <a:gd name="T68" fmla="*/ 19 w 39"/>
                  <a:gd name="T69" fmla="*/ 54 h 55"/>
                  <a:gd name="T70" fmla="*/ 25 w 39"/>
                  <a:gd name="T71" fmla="*/ 50 h 55"/>
                  <a:gd name="T72" fmla="*/ 31 w 39"/>
                  <a:gd name="T73" fmla="*/ 46 h 55"/>
                  <a:gd name="T74" fmla="*/ 35 w 39"/>
                  <a:gd name="T75" fmla="*/ 42 h 55"/>
                  <a:gd name="T76" fmla="*/ 37 w 39"/>
                  <a:gd name="T77" fmla="*/ 36 h 55"/>
                  <a:gd name="T78" fmla="*/ 39 w 39"/>
                  <a:gd name="T79" fmla="*/ 31 h 55"/>
                  <a:gd name="T80" fmla="*/ 39 w 39"/>
                  <a:gd name="T8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55">
                    <a:moveTo>
                      <a:pt x="39" y="25"/>
                    </a:moveTo>
                    <a:lnTo>
                      <a:pt x="39" y="21"/>
                    </a:lnTo>
                    <a:lnTo>
                      <a:pt x="39" y="17"/>
                    </a:lnTo>
                    <a:lnTo>
                      <a:pt x="39" y="13"/>
                    </a:lnTo>
                    <a:lnTo>
                      <a:pt x="37" y="11"/>
                    </a:lnTo>
                    <a:lnTo>
                      <a:pt x="35" y="8"/>
                    </a:lnTo>
                    <a:lnTo>
                      <a:pt x="33" y="6"/>
                    </a:lnTo>
                    <a:lnTo>
                      <a:pt x="31" y="4"/>
                    </a:lnTo>
                    <a:lnTo>
                      <a:pt x="29" y="0"/>
                    </a:lnTo>
                    <a:lnTo>
                      <a:pt x="23" y="4"/>
                    </a:lnTo>
                    <a:lnTo>
                      <a:pt x="18" y="8"/>
                    </a:lnTo>
                    <a:lnTo>
                      <a:pt x="14" y="13"/>
                    </a:lnTo>
                    <a:lnTo>
                      <a:pt x="8" y="19"/>
                    </a:lnTo>
                    <a:lnTo>
                      <a:pt x="6" y="25"/>
                    </a:lnTo>
                    <a:lnTo>
                      <a:pt x="2" y="32"/>
                    </a:lnTo>
                    <a:lnTo>
                      <a:pt x="0" y="40"/>
                    </a:lnTo>
                    <a:lnTo>
                      <a:pt x="0" y="48"/>
                    </a:lnTo>
                    <a:lnTo>
                      <a:pt x="0" y="48"/>
                    </a:lnTo>
                    <a:lnTo>
                      <a:pt x="0" y="50"/>
                    </a:lnTo>
                    <a:lnTo>
                      <a:pt x="0" y="50"/>
                    </a:lnTo>
                    <a:lnTo>
                      <a:pt x="0" y="52"/>
                    </a:lnTo>
                    <a:lnTo>
                      <a:pt x="0" y="52"/>
                    </a:lnTo>
                    <a:lnTo>
                      <a:pt x="0" y="54"/>
                    </a:lnTo>
                    <a:lnTo>
                      <a:pt x="0" y="54"/>
                    </a:lnTo>
                    <a:lnTo>
                      <a:pt x="2" y="55"/>
                    </a:lnTo>
                    <a:lnTo>
                      <a:pt x="2" y="55"/>
                    </a:lnTo>
                    <a:lnTo>
                      <a:pt x="2" y="55"/>
                    </a:lnTo>
                    <a:lnTo>
                      <a:pt x="4" y="55"/>
                    </a:lnTo>
                    <a:lnTo>
                      <a:pt x="4" y="55"/>
                    </a:lnTo>
                    <a:lnTo>
                      <a:pt x="4" y="55"/>
                    </a:lnTo>
                    <a:lnTo>
                      <a:pt x="6" y="55"/>
                    </a:lnTo>
                    <a:lnTo>
                      <a:pt x="6" y="55"/>
                    </a:lnTo>
                    <a:lnTo>
                      <a:pt x="8" y="55"/>
                    </a:lnTo>
                    <a:lnTo>
                      <a:pt x="14" y="55"/>
                    </a:lnTo>
                    <a:lnTo>
                      <a:pt x="19" y="54"/>
                    </a:lnTo>
                    <a:lnTo>
                      <a:pt x="25" y="50"/>
                    </a:lnTo>
                    <a:lnTo>
                      <a:pt x="31" y="46"/>
                    </a:lnTo>
                    <a:lnTo>
                      <a:pt x="35" y="42"/>
                    </a:lnTo>
                    <a:lnTo>
                      <a:pt x="37" y="36"/>
                    </a:lnTo>
                    <a:lnTo>
                      <a:pt x="39" y="31"/>
                    </a:lnTo>
                    <a:lnTo>
                      <a:pt x="39" y="25"/>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312"/>
              <p:cNvSpPr>
                <a:spLocks/>
              </p:cNvSpPr>
              <p:nvPr/>
            </p:nvSpPr>
            <p:spPr bwMode="auto">
              <a:xfrm>
                <a:off x="6321425" y="4565650"/>
                <a:ext cx="104775" cy="53975"/>
              </a:xfrm>
              <a:custGeom>
                <a:avLst/>
                <a:gdLst>
                  <a:gd name="T0" fmla="*/ 60 w 66"/>
                  <a:gd name="T1" fmla="*/ 2 h 34"/>
                  <a:gd name="T2" fmla="*/ 50 w 66"/>
                  <a:gd name="T3" fmla="*/ 6 h 34"/>
                  <a:gd name="T4" fmla="*/ 43 w 66"/>
                  <a:gd name="T5" fmla="*/ 9 h 34"/>
                  <a:gd name="T6" fmla="*/ 37 w 66"/>
                  <a:gd name="T7" fmla="*/ 13 h 34"/>
                  <a:gd name="T8" fmla="*/ 31 w 66"/>
                  <a:gd name="T9" fmla="*/ 13 h 34"/>
                  <a:gd name="T10" fmla="*/ 25 w 66"/>
                  <a:gd name="T11" fmla="*/ 8 h 34"/>
                  <a:gd name="T12" fmla="*/ 16 w 66"/>
                  <a:gd name="T13" fmla="*/ 2 h 34"/>
                  <a:gd name="T14" fmla="*/ 6 w 66"/>
                  <a:gd name="T15" fmla="*/ 0 h 34"/>
                  <a:gd name="T16" fmla="*/ 0 w 66"/>
                  <a:gd name="T17" fmla="*/ 0 h 34"/>
                  <a:gd name="T18" fmla="*/ 0 w 66"/>
                  <a:gd name="T19" fmla="*/ 0 h 34"/>
                  <a:gd name="T20" fmla="*/ 0 w 66"/>
                  <a:gd name="T21" fmla="*/ 0 h 34"/>
                  <a:gd name="T22" fmla="*/ 0 w 66"/>
                  <a:gd name="T23" fmla="*/ 0 h 34"/>
                  <a:gd name="T24" fmla="*/ 0 w 66"/>
                  <a:gd name="T25" fmla="*/ 0 h 34"/>
                  <a:gd name="T26" fmla="*/ 0 w 66"/>
                  <a:gd name="T27" fmla="*/ 0 h 34"/>
                  <a:gd name="T28" fmla="*/ 0 w 66"/>
                  <a:gd name="T29" fmla="*/ 2 h 34"/>
                  <a:gd name="T30" fmla="*/ 0 w 66"/>
                  <a:gd name="T31" fmla="*/ 2 h 34"/>
                  <a:gd name="T32" fmla="*/ 0 w 66"/>
                  <a:gd name="T33" fmla="*/ 8 h 34"/>
                  <a:gd name="T34" fmla="*/ 6 w 66"/>
                  <a:gd name="T35" fmla="*/ 19 h 34"/>
                  <a:gd name="T36" fmla="*/ 12 w 66"/>
                  <a:gd name="T37" fmla="*/ 27 h 34"/>
                  <a:gd name="T38" fmla="*/ 23 w 66"/>
                  <a:gd name="T39" fmla="*/ 32 h 34"/>
                  <a:gd name="T40" fmla="*/ 29 w 66"/>
                  <a:gd name="T41" fmla="*/ 34 h 34"/>
                  <a:gd name="T42" fmla="*/ 31 w 66"/>
                  <a:gd name="T43" fmla="*/ 34 h 34"/>
                  <a:gd name="T44" fmla="*/ 31 w 66"/>
                  <a:gd name="T45" fmla="*/ 34 h 34"/>
                  <a:gd name="T46" fmla="*/ 33 w 66"/>
                  <a:gd name="T47" fmla="*/ 34 h 34"/>
                  <a:gd name="T48" fmla="*/ 33 w 66"/>
                  <a:gd name="T49" fmla="*/ 34 h 34"/>
                  <a:gd name="T50" fmla="*/ 35 w 66"/>
                  <a:gd name="T51" fmla="*/ 34 h 34"/>
                  <a:gd name="T52" fmla="*/ 35 w 66"/>
                  <a:gd name="T53" fmla="*/ 34 h 34"/>
                  <a:gd name="T54" fmla="*/ 37 w 66"/>
                  <a:gd name="T55" fmla="*/ 34 h 34"/>
                  <a:gd name="T56" fmla="*/ 43 w 66"/>
                  <a:gd name="T57" fmla="*/ 32 h 34"/>
                  <a:gd name="T58" fmla="*/ 52 w 66"/>
                  <a:gd name="T59" fmla="*/ 27 h 34"/>
                  <a:gd name="T60" fmla="*/ 60 w 66"/>
                  <a:gd name="T61" fmla="*/ 19 h 34"/>
                  <a:gd name="T62" fmla="*/ 64 w 66"/>
                  <a:gd name="T63" fmla="*/ 8 h 34"/>
                  <a:gd name="T64" fmla="*/ 66 w 66"/>
                  <a:gd name="T65" fmla="*/ 2 h 34"/>
                  <a:gd name="T66" fmla="*/ 66 w 66"/>
                  <a:gd name="T67" fmla="*/ 2 h 34"/>
                  <a:gd name="T68" fmla="*/ 64 w 66"/>
                  <a:gd name="T69" fmla="*/ 2 h 34"/>
                  <a:gd name="T70" fmla="*/ 64 w 66"/>
                  <a:gd name="T7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34">
                    <a:moveTo>
                      <a:pt x="64" y="2"/>
                    </a:moveTo>
                    <a:lnTo>
                      <a:pt x="60" y="2"/>
                    </a:lnTo>
                    <a:lnTo>
                      <a:pt x="54" y="4"/>
                    </a:lnTo>
                    <a:lnTo>
                      <a:pt x="50" y="6"/>
                    </a:lnTo>
                    <a:lnTo>
                      <a:pt x="46" y="6"/>
                    </a:lnTo>
                    <a:lnTo>
                      <a:pt x="43" y="9"/>
                    </a:lnTo>
                    <a:lnTo>
                      <a:pt x="39" y="11"/>
                    </a:lnTo>
                    <a:lnTo>
                      <a:pt x="37" y="13"/>
                    </a:lnTo>
                    <a:lnTo>
                      <a:pt x="33" y="17"/>
                    </a:lnTo>
                    <a:lnTo>
                      <a:pt x="31" y="13"/>
                    </a:lnTo>
                    <a:lnTo>
                      <a:pt x="27" y="9"/>
                    </a:lnTo>
                    <a:lnTo>
                      <a:pt x="25" y="8"/>
                    </a:lnTo>
                    <a:lnTo>
                      <a:pt x="21" y="4"/>
                    </a:lnTo>
                    <a:lnTo>
                      <a:pt x="16" y="2"/>
                    </a:lnTo>
                    <a:lnTo>
                      <a:pt x="12" y="2"/>
                    </a:lnTo>
                    <a:lnTo>
                      <a:pt x="6"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8"/>
                    </a:lnTo>
                    <a:lnTo>
                      <a:pt x="2" y="13"/>
                    </a:lnTo>
                    <a:lnTo>
                      <a:pt x="6" y="19"/>
                    </a:lnTo>
                    <a:lnTo>
                      <a:pt x="8" y="23"/>
                    </a:lnTo>
                    <a:lnTo>
                      <a:pt x="12" y="27"/>
                    </a:lnTo>
                    <a:lnTo>
                      <a:pt x="18" y="31"/>
                    </a:lnTo>
                    <a:lnTo>
                      <a:pt x="23" y="32"/>
                    </a:lnTo>
                    <a:lnTo>
                      <a:pt x="29" y="34"/>
                    </a:lnTo>
                    <a:lnTo>
                      <a:pt x="29" y="34"/>
                    </a:lnTo>
                    <a:lnTo>
                      <a:pt x="29" y="34"/>
                    </a:lnTo>
                    <a:lnTo>
                      <a:pt x="31" y="34"/>
                    </a:lnTo>
                    <a:lnTo>
                      <a:pt x="31" y="34"/>
                    </a:lnTo>
                    <a:lnTo>
                      <a:pt x="31" y="34"/>
                    </a:lnTo>
                    <a:lnTo>
                      <a:pt x="31" y="34"/>
                    </a:lnTo>
                    <a:lnTo>
                      <a:pt x="33" y="34"/>
                    </a:lnTo>
                    <a:lnTo>
                      <a:pt x="33" y="34"/>
                    </a:lnTo>
                    <a:lnTo>
                      <a:pt x="33" y="34"/>
                    </a:lnTo>
                    <a:lnTo>
                      <a:pt x="33" y="34"/>
                    </a:lnTo>
                    <a:lnTo>
                      <a:pt x="35" y="34"/>
                    </a:lnTo>
                    <a:lnTo>
                      <a:pt x="35" y="34"/>
                    </a:lnTo>
                    <a:lnTo>
                      <a:pt x="35" y="34"/>
                    </a:lnTo>
                    <a:lnTo>
                      <a:pt x="35" y="34"/>
                    </a:lnTo>
                    <a:lnTo>
                      <a:pt x="37" y="34"/>
                    </a:lnTo>
                    <a:lnTo>
                      <a:pt x="37" y="34"/>
                    </a:lnTo>
                    <a:lnTo>
                      <a:pt x="43" y="32"/>
                    </a:lnTo>
                    <a:lnTo>
                      <a:pt x="48" y="31"/>
                    </a:lnTo>
                    <a:lnTo>
                      <a:pt x="52" y="27"/>
                    </a:lnTo>
                    <a:lnTo>
                      <a:pt x="56" y="23"/>
                    </a:lnTo>
                    <a:lnTo>
                      <a:pt x="60" y="19"/>
                    </a:lnTo>
                    <a:lnTo>
                      <a:pt x="62" y="13"/>
                    </a:lnTo>
                    <a:lnTo>
                      <a:pt x="64" y="8"/>
                    </a:lnTo>
                    <a:lnTo>
                      <a:pt x="66" y="2"/>
                    </a:lnTo>
                    <a:lnTo>
                      <a:pt x="66" y="2"/>
                    </a:lnTo>
                    <a:lnTo>
                      <a:pt x="66" y="2"/>
                    </a:lnTo>
                    <a:lnTo>
                      <a:pt x="66" y="2"/>
                    </a:lnTo>
                    <a:lnTo>
                      <a:pt x="66" y="2"/>
                    </a:lnTo>
                    <a:lnTo>
                      <a:pt x="64" y="2"/>
                    </a:lnTo>
                    <a:lnTo>
                      <a:pt x="64" y="2"/>
                    </a:lnTo>
                    <a:lnTo>
                      <a:pt x="64" y="2"/>
                    </a:lnTo>
                    <a:lnTo>
                      <a:pt x="64" y="2"/>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313"/>
              <p:cNvSpPr>
                <a:spLocks/>
              </p:cNvSpPr>
              <p:nvPr/>
            </p:nvSpPr>
            <p:spPr bwMode="auto">
              <a:xfrm>
                <a:off x="5713413" y="4330700"/>
                <a:ext cx="80963" cy="82550"/>
              </a:xfrm>
              <a:custGeom>
                <a:avLst/>
                <a:gdLst>
                  <a:gd name="T0" fmla="*/ 25 w 51"/>
                  <a:gd name="T1" fmla="*/ 52 h 52"/>
                  <a:gd name="T2" fmla="*/ 21 w 51"/>
                  <a:gd name="T3" fmla="*/ 52 h 52"/>
                  <a:gd name="T4" fmla="*/ 15 w 51"/>
                  <a:gd name="T5" fmla="*/ 50 h 52"/>
                  <a:gd name="T6" fmla="*/ 11 w 51"/>
                  <a:gd name="T7" fmla="*/ 48 h 52"/>
                  <a:gd name="T8" fmla="*/ 7 w 51"/>
                  <a:gd name="T9" fmla="*/ 44 h 52"/>
                  <a:gd name="T10" fmla="*/ 3 w 51"/>
                  <a:gd name="T11" fmla="*/ 40 h 52"/>
                  <a:gd name="T12" fmla="*/ 2 w 51"/>
                  <a:gd name="T13" fmla="*/ 37 h 52"/>
                  <a:gd name="T14" fmla="*/ 0 w 51"/>
                  <a:gd name="T15" fmla="*/ 31 h 52"/>
                  <a:gd name="T16" fmla="*/ 0 w 51"/>
                  <a:gd name="T17" fmla="*/ 25 h 52"/>
                  <a:gd name="T18" fmla="*/ 0 w 51"/>
                  <a:gd name="T19" fmla="*/ 21 h 52"/>
                  <a:gd name="T20" fmla="*/ 2 w 51"/>
                  <a:gd name="T21" fmla="*/ 16 h 52"/>
                  <a:gd name="T22" fmla="*/ 3 w 51"/>
                  <a:gd name="T23" fmla="*/ 12 h 52"/>
                  <a:gd name="T24" fmla="*/ 7 w 51"/>
                  <a:gd name="T25" fmla="*/ 8 h 52"/>
                  <a:gd name="T26" fmla="*/ 11 w 51"/>
                  <a:gd name="T27" fmla="*/ 4 h 52"/>
                  <a:gd name="T28" fmla="*/ 15 w 51"/>
                  <a:gd name="T29" fmla="*/ 2 h 52"/>
                  <a:gd name="T30" fmla="*/ 21 w 51"/>
                  <a:gd name="T31" fmla="*/ 0 h 52"/>
                  <a:gd name="T32" fmla="*/ 25 w 51"/>
                  <a:gd name="T33" fmla="*/ 0 h 52"/>
                  <a:gd name="T34" fmla="*/ 30 w 51"/>
                  <a:gd name="T35" fmla="*/ 0 h 52"/>
                  <a:gd name="T36" fmla="*/ 36 w 51"/>
                  <a:gd name="T37" fmla="*/ 2 h 52"/>
                  <a:gd name="T38" fmla="*/ 40 w 51"/>
                  <a:gd name="T39" fmla="*/ 4 h 52"/>
                  <a:gd name="T40" fmla="*/ 44 w 51"/>
                  <a:gd name="T41" fmla="*/ 8 h 52"/>
                  <a:gd name="T42" fmla="*/ 48 w 51"/>
                  <a:gd name="T43" fmla="*/ 12 h 52"/>
                  <a:gd name="T44" fmla="*/ 50 w 51"/>
                  <a:gd name="T45" fmla="*/ 16 h 52"/>
                  <a:gd name="T46" fmla="*/ 51 w 51"/>
                  <a:gd name="T47" fmla="*/ 21 h 52"/>
                  <a:gd name="T48" fmla="*/ 51 w 51"/>
                  <a:gd name="T49" fmla="*/ 25 h 52"/>
                  <a:gd name="T50" fmla="*/ 51 w 51"/>
                  <a:gd name="T51" fmla="*/ 31 h 52"/>
                  <a:gd name="T52" fmla="*/ 50 w 51"/>
                  <a:gd name="T53" fmla="*/ 37 h 52"/>
                  <a:gd name="T54" fmla="*/ 48 w 51"/>
                  <a:gd name="T55" fmla="*/ 40 h 52"/>
                  <a:gd name="T56" fmla="*/ 44 w 51"/>
                  <a:gd name="T57" fmla="*/ 44 h 52"/>
                  <a:gd name="T58" fmla="*/ 40 w 51"/>
                  <a:gd name="T59" fmla="*/ 48 h 52"/>
                  <a:gd name="T60" fmla="*/ 36 w 51"/>
                  <a:gd name="T61" fmla="*/ 50 h 52"/>
                  <a:gd name="T62" fmla="*/ 30 w 51"/>
                  <a:gd name="T63" fmla="*/ 52 h 52"/>
                  <a:gd name="T64" fmla="*/ 25 w 5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2">
                    <a:moveTo>
                      <a:pt x="25" y="52"/>
                    </a:moveTo>
                    <a:lnTo>
                      <a:pt x="21" y="52"/>
                    </a:lnTo>
                    <a:lnTo>
                      <a:pt x="15" y="50"/>
                    </a:lnTo>
                    <a:lnTo>
                      <a:pt x="11" y="48"/>
                    </a:lnTo>
                    <a:lnTo>
                      <a:pt x="7" y="44"/>
                    </a:lnTo>
                    <a:lnTo>
                      <a:pt x="3" y="40"/>
                    </a:lnTo>
                    <a:lnTo>
                      <a:pt x="2" y="37"/>
                    </a:lnTo>
                    <a:lnTo>
                      <a:pt x="0" y="31"/>
                    </a:lnTo>
                    <a:lnTo>
                      <a:pt x="0" y="25"/>
                    </a:lnTo>
                    <a:lnTo>
                      <a:pt x="0" y="21"/>
                    </a:lnTo>
                    <a:lnTo>
                      <a:pt x="2" y="16"/>
                    </a:lnTo>
                    <a:lnTo>
                      <a:pt x="3" y="12"/>
                    </a:lnTo>
                    <a:lnTo>
                      <a:pt x="7" y="8"/>
                    </a:lnTo>
                    <a:lnTo>
                      <a:pt x="11" y="4"/>
                    </a:lnTo>
                    <a:lnTo>
                      <a:pt x="15" y="2"/>
                    </a:lnTo>
                    <a:lnTo>
                      <a:pt x="21" y="0"/>
                    </a:lnTo>
                    <a:lnTo>
                      <a:pt x="25" y="0"/>
                    </a:lnTo>
                    <a:lnTo>
                      <a:pt x="30" y="0"/>
                    </a:lnTo>
                    <a:lnTo>
                      <a:pt x="36" y="2"/>
                    </a:lnTo>
                    <a:lnTo>
                      <a:pt x="40" y="4"/>
                    </a:lnTo>
                    <a:lnTo>
                      <a:pt x="44" y="8"/>
                    </a:lnTo>
                    <a:lnTo>
                      <a:pt x="48" y="12"/>
                    </a:lnTo>
                    <a:lnTo>
                      <a:pt x="50" y="16"/>
                    </a:lnTo>
                    <a:lnTo>
                      <a:pt x="51" y="21"/>
                    </a:lnTo>
                    <a:lnTo>
                      <a:pt x="51" y="25"/>
                    </a:lnTo>
                    <a:lnTo>
                      <a:pt x="51" y="31"/>
                    </a:lnTo>
                    <a:lnTo>
                      <a:pt x="50" y="37"/>
                    </a:lnTo>
                    <a:lnTo>
                      <a:pt x="48" y="40"/>
                    </a:lnTo>
                    <a:lnTo>
                      <a:pt x="44" y="44"/>
                    </a:lnTo>
                    <a:lnTo>
                      <a:pt x="40" y="48"/>
                    </a:lnTo>
                    <a:lnTo>
                      <a:pt x="36" y="50"/>
                    </a:lnTo>
                    <a:lnTo>
                      <a:pt x="30" y="52"/>
                    </a:lnTo>
                    <a:lnTo>
                      <a:pt x="25" y="52"/>
                    </a:lnTo>
                    <a:close/>
                  </a:path>
                </a:pathLst>
              </a:custGeom>
              <a:solidFill>
                <a:srgbClr val="FF7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314"/>
              <p:cNvSpPr>
                <a:spLocks/>
              </p:cNvSpPr>
              <p:nvPr/>
            </p:nvSpPr>
            <p:spPr bwMode="auto">
              <a:xfrm>
                <a:off x="5713413" y="4340225"/>
                <a:ext cx="47625" cy="73025"/>
              </a:xfrm>
              <a:custGeom>
                <a:avLst/>
                <a:gdLst>
                  <a:gd name="T0" fmla="*/ 0 w 30"/>
                  <a:gd name="T1" fmla="*/ 19 h 46"/>
                  <a:gd name="T2" fmla="*/ 0 w 30"/>
                  <a:gd name="T3" fmla="*/ 17 h 46"/>
                  <a:gd name="T4" fmla="*/ 0 w 30"/>
                  <a:gd name="T5" fmla="*/ 13 h 46"/>
                  <a:gd name="T6" fmla="*/ 0 w 30"/>
                  <a:gd name="T7" fmla="*/ 11 h 46"/>
                  <a:gd name="T8" fmla="*/ 2 w 30"/>
                  <a:gd name="T9" fmla="*/ 10 h 46"/>
                  <a:gd name="T10" fmla="*/ 3 w 30"/>
                  <a:gd name="T11" fmla="*/ 8 h 46"/>
                  <a:gd name="T12" fmla="*/ 3 w 30"/>
                  <a:gd name="T13" fmla="*/ 4 h 46"/>
                  <a:gd name="T14" fmla="*/ 5 w 30"/>
                  <a:gd name="T15" fmla="*/ 2 h 46"/>
                  <a:gd name="T16" fmla="*/ 7 w 30"/>
                  <a:gd name="T17" fmla="*/ 0 h 46"/>
                  <a:gd name="T18" fmla="*/ 13 w 30"/>
                  <a:gd name="T19" fmla="*/ 4 h 46"/>
                  <a:gd name="T20" fmla="*/ 17 w 30"/>
                  <a:gd name="T21" fmla="*/ 8 h 46"/>
                  <a:gd name="T22" fmla="*/ 21 w 30"/>
                  <a:gd name="T23" fmla="*/ 11 h 46"/>
                  <a:gd name="T24" fmla="*/ 25 w 30"/>
                  <a:gd name="T25" fmla="*/ 15 h 46"/>
                  <a:gd name="T26" fmla="*/ 27 w 30"/>
                  <a:gd name="T27" fmla="*/ 21 h 46"/>
                  <a:gd name="T28" fmla="*/ 28 w 30"/>
                  <a:gd name="T29" fmla="*/ 27 h 46"/>
                  <a:gd name="T30" fmla="*/ 30 w 30"/>
                  <a:gd name="T31" fmla="*/ 33 h 46"/>
                  <a:gd name="T32" fmla="*/ 30 w 30"/>
                  <a:gd name="T33" fmla="*/ 38 h 46"/>
                  <a:gd name="T34" fmla="*/ 30 w 30"/>
                  <a:gd name="T35" fmla="*/ 40 h 46"/>
                  <a:gd name="T36" fmla="*/ 30 w 30"/>
                  <a:gd name="T37" fmla="*/ 40 h 46"/>
                  <a:gd name="T38" fmla="*/ 30 w 30"/>
                  <a:gd name="T39" fmla="*/ 42 h 46"/>
                  <a:gd name="T40" fmla="*/ 30 w 30"/>
                  <a:gd name="T41" fmla="*/ 42 h 46"/>
                  <a:gd name="T42" fmla="*/ 30 w 30"/>
                  <a:gd name="T43" fmla="*/ 42 h 46"/>
                  <a:gd name="T44" fmla="*/ 30 w 30"/>
                  <a:gd name="T45" fmla="*/ 44 h 46"/>
                  <a:gd name="T46" fmla="*/ 30 w 30"/>
                  <a:gd name="T47" fmla="*/ 44 h 46"/>
                  <a:gd name="T48" fmla="*/ 30 w 30"/>
                  <a:gd name="T49" fmla="*/ 46 h 46"/>
                  <a:gd name="T50" fmla="*/ 30 w 30"/>
                  <a:gd name="T51" fmla="*/ 46 h 46"/>
                  <a:gd name="T52" fmla="*/ 28 w 30"/>
                  <a:gd name="T53" fmla="*/ 46 h 46"/>
                  <a:gd name="T54" fmla="*/ 28 w 30"/>
                  <a:gd name="T55" fmla="*/ 46 h 46"/>
                  <a:gd name="T56" fmla="*/ 28 w 30"/>
                  <a:gd name="T57" fmla="*/ 46 h 46"/>
                  <a:gd name="T58" fmla="*/ 27 w 30"/>
                  <a:gd name="T59" fmla="*/ 46 h 46"/>
                  <a:gd name="T60" fmla="*/ 27 w 30"/>
                  <a:gd name="T61" fmla="*/ 46 h 46"/>
                  <a:gd name="T62" fmla="*/ 27 w 30"/>
                  <a:gd name="T63" fmla="*/ 46 h 46"/>
                  <a:gd name="T64" fmla="*/ 25 w 30"/>
                  <a:gd name="T65" fmla="*/ 46 h 46"/>
                  <a:gd name="T66" fmla="*/ 21 w 30"/>
                  <a:gd name="T67" fmla="*/ 46 h 46"/>
                  <a:gd name="T68" fmla="*/ 15 w 30"/>
                  <a:gd name="T69" fmla="*/ 44 h 46"/>
                  <a:gd name="T70" fmla="*/ 11 w 30"/>
                  <a:gd name="T71" fmla="*/ 42 h 46"/>
                  <a:gd name="T72" fmla="*/ 7 w 30"/>
                  <a:gd name="T73" fmla="*/ 38 h 46"/>
                  <a:gd name="T74" fmla="*/ 3 w 30"/>
                  <a:gd name="T75" fmla="*/ 34 h 46"/>
                  <a:gd name="T76" fmla="*/ 2 w 30"/>
                  <a:gd name="T77" fmla="*/ 31 h 46"/>
                  <a:gd name="T78" fmla="*/ 0 w 30"/>
                  <a:gd name="T79" fmla="*/ 25 h 46"/>
                  <a:gd name="T80" fmla="*/ 0 w 30"/>
                  <a:gd name="T8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46">
                    <a:moveTo>
                      <a:pt x="0" y="19"/>
                    </a:moveTo>
                    <a:lnTo>
                      <a:pt x="0" y="17"/>
                    </a:lnTo>
                    <a:lnTo>
                      <a:pt x="0" y="13"/>
                    </a:lnTo>
                    <a:lnTo>
                      <a:pt x="0" y="11"/>
                    </a:lnTo>
                    <a:lnTo>
                      <a:pt x="2" y="10"/>
                    </a:lnTo>
                    <a:lnTo>
                      <a:pt x="3" y="8"/>
                    </a:lnTo>
                    <a:lnTo>
                      <a:pt x="3" y="4"/>
                    </a:lnTo>
                    <a:lnTo>
                      <a:pt x="5" y="2"/>
                    </a:lnTo>
                    <a:lnTo>
                      <a:pt x="7" y="0"/>
                    </a:lnTo>
                    <a:lnTo>
                      <a:pt x="13" y="4"/>
                    </a:lnTo>
                    <a:lnTo>
                      <a:pt x="17" y="8"/>
                    </a:lnTo>
                    <a:lnTo>
                      <a:pt x="21" y="11"/>
                    </a:lnTo>
                    <a:lnTo>
                      <a:pt x="25" y="15"/>
                    </a:lnTo>
                    <a:lnTo>
                      <a:pt x="27" y="21"/>
                    </a:lnTo>
                    <a:lnTo>
                      <a:pt x="28" y="27"/>
                    </a:lnTo>
                    <a:lnTo>
                      <a:pt x="30" y="33"/>
                    </a:lnTo>
                    <a:lnTo>
                      <a:pt x="30" y="38"/>
                    </a:lnTo>
                    <a:lnTo>
                      <a:pt x="30" y="40"/>
                    </a:lnTo>
                    <a:lnTo>
                      <a:pt x="30" y="40"/>
                    </a:lnTo>
                    <a:lnTo>
                      <a:pt x="30" y="42"/>
                    </a:lnTo>
                    <a:lnTo>
                      <a:pt x="30" y="42"/>
                    </a:lnTo>
                    <a:lnTo>
                      <a:pt x="30" y="42"/>
                    </a:lnTo>
                    <a:lnTo>
                      <a:pt x="30" y="44"/>
                    </a:lnTo>
                    <a:lnTo>
                      <a:pt x="30" y="44"/>
                    </a:lnTo>
                    <a:lnTo>
                      <a:pt x="30" y="46"/>
                    </a:lnTo>
                    <a:lnTo>
                      <a:pt x="30" y="46"/>
                    </a:lnTo>
                    <a:lnTo>
                      <a:pt x="28" y="46"/>
                    </a:lnTo>
                    <a:lnTo>
                      <a:pt x="28" y="46"/>
                    </a:lnTo>
                    <a:lnTo>
                      <a:pt x="28" y="46"/>
                    </a:lnTo>
                    <a:lnTo>
                      <a:pt x="27" y="46"/>
                    </a:lnTo>
                    <a:lnTo>
                      <a:pt x="27" y="46"/>
                    </a:lnTo>
                    <a:lnTo>
                      <a:pt x="27" y="46"/>
                    </a:lnTo>
                    <a:lnTo>
                      <a:pt x="25" y="46"/>
                    </a:lnTo>
                    <a:lnTo>
                      <a:pt x="21" y="46"/>
                    </a:lnTo>
                    <a:lnTo>
                      <a:pt x="15" y="44"/>
                    </a:lnTo>
                    <a:lnTo>
                      <a:pt x="11" y="42"/>
                    </a:lnTo>
                    <a:lnTo>
                      <a:pt x="7" y="38"/>
                    </a:lnTo>
                    <a:lnTo>
                      <a:pt x="3" y="34"/>
                    </a:lnTo>
                    <a:lnTo>
                      <a:pt x="2" y="31"/>
                    </a:lnTo>
                    <a:lnTo>
                      <a:pt x="0" y="25"/>
                    </a:lnTo>
                    <a:lnTo>
                      <a:pt x="0" y="19"/>
                    </a:lnTo>
                    <a:close/>
                  </a:path>
                </a:pathLst>
              </a:custGeom>
              <a:solidFill>
                <a:srgbClr val="FF3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315"/>
              <p:cNvSpPr>
                <a:spLocks/>
              </p:cNvSpPr>
              <p:nvPr/>
            </p:nvSpPr>
            <p:spPr bwMode="auto">
              <a:xfrm>
                <a:off x="5713413" y="4370388"/>
                <a:ext cx="80963" cy="42863"/>
              </a:xfrm>
              <a:custGeom>
                <a:avLst/>
                <a:gdLst>
                  <a:gd name="T0" fmla="*/ 3 w 51"/>
                  <a:gd name="T1" fmla="*/ 2 h 27"/>
                  <a:gd name="T2" fmla="*/ 11 w 51"/>
                  <a:gd name="T3" fmla="*/ 4 h 27"/>
                  <a:gd name="T4" fmla="*/ 17 w 51"/>
                  <a:gd name="T5" fmla="*/ 8 h 27"/>
                  <a:gd name="T6" fmla="*/ 23 w 51"/>
                  <a:gd name="T7" fmla="*/ 12 h 27"/>
                  <a:gd name="T8" fmla="*/ 27 w 51"/>
                  <a:gd name="T9" fmla="*/ 12 h 27"/>
                  <a:gd name="T10" fmla="*/ 32 w 51"/>
                  <a:gd name="T11" fmla="*/ 6 h 27"/>
                  <a:gd name="T12" fmla="*/ 38 w 51"/>
                  <a:gd name="T13" fmla="*/ 2 h 27"/>
                  <a:gd name="T14" fmla="*/ 46 w 51"/>
                  <a:gd name="T15" fmla="*/ 0 h 27"/>
                  <a:gd name="T16" fmla="*/ 51 w 51"/>
                  <a:gd name="T17" fmla="*/ 0 h 27"/>
                  <a:gd name="T18" fmla="*/ 51 w 51"/>
                  <a:gd name="T19" fmla="*/ 0 h 27"/>
                  <a:gd name="T20" fmla="*/ 51 w 51"/>
                  <a:gd name="T21" fmla="*/ 0 h 27"/>
                  <a:gd name="T22" fmla="*/ 51 w 51"/>
                  <a:gd name="T23" fmla="*/ 0 h 27"/>
                  <a:gd name="T24" fmla="*/ 51 w 51"/>
                  <a:gd name="T25" fmla="*/ 0 h 27"/>
                  <a:gd name="T26" fmla="*/ 51 w 51"/>
                  <a:gd name="T27" fmla="*/ 0 h 27"/>
                  <a:gd name="T28" fmla="*/ 51 w 51"/>
                  <a:gd name="T29" fmla="*/ 0 h 27"/>
                  <a:gd name="T30" fmla="*/ 51 w 51"/>
                  <a:gd name="T31" fmla="*/ 2 h 27"/>
                  <a:gd name="T32" fmla="*/ 51 w 51"/>
                  <a:gd name="T33" fmla="*/ 6 h 27"/>
                  <a:gd name="T34" fmla="*/ 48 w 51"/>
                  <a:gd name="T35" fmla="*/ 15 h 27"/>
                  <a:gd name="T36" fmla="*/ 42 w 51"/>
                  <a:gd name="T37" fmla="*/ 21 h 27"/>
                  <a:gd name="T38" fmla="*/ 32 w 51"/>
                  <a:gd name="T39" fmla="*/ 27 h 27"/>
                  <a:gd name="T40" fmla="*/ 28 w 51"/>
                  <a:gd name="T41" fmla="*/ 27 h 27"/>
                  <a:gd name="T42" fmla="*/ 27 w 51"/>
                  <a:gd name="T43" fmla="*/ 27 h 27"/>
                  <a:gd name="T44" fmla="*/ 27 w 51"/>
                  <a:gd name="T45" fmla="*/ 27 h 27"/>
                  <a:gd name="T46" fmla="*/ 25 w 51"/>
                  <a:gd name="T47" fmla="*/ 27 h 27"/>
                  <a:gd name="T48" fmla="*/ 25 w 51"/>
                  <a:gd name="T49" fmla="*/ 27 h 27"/>
                  <a:gd name="T50" fmla="*/ 25 w 51"/>
                  <a:gd name="T51" fmla="*/ 27 h 27"/>
                  <a:gd name="T52" fmla="*/ 23 w 51"/>
                  <a:gd name="T53" fmla="*/ 27 h 27"/>
                  <a:gd name="T54" fmla="*/ 23 w 51"/>
                  <a:gd name="T55" fmla="*/ 27 h 27"/>
                  <a:gd name="T56" fmla="*/ 17 w 51"/>
                  <a:gd name="T57" fmla="*/ 27 h 27"/>
                  <a:gd name="T58" fmla="*/ 9 w 51"/>
                  <a:gd name="T59" fmla="*/ 21 h 27"/>
                  <a:gd name="T60" fmla="*/ 3 w 51"/>
                  <a:gd name="T61" fmla="*/ 15 h 27"/>
                  <a:gd name="T62" fmla="*/ 0 w 51"/>
                  <a:gd name="T63" fmla="*/ 6 h 27"/>
                  <a:gd name="T64" fmla="*/ 0 w 51"/>
                  <a:gd name="T65" fmla="*/ 2 h 27"/>
                  <a:gd name="T66" fmla="*/ 0 w 51"/>
                  <a:gd name="T67" fmla="*/ 2 h 27"/>
                  <a:gd name="T68" fmla="*/ 0 w 51"/>
                  <a:gd name="T69" fmla="*/ 2 h 27"/>
                  <a:gd name="T70" fmla="*/ 0 w 51"/>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27">
                    <a:moveTo>
                      <a:pt x="0" y="2"/>
                    </a:moveTo>
                    <a:lnTo>
                      <a:pt x="3" y="2"/>
                    </a:lnTo>
                    <a:lnTo>
                      <a:pt x="7" y="2"/>
                    </a:lnTo>
                    <a:lnTo>
                      <a:pt x="11" y="4"/>
                    </a:lnTo>
                    <a:lnTo>
                      <a:pt x="13" y="6"/>
                    </a:lnTo>
                    <a:lnTo>
                      <a:pt x="17" y="8"/>
                    </a:lnTo>
                    <a:lnTo>
                      <a:pt x="19" y="10"/>
                    </a:lnTo>
                    <a:lnTo>
                      <a:pt x="23" y="12"/>
                    </a:lnTo>
                    <a:lnTo>
                      <a:pt x="25" y="14"/>
                    </a:lnTo>
                    <a:lnTo>
                      <a:pt x="27" y="12"/>
                    </a:lnTo>
                    <a:lnTo>
                      <a:pt x="28" y="8"/>
                    </a:lnTo>
                    <a:lnTo>
                      <a:pt x="32" y="6"/>
                    </a:lnTo>
                    <a:lnTo>
                      <a:pt x="34" y="4"/>
                    </a:lnTo>
                    <a:lnTo>
                      <a:pt x="38" y="2"/>
                    </a:lnTo>
                    <a:lnTo>
                      <a:pt x="42" y="0"/>
                    </a:lnTo>
                    <a:lnTo>
                      <a:pt x="46"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2"/>
                    </a:lnTo>
                    <a:lnTo>
                      <a:pt x="51" y="2"/>
                    </a:lnTo>
                    <a:lnTo>
                      <a:pt x="51" y="6"/>
                    </a:lnTo>
                    <a:lnTo>
                      <a:pt x="50" y="12"/>
                    </a:lnTo>
                    <a:lnTo>
                      <a:pt x="48" y="15"/>
                    </a:lnTo>
                    <a:lnTo>
                      <a:pt x="44" y="19"/>
                    </a:lnTo>
                    <a:lnTo>
                      <a:pt x="42" y="21"/>
                    </a:lnTo>
                    <a:lnTo>
                      <a:pt x="38" y="25"/>
                    </a:lnTo>
                    <a:lnTo>
                      <a:pt x="32" y="27"/>
                    </a:lnTo>
                    <a:lnTo>
                      <a:pt x="28" y="27"/>
                    </a:lnTo>
                    <a:lnTo>
                      <a:pt x="28" y="27"/>
                    </a:lnTo>
                    <a:lnTo>
                      <a:pt x="27" y="27"/>
                    </a:lnTo>
                    <a:lnTo>
                      <a:pt x="27" y="27"/>
                    </a:lnTo>
                    <a:lnTo>
                      <a:pt x="27" y="27"/>
                    </a:lnTo>
                    <a:lnTo>
                      <a:pt x="27" y="27"/>
                    </a:lnTo>
                    <a:lnTo>
                      <a:pt x="27" y="27"/>
                    </a:lnTo>
                    <a:lnTo>
                      <a:pt x="25" y="27"/>
                    </a:lnTo>
                    <a:lnTo>
                      <a:pt x="25" y="27"/>
                    </a:lnTo>
                    <a:lnTo>
                      <a:pt x="25" y="27"/>
                    </a:lnTo>
                    <a:lnTo>
                      <a:pt x="25" y="27"/>
                    </a:lnTo>
                    <a:lnTo>
                      <a:pt x="25" y="27"/>
                    </a:lnTo>
                    <a:lnTo>
                      <a:pt x="23" y="27"/>
                    </a:lnTo>
                    <a:lnTo>
                      <a:pt x="23" y="27"/>
                    </a:lnTo>
                    <a:lnTo>
                      <a:pt x="23" y="27"/>
                    </a:lnTo>
                    <a:lnTo>
                      <a:pt x="23" y="27"/>
                    </a:lnTo>
                    <a:lnTo>
                      <a:pt x="23" y="27"/>
                    </a:lnTo>
                    <a:lnTo>
                      <a:pt x="17" y="27"/>
                    </a:lnTo>
                    <a:lnTo>
                      <a:pt x="13" y="25"/>
                    </a:lnTo>
                    <a:lnTo>
                      <a:pt x="9" y="21"/>
                    </a:lnTo>
                    <a:lnTo>
                      <a:pt x="5" y="19"/>
                    </a:lnTo>
                    <a:lnTo>
                      <a:pt x="3" y="15"/>
                    </a:lnTo>
                    <a:lnTo>
                      <a:pt x="2" y="12"/>
                    </a:lnTo>
                    <a:lnTo>
                      <a:pt x="0" y="6"/>
                    </a:lnTo>
                    <a:lnTo>
                      <a:pt x="0" y="2"/>
                    </a:lnTo>
                    <a:lnTo>
                      <a:pt x="0" y="2"/>
                    </a:lnTo>
                    <a:lnTo>
                      <a:pt x="0" y="2"/>
                    </a:lnTo>
                    <a:lnTo>
                      <a:pt x="0" y="2"/>
                    </a:lnTo>
                    <a:lnTo>
                      <a:pt x="0" y="2"/>
                    </a:lnTo>
                    <a:lnTo>
                      <a:pt x="0" y="2"/>
                    </a:lnTo>
                    <a:lnTo>
                      <a:pt x="0" y="2"/>
                    </a:lnTo>
                    <a:lnTo>
                      <a:pt x="0" y="2"/>
                    </a:lnTo>
                    <a:lnTo>
                      <a:pt x="0" y="2"/>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7" name="テキスト ボックス 186"/>
            <p:cNvSpPr txBox="1"/>
            <p:nvPr/>
          </p:nvSpPr>
          <p:spPr>
            <a:xfrm>
              <a:off x="192107" y="2600980"/>
              <a:ext cx="954107" cy="1015663"/>
            </a:xfrm>
            <a:prstGeom prst="rect">
              <a:avLst/>
            </a:prstGeom>
            <a:noFill/>
          </p:spPr>
          <p:txBody>
            <a:bodyPr wrap="none" rtlCol="0">
              <a:spAutoFit/>
            </a:bodyPr>
            <a:lstStyle/>
            <a:p>
              <a:r>
                <a:rPr kumimoji="1" lang="ja-JP" altLang="en-US" sz="6000" dirty="0" smtClean="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梅</a:t>
              </a:r>
              <a:endPar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endParaRPr>
            </a:p>
          </p:txBody>
        </p:sp>
        <p:sp>
          <p:nvSpPr>
            <p:cNvPr id="276" name="角丸四角形 275"/>
            <p:cNvSpPr/>
            <p:nvPr/>
          </p:nvSpPr>
          <p:spPr bwMode="auto">
            <a:xfrm>
              <a:off x="1295400" y="2695502"/>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お願いします</a:t>
              </a:r>
            </a:p>
          </p:txBody>
        </p:sp>
        <p:sp>
          <p:nvSpPr>
            <p:cNvPr id="277" name="角丸四角形 276"/>
            <p:cNvSpPr/>
            <p:nvPr/>
          </p:nvSpPr>
          <p:spPr bwMode="auto">
            <a:xfrm>
              <a:off x="2819400" y="2700299"/>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できません</a:t>
              </a:r>
            </a:p>
          </p:txBody>
        </p:sp>
        <p:sp>
          <p:nvSpPr>
            <p:cNvPr id="278" name="角丸四角形 277"/>
            <p:cNvSpPr/>
            <p:nvPr/>
          </p:nvSpPr>
          <p:spPr bwMode="auto">
            <a:xfrm>
              <a:off x="4343400" y="2704429"/>
              <a:ext cx="1219200" cy="439415"/>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このやり方でやりましょう</a:t>
              </a:r>
            </a:p>
          </p:txBody>
        </p:sp>
        <p:sp>
          <p:nvSpPr>
            <p:cNvPr id="3" name="テキスト ボックス 2"/>
            <p:cNvSpPr txBox="1"/>
            <p:nvPr/>
          </p:nvSpPr>
          <p:spPr>
            <a:xfrm>
              <a:off x="1295400" y="3134380"/>
              <a:ext cx="5029200" cy="523220"/>
            </a:xfrm>
            <a:prstGeom prst="rect">
              <a:avLst/>
            </a:prstGeom>
            <a:noFill/>
          </p:spPr>
          <p:txBody>
            <a:bodyPr wrap="square" rtlCol="0">
              <a:spAutoFit/>
            </a:bodyPr>
            <a:lstStyle/>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提供者の視点</a:t>
              </a:r>
              <a:endParaRPr kumimoji="1" lang="en-US" altLang="ja-JP" sz="1400" dirty="0" smtClean="0">
                <a:solidFill>
                  <a:srgbClr val="FF9900"/>
                </a:solidFill>
                <a:latin typeface="HGP創英角ｺﾞｼｯｸUB" pitchFamily="50" charset="-128"/>
                <a:ea typeface="HGP創英角ｺﾞｼｯｸUB" pitchFamily="50" charset="-128"/>
              </a:endParaRPr>
            </a:p>
            <a:p>
              <a:pPr marL="285750" indent="-285750">
                <a:spcBef>
                  <a:spcPts val="0"/>
                </a:spcBef>
                <a:buFont typeface="Wingdings" pitchFamily="2" charset="2"/>
                <a:buChar char="l"/>
              </a:pPr>
              <a:r>
                <a:rPr kumimoji="1" lang="ja-JP" altLang="en-US" sz="1400" dirty="0">
                  <a:solidFill>
                    <a:srgbClr val="FF9900"/>
                  </a:solidFill>
                  <a:latin typeface="HGP創英角ｺﾞｼｯｸUB" pitchFamily="50" charset="-128"/>
                  <a:ea typeface="HGP創英角ｺﾞｼｯｸUB" pitchFamily="50" charset="-128"/>
                </a:rPr>
                <a:t>お客様</a:t>
              </a:r>
              <a:r>
                <a:rPr kumimoji="1" lang="ja-JP" altLang="en-US" sz="1400" dirty="0" smtClean="0">
                  <a:solidFill>
                    <a:srgbClr val="FF9900"/>
                  </a:solidFill>
                  <a:latin typeface="HGP創英角ｺﾞｼｯｸUB" pitchFamily="50" charset="-128"/>
                  <a:ea typeface="HGP創英角ｺﾞｼｯｸUB" pitchFamily="50" charset="-128"/>
                </a:rPr>
                <a:t>の価値ではなく、自分の価値を優先したアプローチ</a:t>
              </a:r>
              <a:endParaRPr kumimoji="1" lang="ja-JP" altLang="en-US" sz="1400" dirty="0">
                <a:solidFill>
                  <a:srgbClr val="FF9900"/>
                </a:solidFill>
                <a:latin typeface="HGP創英角ｺﾞｼｯｸUB" pitchFamily="50" charset="-128"/>
                <a:ea typeface="HGP創英角ｺﾞｼｯｸUB" pitchFamily="50" charset="-128"/>
              </a:endParaRPr>
            </a:p>
          </p:txBody>
        </p:sp>
        <p:sp>
          <p:nvSpPr>
            <p:cNvPr id="295" name="右矢印 294"/>
            <p:cNvSpPr/>
            <p:nvPr/>
          </p:nvSpPr>
          <p:spPr bwMode="auto">
            <a:xfrm>
              <a:off x="2590800" y="28194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8" name="右矢印 297"/>
            <p:cNvSpPr/>
            <p:nvPr/>
          </p:nvSpPr>
          <p:spPr bwMode="auto">
            <a:xfrm>
              <a:off x="4114800" y="28194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7" name="グループ化 6"/>
          <p:cNvGrpSpPr/>
          <p:nvPr/>
        </p:nvGrpSpPr>
        <p:grpSpPr>
          <a:xfrm>
            <a:off x="192107" y="3708737"/>
            <a:ext cx="8418493" cy="1220927"/>
            <a:chOff x="192107" y="3708737"/>
            <a:chExt cx="8418493" cy="1220927"/>
          </a:xfrm>
        </p:grpSpPr>
        <p:grpSp>
          <p:nvGrpSpPr>
            <p:cNvPr id="140" name="グループ化 139"/>
            <p:cNvGrpSpPr/>
            <p:nvPr/>
          </p:nvGrpSpPr>
          <p:grpSpPr>
            <a:xfrm>
              <a:off x="344507" y="3886200"/>
              <a:ext cx="586668" cy="712788"/>
              <a:chOff x="4567238" y="4433888"/>
              <a:chExt cx="682625" cy="1425575"/>
            </a:xfrm>
          </p:grpSpPr>
          <p:sp>
            <p:nvSpPr>
              <p:cNvPr id="141" name="Rectangle 338"/>
              <p:cNvSpPr>
                <a:spLocks noChangeArrowheads="1"/>
              </p:cNvSpPr>
              <p:nvPr/>
            </p:nvSpPr>
            <p:spPr bwMode="auto">
              <a:xfrm>
                <a:off x="4902200" y="4433888"/>
                <a:ext cx="49213" cy="142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339"/>
              <p:cNvSpPr>
                <a:spLocks noChangeArrowheads="1"/>
              </p:cNvSpPr>
              <p:nvPr/>
            </p:nvSpPr>
            <p:spPr bwMode="auto">
              <a:xfrm>
                <a:off x="4835525" y="4433888"/>
                <a:ext cx="85725" cy="1425575"/>
              </a:xfrm>
              <a:prstGeom prst="rect">
                <a:avLst/>
              </a:prstGeom>
              <a:solidFill>
                <a:srgbClr val="32E5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40"/>
              <p:cNvSpPr>
                <a:spLocks noChangeArrowheads="1"/>
              </p:cNvSpPr>
              <p:nvPr/>
            </p:nvSpPr>
            <p:spPr bwMode="auto">
              <a:xfrm>
                <a:off x="4935538" y="4433888"/>
                <a:ext cx="49213" cy="1425575"/>
              </a:xfrm>
              <a:prstGeom prst="rect">
                <a:avLst/>
              </a:prstGeom>
              <a:solidFill>
                <a:srgbClr val="32B2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341"/>
              <p:cNvSpPr>
                <a:spLocks/>
              </p:cNvSpPr>
              <p:nvPr/>
            </p:nvSpPr>
            <p:spPr bwMode="auto">
              <a:xfrm>
                <a:off x="4824413" y="4538663"/>
                <a:ext cx="176213" cy="50800"/>
              </a:xfrm>
              <a:custGeom>
                <a:avLst/>
                <a:gdLst>
                  <a:gd name="T0" fmla="*/ 105 w 111"/>
                  <a:gd name="T1" fmla="*/ 32 h 32"/>
                  <a:gd name="T2" fmla="*/ 111 w 111"/>
                  <a:gd name="T3" fmla="*/ 15 h 32"/>
                  <a:gd name="T4" fmla="*/ 105 w 111"/>
                  <a:gd name="T5" fmla="*/ 0 h 32"/>
                  <a:gd name="T6" fmla="*/ 7 w 111"/>
                  <a:gd name="T7" fmla="*/ 0 h 32"/>
                  <a:gd name="T8" fmla="*/ 0 w 111"/>
                  <a:gd name="T9" fmla="*/ 15 h 32"/>
                  <a:gd name="T10" fmla="*/ 7 w 111"/>
                  <a:gd name="T11" fmla="*/ 32 h 32"/>
                  <a:gd name="T12" fmla="*/ 105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05" y="32"/>
                    </a:moveTo>
                    <a:lnTo>
                      <a:pt x="111" y="15"/>
                    </a:lnTo>
                    <a:lnTo>
                      <a:pt x="105" y="0"/>
                    </a:lnTo>
                    <a:lnTo>
                      <a:pt x="7" y="0"/>
                    </a:lnTo>
                    <a:lnTo>
                      <a:pt x="0" y="15"/>
                    </a:lnTo>
                    <a:lnTo>
                      <a:pt x="7" y="32"/>
                    </a:lnTo>
                    <a:lnTo>
                      <a:pt x="105" y="32"/>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342"/>
              <p:cNvSpPr>
                <a:spLocks noChangeShapeType="1"/>
              </p:cNvSpPr>
              <p:nvPr/>
            </p:nvSpPr>
            <p:spPr bwMode="auto">
              <a:xfrm>
                <a:off x="4845050" y="4535488"/>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43"/>
              <p:cNvSpPr>
                <a:spLocks noChangeShapeType="1"/>
              </p:cNvSpPr>
              <p:nvPr/>
            </p:nvSpPr>
            <p:spPr bwMode="auto">
              <a:xfrm>
                <a:off x="4832350" y="4565650"/>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344"/>
              <p:cNvSpPr>
                <a:spLocks noChangeShapeType="1"/>
              </p:cNvSpPr>
              <p:nvPr/>
            </p:nvSpPr>
            <p:spPr bwMode="auto">
              <a:xfrm>
                <a:off x="4838700" y="458946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345"/>
              <p:cNvSpPr>
                <a:spLocks/>
              </p:cNvSpPr>
              <p:nvPr/>
            </p:nvSpPr>
            <p:spPr bwMode="auto">
              <a:xfrm>
                <a:off x="4824413" y="5210175"/>
                <a:ext cx="176213" cy="52388"/>
              </a:xfrm>
              <a:custGeom>
                <a:avLst/>
                <a:gdLst>
                  <a:gd name="T0" fmla="*/ 105 w 111"/>
                  <a:gd name="T1" fmla="*/ 33 h 33"/>
                  <a:gd name="T2" fmla="*/ 111 w 111"/>
                  <a:gd name="T3" fmla="*/ 16 h 33"/>
                  <a:gd name="T4" fmla="*/ 105 w 111"/>
                  <a:gd name="T5" fmla="*/ 0 h 33"/>
                  <a:gd name="T6" fmla="*/ 7 w 111"/>
                  <a:gd name="T7" fmla="*/ 0 h 33"/>
                  <a:gd name="T8" fmla="*/ 0 w 111"/>
                  <a:gd name="T9" fmla="*/ 16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6"/>
                    </a:lnTo>
                    <a:lnTo>
                      <a:pt x="105" y="0"/>
                    </a:lnTo>
                    <a:lnTo>
                      <a:pt x="7" y="0"/>
                    </a:lnTo>
                    <a:lnTo>
                      <a:pt x="0" y="16"/>
                    </a:lnTo>
                    <a:lnTo>
                      <a:pt x="7" y="33"/>
                    </a:lnTo>
                    <a:lnTo>
                      <a:pt x="105" y="33"/>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46"/>
              <p:cNvSpPr>
                <a:spLocks noChangeShapeType="1"/>
              </p:cNvSpPr>
              <p:nvPr/>
            </p:nvSpPr>
            <p:spPr bwMode="auto">
              <a:xfrm>
                <a:off x="4845050" y="5208588"/>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47"/>
              <p:cNvSpPr>
                <a:spLocks noChangeShapeType="1"/>
              </p:cNvSpPr>
              <p:nvPr/>
            </p:nvSpPr>
            <p:spPr bwMode="auto">
              <a:xfrm>
                <a:off x="4832350" y="5238750"/>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48"/>
              <p:cNvSpPr>
                <a:spLocks noChangeShapeType="1"/>
              </p:cNvSpPr>
              <p:nvPr/>
            </p:nvSpPr>
            <p:spPr bwMode="auto">
              <a:xfrm>
                <a:off x="4838700" y="526256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349"/>
              <p:cNvSpPr>
                <a:spLocks/>
              </p:cNvSpPr>
              <p:nvPr/>
            </p:nvSpPr>
            <p:spPr bwMode="auto">
              <a:xfrm>
                <a:off x="4824413" y="5749925"/>
                <a:ext cx="176213" cy="52388"/>
              </a:xfrm>
              <a:custGeom>
                <a:avLst/>
                <a:gdLst>
                  <a:gd name="T0" fmla="*/ 105 w 111"/>
                  <a:gd name="T1" fmla="*/ 33 h 33"/>
                  <a:gd name="T2" fmla="*/ 111 w 111"/>
                  <a:gd name="T3" fmla="*/ 17 h 33"/>
                  <a:gd name="T4" fmla="*/ 105 w 111"/>
                  <a:gd name="T5" fmla="*/ 0 h 33"/>
                  <a:gd name="T6" fmla="*/ 7 w 111"/>
                  <a:gd name="T7" fmla="*/ 0 h 33"/>
                  <a:gd name="T8" fmla="*/ 0 w 111"/>
                  <a:gd name="T9" fmla="*/ 15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7"/>
                    </a:lnTo>
                    <a:lnTo>
                      <a:pt x="105" y="0"/>
                    </a:lnTo>
                    <a:lnTo>
                      <a:pt x="7" y="0"/>
                    </a:lnTo>
                    <a:lnTo>
                      <a:pt x="0" y="15"/>
                    </a:lnTo>
                    <a:lnTo>
                      <a:pt x="7" y="33"/>
                    </a:lnTo>
                    <a:lnTo>
                      <a:pt x="105" y="33"/>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50"/>
              <p:cNvSpPr>
                <a:spLocks noChangeShapeType="1"/>
              </p:cNvSpPr>
              <p:nvPr/>
            </p:nvSpPr>
            <p:spPr bwMode="auto">
              <a:xfrm>
                <a:off x="4845050" y="5746750"/>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51"/>
              <p:cNvSpPr>
                <a:spLocks noChangeShapeType="1"/>
              </p:cNvSpPr>
              <p:nvPr/>
            </p:nvSpPr>
            <p:spPr bwMode="auto">
              <a:xfrm>
                <a:off x="4832350" y="5776913"/>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Line 352"/>
              <p:cNvSpPr>
                <a:spLocks noChangeShapeType="1"/>
              </p:cNvSpPr>
              <p:nvPr/>
            </p:nvSpPr>
            <p:spPr bwMode="auto">
              <a:xfrm>
                <a:off x="4838700" y="580231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353"/>
              <p:cNvSpPr>
                <a:spLocks/>
              </p:cNvSpPr>
              <p:nvPr/>
            </p:nvSpPr>
            <p:spPr bwMode="auto">
              <a:xfrm>
                <a:off x="4708525" y="4648200"/>
                <a:ext cx="227013" cy="169863"/>
              </a:xfrm>
              <a:custGeom>
                <a:avLst/>
                <a:gdLst>
                  <a:gd name="T0" fmla="*/ 143 w 143"/>
                  <a:gd name="T1" fmla="*/ 2 h 107"/>
                  <a:gd name="T2" fmla="*/ 132 w 143"/>
                  <a:gd name="T3" fmla="*/ 0 h 107"/>
                  <a:gd name="T4" fmla="*/ 120 w 143"/>
                  <a:gd name="T5" fmla="*/ 0 h 107"/>
                  <a:gd name="T6" fmla="*/ 107 w 143"/>
                  <a:gd name="T7" fmla="*/ 2 h 107"/>
                  <a:gd name="T8" fmla="*/ 96 w 143"/>
                  <a:gd name="T9" fmla="*/ 3 h 107"/>
                  <a:gd name="T10" fmla="*/ 84 w 143"/>
                  <a:gd name="T11" fmla="*/ 7 h 107"/>
                  <a:gd name="T12" fmla="*/ 73 w 143"/>
                  <a:gd name="T13" fmla="*/ 11 h 107"/>
                  <a:gd name="T14" fmla="*/ 61 w 143"/>
                  <a:gd name="T15" fmla="*/ 17 h 107"/>
                  <a:gd name="T16" fmla="*/ 51 w 143"/>
                  <a:gd name="T17" fmla="*/ 25 h 107"/>
                  <a:gd name="T18" fmla="*/ 40 w 143"/>
                  <a:gd name="T19" fmla="*/ 32 h 107"/>
                  <a:gd name="T20" fmla="*/ 32 w 143"/>
                  <a:gd name="T21" fmla="*/ 42 h 107"/>
                  <a:gd name="T22" fmla="*/ 25 w 143"/>
                  <a:gd name="T23" fmla="*/ 51 h 107"/>
                  <a:gd name="T24" fmla="*/ 17 w 143"/>
                  <a:gd name="T25" fmla="*/ 61 h 107"/>
                  <a:gd name="T26" fmla="*/ 11 w 143"/>
                  <a:gd name="T27" fmla="*/ 71 h 107"/>
                  <a:gd name="T28" fmla="*/ 5 w 143"/>
                  <a:gd name="T29" fmla="*/ 82 h 107"/>
                  <a:gd name="T30" fmla="*/ 2 w 143"/>
                  <a:gd name="T31" fmla="*/ 94 h 107"/>
                  <a:gd name="T32" fmla="*/ 0 w 143"/>
                  <a:gd name="T33" fmla="*/ 105 h 107"/>
                  <a:gd name="T34" fmla="*/ 11 w 143"/>
                  <a:gd name="T35" fmla="*/ 107 h 107"/>
                  <a:gd name="T36" fmla="*/ 23 w 143"/>
                  <a:gd name="T37" fmla="*/ 107 h 107"/>
                  <a:gd name="T38" fmla="*/ 36 w 143"/>
                  <a:gd name="T39" fmla="*/ 105 h 107"/>
                  <a:gd name="T40" fmla="*/ 48 w 143"/>
                  <a:gd name="T41" fmla="*/ 103 h 107"/>
                  <a:gd name="T42" fmla="*/ 59 w 143"/>
                  <a:gd name="T43" fmla="*/ 99 h 107"/>
                  <a:gd name="T44" fmla="*/ 71 w 143"/>
                  <a:gd name="T45" fmla="*/ 96 h 107"/>
                  <a:gd name="T46" fmla="*/ 82 w 143"/>
                  <a:gd name="T47" fmla="*/ 90 h 107"/>
                  <a:gd name="T48" fmla="*/ 92 w 143"/>
                  <a:gd name="T49" fmla="*/ 82 h 107"/>
                  <a:gd name="T50" fmla="*/ 103 w 143"/>
                  <a:gd name="T51" fmla="*/ 74 h 107"/>
                  <a:gd name="T52" fmla="*/ 111 w 143"/>
                  <a:gd name="T53" fmla="*/ 65 h 107"/>
                  <a:gd name="T54" fmla="*/ 119 w 143"/>
                  <a:gd name="T55" fmla="*/ 55 h 107"/>
                  <a:gd name="T56" fmla="*/ 126 w 143"/>
                  <a:gd name="T57" fmla="*/ 46 h 107"/>
                  <a:gd name="T58" fmla="*/ 132 w 143"/>
                  <a:gd name="T59" fmla="*/ 36 h 107"/>
                  <a:gd name="T60" fmla="*/ 138 w 143"/>
                  <a:gd name="T61" fmla="*/ 25 h 107"/>
                  <a:gd name="T62" fmla="*/ 142 w 143"/>
                  <a:gd name="T63" fmla="*/ 13 h 107"/>
                  <a:gd name="T64" fmla="*/ 143 w 143"/>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07">
                    <a:moveTo>
                      <a:pt x="143" y="2"/>
                    </a:moveTo>
                    <a:lnTo>
                      <a:pt x="132" y="0"/>
                    </a:lnTo>
                    <a:lnTo>
                      <a:pt x="120" y="0"/>
                    </a:lnTo>
                    <a:lnTo>
                      <a:pt x="107" y="2"/>
                    </a:lnTo>
                    <a:lnTo>
                      <a:pt x="96" y="3"/>
                    </a:lnTo>
                    <a:lnTo>
                      <a:pt x="84" y="7"/>
                    </a:lnTo>
                    <a:lnTo>
                      <a:pt x="73" y="11"/>
                    </a:lnTo>
                    <a:lnTo>
                      <a:pt x="61" y="17"/>
                    </a:lnTo>
                    <a:lnTo>
                      <a:pt x="51" y="25"/>
                    </a:lnTo>
                    <a:lnTo>
                      <a:pt x="40" y="32"/>
                    </a:lnTo>
                    <a:lnTo>
                      <a:pt x="32" y="42"/>
                    </a:lnTo>
                    <a:lnTo>
                      <a:pt x="25" y="51"/>
                    </a:lnTo>
                    <a:lnTo>
                      <a:pt x="17" y="61"/>
                    </a:lnTo>
                    <a:lnTo>
                      <a:pt x="11" y="71"/>
                    </a:lnTo>
                    <a:lnTo>
                      <a:pt x="5" y="82"/>
                    </a:lnTo>
                    <a:lnTo>
                      <a:pt x="2" y="94"/>
                    </a:lnTo>
                    <a:lnTo>
                      <a:pt x="0" y="105"/>
                    </a:lnTo>
                    <a:lnTo>
                      <a:pt x="11" y="107"/>
                    </a:lnTo>
                    <a:lnTo>
                      <a:pt x="23" y="107"/>
                    </a:lnTo>
                    <a:lnTo>
                      <a:pt x="36" y="105"/>
                    </a:lnTo>
                    <a:lnTo>
                      <a:pt x="48" y="103"/>
                    </a:lnTo>
                    <a:lnTo>
                      <a:pt x="59" y="99"/>
                    </a:lnTo>
                    <a:lnTo>
                      <a:pt x="71" y="96"/>
                    </a:lnTo>
                    <a:lnTo>
                      <a:pt x="82" y="90"/>
                    </a:lnTo>
                    <a:lnTo>
                      <a:pt x="92" y="82"/>
                    </a:lnTo>
                    <a:lnTo>
                      <a:pt x="103" y="74"/>
                    </a:lnTo>
                    <a:lnTo>
                      <a:pt x="111" y="65"/>
                    </a:lnTo>
                    <a:lnTo>
                      <a:pt x="119" y="55"/>
                    </a:lnTo>
                    <a:lnTo>
                      <a:pt x="126" y="46"/>
                    </a:lnTo>
                    <a:lnTo>
                      <a:pt x="132" y="36"/>
                    </a:lnTo>
                    <a:lnTo>
                      <a:pt x="138" y="25"/>
                    </a:lnTo>
                    <a:lnTo>
                      <a:pt x="142" y="13"/>
                    </a:lnTo>
                    <a:lnTo>
                      <a:pt x="143" y="2"/>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354"/>
              <p:cNvSpPr>
                <a:spLocks noChangeShapeType="1"/>
              </p:cNvSpPr>
              <p:nvPr/>
            </p:nvSpPr>
            <p:spPr bwMode="auto">
              <a:xfrm flipH="1">
                <a:off x="4719638" y="4656138"/>
                <a:ext cx="207963" cy="149225"/>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355"/>
              <p:cNvSpPr>
                <a:spLocks/>
              </p:cNvSpPr>
              <p:nvPr/>
            </p:nvSpPr>
            <p:spPr bwMode="auto">
              <a:xfrm>
                <a:off x="4935538" y="4651375"/>
                <a:ext cx="174625" cy="222250"/>
              </a:xfrm>
              <a:custGeom>
                <a:avLst/>
                <a:gdLst>
                  <a:gd name="T0" fmla="*/ 0 w 110"/>
                  <a:gd name="T1" fmla="*/ 0 h 140"/>
                  <a:gd name="T2" fmla="*/ 12 w 110"/>
                  <a:gd name="T3" fmla="*/ 1 h 140"/>
                  <a:gd name="T4" fmla="*/ 23 w 110"/>
                  <a:gd name="T5" fmla="*/ 5 h 140"/>
                  <a:gd name="T6" fmla="*/ 35 w 110"/>
                  <a:gd name="T7" fmla="*/ 9 h 140"/>
                  <a:gd name="T8" fmla="*/ 47 w 110"/>
                  <a:gd name="T9" fmla="*/ 15 h 140"/>
                  <a:gd name="T10" fmla="*/ 56 w 110"/>
                  <a:gd name="T11" fmla="*/ 21 h 140"/>
                  <a:gd name="T12" fmla="*/ 66 w 110"/>
                  <a:gd name="T13" fmla="*/ 28 h 140"/>
                  <a:gd name="T14" fmla="*/ 75 w 110"/>
                  <a:gd name="T15" fmla="*/ 38 h 140"/>
                  <a:gd name="T16" fmla="*/ 83 w 110"/>
                  <a:gd name="T17" fmla="*/ 48 h 140"/>
                  <a:gd name="T18" fmla="*/ 91 w 110"/>
                  <a:gd name="T19" fmla="*/ 59 h 140"/>
                  <a:gd name="T20" fmla="*/ 96 w 110"/>
                  <a:gd name="T21" fmla="*/ 69 h 140"/>
                  <a:gd name="T22" fmla="*/ 102 w 110"/>
                  <a:gd name="T23" fmla="*/ 80 h 140"/>
                  <a:gd name="T24" fmla="*/ 106 w 110"/>
                  <a:gd name="T25" fmla="*/ 92 h 140"/>
                  <a:gd name="T26" fmla="*/ 108 w 110"/>
                  <a:gd name="T27" fmla="*/ 103 h 140"/>
                  <a:gd name="T28" fmla="*/ 110 w 110"/>
                  <a:gd name="T29" fmla="*/ 115 h 140"/>
                  <a:gd name="T30" fmla="*/ 110 w 110"/>
                  <a:gd name="T31" fmla="*/ 128 h 140"/>
                  <a:gd name="T32" fmla="*/ 110 w 110"/>
                  <a:gd name="T33" fmla="*/ 140 h 140"/>
                  <a:gd name="T34" fmla="*/ 98 w 110"/>
                  <a:gd name="T35" fmla="*/ 138 h 140"/>
                  <a:gd name="T36" fmla="*/ 87 w 110"/>
                  <a:gd name="T37" fmla="*/ 134 h 140"/>
                  <a:gd name="T38" fmla="*/ 75 w 110"/>
                  <a:gd name="T39" fmla="*/ 130 h 140"/>
                  <a:gd name="T40" fmla="*/ 64 w 110"/>
                  <a:gd name="T41" fmla="*/ 124 h 140"/>
                  <a:gd name="T42" fmla="*/ 54 w 110"/>
                  <a:gd name="T43" fmla="*/ 117 h 140"/>
                  <a:gd name="T44" fmla="*/ 45 w 110"/>
                  <a:gd name="T45" fmla="*/ 109 h 140"/>
                  <a:gd name="T46" fmla="*/ 35 w 110"/>
                  <a:gd name="T47" fmla="*/ 101 h 140"/>
                  <a:gd name="T48" fmla="*/ 27 w 110"/>
                  <a:gd name="T49" fmla="*/ 92 h 140"/>
                  <a:gd name="T50" fmla="*/ 20 w 110"/>
                  <a:gd name="T51" fmla="*/ 80 h 140"/>
                  <a:gd name="T52" fmla="*/ 14 w 110"/>
                  <a:gd name="T53" fmla="*/ 71 h 140"/>
                  <a:gd name="T54" fmla="*/ 8 w 110"/>
                  <a:gd name="T55" fmla="*/ 59 h 140"/>
                  <a:gd name="T56" fmla="*/ 4 w 110"/>
                  <a:gd name="T57" fmla="*/ 48 h 140"/>
                  <a:gd name="T58" fmla="*/ 2 w 110"/>
                  <a:gd name="T59" fmla="*/ 34 h 140"/>
                  <a:gd name="T60" fmla="*/ 0 w 110"/>
                  <a:gd name="T61" fmla="*/ 23 h 140"/>
                  <a:gd name="T62" fmla="*/ 0 w 110"/>
                  <a:gd name="T63" fmla="*/ 11 h 140"/>
                  <a:gd name="T64" fmla="*/ 0 w 11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40">
                    <a:moveTo>
                      <a:pt x="0" y="0"/>
                    </a:moveTo>
                    <a:lnTo>
                      <a:pt x="12" y="1"/>
                    </a:lnTo>
                    <a:lnTo>
                      <a:pt x="23" y="5"/>
                    </a:lnTo>
                    <a:lnTo>
                      <a:pt x="35" y="9"/>
                    </a:lnTo>
                    <a:lnTo>
                      <a:pt x="47" y="15"/>
                    </a:lnTo>
                    <a:lnTo>
                      <a:pt x="56" y="21"/>
                    </a:lnTo>
                    <a:lnTo>
                      <a:pt x="66" y="28"/>
                    </a:lnTo>
                    <a:lnTo>
                      <a:pt x="75" y="38"/>
                    </a:lnTo>
                    <a:lnTo>
                      <a:pt x="83" y="48"/>
                    </a:lnTo>
                    <a:lnTo>
                      <a:pt x="91" y="59"/>
                    </a:lnTo>
                    <a:lnTo>
                      <a:pt x="96" y="69"/>
                    </a:lnTo>
                    <a:lnTo>
                      <a:pt x="102" y="80"/>
                    </a:lnTo>
                    <a:lnTo>
                      <a:pt x="106" y="92"/>
                    </a:lnTo>
                    <a:lnTo>
                      <a:pt x="108" y="103"/>
                    </a:lnTo>
                    <a:lnTo>
                      <a:pt x="110" y="115"/>
                    </a:lnTo>
                    <a:lnTo>
                      <a:pt x="110" y="128"/>
                    </a:lnTo>
                    <a:lnTo>
                      <a:pt x="110" y="140"/>
                    </a:lnTo>
                    <a:lnTo>
                      <a:pt x="98" y="138"/>
                    </a:lnTo>
                    <a:lnTo>
                      <a:pt x="87" y="134"/>
                    </a:lnTo>
                    <a:lnTo>
                      <a:pt x="75" y="130"/>
                    </a:lnTo>
                    <a:lnTo>
                      <a:pt x="64" y="124"/>
                    </a:lnTo>
                    <a:lnTo>
                      <a:pt x="54" y="117"/>
                    </a:lnTo>
                    <a:lnTo>
                      <a:pt x="45" y="109"/>
                    </a:lnTo>
                    <a:lnTo>
                      <a:pt x="35" y="101"/>
                    </a:lnTo>
                    <a:lnTo>
                      <a:pt x="27" y="92"/>
                    </a:lnTo>
                    <a:lnTo>
                      <a:pt x="20" y="80"/>
                    </a:lnTo>
                    <a:lnTo>
                      <a:pt x="14" y="71"/>
                    </a:lnTo>
                    <a:lnTo>
                      <a:pt x="8" y="59"/>
                    </a:lnTo>
                    <a:lnTo>
                      <a:pt x="4" y="48"/>
                    </a:lnTo>
                    <a:lnTo>
                      <a:pt x="2" y="34"/>
                    </a:lnTo>
                    <a:lnTo>
                      <a:pt x="0" y="23"/>
                    </a:lnTo>
                    <a:lnTo>
                      <a:pt x="0" y="11"/>
                    </a:lnTo>
                    <a:lnTo>
                      <a:pt x="0" y="0"/>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356"/>
              <p:cNvSpPr>
                <a:spLocks noChangeShapeType="1"/>
              </p:cNvSpPr>
              <p:nvPr/>
            </p:nvSpPr>
            <p:spPr bwMode="auto">
              <a:xfrm>
                <a:off x="4945063" y="4656138"/>
                <a:ext cx="155575" cy="204788"/>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357"/>
              <p:cNvSpPr>
                <a:spLocks/>
              </p:cNvSpPr>
              <p:nvPr/>
            </p:nvSpPr>
            <p:spPr bwMode="auto">
              <a:xfrm>
                <a:off x="4857750" y="4652963"/>
                <a:ext cx="114300" cy="280988"/>
              </a:xfrm>
              <a:custGeom>
                <a:avLst/>
                <a:gdLst>
                  <a:gd name="T0" fmla="*/ 49 w 72"/>
                  <a:gd name="T1" fmla="*/ 0 h 177"/>
                  <a:gd name="T2" fmla="*/ 40 w 72"/>
                  <a:gd name="T3" fmla="*/ 8 h 177"/>
                  <a:gd name="T4" fmla="*/ 32 w 72"/>
                  <a:gd name="T5" fmla="*/ 18 h 177"/>
                  <a:gd name="T6" fmla="*/ 25 w 72"/>
                  <a:gd name="T7" fmla="*/ 27 h 177"/>
                  <a:gd name="T8" fmla="*/ 17 w 72"/>
                  <a:gd name="T9" fmla="*/ 37 h 177"/>
                  <a:gd name="T10" fmla="*/ 13 w 72"/>
                  <a:gd name="T11" fmla="*/ 48 h 177"/>
                  <a:gd name="T12" fmla="*/ 7 w 72"/>
                  <a:gd name="T13" fmla="*/ 60 h 177"/>
                  <a:gd name="T14" fmla="*/ 3 w 72"/>
                  <a:gd name="T15" fmla="*/ 71 h 177"/>
                  <a:gd name="T16" fmla="*/ 2 w 72"/>
                  <a:gd name="T17" fmla="*/ 83 h 177"/>
                  <a:gd name="T18" fmla="*/ 0 w 72"/>
                  <a:gd name="T19" fmla="*/ 96 h 177"/>
                  <a:gd name="T20" fmla="*/ 0 w 72"/>
                  <a:gd name="T21" fmla="*/ 108 h 177"/>
                  <a:gd name="T22" fmla="*/ 2 w 72"/>
                  <a:gd name="T23" fmla="*/ 121 h 177"/>
                  <a:gd name="T24" fmla="*/ 3 w 72"/>
                  <a:gd name="T25" fmla="*/ 133 h 177"/>
                  <a:gd name="T26" fmla="*/ 7 w 72"/>
                  <a:gd name="T27" fmla="*/ 144 h 177"/>
                  <a:gd name="T28" fmla="*/ 11 w 72"/>
                  <a:gd name="T29" fmla="*/ 156 h 177"/>
                  <a:gd name="T30" fmla="*/ 17 w 72"/>
                  <a:gd name="T31" fmla="*/ 167 h 177"/>
                  <a:gd name="T32" fmla="*/ 25 w 72"/>
                  <a:gd name="T33" fmla="*/ 177 h 177"/>
                  <a:gd name="T34" fmla="*/ 32 w 72"/>
                  <a:gd name="T35" fmla="*/ 169 h 177"/>
                  <a:gd name="T36" fmla="*/ 42 w 72"/>
                  <a:gd name="T37" fmla="*/ 160 h 177"/>
                  <a:gd name="T38" fmla="*/ 49 w 72"/>
                  <a:gd name="T39" fmla="*/ 150 h 177"/>
                  <a:gd name="T40" fmla="*/ 55 w 72"/>
                  <a:gd name="T41" fmla="*/ 140 h 177"/>
                  <a:gd name="T42" fmla="*/ 61 w 72"/>
                  <a:gd name="T43" fmla="*/ 129 h 177"/>
                  <a:gd name="T44" fmla="*/ 65 w 72"/>
                  <a:gd name="T45" fmla="*/ 117 h 177"/>
                  <a:gd name="T46" fmla="*/ 69 w 72"/>
                  <a:gd name="T47" fmla="*/ 106 h 177"/>
                  <a:gd name="T48" fmla="*/ 72 w 72"/>
                  <a:gd name="T49" fmla="*/ 94 h 177"/>
                  <a:gd name="T50" fmla="*/ 72 w 72"/>
                  <a:gd name="T51" fmla="*/ 81 h 177"/>
                  <a:gd name="T52" fmla="*/ 72 w 72"/>
                  <a:gd name="T53" fmla="*/ 68 h 177"/>
                  <a:gd name="T54" fmla="*/ 71 w 72"/>
                  <a:gd name="T55" fmla="*/ 56 h 177"/>
                  <a:gd name="T56" fmla="*/ 69 w 72"/>
                  <a:gd name="T57" fmla="*/ 45 h 177"/>
                  <a:gd name="T58" fmla="*/ 65 w 72"/>
                  <a:gd name="T59" fmla="*/ 33 h 177"/>
                  <a:gd name="T60" fmla="*/ 61 w 72"/>
                  <a:gd name="T61" fmla="*/ 22 h 177"/>
                  <a:gd name="T62" fmla="*/ 55 w 72"/>
                  <a:gd name="T63" fmla="*/ 10 h 177"/>
                  <a:gd name="T64" fmla="*/ 49 w 72"/>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77">
                    <a:moveTo>
                      <a:pt x="49" y="0"/>
                    </a:moveTo>
                    <a:lnTo>
                      <a:pt x="40" y="8"/>
                    </a:lnTo>
                    <a:lnTo>
                      <a:pt x="32" y="18"/>
                    </a:lnTo>
                    <a:lnTo>
                      <a:pt x="25" y="27"/>
                    </a:lnTo>
                    <a:lnTo>
                      <a:pt x="17" y="37"/>
                    </a:lnTo>
                    <a:lnTo>
                      <a:pt x="13" y="48"/>
                    </a:lnTo>
                    <a:lnTo>
                      <a:pt x="7" y="60"/>
                    </a:lnTo>
                    <a:lnTo>
                      <a:pt x="3" y="71"/>
                    </a:lnTo>
                    <a:lnTo>
                      <a:pt x="2" y="83"/>
                    </a:lnTo>
                    <a:lnTo>
                      <a:pt x="0" y="96"/>
                    </a:lnTo>
                    <a:lnTo>
                      <a:pt x="0" y="108"/>
                    </a:lnTo>
                    <a:lnTo>
                      <a:pt x="2" y="121"/>
                    </a:lnTo>
                    <a:lnTo>
                      <a:pt x="3" y="133"/>
                    </a:lnTo>
                    <a:lnTo>
                      <a:pt x="7" y="144"/>
                    </a:lnTo>
                    <a:lnTo>
                      <a:pt x="11" y="156"/>
                    </a:lnTo>
                    <a:lnTo>
                      <a:pt x="17" y="167"/>
                    </a:lnTo>
                    <a:lnTo>
                      <a:pt x="25" y="177"/>
                    </a:lnTo>
                    <a:lnTo>
                      <a:pt x="32" y="169"/>
                    </a:lnTo>
                    <a:lnTo>
                      <a:pt x="42" y="160"/>
                    </a:lnTo>
                    <a:lnTo>
                      <a:pt x="49" y="150"/>
                    </a:lnTo>
                    <a:lnTo>
                      <a:pt x="55" y="140"/>
                    </a:lnTo>
                    <a:lnTo>
                      <a:pt x="61" y="129"/>
                    </a:lnTo>
                    <a:lnTo>
                      <a:pt x="65" y="117"/>
                    </a:lnTo>
                    <a:lnTo>
                      <a:pt x="69" y="106"/>
                    </a:lnTo>
                    <a:lnTo>
                      <a:pt x="72" y="94"/>
                    </a:lnTo>
                    <a:lnTo>
                      <a:pt x="72" y="81"/>
                    </a:lnTo>
                    <a:lnTo>
                      <a:pt x="72" y="68"/>
                    </a:lnTo>
                    <a:lnTo>
                      <a:pt x="71" y="56"/>
                    </a:lnTo>
                    <a:lnTo>
                      <a:pt x="69" y="45"/>
                    </a:lnTo>
                    <a:lnTo>
                      <a:pt x="65" y="33"/>
                    </a:lnTo>
                    <a:lnTo>
                      <a:pt x="61" y="22"/>
                    </a:lnTo>
                    <a:lnTo>
                      <a:pt x="55" y="10"/>
                    </a:lnTo>
                    <a:lnTo>
                      <a:pt x="49" y="0"/>
                    </a:lnTo>
                    <a:close/>
                  </a:path>
                </a:pathLst>
              </a:custGeom>
              <a:solidFill>
                <a:srgbClr val="3F9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358"/>
              <p:cNvSpPr>
                <a:spLocks noChangeShapeType="1"/>
              </p:cNvSpPr>
              <p:nvPr/>
            </p:nvSpPr>
            <p:spPr bwMode="auto">
              <a:xfrm flipH="1">
                <a:off x="4897438" y="4665663"/>
                <a:ext cx="36513" cy="252413"/>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359"/>
              <p:cNvSpPr>
                <a:spLocks/>
              </p:cNvSpPr>
              <p:nvPr/>
            </p:nvSpPr>
            <p:spPr bwMode="auto">
              <a:xfrm>
                <a:off x="4865688" y="5000625"/>
                <a:ext cx="134938" cy="261938"/>
              </a:xfrm>
              <a:custGeom>
                <a:avLst/>
                <a:gdLst>
                  <a:gd name="T0" fmla="*/ 75 w 85"/>
                  <a:gd name="T1" fmla="*/ 0 h 165"/>
                  <a:gd name="T2" fmla="*/ 64 w 85"/>
                  <a:gd name="T3" fmla="*/ 6 h 165"/>
                  <a:gd name="T4" fmla="*/ 54 w 85"/>
                  <a:gd name="T5" fmla="*/ 12 h 165"/>
                  <a:gd name="T6" fmla="*/ 44 w 85"/>
                  <a:gd name="T7" fmla="*/ 19 h 165"/>
                  <a:gd name="T8" fmla="*/ 35 w 85"/>
                  <a:gd name="T9" fmla="*/ 29 h 165"/>
                  <a:gd name="T10" fmla="*/ 27 w 85"/>
                  <a:gd name="T11" fmla="*/ 37 h 165"/>
                  <a:gd name="T12" fmla="*/ 21 w 85"/>
                  <a:gd name="T13" fmla="*/ 48 h 165"/>
                  <a:gd name="T14" fmla="*/ 14 w 85"/>
                  <a:gd name="T15" fmla="*/ 58 h 165"/>
                  <a:gd name="T16" fmla="*/ 10 w 85"/>
                  <a:gd name="T17" fmla="*/ 69 h 165"/>
                  <a:gd name="T18" fmla="*/ 6 w 85"/>
                  <a:gd name="T19" fmla="*/ 83 h 165"/>
                  <a:gd name="T20" fmla="*/ 2 w 85"/>
                  <a:gd name="T21" fmla="*/ 94 h 165"/>
                  <a:gd name="T22" fmla="*/ 2 w 85"/>
                  <a:gd name="T23" fmla="*/ 108 h 165"/>
                  <a:gd name="T24" fmla="*/ 0 w 85"/>
                  <a:gd name="T25" fmla="*/ 119 h 165"/>
                  <a:gd name="T26" fmla="*/ 2 w 85"/>
                  <a:gd name="T27" fmla="*/ 131 h 165"/>
                  <a:gd name="T28" fmla="*/ 4 w 85"/>
                  <a:gd name="T29" fmla="*/ 142 h 165"/>
                  <a:gd name="T30" fmla="*/ 6 w 85"/>
                  <a:gd name="T31" fmla="*/ 154 h 165"/>
                  <a:gd name="T32" fmla="*/ 12 w 85"/>
                  <a:gd name="T33" fmla="*/ 165 h 165"/>
                  <a:gd name="T34" fmla="*/ 21 w 85"/>
                  <a:gd name="T35" fmla="*/ 159 h 165"/>
                  <a:gd name="T36" fmla="*/ 31 w 85"/>
                  <a:gd name="T37" fmla="*/ 154 h 165"/>
                  <a:gd name="T38" fmla="*/ 41 w 85"/>
                  <a:gd name="T39" fmla="*/ 146 h 165"/>
                  <a:gd name="T40" fmla="*/ 50 w 85"/>
                  <a:gd name="T41" fmla="*/ 138 h 165"/>
                  <a:gd name="T42" fmla="*/ 58 w 85"/>
                  <a:gd name="T43" fmla="*/ 129 h 165"/>
                  <a:gd name="T44" fmla="*/ 64 w 85"/>
                  <a:gd name="T45" fmla="*/ 117 h 165"/>
                  <a:gd name="T46" fmla="*/ 71 w 85"/>
                  <a:gd name="T47" fmla="*/ 108 h 165"/>
                  <a:gd name="T48" fmla="*/ 75 w 85"/>
                  <a:gd name="T49" fmla="*/ 96 h 165"/>
                  <a:gd name="T50" fmla="*/ 79 w 85"/>
                  <a:gd name="T51" fmla="*/ 83 h 165"/>
                  <a:gd name="T52" fmla="*/ 83 w 85"/>
                  <a:gd name="T53" fmla="*/ 71 h 165"/>
                  <a:gd name="T54" fmla="*/ 85 w 85"/>
                  <a:gd name="T55" fmla="*/ 58 h 165"/>
                  <a:gd name="T56" fmla="*/ 85 w 85"/>
                  <a:gd name="T57" fmla="*/ 46 h 165"/>
                  <a:gd name="T58" fmla="*/ 83 w 85"/>
                  <a:gd name="T59" fmla="*/ 35 h 165"/>
                  <a:gd name="T60" fmla="*/ 81 w 85"/>
                  <a:gd name="T61" fmla="*/ 23 h 165"/>
                  <a:gd name="T62" fmla="*/ 79 w 85"/>
                  <a:gd name="T63" fmla="*/ 12 h 165"/>
                  <a:gd name="T64" fmla="*/ 75 w 8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65">
                    <a:moveTo>
                      <a:pt x="75" y="0"/>
                    </a:moveTo>
                    <a:lnTo>
                      <a:pt x="64" y="6"/>
                    </a:lnTo>
                    <a:lnTo>
                      <a:pt x="54" y="12"/>
                    </a:lnTo>
                    <a:lnTo>
                      <a:pt x="44" y="19"/>
                    </a:lnTo>
                    <a:lnTo>
                      <a:pt x="35" y="29"/>
                    </a:lnTo>
                    <a:lnTo>
                      <a:pt x="27" y="37"/>
                    </a:lnTo>
                    <a:lnTo>
                      <a:pt x="21" y="48"/>
                    </a:lnTo>
                    <a:lnTo>
                      <a:pt x="14" y="58"/>
                    </a:lnTo>
                    <a:lnTo>
                      <a:pt x="10" y="69"/>
                    </a:lnTo>
                    <a:lnTo>
                      <a:pt x="6" y="83"/>
                    </a:lnTo>
                    <a:lnTo>
                      <a:pt x="2" y="94"/>
                    </a:lnTo>
                    <a:lnTo>
                      <a:pt x="2" y="108"/>
                    </a:lnTo>
                    <a:lnTo>
                      <a:pt x="0" y="119"/>
                    </a:lnTo>
                    <a:lnTo>
                      <a:pt x="2" y="131"/>
                    </a:lnTo>
                    <a:lnTo>
                      <a:pt x="4" y="142"/>
                    </a:lnTo>
                    <a:lnTo>
                      <a:pt x="6" y="154"/>
                    </a:lnTo>
                    <a:lnTo>
                      <a:pt x="12" y="165"/>
                    </a:lnTo>
                    <a:lnTo>
                      <a:pt x="21" y="159"/>
                    </a:lnTo>
                    <a:lnTo>
                      <a:pt x="31" y="154"/>
                    </a:lnTo>
                    <a:lnTo>
                      <a:pt x="41" y="146"/>
                    </a:lnTo>
                    <a:lnTo>
                      <a:pt x="50" y="138"/>
                    </a:lnTo>
                    <a:lnTo>
                      <a:pt x="58" y="129"/>
                    </a:lnTo>
                    <a:lnTo>
                      <a:pt x="64" y="117"/>
                    </a:lnTo>
                    <a:lnTo>
                      <a:pt x="71" y="108"/>
                    </a:lnTo>
                    <a:lnTo>
                      <a:pt x="75" y="96"/>
                    </a:lnTo>
                    <a:lnTo>
                      <a:pt x="79" y="83"/>
                    </a:lnTo>
                    <a:lnTo>
                      <a:pt x="83" y="71"/>
                    </a:lnTo>
                    <a:lnTo>
                      <a:pt x="85" y="58"/>
                    </a:lnTo>
                    <a:lnTo>
                      <a:pt x="85" y="46"/>
                    </a:lnTo>
                    <a:lnTo>
                      <a:pt x="83" y="35"/>
                    </a:lnTo>
                    <a:lnTo>
                      <a:pt x="81" y="23"/>
                    </a:lnTo>
                    <a:lnTo>
                      <a:pt x="79" y="12"/>
                    </a:lnTo>
                    <a:lnTo>
                      <a:pt x="75" y="0"/>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360"/>
              <p:cNvSpPr>
                <a:spLocks noChangeShapeType="1"/>
              </p:cNvSpPr>
              <p:nvPr/>
            </p:nvSpPr>
            <p:spPr bwMode="auto">
              <a:xfrm flipH="1">
                <a:off x="4887913" y="5010150"/>
                <a:ext cx="90488" cy="236538"/>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361"/>
              <p:cNvSpPr>
                <a:spLocks/>
              </p:cNvSpPr>
              <p:nvPr/>
            </p:nvSpPr>
            <p:spPr bwMode="auto">
              <a:xfrm>
                <a:off x="4984750" y="4983163"/>
                <a:ext cx="265113" cy="127000"/>
              </a:xfrm>
              <a:custGeom>
                <a:avLst/>
                <a:gdLst>
                  <a:gd name="T0" fmla="*/ 0 w 167"/>
                  <a:gd name="T1" fmla="*/ 11 h 80"/>
                  <a:gd name="T2" fmla="*/ 10 w 167"/>
                  <a:gd name="T3" fmla="*/ 5 h 80"/>
                  <a:gd name="T4" fmla="*/ 21 w 167"/>
                  <a:gd name="T5" fmla="*/ 3 h 80"/>
                  <a:gd name="T6" fmla="*/ 33 w 167"/>
                  <a:gd name="T7" fmla="*/ 0 h 80"/>
                  <a:gd name="T8" fmla="*/ 46 w 167"/>
                  <a:gd name="T9" fmla="*/ 0 h 80"/>
                  <a:gd name="T10" fmla="*/ 58 w 167"/>
                  <a:gd name="T11" fmla="*/ 0 h 80"/>
                  <a:gd name="T12" fmla="*/ 71 w 167"/>
                  <a:gd name="T13" fmla="*/ 0 h 80"/>
                  <a:gd name="T14" fmla="*/ 83 w 167"/>
                  <a:gd name="T15" fmla="*/ 2 h 80"/>
                  <a:gd name="T16" fmla="*/ 94 w 167"/>
                  <a:gd name="T17" fmla="*/ 5 h 80"/>
                  <a:gd name="T18" fmla="*/ 108 w 167"/>
                  <a:gd name="T19" fmla="*/ 11 h 80"/>
                  <a:gd name="T20" fmla="*/ 117 w 167"/>
                  <a:gd name="T21" fmla="*/ 17 h 80"/>
                  <a:gd name="T22" fmla="*/ 129 w 167"/>
                  <a:gd name="T23" fmla="*/ 23 h 80"/>
                  <a:gd name="T24" fmla="*/ 138 w 167"/>
                  <a:gd name="T25" fmla="*/ 30 h 80"/>
                  <a:gd name="T26" fmla="*/ 146 w 167"/>
                  <a:gd name="T27" fmla="*/ 40 h 80"/>
                  <a:gd name="T28" fmla="*/ 154 w 167"/>
                  <a:gd name="T29" fmla="*/ 48 h 80"/>
                  <a:gd name="T30" fmla="*/ 161 w 167"/>
                  <a:gd name="T31" fmla="*/ 57 h 80"/>
                  <a:gd name="T32" fmla="*/ 167 w 167"/>
                  <a:gd name="T33" fmla="*/ 69 h 80"/>
                  <a:gd name="T34" fmla="*/ 156 w 167"/>
                  <a:gd name="T35" fmla="*/ 73 h 80"/>
                  <a:gd name="T36" fmla="*/ 144 w 167"/>
                  <a:gd name="T37" fmla="*/ 76 h 80"/>
                  <a:gd name="T38" fmla="*/ 133 w 167"/>
                  <a:gd name="T39" fmla="*/ 78 h 80"/>
                  <a:gd name="T40" fmla="*/ 121 w 167"/>
                  <a:gd name="T41" fmla="*/ 80 h 80"/>
                  <a:gd name="T42" fmla="*/ 110 w 167"/>
                  <a:gd name="T43" fmla="*/ 80 h 80"/>
                  <a:gd name="T44" fmla="*/ 96 w 167"/>
                  <a:gd name="T45" fmla="*/ 78 h 80"/>
                  <a:gd name="T46" fmla="*/ 85 w 167"/>
                  <a:gd name="T47" fmla="*/ 76 h 80"/>
                  <a:gd name="T48" fmla="*/ 71 w 167"/>
                  <a:gd name="T49" fmla="*/ 73 h 80"/>
                  <a:gd name="T50" fmla="*/ 60 w 167"/>
                  <a:gd name="T51" fmla="*/ 69 h 80"/>
                  <a:gd name="T52" fmla="*/ 48 w 167"/>
                  <a:gd name="T53" fmla="*/ 63 h 80"/>
                  <a:gd name="T54" fmla="*/ 39 w 167"/>
                  <a:gd name="T55" fmla="*/ 55 h 80"/>
                  <a:gd name="T56" fmla="*/ 29 w 167"/>
                  <a:gd name="T57" fmla="*/ 48 h 80"/>
                  <a:gd name="T58" fmla="*/ 19 w 167"/>
                  <a:gd name="T59" fmla="*/ 40 h 80"/>
                  <a:gd name="T60" fmla="*/ 12 w 167"/>
                  <a:gd name="T61" fmla="*/ 30 h 80"/>
                  <a:gd name="T62" fmla="*/ 6 w 167"/>
                  <a:gd name="T63" fmla="*/ 21 h 80"/>
                  <a:gd name="T64" fmla="*/ 0 w 167"/>
                  <a:gd name="T65"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80">
                    <a:moveTo>
                      <a:pt x="0" y="11"/>
                    </a:moveTo>
                    <a:lnTo>
                      <a:pt x="10" y="5"/>
                    </a:lnTo>
                    <a:lnTo>
                      <a:pt x="21" y="3"/>
                    </a:lnTo>
                    <a:lnTo>
                      <a:pt x="33" y="0"/>
                    </a:lnTo>
                    <a:lnTo>
                      <a:pt x="46" y="0"/>
                    </a:lnTo>
                    <a:lnTo>
                      <a:pt x="58" y="0"/>
                    </a:lnTo>
                    <a:lnTo>
                      <a:pt x="71" y="0"/>
                    </a:lnTo>
                    <a:lnTo>
                      <a:pt x="83" y="2"/>
                    </a:lnTo>
                    <a:lnTo>
                      <a:pt x="94" y="5"/>
                    </a:lnTo>
                    <a:lnTo>
                      <a:pt x="108" y="11"/>
                    </a:lnTo>
                    <a:lnTo>
                      <a:pt x="117" y="17"/>
                    </a:lnTo>
                    <a:lnTo>
                      <a:pt x="129" y="23"/>
                    </a:lnTo>
                    <a:lnTo>
                      <a:pt x="138" y="30"/>
                    </a:lnTo>
                    <a:lnTo>
                      <a:pt x="146" y="40"/>
                    </a:lnTo>
                    <a:lnTo>
                      <a:pt x="154" y="48"/>
                    </a:lnTo>
                    <a:lnTo>
                      <a:pt x="161" y="57"/>
                    </a:lnTo>
                    <a:lnTo>
                      <a:pt x="167" y="69"/>
                    </a:lnTo>
                    <a:lnTo>
                      <a:pt x="156" y="73"/>
                    </a:lnTo>
                    <a:lnTo>
                      <a:pt x="144" y="76"/>
                    </a:lnTo>
                    <a:lnTo>
                      <a:pt x="133" y="78"/>
                    </a:lnTo>
                    <a:lnTo>
                      <a:pt x="121" y="80"/>
                    </a:lnTo>
                    <a:lnTo>
                      <a:pt x="110" y="80"/>
                    </a:lnTo>
                    <a:lnTo>
                      <a:pt x="96" y="78"/>
                    </a:lnTo>
                    <a:lnTo>
                      <a:pt x="85" y="76"/>
                    </a:lnTo>
                    <a:lnTo>
                      <a:pt x="71" y="73"/>
                    </a:lnTo>
                    <a:lnTo>
                      <a:pt x="60" y="69"/>
                    </a:lnTo>
                    <a:lnTo>
                      <a:pt x="48" y="63"/>
                    </a:lnTo>
                    <a:lnTo>
                      <a:pt x="39" y="55"/>
                    </a:lnTo>
                    <a:lnTo>
                      <a:pt x="29" y="48"/>
                    </a:lnTo>
                    <a:lnTo>
                      <a:pt x="19" y="40"/>
                    </a:lnTo>
                    <a:lnTo>
                      <a:pt x="12" y="30"/>
                    </a:lnTo>
                    <a:lnTo>
                      <a:pt x="6" y="21"/>
                    </a:lnTo>
                    <a:lnTo>
                      <a:pt x="0" y="11"/>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62"/>
              <p:cNvSpPr>
                <a:spLocks noChangeShapeType="1"/>
              </p:cNvSpPr>
              <p:nvPr/>
            </p:nvSpPr>
            <p:spPr bwMode="auto">
              <a:xfrm>
                <a:off x="4994275" y="5000625"/>
                <a:ext cx="242888" cy="85725"/>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363"/>
              <p:cNvSpPr>
                <a:spLocks/>
              </p:cNvSpPr>
              <p:nvPr/>
            </p:nvSpPr>
            <p:spPr bwMode="auto">
              <a:xfrm>
                <a:off x="4975225" y="5003800"/>
                <a:ext cx="141288" cy="255588"/>
              </a:xfrm>
              <a:custGeom>
                <a:avLst/>
                <a:gdLst>
                  <a:gd name="T0" fmla="*/ 6 w 89"/>
                  <a:gd name="T1" fmla="*/ 0 h 161"/>
                  <a:gd name="T2" fmla="*/ 2 w 89"/>
                  <a:gd name="T3" fmla="*/ 12 h 161"/>
                  <a:gd name="T4" fmla="*/ 0 w 89"/>
                  <a:gd name="T5" fmla="*/ 23 h 161"/>
                  <a:gd name="T6" fmla="*/ 0 w 89"/>
                  <a:gd name="T7" fmla="*/ 35 h 161"/>
                  <a:gd name="T8" fmla="*/ 0 w 89"/>
                  <a:gd name="T9" fmla="*/ 48 h 161"/>
                  <a:gd name="T10" fmla="*/ 0 w 89"/>
                  <a:gd name="T11" fmla="*/ 60 h 161"/>
                  <a:gd name="T12" fmla="*/ 4 w 89"/>
                  <a:gd name="T13" fmla="*/ 71 h 161"/>
                  <a:gd name="T14" fmla="*/ 8 w 89"/>
                  <a:gd name="T15" fmla="*/ 84 h 161"/>
                  <a:gd name="T16" fmla="*/ 12 w 89"/>
                  <a:gd name="T17" fmla="*/ 96 h 161"/>
                  <a:gd name="T18" fmla="*/ 18 w 89"/>
                  <a:gd name="T19" fmla="*/ 107 h 161"/>
                  <a:gd name="T20" fmla="*/ 25 w 89"/>
                  <a:gd name="T21" fmla="*/ 117 h 161"/>
                  <a:gd name="T22" fmla="*/ 33 w 89"/>
                  <a:gd name="T23" fmla="*/ 127 h 161"/>
                  <a:gd name="T24" fmla="*/ 41 w 89"/>
                  <a:gd name="T25" fmla="*/ 136 h 161"/>
                  <a:gd name="T26" fmla="*/ 50 w 89"/>
                  <a:gd name="T27" fmla="*/ 144 h 161"/>
                  <a:gd name="T28" fmla="*/ 60 w 89"/>
                  <a:gd name="T29" fmla="*/ 150 h 161"/>
                  <a:gd name="T30" fmla="*/ 71 w 89"/>
                  <a:gd name="T31" fmla="*/ 155 h 161"/>
                  <a:gd name="T32" fmla="*/ 81 w 89"/>
                  <a:gd name="T33" fmla="*/ 161 h 161"/>
                  <a:gd name="T34" fmla="*/ 85 w 89"/>
                  <a:gd name="T35" fmla="*/ 150 h 161"/>
                  <a:gd name="T36" fmla="*/ 87 w 89"/>
                  <a:gd name="T37" fmla="*/ 138 h 161"/>
                  <a:gd name="T38" fmla="*/ 89 w 89"/>
                  <a:gd name="T39" fmla="*/ 125 h 161"/>
                  <a:gd name="T40" fmla="*/ 89 w 89"/>
                  <a:gd name="T41" fmla="*/ 113 h 161"/>
                  <a:gd name="T42" fmla="*/ 87 w 89"/>
                  <a:gd name="T43" fmla="*/ 102 h 161"/>
                  <a:gd name="T44" fmla="*/ 85 w 89"/>
                  <a:gd name="T45" fmla="*/ 88 h 161"/>
                  <a:gd name="T46" fmla="*/ 81 w 89"/>
                  <a:gd name="T47" fmla="*/ 77 h 161"/>
                  <a:gd name="T48" fmla="*/ 75 w 89"/>
                  <a:gd name="T49" fmla="*/ 65 h 161"/>
                  <a:gd name="T50" fmla="*/ 69 w 89"/>
                  <a:gd name="T51" fmla="*/ 54 h 161"/>
                  <a:gd name="T52" fmla="*/ 64 w 89"/>
                  <a:gd name="T53" fmla="*/ 44 h 161"/>
                  <a:gd name="T54" fmla="*/ 56 w 89"/>
                  <a:gd name="T55" fmla="*/ 35 h 161"/>
                  <a:gd name="T56" fmla="*/ 46 w 89"/>
                  <a:gd name="T57" fmla="*/ 25 h 161"/>
                  <a:gd name="T58" fmla="*/ 37 w 89"/>
                  <a:gd name="T59" fmla="*/ 17 h 161"/>
                  <a:gd name="T60" fmla="*/ 27 w 89"/>
                  <a:gd name="T61" fmla="*/ 12 h 161"/>
                  <a:gd name="T62" fmla="*/ 18 w 89"/>
                  <a:gd name="T63" fmla="*/ 4 h 161"/>
                  <a:gd name="T64" fmla="*/ 6 w 89"/>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61">
                    <a:moveTo>
                      <a:pt x="6" y="0"/>
                    </a:moveTo>
                    <a:lnTo>
                      <a:pt x="2" y="12"/>
                    </a:lnTo>
                    <a:lnTo>
                      <a:pt x="0" y="23"/>
                    </a:lnTo>
                    <a:lnTo>
                      <a:pt x="0" y="35"/>
                    </a:lnTo>
                    <a:lnTo>
                      <a:pt x="0" y="48"/>
                    </a:lnTo>
                    <a:lnTo>
                      <a:pt x="0" y="60"/>
                    </a:lnTo>
                    <a:lnTo>
                      <a:pt x="4" y="71"/>
                    </a:lnTo>
                    <a:lnTo>
                      <a:pt x="8" y="84"/>
                    </a:lnTo>
                    <a:lnTo>
                      <a:pt x="12" y="96"/>
                    </a:lnTo>
                    <a:lnTo>
                      <a:pt x="18" y="107"/>
                    </a:lnTo>
                    <a:lnTo>
                      <a:pt x="25" y="117"/>
                    </a:lnTo>
                    <a:lnTo>
                      <a:pt x="33" y="127"/>
                    </a:lnTo>
                    <a:lnTo>
                      <a:pt x="41" y="136"/>
                    </a:lnTo>
                    <a:lnTo>
                      <a:pt x="50" y="144"/>
                    </a:lnTo>
                    <a:lnTo>
                      <a:pt x="60" y="150"/>
                    </a:lnTo>
                    <a:lnTo>
                      <a:pt x="71" y="155"/>
                    </a:lnTo>
                    <a:lnTo>
                      <a:pt x="81" y="161"/>
                    </a:lnTo>
                    <a:lnTo>
                      <a:pt x="85" y="150"/>
                    </a:lnTo>
                    <a:lnTo>
                      <a:pt x="87" y="138"/>
                    </a:lnTo>
                    <a:lnTo>
                      <a:pt x="89" y="125"/>
                    </a:lnTo>
                    <a:lnTo>
                      <a:pt x="89" y="113"/>
                    </a:lnTo>
                    <a:lnTo>
                      <a:pt x="87" y="102"/>
                    </a:lnTo>
                    <a:lnTo>
                      <a:pt x="85" y="88"/>
                    </a:lnTo>
                    <a:lnTo>
                      <a:pt x="81" y="77"/>
                    </a:lnTo>
                    <a:lnTo>
                      <a:pt x="75" y="65"/>
                    </a:lnTo>
                    <a:lnTo>
                      <a:pt x="69" y="54"/>
                    </a:lnTo>
                    <a:lnTo>
                      <a:pt x="64" y="44"/>
                    </a:lnTo>
                    <a:lnTo>
                      <a:pt x="56" y="35"/>
                    </a:lnTo>
                    <a:lnTo>
                      <a:pt x="46" y="25"/>
                    </a:lnTo>
                    <a:lnTo>
                      <a:pt x="37" y="17"/>
                    </a:lnTo>
                    <a:lnTo>
                      <a:pt x="27" y="12"/>
                    </a:lnTo>
                    <a:lnTo>
                      <a:pt x="18" y="4"/>
                    </a:lnTo>
                    <a:lnTo>
                      <a:pt x="6" y="0"/>
                    </a:lnTo>
                    <a:close/>
                  </a:path>
                </a:pathLst>
              </a:custGeom>
              <a:solidFill>
                <a:srgbClr val="3F9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64"/>
              <p:cNvSpPr>
                <a:spLocks noChangeShapeType="1"/>
              </p:cNvSpPr>
              <p:nvPr/>
            </p:nvSpPr>
            <p:spPr bwMode="auto">
              <a:xfrm>
                <a:off x="4987925" y="5016500"/>
                <a:ext cx="109538" cy="228600"/>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365"/>
              <p:cNvSpPr>
                <a:spLocks/>
              </p:cNvSpPr>
              <p:nvPr/>
            </p:nvSpPr>
            <p:spPr bwMode="auto">
              <a:xfrm>
                <a:off x="4567238" y="5375275"/>
                <a:ext cx="254000" cy="142875"/>
              </a:xfrm>
              <a:custGeom>
                <a:avLst/>
                <a:gdLst>
                  <a:gd name="T0" fmla="*/ 160 w 160"/>
                  <a:gd name="T1" fmla="*/ 8 h 90"/>
                  <a:gd name="T2" fmla="*/ 148 w 160"/>
                  <a:gd name="T3" fmla="*/ 4 h 90"/>
                  <a:gd name="T4" fmla="*/ 137 w 160"/>
                  <a:gd name="T5" fmla="*/ 2 h 90"/>
                  <a:gd name="T6" fmla="*/ 125 w 160"/>
                  <a:gd name="T7" fmla="*/ 0 h 90"/>
                  <a:gd name="T8" fmla="*/ 112 w 160"/>
                  <a:gd name="T9" fmla="*/ 0 h 90"/>
                  <a:gd name="T10" fmla="*/ 100 w 160"/>
                  <a:gd name="T11" fmla="*/ 2 h 90"/>
                  <a:gd name="T12" fmla="*/ 89 w 160"/>
                  <a:gd name="T13" fmla="*/ 6 h 90"/>
                  <a:gd name="T14" fmla="*/ 77 w 160"/>
                  <a:gd name="T15" fmla="*/ 8 h 90"/>
                  <a:gd name="T16" fmla="*/ 64 w 160"/>
                  <a:gd name="T17" fmla="*/ 13 h 90"/>
                  <a:gd name="T18" fmla="*/ 54 w 160"/>
                  <a:gd name="T19" fmla="*/ 19 h 90"/>
                  <a:gd name="T20" fmla="*/ 43 w 160"/>
                  <a:gd name="T21" fmla="*/ 27 h 90"/>
                  <a:gd name="T22" fmla="*/ 33 w 160"/>
                  <a:gd name="T23" fmla="*/ 35 h 90"/>
                  <a:gd name="T24" fmla="*/ 25 w 160"/>
                  <a:gd name="T25" fmla="*/ 44 h 90"/>
                  <a:gd name="T26" fmla="*/ 18 w 160"/>
                  <a:gd name="T27" fmla="*/ 52 h 90"/>
                  <a:gd name="T28" fmla="*/ 10 w 160"/>
                  <a:gd name="T29" fmla="*/ 63 h 90"/>
                  <a:gd name="T30" fmla="*/ 4 w 160"/>
                  <a:gd name="T31" fmla="*/ 73 h 90"/>
                  <a:gd name="T32" fmla="*/ 0 w 160"/>
                  <a:gd name="T33" fmla="*/ 84 h 90"/>
                  <a:gd name="T34" fmla="*/ 12 w 160"/>
                  <a:gd name="T35" fmla="*/ 86 h 90"/>
                  <a:gd name="T36" fmla="*/ 23 w 160"/>
                  <a:gd name="T37" fmla="*/ 88 h 90"/>
                  <a:gd name="T38" fmla="*/ 35 w 160"/>
                  <a:gd name="T39" fmla="*/ 90 h 90"/>
                  <a:gd name="T40" fmla="*/ 48 w 160"/>
                  <a:gd name="T41" fmla="*/ 90 h 90"/>
                  <a:gd name="T42" fmla="*/ 60 w 160"/>
                  <a:gd name="T43" fmla="*/ 88 h 90"/>
                  <a:gd name="T44" fmla="*/ 71 w 160"/>
                  <a:gd name="T45" fmla="*/ 86 h 90"/>
                  <a:gd name="T46" fmla="*/ 83 w 160"/>
                  <a:gd name="T47" fmla="*/ 83 h 90"/>
                  <a:gd name="T48" fmla="*/ 96 w 160"/>
                  <a:gd name="T49" fmla="*/ 77 h 90"/>
                  <a:gd name="T50" fmla="*/ 106 w 160"/>
                  <a:gd name="T51" fmla="*/ 71 h 90"/>
                  <a:gd name="T52" fmla="*/ 117 w 160"/>
                  <a:gd name="T53" fmla="*/ 63 h 90"/>
                  <a:gd name="T54" fmla="*/ 127 w 160"/>
                  <a:gd name="T55" fmla="*/ 56 h 90"/>
                  <a:gd name="T56" fmla="*/ 135 w 160"/>
                  <a:gd name="T57" fmla="*/ 48 h 90"/>
                  <a:gd name="T58" fmla="*/ 142 w 160"/>
                  <a:gd name="T59" fmla="*/ 38 h 90"/>
                  <a:gd name="T60" fmla="*/ 150 w 160"/>
                  <a:gd name="T61" fmla="*/ 29 h 90"/>
                  <a:gd name="T62" fmla="*/ 156 w 160"/>
                  <a:gd name="T63" fmla="*/ 17 h 90"/>
                  <a:gd name="T64" fmla="*/ 160 w 160"/>
                  <a:gd name="T6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90">
                    <a:moveTo>
                      <a:pt x="160" y="8"/>
                    </a:moveTo>
                    <a:lnTo>
                      <a:pt x="148" y="4"/>
                    </a:lnTo>
                    <a:lnTo>
                      <a:pt x="137" y="2"/>
                    </a:lnTo>
                    <a:lnTo>
                      <a:pt x="125" y="0"/>
                    </a:lnTo>
                    <a:lnTo>
                      <a:pt x="112" y="0"/>
                    </a:lnTo>
                    <a:lnTo>
                      <a:pt x="100" y="2"/>
                    </a:lnTo>
                    <a:lnTo>
                      <a:pt x="89" y="6"/>
                    </a:lnTo>
                    <a:lnTo>
                      <a:pt x="77" y="8"/>
                    </a:lnTo>
                    <a:lnTo>
                      <a:pt x="64" y="13"/>
                    </a:lnTo>
                    <a:lnTo>
                      <a:pt x="54" y="19"/>
                    </a:lnTo>
                    <a:lnTo>
                      <a:pt x="43" y="27"/>
                    </a:lnTo>
                    <a:lnTo>
                      <a:pt x="33" y="35"/>
                    </a:lnTo>
                    <a:lnTo>
                      <a:pt x="25" y="44"/>
                    </a:lnTo>
                    <a:lnTo>
                      <a:pt x="18" y="52"/>
                    </a:lnTo>
                    <a:lnTo>
                      <a:pt x="10" y="63"/>
                    </a:lnTo>
                    <a:lnTo>
                      <a:pt x="4" y="73"/>
                    </a:lnTo>
                    <a:lnTo>
                      <a:pt x="0" y="84"/>
                    </a:lnTo>
                    <a:lnTo>
                      <a:pt x="12" y="86"/>
                    </a:lnTo>
                    <a:lnTo>
                      <a:pt x="23" y="88"/>
                    </a:lnTo>
                    <a:lnTo>
                      <a:pt x="35" y="90"/>
                    </a:lnTo>
                    <a:lnTo>
                      <a:pt x="48" y="90"/>
                    </a:lnTo>
                    <a:lnTo>
                      <a:pt x="60" y="88"/>
                    </a:lnTo>
                    <a:lnTo>
                      <a:pt x="71" y="86"/>
                    </a:lnTo>
                    <a:lnTo>
                      <a:pt x="83" y="83"/>
                    </a:lnTo>
                    <a:lnTo>
                      <a:pt x="96" y="77"/>
                    </a:lnTo>
                    <a:lnTo>
                      <a:pt x="106" y="71"/>
                    </a:lnTo>
                    <a:lnTo>
                      <a:pt x="117" y="63"/>
                    </a:lnTo>
                    <a:lnTo>
                      <a:pt x="127" y="56"/>
                    </a:lnTo>
                    <a:lnTo>
                      <a:pt x="135" y="48"/>
                    </a:lnTo>
                    <a:lnTo>
                      <a:pt x="142" y="38"/>
                    </a:lnTo>
                    <a:lnTo>
                      <a:pt x="150" y="29"/>
                    </a:lnTo>
                    <a:lnTo>
                      <a:pt x="156" y="17"/>
                    </a:lnTo>
                    <a:lnTo>
                      <a:pt x="160" y="8"/>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66"/>
              <p:cNvSpPr>
                <a:spLocks noChangeShapeType="1"/>
              </p:cNvSpPr>
              <p:nvPr/>
            </p:nvSpPr>
            <p:spPr bwMode="auto">
              <a:xfrm flipH="1">
                <a:off x="4579938" y="5391150"/>
                <a:ext cx="231775" cy="109538"/>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367"/>
              <p:cNvSpPr>
                <a:spLocks/>
              </p:cNvSpPr>
              <p:nvPr/>
            </p:nvSpPr>
            <p:spPr bwMode="auto">
              <a:xfrm>
                <a:off x="4814888" y="5387975"/>
                <a:ext cx="146050" cy="249238"/>
              </a:xfrm>
              <a:custGeom>
                <a:avLst/>
                <a:gdLst>
                  <a:gd name="T0" fmla="*/ 4 w 92"/>
                  <a:gd name="T1" fmla="*/ 0 h 157"/>
                  <a:gd name="T2" fmla="*/ 15 w 92"/>
                  <a:gd name="T3" fmla="*/ 4 h 157"/>
                  <a:gd name="T4" fmla="*/ 27 w 92"/>
                  <a:gd name="T5" fmla="*/ 9 h 157"/>
                  <a:gd name="T6" fmla="*/ 36 w 92"/>
                  <a:gd name="T7" fmla="*/ 15 h 157"/>
                  <a:gd name="T8" fmla="*/ 46 w 92"/>
                  <a:gd name="T9" fmla="*/ 23 h 157"/>
                  <a:gd name="T10" fmla="*/ 55 w 92"/>
                  <a:gd name="T11" fmla="*/ 30 h 157"/>
                  <a:gd name="T12" fmla="*/ 63 w 92"/>
                  <a:gd name="T13" fmla="*/ 40 h 157"/>
                  <a:gd name="T14" fmla="*/ 71 w 92"/>
                  <a:gd name="T15" fmla="*/ 50 h 157"/>
                  <a:gd name="T16" fmla="*/ 76 w 92"/>
                  <a:gd name="T17" fmla="*/ 61 h 157"/>
                  <a:gd name="T18" fmla="*/ 82 w 92"/>
                  <a:gd name="T19" fmla="*/ 73 h 157"/>
                  <a:gd name="T20" fmla="*/ 86 w 92"/>
                  <a:gd name="T21" fmla="*/ 84 h 157"/>
                  <a:gd name="T22" fmla="*/ 90 w 92"/>
                  <a:gd name="T23" fmla="*/ 98 h 157"/>
                  <a:gd name="T24" fmla="*/ 90 w 92"/>
                  <a:gd name="T25" fmla="*/ 109 h 157"/>
                  <a:gd name="T26" fmla="*/ 92 w 92"/>
                  <a:gd name="T27" fmla="*/ 121 h 157"/>
                  <a:gd name="T28" fmla="*/ 90 w 92"/>
                  <a:gd name="T29" fmla="*/ 132 h 157"/>
                  <a:gd name="T30" fmla="*/ 90 w 92"/>
                  <a:gd name="T31" fmla="*/ 145 h 157"/>
                  <a:gd name="T32" fmla="*/ 86 w 92"/>
                  <a:gd name="T33" fmla="*/ 157 h 157"/>
                  <a:gd name="T34" fmla="*/ 75 w 92"/>
                  <a:gd name="T35" fmla="*/ 151 h 157"/>
                  <a:gd name="T36" fmla="*/ 65 w 92"/>
                  <a:gd name="T37" fmla="*/ 147 h 157"/>
                  <a:gd name="T38" fmla="*/ 53 w 92"/>
                  <a:gd name="T39" fmla="*/ 140 h 157"/>
                  <a:gd name="T40" fmla="*/ 44 w 92"/>
                  <a:gd name="T41" fmla="*/ 132 h 157"/>
                  <a:gd name="T42" fmla="*/ 36 w 92"/>
                  <a:gd name="T43" fmla="*/ 124 h 157"/>
                  <a:gd name="T44" fmla="*/ 29 w 92"/>
                  <a:gd name="T45" fmla="*/ 115 h 157"/>
                  <a:gd name="T46" fmla="*/ 21 w 92"/>
                  <a:gd name="T47" fmla="*/ 105 h 157"/>
                  <a:gd name="T48" fmla="*/ 13 w 92"/>
                  <a:gd name="T49" fmla="*/ 94 h 157"/>
                  <a:gd name="T50" fmla="*/ 9 w 92"/>
                  <a:gd name="T51" fmla="*/ 82 h 157"/>
                  <a:gd name="T52" fmla="*/ 4 w 92"/>
                  <a:gd name="T53" fmla="*/ 71 h 157"/>
                  <a:gd name="T54" fmla="*/ 2 w 92"/>
                  <a:gd name="T55" fmla="*/ 59 h 157"/>
                  <a:gd name="T56" fmla="*/ 0 w 92"/>
                  <a:gd name="T57" fmla="*/ 46 h 157"/>
                  <a:gd name="T58" fmla="*/ 0 w 92"/>
                  <a:gd name="T59" fmla="*/ 34 h 157"/>
                  <a:gd name="T60" fmla="*/ 0 w 92"/>
                  <a:gd name="T61" fmla="*/ 23 h 157"/>
                  <a:gd name="T62" fmla="*/ 2 w 92"/>
                  <a:gd name="T63" fmla="*/ 11 h 157"/>
                  <a:gd name="T64" fmla="*/ 4 w 9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57">
                    <a:moveTo>
                      <a:pt x="4" y="0"/>
                    </a:moveTo>
                    <a:lnTo>
                      <a:pt x="15" y="4"/>
                    </a:lnTo>
                    <a:lnTo>
                      <a:pt x="27" y="9"/>
                    </a:lnTo>
                    <a:lnTo>
                      <a:pt x="36" y="15"/>
                    </a:lnTo>
                    <a:lnTo>
                      <a:pt x="46" y="23"/>
                    </a:lnTo>
                    <a:lnTo>
                      <a:pt x="55" y="30"/>
                    </a:lnTo>
                    <a:lnTo>
                      <a:pt x="63" y="40"/>
                    </a:lnTo>
                    <a:lnTo>
                      <a:pt x="71" y="50"/>
                    </a:lnTo>
                    <a:lnTo>
                      <a:pt x="76" y="61"/>
                    </a:lnTo>
                    <a:lnTo>
                      <a:pt x="82" y="73"/>
                    </a:lnTo>
                    <a:lnTo>
                      <a:pt x="86" y="84"/>
                    </a:lnTo>
                    <a:lnTo>
                      <a:pt x="90" y="98"/>
                    </a:lnTo>
                    <a:lnTo>
                      <a:pt x="90" y="109"/>
                    </a:lnTo>
                    <a:lnTo>
                      <a:pt x="92" y="121"/>
                    </a:lnTo>
                    <a:lnTo>
                      <a:pt x="90" y="132"/>
                    </a:lnTo>
                    <a:lnTo>
                      <a:pt x="90" y="145"/>
                    </a:lnTo>
                    <a:lnTo>
                      <a:pt x="86" y="157"/>
                    </a:lnTo>
                    <a:lnTo>
                      <a:pt x="75" y="151"/>
                    </a:lnTo>
                    <a:lnTo>
                      <a:pt x="65" y="147"/>
                    </a:lnTo>
                    <a:lnTo>
                      <a:pt x="53" y="140"/>
                    </a:lnTo>
                    <a:lnTo>
                      <a:pt x="44" y="132"/>
                    </a:lnTo>
                    <a:lnTo>
                      <a:pt x="36" y="124"/>
                    </a:lnTo>
                    <a:lnTo>
                      <a:pt x="29" y="115"/>
                    </a:lnTo>
                    <a:lnTo>
                      <a:pt x="21" y="105"/>
                    </a:lnTo>
                    <a:lnTo>
                      <a:pt x="13" y="94"/>
                    </a:lnTo>
                    <a:lnTo>
                      <a:pt x="9" y="82"/>
                    </a:lnTo>
                    <a:lnTo>
                      <a:pt x="4" y="71"/>
                    </a:lnTo>
                    <a:lnTo>
                      <a:pt x="2" y="59"/>
                    </a:lnTo>
                    <a:lnTo>
                      <a:pt x="0" y="46"/>
                    </a:lnTo>
                    <a:lnTo>
                      <a:pt x="0" y="34"/>
                    </a:lnTo>
                    <a:lnTo>
                      <a:pt x="0" y="23"/>
                    </a:lnTo>
                    <a:lnTo>
                      <a:pt x="2" y="11"/>
                    </a:lnTo>
                    <a:lnTo>
                      <a:pt x="4" y="0"/>
                    </a:lnTo>
                    <a:close/>
                  </a:path>
                </a:pathLst>
              </a:custGeom>
              <a:solidFill>
                <a:srgbClr val="0C6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Line 368"/>
              <p:cNvSpPr>
                <a:spLocks noChangeShapeType="1"/>
              </p:cNvSpPr>
              <p:nvPr/>
            </p:nvSpPr>
            <p:spPr bwMode="auto">
              <a:xfrm>
                <a:off x="4826000" y="5395913"/>
                <a:ext cx="119063" cy="225425"/>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369"/>
              <p:cNvSpPr>
                <a:spLocks/>
              </p:cNvSpPr>
              <p:nvPr/>
            </p:nvSpPr>
            <p:spPr bwMode="auto">
              <a:xfrm>
                <a:off x="4711700" y="5391150"/>
                <a:ext cx="127000" cy="266700"/>
              </a:xfrm>
              <a:custGeom>
                <a:avLst/>
                <a:gdLst>
                  <a:gd name="T0" fmla="*/ 69 w 80"/>
                  <a:gd name="T1" fmla="*/ 0 h 168"/>
                  <a:gd name="T2" fmla="*/ 57 w 80"/>
                  <a:gd name="T3" fmla="*/ 5 h 168"/>
                  <a:gd name="T4" fmla="*/ 47 w 80"/>
                  <a:gd name="T5" fmla="*/ 13 h 168"/>
                  <a:gd name="T6" fmla="*/ 40 w 80"/>
                  <a:gd name="T7" fmla="*/ 21 h 168"/>
                  <a:gd name="T8" fmla="*/ 30 w 80"/>
                  <a:gd name="T9" fmla="*/ 28 h 168"/>
                  <a:gd name="T10" fmla="*/ 23 w 80"/>
                  <a:gd name="T11" fmla="*/ 38 h 168"/>
                  <a:gd name="T12" fmla="*/ 17 w 80"/>
                  <a:gd name="T13" fmla="*/ 49 h 168"/>
                  <a:gd name="T14" fmla="*/ 11 w 80"/>
                  <a:gd name="T15" fmla="*/ 61 h 168"/>
                  <a:gd name="T16" fmla="*/ 7 w 80"/>
                  <a:gd name="T17" fmla="*/ 73 h 168"/>
                  <a:gd name="T18" fmla="*/ 3 w 80"/>
                  <a:gd name="T19" fmla="*/ 84 h 168"/>
                  <a:gd name="T20" fmla="*/ 1 w 80"/>
                  <a:gd name="T21" fmla="*/ 97 h 168"/>
                  <a:gd name="T22" fmla="*/ 0 w 80"/>
                  <a:gd name="T23" fmla="*/ 109 h 168"/>
                  <a:gd name="T24" fmla="*/ 0 w 80"/>
                  <a:gd name="T25" fmla="*/ 122 h 168"/>
                  <a:gd name="T26" fmla="*/ 1 w 80"/>
                  <a:gd name="T27" fmla="*/ 134 h 168"/>
                  <a:gd name="T28" fmla="*/ 3 w 80"/>
                  <a:gd name="T29" fmla="*/ 145 h 168"/>
                  <a:gd name="T30" fmla="*/ 7 w 80"/>
                  <a:gd name="T31" fmla="*/ 157 h 168"/>
                  <a:gd name="T32" fmla="*/ 13 w 80"/>
                  <a:gd name="T33" fmla="*/ 168 h 168"/>
                  <a:gd name="T34" fmla="*/ 23 w 80"/>
                  <a:gd name="T35" fmla="*/ 163 h 168"/>
                  <a:gd name="T36" fmla="*/ 32 w 80"/>
                  <a:gd name="T37" fmla="*/ 155 h 168"/>
                  <a:gd name="T38" fmla="*/ 42 w 80"/>
                  <a:gd name="T39" fmla="*/ 147 h 168"/>
                  <a:gd name="T40" fmla="*/ 49 w 80"/>
                  <a:gd name="T41" fmla="*/ 138 h 168"/>
                  <a:gd name="T42" fmla="*/ 57 w 80"/>
                  <a:gd name="T43" fmla="*/ 128 h 168"/>
                  <a:gd name="T44" fmla="*/ 63 w 80"/>
                  <a:gd name="T45" fmla="*/ 119 h 168"/>
                  <a:gd name="T46" fmla="*/ 69 w 80"/>
                  <a:gd name="T47" fmla="*/ 107 h 168"/>
                  <a:gd name="T48" fmla="*/ 74 w 80"/>
                  <a:gd name="T49" fmla="*/ 96 h 168"/>
                  <a:gd name="T50" fmla="*/ 78 w 80"/>
                  <a:gd name="T51" fmla="*/ 82 h 168"/>
                  <a:gd name="T52" fmla="*/ 80 w 80"/>
                  <a:gd name="T53" fmla="*/ 71 h 168"/>
                  <a:gd name="T54" fmla="*/ 80 w 80"/>
                  <a:gd name="T55" fmla="*/ 57 h 168"/>
                  <a:gd name="T56" fmla="*/ 80 w 80"/>
                  <a:gd name="T57" fmla="*/ 46 h 168"/>
                  <a:gd name="T58" fmla="*/ 78 w 80"/>
                  <a:gd name="T59" fmla="*/ 34 h 168"/>
                  <a:gd name="T60" fmla="*/ 76 w 80"/>
                  <a:gd name="T61" fmla="*/ 23 h 168"/>
                  <a:gd name="T62" fmla="*/ 72 w 80"/>
                  <a:gd name="T63" fmla="*/ 11 h 168"/>
                  <a:gd name="T64" fmla="*/ 69 w 80"/>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168">
                    <a:moveTo>
                      <a:pt x="69" y="0"/>
                    </a:moveTo>
                    <a:lnTo>
                      <a:pt x="57" y="5"/>
                    </a:lnTo>
                    <a:lnTo>
                      <a:pt x="47" y="13"/>
                    </a:lnTo>
                    <a:lnTo>
                      <a:pt x="40" y="21"/>
                    </a:lnTo>
                    <a:lnTo>
                      <a:pt x="30" y="28"/>
                    </a:lnTo>
                    <a:lnTo>
                      <a:pt x="23" y="38"/>
                    </a:lnTo>
                    <a:lnTo>
                      <a:pt x="17" y="49"/>
                    </a:lnTo>
                    <a:lnTo>
                      <a:pt x="11" y="61"/>
                    </a:lnTo>
                    <a:lnTo>
                      <a:pt x="7" y="73"/>
                    </a:lnTo>
                    <a:lnTo>
                      <a:pt x="3" y="84"/>
                    </a:lnTo>
                    <a:lnTo>
                      <a:pt x="1" y="97"/>
                    </a:lnTo>
                    <a:lnTo>
                      <a:pt x="0" y="109"/>
                    </a:lnTo>
                    <a:lnTo>
                      <a:pt x="0" y="122"/>
                    </a:lnTo>
                    <a:lnTo>
                      <a:pt x="1" y="134"/>
                    </a:lnTo>
                    <a:lnTo>
                      <a:pt x="3" y="145"/>
                    </a:lnTo>
                    <a:lnTo>
                      <a:pt x="7" y="157"/>
                    </a:lnTo>
                    <a:lnTo>
                      <a:pt x="13" y="168"/>
                    </a:lnTo>
                    <a:lnTo>
                      <a:pt x="23" y="163"/>
                    </a:lnTo>
                    <a:lnTo>
                      <a:pt x="32" y="155"/>
                    </a:lnTo>
                    <a:lnTo>
                      <a:pt x="42" y="147"/>
                    </a:lnTo>
                    <a:lnTo>
                      <a:pt x="49" y="138"/>
                    </a:lnTo>
                    <a:lnTo>
                      <a:pt x="57" y="128"/>
                    </a:lnTo>
                    <a:lnTo>
                      <a:pt x="63" y="119"/>
                    </a:lnTo>
                    <a:lnTo>
                      <a:pt x="69" y="107"/>
                    </a:lnTo>
                    <a:lnTo>
                      <a:pt x="74" y="96"/>
                    </a:lnTo>
                    <a:lnTo>
                      <a:pt x="78" y="82"/>
                    </a:lnTo>
                    <a:lnTo>
                      <a:pt x="80" y="71"/>
                    </a:lnTo>
                    <a:lnTo>
                      <a:pt x="80" y="57"/>
                    </a:lnTo>
                    <a:lnTo>
                      <a:pt x="80" y="46"/>
                    </a:lnTo>
                    <a:lnTo>
                      <a:pt x="78" y="34"/>
                    </a:lnTo>
                    <a:lnTo>
                      <a:pt x="76" y="23"/>
                    </a:lnTo>
                    <a:lnTo>
                      <a:pt x="72" y="11"/>
                    </a:lnTo>
                    <a:lnTo>
                      <a:pt x="69" y="0"/>
                    </a:lnTo>
                    <a:close/>
                  </a:path>
                </a:pathLst>
              </a:custGeom>
              <a:solidFill>
                <a:srgbClr val="3F9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70"/>
              <p:cNvSpPr>
                <a:spLocks noChangeShapeType="1"/>
              </p:cNvSpPr>
              <p:nvPr/>
            </p:nvSpPr>
            <p:spPr bwMode="auto">
              <a:xfrm flipH="1">
                <a:off x="4735513" y="5399088"/>
                <a:ext cx="79375" cy="244475"/>
              </a:xfrm>
              <a:prstGeom prst="line">
                <a:avLst/>
              </a:prstGeom>
              <a:noFill/>
              <a:ln w="0">
                <a:solidFill>
                  <a:srgbClr val="7FB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192107" y="3708737"/>
              <a:ext cx="954107" cy="1015663"/>
            </a:xfrm>
            <a:prstGeom prst="rect">
              <a:avLst/>
            </a:prstGeom>
            <a:noFill/>
          </p:spPr>
          <p:txBody>
            <a:bodyPr wrap="none" rtlCol="0">
              <a:spAutoFit/>
            </a:bodyPr>
            <a:lstStyle/>
            <a:p>
              <a:r>
                <a:rPr kumimoji="1" lang="ja-JP" altLang="en-US" sz="6000" dirty="0" smtClean="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竹</a:t>
              </a:r>
              <a:endPar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endParaRPr>
            </a:p>
          </p:txBody>
        </p:sp>
        <p:sp>
          <p:nvSpPr>
            <p:cNvPr id="279" name="角丸四角形 278"/>
            <p:cNvSpPr/>
            <p:nvPr/>
          </p:nvSpPr>
          <p:spPr bwMode="auto">
            <a:xfrm>
              <a:off x="1295400" y="3753459"/>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お願いします</a:t>
              </a:r>
            </a:p>
          </p:txBody>
        </p:sp>
        <p:sp>
          <p:nvSpPr>
            <p:cNvPr id="280" name="角丸四角形 279"/>
            <p:cNvSpPr/>
            <p:nvPr/>
          </p:nvSpPr>
          <p:spPr bwMode="auto">
            <a:xfrm>
              <a:off x="2819400" y="3758256"/>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できません</a:t>
              </a:r>
            </a:p>
          </p:txBody>
        </p:sp>
        <p:sp>
          <p:nvSpPr>
            <p:cNvPr id="281" name="角丸四角形 280"/>
            <p:cNvSpPr/>
            <p:nvPr/>
          </p:nvSpPr>
          <p:spPr bwMode="auto">
            <a:xfrm>
              <a:off x="4343400" y="3762386"/>
              <a:ext cx="1219200" cy="439415"/>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正論</a:t>
              </a:r>
            </a:p>
          </p:txBody>
        </p:sp>
        <p:sp>
          <p:nvSpPr>
            <p:cNvPr id="282" name="角丸四角形 281"/>
            <p:cNvSpPr/>
            <p:nvPr/>
          </p:nvSpPr>
          <p:spPr bwMode="auto">
            <a:xfrm>
              <a:off x="5867400" y="3753459"/>
              <a:ext cx="1219200" cy="439415"/>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このやり方でやりましょう</a:t>
              </a:r>
            </a:p>
          </p:txBody>
        </p:sp>
        <p:sp>
          <p:nvSpPr>
            <p:cNvPr id="289" name="テキスト ボックス 288"/>
            <p:cNvSpPr txBox="1"/>
            <p:nvPr/>
          </p:nvSpPr>
          <p:spPr>
            <a:xfrm>
              <a:off x="1295400" y="4191000"/>
              <a:ext cx="7315200" cy="738664"/>
            </a:xfrm>
            <a:prstGeom prst="rect">
              <a:avLst/>
            </a:prstGeom>
            <a:noFill/>
          </p:spPr>
          <p:txBody>
            <a:bodyPr wrap="square" rtlCol="0">
              <a:spAutoFit/>
            </a:bodyPr>
            <a:lstStyle/>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提供者の視点</a:t>
              </a:r>
              <a:endParaRPr kumimoji="1" lang="en-US" altLang="ja-JP" sz="1400" dirty="0" smtClean="0">
                <a:solidFill>
                  <a:srgbClr val="FF9900"/>
                </a:solidFill>
                <a:latin typeface="HGP創英角ｺﾞｼｯｸUB" pitchFamily="50" charset="-128"/>
                <a:ea typeface="HGP創英角ｺﾞｼｯｸUB" pitchFamily="50" charset="-128"/>
              </a:endParaRPr>
            </a:p>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一見お客様の価値を述べているようだが、お客様のニーズを把握しようとせず、自分たちに都合のいい論理を展開するアプローチ</a:t>
              </a:r>
              <a:endParaRPr kumimoji="1" lang="ja-JP" altLang="en-US" sz="1400" dirty="0">
                <a:solidFill>
                  <a:srgbClr val="FF9900"/>
                </a:solidFill>
                <a:latin typeface="HGP創英角ｺﾞｼｯｸUB" pitchFamily="50" charset="-128"/>
                <a:ea typeface="HGP創英角ｺﾞｼｯｸUB" pitchFamily="50" charset="-128"/>
              </a:endParaRPr>
            </a:p>
          </p:txBody>
        </p:sp>
        <p:sp>
          <p:nvSpPr>
            <p:cNvPr id="296" name="右矢印 295"/>
            <p:cNvSpPr/>
            <p:nvPr/>
          </p:nvSpPr>
          <p:spPr bwMode="auto">
            <a:xfrm>
              <a:off x="2590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9" name="右矢印 298"/>
            <p:cNvSpPr/>
            <p:nvPr/>
          </p:nvSpPr>
          <p:spPr bwMode="auto">
            <a:xfrm>
              <a:off x="4114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1" name="右矢印 300"/>
            <p:cNvSpPr/>
            <p:nvPr/>
          </p:nvSpPr>
          <p:spPr bwMode="auto">
            <a:xfrm>
              <a:off x="5638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8" name="グループ化 7"/>
          <p:cNvGrpSpPr/>
          <p:nvPr/>
        </p:nvGrpSpPr>
        <p:grpSpPr>
          <a:xfrm>
            <a:off x="152400" y="4876800"/>
            <a:ext cx="8458200" cy="1310455"/>
            <a:chOff x="152400" y="4876800"/>
            <a:chExt cx="8458200" cy="1310455"/>
          </a:xfrm>
        </p:grpSpPr>
        <p:grpSp>
          <p:nvGrpSpPr>
            <p:cNvPr id="191" name="グループ化 190"/>
            <p:cNvGrpSpPr/>
            <p:nvPr/>
          </p:nvGrpSpPr>
          <p:grpSpPr>
            <a:xfrm>
              <a:off x="389251" y="5134598"/>
              <a:ext cx="574437" cy="704320"/>
              <a:chOff x="1676400" y="4114800"/>
              <a:chExt cx="1066800" cy="1270000"/>
            </a:xfrm>
          </p:grpSpPr>
          <p:sp>
            <p:nvSpPr>
              <p:cNvPr id="19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4" name="テキスト ボックス 273"/>
            <p:cNvSpPr txBox="1"/>
            <p:nvPr/>
          </p:nvSpPr>
          <p:spPr>
            <a:xfrm>
              <a:off x="152400" y="4876800"/>
              <a:ext cx="954107" cy="1015663"/>
            </a:xfrm>
            <a:prstGeom prst="rect">
              <a:avLst/>
            </a:prstGeom>
            <a:noFill/>
          </p:spPr>
          <p:txBody>
            <a:bodyPr wrap="none" rtlCol="0">
              <a:spAutoFit/>
            </a:bodyPr>
            <a:lstStyle/>
            <a:p>
              <a:r>
                <a:rPr kumimoji="1" lang="ja-JP" altLang="en-US" sz="6000" dirty="0" smtClean="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松</a:t>
              </a:r>
              <a:endPar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endParaRPr>
            </a:p>
          </p:txBody>
        </p:sp>
        <p:sp>
          <p:nvSpPr>
            <p:cNvPr id="283" name="角丸四角形 282"/>
            <p:cNvSpPr/>
            <p:nvPr/>
          </p:nvSpPr>
          <p:spPr bwMode="auto">
            <a:xfrm>
              <a:off x="1295400" y="4986921"/>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お願いします</a:t>
              </a:r>
            </a:p>
          </p:txBody>
        </p:sp>
        <p:sp>
          <p:nvSpPr>
            <p:cNvPr id="284" name="角丸四角形 283"/>
            <p:cNvSpPr/>
            <p:nvPr/>
          </p:nvSpPr>
          <p:spPr bwMode="auto">
            <a:xfrm>
              <a:off x="2819400" y="4991718"/>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なぜ</a:t>
              </a:r>
            </a:p>
          </p:txBody>
        </p:sp>
        <p:sp>
          <p:nvSpPr>
            <p:cNvPr id="285" name="角丸四角形 284"/>
            <p:cNvSpPr/>
            <p:nvPr/>
          </p:nvSpPr>
          <p:spPr bwMode="auto">
            <a:xfrm>
              <a:off x="4343400" y="4995848"/>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ニーズ</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あるべき姿</a:t>
              </a:r>
            </a:p>
          </p:txBody>
        </p:sp>
        <p:sp>
          <p:nvSpPr>
            <p:cNvPr id="286" name="角丸四角形 285"/>
            <p:cNvSpPr/>
            <p:nvPr/>
          </p:nvSpPr>
          <p:spPr bwMode="auto">
            <a:xfrm>
              <a:off x="5867400" y="4986921"/>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解決策</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の選択肢</a:t>
              </a:r>
            </a:p>
          </p:txBody>
        </p:sp>
        <p:sp>
          <p:nvSpPr>
            <p:cNvPr id="287" name="角丸四角形 286"/>
            <p:cNvSpPr/>
            <p:nvPr/>
          </p:nvSpPr>
          <p:spPr bwMode="auto">
            <a:xfrm>
              <a:off x="7391400" y="4972109"/>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どうですか</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dirty="0">
                  <a:solidFill>
                    <a:schemeClr val="bg1"/>
                  </a:solidFill>
                  <a:latin typeface="HGP創英角ｺﾞｼｯｸUB" pitchFamily="50" charset="-128"/>
                  <a:ea typeface="HGP創英角ｺﾞｼｯｸUB" pitchFamily="50" charset="-128"/>
                </a:rPr>
                <a:t>合意</a:t>
              </a:r>
              <a:endPar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90" name="テキスト ボックス 289"/>
            <p:cNvSpPr txBox="1"/>
            <p:nvPr/>
          </p:nvSpPr>
          <p:spPr>
            <a:xfrm>
              <a:off x="1295400" y="5448591"/>
              <a:ext cx="7315200" cy="738664"/>
            </a:xfrm>
            <a:prstGeom prst="rect">
              <a:avLst/>
            </a:prstGeom>
            <a:noFill/>
          </p:spPr>
          <p:txBody>
            <a:bodyPr wrap="square" rtlCol="0">
              <a:spAutoFit/>
            </a:bodyPr>
            <a:lstStyle/>
            <a:p>
              <a:pPr marL="285750" indent="-285750">
                <a:spcBef>
                  <a:spcPts val="0"/>
                </a:spcBef>
                <a:buFont typeface="Wingdings" pitchFamily="2" charset="2"/>
                <a:buChar char="l"/>
              </a:pPr>
              <a:r>
                <a:rPr kumimoji="1" lang="ja-JP" altLang="en-US" sz="1400" dirty="0" smtClean="0">
                  <a:solidFill>
                    <a:srgbClr val="3366FF"/>
                  </a:solidFill>
                  <a:latin typeface="HGP創英角ｺﾞｼｯｸUB" pitchFamily="50" charset="-128"/>
                  <a:ea typeface="HGP創英角ｺﾞｼｯｸUB" pitchFamily="50" charset="-128"/>
                </a:rPr>
                <a:t>お客様の視点</a:t>
              </a:r>
              <a:endParaRPr kumimoji="1" lang="en-US" altLang="ja-JP" sz="1400" dirty="0" smtClean="0">
                <a:solidFill>
                  <a:srgbClr val="3366FF"/>
                </a:solidFill>
                <a:latin typeface="HGP創英角ｺﾞｼｯｸUB" pitchFamily="50" charset="-128"/>
                <a:ea typeface="HGP創英角ｺﾞｼｯｸUB" pitchFamily="50" charset="-128"/>
              </a:endParaRPr>
            </a:p>
            <a:p>
              <a:pPr marL="285750" indent="-285750">
                <a:spcBef>
                  <a:spcPts val="0"/>
                </a:spcBef>
                <a:buFont typeface="Wingdings" pitchFamily="2" charset="2"/>
                <a:buChar char="l"/>
              </a:pPr>
              <a:r>
                <a:rPr kumimoji="1" lang="ja-JP" altLang="en-US" sz="1400" dirty="0" smtClean="0">
                  <a:solidFill>
                    <a:srgbClr val="3366FF"/>
                  </a:solidFill>
                  <a:latin typeface="HGP創英角ｺﾞｼｯｸUB" pitchFamily="50" charset="-128"/>
                  <a:ea typeface="HGP創英角ｺﾞｼｯｸUB" pitchFamily="50" charset="-128"/>
                </a:rPr>
                <a:t>お客様のニーズから、お客様の価値を最大化できる「あるべき姿」を想定し、それを起点として解決案を提示。お客様の納得・合意を引き出すアプローチ</a:t>
              </a:r>
              <a:endParaRPr kumimoji="1" lang="ja-JP" altLang="en-US" sz="1400" dirty="0">
                <a:solidFill>
                  <a:srgbClr val="3366FF"/>
                </a:solidFill>
                <a:latin typeface="HGP創英角ｺﾞｼｯｸUB" pitchFamily="50" charset="-128"/>
                <a:ea typeface="HGP創英角ｺﾞｼｯｸUB" pitchFamily="50" charset="-128"/>
              </a:endParaRPr>
            </a:p>
          </p:txBody>
        </p:sp>
        <p:sp>
          <p:nvSpPr>
            <p:cNvPr id="297" name="右矢印 296"/>
            <p:cNvSpPr/>
            <p:nvPr/>
          </p:nvSpPr>
          <p:spPr bwMode="auto">
            <a:xfrm>
              <a:off x="2590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0" name="右矢印 299"/>
            <p:cNvSpPr/>
            <p:nvPr/>
          </p:nvSpPr>
          <p:spPr bwMode="auto">
            <a:xfrm>
              <a:off x="4114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2" name="右矢印 301"/>
            <p:cNvSpPr/>
            <p:nvPr/>
          </p:nvSpPr>
          <p:spPr bwMode="auto">
            <a:xfrm>
              <a:off x="5638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右矢印 303"/>
            <p:cNvSpPr/>
            <p:nvPr/>
          </p:nvSpPr>
          <p:spPr bwMode="auto">
            <a:xfrm>
              <a:off x="7162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121690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お客</a:t>
            </a:r>
            <a:r>
              <a:rPr lang="ja-JP" altLang="en-US" sz="2400" dirty="0">
                <a:ea typeface="ＭＳ Ｐゴシック" pitchFamily="50" charset="-128"/>
              </a:rPr>
              <a:t>様の価値を高めようと</a:t>
            </a:r>
            <a:r>
              <a:rPr lang="ja-JP" altLang="en-US" sz="2400" dirty="0" smtClean="0">
                <a:ea typeface="ＭＳ Ｐゴシック" pitchFamily="50" charset="-128"/>
              </a:rPr>
              <a:t>する</a:t>
            </a:r>
            <a:r>
              <a:rPr lang="ja-JP" altLang="en-US" sz="2400" dirty="0">
                <a:ea typeface="ＭＳ Ｐゴシック" pitchFamily="50" charset="-128"/>
              </a:rPr>
              <a:t>応対</a:t>
            </a:r>
          </a:p>
        </p:txBody>
      </p:sp>
      <p:sp>
        <p:nvSpPr>
          <p:cNvPr id="509" name="角丸四角形 508"/>
          <p:cNvSpPr/>
          <p:nvPr/>
        </p:nvSpPr>
        <p:spPr bwMode="auto">
          <a:xfrm>
            <a:off x="1219200" y="914400"/>
            <a:ext cx="7848600" cy="5715000"/>
          </a:xfrm>
          <a:prstGeom prst="roundRect">
            <a:avLst>
              <a:gd name="adj" fmla="val 3231"/>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ありがとうございます。でも、</a:t>
            </a:r>
            <a:r>
              <a:rPr lang="ja-JP" altLang="en-US" sz="2400" dirty="0" smtClean="0">
                <a:solidFill>
                  <a:schemeClr val="bg1"/>
                </a:solidFill>
                <a:latin typeface="HGP創英角ｺﾞｼｯｸUB" pitchFamily="50" charset="-128"/>
                <a:ea typeface="HGP創英角ｺﾞｼｯｸUB" pitchFamily="50" charset="-128"/>
              </a:rPr>
              <a:t>なぜ</a:t>
            </a:r>
            <a:r>
              <a:rPr lang="ja-JP" altLang="en-US" sz="1600" dirty="0" smtClean="0">
                <a:solidFill>
                  <a:schemeClr val="bg1"/>
                </a:solidFill>
                <a:latin typeface="HGP創英角ｺﾞｼｯｸUB" pitchFamily="50" charset="-128"/>
                <a:ea typeface="HGP創英角ｺﾞｼｯｸUB" pitchFamily="50" charset="-128"/>
              </a:rPr>
              <a:t>、そんなことを考えられたんですか</a:t>
            </a:r>
            <a:r>
              <a:rPr lang="en-US" altLang="ja-JP" sz="1600" dirty="0" smtClean="0">
                <a:solidFill>
                  <a:schemeClr val="bg1"/>
                </a:solidFill>
                <a:latin typeface="HGP創英角ｺﾞｼｯｸUB" pitchFamily="50" charset="-128"/>
                <a:ea typeface="HGP創英角ｺﾞｼｯｸUB" pitchFamily="50" charset="-128"/>
              </a:rPr>
              <a:t>?</a:t>
            </a:r>
          </a:p>
          <a:p>
            <a:pPr>
              <a:spcBef>
                <a:spcPts val="0"/>
              </a:spcBef>
            </a:pPr>
            <a:endParaRPr kumimoji="0" lang="en-US" altLang="ja-JP"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お客様：　実は、社長から、システム運用コストをもっと下げるように言われてね。やるだけのことはやってきたつもりなんだが、そんなことを社長に話したら、それならクラウドを検討したらどうかと言われてね。それで相談しているんだよ。</a:t>
            </a:r>
          </a:p>
          <a:p>
            <a:pPr>
              <a:spcBef>
                <a:spcPts val="0"/>
              </a:spcBef>
            </a:pPr>
            <a:endPar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なるほど、目的は、コスト削減なんですね。何が何でもクラウドにしなければいけないという話しではないんですね。</a:t>
            </a:r>
            <a:r>
              <a:rPr lang="ja-JP" altLang="en-US"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その点は、いかがですか</a:t>
            </a:r>
            <a:r>
              <a:rPr lang="en-US" altLang="ja-JP"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お客様：</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 </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確かにそうなんだが、いい方法はないだろうか</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確かにクラウドもひとつの選択肢だと思いますが、その対応に相当の時間とコストもかかります。また、これまでとは異なるプラットフォームへの移管となるとアプリケーションに手を入れなければならず、これは結構やっかいです。</a:t>
            </a:r>
            <a:r>
              <a:rPr lang="ja-JP" altLang="en-US"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この</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点はどのように</a:t>
            </a:r>
            <a:r>
              <a:rPr lang="ja-JP" altLang="en-US"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お考えでしょうか</a:t>
            </a:r>
            <a:r>
              <a:rPr lang="en-US" altLang="ja-JP"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endPar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お客様：</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 </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確かに</a:t>
            </a:r>
            <a:r>
              <a:rPr lang="ja-JP" altLang="en-US"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そうだなぁ。どうすればいいだろう。</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ja-JP" sz="1600" dirty="0" smtClean="0">
                <a:solidFill>
                  <a:schemeClr val="bg1"/>
                </a:solidFill>
                <a:latin typeface="HGP創英角ｺﾞｼｯｸUB" pitchFamily="50" charset="-128"/>
                <a:ea typeface="HGP創英角ｺﾞｼｯｸUB" pitchFamily="50" charset="-128"/>
              </a:rPr>
              <a:t>どうでしょうか</a:t>
            </a:r>
            <a:r>
              <a:rPr lang="ja-JP" altLang="en-US" sz="1600" dirty="0" smtClean="0">
                <a:solidFill>
                  <a:schemeClr val="bg1"/>
                </a:solidFill>
                <a:latin typeface="HGP創英角ｺﾞｼｯｸUB" pitchFamily="50" charset="-128"/>
                <a:ea typeface="HGP創英角ｺﾞｼｯｸUB" pitchFamily="50" charset="-128"/>
              </a:rPr>
              <a:t>、まずは仮想化でサーバーを集約し、データセンターの利用料金を下げてみる。また、</a:t>
            </a:r>
            <a:r>
              <a:rPr lang="ja-JP" altLang="ja-JP" sz="1600" dirty="0" smtClean="0">
                <a:solidFill>
                  <a:schemeClr val="bg1"/>
                </a:solidFill>
                <a:latin typeface="HGP創英角ｺﾞｼｯｸUB" pitchFamily="50" charset="-128"/>
                <a:ea typeface="HGP創英角ｺﾞｼｯｸUB" pitchFamily="50" charset="-128"/>
              </a:rPr>
              <a:t>運用</a:t>
            </a:r>
            <a:r>
              <a:rPr lang="ja-JP" altLang="en-US" sz="1600" dirty="0" smtClean="0">
                <a:solidFill>
                  <a:schemeClr val="bg1"/>
                </a:solidFill>
                <a:latin typeface="HGP創英角ｺﾞｼｯｸUB" pitchFamily="50" charset="-128"/>
                <a:ea typeface="HGP創英角ｺﾞｼｯｸUB" pitchFamily="50" charset="-128"/>
              </a:rPr>
              <a:t>をマネージドサービスに移管することで、さらにコスト削減も可能になると思います。そうすれば、アプリケーションをそのままに、コスト削減も可能になるはずです。</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お客様：　なるほど、ぜひ、詳しく話しを聞かせてもらえないだろうか。</a:t>
            </a:r>
            <a:endParaRPr lang="en-US" altLang="ja-JP" sz="1600" dirty="0" smtClean="0">
              <a:solidFill>
                <a:schemeClr val="bg1"/>
              </a:solidFill>
              <a:latin typeface="HGP創英角ｺﾞｼｯｸUB" pitchFamily="50" charset="-128"/>
              <a:ea typeface="HGP創英角ｺﾞｼｯｸUB" pitchFamily="50" charset="-128"/>
            </a:endParaRPr>
          </a:p>
        </p:txBody>
      </p:sp>
      <p:grpSp>
        <p:nvGrpSpPr>
          <p:cNvPr id="88" name="グループ化 599453"/>
          <p:cNvGrpSpPr/>
          <p:nvPr/>
        </p:nvGrpSpPr>
        <p:grpSpPr>
          <a:xfrm>
            <a:off x="152400" y="1244263"/>
            <a:ext cx="574437" cy="704320"/>
            <a:chOff x="1676400" y="4114800"/>
            <a:chExt cx="1066800" cy="1270000"/>
          </a:xfrm>
        </p:grpSpPr>
        <p:sp>
          <p:nvSpPr>
            <p:cNvPr id="89"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0"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1"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2"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3"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4"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5"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6"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7"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8"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9"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0"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1"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2"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3"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4"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5"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6"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7"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8"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9"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0"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1"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2"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3"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4"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5"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6"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7"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8"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9"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0"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1"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2"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3"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4"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5"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6"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7"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8"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9"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0"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1"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2"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3"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4"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5"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6"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7"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8"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9"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0"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1"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2"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3"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4"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5"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6"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7"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8"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9"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0"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1"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2"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3"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4"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5"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6"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7"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8"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9"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0"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1"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2"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3"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4"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5"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6"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7"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8"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9"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0"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grpSp>
        <p:nvGrpSpPr>
          <p:cNvPr id="171" name="グループ化 87"/>
          <p:cNvGrpSpPr/>
          <p:nvPr/>
        </p:nvGrpSpPr>
        <p:grpSpPr>
          <a:xfrm>
            <a:off x="346444" y="1544026"/>
            <a:ext cx="574437" cy="704320"/>
            <a:chOff x="1676400" y="4114800"/>
            <a:chExt cx="1066800" cy="1270000"/>
          </a:xfrm>
        </p:grpSpPr>
        <p:sp>
          <p:nvSpPr>
            <p:cNvPr id="17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0"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1"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2"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3"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4"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5"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6"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7"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8"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9"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0"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1"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2"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3"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4"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5"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6"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7"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8"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9"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0"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1"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2"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3"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4"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5"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6"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7"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8"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9"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0"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1"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2"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3"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4"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5"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6"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7"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8"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9"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0"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1"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2"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3"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4"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5"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6"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7"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8"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9"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0"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1"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2"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3"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4"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5"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6"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7"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8"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9"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0"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1"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2"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3"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4"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grpSp>
        <p:nvGrpSpPr>
          <p:cNvPr id="255" name="グループ化 170"/>
          <p:cNvGrpSpPr/>
          <p:nvPr/>
        </p:nvGrpSpPr>
        <p:grpSpPr>
          <a:xfrm>
            <a:off x="550745" y="1797986"/>
            <a:ext cx="574437" cy="704320"/>
            <a:chOff x="1676400" y="4114800"/>
            <a:chExt cx="1066800" cy="1270000"/>
          </a:xfrm>
        </p:grpSpPr>
        <p:sp>
          <p:nvSpPr>
            <p:cNvPr id="256"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7"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8"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9"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0"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1"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2"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3"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4"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5"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6"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7"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8"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9"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0"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1"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2"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3"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4"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5"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6"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7"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8"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9"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0"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1"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2"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3"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4"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5"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6"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7"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8"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9"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0"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1"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2"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3"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4"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5"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6"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7"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8"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9"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0"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1"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2"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3"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4"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5"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6"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7"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8"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9"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0"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1"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2"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3"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4"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5"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6"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7"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8"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9"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0"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1"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2"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3"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4"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5"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6"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7"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8"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9"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0"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1"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2"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3"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4"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5"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6"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7"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338" name="テキスト ボックス 337"/>
          <p:cNvSpPr txBox="1"/>
          <p:nvPr/>
        </p:nvSpPr>
        <p:spPr>
          <a:xfrm>
            <a:off x="188893" y="1219200"/>
            <a:ext cx="954107"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松</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sp>
        <p:nvSpPr>
          <p:cNvPr id="339" name="テキスト ボックス 338"/>
          <p:cNvSpPr txBox="1"/>
          <p:nvPr/>
        </p:nvSpPr>
        <p:spPr>
          <a:xfrm>
            <a:off x="42834" y="2516667"/>
            <a:ext cx="1082348" cy="307777"/>
          </a:xfrm>
          <a:prstGeom prst="rect">
            <a:avLst/>
          </a:prstGeom>
          <a:noFill/>
        </p:spPr>
        <p:txBody>
          <a:bodyPr wrap="none" rtlCol="0">
            <a:spAutoFit/>
          </a:bodyPr>
          <a:lstStyle/>
          <a:p>
            <a:r>
              <a:rPr kumimoji="1" lang="ja-JP" altLang="en-US" sz="1400" dirty="0" smtClean="0">
                <a:ln w="3175" cmpd="sng">
                  <a:solidFill>
                    <a:srgbClr val="92D050"/>
                  </a:solidFill>
                  <a:prstDash val="solid"/>
                </a:ln>
                <a:noFill/>
                <a:effectLst>
                  <a:outerShdw blurRad="63500" dir="3600000" algn="tl" rotWithShape="0">
                    <a:srgbClr val="000000">
                      <a:alpha val="70000"/>
                    </a:srgbClr>
                  </a:outerShdw>
                </a:effectLst>
                <a:latin typeface="Arial" pitchFamily="34" charset="0"/>
                <a:ea typeface="HGS行書体" pitchFamily="66" charset="-128"/>
                <a:cs typeface="Arial" pitchFamily="34" charset="0"/>
              </a:rPr>
              <a:t>デラックス</a:t>
            </a:r>
            <a:endParaRPr kumimoji="1" lang="ja-JP" altLang="en-US" sz="1400" dirty="0">
              <a:ln w="3175" cmpd="sng">
                <a:solidFill>
                  <a:srgbClr val="92D050"/>
                </a:solidFill>
                <a:prstDash val="solid"/>
              </a:ln>
              <a:noFill/>
              <a:effectLst>
                <a:outerShdw blurRad="63500" dir="3600000" algn="tl" rotWithShape="0">
                  <a:srgbClr val="000000">
                    <a:alpha val="70000"/>
                  </a:srgbClr>
                </a:outerShdw>
              </a:effectLst>
              <a:latin typeface="Arial" pitchFamily="34" charset="0"/>
              <a:ea typeface="HGS行書体" pitchFamily="66" charset="-128"/>
              <a:cs typeface="Arial" pitchFamily="34" charset="0"/>
            </a:endParaRPr>
          </a:p>
        </p:txBody>
      </p:sp>
      <p:sp>
        <p:nvSpPr>
          <p:cNvPr id="340" name="角丸四角形吹き出し 339"/>
          <p:cNvSpPr/>
          <p:nvPr/>
        </p:nvSpPr>
        <p:spPr bwMode="auto">
          <a:xfrm>
            <a:off x="6705600" y="2971800"/>
            <a:ext cx="2057400" cy="685800"/>
          </a:xfrm>
          <a:prstGeom prst="wedgeRoundRectCallout">
            <a:avLst>
              <a:gd name="adj1" fmla="val -82685"/>
              <a:gd name="adj2" fmla="val -38494"/>
              <a:gd name="adj3" fmla="val 16667"/>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00"/>
                </a:solidFill>
                <a:effectLst/>
                <a:latin typeface="Arial" pitchFamily="34" charset="0"/>
                <a:ea typeface="HGP創英角ｺﾞｼｯｸUB" pitchFamily="50" charset="-128"/>
                <a:cs typeface="Arial" pitchFamily="34" charset="0"/>
              </a:rPr>
              <a:t>相手の自発的な発言を引き出す</a:t>
            </a:r>
          </a:p>
        </p:txBody>
      </p:sp>
    </p:spTree>
    <p:extLst>
      <p:ext uri="{BB962C8B-B14F-4D97-AF65-F5344CB8AC3E}">
        <p14:creationId xmlns:p14="http://schemas.microsoft.com/office/powerpoint/2010/main" val="38590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right)">
                                      <p:cBhvr>
                                        <p:cTn id="7"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まとめ</a:t>
            </a:r>
            <a:endParaRPr lang="ja-JP" altLang="en-US" sz="2400" dirty="0">
              <a:ea typeface="ＭＳ Ｐゴシック" pitchFamily="50" charset="-128"/>
            </a:endParaRPr>
          </a:p>
        </p:txBody>
      </p:sp>
      <p:grpSp>
        <p:nvGrpSpPr>
          <p:cNvPr id="2" name="グループ化 1"/>
          <p:cNvGrpSpPr/>
          <p:nvPr/>
        </p:nvGrpSpPr>
        <p:grpSpPr>
          <a:xfrm>
            <a:off x="609600" y="1047690"/>
            <a:ext cx="2819400" cy="5276910"/>
            <a:chOff x="609600" y="1047690"/>
            <a:chExt cx="2819400" cy="5276910"/>
          </a:xfrm>
        </p:grpSpPr>
        <p:sp>
          <p:nvSpPr>
            <p:cNvPr id="3" name="角丸四角形 2"/>
            <p:cNvSpPr/>
            <p:nvPr/>
          </p:nvSpPr>
          <p:spPr bwMode="auto">
            <a:xfrm>
              <a:off x="609600" y="1600200"/>
              <a:ext cx="2819400" cy="5334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お客様の「ほしい」</a:t>
              </a:r>
            </a:p>
          </p:txBody>
        </p:sp>
        <p:sp>
          <p:nvSpPr>
            <p:cNvPr id="257" name="角丸四角形 256"/>
            <p:cNvSpPr/>
            <p:nvPr/>
          </p:nvSpPr>
          <p:spPr bwMode="auto">
            <a:xfrm>
              <a:off x="609600" y="5791200"/>
              <a:ext cx="2819400" cy="533400"/>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お客様の「ほしい」に</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応える／応えない</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5" name="直線矢印コネクタ 4"/>
            <p:cNvCxnSpPr>
              <a:endCxn id="257" idx="0"/>
            </p:cNvCxnSpPr>
            <p:nvPr/>
          </p:nvCxnSpPr>
          <p:spPr bwMode="auto">
            <a:xfrm>
              <a:off x="2019300" y="2133600"/>
              <a:ext cx="0" cy="36576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3" name="テキスト ボックス 282"/>
            <p:cNvSpPr txBox="1"/>
            <p:nvPr/>
          </p:nvSpPr>
          <p:spPr>
            <a:xfrm>
              <a:off x="879407" y="1047690"/>
              <a:ext cx="2279791" cy="461665"/>
            </a:xfrm>
            <a:prstGeom prst="rect">
              <a:avLst/>
            </a:prstGeom>
            <a:noFill/>
          </p:spPr>
          <p:txBody>
            <a:bodyPr wrap="none" rtlCol="0">
              <a:spAutoFit/>
            </a:bodyPr>
            <a:lstStyle/>
            <a:p>
              <a:pPr algn="ctr"/>
              <a:r>
                <a:rPr kumimoji="1" lang="ja-JP" altLang="en-US" sz="2400" dirty="0" smtClean="0">
                  <a:solidFill>
                    <a:srgbClr val="FF9900"/>
                  </a:solidFill>
                  <a:latin typeface="HGP創英角ｺﾞｼｯｸUB" pitchFamily="50" charset="-128"/>
                  <a:ea typeface="HGP創英角ｺﾞｼｯｸUB" pitchFamily="50" charset="-128"/>
                </a:rPr>
                <a:t>御用聞き営業型</a:t>
              </a:r>
              <a:endParaRPr kumimoji="1" lang="ja-JP" altLang="en-US" sz="2400" dirty="0">
                <a:solidFill>
                  <a:srgbClr val="FF9900"/>
                </a:solidFill>
                <a:latin typeface="HGP創英角ｺﾞｼｯｸUB" pitchFamily="50" charset="-128"/>
                <a:ea typeface="HGP創英角ｺﾞｼｯｸUB" pitchFamily="50" charset="-128"/>
              </a:endParaRPr>
            </a:p>
          </p:txBody>
        </p:sp>
      </p:grpSp>
      <p:grpSp>
        <p:nvGrpSpPr>
          <p:cNvPr id="4" name="グループ化 3"/>
          <p:cNvGrpSpPr/>
          <p:nvPr/>
        </p:nvGrpSpPr>
        <p:grpSpPr>
          <a:xfrm>
            <a:off x="5707117" y="1047690"/>
            <a:ext cx="2827283" cy="5276910"/>
            <a:chOff x="5707117" y="1047690"/>
            <a:chExt cx="2827283" cy="5276910"/>
          </a:xfrm>
        </p:grpSpPr>
        <p:sp>
          <p:nvSpPr>
            <p:cNvPr id="258" name="角丸四角形 257"/>
            <p:cNvSpPr/>
            <p:nvPr/>
          </p:nvSpPr>
          <p:spPr bwMode="auto">
            <a:xfrm>
              <a:off x="5715000" y="1563414"/>
              <a:ext cx="2819400" cy="5334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お客様の「ほしい」</a:t>
              </a:r>
            </a:p>
          </p:txBody>
        </p:sp>
        <p:sp>
          <p:nvSpPr>
            <p:cNvPr id="259" name="角丸四角形 258"/>
            <p:cNvSpPr/>
            <p:nvPr/>
          </p:nvSpPr>
          <p:spPr bwMode="auto">
            <a:xfrm>
              <a:off x="5715000" y="57912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解決策を提示し</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HGP創英角ｺﾞｼｯｸUB" pitchFamily="50" charset="-128"/>
                  <a:ea typeface="HGP創英角ｺﾞｼｯｸUB" pitchFamily="50" charset="-128"/>
                </a:rPr>
                <a:t>お客様</a:t>
              </a:r>
              <a:r>
                <a:rPr lang="ja-JP" altLang="en-US" sz="1400" dirty="0" smtClean="0">
                  <a:solidFill>
                    <a:schemeClr val="bg1"/>
                  </a:solidFill>
                  <a:latin typeface="HGP創英角ｺﾞｼｯｸUB" pitchFamily="50" charset="-128"/>
                  <a:ea typeface="HGP創英角ｺﾞｼｯｸUB" pitchFamily="50" charset="-128"/>
                </a:rPr>
                <a:t>の納得・合意を引き出す</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60" name="角丸四角形 259"/>
            <p:cNvSpPr/>
            <p:nvPr/>
          </p:nvSpPr>
          <p:spPr bwMode="auto">
            <a:xfrm>
              <a:off x="5715000" y="24384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なぜ？の問いかけ</a:t>
              </a:r>
            </a:p>
          </p:txBody>
        </p:sp>
        <p:sp>
          <p:nvSpPr>
            <p:cNvPr id="261" name="角丸四角形 260"/>
            <p:cNvSpPr/>
            <p:nvPr/>
          </p:nvSpPr>
          <p:spPr bwMode="auto">
            <a:xfrm>
              <a:off x="5715000" y="32766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真のニーズの明確化</a:t>
              </a:r>
            </a:p>
          </p:txBody>
        </p:sp>
        <p:sp>
          <p:nvSpPr>
            <p:cNvPr id="262" name="角丸四角形 261"/>
            <p:cNvSpPr/>
            <p:nvPr/>
          </p:nvSpPr>
          <p:spPr bwMode="auto">
            <a:xfrm>
              <a:off x="5715000" y="41148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あるべき姿の合意</a:t>
              </a:r>
            </a:p>
          </p:txBody>
        </p:sp>
        <p:sp>
          <p:nvSpPr>
            <p:cNvPr id="263" name="角丸四角形 262"/>
            <p:cNvSpPr/>
            <p:nvPr/>
          </p:nvSpPr>
          <p:spPr bwMode="auto">
            <a:xfrm>
              <a:off x="5707117" y="49530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あるべき姿を実現する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最適な解決策を考える</a:t>
              </a:r>
            </a:p>
          </p:txBody>
        </p:sp>
        <p:cxnSp>
          <p:nvCxnSpPr>
            <p:cNvPr id="266" name="直線矢印コネクタ 265"/>
            <p:cNvCxnSpPr>
              <a:stCxn id="258" idx="2"/>
              <a:endCxn id="260" idx="0"/>
            </p:cNvCxnSpPr>
            <p:nvPr/>
          </p:nvCxnSpPr>
          <p:spPr bwMode="auto">
            <a:xfrm>
              <a:off x="7124700" y="2096814"/>
              <a:ext cx="0" cy="341586"/>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9" name="直線矢印コネクタ 268"/>
            <p:cNvCxnSpPr>
              <a:stCxn id="260" idx="2"/>
              <a:endCxn id="261" idx="0"/>
            </p:cNvCxnSpPr>
            <p:nvPr/>
          </p:nvCxnSpPr>
          <p:spPr bwMode="auto">
            <a:xfrm>
              <a:off x="7124700" y="2971800"/>
              <a:ext cx="0"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2" name="直線矢印コネクタ 271"/>
            <p:cNvCxnSpPr>
              <a:stCxn id="261" idx="2"/>
              <a:endCxn id="262" idx="0"/>
            </p:cNvCxnSpPr>
            <p:nvPr/>
          </p:nvCxnSpPr>
          <p:spPr bwMode="auto">
            <a:xfrm>
              <a:off x="7124700" y="3810000"/>
              <a:ext cx="0"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 name="直線矢印コネクタ 275"/>
            <p:cNvCxnSpPr>
              <a:stCxn id="262" idx="2"/>
              <a:endCxn id="263" idx="0"/>
            </p:cNvCxnSpPr>
            <p:nvPr/>
          </p:nvCxnSpPr>
          <p:spPr bwMode="auto">
            <a:xfrm flipH="1">
              <a:off x="7116817" y="4648200"/>
              <a:ext cx="7883"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9" name="直線矢印コネクタ 278"/>
            <p:cNvCxnSpPr>
              <a:stCxn id="263" idx="2"/>
              <a:endCxn id="259" idx="0"/>
            </p:cNvCxnSpPr>
            <p:nvPr/>
          </p:nvCxnSpPr>
          <p:spPr bwMode="auto">
            <a:xfrm>
              <a:off x="7116817" y="5486400"/>
              <a:ext cx="7883"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4" name="テキスト ボックス 283"/>
            <p:cNvSpPr txBox="1"/>
            <p:nvPr/>
          </p:nvSpPr>
          <p:spPr>
            <a:xfrm>
              <a:off x="6277716" y="1047690"/>
              <a:ext cx="1723549"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pitchFamily="50" charset="-128"/>
                  <a:ea typeface="HGP創英角ｺﾞｼｯｸUB" pitchFamily="50" charset="-128"/>
                </a:rPr>
                <a:t>提案営業型</a:t>
              </a:r>
              <a:endParaRPr kumimoji="1" lang="ja-JP" altLang="en-US" sz="2400" dirty="0">
                <a:solidFill>
                  <a:srgbClr val="3366FF"/>
                </a:solidFill>
                <a:latin typeface="HGP創英角ｺﾞｼｯｸUB" pitchFamily="50" charset="-128"/>
                <a:ea typeface="HGP創英角ｺﾞｼｯｸUB" pitchFamily="50" charset="-128"/>
              </a:endParaRPr>
            </a:p>
          </p:txBody>
        </p:sp>
      </p:grpSp>
      <p:grpSp>
        <p:nvGrpSpPr>
          <p:cNvPr id="6" name="グループ化 5"/>
          <p:cNvGrpSpPr/>
          <p:nvPr/>
        </p:nvGrpSpPr>
        <p:grpSpPr>
          <a:xfrm>
            <a:off x="2286000" y="3352800"/>
            <a:ext cx="3421117" cy="1295400"/>
            <a:chOff x="2286000" y="3352800"/>
            <a:chExt cx="3421117" cy="1295400"/>
          </a:xfrm>
        </p:grpSpPr>
        <p:sp>
          <p:nvSpPr>
            <p:cNvPr id="18" name="右矢印吹き出し 17"/>
            <p:cNvSpPr/>
            <p:nvPr/>
          </p:nvSpPr>
          <p:spPr bwMode="auto">
            <a:xfrm>
              <a:off x="2286000" y="3352800"/>
              <a:ext cx="3421117" cy="1295400"/>
            </a:xfrm>
            <a:prstGeom prst="rightArrowCallout">
              <a:avLst>
                <a:gd name="adj1" fmla="val 24948"/>
                <a:gd name="adj2" fmla="val 25000"/>
                <a:gd name="adj3" fmla="val 25486"/>
                <a:gd name="adj4" fmla="val 8350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 name="テキスト ボックス 18"/>
            <p:cNvSpPr txBox="1"/>
            <p:nvPr/>
          </p:nvSpPr>
          <p:spPr>
            <a:xfrm>
              <a:off x="2286000" y="3461671"/>
              <a:ext cx="2819400" cy="1034129"/>
            </a:xfrm>
            <a:prstGeom prst="rect">
              <a:avLst/>
            </a:prstGeom>
            <a:noFill/>
          </p:spPr>
          <p:txBody>
            <a:bodyPr wrap="square" rtlCol="0">
              <a:spAutoFit/>
            </a:bodyPr>
            <a:lstStyle/>
            <a:p>
              <a:r>
                <a:rPr kumimoji="1" lang="ja-JP" altLang="en-US" sz="1800" dirty="0" smtClean="0">
                  <a:solidFill>
                    <a:schemeClr val="bg1"/>
                  </a:solidFill>
                  <a:latin typeface="HGP創英角ｺﾞｼｯｸUB" pitchFamily="50" charset="-128"/>
                  <a:ea typeface="HGP創英角ｺﾞｼｯｸUB" pitchFamily="50" charset="-128"/>
                </a:rPr>
                <a:t>どうすれば</a:t>
              </a:r>
            </a:p>
            <a:p>
              <a:r>
                <a:rPr kumimoji="1" lang="ja-JP" altLang="en-US" sz="1800" dirty="0" smtClean="0">
                  <a:solidFill>
                    <a:schemeClr val="bg1"/>
                  </a:solidFill>
                  <a:latin typeface="HGP創英角ｺﾞｼｯｸUB" pitchFamily="50" charset="-128"/>
                  <a:ea typeface="HGP創英角ｺﾞｼｯｸUB" pitchFamily="50" charset="-128"/>
                </a:rPr>
                <a:t>　お客様の価値を最大化</a:t>
              </a:r>
            </a:p>
            <a:p>
              <a:r>
                <a:rPr kumimoji="1" lang="ja-JP" altLang="en-US" sz="1800" dirty="0" smtClean="0">
                  <a:solidFill>
                    <a:schemeClr val="bg1"/>
                  </a:solidFill>
                  <a:latin typeface="HGP創英角ｺﾞｼｯｸUB" pitchFamily="50" charset="-128"/>
                  <a:ea typeface="HGP創英角ｺﾞｼｯｸUB" pitchFamily="50" charset="-128"/>
                </a:rPr>
                <a:t>　　　　　　できるだろうか？</a:t>
              </a:r>
              <a:endParaRPr kumimoji="1" lang="ja-JP" altLang="en-US" sz="1400" dirty="0">
                <a:solidFill>
                  <a:schemeClr val="bg1"/>
                </a:solidFill>
                <a:latin typeface="HGP創英角ｺﾞｼｯｸUB" pitchFamily="50" charset="-128"/>
                <a:ea typeface="HGP創英角ｺﾞｼｯｸUB" pitchFamily="50" charset="-128"/>
              </a:endParaRPr>
            </a:p>
          </p:txBody>
        </p:sp>
      </p:grpSp>
    </p:spTree>
    <p:extLst>
      <p:ext uri="{BB962C8B-B14F-4D97-AF65-F5344CB8AC3E}">
        <p14:creationId xmlns:p14="http://schemas.microsoft.com/office/powerpoint/2010/main" val="315807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18038</TotalTime>
  <Words>563</Words>
  <Application>Microsoft Macintosh PowerPoint</Application>
  <PresentationFormat>画面に合わせる (4:3)</PresentationFormat>
  <Paragraphs>167</Paragraphs>
  <Slides>9</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Arial Narrow</vt:lpstr>
      <vt:lpstr>HGP創英角ｺﾞｼｯｸUB</vt:lpstr>
      <vt:lpstr>HGS行書体</vt:lpstr>
      <vt:lpstr>HG丸ｺﾞｼｯｸM-PRO</vt:lpstr>
      <vt:lpstr>ＭＳ Ｐゴシック</vt:lpstr>
      <vt:lpstr>ＭＳ Ｐ明朝</vt:lpstr>
      <vt:lpstr>Tahoma</vt:lpstr>
      <vt:lpstr>Wingdings</vt:lpstr>
      <vt:lpstr>Arial</vt:lpstr>
      <vt:lpstr>Default Design</vt:lpstr>
      <vt:lpstr>提案型営業の課題発掘術</vt:lpstr>
      <vt:lpstr>追加オーダーについての応対／ケースＡ</vt:lpstr>
      <vt:lpstr>追加オーダーについての応対／ケースＢ</vt:lpstr>
      <vt:lpstr>追加オーダーについての応対／分析</vt:lpstr>
      <vt:lpstr>お客様の価値を高めようとする応対</vt:lpstr>
      <vt:lpstr>お客様の価値を高めようとする応対</vt:lpstr>
      <vt:lpstr>お客様の価値を高めようとする応対</vt:lpstr>
      <vt:lpstr>お客様の価値を高めようとする応対</vt:lpstr>
      <vt:lpstr>まとめ</vt:lpstr>
    </vt:vector>
  </TitlesOfParts>
  <Company>NetCommerce</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クラウドコンピューティング</dc:title>
  <dc:subject>ソリューション営業塾</dc:subject>
  <dc:creator>NetCommerce</dc:creator>
  <cp:lastModifiedBy>Microsoft Office ユーザー</cp:lastModifiedBy>
  <cp:revision>235</cp:revision>
  <dcterms:created xsi:type="dcterms:W3CDTF">2006-10-24T19:43:17Z</dcterms:created>
  <dcterms:modified xsi:type="dcterms:W3CDTF">2016-09-19T06:28:01Z</dcterms:modified>
</cp:coreProperties>
</file>