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notesMasterIdLst>
    <p:notesMasterId r:id="rId18"/>
  </p:notesMasterIdLst>
  <p:handoutMasterIdLst>
    <p:handoutMasterId r:id="rId19"/>
  </p:handoutMasterIdLst>
  <p:sldIdLst>
    <p:sldId id="752" r:id="rId2"/>
    <p:sldId id="732" r:id="rId3"/>
    <p:sldId id="753" r:id="rId4"/>
    <p:sldId id="770" r:id="rId5"/>
    <p:sldId id="754" r:id="rId6"/>
    <p:sldId id="759" r:id="rId7"/>
    <p:sldId id="756" r:id="rId8"/>
    <p:sldId id="758" r:id="rId9"/>
    <p:sldId id="763" r:id="rId10"/>
    <p:sldId id="767" r:id="rId11"/>
    <p:sldId id="765" r:id="rId12"/>
    <p:sldId id="764" r:id="rId13"/>
    <p:sldId id="769" r:id="rId14"/>
    <p:sldId id="766" r:id="rId15"/>
    <p:sldId id="771" r:id="rId16"/>
    <p:sldId id="768" r:id="rId17"/>
  </p:sldIdLst>
  <p:sldSz cx="9144000" cy="6858000" type="screen4x3"/>
  <p:notesSz cx="6735763" cy="9799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FF9933"/>
    <a:srgbClr val="4168A7"/>
    <a:srgbClr val="CC3300"/>
    <a:srgbClr val="FF3300"/>
    <a:srgbClr val="83A0CF"/>
    <a:srgbClr val="FFA893"/>
    <a:srgbClr val="BED3FE"/>
    <a:srgbClr val="5F84C1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4" autoAdjust="0"/>
    <p:restoredTop sz="97436" autoAdjust="0"/>
  </p:normalViewPr>
  <p:slideViewPr>
    <p:cSldViewPr>
      <p:cViewPr>
        <p:scale>
          <a:sx n="70" d="100"/>
          <a:sy n="70" d="100"/>
        </p:scale>
        <p:origin x="-36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AA14E4A-D519-4207-AB9F-25D9B750305D}" type="datetimeFigureOut">
              <a:rPr lang="ja-JP" altLang="en-US"/>
              <a:pPr>
                <a:defRPr/>
              </a:pPr>
              <a:t>2013/10/9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656511-CDE8-4CA9-BEA6-D2871B19B6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47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B6DFC2A-5616-47D2-9589-8F842B3FCC91}" type="datetimeFigureOut">
              <a:rPr lang="ja-JP" altLang="en-US"/>
              <a:pPr>
                <a:defRPr/>
              </a:pPr>
              <a:t>2013/10/9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76AC7E5-8118-4582-812F-16B7958114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5371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90B18D3F-269F-4971-BC47-6C75E5AA44F3}" type="slidenum">
              <a:rPr lang="ja-JP" altLang="en-US" smtClean="0"/>
              <a:pPr eaLnBrk="1" hangingPunct="1"/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755576" y="717472"/>
            <a:ext cx="7632848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588224" y="-1"/>
            <a:ext cx="255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dirty="0" smtClean="0">
                <a:latin typeface="+mj-ea"/>
                <a:ea typeface="+mj-ea"/>
              </a:rPr>
              <a:t>IT</a:t>
            </a:r>
            <a:r>
              <a:rPr lang="ja-JP" altLang="en-US" sz="1200" dirty="0" smtClean="0">
                <a:latin typeface="+mj-ea"/>
                <a:ea typeface="+mj-ea"/>
              </a:rPr>
              <a:t>ソリューション塾　講義資料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457200" y="33528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 userDrawn="1"/>
        </p:nvSpPr>
        <p:spPr bwMode="auto">
          <a:xfrm>
            <a:off x="755576" y="1916832"/>
            <a:ext cx="7632848" cy="315730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2960572"/>
            <a:ext cx="9143999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5849507" y="6657116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smtClean="0"/>
              <a:t>© 2009-13,all rights reserved by NetCommerce &amp; applied marketing</a:t>
            </a: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496752" y="1916832"/>
            <a:ext cx="891671" cy="216024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 userDrawn="1"/>
        </p:nvSpPr>
        <p:spPr bwMode="auto">
          <a:xfrm>
            <a:off x="6605081" y="1916832"/>
            <a:ext cx="891671" cy="216024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976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158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824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accent4"/>
                </a:solidFill>
                <a:ea typeface="+mn-ea"/>
              </a:defRPr>
            </a:lvl1pPr>
            <a:lvl2pPr>
              <a:defRPr sz="2000" baseline="0">
                <a:solidFill>
                  <a:schemeClr val="accent4"/>
                </a:solidFill>
                <a:ea typeface="+mn-ea"/>
              </a:defRPr>
            </a:lvl2pPr>
            <a:lvl3pPr>
              <a:defRPr sz="2000" baseline="0">
                <a:solidFill>
                  <a:schemeClr val="accent4"/>
                </a:solidFill>
                <a:ea typeface="+mn-ea"/>
              </a:defRPr>
            </a:lvl3pPr>
            <a:lvl4pPr>
              <a:defRPr sz="1800" baseline="0">
                <a:solidFill>
                  <a:schemeClr val="accent4"/>
                </a:solidFill>
                <a:ea typeface="+mn-ea"/>
              </a:defRPr>
            </a:lvl4pPr>
            <a:lvl5pPr>
              <a:defRPr sz="1800" baseline="0">
                <a:solidFill>
                  <a:schemeClr val="accent4"/>
                </a:solidFill>
                <a:ea typeface="+mn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59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288" y="-28258"/>
            <a:ext cx="10087321" cy="695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4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31800"/>
            <a:ext cx="914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401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890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82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063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907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9" name="Text Box 22"/>
          <p:cNvSpPr txBox="1">
            <a:spLocks noChangeArrowheads="1"/>
          </p:cNvSpPr>
          <p:nvPr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smtClean="0"/>
              <a:t>© 2009-13,all rights reserved by NetCommerce &amp; applied marketing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モバイル開発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51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DevOps</a:t>
            </a:r>
            <a:r>
              <a:rPr kumimoji="1" lang="ja-JP" altLang="en-US" dirty="0" smtClean="0"/>
              <a:t>のた</a:t>
            </a:r>
            <a:r>
              <a:rPr lang="ja-JP" altLang="en-US" dirty="0"/>
              <a:t>め</a:t>
            </a:r>
            <a:r>
              <a:rPr lang="ja-JP" altLang="en-US" dirty="0" smtClean="0"/>
              <a:t>の構成管理</a:t>
            </a:r>
            <a:r>
              <a:rPr kumimoji="1" lang="ja-JP" altLang="en-US" dirty="0" smtClean="0"/>
              <a:t>ツール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827584" y="4437101"/>
            <a:ext cx="1815060" cy="818941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solidFill>
                  <a:schemeClr val="bg1"/>
                </a:solidFill>
                <a:latin typeface="+mn-lt"/>
                <a:ea typeface="+mn-ea"/>
              </a:rPr>
              <a:t>Puppet</a:t>
            </a:r>
          </a:p>
        </p:txBody>
      </p:sp>
      <p:sp>
        <p:nvSpPr>
          <p:cNvPr id="4" name="正方形/長方形 3"/>
          <p:cNvSpPr/>
          <p:nvPr/>
        </p:nvSpPr>
        <p:spPr bwMode="auto">
          <a:xfrm>
            <a:off x="827584" y="5410861"/>
            <a:ext cx="1815060" cy="818941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 smtClean="0">
                <a:solidFill>
                  <a:schemeClr val="bg1"/>
                </a:solidFill>
                <a:latin typeface="+mn-lt"/>
                <a:ea typeface="+mn-ea"/>
              </a:rPr>
              <a:t>Chef</a:t>
            </a:r>
          </a:p>
        </p:txBody>
      </p:sp>
      <p:sp>
        <p:nvSpPr>
          <p:cNvPr id="5" name="正方形/長方形 4"/>
          <p:cNvSpPr/>
          <p:nvPr/>
        </p:nvSpPr>
        <p:spPr bwMode="auto">
          <a:xfrm>
            <a:off x="827584" y="3429000"/>
            <a:ext cx="1815060" cy="818941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dirty="0" err="1">
                <a:solidFill>
                  <a:schemeClr val="bg1"/>
                </a:solidFill>
                <a:latin typeface="+mn-lt"/>
                <a:ea typeface="+mn-ea"/>
              </a:rPr>
              <a:t>CFEngine</a:t>
            </a:r>
            <a:endParaRPr kumimoji="0" lang="en-US" altLang="ja-JP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827584" y="2420888"/>
            <a:ext cx="1815060" cy="818941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dirty="0">
                <a:solidFill>
                  <a:schemeClr val="bg1"/>
                </a:solidFill>
                <a:latin typeface="+mn-lt"/>
                <a:ea typeface="+mn-ea"/>
              </a:rPr>
              <a:t>Bcfg2</a:t>
            </a:r>
            <a:endParaRPr kumimoji="0" lang="en-US" altLang="ja-JP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827584" y="1412776"/>
            <a:ext cx="7496858" cy="818941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dirty="0" smtClean="0">
                <a:solidFill>
                  <a:schemeClr val="bg1"/>
                </a:solidFill>
                <a:latin typeface="+mn-lt"/>
                <a:ea typeface="+mn-ea"/>
              </a:rPr>
              <a:t>OSS</a:t>
            </a:r>
            <a:r>
              <a:rPr kumimoji="0" lang="ja-JP" altLang="en-US" dirty="0" smtClean="0">
                <a:solidFill>
                  <a:schemeClr val="bg1"/>
                </a:solidFill>
                <a:latin typeface="+mn-lt"/>
                <a:ea typeface="+mn-ea"/>
              </a:rPr>
              <a:t>のインフラストラクチャー</a:t>
            </a:r>
            <a:r>
              <a:rPr kumimoji="0" lang="en-US" altLang="ja-JP" dirty="0" smtClean="0">
                <a:solidFill>
                  <a:schemeClr val="bg1"/>
                </a:solidFill>
                <a:latin typeface="+mn-lt"/>
                <a:ea typeface="+mn-ea"/>
              </a:rPr>
              <a:t>(</a:t>
            </a:r>
            <a:r>
              <a:rPr kumimoji="0" lang="ja-JP" altLang="en-US" dirty="0" smtClean="0">
                <a:solidFill>
                  <a:schemeClr val="bg1"/>
                </a:solidFill>
                <a:latin typeface="+mn-lt"/>
                <a:ea typeface="+mn-ea"/>
              </a:rPr>
              <a:t>サーバー構築、システム管理</a:t>
            </a:r>
            <a:r>
              <a:rPr kumimoji="0" lang="en-US" altLang="ja-JP" dirty="0" smtClean="0">
                <a:solidFill>
                  <a:schemeClr val="bg1"/>
                </a:solidFill>
                <a:latin typeface="+mn-lt"/>
                <a:ea typeface="+mn-ea"/>
              </a:rPr>
              <a:t>)</a:t>
            </a:r>
          </a:p>
          <a:p>
            <a:pPr algn="ctr">
              <a:spcBef>
                <a:spcPct val="20000"/>
              </a:spcBef>
            </a:pPr>
            <a:r>
              <a:rPr kumimoji="0" lang="ja-JP" altLang="en-US" dirty="0" smtClean="0">
                <a:solidFill>
                  <a:schemeClr val="bg1"/>
                </a:solidFill>
                <a:latin typeface="+mn-lt"/>
                <a:ea typeface="+mn-ea"/>
              </a:rPr>
              <a:t>自動化ツール</a:t>
            </a:r>
            <a:endParaRPr kumimoji="0" lang="en-US" altLang="ja-JP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2818634" y="4437101"/>
            <a:ext cx="5505807" cy="818941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Ruby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ベースの自動化ツール 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(2005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～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err="1" smtClean="0">
                <a:solidFill>
                  <a:schemeClr val="bg1"/>
                </a:solidFill>
                <a:latin typeface="+mn-lt"/>
                <a:ea typeface="+mn-ea"/>
              </a:rPr>
              <a:t>CFEngine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を参考に開発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多くの企業で導入されている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2818634" y="5410861"/>
            <a:ext cx="5505807" cy="818941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Ruby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ベースの自動化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ツール 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(2009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～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)</a:t>
            </a:r>
          </a:p>
          <a:p>
            <a:pPr>
              <a:spcBef>
                <a:spcPct val="20000"/>
              </a:spcBef>
            </a:pPr>
            <a:r>
              <a:rPr kumimoji="0" lang="en-US" altLang="ja-JP" sz="1400" dirty="0" err="1" smtClean="0">
                <a:solidFill>
                  <a:schemeClr val="bg1"/>
                </a:solidFill>
                <a:latin typeface="+mn-lt"/>
                <a:ea typeface="+mn-ea"/>
              </a:rPr>
              <a:t>CFEngine</a:t>
            </a:r>
            <a:r>
              <a:rPr kumimoji="0" lang="ja-JP" altLang="en-US" sz="1400" dirty="0" err="1" smtClean="0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Puppet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を参考に開発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IBM</a:t>
            </a:r>
            <a:r>
              <a:rPr kumimoji="0" lang="ja-JP" altLang="en-US" sz="1400" dirty="0" err="1" smtClean="0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MS</a:t>
            </a:r>
            <a:r>
              <a:rPr kumimoji="0" lang="ja-JP" altLang="en-US" sz="1400" dirty="0" err="1" smtClean="0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AWS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がサポートを表明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2818634" y="3429000"/>
            <a:ext cx="5505807" cy="818941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GNU 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オープンソース構成管理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フレームワーク 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(1993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～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2818634" y="2420888"/>
            <a:ext cx="5505807" cy="818941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Python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ベースの構成管理ツール 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(2003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？～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)</a:t>
            </a:r>
          </a:p>
          <a:p>
            <a:pPr>
              <a:spcBef>
                <a:spcPct val="20000"/>
              </a:spcBef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米アルゴンヌ国立研究所が開発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02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HTML5</a:t>
            </a:r>
            <a:r>
              <a:rPr kumimoji="1" lang="ja-JP" altLang="en-US" dirty="0" smtClean="0"/>
              <a:t>は時期尚早？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184576" cy="404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52863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88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ネイティブアプリと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アプリ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/>
        </p:nvSpPr>
        <p:spPr bwMode="auto">
          <a:xfrm>
            <a:off x="827491" y="1340768"/>
            <a:ext cx="1512168" cy="1040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+mn-lt"/>
                <a:ea typeface="+mn-ea"/>
              </a:rPr>
              <a:t>ネイティブ</a:t>
            </a:r>
            <a:endParaRPr kumimoji="0" lang="en-US" altLang="ja-JP" sz="1400" dirty="0" smtClean="0"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+mn-lt"/>
                <a:ea typeface="+mn-ea"/>
              </a:rPr>
              <a:t>アプリ</a:t>
            </a:r>
            <a:endParaRPr kumimoji="0" lang="en-US" altLang="ja-JP" sz="1400" dirty="0" smtClean="0">
              <a:latin typeface="+mn-lt"/>
              <a:ea typeface="+mn-ea"/>
            </a:endParaRPr>
          </a:p>
        </p:txBody>
      </p:sp>
      <p:sp>
        <p:nvSpPr>
          <p:cNvPr id="66" name="正方形/長方形 65"/>
          <p:cNvSpPr/>
          <p:nvPr/>
        </p:nvSpPr>
        <p:spPr bwMode="auto">
          <a:xfrm>
            <a:off x="2483675" y="1340768"/>
            <a:ext cx="1512168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err="1" smtClean="0">
                <a:latin typeface="+mn-lt"/>
                <a:ea typeface="+mn-ea"/>
              </a:rPr>
              <a:t>ObjectiveC</a:t>
            </a:r>
            <a:endParaRPr kumimoji="0" lang="en-US" altLang="ja-JP" sz="1200" dirty="0" smtClean="0">
              <a:latin typeface="+mn-lt"/>
              <a:ea typeface="+mn-ea"/>
            </a:endParaRPr>
          </a:p>
        </p:txBody>
      </p:sp>
      <p:sp>
        <p:nvSpPr>
          <p:cNvPr id="67" name="正方形/長方形 66"/>
          <p:cNvSpPr/>
          <p:nvPr/>
        </p:nvSpPr>
        <p:spPr bwMode="auto">
          <a:xfrm>
            <a:off x="2483675" y="1733325"/>
            <a:ext cx="1512168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latin typeface="+mn-lt"/>
                <a:ea typeface="+mn-ea"/>
              </a:rPr>
              <a:t>C++, Java</a:t>
            </a:r>
          </a:p>
        </p:txBody>
      </p:sp>
      <p:sp>
        <p:nvSpPr>
          <p:cNvPr id="68" name="正方形/長方形 67"/>
          <p:cNvSpPr/>
          <p:nvPr/>
        </p:nvSpPr>
        <p:spPr bwMode="auto">
          <a:xfrm>
            <a:off x="2483768" y="2093365"/>
            <a:ext cx="1512168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latin typeface="+mn-lt"/>
                <a:ea typeface="+mn-ea"/>
              </a:rPr>
              <a:t>C#, VB</a:t>
            </a:r>
          </a:p>
        </p:txBody>
      </p:sp>
      <p:sp>
        <p:nvSpPr>
          <p:cNvPr id="69" name="正方形/長方形 68"/>
          <p:cNvSpPr/>
          <p:nvPr/>
        </p:nvSpPr>
        <p:spPr bwMode="auto">
          <a:xfrm>
            <a:off x="827491" y="2495278"/>
            <a:ext cx="1512168" cy="1040629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OS</a:t>
            </a:r>
          </a:p>
        </p:txBody>
      </p:sp>
      <p:sp>
        <p:nvSpPr>
          <p:cNvPr id="70" name="正方形/長方形 69"/>
          <p:cNvSpPr/>
          <p:nvPr/>
        </p:nvSpPr>
        <p:spPr bwMode="auto">
          <a:xfrm>
            <a:off x="2483675" y="2495278"/>
            <a:ext cx="1512168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err="1" smtClean="0">
                <a:solidFill>
                  <a:schemeClr val="bg1"/>
                </a:solidFill>
                <a:latin typeface="+mn-lt"/>
                <a:ea typeface="+mn-ea"/>
              </a:rPr>
              <a:t>iOS</a:t>
            </a:r>
            <a:endParaRPr kumimoji="0" lang="en-US" altLang="ja-JP" sz="12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71" name="正方形/長方形 70"/>
          <p:cNvSpPr/>
          <p:nvPr/>
        </p:nvSpPr>
        <p:spPr bwMode="auto">
          <a:xfrm>
            <a:off x="2483675" y="2887835"/>
            <a:ext cx="1512168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Android</a:t>
            </a:r>
          </a:p>
        </p:txBody>
      </p:sp>
      <p:sp>
        <p:nvSpPr>
          <p:cNvPr id="72" name="正方形/長方形 71"/>
          <p:cNvSpPr/>
          <p:nvPr/>
        </p:nvSpPr>
        <p:spPr bwMode="auto">
          <a:xfrm>
            <a:off x="2483768" y="3247875"/>
            <a:ext cx="1512168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Windows Phone</a:t>
            </a:r>
          </a:p>
        </p:txBody>
      </p:sp>
      <p:sp>
        <p:nvSpPr>
          <p:cNvPr id="73" name="正方形/長方形 72"/>
          <p:cNvSpPr/>
          <p:nvPr/>
        </p:nvSpPr>
        <p:spPr bwMode="auto">
          <a:xfrm>
            <a:off x="827491" y="3613917"/>
            <a:ext cx="1512168" cy="10406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+mn-lt"/>
                <a:ea typeface="+mn-ea"/>
              </a:rPr>
              <a:t>ハードウェア</a:t>
            </a:r>
            <a:endParaRPr kumimoji="0" lang="en-US" altLang="ja-JP" sz="1400" dirty="0" smtClean="0">
              <a:latin typeface="+mn-lt"/>
              <a:ea typeface="+mn-ea"/>
            </a:endParaRPr>
          </a:p>
        </p:txBody>
      </p:sp>
      <p:sp>
        <p:nvSpPr>
          <p:cNvPr id="74" name="正方形/長方形 73"/>
          <p:cNvSpPr/>
          <p:nvPr/>
        </p:nvSpPr>
        <p:spPr bwMode="auto">
          <a:xfrm>
            <a:off x="2483675" y="3613917"/>
            <a:ext cx="1512168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>
                <a:latin typeface="+mn-lt"/>
                <a:ea typeface="+mn-ea"/>
              </a:rPr>
              <a:t>スマホ</a:t>
            </a:r>
            <a:endParaRPr kumimoji="0" lang="en-US" altLang="ja-JP" sz="1200" dirty="0" smtClean="0">
              <a:latin typeface="+mn-lt"/>
              <a:ea typeface="+mn-ea"/>
            </a:endParaRPr>
          </a:p>
        </p:txBody>
      </p:sp>
      <p:sp>
        <p:nvSpPr>
          <p:cNvPr id="75" name="正方形/長方形 74"/>
          <p:cNvSpPr/>
          <p:nvPr/>
        </p:nvSpPr>
        <p:spPr bwMode="auto">
          <a:xfrm>
            <a:off x="2483675" y="4006474"/>
            <a:ext cx="1512168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latin typeface="+mn-lt"/>
                <a:ea typeface="+mn-ea"/>
              </a:rPr>
              <a:t>タブレット</a:t>
            </a:r>
            <a:endParaRPr kumimoji="0" lang="en-US" altLang="ja-JP" sz="1200" dirty="0" smtClean="0">
              <a:latin typeface="+mn-lt"/>
              <a:ea typeface="+mn-ea"/>
            </a:endParaRPr>
          </a:p>
        </p:txBody>
      </p:sp>
      <p:sp>
        <p:nvSpPr>
          <p:cNvPr id="76" name="正方形/長方形 75"/>
          <p:cNvSpPr/>
          <p:nvPr/>
        </p:nvSpPr>
        <p:spPr bwMode="auto">
          <a:xfrm>
            <a:off x="2483768" y="4366514"/>
            <a:ext cx="1512168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latin typeface="+mn-lt"/>
                <a:ea typeface="+mn-ea"/>
              </a:rPr>
              <a:t>PC</a:t>
            </a:r>
          </a:p>
        </p:txBody>
      </p:sp>
      <p:sp>
        <p:nvSpPr>
          <p:cNvPr id="77" name="正方形/長方形 76"/>
          <p:cNvSpPr/>
          <p:nvPr/>
        </p:nvSpPr>
        <p:spPr bwMode="auto">
          <a:xfrm>
            <a:off x="4932040" y="1340768"/>
            <a:ext cx="1512168" cy="680589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Web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アプリ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78" name="正方形/長方形 77"/>
          <p:cNvSpPr/>
          <p:nvPr/>
        </p:nvSpPr>
        <p:spPr bwMode="auto">
          <a:xfrm>
            <a:off x="6588224" y="1340768"/>
            <a:ext cx="1512168" cy="288032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HTML</a:t>
            </a:r>
          </a:p>
        </p:txBody>
      </p:sp>
      <p:sp>
        <p:nvSpPr>
          <p:cNvPr id="79" name="正方形/長方形 78"/>
          <p:cNvSpPr/>
          <p:nvPr/>
        </p:nvSpPr>
        <p:spPr bwMode="auto">
          <a:xfrm>
            <a:off x="6588224" y="1733325"/>
            <a:ext cx="1512168" cy="288032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JavaScript</a:t>
            </a:r>
          </a:p>
        </p:txBody>
      </p:sp>
      <p:sp>
        <p:nvSpPr>
          <p:cNvPr id="80" name="正方形/長方形 79"/>
          <p:cNvSpPr/>
          <p:nvPr/>
        </p:nvSpPr>
        <p:spPr bwMode="auto">
          <a:xfrm>
            <a:off x="6588317" y="2101749"/>
            <a:ext cx="1512168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latin typeface="+mn-lt"/>
                <a:ea typeface="+mn-ea"/>
              </a:rPr>
              <a:t>Safari, Chrome, IE</a:t>
            </a:r>
          </a:p>
        </p:txBody>
      </p:sp>
      <p:sp>
        <p:nvSpPr>
          <p:cNvPr id="81" name="正方形/長方形 80"/>
          <p:cNvSpPr/>
          <p:nvPr/>
        </p:nvSpPr>
        <p:spPr bwMode="auto">
          <a:xfrm>
            <a:off x="4932040" y="2495278"/>
            <a:ext cx="1512168" cy="1040629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OS</a:t>
            </a:r>
          </a:p>
        </p:txBody>
      </p:sp>
      <p:sp>
        <p:nvSpPr>
          <p:cNvPr id="82" name="正方形/長方形 81"/>
          <p:cNvSpPr/>
          <p:nvPr/>
        </p:nvSpPr>
        <p:spPr bwMode="auto">
          <a:xfrm>
            <a:off x="6588224" y="2495278"/>
            <a:ext cx="1512168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err="1" smtClean="0">
                <a:solidFill>
                  <a:schemeClr val="bg1"/>
                </a:solidFill>
                <a:latin typeface="+mn-lt"/>
                <a:ea typeface="+mn-ea"/>
              </a:rPr>
              <a:t>iOS</a:t>
            </a:r>
            <a:endParaRPr kumimoji="0" lang="en-US" altLang="ja-JP" sz="12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3" name="正方形/長方形 82"/>
          <p:cNvSpPr/>
          <p:nvPr/>
        </p:nvSpPr>
        <p:spPr bwMode="auto">
          <a:xfrm>
            <a:off x="6588224" y="2887835"/>
            <a:ext cx="1512168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Android</a:t>
            </a:r>
          </a:p>
        </p:txBody>
      </p:sp>
      <p:sp>
        <p:nvSpPr>
          <p:cNvPr id="84" name="正方形/長方形 83"/>
          <p:cNvSpPr/>
          <p:nvPr/>
        </p:nvSpPr>
        <p:spPr bwMode="auto">
          <a:xfrm>
            <a:off x="6588317" y="3247875"/>
            <a:ext cx="1512168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Windows Phone</a:t>
            </a:r>
          </a:p>
        </p:txBody>
      </p:sp>
      <p:sp>
        <p:nvSpPr>
          <p:cNvPr id="85" name="正方形/長方形 84"/>
          <p:cNvSpPr/>
          <p:nvPr/>
        </p:nvSpPr>
        <p:spPr bwMode="auto">
          <a:xfrm>
            <a:off x="4932040" y="3613917"/>
            <a:ext cx="1512168" cy="10406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+mn-lt"/>
                <a:ea typeface="+mn-ea"/>
              </a:rPr>
              <a:t>ハードウェア</a:t>
            </a:r>
            <a:endParaRPr kumimoji="0" lang="en-US" altLang="ja-JP" sz="1400" dirty="0" smtClean="0">
              <a:latin typeface="+mn-lt"/>
              <a:ea typeface="+mn-ea"/>
            </a:endParaRPr>
          </a:p>
        </p:txBody>
      </p:sp>
      <p:sp>
        <p:nvSpPr>
          <p:cNvPr id="86" name="正方形/長方形 85"/>
          <p:cNvSpPr/>
          <p:nvPr/>
        </p:nvSpPr>
        <p:spPr bwMode="auto">
          <a:xfrm>
            <a:off x="6588224" y="3613917"/>
            <a:ext cx="1512168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>
                <a:latin typeface="+mn-lt"/>
                <a:ea typeface="+mn-ea"/>
              </a:rPr>
              <a:t>スマホ</a:t>
            </a:r>
            <a:endParaRPr kumimoji="0" lang="en-US" altLang="ja-JP" sz="1200" dirty="0" smtClean="0">
              <a:latin typeface="+mn-lt"/>
              <a:ea typeface="+mn-ea"/>
            </a:endParaRPr>
          </a:p>
        </p:txBody>
      </p:sp>
      <p:sp>
        <p:nvSpPr>
          <p:cNvPr id="87" name="正方形/長方形 86"/>
          <p:cNvSpPr/>
          <p:nvPr/>
        </p:nvSpPr>
        <p:spPr bwMode="auto">
          <a:xfrm>
            <a:off x="6588224" y="4006474"/>
            <a:ext cx="1512168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latin typeface="+mn-lt"/>
                <a:ea typeface="+mn-ea"/>
              </a:rPr>
              <a:t>タブレット</a:t>
            </a:r>
            <a:endParaRPr kumimoji="0" lang="en-US" altLang="ja-JP" sz="1200" dirty="0" smtClean="0">
              <a:latin typeface="+mn-lt"/>
              <a:ea typeface="+mn-ea"/>
            </a:endParaRPr>
          </a:p>
        </p:txBody>
      </p:sp>
      <p:sp>
        <p:nvSpPr>
          <p:cNvPr id="88" name="正方形/長方形 87"/>
          <p:cNvSpPr/>
          <p:nvPr/>
        </p:nvSpPr>
        <p:spPr bwMode="auto">
          <a:xfrm>
            <a:off x="6588317" y="4366514"/>
            <a:ext cx="1512168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latin typeface="+mn-lt"/>
                <a:ea typeface="+mn-ea"/>
              </a:rPr>
              <a:t>PC</a:t>
            </a:r>
          </a:p>
        </p:txBody>
      </p:sp>
      <p:sp>
        <p:nvSpPr>
          <p:cNvPr id="89" name="正方形/長方形 88"/>
          <p:cNvSpPr/>
          <p:nvPr/>
        </p:nvSpPr>
        <p:spPr bwMode="auto">
          <a:xfrm>
            <a:off x="4932040" y="2101749"/>
            <a:ext cx="1512168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latin typeface="+mn-lt"/>
                <a:ea typeface="+mn-ea"/>
              </a:rPr>
              <a:t>ブラウザー</a:t>
            </a:r>
            <a:endParaRPr kumimoji="0" lang="en-US" altLang="ja-JP" sz="1200" dirty="0" smtClean="0">
              <a:latin typeface="+mn-lt"/>
              <a:ea typeface="+mn-ea"/>
            </a:endParaRPr>
          </a:p>
        </p:txBody>
      </p:sp>
      <p:sp>
        <p:nvSpPr>
          <p:cNvPr id="90" name="正方形/長方形 89"/>
          <p:cNvSpPr/>
          <p:nvPr/>
        </p:nvSpPr>
        <p:spPr bwMode="auto">
          <a:xfrm>
            <a:off x="827490" y="5044988"/>
            <a:ext cx="3168445" cy="360039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デバイスに最適化した設計が可能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1" name="正方形/長方形 90"/>
          <p:cNvSpPr/>
          <p:nvPr/>
        </p:nvSpPr>
        <p:spPr bwMode="auto">
          <a:xfrm>
            <a:off x="827491" y="5466860"/>
            <a:ext cx="3168445" cy="360039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動作が高速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で使いやすい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2" name="正方形/長方形 91"/>
          <p:cNvSpPr/>
          <p:nvPr/>
        </p:nvSpPr>
        <p:spPr bwMode="auto">
          <a:xfrm>
            <a:off x="827491" y="5878683"/>
            <a:ext cx="3168445" cy="360039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デバイス毎に開発が必要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3" name="正方形/長方形 92"/>
          <p:cNvSpPr/>
          <p:nvPr/>
        </p:nvSpPr>
        <p:spPr bwMode="auto">
          <a:xfrm>
            <a:off x="4931947" y="5044987"/>
            <a:ext cx="3168445" cy="360039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デバイス毎に開発の必要無し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4" name="正方形/長方形 93"/>
          <p:cNvSpPr/>
          <p:nvPr/>
        </p:nvSpPr>
        <p:spPr bwMode="auto">
          <a:xfrm>
            <a:off x="4931948" y="5466859"/>
            <a:ext cx="3168445" cy="360039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アプリマーケットを迂回可能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5" name="正方形/長方形 94"/>
          <p:cNvSpPr/>
          <p:nvPr/>
        </p:nvSpPr>
        <p:spPr bwMode="auto">
          <a:xfrm>
            <a:off x="4931948" y="5878682"/>
            <a:ext cx="3168445" cy="360039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速度、機能、互換性などは発展途上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433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HTML</a:t>
            </a:r>
            <a:r>
              <a:rPr kumimoji="1" lang="ja-JP" altLang="en-US" dirty="0" smtClean="0"/>
              <a:t>とネイティブのハイブリッド開発環境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724128" y="1262862"/>
            <a:ext cx="1512168" cy="680589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Web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アプリ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5724128" y="3800638"/>
            <a:ext cx="1512168" cy="1040629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OS</a:t>
            </a: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5724128" y="4919277"/>
            <a:ext cx="1512168" cy="10406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+mn-lt"/>
                <a:ea typeface="+mn-ea"/>
              </a:rPr>
              <a:t>ハードウェア</a:t>
            </a:r>
            <a:endParaRPr kumimoji="0" lang="en-US" altLang="ja-JP" sz="1400" dirty="0" smtClean="0">
              <a:latin typeface="+mn-lt"/>
              <a:ea typeface="+mn-ea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5724128" y="3407109"/>
            <a:ext cx="1512168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latin typeface="+mn-lt"/>
                <a:ea typeface="+mn-ea"/>
              </a:rPr>
              <a:t>ブラウザー</a:t>
            </a:r>
            <a:endParaRPr kumimoji="0" lang="en-US" altLang="ja-JP" sz="1200" dirty="0" smtClean="0">
              <a:latin typeface="+mn-lt"/>
              <a:ea typeface="+mn-ea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7308304" y="1262862"/>
            <a:ext cx="1512168" cy="288032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HTML</a:t>
            </a: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7308304" y="1655419"/>
            <a:ext cx="1512168" cy="288032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JavaScript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3707904" y="1943450"/>
            <a:ext cx="2772309" cy="4016456"/>
            <a:chOff x="3707904" y="1943450"/>
            <a:chExt cx="2772309" cy="4016456"/>
          </a:xfrm>
        </p:grpSpPr>
        <p:sp>
          <p:nvSpPr>
            <p:cNvPr id="3" name="正方形/長方形 2"/>
            <p:cNvSpPr/>
            <p:nvPr/>
          </p:nvSpPr>
          <p:spPr bwMode="auto">
            <a:xfrm>
              <a:off x="3707904" y="2919046"/>
              <a:ext cx="1512168" cy="7677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dirty="0" smtClean="0">
                  <a:latin typeface="+mn-lt"/>
                  <a:ea typeface="+mn-ea"/>
                </a:rPr>
                <a:t>ネイティブ</a:t>
              </a:r>
              <a:endParaRPr kumimoji="0" lang="en-US" altLang="ja-JP" sz="1400" dirty="0" smtClean="0">
                <a:latin typeface="+mn-lt"/>
                <a:ea typeface="+mn-ea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dirty="0" smtClean="0">
                  <a:latin typeface="+mn-lt"/>
                  <a:ea typeface="+mn-ea"/>
                </a:rPr>
                <a:t>アプリ</a:t>
              </a:r>
              <a:endParaRPr kumimoji="0" lang="en-US" altLang="ja-JP" sz="1400" dirty="0" smtClean="0">
                <a:latin typeface="+mn-lt"/>
                <a:ea typeface="+mn-ea"/>
              </a:endParaRPr>
            </a:p>
          </p:txBody>
        </p:sp>
        <p:sp>
          <p:nvSpPr>
            <p:cNvPr id="7" name="正方形/長方形 6"/>
            <p:cNvSpPr/>
            <p:nvPr/>
          </p:nvSpPr>
          <p:spPr bwMode="auto">
            <a:xfrm>
              <a:off x="3707904" y="3800638"/>
              <a:ext cx="1512168" cy="104062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OS</a:t>
              </a: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3707904" y="4919277"/>
              <a:ext cx="1512168" cy="10406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dirty="0" smtClean="0">
                  <a:latin typeface="+mn-lt"/>
                  <a:ea typeface="+mn-ea"/>
                </a:rPr>
                <a:t>ハードウェア</a:t>
              </a:r>
              <a:endParaRPr kumimoji="0" lang="en-US" altLang="ja-JP" sz="1400" dirty="0" smtClean="0">
                <a:latin typeface="+mn-lt"/>
                <a:ea typeface="+mn-ea"/>
              </a:endParaRPr>
            </a:p>
          </p:txBody>
        </p:sp>
        <p:sp>
          <p:nvSpPr>
            <p:cNvPr id="21" name="正方形/長方形 20"/>
            <p:cNvSpPr/>
            <p:nvPr/>
          </p:nvSpPr>
          <p:spPr bwMode="auto">
            <a:xfrm>
              <a:off x="3707904" y="2414990"/>
              <a:ext cx="1512168" cy="288032"/>
            </a:xfrm>
            <a:prstGeom prst="rect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cxnSp>
          <p:nvCxnSpPr>
            <p:cNvPr id="23" name="カギ線コネクタ 22"/>
            <p:cNvCxnSpPr>
              <a:stCxn id="15" idx="2"/>
              <a:endCxn id="21" idx="0"/>
            </p:cNvCxnSpPr>
            <p:nvPr/>
          </p:nvCxnSpPr>
          <p:spPr bwMode="auto">
            <a:xfrm rot="5400000">
              <a:off x="5236331" y="1171108"/>
              <a:ext cx="471539" cy="2016224"/>
            </a:xfrm>
            <a:prstGeom prst="bentConnector3">
              <a:avLst/>
            </a:prstGeom>
            <a:solidFill>
              <a:schemeClr val="bg1"/>
            </a:solidFill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直線矢印コネクタ 36"/>
            <p:cNvCxnSpPr>
              <a:stCxn id="21" idx="2"/>
              <a:endCxn id="3" idx="0"/>
            </p:cNvCxnSpPr>
            <p:nvPr/>
          </p:nvCxnSpPr>
          <p:spPr bwMode="auto">
            <a:xfrm>
              <a:off x="4463988" y="2703022"/>
              <a:ext cx="0" cy="216024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40" name="直線矢印コネクタ 39"/>
          <p:cNvCxnSpPr>
            <a:stCxn id="15" idx="2"/>
            <a:endCxn id="18" idx="0"/>
          </p:cNvCxnSpPr>
          <p:nvPr/>
        </p:nvCxnSpPr>
        <p:spPr bwMode="auto">
          <a:xfrm>
            <a:off x="6480212" y="1943451"/>
            <a:ext cx="0" cy="1463658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" name="グループ化 4"/>
          <p:cNvGrpSpPr/>
          <p:nvPr/>
        </p:nvGrpSpPr>
        <p:grpSpPr>
          <a:xfrm>
            <a:off x="467544" y="2083467"/>
            <a:ext cx="3175310" cy="951078"/>
            <a:chOff x="467544" y="2083467"/>
            <a:chExt cx="3175310" cy="951078"/>
          </a:xfrm>
        </p:grpSpPr>
        <p:sp>
          <p:nvSpPr>
            <p:cNvPr id="43" name="台形 42"/>
            <p:cNvSpPr/>
            <p:nvPr/>
          </p:nvSpPr>
          <p:spPr bwMode="auto">
            <a:xfrm rot="5400000">
              <a:off x="2443756" y="1835447"/>
              <a:ext cx="951077" cy="1447118"/>
            </a:xfrm>
            <a:prstGeom prst="trapezoid">
              <a:avLst>
                <a:gd name="adj" fmla="val 33053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44" name="正方形/長方形 43"/>
            <p:cNvSpPr/>
            <p:nvPr/>
          </p:nvSpPr>
          <p:spPr bwMode="auto">
            <a:xfrm>
              <a:off x="470696" y="2083467"/>
              <a:ext cx="1659335" cy="409533"/>
            </a:xfrm>
            <a:prstGeom prst="rect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dirty="0" err="1" smtClean="0">
                  <a:solidFill>
                    <a:schemeClr val="bg1"/>
                  </a:solidFill>
                  <a:latin typeface="+mn-lt"/>
                  <a:ea typeface="+mn-ea"/>
                </a:rPr>
                <a:t>PhoneGap</a:t>
              </a:r>
              <a:endPara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正方形/長方形 44"/>
            <p:cNvSpPr/>
            <p:nvPr/>
          </p:nvSpPr>
          <p:spPr bwMode="auto">
            <a:xfrm>
              <a:off x="467544" y="2595835"/>
              <a:ext cx="1659335" cy="438710"/>
            </a:xfrm>
            <a:prstGeom prst="rect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Titanium</a:t>
              </a:r>
            </a:p>
          </p:txBody>
        </p:sp>
      </p:grpSp>
      <p:sp>
        <p:nvSpPr>
          <p:cNvPr id="46" name="正方形/長方形 45"/>
          <p:cNvSpPr/>
          <p:nvPr/>
        </p:nvSpPr>
        <p:spPr bwMode="auto">
          <a:xfrm>
            <a:off x="470696" y="3551125"/>
            <a:ext cx="2304257" cy="745302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err="1" smtClean="0">
                <a:solidFill>
                  <a:schemeClr val="bg1"/>
                </a:solidFill>
                <a:latin typeface="+mn-lt"/>
                <a:ea typeface="+mn-ea"/>
              </a:rPr>
              <a:t>HTML+JavaScript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でネイティブアプリを開発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>
            <a:off x="467513" y="4393732"/>
            <a:ext cx="2304257" cy="745302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デバイス固有の機能にもアクセス可能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467512" y="5232531"/>
            <a:ext cx="2304257" cy="745302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HTML5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環境が整備されるまでの橋渡し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511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モバイルアプリ開発の課題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2" y="1079596"/>
            <a:ext cx="361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lt"/>
                <a:ea typeface="+mn-ea"/>
              </a:rPr>
              <a:t>Android</a:t>
            </a:r>
            <a:r>
              <a:rPr kumimoji="1" lang="ja-JP" altLang="en-US" dirty="0" smtClean="0">
                <a:latin typeface="+mn-lt"/>
                <a:ea typeface="+mn-ea"/>
              </a:rPr>
              <a:t>のフラグメンテーション</a:t>
            </a:r>
            <a:endParaRPr kumimoji="1" lang="ja-JP" altLang="en-US" dirty="0">
              <a:latin typeface="+mn-lt"/>
              <a:ea typeface="+mn-ea"/>
            </a:endParaRPr>
          </a:p>
        </p:txBody>
      </p:sp>
      <p:pic>
        <p:nvPicPr>
          <p:cNvPr id="6" name="Picture 2" descr="http://livedoor.blogimg.jp/cartan0216/imgs/c/e/ce8c5a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104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519494" y="5836097"/>
            <a:ext cx="40849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http://blog.livedoor.jp/cartan0216/archives/53894911.html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636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iPhone/</a:t>
            </a:r>
            <a:r>
              <a:rPr kumimoji="1" lang="en-US" altLang="ja-JP" dirty="0" err="1" smtClean="0"/>
              <a:t>iPad</a:t>
            </a:r>
            <a:r>
              <a:rPr kumimoji="1" lang="ja-JP" altLang="en-US" dirty="0" smtClean="0"/>
              <a:t>の画面解像度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737544" y="1556792"/>
            <a:ext cx="540000" cy="75600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467544" y="4407186"/>
            <a:ext cx="1080000" cy="151200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737544" y="2904768"/>
            <a:ext cx="540000" cy="936104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27255" y="4701521"/>
            <a:ext cx="5311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n-lt"/>
                <a:ea typeface="+mn-ea"/>
              </a:rPr>
              <a:t>オリジナル </a:t>
            </a:r>
            <a:r>
              <a:rPr kumimoji="1" lang="en-US" altLang="ja-JP" dirty="0" err="1" smtClean="0">
                <a:latin typeface="+mn-lt"/>
                <a:ea typeface="+mn-ea"/>
              </a:rPr>
              <a:t>iPad</a:t>
            </a:r>
            <a:r>
              <a:rPr kumimoji="1" lang="en-US" altLang="ja-JP" dirty="0" smtClean="0">
                <a:latin typeface="+mn-lt"/>
                <a:ea typeface="+mn-ea"/>
              </a:rPr>
              <a:t> = 1,024x768 9.7 </a:t>
            </a:r>
            <a:r>
              <a:rPr kumimoji="1" lang="ja-JP" altLang="en-US" dirty="0" smtClean="0">
                <a:latin typeface="+mn-lt"/>
                <a:ea typeface="+mn-ea"/>
              </a:rPr>
              <a:t>インチ</a:t>
            </a:r>
            <a:endParaRPr kumimoji="1" lang="en-US" altLang="ja-JP" dirty="0" smtClean="0">
              <a:latin typeface="+mn-lt"/>
              <a:ea typeface="+mn-ea"/>
            </a:endParaRPr>
          </a:p>
          <a:p>
            <a:r>
              <a:rPr lang="en-US" altLang="ja-JP" dirty="0" err="1" smtClean="0">
                <a:latin typeface="+mn-lt"/>
                <a:ea typeface="+mn-ea"/>
              </a:rPr>
              <a:t>iPad</a:t>
            </a:r>
            <a:r>
              <a:rPr lang="en-US" altLang="ja-JP" dirty="0" smtClean="0">
                <a:latin typeface="+mn-lt"/>
                <a:ea typeface="+mn-ea"/>
              </a:rPr>
              <a:t> mini = 1,024x768 7.9 </a:t>
            </a:r>
            <a:r>
              <a:rPr lang="ja-JP" altLang="en-US" dirty="0" smtClean="0">
                <a:latin typeface="+mn-lt"/>
                <a:ea typeface="+mn-ea"/>
              </a:rPr>
              <a:t>インチ</a:t>
            </a:r>
            <a:endParaRPr kumimoji="1" lang="en-US" altLang="ja-JP" dirty="0" smtClean="0">
              <a:latin typeface="+mn-lt"/>
              <a:ea typeface="+mn-ea"/>
            </a:endParaRPr>
          </a:p>
          <a:p>
            <a:r>
              <a:rPr kumimoji="1" lang="en-US" altLang="ja-JP" dirty="0" smtClean="0">
                <a:latin typeface="+mn-lt"/>
                <a:ea typeface="+mn-ea"/>
              </a:rPr>
              <a:t>Retina</a:t>
            </a:r>
            <a:r>
              <a:rPr kumimoji="1" lang="ja-JP" altLang="en-US" dirty="0" smtClean="0">
                <a:latin typeface="+mn-lt"/>
                <a:ea typeface="+mn-ea"/>
              </a:rPr>
              <a:t>モデル </a:t>
            </a:r>
            <a:r>
              <a:rPr lang="en-US" altLang="ja-JP" dirty="0" smtClean="0">
                <a:latin typeface="+mn-lt"/>
                <a:ea typeface="+mn-ea"/>
              </a:rPr>
              <a:t>= </a:t>
            </a:r>
            <a:r>
              <a:rPr kumimoji="1" lang="en-US" altLang="ja-JP" dirty="0" smtClean="0">
                <a:latin typeface="+mn-lt"/>
                <a:ea typeface="+mn-ea"/>
              </a:rPr>
              <a:t>2,048x1,536 </a:t>
            </a:r>
            <a:r>
              <a:rPr kumimoji="1" lang="ja-JP" altLang="en-US" dirty="0" smtClean="0">
                <a:latin typeface="+mn-lt"/>
                <a:ea typeface="+mn-ea"/>
              </a:rPr>
              <a:t>を </a:t>
            </a:r>
            <a:r>
              <a:rPr kumimoji="1" lang="en-US" altLang="ja-JP" dirty="0" smtClean="0">
                <a:latin typeface="+mn-lt"/>
                <a:ea typeface="+mn-ea"/>
              </a:rPr>
              <a:t>1,024x768 </a:t>
            </a:r>
            <a:r>
              <a:rPr kumimoji="1" lang="ja-JP" altLang="en-US" dirty="0" smtClean="0">
                <a:latin typeface="+mn-lt"/>
                <a:ea typeface="+mn-ea"/>
              </a:rPr>
              <a:t>で表示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27253" y="3188154"/>
            <a:ext cx="511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lt"/>
                <a:ea typeface="+mn-ea"/>
              </a:rPr>
              <a:t>iPhone5/5c/5s</a:t>
            </a:r>
            <a:r>
              <a:rPr kumimoji="1" lang="ja-JP" altLang="en-US" dirty="0" smtClean="0">
                <a:latin typeface="+mn-lt"/>
                <a:ea typeface="+mn-ea"/>
              </a:rPr>
              <a:t> </a:t>
            </a:r>
            <a:r>
              <a:rPr lang="en-US" altLang="ja-JP" dirty="0" smtClean="0">
                <a:latin typeface="+mn-lt"/>
                <a:ea typeface="+mn-ea"/>
              </a:rPr>
              <a:t>= 1,136</a:t>
            </a:r>
            <a:r>
              <a:rPr kumimoji="1" lang="en-US" altLang="ja-JP" dirty="0" smtClean="0">
                <a:latin typeface="+mn-lt"/>
                <a:ea typeface="+mn-ea"/>
              </a:rPr>
              <a:t>x640 </a:t>
            </a:r>
            <a:r>
              <a:rPr kumimoji="1" lang="ja-JP" altLang="en-US" dirty="0" smtClean="0">
                <a:latin typeface="+mn-lt"/>
                <a:ea typeface="+mn-ea"/>
              </a:rPr>
              <a:t>を </a:t>
            </a:r>
            <a:r>
              <a:rPr lang="en-US" altLang="ja-JP" dirty="0" smtClean="0">
                <a:latin typeface="+mn-lt"/>
                <a:ea typeface="+mn-ea"/>
              </a:rPr>
              <a:t>568</a:t>
            </a:r>
            <a:r>
              <a:rPr kumimoji="1" lang="en-US" altLang="ja-JP" dirty="0" smtClean="0">
                <a:latin typeface="+mn-lt"/>
                <a:ea typeface="+mn-ea"/>
              </a:rPr>
              <a:t>x320 </a:t>
            </a:r>
            <a:r>
              <a:rPr kumimoji="1" lang="ja-JP" altLang="en-US" dirty="0" smtClean="0">
                <a:latin typeface="+mn-lt"/>
                <a:ea typeface="+mn-ea"/>
              </a:rPr>
              <a:t>で表示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37258" y="1611626"/>
            <a:ext cx="4567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n-lt"/>
                <a:ea typeface="+mn-ea"/>
              </a:rPr>
              <a:t>iPhone3/3G/3GS</a:t>
            </a:r>
            <a:r>
              <a:rPr kumimoji="1" lang="ja-JP" altLang="en-US" dirty="0" smtClean="0">
                <a:latin typeface="+mn-lt"/>
                <a:ea typeface="+mn-ea"/>
              </a:rPr>
              <a:t> </a:t>
            </a:r>
            <a:r>
              <a:rPr lang="en-US" altLang="ja-JP" dirty="0" smtClean="0">
                <a:latin typeface="+mn-lt"/>
                <a:ea typeface="+mn-ea"/>
              </a:rPr>
              <a:t>= 480x320</a:t>
            </a:r>
          </a:p>
          <a:p>
            <a:r>
              <a:rPr lang="en-US" altLang="ja-JP" dirty="0" smtClean="0">
                <a:latin typeface="+mn-lt"/>
                <a:ea typeface="+mn-ea"/>
              </a:rPr>
              <a:t>iPhone4/4S = 960</a:t>
            </a:r>
            <a:r>
              <a:rPr kumimoji="1" lang="en-US" altLang="ja-JP" dirty="0" smtClean="0">
                <a:latin typeface="+mn-lt"/>
                <a:ea typeface="+mn-ea"/>
              </a:rPr>
              <a:t>x640 </a:t>
            </a:r>
            <a:r>
              <a:rPr kumimoji="1" lang="ja-JP" altLang="en-US" dirty="0" smtClean="0">
                <a:latin typeface="+mn-lt"/>
                <a:ea typeface="+mn-ea"/>
              </a:rPr>
              <a:t>を </a:t>
            </a:r>
            <a:r>
              <a:rPr lang="en-US" altLang="ja-JP" dirty="0" smtClean="0">
                <a:latin typeface="+mn-lt"/>
                <a:ea typeface="+mn-ea"/>
              </a:rPr>
              <a:t>568</a:t>
            </a:r>
            <a:r>
              <a:rPr kumimoji="1" lang="en-US" altLang="ja-JP" dirty="0" smtClean="0">
                <a:latin typeface="+mn-lt"/>
                <a:ea typeface="+mn-ea"/>
              </a:rPr>
              <a:t>x320 </a:t>
            </a:r>
            <a:r>
              <a:rPr kumimoji="1" lang="ja-JP" altLang="en-US" dirty="0" smtClean="0">
                <a:latin typeface="+mn-lt"/>
                <a:ea typeface="+mn-ea"/>
              </a:rPr>
              <a:t>で表示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7524328" y="1556792"/>
            <a:ext cx="1440160" cy="756000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縦横比 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3:2</a:t>
            </a: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7524328" y="2994820"/>
            <a:ext cx="1440160" cy="756000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縦横比 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16:9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横幅は同じ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dirty="0">
                <a:solidFill>
                  <a:schemeClr val="bg1"/>
                </a:solidFill>
                <a:latin typeface="+mn-lt"/>
                <a:ea typeface="+mn-ea"/>
              </a:rPr>
              <a:t>縦</a:t>
            </a:r>
            <a:r>
              <a:rPr kumimoji="0" lang="ja-JP" altLang="en-US" sz="1100" dirty="0" smtClean="0">
                <a:solidFill>
                  <a:schemeClr val="bg1"/>
                </a:solidFill>
                <a:latin typeface="+mn-lt"/>
                <a:ea typeface="+mn-ea"/>
              </a:rPr>
              <a:t>に</a:t>
            </a:r>
            <a:r>
              <a:rPr kumimoji="0" lang="en-US" altLang="ja-JP" sz="1100" dirty="0" smtClean="0">
                <a:solidFill>
                  <a:schemeClr val="bg1"/>
                </a:solidFill>
                <a:latin typeface="+mn-lt"/>
                <a:ea typeface="+mn-ea"/>
              </a:rPr>
              <a:t>128</a:t>
            </a:r>
            <a:r>
              <a:rPr kumimoji="0" lang="ja-JP" altLang="en-US" sz="1100" dirty="0" smtClean="0">
                <a:solidFill>
                  <a:schemeClr val="bg1"/>
                </a:solidFill>
                <a:latin typeface="+mn-lt"/>
                <a:ea typeface="+mn-ea"/>
              </a:rPr>
              <a:t>ドット拡張</a:t>
            </a:r>
            <a:endParaRPr kumimoji="0" lang="en-US" altLang="ja-JP" sz="11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7524328" y="4785186"/>
            <a:ext cx="1440160" cy="756000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縦横比 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4:3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53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開発スキルの分化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251520" y="1196752"/>
            <a:ext cx="4246771" cy="864096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既存のものを組合わせる</a:t>
            </a:r>
            <a:endParaRPr kumimoji="0" lang="en-US" altLang="ja-JP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「マッシュアップ」開発</a:t>
            </a:r>
            <a:endParaRPr kumimoji="0" lang="en-US" altLang="ja-JP" sz="16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4639035" y="1196752"/>
            <a:ext cx="4246771" cy="864096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基幹系業務ソフト、インフラ</a:t>
            </a:r>
            <a:r>
              <a:rPr kumimoji="0" lang="ja-JP" altLang="en-US" sz="1600" dirty="0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ja-JP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フレームワークをゼロから開発</a:t>
            </a:r>
            <a:endParaRPr kumimoji="0" lang="en-US" altLang="ja-JP" sz="16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251519" y="2215890"/>
            <a:ext cx="4246771" cy="864096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既存のサービスや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OSS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を利用してビジネスロジックの実装や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UI/UX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の向上を追求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4639034" y="2215890"/>
            <a:ext cx="4246771" cy="864096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マッシュアップ用のサービスやフレームワークを開発・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OSS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コミュニティに参加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251518" y="3212976"/>
            <a:ext cx="4246771" cy="864096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業務を熟知し、利用者の目線でシステムを開発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コミュニケーション能力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、想像力、おもいやり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4639033" y="3212976"/>
            <a:ext cx="4246771" cy="864096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インフラやフレームワークをゼロから開発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プログラミング能力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、先見性、論理性、技術力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251517" y="4941168"/>
            <a:ext cx="4246771" cy="864096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多能工エンジニア</a:t>
            </a:r>
            <a:endParaRPr kumimoji="0" lang="en-US" altLang="ja-JP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>
                <a:solidFill>
                  <a:schemeClr val="bg1"/>
                </a:solidFill>
                <a:latin typeface="+mn-lt"/>
                <a:ea typeface="+mn-ea"/>
              </a:rPr>
              <a:t>技術だけでは</a:t>
            </a:r>
            <a:r>
              <a:rPr kumimoji="0" lang="ja-JP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無く業務でお客様と会話し交渉できる</a:t>
            </a:r>
            <a:endParaRPr kumimoji="0" lang="en-US" altLang="ja-JP" sz="16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4639032" y="4941168"/>
            <a:ext cx="4246771" cy="864096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テクノロジー・スペシャリスト</a:t>
            </a:r>
            <a:endParaRPr kumimoji="0" lang="en-US" altLang="ja-JP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dirty="0">
                <a:solidFill>
                  <a:schemeClr val="bg1"/>
                </a:solidFill>
                <a:latin typeface="+mn-lt"/>
                <a:ea typeface="+mn-ea"/>
              </a:rPr>
              <a:t>テクノロジーに精通</a:t>
            </a:r>
            <a:r>
              <a:rPr kumimoji="0" lang="ja-JP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し技術開発そのものができる</a:t>
            </a:r>
            <a:endParaRPr kumimoji="0" lang="en-US" altLang="ja-JP" sz="16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下矢印 10"/>
          <p:cNvSpPr/>
          <p:nvPr/>
        </p:nvSpPr>
        <p:spPr bwMode="auto">
          <a:xfrm>
            <a:off x="1875279" y="4149080"/>
            <a:ext cx="999251" cy="720080"/>
          </a:xfrm>
          <a:prstGeom prst="downArrow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2" name="下矢印 11"/>
          <p:cNvSpPr/>
          <p:nvPr/>
        </p:nvSpPr>
        <p:spPr bwMode="auto">
          <a:xfrm>
            <a:off x="6262794" y="4149080"/>
            <a:ext cx="999251" cy="720080"/>
          </a:xfrm>
          <a:prstGeom prst="downArrow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63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正方形/長方形 125"/>
          <p:cNvSpPr/>
          <p:nvPr/>
        </p:nvSpPr>
        <p:spPr bwMode="auto">
          <a:xfrm>
            <a:off x="2339752" y="2884801"/>
            <a:ext cx="4968552" cy="1728192"/>
          </a:xfrm>
          <a:prstGeom prst="rect">
            <a:avLst/>
          </a:prstGeom>
          <a:noFill/>
          <a:ln w="63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33" name="正方形/長方形 132"/>
          <p:cNvSpPr/>
          <p:nvPr/>
        </p:nvSpPr>
        <p:spPr bwMode="auto">
          <a:xfrm>
            <a:off x="2339752" y="4733336"/>
            <a:ext cx="4968552" cy="1728192"/>
          </a:xfrm>
          <a:prstGeom prst="rect">
            <a:avLst/>
          </a:prstGeom>
          <a:noFill/>
          <a:ln w="63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2339752" y="1052736"/>
            <a:ext cx="4968552" cy="1728192"/>
          </a:xfrm>
          <a:prstGeom prst="rect">
            <a:avLst/>
          </a:prstGeom>
          <a:noFill/>
          <a:ln w="6350" cap="flat" cmpd="sng" algn="ctr">
            <a:solidFill>
              <a:srgbClr val="4168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03" name="雲 102"/>
          <p:cNvSpPr/>
          <p:nvPr/>
        </p:nvSpPr>
        <p:spPr bwMode="auto">
          <a:xfrm>
            <a:off x="2500339" y="4797152"/>
            <a:ext cx="1512168" cy="739772"/>
          </a:xfrm>
          <a:prstGeom prst="cloud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dirty="0" smtClean="0"/>
              <a:t>クライアントサーバーアーキテクチャの変遷</a:t>
            </a:r>
            <a:endParaRPr kumimoji="1" lang="ja-JP" altLang="en-US" sz="2800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196083" y="1052736"/>
            <a:ext cx="2088232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+mn-lt"/>
                <a:ea typeface="+mn-ea"/>
              </a:rPr>
              <a:t>クライアントサーバー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196083" y="2884803"/>
            <a:ext cx="2088232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Web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システム</a:t>
            </a: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179512" y="4733336"/>
            <a:ext cx="2088232" cy="172819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Web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アプリ</a:t>
            </a:r>
            <a:endParaRPr kumimoji="0" lang="en-US" altLang="ja-JP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latin typeface="+mn-lt"/>
                <a:ea typeface="+mn-ea"/>
              </a:rPr>
              <a:t>Web</a:t>
            </a:r>
            <a:r>
              <a:rPr kumimoji="0" lang="ja-JP" altLang="en-US" sz="1400" dirty="0" smtClean="0">
                <a:latin typeface="+mn-lt"/>
                <a:ea typeface="+mn-ea"/>
              </a:rPr>
              <a:t>サービス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6604796" y="1115060"/>
            <a:ext cx="530737" cy="1603544"/>
            <a:chOff x="7740352" y="1064910"/>
            <a:chExt cx="530737" cy="1603544"/>
          </a:xfrm>
          <a:solidFill>
            <a:schemeClr val="bg1"/>
          </a:solidFill>
        </p:grpSpPr>
        <p:grpSp>
          <p:nvGrpSpPr>
            <p:cNvPr id="32" name="グループ化 31"/>
            <p:cNvGrpSpPr/>
            <p:nvPr/>
          </p:nvGrpSpPr>
          <p:grpSpPr>
            <a:xfrm>
              <a:off x="7740352" y="1064910"/>
              <a:ext cx="530737" cy="451416"/>
              <a:chOff x="2650447" y="1628800"/>
              <a:chExt cx="530737" cy="451416"/>
            </a:xfrm>
            <a:grpFill/>
          </p:grpSpPr>
          <p:sp>
            <p:nvSpPr>
              <p:cNvPr id="30" name="正方形/長方形 29"/>
              <p:cNvSpPr/>
              <p:nvPr/>
            </p:nvSpPr>
            <p:spPr bwMode="auto">
              <a:xfrm>
                <a:off x="2699792" y="1628800"/>
                <a:ext cx="432048" cy="288032"/>
              </a:xfrm>
              <a:prstGeom prst="rect">
                <a:avLst/>
              </a:prstGeom>
              <a:grp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  <p:sp>
            <p:nvSpPr>
              <p:cNvPr id="31" name="正方形/長方形 30"/>
              <p:cNvSpPr/>
              <p:nvPr/>
            </p:nvSpPr>
            <p:spPr bwMode="auto">
              <a:xfrm>
                <a:off x="2650447" y="1936200"/>
                <a:ext cx="530737" cy="144016"/>
              </a:xfrm>
              <a:prstGeom prst="rect">
                <a:avLst/>
              </a:prstGeom>
              <a:grp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7740352" y="1648842"/>
              <a:ext cx="530737" cy="451416"/>
              <a:chOff x="2650447" y="1628800"/>
              <a:chExt cx="530737" cy="451416"/>
            </a:xfrm>
            <a:grpFill/>
          </p:grpSpPr>
          <p:sp>
            <p:nvSpPr>
              <p:cNvPr id="34" name="正方形/長方形 33"/>
              <p:cNvSpPr/>
              <p:nvPr/>
            </p:nvSpPr>
            <p:spPr bwMode="auto">
              <a:xfrm>
                <a:off x="2699792" y="1628800"/>
                <a:ext cx="432048" cy="288032"/>
              </a:xfrm>
              <a:prstGeom prst="rect">
                <a:avLst/>
              </a:prstGeom>
              <a:grp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  <p:sp>
            <p:nvSpPr>
              <p:cNvPr id="35" name="正方形/長方形 34"/>
              <p:cNvSpPr/>
              <p:nvPr/>
            </p:nvSpPr>
            <p:spPr bwMode="auto">
              <a:xfrm>
                <a:off x="2650447" y="1936200"/>
                <a:ext cx="530737" cy="144016"/>
              </a:xfrm>
              <a:prstGeom prst="rect">
                <a:avLst/>
              </a:prstGeom>
              <a:grp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7740352" y="2217038"/>
              <a:ext cx="530737" cy="451416"/>
              <a:chOff x="2650447" y="1628800"/>
              <a:chExt cx="530737" cy="451416"/>
            </a:xfrm>
            <a:grpFill/>
          </p:grpSpPr>
          <p:sp>
            <p:nvSpPr>
              <p:cNvPr id="37" name="正方形/長方形 36"/>
              <p:cNvSpPr/>
              <p:nvPr/>
            </p:nvSpPr>
            <p:spPr bwMode="auto">
              <a:xfrm>
                <a:off x="2699792" y="1628800"/>
                <a:ext cx="432048" cy="288032"/>
              </a:xfrm>
              <a:prstGeom prst="rect">
                <a:avLst/>
              </a:prstGeom>
              <a:grp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  <p:sp>
            <p:nvSpPr>
              <p:cNvPr id="38" name="正方形/長方形 37"/>
              <p:cNvSpPr/>
              <p:nvPr/>
            </p:nvSpPr>
            <p:spPr bwMode="auto">
              <a:xfrm>
                <a:off x="2650447" y="1936200"/>
                <a:ext cx="530737" cy="144016"/>
              </a:xfrm>
              <a:prstGeom prst="rect">
                <a:avLst/>
              </a:prstGeom>
              <a:grp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3" name="グループ化 42"/>
          <p:cNvGrpSpPr/>
          <p:nvPr/>
        </p:nvGrpSpPr>
        <p:grpSpPr>
          <a:xfrm>
            <a:off x="6605195" y="2947127"/>
            <a:ext cx="530737" cy="1603544"/>
            <a:chOff x="7740352" y="1064910"/>
            <a:chExt cx="530737" cy="1603544"/>
          </a:xfrm>
          <a:solidFill>
            <a:schemeClr val="bg1"/>
          </a:solidFill>
        </p:grpSpPr>
        <p:grpSp>
          <p:nvGrpSpPr>
            <p:cNvPr id="44" name="グループ化 43"/>
            <p:cNvGrpSpPr/>
            <p:nvPr/>
          </p:nvGrpSpPr>
          <p:grpSpPr>
            <a:xfrm>
              <a:off x="7740352" y="1064910"/>
              <a:ext cx="530737" cy="451416"/>
              <a:chOff x="2650447" y="1628800"/>
              <a:chExt cx="530737" cy="451416"/>
            </a:xfrm>
            <a:grpFill/>
          </p:grpSpPr>
          <p:sp>
            <p:nvSpPr>
              <p:cNvPr id="51" name="正方形/長方形 50"/>
              <p:cNvSpPr/>
              <p:nvPr/>
            </p:nvSpPr>
            <p:spPr bwMode="auto">
              <a:xfrm>
                <a:off x="2699792" y="1628800"/>
                <a:ext cx="432048" cy="288032"/>
              </a:xfrm>
              <a:prstGeom prst="rect">
                <a:avLst/>
              </a:prstGeom>
              <a:grp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  <p:sp>
            <p:nvSpPr>
              <p:cNvPr id="52" name="正方形/長方形 51"/>
              <p:cNvSpPr/>
              <p:nvPr/>
            </p:nvSpPr>
            <p:spPr bwMode="auto">
              <a:xfrm>
                <a:off x="2650447" y="1936200"/>
                <a:ext cx="530737" cy="144016"/>
              </a:xfrm>
              <a:prstGeom prst="rect">
                <a:avLst/>
              </a:prstGeom>
              <a:grp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7740352" y="1648842"/>
              <a:ext cx="530737" cy="451416"/>
              <a:chOff x="2650447" y="1628800"/>
              <a:chExt cx="530737" cy="451416"/>
            </a:xfrm>
            <a:grpFill/>
          </p:grpSpPr>
          <p:sp>
            <p:nvSpPr>
              <p:cNvPr id="49" name="正方形/長方形 48"/>
              <p:cNvSpPr/>
              <p:nvPr/>
            </p:nvSpPr>
            <p:spPr bwMode="auto">
              <a:xfrm>
                <a:off x="2699792" y="1628800"/>
                <a:ext cx="432048" cy="288032"/>
              </a:xfrm>
              <a:prstGeom prst="rect">
                <a:avLst/>
              </a:prstGeom>
              <a:grp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  <p:sp>
            <p:nvSpPr>
              <p:cNvPr id="50" name="正方形/長方形 49"/>
              <p:cNvSpPr/>
              <p:nvPr/>
            </p:nvSpPr>
            <p:spPr bwMode="auto">
              <a:xfrm>
                <a:off x="2650447" y="1936200"/>
                <a:ext cx="530737" cy="144016"/>
              </a:xfrm>
              <a:prstGeom prst="rect">
                <a:avLst/>
              </a:prstGeom>
              <a:grp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7740352" y="2217038"/>
              <a:ext cx="530737" cy="451416"/>
              <a:chOff x="2650447" y="1628800"/>
              <a:chExt cx="530737" cy="451416"/>
            </a:xfrm>
            <a:grpFill/>
          </p:grpSpPr>
          <p:sp>
            <p:nvSpPr>
              <p:cNvPr id="47" name="正方形/長方形 46"/>
              <p:cNvSpPr/>
              <p:nvPr/>
            </p:nvSpPr>
            <p:spPr bwMode="auto">
              <a:xfrm>
                <a:off x="2699792" y="1628800"/>
                <a:ext cx="432048" cy="288032"/>
              </a:xfrm>
              <a:prstGeom prst="rect">
                <a:avLst/>
              </a:prstGeom>
              <a:grp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  <p:sp>
            <p:nvSpPr>
              <p:cNvPr id="48" name="正方形/長方形 47"/>
              <p:cNvSpPr/>
              <p:nvPr/>
            </p:nvSpPr>
            <p:spPr bwMode="auto">
              <a:xfrm>
                <a:off x="2650447" y="1936200"/>
                <a:ext cx="530737" cy="144016"/>
              </a:xfrm>
              <a:prstGeom prst="rect">
                <a:avLst/>
              </a:prstGeom>
              <a:grp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3" name="グループ化 62"/>
          <p:cNvGrpSpPr/>
          <p:nvPr/>
        </p:nvGrpSpPr>
        <p:grpSpPr>
          <a:xfrm>
            <a:off x="6604795" y="4949360"/>
            <a:ext cx="530737" cy="1296144"/>
            <a:chOff x="7740352" y="4795660"/>
            <a:chExt cx="530737" cy="1296144"/>
          </a:xfrm>
          <a:solidFill>
            <a:schemeClr val="bg1"/>
          </a:solidFill>
        </p:grpSpPr>
        <p:grpSp>
          <p:nvGrpSpPr>
            <p:cNvPr id="54" name="グループ化 53"/>
            <p:cNvGrpSpPr/>
            <p:nvPr/>
          </p:nvGrpSpPr>
          <p:grpSpPr>
            <a:xfrm>
              <a:off x="7740352" y="4795660"/>
              <a:ext cx="530737" cy="451416"/>
              <a:chOff x="2650447" y="1628800"/>
              <a:chExt cx="530737" cy="451416"/>
            </a:xfrm>
            <a:grpFill/>
          </p:grpSpPr>
          <p:sp>
            <p:nvSpPr>
              <p:cNvPr id="61" name="正方形/長方形 60"/>
              <p:cNvSpPr/>
              <p:nvPr/>
            </p:nvSpPr>
            <p:spPr bwMode="auto">
              <a:xfrm>
                <a:off x="2699792" y="1628800"/>
                <a:ext cx="432048" cy="288032"/>
              </a:xfrm>
              <a:prstGeom prst="rect">
                <a:avLst/>
              </a:prstGeom>
              <a:grp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 bwMode="auto">
              <a:xfrm>
                <a:off x="2650447" y="1936200"/>
                <a:ext cx="530737" cy="144016"/>
              </a:xfrm>
              <a:prstGeom prst="rect">
                <a:avLst/>
              </a:prstGeom>
              <a:grp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</p:grpSp>
        <p:sp>
          <p:nvSpPr>
            <p:cNvPr id="59" name="正方形/長方形 58"/>
            <p:cNvSpPr/>
            <p:nvPr/>
          </p:nvSpPr>
          <p:spPr bwMode="auto">
            <a:xfrm>
              <a:off x="7873435" y="5453416"/>
              <a:ext cx="265369" cy="288032"/>
            </a:xfrm>
            <a:prstGeom prst="rect">
              <a:avLst/>
            </a:prstGeom>
            <a:grp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57" name="正方形/長方形 56"/>
            <p:cNvSpPr/>
            <p:nvPr/>
          </p:nvSpPr>
          <p:spPr bwMode="auto">
            <a:xfrm>
              <a:off x="7964251" y="5947788"/>
              <a:ext cx="83738" cy="144016"/>
            </a:xfrm>
            <a:prstGeom prst="rect">
              <a:avLst/>
            </a:prstGeom>
            <a:grp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305003" y="3342767"/>
            <a:ext cx="432048" cy="812261"/>
            <a:chOff x="2771800" y="1257467"/>
            <a:chExt cx="432048" cy="1009722"/>
          </a:xfrm>
        </p:grpSpPr>
        <p:sp>
          <p:nvSpPr>
            <p:cNvPr id="70" name="正方形/長方形 69"/>
            <p:cNvSpPr/>
            <p:nvPr/>
          </p:nvSpPr>
          <p:spPr bwMode="auto">
            <a:xfrm>
              <a:off x="2771800" y="1257467"/>
              <a:ext cx="432048" cy="1009722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74" name="正方形/長方形 73"/>
            <p:cNvSpPr/>
            <p:nvPr/>
          </p:nvSpPr>
          <p:spPr bwMode="auto">
            <a:xfrm>
              <a:off x="2848000" y="1349905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75" name="正方形/長方形 74"/>
            <p:cNvSpPr/>
            <p:nvPr/>
          </p:nvSpPr>
          <p:spPr bwMode="auto">
            <a:xfrm>
              <a:off x="2848000" y="1554429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76" name="正方形/長方形 75"/>
            <p:cNvSpPr/>
            <p:nvPr/>
          </p:nvSpPr>
          <p:spPr bwMode="auto">
            <a:xfrm>
              <a:off x="2848000" y="1777529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</p:grpSp>
      <p:grpSp>
        <p:nvGrpSpPr>
          <p:cNvPr id="78" name="グループ化 77"/>
          <p:cNvGrpSpPr/>
          <p:nvPr/>
        </p:nvGrpSpPr>
        <p:grpSpPr>
          <a:xfrm>
            <a:off x="2760025" y="3354996"/>
            <a:ext cx="432048" cy="812261"/>
            <a:chOff x="2771800" y="1257467"/>
            <a:chExt cx="432048" cy="1009722"/>
          </a:xfrm>
        </p:grpSpPr>
        <p:sp>
          <p:nvSpPr>
            <p:cNvPr id="79" name="正方形/長方形 78"/>
            <p:cNvSpPr/>
            <p:nvPr/>
          </p:nvSpPr>
          <p:spPr bwMode="auto">
            <a:xfrm>
              <a:off x="2771800" y="1257467"/>
              <a:ext cx="432048" cy="1009722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80" name="正方形/長方形 79"/>
            <p:cNvSpPr/>
            <p:nvPr/>
          </p:nvSpPr>
          <p:spPr bwMode="auto">
            <a:xfrm>
              <a:off x="2848000" y="1349905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81" name="正方形/長方形 80"/>
            <p:cNvSpPr/>
            <p:nvPr/>
          </p:nvSpPr>
          <p:spPr bwMode="auto">
            <a:xfrm>
              <a:off x="2848000" y="1554429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82" name="正方形/長方形 81"/>
            <p:cNvSpPr/>
            <p:nvPr/>
          </p:nvSpPr>
          <p:spPr bwMode="auto">
            <a:xfrm>
              <a:off x="2848000" y="1777529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2760025" y="1663101"/>
            <a:ext cx="432048" cy="812261"/>
            <a:chOff x="2771800" y="1257467"/>
            <a:chExt cx="432048" cy="1009722"/>
          </a:xfrm>
        </p:grpSpPr>
        <p:sp>
          <p:nvSpPr>
            <p:cNvPr id="84" name="正方形/長方形 83"/>
            <p:cNvSpPr/>
            <p:nvPr/>
          </p:nvSpPr>
          <p:spPr bwMode="auto">
            <a:xfrm>
              <a:off x="2771800" y="1257467"/>
              <a:ext cx="432048" cy="1009722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85" name="正方形/長方形 84"/>
            <p:cNvSpPr/>
            <p:nvPr/>
          </p:nvSpPr>
          <p:spPr bwMode="auto">
            <a:xfrm>
              <a:off x="2848000" y="1349905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86" name="正方形/長方形 85"/>
            <p:cNvSpPr/>
            <p:nvPr/>
          </p:nvSpPr>
          <p:spPr bwMode="auto">
            <a:xfrm>
              <a:off x="2848000" y="1554429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87" name="正方形/長方形 86"/>
            <p:cNvSpPr/>
            <p:nvPr/>
          </p:nvSpPr>
          <p:spPr bwMode="auto">
            <a:xfrm>
              <a:off x="2848000" y="1777529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</p:grpSp>
      <p:grpSp>
        <p:nvGrpSpPr>
          <p:cNvPr id="88" name="グループ化 87"/>
          <p:cNvGrpSpPr/>
          <p:nvPr/>
        </p:nvGrpSpPr>
        <p:grpSpPr>
          <a:xfrm>
            <a:off x="3305003" y="1663101"/>
            <a:ext cx="432048" cy="812261"/>
            <a:chOff x="2771800" y="1257467"/>
            <a:chExt cx="432048" cy="1009722"/>
          </a:xfrm>
        </p:grpSpPr>
        <p:sp>
          <p:nvSpPr>
            <p:cNvPr id="89" name="正方形/長方形 88"/>
            <p:cNvSpPr/>
            <p:nvPr/>
          </p:nvSpPr>
          <p:spPr bwMode="auto">
            <a:xfrm>
              <a:off x="2771800" y="1257467"/>
              <a:ext cx="432048" cy="1009722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90" name="正方形/長方形 89"/>
            <p:cNvSpPr/>
            <p:nvPr/>
          </p:nvSpPr>
          <p:spPr bwMode="auto">
            <a:xfrm>
              <a:off x="2848000" y="1349905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91" name="正方形/長方形 90"/>
            <p:cNvSpPr/>
            <p:nvPr/>
          </p:nvSpPr>
          <p:spPr bwMode="auto">
            <a:xfrm>
              <a:off x="2848000" y="1554429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92" name="正方形/長方形 91"/>
            <p:cNvSpPr/>
            <p:nvPr/>
          </p:nvSpPr>
          <p:spPr bwMode="auto">
            <a:xfrm>
              <a:off x="2848000" y="1777529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</p:grpSp>
      <p:grpSp>
        <p:nvGrpSpPr>
          <p:cNvPr id="93" name="グループ化 92"/>
          <p:cNvGrpSpPr/>
          <p:nvPr/>
        </p:nvGrpSpPr>
        <p:grpSpPr>
          <a:xfrm>
            <a:off x="3305003" y="5633783"/>
            <a:ext cx="432048" cy="747545"/>
            <a:chOff x="2771800" y="1257467"/>
            <a:chExt cx="432048" cy="1009722"/>
          </a:xfrm>
        </p:grpSpPr>
        <p:sp>
          <p:nvSpPr>
            <p:cNvPr id="94" name="正方形/長方形 93"/>
            <p:cNvSpPr/>
            <p:nvPr/>
          </p:nvSpPr>
          <p:spPr bwMode="auto">
            <a:xfrm>
              <a:off x="2771800" y="1257467"/>
              <a:ext cx="432048" cy="1009722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95" name="正方形/長方形 94"/>
            <p:cNvSpPr/>
            <p:nvPr/>
          </p:nvSpPr>
          <p:spPr bwMode="auto">
            <a:xfrm>
              <a:off x="2848000" y="1349905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96" name="正方形/長方形 95"/>
            <p:cNvSpPr/>
            <p:nvPr/>
          </p:nvSpPr>
          <p:spPr bwMode="auto">
            <a:xfrm>
              <a:off x="2848000" y="1554429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97" name="正方形/長方形 96"/>
            <p:cNvSpPr/>
            <p:nvPr/>
          </p:nvSpPr>
          <p:spPr bwMode="auto">
            <a:xfrm>
              <a:off x="2848000" y="1777529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</p:grpSp>
      <p:grpSp>
        <p:nvGrpSpPr>
          <p:cNvPr id="98" name="グループ化 97"/>
          <p:cNvGrpSpPr/>
          <p:nvPr/>
        </p:nvGrpSpPr>
        <p:grpSpPr>
          <a:xfrm>
            <a:off x="2760025" y="5633784"/>
            <a:ext cx="432048" cy="747545"/>
            <a:chOff x="2771800" y="1257467"/>
            <a:chExt cx="432048" cy="1009722"/>
          </a:xfrm>
        </p:grpSpPr>
        <p:sp>
          <p:nvSpPr>
            <p:cNvPr id="99" name="正方形/長方形 98"/>
            <p:cNvSpPr/>
            <p:nvPr/>
          </p:nvSpPr>
          <p:spPr bwMode="auto">
            <a:xfrm>
              <a:off x="2771800" y="1257467"/>
              <a:ext cx="432048" cy="1009722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00" name="正方形/長方形 99"/>
            <p:cNvSpPr/>
            <p:nvPr/>
          </p:nvSpPr>
          <p:spPr bwMode="auto">
            <a:xfrm>
              <a:off x="2848000" y="1349905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01" name="正方形/長方形 100"/>
            <p:cNvSpPr/>
            <p:nvPr/>
          </p:nvSpPr>
          <p:spPr bwMode="auto">
            <a:xfrm>
              <a:off x="2848000" y="1554429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02" name="正方形/長方形 101"/>
            <p:cNvSpPr/>
            <p:nvPr/>
          </p:nvSpPr>
          <p:spPr bwMode="auto">
            <a:xfrm>
              <a:off x="2848000" y="1777529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</p:grpSp>
      <p:grpSp>
        <p:nvGrpSpPr>
          <p:cNvPr id="104" name="グループ化 103"/>
          <p:cNvGrpSpPr/>
          <p:nvPr/>
        </p:nvGrpSpPr>
        <p:grpSpPr>
          <a:xfrm>
            <a:off x="3004395" y="4957916"/>
            <a:ext cx="220901" cy="415300"/>
            <a:chOff x="2771800" y="1257467"/>
            <a:chExt cx="432048" cy="1009722"/>
          </a:xfrm>
        </p:grpSpPr>
        <p:sp>
          <p:nvSpPr>
            <p:cNvPr id="105" name="正方形/長方形 104"/>
            <p:cNvSpPr/>
            <p:nvPr/>
          </p:nvSpPr>
          <p:spPr bwMode="auto">
            <a:xfrm>
              <a:off x="2771800" y="1257467"/>
              <a:ext cx="432048" cy="1009722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06" name="正方形/長方形 105"/>
            <p:cNvSpPr/>
            <p:nvPr/>
          </p:nvSpPr>
          <p:spPr bwMode="auto">
            <a:xfrm>
              <a:off x="2848000" y="1349905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07" name="正方形/長方形 106"/>
            <p:cNvSpPr/>
            <p:nvPr/>
          </p:nvSpPr>
          <p:spPr bwMode="auto">
            <a:xfrm>
              <a:off x="2848000" y="1554429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08" name="正方形/長方形 107"/>
            <p:cNvSpPr/>
            <p:nvPr/>
          </p:nvSpPr>
          <p:spPr bwMode="auto">
            <a:xfrm>
              <a:off x="2848000" y="1777529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3301496" y="4957916"/>
            <a:ext cx="220901" cy="415300"/>
            <a:chOff x="2771800" y="1257467"/>
            <a:chExt cx="432048" cy="1009722"/>
          </a:xfrm>
        </p:grpSpPr>
        <p:sp>
          <p:nvSpPr>
            <p:cNvPr id="110" name="正方形/長方形 109"/>
            <p:cNvSpPr/>
            <p:nvPr/>
          </p:nvSpPr>
          <p:spPr bwMode="auto">
            <a:xfrm>
              <a:off x="2771800" y="1257467"/>
              <a:ext cx="432048" cy="1009722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11" name="正方形/長方形 110"/>
            <p:cNvSpPr/>
            <p:nvPr/>
          </p:nvSpPr>
          <p:spPr bwMode="auto">
            <a:xfrm>
              <a:off x="2848000" y="1349905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12" name="正方形/長方形 111"/>
            <p:cNvSpPr/>
            <p:nvPr/>
          </p:nvSpPr>
          <p:spPr bwMode="auto">
            <a:xfrm>
              <a:off x="2848000" y="1554429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13" name="正方形/長方形 112"/>
            <p:cNvSpPr/>
            <p:nvPr/>
          </p:nvSpPr>
          <p:spPr bwMode="auto">
            <a:xfrm>
              <a:off x="2848000" y="1777529"/>
              <a:ext cx="279648" cy="144563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</p:grpSp>
      <p:sp>
        <p:nvSpPr>
          <p:cNvPr id="114" name="正方形/長方形 113"/>
          <p:cNvSpPr/>
          <p:nvPr/>
        </p:nvSpPr>
        <p:spPr bwMode="auto">
          <a:xfrm>
            <a:off x="7380312" y="1066792"/>
            <a:ext cx="1588688" cy="384567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独自プロトコル</a:t>
            </a:r>
          </a:p>
        </p:txBody>
      </p:sp>
      <p:sp>
        <p:nvSpPr>
          <p:cNvPr id="115" name="正方形/長方形 114"/>
          <p:cNvSpPr/>
          <p:nvPr/>
        </p:nvSpPr>
        <p:spPr bwMode="auto">
          <a:xfrm>
            <a:off x="7380312" y="1506708"/>
            <a:ext cx="1588688" cy="384567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独自クライアント</a:t>
            </a:r>
          </a:p>
        </p:txBody>
      </p:sp>
      <p:sp>
        <p:nvSpPr>
          <p:cNvPr id="116" name="正方形/長方形 115"/>
          <p:cNvSpPr/>
          <p:nvPr/>
        </p:nvSpPr>
        <p:spPr bwMode="auto">
          <a:xfrm>
            <a:off x="7380468" y="1947322"/>
            <a:ext cx="1588688" cy="384567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リッチコンテンツ</a:t>
            </a:r>
          </a:p>
        </p:txBody>
      </p:sp>
      <p:sp>
        <p:nvSpPr>
          <p:cNvPr id="117" name="正方形/長方形 116"/>
          <p:cNvSpPr/>
          <p:nvPr/>
        </p:nvSpPr>
        <p:spPr bwMode="auto">
          <a:xfrm>
            <a:off x="7386545" y="2396361"/>
            <a:ext cx="1588688" cy="384567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クライアント管理</a:t>
            </a:r>
          </a:p>
        </p:txBody>
      </p:sp>
      <p:sp>
        <p:nvSpPr>
          <p:cNvPr id="118" name="正方形/長方形 117"/>
          <p:cNvSpPr/>
          <p:nvPr/>
        </p:nvSpPr>
        <p:spPr bwMode="auto">
          <a:xfrm>
            <a:off x="7386545" y="2898859"/>
            <a:ext cx="1588688" cy="384567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標準プロトコル</a:t>
            </a:r>
          </a:p>
        </p:txBody>
      </p:sp>
      <p:sp>
        <p:nvSpPr>
          <p:cNvPr id="119" name="正方形/長方形 118"/>
          <p:cNvSpPr/>
          <p:nvPr/>
        </p:nvSpPr>
        <p:spPr bwMode="auto">
          <a:xfrm>
            <a:off x="7386545" y="3338775"/>
            <a:ext cx="1588688" cy="384567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標準クライアント</a:t>
            </a:r>
          </a:p>
        </p:txBody>
      </p:sp>
      <p:sp>
        <p:nvSpPr>
          <p:cNvPr id="120" name="正方形/長方形 119"/>
          <p:cNvSpPr/>
          <p:nvPr/>
        </p:nvSpPr>
        <p:spPr bwMode="auto">
          <a:xfrm>
            <a:off x="7386701" y="3779389"/>
            <a:ext cx="1588688" cy="384567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リッチコンテンツ</a:t>
            </a:r>
          </a:p>
        </p:txBody>
      </p:sp>
      <p:sp>
        <p:nvSpPr>
          <p:cNvPr id="121" name="正方形/長方形 120"/>
          <p:cNvSpPr/>
          <p:nvPr/>
        </p:nvSpPr>
        <p:spPr bwMode="auto">
          <a:xfrm>
            <a:off x="7392778" y="4228428"/>
            <a:ext cx="1588688" cy="384567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表現力・操作性不足</a:t>
            </a:r>
          </a:p>
        </p:txBody>
      </p:sp>
      <p:sp>
        <p:nvSpPr>
          <p:cNvPr id="122" name="正方形/長方形 121"/>
          <p:cNvSpPr/>
          <p:nvPr/>
        </p:nvSpPr>
        <p:spPr bwMode="auto">
          <a:xfrm>
            <a:off x="7392778" y="4733336"/>
            <a:ext cx="1588688" cy="384567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標準プロトコル</a:t>
            </a:r>
          </a:p>
        </p:txBody>
      </p:sp>
      <p:sp>
        <p:nvSpPr>
          <p:cNvPr id="123" name="正方形/長方形 122"/>
          <p:cNvSpPr/>
          <p:nvPr/>
        </p:nvSpPr>
        <p:spPr bwMode="auto">
          <a:xfrm>
            <a:off x="7392778" y="5173252"/>
            <a:ext cx="1588688" cy="384567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標準クライアント</a:t>
            </a:r>
          </a:p>
        </p:txBody>
      </p:sp>
      <p:sp>
        <p:nvSpPr>
          <p:cNvPr id="124" name="正方形/長方形 123"/>
          <p:cNvSpPr/>
          <p:nvPr/>
        </p:nvSpPr>
        <p:spPr bwMode="auto">
          <a:xfrm>
            <a:off x="7392934" y="5613866"/>
            <a:ext cx="1588688" cy="384567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リッチコンテンツ</a:t>
            </a:r>
          </a:p>
        </p:txBody>
      </p:sp>
      <p:sp>
        <p:nvSpPr>
          <p:cNvPr id="125" name="正方形/長方形 124"/>
          <p:cNvSpPr/>
          <p:nvPr/>
        </p:nvSpPr>
        <p:spPr bwMode="auto">
          <a:xfrm>
            <a:off x="7399011" y="6062905"/>
            <a:ext cx="1588688" cy="384567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クライアント管理</a:t>
            </a:r>
          </a:p>
        </p:txBody>
      </p:sp>
      <p:cxnSp>
        <p:nvCxnSpPr>
          <p:cNvPr id="127" name="直線矢印コネクタ 126"/>
          <p:cNvCxnSpPr/>
          <p:nvPr/>
        </p:nvCxnSpPr>
        <p:spPr bwMode="auto">
          <a:xfrm>
            <a:off x="3851920" y="2069231"/>
            <a:ext cx="2592288" cy="0"/>
          </a:xfrm>
          <a:prstGeom prst="straightConnector1">
            <a:avLst/>
          </a:prstGeom>
          <a:solidFill>
            <a:schemeClr val="bg1"/>
          </a:solidFill>
          <a:ln w="88900" cap="flat" cmpd="sng" algn="ctr">
            <a:solidFill>
              <a:schemeClr val="accent3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8" name="直線矢印コネクタ 127"/>
          <p:cNvCxnSpPr/>
          <p:nvPr/>
        </p:nvCxnSpPr>
        <p:spPr bwMode="auto">
          <a:xfrm>
            <a:off x="3851920" y="3697947"/>
            <a:ext cx="2592288" cy="0"/>
          </a:xfrm>
          <a:prstGeom prst="straightConnector1">
            <a:avLst/>
          </a:prstGeom>
          <a:solidFill>
            <a:schemeClr val="bg1"/>
          </a:solidFill>
          <a:ln w="50800" cap="flat" cmpd="sng" algn="ctr">
            <a:solidFill>
              <a:schemeClr val="accent4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9" name="直線矢印コネクタ 128"/>
          <p:cNvCxnSpPr/>
          <p:nvPr/>
        </p:nvCxnSpPr>
        <p:spPr bwMode="auto">
          <a:xfrm>
            <a:off x="3851920" y="5751132"/>
            <a:ext cx="2592288" cy="0"/>
          </a:xfrm>
          <a:prstGeom prst="straightConnector1">
            <a:avLst/>
          </a:prstGeom>
          <a:solidFill>
            <a:schemeClr val="bg1"/>
          </a:solidFill>
          <a:ln w="88900" cap="flat" cmpd="sng" algn="ctr">
            <a:solidFill>
              <a:schemeClr val="accent4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0" name="正方形/長方形 129"/>
          <p:cNvSpPr/>
          <p:nvPr/>
        </p:nvSpPr>
        <p:spPr bwMode="auto">
          <a:xfrm>
            <a:off x="4855520" y="4844633"/>
            <a:ext cx="1588688" cy="384567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Ajax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31" name="正方形/長方形 130"/>
          <p:cNvSpPr/>
          <p:nvPr/>
        </p:nvSpPr>
        <p:spPr bwMode="auto">
          <a:xfrm>
            <a:off x="4445986" y="2207426"/>
            <a:ext cx="1404156" cy="32817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5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TCP/IP</a:t>
            </a:r>
            <a:endParaRPr kumimoji="0" lang="ja-JP" altLang="en-US" sz="105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32" name="正方形/長方形 131"/>
          <p:cNvSpPr/>
          <p:nvPr/>
        </p:nvSpPr>
        <p:spPr bwMode="auto">
          <a:xfrm>
            <a:off x="4428580" y="1619148"/>
            <a:ext cx="1404156" cy="32817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独自プロトコル</a:t>
            </a:r>
          </a:p>
        </p:txBody>
      </p:sp>
    </p:spTree>
    <p:extLst>
      <p:ext uri="{BB962C8B-B14F-4D97-AF65-F5344CB8AC3E}">
        <p14:creationId xmlns:p14="http://schemas.microsoft.com/office/powerpoint/2010/main" val="234640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3" grpId="0" animBg="1"/>
      <p:bldP spid="4" grpId="0" animBg="1"/>
      <p:bldP spid="103" grpId="0" animBg="1"/>
      <p:bldP spid="3" grpId="0" animBg="1"/>
      <p:bldP spid="28" grpId="0" animBg="1"/>
      <p:bldP spid="29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0" grpId="0" animBg="1"/>
      <p:bldP spid="131" grpId="0" animBg="1"/>
      <p:bldP spid="1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アプリケーション</a:t>
            </a:r>
            <a:endParaRPr kumimoji="1" lang="ja-JP" altLang="en-US" dirty="0"/>
          </a:p>
        </p:txBody>
      </p:sp>
      <p:sp>
        <p:nvSpPr>
          <p:cNvPr id="3" name="雲 2"/>
          <p:cNvSpPr/>
          <p:nvPr/>
        </p:nvSpPr>
        <p:spPr bwMode="auto">
          <a:xfrm>
            <a:off x="1000100" y="3500438"/>
            <a:ext cx="6929486" cy="1428760"/>
          </a:xfrm>
          <a:prstGeom prst="cloud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kumimoji="0" lang="ja-JP" altLang="en-US" sz="1400">
              <a:solidFill>
                <a:srgbClr val="484848"/>
              </a:solidFill>
              <a:latin typeface="+mn-lt"/>
              <a:ea typeface="+mn-ea"/>
            </a:endParaRPr>
          </a:p>
        </p:txBody>
      </p:sp>
      <p:pic>
        <p:nvPicPr>
          <p:cNvPr id="4" name="Picture 7" descr="j0433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5214938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Program Files\Microsoft Office\MEDIA\CAGCAT10\j02932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500188"/>
            <a:ext cx="1073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hoji\AppData\Local\Microsoft\Windows\Temporary Internet Files\Content.IE5\R9Y78DDS\MCj033219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1428750"/>
            <a:ext cx="90805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shoji\AppData\Local\Microsoft\Windows\Temporary Internet Files\Content.IE5\1EMQYTP8\MCj041800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1500188"/>
            <a:ext cx="8572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shoji\AppData\Local\Microsoft\Windows\Temporary Internet Files\Content.IE5\R9Y78DDS\MCj032093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1571625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矢印コネクタ 9"/>
          <p:cNvCxnSpPr>
            <a:cxnSpLocks noChangeShapeType="1"/>
          </p:cNvCxnSpPr>
          <p:nvPr/>
        </p:nvCxnSpPr>
        <p:spPr bwMode="auto">
          <a:xfrm rot="16200000" flipH="1">
            <a:off x="1324769" y="3290094"/>
            <a:ext cx="2922588" cy="927100"/>
          </a:xfrm>
          <a:prstGeom prst="straightConnector1">
            <a:avLst/>
          </a:prstGeom>
          <a:noFill/>
          <a:ln w="38100" algn="ctr">
            <a:solidFill>
              <a:srgbClr val="4168A7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0" name="直線矢印コネクタ 11"/>
          <p:cNvCxnSpPr>
            <a:cxnSpLocks noChangeShapeType="1"/>
          </p:cNvCxnSpPr>
          <p:nvPr/>
        </p:nvCxnSpPr>
        <p:spPr bwMode="auto">
          <a:xfrm rot="5400000">
            <a:off x="2153444" y="3342482"/>
            <a:ext cx="2968625" cy="776287"/>
          </a:xfrm>
          <a:prstGeom prst="straightConnector1">
            <a:avLst/>
          </a:prstGeom>
          <a:noFill/>
          <a:ln w="38100" algn="ctr">
            <a:solidFill>
              <a:srgbClr val="4168A7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" name="直線矢印コネクタ 13"/>
          <p:cNvCxnSpPr>
            <a:cxnSpLocks noChangeShapeType="1"/>
          </p:cNvCxnSpPr>
          <p:nvPr/>
        </p:nvCxnSpPr>
        <p:spPr bwMode="auto">
          <a:xfrm rot="5400000">
            <a:off x="2896394" y="2610644"/>
            <a:ext cx="2957513" cy="2251075"/>
          </a:xfrm>
          <a:prstGeom prst="straightConnector1">
            <a:avLst/>
          </a:prstGeom>
          <a:noFill/>
          <a:ln w="38100" algn="ctr">
            <a:solidFill>
              <a:srgbClr val="4168A7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2" name="直線矢印コネクタ 15"/>
          <p:cNvCxnSpPr>
            <a:cxnSpLocks noChangeShapeType="1"/>
          </p:cNvCxnSpPr>
          <p:nvPr/>
        </p:nvCxnSpPr>
        <p:spPr bwMode="auto">
          <a:xfrm rot="5400000">
            <a:off x="3662363" y="1804988"/>
            <a:ext cx="2997200" cy="3822700"/>
          </a:xfrm>
          <a:prstGeom prst="straightConnector1">
            <a:avLst/>
          </a:prstGeom>
          <a:noFill/>
          <a:ln w="38100" algn="ctr">
            <a:solidFill>
              <a:srgbClr val="4168A7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3" name="角丸四角形 24"/>
          <p:cNvSpPr>
            <a:spLocks noChangeArrowheads="1"/>
          </p:cNvSpPr>
          <p:nvPr/>
        </p:nvSpPr>
        <p:spPr bwMode="auto">
          <a:xfrm>
            <a:off x="4158779" y="5715000"/>
            <a:ext cx="2357437" cy="42862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kumimoji="0" lang="ja-JP" altLang="en-US">
                <a:solidFill>
                  <a:schemeClr val="bg1"/>
                </a:solidFill>
                <a:latin typeface="+mn-lt"/>
                <a:ea typeface="+mn-ea"/>
              </a:rPr>
              <a:t>ブラウザー </a:t>
            </a:r>
            <a:r>
              <a:rPr kumimoji="0" lang="en-US" altLang="ja-JP">
                <a:solidFill>
                  <a:schemeClr val="bg1"/>
                </a:solidFill>
                <a:latin typeface="+mn-lt"/>
                <a:ea typeface="+mn-ea"/>
              </a:rPr>
              <a:t>(Ajax)</a:t>
            </a:r>
            <a:endParaRPr kumimoji="0" lang="ja-JP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4" name="角丸四角形 33"/>
          <p:cNvSpPr>
            <a:spLocks noChangeArrowheads="1"/>
          </p:cNvSpPr>
          <p:nvPr/>
        </p:nvSpPr>
        <p:spPr bwMode="auto">
          <a:xfrm>
            <a:off x="6148385" y="2996952"/>
            <a:ext cx="2357437" cy="4286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HTML/</a:t>
            </a:r>
            <a:r>
              <a:rPr kumimoji="0" lang="en-US" altLang="ja-JP" sz="1400" dirty="0" err="1" smtClean="0">
                <a:solidFill>
                  <a:schemeClr val="bg1"/>
                </a:solidFill>
                <a:latin typeface="+mn-lt"/>
                <a:ea typeface="+mn-ea"/>
              </a:rPr>
              <a:t>JavaScript+HTTP</a:t>
            </a:r>
            <a:endParaRPr kumimoji="0" lang="ja-JP" altLang="en-US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68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サービスとマッシュアップ</a:t>
            </a:r>
            <a:endParaRPr kumimoji="1" lang="ja-JP" altLang="en-US" dirty="0"/>
          </a:p>
        </p:txBody>
      </p:sp>
      <p:sp>
        <p:nvSpPr>
          <p:cNvPr id="3" name="雲 2"/>
          <p:cNvSpPr/>
          <p:nvPr/>
        </p:nvSpPr>
        <p:spPr bwMode="auto">
          <a:xfrm>
            <a:off x="642912" y="3446652"/>
            <a:ext cx="6929486" cy="1428760"/>
          </a:xfrm>
          <a:prstGeom prst="cloud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kumimoji="0" lang="ja-JP" altLang="en-US" sz="1400">
              <a:solidFill>
                <a:srgbClr val="484848"/>
              </a:solidFill>
              <a:latin typeface="+mn-lt"/>
              <a:ea typeface="+mn-ea"/>
            </a:endParaRPr>
          </a:p>
        </p:txBody>
      </p:sp>
      <p:pic>
        <p:nvPicPr>
          <p:cNvPr id="4" name="Picture 7" descr="j0433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161152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Program Files\Microsoft Office\MEDIA\CAGCAT10\j02932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446402"/>
            <a:ext cx="1073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hoji\AppData\Local\Microsoft\Windows\Temporary Internet Files\Content.IE5\R9Y78DDS\MCj033219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7" y="1374964"/>
            <a:ext cx="90805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shoji\AppData\Local\Microsoft\Windows\Temporary Internet Files\Content.IE5\1EMQYTP8\MCj041800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1446402"/>
            <a:ext cx="8572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shoji\AppData\Local\Microsoft\Windows\Temporary Internet Files\Content.IE5\R9Y78DDS\MCj032093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1517839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矢印コネクタ 9"/>
          <p:cNvCxnSpPr>
            <a:cxnSpLocks noChangeShapeType="1"/>
          </p:cNvCxnSpPr>
          <p:nvPr/>
        </p:nvCxnSpPr>
        <p:spPr bwMode="auto">
          <a:xfrm rot="16200000" flipH="1">
            <a:off x="2163762" y="2040127"/>
            <a:ext cx="493713" cy="8905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0" name="直線矢印コネクタ 11"/>
          <p:cNvCxnSpPr>
            <a:cxnSpLocks noChangeShapeType="1"/>
          </p:cNvCxnSpPr>
          <p:nvPr/>
        </p:nvCxnSpPr>
        <p:spPr bwMode="auto">
          <a:xfrm rot="5400000">
            <a:off x="2992437" y="2056002"/>
            <a:ext cx="539750" cy="8128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" name="直線矢印コネクタ 13"/>
          <p:cNvCxnSpPr>
            <a:cxnSpLocks noChangeShapeType="1"/>
          </p:cNvCxnSpPr>
          <p:nvPr/>
        </p:nvCxnSpPr>
        <p:spPr bwMode="auto">
          <a:xfrm rot="5400000">
            <a:off x="3735387" y="1324164"/>
            <a:ext cx="528638" cy="2287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2" name="直線矢印コネクタ 15"/>
          <p:cNvCxnSpPr>
            <a:cxnSpLocks noChangeShapeType="1"/>
          </p:cNvCxnSpPr>
          <p:nvPr/>
        </p:nvCxnSpPr>
        <p:spPr bwMode="auto">
          <a:xfrm rot="5400000">
            <a:off x="4501356" y="518508"/>
            <a:ext cx="568325" cy="385921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3" name="Picture 2" descr="C:\Program Files\Microsoft Office\MEDIA\CAGCAT10\j0297749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312" y="2732277"/>
            <a:ext cx="7112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矢印コネクタ 30"/>
          <p:cNvCxnSpPr>
            <a:cxnSpLocks noChangeShapeType="1"/>
          </p:cNvCxnSpPr>
          <p:nvPr/>
        </p:nvCxnSpPr>
        <p:spPr bwMode="auto">
          <a:xfrm rot="16200000" flipH="1">
            <a:off x="1998662" y="4267389"/>
            <a:ext cx="1751013" cy="36513"/>
          </a:xfrm>
          <a:prstGeom prst="straightConnector1">
            <a:avLst/>
          </a:prstGeom>
          <a:noFill/>
          <a:ln w="38100" algn="ctr">
            <a:solidFill>
              <a:srgbClr val="4168A7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5" name="角丸四角形 33"/>
          <p:cNvSpPr>
            <a:spLocks noChangeArrowheads="1"/>
          </p:cNvSpPr>
          <p:nvPr/>
        </p:nvSpPr>
        <p:spPr bwMode="auto">
          <a:xfrm>
            <a:off x="6143625" y="2424311"/>
            <a:ext cx="2357437" cy="4286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ja-JP" sz="1600" smtClean="0">
                <a:solidFill>
                  <a:schemeClr val="bg1"/>
                </a:solidFill>
                <a:latin typeface="+mn-lt"/>
                <a:ea typeface="+mn-ea"/>
              </a:rPr>
              <a:t>XML+SOAP/REST</a:t>
            </a:r>
            <a:endParaRPr kumimoji="0" lang="ja-JP" altLang="en-US" sz="160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6" name="角丸四角形 36"/>
          <p:cNvSpPr>
            <a:spLocks noChangeArrowheads="1"/>
          </p:cNvSpPr>
          <p:nvPr/>
        </p:nvSpPr>
        <p:spPr bwMode="auto">
          <a:xfrm>
            <a:off x="4214812" y="3412620"/>
            <a:ext cx="4286250" cy="1008112"/>
          </a:xfrm>
          <a:prstGeom prst="roundRect">
            <a:avLst>
              <a:gd name="adj" fmla="val 0"/>
            </a:avLst>
          </a:prstGeom>
          <a:solidFill>
            <a:srgbClr val="4168A7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XML = 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ソフトウェア間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の通信に用いるデータ形式を自由に定義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できるマークアップ言語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spcBef>
                <a:spcPct val="20000"/>
              </a:spcBef>
              <a:defRPr/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SOAP/REST =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ソフトウェア同士がメッセージ（オブジェクト）を交換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するため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のプロトコル</a:t>
            </a:r>
          </a:p>
        </p:txBody>
      </p:sp>
      <p:sp>
        <p:nvSpPr>
          <p:cNvPr id="17" name="角丸四角形 38"/>
          <p:cNvSpPr>
            <a:spLocks noChangeArrowheads="1"/>
          </p:cNvSpPr>
          <p:nvPr/>
        </p:nvSpPr>
        <p:spPr bwMode="auto">
          <a:xfrm>
            <a:off x="4214812" y="4533081"/>
            <a:ext cx="4286250" cy="840135"/>
          </a:xfrm>
          <a:prstGeom prst="roundRect">
            <a:avLst>
              <a:gd name="adj" fmla="val 0"/>
            </a:avLst>
          </a:prstGeom>
          <a:solidFill>
            <a:srgbClr val="4168A7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通信フォーマットと手順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の標準化により、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Web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アプリ間の通信が容易に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なった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spcBef>
                <a:spcPct val="20000"/>
              </a:spcBef>
              <a:defRPr/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(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Web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サービスとしての利用が可能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)</a:t>
            </a:r>
            <a:endParaRPr kumimoji="0" lang="ja-JP" altLang="en-US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8" name="テキスト ボックス 18"/>
          <p:cNvSpPr txBox="1">
            <a:spLocks noChangeArrowheads="1"/>
          </p:cNvSpPr>
          <p:nvPr/>
        </p:nvSpPr>
        <p:spPr bwMode="auto">
          <a:xfrm>
            <a:off x="1643062" y="3018027"/>
            <a:ext cx="1082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+mn-lt"/>
                <a:ea typeface="+mn-ea"/>
              </a:rPr>
              <a:t>旅行サイト</a:t>
            </a:r>
            <a:endParaRPr lang="en-US" altLang="ja-JP" sz="1400">
              <a:latin typeface="+mn-lt"/>
              <a:ea typeface="+mn-ea"/>
            </a:endParaRPr>
          </a:p>
        </p:txBody>
      </p:sp>
      <p:sp>
        <p:nvSpPr>
          <p:cNvPr id="19" name="角丸四角形 38"/>
          <p:cNvSpPr>
            <a:spLocks noChangeArrowheads="1"/>
          </p:cNvSpPr>
          <p:nvPr/>
        </p:nvSpPr>
        <p:spPr bwMode="auto">
          <a:xfrm>
            <a:off x="4214812" y="5462305"/>
            <a:ext cx="4286250" cy="840135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ja-JP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複数のサービスを</a:t>
            </a:r>
            <a:r>
              <a:rPr kumimoji="0" lang="en-US" altLang="ja-JP" sz="1600" dirty="0" smtClean="0">
                <a:solidFill>
                  <a:schemeClr val="bg1"/>
                </a:solidFill>
                <a:latin typeface="+mn-lt"/>
                <a:ea typeface="+mn-ea"/>
              </a:rPr>
              <a:t>API</a:t>
            </a:r>
            <a:r>
              <a:rPr kumimoji="0" lang="ja-JP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ベースで連携させて新たなサービスを提供する</a:t>
            </a:r>
            <a:endParaRPr kumimoji="0" lang="en-US" altLang="ja-JP" sz="16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spcBef>
                <a:spcPct val="20000"/>
              </a:spcBef>
              <a:defRPr/>
            </a:pPr>
            <a:r>
              <a:rPr kumimoji="0" lang="ja-JP" altLang="en-US" sz="1600" dirty="0">
                <a:solidFill>
                  <a:schemeClr val="bg1"/>
                </a:solidFill>
                <a:latin typeface="+mn-lt"/>
                <a:ea typeface="+mn-ea"/>
              </a:rPr>
              <a:t>→</a:t>
            </a:r>
            <a:r>
              <a:rPr kumimoji="0" lang="ja-JP" altLang="en-US" sz="1600" dirty="0" smtClean="0">
                <a:solidFill>
                  <a:schemeClr val="bg1"/>
                </a:solidFill>
                <a:latin typeface="+mn-lt"/>
                <a:ea typeface="+mn-ea"/>
              </a:rPr>
              <a:t>マッシュアップ</a:t>
            </a:r>
            <a:endParaRPr kumimoji="0" lang="ja-JP" altLang="en-US" sz="16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1" name="角丸四角形 24"/>
          <p:cNvSpPr>
            <a:spLocks noChangeArrowheads="1"/>
          </p:cNvSpPr>
          <p:nvPr/>
        </p:nvSpPr>
        <p:spPr bwMode="auto">
          <a:xfrm>
            <a:off x="195701" y="5668058"/>
            <a:ext cx="2033909" cy="42862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kumimoji="0" lang="ja-JP" altLang="en-US" sz="1400">
                <a:solidFill>
                  <a:schemeClr val="bg1"/>
                </a:solidFill>
                <a:latin typeface="+mn-lt"/>
                <a:ea typeface="+mn-ea"/>
              </a:rPr>
              <a:t>ブラウザー </a:t>
            </a:r>
            <a:r>
              <a:rPr kumimoji="0" lang="en-US" altLang="ja-JP" sz="1400">
                <a:solidFill>
                  <a:schemeClr val="bg1"/>
                </a:solidFill>
                <a:latin typeface="+mn-lt"/>
                <a:ea typeface="+mn-ea"/>
              </a:rPr>
              <a:t>(Ajax)</a:t>
            </a:r>
            <a:endParaRPr kumimoji="0" lang="ja-JP" altLang="en-US" sz="140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6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クラウド時代のマッシュアップ開発</a:t>
            </a:r>
            <a:endParaRPr kumimoji="1"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196083" y="1052736"/>
            <a:ext cx="2719733" cy="1730766"/>
            <a:chOff x="196083" y="1052736"/>
            <a:chExt cx="2719733" cy="1730766"/>
          </a:xfrm>
        </p:grpSpPr>
        <p:sp>
          <p:nvSpPr>
            <p:cNvPr id="3" name="正方形/長方形 2"/>
            <p:cNvSpPr/>
            <p:nvPr/>
          </p:nvSpPr>
          <p:spPr bwMode="auto">
            <a:xfrm>
              <a:off x="196083" y="1052736"/>
              <a:ext cx="2088232" cy="1728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クラウドサービス</a:t>
              </a:r>
            </a:p>
          </p:txBody>
        </p:sp>
        <p:sp>
          <p:nvSpPr>
            <p:cNvPr id="6" name="正方形/長方形 5"/>
            <p:cNvSpPr/>
            <p:nvPr/>
          </p:nvSpPr>
          <p:spPr bwMode="auto">
            <a:xfrm>
              <a:off x="2267744" y="1055310"/>
              <a:ext cx="648072" cy="172819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API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96083" y="2884803"/>
            <a:ext cx="2719733" cy="1728192"/>
            <a:chOff x="196083" y="2884803"/>
            <a:chExt cx="2719733" cy="1728192"/>
          </a:xfrm>
        </p:grpSpPr>
        <p:sp>
          <p:nvSpPr>
            <p:cNvPr id="4" name="正方形/長方形 3"/>
            <p:cNvSpPr/>
            <p:nvPr/>
          </p:nvSpPr>
          <p:spPr bwMode="auto">
            <a:xfrm>
              <a:off x="196083" y="2884803"/>
              <a:ext cx="2088232" cy="17281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ja-JP" altLang="en-US" sz="1400" dirty="0" smtClean="0">
                  <a:latin typeface="+mn-lt"/>
                  <a:ea typeface="+mn-ea"/>
                </a:rPr>
                <a:t>クラウドサービス</a:t>
              </a:r>
              <a:endParaRPr kumimoji="0" lang="ja-JP" altLang="en-US" sz="1400" dirty="0">
                <a:latin typeface="+mn-lt"/>
                <a:ea typeface="+mn-ea"/>
              </a:endParaRPr>
            </a:p>
          </p:txBody>
        </p:sp>
        <p:sp>
          <p:nvSpPr>
            <p:cNvPr id="7" name="正方形/長方形 6"/>
            <p:cNvSpPr/>
            <p:nvPr/>
          </p:nvSpPr>
          <p:spPr bwMode="auto">
            <a:xfrm>
              <a:off x="2267744" y="2884803"/>
              <a:ext cx="648072" cy="172819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API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79512" y="4733336"/>
            <a:ext cx="2736304" cy="1728192"/>
            <a:chOff x="179512" y="4733336"/>
            <a:chExt cx="2736304" cy="1728192"/>
          </a:xfrm>
        </p:grpSpPr>
        <p:sp>
          <p:nvSpPr>
            <p:cNvPr id="5" name="正方形/長方形 4"/>
            <p:cNvSpPr/>
            <p:nvPr/>
          </p:nvSpPr>
          <p:spPr bwMode="auto">
            <a:xfrm>
              <a:off x="179512" y="4733336"/>
              <a:ext cx="2088232" cy="172819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en-US" altLang="ja-JP" sz="1400" dirty="0" smtClean="0">
                  <a:latin typeface="+mn-lt"/>
                  <a:ea typeface="+mn-ea"/>
                </a:rPr>
                <a:t>OSS</a:t>
              </a:r>
              <a:r>
                <a:rPr kumimoji="0" lang="ja-JP" altLang="en-US" sz="1400" dirty="0" smtClean="0">
                  <a:latin typeface="+mn-lt"/>
                  <a:ea typeface="+mn-ea"/>
                </a:rPr>
                <a:t>パッケージ</a:t>
              </a:r>
              <a:endParaRPr kumimoji="0" lang="ja-JP" altLang="en-US" sz="1400" dirty="0">
                <a:latin typeface="+mn-lt"/>
                <a:ea typeface="+mn-ea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2267744" y="4733336"/>
              <a:ext cx="648072" cy="1728192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API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2915816" y="1408639"/>
            <a:ext cx="2304256" cy="4680520"/>
            <a:chOff x="2915816" y="1408639"/>
            <a:chExt cx="2304256" cy="4680520"/>
          </a:xfrm>
        </p:grpSpPr>
        <p:cxnSp>
          <p:nvCxnSpPr>
            <p:cNvPr id="12" name="カギ線コネクタ 11"/>
            <p:cNvCxnSpPr>
              <a:stCxn id="6" idx="3"/>
            </p:cNvCxnSpPr>
            <p:nvPr/>
          </p:nvCxnSpPr>
          <p:spPr bwMode="auto">
            <a:xfrm>
              <a:off x="2915816" y="1919406"/>
              <a:ext cx="1584176" cy="1293570"/>
            </a:xfrm>
            <a:prstGeom prst="bentConnector3">
              <a:avLst/>
            </a:prstGeom>
            <a:solidFill>
              <a:schemeClr val="bg1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直線コネクタ 13"/>
            <p:cNvCxnSpPr>
              <a:stCxn id="7" idx="3"/>
              <a:endCxn id="10" idx="0"/>
            </p:cNvCxnSpPr>
            <p:nvPr/>
          </p:nvCxnSpPr>
          <p:spPr bwMode="auto">
            <a:xfrm>
              <a:off x="2915816" y="3748899"/>
              <a:ext cx="1584176" cy="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カギ線コネクタ 15"/>
            <p:cNvCxnSpPr>
              <a:stCxn id="8" idx="3"/>
            </p:cNvCxnSpPr>
            <p:nvPr/>
          </p:nvCxnSpPr>
          <p:spPr bwMode="auto">
            <a:xfrm flipV="1">
              <a:off x="2915816" y="4293096"/>
              <a:ext cx="1584176" cy="1304336"/>
            </a:xfrm>
            <a:prstGeom prst="bentConnector3">
              <a:avLst/>
            </a:prstGeom>
            <a:solidFill>
              <a:schemeClr val="bg1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正方形/長方形 9"/>
            <p:cNvSpPr/>
            <p:nvPr/>
          </p:nvSpPr>
          <p:spPr bwMode="auto">
            <a:xfrm rot="16200000">
              <a:off x="2519772" y="3388859"/>
              <a:ext cx="4680520" cy="720080"/>
            </a:xfrm>
            <a:prstGeom prst="rect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32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マッシュアップ</a:t>
              </a:r>
            </a:p>
          </p:txBody>
        </p:sp>
      </p:grpSp>
      <p:sp>
        <p:nvSpPr>
          <p:cNvPr id="23" name="正方形/長方形 22"/>
          <p:cNvSpPr/>
          <p:nvPr/>
        </p:nvSpPr>
        <p:spPr bwMode="auto">
          <a:xfrm>
            <a:off x="6228184" y="1052736"/>
            <a:ext cx="2592288" cy="1728192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マッシュアップ開発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spcBef>
                <a:spcPct val="20000"/>
              </a:spcBef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IT 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の深い知識がなくても、既存の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Web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サービス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API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を組み合わせて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、短期間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でアプリケーション開発を行うこと。新しい開発技法として注目されて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いる。</a:t>
            </a:r>
            <a:endParaRPr kumimoji="0" lang="ja-JP" altLang="en-US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6228184" y="4733336"/>
            <a:ext cx="2592288" cy="1728192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様々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な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Web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サービスや</a:t>
            </a:r>
            <a:r>
              <a:rPr kumimoji="0" lang="en-US" altLang="ja-JP" sz="1400" dirty="0" err="1" smtClean="0">
                <a:solidFill>
                  <a:schemeClr val="bg1"/>
                </a:solidFill>
                <a:latin typeface="+mn-lt"/>
                <a:ea typeface="+mn-ea"/>
              </a:rPr>
              <a:t>BaaS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などのサービス、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豊富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な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OSS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などにより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、新たなプログラミングをせずにアプリケーションを開発することが可能になってきた</a:t>
            </a:r>
            <a:endParaRPr kumimoji="0" lang="ja-JP" altLang="en-US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220072" y="2884803"/>
            <a:ext cx="3600400" cy="1728192"/>
            <a:chOff x="5220072" y="2884803"/>
            <a:chExt cx="3600400" cy="1728192"/>
          </a:xfrm>
        </p:grpSpPr>
        <p:sp>
          <p:nvSpPr>
            <p:cNvPr id="9" name="正方形/長方形 8"/>
            <p:cNvSpPr/>
            <p:nvPr/>
          </p:nvSpPr>
          <p:spPr bwMode="auto">
            <a:xfrm>
              <a:off x="6228184" y="2884803"/>
              <a:ext cx="2592288" cy="1728192"/>
            </a:xfrm>
            <a:prstGeom prst="rect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ja-JP" altLang="en-US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自社サービス</a:t>
              </a:r>
              <a:endParaRPr kumimoji="0" lang="ja-JP" altLang="en-US" sz="14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cxnSp>
          <p:nvCxnSpPr>
            <p:cNvPr id="17" name="直線コネクタ 16"/>
            <p:cNvCxnSpPr>
              <a:stCxn id="10" idx="2"/>
              <a:endCxn id="9" idx="1"/>
            </p:cNvCxnSpPr>
            <p:nvPr/>
          </p:nvCxnSpPr>
          <p:spPr bwMode="auto">
            <a:xfrm>
              <a:off x="5220072" y="3748899"/>
              <a:ext cx="1008112" cy="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4168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569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BaaS</a:t>
            </a:r>
            <a:r>
              <a:rPr kumimoji="1" lang="en-US" altLang="ja-JP" dirty="0" smtClean="0"/>
              <a:t> (Backend as a Service)/</a:t>
            </a:r>
            <a:r>
              <a:rPr lang="en-US" altLang="ja-JP" dirty="0" err="1"/>
              <a:t>M</a:t>
            </a:r>
            <a:r>
              <a:rPr kumimoji="1" lang="en-US" altLang="ja-JP" dirty="0" err="1" smtClean="0"/>
              <a:t>BaaS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323528" y="1484784"/>
            <a:ext cx="5472608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+mn-lt"/>
                <a:ea typeface="+mn-ea"/>
              </a:rPr>
              <a:t>アプリケーション</a:t>
            </a:r>
            <a:endParaRPr kumimoji="0" lang="en-US" altLang="ja-JP" sz="1400" dirty="0" smtClean="0"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323528" y="2480486"/>
            <a:ext cx="5472608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+mn-lt"/>
                <a:ea typeface="+mn-ea"/>
              </a:rPr>
              <a:t>ミドルウェア</a:t>
            </a:r>
            <a:endParaRPr kumimoji="0" lang="en-US" altLang="ja-JP" sz="1400" dirty="0" smtClean="0"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323528" y="3496982"/>
            <a:ext cx="5472608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latin typeface="+mn-lt"/>
                <a:ea typeface="+mn-ea"/>
              </a:rPr>
              <a:t>OS</a:t>
            </a:r>
          </a:p>
        </p:txBody>
      </p:sp>
      <p:sp>
        <p:nvSpPr>
          <p:cNvPr id="6" name="正方形/長方形 5"/>
          <p:cNvSpPr/>
          <p:nvPr/>
        </p:nvSpPr>
        <p:spPr bwMode="auto">
          <a:xfrm>
            <a:off x="323528" y="4509120"/>
            <a:ext cx="5472608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+mn-lt"/>
                <a:ea typeface="+mn-ea"/>
              </a:rPr>
              <a:t>ハードウェア</a:t>
            </a:r>
            <a:endParaRPr kumimoji="0" lang="en-US" altLang="ja-JP" sz="1400" dirty="0" smtClean="0">
              <a:latin typeface="+mn-lt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 rot="16200000">
            <a:off x="655365" y="3130207"/>
            <a:ext cx="3744416" cy="597586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dirty="0" err="1" smtClean="0">
                <a:solidFill>
                  <a:schemeClr val="bg1"/>
                </a:solidFill>
                <a:latin typeface="+mn-lt"/>
                <a:ea typeface="+mn-ea"/>
              </a:rPr>
              <a:t>SaaS</a:t>
            </a:r>
            <a:endParaRPr kumimoji="0" lang="en-US" altLang="ja-JP" sz="4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 rot="16200000">
            <a:off x="1933319" y="3634263"/>
            <a:ext cx="2736305" cy="597586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dirty="0" err="1" smtClean="0">
                <a:solidFill>
                  <a:schemeClr val="bg1"/>
                </a:solidFill>
                <a:latin typeface="+mn-lt"/>
                <a:ea typeface="+mn-ea"/>
              </a:rPr>
              <a:t>PaaS</a:t>
            </a:r>
            <a:endParaRPr kumimoji="0" lang="en-US" altLang="ja-JP" sz="4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 rot="16200000">
            <a:off x="3211275" y="4138317"/>
            <a:ext cx="1728191" cy="597586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dirty="0" err="1">
                <a:solidFill>
                  <a:schemeClr val="bg1"/>
                </a:solidFill>
                <a:latin typeface="+mn-lt"/>
                <a:ea typeface="+mn-ea"/>
              </a:rPr>
              <a:t>I</a:t>
            </a:r>
            <a:r>
              <a:rPr kumimoji="0" lang="en-US" altLang="ja-JP" sz="4400" dirty="0" err="1" smtClean="0">
                <a:solidFill>
                  <a:schemeClr val="bg1"/>
                </a:solidFill>
                <a:latin typeface="+mn-lt"/>
                <a:ea typeface="+mn-ea"/>
              </a:rPr>
              <a:t>aaS</a:t>
            </a:r>
            <a:endParaRPr kumimoji="0" lang="en-US" altLang="ja-JP" sz="4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 rot="16200000">
            <a:off x="3193088" y="3346229"/>
            <a:ext cx="3312365" cy="597586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400" dirty="0" err="1" smtClean="0">
                <a:solidFill>
                  <a:schemeClr val="bg1"/>
                </a:solidFill>
                <a:latin typeface="+mn-lt"/>
                <a:ea typeface="+mn-ea"/>
              </a:rPr>
              <a:t>BaaS</a:t>
            </a:r>
            <a:endParaRPr kumimoji="0" lang="en-US" altLang="ja-JP" sz="4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06833" y="5517232"/>
            <a:ext cx="5472608" cy="936104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err="1" smtClean="0">
                <a:latin typeface="+mn-lt"/>
                <a:ea typeface="+mn-ea"/>
              </a:rPr>
              <a:t>BaaS</a:t>
            </a:r>
            <a:r>
              <a:rPr kumimoji="0" lang="ja-JP" altLang="en-US" sz="1400" dirty="0" smtClean="0">
                <a:latin typeface="+mn-lt"/>
                <a:ea typeface="+mn-ea"/>
              </a:rPr>
              <a:t>は元々モバイル向けサービスとして発表されたが、最近ではモバイル用の</a:t>
            </a:r>
            <a:r>
              <a:rPr kumimoji="0" lang="en-US" altLang="ja-JP" sz="1400" dirty="0" err="1" smtClean="0">
                <a:latin typeface="+mn-lt"/>
                <a:ea typeface="+mn-ea"/>
              </a:rPr>
              <a:t>BaaS</a:t>
            </a:r>
            <a:r>
              <a:rPr kumimoji="0" lang="ja-JP" altLang="en-US" sz="1400" dirty="0" smtClean="0">
                <a:latin typeface="+mn-lt"/>
                <a:ea typeface="+mn-ea"/>
              </a:rPr>
              <a:t>を</a:t>
            </a:r>
            <a:r>
              <a:rPr kumimoji="0" lang="en-US" altLang="ja-JP" sz="1400" dirty="0" err="1">
                <a:latin typeface="+mn-lt"/>
                <a:ea typeface="+mn-ea"/>
              </a:rPr>
              <a:t>M</a:t>
            </a:r>
            <a:r>
              <a:rPr kumimoji="0" lang="en-US" altLang="ja-JP" sz="1400" dirty="0" err="1" smtClean="0">
                <a:latin typeface="+mn-lt"/>
                <a:ea typeface="+mn-ea"/>
              </a:rPr>
              <a:t>BaaS</a:t>
            </a:r>
            <a:r>
              <a:rPr kumimoji="0" lang="ja-JP" altLang="en-US" sz="1400" dirty="0" smtClean="0">
                <a:latin typeface="+mn-lt"/>
                <a:ea typeface="+mn-ea"/>
              </a:rPr>
              <a:t>と呼ぶこともある</a:t>
            </a:r>
            <a:endParaRPr kumimoji="0" lang="en-US" altLang="ja-JP" sz="1400" dirty="0" smtClean="0"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372200" y="1482381"/>
            <a:ext cx="2439888" cy="432048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err="1" smtClean="0">
                <a:latin typeface="+mn-lt"/>
                <a:ea typeface="+mn-ea"/>
              </a:rPr>
              <a:t>BaaS</a:t>
            </a:r>
            <a:endParaRPr kumimoji="0" lang="en-US" altLang="ja-JP" sz="1400" dirty="0" smtClean="0">
              <a:latin typeface="+mn-lt"/>
              <a:ea typeface="+mn-ea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6372200" y="1988838"/>
            <a:ext cx="2439888" cy="923696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+mn-lt"/>
                <a:ea typeface="+mn-ea"/>
              </a:rPr>
              <a:t>モバイルサービスを構築する際に共通して必要となる機能をサービスとして用意し、パッケージで提供する</a:t>
            </a:r>
            <a:endParaRPr kumimoji="0" lang="en-US" altLang="ja-JP" sz="1400" dirty="0" smtClean="0">
              <a:latin typeface="+mn-lt"/>
              <a:ea typeface="+mn-ea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6372200" y="2996951"/>
            <a:ext cx="2439888" cy="432048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ユーザー管理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6381968" y="3496982"/>
            <a:ext cx="2439888" cy="432048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プッシュ通知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6372200" y="4005062"/>
            <a:ext cx="2439888" cy="432048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ソーシャルメディア連携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6372200" y="4511573"/>
            <a:ext cx="2439888" cy="432048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課金・決済処理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6372200" y="5013176"/>
            <a:ext cx="2439888" cy="432048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同期・共有・バックアップ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6381968" y="5517232"/>
            <a:ext cx="2439888" cy="432048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ユーザー間のチャット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6381968" y="6021288"/>
            <a:ext cx="2439888" cy="432048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ロケーション連携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47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JavaScript</a:t>
            </a:r>
            <a:r>
              <a:rPr kumimoji="1" lang="ja-JP" altLang="en-US" dirty="0" smtClean="0"/>
              <a:t>開発フレームワーク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611560" y="1628800"/>
            <a:ext cx="1512168" cy="1112637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PC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向け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611560" y="2893837"/>
            <a:ext cx="1512168" cy="2855677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モバイル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向け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2267744" y="1628800"/>
            <a:ext cx="1512168" cy="520314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err="1" smtClean="0">
                <a:solidFill>
                  <a:schemeClr val="bg1"/>
                </a:solidFill>
                <a:latin typeface="+mn-lt"/>
                <a:ea typeface="+mn-ea"/>
              </a:rPr>
              <a:t>jQuery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2267744" y="2221123"/>
            <a:ext cx="1512168" cy="520314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p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rototype.js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2267744" y="2893837"/>
            <a:ext cx="1512168" cy="520314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err="1" smtClean="0">
                <a:solidFill>
                  <a:schemeClr val="bg1"/>
                </a:solidFill>
                <a:latin typeface="+mn-lt"/>
                <a:ea typeface="+mn-ea"/>
              </a:rPr>
              <a:t>jQuery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 Mobile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2267744" y="3477678"/>
            <a:ext cx="1512168" cy="520314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err="1" smtClean="0">
                <a:solidFill>
                  <a:schemeClr val="bg1"/>
                </a:solidFill>
                <a:latin typeface="+mn-lt"/>
                <a:ea typeface="+mn-ea"/>
              </a:rPr>
              <a:t>iUI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2267744" y="4061519"/>
            <a:ext cx="1512168" cy="520314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err="1">
                <a:solidFill>
                  <a:schemeClr val="bg1"/>
                </a:solidFill>
                <a:latin typeface="+mn-lt"/>
                <a:ea typeface="+mn-ea"/>
              </a:rPr>
              <a:t>jQTouch</a:t>
            </a:r>
            <a:endParaRPr kumimoji="0" lang="en-US" altLang="ja-JP" sz="1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2267744" y="4645360"/>
            <a:ext cx="1512168" cy="520314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err="1" smtClean="0">
                <a:solidFill>
                  <a:schemeClr val="bg1"/>
                </a:solidFill>
                <a:latin typeface="+mn-lt"/>
                <a:ea typeface="+mn-ea"/>
              </a:rPr>
              <a:t>Sencha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 Touch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2267744" y="5229200"/>
            <a:ext cx="1512168" cy="520314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Wink toolkit</a:t>
            </a: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3932311" y="1628800"/>
            <a:ext cx="4528027" cy="520314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最も人気のある</a:t>
            </a: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JavaScript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ライブラリ</a:t>
            </a: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/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フレームワークのひとつ</a:t>
            </a:r>
            <a:endParaRPr kumimoji="0" lang="en-US" altLang="ja-JP" sz="12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3932311" y="2221123"/>
            <a:ext cx="4528027" cy="520314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err="1" smtClean="0">
                <a:solidFill>
                  <a:schemeClr val="bg1"/>
                </a:solidFill>
                <a:latin typeface="+mn-lt"/>
                <a:ea typeface="+mn-ea"/>
              </a:rPr>
              <a:t>jQuery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以前に人気があった</a:t>
            </a: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JavaScript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ライブラリ</a:t>
            </a:r>
            <a:endParaRPr kumimoji="0" lang="en-US" altLang="ja-JP" sz="12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Ruby on Rails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に含まれていた </a:t>
            </a: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(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現在は</a:t>
            </a:r>
            <a:r>
              <a:rPr kumimoji="0" lang="en-US" altLang="ja-JP" sz="1200" dirty="0" err="1" smtClean="0">
                <a:solidFill>
                  <a:schemeClr val="bg1"/>
                </a:solidFill>
                <a:latin typeface="+mn-lt"/>
                <a:ea typeface="+mn-ea"/>
              </a:rPr>
              <a:t>jQuery</a:t>
            </a: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932311" y="2893837"/>
            <a:ext cx="4528027" cy="520314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err="1" smtClean="0">
                <a:solidFill>
                  <a:schemeClr val="bg1"/>
                </a:solidFill>
                <a:latin typeface="+mn-lt"/>
                <a:ea typeface="+mn-ea"/>
              </a:rPr>
              <a:t>jQuery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のモバイル版</a:t>
            </a:r>
            <a:endParaRPr kumimoji="0" lang="en-US" altLang="ja-JP" sz="12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モバイル向けフレームワークの本命</a:t>
            </a:r>
            <a:endParaRPr kumimoji="0" lang="en-US" altLang="ja-JP" sz="12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932311" y="3477678"/>
            <a:ext cx="4528027" cy="520314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>
                <a:solidFill>
                  <a:schemeClr val="bg1"/>
                </a:solidFill>
                <a:latin typeface="+mn-lt"/>
                <a:ea typeface="+mn-ea"/>
              </a:rPr>
              <a:t>機能は多くないが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、手軽にスマホ向けサイトを構築可能</a:t>
            </a:r>
            <a:endParaRPr kumimoji="0" lang="en-US" altLang="ja-JP" sz="12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3932311" y="4061519"/>
            <a:ext cx="4528027" cy="520314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err="1" smtClean="0">
                <a:solidFill>
                  <a:schemeClr val="bg1"/>
                </a:solidFill>
                <a:latin typeface="+mn-lt"/>
                <a:ea typeface="+mn-ea"/>
              </a:rPr>
              <a:t>Sencha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製開発フレームワーク</a:t>
            </a:r>
            <a:endParaRPr kumimoji="0" lang="en-US" altLang="ja-JP" sz="12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3932311" y="4645360"/>
            <a:ext cx="4528027" cy="520314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JavaScript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を中心にページを記述</a:t>
            </a:r>
            <a:endParaRPr kumimoji="0" lang="en-US" altLang="ja-JP" sz="12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>
                <a:solidFill>
                  <a:schemeClr val="bg1"/>
                </a:solidFill>
                <a:latin typeface="+mn-lt"/>
                <a:ea typeface="+mn-ea"/>
              </a:rPr>
              <a:t>パフォーマンスが良く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、高機能</a:t>
            </a:r>
            <a:endParaRPr kumimoji="0" lang="en-US" altLang="ja-JP" sz="12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3932311" y="5229200"/>
            <a:ext cx="4528027" cy="520314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JavaScript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を</a:t>
            </a:r>
            <a:r>
              <a:rPr kumimoji="0" lang="ja-JP" altLang="en-US" sz="1200" dirty="0">
                <a:solidFill>
                  <a:schemeClr val="bg1"/>
                </a:solidFill>
                <a:latin typeface="+mn-lt"/>
                <a:ea typeface="+mn-ea"/>
              </a:rPr>
              <a:t>中心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にページを記述</a:t>
            </a:r>
            <a:endParaRPr kumimoji="0" lang="en-US" altLang="ja-JP" sz="12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3D</a:t>
            </a:r>
            <a:r>
              <a:rPr kumimoji="0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エフェクトなどが豊富に用意されている</a:t>
            </a:r>
            <a:endParaRPr kumimoji="0" lang="en-US" altLang="ja-JP" sz="12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1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MEAP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68517"/>
            <a:ext cx="6552728" cy="226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89" y="3266729"/>
            <a:ext cx="6522846" cy="282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5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DevOps</a:t>
            </a:r>
            <a:r>
              <a:rPr kumimoji="1" lang="en-US" altLang="ja-JP" dirty="0" smtClean="0"/>
              <a:t> (Development-Operations)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96083" y="1052736"/>
            <a:ext cx="8622719" cy="2448272"/>
            <a:chOff x="196083" y="1052736"/>
            <a:chExt cx="8622719" cy="2448272"/>
          </a:xfrm>
        </p:grpSpPr>
        <p:sp>
          <p:nvSpPr>
            <p:cNvPr id="11" name="フリーフォーム 10"/>
            <p:cNvSpPr/>
            <p:nvPr/>
          </p:nvSpPr>
          <p:spPr bwMode="auto">
            <a:xfrm>
              <a:off x="5144724" y="1621124"/>
              <a:ext cx="3557117" cy="1637881"/>
            </a:xfrm>
            <a:custGeom>
              <a:avLst/>
              <a:gdLst>
                <a:gd name="connsiteX0" fmla="*/ 0 w 3557117"/>
                <a:gd name="connsiteY0" fmla="*/ 1095270 h 1637881"/>
                <a:gd name="connsiteX1" fmla="*/ 984739 w 3557117"/>
                <a:gd name="connsiteY1" fmla="*/ 0 h 1637881"/>
                <a:gd name="connsiteX2" fmla="*/ 994787 w 3557117"/>
                <a:gd name="connsiteY2" fmla="*/ 1637881 h 1637881"/>
                <a:gd name="connsiteX3" fmla="*/ 1657978 w 3557117"/>
                <a:gd name="connsiteY3" fmla="*/ 1125415 h 1637881"/>
                <a:gd name="connsiteX4" fmla="*/ 1657978 w 3557117"/>
                <a:gd name="connsiteY4" fmla="*/ 1457011 h 1637881"/>
                <a:gd name="connsiteX5" fmla="*/ 2441750 w 3557117"/>
                <a:gd name="connsiteY5" fmla="*/ 944545 h 1637881"/>
                <a:gd name="connsiteX6" fmla="*/ 2431702 w 3557117"/>
                <a:gd name="connsiteY6" fmla="*/ 1406769 h 1637881"/>
                <a:gd name="connsiteX7" fmla="*/ 3557117 w 3557117"/>
                <a:gd name="connsiteY7" fmla="*/ 743578 h 163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117" h="1637881">
                  <a:moveTo>
                    <a:pt x="0" y="1095270"/>
                  </a:moveTo>
                  <a:lnTo>
                    <a:pt x="984739" y="0"/>
                  </a:lnTo>
                  <a:cubicBezTo>
                    <a:pt x="988088" y="545960"/>
                    <a:pt x="991438" y="1091921"/>
                    <a:pt x="994787" y="1637881"/>
                  </a:cubicBezTo>
                  <a:lnTo>
                    <a:pt x="1657978" y="1125415"/>
                  </a:lnTo>
                  <a:lnTo>
                    <a:pt x="1657978" y="1457011"/>
                  </a:lnTo>
                  <a:lnTo>
                    <a:pt x="2441750" y="944545"/>
                  </a:lnTo>
                  <a:lnTo>
                    <a:pt x="2431702" y="1406769"/>
                  </a:lnTo>
                  <a:lnTo>
                    <a:pt x="3557117" y="743578"/>
                  </a:lnTo>
                </a:path>
              </a:pathLst>
            </a:cu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4067944" y="2568909"/>
              <a:ext cx="432048" cy="576064"/>
              <a:chOff x="4035310" y="2060848"/>
              <a:chExt cx="432048" cy="576064"/>
            </a:xfrm>
            <a:solidFill>
              <a:schemeClr val="bg1">
                <a:lumMod val="75000"/>
              </a:schemeClr>
            </a:solidFill>
          </p:grpSpPr>
          <p:sp>
            <p:nvSpPr>
              <p:cNvPr id="4" name="フローチャート : 論理積ゲート 3"/>
              <p:cNvSpPr/>
              <p:nvPr/>
            </p:nvSpPr>
            <p:spPr bwMode="auto">
              <a:xfrm rot="16200000">
                <a:off x="4111322" y="2280877"/>
                <a:ext cx="280023" cy="432048"/>
              </a:xfrm>
              <a:prstGeom prst="flowChartDelay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  <p:sp>
            <p:nvSpPr>
              <p:cNvPr id="3" name="円/楕円 2"/>
              <p:cNvSpPr/>
              <p:nvPr/>
            </p:nvSpPr>
            <p:spPr bwMode="auto">
              <a:xfrm>
                <a:off x="4067944" y="2060848"/>
                <a:ext cx="360040" cy="36004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</p:grpSp>
        <p:cxnSp>
          <p:nvCxnSpPr>
            <p:cNvPr id="7" name="直線矢印コネクタ 6"/>
            <p:cNvCxnSpPr/>
            <p:nvPr/>
          </p:nvCxnSpPr>
          <p:spPr bwMode="auto">
            <a:xfrm>
              <a:off x="5146394" y="3356992"/>
              <a:ext cx="3672408" cy="0"/>
            </a:xfrm>
            <a:prstGeom prst="straightConnector1">
              <a:avLst/>
            </a:prstGeom>
            <a:solidFill>
              <a:schemeClr val="bg1"/>
            </a:solidFill>
            <a:ln w="25400" cap="rnd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直線矢印コネクタ 8"/>
            <p:cNvCxnSpPr/>
            <p:nvPr/>
          </p:nvCxnSpPr>
          <p:spPr bwMode="auto">
            <a:xfrm flipV="1">
              <a:off x="5146394" y="1196752"/>
              <a:ext cx="0" cy="2160240"/>
            </a:xfrm>
            <a:prstGeom prst="straightConnector1">
              <a:avLst/>
            </a:prstGeom>
            <a:solidFill>
              <a:schemeClr val="bg1"/>
            </a:solidFill>
            <a:ln w="25400" cap="rnd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正方形/長方形 15"/>
            <p:cNvSpPr/>
            <p:nvPr/>
          </p:nvSpPr>
          <p:spPr bwMode="auto">
            <a:xfrm>
              <a:off x="196083" y="1052736"/>
              <a:ext cx="847525" cy="24482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dirty="0">
                  <a:latin typeface="+mn-lt"/>
                  <a:ea typeface="+mn-ea"/>
                </a:rPr>
                <a:t>従来型</a:t>
              </a:r>
              <a:endParaRPr kumimoji="0" lang="en-US" altLang="ja-JP" sz="1400" dirty="0" smtClean="0">
                <a:latin typeface="+mn-lt"/>
                <a:ea typeface="+mn-ea"/>
              </a:endParaRPr>
            </a:p>
          </p:txBody>
        </p:sp>
        <p:sp>
          <p:nvSpPr>
            <p:cNvPr id="18" name="正方形/長方形 17"/>
            <p:cNvSpPr/>
            <p:nvPr/>
          </p:nvSpPr>
          <p:spPr bwMode="auto">
            <a:xfrm>
              <a:off x="1244772" y="2440063"/>
              <a:ext cx="1815060" cy="818941"/>
            </a:xfrm>
            <a:prstGeom prst="rect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運用チーム</a:t>
              </a:r>
              <a:endPara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1251606" y="1211653"/>
              <a:ext cx="1815060" cy="818941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開発チーム</a:t>
              </a:r>
              <a:endPara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 bwMode="auto">
            <a:xfrm>
              <a:off x="3066666" y="2822863"/>
              <a:ext cx="1001277" cy="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accent4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2" name="直線矢印コネクタ 21"/>
            <p:cNvCxnSpPr>
              <a:stCxn id="18" idx="0"/>
              <a:endCxn id="19" idx="2"/>
            </p:cNvCxnSpPr>
            <p:nvPr/>
          </p:nvCxnSpPr>
          <p:spPr bwMode="auto">
            <a:xfrm flipV="1">
              <a:off x="2152302" y="2030594"/>
              <a:ext cx="6834" cy="409469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accent4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1" name="正方形/長方形 30"/>
            <p:cNvSpPr/>
            <p:nvPr/>
          </p:nvSpPr>
          <p:spPr bwMode="auto">
            <a:xfrm>
              <a:off x="6802578" y="1211654"/>
              <a:ext cx="2016224" cy="40947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dirty="0" smtClean="0">
                  <a:solidFill>
                    <a:schemeClr val="accent1"/>
                  </a:solidFill>
                  <a:latin typeface="+mn-lt"/>
                  <a:ea typeface="+mn-ea"/>
                </a:rPr>
                <a:t>ウォーターフォール型</a:t>
              </a:r>
              <a:endParaRPr kumimoji="0" lang="en-US" altLang="ja-JP" sz="1400" dirty="0" smtClean="0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正方形/長方形 32"/>
            <p:cNvSpPr/>
            <p:nvPr/>
          </p:nvSpPr>
          <p:spPr bwMode="auto">
            <a:xfrm>
              <a:off x="3160413" y="1211654"/>
              <a:ext cx="1815060" cy="8189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開発と運用が衝突することが多い</a:t>
              </a:r>
              <a:endPara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96083" y="3622436"/>
            <a:ext cx="8624389" cy="2448272"/>
            <a:chOff x="196083" y="3622436"/>
            <a:chExt cx="8624389" cy="2448272"/>
          </a:xfrm>
        </p:grpSpPr>
        <p:sp>
          <p:nvSpPr>
            <p:cNvPr id="15" name="フリーフォーム 14"/>
            <p:cNvSpPr/>
            <p:nvPr/>
          </p:nvSpPr>
          <p:spPr bwMode="auto">
            <a:xfrm>
              <a:off x="5144724" y="5233210"/>
              <a:ext cx="3557117" cy="492370"/>
            </a:xfrm>
            <a:custGeom>
              <a:avLst/>
              <a:gdLst>
                <a:gd name="connsiteX0" fmla="*/ 0 w 3557117"/>
                <a:gd name="connsiteY0" fmla="*/ 492370 h 492370"/>
                <a:gd name="connsiteX1" fmla="*/ 462225 w 3557117"/>
                <a:gd name="connsiteY1" fmla="*/ 0 h 492370"/>
                <a:gd name="connsiteX2" fmla="*/ 472273 w 3557117"/>
                <a:gd name="connsiteY2" fmla="*/ 361741 h 492370"/>
                <a:gd name="connsiteX3" fmla="*/ 994787 w 3557117"/>
                <a:gd name="connsiteY3" fmla="*/ 90435 h 492370"/>
                <a:gd name="connsiteX4" fmla="*/ 984739 w 3557117"/>
                <a:gd name="connsiteY4" fmla="*/ 341644 h 492370"/>
                <a:gd name="connsiteX5" fmla="*/ 1426866 w 3557117"/>
                <a:gd name="connsiteY5" fmla="*/ 100484 h 492370"/>
                <a:gd name="connsiteX6" fmla="*/ 1436915 w 3557117"/>
                <a:gd name="connsiteY6" fmla="*/ 271306 h 492370"/>
                <a:gd name="connsiteX7" fmla="*/ 1738365 w 3557117"/>
                <a:gd name="connsiteY7" fmla="*/ 100484 h 492370"/>
                <a:gd name="connsiteX8" fmla="*/ 1738365 w 3557117"/>
                <a:gd name="connsiteY8" fmla="*/ 281354 h 492370"/>
                <a:gd name="connsiteX9" fmla="*/ 2240783 w 3557117"/>
                <a:gd name="connsiteY9" fmla="*/ 80387 h 492370"/>
                <a:gd name="connsiteX10" fmla="*/ 2240783 w 3557117"/>
                <a:gd name="connsiteY10" fmla="*/ 281354 h 492370"/>
                <a:gd name="connsiteX11" fmla="*/ 2863781 w 3557117"/>
                <a:gd name="connsiteY11" fmla="*/ 70339 h 492370"/>
                <a:gd name="connsiteX12" fmla="*/ 2863781 w 3557117"/>
                <a:gd name="connsiteY12" fmla="*/ 241161 h 492370"/>
                <a:gd name="connsiteX13" fmla="*/ 3366198 w 3557117"/>
                <a:gd name="connsiteY13" fmla="*/ 60290 h 492370"/>
                <a:gd name="connsiteX14" fmla="*/ 3366198 w 3557117"/>
                <a:gd name="connsiteY14" fmla="*/ 200967 h 492370"/>
                <a:gd name="connsiteX15" fmla="*/ 3557117 w 3557117"/>
                <a:gd name="connsiteY15" fmla="*/ 110532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57117" h="492370">
                  <a:moveTo>
                    <a:pt x="0" y="492370"/>
                  </a:moveTo>
                  <a:lnTo>
                    <a:pt x="462225" y="0"/>
                  </a:lnTo>
                  <a:lnTo>
                    <a:pt x="472273" y="361741"/>
                  </a:lnTo>
                  <a:lnTo>
                    <a:pt x="994787" y="90435"/>
                  </a:lnTo>
                  <a:lnTo>
                    <a:pt x="984739" y="341644"/>
                  </a:lnTo>
                  <a:lnTo>
                    <a:pt x="1426866" y="100484"/>
                  </a:lnTo>
                  <a:lnTo>
                    <a:pt x="1436915" y="271306"/>
                  </a:lnTo>
                  <a:lnTo>
                    <a:pt x="1738365" y="100484"/>
                  </a:lnTo>
                  <a:lnTo>
                    <a:pt x="1738365" y="281354"/>
                  </a:lnTo>
                  <a:lnTo>
                    <a:pt x="2240783" y="80387"/>
                  </a:lnTo>
                  <a:lnTo>
                    <a:pt x="2240783" y="281354"/>
                  </a:lnTo>
                  <a:lnTo>
                    <a:pt x="2863781" y="70339"/>
                  </a:lnTo>
                  <a:lnTo>
                    <a:pt x="2863781" y="241161"/>
                  </a:lnTo>
                  <a:lnTo>
                    <a:pt x="3366198" y="60290"/>
                  </a:lnTo>
                  <a:lnTo>
                    <a:pt x="3366198" y="200967"/>
                  </a:lnTo>
                  <a:lnTo>
                    <a:pt x="3557117" y="110532"/>
                  </a:lnTo>
                </a:path>
              </a:pathLst>
            </a:cu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 bwMode="auto">
            <a:xfrm>
              <a:off x="5148064" y="6021288"/>
              <a:ext cx="3672408" cy="0"/>
            </a:xfrm>
            <a:prstGeom prst="straightConnector1">
              <a:avLst/>
            </a:prstGeom>
            <a:solidFill>
              <a:schemeClr val="bg1"/>
            </a:solidFill>
            <a:ln w="25400" cap="rnd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直線矢印コネクタ 12"/>
            <p:cNvCxnSpPr/>
            <p:nvPr/>
          </p:nvCxnSpPr>
          <p:spPr bwMode="auto">
            <a:xfrm flipV="1">
              <a:off x="5148064" y="3861048"/>
              <a:ext cx="0" cy="2160240"/>
            </a:xfrm>
            <a:prstGeom prst="straightConnector1">
              <a:avLst/>
            </a:prstGeom>
            <a:solidFill>
              <a:schemeClr val="bg1"/>
            </a:solidFill>
            <a:ln w="25400" cap="rnd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正方形/長方形 16"/>
            <p:cNvSpPr/>
            <p:nvPr/>
          </p:nvSpPr>
          <p:spPr bwMode="auto">
            <a:xfrm>
              <a:off x="196083" y="3622436"/>
              <a:ext cx="847525" cy="24482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dirty="0" err="1" smtClean="0">
                  <a:latin typeface="+mn-lt"/>
                  <a:ea typeface="+mn-ea"/>
                </a:rPr>
                <a:t>Dev</a:t>
              </a:r>
              <a:endParaRPr kumimoji="0" lang="en-US" altLang="ja-JP" sz="1400" dirty="0" smtClean="0">
                <a:latin typeface="+mn-lt"/>
                <a:ea typeface="+mn-ea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dirty="0" smtClean="0">
                  <a:latin typeface="+mn-lt"/>
                  <a:ea typeface="+mn-ea"/>
                </a:rPr>
                <a:t>Ops</a:t>
              </a:r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4074778" y="4277926"/>
              <a:ext cx="432048" cy="576064"/>
              <a:chOff x="4035310" y="2060848"/>
              <a:chExt cx="432048" cy="576064"/>
            </a:xfrm>
            <a:solidFill>
              <a:schemeClr val="bg1">
                <a:lumMod val="75000"/>
              </a:schemeClr>
            </a:solidFill>
          </p:grpSpPr>
          <p:sp>
            <p:nvSpPr>
              <p:cNvPr id="26" name="フローチャート : 論理積ゲート 25"/>
              <p:cNvSpPr/>
              <p:nvPr/>
            </p:nvSpPr>
            <p:spPr bwMode="auto">
              <a:xfrm rot="16200000">
                <a:off x="4111322" y="2280877"/>
                <a:ext cx="280023" cy="432048"/>
              </a:xfrm>
              <a:prstGeom prst="flowChartDelay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  <p:sp>
            <p:nvSpPr>
              <p:cNvPr id="27" name="円/楕円 26"/>
              <p:cNvSpPr/>
              <p:nvPr/>
            </p:nvSpPr>
            <p:spPr bwMode="auto">
              <a:xfrm>
                <a:off x="4067944" y="2060848"/>
                <a:ext cx="360040" cy="36004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normalizeH="0" smtClean="0">
                  <a:ln>
                    <a:noFill/>
                  </a:ln>
                  <a:effectLst/>
                  <a:latin typeface="+mn-lt"/>
                  <a:ea typeface="+mn-ea"/>
                </a:endParaRPr>
              </a:p>
            </p:txBody>
          </p:sp>
        </p:grpSp>
        <p:sp>
          <p:nvSpPr>
            <p:cNvPr id="28" name="正方形/長方形 27"/>
            <p:cNvSpPr/>
            <p:nvPr/>
          </p:nvSpPr>
          <p:spPr bwMode="auto">
            <a:xfrm>
              <a:off x="1251606" y="4149080"/>
              <a:ext cx="1815060" cy="818941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開発・運用チーム</a:t>
              </a:r>
              <a:endPara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 bwMode="auto">
            <a:xfrm>
              <a:off x="3073500" y="4531880"/>
              <a:ext cx="1001277" cy="0"/>
            </a:xfrm>
            <a:prstGeom prst="straightConnector1">
              <a:avLst/>
            </a:prstGeom>
            <a:solidFill>
              <a:schemeClr val="bg1"/>
            </a:solidFill>
            <a:ln w="88900" cap="flat" cmpd="sng" algn="ctr">
              <a:solidFill>
                <a:schemeClr val="accent4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2" name="正方形/長方形 31"/>
            <p:cNvSpPr/>
            <p:nvPr/>
          </p:nvSpPr>
          <p:spPr bwMode="auto">
            <a:xfrm>
              <a:off x="6804248" y="3861048"/>
              <a:ext cx="2016224" cy="40947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400" dirty="0" smtClean="0">
                  <a:solidFill>
                    <a:schemeClr val="accent3"/>
                  </a:solidFill>
                  <a:latin typeface="+mn-lt"/>
                  <a:ea typeface="+mn-ea"/>
                </a:rPr>
                <a:t>アジャイル型</a:t>
              </a:r>
              <a:endParaRPr kumimoji="0" lang="en-US" altLang="ja-JP" sz="1400" dirty="0" smtClean="0">
                <a:solidFill>
                  <a:schemeClr val="accent3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正方形/長方形 33"/>
            <p:cNvSpPr/>
            <p:nvPr/>
          </p:nvSpPr>
          <p:spPr bwMode="auto">
            <a:xfrm>
              <a:off x="1251606" y="5206894"/>
              <a:ext cx="3730701" cy="7652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r>
                <a:rPr kumimoji="0" lang="ja-JP" altLang="en-US" sz="1400" dirty="0">
                  <a:solidFill>
                    <a:schemeClr val="bg1"/>
                  </a:solidFill>
                  <a:latin typeface="+mn-lt"/>
                  <a:ea typeface="+mn-ea"/>
                </a:rPr>
                <a:t>開発（</a:t>
              </a:r>
              <a:r>
                <a:rPr kumimoji="0" lang="en-US" altLang="ja-JP" sz="1400" dirty="0">
                  <a:solidFill>
                    <a:schemeClr val="bg1"/>
                  </a:solidFill>
                  <a:latin typeface="+mn-lt"/>
                  <a:ea typeface="+mn-ea"/>
                </a:rPr>
                <a:t>Development</a:t>
              </a:r>
              <a:r>
                <a:rPr kumimoji="0" lang="ja-JP" altLang="en-US" sz="1400" dirty="0">
                  <a:solidFill>
                    <a:schemeClr val="bg1"/>
                  </a:solidFill>
                  <a:latin typeface="+mn-lt"/>
                  <a:ea typeface="+mn-ea"/>
                </a:rPr>
                <a:t>）と運用（</a:t>
              </a:r>
              <a:r>
                <a:rPr kumimoji="0" lang="en-US" altLang="ja-JP" sz="1400" dirty="0">
                  <a:solidFill>
                    <a:schemeClr val="bg1"/>
                  </a:solidFill>
                  <a:latin typeface="+mn-lt"/>
                  <a:ea typeface="+mn-ea"/>
                </a:rPr>
                <a:t>Operations</a:t>
              </a:r>
              <a:r>
                <a:rPr kumimoji="0" lang="ja-JP" altLang="en-US" sz="1400" dirty="0">
                  <a:solidFill>
                    <a:schemeClr val="bg1"/>
                  </a:solidFill>
                  <a:latin typeface="+mn-lt"/>
                  <a:ea typeface="+mn-ea"/>
                </a:rPr>
                <a:t>）が協力し</a:t>
              </a:r>
              <a:r>
                <a:rPr kumimoji="0" lang="ja-JP" altLang="en-US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、要求</a:t>
              </a:r>
              <a:r>
                <a:rPr kumimoji="0" lang="ja-JP" altLang="en-US" sz="1400" dirty="0">
                  <a:solidFill>
                    <a:schemeClr val="bg1"/>
                  </a:solidFill>
                  <a:latin typeface="+mn-lt"/>
                  <a:ea typeface="+mn-ea"/>
                </a:rPr>
                <a:t>に</a:t>
              </a:r>
              <a:r>
                <a:rPr kumimoji="0" lang="ja-JP" altLang="en-US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対してより柔軟</a:t>
              </a:r>
              <a:r>
                <a:rPr kumimoji="0" lang="ja-JP" altLang="en-US" sz="1400" dirty="0">
                  <a:solidFill>
                    <a:schemeClr val="bg1"/>
                  </a:solidFill>
                  <a:latin typeface="+mn-lt"/>
                  <a:ea typeface="+mn-ea"/>
                </a:rPr>
                <a:t>かつ</a:t>
              </a:r>
              <a:r>
                <a:rPr kumimoji="0" lang="ja-JP" altLang="en-US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スピーディ</a:t>
              </a:r>
              <a:r>
                <a:rPr kumimoji="0" lang="ja-JP" altLang="en-US" sz="1400" dirty="0">
                  <a:solidFill>
                    <a:schemeClr val="bg1"/>
                  </a:solidFill>
                  <a:latin typeface="+mn-lt"/>
                  <a:ea typeface="+mn-ea"/>
                </a:rPr>
                <a:t>に</a:t>
              </a:r>
              <a:r>
                <a:rPr kumimoji="0" lang="ja-JP" altLang="en-US" sz="1400" dirty="0" smtClean="0">
                  <a:solidFill>
                    <a:schemeClr val="bg1"/>
                  </a:solidFill>
                  <a:latin typeface="+mn-lt"/>
                  <a:ea typeface="+mn-ea"/>
                </a:rPr>
                <a:t>対応する</a:t>
              </a:r>
              <a:endPara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58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905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7915</TotalTime>
  <Words>848</Words>
  <Application>Microsoft Office PowerPoint</Application>
  <PresentationFormat>画面に合わせる (4:3)</PresentationFormat>
  <Paragraphs>194</Paragraphs>
  <Slides>16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0905_Juku</vt:lpstr>
      <vt:lpstr>モバイル開発</vt:lpstr>
      <vt:lpstr>クライアントサーバーアーキテクチャの変遷</vt:lpstr>
      <vt:lpstr>Webアプリケーション</vt:lpstr>
      <vt:lpstr>Webサービスとマッシュアップ</vt:lpstr>
      <vt:lpstr>クラウド時代のマッシュアップ開発</vt:lpstr>
      <vt:lpstr>BaaS (Backend as a Service)/MBaaS</vt:lpstr>
      <vt:lpstr>JavaScript開発フレームワーク</vt:lpstr>
      <vt:lpstr>MEAP</vt:lpstr>
      <vt:lpstr>DevOps (Development-Operations)</vt:lpstr>
      <vt:lpstr>DevOpsのための構成管理ツール</vt:lpstr>
      <vt:lpstr>HTML5は時期尚早？</vt:lpstr>
      <vt:lpstr>ネイティブアプリとWebアプリ</vt:lpstr>
      <vt:lpstr>HTMLとネイティブのハイブリッド開発環境</vt:lpstr>
      <vt:lpstr>モバイルアプリ開発の課題</vt:lpstr>
      <vt:lpstr>iPhone/iPadの画面解像度</vt:lpstr>
      <vt:lpstr>開発スキルの分化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Shoji Okoshi</dc:creator>
  <cp:lastModifiedBy>Windows ユーザー</cp:lastModifiedBy>
  <cp:revision>1421</cp:revision>
  <dcterms:created xsi:type="dcterms:W3CDTF">2008-07-07T05:29:44Z</dcterms:created>
  <dcterms:modified xsi:type="dcterms:W3CDTF">2013-10-09T04:37:43Z</dcterms:modified>
</cp:coreProperties>
</file>